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1"/>
  </p:sldMasterIdLst>
  <p:notesMasterIdLst>
    <p:notesMasterId r:id="rId108"/>
  </p:notesMasterIdLst>
  <p:handoutMasterIdLst>
    <p:handoutMasterId r:id="rId109"/>
  </p:handoutMasterIdLst>
  <p:sldIdLst>
    <p:sldId id="256" r:id="rId2"/>
    <p:sldId id="257" r:id="rId3"/>
    <p:sldId id="403" r:id="rId4"/>
    <p:sldId id="404" r:id="rId5"/>
    <p:sldId id="405" r:id="rId6"/>
    <p:sldId id="402" r:id="rId7"/>
    <p:sldId id="382" r:id="rId8"/>
    <p:sldId id="383" r:id="rId9"/>
    <p:sldId id="299" r:id="rId10"/>
    <p:sldId id="303" r:id="rId11"/>
    <p:sldId id="355" r:id="rId12"/>
    <p:sldId id="326" r:id="rId13"/>
    <p:sldId id="302" r:id="rId14"/>
    <p:sldId id="298" r:id="rId15"/>
    <p:sldId id="360" r:id="rId16"/>
    <p:sldId id="333" r:id="rId17"/>
    <p:sldId id="385" r:id="rId18"/>
    <p:sldId id="338" r:id="rId19"/>
    <p:sldId id="379" r:id="rId20"/>
    <p:sldId id="447" r:id="rId21"/>
    <p:sldId id="448" r:id="rId22"/>
    <p:sldId id="449" r:id="rId23"/>
    <p:sldId id="450" r:id="rId24"/>
    <p:sldId id="451" r:id="rId25"/>
    <p:sldId id="452" r:id="rId26"/>
    <p:sldId id="453" r:id="rId27"/>
    <p:sldId id="454" r:id="rId28"/>
    <p:sldId id="455" r:id="rId29"/>
    <p:sldId id="456" r:id="rId30"/>
    <p:sldId id="457" r:id="rId31"/>
    <p:sldId id="458" r:id="rId32"/>
    <p:sldId id="459" r:id="rId33"/>
    <p:sldId id="460" r:id="rId34"/>
    <p:sldId id="461" r:id="rId35"/>
    <p:sldId id="462" r:id="rId36"/>
    <p:sldId id="463" r:id="rId37"/>
    <p:sldId id="464" r:id="rId38"/>
    <p:sldId id="465" r:id="rId39"/>
    <p:sldId id="466" r:id="rId40"/>
    <p:sldId id="467" r:id="rId41"/>
    <p:sldId id="468" r:id="rId42"/>
    <p:sldId id="469" r:id="rId43"/>
    <p:sldId id="470" r:id="rId44"/>
    <p:sldId id="471" r:id="rId45"/>
    <p:sldId id="472" r:id="rId46"/>
    <p:sldId id="473" r:id="rId47"/>
    <p:sldId id="474" r:id="rId48"/>
    <p:sldId id="475" r:id="rId49"/>
    <p:sldId id="476" r:id="rId50"/>
    <p:sldId id="477" r:id="rId51"/>
    <p:sldId id="478" r:id="rId52"/>
    <p:sldId id="479" r:id="rId53"/>
    <p:sldId id="480" r:id="rId54"/>
    <p:sldId id="481" r:id="rId55"/>
    <p:sldId id="482" r:id="rId56"/>
    <p:sldId id="483" r:id="rId57"/>
    <p:sldId id="484" r:id="rId58"/>
    <p:sldId id="485" r:id="rId59"/>
    <p:sldId id="486" r:id="rId60"/>
    <p:sldId id="308" r:id="rId61"/>
    <p:sldId id="271" r:id="rId62"/>
    <p:sldId id="487" r:id="rId63"/>
    <p:sldId id="446" r:id="rId64"/>
    <p:sldId id="381" r:id="rId65"/>
    <p:sldId id="384" r:id="rId66"/>
    <p:sldId id="270" r:id="rId67"/>
    <p:sldId id="373" r:id="rId68"/>
    <p:sldId id="309" r:id="rId69"/>
    <p:sldId id="274" r:id="rId70"/>
    <p:sldId id="372" r:id="rId71"/>
    <p:sldId id="370" r:id="rId72"/>
    <p:sldId id="371" r:id="rId73"/>
    <p:sldId id="386" r:id="rId74"/>
    <p:sldId id="376" r:id="rId75"/>
    <p:sldId id="387" r:id="rId76"/>
    <p:sldId id="390" r:id="rId77"/>
    <p:sldId id="388" r:id="rId78"/>
    <p:sldId id="389" r:id="rId79"/>
    <p:sldId id="395" r:id="rId80"/>
    <p:sldId id="289" r:id="rId81"/>
    <p:sldId id="374" r:id="rId82"/>
    <p:sldId id="375" r:id="rId83"/>
    <p:sldId id="394" r:id="rId84"/>
    <p:sldId id="396" r:id="rId85"/>
    <p:sldId id="358" r:id="rId86"/>
    <p:sldId id="280" r:id="rId87"/>
    <p:sldId id="281" r:id="rId88"/>
    <p:sldId id="330" r:id="rId89"/>
    <p:sldId id="291" r:id="rId90"/>
    <p:sldId id="317" r:id="rId91"/>
    <p:sldId id="295" r:id="rId92"/>
    <p:sldId id="294" r:id="rId93"/>
    <p:sldId id="322" r:id="rId94"/>
    <p:sldId id="323" r:id="rId95"/>
    <p:sldId id="296" r:id="rId96"/>
    <p:sldId id="297" r:id="rId97"/>
    <p:sldId id="293" r:id="rId98"/>
    <p:sldId id="399" r:id="rId99"/>
    <p:sldId id="401" r:id="rId100"/>
    <p:sldId id="400" r:id="rId101"/>
    <p:sldId id="359" r:id="rId102"/>
    <p:sldId id="332" r:id="rId103"/>
    <p:sldId id="336" r:id="rId104"/>
    <p:sldId id="335" r:id="rId105"/>
    <p:sldId id="337" r:id="rId106"/>
    <p:sldId id="321" r:id="rId107"/>
  </p:sldIdLst>
  <p:sldSz cx="12192000" cy="6858000"/>
  <p:notesSz cx="7099300" cy="10234613"/>
  <p:custDataLst>
    <p:tags r:id="rId110"/>
  </p:custDataLst>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微软雅黑" panose="020B0503020204020204" pitchFamily="34" charset="-122"/>
        <a:cs typeface="+mn-cs"/>
      </a:defRPr>
    </a:lvl5pPr>
    <a:lvl6pPr marL="22860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6pPr>
    <a:lvl7pPr marL="27432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7pPr>
    <a:lvl8pPr marL="32004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8pPr>
    <a:lvl9pPr marL="3657600" algn="l" defTabSz="914400" rtl="0" eaLnBrk="1" latinLnBrk="0" hangingPunct="1">
      <a:defRPr sz="2400" kern="1200">
        <a:solidFill>
          <a:schemeClr val="tx1"/>
        </a:solidFill>
        <a:latin typeface="Times New Roman" panose="02020603050405020304" pitchFamily="18"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2160">
          <p15:clr>
            <a:srgbClr val="A4A3A4"/>
          </p15:clr>
        </p15:guide>
        <p15:guide id="2" pos="380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BECFF"/>
    <a:srgbClr val="3366FF"/>
    <a:srgbClr val="0000FF"/>
    <a:srgbClr val="10059D"/>
    <a:srgbClr val="FFFF00"/>
    <a:srgbClr val="333333"/>
    <a:srgbClr val="FFF4D1"/>
    <a:srgbClr val="FFFFCC"/>
    <a:srgbClr val="99FF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337" autoAdjust="0"/>
    <p:restoredTop sz="74713" autoAdjust="0"/>
  </p:normalViewPr>
  <p:slideViewPr>
    <p:cSldViewPr snapToGrid="0">
      <p:cViewPr>
        <p:scale>
          <a:sx n="74" d="100"/>
          <a:sy n="74" d="100"/>
        </p:scale>
        <p:origin x="2636" y="920"/>
      </p:cViewPr>
      <p:guideLst>
        <p:guide orient="horz" pos="2160"/>
        <p:guide pos="3804"/>
      </p:guideLst>
    </p:cSldViewPr>
  </p:slideViewPr>
  <p:notesTextViewPr>
    <p:cViewPr>
      <p:scale>
        <a:sx n="125" d="100"/>
        <a:sy n="125" d="100"/>
      </p:scale>
      <p:origin x="0" y="0"/>
    </p:cViewPr>
  </p:notesTextViewPr>
  <p:sorterViewPr>
    <p:cViewPr>
      <p:scale>
        <a:sx n="66" d="100"/>
        <a:sy n="66" d="100"/>
      </p:scale>
      <p:origin x="0" y="1168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viewProps" Target="view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notesMaster" Target="notesMasters/notes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handoutMaster" Target="handoutMasters/handout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tags" Target="tags/tag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52A7BC-AF14-4CB6-B287-3A4683FABB4D}"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zh-CN" altLang="en-US"/>
        </a:p>
      </dgm:t>
    </dgm:pt>
    <dgm:pt modelId="{C0FE85E8-893B-49AA-B1CD-DD181FD96851}">
      <dgm:prSet/>
      <dgm:spPr/>
      <dgm:t>
        <a:bodyPr/>
        <a:lstStyle/>
        <a:p>
          <a:pPr algn="l"/>
          <a:r>
            <a:rPr lang="en-US" b="1" dirty="0"/>
            <a:t>(1) amplitude modulation </a:t>
          </a:r>
          <a:endParaRPr lang="zh-CN" dirty="0"/>
        </a:p>
      </dgm:t>
    </dgm:pt>
    <dgm:pt modelId="{823BEA08-56AE-4D8E-BF1D-A532A0E0FC7C}" type="parTrans" cxnId="{F2654587-2C1C-4A1F-8CA4-7985D6758038}">
      <dgm:prSet/>
      <dgm:spPr/>
      <dgm:t>
        <a:bodyPr/>
        <a:lstStyle/>
        <a:p>
          <a:pPr algn="l"/>
          <a:endParaRPr lang="zh-CN" altLang="en-US"/>
        </a:p>
      </dgm:t>
    </dgm:pt>
    <dgm:pt modelId="{B9F452CE-385C-46DA-97EA-C8A56F19BCC1}" type="sibTrans" cxnId="{F2654587-2C1C-4A1F-8CA4-7985D6758038}">
      <dgm:prSet/>
      <dgm:spPr/>
      <dgm:t>
        <a:bodyPr/>
        <a:lstStyle/>
        <a:p>
          <a:pPr algn="l"/>
          <a:endParaRPr lang="zh-CN" altLang="en-US"/>
        </a:p>
      </dgm:t>
    </dgm:pt>
    <dgm:pt modelId="{86B07E59-1D75-404D-BE92-E9A4DD4A1EF5}">
      <dgm:prSet/>
      <dgm:spPr/>
      <dgm:t>
        <a:bodyPr/>
        <a:lstStyle/>
        <a:p>
          <a:pPr algn="l"/>
          <a:r>
            <a:rPr lang="en-US" b="1" dirty="0"/>
            <a:t>(2) frequency modulation </a:t>
          </a:r>
          <a:endParaRPr lang="zh-CN" dirty="0"/>
        </a:p>
      </dgm:t>
    </dgm:pt>
    <dgm:pt modelId="{50D12C4C-62C8-417A-AF58-8B968255FDAA}" type="parTrans" cxnId="{D7E3BB9C-8715-416E-8E3E-2396FD36B822}">
      <dgm:prSet/>
      <dgm:spPr/>
      <dgm:t>
        <a:bodyPr/>
        <a:lstStyle/>
        <a:p>
          <a:pPr algn="l"/>
          <a:endParaRPr lang="zh-CN" altLang="en-US"/>
        </a:p>
      </dgm:t>
    </dgm:pt>
    <dgm:pt modelId="{E1923E3F-9823-4156-A3F5-32064FAB6665}" type="sibTrans" cxnId="{D7E3BB9C-8715-416E-8E3E-2396FD36B822}">
      <dgm:prSet/>
      <dgm:spPr/>
      <dgm:t>
        <a:bodyPr/>
        <a:lstStyle/>
        <a:p>
          <a:pPr algn="l"/>
          <a:endParaRPr lang="zh-CN" altLang="en-US"/>
        </a:p>
      </dgm:t>
    </dgm:pt>
    <dgm:pt modelId="{05117EF5-C04E-4ADE-B4D5-05EDAC0BBBF3}">
      <dgm:prSet/>
      <dgm:spPr/>
      <dgm:t>
        <a:bodyPr/>
        <a:lstStyle/>
        <a:p>
          <a:pPr algn="l"/>
          <a:r>
            <a:rPr lang="en-US" b="1" dirty="0"/>
            <a:t>(3) phase modulation</a:t>
          </a:r>
          <a:endParaRPr lang="zh-CN" dirty="0"/>
        </a:p>
      </dgm:t>
    </dgm:pt>
    <dgm:pt modelId="{D32EB051-5460-40CD-B040-639F8F8EF073}" type="parTrans" cxnId="{CBB9473F-59E3-4651-B91B-A79299B86DF4}">
      <dgm:prSet/>
      <dgm:spPr/>
      <dgm:t>
        <a:bodyPr/>
        <a:lstStyle/>
        <a:p>
          <a:pPr algn="l"/>
          <a:endParaRPr lang="zh-CN" altLang="en-US"/>
        </a:p>
      </dgm:t>
    </dgm:pt>
    <dgm:pt modelId="{109E48F5-1DC2-4556-9F3E-D1B0C9D9F120}" type="sibTrans" cxnId="{CBB9473F-59E3-4651-B91B-A79299B86DF4}">
      <dgm:prSet/>
      <dgm:spPr/>
      <dgm:t>
        <a:bodyPr/>
        <a:lstStyle/>
        <a:p>
          <a:pPr algn="l"/>
          <a:endParaRPr lang="zh-CN" altLang="en-US"/>
        </a:p>
      </dgm:t>
    </dgm:pt>
    <dgm:pt modelId="{76977B24-F2B4-4BAD-834D-E20BED27055C}" type="pres">
      <dgm:prSet presAssocID="{9852A7BC-AF14-4CB6-B287-3A4683FABB4D}" presName="linearFlow" presStyleCnt="0">
        <dgm:presLayoutVars>
          <dgm:dir/>
          <dgm:resizeHandles val="exact"/>
        </dgm:presLayoutVars>
      </dgm:prSet>
      <dgm:spPr/>
    </dgm:pt>
    <dgm:pt modelId="{6B1C6123-4825-4BD2-A86D-F69D101FF83A}" type="pres">
      <dgm:prSet presAssocID="{C0FE85E8-893B-49AA-B1CD-DD181FD96851}" presName="composite" presStyleCnt="0"/>
      <dgm:spPr/>
    </dgm:pt>
    <dgm:pt modelId="{3896A6C7-DEFD-4842-9F31-B57B811CFB69}" type="pres">
      <dgm:prSet presAssocID="{C0FE85E8-893B-49AA-B1CD-DD181FD96851}" presName="imgShp" presStyleLbl="fgImgPlace1" presStyleIdx="0" presStyleCnt="3"/>
      <dgm:spPr/>
    </dgm:pt>
    <dgm:pt modelId="{D9747DED-C35D-4DC9-AECE-B94D4FB934BF}" type="pres">
      <dgm:prSet presAssocID="{C0FE85E8-893B-49AA-B1CD-DD181FD96851}" presName="txShp" presStyleLbl="node1" presStyleIdx="0" presStyleCnt="3">
        <dgm:presLayoutVars>
          <dgm:bulletEnabled val="1"/>
        </dgm:presLayoutVars>
      </dgm:prSet>
      <dgm:spPr/>
    </dgm:pt>
    <dgm:pt modelId="{403FD55F-E357-4454-86C2-D9FC47BA5D5A}" type="pres">
      <dgm:prSet presAssocID="{B9F452CE-385C-46DA-97EA-C8A56F19BCC1}" presName="spacing" presStyleCnt="0"/>
      <dgm:spPr/>
    </dgm:pt>
    <dgm:pt modelId="{E29D5465-E555-4225-836E-24E12978C9C6}" type="pres">
      <dgm:prSet presAssocID="{86B07E59-1D75-404D-BE92-E9A4DD4A1EF5}" presName="composite" presStyleCnt="0"/>
      <dgm:spPr/>
    </dgm:pt>
    <dgm:pt modelId="{97375F81-870A-4FD5-96FF-5888FAA499ED}" type="pres">
      <dgm:prSet presAssocID="{86B07E59-1D75-404D-BE92-E9A4DD4A1EF5}" presName="imgShp" presStyleLbl="fgImgPlace1" presStyleIdx="1" presStyleCnt="3"/>
      <dgm:spPr/>
    </dgm:pt>
    <dgm:pt modelId="{264B0F5E-3BA2-4815-A367-A1076FF9632F}" type="pres">
      <dgm:prSet presAssocID="{86B07E59-1D75-404D-BE92-E9A4DD4A1EF5}" presName="txShp" presStyleLbl="node1" presStyleIdx="1" presStyleCnt="3">
        <dgm:presLayoutVars>
          <dgm:bulletEnabled val="1"/>
        </dgm:presLayoutVars>
      </dgm:prSet>
      <dgm:spPr/>
    </dgm:pt>
    <dgm:pt modelId="{56599254-DBF5-4364-9987-38310C550274}" type="pres">
      <dgm:prSet presAssocID="{E1923E3F-9823-4156-A3F5-32064FAB6665}" presName="spacing" presStyleCnt="0"/>
      <dgm:spPr/>
    </dgm:pt>
    <dgm:pt modelId="{F6D568E3-4EAA-43F1-9423-DFA15B8C2D4C}" type="pres">
      <dgm:prSet presAssocID="{05117EF5-C04E-4ADE-B4D5-05EDAC0BBBF3}" presName="composite" presStyleCnt="0"/>
      <dgm:spPr/>
    </dgm:pt>
    <dgm:pt modelId="{175CEED0-C0D5-4743-BA6F-50AB1D3F93F8}" type="pres">
      <dgm:prSet presAssocID="{05117EF5-C04E-4ADE-B4D5-05EDAC0BBBF3}" presName="imgShp" presStyleLbl="fgImgPlace1" presStyleIdx="2" presStyleCnt="3"/>
      <dgm:spPr/>
    </dgm:pt>
    <dgm:pt modelId="{1068FCE5-D8CD-46EE-9448-AEDC93656A64}" type="pres">
      <dgm:prSet presAssocID="{05117EF5-C04E-4ADE-B4D5-05EDAC0BBBF3}" presName="txShp" presStyleLbl="node1" presStyleIdx="2" presStyleCnt="3">
        <dgm:presLayoutVars>
          <dgm:bulletEnabled val="1"/>
        </dgm:presLayoutVars>
      </dgm:prSet>
      <dgm:spPr/>
    </dgm:pt>
  </dgm:ptLst>
  <dgm:cxnLst>
    <dgm:cxn modelId="{CBB9473F-59E3-4651-B91B-A79299B86DF4}" srcId="{9852A7BC-AF14-4CB6-B287-3A4683FABB4D}" destId="{05117EF5-C04E-4ADE-B4D5-05EDAC0BBBF3}" srcOrd="2" destOrd="0" parTransId="{D32EB051-5460-40CD-B040-639F8F8EF073}" sibTransId="{109E48F5-1DC2-4556-9F3E-D1B0C9D9F120}"/>
    <dgm:cxn modelId="{B6338577-40FC-47DE-B0F3-0EBD5816F4B1}" type="presOf" srcId="{9852A7BC-AF14-4CB6-B287-3A4683FABB4D}" destId="{76977B24-F2B4-4BAD-834D-E20BED27055C}" srcOrd="0" destOrd="0" presId="urn:microsoft.com/office/officeart/2005/8/layout/vList3"/>
    <dgm:cxn modelId="{9D936C7A-01D1-43D4-A8DD-8DBA68F7D042}" type="presOf" srcId="{05117EF5-C04E-4ADE-B4D5-05EDAC0BBBF3}" destId="{1068FCE5-D8CD-46EE-9448-AEDC93656A64}" srcOrd="0" destOrd="0" presId="urn:microsoft.com/office/officeart/2005/8/layout/vList3"/>
    <dgm:cxn modelId="{F2654587-2C1C-4A1F-8CA4-7985D6758038}" srcId="{9852A7BC-AF14-4CB6-B287-3A4683FABB4D}" destId="{C0FE85E8-893B-49AA-B1CD-DD181FD96851}" srcOrd="0" destOrd="0" parTransId="{823BEA08-56AE-4D8E-BF1D-A532A0E0FC7C}" sibTransId="{B9F452CE-385C-46DA-97EA-C8A56F19BCC1}"/>
    <dgm:cxn modelId="{D7E3BB9C-8715-416E-8E3E-2396FD36B822}" srcId="{9852A7BC-AF14-4CB6-B287-3A4683FABB4D}" destId="{86B07E59-1D75-404D-BE92-E9A4DD4A1EF5}" srcOrd="1" destOrd="0" parTransId="{50D12C4C-62C8-417A-AF58-8B968255FDAA}" sibTransId="{E1923E3F-9823-4156-A3F5-32064FAB6665}"/>
    <dgm:cxn modelId="{114A2FBA-8BD3-4B54-BE56-60A22AF3B7F2}" type="presOf" srcId="{C0FE85E8-893B-49AA-B1CD-DD181FD96851}" destId="{D9747DED-C35D-4DC9-AECE-B94D4FB934BF}" srcOrd="0" destOrd="0" presId="urn:microsoft.com/office/officeart/2005/8/layout/vList3"/>
    <dgm:cxn modelId="{FD4BDEDF-9192-4D51-8164-55A42C0DEDD1}" type="presOf" srcId="{86B07E59-1D75-404D-BE92-E9A4DD4A1EF5}" destId="{264B0F5E-3BA2-4815-A367-A1076FF9632F}" srcOrd="0" destOrd="0" presId="urn:microsoft.com/office/officeart/2005/8/layout/vList3"/>
    <dgm:cxn modelId="{DF68C949-1339-4401-AFFA-7E79E22F363C}" type="presParOf" srcId="{76977B24-F2B4-4BAD-834D-E20BED27055C}" destId="{6B1C6123-4825-4BD2-A86D-F69D101FF83A}" srcOrd="0" destOrd="0" presId="urn:microsoft.com/office/officeart/2005/8/layout/vList3"/>
    <dgm:cxn modelId="{580FE9CE-F15C-4902-9A3F-7D4698501838}" type="presParOf" srcId="{6B1C6123-4825-4BD2-A86D-F69D101FF83A}" destId="{3896A6C7-DEFD-4842-9F31-B57B811CFB69}" srcOrd="0" destOrd="0" presId="urn:microsoft.com/office/officeart/2005/8/layout/vList3"/>
    <dgm:cxn modelId="{F47B305C-A01E-40DE-BC71-F8EEB1B238C6}" type="presParOf" srcId="{6B1C6123-4825-4BD2-A86D-F69D101FF83A}" destId="{D9747DED-C35D-4DC9-AECE-B94D4FB934BF}" srcOrd="1" destOrd="0" presId="urn:microsoft.com/office/officeart/2005/8/layout/vList3"/>
    <dgm:cxn modelId="{ABD7E127-2FC7-413E-821E-23021E852914}" type="presParOf" srcId="{76977B24-F2B4-4BAD-834D-E20BED27055C}" destId="{403FD55F-E357-4454-86C2-D9FC47BA5D5A}" srcOrd="1" destOrd="0" presId="urn:microsoft.com/office/officeart/2005/8/layout/vList3"/>
    <dgm:cxn modelId="{776D93E0-B4CD-41C6-B6C7-B4C07406D15F}" type="presParOf" srcId="{76977B24-F2B4-4BAD-834D-E20BED27055C}" destId="{E29D5465-E555-4225-836E-24E12978C9C6}" srcOrd="2" destOrd="0" presId="urn:microsoft.com/office/officeart/2005/8/layout/vList3"/>
    <dgm:cxn modelId="{01AB5932-60D3-4F3D-B3E6-9BCB540C9B73}" type="presParOf" srcId="{E29D5465-E555-4225-836E-24E12978C9C6}" destId="{97375F81-870A-4FD5-96FF-5888FAA499ED}" srcOrd="0" destOrd="0" presId="urn:microsoft.com/office/officeart/2005/8/layout/vList3"/>
    <dgm:cxn modelId="{BFBE7A66-9087-4ECC-8F0C-2E386C0C596E}" type="presParOf" srcId="{E29D5465-E555-4225-836E-24E12978C9C6}" destId="{264B0F5E-3BA2-4815-A367-A1076FF9632F}" srcOrd="1" destOrd="0" presId="urn:microsoft.com/office/officeart/2005/8/layout/vList3"/>
    <dgm:cxn modelId="{07D317AA-39FC-400D-B794-0952E3457A46}" type="presParOf" srcId="{76977B24-F2B4-4BAD-834D-E20BED27055C}" destId="{56599254-DBF5-4364-9987-38310C550274}" srcOrd="3" destOrd="0" presId="urn:microsoft.com/office/officeart/2005/8/layout/vList3"/>
    <dgm:cxn modelId="{367F34E6-46F5-4414-AA96-5AB643FD3A15}" type="presParOf" srcId="{76977B24-F2B4-4BAD-834D-E20BED27055C}" destId="{F6D568E3-4EAA-43F1-9423-DFA15B8C2D4C}" srcOrd="4" destOrd="0" presId="urn:microsoft.com/office/officeart/2005/8/layout/vList3"/>
    <dgm:cxn modelId="{F948C01A-1DB5-40CE-B856-A953AE6236DC}" type="presParOf" srcId="{F6D568E3-4EAA-43F1-9423-DFA15B8C2D4C}" destId="{175CEED0-C0D5-4743-BA6F-50AB1D3F93F8}" srcOrd="0" destOrd="0" presId="urn:microsoft.com/office/officeart/2005/8/layout/vList3"/>
    <dgm:cxn modelId="{8B564E40-52AD-4806-9512-BEB0A5DCBEDB}" type="presParOf" srcId="{F6D568E3-4EAA-43F1-9423-DFA15B8C2D4C}" destId="{1068FCE5-D8CD-46EE-9448-AEDC93656A64}"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747DED-C35D-4DC9-AECE-B94D4FB934BF}">
      <dsp:nvSpPr>
        <dsp:cNvPr id="0" name=""/>
        <dsp:cNvSpPr/>
      </dsp:nvSpPr>
      <dsp:spPr>
        <a:xfrm rot="10800000">
          <a:off x="1474532" y="2"/>
          <a:ext cx="5047030" cy="813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8576" tIns="129540" rIns="241808" bIns="129540" numCol="1" spcCol="1270" anchor="ctr" anchorCtr="0">
          <a:noAutofit/>
        </a:bodyPr>
        <a:lstStyle/>
        <a:p>
          <a:pPr marL="0" lvl="0" indent="0" algn="l" defTabSz="1511300">
            <a:lnSpc>
              <a:spcPct val="90000"/>
            </a:lnSpc>
            <a:spcBef>
              <a:spcPct val="0"/>
            </a:spcBef>
            <a:spcAft>
              <a:spcPct val="35000"/>
            </a:spcAft>
            <a:buNone/>
          </a:pPr>
          <a:r>
            <a:rPr lang="en-US" sz="3400" b="1" kern="1200" dirty="0"/>
            <a:t>(1) amplitude modulation </a:t>
          </a:r>
          <a:endParaRPr lang="zh-CN" sz="3400" kern="1200" dirty="0"/>
        </a:p>
      </dsp:txBody>
      <dsp:txXfrm rot="10800000">
        <a:off x="1677819" y="2"/>
        <a:ext cx="4843743" cy="813149"/>
      </dsp:txXfrm>
    </dsp:sp>
    <dsp:sp modelId="{3896A6C7-DEFD-4842-9F31-B57B811CFB69}">
      <dsp:nvSpPr>
        <dsp:cNvPr id="0" name=""/>
        <dsp:cNvSpPr/>
      </dsp:nvSpPr>
      <dsp:spPr>
        <a:xfrm>
          <a:off x="1067957" y="2"/>
          <a:ext cx="813149" cy="81314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64B0F5E-3BA2-4815-A367-A1076FF9632F}">
      <dsp:nvSpPr>
        <dsp:cNvPr id="0" name=""/>
        <dsp:cNvSpPr/>
      </dsp:nvSpPr>
      <dsp:spPr>
        <a:xfrm rot="10800000">
          <a:off x="1474532" y="1045329"/>
          <a:ext cx="5047030" cy="813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8576" tIns="129540" rIns="241808" bIns="129540" numCol="1" spcCol="1270" anchor="ctr" anchorCtr="0">
          <a:noAutofit/>
        </a:bodyPr>
        <a:lstStyle/>
        <a:p>
          <a:pPr marL="0" lvl="0" indent="0" algn="l" defTabSz="1511300">
            <a:lnSpc>
              <a:spcPct val="90000"/>
            </a:lnSpc>
            <a:spcBef>
              <a:spcPct val="0"/>
            </a:spcBef>
            <a:spcAft>
              <a:spcPct val="35000"/>
            </a:spcAft>
            <a:buNone/>
          </a:pPr>
          <a:r>
            <a:rPr lang="en-US" sz="3400" b="1" kern="1200" dirty="0"/>
            <a:t>(2) frequency modulation </a:t>
          </a:r>
          <a:endParaRPr lang="zh-CN" sz="3400" kern="1200" dirty="0"/>
        </a:p>
      </dsp:txBody>
      <dsp:txXfrm rot="10800000">
        <a:off x="1677819" y="1045329"/>
        <a:ext cx="4843743" cy="813149"/>
      </dsp:txXfrm>
    </dsp:sp>
    <dsp:sp modelId="{97375F81-870A-4FD5-96FF-5888FAA499ED}">
      <dsp:nvSpPr>
        <dsp:cNvPr id="0" name=""/>
        <dsp:cNvSpPr/>
      </dsp:nvSpPr>
      <dsp:spPr>
        <a:xfrm>
          <a:off x="1067957" y="1045329"/>
          <a:ext cx="813149" cy="81314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68FCE5-D8CD-46EE-9448-AEDC93656A64}">
      <dsp:nvSpPr>
        <dsp:cNvPr id="0" name=""/>
        <dsp:cNvSpPr/>
      </dsp:nvSpPr>
      <dsp:spPr>
        <a:xfrm rot="10800000">
          <a:off x="1474532" y="2090655"/>
          <a:ext cx="5047030" cy="813149"/>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8576" tIns="129540" rIns="241808" bIns="129540" numCol="1" spcCol="1270" anchor="ctr" anchorCtr="0">
          <a:noAutofit/>
        </a:bodyPr>
        <a:lstStyle/>
        <a:p>
          <a:pPr marL="0" lvl="0" indent="0" algn="l" defTabSz="1511300">
            <a:lnSpc>
              <a:spcPct val="90000"/>
            </a:lnSpc>
            <a:spcBef>
              <a:spcPct val="0"/>
            </a:spcBef>
            <a:spcAft>
              <a:spcPct val="35000"/>
            </a:spcAft>
            <a:buNone/>
          </a:pPr>
          <a:r>
            <a:rPr lang="en-US" sz="3400" b="1" kern="1200" dirty="0"/>
            <a:t>(3) phase modulation</a:t>
          </a:r>
          <a:endParaRPr lang="zh-CN" sz="3400" kern="1200" dirty="0"/>
        </a:p>
      </dsp:txBody>
      <dsp:txXfrm rot="10800000">
        <a:off x="1677819" y="2090655"/>
        <a:ext cx="4843743" cy="813149"/>
      </dsp:txXfrm>
    </dsp:sp>
    <dsp:sp modelId="{175CEED0-C0D5-4743-BA6F-50AB1D3F93F8}">
      <dsp:nvSpPr>
        <dsp:cNvPr id="0" name=""/>
        <dsp:cNvSpPr/>
      </dsp:nvSpPr>
      <dsp:spPr>
        <a:xfrm>
          <a:off x="1067957" y="2090655"/>
          <a:ext cx="813149" cy="813149"/>
        </a:xfrm>
        <a:prstGeom prst="ellipse">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1074" name="Rectangle 2"/>
          <p:cNvSpPr>
            <a:spLocks noGrp="1" noChangeArrowheads="1"/>
          </p:cNvSpPr>
          <p:nvPr>
            <p:ph type="hdr" sz="quarter"/>
          </p:nvPr>
        </p:nvSpPr>
        <p:spPr bwMode="auto">
          <a:xfrm>
            <a:off x="0" y="1"/>
            <a:ext cx="3077137" cy="510085"/>
          </a:xfrm>
          <a:prstGeom prst="rect">
            <a:avLst/>
          </a:prstGeom>
          <a:noFill/>
          <a:ln w="9525">
            <a:noFill/>
            <a:miter lim="800000"/>
          </a:ln>
          <a:effectLst/>
        </p:spPr>
        <p:txBody>
          <a:bodyPr vert="horz" wrap="square" lIns="93683" tIns="46842" rIns="93683" bIns="46842" numCol="1" anchor="t" anchorCtr="0" compatLnSpc="1"/>
          <a:lstStyle>
            <a:lvl1pPr defTabSz="936625">
              <a:defRPr sz="1200">
                <a:ea typeface="+mn-ea"/>
              </a:defRPr>
            </a:lvl1pPr>
          </a:lstStyle>
          <a:p>
            <a:pPr>
              <a:defRPr/>
            </a:pPr>
            <a:endParaRPr lang="en-US" altLang="zh-CN"/>
          </a:p>
        </p:txBody>
      </p:sp>
      <p:sp>
        <p:nvSpPr>
          <p:cNvPr id="131075" name="Rectangle 3"/>
          <p:cNvSpPr>
            <a:spLocks noGrp="1" noChangeArrowheads="1"/>
          </p:cNvSpPr>
          <p:nvPr>
            <p:ph type="dt" sz="quarter" idx="1"/>
          </p:nvPr>
        </p:nvSpPr>
        <p:spPr bwMode="auto">
          <a:xfrm>
            <a:off x="4020506" y="1"/>
            <a:ext cx="3077137" cy="510085"/>
          </a:xfrm>
          <a:prstGeom prst="rect">
            <a:avLst/>
          </a:prstGeom>
          <a:noFill/>
          <a:ln w="9525">
            <a:noFill/>
            <a:miter lim="800000"/>
          </a:ln>
          <a:effectLst/>
        </p:spPr>
        <p:txBody>
          <a:bodyPr vert="horz" wrap="square" lIns="93683" tIns="46842" rIns="93683" bIns="46842" numCol="1" anchor="t" anchorCtr="0" compatLnSpc="1"/>
          <a:lstStyle>
            <a:lvl1pPr algn="r" defTabSz="936625">
              <a:defRPr sz="1200">
                <a:ea typeface="+mn-ea"/>
              </a:defRPr>
            </a:lvl1pPr>
          </a:lstStyle>
          <a:p>
            <a:pPr>
              <a:defRPr/>
            </a:pPr>
            <a:endParaRPr lang="en-US" altLang="zh-CN"/>
          </a:p>
        </p:txBody>
      </p:sp>
      <p:sp>
        <p:nvSpPr>
          <p:cNvPr id="131076" name="Rectangle 4"/>
          <p:cNvSpPr>
            <a:spLocks noGrp="1" noChangeArrowheads="1"/>
          </p:cNvSpPr>
          <p:nvPr>
            <p:ph type="ftr" sz="quarter" idx="2"/>
          </p:nvPr>
        </p:nvSpPr>
        <p:spPr bwMode="auto">
          <a:xfrm>
            <a:off x="0" y="9722883"/>
            <a:ext cx="3077137" cy="510085"/>
          </a:xfrm>
          <a:prstGeom prst="rect">
            <a:avLst/>
          </a:prstGeom>
          <a:noFill/>
          <a:ln w="9525">
            <a:noFill/>
            <a:miter lim="800000"/>
          </a:ln>
          <a:effectLst/>
        </p:spPr>
        <p:txBody>
          <a:bodyPr vert="horz" wrap="square" lIns="93683" tIns="46842" rIns="93683" bIns="46842" numCol="1" anchor="b" anchorCtr="0" compatLnSpc="1"/>
          <a:lstStyle>
            <a:lvl1pPr defTabSz="936625">
              <a:defRPr sz="1200">
                <a:ea typeface="+mn-ea"/>
              </a:defRPr>
            </a:lvl1pPr>
          </a:lstStyle>
          <a:p>
            <a:pPr>
              <a:defRPr/>
            </a:pPr>
            <a:endParaRPr lang="en-US" altLang="zh-CN"/>
          </a:p>
        </p:txBody>
      </p:sp>
      <p:sp>
        <p:nvSpPr>
          <p:cNvPr id="131077" name="Rectangle 5"/>
          <p:cNvSpPr>
            <a:spLocks noGrp="1" noChangeArrowheads="1"/>
          </p:cNvSpPr>
          <p:nvPr>
            <p:ph type="sldNum" sz="quarter" idx="3"/>
          </p:nvPr>
        </p:nvSpPr>
        <p:spPr bwMode="auto">
          <a:xfrm>
            <a:off x="4020506" y="9722883"/>
            <a:ext cx="3077137" cy="510085"/>
          </a:xfrm>
          <a:prstGeom prst="rect">
            <a:avLst/>
          </a:prstGeom>
          <a:noFill/>
          <a:ln w="9525">
            <a:noFill/>
            <a:miter lim="800000"/>
          </a:ln>
          <a:effectLst/>
        </p:spPr>
        <p:txBody>
          <a:bodyPr vert="horz" wrap="square" lIns="93683" tIns="46842" rIns="93683" bIns="46842" numCol="1" anchor="b" anchorCtr="0" compatLnSpc="1"/>
          <a:lstStyle>
            <a:lvl1pPr algn="r" defTabSz="935990">
              <a:defRPr sz="1200">
                <a:ea typeface="+mn-ea"/>
              </a:defRPr>
            </a:lvl1pPr>
          </a:lstStyle>
          <a:p>
            <a:pPr>
              <a:defRPr/>
            </a:pPr>
            <a:fld id="{AE22CDFA-2223-4120-B031-B8AC33295ED4}" type="slidenum">
              <a:rPr lang="en-US" altLang="zh-CN"/>
              <a:t>‹#›</a:t>
            </a:fld>
            <a:endParaRPr lang="en-US" altLang="zh-CN"/>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1"/>
            <a:ext cx="3077137" cy="510085"/>
          </a:xfrm>
          <a:prstGeom prst="rect">
            <a:avLst/>
          </a:prstGeom>
          <a:noFill/>
          <a:ln w="9525">
            <a:noFill/>
            <a:miter lim="800000"/>
          </a:ln>
          <a:effectLst/>
        </p:spPr>
        <p:txBody>
          <a:bodyPr vert="horz" wrap="square" lIns="99032" tIns="49517" rIns="99032" bIns="49517" numCol="1" anchor="t" anchorCtr="0" compatLnSpc="1"/>
          <a:lstStyle>
            <a:lvl1pPr defTabSz="991235">
              <a:defRPr sz="1200">
                <a:ea typeface="+mn-ea"/>
              </a:defRPr>
            </a:lvl1pPr>
          </a:lstStyle>
          <a:p>
            <a:pPr>
              <a:defRPr/>
            </a:pPr>
            <a:endParaRPr lang="en-US" altLang="zh-CN"/>
          </a:p>
        </p:txBody>
      </p:sp>
      <p:sp>
        <p:nvSpPr>
          <p:cNvPr id="3075" name="Rectangle 3"/>
          <p:cNvSpPr>
            <a:spLocks noGrp="1" noChangeArrowheads="1"/>
          </p:cNvSpPr>
          <p:nvPr>
            <p:ph type="dt" idx="1"/>
          </p:nvPr>
        </p:nvSpPr>
        <p:spPr bwMode="auto">
          <a:xfrm>
            <a:off x="4022163" y="1"/>
            <a:ext cx="3077137" cy="510085"/>
          </a:xfrm>
          <a:prstGeom prst="rect">
            <a:avLst/>
          </a:prstGeom>
          <a:noFill/>
          <a:ln w="9525">
            <a:noFill/>
            <a:miter lim="800000"/>
          </a:ln>
          <a:effectLst/>
        </p:spPr>
        <p:txBody>
          <a:bodyPr vert="horz" wrap="square" lIns="99032" tIns="49517" rIns="99032" bIns="49517" numCol="1" anchor="t" anchorCtr="0" compatLnSpc="1"/>
          <a:lstStyle>
            <a:lvl1pPr algn="r" defTabSz="991235">
              <a:defRPr sz="1200">
                <a:ea typeface="+mn-ea"/>
              </a:defRPr>
            </a:lvl1pPr>
          </a:lstStyle>
          <a:p>
            <a:pPr>
              <a:defRPr/>
            </a:pPr>
            <a:endParaRPr lang="en-US" altLang="zh-CN"/>
          </a:p>
        </p:txBody>
      </p:sp>
      <p:sp>
        <p:nvSpPr>
          <p:cNvPr id="13316" name="Rectangle 4"/>
          <p:cNvSpPr>
            <a:spLocks noGrp="1" noRot="1" noChangeAspect="1" noChangeArrowheads="1" noTextEdit="1"/>
          </p:cNvSpPr>
          <p:nvPr>
            <p:ph type="sldImg" idx="2"/>
          </p:nvPr>
        </p:nvSpPr>
        <p:spPr bwMode="auto">
          <a:xfrm>
            <a:off x="141288" y="769938"/>
            <a:ext cx="6818312" cy="3835400"/>
          </a:xfrm>
          <a:prstGeom prst="rect">
            <a:avLst/>
          </a:prstGeom>
          <a:noFill/>
          <a:ln w="9525">
            <a:solidFill>
              <a:srgbClr val="000000"/>
            </a:solidFill>
            <a:miter lim="800000"/>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946685" y="4862265"/>
            <a:ext cx="5205932" cy="4603930"/>
          </a:xfrm>
          <a:prstGeom prst="rect">
            <a:avLst/>
          </a:prstGeom>
          <a:noFill/>
          <a:ln w="9525">
            <a:noFill/>
            <a:miter lim="800000"/>
          </a:ln>
          <a:effectLst/>
        </p:spPr>
        <p:txBody>
          <a:bodyPr vert="horz" wrap="square" lIns="99032" tIns="49517" rIns="99032" bIns="49517" numCol="1" anchor="t" anchorCtr="0" compatLnSpc="1"/>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p>
        </p:txBody>
      </p:sp>
      <p:sp>
        <p:nvSpPr>
          <p:cNvPr id="3078" name="Rectangle 6"/>
          <p:cNvSpPr>
            <a:spLocks noGrp="1" noChangeArrowheads="1"/>
          </p:cNvSpPr>
          <p:nvPr>
            <p:ph type="ftr" sz="quarter" idx="4"/>
          </p:nvPr>
        </p:nvSpPr>
        <p:spPr bwMode="auto">
          <a:xfrm>
            <a:off x="0" y="9724528"/>
            <a:ext cx="3077137" cy="510085"/>
          </a:xfrm>
          <a:prstGeom prst="rect">
            <a:avLst/>
          </a:prstGeom>
          <a:noFill/>
          <a:ln w="9525">
            <a:noFill/>
            <a:miter lim="800000"/>
          </a:ln>
          <a:effectLst/>
        </p:spPr>
        <p:txBody>
          <a:bodyPr vert="horz" wrap="square" lIns="99032" tIns="49517" rIns="99032" bIns="49517" numCol="1" anchor="b" anchorCtr="0" compatLnSpc="1"/>
          <a:lstStyle>
            <a:lvl1pPr defTabSz="991235">
              <a:defRPr sz="1200">
                <a:ea typeface="+mn-ea"/>
              </a:defRPr>
            </a:lvl1pPr>
          </a:lstStyle>
          <a:p>
            <a:pPr>
              <a:defRPr/>
            </a:pPr>
            <a:endParaRPr lang="en-US" altLang="zh-CN"/>
          </a:p>
        </p:txBody>
      </p:sp>
      <p:sp>
        <p:nvSpPr>
          <p:cNvPr id="3079" name="Rectangle 7"/>
          <p:cNvSpPr>
            <a:spLocks noGrp="1" noChangeArrowheads="1"/>
          </p:cNvSpPr>
          <p:nvPr>
            <p:ph type="sldNum" sz="quarter" idx="5"/>
          </p:nvPr>
        </p:nvSpPr>
        <p:spPr bwMode="auto">
          <a:xfrm>
            <a:off x="4022163" y="9724528"/>
            <a:ext cx="3077137" cy="510085"/>
          </a:xfrm>
          <a:prstGeom prst="rect">
            <a:avLst/>
          </a:prstGeom>
          <a:noFill/>
          <a:ln w="9525">
            <a:noFill/>
            <a:miter lim="800000"/>
          </a:ln>
          <a:effectLst/>
        </p:spPr>
        <p:txBody>
          <a:bodyPr vert="horz" wrap="square" lIns="99032" tIns="49517" rIns="99032" bIns="49517" numCol="1" anchor="b" anchorCtr="0" compatLnSpc="1"/>
          <a:lstStyle>
            <a:lvl1pPr algn="r" defTabSz="990600">
              <a:defRPr sz="1200">
                <a:ea typeface="+mn-ea"/>
              </a:defRPr>
            </a:lvl1pPr>
          </a:lstStyle>
          <a:p>
            <a:pPr>
              <a:defRPr/>
            </a:pPr>
            <a:fld id="{960BD98A-0495-4D4B-B200-81369F18E29D}" type="slidenum">
              <a:rPr lang="en-US" altLang="zh-CN"/>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ea typeface="微软雅黑" panose="020B0503020204020204" pitchFamily="34" charset="-122"/>
              </a:defRPr>
            </a:lvl1pPr>
            <a:lvl2pPr marL="742950" indent="-285750" defTabSz="952500">
              <a:defRPr sz="2400">
                <a:solidFill>
                  <a:schemeClr val="tx1"/>
                </a:solidFill>
                <a:latin typeface="Times New Roman" panose="02020603050405020304" pitchFamily="18" charset="0"/>
                <a:ea typeface="微软雅黑" panose="020B0503020204020204" pitchFamily="34" charset="-122"/>
              </a:defRPr>
            </a:lvl2pPr>
            <a:lvl3pPr marL="1143000" indent="-228600" defTabSz="952500">
              <a:defRPr sz="2400">
                <a:solidFill>
                  <a:schemeClr val="tx1"/>
                </a:solidFill>
                <a:latin typeface="Times New Roman" panose="02020603050405020304" pitchFamily="18" charset="0"/>
                <a:ea typeface="微软雅黑" panose="020B0503020204020204" pitchFamily="34" charset="-122"/>
              </a:defRPr>
            </a:lvl3pPr>
            <a:lvl4pPr marL="1600200" indent="-228600" defTabSz="952500">
              <a:defRPr sz="2400">
                <a:solidFill>
                  <a:schemeClr val="tx1"/>
                </a:solidFill>
                <a:latin typeface="Times New Roman" panose="02020603050405020304" pitchFamily="18" charset="0"/>
                <a:ea typeface="微软雅黑" panose="020B0503020204020204" pitchFamily="34" charset="-122"/>
              </a:defRPr>
            </a:lvl4pPr>
            <a:lvl5pPr marL="2057400" indent="-228600" defTabSz="952500">
              <a:defRPr sz="2400">
                <a:solidFill>
                  <a:schemeClr val="tx1"/>
                </a:solidFill>
                <a:latin typeface="Times New Roman" panose="02020603050405020304" pitchFamily="18" charset="0"/>
                <a:ea typeface="微软雅黑" panose="020B0503020204020204" pitchFamily="34" charset="-122"/>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9pPr>
          </a:lstStyle>
          <a:p>
            <a:fld id="{7730C138-82E4-4AFF-8977-0320B7EA6FE6}" type="slidenum">
              <a:rPr lang="en-US" altLang="zh-CN" sz="1200" smtClean="0">
                <a:ea typeface="宋体" panose="02010600030101010101" pitchFamily="2" charset="-122"/>
              </a:rPr>
              <a:pPr/>
              <a:t>1</a:t>
            </a:fld>
            <a:endParaRPr lang="en-US" altLang="zh-CN" sz="1200">
              <a:ea typeface="宋体" panose="02010600030101010101" pitchFamily="2" charset="-122"/>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184564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ea typeface="微软雅黑" panose="020B0503020204020204" pitchFamily="34" charset="-122"/>
              </a:defRPr>
            </a:lvl1pPr>
            <a:lvl2pPr marL="742950" indent="-285750" defTabSz="952500">
              <a:defRPr sz="2400">
                <a:solidFill>
                  <a:schemeClr val="tx1"/>
                </a:solidFill>
                <a:latin typeface="Times New Roman" panose="02020603050405020304" pitchFamily="18" charset="0"/>
                <a:ea typeface="微软雅黑" panose="020B0503020204020204" pitchFamily="34" charset="-122"/>
              </a:defRPr>
            </a:lvl2pPr>
            <a:lvl3pPr marL="1143000" indent="-228600" defTabSz="952500">
              <a:defRPr sz="2400">
                <a:solidFill>
                  <a:schemeClr val="tx1"/>
                </a:solidFill>
                <a:latin typeface="Times New Roman" panose="02020603050405020304" pitchFamily="18" charset="0"/>
                <a:ea typeface="微软雅黑" panose="020B0503020204020204" pitchFamily="34" charset="-122"/>
              </a:defRPr>
            </a:lvl3pPr>
            <a:lvl4pPr marL="1600200" indent="-228600" defTabSz="952500">
              <a:defRPr sz="2400">
                <a:solidFill>
                  <a:schemeClr val="tx1"/>
                </a:solidFill>
                <a:latin typeface="Times New Roman" panose="02020603050405020304" pitchFamily="18" charset="0"/>
                <a:ea typeface="微软雅黑" panose="020B0503020204020204" pitchFamily="34" charset="-122"/>
              </a:defRPr>
            </a:lvl4pPr>
            <a:lvl5pPr marL="2057400" indent="-228600" defTabSz="952500">
              <a:defRPr sz="2400">
                <a:solidFill>
                  <a:schemeClr val="tx1"/>
                </a:solidFill>
                <a:latin typeface="Times New Roman" panose="02020603050405020304" pitchFamily="18" charset="0"/>
                <a:ea typeface="微软雅黑" panose="020B0503020204020204" pitchFamily="34" charset="-122"/>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9pPr>
          </a:lstStyle>
          <a:p>
            <a:fld id="{72A20E71-13E1-4C18-AE30-35985B1EDF1B}" type="slidenum">
              <a:rPr lang="zh-CN" altLang="en-US" sz="1200" smtClean="0">
                <a:ea typeface="宋体" panose="02010600030101010101" pitchFamily="2" charset="-122"/>
              </a:rPr>
              <a:pPr/>
              <a:t>2</a:t>
            </a:fld>
            <a:endParaRPr lang="en-US" altLang="zh-CN" sz="1200">
              <a:ea typeface="宋体" panose="02010600030101010101" pitchFamily="2" charset="-122"/>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zh-CN">
                <a:latin typeface="Arial" panose="020B0604020202020204" pitchFamily="34" charset="0"/>
              </a:rPr>
              <a:t>In this chapter we will look at the lowest layer depicted in the hierarchy of hybrid model introduced last class.  </a:t>
            </a:r>
            <a:endParaRPr lang="zh-CN" altLang="en-US">
              <a:latin typeface="Arial" panose="020B0604020202020204" pitchFamily="34" charset="0"/>
            </a:endParaRPr>
          </a:p>
        </p:txBody>
      </p:sp>
    </p:spTree>
    <p:extLst>
      <p:ext uri="{BB962C8B-B14F-4D97-AF65-F5344CB8AC3E}">
        <p14:creationId xmlns:p14="http://schemas.microsoft.com/office/powerpoint/2010/main" val="1032227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3</a:t>
            </a:fld>
            <a:endParaRPr lang="en-US" altLang="zh-CN"/>
          </a:p>
        </p:txBody>
      </p:sp>
    </p:spTree>
    <p:extLst>
      <p:ext uri="{BB962C8B-B14F-4D97-AF65-F5344CB8AC3E}">
        <p14:creationId xmlns:p14="http://schemas.microsoft.com/office/powerpoint/2010/main" val="1926575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4</a:t>
            </a:fld>
            <a:endParaRPr lang="en-US" altLang="zh-CN"/>
          </a:p>
        </p:txBody>
      </p:sp>
    </p:spTree>
    <p:extLst>
      <p:ext uri="{BB962C8B-B14F-4D97-AF65-F5344CB8AC3E}">
        <p14:creationId xmlns:p14="http://schemas.microsoft.com/office/powerpoint/2010/main" val="1992542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314">
              <a:defRPr sz="2500">
                <a:solidFill>
                  <a:schemeClr val="tx1"/>
                </a:solidFill>
                <a:latin typeface="Times New Roman" panose="02020603050405020304" pitchFamily="18" charset="0"/>
                <a:ea typeface="微软雅黑" panose="020B0503020204020204" pitchFamily="34" charset="-122"/>
              </a:defRPr>
            </a:lvl1pPr>
            <a:lvl2pPr marL="772445" indent="-297094" defTabSz="990314">
              <a:defRPr sz="2500">
                <a:solidFill>
                  <a:schemeClr val="tx1"/>
                </a:solidFill>
                <a:latin typeface="Times New Roman" panose="02020603050405020304" pitchFamily="18" charset="0"/>
                <a:ea typeface="微软雅黑" panose="020B0503020204020204" pitchFamily="34" charset="-122"/>
              </a:defRPr>
            </a:lvl2pPr>
            <a:lvl3pPr marL="1188377" indent="-237675" defTabSz="990314">
              <a:defRPr sz="2500">
                <a:solidFill>
                  <a:schemeClr val="tx1"/>
                </a:solidFill>
                <a:latin typeface="Times New Roman" panose="02020603050405020304" pitchFamily="18" charset="0"/>
                <a:ea typeface="微软雅黑" panose="020B0503020204020204" pitchFamily="34" charset="-122"/>
              </a:defRPr>
            </a:lvl3pPr>
            <a:lvl4pPr marL="1663728" indent="-237675" defTabSz="990314">
              <a:defRPr sz="2500">
                <a:solidFill>
                  <a:schemeClr val="tx1"/>
                </a:solidFill>
                <a:latin typeface="Times New Roman" panose="02020603050405020304" pitchFamily="18" charset="0"/>
                <a:ea typeface="微软雅黑" panose="020B0503020204020204" pitchFamily="34" charset="-122"/>
              </a:defRPr>
            </a:lvl4pPr>
            <a:lvl5pPr marL="2139079" indent="-237675" defTabSz="990314">
              <a:defRPr sz="2500">
                <a:solidFill>
                  <a:schemeClr val="tx1"/>
                </a:solidFill>
                <a:latin typeface="Times New Roman" panose="02020603050405020304" pitchFamily="18" charset="0"/>
                <a:ea typeface="微软雅黑" panose="020B0503020204020204" pitchFamily="34" charset="-122"/>
              </a:defRPr>
            </a:lvl5pPr>
            <a:lvl6pPr marL="261443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6pPr>
            <a:lvl7pPr marL="308978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7pPr>
            <a:lvl8pPr marL="3565131"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8pPr>
            <a:lvl9pPr marL="4040482"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9pPr>
          </a:lstStyle>
          <a:p>
            <a:fld id="{945045F5-FDBA-4F6B-9A30-DB4E9245A992}" type="slidenum">
              <a:rPr lang="en-US" altLang="zh-CN" sz="1200">
                <a:ea typeface="宋体" panose="02010600030101010101" pitchFamily="2" charset="-122"/>
              </a:rPr>
              <a:pPr/>
              <a:t>7</a:t>
            </a:fld>
            <a:endParaRPr lang="en-US" altLang="zh-CN" sz="1200">
              <a:ea typeface="宋体" panose="02010600030101010101" pitchFamily="2" charset="-122"/>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1974295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314">
              <a:defRPr sz="2500">
                <a:solidFill>
                  <a:schemeClr val="tx1"/>
                </a:solidFill>
                <a:latin typeface="Times New Roman" panose="02020603050405020304" pitchFamily="18" charset="0"/>
                <a:ea typeface="微软雅黑" panose="020B0503020204020204" pitchFamily="34" charset="-122"/>
              </a:defRPr>
            </a:lvl1pPr>
            <a:lvl2pPr marL="772445" indent="-297094" defTabSz="990314">
              <a:defRPr sz="2500">
                <a:solidFill>
                  <a:schemeClr val="tx1"/>
                </a:solidFill>
                <a:latin typeface="Times New Roman" panose="02020603050405020304" pitchFamily="18" charset="0"/>
                <a:ea typeface="微软雅黑" panose="020B0503020204020204" pitchFamily="34" charset="-122"/>
              </a:defRPr>
            </a:lvl2pPr>
            <a:lvl3pPr marL="1188377" indent="-237675" defTabSz="990314">
              <a:defRPr sz="2500">
                <a:solidFill>
                  <a:schemeClr val="tx1"/>
                </a:solidFill>
                <a:latin typeface="Times New Roman" panose="02020603050405020304" pitchFamily="18" charset="0"/>
                <a:ea typeface="微软雅黑" panose="020B0503020204020204" pitchFamily="34" charset="-122"/>
              </a:defRPr>
            </a:lvl3pPr>
            <a:lvl4pPr marL="1663728" indent="-237675" defTabSz="990314">
              <a:defRPr sz="2500">
                <a:solidFill>
                  <a:schemeClr val="tx1"/>
                </a:solidFill>
                <a:latin typeface="Times New Roman" panose="02020603050405020304" pitchFamily="18" charset="0"/>
                <a:ea typeface="微软雅黑" panose="020B0503020204020204" pitchFamily="34" charset="-122"/>
              </a:defRPr>
            </a:lvl4pPr>
            <a:lvl5pPr marL="2139079" indent="-237675" defTabSz="990314">
              <a:defRPr sz="2500">
                <a:solidFill>
                  <a:schemeClr val="tx1"/>
                </a:solidFill>
                <a:latin typeface="Times New Roman" panose="02020603050405020304" pitchFamily="18" charset="0"/>
                <a:ea typeface="微软雅黑" panose="020B0503020204020204" pitchFamily="34" charset="-122"/>
              </a:defRPr>
            </a:lvl5pPr>
            <a:lvl6pPr marL="261443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6pPr>
            <a:lvl7pPr marL="308978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7pPr>
            <a:lvl8pPr marL="3565131"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8pPr>
            <a:lvl9pPr marL="4040482"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9pPr>
          </a:lstStyle>
          <a:p>
            <a:fld id="{945045F5-FDBA-4F6B-9A30-DB4E9245A992}" type="slidenum">
              <a:rPr lang="en-US" altLang="zh-CN" sz="1200">
                <a:ea typeface="宋体" panose="02010600030101010101" pitchFamily="2" charset="-122"/>
              </a:rPr>
              <a:pPr/>
              <a:t>8</a:t>
            </a:fld>
            <a:endParaRPr lang="en-US" altLang="zh-CN" sz="1200">
              <a:ea typeface="宋体" panose="02010600030101010101" pitchFamily="2" charset="-122"/>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3036213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Examples</a:t>
            </a:r>
            <a:r>
              <a:rPr lang="en-US" altLang="zh-CN" baseline="0" dirty="0"/>
              <a:t> of signals: </a:t>
            </a:r>
            <a:r>
              <a:rPr lang="en-US" altLang="zh-CN" sz="1200" b="0" i="0" kern="1200" dirty="0">
                <a:solidFill>
                  <a:schemeClr val="tx1"/>
                </a:solidFill>
                <a:effectLst/>
                <a:latin typeface="Times New Roman" pitchFamily="18" charset="0"/>
                <a:ea typeface="+mn-ea"/>
                <a:cs typeface="+mn-cs"/>
              </a:rPr>
              <a:t>gestures, signs, symbols, or a language</a:t>
            </a:r>
            <a:r>
              <a:rPr lang="en-US" altLang="zh-CN" dirty="0"/>
              <a:t> </a:t>
            </a:r>
            <a:br>
              <a:rPr lang="en-US" altLang="zh-CN" dirty="0"/>
            </a:br>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10</a:t>
            </a:fld>
            <a:endParaRPr lang="en-US" altLang="zh-CN"/>
          </a:p>
        </p:txBody>
      </p:sp>
    </p:spTree>
    <p:extLst>
      <p:ext uri="{BB962C8B-B14F-4D97-AF65-F5344CB8AC3E}">
        <p14:creationId xmlns:p14="http://schemas.microsoft.com/office/powerpoint/2010/main" val="6322155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11</a:t>
            </a:fld>
            <a:endParaRPr lang="en-US" altLang="zh-CN"/>
          </a:p>
        </p:txBody>
      </p:sp>
    </p:spTree>
    <p:extLst>
      <p:ext uri="{BB962C8B-B14F-4D97-AF65-F5344CB8AC3E}">
        <p14:creationId xmlns:p14="http://schemas.microsoft.com/office/powerpoint/2010/main" val="1988492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ea typeface="微软雅黑" panose="020B0503020204020204" pitchFamily="34" charset="-122"/>
              </a:defRPr>
            </a:lvl1pPr>
            <a:lvl2pPr marL="742950" indent="-285750" defTabSz="952500">
              <a:defRPr sz="2400">
                <a:solidFill>
                  <a:schemeClr val="tx1"/>
                </a:solidFill>
                <a:latin typeface="Times New Roman" panose="02020603050405020304" pitchFamily="18" charset="0"/>
                <a:ea typeface="微软雅黑" panose="020B0503020204020204" pitchFamily="34" charset="-122"/>
              </a:defRPr>
            </a:lvl2pPr>
            <a:lvl3pPr marL="1143000" indent="-228600" defTabSz="952500">
              <a:defRPr sz="2400">
                <a:solidFill>
                  <a:schemeClr val="tx1"/>
                </a:solidFill>
                <a:latin typeface="Times New Roman" panose="02020603050405020304" pitchFamily="18" charset="0"/>
                <a:ea typeface="微软雅黑" panose="020B0503020204020204" pitchFamily="34" charset="-122"/>
              </a:defRPr>
            </a:lvl3pPr>
            <a:lvl4pPr marL="1600200" indent="-228600" defTabSz="952500">
              <a:defRPr sz="2400">
                <a:solidFill>
                  <a:schemeClr val="tx1"/>
                </a:solidFill>
                <a:latin typeface="Times New Roman" panose="02020603050405020304" pitchFamily="18" charset="0"/>
                <a:ea typeface="微软雅黑" panose="020B0503020204020204" pitchFamily="34" charset="-122"/>
              </a:defRPr>
            </a:lvl4pPr>
            <a:lvl5pPr marL="2057400" indent="-228600" defTabSz="952500">
              <a:defRPr sz="2400">
                <a:solidFill>
                  <a:schemeClr val="tx1"/>
                </a:solidFill>
                <a:latin typeface="Times New Roman" panose="02020603050405020304" pitchFamily="18" charset="0"/>
                <a:ea typeface="微软雅黑" panose="020B0503020204020204" pitchFamily="34" charset="-122"/>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9pPr>
          </a:lstStyle>
          <a:p>
            <a:fld id="{F8D4587F-4A4C-4004-8024-D27DC1453CCE}" type="slidenum">
              <a:rPr lang="zh-CN" altLang="en-US" sz="1200" smtClean="0">
                <a:ea typeface="宋体" panose="02010600030101010101" pitchFamily="2" charset="-122"/>
              </a:rPr>
              <a:pPr/>
              <a:t>13</a:t>
            </a:fld>
            <a:endParaRPr lang="en-US" altLang="zh-CN" sz="1200">
              <a:ea typeface="宋体" panose="02010600030101010101" pitchFamily="2" charset="-122"/>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Tree>
    <p:extLst>
      <p:ext uri="{BB962C8B-B14F-4D97-AF65-F5344CB8AC3E}">
        <p14:creationId xmlns:p14="http://schemas.microsoft.com/office/powerpoint/2010/main" val="3073954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 </a:t>
            </a:r>
            <a:r>
              <a:rPr lang="en-US" altLang="zh-CN" dirty="0" err="1"/>
              <a:t>Attenna</a:t>
            </a:r>
            <a:r>
              <a:rPr lang="en-US" altLang="zh-CN" dirty="0"/>
              <a:t> size   </a:t>
            </a:r>
            <a:r>
              <a:rPr lang="en-US" altLang="zh-CN" dirty="0" err="1"/>
              <a:t>lamda</a:t>
            </a:r>
            <a:r>
              <a:rPr lang="en-US" altLang="zh-CN" dirty="0"/>
              <a:t>/4, (2) multiplexing, (3) spectrum </a:t>
            </a:r>
            <a:r>
              <a:rPr lang="en-US" altLang="zh-CN" dirty="0" err="1"/>
              <a:t>licence</a:t>
            </a:r>
            <a:r>
              <a:rPr lang="en-US" altLang="zh-CN" dirty="0"/>
              <a:t>, (4) anti-interference.</a:t>
            </a:r>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15</a:t>
            </a:fld>
            <a:endParaRPr lang="en-US" altLang="zh-CN"/>
          </a:p>
        </p:txBody>
      </p:sp>
    </p:spTree>
    <p:extLst>
      <p:ext uri="{BB962C8B-B14F-4D97-AF65-F5344CB8AC3E}">
        <p14:creationId xmlns:p14="http://schemas.microsoft.com/office/powerpoint/2010/main" val="556377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314">
              <a:defRPr sz="2500">
                <a:solidFill>
                  <a:schemeClr val="tx1"/>
                </a:solidFill>
                <a:latin typeface="Times New Roman" panose="02020603050405020304" pitchFamily="18" charset="0"/>
                <a:ea typeface="微软雅黑" panose="020B0503020204020204" pitchFamily="34" charset="-122"/>
              </a:defRPr>
            </a:lvl1pPr>
            <a:lvl2pPr marL="772445" indent="-297094" defTabSz="990314">
              <a:defRPr sz="2500">
                <a:solidFill>
                  <a:schemeClr val="tx1"/>
                </a:solidFill>
                <a:latin typeface="Times New Roman" panose="02020603050405020304" pitchFamily="18" charset="0"/>
                <a:ea typeface="微软雅黑" panose="020B0503020204020204" pitchFamily="34" charset="-122"/>
              </a:defRPr>
            </a:lvl2pPr>
            <a:lvl3pPr marL="1188377" indent="-237675" defTabSz="990314">
              <a:defRPr sz="2500">
                <a:solidFill>
                  <a:schemeClr val="tx1"/>
                </a:solidFill>
                <a:latin typeface="Times New Roman" panose="02020603050405020304" pitchFamily="18" charset="0"/>
                <a:ea typeface="微软雅黑" panose="020B0503020204020204" pitchFamily="34" charset="-122"/>
              </a:defRPr>
            </a:lvl3pPr>
            <a:lvl4pPr marL="1663728" indent="-237675" defTabSz="990314">
              <a:defRPr sz="2500">
                <a:solidFill>
                  <a:schemeClr val="tx1"/>
                </a:solidFill>
                <a:latin typeface="Times New Roman" panose="02020603050405020304" pitchFamily="18" charset="0"/>
                <a:ea typeface="微软雅黑" panose="020B0503020204020204" pitchFamily="34" charset="-122"/>
              </a:defRPr>
            </a:lvl4pPr>
            <a:lvl5pPr marL="2139079" indent="-237675" defTabSz="990314">
              <a:defRPr sz="2500">
                <a:solidFill>
                  <a:schemeClr val="tx1"/>
                </a:solidFill>
                <a:latin typeface="Times New Roman" panose="02020603050405020304" pitchFamily="18" charset="0"/>
                <a:ea typeface="微软雅黑" panose="020B0503020204020204" pitchFamily="34" charset="-122"/>
              </a:defRPr>
            </a:lvl5pPr>
            <a:lvl6pPr marL="261443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6pPr>
            <a:lvl7pPr marL="308978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7pPr>
            <a:lvl8pPr marL="3565131"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8pPr>
            <a:lvl9pPr marL="4040482"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9pPr>
          </a:lstStyle>
          <a:p>
            <a:fld id="{945045F5-FDBA-4F6B-9A30-DB4E9245A992}" type="slidenum">
              <a:rPr lang="en-US" altLang="zh-CN" sz="1200">
                <a:ea typeface="宋体" panose="02010600030101010101" pitchFamily="2" charset="-122"/>
              </a:rPr>
              <a:pPr/>
              <a:t>17</a:t>
            </a:fld>
            <a:endParaRPr lang="en-US" altLang="zh-CN" sz="1200">
              <a:ea typeface="宋体" panose="02010600030101010101" pitchFamily="2" charset="-122"/>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26099052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 </a:t>
            </a:r>
            <a:r>
              <a:rPr lang="en-US" altLang="zh-CN" dirty="0" err="1"/>
              <a:t>Attenna</a:t>
            </a:r>
            <a:r>
              <a:rPr lang="en-US" altLang="zh-CN" dirty="0"/>
              <a:t> size   </a:t>
            </a:r>
            <a:r>
              <a:rPr lang="en-US" altLang="zh-CN" dirty="0" err="1"/>
              <a:t>lamda</a:t>
            </a:r>
            <a:r>
              <a:rPr lang="en-US" altLang="zh-CN" dirty="0"/>
              <a:t>/4, (2) multiplexing, (3) spectrum </a:t>
            </a:r>
            <a:r>
              <a:rPr lang="en-US" altLang="zh-CN" dirty="0" err="1"/>
              <a:t>licence</a:t>
            </a:r>
            <a:r>
              <a:rPr lang="en-US" altLang="zh-CN" dirty="0"/>
              <a:t>, (4) anti-interference.</a:t>
            </a:r>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19</a:t>
            </a:fld>
            <a:endParaRPr lang="en-US" altLang="zh-CN"/>
          </a:p>
        </p:txBody>
      </p:sp>
    </p:spTree>
    <p:extLst>
      <p:ext uri="{BB962C8B-B14F-4D97-AF65-F5344CB8AC3E}">
        <p14:creationId xmlns:p14="http://schemas.microsoft.com/office/powerpoint/2010/main" val="1831878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生产大炮，要了解物体运动规律，气动特性，才能生产精准的大炮</a:t>
            </a:r>
            <a:endParaRPr lang="en-US" altLang="zh-CN" dirty="0"/>
          </a:p>
          <a:p>
            <a:endParaRPr lang="en-US" altLang="zh-CN" dirty="0"/>
          </a:p>
          <a:p>
            <a:r>
              <a:rPr lang="zh-CN" altLang="en-US" dirty="0"/>
              <a:t>通信中，我们最关心的事情是什么？ 信号经过信道后，发生改变。为什么发生改变，如何改变的？什么因素最重要？预测经过特定系统后的信号！</a:t>
            </a:r>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20</a:t>
            </a:fld>
            <a:endParaRPr lang="en-US" altLang="zh-CN"/>
          </a:p>
        </p:txBody>
      </p:sp>
    </p:spTree>
    <p:extLst>
      <p:ext uri="{BB962C8B-B14F-4D97-AF65-F5344CB8AC3E}">
        <p14:creationId xmlns:p14="http://schemas.microsoft.com/office/powerpoint/2010/main" val="39958723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b="0" i="0" dirty="0">
                <a:solidFill>
                  <a:srgbClr val="24292F"/>
                </a:solidFill>
                <a:effectLst/>
                <a:latin typeface="Noto Sans" panose="020B0502040504020204" pitchFamily="34" charset="0"/>
              </a:rPr>
              <a:t>在通信中，“</a:t>
            </a:r>
            <a:r>
              <a:rPr lang="en-US" altLang="zh-CN" b="0" i="0" dirty="0">
                <a:solidFill>
                  <a:srgbClr val="24292F"/>
                </a:solidFill>
                <a:effectLst/>
                <a:latin typeface="Noto Sans" panose="020B0502040504020204" pitchFamily="34" charset="0"/>
              </a:rPr>
              <a:t>Channel response”</a:t>
            </a:r>
            <a:r>
              <a:rPr lang="zh-CN" altLang="en-US" b="0" i="0" dirty="0">
                <a:solidFill>
                  <a:srgbClr val="24292F"/>
                </a:solidFill>
                <a:effectLst/>
                <a:latin typeface="Noto Sans" panose="020B0502040504020204" pitchFamily="34" charset="0"/>
              </a:rPr>
              <a:t>通常被翻译为“信道响应”。这是一个描述信道如何影响通过其传输的信号的术语。信道响应可以包括各种因素，如衰减（信号在传输过程中的弱化）、多径效应（信号通过多个路径到达接收器，造成干扰）和噪声等。</a:t>
            </a:r>
          </a:p>
          <a:p>
            <a:pPr algn="l"/>
            <a:r>
              <a:rPr lang="zh-CN" altLang="en-US" b="0" i="0" dirty="0">
                <a:solidFill>
                  <a:srgbClr val="24292F"/>
                </a:solidFill>
                <a:effectLst/>
                <a:latin typeface="Noto Sans" panose="020B0502040504020204" pitchFamily="34" charset="0"/>
              </a:rPr>
              <a:t>信道响应是无线通信系统设计和优化的重要考虑因素，因为它直接影响到信号的质量和可靠性。通过了解和建模信道响应，工程师可以设计出更有效的通信系统，以减少干扰和提高信号质量。</a:t>
            </a:r>
          </a:p>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21</a:t>
            </a:fld>
            <a:endParaRPr lang="en-US" altLang="zh-CN"/>
          </a:p>
        </p:txBody>
      </p:sp>
    </p:spTree>
    <p:extLst>
      <p:ext uri="{BB962C8B-B14F-4D97-AF65-F5344CB8AC3E}">
        <p14:creationId xmlns:p14="http://schemas.microsoft.com/office/powerpoint/2010/main" val="12626863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24</a:t>
            </a:fld>
            <a:endParaRPr lang="en-US" altLang="zh-CN"/>
          </a:p>
        </p:txBody>
      </p:sp>
    </p:spTree>
    <p:extLst>
      <p:ext uri="{BB962C8B-B14F-4D97-AF65-F5344CB8AC3E}">
        <p14:creationId xmlns:p14="http://schemas.microsoft.com/office/powerpoint/2010/main" val="36788828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生产大炮，要了解物体运动规律，气动特性，才能生产精准的大炮</a:t>
            </a:r>
            <a:endParaRPr lang="en-US" altLang="zh-CN" dirty="0"/>
          </a:p>
          <a:p>
            <a:endParaRPr lang="en-US" altLang="zh-CN" dirty="0"/>
          </a:p>
          <a:p>
            <a:r>
              <a:rPr lang="zh-CN" altLang="en-US" dirty="0"/>
              <a:t>通信中，我们最关心的事情是什么？ 信号经过信道后，发生改变。为什么发生改变，如何改变的？什么因素最重要？预测经过特定系统后的信号！</a:t>
            </a:r>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26</a:t>
            </a:fld>
            <a:endParaRPr lang="en-US" altLang="zh-CN"/>
          </a:p>
        </p:txBody>
      </p:sp>
    </p:spTree>
    <p:extLst>
      <p:ext uri="{BB962C8B-B14F-4D97-AF65-F5344CB8AC3E}">
        <p14:creationId xmlns:p14="http://schemas.microsoft.com/office/powerpoint/2010/main" val="1785025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生产大炮，要了解物体运动规律，气动特性，才能生产精准的大炮</a:t>
            </a:r>
            <a:endParaRPr lang="en-US" altLang="zh-CN" dirty="0"/>
          </a:p>
          <a:p>
            <a:endParaRPr lang="en-US" altLang="zh-CN" dirty="0"/>
          </a:p>
          <a:p>
            <a:r>
              <a:rPr lang="zh-CN" altLang="en-US" dirty="0"/>
              <a:t>通信中，我们最关心的事情是什么？ 信号经过信道后，发生改变。为什么发生改变，如何改变的？什么因素最重要？预测经过特定系统后的信号！</a:t>
            </a:r>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27</a:t>
            </a:fld>
            <a:endParaRPr lang="en-US" altLang="zh-CN"/>
          </a:p>
        </p:txBody>
      </p:sp>
    </p:spTree>
    <p:extLst>
      <p:ext uri="{BB962C8B-B14F-4D97-AF65-F5344CB8AC3E}">
        <p14:creationId xmlns:p14="http://schemas.microsoft.com/office/powerpoint/2010/main" val="878639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29</a:t>
            </a:fld>
            <a:endParaRPr lang="en-US" altLang="zh-CN"/>
          </a:p>
        </p:txBody>
      </p:sp>
    </p:spTree>
    <p:extLst>
      <p:ext uri="{BB962C8B-B14F-4D97-AF65-F5344CB8AC3E}">
        <p14:creationId xmlns:p14="http://schemas.microsoft.com/office/powerpoint/2010/main" val="30481255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34</a:t>
            </a:fld>
            <a:endParaRPr lang="en-US" altLang="zh-CN"/>
          </a:p>
        </p:txBody>
      </p:sp>
    </p:spTree>
    <p:extLst>
      <p:ext uri="{BB962C8B-B14F-4D97-AF65-F5344CB8AC3E}">
        <p14:creationId xmlns:p14="http://schemas.microsoft.com/office/powerpoint/2010/main" val="38307287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生产大炮，要了解物体运动规律，气动特性，才能生产精准的大炮</a:t>
            </a:r>
            <a:endParaRPr lang="en-US" altLang="zh-CN" dirty="0"/>
          </a:p>
          <a:p>
            <a:endParaRPr lang="en-US" altLang="zh-CN" dirty="0"/>
          </a:p>
          <a:p>
            <a:r>
              <a:rPr lang="zh-CN" altLang="en-US" dirty="0"/>
              <a:t>通信中，我们最关心的事情是什么？ 信号经过信道后，发生改变。为什么发生改变，如何改变的？什么因素最重要？预测经过特定系统后的信号！</a:t>
            </a:r>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39</a:t>
            </a:fld>
            <a:endParaRPr lang="en-US" altLang="zh-CN"/>
          </a:p>
        </p:txBody>
      </p:sp>
    </p:spTree>
    <p:extLst>
      <p:ext uri="{BB962C8B-B14F-4D97-AF65-F5344CB8AC3E}">
        <p14:creationId xmlns:p14="http://schemas.microsoft.com/office/powerpoint/2010/main" val="37815263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a:solidFill>
                  <a:schemeClr val="tx1"/>
                </a:solidFill>
                <a:effectLst/>
                <a:latin typeface="Times New Roman" pitchFamily="18" charset="0"/>
                <a:ea typeface="+mn-ea"/>
                <a:cs typeface="+mn-cs"/>
              </a:rPr>
              <a:t>若函数在时（频）域是</a:t>
            </a:r>
            <a:r>
              <a:rPr lang="zh-CN" altLang="en-US" sz="1200" b="1" i="0" kern="1200">
                <a:solidFill>
                  <a:schemeClr val="tx1"/>
                </a:solidFill>
                <a:effectLst/>
                <a:latin typeface="Times New Roman" pitchFamily="18" charset="0"/>
                <a:ea typeface="+mn-ea"/>
                <a:cs typeface="+mn-cs"/>
              </a:rPr>
              <a:t>连续</a:t>
            </a:r>
            <a:r>
              <a:rPr lang="zh-CN" altLang="en-US" sz="1200" b="0" i="0" kern="1200">
                <a:solidFill>
                  <a:schemeClr val="tx1"/>
                </a:solidFill>
                <a:effectLst/>
                <a:latin typeface="Times New Roman" pitchFamily="18" charset="0"/>
                <a:ea typeface="+mn-ea"/>
                <a:cs typeface="+mn-cs"/>
              </a:rPr>
              <a:t>的，则其像函数在频（时）域是</a:t>
            </a:r>
            <a:r>
              <a:rPr lang="zh-CN" altLang="en-US" sz="1200" b="1" i="0" kern="1200">
                <a:solidFill>
                  <a:schemeClr val="tx1"/>
                </a:solidFill>
                <a:effectLst/>
                <a:latin typeface="Times New Roman" pitchFamily="18" charset="0"/>
                <a:ea typeface="+mn-ea"/>
                <a:cs typeface="+mn-cs"/>
              </a:rPr>
              <a:t>非周期</a:t>
            </a:r>
            <a:r>
              <a:rPr lang="zh-CN" altLang="en-US" sz="1200" b="0" i="0" kern="1200">
                <a:solidFill>
                  <a:schemeClr val="tx1"/>
                </a:solidFill>
                <a:effectLst/>
                <a:latin typeface="Times New Roman" pitchFamily="18" charset="0"/>
                <a:ea typeface="+mn-ea"/>
                <a:cs typeface="+mn-cs"/>
              </a:rPr>
              <a:t>的； 若函数在时（频）域是</a:t>
            </a:r>
            <a:r>
              <a:rPr lang="zh-CN" altLang="en-US" sz="1200" b="1" i="0" kern="1200">
                <a:solidFill>
                  <a:schemeClr val="tx1"/>
                </a:solidFill>
                <a:effectLst/>
                <a:latin typeface="Times New Roman" pitchFamily="18" charset="0"/>
                <a:ea typeface="+mn-ea"/>
                <a:cs typeface="+mn-cs"/>
              </a:rPr>
              <a:t>离散</a:t>
            </a:r>
            <a:r>
              <a:rPr lang="zh-CN" altLang="en-US" sz="1200" b="0" i="0" kern="1200">
                <a:solidFill>
                  <a:schemeClr val="tx1"/>
                </a:solidFill>
                <a:effectLst/>
                <a:latin typeface="Times New Roman" pitchFamily="18" charset="0"/>
                <a:ea typeface="+mn-ea"/>
                <a:cs typeface="+mn-cs"/>
              </a:rPr>
              <a:t>的，则其像函数在频（时）域是</a:t>
            </a:r>
            <a:r>
              <a:rPr lang="zh-CN" altLang="en-US" sz="1200" b="1" i="0" kern="1200">
                <a:solidFill>
                  <a:schemeClr val="tx1"/>
                </a:solidFill>
                <a:effectLst/>
                <a:latin typeface="Times New Roman" pitchFamily="18" charset="0"/>
                <a:ea typeface="+mn-ea"/>
                <a:cs typeface="+mn-cs"/>
              </a:rPr>
              <a:t>周期</a:t>
            </a:r>
            <a:r>
              <a:rPr lang="zh-CN" altLang="en-US" sz="1200" b="0" i="0" kern="1200">
                <a:solidFill>
                  <a:schemeClr val="tx1"/>
                </a:solidFill>
                <a:effectLst/>
                <a:latin typeface="Times New Roman" pitchFamily="18" charset="0"/>
                <a:ea typeface="+mn-ea"/>
                <a:cs typeface="+mn-cs"/>
              </a:rPr>
              <a:t>的。</a:t>
            </a:r>
          </a:p>
          <a:p>
            <a:br>
              <a:rPr lang="zh-CN" altLang="en-US"/>
            </a:br>
            <a:endParaRPr lang="zh-CN" altLang="en-US"/>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40</a:t>
            </a:fld>
            <a:endParaRPr lang="en-US" altLang="zh-CN"/>
          </a:p>
        </p:txBody>
      </p:sp>
    </p:spTree>
    <p:extLst>
      <p:ext uri="{BB962C8B-B14F-4D97-AF65-F5344CB8AC3E}">
        <p14:creationId xmlns:p14="http://schemas.microsoft.com/office/powerpoint/2010/main" val="5051494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生产大炮，要了解物体运动规律，气动特性，才能生产精准的大炮</a:t>
            </a:r>
            <a:endParaRPr lang="en-US" altLang="zh-CN" dirty="0"/>
          </a:p>
          <a:p>
            <a:endParaRPr lang="en-US" altLang="zh-CN" dirty="0"/>
          </a:p>
          <a:p>
            <a:r>
              <a:rPr lang="zh-CN" altLang="en-US" dirty="0"/>
              <a:t>通信中，我们最关心的事情是什么？ 信号经过信道后，发生改变。为什么发生改变，如何改变的？什么因素最重要？预测经过特定系统后的信号！</a:t>
            </a:r>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43</a:t>
            </a:fld>
            <a:endParaRPr lang="en-US" altLang="zh-CN"/>
          </a:p>
        </p:txBody>
      </p:sp>
    </p:spTree>
    <p:extLst>
      <p:ext uri="{BB962C8B-B14F-4D97-AF65-F5344CB8AC3E}">
        <p14:creationId xmlns:p14="http://schemas.microsoft.com/office/powerpoint/2010/main" val="2704662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生产大炮，要了解物体运动规律，气动特性，才能生产精准的大炮</a:t>
            </a:r>
            <a:endParaRPr lang="en-US" altLang="zh-CN" dirty="0"/>
          </a:p>
          <a:p>
            <a:endParaRPr lang="en-US" altLang="zh-CN" dirty="0"/>
          </a:p>
          <a:p>
            <a:r>
              <a:rPr lang="zh-CN" altLang="en-US" dirty="0"/>
              <a:t>通信中，我们最关心的事情是什么？ 信号经过信道后，发生改变。为什么发生改变，如何改变的？什么因素最重要？预测经过特定系统后的信号！</a:t>
            </a:r>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45</a:t>
            </a:fld>
            <a:endParaRPr lang="en-US" altLang="zh-CN"/>
          </a:p>
        </p:txBody>
      </p:sp>
    </p:spTree>
    <p:extLst>
      <p:ext uri="{BB962C8B-B14F-4D97-AF65-F5344CB8AC3E}">
        <p14:creationId xmlns:p14="http://schemas.microsoft.com/office/powerpoint/2010/main" val="29192499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46</a:t>
            </a:fld>
            <a:endParaRPr lang="en-US" altLang="zh-CN"/>
          </a:p>
        </p:txBody>
      </p:sp>
    </p:spTree>
    <p:extLst>
      <p:ext uri="{BB962C8B-B14F-4D97-AF65-F5344CB8AC3E}">
        <p14:creationId xmlns:p14="http://schemas.microsoft.com/office/powerpoint/2010/main" val="2288340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生产大炮，要了解物体运动规律，气动特性，才能生产精准的大炮</a:t>
            </a:r>
            <a:endParaRPr lang="en-US" altLang="zh-CN" dirty="0"/>
          </a:p>
          <a:p>
            <a:endParaRPr lang="en-US" altLang="zh-CN" dirty="0"/>
          </a:p>
          <a:p>
            <a:r>
              <a:rPr lang="zh-CN" altLang="en-US" dirty="0"/>
              <a:t>通信中，我们最关心的事情是什么？ 信号经过信道后，发生改变。为什么发生改变，如何改变的？什么因素最重要？预测经过特定系统后的信号！</a:t>
            </a:r>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47</a:t>
            </a:fld>
            <a:endParaRPr lang="en-US" altLang="zh-CN"/>
          </a:p>
        </p:txBody>
      </p:sp>
    </p:spTree>
    <p:extLst>
      <p:ext uri="{BB962C8B-B14F-4D97-AF65-F5344CB8AC3E}">
        <p14:creationId xmlns:p14="http://schemas.microsoft.com/office/powerpoint/2010/main" val="21096054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en-US" altLang="zh-CN" b="0" i="0" dirty="0">
                <a:solidFill>
                  <a:srgbClr val="24292F"/>
                </a:solidFill>
                <a:effectLst/>
                <a:latin typeface="Noto Sans" panose="020B0502040504020204" pitchFamily="34" charset="0"/>
              </a:rPr>
              <a:t>LTI</a:t>
            </a:r>
            <a:r>
              <a:rPr lang="zh-CN" altLang="en-US" b="0" i="0" dirty="0">
                <a:solidFill>
                  <a:srgbClr val="24292F"/>
                </a:solidFill>
                <a:effectLst/>
                <a:latin typeface="Noto Sans" panose="020B0502040504020204" pitchFamily="34" charset="0"/>
              </a:rPr>
              <a:t>系统是线性时不变系统（</a:t>
            </a:r>
            <a:r>
              <a:rPr lang="en-US" altLang="zh-CN" b="0" i="0" dirty="0">
                <a:solidFill>
                  <a:srgbClr val="24292F"/>
                </a:solidFill>
                <a:effectLst/>
                <a:latin typeface="Noto Sans" panose="020B0502040504020204" pitchFamily="34" charset="0"/>
              </a:rPr>
              <a:t>Linear Time-Invariant System</a:t>
            </a:r>
            <a:r>
              <a:rPr lang="zh-CN" altLang="en-US" b="0" i="0" dirty="0">
                <a:solidFill>
                  <a:srgbClr val="24292F"/>
                </a:solidFill>
                <a:effectLst/>
                <a:latin typeface="Noto Sans" panose="020B0502040504020204" pitchFamily="34" charset="0"/>
              </a:rPr>
              <a:t>）的缩写。这是一种在系统工程和信号处理中常见的数学模型，用于描述一系列输入和输出之间的关系。</a:t>
            </a:r>
          </a:p>
          <a:p>
            <a:pPr algn="l"/>
            <a:r>
              <a:rPr lang="zh-CN" altLang="en-US" b="0" i="0" dirty="0">
                <a:solidFill>
                  <a:srgbClr val="24292F"/>
                </a:solidFill>
                <a:effectLst/>
                <a:latin typeface="Noto Sans" panose="020B0502040504020204" pitchFamily="34" charset="0"/>
              </a:rPr>
              <a:t>“线性”意味着系统的输出是输入的线性组合，也就是说，如果你将输入信号的振幅改变或者将两个输入信号相加，那么输出信号也会以相应的方式改变。</a:t>
            </a:r>
          </a:p>
          <a:p>
            <a:pPr algn="l"/>
            <a:r>
              <a:rPr lang="zh-CN" altLang="en-US" b="0" i="0" dirty="0">
                <a:solidFill>
                  <a:srgbClr val="24292F"/>
                </a:solidFill>
                <a:effectLst/>
                <a:latin typeface="Noto Sans" panose="020B0502040504020204" pitchFamily="34" charset="0"/>
              </a:rPr>
              <a:t>“时不变”则意味着系统的行为不会随着时间的推移而改变。也就是说，如果你在任何给定的时间点将同样的输入信号输入到系统中，你将得到相同的输出。</a:t>
            </a:r>
          </a:p>
          <a:p>
            <a:pPr algn="l"/>
            <a:r>
              <a:rPr lang="en-US" altLang="zh-CN" b="0" i="0" dirty="0">
                <a:solidFill>
                  <a:srgbClr val="24292F"/>
                </a:solidFill>
                <a:effectLst/>
                <a:latin typeface="Noto Sans" panose="020B0502040504020204" pitchFamily="34" charset="0"/>
              </a:rPr>
              <a:t>LTI</a:t>
            </a:r>
            <a:r>
              <a:rPr lang="zh-CN" altLang="en-US" b="0" i="0" dirty="0">
                <a:solidFill>
                  <a:srgbClr val="24292F"/>
                </a:solidFill>
                <a:effectLst/>
                <a:latin typeface="Noto Sans" panose="020B0502040504020204" pitchFamily="34" charset="0"/>
              </a:rPr>
              <a:t>系统的一个关键特性是它们可以通过卷积运算来描述输入和输出之间的关系，这在信号处理和通信系统设计中非常有用。此外，这种系统的频率响应可以用来描述系统对不同频率的输入信号的响应，这对于分析和设计滤波器等应用也非常重要。</a:t>
            </a:r>
          </a:p>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49</a:t>
            </a:fld>
            <a:endParaRPr lang="en-US" altLang="zh-CN"/>
          </a:p>
        </p:txBody>
      </p:sp>
    </p:spTree>
    <p:extLst>
      <p:ext uri="{BB962C8B-B14F-4D97-AF65-F5344CB8AC3E}">
        <p14:creationId xmlns:p14="http://schemas.microsoft.com/office/powerpoint/2010/main" val="13264253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ea typeface="微软雅黑" panose="020B0503020204020204" pitchFamily="34" charset="-122"/>
              </a:defRPr>
            </a:lvl1pPr>
            <a:lvl2pPr marL="742950" indent="-285750" defTabSz="952500">
              <a:defRPr sz="2400">
                <a:solidFill>
                  <a:schemeClr val="tx1"/>
                </a:solidFill>
                <a:latin typeface="Times New Roman" panose="02020603050405020304" pitchFamily="18" charset="0"/>
                <a:ea typeface="微软雅黑" panose="020B0503020204020204" pitchFamily="34" charset="-122"/>
              </a:defRPr>
            </a:lvl2pPr>
            <a:lvl3pPr marL="1143000" indent="-228600" defTabSz="952500">
              <a:defRPr sz="2400">
                <a:solidFill>
                  <a:schemeClr val="tx1"/>
                </a:solidFill>
                <a:latin typeface="Times New Roman" panose="02020603050405020304" pitchFamily="18" charset="0"/>
                <a:ea typeface="微软雅黑" panose="020B0503020204020204" pitchFamily="34" charset="-122"/>
              </a:defRPr>
            </a:lvl3pPr>
            <a:lvl4pPr marL="1600200" indent="-228600" defTabSz="952500">
              <a:defRPr sz="2400">
                <a:solidFill>
                  <a:schemeClr val="tx1"/>
                </a:solidFill>
                <a:latin typeface="Times New Roman" panose="02020603050405020304" pitchFamily="18" charset="0"/>
                <a:ea typeface="微软雅黑" panose="020B0503020204020204" pitchFamily="34" charset="-122"/>
              </a:defRPr>
            </a:lvl4pPr>
            <a:lvl5pPr marL="2057400" indent="-228600" defTabSz="952500">
              <a:defRPr sz="2400">
                <a:solidFill>
                  <a:schemeClr val="tx1"/>
                </a:solidFill>
                <a:latin typeface="Times New Roman" panose="02020603050405020304" pitchFamily="18" charset="0"/>
                <a:ea typeface="微软雅黑" panose="020B0503020204020204" pitchFamily="34" charset="-122"/>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9pPr>
          </a:lstStyle>
          <a:p>
            <a:fld id="{C3F73266-E251-409F-ACE6-6778023778AD}" type="slidenum">
              <a:rPr lang="zh-CN" altLang="en-US" sz="1200" smtClean="0">
                <a:ea typeface="宋体" panose="02010600030101010101" pitchFamily="2" charset="-122"/>
              </a:rPr>
              <a:pPr/>
              <a:t>52</a:t>
            </a:fld>
            <a:endParaRPr lang="en-US" altLang="zh-CN" sz="1200">
              <a:ea typeface="宋体" panose="02010600030101010101" pitchFamily="2" charset="-122"/>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dirty="0"/>
              <a:t>Digital signal transmission can be thought of as being constructed as an infinite number of periodic analog signals.</a:t>
            </a:r>
          </a:p>
          <a:p>
            <a:r>
              <a:rPr lang="en-US" altLang="zh-CN" dirty="0"/>
              <a:t>The quality of transmission is frequency dependent=&gt;not all parts of the digital signal get through the wire as you would expect.</a:t>
            </a:r>
          </a:p>
          <a:p>
            <a:r>
              <a:rPr lang="en-US" altLang="zh-CN" dirty="0"/>
              <a:t>Digital signal transmission is subject to attenuation, distortion, etc. This is partly caused by disallowing high-frequency components to pass</a:t>
            </a:r>
          </a:p>
          <a:p>
            <a:r>
              <a:rPr lang="en-US" altLang="zh-CN" dirty="0"/>
              <a:t>through (</a:t>
            </a:r>
            <a:r>
              <a:rPr lang="en-US" altLang="zh-CN" b="1" dirty="0"/>
              <a:t>bandwidth</a:t>
            </a:r>
            <a:r>
              <a:rPr lang="en-US" altLang="zh-CN" dirty="0"/>
              <a:t>).</a:t>
            </a:r>
          </a:p>
          <a:p>
            <a:r>
              <a:rPr lang="zh-CN" altLang="en-US" dirty="0"/>
              <a:t>低通滤波器的阶跃响应其上升时间</a:t>
            </a:r>
            <a:r>
              <a:rPr lang="en-US" altLang="zh-CN" dirty="0"/>
              <a:t>t=1/H</a:t>
            </a:r>
            <a:r>
              <a:rPr lang="zh-CN" altLang="en-US" dirty="0"/>
              <a:t>，即为带宽的倒数。因为上升时间不可能为</a:t>
            </a:r>
            <a:r>
              <a:rPr lang="en-US" altLang="zh-CN" dirty="0"/>
              <a:t>0</a:t>
            </a:r>
            <a:r>
              <a:rPr lang="zh-CN" altLang="en-US" dirty="0"/>
              <a:t>，因此</a:t>
            </a:r>
            <a:r>
              <a:rPr lang="en-US" altLang="zh-CN" dirty="0"/>
              <a:t>H</a:t>
            </a:r>
            <a:r>
              <a:rPr lang="zh-CN" altLang="en-US" dirty="0"/>
              <a:t>总是为有限带宽。</a:t>
            </a:r>
          </a:p>
          <a:p>
            <a:endParaRPr lang="en-US" altLang="zh-CN" dirty="0"/>
          </a:p>
          <a:p>
            <a:endParaRPr lang="en-US" altLang="zh-CN" dirty="0"/>
          </a:p>
          <a:p>
            <a:endParaRPr lang="zh-CN" altLang="en-US" dirty="0"/>
          </a:p>
        </p:txBody>
      </p:sp>
    </p:spTree>
    <p:extLst>
      <p:ext uri="{BB962C8B-B14F-4D97-AF65-F5344CB8AC3E}">
        <p14:creationId xmlns:p14="http://schemas.microsoft.com/office/powerpoint/2010/main" val="19256346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 </a:t>
            </a:r>
            <a:r>
              <a:rPr lang="en-US" altLang="zh-CN" dirty="0" err="1"/>
              <a:t>Attenna</a:t>
            </a:r>
            <a:r>
              <a:rPr lang="en-US" altLang="zh-CN" dirty="0"/>
              <a:t> size   </a:t>
            </a:r>
            <a:r>
              <a:rPr lang="en-US" altLang="zh-CN" dirty="0" err="1"/>
              <a:t>lamda</a:t>
            </a:r>
            <a:r>
              <a:rPr lang="en-US" altLang="zh-CN" dirty="0"/>
              <a:t>/4, (2) multiplexing, (3) spectrum </a:t>
            </a:r>
            <a:r>
              <a:rPr lang="en-US" altLang="zh-CN" dirty="0" err="1"/>
              <a:t>licence</a:t>
            </a:r>
            <a:r>
              <a:rPr lang="en-US" altLang="zh-CN" dirty="0"/>
              <a:t>, (4) anti-interference.</a:t>
            </a:r>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53</a:t>
            </a:fld>
            <a:endParaRPr lang="en-US" altLang="zh-CN"/>
          </a:p>
        </p:txBody>
      </p:sp>
    </p:spTree>
    <p:extLst>
      <p:ext uri="{BB962C8B-B14F-4D97-AF65-F5344CB8AC3E}">
        <p14:creationId xmlns:p14="http://schemas.microsoft.com/office/powerpoint/2010/main" val="570953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 </a:t>
            </a:r>
            <a:r>
              <a:rPr lang="en-US" altLang="zh-CN" dirty="0" err="1"/>
              <a:t>Attenna</a:t>
            </a:r>
            <a:r>
              <a:rPr lang="en-US" altLang="zh-CN" dirty="0"/>
              <a:t> size   </a:t>
            </a:r>
            <a:r>
              <a:rPr lang="en-US" altLang="zh-CN" dirty="0" err="1"/>
              <a:t>lamda</a:t>
            </a:r>
            <a:r>
              <a:rPr lang="en-US" altLang="zh-CN" dirty="0"/>
              <a:t>/4, (2) multiplexing, (3) spectrum </a:t>
            </a:r>
            <a:r>
              <a:rPr lang="en-US" altLang="zh-CN" dirty="0" err="1"/>
              <a:t>licence</a:t>
            </a:r>
            <a:r>
              <a:rPr lang="en-US" altLang="zh-CN" dirty="0"/>
              <a:t>, (4) anti-interference.</a:t>
            </a:r>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54</a:t>
            </a:fld>
            <a:endParaRPr lang="en-US" altLang="zh-CN"/>
          </a:p>
        </p:txBody>
      </p:sp>
    </p:spTree>
    <p:extLst>
      <p:ext uri="{BB962C8B-B14F-4D97-AF65-F5344CB8AC3E}">
        <p14:creationId xmlns:p14="http://schemas.microsoft.com/office/powerpoint/2010/main" val="24782581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960BD98A-0495-4D4B-B200-81369F18E29D}" type="slidenum">
              <a:rPr lang="en-US" altLang="zh-CN" smtClean="0"/>
              <a:pPr>
                <a:defRPr/>
              </a:pPr>
              <a:t>56</a:t>
            </a:fld>
            <a:endParaRPr lang="en-US" altLang="zh-CN"/>
          </a:p>
        </p:txBody>
      </p:sp>
    </p:spTree>
    <p:extLst>
      <p:ext uri="{BB962C8B-B14F-4D97-AF65-F5344CB8AC3E}">
        <p14:creationId xmlns:p14="http://schemas.microsoft.com/office/powerpoint/2010/main" val="239279190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 </a:t>
            </a:r>
            <a:r>
              <a:rPr lang="en-US" altLang="zh-CN" dirty="0" err="1"/>
              <a:t>Attenna</a:t>
            </a:r>
            <a:r>
              <a:rPr lang="en-US" altLang="zh-CN" dirty="0"/>
              <a:t> size   </a:t>
            </a:r>
            <a:r>
              <a:rPr lang="en-US" altLang="zh-CN" dirty="0" err="1"/>
              <a:t>lamda</a:t>
            </a:r>
            <a:r>
              <a:rPr lang="en-US" altLang="zh-CN" dirty="0"/>
              <a:t>/4, (2) multiplexing, (3) spectrum license, (4) anti-interference.</a:t>
            </a:r>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57</a:t>
            </a:fld>
            <a:endParaRPr lang="en-US" altLang="zh-CN"/>
          </a:p>
        </p:txBody>
      </p:sp>
    </p:spTree>
    <p:extLst>
      <p:ext uri="{BB962C8B-B14F-4D97-AF65-F5344CB8AC3E}">
        <p14:creationId xmlns:p14="http://schemas.microsoft.com/office/powerpoint/2010/main" val="7048997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60</a:t>
            </a:fld>
            <a:endParaRPr lang="en-US" altLang="zh-CN"/>
          </a:p>
        </p:txBody>
      </p:sp>
    </p:spTree>
    <p:extLst>
      <p:ext uri="{BB962C8B-B14F-4D97-AF65-F5344CB8AC3E}">
        <p14:creationId xmlns:p14="http://schemas.microsoft.com/office/powerpoint/2010/main" val="19469368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ea typeface="微软雅黑" panose="020B0503020204020204" pitchFamily="34" charset="-122"/>
              </a:defRPr>
            </a:lvl1pPr>
            <a:lvl2pPr marL="742950" indent="-285750" defTabSz="952500">
              <a:defRPr sz="2400">
                <a:solidFill>
                  <a:schemeClr val="tx1"/>
                </a:solidFill>
                <a:latin typeface="Times New Roman" panose="02020603050405020304" pitchFamily="18" charset="0"/>
                <a:ea typeface="微软雅黑" panose="020B0503020204020204" pitchFamily="34" charset="-122"/>
              </a:defRPr>
            </a:lvl2pPr>
            <a:lvl3pPr marL="1143000" indent="-228600" defTabSz="952500">
              <a:defRPr sz="2400">
                <a:solidFill>
                  <a:schemeClr val="tx1"/>
                </a:solidFill>
                <a:latin typeface="Times New Roman" panose="02020603050405020304" pitchFamily="18" charset="0"/>
                <a:ea typeface="微软雅黑" panose="020B0503020204020204" pitchFamily="34" charset="-122"/>
              </a:defRPr>
            </a:lvl3pPr>
            <a:lvl4pPr marL="1600200" indent="-228600" defTabSz="952500">
              <a:defRPr sz="2400">
                <a:solidFill>
                  <a:schemeClr val="tx1"/>
                </a:solidFill>
                <a:latin typeface="Times New Roman" panose="02020603050405020304" pitchFamily="18" charset="0"/>
                <a:ea typeface="微软雅黑" panose="020B0503020204020204" pitchFamily="34" charset="-122"/>
              </a:defRPr>
            </a:lvl4pPr>
            <a:lvl5pPr marL="2057400" indent="-228600" defTabSz="952500">
              <a:defRPr sz="2400">
                <a:solidFill>
                  <a:schemeClr val="tx1"/>
                </a:solidFill>
                <a:latin typeface="Times New Roman" panose="02020603050405020304" pitchFamily="18" charset="0"/>
                <a:ea typeface="微软雅黑" panose="020B0503020204020204" pitchFamily="34" charset="-122"/>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9pPr>
          </a:lstStyle>
          <a:p>
            <a:fld id="{76FB7D20-F4B6-4B82-A214-454AF240ECA6}" type="slidenum">
              <a:rPr lang="zh-CN" altLang="en-US" sz="1200" smtClean="0">
                <a:ea typeface="宋体" panose="02010600030101010101" pitchFamily="2" charset="-122"/>
              </a:rPr>
              <a:pPr/>
              <a:t>61</a:t>
            </a:fld>
            <a:endParaRPr lang="en-US" altLang="zh-CN" sz="1200">
              <a:ea typeface="宋体" panose="02010600030101010101" pitchFamily="2" charset="-122"/>
            </a:endParaRP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dirty="0"/>
          </a:p>
        </p:txBody>
      </p:sp>
    </p:spTree>
    <p:extLst>
      <p:ext uri="{BB962C8B-B14F-4D97-AF65-F5344CB8AC3E}">
        <p14:creationId xmlns:p14="http://schemas.microsoft.com/office/powerpoint/2010/main" val="1964442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314">
              <a:defRPr sz="2500">
                <a:solidFill>
                  <a:schemeClr val="tx1"/>
                </a:solidFill>
                <a:latin typeface="Times New Roman" panose="02020603050405020304" pitchFamily="18" charset="0"/>
                <a:ea typeface="微软雅黑" panose="020B0503020204020204" pitchFamily="34" charset="-122"/>
              </a:defRPr>
            </a:lvl1pPr>
            <a:lvl2pPr marL="772445" indent="-297094" defTabSz="990314">
              <a:defRPr sz="2500">
                <a:solidFill>
                  <a:schemeClr val="tx1"/>
                </a:solidFill>
                <a:latin typeface="Times New Roman" panose="02020603050405020304" pitchFamily="18" charset="0"/>
                <a:ea typeface="微软雅黑" panose="020B0503020204020204" pitchFamily="34" charset="-122"/>
              </a:defRPr>
            </a:lvl2pPr>
            <a:lvl3pPr marL="1188377" indent="-237675" defTabSz="990314">
              <a:defRPr sz="2500">
                <a:solidFill>
                  <a:schemeClr val="tx1"/>
                </a:solidFill>
                <a:latin typeface="Times New Roman" panose="02020603050405020304" pitchFamily="18" charset="0"/>
                <a:ea typeface="微软雅黑" panose="020B0503020204020204" pitchFamily="34" charset="-122"/>
              </a:defRPr>
            </a:lvl3pPr>
            <a:lvl4pPr marL="1663728" indent="-237675" defTabSz="990314">
              <a:defRPr sz="2500">
                <a:solidFill>
                  <a:schemeClr val="tx1"/>
                </a:solidFill>
                <a:latin typeface="Times New Roman" panose="02020603050405020304" pitchFamily="18" charset="0"/>
                <a:ea typeface="微软雅黑" panose="020B0503020204020204" pitchFamily="34" charset="-122"/>
              </a:defRPr>
            </a:lvl4pPr>
            <a:lvl5pPr marL="2139079" indent="-237675" defTabSz="990314">
              <a:defRPr sz="2500">
                <a:solidFill>
                  <a:schemeClr val="tx1"/>
                </a:solidFill>
                <a:latin typeface="Times New Roman" panose="02020603050405020304" pitchFamily="18" charset="0"/>
                <a:ea typeface="微软雅黑" panose="020B0503020204020204" pitchFamily="34" charset="-122"/>
              </a:defRPr>
            </a:lvl5pPr>
            <a:lvl6pPr marL="261443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6pPr>
            <a:lvl7pPr marL="308978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7pPr>
            <a:lvl8pPr marL="3565131"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8pPr>
            <a:lvl9pPr marL="4040482"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9pPr>
          </a:lstStyle>
          <a:p>
            <a:fld id="{945045F5-FDBA-4F6B-9A30-DB4E9245A992}" type="slidenum">
              <a:rPr lang="en-US" altLang="zh-CN" sz="1200">
                <a:ea typeface="宋体" panose="02010600030101010101" pitchFamily="2" charset="-122"/>
              </a:rPr>
              <a:pPr/>
              <a:t>65</a:t>
            </a:fld>
            <a:endParaRPr lang="en-US" altLang="zh-CN" sz="1200">
              <a:ea typeface="宋体" panose="02010600030101010101" pitchFamily="2" charset="-122"/>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29985666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314">
              <a:defRPr sz="2500">
                <a:solidFill>
                  <a:schemeClr val="tx1"/>
                </a:solidFill>
                <a:latin typeface="Times New Roman" panose="02020603050405020304" pitchFamily="18" charset="0"/>
                <a:ea typeface="微软雅黑" panose="020B0503020204020204" pitchFamily="34" charset="-122"/>
              </a:defRPr>
            </a:lvl1pPr>
            <a:lvl2pPr marL="772445" indent="-297094" defTabSz="990314">
              <a:defRPr sz="2500">
                <a:solidFill>
                  <a:schemeClr val="tx1"/>
                </a:solidFill>
                <a:latin typeface="Times New Roman" panose="02020603050405020304" pitchFamily="18" charset="0"/>
                <a:ea typeface="微软雅黑" panose="020B0503020204020204" pitchFamily="34" charset="-122"/>
              </a:defRPr>
            </a:lvl2pPr>
            <a:lvl3pPr marL="1188377" indent="-237675" defTabSz="990314">
              <a:defRPr sz="2500">
                <a:solidFill>
                  <a:schemeClr val="tx1"/>
                </a:solidFill>
                <a:latin typeface="Times New Roman" panose="02020603050405020304" pitchFamily="18" charset="0"/>
                <a:ea typeface="微软雅黑" panose="020B0503020204020204" pitchFamily="34" charset="-122"/>
              </a:defRPr>
            </a:lvl3pPr>
            <a:lvl4pPr marL="1663728" indent="-237675" defTabSz="990314">
              <a:defRPr sz="2500">
                <a:solidFill>
                  <a:schemeClr val="tx1"/>
                </a:solidFill>
                <a:latin typeface="Times New Roman" panose="02020603050405020304" pitchFamily="18" charset="0"/>
                <a:ea typeface="微软雅黑" panose="020B0503020204020204" pitchFamily="34" charset="-122"/>
              </a:defRPr>
            </a:lvl4pPr>
            <a:lvl5pPr marL="2139079" indent="-237675" defTabSz="990314">
              <a:defRPr sz="2500">
                <a:solidFill>
                  <a:schemeClr val="tx1"/>
                </a:solidFill>
                <a:latin typeface="Times New Roman" panose="02020603050405020304" pitchFamily="18" charset="0"/>
                <a:ea typeface="微软雅黑" panose="020B0503020204020204" pitchFamily="34" charset="-122"/>
              </a:defRPr>
            </a:lvl5pPr>
            <a:lvl6pPr marL="261443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6pPr>
            <a:lvl7pPr marL="308978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7pPr>
            <a:lvl8pPr marL="3565131"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8pPr>
            <a:lvl9pPr marL="4040482"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9pPr>
          </a:lstStyle>
          <a:p>
            <a:fld id="{945045F5-FDBA-4F6B-9A30-DB4E9245A992}" type="slidenum">
              <a:rPr lang="en-US" altLang="zh-CN" sz="1200">
                <a:ea typeface="宋体" panose="02010600030101010101" pitchFamily="2" charset="-122"/>
              </a:rPr>
              <a:pPr/>
              <a:t>74</a:t>
            </a:fld>
            <a:endParaRPr lang="en-US" altLang="zh-CN" sz="1200">
              <a:ea typeface="宋体" panose="02010600030101010101" pitchFamily="2" charset="-122"/>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20338611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75</a:t>
            </a:fld>
            <a:endParaRPr lang="en-US" altLang="zh-CN"/>
          </a:p>
        </p:txBody>
      </p:sp>
    </p:spTree>
    <p:extLst>
      <p:ext uri="{BB962C8B-B14F-4D97-AF65-F5344CB8AC3E}">
        <p14:creationId xmlns:p14="http://schemas.microsoft.com/office/powerpoint/2010/main" val="34745314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314">
              <a:defRPr sz="2500">
                <a:solidFill>
                  <a:schemeClr val="tx1"/>
                </a:solidFill>
                <a:latin typeface="Times New Roman" panose="02020603050405020304" pitchFamily="18" charset="0"/>
                <a:ea typeface="微软雅黑" panose="020B0503020204020204" pitchFamily="34" charset="-122"/>
              </a:defRPr>
            </a:lvl1pPr>
            <a:lvl2pPr marL="772445" indent="-297094" defTabSz="990314">
              <a:defRPr sz="2500">
                <a:solidFill>
                  <a:schemeClr val="tx1"/>
                </a:solidFill>
                <a:latin typeface="Times New Roman" panose="02020603050405020304" pitchFamily="18" charset="0"/>
                <a:ea typeface="微软雅黑" panose="020B0503020204020204" pitchFamily="34" charset="-122"/>
              </a:defRPr>
            </a:lvl2pPr>
            <a:lvl3pPr marL="1188377" indent="-237675" defTabSz="990314">
              <a:defRPr sz="2500">
                <a:solidFill>
                  <a:schemeClr val="tx1"/>
                </a:solidFill>
                <a:latin typeface="Times New Roman" panose="02020603050405020304" pitchFamily="18" charset="0"/>
                <a:ea typeface="微软雅黑" panose="020B0503020204020204" pitchFamily="34" charset="-122"/>
              </a:defRPr>
            </a:lvl3pPr>
            <a:lvl4pPr marL="1663728" indent="-237675" defTabSz="990314">
              <a:defRPr sz="2500">
                <a:solidFill>
                  <a:schemeClr val="tx1"/>
                </a:solidFill>
                <a:latin typeface="Times New Roman" panose="02020603050405020304" pitchFamily="18" charset="0"/>
                <a:ea typeface="微软雅黑" panose="020B0503020204020204" pitchFamily="34" charset="-122"/>
              </a:defRPr>
            </a:lvl4pPr>
            <a:lvl5pPr marL="2139079" indent="-237675" defTabSz="990314">
              <a:defRPr sz="2500">
                <a:solidFill>
                  <a:schemeClr val="tx1"/>
                </a:solidFill>
                <a:latin typeface="Times New Roman" panose="02020603050405020304" pitchFamily="18" charset="0"/>
                <a:ea typeface="微软雅黑" panose="020B0503020204020204" pitchFamily="34" charset="-122"/>
              </a:defRPr>
            </a:lvl5pPr>
            <a:lvl6pPr marL="261443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6pPr>
            <a:lvl7pPr marL="308978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7pPr>
            <a:lvl8pPr marL="3565131"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8pPr>
            <a:lvl9pPr marL="4040482"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9pPr>
          </a:lstStyle>
          <a:p>
            <a:fld id="{945045F5-FDBA-4F6B-9A30-DB4E9245A992}" type="slidenum">
              <a:rPr lang="en-US" altLang="zh-CN" sz="1200">
                <a:ea typeface="宋体" panose="02010600030101010101" pitchFamily="2" charset="-122"/>
              </a:rPr>
              <a:pPr/>
              <a:t>82</a:t>
            </a:fld>
            <a:endParaRPr lang="en-US" altLang="zh-CN" sz="1200">
              <a:ea typeface="宋体" panose="02010600030101010101" pitchFamily="2" charset="-122"/>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10138750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314">
              <a:defRPr sz="2500">
                <a:solidFill>
                  <a:schemeClr val="tx1"/>
                </a:solidFill>
                <a:latin typeface="Times New Roman" panose="02020603050405020304" pitchFamily="18" charset="0"/>
                <a:ea typeface="微软雅黑" panose="020B0503020204020204" pitchFamily="34" charset="-122"/>
              </a:defRPr>
            </a:lvl1pPr>
            <a:lvl2pPr marL="772445" indent="-297094" defTabSz="990314">
              <a:defRPr sz="2500">
                <a:solidFill>
                  <a:schemeClr val="tx1"/>
                </a:solidFill>
                <a:latin typeface="Times New Roman" panose="02020603050405020304" pitchFamily="18" charset="0"/>
                <a:ea typeface="微软雅黑" panose="020B0503020204020204" pitchFamily="34" charset="-122"/>
              </a:defRPr>
            </a:lvl2pPr>
            <a:lvl3pPr marL="1188377" indent="-237675" defTabSz="990314">
              <a:defRPr sz="2500">
                <a:solidFill>
                  <a:schemeClr val="tx1"/>
                </a:solidFill>
                <a:latin typeface="Times New Roman" panose="02020603050405020304" pitchFamily="18" charset="0"/>
                <a:ea typeface="微软雅黑" panose="020B0503020204020204" pitchFamily="34" charset="-122"/>
              </a:defRPr>
            </a:lvl3pPr>
            <a:lvl4pPr marL="1663728" indent="-237675" defTabSz="990314">
              <a:defRPr sz="2500">
                <a:solidFill>
                  <a:schemeClr val="tx1"/>
                </a:solidFill>
                <a:latin typeface="Times New Roman" panose="02020603050405020304" pitchFamily="18" charset="0"/>
                <a:ea typeface="微软雅黑" panose="020B0503020204020204" pitchFamily="34" charset="-122"/>
              </a:defRPr>
            </a:lvl4pPr>
            <a:lvl5pPr marL="2139079" indent="-237675" defTabSz="990314">
              <a:defRPr sz="2500">
                <a:solidFill>
                  <a:schemeClr val="tx1"/>
                </a:solidFill>
                <a:latin typeface="Times New Roman" panose="02020603050405020304" pitchFamily="18" charset="0"/>
                <a:ea typeface="微软雅黑" panose="020B0503020204020204" pitchFamily="34" charset="-122"/>
              </a:defRPr>
            </a:lvl5pPr>
            <a:lvl6pPr marL="261443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6pPr>
            <a:lvl7pPr marL="308978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7pPr>
            <a:lvl8pPr marL="3565131"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8pPr>
            <a:lvl9pPr marL="4040482"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9pPr>
          </a:lstStyle>
          <a:p>
            <a:fld id="{945045F5-FDBA-4F6B-9A30-DB4E9245A992}" type="slidenum">
              <a:rPr lang="en-US" altLang="zh-CN" sz="1200">
                <a:ea typeface="宋体" panose="02010600030101010101" pitchFamily="2" charset="-122"/>
              </a:rPr>
              <a:pPr/>
              <a:t>85</a:t>
            </a:fld>
            <a:endParaRPr lang="en-US" altLang="zh-CN" sz="1200">
              <a:ea typeface="宋体" panose="02010600030101010101" pitchFamily="2" charset="-122"/>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23739353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ea typeface="微软雅黑" panose="020B0503020204020204" pitchFamily="34" charset="-122"/>
              </a:defRPr>
            </a:lvl1pPr>
            <a:lvl2pPr marL="742950" indent="-285750" defTabSz="952500">
              <a:defRPr sz="2400">
                <a:solidFill>
                  <a:schemeClr val="tx1"/>
                </a:solidFill>
                <a:latin typeface="Times New Roman" panose="02020603050405020304" pitchFamily="18" charset="0"/>
                <a:ea typeface="微软雅黑" panose="020B0503020204020204" pitchFamily="34" charset="-122"/>
              </a:defRPr>
            </a:lvl2pPr>
            <a:lvl3pPr marL="1143000" indent="-228600" defTabSz="952500">
              <a:defRPr sz="2400">
                <a:solidFill>
                  <a:schemeClr val="tx1"/>
                </a:solidFill>
                <a:latin typeface="Times New Roman" panose="02020603050405020304" pitchFamily="18" charset="0"/>
                <a:ea typeface="微软雅黑" panose="020B0503020204020204" pitchFamily="34" charset="-122"/>
              </a:defRPr>
            </a:lvl3pPr>
            <a:lvl4pPr marL="1600200" indent="-228600" defTabSz="952500">
              <a:defRPr sz="2400">
                <a:solidFill>
                  <a:schemeClr val="tx1"/>
                </a:solidFill>
                <a:latin typeface="Times New Roman" panose="02020603050405020304" pitchFamily="18" charset="0"/>
                <a:ea typeface="微软雅黑" panose="020B0503020204020204" pitchFamily="34" charset="-122"/>
              </a:defRPr>
            </a:lvl4pPr>
            <a:lvl5pPr marL="2057400" indent="-228600" defTabSz="952500">
              <a:defRPr sz="2400">
                <a:solidFill>
                  <a:schemeClr val="tx1"/>
                </a:solidFill>
                <a:latin typeface="Times New Roman" panose="02020603050405020304" pitchFamily="18" charset="0"/>
                <a:ea typeface="微软雅黑" panose="020B0503020204020204" pitchFamily="34" charset="-122"/>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9pPr>
          </a:lstStyle>
          <a:p>
            <a:fld id="{215EBA44-C27A-4A7C-ACD2-B16992CD9AA6}" type="slidenum">
              <a:rPr lang="zh-CN" altLang="en-US" sz="1200" smtClean="0">
                <a:ea typeface="宋体" panose="02010600030101010101" pitchFamily="2" charset="-122"/>
              </a:rPr>
              <a:pPr/>
              <a:t>87</a:t>
            </a:fld>
            <a:endParaRPr lang="en-US" altLang="zh-CN" sz="1200">
              <a:ea typeface="宋体" panose="02010600030101010101" pitchFamily="2" charset="-122"/>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t>QPSK: In Fig. 2-25(a), we see dots at 45, 135, 225, and 315 degrees with constant amplitude </a:t>
            </a:r>
          </a:p>
          <a:p>
            <a:r>
              <a:rPr lang="en-US" altLang="zh-CN"/>
              <a:t>Amplitudes and four phases are used, for a total of 16 different combinations. This modulation scheme can be used to transmit 4 bits per symbol. It is called QAM-16 (Quadrature Amplitude Modulation). </a:t>
            </a:r>
          </a:p>
        </p:txBody>
      </p:sp>
    </p:spTree>
    <p:extLst>
      <p:ext uri="{BB962C8B-B14F-4D97-AF65-F5344CB8AC3E}">
        <p14:creationId xmlns:p14="http://schemas.microsoft.com/office/powerpoint/2010/main" val="7644682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314">
              <a:defRPr sz="2500">
                <a:solidFill>
                  <a:schemeClr val="tx1"/>
                </a:solidFill>
                <a:latin typeface="Times New Roman" panose="02020603050405020304" pitchFamily="18" charset="0"/>
                <a:ea typeface="微软雅黑" panose="020B0503020204020204" pitchFamily="34" charset="-122"/>
              </a:defRPr>
            </a:lvl1pPr>
            <a:lvl2pPr marL="772445" indent="-297094" defTabSz="990314">
              <a:defRPr sz="2500">
                <a:solidFill>
                  <a:schemeClr val="tx1"/>
                </a:solidFill>
                <a:latin typeface="Times New Roman" panose="02020603050405020304" pitchFamily="18" charset="0"/>
                <a:ea typeface="微软雅黑" panose="020B0503020204020204" pitchFamily="34" charset="-122"/>
              </a:defRPr>
            </a:lvl2pPr>
            <a:lvl3pPr marL="1188377" indent="-237675" defTabSz="990314">
              <a:defRPr sz="2500">
                <a:solidFill>
                  <a:schemeClr val="tx1"/>
                </a:solidFill>
                <a:latin typeface="Times New Roman" panose="02020603050405020304" pitchFamily="18" charset="0"/>
                <a:ea typeface="微软雅黑" panose="020B0503020204020204" pitchFamily="34" charset="-122"/>
              </a:defRPr>
            </a:lvl3pPr>
            <a:lvl4pPr marL="1663728" indent="-237675" defTabSz="990314">
              <a:defRPr sz="2500">
                <a:solidFill>
                  <a:schemeClr val="tx1"/>
                </a:solidFill>
                <a:latin typeface="Times New Roman" panose="02020603050405020304" pitchFamily="18" charset="0"/>
                <a:ea typeface="微软雅黑" panose="020B0503020204020204" pitchFamily="34" charset="-122"/>
              </a:defRPr>
            </a:lvl4pPr>
            <a:lvl5pPr marL="2139079" indent="-237675" defTabSz="990314">
              <a:defRPr sz="2500">
                <a:solidFill>
                  <a:schemeClr val="tx1"/>
                </a:solidFill>
                <a:latin typeface="Times New Roman" panose="02020603050405020304" pitchFamily="18" charset="0"/>
                <a:ea typeface="微软雅黑" panose="020B0503020204020204" pitchFamily="34" charset="-122"/>
              </a:defRPr>
            </a:lvl5pPr>
            <a:lvl6pPr marL="261443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6pPr>
            <a:lvl7pPr marL="3089780"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7pPr>
            <a:lvl8pPr marL="3565131"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8pPr>
            <a:lvl9pPr marL="4040482" indent="-237675" defTabSz="990314" eaLnBrk="0" fontAlgn="base" hangingPunct="0">
              <a:spcBef>
                <a:spcPct val="0"/>
              </a:spcBef>
              <a:spcAft>
                <a:spcPct val="0"/>
              </a:spcAft>
              <a:defRPr sz="2500">
                <a:solidFill>
                  <a:schemeClr val="tx1"/>
                </a:solidFill>
                <a:latin typeface="Times New Roman" panose="02020603050405020304" pitchFamily="18" charset="0"/>
                <a:ea typeface="微软雅黑" panose="020B0503020204020204" pitchFamily="34" charset="-122"/>
              </a:defRPr>
            </a:lvl9pPr>
          </a:lstStyle>
          <a:p>
            <a:fld id="{945045F5-FDBA-4F6B-9A30-DB4E9245A992}" type="slidenum">
              <a:rPr lang="en-US" altLang="zh-CN" sz="1200">
                <a:ea typeface="宋体" panose="02010600030101010101" pitchFamily="2" charset="-122"/>
              </a:rPr>
              <a:pPr/>
              <a:t>88</a:t>
            </a:fld>
            <a:endParaRPr lang="en-US" altLang="zh-CN" sz="1200">
              <a:ea typeface="宋体" panose="02010600030101010101" pitchFamily="2" charset="-122"/>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p>
        </p:txBody>
      </p:sp>
    </p:spTree>
    <p:extLst>
      <p:ext uri="{BB962C8B-B14F-4D97-AF65-F5344CB8AC3E}">
        <p14:creationId xmlns:p14="http://schemas.microsoft.com/office/powerpoint/2010/main" val="13560183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89</a:t>
            </a:fld>
            <a:endParaRPr lang="en-US" altLang="zh-CN"/>
          </a:p>
        </p:txBody>
      </p:sp>
    </p:spTree>
    <p:extLst>
      <p:ext uri="{BB962C8B-B14F-4D97-AF65-F5344CB8AC3E}">
        <p14:creationId xmlns:p14="http://schemas.microsoft.com/office/powerpoint/2010/main" val="23415627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ea typeface="微软雅黑" panose="020B0503020204020204" pitchFamily="34" charset="-122"/>
              </a:defRPr>
            </a:lvl1pPr>
            <a:lvl2pPr marL="742950" indent="-285750" defTabSz="952500">
              <a:defRPr sz="2400">
                <a:solidFill>
                  <a:schemeClr val="tx1"/>
                </a:solidFill>
                <a:latin typeface="Times New Roman" panose="02020603050405020304" pitchFamily="18" charset="0"/>
                <a:ea typeface="微软雅黑" panose="020B0503020204020204" pitchFamily="34" charset="-122"/>
              </a:defRPr>
            </a:lvl2pPr>
            <a:lvl3pPr marL="1143000" indent="-228600" defTabSz="952500">
              <a:defRPr sz="2400">
                <a:solidFill>
                  <a:schemeClr val="tx1"/>
                </a:solidFill>
                <a:latin typeface="Times New Roman" panose="02020603050405020304" pitchFamily="18" charset="0"/>
                <a:ea typeface="微软雅黑" panose="020B0503020204020204" pitchFamily="34" charset="-122"/>
              </a:defRPr>
            </a:lvl3pPr>
            <a:lvl4pPr marL="1600200" indent="-228600" defTabSz="952500">
              <a:defRPr sz="2400">
                <a:solidFill>
                  <a:schemeClr val="tx1"/>
                </a:solidFill>
                <a:latin typeface="Times New Roman" panose="02020603050405020304" pitchFamily="18" charset="0"/>
                <a:ea typeface="微软雅黑" panose="020B0503020204020204" pitchFamily="34" charset="-122"/>
              </a:defRPr>
            </a:lvl4pPr>
            <a:lvl5pPr marL="2057400" indent="-228600" defTabSz="952500">
              <a:defRPr sz="2400">
                <a:solidFill>
                  <a:schemeClr val="tx1"/>
                </a:solidFill>
                <a:latin typeface="Times New Roman" panose="02020603050405020304" pitchFamily="18" charset="0"/>
                <a:ea typeface="微软雅黑" panose="020B0503020204020204" pitchFamily="34" charset="-122"/>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9pPr>
          </a:lstStyle>
          <a:p>
            <a:fld id="{C3F73266-E251-409F-ACE6-6778023778AD}" type="slidenum">
              <a:rPr lang="zh-CN" altLang="en-US" sz="1200" smtClean="0">
                <a:ea typeface="宋体" panose="02010600030101010101" pitchFamily="2" charset="-122"/>
              </a:rPr>
              <a:pPr/>
              <a:t>90</a:t>
            </a:fld>
            <a:endParaRPr lang="en-US" altLang="zh-CN" sz="1200">
              <a:ea typeface="宋体" panose="02010600030101010101" pitchFamily="2" charset="-122"/>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t>Digital signal transmission can be thought of as being constructed as an infinite number of periodic analog signals.</a:t>
            </a:r>
          </a:p>
          <a:p>
            <a:r>
              <a:rPr lang="en-US" altLang="zh-CN"/>
              <a:t>The quality of transmission is frequency dependent=&gt;not all parts of the digital signal get through the wire as you would expect.</a:t>
            </a:r>
          </a:p>
          <a:p>
            <a:r>
              <a:rPr lang="en-US" altLang="zh-CN"/>
              <a:t>Digital signal transmission is subject to attenuation, distortion, etc. This is partly caused by disallowing high-frequency components to pass</a:t>
            </a:r>
          </a:p>
          <a:p>
            <a:r>
              <a:rPr lang="en-US" altLang="zh-CN"/>
              <a:t>through (</a:t>
            </a:r>
            <a:r>
              <a:rPr lang="en-US" altLang="zh-CN" b="1"/>
              <a:t>bandwidth</a:t>
            </a:r>
            <a:r>
              <a:rPr lang="en-US" altLang="zh-CN"/>
              <a:t>).</a:t>
            </a:r>
          </a:p>
          <a:p>
            <a:r>
              <a:rPr lang="zh-CN" altLang="en-US"/>
              <a:t>低通滤波器的阶跃响应其上升时间</a:t>
            </a:r>
            <a:r>
              <a:rPr lang="en-US" altLang="zh-CN"/>
              <a:t>t=1/H</a:t>
            </a:r>
            <a:r>
              <a:rPr lang="zh-CN" altLang="en-US"/>
              <a:t>，即为带宽的倒数。因为上升时间不可能为</a:t>
            </a:r>
            <a:r>
              <a:rPr lang="en-US" altLang="zh-CN"/>
              <a:t>0</a:t>
            </a:r>
            <a:r>
              <a:rPr lang="zh-CN" altLang="en-US"/>
              <a:t>，因此</a:t>
            </a:r>
            <a:r>
              <a:rPr lang="en-US" altLang="zh-CN"/>
              <a:t>H</a:t>
            </a:r>
            <a:r>
              <a:rPr lang="zh-CN" altLang="en-US"/>
              <a:t>总是为有限带宽。</a:t>
            </a:r>
          </a:p>
          <a:p>
            <a:endParaRPr lang="en-US" altLang="zh-CN"/>
          </a:p>
          <a:p>
            <a:endParaRPr lang="en-US" altLang="zh-CN"/>
          </a:p>
          <a:p>
            <a:endParaRPr lang="zh-CN" altLang="en-US"/>
          </a:p>
        </p:txBody>
      </p:sp>
    </p:spTree>
    <p:extLst>
      <p:ext uri="{BB962C8B-B14F-4D97-AF65-F5344CB8AC3E}">
        <p14:creationId xmlns:p14="http://schemas.microsoft.com/office/powerpoint/2010/main" val="22017432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ea typeface="微软雅黑" panose="020B0503020204020204" pitchFamily="34" charset="-122"/>
              </a:defRPr>
            </a:lvl1pPr>
            <a:lvl2pPr marL="742950" indent="-285750" defTabSz="952500">
              <a:defRPr sz="2400">
                <a:solidFill>
                  <a:schemeClr val="tx1"/>
                </a:solidFill>
                <a:latin typeface="Times New Roman" panose="02020603050405020304" pitchFamily="18" charset="0"/>
                <a:ea typeface="微软雅黑" panose="020B0503020204020204" pitchFamily="34" charset="-122"/>
              </a:defRPr>
            </a:lvl2pPr>
            <a:lvl3pPr marL="1143000" indent="-228600" defTabSz="952500">
              <a:defRPr sz="2400">
                <a:solidFill>
                  <a:schemeClr val="tx1"/>
                </a:solidFill>
                <a:latin typeface="Times New Roman" panose="02020603050405020304" pitchFamily="18" charset="0"/>
                <a:ea typeface="微软雅黑" panose="020B0503020204020204" pitchFamily="34" charset="-122"/>
              </a:defRPr>
            </a:lvl3pPr>
            <a:lvl4pPr marL="1600200" indent="-228600" defTabSz="952500">
              <a:defRPr sz="2400">
                <a:solidFill>
                  <a:schemeClr val="tx1"/>
                </a:solidFill>
                <a:latin typeface="Times New Roman" panose="02020603050405020304" pitchFamily="18" charset="0"/>
                <a:ea typeface="微软雅黑" panose="020B0503020204020204" pitchFamily="34" charset="-122"/>
              </a:defRPr>
            </a:lvl4pPr>
            <a:lvl5pPr marL="2057400" indent="-228600" defTabSz="952500">
              <a:defRPr sz="2400">
                <a:solidFill>
                  <a:schemeClr val="tx1"/>
                </a:solidFill>
                <a:latin typeface="Times New Roman" panose="02020603050405020304" pitchFamily="18" charset="0"/>
                <a:ea typeface="微软雅黑" panose="020B0503020204020204" pitchFamily="34" charset="-122"/>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9pPr>
          </a:lstStyle>
          <a:p>
            <a:fld id="{D744B4A4-44D8-49D8-A9C6-031C681E0A60}" type="slidenum">
              <a:rPr lang="zh-CN" altLang="en-US" sz="1200" smtClean="0">
                <a:ea typeface="宋体" panose="02010600030101010101" pitchFamily="2" charset="-122"/>
              </a:rPr>
              <a:pPr/>
              <a:t>92</a:t>
            </a:fld>
            <a:endParaRPr lang="en-US" altLang="zh-CN" sz="1200">
              <a:ea typeface="宋体" panose="02010600030101010101" pitchFamily="2" charset="-122"/>
            </a:endParaRPr>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t> 其中 </a:t>
            </a:r>
            <a:r>
              <a:rPr lang="en-US" altLang="zh-CN"/>
              <a:t>H</a:t>
            </a:r>
            <a:r>
              <a:rPr lang="zh-CN" altLang="en-US"/>
              <a:t>为带宽</a:t>
            </a:r>
            <a:r>
              <a:rPr lang="en-US" altLang="zh-CN"/>
              <a:t>,K</a:t>
            </a:r>
            <a:r>
              <a:rPr lang="zh-CN" altLang="en-US"/>
              <a:t>为信元有效状态个数 </a:t>
            </a:r>
            <a:r>
              <a:rPr lang="en-US" altLang="zh-CN"/>
              <a:t>, S/N</a:t>
            </a:r>
            <a:r>
              <a:rPr lang="zh-CN" altLang="en-US"/>
              <a:t>为信噪比 </a:t>
            </a:r>
            <a:r>
              <a:rPr lang="en-US" altLang="zh-CN"/>
              <a:t>=10^(dB/10)</a:t>
            </a:r>
          </a:p>
          <a:p>
            <a:r>
              <a:rPr lang="zh-CN" altLang="en-US"/>
              <a:t>香农定理定理促使工程师寻求信号编码的方法以提高信道容量。</a:t>
            </a:r>
          </a:p>
          <a:p>
            <a:r>
              <a:rPr lang="zh-CN" altLang="en-US"/>
              <a:t>香农的结论是应用信息理论推导来的，适用于任何热噪声信道。要想超越这一结论可以被认为是想要发明永动机。一条带宽为</a:t>
            </a:r>
            <a:r>
              <a:rPr lang="en-US" altLang="zh-CN"/>
              <a:t>3000hz</a:t>
            </a:r>
            <a:r>
              <a:rPr lang="zh-CN" altLang="en-US"/>
              <a:t>，信噪比位</a:t>
            </a:r>
            <a:r>
              <a:rPr lang="en-US" altLang="zh-CN"/>
              <a:t>30db</a:t>
            </a:r>
            <a:r>
              <a:rPr lang="zh-CN" altLang="en-US"/>
              <a:t>的信道，决不能以大于</a:t>
            </a:r>
            <a:r>
              <a:rPr lang="en-US" altLang="zh-CN"/>
              <a:t>30000b/s</a:t>
            </a:r>
            <a:r>
              <a:rPr lang="zh-CN" altLang="en-US"/>
              <a:t>的速率传输数据。 </a:t>
            </a:r>
          </a:p>
        </p:txBody>
      </p:sp>
    </p:spTree>
    <p:extLst>
      <p:ext uri="{BB962C8B-B14F-4D97-AF65-F5344CB8AC3E}">
        <p14:creationId xmlns:p14="http://schemas.microsoft.com/office/powerpoint/2010/main" val="15971726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a:defRPr sz="2400">
                <a:solidFill>
                  <a:schemeClr val="tx1"/>
                </a:solidFill>
                <a:latin typeface="Times New Roman" panose="02020603050405020304" pitchFamily="18" charset="0"/>
                <a:ea typeface="微软雅黑" panose="020B0503020204020204" pitchFamily="34" charset="-122"/>
              </a:defRPr>
            </a:lvl1pPr>
            <a:lvl2pPr marL="742950" indent="-285750" defTabSz="952500">
              <a:defRPr sz="2400">
                <a:solidFill>
                  <a:schemeClr val="tx1"/>
                </a:solidFill>
                <a:latin typeface="Times New Roman" panose="02020603050405020304" pitchFamily="18" charset="0"/>
                <a:ea typeface="微软雅黑" panose="020B0503020204020204" pitchFamily="34" charset="-122"/>
              </a:defRPr>
            </a:lvl2pPr>
            <a:lvl3pPr marL="1143000" indent="-228600" defTabSz="952500">
              <a:defRPr sz="2400">
                <a:solidFill>
                  <a:schemeClr val="tx1"/>
                </a:solidFill>
                <a:latin typeface="Times New Roman" panose="02020603050405020304" pitchFamily="18" charset="0"/>
                <a:ea typeface="微软雅黑" panose="020B0503020204020204" pitchFamily="34" charset="-122"/>
              </a:defRPr>
            </a:lvl3pPr>
            <a:lvl4pPr marL="1600200" indent="-228600" defTabSz="952500">
              <a:defRPr sz="2400">
                <a:solidFill>
                  <a:schemeClr val="tx1"/>
                </a:solidFill>
                <a:latin typeface="Times New Roman" panose="02020603050405020304" pitchFamily="18" charset="0"/>
                <a:ea typeface="微软雅黑" panose="020B0503020204020204" pitchFamily="34" charset="-122"/>
              </a:defRPr>
            </a:lvl4pPr>
            <a:lvl5pPr marL="2057400" indent="-228600" defTabSz="952500">
              <a:defRPr sz="2400">
                <a:solidFill>
                  <a:schemeClr val="tx1"/>
                </a:solidFill>
                <a:latin typeface="Times New Roman" panose="02020603050405020304" pitchFamily="18" charset="0"/>
                <a:ea typeface="微软雅黑" panose="020B0503020204020204" pitchFamily="34" charset="-122"/>
              </a:defRPr>
            </a:lvl5pPr>
            <a:lvl6pPr marL="25146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6pPr>
            <a:lvl7pPr marL="29718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7pPr>
            <a:lvl8pPr marL="34290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8pPr>
            <a:lvl9pPr marL="3886200" indent="-228600" defTabSz="952500" eaLnBrk="0" fontAlgn="base" hangingPunct="0">
              <a:spcBef>
                <a:spcPct val="0"/>
              </a:spcBef>
              <a:spcAft>
                <a:spcPct val="0"/>
              </a:spcAft>
              <a:defRPr sz="2400">
                <a:solidFill>
                  <a:schemeClr val="tx1"/>
                </a:solidFill>
                <a:latin typeface="Times New Roman" panose="02020603050405020304" pitchFamily="18" charset="0"/>
                <a:ea typeface="微软雅黑" panose="020B0503020204020204" pitchFamily="34" charset="-122"/>
              </a:defRPr>
            </a:lvl9pPr>
          </a:lstStyle>
          <a:p>
            <a:fld id="{04D80BF6-0B9D-435C-AD4C-AB92D3453E94}" type="slidenum">
              <a:rPr lang="zh-CN" altLang="en-US" sz="1200" smtClean="0">
                <a:ea typeface="宋体" panose="02010600030101010101" pitchFamily="2" charset="-122"/>
              </a:rPr>
              <a:pPr/>
              <a:t>97</a:t>
            </a:fld>
            <a:endParaRPr lang="en-US" altLang="zh-CN" sz="1200">
              <a:ea typeface="宋体" panose="02010600030101010101" pitchFamily="2" charset="-122"/>
            </a:endParaRPr>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1">
              <a:lnSpc>
                <a:spcPct val="110000"/>
              </a:lnSpc>
              <a:buFont typeface="Wingdings" panose="05000000000000000000" pitchFamily="2" charset="2"/>
              <a:buNone/>
            </a:pPr>
            <a:r>
              <a:rPr lang="zh-CN" altLang="en-US" sz="1300" b="1">
                <a:solidFill>
                  <a:srgbClr val="FF9900"/>
                </a:solidFill>
                <a:latin typeface="楷体_GB2312"/>
                <a:ea typeface="楷体_GB2312"/>
                <a:cs typeface="楷体_GB2312"/>
              </a:rPr>
              <a:t>码元是承载信息的基本信号单位。比如用脉冲信号表示数据时，一个单位脉冲就是一码元。 </a:t>
            </a:r>
          </a:p>
          <a:p>
            <a:pPr lvl="1">
              <a:lnSpc>
                <a:spcPct val="110000"/>
              </a:lnSpc>
              <a:buFont typeface="Wingdings" panose="05000000000000000000" pitchFamily="2" charset="2"/>
              <a:buNone/>
            </a:pPr>
            <a:r>
              <a:rPr lang="zh-CN" altLang="en-US" sz="1300" b="1">
                <a:solidFill>
                  <a:srgbClr val="FF9900"/>
                </a:solidFill>
                <a:latin typeface="楷体_GB2312"/>
                <a:ea typeface="楷体_GB2312"/>
                <a:cs typeface="楷体_GB2312"/>
              </a:rPr>
              <a:t>一码元的信息量是由码元所能表示的数据有效状态值个数决定的，若一码元有</a:t>
            </a:r>
            <a:r>
              <a:rPr lang="en-US" altLang="zh-CN" sz="1300" b="1">
                <a:solidFill>
                  <a:srgbClr val="FF9900"/>
                </a:solidFill>
                <a:latin typeface="楷体_GB2312"/>
                <a:ea typeface="楷体_GB2312"/>
                <a:cs typeface="楷体_GB2312"/>
              </a:rPr>
              <a:t>00</a:t>
            </a:r>
            <a:r>
              <a:rPr lang="zh-CN" altLang="en-US" sz="1300" b="1">
                <a:solidFill>
                  <a:srgbClr val="FF9900"/>
                </a:solidFill>
                <a:latin typeface="楷体_GB2312"/>
                <a:ea typeface="楷体_GB2312"/>
                <a:cs typeface="楷体_GB2312"/>
              </a:rPr>
              <a:t>、</a:t>
            </a:r>
            <a:r>
              <a:rPr lang="en-US" altLang="zh-CN" sz="1300" b="1">
                <a:solidFill>
                  <a:srgbClr val="FF9900"/>
                </a:solidFill>
                <a:latin typeface="楷体_GB2312"/>
                <a:ea typeface="楷体_GB2312"/>
                <a:cs typeface="楷体_GB2312"/>
              </a:rPr>
              <a:t>01</a:t>
            </a:r>
            <a:r>
              <a:rPr lang="zh-CN" altLang="en-US" sz="1300" b="1">
                <a:solidFill>
                  <a:srgbClr val="FF9900"/>
                </a:solidFill>
                <a:latin typeface="楷体_GB2312"/>
                <a:ea typeface="楷体_GB2312"/>
                <a:cs typeface="楷体_GB2312"/>
              </a:rPr>
              <a:t>、</a:t>
            </a:r>
            <a:r>
              <a:rPr lang="en-US" altLang="zh-CN" sz="1300" b="1">
                <a:solidFill>
                  <a:srgbClr val="FF9900"/>
                </a:solidFill>
                <a:latin typeface="楷体_GB2312"/>
                <a:ea typeface="楷体_GB2312"/>
                <a:cs typeface="楷体_GB2312"/>
              </a:rPr>
              <a:t>10</a:t>
            </a:r>
            <a:r>
              <a:rPr lang="zh-CN" altLang="en-US" sz="1300" b="1">
                <a:solidFill>
                  <a:srgbClr val="FF9900"/>
                </a:solidFill>
                <a:latin typeface="楷体_GB2312"/>
                <a:ea typeface="楷体_GB2312"/>
                <a:cs typeface="楷体_GB2312"/>
              </a:rPr>
              <a:t>、</a:t>
            </a:r>
            <a:r>
              <a:rPr lang="en-US" altLang="zh-CN" sz="1300" b="1">
                <a:solidFill>
                  <a:srgbClr val="FF9900"/>
                </a:solidFill>
                <a:latin typeface="楷体_GB2312"/>
                <a:ea typeface="楷体_GB2312"/>
                <a:cs typeface="楷体_GB2312"/>
              </a:rPr>
              <a:t>11</a:t>
            </a:r>
            <a:r>
              <a:rPr lang="zh-CN" altLang="en-US" sz="1300" b="1">
                <a:solidFill>
                  <a:srgbClr val="FF9900"/>
                </a:solidFill>
                <a:latin typeface="楷体_GB2312"/>
                <a:ea typeface="楷体_GB2312"/>
                <a:cs typeface="楷体_GB2312"/>
              </a:rPr>
              <a:t>四个有效状态值，则一码元能携带</a:t>
            </a:r>
            <a:r>
              <a:rPr lang="en-US" altLang="zh-CN" sz="1300" b="1">
                <a:solidFill>
                  <a:srgbClr val="FF9900"/>
                </a:solidFill>
                <a:latin typeface="楷体_GB2312"/>
                <a:ea typeface="楷体_GB2312"/>
                <a:cs typeface="楷体_GB2312"/>
              </a:rPr>
              <a:t>2bit</a:t>
            </a:r>
            <a:r>
              <a:rPr lang="zh-CN" altLang="en-US" sz="1300" b="1">
                <a:solidFill>
                  <a:srgbClr val="FF9900"/>
                </a:solidFill>
                <a:latin typeface="楷体_GB2312"/>
                <a:ea typeface="楷体_GB2312"/>
                <a:cs typeface="楷体_GB2312"/>
              </a:rPr>
              <a:t>的信息 。</a:t>
            </a:r>
          </a:p>
        </p:txBody>
      </p:sp>
    </p:spTree>
    <p:extLst>
      <p:ext uri="{BB962C8B-B14F-4D97-AF65-F5344CB8AC3E}">
        <p14:creationId xmlns:p14="http://schemas.microsoft.com/office/powerpoint/2010/main" val="135355151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 </a:t>
            </a:r>
            <a:r>
              <a:rPr lang="en-US" altLang="zh-CN" dirty="0" err="1"/>
              <a:t>Attenna</a:t>
            </a:r>
            <a:r>
              <a:rPr lang="en-US" altLang="zh-CN" dirty="0"/>
              <a:t> size   </a:t>
            </a:r>
            <a:r>
              <a:rPr lang="en-US" altLang="zh-CN" dirty="0" err="1"/>
              <a:t>lamda</a:t>
            </a:r>
            <a:r>
              <a:rPr lang="en-US" altLang="zh-CN" dirty="0"/>
              <a:t>/4, (2) multiplexing, (3) spectrum license, (4) anti-interference.</a:t>
            </a:r>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pPr>
                <a:defRPr/>
              </a:pPr>
              <a:t>101</a:t>
            </a:fld>
            <a:endParaRPr lang="en-US" altLang="zh-CN"/>
          </a:p>
        </p:txBody>
      </p:sp>
    </p:spTree>
    <p:extLst>
      <p:ext uri="{BB962C8B-B14F-4D97-AF65-F5344CB8AC3E}">
        <p14:creationId xmlns:p14="http://schemas.microsoft.com/office/powerpoint/2010/main" val="125921399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960BD98A-0495-4D4B-B200-81369F18E29D}" type="slidenum">
              <a:rPr lang="en-US" altLang="zh-CN" smtClean="0"/>
              <a:t>102</a:t>
            </a:fld>
            <a:endParaRPr lang="en-US" altLang="zh-CN"/>
          </a:p>
        </p:txBody>
      </p:sp>
    </p:spTree>
    <p:extLst>
      <p:ext uri="{BB962C8B-B14F-4D97-AF65-F5344CB8AC3E}">
        <p14:creationId xmlns:p14="http://schemas.microsoft.com/office/powerpoint/2010/main" val="1671567752"/>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wmf"/><Relationship Id="rId13" Type="http://schemas.openxmlformats.org/officeDocument/2006/relationships/image" Target="../media/image3.wmf"/><Relationship Id="rId18" Type="http://schemas.openxmlformats.org/officeDocument/2006/relationships/oleObject" Target="../embeddings/oleObject10.bin"/><Relationship Id="rId3" Type="http://schemas.openxmlformats.org/officeDocument/2006/relationships/image" Target="../media/image4.wmf"/><Relationship Id="rId21" Type="http://schemas.openxmlformats.org/officeDocument/2006/relationships/oleObject" Target="../embeddings/oleObject13.bin"/><Relationship Id="rId7" Type="http://schemas.openxmlformats.org/officeDocument/2006/relationships/oleObject" Target="../embeddings/oleObject2.bin"/><Relationship Id="rId12" Type="http://schemas.openxmlformats.org/officeDocument/2006/relationships/oleObject" Target="../embeddings/oleObject5.bin"/><Relationship Id="rId17" Type="http://schemas.openxmlformats.org/officeDocument/2006/relationships/oleObject" Target="../embeddings/oleObject9.bin"/><Relationship Id="rId2" Type="http://schemas.openxmlformats.org/officeDocument/2006/relationships/slideMaster" Target="../slideMasters/slideMaster1.xml"/><Relationship Id="rId16" Type="http://schemas.openxmlformats.org/officeDocument/2006/relationships/oleObject" Target="../embeddings/oleObject8.bin"/><Relationship Id="rId20" Type="http://schemas.openxmlformats.org/officeDocument/2006/relationships/oleObject" Target="../embeddings/oleObject12.bin"/><Relationship Id="rId1" Type="http://schemas.openxmlformats.org/officeDocument/2006/relationships/vmlDrawing" Target="../drawings/vmlDrawing1.vml"/><Relationship Id="rId6" Type="http://schemas.openxmlformats.org/officeDocument/2006/relationships/image" Target="../media/image1.wmf"/><Relationship Id="rId11" Type="http://schemas.openxmlformats.org/officeDocument/2006/relationships/image" Target="../media/image6.png"/><Relationship Id="rId5" Type="http://schemas.openxmlformats.org/officeDocument/2006/relationships/oleObject" Target="../embeddings/oleObject1.bin"/><Relationship Id="rId15" Type="http://schemas.openxmlformats.org/officeDocument/2006/relationships/oleObject" Target="../embeddings/oleObject7.bin"/><Relationship Id="rId10" Type="http://schemas.openxmlformats.org/officeDocument/2006/relationships/oleObject" Target="../embeddings/oleObject4.bin"/><Relationship Id="rId19" Type="http://schemas.openxmlformats.org/officeDocument/2006/relationships/oleObject" Target="../embeddings/oleObject11.bin"/><Relationship Id="rId4" Type="http://schemas.openxmlformats.org/officeDocument/2006/relationships/image" Target="../media/image5.png"/><Relationship Id="rId9" Type="http://schemas.openxmlformats.org/officeDocument/2006/relationships/oleObject" Target="../embeddings/oleObject3.bin"/><Relationship Id="rId14" Type="http://schemas.openxmlformats.org/officeDocument/2006/relationships/oleObject" Target="../embeddings/oleObject6.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grpSp>
        <p:nvGrpSpPr>
          <p:cNvPr id="4" name="Group 262"/>
          <p:cNvGrpSpPr/>
          <p:nvPr userDrawn="1"/>
        </p:nvGrpSpPr>
        <p:grpSpPr bwMode="auto">
          <a:xfrm>
            <a:off x="6885518" y="1143000"/>
            <a:ext cx="4627033" cy="4489450"/>
            <a:chOff x="3177" y="1065"/>
            <a:chExt cx="2186" cy="2828"/>
          </a:xfrm>
        </p:grpSpPr>
        <p:sp>
          <p:nvSpPr>
            <p:cNvPr id="5" name="Freeform 263"/>
            <p:cNvSpPr/>
            <p:nvPr/>
          </p:nvSpPr>
          <p:spPr bwMode="auto">
            <a:xfrm>
              <a:off x="4261" y="2412"/>
              <a:ext cx="828" cy="425"/>
            </a:xfrm>
            <a:custGeom>
              <a:avLst/>
              <a:gdLst>
                <a:gd name="T0" fmla="*/ 382 w 828"/>
                <a:gd name="T1" fmla="*/ 30 h 425"/>
                <a:gd name="T2" fmla="*/ 370 w 828"/>
                <a:gd name="T3" fmla="*/ 30 h 425"/>
                <a:gd name="T4" fmla="*/ 126 w 828"/>
                <a:gd name="T5" fmla="*/ 32 h 425"/>
                <a:gd name="T6" fmla="*/ 6 w 828"/>
                <a:gd name="T7" fmla="*/ 126 h 425"/>
                <a:gd name="T8" fmla="*/ 92 w 828"/>
                <a:gd name="T9" fmla="*/ 274 h 425"/>
                <a:gd name="T10" fmla="*/ 292 w 828"/>
                <a:gd name="T11" fmla="*/ 384 h 425"/>
                <a:gd name="T12" fmla="*/ 540 w 828"/>
                <a:gd name="T13" fmla="*/ 416 h 425"/>
                <a:gd name="T14" fmla="*/ 698 w 828"/>
                <a:gd name="T15" fmla="*/ 330 h 425"/>
                <a:gd name="T16" fmla="*/ 776 w 828"/>
                <a:gd name="T17" fmla="*/ 170 h 425"/>
                <a:gd name="T18" fmla="*/ 792 w 828"/>
                <a:gd name="T19" fmla="*/ 22 h 425"/>
                <a:gd name="T20" fmla="*/ 560 w 828"/>
                <a:gd name="T21" fmla="*/ 38 h 425"/>
                <a:gd name="T22" fmla="*/ 382 w 828"/>
                <a:gd name="T23" fmla="*/ 30 h 42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8"/>
                <a:gd name="T37" fmla="*/ 0 h 425"/>
                <a:gd name="T38" fmla="*/ 828 w 828"/>
                <a:gd name="T39" fmla="*/ 425 h 42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8" h="425">
                  <a:moveTo>
                    <a:pt x="382" y="30"/>
                  </a:moveTo>
                  <a:cubicBezTo>
                    <a:pt x="350" y="29"/>
                    <a:pt x="413" y="30"/>
                    <a:pt x="370" y="30"/>
                  </a:cubicBezTo>
                  <a:cubicBezTo>
                    <a:pt x="327" y="30"/>
                    <a:pt x="187" y="16"/>
                    <a:pt x="126" y="32"/>
                  </a:cubicBezTo>
                  <a:cubicBezTo>
                    <a:pt x="65" y="48"/>
                    <a:pt x="12" y="86"/>
                    <a:pt x="6" y="126"/>
                  </a:cubicBezTo>
                  <a:cubicBezTo>
                    <a:pt x="0" y="166"/>
                    <a:pt x="44" y="231"/>
                    <a:pt x="92" y="274"/>
                  </a:cubicBezTo>
                  <a:cubicBezTo>
                    <a:pt x="140" y="317"/>
                    <a:pt x="217" y="360"/>
                    <a:pt x="292" y="384"/>
                  </a:cubicBezTo>
                  <a:cubicBezTo>
                    <a:pt x="367" y="408"/>
                    <a:pt x="472" y="425"/>
                    <a:pt x="540" y="416"/>
                  </a:cubicBezTo>
                  <a:cubicBezTo>
                    <a:pt x="608" y="407"/>
                    <a:pt x="659" y="371"/>
                    <a:pt x="698" y="330"/>
                  </a:cubicBezTo>
                  <a:cubicBezTo>
                    <a:pt x="737" y="289"/>
                    <a:pt x="760" y="221"/>
                    <a:pt x="776" y="170"/>
                  </a:cubicBezTo>
                  <a:cubicBezTo>
                    <a:pt x="792" y="119"/>
                    <a:pt x="828" y="44"/>
                    <a:pt x="792" y="22"/>
                  </a:cubicBezTo>
                  <a:cubicBezTo>
                    <a:pt x="756" y="0"/>
                    <a:pt x="630" y="37"/>
                    <a:pt x="560" y="38"/>
                  </a:cubicBezTo>
                  <a:cubicBezTo>
                    <a:pt x="490" y="39"/>
                    <a:pt x="414" y="31"/>
                    <a:pt x="382" y="30"/>
                  </a:cubicBezTo>
                  <a:close/>
                </a:path>
              </a:pathLst>
            </a:custGeom>
            <a:solidFill>
              <a:srgbClr val="00CC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6" name="Freeform 264"/>
            <p:cNvSpPr/>
            <p:nvPr/>
          </p:nvSpPr>
          <p:spPr bwMode="auto">
            <a:xfrm>
              <a:off x="4273" y="1451"/>
              <a:ext cx="1090" cy="658"/>
            </a:xfrm>
            <a:custGeom>
              <a:avLst/>
              <a:gdLst>
                <a:gd name="T0" fmla="*/ 599942130 w 765"/>
                <a:gd name="T1" fmla="*/ 17804735 h 459"/>
                <a:gd name="T2" fmla="*/ 406559188 w 765"/>
                <a:gd name="T3" fmla="*/ 125591005 h 459"/>
                <a:gd name="T4" fmla="*/ 136007685 w 765"/>
                <a:gd name="T5" fmla="*/ 180041136 h 459"/>
                <a:gd name="T6" fmla="*/ 19434385 w 765"/>
                <a:gd name="T7" fmla="*/ 607379164 h 459"/>
                <a:gd name="T8" fmla="*/ 254382400 w 765"/>
                <a:gd name="T9" fmla="*/ 801151646 h 459"/>
                <a:gd name="T10" fmla="*/ 489002591 w 765"/>
                <a:gd name="T11" fmla="*/ 769817217 h 459"/>
                <a:gd name="T12" fmla="*/ 825379772 w 765"/>
                <a:gd name="T13" fmla="*/ 801151646 h 459"/>
                <a:gd name="T14" fmla="*/ 987694603 w 765"/>
                <a:gd name="T15" fmla="*/ 783914143 h 459"/>
                <a:gd name="T16" fmla="*/ 1063160589 w 765"/>
                <a:gd name="T17" fmla="*/ 671215097 h 459"/>
                <a:gd name="T18" fmla="*/ 1061293333 w 765"/>
                <a:gd name="T19" fmla="*/ 285490141 h 459"/>
                <a:gd name="T20" fmla="*/ 936642367 w 765"/>
                <a:gd name="T21" fmla="*/ 61112791 h 459"/>
                <a:gd name="T22" fmla="*/ 599942130 w 765"/>
                <a:gd name="T23" fmla="*/ 17804735 h 4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765"/>
                <a:gd name="T37" fmla="*/ 0 h 459"/>
                <a:gd name="T38" fmla="*/ 765 w 765"/>
                <a:gd name="T39" fmla="*/ 459 h 45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765" h="459">
                  <a:moveTo>
                    <a:pt x="424" y="10"/>
                  </a:moveTo>
                  <a:cubicBezTo>
                    <a:pt x="362" y="16"/>
                    <a:pt x="343" y="55"/>
                    <a:pt x="288" y="70"/>
                  </a:cubicBezTo>
                  <a:cubicBezTo>
                    <a:pt x="233" y="85"/>
                    <a:pt x="142" y="56"/>
                    <a:pt x="96" y="100"/>
                  </a:cubicBezTo>
                  <a:cubicBezTo>
                    <a:pt x="50" y="144"/>
                    <a:pt x="0" y="279"/>
                    <a:pt x="14" y="336"/>
                  </a:cubicBezTo>
                  <a:cubicBezTo>
                    <a:pt x="28" y="393"/>
                    <a:pt x="125" y="429"/>
                    <a:pt x="180" y="444"/>
                  </a:cubicBezTo>
                  <a:cubicBezTo>
                    <a:pt x="235" y="459"/>
                    <a:pt x="279" y="426"/>
                    <a:pt x="346" y="426"/>
                  </a:cubicBezTo>
                  <a:cubicBezTo>
                    <a:pt x="413" y="426"/>
                    <a:pt x="525" y="443"/>
                    <a:pt x="584" y="444"/>
                  </a:cubicBezTo>
                  <a:cubicBezTo>
                    <a:pt x="643" y="445"/>
                    <a:pt x="670" y="446"/>
                    <a:pt x="698" y="434"/>
                  </a:cubicBezTo>
                  <a:cubicBezTo>
                    <a:pt x="726" y="422"/>
                    <a:pt x="743" y="418"/>
                    <a:pt x="752" y="372"/>
                  </a:cubicBezTo>
                  <a:cubicBezTo>
                    <a:pt x="761" y="326"/>
                    <a:pt x="765" y="214"/>
                    <a:pt x="750" y="158"/>
                  </a:cubicBezTo>
                  <a:cubicBezTo>
                    <a:pt x="735" y="102"/>
                    <a:pt x="716" y="58"/>
                    <a:pt x="662" y="34"/>
                  </a:cubicBezTo>
                  <a:cubicBezTo>
                    <a:pt x="608" y="10"/>
                    <a:pt x="505" y="0"/>
                    <a:pt x="424" y="10"/>
                  </a:cubicBezTo>
                  <a:close/>
                </a:path>
              </a:pathLst>
            </a:custGeom>
            <a:gradFill rotWithShape="1">
              <a:gsLst>
                <a:gs pos="0">
                  <a:srgbClr val="00CCFF"/>
                </a:gs>
                <a:gs pos="100000">
                  <a:schemeClr val="bg1"/>
                </a:gs>
              </a:gsLst>
              <a:lin ang="0" scaled="1"/>
            </a:gra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7" name="Freeform 265"/>
            <p:cNvSpPr/>
            <p:nvPr/>
          </p:nvSpPr>
          <p:spPr bwMode="auto">
            <a:xfrm>
              <a:off x="3177" y="1267"/>
              <a:ext cx="1036" cy="675"/>
            </a:xfrm>
            <a:custGeom>
              <a:avLst/>
              <a:gdLst>
                <a:gd name="T0" fmla="*/ 648 w 1036"/>
                <a:gd name="T1" fmla="*/ 11 h 675"/>
                <a:gd name="T2" fmla="*/ 390 w 1036"/>
                <a:gd name="T3" fmla="*/ 53 h 675"/>
                <a:gd name="T4" fmla="*/ 206 w 1036"/>
                <a:gd name="T5" fmla="*/ 129 h 675"/>
                <a:gd name="T6" fmla="*/ 152 w 1036"/>
                <a:gd name="T7" fmla="*/ 229 h 675"/>
                <a:gd name="T8" fmla="*/ 22 w 1036"/>
                <a:gd name="T9" fmla="*/ 297 h 675"/>
                <a:gd name="T10" fmla="*/ 18 w 1036"/>
                <a:gd name="T11" fmla="*/ 459 h 675"/>
                <a:gd name="T12" fmla="*/ 132 w 1036"/>
                <a:gd name="T13" fmla="*/ 489 h 675"/>
                <a:gd name="T14" fmla="*/ 458 w 1036"/>
                <a:gd name="T15" fmla="*/ 489 h 675"/>
                <a:gd name="T16" fmla="*/ 598 w 1036"/>
                <a:gd name="T17" fmla="*/ 555 h 675"/>
                <a:gd name="T18" fmla="*/ 752 w 1036"/>
                <a:gd name="T19" fmla="*/ 657 h 675"/>
                <a:gd name="T20" fmla="*/ 870 w 1036"/>
                <a:gd name="T21" fmla="*/ 661 h 675"/>
                <a:gd name="T22" fmla="*/ 952 w 1036"/>
                <a:gd name="T23" fmla="*/ 603 h 675"/>
                <a:gd name="T24" fmla="*/ 992 w 1036"/>
                <a:gd name="T25" fmla="*/ 445 h 675"/>
                <a:gd name="T26" fmla="*/ 1018 w 1036"/>
                <a:gd name="T27" fmla="*/ 291 h 675"/>
                <a:gd name="T28" fmla="*/ 1022 w 1036"/>
                <a:gd name="T29" fmla="*/ 107 h 675"/>
                <a:gd name="T30" fmla="*/ 934 w 1036"/>
                <a:gd name="T31" fmla="*/ 17 h 675"/>
                <a:gd name="T32" fmla="*/ 776 w 1036"/>
                <a:gd name="T33" fmla="*/ 3 h 675"/>
                <a:gd name="T34" fmla="*/ 648 w 1036"/>
                <a:gd name="T35" fmla="*/ 11 h 6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036"/>
                <a:gd name="T55" fmla="*/ 0 h 675"/>
                <a:gd name="T56" fmla="*/ 1036 w 1036"/>
                <a:gd name="T57" fmla="*/ 675 h 6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036" h="675">
                  <a:moveTo>
                    <a:pt x="648" y="11"/>
                  </a:moveTo>
                  <a:cubicBezTo>
                    <a:pt x="584" y="19"/>
                    <a:pt x="464" y="33"/>
                    <a:pt x="390" y="53"/>
                  </a:cubicBezTo>
                  <a:cubicBezTo>
                    <a:pt x="316" y="73"/>
                    <a:pt x="246" y="100"/>
                    <a:pt x="206" y="129"/>
                  </a:cubicBezTo>
                  <a:cubicBezTo>
                    <a:pt x="166" y="158"/>
                    <a:pt x="183" y="201"/>
                    <a:pt x="152" y="229"/>
                  </a:cubicBezTo>
                  <a:cubicBezTo>
                    <a:pt x="121" y="257"/>
                    <a:pt x="44" y="259"/>
                    <a:pt x="22" y="297"/>
                  </a:cubicBezTo>
                  <a:cubicBezTo>
                    <a:pt x="0" y="335"/>
                    <a:pt x="0" y="427"/>
                    <a:pt x="18" y="459"/>
                  </a:cubicBezTo>
                  <a:cubicBezTo>
                    <a:pt x="36" y="491"/>
                    <a:pt x="59" y="484"/>
                    <a:pt x="132" y="489"/>
                  </a:cubicBezTo>
                  <a:cubicBezTo>
                    <a:pt x="205" y="494"/>
                    <a:pt x="380" y="478"/>
                    <a:pt x="458" y="489"/>
                  </a:cubicBezTo>
                  <a:cubicBezTo>
                    <a:pt x="536" y="500"/>
                    <a:pt x="549" y="527"/>
                    <a:pt x="598" y="555"/>
                  </a:cubicBezTo>
                  <a:cubicBezTo>
                    <a:pt x="647" y="583"/>
                    <a:pt x="707" y="639"/>
                    <a:pt x="752" y="657"/>
                  </a:cubicBezTo>
                  <a:cubicBezTo>
                    <a:pt x="797" y="675"/>
                    <a:pt x="837" y="670"/>
                    <a:pt x="870" y="661"/>
                  </a:cubicBezTo>
                  <a:cubicBezTo>
                    <a:pt x="903" y="652"/>
                    <a:pt x="932" y="639"/>
                    <a:pt x="952" y="603"/>
                  </a:cubicBezTo>
                  <a:cubicBezTo>
                    <a:pt x="972" y="567"/>
                    <a:pt x="981" y="497"/>
                    <a:pt x="992" y="445"/>
                  </a:cubicBezTo>
                  <a:cubicBezTo>
                    <a:pt x="1003" y="393"/>
                    <a:pt x="1013" y="347"/>
                    <a:pt x="1018" y="291"/>
                  </a:cubicBezTo>
                  <a:cubicBezTo>
                    <a:pt x="1023" y="235"/>
                    <a:pt x="1036" y="153"/>
                    <a:pt x="1022" y="107"/>
                  </a:cubicBezTo>
                  <a:cubicBezTo>
                    <a:pt x="1008" y="61"/>
                    <a:pt x="975" y="34"/>
                    <a:pt x="934" y="17"/>
                  </a:cubicBezTo>
                  <a:cubicBezTo>
                    <a:pt x="893" y="0"/>
                    <a:pt x="824" y="4"/>
                    <a:pt x="776" y="3"/>
                  </a:cubicBezTo>
                  <a:cubicBezTo>
                    <a:pt x="728" y="2"/>
                    <a:pt x="712" y="3"/>
                    <a:pt x="648" y="11"/>
                  </a:cubicBezTo>
                  <a:close/>
                </a:path>
              </a:pathLst>
            </a:custGeom>
            <a:solidFill>
              <a:srgbClr val="00CC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grpSp>
          <p:nvGrpSpPr>
            <p:cNvPr id="8" name="Group 266"/>
            <p:cNvGrpSpPr/>
            <p:nvPr/>
          </p:nvGrpSpPr>
          <p:grpSpPr bwMode="auto">
            <a:xfrm>
              <a:off x="3232" y="2108"/>
              <a:ext cx="919" cy="588"/>
              <a:chOff x="2889" y="1631"/>
              <a:chExt cx="980" cy="743"/>
            </a:xfrm>
          </p:grpSpPr>
          <p:sp>
            <p:nvSpPr>
              <p:cNvPr id="323" name="Rectangle 267"/>
              <p:cNvSpPr>
                <a:spLocks noChangeArrowheads="1"/>
              </p:cNvSpPr>
              <p:nvPr/>
            </p:nvSpPr>
            <p:spPr bwMode="auto">
              <a:xfrm>
                <a:off x="3046" y="1841"/>
                <a:ext cx="663" cy="533"/>
              </a:xfrm>
              <a:prstGeom prst="rect">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324" name="AutoShape 268"/>
              <p:cNvSpPr>
                <a:spLocks noChangeArrowheads="1"/>
              </p:cNvSpPr>
              <p:nvPr/>
            </p:nvSpPr>
            <p:spPr bwMode="auto">
              <a:xfrm>
                <a:off x="2889" y="1631"/>
                <a:ext cx="980" cy="253"/>
              </a:xfrm>
              <a:prstGeom prst="triangle">
                <a:avLst>
                  <a:gd name="adj" fmla="val 50000"/>
                </a:avLst>
              </a:prstGeom>
              <a:solidFill>
                <a:srgbClr val="00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solidFill>
                    <a:srgbClr val="00CCFF"/>
                  </a:solidFill>
                  <a:latin typeface="+mn-lt"/>
                  <a:ea typeface="宋体" panose="02010600030101010101" pitchFamily="2" charset="-122"/>
                </a:endParaRPr>
              </a:p>
            </p:txBody>
          </p:sp>
        </p:grpSp>
        <p:grpSp>
          <p:nvGrpSpPr>
            <p:cNvPr id="9" name="Group 269"/>
            <p:cNvGrpSpPr/>
            <p:nvPr/>
          </p:nvGrpSpPr>
          <p:grpSpPr bwMode="auto">
            <a:xfrm>
              <a:off x="3674" y="1388"/>
              <a:ext cx="212" cy="335"/>
              <a:chOff x="3796" y="1043"/>
              <a:chExt cx="865" cy="1237"/>
            </a:xfrm>
          </p:grpSpPr>
          <p:sp>
            <p:nvSpPr>
              <p:cNvPr id="293" name="Line 270"/>
              <p:cNvSpPr>
                <a:spLocks noChangeShapeType="1"/>
              </p:cNvSpPr>
              <p:nvPr/>
            </p:nvSpPr>
            <p:spPr bwMode="auto">
              <a:xfrm flipH="1">
                <a:off x="3992" y="1482"/>
                <a:ext cx="237" cy="7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4" name="Line 271"/>
              <p:cNvSpPr>
                <a:spLocks noChangeShapeType="1"/>
              </p:cNvSpPr>
              <p:nvPr/>
            </p:nvSpPr>
            <p:spPr bwMode="auto">
              <a:xfrm>
                <a:off x="4229" y="1482"/>
                <a:ext cx="233" cy="72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5" name="Line 272"/>
              <p:cNvSpPr>
                <a:spLocks noChangeShapeType="1"/>
              </p:cNvSpPr>
              <p:nvPr/>
            </p:nvSpPr>
            <p:spPr bwMode="auto">
              <a:xfrm>
                <a:off x="3992" y="2202"/>
                <a:ext cx="237"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6" name="Line 273"/>
              <p:cNvSpPr>
                <a:spLocks noChangeShapeType="1"/>
              </p:cNvSpPr>
              <p:nvPr/>
            </p:nvSpPr>
            <p:spPr bwMode="auto">
              <a:xfrm flipH="1">
                <a:off x="4229" y="2202"/>
                <a:ext cx="233"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7" name="Line 274"/>
              <p:cNvSpPr>
                <a:spLocks noChangeShapeType="1"/>
              </p:cNvSpPr>
              <p:nvPr/>
            </p:nvSpPr>
            <p:spPr bwMode="auto">
              <a:xfrm>
                <a:off x="4229" y="1497"/>
                <a:ext cx="0" cy="78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8" name="Line 275"/>
              <p:cNvSpPr>
                <a:spLocks noChangeShapeType="1"/>
              </p:cNvSpPr>
              <p:nvPr/>
            </p:nvSpPr>
            <p:spPr bwMode="auto">
              <a:xfrm flipV="1">
                <a:off x="3992" y="2129"/>
                <a:ext cx="237" cy="7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299" name="Line 276"/>
              <p:cNvSpPr>
                <a:spLocks noChangeShapeType="1"/>
              </p:cNvSpPr>
              <p:nvPr/>
            </p:nvSpPr>
            <p:spPr bwMode="auto">
              <a:xfrm flipH="1" flipV="1">
                <a:off x="4229" y="2129"/>
                <a:ext cx="233"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0" name="Line 277"/>
              <p:cNvSpPr>
                <a:spLocks noChangeShapeType="1"/>
              </p:cNvSpPr>
              <p:nvPr/>
            </p:nvSpPr>
            <p:spPr bwMode="auto">
              <a:xfrm>
                <a:off x="4094" y="1889"/>
                <a:ext cx="135" cy="6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1" name="Line 278"/>
              <p:cNvSpPr>
                <a:spLocks noChangeShapeType="1"/>
              </p:cNvSpPr>
              <p:nvPr/>
            </p:nvSpPr>
            <p:spPr bwMode="auto">
              <a:xfrm flipV="1">
                <a:off x="4229" y="1889"/>
                <a:ext cx="143" cy="63"/>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2" name="Line 279"/>
              <p:cNvSpPr>
                <a:spLocks noChangeShapeType="1"/>
              </p:cNvSpPr>
              <p:nvPr/>
            </p:nvSpPr>
            <p:spPr bwMode="auto">
              <a:xfrm>
                <a:off x="4049" y="1996"/>
                <a:ext cx="171" cy="8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3" name="Line 280"/>
              <p:cNvSpPr>
                <a:spLocks noChangeShapeType="1"/>
              </p:cNvSpPr>
              <p:nvPr/>
            </p:nvSpPr>
            <p:spPr bwMode="auto">
              <a:xfrm flipV="1">
                <a:off x="4229" y="2010"/>
                <a:ext cx="175" cy="7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4" name="Line 281"/>
              <p:cNvSpPr>
                <a:spLocks noChangeShapeType="1"/>
              </p:cNvSpPr>
              <p:nvPr/>
            </p:nvSpPr>
            <p:spPr bwMode="auto">
              <a:xfrm flipV="1">
                <a:off x="4229" y="1782"/>
                <a:ext cx="90" cy="3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5" name="Line 282"/>
              <p:cNvSpPr>
                <a:spLocks noChangeShapeType="1"/>
              </p:cNvSpPr>
              <p:nvPr/>
            </p:nvSpPr>
            <p:spPr bwMode="auto">
              <a:xfrm flipV="1">
                <a:off x="4229" y="1634"/>
                <a:ext cx="57" cy="1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6" name="Line 283"/>
              <p:cNvSpPr>
                <a:spLocks noChangeShapeType="1"/>
              </p:cNvSpPr>
              <p:nvPr/>
            </p:nvSpPr>
            <p:spPr bwMode="auto">
              <a:xfrm>
                <a:off x="4126" y="1770"/>
                <a:ext cx="110" cy="4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07" name="Line 284"/>
              <p:cNvSpPr>
                <a:spLocks noChangeShapeType="1"/>
              </p:cNvSpPr>
              <p:nvPr/>
            </p:nvSpPr>
            <p:spPr bwMode="auto">
              <a:xfrm>
                <a:off x="4175" y="1626"/>
                <a:ext cx="61" cy="37"/>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nvGrpSpPr>
              <p:cNvPr id="308" name="Group 285"/>
              <p:cNvGrpSpPr/>
              <p:nvPr/>
            </p:nvGrpSpPr>
            <p:grpSpPr bwMode="auto">
              <a:xfrm>
                <a:off x="4269" y="1415"/>
                <a:ext cx="392" cy="137"/>
                <a:chOff x="4227" y="1360"/>
                <a:chExt cx="863" cy="270"/>
              </a:xfrm>
            </p:grpSpPr>
            <p:sp>
              <p:nvSpPr>
                <p:cNvPr id="319" name="Line 286"/>
                <p:cNvSpPr>
                  <a:spLocks noChangeShapeType="1"/>
                </p:cNvSpPr>
                <p:nvPr/>
              </p:nvSpPr>
              <p:spPr bwMode="auto">
                <a:xfrm>
                  <a:off x="4228" y="1602"/>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20" name="Line 287"/>
                <p:cNvSpPr>
                  <a:spLocks noChangeShapeType="1"/>
                </p:cNvSpPr>
                <p:nvPr/>
              </p:nvSpPr>
              <p:spPr bwMode="auto">
                <a:xfrm rot="6361956" flipH="1" flipV="1">
                  <a:off x="4465" y="1205"/>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21" name="Line 288"/>
                <p:cNvSpPr>
                  <a:spLocks noChangeShapeType="1"/>
                </p:cNvSpPr>
                <p:nvPr/>
              </p:nvSpPr>
              <p:spPr bwMode="auto">
                <a:xfrm rot="6361956">
                  <a:off x="4605" y="1390"/>
                  <a:ext cx="189" cy="207"/>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22" name="Line 289"/>
                <p:cNvSpPr>
                  <a:spLocks noChangeShapeType="1"/>
                </p:cNvSpPr>
                <p:nvPr/>
              </p:nvSpPr>
              <p:spPr bwMode="auto">
                <a:xfrm rot="6361956" flipH="1" flipV="1">
                  <a:off x="4744" y="1285"/>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grpSp>
            <p:nvGrpSpPr>
              <p:cNvPr id="309" name="Group 290"/>
              <p:cNvGrpSpPr/>
              <p:nvPr/>
            </p:nvGrpSpPr>
            <p:grpSpPr bwMode="auto">
              <a:xfrm rot="5700496">
                <a:off x="4053" y="1170"/>
                <a:ext cx="392" cy="137"/>
                <a:chOff x="4227" y="1360"/>
                <a:chExt cx="863" cy="270"/>
              </a:xfrm>
            </p:grpSpPr>
            <p:sp>
              <p:nvSpPr>
                <p:cNvPr id="315" name="Line 291"/>
                <p:cNvSpPr>
                  <a:spLocks noChangeShapeType="1"/>
                </p:cNvSpPr>
                <p:nvPr/>
              </p:nvSpPr>
              <p:spPr bwMode="auto">
                <a:xfrm>
                  <a:off x="4190" y="1641"/>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6" name="Line 292"/>
                <p:cNvSpPr>
                  <a:spLocks noChangeShapeType="1"/>
                </p:cNvSpPr>
                <p:nvPr/>
              </p:nvSpPr>
              <p:spPr bwMode="auto">
                <a:xfrm rot="6361956" flipH="1" flipV="1">
                  <a:off x="4457" y="1208"/>
                  <a:ext cx="193" cy="496"/>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7" name="Line 293"/>
                <p:cNvSpPr>
                  <a:spLocks noChangeShapeType="1"/>
                </p:cNvSpPr>
                <p:nvPr/>
              </p:nvSpPr>
              <p:spPr bwMode="auto">
                <a:xfrm rot="6361956">
                  <a:off x="4562" y="1434"/>
                  <a:ext cx="193" cy="2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8" name="Line 294"/>
                <p:cNvSpPr>
                  <a:spLocks noChangeShapeType="1"/>
                </p:cNvSpPr>
                <p:nvPr/>
              </p:nvSpPr>
              <p:spPr bwMode="auto">
                <a:xfrm rot="6361956" flipH="1" flipV="1">
                  <a:off x="4742" y="1288"/>
                  <a:ext cx="193" cy="496"/>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grpSp>
            <p:nvGrpSpPr>
              <p:cNvPr id="310" name="Group 295"/>
              <p:cNvGrpSpPr/>
              <p:nvPr/>
            </p:nvGrpSpPr>
            <p:grpSpPr bwMode="auto">
              <a:xfrm rot="10800000">
                <a:off x="3796" y="1402"/>
                <a:ext cx="392" cy="137"/>
                <a:chOff x="4227" y="1360"/>
                <a:chExt cx="863" cy="270"/>
              </a:xfrm>
            </p:grpSpPr>
            <p:sp>
              <p:nvSpPr>
                <p:cNvPr id="311" name="Line 296"/>
                <p:cNvSpPr>
                  <a:spLocks noChangeShapeType="1"/>
                </p:cNvSpPr>
                <p:nvPr/>
              </p:nvSpPr>
              <p:spPr bwMode="auto">
                <a:xfrm>
                  <a:off x="4228" y="1566"/>
                  <a:ext cx="0"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2" name="Line 297"/>
                <p:cNvSpPr>
                  <a:spLocks noChangeShapeType="1"/>
                </p:cNvSpPr>
                <p:nvPr/>
              </p:nvSpPr>
              <p:spPr bwMode="auto">
                <a:xfrm rot="6361956" flipH="1" flipV="1">
                  <a:off x="4465" y="1169"/>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3" name="Line 298"/>
                <p:cNvSpPr>
                  <a:spLocks noChangeShapeType="1"/>
                </p:cNvSpPr>
                <p:nvPr/>
              </p:nvSpPr>
              <p:spPr bwMode="auto">
                <a:xfrm rot="6361956">
                  <a:off x="4650" y="1354"/>
                  <a:ext cx="189" cy="207"/>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sp>
              <p:nvSpPr>
                <p:cNvPr id="314" name="Line 299"/>
                <p:cNvSpPr>
                  <a:spLocks noChangeShapeType="1"/>
                </p:cNvSpPr>
                <p:nvPr/>
              </p:nvSpPr>
              <p:spPr bwMode="auto">
                <a:xfrm rot="6361956" flipH="1" flipV="1">
                  <a:off x="4744" y="1249"/>
                  <a:ext cx="189" cy="503"/>
                </a:xfrm>
                <a:prstGeom prst="line">
                  <a:avLst/>
                </a:prstGeom>
                <a:noFill/>
                <a:ln w="31750">
                  <a:solidFill>
                    <a:schemeClr val="tx1"/>
                  </a:solidFill>
                  <a:round/>
                </a:ln>
                <a:extLst>
                  <a:ext uri="{909E8E84-426E-40DD-AFC4-6F175D3DCCD1}">
                    <a14:hiddenFill xmlns:a14="http://schemas.microsoft.com/office/drawing/2010/main">
                      <a:noFill/>
                    </a14:hiddenFill>
                  </a:ext>
                </a:extLst>
              </p:spPr>
              <p:txBody>
                <a:bodyPr wrap="none"/>
                <a:lstStyle/>
                <a:p>
                  <a:endParaRPr lang="en-US" sz="2400">
                    <a:latin typeface="+mn-lt"/>
                  </a:endParaRPr>
                </a:p>
              </p:txBody>
            </p:sp>
          </p:grpSp>
        </p:grpSp>
        <p:grpSp>
          <p:nvGrpSpPr>
            <p:cNvPr id="10" name="Group 300"/>
            <p:cNvGrpSpPr/>
            <p:nvPr/>
          </p:nvGrpSpPr>
          <p:grpSpPr bwMode="auto">
            <a:xfrm>
              <a:off x="3223" y="1598"/>
              <a:ext cx="436" cy="114"/>
              <a:chOff x="3072" y="739"/>
              <a:chExt cx="652" cy="146"/>
            </a:xfrm>
          </p:grpSpPr>
          <p:pic>
            <p:nvPicPr>
              <p:cNvPr id="290" name="Picture 301" descr="lgv_fqmg[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237" y="739"/>
                <a:ext cx="487"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1" name="Line 302"/>
              <p:cNvSpPr>
                <a:spLocks noChangeShapeType="1"/>
              </p:cNvSpPr>
              <p:nvPr/>
            </p:nvSpPr>
            <p:spPr bwMode="auto">
              <a:xfrm flipH="1">
                <a:off x="3103" y="784"/>
                <a:ext cx="8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92" name="Line 303"/>
              <p:cNvSpPr>
                <a:spLocks noChangeShapeType="1"/>
              </p:cNvSpPr>
              <p:nvPr/>
            </p:nvSpPr>
            <p:spPr bwMode="auto">
              <a:xfrm flipH="1">
                <a:off x="3072" y="759"/>
                <a:ext cx="14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pSp>
        <p:pic>
          <p:nvPicPr>
            <p:cNvPr id="11" name="Picture 304" descr="imgyjavg[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99" y="1417"/>
              <a:ext cx="232"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305"/>
            <p:cNvGrpSpPr/>
            <p:nvPr/>
          </p:nvGrpSpPr>
          <p:grpSpPr bwMode="auto">
            <a:xfrm>
              <a:off x="3880" y="1303"/>
              <a:ext cx="256" cy="269"/>
              <a:chOff x="2870" y="1518"/>
              <a:chExt cx="292" cy="320"/>
            </a:xfrm>
          </p:grpSpPr>
          <p:graphicFrame>
            <p:nvGraphicFramePr>
              <p:cNvPr id="288" name="Object 16"/>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94928" name="Clip" r:id="rId5" imgW="826770" imgH="840105" progId="MS_ClipArt_Gallery.2">
                      <p:embed/>
                    </p:oleObj>
                  </mc:Choice>
                  <mc:Fallback>
                    <p:oleObj name="Clip" r:id="rId5" imgW="826770" imgH="840105" progId="MS_ClipArt_Gallery.2">
                      <p:embed/>
                      <p:pic>
                        <p:nvPicPr>
                          <p:cNvPr id="0" name="图片 29197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89" name="Object 17"/>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94929" name="Clip" r:id="rId7" imgW="1268095" imgH="1199515" progId="MS_ClipArt_Gallery.2">
                      <p:embed/>
                    </p:oleObj>
                  </mc:Choice>
                  <mc:Fallback>
                    <p:oleObj name="Clip" r:id="rId7" imgW="1268095" imgH="1199515" progId="MS_ClipArt_Gallery.2">
                      <p:embed/>
                      <p:pic>
                        <p:nvPicPr>
                          <p:cNvPr id="0" name="图片 29197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3" name="Group 308"/>
            <p:cNvGrpSpPr/>
            <p:nvPr/>
          </p:nvGrpSpPr>
          <p:grpSpPr bwMode="auto">
            <a:xfrm>
              <a:off x="4338" y="2487"/>
              <a:ext cx="228" cy="108"/>
              <a:chOff x="3600" y="219"/>
              <a:chExt cx="360" cy="175"/>
            </a:xfrm>
          </p:grpSpPr>
          <p:sp>
            <p:nvSpPr>
              <p:cNvPr id="275" name="Oval 309"/>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76" name="Line 310"/>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7" name="Line 311"/>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8" name="Rectangle 312"/>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79" name="Oval 313"/>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80" name="Group 314"/>
              <p:cNvGrpSpPr/>
              <p:nvPr/>
            </p:nvGrpSpPr>
            <p:grpSpPr bwMode="auto">
              <a:xfrm>
                <a:off x="3686" y="244"/>
                <a:ext cx="177" cy="66"/>
                <a:chOff x="2848" y="848"/>
                <a:chExt cx="140" cy="98"/>
              </a:xfrm>
            </p:grpSpPr>
            <p:sp>
              <p:nvSpPr>
                <p:cNvPr id="285" name="Line 315"/>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6" name="Line 316"/>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7" name="Line 317"/>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81" name="Group 318"/>
              <p:cNvGrpSpPr/>
              <p:nvPr/>
            </p:nvGrpSpPr>
            <p:grpSpPr bwMode="auto">
              <a:xfrm flipV="1">
                <a:off x="3686" y="243"/>
                <a:ext cx="177" cy="66"/>
                <a:chOff x="2848" y="848"/>
                <a:chExt cx="140" cy="98"/>
              </a:xfrm>
            </p:grpSpPr>
            <p:sp>
              <p:nvSpPr>
                <p:cNvPr id="282" name="Line 319"/>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3" name="Line 320"/>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84" name="Line 321"/>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4" name="Group 322"/>
            <p:cNvGrpSpPr/>
            <p:nvPr/>
          </p:nvGrpSpPr>
          <p:grpSpPr bwMode="auto">
            <a:xfrm>
              <a:off x="4562" y="2663"/>
              <a:ext cx="228" cy="108"/>
              <a:chOff x="3600" y="219"/>
              <a:chExt cx="360" cy="175"/>
            </a:xfrm>
          </p:grpSpPr>
          <p:sp>
            <p:nvSpPr>
              <p:cNvPr id="262" name="Oval 323"/>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63" name="Line 324"/>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4" name="Line 325"/>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5" name="Rectangle 326"/>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66" name="Oval 327"/>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67" name="Group 328"/>
              <p:cNvGrpSpPr/>
              <p:nvPr/>
            </p:nvGrpSpPr>
            <p:grpSpPr bwMode="auto">
              <a:xfrm>
                <a:off x="3686" y="244"/>
                <a:ext cx="177" cy="66"/>
                <a:chOff x="2848" y="848"/>
                <a:chExt cx="140" cy="98"/>
              </a:xfrm>
            </p:grpSpPr>
            <p:sp>
              <p:nvSpPr>
                <p:cNvPr id="272" name="Line 329"/>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3" name="Line 330"/>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4" name="Line 331"/>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68" name="Group 332"/>
              <p:cNvGrpSpPr/>
              <p:nvPr/>
            </p:nvGrpSpPr>
            <p:grpSpPr bwMode="auto">
              <a:xfrm flipV="1">
                <a:off x="3686" y="243"/>
                <a:ext cx="177" cy="66"/>
                <a:chOff x="2848" y="848"/>
                <a:chExt cx="140" cy="98"/>
              </a:xfrm>
            </p:grpSpPr>
            <p:sp>
              <p:nvSpPr>
                <p:cNvPr id="269" name="Line 333"/>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0" name="Line 334"/>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71" name="Line 335"/>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5" name="Group 336"/>
            <p:cNvGrpSpPr/>
            <p:nvPr/>
          </p:nvGrpSpPr>
          <p:grpSpPr bwMode="auto">
            <a:xfrm>
              <a:off x="4738" y="2495"/>
              <a:ext cx="228" cy="108"/>
              <a:chOff x="3600" y="219"/>
              <a:chExt cx="360" cy="175"/>
            </a:xfrm>
          </p:grpSpPr>
          <p:sp>
            <p:nvSpPr>
              <p:cNvPr id="249" name="Oval 337"/>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50" name="Line 338"/>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1" name="Line 339"/>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2" name="Rectangle 340"/>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53" name="Oval 341"/>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54" name="Group 342"/>
              <p:cNvGrpSpPr/>
              <p:nvPr/>
            </p:nvGrpSpPr>
            <p:grpSpPr bwMode="auto">
              <a:xfrm>
                <a:off x="3686" y="244"/>
                <a:ext cx="177" cy="66"/>
                <a:chOff x="2848" y="848"/>
                <a:chExt cx="140" cy="98"/>
              </a:xfrm>
            </p:grpSpPr>
            <p:sp>
              <p:nvSpPr>
                <p:cNvPr id="259" name="Line 343"/>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0" name="Line 344"/>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61" name="Line 345"/>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55" name="Group 346"/>
              <p:cNvGrpSpPr/>
              <p:nvPr/>
            </p:nvGrpSpPr>
            <p:grpSpPr bwMode="auto">
              <a:xfrm flipV="1">
                <a:off x="3686" y="243"/>
                <a:ext cx="177" cy="66"/>
                <a:chOff x="2848" y="848"/>
                <a:chExt cx="140" cy="98"/>
              </a:xfrm>
            </p:grpSpPr>
            <p:sp>
              <p:nvSpPr>
                <p:cNvPr id="256" name="Line 347"/>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7" name="Line 348"/>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58" name="Line 349"/>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6" name="Group 350"/>
            <p:cNvGrpSpPr/>
            <p:nvPr/>
          </p:nvGrpSpPr>
          <p:grpSpPr bwMode="auto">
            <a:xfrm>
              <a:off x="4401" y="1766"/>
              <a:ext cx="221" cy="101"/>
              <a:chOff x="3600" y="219"/>
              <a:chExt cx="360" cy="175"/>
            </a:xfrm>
          </p:grpSpPr>
          <p:sp>
            <p:nvSpPr>
              <p:cNvPr id="236" name="Oval 351"/>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37" name="Line 352"/>
              <p:cNvSpPr>
                <a:spLocks noChangeShapeType="1"/>
              </p:cNvSpPr>
              <p:nvPr/>
            </p:nvSpPr>
            <p:spPr bwMode="auto">
              <a:xfrm>
                <a:off x="3603" y="288"/>
                <a:ext cx="0" cy="6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8" name="Line 353"/>
              <p:cNvSpPr>
                <a:spLocks noChangeShapeType="1"/>
              </p:cNvSpPr>
              <p:nvPr/>
            </p:nvSpPr>
            <p:spPr bwMode="auto">
              <a:xfrm>
                <a:off x="3960" y="288"/>
                <a:ext cx="0" cy="61"/>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9" name="Rectangle 354"/>
              <p:cNvSpPr>
                <a:spLocks noChangeArrowheads="1"/>
              </p:cNvSpPr>
              <p:nvPr/>
            </p:nvSpPr>
            <p:spPr bwMode="auto">
              <a:xfrm>
                <a:off x="3603" y="288"/>
                <a:ext cx="353"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40" name="Oval 355"/>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41" name="Group 356"/>
              <p:cNvGrpSpPr/>
              <p:nvPr/>
            </p:nvGrpSpPr>
            <p:grpSpPr bwMode="auto">
              <a:xfrm>
                <a:off x="3686" y="244"/>
                <a:ext cx="177" cy="66"/>
                <a:chOff x="2848" y="848"/>
                <a:chExt cx="140" cy="98"/>
              </a:xfrm>
            </p:grpSpPr>
            <p:sp>
              <p:nvSpPr>
                <p:cNvPr id="246" name="Line 357"/>
                <p:cNvSpPr>
                  <a:spLocks noChangeShapeType="1"/>
                </p:cNvSpPr>
                <p:nvPr/>
              </p:nvSpPr>
              <p:spPr bwMode="auto">
                <a:xfrm flipV="1">
                  <a:off x="2848" y="847"/>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7" name="Line 358"/>
                <p:cNvSpPr>
                  <a:spLocks noChangeShapeType="1"/>
                </p:cNvSpPr>
                <p:nvPr/>
              </p:nvSpPr>
              <p:spPr bwMode="auto">
                <a:xfrm>
                  <a:off x="2944" y="947"/>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8" name="Line 359"/>
                <p:cNvSpPr>
                  <a:spLocks noChangeShapeType="1"/>
                </p:cNvSpPr>
                <p:nvPr/>
              </p:nvSpPr>
              <p:spPr bwMode="auto">
                <a:xfrm>
                  <a:off x="2893" y="847"/>
                  <a:ext cx="53" cy="10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42" name="Group 360"/>
              <p:cNvGrpSpPr/>
              <p:nvPr/>
            </p:nvGrpSpPr>
            <p:grpSpPr bwMode="auto">
              <a:xfrm flipV="1">
                <a:off x="3686" y="243"/>
                <a:ext cx="177" cy="66"/>
                <a:chOff x="2848" y="848"/>
                <a:chExt cx="140" cy="98"/>
              </a:xfrm>
            </p:grpSpPr>
            <p:sp>
              <p:nvSpPr>
                <p:cNvPr id="243" name="Line 361"/>
                <p:cNvSpPr>
                  <a:spLocks noChangeShapeType="1"/>
                </p:cNvSpPr>
                <p:nvPr/>
              </p:nvSpPr>
              <p:spPr bwMode="auto">
                <a:xfrm flipV="1">
                  <a:off x="2848" y="848"/>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4" name="Line 362"/>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45" name="Line 363"/>
                <p:cNvSpPr>
                  <a:spLocks noChangeShapeType="1"/>
                </p:cNvSpPr>
                <p:nvPr/>
              </p:nvSpPr>
              <p:spPr bwMode="auto">
                <a:xfrm>
                  <a:off x="2893" y="850"/>
                  <a:ext cx="53" cy="9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7" name="Group 364"/>
            <p:cNvGrpSpPr/>
            <p:nvPr/>
          </p:nvGrpSpPr>
          <p:grpSpPr bwMode="auto">
            <a:xfrm>
              <a:off x="4400" y="1927"/>
              <a:ext cx="228" cy="108"/>
              <a:chOff x="3600" y="219"/>
              <a:chExt cx="360" cy="175"/>
            </a:xfrm>
          </p:grpSpPr>
          <p:sp>
            <p:nvSpPr>
              <p:cNvPr id="223" name="Oval 365"/>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24" name="Line 366"/>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5" name="Line 367"/>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6" name="Rectangle 368"/>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27" name="Oval 369"/>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28" name="Group 370"/>
              <p:cNvGrpSpPr/>
              <p:nvPr/>
            </p:nvGrpSpPr>
            <p:grpSpPr bwMode="auto">
              <a:xfrm>
                <a:off x="3686" y="244"/>
                <a:ext cx="177" cy="66"/>
                <a:chOff x="2848" y="848"/>
                <a:chExt cx="140" cy="98"/>
              </a:xfrm>
            </p:grpSpPr>
            <p:sp>
              <p:nvSpPr>
                <p:cNvPr id="233" name="Line 371"/>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4" name="Line 372"/>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5" name="Line 373"/>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29" name="Group 374"/>
              <p:cNvGrpSpPr/>
              <p:nvPr/>
            </p:nvGrpSpPr>
            <p:grpSpPr bwMode="auto">
              <a:xfrm flipV="1">
                <a:off x="3686" y="243"/>
                <a:ext cx="177" cy="66"/>
                <a:chOff x="2848" y="848"/>
                <a:chExt cx="140" cy="98"/>
              </a:xfrm>
            </p:grpSpPr>
            <p:sp>
              <p:nvSpPr>
                <p:cNvPr id="230" name="Line 375"/>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1" name="Line 376"/>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32" name="Line 377"/>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8" name="Group 378"/>
            <p:cNvGrpSpPr/>
            <p:nvPr/>
          </p:nvGrpSpPr>
          <p:grpSpPr bwMode="auto">
            <a:xfrm>
              <a:off x="4700" y="1706"/>
              <a:ext cx="210" cy="97"/>
              <a:chOff x="3600" y="219"/>
              <a:chExt cx="360" cy="175"/>
            </a:xfrm>
          </p:grpSpPr>
          <p:sp>
            <p:nvSpPr>
              <p:cNvPr id="210" name="Oval 379"/>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211" name="Line 380"/>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2" name="Line 381"/>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3" name="Rectangle 382"/>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14" name="Oval 383"/>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15" name="Group 384"/>
              <p:cNvGrpSpPr/>
              <p:nvPr/>
            </p:nvGrpSpPr>
            <p:grpSpPr bwMode="auto">
              <a:xfrm>
                <a:off x="3686" y="244"/>
                <a:ext cx="177" cy="66"/>
                <a:chOff x="2848" y="848"/>
                <a:chExt cx="140" cy="98"/>
              </a:xfrm>
            </p:grpSpPr>
            <p:sp>
              <p:nvSpPr>
                <p:cNvPr id="220" name="Line 385"/>
                <p:cNvSpPr>
                  <a:spLocks noChangeShapeType="1"/>
                </p:cNvSpPr>
                <p:nvPr/>
              </p:nvSpPr>
              <p:spPr bwMode="auto">
                <a:xfrm flipV="1">
                  <a:off x="2848" y="848"/>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1" name="Line 386"/>
                <p:cNvSpPr>
                  <a:spLocks noChangeShapeType="1"/>
                </p:cNvSpPr>
                <p:nvPr/>
              </p:nvSpPr>
              <p:spPr bwMode="auto">
                <a:xfrm>
                  <a:off x="2944" y="945"/>
                  <a:ext cx="4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22" name="Line 387"/>
                <p:cNvSpPr>
                  <a:spLocks noChangeShapeType="1"/>
                </p:cNvSpPr>
                <p:nvPr/>
              </p:nvSpPr>
              <p:spPr bwMode="auto">
                <a:xfrm>
                  <a:off x="2894" y="851"/>
                  <a:ext cx="52" cy="94"/>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16" name="Group 388"/>
              <p:cNvGrpSpPr/>
              <p:nvPr/>
            </p:nvGrpSpPr>
            <p:grpSpPr bwMode="auto">
              <a:xfrm flipV="1">
                <a:off x="3686" y="243"/>
                <a:ext cx="177" cy="66"/>
                <a:chOff x="2848" y="848"/>
                <a:chExt cx="140" cy="98"/>
              </a:xfrm>
            </p:grpSpPr>
            <p:sp>
              <p:nvSpPr>
                <p:cNvPr id="217" name="Line 389"/>
                <p:cNvSpPr>
                  <a:spLocks noChangeShapeType="1"/>
                </p:cNvSpPr>
                <p:nvPr/>
              </p:nvSpPr>
              <p:spPr bwMode="auto">
                <a:xfrm flipV="1">
                  <a:off x="2848" y="848"/>
                  <a:ext cx="50"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8" name="Line 390"/>
                <p:cNvSpPr>
                  <a:spLocks noChangeShapeType="1"/>
                </p:cNvSpPr>
                <p:nvPr/>
              </p:nvSpPr>
              <p:spPr bwMode="auto">
                <a:xfrm>
                  <a:off x="2944" y="947"/>
                  <a:ext cx="4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19" name="Line 391"/>
                <p:cNvSpPr>
                  <a:spLocks noChangeShapeType="1"/>
                </p:cNvSpPr>
                <p:nvPr/>
              </p:nvSpPr>
              <p:spPr bwMode="auto">
                <a:xfrm>
                  <a:off x="2894" y="850"/>
                  <a:ext cx="52"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19" name="Group 392"/>
            <p:cNvGrpSpPr/>
            <p:nvPr/>
          </p:nvGrpSpPr>
          <p:grpSpPr bwMode="auto">
            <a:xfrm>
              <a:off x="4754" y="1927"/>
              <a:ext cx="228" cy="108"/>
              <a:chOff x="3600" y="219"/>
              <a:chExt cx="360" cy="175"/>
            </a:xfrm>
          </p:grpSpPr>
          <p:sp>
            <p:nvSpPr>
              <p:cNvPr id="197" name="Oval 393"/>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98" name="Line 394"/>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9" name="Line 395"/>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0" name="Rectangle 396"/>
              <p:cNvSpPr>
                <a:spLocks noChangeArrowheads="1"/>
              </p:cNvSpPr>
              <p:nvPr/>
            </p:nvSpPr>
            <p:spPr bwMode="auto">
              <a:xfrm>
                <a:off x="3603" y="289"/>
                <a:ext cx="354"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201" name="Oval 397"/>
              <p:cNvSpPr>
                <a:spLocks noChangeArrowheads="1"/>
              </p:cNvSpPr>
              <p:nvPr/>
            </p:nvSpPr>
            <p:spPr bwMode="auto">
              <a:xfrm>
                <a:off x="3600" y="219"/>
                <a:ext cx="357" cy="113"/>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202" name="Group 398"/>
              <p:cNvGrpSpPr/>
              <p:nvPr/>
            </p:nvGrpSpPr>
            <p:grpSpPr bwMode="auto">
              <a:xfrm>
                <a:off x="3686" y="244"/>
                <a:ext cx="177" cy="66"/>
                <a:chOff x="2848" y="848"/>
                <a:chExt cx="140" cy="98"/>
              </a:xfrm>
            </p:grpSpPr>
            <p:sp>
              <p:nvSpPr>
                <p:cNvPr id="207" name="Line 399"/>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8" name="Line 400"/>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9" name="Line 401"/>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203" name="Group 402"/>
              <p:cNvGrpSpPr/>
              <p:nvPr/>
            </p:nvGrpSpPr>
            <p:grpSpPr bwMode="auto">
              <a:xfrm flipV="1">
                <a:off x="3686" y="243"/>
                <a:ext cx="177" cy="66"/>
                <a:chOff x="2848" y="848"/>
                <a:chExt cx="140" cy="98"/>
              </a:xfrm>
            </p:grpSpPr>
            <p:sp>
              <p:nvSpPr>
                <p:cNvPr id="204" name="Line 403"/>
                <p:cNvSpPr>
                  <a:spLocks noChangeShapeType="1"/>
                </p:cNvSpPr>
                <p:nvPr/>
              </p:nvSpPr>
              <p:spPr bwMode="auto">
                <a:xfrm flipV="1">
                  <a:off x="2845" y="847"/>
                  <a:ext cx="52"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5" name="Line 404"/>
                <p:cNvSpPr>
                  <a:spLocks noChangeShapeType="1"/>
                </p:cNvSpPr>
                <p:nvPr/>
              </p:nvSpPr>
              <p:spPr bwMode="auto">
                <a:xfrm>
                  <a:off x="2944" y="946"/>
                  <a:ext cx="47"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206" name="Line 405"/>
                <p:cNvSpPr>
                  <a:spLocks noChangeShapeType="1"/>
                </p:cNvSpPr>
                <p:nvPr/>
              </p:nvSpPr>
              <p:spPr bwMode="auto">
                <a:xfrm>
                  <a:off x="2894" y="847"/>
                  <a:ext cx="52" cy="99"/>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20" name="Group 406"/>
            <p:cNvGrpSpPr/>
            <p:nvPr/>
          </p:nvGrpSpPr>
          <p:grpSpPr bwMode="auto">
            <a:xfrm>
              <a:off x="3866" y="1763"/>
              <a:ext cx="220" cy="100"/>
              <a:chOff x="3600" y="219"/>
              <a:chExt cx="360" cy="175"/>
            </a:xfrm>
          </p:grpSpPr>
          <p:sp>
            <p:nvSpPr>
              <p:cNvPr id="184" name="Oval 407"/>
              <p:cNvSpPr>
                <a:spLocks noChangeArrowheads="1"/>
              </p:cNvSpPr>
              <p:nvPr/>
            </p:nvSpPr>
            <p:spPr bwMode="auto">
              <a:xfrm>
                <a:off x="3603" y="298"/>
                <a:ext cx="357" cy="96"/>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85" name="Line 408"/>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6" name="Line 409"/>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7" name="Rectangle 410"/>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88" name="Oval 411"/>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89" name="Group 412"/>
              <p:cNvGrpSpPr/>
              <p:nvPr/>
            </p:nvGrpSpPr>
            <p:grpSpPr bwMode="auto">
              <a:xfrm>
                <a:off x="3686" y="244"/>
                <a:ext cx="177" cy="66"/>
                <a:chOff x="2848" y="848"/>
                <a:chExt cx="140" cy="98"/>
              </a:xfrm>
            </p:grpSpPr>
            <p:sp>
              <p:nvSpPr>
                <p:cNvPr id="194" name="Line 413"/>
                <p:cNvSpPr>
                  <a:spLocks noChangeShapeType="1"/>
                </p:cNvSpPr>
                <p:nvPr/>
              </p:nvSpPr>
              <p:spPr bwMode="auto">
                <a:xfrm flipV="1">
                  <a:off x="2851" y="847"/>
                  <a:ext cx="48"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5" name="Line 414"/>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6" name="Line 415"/>
                <p:cNvSpPr>
                  <a:spLocks noChangeShapeType="1"/>
                </p:cNvSpPr>
                <p:nvPr/>
              </p:nvSpPr>
              <p:spPr bwMode="auto">
                <a:xfrm>
                  <a:off x="2894" y="850"/>
                  <a:ext cx="53"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90" name="Group 416"/>
              <p:cNvGrpSpPr/>
              <p:nvPr/>
            </p:nvGrpSpPr>
            <p:grpSpPr bwMode="auto">
              <a:xfrm flipV="1">
                <a:off x="3686" y="243"/>
                <a:ext cx="177" cy="66"/>
                <a:chOff x="2848" y="848"/>
                <a:chExt cx="140" cy="98"/>
              </a:xfrm>
            </p:grpSpPr>
            <p:sp>
              <p:nvSpPr>
                <p:cNvPr id="191" name="Line 417"/>
                <p:cNvSpPr>
                  <a:spLocks noChangeShapeType="1"/>
                </p:cNvSpPr>
                <p:nvPr/>
              </p:nvSpPr>
              <p:spPr bwMode="auto">
                <a:xfrm flipV="1">
                  <a:off x="2851" y="849"/>
                  <a:ext cx="48" cy="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2" name="Line 418"/>
                <p:cNvSpPr>
                  <a:spLocks noChangeShapeType="1"/>
                </p:cNvSpPr>
                <p:nvPr/>
              </p:nvSpPr>
              <p:spPr bwMode="auto">
                <a:xfrm>
                  <a:off x="2944" y="945"/>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93" name="Line 419"/>
                <p:cNvSpPr>
                  <a:spLocks noChangeShapeType="1"/>
                </p:cNvSpPr>
                <p:nvPr/>
              </p:nvSpPr>
              <p:spPr bwMode="auto">
                <a:xfrm>
                  <a:off x="2894" y="854"/>
                  <a:ext cx="53" cy="91"/>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21" name="Group 420"/>
            <p:cNvGrpSpPr/>
            <p:nvPr/>
          </p:nvGrpSpPr>
          <p:grpSpPr bwMode="auto">
            <a:xfrm>
              <a:off x="3673" y="2487"/>
              <a:ext cx="220" cy="100"/>
              <a:chOff x="3600" y="219"/>
              <a:chExt cx="360" cy="175"/>
            </a:xfrm>
          </p:grpSpPr>
          <p:sp>
            <p:nvSpPr>
              <p:cNvPr id="171" name="Oval 421"/>
              <p:cNvSpPr>
                <a:spLocks noChangeArrowheads="1"/>
              </p:cNvSpPr>
              <p:nvPr/>
            </p:nvSpPr>
            <p:spPr bwMode="auto">
              <a:xfrm>
                <a:off x="3603" y="298"/>
                <a:ext cx="357" cy="96"/>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72" name="Line 422"/>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73" name="Line 423"/>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74" name="Rectangle 424"/>
              <p:cNvSpPr>
                <a:spLocks noChangeArrowheads="1"/>
              </p:cNvSpPr>
              <p:nvPr/>
            </p:nvSpPr>
            <p:spPr bwMode="auto">
              <a:xfrm>
                <a:off x="3603" y="289"/>
                <a:ext cx="353" cy="60"/>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75" name="Oval 425"/>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76" name="Group 426"/>
              <p:cNvGrpSpPr/>
              <p:nvPr/>
            </p:nvGrpSpPr>
            <p:grpSpPr bwMode="auto">
              <a:xfrm>
                <a:off x="3686" y="244"/>
                <a:ext cx="177" cy="66"/>
                <a:chOff x="2848" y="848"/>
                <a:chExt cx="140" cy="98"/>
              </a:xfrm>
            </p:grpSpPr>
            <p:sp>
              <p:nvSpPr>
                <p:cNvPr id="181" name="Line 427"/>
                <p:cNvSpPr>
                  <a:spLocks noChangeShapeType="1"/>
                </p:cNvSpPr>
                <p:nvPr/>
              </p:nvSpPr>
              <p:spPr bwMode="auto">
                <a:xfrm flipV="1">
                  <a:off x="2851" y="847"/>
                  <a:ext cx="48" cy="3"/>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2" name="Line 428"/>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3" name="Line 429"/>
                <p:cNvSpPr>
                  <a:spLocks noChangeShapeType="1"/>
                </p:cNvSpPr>
                <p:nvPr/>
              </p:nvSpPr>
              <p:spPr bwMode="auto">
                <a:xfrm>
                  <a:off x="2894" y="850"/>
                  <a:ext cx="53" cy="96"/>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77" name="Group 430"/>
              <p:cNvGrpSpPr/>
              <p:nvPr/>
            </p:nvGrpSpPr>
            <p:grpSpPr bwMode="auto">
              <a:xfrm flipV="1">
                <a:off x="3686" y="243"/>
                <a:ext cx="177" cy="66"/>
                <a:chOff x="2848" y="848"/>
                <a:chExt cx="140" cy="98"/>
              </a:xfrm>
            </p:grpSpPr>
            <p:sp>
              <p:nvSpPr>
                <p:cNvPr id="178" name="Line 431"/>
                <p:cNvSpPr>
                  <a:spLocks noChangeShapeType="1"/>
                </p:cNvSpPr>
                <p:nvPr/>
              </p:nvSpPr>
              <p:spPr bwMode="auto">
                <a:xfrm flipV="1">
                  <a:off x="2851" y="849"/>
                  <a:ext cx="48" cy="5"/>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79" name="Line 432"/>
                <p:cNvSpPr>
                  <a:spLocks noChangeShapeType="1"/>
                </p:cNvSpPr>
                <p:nvPr/>
              </p:nvSpPr>
              <p:spPr bwMode="auto">
                <a:xfrm>
                  <a:off x="2944" y="945"/>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80" name="Line 433"/>
                <p:cNvSpPr>
                  <a:spLocks noChangeShapeType="1"/>
                </p:cNvSpPr>
                <p:nvPr/>
              </p:nvSpPr>
              <p:spPr bwMode="auto">
                <a:xfrm>
                  <a:off x="2894" y="854"/>
                  <a:ext cx="53" cy="91"/>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sp>
          <p:nvSpPr>
            <p:cNvPr id="22" name="Line 434"/>
            <p:cNvSpPr>
              <a:spLocks noChangeShapeType="1"/>
            </p:cNvSpPr>
            <p:nvPr/>
          </p:nvSpPr>
          <p:spPr bwMode="auto">
            <a:xfrm flipV="1">
              <a:off x="4430" y="2757"/>
              <a:ext cx="143" cy="27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3" name="Line 435"/>
            <p:cNvSpPr>
              <a:spLocks noChangeShapeType="1"/>
            </p:cNvSpPr>
            <p:nvPr/>
          </p:nvSpPr>
          <p:spPr bwMode="auto">
            <a:xfrm>
              <a:off x="4508" y="2592"/>
              <a:ext cx="103" cy="7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4" name="Line 436"/>
            <p:cNvSpPr>
              <a:spLocks noChangeShapeType="1"/>
            </p:cNvSpPr>
            <p:nvPr/>
          </p:nvSpPr>
          <p:spPr bwMode="auto">
            <a:xfrm>
              <a:off x="4569" y="2542"/>
              <a:ext cx="17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5" name="Line 437"/>
            <p:cNvSpPr>
              <a:spLocks noChangeShapeType="1"/>
            </p:cNvSpPr>
            <p:nvPr/>
          </p:nvSpPr>
          <p:spPr bwMode="auto">
            <a:xfrm flipV="1">
              <a:off x="4718" y="2596"/>
              <a:ext cx="85" cy="6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26" name="Line 438"/>
            <p:cNvSpPr>
              <a:spLocks noChangeShapeType="1"/>
            </p:cNvSpPr>
            <p:nvPr/>
          </p:nvSpPr>
          <p:spPr bwMode="auto">
            <a:xfrm>
              <a:off x="3898" y="2546"/>
              <a:ext cx="428"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pSp>
          <p:nvGrpSpPr>
            <p:cNvPr id="27" name="Group 439"/>
            <p:cNvGrpSpPr/>
            <p:nvPr/>
          </p:nvGrpSpPr>
          <p:grpSpPr bwMode="auto">
            <a:xfrm>
              <a:off x="3424" y="2213"/>
              <a:ext cx="209" cy="224"/>
              <a:chOff x="2870" y="1518"/>
              <a:chExt cx="292" cy="320"/>
            </a:xfrm>
          </p:grpSpPr>
          <p:graphicFrame>
            <p:nvGraphicFramePr>
              <p:cNvPr id="169" name="Object 14"/>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94930" name="Clip" r:id="rId9" imgW="826770" imgH="840105" progId="MS_ClipArt_Gallery.2">
                      <p:embed/>
                    </p:oleObj>
                  </mc:Choice>
                  <mc:Fallback>
                    <p:oleObj name="Clip" r:id="rId9" imgW="826770" imgH="840105" progId="MS_ClipArt_Gallery.2">
                      <p:embed/>
                      <p:pic>
                        <p:nvPicPr>
                          <p:cNvPr id="0" name="图片 29197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0" name="Object 15"/>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94931" name="Clip" r:id="rId10" imgW="1268095" imgH="1199515" progId="MS_ClipArt_Gallery.2">
                      <p:embed/>
                    </p:oleObj>
                  </mc:Choice>
                  <mc:Fallback>
                    <p:oleObj name="Clip" r:id="rId10" imgW="1268095" imgH="1199515" progId="MS_ClipArt_Gallery.2">
                      <p:embed/>
                      <p:pic>
                        <p:nvPicPr>
                          <p:cNvPr id="0" name="图片 29198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8" name="Group 442"/>
            <p:cNvGrpSpPr/>
            <p:nvPr/>
          </p:nvGrpSpPr>
          <p:grpSpPr bwMode="auto">
            <a:xfrm>
              <a:off x="3452" y="2445"/>
              <a:ext cx="139" cy="194"/>
              <a:chOff x="2556" y="2689"/>
              <a:chExt cx="183" cy="255"/>
            </a:xfrm>
          </p:grpSpPr>
          <p:pic>
            <p:nvPicPr>
              <p:cNvPr id="152" name="Picture 443" descr="31u_bnrz[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09" y="2770"/>
                <a:ext cx="1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 name="Freeform 444"/>
              <p:cNvSpPr/>
              <p:nvPr/>
            </p:nvSpPr>
            <p:spPr bwMode="auto">
              <a:xfrm>
                <a:off x="2605" y="2702"/>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4" name="Freeform 445"/>
              <p:cNvSpPr/>
              <p:nvPr/>
            </p:nvSpPr>
            <p:spPr bwMode="auto">
              <a:xfrm>
                <a:off x="2661" y="2701"/>
                <a:ext cx="21"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5" name="Freeform 446"/>
              <p:cNvSpPr/>
              <p:nvPr/>
            </p:nvSpPr>
            <p:spPr bwMode="auto">
              <a:xfrm>
                <a:off x="2584" y="2694"/>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6" name="Freeform 447"/>
              <p:cNvSpPr/>
              <p:nvPr/>
            </p:nvSpPr>
            <p:spPr bwMode="auto">
              <a:xfrm>
                <a:off x="2660" y="2692"/>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7" name="Freeform 448"/>
              <p:cNvSpPr/>
              <p:nvPr/>
            </p:nvSpPr>
            <p:spPr bwMode="auto">
              <a:xfrm>
                <a:off x="2564" y="2711"/>
                <a:ext cx="20" cy="38"/>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8" name="Freeform 449"/>
              <p:cNvSpPr/>
              <p:nvPr/>
            </p:nvSpPr>
            <p:spPr bwMode="auto">
              <a:xfrm>
                <a:off x="2698" y="2689"/>
                <a:ext cx="41" cy="53"/>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59" name="Freeform 450"/>
              <p:cNvSpPr/>
              <p:nvPr/>
            </p:nvSpPr>
            <p:spPr bwMode="auto">
              <a:xfrm>
                <a:off x="2653" y="2749"/>
                <a:ext cx="13" cy="32"/>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0" name="Freeform 451"/>
              <p:cNvSpPr/>
              <p:nvPr/>
            </p:nvSpPr>
            <p:spPr bwMode="auto">
              <a:xfrm>
                <a:off x="2647" y="2732"/>
                <a:ext cx="7" cy="17"/>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1" name="Freeform 452"/>
              <p:cNvSpPr/>
              <p:nvPr/>
            </p:nvSpPr>
            <p:spPr bwMode="auto">
              <a:xfrm>
                <a:off x="2642" y="2722"/>
                <a:ext cx="5"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2" name="Freeform 453"/>
              <p:cNvSpPr/>
              <p:nvPr/>
            </p:nvSpPr>
            <p:spPr bwMode="auto">
              <a:xfrm>
                <a:off x="2636" y="2714"/>
                <a:ext cx="8" cy="7"/>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3" name="Freeform 454"/>
              <p:cNvSpPr/>
              <p:nvPr/>
            </p:nvSpPr>
            <p:spPr bwMode="auto">
              <a:xfrm>
                <a:off x="2595" y="2703"/>
                <a:ext cx="33" cy="38"/>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4" name="Freeform 455"/>
              <p:cNvSpPr/>
              <p:nvPr/>
            </p:nvSpPr>
            <p:spPr bwMode="auto">
              <a:xfrm>
                <a:off x="2652" y="2703"/>
                <a:ext cx="22" cy="29"/>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5" name="Freeform 456"/>
              <p:cNvSpPr/>
              <p:nvPr/>
            </p:nvSpPr>
            <p:spPr bwMode="auto">
              <a:xfrm>
                <a:off x="2574" y="2697"/>
                <a:ext cx="54"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6" name="Freeform 457"/>
              <p:cNvSpPr/>
              <p:nvPr/>
            </p:nvSpPr>
            <p:spPr bwMode="auto">
              <a:xfrm>
                <a:off x="2649" y="2696"/>
                <a:ext cx="46"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7" name="Freeform 458"/>
              <p:cNvSpPr/>
              <p:nvPr/>
            </p:nvSpPr>
            <p:spPr bwMode="auto">
              <a:xfrm>
                <a:off x="2556" y="2718"/>
                <a:ext cx="18"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68" name="Freeform 459"/>
              <p:cNvSpPr/>
              <p:nvPr/>
            </p:nvSpPr>
            <p:spPr bwMode="auto">
              <a:xfrm>
                <a:off x="2689" y="2692"/>
                <a:ext cx="41" cy="54"/>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grpSp>
        <p:graphicFrame>
          <p:nvGraphicFramePr>
            <p:cNvPr id="29" name="Object 5"/>
            <p:cNvGraphicFramePr>
              <a:graphicFrameLocks noChangeAspect="1"/>
            </p:cNvGraphicFramePr>
            <p:nvPr userDrawn="1"/>
          </p:nvGraphicFramePr>
          <p:xfrm>
            <a:off x="3694" y="2240"/>
            <a:ext cx="207" cy="173"/>
          </p:xfrm>
          <a:graphic>
            <a:graphicData uri="http://schemas.openxmlformats.org/presentationml/2006/ole">
              <mc:AlternateContent xmlns:mc="http://schemas.openxmlformats.org/markup-compatibility/2006">
                <mc:Choice xmlns:v="urn:schemas-microsoft-com:vml" Requires="v">
                  <p:oleObj spid="_x0000_s294932" name="Clip" r:id="rId12" imgW="1307465" imgH="1083945" progId="MS_ClipArt_Gallery.2">
                    <p:embed/>
                  </p:oleObj>
                </mc:Choice>
                <mc:Fallback>
                  <p:oleObj name="Clip" r:id="rId12" imgW="1307465" imgH="1083945" progId="MS_ClipArt_Gallery.2">
                    <p:embed/>
                    <p:pic>
                      <p:nvPicPr>
                        <p:cNvPr id="0" name="图片 29198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94" y="2240"/>
                          <a:ext cx="207" cy="17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0" name="Line 461"/>
            <p:cNvSpPr>
              <a:spLocks noChangeShapeType="1"/>
            </p:cNvSpPr>
            <p:nvPr/>
          </p:nvSpPr>
          <p:spPr bwMode="auto">
            <a:xfrm>
              <a:off x="4084" y="1820"/>
              <a:ext cx="321" cy="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31" name="Line 462"/>
            <p:cNvSpPr>
              <a:spLocks noChangeShapeType="1"/>
            </p:cNvSpPr>
            <p:nvPr/>
          </p:nvSpPr>
          <p:spPr bwMode="auto">
            <a:xfrm>
              <a:off x="3811" y="1712"/>
              <a:ext cx="96" cy="5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32" name="Freeform 463"/>
            <p:cNvSpPr/>
            <p:nvPr/>
          </p:nvSpPr>
          <p:spPr bwMode="auto">
            <a:xfrm>
              <a:off x="3382" y="2976"/>
              <a:ext cx="1877" cy="917"/>
            </a:xfrm>
            <a:custGeom>
              <a:avLst/>
              <a:gdLst>
                <a:gd name="T0" fmla="*/ 889 w 1877"/>
                <a:gd name="T1" fmla="*/ 23 h 917"/>
                <a:gd name="T2" fmla="*/ 692 w 1877"/>
                <a:gd name="T3" fmla="*/ 109 h 917"/>
                <a:gd name="T4" fmla="*/ 415 w 1877"/>
                <a:gd name="T5" fmla="*/ 91 h 917"/>
                <a:gd name="T6" fmla="*/ 112 w 1877"/>
                <a:gd name="T7" fmla="*/ 170 h 917"/>
                <a:gd name="T8" fmla="*/ 50 w 1877"/>
                <a:gd name="T9" fmla="*/ 353 h 917"/>
                <a:gd name="T10" fmla="*/ 14 w 1877"/>
                <a:gd name="T11" fmla="*/ 528 h 917"/>
                <a:gd name="T12" fmla="*/ 139 w 1877"/>
                <a:gd name="T13" fmla="*/ 650 h 917"/>
                <a:gd name="T14" fmla="*/ 505 w 1877"/>
                <a:gd name="T15" fmla="*/ 781 h 917"/>
                <a:gd name="T16" fmla="*/ 933 w 1877"/>
                <a:gd name="T17" fmla="*/ 886 h 917"/>
                <a:gd name="T18" fmla="*/ 1370 w 1877"/>
                <a:gd name="T19" fmla="*/ 901 h 917"/>
                <a:gd name="T20" fmla="*/ 1676 w 1877"/>
                <a:gd name="T21" fmla="*/ 793 h 917"/>
                <a:gd name="T22" fmla="*/ 1860 w 1877"/>
                <a:gd name="T23" fmla="*/ 624 h 917"/>
                <a:gd name="T24" fmla="*/ 1776 w 1877"/>
                <a:gd name="T25" fmla="*/ 219 h 917"/>
                <a:gd name="T26" fmla="*/ 1503 w 1877"/>
                <a:gd name="T27" fmla="*/ 100 h 917"/>
                <a:gd name="T28" fmla="*/ 1200 w 1877"/>
                <a:gd name="T29" fmla="*/ 13 h 917"/>
                <a:gd name="T30" fmla="*/ 889 w 1877"/>
                <a:gd name="T31" fmla="*/ 23 h 9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77"/>
                <a:gd name="T49" fmla="*/ 0 h 917"/>
                <a:gd name="T50" fmla="*/ 1877 w 1877"/>
                <a:gd name="T51" fmla="*/ 917 h 91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77" h="917">
                  <a:moveTo>
                    <a:pt x="889" y="23"/>
                  </a:moveTo>
                  <a:cubicBezTo>
                    <a:pt x="804" y="39"/>
                    <a:pt x="771" y="98"/>
                    <a:pt x="692" y="109"/>
                  </a:cubicBezTo>
                  <a:cubicBezTo>
                    <a:pt x="613" y="120"/>
                    <a:pt x="511" y="81"/>
                    <a:pt x="415" y="91"/>
                  </a:cubicBezTo>
                  <a:cubicBezTo>
                    <a:pt x="319" y="101"/>
                    <a:pt x="174" y="126"/>
                    <a:pt x="112" y="170"/>
                  </a:cubicBezTo>
                  <a:cubicBezTo>
                    <a:pt x="51" y="214"/>
                    <a:pt x="66" y="294"/>
                    <a:pt x="50" y="353"/>
                  </a:cubicBezTo>
                  <a:cubicBezTo>
                    <a:pt x="34" y="412"/>
                    <a:pt x="0" y="479"/>
                    <a:pt x="14" y="528"/>
                  </a:cubicBezTo>
                  <a:cubicBezTo>
                    <a:pt x="29" y="577"/>
                    <a:pt x="57" y="608"/>
                    <a:pt x="139" y="650"/>
                  </a:cubicBezTo>
                  <a:cubicBezTo>
                    <a:pt x="221" y="692"/>
                    <a:pt x="372" y="742"/>
                    <a:pt x="505" y="781"/>
                  </a:cubicBezTo>
                  <a:cubicBezTo>
                    <a:pt x="638" y="820"/>
                    <a:pt x="789" y="866"/>
                    <a:pt x="933" y="886"/>
                  </a:cubicBezTo>
                  <a:cubicBezTo>
                    <a:pt x="1077" y="906"/>
                    <a:pt x="1246" y="917"/>
                    <a:pt x="1370" y="901"/>
                  </a:cubicBezTo>
                  <a:cubicBezTo>
                    <a:pt x="1494" y="885"/>
                    <a:pt x="1594" y="839"/>
                    <a:pt x="1676" y="793"/>
                  </a:cubicBezTo>
                  <a:cubicBezTo>
                    <a:pt x="1758" y="747"/>
                    <a:pt x="1843" y="720"/>
                    <a:pt x="1860" y="624"/>
                  </a:cubicBezTo>
                  <a:cubicBezTo>
                    <a:pt x="1877" y="528"/>
                    <a:pt x="1835" y="306"/>
                    <a:pt x="1776" y="219"/>
                  </a:cubicBezTo>
                  <a:cubicBezTo>
                    <a:pt x="1717" y="132"/>
                    <a:pt x="1599" y="134"/>
                    <a:pt x="1503" y="100"/>
                  </a:cubicBezTo>
                  <a:cubicBezTo>
                    <a:pt x="1407" y="66"/>
                    <a:pt x="1302" y="26"/>
                    <a:pt x="1200" y="13"/>
                  </a:cubicBezTo>
                  <a:cubicBezTo>
                    <a:pt x="1098" y="0"/>
                    <a:pt x="974" y="7"/>
                    <a:pt x="889" y="23"/>
                  </a:cubicBezTo>
                  <a:close/>
                </a:path>
              </a:pathLst>
            </a:custGeom>
            <a:solidFill>
              <a:srgbClr val="00CC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33" name="Line 464"/>
            <p:cNvSpPr>
              <a:spLocks noChangeShapeType="1"/>
            </p:cNvSpPr>
            <p:nvPr/>
          </p:nvSpPr>
          <p:spPr bwMode="auto">
            <a:xfrm rot="-5400000">
              <a:off x="4791" y="3440"/>
              <a:ext cx="330" cy="88"/>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nvGrpSpPr>
            <p:cNvPr id="34" name="Group 465"/>
            <p:cNvGrpSpPr/>
            <p:nvPr/>
          </p:nvGrpSpPr>
          <p:grpSpPr bwMode="auto">
            <a:xfrm>
              <a:off x="4736" y="3526"/>
              <a:ext cx="125" cy="230"/>
              <a:chOff x="4180" y="783"/>
              <a:chExt cx="150" cy="307"/>
            </a:xfrm>
          </p:grpSpPr>
          <p:sp>
            <p:nvSpPr>
              <p:cNvPr id="144" name="AutoShape 466"/>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5" name="Rectangle 467"/>
              <p:cNvSpPr>
                <a:spLocks noChangeArrowheads="1"/>
              </p:cNvSpPr>
              <p:nvPr/>
            </p:nvSpPr>
            <p:spPr bwMode="auto">
              <a:xfrm>
                <a:off x="4256" y="784"/>
                <a:ext cx="72"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6" name="Rectangle 468"/>
              <p:cNvSpPr>
                <a:spLocks noChangeArrowheads="1"/>
              </p:cNvSpPr>
              <p:nvPr/>
            </p:nvSpPr>
            <p:spPr bwMode="auto">
              <a:xfrm>
                <a:off x="4181" y="852"/>
                <a:ext cx="95" cy="236"/>
              </a:xfrm>
              <a:prstGeom prst="rect">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7" name="AutoShape 469"/>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48" name="Line 470"/>
              <p:cNvSpPr>
                <a:spLocks noChangeShapeType="1"/>
              </p:cNvSpPr>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9" name="Line 471"/>
              <p:cNvSpPr>
                <a:spLocks noChangeShapeType="1"/>
              </p:cNvSpPr>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50" name="Rectangle 472"/>
              <p:cNvSpPr>
                <a:spLocks noChangeArrowheads="1"/>
              </p:cNvSpPr>
              <p:nvPr/>
            </p:nvSpPr>
            <p:spPr bwMode="auto">
              <a:xfrm>
                <a:off x="4193" y="883"/>
                <a:ext cx="62" cy="136"/>
              </a:xfrm>
              <a:prstGeom prst="rect">
                <a:avLst/>
              </a:prstGeom>
              <a:solidFill>
                <a:schemeClr val="accent2"/>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51" name="Rectangle 473"/>
              <p:cNvSpPr>
                <a:spLocks noChangeArrowheads="1"/>
              </p:cNvSpPr>
              <p:nvPr/>
            </p:nvSpPr>
            <p:spPr bwMode="auto">
              <a:xfrm>
                <a:off x="4202" y="924"/>
                <a:ext cx="48" cy="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sp>
          <p:nvSpPr>
            <p:cNvPr id="35" name="Line 474"/>
            <p:cNvSpPr>
              <a:spLocks noChangeShapeType="1"/>
            </p:cNvSpPr>
            <p:nvPr/>
          </p:nvSpPr>
          <p:spPr bwMode="auto">
            <a:xfrm rot="5400000" flipV="1">
              <a:off x="4883" y="3617"/>
              <a:ext cx="2" cy="54"/>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36" name="Line 475"/>
            <p:cNvSpPr>
              <a:spLocks noChangeShapeType="1"/>
            </p:cNvSpPr>
            <p:nvPr/>
          </p:nvSpPr>
          <p:spPr bwMode="auto">
            <a:xfrm rot="-5400000">
              <a:off x="5000" y="3413"/>
              <a:ext cx="0" cy="72"/>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nvGrpSpPr>
            <p:cNvPr id="37" name="Group 476"/>
            <p:cNvGrpSpPr/>
            <p:nvPr/>
          </p:nvGrpSpPr>
          <p:grpSpPr bwMode="auto">
            <a:xfrm>
              <a:off x="4735" y="3230"/>
              <a:ext cx="316" cy="148"/>
              <a:chOff x="3600" y="219"/>
              <a:chExt cx="360" cy="175"/>
            </a:xfrm>
          </p:grpSpPr>
          <p:sp>
            <p:nvSpPr>
              <p:cNvPr id="131" name="Oval 477"/>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32" name="Line 478"/>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3" name="Line 479"/>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4" name="Rectangle 480"/>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35" name="Oval 481"/>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36" name="Group 482"/>
              <p:cNvGrpSpPr/>
              <p:nvPr/>
            </p:nvGrpSpPr>
            <p:grpSpPr bwMode="auto">
              <a:xfrm>
                <a:off x="3686" y="244"/>
                <a:ext cx="177" cy="66"/>
                <a:chOff x="2848" y="848"/>
                <a:chExt cx="140" cy="98"/>
              </a:xfrm>
            </p:grpSpPr>
            <p:sp>
              <p:nvSpPr>
                <p:cNvPr id="141" name="Line 483"/>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2" name="Line 484"/>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3" name="Line 485"/>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37" name="Group 486"/>
              <p:cNvGrpSpPr/>
              <p:nvPr/>
            </p:nvGrpSpPr>
            <p:grpSpPr bwMode="auto">
              <a:xfrm flipV="1">
                <a:off x="3686" y="243"/>
                <a:ext cx="177" cy="66"/>
                <a:chOff x="2848" y="848"/>
                <a:chExt cx="140" cy="98"/>
              </a:xfrm>
            </p:grpSpPr>
            <p:sp>
              <p:nvSpPr>
                <p:cNvPr id="138" name="Line 487"/>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9" name="Line 488"/>
                <p:cNvSpPr>
                  <a:spLocks noChangeShapeType="1"/>
                </p:cNvSpPr>
                <p:nvPr/>
              </p:nvSpPr>
              <p:spPr bwMode="auto">
                <a:xfrm>
                  <a:off x="2944" y="948"/>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40" name="Line 489"/>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38" name="Group 490"/>
            <p:cNvGrpSpPr/>
            <p:nvPr/>
          </p:nvGrpSpPr>
          <p:grpSpPr bwMode="auto">
            <a:xfrm>
              <a:off x="4221" y="3056"/>
              <a:ext cx="316" cy="148"/>
              <a:chOff x="3600" y="219"/>
              <a:chExt cx="360" cy="175"/>
            </a:xfrm>
          </p:grpSpPr>
          <p:sp>
            <p:nvSpPr>
              <p:cNvPr id="118" name="Oval 491"/>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19" name="Line 492"/>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0" name="Line 493"/>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1" name="Rectangle 494"/>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22" name="Oval 495"/>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23" name="Group 496"/>
              <p:cNvGrpSpPr/>
              <p:nvPr/>
            </p:nvGrpSpPr>
            <p:grpSpPr bwMode="auto">
              <a:xfrm>
                <a:off x="3686" y="244"/>
                <a:ext cx="177" cy="66"/>
                <a:chOff x="2848" y="848"/>
                <a:chExt cx="140" cy="98"/>
              </a:xfrm>
            </p:grpSpPr>
            <p:sp>
              <p:nvSpPr>
                <p:cNvPr id="128" name="Line 497"/>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9" name="Line 498"/>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30" name="Line 499"/>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24" name="Group 500"/>
              <p:cNvGrpSpPr/>
              <p:nvPr/>
            </p:nvGrpSpPr>
            <p:grpSpPr bwMode="auto">
              <a:xfrm flipV="1">
                <a:off x="3686" y="243"/>
                <a:ext cx="177" cy="66"/>
                <a:chOff x="2848" y="848"/>
                <a:chExt cx="140" cy="98"/>
              </a:xfrm>
            </p:grpSpPr>
            <p:sp>
              <p:nvSpPr>
                <p:cNvPr id="125" name="Line 501"/>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6" name="Line 502"/>
                <p:cNvSpPr>
                  <a:spLocks noChangeShapeType="1"/>
                </p:cNvSpPr>
                <p:nvPr/>
              </p:nvSpPr>
              <p:spPr bwMode="auto">
                <a:xfrm>
                  <a:off x="2944" y="948"/>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27" name="Line 503"/>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grpSp>
          <p:nvGrpSpPr>
            <p:cNvPr id="39" name="Group 504"/>
            <p:cNvGrpSpPr/>
            <p:nvPr/>
          </p:nvGrpSpPr>
          <p:grpSpPr bwMode="auto">
            <a:xfrm>
              <a:off x="3802" y="3248"/>
              <a:ext cx="316" cy="148"/>
              <a:chOff x="3600" y="219"/>
              <a:chExt cx="360" cy="175"/>
            </a:xfrm>
          </p:grpSpPr>
          <p:sp>
            <p:nvSpPr>
              <p:cNvPr id="105" name="Oval 505"/>
              <p:cNvSpPr>
                <a:spLocks noChangeArrowheads="1"/>
              </p:cNvSpPr>
              <p:nvPr/>
            </p:nvSpPr>
            <p:spPr bwMode="auto">
              <a:xfrm>
                <a:off x="3603" y="297"/>
                <a:ext cx="357" cy="97"/>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106" name="Line 506"/>
              <p:cNvSpPr>
                <a:spLocks noChangeShapeType="1"/>
              </p:cNvSpPr>
              <p:nvPr/>
            </p:nvSpPr>
            <p:spPr bwMode="auto">
              <a:xfrm>
                <a:off x="3603"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07" name="Line 507"/>
              <p:cNvSpPr>
                <a:spLocks noChangeShapeType="1"/>
              </p:cNvSpPr>
              <p:nvPr/>
            </p:nvSpPr>
            <p:spPr bwMode="auto">
              <a:xfrm>
                <a:off x="3960" y="289"/>
                <a:ext cx="0" cy="60"/>
              </a:xfrm>
              <a:prstGeom prst="line">
                <a:avLst/>
              </a:prstGeom>
              <a:noFill/>
              <a:ln w="12700">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08" name="Rectangle 508"/>
              <p:cNvSpPr>
                <a:spLocks noChangeArrowheads="1"/>
              </p:cNvSpPr>
              <p:nvPr/>
            </p:nvSpPr>
            <p:spPr bwMode="auto">
              <a:xfrm>
                <a:off x="3603" y="289"/>
                <a:ext cx="352" cy="59"/>
              </a:xfrm>
              <a:prstGeom prst="rect">
                <a:avLst/>
              </a:prstGeom>
              <a:solidFill>
                <a:schemeClr va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zh-CN" altLang="zh-CN" sz="2400">
                  <a:latin typeface="+mn-lt"/>
                  <a:ea typeface="宋体" panose="02010600030101010101" pitchFamily="2" charset="-122"/>
                </a:endParaRPr>
              </a:p>
            </p:txBody>
          </p:sp>
          <p:sp>
            <p:nvSpPr>
              <p:cNvPr id="109" name="Oval 509"/>
              <p:cNvSpPr>
                <a:spLocks noChangeArrowheads="1"/>
              </p:cNvSpPr>
              <p:nvPr/>
            </p:nvSpPr>
            <p:spPr bwMode="auto">
              <a:xfrm>
                <a:off x="3600" y="219"/>
                <a:ext cx="357" cy="114"/>
              </a:xfrm>
              <a:prstGeom prst="ellipse">
                <a:avLst/>
              </a:prstGeom>
              <a:solidFill>
                <a:schemeClr val="hlink"/>
              </a:solidFill>
              <a:ln w="12700">
                <a:solidFill>
                  <a:schemeClr val="tx1"/>
                </a:solidFill>
                <a:rou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nvGrpSpPr>
              <p:cNvPr id="110" name="Group 510"/>
              <p:cNvGrpSpPr/>
              <p:nvPr/>
            </p:nvGrpSpPr>
            <p:grpSpPr bwMode="auto">
              <a:xfrm>
                <a:off x="3686" y="244"/>
                <a:ext cx="177" cy="66"/>
                <a:chOff x="2848" y="848"/>
                <a:chExt cx="140" cy="98"/>
              </a:xfrm>
            </p:grpSpPr>
            <p:sp>
              <p:nvSpPr>
                <p:cNvPr id="115" name="Line 511"/>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6" name="Line 512"/>
                <p:cNvSpPr>
                  <a:spLocks noChangeShapeType="1"/>
                </p:cNvSpPr>
                <p:nvPr/>
              </p:nvSpPr>
              <p:spPr bwMode="auto">
                <a:xfrm>
                  <a:off x="2944" y="946"/>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7" name="Line 513"/>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nvGrpSpPr>
              <p:cNvPr id="111" name="Group 514"/>
              <p:cNvGrpSpPr/>
              <p:nvPr/>
            </p:nvGrpSpPr>
            <p:grpSpPr bwMode="auto">
              <a:xfrm flipV="1">
                <a:off x="3686" y="243"/>
                <a:ext cx="177" cy="66"/>
                <a:chOff x="2848" y="848"/>
                <a:chExt cx="140" cy="98"/>
              </a:xfrm>
            </p:grpSpPr>
            <p:sp>
              <p:nvSpPr>
                <p:cNvPr id="112" name="Line 515"/>
                <p:cNvSpPr>
                  <a:spLocks noChangeShapeType="1"/>
                </p:cNvSpPr>
                <p:nvPr/>
              </p:nvSpPr>
              <p:spPr bwMode="auto">
                <a:xfrm flipV="1">
                  <a:off x="2848" y="848"/>
                  <a:ext cx="50" cy="2"/>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3" name="Line 516"/>
                <p:cNvSpPr>
                  <a:spLocks noChangeShapeType="1"/>
                </p:cNvSpPr>
                <p:nvPr/>
              </p:nvSpPr>
              <p:spPr bwMode="auto">
                <a:xfrm>
                  <a:off x="2944" y="948"/>
                  <a:ext cx="44" cy="0"/>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114" name="Line 517"/>
                <p:cNvSpPr>
                  <a:spLocks noChangeShapeType="1"/>
                </p:cNvSpPr>
                <p:nvPr/>
              </p:nvSpPr>
              <p:spPr bwMode="auto">
                <a:xfrm>
                  <a:off x="2894" y="850"/>
                  <a:ext cx="52" cy="98"/>
                </a:xfrm>
                <a:prstGeom prst="line">
                  <a:avLst/>
                </a:prstGeom>
                <a:noFill/>
                <a:ln w="2857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grpSp>
        </p:grpSp>
        <p:sp>
          <p:nvSpPr>
            <p:cNvPr id="40" name="Line 518"/>
            <p:cNvSpPr>
              <a:spLocks noChangeShapeType="1"/>
            </p:cNvSpPr>
            <p:nvPr/>
          </p:nvSpPr>
          <p:spPr bwMode="auto">
            <a:xfrm>
              <a:off x="4504" y="3189"/>
              <a:ext cx="226" cy="7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1" name="Line 519"/>
            <p:cNvSpPr>
              <a:spLocks noChangeShapeType="1"/>
            </p:cNvSpPr>
            <p:nvPr/>
          </p:nvSpPr>
          <p:spPr bwMode="auto">
            <a:xfrm flipV="1">
              <a:off x="4093" y="3197"/>
              <a:ext cx="175"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2" name="Line 520"/>
            <p:cNvSpPr>
              <a:spLocks noChangeShapeType="1"/>
            </p:cNvSpPr>
            <p:nvPr/>
          </p:nvSpPr>
          <p:spPr bwMode="auto">
            <a:xfrm flipV="1">
              <a:off x="4120" y="3325"/>
              <a:ext cx="612"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3" name="Line 521"/>
            <p:cNvSpPr>
              <a:spLocks noChangeShapeType="1"/>
            </p:cNvSpPr>
            <p:nvPr/>
          </p:nvSpPr>
          <p:spPr bwMode="auto">
            <a:xfrm flipH="1">
              <a:off x="3676" y="3165"/>
              <a:ext cx="160" cy="29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4" name="Line 522"/>
            <p:cNvSpPr>
              <a:spLocks noChangeShapeType="1"/>
            </p:cNvSpPr>
            <p:nvPr/>
          </p:nvSpPr>
          <p:spPr bwMode="auto">
            <a:xfrm>
              <a:off x="3692" y="3197"/>
              <a:ext cx="124"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5" name="Line 523"/>
            <p:cNvSpPr>
              <a:spLocks noChangeShapeType="1"/>
            </p:cNvSpPr>
            <p:nvPr/>
          </p:nvSpPr>
          <p:spPr bwMode="auto">
            <a:xfrm>
              <a:off x="3604" y="3409"/>
              <a:ext cx="97"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6" name="Line 524"/>
            <p:cNvSpPr>
              <a:spLocks noChangeShapeType="1"/>
            </p:cNvSpPr>
            <p:nvPr/>
          </p:nvSpPr>
          <p:spPr bwMode="auto">
            <a:xfrm>
              <a:off x="3763" y="3459"/>
              <a:ext cx="30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7" name="Line 525"/>
            <p:cNvSpPr>
              <a:spLocks noChangeShapeType="1"/>
            </p:cNvSpPr>
            <p:nvPr/>
          </p:nvSpPr>
          <p:spPr bwMode="auto">
            <a:xfrm flipH="1">
              <a:off x="3914" y="3401"/>
              <a:ext cx="34" cy="5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8" name="Line 526"/>
            <p:cNvSpPr>
              <a:spLocks noChangeShapeType="1"/>
            </p:cNvSpPr>
            <p:nvPr/>
          </p:nvSpPr>
          <p:spPr bwMode="auto">
            <a:xfrm>
              <a:off x="3796" y="3457"/>
              <a:ext cx="1" cy="5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49" name="Line 527"/>
            <p:cNvSpPr>
              <a:spLocks noChangeShapeType="1"/>
            </p:cNvSpPr>
            <p:nvPr/>
          </p:nvSpPr>
          <p:spPr bwMode="auto">
            <a:xfrm flipH="1" flipV="1">
              <a:off x="4046" y="3462"/>
              <a:ext cx="0" cy="4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aphicFrame>
          <p:nvGraphicFramePr>
            <p:cNvPr id="50" name="Object 6"/>
            <p:cNvGraphicFramePr>
              <a:graphicFrameLocks noChangeAspect="1"/>
            </p:cNvGraphicFramePr>
            <p:nvPr userDrawn="1"/>
          </p:nvGraphicFramePr>
          <p:xfrm>
            <a:off x="3451" y="3335"/>
            <a:ext cx="216" cy="180"/>
          </p:xfrm>
          <a:graphic>
            <a:graphicData uri="http://schemas.openxmlformats.org/presentationml/2006/ole">
              <mc:AlternateContent xmlns:mc="http://schemas.openxmlformats.org/markup-compatibility/2006">
                <mc:Choice xmlns:v="urn:schemas-microsoft-com:vml" Requires="v">
                  <p:oleObj spid="_x0000_s294933" name="Clip" r:id="rId14" imgW="1307465" imgH="1083945" progId="MS_ClipArt_Gallery.2">
                    <p:embed/>
                  </p:oleObj>
                </mc:Choice>
                <mc:Fallback>
                  <p:oleObj name="Clip" r:id="rId14" imgW="1307465" imgH="1083945" progId="MS_ClipArt_Gallery.2">
                    <p:embed/>
                    <p:pic>
                      <p:nvPicPr>
                        <p:cNvPr id="0" name="图片 29198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51" y="333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1" name="Object 7"/>
            <p:cNvGraphicFramePr>
              <a:graphicFrameLocks noChangeAspect="1"/>
            </p:cNvGraphicFramePr>
            <p:nvPr userDrawn="1"/>
          </p:nvGraphicFramePr>
          <p:xfrm>
            <a:off x="3555" y="3135"/>
            <a:ext cx="216" cy="180"/>
          </p:xfrm>
          <a:graphic>
            <a:graphicData uri="http://schemas.openxmlformats.org/presentationml/2006/ole">
              <mc:AlternateContent xmlns:mc="http://schemas.openxmlformats.org/markup-compatibility/2006">
                <mc:Choice xmlns:v="urn:schemas-microsoft-com:vml" Requires="v">
                  <p:oleObj spid="_x0000_s294934" name="Clip" r:id="rId15" imgW="1307465" imgH="1083945" progId="MS_ClipArt_Gallery.2">
                    <p:embed/>
                  </p:oleObj>
                </mc:Choice>
                <mc:Fallback>
                  <p:oleObj name="Clip" r:id="rId15" imgW="1307465" imgH="1083945" progId="MS_ClipArt_Gallery.2">
                    <p:embed/>
                    <p:pic>
                      <p:nvPicPr>
                        <p:cNvPr id="0" name="图片 291983"/>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555" y="313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 name="Object 8"/>
            <p:cNvGraphicFramePr>
              <a:graphicFrameLocks noChangeAspect="1"/>
            </p:cNvGraphicFramePr>
            <p:nvPr userDrawn="1"/>
          </p:nvGraphicFramePr>
          <p:xfrm>
            <a:off x="3723" y="3495"/>
            <a:ext cx="216" cy="180"/>
          </p:xfrm>
          <a:graphic>
            <a:graphicData uri="http://schemas.openxmlformats.org/presentationml/2006/ole">
              <mc:AlternateContent xmlns:mc="http://schemas.openxmlformats.org/markup-compatibility/2006">
                <mc:Choice xmlns:v="urn:schemas-microsoft-com:vml" Requires="v">
                  <p:oleObj spid="_x0000_s294935" name="Clip" r:id="rId16" imgW="1307465" imgH="1083945" progId="MS_ClipArt_Gallery.2">
                    <p:embed/>
                  </p:oleObj>
                </mc:Choice>
                <mc:Fallback>
                  <p:oleObj name="Clip" r:id="rId16" imgW="1307465" imgH="1083945" progId="MS_ClipArt_Gallery.2">
                    <p:embed/>
                    <p:pic>
                      <p:nvPicPr>
                        <p:cNvPr id="0" name="图片 29198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23" y="3495"/>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3" name="Object 9"/>
            <p:cNvGraphicFramePr>
              <a:graphicFrameLocks noChangeAspect="1"/>
            </p:cNvGraphicFramePr>
            <p:nvPr userDrawn="1"/>
          </p:nvGraphicFramePr>
          <p:xfrm>
            <a:off x="3937" y="3497"/>
            <a:ext cx="216" cy="180"/>
          </p:xfrm>
          <a:graphic>
            <a:graphicData uri="http://schemas.openxmlformats.org/presentationml/2006/ole">
              <mc:AlternateContent xmlns:mc="http://schemas.openxmlformats.org/markup-compatibility/2006">
                <mc:Choice xmlns:v="urn:schemas-microsoft-com:vml" Requires="v">
                  <p:oleObj spid="_x0000_s294936" name="Clip" r:id="rId17" imgW="1307465" imgH="1083945" progId="MS_ClipArt_Gallery.2">
                    <p:embed/>
                  </p:oleObj>
                </mc:Choice>
                <mc:Fallback>
                  <p:oleObj name="Clip" r:id="rId17" imgW="1307465" imgH="1083945" progId="MS_ClipArt_Gallery.2">
                    <p:embed/>
                    <p:pic>
                      <p:nvPicPr>
                        <p:cNvPr id="0" name="图片 29198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937" y="3497"/>
                          <a:ext cx="216" cy="1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54" name="Group 532"/>
            <p:cNvGrpSpPr/>
            <p:nvPr/>
          </p:nvGrpSpPr>
          <p:grpSpPr bwMode="auto">
            <a:xfrm>
              <a:off x="4509" y="3576"/>
              <a:ext cx="172" cy="215"/>
              <a:chOff x="2870" y="1518"/>
              <a:chExt cx="292" cy="320"/>
            </a:xfrm>
          </p:grpSpPr>
          <p:graphicFrame>
            <p:nvGraphicFramePr>
              <p:cNvPr id="103" name="Object 12"/>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94937" name="Clip" r:id="rId18" imgW="826770" imgH="840105" progId="MS_ClipArt_Gallery.2">
                      <p:embed/>
                    </p:oleObj>
                  </mc:Choice>
                  <mc:Fallback>
                    <p:oleObj name="Clip" r:id="rId18" imgW="826770" imgH="840105" progId="MS_ClipArt_Gallery.2">
                      <p:embed/>
                      <p:pic>
                        <p:nvPicPr>
                          <p:cNvPr id="0" name="图片 29198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4" name="Object 13"/>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94938" name="Clip" r:id="rId19" imgW="1268095" imgH="1199515" progId="MS_ClipArt_Gallery.2">
                      <p:embed/>
                    </p:oleObj>
                  </mc:Choice>
                  <mc:Fallback>
                    <p:oleObj name="Clip" r:id="rId19" imgW="1268095" imgH="1199515" progId="MS_ClipArt_Gallery.2">
                      <p:embed/>
                      <p:pic>
                        <p:nvPicPr>
                          <p:cNvPr id="0" name="图片 29198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5" name="Group 535"/>
            <p:cNvGrpSpPr/>
            <p:nvPr/>
          </p:nvGrpSpPr>
          <p:grpSpPr bwMode="auto">
            <a:xfrm>
              <a:off x="4225" y="3608"/>
              <a:ext cx="220" cy="203"/>
              <a:chOff x="2870" y="1518"/>
              <a:chExt cx="292" cy="320"/>
            </a:xfrm>
          </p:grpSpPr>
          <p:graphicFrame>
            <p:nvGraphicFramePr>
              <p:cNvPr id="101" name="Object 10"/>
              <p:cNvGraphicFramePr>
                <a:graphicFrameLocks noChangeAspect="1"/>
              </p:cNvGraphicFramePr>
              <p:nvPr userDrawn="1"/>
            </p:nvGraphicFramePr>
            <p:xfrm>
              <a:off x="2870" y="1518"/>
              <a:ext cx="272" cy="282"/>
            </p:xfrm>
            <a:graphic>
              <a:graphicData uri="http://schemas.openxmlformats.org/presentationml/2006/ole">
                <mc:AlternateContent xmlns:mc="http://schemas.openxmlformats.org/markup-compatibility/2006">
                  <mc:Choice xmlns:v="urn:schemas-microsoft-com:vml" Requires="v">
                    <p:oleObj spid="_x0000_s294939" name="Clip" r:id="rId20" imgW="826770" imgH="840105" progId="MS_ClipArt_Gallery.2">
                      <p:embed/>
                    </p:oleObj>
                  </mc:Choice>
                  <mc:Fallback>
                    <p:oleObj name="Clip" r:id="rId20" imgW="826770" imgH="840105" progId="MS_ClipArt_Gallery.2">
                      <p:embed/>
                      <p:pic>
                        <p:nvPicPr>
                          <p:cNvPr id="0" name="图片 29198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70" y="1518"/>
                            <a:ext cx="272" cy="28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02" name="Object 11"/>
              <p:cNvGraphicFramePr>
                <a:graphicFrameLocks noChangeAspect="1"/>
              </p:cNvGraphicFramePr>
              <p:nvPr userDrawn="1"/>
            </p:nvGraphicFramePr>
            <p:xfrm>
              <a:off x="2913" y="1602"/>
              <a:ext cx="249" cy="236"/>
            </p:xfrm>
            <a:graphic>
              <a:graphicData uri="http://schemas.openxmlformats.org/presentationml/2006/ole">
                <mc:AlternateContent xmlns:mc="http://schemas.openxmlformats.org/markup-compatibility/2006">
                  <mc:Choice xmlns:v="urn:schemas-microsoft-com:vml" Requires="v">
                    <p:oleObj spid="_x0000_s294940" name="Clip" r:id="rId21" imgW="1268095" imgH="1199515" progId="MS_ClipArt_Gallery.2">
                      <p:embed/>
                    </p:oleObj>
                  </mc:Choice>
                  <mc:Fallback>
                    <p:oleObj name="Clip" r:id="rId21" imgW="1268095" imgH="1199515" progId="MS_ClipArt_Gallery.2">
                      <p:embed/>
                      <p:pic>
                        <p:nvPicPr>
                          <p:cNvPr id="0" name="图片 29198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913" y="1602"/>
                            <a:ext cx="249" cy="2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56" name="Group 538"/>
            <p:cNvGrpSpPr/>
            <p:nvPr/>
          </p:nvGrpSpPr>
          <p:grpSpPr bwMode="auto">
            <a:xfrm>
              <a:off x="4324" y="3364"/>
              <a:ext cx="183" cy="255"/>
              <a:chOff x="2556" y="2689"/>
              <a:chExt cx="183" cy="255"/>
            </a:xfrm>
          </p:grpSpPr>
          <p:pic>
            <p:nvPicPr>
              <p:cNvPr id="84" name="Picture 539" descr="31u_bnrz[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609" y="2770"/>
                <a:ext cx="121"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Freeform 540"/>
              <p:cNvSpPr/>
              <p:nvPr/>
            </p:nvSpPr>
            <p:spPr bwMode="auto">
              <a:xfrm>
                <a:off x="2605" y="2702"/>
                <a:ext cx="33" cy="39"/>
              </a:xfrm>
              <a:custGeom>
                <a:avLst/>
                <a:gdLst>
                  <a:gd name="T0" fmla="*/ 0 w 199"/>
                  <a:gd name="T1" fmla="*/ 0 h 232"/>
                  <a:gd name="T2" fmla="*/ 0 w 199"/>
                  <a:gd name="T3" fmla="*/ 0 h 232"/>
                  <a:gd name="T4" fmla="*/ 0 w 199"/>
                  <a:gd name="T5" fmla="*/ 0 h 232"/>
                  <a:gd name="T6" fmla="*/ 0 w 199"/>
                  <a:gd name="T7" fmla="*/ 0 h 232"/>
                  <a:gd name="T8" fmla="*/ 0 w 199"/>
                  <a:gd name="T9" fmla="*/ 0 h 232"/>
                  <a:gd name="T10" fmla="*/ 0 w 199"/>
                  <a:gd name="T11" fmla="*/ 0 h 232"/>
                  <a:gd name="T12" fmla="*/ 0 w 199"/>
                  <a:gd name="T13" fmla="*/ 0 h 232"/>
                  <a:gd name="T14" fmla="*/ 0 w 199"/>
                  <a:gd name="T15" fmla="*/ 0 h 232"/>
                  <a:gd name="T16" fmla="*/ 0 w 199"/>
                  <a:gd name="T17" fmla="*/ 0 h 232"/>
                  <a:gd name="T18" fmla="*/ 0 w 199"/>
                  <a:gd name="T19" fmla="*/ 0 h 232"/>
                  <a:gd name="T20" fmla="*/ 0 w 199"/>
                  <a:gd name="T21" fmla="*/ 0 h 232"/>
                  <a:gd name="T22" fmla="*/ 0 w 199"/>
                  <a:gd name="T23" fmla="*/ 0 h 232"/>
                  <a:gd name="T24" fmla="*/ 0 w 199"/>
                  <a:gd name="T25" fmla="*/ 0 h 232"/>
                  <a:gd name="T26" fmla="*/ 0 w 199"/>
                  <a:gd name="T27" fmla="*/ 0 h 232"/>
                  <a:gd name="T28" fmla="*/ 0 w 199"/>
                  <a:gd name="T29" fmla="*/ 0 h 232"/>
                  <a:gd name="T30" fmla="*/ 0 w 199"/>
                  <a:gd name="T31" fmla="*/ 0 h 232"/>
                  <a:gd name="T32" fmla="*/ 0 w 199"/>
                  <a:gd name="T33" fmla="*/ 0 h 232"/>
                  <a:gd name="T34" fmla="*/ 0 w 199"/>
                  <a:gd name="T35" fmla="*/ 0 h 232"/>
                  <a:gd name="T36" fmla="*/ 0 w 199"/>
                  <a:gd name="T37" fmla="*/ 0 h 232"/>
                  <a:gd name="T38" fmla="*/ 0 w 199"/>
                  <a:gd name="T39" fmla="*/ 0 h 232"/>
                  <a:gd name="T40" fmla="*/ 0 w 199"/>
                  <a:gd name="T41" fmla="*/ 0 h 232"/>
                  <a:gd name="T42" fmla="*/ 0 w 199"/>
                  <a:gd name="T43" fmla="*/ 0 h 232"/>
                  <a:gd name="T44" fmla="*/ 0 w 199"/>
                  <a:gd name="T45" fmla="*/ 0 h 232"/>
                  <a:gd name="T46" fmla="*/ 0 w 199"/>
                  <a:gd name="T47" fmla="*/ 0 h 232"/>
                  <a:gd name="T48" fmla="*/ 0 w 199"/>
                  <a:gd name="T49" fmla="*/ 0 h 232"/>
                  <a:gd name="T50" fmla="*/ 0 w 199"/>
                  <a:gd name="T51" fmla="*/ 0 h 232"/>
                  <a:gd name="T52" fmla="*/ 0 w 199"/>
                  <a:gd name="T53" fmla="*/ 0 h 232"/>
                  <a:gd name="T54" fmla="*/ 0 w 199"/>
                  <a:gd name="T55" fmla="*/ 0 h 232"/>
                  <a:gd name="T56" fmla="*/ 0 w 199"/>
                  <a:gd name="T57" fmla="*/ 0 h 232"/>
                  <a:gd name="T58" fmla="*/ 0 w 199"/>
                  <a:gd name="T59" fmla="*/ 0 h 232"/>
                  <a:gd name="T60" fmla="*/ 0 w 199"/>
                  <a:gd name="T61" fmla="*/ 0 h 232"/>
                  <a:gd name="T62" fmla="*/ 0 w 199"/>
                  <a:gd name="T63" fmla="*/ 0 h 232"/>
                  <a:gd name="T64" fmla="*/ 0 w 199"/>
                  <a:gd name="T65" fmla="*/ 0 h 232"/>
                  <a:gd name="T66" fmla="*/ 0 w 199"/>
                  <a:gd name="T67" fmla="*/ 0 h 232"/>
                  <a:gd name="T68" fmla="*/ 0 w 199"/>
                  <a:gd name="T69" fmla="*/ 0 h 232"/>
                  <a:gd name="T70" fmla="*/ 0 w 199"/>
                  <a:gd name="T71" fmla="*/ 0 h 232"/>
                  <a:gd name="T72" fmla="*/ 0 w 199"/>
                  <a:gd name="T73" fmla="*/ 0 h 232"/>
                  <a:gd name="T74" fmla="*/ 0 w 199"/>
                  <a:gd name="T75" fmla="*/ 0 h 232"/>
                  <a:gd name="T76" fmla="*/ 0 w 199"/>
                  <a:gd name="T77" fmla="*/ 0 h 232"/>
                  <a:gd name="T78" fmla="*/ 0 w 199"/>
                  <a:gd name="T79" fmla="*/ 0 h 232"/>
                  <a:gd name="T80" fmla="*/ 0 w 199"/>
                  <a:gd name="T81" fmla="*/ 0 h 232"/>
                  <a:gd name="T82" fmla="*/ 0 w 199"/>
                  <a:gd name="T83" fmla="*/ 0 h 232"/>
                  <a:gd name="T84" fmla="*/ 0 w 199"/>
                  <a:gd name="T85" fmla="*/ 0 h 232"/>
                  <a:gd name="T86" fmla="*/ 0 w 199"/>
                  <a:gd name="T87" fmla="*/ 0 h 232"/>
                  <a:gd name="T88" fmla="*/ 0 w 199"/>
                  <a:gd name="T89" fmla="*/ 0 h 232"/>
                  <a:gd name="T90" fmla="*/ 0 w 199"/>
                  <a:gd name="T91" fmla="*/ 0 h 232"/>
                  <a:gd name="T92" fmla="*/ 0 w 199"/>
                  <a:gd name="T93" fmla="*/ 0 h 232"/>
                  <a:gd name="T94" fmla="*/ 0 w 199"/>
                  <a:gd name="T95" fmla="*/ 0 h 232"/>
                  <a:gd name="T96" fmla="*/ 0 w 199"/>
                  <a:gd name="T97" fmla="*/ 0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99"/>
                  <a:gd name="T148" fmla="*/ 0 h 232"/>
                  <a:gd name="T149" fmla="*/ 199 w 199"/>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99" h="232">
                    <a:moveTo>
                      <a:pt x="70" y="29"/>
                    </a:moveTo>
                    <a:lnTo>
                      <a:pt x="55" y="39"/>
                    </a:lnTo>
                    <a:lnTo>
                      <a:pt x="42" y="50"/>
                    </a:lnTo>
                    <a:lnTo>
                      <a:pt x="30" y="63"/>
                    </a:lnTo>
                    <a:lnTo>
                      <a:pt x="20" y="77"/>
                    </a:lnTo>
                    <a:lnTo>
                      <a:pt x="12" y="91"/>
                    </a:lnTo>
                    <a:lnTo>
                      <a:pt x="6" y="108"/>
                    </a:lnTo>
                    <a:lnTo>
                      <a:pt x="2" y="125"/>
                    </a:lnTo>
                    <a:lnTo>
                      <a:pt x="0" y="142"/>
                    </a:lnTo>
                    <a:lnTo>
                      <a:pt x="2" y="166"/>
                    </a:lnTo>
                    <a:lnTo>
                      <a:pt x="12" y="186"/>
                    </a:lnTo>
                    <a:lnTo>
                      <a:pt x="26" y="203"/>
                    </a:lnTo>
                    <a:lnTo>
                      <a:pt x="45" y="216"/>
                    </a:lnTo>
                    <a:lnTo>
                      <a:pt x="66" y="226"/>
                    </a:lnTo>
                    <a:lnTo>
                      <a:pt x="88" y="230"/>
                    </a:lnTo>
                    <a:lnTo>
                      <a:pt x="111" y="232"/>
                    </a:lnTo>
                    <a:lnTo>
                      <a:pt x="134" y="228"/>
                    </a:lnTo>
                    <a:lnTo>
                      <a:pt x="138" y="228"/>
                    </a:lnTo>
                    <a:lnTo>
                      <a:pt x="143" y="226"/>
                    </a:lnTo>
                    <a:lnTo>
                      <a:pt x="147" y="222"/>
                    </a:lnTo>
                    <a:lnTo>
                      <a:pt x="148" y="218"/>
                    </a:lnTo>
                    <a:lnTo>
                      <a:pt x="145" y="212"/>
                    </a:lnTo>
                    <a:lnTo>
                      <a:pt x="141" y="207"/>
                    </a:lnTo>
                    <a:lnTo>
                      <a:pt x="135" y="203"/>
                    </a:lnTo>
                    <a:lnTo>
                      <a:pt x="129" y="201"/>
                    </a:lnTo>
                    <a:lnTo>
                      <a:pt x="117" y="197"/>
                    </a:lnTo>
                    <a:lnTo>
                      <a:pt x="105" y="195"/>
                    </a:lnTo>
                    <a:lnTo>
                      <a:pt x="94" y="193"/>
                    </a:lnTo>
                    <a:lnTo>
                      <a:pt x="83" y="190"/>
                    </a:lnTo>
                    <a:lnTo>
                      <a:pt x="73" y="187"/>
                    </a:lnTo>
                    <a:lnTo>
                      <a:pt x="62" y="182"/>
                    </a:lnTo>
                    <a:lnTo>
                      <a:pt x="53" y="176"/>
                    </a:lnTo>
                    <a:lnTo>
                      <a:pt x="43" y="167"/>
                    </a:lnTo>
                    <a:lnTo>
                      <a:pt x="40" y="128"/>
                    </a:lnTo>
                    <a:lnTo>
                      <a:pt x="49" y="96"/>
                    </a:lnTo>
                    <a:lnTo>
                      <a:pt x="68" y="71"/>
                    </a:lnTo>
                    <a:lnTo>
                      <a:pt x="94" y="50"/>
                    </a:lnTo>
                    <a:lnTo>
                      <a:pt x="122" y="34"/>
                    </a:lnTo>
                    <a:lnTo>
                      <a:pt x="151" y="21"/>
                    </a:lnTo>
                    <a:lnTo>
                      <a:pt x="178" y="12"/>
                    </a:lnTo>
                    <a:lnTo>
                      <a:pt x="199" y="4"/>
                    </a:lnTo>
                    <a:lnTo>
                      <a:pt x="186" y="1"/>
                    </a:lnTo>
                    <a:lnTo>
                      <a:pt x="172" y="0"/>
                    </a:lnTo>
                    <a:lnTo>
                      <a:pt x="156" y="2"/>
                    </a:lnTo>
                    <a:lnTo>
                      <a:pt x="138" y="4"/>
                    </a:lnTo>
                    <a:lnTo>
                      <a:pt x="121" y="10"/>
                    </a:lnTo>
                    <a:lnTo>
                      <a:pt x="103" y="16"/>
                    </a:lnTo>
                    <a:lnTo>
                      <a:pt x="86" y="23"/>
                    </a:lnTo>
                    <a:lnTo>
                      <a:pt x="70" y="2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6" name="Freeform 541"/>
              <p:cNvSpPr/>
              <p:nvPr/>
            </p:nvSpPr>
            <p:spPr bwMode="auto">
              <a:xfrm>
                <a:off x="2661" y="2701"/>
                <a:ext cx="22" cy="30"/>
              </a:xfrm>
              <a:custGeom>
                <a:avLst/>
                <a:gdLst>
                  <a:gd name="T0" fmla="*/ 0 w 128"/>
                  <a:gd name="T1" fmla="*/ 0 h 180"/>
                  <a:gd name="T2" fmla="*/ 0 w 128"/>
                  <a:gd name="T3" fmla="*/ 0 h 180"/>
                  <a:gd name="T4" fmla="*/ 0 w 128"/>
                  <a:gd name="T5" fmla="*/ 0 h 180"/>
                  <a:gd name="T6" fmla="*/ 0 w 128"/>
                  <a:gd name="T7" fmla="*/ 0 h 180"/>
                  <a:gd name="T8" fmla="*/ 0 w 128"/>
                  <a:gd name="T9" fmla="*/ 0 h 180"/>
                  <a:gd name="T10" fmla="*/ 0 w 128"/>
                  <a:gd name="T11" fmla="*/ 0 h 180"/>
                  <a:gd name="T12" fmla="*/ 0 w 128"/>
                  <a:gd name="T13" fmla="*/ 0 h 180"/>
                  <a:gd name="T14" fmla="*/ 0 w 128"/>
                  <a:gd name="T15" fmla="*/ 0 h 180"/>
                  <a:gd name="T16" fmla="*/ 0 w 128"/>
                  <a:gd name="T17" fmla="*/ 0 h 180"/>
                  <a:gd name="T18" fmla="*/ 0 w 128"/>
                  <a:gd name="T19" fmla="*/ 0 h 180"/>
                  <a:gd name="T20" fmla="*/ 0 w 128"/>
                  <a:gd name="T21" fmla="*/ 0 h 180"/>
                  <a:gd name="T22" fmla="*/ 0 w 128"/>
                  <a:gd name="T23" fmla="*/ 0 h 180"/>
                  <a:gd name="T24" fmla="*/ 0 w 128"/>
                  <a:gd name="T25" fmla="*/ 0 h 180"/>
                  <a:gd name="T26" fmla="*/ 0 w 128"/>
                  <a:gd name="T27" fmla="*/ 0 h 180"/>
                  <a:gd name="T28" fmla="*/ 0 w 128"/>
                  <a:gd name="T29" fmla="*/ 0 h 180"/>
                  <a:gd name="T30" fmla="*/ 0 w 128"/>
                  <a:gd name="T31" fmla="*/ 0 h 180"/>
                  <a:gd name="T32" fmla="*/ 0 w 128"/>
                  <a:gd name="T33" fmla="*/ 0 h 180"/>
                  <a:gd name="T34" fmla="*/ 0 w 128"/>
                  <a:gd name="T35" fmla="*/ 0 h 180"/>
                  <a:gd name="T36" fmla="*/ 0 w 128"/>
                  <a:gd name="T37" fmla="*/ 0 h 180"/>
                  <a:gd name="T38" fmla="*/ 0 w 128"/>
                  <a:gd name="T39" fmla="*/ 0 h 180"/>
                  <a:gd name="T40" fmla="*/ 0 w 128"/>
                  <a:gd name="T41" fmla="*/ 0 h 180"/>
                  <a:gd name="T42" fmla="*/ 0 w 128"/>
                  <a:gd name="T43" fmla="*/ 0 h 180"/>
                  <a:gd name="T44" fmla="*/ 0 w 128"/>
                  <a:gd name="T45" fmla="*/ 0 h 180"/>
                  <a:gd name="T46" fmla="*/ 0 w 128"/>
                  <a:gd name="T47" fmla="*/ 0 h 180"/>
                  <a:gd name="T48" fmla="*/ 0 w 128"/>
                  <a:gd name="T49" fmla="*/ 0 h 180"/>
                  <a:gd name="T50" fmla="*/ 0 w 128"/>
                  <a:gd name="T51" fmla="*/ 0 h 180"/>
                  <a:gd name="T52" fmla="*/ 0 w 128"/>
                  <a:gd name="T53" fmla="*/ 0 h 180"/>
                  <a:gd name="T54" fmla="*/ 0 w 128"/>
                  <a:gd name="T55" fmla="*/ 0 h 180"/>
                  <a:gd name="T56" fmla="*/ 0 w 128"/>
                  <a:gd name="T57" fmla="*/ 0 h 180"/>
                  <a:gd name="T58" fmla="*/ 0 w 128"/>
                  <a:gd name="T59" fmla="*/ 0 h 180"/>
                  <a:gd name="T60" fmla="*/ 0 w 128"/>
                  <a:gd name="T61" fmla="*/ 0 h 180"/>
                  <a:gd name="T62" fmla="*/ 0 w 128"/>
                  <a:gd name="T63" fmla="*/ 0 h 180"/>
                  <a:gd name="T64" fmla="*/ 0 w 128"/>
                  <a:gd name="T65" fmla="*/ 0 h 180"/>
                  <a:gd name="T66" fmla="*/ 0 w 128"/>
                  <a:gd name="T67" fmla="*/ 0 h 180"/>
                  <a:gd name="T68" fmla="*/ 0 w 128"/>
                  <a:gd name="T69" fmla="*/ 0 h 180"/>
                  <a:gd name="T70" fmla="*/ 0 w 128"/>
                  <a:gd name="T71" fmla="*/ 0 h 180"/>
                  <a:gd name="T72" fmla="*/ 0 w 128"/>
                  <a:gd name="T73" fmla="*/ 0 h 180"/>
                  <a:gd name="T74" fmla="*/ 0 w 128"/>
                  <a:gd name="T75" fmla="*/ 0 h 180"/>
                  <a:gd name="T76" fmla="*/ 0 w 128"/>
                  <a:gd name="T77" fmla="*/ 0 h 180"/>
                  <a:gd name="T78" fmla="*/ 0 w 128"/>
                  <a:gd name="T79" fmla="*/ 0 h 180"/>
                  <a:gd name="T80" fmla="*/ 0 w 128"/>
                  <a:gd name="T81" fmla="*/ 0 h 1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0"/>
                  <a:gd name="T125" fmla="*/ 128 w 128"/>
                  <a:gd name="T126" fmla="*/ 180 h 18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0">
                    <a:moveTo>
                      <a:pt x="108" y="59"/>
                    </a:moveTo>
                    <a:lnTo>
                      <a:pt x="113" y="77"/>
                    </a:lnTo>
                    <a:lnTo>
                      <a:pt x="111" y="94"/>
                    </a:lnTo>
                    <a:lnTo>
                      <a:pt x="103" y="108"/>
                    </a:lnTo>
                    <a:lnTo>
                      <a:pt x="91" y="121"/>
                    </a:lnTo>
                    <a:lnTo>
                      <a:pt x="77" y="132"/>
                    </a:lnTo>
                    <a:lnTo>
                      <a:pt x="61" y="144"/>
                    </a:lnTo>
                    <a:lnTo>
                      <a:pt x="45" y="154"/>
                    </a:lnTo>
                    <a:lnTo>
                      <a:pt x="30" y="164"/>
                    </a:lnTo>
                    <a:lnTo>
                      <a:pt x="28" y="168"/>
                    </a:lnTo>
                    <a:lnTo>
                      <a:pt x="27" y="170"/>
                    </a:lnTo>
                    <a:lnTo>
                      <a:pt x="27" y="174"/>
                    </a:lnTo>
                    <a:lnTo>
                      <a:pt x="28" y="177"/>
                    </a:lnTo>
                    <a:lnTo>
                      <a:pt x="32" y="179"/>
                    </a:lnTo>
                    <a:lnTo>
                      <a:pt x="35" y="180"/>
                    </a:lnTo>
                    <a:lnTo>
                      <a:pt x="37" y="180"/>
                    </a:lnTo>
                    <a:lnTo>
                      <a:pt x="41" y="179"/>
                    </a:lnTo>
                    <a:lnTo>
                      <a:pt x="60" y="169"/>
                    </a:lnTo>
                    <a:lnTo>
                      <a:pt x="77" y="158"/>
                    </a:lnTo>
                    <a:lnTo>
                      <a:pt x="94" y="145"/>
                    </a:lnTo>
                    <a:lnTo>
                      <a:pt x="109" y="130"/>
                    </a:lnTo>
                    <a:lnTo>
                      <a:pt x="120" y="114"/>
                    </a:lnTo>
                    <a:lnTo>
                      <a:pt x="127" y="95"/>
                    </a:lnTo>
                    <a:lnTo>
                      <a:pt x="128" y="76"/>
                    </a:lnTo>
                    <a:lnTo>
                      <a:pt x="123" y="55"/>
                    </a:lnTo>
                    <a:lnTo>
                      <a:pt x="113" y="39"/>
                    </a:lnTo>
                    <a:lnTo>
                      <a:pt x="97" y="25"/>
                    </a:lnTo>
                    <a:lnTo>
                      <a:pt x="79" y="15"/>
                    </a:lnTo>
                    <a:lnTo>
                      <a:pt x="57" y="7"/>
                    </a:lnTo>
                    <a:lnTo>
                      <a:pt x="36" y="2"/>
                    </a:lnTo>
                    <a:lnTo>
                      <a:pt x="19" y="0"/>
                    </a:lnTo>
                    <a:lnTo>
                      <a:pt x="6" y="0"/>
                    </a:lnTo>
                    <a:lnTo>
                      <a:pt x="0" y="4"/>
                    </a:lnTo>
                    <a:lnTo>
                      <a:pt x="14" y="9"/>
                    </a:lnTo>
                    <a:lnTo>
                      <a:pt x="29" y="14"/>
                    </a:lnTo>
                    <a:lnTo>
                      <a:pt x="46" y="19"/>
                    </a:lnTo>
                    <a:lnTo>
                      <a:pt x="61" y="23"/>
                    </a:lnTo>
                    <a:lnTo>
                      <a:pt x="76" y="29"/>
                    </a:lnTo>
                    <a:lnTo>
                      <a:pt x="89" y="37"/>
                    </a:lnTo>
                    <a:lnTo>
                      <a:pt x="100" y="46"/>
                    </a:lnTo>
                    <a:lnTo>
                      <a:pt x="108" y="5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7" name="Freeform 542"/>
              <p:cNvSpPr/>
              <p:nvPr/>
            </p:nvSpPr>
            <p:spPr bwMode="auto">
              <a:xfrm>
                <a:off x="2584" y="2694"/>
                <a:ext cx="54" cy="63"/>
              </a:xfrm>
              <a:custGeom>
                <a:avLst/>
                <a:gdLst>
                  <a:gd name="T0" fmla="*/ 0 w 322"/>
                  <a:gd name="T1" fmla="*/ 0 h 378"/>
                  <a:gd name="T2" fmla="*/ 0 w 322"/>
                  <a:gd name="T3" fmla="*/ 0 h 378"/>
                  <a:gd name="T4" fmla="*/ 0 w 322"/>
                  <a:gd name="T5" fmla="*/ 0 h 378"/>
                  <a:gd name="T6" fmla="*/ 0 w 322"/>
                  <a:gd name="T7" fmla="*/ 0 h 378"/>
                  <a:gd name="T8" fmla="*/ 0 w 322"/>
                  <a:gd name="T9" fmla="*/ 0 h 378"/>
                  <a:gd name="T10" fmla="*/ 0 w 322"/>
                  <a:gd name="T11" fmla="*/ 0 h 378"/>
                  <a:gd name="T12" fmla="*/ 0 w 322"/>
                  <a:gd name="T13" fmla="*/ 0 h 378"/>
                  <a:gd name="T14" fmla="*/ 0 w 322"/>
                  <a:gd name="T15" fmla="*/ 0 h 378"/>
                  <a:gd name="T16" fmla="*/ 0 w 322"/>
                  <a:gd name="T17" fmla="*/ 0 h 378"/>
                  <a:gd name="T18" fmla="*/ 0 w 322"/>
                  <a:gd name="T19" fmla="*/ 0 h 378"/>
                  <a:gd name="T20" fmla="*/ 0 w 322"/>
                  <a:gd name="T21" fmla="*/ 0 h 378"/>
                  <a:gd name="T22" fmla="*/ 0 w 322"/>
                  <a:gd name="T23" fmla="*/ 0 h 378"/>
                  <a:gd name="T24" fmla="*/ 0 w 322"/>
                  <a:gd name="T25" fmla="*/ 0 h 378"/>
                  <a:gd name="T26" fmla="*/ 0 w 322"/>
                  <a:gd name="T27" fmla="*/ 0 h 378"/>
                  <a:gd name="T28" fmla="*/ 0 w 322"/>
                  <a:gd name="T29" fmla="*/ 0 h 378"/>
                  <a:gd name="T30" fmla="*/ 0 w 322"/>
                  <a:gd name="T31" fmla="*/ 0 h 378"/>
                  <a:gd name="T32" fmla="*/ 0 w 322"/>
                  <a:gd name="T33" fmla="*/ 0 h 378"/>
                  <a:gd name="T34" fmla="*/ 0 w 322"/>
                  <a:gd name="T35" fmla="*/ 0 h 378"/>
                  <a:gd name="T36" fmla="*/ 0 w 322"/>
                  <a:gd name="T37" fmla="*/ 0 h 378"/>
                  <a:gd name="T38" fmla="*/ 0 w 322"/>
                  <a:gd name="T39" fmla="*/ 0 h 378"/>
                  <a:gd name="T40" fmla="*/ 0 w 322"/>
                  <a:gd name="T41" fmla="*/ 0 h 378"/>
                  <a:gd name="T42" fmla="*/ 0 w 322"/>
                  <a:gd name="T43" fmla="*/ 0 h 378"/>
                  <a:gd name="T44" fmla="*/ 0 w 322"/>
                  <a:gd name="T45" fmla="*/ 0 h 378"/>
                  <a:gd name="T46" fmla="*/ 0 w 322"/>
                  <a:gd name="T47" fmla="*/ 0 h 378"/>
                  <a:gd name="T48" fmla="*/ 0 w 322"/>
                  <a:gd name="T49" fmla="*/ 0 h 378"/>
                  <a:gd name="T50" fmla="*/ 0 w 322"/>
                  <a:gd name="T51" fmla="*/ 0 h 378"/>
                  <a:gd name="T52" fmla="*/ 0 w 322"/>
                  <a:gd name="T53" fmla="*/ 0 h 378"/>
                  <a:gd name="T54" fmla="*/ 0 w 322"/>
                  <a:gd name="T55" fmla="*/ 0 h 378"/>
                  <a:gd name="T56" fmla="*/ 0 w 322"/>
                  <a:gd name="T57" fmla="*/ 0 h 378"/>
                  <a:gd name="T58" fmla="*/ 0 w 322"/>
                  <a:gd name="T59" fmla="*/ 0 h 378"/>
                  <a:gd name="T60" fmla="*/ 0 w 322"/>
                  <a:gd name="T61" fmla="*/ 0 h 378"/>
                  <a:gd name="T62" fmla="*/ 0 w 322"/>
                  <a:gd name="T63" fmla="*/ 0 h 378"/>
                  <a:gd name="T64" fmla="*/ 0 w 322"/>
                  <a:gd name="T65" fmla="*/ 0 h 378"/>
                  <a:gd name="T66" fmla="*/ 0 w 322"/>
                  <a:gd name="T67" fmla="*/ 0 h 378"/>
                  <a:gd name="T68" fmla="*/ 0 w 322"/>
                  <a:gd name="T69" fmla="*/ 0 h 378"/>
                  <a:gd name="T70" fmla="*/ 0 w 322"/>
                  <a:gd name="T71" fmla="*/ 0 h 378"/>
                  <a:gd name="T72" fmla="*/ 0 w 322"/>
                  <a:gd name="T73" fmla="*/ 0 h 378"/>
                  <a:gd name="T74" fmla="*/ 0 w 322"/>
                  <a:gd name="T75" fmla="*/ 0 h 378"/>
                  <a:gd name="T76" fmla="*/ 0 w 322"/>
                  <a:gd name="T77" fmla="*/ 0 h 378"/>
                  <a:gd name="T78" fmla="*/ 0 w 322"/>
                  <a:gd name="T79" fmla="*/ 0 h 378"/>
                  <a:gd name="T80" fmla="*/ 0 w 322"/>
                  <a:gd name="T81" fmla="*/ 0 h 378"/>
                  <a:gd name="T82" fmla="*/ 0 w 322"/>
                  <a:gd name="T83" fmla="*/ 0 h 378"/>
                  <a:gd name="T84" fmla="*/ 0 w 322"/>
                  <a:gd name="T85" fmla="*/ 0 h 378"/>
                  <a:gd name="T86" fmla="*/ 0 w 322"/>
                  <a:gd name="T87" fmla="*/ 0 h 3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2"/>
                  <a:gd name="T133" fmla="*/ 0 h 378"/>
                  <a:gd name="T134" fmla="*/ 322 w 322"/>
                  <a:gd name="T135" fmla="*/ 378 h 3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2" h="378">
                    <a:moveTo>
                      <a:pt x="125" y="49"/>
                    </a:moveTo>
                    <a:lnTo>
                      <a:pt x="100" y="70"/>
                    </a:lnTo>
                    <a:lnTo>
                      <a:pt x="76" y="90"/>
                    </a:lnTo>
                    <a:lnTo>
                      <a:pt x="53" y="115"/>
                    </a:lnTo>
                    <a:lnTo>
                      <a:pt x="34" y="140"/>
                    </a:lnTo>
                    <a:lnTo>
                      <a:pt x="17" y="166"/>
                    </a:lnTo>
                    <a:lnTo>
                      <a:pt x="5" y="195"/>
                    </a:lnTo>
                    <a:lnTo>
                      <a:pt x="0" y="226"/>
                    </a:lnTo>
                    <a:lnTo>
                      <a:pt x="1" y="258"/>
                    </a:lnTo>
                    <a:lnTo>
                      <a:pt x="3" y="266"/>
                    </a:lnTo>
                    <a:lnTo>
                      <a:pt x="5" y="275"/>
                    </a:lnTo>
                    <a:lnTo>
                      <a:pt x="9" y="282"/>
                    </a:lnTo>
                    <a:lnTo>
                      <a:pt x="14" y="290"/>
                    </a:lnTo>
                    <a:lnTo>
                      <a:pt x="19" y="297"/>
                    </a:lnTo>
                    <a:lnTo>
                      <a:pt x="26" y="304"/>
                    </a:lnTo>
                    <a:lnTo>
                      <a:pt x="32" y="310"/>
                    </a:lnTo>
                    <a:lnTo>
                      <a:pt x="41" y="314"/>
                    </a:lnTo>
                    <a:lnTo>
                      <a:pt x="56" y="324"/>
                    </a:lnTo>
                    <a:lnTo>
                      <a:pt x="71" y="332"/>
                    </a:lnTo>
                    <a:lnTo>
                      <a:pt x="86" y="338"/>
                    </a:lnTo>
                    <a:lnTo>
                      <a:pt x="103" y="344"/>
                    </a:lnTo>
                    <a:lnTo>
                      <a:pt x="119" y="350"/>
                    </a:lnTo>
                    <a:lnTo>
                      <a:pt x="136" y="355"/>
                    </a:lnTo>
                    <a:lnTo>
                      <a:pt x="152" y="359"/>
                    </a:lnTo>
                    <a:lnTo>
                      <a:pt x="168" y="363"/>
                    </a:lnTo>
                    <a:lnTo>
                      <a:pt x="186" y="366"/>
                    </a:lnTo>
                    <a:lnTo>
                      <a:pt x="202" y="368"/>
                    </a:lnTo>
                    <a:lnTo>
                      <a:pt x="220" y="371"/>
                    </a:lnTo>
                    <a:lnTo>
                      <a:pt x="238" y="373"/>
                    </a:lnTo>
                    <a:lnTo>
                      <a:pt x="254" y="374"/>
                    </a:lnTo>
                    <a:lnTo>
                      <a:pt x="272" y="375"/>
                    </a:lnTo>
                    <a:lnTo>
                      <a:pt x="289" y="376"/>
                    </a:lnTo>
                    <a:lnTo>
                      <a:pt x="306" y="378"/>
                    </a:lnTo>
                    <a:lnTo>
                      <a:pt x="311" y="378"/>
                    </a:lnTo>
                    <a:lnTo>
                      <a:pt x="316" y="375"/>
                    </a:lnTo>
                    <a:lnTo>
                      <a:pt x="320" y="371"/>
                    </a:lnTo>
                    <a:lnTo>
                      <a:pt x="322" y="366"/>
                    </a:lnTo>
                    <a:lnTo>
                      <a:pt x="322" y="360"/>
                    </a:lnTo>
                    <a:lnTo>
                      <a:pt x="320" y="356"/>
                    </a:lnTo>
                    <a:lnTo>
                      <a:pt x="315" y="352"/>
                    </a:lnTo>
                    <a:lnTo>
                      <a:pt x="309" y="350"/>
                    </a:lnTo>
                    <a:lnTo>
                      <a:pt x="294" y="347"/>
                    </a:lnTo>
                    <a:lnTo>
                      <a:pt x="279" y="344"/>
                    </a:lnTo>
                    <a:lnTo>
                      <a:pt x="263" y="341"/>
                    </a:lnTo>
                    <a:lnTo>
                      <a:pt x="247" y="338"/>
                    </a:lnTo>
                    <a:lnTo>
                      <a:pt x="232" y="336"/>
                    </a:lnTo>
                    <a:lnTo>
                      <a:pt x="216" y="334"/>
                    </a:lnTo>
                    <a:lnTo>
                      <a:pt x="200" y="332"/>
                    </a:lnTo>
                    <a:lnTo>
                      <a:pt x="185" y="328"/>
                    </a:lnTo>
                    <a:lnTo>
                      <a:pt x="170" y="326"/>
                    </a:lnTo>
                    <a:lnTo>
                      <a:pt x="154" y="322"/>
                    </a:lnTo>
                    <a:lnTo>
                      <a:pt x="139" y="318"/>
                    </a:lnTo>
                    <a:lnTo>
                      <a:pt x="124" y="314"/>
                    </a:lnTo>
                    <a:lnTo>
                      <a:pt x="110" y="309"/>
                    </a:lnTo>
                    <a:lnTo>
                      <a:pt x="94" y="303"/>
                    </a:lnTo>
                    <a:lnTo>
                      <a:pt x="80" y="297"/>
                    </a:lnTo>
                    <a:lnTo>
                      <a:pt x="66" y="289"/>
                    </a:lnTo>
                    <a:lnTo>
                      <a:pt x="55" y="281"/>
                    </a:lnTo>
                    <a:lnTo>
                      <a:pt x="45" y="271"/>
                    </a:lnTo>
                    <a:lnTo>
                      <a:pt x="38" y="259"/>
                    </a:lnTo>
                    <a:lnTo>
                      <a:pt x="35" y="245"/>
                    </a:lnTo>
                    <a:lnTo>
                      <a:pt x="34" y="232"/>
                    </a:lnTo>
                    <a:lnTo>
                      <a:pt x="35" y="216"/>
                    </a:lnTo>
                    <a:lnTo>
                      <a:pt x="38" y="200"/>
                    </a:lnTo>
                    <a:lnTo>
                      <a:pt x="43" y="187"/>
                    </a:lnTo>
                    <a:lnTo>
                      <a:pt x="51" y="170"/>
                    </a:lnTo>
                    <a:lnTo>
                      <a:pt x="60" y="152"/>
                    </a:lnTo>
                    <a:lnTo>
                      <a:pt x="71" y="137"/>
                    </a:lnTo>
                    <a:lnTo>
                      <a:pt x="83" y="124"/>
                    </a:lnTo>
                    <a:lnTo>
                      <a:pt x="94" y="110"/>
                    </a:lnTo>
                    <a:lnTo>
                      <a:pt x="107" y="96"/>
                    </a:lnTo>
                    <a:lnTo>
                      <a:pt x="123" y="82"/>
                    </a:lnTo>
                    <a:lnTo>
                      <a:pt x="138" y="69"/>
                    </a:lnTo>
                    <a:lnTo>
                      <a:pt x="153" y="57"/>
                    </a:lnTo>
                    <a:lnTo>
                      <a:pt x="173" y="47"/>
                    </a:lnTo>
                    <a:lnTo>
                      <a:pt x="195" y="38"/>
                    </a:lnTo>
                    <a:lnTo>
                      <a:pt x="218" y="28"/>
                    </a:lnTo>
                    <a:lnTo>
                      <a:pt x="238" y="20"/>
                    </a:lnTo>
                    <a:lnTo>
                      <a:pt x="254" y="13"/>
                    </a:lnTo>
                    <a:lnTo>
                      <a:pt x="264" y="7"/>
                    </a:lnTo>
                    <a:lnTo>
                      <a:pt x="268" y="2"/>
                    </a:lnTo>
                    <a:lnTo>
                      <a:pt x="256" y="0"/>
                    </a:lnTo>
                    <a:lnTo>
                      <a:pt x="240" y="1"/>
                    </a:lnTo>
                    <a:lnTo>
                      <a:pt x="221" y="4"/>
                    </a:lnTo>
                    <a:lnTo>
                      <a:pt x="201" y="10"/>
                    </a:lnTo>
                    <a:lnTo>
                      <a:pt x="180" y="18"/>
                    </a:lnTo>
                    <a:lnTo>
                      <a:pt x="160" y="27"/>
                    </a:lnTo>
                    <a:lnTo>
                      <a:pt x="141" y="38"/>
                    </a:lnTo>
                    <a:lnTo>
                      <a:pt x="125" y="49"/>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8" name="Freeform 543"/>
              <p:cNvSpPr/>
              <p:nvPr/>
            </p:nvSpPr>
            <p:spPr bwMode="auto">
              <a:xfrm>
                <a:off x="2660" y="2692"/>
                <a:ext cx="47" cy="42"/>
              </a:xfrm>
              <a:custGeom>
                <a:avLst/>
                <a:gdLst>
                  <a:gd name="T0" fmla="*/ 0 w 283"/>
                  <a:gd name="T1" fmla="*/ 0 h 252"/>
                  <a:gd name="T2" fmla="*/ 0 w 283"/>
                  <a:gd name="T3" fmla="*/ 0 h 252"/>
                  <a:gd name="T4" fmla="*/ 0 w 283"/>
                  <a:gd name="T5" fmla="*/ 0 h 252"/>
                  <a:gd name="T6" fmla="*/ 0 w 283"/>
                  <a:gd name="T7" fmla="*/ 0 h 252"/>
                  <a:gd name="T8" fmla="*/ 0 w 283"/>
                  <a:gd name="T9" fmla="*/ 0 h 252"/>
                  <a:gd name="T10" fmla="*/ 0 w 283"/>
                  <a:gd name="T11" fmla="*/ 0 h 252"/>
                  <a:gd name="T12" fmla="*/ 0 w 283"/>
                  <a:gd name="T13" fmla="*/ 0 h 252"/>
                  <a:gd name="T14" fmla="*/ 0 w 283"/>
                  <a:gd name="T15" fmla="*/ 0 h 252"/>
                  <a:gd name="T16" fmla="*/ 0 w 283"/>
                  <a:gd name="T17" fmla="*/ 0 h 252"/>
                  <a:gd name="T18" fmla="*/ 0 w 283"/>
                  <a:gd name="T19" fmla="*/ 0 h 252"/>
                  <a:gd name="T20" fmla="*/ 0 w 283"/>
                  <a:gd name="T21" fmla="*/ 0 h 252"/>
                  <a:gd name="T22" fmla="*/ 0 w 283"/>
                  <a:gd name="T23" fmla="*/ 0 h 252"/>
                  <a:gd name="T24" fmla="*/ 0 w 283"/>
                  <a:gd name="T25" fmla="*/ 0 h 252"/>
                  <a:gd name="T26" fmla="*/ 0 w 283"/>
                  <a:gd name="T27" fmla="*/ 0 h 252"/>
                  <a:gd name="T28" fmla="*/ 0 w 283"/>
                  <a:gd name="T29" fmla="*/ 0 h 252"/>
                  <a:gd name="T30" fmla="*/ 0 w 283"/>
                  <a:gd name="T31" fmla="*/ 0 h 252"/>
                  <a:gd name="T32" fmla="*/ 0 w 283"/>
                  <a:gd name="T33" fmla="*/ 0 h 252"/>
                  <a:gd name="T34" fmla="*/ 0 w 283"/>
                  <a:gd name="T35" fmla="*/ 0 h 252"/>
                  <a:gd name="T36" fmla="*/ 0 w 283"/>
                  <a:gd name="T37" fmla="*/ 0 h 252"/>
                  <a:gd name="T38" fmla="*/ 0 w 283"/>
                  <a:gd name="T39" fmla="*/ 0 h 252"/>
                  <a:gd name="T40" fmla="*/ 0 w 283"/>
                  <a:gd name="T41" fmla="*/ 0 h 252"/>
                  <a:gd name="T42" fmla="*/ 0 w 283"/>
                  <a:gd name="T43" fmla="*/ 0 h 252"/>
                  <a:gd name="T44" fmla="*/ 0 w 283"/>
                  <a:gd name="T45" fmla="*/ 0 h 252"/>
                  <a:gd name="T46" fmla="*/ 0 w 283"/>
                  <a:gd name="T47" fmla="*/ 0 h 252"/>
                  <a:gd name="T48" fmla="*/ 0 w 283"/>
                  <a:gd name="T49" fmla="*/ 0 h 252"/>
                  <a:gd name="T50" fmla="*/ 0 w 283"/>
                  <a:gd name="T51" fmla="*/ 0 h 252"/>
                  <a:gd name="T52" fmla="*/ 0 w 283"/>
                  <a:gd name="T53" fmla="*/ 0 h 252"/>
                  <a:gd name="T54" fmla="*/ 0 w 283"/>
                  <a:gd name="T55" fmla="*/ 0 h 252"/>
                  <a:gd name="T56" fmla="*/ 0 w 283"/>
                  <a:gd name="T57" fmla="*/ 0 h 252"/>
                  <a:gd name="T58" fmla="*/ 0 w 283"/>
                  <a:gd name="T59" fmla="*/ 0 h 252"/>
                  <a:gd name="T60" fmla="*/ 0 w 283"/>
                  <a:gd name="T61" fmla="*/ 0 h 252"/>
                  <a:gd name="T62" fmla="*/ 0 w 283"/>
                  <a:gd name="T63" fmla="*/ 0 h 252"/>
                  <a:gd name="T64" fmla="*/ 0 w 283"/>
                  <a:gd name="T65" fmla="*/ 0 h 252"/>
                  <a:gd name="T66" fmla="*/ 0 w 283"/>
                  <a:gd name="T67" fmla="*/ 0 h 252"/>
                  <a:gd name="T68" fmla="*/ 0 w 283"/>
                  <a:gd name="T69" fmla="*/ 0 h 252"/>
                  <a:gd name="T70" fmla="*/ 0 w 283"/>
                  <a:gd name="T71" fmla="*/ 0 h 252"/>
                  <a:gd name="T72" fmla="*/ 0 w 283"/>
                  <a:gd name="T73" fmla="*/ 0 h 252"/>
                  <a:gd name="T74" fmla="*/ 0 w 283"/>
                  <a:gd name="T75" fmla="*/ 0 h 252"/>
                  <a:gd name="T76" fmla="*/ 0 w 283"/>
                  <a:gd name="T77" fmla="*/ 0 h 252"/>
                  <a:gd name="T78" fmla="*/ 0 w 283"/>
                  <a:gd name="T79" fmla="*/ 0 h 252"/>
                  <a:gd name="T80" fmla="*/ 0 w 283"/>
                  <a:gd name="T81" fmla="*/ 0 h 252"/>
                  <a:gd name="T82" fmla="*/ 0 w 283"/>
                  <a:gd name="T83" fmla="*/ 0 h 252"/>
                  <a:gd name="T84" fmla="*/ 0 w 283"/>
                  <a:gd name="T85" fmla="*/ 0 h 252"/>
                  <a:gd name="T86" fmla="*/ 0 w 283"/>
                  <a:gd name="T87" fmla="*/ 0 h 252"/>
                  <a:gd name="T88" fmla="*/ 0 w 283"/>
                  <a:gd name="T89" fmla="*/ 0 h 252"/>
                  <a:gd name="T90" fmla="*/ 0 w 283"/>
                  <a:gd name="T91" fmla="*/ 0 h 252"/>
                  <a:gd name="T92" fmla="*/ 0 w 283"/>
                  <a:gd name="T93" fmla="*/ 0 h 252"/>
                  <a:gd name="T94" fmla="*/ 0 w 283"/>
                  <a:gd name="T95" fmla="*/ 0 h 252"/>
                  <a:gd name="T96" fmla="*/ 0 w 283"/>
                  <a:gd name="T97" fmla="*/ 0 h 252"/>
                  <a:gd name="T98" fmla="*/ 0 w 283"/>
                  <a:gd name="T99" fmla="*/ 0 h 252"/>
                  <a:gd name="T100" fmla="*/ 0 w 283"/>
                  <a:gd name="T101" fmla="*/ 0 h 252"/>
                  <a:gd name="T102" fmla="*/ 0 w 283"/>
                  <a:gd name="T103" fmla="*/ 0 h 252"/>
                  <a:gd name="T104" fmla="*/ 0 w 283"/>
                  <a:gd name="T105" fmla="*/ 0 h 252"/>
                  <a:gd name="T106" fmla="*/ 0 w 283"/>
                  <a:gd name="T107" fmla="*/ 0 h 252"/>
                  <a:gd name="T108" fmla="*/ 0 w 283"/>
                  <a:gd name="T109" fmla="*/ 0 h 252"/>
                  <a:gd name="T110" fmla="*/ 0 w 283"/>
                  <a:gd name="T111" fmla="*/ 0 h 252"/>
                  <a:gd name="T112" fmla="*/ 0 w 283"/>
                  <a:gd name="T113" fmla="*/ 0 h 252"/>
                  <a:gd name="T114" fmla="*/ 0 w 283"/>
                  <a:gd name="T115" fmla="*/ 0 h 252"/>
                  <a:gd name="T116" fmla="*/ 0 w 283"/>
                  <a:gd name="T117" fmla="*/ 0 h 252"/>
                  <a:gd name="T118" fmla="*/ 0 w 283"/>
                  <a:gd name="T119" fmla="*/ 0 h 252"/>
                  <a:gd name="T120" fmla="*/ 0 w 283"/>
                  <a:gd name="T121" fmla="*/ 0 h 2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3"/>
                  <a:gd name="T184" fmla="*/ 0 h 252"/>
                  <a:gd name="T185" fmla="*/ 283 w 283"/>
                  <a:gd name="T186" fmla="*/ 252 h 25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3" h="252">
                    <a:moveTo>
                      <a:pt x="235" y="77"/>
                    </a:moveTo>
                    <a:lnTo>
                      <a:pt x="248" y="91"/>
                    </a:lnTo>
                    <a:lnTo>
                      <a:pt x="256" y="107"/>
                    </a:lnTo>
                    <a:lnTo>
                      <a:pt x="259" y="124"/>
                    </a:lnTo>
                    <a:lnTo>
                      <a:pt x="259" y="142"/>
                    </a:lnTo>
                    <a:lnTo>
                      <a:pt x="257" y="157"/>
                    </a:lnTo>
                    <a:lnTo>
                      <a:pt x="252" y="170"/>
                    </a:lnTo>
                    <a:lnTo>
                      <a:pt x="244" y="183"/>
                    </a:lnTo>
                    <a:lnTo>
                      <a:pt x="236" y="193"/>
                    </a:lnTo>
                    <a:lnTo>
                      <a:pt x="225" y="204"/>
                    </a:lnTo>
                    <a:lnTo>
                      <a:pt x="215" y="214"/>
                    </a:lnTo>
                    <a:lnTo>
                      <a:pt x="204" y="224"/>
                    </a:lnTo>
                    <a:lnTo>
                      <a:pt x="194" y="234"/>
                    </a:lnTo>
                    <a:lnTo>
                      <a:pt x="191" y="238"/>
                    </a:lnTo>
                    <a:lnTo>
                      <a:pt x="191" y="241"/>
                    </a:lnTo>
                    <a:lnTo>
                      <a:pt x="191" y="245"/>
                    </a:lnTo>
                    <a:lnTo>
                      <a:pt x="194" y="248"/>
                    </a:lnTo>
                    <a:lnTo>
                      <a:pt x="197" y="250"/>
                    </a:lnTo>
                    <a:lnTo>
                      <a:pt x="202" y="252"/>
                    </a:lnTo>
                    <a:lnTo>
                      <a:pt x="205" y="250"/>
                    </a:lnTo>
                    <a:lnTo>
                      <a:pt x="209" y="248"/>
                    </a:lnTo>
                    <a:lnTo>
                      <a:pt x="232" y="233"/>
                    </a:lnTo>
                    <a:lnTo>
                      <a:pt x="252" y="214"/>
                    </a:lnTo>
                    <a:lnTo>
                      <a:pt x="268" y="192"/>
                    </a:lnTo>
                    <a:lnTo>
                      <a:pt x="278" y="167"/>
                    </a:lnTo>
                    <a:lnTo>
                      <a:pt x="283" y="141"/>
                    </a:lnTo>
                    <a:lnTo>
                      <a:pt x="280" y="115"/>
                    </a:lnTo>
                    <a:lnTo>
                      <a:pt x="271" y="91"/>
                    </a:lnTo>
                    <a:lnTo>
                      <a:pt x="252" y="69"/>
                    </a:lnTo>
                    <a:lnTo>
                      <a:pt x="238" y="57"/>
                    </a:lnTo>
                    <a:lnTo>
                      <a:pt x="222" y="48"/>
                    </a:lnTo>
                    <a:lnTo>
                      <a:pt x="204" y="39"/>
                    </a:lnTo>
                    <a:lnTo>
                      <a:pt x="184" y="31"/>
                    </a:lnTo>
                    <a:lnTo>
                      <a:pt x="164" y="23"/>
                    </a:lnTo>
                    <a:lnTo>
                      <a:pt x="144" y="17"/>
                    </a:lnTo>
                    <a:lnTo>
                      <a:pt x="123" y="13"/>
                    </a:lnTo>
                    <a:lnTo>
                      <a:pt x="103" y="8"/>
                    </a:lnTo>
                    <a:lnTo>
                      <a:pt x="83" y="5"/>
                    </a:lnTo>
                    <a:lnTo>
                      <a:pt x="66" y="2"/>
                    </a:lnTo>
                    <a:lnTo>
                      <a:pt x="48" y="0"/>
                    </a:lnTo>
                    <a:lnTo>
                      <a:pt x="34" y="0"/>
                    </a:lnTo>
                    <a:lnTo>
                      <a:pt x="21" y="0"/>
                    </a:lnTo>
                    <a:lnTo>
                      <a:pt x="11" y="0"/>
                    </a:lnTo>
                    <a:lnTo>
                      <a:pt x="4" y="2"/>
                    </a:lnTo>
                    <a:lnTo>
                      <a:pt x="0" y="5"/>
                    </a:lnTo>
                    <a:lnTo>
                      <a:pt x="12" y="7"/>
                    </a:lnTo>
                    <a:lnTo>
                      <a:pt x="24" y="8"/>
                    </a:lnTo>
                    <a:lnTo>
                      <a:pt x="38" y="10"/>
                    </a:lnTo>
                    <a:lnTo>
                      <a:pt x="52" y="13"/>
                    </a:lnTo>
                    <a:lnTo>
                      <a:pt x="66" y="16"/>
                    </a:lnTo>
                    <a:lnTo>
                      <a:pt x="82" y="18"/>
                    </a:lnTo>
                    <a:lnTo>
                      <a:pt x="98" y="22"/>
                    </a:lnTo>
                    <a:lnTo>
                      <a:pt x="114" y="25"/>
                    </a:lnTo>
                    <a:lnTo>
                      <a:pt x="129" y="30"/>
                    </a:lnTo>
                    <a:lnTo>
                      <a:pt x="146" y="34"/>
                    </a:lnTo>
                    <a:lnTo>
                      <a:pt x="162" y="39"/>
                    </a:lnTo>
                    <a:lnTo>
                      <a:pt x="177" y="45"/>
                    </a:lnTo>
                    <a:lnTo>
                      <a:pt x="193" y="52"/>
                    </a:lnTo>
                    <a:lnTo>
                      <a:pt x="208" y="60"/>
                    </a:lnTo>
                    <a:lnTo>
                      <a:pt x="222" y="68"/>
                    </a:lnTo>
                    <a:lnTo>
                      <a:pt x="235" y="77"/>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89" name="Freeform 544"/>
              <p:cNvSpPr/>
              <p:nvPr/>
            </p:nvSpPr>
            <p:spPr bwMode="auto">
              <a:xfrm>
                <a:off x="2564" y="2712"/>
                <a:ext cx="19" cy="39"/>
              </a:xfrm>
              <a:custGeom>
                <a:avLst/>
                <a:gdLst>
                  <a:gd name="T0" fmla="*/ 0 w 114"/>
                  <a:gd name="T1" fmla="*/ 0 h 238"/>
                  <a:gd name="T2" fmla="*/ 0 w 114"/>
                  <a:gd name="T3" fmla="*/ 0 h 238"/>
                  <a:gd name="T4" fmla="*/ 0 w 114"/>
                  <a:gd name="T5" fmla="*/ 0 h 238"/>
                  <a:gd name="T6" fmla="*/ 0 w 114"/>
                  <a:gd name="T7" fmla="*/ 0 h 238"/>
                  <a:gd name="T8" fmla="*/ 0 w 114"/>
                  <a:gd name="T9" fmla="*/ 0 h 238"/>
                  <a:gd name="T10" fmla="*/ 0 w 114"/>
                  <a:gd name="T11" fmla="*/ 0 h 238"/>
                  <a:gd name="T12" fmla="*/ 0 w 114"/>
                  <a:gd name="T13" fmla="*/ 0 h 238"/>
                  <a:gd name="T14" fmla="*/ 0 w 114"/>
                  <a:gd name="T15" fmla="*/ 0 h 238"/>
                  <a:gd name="T16" fmla="*/ 0 w 114"/>
                  <a:gd name="T17" fmla="*/ 0 h 238"/>
                  <a:gd name="T18" fmla="*/ 0 w 114"/>
                  <a:gd name="T19" fmla="*/ 0 h 238"/>
                  <a:gd name="T20" fmla="*/ 0 w 114"/>
                  <a:gd name="T21" fmla="*/ 0 h 238"/>
                  <a:gd name="T22" fmla="*/ 0 w 114"/>
                  <a:gd name="T23" fmla="*/ 0 h 238"/>
                  <a:gd name="T24" fmla="*/ 0 w 114"/>
                  <a:gd name="T25" fmla="*/ 0 h 238"/>
                  <a:gd name="T26" fmla="*/ 0 w 114"/>
                  <a:gd name="T27" fmla="*/ 0 h 238"/>
                  <a:gd name="T28" fmla="*/ 0 w 114"/>
                  <a:gd name="T29" fmla="*/ 0 h 238"/>
                  <a:gd name="T30" fmla="*/ 0 w 114"/>
                  <a:gd name="T31" fmla="*/ 0 h 238"/>
                  <a:gd name="T32" fmla="*/ 0 w 114"/>
                  <a:gd name="T33" fmla="*/ 0 h 238"/>
                  <a:gd name="T34" fmla="*/ 0 w 114"/>
                  <a:gd name="T35" fmla="*/ 0 h 238"/>
                  <a:gd name="T36" fmla="*/ 0 w 114"/>
                  <a:gd name="T37" fmla="*/ 0 h 238"/>
                  <a:gd name="T38" fmla="*/ 0 w 114"/>
                  <a:gd name="T39" fmla="*/ 0 h 238"/>
                  <a:gd name="T40" fmla="*/ 0 w 114"/>
                  <a:gd name="T41" fmla="*/ 0 h 238"/>
                  <a:gd name="T42" fmla="*/ 0 w 114"/>
                  <a:gd name="T43" fmla="*/ 0 h 238"/>
                  <a:gd name="T44" fmla="*/ 0 w 114"/>
                  <a:gd name="T45" fmla="*/ 0 h 238"/>
                  <a:gd name="T46" fmla="*/ 0 w 114"/>
                  <a:gd name="T47" fmla="*/ 0 h 238"/>
                  <a:gd name="T48" fmla="*/ 0 w 114"/>
                  <a:gd name="T49" fmla="*/ 0 h 238"/>
                  <a:gd name="T50" fmla="*/ 0 w 114"/>
                  <a:gd name="T51" fmla="*/ 0 h 238"/>
                  <a:gd name="T52" fmla="*/ 0 w 114"/>
                  <a:gd name="T53" fmla="*/ 0 h 238"/>
                  <a:gd name="T54" fmla="*/ 0 w 114"/>
                  <a:gd name="T55" fmla="*/ 0 h 238"/>
                  <a:gd name="T56" fmla="*/ 0 w 114"/>
                  <a:gd name="T57" fmla="*/ 0 h 238"/>
                  <a:gd name="T58" fmla="*/ 0 w 114"/>
                  <a:gd name="T59" fmla="*/ 0 h 238"/>
                  <a:gd name="T60" fmla="*/ 0 w 114"/>
                  <a:gd name="T61" fmla="*/ 0 h 238"/>
                  <a:gd name="T62" fmla="*/ 0 w 114"/>
                  <a:gd name="T63" fmla="*/ 0 h 238"/>
                  <a:gd name="T64" fmla="*/ 0 w 114"/>
                  <a:gd name="T65" fmla="*/ 0 h 238"/>
                  <a:gd name="T66" fmla="*/ 0 w 114"/>
                  <a:gd name="T67" fmla="*/ 0 h 238"/>
                  <a:gd name="T68" fmla="*/ 0 w 114"/>
                  <a:gd name="T69" fmla="*/ 0 h 238"/>
                  <a:gd name="T70" fmla="*/ 0 w 114"/>
                  <a:gd name="T71" fmla="*/ 0 h 238"/>
                  <a:gd name="T72" fmla="*/ 0 w 114"/>
                  <a:gd name="T73" fmla="*/ 0 h 238"/>
                  <a:gd name="T74" fmla="*/ 0 w 114"/>
                  <a:gd name="T75" fmla="*/ 0 h 238"/>
                  <a:gd name="T76" fmla="*/ 0 w 114"/>
                  <a:gd name="T77" fmla="*/ 0 h 238"/>
                  <a:gd name="T78" fmla="*/ 0 w 114"/>
                  <a:gd name="T79" fmla="*/ 0 h 238"/>
                  <a:gd name="T80" fmla="*/ 0 w 114"/>
                  <a:gd name="T81" fmla="*/ 0 h 23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4"/>
                  <a:gd name="T124" fmla="*/ 0 h 238"/>
                  <a:gd name="T125" fmla="*/ 114 w 114"/>
                  <a:gd name="T126" fmla="*/ 238 h 23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4" h="238">
                    <a:moveTo>
                      <a:pt x="0" y="130"/>
                    </a:moveTo>
                    <a:lnTo>
                      <a:pt x="0" y="149"/>
                    </a:lnTo>
                    <a:lnTo>
                      <a:pt x="4" y="168"/>
                    </a:lnTo>
                    <a:lnTo>
                      <a:pt x="12" y="185"/>
                    </a:lnTo>
                    <a:lnTo>
                      <a:pt x="24" y="200"/>
                    </a:lnTo>
                    <a:lnTo>
                      <a:pt x="38" y="213"/>
                    </a:lnTo>
                    <a:lnTo>
                      <a:pt x="55" y="224"/>
                    </a:lnTo>
                    <a:lnTo>
                      <a:pt x="73" y="232"/>
                    </a:lnTo>
                    <a:lnTo>
                      <a:pt x="92" y="237"/>
                    </a:lnTo>
                    <a:lnTo>
                      <a:pt x="98" y="238"/>
                    </a:lnTo>
                    <a:lnTo>
                      <a:pt x="104" y="235"/>
                    </a:lnTo>
                    <a:lnTo>
                      <a:pt x="109" y="232"/>
                    </a:lnTo>
                    <a:lnTo>
                      <a:pt x="111" y="227"/>
                    </a:lnTo>
                    <a:lnTo>
                      <a:pt x="111" y="222"/>
                    </a:lnTo>
                    <a:lnTo>
                      <a:pt x="110" y="216"/>
                    </a:lnTo>
                    <a:lnTo>
                      <a:pt x="106" y="211"/>
                    </a:lnTo>
                    <a:lnTo>
                      <a:pt x="100" y="209"/>
                    </a:lnTo>
                    <a:lnTo>
                      <a:pt x="82" y="202"/>
                    </a:lnTo>
                    <a:lnTo>
                      <a:pt x="64" y="193"/>
                    </a:lnTo>
                    <a:lnTo>
                      <a:pt x="50" y="180"/>
                    </a:lnTo>
                    <a:lnTo>
                      <a:pt x="39" y="167"/>
                    </a:lnTo>
                    <a:lnTo>
                      <a:pt x="32" y="149"/>
                    </a:lnTo>
                    <a:lnTo>
                      <a:pt x="29" y="131"/>
                    </a:lnTo>
                    <a:lnTo>
                      <a:pt x="29" y="111"/>
                    </a:lnTo>
                    <a:lnTo>
                      <a:pt x="35" y="91"/>
                    </a:lnTo>
                    <a:lnTo>
                      <a:pt x="42" y="76"/>
                    </a:lnTo>
                    <a:lnTo>
                      <a:pt x="51" y="62"/>
                    </a:lnTo>
                    <a:lnTo>
                      <a:pt x="62" y="49"/>
                    </a:lnTo>
                    <a:lnTo>
                      <a:pt x="73" y="38"/>
                    </a:lnTo>
                    <a:lnTo>
                      <a:pt x="84" y="28"/>
                    </a:lnTo>
                    <a:lnTo>
                      <a:pt x="96" y="18"/>
                    </a:lnTo>
                    <a:lnTo>
                      <a:pt x="106" y="9"/>
                    </a:lnTo>
                    <a:lnTo>
                      <a:pt x="114" y="1"/>
                    </a:lnTo>
                    <a:lnTo>
                      <a:pt x="106" y="0"/>
                    </a:lnTo>
                    <a:lnTo>
                      <a:pt x="93" y="6"/>
                    </a:lnTo>
                    <a:lnTo>
                      <a:pt x="76" y="18"/>
                    </a:lnTo>
                    <a:lnTo>
                      <a:pt x="56" y="36"/>
                    </a:lnTo>
                    <a:lnTo>
                      <a:pt x="37" y="57"/>
                    </a:lnTo>
                    <a:lnTo>
                      <a:pt x="20" y="80"/>
                    </a:lnTo>
                    <a:lnTo>
                      <a:pt x="7" y="106"/>
                    </a:lnTo>
                    <a:lnTo>
                      <a:pt x="0" y="130"/>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0" name="Freeform 545"/>
              <p:cNvSpPr/>
              <p:nvPr/>
            </p:nvSpPr>
            <p:spPr bwMode="auto">
              <a:xfrm>
                <a:off x="2698" y="2689"/>
                <a:ext cx="41" cy="52"/>
              </a:xfrm>
              <a:custGeom>
                <a:avLst/>
                <a:gdLst>
                  <a:gd name="T0" fmla="*/ 0 w 246"/>
                  <a:gd name="T1" fmla="*/ 0 h 310"/>
                  <a:gd name="T2" fmla="*/ 0 w 246"/>
                  <a:gd name="T3" fmla="*/ 0 h 310"/>
                  <a:gd name="T4" fmla="*/ 0 w 246"/>
                  <a:gd name="T5" fmla="*/ 0 h 310"/>
                  <a:gd name="T6" fmla="*/ 0 w 246"/>
                  <a:gd name="T7" fmla="*/ 0 h 310"/>
                  <a:gd name="T8" fmla="*/ 0 w 246"/>
                  <a:gd name="T9" fmla="*/ 0 h 310"/>
                  <a:gd name="T10" fmla="*/ 0 w 246"/>
                  <a:gd name="T11" fmla="*/ 0 h 310"/>
                  <a:gd name="T12" fmla="*/ 0 w 246"/>
                  <a:gd name="T13" fmla="*/ 0 h 310"/>
                  <a:gd name="T14" fmla="*/ 0 w 246"/>
                  <a:gd name="T15" fmla="*/ 0 h 310"/>
                  <a:gd name="T16" fmla="*/ 0 w 246"/>
                  <a:gd name="T17" fmla="*/ 0 h 310"/>
                  <a:gd name="T18" fmla="*/ 0 w 246"/>
                  <a:gd name="T19" fmla="*/ 0 h 310"/>
                  <a:gd name="T20" fmla="*/ 0 w 246"/>
                  <a:gd name="T21" fmla="*/ 0 h 310"/>
                  <a:gd name="T22" fmla="*/ 0 w 246"/>
                  <a:gd name="T23" fmla="*/ 0 h 310"/>
                  <a:gd name="T24" fmla="*/ 0 w 246"/>
                  <a:gd name="T25" fmla="*/ 0 h 310"/>
                  <a:gd name="T26" fmla="*/ 0 w 246"/>
                  <a:gd name="T27" fmla="*/ 0 h 310"/>
                  <a:gd name="T28" fmla="*/ 0 w 246"/>
                  <a:gd name="T29" fmla="*/ 0 h 310"/>
                  <a:gd name="T30" fmla="*/ 0 w 246"/>
                  <a:gd name="T31" fmla="*/ 0 h 310"/>
                  <a:gd name="T32" fmla="*/ 0 w 246"/>
                  <a:gd name="T33" fmla="*/ 0 h 310"/>
                  <a:gd name="T34" fmla="*/ 0 w 246"/>
                  <a:gd name="T35" fmla="*/ 0 h 310"/>
                  <a:gd name="T36" fmla="*/ 0 w 246"/>
                  <a:gd name="T37" fmla="*/ 0 h 310"/>
                  <a:gd name="T38" fmla="*/ 0 w 246"/>
                  <a:gd name="T39" fmla="*/ 0 h 310"/>
                  <a:gd name="T40" fmla="*/ 0 w 246"/>
                  <a:gd name="T41" fmla="*/ 0 h 310"/>
                  <a:gd name="T42" fmla="*/ 0 w 246"/>
                  <a:gd name="T43" fmla="*/ 0 h 310"/>
                  <a:gd name="T44" fmla="*/ 0 w 246"/>
                  <a:gd name="T45" fmla="*/ 0 h 310"/>
                  <a:gd name="T46" fmla="*/ 0 w 246"/>
                  <a:gd name="T47" fmla="*/ 0 h 310"/>
                  <a:gd name="T48" fmla="*/ 0 w 246"/>
                  <a:gd name="T49" fmla="*/ 0 h 310"/>
                  <a:gd name="T50" fmla="*/ 0 w 246"/>
                  <a:gd name="T51" fmla="*/ 0 h 310"/>
                  <a:gd name="T52" fmla="*/ 0 w 246"/>
                  <a:gd name="T53" fmla="*/ 0 h 310"/>
                  <a:gd name="T54" fmla="*/ 0 w 246"/>
                  <a:gd name="T55" fmla="*/ 0 h 310"/>
                  <a:gd name="T56" fmla="*/ 0 w 246"/>
                  <a:gd name="T57" fmla="*/ 0 h 310"/>
                  <a:gd name="T58" fmla="*/ 0 w 246"/>
                  <a:gd name="T59" fmla="*/ 0 h 310"/>
                  <a:gd name="T60" fmla="*/ 0 w 246"/>
                  <a:gd name="T61" fmla="*/ 0 h 310"/>
                  <a:gd name="T62" fmla="*/ 0 w 246"/>
                  <a:gd name="T63" fmla="*/ 0 h 310"/>
                  <a:gd name="T64" fmla="*/ 0 w 246"/>
                  <a:gd name="T65" fmla="*/ 0 h 310"/>
                  <a:gd name="T66" fmla="*/ 0 w 246"/>
                  <a:gd name="T67" fmla="*/ 0 h 310"/>
                  <a:gd name="T68" fmla="*/ 0 w 246"/>
                  <a:gd name="T69" fmla="*/ 0 h 310"/>
                  <a:gd name="T70" fmla="*/ 0 w 246"/>
                  <a:gd name="T71" fmla="*/ 0 h 310"/>
                  <a:gd name="T72" fmla="*/ 0 w 246"/>
                  <a:gd name="T73" fmla="*/ 0 h 310"/>
                  <a:gd name="T74" fmla="*/ 0 w 246"/>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6"/>
                  <a:gd name="T115" fmla="*/ 0 h 310"/>
                  <a:gd name="T116" fmla="*/ 246 w 246"/>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6" h="310">
                    <a:moveTo>
                      <a:pt x="199" y="116"/>
                    </a:moveTo>
                    <a:lnTo>
                      <a:pt x="207" y="124"/>
                    </a:lnTo>
                    <a:lnTo>
                      <a:pt x="214" y="133"/>
                    </a:lnTo>
                    <a:lnTo>
                      <a:pt x="219" y="143"/>
                    </a:lnTo>
                    <a:lnTo>
                      <a:pt x="223" y="154"/>
                    </a:lnTo>
                    <a:lnTo>
                      <a:pt x="225" y="164"/>
                    </a:lnTo>
                    <a:lnTo>
                      <a:pt x="225" y="176"/>
                    </a:lnTo>
                    <a:lnTo>
                      <a:pt x="221" y="187"/>
                    </a:lnTo>
                    <a:lnTo>
                      <a:pt x="216" y="197"/>
                    </a:lnTo>
                    <a:lnTo>
                      <a:pt x="208" y="209"/>
                    </a:lnTo>
                    <a:lnTo>
                      <a:pt x="199" y="219"/>
                    </a:lnTo>
                    <a:lnTo>
                      <a:pt x="188" y="228"/>
                    </a:lnTo>
                    <a:lnTo>
                      <a:pt x="177" y="238"/>
                    </a:lnTo>
                    <a:lnTo>
                      <a:pt x="166" y="246"/>
                    </a:lnTo>
                    <a:lnTo>
                      <a:pt x="154" y="255"/>
                    </a:lnTo>
                    <a:lnTo>
                      <a:pt x="143" y="264"/>
                    </a:lnTo>
                    <a:lnTo>
                      <a:pt x="132" y="274"/>
                    </a:lnTo>
                    <a:lnTo>
                      <a:pt x="129" y="278"/>
                    </a:lnTo>
                    <a:lnTo>
                      <a:pt x="126" y="282"/>
                    </a:lnTo>
                    <a:lnTo>
                      <a:pt x="124" y="287"/>
                    </a:lnTo>
                    <a:lnTo>
                      <a:pt x="121" y="292"/>
                    </a:lnTo>
                    <a:lnTo>
                      <a:pt x="120" y="296"/>
                    </a:lnTo>
                    <a:lnTo>
                      <a:pt x="120" y="301"/>
                    </a:lnTo>
                    <a:lnTo>
                      <a:pt x="121" y="305"/>
                    </a:lnTo>
                    <a:lnTo>
                      <a:pt x="125" y="309"/>
                    </a:lnTo>
                    <a:lnTo>
                      <a:pt x="130" y="310"/>
                    </a:lnTo>
                    <a:lnTo>
                      <a:pt x="134" y="310"/>
                    </a:lnTo>
                    <a:lnTo>
                      <a:pt x="139" y="309"/>
                    </a:lnTo>
                    <a:lnTo>
                      <a:pt x="143" y="305"/>
                    </a:lnTo>
                    <a:lnTo>
                      <a:pt x="154" y="293"/>
                    </a:lnTo>
                    <a:lnTo>
                      <a:pt x="167" y="280"/>
                    </a:lnTo>
                    <a:lnTo>
                      <a:pt x="180" y="269"/>
                    </a:lnTo>
                    <a:lnTo>
                      <a:pt x="194" y="257"/>
                    </a:lnTo>
                    <a:lnTo>
                      <a:pt x="207" y="246"/>
                    </a:lnTo>
                    <a:lnTo>
                      <a:pt x="219" y="233"/>
                    </a:lnTo>
                    <a:lnTo>
                      <a:pt x="231" y="219"/>
                    </a:lnTo>
                    <a:lnTo>
                      <a:pt x="239" y="204"/>
                    </a:lnTo>
                    <a:lnTo>
                      <a:pt x="245" y="187"/>
                    </a:lnTo>
                    <a:lnTo>
                      <a:pt x="246" y="170"/>
                    </a:lnTo>
                    <a:lnTo>
                      <a:pt x="242" y="153"/>
                    </a:lnTo>
                    <a:lnTo>
                      <a:pt x="236" y="136"/>
                    </a:lnTo>
                    <a:lnTo>
                      <a:pt x="227" y="120"/>
                    </a:lnTo>
                    <a:lnTo>
                      <a:pt x="215" y="107"/>
                    </a:lnTo>
                    <a:lnTo>
                      <a:pt x="201" y="94"/>
                    </a:lnTo>
                    <a:lnTo>
                      <a:pt x="187" y="82"/>
                    </a:lnTo>
                    <a:lnTo>
                      <a:pt x="177" y="74"/>
                    </a:lnTo>
                    <a:lnTo>
                      <a:pt x="165" y="68"/>
                    </a:lnTo>
                    <a:lnTo>
                      <a:pt x="152" y="60"/>
                    </a:lnTo>
                    <a:lnTo>
                      <a:pt x="139" y="51"/>
                    </a:lnTo>
                    <a:lnTo>
                      <a:pt x="126" y="43"/>
                    </a:lnTo>
                    <a:lnTo>
                      <a:pt x="112" y="35"/>
                    </a:lnTo>
                    <a:lnTo>
                      <a:pt x="98" y="28"/>
                    </a:lnTo>
                    <a:lnTo>
                      <a:pt x="85" y="22"/>
                    </a:lnTo>
                    <a:lnTo>
                      <a:pt x="72" y="16"/>
                    </a:lnTo>
                    <a:lnTo>
                      <a:pt x="59" y="10"/>
                    </a:lnTo>
                    <a:lnTo>
                      <a:pt x="46" y="7"/>
                    </a:lnTo>
                    <a:lnTo>
                      <a:pt x="35" y="3"/>
                    </a:lnTo>
                    <a:lnTo>
                      <a:pt x="24" y="1"/>
                    </a:lnTo>
                    <a:lnTo>
                      <a:pt x="15" y="0"/>
                    </a:lnTo>
                    <a:lnTo>
                      <a:pt x="7" y="1"/>
                    </a:lnTo>
                    <a:lnTo>
                      <a:pt x="0" y="3"/>
                    </a:lnTo>
                    <a:lnTo>
                      <a:pt x="8" y="6"/>
                    </a:lnTo>
                    <a:lnTo>
                      <a:pt x="17" y="9"/>
                    </a:lnTo>
                    <a:lnTo>
                      <a:pt x="28" y="14"/>
                    </a:lnTo>
                    <a:lnTo>
                      <a:pt x="38" y="18"/>
                    </a:lnTo>
                    <a:lnTo>
                      <a:pt x="51" y="24"/>
                    </a:lnTo>
                    <a:lnTo>
                      <a:pt x="64" y="30"/>
                    </a:lnTo>
                    <a:lnTo>
                      <a:pt x="78" y="37"/>
                    </a:lnTo>
                    <a:lnTo>
                      <a:pt x="92" y="43"/>
                    </a:lnTo>
                    <a:lnTo>
                      <a:pt x="106" y="51"/>
                    </a:lnTo>
                    <a:lnTo>
                      <a:pt x="120" y="60"/>
                    </a:lnTo>
                    <a:lnTo>
                      <a:pt x="134" y="69"/>
                    </a:lnTo>
                    <a:lnTo>
                      <a:pt x="148" y="78"/>
                    </a:lnTo>
                    <a:lnTo>
                      <a:pt x="163" y="87"/>
                    </a:lnTo>
                    <a:lnTo>
                      <a:pt x="175" y="96"/>
                    </a:lnTo>
                    <a:lnTo>
                      <a:pt x="187" y="105"/>
                    </a:lnTo>
                    <a:lnTo>
                      <a:pt x="199" y="116"/>
                    </a:lnTo>
                    <a:close/>
                  </a:path>
                </a:pathLst>
              </a:custGeom>
              <a:solidFill>
                <a:srgbClr val="C9E8FF"/>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1" name="Freeform 546"/>
              <p:cNvSpPr/>
              <p:nvPr/>
            </p:nvSpPr>
            <p:spPr bwMode="auto">
              <a:xfrm>
                <a:off x="2653" y="2750"/>
                <a:ext cx="14" cy="31"/>
              </a:xfrm>
              <a:custGeom>
                <a:avLst/>
                <a:gdLst>
                  <a:gd name="T0" fmla="*/ 0 w 83"/>
                  <a:gd name="T1" fmla="*/ 0 h 187"/>
                  <a:gd name="T2" fmla="*/ 0 w 83"/>
                  <a:gd name="T3" fmla="*/ 0 h 187"/>
                  <a:gd name="T4" fmla="*/ 0 w 83"/>
                  <a:gd name="T5" fmla="*/ 0 h 187"/>
                  <a:gd name="T6" fmla="*/ 0 w 83"/>
                  <a:gd name="T7" fmla="*/ 0 h 187"/>
                  <a:gd name="T8" fmla="*/ 0 w 83"/>
                  <a:gd name="T9" fmla="*/ 0 h 187"/>
                  <a:gd name="T10" fmla="*/ 0 w 83"/>
                  <a:gd name="T11" fmla="*/ 0 h 187"/>
                  <a:gd name="T12" fmla="*/ 0 w 83"/>
                  <a:gd name="T13" fmla="*/ 0 h 187"/>
                  <a:gd name="T14" fmla="*/ 0 w 83"/>
                  <a:gd name="T15" fmla="*/ 0 h 187"/>
                  <a:gd name="T16" fmla="*/ 0 w 83"/>
                  <a:gd name="T17" fmla="*/ 0 h 187"/>
                  <a:gd name="T18" fmla="*/ 0 w 83"/>
                  <a:gd name="T19" fmla="*/ 0 h 187"/>
                  <a:gd name="T20" fmla="*/ 0 w 83"/>
                  <a:gd name="T21" fmla="*/ 0 h 187"/>
                  <a:gd name="T22" fmla="*/ 0 w 83"/>
                  <a:gd name="T23" fmla="*/ 0 h 187"/>
                  <a:gd name="T24" fmla="*/ 0 w 83"/>
                  <a:gd name="T25" fmla="*/ 0 h 187"/>
                  <a:gd name="T26" fmla="*/ 0 w 83"/>
                  <a:gd name="T27" fmla="*/ 0 h 187"/>
                  <a:gd name="T28" fmla="*/ 0 w 83"/>
                  <a:gd name="T29" fmla="*/ 0 h 187"/>
                  <a:gd name="T30" fmla="*/ 0 w 83"/>
                  <a:gd name="T31" fmla="*/ 0 h 187"/>
                  <a:gd name="T32" fmla="*/ 0 w 83"/>
                  <a:gd name="T33" fmla="*/ 0 h 187"/>
                  <a:gd name="T34" fmla="*/ 0 w 83"/>
                  <a:gd name="T35" fmla="*/ 0 h 187"/>
                  <a:gd name="T36" fmla="*/ 0 w 83"/>
                  <a:gd name="T37" fmla="*/ 0 h 187"/>
                  <a:gd name="T38" fmla="*/ 0 w 83"/>
                  <a:gd name="T39" fmla="*/ 0 h 187"/>
                  <a:gd name="T40" fmla="*/ 0 w 83"/>
                  <a:gd name="T41" fmla="*/ 0 h 187"/>
                  <a:gd name="T42" fmla="*/ 0 w 83"/>
                  <a:gd name="T43" fmla="*/ 0 h 187"/>
                  <a:gd name="T44" fmla="*/ 0 w 83"/>
                  <a:gd name="T45" fmla="*/ 0 h 187"/>
                  <a:gd name="T46" fmla="*/ 0 w 83"/>
                  <a:gd name="T47" fmla="*/ 0 h 187"/>
                  <a:gd name="T48" fmla="*/ 0 w 83"/>
                  <a:gd name="T49" fmla="*/ 0 h 18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3"/>
                  <a:gd name="T76" fmla="*/ 0 h 187"/>
                  <a:gd name="T77" fmla="*/ 83 w 83"/>
                  <a:gd name="T78" fmla="*/ 187 h 18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3" h="187">
                    <a:moveTo>
                      <a:pt x="31" y="14"/>
                    </a:moveTo>
                    <a:lnTo>
                      <a:pt x="29" y="8"/>
                    </a:lnTo>
                    <a:lnTo>
                      <a:pt x="25" y="3"/>
                    </a:lnTo>
                    <a:lnTo>
                      <a:pt x="19" y="1"/>
                    </a:lnTo>
                    <a:lnTo>
                      <a:pt x="14" y="0"/>
                    </a:lnTo>
                    <a:lnTo>
                      <a:pt x="8" y="2"/>
                    </a:lnTo>
                    <a:lnTo>
                      <a:pt x="3" y="5"/>
                    </a:lnTo>
                    <a:lnTo>
                      <a:pt x="0" y="11"/>
                    </a:lnTo>
                    <a:lnTo>
                      <a:pt x="0" y="17"/>
                    </a:lnTo>
                    <a:lnTo>
                      <a:pt x="5" y="42"/>
                    </a:lnTo>
                    <a:lnTo>
                      <a:pt x="15" y="71"/>
                    </a:lnTo>
                    <a:lnTo>
                      <a:pt x="27" y="100"/>
                    </a:lnTo>
                    <a:lnTo>
                      <a:pt x="41" y="127"/>
                    </a:lnTo>
                    <a:lnTo>
                      <a:pt x="55" y="151"/>
                    </a:lnTo>
                    <a:lnTo>
                      <a:pt x="68" y="171"/>
                    </a:lnTo>
                    <a:lnTo>
                      <a:pt x="77" y="184"/>
                    </a:lnTo>
                    <a:lnTo>
                      <a:pt x="83" y="187"/>
                    </a:lnTo>
                    <a:lnTo>
                      <a:pt x="80" y="174"/>
                    </a:lnTo>
                    <a:lnTo>
                      <a:pt x="75" y="158"/>
                    </a:lnTo>
                    <a:lnTo>
                      <a:pt x="68" y="138"/>
                    </a:lnTo>
                    <a:lnTo>
                      <a:pt x="59" y="113"/>
                    </a:lnTo>
                    <a:lnTo>
                      <a:pt x="51" y="88"/>
                    </a:lnTo>
                    <a:lnTo>
                      <a:pt x="43" y="63"/>
                    </a:lnTo>
                    <a:lnTo>
                      <a:pt x="36" y="38"/>
                    </a:lnTo>
                    <a:lnTo>
                      <a:pt x="31" y="14"/>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2" name="Freeform 547"/>
              <p:cNvSpPr/>
              <p:nvPr/>
            </p:nvSpPr>
            <p:spPr bwMode="auto">
              <a:xfrm>
                <a:off x="2647" y="2733"/>
                <a:ext cx="7" cy="16"/>
              </a:xfrm>
              <a:custGeom>
                <a:avLst/>
                <a:gdLst>
                  <a:gd name="T0" fmla="*/ 0 w 44"/>
                  <a:gd name="T1" fmla="*/ 0 h 94"/>
                  <a:gd name="T2" fmla="*/ 0 w 44"/>
                  <a:gd name="T3" fmla="*/ 0 h 94"/>
                  <a:gd name="T4" fmla="*/ 0 w 44"/>
                  <a:gd name="T5" fmla="*/ 0 h 94"/>
                  <a:gd name="T6" fmla="*/ 0 w 44"/>
                  <a:gd name="T7" fmla="*/ 0 h 94"/>
                  <a:gd name="T8" fmla="*/ 0 w 44"/>
                  <a:gd name="T9" fmla="*/ 0 h 94"/>
                  <a:gd name="T10" fmla="*/ 0 w 44"/>
                  <a:gd name="T11" fmla="*/ 0 h 94"/>
                  <a:gd name="T12" fmla="*/ 0 w 44"/>
                  <a:gd name="T13" fmla="*/ 0 h 94"/>
                  <a:gd name="T14" fmla="*/ 0 w 44"/>
                  <a:gd name="T15" fmla="*/ 0 h 94"/>
                  <a:gd name="T16" fmla="*/ 0 w 44"/>
                  <a:gd name="T17" fmla="*/ 0 h 94"/>
                  <a:gd name="T18" fmla="*/ 0 w 44"/>
                  <a:gd name="T19" fmla="*/ 0 h 94"/>
                  <a:gd name="T20" fmla="*/ 0 w 44"/>
                  <a:gd name="T21" fmla="*/ 0 h 94"/>
                  <a:gd name="T22" fmla="*/ 0 w 44"/>
                  <a:gd name="T23" fmla="*/ 0 h 94"/>
                  <a:gd name="T24" fmla="*/ 0 w 44"/>
                  <a:gd name="T25" fmla="*/ 0 h 94"/>
                  <a:gd name="T26" fmla="*/ 0 w 44"/>
                  <a:gd name="T27" fmla="*/ 0 h 94"/>
                  <a:gd name="T28" fmla="*/ 0 w 44"/>
                  <a:gd name="T29" fmla="*/ 0 h 94"/>
                  <a:gd name="T30" fmla="*/ 0 w 44"/>
                  <a:gd name="T31" fmla="*/ 0 h 94"/>
                  <a:gd name="T32" fmla="*/ 0 w 44"/>
                  <a:gd name="T33" fmla="*/ 0 h 94"/>
                  <a:gd name="T34" fmla="*/ 0 w 44"/>
                  <a:gd name="T35" fmla="*/ 0 h 94"/>
                  <a:gd name="T36" fmla="*/ 0 w 44"/>
                  <a:gd name="T37" fmla="*/ 0 h 94"/>
                  <a:gd name="T38" fmla="*/ 0 w 44"/>
                  <a:gd name="T39" fmla="*/ 0 h 94"/>
                  <a:gd name="T40" fmla="*/ 0 w 44"/>
                  <a:gd name="T41" fmla="*/ 0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4"/>
                  <a:gd name="T64" fmla="*/ 0 h 94"/>
                  <a:gd name="T65" fmla="*/ 44 w 44"/>
                  <a:gd name="T66" fmla="*/ 94 h 9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4" h="94">
                    <a:moveTo>
                      <a:pt x="22" y="10"/>
                    </a:moveTo>
                    <a:lnTo>
                      <a:pt x="21" y="6"/>
                    </a:lnTo>
                    <a:lnTo>
                      <a:pt x="18" y="2"/>
                    </a:lnTo>
                    <a:lnTo>
                      <a:pt x="14" y="0"/>
                    </a:lnTo>
                    <a:lnTo>
                      <a:pt x="10" y="0"/>
                    </a:lnTo>
                    <a:lnTo>
                      <a:pt x="6" y="1"/>
                    </a:lnTo>
                    <a:lnTo>
                      <a:pt x="3" y="3"/>
                    </a:lnTo>
                    <a:lnTo>
                      <a:pt x="0" y="7"/>
                    </a:lnTo>
                    <a:lnTo>
                      <a:pt x="0" y="11"/>
                    </a:lnTo>
                    <a:lnTo>
                      <a:pt x="0" y="24"/>
                    </a:lnTo>
                    <a:lnTo>
                      <a:pt x="4" y="38"/>
                    </a:lnTo>
                    <a:lnTo>
                      <a:pt x="8" y="52"/>
                    </a:lnTo>
                    <a:lnTo>
                      <a:pt x="14" y="65"/>
                    </a:lnTo>
                    <a:lnTo>
                      <a:pt x="21" y="78"/>
                    </a:lnTo>
                    <a:lnTo>
                      <a:pt x="28" y="87"/>
                    </a:lnTo>
                    <a:lnTo>
                      <a:pt x="37" y="93"/>
                    </a:lnTo>
                    <a:lnTo>
                      <a:pt x="42" y="94"/>
                    </a:lnTo>
                    <a:lnTo>
                      <a:pt x="44" y="76"/>
                    </a:lnTo>
                    <a:lnTo>
                      <a:pt x="38" y="54"/>
                    </a:lnTo>
                    <a:lnTo>
                      <a:pt x="31" y="32"/>
                    </a:lnTo>
                    <a:lnTo>
                      <a:pt x="22" y="1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3" name="Freeform 548"/>
              <p:cNvSpPr/>
              <p:nvPr/>
            </p:nvSpPr>
            <p:spPr bwMode="auto">
              <a:xfrm>
                <a:off x="2641" y="2722"/>
                <a:ext cx="6" cy="9"/>
              </a:xfrm>
              <a:custGeom>
                <a:avLst/>
                <a:gdLst>
                  <a:gd name="T0" fmla="*/ 0 w 38"/>
                  <a:gd name="T1" fmla="*/ 0 h 54"/>
                  <a:gd name="T2" fmla="*/ 0 w 38"/>
                  <a:gd name="T3" fmla="*/ 0 h 54"/>
                  <a:gd name="T4" fmla="*/ 0 w 38"/>
                  <a:gd name="T5" fmla="*/ 0 h 54"/>
                  <a:gd name="T6" fmla="*/ 0 w 38"/>
                  <a:gd name="T7" fmla="*/ 0 h 54"/>
                  <a:gd name="T8" fmla="*/ 0 w 38"/>
                  <a:gd name="T9" fmla="*/ 0 h 54"/>
                  <a:gd name="T10" fmla="*/ 0 w 38"/>
                  <a:gd name="T11" fmla="*/ 0 h 54"/>
                  <a:gd name="T12" fmla="*/ 0 w 38"/>
                  <a:gd name="T13" fmla="*/ 0 h 54"/>
                  <a:gd name="T14" fmla="*/ 0 w 38"/>
                  <a:gd name="T15" fmla="*/ 0 h 54"/>
                  <a:gd name="T16" fmla="*/ 0 w 38"/>
                  <a:gd name="T17" fmla="*/ 0 h 54"/>
                  <a:gd name="T18" fmla="*/ 0 w 38"/>
                  <a:gd name="T19" fmla="*/ 0 h 54"/>
                  <a:gd name="T20" fmla="*/ 0 w 38"/>
                  <a:gd name="T21" fmla="*/ 0 h 54"/>
                  <a:gd name="T22" fmla="*/ 0 w 38"/>
                  <a:gd name="T23" fmla="*/ 0 h 54"/>
                  <a:gd name="T24" fmla="*/ 0 w 38"/>
                  <a:gd name="T25" fmla="*/ 0 h 54"/>
                  <a:gd name="T26" fmla="*/ 0 w 38"/>
                  <a:gd name="T27" fmla="*/ 0 h 54"/>
                  <a:gd name="T28" fmla="*/ 0 w 38"/>
                  <a:gd name="T29" fmla="*/ 0 h 54"/>
                  <a:gd name="T30" fmla="*/ 0 w 38"/>
                  <a:gd name="T31" fmla="*/ 0 h 54"/>
                  <a:gd name="T32" fmla="*/ 0 w 38"/>
                  <a:gd name="T33" fmla="*/ 0 h 54"/>
                  <a:gd name="T34" fmla="*/ 0 w 38"/>
                  <a:gd name="T35" fmla="*/ 0 h 54"/>
                  <a:gd name="T36" fmla="*/ 0 w 38"/>
                  <a:gd name="T37" fmla="*/ 0 h 54"/>
                  <a:gd name="T38" fmla="*/ 0 w 38"/>
                  <a:gd name="T39" fmla="*/ 0 h 54"/>
                  <a:gd name="T40" fmla="*/ 0 w 38"/>
                  <a:gd name="T41" fmla="*/ 0 h 54"/>
                  <a:gd name="T42" fmla="*/ 0 w 38"/>
                  <a:gd name="T43" fmla="*/ 0 h 54"/>
                  <a:gd name="T44" fmla="*/ 0 w 38"/>
                  <a:gd name="T45" fmla="*/ 0 h 54"/>
                  <a:gd name="T46" fmla="*/ 0 w 38"/>
                  <a:gd name="T47" fmla="*/ 0 h 54"/>
                  <a:gd name="T48" fmla="*/ 0 w 38"/>
                  <a:gd name="T49" fmla="*/ 0 h 5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8"/>
                  <a:gd name="T76" fmla="*/ 0 h 54"/>
                  <a:gd name="T77" fmla="*/ 38 w 38"/>
                  <a:gd name="T78" fmla="*/ 54 h 5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8" h="54">
                    <a:moveTo>
                      <a:pt x="20" y="7"/>
                    </a:moveTo>
                    <a:lnTo>
                      <a:pt x="20" y="8"/>
                    </a:lnTo>
                    <a:lnTo>
                      <a:pt x="19" y="4"/>
                    </a:lnTo>
                    <a:lnTo>
                      <a:pt x="15" y="1"/>
                    </a:lnTo>
                    <a:lnTo>
                      <a:pt x="12" y="0"/>
                    </a:lnTo>
                    <a:lnTo>
                      <a:pt x="7" y="0"/>
                    </a:lnTo>
                    <a:lnTo>
                      <a:pt x="4" y="1"/>
                    </a:lnTo>
                    <a:lnTo>
                      <a:pt x="1" y="4"/>
                    </a:lnTo>
                    <a:lnTo>
                      <a:pt x="0" y="8"/>
                    </a:lnTo>
                    <a:lnTo>
                      <a:pt x="0" y="11"/>
                    </a:lnTo>
                    <a:lnTo>
                      <a:pt x="1" y="17"/>
                    </a:lnTo>
                    <a:lnTo>
                      <a:pt x="4" y="24"/>
                    </a:lnTo>
                    <a:lnTo>
                      <a:pt x="8" y="32"/>
                    </a:lnTo>
                    <a:lnTo>
                      <a:pt x="14" y="39"/>
                    </a:lnTo>
                    <a:lnTo>
                      <a:pt x="20" y="46"/>
                    </a:lnTo>
                    <a:lnTo>
                      <a:pt x="27" y="50"/>
                    </a:lnTo>
                    <a:lnTo>
                      <a:pt x="33" y="54"/>
                    </a:lnTo>
                    <a:lnTo>
                      <a:pt x="38" y="54"/>
                    </a:lnTo>
                    <a:lnTo>
                      <a:pt x="36" y="42"/>
                    </a:lnTo>
                    <a:lnTo>
                      <a:pt x="32" y="29"/>
                    </a:lnTo>
                    <a:lnTo>
                      <a:pt x="25" y="16"/>
                    </a:lnTo>
                    <a:lnTo>
                      <a:pt x="20" y="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4" name="Freeform 549"/>
              <p:cNvSpPr/>
              <p:nvPr/>
            </p:nvSpPr>
            <p:spPr bwMode="auto">
              <a:xfrm>
                <a:off x="2636" y="2714"/>
                <a:ext cx="8" cy="6"/>
              </a:xfrm>
              <a:custGeom>
                <a:avLst/>
                <a:gdLst>
                  <a:gd name="T0" fmla="*/ 0 w 52"/>
                  <a:gd name="T1" fmla="*/ 0 h 36"/>
                  <a:gd name="T2" fmla="*/ 0 w 52"/>
                  <a:gd name="T3" fmla="*/ 0 h 36"/>
                  <a:gd name="T4" fmla="*/ 0 w 52"/>
                  <a:gd name="T5" fmla="*/ 0 h 36"/>
                  <a:gd name="T6" fmla="*/ 0 w 52"/>
                  <a:gd name="T7" fmla="*/ 0 h 36"/>
                  <a:gd name="T8" fmla="*/ 0 w 52"/>
                  <a:gd name="T9" fmla="*/ 0 h 36"/>
                  <a:gd name="T10" fmla="*/ 0 w 52"/>
                  <a:gd name="T11" fmla="*/ 0 h 36"/>
                  <a:gd name="T12" fmla="*/ 0 w 52"/>
                  <a:gd name="T13" fmla="*/ 0 h 36"/>
                  <a:gd name="T14" fmla="*/ 0 w 52"/>
                  <a:gd name="T15" fmla="*/ 0 h 36"/>
                  <a:gd name="T16" fmla="*/ 0 w 52"/>
                  <a:gd name="T17" fmla="*/ 0 h 36"/>
                  <a:gd name="T18" fmla="*/ 0 w 52"/>
                  <a:gd name="T19" fmla="*/ 0 h 36"/>
                  <a:gd name="T20" fmla="*/ 0 w 52"/>
                  <a:gd name="T21" fmla="*/ 0 h 36"/>
                  <a:gd name="T22" fmla="*/ 0 w 52"/>
                  <a:gd name="T23" fmla="*/ 0 h 36"/>
                  <a:gd name="T24" fmla="*/ 0 w 52"/>
                  <a:gd name="T25" fmla="*/ 0 h 36"/>
                  <a:gd name="T26" fmla="*/ 0 w 52"/>
                  <a:gd name="T27" fmla="*/ 0 h 36"/>
                  <a:gd name="T28" fmla="*/ 0 w 52"/>
                  <a:gd name="T29" fmla="*/ 0 h 36"/>
                  <a:gd name="T30" fmla="*/ 0 w 52"/>
                  <a:gd name="T31" fmla="*/ 0 h 36"/>
                  <a:gd name="T32" fmla="*/ 0 w 52"/>
                  <a:gd name="T33" fmla="*/ 0 h 36"/>
                  <a:gd name="T34" fmla="*/ 0 w 52"/>
                  <a:gd name="T35" fmla="*/ 0 h 36"/>
                  <a:gd name="T36" fmla="*/ 0 w 52"/>
                  <a:gd name="T37" fmla="*/ 0 h 36"/>
                  <a:gd name="T38" fmla="*/ 0 w 52"/>
                  <a:gd name="T39" fmla="*/ 0 h 36"/>
                  <a:gd name="T40" fmla="*/ 0 w 52"/>
                  <a:gd name="T41" fmla="*/ 0 h 36"/>
                  <a:gd name="T42" fmla="*/ 0 w 52"/>
                  <a:gd name="T43" fmla="*/ 0 h 36"/>
                  <a:gd name="T44" fmla="*/ 0 w 52"/>
                  <a:gd name="T45" fmla="*/ 0 h 36"/>
                  <a:gd name="T46" fmla="*/ 0 w 52"/>
                  <a:gd name="T47" fmla="*/ 0 h 36"/>
                  <a:gd name="T48" fmla="*/ 0 w 52"/>
                  <a:gd name="T49" fmla="*/ 0 h 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2"/>
                  <a:gd name="T76" fmla="*/ 0 h 36"/>
                  <a:gd name="T77" fmla="*/ 52 w 52"/>
                  <a:gd name="T78" fmla="*/ 36 h 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2" h="36">
                    <a:moveTo>
                      <a:pt x="41" y="27"/>
                    </a:moveTo>
                    <a:lnTo>
                      <a:pt x="46" y="24"/>
                    </a:lnTo>
                    <a:lnTo>
                      <a:pt x="51" y="21"/>
                    </a:lnTo>
                    <a:lnTo>
                      <a:pt x="52" y="16"/>
                    </a:lnTo>
                    <a:lnTo>
                      <a:pt x="52" y="12"/>
                    </a:lnTo>
                    <a:lnTo>
                      <a:pt x="50" y="6"/>
                    </a:lnTo>
                    <a:lnTo>
                      <a:pt x="46" y="2"/>
                    </a:lnTo>
                    <a:lnTo>
                      <a:pt x="41" y="0"/>
                    </a:lnTo>
                    <a:lnTo>
                      <a:pt x="36" y="0"/>
                    </a:lnTo>
                    <a:lnTo>
                      <a:pt x="33" y="0"/>
                    </a:lnTo>
                    <a:lnTo>
                      <a:pt x="29" y="1"/>
                    </a:lnTo>
                    <a:lnTo>
                      <a:pt x="21" y="4"/>
                    </a:lnTo>
                    <a:lnTo>
                      <a:pt x="13" y="8"/>
                    </a:lnTo>
                    <a:lnTo>
                      <a:pt x="6" y="15"/>
                    </a:lnTo>
                    <a:lnTo>
                      <a:pt x="3" y="22"/>
                    </a:lnTo>
                    <a:lnTo>
                      <a:pt x="0" y="29"/>
                    </a:lnTo>
                    <a:lnTo>
                      <a:pt x="0" y="31"/>
                    </a:lnTo>
                    <a:lnTo>
                      <a:pt x="4" y="33"/>
                    </a:lnTo>
                    <a:lnTo>
                      <a:pt x="9" y="36"/>
                    </a:lnTo>
                    <a:lnTo>
                      <a:pt x="13" y="36"/>
                    </a:lnTo>
                    <a:lnTo>
                      <a:pt x="18" y="36"/>
                    </a:lnTo>
                    <a:lnTo>
                      <a:pt x="24" y="33"/>
                    </a:lnTo>
                    <a:lnTo>
                      <a:pt x="30" y="32"/>
                    </a:lnTo>
                    <a:lnTo>
                      <a:pt x="36" y="30"/>
                    </a:lnTo>
                    <a:lnTo>
                      <a:pt x="41" y="27"/>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5" name="Freeform 550"/>
              <p:cNvSpPr/>
              <p:nvPr/>
            </p:nvSpPr>
            <p:spPr bwMode="auto">
              <a:xfrm>
                <a:off x="2596" y="2704"/>
                <a:ext cx="33" cy="39"/>
              </a:xfrm>
              <a:custGeom>
                <a:avLst/>
                <a:gdLst>
                  <a:gd name="T0" fmla="*/ 0 w 198"/>
                  <a:gd name="T1" fmla="*/ 0 h 236"/>
                  <a:gd name="T2" fmla="*/ 0 w 198"/>
                  <a:gd name="T3" fmla="*/ 0 h 236"/>
                  <a:gd name="T4" fmla="*/ 0 w 198"/>
                  <a:gd name="T5" fmla="*/ 0 h 236"/>
                  <a:gd name="T6" fmla="*/ 0 w 198"/>
                  <a:gd name="T7" fmla="*/ 0 h 236"/>
                  <a:gd name="T8" fmla="*/ 0 w 198"/>
                  <a:gd name="T9" fmla="*/ 0 h 236"/>
                  <a:gd name="T10" fmla="*/ 0 w 198"/>
                  <a:gd name="T11" fmla="*/ 0 h 236"/>
                  <a:gd name="T12" fmla="*/ 0 w 198"/>
                  <a:gd name="T13" fmla="*/ 0 h 236"/>
                  <a:gd name="T14" fmla="*/ 0 w 198"/>
                  <a:gd name="T15" fmla="*/ 0 h 236"/>
                  <a:gd name="T16" fmla="*/ 0 w 198"/>
                  <a:gd name="T17" fmla="*/ 0 h 236"/>
                  <a:gd name="T18" fmla="*/ 0 w 198"/>
                  <a:gd name="T19" fmla="*/ 0 h 236"/>
                  <a:gd name="T20" fmla="*/ 0 w 198"/>
                  <a:gd name="T21" fmla="*/ 0 h 236"/>
                  <a:gd name="T22" fmla="*/ 0 w 198"/>
                  <a:gd name="T23" fmla="*/ 0 h 236"/>
                  <a:gd name="T24" fmla="*/ 0 w 198"/>
                  <a:gd name="T25" fmla="*/ 0 h 236"/>
                  <a:gd name="T26" fmla="*/ 0 w 198"/>
                  <a:gd name="T27" fmla="*/ 0 h 236"/>
                  <a:gd name="T28" fmla="*/ 0 w 198"/>
                  <a:gd name="T29" fmla="*/ 0 h 236"/>
                  <a:gd name="T30" fmla="*/ 0 w 198"/>
                  <a:gd name="T31" fmla="*/ 0 h 236"/>
                  <a:gd name="T32" fmla="*/ 0 w 198"/>
                  <a:gd name="T33" fmla="*/ 0 h 236"/>
                  <a:gd name="T34" fmla="*/ 0 w 198"/>
                  <a:gd name="T35" fmla="*/ 0 h 236"/>
                  <a:gd name="T36" fmla="*/ 0 w 198"/>
                  <a:gd name="T37" fmla="*/ 0 h 236"/>
                  <a:gd name="T38" fmla="*/ 0 w 198"/>
                  <a:gd name="T39" fmla="*/ 0 h 236"/>
                  <a:gd name="T40" fmla="*/ 0 w 198"/>
                  <a:gd name="T41" fmla="*/ 0 h 236"/>
                  <a:gd name="T42" fmla="*/ 0 w 198"/>
                  <a:gd name="T43" fmla="*/ 0 h 236"/>
                  <a:gd name="T44" fmla="*/ 0 w 198"/>
                  <a:gd name="T45" fmla="*/ 0 h 236"/>
                  <a:gd name="T46" fmla="*/ 0 w 198"/>
                  <a:gd name="T47" fmla="*/ 0 h 236"/>
                  <a:gd name="T48" fmla="*/ 0 w 198"/>
                  <a:gd name="T49" fmla="*/ 0 h 236"/>
                  <a:gd name="T50" fmla="*/ 0 w 198"/>
                  <a:gd name="T51" fmla="*/ 0 h 236"/>
                  <a:gd name="T52" fmla="*/ 0 w 198"/>
                  <a:gd name="T53" fmla="*/ 0 h 236"/>
                  <a:gd name="T54" fmla="*/ 0 w 198"/>
                  <a:gd name="T55" fmla="*/ 0 h 236"/>
                  <a:gd name="T56" fmla="*/ 0 w 198"/>
                  <a:gd name="T57" fmla="*/ 0 h 236"/>
                  <a:gd name="T58" fmla="*/ 0 w 198"/>
                  <a:gd name="T59" fmla="*/ 0 h 236"/>
                  <a:gd name="T60" fmla="*/ 0 w 198"/>
                  <a:gd name="T61" fmla="*/ 0 h 236"/>
                  <a:gd name="T62" fmla="*/ 0 w 198"/>
                  <a:gd name="T63" fmla="*/ 0 h 236"/>
                  <a:gd name="T64" fmla="*/ 0 w 198"/>
                  <a:gd name="T65" fmla="*/ 0 h 236"/>
                  <a:gd name="T66" fmla="*/ 0 w 198"/>
                  <a:gd name="T67" fmla="*/ 0 h 236"/>
                  <a:gd name="T68" fmla="*/ 0 w 198"/>
                  <a:gd name="T69" fmla="*/ 0 h 236"/>
                  <a:gd name="T70" fmla="*/ 0 w 198"/>
                  <a:gd name="T71" fmla="*/ 0 h 236"/>
                  <a:gd name="T72" fmla="*/ 0 w 198"/>
                  <a:gd name="T73" fmla="*/ 0 h 236"/>
                  <a:gd name="T74" fmla="*/ 0 w 198"/>
                  <a:gd name="T75" fmla="*/ 0 h 236"/>
                  <a:gd name="T76" fmla="*/ 0 w 198"/>
                  <a:gd name="T77" fmla="*/ 0 h 236"/>
                  <a:gd name="T78" fmla="*/ 0 w 198"/>
                  <a:gd name="T79" fmla="*/ 0 h 236"/>
                  <a:gd name="T80" fmla="*/ 0 w 198"/>
                  <a:gd name="T81" fmla="*/ 0 h 236"/>
                  <a:gd name="T82" fmla="*/ 0 w 198"/>
                  <a:gd name="T83" fmla="*/ 0 h 236"/>
                  <a:gd name="T84" fmla="*/ 0 w 198"/>
                  <a:gd name="T85" fmla="*/ 0 h 236"/>
                  <a:gd name="T86" fmla="*/ 0 w 198"/>
                  <a:gd name="T87" fmla="*/ 0 h 236"/>
                  <a:gd name="T88" fmla="*/ 0 w 198"/>
                  <a:gd name="T89" fmla="*/ 0 h 236"/>
                  <a:gd name="T90" fmla="*/ 0 w 198"/>
                  <a:gd name="T91" fmla="*/ 0 h 236"/>
                  <a:gd name="T92" fmla="*/ 0 w 198"/>
                  <a:gd name="T93" fmla="*/ 0 h 236"/>
                  <a:gd name="T94" fmla="*/ 0 w 198"/>
                  <a:gd name="T95" fmla="*/ 0 h 236"/>
                  <a:gd name="T96" fmla="*/ 0 w 198"/>
                  <a:gd name="T97" fmla="*/ 0 h 236"/>
                  <a:gd name="T98" fmla="*/ 0 w 198"/>
                  <a:gd name="T99" fmla="*/ 0 h 236"/>
                  <a:gd name="T100" fmla="*/ 0 w 198"/>
                  <a:gd name="T101" fmla="*/ 0 h 236"/>
                  <a:gd name="T102" fmla="*/ 0 w 198"/>
                  <a:gd name="T103" fmla="*/ 0 h 236"/>
                  <a:gd name="T104" fmla="*/ 0 w 198"/>
                  <a:gd name="T105" fmla="*/ 0 h 236"/>
                  <a:gd name="T106" fmla="*/ 0 w 198"/>
                  <a:gd name="T107" fmla="*/ 0 h 236"/>
                  <a:gd name="T108" fmla="*/ 0 w 198"/>
                  <a:gd name="T109" fmla="*/ 0 h 236"/>
                  <a:gd name="T110" fmla="*/ 0 w 198"/>
                  <a:gd name="T111" fmla="*/ 0 h 236"/>
                  <a:gd name="T112" fmla="*/ 0 w 198"/>
                  <a:gd name="T113" fmla="*/ 0 h 236"/>
                  <a:gd name="T114" fmla="*/ 0 w 198"/>
                  <a:gd name="T115" fmla="*/ 0 h 236"/>
                  <a:gd name="T116" fmla="*/ 0 w 198"/>
                  <a:gd name="T117" fmla="*/ 0 h 236"/>
                  <a:gd name="T118" fmla="*/ 0 w 198"/>
                  <a:gd name="T119" fmla="*/ 0 h 236"/>
                  <a:gd name="T120" fmla="*/ 0 w 198"/>
                  <a:gd name="T121" fmla="*/ 0 h 2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98"/>
                  <a:gd name="T184" fmla="*/ 0 h 236"/>
                  <a:gd name="T185" fmla="*/ 198 w 198"/>
                  <a:gd name="T186" fmla="*/ 236 h 2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98" h="236">
                    <a:moveTo>
                      <a:pt x="73" y="36"/>
                    </a:moveTo>
                    <a:lnTo>
                      <a:pt x="58" y="46"/>
                    </a:lnTo>
                    <a:lnTo>
                      <a:pt x="46" y="58"/>
                    </a:lnTo>
                    <a:lnTo>
                      <a:pt x="33" y="72"/>
                    </a:lnTo>
                    <a:lnTo>
                      <a:pt x="22" y="85"/>
                    </a:lnTo>
                    <a:lnTo>
                      <a:pt x="14" y="100"/>
                    </a:lnTo>
                    <a:lnTo>
                      <a:pt x="7" y="115"/>
                    </a:lnTo>
                    <a:lnTo>
                      <a:pt x="2" y="130"/>
                    </a:lnTo>
                    <a:lnTo>
                      <a:pt x="0" y="146"/>
                    </a:lnTo>
                    <a:lnTo>
                      <a:pt x="2" y="170"/>
                    </a:lnTo>
                    <a:lnTo>
                      <a:pt x="12" y="190"/>
                    </a:lnTo>
                    <a:lnTo>
                      <a:pt x="26" y="207"/>
                    </a:lnTo>
                    <a:lnTo>
                      <a:pt x="43" y="220"/>
                    </a:lnTo>
                    <a:lnTo>
                      <a:pt x="64" y="229"/>
                    </a:lnTo>
                    <a:lnTo>
                      <a:pt x="88" y="235"/>
                    </a:lnTo>
                    <a:lnTo>
                      <a:pt x="110" y="236"/>
                    </a:lnTo>
                    <a:lnTo>
                      <a:pt x="132" y="232"/>
                    </a:lnTo>
                    <a:lnTo>
                      <a:pt x="137" y="232"/>
                    </a:lnTo>
                    <a:lnTo>
                      <a:pt x="142" y="230"/>
                    </a:lnTo>
                    <a:lnTo>
                      <a:pt x="145" y="226"/>
                    </a:lnTo>
                    <a:lnTo>
                      <a:pt x="146" y="221"/>
                    </a:lnTo>
                    <a:lnTo>
                      <a:pt x="145" y="219"/>
                    </a:lnTo>
                    <a:lnTo>
                      <a:pt x="142" y="219"/>
                    </a:lnTo>
                    <a:lnTo>
                      <a:pt x="137" y="217"/>
                    </a:lnTo>
                    <a:lnTo>
                      <a:pt x="131" y="217"/>
                    </a:lnTo>
                    <a:lnTo>
                      <a:pt x="124" y="217"/>
                    </a:lnTo>
                    <a:lnTo>
                      <a:pt x="118" y="217"/>
                    </a:lnTo>
                    <a:lnTo>
                      <a:pt x="112" y="217"/>
                    </a:lnTo>
                    <a:lnTo>
                      <a:pt x="109" y="217"/>
                    </a:lnTo>
                    <a:lnTo>
                      <a:pt x="97" y="216"/>
                    </a:lnTo>
                    <a:lnTo>
                      <a:pt x="87" y="215"/>
                    </a:lnTo>
                    <a:lnTo>
                      <a:pt x="75" y="214"/>
                    </a:lnTo>
                    <a:lnTo>
                      <a:pt x="63" y="211"/>
                    </a:lnTo>
                    <a:lnTo>
                      <a:pt x="51" y="207"/>
                    </a:lnTo>
                    <a:lnTo>
                      <a:pt x="40" y="199"/>
                    </a:lnTo>
                    <a:lnTo>
                      <a:pt x="29" y="189"/>
                    </a:lnTo>
                    <a:lnTo>
                      <a:pt x="17" y="174"/>
                    </a:lnTo>
                    <a:lnTo>
                      <a:pt x="15" y="157"/>
                    </a:lnTo>
                    <a:lnTo>
                      <a:pt x="16" y="141"/>
                    </a:lnTo>
                    <a:lnTo>
                      <a:pt x="21" y="124"/>
                    </a:lnTo>
                    <a:lnTo>
                      <a:pt x="28" y="109"/>
                    </a:lnTo>
                    <a:lnTo>
                      <a:pt x="39" y="96"/>
                    </a:lnTo>
                    <a:lnTo>
                      <a:pt x="50" y="82"/>
                    </a:lnTo>
                    <a:lnTo>
                      <a:pt x="63" y="70"/>
                    </a:lnTo>
                    <a:lnTo>
                      <a:pt x="78" y="59"/>
                    </a:lnTo>
                    <a:lnTo>
                      <a:pt x="94" y="49"/>
                    </a:lnTo>
                    <a:lnTo>
                      <a:pt x="110" y="39"/>
                    </a:lnTo>
                    <a:lnTo>
                      <a:pt x="126" y="31"/>
                    </a:lnTo>
                    <a:lnTo>
                      <a:pt x="142" y="24"/>
                    </a:lnTo>
                    <a:lnTo>
                      <a:pt x="158" y="19"/>
                    </a:lnTo>
                    <a:lnTo>
                      <a:pt x="172" y="13"/>
                    </a:lnTo>
                    <a:lnTo>
                      <a:pt x="186" y="10"/>
                    </a:lnTo>
                    <a:lnTo>
                      <a:pt x="198" y="7"/>
                    </a:lnTo>
                    <a:lnTo>
                      <a:pt x="190" y="3"/>
                    </a:lnTo>
                    <a:lnTo>
                      <a:pt x="177" y="0"/>
                    </a:lnTo>
                    <a:lnTo>
                      <a:pt x="162" y="3"/>
                    </a:lnTo>
                    <a:lnTo>
                      <a:pt x="144" y="6"/>
                    </a:lnTo>
                    <a:lnTo>
                      <a:pt x="124" y="12"/>
                    </a:lnTo>
                    <a:lnTo>
                      <a:pt x="105" y="19"/>
                    </a:lnTo>
                    <a:lnTo>
                      <a:pt x="88" y="28"/>
                    </a:lnTo>
                    <a:lnTo>
                      <a:pt x="73" y="3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6" name="Freeform 551"/>
              <p:cNvSpPr/>
              <p:nvPr/>
            </p:nvSpPr>
            <p:spPr bwMode="auto">
              <a:xfrm>
                <a:off x="2652" y="2704"/>
                <a:ext cx="22" cy="30"/>
              </a:xfrm>
              <a:custGeom>
                <a:avLst/>
                <a:gdLst>
                  <a:gd name="T0" fmla="*/ 0 w 128"/>
                  <a:gd name="T1" fmla="*/ 0 h 183"/>
                  <a:gd name="T2" fmla="*/ 0 w 128"/>
                  <a:gd name="T3" fmla="*/ 0 h 183"/>
                  <a:gd name="T4" fmla="*/ 0 w 128"/>
                  <a:gd name="T5" fmla="*/ 0 h 183"/>
                  <a:gd name="T6" fmla="*/ 0 w 128"/>
                  <a:gd name="T7" fmla="*/ 0 h 183"/>
                  <a:gd name="T8" fmla="*/ 0 w 128"/>
                  <a:gd name="T9" fmla="*/ 0 h 183"/>
                  <a:gd name="T10" fmla="*/ 0 w 128"/>
                  <a:gd name="T11" fmla="*/ 0 h 183"/>
                  <a:gd name="T12" fmla="*/ 0 w 128"/>
                  <a:gd name="T13" fmla="*/ 0 h 183"/>
                  <a:gd name="T14" fmla="*/ 0 w 128"/>
                  <a:gd name="T15" fmla="*/ 0 h 183"/>
                  <a:gd name="T16" fmla="*/ 0 w 128"/>
                  <a:gd name="T17" fmla="*/ 0 h 183"/>
                  <a:gd name="T18" fmla="*/ 0 w 128"/>
                  <a:gd name="T19" fmla="*/ 0 h 183"/>
                  <a:gd name="T20" fmla="*/ 0 w 128"/>
                  <a:gd name="T21" fmla="*/ 0 h 183"/>
                  <a:gd name="T22" fmla="*/ 0 w 128"/>
                  <a:gd name="T23" fmla="*/ 0 h 183"/>
                  <a:gd name="T24" fmla="*/ 0 w 128"/>
                  <a:gd name="T25" fmla="*/ 0 h 183"/>
                  <a:gd name="T26" fmla="*/ 0 w 128"/>
                  <a:gd name="T27" fmla="*/ 0 h 183"/>
                  <a:gd name="T28" fmla="*/ 0 w 128"/>
                  <a:gd name="T29" fmla="*/ 0 h 183"/>
                  <a:gd name="T30" fmla="*/ 0 w 128"/>
                  <a:gd name="T31" fmla="*/ 0 h 183"/>
                  <a:gd name="T32" fmla="*/ 0 w 128"/>
                  <a:gd name="T33" fmla="*/ 0 h 183"/>
                  <a:gd name="T34" fmla="*/ 0 w 128"/>
                  <a:gd name="T35" fmla="*/ 0 h 183"/>
                  <a:gd name="T36" fmla="*/ 0 w 128"/>
                  <a:gd name="T37" fmla="*/ 0 h 183"/>
                  <a:gd name="T38" fmla="*/ 0 w 128"/>
                  <a:gd name="T39" fmla="*/ 0 h 183"/>
                  <a:gd name="T40" fmla="*/ 0 w 128"/>
                  <a:gd name="T41" fmla="*/ 0 h 183"/>
                  <a:gd name="T42" fmla="*/ 0 w 128"/>
                  <a:gd name="T43" fmla="*/ 0 h 183"/>
                  <a:gd name="T44" fmla="*/ 0 w 128"/>
                  <a:gd name="T45" fmla="*/ 0 h 183"/>
                  <a:gd name="T46" fmla="*/ 0 w 128"/>
                  <a:gd name="T47" fmla="*/ 0 h 183"/>
                  <a:gd name="T48" fmla="*/ 0 w 128"/>
                  <a:gd name="T49" fmla="*/ 0 h 183"/>
                  <a:gd name="T50" fmla="*/ 0 w 128"/>
                  <a:gd name="T51" fmla="*/ 0 h 183"/>
                  <a:gd name="T52" fmla="*/ 0 w 128"/>
                  <a:gd name="T53" fmla="*/ 0 h 183"/>
                  <a:gd name="T54" fmla="*/ 0 w 128"/>
                  <a:gd name="T55" fmla="*/ 0 h 183"/>
                  <a:gd name="T56" fmla="*/ 0 w 128"/>
                  <a:gd name="T57" fmla="*/ 0 h 183"/>
                  <a:gd name="T58" fmla="*/ 0 w 128"/>
                  <a:gd name="T59" fmla="*/ 0 h 183"/>
                  <a:gd name="T60" fmla="*/ 0 w 128"/>
                  <a:gd name="T61" fmla="*/ 0 h 183"/>
                  <a:gd name="T62" fmla="*/ 0 w 128"/>
                  <a:gd name="T63" fmla="*/ 0 h 183"/>
                  <a:gd name="T64" fmla="*/ 0 w 128"/>
                  <a:gd name="T65" fmla="*/ 0 h 183"/>
                  <a:gd name="T66" fmla="*/ 0 w 128"/>
                  <a:gd name="T67" fmla="*/ 0 h 183"/>
                  <a:gd name="T68" fmla="*/ 0 w 128"/>
                  <a:gd name="T69" fmla="*/ 0 h 183"/>
                  <a:gd name="T70" fmla="*/ 0 w 128"/>
                  <a:gd name="T71" fmla="*/ 0 h 183"/>
                  <a:gd name="T72" fmla="*/ 0 w 128"/>
                  <a:gd name="T73" fmla="*/ 0 h 183"/>
                  <a:gd name="T74" fmla="*/ 0 w 128"/>
                  <a:gd name="T75" fmla="*/ 0 h 183"/>
                  <a:gd name="T76" fmla="*/ 0 w 128"/>
                  <a:gd name="T77" fmla="*/ 0 h 183"/>
                  <a:gd name="T78" fmla="*/ 0 w 128"/>
                  <a:gd name="T79" fmla="*/ 0 h 183"/>
                  <a:gd name="T80" fmla="*/ 0 w 128"/>
                  <a:gd name="T81" fmla="*/ 0 h 18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28"/>
                  <a:gd name="T124" fmla="*/ 0 h 183"/>
                  <a:gd name="T125" fmla="*/ 128 w 128"/>
                  <a:gd name="T126" fmla="*/ 183 h 18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28" h="183">
                    <a:moveTo>
                      <a:pt x="108" y="61"/>
                    </a:moveTo>
                    <a:lnTo>
                      <a:pt x="111" y="80"/>
                    </a:lnTo>
                    <a:lnTo>
                      <a:pt x="109" y="97"/>
                    </a:lnTo>
                    <a:lnTo>
                      <a:pt x="101" y="110"/>
                    </a:lnTo>
                    <a:lnTo>
                      <a:pt x="89" y="123"/>
                    </a:lnTo>
                    <a:lnTo>
                      <a:pt x="75" y="134"/>
                    </a:lnTo>
                    <a:lnTo>
                      <a:pt x="60" y="145"/>
                    </a:lnTo>
                    <a:lnTo>
                      <a:pt x="43" y="156"/>
                    </a:lnTo>
                    <a:lnTo>
                      <a:pt x="29" y="167"/>
                    </a:lnTo>
                    <a:lnTo>
                      <a:pt x="27" y="170"/>
                    </a:lnTo>
                    <a:lnTo>
                      <a:pt x="26" y="172"/>
                    </a:lnTo>
                    <a:lnTo>
                      <a:pt x="26" y="176"/>
                    </a:lnTo>
                    <a:lnTo>
                      <a:pt x="28" y="179"/>
                    </a:lnTo>
                    <a:lnTo>
                      <a:pt x="30" y="182"/>
                    </a:lnTo>
                    <a:lnTo>
                      <a:pt x="34" y="183"/>
                    </a:lnTo>
                    <a:lnTo>
                      <a:pt x="37" y="183"/>
                    </a:lnTo>
                    <a:lnTo>
                      <a:pt x="41" y="182"/>
                    </a:lnTo>
                    <a:lnTo>
                      <a:pt x="58" y="171"/>
                    </a:lnTo>
                    <a:lnTo>
                      <a:pt x="76" y="160"/>
                    </a:lnTo>
                    <a:lnTo>
                      <a:pt x="92" y="147"/>
                    </a:lnTo>
                    <a:lnTo>
                      <a:pt x="108" y="132"/>
                    </a:lnTo>
                    <a:lnTo>
                      <a:pt x="118" y="116"/>
                    </a:lnTo>
                    <a:lnTo>
                      <a:pt x="125" y="98"/>
                    </a:lnTo>
                    <a:lnTo>
                      <a:pt x="128" y="78"/>
                    </a:lnTo>
                    <a:lnTo>
                      <a:pt x="123" y="58"/>
                    </a:lnTo>
                    <a:lnTo>
                      <a:pt x="112" y="41"/>
                    </a:lnTo>
                    <a:lnTo>
                      <a:pt x="98" y="28"/>
                    </a:lnTo>
                    <a:lnTo>
                      <a:pt x="80" y="16"/>
                    </a:lnTo>
                    <a:lnTo>
                      <a:pt x="61" y="8"/>
                    </a:lnTo>
                    <a:lnTo>
                      <a:pt x="41" y="2"/>
                    </a:lnTo>
                    <a:lnTo>
                      <a:pt x="23" y="0"/>
                    </a:lnTo>
                    <a:lnTo>
                      <a:pt x="9" y="1"/>
                    </a:lnTo>
                    <a:lnTo>
                      <a:pt x="0" y="6"/>
                    </a:lnTo>
                    <a:lnTo>
                      <a:pt x="16" y="10"/>
                    </a:lnTo>
                    <a:lnTo>
                      <a:pt x="33" y="14"/>
                    </a:lnTo>
                    <a:lnTo>
                      <a:pt x="48" y="17"/>
                    </a:lnTo>
                    <a:lnTo>
                      <a:pt x="63" y="22"/>
                    </a:lnTo>
                    <a:lnTo>
                      <a:pt x="77" y="28"/>
                    </a:lnTo>
                    <a:lnTo>
                      <a:pt x="90" y="36"/>
                    </a:lnTo>
                    <a:lnTo>
                      <a:pt x="101" y="46"/>
                    </a:lnTo>
                    <a:lnTo>
                      <a:pt x="108" y="6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7" name="Freeform 552"/>
              <p:cNvSpPr/>
              <p:nvPr/>
            </p:nvSpPr>
            <p:spPr bwMode="auto">
              <a:xfrm>
                <a:off x="2575" y="2697"/>
                <a:ext cx="53" cy="63"/>
              </a:xfrm>
              <a:custGeom>
                <a:avLst/>
                <a:gdLst>
                  <a:gd name="T0" fmla="*/ 0 w 323"/>
                  <a:gd name="T1" fmla="*/ 0 h 379"/>
                  <a:gd name="T2" fmla="*/ 0 w 323"/>
                  <a:gd name="T3" fmla="*/ 0 h 379"/>
                  <a:gd name="T4" fmla="*/ 0 w 323"/>
                  <a:gd name="T5" fmla="*/ 0 h 379"/>
                  <a:gd name="T6" fmla="*/ 0 w 323"/>
                  <a:gd name="T7" fmla="*/ 0 h 379"/>
                  <a:gd name="T8" fmla="*/ 0 w 323"/>
                  <a:gd name="T9" fmla="*/ 0 h 379"/>
                  <a:gd name="T10" fmla="*/ 0 w 323"/>
                  <a:gd name="T11" fmla="*/ 0 h 379"/>
                  <a:gd name="T12" fmla="*/ 0 w 323"/>
                  <a:gd name="T13" fmla="*/ 0 h 379"/>
                  <a:gd name="T14" fmla="*/ 0 w 323"/>
                  <a:gd name="T15" fmla="*/ 0 h 379"/>
                  <a:gd name="T16" fmla="*/ 0 w 323"/>
                  <a:gd name="T17" fmla="*/ 0 h 379"/>
                  <a:gd name="T18" fmla="*/ 0 w 323"/>
                  <a:gd name="T19" fmla="*/ 0 h 379"/>
                  <a:gd name="T20" fmla="*/ 0 w 323"/>
                  <a:gd name="T21" fmla="*/ 0 h 379"/>
                  <a:gd name="T22" fmla="*/ 0 w 323"/>
                  <a:gd name="T23" fmla="*/ 0 h 379"/>
                  <a:gd name="T24" fmla="*/ 0 w 323"/>
                  <a:gd name="T25" fmla="*/ 0 h 379"/>
                  <a:gd name="T26" fmla="*/ 0 w 323"/>
                  <a:gd name="T27" fmla="*/ 0 h 379"/>
                  <a:gd name="T28" fmla="*/ 0 w 323"/>
                  <a:gd name="T29" fmla="*/ 0 h 379"/>
                  <a:gd name="T30" fmla="*/ 0 w 323"/>
                  <a:gd name="T31" fmla="*/ 0 h 379"/>
                  <a:gd name="T32" fmla="*/ 0 w 323"/>
                  <a:gd name="T33" fmla="*/ 0 h 379"/>
                  <a:gd name="T34" fmla="*/ 0 w 323"/>
                  <a:gd name="T35" fmla="*/ 0 h 379"/>
                  <a:gd name="T36" fmla="*/ 0 w 323"/>
                  <a:gd name="T37" fmla="*/ 0 h 379"/>
                  <a:gd name="T38" fmla="*/ 0 w 323"/>
                  <a:gd name="T39" fmla="*/ 0 h 379"/>
                  <a:gd name="T40" fmla="*/ 0 w 323"/>
                  <a:gd name="T41" fmla="*/ 0 h 379"/>
                  <a:gd name="T42" fmla="*/ 0 w 323"/>
                  <a:gd name="T43" fmla="*/ 0 h 379"/>
                  <a:gd name="T44" fmla="*/ 0 w 323"/>
                  <a:gd name="T45" fmla="*/ 0 h 379"/>
                  <a:gd name="T46" fmla="*/ 0 w 323"/>
                  <a:gd name="T47" fmla="*/ 0 h 379"/>
                  <a:gd name="T48" fmla="*/ 0 w 323"/>
                  <a:gd name="T49" fmla="*/ 0 h 379"/>
                  <a:gd name="T50" fmla="*/ 0 w 323"/>
                  <a:gd name="T51" fmla="*/ 0 h 379"/>
                  <a:gd name="T52" fmla="*/ 0 w 323"/>
                  <a:gd name="T53" fmla="*/ 0 h 379"/>
                  <a:gd name="T54" fmla="*/ 0 w 323"/>
                  <a:gd name="T55" fmla="*/ 0 h 379"/>
                  <a:gd name="T56" fmla="*/ 0 w 323"/>
                  <a:gd name="T57" fmla="*/ 0 h 379"/>
                  <a:gd name="T58" fmla="*/ 0 w 323"/>
                  <a:gd name="T59" fmla="*/ 0 h 379"/>
                  <a:gd name="T60" fmla="*/ 0 w 323"/>
                  <a:gd name="T61" fmla="*/ 0 h 379"/>
                  <a:gd name="T62" fmla="*/ 0 w 323"/>
                  <a:gd name="T63" fmla="*/ 0 h 379"/>
                  <a:gd name="T64" fmla="*/ 0 w 323"/>
                  <a:gd name="T65" fmla="*/ 0 h 379"/>
                  <a:gd name="T66" fmla="*/ 0 w 323"/>
                  <a:gd name="T67" fmla="*/ 0 h 379"/>
                  <a:gd name="T68" fmla="*/ 0 w 323"/>
                  <a:gd name="T69" fmla="*/ 0 h 379"/>
                  <a:gd name="T70" fmla="*/ 0 w 323"/>
                  <a:gd name="T71" fmla="*/ 0 h 379"/>
                  <a:gd name="T72" fmla="*/ 0 w 323"/>
                  <a:gd name="T73" fmla="*/ 0 h 379"/>
                  <a:gd name="T74" fmla="*/ 0 w 323"/>
                  <a:gd name="T75" fmla="*/ 0 h 379"/>
                  <a:gd name="T76" fmla="*/ 0 w 323"/>
                  <a:gd name="T77" fmla="*/ 0 h 379"/>
                  <a:gd name="T78" fmla="*/ 0 w 323"/>
                  <a:gd name="T79" fmla="*/ 0 h 379"/>
                  <a:gd name="T80" fmla="*/ 0 w 323"/>
                  <a:gd name="T81" fmla="*/ 0 h 379"/>
                  <a:gd name="T82" fmla="*/ 0 w 323"/>
                  <a:gd name="T83" fmla="*/ 0 h 379"/>
                  <a:gd name="T84" fmla="*/ 0 w 323"/>
                  <a:gd name="T85" fmla="*/ 0 h 379"/>
                  <a:gd name="T86" fmla="*/ 0 w 323"/>
                  <a:gd name="T87" fmla="*/ 0 h 3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23"/>
                  <a:gd name="T133" fmla="*/ 0 h 379"/>
                  <a:gd name="T134" fmla="*/ 323 w 323"/>
                  <a:gd name="T135" fmla="*/ 379 h 37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23" h="379">
                    <a:moveTo>
                      <a:pt x="126" y="50"/>
                    </a:moveTo>
                    <a:lnTo>
                      <a:pt x="101" y="70"/>
                    </a:lnTo>
                    <a:lnTo>
                      <a:pt x="76" y="92"/>
                    </a:lnTo>
                    <a:lnTo>
                      <a:pt x="54" y="115"/>
                    </a:lnTo>
                    <a:lnTo>
                      <a:pt x="34" y="140"/>
                    </a:lnTo>
                    <a:lnTo>
                      <a:pt x="18" y="167"/>
                    </a:lnTo>
                    <a:lnTo>
                      <a:pt x="6" y="196"/>
                    </a:lnTo>
                    <a:lnTo>
                      <a:pt x="0" y="227"/>
                    </a:lnTo>
                    <a:lnTo>
                      <a:pt x="1" y="259"/>
                    </a:lnTo>
                    <a:lnTo>
                      <a:pt x="4" y="267"/>
                    </a:lnTo>
                    <a:lnTo>
                      <a:pt x="7" y="277"/>
                    </a:lnTo>
                    <a:lnTo>
                      <a:pt x="11" y="283"/>
                    </a:lnTo>
                    <a:lnTo>
                      <a:pt x="15" y="291"/>
                    </a:lnTo>
                    <a:lnTo>
                      <a:pt x="21" y="298"/>
                    </a:lnTo>
                    <a:lnTo>
                      <a:pt x="27" y="305"/>
                    </a:lnTo>
                    <a:lnTo>
                      <a:pt x="34" y="311"/>
                    </a:lnTo>
                    <a:lnTo>
                      <a:pt x="41" y="316"/>
                    </a:lnTo>
                    <a:lnTo>
                      <a:pt x="57" y="325"/>
                    </a:lnTo>
                    <a:lnTo>
                      <a:pt x="72" y="333"/>
                    </a:lnTo>
                    <a:lnTo>
                      <a:pt x="87" y="340"/>
                    </a:lnTo>
                    <a:lnTo>
                      <a:pt x="103" y="345"/>
                    </a:lnTo>
                    <a:lnTo>
                      <a:pt x="120" y="351"/>
                    </a:lnTo>
                    <a:lnTo>
                      <a:pt x="136" y="356"/>
                    </a:lnTo>
                    <a:lnTo>
                      <a:pt x="153" y="360"/>
                    </a:lnTo>
                    <a:lnTo>
                      <a:pt x="169" y="364"/>
                    </a:lnTo>
                    <a:lnTo>
                      <a:pt x="187" y="367"/>
                    </a:lnTo>
                    <a:lnTo>
                      <a:pt x="204" y="370"/>
                    </a:lnTo>
                    <a:lnTo>
                      <a:pt x="221" y="372"/>
                    </a:lnTo>
                    <a:lnTo>
                      <a:pt x="238" y="374"/>
                    </a:lnTo>
                    <a:lnTo>
                      <a:pt x="256" y="375"/>
                    </a:lnTo>
                    <a:lnTo>
                      <a:pt x="273" y="376"/>
                    </a:lnTo>
                    <a:lnTo>
                      <a:pt x="290" y="378"/>
                    </a:lnTo>
                    <a:lnTo>
                      <a:pt x="307" y="379"/>
                    </a:lnTo>
                    <a:lnTo>
                      <a:pt x="312" y="379"/>
                    </a:lnTo>
                    <a:lnTo>
                      <a:pt x="317" y="375"/>
                    </a:lnTo>
                    <a:lnTo>
                      <a:pt x="320" y="372"/>
                    </a:lnTo>
                    <a:lnTo>
                      <a:pt x="323" y="366"/>
                    </a:lnTo>
                    <a:lnTo>
                      <a:pt x="323" y="360"/>
                    </a:lnTo>
                    <a:lnTo>
                      <a:pt x="320" y="356"/>
                    </a:lnTo>
                    <a:lnTo>
                      <a:pt x="316" y="352"/>
                    </a:lnTo>
                    <a:lnTo>
                      <a:pt x="311" y="351"/>
                    </a:lnTo>
                    <a:lnTo>
                      <a:pt x="295" y="351"/>
                    </a:lnTo>
                    <a:lnTo>
                      <a:pt x="279" y="351"/>
                    </a:lnTo>
                    <a:lnTo>
                      <a:pt x="263" y="350"/>
                    </a:lnTo>
                    <a:lnTo>
                      <a:pt x="248" y="349"/>
                    </a:lnTo>
                    <a:lnTo>
                      <a:pt x="231" y="348"/>
                    </a:lnTo>
                    <a:lnTo>
                      <a:pt x="215" y="345"/>
                    </a:lnTo>
                    <a:lnTo>
                      <a:pt x="200" y="343"/>
                    </a:lnTo>
                    <a:lnTo>
                      <a:pt x="183" y="341"/>
                    </a:lnTo>
                    <a:lnTo>
                      <a:pt x="168" y="337"/>
                    </a:lnTo>
                    <a:lnTo>
                      <a:pt x="151" y="334"/>
                    </a:lnTo>
                    <a:lnTo>
                      <a:pt x="136" y="329"/>
                    </a:lnTo>
                    <a:lnTo>
                      <a:pt x="121" y="325"/>
                    </a:lnTo>
                    <a:lnTo>
                      <a:pt x="106" y="320"/>
                    </a:lnTo>
                    <a:lnTo>
                      <a:pt x="92" y="313"/>
                    </a:lnTo>
                    <a:lnTo>
                      <a:pt x="76" y="306"/>
                    </a:lnTo>
                    <a:lnTo>
                      <a:pt x="62" y="300"/>
                    </a:lnTo>
                    <a:lnTo>
                      <a:pt x="51" y="291"/>
                    </a:lnTo>
                    <a:lnTo>
                      <a:pt x="41" y="280"/>
                    </a:lnTo>
                    <a:lnTo>
                      <a:pt x="35" y="269"/>
                    </a:lnTo>
                    <a:lnTo>
                      <a:pt x="31" y="255"/>
                    </a:lnTo>
                    <a:lnTo>
                      <a:pt x="31" y="239"/>
                    </a:lnTo>
                    <a:lnTo>
                      <a:pt x="33" y="218"/>
                    </a:lnTo>
                    <a:lnTo>
                      <a:pt x="38" y="197"/>
                    </a:lnTo>
                    <a:lnTo>
                      <a:pt x="42" y="182"/>
                    </a:lnTo>
                    <a:lnTo>
                      <a:pt x="51" y="165"/>
                    </a:lnTo>
                    <a:lnTo>
                      <a:pt x="60" y="150"/>
                    </a:lnTo>
                    <a:lnTo>
                      <a:pt x="68" y="136"/>
                    </a:lnTo>
                    <a:lnTo>
                      <a:pt x="79" y="124"/>
                    </a:lnTo>
                    <a:lnTo>
                      <a:pt x="89" y="111"/>
                    </a:lnTo>
                    <a:lnTo>
                      <a:pt x="101" y="100"/>
                    </a:lnTo>
                    <a:lnTo>
                      <a:pt x="114" y="88"/>
                    </a:lnTo>
                    <a:lnTo>
                      <a:pt x="129" y="76"/>
                    </a:lnTo>
                    <a:lnTo>
                      <a:pt x="144" y="64"/>
                    </a:lnTo>
                    <a:lnTo>
                      <a:pt x="162" y="53"/>
                    </a:lnTo>
                    <a:lnTo>
                      <a:pt x="181" y="41"/>
                    </a:lnTo>
                    <a:lnTo>
                      <a:pt x="201" y="31"/>
                    </a:lnTo>
                    <a:lnTo>
                      <a:pt x="219" y="22"/>
                    </a:lnTo>
                    <a:lnTo>
                      <a:pt x="237" y="14"/>
                    </a:lnTo>
                    <a:lnTo>
                      <a:pt x="253" y="7"/>
                    </a:lnTo>
                    <a:lnTo>
                      <a:pt x="268" y="1"/>
                    </a:lnTo>
                    <a:lnTo>
                      <a:pt x="255" y="0"/>
                    </a:lnTo>
                    <a:lnTo>
                      <a:pt x="238" y="1"/>
                    </a:lnTo>
                    <a:lnTo>
                      <a:pt x="221" y="5"/>
                    </a:lnTo>
                    <a:lnTo>
                      <a:pt x="201" y="11"/>
                    </a:lnTo>
                    <a:lnTo>
                      <a:pt x="181" y="19"/>
                    </a:lnTo>
                    <a:lnTo>
                      <a:pt x="161" y="28"/>
                    </a:lnTo>
                    <a:lnTo>
                      <a:pt x="142" y="39"/>
                    </a:lnTo>
                    <a:lnTo>
                      <a:pt x="126" y="5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8" name="Freeform 553"/>
              <p:cNvSpPr/>
              <p:nvPr/>
            </p:nvSpPr>
            <p:spPr bwMode="auto">
              <a:xfrm>
                <a:off x="2650" y="2695"/>
                <a:ext cx="47" cy="42"/>
              </a:xfrm>
              <a:custGeom>
                <a:avLst/>
                <a:gdLst>
                  <a:gd name="T0" fmla="*/ 0 w 282"/>
                  <a:gd name="T1" fmla="*/ 0 h 253"/>
                  <a:gd name="T2" fmla="*/ 0 w 282"/>
                  <a:gd name="T3" fmla="*/ 0 h 253"/>
                  <a:gd name="T4" fmla="*/ 0 w 282"/>
                  <a:gd name="T5" fmla="*/ 0 h 253"/>
                  <a:gd name="T6" fmla="*/ 0 w 282"/>
                  <a:gd name="T7" fmla="*/ 0 h 253"/>
                  <a:gd name="T8" fmla="*/ 0 w 282"/>
                  <a:gd name="T9" fmla="*/ 0 h 253"/>
                  <a:gd name="T10" fmla="*/ 0 w 282"/>
                  <a:gd name="T11" fmla="*/ 0 h 253"/>
                  <a:gd name="T12" fmla="*/ 0 w 282"/>
                  <a:gd name="T13" fmla="*/ 0 h 253"/>
                  <a:gd name="T14" fmla="*/ 0 w 282"/>
                  <a:gd name="T15" fmla="*/ 0 h 253"/>
                  <a:gd name="T16" fmla="*/ 0 w 282"/>
                  <a:gd name="T17" fmla="*/ 0 h 253"/>
                  <a:gd name="T18" fmla="*/ 0 w 282"/>
                  <a:gd name="T19" fmla="*/ 0 h 253"/>
                  <a:gd name="T20" fmla="*/ 0 w 282"/>
                  <a:gd name="T21" fmla="*/ 0 h 253"/>
                  <a:gd name="T22" fmla="*/ 0 w 282"/>
                  <a:gd name="T23" fmla="*/ 0 h 253"/>
                  <a:gd name="T24" fmla="*/ 0 w 282"/>
                  <a:gd name="T25" fmla="*/ 0 h 253"/>
                  <a:gd name="T26" fmla="*/ 0 w 282"/>
                  <a:gd name="T27" fmla="*/ 0 h 253"/>
                  <a:gd name="T28" fmla="*/ 0 w 282"/>
                  <a:gd name="T29" fmla="*/ 0 h 253"/>
                  <a:gd name="T30" fmla="*/ 0 w 282"/>
                  <a:gd name="T31" fmla="*/ 0 h 253"/>
                  <a:gd name="T32" fmla="*/ 0 w 282"/>
                  <a:gd name="T33" fmla="*/ 0 h 253"/>
                  <a:gd name="T34" fmla="*/ 0 w 282"/>
                  <a:gd name="T35" fmla="*/ 0 h 253"/>
                  <a:gd name="T36" fmla="*/ 0 w 282"/>
                  <a:gd name="T37" fmla="*/ 0 h 253"/>
                  <a:gd name="T38" fmla="*/ 0 w 282"/>
                  <a:gd name="T39" fmla="*/ 0 h 253"/>
                  <a:gd name="T40" fmla="*/ 0 w 282"/>
                  <a:gd name="T41" fmla="*/ 0 h 253"/>
                  <a:gd name="T42" fmla="*/ 0 w 282"/>
                  <a:gd name="T43" fmla="*/ 0 h 253"/>
                  <a:gd name="T44" fmla="*/ 0 w 282"/>
                  <a:gd name="T45" fmla="*/ 0 h 253"/>
                  <a:gd name="T46" fmla="*/ 0 w 282"/>
                  <a:gd name="T47" fmla="*/ 0 h 253"/>
                  <a:gd name="T48" fmla="*/ 0 w 282"/>
                  <a:gd name="T49" fmla="*/ 0 h 253"/>
                  <a:gd name="T50" fmla="*/ 0 w 282"/>
                  <a:gd name="T51" fmla="*/ 0 h 253"/>
                  <a:gd name="T52" fmla="*/ 0 w 282"/>
                  <a:gd name="T53" fmla="*/ 0 h 253"/>
                  <a:gd name="T54" fmla="*/ 0 w 282"/>
                  <a:gd name="T55" fmla="*/ 0 h 253"/>
                  <a:gd name="T56" fmla="*/ 0 w 282"/>
                  <a:gd name="T57" fmla="*/ 0 h 253"/>
                  <a:gd name="T58" fmla="*/ 0 w 282"/>
                  <a:gd name="T59" fmla="*/ 0 h 253"/>
                  <a:gd name="T60" fmla="*/ 0 w 282"/>
                  <a:gd name="T61" fmla="*/ 0 h 253"/>
                  <a:gd name="T62" fmla="*/ 0 w 282"/>
                  <a:gd name="T63" fmla="*/ 0 h 253"/>
                  <a:gd name="T64" fmla="*/ 0 w 282"/>
                  <a:gd name="T65" fmla="*/ 0 h 253"/>
                  <a:gd name="T66" fmla="*/ 0 w 282"/>
                  <a:gd name="T67" fmla="*/ 0 h 253"/>
                  <a:gd name="T68" fmla="*/ 0 w 282"/>
                  <a:gd name="T69" fmla="*/ 0 h 253"/>
                  <a:gd name="T70" fmla="*/ 0 w 282"/>
                  <a:gd name="T71" fmla="*/ 0 h 253"/>
                  <a:gd name="T72" fmla="*/ 0 w 282"/>
                  <a:gd name="T73" fmla="*/ 0 h 253"/>
                  <a:gd name="T74" fmla="*/ 0 w 282"/>
                  <a:gd name="T75" fmla="*/ 0 h 253"/>
                  <a:gd name="T76" fmla="*/ 0 w 282"/>
                  <a:gd name="T77" fmla="*/ 0 h 253"/>
                  <a:gd name="T78" fmla="*/ 0 w 282"/>
                  <a:gd name="T79" fmla="*/ 0 h 253"/>
                  <a:gd name="T80" fmla="*/ 0 w 282"/>
                  <a:gd name="T81" fmla="*/ 0 h 253"/>
                  <a:gd name="T82" fmla="*/ 0 w 282"/>
                  <a:gd name="T83" fmla="*/ 0 h 253"/>
                  <a:gd name="T84" fmla="*/ 0 w 282"/>
                  <a:gd name="T85" fmla="*/ 0 h 253"/>
                  <a:gd name="T86" fmla="*/ 0 w 282"/>
                  <a:gd name="T87" fmla="*/ 0 h 253"/>
                  <a:gd name="T88" fmla="*/ 0 w 282"/>
                  <a:gd name="T89" fmla="*/ 0 h 253"/>
                  <a:gd name="T90" fmla="*/ 0 w 282"/>
                  <a:gd name="T91" fmla="*/ 0 h 253"/>
                  <a:gd name="T92" fmla="*/ 0 w 282"/>
                  <a:gd name="T93" fmla="*/ 0 h 253"/>
                  <a:gd name="T94" fmla="*/ 0 w 282"/>
                  <a:gd name="T95" fmla="*/ 0 h 253"/>
                  <a:gd name="T96" fmla="*/ 0 w 282"/>
                  <a:gd name="T97" fmla="*/ 0 h 253"/>
                  <a:gd name="T98" fmla="*/ 0 w 282"/>
                  <a:gd name="T99" fmla="*/ 0 h 253"/>
                  <a:gd name="T100" fmla="*/ 0 w 282"/>
                  <a:gd name="T101" fmla="*/ 0 h 253"/>
                  <a:gd name="T102" fmla="*/ 0 w 282"/>
                  <a:gd name="T103" fmla="*/ 0 h 253"/>
                  <a:gd name="T104" fmla="*/ 0 w 282"/>
                  <a:gd name="T105" fmla="*/ 0 h 253"/>
                  <a:gd name="T106" fmla="*/ 0 w 282"/>
                  <a:gd name="T107" fmla="*/ 0 h 253"/>
                  <a:gd name="T108" fmla="*/ 0 w 282"/>
                  <a:gd name="T109" fmla="*/ 0 h 253"/>
                  <a:gd name="T110" fmla="*/ 0 w 282"/>
                  <a:gd name="T111" fmla="*/ 0 h 253"/>
                  <a:gd name="T112" fmla="*/ 0 w 282"/>
                  <a:gd name="T113" fmla="*/ 0 h 253"/>
                  <a:gd name="T114" fmla="*/ 0 w 282"/>
                  <a:gd name="T115" fmla="*/ 0 h 253"/>
                  <a:gd name="T116" fmla="*/ 0 w 282"/>
                  <a:gd name="T117" fmla="*/ 0 h 253"/>
                  <a:gd name="T118" fmla="*/ 0 w 282"/>
                  <a:gd name="T119" fmla="*/ 0 h 253"/>
                  <a:gd name="T120" fmla="*/ 0 w 282"/>
                  <a:gd name="T121" fmla="*/ 0 h 25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82"/>
                  <a:gd name="T184" fmla="*/ 0 h 253"/>
                  <a:gd name="T185" fmla="*/ 282 w 282"/>
                  <a:gd name="T186" fmla="*/ 253 h 253"/>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82" h="253">
                    <a:moveTo>
                      <a:pt x="235" y="78"/>
                    </a:moveTo>
                    <a:lnTo>
                      <a:pt x="248" y="92"/>
                    </a:lnTo>
                    <a:lnTo>
                      <a:pt x="255" y="108"/>
                    </a:lnTo>
                    <a:lnTo>
                      <a:pt x="259" y="125"/>
                    </a:lnTo>
                    <a:lnTo>
                      <a:pt x="259" y="144"/>
                    </a:lnTo>
                    <a:lnTo>
                      <a:pt x="257" y="159"/>
                    </a:lnTo>
                    <a:lnTo>
                      <a:pt x="252" y="171"/>
                    </a:lnTo>
                    <a:lnTo>
                      <a:pt x="244" y="184"/>
                    </a:lnTo>
                    <a:lnTo>
                      <a:pt x="236" y="194"/>
                    </a:lnTo>
                    <a:lnTo>
                      <a:pt x="225" y="206"/>
                    </a:lnTo>
                    <a:lnTo>
                      <a:pt x="215" y="215"/>
                    </a:lnTo>
                    <a:lnTo>
                      <a:pt x="204" y="225"/>
                    </a:lnTo>
                    <a:lnTo>
                      <a:pt x="194" y="236"/>
                    </a:lnTo>
                    <a:lnTo>
                      <a:pt x="191" y="239"/>
                    </a:lnTo>
                    <a:lnTo>
                      <a:pt x="190" y="242"/>
                    </a:lnTo>
                    <a:lnTo>
                      <a:pt x="191" y="246"/>
                    </a:lnTo>
                    <a:lnTo>
                      <a:pt x="194" y="249"/>
                    </a:lnTo>
                    <a:lnTo>
                      <a:pt x="197" y="252"/>
                    </a:lnTo>
                    <a:lnTo>
                      <a:pt x="201" y="253"/>
                    </a:lnTo>
                    <a:lnTo>
                      <a:pt x="205" y="252"/>
                    </a:lnTo>
                    <a:lnTo>
                      <a:pt x="209" y="249"/>
                    </a:lnTo>
                    <a:lnTo>
                      <a:pt x="232" y="234"/>
                    </a:lnTo>
                    <a:lnTo>
                      <a:pt x="251" y="215"/>
                    </a:lnTo>
                    <a:lnTo>
                      <a:pt x="267" y="192"/>
                    </a:lnTo>
                    <a:lnTo>
                      <a:pt x="278" y="168"/>
                    </a:lnTo>
                    <a:lnTo>
                      <a:pt x="282" y="141"/>
                    </a:lnTo>
                    <a:lnTo>
                      <a:pt x="279" y="116"/>
                    </a:lnTo>
                    <a:lnTo>
                      <a:pt x="270" y="92"/>
                    </a:lnTo>
                    <a:lnTo>
                      <a:pt x="251" y="70"/>
                    </a:lnTo>
                    <a:lnTo>
                      <a:pt x="237" y="59"/>
                    </a:lnTo>
                    <a:lnTo>
                      <a:pt x="221" y="48"/>
                    </a:lnTo>
                    <a:lnTo>
                      <a:pt x="202" y="39"/>
                    </a:lnTo>
                    <a:lnTo>
                      <a:pt x="183" y="31"/>
                    </a:lnTo>
                    <a:lnTo>
                      <a:pt x="163" y="24"/>
                    </a:lnTo>
                    <a:lnTo>
                      <a:pt x="142" y="18"/>
                    </a:lnTo>
                    <a:lnTo>
                      <a:pt x="122" y="13"/>
                    </a:lnTo>
                    <a:lnTo>
                      <a:pt x="101" y="8"/>
                    </a:lnTo>
                    <a:lnTo>
                      <a:pt x="82" y="5"/>
                    </a:lnTo>
                    <a:lnTo>
                      <a:pt x="63" y="2"/>
                    </a:lnTo>
                    <a:lnTo>
                      <a:pt x="47" y="0"/>
                    </a:lnTo>
                    <a:lnTo>
                      <a:pt x="32" y="0"/>
                    </a:lnTo>
                    <a:lnTo>
                      <a:pt x="19" y="0"/>
                    </a:lnTo>
                    <a:lnTo>
                      <a:pt x="10" y="1"/>
                    </a:lnTo>
                    <a:lnTo>
                      <a:pt x="4" y="4"/>
                    </a:lnTo>
                    <a:lnTo>
                      <a:pt x="0" y="6"/>
                    </a:lnTo>
                    <a:lnTo>
                      <a:pt x="12" y="8"/>
                    </a:lnTo>
                    <a:lnTo>
                      <a:pt x="25" y="9"/>
                    </a:lnTo>
                    <a:lnTo>
                      <a:pt x="38" y="12"/>
                    </a:lnTo>
                    <a:lnTo>
                      <a:pt x="52" y="14"/>
                    </a:lnTo>
                    <a:lnTo>
                      <a:pt x="67" y="16"/>
                    </a:lnTo>
                    <a:lnTo>
                      <a:pt x="82" y="18"/>
                    </a:lnTo>
                    <a:lnTo>
                      <a:pt x="97" y="22"/>
                    </a:lnTo>
                    <a:lnTo>
                      <a:pt x="114" y="25"/>
                    </a:lnTo>
                    <a:lnTo>
                      <a:pt x="129" y="30"/>
                    </a:lnTo>
                    <a:lnTo>
                      <a:pt x="146" y="35"/>
                    </a:lnTo>
                    <a:lnTo>
                      <a:pt x="162" y="40"/>
                    </a:lnTo>
                    <a:lnTo>
                      <a:pt x="177" y="46"/>
                    </a:lnTo>
                    <a:lnTo>
                      <a:pt x="192" y="53"/>
                    </a:lnTo>
                    <a:lnTo>
                      <a:pt x="208" y="60"/>
                    </a:lnTo>
                    <a:lnTo>
                      <a:pt x="222" y="69"/>
                    </a:lnTo>
                    <a:lnTo>
                      <a:pt x="235" y="7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99" name="Freeform 554"/>
              <p:cNvSpPr/>
              <p:nvPr/>
            </p:nvSpPr>
            <p:spPr bwMode="auto">
              <a:xfrm>
                <a:off x="2556" y="2718"/>
                <a:ext cx="19" cy="39"/>
              </a:xfrm>
              <a:custGeom>
                <a:avLst/>
                <a:gdLst>
                  <a:gd name="T0" fmla="*/ 0 w 115"/>
                  <a:gd name="T1" fmla="*/ 0 h 236"/>
                  <a:gd name="T2" fmla="*/ 0 w 115"/>
                  <a:gd name="T3" fmla="*/ 0 h 236"/>
                  <a:gd name="T4" fmla="*/ 0 w 115"/>
                  <a:gd name="T5" fmla="*/ 0 h 236"/>
                  <a:gd name="T6" fmla="*/ 0 w 115"/>
                  <a:gd name="T7" fmla="*/ 0 h 236"/>
                  <a:gd name="T8" fmla="*/ 0 w 115"/>
                  <a:gd name="T9" fmla="*/ 0 h 236"/>
                  <a:gd name="T10" fmla="*/ 0 w 115"/>
                  <a:gd name="T11" fmla="*/ 0 h 236"/>
                  <a:gd name="T12" fmla="*/ 0 w 115"/>
                  <a:gd name="T13" fmla="*/ 0 h 236"/>
                  <a:gd name="T14" fmla="*/ 0 w 115"/>
                  <a:gd name="T15" fmla="*/ 0 h 236"/>
                  <a:gd name="T16" fmla="*/ 0 w 115"/>
                  <a:gd name="T17" fmla="*/ 0 h 236"/>
                  <a:gd name="T18" fmla="*/ 0 w 115"/>
                  <a:gd name="T19" fmla="*/ 0 h 236"/>
                  <a:gd name="T20" fmla="*/ 0 w 115"/>
                  <a:gd name="T21" fmla="*/ 0 h 236"/>
                  <a:gd name="T22" fmla="*/ 0 w 115"/>
                  <a:gd name="T23" fmla="*/ 0 h 236"/>
                  <a:gd name="T24" fmla="*/ 0 w 115"/>
                  <a:gd name="T25" fmla="*/ 0 h 236"/>
                  <a:gd name="T26" fmla="*/ 0 w 115"/>
                  <a:gd name="T27" fmla="*/ 0 h 236"/>
                  <a:gd name="T28" fmla="*/ 0 w 115"/>
                  <a:gd name="T29" fmla="*/ 0 h 236"/>
                  <a:gd name="T30" fmla="*/ 0 w 115"/>
                  <a:gd name="T31" fmla="*/ 0 h 236"/>
                  <a:gd name="T32" fmla="*/ 0 w 115"/>
                  <a:gd name="T33" fmla="*/ 0 h 236"/>
                  <a:gd name="T34" fmla="*/ 0 w 115"/>
                  <a:gd name="T35" fmla="*/ 0 h 236"/>
                  <a:gd name="T36" fmla="*/ 0 w 115"/>
                  <a:gd name="T37" fmla="*/ 0 h 236"/>
                  <a:gd name="T38" fmla="*/ 0 w 115"/>
                  <a:gd name="T39" fmla="*/ 0 h 236"/>
                  <a:gd name="T40" fmla="*/ 0 w 115"/>
                  <a:gd name="T41" fmla="*/ 0 h 236"/>
                  <a:gd name="T42" fmla="*/ 0 w 115"/>
                  <a:gd name="T43" fmla="*/ 0 h 236"/>
                  <a:gd name="T44" fmla="*/ 0 w 115"/>
                  <a:gd name="T45" fmla="*/ 0 h 236"/>
                  <a:gd name="T46" fmla="*/ 0 w 115"/>
                  <a:gd name="T47" fmla="*/ 0 h 236"/>
                  <a:gd name="T48" fmla="*/ 0 w 115"/>
                  <a:gd name="T49" fmla="*/ 0 h 236"/>
                  <a:gd name="T50" fmla="*/ 0 w 115"/>
                  <a:gd name="T51" fmla="*/ 0 h 236"/>
                  <a:gd name="T52" fmla="*/ 0 w 115"/>
                  <a:gd name="T53" fmla="*/ 0 h 236"/>
                  <a:gd name="T54" fmla="*/ 0 w 115"/>
                  <a:gd name="T55" fmla="*/ 0 h 236"/>
                  <a:gd name="T56" fmla="*/ 0 w 115"/>
                  <a:gd name="T57" fmla="*/ 0 h 236"/>
                  <a:gd name="T58" fmla="*/ 0 w 115"/>
                  <a:gd name="T59" fmla="*/ 0 h 236"/>
                  <a:gd name="T60" fmla="*/ 0 w 115"/>
                  <a:gd name="T61" fmla="*/ 0 h 236"/>
                  <a:gd name="T62" fmla="*/ 0 w 115"/>
                  <a:gd name="T63" fmla="*/ 0 h 236"/>
                  <a:gd name="T64" fmla="*/ 0 w 115"/>
                  <a:gd name="T65" fmla="*/ 0 h 236"/>
                  <a:gd name="T66" fmla="*/ 0 w 115"/>
                  <a:gd name="T67" fmla="*/ 0 h 236"/>
                  <a:gd name="T68" fmla="*/ 0 w 115"/>
                  <a:gd name="T69" fmla="*/ 0 h 236"/>
                  <a:gd name="T70" fmla="*/ 0 w 115"/>
                  <a:gd name="T71" fmla="*/ 0 h 236"/>
                  <a:gd name="T72" fmla="*/ 0 w 115"/>
                  <a:gd name="T73" fmla="*/ 0 h 236"/>
                  <a:gd name="T74" fmla="*/ 0 w 115"/>
                  <a:gd name="T75" fmla="*/ 0 h 236"/>
                  <a:gd name="T76" fmla="*/ 0 w 115"/>
                  <a:gd name="T77" fmla="*/ 0 h 236"/>
                  <a:gd name="T78" fmla="*/ 0 w 115"/>
                  <a:gd name="T79" fmla="*/ 0 h 236"/>
                  <a:gd name="T80" fmla="*/ 0 w 115"/>
                  <a:gd name="T81" fmla="*/ 0 h 2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5"/>
                  <a:gd name="T124" fmla="*/ 0 h 236"/>
                  <a:gd name="T125" fmla="*/ 115 w 115"/>
                  <a:gd name="T126" fmla="*/ 236 h 2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5" h="236">
                    <a:moveTo>
                      <a:pt x="0" y="128"/>
                    </a:moveTo>
                    <a:lnTo>
                      <a:pt x="0" y="148"/>
                    </a:lnTo>
                    <a:lnTo>
                      <a:pt x="5" y="166"/>
                    </a:lnTo>
                    <a:lnTo>
                      <a:pt x="13" y="184"/>
                    </a:lnTo>
                    <a:lnTo>
                      <a:pt x="24" y="198"/>
                    </a:lnTo>
                    <a:lnTo>
                      <a:pt x="39" y="211"/>
                    </a:lnTo>
                    <a:lnTo>
                      <a:pt x="55" y="223"/>
                    </a:lnTo>
                    <a:lnTo>
                      <a:pt x="74" y="231"/>
                    </a:lnTo>
                    <a:lnTo>
                      <a:pt x="92" y="235"/>
                    </a:lnTo>
                    <a:lnTo>
                      <a:pt x="98" y="236"/>
                    </a:lnTo>
                    <a:lnTo>
                      <a:pt x="104" y="234"/>
                    </a:lnTo>
                    <a:lnTo>
                      <a:pt x="109" y="231"/>
                    </a:lnTo>
                    <a:lnTo>
                      <a:pt x="111" y="226"/>
                    </a:lnTo>
                    <a:lnTo>
                      <a:pt x="111" y="220"/>
                    </a:lnTo>
                    <a:lnTo>
                      <a:pt x="110" y="215"/>
                    </a:lnTo>
                    <a:lnTo>
                      <a:pt x="107" y="210"/>
                    </a:lnTo>
                    <a:lnTo>
                      <a:pt x="101" y="208"/>
                    </a:lnTo>
                    <a:lnTo>
                      <a:pt x="82" y="201"/>
                    </a:lnTo>
                    <a:lnTo>
                      <a:pt x="64" y="192"/>
                    </a:lnTo>
                    <a:lnTo>
                      <a:pt x="50" y="179"/>
                    </a:lnTo>
                    <a:lnTo>
                      <a:pt x="40" y="165"/>
                    </a:lnTo>
                    <a:lnTo>
                      <a:pt x="33" y="148"/>
                    </a:lnTo>
                    <a:lnTo>
                      <a:pt x="29" y="130"/>
                    </a:lnTo>
                    <a:lnTo>
                      <a:pt x="29" y="110"/>
                    </a:lnTo>
                    <a:lnTo>
                      <a:pt x="35" y="89"/>
                    </a:lnTo>
                    <a:lnTo>
                      <a:pt x="43" y="74"/>
                    </a:lnTo>
                    <a:lnTo>
                      <a:pt x="56" y="60"/>
                    </a:lnTo>
                    <a:lnTo>
                      <a:pt x="70" y="46"/>
                    </a:lnTo>
                    <a:lnTo>
                      <a:pt x="85" y="33"/>
                    </a:lnTo>
                    <a:lnTo>
                      <a:pt x="98" y="23"/>
                    </a:lnTo>
                    <a:lnTo>
                      <a:pt x="109" y="12"/>
                    </a:lnTo>
                    <a:lnTo>
                      <a:pt x="115" y="6"/>
                    </a:lnTo>
                    <a:lnTo>
                      <a:pt x="115" y="0"/>
                    </a:lnTo>
                    <a:lnTo>
                      <a:pt x="102" y="4"/>
                    </a:lnTo>
                    <a:lnTo>
                      <a:pt x="85" y="12"/>
                    </a:lnTo>
                    <a:lnTo>
                      <a:pt x="68" y="26"/>
                    </a:lnTo>
                    <a:lnTo>
                      <a:pt x="49" y="42"/>
                    </a:lnTo>
                    <a:lnTo>
                      <a:pt x="32" y="61"/>
                    </a:lnTo>
                    <a:lnTo>
                      <a:pt x="17" y="82"/>
                    </a:lnTo>
                    <a:lnTo>
                      <a:pt x="6" y="105"/>
                    </a:lnTo>
                    <a:lnTo>
                      <a:pt x="0" y="128"/>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sp>
            <p:nvSpPr>
              <p:cNvPr id="100" name="Freeform 555"/>
              <p:cNvSpPr/>
              <p:nvPr/>
            </p:nvSpPr>
            <p:spPr bwMode="auto">
              <a:xfrm>
                <a:off x="2689" y="2692"/>
                <a:ext cx="41" cy="52"/>
              </a:xfrm>
              <a:custGeom>
                <a:avLst/>
                <a:gdLst>
                  <a:gd name="T0" fmla="*/ 0 w 245"/>
                  <a:gd name="T1" fmla="*/ 0 h 310"/>
                  <a:gd name="T2" fmla="*/ 0 w 245"/>
                  <a:gd name="T3" fmla="*/ 0 h 310"/>
                  <a:gd name="T4" fmla="*/ 0 w 245"/>
                  <a:gd name="T5" fmla="*/ 0 h 310"/>
                  <a:gd name="T6" fmla="*/ 0 w 245"/>
                  <a:gd name="T7" fmla="*/ 0 h 310"/>
                  <a:gd name="T8" fmla="*/ 0 w 245"/>
                  <a:gd name="T9" fmla="*/ 0 h 310"/>
                  <a:gd name="T10" fmla="*/ 0 w 245"/>
                  <a:gd name="T11" fmla="*/ 0 h 310"/>
                  <a:gd name="T12" fmla="*/ 0 w 245"/>
                  <a:gd name="T13" fmla="*/ 0 h 310"/>
                  <a:gd name="T14" fmla="*/ 0 w 245"/>
                  <a:gd name="T15" fmla="*/ 0 h 310"/>
                  <a:gd name="T16" fmla="*/ 0 w 245"/>
                  <a:gd name="T17" fmla="*/ 0 h 310"/>
                  <a:gd name="T18" fmla="*/ 0 w 245"/>
                  <a:gd name="T19" fmla="*/ 0 h 310"/>
                  <a:gd name="T20" fmla="*/ 0 w 245"/>
                  <a:gd name="T21" fmla="*/ 0 h 310"/>
                  <a:gd name="T22" fmla="*/ 0 w 245"/>
                  <a:gd name="T23" fmla="*/ 0 h 310"/>
                  <a:gd name="T24" fmla="*/ 0 w 245"/>
                  <a:gd name="T25" fmla="*/ 0 h 310"/>
                  <a:gd name="T26" fmla="*/ 0 w 245"/>
                  <a:gd name="T27" fmla="*/ 0 h 310"/>
                  <a:gd name="T28" fmla="*/ 0 w 245"/>
                  <a:gd name="T29" fmla="*/ 0 h 310"/>
                  <a:gd name="T30" fmla="*/ 0 w 245"/>
                  <a:gd name="T31" fmla="*/ 0 h 310"/>
                  <a:gd name="T32" fmla="*/ 0 w 245"/>
                  <a:gd name="T33" fmla="*/ 0 h 310"/>
                  <a:gd name="T34" fmla="*/ 0 w 245"/>
                  <a:gd name="T35" fmla="*/ 0 h 310"/>
                  <a:gd name="T36" fmla="*/ 0 w 245"/>
                  <a:gd name="T37" fmla="*/ 0 h 310"/>
                  <a:gd name="T38" fmla="*/ 0 w 245"/>
                  <a:gd name="T39" fmla="*/ 0 h 310"/>
                  <a:gd name="T40" fmla="*/ 0 w 245"/>
                  <a:gd name="T41" fmla="*/ 0 h 310"/>
                  <a:gd name="T42" fmla="*/ 0 w 245"/>
                  <a:gd name="T43" fmla="*/ 0 h 310"/>
                  <a:gd name="T44" fmla="*/ 0 w 245"/>
                  <a:gd name="T45" fmla="*/ 0 h 310"/>
                  <a:gd name="T46" fmla="*/ 0 w 245"/>
                  <a:gd name="T47" fmla="*/ 0 h 310"/>
                  <a:gd name="T48" fmla="*/ 0 w 245"/>
                  <a:gd name="T49" fmla="*/ 0 h 310"/>
                  <a:gd name="T50" fmla="*/ 0 w 245"/>
                  <a:gd name="T51" fmla="*/ 0 h 310"/>
                  <a:gd name="T52" fmla="*/ 0 w 245"/>
                  <a:gd name="T53" fmla="*/ 0 h 310"/>
                  <a:gd name="T54" fmla="*/ 0 w 245"/>
                  <a:gd name="T55" fmla="*/ 0 h 310"/>
                  <a:gd name="T56" fmla="*/ 0 w 245"/>
                  <a:gd name="T57" fmla="*/ 0 h 310"/>
                  <a:gd name="T58" fmla="*/ 0 w 245"/>
                  <a:gd name="T59" fmla="*/ 0 h 310"/>
                  <a:gd name="T60" fmla="*/ 0 w 245"/>
                  <a:gd name="T61" fmla="*/ 0 h 310"/>
                  <a:gd name="T62" fmla="*/ 0 w 245"/>
                  <a:gd name="T63" fmla="*/ 0 h 310"/>
                  <a:gd name="T64" fmla="*/ 0 w 245"/>
                  <a:gd name="T65" fmla="*/ 0 h 310"/>
                  <a:gd name="T66" fmla="*/ 0 w 245"/>
                  <a:gd name="T67" fmla="*/ 0 h 310"/>
                  <a:gd name="T68" fmla="*/ 0 w 245"/>
                  <a:gd name="T69" fmla="*/ 0 h 310"/>
                  <a:gd name="T70" fmla="*/ 0 w 245"/>
                  <a:gd name="T71" fmla="*/ 0 h 310"/>
                  <a:gd name="T72" fmla="*/ 0 w 245"/>
                  <a:gd name="T73" fmla="*/ 0 h 310"/>
                  <a:gd name="T74" fmla="*/ 0 w 245"/>
                  <a:gd name="T75" fmla="*/ 0 h 31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45"/>
                  <a:gd name="T115" fmla="*/ 0 h 310"/>
                  <a:gd name="T116" fmla="*/ 245 w 245"/>
                  <a:gd name="T117" fmla="*/ 310 h 31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45" h="310">
                    <a:moveTo>
                      <a:pt x="200" y="116"/>
                    </a:moveTo>
                    <a:lnTo>
                      <a:pt x="208" y="124"/>
                    </a:lnTo>
                    <a:lnTo>
                      <a:pt x="214" y="133"/>
                    </a:lnTo>
                    <a:lnTo>
                      <a:pt x="220" y="144"/>
                    </a:lnTo>
                    <a:lnTo>
                      <a:pt x="223" y="154"/>
                    </a:lnTo>
                    <a:lnTo>
                      <a:pt x="226" y="164"/>
                    </a:lnTo>
                    <a:lnTo>
                      <a:pt x="224" y="176"/>
                    </a:lnTo>
                    <a:lnTo>
                      <a:pt x="222" y="187"/>
                    </a:lnTo>
                    <a:lnTo>
                      <a:pt x="216" y="198"/>
                    </a:lnTo>
                    <a:lnTo>
                      <a:pt x="208" y="209"/>
                    </a:lnTo>
                    <a:lnTo>
                      <a:pt x="199" y="219"/>
                    </a:lnTo>
                    <a:lnTo>
                      <a:pt x="188" y="229"/>
                    </a:lnTo>
                    <a:lnTo>
                      <a:pt x="177" y="238"/>
                    </a:lnTo>
                    <a:lnTo>
                      <a:pt x="166" y="246"/>
                    </a:lnTo>
                    <a:lnTo>
                      <a:pt x="154" y="255"/>
                    </a:lnTo>
                    <a:lnTo>
                      <a:pt x="142" y="264"/>
                    </a:lnTo>
                    <a:lnTo>
                      <a:pt x="132" y="275"/>
                    </a:lnTo>
                    <a:lnTo>
                      <a:pt x="128" y="278"/>
                    </a:lnTo>
                    <a:lnTo>
                      <a:pt x="126" y="283"/>
                    </a:lnTo>
                    <a:lnTo>
                      <a:pt x="124" y="287"/>
                    </a:lnTo>
                    <a:lnTo>
                      <a:pt x="121" y="292"/>
                    </a:lnTo>
                    <a:lnTo>
                      <a:pt x="120" y="296"/>
                    </a:lnTo>
                    <a:lnTo>
                      <a:pt x="120" y="301"/>
                    </a:lnTo>
                    <a:lnTo>
                      <a:pt x="122" y="306"/>
                    </a:lnTo>
                    <a:lnTo>
                      <a:pt x="126" y="309"/>
                    </a:lnTo>
                    <a:lnTo>
                      <a:pt x="131" y="310"/>
                    </a:lnTo>
                    <a:lnTo>
                      <a:pt x="135" y="310"/>
                    </a:lnTo>
                    <a:lnTo>
                      <a:pt x="139" y="309"/>
                    </a:lnTo>
                    <a:lnTo>
                      <a:pt x="142" y="306"/>
                    </a:lnTo>
                    <a:lnTo>
                      <a:pt x="154" y="292"/>
                    </a:lnTo>
                    <a:lnTo>
                      <a:pt x="167" y="280"/>
                    </a:lnTo>
                    <a:lnTo>
                      <a:pt x="180" y="269"/>
                    </a:lnTo>
                    <a:lnTo>
                      <a:pt x="194" y="257"/>
                    </a:lnTo>
                    <a:lnTo>
                      <a:pt x="207" y="246"/>
                    </a:lnTo>
                    <a:lnTo>
                      <a:pt x="220" y="233"/>
                    </a:lnTo>
                    <a:lnTo>
                      <a:pt x="230" y="219"/>
                    </a:lnTo>
                    <a:lnTo>
                      <a:pt x="238" y="204"/>
                    </a:lnTo>
                    <a:lnTo>
                      <a:pt x="244" y="186"/>
                    </a:lnTo>
                    <a:lnTo>
                      <a:pt x="245" y="169"/>
                    </a:lnTo>
                    <a:lnTo>
                      <a:pt x="243" y="152"/>
                    </a:lnTo>
                    <a:lnTo>
                      <a:pt x="237" y="134"/>
                    </a:lnTo>
                    <a:lnTo>
                      <a:pt x="228" y="119"/>
                    </a:lnTo>
                    <a:lnTo>
                      <a:pt x="217" y="105"/>
                    </a:lnTo>
                    <a:lnTo>
                      <a:pt x="203" y="93"/>
                    </a:lnTo>
                    <a:lnTo>
                      <a:pt x="188" y="83"/>
                    </a:lnTo>
                    <a:lnTo>
                      <a:pt x="176" y="76"/>
                    </a:lnTo>
                    <a:lnTo>
                      <a:pt x="163" y="69"/>
                    </a:lnTo>
                    <a:lnTo>
                      <a:pt x="151" y="61"/>
                    </a:lnTo>
                    <a:lnTo>
                      <a:pt x="136" y="54"/>
                    </a:lnTo>
                    <a:lnTo>
                      <a:pt x="122" y="46"/>
                    </a:lnTo>
                    <a:lnTo>
                      <a:pt x="107" y="39"/>
                    </a:lnTo>
                    <a:lnTo>
                      <a:pt x="93" y="31"/>
                    </a:lnTo>
                    <a:lnTo>
                      <a:pt x="79" y="24"/>
                    </a:lnTo>
                    <a:lnTo>
                      <a:pt x="66" y="18"/>
                    </a:lnTo>
                    <a:lnTo>
                      <a:pt x="53" y="13"/>
                    </a:lnTo>
                    <a:lnTo>
                      <a:pt x="40" y="8"/>
                    </a:lnTo>
                    <a:lnTo>
                      <a:pt x="30" y="5"/>
                    </a:lnTo>
                    <a:lnTo>
                      <a:pt x="20" y="1"/>
                    </a:lnTo>
                    <a:lnTo>
                      <a:pt x="12" y="0"/>
                    </a:lnTo>
                    <a:lnTo>
                      <a:pt x="5" y="0"/>
                    </a:lnTo>
                    <a:lnTo>
                      <a:pt x="0" y="2"/>
                    </a:lnTo>
                    <a:lnTo>
                      <a:pt x="11" y="8"/>
                    </a:lnTo>
                    <a:lnTo>
                      <a:pt x="23" y="14"/>
                    </a:lnTo>
                    <a:lnTo>
                      <a:pt x="36" y="20"/>
                    </a:lnTo>
                    <a:lnTo>
                      <a:pt x="47" y="25"/>
                    </a:lnTo>
                    <a:lnTo>
                      <a:pt x="60" y="31"/>
                    </a:lnTo>
                    <a:lnTo>
                      <a:pt x="73" y="37"/>
                    </a:lnTo>
                    <a:lnTo>
                      <a:pt x="86" y="44"/>
                    </a:lnTo>
                    <a:lnTo>
                      <a:pt x="99" y="51"/>
                    </a:lnTo>
                    <a:lnTo>
                      <a:pt x="113" y="57"/>
                    </a:lnTo>
                    <a:lnTo>
                      <a:pt x="126" y="64"/>
                    </a:lnTo>
                    <a:lnTo>
                      <a:pt x="139" y="71"/>
                    </a:lnTo>
                    <a:lnTo>
                      <a:pt x="152" y="79"/>
                    </a:lnTo>
                    <a:lnTo>
                      <a:pt x="165" y="88"/>
                    </a:lnTo>
                    <a:lnTo>
                      <a:pt x="176" y="96"/>
                    </a:lnTo>
                    <a:lnTo>
                      <a:pt x="188" y="106"/>
                    </a:lnTo>
                    <a:lnTo>
                      <a:pt x="200" y="116"/>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2400">
                  <a:latin typeface="+mn-lt"/>
                </a:endParaRPr>
              </a:p>
            </p:txBody>
          </p:sp>
        </p:grpSp>
        <p:sp>
          <p:nvSpPr>
            <p:cNvPr id="57" name="Line 556"/>
            <p:cNvSpPr>
              <a:spLocks noChangeShapeType="1"/>
            </p:cNvSpPr>
            <p:nvPr/>
          </p:nvSpPr>
          <p:spPr bwMode="auto">
            <a:xfrm>
              <a:off x="4097" y="3373"/>
              <a:ext cx="317" cy="17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58" name="Line 557"/>
            <p:cNvSpPr>
              <a:spLocks noChangeShapeType="1"/>
            </p:cNvSpPr>
            <p:nvPr/>
          </p:nvSpPr>
          <p:spPr bwMode="auto">
            <a:xfrm>
              <a:off x="3750" y="3332"/>
              <a:ext cx="51"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grpSp>
          <p:nvGrpSpPr>
            <p:cNvPr id="59" name="Group 558"/>
            <p:cNvGrpSpPr/>
            <p:nvPr/>
          </p:nvGrpSpPr>
          <p:grpSpPr bwMode="auto">
            <a:xfrm>
              <a:off x="4995" y="3370"/>
              <a:ext cx="131" cy="258"/>
              <a:chOff x="4180" y="783"/>
              <a:chExt cx="150" cy="307"/>
            </a:xfrm>
          </p:grpSpPr>
          <p:sp>
            <p:nvSpPr>
              <p:cNvPr id="76" name="AutoShape 559"/>
              <p:cNvSpPr>
                <a:spLocks noChangeArrowheads="1"/>
              </p:cNvSpPr>
              <p:nvPr/>
            </p:nvSpPr>
            <p:spPr bwMode="auto">
              <a:xfrm>
                <a:off x="4180" y="1019"/>
                <a:ext cx="150" cy="71"/>
              </a:xfrm>
              <a:prstGeom prst="parallelogram">
                <a:avLst>
                  <a:gd name="adj" fmla="val 81387"/>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77" name="Rectangle 560"/>
              <p:cNvSpPr>
                <a:spLocks noChangeArrowheads="1"/>
              </p:cNvSpPr>
              <p:nvPr/>
            </p:nvSpPr>
            <p:spPr bwMode="auto">
              <a:xfrm>
                <a:off x="4256" y="785"/>
                <a:ext cx="71" cy="236"/>
              </a:xfrm>
              <a:prstGeom prst="rect">
                <a:avLst/>
              </a:prstGeom>
              <a:solidFill>
                <a:srgbClr val="33CC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78" name="Rectangle 561"/>
              <p:cNvSpPr>
                <a:spLocks noChangeArrowheads="1"/>
              </p:cNvSpPr>
              <p:nvPr/>
            </p:nvSpPr>
            <p:spPr bwMode="auto">
              <a:xfrm>
                <a:off x="4181" y="852"/>
                <a:ext cx="95" cy="236"/>
              </a:xfrm>
              <a:prstGeom prst="rect">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79" name="AutoShape 562"/>
              <p:cNvSpPr>
                <a:spLocks noChangeArrowheads="1"/>
              </p:cNvSpPr>
              <p:nvPr/>
            </p:nvSpPr>
            <p:spPr bwMode="auto">
              <a:xfrm>
                <a:off x="4180" y="783"/>
                <a:ext cx="150" cy="71"/>
              </a:xfrm>
              <a:prstGeom prst="parallelogram">
                <a:avLst>
                  <a:gd name="adj" fmla="val 81387"/>
                </a:avLst>
              </a:prstGeom>
              <a:solidFill>
                <a:srgbClr val="33CCCC"/>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80" name="Line 563"/>
              <p:cNvSpPr>
                <a:spLocks noChangeShapeType="1"/>
              </p:cNvSpPr>
              <p:nvPr/>
            </p:nvSpPr>
            <p:spPr bwMode="auto">
              <a:xfrm>
                <a:off x="4330" y="788"/>
                <a:ext cx="0" cy="23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81" name="Line 564"/>
              <p:cNvSpPr>
                <a:spLocks noChangeShapeType="1"/>
              </p:cNvSpPr>
              <p:nvPr/>
            </p:nvSpPr>
            <p:spPr bwMode="auto">
              <a:xfrm flipH="1">
                <a:off x="4276" y="1019"/>
                <a:ext cx="54" cy="69"/>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wrap="none" anchor="ctr"/>
              <a:lstStyle/>
              <a:p>
                <a:endParaRPr lang="en-US" sz="2400">
                  <a:latin typeface="+mn-lt"/>
                </a:endParaRPr>
              </a:p>
            </p:txBody>
          </p:sp>
          <p:sp>
            <p:nvSpPr>
              <p:cNvPr id="82" name="Rectangle 565"/>
              <p:cNvSpPr>
                <a:spLocks noChangeArrowheads="1"/>
              </p:cNvSpPr>
              <p:nvPr/>
            </p:nvSpPr>
            <p:spPr bwMode="auto">
              <a:xfrm>
                <a:off x="4193" y="883"/>
                <a:ext cx="63" cy="136"/>
              </a:xfrm>
              <a:prstGeom prst="rect">
                <a:avLst/>
              </a:prstGeom>
              <a:solidFill>
                <a:schemeClr val="accent2"/>
              </a:solidFill>
              <a:ln w="9525">
                <a:solidFill>
                  <a:schemeClr val="tx1"/>
                </a:solidFill>
                <a:miter lim="800000"/>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sp>
            <p:nvSpPr>
              <p:cNvPr id="83" name="Rectangle 566"/>
              <p:cNvSpPr>
                <a:spLocks noChangeArrowheads="1"/>
              </p:cNvSpPr>
              <p:nvPr/>
            </p:nvSpPr>
            <p:spPr bwMode="auto">
              <a:xfrm>
                <a:off x="4202" y="923"/>
                <a:ext cx="48" cy="4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zh-CN" altLang="en-US" sz="2400">
                  <a:latin typeface="+mn-lt"/>
                  <a:ea typeface="宋体" panose="02010600030101010101" pitchFamily="2" charset="-122"/>
                </a:endParaRPr>
              </a:p>
            </p:txBody>
          </p:sp>
        </p:grpSp>
        <p:sp>
          <p:nvSpPr>
            <p:cNvPr id="60" name="Line 567"/>
            <p:cNvSpPr>
              <a:spLocks noChangeShapeType="1"/>
            </p:cNvSpPr>
            <p:nvPr/>
          </p:nvSpPr>
          <p:spPr bwMode="auto">
            <a:xfrm flipH="1">
              <a:off x="3806" y="2401"/>
              <a:ext cx="2" cy="91"/>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1" name="Line 568"/>
            <p:cNvSpPr>
              <a:spLocks noChangeShapeType="1"/>
            </p:cNvSpPr>
            <p:nvPr/>
          </p:nvSpPr>
          <p:spPr bwMode="auto">
            <a:xfrm flipV="1">
              <a:off x="4623" y="1760"/>
              <a:ext cx="78" cy="55"/>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2" name="Line 569"/>
            <p:cNvSpPr>
              <a:spLocks noChangeShapeType="1"/>
            </p:cNvSpPr>
            <p:nvPr/>
          </p:nvSpPr>
          <p:spPr bwMode="auto">
            <a:xfrm>
              <a:off x="4514" y="1869"/>
              <a:ext cx="0" cy="5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3" name="Line 570"/>
            <p:cNvSpPr>
              <a:spLocks noChangeShapeType="1"/>
            </p:cNvSpPr>
            <p:nvPr/>
          </p:nvSpPr>
          <p:spPr bwMode="auto">
            <a:xfrm flipV="1">
              <a:off x="4630" y="1804"/>
              <a:ext cx="166" cy="18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4" name="Line 571"/>
            <p:cNvSpPr>
              <a:spLocks noChangeShapeType="1"/>
            </p:cNvSpPr>
            <p:nvPr/>
          </p:nvSpPr>
          <p:spPr bwMode="auto">
            <a:xfrm>
              <a:off x="4852" y="1803"/>
              <a:ext cx="0" cy="12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5" name="Line 572"/>
            <p:cNvSpPr>
              <a:spLocks noChangeShapeType="1"/>
            </p:cNvSpPr>
            <p:nvPr/>
          </p:nvSpPr>
          <p:spPr bwMode="auto">
            <a:xfrm>
              <a:off x="4634" y="1996"/>
              <a:ext cx="119"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6" name="Line 573"/>
            <p:cNvSpPr>
              <a:spLocks noChangeShapeType="1"/>
            </p:cNvSpPr>
            <p:nvPr/>
          </p:nvSpPr>
          <p:spPr bwMode="auto">
            <a:xfrm flipV="1">
              <a:off x="3560" y="2542"/>
              <a:ext cx="106" cy="2"/>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7" name="Line 574"/>
            <p:cNvSpPr>
              <a:spLocks noChangeShapeType="1"/>
            </p:cNvSpPr>
            <p:nvPr/>
          </p:nvSpPr>
          <p:spPr bwMode="auto">
            <a:xfrm flipV="1">
              <a:off x="4895" y="1614"/>
              <a:ext cx="150" cy="106"/>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8" name="Line 575"/>
            <p:cNvSpPr>
              <a:spLocks noChangeShapeType="1"/>
            </p:cNvSpPr>
            <p:nvPr/>
          </p:nvSpPr>
          <p:spPr bwMode="auto">
            <a:xfrm>
              <a:off x="4983" y="1990"/>
              <a:ext cx="112"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69" name="Line 576"/>
            <p:cNvSpPr>
              <a:spLocks noChangeShapeType="1"/>
            </p:cNvSpPr>
            <p:nvPr/>
          </p:nvSpPr>
          <p:spPr bwMode="auto">
            <a:xfrm flipH="1">
              <a:off x="4445" y="2038"/>
              <a:ext cx="62" cy="444"/>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70" name="Line 577"/>
            <p:cNvSpPr>
              <a:spLocks noChangeShapeType="1"/>
            </p:cNvSpPr>
            <p:nvPr/>
          </p:nvSpPr>
          <p:spPr bwMode="auto">
            <a:xfrm flipH="1">
              <a:off x="4817" y="2038"/>
              <a:ext cx="70" cy="458"/>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en-US" sz="2400">
                <a:latin typeface="+mn-lt"/>
              </a:endParaRPr>
            </a:p>
          </p:txBody>
        </p:sp>
        <p:sp>
          <p:nvSpPr>
            <p:cNvPr id="71" name="Text Box 578"/>
            <p:cNvSpPr txBox="1">
              <a:spLocks noChangeArrowheads="1"/>
            </p:cNvSpPr>
            <p:nvPr/>
          </p:nvSpPr>
          <p:spPr bwMode="auto">
            <a:xfrm>
              <a:off x="3229" y="2006"/>
              <a:ext cx="66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Home network</a:t>
              </a:r>
            </a:p>
          </p:txBody>
        </p:sp>
        <p:sp>
          <p:nvSpPr>
            <p:cNvPr id="72" name="Text Box 579"/>
            <p:cNvSpPr txBox="1">
              <a:spLocks noChangeArrowheads="1"/>
            </p:cNvSpPr>
            <p:nvPr/>
          </p:nvSpPr>
          <p:spPr bwMode="auto">
            <a:xfrm>
              <a:off x="3515" y="2852"/>
              <a:ext cx="87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Institutional network</a:t>
              </a:r>
            </a:p>
          </p:txBody>
        </p:sp>
        <p:sp>
          <p:nvSpPr>
            <p:cNvPr id="73" name="Text Box 580"/>
            <p:cNvSpPr txBox="1">
              <a:spLocks noChangeArrowheads="1"/>
            </p:cNvSpPr>
            <p:nvPr/>
          </p:nvSpPr>
          <p:spPr bwMode="auto">
            <a:xfrm>
              <a:off x="3234" y="1065"/>
              <a:ext cx="689"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Mobile network</a:t>
              </a:r>
            </a:p>
          </p:txBody>
        </p:sp>
        <p:sp>
          <p:nvSpPr>
            <p:cNvPr id="74" name="Text Box 581"/>
            <p:cNvSpPr txBox="1">
              <a:spLocks noChangeArrowheads="1"/>
            </p:cNvSpPr>
            <p:nvPr/>
          </p:nvSpPr>
          <p:spPr bwMode="auto">
            <a:xfrm>
              <a:off x="4369" y="1368"/>
              <a:ext cx="516"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Global ISP</a:t>
              </a:r>
            </a:p>
          </p:txBody>
        </p:sp>
        <p:sp>
          <p:nvSpPr>
            <p:cNvPr id="75" name="Text Box 582"/>
            <p:cNvSpPr txBox="1">
              <a:spLocks noChangeArrowheads="1"/>
            </p:cNvSpPr>
            <p:nvPr/>
          </p:nvSpPr>
          <p:spPr bwMode="auto">
            <a:xfrm>
              <a:off x="4240" y="2240"/>
              <a:ext cx="611"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r>
                <a:rPr lang="en-US" altLang="zh-CN" sz="1800">
                  <a:latin typeface="+mn-lt"/>
                  <a:ea typeface="宋体" panose="02010600030101010101" pitchFamily="2" charset="-122"/>
                </a:rPr>
                <a:t>Regional ISP</a:t>
              </a:r>
            </a:p>
          </p:txBody>
        </p:sp>
      </p:grpSp>
      <p:sp>
        <p:nvSpPr>
          <p:cNvPr id="2" name="标题 1"/>
          <p:cNvSpPr>
            <a:spLocks noGrp="1"/>
          </p:cNvSpPr>
          <p:nvPr>
            <p:ph type="ctrTitle"/>
          </p:nvPr>
        </p:nvSpPr>
        <p:spPr>
          <a:xfrm>
            <a:off x="1075096" y="1842559"/>
            <a:ext cx="5380034" cy="1470025"/>
          </a:xfrm>
        </p:spPr>
        <p:txBody>
          <a:bodyPr/>
          <a:lstStyle>
            <a:lvl1pPr algn="ctr">
              <a:defRPr u="none"/>
            </a:lvl1pPr>
          </a:lstStyle>
          <a:p>
            <a:r>
              <a:rPr lang="zh-CN" altLang="en-US" dirty="0"/>
              <a:t>单击此处编辑母版标题样式</a:t>
            </a:r>
          </a:p>
        </p:txBody>
      </p:sp>
      <p:sp>
        <p:nvSpPr>
          <p:cNvPr id="3" name="副标题 2"/>
          <p:cNvSpPr>
            <a:spLocks noGrp="1"/>
          </p:cNvSpPr>
          <p:nvPr>
            <p:ph type="subTitle" idx="1"/>
          </p:nvPr>
        </p:nvSpPr>
        <p:spPr>
          <a:xfrm>
            <a:off x="1068913" y="3581400"/>
            <a:ext cx="5416556"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dirty="0"/>
              <a:t>单击此处编辑母版副标题样式</a:t>
            </a:r>
          </a:p>
        </p:txBody>
      </p:sp>
      <p:sp>
        <p:nvSpPr>
          <p:cNvPr id="325" name="日期占位符 3"/>
          <p:cNvSpPr>
            <a:spLocks noGrp="1"/>
          </p:cNvSpPr>
          <p:nvPr>
            <p:ph type="dt" sz="half" idx="10"/>
          </p:nvPr>
        </p:nvSpPr>
        <p:spPr/>
        <p:txBody>
          <a:bodyPr/>
          <a:lstStyle>
            <a:lvl1pPr>
              <a:defRPr/>
            </a:lvl1pPr>
          </a:lstStyle>
          <a:p>
            <a:pPr>
              <a:defRPr/>
            </a:pPr>
            <a:endParaRPr lang="en-US" altLang="zh-CN"/>
          </a:p>
        </p:txBody>
      </p:sp>
      <p:sp>
        <p:nvSpPr>
          <p:cNvPr id="327" name="灯片编号占位符 5"/>
          <p:cNvSpPr>
            <a:spLocks noGrp="1"/>
          </p:cNvSpPr>
          <p:nvPr>
            <p:ph type="sldNum" sz="quarter" idx="12"/>
          </p:nvPr>
        </p:nvSpPr>
        <p:spPr/>
        <p:txBody>
          <a:bodyPr/>
          <a:lstStyle>
            <a:lvl1pPr>
              <a:defRPr/>
            </a:lvl1pPr>
          </a:lstStyle>
          <a:p>
            <a:pPr>
              <a:defRPr/>
            </a:pPr>
            <a:fld id="{51200559-3FE1-47AD-B526-98C97DF9B748}" type="slidenum">
              <a:rPr lang="en-US" altLang="zh-CN"/>
              <a:t>‹#›</a:t>
            </a:fld>
            <a:endParaRPr lang="en-US" altLang="zh-CN"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90588"/>
          </a:xfrm>
        </p:spPr>
        <p:txBody>
          <a:bodyPr/>
          <a:lstStyle/>
          <a:p>
            <a:r>
              <a:rPr lang="zh-CN" altLang="en-US" dirty="0"/>
              <a:t>单击此处编辑母版标题样式</a:t>
            </a:r>
          </a:p>
        </p:txBody>
      </p:sp>
      <p:sp>
        <p:nvSpPr>
          <p:cNvPr id="3" name="内容占位符 2"/>
          <p:cNvSpPr>
            <a:spLocks noGrp="1"/>
          </p:cNvSpPr>
          <p:nvPr>
            <p:ph idx="1"/>
          </p:nvPr>
        </p:nvSpPr>
        <p:spPr>
          <a:xfrm>
            <a:off x="1035050" y="1512707"/>
            <a:ext cx="10039350" cy="4735512"/>
          </a:xfrm>
        </p:spPr>
        <p:txBody>
          <a:bodyPr/>
          <a:lstStyle>
            <a:lvl1pPr>
              <a:spcBef>
                <a:spcPts val="1200"/>
              </a:spcBef>
              <a:spcAft>
                <a:spcPts val="200"/>
              </a:spcAft>
              <a:defRPr lang="zh-CN" altLang="en-US" dirty="0"/>
            </a:lvl1pPr>
            <a:lvl2pPr>
              <a:defRPr lang="zh-CN" altLang="en-US" dirty="0"/>
            </a:lvl2pPr>
            <a:lvl3pPr>
              <a:defRPr lang="zh-CN" altLang="en-US" dirty="0"/>
            </a:lvl3pPr>
            <a:lvl4pPr>
              <a:defRPr lang="zh-CN" altLang="en-US" dirty="0"/>
            </a:lvl4pPr>
            <a:lvl5pPr>
              <a:defRPr lang="zh-CN" altLang="en-US" dirty="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8DE895D9-91D8-4958-BB05-9803D63D1C8A}" type="slidenum">
              <a:rPr lang="en-US" altLang="zh-CN"/>
              <a:t>‹#›</a:t>
            </a:fld>
            <a:endParaRPr lang="en-US" altLang="zh-CN"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roadmap">
    <p:bg>
      <p:bgPr>
        <a:solidFill>
          <a:schemeClr val="accent1">
            <a:lumMod val="10000"/>
            <a:lumOff val="90000"/>
          </a:schemeClr>
        </a:solidFill>
        <a:effectLst/>
      </p:bgPr>
    </p:bg>
    <p:spTree>
      <p:nvGrpSpPr>
        <p:cNvPr id="1" name=""/>
        <p:cNvGrpSpPr/>
        <p:nvPr/>
      </p:nvGrpSpPr>
      <p:grpSpPr>
        <a:xfrm>
          <a:off x="0" y="0"/>
          <a:ext cx="0" cy="0"/>
          <a:chOff x="0" y="0"/>
          <a:chExt cx="0" cy="0"/>
        </a:xfrm>
      </p:grpSpPr>
      <p:cxnSp>
        <p:nvCxnSpPr>
          <p:cNvPr id="6" name="直接连接符 5"/>
          <p:cNvCxnSpPr/>
          <p:nvPr userDrawn="1"/>
        </p:nvCxnSpPr>
        <p:spPr bwMode="auto">
          <a:xfrm>
            <a:off x="396240" y="1395730"/>
            <a:ext cx="11216640" cy="0"/>
          </a:xfrm>
          <a:prstGeom prst="line">
            <a:avLst/>
          </a:prstGeom>
          <a:solidFill>
            <a:schemeClr val="accent1"/>
          </a:solidFill>
          <a:ln w="1905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cxnSp>
      <p:sp>
        <p:nvSpPr>
          <p:cNvPr id="2" name="标题 1"/>
          <p:cNvSpPr>
            <a:spLocks noGrp="1"/>
          </p:cNvSpPr>
          <p:nvPr>
            <p:ph type="title"/>
          </p:nvPr>
        </p:nvSpPr>
        <p:spPr>
          <a:xfrm>
            <a:off x="924560" y="335280"/>
            <a:ext cx="10149840" cy="851852"/>
          </a:xfrm>
        </p:spPr>
        <p:txBody>
          <a:bodyPr/>
          <a:lstStyle>
            <a:lvl1pPr>
              <a:defRPr b="1" u="none">
                <a:solidFill>
                  <a:schemeClr val="tx1"/>
                </a:solidFill>
                <a:effectLst>
                  <a:outerShdw blurRad="38100" dist="38100" dir="2700000" algn="tl">
                    <a:srgbClr val="000000">
                      <a:alpha val="43137"/>
                    </a:srgbClr>
                  </a:outerShdw>
                </a:effectLst>
              </a:defRPr>
            </a:lvl1pPr>
          </a:lstStyle>
          <a:p>
            <a:r>
              <a:rPr lang="zh-CN" altLang="en-US" dirty="0"/>
              <a:t>单击此处编辑母版标题样式</a:t>
            </a:r>
          </a:p>
        </p:txBody>
      </p:sp>
      <p:sp>
        <p:nvSpPr>
          <p:cNvPr id="3" name="内容占位符 2"/>
          <p:cNvSpPr>
            <a:spLocks noGrp="1"/>
          </p:cNvSpPr>
          <p:nvPr>
            <p:ph idx="1"/>
          </p:nvPr>
        </p:nvSpPr>
        <p:spPr>
          <a:xfrm>
            <a:off x="924561" y="1600200"/>
            <a:ext cx="10149839" cy="46482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7" name="日期占位符 3"/>
          <p:cNvSpPr>
            <a:spLocks noGrp="1"/>
          </p:cNvSpPr>
          <p:nvPr>
            <p:ph type="dt" sz="half" idx="10"/>
          </p:nvPr>
        </p:nvSpPr>
        <p:spPr/>
        <p:txBody>
          <a:bodyPr/>
          <a:lstStyle>
            <a:lvl1pPr>
              <a:defRPr/>
            </a:lvl1pPr>
          </a:lstStyle>
          <a:p>
            <a:pPr>
              <a:defRPr/>
            </a:pPr>
            <a:endParaRPr lang="en-US" altLang="zh-CN"/>
          </a:p>
        </p:txBody>
      </p:sp>
      <p:sp>
        <p:nvSpPr>
          <p:cNvPr id="9" name="灯片编号占位符 5"/>
          <p:cNvSpPr>
            <a:spLocks noGrp="1"/>
          </p:cNvSpPr>
          <p:nvPr>
            <p:ph type="sldNum" sz="quarter" idx="12"/>
          </p:nvPr>
        </p:nvSpPr>
        <p:spPr/>
        <p:txBody>
          <a:bodyPr/>
          <a:lstStyle>
            <a:lvl1pPr>
              <a:defRPr/>
            </a:lvl1pPr>
          </a:lstStyle>
          <a:p>
            <a:pPr>
              <a:defRPr/>
            </a:pPr>
            <a:fld id="{DEDE5757-5941-4466-94C9-99ED3E191645}" type="slidenum">
              <a:rPr lang="en-US" altLang="zh-CN"/>
              <a:t>‹#›</a:t>
            </a:fld>
            <a:endParaRPr lang="en-US" altLang="zh-CN"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问题">
    <p:bg>
      <p:bgPr>
        <a:solidFill>
          <a:srgbClr val="333333"/>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995633" y="1489004"/>
            <a:ext cx="9178636" cy="3359221"/>
          </a:xfrm>
        </p:spPr>
        <p:txBody>
          <a:bodyPr anchor="ctr"/>
          <a:lstStyle>
            <a:lvl1pPr marL="0" indent="0" algn="ctr">
              <a:lnSpc>
                <a:spcPct val="130000"/>
              </a:lnSpc>
              <a:buNone/>
              <a:defRPr sz="4000" b="1">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F769371F-0F95-4BDF-9A9A-7FF549C12214}" type="slidenum">
              <a:rPr lang="en-US" altLang="zh-CN"/>
              <a:t>‹#›</a:t>
            </a:fld>
            <a:endParaRPr lang="en-US" altLang="zh-CN" dirty="0"/>
          </a:p>
        </p:txBody>
      </p:sp>
      <p:pic>
        <p:nvPicPr>
          <p:cNvPr id="10" name="图片 9"/>
          <p:cNvPicPr>
            <a:picLocks noChangeAspect="1"/>
          </p:cNvPicPr>
          <p:nvPr userDrawn="1"/>
        </p:nvPicPr>
        <p:blipFill>
          <a:blip r:embed="rId2"/>
          <a:stretch>
            <a:fillRect/>
          </a:stretch>
        </p:blipFill>
        <p:spPr>
          <a:xfrm>
            <a:off x="741680" y="2233833"/>
            <a:ext cx="1060451" cy="1869561"/>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问题">
    <p:bg>
      <p:bgPr>
        <a:solidFill>
          <a:srgbClr val="333333"/>
        </a:solidFill>
        <a:effectLst/>
      </p:bgPr>
    </p:bg>
    <p:spTree>
      <p:nvGrpSpPr>
        <p:cNvPr id="1" name=""/>
        <p:cNvGrpSpPr/>
        <p:nvPr/>
      </p:nvGrpSpPr>
      <p:grpSpPr>
        <a:xfrm>
          <a:off x="0" y="0"/>
          <a:ext cx="0" cy="0"/>
          <a:chOff x="0" y="0"/>
          <a:chExt cx="0" cy="0"/>
        </a:xfrm>
      </p:grpSpPr>
      <p:sp>
        <p:nvSpPr>
          <p:cNvPr id="3" name="文本占位符 2"/>
          <p:cNvSpPr>
            <a:spLocks noGrp="1"/>
          </p:cNvSpPr>
          <p:nvPr>
            <p:ph type="body" idx="1"/>
          </p:nvPr>
        </p:nvSpPr>
        <p:spPr>
          <a:xfrm>
            <a:off x="1358900" y="765105"/>
            <a:ext cx="9967384" cy="1541401"/>
          </a:xfrm>
        </p:spPr>
        <p:txBody>
          <a:bodyPr anchor="ctr"/>
          <a:lstStyle>
            <a:lvl1pPr marL="0" indent="0" algn="ctr">
              <a:buNone/>
              <a:defRPr sz="4000" b="1">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F769371F-0F95-4BDF-9A9A-7FF549C12214}" type="slidenum">
              <a:rPr lang="en-US" altLang="zh-CN"/>
              <a:t>‹#›</a:t>
            </a:fld>
            <a:endParaRPr lang="en-US" altLang="zh-CN" dirty="0"/>
          </a:p>
        </p:txBody>
      </p:sp>
      <p:sp>
        <p:nvSpPr>
          <p:cNvPr id="7" name="内容占位符 6"/>
          <p:cNvSpPr>
            <a:spLocks noGrp="1"/>
          </p:cNvSpPr>
          <p:nvPr>
            <p:ph sz="quarter" idx="13"/>
          </p:nvPr>
        </p:nvSpPr>
        <p:spPr>
          <a:xfrm>
            <a:off x="1358900" y="2762250"/>
            <a:ext cx="9967384" cy="3095625"/>
          </a:xfrm>
        </p:spPr>
        <p:txBody>
          <a:bodyPr/>
          <a:lstStyle>
            <a:lvl1pPr>
              <a:defRPr>
                <a:solidFill>
                  <a:schemeClr val="accent3">
                    <a:lumMod val="40000"/>
                    <a:lumOff val="60000"/>
                  </a:schemeClr>
                </a:solidFill>
              </a:defRPr>
            </a:lvl1pPr>
            <a:lvl2pPr>
              <a:defRPr>
                <a:solidFill>
                  <a:schemeClr val="accent3">
                    <a:lumMod val="40000"/>
                    <a:lumOff val="60000"/>
                  </a:schemeClr>
                </a:solidFill>
              </a:defRPr>
            </a:lvl2pPr>
            <a:lvl3pPr>
              <a:defRPr>
                <a:solidFill>
                  <a:schemeClr val="accent3">
                    <a:lumMod val="40000"/>
                    <a:lumOff val="60000"/>
                  </a:schemeClr>
                </a:solidFill>
              </a:defRPr>
            </a:lvl3pPr>
            <a:lvl4pPr>
              <a:defRPr>
                <a:solidFill>
                  <a:schemeClr val="accent3">
                    <a:lumMod val="40000"/>
                    <a:lumOff val="60000"/>
                  </a:schemeClr>
                </a:solidFill>
              </a:defRPr>
            </a:lvl4pPr>
            <a:lvl5pPr>
              <a:defRPr>
                <a:solidFill>
                  <a:schemeClr val="accent3">
                    <a:lumMod val="40000"/>
                    <a:lumOff val="60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endParaRPr lang="en-US" dirty="0"/>
          </a:p>
        </p:txBody>
      </p:sp>
      <p:pic>
        <p:nvPicPr>
          <p:cNvPr id="9" name="图片 8"/>
          <p:cNvPicPr>
            <a:picLocks noChangeAspect="1"/>
          </p:cNvPicPr>
          <p:nvPr userDrawn="1"/>
        </p:nvPicPr>
        <p:blipFill>
          <a:blip r:embed="rId2"/>
          <a:stretch>
            <a:fillRect/>
          </a:stretch>
        </p:blipFill>
        <p:spPr>
          <a:xfrm>
            <a:off x="0" y="436945"/>
            <a:ext cx="1060451" cy="186956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711200" y="1600200"/>
            <a:ext cx="508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5994400" y="1600200"/>
            <a:ext cx="508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lvl1pPr>
              <a:defRPr/>
            </a:lvl1pPr>
          </a:lstStyle>
          <a:p>
            <a:pPr>
              <a:defRPr/>
            </a:pPr>
            <a:endParaRPr lang="en-US" altLang="zh-CN"/>
          </a:p>
        </p:txBody>
      </p:sp>
      <p:sp>
        <p:nvSpPr>
          <p:cNvPr id="7" name="灯片编号占位符 6"/>
          <p:cNvSpPr>
            <a:spLocks noGrp="1"/>
          </p:cNvSpPr>
          <p:nvPr>
            <p:ph type="sldNum" sz="quarter" idx="12"/>
          </p:nvPr>
        </p:nvSpPr>
        <p:spPr/>
        <p:txBody>
          <a:bodyPr/>
          <a:lstStyle>
            <a:lvl1pPr>
              <a:defRPr/>
            </a:lvl1pPr>
          </a:lstStyle>
          <a:p>
            <a:pPr>
              <a:defRPr/>
            </a:pPr>
            <a:fld id="{EE7AFD8E-47EC-4333-9317-F3617AC17F61}" type="slidenum">
              <a:rPr lang="en-US" altLang="zh-CN"/>
              <a:t>‹#›</a:t>
            </a:fld>
            <a:endParaRPr lang="en-US" altLang="zh-CN"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容加图（右侧）">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711200" y="1600200"/>
            <a:ext cx="508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加图（下面）">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301750" y="1625600"/>
            <a:ext cx="9588500" cy="180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extLst>
      <p:ext uri="{BB962C8B-B14F-4D97-AF65-F5344CB8AC3E}">
        <p14:creationId xmlns:p14="http://schemas.microsoft.com/office/powerpoint/2010/main" val="1045198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内容加图（下面）">
    <p:spTree>
      <p:nvGrpSpPr>
        <p:cNvPr id="1" name=""/>
        <p:cNvGrpSpPr/>
        <p:nvPr/>
      </p:nvGrpSpPr>
      <p:grpSpPr>
        <a:xfrm>
          <a:off x="0" y="0"/>
          <a:ext cx="0" cy="0"/>
          <a:chOff x="0" y="0"/>
          <a:chExt cx="0" cy="0"/>
        </a:xfrm>
      </p:grpSpPr>
      <p:sp>
        <p:nvSpPr>
          <p:cNvPr id="2" name="标题 1"/>
          <p:cNvSpPr>
            <a:spLocks noGrp="1"/>
          </p:cNvSpPr>
          <p:nvPr>
            <p:ph type="title"/>
          </p:nvPr>
        </p:nvSpPr>
        <p:spPr>
          <a:xfrm>
            <a:off x="251333" y="2396065"/>
            <a:ext cx="11520000" cy="2294467"/>
          </a:xfrm>
          <a:solidFill>
            <a:schemeClr val="accent5">
              <a:lumMod val="20000"/>
              <a:lumOff val="80000"/>
            </a:schemeClr>
          </a:solidFill>
        </p:spPr>
        <p:txBody>
          <a:bodyPr/>
          <a:lstStyle>
            <a:lvl1pPr>
              <a:defRPr sz="4400" u="none"/>
            </a:lvl1pPr>
          </a:lstStyle>
          <a:p>
            <a:r>
              <a:rPr lang="zh-CN" altLang="en-US" dirty="0"/>
              <a:t>单击此处编辑母版标题样式</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extLst>
      <p:ext uri="{BB962C8B-B14F-4D97-AF65-F5344CB8AC3E}">
        <p14:creationId xmlns:p14="http://schemas.microsoft.com/office/powerpoint/2010/main" val="894079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加图（上面）">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1289050" y="4445000"/>
            <a:ext cx="9588500" cy="1803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4"/>
          <p:cNvSpPr>
            <a:spLocks noGrp="1"/>
          </p:cNvSpPr>
          <p:nvPr>
            <p:ph type="dt" sz="half" idx="10"/>
          </p:nvPr>
        </p:nvSpPr>
        <p:spPr/>
        <p:txBody>
          <a:bodyPr/>
          <a:lstStyle>
            <a:lvl1pPr>
              <a:defRPr/>
            </a:lvl1pPr>
          </a:lstStyle>
          <a:p>
            <a:pPr>
              <a:defRPr/>
            </a:pPr>
            <a:endParaRPr lang="en-US" altLang="zh-CN"/>
          </a:p>
        </p:txBody>
      </p:sp>
      <p:sp>
        <p:nvSpPr>
          <p:cNvPr id="6" name="灯片编号占位符 6"/>
          <p:cNvSpPr>
            <a:spLocks noGrp="1"/>
          </p:cNvSpPr>
          <p:nvPr>
            <p:ph type="sldNum" sz="quarter" idx="12"/>
          </p:nvPr>
        </p:nvSpPr>
        <p:spPr/>
        <p:txBody>
          <a:bodyPr/>
          <a:lstStyle>
            <a:lvl1pPr>
              <a:defRPr/>
            </a:lvl1pPr>
          </a:lstStyle>
          <a:p>
            <a:pPr>
              <a:defRPr/>
            </a:pPr>
            <a:fld id="{B154813A-C266-48CA-A7BD-BF64D513E5B8}" type="slidenum">
              <a:rPr lang="en-US" altLang="zh-CN"/>
              <a:t>‹#›</a:t>
            </a:fld>
            <a:endParaRPr lang="en-US" altLang="zh-CN" dirty="0"/>
          </a:p>
        </p:txBody>
      </p:sp>
    </p:spTree>
    <p:extLst>
      <p:ext uri="{BB962C8B-B14F-4D97-AF65-F5344CB8AC3E}">
        <p14:creationId xmlns:p14="http://schemas.microsoft.com/office/powerpoint/2010/main" val="3953423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892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lvl1pPr>
              <a:defRPr/>
            </a:lvl1pPr>
          </a:lstStyle>
          <a:p>
            <a:pPr>
              <a:defRPr/>
            </a:pPr>
            <a:endParaRPr lang="en-US" altLang="zh-CN"/>
          </a:p>
        </p:txBody>
      </p:sp>
      <p:sp>
        <p:nvSpPr>
          <p:cNvPr id="9" name="灯片编号占位符 8"/>
          <p:cNvSpPr>
            <a:spLocks noGrp="1"/>
          </p:cNvSpPr>
          <p:nvPr>
            <p:ph type="sldNum" sz="quarter" idx="12"/>
          </p:nvPr>
        </p:nvSpPr>
        <p:spPr/>
        <p:txBody>
          <a:bodyPr/>
          <a:lstStyle>
            <a:lvl1pPr>
              <a:defRPr/>
            </a:lvl1pPr>
          </a:lstStyle>
          <a:p>
            <a:pPr>
              <a:defRPr/>
            </a:pPr>
            <a:fld id="{CD8808BE-A5DC-469A-87DA-635598E09B7F}" type="slidenum">
              <a:rPr lang="en-US" altLang="zh-CN"/>
              <a:t>‹#›</a:t>
            </a:fld>
            <a:endParaRPr lang="en-US" altLang="zh-CN"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240000" y="360000"/>
            <a:ext cx="11520000" cy="890588"/>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endParaRPr lang="en-US" altLang="zh-CN"/>
          </a:p>
        </p:txBody>
      </p:sp>
      <p:sp>
        <p:nvSpPr>
          <p:cNvPr id="5" name="灯片编号占位符 4"/>
          <p:cNvSpPr>
            <a:spLocks noGrp="1"/>
          </p:cNvSpPr>
          <p:nvPr>
            <p:ph type="sldNum" sz="quarter" idx="12"/>
          </p:nvPr>
        </p:nvSpPr>
        <p:spPr/>
        <p:txBody>
          <a:bodyPr/>
          <a:lstStyle>
            <a:lvl1pPr>
              <a:defRPr/>
            </a:lvl1pPr>
          </a:lstStyle>
          <a:p>
            <a:pPr>
              <a:defRPr/>
            </a:pPr>
            <a:fld id="{B5976719-4C93-4032-AE44-9AF0CDE2F195}" type="slidenum">
              <a:rPr lang="en-US" altLang="zh-CN"/>
              <a:t>‹#›</a:t>
            </a:fld>
            <a:endParaRPr lang="en-US" altLang="zh-CN"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240000" y="360000"/>
            <a:ext cx="11520000" cy="889200"/>
          </a:xfrm>
        </p:spPr>
        <p:txBody>
          <a:bodyPr/>
          <a:lstStyle/>
          <a:p>
            <a:r>
              <a:rPr lang="en-US"/>
              <a:t>Click to edit Master title style</a:t>
            </a:r>
          </a:p>
        </p:txBody>
      </p:sp>
      <p:sp>
        <p:nvSpPr>
          <p:cNvPr id="3" name="Text Placeholder 2"/>
          <p:cNvSpPr>
            <a:spLocks noGrp="1"/>
          </p:cNvSpPr>
          <p:nvPr>
            <p:ph type="body" sz="half" idx="1"/>
          </p:nvPr>
        </p:nvSpPr>
        <p:spPr>
          <a:xfrm>
            <a:off x="711200" y="1600200"/>
            <a:ext cx="50800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5994400" y="1600200"/>
            <a:ext cx="5080000" cy="4648200"/>
          </a:xfrm>
        </p:spPr>
        <p:txBody>
          <a:bodyPr/>
          <a:lstStyle/>
          <a:p>
            <a:pPr lvl="0"/>
            <a:endParaRPr lang="en-US" noProof="0"/>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a:xfrm>
            <a:off x="7213600" y="6510338"/>
            <a:ext cx="3860800" cy="347662"/>
          </a:xfrm>
          <a:prstGeom prst="rect">
            <a:avLst/>
          </a:prstGeom>
        </p:spPr>
        <p:txBody>
          <a:bodyPr/>
          <a:lstStyle>
            <a:lvl1pPr>
              <a:defRPr/>
            </a:lvl1pPr>
          </a:lstStyle>
          <a:p>
            <a:pPr>
              <a:defRPr/>
            </a:pPr>
            <a:endParaRPr lang="en-US">
              <a:latin typeface="Times New Roman" panose="02020603050405020304" pitchFamily="18" charset="0"/>
            </a:endParaRPr>
          </a:p>
        </p:txBody>
      </p:sp>
      <p:sp>
        <p:nvSpPr>
          <p:cNvPr id="7" name="Rectangle 6"/>
          <p:cNvSpPr>
            <a:spLocks noGrp="1" noChangeArrowheads="1"/>
          </p:cNvSpPr>
          <p:nvPr>
            <p:ph type="sldNum" sz="quarter" idx="12"/>
          </p:nvPr>
        </p:nvSpPr>
        <p:spPr/>
        <p:txBody>
          <a:bodyPr/>
          <a:lstStyle>
            <a:lvl1pPr>
              <a:defRPr/>
            </a:lvl1pPr>
          </a:lstStyle>
          <a:p>
            <a:pPr>
              <a:defRPr/>
            </a:pPr>
            <a:fld id="{D6156AD7-9577-4D04-BDCD-0ED94A7EC323}" type="slidenum">
              <a:rPr lang="en-US" altLang="zh-CN"/>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cSld name="2_问题">
    <p:bg>
      <p:bgPr>
        <a:solidFill>
          <a:srgbClr val="333333"/>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862370" y="3767559"/>
            <a:ext cx="8564628" cy="1362075"/>
          </a:xfrm>
          <a:noFill/>
        </p:spPr>
        <p:txBody>
          <a:bodyPr anchor="t"/>
          <a:lstStyle>
            <a:lvl1pPr algn="ctr">
              <a:defRPr sz="3200" b="0" u="none" cap="none" baseline="0">
                <a:solidFill>
                  <a:srgbClr val="FFFF00"/>
                </a:solidFill>
              </a:defRPr>
            </a:lvl1pPr>
          </a:lstStyle>
          <a:p>
            <a:r>
              <a:rPr lang="zh-CN" altLang="en-US" dirty="0"/>
              <a:t>单击此处编辑母版标题样式</a:t>
            </a:r>
          </a:p>
        </p:txBody>
      </p:sp>
      <p:sp>
        <p:nvSpPr>
          <p:cNvPr id="3" name="文本占位符 2"/>
          <p:cNvSpPr>
            <a:spLocks noGrp="1"/>
          </p:cNvSpPr>
          <p:nvPr>
            <p:ph type="body" idx="1"/>
          </p:nvPr>
        </p:nvSpPr>
        <p:spPr>
          <a:xfrm>
            <a:off x="1862370" y="1773300"/>
            <a:ext cx="8564628" cy="1541401"/>
          </a:xfrm>
        </p:spPr>
        <p:txBody>
          <a:bodyPr anchor="ctr"/>
          <a:lstStyle>
            <a:lvl1pPr marL="0" indent="0" algn="ctr">
              <a:buNone/>
              <a:defRPr sz="4000" b="1">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lvl1pPr>
              <a:defRPr/>
            </a:lvl1pPr>
          </a:lstStyle>
          <a:p>
            <a:pPr>
              <a:defRPr/>
            </a:pPr>
            <a:endParaRPr lang="en-US" altLang="zh-CN"/>
          </a:p>
        </p:txBody>
      </p:sp>
      <p:sp>
        <p:nvSpPr>
          <p:cNvPr id="6" name="灯片编号占位符 5"/>
          <p:cNvSpPr>
            <a:spLocks noGrp="1"/>
          </p:cNvSpPr>
          <p:nvPr>
            <p:ph type="sldNum" sz="quarter" idx="12"/>
          </p:nvPr>
        </p:nvSpPr>
        <p:spPr/>
        <p:txBody>
          <a:bodyPr/>
          <a:lstStyle>
            <a:lvl1pPr>
              <a:defRPr/>
            </a:lvl1pPr>
          </a:lstStyle>
          <a:p>
            <a:pPr>
              <a:defRPr/>
            </a:pPr>
            <a:fld id="{F769371F-0F95-4BDF-9A9A-7FF549C12214}" type="slidenum">
              <a:rPr lang="en-US" altLang="zh-CN"/>
              <a:pPr>
                <a:defRPr/>
              </a:pPr>
              <a:t>‹#›</a:t>
            </a:fld>
            <a:endParaRPr lang="en-US" altLang="zh-CN" dirty="0"/>
          </a:p>
        </p:txBody>
      </p:sp>
      <p:pic>
        <p:nvPicPr>
          <p:cNvPr id="7" name="图片 6">
            <a:extLst>
              <a:ext uri="{FF2B5EF4-FFF2-40B4-BE49-F238E27FC236}">
                <a16:creationId xmlns:a16="http://schemas.microsoft.com/office/drawing/2014/main" id="{CD246679-F4C3-4088-BD6A-848CA2FB5982}"/>
              </a:ext>
            </a:extLst>
          </p:cNvPr>
          <p:cNvPicPr>
            <a:picLocks noChangeAspect="1"/>
          </p:cNvPicPr>
          <p:nvPr userDrawn="1"/>
        </p:nvPicPr>
        <p:blipFill>
          <a:blip r:embed="rId2"/>
          <a:stretch>
            <a:fillRect/>
          </a:stretch>
        </p:blipFill>
        <p:spPr>
          <a:xfrm>
            <a:off x="592408" y="2494219"/>
            <a:ext cx="1060451" cy="1869561"/>
          </a:xfrm>
          <a:prstGeom prst="rect">
            <a:avLst/>
          </a:prstGeom>
        </p:spPr>
      </p:pic>
    </p:spTree>
    <p:extLst>
      <p:ext uri="{BB962C8B-B14F-4D97-AF65-F5344CB8AC3E}">
        <p14:creationId xmlns:p14="http://schemas.microsoft.com/office/powerpoint/2010/main" val="1757461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240000" y="360000"/>
            <a:ext cx="11520000"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en-US" altLang="zh-CN" dirty="0"/>
              <a:t>Click to edit Master title style</a:t>
            </a:r>
          </a:p>
        </p:txBody>
      </p:sp>
      <p:sp>
        <p:nvSpPr>
          <p:cNvPr id="1027" name="Rectangle 3"/>
          <p:cNvSpPr>
            <a:spLocks noGrp="1" noChangeArrowheads="1"/>
          </p:cNvSpPr>
          <p:nvPr>
            <p:ph type="body" idx="1"/>
          </p:nvPr>
        </p:nvSpPr>
        <p:spPr bwMode="auto">
          <a:xfrm>
            <a:off x="711200" y="1512888"/>
            <a:ext cx="10363200" cy="4735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8" name="Rectangle 4"/>
          <p:cNvSpPr>
            <a:spLocks noGrp="1" noChangeArrowheads="1"/>
          </p:cNvSpPr>
          <p:nvPr>
            <p:ph type="dt" sz="half" idx="2"/>
          </p:nvPr>
        </p:nvSpPr>
        <p:spPr bwMode="auto">
          <a:xfrm>
            <a:off x="74931" y="6510338"/>
            <a:ext cx="2540000" cy="347662"/>
          </a:xfrm>
          <a:prstGeom prst="rect">
            <a:avLst/>
          </a:prstGeom>
          <a:noFill/>
          <a:ln w="9525">
            <a:noFill/>
            <a:miter lim="800000"/>
          </a:ln>
          <a:effectLst/>
        </p:spPr>
        <p:txBody>
          <a:bodyPr vert="horz" wrap="square" lIns="91440" tIns="45720" rIns="91440" bIns="45720" numCol="1" anchor="ctr" anchorCtr="0" compatLnSpc="1"/>
          <a:lstStyle>
            <a:lvl1pPr algn="ctr">
              <a:defRPr sz="1400" baseline="0">
                <a:latin typeface="+mn-lt"/>
                <a:ea typeface="+mn-ea"/>
              </a:defRPr>
            </a:lvl1pPr>
          </a:lstStyle>
          <a:p>
            <a:pPr>
              <a:defRPr/>
            </a:pPr>
            <a:endParaRPr lang="en-US" altLang="zh-CN" dirty="0"/>
          </a:p>
        </p:txBody>
      </p:sp>
      <p:sp>
        <p:nvSpPr>
          <p:cNvPr id="1030" name="Rectangle 6"/>
          <p:cNvSpPr>
            <a:spLocks noGrp="1" noChangeArrowheads="1"/>
          </p:cNvSpPr>
          <p:nvPr>
            <p:ph type="sldNum" sz="quarter" idx="4"/>
          </p:nvPr>
        </p:nvSpPr>
        <p:spPr bwMode="auto">
          <a:xfrm>
            <a:off x="11074400" y="6510338"/>
            <a:ext cx="1117600" cy="347662"/>
          </a:xfrm>
          <a:prstGeom prst="rect">
            <a:avLst/>
          </a:prstGeom>
          <a:noFill/>
          <a:ln w="9525">
            <a:noFill/>
            <a:miter lim="800000"/>
          </a:ln>
          <a:effectLst/>
        </p:spPr>
        <p:txBody>
          <a:bodyPr vert="horz" wrap="square" lIns="91440" tIns="45720" rIns="91440" bIns="45720" numCol="1" anchor="ctr" anchorCtr="0" compatLnSpc="1"/>
          <a:lstStyle>
            <a:lvl1pPr algn="r">
              <a:defRPr sz="1800" b="1">
                <a:ea typeface="宋体" panose="02010600030101010101" pitchFamily="2" charset="-122"/>
              </a:defRPr>
            </a:lvl1pPr>
          </a:lstStyle>
          <a:p>
            <a:pPr>
              <a:defRPr/>
            </a:pPr>
            <a:fld id="{2E1ADD79-24A3-44AD-836C-1737AC6DAD0E}" type="slidenum">
              <a:rPr lang="en-US" altLang="zh-CN"/>
              <a:t>‹#›</a:t>
            </a:fld>
            <a:endParaRPr lang="en-US" altLang="zh-CN" dirty="0"/>
          </a:p>
        </p:txBody>
      </p:sp>
      <p:sp>
        <p:nvSpPr>
          <p:cNvPr id="1031" name="Rectangle 6"/>
          <p:cNvSpPr>
            <a:spLocks noChangeArrowheads="1"/>
          </p:cNvSpPr>
          <p:nvPr userDrawn="1"/>
        </p:nvSpPr>
        <p:spPr bwMode="auto">
          <a:xfrm>
            <a:off x="0" y="0"/>
            <a:ext cx="6197600" cy="274638"/>
          </a:xfrm>
          <a:prstGeom prst="rect">
            <a:avLst/>
          </a:prstGeom>
          <a:gradFill rotWithShape="1">
            <a:gsLst>
              <a:gs pos="0">
                <a:schemeClr val="tx2"/>
              </a:gs>
              <a:gs pos="50000">
                <a:schemeClr val="tx2"/>
              </a:gs>
              <a:gs pos="100000">
                <a:schemeClr val="accent1">
                  <a:lumMod val="50000"/>
                  <a:lumOff val="50000"/>
                </a:schemeClr>
              </a:gs>
            </a:gsLst>
            <a:lin ang="2700000" scaled="1"/>
          </a:gradFill>
          <a:ln>
            <a:noFill/>
          </a:ln>
          <a:effectLst>
            <a:outerShdw dist="23000" dir="5400000" rotWithShape="0">
              <a:srgbClr val="808080">
                <a:alpha val="34998"/>
              </a:srgbClr>
            </a:outerShdw>
          </a:effectLst>
        </p:spPr>
        <p:txBody>
          <a:bodyPr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defRPr/>
            </a:pPr>
            <a:endParaRPr lang="en-US" altLang="zh-CN" sz="1600" b="1" dirty="0">
              <a:solidFill>
                <a:srgbClr val="FFFFFF"/>
              </a:solidFill>
              <a:latin typeface="Arial Narrow" panose="020B0606020202030204" pitchFamily="34" charset="0"/>
              <a:ea typeface="MS PGothic" panose="020B0600070205080204" pitchFamily="34" charset="-128"/>
            </a:endParaRPr>
          </a:p>
        </p:txBody>
      </p:sp>
      <p:sp>
        <p:nvSpPr>
          <p:cNvPr id="1032" name="Rectangle 8"/>
          <p:cNvSpPr>
            <a:spLocks noChangeArrowheads="1"/>
          </p:cNvSpPr>
          <p:nvPr userDrawn="1"/>
        </p:nvSpPr>
        <p:spPr bwMode="auto">
          <a:xfrm>
            <a:off x="6197600" y="0"/>
            <a:ext cx="5994400" cy="274638"/>
          </a:xfrm>
          <a:prstGeom prst="rect">
            <a:avLst/>
          </a:prstGeom>
          <a:gradFill rotWithShape="1">
            <a:gsLst>
              <a:gs pos="0">
                <a:schemeClr val="accent3"/>
              </a:gs>
              <a:gs pos="50000">
                <a:schemeClr val="accent3">
                  <a:lumMod val="60000"/>
                  <a:lumOff val="40000"/>
                </a:schemeClr>
              </a:gs>
              <a:gs pos="100000">
                <a:schemeClr val="accent3">
                  <a:lumMod val="20000"/>
                  <a:lumOff val="80000"/>
                </a:schemeClr>
              </a:gs>
            </a:gsLst>
            <a:lin ang="2700000" scaled="1"/>
          </a:gradFill>
          <a:ln>
            <a:noFill/>
          </a:ln>
          <a:effectLst>
            <a:outerShdw dist="23000" dir="5400000" rotWithShape="0">
              <a:srgbClr val="808080">
                <a:alpha val="34998"/>
              </a:srgbClr>
            </a:outerShdw>
          </a:effectLst>
        </p:spPr>
        <p:txBody>
          <a:bodyPr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defRPr/>
            </a:pPr>
            <a:endParaRPr lang="en-US" altLang="zh-CN" sz="1600" i="1" dirty="0">
              <a:solidFill>
                <a:srgbClr val="FFFFFF"/>
              </a:solidFill>
              <a:latin typeface="Comic Sans MS" panose="030F0702030302020204" pitchFamily="66" charset="0"/>
              <a:ea typeface="MS PGothic" panose="020B0600070205080204" pitchFamily="34" charset="-128"/>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2" r:id="rId9"/>
    <p:sldLayoutId id="2147483661" r:id="rId10"/>
    <p:sldLayoutId id="2147483656" r:id="rId11"/>
    <p:sldLayoutId id="2147483657" r:id="rId12"/>
    <p:sldLayoutId id="2147483658" r:id="rId13"/>
    <p:sldLayoutId id="2147483663" r:id="rId14"/>
  </p:sldLayoutIdLst>
  <p:hf hdr="0" ftr="0" dt="0"/>
  <p:txStyles>
    <p:titleStyle>
      <a:lvl1pPr algn="ctr" rtl="0" eaLnBrk="0" fontAlgn="base" hangingPunct="0">
        <a:spcBef>
          <a:spcPct val="0"/>
        </a:spcBef>
        <a:spcAft>
          <a:spcPct val="0"/>
        </a:spcAft>
        <a:defRPr sz="3600" b="1" u="sng" baseline="0">
          <a:solidFill>
            <a:srgbClr val="10059D"/>
          </a:solidFill>
          <a:latin typeface="Arial Narrow" panose="020B0606020202030204" pitchFamily="34" charset="0"/>
          <a:ea typeface="+mj-ea"/>
          <a:cs typeface="+mj-cs"/>
        </a:defRPr>
      </a:lvl1pPr>
      <a:lvl2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2pPr>
      <a:lvl3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3pPr>
      <a:lvl4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4pPr>
      <a:lvl5pPr algn="l" rtl="0" eaLnBrk="0" fontAlgn="base" hangingPunct="0">
        <a:spcBef>
          <a:spcPct val="0"/>
        </a:spcBef>
        <a:spcAft>
          <a:spcPct val="0"/>
        </a:spcAft>
        <a:defRPr sz="3600" u="sng">
          <a:solidFill>
            <a:srgbClr val="2C2CFF"/>
          </a:solidFill>
          <a:latin typeface="Comic Sans MS" panose="030F0702030302020204" pitchFamily="66" charset="0"/>
          <a:ea typeface="微软雅黑" panose="020B0503020204020204" pitchFamily="34" charset="-122"/>
        </a:defRPr>
      </a:lvl5pPr>
      <a:lvl6pPr marL="457200" algn="l" rtl="0" eaLnBrk="0" fontAlgn="base" hangingPunct="0">
        <a:spcBef>
          <a:spcPct val="0"/>
        </a:spcBef>
        <a:spcAft>
          <a:spcPct val="0"/>
        </a:spcAft>
        <a:defRPr sz="4000" u="sng">
          <a:solidFill>
            <a:schemeClr val="accent2"/>
          </a:solidFill>
          <a:latin typeface="Comic Sans MS" panose="030F0702030302020204" pitchFamily="66" charset="0"/>
        </a:defRPr>
      </a:lvl6pPr>
      <a:lvl7pPr marL="914400" algn="l" rtl="0" eaLnBrk="0" fontAlgn="base" hangingPunct="0">
        <a:spcBef>
          <a:spcPct val="0"/>
        </a:spcBef>
        <a:spcAft>
          <a:spcPct val="0"/>
        </a:spcAft>
        <a:defRPr sz="4000" u="sng">
          <a:solidFill>
            <a:schemeClr val="accent2"/>
          </a:solidFill>
          <a:latin typeface="Comic Sans MS" panose="030F0702030302020204" pitchFamily="66" charset="0"/>
        </a:defRPr>
      </a:lvl7pPr>
      <a:lvl8pPr marL="1371600" algn="l" rtl="0" eaLnBrk="0" fontAlgn="base" hangingPunct="0">
        <a:spcBef>
          <a:spcPct val="0"/>
        </a:spcBef>
        <a:spcAft>
          <a:spcPct val="0"/>
        </a:spcAft>
        <a:defRPr sz="4000" u="sng">
          <a:solidFill>
            <a:schemeClr val="accent2"/>
          </a:solidFill>
          <a:latin typeface="Comic Sans MS" panose="030F0702030302020204" pitchFamily="66" charset="0"/>
        </a:defRPr>
      </a:lvl8pPr>
      <a:lvl9pPr marL="1828800" algn="l" rtl="0" eaLnBrk="0" fontAlgn="base" hangingPunct="0">
        <a:spcBef>
          <a:spcPct val="0"/>
        </a:spcBef>
        <a:spcAft>
          <a:spcPct val="0"/>
        </a:spcAft>
        <a:defRPr sz="4000" u="sng">
          <a:solidFill>
            <a:schemeClr val="accent2"/>
          </a:solidFill>
          <a:latin typeface="Comic Sans MS" panose="030F0702030302020204" pitchFamily="66" charset="0"/>
        </a:defRPr>
      </a:lvl9pPr>
    </p:titleStyle>
    <p:bodyStyle>
      <a:lvl1pPr marL="342900" indent="-342900" algn="l" rtl="0" eaLnBrk="0" fontAlgn="base" hangingPunct="0">
        <a:spcBef>
          <a:spcPts val="1200"/>
        </a:spcBef>
        <a:spcAft>
          <a:spcPct val="0"/>
        </a:spcAft>
        <a:buSzPct val="85000"/>
        <a:buFont typeface="Wingdings" panose="05000000000000000000" pitchFamily="2" charset="2"/>
        <a:buChar char="q"/>
        <a:defRPr sz="28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Font typeface="Wingdings" panose="05000000000000000000" pitchFamily="2" charset="2"/>
        <a:buChar char="v"/>
        <a:defRPr sz="24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4pPr>
      <a:lvl5pPr marL="2057400" indent="-228600" algn="l" rtl="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5pPr>
      <a:lvl6pPr marL="25146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12.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image" Target="../media/image38.gif"/><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2.xml"/><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2.xml"/><Relationship Id="rId4" Type="http://schemas.openxmlformats.org/officeDocument/2006/relationships/image" Target="../media/image63.png"/></Relationships>
</file>

<file path=ppt/slides/_rels/slide52.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0.xml"/><Relationship Id="rId1" Type="http://schemas.openxmlformats.org/officeDocument/2006/relationships/slideLayout" Target="../slideLayouts/slideLayout12.xml"/><Relationship Id="rId4" Type="http://schemas.openxmlformats.org/officeDocument/2006/relationships/image" Target="../media/image67.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2.xml"/><Relationship Id="rId1" Type="http://schemas.openxmlformats.org/officeDocument/2006/relationships/slideLayout" Target="../slideLayouts/slideLayout12.xml"/><Relationship Id="rId4" Type="http://schemas.openxmlformats.org/officeDocument/2006/relationships/image" Target="../media/image70.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12.xml"/><Relationship Id="rId4" Type="http://schemas.openxmlformats.org/officeDocument/2006/relationships/image" Target="../media/image74.png"/></Relationships>
</file>

<file path=ppt/slides/_rels/slide7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76.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79.png"/></Relationships>
</file>

<file path=ppt/slides/_rels/slide7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12.xml"/><Relationship Id="rId4" Type="http://schemas.openxmlformats.org/officeDocument/2006/relationships/image" Target="../media/image82.png"/></Relationships>
</file>

<file path=ppt/slides/_rels/slide7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12.xml"/><Relationship Id="rId4" Type="http://schemas.openxmlformats.org/officeDocument/2006/relationships/image" Target="../media/image79.png"/></Relationships>
</file>

<file path=ppt/slides/_rels/slide78.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5.png"/><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3" Type="http://schemas.openxmlformats.org/officeDocument/2006/relationships/image" Target="../media/image64.gif"/><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93.gif"/><Relationship Id="rId4" Type="http://schemas.openxmlformats.org/officeDocument/2006/relationships/image" Target="../media/image92.gif"/></Relationships>
</file>

<file path=ppt/slides/_rels/slide9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10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8.xml"/></Relationships>
</file>

<file path=ppt/slides/_rels/slide105.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3" Type="http://schemas.openxmlformats.org/officeDocument/2006/relationships/image" Target="../media/image106.gif"/><Relationship Id="rId2" Type="http://schemas.openxmlformats.org/officeDocument/2006/relationships/image" Target="../media/image10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8"/>
          <p:cNvSpPr>
            <a:spLocks noGrp="1"/>
          </p:cNvSpPr>
          <p:nvPr>
            <p:ph type="ctrTitle"/>
          </p:nvPr>
        </p:nvSpPr>
        <p:spPr>
          <a:xfrm>
            <a:off x="1075096" y="1842559"/>
            <a:ext cx="5380034" cy="1470025"/>
          </a:xfrm>
        </p:spPr>
        <p:txBody>
          <a:bodyPr/>
          <a:lstStyle/>
          <a:p>
            <a:br>
              <a:rPr lang="en-US" altLang="zh-CN" dirty="0"/>
            </a:br>
            <a:r>
              <a:rPr lang="en-US" altLang="zh-CN" dirty="0"/>
              <a:t>Principles of Communications: An Introduction</a:t>
            </a:r>
            <a:endParaRPr lang="zh-CN" altLang="en-US" dirty="0"/>
          </a:p>
        </p:txBody>
      </p:sp>
      <p:sp>
        <p:nvSpPr>
          <p:cNvPr id="15363" name="副标题 9"/>
          <p:cNvSpPr>
            <a:spLocks noGrp="1"/>
          </p:cNvSpPr>
          <p:nvPr>
            <p:ph type="subTitle" idx="1"/>
          </p:nvPr>
        </p:nvSpPr>
        <p:spPr>
          <a:xfrm>
            <a:off x="1074738" y="4000500"/>
            <a:ext cx="5416550" cy="1752600"/>
          </a:xfrm>
        </p:spPr>
        <p:txBody>
          <a:bodyPr/>
          <a:lstStyle/>
          <a:p>
            <a:r>
              <a:rPr lang="en-US" altLang="zh-CN" dirty="0"/>
              <a:t>Yanmin Zhu</a:t>
            </a:r>
          </a:p>
          <a:p>
            <a:r>
              <a:rPr lang="en-US" altLang="zh-CN" dirty="0"/>
              <a:t>School of Computers</a:t>
            </a:r>
            <a:endParaRPr lang="zh-CN" altLang="en-US" dirty="0"/>
          </a:p>
        </p:txBody>
      </p:sp>
      <p:sp>
        <p:nvSpPr>
          <p:cNvPr id="3" name="灯片编号占位符 2"/>
          <p:cNvSpPr>
            <a:spLocks noGrp="1"/>
          </p:cNvSpPr>
          <p:nvPr>
            <p:ph type="sldNum" sz="quarter" idx="12"/>
          </p:nvPr>
        </p:nvSpPr>
        <p:spPr>
          <a:xfrm>
            <a:off x="11074400" y="6510338"/>
            <a:ext cx="1117600" cy="347662"/>
          </a:xfrm>
        </p:spPr>
        <p:txBody>
          <a:bodyPr/>
          <a:lstStyle/>
          <a:p>
            <a:fld id="{52298378-318F-4254-B457-34E200F5E63D}" type="slidenum">
              <a:rPr lang="en-US" altLang="zh-CN" smtClean="0"/>
              <a:pPr/>
              <a:t>1</a:t>
            </a:fld>
            <a:endParaRPr lang="en-US" altLang="zh-CN" dirty="0"/>
          </a:p>
        </p:txBody>
      </p:sp>
      <p:sp>
        <p:nvSpPr>
          <p:cNvPr id="15364" name="Picture 9"/>
          <p:cNvSpPr>
            <a:spLocks noChangeAspect="1" noChangeArrowheads="1"/>
          </p:cNvSpPr>
          <p:nvPr/>
        </p:nvSpPr>
        <p:spPr bwMode="auto">
          <a:xfrm>
            <a:off x="7651750" y="561975"/>
            <a:ext cx="2597150"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zh-CN" altLang="en-US" sz="240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2612856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741489" y="355600"/>
            <a:ext cx="8709025" cy="890588"/>
          </a:xfrm>
        </p:spPr>
        <p:txBody>
          <a:bodyPr/>
          <a:lstStyle/>
          <a:p>
            <a:pPr eaLnBrk="1" hangingPunct="1"/>
            <a:r>
              <a:rPr lang="en-US" altLang="zh-CN" dirty="0">
                <a:ea typeface="宋体" panose="02010600030101010101" pitchFamily="2" charset="-122"/>
              </a:rPr>
              <a:t>Physical Layer</a:t>
            </a:r>
          </a:p>
        </p:txBody>
      </p:sp>
      <p:sp>
        <p:nvSpPr>
          <p:cNvPr id="17411" name="Rectangle 3"/>
          <p:cNvSpPr>
            <a:spLocks noGrp="1" noChangeArrowheads="1"/>
          </p:cNvSpPr>
          <p:nvPr>
            <p:ph type="body" idx="1"/>
          </p:nvPr>
        </p:nvSpPr>
        <p:spPr>
          <a:xfrm>
            <a:off x="2182814" y="1730376"/>
            <a:ext cx="7381875" cy="4137025"/>
          </a:xfrm>
        </p:spPr>
        <p:txBody>
          <a:bodyPr/>
          <a:lstStyle/>
          <a:p>
            <a:pPr eaLnBrk="1" hangingPunct="1">
              <a:lnSpc>
                <a:spcPct val="90000"/>
              </a:lnSpc>
            </a:pPr>
            <a:r>
              <a:rPr lang="en-US" altLang="zh-CN" dirty="0">
                <a:ea typeface="宋体" panose="02010600030101010101" pitchFamily="2" charset="-122"/>
              </a:rPr>
              <a:t>Provides the means to </a:t>
            </a:r>
            <a:r>
              <a:rPr lang="en-US" altLang="zh-CN" dirty="0">
                <a:solidFill>
                  <a:srgbClr val="C00000"/>
                </a:solidFill>
                <a:ea typeface="宋体" panose="02010600030101010101" pitchFamily="2" charset="-122"/>
              </a:rPr>
              <a:t>transmit bits </a:t>
            </a:r>
            <a:r>
              <a:rPr lang="en-US" altLang="zh-CN" dirty="0">
                <a:ea typeface="宋体" panose="02010600030101010101" pitchFamily="2" charset="-122"/>
              </a:rPr>
              <a:t>from sender to receiver, </a:t>
            </a:r>
          </a:p>
          <a:p>
            <a:pPr eaLnBrk="1" hangingPunct="1">
              <a:lnSpc>
                <a:spcPct val="90000"/>
              </a:lnSpc>
            </a:pPr>
            <a:r>
              <a:rPr lang="en-US" altLang="zh-CN" dirty="0">
                <a:ea typeface="宋体" panose="02010600030101010101" pitchFamily="2" charset="-122"/>
              </a:rPr>
              <a:t>Defines the </a:t>
            </a:r>
            <a:r>
              <a:rPr lang="en-US" altLang="zh-CN" dirty="0">
                <a:solidFill>
                  <a:srgbClr val="C00000"/>
                </a:solidFill>
                <a:ea typeface="宋体" panose="02010600030101010101" pitchFamily="2" charset="-122"/>
              </a:rPr>
              <a:t>mechanical, electrical, and timing</a:t>
            </a:r>
            <a:r>
              <a:rPr lang="en-US" altLang="zh-CN" dirty="0">
                <a:ea typeface="宋体" panose="02010600030101010101" pitchFamily="2" charset="-122"/>
              </a:rPr>
              <a:t> interfaces to the network</a:t>
            </a:r>
          </a:p>
          <a:p>
            <a:pPr eaLnBrk="1" hangingPunct="1">
              <a:lnSpc>
                <a:spcPct val="90000"/>
              </a:lnSpc>
            </a:pPr>
            <a:endParaRPr lang="en-US" altLang="zh-CN" dirty="0">
              <a:ea typeface="宋体" panose="02010600030101010101" pitchFamily="2" charset="-122"/>
            </a:endParaRPr>
          </a:p>
          <a:p>
            <a:pPr eaLnBrk="1" hangingPunct="1">
              <a:lnSpc>
                <a:spcPct val="90000"/>
              </a:lnSpc>
            </a:pPr>
            <a:r>
              <a:rPr lang="en-US" altLang="zh-CN" dirty="0">
                <a:ea typeface="宋体" panose="02010600030101010101" pitchFamily="2" charset="-122"/>
              </a:rPr>
              <a:t>Involves</a:t>
            </a:r>
          </a:p>
          <a:p>
            <a:pPr lvl="1" eaLnBrk="1" hangingPunct="1">
              <a:lnSpc>
                <a:spcPct val="90000"/>
              </a:lnSpc>
            </a:pPr>
            <a:r>
              <a:rPr lang="en-US" altLang="zh-CN" dirty="0">
                <a:ea typeface="宋体" panose="02010600030101010101" pitchFamily="2" charset="-122"/>
              </a:rPr>
              <a:t>Transmission media ( in </a:t>
            </a:r>
            <a:r>
              <a:rPr lang="en-US" altLang="zh-CN" b="1" dirty="0">
                <a:ea typeface="宋体" panose="02010600030101010101" pitchFamily="2" charset="-122"/>
              </a:rPr>
              <a:t>various access networks</a:t>
            </a:r>
            <a:r>
              <a:rPr lang="en-US" altLang="zh-CN" dirty="0">
                <a:ea typeface="宋体" panose="02010600030101010101" pitchFamily="2" charset="-122"/>
              </a:rPr>
              <a:t>)</a:t>
            </a:r>
          </a:p>
          <a:p>
            <a:pPr lvl="1" eaLnBrk="1" hangingPunct="1">
              <a:lnSpc>
                <a:spcPct val="90000"/>
              </a:lnSpc>
            </a:pPr>
            <a:r>
              <a:rPr lang="en-US" altLang="zh-CN" dirty="0">
                <a:ea typeface="宋体" panose="02010600030101010101" pitchFamily="2" charset="-122"/>
              </a:rPr>
              <a:t>How do we use signals for transferring information, i.e., modulation techniques</a:t>
            </a:r>
            <a:endParaRPr lang="zh-CN" altLang="en-US" dirty="0">
              <a:ea typeface="宋体" panose="02010600030101010101" pitchFamily="2" charset="-122"/>
            </a:endParaRPr>
          </a:p>
        </p:txBody>
      </p:sp>
      <p:sp>
        <p:nvSpPr>
          <p:cNvPr id="3" name="灯片编号占位符 2"/>
          <p:cNvSpPr>
            <a:spLocks noGrp="1"/>
          </p:cNvSpPr>
          <p:nvPr>
            <p:ph type="sldNum" sz="quarter" idx="12"/>
          </p:nvPr>
        </p:nvSpPr>
        <p:spPr/>
        <p:txBody>
          <a:bodyPr/>
          <a:lstStyle/>
          <a:p>
            <a:pPr>
              <a:defRPr/>
            </a:pPr>
            <a:fld id="{CA3D82E4-D7CF-421F-AD7E-61D1561DFFE4}" type="slidenum">
              <a:rPr lang="en-US" altLang="zh-CN" smtClean="0"/>
              <a:pPr>
                <a:defRPr/>
              </a:pPr>
              <a:t>2</a:t>
            </a:fld>
            <a:endParaRPr lang="en-US" altLang="zh-CN" dirty="0"/>
          </a:p>
        </p:txBody>
      </p:sp>
    </p:spTree>
    <p:extLst>
      <p:ext uri="{BB962C8B-B14F-4D97-AF65-F5344CB8AC3E}">
        <p14:creationId xmlns:p14="http://schemas.microsoft.com/office/powerpoint/2010/main" val="1940834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5DD1FE1-4710-4756-B680-FBA436D59DD3}"/>
              </a:ext>
            </a:extLst>
          </p:cNvPr>
          <p:cNvSpPr>
            <a:spLocks noGrp="1"/>
          </p:cNvSpPr>
          <p:nvPr>
            <p:ph type="title"/>
          </p:nvPr>
        </p:nvSpPr>
        <p:spPr/>
        <p:txBody>
          <a:bodyPr/>
          <a:lstStyle/>
          <a:p>
            <a:r>
              <a:rPr lang="en-US" altLang="zh-CN" dirty="0"/>
              <a:t>Examples of communications technology</a:t>
            </a:r>
            <a:endParaRPr lang="zh-CN" altLang="en-US" dirty="0"/>
          </a:p>
        </p:txBody>
      </p:sp>
      <p:sp>
        <p:nvSpPr>
          <p:cNvPr id="4" name="灯片编号占位符 3">
            <a:extLst>
              <a:ext uri="{FF2B5EF4-FFF2-40B4-BE49-F238E27FC236}">
                <a16:creationId xmlns:a16="http://schemas.microsoft.com/office/drawing/2014/main" id="{41A0FFD7-0188-4436-82E6-3205B2132527}"/>
              </a:ext>
            </a:extLst>
          </p:cNvPr>
          <p:cNvSpPr>
            <a:spLocks noGrp="1"/>
          </p:cNvSpPr>
          <p:nvPr>
            <p:ph type="sldNum" sz="quarter" idx="12"/>
          </p:nvPr>
        </p:nvSpPr>
        <p:spPr/>
        <p:txBody>
          <a:bodyPr/>
          <a:lstStyle/>
          <a:p>
            <a:pPr>
              <a:defRPr/>
            </a:pPr>
            <a:fld id="{8DE895D9-91D8-4958-BB05-9803D63D1C8A}" type="slidenum">
              <a:rPr lang="en-US" altLang="zh-CN" smtClean="0"/>
              <a:t>3</a:t>
            </a:fld>
            <a:endParaRPr lang="en-US" altLang="zh-CN" dirty="0"/>
          </a:p>
        </p:txBody>
      </p:sp>
      <p:pic>
        <p:nvPicPr>
          <p:cNvPr id="6" name="图片 5">
            <a:extLst>
              <a:ext uri="{FF2B5EF4-FFF2-40B4-BE49-F238E27FC236}">
                <a16:creationId xmlns:a16="http://schemas.microsoft.com/office/drawing/2014/main" id="{F3D7B7A4-26DC-41D5-8BCB-4F646440496A}"/>
              </a:ext>
            </a:extLst>
          </p:cNvPr>
          <p:cNvPicPr>
            <a:picLocks noChangeAspect="1"/>
          </p:cNvPicPr>
          <p:nvPr/>
        </p:nvPicPr>
        <p:blipFill>
          <a:blip r:embed="rId3"/>
          <a:stretch>
            <a:fillRect/>
          </a:stretch>
        </p:blipFill>
        <p:spPr>
          <a:xfrm>
            <a:off x="3468436" y="2116357"/>
            <a:ext cx="1640535" cy="1287666"/>
          </a:xfrm>
          <a:prstGeom prst="rect">
            <a:avLst/>
          </a:prstGeom>
        </p:spPr>
      </p:pic>
      <p:pic>
        <p:nvPicPr>
          <p:cNvPr id="8" name="图片 7">
            <a:extLst>
              <a:ext uri="{FF2B5EF4-FFF2-40B4-BE49-F238E27FC236}">
                <a16:creationId xmlns:a16="http://schemas.microsoft.com/office/drawing/2014/main" id="{946C0920-1662-4891-9337-C05C5A3A8E27}"/>
              </a:ext>
            </a:extLst>
          </p:cNvPr>
          <p:cNvPicPr>
            <a:picLocks noChangeAspect="1"/>
          </p:cNvPicPr>
          <p:nvPr/>
        </p:nvPicPr>
        <p:blipFill>
          <a:blip r:embed="rId4"/>
          <a:stretch>
            <a:fillRect/>
          </a:stretch>
        </p:blipFill>
        <p:spPr>
          <a:xfrm>
            <a:off x="825046" y="2116357"/>
            <a:ext cx="2191291" cy="1287666"/>
          </a:xfrm>
          <a:prstGeom prst="rect">
            <a:avLst/>
          </a:prstGeom>
        </p:spPr>
      </p:pic>
      <p:pic>
        <p:nvPicPr>
          <p:cNvPr id="10" name="图片 9">
            <a:extLst>
              <a:ext uri="{FF2B5EF4-FFF2-40B4-BE49-F238E27FC236}">
                <a16:creationId xmlns:a16="http://schemas.microsoft.com/office/drawing/2014/main" id="{4A1C56B7-A33C-4BD6-9876-1149C1F65949}"/>
              </a:ext>
            </a:extLst>
          </p:cNvPr>
          <p:cNvPicPr>
            <a:picLocks noChangeAspect="1"/>
          </p:cNvPicPr>
          <p:nvPr/>
        </p:nvPicPr>
        <p:blipFill>
          <a:blip r:embed="rId5"/>
          <a:stretch>
            <a:fillRect/>
          </a:stretch>
        </p:blipFill>
        <p:spPr>
          <a:xfrm>
            <a:off x="5769837" y="2116357"/>
            <a:ext cx="1794749" cy="1302147"/>
          </a:xfrm>
          <a:prstGeom prst="rect">
            <a:avLst/>
          </a:prstGeom>
        </p:spPr>
      </p:pic>
      <p:pic>
        <p:nvPicPr>
          <p:cNvPr id="12" name="图片 11">
            <a:extLst>
              <a:ext uri="{FF2B5EF4-FFF2-40B4-BE49-F238E27FC236}">
                <a16:creationId xmlns:a16="http://schemas.microsoft.com/office/drawing/2014/main" id="{03CF9954-6078-410F-ABB2-1687B3EA920F}"/>
              </a:ext>
            </a:extLst>
          </p:cNvPr>
          <p:cNvPicPr>
            <a:picLocks noChangeAspect="1"/>
          </p:cNvPicPr>
          <p:nvPr/>
        </p:nvPicPr>
        <p:blipFill>
          <a:blip r:embed="rId6"/>
          <a:stretch>
            <a:fillRect/>
          </a:stretch>
        </p:blipFill>
        <p:spPr>
          <a:xfrm>
            <a:off x="8176124" y="2116357"/>
            <a:ext cx="3333968" cy="1322489"/>
          </a:xfrm>
          <a:prstGeom prst="rect">
            <a:avLst/>
          </a:prstGeom>
        </p:spPr>
      </p:pic>
      <p:pic>
        <p:nvPicPr>
          <p:cNvPr id="14" name="图片 13">
            <a:extLst>
              <a:ext uri="{FF2B5EF4-FFF2-40B4-BE49-F238E27FC236}">
                <a16:creationId xmlns:a16="http://schemas.microsoft.com/office/drawing/2014/main" id="{678205C9-CBB5-414A-BF3F-3A7C726C90F8}"/>
              </a:ext>
            </a:extLst>
          </p:cNvPr>
          <p:cNvPicPr>
            <a:picLocks noChangeAspect="1"/>
          </p:cNvPicPr>
          <p:nvPr/>
        </p:nvPicPr>
        <p:blipFill>
          <a:blip r:embed="rId7"/>
          <a:stretch>
            <a:fillRect/>
          </a:stretch>
        </p:blipFill>
        <p:spPr>
          <a:xfrm>
            <a:off x="979421" y="4068722"/>
            <a:ext cx="3333967" cy="1731216"/>
          </a:xfrm>
          <a:prstGeom prst="rect">
            <a:avLst/>
          </a:prstGeom>
        </p:spPr>
      </p:pic>
      <p:pic>
        <p:nvPicPr>
          <p:cNvPr id="16" name="图片 15">
            <a:extLst>
              <a:ext uri="{FF2B5EF4-FFF2-40B4-BE49-F238E27FC236}">
                <a16:creationId xmlns:a16="http://schemas.microsoft.com/office/drawing/2014/main" id="{7BA89F7E-3A88-4FC8-8AAF-B538164D7139}"/>
              </a:ext>
            </a:extLst>
          </p:cNvPr>
          <p:cNvPicPr>
            <a:picLocks noChangeAspect="1"/>
          </p:cNvPicPr>
          <p:nvPr/>
        </p:nvPicPr>
        <p:blipFill>
          <a:blip r:embed="rId8"/>
          <a:stretch>
            <a:fillRect/>
          </a:stretch>
        </p:blipFill>
        <p:spPr>
          <a:xfrm>
            <a:off x="4443078" y="4068721"/>
            <a:ext cx="2632351" cy="1731215"/>
          </a:xfrm>
          <a:prstGeom prst="rect">
            <a:avLst/>
          </a:prstGeom>
        </p:spPr>
      </p:pic>
      <p:pic>
        <p:nvPicPr>
          <p:cNvPr id="18" name="图片 17">
            <a:extLst>
              <a:ext uri="{FF2B5EF4-FFF2-40B4-BE49-F238E27FC236}">
                <a16:creationId xmlns:a16="http://schemas.microsoft.com/office/drawing/2014/main" id="{404D9FE4-7C5F-4E87-A700-3EF328D877E8}"/>
              </a:ext>
            </a:extLst>
          </p:cNvPr>
          <p:cNvPicPr>
            <a:picLocks noChangeAspect="1"/>
          </p:cNvPicPr>
          <p:nvPr/>
        </p:nvPicPr>
        <p:blipFill>
          <a:blip r:embed="rId9"/>
          <a:stretch>
            <a:fillRect/>
          </a:stretch>
        </p:blipFill>
        <p:spPr>
          <a:xfrm>
            <a:off x="7205119" y="4068720"/>
            <a:ext cx="1078299" cy="1731215"/>
          </a:xfrm>
          <a:prstGeom prst="rect">
            <a:avLst/>
          </a:prstGeom>
        </p:spPr>
      </p:pic>
      <p:pic>
        <p:nvPicPr>
          <p:cNvPr id="20" name="图片 19">
            <a:extLst>
              <a:ext uri="{FF2B5EF4-FFF2-40B4-BE49-F238E27FC236}">
                <a16:creationId xmlns:a16="http://schemas.microsoft.com/office/drawing/2014/main" id="{445656AA-92E7-4B17-82C6-7440432BF01A}"/>
              </a:ext>
            </a:extLst>
          </p:cNvPr>
          <p:cNvPicPr>
            <a:picLocks noChangeAspect="1"/>
          </p:cNvPicPr>
          <p:nvPr/>
        </p:nvPicPr>
        <p:blipFill>
          <a:blip r:embed="rId10"/>
          <a:stretch>
            <a:fillRect/>
          </a:stretch>
        </p:blipFill>
        <p:spPr>
          <a:xfrm>
            <a:off x="8546425" y="4068719"/>
            <a:ext cx="2724730" cy="1731215"/>
          </a:xfrm>
          <a:prstGeom prst="rect">
            <a:avLst/>
          </a:prstGeom>
        </p:spPr>
      </p:pic>
      <p:sp>
        <p:nvSpPr>
          <p:cNvPr id="21" name="文本框 20">
            <a:extLst>
              <a:ext uri="{FF2B5EF4-FFF2-40B4-BE49-F238E27FC236}">
                <a16:creationId xmlns:a16="http://schemas.microsoft.com/office/drawing/2014/main" id="{2E36A212-1DDC-4900-824D-B9CCB8303F28}"/>
              </a:ext>
            </a:extLst>
          </p:cNvPr>
          <p:cNvSpPr txBox="1"/>
          <p:nvPr/>
        </p:nvSpPr>
        <p:spPr>
          <a:xfrm>
            <a:off x="1571877" y="3453978"/>
            <a:ext cx="697627" cy="400110"/>
          </a:xfrm>
          <a:prstGeom prst="rect">
            <a:avLst/>
          </a:prstGeom>
          <a:noFill/>
        </p:spPr>
        <p:txBody>
          <a:bodyPr wrap="none" rtlCol="0">
            <a:spAutoFit/>
          </a:bodyPr>
          <a:lstStyle/>
          <a:p>
            <a:pPr algn="ctr"/>
            <a:r>
              <a:rPr lang="zh-CN" altLang="en-US" sz="2000" b="1" dirty="0">
                <a:latin typeface="+mn-lt"/>
              </a:rPr>
              <a:t>烽火</a:t>
            </a:r>
          </a:p>
        </p:txBody>
      </p:sp>
      <p:sp>
        <p:nvSpPr>
          <p:cNvPr id="22" name="文本框 21">
            <a:extLst>
              <a:ext uri="{FF2B5EF4-FFF2-40B4-BE49-F238E27FC236}">
                <a16:creationId xmlns:a16="http://schemas.microsoft.com/office/drawing/2014/main" id="{AA55781C-49D7-4334-B199-A313AE59B433}"/>
              </a:ext>
            </a:extLst>
          </p:cNvPr>
          <p:cNvSpPr txBox="1"/>
          <p:nvPr/>
        </p:nvSpPr>
        <p:spPr>
          <a:xfrm>
            <a:off x="3727011" y="3438846"/>
            <a:ext cx="1172757" cy="400110"/>
          </a:xfrm>
          <a:prstGeom prst="rect">
            <a:avLst/>
          </a:prstGeom>
          <a:noFill/>
        </p:spPr>
        <p:txBody>
          <a:bodyPr wrap="none" rtlCol="0">
            <a:spAutoFit/>
          </a:bodyPr>
          <a:lstStyle/>
          <a:p>
            <a:pPr algn="ctr"/>
            <a:r>
              <a:rPr lang="en-US" altLang="zh-CN" sz="2000" b="1" dirty="0">
                <a:latin typeface="+mn-lt"/>
              </a:rPr>
              <a:t>Telegraph</a:t>
            </a:r>
            <a:endParaRPr lang="zh-CN" altLang="en-US" sz="2000" b="1" dirty="0">
              <a:latin typeface="+mn-lt"/>
            </a:endParaRPr>
          </a:p>
        </p:txBody>
      </p:sp>
      <p:sp>
        <p:nvSpPr>
          <p:cNvPr id="23" name="文本框 22">
            <a:extLst>
              <a:ext uri="{FF2B5EF4-FFF2-40B4-BE49-F238E27FC236}">
                <a16:creationId xmlns:a16="http://schemas.microsoft.com/office/drawing/2014/main" id="{FAEE985F-FA4B-481F-80AC-C75E05C3C533}"/>
              </a:ext>
            </a:extLst>
          </p:cNvPr>
          <p:cNvSpPr txBox="1"/>
          <p:nvPr/>
        </p:nvSpPr>
        <p:spPr>
          <a:xfrm>
            <a:off x="6097940" y="3460461"/>
            <a:ext cx="1219245" cy="400110"/>
          </a:xfrm>
          <a:prstGeom prst="rect">
            <a:avLst/>
          </a:prstGeom>
          <a:noFill/>
        </p:spPr>
        <p:txBody>
          <a:bodyPr wrap="none" rtlCol="0">
            <a:spAutoFit/>
          </a:bodyPr>
          <a:lstStyle/>
          <a:p>
            <a:pPr algn="ctr"/>
            <a:r>
              <a:rPr lang="en-US" altLang="zh-CN" sz="2000" b="1" dirty="0">
                <a:latin typeface="+mn-lt"/>
              </a:rPr>
              <a:t>Telephone</a:t>
            </a:r>
            <a:endParaRPr lang="zh-CN" altLang="en-US" sz="2000" b="1" dirty="0">
              <a:latin typeface="+mn-lt"/>
            </a:endParaRPr>
          </a:p>
        </p:txBody>
      </p:sp>
      <p:sp>
        <p:nvSpPr>
          <p:cNvPr id="24" name="文本框 23">
            <a:extLst>
              <a:ext uri="{FF2B5EF4-FFF2-40B4-BE49-F238E27FC236}">
                <a16:creationId xmlns:a16="http://schemas.microsoft.com/office/drawing/2014/main" id="{4D1DE864-4DA6-4A79-A5E7-091EAC83F5E3}"/>
              </a:ext>
            </a:extLst>
          </p:cNvPr>
          <p:cNvSpPr txBox="1"/>
          <p:nvPr/>
        </p:nvSpPr>
        <p:spPr>
          <a:xfrm>
            <a:off x="9280253" y="3480353"/>
            <a:ext cx="1257075" cy="400110"/>
          </a:xfrm>
          <a:prstGeom prst="rect">
            <a:avLst/>
          </a:prstGeom>
          <a:noFill/>
        </p:spPr>
        <p:txBody>
          <a:bodyPr wrap="none" rtlCol="0">
            <a:spAutoFit/>
          </a:bodyPr>
          <a:lstStyle/>
          <a:p>
            <a:pPr algn="ctr"/>
            <a:r>
              <a:rPr lang="en-US" altLang="zh-CN" sz="2000" b="1" dirty="0">
                <a:latin typeface="+mn-lt"/>
              </a:rPr>
              <a:t>Cell phone</a:t>
            </a:r>
            <a:endParaRPr lang="zh-CN" altLang="en-US" sz="2000" b="1" dirty="0">
              <a:latin typeface="+mn-lt"/>
            </a:endParaRPr>
          </a:p>
        </p:txBody>
      </p:sp>
      <p:sp>
        <p:nvSpPr>
          <p:cNvPr id="25" name="文本框 24">
            <a:extLst>
              <a:ext uri="{FF2B5EF4-FFF2-40B4-BE49-F238E27FC236}">
                <a16:creationId xmlns:a16="http://schemas.microsoft.com/office/drawing/2014/main" id="{1A963938-3120-4C49-9DE6-7D9C1B7DC224}"/>
              </a:ext>
            </a:extLst>
          </p:cNvPr>
          <p:cNvSpPr txBox="1"/>
          <p:nvPr/>
        </p:nvSpPr>
        <p:spPr>
          <a:xfrm>
            <a:off x="1536613" y="6014572"/>
            <a:ext cx="1327608" cy="400110"/>
          </a:xfrm>
          <a:prstGeom prst="rect">
            <a:avLst/>
          </a:prstGeom>
          <a:noFill/>
        </p:spPr>
        <p:txBody>
          <a:bodyPr wrap="none" rtlCol="0">
            <a:spAutoFit/>
          </a:bodyPr>
          <a:lstStyle/>
          <a:p>
            <a:pPr algn="ctr"/>
            <a:r>
              <a:rPr lang="en-US" altLang="zh-CN" sz="2000" b="1" dirty="0">
                <a:latin typeface="+mn-lt"/>
              </a:rPr>
              <a:t>Fiber Cable</a:t>
            </a:r>
            <a:endParaRPr lang="zh-CN" altLang="en-US" sz="2000" b="1" dirty="0">
              <a:latin typeface="+mn-lt"/>
            </a:endParaRPr>
          </a:p>
        </p:txBody>
      </p:sp>
      <p:sp>
        <p:nvSpPr>
          <p:cNvPr id="26" name="文本框 25">
            <a:extLst>
              <a:ext uri="{FF2B5EF4-FFF2-40B4-BE49-F238E27FC236}">
                <a16:creationId xmlns:a16="http://schemas.microsoft.com/office/drawing/2014/main" id="{06BC2F7C-5F4E-47A8-A30B-7DBFED1B7074}"/>
              </a:ext>
            </a:extLst>
          </p:cNvPr>
          <p:cNvSpPr txBox="1"/>
          <p:nvPr/>
        </p:nvSpPr>
        <p:spPr>
          <a:xfrm>
            <a:off x="5066439" y="6008086"/>
            <a:ext cx="1406795" cy="400110"/>
          </a:xfrm>
          <a:prstGeom prst="rect">
            <a:avLst/>
          </a:prstGeom>
          <a:noFill/>
        </p:spPr>
        <p:txBody>
          <a:bodyPr wrap="none" rtlCol="0">
            <a:spAutoFit/>
          </a:bodyPr>
          <a:lstStyle/>
          <a:p>
            <a:pPr algn="ctr"/>
            <a:r>
              <a:rPr lang="en-US" altLang="zh-CN" sz="2000" b="1" dirty="0">
                <a:latin typeface="+mn-lt"/>
              </a:rPr>
              <a:t>Twisted Pair</a:t>
            </a:r>
            <a:endParaRPr lang="zh-CN" altLang="en-US" sz="2000" b="1" dirty="0">
              <a:latin typeface="+mn-lt"/>
            </a:endParaRPr>
          </a:p>
        </p:txBody>
      </p:sp>
      <p:sp>
        <p:nvSpPr>
          <p:cNvPr id="27" name="文本框 26">
            <a:extLst>
              <a:ext uri="{FF2B5EF4-FFF2-40B4-BE49-F238E27FC236}">
                <a16:creationId xmlns:a16="http://schemas.microsoft.com/office/drawing/2014/main" id="{F2B3A18C-561D-4DFD-801A-80AE3E7A0A1B}"/>
              </a:ext>
            </a:extLst>
          </p:cNvPr>
          <p:cNvSpPr txBox="1"/>
          <p:nvPr/>
        </p:nvSpPr>
        <p:spPr>
          <a:xfrm>
            <a:off x="7342649" y="6005120"/>
            <a:ext cx="872355" cy="400110"/>
          </a:xfrm>
          <a:prstGeom prst="rect">
            <a:avLst/>
          </a:prstGeom>
          <a:noFill/>
        </p:spPr>
        <p:txBody>
          <a:bodyPr wrap="none" rtlCol="0">
            <a:spAutoFit/>
          </a:bodyPr>
          <a:lstStyle/>
          <a:p>
            <a:pPr algn="ctr"/>
            <a:r>
              <a:rPr lang="en-US" altLang="zh-CN" sz="2000" b="1" dirty="0">
                <a:latin typeface="+mn-lt"/>
              </a:rPr>
              <a:t>FM/AM</a:t>
            </a:r>
            <a:endParaRPr lang="zh-CN" altLang="en-US" sz="2000" b="1" dirty="0">
              <a:latin typeface="+mn-lt"/>
            </a:endParaRPr>
          </a:p>
        </p:txBody>
      </p:sp>
      <p:sp>
        <p:nvSpPr>
          <p:cNvPr id="28" name="文本框 27">
            <a:extLst>
              <a:ext uri="{FF2B5EF4-FFF2-40B4-BE49-F238E27FC236}">
                <a16:creationId xmlns:a16="http://schemas.microsoft.com/office/drawing/2014/main" id="{6B6FF4BE-75E4-44EE-B866-9D815E0E2BCB}"/>
              </a:ext>
            </a:extLst>
          </p:cNvPr>
          <p:cNvSpPr txBox="1"/>
          <p:nvPr/>
        </p:nvSpPr>
        <p:spPr>
          <a:xfrm>
            <a:off x="9596107" y="5992620"/>
            <a:ext cx="625364" cy="400110"/>
          </a:xfrm>
          <a:prstGeom prst="rect">
            <a:avLst/>
          </a:prstGeom>
          <a:noFill/>
        </p:spPr>
        <p:txBody>
          <a:bodyPr wrap="none" rtlCol="0">
            <a:spAutoFit/>
          </a:bodyPr>
          <a:lstStyle/>
          <a:p>
            <a:pPr algn="ctr"/>
            <a:r>
              <a:rPr lang="en-US" altLang="zh-CN" sz="2000" b="1" dirty="0" err="1">
                <a:latin typeface="+mn-lt"/>
              </a:rPr>
              <a:t>WiFi</a:t>
            </a:r>
            <a:endParaRPr lang="zh-CN" altLang="en-US" sz="2000" b="1" dirty="0">
              <a:latin typeface="+mn-lt"/>
            </a:endParaRPr>
          </a:p>
        </p:txBody>
      </p:sp>
    </p:spTree>
    <p:extLst>
      <p:ext uri="{BB962C8B-B14F-4D97-AF65-F5344CB8AC3E}">
        <p14:creationId xmlns:p14="http://schemas.microsoft.com/office/powerpoint/2010/main" val="25645583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3B4ABF56-003D-4D2F-9EA2-76303B546C15}"/>
              </a:ext>
            </a:extLst>
          </p:cNvPr>
          <p:cNvSpPr>
            <a:spLocks noGrp="1"/>
          </p:cNvSpPr>
          <p:nvPr>
            <p:ph type="body" idx="1"/>
          </p:nvPr>
        </p:nvSpPr>
        <p:spPr/>
        <p:txBody>
          <a:bodyPr/>
          <a:lstStyle/>
          <a:p>
            <a:r>
              <a:rPr lang="en-US" altLang="zh-CN" dirty="0"/>
              <a:t>How is the information transmitted </a:t>
            </a:r>
            <a:br>
              <a:rPr lang="en-US" altLang="zh-CN" dirty="0"/>
            </a:br>
            <a:r>
              <a:rPr lang="en-US" altLang="zh-CN" dirty="0"/>
              <a:t>over various kinds of media?</a:t>
            </a:r>
            <a:endParaRPr lang="zh-CN" altLang="en-US" dirty="0"/>
          </a:p>
        </p:txBody>
      </p:sp>
      <p:sp>
        <p:nvSpPr>
          <p:cNvPr id="3" name="灯片编号占位符 2">
            <a:extLst>
              <a:ext uri="{FF2B5EF4-FFF2-40B4-BE49-F238E27FC236}">
                <a16:creationId xmlns:a16="http://schemas.microsoft.com/office/drawing/2014/main" id="{80E2E296-7156-4E82-B273-9104A13B356C}"/>
              </a:ext>
            </a:extLst>
          </p:cNvPr>
          <p:cNvSpPr>
            <a:spLocks noGrp="1"/>
          </p:cNvSpPr>
          <p:nvPr>
            <p:ph type="sldNum" sz="quarter" idx="12"/>
          </p:nvPr>
        </p:nvSpPr>
        <p:spPr/>
        <p:txBody>
          <a:bodyPr/>
          <a:lstStyle/>
          <a:p>
            <a:pPr>
              <a:defRPr/>
            </a:pPr>
            <a:fld id="{B5976719-4C93-4032-AE44-9AF0CDE2F195}" type="slidenum">
              <a:rPr lang="en-US" altLang="zh-CN" smtClean="0"/>
              <a:t>4</a:t>
            </a:fld>
            <a:endParaRPr lang="en-US" altLang="zh-CN" dirty="0"/>
          </a:p>
        </p:txBody>
      </p:sp>
    </p:spTree>
    <p:extLst>
      <p:ext uri="{BB962C8B-B14F-4D97-AF65-F5344CB8AC3E}">
        <p14:creationId xmlns:p14="http://schemas.microsoft.com/office/powerpoint/2010/main" val="5168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6656D90D-8DE4-48DC-A6D1-9A3C2E6FF233}"/>
              </a:ext>
            </a:extLst>
          </p:cNvPr>
          <p:cNvSpPr>
            <a:spLocks noGrp="1"/>
          </p:cNvSpPr>
          <p:nvPr>
            <p:ph type="title"/>
          </p:nvPr>
        </p:nvSpPr>
        <p:spPr/>
        <p:txBody>
          <a:bodyPr/>
          <a:lstStyle/>
          <a:p>
            <a:r>
              <a:rPr lang="en-US" altLang="zh-CN" dirty="0"/>
              <a:t>Key concepts and terms</a:t>
            </a:r>
            <a:endParaRPr lang="zh-CN" altLang="en-US" dirty="0"/>
          </a:p>
        </p:txBody>
      </p:sp>
      <p:sp>
        <p:nvSpPr>
          <p:cNvPr id="5" name="内容占位符 4">
            <a:extLst>
              <a:ext uri="{FF2B5EF4-FFF2-40B4-BE49-F238E27FC236}">
                <a16:creationId xmlns:a16="http://schemas.microsoft.com/office/drawing/2014/main" id="{52DDD934-EA4D-461C-94E1-6D29B1F2E129}"/>
              </a:ext>
            </a:extLst>
          </p:cNvPr>
          <p:cNvSpPr>
            <a:spLocks noGrp="1"/>
          </p:cNvSpPr>
          <p:nvPr>
            <p:ph idx="1"/>
          </p:nvPr>
        </p:nvSpPr>
        <p:spPr/>
        <p:txBody>
          <a:bodyPr/>
          <a:lstStyle/>
          <a:p>
            <a:r>
              <a:rPr lang="en-US" altLang="zh-CN" dirty="0"/>
              <a:t>Channel</a:t>
            </a:r>
          </a:p>
          <a:p>
            <a:r>
              <a:rPr lang="en-US" altLang="zh-CN" dirty="0"/>
              <a:t>Baseband, passband</a:t>
            </a:r>
          </a:p>
          <a:p>
            <a:r>
              <a:rPr lang="en-US" altLang="zh-CN" dirty="0"/>
              <a:t>Bandwidth</a:t>
            </a:r>
          </a:p>
          <a:p>
            <a:r>
              <a:rPr lang="en-US" altLang="zh-CN" dirty="0"/>
              <a:t>Modulation, demodulation</a:t>
            </a:r>
          </a:p>
          <a:p>
            <a:r>
              <a:rPr lang="en-US" altLang="zh-CN" dirty="0"/>
              <a:t>Analog signals,</a:t>
            </a:r>
            <a:r>
              <a:rPr lang="zh-CN" altLang="en-US" dirty="0"/>
              <a:t> </a:t>
            </a:r>
            <a:r>
              <a:rPr lang="en-US" altLang="zh-CN" dirty="0"/>
              <a:t>digital signals</a:t>
            </a:r>
          </a:p>
          <a:p>
            <a:r>
              <a:rPr lang="en-US" altLang="zh-CN" dirty="0"/>
              <a:t>Analog communication, digital communication</a:t>
            </a:r>
          </a:p>
          <a:p>
            <a:r>
              <a:rPr lang="en-US" altLang="zh-CN" dirty="0"/>
              <a:t>FM, AM, BPSK, QAM128, Manchester coding</a:t>
            </a:r>
          </a:p>
          <a:p>
            <a:r>
              <a:rPr lang="en-US" altLang="zh-CN" dirty="0"/>
              <a:t>Capacity of a channel</a:t>
            </a:r>
            <a:endParaRPr lang="zh-CN" altLang="en-US" dirty="0"/>
          </a:p>
        </p:txBody>
      </p:sp>
      <p:sp>
        <p:nvSpPr>
          <p:cNvPr id="3" name="灯片编号占位符 2">
            <a:extLst>
              <a:ext uri="{FF2B5EF4-FFF2-40B4-BE49-F238E27FC236}">
                <a16:creationId xmlns:a16="http://schemas.microsoft.com/office/drawing/2014/main" id="{FF2D5EE9-34A2-4BA0-A88C-9F5B0A94F213}"/>
              </a:ext>
            </a:extLst>
          </p:cNvPr>
          <p:cNvSpPr>
            <a:spLocks noGrp="1"/>
          </p:cNvSpPr>
          <p:nvPr>
            <p:ph type="sldNum" sz="quarter" idx="12"/>
          </p:nvPr>
        </p:nvSpPr>
        <p:spPr/>
        <p:txBody>
          <a:bodyPr/>
          <a:lstStyle/>
          <a:p>
            <a:pPr>
              <a:defRPr/>
            </a:pPr>
            <a:fld id="{F769371F-0F95-4BDF-9A9A-7FF549C12214}" type="slidenum">
              <a:rPr lang="en-US" altLang="zh-CN" smtClean="0"/>
              <a:t>5</a:t>
            </a:fld>
            <a:endParaRPr lang="en-US" altLang="zh-CN" dirty="0"/>
          </a:p>
        </p:txBody>
      </p:sp>
    </p:spTree>
    <p:extLst>
      <p:ext uri="{BB962C8B-B14F-4D97-AF65-F5344CB8AC3E}">
        <p14:creationId xmlns:p14="http://schemas.microsoft.com/office/powerpoint/2010/main" val="3395486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C35E3957-76A7-46E8-A03C-B23EEA327DFD}"/>
              </a:ext>
            </a:extLst>
          </p:cNvPr>
          <p:cNvSpPr>
            <a:spLocks noGrp="1"/>
          </p:cNvSpPr>
          <p:nvPr>
            <p:ph type="title"/>
          </p:nvPr>
        </p:nvSpPr>
        <p:spPr/>
        <p:txBody>
          <a:bodyPr/>
          <a:lstStyle/>
          <a:p>
            <a:r>
              <a:rPr lang="en-US" altLang="zh-CN" dirty="0"/>
              <a:t>Objectives</a:t>
            </a:r>
            <a:endParaRPr lang="zh-CN" altLang="en-US" dirty="0"/>
          </a:p>
        </p:txBody>
      </p:sp>
      <p:sp>
        <p:nvSpPr>
          <p:cNvPr id="6" name="内容占位符 5">
            <a:extLst>
              <a:ext uri="{FF2B5EF4-FFF2-40B4-BE49-F238E27FC236}">
                <a16:creationId xmlns:a16="http://schemas.microsoft.com/office/drawing/2014/main" id="{2268B556-52D8-44D8-9DF1-01DAEDC76418}"/>
              </a:ext>
            </a:extLst>
          </p:cNvPr>
          <p:cNvSpPr>
            <a:spLocks noGrp="1"/>
          </p:cNvSpPr>
          <p:nvPr>
            <p:ph idx="1"/>
          </p:nvPr>
        </p:nvSpPr>
        <p:spPr/>
        <p:txBody>
          <a:bodyPr/>
          <a:lstStyle/>
          <a:p>
            <a:r>
              <a:rPr lang="en-US" altLang="zh-CN" dirty="0"/>
              <a:t>Basic components of a communication system</a:t>
            </a:r>
          </a:p>
          <a:p>
            <a:r>
              <a:rPr lang="en-US" altLang="zh-CN" dirty="0"/>
              <a:t>Key concepts of communications</a:t>
            </a:r>
          </a:p>
          <a:p>
            <a:r>
              <a:rPr lang="en-US" altLang="zh-CN" dirty="0"/>
              <a:t>Signals and channels (systems)</a:t>
            </a:r>
          </a:p>
          <a:p>
            <a:r>
              <a:rPr lang="en-US" altLang="zh-CN" dirty="0"/>
              <a:t>Key modulation techniques of analog/digital communications</a:t>
            </a:r>
          </a:p>
          <a:p>
            <a:r>
              <a:rPr lang="en-US" altLang="zh-CN" dirty="0"/>
              <a:t>Capacity of a channel</a:t>
            </a:r>
            <a:endParaRPr lang="zh-CN" altLang="en-US" dirty="0"/>
          </a:p>
        </p:txBody>
      </p:sp>
      <p:sp>
        <p:nvSpPr>
          <p:cNvPr id="4" name="灯片编号占位符 3">
            <a:extLst>
              <a:ext uri="{FF2B5EF4-FFF2-40B4-BE49-F238E27FC236}">
                <a16:creationId xmlns:a16="http://schemas.microsoft.com/office/drawing/2014/main" id="{E9FD97EA-7300-4915-8C55-D2A2522A4AC2}"/>
              </a:ext>
            </a:extLst>
          </p:cNvPr>
          <p:cNvSpPr>
            <a:spLocks noGrp="1"/>
          </p:cNvSpPr>
          <p:nvPr>
            <p:ph type="sldNum" sz="quarter" idx="12"/>
          </p:nvPr>
        </p:nvSpPr>
        <p:spPr/>
        <p:txBody>
          <a:bodyPr/>
          <a:lstStyle/>
          <a:p>
            <a:pPr>
              <a:defRPr/>
            </a:pPr>
            <a:fld id="{DEDE5757-5941-4466-94C9-99ED3E191645}" type="slidenum">
              <a:rPr lang="en-US" altLang="zh-CN" smtClean="0"/>
              <a:t>6</a:t>
            </a:fld>
            <a:endParaRPr lang="en-US" altLang="zh-CN" dirty="0"/>
          </a:p>
        </p:txBody>
      </p:sp>
    </p:spTree>
    <p:extLst>
      <p:ext uri="{BB962C8B-B14F-4D97-AF65-F5344CB8AC3E}">
        <p14:creationId xmlns:p14="http://schemas.microsoft.com/office/powerpoint/2010/main" val="3568032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24560" y="335280"/>
            <a:ext cx="10149840" cy="851852"/>
          </a:xfrm>
        </p:spPr>
        <p:txBody>
          <a:bodyPr/>
          <a:lstStyle/>
          <a:p>
            <a:r>
              <a:rPr lang="en-US" altLang="zh-CN"/>
              <a:t>Roadmap</a:t>
            </a:r>
          </a:p>
        </p:txBody>
      </p:sp>
      <p:sp>
        <p:nvSpPr>
          <p:cNvPr id="19459" name="Rectangle 3"/>
          <p:cNvSpPr>
            <a:spLocks noGrp="1" noChangeArrowheads="1"/>
          </p:cNvSpPr>
          <p:nvPr>
            <p:ph idx="1"/>
          </p:nvPr>
        </p:nvSpPr>
        <p:spPr>
          <a:xfrm>
            <a:off x="924561" y="1600200"/>
            <a:ext cx="10149839" cy="4648200"/>
          </a:xfrm>
        </p:spPr>
        <p:txBody>
          <a:bodyPr>
            <a:normAutofit/>
          </a:bodyPr>
          <a:lstStyle/>
          <a:p>
            <a:r>
              <a:rPr lang="en-US" altLang="zh-CN" dirty="0"/>
              <a:t>1. Background</a:t>
            </a:r>
          </a:p>
          <a:p>
            <a:r>
              <a:rPr lang="en-US" altLang="zh-CN" dirty="0"/>
              <a:t>2. Signals and channels</a:t>
            </a:r>
          </a:p>
          <a:p>
            <a:r>
              <a:rPr lang="en-US" altLang="zh-CN" dirty="0"/>
              <a:t>3. Analog passband modulations</a:t>
            </a:r>
          </a:p>
          <a:p>
            <a:r>
              <a:rPr lang="en-US" altLang="zh-CN" dirty="0"/>
              <a:t>4. From analog signals to digital signals</a:t>
            </a:r>
          </a:p>
          <a:p>
            <a:r>
              <a:rPr lang="en-US" altLang="zh-CN" dirty="0"/>
              <a:t>5. Digital baseband transmissions</a:t>
            </a:r>
          </a:p>
          <a:p>
            <a:r>
              <a:rPr lang="en-US" altLang="zh-CN" dirty="0"/>
              <a:t>6. Digital passband modulations</a:t>
            </a:r>
          </a:p>
          <a:p>
            <a:r>
              <a:rPr lang="en-US" altLang="zh-CN" dirty="0"/>
              <a:t>7. Capacity of channels</a:t>
            </a:r>
          </a:p>
        </p:txBody>
      </p:sp>
      <p:sp>
        <p:nvSpPr>
          <p:cNvPr id="5" name="灯片编号占位符 4"/>
          <p:cNvSpPr>
            <a:spLocks noGrp="1"/>
          </p:cNvSpPr>
          <p:nvPr>
            <p:ph type="sldNum" sz="quarter" idx="12"/>
          </p:nvPr>
        </p:nvSpPr>
        <p:spPr>
          <a:xfrm>
            <a:off x="11074400" y="6510338"/>
            <a:ext cx="1117600" cy="347662"/>
          </a:xfrm>
        </p:spPr>
        <p:txBody>
          <a:bodyPr/>
          <a:lstStyle/>
          <a:p>
            <a:fld id="{69BD1D02-8EC0-4D6E-BF0B-AB4FC0502858}" type="slidenum">
              <a:rPr lang="en-US" altLang="zh-CN" smtClean="0"/>
              <a:pPr/>
              <a:t>7</a:t>
            </a:fld>
            <a:endParaRPr lang="en-US" altLang="zh-CN" dirty="0"/>
          </a:p>
        </p:txBody>
      </p:sp>
    </p:spTree>
    <p:extLst>
      <p:ext uri="{BB962C8B-B14F-4D97-AF65-F5344CB8AC3E}">
        <p14:creationId xmlns:p14="http://schemas.microsoft.com/office/powerpoint/2010/main" val="2307025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24560" y="335280"/>
            <a:ext cx="10149840" cy="851852"/>
          </a:xfrm>
        </p:spPr>
        <p:txBody>
          <a:bodyPr/>
          <a:lstStyle/>
          <a:p>
            <a:r>
              <a:rPr lang="en-US" altLang="zh-CN"/>
              <a:t>Roadmap</a:t>
            </a:r>
          </a:p>
        </p:txBody>
      </p:sp>
      <p:sp>
        <p:nvSpPr>
          <p:cNvPr id="19459" name="Rectangle 3"/>
          <p:cNvSpPr>
            <a:spLocks noGrp="1" noChangeArrowheads="1"/>
          </p:cNvSpPr>
          <p:nvPr>
            <p:ph idx="1"/>
          </p:nvPr>
        </p:nvSpPr>
        <p:spPr>
          <a:xfrm>
            <a:off x="924561" y="1600200"/>
            <a:ext cx="10149839" cy="4648200"/>
          </a:xfrm>
        </p:spPr>
        <p:txBody>
          <a:bodyPr>
            <a:normAutofit/>
          </a:bodyPr>
          <a:lstStyle/>
          <a:p>
            <a:r>
              <a:rPr lang="en-US" altLang="zh-CN" dirty="0">
                <a:solidFill>
                  <a:srgbClr val="C00000"/>
                </a:solidFill>
              </a:rPr>
              <a:t>1. Background</a:t>
            </a:r>
          </a:p>
          <a:p>
            <a:r>
              <a:rPr lang="en-US" altLang="zh-CN" dirty="0"/>
              <a:t>2. Signals and channels</a:t>
            </a:r>
          </a:p>
          <a:p>
            <a:r>
              <a:rPr lang="en-US" altLang="zh-CN" dirty="0"/>
              <a:t>3. Analog passband modulations</a:t>
            </a:r>
          </a:p>
          <a:p>
            <a:r>
              <a:rPr lang="en-US" altLang="zh-CN" dirty="0"/>
              <a:t>4. From analog signals to digital signals</a:t>
            </a:r>
          </a:p>
          <a:p>
            <a:r>
              <a:rPr lang="en-US" altLang="zh-CN" dirty="0"/>
              <a:t>5. Digital baseband transmissions</a:t>
            </a:r>
          </a:p>
          <a:p>
            <a:r>
              <a:rPr lang="en-US" altLang="zh-CN" dirty="0"/>
              <a:t>6. Digital passband modulations</a:t>
            </a:r>
          </a:p>
          <a:p>
            <a:r>
              <a:rPr lang="en-US" altLang="zh-CN" dirty="0"/>
              <a:t>7. Capacity of channels</a:t>
            </a:r>
          </a:p>
        </p:txBody>
      </p:sp>
      <p:sp>
        <p:nvSpPr>
          <p:cNvPr id="5" name="灯片编号占位符 4"/>
          <p:cNvSpPr>
            <a:spLocks noGrp="1"/>
          </p:cNvSpPr>
          <p:nvPr>
            <p:ph type="sldNum" sz="quarter" idx="12"/>
          </p:nvPr>
        </p:nvSpPr>
        <p:spPr>
          <a:xfrm>
            <a:off x="11074400" y="6510338"/>
            <a:ext cx="1117600" cy="347662"/>
          </a:xfrm>
        </p:spPr>
        <p:txBody>
          <a:bodyPr/>
          <a:lstStyle/>
          <a:p>
            <a:fld id="{69BD1D02-8EC0-4D6E-BF0B-AB4FC0502858}" type="slidenum">
              <a:rPr lang="en-US" altLang="zh-CN" smtClean="0"/>
              <a:pPr/>
              <a:t>8</a:t>
            </a:fld>
            <a:endParaRPr lang="en-US" altLang="zh-CN" dirty="0"/>
          </a:p>
        </p:txBody>
      </p:sp>
    </p:spTree>
    <p:extLst>
      <p:ext uri="{BB962C8B-B14F-4D97-AF65-F5344CB8AC3E}">
        <p14:creationId xmlns:p14="http://schemas.microsoft.com/office/powerpoint/2010/main" val="2205895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Question</a:t>
            </a:r>
            <a:endParaRPr lang="zh-CN" altLang="en-US" dirty="0"/>
          </a:p>
        </p:txBody>
      </p:sp>
      <p:sp>
        <p:nvSpPr>
          <p:cNvPr id="4" name="灯片编号占位符 3"/>
          <p:cNvSpPr>
            <a:spLocks noGrp="1"/>
          </p:cNvSpPr>
          <p:nvPr>
            <p:ph type="sldNum" sz="quarter" idx="12"/>
          </p:nvPr>
        </p:nvSpPr>
        <p:spPr/>
        <p:txBody>
          <a:bodyPr/>
          <a:lstStyle/>
          <a:p>
            <a:pPr>
              <a:defRPr/>
            </a:pPr>
            <a:fld id="{8DE895D9-91D8-4958-BB05-9803D63D1C8A}" type="slidenum">
              <a:rPr lang="en-US" altLang="zh-CN" smtClean="0"/>
              <a:pPr>
                <a:defRPr/>
              </a:pPr>
              <a:t>9</a:t>
            </a:fld>
            <a:endParaRPr lang="en-US" altLang="zh-CN" dirty="0"/>
          </a:p>
        </p:txBody>
      </p:sp>
      <p:pic>
        <p:nvPicPr>
          <p:cNvPr id="6" name="图片 5"/>
          <p:cNvPicPr>
            <a:picLocks noChangeAspect="1"/>
          </p:cNvPicPr>
          <p:nvPr/>
        </p:nvPicPr>
        <p:blipFill>
          <a:blip r:embed="rId2"/>
          <a:stretch>
            <a:fillRect/>
          </a:stretch>
        </p:blipFill>
        <p:spPr>
          <a:xfrm>
            <a:off x="2742696" y="3185574"/>
            <a:ext cx="1133475" cy="1724025"/>
          </a:xfrm>
          <a:prstGeom prst="rect">
            <a:avLst/>
          </a:prstGeom>
        </p:spPr>
      </p:pic>
      <p:pic>
        <p:nvPicPr>
          <p:cNvPr id="7" name="图片 6"/>
          <p:cNvPicPr>
            <a:picLocks noChangeAspect="1"/>
          </p:cNvPicPr>
          <p:nvPr/>
        </p:nvPicPr>
        <p:blipFill>
          <a:blip r:embed="rId3"/>
          <a:stretch>
            <a:fillRect/>
          </a:stretch>
        </p:blipFill>
        <p:spPr>
          <a:xfrm>
            <a:off x="8552946" y="3185573"/>
            <a:ext cx="1019175" cy="1619250"/>
          </a:xfrm>
          <a:prstGeom prst="rect">
            <a:avLst/>
          </a:prstGeom>
        </p:spPr>
      </p:pic>
      <p:sp>
        <p:nvSpPr>
          <p:cNvPr id="10" name="文本框 9"/>
          <p:cNvSpPr txBox="1"/>
          <p:nvPr/>
        </p:nvSpPr>
        <p:spPr>
          <a:xfrm>
            <a:off x="1936181" y="1998934"/>
            <a:ext cx="8556703" cy="461665"/>
          </a:xfrm>
          <a:prstGeom prst="rect">
            <a:avLst/>
          </a:prstGeom>
          <a:noFill/>
        </p:spPr>
        <p:txBody>
          <a:bodyPr wrap="square" rtlCol="0">
            <a:spAutoFit/>
          </a:bodyPr>
          <a:lstStyle/>
          <a:p>
            <a:pPr algn="ctr"/>
            <a:r>
              <a:rPr lang="en-US" altLang="zh-CN" b="1" dirty="0">
                <a:solidFill>
                  <a:schemeClr val="accent2"/>
                </a:solidFill>
                <a:latin typeface="+mj-lt"/>
              </a:rPr>
              <a:t>What basic ways do we have for sending information?</a:t>
            </a:r>
            <a:endParaRPr lang="zh-CN" altLang="en-US" b="1" dirty="0">
              <a:solidFill>
                <a:schemeClr val="accent2"/>
              </a:solidFill>
              <a:latin typeface="+mj-lt"/>
            </a:endParaRPr>
          </a:p>
        </p:txBody>
      </p:sp>
      <p:sp>
        <p:nvSpPr>
          <p:cNvPr id="3" name="文本框 2"/>
          <p:cNvSpPr txBox="1"/>
          <p:nvPr/>
        </p:nvSpPr>
        <p:spPr>
          <a:xfrm>
            <a:off x="3309433" y="5245784"/>
            <a:ext cx="6167073" cy="461665"/>
          </a:xfrm>
          <a:prstGeom prst="rect">
            <a:avLst/>
          </a:prstGeom>
          <a:noFill/>
        </p:spPr>
        <p:txBody>
          <a:bodyPr wrap="none" rtlCol="0">
            <a:spAutoFit/>
          </a:bodyPr>
          <a:lstStyle/>
          <a:p>
            <a:pPr algn="ctr"/>
            <a:r>
              <a:rPr lang="en-US" altLang="zh-CN" b="1" dirty="0">
                <a:latin typeface="+mj-lt"/>
              </a:rPr>
              <a:t>Communications: transfer of information</a:t>
            </a:r>
            <a:endParaRPr lang="zh-CN" altLang="en-US" b="1" dirty="0">
              <a:latin typeface="+mj-lt"/>
            </a:endParaRPr>
          </a:p>
        </p:txBody>
      </p:sp>
    </p:spTree>
    <p:extLst>
      <p:ext uri="{BB962C8B-B14F-4D97-AF65-F5344CB8AC3E}">
        <p14:creationId xmlns:p14="http://schemas.microsoft.com/office/powerpoint/2010/main" val="23613691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Basic Idea</a:t>
            </a:r>
            <a:endParaRPr lang="zh-CN" altLang="en-US" dirty="0"/>
          </a:p>
        </p:txBody>
      </p:sp>
      <p:sp>
        <p:nvSpPr>
          <p:cNvPr id="4" name="灯片编号占位符 3"/>
          <p:cNvSpPr>
            <a:spLocks noGrp="1"/>
          </p:cNvSpPr>
          <p:nvPr>
            <p:ph type="sldNum" sz="quarter" idx="12"/>
          </p:nvPr>
        </p:nvSpPr>
        <p:spPr/>
        <p:txBody>
          <a:bodyPr/>
          <a:lstStyle/>
          <a:p>
            <a:pPr>
              <a:defRPr/>
            </a:pPr>
            <a:fld id="{8DE895D9-91D8-4958-BB05-9803D63D1C8A}" type="slidenum">
              <a:rPr lang="en-US" altLang="zh-CN" smtClean="0"/>
              <a:pPr>
                <a:defRPr/>
              </a:pPr>
              <a:t>10</a:t>
            </a:fld>
            <a:endParaRPr lang="en-US" altLang="zh-CN" dirty="0"/>
          </a:p>
        </p:txBody>
      </p:sp>
      <p:pic>
        <p:nvPicPr>
          <p:cNvPr id="6" name="图片 5"/>
          <p:cNvPicPr>
            <a:picLocks noChangeAspect="1"/>
          </p:cNvPicPr>
          <p:nvPr/>
        </p:nvPicPr>
        <p:blipFill>
          <a:blip r:embed="rId3"/>
          <a:stretch>
            <a:fillRect/>
          </a:stretch>
        </p:blipFill>
        <p:spPr>
          <a:xfrm>
            <a:off x="2750131" y="2674473"/>
            <a:ext cx="1133475" cy="1724025"/>
          </a:xfrm>
          <a:prstGeom prst="rect">
            <a:avLst/>
          </a:prstGeom>
        </p:spPr>
      </p:pic>
      <p:pic>
        <p:nvPicPr>
          <p:cNvPr id="7" name="图片 6"/>
          <p:cNvPicPr>
            <a:picLocks noChangeAspect="1"/>
          </p:cNvPicPr>
          <p:nvPr/>
        </p:nvPicPr>
        <p:blipFill>
          <a:blip r:embed="rId4"/>
          <a:stretch>
            <a:fillRect/>
          </a:stretch>
        </p:blipFill>
        <p:spPr>
          <a:xfrm>
            <a:off x="8560381" y="2674472"/>
            <a:ext cx="1019175" cy="1619250"/>
          </a:xfrm>
          <a:prstGeom prst="rect">
            <a:avLst/>
          </a:prstGeom>
        </p:spPr>
      </p:pic>
      <p:sp>
        <p:nvSpPr>
          <p:cNvPr id="9" name="文本框 8"/>
          <p:cNvSpPr txBox="1"/>
          <p:nvPr/>
        </p:nvSpPr>
        <p:spPr>
          <a:xfrm>
            <a:off x="1997572" y="1529229"/>
            <a:ext cx="3062056" cy="461665"/>
          </a:xfrm>
          <a:prstGeom prst="rect">
            <a:avLst/>
          </a:prstGeom>
          <a:noFill/>
        </p:spPr>
        <p:txBody>
          <a:bodyPr wrap="none" rtlCol="0">
            <a:spAutoFit/>
          </a:bodyPr>
          <a:lstStyle/>
          <a:p>
            <a:pPr algn="ctr"/>
            <a:r>
              <a:rPr lang="en-US" altLang="zh-CN" dirty="0">
                <a:latin typeface="+mj-lt"/>
              </a:rPr>
              <a:t>Information encoding</a:t>
            </a:r>
            <a:endParaRPr lang="zh-CN" altLang="en-US" dirty="0">
              <a:latin typeface="+mj-lt"/>
            </a:endParaRPr>
          </a:p>
        </p:txBody>
      </p:sp>
      <p:sp>
        <p:nvSpPr>
          <p:cNvPr id="10" name="文本框 9"/>
          <p:cNvSpPr txBox="1"/>
          <p:nvPr/>
        </p:nvSpPr>
        <p:spPr>
          <a:xfrm>
            <a:off x="1808800" y="5143203"/>
            <a:ext cx="8556703" cy="1200329"/>
          </a:xfrm>
          <a:prstGeom prst="rect">
            <a:avLst/>
          </a:prstGeom>
          <a:noFill/>
        </p:spPr>
        <p:txBody>
          <a:bodyPr wrap="square" rtlCol="0">
            <a:spAutoFit/>
          </a:bodyPr>
          <a:lstStyle/>
          <a:p>
            <a:pPr algn="ctr"/>
            <a:r>
              <a:rPr lang="en-US" altLang="zh-CN" dirty="0">
                <a:solidFill>
                  <a:schemeClr val="accent5"/>
                </a:solidFill>
                <a:latin typeface="+mj-lt"/>
              </a:rPr>
              <a:t>The sender sends signals, the receiver receive signals</a:t>
            </a:r>
          </a:p>
          <a:p>
            <a:pPr algn="ctr"/>
            <a:endParaRPr lang="en-US" altLang="zh-CN" dirty="0">
              <a:solidFill>
                <a:schemeClr val="accent5"/>
              </a:solidFill>
              <a:latin typeface="+mj-lt"/>
            </a:endParaRPr>
          </a:p>
          <a:p>
            <a:pPr algn="ctr"/>
            <a:r>
              <a:rPr lang="en-US" altLang="zh-CN" b="1" dirty="0">
                <a:latin typeface="+mj-lt"/>
              </a:rPr>
              <a:t>Signals carry information</a:t>
            </a:r>
            <a:endParaRPr lang="zh-CN" altLang="en-US" b="1" dirty="0">
              <a:latin typeface="+mj-lt"/>
            </a:endParaRPr>
          </a:p>
        </p:txBody>
      </p:sp>
      <p:cxnSp>
        <p:nvCxnSpPr>
          <p:cNvPr id="3" name="直接箭头连接符 2"/>
          <p:cNvCxnSpPr/>
          <p:nvPr/>
        </p:nvCxnSpPr>
        <p:spPr bwMode="auto">
          <a:xfrm>
            <a:off x="3976764" y="3604260"/>
            <a:ext cx="4245216" cy="0"/>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12" name="任意多边形 11"/>
          <p:cNvSpPr/>
          <p:nvPr/>
        </p:nvSpPr>
        <p:spPr>
          <a:xfrm>
            <a:off x="4076700" y="3005733"/>
            <a:ext cx="4076700" cy="1343915"/>
          </a:xfrm>
          <a:custGeom>
            <a:avLst/>
            <a:gdLst>
              <a:gd name="connsiteX0" fmla="*/ 0 w 3489960"/>
              <a:gd name="connsiteY0" fmla="*/ 606145 h 1343914"/>
              <a:gd name="connsiteX1" fmla="*/ 335280 w 3489960"/>
              <a:gd name="connsiteY1" fmla="*/ 164185 h 1343914"/>
              <a:gd name="connsiteX2" fmla="*/ 594360 w 3489960"/>
              <a:gd name="connsiteY2" fmla="*/ 1154785 h 1343914"/>
              <a:gd name="connsiteX3" fmla="*/ 1021080 w 3489960"/>
              <a:gd name="connsiteY3" fmla="*/ 232765 h 1343914"/>
              <a:gd name="connsiteX4" fmla="*/ 1470660 w 3489960"/>
              <a:gd name="connsiteY4" fmla="*/ 895705 h 1343914"/>
              <a:gd name="connsiteX5" fmla="*/ 1798320 w 3489960"/>
              <a:gd name="connsiteY5" fmla="*/ 4165 h 1343914"/>
              <a:gd name="connsiteX6" fmla="*/ 2217420 w 3489960"/>
              <a:gd name="connsiteY6" fmla="*/ 1337665 h 1343914"/>
              <a:gd name="connsiteX7" fmla="*/ 2407920 w 3489960"/>
              <a:gd name="connsiteY7" fmla="*/ 514705 h 1343914"/>
              <a:gd name="connsiteX8" fmla="*/ 2560320 w 3489960"/>
              <a:gd name="connsiteY8" fmla="*/ 750925 h 1343914"/>
              <a:gd name="connsiteX9" fmla="*/ 2766060 w 3489960"/>
              <a:gd name="connsiteY9" fmla="*/ 339445 h 1343914"/>
              <a:gd name="connsiteX10" fmla="*/ 3177540 w 3489960"/>
              <a:gd name="connsiteY10" fmla="*/ 735685 h 1343914"/>
              <a:gd name="connsiteX11" fmla="*/ 3474720 w 3489960"/>
              <a:gd name="connsiteY11" fmla="*/ 156565 h 1343914"/>
              <a:gd name="connsiteX12" fmla="*/ 3474720 w 3489960"/>
              <a:gd name="connsiteY12" fmla="*/ 156565 h 1343914"/>
              <a:gd name="connsiteX13" fmla="*/ 3489960 w 3489960"/>
              <a:gd name="connsiteY13" fmla="*/ 141325 h 1343914"/>
              <a:gd name="connsiteX0" fmla="*/ 0 w 3931920"/>
              <a:gd name="connsiteY0" fmla="*/ 847644 h 1585413"/>
              <a:gd name="connsiteX1" fmla="*/ 335280 w 3931920"/>
              <a:gd name="connsiteY1" fmla="*/ 405684 h 1585413"/>
              <a:gd name="connsiteX2" fmla="*/ 594360 w 3931920"/>
              <a:gd name="connsiteY2" fmla="*/ 1396284 h 1585413"/>
              <a:gd name="connsiteX3" fmla="*/ 1021080 w 3931920"/>
              <a:gd name="connsiteY3" fmla="*/ 474264 h 1585413"/>
              <a:gd name="connsiteX4" fmla="*/ 1470660 w 3931920"/>
              <a:gd name="connsiteY4" fmla="*/ 1137204 h 1585413"/>
              <a:gd name="connsiteX5" fmla="*/ 1798320 w 3931920"/>
              <a:gd name="connsiteY5" fmla="*/ 245664 h 1585413"/>
              <a:gd name="connsiteX6" fmla="*/ 2217420 w 3931920"/>
              <a:gd name="connsiteY6" fmla="*/ 1579164 h 1585413"/>
              <a:gd name="connsiteX7" fmla="*/ 2407920 w 3931920"/>
              <a:gd name="connsiteY7" fmla="*/ 756204 h 1585413"/>
              <a:gd name="connsiteX8" fmla="*/ 2560320 w 3931920"/>
              <a:gd name="connsiteY8" fmla="*/ 992424 h 1585413"/>
              <a:gd name="connsiteX9" fmla="*/ 2766060 w 3931920"/>
              <a:gd name="connsiteY9" fmla="*/ 580944 h 1585413"/>
              <a:gd name="connsiteX10" fmla="*/ 3177540 w 3931920"/>
              <a:gd name="connsiteY10" fmla="*/ 977184 h 1585413"/>
              <a:gd name="connsiteX11" fmla="*/ 3474720 w 3931920"/>
              <a:gd name="connsiteY11" fmla="*/ 398064 h 1585413"/>
              <a:gd name="connsiteX12" fmla="*/ 3474720 w 3931920"/>
              <a:gd name="connsiteY12" fmla="*/ 398064 h 1585413"/>
              <a:gd name="connsiteX13" fmla="*/ 3931920 w 3931920"/>
              <a:gd name="connsiteY13" fmla="*/ 1824 h 1585413"/>
              <a:gd name="connsiteX0" fmla="*/ 0 w 3931920"/>
              <a:gd name="connsiteY0" fmla="*/ 845820 h 1583589"/>
              <a:gd name="connsiteX1" fmla="*/ 335280 w 3931920"/>
              <a:gd name="connsiteY1" fmla="*/ 403860 h 1583589"/>
              <a:gd name="connsiteX2" fmla="*/ 594360 w 3931920"/>
              <a:gd name="connsiteY2" fmla="*/ 1394460 h 1583589"/>
              <a:gd name="connsiteX3" fmla="*/ 1021080 w 3931920"/>
              <a:gd name="connsiteY3" fmla="*/ 472440 h 1583589"/>
              <a:gd name="connsiteX4" fmla="*/ 1470660 w 3931920"/>
              <a:gd name="connsiteY4" fmla="*/ 1135380 h 1583589"/>
              <a:gd name="connsiteX5" fmla="*/ 1798320 w 3931920"/>
              <a:gd name="connsiteY5" fmla="*/ 243840 h 1583589"/>
              <a:gd name="connsiteX6" fmla="*/ 2217420 w 3931920"/>
              <a:gd name="connsiteY6" fmla="*/ 1577340 h 1583589"/>
              <a:gd name="connsiteX7" fmla="*/ 2407920 w 3931920"/>
              <a:gd name="connsiteY7" fmla="*/ 754380 h 1583589"/>
              <a:gd name="connsiteX8" fmla="*/ 2560320 w 3931920"/>
              <a:gd name="connsiteY8" fmla="*/ 990600 h 1583589"/>
              <a:gd name="connsiteX9" fmla="*/ 2766060 w 3931920"/>
              <a:gd name="connsiteY9" fmla="*/ 579120 h 1583589"/>
              <a:gd name="connsiteX10" fmla="*/ 3177540 w 3931920"/>
              <a:gd name="connsiteY10" fmla="*/ 975360 h 1583589"/>
              <a:gd name="connsiteX11" fmla="*/ 3474720 w 3931920"/>
              <a:gd name="connsiteY11" fmla="*/ 396240 h 1583589"/>
              <a:gd name="connsiteX12" fmla="*/ 3474720 w 3931920"/>
              <a:gd name="connsiteY12" fmla="*/ 396240 h 1583589"/>
              <a:gd name="connsiteX13" fmla="*/ 3931920 w 3931920"/>
              <a:gd name="connsiteY13" fmla="*/ 0 h 1583589"/>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74720 w 3916680"/>
              <a:gd name="connsiteY12" fmla="*/ 156566 h 1343915"/>
              <a:gd name="connsiteX13" fmla="*/ 3916680 w 3916680"/>
              <a:gd name="connsiteY13" fmla="*/ 468986 h 1343915"/>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74720 w 3916680"/>
              <a:gd name="connsiteY12" fmla="*/ 156566 h 1343915"/>
              <a:gd name="connsiteX13" fmla="*/ 3916680 w 3916680"/>
              <a:gd name="connsiteY13" fmla="*/ 468986 h 1343915"/>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59480 w 3916680"/>
              <a:gd name="connsiteY12" fmla="*/ 362306 h 1343915"/>
              <a:gd name="connsiteX13" fmla="*/ 3916680 w 3916680"/>
              <a:gd name="connsiteY13" fmla="*/ 468986 h 1343915"/>
              <a:gd name="connsiteX0" fmla="*/ 0 w 3916680"/>
              <a:gd name="connsiteY0" fmla="*/ 617717 h 1355486"/>
              <a:gd name="connsiteX1" fmla="*/ 335280 w 3916680"/>
              <a:gd name="connsiteY1" fmla="*/ 175757 h 1355486"/>
              <a:gd name="connsiteX2" fmla="*/ 594360 w 3916680"/>
              <a:gd name="connsiteY2" fmla="*/ 1166357 h 1355486"/>
              <a:gd name="connsiteX3" fmla="*/ 1021080 w 3916680"/>
              <a:gd name="connsiteY3" fmla="*/ 244337 h 1355486"/>
              <a:gd name="connsiteX4" fmla="*/ 1470660 w 3916680"/>
              <a:gd name="connsiteY4" fmla="*/ 907277 h 1355486"/>
              <a:gd name="connsiteX5" fmla="*/ 1798320 w 3916680"/>
              <a:gd name="connsiteY5" fmla="*/ 15737 h 1355486"/>
              <a:gd name="connsiteX6" fmla="*/ 2217420 w 3916680"/>
              <a:gd name="connsiteY6" fmla="*/ 1349237 h 1355486"/>
              <a:gd name="connsiteX7" fmla="*/ 2407920 w 3916680"/>
              <a:gd name="connsiteY7" fmla="*/ 526277 h 1355486"/>
              <a:gd name="connsiteX8" fmla="*/ 2560320 w 3916680"/>
              <a:gd name="connsiteY8" fmla="*/ 762497 h 1355486"/>
              <a:gd name="connsiteX9" fmla="*/ 2766060 w 3916680"/>
              <a:gd name="connsiteY9" fmla="*/ 351017 h 1355486"/>
              <a:gd name="connsiteX10" fmla="*/ 3177540 w 3916680"/>
              <a:gd name="connsiteY10" fmla="*/ 747257 h 1355486"/>
              <a:gd name="connsiteX11" fmla="*/ 3474720 w 3916680"/>
              <a:gd name="connsiteY11" fmla="*/ 168137 h 1355486"/>
              <a:gd name="connsiteX12" fmla="*/ 3718560 w 3916680"/>
              <a:gd name="connsiteY12" fmla="*/ 23357 h 1355486"/>
              <a:gd name="connsiteX13" fmla="*/ 3916680 w 3916680"/>
              <a:gd name="connsiteY13" fmla="*/ 480557 h 1355486"/>
              <a:gd name="connsiteX0" fmla="*/ 0 w 3916680"/>
              <a:gd name="connsiteY0" fmla="*/ 608811 h 1346580"/>
              <a:gd name="connsiteX1" fmla="*/ 335280 w 3916680"/>
              <a:gd name="connsiteY1" fmla="*/ 166851 h 1346580"/>
              <a:gd name="connsiteX2" fmla="*/ 594360 w 3916680"/>
              <a:gd name="connsiteY2" fmla="*/ 1157451 h 1346580"/>
              <a:gd name="connsiteX3" fmla="*/ 1021080 w 3916680"/>
              <a:gd name="connsiteY3" fmla="*/ 235431 h 1346580"/>
              <a:gd name="connsiteX4" fmla="*/ 1470660 w 3916680"/>
              <a:gd name="connsiteY4" fmla="*/ 898371 h 1346580"/>
              <a:gd name="connsiteX5" fmla="*/ 1798320 w 3916680"/>
              <a:gd name="connsiteY5" fmla="*/ 6831 h 1346580"/>
              <a:gd name="connsiteX6" fmla="*/ 2217420 w 3916680"/>
              <a:gd name="connsiteY6" fmla="*/ 1340331 h 1346580"/>
              <a:gd name="connsiteX7" fmla="*/ 2407920 w 3916680"/>
              <a:gd name="connsiteY7" fmla="*/ 517371 h 1346580"/>
              <a:gd name="connsiteX8" fmla="*/ 2560320 w 3916680"/>
              <a:gd name="connsiteY8" fmla="*/ 753591 h 1346580"/>
              <a:gd name="connsiteX9" fmla="*/ 2766060 w 3916680"/>
              <a:gd name="connsiteY9" fmla="*/ 342111 h 1346580"/>
              <a:gd name="connsiteX10" fmla="*/ 3177540 w 3916680"/>
              <a:gd name="connsiteY10" fmla="*/ 738351 h 1346580"/>
              <a:gd name="connsiteX11" fmla="*/ 3474720 w 3916680"/>
              <a:gd name="connsiteY11" fmla="*/ 159231 h 1346580"/>
              <a:gd name="connsiteX12" fmla="*/ 3718560 w 3916680"/>
              <a:gd name="connsiteY12" fmla="*/ 14451 h 1346580"/>
              <a:gd name="connsiteX13" fmla="*/ 3916680 w 3916680"/>
              <a:gd name="connsiteY13" fmla="*/ 471651 h 1346580"/>
              <a:gd name="connsiteX0" fmla="*/ 0 w 3916680"/>
              <a:gd name="connsiteY0" fmla="*/ 614516 h 1352285"/>
              <a:gd name="connsiteX1" fmla="*/ 335280 w 3916680"/>
              <a:gd name="connsiteY1" fmla="*/ 172556 h 1352285"/>
              <a:gd name="connsiteX2" fmla="*/ 594360 w 3916680"/>
              <a:gd name="connsiteY2" fmla="*/ 1163156 h 1352285"/>
              <a:gd name="connsiteX3" fmla="*/ 1021080 w 3916680"/>
              <a:gd name="connsiteY3" fmla="*/ 241136 h 1352285"/>
              <a:gd name="connsiteX4" fmla="*/ 1470660 w 3916680"/>
              <a:gd name="connsiteY4" fmla="*/ 904076 h 1352285"/>
              <a:gd name="connsiteX5" fmla="*/ 1798320 w 3916680"/>
              <a:gd name="connsiteY5" fmla="*/ 12536 h 1352285"/>
              <a:gd name="connsiteX6" fmla="*/ 2217420 w 3916680"/>
              <a:gd name="connsiteY6" fmla="*/ 1346036 h 1352285"/>
              <a:gd name="connsiteX7" fmla="*/ 2407920 w 3916680"/>
              <a:gd name="connsiteY7" fmla="*/ 523076 h 1352285"/>
              <a:gd name="connsiteX8" fmla="*/ 2560320 w 3916680"/>
              <a:gd name="connsiteY8" fmla="*/ 759296 h 1352285"/>
              <a:gd name="connsiteX9" fmla="*/ 2766060 w 3916680"/>
              <a:gd name="connsiteY9" fmla="*/ 347816 h 1352285"/>
              <a:gd name="connsiteX10" fmla="*/ 3177540 w 3916680"/>
              <a:gd name="connsiteY10" fmla="*/ 744056 h 1352285"/>
              <a:gd name="connsiteX11" fmla="*/ 3474720 w 3916680"/>
              <a:gd name="connsiteY11" fmla="*/ 164936 h 1352285"/>
              <a:gd name="connsiteX12" fmla="*/ 3718560 w 3916680"/>
              <a:gd name="connsiteY12" fmla="*/ 20156 h 1352285"/>
              <a:gd name="connsiteX13" fmla="*/ 3916680 w 3916680"/>
              <a:gd name="connsiteY13" fmla="*/ 477356 h 1352285"/>
              <a:gd name="connsiteX0" fmla="*/ 0 w 3916680"/>
              <a:gd name="connsiteY0" fmla="*/ 610450 h 1348219"/>
              <a:gd name="connsiteX1" fmla="*/ 335280 w 3916680"/>
              <a:gd name="connsiteY1" fmla="*/ 168490 h 1348219"/>
              <a:gd name="connsiteX2" fmla="*/ 594360 w 3916680"/>
              <a:gd name="connsiteY2" fmla="*/ 1159090 h 1348219"/>
              <a:gd name="connsiteX3" fmla="*/ 1021080 w 3916680"/>
              <a:gd name="connsiteY3" fmla="*/ 237070 h 1348219"/>
              <a:gd name="connsiteX4" fmla="*/ 1470660 w 3916680"/>
              <a:gd name="connsiteY4" fmla="*/ 900010 h 1348219"/>
              <a:gd name="connsiteX5" fmla="*/ 1798320 w 3916680"/>
              <a:gd name="connsiteY5" fmla="*/ 8470 h 1348219"/>
              <a:gd name="connsiteX6" fmla="*/ 2217420 w 3916680"/>
              <a:gd name="connsiteY6" fmla="*/ 1341970 h 1348219"/>
              <a:gd name="connsiteX7" fmla="*/ 2407920 w 3916680"/>
              <a:gd name="connsiteY7" fmla="*/ 519010 h 1348219"/>
              <a:gd name="connsiteX8" fmla="*/ 2560320 w 3916680"/>
              <a:gd name="connsiteY8" fmla="*/ 755230 h 1348219"/>
              <a:gd name="connsiteX9" fmla="*/ 2766060 w 3916680"/>
              <a:gd name="connsiteY9" fmla="*/ 343750 h 1348219"/>
              <a:gd name="connsiteX10" fmla="*/ 3177540 w 3916680"/>
              <a:gd name="connsiteY10" fmla="*/ 739990 h 1348219"/>
              <a:gd name="connsiteX11" fmla="*/ 3474720 w 3916680"/>
              <a:gd name="connsiteY11" fmla="*/ 160870 h 1348219"/>
              <a:gd name="connsiteX12" fmla="*/ 3718560 w 3916680"/>
              <a:gd name="connsiteY12" fmla="*/ 16090 h 1348219"/>
              <a:gd name="connsiteX13" fmla="*/ 3916680 w 3916680"/>
              <a:gd name="connsiteY13" fmla="*/ 473290 h 1348219"/>
              <a:gd name="connsiteX0" fmla="*/ 0 w 3916680"/>
              <a:gd name="connsiteY0" fmla="*/ 610520 h 1348289"/>
              <a:gd name="connsiteX1" fmla="*/ 335280 w 3916680"/>
              <a:gd name="connsiteY1" fmla="*/ 168560 h 1348289"/>
              <a:gd name="connsiteX2" fmla="*/ 594360 w 3916680"/>
              <a:gd name="connsiteY2" fmla="*/ 1159160 h 1348289"/>
              <a:gd name="connsiteX3" fmla="*/ 1021080 w 3916680"/>
              <a:gd name="connsiteY3" fmla="*/ 237140 h 1348289"/>
              <a:gd name="connsiteX4" fmla="*/ 1470660 w 3916680"/>
              <a:gd name="connsiteY4" fmla="*/ 900080 h 1348289"/>
              <a:gd name="connsiteX5" fmla="*/ 1798320 w 3916680"/>
              <a:gd name="connsiteY5" fmla="*/ 8540 h 1348289"/>
              <a:gd name="connsiteX6" fmla="*/ 2217420 w 3916680"/>
              <a:gd name="connsiteY6" fmla="*/ 1342040 h 1348289"/>
              <a:gd name="connsiteX7" fmla="*/ 2407920 w 3916680"/>
              <a:gd name="connsiteY7" fmla="*/ 519080 h 1348289"/>
              <a:gd name="connsiteX8" fmla="*/ 2560320 w 3916680"/>
              <a:gd name="connsiteY8" fmla="*/ 755300 h 1348289"/>
              <a:gd name="connsiteX9" fmla="*/ 2766060 w 3916680"/>
              <a:gd name="connsiteY9" fmla="*/ 343820 h 1348289"/>
              <a:gd name="connsiteX10" fmla="*/ 3177540 w 3916680"/>
              <a:gd name="connsiteY10" fmla="*/ 740060 h 1348289"/>
              <a:gd name="connsiteX11" fmla="*/ 3474720 w 3916680"/>
              <a:gd name="connsiteY11" fmla="*/ 160940 h 1348289"/>
              <a:gd name="connsiteX12" fmla="*/ 3718560 w 3916680"/>
              <a:gd name="connsiteY12" fmla="*/ 16160 h 1348289"/>
              <a:gd name="connsiteX13" fmla="*/ 3916680 w 3916680"/>
              <a:gd name="connsiteY13" fmla="*/ 473360 h 1348289"/>
              <a:gd name="connsiteX0" fmla="*/ 0 w 4076700"/>
              <a:gd name="connsiteY0" fmla="*/ 606146 h 1343915"/>
              <a:gd name="connsiteX1" fmla="*/ 335280 w 4076700"/>
              <a:gd name="connsiteY1" fmla="*/ 164186 h 1343915"/>
              <a:gd name="connsiteX2" fmla="*/ 594360 w 4076700"/>
              <a:gd name="connsiteY2" fmla="*/ 1154786 h 1343915"/>
              <a:gd name="connsiteX3" fmla="*/ 1021080 w 4076700"/>
              <a:gd name="connsiteY3" fmla="*/ 232766 h 1343915"/>
              <a:gd name="connsiteX4" fmla="*/ 1470660 w 4076700"/>
              <a:gd name="connsiteY4" fmla="*/ 895706 h 1343915"/>
              <a:gd name="connsiteX5" fmla="*/ 1798320 w 4076700"/>
              <a:gd name="connsiteY5" fmla="*/ 4166 h 1343915"/>
              <a:gd name="connsiteX6" fmla="*/ 2217420 w 4076700"/>
              <a:gd name="connsiteY6" fmla="*/ 1337666 h 1343915"/>
              <a:gd name="connsiteX7" fmla="*/ 2407920 w 4076700"/>
              <a:gd name="connsiteY7" fmla="*/ 514706 h 1343915"/>
              <a:gd name="connsiteX8" fmla="*/ 2560320 w 4076700"/>
              <a:gd name="connsiteY8" fmla="*/ 750926 h 1343915"/>
              <a:gd name="connsiteX9" fmla="*/ 2766060 w 4076700"/>
              <a:gd name="connsiteY9" fmla="*/ 339446 h 1343915"/>
              <a:gd name="connsiteX10" fmla="*/ 3177540 w 4076700"/>
              <a:gd name="connsiteY10" fmla="*/ 735686 h 1343915"/>
              <a:gd name="connsiteX11" fmla="*/ 3474720 w 4076700"/>
              <a:gd name="connsiteY11" fmla="*/ 156566 h 1343915"/>
              <a:gd name="connsiteX12" fmla="*/ 3718560 w 4076700"/>
              <a:gd name="connsiteY12" fmla="*/ 11786 h 1343915"/>
              <a:gd name="connsiteX13" fmla="*/ 4076700 w 4076700"/>
              <a:gd name="connsiteY13" fmla="*/ 377546 h 134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76700" h="1343915">
                <a:moveTo>
                  <a:pt x="0" y="606146"/>
                </a:moveTo>
                <a:cubicBezTo>
                  <a:pt x="118110" y="339446"/>
                  <a:pt x="236220" y="72746"/>
                  <a:pt x="335280" y="164186"/>
                </a:cubicBezTo>
                <a:cubicBezTo>
                  <a:pt x="434340" y="255626"/>
                  <a:pt x="480060" y="1143356"/>
                  <a:pt x="594360" y="1154786"/>
                </a:cubicBezTo>
                <a:cubicBezTo>
                  <a:pt x="708660" y="1166216"/>
                  <a:pt x="875030" y="275946"/>
                  <a:pt x="1021080" y="232766"/>
                </a:cubicBezTo>
                <a:cubicBezTo>
                  <a:pt x="1167130" y="189586"/>
                  <a:pt x="1341120" y="933806"/>
                  <a:pt x="1470660" y="895706"/>
                </a:cubicBezTo>
                <a:cubicBezTo>
                  <a:pt x="1600200" y="857606"/>
                  <a:pt x="1673860" y="-69494"/>
                  <a:pt x="1798320" y="4166"/>
                </a:cubicBezTo>
                <a:cubicBezTo>
                  <a:pt x="1922780" y="77826"/>
                  <a:pt x="2115820" y="1252576"/>
                  <a:pt x="2217420" y="1337666"/>
                </a:cubicBezTo>
                <a:cubicBezTo>
                  <a:pt x="2319020" y="1422756"/>
                  <a:pt x="2350770" y="612496"/>
                  <a:pt x="2407920" y="514706"/>
                </a:cubicBezTo>
                <a:cubicBezTo>
                  <a:pt x="2465070" y="416916"/>
                  <a:pt x="2500630" y="780136"/>
                  <a:pt x="2560320" y="750926"/>
                </a:cubicBezTo>
                <a:cubicBezTo>
                  <a:pt x="2620010" y="721716"/>
                  <a:pt x="2663190" y="341986"/>
                  <a:pt x="2766060" y="339446"/>
                </a:cubicBezTo>
                <a:cubicBezTo>
                  <a:pt x="2868930" y="336906"/>
                  <a:pt x="3059430" y="766166"/>
                  <a:pt x="3177540" y="735686"/>
                </a:cubicBezTo>
                <a:cubicBezTo>
                  <a:pt x="3295650" y="705206"/>
                  <a:pt x="3384550" y="277216"/>
                  <a:pt x="3474720" y="156566"/>
                </a:cubicBezTo>
                <a:cubicBezTo>
                  <a:pt x="3564890" y="35916"/>
                  <a:pt x="3618230" y="-25044"/>
                  <a:pt x="3718560" y="11786"/>
                </a:cubicBezTo>
                <a:cubicBezTo>
                  <a:pt x="3818890" y="48616"/>
                  <a:pt x="3886200" y="57506"/>
                  <a:pt x="4076700" y="377546"/>
                </a:cubicBezTo>
              </a:path>
            </a:pathLst>
          </a:custGeom>
          <a:noFill/>
          <a:ln w="57150">
            <a:solidFill>
              <a:srgbClr val="0000FF"/>
            </a:solidFill>
          </a:ln>
        </p:spPr>
        <p:txBody>
          <a:bodyPr vert="horz" wrap="square" lIns="91440" tIns="45720" rIns="91440" bIns="45720" numCol="1" rtlCol="0" anchor="t" anchorCtr="0" compatLnSpc="1">
            <a:prstTxWarp prst="textNoShape">
              <a:avLst/>
            </a:prstTxWarp>
          </a:bodyPr>
          <a:lstStyle/>
          <a:p>
            <a:endParaRPr lang="zh-CN" altLang="en-US">
              <a:solidFill>
                <a:srgbClr val="0000FF"/>
              </a:solidFill>
            </a:endParaRPr>
          </a:p>
        </p:txBody>
      </p:sp>
      <p:sp>
        <p:nvSpPr>
          <p:cNvPr id="15" name="文本框 14"/>
          <p:cNvSpPr txBox="1"/>
          <p:nvPr/>
        </p:nvSpPr>
        <p:spPr>
          <a:xfrm>
            <a:off x="5312847" y="4268621"/>
            <a:ext cx="1136851" cy="461665"/>
          </a:xfrm>
          <a:prstGeom prst="rect">
            <a:avLst/>
          </a:prstGeom>
          <a:noFill/>
        </p:spPr>
        <p:txBody>
          <a:bodyPr wrap="none" rtlCol="0">
            <a:spAutoFit/>
          </a:bodyPr>
          <a:lstStyle/>
          <a:p>
            <a:pPr algn="ctr"/>
            <a:r>
              <a:rPr lang="en-US" altLang="zh-CN" dirty="0">
                <a:latin typeface="+mj-lt"/>
              </a:rPr>
              <a:t>signals</a:t>
            </a:r>
            <a:endParaRPr lang="zh-CN" altLang="en-US" dirty="0">
              <a:latin typeface="+mj-lt"/>
            </a:endParaRPr>
          </a:p>
        </p:txBody>
      </p:sp>
      <p:sp>
        <p:nvSpPr>
          <p:cNvPr id="13" name="文本框 12">
            <a:extLst>
              <a:ext uri="{FF2B5EF4-FFF2-40B4-BE49-F238E27FC236}">
                <a16:creationId xmlns:a16="http://schemas.microsoft.com/office/drawing/2014/main" id="{B9A1B00C-B9EE-4C61-8386-B1223D77CE36}"/>
              </a:ext>
            </a:extLst>
          </p:cNvPr>
          <p:cNvSpPr txBox="1"/>
          <p:nvPr/>
        </p:nvSpPr>
        <p:spPr>
          <a:xfrm>
            <a:off x="7151424" y="1529229"/>
            <a:ext cx="3062057" cy="461665"/>
          </a:xfrm>
          <a:prstGeom prst="rect">
            <a:avLst/>
          </a:prstGeom>
          <a:noFill/>
        </p:spPr>
        <p:txBody>
          <a:bodyPr wrap="none" rtlCol="0">
            <a:spAutoFit/>
          </a:bodyPr>
          <a:lstStyle/>
          <a:p>
            <a:pPr algn="ctr"/>
            <a:r>
              <a:rPr lang="en-US" altLang="zh-CN" dirty="0">
                <a:latin typeface="+mj-lt"/>
              </a:rPr>
              <a:t>Information decoding</a:t>
            </a:r>
            <a:endParaRPr lang="zh-CN" altLang="en-US" dirty="0">
              <a:latin typeface="+mj-lt"/>
            </a:endParaRPr>
          </a:p>
        </p:txBody>
      </p:sp>
      <p:cxnSp>
        <p:nvCxnSpPr>
          <p:cNvPr id="11" name="直接箭头连接符 10">
            <a:extLst>
              <a:ext uri="{FF2B5EF4-FFF2-40B4-BE49-F238E27FC236}">
                <a16:creationId xmlns:a16="http://schemas.microsoft.com/office/drawing/2014/main" id="{E7CC33E9-2744-446C-8FBE-C373C35A2198}"/>
              </a:ext>
            </a:extLst>
          </p:cNvPr>
          <p:cNvCxnSpPr>
            <a:stCxn id="9" idx="2"/>
          </p:cNvCxnSpPr>
          <p:nvPr/>
        </p:nvCxnSpPr>
        <p:spPr bwMode="auto">
          <a:xfrm>
            <a:off x="3528600" y="1990893"/>
            <a:ext cx="681450" cy="1085682"/>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2268457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t>Questions</a:t>
            </a:r>
            <a:endParaRPr lang="zh-CN" altLang="en-US" dirty="0"/>
          </a:p>
        </p:txBody>
      </p:sp>
      <p:sp>
        <p:nvSpPr>
          <p:cNvPr id="4" name="灯片编号占位符 3"/>
          <p:cNvSpPr>
            <a:spLocks noGrp="1"/>
          </p:cNvSpPr>
          <p:nvPr>
            <p:ph type="sldNum" sz="quarter" idx="12"/>
          </p:nvPr>
        </p:nvSpPr>
        <p:spPr/>
        <p:txBody>
          <a:bodyPr/>
          <a:lstStyle/>
          <a:p>
            <a:pPr>
              <a:defRPr/>
            </a:pPr>
            <a:fld id="{8DE895D9-91D8-4958-BB05-9803D63D1C8A}" type="slidenum">
              <a:rPr lang="en-US" altLang="zh-CN" smtClean="0"/>
              <a:pPr>
                <a:defRPr/>
              </a:pPr>
              <a:t>11</a:t>
            </a:fld>
            <a:endParaRPr lang="en-US" altLang="zh-CN" dirty="0"/>
          </a:p>
        </p:txBody>
      </p:sp>
      <p:sp>
        <p:nvSpPr>
          <p:cNvPr id="12" name="文本框 11"/>
          <p:cNvSpPr txBox="1"/>
          <p:nvPr/>
        </p:nvSpPr>
        <p:spPr>
          <a:xfrm>
            <a:off x="3074882" y="4887308"/>
            <a:ext cx="5987650" cy="461665"/>
          </a:xfrm>
          <a:prstGeom prst="rect">
            <a:avLst/>
          </a:prstGeom>
          <a:noFill/>
        </p:spPr>
        <p:txBody>
          <a:bodyPr wrap="square" rtlCol="0">
            <a:spAutoFit/>
          </a:bodyPr>
          <a:lstStyle/>
          <a:p>
            <a:pPr algn="ctr"/>
            <a:r>
              <a:rPr lang="en-US" altLang="zh-CN" b="1" dirty="0">
                <a:solidFill>
                  <a:schemeClr val="accent2"/>
                </a:solidFill>
                <a:latin typeface="+mj-lt"/>
              </a:rPr>
              <a:t>Objectives for communications?</a:t>
            </a:r>
            <a:endParaRPr lang="zh-CN" altLang="en-US" b="1" dirty="0">
              <a:solidFill>
                <a:schemeClr val="accent2"/>
              </a:solidFill>
              <a:latin typeface="+mj-lt"/>
            </a:endParaRPr>
          </a:p>
        </p:txBody>
      </p:sp>
      <p:sp>
        <p:nvSpPr>
          <p:cNvPr id="13" name="文本框 12"/>
          <p:cNvSpPr txBox="1"/>
          <p:nvPr/>
        </p:nvSpPr>
        <p:spPr>
          <a:xfrm>
            <a:off x="2022087" y="5549532"/>
            <a:ext cx="8244468" cy="461665"/>
          </a:xfrm>
          <a:prstGeom prst="rect">
            <a:avLst/>
          </a:prstGeom>
          <a:noFill/>
        </p:spPr>
        <p:txBody>
          <a:bodyPr wrap="square" rtlCol="0">
            <a:spAutoFit/>
          </a:bodyPr>
          <a:lstStyle/>
          <a:p>
            <a:pPr algn="ctr"/>
            <a:r>
              <a:rPr lang="en-US" altLang="zh-CN" b="1" dirty="0">
                <a:solidFill>
                  <a:schemeClr val="accent2"/>
                </a:solidFill>
                <a:latin typeface="+mj-lt"/>
              </a:rPr>
              <a:t>What are the major challenges?</a:t>
            </a:r>
            <a:endParaRPr lang="zh-CN" altLang="en-US" b="1" dirty="0">
              <a:solidFill>
                <a:schemeClr val="accent2"/>
              </a:solidFill>
              <a:latin typeface="+mj-lt"/>
            </a:endParaRPr>
          </a:p>
        </p:txBody>
      </p:sp>
      <p:sp>
        <p:nvSpPr>
          <p:cNvPr id="15" name="文本框 14"/>
          <p:cNvSpPr txBox="1"/>
          <p:nvPr/>
        </p:nvSpPr>
        <p:spPr>
          <a:xfrm>
            <a:off x="1981512" y="6200434"/>
            <a:ext cx="8556703" cy="461665"/>
          </a:xfrm>
          <a:prstGeom prst="rect">
            <a:avLst/>
          </a:prstGeom>
          <a:noFill/>
        </p:spPr>
        <p:txBody>
          <a:bodyPr wrap="square" rtlCol="0">
            <a:spAutoFit/>
          </a:bodyPr>
          <a:lstStyle/>
          <a:p>
            <a:pPr algn="ctr"/>
            <a:r>
              <a:rPr lang="en-US" altLang="zh-CN" b="1" dirty="0">
                <a:solidFill>
                  <a:schemeClr val="accent2"/>
                </a:solidFill>
                <a:latin typeface="+mj-lt"/>
              </a:rPr>
              <a:t>What ideas do we have for addressing the challenges?</a:t>
            </a:r>
            <a:endParaRPr lang="zh-CN" altLang="en-US" b="1" dirty="0">
              <a:solidFill>
                <a:schemeClr val="accent2"/>
              </a:solidFill>
              <a:latin typeface="+mj-lt"/>
            </a:endParaRPr>
          </a:p>
        </p:txBody>
      </p:sp>
      <p:pic>
        <p:nvPicPr>
          <p:cNvPr id="11" name="图片 10">
            <a:extLst>
              <a:ext uri="{FF2B5EF4-FFF2-40B4-BE49-F238E27FC236}">
                <a16:creationId xmlns:a16="http://schemas.microsoft.com/office/drawing/2014/main" id="{EC2744BB-937F-4ECF-ACCB-85BE6C4C43D5}"/>
              </a:ext>
            </a:extLst>
          </p:cNvPr>
          <p:cNvPicPr>
            <a:picLocks noChangeAspect="1"/>
          </p:cNvPicPr>
          <p:nvPr/>
        </p:nvPicPr>
        <p:blipFill>
          <a:blip r:embed="rId3"/>
          <a:stretch>
            <a:fillRect/>
          </a:stretch>
        </p:blipFill>
        <p:spPr>
          <a:xfrm>
            <a:off x="2750131" y="2674473"/>
            <a:ext cx="1133475" cy="1724025"/>
          </a:xfrm>
          <a:prstGeom prst="rect">
            <a:avLst/>
          </a:prstGeom>
        </p:spPr>
      </p:pic>
      <p:pic>
        <p:nvPicPr>
          <p:cNvPr id="14" name="图片 13">
            <a:extLst>
              <a:ext uri="{FF2B5EF4-FFF2-40B4-BE49-F238E27FC236}">
                <a16:creationId xmlns:a16="http://schemas.microsoft.com/office/drawing/2014/main" id="{392DFD99-4C56-4928-9D4D-1A035A812473}"/>
              </a:ext>
            </a:extLst>
          </p:cNvPr>
          <p:cNvPicPr>
            <a:picLocks noChangeAspect="1"/>
          </p:cNvPicPr>
          <p:nvPr/>
        </p:nvPicPr>
        <p:blipFill>
          <a:blip r:embed="rId4"/>
          <a:stretch>
            <a:fillRect/>
          </a:stretch>
        </p:blipFill>
        <p:spPr>
          <a:xfrm>
            <a:off x="8560381" y="2674472"/>
            <a:ext cx="1019175" cy="1619250"/>
          </a:xfrm>
          <a:prstGeom prst="rect">
            <a:avLst/>
          </a:prstGeom>
        </p:spPr>
      </p:pic>
      <p:sp>
        <p:nvSpPr>
          <p:cNvPr id="16" name="文本框 15">
            <a:extLst>
              <a:ext uri="{FF2B5EF4-FFF2-40B4-BE49-F238E27FC236}">
                <a16:creationId xmlns:a16="http://schemas.microsoft.com/office/drawing/2014/main" id="{D4EE19E0-2FBB-494E-925A-9E1D4E129AB1}"/>
              </a:ext>
            </a:extLst>
          </p:cNvPr>
          <p:cNvSpPr txBox="1"/>
          <p:nvPr/>
        </p:nvSpPr>
        <p:spPr>
          <a:xfrm>
            <a:off x="1997572" y="1529229"/>
            <a:ext cx="3062056" cy="461665"/>
          </a:xfrm>
          <a:prstGeom prst="rect">
            <a:avLst/>
          </a:prstGeom>
          <a:noFill/>
        </p:spPr>
        <p:txBody>
          <a:bodyPr wrap="none" rtlCol="0">
            <a:spAutoFit/>
          </a:bodyPr>
          <a:lstStyle/>
          <a:p>
            <a:pPr algn="ctr"/>
            <a:r>
              <a:rPr lang="en-US" altLang="zh-CN" dirty="0">
                <a:latin typeface="+mj-lt"/>
              </a:rPr>
              <a:t>Information encoding</a:t>
            </a:r>
            <a:endParaRPr lang="zh-CN" altLang="en-US" dirty="0">
              <a:latin typeface="+mj-lt"/>
            </a:endParaRPr>
          </a:p>
        </p:txBody>
      </p:sp>
      <p:cxnSp>
        <p:nvCxnSpPr>
          <p:cNvPr id="17" name="直接箭头连接符 16">
            <a:extLst>
              <a:ext uri="{FF2B5EF4-FFF2-40B4-BE49-F238E27FC236}">
                <a16:creationId xmlns:a16="http://schemas.microsoft.com/office/drawing/2014/main" id="{1C11B3C2-04B3-4002-9547-6614A1F227B9}"/>
              </a:ext>
            </a:extLst>
          </p:cNvPr>
          <p:cNvCxnSpPr/>
          <p:nvPr/>
        </p:nvCxnSpPr>
        <p:spPr bwMode="auto">
          <a:xfrm>
            <a:off x="3976764" y="3604260"/>
            <a:ext cx="4245216" cy="0"/>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18" name="任意多边形 11">
            <a:extLst>
              <a:ext uri="{FF2B5EF4-FFF2-40B4-BE49-F238E27FC236}">
                <a16:creationId xmlns:a16="http://schemas.microsoft.com/office/drawing/2014/main" id="{915EF299-D620-410B-8CF9-5E907C266340}"/>
              </a:ext>
            </a:extLst>
          </p:cNvPr>
          <p:cNvSpPr/>
          <p:nvPr/>
        </p:nvSpPr>
        <p:spPr>
          <a:xfrm>
            <a:off x="4076700" y="3005733"/>
            <a:ext cx="4076700" cy="1343915"/>
          </a:xfrm>
          <a:custGeom>
            <a:avLst/>
            <a:gdLst>
              <a:gd name="connsiteX0" fmla="*/ 0 w 3489960"/>
              <a:gd name="connsiteY0" fmla="*/ 606145 h 1343914"/>
              <a:gd name="connsiteX1" fmla="*/ 335280 w 3489960"/>
              <a:gd name="connsiteY1" fmla="*/ 164185 h 1343914"/>
              <a:gd name="connsiteX2" fmla="*/ 594360 w 3489960"/>
              <a:gd name="connsiteY2" fmla="*/ 1154785 h 1343914"/>
              <a:gd name="connsiteX3" fmla="*/ 1021080 w 3489960"/>
              <a:gd name="connsiteY3" fmla="*/ 232765 h 1343914"/>
              <a:gd name="connsiteX4" fmla="*/ 1470660 w 3489960"/>
              <a:gd name="connsiteY4" fmla="*/ 895705 h 1343914"/>
              <a:gd name="connsiteX5" fmla="*/ 1798320 w 3489960"/>
              <a:gd name="connsiteY5" fmla="*/ 4165 h 1343914"/>
              <a:gd name="connsiteX6" fmla="*/ 2217420 w 3489960"/>
              <a:gd name="connsiteY6" fmla="*/ 1337665 h 1343914"/>
              <a:gd name="connsiteX7" fmla="*/ 2407920 w 3489960"/>
              <a:gd name="connsiteY7" fmla="*/ 514705 h 1343914"/>
              <a:gd name="connsiteX8" fmla="*/ 2560320 w 3489960"/>
              <a:gd name="connsiteY8" fmla="*/ 750925 h 1343914"/>
              <a:gd name="connsiteX9" fmla="*/ 2766060 w 3489960"/>
              <a:gd name="connsiteY9" fmla="*/ 339445 h 1343914"/>
              <a:gd name="connsiteX10" fmla="*/ 3177540 w 3489960"/>
              <a:gd name="connsiteY10" fmla="*/ 735685 h 1343914"/>
              <a:gd name="connsiteX11" fmla="*/ 3474720 w 3489960"/>
              <a:gd name="connsiteY11" fmla="*/ 156565 h 1343914"/>
              <a:gd name="connsiteX12" fmla="*/ 3474720 w 3489960"/>
              <a:gd name="connsiteY12" fmla="*/ 156565 h 1343914"/>
              <a:gd name="connsiteX13" fmla="*/ 3489960 w 3489960"/>
              <a:gd name="connsiteY13" fmla="*/ 141325 h 1343914"/>
              <a:gd name="connsiteX0" fmla="*/ 0 w 3931920"/>
              <a:gd name="connsiteY0" fmla="*/ 847644 h 1585413"/>
              <a:gd name="connsiteX1" fmla="*/ 335280 w 3931920"/>
              <a:gd name="connsiteY1" fmla="*/ 405684 h 1585413"/>
              <a:gd name="connsiteX2" fmla="*/ 594360 w 3931920"/>
              <a:gd name="connsiteY2" fmla="*/ 1396284 h 1585413"/>
              <a:gd name="connsiteX3" fmla="*/ 1021080 w 3931920"/>
              <a:gd name="connsiteY3" fmla="*/ 474264 h 1585413"/>
              <a:gd name="connsiteX4" fmla="*/ 1470660 w 3931920"/>
              <a:gd name="connsiteY4" fmla="*/ 1137204 h 1585413"/>
              <a:gd name="connsiteX5" fmla="*/ 1798320 w 3931920"/>
              <a:gd name="connsiteY5" fmla="*/ 245664 h 1585413"/>
              <a:gd name="connsiteX6" fmla="*/ 2217420 w 3931920"/>
              <a:gd name="connsiteY6" fmla="*/ 1579164 h 1585413"/>
              <a:gd name="connsiteX7" fmla="*/ 2407920 w 3931920"/>
              <a:gd name="connsiteY7" fmla="*/ 756204 h 1585413"/>
              <a:gd name="connsiteX8" fmla="*/ 2560320 w 3931920"/>
              <a:gd name="connsiteY8" fmla="*/ 992424 h 1585413"/>
              <a:gd name="connsiteX9" fmla="*/ 2766060 w 3931920"/>
              <a:gd name="connsiteY9" fmla="*/ 580944 h 1585413"/>
              <a:gd name="connsiteX10" fmla="*/ 3177540 w 3931920"/>
              <a:gd name="connsiteY10" fmla="*/ 977184 h 1585413"/>
              <a:gd name="connsiteX11" fmla="*/ 3474720 w 3931920"/>
              <a:gd name="connsiteY11" fmla="*/ 398064 h 1585413"/>
              <a:gd name="connsiteX12" fmla="*/ 3474720 w 3931920"/>
              <a:gd name="connsiteY12" fmla="*/ 398064 h 1585413"/>
              <a:gd name="connsiteX13" fmla="*/ 3931920 w 3931920"/>
              <a:gd name="connsiteY13" fmla="*/ 1824 h 1585413"/>
              <a:gd name="connsiteX0" fmla="*/ 0 w 3931920"/>
              <a:gd name="connsiteY0" fmla="*/ 845820 h 1583589"/>
              <a:gd name="connsiteX1" fmla="*/ 335280 w 3931920"/>
              <a:gd name="connsiteY1" fmla="*/ 403860 h 1583589"/>
              <a:gd name="connsiteX2" fmla="*/ 594360 w 3931920"/>
              <a:gd name="connsiteY2" fmla="*/ 1394460 h 1583589"/>
              <a:gd name="connsiteX3" fmla="*/ 1021080 w 3931920"/>
              <a:gd name="connsiteY3" fmla="*/ 472440 h 1583589"/>
              <a:gd name="connsiteX4" fmla="*/ 1470660 w 3931920"/>
              <a:gd name="connsiteY4" fmla="*/ 1135380 h 1583589"/>
              <a:gd name="connsiteX5" fmla="*/ 1798320 w 3931920"/>
              <a:gd name="connsiteY5" fmla="*/ 243840 h 1583589"/>
              <a:gd name="connsiteX6" fmla="*/ 2217420 w 3931920"/>
              <a:gd name="connsiteY6" fmla="*/ 1577340 h 1583589"/>
              <a:gd name="connsiteX7" fmla="*/ 2407920 w 3931920"/>
              <a:gd name="connsiteY7" fmla="*/ 754380 h 1583589"/>
              <a:gd name="connsiteX8" fmla="*/ 2560320 w 3931920"/>
              <a:gd name="connsiteY8" fmla="*/ 990600 h 1583589"/>
              <a:gd name="connsiteX9" fmla="*/ 2766060 w 3931920"/>
              <a:gd name="connsiteY9" fmla="*/ 579120 h 1583589"/>
              <a:gd name="connsiteX10" fmla="*/ 3177540 w 3931920"/>
              <a:gd name="connsiteY10" fmla="*/ 975360 h 1583589"/>
              <a:gd name="connsiteX11" fmla="*/ 3474720 w 3931920"/>
              <a:gd name="connsiteY11" fmla="*/ 396240 h 1583589"/>
              <a:gd name="connsiteX12" fmla="*/ 3474720 w 3931920"/>
              <a:gd name="connsiteY12" fmla="*/ 396240 h 1583589"/>
              <a:gd name="connsiteX13" fmla="*/ 3931920 w 3931920"/>
              <a:gd name="connsiteY13" fmla="*/ 0 h 1583589"/>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74720 w 3916680"/>
              <a:gd name="connsiteY12" fmla="*/ 156566 h 1343915"/>
              <a:gd name="connsiteX13" fmla="*/ 3916680 w 3916680"/>
              <a:gd name="connsiteY13" fmla="*/ 468986 h 1343915"/>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74720 w 3916680"/>
              <a:gd name="connsiteY12" fmla="*/ 156566 h 1343915"/>
              <a:gd name="connsiteX13" fmla="*/ 3916680 w 3916680"/>
              <a:gd name="connsiteY13" fmla="*/ 468986 h 1343915"/>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59480 w 3916680"/>
              <a:gd name="connsiteY12" fmla="*/ 362306 h 1343915"/>
              <a:gd name="connsiteX13" fmla="*/ 3916680 w 3916680"/>
              <a:gd name="connsiteY13" fmla="*/ 468986 h 1343915"/>
              <a:gd name="connsiteX0" fmla="*/ 0 w 3916680"/>
              <a:gd name="connsiteY0" fmla="*/ 617717 h 1355486"/>
              <a:gd name="connsiteX1" fmla="*/ 335280 w 3916680"/>
              <a:gd name="connsiteY1" fmla="*/ 175757 h 1355486"/>
              <a:gd name="connsiteX2" fmla="*/ 594360 w 3916680"/>
              <a:gd name="connsiteY2" fmla="*/ 1166357 h 1355486"/>
              <a:gd name="connsiteX3" fmla="*/ 1021080 w 3916680"/>
              <a:gd name="connsiteY3" fmla="*/ 244337 h 1355486"/>
              <a:gd name="connsiteX4" fmla="*/ 1470660 w 3916680"/>
              <a:gd name="connsiteY4" fmla="*/ 907277 h 1355486"/>
              <a:gd name="connsiteX5" fmla="*/ 1798320 w 3916680"/>
              <a:gd name="connsiteY5" fmla="*/ 15737 h 1355486"/>
              <a:gd name="connsiteX6" fmla="*/ 2217420 w 3916680"/>
              <a:gd name="connsiteY6" fmla="*/ 1349237 h 1355486"/>
              <a:gd name="connsiteX7" fmla="*/ 2407920 w 3916680"/>
              <a:gd name="connsiteY7" fmla="*/ 526277 h 1355486"/>
              <a:gd name="connsiteX8" fmla="*/ 2560320 w 3916680"/>
              <a:gd name="connsiteY8" fmla="*/ 762497 h 1355486"/>
              <a:gd name="connsiteX9" fmla="*/ 2766060 w 3916680"/>
              <a:gd name="connsiteY9" fmla="*/ 351017 h 1355486"/>
              <a:gd name="connsiteX10" fmla="*/ 3177540 w 3916680"/>
              <a:gd name="connsiteY10" fmla="*/ 747257 h 1355486"/>
              <a:gd name="connsiteX11" fmla="*/ 3474720 w 3916680"/>
              <a:gd name="connsiteY11" fmla="*/ 168137 h 1355486"/>
              <a:gd name="connsiteX12" fmla="*/ 3718560 w 3916680"/>
              <a:gd name="connsiteY12" fmla="*/ 23357 h 1355486"/>
              <a:gd name="connsiteX13" fmla="*/ 3916680 w 3916680"/>
              <a:gd name="connsiteY13" fmla="*/ 480557 h 1355486"/>
              <a:gd name="connsiteX0" fmla="*/ 0 w 3916680"/>
              <a:gd name="connsiteY0" fmla="*/ 608811 h 1346580"/>
              <a:gd name="connsiteX1" fmla="*/ 335280 w 3916680"/>
              <a:gd name="connsiteY1" fmla="*/ 166851 h 1346580"/>
              <a:gd name="connsiteX2" fmla="*/ 594360 w 3916680"/>
              <a:gd name="connsiteY2" fmla="*/ 1157451 h 1346580"/>
              <a:gd name="connsiteX3" fmla="*/ 1021080 w 3916680"/>
              <a:gd name="connsiteY3" fmla="*/ 235431 h 1346580"/>
              <a:gd name="connsiteX4" fmla="*/ 1470660 w 3916680"/>
              <a:gd name="connsiteY4" fmla="*/ 898371 h 1346580"/>
              <a:gd name="connsiteX5" fmla="*/ 1798320 w 3916680"/>
              <a:gd name="connsiteY5" fmla="*/ 6831 h 1346580"/>
              <a:gd name="connsiteX6" fmla="*/ 2217420 w 3916680"/>
              <a:gd name="connsiteY6" fmla="*/ 1340331 h 1346580"/>
              <a:gd name="connsiteX7" fmla="*/ 2407920 w 3916680"/>
              <a:gd name="connsiteY7" fmla="*/ 517371 h 1346580"/>
              <a:gd name="connsiteX8" fmla="*/ 2560320 w 3916680"/>
              <a:gd name="connsiteY8" fmla="*/ 753591 h 1346580"/>
              <a:gd name="connsiteX9" fmla="*/ 2766060 w 3916680"/>
              <a:gd name="connsiteY9" fmla="*/ 342111 h 1346580"/>
              <a:gd name="connsiteX10" fmla="*/ 3177540 w 3916680"/>
              <a:gd name="connsiteY10" fmla="*/ 738351 h 1346580"/>
              <a:gd name="connsiteX11" fmla="*/ 3474720 w 3916680"/>
              <a:gd name="connsiteY11" fmla="*/ 159231 h 1346580"/>
              <a:gd name="connsiteX12" fmla="*/ 3718560 w 3916680"/>
              <a:gd name="connsiteY12" fmla="*/ 14451 h 1346580"/>
              <a:gd name="connsiteX13" fmla="*/ 3916680 w 3916680"/>
              <a:gd name="connsiteY13" fmla="*/ 471651 h 1346580"/>
              <a:gd name="connsiteX0" fmla="*/ 0 w 3916680"/>
              <a:gd name="connsiteY0" fmla="*/ 614516 h 1352285"/>
              <a:gd name="connsiteX1" fmla="*/ 335280 w 3916680"/>
              <a:gd name="connsiteY1" fmla="*/ 172556 h 1352285"/>
              <a:gd name="connsiteX2" fmla="*/ 594360 w 3916680"/>
              <a:gd name="connsiteY2" fmla="*/ 1163156 h 1352285"/>
              <a:gd name="connsiteX3" fmla="*/ 1021080 w 3916680"/>
              <a:gd name="connsiteY3" fmla="*/ 241136 h 1352285"/>
              <a:gd name="connsiteX4" fmla="*/ 1470660 w 3916680"/>
              <a:gd name="connsiteY4" fmla="*/ 904076 h 1352285"/>
              <a:gd name="connsiteX5" fmla="*/ 1798320 w 3916680"/>
              <a:gd name="connsiteY5" fmla="*/ 12536 h 1352285"/>
              <a:gd name="connsiteX6" fmla="*/ 2217420 w 3916680"/>
              <a:gd name="connsiteY6" fmla="*/ 1346036 h 1352285"/>
              <a:gd name="connsiteX7" fmla="*/ 2407920 w 3916680"/>
              <a:gd name="connsiteY7" fmla="*/ 523076 h 1352285"/>
              <a:gd name="connsiteX8" fmla="*/ 2560320 w 3916680"/>
              <a:gd name="connsiteY8" fmla="*/ 759296 h 1352285"/>
              <a:gd name="connsiteX9" fmla="*/ 2766060 w 3916680"/>
              <a:gd name="connsiteY9" fmla="*/ 347816 h 1352285"/>
              <a:gd name="connsiteX10" fmla="*/ 3177540 w 3916680"/>
              <a:gd name="connsiteY10" fmla="*/ 744056 h 1352285"/>
              <a:gd name="connsiteX11" fmla="*/ 3474720 w 3916680"/>
              <a:gd name="connsiteY11" fmla="*/ 164936 h 1352285"/>
              <a:gd name="connsiteX12" fmla="*/ 3718560 w 3916680"/>
              <a:gd name="connsiteY12" fmla="*/ 20156 h 1352285"/>
              <a:gd name="connsiteX13" fmla="*/ 3916680 w 3916680"/>
              <a:gd name="connsiteY13" fmla="*/ 477356 h 1352285"/>
              <a:gd name="connsiteX0" fmla="*/ 0 w 3916680"/>
              <a:gd name="connsiteY0" fmla="*/ 610450 h 1348219"/>
              <a:gd name="connsiteX1" fmla="*/ 335280 w 3916680"/>
              <a:gd name="connsiteY1" fmla="*/ 168490 h 1348219"/>
              <a:gd name="connsiteX2" fmla="*/ 594360 w 3916680"/>
              <a:gd name="connsiteY2" fmla="*/ 1159090 h 1348219"/>
              <a:gd name="connsiteX3" fmla="*/ 1021080 w 3916680"/>
              <a:gd name="connsiteY3" fmla="*/ 237070 h 1348219"/>
              <a:gd name="connsiteX4" fmla="*/ 1470660 w 3916680"/>
              <a:gd name="connsiteY4" fmla="*/ 900010 h 1348219"/>
              <a:gd name="connsiteX5" fmla="*/ 1798320 w 3916680"/>
              <a:gd name="connsiteY5" fmla="*/ 8470 h 1348219"/>
              <a:gd name="connsiteX6" fmla="*/ 2217420 w 3916680"/>
              <a:gd name="connsiteY6" fmla="*/ 1341970 h 1348219"/>
              <a:gd name="connsiteX7" fmla="*/ 2407920 w 3916680"/>
              <a:gd name="connsiteY7" fmla="*/ 519010 h 1348219"/>
              <a:gd name="connsiteX8" fmla="*/ 2560320 w 3916680"/>
              <a:gd name="connsiteY8" fmla="*/ 755230 h 1348219"/>
              <a:gd name="connsiteX9" fmla="*/ 2766060 w 3916680"/>
              <a:gd name="connsiteY9" fmla="*/ 343750 h 1348219"/>
              <a:gd name="connsiteX10" fmla="*/ 3177540 w 3916680"/>
              <a:gd name="connsiteY10" fmla="*/ 739990 h 1348219"/>
              <a:gd name="connsiteX11" fmla="*/ 3474720 w 3916680"/>
              <a:gd name="connsiteY11" fmla="*/ 160870 h 1348219"/>
              <a:gd name="connsiteX12" fmla="*/ 3718560 w 3916680"/>
              <a:gd name="connsiteY12" fmla="*/ 16090 h 1348219"/>
              <a:gd name="connsiteX13" fmla="*/ 3916680 w 3916680"/>
              <a:gd name="connsiteY13" fmla="*/ 473290 h 1348219"/>
              <a:gd name="connsiteX0" fmla="*/ 0 w 3916680"/>
              <a:gd name="connsiteY0" fmla="*/ 610520 h 1348289"/>
              <a:gd name="connsiteX1" fmla="*/ 335280 w 3916680"/>
              <a:gd name="connsiteY1" fmla="*/ 168560 h 1348289"/>
              <a:gd name="connsiteX2" fmla="*/ 594360 w 3916680"/>
              <a:gd name="connsiteY2" fmla="*/ 1159160 h 1348289"/>
              <a:gd name="connsiteX3" fmla="*/ 1021080 w 3916680"/>
              <a:gd name="connsiteY3" fmla="*/ 237140 h 1348289"/>
              <a:gd name="connsiteX4" fmla="*/ 1470660 w 3916680"/>
              <a:gd name="connsiteY4" fmla="*/ 900080 h 1348289"/>
              <a:gd name="connsiteX5" fmla="*/ 1798320 w 3916680"/>
              <a:gd name="connsiteY5" fmla="*/ 8540 h 1348289"/>
              <a:gd name="connsiteX6" fmla="*/ 2217420 w 3916680"/>
              <a:gd name="connsiteY6" fmla="*/ 1342040 h 1348289"/>
              <a:gd name="connsiteX7" fmla="*/ 2407920 w 3916680"/>
              <a:gd name="connsiteY7" fmla="*/ 519080 h 1348289"/>
              <a:gd name="connsiteX8" fmla="*/ 2560320 w 3916680"/>
              <a:gd name="connsiteY8" fmla="*/ 755300 h 1348289"/>
              <a:gd name="connsiteX9" fmla="*/ 2766060 w 3916680"/>
              <a:gd name="connsiteY9" fmla="*/ 343820 h 1348289"/>
              <a:gd name="connsiteX10" fmla="*/ 3177540 w 3916680"/>
              <a:gd name="connsiteY10" fmla="*/ 740060 h 1348289"/>
              <a:gd name="connsiteX11" fmla="*/ 3474720 w 3916680"/>
              <a:gd name="connsiteY11" fmla="*/ 160940 h 1348289"/>
              <a:gd name="connsiteX12" fmla="*/ 3718560 w 3916680"/>
              <a:gd name="connsiteY12" fmla="*/ 16160 h 1348289"/>
              <a:gd name="connsiteX13" fmla="*/ 3916680 w 3916680"/>
              <a:gd name="connsiteY13" fmla="*/ 473360 h 1348289"/>
              <a:gd name="connsiteX0" fmla="*/ 0 w 4076700"/>
              <a:gd name="connsiteY0" fmla="*/ 606146 h 1343915"/>
              <a:gd name="connsiteX1" fmla="*/ 335280 w 4076700"/>
              <a:gd name="connsiteY1" fmla="*/ 164186 h 1343915"/>
              <a:gd name="connsiteX2" fmla="*/ 594360 w 4076700"/>
              <a:gd name="connsiteY2" fmla="*/ 1154786 h 1343915"/>
              <a:gd name="connsiteX3" fmla="*/ 1021080 w 4076700"/>
              <a:gd name="connsiteY3" fmla="*/ 232766 h 1343915"/>
              <a:gd name="connsiteX4" fmla="*/ 1470660 w 4076700"/>
              <a:gd name="connsiteY4" fmla="*/ 895706 h 1343915"/>
              <a:gd name="connsiteX5" fmla="*/ 1798320 w 4076700"/>
              <a:gd name="connsiteY5" fmla="*/ 4166 h 1343915"/>
              <a:gd name="connsiteX6" fmla="*/ 2217420 w 4076700"/>
              <a:gd name="connsiteY6" fmla="*/ 1337666 h 1343915"/>
              <a:gd name="connsiteX7" fmla="*/ 2407920 w 4076700"/>
              <a:gd name="connsiteY7" fmla="*/ 514706 h 1343915"/>
              <a:gd name="connsiteX8" fmla="*/ 2560320 w 4076700"/>
              <a:gd name="connsiteY8" fmla="*/ 750926 h 1343915"/>
              <a:gd name="connsiteX9" fmla="*/ 2766060 w 4076700"/>
              <a:gd name="connsiteY9" fmla="*/ 339446 h 1343915"/>
              <a:gd name="connsiteX10" fmla="*/ 3177540 w 4076700"/>
              <a:gd name="connsiteY10" fmla="*/ 735686 h 1343915"/>
              <a:gd name="connsiteX11" fmla="*/ 3474720 w 4076700"/>
              <a:gd name="connsiteY11" fmla="*/ 156566 h 1343915"/>
              <a:gd name="connsiteX12" fmla="*/ 3718560 w 4076700"/>
              <a:gd name="connsiteY12" fmla="*/ 11786 h 1343915"/>
              <a:gd name="connsiteX13" fmla="*/ 4076700 w 4076700"/>
              <a:gd name="connsiteY13" fmla="*/ 377546 h 134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76700" h="1343915">
                <a:moveTo>
                  <a:pt x="0" y="606146"/>
                </a:moveTo>
                <a:cubicBezTo>
                  <a:pt x="118110" y="339446"/>
                  <a:pt x="236220" y="72746"/>
                  <a:pt x="335280" y="164186"/>
                </a:cubicBezTo>
                <a:cubicBezTo>
                  <a:pt x="434340" y="255626"/>
                  <a:pt x="480060" y="1143356"/>
                  <a:pt x="594360" y="1154786"/>
                </a:cubicBezTo>
                <a:cubicBezTo>
                  <a:pt x="708660" y="1166216"/>
                  <a:pt x="875030" y="275946"/>
                  <a:pt x="1021080" y="232766"/>
                </a:cubicBezTo>
                <a:cubicBezTo>
                  <a:pt x="1167130" y="189586"/>
                  <a:pt x="1341120" y="933806"/>
                  <a:pt x="1470660" y="895706"/>
                </a:cubicBezTo>
                <a:cubicBezTo>
                  <a:pt x="1600200" y="857606"/>
                  <a:pt x="1673860" y="-69494"/>
                  <a:pt x="1798320" y="4166"/>
                </a:cubicBezTo>
                <a:cubicBezTo>
                  <a:pt x="1922780" y="77826"/>
                  <a:pt x="2115820" y="1252576"/>
                  <a:pt x="2217420" y="1337666"/>
                </a:cubicBezTo>
                <a:cubicBezTo>
                  <a:pt x="2319020" y="1422756"/>
                  <a:pt x="2350770" y="612496"/>
                  <a:pt x="2407920" y="514706"/>
                </a:cubicBezTo>
                <a:cubicBezTo>
                  <a:pt x="2465070" y="416916"/>
                  <a:pt x="2500630" y="780136"/>
                  <a:pt x="2560320" y="750926"/>
                </a:cubicBezTo>
                <a:cubicBezTo>
                  <a:pt x="2620010" y="721716"/>
                  <a:pt x="2663190" y="341986"/>
                  <a:pt x="2766060" y="339446"/>
                </a:cubicBezTo>
                <a:cubicBezTo>
                  <a:pt x="2868930" y="336906"/>
                  <a:pt x="3059430" y="766166"/>
                  <a:pt x="3177540" y="735686"/>
                </a:cubicBezTo>
                <a:cubicBezTo>
                  <a:pt x="3295650" y="705206"/>
                  <a:pt x="3384550" y="277216"/>
                  <a:pt x="3474720" y="156566"/>
                </a:cubicBezTo>
                <a:cubicBezTo>
                  <a:pt x="3564890" y="35916"/>
                  <a:pt x="3618230" y="-25044"/>
                  <a:pt x="3718560" y="11786"/>
                </a:cubicBezTo>
                <a:cubicBezTo>
                  <a:pt x="3818890" y="48616"/>
                  <a:pt x="3886200" y="57506"/>
                  <a:pt x="4076700" y="377546"/>
                </a:cubicBezTo>
              </a:path>
            </a:pathLst>
          </a:custGeom>
          <a:noFill/>
          <a:ln w="57150">
            <a:solidFill>
              <a:srgbClr val="0000FF"/>
            </a:solidFill>
          </a:ln>
        </p:spPr>
        <p:txBody>
          <a:bodyPr vert="horz" wrap="square" lIns="91440" tIns="45720" rIns="91440" bIns="45720" numCol="1" rtlCol="0" anchor="t" anchorCtr="0" compatLnSpc="1">
            <a:prstTxWarp prst="textNoShape">
              <a:avLst/>
            </a:prstTxWarp>
          </a:bodyPr>
          <a:lstStyle/>
          <a:p>
            <a:endParaRPr lang="zh-CN" altLang="en-US">
              <a:solidFill>
                <a:srgbClr val="0000FF"/>
              </a:solidFill>
            </a:endParaRPr>
          </a:p>
        </p:txBody>
      </p:sp>
      <p:sp>
        <p:nvSpPr>
          <p:cNvPr id="19" name="文本框 18">
            <a:extLst>
              <a:ext uri="{FF2B5EF4-FFF2-40B4-BE49-F238E27FC236}">
                <a16:creationId xmlns:a16="http://schemas.microsoft.com/office/drawing/2014/main" id="{A2D4510D-801B-4633-A8E9-5A1EC94725DA}"/>
              </a:ext>
            </a:extLst>
          </p:cNvPr>
          <p:cNvSpPr txBox="1"/>
          <p:nvPr/>
        </p:nvSpPr>
        <p:spPr>
          <a:xfrm>
            <a:off x="5312847" y="4268621"/>
            <a:ext cx="1136851" cy="461665"/>
          </a:xfrm>
          <a:prstGeom prst="rect">
            <a:avLst/>
          </a:prstGeom>
          <a:noFill/>
        </p:spPr>
        <p:txBody>
          <a:bodyPr wrap="none" rtlCol="0">
            <a:spAutoFit/>
          </a:bodyPr>
          <a:lstStyle/>
          <a:p>
            <a:pPr algn="ctr"/>
            <a:r>
              <a:rPr lang="en-US" altLang="zh-CN" dirty="0">
                <a:latin typeface="+mj-lt"/>
              </a:rPr>
              <a:t>signals</a:t>
            </a:r>
            <a:endParaRPr lang="zh-CN" altLang="en-US" dirty="0">
              <a:latin typeface="+mj-lt"/>
            </a:endParaRPr>
          </a:p>
        </p:txBody>
      </p:sp>
      <p:sp>
        <p:nvSpPr>
          <p:cNvPr id="20" name="文本框 19">
            <a:extLst>
              <a:ext uri="{FF2B5EF4-FFF2-40B4-BE49-F238E27FC236}">
                <a16:creationId xmlns:a16="http://schemas.microsoft.com/office/drawing/2014/main" id="{6A82F106-9AB2-4687-A73C-E340D5DF3F5A}"/>
              </a:ext>
            </a:extLst>
          </p:cNvPr>
          <p:cNvSpPr txBox="1"/>
          <p:nvPr/>
        </p:nvSpPr>
        <p:spPr>
          <a:xfrm>
            <a:off x="7151424" y="1529229"/>
            <a:ext cx="3062057" cy="461665"/>
          </a:xfrm>
          <a:prstGeom prst="rect">
            <a:avLst/>
          </a:prstGeom>
          <a:noFill/>
        </p:spPr>
        <p:txBody>
          <a:bodyPr wrap="none" rtlCol="0">
            <a:spAutoFit/>
          </a:bodyPr>
          <a:lstStyle/>
          <a:p>
            <a:pPr algn="ctr"/>
            <a:r>
              <a:rPr lang="en-US" altLang="zh-CN" dirty="0">
                <a:latin typeface="+mj-lt"/>
              </a:rPr>
              <a:t>Information decoding</a:t>
            </a:r>
            <a:endParaRPr lang="zh-CN" altLang="en-US" dirty="0">
              <a:latin typeface="+mj-lt"/>
            </a:endParaRPr>
          </a:p>
        </p:txBody>
      </p:sp>
      <p:cxnSp>
        <p:nvCxnSpPr>
          <p:cNvPr id="21" name="直接箭头连接符 20">
            <a:extLst>
              <a:ext uri="{FF2B5EF4-FFF2-40B4-BE49-F238E27FC236}">
                <a16:creationId xmlns:a16="http://schemas.microsoft.com/office/drawing/2014/main" id="{18BA6796-8D04-41A7-BBF4-AC72F5E1738F}"/>
              </a:ext>
            </a:extLst>
          </p:cNvPr>
          <p:cNvCxnSpPr>
            <a:stCxn id="16" idx="2"/>
          </p:cNvCxnSpPr>
          <p:nvPr/>
        </p:nvCxnSpPr>
        <p:spPr bwMode="auto">
          <a:xfrm>
            <a:off x="3528600" y="1990893"/>
            <a:ext cx="681450" cy="1085682"/>
          </a:xfrm>
          <a:prstGeom prst="straightConnector1">
            <a:avLst/>
          </a:prstGeom>
          <a:solidFill>
            <a:schemeClr val="accent1"/>
          </a:solidFill>
          <a:ln w="57150" cap="flat" cmpd="sng" algn="ctr">
            <a:solidFill>
              <a:schemeClr val="tx1"/>
            </a:solidFill>
            <a:prstDash val="solid"/>
            <a:round/>
            <a:headEnd type="none" w="med" len="med"/>
            <a:tailEnd type="triangle"/>
          </a:ln>
          <a:effectLst/>
        </p:spPr>
      </p:cxnSp>
    </p:spTree>
    <p:extLst>
      <p:ext uri="{BB962C8B-B14F-4D97-AF65-F5344CB8AC3E}">
        <p14:creationId xmlns:p14="http://schemas.microsoft.com/office/powerpoint/2010/main" val="960415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AF1D2CD-456E-42F9-BBB4-FBC37668087D}"/>
              </a:ext>
            </a:extLst>
          </p:cNvPr>
          <p:cNvSpPr>
            <a:spLocks noGrp="1"/>
          </p:cNvSpPr>
          <p:nvPr>
            <p:ph type="title"/>
          </p:nvPr>
        </p:nvSpPr>
        <p:spPr/>
        <p:txBody>
          <a:bodyPr/>
          <a:lstStyle/>
          <a:p>
            <a:r>
              <a:rPr lang="en-US" altLang="zh-CN" dirty="0"/>
              <a:t>Background</a:t>
            </a:r>
            <a:endParaRPr lang="zh-CN" altLang="en-US" dirty="0"/>
          </a:p>
        </p:txBody>
      </p:sp>
      <p:sp>
        <p:nvSpPr>
          <p:cNvPr id="4" name="内容占位符 3">
            <a:extLst>
              <a:ext uri="{FF2B5EF4-FFF2-40B4-BE49-F238E27FC236}">
                <a16:creationId xmlns:a16="http://schemas.microsoft.com/office/drawing/2014/main" id="{0F2ED31B-8ADD-4634-A12B-83B0C7646630}"/>
              </a:ext>
            </a:extLst>
          </p:cNvPr>
          <p:cNvSpPr>
            <a:spLocks noGrp="1"/>
          </p:cNvSpPr>
          <p:nvPr>
            <p:ph sz="half" idx="1"/>
          </p:nvPr>
        </p:nvSpPr>
        <p:spPr/>
        <p:txBody>
          <a:bodyPr/>
          <a:lstStyle/>
          <a:p>
            <a:r>
              <a:rPr lang="en-US" altLang="zh-CN" dirty="0"/>
              <a:t>What is communications?</a:t>
            </a:r>
          </a:p>
          <a:p>
            <a:pPr lvl="1"/>
            <a:r>
              <a:rPr lang="en-US" altLang="zh-CN" dirty="0"/>
              <a:t>It is about transfer of </a:t>
            </a:r>
            <a:r>
              <a:rPr lang="en-US" altLang="zh-CN" dirty="0">
                <a:solidFill>
                  <a:schemeClr val="accent2"/>
                </a:solidFill>
              </a:rPr>
              <a:t>information</a:t>
            </a:r>
          </a:p>
          <a:p>
            <a:pPr lvl="1"/>
            <a:r>
              <a:rPr lang="en-US" altLang="zh-CN" dirty="0"/>
              <a:t>It is of </a:t>
            </a:r>
            <a:r>
              <a:rPr lang="en-US" altLang="zh-CN" b="1" dirty="0"/>
              <a:t>significant importance</a:t>
            </a:r>
          </a:p>
          <a:p>
            <a:endParaRPr lang="en-US" altLang="zh-CN" dirty="0"/>
          </a:p>
          <a:p>
            <a:r>
              <a:rPr lang="en-US" altLang="zh-CN" dirty="0"/>
              <a:t>Information, Message</a:t>
            </a:r>
          </a:p>
          <a:p>
            <a:pPr lvl="1"/>
            <a:r>
              <a:rPr lang="en-US" altLang="zh-CN" b="1" dirty="0"/>
              <a:t>Messages (data) convey information</a:t>
            </a:r>
            <a:r>
              <a:rPr lang="en-US" altLang="zh-CN" dirty="0"/>
              <a:t>, they are conveyed by signals, which can be analog or digital</a:t>
            </a:r>
          </a:p>
          <a:p>
            <a:pPr lvl="1"/>
            <a:r>
              <a:rPr lang="en-US" altLang="zh-CN" b="1" dirty="0"/>
              <a:t>Analog signals</a:t>
            </a:r>
            <a:r>
              <a:rPr lang="en-US" altLang="zh-CN" dirty="0"/>
              <a:t>: voice</a:t>
            </a:r>
          </a:p>
          <a:p>
            <a:pPr lvl="1"/>
            <a:r>
              <a:rPr lang="en-US" altLang="zh-CN" b="1" dirty="0"/>
              <a:t>Digital signals</a:t>
            </a:r>
            <a:r>
              <a:rPr lang="en-US" altLang="zh-CN" dirty="0"/>
              <a:t>: text, image</a:t>
            </a:r>
          </a:p>
        </p:txBody>
      </p:sp>
      <p:sp>
        <p:nvSpPr>
          <p:cNvPr id="3" name="灯片编号占位符 2">
            <a:extLst>
              <a:ext uri="{FF2B5EF4-FFF2-40B4-BE49-F238E27FC236}">
                <a16:creationId xmlns:a16="http://schemas.microsoft.com/office/drawing/2014/main" id="{4B7FC1E9-AC63-4395-B998-788C698614CE}"/>
              </a:ext>
            </a:extLst>
          </p:cNvPr>
          <p:cNvSpPr>
            <a:spLocks noGrp="1"/>
          </p:cNvSpPr>
          <p:nvPr>
            <p:ph type="sldNum" sz="quarter" idx="12"/>
          </p:nvPr>
        </p:nvSpPr>
        <p:spPr/>
        <p:txBody>
          <a:bodyPr/>
          <a:lstStyle/>
          <a:p>
            <a:pPr>
              <a:defRPr/>
            </a:pPr>
            <a:fld id="{B5976719-4C93-4032-AE44-9AF0CDE2F195}" type="slidenum">
              <a:rPr lang="en-US" altLang="zh-CN" smtClean="0"/>
              <a:t>12</a:t>
            </a:fld>
            <a:endParaRPr lang="en-US" altLang="zh-CN" dirty="0"/>
          </a:p>
        </p:txBody>
      </p:sp>
      <p:sp>
        <p:nvSpPr>
          <p:cNvPr id="6" name="文本框 5">
            <a:extLst>
              <a:ext uri="{FF2B5EF4-FFF2-40B4-BE49-F238E27FC236}">
                <a16:creationId xmlns:a16="http://schemas.microsoft.com/office/drawing/2014/main" id="{53133A51-15BC-454E-BA31-61E7F3BF4EAA}"/>
              </a:ext>
            </a:extLst>
          </p:cNvPr>
          <p:cNvSpPr txBox="1"/>
          <p:nvPr/>
        </p:nvSpPr>
        <p:spPr>
          <a:xfrm>
            <a:off x="6240463" y="2585472"/>
            <a:ext cx="5189537" cy="1077218"/>
          </a:xfrm>
          <a:prstGeom prst="rect">
            <a:avLst/>
          </a:prstGeom>
          <a:noFill/>
        </p:spPr>
        <p:txBody>
          <a:bodyPr wrap="square">
            <a:spAutoFit/>
          </a:bodyPr>
          <a:lstStyle/>
          <a:p>
            <a:r>
              <a:rPr lang="en-US" altLang="zh-CN" sz="1600" dirty="0">
                <a:latin typeface="+mn-lt"/>
                <a:ea typeface="+mn-ea"/>
              </a:rPr>
              <a:t>Samuel Morse, a professor at New York University, developed a form of the telegraph in the 1837 that used an electric current to move an electromagnet attached to a marker that left a written code on a piece of paper. The recipient could then decipher the code.</a:t>
            </a:r>
            <a:endParaRPr lang="zh-CN" altLang="en-US" sz="1600" dirty="0">
              <a:latin typeface="+mn-lt"/>
              <a:ea typeface="+mn-ea"/>
            </a:endParaRPr>
          </a:p>
        </p:txBody>
      </p:sp>
      <p:pic>
        <p:nvPicPr>
          <p:cNvPr id="324610" name="Picture 2" descr="Image result for morse telegraph">
            <a:extLst>
              <a:ext uri="{FF2B5EF4-FFF2-40B4-BE49-F238E27FC236}">
                <a16:creationId xmlns:a16="http://schemas.microsoft.com/office/drawing/2014/main" id="{0F4599D8-FBF4-467F-A193-93C0BE85BE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54143" y="1158502"/>
            <a:ext cx="2162175" cy="1335461"/>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a:extLst>
              <a:ext uri="{FF2B5EF4-FFF2-40B4-BE49-F238E27FC236}">
                <a16:creationId xmlns:a16="http://schemas.microsoft.com/office/drawing/2014/main" id="{5477C132-A50B-494E-8A34-9C0BDA6CF4D3}"/>
              </a:ext>
            </a:extLst>
          </p:cNvPr>
          <p:cNvSpPr txBox="1"/>
          <p:nvPr/>
        </p:nvSpPr>
        <p:spPr>
          <a:xfrm>
            <a:off x="6291263" y="5341611"/>
            <a:ext cx="5189537" cy="584775"/>
          </a:xfrm>
          <a:prstGeom prst="rect">
            <a:avLst/>
          </a:prstGeom>
          <a:noFill/>
        </p:spPr>
        <p:txBody>
          <a:bodyPr wrap="square">
            <a:spAutoFit/>
          </a:bodyPr>
          <a:lstStyle/>
          <a:p>
            <a:r>
              <a:rPr lang="en-US" altLang="zh-CN" sz="1600" dirty="0">
                <a:latin typeface="+mn-lt"/>
                <a:ea typeface="+mn-ea"/>
              </a:rPr>
              <a:t>On March 10th, 1876, when Alexander Graham Bell spoke into the transmitting instrument</a:t>
            </a:r>
            <a:endParaRPr lang="zh-CN" altLang="en-US" sz="1600" dirty="0">
              <a:latin typeface="+mn-lt"/>
              <a:ea typeface="+mn-ea"/>
            </a:endParaRPr>
          </a:p>
        </p:txBody>
      </p:sp>
      <p:pic>
        <p:nvPicPr>
          <p:cNvPr id="324612" name="Picture 4" descr="Model of Bell`s first telephone">
            <a:extLst>
              <a:ext uri="{FF2B5EF4-FFF2-40B4-BE49-F238E27FC236}">
                <a16:creationId xmlns:a16="http://schemas.microsoft.com/office/drawing/2014/main" id="{F080CFF7-E98B-4963-8C87-657E616A5E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6850" y="3924300"/>
            <a:ext cx="1784350" cy="1382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55082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 name="右箭头 19"/>
          <p:cNvSpPr/>
          <p:nvPr/>
        </p:nvSpPr>
        <p:spPr bwMode="auto">
          <a:xfrm>
            <a:off x="3075950" y="3912221"/>
            <a:ext cx="2241550" cy="430213"/>
          </a:xfrm>
          <a:prstGeom prst="rightArrow">
            <a:avLst/>
          </a:prstGeom>
          <a:solidFill>
            <a:schemeClr val="tx2">
              <a:lumMod val="40000"/>
              <a:lumOff val="60000"/>
            </a:schemeClr>
          </a:solidFill>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zh-CN" altLang="en-US">
              <a:solidFill>
                <a:schemeClr val="tx1"/>
              </a:solidFill>
              <a:latin typeface="Times New Roman" pitchFamily="18" charset="0"/>
              <a:ea typeface="宋体" pitchFamily="2" charset="-122"/>
            </a:endParaRPr>
          </a:p>
        </p:txBody>
      </p:sp>
      <p:sp>
        <p:nvSpPr>
          <p:cNvPr id="24" name="右箭头 23"/>
          <p:cNvSpPr/>
          <p:nvPr/>
        </p:nvSpPr>
        <p:spPr bwMode="auto">
          <a:xfrm>
            <a:off x="6765300" y="3920158"/>
            <a:ext cx="2235200" cy="430212"/>
          </a:xfrm>
          <a:prstGeom prst="rightArrow">
            <a:avLst/>
          </a:prstGeom>
          <a:solidFill>
            <a:schemeClr val="tx2">
              <a:lumMod val="40000"/>
              <a:lumOff val="60000"/>
            </a:schemeClr>
          </a:solidFill>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zh-CN" altLang="en-US">
              <a:solidFill>
                <a:schemeClr val="tx1"/>
              </a:solidFill>
              <a:latin typeface="Times New Roman" pitchFamily="18" charset="0"/>
              <a:ea typeface="宋体" pitchFamily="2" charset="-122"/>
            </a:endParaRPr>
          </a:p>
        </p:txBody>
      </p:sp>
      <p:sp>
        <p:nvSpPr>
          <p:cNvPr id="26628" name="Rectangle 18"/>
          <p:cNvSpPr>
            <a:spLocks noGrp="1" noChangeArrowheads="1"/>
          </p:cNvSpPr>
          <p:nvPr>
            <p:ph type="title"/>
          </p:nvPr>
        </p:nvSpPr>
        <p:spPr/>
        <p:txBody>
          <a:bodyPr/>
          <a:lstStyle/>
          <a:p>
            <a:r>
              <a:rPr lang="en-US" altLang="zh-CN" dirty="0">
                <a:ea typeface="宋体" panose="02010600030101010101" pitchFamily="2" charset="-122"/>
              </a:rPr>
              <a:t>Components of a</a:t>
            </a:r>
            <a:r>
              <a:rPr lang="zh-CN" altLang="en-US" dirty="0">
                <a:ea typeface="宋体" panose="02010600030101010101" pitchFamily="2" charset="-122"/>
              </a:rPr>
              <a:t> </a:t>
            </a:r>
            <a:r>
              <a:rPr lang="en-US" altLang="zh-CN" dirty="0">
                <a:ea typeface="宋体" panose="02010600030101010101" pitchFamily="2" charset="-122"/>
              </a:rPr>
              <a:t>Communication System</a:t>
            </a:r>
          </a:p>
        </p:txBody>
      </p:sp>
      <p:sp>
        <p:nvSpPr>
          <p:cNvPr id="3" name="灯片编号占位符 2"/>
          <p:cNvSpPr>
            <a:spLocks noGrp="1"/>
          </p:cNvSpPr>
          <p:nvPr>
            <p:ph type="sldNum" sz="quarter" idx="12"/>
          </p:nvPr>
        </p:nvSpPr>
        <p:spPr/>
        <p:txBody>
          <a:bodyPr/>
          <a:lstStyle/>
          <a:p>
            <a:pPr>
              <a:defRPr/>
            </a:pPr>
            <a:fld id="{290C8098-27AB-44FE-A9AB-AAA1788DCFEA}" type="slidenum">
              <a:rPr lang="en-US" altLang="zh-CN" smtClean="0"/>
              <a:pPr>
                <a:defRPr/>
              </a:pPr>
              <a:t>13</a:t>
            </a:fld>
            <a:endParaRPr lang="en-US" altLang="zh-CN" dirty="0"/>
          </a:p>
        </p:txBody>
      </p:sp>
      <p:sp>
        <p:nvSpPr>
          <p:cNvPr id="201735" name="Rectangle 7"/>
          <p:cNvSpPr>
            <a:spLocks noChangeArrowheads="1"/>
          </p:cNvSpPr>
          <p:nvPr/>
        </p:nvSpPr>
        <p:spPr bwMode="auto">
          <a:xfrm>
            <a:off x="1636088" y="3861420"/>
            <a:ext cx="1439862" cy="539750"/>
          </a:xfrm>
          <a:prstGeom prst="rect">
            <a:avLst/>
          </a:prstGeom>
          <a:solidFill>
            <a:schemeClr val="tx1">
              <a:lumMod val="50000"/>
              <a:lumOff val="50000"/>
            </a:schemeClr>
          </a:solidFill>
          <a:ln>
            <a:solidFill>
              <a:schemeClr val="tx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altLang="zh-CN" sz="1800" b="1" dirty="0"/>
              <a:t>source</a:t>
            </a:r>
          </a:p>
        </p:txBody>
      </p:sp>
      <p:sp>
        <p:nvSpPr>
          <p:cNvPr id="201736" name="Rectangle 8"/>
          <p:cNvSpPr>
            <a:spLocks noChangeArrowheads="1"/>
          </p:cNvSpPr>
          <p:nvPr/>
        </p:nvSpPr>
        <p:spPr bwMode="auto">
          <a:xfrm>
            <a:off x="9000501" y="3861420"/>
            <a:ext cx="1439863" cy="539750"/>
          </a:xfrm>
          <a:prstGeom prst="rect">
            <a:avLst/>
          </a:prstGeom>
          <a:solidFill>
            <a:schemeClr val="tx1">
              <a:lumMod val="50000"/>
              <a:lumOff val="50000"/>
            </a:schemeClr>
          </a:solidFill>
          <a:ln>
            <a:solidFill>
              <a:schemeClr val="tx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altLang="zh-CN" sz="1800" b="1" dirty="0"/>
              <a:t>destination</a:t>
            </a:r>
          </a:p>
        </p:txBody>
      </p:sp>
      <p:sp>
        <p:nvSpPr>
          <p:cNvPr id="201738" name="Rectangle 10"/>
          <p:cNvSpPr>
            <a:spLocks noChangeArrowheads="1"/>
          </p:cNvSpPr>
          <p:nvPr/>
        </p:nvSpPr>
        <p:spPr bwMode="auto">
          <a:xfrm>
            <a:off x="5323850" y="2559670"/>
            <a:ext cx="1441450" cy="539750"/>
          </a:xfrm>
          <a:prstGeom prst="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altLang="zh-CN" sz="1800" b="1" dirty="0"/>
              <a:t>noise</a:t>
            </a:r>
          </a:p>
        </p:txBody>
      </p:sp>
      <p:sp>
        <p:nvSpPr>
          <p:cNvPr id="201739" name="Rectangle 11"/>
          <p:cNvSpPr>
            <a:spLocks noChangeArrowheads="1"/>
          </p:cNvSpPr>
          <p:nvPr/>
        </p:nvSpPr>
        <p:spPr bwMode="auto">
          <a:xfrm>
            <a:off x="5319088" y="3836020"/>
            <a:ext cx="1439862" cy="539750"/>
          </a:xfrm>
          <a:prstGeom prst="rect">
            <a:avLst/>
          </a:prstGeom>
          <a:solidFill>
            <a:schemeClr val="tx2"/>
          </a:solidFill>
          <a:ln>
            <a:solidFill>
              <a:schemeClr val="tx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altLang="zh-CN" sz="1800" b="1" dirty="0"/>
              <a:t>channel</a:t>
            </a:r>
          </a:p>
        </p:txBody>
      </p:sp>
      <p:sp>
        <p:nvSpPr>
          <p:cNvPr id="19" name="下箭头 18"/>
          <p:cNvSpPr/>
          <p:nvPr/>
        </p:nvSpPr>
        <p:spPr bwMode="auto">
          <a:xfrm>
            <a:off x="5822326" y="3132758"/>
            <a:ext cx="422275" cy="703262"/>
          </a:xfrm>
          <a:prstGeom prst="downArrow">
            <a:avLst/>
          </a:prstGeom>
          <a:solidFill>
            <a:schemeClr val="bg1">
              <a:lumMod val="85000"/>
            </a:schemeClr>
          </a:solidFill>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zh-CN" altLang="en-US" dirty="0">
              <a:solidFill>
                <a:srgbClr val="FFC000"/>
              </a:solidFill>
              <a:latin typeface="Times New Roman" pitchFamily="18" charset="0"/>
              <a:ea typeface="宋体" pitchFamily="2" charset="-122"/>
            </a:endParaRPr>
          </a:p>
        </p:txBody>
      </p:sp>
      <p:grpSp>
        <p:nvGrpSpPr>
          <p:cNvPr id="2" name="组合 1">
            <a:extLst>
              <a:ext uri="{FF2B5EF4-FFF2-40B4-BE49-F238E27FC236}">
                <a16:creationId xmlns:a16="http://schemas.microsoft.com/office/drawing/2014/main" id="{73DADD48-EF26-413A-803A-FF152845237A}"/>
              </a:ext>
            </a:extLst>
          </p:cNvPr>
          <p:cNvGrpSpPr/>
          <p:nvPr/>
        </p:nvGrpSpPr>
        <p:grpSpPr>
          <a:xfrm>
            <a:off x="1728864" y="5017295"/>
            <a:ext cx="1439862" cy="539750"/>
            <a:chOff x="204864" y="5017294"/>
            <a:chExt cx="4245216" cy="1343915"/>
          </a:xfrm>
        </p:grpSpPr>
        <p:cxnSp>
          <p:nvCxnSpPr>
            <p:cNvPr id="11" name="直接箭头连接符 10">
              <a:extLst>
                <a:ext uri="{FF2B5EF4-FFF2-40B4-BE49-F238E27FC236}">
                  <a16:creationId xmlns:a16="http://schemas.microsoft.com/office/drawing/2014/main" id="{C4D41C51-E63C-4742-B12E-7E79B83F0227}"/>
                </a:ext>
              </a:extLst>
            </p:cNvPr>
            <p:cNvCxnSpPr/>
            <p:nvPr/>
          </p:nvCxnSpPr>
          <p:spPr bwMode="auto">
            <a:xfrm>
              <a:off x="204864" y="5615822"/>
              <a:ext cx="4245216" cy="0"/>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12" name="任意多边形 11">
              <a:extLst>
                <a:ext uri="{FF2B5EF4-FFF2-40B4-BE49-F238E27FC236}">
                  <a16:creationId xmlns:a16="http://schemas.microsoft.com/office/drawing/2014/main" id="{F41F8CE1-06C8-4D98-8709-9E73545BD381}"/>
                </a:ext>
              </a:extLst>
            </p:cNvPr>
            <p:cNvSpPr/>
            <p:nvPr/>
          </p:nvSpPr>
          <p:spPr>
            <a:xfrm>
              <a:off x="304800" y="5017294"/>
              <a:ext cx="4076700" cy="1343915"/>
            </a:xfrm>
            <a:custGeom>
              <a:avLst/>
              <a:gdLst>
                <a:gd name="connsiteX0" fmla="*/ 0 w 3489960"/>
                <a:gd name="connsiteY0" fmla="*/ 606145 h 1343914"/>
                <a:gd name="connsiteX1" fmla="*/ 335280 w 3489960"/>
                <a:gd name="connsiteY1" fmla="*/ 164185 h 1343914"/>
                <a:gd name="connsiteX2" fmla="*/ 594360 w 3489960"/>
                <a:gd name="connsiteY2" fmla="*/ 1154785 h 1343914"/>
                <a:gd name="connsiteX3" fmla="*/ 1021080 w 3489960"/>
                <a:gd name="connsiteY3" fmla="*/ 232765 h 1343914"/>
                <a:gd name="connsiteX4" fmla="*/ 1470660 w 3489960"/>
                <a:gd name="connsiteY4" fmla="*/ 895705 h 1343914"/>
                <a:gd name="connsiteX5" fmla="*/ 1798320 w 3489960"/>
                <a:gd name="connsiteY5" fmla="*/ 4165 h 1343914"/>
                <a:gd name="connsiteX6" fmla="*/ 2217420 w 3489960"/>
                <a:gd name="connsiteY6" fmla="*/ 1337665 h 1343914"/>
                <a:gd name="connsiteX7" fmla="*/ 2407920 w 3489960"/>
                <a:gd name="connsiteY7" fmla="*/ 514705 h 1343914"/>
                <a:gd name="connsiteX8" fmla="*/ 2560320 w 3489960"/>
                <a:gd name="connsiteY8" fmla="*/ 750925 h 1343914"/>
                <a:gd name="connsiteX9" fmla="*/ 2766060 w 3489960"/>
                <a:gd name="connsiteY9" fmla="*/ 339445 h 1343914"/>
                <a:gd name="connsiteX10" fmla="*/ 3177540 w 3489960"/>
                <a:gd name="connsiteY10" fmla="*/ 735685 h 1343914"/>
                <a:gd name="connsiteX11" fmla="*/ 3474720 w 3489960"/>
                <a:gd name="connsiteY11" fmla="*/ 156565 h 1343914"/>
                <a:gd name="connsiteX12" fmla="*/ 3474720 w 3489960"/>
                <a:gd name="connsiteY12" fmla="*/ 156565 h 1343914"/>
                <a:gd name="connsiteX13" fmla="*/ 3489960 w 3489960"/>
                <a:gd name="connsiteY13" fmla="*/ 141325 h 1343914"/>
                <a:gd name="connsiteX0" fmla="*/ 0 w 3931920"/>
                <a:gd name="connsiteY0" fmla="*/ 847644 h 1585413"/>
                <a:gd name="connsiteX1" fmla="*/ 335280 w 3931920"/>
                <a:gd name="connsiteY1" fmla="*/ 405684 h 1585413"/>
                <a:gd name="connsiteX2" fmla="*/ 594360 w 3931920"/>
                <a:gd name="connsiteY2" fmla="*/ 1396284 h 1585413"/>
                <a:gd name="connsiteX3" fmla="*/ 1021080 w 3931920"/>
                <a:gd name="connsiteY3" fmla="*/ 474264 h 1585413"/>
                <a:gd name="connsiteX4" fmla="*/ 1470660 w 3931920"/>
                <a:gd name="connsiteY4" fmla="*/ 1137204 h 1585413"/>
                <a:gd name="connsiteX5" fmla="*/ 1798320 w 3931920"/>
                <a:gd name="connsiteY5" fmla="*/ 245664 h 1585413"/>
                <a:gd name="connsiteX6" fmla="*/ 2217420 w 3931920"/>
                <a:gd name="connsiteY6" fmla="*/ 1579164 h 1585413"/>
                <a:gd name="connsiteX7" fmla="*/ 2407920 w 3931920"/>
                <a:gd name="connsiteY7" fmla="*/ 756204 h 1585413"/>
                <a:gd name="connsiteX8" fmla="*/ 2560320 w 3931920"/>
                <a:gd name="connsiteY8" fmla="*/ 992424 h 1585413"/>
                <a:gd name="connsiteX9" fmla="*/ 2766060 w 3931920"/>
                <a:gd name="connsiteY9" fmla="*/ 580944 h 1585413"/>
                <a:gd name="connsiteX10" fmla="*/ 3177540 w 3931920"/>
                <a:gd name="connsiteY10" fmla="*/ 977184 h 1585413"/>
                <a:gd name="connsiteX11" fmla="*/ 3474720 w 3931920"/>
                <a:gd name="connsiteY11" fmla="*/ 398064 h 1585413"/>
                <a:gd name="connsiteX12" fmla="*/ 3474720 w 3931920"/>
                <a:gd name="connsiteY12" fmla="*/ 398064 h 1585413"/>
                <a:gd name="connsiteX13" fmla="*/ 3931920 w 3931920"/>
                <a:gd name="connsiteY13" fmla="*/ 1824 h 1585413"/>
                <a:gd name="connsiteX0" fmla="*/ 0 w 3931920"/>
                <a:gd name="connsiteY0" fmla="*/ 845820 h 1583589"/>
                <a:gd name="connsiteX1" fmla="*/ 335280 w 3931920"/>
                <a:gd name="connsiteY1" fmla="*/ 403860 h 1583589"/>
                <a:gd name="connsiteX2" fmla="*/ 594360 w 3931920"/>
                <a:gd name="connsiteY2" fmla="*/ 1394460 h 1583589"/>
                <a:gd name="connsiteX3" fmla="*/ 1021080 w 3931920"/>
                <a:gd name="connsiteY3" fmla="*/ 472440 h 1583589"/>
                <a:gd name="connsiteX4" fmla="*/ 1470660 w 3931920"/>
                <a:gd name="connsiteY4" fmla="*/ 1135380 h 1583589"/>
                <a:gd name="connsiteX5" fmla="*/ 1798320 w 3931920"/>
                <a:gd name="connsiteY5" fmla="*/ 243840 h 1583589"/>
                <a:gd name="connsiteX6" fmla="*/ 2217420 w 3931920"/>
                <a:gd name="connsiteY6" fmla="*/ 1577340 h 1583589"/>
                <a:gd name="connsiteX7" fmla="*/ 2407920 w 3931920"/>
                <a:gd name="connsiteY7" fmla="*/ 754380 h 1583589"/>
                <a:gd name="connsiteX8" fmla="*/ 2560320 w 3931920"/>
                <a:gd name="connsiteY8" fmla="*/ 990600 h 1583589"/>
                <a:gd name="connsiteX9" fmla="*/ 2766060 w 3931920"/>
                <a:gd name="connsiteY9" fmla="*/ 579120 h 1583589"/>
                <a:gd name="connsiteX10" fmla="*/ 3177540 w 3931920"/>
                <a:gd name="connsiteY10" fmla="*/ 975360 h 1583589"/>
                <a:gd name="connsiteX11" fmla="*/ 3474720 w 3931920"/>
                <a:gd name="connsiteY11" fmla="*/ 396240 h 1583589"/>
                <a:gd name="connsiteX12" fmla="*/ 3474720 w 3931920"/>
                <a:gd name="connsiteY12" fmla="*/ 396240 h 1583589"/>
                <a:gd name="connsiteX13" fmla="*/ 3931920 w 3931920"/>
                <a:gd name="connsiteY13" fmla="*/ 0 h 1583589"/>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74720 w 3916680"/>
                <a:gd name="connsiteY12" fmla="*/ 156566 h 1343915"/>
                <a:gd name="connsiteX13" fmla="*/ 3916680 w 3916680"/>
                <a:gd name="connsiteY13" fmla="*/ 468986 h 1343915"/>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74720 w 3916680"/>
                <a:gd name="connsiteY12" fmla="*/ 156566 h 1343915"/>
                <a:gd name="connsiteX13" fmla="*/ 3916680 w 3916680"/>
                <a:gd name="connsiteY13" fmla="*/ 468986 h 1343915"/>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59480 w 3916680"/>
                <a:gd name="connsiteY12" fmla="*/ 362306 h 1343915"/>
                <a:gd name="connsiteX13" fmla="*/ 3916680 w 3916680"/>
                <a:gd name="connsiteY13" fmla="*/ 468986 h 1343915"/>
                <a:gd name="connsiteX0" fmla="*/ 0 w 3916680"/>
                <a:gd name="connsiteY0" fmla="*/ 617717 h 1355486"/>
                <a:gd name="connsiteX1" fmla="*/ 335280 w 3916680"/>
                <a:gd name="connsiteY1" fmla="*/ 175757 h 1355486"/>
                <a:gd name="connsiteX2" fmla="*/ 594360 w 3916680"/>
                <a:gd name="connsiteY2" fmla="*/ 1166357 h 1355486"/>
                <a:gd name="connsiteX3" fmla="*/ 1021080 w 3916680"/>
                <a:gd name="connsiteY3" fmla="*/ 244337 h 1355486"/>
                <a:gd name="connsiteX4" fmla="*/ 1470660 w 3916680"/>
                <a:gd name="connsiteY4" fmla="*/ 907277 h 1355486"/>
                <a:gd name="connsiteX5" fmla="*/ 1798320 w 3916680"/>
                <a:gd name="connsiteY5" fmla="*/ 15737 h 1355486"/>
                <a:gd name="connsiteX6" fmla="*/ 2217420 w 3916680"/>
                <a:gd name="connsiteY6" fmla="*/ 1349237 h 1355486"/>
                <a:gd name="connsiteX7" fmla="*/ 2407920 w 3916680"/>
                <a:gd name="connsiteY7" fmla="*/ 526277 h 1355486"/>
                <a:gd name="connsiteX8" fmla="*/ 2560320 w 3916680"/>
                <a:gd name="connsiteY8" fmla="*/ 762497 h 1355486"/>
                <a:gd name="connsiteX9" fmla="*/ 2766060 w 3916680"/>
                <a:gd name="connsiteY9" fmla="*/ 351017 h 1355486"/>
                <a:gd name="connsiteX10" fmla="*/ 3177540 w 3916680"/>
                <a:gd name="connsiteY10" fmla="*/ 747257 h 1355486"/>
                <a:gd name="connsiteX11" fmla="*/ 3474720 w 3916680"/>
                <a:gd name="connsiteY11" fmla="*/ 168137 h 1355486"/>
                <a:gd name="connsiteX12" fmla="*/ 3718560 w 3916680"/>
                <a:gd name="connsiteY12" fmla="*/ 23357 h 1355486"/>
                <a:gd name="connsiteX13" fmla="*/ 3916680 w 3916680"/>
                <a:gd name="connsiteY13" fmla="*/ 480557 h 1355486"/>
                <a:gd name="connsiteX0" fmla="*/ 0 w 3916680"/>
                <a:gd name="connsiteY0" fmla="*/ 608811 h 1346580"/>
                <a:gd name="connsiteX1" fmla="*/ 335280 w 3916680"/>
                <a:gd name="connsiteY1" fmla="*/ 166851 h 1346580"/>
                <a:gd name="connsiteX2" fmla="*/ 594360 w 3916680"/>
                <a:gd name="connsiteY2" fmla="*/ 1157451 h 1346580"/>
                <a:gd name="connsiteX3" fmla="*/ 1021080 w 3916680"/>
                <a:gd name="connsiteY3" fmla="*/ 235431 h 1346580"/>
                <a:gd name="connsiteX4" fmla="*/ 1470660 w 3916680"/>
                <a:gd name="connsiteY4" fmla="*/ 898371 h 1346580"/>
                <a:gd name="connsiteX5" fmla="*/ 1798320 w 3916680"/>
                <a:gd name="connsiteY5" fmla="*/ 6831 h 1346580"/>
                <a:gd name="connsiteX6" fmla="*/ 2217420 w 3916680"/>
                <a:gd name="connsiteY6" fmla="*/ 1340331 h 1346580"/>
                <a:gd name="connsiteX7" fmla="*/ 2407920 w 3916680"/>
                <a:gd name="connsiteY7" fmla="*/ 517371 h 1346580"/>
                <a:gd name="connsiteX8" fmla="*/ 2560320 w 3916680"/>
                <a:gd name="connsiteY8" fmla="*/ 753591 h 1346580"/>
                <a:gd name="connsiteX9" fmla="*/ 2766060 w 3916680"/>
                <a:gd name="connsiteY9" fmla="*/ 342111 h 1346580"/>
                <a:gd name="connsiteX10" fmla="*/ 3177540 w 3916680"/>
                <a:gd name="connsiteY10" fmla="*/ 738351 h 1346580"/>
                <a:gd name="connsiteX11" fmla="*/ 3474720 w 3916680"/>
                <a:gd name="connsiteY11" fmla="*/ 159231 h 1346580"/>
                <a:gd name="connsiteX12" fmla="*/ 3718560 w 3916680"/>
                <a:gd name="connsiteY12" fmla="*/ 14451 h 1346580"/>
                <a:gd name="connsiteX13" fmla="*/ 3916680 w 3916680"/>
                <a:gd name="connsiteY13" fmla="*/ 471651 h 1346580"/>
                <a:gd name="connsiteX0" fmla="*/ 0 w 3916680"/>
                <a:gd name="connsiteY0" fmla="*/ 614516 h 1352285"/>
                <a:gd name="connsiteX1" fmla="*/ 335280 w 3916680"/>
                <a:gd name="connsiteY1" fmla="*/ 172556 h 1352285"/>
                <a:gd name="connsiteX2" fmla="*/ 594360 w 3916680"/>
                <a:gd name="connsiteY2" fmla="*/ 1163156 h 1352285"/>
                <a:gd name="connsiteX3" fmla="*/ 1021080 w 3916680"/>
                <a:gd name="connsiteY3" fmla="*/ 241136 h 1352285"/>
                <a:gd name="connsiteX4" fmla="*/ 1470660 w 3916680"/>
                <a:gd name="connsiteY4" fmla="*/ 904076 h 1352285"/>
                <a:gd name="connsiteX5" fmla="*/ 1798320 w 3916680"/>
                <a:gd name="connsiteY5" fmla="*/ 12536 h 1352285"/>
                <a:gd name="connsiteX6" fmla="*/ 2217420 w 3916680"/>
                <a:gd name="connsiteY6" fmla="*/ 1346036 h 1352285"/>
                <a:gd name="connsiteX7" fmla="*/ 2407920 w 3916680"/>
                <a:gd name="connsiteY7" fmla="*/ 523076 h 1352285"/>
                <a:gd name="connsiteX8" fmla="*/ 2560320 w 3916680"/>
                <a:gd name="connsiteY8" fmla="*/ 759296 h 1352285"/>
                <a:gd name="connsiteX9" fmla="*/ 2766060 w 3916680"/>
                <a:gd name="connsiteY9" fmla="*/ 347816 h 1352285"/>
                <a:gd name="connsiteX10" fmla="*/ 3177540 w 3916680"/>
                <a:gd name="connsiteY10" fmla="*/ 744056 h 1352285"/>
                <a:gd name="connsiteX11" fmla="*/ 3474720 w 3916680"/>
                <a:gd name="connsiteY11" fmla="*/ 164936 h 1352285"/>
                <a:gd name="connsiteX12" fmla="*/ 3718560 w 3916680"/>
                <a:gd name="connsiteY12" fmla="*/ 20156 h 1352285"/>
                <a:gd name="connsiteX13" fmla="*/ 3916680 w 3916680"/>
                <a:gd name="connsiteY13" fmla="*/ 477356 h 1352285"/>
                <a:gd name="connsiteX0" fmla="*/ 0 w 3916680"/>
                <a:gd name="connsiteY0" fmla="*/ 610450 h 1348219"/>
                <a:gd name="connsiteX1" fmla="*/ 335280 w 3916680"/>
                <a:gd name="connsiteY1" fmla="*/ 168490 h 1348219"/>
                <a:gd name="connsiteX2" fmla="*/ 594360 w 3916680"/>
                <a:gd name="connsiteY2" fmla="*/ 1159090 h 1348219"/>
                <a:gd name="connsiteX3" fmla="*/ 1021080 w 3916680"/>
                <a:gd name="connsiteY3" fmla="*/ 237070 h 1348219"/>
                <a:gd name="connsiteX4" fmla="*/ 1470660 w 3916680"/>
                <a:gd name="connsiteY4" fmla="*/ 900010 h 1348219"/>
                <a:gd name="connsiteX5" fmla="*/ 1798320 w 3916680"/>
                <a:gd name="connsiteY5" fmla="*/ 8470 h 1348219"/>
                <a:gd name="connsiteX6" fmla="*/ 2217420 w 3916680"/>
                <a:gd name="connsiteY6" fmla="*/ 1341970 h 1348219"/>
                <a:gd name="connsiteX7" fmla="*/ 2407920 w 3916680"/>
                <a:gd name="connsiteY7" fmla="*/ 519010 h 1348219"/>
                <a:gd name="connsiteX8" fmla="*/ 2560320 w 3916680"/>
                <a:gd name="connsiteY8" fmla="*/ 755230 h 1348219"/>
                <a:gd name="connsiteX9" fmla="*/ 2766060 w 3916680"/>
                <a:gd name="connsiteY9" fmla="*/ 343750 h 1348219"/>
                <a:gd name="connsiteX10" fmla="*/ 3177540 w 3916680"/>
                <a:gd name="connsiteY10" fmla="*/ 739990 h 1348219"/>
                <a:gd name="connsiteX11" fmla="*/ 3474720 w 3916680"/>
                <a:gd name="connsiteY11" fmla="*/ 160870 h 1348219"/>
                <a:gd name="connsiteX12" fmla="*/ 3718560 w 3916680"/>
                <a:gd name="connsiteY12" fmla="*/ 16090 h 1348219"/>
                <a:gd name="connsiteX13" fmla="*/ 3916680 w 3916680"/>
                <a:gd name="connsiteY13" fmla="*/ 473290 h 1348219"/>
                <a:gd name="connsiteX0" fmla="*/ 0 w 3916680"/>
                <a:gd name="connsiteY0" fmla="*/ 610520 h 1348289"/>
                <a:gd name="connsiteX1" fmla="*/ 335280 w 3916680"/>
                <a:gd name="connsiteY1" fmla="*/ 168560 h 1348289"/>
                <a:gd name="connsiteX2" fmla="*/ 594360 w 3916680"/>
                <a:gd name="connsiteY2" fmla="*/ 1159160 h 1348289"/>
                <a:gd name="connsiteX3" fmla="*/ 1021080 w 3916680"/>
                <a:gd name="connsiteY3" fmla="*/ 237140 h 1348289"/>
                <a:gd name="connsiteX4" fmla="*/ 1470660 w 3916680"/>
                <a:gd name="connsiteY4" fmla="*/ 900080 h 1348289"/>
                <a:gd name="connsiteX5" fmla="*/ 1798320 w 3916680"/>
                <a:gd name="connsiteY5" fmla="*/ 8540 h 1348289"/>
                <a:gd name="connsiteX6" fmla="*/ 2217420 w 3916680"/>
                <a:gd name="connsiteY6" fmla="*/ 1342040 h 1348289"/>
                <a:gd name="connsiteX7" fmla="*/ 2407920 w 3916680"/>
                <a:gd name="connsiteY7" fmla="*/ 519080 h 1348289"/>
                <a:gd name="connsiteX8" fmla="*/ 2560320 w 3916680"/>
                <a:gd name="connsiteY8" fmla="*/ 755300 h 1348289"/>
                <a:gd name="connsiteX9" fmla="*/ 2766060 w 3916680"/>
                <a:gd name="connsiteY9" fmla="*/ 343820 h 1348289"/>
                <a:gd name="connsiteX10" fmla="*/ 3177540 w 3916680"/>
                <a:gd name="connsiteY10" fmla="*/ 740060 h 1348289"/>
                <a:gd name="connsiteX11" fmla="*/ 3474720 w 3916680"/>
                <a:gd name="connsiteY11" fmla="*/ 160940 h 1348289"/>
                <a:gd name="connsiteX12" fmla="*/ 3718560 w 3916680"/>
                <a:gd name="connsiteY12" fmla="*/ 16160 h 1348289"/>
                <a:gd name="connsiteX13" fmla="*/ 3916680 w 3916680"/>
                <a:gd name="connsiteY13" fmla="*/ 473360 h 1348289"/>
                <a:gd name="connsiteX0" fmla="*/ 0 w 4076700"/>
                <a:gd name="connsiteY0" fmla="*/ 606146 h 1343915"/>
                <a:gd name="connsiteX1" fmla="*/ 335280 w 4076700"/>
                <a:gd name="connsiteY1" fmla="*/ 164186 h 1343915"/>
                <a:gd name="connsiteX2" fmla="*/ 594360 w 4076700"/>
                <a:gd name="connsiteY2" fmla="*/ 1154786 h 1343915"/>
                <a:gd name="connsiteX3" fmla="*/ 1021080 w 4076700"/>
                <a:gd name="connsiteY3" fmla="*/ 232766 h 1343915"/>
                <a:gd name="connsiteX4" fmla="*/ 1470660 w 4076700"/>
                <a:gd name="connsiteY4" fmla="*/ 895706 h 1343915"/>
                <a:gd name="connsiteX5" fmla="*/ 1798320 w 4076700"/>
                <a:gd name="connsiteY5" fmla="*/ 4166 h 1343915"/>
                <a:gd name="connsiteX6" fmla="*/ 2217420 w 4076700"/>
                <a:gd name="connsiteY6" fmla="*/ 1337666 h 1343915"/>
                <a:gd name="connsiteX7" fmla="*/ 2407920 w 4076700"/>
                <a:gd name="connsiteY7" fmla="*/ 514706 h 1343915"/>
                <a:gd name="connsiteX8" fmla="*/ 2560320 w 4076700"/>
                <a:gd name="connsiteY8" fmla="*/ 750926 h 1343915"/>
                <a:gd name="connsiteX9" fmla="*/ 2766060 w 4076700"/>
                <a:gd name="connsiteY9" fmla="*/ 339446 h 1343915"/>
                <a:gd name="connsiteX10" fmla="*/ 3177540 w 4076700"/>
                <a:gd name="connsiteY10" fmla="*/ 735686 h 1343915"/>
                <a:gd name="connsiteX11" fmla="*/ 3474720 w 4076700"/>
                <a:gd name="connsiteY11" fmla="*/ 156566 h 1343915"/>
                <a:gd name="connsiteX12" fmla="*/ 3718560 w 4076700"/>
                <a:gd name="connsiteY12" fmla="*/ 11786 h 1343915"/>
                <a:gd name="connsiteX13" fmla="*/ 4076700 w 4076700"/>
                <a:gd name="connsiteY13" fmla="*/ 377546 h 134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76700" h="1343915">
                  <a:moveTo>
                    <a:pt x="0" y="606146"/>
                  </a:moveTo>
                  <a:cubicBezTo>
                    <a:pt x="118110" y="339446"/>
                    <a:pt x="236220" y="72746"/>
                    <a:pt x="335280" y="164186"/>
                  </a:cubicBezTo>
                  <a:cubicBezTo>
                    <a:pt x="434340" y="255626"/>
                    <a:pt x="480060" y="1143356"/>
                    <a:pt x="594360" y="1154786"/>
                  </a:cubicBezTo>
                  <a:cubicBezTo>
                    <a:pt x="708660" y="1166216"/>
                    <a:pt x="875030" y="275946"/>
                    <a:pt x="1021080" y="232766"/>
                  </a:cubicBezTo>
                  <a:cubicBezTo>
                    <a:pt x="1167130" y="189586"/>
                    <a:pt x="1341120" y="933806"/>
                    <a:pt x="1470660" y="895706"/>
                  </a:cubicBezTo>
                  <a:cubicBezTo>
                    <a:pt x="1600200" y="857606"/>
                    <a:pt x="1673860" y="-69494"/>
                    <a:pt x="1798320" y="4166"/>
                  </a:cubicBezTo>
                  <a:cubicBezTo>
                    <a:pt x="1922780" y="77826"/>
                    <a:pt x="2115820" y="1252576"/>
                    <a:pt x="2217420" y="1337666"/>
                  </a:cubicBezTo>
                  <a:cubicBezTo>
                    <a:pt x="2319020" y="1422756"/>
                    <a:pt x="2350770" y="612496"/>
                    <a:pt x="2407920" y="514706"/>
                  </a:cubicBezTo>
                  <a:cubicBezTo>
                    <a:pt x="2465070" y="416916"/>
                    <a:pt x="2500630" y="780136"/>
                    <a:pt x="2560320" y="750926"/>
                  </a:cubicBezTo>
                  <a:cubicBezTo>
                    <a:pt x="2620010" y="721716"/>
                    <a:pt x="2663190" y="341986"/>
                    <a:pt x="2766060" y="339446"/>
                  </a:cubicBezTo>
                  <a:cubicBezTo>
                    <a:pt x="2868930" y="336906"/>
                    <a:pt x="3059430" y="766166"/>
                    <a:pt x="3177540" y="735686"/>
                  </a:cubicBezTo>
                  <a:cubicBezTo>
                    <a:pt x="3295650" y="705206"/>
                    <a:pt x="3384550" y="277216"/>
                    <a:pt x="3474720" y="156566"/>
                  </a:cubicBezTo>
                  <a:cubicBezTo>
                    <a:pt x="3564890" y="35916"/>
                    <a:pt x="3618230" y="-25044"/>
                    <a:pt x="3718560" y="11786"/>
                  </a:cubicBezTo>
                  <a:cubicBezTo>
                    <a:pt x="3818890" y="48616"/>
                    <a:pt x="3886200" y="57506"/>
                    <a:pt x="4076700" y="377546"/>
                  </a:cubicBezTo>
                </a:path>
              </a:pathLst>
            </a:custGeom>
            <a:noFill/>
            <a:ln w="57150">
              <a:solidFill>
                <a:srgbClr val="0000FF"/>
              </a:solidFill>
            </a:ln>
          </p:spPr>
          <p:txBody>
            <a:bodyPr vert="horz" wrap="square" lIns="91440" tIns="45720" rIns="91440" bIns="45720" numCol="1" rtlCol="0" anchor="t" anchorCtr="0" compatLnSpc="1">
              <a:prstTxWarp prst="textNoShape">
                <a:avLst/>
              </a:prstTxWarp>
            </a:bodyPr>
            <a:lstStyle/>
            <a:p>
              <a:endParaRPr lang="zh-CN" altLang="en-US">
                <a:solidFill>
                  <a:srgbClr val="0000FF"/>
                </a:solidFill>
              </a:endParaRPr>
            </a:p>
          </p:txBody>
        </p:sp>
      </p:grpSp>
      <p:grpSp>
        <p:nvGrpSpPr>
          <p:cNvPr id="14" name="组合 13">
            <a:extLst>
              <a:ext uri="{FF2B5EF4-FFF2-40B4-BE49-F238E27FC236}">
                <a16:creationId xmlns:a16="http://schemas.microsoft.com/office/drawing/2014/main" id="{AE4ECEF2-E15E-451C-9660-717FFE816855}"/>
              </a:ext>
            </a:extLst>
          </p:cNvPr>
          <p:cNvGrpSpPr/>
          <p:nvPr/>
        </p:nvGrpSpPr>
        <p:grpSpPr>
          <a:xfrm>
            <a:off x="8828088" y="5063953"/>
            <a:ext cx="1439862" cy="430212"/>
            <a:chOff x="204864" y="5290031"/>
            <a:chExt cx="4245216" cy="1071178"/>
          </a:xfrm>
        </p:grpSpPr>
        <p:cxnSp>
          <p:nvCxnSpPr>
            <p:cNvPr id="15" name="直接箭头连接符 14">
              <a:extLst>
                <a:ext uri="{FF2B5EF4-FFF2-40B4-BE49-F238E27FC236}">
                  <a16:creationId xmlns:a16="http://schemas.microsoft.com/office/drawing/2014/main" id="{1BBBE144-8D07-45D5-A59A-3D6281A21407}"/>
                </a:ext>
              </a:extLst>
            </p:cNvPr>
            <p:cNvCxnSpPr/>
            <p:nvPr/>
          </p:nvCxnSpPr>
          <p:spPr bwMode="auto">
            <a:xfrm>
              <a:off x="204864" y="5615822"/>
              <a:ext cx="4245216" cy="0"/>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16" name="任意多边形 11">
              <a:extLst>
                <a:ext uri="{FF2B5EF4-FFF2-40B4-BE49-F238E27FC236}">
                  <a16:creationId xmlns:a16="http://schemas.microsoft.com/office/drawing/2014/main" id="{278B0286-227B-45FD-9ABB-BA9449DFC652}"/>
                </a:ext>
              </a:extLst>
            </p:cNvPr>
            <p:cNvSpPr/>
            <p:nvPr/>
          </p:nvSpPr>
          <p:spPr>
            <a:xfrm>
              <a:off x="304801" y="5290031"/>
              <a:ext cx="4076700" cy="1071178"/>
            </a:xfrm>
            <a:custGeom>
              <a:avLst/>
              <a:gdLst>
                <a:gd name="connsiteX0" fmla="*/ 0 w 3489960"/>
                <a:gd name="connsiteY0" fmla="*/ 606145 h 1343914"/>
                <a:gd name="connsiteX1" fmla="*/ 335280 w 3489960"/>
                <a:gd name="connsiteY1" fmla="*/ 164185 h 1343914"/>
                <a:gd name="connsiteX2" fmla="*/ 594360 w 3489960"/>
                <a:gd name="connsiteY2" fmla="*/ 1154785 h 1343914"/>
                <a:gd name="connsiteX3" fmla="*/ 1021080 w 3489960"/>
                <a:gd name="connsiteY3" fmla="*/ 232765 h 1343914"/>
                <a:gd name="connsiteX4" fmla="*/ 1470660 w 3489960"/>
                <a:gd name="connsiteY4" fmla="*/ 895705 h 1343914"/>
                <a:gd name="connsiteX5" fmla="*/ 1798320 w 3489960"/>
                <a:gd name="connsiteY5" fmla="*/ 4165 h 1343914"/>
                <a:gd name="connsiteX6" fmla="*/ 2217420 w 3489960"/>
                <a:gd name="connsiteY6" fmla="*/ 1337665 h 1343914"/>
                <a:gd name="connsiteX7" fmla="*/ 2407920 w 3489960"/>
                <a:gd name="connsiteY7" fmla="*/ 514705 h 1343914"/>
                <a:gd name="connsiteX8" fmla="*/ 2560320 w 3489960"/>
                <a:gd name="connsiteY8" fmla="*/ 750925 h 1343914"/>
                <a:gd name="connsiteX9" fmla="*/ 2766060 w 3489960"/>
                <a:gd name="connsiteY9" fmla="*/ 339445 h 1343914"/>
                <a:gd name="connsiteX10" fmla="*/ 3177540 w 3489960"/>
                <a:gd name="connsiteY10" fmla="*/ 735685 h 1343914"/>
                <a:gd name="connsiteX11" fmla="*/ 3474720 w 3489960"/>
                <a:gd name="connsiteY11" fmla="*/ 156565 h 1343914"/>
                <a:gd name="connsiteX12" fmla="*/ 3474720 w 3489960"/>
                <a:gd name="connsiteY12" fmla="*/ 156565 h 1343914"/>
                <a:gd name="connsiteX13" fmla="*/ 3489960 w 3489960"/>
                <a:gd name="connsiteY13" fmla="*/ 141325 h 1343914"/>
                <a:gd name="connsiteX0" fmla="*/ 0 w 3931920"/>
                <a:gd name="connsiteY0" fmla="*/ 847644 h 1585413"/>
                <a:gd name="connsiteX1" fmla="*/ 335280 w 3931920"/>
                <a:gd name="connsiteY1" fmla="*/ 405684 h 1585413"/>
                <a:gd name="connsiteX2" fmla="*/ 594360 w 3931920"/>
                <a:gd name="connsiteY2" fmla="*/ 1396284 h 1585413"/>
                <a:gd name="connsiteX3" fmla="*/ 1021080 w 3931920"/>
                <a:gd name="connsiteY3" fmla="*/ 474264 h 1585413"/>
                <a:gd name="connsiteX4" fmla="*/ 1470660 w 3931920"/>
                <a:gd name="connsiteY4" fmla="*/ 1137204 h 1585413"/>
                <a:gd name="connsiteX5" fmla="*/ 1798320 w 3931920"/>
                <a:gd name="connsiteY5" fmla="*/ 245664 h 1585413"/>
                <a:gd name="connsiteX6" fmla="*/ 2217420 w 3931920"/>
                <a:gd name="connsiteY6" fmla="*/ 1579164 h 1585413"/>
                <a:gd name="connsiteX7" fmla="*/ 2407920 w 3931920"/>
                <a:gd name="connsiteY7" fmla="*/ 756204 h 1585413"/>
                <a:gd name="connsiteX8" fmla="*/ 2560320 w 3931920"/>
                <a:gd name="connsiteY8" fmla="*/ 992424 h 1585413"/>
                <a:gd name="connsiteX9" fmla="*/ 2766060 w 3931920"/>
                <a:gd name="connsiteY9" fmla="*/ 580944 h 1585413"/>
                <a:gd name="connsiteX10" fmla="*/ 3177540 w 3931920"/>
                <a:gd name="connsiteY10" fmla="*/ 977184 h 1585413"/>
                <a:gd name="connsiteX11" fmla="*/ 3474720 w 3931920"/>
                <a:gd name="connsiteY11" fmla="*/ 398064 h 1585413"/>
                <a:gd name="connsiteX12" fmla="*/ 3474720 w 3931920"/>
                <a:gd name="connsiteY12" fmla="*/ 398064 h 1585413"/>
                <a:gd name="connsiteX13" fmla="*/ 3931920 w 3931920"/>
                <a:gd name="connsiteY13" fmla="*/ 1824 h 1585413"/>
                <a:gd name="connsiteX0" fmla="*/ 0 w 3931920"/>
                <a:gd name="connsiteY0" fmla="*/ 845820 h 1583589"/>
                <a:gd name="connsiteX1" fmla="*/ 335280 w 3931920"/>
                <a:gd name="connsiteY1" fmla="*/ 403860 h 1583589"/>
                <a:gd name="connsiteX2" fmla="*/ 594360 w 3931920"/>
                <a:gd name="connsiteY2" fmla="*/ 1394460 h 1583589"/>
                <a:gd name="connsiteX3" fmla="*/ 1021080 w 3931920"/>
                <a:gd name="connsiteY3" fmla="*/ 472440 h 1583589"/>
                <a:gd name="connsiteX4" fmla="*/ 1470660 w 3931920"/>
                <a:gd name="connsiteY4" fmla="*/ 1135380 h 1583589"/>
                <a:gd name="connsiteX5" fmla="*/ 1798320 w 3931920"/>
                <a:gd name="connsiteY5" fmla="*/ 243840 h 1583589"/>
                <a:gd name="connsiteX6" fmla="*/ 2217420 w 3931920"/>
                <a:gd name="connsiteY6" fmla="*/ 1577340 h 1583589"/>
                <a:gd name="connsiteX7" fmla="*/ 2407920 w 3931920"/>
                <a:gd name="connsiteY7" fmla="*/ 754380 h 1583589"/>
                <a:gd name="connsiteX8" fmla="*/ 2560320 w 3931920"/>
                <a:gd name="connsiteY8" fmla="*/ 990600 h 1583589"/>
                <a:gd name="connsiteX9" fmla="*/ 2766060 w 3931920"/>
                <a:gd name="connsiteY9" fmla="*/ 579120 h 1583589"/>
                <a:gd name="connsiteX10" fmla="*/ 3177540 w 3931920"/>
                <a:gd name="connsiteY10" fmla="*/ 975360 h 1583589"/>
                <a:gd name="connsiteX11" fmla="*/ 3474720 w 3931920"/>
                <a:gd name="connsiteY11" fmla="*/ 396240 h 1583589"/>
                <a:gd name="connsiteX12" fmla="*/ 3474720 w 3931920"/>
                <a:gd name="connsiteY12" fmla="*/ 396240 h 1583589"/>
                <a:gd name="connsiteX13" fmla="*/ 3931920 w 3931920"/>
                <a:gd name="connsiteY13" fmla="*/ 0 h 1583589"/>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74720 w 3916680"/>
                <a:gd name="connsiteY12" fmla="*/ 156566 h 1343915"/>
                <a:gd name="connsiteX13" fmla="*/ 3916680 w 3916680"/>
                <a:gd name="connsiteY13" fmla="*/ 468986 h 1343915"/>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74720 w 3916680"/>
                <a:gd name="connsiteY12" fmla="*/ 156566 h 1343915"/>
                <a:gd name="connsiteX13" fmla="*/ 3916680 w 3916680"/>
                <a:gd name="connsiteY13" fmla="*/ 468986 h 1343915"/>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59480 w 3916680"/>
                <a:gd name="connsiteY12" fmla="*/ 362306 h 1343915"/>
                <a:gd name="connsiteX13" fmla="*/ 3916680 w 3916680"/>
                <a:gd name="connsiteY13" fmla="*/ 468986 h 1343915"/>
                <a:gd name="connsiteX0" fmla="*/ 0 w 3916680"/>
                <a:gd name="connsiteY0" fmla="*/ 617717 h 1355486"/>
                <a:gd name="connsiteX1" fmla="*/ 335280 w 3916680"/>
                <a:gd name="connsiteY1" fmla="*/ 175757 h 1355486"/>
                <a:gd name="connsiteX2" fmla="*/ 594360 w 3916680"/>
                <a:gd name="connsiteY2" fmla="*/ 1166357 h 1355486"/>
                <a:gd name="connsiteX3" fmla="*/ 1021080 w 3916680"/>
                <a:gd name="connsiteY3" fmla="*/ 244337 h 1355486"/>
                <a:gd name="connsiteX4" fmla="*/ 1470660 w 3916680"/>
                <a:gd name="connsiteY4" fmla="*/ 907277 h 1355486"/>
                <a:gd name="connsiteX5" fmla="*/ 1798320 w 3916680"/>
                <a:gd name="connsiteY5" fmla="*/ 15737 h 1355486"/>
                <a:gd name="connsiteX6" fmla="*/ 2217420 w 3916680"/>
                <a:gd name="connsiteY6" fmla="*/ 1349237 h 1355486"/>
                <a:gd name="connsiteX7" fmla="*/ 2407920 w 3916680"/>
                <a:gd name="connsiteY7" fmla="*/ 526277 h 1355486"/>
                <a:gd name="connsiteX8" fmla="*/ 2560320 w 3916680"/>
                <a:gd name="connsiteY8" fmla="*/ 762497 h 1355486"/>
                <a:gd name="connsiteX9" fmla="*/ 2766060 w 3916680"/>
                <a:gd name="connsiteY9" fmla="*/ 351017 h 1355486"/>
                <a:gd name="connsiteX10" fmla="*/ 3177540 w 3916680"/>
                <a:gd name="connsiteY10" fmla="*/ 747257 h 1355486"/>
                <a:gd name="connsiteX11" fmla="*/ 3474720 w 3916680"/>
                <a:gd name="connsiteY11" fmla="*/ 168137 h 1355486"/>
                <a:gd name="connsiteX12" fmla="*/ 3718560 w 3916680"/>
                <a:gd name="connsiteY12" fmla="*/ 23357 h 1355486"/>
                <a:gd name="connsiteX13" fmla="*/ 3916680 w 3916680"/>
                <a:gd name="connsiteY13" fmla="*/ 480557 h 1355486"/>
                <a:gd name="connsiteX0" fmla="*/ 0 w 3916680"/>
                <a:gd name="connsiteY0" fmla="*/ 608811 h 1346580"/>
                <a:gd name="connsiteX1" fmla="*/ 335280 w 3916680"/>
                <a:gd name="connsiteY1" fmla="*/ 166851 h 1346580"/>
                <a:gd name="connsiteX2" fmla="*/ 594360 w 3916680"/>
                <a:gd name="connsiteY2" fmla="*/ 1157451 h 1346580"/>
                <a:gd name="connsiteX3" fmla="*/ 1021080 w 3916680"/>
                <a:gd name="connsiteY3" fmla="*/ 235431 h 1346580"/>
                <a:gd name="connsiteX4" fmla="*/ 1470660 w 3916680"/>
                <a:gd name="connsiteY4" fmla="*/ 898371 h 1346580"/>
                <a:gd name="connsiteX5" fmla="*/ 1798320 w 3916680"/>
                <a:gd name="connsiteY5" fmla="*/ 6831 h 1346580"/>
                <a:gd name="connsiteX6" fmla="*/ 2217420 w 3916680"/>
                <a:gd name="connsiteY6" fmla="*/ 1340331 h 1346580"/>
                <a:gd name="connsiteX7" fmla="*/ 2407920 w 3916680"/>
                <a:gd name="connsiteY7" fmla="*/ 517371 h 1346580"/>
                <a:gd name="connsiteX8" fmla="*/ 2560320 w 3916680"/>
                <a:gd name="connsiteY8" fmla="*/ 753591 h 1346580"/>
                <a:gd name="connsiteX9" fmla="*/ 2766060 w 3916680"/>
                <a:gd name="connsiteY9" fmla="*/ 342111 h 1346580"/>
                <a:gd name="connsiteX10" fmla="*/ 3177540 w 3916680"/>
                <a:gd name="connsiteY10" fmla="*/ 738351 h 1346580"/>
                <a:gd name="connsiteX11" fmla="*/ 3474720 w 3916680"/>
                <a:gd name="connsiteY11" fmla="*/ 159231 h 1346580"/>
                <a:gd name="connsiteX12" fmla="*/ 3718560 w 3916680"/>
                <a:gd name="connsiteY12" fmla="*/ 14451 h 1346580"/>
                <a:gd name="connsiteX13" fmla="*/ 3916680 w 3916680"/>
                <a:gd name="connsiteY13" fmla="*/ 471651 h 1346580"/>
                <a:gd name="connsiteX0" fmla="*/ 0 w 3916680"/>
                <a:gd name="connsiteY0" fmla="*/ 614516 h 1352285"/>
                <a:gd name="connsiteX1" fmla="*/ 335280 w 3916680"/>
                <a:gd name="connsiteY1" fmla="*/ 172556 h 1352285"/>
                <a:gd name="connsiteX2" fmla="*/ 594360 w 3916680"/>
                <a:gd name="connsiteY2" fmla="*/ 1163156 h 1352285"/>
                <a:gd name="connsiteX3" fmla="*/ 1021080 w 3916680"/>
                <a:gd name="connsiteY3" fmla="*/ 241136 h 1352285"/>
                <a:gd name="connsiteX4" fmla="*/ 1470660 w 3916680"/>
                <a:gd name="connsiteY4" fmla="*/ 904076 h 1352285"/>
                <a:gd name="connsiteX5" fmla="*/ 1798320 w 3916680"/>
                <a:gd name="connsiteY5" fmla="*/ 12536 h 1352285"/>
                <a:gd name="connsiteX6" fmla="*/ 2217420 w 3916680"/>
                <a:gd name="connsiteY6" fmla="*/ 1346036 h 1352285"/>
                <a:gd name="connsiteX7" fmla="*/ 2407920 w 3916680"/>
                <a:gd name="connsiteY7" fmla="*/ 523076 h 1352285"/>
                <a:gd name="connsiteX8" fmla="*/ 2560320 w 3916680"/>
                <a:gd name="connsiteY8" fmla="*/ 759296 h 1352285"/>
                <a:gd name="connsiteX9" fmla="*/ 2766060 w 3916680"/>
                <a:gd name="connsiteY9" fmla="*/ 347816 h 1352285"/>
                <a:gd name="connsiteX10" fmla="*/ 3177540 w 3916680"/>
                <a:gd name="connsiteY10" fmla="*/ 744056 h 1352285"/>
                <a:gd name="connsiteX11" fmla="*/ 3474720 w 3916680"/>
                <a:gd name="connsiteY11" fmla="*/ 164936 h 1352285"/>
                <a:gd name="connsiteX12" fmla="*/ 3718560 w 3916680"/>
                <a:gd name="connsiteY12" fmla="*/ 20156 h 1352285"/>
                <a:gd name="connsiteX13" fmla="*/ 3916680 w 3916680"/>
                <a:gd name="connsiteY13" fmla="*/ 477356 h 1352285"/>
                <a:gd name="connsiteX0" fmla="*/ 0 w 3916680"/>
                <a:gd name="connsiteY0" fmla="*/ 610450 h 1348219"/>
                <a:gd name="connsiteX1" fmla="*/ 335280 w 3916680"/>
                <a:gd name="connsiteY1" fmla="*/ 168490 h 1348219"/>
                <a:gd name="connsiteX2" fmla="*/ 594360 w 3916680"/>
                <a:gd name="connsiteY2" fmla="*/ 1159090 h 1348219"/>
                <a:gd name="connsiteX3" fmla="*/ 1021080 w 3916680"/>
                <a:gd name="connsiteY3" fmla="*/ 237070 h 1348219"/>
                <a:gd name="connsiteX4" fmla="*/ 1470660 w 3916680"/>
                <a:gd name="connsiteY4" fmla="*/ 900010 h 1348219"/>
                <a:gd name="connsiteX5" fmla="*/ 1798320 w 3916680"/>
                <a:gd name="connsiteY5" fmla="*/ 8470 h 1348219"/>
                <a:gd name="connsiteX6" fmla="*/ 2217420 w 3916680"/>
                <a:gd name="connsiteY6" fmla="*/ 1341970 h 1348219"/>
                <a:gd name="connsiteX7" fmla="*/ 2407920 w 3916680"/>
                <a:gd name="connsiteY7" fmla="*/ 519010 h 1348219"/>
                <a:gd name="connsiteX8" fmla="*/ 2560320 w 3916680"/>
                <a:gd name="connsiteY8" fmla="*/ 755230 h 1348219"/>
                <a:gd name="connsiteX9" fmla="*/ 2766060 w 3916680"/>
                <a:gd name="connsiteY9" fmla="*/ 343750 h 1348219"/>
                <a:gd name="connsiteX10" fmla="*/ 3177540 w 3916680"/>
                <a:gd name="connsiteY10" fmla="*/ 739990 h 1348219"/>
                <a:gd name="connsiteX11" fmla="*/ 3474720 w 3916680"/>
                <a:gd name="connsiteY11" fmla="*/ 160870 h 1348219"/>
                <a:gd name="connsiteX12" fmla="*/ 3718560 w 3916680"/>
                <a:gd name="connsiteY12" fmla="*/ 16090 h 1348219"/>
                <a:gd name="connsiteX13" fmla="*/ 3916680 w 3916680"/>
                <a:gd name="connsiteY13" fmla="*/ 473290 h 1348219"/>
                <a:gd name="connsiteX0" fmla="*/ 0 w 3916680"/>
                <a:gd name="connsiteY0" fmla="*/ 610520 h 1348289"/>
                <a:gd name="connsiteX1" fmla="*/ 335280 w 3916680"/>
                <a:gd name="connsiteY1" fmla="*/ 168560 h 1348289"/>
                <a:gd name="connsiteX2" fmla="*/ 594360 w 3916680"/>
                <a:gd name="connsiteY2" fmla="*/ 1159160 h 1348289"/>
                <a:gd name="connsiteX3" fmla="*/ 1021080 w 3916680"/>
                <a:gd name="connsiteY3" fmla="*/ 237140 h 1348289"/>
                <a:gd name="connsiteX4" fmla="*/ 1470660 w 3916680"/>
                <a:gd name="connsiteY4" fmla="*/ 900080 h 1348289"/>
                <a:gd name="connsiteX5" fmla="*/ 1798320 w 3916680"/>
                <a:gd name="connsiteY5" fmla="*/ 8540 h 1348289"/>
                <a:gd name="connsiteX6" fmla="*/ 2217420 w 3916680"/>
                <a:gd name="connsiteY6" fmla="*/ 1342040 h 1348289"/>
                <a:gd name="connsiteX7" fmla="*/ 2407920 w 3916680"/>
                <a:gd name="connsiteY7" fmla="*/ 519080 h 1348289"/>
                <a:gd name="connsiteX8" fmla="*/ 2560320 w 3916680"/>
                <a:gd name="connsiteY8" fmla="*/ 755300 h 1348289"/>
                <a:gd name="connsiteX9" fmla="*/ 2766060 w 3916680"/>
                <a:gd name="connsiteY9" fmla="*/ 343820 h 1348289"/>
                <a:gd name="connsiteX10" fmla="*/ 3177540 w 3916680"/>
                <a:gd name="connsiteY10" fmla="*/ 740060 h 1348289"/>
                <a:gd name="connsiteX11" fmla="*/ 3474720 w 3916680"/>
                <a:gd name="connsiteY11" fmla="*/ 160940 h 1348289"/>
                <a:gd name="connsiteX12" fmla="*/ 3718560 w 3916680"/>
                <a:gd name="connsiteY12" fmla="*/ 16160 h 1348289"/>
                <a:gd name="connsiteX13" fmla="*/ 3916680 w 3916680"/>
                <a:gd name="connsiteY13" fmla="*/ 473360 h 1348289"/>
                <a:gd name="connsiteX0" fmla="*/ 0 w 4076700"/>
                <a:gd name="connsiteY0" fmla="*/ 606146 h 1343915"/>
                <a:gd name="connsiteX1" fmla="*/ 335280 w 4076700"/>
                <a:gd name="connsiteY1" fmla="*/ 164186 h 1343915"/>
                <a:gd name="connsiteX2" fmla="*/ 594360 w 4076700"/>
                <a:gd name="connsiteY2" fmla="*/ 1154786 h 1343915"/>
                <a:gd name="connsiteX3" fmla="*/ 1021080 w 4076700"/>
                <a:gd name="connsiteY3" fmla="*/ 232766 h 1343915"/>
                <a:gd name="connsiteX4" fmla="*/ 1470660 w 4076700"/>
                <a:gd name="connsiteY4" fmla="*/ 895706 h 1343915"/>
                <a:gd name="connsiteX5" fmla="*/ 1798320 w 4076700"/>
                <a:gd name="connsiteY5" fmla="*/ 4166 h 1343915"/>
                <a:gd name="connsiteX6" fmla="*/ 2217420 w 4076700"/>
                <a:gd name="connsiteY6" fmla="*/ 1337666 h 1343915"/>
                <a:gd name="connsiteX7" fmla="*/ 2407920 w 4076700"/>
                <a:gd name="connsiteY7" fmla="*/ 514706 h 1343915"/>
                <a:gd name="connsiteX8" fmla="*/ 2560320 w 4076700"/>
                <a:gd name="connsiteY8" fmla="*/ 750926 h 1343915"/>
                <a:gd name="connsiteX9" fmla="*/ 2766060 w 4076700"/>
                <a:gd name="connsiteY9" fmla="*/ 339446 h 1343915"/>
                <a:gd name="connsiteX10" fmla="*/ 3177540 w 4076700"/>
                <a:gd name="connsiteY10" fmla="*/ 735686 h 1343915"/>
                <a:gd name="connsiteX11" fmla="*/ 3474720 w 4076700"/>
                <a:gd name="connsiteY11" fmla="*/ 156566 h 1343915"/>
                <a:gd name="connsiteX12" fmla="*/ 3718560 w 4076700"/>
                <a:gd name="connsiteY12" fmla="*/ 11786 h 1343915"/>
                <a:gd name="connsiteX13" fmla="*/ 4076700 w 4076700"/>
                <a:gd name="connsiteY13" fmla="*/ 377546 h 134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76700" h="1343915">
                  <a:moveTo>
                    <a:pt x="0" y="606146"/>
                  </a:moveTo>
                  <a:cubicBezTo>
                    <a:pt x="118110" y="339446"/>
                    <a:pt x="236220" y="72746"/>
                    <a:pt x="335280" y="164186"/>
                  </a:cubicBezTo>
                  <a:cubicBezTo>
                    <a:pt x="434340" y="255626"/>
                    <a:pt x="480060" y="1143356"/>
                    <a:pt x="594360" y="1154786"/>
                  </a:cubicBezTo>
                  <a:cubicBezTo>
                    <a:pt x="708660" y="1166216"/>
                    <a:pt x="875030" y="275946"/>
                    <a:pt x="1021080" y="232766"/>
                  </a:cubicBezTo>
                  <a:cubicBezTo>
                    <a:pt x="1167130" y="189586"/>
                    <a:pt x="1341120" y="933806"/>
                    <a:pt x="1470660" y="895706"/>
                  </a:cubicBezTo>
                  <a:cubicBezTo>
                    <a:pt x="1600200" y="857606"/>
                    <a:pt x="1673860" y="-69494"/>
                    <a:pt x="1798320" y="4166"/>
                  </a:cubicBezTo>
                  <a:cubicBezTo>
                    <a:pt x="1922780" y="77826"/>
                    <a:pt x="2115820" y="1252576"/>
                    <a:pt x="2217420" y="1337666"/>
                  </a:cubicBezTo>
                  <a:cubicBezTo>
                    <a:pt x="2319020" y="1422756"/>
                    <a:pt x="2350770" y="612496"/>
                    <a:pt x="2407920" y="514706"/>
                  </a:cubicBezTo>
                  <a:cubicBezTo>
                    <a:pt x="2465070" y="416916"/>
                    <a:pt x="2500630" y="780136"/>
                    <a:pt x="2560320" y="750926"/>
                  </a:cubicBezTo>
                  <a:cubicBezTo>
                    <a:pt x="2620010" y="721716"/>
                    <a:pt x="2663190" y="341986"/>
                    <a:pt x="2766060" y="339446"/>
                  </a:cubicBezTo>
                  <a:cubicBezTo>
                    <a:pt x="2868930" y="336906"/>
                    <a:pt x="3059430" y="766166"/>
                    <a:pt x="3177540" y="735686"/>
                  </a:cubicBezTo>
                  <a:cubicBezTo>
                    <a:pt x="3295650" y="705206"/>
                    <a:pt x="3384550" y="277216"/>
                    <a:pt x="3474720" y="156566"/>
                  </a:cubicBezTo>
                  <a:cubicBezTo>
                    <a:pt x="3564890" y="35916"/>
                    <a:pt x="3618230" y="-25044"/>
                    <a:pt x="3718560" y="11786"/>
                  </a:cubicBezTo>
                  <a:cubicBezTo>
                    <a:pt x="3818890" y="48616"/>
                    <a:pt x="3886200" y="57506"/>
                    <a:pt x="4076700" y="377546"/>
                  </a:cubicBezTo>
                </a:path>
              </a:pathLst>
            </a:custGeom>
            <a:noFill/>
            <a:ln w="57150">
              <a:solidFill>
                <a:schemeClr val="accent5"/>
              </a:solidFill>
            </a:ln>
          </p:spPr>
          <p:txBody>
            <a:bodyPr vert="horz" wrap="square" lIns="91440" tIns="45720" rIns="91440" bIns="45720" numCol="1" rtlCol="0" anchor="t" anchorCtr="0" compatLnSpc="1">
              <a:prstTxWarp prst="textNoShape">
                <a:avLst/>
              </a:prstTxWarp>
            </a:bodyPr>
            <a:lstStyle/>
            <a:p>
              <a:endParaRPr lang="zh-CN" altLang="en-US" dirty="0">
                <a:solidFill>
                  <a:srgbClr val="0000FF"/>
                </a:solidFill>
              </a:endParaRPr>
            </a:p>
          </p:txBody>
        </p:sp>
      </p:grpSp>
      <p:sp>
        <p:nvSpPr>
          <p:cNvPr id="4" name="文本框 3">
            <a:extLst>
              <a:ext uri="{FF2B5EF4-FFF2-40B4-BE49-F238E27FC236}">
                <a16:creationId xmlns:a16="http://schemas.microsoft.com/office/drawing/2014/main" id="{54E3C9DF-4076-469B-A715-F1E4AB61288F}"/>
              </a:ext>
            </a:extLst>
          </p:cNvPr>
          <p:cNvSpPr txBox="1"/>
          <p:nvPr/>
        </p:nvSpPr>
        <p:spPr>
          <a:xfrm>
            <a:off x="1784366" y="6077975"/>
            <a:ext cx="1895070" cy="461665"/>
          </a:xfrm>
          <a:prstGeom prst="rect">
            <a:avLst/>
          </a:prstGeom>
          <a:noFill/>
        </p:spPr>
        <p:txBody>
          <a:bodyPr wrap="none" rtlCol="0">
            <a:spAutoFit/>
          </a:bodyPr>
          <a:lstStyle/>
          <a:p>
            <a:pPr algn="ctr"/>
            <a:r>
              <a:rPr lang="en-US" altLang="zh-CN" dirty="0">
                <a:latin typeface="+mj-lt"/>
              </a:rPr>
              <a:t>Information </a:t>
            </a:r>
            <a:r>
              <a:rPr lang="en-US" altLang="zh-CN" b="1" dirty="0">
                <a:latin typeface="+mj-lt"/>
              </a:rPr>
              <a:t>I</a:t>
            </a:r>
            <a:endParaRPr lang="zh-CN" altLang="en-US" b="1" dirty="0">
              <a:latin typeface="+mj-lt"/>
            </a:endParaRPr>
          </a:p>
        </p:txBody>
      </p:sp>
      <p:sp>
        <p:nvSpPr>
          <p:cNvPr id="18" name="文本框 17">
            <a:extLst>
              <a:ext uri="{FF2B5EF4-FFF2-40B4-BE49-F238E27FC236}">
                <a16:creationId xmlns:a16="http://schemas.microsoft.com/office/drawing/2014/main" id="{B33C6BF6-5A4A-4DE7-B98A-11D6B0AAFCC8}"/>
              </a:ext>
            </a:extLst>
          </p:cNvPr>
          <p:cNvSpPr txBox="1"/>
          <p:nvPr/>
        </p:nvSpPr>
        <p:spPr>
          <a:xfrm>
            <a:off x="8362552" y="5976916"/>
            <a:ext cx="1963999" cy="461665"/>
          </a:xfrm>
          <a:prstGeom prst="rect">
            <a:avLst/>
          </a:prstGeom>
          <a:noFill/>
        </p:spPr>
        <p:txBody>
          <a:bodyPr wrap="none" rtlCol="0">
            <a:spAutoFit/>
          </a:bodyPr>
          <a:lstStyle/>
          <a:p>
            <a:pPr algn="ctr"/>
            <a:r>
              <a:rPr lang="en-US" altLang="zh-CN" dirty="0">
                <a:latin typeface="+mj-lt"/>
              </a:rPr>
              <a:t>Information </a:t>
            </a:r>
            <a:r>
              <a:rPr lang="en-US" altLang="zh-CN" b="1" dirty="0">
                <a:latin typeface="+mj-lt"/>
              </a:rPr>
              <a:t>I’</a:t>
            </a:r>
            <a:endParaRPr lang="zh-CN" altLang="en-US" b="1" dirty="0">
              <a:latin typeface="+mj-lt"/>
            </a:endParaRPr>
          </a:p>
        </p:txBody>
      </p:sp>
    </p:spTree>
    <p:extLst>
      <p:ext uri="{BB962C8B-B14F-4D97-AF65-F5344CB8AC3E}">
        <p14:creationId xmlns:p14="http://schemas.microsoft.com/office/powerpoint/2010/main" val="2588762417"/>
      </p:ext>
    </p:extLst>
  </p:cSld>
  <p:clrMapOvr>
    <a:masterClrMapping/>
  </p:clrMapOvr>
  <p:transition>
    <p:pull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lstStyle/>
          <a:p>
            <a:r>
              <a:rPr lang="en-US" altLang="zh-CN" dirty="0"/>
              <a:t>Setup</a:t>
            </a:r>
            <a:endParaRPr lang="zh-CN" altLang="en-US" dirty="0"/>
          </a:p>
        </p:txBody>
      </p:sp>
      <p:sp>
        <p:nvSpPr>
          <p:cNvPr id="4" name="灯片编号占位符 3"/>
          <p:cNvSpPr>
            <a:spLocks noGrp="1"/>
          </p:cNvSpPr>
          <p:nvPr>
            <p:ph type="sldNum" sz="quarter" idx="12"/>
          </p:nvPr>
        </p:nvSpPr>
        <p:spPr/>
        <p:txBody>
          <a:bodyPr/>
          <a:lstStyle/>
          <a:p>
            <a:pPr>
              <a:defRPr/>
            </a:pPr>
            <a:fld id="{8DE895D9-91D8-4958-BB05-9803D63D1C8A}" type="slidenum">
              <a:rPr lang="en-US" altLang="zh-CN" smtClean="0"/>
              <a:pPr>
                <a:defRPr/>
              </a:pPr>
              <a:t>14</a:t>
            </a:fld>
            <a:endParaRPr lang="en-US" altLang="zh-CN" dirty="0"/>
          </a:p>
        </p:txBody>
      </p:sp>
      <p:cxnSp>
        <p:nvCxnSpPr>
          <p:cNvPr id="14" name="直接连接符 13"/>
          <p:cNvCxnSpPr/>
          <p:nvPr/>
        </p:nvCxnSpPr>
        <p:spPr bwMode="auto">
          <a:xfrm>
            <a:off x="4533900" y="2869863"/>
            <a:ext cx="2720340" cy="0"/>
          </a:xfrm>
          <a:prstGeom prst="line">
            <a:avLst/>
          </a:prstGeom>
          <a:solidFill>
            <a:schemeClr val="accent1"/>
          </a:solidFill>
          <a:ln w="57150" cap="flat" cmpd="sng" algn="ctr">
            <a:solidFill>
              <a:schemeClr val="bg2">
                <a:lumMod val="75000"/>
              </a:schemeClr>
            </a:solidFill>
            <a:prstDash val="solid"/>
            <a:round/>
            <a:headEnd type="none" w="med" len="med"/>
            <a:tailEnd type="none" w="med" len="med"/>
          </a:ln>
          <a:effectLst/>
        </p:spPr>
      </p:cxnSp>
      <p:sp>
        <p:nvSpPr>
          <p:cNvPr id="16" name="文本框 15"/>
          <p:cNvSpPr txBox="1"/>
          <p:nvPr/>
        </p:nvSpPr>
        <p:spPr>
          <a:xfrm>
            <a:off x="2700018" y="3546351"/>
            <a:ext cx="6355080" cy="461665"/>
          </a:xfrm>
          <a:prstGeom prst="rect">
            <a:avLst/>
          </a:prstGeom>
          <a:noFill/>
        </p:spPr>
        <p:txBody>
          <a:bodyPr wrap="square" rtlCol="0">
            <a:spAutoFit/>
          </a:bodyPr>
          <a:lstStyle/>
          <a:p>
            <a:pPr algn="ctr"/>
            <a:r>
              <a:rPr lang="en-US" altLang="zh-CN" dirty="0">
                <a:solidFill>
                  <a:schemeClr val="accent2"/>
                </a:solidFill>
                <a:latin typeface="+mj-lt"/>
              </a:rPr>
              <a:t>over a link directly connecting two devices</a:t>
            </a:r>
            <a:endParaRPr lang="zh-CN" altLang="en-US" dirty="0">
              <a:solidFill>
                <a:schemeClr val="accent2"/>
              </a:solidFill>
              <a:latin typeface="+mj-lt"/>
            </a:endParaRPr>
          </a:p>
        </p:txBody>
      </p:sp>
      <p:sp>
        <p:nvSpPr>
          <p:cNvPr id="19" name="椭圆 18"/>
          <p:cNvSpPr/>
          <p:nvPr/>
        </p:nvSpPr>
        <p:spPr>
          <a:xfrm>
            <a:off x="4770120" y="5471160"/>
            <a:ext cx="388620" cy="388620"/>
          </a:xfrm>
          <a:prstGeom prst="ellipse">
            <a:avLst/>
          </a:prstGeom>
          <a:solidFill>
            <a:schemeClr val="tx2">
              <a:lumMod val="60000"/>
              <a:lumOff val="40000"/>
            </a:schemeClr>
          </a:solidFill>
          <a:ln w="19050">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sp>
        <p:nvSpPr>
          <p:cNvPr id="20" name="椭圆 19"/>
          <p:cNvSpPr/>
          <p:nvPr/>
        </p:nvSpPr>
        <p:spPr>
          <a:xfrm>
            <a:off x="7391400" y="5471160"/>
            <a:ext cx="388620" cy="388620"/>
          </a:xfrm>
          <a:prstGeom prst="ellipse">
            <a:avLst/>
          </a:prstGeom>
          <a:solidFill>
            <a:schemeClr val="tx2">
              <a:lumMod val="60000"/>
              <a:lumOff val="40000"/>
            </a:schemeClr>
          </a:solidFill>
          <a:ln w="19050">
            <a:solidFill>
              <a:schemeClr val="tx1"/>
            </a:solidFill>
          </a:ln>
        </p:spPr>
        <p:txBody>
          <a:bodyPr wrap="square" rtlCol="0" anchor="ctr" anchorCtr="0">
            <a:noAutofit/>
          </a:bodyPr>
          <a:lstStyle/>
          <a:p>
            <a:pPr algn="ctr"/>
            <a:endParaRPr lang="zh-CN" altLang="en-US" dirty="0">
              <a:latin typeface="Comic Sans MS" panose="030F0702030302020204" pitchFamily="66" charset="0"/>
            </a:endParaRPr>
          </a:p>
        </p:txBody>
      </p:sp>
      <p:cxnSp>
        <p:nvCxnSpPr>
          <p:cNvPr id="21" name="直接连接符 20"/>
          <p:cNvCxnSpPr>
            <a:endCxn id="19" idx="2"/>
          </p:cNvCxnSpPr>
          <p:nvPr/>
        </p:nvCxnSpPr>
        <p:spPr bwMode="auto">
          <a:xfrm>
            <a:off x="3718560" y="5665470"/>
            <a:ext cx="1051560" cy="0"/>
          </a:xfrm>
          <a:prstGeom prst="line">
            <a:avLst/>
          </a:prstGeom>
          <a:solidFill>
            <a:schemeClr val="accent1"/>
          </a:solidFill>
          <a:ln w="57150" cap="flat" cmpd="sng" algn="ctr">
            <a:solidFill>
              <a:srgbClr val="0000FF"/>
            </a:solidFill>
            <a:prstDash val="solid"/>
            <a:round/>
            <a:headEnd type="none" w="med" len="med"/>
            <a:tailEnd type="none" w="med" len="med"/>
          </a:ln>
          <a:effectLst/>
        </p:spPr>
      </p:cxnSp>
      <p:cxnSp>
        <p:nvCxnSpPr>
          <p:cNvPr id="23" name="直接连接符 22"/>
          <p:cNvCxnSpPr>
            <a:endCxn id="20" idx="2"/>
          </p:cNvCxnSpPr>
          <p:nvPr/>
        </p:nvCxnSpPr>
        <p:spPr bwMode="auto">
          <a:xfrm>
            <a:off x="5158740" y="5665470"/>
            <a:ext cx="2232660" cy="0"/>
          </a:xfrm>
          <a:prstGeom prst="line">
            <a:avLst/>
          </a:prstGeom>
          <a:solidFill>
            <a:schemeClr val="accent1"/>
          </a:solidFill>
          <a:ln w="57150" cap="flat" cmpd="sng" algn="ctr">
            <a:solidFill>
              <a:schemeClr val="bg2">
                <a:lumMod val="75000"/>
              </a:schemeClr>
            </a:solidFill>
            <a:prstDash val="solid"/>
            <a:round/>
            <a:headEnd type="none" w="med" len="med"/>
            <a:tailEnd type="none" w="med" len="med"/>
          </a:ln>
          <a:effectLst/>
        </p:spPr>
      </p:cxnSp>
      <p:cxnSp>
        <p:nvCxnSpPr>
          <p:cNvPr id="25" name="直接连接符 24"/>
          <p:cNvCxnSpPr/>
          <p:nvPr/>
        </p:nvCxnSpPr>
        <p:spPr bwMode="auto">
          <a:xfrm>
            <a:off x="7780020" y="5654040"/>
            <a:ext cx="754380" cy="0"/>
          </a:xfrm>
          <a:prstGeom prst="line">
            <a:avLst/>
          </a:prstGeom>
          <a:solidFill>
            <a:schemeClr val="accent1"/>
          </a:solidFill>
          <a:ln w="57150" cap="flat" cmpd="sng" algn="ctr">
            <a:solidFill>
              <a:schemeClr val="accent2">
                <a:lumMod val="60000"/>
                <a:lumOff val="40000"/>
              </a:schemeClr>
            </a:solidFill>
            <a:prstDash val="solid"/>
            <a:round/>
            <a:headEnd type="none" w="med" len="med"/>
            <a:tailEnd type="none" w="med" len="med"/>
          </a:ln>
          <a:effectLst/>
        </p:spPr>
      </p:cxnSp>
      <p:sp>
        <p:nvSpPr>
          <p:cNvPr id="31" name="文本框 30"/>
          <p:cNvSpPr txBox="1"/>
          <p:nvPr/>
        </p:nvSpPr>
        <p:spPr>
          <a:xfrm>
            <a:off x="4545878" y="6102594"/>
            <a:ext cx="3198311" cy="461665"/>
          </a:xfrm>
          <a:prstGeom prst="rect">
            <a:avLst/>
          </a:prstGeom>
          <a:noFill/>
        </p:spPr>
        <p:txBody>
          <a:bodyPr wrap="none" rtlCol="0">
            <a:spAutoFit/>
          </a:bodyPr>
          <a:lstStyle/>
          <a:p>
            <a:pPr algn="ctr"/>
            <a:r>
              <a:rPr lang="en-US" altLang="zh-CN" dirty="0">
                <a:latin typeface="+mj-lt"/>
              </a:rPr>
              <a:t>Not over multiple links</a:t>
            </a:r>
            <a:endParaRPr lang="zh-CN" altLang="en-US" dirty="0">
              <a:latin typeface="+mj-lt"/>
            </a:endParaRPr>
          </a:p>
        </p:txBody>
      </p:sp>
      <p:pic>
        <p:nvPicPr>
          <p:cNvPr id="18" name="图片 17"/>
          <p:cNvPicPr>
            <a:picLocks noChangeAspect="1"/>
          </p:cNvPicPr>
          <p:nvPr/>
        </p:nvPicPr>
        <p:blipFill>
          <a:blip r:embed="rId2"/>
          <a:stretch>
            <a:fillRect/>
          </a:stretch>
        </p:blipFill>
        <p:spPr>
          <a:xfrm>
            <a:off x="3886068" y="2290897"/>
            <a:ext cx="561111" cy="853453"/>
          </a:xfrm>
          <a:prstGeom prst="rect">
            <a:avLst/>
          </a:prstGeom>
        </p:spPr>
      </p:pic>
      <p:pic>
        <p:nvPicPr>
          <p:cNvPr id="22" name="图片 21"/>
          <p:cNvPicPr>
            <a:picLocks noChangeAspect="1"/>
          </p:cNvPicPr>
          <p:nvPr/>
        </p:nvPicPr>
        <p:blipFill>
          <a:blip r:embed="rId3"/>
          <a:stretch>
            <a:fillRect/>
          </a:stretch>
        </p:blipFill>
        <p:spPr>
          <a:xfrm>
            <a:off x="7332740" y="2268364"/>
            <a:ext cx="522056" cy="829435"/>
          </a:xfrm>
          <a:prstGeom prst="rect">
            <a:avLst/>
          </a:prstGeom>
        </p:spPr>
      </p:pic>
      <p:pic>
        <p:nvPicPr>
          <p:cNvPr id="24" name="图片 23"/>
          <p:cNvPicPr>
            <a:picLocks noChangeAspect="1"/>
          </p:cNvPicPr>
          <p:nvPr/>
        </p:nvPicPr>
        <p:blipFill>
          <a:blip r:embed="rId2"/>
          <a:stretch>
            <a:fillRect/>
          </a:stretch>
        </p:blipFill>
        <p:spPr>
          <a:xfrm>
            <a:off x="3157450" y="5116468"/>
            <a:ext cx="561111" cy="853453"/>
          </a:xfrm>
          <a:prstGeom prst="rect">
            <a:avLst/>
          </a:prstGeom>
        </p:spPr>
      </p:pic>
      <p:pic>
        <p:nvPicPr>
          <p:cNvPr id="26" name="图片 25"/>
          <p:cNvPicPr>
            <a:picLocks noChangeAspect="1"/>
          </p:cNvPicPr>
          <p:nvPr/>
        </p:nvPicPr>
        <p:blipFill>
          <a:blip r:embed="rId3"/>
          <a:stretch>
            <a:fillRect/>
          </a:stretch>
        </p:blipFill>
        <p:spPr>
          <a:xfrm>
            <a:off x="8533042" y="5116468"/>
            <a:ext cx="522056" cy="829435"/>
          </a:xfrm>
          <a:prstGeom prst="rect">
            <a:avLst/>
          </a:prstGeom>
        </p:spPr>
      </p:pic>
    </p:spTree>
    <p:extLst>
      <p:ext uri="{BB962C8B-B14F-4D97-AF65-F5344CB8AC3E}">
        <p14:creationId xmlns:p14="http://schemas.microsoft.com/office/powerpoint/2010/main" val="854540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文本占位符 5"/>
          <p:cNvSpPr>
            <a:spLocks noGrp="1"/>
          </p:cNvSpPr>
          <p:nvPr>
            <p:ph type="body" idx="1"/>
          </p:nvPr>
        </p:nvSpPr>
        <p:spPr/>
        <p:txBody>
          <a:bodyPr/>
          <a:lstStyle/>
          <a:p>
            <a:r>
              <a:rPr lang="en-US" altLang="zh-CN" dirty="0"/>
              <a:t>How do we measure performance of communications?</a:t>
            </a:r>
            <a:endParaRPr lang="en-US" altLang="en-US" dirty="0"/>
          </a:p>
        </p:txBody>
      </p:sp>
      <p:sp>
        <p:nvSpPr>
          <p:cNvPr id="4" name="灯片编号占位符 3"/>
          <p:cNvSpPr>
            <a:spLocks noGrp="1"/>
          </p:cNvSpPr>
          <p:nvPr>
            <p:ph type="sldNum" sz="quarter" idx="12"/>
          </p:nvPr>
        </p:nvSpPr>
        <p:spPr/>
        <p:txBody>
          <a:bodyPr/>
          <a:lstStyle/>
          <a:p>
            <a:pPr>
              <a:defRPr/>
            </a:pPr>
            <a:fld id="{C26F88E2-37A7-4AF8-85FF-C316983EC330}" type="slidenum">
              <a:rPr lang="en-US" altLang="zh-CN" smtClean="0"/>
              <a:pPr>
                <a:defRPr/>
              </a:pPr>
              <a:t>15</a:t>
            </a:fld>
            <a:endParaRPr lang="en-US" altLang="zh-CN" dirty="0"/>
          </a:p>
        </p:txBody>
      </p:sp>
    </p:spTree>
    <p:extLst>
      <p:ext uri="{BB962C8B-B14F-4D97-AF65-F5344CB8AC3E}">
        <p14:creationId xmlns:p14="http://schemas.microsoft.com/office/powerpoint/2010/main" val="1727021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2A0FBF-366F-43F9-A9F4-4D1E1C99680D}"/>
              </a:ext>
            </a:extLst>
          </p:cNvPr>
          <p:cNvSpPr>
            <a:spLocks noGrp="1"/>
          </p:cNvSpPr>
          <p:nvPr>
            <p:ph type="title"/>
          </p:nvPr>
        </p:nvSpPr>
        <p:spPr/>
        <p:txBody>
          <a:bodyPr/>
          <a:lstStyle/>
          <a:p>
            <a:r>
              <a:rPr lang="en-US" altLang="zh-CN" dirty="0"/>
              <a:t>Performance metrics</a:t>
            </a:r>
            <a:endParaRPr lang="zh-CN" altLang="en-US" dirty="0"/>
          </a:p>
        </p:txBody>
      </p:sp>
      <p:sp>
        <p:nvSpPr>
          <p:cNvPr id="3" name="内容占位符 2">
            <a:extLst>
              <a:ext uri="{FF2B5EF4-FFF2-40B4-BE49-F238E27FC236}">
                <a16:creationId xmlns:a16="http://schemas.microsoft.com/office/drawing/2014/main" id="{986D1251-ADD3-42EF-ABA1-617759DF55BA}"/>
              </a:ext>
            </a:extLst>
          </p:cNvPr>
          <p:cNvSpPr>
            <a:spLocks noGrp="1"/>
          </p:cNvSpPr>
          <p:nvPr>
            <p:ph sz="half" idx="1"/>
          </p:nvPr>
        </p:nvSpPr>
        <p:spPr>
          <a:xfrm>
            <a:off x="3816350" y="1682750"/>
            <a:ext cx="5080000" cy="4648200"/>
          </a:xfrm>
        </p:spPr>
        <p:txBody>
          <a:bodyPr/>
          <a:lstStyle/>
          <a:p>
            <a:r>
              <a:rPr lang="en-US" altLang="zh-CN" dirty="0">
                <a:solidFill>
                  <a:srgbClr val="C00000"/>
                </a:solidFill>
              </a:rPr>
              <a:t>Transmission rate: </a:t>
            </a:r>
            <a:r>
              <a:rPr lang="en-US" altLang="zh-CN" dirty="0"/>
              <a:t>The transmission rate is the volume of data transmitted over a transmission channel within a specified duration of time</a:t>
            </a:r>
          </a:p>
          <a:p>
            <a:r>
              <a:rPr lang="en-US" altLang="zh-CN" dirty="0">
                <a:solidFill>
                  <a:srgbClr val="C00000"/>
                </a:solidFill>
              </a:rPr>
              <a:t>Utilization of bandwidth</a:t>
            </a:r>
            <a:r>
              <a:rPr lang="en-US" altLang="zh-CN" dirty="0"/>
              <a:t>: the transmission rate per bandwidth (b/</a:t>
            </a:r>
            <a:r>
              <a:rPr lang="en-US" altLang="zh-CN" dirty="0" err="1"/>
              <a:t>hz</a:t>
            </a:r>
            <a:r>
              <a:rPr lang="en-US" altLang="zh-CN" dirty="0"/>
              <a:t>)</a:t>
            </a:r>
          </a:p>
          <a:p>
            <a:r>
              <a:rPr lang="en-US" altLang="zh-CN" dirty="0">
                <a:solidFill>
                  <a:srgbClr val="C00000"/>
                </a:solidFill>
              </a:rPr>
              <a:t>Error rate</a:t>
            </a:r>
            <a:r>
              <a:rPr lang="en-US" altLang="zh-CN" dirty="0"/>
              <a:t>: the percentage of correctly received bits</a:t>
            </a:r>
            <a:endParaRPr lang="zh-CN" altLang="en-US" dirty="0"/>
          </a:p>
        </p:txBody>
      </p:sp>
      <p:sp>
        <p:nvSpPr>
          <p:cNvPr id="4" name="灯片编号占位符 3">
            <a:extLst>
              <a:ext uri="{FF2B5EF4-FFF2-40B4-BE49-F238E27FC236}">
                <a16:creationId xmlns:a16="http://schemas.microsoft.com/office/drawing/2014/main" id="{78B0CDD9-63DC-4C2F-9EFC-7F2B097DAACB}"/>
              </a:ext>
            </a:extLst>
          </p:cNvPr>
          <p:cNvSpPr>
            <a:spLocks noGrp="1"/>
          </p:cNvSpPr>
          <p:nvPr>
            <p:ph type="sldNum" sz="quarter" idx="12"/>
          </p:nvPr>
        </p:nvSpPr>
        <p:spPr/>
        <p:txBody>
          <a:bodyPr/>
          <a:lstStyle/>
          <a:p>
            <a:pPr>
              <a:defRPr/>
            </a:pPr>
            <a:fld id="{B154813A-C266-48CA-A7BD-BF64D513E5B8}" type="slidenum">
              <a:rPr lang="en-US" altLang="zh-CN" smtClean="0"/>
              <a:t>16</a:t>
            </a:fld>
            <a:endParaRPr lang="en-US" altLang="zh-CN" dirty="0"/>
          </a:p>
        </p:txBody>
      </p:sp>
    </p:spTree>
    <p:extLst>
      <p:ext uri="{BB962C8B-B14F-4D97-AF65-F5344CB8AC3E}">
        <p14:creationId xmlns:p14="http://schemas.microsoft.com/office/powerpoint/2010/main" val="1688942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24560" y="335280"/>
            <a:ext cx="10149840" cy="851852"/>
          </a:xfrm>
        </p:spPr>
        <p:txBody>
          <a:bodyPr/>
          <a:lstStyle/>
          <a:p>
            <a:r>
              <a:rPr lang="en-US" altLang="zh-CN"/>
              <a:t>Roadmap</a:t>
            </a:r>
          </a:p>
        </p:txBody>
      </p:sp>
      <p:sp>
        <p:nvSpPr>
          <p:cNvPr id="19459" name="Rectangle 3"/>
          <p:cNvSpPr>
            <a:spLocks noGrp="1" noChangeArrowheads="1"/>
          </p:cNvSpPr>
          <p:nvPr>
            <p:ph idx="1"/>
          </p:nvPr>
        </p:nvSpPr>
        <p:spPr>
          <a:xfrm>
            <a:off x="924561" y="1600200"/>
            <a:ext cx="10149839" cy="4648200"/>
          </a:xfrm>
        </p:spPr>
        <p:txBody>
          <a:bodyPr>
            <a:normAutofit/>
          </a:bodyPr>
          <a:lstStyle/>
          <a:p>
            <a:r>
              <a:rPr lang="en-US" altLang="zh-CN" dirty="0"/>
              <a:t>1. Background</a:t>
            </a:r>
          </a:p>
          <a:p>
            <a:r>
              <a:rPr lang="en-US" altLang="zh-CN" dirty="0">
                <a:solidFill>
                  <a:srgbClr val="C00000"/>
                </a:solidFill>
              </a:rPr>
              <a:t>2. Signals and channels</a:t>
            </a:r>
          </a:p>
          <a:p>
            <a:r>
              <a:rPr lang="en-US" altLang="zh-CN" dirty="0"/>
              <a:t>3. Analog passband modulations</a:t>
            </a:r>
          </a:p>
          <a:p>
            <a:r>
              <a:rPr lang="en-US" altLang="zh-CN" dirty="0"/>
              <a:t>4. From analog signals to digital signals</a:t>
            </a:r>
          </a:p>
          <a:p>
            <a:r>
              <a:rPr lang="en-US" altLang="zh-CN" dirty="0"/>
              <a:t>5. Digital baseband transmissions</a:t>
            </a:r>
          </a:p>
          <a:p>
            <a:r>
              <a:rPr lang="en-US" altLang="zh-CN" dirty="0"/>
              <a:t>6. Digital passband modulations</a:t>
            </a:r>
          </a:p>
          <a:p>
            <a:r>
              <a:rPr lang="en-US" altLang="zh-CN" dirty="0"/>
              <a:t>7. Capacity of channels</a:t>
            </a:r>
          </a:p>
        </p:txBody>
      </p:sp>
      <p:sp>
        <p:nvSpPr>
          <p:cNvPr id="5" name="灯片编号占位符 4"/>
          <p:cNvSpPr>
            <a:spLocks noGrp="1"/>
          </p:cNvSpPr>
          <p:nvPr>
            <p:ph type="sldNum" sz="quarter" idx="12"/>
          </p:nvPr>
        </p:nvSpPr>
        <p:spPr>
          <a:xfrm>
            <a:off x="11074400" y="6510338"/>
            <a:ext cx="1117600" cy="347662"/>
          </a:xfrm>
        </p:spPr>
        <p:txBody>
          <a:bodyPr/>
          <a:lstStyle/>
          <a:p>
            <a:fld id="{69BD1D02-8EC0-4D6E-BF0B-AB4FC0502858}" type="slidenum">
              <a:rPr lang="en-US" altLang="zh-CN" smtClean="0"/>
              <a:pPr/>
              <a:t>17</a:t>
            </a:fld>
            <a:endParaRPr lang="en-US" altLang="zh-CN" dirty="0"/>
          </a:p>
        </p:txBody>
      </p:sp>
    </p:spTree>
    <p:extLst>
      <p:ext uri="{BB962C8B-B14F-4D97-AF65-F5344CB8AC3E}">
        <p14:creationId xmlns:p14="http://schemas.microsoft.com/office/powerpoint/2010/main" val="1158053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AC1A7A1-8F6B-4FFD-AF12-DE06F578E7E5}"/>
              </a:ext>
            </a:extLst>
          </p:cNvPr>
          <p:cNvSpPr>
            <a:spLocks noGrp="1"/>
          </p:cNvSpPr>
          <p:nvPr>
            <p:ph type="title"/>
          </p:nvPr>
        </p:nvSpPr>
        <p:spPr/>
        <p:txBody>
          <a:bodyPr/>
          <a:lstStyle/>
          <a:p>
            <a:r>
              <a:rPr lang="en-US" altLang="zh-CN" dirty="0"/>
              <a:t>Signals and Systems</a:t>
            </a:r>
            <a:endParaRPr lang="zh-CN" altLang="en-US" dirty="0"/>
          </a:p>
        </p:txBody>
      </p:sp>
      <p:sp>
        <p:nvSpPr>
          <p:cNvPr id="17" name="内容占位符 16">
            <a:extLst>
              <a:ext uri="{FF2B5EF4-FFF2-40B4-BE49-F238E27FC236}">
                <a16:creationId xmlns:a16="http://schemas.microsoft.com/office/drawing/2014/main" id="{D8842E0F-9034-4FAD-A23C-17D591FB2B21}"/>
              </a:ext>
            </a:extLst>
          </p:cNvPr>
          <p:cNvSpPr>
            <a:spLocks noGrp="1"/>
          </p:cNvSpPr>
          <p:nvPr>
            <p:ph sz="half" idx="1"/>
          </p:nvPr>
        </p:nvSpPr>
        <p:spPr>
          <a:xfrm>
            <a:off x="1289050" y="4784430"/>
            <a:ext cx="9588500" cy="1463969"/>
          </a:xfrm>
          <a:solidFill>
            <a:schemeClr val="tx2"/>
          </a:solidFill>
        </p:spPr>
        <p:txBody>
          <a:bodyPr anchor="ctr" anchorCtr="0"/>
          <a:lstStyle/>
          <a:p>
            <a:pPr marL="0" indent="0" algn="ctr">
              <a:buNone/>
            </a:pPr>
            <a:r>
              <a:rPr lang="en-US" altLang="zh-CN" dirty="0">
                <a:solidFill>
                  <a:schemeClr val="bg1"/>
                </a:solidFill>
              </a:rPr>
              <a:t>The study of information transmission systems is inherently concerned with the transmission of signals through systems</a:t>
            </a:r>
            <a:endParaRPr lang="zh-CN" altLang="en-US" dirty="0">
              <a:solidFill>
                <a:schemeClr val="bg1"/>
              </a:solidFill>
            </a:endParaRPr>
          </a:p>
        </p:txBody>
      </p:sp>
      <p:sp>
        <p:nvSpPr>
          <p:cNvPr id="3" name="灯片编号占位符 2">
            <a:extLst>
              <a:ext uri="{FF2B5EF4-FFF2-40B4-BE49-F238E27FC236}">
                <a16:creationId xmlns:a16="http://schemas.microsoft.com/office/drawing/2014/main" id="{7047A1CA-2D8F-41B0-BAB2-1EC058306BD9}"/>
              </a:ext>
            </a:extLst>
          </p:cNvPr>
          <p:cNvSpPr>
            <a:spLocks noGrp="1"/>
          </p:cNvSpPr>
          <p:nvPr>
            <p:ph type="sldNum" sz="quarter" idx="12"/>
          </p:nvPr>
        </p:nvSpPr>
        <p:spPr/>
        <p:txBody>
          <a:bodyPr/>
          <a:lstStyle/>
          <a:p>
            <a:pPr>
              <a:defRPr/>
            </a:pPr>
            <a:fld id="{B5976719-4C93-4032-AE44-9AF0CDE2F195}" type="slidenum">
              <a:rPr lang="en-US" altLang="zh-CN" smtClean="0"/>
              <a:t>18</a:t>
            </a:fld>
            <a:endParaRPr lang="en-US" altLang="zh-CN" dirty="0"/>
          </a:p>
        </p:txBody>
      </p:sp>
      <p:sp>
        <p:nvSpPr>
          <p:cNvPr id="4" name="右箭头 19">
            <a:extLst>
              <a:ext uri="{FF2B5EF4-FFF2-40B4-BE49-F238E27FC236}">
                <a16:creationId xmlns:a16="http://schemas.microsoft.com/office/drawing/2014/main" id="{5B2C8458-9B22-46B8-80D4-57DCDF862AF0}"/>
              </a:ext>
            </a:extLst>
          </p:cNvPr>
          <p:cNvSpPr/>
          <p:nvPr/>
        </p:nvSpPr>
        <p:spPr bwMode="auto">
          <a:xfrm>
            <a:off x="3031500" y="3137521"/>
            <a:ext cx="2241550" cy="430213"/>
          </a:xfrm>
          <a:prstGeom prst="rightArrow">
            <a:avLst/>
          </a:prstGeom>
          <a:solidFill>
            <a:schemeClr val="tx2">
              <a:lumMod val="40000"/>
              <a:lumOff val="60000"/>
            </a:schemeClr>
          </a:solidFill>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zh-CN" altLang="en-US">
              <a:solidFill>
                <a:schemeClr val="tx1"/>
              </a:solidFill>
              <a:latin typeface="Times New Roman" pitchFamily="18" charset="0"/>
              <a:ea typeface="宋体" pitchFamily="2" charset="-122"/>
            </a:endParaRPr>
          </a:p>
        </p:txBody>
      </p:sp>
      <p:sp>
        <p:nvSpPr>
          <p:cNvPr id="5" name="右箭头 23">
            <a:extLst>
              <a:ext uri="{FF2B5EF4-FFF2-40B4-BE49-F238E27FC236}">
                <a16:creationId xmlns:a16="http://schemas.microsoft.com/office/drawing/2014/main" id="{3712214F-835F-42DC-B148-2E3E2BEA1D1E}"/>
              </a:ext>
            </a:extLst>
          </p:cNvPr>
          <p:cNvSpPr/>
          <p:nvPr/>
        </p:nvSpPr>
        <p:spPr bwMode="auto">
          <a:xfrm>
            <a:off x="6720850" y="3145458"/>
            <a:ext cx="2235200" cy="430212"/>
          </a:xfrm>
          <a:prstGeom prst="rightArrow">
            <a:avLst/>
          </a:prstGeom>
          <a:solidFill>
            <a:schemeClr val="tx2">
              <a:lumMod val="40000"/>
              <a:lumOff val="60000"/>
            </a:schemeClr>
          </a:solidFill>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zh-CN" altLang="en-US">
              <a:solidFill>
                <a:schemeClr val="tx1"/>
              </a:solidFill>
              <a:latin typeface="Times New Roman" pitchFamily="18" charset="0"/>
              <a:ea typeface="宋体" pitchFamily="2" charset="-122"/>
            </a:endParaRPr>
          </a:p>
        </p:txBody>
      </p:sp>
      <p:sp>
        <p:nvSpPr>
          <p:cNvPr id="6" name="Rectangle 7">
            <a:extLst>
              <a:ext uri="{FF2B5EF4-FFF2-40B4-BE49-F238E27FC236}">
                <a16:creationId xmlns:a16="http://schemas.microsoft.com/office/drawing/2014/main" id="{F950A610-A61A-4790-AA48-99356BB4BECC}"/>
              </a:ext>
            </a:extLst>
          </p:cNvPr>
          <p:cNvSpPr>
            <a:spLocks noChangeArrowheads="1"/>
          </p:cNvSpPr>
          <p:nvPr/>
        </p:nvSpPr>
        <p:spPr bwMode="auto">
          <a:xfrm>
            <a:off x="1591638" y="3086720"/>
            <a:ext cx="1439862" cy="539750"/>
          </a:xfrm>
          <a:prstGeom prst="rect">
            <a:avLst/>
          </a:prstGeom>
          <a:solidFill>
            <a:schemeClr val="tx1">
              <a:lumMod val="50000"/>
              <a:lumOff val="50000"/>
            </a:schemeClr>
          </a:solidFill>
          <a:ln>
            <a:solidFill>
              <a:schemeClr val="tx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altLang="zh-CN" sz="1800" b="1" dirty="0"/>
              <a:t>source</a:t>
            </a:r>
          </a:p>
        </p:txBody>
      </p:sp>
      <p:sp>
        <p:nvSpPr>
          <p:cNvPr id="7" name="Rectangle 8">
            <a:extLst>
              <a:ext uri="{FF2B5EF4-FFF2-40B4-BE49-F238E27FC236}">
                <a16:creationId xmlns:a16="http://schemas.microsoft.com/office/drawing/2014/main" id="{38C70D44-D633-446E-8976-CB26C5008765}"/>
              </a:ext>
            </a:extLst>
          </p:cNvPr>
          <p:cNvSpPr>
            <a:spLocks noChangeArrowheads="1"/>
          </p:cNvSpPr>
          <p:nvPr/>
        </p:nvSpPr>
        <p:spPr bwMode="auto">
          <a:xfrm>
            <a:off x="8956051" y="3086720"/>
            <a:ext cx="1439863" cy="539750"/>
          </a:xfrm>
          <a:prstGeom prst="rect">
            <a:avLst/>
          </a:prstGeom>
          <a:solidFill>
            <a:schemeClr val="tx1">
              <a:lumMod val="50000"/>
              <a:lumOff val="50000"/>
            </a:schemeClr>
          </a:solidFill>
          <a:ln>
            <a:solidFill>
              <a:schemeClr val="tx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altLang="zh-CN" sz="1800" b="1" dirty="0"/>
              <a:t>destination</a:t>
            </a:r>
          </a:p>
        </p:txBody>
      </p:sp>
      <p:sp>
        <p:nvSpPr>
          <p:cNvPr id="8" name="Rectangle 10">
            <a:extLst>
              <a:ext uri="{FF2B5EF4-FFF2-40B4-BE49-F238E27FC236}">
                <a16:creationId xmlns:a16="http://schemas.microsoft.com/office/drawing/2014/main" id="{0648CEEE-832D-4BBE-9327-2C2C72F4B931}"/>
              </a:ext>
            </a:extLst>
          </p:cNvPr>
          <p:cNvSpPr>
            <a:spLocks noChangeArrowheads="1"/>
          </p:cNvSpPr>
          <p:nvPr/>
        </p:nvSpPr>
        <p:spPr bwMode="auto">
          <a:xfrm>
            <a:off x="5279400" y="1784970"/>
            <a:ext cx="1441450" cy="539750"/>
          </a:xfrm>
          <a:prstGeom prst="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altLang="zh-CN" sz="1800" b="1" dirty="0"/>
              <a:t>noise</a:t>
            </a:r>
          </a:p>
        </p:txBody>
      </p:sp>
      <p:sp>
        <p:nvSpPr>
          <p:cNvPr id="9" name="Rectangle 11">
            <a:extLst>
              <a:ext uri="{FF2B5EF4-FFF2-40B4-BE49-F238E27FC236}">
                <a16:creationId xmlns:a16="http://schemas.microsoft.com/office/drawing/2014/main" id="{40342876-6093-44CC-9CCA-48B35D33E4D2}"/>
              </a:ext>
            </a:extLst>
          </p:cNvPr>
          <p:cNvSpPr>
            <a:spLocks noChangeArrowheads="1"/>
          </p:cNvSpPr>
          <p:nvPr/>
        </p:nvSpPr>
        <p:spPr bwMode="auto">
          <a:xfrm>
            <a:off x="5274638" y="3061320"/>
            <a:ext cx="1439862" cy="539750"/>
          </a:xfrm>
          <a:prstGeom prst="rect">
            <a:avLst/>
          </a:prstGeom>
          <a:solidFill>
            <a:schemeClr val="tx2"/>
          </a:solidFill>
          <a:ln>
            <a:solidFill>
              <a:schemeClr val="tx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altLang="zh-CN" sz="1800" b="1" dirty="0"/>
              <a:t>channel</a:t>
            </a:r>
          </a:p>
        </p:txBody>
      </p:sp>
      <p:sp>
        <p:nvSpPr>
          <p:cNvPr id="10" name="下箭头 18">
            <a:extLst>
              <a:ext uri="{FF2B5EF4-FFF2-40B4-BE49-F238E27FC236}">
                <a16:creationId xmlns:a16="http://schemas.microsoft.com/office/drawing/2014/main" id="{224B9A97-2C31-49D8-BCB6-6D1EC63B8855}"/>
              </a:ext>
            </a:extLst>
          </p:cNvPr>
          <p:cNvSpPr/>
          <p:nvPr/>
        </p:nvSpPr>
        <p:spPr bwMode="auto">
          <a:xfrm>
            <a:off x="5777876" y="2358058"/>
            <a:ext cx="422275" cy="703262"/>
          </a:xfrm>
          <a:prstGeom prst="downArrow">
            <a:avLst/>
          </a:prstGeom>
          <a:solidFill>
            <a:schemeClr val="bg1">
              <a:lumMod val="85000"/>
            </a:schemeClr>
          </a:solidFill>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zh-CN" altLang="en-US" dirty="0">
              <a:solidFill>
                <a:srgbClr val="FFC000"/>
              </a:solidFill>
              <a:latin typeface="Times New Roman" pitchFamily="18" charset="0"/>
              <a:ea typeface="宋体" pitchFamily="2" charset="-122"/>
            </a:endParaRPr>
          </a:p>
        </p:txBody>
      </p:sp>
      <p:grpSp>
        <p:nvGrpSpPr>
          <p:cNvPr id="11" name="组合 10">
            <a:extLst>
              <a:ext uri="{FF2B5EF4-FFF2-40B4-BE49-F238E27FC236}">
                <a16:creationId xmlns:a16="http://schemas.microsoft.com/office/drawing/2014/main" id="{4A2F09F6-121F-4F78-8C1E-69A638903DF4}"/>
              </a:ext>
            </a:extLst>
          </p:cNvPr>
          <p:cNvGrpSpPr/>
          <p:nvPr/>
        </p:nvGrpSpPr>
        <p:grpSpPr>
          <a:xfrm>
            <a:off x="3290964" y="3840785"/>
            <a:ext cx="1439862" cy="539750"/>
            <a:chOff x="204864" y="5017294"/>
            <a:chExt cx="4245216" cy="1343915"/>
          </a:xfrm>
        </p:grpSpPr>
        <p:cxnSp>
          <p:nvCxnSpPr>
            <p:cNvPr id="12" name="直接箭头连接符 11">
              <a:extLst>
                <a:ext uri="{FF2B5EF4-FFF2-40B4-BE49-F238E27FC236}">
                  <a16:creationId xmlns:a16="http://schemas.microsoft.com/office/drawing/2014/main" id="{2A7CC041-D589-4D4D-967A-8FB8E580971C}"/>
                </a:ext>
              </a:extLst>
            </p:cNvPr>
            <p:cNvCxnSpPr/>
            <p:nvPr/>
          </p:nvCxnSpPr>
          <p:spPr bwMode="auto">
            <a:xfrm>
              <a:off x="204864" y="5615822"/>
              <a:ext cx="4245216" cy="0"/>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13" name="任意多边形 11">
              <a:extLst>
                <a:ext uri="{FF2B5EF4-FFF2-40B4-BE49-F238E27FC236}">
                  <a16:creationId xmlns:a16="http://schemas.microsoft.com/office/drawing/2014/main" id="{D178388D-B6D9-48D4-8A44-7C49F15B7962}"/>
                </a:ext>
              </a:extLst>
            </p:cNvPr>
            <p:cNvSpPr/>
            <p:nvPr/>
          </p:nvSpPr>
          <p:spPr>
            <a:xfrm>
              <a:off x="304800" y="5017294"/>
              <a:ext cx="4076700" cy="1343915"/>
            </a:xfrm>
            <a:custGeom>
              <a:avLst/>
              <a:gdLst>
                <a:gd name="connsiteX0" fmla="*/ 0 w 3489960"/>
                <a:gd name="connsiteY0" fmla="*/ 606145 h 1343914"/>
                <a:gd name="connsiteX1" fmla="*/ 335280 w 3489960"/>
                <a:gd name="connsiteY1" fmla="*/ 164185 h 1343914"/>
                <a:gd name="connsiteX2" fmla="*/ 594360 w 3489960"/>
                <a:gd name="connsiteY2" fmla="*/ 1154785 h 1343914"/>
                <a:gd name="connsiteX3" fmla="*/ 1021080 w 3489960"/>
                <a:gd name="connsiteY3" fmla="*/ 232765 h 1343914"/>
                <a:gd name="connsiteX4" fmla="*/ 1470660 w 3489960"/>
                <a:gd name="connsiteY4" fmla="*/ 895705 h 1343914"/>
                <a:gd name="connsiteX5" fmla="*/ 1798320 w 3489960"/>
                <a:gd name="connsiteY5" fmla="*/ 4165 h 1343914"/>
                <a:gd name="connsiteX6" fmla="*/ 2217420 w 3489960"/>
                <a:gd name="connsiteY6" fmla="*/ 1337665 h 1343914"/>
                <a:gd name="connsiteX7" fmla="*/ 2407920 w 3489960"/>
                <a:gd name="connsiteY7" fmla="*/ 514705 h 1343914"/>
                <a:gd name="connsiteX8" fmla="*/ 2560320 w 3489960"/>
                <a:gd name="connsiteY8" fmla="*/ 750925 h 1343914"/>
                <a:gd name="connsiteX9" fmla="*/ 2766060 w 3489960"/>
                <a:gd name="connsiteY9" fmla="*/ 339445 h 1343914"/>
                <a:gd name="connsiteX10" fmla="*/ 3177540 w 3489960"/>
                <a:gd name="connsiteY10" fmla="*/ 735685 h 1343914"/>
                <a:gd name="connsiteX11" fmla="*/ 3474720 w 3489960"/>
                <a:gd name="connsiteY11" fmla="*/ 156565 h 1343914"/>
                <a:gd name="connsiteX12" fmla="*/ 3474720 w 3489960"/>
                <a:gd name="connsiteY12" fmla="*/ 156565 h 1343914"/>
                <a:gd name="connsiteX13" fmla="*/ 3489960 w 3489960"/>
                <a:gd name="connsiteY13" fmla="*/ 141325 h 1343914"/>
                <a:gd name="connsiteX0" fmla="*/ 0 w 3931920"/>
                <a:gd name="connsiteY0" fmla="*/ 847644 h 1585413"/>
                <a:gd name="connsiteX1" fmla="*/ 335280 w 3931920"/>
                <a:gd name="connsiteY1" fmla="*/ 405684 h 1585413"/>
                <a:gd name="connsiteX2" fmla="*/ 594360 w 3931920"/>
                <a:gd name="connsiteY2" fmla="*/ 1396284 h 1585413"/>
                <a:gd name="connsiteX3" fmla="*/ 1021080 w 3931920"/>
                <a:gd name="connsiteY3" fmla="*/ 474264 h 1585413"/>
                <a:gd name="connsiteX4" fmla="*/ 1470660 w 3931920"/>
                <a:gd name="connsiteY4" fmla="*/ 1137204 h 1585413"/>
                <a:gd name="connsiteX5" fmla="*/ 1798320 w 3931920"/>
                <a:gd name="connsiteY5" fmla="*/ 245664 h 1585413"/>
                <a:gd name="connsiteX6" fmla="*/ 2217420 w 3931920"/>
                <a:gd name="connsiteY6" fmla="*/ 1579164 h 1585413"/>
                <a:gd name="connsiteX7" fmla="*/ 2407920 w 3931920"/>
                <a:gd name="connsiteY7" fmla="*/ 756204 h 1585413"/>
                <a:gd name="connsiteX8" fmla="*/ 2560320 w 3931920"/>
                <a:gd name="connsiteY8" fmla="*/ 992424 h 1585413"/>
                <a:gd name="connsiteX9" fmla="*/ 2766060 w 3931920"/>
                <a:gd name="connsiteY9" fmla="*/ 580944 h 1585413"/>
                <a:gd name="connsiteX10" fmla="*/ 3177540 w 3931920"/>
                <a:gd name="connsiteY10" fmla="*/ 977184 h 1585413"/>
                <a:gd name="connsiteX11" fmla="*/ 3474720 w 3931920"/>
                <a:gd name="connsiteY11" fmla="*/ 398064 h 1585413"/>
                <a:gd name="connsiteX12" fmla="*/ 3474720 w 3931920"/>
                <a:gd name="connsiteY12" fmla="*/ 398064 h 1585413"/>
                <a:gd name="connsiteX13" fmla="*/ 3931920 w 3931920"/>
                <a:gd name="connsiteY13" fmla="*/ 1824 h 1585413"/>
                <a:gd name="connsiteX0" fmla="*/ 0 w 3931920"/>
                <a:gd name="connsiteY0" fmla="*/ 845820 h 1583589"/>
                <a:gd name="connsiteX1" fmla="*/ 335280 w 3931920"/>
                <a:gd name="connsiteY1" fmla="*/ 403860 h 1583589"/>
                <a:gd name="connsiteX2" fmla="*/ 594360 w 3931920"/>
                <a:gd name="connsiteY2" fmla="*/ 1394460 h 1583589"/>
                <a:gd name="connsiteX3" fmla="*/ 1021080 w 3931920"/>
                <a:gd name="connsiteY3" fmla="*/ 472440 h 1583589"/>
                <a:gd name="connsiteX4" fmla="*/ 1470660 w 3931920"/>
                <a:gd name="connsiteY4" fmla="*/ 1135380 h 1583589"/>
                <a:gd name="connsiteX5" fmla="*/ 1798320 w 3931920"/>
                <a:gd name="connsiteY5" fmla="*/ 243840 h 1583589"/>
                <a:gd name="connsiteX6" fmla="*/ 2217420 w 3931920"/>
                <a:gd name="connsiteY6" fmla="*/ 1577340 h 1583589"/>
                <a:gd name="connsiteX7" fmla="*/ 2407920 w 3931920"/>
                <a:gd name="connsiteY7" fmla="*/ 754380 h 1583589"/>
                <a:gd name="connsiteX8" fmla="*/ 2560320 w 3931920"/>
                <a:gd name="connsiteY8" fmla="*/ 990600 h 1583589"/>
                <a:gd name="connsiteX9" fmla="*/ 2766060 w 3931920"/>
                <a:gd name="connsiteY9" fmla="*/ 579120 h 1583589"/>
                <a:gd name="connsiteX10" fmla="*/ 3177540 w 3931920"/>
                <a:gd name="connsiteY10" fmla="*/ 975360 h 1583589"/>
                <a:gd name="connsiteX11" fmla="*/ 3474720 w 3931920"/>
                <a:gd name="connsiteY11" fmla="*/ 396240 h 1583589"/>
                <a:gd name="connsiteX12" fmla="*/ 3474720 w 3931920"/>
                <a:gd name="connsiteY12" fmla="*/ 396240 h 1583589"/>
                <a:gd name="connsiteX13" fmla="*/ 3931920 w 3931920"/>
                <a:gd name="connsiteY13" fmla="*/ 0 h 1583589"/>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74720 w 3916680"/>
                <a:gd name="connsiteY12" fmla="*/ 156566 h 1343915"/>
                <a:gd name="connsiteX13" fmla="*/ 3916680 w 3916680"/>
                <a:gd name="connsiteY13" fmla="*/ 468986 h 1343915"/>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74720 w 3916680"/>
                <a:gd name="connsiteY12" fmla="*/ 156566 h 1343915"/>
                <a:gd name="connsiteX13" fmla="*/ 3916680 w 3916680"/>
                <a:gd name="connsiteY13" fmla="*/ 468986 h 1343915"/>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59480 w 3916680"/>
                <a:gd name="connsiteY12" fmla="*/ 362306 h 1343915"/>
                <a:gd name="connsiteX13" fmla="*/ 3916680 w 3916680"/>
                <a:gd name="connsiteY13" fmla="*/ 468986 h 1343915"/>
                <a:gd name="connsiteX0" fmla="*/ 0 w 3916680"/>
                <a:gd name="connsiteY0" fmla="*/ 617717 h 1355486"/>
                <a:gd name="connsiteX1" fmla="*/ 335280 w 3916680"/>
                <a:gd name="connsiteY1" fmla="*/ 175757 h 1355486"/>
                <a:gd name="connsiteX2" fmla="*/ 594360 w 3916680"/>
                <a:gd name="connsiteY2" fmla="*/ 1166357 h 1355486"/>
                <a:gd name="connsiteX3" fmla="*/ 1021080 w 3916680"/>
                <a:gd name="connsiteY3" fmla="*/ 244337 h 1355486"/>
                <a:gd name="connsiteX4" fmla="*/ 1470660 w 3916680"/>
                <a:gd name="connsiteY4" fmla="*/ 907277 h 1355486"/>
                <a:gd name="connsiteX5" fmla="*/ 1798320 w 3916680"/>
                <a:gd name="connsiteY5" fmla="*/ 15737 h 1355486"/>
                <a:gd name="connsiteX6" fmla="*/ 2217420 w 3916680"/>
                <a:gd name="connsiteY6" fmla="*/ 1349237 h 1355486"/>
                <a:gd name="connsiteX7" fmla="*/ 2407920 w 3916680"/>
                <a:gd name="connsiteY7" fmla="*/ 526277 h 1355486"/>
                <a:gd name="connsiteX8" fmla="*/ 2560320 w 3916680"/>
                <a:gd name="connsiteY8" fmla="*/ 762497 h 1355486"/>
                <a:gd name="connsiteX9" fmla="*/ 2766060 w 3916680"/>
                <a:gd name="connsiteY9" fmla="*/ 351017 h 1355486"/>
                <a:gd name="connsiteX10" fmla="*/ 3177540 w 3916680"/>
                <a:gd name="connsiteY10" fmla="*/ 747257 h 1355486"/>
                <a:gd name="connsiteX11" fmla="*/ 3474720 w 3916680"/>
                <a:gd name="connsiteY11" fmla="*/ 168137 h 1355486"/>
                <a:gd name="connsiteX12" fmla="*/ 3718560 w 3916680"/>
                <a:gd name="connsiteY12" fmla="*/ 23357 h 1355486"/>
                <a:gd name="connsiteX13" fmla="*/ 3916680 w 3916680"/>
                <a:gd name="connsiteY13" fmla="*/ 480557 h 1355486"/>
                <a:gd name="connsiteX0" fmla="*/ 0 w 3916680"/>
                <a:gd name="connsiteY0" fmla="*/ 608811 h 1346580"/>
                <a:gd name="connsiteX1" fmla="*/ 335280 w 3916680"/>
                <a:gd name="connsiteY1" fmla="*/ 166851 h 1346580"/>
                <a:gd name="connsiteX2" fmla="*/ 594360 w 3916680"/>
                <a:gd name="connsiteY2" fmla="*/ 1157451 h 1346580"/>
                <a:gd name="connsiteX3" fmla="*/ 1021080 w 3916680"/>
                <a:gd name="connsiteY3" fmla="*/ 235431 h 1346580"/>
                <a:gd name="connsiteX4" fmla="*/ 1470660 w 3916680"/>
                <a:gd name="connsiteY4" fmla="*/ 898371 h 1346580"/>
                <a:gd name="connsiteX5" fmla="*/ 1798320 w 3916680"/>
                <a:gd name="connsiteY5" fmla="*/ 6831 h 1346580"/>
                <a:gd name="connsiteX6" fmla="*/ 2217420 w 3916680"/>
                <a:gd name="connsiteY6" fmla="*/ 1340331 h 1346580"/>
                <a:gd name="connsiteX7" fmla="*/ 2407920 w 3916680"/>
                <a:gd name="connsiteY7" fmla="*/ 517371 h 1346580"/>
                <a:gd name="connsiteX8" fmla="*/ 2560320 w 3916680"/>
                <a:gd name="connsiteY8" fmla="*/ 753591 h 1346580"/>
                <a:gd name="connsiteX9" fmla="*/ 2766060 w 3916680"/>
                <a:gd name="connsiteY9" fmla="*/ 342111 h 1346580"/>
                <a:gd name="connsiteX10" fmla="*/ 3177540 w 3916680"/>
                <a:gd name="connsiteY10" fmla="*/ 738351 h 1346580"/>
                <a:gd name="connsiteX11" fmla="*/ 3474720 w 3916680"/>
                <a:gd name="connsiteY11" fmla="*/ 159231 h 1346580"/>
                <a:gd name="connsiteX12" fmla="*/ 3718560 w 3916680"/>
                <a:gd name="connsiteY12" fmla="*/ 14451 h 1346580"/>
                <a:gd name="connsiteX13" fmla="*/ 3916680 w 3916680"/>
                <a:gd name="connsiteY13" fmla="*/ 471651 h 1346580"/>
                <a:gd name="connsiteX0" fmla="*/ 0 w 3916680"/>
                <a:gd name="connsiteY0" fmla="*/ 614516 h 1352285"/>
                <a:gd name="connsiteX1" fmla="*/ 335280 w 3916680"/>
                <a:gd name="connsiteY1" fmla="*/ 172556 h 1352285"/>
                <a:gd name="connsiteX2" fmla="*/ 594360 w 3916680"/>
                <a:gd name="connsiteY2" fmla="*/ 1163156 h 1352285"/>
                <a:gd name="connsiteX3" fmla="*/ 1021080 w 3916680"/>
                <a:gd name="connsiteY3" fmla="*/ 241136 h 1352285"/>
                <a:gd name="connsiteX4" fmla="*/ 1470660 w 3916680"/>
                <a:gd name="connsiteY4" fmla="*/ 904076 h 1352285"/>
                <a:gd name="connsiteX5" fmla="*/ 1798320 w 3916680"/>
                <a:gd name="connsiteY5" fmla="*/ 12536 h 1352285"/>
                <a:gd name="connsiteX6" fmla="*/ 2217420 w 3916680"/>
                <a:gd name="connsiteY6" fmla="*/ 1346036 h 1352285"/>
                <a:gd name="connsiteX7" fmla="*/ 2407920 w 3916680"/>
                <a:gd name="connsiteY7" fmla="*/ 523076 h 1352285"/>
                <a:gd name="connsiteX8" fmla="*/ 2560320 w 3916680"/>
                <a:gd name="connsiteY8" fmla="*/ 759296 h 1352285"/>
                <a:gd name="connsiteX9" fmla="*/ 2766060 w 3916680"/>
                <a:gd name="connsiteY9" fmla="*/ 347816 h 1352285"/>
                <a:gd name="connsiteX10" fmla="*/ 3177540 w 3916680"/>
                <a:gd name="connsiteY10" fmla="*/ 744056 h 1352285"/>
                <a:gd name="connsiteX11" fmla="*/ 3474720 w 3916680"/>
                <a:gd name="connsiteY11" fmla="*/ 164936 h 1352285"/>
                <a:gd name="connsiteX12" fmla="*/ 3718560 w 3916680"/>
                <a:gd name="connsiteY12" fmla="*/ 20156 h 1352285"/>
                <a:gd name="connsiteX13" fmla="*/ 3916680 w 3916680"/>
                <a:gd name="connsiteY13" fmla="*/ 477356 h 1352285"/>
                <a:gd name="connsiteX0" fmla="*/ 0 w 3916680"/>
                <a:gd name="connsiteY0" fmla="*/ 610450 h 1348219"/>
                <a:gd name="connsiteX1" fmla="*/ 335280 w 3916680"/>
                <a:gd name="connsiteY1" fmla="*/ 168490 h 1348219"/>
                <a:gd name="connsiteX2" fmla="*/ 594360 w 3916680"/>
                <a:gd name="connsiteY2" fmla="*/ 1159090 h 1348219"/>
                <a:gd name="connsiteX3" fmla="*/ 1021080 w 3916680"/>
                <a:gd name="connsiteY3" fmla="*/ 237070 h 1348219"/>
                <a:gd name="connsiteX4" fmla="*/ 1470660 w 3916680"/>
                <a:gd name="connsiteY4" fmla="*/ 900010 h 1348219"/>
                <a:gd name="connsiteX5" fmla="*/ 1798320 w 3916680"/>
                <a:gd name="connsiteY5" fmla="*/ 8470 h 1348219"/>
                <a:gd name="connsiteX6" fmla="*/ 2217420 w 3916680"/>
                <a:gd name="connsiteY6" fmla="*/ 1341970 h 1348219"/>
                <a:gd name="connsiteX7" fmla="*/ 2407920 w 3916680"/>
                <a:gd name="connsiteY7" fmla="*/ 519010 h 1348219"/>
                <a:gd name="connsiteX8" fmla="*/ 2560320 w 3916680"/>
                <a:gd name="connsiteY8" fmla="*/ 755230 h 1348219"/>
                <a:gd name="connsiteX9" fmla="*/ 2766060 w 3916680"/>
                <a:gd name="connsiteY9" fmla="*/ 343750 h 1348219"/>
                <a:gd name="connsiteX10" fmla="*/ 3177540 w 3916680"/>
                <a:gd name="connsiteY10" fmla="*/ 739990 h 1348219"/>
                <a:gd name="connsiteX11" fmla="*/ 3474720 w 3916680"/>
                <a:gd name="connsiteY11" fmla="*/ 160870 h 1348219"/>
                <a:gd name="connsiteX12" fmla="*/ 3718560 w 3916680"/>
                <a:gd name="connsiteY12" fmla="*/ 16090 h 1348219"/>
                <a:gd name="connsiteX13" fmla="*/ 3916680 w 3916680"/>
                <a:gd name="connsiteY13" fmla="*/ 473290 h 1348219"/>
                <a:gd name="connsiteX0" fmla="*/ 0 w 3916680"/>
                <a:gd name="connsiteY0" fmla="*/ 610520 h 1348289"/>
                <a:gd name="connsiteX1" fmla="*/ 335280 w 3916680"/>
                <a:gd name="connsiteY1" fmla="*/ 168560 h 1348289"/>
                <a:gd name="connsiteX2" fmla="*/ 594360 w 3916680"/>
                <a:gd name="connsiteY2" fmla="*/ 1159160 h 1348289"/>
                <a:gd name="connsiteX3" fmla="*/ 1021080 w 3916680"/>
                <a:gd name="connsiteY3" fmla="*/ 237140 h 1348289"/>
                <a:gd name="connsiteX4" fmla="*/ 1470660 w 3916680"/>
                <a:gd name="connsiteY4" fmla="*/ 900080 h 1348289"/>
                <a:gd name="connsiteX5" fmla="*/ 1798320 w 3916680"/>
                <a:gd name="connsiteY5" fmla="*/ 8540 h 1348289"/>
                <a:gd name="connsiteX6" fmla="*/ 2217420 w 3916680"/>
                <a:gd name="connsiteY6" fmla="*/ 1342040 h 1348289"/>
                <a:gd name="connsiteX7" fmla="*/ 2407920 w 3916680"/>
                <a:gd name="connsiteY7" fmla="*/ 519080 h 1348289"/>
                <a:gd name="connsiteX8" fmla="*/ 2560320 w 3916680"/>
                <a:gd name="connsiteY8" fmla="*/ 755300 h 1348289"/>
                <a:gd name="connsiteX9" fmla="*/ 2766060 w 3916680"/>
                <a:gd name="connsiteY9" fmla="*/ 343820 h 1348289"/>
                <a:gd name="connsiteX10" fmla="*/ 3177540 w 3916680"/>
                <a:gd name="connsiteY10" fmla="*/ 740060 h 1348289"/>
                <a:gd name="connsiteX11" fmla="*/ 3474720 w 3916680"/>
                <a:gd name="connsiteY11" fmla="*/ 160940 h 1348289"/>
                <a:gd name="connsiteX12" fmla="*/ 3718560 w 3916680"/>
                <a:gd name="connsiteY12" fmla="*/ 16160 h 1348289"/>
                <a:gd name="connsiteX13" fmla="*/ 3916680 w 3916680"/>
                <a:gd name="connsiteY13" fmla="*/ 473360 h 1348289"/>
                <a:gd name="connsiteX0" fmla="*/ 0 w 4076700"/>
                <a:gd name="connsiteY0" fmla="*/ 606146 h 1343915"/>
                <a:gd name="connsiteX1" fmla="*/ 335280 w 4076700"/>
                <a:gd name="connsiteY1" fmla="*/ 164186 h 1343915"/>
                <a:gd name="connsiteX2" fmla="*/ 594360 w 4076700"/>
                <a:gd name="connsiteY2" fmla="*/ 1154786 h 1343915"/>
                <a:gd name="connsiteX3" fmla="*/ 1021080 w 4076700"/>
                <a:gd name="connsiteY3" fmla="*/ 232766 h 1343915"/>
                <a:gd name="connsiteX4" fmla="*/ 1470660 w 4076700"/>
                <a:gd name="connsiteY4" fmla="*/ 895706 h 1343915"/>
                <a:gd name="connsiteX5" fmla="*/ 1798320 w 4076700"/>
                <a:gd name="connsiteY5" fmla="*/ 4166 h 1343915"/>
                <a:gd name="connsiteX6" fmla="*/ 2217420 w 4076700"/>
                <a:gd name="connsiteY6" fmla="*/ 1337666 h 1343915"/>
                <a:gd name="connsiteX7" fmla="*/ 2407920 w 4076700"/>
                <a:gd name="connsiteY7" fmla="*/ 514706 h 1343915"/>
                <a:gd name="connsiteX8" fmla="*/ 2560320 w 4076700"/>
                <a:gd name="connsiteY8" fmla="*/ 750926 h 1343915"/>
                <a:gd name="connsiteX9" fmla="*/ 2766060 w 4076700"/>
                <a:gd name="connsiteY9" fmla="*/ 339446 h 1343915"/>
                <a:gd name="connsiteX10" fmla="*/ 3177540 w 4076700"/>
                <a:gd name="connsiteY10" fmla="*/ 735686 h 1343915"/>
                <a:gd name="connsiteX11" fmla="*/ 3474720 w 4076700"/>
                <a:gd name="connsiteY11" fmla="*/ 156566 h 1343915"/>
                <a:gd name="connsiteX12" fmla="*/ 3718560 w 4076700"/>
                <a:gd name="connsiteY12" fmla="*/ 11786 h 1343915"/>
                <a:gd name="connsiteX13" fmla="*/ 4076700 w 4076700"/>
                <a:gd name="connsiteY13" fmla="*/ 377546 h 134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76700" h="1343915">
                  <a:moveTo>
                    <a:pt x="0" y="606146"/>
                  </a:moveTo>
                  <a:cubicBezTo>
                    <a:pt x="118110" y="339446"/>
                    <a:pt x="236220" y="72746"/>
                    <a:pt x="335280" y="164186"/>
                  </a:cubicBezTo>
                  <a:cubicBezTo>
                    <a:pt x="434340" y="255626"/>
                    <a:pt x="480060" y="1143356"/>
                    <a:pt x="594360" y="1154786"/>
                  </a:cubicBezTo>
                  <a:cubicBezTo>
                    <a:pt x="708660" y="1166216"/>
                    <a:pt x="875030" y="275946"/>
                    <a:pt x="1021080" y="232766"/>
                  </a:cubicBezTo>
                  <a:cubicBezTo>
                    <a:pt x="1167130" y="189586"/>
                    <a:pt x="1341120" y="933806"/>
                    <a:pt x="1470660" y="895706"/>
                  </a:cubicBezTo>
                  <a:cubicBezTo>
                    <a:pt x="1600200" y="857606"/>
                    <a:pt x="1673860" y="-69494"/>
                    <a:pt x="1798320" y="4166"/>
                  </a:cubicBezTo>
                  <a:cubicBezTo>
                    <a:pt x="1922780" y="77826"/>
                    <a:pt x="2115820" y="1252576"/>
                    <a:pt x="2217420" y="1337666"/>
                  </a:cubicBezTo>
                  <a:cubicBezTo>
                    <a:pt x="2319020" y="1422756"/>
                    <a:pt x="2350770" y="612496"/>
                    <a:pt x="2407920" y="514706"/>
                  </a:cubicBezTo>
                  <a:cubicBezTo>
                    <a:pt x="2465070" y="416916"/>
                    <a:pt x="2500630" y="780136"/>
                    <a:pt x="2560320" y="750926"/>
                  </a:cubicBezTo>
                  <a:cubicBezTo>
                    <a:pt x="2620010" y="721716"/>
                    <a:pt x="2663190" y="341986"/>
                    <a:pt x="2766060" y="339446"/>
                  </a:cubicBezTo>
                  <a:cubicBezTo>
                    <a:pt x="2868930" y="336906"/>
                    <a:pt x="3059430" y="766166"/>
                    <a:pt x="3177540" y="735686"/>
                  </a:cubicBezTo>
                  <a:cubicBezTo>
                    <a:pt x="3295650" y="705206"/>
                    <a:pt x="3384550" y="277216"/>
                    <a:pt x="3474720" y="156566"/>
                  </a:cubicBezTo>
                  <a:cubicBezTo>
                    <a:pt x="3564890" y="35916"/>
                    <a:pt x="3618230" y="-25044"/>
                    <a:pt x="3718560" y="11786"/>
                  </a:cubicBezTo>
                  <a:cubicBezTo>
                    <a:pt x="3818890" y="48616"/>
                    <a:pt x="3886200" y="57506"/>
                    <a:pt x="4076700" y="377546"/>
                  </a:cubicBezTo>
                </a:path>
              </a:pathLst>
            </a:custGeom>
            <a:noFill/>
            <a:ln w="57150">
              <a:solidFill>
                <a:srgbClr val="0000FF"/>
              </a:solidFill>
            </a:ln>
          </p:spPr>
          <p:txBody>
            <a:bodyPr vert="horz" wrap="square" lIns="91440" tIns="45720" rIns="91440" bIns="45720" numCol="1" rtlCol="0" anchor="t" anchorCtr="0" compatLnSpc="1">
              <a:prstTxWarp prst="textNoShape">
                <a:avLst/>
              </a:prstTxWarp>
            </a:bodyPr>
            <a:lstStyle/>
            <a:p>
              <a:endParaRPr lang="zh-CN" altLang="en-US">
                <a:solidFill>
                  <a:srgbClr val="0000FF"/>
                </a:solidFill>
              </a:endParaRPr>
            </a:p>
          </p:txBody>
        </p:sp>
      </p:grpSp>
      <p:grpSp>
        <p:nvGrpSpPr>
          <p:cNvPr id="14" name="组合 13">
            <a:extLst>
              <a:ext uri="{FF2B5EF4-FFF2-40B4-BE49-F238E27FC236}">
                <a16:creationId xmlns:a16="http://schemas.microsoft.com/office/drawing/2014/main" id="{2BD85457-BACD-43E1-AFDE-EDA4E0B0F5EE}"/>
              </a:ext>
            </a:extLst>
          </p:cNvPr>
          <p:cNvGrpSpPr/>
          <p:nvPr/>
        </p:nvGrpSpPr>
        <p:grpSpPr>
          <a:xfrm>
            <a:off x="7118519" y="3895554"/>
            <a:ext cx="1439862" cy="430212"/>
            <a:chOff x="204864" y="5290031"/>
            <a:chExt cx="4245216" cy="1071178"/>
          </a:xfrm>
        </p:grpSpPr>
        <p:cxnSp>
          <p:nvCxnSpPr>
            <p:cNvPr id="15" name="直接箭头连接符 14">
              <a:extLst>
                <a:ext uri="{FF2B5EF4-FFF2-40B4-BE49-F238E27FC236}">
                  <a16:creationId xmlns:a16="http://schemas.microsoft.com/office/drawing/2014/main" id="{917334FC-0DCA-44D6-82BE-47B6D58A6217}"/>
                </a:ext>
              </a:extLst>
            </p:cNvPr>
            <p:cNvCxnSpPr/>
            <p:nvPr/>
          </p:nvCxnSpPr>
          <p:spPr bwMode="auto">
            <a:xfrm>
              <a:off x="204864" y="5615822"/>
              <a:ext cx="4245216" cy="0"/>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16" name="任意多边形 11">
              <a:extLst>
                <a:ext uri="{FF2B5EF4-FFF2-40B4-BE49-F238E27FC236}">
                  <a16:creationId xmlns:a16="http://schemas.microsoft.com/office/drawing/2014/main" id="{C4AAF740-4A44-48AE-8FF1-46A7D80B5B50}"/>
                </a:ext>
              </a:extLst>
            </p:cNvPr>
            <p:cNvSpPr/>
            <p:nvPr/>
          </p:nvSpPr>
          <p:spPr>
            <a:xfrm>
              <a:off x="304801" y="5290031"/>
              <a:ext cx="4076700" cy="1071178"/>
            </a:xfrm>
            <a:custGeom>
              <a:avLst/>
              <a:gdLst>
                <a:gd name="connsiteX0" fmla="*/ 0 w 3489960"/>
                <a:gd name="connsiteY0" fmla="*/ 606145 h 1343914"/>
                <a:gd name="connsiteX1" fmla="*/ 335280 w 3489960"/>
                <a:gd name="connsiteY1" fmla="*/ 164185 h 1343914"/>
                <a:gd name="connsiteX2" fmla="*/ 594360 w 3489960"/>
                <a:gd name="connsiteY2" fmla="*/ 1154785 h 1343914"/>
                <a:gd name="connsiteX3" fmla="*/ 1021080 w 3489960"/>
                <a:gd name="connsiteY3" fmla="*/ 232765 h 1343914"/>
                <a:gd name="connsiteX4" fmla="*/ 1470660 w 3489960"/>
                <a:gd name="connsiteY4" fmla="*/ 895705 h 1343914"/>
                <a:gd name="connsiteX5" fmla="*/ 1798320 w 3489960"/>
                <a:gd name="connsiteY5" fmla="*/ 4165 h 1343914"/>
                <a:gd name="connsiteX6" fmla="*/ 2217420 w 3489960"/>
                <a:gd name="connsiteY6" fmla="*/ 1337665 h 1343914"/>
                <a:gd name="connsiteX7" fmla="*/ 2407920 w 3489960"/>
                <a:gd name="connsiteY7" fmla="*/ 514705 h 1343914"/>
                <a:gd name="connsiteX8" fmla="*/ 2560320 w 3489960"/>
                <a:gd name="connsiteY8" fmla="*/ 750925 h 1343914"/>
                <a:gd name="connsiteX9" fmla="*/ 2766060 w 3489960"/>
                <a:gd name="connsiteY9" fmla="*/ 339445 h 1343914"/>
                <a:gd name="connsiteX10" fmla="*/ 3177540 w 3489960"/>
                <a:gd name="connsiteY10" fmla="*/ 735685 h 1343914"/>
                <a:gd name="connsiteX11" fmla="*/ 3474720 w 3489960"/>
                <a:gd name="connsiteY11" fmla="*/ 156565 h 1343914"/>
                <a:gd name="connsiteX12" fmla="*/ 3474720 w 3489960"/>
                <a:gd name="connsiteY12" fmla="*/ 156565 h 1343914"/>
                <a:gd name="connsiteX13" fmla="*/ 3489960 w 3489960"/>
                <a:gd name="connsiteY13" fmla="*/ 141325 h 1343914"/>
                <a:gd name="connsiteX0" fmla="*/ 0 w 3931920"/>
                <a:gd name="connsiteY0" fmla="*/ 847644 h 1585413"/>
                <a:gd name="connsiteX1" fmla="*/ 335280 w 3931920"/>
                <a:gd name="connsiteY1" fmla="*/ 405684 h 1585413"/>
                <a:gd name="connsiteX2" fmla="*/ 594360 w 3931920"/>
                <a:gd name="connsiteY2" fmla="*/ 1396284 h 1585413"/>
                <a:gd name="connsiteX3" fmla="*/ 1021080 w 3931920"/>
                <a:gd name="connsiteY3" fmla="*/ 474264 h 1585413"/>
                <a:gd name="connsiteX4" fmla="*/ 1470660 w 3931920"/>
                <a:gd name="connsiteY4" fmla="*/ 1137204 h 1585413"/>
                <a:gd name="connsiteX5" fmla="*/ 1798320 w 3931920"/>
                <a:gd name="connsiteY5" fmla="*/ 245664 h 1585413"/>
                <a:gd name="connsiteX6" fmla="*/ 2217420 w 3931920"/>
                <a:gd name="connsiteY6" fmla="*/ 1579164 h 1585413"/>
                <a:gd name="connsiteX7" fmla="*/ 2407920 w 3931920"/>
                <a:gd name="connsiteY7" fmla="*/ 756204 h 1585413"/>
                <a:gd name="connsiteX8" fmla="*/ 2560320 w 3931920"/>
                <a:gd name="connsiteY8" fmla="*/ 992424 h 1585413"/>
                <a:gd name="connsiteX9" fmla="*/ 2766060 w 3931920"/>
                <a:gd name="connsiteY9" fmla="*/ 580944 h 1585413"/>
                <a:gd name="connsiteX10" fmla="*/ 3177540 w 3931920"/>
                <a:gd name="connsiteY10" fmla="*/ 977184 h 1585413"/>
                <a:gd name="connsiteX11" fmla="*/ 3474720 w 3931920"/>
                <a:gd name="connsiteY11" fmla="*/ 398064 h 1585413"/>
                <a:gd name="connsiteX12" fmla="*/ 3474720 w 3931920"/>
                <a:gd name="connsiteY12" fmla="*/ 398064 h 1585413"/>
                <a:gd name="connsiteX13" fmla="*/ 3931920 w 3931920"/>
                <a:gd name="connsiteY13" fmla="*/ 1824 h 1585413"/>
                <a:gd name="connsiteX0" fmla="*/ 0 w 3931920"/>
                <a:gd name="connsiteY0" fmla="*/ 845820 h 1583589"/>
                <a:gd name="connsiteX1" fmla="*/ 335280 w 3931920"/>
                <a:gd name="connsiteY1" fmla="*/ 403860 h 1583589"/>
                <a:gd name="connsiteX2" fmla="*/ 594360 w 3931920"/>
                <a:gd name="connsiteY2" fmla="*/ 1394460 h 1583589"/>
                <a:gd name="connsiteX3" fmla="*/ 1021080 w 3931920"/>
                <a:gd name="connsiteY3" fmla="*/ 472440 h 1583589"/>
                <a:gd name="connsiteX4" fmla="*/ 1470660 w 3931920"/>
                <a:gd name="connsiteY4" fmla="*/ 1135380 h 1583589"/>
                <a:gd name="connsiteX5" fmla="*/ 1798320 w 3931920"/>
                <a:gd name="connsiteY5" fmla="*/ 243840 h 1583589"/>
                <a:gd name="connsiteX6" fmla="*/ 2217420 w 3931920"/>
                <a:gd name="connsiteY6" fmla="*/ 1577340 h 1583589"/>
                <a:gd name="connsiteX7" fmla="*/ 2407920 w 3931920"/>
                <a:gd name="connsiteY7" fmla="*/ 754380 h 1583589"/>
                <a:gd name="connsiteX8" fmla="*/ 2560320 w 3931920"/>
                <a:gd name="connsiteY8" fmla="*/ 990600 h 1583589"/>
                <a:gd name="connsiteX9" fmla="*/ 2766060 w 3931920"/>
                <a:gd name="connsiteY9" fmla="*/ 579120 h 1583589"/>
                <a:gd name="connsiteX10" fmla="*/ 3177540 w 3931920"/>
                <a:gd name="connsiteY10" fmla="*/ 975360 h 1583589"/>
                <a:gd name="connsiteX11" fmla="*/ 3474720 w 3931920"/>
                <a:gd name="connsiteY11" fmla="*/ 396240 h 1583589"/>
                <a:gd name="connsiteX12" fmla="*/ 3474720 w 3931920"/>
                <a:gd name="connsiteY12" fmla="*/ 396240 h 1583589"/>
                <a:gd name="connsiteX13" fmla="*/ 3931920 w 3931920"/>
                <a:gd name="connsiteY13" fmla="*/ 0 h 1583589"/>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74720 w 3916680"/>
                <a:gd name="connsiteY12" fmla="*/ 156566 h 1343915"/>
                <a:gd name="connsiteX13" fmla="*/ 3916680 w 3916680"/>
                <a:gd name="connsiteY13" fmla="*/ 468986 h 1343915"/>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74720 w 3916680"/>
                <a:gd name="connsiteY12" fmla="*/ 156566 h 1343915"/>
                <a:gd name="connsiteX13" fmla="*/ 3916680 w 3916680"/>
                <a:gd name="connsiteY13" fmla="*/ 468986 h 1343915"/>
                <a:gd name="connsiteX0" fmla="*/ 0 w 3916680"/>
                <a:gd name="connsiteY0" fmla="*/ 606146 h 1343915"/>
                <a:gd name="connsiteX1" fmla="*/ 335280 w 3916680"/>
                <a:gd name="connsiteY1" fmla="*/ 164186 h 1343915"/>
                <a:gd name="connsiteX2" fmla="*/ 594360 w 3916680"/>
                <a:gd name="connsiteY2" fmla="*/ 1154786 h 1343915"/>
                <a:gd name="connsiteX3" fmla="*/ 1021080 w 3916680"/>
                <a:gd name="connsiteY3" fmla="*/ 232766 h 1343915"/>
                <a:gd name="connsiteX4" fmla="*/ 1470660 w 3916680"/>
                <a:gd name="connsiteY4" fmla="*/ 895706 h 1343915"/>
                <a:gd name="connsiteX5" fmla="*/ 1798320 w 3916680"/>
                <a:gd name="connsiteY5" fmla="*/ 4166 h 1343915"/>
                <a:gd name="connsiteX6" fmla="*/ 2217420 w 3916680"/>
                <a:gd name="connsiteY6" fmla="*/ 1337666 h 1343915"/>
                <a:gd name="connsiteX7" fmla="*/ 2407920 w 3916680"/>
                <a:gd name="connsiteY7" fmla="*/ 514706 h 1343915"/>
                <a:gd name="connsiteX8" fmla="*/ 2560320 w 3916680"/>
                <a:gd name="connsiteY8" fmla="*/ 750926 h 1343915"/>
                <a:gd name="connsiteX9" fmla="*/ 2766060 w 3916680"/>
                <a:gd name="connsiteY9" fmla="*/ 339446 h 1343915"/>
                <a:gd name="connsiteX10" fmla="*/ 3177540 w 3916680"/>
                <a:gd name="connsiteY10" fmla="*/ 735686 h 1343915"/>
                <a:gd name="connsiteX11" fmla="*/ 3474720 w 3916680"/>
                <a:gd name="connsiteY11" fmla="*/ 156566 h 1343915"/>
                <a:gd name="connsiteX12" fmla="*/ 3459480 w 3916680"/>
                <a:gd name="connsiteY12" fmla="*/ 362306 h 1343915"/>
                <a:gd name="connsiteX13" fmla="*/ 3916680 w 3916680"/>
                <a:gd name="connsiteY13" fmla="*/ 468986 h 1343915"/>
                <a:gd name="connsiteX0" fmla="*/ 0 w 3916680"/>
                <a:gd name="connsiteY0" fmla="*/ 617717 h 1355486"/>
                <a:gd name="connsiteX1" fmla="*/ 335280 w 3916680"/>
                <a:gd name="connsiteY1" fmla="*/ 175757 h 1355486"/>
                <a:gd name="connsiteX2" fmla="*/ 594360 w 3916680"/>
                <a:gd name="connsiteY2" fmla="*/ 1166357 h 1355486"/>
                <a:gd name="connsiteX3" fmla="*/ 1021080 w 3916680"/>
                <a:gd name="connsiteY3" fmla="*/ 244337 h 1355486"/>
                <a:gd name="connsiteX4" fmla="*/ 1470660 w 3916680"/>
                <a:gd name="connsiteY4" fmla="*/ 907277 h 1355486"/>
                <a:gd name="connsiteX5" fmla="*/ 1798320 w 3916680"/>
                <a:gd name="connsiteY5" fmla="*/ 15737 h 1355486"/>
                <a:gd name="connsiteX6" fmla="*/ 2217420 w 3916680"/>
                <a:gd name="connsiteY6" fmla="*/ 1349237 h 1355486"/>
                <a:gd name="connsiteX7" fmla="*/ 2407920 w 3916680"/>
                <a:gd name="connsiteY7" fmla="*/ 526277 h 1355486"/>
                <a:gd name="connsiteX8" fmla="*/ 2560320 w 3916680"/>
                <a:gd name="connsiteY8" fmla="*/ 762497 h 1355486"/>
                <a:gd name="connsiteX9" fmla="*/ 2766060 w 3916680"/>
                <a:gd name="connsiteY9" fmla="*/ 351017 h 1355486"/>
                <a:gd name="connsiteX10" fmla="*/ 3177540 w 3916680"/>
                <a:gd name="connsiteY10" fmla="*/ 747257 h 1355486"/>
                <a:gd name="connsiteX11" fmla="*/ 3474720 w 3916680"/>
                <a:gd name="connsiteY11" fmla="*/ 168137 h 1355486"/>
                <a:gd name="connsiteX12" fmla="*/ 3718560 w 3916680"/>
                <a:gd name="connsiteY12" fmla="*/ 23357 h 1355486"/>
                <a:gd name="connsiteX13" fmla="*/ 3916680 w 3916680"/>
                <a:gd name="connsiteY13" fmla="*/ 480557 h 1355486"/>
                <a:gd name="connsiteX0" fmla="*/ 0 w 3916680"/>
                <a:gd name="connsiteY0" fmla="*/ 608811 h 1346580"/>
                <a:gd name="connsiteX1" fmla="*/ 335280 w 3916680"/>
                <a:gd name="connsiteY1" fmla="*/ 166851 h 1346580"/>
                <a:gd name="connsiteX2" fmla="*/ 594360 w 3916680"/>
                <a:gd name="connsiteY2" fmla="*/ 1157451 h 1346580"/>
                <a:gd name="connsiteX3" fmla="*/ 1021080 w 3916680"/>
                <a:gd name="connsiteY3" fmla="*/ 235431 h 1346580"/>
                <a:gd name="connsiteX4" fmla="*/ 1470660 w 3916680"/>
                <a:gd name="connsiteY4" fmla="*/ 898371 h 1346580"/>
                <a:gd name="connsiteX5" fmla="*/ 1798320 w 3916680"/>
                <a:gd name="connsiteY5" fmla="*/ 6831 h 1346580"/>
                <a:gd name="connsiteX6" fmla="*/ 2217420 w 3916680"/>
                <a:gd name="connsiteY6" fmla="*/ 1340331 h 1346580"/>
                <a:gd name="connsiteX7" fmla="*/ 2407920 w 3916680"/>
                <a:gd name="connsiteY7" fmla="*/ 517371 h 1346580"/>
                <a:gd name="connsiteX8" fmla="*/ 2560320 w 3916680"/>
                <a:gd name="connsiteY8" fmla="*/ 753591 h 1346580"/>
                <a:gd name="connsiteX9" fmla="*/ 2766060 w 3916680"/>
                <a:gd name="connsiteY9" fmla="*/ 342111 h 1346580"/>
                <a:gd name="connsiteX10" fmla="*/ 3177540 w 3916680"/>
                <a:gd name="connsiteY10" fmla="*/ 738351 h 1346580"/>
                <a:gd name="connsiteX11" fmla="*/ 3474720 w 3916680"/>
                <a:gd name="connsiteY11" fmla="*/ 159231 h 1346580"/>
                <a:gd name="connsiteX12" fmla="*/ 3718560 w 3916680"/>
                <a:gd name="connsiteY12" fmla="*/ 14451 h 1346580"/>
                <a:gd name="connsiteX13" fmla="*/ 3916680 w 3916680"/>
                <a:gd name="connsiteY13" fmla="*/ 471651 h 1346580"/>
                <a:gd name="connsiteX0" fmla="*/ 0 w 3916680"/>
                <a:gd name="connsiteY0" fmla="*/ 614516 h 1352285"/>
                <a:gd name="connsiteX1" fmla="*/ 335280 w 3916680"/>
                <a:gd name="connsiteY1" fmla="*/ 172556 h 1352285"/>
                <a:gd name="connsiteX2" fmla="*/ 594360 w 3916680"/>
                <a:gd name="connsiteY2" fmla="*/ 1163156 h 1352285"/>
                <a:gd name="connsiteX3" fmla="*/ 1021080 w 3916680"/>
                <a:gd name="connsiteY3" fmla="*/ 241136 h 1352285"/>
                <a:gd name="connsiteX4" fmla="*/ 1470660 w 3916680"/>
                <a:gd name="connsiteY4" fmla="*/ 904076 h 1352285"/>
                <a:gd name="connsiteX5" fmla="*/ 1798320 w 3916680"/>
                <a:gd name="connsiteY5" fmla="*/ 12536 h 1352285"/>
                <a:gd name="connsiteX6" fmla="*/ 2217420 w 3916680"/>
                <a:gd name="connsiteY6" fmla="*/ 1346036 h 1352285"/>
                <a:gd name="connsiteX7" fmla="*/ 2407920 w 3916680"/>
                <a:gd name="connsiteY7" fmla="*/ 523076 h 1352285"/>
                <a:gd name="connsiteX8" fmla="*/ 2560320 w 3916680"/>
                <a:gd name="connsiteY8" fmla="*/ 759296 h 1352285"/>
                <a:gd name="connsiteX9" fmla="*/ 2766060 w 3916680"/>
                <a:gd name="connsiteY9" fmla="*/ 347816 h 1352285"/>
                <a:gd name="connsiteX10" fmla="*/ 3177540 w 3916680"/>
                <a:gd name="connsiteY10" fmla="*/ 744056 h 1352285"/>
                <a:gd name="connsiteX11" fmla="*/ 3474720 w 3916680"/>
                <a:gd name="connsiteY11" fmla="*/ 164936 h 1352285"/>
                <a:gd name="connsiteX12" fmla="*/ 3718560 w 3916680"/>
                <a:gd name="connsiteY12" fmla="*/ 20156 h 1352285"/>
                <a:gd name="connsiteX13" fmla="*/ 3916680 w 3916680"/>
                <a:gd name="connsiteY13" fmla="*/ 477356 h 1352285"/>
                <a:gd name="connsiteX0" fmla="*/ 0 w 3916680"/>
                <a:gd name="connsiteY0" fmla="*/ 610450 h 1348219"/>
                <a:gd name="connsiteX1" fmla="*/ 335280 w 3916680"/>
                <a:gd name="connsiteY1" fmla="*/ 168490 h 1348219"/>
                <a:gd name="connsiteX2" fmla="*/ 594360 w 3916680"/>
                <a:gd name="connsiteY2" fmla="*/ 1159090 h 1348219"/>
                <a:gd name="connsiteX3" fmla="*/ 1021080 w 3916680"/>
                <a:gd name="connsiteY3" fmla="*/ 237070 h 1348219"/>
                <a:gd name="connsiteX4" fmla="*/ 1470660 w 3916680"/>
                <a:gd name="connsiteY4" fmla="*/ 900010 h 1348219"/>
                <a:gd name="connsiteX5" fmla="*/ 1798320 w 3916680"/>
                <a:gd name="connsiteY5" fmla="*/ 8470 h 1348219"/>
                <a:gd name="connsiteX6" fmla="*/ 2217420 w 3916680"/>
                <a:gd name="connsiteY6" fmla="*/ 1341970 h 1348219"/>
                <a:gd name="connsiteX7" fmla="*/ 2407920 w 3916680"/>
                <a:gd name="connsiteY7" fmla="*/ 519010 h 1348219"/>
                <a:gd name="connsiteX8" fmla="*/ 2560320 w 3916680"/>
                <a:gd name="connsiteY8" fmla="*/ 755230 h 1348219"/>
                <a:gd name="connsiteX9" fmla="*/ 2766060 w 3916680"/>
                <a:gd name="connsiteY9" fmla="*/ 343750 h 1348219"/>
                <a:gd name="connsiteX10" fmla="*/ 3177540 w 3916680"/>
                <a:gd name="connsiteY10" fmla="*/ 739990 h 1348219"/>
                <a:gd name="connsiteX11" fmla="*/ 3474720 w 3916680"/>
                <a:gd name="connsiteY11" fmla="*/ 160870 h 1348219"/>
                <a:gd name="connsiteX12" fmla="*/ 3718560 w 3916680"/>
                <a:gd name="connsiteY12" fmla="*/ 16090 h 1348219"/>
                <a:gd name="connsiteX13" fmla="*/ 3916680 w 3916680"/>
                <a:gd name="connsiteY13" fmla="*/ 473290 h 1348219"/>
                <a:gd name="connsiteX0" fmla="*/ 0 w 3916680"/>
                <a:gd name="connsiteY0" fmla="*/ 610520 h 1348289"/>
                <a:gd name="connsiteX1" fmla="*/ 335280 w 3916680"/>
                <a:gd name="connsiteY1" fmla="*/ 168560 h 1348289"/>
                <a:gd name="connsiteX2" fmla="*/ 594360 w 3916680"/>
                <a:gd name="connsiteY2" fmla="*/ 1159160 h 1348289"/>
                <a:gd name="connsiteX3" fmla="*/ 1021080 w 3916680"/>
                <a:gd name="connsiteY3" fmla="*/ 237140 h 1348289"/>
                <a:gd name="connsiteX4" fmla="*/ 1470660 w 3916680"/>
                <a:gd name="connsiteY4" fmla="*/ 900080 h 1348289"/>
                <a:gd name="connsiteX5" fmla="*/ 1798320 w 3916680"/>
                <a:gd name="connsiteY5" fmla="*/ 8540 h 1348289"/>
                <a:gd name="connsiteX6" fmla="*/ 2217420 w 3916680"/>
                <a:gd name="connsiteY6" fmla="*/ 1342040 h 1348289"/>
                <a:gd name="connsiteX7" fmla="*/ 2407920 w 3916680"/>
                <a:gd name="connsiteY7" fmla="*/ 519080 h 1348289"/>
                <a:gd name="connsiteX8" fmla="*/ 2560320 w 3916680"/>
                <a:gd name="connsiteY8" fmla="*/ 755300 h 1348289"/>
                <a:gd name="connsiteX9" fmla="*/ 2766060 w 3916680"/>
                <a:gd name="connsiteY9" fmla="*/ 343820 h 1348289"/>
                <a:gd name="connsiteX10" fmla="*/ 3177540 w 3916680"/>
                <a:gd name="connsiteY10" fmla="*/ 740060 h 1348289"/>
                <a:gd name="connsiteX11" fmla="*/ 3474720 w 3916680"/>
                <a:gd name="connsiteY11" fmla="*/ 160940 h 1348289"/>
                <a:gd name="connsiteX12" fmla="*/ 3718560 w 3916680"/>
                <a:gd name="connsiteY12" fmla="*/ 16160 h 1348289"/>
                <a:gd name="connsiteX13" fmla="*/ 3916680 w 3916680"/>
                <a:gd name="connsiteY13" fmla="*/ 473360 h 1348289"/>
                <a:gd name="connsiteX0" fmla="*/ 0 w 4076700"/>
                <a:gd name="connsiteY0" fmla="*/ 606146 h 1343915"/>
                <a:gd name="connsiteX1" fmla="*/ 335280 w 4076700"/>
                <a:gd name="connsiteY1" fmla="*/ 164186 h 1343915"/>
                <a:gd name="connsiteX2" fmla="*/ 594360 w 4076700"/>
                <a:gd name="connsiteY2" fmla="*/ 1154786 h 1343915"/>
                <a:gd name="connsiteX3" fmla="*/ 1021080 w 4076700"/>
                <a:gd name="connsiteY3" fmla="*/ 232766 h 1343915"/>
                <a:gd name="connsiteX4" fmla="*/ 1470660 w 4076700"/>
                <a:gd name="connsiteY4" fmla="*/ 895706 h 1343915"/>
                <a:gd name="connsiteX5" fmla="*/ 1798320 w 4076700"/>
                <a:gd name="connsiteY5" fmla="*/ 4166 h 1343915"/>
                <a:gd name="connsiteX6" fmla="*/ 2217420 w 4076700"/>
                <a:gd name="connsiteY6" fmla="*/ 1337666 h 1343915"/>
                <a:gd name="connsiteX7" fmla="*/ 2407920 w 4076700"/>
                <a:gd name="connsiteY7" fmla="*/ 514706 h 1343915"/>
                <a:gd name="connsiteX8" fmla="*/ 2560320 w 4076700"/>
                <a:gd name="connsiteY8" fmla="*/ 750926 h 1343915"/>
                <a:gd name="connsiteX9" fmla="*/ 2766060 w 4076700"/>
                <a:gd name="connsiteY9" fmla="*/ 339446 h 1343915"/>
                <a:gd name="connsiteX10" fmla="*/ 3177540 w 4076700"/>
                <a:gd name="connsiteY10" fmla="*/ 735686 h 1343915"/>
                <a:gd name="connsiteX11" fmla="*/ 3474720 w 4076700"/>
                <a:gd name="connsiteY11" fmla="*/ 156566 h 1343915"/>
                <a:gd name="connsiteX12" fmla="*/ 3718560 w 4076700"/>
                <a:gd name="connsiteY12" fmla="*/ 11786 h 1343915"/>
                <a:gd name="connsiteX13" fmla="*/ 4076700 w 4076700"/>
                <a:gd name="connsiteY13" fmla="*/ 377546 h 1343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76700" h="1343915">
                  <a:moveTo>
                    <a:pt x="0" y="606146"/>
                  </a:moveTo>
                  <a:cubicBezTo>
                    <a:pt x="118110" y="339446"/>
                    <a:pt x="236220" y="72746"/>
                    <a:pt x="335280" y="164186"/>
                  </a:cubicBezTo>
                  <a:cubicBezTo>
                    <a:pt x="434340" y="255626"/>
                    <a:pt x="480060" y="1143356"/>
                    <a:pt x="594360" y="1154786"/>
                  </a:cubicBezTo>
                  <a:cubicBezTo>
                    <a:pt x="708660" y="1166216"/>
                    <a:pt x="875030" y="275946"/>
                    <a:pt x="1021080" y="232766"/>
                  </a:cubicBezTo>
                  <a:cubicBezTo>
                    <a:pt x="1167130" y="189586"/>
                    <a:pt x="1341120" y="933806"/>
                    <a:pt x="1470660" y="895706"/>
                  </a:cubicBezTo>
                  <a:cubicBezTo>
                    <a:pt x="1600200" y="857606"/>
                    <a:pt x="1673860" y="-69494"/>
                    <a:pt x="1798320" y="4166"/>
                  </a:cubicBezTo>
                  <a:cubicBezTo>
                    <a:pt x="1922780" y="77826"/>
                    <a:pt x="2115820" y="1252576"/>
                    <a:pt x="2217420" y="1337666"/>
                  </a:cubicBezTo>
                  <a:cubicBezTo>
                    <a:pt x="2319020" y="1422756"/>
                    <a:pt x="2350770" y="612496"/>
                    <a:pt x="2407920" y="514706"/>
                  </a:cubicBezTo>
                  <a:cubicBezTo>
                    <a:pt x="2465070" y="416916"/>
                    <a:pt x="2500630" y="780136"/>
                    <a:pt x="2560320" y="750926"/>
                  </a:cubicBezTo>
                  <a:cubicBezTo>
                    <a:pt x="2620010" y="721716"/>
                    <a:pt x="2663190" y="341986"/>
                    <a:pt x="2766060" y="339446"/>
                  </a:cubicBezTo>
                  <a:cubicBezTo>
                    <a:pt x="2868930" y="336906"/>
                    <a:pt x="3059430" y="766166"/>
                    <a:pt x="3177540" y="735686"/>
                  </a:cubicBezTo>
                  <a:cubicBezTo>
                    <a:pt x="3295650" y="705206"/>
                    <a:pt x="3384550" y="277216"/>
                    <a:pt x="3474720" y="156566"/>
                  </a:cubicBezTo>
                  <a:cubicBezTo>
                    <a:pt x="3564890" y="35916"/>
                    <a:pt x="3618230" y="-25044"/>
                    <a:pt x="3718560" y="11786"/>
                  </a:cubicBezTo>
                  <a:cubicBezTo>
                    <a:pt x="3818890" y="48616"/>
                    <a:pt x="3886200" y="57506"/>
                    <a:pt x="4076700" y="377546"/>
                  </a:cubicBezTo>
                </a:path>
              </a:pathLst>
            </a:custGeom>
            <a:noFill/>
            <a:ln w="57150">
              <a:solidFill>
                <a:schemeClr val="accent5"/>
              </a:solidFill>
            </a:ln>
          </p:spPr>
          <p:txBody>
            <a:bodyPr vert="horz" wrap="square" lIns="91440" tIns="45720" rIns="91440" bIns="45720" numCol="1" rtlCol="0" anchor="t" anchorCtr="0" compatLnSpc="1">
              <a:prstTxWarp prst="textNoShape">
                <a:avLst/>
              </a:prstTxWarp>
            </a:bodyPr>
            <a:lstStyle/>
            <a:p>
              <a:endParaRPr lang="zh-CN" altLang="en-US" dirty="0">
                <a:solidFill>
                  <a:srgbClr val="0000FF"/>
                </a:solidFill>
              </a:endParaRPr>
            </a:p>
          </p:txBody>
        </p:sp>
      </p:grpSp>
      <p:sp>
        <p:nvSpPr>
          <p:cNvPr id="18" name="矩形 17">
            <a:extLst>
              <a:ext uri="{FF2B5EF4-FFF2-40B4-BE49-F238E27FC236}">
                <a16:creationId xmlns:a16="http://schemas.microsoft.com/office/drawing/2014/main" id="{20BF6B39-9735-4C86-BF5C-401D59BBCF7D}"/>
              </a:ext>
            </a:extLst>
          </p:cNvPr>
          <p:cNvSpPr/>
          <p:nvPr/>
        </p:nvSpPr>
        <p:spPr>
          <a:xfrm>
            <a:off x="2952749" y="2053082"/>
            <a:ext cx="1243429" cy="461517"/>
          </a:xfrm>
          <a:prstGeom prst="rect">
            <a:avLst/>
          </a:prstGeom>
          <a:ln w="3175">
            <a:noFill/>
          </a:ln>
        </p:spPr>
        <p:txBody>
          <a:bodyPr wrap="square" rtlCol="0" anchor="ctr" anchorCtr="0">
            <a:noAutofit/>
          </a:bodyPr>
          <a:lstStyle/>
          <a:p>
            <a:pPr algn="ctr"/>
            <a:r>
              <a:rPr lang="en-US" altLang="zh-CN" sz="2000" b="1" dirty="0">
                <a:latin typeface="+mn-lt"/>
                <a:ea typeface="+mn-ea"/>
              </a:rPr>
              <a:t>Signals</a:t>
            </a:r>
            <a:endParaRPr lang="zh-CN" altLang="en-US" sz="2000" b="1" dirty="0">
              <a:latin typeface="+mn-lt"/>
              <a:ea typeface="+mn-ea"/>
            </a:endParaRPr>
          </a:p>
        </p:txBody>
      </p:sp>
      <p:cxnSp>
        <p:nvCxnSpPr>
          <p:cNvPr id="20" name="直接箭头连接符 19">
            <a:extLst>
              <a:ext uri="{FF2B5EF4-FFF2-40B4-BE49-F238E27FC236}">
                <a16:creationId xmlns:a16="http://schemas.microsoft.com/office/drawing/2014/main" id="{F0FCA66B-1F59-46DE-86D5-FE2164C3CCAE}"/>
              </a:ext>
            </a:extLst>
          </p:cNvPr>
          <p:cNvCxnSpPr>
            <a:cxnSpLocks/>
            <a:stCxn id="18" idx="3"/>
          </p:cNvCxnSpPr>
          <p:nvPr/>
        </p:nvCxnSpPr>
        <p:spPr bwMode="auto">
          <a:xfrm flipH="1">
            <a:off x="3803652" y="2283841"/>
            <a:ext cx="392526" cy="1492479"/>
          </a:xfrm>
          <a:prstGeom prst="straightConnector1">
            <a:avLst/>
          </a:prstGeom>
          <a:solidFill>
            <a:schemeClr val="accent1"/>
          </a:solidFill>
          <a:ln w="9525" cap="flat" cmpd="sng" algn="ctr">
            <a:solidFill>
              <a:schemeClr val="accent6">
                <a:lumMod val="75000"/>
              </a:schemeClr>
            </a:solidFill>
            <a:prstDash val="sysDash"/>
            <a:round/>
            <a:headEnd type="none" w="med" len="med"/>
            <a:tailEnd type="stealth" w="lg" len="lg"/>
          </a:ln>
        </p:spPr>
      </p:cxnSp>
      <p:cxnSp>
        <p:nvCxnSpPr>
          <p:cNvPr id="21" name="直接箭头连接符 20">
            <a:extLst>
              <a:ext uri="{FF2B5EF4-FFF2-40B4-BE49-F238E27FC236}">
                <a16:creationId xmlns:a16="http://schemas.microsoft.com/office/drawing/2014/main" id="{4FB84965-6D63-40CB-892C-988527E50F4F}"/>
              </a:ext>
            </a:extLst>
          </p:cNvPr>
          <p:cNvCxnSpPr>
            <a:cxnSpLocks/>
            <a:stCxn id="18" idx="3"/>
          </p:cNvCxnSpPr>
          <p:nvPr/>
        </p:nvCxnSpPr>
        <p:spPr bwMode="auto">
          <a:xfrm>
            <a:off x="4196178" y="2283841"/>
            <a:ext cx="2853016" cy="1797328"/>
          </a:xfrm>
          <a:prstGeom prst="curvedConnector3">
            <a:avLst>
              <a:gd name="adj1" fmla="val 50000"/>
            </a:avLst>
          </a:prstGeom>
          <a:solidFill>
            <a:schemeClr val="accent1"/>
          </a:solidFill>
          <a:ln w="9525" cap="flat" cmpd="sng" algn="ctr">
            <a:solidFill>
              <a:schemeClr val="accent6">
                <a:lumMod val="75000"/>
              </a:schemeClr>
            </a:solidFill>
            <a:prstDash val="sysDash"/>
            <a:round/>
            <a:headEnd type="none" w="med" len="med"/>
            <a:tailEnd type="stealth" w="lg" len="lg"/>
          </a:ln>
        </p:spPr>
      </p:cxnSp>
      <p:cxnSp>
        <p:nvCxnSpPr>
          <p:cNvPr id="26" name="直接箭头连接符 25">
            <a:extLst>
              <a:ext uri="{FF2B5EF4-FFF2-40B4-BE49-F238E27FC236}">
                <a16:creationId xmlns:a16="http://schemas.microsoft.com/office/drawing/2014/main" id="{D0E6B81F-FAE5-4C4C-9C5B-1B78689A2C5C}"/>
              </a:ext>
            </a:extLst>
          </p:cNvPr>
          <p:cNvCxnSpPr>
            <a:cxnSpLocks/>
            <a:stCxn id="18" idx="3"/>
            <a:endCxn id="8" idx="1"/>
          </p:cNvCxnSpPr>
          <p:nvPr/>
        </p:nvCxnSpPr>
        <p:spPr bwMode="auto">
          <a:xfrm flipV="1">
            <a:off x="4196178" y="2054845"/>
            <a:ext cx="1083222" cy="228996"/>
          </a:xfrm>
          <a:prstGeom prst="straightConnector1">
            <a:avLst/>
          </a:prstGeom>
          <a:solidFill>
            <a:schemeClr val="accent1"/>
          </a:solidFill>
          <a:ln w="9525" cap="flat" cmpd="sng" algn="ctr">
            <a:solidFill>
              <a:schemeClr val="accent6">
                <a:lumMod val="75000"/>
              </a:schemeClr>
            </a:solidFill>
            <a:prstDash val="sysDash"/>
            <a:round/>
            <a:headEnd type="none" w="med" len="med"/>
            <a:tailEnd type="stealth" w="lg" len="lg"/>
          </a:ln>
        </p:spPr>
      </p:cxnSp>
      <p:sp>
        <p:nvSpPr>
          <p:cNvPr id="30" name="矩形 29">
            <a:extLst>
              <a:ext uri="{FF2B5EF4-FFF2-40B4-BE49-F238E27FC236}">
                <a16:creationId xmlns:a16="http://schemas.microsoft.com/office/drawing/2014/main" id="{6DC88CAA-A00B-4DC5-A460-DC00E32329F7}"/>
              </a:ext>
            </a:extLst>
          </p:cNvPr>
          <p:cNvSpPr/>
          <p:nvPr/>
        </p:nvSpPr>
        <p:spPr>
          <a:xfrm>
            <a:off x="7899400" y="1871141"/>
            <a:ext cx="2609850" cy="461517"/>
          </a:xfrm>
          <a:prstGeom prst="rect">
            <a:avLst/>
          </a:prstGeom>
          <a:ln w="3175">
            <a:noFill/>
          </a:ln>
        </p:spPr>
        <p:txBody>
          <a:bodyPr wrap="square" rtlCol="0" anchor="ctr" anchorCtr="0">
            <a:noAutofit/>
          </a:bodyPr>
          <a:lstStyle/>
          <a:p>
            <a:pPr algn="ctr"/>
            <a:r>
              <a:rPr lang="en-US" altLang="zh-CN" sz="2000" b="1" dirty="0">
                <a:latin typeface="+mn-lt"/>
                <a:ea typeface="+mn-ea"/>
              </a:rPr>
              <a:t>Systems:</a:t>
            </a:r>
          </a:p>
          <a:p>
            <a:pPr algn="ctr"/>
            <a:r>
              <a:rPr lang="en-US" altLang="zh-CN" sz="2000" b="1" dirty="0">
                <a:latin typeface="+mn-lt"/>
                <a:ea typeface="+mn-ea"/>
              </a:rPr>
              <a:t>Transforming Signals</a:t>
            </a:r>
            <a:endParaRPr lang="zh-CN" altLang="en-US" sz="2000" b="1" dirty="0">
              <a:latin typeface="+mn-lt"/>
              <a:ea typeface="+mn-ea"/>
            </a:endParaRPr>
          </a:p>
        </p:txBody>
      </p:sp>
      <p:cxnSp>
        <p:nvCxnSpPr>
          <p:cNvPr id="32" name="直接箭头连接符 31">
            <a:extLst>
              <a:ext uri="{FF2B5EF4-FFF2-40B4-BE49-F238E27FC236}">
                <a16:creationId xmlns:a16="http://schemas.microsoft.com/office/drawing/2014/main" id="{42D5F477-A114-4091-92CE-8DA13B17DC1C}"/>
              </a:ext>
            </a:extLst>
          </p:cNvPr>
          <p:cNvCxnSpPr>
            <a:cxnSpLocks/>
            <a:stCxn id="30" idx="1"/>
            <a:endCxn id="5" idx="1"/>
          </p:cNvCxnSpPr>
          <p:nvPr/>
        </p:nvCxnSpPr>
        <p:spPr bwMode="auto">
          <a:xfrm flipH="1">
            <a:off x="6720850" y="2101900"/>
            <a:ext cx="1178550" cy="1258664"/>
          </a:xfrm>
          <a:prstGeom prst="straightConnector1">
            <a:avLst/>
          </a:prstGeom>
          <a:solidFill>
            <a:schemeClr val="accent1"/>
          </a:solidFill>
          <a:ln w="9525" cap="flat" cmpd="sng" algn="ctr">
            <a:solidFill>
              <a:schemeClr val="accent6">
                <a:lumMod val="75000"/>
              </a:schemeClr>
            </a:solidFill>
            <a:prstDash val="sysDash"/>
            <a:round/>
            <a:headEnd type="none" w="med" len="med"/>
            <a:tailEnd type="stealth" w="lg" len="lg"/>
          </a:ln>
        </p:spPr>
      </p:cxnSp>
    </p:spTree>
    <p:extLst>
      <p:ext uri="{BB962C8B-B14F-4D97-AF65-F5344CB8AC3E}">
        <p14:creationId xmlns:p14="http://schemas.microsoft.com/office/powerpoint/2010/main" val="1408454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文本占位符 5"/>
          <p:cNvSpPr>
            <a:spLocks noGrp="1"/>
          </p:cNvSpPr>
          <p:nvPr>
            <p:ph type="body" idx="1"/>
          </p:nvPr>
        </p:nvSpPr>
        <p:spPr/>
        <p:txBody>
          <a:bodyPr/>
          <a:lstStyle/>
          <a:p>
            <a:r>
              <a:rPr lang="en-US" altLang="zh-CN" dirty="0"/>
              <a:t>There are various types of communication systems. </a:t>
            </a:r>
            <a:br>
              <a:rPr lang="en-US" altLang="zh-CN" dirty="0"/>
            </a:br>
            <a:r>
              <a:rPr lang="en-US" altLang="zh-CN" dirty="0"/>
              <a:t>How do we classify them?</a:t>
            </a:r>
            <a:endParaRPr lang="en-US" altLang="en-US" dirty="0"/>
          </a:p>
        </p:txBody>
      </p:sp>
      <p:sp>
        <p:nvSpPr>
          <p:cNvPr id="4" name="灯片编号占位符 3"/>
          <p:cNvSpPr>
            <a:spLocks noGrp="1"/>
          </p:cNvSpPr>
          <p:nvPr>
            <p:ph type="sldNum" sz="quarter" idx="12"/>
          </p:nvPr>
        </p:nvSpPr>
        <p:spPr/>
        <p:txBody>
          <a:bodyPr/>
          <a:lstStyle/>
          <a:p>
            <a:pPr>
              <a:defRPr/>
            </a:pPr>
            <a:fld id="{C26F88E2-37A7-4AF8-85FF-C316983EC330}" type="slidenum">
              <a:rPr lang="en-US" altLang="zh-CN" smtClean="0"/>
              <a:pPr>
                <a:defRPr/>
              </a:pPr>
              <a:t>19</a:t>
            </a:fld>
            <a:endParaRPr lang="en-US" altLang="zh-CN" dirty="0"/>
          </a:p>
        </p:txBody>
      </p:sp>
    </p:spTree>
    <p:extLst>
      <p:ext uri="{BB962C8B-B14F-4D97-AF65-F5344CB8AC3E}">
        <p14:creationId xmlns:p14="http://schemas.microsoft.com/office/powerpoint/2010/main" val="33725351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文本占位符 5"/>
          <p:cNvSpPr>
            <a:spLocks noGrp="1"/>
          </p:cNvSpPr>
          <p:nvPr>
            <p:ph type="body" idx="1"/>
          </p:nvPr>
        </p:nvSpPr>
        <p:spPr/>
        <p:txBody>
          <a:bodyPr/>
          <a:lstStyle/>
          <a:p>
            <a:r>
              <a:rPr lang="en-US" altLang="zh-CN" dirty="0"/>
              <a:t>The most important components:</a:t>
            </a:r>
            <a:r>
              <a:rPr lang="zh-CN" altLang="en-US" dirty="0"/>
              <a:t> </a:t>
            </a:r>
            <a:r>
              <a:rPr lang="en-US" altLang="zh-CN" dirty="0"/>
              <a:t>signals</a:t>
            </a:r>
            <a:r>
              <a:rPr lang="zh-CN" altLang="en-US" dirty="0"/>
              <a:t> </a:t>
            </a:r>
            <a:r>
              <a:rPr lang="en-US" altLang="zh-CN" dirty="0"/>
              <a:t>and</a:t>
            </a:r>
            <a:r>
              <a:rPr lang="zh-CN" altLang="en-US" dirty="0"/>
              <a:t> </a:t>
            </a:r>
            <a:r>
              <a:rPr lang="en-US" altLang="zh-CN" dirty="0"/>
              <a:t>channels. </a:t>
            </a:r>
          </a:p>
        </p:txBody>
      </p:sp>
      <p:sp>
        <p:nvSpPr>
          <p:cNvPr id="4" name="灯片编号占位符 3"/>
          <p:cNvSpPr>
            <a:spLocks noGrp="1"/>
          </p:cNvSpPr>
          <p:nvPr>
            <p:ph type="sldNum" sz="quarter" idx="12"/>
          </p:nvPr>
        </p:nvSpPr>
        <p:spPr/>
        <p:txBody>
          <a:bodyPr/>
          <a:lstStyle/>
          <a:p>
            <a:pPr>
              <a:defRPr/>
            </a:pPr>
            <a:fld id="{C26F88E2-37A7-4AF8-85FF-C316983EC330}" type="slidenum">
              <a:rPr lang="en-US" altLang="zh-CN" smtClean="0"/>
              <a:pPr>
                <a:defRPr/>
              </a:pPr>
              <a:t>20</a:t>
            </a:fld>
            <a:endParaRPr lang="en-US" altLang="zh-CN" dirty="0"/>
          </a:p>
        </p:txBody>
      </p:sp>
      <p:sp>
        <p:nvSpPr>
          <p:cNvPr id="2" name="内容占位符 1">
            <a:extLst>
              <a:ext uri="{FF2B5EF4-FFF2-40B4-BE49-F238E27FC236}">
                <a16:creationId xmlns:a16="http://schemas.microsoft.com/office/drawing/2014/main" id="{AF24F4CC-1707-4C29-B774-BA8AF3A8DABA}"/>
              </a:ext>
            </a:extLst>
          </p:cNvPr>
          <p:cNvSpPr>
            <a:spLocks noGrp="1"/>
          </p:cNvSpPr>
          <p:nvPr>
            <p:ph sz="quarter" idx="13"/>
          </p:nvPr>
        </p:nvSpPr>
        <p:spPr/>
        <p:txBody>
          <a:bodyPr/>
          <a:lstStyle/>
          <a:p>
            <a:r>
              <a:rPr lang="en-US" altLang="zh-CN" dirty="0"/>
              <a:t>How do we model them, then analyze them?</a:t>
            </a:r>
          </a:p>
          <a:p>
            <a:r>
              <a:rPr lang="en-US" altLang="zh-CN" b="1" dirty="0"/>
              <a:t>Why do we need models and analytical methods?</a:t>
            </a:r>
            <a:endParaRPr lang="zh-CN" altLang="en-US" dirty="0"/>
          </a:p>
        </p:txBody>
      </p:sp>
    </p:spTree>
    <p:extLst>
      <p:ext uri="{BB962C8B-B14F-4D97-AF65-F5344CB8AC3E}">
        <p14:creationId xmlns:p14="http://schemas.microsoft.com/office/powerpoint/2010/main" val="3765587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A36B55-8C6E-413F-817F-30DCEBF01552}"/>
              </a:ext>
            </a:extLst>
          </p:cNvPr>
          <p:cNvSpPr>
            <a:spLocks noGrp="1"/>
          </p:cNvSpPr>
          <p:nvPr>
            <p:ph type="title"/>
          </p:nvPr>
        </p:nvSpPr>
        <p:spPr/>
        <p:txBody>
          <a:bodyPr/>
          <a:lstStyle/>
          <a:p>
            <a:r>
              <a:rPr lang="en-US" altLang="zh-CN" dirty="0"/>
              <a:t>Signal and System Analysis</a:t>
            </a:r>
            <a:endParaRPr lang="zh-CN" altLang="en-US" dirty="0"/>
          </a:p>
        </p:txBody>
      </p:sp>
      <p:sp>
        <p:nvSpPr>
          <p:cNvPr id="7" name="内容占位符 6">
            <a:extLst>
              <a:ext uri="{FF2B5EF4-FFF2-40B4-BE49-F238E27FC236}">
                <a16:creationId xmlns:a16="http://schemas.microsoft.com/office/drawing/2014/main" id="{5776AFFE-CB98-435B-B543-C828E80240C3}"/>
              </a:ext>
            </a:extLst>
          </p:cNvPr>
          <p:cNvSpPr>
            <a:spLocks noGrp="1"/>
          </p:cNvSpPr>
          <p:nvPr>
            <p:ph idx="1"/>
          </p:nvPr>
        </p:nvSpPr>
        <p:spPr/>
        <p:txBody>
          <a:bodyPr/>
          <a:lstStyle/>
          <a:p>
            <a:r>
              <a:rPr lang="en-US" altLang="zh-CN" dirty="0"/>
              <a:t>Because of the sophistication of modern communication systems, </a:t>
            </a:r>
            <a:r>
              <a:rPr lang="en-US" altLang="zh-CN" dirty="0">
                <a:solidFill>
                  <a:schemeClr val="accent2"/>
                </a:solidFill>
              </a:rPr>
              <a:t>a great deal of analysis </a:t>
            </a:r>
            <a:r>
              <a:rPr lang="en-US" altLang="zh-CN" dirty="0"/>
              <a:t>occurs before actual building of the desired system. </a:t>
            </a:r>
          </a:p>
          <a:p>
            <a:r>
              <a:rPr lang="en-US" altLang="zh-CN" dirty="0"/>
              <a:t>Dual time-frequency viewpoint for </a:t>
            </a:r>
            <a:r>
              <a:rPr lang="en-US" altLang="zh-CN" dirty="0">
                <a:solidFill>
                  <a:schemeClr val="accent2"/>
                </a:solidFill>
              </a:rPr>
              <a:t>signal representation</a:t>
            </a:r>
            <a:r>
              <a:rPr lang="en-US" altLang="zh-CN" dirty="0"/>
              <a:t>, and </a:t>
            </a:r>
            <a:r>
              <a:rPr lang="en-US" altLang="zh-CN" dirty="0">
                <a:solidFill>
                  <a:schemeClr val="accent2"/>
                </a:solidFill>
              </a:rPr>
              <a:t>models for systems</a:t>
            </a:r>
          </a:p>
          <a:p>
            <a:pPr lvl="1"/>
            <a:r>
              <a:rPr lang="en-US" altLang="zh-CN" b="1" dirty="0">
                <a:solidFill>
                  <a:schemeClr val="accent5"/>
                </a:solidFill>
              </a:rPr>
              <a:t>Frequency-domain representations </a:t>
            </a:r>
            <a:r>
              <a:rPr lang="en-US" altLang="zh-CN" dirty="0"/>
              <a:t>for signals via the complex exponential Fourier series and the Fourier transform</a:t>
            </a:r>
          </a:p>
          <a:p>
            <a:pPr lvl="1"/>
            <a:r>
              <a:rPr lang="en-US" altLang="zh-CN" b="1" dirty="0">
                <a:solidFill>
                  <a:schemeClr val="accent5"/>
                </a:solidFill>
              </a:rPr>
              <a:t>System models and techniques </a:t>
            </a:r>
            <a:r>
              <a:rPr lang="en-US" altLang="zh-CN" dirty="0"/>
              <a:t>for analyzing the effects of such systems on signals</a:t>
            </a:r>
            <a:endParaRPr lang="zh-CN" altLang="en-US" dirty="0"/>
          </a:p>
          <a:p>
            <a:endParaRPr lang="zh-CN" altLang="en-US" dirty="0"/>
          </a:p>
        </p:txBody>
      </p:sp>
      <p:sp>
        <p:nvSpPr>
          <p:cNvPr id="4" name="灯片编号占位符 3">
            <a:extLst>
              <a:ext uri="{FF2B5EF4-FFF2-40B4-BE49-F238E27FC236}">
                <a16:creationId xmlns:a16="http://schemas.microsoft.com/office/drawing/2014/main" id="{F46039F3-2E56-4F72-B1BA-26921B67BAC7}"/>
              </a:ext>
            </a:extLst>
          </p:cNvPr>
          <p:cNvSpPr>
            <a:spLocks noGrp="1"/>
          </p:cNvSpPr>
          <p:nvPr>
            <p:ph type="sldNum" sz="quarter" idx="12"/>
          </p:nvPr>
        </p:nvSpPr>
        <p:spPr/>
        <p:txBody>
          <a:bodyPr/>
          <a:lstStyle/>
          <a:p>
            <a:pPr>
              <a:defRPr/>
            </a:pPr>
            <a:fld id="{B154813A-C266-48CA-A7BD-BF64D513E5B8}" type="slidenum">
              <a:rPr lang="en-US" altLang="zh-CN" smtClean="0"/>
              <a:t>21</a:t>
            </a:fld>
            <a:endParaRPr lang="en-US" altLang="zh-CN" dirty="0"/>
          </a:p>
        </p:txBody>
      </p:sp>
      <p:sp>
        <p:nvSpPr>
          <p:cNvPr id="8" name="内容占位符 2">
            <a:extLst>
              <a:ext uri="{FF2B5EF4-FFF2-40B4-BE49-F238E27FC236}">
                <a16:creationId xmlns:a16="http://schemas.microsoft.com/office/drawing/2014/main" id="{2FA934AE-46C4-4E08-93B7-08AD55085C6D}"/>
              </a:ext>
            </a:extLst>
          </p:cNvPr>
          <p:cNvSpPr txBox="1">
            <a:spLocks/>
          </p:cNvSpPr>
          <p:nvPr/>
        </p:nvSpPr>
        <p:spPr bwMode="auto">
          <a:xfrm>
            <a:off x="1117600" y="5610044"/>
            <a:ext cx="9588500"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0" fontAlgn="base" hangingPunct="0">
              <a:spcBef>
                <a:spcPts val="1200"/>
              </a:spcBef>
              <a:spcAft>
                <a:spcPts val="200"/>
              </a:spcAft>
              <a:buSzPct val="85000"/>
              <a:buFont typeface="Wingdings" panose="05000000000000000000" pitchFamily="2" charset="2"/>
              <a:buChar char="q"/>
              <a:defRPr lang="zh-CN" altLang="en-US" sz="2800" b="1" dirty="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Font typeface="Wingdings" panose="05000000000000000000" pitchFamily="2" charset="2"/>
              <a:buChar char="v"/>
              <a:defRPr lang="zh-CN" altLang="en-US" sz="2400" dirty="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lang="zh-CN" altLang="en-US" sz="2000" dirty="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lang="zh-CN" altLang="en-US" sz="2000" dirty="0">
                <a:solidFill>
                  <a:schemeClr val="tx1"/>
                </a:solidFill>
                <a:latin typeface="Times New Roman" panose="02020603050405020304" pitchFamily="18" charset="0"/>
                <a:ea typeface="微软雅黑" panose="020B0503020204020204" pitchFamily="34" charset="-122"/>
              </a:defRPr>
            </a:lvl4pPr>
            <a:lvl5pPr marL="2057400" indent="-228600" algn="l" rtl="0" eaLnBrk="0" fontAlgn="base" hangingPunct="0">
              <a:spcBef>
                <a:spcPct val="20000"/>
              </a:spcBef>
              <a:spcAft>
                <a:spcPct val="0"/>
              </a:spcAft>
              <a:buChar char="»"/>
              <a:defRPr lang="zh-CN" altLang="en-US" sz="2000" dirty="0">
                <a:solidFill>
                  <a:schemeClr val="tx1"/>
                </a:solidFill>
                <a:latin typeface="Times New Roman" panose="02020603050405020304" pitchFamily="18" charset="0"/>
                <a:ea typeface="微软雅黑" panose="020B0503020204020204" pitchFamily="34" charset="-122"/>
              </a:defRPr>
            </a:lvl5pPr>
            <a:lvl6pPr marL="25146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algn="l" rtl="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r>
              <a:rPr lang="en-US" altLang="zh-CN" kern="0" dirty="0">
                <a:solidFill>
                  <a:schemeClr val="accent6"/>
                </a:solidFill>
              </a:rPr>
              <a:t>Signal properties: </a:t>
            </a:r>
            <a:r>
              <a:rPr lang="en-US" altLang="zh-CN" kern="0" dirty="0"/>
              <a:t>frequency, power spectrum distribution</a:t>
            </a:r>
          </a:p>
          <a:p>
            <a:r>
              <a:rPr lang="en-US" altLang="zh-CN" kern="0" dirty="0">
                <a:solidFill>
                  <a:schemeClr val="accent6"/>
                </a:solidFill>
              </a:rPr>
              <a:t>Channel response: </a:t>
            </a:r>
            <a:r>
              <a:rPr lang="en-US" altLang="zh-CN" kern="0" dirty="0"/>
              <a:t>how a channel transforms signals</a:t>
            </a:r>
            <a:endParaRPr lang="en-US" kern="0" dirty="0"/>
          </a:p>
        </p:txBody>
      </p:sp>
    </p:spTree>
    <p:extLst>
      <p:ext uri="{BB962C8B-B14F-4D97-AF65-F5344CB8AC3E}">
        <p14:creationId xmlns:p14="http://schemas.microsoft.com/office/powerpoint/2010/main" val="8825260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What is a Signal?</a:t>
            </a:r>
            <a:endParaRPr lang="zh-CN" altLang="en-US" dirty="0"/>
          </a:p>
        </p:txBody>
      </p:sp>
      <p:sp>
        <p:nvSpPr>
          <p:cNvPr id="3" name="内容占位符 2"/>
          <p:cNvSpPr>
            <a:spLocks noGrp="1"/>
          </p:cNvSpPr>
          <p:nvPr>
            <p:ph idx="1"/>
          </p:nvPr>
        </p:nvSpPr>
        <p:spPr/>
        <p:txBody>
          <a:bodyPr/>
          <a:lstStyle/>
          <a:p>
            <a:r>
              <a:rPr lang="en-US" altLang="zh-CN" dirty="0"/>
              <a:t>Conveying an information by some means, such as gestures, sounds, actions, etc., can be termed as </a:t>
            </a:r>
            <a:r>
              <a:rPr lang="en-US" altLang="zh-CN" b="1" dirty="0"/>
              <a:t>signaling</a:t>
            </a:r>
          </a:p>
          <a:p>
            <a:r>
              <a:rPr lang="en-US" altLang="zh-CN" dirty="0"/>
              <a:t>A signal can be </a:t>
            </a:r>
            <a:r>
              <a:rPr lang="en-US" altLang="zh-CN" dirty="0">
                <a:solidFill>
                  <a:schemeClr val="accent2"/>
                </a:solidFill>
              </a:rPr>
              <a:t>a </a:t>
            </a:r>
            <a:r>
              <a:rPr lang="en-US" altLang="zh-CN" b="1" dirty="0">
                <a:solidFill>
                  <a:schemeClr val="accent2"/>
                </a:solidFill>
              </a:rPr>
              <a:t>source of energy which transmits some information</a:t>
            </a:r>
            <a:endParaRPr lang="en-US" altLang="zh-CN" dirty="0"/>
          </a:p>
          <a:p>
            <a:pPr lvl="1"/>
            <a:r>
              <a:rPr lang="en-US" altLang="zh-CN" b="1" dirty="0">
                <a:solidFill>
                  <a:schemeClr val="accent5"/>
                </a:solidFill>
              </a:rPr>
              <a:t>An electrical impulse </a:t>
            </a:r>
            <a:r>
              <a:rPr lang="en-US" altLang="zh-CN" dirty="0"/>
              <a:t>or </a:t>
            </a:r>
            <a:r>
              <a:rPr lang="en-US" altLang="zh-CN" b="1" dirty="0">
                <a:solidFill>
                  <a:schemeClr val="accent5"/>
                </a:solidFill>
              </a:rPr>
              <a:t>an electromagnetic wave</a:t>
            </a:r>
            <a:r>
              <a:rPr lang="en-US" altLang="zh-CN" dirty="0"/>
              <a:t> which travels a distance to convey a message, can be termed as a </a:t>
            </a:r>
            <a:r>
              <a:rPr lang="en-US" altLang="zh-CN" b="1" dirty="0"/>
              <a:t>signal </a:t>
            </a:r>
            <a:r>
              <a:rPr lang="en-US" altLang="zh-CN" dirty="0"/>
              <a:t>in communication systems. </a:t>
            </a:r>
          </a:p>
          <a:p>
            <a:r>
              <a:rPr lang="en-US" altLang="zh-CN" u="sng" dirty="0"/>
              <a:t>In mathematical terms, a signal is described as a function of time</a:t>
            </a:r>
            <a:br>
              <a:rPr lang="en-US" altLang="zh-CN" dirty="0"/>
            </a:br>
            <a:endParaRPr lang="zh-CN" altLang="en-US" dirty="0"/>
          </a:p>
        </p:txBody>
      </p:sp>
      <p:sp>
        <p:nvSpPr>
          <p:cNvPr id="4" name="灯片编号占位符 3"/>
          <p:cNvSpPr>
            <a:spLocks noGrp="1"/>
          </p:cNvSpPr>
          <p:nvPr>
            <p:ph type="sldNum" sz="quarter" idx="12"/>
          </p:nvPr>
        </p:nvSpPr>
        <p:spPr/>
        <p:txBody>
          <a:bodyPr/>
          <a:lstStyle/>
          <a:p>
            <a:pPr>
              <a:defRPr/>
            </a:pPr>
            <a:fld id="{8DE895D9-91D8-4958-BB05-9803D63D1C8A}" type="slidenum">
              <a:rPr lang="en-US" altLang="zh-CN" smtClean="0"/>
              <a:pPr>
                <a:defRPr/>
              </a:pPr>
              <a:t>22</a:t>
            </a:fld>
            <a:endParaRPr lang="en-US" altLang="zh-CN" dirty="0"/>
          </a:p>
        </p:txBody>
      </p:sp>
    </p:spTree>
    <p:extLst>
      <p:ext uri="{BB962C8B-B14F-4D97-AF65-F5344CB8AC3E}">
        <p14:creationId xmlns:p14="http://schemas.microsoft.com/office/powerpoint/2010/main" val="3157329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Classification of Signals</a:t>
            </a:r>
            <a:endParaRPr lang="zh-CN" altLang="en-US" dirty="0"/>
          </a:p>
        </p:txBody>
      </p:sp>
      <p:sp>
        <p:nvSpPr>
          <p:cNvPr id="4" name="灯片编号占位符 3"/>
          <p:cNvSpPr>
            <a:spLocks noGrp="1"/>
          </p:cNvSpPr>
          <p:nvPr>
            <p:ph type="sldNum" sz="quarter" idx="12"/>
          </p:nvPr>
        </p:nvSpPr>
        <p:spPr/>
        <p:txBody>
          <a:bodyPr/>
          <a:lstStyle/>
          <a:p>
            <a:pPr>
              <a:defRPr/>
            </a:pPr>
            <a:fld id="{8DE895D9-91D8-4958-BB05-9803D63D1C8A}" type="slidenum">
              <a:rPr lang="en-US" altLang="zh-CN" smtClean="0"/>
              <a:pPr>
                <a:defRPr/>
              </a:pPr>
              <a:t>23</a:t>
            </a:fld>
            <a:endParaRPr lang="en-US" altLang="zh-CN" dirty="0"/>
          </a:p>
        </p:txBody>
      </p:sp>
      <p:sp>
        <p:nvSpPr>
          <p:cNvPr id="5" name="矩形 4"/>
          <p:cNvSpPr/>
          <p:nvPr/>
        </p:nvSpPr>
        <p:spPr>
          <a:xfrm>
            <a:off x="4666021" y="1684020"/>
            <a:ext cx="2979420" cy="701040"/>
          </a:xfrm>
          <a:prstGeom prst="rect">
            <a:avLst/>
          </a:prstGeom>
          <a:solidFill>
            <a:schemeClr val="accent3"/>
          </a:solidFill>
          <a:ln w="3175">
            <a:solidFill>
              <a:schemeClr val="tx1"/>
            </a:solidFill>
          </a:ln>
        </p:spPr>
        <p:txBody>
          <a:bodyPr wrap="square" rtlCol="0" anchor="ctr" anchorCtr="0">
            <a:noAutofit/>
          </a:bodyPr>
          <a:lstStyle/>
          <a:p>
            <a:pPr algn="ctr"/>
            <a:r>
              <a:rPr lang="en-US" altLang="zh-CN" sz="2800" b="1" dirty="0">
                <a:latin typeface="+mn-lt"/>
                <a:ea typeface="+mn-ea"/>
              </a:rPr>
              <a:t>Signals</a:t>
            </a:r>
            <a:endParaRPr lang="zh-CN" altLang="en-US" sz="2800" b="1" dirty="0">
              <a:latin typeface="+mn-lt"/>
              <a:ea typeface="+mn-ea"/>
            </a:endParaRPr>
          </a:p>
        </p:txBody>
      </p:sp>
      <p:sp>
        <p:nvSpPr>
          <p:cNvPr id="6" name="矩形 5"/>
          <p:cNvSpPr/>
          <p:nvPr/>
        </p:nvSpPr>
        <p:spPr>
          <a:xfrm>
            <a:off x="2354580" y="3111820"/>
            <a:ext cx="2979420" cy="701040"/>
          </a:xfrm>
          <a:prstGeom prst="rect">
            <a:avLst/>
          </a:prstGeom>
          <a:solidFill>
            <a:schemeClr val="tx2"/>
          </a:solidFill>
          <a:ln w="3175">
            <a:solidFill>
              <a:schemeClr val="tx1"/>
            </a:solidFill>
          </a:ln>
        </p:spPr>
        <p:txBody>
          <a:bodyPr wrap="square" rtlCol="0" anchor="ctr" anchorCtr="0">
            <a:noAutofit/>
          </a:bodyPr>
          <a:lstStyle/>
          <a:p>
            <a:pPr algn="ctr"/>
            <a:r>
              <a:rPr lang="en-US" altLang="zh-CN" sz="2800" b="1" dirty="0">
                <a:solidFill>
                  <a:schemeClr val="bg1"/>
                </a:solidFill>
                <a:latin typeface="+mn-lt"/>
                <a:ea typeface="+mn-ea"/>
              </a:rPr>
              <a:t>Analog Signals</a:t>
            </a:r>
            <a:endParaRPr lang="zh-CN" altLang="en-US" sz="2800" b="1" dirty="0">
              <a:solidFill>
                <a:schemeClr val="bg1"/>
              </a:solidFill>
              <a:latin typeface="+mn-lt"/>
              <a:ea typeface="+mn-ea"/>
            </a:endParaRPr>
          </a:p>
        </p:txBody>
      </p:sp>
      <p:sp>
        <p:nvSpPr>
          <p:cNvPr id="7" name="矩形 6"/>
          <p:cNvSpPr/>
          <p:nvPr/>
        </p:nvSpPr>
        <p:spPr>
          <a:xfrm>
            <a:off x="6918960" y="3111820"/>
            <a:ext cx="2979420" cy="701040"/>
          </a:xfrm>
          <a:prstGeom prst="rect">
            <a:avLst/>
          </a:prstGeom>
          <a:solidFill>
            <a:schemeClr val="tx2"/>
          </a:solidFill>
          <a:ln w="3175">
            <a:solidFill>
              <a:schemeClr val="tx1"/>
            </a:solidFill>
          </a:ln>
        </p:spPr>
        <p:txBody>
          <a:bodyPr wrap="square" rtlCol="0" anchor="ctr" anchorCtr="0">
            <a:noAutofit/>
          </a:bodyPr>
          <a:lstStyle/>
          <a:p>
            <a:pPr algn="ctr"/>
            <a:r>
              <a:rPr lang="en-US" altLang="zh-CN" sz="2800" b="1" dirty="0">
                <a:solidFill>
                  <a:schemeClr val="bg1"/>
                </a:solidFill>
                <a:latin typeface="+mn-lt"/>
                <a:ea typeface="+mn-ea"/>
              </a:rPr>
              <a:t>Digital Signals</a:t>
            </a:r>
            <a:endParaRPr lang="zh-CN" altLang="en-US" sz="2800" b="1" dirty="0">
              <a:solidFill>
                <a:schemeClr val="bg1"/>
              </a:solidFill>
              <a:latin typeface="+mn-lt"/>
              <a:ea typeface="+mn-ea"/>
            </a:endParaRPr>
          </a:p>
        </p:txBody>
      </p:sp>
      <p:sp>
        <p:nvSpPr>
          <p:cNvPr id="8" name="矩形 7"/>
          <p:cNvSpPr/>
          <p:nvPr/>
        </p:nvSpPr>
        <p:spPr>
          <a:xfrm>
            <a:off x="1826895" y="4438333"/>
            <a:ext cx="1752600" cy="884053"/>
          </a:xfrm>
          <a:prstGeom prst="rect">
            <a:avLst/>
          </a:prstGeom>
          <a:solidFill>
            <a:schemeClr val="tx2">
              <a:lumMod val="40000"/>
              <a:lumOff val="60000"/>
            </a:schemeClr>
          </a:solidFill>
          <a:ln w="3175">
            <a:solidFill>
              <a:schemeClr val="tx1"/>
            </a:solidFill>
          </a:ln>
        </p:spPr>
        <p:txBody>
          <a:bodyPr wrap="square" rtlCol="0" anchor="ctr" anchorCtr="0">
            <a:noAutofit/>
          </a:bodyPr>
          <a:lstStyle/>
          <a:p>
            <a:pPr algn="ctr"/>
            <a:r>
              <a:rPr lang="en-US" altLang="zh-CN" b="1" dirty="0">
                <a:latin typeface="+mn-lt"/>
                <a:ea typeface="+mn-ea"/>
              </a:rPr>
              <a:t>Aperiodic</a:t>
            </a:r>
            <a:endParaRPr lang="zh-CN" altLang="en-US" b="1" dirty="0">
              <a:latin typeface="+mn-lt"/>
              <a:ea typeface="+mn-ea"/>
            </a:endParaRPr>
          </a:p>
        </p:txBody>
      </p:sp>
      <p:sp>
        <p:nvSpPr>
          <p:cNvPr id="9" name="矩形 8"/>
          <p:cNvSpPr/>
          <p:nvPr/>
        </p:nvSpPr>
        <p:spPr>
          <a:xfrm>
            <a:off x="4012882" y="4438331"/>
            <a:ext cx="1752600" cy="884053"/>
          </a:xfrm>
          <a:prstGeom prst="rect">
            <a:avLst/>
          </a:prstGeom>
          <a:solidFill>
            <a:schemeClr val="tx2">
              <a:lumMod val="40000"/>
              <a:lumOff val="60000"/>
            </a:schemeClr>
          </a:solidFill>
          <a:ln w="3175">
            <a:solidFill>
              <a:schemeClr val="tx1"/>
            </a:solidFill>
          </a:ln>
        </p:spPr>
        <p:txBody>
          <a:bodyPr wrap="square" rtlCol="0" anchor="ctr" anchorCtr="0">
            <a:noAutofit/>
          </a:bodyPr>
          <a:lstStyle/>
          <a:p>
            <a:pPr algn="ctr"/>
            <a:r>
              <a:rPr lang="en-US" altLang="zh-CN" b="1" dirty="0">
                <a:latin typeface="+mn-lt"/>
                <a:ea typeface="+mn-ea"/>
              </a:rPr>
              <a:t>Periodic</a:t>
            </a:r>
            <a:endParaRPr lang="zh-CN" altLang="en-US" b="1" dirty="0">
              <a:latin typeface="+mn-lt"/>
              <a:ea typeface="+mn-ea"/>
            </a:endParaRPr>
          </a:p>
        </p:txBody>
      </p:sp>
      <p:sp>
        <p:nvSpPr>
          <p:cNvPr id="10" name="矩形 9"/>
          <p:cNvSpPr/>
          <p:nvPr/>
        </p:nvSpPr>
        <p:spPr>
          <a:xfrm>
            <a:off x="6463665" y="4438332"/>
            <a:ext cx="1752600" cy="884053"/>
          </a:xfrm>
          <a:prstGeom prst="rect">
            <a:avLst/>
          </a:prstGeom>
          <a:solidFill>
            <a:schemeClr val="tx2">
              <a:lumMod val="40000"/>
              <a:lumOff val="60000"/>
            </a:schemeClr>
          </a:solidFill>
          <a:ln w="3175">
            <a:solidFill>
              <a:schemeClr val="tx1"/>
            </a:solidFill>
          </a:ln>
        </p:spPr>
        <p:txBody>
          <a:bodyPr wrap="square" rtlCol="0" anchor="ctr" anchorCtr="0">
            <a:noAutofit/>
          </a:bodyPr>
          <a:lstStyle/>
          <a:p>
            <a:pPr algn="ctr"/>
            <a:r>
              <a:rPr lang="en-US" altLang="zh-CN" b="1" dirty="0">
                <a:latin typeface="+mn-lt"/>
                <a:ea typeface="+mn-ea"/>
              </a:rPr>
              <a:t>Aperiodic</a:t>
            </a:r>
            <a:endParaRPr lang="zh-CN" altLang="en-US" b="1" dirty="0">
              <a:latin typeface="+mn-lt"/>
              <a:ea typeface="+mn-ea"/>
            </a:endParaRPr>
          </a:p>
        </p:txBody>
      </p:sp>
      <p:sp>
        <p:nvSpPr>
          <p:cNvPr id="11" name="矩形 10"/>
          <p:cNvSpPr/>
          <p:nvPr/>
        </p:nvSpPr>
        <p:spPr>
          <a:xfrm>
            <a:off x="8555355" y="4438332"/>
            <a:ext cx="1752600" cy="884053"/>
          </a:xfrm>
          <a:prstGeom prst="rect">
            <a:avLst/>
          </a:prstGeom>
          <a:solidFill>
            <a:schemeClr val="tx2">
              <a:lumMod val="40000"/>
              <a:lumOff val="60000"/>
            </a:schemeClr>
          </a:solidFill>
          <a:ln w="3175">
            <a:solidFill>
              <a:schemeClr val="tx1"/>
            </a:solidFill>
          </a:ln>
        </p:spPr>
        <p:txBody>
          <a:bodyPr wrap="square" rtlCol="0" anchor="ctr" anchorCtr="0">
            <a:noAutofit/>
          </a:bodyPr>
          <a:lstStyle/>
          <a:p>
            <a:pPr algn="ctr"/>
            <a:r>
              <a:rPr lang="en-US" altLang="zh-CN" b="1" dirty="0">
                <a:latin typeface="+mn-lt"/>
                <a:ea typeface="+mn-ea"/>
              </a:rPr>
              <a:t>Periodic</a:t>
            </a:r>
            <a:endParaRPr lang="zh-CN" altLang="en-US" b="1" dirty="0">
              <a:latin typeface="+mn-lt"/>
              <a:ea typeface="+mn-ea"/>
            </a:endParaRPr>
          </a:p>
        </p:txBody>
      </p:sp>
      <p:cxnSp>
        <p:nvCxnSpPr>
          <p:cNvPr id="13" name="直接连接符 12"/>
          <p:cNvCxnSpPr/>
          <p:nvPr/>
        </p:nvCxnSpPr>
        <p:spPr bwMode="auto">
          <a:xfrm>
            <a:off x="3844290" y="2794000"/>
            <a:ext cx="460121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直接连接符 20"/>
          <p:cNvCxnSpPr>
            <a:stCxn id="6" idx="0"/>
          </p:cNvCxnSpPr>
          <p:nvPr/>
        </p:nvCxnSpPr>
        <p:spPr bwMode="auto">
          <a:xfrm flipV="1">
            <a:off x="3844290" y="2794000"/>
            <a:ext cx="0" cy="31782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直接连接符 24"/>
          <p:cNvCxnSpPr/>
          <p:nvPr/>
        </p:nvCxnSpPr>
        <p:spPr bwMode="auto">
          <a:xfrm flipV="1">
            <a:off x="8445500" y="2794000"/>
            <a:ext cx="0" cy="31782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直接连接符 25"/>
          <p:cNvCxnSpPr>
            <a:endCxn id="5" idx="2"/>
          </p:cNvCxnSpPr>
          <p:nvPr/>
        </p:nvCxnSpPr>
        <p:spPr bwMode="auto">
          <a:xfrm flipH="1" flipV="1">
            <a:off x="6155732" y="2385060"/>
            <a:ext cx="4563" cy="408940"/>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30" name="图片 29"/>
          <p:cNvPicPr>
            <a:picLocks noChangeAspect="1"/>
          </p:cNvPicPr>
          <p:nvPr/>
        </p:nvPicPr>
        <p:blipFill>
          <a:blip r:embed="rId2"/>
          <a:stretch>
            <a:fillRect/>
          </a:stretch>
        </p:blipFill>
        <p:spPr>
          <a:xfrm>
            <a:off x="3844291" y="5561867"/>
            <a:ext cx="2072139" cy="858670"/>
          </a:xfrm>
          <a:prstGeom prst="rect">
            <a:avLst/>
          </a:prstGeom>
        </p:spPr>
      </p:pic>
      <p:pic>
        <p:nvPicPr>
          <p:cNvPr id="31" name="图片 30"/>
          <p:cNvPicPr>
            <a:picLocks noChangeAspect="1"/>
          </p:cNvPicPr>
          <p:nvPr/>
        </p:nvPicPr>
        <p:blipFill>
          <a:blip r:embed="rId3"/>
          <a:stretch>
            <a:fillRect/>
          </a:stretch>
        </p:blipFill>
        <p:spPr>
          <a:xfrm>
            <a:off x="1826895" y="5561868"/>
            <a:ext cx="1791772" cy="848457"/>
          </a:xfrm>
          <a:prstGeom prst="rect">
            <a:avLst/>
          </a:prstGeom>
        </p:spPr>
      </p:pic>
      <p:pic>
        <p:nvPicPr>
          <p:cNvPr id="32" name="图片 31"/>
          <p:cNvPicPr>
            <a:picLocks noChangeAspect="1"/>
          </p:cNvPicPr>
          <p:nvPr/>
        </p:nvPicPr>
        <p:blipFill>
          <a:blip r:embed="rId4"/>
          <a:stretch>
            <a:fillRect/>
          </a:stretch>
        </p:blipFill>
        <p:spPr>
          <a:xfrm>
            <a:off x="6144895" y="5457190"/>
            <a:ext cx="2112260" cy="1008058"/>
          </a:xfrm>
          <a:prstGeom prst="rect">
            <a:avLst/>
          </a:prstGeom>
        </p:spPr>
      </p:pic>
      <p:cxnSp>
        <p:nvCxnSpPr>
          <p:cNvPr id="34" name="直接连接符 33"/>
          <p:cNvCxnSpPr>
            <a:stCxn id="6" idx="2"/>
            <a:endCxn id="8" idx="0"/>
          </p:cNvCxnSpPr>
          <p:nvPr/>
        </p:nvCxnSpPr>
        <p:spPr bwMode="auto">
          <a:xfrm flipH="1">
            <a:off x="2703196" y="3812860"/>
            <a:ext cx="1141095" cy="625472"/>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5" name="直接连接符 34"/>
          <p:cNvCxnSpPr>
            <a:stCxn id="6" idx="2"/>
            <a:endCxn id="9" idx="0"/>
          </p:cNvCxnSpPr>
          <p:nvPr/>
        </p:nvCxnSpPr>
        <p:spPr bwMode="auto">
          <a:xfrm>
            <a:off x="3844290" y="3812860"/>
            <a:ext cx="1044892" cy="62547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8" name="直接连接符 37"/>
          <p:cNvCxnSpPr>
            <a:stCxn id="7" idx="2"/>
            <a:endCxn id="10" idx="0"/>
          </p:cNvCxnSpPr>
          <p:nvPr/>
        </p:nvCxnSpPr>
        <p:spPr bwMode="auto">
          <a:xfrm flipH="1">
            <a:off x="7339966" y="3812861"/>
            <a:ext cx="1068705" cy="62547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41" name="直接连接符 40"/>
          <p:cNvCxnSpPr>
            <a:stCxn id="11" idx="0"/>
            <a:endCxn id="7" idx="2"/>
          </p:cNvCxnSpPr>
          <p:nvPr/>
        </p:nvCxnSpPr>
        <p:spPr bwMode="auto">
          <a:xfrm flipH="1" flipV="1">
            <a:off x="8408671" y="3812861"/>
            <a:ext cx="1022985" cy="625471"/>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3" name="图片 2">
            <a:extLst>
              <a:ext uri="{FF2B5EF4-FFF2-40B4-BE49-F238E27FC236}">
                <a16:creationId xmlns:a16="http://schemas.microsoft.com/office/drawing/2014/main" id="{2A710643-E068-401E-BA70-CFC2E456E204}"/>
              </a:ext>
            </a:extLst>
          </p:cNvPr>
          <p:cNvPicPr>
            <a:picLocks noChangeAspect="1"/>
          </p:cNvPicPr>
          <p:nvPr/>
        </p:nvPicPr>
        <p:blipFill>
          <a:blip r:embed="rId5"/>
          <a:stretch>
            <a:fillRect/>
          </a:stretch>
        </p:blipFill>
        <p:spPr>
          <a:xfrm>
            <a:off x="8798773" y="5811984"/>
            <a:ext cx="1265765" cy="690417"/>
          </a:xfrm>
          <a:prstGeom prst="rect">
            <a:avLst/>
          </a:prstGeom>
        </p:spPr>
      </p:pic>
    </p:spTree>
    <p:extLst>
      <p:ext uri="{BB962C8B-B14F-4D97-AF65-F5344CB8AC3E}">
        <p14:creationId xmlns:p14="http://schemas.microsoft.com/office/powerpoint/2010/main" val="29029117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Classification of Signals</a:t>
            </a:r>
            <a:endParaRPr lang="zh-CN" altLang="en-US" dirty="0"/>
          </a:p>
        </p:txBody>
      </p:sp>
      <p:sp>
        <p:nvSpPr>
          <p:cNvPr id="4" name="灯片编号占位符 3"/>
          <p:cNvSpPr>
            <a:spLocks noGrp="1"/>
          </p:cNvSpPr>
          <p:nvPr>
            <p:ph type="sldNum" sz="quarter" idx="12"/>
          </p:nvPr>
        </p:nvSpPr>
        <p:spPr/>
        <p:txBody>
          <a:bodyPr/>
          <a:lstStyle/>
          <a:p>
            <a:pPr>
              <a:defRPr/>
            </a:pPr>
            <a:fld id="{8DE895D9-91D8-4958-BB05-9803D63D1C8A}" type="slidenum">
              <a:rPr lang="en-US" altLang="zh-CN" smtClean="0"/>
              <a:pPr>
                <a:defRPr/>
              </a:pPr>
              <a:t>24</a:t>
            </a:fld>
            <a:endParaRPr lang="en-US" altLang="zh-CN" dirty="0"/>
          </a:p>
        </p:txBody>
      </p:sp>
      <p:sp>
        <p:nvSpPr>
          <p:cNvPr id="5" name="矩形 4"/>
          <p:cNvSpPr/>
          <p:nvPr/>
        </p:nvSpPr>
        <p:spPr>
          <a:xfrm>
            <a:off x="4666021" y="1684020"/>
            <a:ext cx="2979420" cy="701040"/>
          </a:xfrm>
          <a:prstGeom prst="rect">
            <a:avLst/>
          </a:prstGeom>
          <a:solidFill>
            <a:schemeClr val="accent3"/>
          </a:solidFill>
          <a:ln w="3175">
            <a:solidFill>
              <a:schemeClr val="tx1"/>
            </a:solidFill>
          </a:ln>
        </p:spPr>
        <p:txBody>
          <a:bodyPr wrap="square" rtlCol="0" anchor="ctr" anchorCtr="0">
            <a:noAutofit/>
          </a:bodyPr>
          <a:lstStyle/>
          <a:p>
            <a:pPr algn="ctr"/>
            <a:r>
              <a:rPr lang="en-US" altLang="zh-CN" sz="2800" b="1" dirty="0">
                <a:latin typeface="+mn-lt"/>
                <a:ea typeface="+mn-ea"/>
              </a:rPr>
              <a:t>Signals</a:t>
            </a:r>
            <a:endParaRPr lang="zh-CN" altLang="en-US" sz="2800" b="1" dirty="0">
              <a:latin typeface="+mn-lt"/>
              <a:ea typeface="+mn-ea"/>
            </a:endParaRPr>
          </a:p>
        </p:txBody>
      </p:sp>
      <p:sp>
        <p:nvSpPr>
          <p:cNvPr id="6" name="矩形 5"/>
          <p:cNvSpPr/>
          <p:nvPr/>
        </p:nvSpPr>
        <p:spPr>
          <a:xfrm>
            <a:off x="1861486" y="3111820"/>
            <a:ext cx="3965608" cy="701040"/>
          </a:xfrm>
          <a:prstGeom prst="rect">
            <a:avLst/>
          </a:prstGeom>
          <a:solidFill>
            <a:srgbClr val="10059D"/>
          </a:solidFill>
          <a:ln w="3175">
            <a:solidFill>
              <a:schemeClr val="tx1"/>
            </a:solidFill>
          </a:ln>
        </p:spPr>
        <p:txBody>
          <a:bodyPr wrap="square" rtlCol="0" anchor="ctr" anchorCtr="0">
            <a:noAutofit/>
          </a:bodyPr>
          <a:lstStyle/>
          <a:p>
            <a:pPr algn="ctr"/>
            <a:r>
              <a:rPr lang="en-US" altLang="zh-CN" sz="2800" b="1" dirty="0">
                <a:solidFill>
                  <a:schemeClr val="bg1"/>
                </a:solidFill>
                <a:latin typeface="+mn-lt"/>
                <a:ea typeface="+mn-ea"/>
              </a:rPr>
              <a:t>Deterministic Signals</a:t>
            </a:r>
            <a:endParaRPr lang="zh-CN" altLang="en-US" sz="2800" b="1" dirty="0">
              <a:solidFill>
                <a:schemeClr val="bg1"/>
              </a:solidFill>
              <a:latin typeface="+mn-lt"/>
              <a:ea typeface="+mn-ea"/>
            </a:endParaRPr>
          </a:p>
        </p:txBody>
      </p:sp>
      <p:sp>
        <p:nvSpPr>
          <p:cNvPr id="7" name="矩形 6"/>
          <p:cNvSpPr/>
          <p:nvPr/>
        </p:nvSpPr>
        <p:spPr>
          <a:xfrm>
            <a:off x="6425866" y="3111820"/>
            <a:ext cx="3965608" cy="701040"/>
          </a:xfrm>
          <a:prstGeom prst="rect">
            <a:avLst/>
          </a:prstGeom>
          <a:solidFill>
            <a:srgbClr val="10059D"/>
          </a:solidFill>
          <a:ln w="3175">
            <a:solidFill>
              <a:schemeClr val="tx1"/>
            </a:solidFill>
          </a:ln>
        </p:spPr>
        <p:txBody>
          <a:bodyPr wrap="square" rtlCol="0" anchor="ctr" anchorCtr="0">
            <a:noAutofit/>
          </a:bodyPr>
          <a:lstStyle/>
          <a:p>
            <a:pPr algn="ctr"/>
            <a:r>
              <a:rPr lang="en-US" altLang="zh-CN" sz="2800" b="1" dirty="0">
                <a:solidFill>
                  <a:schemeClr val="bg1"/>
                </a:solidFill>
                <a:latin typeface="+mn-lt"/>
                <a:ea typeface="+mn-ea"/>
              </a:rPr>
              <a:t>Random Signals</a:t>
            </a:r>
            <a:endParaRPr lang="zh-CN" altLang="en-US" sz="2800" b="1" dirty="0">
              <a:solidFill>
                <a:schemeClr val="bg1"/>
              </a:solidFill>
              <a:latin typeface="+mn-lt"/>
              <a:ea typeface="+mn-ea"/>
            </a:endParaRPr>
          </a:p>
        </p:txBody>
      </p:sp>
      <p:cxnSp>
        <p:nvCxnSpPr>
          <p:cNvPr id="13" name="直接连接符 12"/>
          <p:cNvCxnSpPr/>
          <p:nvPr/>
        </p:nvCxnSpPr>
        <p:spPr bwMode="auto">
          <a:xfrm>
            <a:off x="3844290" y="2794000"/>
            <a:ext cx="4601210"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1" name="直接连接符 20"/>
          <p:cNvCxnSpPr>
            <a:stCxn id="6" idx="0"/>
          </p:cNvCxnSpPr>
          <p:nvPr/>
        </p:nvCxnSpPr>
        <p:spPr bwMode="auto">
          <a:xfrm flipV="1">
            <a:off x="3844290" y="2794000"/>
            <a:ext cx="0" cy="31782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5" name="直接连接符 24"/>
          <p:cNvCxnSpPr/>
          <p:nvPr/>
        </p:nvCxnSpPr>
        <p:spPr bwMode="auto">
          <a:xfrm flipV="1">
            <a:off x="8445500" y="2794000"/>
            <a:ext cx="0" cy="31782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26" name="直接连接符 25"/>
          <p:cNvCxnSpPr>
            <a:endCxn id="5" idx="2"/>
          </p:cNvCxnSpPr>
          <p:nvPr/>
        </p:nvCxnSpPr>
        <p:spPr bwMode="auto">
          <a:xfrm flipH="1" flipV="1">
            <a:off x="6155732" y="2385060"/>
            <a:ext cx="4563" cy="40894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2" name="文本框 11">
            <a:extLst>
              <a:ext uri="{FF2B5EF4-FFF2-40B4-BE49-F238E27FC236}">
                <a16:creationId xmlns:a16="http://schemas.microsoft.com/office/drawing/2014/main" id="{0BCB0659-91CC-400E-B5AA-66F1E9FB5705}"/>
              </a:ext>
            </a:extLst>
          </p:cNvPr>
          <p:cNvSpPr txBox="1"/>
          <p:nvPr/>
        </p:nvSpPr>
        <p:spPr>
          <a:xfrm>
            <a:off x="1795128" y="4257654"/>
            <a:ext cx="4031965" cy="1200329"/>
          </a:xfrm>
          <a:prstGeom prst="rect">
            <a:avLst/>
          </a:prstGeom>
          <a:noFill/>
        </p:spPr>
        <p:txBody>
          <a:bodyPr wrap="square" rtlCol="0">
            <a:spAutoFit/>
          </a:bodyPr>
          <a:lstStyle/>
          <a:p>
            <a:pPr algn="ctr"/>
            <a:r>
              <a:rPr lang="en-US" altLang="zh-CN" dirty="0">
                <a:latin typeface="+mn-lt"/>
              </a:rPr>
              <a:t>The receiver knows in advance the signal to receive</a:t>
            </a:r>
          </a:p>
          <a:p>
            <a:pPr algn="ctr"/>
            <a:r>
              <a:rPr lang="en-US" altLang="zh-CN" dirty="0">
                <a:latin typeface="+mn-lt"/>
              </a:rPr>
              <a:t>(</a:t>
            </a:r>
            <a:r>
              <a:rPr lang="en-US" altLang="zh-CN" b="1" dirty="0">
                <a:latin typeface="+mn-lt"/>
              </a:rPr>
              <a:t>ideal</a:t>
            </a:r>
            <a:r>
              <a:rPr lang="en-US" altLang="zh-CN" dirty="0">
                <a:latin typeface="+mn-lt"/>
              </a:rPr>
              <a:t>)</a:t>
            </a:r>
            <a:endParaRPr lang="zh-CN" altLang="en-US" dirty="0">
              <a:latin typeface="+mn-lt"/>
            </a:endParaRPr>
          </a:p>
        </p:txBody>
      </p:sp>
      <p:sp>
        <p:nvSpPr>
          <p:cNvPr id="24" name="文本框 23">
            <a:extLst>
              <a:ext uri="{FF2B5EF4-FFF2-40B4-BE49-F238E27FC236}">
                <a16:creationId xmlns:a16="http://schemas.microsoft.com/office/drawing/2014/main" id="{7CA83C34-6A67-417D-80D0-FF0DA0ED4D4A}"/>
              </a:ext>
            </a:extLst>
          </p:cNvPr>
          <p:cNvSpPr txBox="1"/>
          <p:nvPr/>
        </p:nvSpPr>
        <p:spPr>
          <a:xfrm>
            <a:off x="6443615" y="4179302"/>
            <a:ext cx="3930111" cy="1569660"/>
          </a:xfrm>
          <a:prstGeom prst="rect">
            <a:avLst/>
          </a:prstGeom>
          <a:noFill/>
        </p:spPr>
        <p:txBody>
          <a:bodyPr wrap="square" rtlCol="0">
            <a:spAutoFit/>
          </a:bodyPr>
          <a:lstStyle/>
          <a:p>
            <a:pPr algn="ctr"/>
            <a:r>
              <a:rPr lang="en-US" altLang="zh-CN" dirty="0">
                <a:latin typeface="+mn-lt"/>
              </a:rPr>
              <a:t>The receiver does not know in advance the signal to receive</a:t>
            </a:r>
          </a:p>
          <a:p>
            <a:pPr algn="ctr"/>
            <a:r>
              <a:rPr lang="en-US" altLang="zh-CN" dirty="0">
                <a:latin typeface="+mn-lt"/>
              </a:rPr>
              <a:t>(</a:t>
            </a:r>
            <a:r>
              <a:rPr lang="en-US" altLang="zh-CN" b="1" dirty="0">
                <a:solidFill>
                  <a:srgbClr val="C00000"/>
                </a:solidFill>
                <a:latin typeface="+mn-lt"/>
              </a:rPr>
              <a:t>realistic</a:t>
            </a:r>
            <a:r>
              <a:rPr lang="en-US" altLang="zh-CN" dirty="0">
                <a:latin typeface="+mn-lt"/>
              </a:rPr>
              <a:t>)</a:t>
            </a:r>
            <a:endParaRPr lang="zh-CN" altLang="en-US" dirty="0">
              <a:latin typeface="+mn-lt"/>
            </a:endParaRPr>
          </a:p>
        </p:txBody>
      </p:sp>
    </p:spTree>
    <p:extLst>
      <p:ext uri="{BB962C8B-B14F-4D97-AF65-F5344CB8AC3E}">
        <p14:creationId xmlns:p14="http://schemas.microsoft.com/office/powerpoint/2010/main" val="7788877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65655AB-AE62-4904-B0F4-810302833D3F}"/>
              </a:ext>
            </a:extLst>
          </p:cNvPr>
          <p:cNvSpPr>
            <a:spLocks noGrp="1"/>
          </p:cNvSpPr>
          <p:nvPr>
            <p:ph type="title"/>
          </p:nvPr>
        </p:nvSpPr>
        <p:spPr/>
        <p:txBody>
          <a:bodyPr/>
          <a:lstStyle/>
          <a:p>
            <a:r>
              <a:rPr lang="en-US" altLang="zh-CN" dirty="0"/>
              <a:t>Examples</a:t>
            </a:r>
            <a:endParaRPr lang="zh-CN" altLang="en-US" dirty="0"/>
          </a:p>
        </p:txBody>
      </p:sp>
      <p:sp>
        <p:nvSpPr>
          <p:cNvPr id="3" name="灯片编号占位符 2">
            <a:extLst>
              <a:ext uri="{FF2B5EF4-FFF2-40B4-BE49-F238E27FC236}">
                <a16:creationId xmlns:a16="http://schemas.microsoft.com/office/drawing/2014/main" id="{13F0ECBF-E570-499E-BE7B-ED0F485A4A0D}"/>
              </a:ext>
            </a:extLst>
          </p:cNvPr>
          <p:cNvSpPr>
            <a:spLocks noGrp="1"/>
          </p:cNvSpPr>
          <p:nvPr>
            <p:ph type="sldNum" sz="quarter" idx="12"/>
          </p:nvPr>
        </p:nvSpPr>
        <p:spPr/>
        <p:txBody>
          <a:bodyPr/>
          <a:lstStyle/>
          <a:p>
            <a:pPr>
              <a:defRPr/>
            </a:pPr>
            <a:fld id="{B5976719-4C93-4032-AE44-9AF0CDE2F195}" type="slidenum">
              <a:rPr lang="en-US" altLang="zh-CN" smtClean="0"/>
              <a:t>25</a:t>
            </a:fld>
            <a:endParaRPr lang="en-US" altLang="zh-CN" dirty="0"/>
          </a:p>
        </p:txBody>
      </p:sp>
      <p:pic>
        <p:nvPicPr>
          <p:cNvPr id="7" name="图片 6">
            <a:extLst>
              <a:ext uri="{FF2B5EF4-FFF2-40B4-BE49-F238E27FC236}">
                <a16:creationId xmlns:a16="http://schemas.microsoft.com/office/drawing/2014/main" id="{B6A140C0-B183-403E-A016-357E9A1A32B1}"/>
              </a:ext>
            </a:extLst>
          </p:cNvPr>
          <p:cNvPicPr>
            <a:picLocks noChangeAspect="1"/>
          </p:cNvPicPr>
          <p:nvPr/>
        </p:nvPicPr>
        <p:blipFill>
          <a:blip r:embed="rId2"/>
          <a:stretch>
            <a:fillRect/>
          </a:stretch>
        </p:blipFill>
        <p:spPr>
          <a:xfrm>
            <a:off x="3072929" y="1553290"/>
            <a:ext cx="6483822" cy="5133259"/>
          </a:xfrm>
          <a:prstGeom prst="rect">
            <a:avLst/>
          </a:prstGeom>
        </p:spPr>
      </p:pic>
      <p:cxnSp>
        <p:nvCxnSpPr>
          <p:cNvPr id="9" name="直接连接符 8">
            <a:extLst>
              <a:ext uri="{FF2B5EF4-FFF2-40B4-BE49-F238E27FC236}">
                <a16:creationId xmlns:a16="http://schemas.microsoft.com/office/drawing/2014/main" id="{2B0AD527-6B3B-4D13-876E-92D917EC195A}"/>
              </a:ext>
            </a:extLst>
          </p:cNvPr>
          <p:cNvCxnSpPr/>
          <p:nvPr/>
        </p:nvCxnSpPr>
        <p:spPr bwMode="auto">
          <a:xfrm>
            <a:off x="3168650" y="4037369"/>
            <a:ext cx="6832600" cy="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10" name="直接连接符 9">
            <a:extLst>
              <a:ext uri="{FF2B5EF4-FFF2-40B4-BE49-F238E27FC236}">
                <a16:creationId xmlns:a16="http://schemas.microsoft.com/office/drawing/2014/main" id="{86302079-2E72-41C0-958F-B7756CB10003}"/>
              </a:ext>
            </a:extLst>
          </p:cNvPr>
          <p:cNvCxnSpPr/>
          <p:nvPr/>
        </p:nvCxnSpPr>
        <p:spPr bwMode="auto">
          <a:xfrm>
            <a:off x="3136900" y="6521807"/>
            <a:ext cx="6832600" cy="0"/>
          </a:xfrm>
          <a:prstGeom prst="line">
            <a:avLst/>
          </a:prstGeom>
          <a:ln>
            <a:headEnd type="none" w="med" len="med"/>
            <a:tailEnd type="none" w="med" len="med"/>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5731589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文本占位符 5"/>
          <p:cNvSpPr>
            <a:spLocks noGrp="1"/>
          </p:cNvSpPr>
          <p:nvPr>
            <p:ph type="body" idx="1"/>
          </p:nvPr>
        </p:nvSpPr>
        <p:spPr/>
        <p:txBody>
          <a:bodyPr/>
          <a:lstStyle/>
          <a:p>
            <a:r>
              <a:rPr lang="en-US" altLang="zh-CN" dirty="0"/>
              <a:t>Modelling a signal in the time domain, is it good enough for analysis?</a:t>
            </a:r>
          </a:p>
        </p:txBody>
      </p:sp>
      <p:sp>
        <p:nvSpPr>
          <p:cNvPr id="4" name="灯片编号占位符 3"/>
          <p:cNvSpPr>
            <a:spLocks noGrp="1"/>
          </p:cNvSpPr>
          <p:nvPr>
            <p:ph type="sldNum" sz="quarter" idx="12"/>
          </p:nvPr>
        </p:nvSpPr>
        <p:spPr/>
        <p:txBody>
          <a:bodyPr/>
          <a:lstStyle/>
          <a:p>
            <a:pPr>
              <a:defRPr/>
            </a:pPr>
            <a:fld id="{C26F88E2-37A7-4AF8-85FF-C316983EC330}" type="slidenum">
              <a:rPr lang="en-US" altLang="zh-CN" smtClean="0"/>
              <a:pPr>
                <a:defRPr/>
              </a:pPr>
              <a:t>26</a:t>
            </a:fld>
            <a:endParaRPr lang="en-US" altLang="zh-CN" dirty="0"/>
          </a:p>
        </p:txBody>
      </p:sp>
      <p:sp>
        <p:nvSpPr>
          <p:cNvPr id="3" name="内容占位符 2">
            <a:extLst>
              <a:ext uri="{FF2B5EF4-FFF2-40B4-BE49-F238E27FC236}">
                <a16:creationId xmlns:a16="http://schemas.microsoft.com/office/drawing/2014/main" id="{5C45E1D5-0A98-4ABC-A7EE-EAB40CB85F14}"/>
              </a:ext>
            </a:extLst>
          </p:cNvPr>
          <p:cNvSpPr>
            <a:spLocks noGrp="1"/>
          </p:cNvSpPr>
          <p:nvPr>
            <p:ph sz="quarter" idx="13"/>
          </p:nvPr>
        </p:nvSpPr>
        <p:spPr/>
        <p:txBody>
          <a:bodyPr/>
          <a:lstStyle/>
          <a:p>
            <a:r>
              <a:rPr lang="en-US" altLang="en-US" b="1" dirty="0"/>
              <a:t>Dividing combined signals, manipulating signals, predicting signals through a channel?</a:t>
            </a:r>
            <a:endParaRPr lang="zh-CN" altLang="en-US" dirty="0"/>
          </a:p>
        </p:txBody>
      </p:sp>
    </p:spTree>
    <p:extLst>
      <p:ext uri="{BB962C8B-B14F-4D97-AF65-F5344CB8AC3E}">
        <p14:creationId xmlns:p14="http://schemas.microsoft.com/office/powerpoint/2010/main" val="592865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4"/>
          <p:cNvSpPr>
            <a:spLocks noGrp="1"/>
          </p:cNvSpPr>
          <p:nvPr>
            <p:ph type="title"/>
          </p:nvPr>
        </p:nvSpPr>
        <p:spPr>
          <a:xfrm>
            <a:off x="2246313" y="4064001"/>
            <a:ext cx="7772400" cy="1362075"/>
          </a:xfrm>
        </p:spPr>
        <p:txBody>
          <a:bodyPr/>
          <a:lstStyle/>
          <a:p>
            <a:r>
              <a:rPr lang="en-US" altLang="en-US" b="1" dirty="0"/>
              <a:t>Then how?</a:t>
            </a:r>
          </a:p>
        </p:txBody>
      </p:sp>
      <p:sp>
        <p:nvSpPr>
          <p:cNvPr id="29699" name="文本占位符 5"/>
          <p:cNvSpPr>
            <a:spLocks noGrp="1"/>
          </p:cNvSpPr>
          <p:nvPr>
            <p:ph type="body" idx="1"/>
          </p:nvPr>
        </p:nvSpPr>
        <p:spPr>
          <a:xfrm>
            <a:off x="2246313" y="2116139"/>
            <a:ext cx="7772400" cy="1500187"/>
          </a:xfrm>
        </p:spPr>
        <p:txBody>
          <a:bodyPr/>
          <a:lstStyle/>
          <a:p>
            <a:r>
              <a:rPr lang="en-US" altLang="zh-CN" dirty="0"/>
              <a:t>No</a:t>
            </a:r>
          </a:p>
        </p:txBody>
      </p:sp>
      <p:sp>
        <p:nvSpPr>
          <p:cNvPr id="4" name="灯片编号占位符 3"/>
          <p:cNvSpPr>
            <a:spLocks noGrp="1"/>
          </p:cNvSpPr>
          <p:nvPr>
            <p:ph type="sldNum" sz="quarter" idx="12"/>
          </p:nvPr>
        </p:nvSpPr>
        <p:spPr/>
        <p:txBody>
          <a:bodyPr/>
          <a:lstStyle/>
          <a:p>
            <a:pPr>
              <a:defRPr/>
            </a:pPr>
            <a:fld id="{C26F88E2-37A7-4AF8-85FF-C316983EC330}" type="slidenum">
              <a:rPr lang="en-US" altLang="zh-CN" smtClean="0"/>
              <a:pPr>
                <a:defRPr/>
              </a:pPr>
              <a:t>27</a:t>
            </a:fld>
            <a:endParaRPr lang="en-US" altLang="zh-CN" dirty="0"/>
          </a:p>
        </p:txBody>
      </p:sp>
    </p:spTree>
    <p:extLst>
      <p:ext uri="{BB962C8B-B14F-4D97-AF65-F5344CB8AC3E}">
        <p14:creationId xmlns:p14="http://schemas.microsoft.com/office/powerpoint/2010/main" val="2667235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F5A932-486F-47A9-8F24-FFA7AFFB3604}"/>
              </a:ext>
            </a:extLst>
          </p:cNvPr>
          <p:cNvSpPr>
            <a:spLocks noGrp="1"/>
          </p:cNvSpPr>
          <p:nvPr>
            <p:ph type="title"/>
          </p:nvPr>
        </p:nvSpPr>
        <p:spPr/>
        <p:txBody>
          <a:bodyPr/>
          <a:lstStyle/>
          <a:p>
            <a:r>
              <a:rPr lang="en-US" altLang="zh-CN" dirty="0"/>
              <a:t>Tool: Fourier Transform</a:t>
            </a:r>
            <a:endParaRPr lang="zh-CN" altLang="en-US" dirty="0"/>
          </a:p>
        </p:txBody>
      </p:sp>
      <p:sp>
        <p:nvSpPr>
          <p:cNvPr id="4" name="灯片编号占位符 3">
            <a:extLst>
              <a:ext uri="{FF2B5EF4-FFF2-40B4-BE49-F238E27FC236}">
                <a16:creationId xmlns:a16="http://schemas.microsoft.com/office/drawing/2014/main" id="{32EAB57A-4848-4AF2-B59A-079701C0A60B}"/>
              </a:ext>
            </a:extLst>
          </p:cNvPr>
          <p:cNvSpPr>
            <a:spLocks noGrp="1"/>
          </p:cNvSpPr>
          <p:nvPr>
            <p:ph type="sldNum" sz="quarter" idx="12"/>
          </p:nvPr>
        </p:nvSpPr>
        <p:spPr/>
        <p:txBody>
          <a:bodyPr/>
          <a:lstStyle/>
          <a:p>
            <a:pPr>
              <a:defRPr/>
            </a:pPr>
            <a:fld id="{B154813A-C266-48CA-A7BD-BF64D513E5B8}" type="slidenum">
              <a:rPr lang="en-US" altLang="zh-CN" smtClean="0"/>
              <a:t>28</a:t>
            </a:fld>
            <a:endParaRPr lang="en-US" altLang="zh-CN" dirty="0"/>
          </a:p>
        </p:txBody>
      </p:sp>
      <p:sp>
        <p:nvSpPr>
          <p:cNvPr id="3" name="内容占位符 2">
            <a:extLst>
              <a:ext uri="{FF2B5EF4-FFF2-40B4-BE49-F238E27FC236}">
                <a16:creationId xmlns:a16="http://schemas.microsoft.com/office/drawing/2014/main" id="{6C805CA1-8967-4A45-B0B2-B55C32A61A9C}"/>
              </a:ext>
            </a:extLst>
          </p:cNvPr>
          <p:cNvSpPr>
            <a:spLocks noGrp="1"/>
          </p:cNvSpPr>
          <p:nvPr>
            <p:ph sz="half" idx="4294967295"/>
          </p:nvPr>
        </p:nvSpPr>
        <p:spPr>
          <a:xfrm>
            <a:off x="1205750" y="1695450"/>
            <a:ext cx="9588500" cy="1803400"/>
          </a:xfrm>
        </p:spPr>
        <p:txBody>
          <a:bodyPr/>
          <a:lstStyle/>
          <a:p>
            <a:r>
              <a:rPr lang="en-US" altLang="zh-CN" dirty="0"/>
              <a:t>It is important that we know the </a:t>
            </a:r>
            <a:r>
              <a:rPr lang="en-US" altLang="zh-CN" dirty="0">
                <a:solidFill>
                  <a:srgbClr val="C00000"/>
                </a:solidFill>
              </a:rPr>
              <a:t>frequency content </a:t>
            </a:r>
            <a:r>
              <a:rPr lang="en-US" altLang="zh-CN" dirty="0"/>
              <a:t>of a signal</a:t>
            </a:r>
          </a:p>
          <a:p>
            <a:r>
              <a:rPr lang="en-US" altLang="zh-CN" dirty="0">
                <a:solidFill>
                  <a:schemeClr val="accent5"/>
                </a:solidFill>
              </a:rPr>
              <a:t>The mathematical tool </a:t>
            </a:r>
            <a:r>
              <a:rPr lang="en-US" altLang="zh-CN" dirty="0"/>
              <a:t>that relates the frequency-domain description of the signal to its time-domain description is the Fourier transform. </a:t>
            </a:r>
            <a:endParaRPr lang="zh-CN" altLang="en-US" dirty="0"/>
          </a:p>
        </p:txBody>
      </p:sp>
      <p:pic>
        <p:nvPicPr>
          <p:cNvPr id="293892" name="Picture 4" descr="See the source image">
            <a:extLst>
              <a:ext uri="{FF2B5EF4-FFF2-40B4-BE49-F238E27FC236}">
                <a16:creationId xmlns:a16="http://schemas.microsoft.com/office/drawing/2014/main" id="{5D0B5949-B157-4D57-BB56-389D03AFE57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4683" y="4186521"/>
            <a:ext cx="1486135" cy="1803400"/>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a:extLst>
              <a:ext uri="{FF2B5EF4-FFF2-40B4-BE49-F238E27FC236}">
                <a16:creationId xmlns:a16="http://schemas.microsoft.com/office/drawing/2014/main" id="{2E7ABEB6-6698-4437-B1DA-7FC5345EDCC9}"/>
              </a:ext>
            </a:extLst>
          </p:cNvPr>
          <p:cNvSpPr txBox="1"/>
          <p:nvPr/>
        </p:nvSpPr>
        <p:spPr>
          <a:xfrm>
            <a:off x="124" y="6134100"/>
            <a:ext cx="2795252" cy="461665"/>
          </a:xfrm>
          <a:prstGeom prst="rect">
            <a:avLst/>
          </a:prstGeom>
          <a:noFill/>
        </p:spPr>
        <p:txBody>
          <a:bodyPr wrap="none" rtlCol="0">
            <a:spAutoFit/>
          </a:bodyPr>
          <a:lstStyle/>
          <a:p>
            <a:pPr algn="ctr"/>
            <a:r>
              <a:rPr lang="en-US" altLang="zh-CN" b="1" i="0" dirty="0">
                <a:solidFill>
                  <a:srgbClr val="0000FF"/>
                </a:solidFill>
                <a:effectLst/>
                <a:latin typeface="Harding"/>
              </a:rPr>
              <a:t>Joseph Fourier, 1678</a:t>
            </a:r>
            <a:endParaRPr lang="zh-CN" altLang="en-US" dirty="0">
              <a:solidFill>
                <a:srgbClr val="0000FF"/>
              </a:solidFill>
              <a:latin typeface="+mn-lt"/>
            </a:endParaRPr>
          </a:p>
        </p:txBody>
      </p:sp>
      <p:sp>
        <p:nvSpPr>
          <p:cNvPr id="8" name="内容占位符 5">
            <a:extLst>
              <a:ext uri="{FF2B5EF4-FFF2-40B4-BE49-F238E27FC236}">
                <a16:creationId xmlns:a16="http://schemas.microsoft.com/office/drawing/2014/main" id="{A4781AD7-0A33-4189-B35A-28985482D5F1}"/>
              </a:ext>
            </a:extLst>
          </p:cNvPr>
          <p:cNvSpPr txBox="1">
            <a:spLocks/>
          </p:cNvSpPr>
          <p:nvPr/>
        </p:nvSpPr>
        <p:spPr bwMode="auto">
          <a:xfrm>
            <a:off x="2814426" y="4694600"/>
            <a:ext cx="9144000" cy="180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marL="342900" indent="-342900" algn="l" rtl="0" eaLnBrk="0" fontAlgn="base" hangingPunct="0">
              <a:spcBef>
                <a:spcPts val="1200"/>
              </a:spcBef>
              <a:spcAft>
                <a:spcPct val="0"/>
              </a:spcAft>
              <a:buSzPct val="85000"/>
              <a:buFont typeface="Wingdings" panose="05000000000000000000" pitchFamily="2" charset="2"/>
              <a:buChar char="q"/>
              <a:defRPr sz="28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Font typeface="Wingdings" panose="05000000000000000000" pitchFamily="2" charset="2"/>
              <a:buChar char="v"/>
              <a:defRPr sz="2400">
                <a:solidFill>
                  <a:schemeClr val="tx1"/>
                </a:solidFill>
                <a:latin typeface="+mn-lt"/>
                <a:ea typeface="微软雅黑" panose="020B0503020204020204" pitchFamily="34" charset="-122"/>
              </a:defRPr>
            </a:lvl2pPr>
            <a:lvl3pPr marL="1143000" indent="-228600" algn="l" rtl="0" eaLnBrk="0" fontAlgn="base" hangingPunct="0">
              <a:spcBef>
                <a:spcPct val="20000"/>
              </a:spcBef>
              <a:spcAft>
                <a:spcPct val="0"/>
              </a:spcAft>
              <a:buChar char="•"/>
              <a:defRPr sz="2000">
                <a:solidFill>
                  <a:schemeClr val="tx1"/>
                </a:solidFill>
                <a:latin typeface="+mn-lt"/>
                <a:ea typeface="微软雅黑" panose="020B0503020204020204" pitchFamily="34" charset="-122"/>
              </a:defRPr>
            </a:lvl3pPr>
            <a:lvl4pPr marL="1600200" indent="-228600" algn="l" rtl="0" eaLnBrk="0" fontAlgn="base" hangingPunct="0">
              <a:spcBef>
                <a:spcPct val="20000"/>
              </a:spcBef>
              <a:spcAft>
                <a:spcPct val="0"/>
              </a:spcAft>
              <a:buChar char="–"/>
              <a:defRPr sz="1800">
                <a:solidFill>
                  <a:schemeClr val="tx1"/>
                </a:solidFill>
                <a:latin typeface="Times New Roman" panose="02020603050405020304" pitchFamily="18" charset="0"/>
                <a:ea typeface="微软雅黑" panose="020B0503020204020204" pitchFamily="34" charset="-122"/>
              </a:defRPr>
            </a:lvl4pPr>
            <a:lvl5pPr marL="2057400" indent="-228600" algn="l" rtl="0" eaLnBrk="0" fontAlgn="base" hangingPunct="0">
              <a:spcBef>
                <a:spcPct val="20000"/>
              </a:spcBef>
              <a:spcAft>
                <a:spcPct val="0"/>
              </a:spcAft>
              <a:buChar char="»"/>
              <a:defRPr sz="1800">
                <a:solidFill>
                  <a:schemeClr val="tx1"/>
                </a:solidFill>
                <a:latin typeface="Times New Roman" panose="02020603050405020304" pitchFamily="18" charset="0"/>
                <a:ea typeface="微软雅黑" panose="020B0503020204020204" pitchFamily="34" charset="-122"/>
              </a:defRPr>
            </a:lvl5pPr>
            <a:lvl6pPr marL="2514600" indent="-228600" algn="l" rtl="0" eaLnBrk="0" fontAlgn="base" hangingPunct="0">
              <a:spcBef>
                <a:spcPct val="20000"/>
              </a:spcBef>
              <a:spcAft>
                <a:spcPct val="0"/>
              </a:spcAft>
              <a:buChar char="»"/>
              <a:defRPr sz="1800">
                <a:solidFill>
                  <a:schemeClr val="tx1"/>
                </a:solidFill>
                <a:latin typeface="Times New Roman" panose="02020603050405020304" pitchFamily="18" charset="0"/>
              </a:defRPr>
            </a:lvl6pPr>
            <a:lvl7pPr marL="2971800" indent="-228600" algn="l" rtl="0" eaLnBrk="0" fontAlgn="base" hangingPunct="0">
              <a:spcBef>
                <a:spcPct val="20000"/>
              </a:spcBef>
              <a:spcAft>
                <a:spcPct val="0"/>
              </a:spcAft>
              <a:buChar char="»"/>
              <a:defRPr sz="1800">
                <a:solidFill>
                  <a:schemeClr val="tx1"/>
                </a:solidFill>
                <a:latin typeface="Times New Roman" panose="02020603050405020304" pitchFamily="18" charset="0"/>
              </a:defRPr>
            </a:lvl7pPr>
            <a:lvl8pPr marL="3429000" indent="-228600" algn="l" rtl="0" eaLnBrk="0" fontAlgn="base" hangingPunct="0">
              <a:spcBef>
                <a:spcPct val="20000"/>
              </a:spcBef>
              <a:spcAft>
                <a:spcPct val="0"/>
              </a:spcAft>
              <a:buChar char="»"/>
              <a:defRPr sz="1800">
                <a:solidFill>
                  <a:schemeClr val="tx1"/>
                </a:solidFill>
                <a:latin typeface="Times New Roman" panose="02020603050405020304" pitchFamily="18" charset="0"/>
              </a:defRPr>
            </a:lvl8pPr>
            <a:lvl9pPr marL="3886200" indent="-228600" algn="l" rtl="0" eaLnBrk="0" fontAlgn="base" hangingPunct="0">
              <a:spcBef>
                <a:spcPct val="20000"/>
              </a:spcBef>
              <a:spcAft>
                <a:spcPct val="0"/>
              </a:spcAft>
              <a:buChar char="»"/>
              <a:defRPr sz="1800">
                <a:solidFill>
                  <a:schemeClr val="tx1"/>
                </a:solidFill>
                <a:latin typeface="Times New Roman" panose="02020603050405020304" pitchFamily="18" charset="0"/>
              </a:defRPr>
            </a:lvl9pPr>
          </a:lstStyle>
          <a:p>
            <a:r>
              <a:rPr lang="en-US" altLang="zh-CN" kern="0" dirty="0"/>
              <a:t>Continuous Fourier transform: </a:t>
            </a:r>
          </a:p>
          <a:p>
            <a:pPr lvl="1"/>
            <a:r>
              <a:rPr lang="en-US" altLang="zh-CN" kern="0" dirty="0"/>
              <a:t>works with continuous functions in both the time and frequency domains.</a:t>
            </a:r>
          </a:p>
          <a:p>
            <a:r>
              <a:rPr lang="en-US" altLang="zh-CN" kern="0" dirty="0"/>
              <a:t>Discrete Fourier transform</a:t>
            </a:r>
          </a:p>
          <a:p>
            <a:pPr lvl="1"/>
            <a:r>
              <a:rPr lang="en-US" altLang="zh-CN" kern="0" dirty="0"/>
              <a:t>works with discrete data in both the time and frequency domains</a:t>
            </a:r>
            <a:endParaRPr lang="zh-CN" altLang="en-US" kern="0" dirty="0"/>
          </a:p>
        </p:txBody>
      </p:sp>
      <p:sp>
        <p:nvSpPr>
          <p:cNvPr id="10" name="文本框 9">
            <a:extLst>
              <a:ext uri="{FF2B5EF4-FFF2-40B4-BE49-F238E27FC236}">
                <a16:creationId xmlns:a16="http://schemas.microsoft.com/office/drawing/2014/main" id="{B97132C9-1C1E-48FA-87A5-9F82B311FF49}"/>
              </a:ext>
            </a:extLst>
          </p:cNvPr>
          <p:cNvSpPr txBox="1"/>
          <p:nvPr/>
        </p:nvSpPr>
        <p:spPr>
          <a:xfrm>
            <a:off x="2795376" y="4123977"/>
            <a:ext cx="6159500" cy="461665"/>
          </a:xfrm>
          <a:prstGeom prst="rect">
            <a:avLst/>
          </a:prstGeom>
          <a:solidFill>
            <a:srgbClr val="C00000"/>
          </a:solidFill>
        </p:spPr>
        <p:txBody>
          <a:bodyPr wrap="square">
            <a:spAutoFit/>
          </a:bodyPr>
          <a:lstStyle/>
          <a:p>
            <a:r>
              <a:rPr lang="en-US" altLang="zh-CN" b="1" dirty="0">
                <a:solidFill>
                  <a:schemeClr val="bg1"/>
                </a:solidFill>
                <a:latin typeface="+mj-lt"/>
                <a:ea typeface="+mj-ea"/>
              </a:rPr>
              <a:t>Two Types of Fourier Analysis</a:t>
            </a:r>
            <a:endParaRPr lang="zh-CN" altLang="en-US" b="1" dirty="0">
              <a:solidFill>
                <a:schemeClr val="bg1"/>
              </a:solidFill>
              <a:latin typeface="+mj-lt"/>
              <a:ea typeface="+mj-ea"/>
            </a:endParaRPr>
          </a:p>
        </p:txBody>
      </p:sp>
    </p:spTree>
    <p:extLst>
      <p:ext uri="{BB962C8B-B14F-4D97-AF65-F5344CB8AC3E}">
        <p14:creationId xmlns:p14="http://schemas.microsoft.com/office/powerpoint/2010/main" val="6300579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9D29765D-212D-455E-AEE6-0BC339E0514D}"/>
              </a:ext>
            </a:extLst>
          </p:cNvPr>
          <p:cNvSpPr>
            <a:spLocks noGrp="1"/>
          </p:cNvSpPr>
          <p:nvPr>
            <p:ph type="title"/>
          </p:nvPr>
        </p:nvSpPr>
        <p:spPr/>
        <p:txBody>
          <a:bodyPr/>
          <a:lstStyle/>
          <a:p>
            <a:r>
              <a:rPr lang="en-US" altLang="zh-CN" dirty="0">
                <a:solidFill>
                  <a:schemeClr val="accent5"/>
                </a:solidFill>
              </a:rPr>
              <a:t>Periodic Signals: Fourier Series</a:t>
            </a:r>
            <a:endParaRPr lang="zh-CN" altLang="en-US" dirty="0">
              <a:solidFill>
                <a:schemeClr val="accent5"/>
              </a:solidFill>
            </a:endParaRPr>
          </a:p>
        </p:txBody>
      </p:sp>
      <p:sp>
        <p:nvSpPr>
          <p:cNvPr id="6" name="内容占位符 5">
            <a:extLst>
              <a:ext uri="{FF2B5EF4-FFF2-40B4-BE49-F238E27FC236}">
                <a16:creationId xmlns:a16="http://schemas.microsoft.com/office/drawing/2014/main" id="{94C5F34E-E596-48EE-A593-591960B16DA7}"/>
              </a:ext>
            </a:extLst>
          </p:cNvPr>
          <p:cNvSpPr>
            <a:spLocks noGrp="1"/>
          </p:cNvSpPr>
          <p:nvPr>
            <p:ph sz="half" idx="1"/>
          </p:nvPr>
        </p:nvSpPr>
        <p:spPr>
          <a:xfrm>
            <a:off x="8331200" y="1730000"/>
            <a:ext cx="2743200" cy="654050"/>
          </a:xfrm>
        </p:spPr>
        <p:txBody>
          <a:bodyPr/>
          <a:lstStyle/>
          <a:p>
            <a:pPr marL="0" indent="0" algn="ctr">
              <a:buNone/>
            </a:pPr>
            <a:r>
              <a:rPr lang="zh-CN" altLang="en-US" dirty="0"/>
              <a:t>𝑥</a:t>
            </a:r>
            <a:r>
              <a:rPr lang="en-US" altLang="zh-CN" dirty="0"/>
              <a:t>(</a:t>
            </a:r>
            <a:r>
              <a:rPr lang="zh-CN" altLang="en-US" dirty="0"/>
              <a:t>𝑡</a:t>
            </a:r>
            <a:r>
              <a:rPr lang="en-US" altLang="zh-CN" dirty="0"/>
              <a:t>) is periodic with period </a:t>
            </a:r>
            <a:r>
              <a:rPr lang="zh-CN" altLang="en-US" dirty="0"/>
              <a:t>𝑇</a:t>
            </a:r>
            <a:r>
              <a:rPr lang="en-US" altLang="zh-CN" baseline="-25000" dirty="0"/>
              <a:t>0</a:t>
            </a:r>
            <a:endParaRPr lang="zh-CN" altLang="en-US" baseline="-25000" dirty="0"/>
          </a:p>
        </p:txBody>
      </p:sp>
      <p:sp>
        <p:nvSpPr>
          <p:cNvPr id="4" name="灯片编号占位符 3">
            <a:extLst>
              <a:ext uri="{FF2B5EF4-FFF2-40B4-BE49-F238E27FC236}">
                <a16:creationId xmlns:a16="http://schemas.microsoft.com/office/drawing/2014/main" id="{04C28BD7-2E84-49E0-8A66-9EF896082B2F}"/>
              </a:ext>
            </a:extLst>
          </p:cNvPr>
          <p:cNvSpPr>
            <a:spLocks noGrp="1"/>
          </p:cNvSpPr>
          <p:nvPr>
            <p:ph type="sldNum" sz="quarter" idx="12"/>
          </p:nvPr>
        </p:nvSpPr>
        <p:spPr/>
        <p:txBody>
          <a:bodyPr/>
          <a:lstStyle/>
          <a:p>
            <a:pPr>
              <a:defRPr/>
            </a:pPr>
            <a:fld id="{B154813A-C266-48CA-A7BD-BF64D513E5B8}" type="slidenum">
              <a:rPr lang="en-US" altLang="zh-CN" smtClean="0"/>
              <a:t>29</a:t>
            </a:fld>
            <a:endParaRPr lang="en-US" altLang="zh-CN" dirty="0"/>
          </a:p>
        </p:txBody>
      </p:sp>
      <p:pic>
        <p:nvPicPr>
          <p:cNvPr id="8" name="图片 7">
            <a:extLst>
              <a:ext uri="{FF2B5EF4-FFF2-40B4-BE49-F238E27FC236}">
                <a16:creationId xmlns:a16="http://schemas.microsoft.com/office/drawing/2014/main" id="{06FC2880-A9C4-4AA6-B0EC-49EBA1BA9B12}"/>
              </a:ext>
            </a:extLst>
          </p:cNvPr>
          <p:cNvPicPr>
            <a:picLocks noChangeAspect="1"/>
          </p:cNvPicPr>
          <p:nvPr/>
        </p:nvPicPr>
        <p:blipFill>
          <a:blip r:embed="rId3"/>
          <a:stretch>
            <a:fillRect/>
          </a:stretch>
        </p:blipFill>
        <p:spPr>
          <a:xfrm>
            <a:off x="2875447" y="3491633"/>
            <a:ext cx="6323260" cy="2406858"/>
          </a:xfrm>
          <a:prstGeom prst="rect">
            <a:avLst/>
          </a:prstGeom>
        </p:spPr>
      </p:pic>
      <p:pic>
        <p:nvPicPr>
          <p:cNvPr id="10" name="图片 9">
            <a:extLst>
              <a:ext uri="{FF2B5EF4-FFF2-40B4-BE49-F238E27FC236}">
                <a16:creationId xmlns:a16="http://schemas.microsoft.com/office/drawing/2014/main" id="{36D2BC52-56D9-4C85-A57B-CBF274C571EB}"/>
              </a:ext>
            </a:extLst>
          </p:cNvPr>
          <p:cNvPicPr>
            <a:picLocks noChangeAspect="1"/>
          </p:cNvPicPr>
          <p:nvPr/>
        </p:nvPicPr>
        <p:blipFill>
          <a:blip r:embed="rId4"/>
          <a:stretch>
            <a:fillRect/>
          </a:stretch>
        </p:blipFill>
        <p:spPr>
          <a:xfrm>
            <a:off x="3613943" y="1443038"/>
            <a:ext cx="4253707" cy="1882024"/>
          </a:xfrm>
          <a:prstGeom prst="rect">
            <a:avLst/>
          </a:prstGeom>
        </p:spPr>
      </p:pic>
      <p:sp>
        <p:nvSpPr>
          <p:cNvPr id="11" name="文本框 10">
            <a:extLst>
              <a:ext uri="{FF2B5EF4-FFF2-40B4-BE49-F238E27FC236}">
                <a16:creationId xmlns:a16="http://schemas.microsoft.com/office/drawing/2014/main" id="{E9BBFAE4-BF79-41AB-A8CE-AC10C4ACCCC3}"/>
              </a:ext>
            </a:extLst>
          </p:cNvPr>
          <p:cNvSpPr txBox="1"/>
          <p:nvPr/>
        </p:nvSpPr>
        <p:spPr>
          <a:xfrm>
            <a:off x="4635635" y="2736850"/>
            <a:ext cx="431528" cy="461665"/>
          </a:xfrm>
          <a:prstGeom prst="rect">
            <a:avLst/>
          </a:prstGeom>
          <a:noFill/>
        </p:spPr>
        <p:txBody>
          <a:bodyPr wrap="none" rtlCol="0">
            <a:spAutoFit/>
          </a:bodyPr>
          <a:lstStyle/>
          <a:p>
            <a:pPr algn="ctr"/>
            <a:r>
              <a:rPr lang="en-US" altLang="zh-CN" dirty="0">
                <a:latin typeface="+mn-lt"/>
              </a:rPr>
              <a:t>T</a:t>
            </a:r>
            <a:r>
              <a:rPr lang="en-US" altLang="zh-CN" baseline="-25000" dirty="0">
                <a:latin typeface="+mn-lt"/>
              </a:rPr>
              <a:t>0</a:t>
            </a:r>
            <a:endParaRPr lang="zh-CN" altLang="en-US" baseline="-25000" dirty="0">
              <a:latin typeface="+mn-lt"/>
            </a:endParaRPr>
          </a:p>
        </p:txBody>
      </p:sp>
      <p:pic>
        <p:nvPicPr>
          <p:cNvPr id="15" name="图片 14">
            <a:extLst>
              <a:ext uri="{FF2B5EF4-FFF2-40B4-BE49-F238E27FC236}">
                <a16:creationId xmlns:a16="http://schemas.microsoft.com/office/drawing/2014/main" id="{57D683A4-6ACF-4B50-A2B1-D512AF4601F5}"/>
              </a:ext>
            </a:extLst>
          </p:cNvPr>
          <p:cNvPicPr>
            <a:picLocks noChangeAspect="1"/>
          </p:cNvPicPr>
          <p:nvPr/>
        </p:nvPicPr>
        <p:blipFill>
          <a:blip r:embed="rId5"/>
          <a:stretch>
            <a:fillRect/>
          </a:stretch>
        </p:blipFill>
        <p:spPr>
          <a:xfrm>
            <a:off x="9316553" y="3619743"/>
            <a:ext cx="2730572" cy="890587"/>
          </a:xfrm>
          <a:prstGeom prst="rect">
            <a:avLst/>
          </a:prstGeom>
        </p:spPr>
      </p:pic>
      <p:pic>
        <p:nvPicPr>
          <p:cNvPr id="20" name="Picture 2" descr="查看源图像">
            <a:extLst>
              <a:ext uri="{FF2B5EF4-FFF2-40B4-BE49-F238E27FC236}">
                <a16:creationId xmlns:a16="http://schemas.microsoft.com/office/drawing/2014/main" id="{2BAD7667-D5C6-40CB-AFF7-A7BE74D6A4B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76472" y="6247953"/>
            <a:ext cx="3742267" cy="438547"/>
          </a:xfrm>
          <a:prstGeom prst="rect">
            <a:avLst/>
          </a:prstGeom>
          <a:noFill/>
          <a:extLst>
            <a:ext uri="{909E8E84-426E-40DD-AFC4-6F175D3DCCD1}">
              <a14:hiddenFill xmlns:a14="http://schemas.microsoft.com/office/drawing/2010/main">
                <a:solidFill>
                  <a:srgbClr val="FFFFFF"/>
                </a:solidFill>
              </a14:hiddenFill>
            </a:ext>
          </a:extLst>
        </p:spPr>
      </p:pic>
      <p:sp>
        <p:nvSpPr>
          <p:cNvPr id="21" name="文本框 20">
            <a:extLst>
              <a:ext uri="{FF2B5EF4-FFF2-40B4-BE49-F238E27FC236}">
                <a16:creationId xmlns:a16="http://schemas.microsoft.com/office/drawing/2014/main" id="{9331D739-C0DC-40C8-9A81-F42CFE1D4BEA}"/>
              </a:ext>
            </a:extLst>
          </p:cNvPr>
          <p:cNvSpPr txBox="1"/>
          <p:nvPr/>
        </p:nvSpPr>
        <p:spPr>
          <a:xfrm>
            <a:off x="2719475" y="6285838"/>
            <a:ext cx="2021707" cy="461665"/>
          </a:xfrm>
          <a:prstGeom prst="rect">
            <a:avLst/>
          </a:prstGeom>
          <a:noFill/>
        </p:spPr>
        <p:txBody>
          <a:bodyPr wrap="none" rtlCol="0">
            <a:spAutoFit/>
          </a:bodyPr>
          <a:lstStyle/>
          <a:p>
            <a:pPr algn="ctr"/>
            <a:r>
              <a:rPr lang="en-US" altLang="zh-CN" b="1" dirty="0">
                <a:solidFill>
                  <a:srgbClr val="C00000"/>
                </a:solidFill>
                <a:latin typeface="+mn-lt"/>
              </a:rPr>
              <a:t>Euler equation:</a:t>
            </a:r>
            <a:endParaRPr lang="zh-CN" altLang="en-US" b="1" dirty="0">
              <a:solidFill>
                <a:srgbClr val="C00000"/>
              </a:solidFill>
              <a:latin typeface="+mn-lt"/>
            </a:endParaRPr>
          </a:p>
        </p:txBody>
      </p:sp>
      <p:cxnSp>
        <p:nvCxnSpPr>
          <p:cNvPr id="22" name="直接连接符 21">
            <a:extLst>
              <a:ext uri="{FF2B5EF4-FFF2-40B4-BE49-F238E27FC236}">
                <a16:creationId xmlns:a16="http://schemas.microsoft.com/office/drawing/2014/main" id="{56ACED55-F616-4F47-ADBC-900186AD4CCE}"/>
              </a:ext>
            </a:extLst>
          </p:cNvPr>
          <p:cNvCxnSpPr/>
          <p:nvPr/>
        </p:nvCxnSpPr>
        <p:spPr bwMode="auto">
          <a:xfrm>
            <a:off x="948089" y="6156197"/>
            <a:ext cx="10208861" cy="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3" name="直接连接符 2">
            <a:extLst>
              <a:ext uri="{FF2B5EF4-FFF2-40B4-BE49-F238E27FC236}">
                <a16:creationId xmlns:a16="http://schemas.microsoft.com/office/drawing/2014/main" id="{18945B13-BAB9-4B98-9461-DE601D909D3A}"/>
              </a:ext>
            </a:extLst>
          </p:cNvPr>
          <p:cNvCxnSpPr/>
          <p:nvPr/>
        </p:nvCxnSpPr>
        <p:spPr bwMode="auto">
          <a:xfrm>
            <a:off x="6781800" y="5613400"/>
            <a:ext cx="1024467" cy="0"/>
          </a:xfrm>
          <a:prstGeom prst="line">
            <a:avLst/>
          </a:prstGeom>
          <a:ln w="38100">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648375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6EA7BC72-7426-4DAF-AE5C-4E90A6BFDF43}"/>
              </a:ext>
            </a:extLst>
          </p:cNvPr>
          <p:cNvSpPr>
            <a:spLocks noGrp="1"/>
          </p:cNvSpPr>
          <p:nvPr>
            <p:ph type="title"/>
          </p:nvPr>
        </p:nvSpPr>
        <p:spPr/>
        <p:txBody>
          <a:bodyPr/>
          <a:lstStyle/>
          <a:p>
            <a:r>
              <a:rPr lang="en-US" altLang="zh-CN"/>
              <a:t>Time and Fruquency Domains</a:t>
            </a:r>
            <a:endParaRPr lang="zh-CN" altLang="en-US"/>
          </a:p>
        </p:txBody>
      </p:sp>
      <p:sp>
        <p:nvSpPr>
          <p:cNvPr id="4" name="灯片编号占位符 3">
            <a:extLst>
              <a:ext uri="{FF2B5EF4-FFF2-40B4-BE49-F238E27FC236}">
                <a16:creationId xmlns:a16="http://schemas.microsoft.com/office/drawing/2014/main" id="{5F972376-B7F1-41D1-BAFC-1EEB0E21AD14}"/>
              </a:ext>
            </a:extLst>
          </p:cNvPr>
          <p:cNvSpPr>
            <a:spLocks noGrp="1"/>
          </p:cNvSpPr>
          <p:nvPr>
            <p:ph type="sldNum" sz="quarter" idx="12"/>
          </p:nvPr>
        </p:nvSpPr>
        <p:spPr/>
        <p:txBody>
          <a:bodyPr/>
          <a:lstStyle/>
          <a:p>
            <a:pPr>
              <a:defRPr/>
            </a:pPr>
            <a:fld id="{8DE895D9-91D8-4958-BB05-9803D63D1C8A}" type="slidenum">
              <a:rPr lang="en-US" altLang="zh-CN" smtClean="0"/>
              <a:pPr>
                <a:defRPr/>
              </a:pPr>
              <a:t>30</a:t>
            </a:fld>
            <a:endParaRPr lang="en-US" altLang="zh-CN" dirty="0"/>
          </a:p>
        </p:txBody>
      </p:sp>
      <p:pic>
        <p:nvPicPr>
          <p:cNvPr id="237570" name="Picture 2" descr="Fourier-Transform-1">
            <a:extLst>
              <a:ext uri="{FF2B5EF4-FFF2-40B4-BE49-F238E27FC236}">
                <a16:creationId xmlns:a16="http://schemas.microsoft.com/office/drawing/2014/main" id="{64C619CA-B609-4424-BDFC-D8CDF52BA6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7717" y="1464945"/>
            <a:ext cx="6667500" cy="379095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a:extLst>
              <a:ext uri="{FF2B5EF4-FFF2-40B4-BE49-F238E27FC236}">
                <a16:creationId xmlns:a16="http://schemas.microsoft.com/office/drawing/2014/main" id="{70D59B8F-A8F1-4A88-859C-4177C09047A8}"/>
              </a:ext>
            </a:extLst>
          </p:cNvPr>
          <p:cNvSpPr txBox="1"/>
          <p:nvPr/>
        </p:nvSpPr>
        <p:spPr>
          <a:xfrm>
            <a:off x="7069002" y="1072404"/>
            <a:ext cx="457177" cy="707886"/>
          </a:xfrm>
          <a:prstGeom prst="rect">
            <a:avLst/>
          </a:prstGeom>
          <a:noFill/>
        </p:spPr>
        <p:txBody>
          <a:bodyPr wrap="none" rtlCol="0">
            <a:spAutoFit/>
          </a:bodyPr>
          <a:lstStyle/>
          <a:p>
            <a:pPr algn="ctr"/>
            <a:r>
              <a:rPr lang="en-US" altLang="zh-CN" sz="4000" i="1" dirty="0">
                <a:latin typeface="+mn-lt"/>
              </a:rPr>
              <a:t>f</a:t>
            </a:r>
            <a:r>
              <a:rPr lang="en-US" altLang="zh-CN" sz="4000" baseline="-25000" dirty="0">
                <a:latin typeface="+mn-lt"/>
              </a:rPr>
              <a:t>0</a:t>
            </a:r>
            <a:endParaRPr lang="zh-CN" altLang="en-US" sz="4000" baseline="-25000" dirty="0">
              <a:latin typeface="+mn-lt"/>
            </a:endParaRPr>
          </a:p>
        </p:txBody>
      </p:sp>
      <p:sp>
        <p:nvSpPr>
          <p:cNvPr id="6" name="文本框 5">
            <a:extLst>
              <a:ext uri="{FF2B5EF4-FFF2-40B4-BE49-F238E27FC236}">
                <a16:creationId xmlns:a16="http://schemas.microsoft.com/office/drawing/2014/main" id="{A0ACE805-F250-40F9-8F41-F829A52F9F15}"/>
              </a:ext>
            </a:extLst>
          </p:cNvPr>
          <p:cNvSpPr txBox="1"/>
          <p:nvPr/>
        </p:nvSpPr>
        <p:spPr>
          <a:xfrm>
            <a:off x="7555100" y="1602105"/>
            <a:ext cx="691215" cy="707886"/>
          </a:xfrm>
          <a:prstGeom prst="rect">
            <a:avLst/>
          </a:prstGeom>
          <a:noFill/>
        </p:spPr>
        <p:txBody>
          <a:bodyPr wrap="none" rtlCol="0">
            <a:spAutoFit/>
          </a:bodyPr>
          <a:lstStyle/>
          <a:p>
            <a:pPr algn="ctr"/>
            <a:r>
              <a:rPr lang="en-US" altLang="zh-CN" sz="4000" i="1" dirty="0">
                <a:solidFill>
                  <a:srgbClr val="0000FF"/>
                </a:solidFill>
                <a:latin typeface="+mn-lt"/>
              </a:rPr>
              <a:t>2f</a:t>
            </a:r>
            <a:r>
              <a:rPr lang="en-US" altLang="zh-CN" sz="4000" baseline="-25000" dirty="0">
                <a:solidFill>
                  <a:srgbClr val="0000FF"/>
                </a:solidFill>
                <a:latin typeface="+mn-lt"/>
              </a:rPr>
              <a:t>0</a:t>
            </a:r>
            <a:endParaRPr lang="zh-CN" altLang="en-US" sz="4000" baseline="-25000" dirty="0">
              <a:solidFill>
                <a:srgbClr val="0000FF"/>
              </a:solidFill>
              <a:latin typeface="+mn-lt"/>
            </a:endParaRPr>
          </a:p>
        </p:txBody>
      </p:sp>
      <p:sp>
        <p:nvSpPr>
          <p:cNvPr id="7" name="文本框 6">
            <a:extLst>
              <a:ext uri="{FF2B5EF4-FFF2-40B4-BE49-F238E27FC236}">
                <a16:creationId xmlns:a16="http://schemas.microsoft.com/office/drawing/2014/main" id="{AFF7BA07-D3C4-445A-AC88-F8457E29D979}"/>
              </a:ext>
            </a:extLst>
          </p:cNvPr>
          <p:cNvSpPr txBox="1"/>
          <p:nvPr/>
        </p:nvSpPr>
        <p:spPr>
          <a:xfrm>
            <a:off x="8408605" y="2194772"/>
            <a:ext cx="691215" cy="707886"/>
          </a:xfrm>
          <a:prstGeom prst="rect">
            <a:avLst/>
          </a:prstGeom>
          <a:noFill/>
        </p:spPr>
        <p:txBody>
          <a:bodyPr wrap="none" rtlCol="0">
            <a:spAutoFit/>
          </a:bodyPr>
          <a:lstStyle/>
          <a:p>
            <a:pPr algn="ctr"/>
            <a:r>
              <a:rPr lang="en-US" altLang="zh-CN" sz="4000" i="1" dirty="0">
                <a:solidFill>
                  <a:srgbClr val="C00000"/>
                </a:solidFill>
                <a:latin typeface="+mn-lt"/>
              </a:rPr>
              <a:t>3f</a:t>
            </a:r>
            <a:r>
              <a:rPr lang="en-US" altLang="zh-CN" sz="4000" baseline="-25000" dirty="0">
                <a:solidFill>
                  <a:srgbClr val="C00000"/>
                </a:solidFill>
                <a:latin typeface="+mn-lt"/>
              </a:rPr>
              <a:t>0</a:t>
            </a:r>
            <a:endParaRPr lang="zh-CN" altLang="en-US" sz="4000" baseline="-25000" dirty="0">
              <a:solidFill>
                <a:srgbClr val="C00000"/>
              </a:solidFill>
              <a:latin typeface="+mn-lt"/>
            </a:endParaRPr>
          </a:p>
        </p:txBody>
      </p:sp>
    </p:spTree>
    <p:extLst>
      <p:ext uri="{BB962C8B-B14F-4D97-AF65-F5344CB8AC3E}">
        <p14:creationId xmlns:p14="http://schemas.microsoft.com/office/powerpoint/2010/main" val="39855258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BF3D49E0-9EB2-41A0-9E40-CF2E48F3E879}"/>
              </a:ext>
            </a:extLst>
          </p:cNvPr>
          <p:cNvSpPr>
            <a:spLocks noGrp="1"/>
          </p:cNvSpPr>
          <p:nvPr>
            <p:ph type="title"/>
          </p:nvPr>
        </p:nvSpPr>
        <p:spPr/>
        <p:txBody>
          <a:bodyPr/>
          <a:lstStyle/>
          <a:p>
            <a:r>
              <a:rPr lang="en-US" altLang="zh-CN" dirty="0"/>
              <a:t>Example:</a:t>
            </a:r>
            <a:r>
              <a:rPr lang="zh-CN" altLang="en-US" dirty="0"/>
              <a:t> </a:t>
            </a:r>
            <a:r>
              <a:rPr lang="en-US" altLang="zh-CN" dirty="0"/>
              <a:t>Periodic Signals</a:t>
            </a:r>
            <a:endParaRPr lang="zh-CN" altLang="en-US" dirty="0"/>
          </a:p>
        </p:txBody>
      </p:sp>
      <p:sp>
        <p:nvSpPr>
          <p:cNvPr id="4" name="灯片编号占位符 3">
            <a:extLst>
              <a:ext uri="{FF2B5EF4-FFF2-40B4-BE49-F238E27FC236}">
                <a16:creationId xmlns:a16="http://schemas.microsoft.com/office/drawing/2014/main" id="{38719E1F-78BE-4BF0-AD01-EE3A681BFC81}"/>
              </a:ext>
            </a:extLst>
          </p:cNvPr>
          <p:cNvSpPr>
            <a:spLocks noGrp="1"/>
          </p:cNvSpPr>
          <p:nvPr>
            <p:ph type="sldNum" sz="quarter" idx="12"/>
          </p:nvPr>
        </p:nvSpPr>
        <p:spPr/>
        <p:txBody>
          <a:bodyPr/>
          <a:lstStyle/>
          <a:p>
            <a:pPr>
              <a:defRPr/>
            </a:pPr>
            <a:fld id="{B154813A-C266-48CA-A7BD-BF64D513E5B8}" type="slidenum">
              <a:rPr lang="en-US" altLang="zh-CN" smtClean="0"/>
              <a:t>31</a:t>
            </a:fld>
            <a:endParaRPr lang="en-US" altLang="zh-CN" dirty="0"/>
          </a:p>
        </p:txBody>
      </p:sp>
      <p:pic>
        <p:nvPicPr>
          <p:cNvPr id="9" name="图片 8">
            <a:extLst>
              <a:ext uri="{FF2B5EF4-FFF2-40B4-BE49-F238E27FC236}">
                <a16:creationId xmlns:a16="http://schemas.microsoft.com/office/drawing/2014/main" id="{02BD4531-C6DA-4F99-A6BA-457D8C9CC2C6}"/>
              </a:ext>
            </a:extLst>
          </p:cNvPr>
          <p:cNvPicPr>
            <a:picLocks noChangeAspect="1"/>
          </p:cNvPicPr>
          <p:nvPr/>
        </p:nvPicPr>
        <p:blipFill>
          <a:blip r:embed="rId2"/>
          <a:stretch>
            <a:fillRect/>
          </a:stretch>
        </p:blipFill>
        <p:spPr>
          <a:xfrm>
            <a:off x="1339850" y="1377118"/>
            <a:ext cx="9512300" cy="2177061"/>
          </a:xfrm>
          <a:prstGeom prst="rect">
            <a:avLst/>
          </a:prstGeom>
        </p:spPr>
      </p:pic>
      <p:pic>
        <p:nvPicPr>
          <p:cNvPr id="294914" name="Picture 2" descr="See the source image">
            <a:extLst>
              <a:ext uri="{FF2B5EF4-FFF2-40B4-BE49-F238E27FC236}">
                <a16:creationId xmlns:a16="http://schemas.microsoft.com/office/drawing/2014/main" id="{896A4EE2-30CF-44ED-9FF0-C09A373339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9401" y="3889445"/>
            <a:ext cx="3632199" cy="1235833"/>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直接连接符 10">
            <a:extLst>
              <a:ext uri="{FF2B5EF4-FFF2-40B4-BE49-F238E27FC236}">
                <a16:creationId xmlns:a16="http://schemas.microsoft.com/office/drawing/2014/main" id="{3E2816E0-4EE8-4A91-BECF-27F61BD12581}"/>
              </a:ext>
            </a:extLst>
          </p:cNvPr>
          <p:cNvCxnSpPr/>
          <p:nvPr/>
        </p:nvCxnSpPr>
        <p:spPr bwMode="auto">
          <a:xfrm>
            <a:off x="6017684" y="2915744"/>
            <a:ext cx="0" cy="3244850"/>
          </a:xfrm>
          <a:prstGeom prst="line">
            <a:avLst/>
          </a:prstGeom>
          <a:solidFill>
            <a:schemeClr val="accent1"/>
          </a:solidFill>
          <a:ln w="9525" cap="flat" cmpd="sng" algn="ctr">
            <a:solidFill>
              <a:schemeClr val="tx1"/>
            </a:solidFill>
            <a:prstDash val="solid"/>
            <a:round/>
            <a:headEnd type="none" w="med" len="med"/>
            <a:tailEnd type="none" w="med" len="med"/>
          </a:ln>
        </p:spPr>
      </p:cxnSp>
      <p:pic>
        <p:nvPicPr>
          <p:cNvPr id="13" name="图片 12">
            <a:extLst>
              <a:ext uri="{FF2B5EF4-FFF2-40B4-BE49-F238E27FC236}">
                <a16:creationId xmlns:a16="http://schemas.microsoft.com/office/drawing/2014/main" id="{F4E5E01B-C3BF-4A17-A1B8-7E1174735893}"/>
              </a:ext>
            </a:extLst>
          </p:cNvPr>
          <p:cNvPicPr>
            <a:picLocks noChangeAspect="1"/>
          </p:cNvPicPr>
          <p:nvPr/>
        </p:nvPicPr>
        <p:blipFill>
          <a:blip r:embed="rId4"/>
          <a:stretch>
            <a:fillRect/>
          </a:stretch>
        </p:blipFill>
        <p:spPr>
          <a:xfrm>
            <a:off x="6335713" y="3325105"/>
            <a:ext cx="5526088" cy="2016335"/>
          </a:xfrm>
          <a:prstGeom prst="rect">
            <a:avLst/>
          </a:prstGeom>
        </p:spPr>
      </p:pic>
      <p:sp>
        <p:nvSpPr>
          <p:cNvPr id="14" name="文本框 13">
            <a:extLst>
              <a:ext uri="{FF2B5EF4-FFF2-40B4-BE49-F238E27FC236}">
                <a16:creationId xmlns:a16="http://schemas.microsoft.com/office/drawing/2014/main" id="{A346EBA8-3A5A-4D70-9CEF-7E5797330A00}"/>
              </a:ext>
            </a:extLst>
          </p:cNvPr>
          <p:cNvSpPr txBox="1"/>
          <p:nvPr/>
        </p:nvSpPr>
        <p:spPr>
          <a:xfrm>
            <a:off x="1433376" y="5585315"/>
            <a:ext cx="3575466" cy="461665"/>
          </a:xfrm>
          <a:prstGeom prst="rect">
            <a:avLst/>
          </a:prstGeom>
          <a:noFill/>
        </p:spPr>
        <p:txBody>
          <a:bodyPr wrap="none" rtlCol="0">
            <a:spAutoFit/>
          </a:bodyPr>
          <a:lstStyle/>
          <a:p>
            <a:pPr algn="ctr"/>
            <a:r>
              <a:rPr lang="en-US" altLang="zh-CN" b="1" dirty="0">
                <a:solidFill>
                  <a:schemeClr val="accent5"/>
                </a:solidFill>
                <a:latin typeface="+mn-lt"/>
              </a:rPr>
              <a:t>Time-domain representation</a:t>
            </a:r>
            <a:endParaRPr lang="zh-CN" altLang="en-US" b="1" dirty="0">
              <a:solidFill>
                <a:schemeClr val="accent5"/>
              </a:solidFill>
              <a:latin typeface="+mn-lt"/>
            </a:endParaRPr>
          </a:p>
        </p:txBody>
      </p:sp>
      <p:sp>
        <p:nvSpPr>
          <p:cNvPr id="16" name="文本框 15">
            <a:extLst>
              <a:ext uri="{FF2B5EF4-FFF2-40B4-BE49-F238E27FC236}">
                <a16:creationId xmlns:a16="http://schemas.microsoft.com/office/drawing/2014/main" id="{10ACF51C-4309-43AC-BA16-42CF77EBBBE6}"/>
              </a:ext>
            </a:extLst>
          </p:cNvPr>
          <p:cNvSpPr txBox="1"/>
          <p:nvPr/>
        </p:nvSpPr>
        <p:spPr>
          <a:xfrm>
            <a:off x="6884903" y="5585314"/>
            <a:ext cx="4267515" cy="461665"/>
          </a:xfrm>
          <a:prstGeom prst="rect">
            <a:avLst/>
          </a:prstGeom>
          <a:noFill/>
        </p:spPr>
        <p:txBody>
          <a:bodyPr wrap="none" rtlCol="0">
            <a:spAutoFit/>
          </a:bodyPr>
          <a:lstStyle/>
          <a:p>
            <a:pPr algn="ctr"/>
            <a:r>
              <a:rPr lang="en-US" altLang="zh-CN" b="1" dirty="0">
                <a:solidFill>
                  <a:schemeClr val="accent5"/>
                </a:solidFill>
                <a:latin typeface="+mn-lt"/>
              </a:rPr>
              <a:t>Frequency-domain representation</a:t>
            </a:r>
            <a:endParaRPr lang="zh-CN" altLang="en-US" b="1" dirty="0">
              <a:solidFill>
                <a:schemeClr val="accent5"/>
              </a:solidFill>
              <a:latin typeface="+mn-lt"/>
            </a:endParaRPr>
          </a:p>
        </p:txBody>
      </p:sp>
    </p:spTree>
    <p:extLst>
      <p:ext uri="{BB962C8B-B14F-4D97-AF65-F5344CB8AC3E}">
        <p14:creationId xmlns:p14="http://schemas.microsoft.com/office/powerpoint/2010/main" val="27833445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
          <p:cNvSpPr>
            <a:spLocks noGrp="1"/>
          </p:cNvSpPr>
          <p:nvPr>
            <p:ph type="title"/>
          </p:nvPr>
        </p:nvSpPr>
        <p:spPr>
          <a:xfrm>
            <a:off x="1636713" y="355600"/>
            <a:ext cx="8901112" cy="890588"/>
          </a:xfrm>
        </p:spPr>
        <p:txBody>
          <a:bodyPr/>
          <a:lstStyle/>
          <a:p>
            <a:r>
              <a:rPr lang="en-US" altLang="zh-CN" dirty="0"/>
              <a:t>Example</a:t>
            </a:r>
            <a:endParaRPr lang="en-US" altLang="en-US" dirty="0"/>
          </a:p>
        </p:txBody>
      </p:sp>
      <p:sp>
        <p:nvSpPr>
          <p:cNvPr id="5" name="灯片编号占位符 4"/>
          <p:cNvSpPr>
            <a:spLocks noGrp="1"/>
          </p:cNvSpPr>
          <p:nvPr>
            <p:ph type="sldNum" sz="quarter" idx="12"/>
          </p:nvPr>
        </p:nvSpPr>
        <p:spPr/>
        <p:txBody>
          <a:bodyPr/>
          <a:lstStyle/>
          <a:p>
            <a:pPr>
              <a:defRPr/>
            </a:pPr>
            <a:fld id="{9B6C14F5-4F35-4A9A-B349-96AF0BBA0DA9}" type="slidenum">
              <a:rPr lang="en-US" altLang="zh-CN" smtClean="0"/>
              <a:pPr>
                <a:defRPr/>
              </a:pPr>
              <a:t>32</a:t>
            </a:fld>
            <a:endParaRPr lang="en-US" altLang="zh-CN" dirty="0"/>
          </a:p>
        </p:txBody>
      </p:sp>
      <p:pic>
        <p:nvPicPr>
          <p:cNvPr id="19462" name="图片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2149" y="4466432"/>
            <a:ext cx="5851877" cy="80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3" name="图片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43725" y="1361779"/>
            <a:ext cx="2765141" cy="4838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文本框 10"/>
          <p:cNvSpPr txBox="1"/>
          <p:nvPr/>
        </p:nvSpPr>
        <p:spPr>
          <a:xfrm>
            <a:off x="9813275" y="1293814"/>
            <a:ext cx="758541" cy="461665"/>
          </a:xfrm>
          <a:prstGeom prst="rect">
            <a:avLst/>
          </a:prstGeom>
          <a:noFill/>
        </p:spPr>
        <p:txBody>
          <a:bodyPr wrap="none">
            <a:spAutoFit/>
          </a:bodyPr>
          <a:lstStyle/>
          <a:p>
            <a:pPr algn="ctr">
              <a:defRPr/>
            </a:pPr>
            <a:r>
              <a:rPr lang="en-US" altLang="zh-CN" dirty="0">
                <a:latin typeface="+mj-lt"/>
              </a:rPr>
              <a:t>N=1</a:t>
            </a:r>
            <a:endParaRPr lang="en-US" dirty="0">
              <a:latin typeface="+mj-lt"/>
            </a:endParaRPr>
          </a:p>
        </p:txBody>
      </p:sp>
      <p:sp>
        <p:nvSpPr>
          <p:cNvPr id="13" name="文本框 12"/>
          <p:cNvSpPr txBox="1"/>
          <p:nvPr/>
        </p:nvSpPr>
        <p:spPr>
          <a:xfrm>
            <a:off x="9879013" y="2614613"/>
            <a:ext cx="774700" cy="461962"/>
          </a:xfrm>
          <a:prstGeom prst="rect">
            <a:avLst/>
          </a:prstGeom>
          <a:noFill/>
        </p:spPr>
        <p:txBody>
          <a:bodyPr wrap="none">
            <a:spAutoFit/>
          </a:bodyPr>
          <a:lstStyle/>
          <a:p>
            <a:pPr algn="ctr">
              <a:defRPr/>
            </a:pPr>
            <a:r>
              <a:rPr lang="en-US" altLang="zh-CN" dirty="0">
                <a:latin typeface="+mj-lt"/>
              </a:rPr>
              <a:t>N=2</a:t>
            </a:r>
            <a:endParaRPr lang="en-US" dirty="0">
              <a:latin typeface="+mj-lt"/>
            </a:endParaRPr>
          </a:p>
        </p:txBody>
      </p:sp>
      <p:sp>
        <p:nvSpPr>
          <p:cNvPr id="14" name="文本框 13"/>
          <p:cNvSpPr txBox="1"/>
          <p:nvPr/>
        </p:nvSpPr>
        <p:spPr>
          <a:xfrm>
            <a:off x="9879013" y="3919538"/>
            <a:ext cx="774700" cy="461962"/>
          </a:xfrm>
          <a:prstGeom prst="rect">
            <a:avLst/>
          </a:prstGeom>
          <a:noFill/>
        </p:spPr>
        <p:txBody>
          <a:bodyPr wrap="none">
            <a:spAutoFit/>
          </a:bodyPr>
          <a:lstStyle/>
          <a:p>
            <a:pPr algn="ctr">
              <a:defRPr/>
            </a:pPr>
            <a:r>
              <a:rPr lang="en-US" altLang="zh-CN" dirty="0">
                <a:latin typeface="+mj-lt"/>
              </a:rPr>
              <a:t>N=3</a:t>
            </a:r>
            <a:endParaRPr lang="en-US" dirty="0">
              <a:latin typeface="+mj-lt"/>
            </a:endParaRPr>
          </a:p>
        </p:txBody>
      </p:sp>
      <p:sp>
        <p:nvSpPr>
          <p:cNvPr id="15" name="文本框 14"/>
          <p:cNvSpPr txBox="1"/>
          <p:nvPr/>
        </p:nvSpPr>
        <p:spPr>
          <a:xfrm>
            <a:off x="9909175" y="5268913"/>
            <a:ext cx="774700" cy="461962"/>
          </a:xfrm>
          <a:prstGeom prst="rect">
            <a:avLst/>
          </a:prstGeom>
          <a:noFill/>
        </p:spPr>
        <p:txBody>
          <a:bodyPr wrap="none">
            <a:spAutoFit/>
          </a:bodyPr>
          <a:lstStyle/>
          <a:p>
            <a:pPr algn="ctr">
              <a:defRPr/>
            </a:pPr>
            <a:r>
              <a:rPr lang="en-US" altLang="zh-CN" dirty="0">
                <a:latin typeface="+mj-lt"/>
              </a:rPr>
              <a:t>N=4</a:t>
            </a:r>
            <a:endParaRPr lang="en-US" dirty="0">
              <a:latin typeface="+mj-lt"/>
            </a:endParaRPr>
          </a:p>
        </p:txBody>
      </p:sp>
      <p:pic>
        <p:nvPicPr>
          <p:cNvPr id="10" name="图片 9">
            <a:extLst>
              <a:ext uri="{FF2B5EF4-FFF2-40B4-BE49-F238E27FC236}">
                <a16:creationId xmlns:a16="http://schemas.microsoft.com/office/drawing/2014/main" id="{4B7BC9D8-3173-4D2E-A60F-667F64388321}"/>
              </a:ext>
            </a:extLst>
          </p:cNvPr>
          <p:cNvPicPr>
            <a:picLocks noChangeAspect="1"/>
          </p:cNvPicPr>
          <p:nvPr/>
        </p:nvPicPr>
        <p:blipFill>
          <a:blip r:embed="rId4"/>
          <a:stretch>
            <a:fillRect/>
          </a:stretch>
        </p:blipFill>
        <p:spPr>
          <a:xfrm>
            <a:off x="1167076" y="1755479"/>
            <a:ext cx="4253707" cy="1882024"/>
          </a:xfrm>
          <a:prstGeom prst="rect">
            <a:avLst/>
          </a:prstGeom>
        </p:spPr>
      </p:pic>
      <p:sp>
        <p:nvSpPr>
          <p:cNvPr id="2" name="箭头: 下 1">
            <a:extLst>
              <a:ext uri="{FF2B5EF4-FFF2-40B4-BE49-F238E27FC236}">
                <a16:creationId xmlns:a16="http://schemas.microsoft.com/office/drawing/2014/main" id="{7A51806B-5B2D-48E1-A820-61D235DD0524}"/>
              </a:ext>
            </a:extLst>
          </p:cNvPr>
          <p:cNvSpPr/>
          <p:nvPr/>
        </p:nvSpPr>
        <p:spPr>
          <a:xfrm>
            <a:off x="10838657" y="1246188"/>
            <a:ext cx="372533" cy="4903554"/>
          </a:xfrm>
          <a:prstGeom prst="downArrow">
            <a:avLst/>
          </a:prstGeom>
          <a:solidFill>
            <a:schemeClr val="accent3">
              <a:lumMod val="20000"/>
              <a:lumOff val="80000"/>
            </a:schemeClr>
          </a:solidFill>
          <a:ln w="3175">
            <a:solidFill>
              <a:schemeClr val="tx1"/>
            </a:solidFill>
          </a:ln>
        </p:spPr>
        <p:txBody>
          <a:bodyPr wrap="square" rtlCol="0" anchor="ctr" anchorCtr="0">
            <a:noAutofit/>
          </a:bodyPr>
          <a:lstStyle/>
          <a:p>
            <a:pPr algn="ctr"/>
            <a:endParaRPr lang="zh-CN" altLang="en-US" sz="2000" dirty="0">
              <a:latin typeface="+mn-lt"/>
              <a:ea typeface="+mn-ea"/>
            </a:endParaRPr>
          </a:p>
        </p:txBody>
      </p:sp>
      <p:sp>
        <p:nvSpPr>
          <p:cNvPr id="3" name="文本框 2">
            <a:extLst>
              <a:ext uri="{FF2B5EF4-FFF2-40B4-BE49-F238E27FC236}">
                <a16:creationId xmlns:a16="http://schemas.microsoft.com/office/drawing/2014/main" id="{87E5A9BF-773B-4B42-9CC8-9DA1AFBF3C6C}"/>
              </a:ext>
            </a:extLst>
          </p:cNvPr>
          <p:cNvSpPr txBox="1"/>
          <p:nvPr/>
        </p:nvSpPr>
        <p:spPr>
          <a:xfrm rot="16200000">
            <a:off x="10061769" y="4434906"/>
            <a:ext cx="3070072" cy="461665"/>
          </a:xfrm>
          <a:prstGeom prst="rect">
            <a:avLst/>
          </a:prstGeom>
          <a:noFill/>
        </p:spPr>
        <p:txBody>
          <a:bodyPr wrap="none" rtlCol="0">
            <a:spAutoFit/>
          </a:bodyPr>
          <a:lstStyle/>
          <a:p>
            <a:pPr algn="ctr"/>
            <a:r>
              <a:rPr lang="en-US" altLang="zh-CN" dirty="0">
                <a:solidFill>
                  <a:schemeClr val="accent3">
                    <a:lumMod val="50000"/>
                  </a:schemeClr>
                </a:solidFill>
                <a:latin typeface="+mn-lt"/>
              </a:rPr>
              <a:t>Adding more components</a:t>
            </a:r>
            <a:endParaRPr lang="zh-CN" altLang="en-US" dirty="0">
              <a:solidFill>
                <a:schemeClr val="accent3">
                  <a:lumMod val="50000"/>
                </a:schemeClr>
              </a:solidFill>
              <a:latin typeface="+mn-lt"/>
            </a:endParaRPr>
          </a:p>
        </p:txBody>
      </p:sp>
    </p:spTree>
    <p:extLst>
      <p:ext uri="{BB962C8B-B14F-4D97-AF65-F5344CB8AC3E}">
        <p14:creationId xmlns:p14="http://schemas.microsoft.com/office/powerpoint/2010/main" val="24360833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a:xfrm>
            <a:off x="1636713" y="355600"/>
            <a:ext cx="8901112" cy="890588"/>
          </a:xfrm>
        </p:spPr>
        <p:txBody>
          <a:bodyPr/>
          <a:lstStyle/>
          <a:p>
            <a:r>
              <a:rPr lang="en-US" altLang="en-US"/>
              <a:t>Animation 1</a:t>
            </a:r>
          </a:p>
        </p:txBody>
      </p:sp>
      <p:sp>
        <p:nvSpPr>
          <p:cNvPr id="4" name="灯片编号占位符 3"/>
          <p:cNvSpPr>
            <a:spLocks noGrp="1"/>
          </p:cNvSpPr>
          <p:nvPr>
            <p:ph type="sldNum" sz="quarter" idx="12"/>
          </p:nvPr>
        </p:nvSpPr>
        <p:spPr/>
        <p:txBody>
          <a:bodyPr/>
          <a:lstStyle/>
          <a:p>
            <a:pPr>
              <a:defRPr/>
            </a:pPr>
            <a:fld id="{DFB5EE18-57FE-4B56-855A-65C5CA402775}" type="slidenum">
              <a:rPr lang="en-US" altLang="zh-CN" smtClean="0"/>
              <a:pPr>
                <a:defRPr/>
              </a:pPr>
              <a:t>33</a:t>
            </a:fld>
            <a:endParaRPr lang="en-US" altLang="zh-CN" dirty="0"/>
          </a:p>
        </p:txBody>
      </p:sp>
      <p:pic>
        <p:nvPicPr>
          <p:cNvPr id="21509" name="Picture 8" descr="https://upload.wikimedia.org/wikipedia/commons/2/2b/Fourier_series_and_transform.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872037" y="1305456"/>
            <a:ext cx="6202363" cy="496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直接箭头连接符 5">
            <a:extLst>
              <a:ext uri="{FF2B5EF4-FFF2-40B4-BE49-F238E27FC236}">
                <a16:creationId xmlns:a16="http://schemas.microsoft.com/office/drawing/2014/main" id="{BB1875BC-2F32-45AB-8573-EC0794D52CC1}"/>
              </a:ext>
            </a:extLst>
          </p:cNvPr>
          <p:cNvCxnSpPr/>
          <p:nvPr/>
        </p:nvCxnSpPr>
        <p:spPr bwMode="auto">
          <a:xfrm>
            <a:off x="491067" y="3716867"/>
            <a:ext cx="4064000" cy="0"/>
          </a:xfrm>
          <a:prstGeom prst="straightConnector1">
            <a:avLst/>
          </a:prstGeom>
          <a:solidFill>
            <a:schemeClr val="accent1"/>
          </a:solidFill>
          <a:ln w="38100" cap="flat" cmpd="sng" algn="ctr">
            <a:solidFill>
              <a:schemeClr val="tx1"/>
            </a:solidFill>
            <a:prstDash val="solid"/>
            <a:round/>
            <a:headEnd type="none" w="med" len="med"/>
            <a:tailEnd type="stealth" w="lg" len="lg"/>
          </a:ln>
        </p:spPr>
      </p:cxnSp>
      <p:cxnSp>
        <p:nvCxnSpPr>
          <p:cNvPr id="8" name="直接连接符 7">
            <a:extLst>
              <a:ext uri="{FF2B5EF4-FFF2-40B4-BE49-F238E27FC236}">
                <a16:creationId xmlns:a16="http://schemas.microsoft.com/office/drawing/2014/main" id="{2274AB47-CA17-4A5D-B298-3666C5C24D85}"/>
              </a:ext>
            </a:extLst>
          </p:cNvPr>
          <p:cNvCxnSpPr>
            <a:cxnSpLocks/>
          </p:cNvCxnSpPr>
          <p:nvPr/>
        </p:nvCxnSpPr>
        <p:spPr bwMode="auto">
          <a:xfrm flipV="1">
            <a:off x="567267" y="2006600"/>
            <a:ext cx="0" cy="2844800"/>
          </a:xfrm>
          <a:prstGeom prst="line">
            <a:avLst/>
          </a:prstGeom>
          <a:solidFill>
            <a:schemeClr val="accent1"/>
          </a:solidFill>
          <a:ln w="38100" cap="flat" cmpd="sng" algn="ctr">
            <a:solidFill>
              <a:schemeClr val="tx1"/>
            </a:solidFill>
            <a:prstDash val="solid"/>
            <a:round/>
            <a:headEnd type="none" w="med" len="med"/>
            <a:tailEnd type="stealth" w="lg" len="lg"/>
          </a:ln>
        </p:spPr>
      </p:cxnSp>
      <p:cxnSp>
        <p:nvCxnSpPr>
          <p:cNvPr id="11" name="直接连接符 10">
            <a:extLst>
              <a:ext uri="{FF2B5EF4-FFF2-40B4-BE49-F238E27FC236}">
                <a16:creationId xmlns:a16="http://schemas.microsoft.com/office/drawing/2014/main" id="{DE18AE77-D230-4D1E-AD38-C2D41DB3A122}"/>
              </a:ext>
            </a:extLst>
          </p:cNvPr>
          <p:cNvCxnSpPr>
            <a:cxnSpLocks/>
          </p:cNvCxnSpPr>
          <p:nvPr/>
        </p:nvCxnSpPr>
        <p:spPr bwMode="auto">
          <a:xfrm>
            <a:off x="2226733" y="3488267"/>
            <a:ext cx="0" cy="298451"/>
          </a:xfrm>
          <a:prstGeom prst="line">
            <a:avLst/>
          </a:prstGeom>
          <a:solidFill>
            <a:schemeClr val="accent1"/>
          </a:solidFill>
          <a:ln w="9525" cap="flat" cmpd="sng" algn="ctr">
            <a:solidFill>
              <a:schemeClr val="tx1"/>
            </a:solidFill>
            <a:prstDash val="solid"/>
            <a:round/>
            <a:headEnd type="none" w="med" len="med"/>
            <a:tailEnd type="none" w="med" len="med"/>
          </a:ln>
        </p:spPr>
      </p:cxnSp>
      <p:cxnSp>
        <p:nvCxnSpPr>
          <p:cNvPr id="14" name="连接符: 肘形 13">
            <a:extLst>
              <a:ext uri="{FF2B5EF4-FFF2-40B4-BE49-F238E27FC236}">
                <a16:creationId xmlns:a16="http://schemas.microsoft.com/office/drawing/2014/main" id="{91EEC01E-90CF-491A-B1C2-69E10C678D68}"/>
              </a:ext>
            </a:extLst>
          </p:cNvPr>
          <p:cNvCxnSpPr/>
          <p:nvPr/>
        </p:nvCxnSpPr>
        <p:spPr bwMode="auto">
          <a:xfrm>
            <a:off x="592667" y="3022600"/>
            <a:ext cx="1634066" cy="1456267"/>
          </a:xfrm>
          <a:prstGeom prst="bentConnector3">
            <a:avLst/>
          </a:prstGeom>
          <a:solidFill>
            <a:schemeClr val="accent1"/>
          </a:solidFill>
          <a:ln w="38100" cap="flat" cmpd="sng" algn="ctr">
            <a:solidFill>
              <a:srgbClr val="C00000"/>
            </a:solidFill>
            <a:prstDash val="solid"/>
            <a:round/>
            <a:headEnd type="none" w="med" len="med"/>
            <a:tailEnd type="none" w="med" len="med"/>
          </a:ln>
        </p:spPr>
      </p:cxnSp>
      <p:cxnSp>
        <p:nvCxnSpPr>
          <p:cNvPr id="19" name="连接符: 肘形 18">
            <a:extLst>
              <a:ext uri="{FF2B5EF4-FFF2-40B4-BE49-F238E27FC236}">
                <a16:creationId xmlns:a16="http://schemas.microsoft.com/office/drawing/2014/main" id="{E27DA3CB-56BF-4C5D-8B57-513B39AA81BA}"/>
              </a:ext>
            </a:extLst>
          </p:cNvPr>
          <p:cNvCxnSpPr/>
          <p:nvPr/>
        </p:nvCxnSpPr>
        <p:spPr bwMode="auto">
          <a:xfrm>
            <a:off x="2226732" y="3022599"/>
            <a:ext cx="1634066" cy="1456267"/>
          </a:xfrm>
          <a:prstGeom prst="bentConnector3">
            <a:avLst/>
          </a:prstGeom>
          <a:solidFill>
            <a:schemeClr val="accent1"/>
          </a:solidFill>
          <a:ln w="38100" cap="flat" cmpd="sng" algn="ctr">
            <a:solidFill>
              <a:srgbClr val="C00000"/>
            </a:solidFill>
            <a:prstDash val="solid"/>
            <a:round/>
            <a:headEnd type="none" w="med" len="med"/>
            <a:tailEnd type="none" w="med" len="med"/>
          </a:ln>
        </p:spPr>
      </p:cxnSp>
      <p:cxnSp>
        <p:nvCxnSpPr>
          <p:cNvPr id="18" name="直接连接符 17">
            <a:extLst>
              <a:ext uri="{FF2B5EF4-FFF2-40B4-BE49-F238E27FC236}">
                <a16:creationId xmlns:a16="http://schemas.microsoft.com/office/drawing/2014/main" id="{03CA3B6E-DE7F-40FD-A5C1-5694B1305713}"/>
              </a:ext>
            </a:extLst>
          </p:cNvPr>
          <p:cNvCxnSpPr/>
          <p:nvPr/>
        </p:nvCxnSpPr>
        <p:spPr bwMode="auto">
          <a:xfrm>
            <a:off x="2226732" y="3022599"/>
            <a:ext cx="0" cy="1456267"/>
          </a:xfrm>
          <a:prstGeom prst="line">
            <a:avLst/>
          </a:prstGeom>
          <a:solidFill>
            <a:schemeClr val="accent1"/>
          </a:solidFill>
          <a:ln w="38100" cap="flat" cmpd="sng" algn="ctr">
            <a:solidFill>
              <a:srgbClr val="C00000"/>
            </a:solidFill>
            <a:prstDash val="solid"/>
            <a:round/>
            <a:headEnd type="none" w="med" len="med"/>
            <a:tailEnd type="none" w="med" len="med"/>
          </a:ln>
        </p:spPr>
      </p:cxnSp>
      <p:cxnSp>
        <p:nvCxnSpPr>
          <p:cNvPr id="23" name="直接连接符 22">
            <a:extLst>
              <a:ext uri="{FF2B5EF4-FFF2-40B4-BE49-F238E27FC236}">
                <a16:creationId xmlns:a16="http://schemas.microsoft.com/office/drawing/2014/main" id="{4BC91B3E-964E-4D4C-809C-A24102F5BCA1}"/>
              </a:ext>
            </a:extLst>
          </p:cNvPr>
          <p:cNvCxnSpPr/>
          <p:nvPr/>
        </p:nvCxnSpPr>
        <p:spPr bwMode="auto">
          <a:xfrm>
            <a:off x="575732" y="3022599"/>
            <a:ext cx="0" cy="1456267"/>
          </a:xfrm>
          <a:prstGeom prst="line">
            <a:avLst/>
          </a:prstGeom>
          <a:solidFill>
            <a:schemeClr val="accent1"/>
          </a:solidFill>
          <a:ln w="38100" cap="flat" cmpd="sng" algn="ctr">
            <a:solidFill>
              <a:srgbClr val="C00000"/>
            </a:solidFill>
            <a:prstDash val="solid"/>
            <a:round/>
            <a:headEnd type="none" w="med" len="med"/>
            <a:tailEnd type="none" w="med" len="med"/>
          </a:ln>
        </p:spPr>
      </p:cxnSp>
    </p:spTree>
    <p:extLst>
      <p:ext uri="{BB962C8B-B14F-4D97-AF65-F5344CB8AC3E}">
        <p14:creationId xmlns:p14="http://schemas.microsoft.com/office/powerpoint/2010/main" val="32027885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p:cNvSpPr>
            <a:spLocks noGrp="1"/>
          </p:cNvSpPr>
          <p:nvPr>
            <p:ph type="title"/>
          </p:nvPr>
        </p:nvSpPr>
        <p:spPr>
          <a:xfrm>
            <a:off x="1636713" y="355600"/>
            <a:ext cx="8901112" cy="890588"/>
          </a:xfrm>
        </p:spPr>
        <p:txBody>
          <a:bodyPr/>
          <a:lstStyle/>
          <a:p>
            <a:r>
              <a:rPr lang="en-US" altLang="en-US"/>
              <a:t>Animation 2</a:t>
            </a:r>
          </a:p>
        </p:txBody>
      </p:sp>
      <p:sp>
        <p:nvSpPr>
          <p:cNvPr id="4" name="灯片编号占位符 3"/>
          <p:cNvSpPr>
            <a:spLocks noGrp="1"/>
          </p:cNvSpPr>
          <p:nvPr>
            <p:ph type="sldNum" sz="quarter" idx="12"/>
          </p:nvPr>
        </p:nvSpPr>
        <p:spPr/>
        <p:txBody>
          <a:bodyPr/>
          <a:lstStyle/>
          <a:p>
            <a:pPr>
              <a:defRPr/>
            </a:pPr>
            <a:fld id="{B304BDFA-F184-4E0D-BDF8-623D7F15943C}" type="slidenum">
              <a:rPr lang="en-US" altLang="zh-CN" smtClean="0"/>
              <a:pPr>
                <a:defRPr/>
              </a:pPr>
              <a:t>34</a:t>
            </a:fld>
            <a:endParaRPr lang="en-US" altLang="zh-CN" dirty="0"/>
          </a:p>
        </p:txBody>
      </p:sp>
      <p:pic>
        <p:nvPicPr>
          <p:cNvPr id="22533" name="Picture 2" descr="https://upload.wikimedia.org/wikipedia/commons/1/1a/Fourier_series_square_wave_circles_animation.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782733" y="1633273"/>
            <a:ext cx="4008438" cy="400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直接箭头连接符 15">
            <a:extLst>
              <a:ext uri="{FF2B5EF4-FFF2-40B4-BE49-F238E27FC236}">
                <a16:creationId xmlns:a16="http://schemas.microsoft.com/office/drawing/2014/main" id="{E4064A61-BF97-4CCA-8092-CD4E75F7057F}"/>
              </a:ext>
            </a:extLst>
          </p:cNvPr>
          <p:cNvCxnSpPr/>
          <p:nvPr/>
        </p:nvCxnSpPr>
        <p:spPr bwMode="auto">
          <a:xfrm>
            <a:off x="491067" y="3716867"/>
            <a:ext cx="4064000" cy="0"/>
          </a:xfrm>
          <a:prstGeom prst="straightConnector1">
            <a:avLst/>
          </a:prstGeom>
          <a:solidFill>
            <a:schemeClr val="accent1"/>
          </a:solidFill>
          <a:ln w="38100" cap="flat" cmpd="sng" algn="ctr">
            <a:solidFill>
              <a:schemeClr val="tx1"/>
            </a:solidFill>
            <a:prstDash val="solid"/>
            <a:round/>
            <a:headEnd type="none" w="med" len="med"/>
            <a:tailEnd type="stealth" w="lg" len="lg"/>
          </a:ln>
        </p:spPr>
      </p:cxnSp>
      <p:cxnSp>
        <p:nvCxnSpPr>
          <p:cNvPr id="17" name="直接连接符 16">
            <a:extLst>
              <a:ext uri="{FF2B5EF4-FFF2-40B4-BE49-F238E27FC236}">
                <a16:creationId xmlns:a16="http://schemas.microsoft.com/office/drawing/2014/main" id="{B3D1CEB6-E7E0-4C0F-974D-3EFCEF343BBD}"/>
              </a:ext>
            </a:extLst>
          </p:cNvPr>
          <p:cNvCxnSpPr>
            <a:cxnSpLocks/>
          </p:cNvCxnSpPr>
          <p:nvPr/>
        </p:nvCxnSpPr>
        <p:spPr bwMode="auto">
          <a:xfrm flipV="1">
            <a:off x="567267" y="2006600"/>
            <a:ext cx="0" cy="2844800"/>
          </a:xfrm>
          <a:prstGeom prst="line">
            <a:avLst/>
          </a:prstGeom>
          <a:solidFill>
            <a:schemeClr val="accent1"/>
          </a:solidFill>
          <a:ln w="38100" cap="flat" cmpd="sng" algn="ctr">
            <a:solidFill>
              <a:schemeClr val="tx1"/>
            </a:solidFill>
            <a:prstDash val="solid"/>
            <a:round/>
            <a:headEnd type="none" w="med" len="med"/>
            <a:tailEnd type="stealth" w="lg" len="lg"/>
          </a:ln>
        </p:spPr>
      </p:cxnSp>
      <p:cxnSp>
        <p:nvCxnSpPr>
          <p:cNvPr id="18" name="直接连接符 17">
            <a:extLst>
              <a:ext uri="{FF2B5EF4-FFF2-40B4-BE49-F238E27FC236}">
                <a16:creationId xmlns:a16="http://schemas.microsoft.com/office/drawing/2014/main" id="{FE606C28-023B-4C00-9827-627FF50524BB}"/>
              </a:ext>
            </a:extLst>
          </p:cNvPr>
          <p:cNvCxnSpPr>
            <a:cxnSpLocks/>
          </p:cNvCxnSpPr>
          <p:nvPr/>
        </p:nvCxnSpPr>
        <p:spPr bwMode="auto">
          <a:xfrm>
            <a:off x="2226733" y="3488267"/>
            <a:ext cx="0" cy="298451"/>
          </a:xfrm>
          <a:prstGeom prst="line">
            <a:avLst/>
          </a:prstGeom>
          <a:solidFill>
            <a:schemeClr val="accent1"/>
          </a:solidFill>
          <a:ln w="9525" cap="flat" cmpd="sng" algn="ctr">
            <a:solidFill>
              <a:schemeClr val="tx1"/>
            </a:solidFill>
            <a:prstDash val="solid"/>
            <a:round/>
            <a:headEnd type="none" w="med" len="med"/>
            <a:tailEnd type="none" w="med" len="med"/>
          </a:ln>
        </p:spPr>
      </p:cxnSp>
      <p:cxnSp>
        <p:nvCxnSpPr>
          <p:cNvPr id="19" name="连接符: 肘形 18">
            <a:extLst>
              <a:ext uri="{FF2B5EF4-FFF2-40B4-BE49-F238E27FC236}">
                <a16:creationId xmlns:a16="http://schemas.microsoft.com/office/drawing/2014/main" id="{C30F4EEE-2C31-4854-AAA0-88BDC6AAA78B}"/>
              </a:ext>
            </a:extLst>
          </p:cNvPr>
          <p:cNvCxnSpPr/>
          <p:nvPr/>
        </p:nvCxnSpPr>
        <p:spPr bwMode="auto">
          <a:xfrm>
            <a:off x="592667" y="3022600"/>
            <a:ext cx="1634066" cy="1456267"/>
          </a:xfrm>
          <a:prstGeom prst="bentConnector3">
            <a:avLst/>
          </a:prstGeom>
          <a:solidFill>
            <a:schemeClr val="accent1"/>
          </a:solidFill>
          <a:ln w="38100" cap="flat" cmpd="sng" algn="ctr">
            <a:solidFill>
              <a:srgbClr val="C00000"/>
            </a:solidFill>
            <a:prstDash val="solid"/>
            <a:round/>
            <a:headEnd type="none" w="med" len="med"/>
            <a:tailEnd type="none" w="med" len="med"/>
          </a:ln>
        </p:spPr>
      </p:cxnSp>
      <p:cxnSp>
        <p:nvCxnSpPr>
          <p:cNvPr id="20" name="连接符: 肘形 19">
            <a:extLst>
              <a:ext uri="{FF2B5EF4-FFF2-40B4-BE49-F238E27FC236}">
                <a16:creationId xmlns:a16="http://schemas.microsoft.com/office/drawing/2014/main" id="{7813F5FB-7B8B-4B9F-BAAF-2E596554F12C}"/>
              </a:ext>
            </a:extLst>
          </p:cNvPr>
          <p:cNvCxnSpPr/>
          <p:nvPr/>
        </p:nvCxnSpPr>
        <p:spPr bwMode="auto">
          <a:xfrm>
            <a:off x="2226732" y="3022599"/>
            <a:ext cx="1634066" cy="1456267"/>
          </a:xfrm>
          <a:prstGeom prst="bentConnector3">
            <a:avLst/>
          </a:prstGeom>
          <a:solidFill>
            <a:schemeClr val="accent1"/>
          </a:solidFill>
          <a:ln w="38100" cap="flat" cmpd="sng" algn="ctr">
            <a:solidFill>
              <a:srgbClr val="C00000"/>
            </a:solidFill>
            <a:prstDash val="solid"/>
            <a:round/>
            <a:headEnd type="none" w="med" len="med"/>
            <a:tailEnd type="none" w="med" len="med"/>
          </a:ln>
        </p:spPr>
      </p:cxnSp>
      <p:cxnSp>
        <p:nvCxnSpPr>
          <p:cNvPr id="21" name="直接连接符 20">
            <a:extLst>
              <a:ext uri="{FF2B5EF4-FFF2-40B4-BE49-F238E27FC236}">
                <a16:creationId xmlns:a16="http://schemas.microsoft.com/office/drawing/2014/main" id="{6B8B3F86-DFF5-4AE5-A706-04DB69D67F71}"/>
              </a:ext>
            </a:extLst>
          </p:cNvPr>
          <p:cNvCxnSpPr/>
          <p:nvPr/>
        </p:nvCxnSpPr>
        <p:spPr bwMode="auto">
          <a:xfrm>
            <a:off x="2226732" y="3022599"/>
            <a:ext cx="0" cy="1456267"/>
          </a:xfrm>
          <a:prstGeom prst="line">
            <a:avLst/>
          </a:prstGeom>
          <a:solidFill>
            <a:schemeClr val="accent1"/>
          </a:solidFill>
          <a:ln w="38100" cap="flat" cmpd="sng" algn="ctr">
            <a:solidFill>
              <a:srgbClr val="C00000"/>
            </a:solidFill>
            <a:prstDash val="solid"/>
            <a:round/>
            <a:headEnd type="none" w="med" len="med"/>
            <a:tailEnd type="none" w="med" len="med"/>
          </a:ln>
        </p:spPr>
      </p:cxnSp>
      <p:cxnSp>
        <p:nvCxnSpPr>
          <p:cNvPr id="22" name="直接连接符 21">
            <a:extLst>
              <a:ext uri="{FF2B5EF4-FFF2-40B4-BE49-F238E27FC236}">
                <a16:creationId xmlns:a16="http://schemas.microsoft.com/office/drawing/2014/main" id="{76BBF36D-E554-49F9-A288-B20EC38085A6}"/>
              </a:ext>
            </a:extLst>
          </p:cNvPr>
          <p:cNvCxnSpPr/>
          <p:nvPr/>
        </p:nvCxnSpPr>
        <p:spPr bwMode="auto">
          <a:xfrm>
            <a:off x="575732" y="3022599"/>
            <a:ext cx="0" cy="1456267"/>
          </a:xfrm>
          <a:prstGeom prst="line">
            <a:avLst/>
          </a:prstGeom>
          <a:solidFill>
            <a:schemeClr val="accent1"/>
          </a:solidFill>
          <a:ln w="38100" cap="flat" cmpd="sng" algn="ctr">
            <a:solidFill>
              <a:srgbClr val="C00000"/>
            </a:solidFill>
            <a:prstDash val="solid"/>
            <a:round/>
            <a:headEnd type="none" w="med" len="med"/>
            <a:tailEnd type="none" w="med" len="med"/>
          </a:ln>
        </p:spPr>
      </p:cxnSp>
    </p:spTree>
    <p:extLst>
      <p:ext uri="{BB962C8B-B14F-4D97-AF65-F5344CB8AC3E}">
        <p14:creationId xmlns:p14="http://schemas.microsoft.com/office/powerpoint/2010/main" val="3975335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p:cNvSpPr>
          <p:nvPr>
            <p:ph type="title"/>
          </p:nvPr>
        </p:nvSpPr>
        <p:spPr>
          <a:xfrm>
            <a:off x="1636713" y="355600"/>
            <a:ext cx="8901112" cy="890588"/>
          </a:xfrm>
        </p:spPr>
        <p:txBody>
          <a:bodyPr/>
          <a:lstStyle/>
          <a:p>
            <a:r>
              <a:rPr lang="en-US" altLang="en-US"/>
              <a:t>Animation 3</a:t>
            </a:r>
          </a:p>
        </p:txBody>
      </p:sp>
      <p:sp>
        <p:nvSpPr>
          <p:cNvPr id="4" name="灯片编号占位符 3"/>
          <p:cNvSpPr>
            <a:spLocks noGrp="1"/>
          </p:cNvSpPr>
          <p:nvPr>
            <p:ph type="sldNum" sz="quarter" idx="12"/>
          </p:nvPr>
        </p:nvSpPr>
        <p:spPr/>
        <p:txBody>
          <a:bodyPr/>
          <a:lstStyle/>
          <a:p>
            <a:pPr>
              <a:defRPr/>
            </a:pPr>
            <a:fld id="{DACD6F6F-D81E-453B-9C99-0DAAD79F2F97}" type="slidenum">
              <a:rPr lang="en-US" altLang="zh-CN" smtClean="0"/>
              <a:pPr>
                <a:defRPr/>
              </a:pPr>
              <a:t>35</a:t>
            </a:fld>
            <a:endParaRPr lang="en-US" altLang="zh-CN" dirty="0"/>
          </a:p>
        </p:txBody>
      </p:sp>
      <p:pic>
        <p:nvPicPr>
          <p:cNvPr id="23557" name="Picture 2" descr="https://upload.wikimedia.org/wikipedia/commons/7/7e/Fourier_series_sawtooth_wave_circles_animation.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450418" y="1540406"/>
            <a:ext cx="4251325" cy="425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直接箭头连接符 6">
            <a:extLst>
              <a:ext uri="{FF2B5EF4-FFF2-40B4-BE49-F238E27FC236}">
                <a16:creationId xmlns:a16="http://schemas.microsoft.com/office/drawing/2014/main" id="{F5C5597A-695F-496C-8075-89BDC0B5B961}"/>
              </a:ext>
            </a:extLst>
          </p:cNvPr>
          <p:cNvCxnSpPr/>
          <p:nvPr/>
        </p:nvCxnSpPr>
        <p:spPr bwMode="auto">
          <a:xfrm>
            <a:off x="685800" y="3716867"/>
            <a:ext cx="4064000" cy="0"/>
          </a:xfrm>
          <a:prstGeom prst="straightConnector1">
            <a:avLst/>
          </a:prstGeom>
          <a:solidFill>
            <a:schemeClr val="accent1"/>
          </a:solidFill>
          <a:ln w="38100" cap="flat" cmpd="sng" algn="ctr">
            <a:solidFill>
              <a:schemeClr val="tx1"/>
            </a:solidFill>
            <a:prstDash val="solid"/>
            <a:round/>
            <a:headEnd type="none" w="med" len="med"/>
            <a:tailEnd type="stealth" w="lg" len="lg"/>
          </a:ln>
        </p:spPr>
      </p:cxnSp>
      <p:cxnSp>
        <p:nvCxnSpPr>
          <p:cNvPr id="8" name="直接连接符 7">
            <a:extLst>
              <a:ext uri="{FF2B5EF4-FFF2-40B4-BE49-F238E27FC236}">
                <a16:creationId xmlns:a16="http://schemas.microsoft.com/office/drawing/2014/main" id="{A9A161C6-C767-4965-81C2-C38221309CBA}"/>
              </a:ext>
            </a:extLst>
          </p:cNvPr>
          <p:cNvCxnSpPr>
            <a:cxnSpLocks/>
          </p:cNvCxnSpPr>
          <p:nvPr/>
        </p:nvCxnSpPr>
        <p:spPr bwMode="auto">
          <a:xfrm flipV="1">
            <a:off x="762000" y="2006600"/>
            <a:ext cx="0" cy="2844800"/>
          </a:xfrm>
          <a:prstGeom prst="line">
            <a:avLst/>
          </a:prstGeom>
          <a:solidFill>
            <a:schemeClr val="accent1"/>
          </a:solidFill>
          <a:ln w="38100" cap="flat" cmpd="sng" algn="ctr">
            <a:solidFill>
              <a:schemeClr val="tx1"/>
            </a:solidFill>
            <a:prstDash val="solid"/>
            <a:round/>
            <a:headEnd type="none" w="med" len="med"/>
            <a:tailEnd type="stealth" w="lg" len="lg"/>
          </a:ln>
        </p:spPr>
      </p:cxnSp>
      <p:cxnSp>
        <p:nvCxnSpPr>
          <p:cNvPr id="9" name="直接连接符 8">
            <a:extLst>
              <a:ext uri="{FF2B5EF4-FFF2-40B4-BE49-F238E27FC236}">
                <a16:creationId xmlns:a16="http://schemas.microsoft.com/office/drawing/2014/main" id="{2E413B43-B5B9-4E9A-B5ED-B52286DF6BD1}"/>
              </a:ext>
            </a:extLst>
          </p:cNvPr>
          <p:cNvCxnSpPr>
            <a:cxnSpLocks/>
          </p:cNvCxnSpPr>
          <p:nvPr/>
        </p:nvCxnSpPr>
        <p:spPr bwMode="auto">
          <a:xfrm>
            <a:off x="2421466" y="3488267"/>
            <a:ext cx="0" cy="298451"/>
          </a:xfrm>
          <a:prstGeom prst="line">
            <a:avLst/>
          </a:prstGeom>
          <a:solidFill>
            <a:schemeClr val="accent1"/>
          </a:solidFill>
          <a:ln w="9525" cap="flat" cmpd="sng" algn="ctr">
            <a:solidFill>
              <a:schemeClr val="tx1"/>
            </a:solidFill>
            <a:prstDash val="solid"/>
            <a:round/>
            <a:headEnd type="none" w="med" len="med"/>
            <a:tailEnd type="none" w="med" len="med"/>
          </a:ln>
        </p:spPr>
      </p:cxnSp>
      <p:cxnSp>
        <p:nvCxnSpPr>
          <p:cNvPr id="10" name="直接连接符 9">
            <a:extLst>
              <a:ext uri="{FF2B5EF4-FFF2-40B4-BE49-F238E27FC236}">
                <a16:creationId xmlns:a16="http://schemas.microsoft.com/office/drawing/2014/main" id="{ADEABE02-0D7A-449B-B4E3-28BF7F1F8374}"/>
              </a:ext>
            </a:extLst>
          </p:cNvPr>
          <p:cNvCxnSpPr/>
          <p:nvPr/>
        </p:nvCxnSpPr>
        <p:spPr bwMode="auto">
          <a:xfrm>
            <a:off x="2421465" y="3022599"/>
            <a:ext cx="0" cy="1456267"/>
          </a:xfrm>
          <a:prstGeom prst="line">
            <a:avLst/>
          </a:prstGeom>
          <a:solidFill>
            <a:schemeClr val="accent1"/>
          </a:solidFill>
          <a:ln w="38100" cap="flat" cmpd="sng" algn="ctr">
            <a:solidFill>
              <a:srgbClr val="C00000"/>
            </a:solidFill>
            <a:prstDash val="solid"/>
            <a:round/>
            <a:headEnd type="none" w="med" len="med"/>
            <a:tailEnd type="none" w="med" len="med"/>
          </a:ln>
        </p:spPr>
      </p:cxnSp>
      <p:cxnSp>
        <p:nvCxnSpPr>
          <p:cNvPr id="11" name="直接连接符 10">
            <a:extLst>
              <a:ext uri="{FF2B5EF4-FFF2-40B4-BE49-F238E27FC236}">
                <a16:creationId xmlns:a16="http://schemas.microsoft.com/office/drawing/2014/main" id="{49D2CCDA-0B69-4DF3-8B01-B2C2E34BB351}"/>
              </a:ext>
            </a:extLst>
          </p:cNvPr>
          <p:cNvCxnSpPr>
            <a:cxnSpLocks/>
          </p:cNvCxnSpPr>
          <p:nvPr/>
        </p:nvCxnSpPr>
        <p:spPr bwMode="auto">
          <a:xfrm flipH="1">
            <a:off x="770465" y="3022599"/>
            <a:ext cx="1651000" cy="1456267"/>
          </a:xfrm>
          <a:prstGeom prst="line">
            <a:avLst/>
          </a:prstGeom>
          <a:solidFill>
            <a:schemeClr val="accent1"/>
          </a:solidFill>
          <a:ln w="38100" cap="flat" cmpd="sng" algn="ctr">
            <a:solidFill>
              <a:srgbClr val="C00000"/>
            </a:solidFill>
            <a:prstDash val="solid"/>
            <a:round/>
            <a:headEnd type="none" w="med" len="med"/>
            <a:tailEnd type="none" w="med" len="med"/>
          </a:ln>
        </p:spPr>
      </p:cxnSp>
      <p:cxnSp>
        <p:nvCxnSpPr>
          <p:cNvPr id="12" name="直接连接符 11">
            <a:extLst>
              <a:ext uri="{FF2B5EF4-FFF2-40B4-BE49-F238E27FC236}">
                <a16:creationId xmlns:a16="http://schemas.microsoft.com/office/drawing/2014/main" id="{D77A112E-0549-46F7-B9D2-F45D16F9C985}"/>
              </a:ext>
            </a:extLst>
          </p:cNvPr>
          <p:cNvCxnSpPr/>
          <p:nvPr/>
        </p:nvCxnSpPr>
        <p:spPr bwMode="auto">
          <a:xfrm>
            <a:off x="762000" y="3039532"/>
            <a:ext cx="0" cy="1456267"/>
          </a:xfrm>
          <a:prstGeom prst="line">
            <a:avLst/>
          </a:prstGeom>
          <a:solidFill>
            <a:schemeClr val="accent1"/>
          </a:solidFill>
          <a:ln w="38100" cap="flat" cmpd="sng" algn="ctr">
            <a:solidFill>
              <a:srgbClr val="C00000"/>
            </a:solidFill>
            <a:prstDash val="solid"/>
            <a:round/>
            <a:headEnd type="none" w="med" len="med"/>
            <a:tailEnd type="none" w="med" len="med"/>
          </a:ln>
        </p:spPr>
      </p:cxnSp>
      <p:cxnSp>
        <p:nvCxnSpPr>
          <p:cNvPr id="13" name="直接连接符 12">
            <a:extLst>
              <a:ext uri="{FF2B5EF4-FFF2-40B4-BE49-F238E27FC236}">
                <a16:creationId xmlns:a16="http://schemas.microsoft.com/office/drawing/2014/main" id="{196FE9A3-53E2-4BC0-890D-47558468A66F}"/>
              </a:ext>
            </a:extLst>
          </p:cNvPr>
          <p:cNvCxnSpPr/>
          <p:nvPr/>
        </p:nvCxnSpPr>
        <p:spPr bwMode="auto">
          <a:xfrm>
            <a:off x="4072465" y="3039532"/>
            <a:ext cx="0" cy="1456267"/>
          </a:xfrm>
          <a:prstGeom prst="line">
            <a:avLst/>
          </a:prstGeom>
          <a:solidFill>
            <a:schemeClr val="accent1"/>
          </a:solidFill>
          <a:ln w="38100" cap="flat" cmpd="sng" algn="ctr">
            <a:solidFill>
              <a:srgbClr val="C00000"/>
            </a:solidFill>
            <a:prstDash val="solid"/>
            <a:round/>
            <a:headEnd type="none" w="med" len="med"/>
            <a:tailEnd type="none" w="med" len="med"/>
          </a:ln>
        </p:spPr>
      </p:cxnSp>
      <p:cxnSp>
        <p:nvCxnSpPr>
          <p:cNvPr id="14" name="直接连接符 13">
            <a:extLst>
              <a:ext uri="{FF2B5EF4-FFF2-40B4-BE49-F238E27FC236}">
                <a16:creationId xmlns:a16="http://schemas.microsoft.com/office/drawing/2014/main" id="{168E917B-324C-4513-8ADD-D3F853CA6219}"/>
              </a:ext>
            </a:extLst>
          </p:cNvPr>
          <p:cNvCxnSpPr>
            <a:cxnSpLocks/>
          </p:cNvCxnSpPr>
          <p:nvPr/>
        </p:nvCxnSpPr>
        <p:spPr bwMode="auto">
          <a:xfrm flipH="1">
            <a:off x="2421465" y="3039532"/>
            <a:ext cx="1651000" cy="1456267"/>
          </a:xfrm>
          <a:prstGeom prst="line">
            <a:avLst/>
          </a:prstGeom>
          <a:solidFill>
            <a:schemeClr val="accent1"/>
          </a:solidFill>
          <a:ln w="38100" cap="flat" cmpd="sng" algn="ctr">
            <a:solidFill>
              <a:srgbClr val="C00000"/>
            </a:solidFill>
            <a:prstDash val="solid"/>
            <a:round/>
            <a:headEnd type="none" w="med" len="med"/>
            <a:tailEnd type="none" w="med" len="med"/>
          </a:ln>
        </p:spPr>
      </p:cxnSp>
    </p:spTree>
    <p:extLst>
      <p:ext uri="{BB962C8B-B14F-4D97-AF65-F5344CB8AC3E}">
        <p14:creationId xmlns:p14="http://schemas.microsoft.com/office/powerpoint/2010/main" val="17203596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1348518-5219-4317-8502-1DD37C2D2D7B}"/>
              </a:ext>
            </a:extLst>
          </p:cNvPr>
          <p:cNvSpPr>
            <a:spLocks noGrp="1"/>
          </p:cNvSpPr>
          <p:nvPr>
            <p:ph type="title"/>
          </p:nvPr>
        </p:nvSpPr>
        <p:spPr/>
        <p:txBody>
          <a:bodyPr/>
          <a:lstStyle/>
          <a:p>
            <a:r>
              <a:rPr lang="en-US" altLang="zh-CN" dirty="0">
                <a:solidFill>
                  <a:schemeClr val="accent5"/>
                </a:solidFill>
              </a:rPr>
              <a:t>Fourier Transform: Nonperiodic signals</a:t>
            </a:r>
            <a:endParaRPr lang="zh-CN" altLang="en-US" dirty="0">
              <a:solidFill>
                <a:schemeClr val="accent5"/>
              </a:solidFill>
            </a:endParaRPr>
          </a:p>
        </p:txBody>
      </p:sp>
      <p:sp>
        <p:nvSpPr>
          <p:cNvPr id="3" name="灯片编号占位符 2">
            <a:extLst>
              <a:ext uri="{FF2B5EF4-FFF2-40B4-BE49-F238E27FC236}">
                <a16:creationId xmlns:a16="http://schemas.microsoft.com/office/drawing/2014/main" id="{E2192160-A433-4EA5-B204-B382C0D7649A}"/>
              </a:ext>
            </a:extLst>
          </p:cNvPr>
          <p:cNvSpPr>
            <a:spLocks noGrp="1"/>
          </p:cNvSpPr>
          <p:nvPr>
            <p:ph type="sldNum" sz="quarter" idx="12"/>
          </p:nvPr>
        </p:nvSpPr>
        <p:spPr/>
        <p:txBody>
          <a:bodyPr/>
          <a:lstStyle/>
          <a:p>
            <a:pPr>
              <a:defRPr/>
            </a:pPr>
            <a:fld id="{B5976719-4C93-4032-AE44-9AF0CDE2F195}" type="slidenum">
              <a:rPr lang="en-US" altLang="zh-CN" smtClean="0"/>
              <a:t>36</a:t>
            </a:fld>
            <a:endParaRPr lang="en-US" altLang="zh-CN" dirty="0"/>
          </a:p>
        </p:txBody>
      </p:sp>
      <p:pic>
        <p:nvPicPr>
          <p:cNvPr id="5" name="图片 4">
            <a:extLst>
              <a:ext uri="{FF2B5EF4-FFF2-40B4-BE49-F238E27FC236}">
                <a16:creationId xmlns:a16="http://schemas.microsoft.com/office/drawing/2014/main" id="{22F59A5D-82C1-49A7-BBF9-8AB8508DE6D9}"/>
              </a:ext>
            </a:extLst>
          </p:cNvPr>
          <p:cNvPicPr>
            <a:picLocks noChangeAspect="1"/>
          </p:cNvPicPr>
          <p:nvPr/>
        </p:nvPicPr>
        <p:blipFill>
          <a:blip r:embed="rId2"/>
          <a:stretch>
            <a:fillRect/>
          </a:stretch>
        </p:blipFill>
        <p:spPr>
          <a:xfrm>
            <a:off x="280237" y="1503975"/>
            <a:ext cx="11439525" cy="4752975"/>
          </a:xfrm>
          <a:prstGeom prst="rect">
            <a:avLst/>
          </a:prstGeom>
        </p:spPr>
      </p:pic>
      <p:cxnSp>
        <p:nvCxnSpPr>
          <p:cNvPr id="7" name="直接连接符 6">
            <a:extLst>
              <a:ext uri="{FF2B5EF4-FFF2-40B4-BE49-F238E27FC236}">
                <a16:creationId xmlns:a16="http://schemas.microsoft.com/office/drawing/2014/main" id="{C869E205-0B29-438A-87C1-16A8B2C845A0}"/>
              </a:ext>
            </a:extLst>
          </p:cNvPr>
          <p:cNvCxnSpPr/>
          <p:nvPr/>
        </p:nvCxnSpPr>
        <p:spPr bwMode="auto">
          <a:xfrm>
            <a:off x="5029200" y="2317750"/>
            <a:ext cx="2241550" cy="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8" name="直接连接符 7">
            <a:extLst>
              <a:ext uri="{FF2B5EF4-FFF2-40B4-BE49-F238E27FC236}">
                <a16:creationId xmlns:a16="http://schemas.microsoft.com/office/drawing/2014/main" id="{59FC4F2F-B461-4077-9EAC-F325EBC8B093}"/>
              </a:ext>
            </a:extLst>
          </p:cNvPr>
          <p:cNvCxnSpPr>
            <a:cxnSpLocks/>
          </p:cNvCxnSpPr>
          <p:nvPr/>
        </p:nvCxnSpPr>
        <p:spPr bwMode="auto">
          <a:xfrm>
            <a:off x="1809750" y="4933950"/>
            <a:ext cx="3867150" cy="0"/>
          </a:xfrm>
          <a:prstGeom prst="line">
            <a:avLst/>
          </a:prstGeom>
          <a:ln>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6060505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4A7EB1-B1E3-42B7-87EA-78BDAE73A08D}"/>
              </a:ext>
            </a:extLst>
          </p:cNvPr>
          <p:cNvSpPr>
            <a:spLocks noGrp="1"/>
          </p:cNvSpPr>
          <p:nvPr>
            <p:ph type="title"/>
          </p:nvPr>
        </p:nvSpPr>
        <p:spPr/>
        <p:txBody>
          <a:bodyPr/>
          <a:lstStyle/>
          <a:p>
            <a:r>
              <a:rPr lang="en-US" altLang="zh-CN" dirty="0"/>
              <a:t>Synthesis equation</a:t>
            </a:r>
            <a:endParaRPr lang="zh-CN" altLang="en-US" dirty="0"/>
          </a:p>
        </p:txBody>
      </p:sp>
      <p:sp>
        <p:nvSpPr>
          <p:cNvPr id="3" name="灯片编号占位符 2">
            <a:extLst>
              <a:ext uri="{FF2B5EF4-FFF2-40B4-BE49-F238E27FC236}">
                <a16:creationId xmlns:a16="http://schemas.microsoft.com/office/drawing/2014/main" id="{88364FA6-67C1-4B4F-8D4D-E73B9EE304C7}"/>
              </a:ext>
            </a:extLst>
          </p:cNvPr>
          <p:cNvSpPr>
            <a:spLocks noGrp="1"/>
          </p:cNvSpPr>
          <p:nvPr>
            <p:ph type="sldNum" sz="quarter" idx="12"/>
          </p:nvPr>
        </p:nvSpPr>
        <p:spPr/>
        <p:txBody>
          <a:bodyPr/>
          <a:lstStyle/>
          <a:p>
            <a:pPr>
              <a:defRPr/>
            </a:pPr>
            <a:fld id="{B5976719-4C93-4032-AE44-9AF0CDE2F195}" type="slidenum">
              <a:rPr lang="en-US" altLang="zh-CN" smtClean="0"/>
              <a:t>37</a:t>
            </a:fld>
            <a:endParaRPr lang="en-US" altLang="zh-CN" dirty="0"/>
          </a:p>
        </p:txBody>
      </p:sp>
      <p:pic>
        <p:nvPicPr>
          <p:cNvPr id="5" name="图片 4">
            <a:extLst>
              <a:ext uri="{FF2B5EF4-FFF2-40B4-BE49-F238E27FC236}">
                <a16:creationId xmlns:a16="http://schemas.microsoft.com/office/drawing/2014/main" id="{7F948FC8-892F-472C-9697-D8781974D060}"/>
              </a:ext>
            </a:extLst>
          </p:cNvPr>
          <p:cNvPicPr>
            <a:picLocks noChangeAspect="1"/>
          </p:cNvPicPr>
          <p:nvPr/>
        </p:nvPicPr>
        <p:blipFill>
          <a:blip r:embed="rId2"/>
          <a:stretch>
            <a:fillRect/>
          </a:stretch>
        </p:blipFill>
        <p:spPr>
          <a:xfrm>
            <a:off x="1270837" y="1250588"/>
            <a:ext cx="9458325" cy="5505450"/>
          </a:xfrm>
          <a:prstGeom prst="rect">
            <a:avLst/>
          </a:prstGeom>
        </p:spPr>
      </p:pic>
    </p:spTree>
    <p:extLst>
      <p:ext uri="{BB962C8B-B14F-4D97-AF65-F5344CB8AC3E}">
        <p14:creationId xmlns:p14="http://schemas.microsoft.com/office/powerpoint/2010/main" val="4961420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7F682D-C23F-4F33-AE68-A763B8D08F72}"/>
              </a:ext>
            </a:extLst>
          </p:cNvPr>
          <p:cNvSpPr>
            <a:spLocks noGrp="1"/>
          </p:cNvSpPr>
          <p:nvPr>
            <p:ph type="title"/>
          </p:nvPr>
        </p:nvSpPr>
        <p:spPr/>
        <p:txBody>
          <a:bodyPr/>
          <a:lstStyle/>
          <a:p>
            <a:r>
              <a:rPr lang="en-US" altLang="zh-CN" dirty="0"/>
              <a:t>Example:</a:t>
            </a:r>
            <a:r>
              <a:rPr lang="zh-CN" altLang="en-US" dirty="0"/>
              <a:t> </a:t>
            </a:r>
            <a:r>
              <a:rPr lang="en-US" altLang="zh-CN" dirty="0"/>
              <a:t>Non-periodic Signals</a:t>
            </a:r>
            <a:endParaRPr lang="zh-CN" altLang="en-US" dirty="0"/>
          </a:p>
        </p:txBody>
      </p:sp>
      <p:sp>
        <p:nvSpPr>
          <p:cNvPr id="3" name="灯片编号占位符 2">
            <a:extLst>
              <a:ext uri="{FF2B5EF4-FFF2-40B4-BE49-F238E27FC236}">
                <a16:creationId xmlns:a16="http://schemas.microsoft.com/office/drawing/2014/main" id="{6C60F0AF-2902-4DDD-90DC-4593CBDAEAE6}"/>
              </a:ext>
            </a:extLst>
          </p:cNvPr>
          <p:cNvSpPr>
            <a:spLocks noGrp="1"/>
          </p:cNvSpPr>
          <p:nvPr>
            <p:ph type="sldNum" sz="quarter" idx="12"/>
          </p:nvPr>
        </p:nvSpPr>
        <p:spPr/>
        <p:txBody>
          <a:bodyPr/>
          <a:lstStyle/>
          <a:p>
            <a:pPr>
              <a:defRPr/>
            </a:pPr>
            <a:fld id="{B5976719-4C93-4032-AE44-9AF0CDE2F195}" type="slidenum">
              <a:rPr lang="en-US" altLang="zh-CN" smtClean="0"/>
              <a:t>38</a:t>
            </a:fld>
            <a:endParaRPr lang="en-US" altLang="zh-CN" dirty="0"/>
          </a:p>
        </p:txBody>
      </p:sp>
      <p:pic>
        <p:nvPicPr>
          <p:cNvPr id="5" name="图片 4">
            <a:extLst>
              <a:ext uri="{FF2B5EF4-FFF2-40B4-BE49-F238E27FC236}">
                <a16:creationId xmlns:a16="http://schemas.microsoft.com/office/drawing/2014/main" id="{43A25F1C-69C9-47A7-9D6A-5B755CDCC107}"/>
              </a:ext>
            </a:extLst>
          </p:cNvPr>
          <p:cNvPicPr>
            <a:picLocks noChangeAspect="1"/>
          </p:cNvPicPr>
          <p:nvPr/>
        </p:nvPicPr>
        <p:blipFill>
          <a:blip r:embed="rId2"/>
          <a:stretch>
            <a:fillRect/>
          </a:stretch>
        </p:blipFill>
        <p:spPr>
          <a:xfrm>
            <a:off x="1006475" y="1320800"/>
            <a:ext cx="10344150" cy="4762500"/>
          </a:xfrm>
          <a:prstGeom prst="rect">
            <a:avLst/>
          </a:prstGeom>
        </p:spPr>
      </p:pic>
      <p:sp>
        <p:nvSpPr>
          <p:cNvPr id="6" name="文本框 5">
            <a:extLst>
              <a:ext uri="{FF2B5EF4-FFF2-40B4-BE49-F238E27FC236}">
                <a16:creationId xmlns:a16="http://schemas.microsoft.com/office/drawing/2014/main" id="{26D9E21C-35C4-4453-9820-D10E1988BE25}"/>
              </a:ext>
            </a:extLst>
          </p:cNvPr>
          <p:cNvSpPr txBox="1"/>
          <p:nvPr/>
        </p:nvSpPr>
        <p:spPr>
          <a:xfrm>
            <a:off x="1293676" y="6267168"/>
            <a:ext cx="3575466" cy="461665"/>
          </a:xfrm>
          <a:prstGeom prst="rect">
            <a:avLst/>
          </a:prstGeom>
          <a:noFill/>
        </p:spPr>
        <p:txBody>
          <a:bodyPr wrap="none" rtlCol="0">
            <a:spAutoFit/>
          </a:bodyPr>
          <a:lstStyle/>
          <a:p>
            <a:pPr algn="ctr"/>
            <a:r>
              <a:rPr lang="en-US" altLang="zh-CN" b="1" dirty="0">
                <a:solidFill>
                  <a:schemeClr val="accent5"/>
                </a:solidFill>
                <a:latin typeface="+mn-lt"/>
              </a:rPr>
              <a:t>Time-domain representation</a:t>
            </a:r>
            <a:endParaRPr lang="zh-CN" altLang="en-US" b="1" dirty="0">
              <a:solidFill>
                <a:schemeClr val="accent5"/>
              </a:solidFill>
              <a:latin typeface="+mn-lt"/>
            </a:endParaRPr>
          </a:p>
        </p:txBody>
      </p:sp>
      <p:sp>
        <p:nvSpPr>
          <p:cNvPr id="7" name="文本框 6">
            <a:extLst>
              <a:ext uri="{FF2B5EF4-FFF2-40B4-BE49-F238E27FC236}">
                <a16:creationId xmlns:a16="http://schemas.microsoft.com/office/drawing/2014/main" id="{45641877-49C6-42A7-AB39-93D43C45673A}"/>
              </a:ext>
            </a:extLst>
          </p:cNvPr>
          <p:cNvSpPr txBox="1"/>
          <p:nvPr/>
        </p:nvSpPr>
        <p:spPr>
          <a:xfrm>
            <a:off x="6745203" y="6267167"/>
            <a:ext cx="4267515" cy="461665"/>
          </a:xfrm>
          <a:prstGeom prst="rect">
            <a:avLst/>
          </a:prstGeom>
          <a:noFill/>
        </p:spPr>
        <p:txBody>
          <a:bodyPr wrap="none" rtlCol="0">
            <a:spAutoFit/>
          </a:bodyPr>
          <a:lstStyle/>
          <a:p>
            <a:pPr algn="ctr"/>
            <a:r>
              <a:rPr lang="en-US" altLang="zh-CN" b="1" dirty="0">
                <a:solidFill>
                  <a:schemeClr val="accent5"/>
                </a:solidFill>
                <a:latin typeface="+mn-lt"/>
              </a:rPr>
              <a:t>Frequency-domain representation</a:t>
            </a:r>
            <a:endParaRPr lang="zh-CN" altLang="en-US" b="1" dirty="0">
              <a:solidFill>
                <a:schemeClr val="accent5"/>
              </a:solidFill>
              <a:latin typeface="+mn-lt"/>
            </a:endParaRPr>
          </a:p>
        </p:txBody>
      </p:sp>
      <p:cxnSp>
        <p:nvCxnSpPr>
          <p:cNvPr id="9" name="直接连接符 8">
            <a:extLst>
              <a:ext uri="{FF2B5EF4-FFF2-40B4-BE49-F238E27FC236}">
                <a16:creationId xmlns:a16="http://schemas.microsoft.com/office/drawing/2014/main" id="{11E53372-C99F-485B-85B4-899E968FFF7C}"/>
              </a:ext>
            </a:extLst>
          </p:cNvPr>
          <p:cNvCxnSpPr>
            <a:cxnSpLocks/>
          </p:cNvCxnSpPr>
          <p:nvPr/>
        </p:nvCxnSpPr>
        <p:spPr bwMode="auto">
          <a:xfrm>
            <a:off x="6178550" y="1181100"/>
            <a:ext cx="0" cy="5547732"/>
          </a:xfrm>
          <a:prstGeom prst="line">
            <a:avLst/>
          </a:prstGeom>
          <a:solidFill>
            <a:schemeClr val="accent1"/>
          </a:solidFill>
          <a:ln w="9525" cap="flat" cmpd="sng" algn="ctr">
            <a:solidFill>
              <a:schemeClr val="tx1"/>
            </a:solidFill>
            <a:prstDash val="solid"/>
            <a:round/>
            <a:headEnd type="none" w="med" len="med"/>
            <a:tailEnd type="none" w="med" len="med"/>
          </a:ln>
        </p:spPr>
      </p:cxnSp>
    </p:spTree>
    <p:extLst>
      <p:ext uri="{BB962C8B-B14F-4D97-AF65-F5344CB8AC3E}">
        <p14:creationId xmlns:p14="http://schemas.microsoft.com/office/powerpoint/2010/main" val="35655546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文本占位符 5"/>
          <p:cNvSpPr>
            <a:spLocks noGrp="1"/>
          </p:cNvSpPr>
          <p:nvPr>
            <p:ph type="body" idx="1"/>
          </p:nvPr>
        </p:nvSpPr>
        <p:spPr/>
        <p:txBody>
          <a:bodyPr/>
          <a:lstStyle/>
          <a:p>
            <a:r>
              <a:rPr lang="en-US" altLang="zh-CN" dirty="0"/>
              <a:t>Why </a:t>
            </a:r>
            <a:br>
              <a:rPr lang="en-US" altLang="zh-CN" dirty="0"/>
            </a:br>
            <a:r>
              <a:rPr lang="en-US" altLang="zh-CN" dirty="0"/>
              <a:t>periodic signals -&gt; discrete frequency, </a:t>
            </a:r>
            <a:br>
              <a:rPr lang="en-US" altLang="zh-CN" dirty="0"/>
            </a:br>
            <a:r>
              <a:rPr lang="en-US" altLang="zh-CN" dirty="0"/>
              <a:t>non-periodic signals -&gt;continuous frequency?</a:t>
            </a:r>
          </a:p>
        </p:txBody>
      </p:sp>
      <p:sp>
        <p:nvSpPr>
          <p:cNvPr id="4" name="灯片编号占位符 3"/>
          <p:cNvSpPr>
            <a:spLocks noGrp="1"/>
          </p:cNvSpPr>
          <p:nvPr>
            <p:ph type="sldNum" sz="quarter" idx="12"/>
          </p:nvPr>
        </p:nvSpPr>
        <p:spPr/>
        <p:txBody>
          <a:bodyPr/>
          <a:lstStyle/>
          <a:p>
            <a:pPr>
              <a:defRPr/>
            </a:pPr>
            <a:fld id="{C26F88E2-37A7-4AF8-85FF-C316983EC330}" type="slidenum">
              <a:rPr lang="en-US" altLang="zh-CN" smtClean="0"/>
              <a:pPr>
                <a:defRPr/>
              </a:pPr>
              <a:t>39</a:t>
            </a:fld>
            <a:endParaRPr lang="en-US" altLang="zh-CN" dirty="0"/>
          </a:p>
        </p:txBody>
      </p:sp>
    </p:spTree>
    <p:extLst>
      <p:ext uri="{BB962C8B-B14F-4D97-AF65-F5344CB8AC3E}">
        <p14:creationId xmlns:p14="http://schemas.microsoft.com/office/powerpoint/2010/main" val="17606141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Periodic Signals vs Nonperiodic Signals</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40</a:t>
            </a:fld>
            <a:endParaRPr lang="en-US" altLang="zh-CN" dirty="0"/>
          </a:p>
        </p:txBody>
      </p:sp>
      <p:pic>
        <p:nvPicPr>
          <p:cNvPr id="4" name="图片 3"/>
          <p:cNvPicPr>
            <a:picLocks noChangeAspect="1"/>
          </p:cNvPicPr>
          <p:nvPr/>
        </p:nvPicPr>
        <p:blipFill>
          <a:blip r:embed="rId3"/>
          <a:stretch>
            <a:fillRect/>
          </a:stretch>
        </p:blipFill>
        <p:spPr>
          <a:xfrm>
            <a:off x="2339340" y="1955482"/>
            <a:ext cx="7361718" cy="3668078"/>
          </a:xfrm>
          <a:prstGeom prst="rect">
            <a:avLst/>
          </a:prstGeom>
        </p:spPr>
      </p:pic>
    </p:spTree>
    <p:extLst>
      <p:ext uri="{BB962C8B-B14F-4D97-AF65-F5344CB8AC3E}">
        <p14:creationId xmlns:p14="http://schemas.microsoft.com/office/powerpoint/2010/main" val="1750722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Periodic Signals vs Nonperiodic Signals</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41</a:t>
            </a:fld>
            <a:endParaRPr lang="en-US" altLang="zh-CN" dirty="0"/>
          </a:p>
        </p:txBody>
      </p:sp>
      <p:pic>
        <p:nvPicPr>
          <p:cNvPr id="5" name="图片 4"/>
          <p:cNvPicPr>
            <a:picLocks noChangeAspect="1"/>
          </p:cNvPicPr>
          <p:nvPr/>
        </p:nvPicPr>
        <p:blipFill>
          <a:blip r:embed="rId2"/>
          <a:stretch>
            <a:fillRect/>
          </a:stretch>
        </p:blipFill>
        <p:spPr>
          <a:xfrm>
            <a:off x="3652837" y="1434465"/>
            <a:ext cx="4468314" cy="2184509"/>
          </a:xfrm>
          <a:prstGeom prst="rect">
            <a:avLst/>
          </a:prstGeom>
        </p:spPr>
      </p:pic>
      <p:pic>
        <p:nvPicPr>
          <p:cNvPr id="6" name="图片 5"/>
          <p:cNvPicPr>
            <a:picLocks noChangeAspect="1"/>
          </p:cNvPicPr>
          <p:nvPr/>
        </p:nvPicPr>
        <p:blipFill>
          <a:blip r:embed="rId3"/>
          <a:stretch>
            <a:fillRect/>
          </a:stretch>
        </p:blipFill>
        <p:spPr>
          <a:xfrm>
            <a:off x="3652837" y="4104324"/>
            <a:ext cx="4468314" cy="2406015"/>
          </a:xfrm>
          <a:prstGeom prst="rect">
            <a:avLst/>
          </a:prstGeom>
        </p:spPr>
      </p:pic>
      <p:sp>
        <p:nvSpPr>
          <p:cNvPr id="7" name="文本框 6">
            <a:extLst>
              <a:ext uri="{FF2B5EF4-FFF2-40B4-BE49-F238E27FC236}">
                <a16:creationId xmlns:a16="http://schemas.microsoft.com/office/drawing/2014/main" id="{39F0FD73-E949-4B91-B47B-E232838C5184}"/>
              </a:ext>
            </a:extLst>
          </p:cNvPr>
          <p:cNvSpPr txBox="1"/>
          <p:nvPr/>
        </p:nvSpPr>
        <p:spPr>
          <a:xfrm>
            <a:off x="8547265" y="2787977"/>
            <a:ext cx="1796142" cy="830997"/>
          </a:xfrm>
          <a:prstGeom prst="rect">
            <a:avLst/>
          </a:prstGeom>
          <a:noFill/>
        </p:spPr>
        <p:txBody>
          <a:bodyPr wrap="square">
            <a:spAutoFit/>
          </a:bodyPr>
          <a:lstStyle/>
          <a:p>
            <a:r>
              <a:rPr lang="en-US" altLang="zh-CN" b="1" dirty="0">
                <a:solidFill>
                  <a:schemeClr val="accent5"/>
                </a:solidFill>
                <a:latin typeface="+mn-lt"/>
                <a:ea typeface="+mn-ea"/>
              </a:rPr>
              <a:t>Periodic Signals </a:t>
            </a:r>
            <a:endParaRPr lang="zh-CN" altLang="en-US" b="1" dirty="0">
              <a:solidFill>
                <a:schemeClr val="accent5"/>
              </a:solidFill>
              <a:latin typeface="+mn-lt"/>
              <a:ea typeface="+mn-ea"/>
            </a:endParaRPr>
          </a:p>
        </p:txBody>
      </p:sp>
      <p:sp>
        <p:nvSpPr>
          <p:cNvPr id="8" name="文本框 7">
            <a:extLst>
              <a:ext uri="{FF2B5EF4-FFF2-40B4-BE49-F238E27FC236}">
                <a16:creationId xmlns:a16="http://schemas.microsoft.com/office/drawing/2014/main" id="{114A82D3-3F0D-4F4B-8DC3-6BFC43F9E93C}"/>
              </a:ext>
            </a:extLst>
          </p:cNvPr>
          <p:cNvSpPr txBox="1"/>
          <p:nvPr/>
        </p:nvSpPr>
        <p:spPr>
          <a:xfrm>
            <a:off x="8547265" y="5667003"/>
            <a:ext cx="1796142" cy="830997"/>
          </a:xfrm>
          <a:prstGeom prst="rect">
            <a:avLst/>
          </a:prstGeom>
          <a:noFill/>
        </p:spPr>
        <p:txBody>
          <a:bodyPr wrap="square">
            <a:spAutoFit/>
          </a:bodyPr>
          <a:lstStyle/>
          <a:p>
            <a:r>
              <a:rPr lang="en-US" altLang="zh-CN" b="1" dirty="0">
                <a:solidFill>
                  <a:schemeClr val="accent5"/>
                </a:solidFill>
                <a:latin typeface="+mn-lt"/>
                <a:ea typeface="+mn-ea"/>
              </a:rPr>
              <a:t>Nonperiodic Signals </a:t>
            </a:r>
            <a:endParaRPr lang="zh-CN" altLang="en-US" b="1" dirty="0">
              <a:solidFill>
                <a:schemeClr val="accent5"/>
              </a:solidFill>
              <a:latin typeface="+mn-lt"/>
              <a:ea typeface="+mn-ea"/>
            </a:endParaRPr>
          </a:p>
        </p:txBody>
      </p:sp>
    </p:spTree>
    <p:extLst>
      <p:ext uri="{BB962C8B-B14F-4D97-AF65-F5344CB8AC3E}">
        <p14:creationId xmlns:p14="http://schemas.microsoft.com/office/powerpoint/2010/main" val="20075187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EE3C453-EBB3-4291-8230-DEF36B5B12CF}"/>
              </a:ext>
            </a:extLst>
          </p:cNvPr>
          <p:cNvSpPr>
            <a:spLocks noGrp="1"/>
          </p:cNvSpPr>
          <p:nvPr>
            <p:ph type="title"/>
          </p:nvPr>
        </p:nvSpPr>
        <p:spPr/>
        <p:txBody>
          <a:bodyPr/>
          <a:lstStyle/>
          <a:p>
            <a:r>
              <a:rPr lang="en-US" altLang="zh-CN" dirty="0"/>
              <a:t>Time Domain vs Frequency Domain</a:t>
            </a:r>
            <a:endParaRPr lang="zh-CN" altLang="en-US" dirty="0"/>
          </a:p>
        </p:txBody>
      </p:sp>
      <p:sp>
        <p:nvSpPr>
          <p:cNvPr id="4" name="灯片编号占位符 3">
            <a:extLst>
              <a:ext uri="{FF2B5EF4-FFF2-40B4-BE49-F238E27FC236}">
                <a16:creationId xmlns:a16="http://schemas.microsoft.com/office/drawing/2014/main" id="{2CAE1E9A-F0EF-4A0C-9C2B-517D4D43C5B5}"/>
              </a:ext>
            </a:extLst>
          </p:cNvPr>
          <p:cNvSpPr>
            <a:spLocks noGrp="1"/>
          </p:cNvSpPr>
          <p:nvPr>
            <p:ph type="sldNum" sz="quarter" idx="12"/>
          </p:nvPr>
        </p:nvSpPr>
        <p:spPr/>
        <p:txBody>
          <a:bodyPr/>
          <a:lstStyle/>
          <a:p>
            <a:pPr>
              <a:defRPr/>
            </a:pPr>
            <a:fld id="{8DE895D9-91D8-4958-BB05-9803D63D1C8A}" type="slidenum">
              <a:rPr lang="en-US" altLang="zh-CN" smtClean="0"/>
              <a:pPr>
                <a:defRPr/>
              </a:pPr>
              <a:t>42</a:t>
            </a:fld>
            <a:endParaRPr lang="en-US" altLang="zh-CN" dirty="0"/>
          </a:p>
        </p:txBody>
      </p:sp>
      <p:pic>
        <p:nvPicPr>
          <p:cNvPr id="238594" name="Picture 2" descr="DFT-Diagram">
            <a:extLst>
              <a:ext uri="{FF2B5EF4-FFF2-40B4-BE49-F238E27FC236}">
                <a16:creationId xmlns:a16="http://schemas.microsoft.com/office/drawing/2014/main" id="{6E1A1F9B-99A7-43B1-984D-87A035FDB4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863" y="1865526"/>
            <a:ext cx="4762500" cy="4114800"/>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DAE5923C-5792-4D63-8F9B-A3936F07D3C4}"/>
              </a:ext>
            </a:extLst>
          </p:cNvPr>
          <p:cNvSpPr txBox="1"/>
          <p:nvPr/>
        </p:nvSpPr>
        <p:spPr>
          <a:xfrm>
            <a:off x="2290952" y="6267167"/>
            <a:ext cx="2110706" cy="461665"/>
          </a:xfrm>
          <a:prstGeom prst="rect">
            <a:avLst/>
          </a:prstGeom>
          <a:noFill/>
        </p:spPr>
        <p:txBody>
          <a:bodyPr wrap="none" rtlCol="0">
            <a:spAutoFit/>
          </a:bodyPr>
          <a:lstStyle/>
          <a:p>
            <a:pPr algn="ctr"/>
            <a:r>
              <a:rPr lang="en-US" altLang="zh-CN" b="1" dirty="0">
                <a:solidFill>
                  <a:schemeClr val="tx2"/>
                </a:solidFill>
                <a:latin typeface="+mj-lt"/>
              </a:rPr>
              <a:t>Time Domain</a:t>
            </a:r>
            <a:endParaRPr lang="zh-CN" altLang="en-US" b="1" dirty="0">
              <a:solidFill>
                <a:schemeClr val="tx2"/>
              </a:solidFill>
              <a:latin typeface="+mj-lt"/>
            </a:endParaRPr>
          </a:p>
        </p:txBody>
      </p:sp>
      <p:sp>
        <p:nvSpPr>
          <p:cNvPr id="6" name="文本框 5">
            <a:extLst>
              <a:ext uri="{FF2B5EF4-FFF2-40B4-BE49-F238E27FC236}">
                <a16:creationId xmlns:a16="http://schemas.microsoft.com/office/drawing/2014/main" id="{8D922006-C1AB-40A0-BCF2-106992265973}"/>
              </a:ext>
            </a:extLst>
          </p:cNvPr>
          <p:cNvSpPr txBox="1"/>
          <p:nvPr/>
        </p:nvSpPr>
        <p:spPr>
          <a:xfrm>
            <a:off x="4891873" y="6267167"/>
            <a:ext cx="2954656" cy="461665"/>
          </a:xfrm>
          <a:prstGeom prst="rect">
            <a:avLst/>
          </a:prstGeom>
          <a:noFill/>
        </p:spPr>
        <p:txBody>
          <a:bodyPr wrap="none" rtlCol="0">
            <a:spAutoFit/>
          </a:bodyPr>
          <a:lstStyle/>
          <a:p>
            <a:pPr algn="ctr"/>
            <a:r>
              <a:rPr lang="en-US" altLang="zh-CN" b="1" dirty="0">
                <a:solidFill>
                  <a:schemeClr val="accent2"/>
                </a:solidFill>
                <a:latin typeface="+mj-lt"/>
              </a:rPr>
              <a:t>Frequency Domain</a:t>
            </a:r>
            <a:endParaRPr lang="zh-CN" altLang="en-US" b="1" dirty="0">
              <a:solidFill>
                <a:schemeClr val="accent2"/>
              </a:solidFill>
              <a:latin typeface="+mj-lt"/>
            </a:endParaRPr>
          </a:p>
        </p:txBody>
      </p:sp>
      <p:cxnSp>
        <p:nvCxnSpPr>
          <p:cNvPr id="7" name="直接连接符 6">
            <a:extLst>
              <a:ext uri="{FF2B5EF4-FFF2-40B4-BE49-F238E27FC236}">
                <a16:creationId xmlns:a16="http://schemas.microsoft.com/office/drawing/2014/main" id="{A2D22628-109C-45C0-8FFF-729AA43074F7}"/>
              </a:ext>
            </a:extLst>
          </p:cNvPr>
          <p:cNvCxnSpPr>
            <a:cxnSpLocks/>
          </p:cNvCxnSpPr>
          <p:nvPr/>
        </p:nvCxnSpPr>
        <p:spPr bwMode="auto">
          <a:xfrm>
            <a:off x="4851680" y="1800507"/>
            <a:ext cx="0" cy="4815191"/>
          </a:xfrm>
          <a:prstGeom prst="line">
            <a:avLst/>
          </a:prstGeom>
          <a:solidFill>
            <a:schemeClr val="accent1"/>
          </a:solidFill>
          <a:ln w="19050" cap="flat" cmpd="sng" algn="ctr">
            <a:solidFill>
              <a:schemeClr val="tx2">
                <a:lumMod val="60000"/>
                <a:lumOff val="40000"/>
                <a:alpha val="47000"/>
              </a:schemeClr>
            </a:solidFill>
            <a:prstDash val="dash"/>
            <a:round/>
            <a:headEnd type="none" w="med" len="med"/>
            <a:tailEnd type="none" w="med" len="med"/>
          </a:ln>
          <a:effectLst/>
        </p:spPr>
      </p:cxnSp>
      <p:sp>
        <p:nvSpPr>
          <p:cNvPr id="8" name="文本框 7">
            <a:extLst>
              <a:ext uri="{FF2B5EF4-FFF2-40B4-BE49-F238E27FC236}">
                <a16:creationId xmlns:a16="http://schemas.microsoft.com/office/drawing/2014/main" id="{4D00346B-5A0A-4825-957C-29A9383A89B6}"/>
              </a:ext>
            </a:extLst>
          </p:cNvPr>
          <p:cNvSpPr txBox="1"/>
          <p:nvPr/>
        </p:nvSpPr>
        <p:spPr>
          <a:xfrm>
            <a:off x="8457708" y="2882978"/>
            <a:ext cx="1796142" cy="461665"/>
          </a:xfrm>
          <a:prstGeom prst="rect">
            <a:avLst/>
          </a:prstGeom>
          <a:noFill/>
        </p:spPr>
        <p:txBody>
          <a:bodyPr wrap="square">
            <a:spAutoFit/>
          </a:bodyPr>
          <a:lstStyle/>
          <a:p>
            <a:r>
              <a:rPr lang="en-US" altLang="zh-CN" b="1" dirty="0">
                <a:solidFill>
                  <a:schemeClr val="accent5"/>
                </a:solidFill>
                <a:latin typeface="+mn-lt"/>
                <a:ea typeface="+mn-ea"/>
              </a:rPr>
              <a:t>Periodic</a:t>
            </a:r>
            <a:endParaRPr lang="zh-CN" altLang="en-US" b="1" dirty="0">
              <a:solidFill>
                <a:schemeClr val="accent5"/>
              </a:solidFill>
              <a:latin typeface="+mn-lt"/>
              <a:ea typeface="+mn-ea"/>
            </a:endParaRPr>
          </a:p>
        </p:txBody>
      </p:sp>
      <p:sp>
        <p:nvSpPr>
          <p:cNvPr id="9" name="文本框 8">
            <a:extLst>
              <a:ext uri="{FF2B5EF4-FFF2-40B4-BE49-F238E27FC236}">
                <a16:creationId xmlns:a16="http://schemas.microsoft.com/office/drawing/2014/main" id="{698CBDF6-35C7-449E-ACDC-144932AFE009}"/>
              </a:ext>
            </a:extLst>
          </p:cNvPr>
          <p:cNvSpPr txBox="1"/>
          <p:nvPr/>
        </p:nvSpPr>
        <p:spPr>
          <a:xfrm>
            <a:off x="10395858" y="2873874"/>
            <a:ext cx="1796142" cy="461665"/>
          </a:xfrm>
          <a:prstGeom prst="rect">
            <a:avLst/>
          </a:prstGeom>
          <a:noFill/>
        </p:spPr>
        <p:txBody>
          <a:bodyPr wrap="square">
            <a:spAutoFit/>
          </a:bodyPr>
          <a:lstStyle/>
          <a:p>
            <a:r>
              <a:rPr lang="en-US" altLang="zh-CN" b="1" dirty="0">
                <a:solidFill>
                  <a:schemeClr val="accent6"/>
                </a:solidFill>
                <a:latin typeface="+mn-lt"/>
                <a:ea typeface="+mn-ea"/>
              </a:rPr>
              <a:t>Discrete</a:t>
            </a:r>
            <a:endParaRPr lang="zh-CN" altLang="en-US" b="1" dirty="0">
              <a:solidFill>
                <a:schemeClr val="accent6"/>
              </a:solidFill>
              <a:latin typeface="+mn-lt"/>
              <a:ea typeface="+mn-ea"/>
            </a:endParaRPr>
          </a:p>
        </p:txBody>
      </p:sp>
      <p:sp>
        <p:nvSpPr>
          <p:cNvPr id="10" name="文本框 9">
            <a:extLst>
              <a:ext uri="{FF2B5EF4-FFF2-40B4-BE49-F238E27FC236}">
                <a16:creationId xmlns:a16="http://schemas.microsoft.com/office/drawing/2014/main" id="{8F00137C-3107-4980-B66B-7C7D7951AD32}"/>
              </a:ext>
            </a:extLst>
          </p:cNvPr>
          <p:cNvSpPr txBox="1"/>
          <p:nvPr/>
        </p:nvSpPr>
        <p:spPr>
          <a:xfrm>
            <a:off x="8457708" y="4449913"/>
            <a:ext cx="1796142" cy="461665"/>
          </a:xfrm>
          <a:prstGeom prst="rect">
            <a:avLst/>
          </a:prstGeom>
          <a:noFill/>
        </p:spPr>
        <p:txBody>
          <a:bodyPr wrap="square">
            <a:spAutoFit/>
          </a:bodyPr>
          <a:lstStyle/>
          <a:p>
            <a:r>
              <a:rPr lang="en-US" altLang="zh-CN" b="1" dirty="0">
                <a:solidFill>
                  <a:schemeClr val="accent5"/>
                </a:solidFill>
                <a:latin typeface="+mn-lt"/>
                <a:ea typeface="+mn-ea"/>
              </a:rPr>
              <a:t>Continuous</a:t>
            </a:r>
            <a:endParaRPr lang="zh-CN" altLang="en-US" b="1" dirty="0">
              <a:solidFill>
                <a:schemeClr val="accent5"/>
              </a:solidFill>
              <a:latin typeface="+mn-lt"/>
              <a:ea typeface="+mn-ea"/>
            </a:endParaRPr>
          </a:p>
        </p:txBody>
      </p:sp>
      <p:sp>
        <p:nvSpPr>
          <p:cNvPr id="11" name="文本框 10">
            <a:extLst>
              <a:ext uri="{FF2B5EF4-FFF2-40B4-BE49-F238E27FC236}">
                <a16:creationId xmlns:a16="http://schemas.microsoft.com/office/drawing/2014/main" id="{33D2761F-DE60-47F9-A83E-AE45367BB066}"/>
              </a:ext>
            </a:extLst>
          </p:cNvPr>
          <p:cNvSpPr txBox="1"/>
          <p:nvPr/>
        </p:nvSpPr>
        <p:spPr>
          <a:xfrm>
            <a:off x="10395858" y="4440809"/>
            <a:ext cx="1796142" cy="461665"/>
          </a:xfrm>
          <a:prstGeom prst="rect">
            <a:avLst/>
          </a:prstGeom>
          <a:noFill/>
        </p:spPr>
        <p:txBody>
          <a:bodyPr wrap="square">
            <a:spAutoFit/>
          </a:bodyPr>
          <a:lstStyle/>
          <a:p>
            <a:r>
              <a:rPr lang="en-US" altLang="zh-CN" b="1" dirty="0">
                <a:solidFill>
                  <a:schemeClr val="accent6"/>
                </a:solidFill>
                <a:latin typeface="+mn-lt"/>
                <a:ea typeface="+mn-ea"/>
              </a:rPr>
              <a:t>Nonperiodic</a:t>
            </a:r>
            <a:endParaRPr lang="zh-CN" altLang="en-US" b="1" dirty="0">
              <a:solidFill>
                <a:schemeClr val="accent6"/>
              </a:solidFill>
              <a:latin typeface="+mn-lt"/>
              <a:ea typeface="+mn-ea"/>
            </a:endParaRPr>
          </a:p>
        </p:txBody>
      </p:sp>
      <p:sp>
        <p:nvSpPr>
          <p:cNvPr id="12" name="文本框 11">
            <a:extLst>
              <a:ext uri="{FF2B5EF4-FFF2-40B4-BE49-F238E27FC236}">
                <a16:creationId xmlns:a16="http://schemas.microsoft.com/office/drawing/2014/main" id="{ED9D7D9D-591A-4FFA-9264-B69F4FC62645}"/>
              </a:ext>
            </a:extLst>
          </p:cNvPr>
          <p:cNvSpPr txBox="1"/>
          <p:nvPr/>
        </p:nvSpPr>
        <p:spPr>
          <a:xfrm>
            <a:off x="8457708" y="3397884"/>
            <a:ext cx="1796142" cy="461665"/>
          </a:xfrm>
          <a:prstGeom prst="rect">
            <a:avLst/>
          </a:prstGeom>
          <a:noFill/>
        </p:spPr>
        <p:txBody>
          <a:bodyPr wrap="square">
            <a:spAutoFit/>
          </a:bodyPr>
          <a:lstStyle/>
          <a:p>
            <a:r>
              <a:rPr lang="en-US" altLang="zh-CN" b="1" dirty="0">
                <a:solidFill>
                  <a:schemeClr val="accent5"/>
                </a:solidFill>
                <a:latin typeface="+mn-lt"/>
                <a:ea typeface="+mn-ea"/>
              </a:rPr>
              <a:t>Nonperiodic</a:t>
            </a:r>
            <a:endParaRPr lang="zh-CN" altLang="en-US" b="1" dirty="0">
              <a:solidFill>
                <a:schemeClr val="accent5"/>
              </a:solidFill>
              <a:latin typeface="+mn-lt"/>
              <a:ea typeface="+mn-ea"/>
            </a:endParaRPr>
          </a:p>
        </p:txBody>
      </p:sp>
      <p:sp>
        <p:nvSpPr>
          <p:cNvPr id="13" name="文本框 12">
            <a:extLst>
              <a:ext uri="{FF2B5EF4-FFF2-40B4-BE49-F238E27FC236}">
                <a16:creationId xmlns:a16="http://schemas.microsoft.com/office/drawing/2014/main" id="{BEF618B7-C5DA-4CE1-BDA5-1B00BCFAEF1B}"/>
              </a:ext>
            </a:extLst>
          </p:cNvPr>
          <p:cNvSpPr txBox="1"/>
          <p:nvPr/>
        </p:nvSpPr>
        <p:spPr>
          <a:xfrm>
            <a:off x="10395858" y="3388780"/>
            <a:ext cx="1796142" cy="461665"/>
          </a:xfrm>
          <a:prstGeom prst="rect">
            <a:avLst/>
          </a:prstGeom>
          <a:noFill/>
        </p:spPr>
        <p:txBody>
          <a:bodyPr wrap="square">
            <a:spAutoFit/>
          </a:bodyPr>
          <a:lstStyle/>
          <a:p>
            <a:r>
              <a:rPr lang="en-US" altLang="zh-CN" b="1" dirty="0">
                <a:solidFill>
                  <a:schemeClr val="accent6"/>
                </a:solidFill>
                <a:latin typeface="+mn-lt"/>
                <a:ea typeface="+mn-ea"/>
              </a:rPr>
              <a:t>Continuous</a:t>
            </a:r>
            <a:endParaRPr lang="zh-CN" altLang="en-US" b="1" dirty="0">
              <a:solidFill>
                <a:schemeClr val="accent6"/>
              </a:solidFill>
              <a:latin typeface="+mn-lt"/>
              <a:ea typeface="+mn-ea"/>
            </a:endParaRPr>
          </a:p>
        </p:txBody>
      </p:sp>
      <p:sp>
        <p:nvSpPr>
          <p:cNvPr id="14" name="文本框 13">
            <a:extLst>
              <a:ext uri="{FF2B5EF4-FFF2-40B4-BE49-F238E27FC236}">
                <a16:creationId xmlns:a16="http://schemas.microsoft.com/office/drawing/2014/main" id="{CF013287-B82F-4323-A7E6-D0CC4E460746}"/>
              </a:ext>
            </a:extLst>
          </p:cNvPr>
          <p:cNvSpPr txBox="1"/>
          <p:nvPr/>
        </p:nvSpPr>
        <p:spPr>
          <a:xfrm>
            <a:off x="8457708" y="4920682"/>
            <a:ext cx="1796142" cy="461665"/>
          </a:xfrm>
          <a:prstGeom prst="rect">
            <a:avLst/>
          </a:prstGeom>
          <a:noFill/>
        </p:spPr>
        <p:txBody>
          <a:bodyPr wrap="square">
            <a:spAutoFit/>
          </a:bodyPr>
          <a:lstStyle/>
          <a:p>
            <a:r>
              <a:rPr lang="en-US" altLang="zh-CN" b="1" dirty="0">
                <a:solidFill>
                  <a:schemeClr val="accent5"/>
                </a:solidFill>
                <a:latin typeface="+mn-lt"/>
                <a:ea typeface="+mn-ea"/>
              </a:rPr>
              <a:t>Discrete</a:t>
            </a:r>
            <a:endParaRPr lang="zh-CN" altLang="en-US" b="1" dirty="0">
              <a:solidFill>
                <a:schemeClr val="accent5"/>
              </a:solidFill>
              <a:latin typeface="+mn-lt"/>
              <a:ea typeface="+mn-ea"/>
            </a:endParaRPr>
          </a:p>
        </p:txBody>
      </p:sp>
      <p:sp>
        <p:nvSpPr>
          <p:cNvPr id="15" name="文本框 14">
            <a:extLst>
              <a:ext uri="{FF2B5EF4-FFF2-40B4-BE49-F238E27FC236}">
                <a16:creationId xmlns:a16="http://schemas.microsoft.com/office/drawing/2014/main" id="{96773EA3-F958-4E6E-9FF7-3161F889496C}"/>
              </a:ext>
            </a:extLst>
          </p:cNvPr>
          <p:cNvSpPr txBox="1"/>
          <p:nvPr/>
        </p:nvSpPr>
        <p:spPr>
          <a:xfrm>
            <a:off x="10395858" y="4911578"/>
            <a:ext cx="1796142" cy="461665"/>
          </a:xfrm>
          <a:prstGeom prst="rect">
            <a:avLst/>
          </a:prstGeom>
          <a:noFill/>
        </p:spPr>
        <p:txBody>
          <a:bodyPr wrap="square">
            <a:spAutoFit/>
          </a:bodyPr>
          <a:lstStyle/>
          <a:p>
            <a:r>
              <a:rPr lang="en-US" altLang="zh-CN" b="1" dirty="0">
                <a:solidFill>
                  <a:schemeClr val="accent6"/>
                </a:solidFill>
                <a:latin typeface="+mn-lt"/>
                <a:ea typeface="+mn-ea"/>
              </a:rPr>
              <a:t>Periodic</a:t>
            </a:r>
            <a:endParaRPr lang="zh-CN" altLang="en-US" b="1" dirty="0">
              <a:solidFill>
                <a:schemeClr val="accent6"/>
              </a:solidFill>
              <a:latin typeface="+mn-lt"/>
              <a:ea typeface="+mn-ea"/>
            </a:endParaRPr>
          </a:p>
        </p:txBody>
      </p:sp>
      <p:sp>
        <p:nvSpPr>
          <p:cNvPr id="5" name="等腰三角形 4">
            <a:extLst>
              <a:ext uri="{FF2B5EF4-FFF2-40B4-BE49-F238E27FC236}">
                <a16:creationId xmlns:a16="http://schemas.microsoft.com/office/drawing/2014/main" id="{B8EA8DFD-4BC9-4CEE-82AF-0A06CE6E557F}"/>
              </a:ext>
            </a:extLst>
          </p:cNvPr>
          <p:cNvSpPr/>
          <p:nvPr/>
        </p:nvSpPr>
        <p:spPr>
          <a:xfrm rot="5400000">
            <a:off x="10016161" y="2965215"/>
            <a:ext cx="390929" cy="226456"/>
          </a:xfrm>
          <a:prstGeom prst="triangle">
            <a:avLst/>
          </a:prstGeom>
          <a:solidFill>
            <a:schemeClr val="bg2">
              <a:lumMod val="20000"/>
              <a:lumOff val="80000"/>
            </a:schemeClr>
          </a:solidFill>
          <a:ln w="3175">
            <a:solidFill>
              <a:schemeClr val="tx1"/>
            </a:solidFill>
          </a:ln>
        </p:spPr>
        <p:txBody>
          <a:bodyPr wrap="square" rtlCol="0" anchor="ctr" anchorCtr="0">
            <a:noAutofit/>
          </a:bodyPr>
          <a:lstStyle/>
          <a:p>
            <a:pPr algn="ctr"/>
            <a:endParaRPr lang="zh-CN" altLang="en-US" sz="2000" dirty="0">
              <a:latin typeface="+mn-lt"/>
              <a:ea typeface="+mn-ea"/>
            </a:endParaRPr>
          </a:p>
        </p:txBody>
      </p:sp>
      <p:sp>
        <p:nvSpPr>
          <p:cNvPr id="17" name="等腰三角形 16">
            <a:extLst>
              <a:ext uri="{FF2B5EF4-FFF2-40B4-BE49-F238E27FC236}">
                <a16:creationId xmlns:a16="http://schemas.microsoft.com/office/drawing/2014/main" id="{A7A257CD-8F1F-4681-81FE-5E55C7DD32D4}"/>
              </a:ext>
            </a:extLst>
          </p:cNvPr>
          <p:cNvSpPr/>
          <p:nvPr/>
        </p:nvSpPr>
        <p:spPr>
          <a:xfrm rot="5400000">
            <a:off x="10016161" y="3529072"/>
            <a:ext cx="390929" cy="226456"/>
          </a:xfrm>
          <a:prstGeom prst="triangle">
            <a:avLst/>
          </a:prstGeom>
          <a:solidFill>
            <a:schemeClr val="bg2">
              <a:lumMod val="20000"/>
              <a:lumOff val="80000"/>
            </a:schemeClr>
          </a:solidFill>
          <a:ln w="3175">
            <a:solidFill>
              <a:schemeClr val="tx1"/>
            </a:solidFill>
          </a:ln>
        </p:spPr>
        <p:txBody>
          <a:bodyPr wrap="square" rtlCol="0" anchor="ctr" anchorCtr="0">
            <a:noAutofit/>
          </a:bodyPr>
          <a:lstStyle/>
          <a:p>
            <a:pPr algn="ctr"/>
            <a:endParaRPr lang="zh-CN" altLang="en-US" sz="2000" dirty="0">
              <a:latin typeface="+mn-lt"/>
              <a:ea typeface="+mn-ea"/>
            </a:endParaRPr>
          </a:p>
        </p:txBody>
      </p:sp>
      <p:sp>
        <p:nvSpPr>
          <p:cNvPr id="18" name="等腰三角形 17">
            <a:extLst>
              <a:ext uri="{FF2B5EF4-FFF2-40B4-BE49-F238E27FC236}">
                <a16:creationId xmlns:a16="http://schemas.microsoft.com/office/drawing/2014/main" id="{27A5635E-EE65-42FD-8D4D-1E62ACE1587C}"/>
              </a:ext>
            </a:extLst>
          </p:cNvPr>
          <p:cNvSpPr/>
          <p:nvPr/>
        </p:nvSpPr>
        <p:spPr>
          <a:xfrm rot="5400000">
            <a:off x="10016161" y="4558413"/>
            <a:ext cx="390929" cy="226456"/>
          </a:xfrm>
          <a:prstGeom prst="triangle">
            <a:avLst/>
          </a:prstGeom>
          <a:solidFill>
            <a:schemeClr val="bg2">
              <a:lumMod val="20000"/>
              <a:lumOff val="80000"/>
            </a:schemeClr>
          </a:solidFill>
          <a:ln w="3175">
            <a:solidFill>
              <a:schemeClr val="tx1"/>
            </a:solidFill>
          </a:ln>
        </p:spPr>
        <p:txBody>
          <a:bodyPr wrap="square" rtlCol="0" anchor="ctr" anchorCtr="0">
            <a:noAutofit/>
          </a:bodyPr>
          <a:lstStyle/>
          <a:p>
            <a:pPr algn="ctr"/>
            <a:endParaRPr lang="zh-CN" altLang="en-US" sz="2000" dirty="0">
              <a:latin typeface="+mn-lt"/>
              <a:ea typeface="+mn-ea"/>
            </a:endParaRPr>
          </a:p>
        </p:txBody>
      </p:sp>
      <p:sp>
        <p:nvSpPr>
          <p:cNvPr id="19" name="等腰三角形 18">
            <a:extLst>
              <a:ext uri="{FF2B5EF4-FFF2-40B4-BE49-F238E27FC236}">
                <a16:creationId xmlns:a16="http://schemas.microsoft.com/office/drawing/2014/main" id="{3CDD912D-BD60-484D-A593-6A37CF6D3420}"/>
              </a:ext>
            </a:extLst>
          </p:cNvPr>
          <p:cNvSpPr/>
          <p:nvPr/>
        </p:nvSpPr>
        <p:spPr>
          <a:xfrm rot="5400000">
            <a:off x="10016161" y="5152711"/>
            <a:ext cx="390929" cy="226456"/>
          </a:xfrm>
          <a:prstGeom prst="triangle">
            <a:avLst/>
          </a:prstGeom>
          <a:solidFill>
            <a:schemeClr val="bg2">
              <a:lumMod val="20000"/>
              <a:lumOff val="80000"/>
            </a:schemeClr>
          </a:solidFill>
          <a:ln w="3175">
            <a:solidFill>
              <a:schemeClr val="tx1"/>
            </a:solidFill>
          </a:ln>
        </p:spPr>
        <p:txBody>
          <a:bodyPr wrap="square" rtlCol="0" anchor="ctr" anchorCtr="0">
            <a:noAutofit/>
          </a:bodyPr>
          <a:lstStyle/>
          <a:p>
            <a:pPr algn="ctr"/>
            <a:endParaRPr lang="zh-CN" altLang="en-US" sz="2000" dirty="0">
              <a:latin typeface="+mn-lt"/>
              <a:ea typeface="+mn-ea"/>
            </a:endParaRPr>
          </a:p>
        </p:txBody>
      </p:sp>
      <p:sp>
        <p:nvSpPr>
          <p:cNvPr id="16" name="左大括号 15">
            <a:extLst>
              <a:ext uri="{FF2B5EF4-FFF2-40B4-BE49-F238E27FC236}">
                <a16:creationId xmlns:a16="http://schemas.microsoft.com/office/drawing/2014/main" id="{29564DC0-204E-428A-97D1-1A5D57B529CE}"/>
              </a:ext>
            </a:extLst>
          </p:cNvPr>
          <p:cNvSpPr/>
          <p:nvPr/>
        </p:nvSpPr>
        <p:spPr bwMode="auto">
          <a:xfrm>
            <a:off x="8170223" y="2882978"/>
            <a:ext cx="287485" cy="976571"/>
          </a:xfrm>
          <a:prstGeom prst="leftBrace">
            <a:avLst>
              <a:gd name="adj1" fmla="val 84924"/>
              <a:gd name="adj2" fmla="val 50000"/>
            </a:avLst>
          </a:prstGeom>
          <a:noFill/>
          <a:ln w="2857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Tx/>
              <a:buNone/>
            </a:pPr>
            <a:endParaRPr kumimoji="0" lang="zh-CN" altLang="en-US" sz="2400" b="0" i="0" u="none" strike="noStrike" cap="none" normalizeH="0" baseline="0">
              <a:ln>
                <a:noFill/>
              </a:ln>
              <a:solidFill>
                <a:schemeClr val="tx1"/>
              </a:solidFill>
              <a:effectLst/>
              <a:latin typeface="Times New Roman" panose="02020603050405020304" pitchFamily="18" charset="0"/>
            </a:endParaRPr>
          </a:p>
        </p:txBody>
      </p:sp>
      <p:sp>
        <p:nvSpPr>
          <p:cNvPr id="21" name="左大括号 20">
            <a:extLst>
              <a:ext uri="{FF2B5EF4-FFF2-40B4-BE49-F238E27FC236}">
                <a16:creationId xmlns:a16="http://schemas.microsoft.com/office/drawing/2014/main" id="{9881441B-40FD-4DF1-8F51-E8254DD0FE41}"/>
              </a:ext>
            </a:extLst>
          </p:cNvPr>
          <p:cNvSpPr/>
          <p:nvPr/>
        </p:nvSpPr>
        <p:spPr bwMode="auto">
          <a:xfrm>
            <a:off x="8170223" y="4484833"/>
            <a:ext cx="287485" cy="976571"/>
          </a:xfrm>
          <a:prstGeom prst="leftBrace">
            <a:avLst>
              <a:gd name="adj1" fmla="val 84924"/>
              <a:gd name="adj2" fmla="val 50000"/>
            </a:avLst>
          </a:prstGeom>
          <a:noFill/>
          <a:ln w="28575"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Tx/>
              <a:buNone/>
            </a:pPr>
            <a:endParaRPr kumimoji="0" lang="zh-CN" altLang="en-US" sz="2400" b="0" i="0" u="none" strike="noStrike" cap="none" normalizeH="0" baseline="0">
              <a:ln>
                <a:noFill/>
              </a:ln>
              <a:solidFill>
                <a:schemeClr val="tx1"/>
              </a:solidFill>
              <a:effectLst/>
              <a:latin typeface="Times New Roman" panose="02020603050405020304" pitchFamily="18" charset="0"/>
            </a:endParaRPr>
          </a:p>
        </p:txBody>
      </p:sp>
    </p:spTree>
    <p:extLst>
      <p:ext uri="{BB962C8B-B14F-4D97-AF65-F5344CB8AC3E}">
        <p14:creationId xmlns:p14="http://schemas.microsoft.com/office/powerpoint/2010/main" val="23391196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文本占位符 5"/>
          <p:cNvSpPr>
            <a:spLocks noGrp="1"/>
          </p:cNvSpPr>
          <p:nvPr>
            <p:ph type="body" idx="1"/>
          </p:nvPr>
        </p:nvSpPr>
        <p:spPr/>
        <p:txBody>
          <a:bodyPr/>
          <a:lstStyle/>
          <a:p>
            <a:r>
              <a:rPr lang="en-US" altLang="zh-CN" dirty="0"/>
              <a:t>Now </a:t>
            </a:r>
            <a:br>
              <a:rPr lang="en-US" altLang="zh-CN" dirty="0"/>
            </a:br>
            <a:r>
              <a:rPr lang="en-US" altLang="zh-CN" dirty="0"/>
              <a:t>What is the bandwidth of a signal?</a:t>
            </a:r>
          </a:p>
        </p:txBody>
      </p:sp>
      <p:sp>
        <p:nvSpPr>
          <p:cNvPr id="4" name="灯片编号占位符 3"/>
          <p:cNvSpPr>
            <a:spLocks noGrp="1"/>
          </p:cNvSpPr>
          <p:nvPr>
            <p:ph type="sldNum" sz="quarter" idx="12"/>
          </p:nvPr>
        </p:nvSpPr>
        <p:spPr/>
        <p:txBody>
          <a:bodyPr/>
          <a:lstStyle/>
          <a:p>
            <a:pPr>
              <a:defRPr/>
            </a:pPr>
            <a:fld id="{C26F88E2-37A7-4AF8-85FF-C316983EC330}" type="slidenum">
              <a:rPr lang="en-US" altLang="zh-CN" smtClean="0"/>
              <a:pPr>
                <a:defRPr/>
              </a:pPr>
              <a:t>43</a:t>
            </a:fld>
            <a:endParaRPr lang="en-US" altLang="zh-CN" dirty="0"/>
          </a:p>
        </p:txBody>
      </p:sp>
    </p:spTree>
    <p:extLst>
      <p:ext uri="{BB962C8B-B14F-4D97-AF65-F5344CB8AC3E}">
        <p14:creationId xmlns:p14="http://schemas.microsoft.com/office/powerpoint/2010/main" val="40286754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9AEE4D-459D-4708-B2EB-935EC0AC653E}"/>
              </a:ext>
            </a:extLst>
          </p:cNvPr>
          <p:cNvSpPr>
            <a:spLocks noGrp="1"/>
          </p:cNvSpPr>
          <p:nvPr>
            <p:ph type="title"/>
          </p:nvPr>
        </p:nvSpPr>
        <p:spPr/>
        <p:txBody>
          <a:bodyPr/>
          <a:lstStyle/>
          <a:p>
            <a:r>
              <a:rPr lang="en-US" altLang="zh-CN" dirty="0">
                <a:solidFill>
                  <a:srgbClr val="C00000"/>
                </a:solidFill>
              </a:rPr>
              <a:t>Bandwidth of a Signal</a:t>
            </a:r>
            <a:endParaRPr lang="zh-CN" altLang="en-US" dirty="0">
              <a:solidFill>
                <a:srgbClr val="C00000"/>
              </a:solidFill>
            </a:endParaRPr>
          </a:p>
        </p:txBody>
      </p:sp>
      <p:sp>
        <p:nvSpPr>
          <p:cNvPr id="3" name="灯片编号占位符 2">
            <a:extLst>
              <a:ext uri="{FF2B5EF4-FFF2-40B4-BE49-F238E27FC236}">
                <a16:creationId xmlns:a16="http://schemas.microsoft.com/office/drawing/2014/main" id="{2370DAEF-A7CF-4AD2-84CC-016EF72F95A8}"/>
              </a:ext>
            </a:extLst>
          </p:cNvPr>
          <p:cNvSpPr>
            <a:spLocks noGrp="1"/>
          </p:cNvSpPr>
          <p:nvPr>
            <p:ph type="sldNum" sz="quarter" idx="12"/>
          </p:nvPr>
        </p:nvSpPr>
        <p:spPr/>
        <p:txBody>
          <a:bodyPr/>
          <a:lstStyle/>
          <a:p>
            <a:pPr>
              <a:defRPr/>
            </a:pPr>
            <a:fld id="{B5976719-4C93-4032-AE44-9AF0CDE2F195}" type="slidenum">
              <a:rPr lang="en-US" altLang="zh-CN" smtClean="0"/>
              <a:t>44</a:t>
            </a:fld>
            <a:endParaRPr lang="en-US" altLang="zh-CN" dirty="0"/>
          </a:p>
        </p:txBody>
      </p:sp>
      <p:sp>
        <p:nvSpPr>
          <p:cNvPr id="8" name="文本框 7">
            <a:extLst>
              <a:ext uri="{FF2B5EF4-FFF2-40B4-BE49-F238E27FC236}">
                <a16:creationId xmlns:a16="http://schemas.microsoft.com/office/drawing/2014/main" id="{CC9FDD2B-FD13-4F20-9657-955F175418B8}"/>
              </a:ext>
            </a:extLst>
          </p:cNvPr>
          <p:cNvSpPr txBox="1"/>
          <p:nvPr/>
        </p:nvSpPr>
        <p:spPr>
          <a:xfrm>
            <a:off x="668867" y="1507067"/>
            <a:ext cx="10902271" cy="830997"/>
          </a:xfrm>
          <a:prstGeom prst="rect">
            <a:avLst/>
          </a:prstGeom>
          <a:solidFill>
            <a:schemeClr val="accent5">
              <a:lumMod val="75000"/>
            </a:schemeClr>
          </a:solidFill>
        </p:spPr>
        <p:txBody>
          <a:bodyPr wrap="square" rtlCol="0">
            <a:spAutoFit/>
          </a:bodyPr>
          <a:lstStyle/>
          <a:p>
            <a:pPr algn="ctr"/>
            <a:r>
              <a:rPr lang="en-US" altLang="zh-CN" b="1" dirty="0">
                <a:solidFill>
                  <a:schemeClr val="bg1"/>
                </a:solidFill>
                <a:latin typeface="+mn-lt"/>
              </a:rPr>
              <a:t>The bandwidth of a signal provides a measure of the extent of the significant spectral content of the signal for positive frequencies</a:t>
            </a:r>
            <a:endParaRPr lang="zh-CN" altLang="en-US" b="1" dirty="0">
              <a:solidFill>
                <a:schemeClr val="bg1"/>
              </a:solidFill>
              <a:latin typeface="+mn-lt"/>
            </a:endParaRPr>
          </a:p>
        </p:txBody>
      </p:sp>
      <p:pic>
        <p:nvPicPr>
          <p:cNvPr id="10" name="图片 9">
            <a:extLst>
              <a:ext uri="{FF2B5EF4-FFF2-40B4-BE49-F238E27FC236}">
                <a16:creationId xmlns:a16="http://schemas.microsoft.com/office/drawing/2014/main" id="{E1156E30-D1B8-4182-BFE9-40929E51B3FC}"/>
              </a:ext>
            </a:extLst>
          </p:cNvPr>
          <p:cNvPicPr>
            <a:picLocks noChangeAspect="1"/>
          </p:cNvPicPr>
          <p:nvPr/>
        </p:nvPicPr>
        <p:blipFill>
          <a:blip r:embed="rId2"/>
          <a:stretch>
            <a:fillRect/>
          </a:stretch>
        </p:blipFill>
        <p:spPr>
          <a:xfrm>
            <a:off x="1846262" y="2594543"/>
            <a:ext cx="8813271" cy="4129021"/>
          </a:xfrm>
          <a:prstGeom prst="rect">
            <a:avLst/>
          </a:prstGeom>
        </p:spPr>
      </p:pic>
      <p:cxnSp>
        <p:nvCxnSpPr>
          <p:cNvPr id="12" name="直接连接符 11">
            <a:extLst>
              <a:ext uri="{FF2B5EF4-FFF2-40B4-BE49-F238E27FC236}">
                <a16:creationId xmlns:a16="http://schemas.microsoft.com/office/drawing/2014/main" id="{850CA3EB-B05D-43FB-B9D1-408D5A1367A4}"/>
              </a:ext>
            </a:extLst>
          </p:cNvPr>
          <p:cNvCxnSpPr/>
          <p:nvPr/>
        </p:nvCxnSpPr>
        <p:spPr bwMode="auto">
          <a:xfrm>
            <a:off x="7044267" y="5672667"/>
            <a:ext cx="3708400" cy="0"/>
          </a:xfrm>
          <a:prstGeom prst="line">
            <a:avLst/>
          </a:prstGeom>
          <a:solidFill>
            <a:schemeClr val="accent1"/>
          </a:solidFill>
          <a:ln w="9525" cap="flat" cmpd="sng" algn="ctr">
            <a:solidFill>
              <a:schemeClr val="tx1"/>
            </a:solidFill>
            <a:prstDash val="solid"/>
            <a:round/>
            <a:headEnd type="none" w="med" len="med"/>
            <a:tailEnd type="none" w="med" len="med"/>
          </a:ln>
        </p:spPr>
      </p:cxnSp>
      <p:cxnSp>
        <p:nvCxnSpPr>
          <p:cNvPr id="14" name="直接连接符 13">
            <a:extLst>
              <a:ext uri="{FF2B5EF4-FFF2-40B4-BE49-F238E27FC236}">
                <a16:creationId xmlns:a16="http://schemas.microsoft.com/office/drawing/2014/main" id="{E1803783-A0EB-42F4-AFE4-486D0B293D02}"/>
              </a:ext>
            </a:extLst>
          </p:cNvPr>
          <p:cNvCxnSpPr/>
          <p:nvPr/>
        </p:nvCxnSpPr>
        <p:spPr bwMode="auto">
          <a:xfrm>
            <a:off x="8746067" y="5350933"/>
            <a:ext cx="0" cy="440267"/>
          </a:xfrm>
          <a:prstGeom prst="line">
            <a:avLst/>
          </a:prstGeom>
          <a:solidFill>
            <a:schemeClr val="accent1"/>
          </a:solidFill>
          <a:ln w="9525" cap="flat" cmpd="sng" algn="ctr">
            <a:solidFill>
              <a:schemeClr val="tx1"/>
            </a:solidFill>
            <a:prstDash val="solid"/>
            <a:round/>
            <a:headEnd type="none" w="med" len="med"/>
            <a:tailEnd type="none" w="med" len="med"/>
          </a:ln>
        </p:spPr>
      </p:cxnSp>
      <p:cxnSp>
        <p:nvCxnSpPr>
          <p:cNvPr id="15" name="直接连接符 14">
            <a:extLst>
              <a:ext uri="{FF2B5EF4-FFF2-40B4-BE49-F238E27FC236}">
                <a16:creationId xmlns:a16="http://schemas.microsoft.com/office/drawing/2014/main" id="{2F003F89-02C0-417D-80E3-E4771F193F5F}"/>
              </a:ext>
            </a:extLst>
          </p:cNvPr>
          <p:cNvCxnSpPr/>
          <p:nvPr/>
        </p:nvCxnSpPr>
        <p:spPr bwMode="auto">
          <a:xfrm>
            <a:off x="9711267" y="5350932"/>
            <a:ext cx="0" cy="440267"/>
          </a:xfrm>
          <a:prstGeom prst="line">
            <a:avLst/>
          </a:prstGeom>
          <a:solidFill>
            <a:schemeClr val="accent1"/>
          </a:solidFill>
          <a:ln w="9525" cap="flat" cmpd="sng" algn="ctr">
            <a:solidFill>
              <a:schemeClr val="tx1"/>
            </a:solidFill>
            <a:prstDash val="solid"/>
            <a:round/>
            <a:headEnd type="none" w="med" len="med"/>
            <a:tailEnd type="none" w="med" len="med"/>
          </a:ln>
        </p:spPr>
      </p:cxnSp>
      <p:cxnSp>
        <p:nvCxnSpPr>
          <p:cNvPr id="17" name="直接箭头连接符 16">
            <a:extLst>
              <a:ext uri="{FF2B5EF4-FFF2-40B4-BE49-F238E27FC236}">
                <a16:creationId xmlns:a16="http://schemas.microsoft.com/office/drawing/2014/main" id="{56B46247-2227-42DD-B46B-51E8504FAB92}"/>
              </a:ext>
            </a:extLst>
          </p:cNvPr>
          <p:cNvCxnSpPr/>
          <p:nvPr/>
        </p:nvCxnSpPr>
        <p:spPr bwMode="auto">
          <a:xfrm>
            <a:off x="8746067" y="5672667"/>
            <a:ext cx="948266" cy="0"/>
          </a:xfrm>
          <a:prstGeom prst="straightConnector1">
            <a:avLst/>
          </a:prstGeom>
          <a:solidFill>
            <a:schemeClr val="accent1"/>
          </a:solidFill>
          <a:ln w="63500" cap="flat" cmpd="sng" algn="ctr">
            <a:solidFill>
              <a:srgbClr val="C00000"/>
            </a:solidFill>
            <a:prstDash val="solid"/>
            <a:round/>
            <a:headEnd type="stealth" w="lg" len="lg"/>
            <a:tailEnd type="stealth" w="lg" len="lg"/>
          </a:ln>
        </p:spPr>
      </p:cxnSp>
      <p:sp>
        <p:nvSpPr>
          <p:cNvPr id="19" name="文本框 18">
            <a:extLst>
              <a:ext uri="{FF2B5EF4-FFF2-40B4-BE49-F238E27FC236}">
                <a16:creationId xmlns:a16="http://schemas.microsoft.com/office/drawing/2014/main" id="{4B6E6690-1383-4CE8-8D6F-80FBA25D5116}"/>
              </a:ext>
            </a:extLst>
          </p:cNvPr>
          <p:cNvSpPr txBox="1"/>
          <p:nvPr/>
        </p:nvSpPr>
        <p:spPr>
          <a:xfrm>
            <a:off x="8572500" y="6026548"/>
            <a:ext cx="1452030" cy="461665"/>
          </a:xfrm>
          <a:prstGeom prst="rect">
            <a:avLst/>
          </a:prstGeom>
          <a:noFill/>
        </p:spPr>
        <p:txBody>
          <a:bodyPr wrap="square">
            <a:spAutoFit/>
          </a:bodyPr>
          <a:lstStyle/>
          <a:p>
            <a:pPr algn="ctr"/>
            <a:r>
              <a:rPr lang="en-US" altLang="zh-CN" b="1" dirty="0">
                <a:solidFill>
                  <a:schemeClr val="accent2"/>
                </a:solidFill>
                <a:latin typeface="+mn-lt"/>
              </a:rPr>
              <a:t>bandwidth</a:t>
            </a:r>
            <a:endParaRPr lang="zh-CN" altLang="en-US" dirty="0">
              <a:solidFill>
                <a:schemeClr val="accent2"/>
              </a:solidFill>
            </a:endParaRPr>
          </a:p>
        </p:txBody>
      </p:sp>
    </p:spTree>
    <p:extLst>
      <p:ext uri="{BB962C8B-B14F-4D97-AF65-F5344CB8AC3E}">
        <p14:creationId xmlns:p14="http://schemas.microsoft.com/office/powerpoint/2010/main" val="22712873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文本占位符 5"/>
          <p:cNvSpPr>
            <a:spLocks noGrp="1"/>
          </p:cNvSpPr>
          <p:nvPr>
            <p:ph type="body" idx="1"/>
          </p:nvPr>
        </p:nvSpPr>
        <p:spPr/>
        <p:txBody>
          <a:bodyPr/>
          <a:lstStyle/>
          <a:p>
            <a:r>
              <a:rPr lang="en-US" altLang="zh-CN" dirty="0"/>
              <a:t>Power of Fourier Analysis?</a:t>
            </a:r>
          </a:p>
        </p:txBody>
      </p:sp>
      <p:sp>
        <p:nvSpPr>
          <p:cNvPr id="4" name="灯片编号占位符 3"/>
          <p:cNvSpPr>
            <a:spLocks noGrp="1"/>
          </p:cNvSpPr>
          <p:nvPr>
            <p:ph type="sldNum" sz="quarter" idx="12"/>
          </p:nvPr>
        </p:nvSpPr>
        <p:spPr/>
        <p:txBody>
          <a:bodyPr/>
          <a:lstStyle/>
          <a:p>
            <a:pPr>
              <a:defRPr/>
            </a:pPr>
            <a:fld id="{C26F88E2-37A7-4AF8-85FF-C316983EC330}" type="slidenum">
              <a:rPr lang="en-US" altLang="zh-CN" smtClean="0"/>
              <a:pPr>
                <a:defRPr/>
              </a:pPr>
              <a:t>45</a:t>
            </a:fld>
            <a:endParaRPr lang="en-US" altLang="zh-CN" dirty="0"/>
          </a:p>
        </p:txBody>
      </p:sp>
    </p:spTree>
    <p:extLst>
      <p:ext uri="{BB962C8B-B14F-4D97-AF65-F5344CB8AC3E}">
        <p14:creationId xmlns:p14="http://schemas.microsoft.com/office/powerpoint/2010/main" val="327220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ADC5AA-96FA-45BF-AFA4-4EA5D37C7EEA}"/>
              </a:ext>
            </a:extLst>
          </p:cNvPr>
          <p:cNvSpPr>
            <a:spLocks noGrp="1"/>
          </p:cNvSpPr>
          <p:nvPr>
            <p:ph type="title"/>
          </p:nvPr>
        </p:nvSpPr>
        <p:spPr/>
        <p:txBody>
          <a:bodyPr/>
          <a:lstStyle/>
          <a:p>
            <a:r>
              <a:rPr lang="en-US" altLang="zh-CN" dirty="0"/>
              <a:t>Fourier Transform Theorems</a:t>
            </a:r>
            <a:endParaRPr lang="zh-CN" altLang="en-US" dirty="0"/>
          </a:p>
        </p:txBody>
      </p:sp>
      <p:sp>
        <p:nvSpPr>
          <p:cNvPr id="3" name="灯片编号占位符 2">
            <a:extLst>
              <a:ext uri="{FF2B5EF4-FFF2-40B4-BE49-F238E27FC236}">
                <a16:creationId xmlns:a16="http://schemas.microsoft.com/office/drawing/2014/main" id="{C7ECFBB8-A767-4F0E-AB2D-E59A9861A78B}"/>
              </a:ext>
            </a:extLst>
          </p:cNvPr>
          <p:cNvSpPr>
            <a:spLocks noGrp="1"/>
          </p:cNvSpPr>
          <p:nvPr>
            <p:ph type="sldNum" sz="quarter" idx="12"/>
          </p:nvPr>
        </p:nvSpPr>
        <p:spPr/>
        <p:txBody>
          <a:bodyPr/>
          <a:lstStyle/>
          <a:p>
            <a:pPr>
              <a:defRPr/>
            </a:pPr>
            <a:fld id="{B5976719-4C93-4032-AE44-9AF0CDE2F195}" type="slidenum">
              <a:rPr lang="en-US" altLang="zh-CN" smtClean="0"/>
              <a:t>46</a:t>
            </a:fld>
            <a:endParaRPr lang="en-US" altLang="zh-CN" dirty="0"/>
          </a:p>
        </p:txBody>
      </p:sp>
      <p:sp>
        <p:nvSpPr>
          <p:cNvPr id="7" name="文本框 6">
            <a:extLst>
              <a:ext uri="{FF2B5EF4-FFF2-40B4-BE49-F238E27FC236}">
                <a16:creationId xmlns:a16="http://schemas.microsoft.com/office/drawing/2014/main" id="{8B36289C-529F-4B0B-8855-5D5BBE0FB5FC}"/>
              </a:ext>
            </a:extLst>
          </p:cNvPr>
          <p:cNvSpPr txBox="1"/>
          <p:nvPr/>
        </p:nvSpPr>
        <p:spPr>
          <a:xfrm>
            <a:off x="385226" y="1919701"/>
            <a:ext cx="3941233" cy="461665"/>
          </a:xfrm>
          <a:prstGeom prst="rect">
            <a:avLst/>
          </a:prstGeom>
          <a:solidFill>
            <a:schemeClr val="accent5"/>
          </a:solidFill>
        </p:spPr>
        <p:txBody>
          <a:bodyPr wrap="square">
            <a:spAutoFit/>
          </a:bodyPr>
          <a:lstStyle/>
          <a:p>
            <a:r>
              <a:rPr lang="en-US" altLang="zh-CN" b="1" dirty="0">
                <a:solidFill>
                  <a:schemeClr val="bg1"/>
                </a:solidFill>
                <a:latin typeface="+mn-lt"/>
                <a:ea typeface="+mn-ea"/>
              </a:rPr>
              <a:t>Superposition Theorem</a:t>
            </a:r>
          </a:p>
        </p:txBody>
      </p:sp>
      <p:pic>
        <p:nvPicPr>
          <p:cNvPr id="9" name="图片 8">
            <a:extLst>
              <a:ext uri="{FF2B5EF4-FFF2-40B4-BE49-F238E27FC236}">
                <a16:creationId xmlns:a16="http://schemas.microsoft.com/office/drawing/2014/main" id="{0C27EFCA-B50F-4F5B-98E9-F8AAF6513A01}"/>
              </a:ext>
            </a:extLst>
          </p:cNvPr>
          <p:cNvPicPr>
            <a:picLocks noChangeAspect="1"/>
          </p:cNvPicPr>
          <p:nvPr/>
        </p:nvPicPr>
        <p:blipFill>
          <a:blip r:embed="rId3"/>
          <a:stretch>
            <a:fillRect/>
          </a:stretch>
        </p:blipFill>
        <p:spPr>
          <a:xfrm>
            <a:off x="5282142" y="1817158"/>
            <a:ext cx="5048250" cy="666750"/>
          </a:xfrm>
          <a:prstGeom prst="rect">
            <a:avLst/>
          </a:prstGeom>
        </p:spPr>
      </p:pic>
      <p:sp>
        <p:nvSpPr>
          <p:cNvPr id="11" name="文本框 10">
            <a:extLst>
              <a:ext uri="{FF2B5EF4-FFF2-40B4-BE49-F238E27FC236}">
                <a16:creationId xmlns:a16="http://schemas.microsoft.com/office/drawing/2014/main" id="{735F7E22-80D4-4E52-AD56-E8DC22FDEAEF}"/>
              </a:ext>
            </a:extLst>
          </p:cNvPr>
          <p:cNvSpPr txBox="1"/>
          <p:nvPr/>
        </p:nvSpPr>
        <p:spPr>
          <a:xfrm>
            <a:off x="385226" y="2710739"/>
            <a:ext cx="3941233" cy="461665"/>
          </a:xfrm>
          <a:prstGeom prst="rect">
            <a:avLst/>
          </a:prstGeom>
          <a:solidFill>
            <a:schemeClr val="accent5"/>
          </a:solidFill>
        </p:spPr>
        <p:txBody>
          <a:bodyPr wrap="square">
            <a:spAutoFit/>
          </a:bodyPr>
          <a:lstStyle/>
          <a:p>
            <a:r>
              <a:rPr lang="en-US" altLang="zh-CN" b="1" dirty="0">
                <a:solidFill>
                  <a:schemeClr val="bg1"/>
                </a:solidFill>
                <a:latin typeface="+mn-lt"/>
                <a:ea typeface="+mn-ea"/>
              </a:rPr>
              <a:t>Time-Delay Theorem</a:t>
            </a:r>
          </a:p>
        </p:txBody>
      </p:sp>
      <p:pic>
        <p:nvPicPr>
          <p:cNvPr id="13" name="图片 12">
            <a:extLst>
              <a:ext uri="{FF2B5EF4-FFF2-40B4-BE49-F238E27FC236}">
                <a16:creationId xmlns:a16="http://schemas.microsoft.com/office/drawing/2014/main" id="{3F8091B1-4090-45A3-A626-823C9CC0E45F}"/>
              </a:ext>
            </a:extLst>
          </p:cNvPr>
          <p:cNvPicPr>
            <a:picLocks noChangeAspect="1"/>
          </p:cNvPicPr>
          <p:nvPr/>
        </p:nvPicPr>
        <p:blipFill>
          <a:blip r:embed="rId4"/>
          <a:stretch>
            <a:fillRect/>
          </a:stretch>
        </p:blipFill>
        <p:spPr>
          <a:xfrm>
            <a:off x="5282142" y="2711152"/>
            <a:ext cx="3619500" cy="609600"/>
          </a:xfrm>
          <a:prstGeom prst="rect">
            <a:avLst/>
          </a:prstGeom>
        </p:spPr>
      </p:pic>
      <p:pic>
        <p:nvPicPr>
          <p:cNvPr id="15" name="图片 14">
            <a:extLst>
              <a:ext uri="{FF2B5EF4-FFF2-40B4-BE49-F238E27FC236}">
                <a16:creationId xmlns:a16="http://schemas.microsoft.com/office/drawing/2014/main" id="{A18BA0C1-C86B-4775-AAFE-1799205C405A}"/>
              </a:ext>
            </a:extLst>
          </p:cNvPr>
          <p:cNvPicPr>
            <a:picLocks noChangeAspect="1"/>
          </p:cNvPicPr>
          <p:nvPr/>
        </p:nvPicPr>
        <p:blipFill>
          <a:blip r:embed="rId5"/>
          <a:stretch>
            <a:fillRect/>
          </a:stretch>
        </p:blipFill>
        <p:spPr>
          <a:xfrm>
            <a:off x="5282142" y="3389152"/>
            <a:ext cx="3114675" cy="942975"/>
          </a:xfrm>
          <a:prstGeom prst="rect">
            <a:avLst/>
          </a:prstGeom>
        </p:spPr>
      </p:pic>
      <p:sp>
        <p:nvSpPr>
          <p:cNvPr id="16" name="文本框 15">
            <a:extLst>
              <a:ext uri="{FF2B5EF4-FFF2-40B4-BE49-F238E27FC236}">
                <a16:creationId xmlns:a16="http://schemas.microsoft.com/office/drawing/2014/main" id="{FB76D4ED-D514-45DD-B258-731289C1CE39}"/>
              </a:ext>
            </a:extLst>
          </p:cNvPr>
          <p:cNvSpPr txBox="1"/>
          <p:nvPr/>
        </p:nvSpPr>
        <p:spPr>
          <a:xfrm>
            <a:off x="385226" y="3564879"/>
            <a:ext cx="3941233" cy="461665"/>
          </a:xfrm>
          <a:prstGeom prst="rect">
            <a:avLst/>
          </a:prstGeom>
          <a:solidFill>
            <a:schemeClr val="accent5"/>
          </a:solidFill>
        </p:spPr>
        <p:txBody>
          <a:bodyPr wrap="square">
            <a:spAutoFit/>
          </a:bodyPr>
          <a:lstStyle/>
          <a:p>
            <a:r>
              <a:rPr lang="en-US" altLang="zh-CN" b="1" dirty="0">
                <a:solidFill>
                  <a:schemeClr val="bg1"/>
                </a:solidFill>
                <a:latin typeface="+mn-lt"/>
                <a:ea typeface="+mn-ea"/>
              </a:rPr>
              <a:t>Scale-Change Theorem</a:t>
            </a:r>
          </a:p>
        </p:txBody>
      </p:sp>
      <p:sp>
        <p:nvSpPr>
          <p:cNvPr id="17" name="文本框 16">
            <a:extLst>
              <a:ext uri="{FF2B5EF4-FFF2-40B4-BE49-F238E27FC236}">
                <a16:creationId xmlns:a16="http://schemas.microsoft.com/office/drawing/2014/main" id="{CB04120F-A78D-4782-AB3D-D8381A40D39E}"/>
              </a:ext>
            </a:extLst>
          </p:cNvPr>
          <p:cNvSpPr txBox="1"/>
          <p:nvPr/>
        </p:nvSpPr>
        <p:spPr>
          <a:xfrm>
            <a:off x="385226" y="4477656"/>
            <a:ext cx="3941233" cy="461665"/>
          </a:xfrm>
          <a:prstGeom prst="rect">
            <a:avLst/>
          </a:prstGeom>
          <a:solidFill>
            <a:schemeClr val="accent5"/>
          </a:solidFill>
        </p:spPr>
        <p:txBody>
          <a:bodyPr wrap="square">
            <a:spAutoFit/>
          </a:bodyPr>
          <a:lstStyle/>
          <a:p>
            <a:r>
              <a:rPr lang="en-US" altLang="zh-CN" b="1" dirty="0">
                <a:solidFill>
                  <a:schemeClr val="bg1"/>
                </a:solidFill>
                <a:latin typeface="+mn-lt"/>
                <a:ea typeface="+mn-ea"/>
              </a:rPr>
              <a:t>Modulation Theorem</a:t>
            </a:r>
          </a:p>
        </p:txBody>
      </p:sp>
      <p:pic>
        <p:nvPicPr>
          <p:cNvPr id="19" name="图片 18">
            <a:extLst>
              <a:ext uri="{FF2B5EF4-FFF2-40B4-BE49-F238E27FC236}">
                <a16:creationId xmlns:a16="http://schemas.microsoft.com/office/drawing/2014/main" id="{DDE1F4DE-5F64-4C60-85E3-02ED5B244732}"/>
              </a:ext>
            </a:extLst>
          </p:cNvPr>
          <p:cNvPicPr>
            <a:picLocks noChangeAspect="1"/>
          </p:cNvPicPr>
          <p:nvPr/>
        </p:nvPicPr>
        <p:blipFill>
          <a:blip r:embed="rId6"/>
          <a:stretch>
            <a:fillRect/>
          </a:stretch>
        </p:blipFill>
        <p:spPr>
          <a:xfrm>
            <a:off x="5282142" y="4298913"/>
            <a:ext cx="5638800" cy="819150"/>
          </a:xfrm>
          <a:prstGeom prst="rect">
            <a:avLst/>
          </a:prstGeom>
        </p:spPr>
      </p:pic>
      <p:sp>
        <p:nvSpPr>
          <p:cNvPr id="20" name="文本框 19">
            <a:extLst>
              <a:ext uri="{FF2B5EF4-FFF2-40B4-BE49-F238E27FC236}">
                <a16:creationId xmlns:a16="http://schemas.microsoft.com/office/drawing/2014/main" id="{0C0C5012-958E-43F3-9B8E-1AFE4C15BCCF}"/>
              </a:ext>
            </a:extLst>
          </p:cNvPr>
          <p:cNvSpPr txBox="1"/>
          <p:nvPr/>
        </p:nvSpPr>
        <p:spPr>
          <a:xfrm>
            <a:off x="385226" y="6200260"/>
            <a:ext cx="3941233" cy="461665"/>
          </a:xfrm>
          <a:prstGeom prst="rect">
            <a:avLst/>
          </a:prstGeom>
          <a:solidFill>
            <a:schemeClr val="accent5"/>
          </a:solidFill>
        </p:spPr>
        <p:txBody>
          <a:bodyPr wrap="square">
            <a:spAutoFit/>
          </a:bodyPr>
          <a:lstStyle/>
          <a:p>
            <a:r>
              <a:rPr lang="en-US" altLang="zh-CN" b="1" dirty="0">
                <a:solidFill>
                  <a:schemeClr val="bg1"/>
                </a:solidFill>
                <a:latin typeface="+mn-lt"/>
                <a:ea typeface="+mn-ea"/>
              </a:rPr>
              <a:t>Convolution Theorem</a:t>
            </a:r>
          </a:p>
        </p:txBody>
      </p:sp>
      <p:pic>
        <p:nvPicPr>
          <p:cNvPr id="22" name="图片 21">
            <a:extLst>
              <a:ext uri="{FF2B5EF4-FFF2-40B4-BE49-F238E27FC236}">
                <a16:creationId xmlns:a16="http://schemas.microsoft.com/office/drawing/2014/main" id="{35B8972B-6C4A-4BF7-ADDE-91E3F0D198E2}"/>
              </a:ext>
            </a:extLst>
          </p:cNvPr>
          <p:cNvPicPr>
            <a:picLocks noChangeAspect="1"/>
          </p:cNvPicPr>
          <p:nvPr/>
        </p:nvPicPr>
        <p:blipFill>
          <a:blip r:embed="rId7"/>
          <a:stretch>
            <a:fillRect/>
          </a:stretch>
        </p:blipFill>
        <p:spPr>
          <a:xfrm>
            <a:off x="5282142" y="5118063"/>
            <a:ext cx="5000625" cy="1695450"/>
          </a:xfrm>
          <a:prstGeom prst="rect">
            <a:avLst/>
          </a:prstGeom>
        </p:spPr>
      </p:pic>
      <p:cxnSp>
        <p:nvCxnSpPr>
          <p:cNvPr id="24" name="直接连接符 23">
            <a:extLst>
              <a:ext uri="{FF2B5EF4-FFF2-40B4-BE49-F238E27FC236}">
                <a16:creationId xmlns:a16="http://schemas.microsoft.com/office/drawing/2014/main" id="{A9CC6D61-D1A9-468C-AA91-E8389674B8D0}"/>
              </a:ext>
            </a:extLst>
          </p:cNvPr>
          <p:cNvCxnSpPr/>
          <p:nvPr/>
        </p:nvCxnSpPr>
        <p:spPr bwMode="auto">
          <a:xfrm>
            <a:off x="385226" y="2483908"/>
            <a:ext cx="10892374"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cxnSp>
        <p:nvCxnSpPr>
          <p:cNvPr id="25" name="直接连接符 24">
            <a:extLst>
              <a:ext uri="{FF2B5EF4-FFF2-40B4-BE49-F238E27FC236}">
                <a16:creationId xmlns:a16="http://schemas.microsoft.com/office/drawing/2014/main" id="{D63213A3-FADC-476A-B27B-C9ABEF4C35E8}"/>
              </a:ext>
            </a:extLst>
          </p:cNvPr>
          <p:cNvCxnSpPr/>
          <p:nvPr/>
        </p:nvCxnSpPr>
        <p:spPr bwMode="auto">
          <a:xfrm>
            <a:off x="385226" y="3323927"/>
            <a:ext cx="10892374"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cxnSp>
        <p:nvCxnSpPr>
          <p:cNvPr id="26" name="直接连接符 25">
            <a:extLst>
              <a:ext uri="{FF2B5EF4-FFF2-40B4-BE49-F238E27FC236}">
                <a16:creationId xmlns:a16="http://schemas.microsoft.com/office/drawing/2014/main" id="{0ECE83D9-F939-4C69-AFBA-4BC462D93425}"/>
              </a:ext>
            </a:extLst>
          </p:cNvPr>
          <p:cNvCxnSpPr/>
          <p:nvPr/>
        </p:nvCxnSpPr>
        <p:spPr bwMode="auto">
          <a:xfrm>
            <a:off x="385226" y="4151841"/>
            <a:ext cx="10892374"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cxnSp>
        <p:nvCxnSpPr>
          <p:cNvPr id="27" name="直接连接符 26">
            <a:extLst>
              <a:ext uri="{FF2B5EF4-FFF2-40B4-BE49-F238E27FC236}">
                <a16:creationId xmlns:a16="http://schemas.microsoft.com/office/drawing/2014/main" id="{A9CC6D61-D1A9-468C-AA91-E8389674B8D0}"/>
              </a:ext>
            </a:extLst>
          </p:cNvPr>
          <p:cNvCxnSpPr/>
          <p:nvPr/>
        </p:nvCxnSpPr>
        <p:spPr bwMode="auto">
          <a:xfrm>
            <a:off x="385226" y="5023908"/>
            <a:ext cx="10892374"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cxnSp>
        <p:nvCxnSpPr>
          <p:cNvPr id="28" name="直接连接符 27">
            <a:extLst>
              <a:ext uri="{FF2B5EF4-FFF2-40B4-BE49-F238E27FC236}">
                <a16:creationId xmlns:a16="http://schemas.microsoft.com/office/drawing/2014/main" id="{A9CC6D61-D1A9-468C-AA91-E8389674B8D0}"/>
              </a:ext>
            </a:extLst>
          </p:cNvPr>
          <p:cNvCxnSpPr/>
          <p:nvPr/>
        </p:nvCxnSpPr>
        <p:spPr bwMode="auto">
          <a:xfrm>
            <a:off x="393690" y="6754244"/>
            <a:ext cx="10892374" cy="0"/>
          </a:xfrm>
          <a:prstGeom prst="line">
            <a:avLst/>
          </a:prstGeom>
          <a:ln>
            <a:headEnd type="none" w="med" len="med"/>
            <a:tailEnd type="none" w="med" len="med"/>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7759347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文本占位符 5"/>
          <p:cNvSpPr>
            <a:spLocks noGrp="1"/>
          </p:cNvSpPr>
          <p:nvPr>
            <p:ph type="body" idx="1"/>
          </p:nvPr>
        </p:nvSpPr>
        <p:spPr/>
        <p:txBody>
          <a:bodyPr/>
          <a:lstStyle/>
          <a:p>
            <a:r>
              <a:rPr lang="en-US" altLang="zh-CN" dirty="0"/>
              <a:t>With the models and Fourier analytical methods, </a:t>
            </a:r>
            <a:br>
              <a:rPr lang="en-US" altLang="zh-CN" dirty="0"/>
            </a:br>
            <a:r>
              <a:rPr lang="en-US" altLang="zh-CN" dirty="0"/>
              <a:t>how do we predict a signal transmitting through a channel?</a:t>
            </a:r>
          </a:p>
        </p:txBody>
      </p:sp>
      <p:sp>
        <p:nvSpPr>
          <p:cNvPr id="4" name="灯片编号占位符 3"/>
          <p:cNvSpPr>
            <a:spLocks noGrp="1"/>
          </p:cNvSpPr>
          <p:nvPr>
            <p:ph type="sldNum" sz="quarter" idx="12"/>
          </p:nvPr>
        </p:nvSpPr>
        <p:spPr/>
        <p:txBody>
          <a:bodyPr/>
          <a:lstStyle/>
          <a:p>
            <a:pPr>
              <a:defRPr/>
            </a:pPr>
            <a:fld id="{C26F88E2-37A7-4AF8-85FF-C316983EC330}" type="slidenum">
              <a:rPr lang="en-US" altLang="zh-CN" smtClean="0"/>
              <a:pPr>
                <a:defRPr/>
              </a:pPr>
              <a:t>47</a:t>
            </a:fld>
            <a:endParaRPr lang="en-US" altLang="zh-CN" dirty="0"/>
          </a:p>
        </p:txBody>
      </p:sp>
    </p:spTree>
    <p:extLst>
      <p:ext uri="{BB962C8B-B14F-4D97-AF65-F5344CB8AC3E}">
        <p14:creationId xmlns:p14="http://schemas.microsoft.com/office/powerpoint/2010/main" val="17796345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88E412-2337-4A48-9906-4A9020750C93}"/>
              </a:ext>
            </a:extLst>
          </p:cNvPr>
          <p:cNvSpPr>
            <a:spLocks noGrp="1"/>
          </p:cNvSpPr>
          <p:nvPr>
            <p:ph type="title"/>
          </p:nvPr>
        </p:nvSpPr>
        <p:spPr/>
        <p:txBody>
          <a:bodyPr/>
          <a:lstStyle/>
          <a:p>
            <a:r>
              <a:rPr lang="en-US" altLang="zh-CN" dirty="0"/>
              <a:t>Characterization of Systems and Their Effects on Signals</a:t>
            </a:r>
            <a:endParaRPr lang="zh-CN" altLang="en-US" dirty="0"/>
          </a:p>
        </p:txBody>
      </p:sp>
      <p:sp>
        <p:nvSpPr>
          <p:cNvPr id="3" name="灯片编号占位符 2">
            <a:extLst>
              <a:ext uri="{FF2B5EF4-FFF2-40B4-BE49-F238E27FC236}">
                <a16:creationId xmlns:a16="http://schemas.microsoft.com/office/drawing/2014/main" id="{6C23CBE0-B133-44E9-AD91-24EE1F81E574}"/>
              </a:ext>
            </a:extLst>
          </p:cNvPr>
          <p:cNvSpPr>
            <a:spLocks noGrp="1"/>
          </p:cNvSpPr>
          <p:nvPr>
            <p:ph type="sldNum" sz="quarter" idx="12"/>
          </p:nvPr>
        </p:nvSpPr>
        <p:spPr/>
        <p:txBody>
          <a:bodyPr/>
          <a:lstStyle/>
          <a:p>
            <a:pPr>
              <a:defRPr/>
            </a:pPr>
            <a:fld id="{B5976719-4C93-4032-AE44-9AF0CDE2F195}" type="slidenum">
              <a:rPr lang="en-US" altLang="zh-CN" smtClean="0"/>
              <a:t>48</a:t>
            </a:fld>
            <a:endParaRPr lang="en-US" altLang="zh-CN" dirty="0"/>
          </a:p>
        </p:txBody>
      </p:sp>
      <p:pic>
        <p:nvPicPr>
          <p:cNvPr id="5" name="图片 4">
            <a:extLst>
              <a:ext uri="{FF2B5EF4-FFF2-40B4-BE49-F238E27FC236}">
                <a16:creationId xmlns:a16="http://schemas.microsoft.com/office/drawing/2014/main" id="{1C2CA012-9AFD-4E7A-898A-E37EC31B127C}"/>
              </a:ext>
            </a:extLst>
          </p:cNvPr>
          <p:cNvPicPr>
            <a:picLocks noChangeAspect="1"/>
          </p:cNvPicPr>
          <p:nvPr/>
        </p:nvPicPr>
        <p:blipFill>
          <a:blip r:embed="rId2"/>
          <a:stretch>
            <a:fillRect/>
          </a:stretch>
        </p:blipFill>
        <p:spPr>
          <a:xfrm>
            <a:off x="4265084" y="1916112"/>
            <a:ext cx="3086100" cy="942975"/>
          </a:xfrm>
          <a:prstGeom prst="rect">
            <a:avLst/>
          </a:prstGeom>
        </p:spPr>
      </p:pic>
      <p:pic>
        <p:nvPicPr>
          <p:cNvPr id="7" name="图片 6">
            <a:extLst>
              <a:ext uri="{FF2B5EF4-FFF2-40B4-BE49-F238E27FC236}">
                <a16:creationId xmlns:a16="http://schemas.microsoft.com/office/drawing/2014/main" id="{D3B36D0C-3D6F-49C2-9E56-0D9FA1C9A5B0}"/>
              </a:ext>
            </a:extLst>
          </p:cNvPr>
          <p:cNvPicPr>
            <a:picLocks noChangeAspect="1"/>
          </p:cNvPicPr>
          <p:nvPr/>
        </p:nvPicPr>
        <p:blipFill>
          <a:blip r:embed="rId3"/>
          <a:stretch>
            <a:fillRect/>
          </a:stretch>
        </p:blipFill>
        <p:spPr>
          <a:xfrm>
            <a:off x="2685300" y="3022070"/>
            <a:ext cx="6629400" cy="2371725"/>
          </a:xfrm>
          <a:prstGeom prst="rect">
            <a:avLst/>
          </a:prstGeom>
        </p:spPr>
      </p:pic>
      <p:sp>
        <p:nvSpPr>
          <p:cNvPr id="8" name="文本框 7">
            <a:extLst>
              <a:ext uri="{FF2B5EF4-FFF2-40B4-BE49-F238E27FC236}">
                <a16:creationId xmlns:a16="http://schemas.microsoft.com/office/drawing/2014/main" id="{58785E42-96B6-47D3-A763-715A7298E2F3}"/>
              </a:ext>
            </a:extLst>
          </p:cNvPr>
          <p:cNvSpPr txBox="1"/>
          <p:nvPr/>
        </p:nvSpPr>
        <p:spPr>
          <a:xfrm>
            <a:off x="967241" y="5556778"/>
            <a:ext cx="10548116" cy="759355"/>
          </a:xfrm>
          <a:prstGeom prst="rect">
            <a:avLst/>
          </a:prstGeom>
          <a:solidFill>
            <a:schemeClr val="accent5"/>
          </a:solidFill>
        </p:spPr>
        <p:txBody>
          <a:bodyPr wrap="none" rtlCol="0" anchor="ctr" anchorCtr="0">
            <a:noAutofit/>
          </a:bodyPr>
          <a:lstStyle/>
          <a:p>
            <a:pPr algn="ctr"/>
            <a:r>
              <a:rPr lang="en-US" altLang="zh-CN" b="1" dirty="0">
                <a:solidFill>
                  <a:schemeClr val="bg1"/>
                </a:solidFill>
                <a:latin typeface="+mn-lt"/>
              </a:rPr>
              <a:t>where H [⋅] is the operator that produces the output </a:t>
            </a:r>
            <a:r>
              <a:rPr lang="zh-CN" altLang="en-US" b="1" dirty="0">
                <a:solidFill>
                  <a:schemeClr val="bg1"/>
                </a:solidFill>
                <a:latin typeface="+mn-lt"/>
              </a:rPr>
              <a:t>𝑦</a:t>
            </a:r>
            <a:r>
              <a:rPr lang="en-US" altLang="zh-CN" b="1" dirty="0">
                <a:solidFill>
                  <a:schemeClr val="bg1"/>
                </a:solidFill>
                <a:latin typeface="+mn-lt"/>
              </a:rPr>
              <a:t>(</a:t>
            </a:r>
            <a:r>
              <a:rPr lang="zh-CN" altLang="en-US" b="1" dirty="0">
                <a:solidFill>
                  <a:schemeClr val="bg1"/>
                </a:solidFill>
                <a:latin typeface="+mn-lt"/>
              </a:rPr>
              <a:t>𝑡</a:t>
            </a:r>
            <a:r>
              <a:rPr lang="en-US" altLang="zh-CN" b="1" dirty="0">
                <a:solidFill>
                  <a:schemeClr val="bg1"/>
                </a:solidFill>
                <a:latin typeface="+mn-lt"/>
              </a:rPr>
              <a:t>) from the input </a:t>
            </a:r>
            <a:r>
              <a:rPr lang="zh-CN" altLang="en-US" b="1" dirty="0">
                <a:solidFill>
                  <a:schemeClr val="bg1"/>
                </a:solidFill>
                <a:latin typeface="+mn-lt"/>
              </a:rPr>
              <a:t>𝑥</a:t>
            </a:r>
            <a:r>
              <a:rPr lang="en-US" altLang="zh-CN" b="1" dirty="0">
                <a:solidFill>
                  <a:schemeClr val="bg1"/>
                </a:solidFill>
                <a:latin typeface="+mn-lt"/>
              </a:rPr>
              <a:t>(</a:t>
            </a:r>
            <a:r>
              <a:rPr lang="zh-CN" altLang="en-US" b="1" dirty="0">
                <a:solidFill>
                  <a:schemeClr val="bg1"/>
                </a:solidFill>
                <a:latin typeface="+mn-lt"/>
              </a:rPr>
              <a:t>𝑡</a:t>
            </a:r>
            <a:r>
              <a:rPr lang="en-US" altLang="zh-CN" b="1" dirty="0">
                <a:solidFill>
                  <a:schemeClr val="bg1"/>
                </a:solidFill>
                <a:latin typeface="+mn-lt"/>
              </a:rPr>
              <a:t>)</a:t>
            </a:r>
            <a:endParaRPr lang="zh-CN" altLang="en-US" b="1" dirty="0">
              <a:solidFill>
                <a:schemeClr val="bg1"/>
              </a:solidFill>
              <a:latin typeface="+mn-lt"/>
            </a:endParaRPr>
          </a:p>
        </p:txBody>
      </p:sp>
      <p:sp>
        <p:nvSpPr>
          <p:cNvPr id="4" name="文本框 3">
            <a:extLst>
              <a:ext uri="{FF2B5EF4-FFF2-40B4-BE49-F238E27FC236}">
                <a16:creationId xmlns:a16="http://schemas.microsoft.com/office/drawing/2014/main" id="{B4C0AA0C-4D6B-45A9-BFAE-2A354964F814}"/>
              </a:ext>
            </a:extLst>
          </p:cNvPr>
          <p:cNvSpPr txBox="1"/>
          <p:nvPr/>
        </p:nvSpPr>
        <p:spPr>
          <a:xfrm>
            <a:off x="858371" y="3868387"/>
            <a:ext cx="1601722" cy="461665"/>
          </a:xfrm>
          <a:prstGeom prst="rect">
            <a:avLst/>
          </a:prstGeom>
          <a:noFill/>
        </p:spPr>
        <p:txBody>
          <a:bodyPr wrap="none" rtlCol="0">
            <a:spAutoFit/>
          </a:bodyPr>
          <a:lstStyle/>
          <a:p>
            <a:pPr algn="ctr"/>
            <a:r>
              <a:rPr lang="en-US" altLang="zh-CN" b="1" dirty="0">
                <a:latin typeface="+mn-lt"/>
              </a:rPr>
              <a:t>Input signal</a:t>
            </a:r>
            <a:endParaRPr lang="zh-CN" altLang="en-US" b="1" dirty="0">
              <a:latin typeface="+mn-lt"/>
            </a:endParaRPr>
          </a:p>
        </p:txBody>
      </p:sp>
      <p:sp>
        <p:nvSpPr>
          <p:cNvPr id="9" name="文本框 8">
            <a:extLst>
              <a:ext uri="{FF2B5EF4-FFF2-40B4-BE49-F238E27FC236}">
                <a16:creationId xmlns:a16="http://schemas.microsoft.com/office/drawing/2014/main" id="{42EAD02D-6116-4F7E-9A3D-90308F1AA8DD}"/>
              </a:ext>
            </a:extLst>
          </p:cNvPr>
          <p:cNvSpPr txBox="1"/>
          <p:nvPr/>
        </p:nvSpPr>
        <p:spPr>
          <a:xfrm>
            <a:off x="9521915" y="3868386"/>
            <a:ext cx="1811714" cy="461665"/>
          </a:xfrm>
          <a:prstGeom prst="rect">
            <a:avLst/>
          </a:prstGeom>
          <a:noFill/>
        </p:spPr>
        <p:txBody>
          <a:bodyPr wrap="none" rtlCol="0">
            <a:spAutoFit/>
          </a:bodyPr>
          <a:lstStyle/>
          <a:p>
            <a:pPr algn="ctr"/>
            <a:r>
              <a:rPr lang="en-US" altLang="zh-CN" b="1" dirty="0">
                <a:latin typeface="+mn-lt"/>
              </a:rPr>
              <a:t>Output signal</a:t>
            </a:r>
            <a:endParaRPr lang="zh-CN" altLang="en-US" b="1" dirty="0">
              <a:latin typeface="+mn-lt"/>
            </a:endParaRPr>
          </a:p>
        </p:txBody>
      </p:sp>
      <p:sp>
        <p:nvSpPr>
          <p:cNvPr id="6" name="文本框 5">
            <a:extLst>
              <a:ext uri="{FF2B5EF4-FFF2-40B4-BE49-F238E27FC236}">
                <a16:creationId xmlns:a16="http://schemas.microsoft.com/office/drawing/2014/main" id="{C17A596F-00E5-4A20-8938-FD62334FC897}"/>
              </a:ext>
            </a:extLst>
          </p:cNvPr>
          <p:cNvSpPr txBox="1"/>
          <p:nvPr/>
        </p:nvSpPr>
        <p:spPr>
          <a:xfrm>
            <a:off x="3109766" y="4465707"/>
            <a:ext cx="437941" cy="646331"/>
          </a:xfrm>
          <a:prstGeom prst="rect">
            <a:avLst/>
          </a:prstGeom>
          <a:noFill/>
        </p:spPr>
        <p:txBody>
          <a:bodyPr wrap="none" rtlCol="0">
            <a:spAutoFit/>
          </a:bodyPr>
          <a:lstStyle/>
          <a:p>
            <a:pPr algn="ctr"/>
            <a:r>
              <a:rPr lang="zh-CN" altLang="en-US" sz="3600" dirty="0">
                <a:solidFill>
                  <a:srgbClr val="FF0000"/>
                </a:solidFill>
                <a:latin typeface="+mn-lt"/>
              </a:rPr>
              <a:t>√</a:t>
            </a:r>
          </a:p>
        </p:txBody>
      </p:sp>
      <p:sp>
        <p:nvSpPr>
          <p:cNvPr id="10" name="文本框 9">
            <a:extLst>
              <a:ext uri="{FF2B5EF4-FFF2-40B4-BE49-F238E27FC236}">
                <a16:creationId xmlns:a16="http://schemas.microsoft.com/office/drawing/2014/main" id="{D181A207-3577-463C-9DFA-9A7BEE44C114}"/>
              </a:ext>
            </a:extLst>
          </p:cNvPr>
          <p:cNvSpPr txBox="1"/>
          <p:nvPr/>
        </p:nvSpPr>
        <p:spPr>
          <a:xfrm>
            <a:off x="8446965" y="4307510"/>
            <a:ext cx="394660" cy="646331"/>
          </a:xfrm>
          <a:prstGeom prst="rect">
            <a:avLst/>
          </a:prstGeom>
          <a:noFill/>
        </p:spPr>
        <p:txBody>
          <a:bodyPr wrap="none" rtlCol="0">
            <a:spAutoFit/>
          </a:bodyPr>
          <a:lstStyle/>
          <a:p>
            <a:pPr algn="ctr"/>
            <a:r>
              <a:rPr lang="en-US" altLang="zh-CN" sz="3600" dirty="0">
                <a:solidFill>
                  <a:srgbClr val="FF0000"/>
                </a:solidFill>
                <a:latin typeface="+mn-lt"/>
              </a:rPr>
              <a:t>?</a:t>
            </a:r>
            <a:endParaRPr lang="zh-CN" altLang="en-US" sz="3600" dirty="0">
              <a:solidFill>
                <a:srgbClr val="FF0000"/>
              </a:solidFill>
              <a:latin typeface="+mn-lt"/>
            </a:endParaRPr>
          </a:p>
        </p:txBody>
      </p:sp>
    </p:spTree>
    <p:extLst>
      <p:ext uri="{BB962C8B-B14F-4D97-AF65-F5344CB8AC3E}">
        <p14:creationId xmlns:p14="http://schemas.microsoft.com/office/powerpoint/2010/main" val="15889530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420832C-C976-495E-A511-66773C005879}"/>
              </a:ext>
            </a:extLst>
          </p:cNvPr>
          <p:cNvSpPr>
            <a:spLocks noGrp="1"/>
          </p:cNvSpPr>
          <p:nvPr>
            <p:ph type="title"/>
          </p:nvPr>
        </p:nvSpPr>
        <p:spPr/>
        <p:txBody>
          <a:bodyPr/>
          <a:lstStyle/>
          <a:p>
            <a:r>
              <a:rPr lang="en-US" altLang="zh-CN" dirty="0"/>
              <a:t>Impulse Response of</a:t>
            </a:r>
            <a:r>
              <a:rPr lang="zh-CN" altLang="en-US" dirty="0"/>
              <a:t> </a:t>
            </a:r>
            <a:r>
              <a:rPr lang="en-US" altLang="zh-CN" dirty="0"/>
              <a:t>a</a:t>
            </a:r>
            <a:r>
              <a:rPr lang="zh-CN" altLang="en-US" dirty="0"/>
              <a:t> </a:t>
            </a:r>
            <a:r>
              <a:rPr lang="en-US" altLang="zh-CN" dirty="0"/>
              <a:t>System (Channel): h(t)</a:t>
            </a:r>
            <a:endParaRPr lang="zh-CN" altLang="en-US" dirty="0"/>
          </a:p>
        </p:txBody>
      </p:sp>
      <p:sp>
        <p:nvSpPr>
          <p:cNvPr id="3" name="灯片编号占位符 2">
            <a:extLst>
              <a:ext uri="{FF2B5EF4-FFF2-40B4-BE49-F238E27FC236}">
                <a16:creationId xmlns:a16="http://schemas.microsoft.com/office/drawing/2014/main" id="{1E898978-4C97-48A6-8F7B-DAF1E830BFDE}"/>
              </a:ext>
            </a:extLst>
          </p:cNvPr>
          <p:cNvSpPr>
            <a:spLocks noGrp="1"/>
          </p:cNvSpPr>
          <p:nvPr>
            <p:ph type="sldNum" sz="quarter" idx="12"/>
          </p:nvPr>
        </p:nvSpPr>
        <p:spPr/>
        <p:txBody>
          <a:bodyPr/>
          <a:lstStyle/>
          <a:p>
            <a:pPr>
              <a:defRPr/>
            </a:pPr>
            <a:fld id="{B5976719-4C93-4032-AE44-9AF0CDE2F195}" type="slidenum">
              <a:rPr lang="en-US" altLang="zh-CN" smtClean="0"/>
              <a:t>49</a:t>
            </a:fld>
            <a:endParaRPr lang="en-US" altLang="zh-CN" dirty="0"/>
          </a:p>
        </p:txBody>
      </p:sp>
      <p:pic>
        <p:nvPicPr>
          <p:cNvPr id="5" name="图片 4">
            <a:extLst>
              <a:ext uri="{FF2B5EF4-FFF2-40B4-BE49-F238E27FC236}">
                <a16:creationId xmlns:a16="http://schemas.microsoft.com/office/drawing/2014/main" id="{4A30A71F-744D-4FA8-9412-1E31648ABDCA}"/>
              </a:ext>
            </a:extLst>
          </p:cNvPr>
          <p:cNvPicPr>
            <a:picLocks noChangeAspect="1"/>
          </p:cNvPicPr>
          <p:nvPr/>
        </p:nvPicPr>
        <p:blipFill>
          <a:blip r:embed="rId3"/>
          <a:stretch>
            <a:fillRect/>
          </a:stretch>
        </p:blipFill>
        <p:spPr>
          <a:xfrm>
            <a:off x="240000" y="1288244"/>
            <a:ext cx="11833466" cy="1705863"/>
          </a:xfrm>
          <a:prstGeom prst="rect">
            <a:avLst/>
          </a:prstGeom>
        </p:spPr>
      </p:pic>
      <p:pic>
        <p:nvPicPr>
          <p:cNvPr id="7" name="图片 6">
            <a:extLst>
              <a:ext uri="{FF2B5EF4-FFF2-40B4-BE49-F238E27FC236}">
                <a16:creationId xmlns:a16="http://schemas.microsoft.com/office/drawing/2014/main" id="{C5DC2D50-C7B1-4891-A981-DE3EF038938A}"/>
              </a:ext>
            </a:extLst>
          </p:cNvPr>
          <p:cNvPicPr>
            <a:picLocks noChangeAspect="1"/>
          </p:cNvPicPr>
          <p:nvPr/>
        </p:nvPicPr>
        <p:blipFill>
          <a:blip r:embed="rId4"/>
          <a:stretch>
            <a:fillRect/>
          </a:stretch>
        </p:blipFill>
        <p:spPr>
          <a:xfrm>
            <a:off x="1541242" y="3031763"/>
            <a:ext cx="8669558" cy="2778305"/>
          </a:xfrm>
          <a:prstGeom prst="rect">
            <a:avLst/>
          </a:prstGeom>
        </p:spPr>
      </p:pic>
      <p:pic>
        <p:nvPicPr>
          <p:cNvPr id="9" name="图片 8">
            <a:extLst>
              <a:ext uri="{FF2B5EF4-FFF2-40B4-BE49-F238E27FC236}">
                <a16:creationId xmlns:a16="http://schemas.microsoft.com/office/drawing/2014/main" id="{FA9919E5-DD25-48F4-9250-BE6F321D75CD}"/>
              </a:ext>
            </a:extLst>
          </p:cNvPr>
          <p:cNvPicPr>
            <a:picLocks noChangeAspect="1"/>
          </p:cNvPicPr>
          <p:nvPr/>
        </p:nvPicPr>
        <p:blipFill>
          <a:blip r:embed="rId5"/>
          <a:stretch>
            <a:fillRect/>
          </a:stretch>
        </p:blipFill>
        <p:spPr>
          <a:xfrm>
            <a:off x="437400" y="5847724"/>
            <a:ext cx="5562600" cy="1019175"/>
          </a:xfrm>
          <a:prstGeom prst="rect">
            <a:avLst/>
          </a:prstGeom>
        </p:spPr>
      </p:pic>
      <p:pic>
        <p:nvPicPr>
          <p:cNvPr id="11" name="图片 10">
            <a:extLst>
              <a:ext uri="{FF2B5EF4-FFF2-40B4-BE49-F238E27FC236}">
                <a16:creationId xmlns:a16="http://schemas.microsoft.com/office/drawing/2014/main" id="{48ACB314-7F9C-4CC6-98B3-4C46C4D51769}"/>
              </a:ext>
            </a:extLst>
          </p:cNvPr>
          <p:cNvPicPr>
            <a:picLocks noChangeAspect="1"/>
          </p:cNvPicPr>
          <p:nvPr/>
        </p:nvPicPr>
        <p:blipFill>
          <a:blip r:embed="rId6"/>
          <a:stretch>
            <a:fillRect/>
          </a:stretch>
        </p:blipFill>
        <p:spPr>
          <a:xfrm>
            <a:off x="6495146" y="5766845"/>
            <a:ext cx="4084108" cy="1100054"/>
          </a:xfrm>
          <a:prstGeom prst="rect">
            <a:avLst/>
          </a:prstGeom>
        </p:spPr>
      </p:pic>
      <p:sp>
        <p:nvSpPr>
          <p:cNvPr id="12" name="箭头: 右 11">
            <a:extLst>
              <a:ext uri="{FF2B5EF4-FFF2-40B4-BE49-F238E27FC236}">
                <a16:creationId xmlns:a16="http://schemas.microsoft.com/office/drawing/2014/main" id="{9E0DEE53-4FD1-4B26-A96E-B613080D4F8C}"/>
              </a:ext>
            </a:extLst>
          </p:cNvPr>
          <p:cNvSpPr/>
          <p:nvPr/>
        </p:nvSpPr>
        <p:spPr>
          <a:xfrm>
            <a:off x="5876021" y="6037917"/>
            <a:ext cx="533400" cy="601133"/>
          </a:xfrm>
          <a:prstGeom prst="rightArrow">
            <a:avLst/>
          </a:prstGeom>
          <a:solidFill>
            <a:srgbClr val="C00000"/>
          </a:solidFill>
          <a:ln w="3175">
            <a:solidFill>
              <a:schemeClr val="tx1"/>
            </a:solidFill>
          </a:ln>
        </p:spPr>
        <p:txBody>
          <a:bodyPr wrap="square" rtlCol="0" anchor="ctr" anchorCtr="0">
            <a:noAutofit/>
          </a:bodyPr>
          <a:lstStyle/>
          <a:p>
            <a:pPr algn="ctr"/>
            <a:endParaRPr lang="zh-CN" altLang="en-US" sz="2000" dirty="0">
              <a:latin typeface="+mn-lt"/>
              <a:ea typeface="+mn-ea"/>
            </a:endParaRPr>
          </a:p>
        </p:txBody>
      </p:sp>
      <p:sp>
        <p:nvSpPr>
          <p:cNvPr id="10" name="文本框 9">
            <a:extLst>
              <a:ext uri="{FF2B5EF4-FFF2-40B4-BE49-F238E27FC236}">
                <a16:creationId xmlns:a16="http://schemas.microsoft.com/office/drawing/2014/main" id="{84730C2C-772C-47CB-A5E9-8EFB0A4DFA97}"/>
              </a:ext>
            </a:extLst>
          </p:cNvPr>
          <p:cNvSpPr txBox="1"/>
          <p:nvPr/>
        </p:nvSpPr>
        <p:spPr>
          <a:xfrm>
            <a:off x="6495146" y="2230507"/>
            <a:ext cx="437941" cy="646331"/>
          </a:xfrm>
          <a:prstGeom prst="rect">
            <a:avLst/>
          </a:prstGeom>
          <a:noFill/>
        </p:spPr>
        <p:txBody>
          <a:bodyPr wrap="none" rtlCol="0">
            <a:spAutoFit/>
          </a:bodyPr>
          <a:lstStyle/>
          <a:p>
            <a:pPr algn="ctr"/>
            <a:r>
              <a:rPr lang="zh-CN" altLang="en-US" sz="3600" dirty="0">
                <a:solidFill>
                  <a:srgbClr val="FF0000"/>
                </a:solidFill>
                <a:latin typeface="+mn-lt"/>
              </a:rPr>
              <a:t>√</a:t>
            </a:r>
          </a:p>
        </p:txBody>
      </p:sp>
    </p:spTree>
    <p:extLst>
      <p:ext uri="{BB962C8B-B14F-4D97-AF65-F5344CB8AC3E}">
        <p14:creationId xmlns:p14="http://schemas.microsoft.com/office/powerpoint/2010/main" val="42551514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9E93B1-0350-41E5-B910-3D59967DCC0C}"/>
              </a:ext>
            </a:extLst>
          </p:cNvPr>
          <p:cNvSpPr>
            <a:spLocks noGrp="1"/>
          </p:cNvSpPr>
          <p:nvPr>
            <p:ph type="title"/>
          </p:nvPr>
        </p:nvSpPr>
        <p:spPr/>
        <p:txBody>
          <a:bodyPr/>
          <a:lstStyle/>
          <a:p>
            <a:r>
              <a:rPr lang="en-US" altLang="zh-CN" dirty="0"/>
              <a:t>Frequency Response of the Channel: H(f)</a:t>
            </a:r>
            <a:endParaRPr lang="zh-CN" altLang="en-US" dirty="0"/>
          </a:p>
        </p:txBody>
      </p:sp>
      <p:sp>
        <p:nvSpPr>
          <p:cNvPr id="3" name="灯片编号占位符 2">
            <a:extLst>
              <a:ext uri="{FF2B5EF4-FFF2-40B4-BE49-F238E27FC236}">
                <a16:creationId xmlns:a16="http://schemas.microsoft.com/office/drawing/2014/main" id="{27250F81-9319-4A83-894F-5728AF5B4CF8}"/>
              </a:ext>
            </a:extLst>
          </p:cNvPr>
          <p:cNvSpPr>
            <a:spLocks noGrp="1"/>
          </p:cNvSpPr>
          <p:nvPr>
            <p:ph type="sldNum" sz="quarter" idx="12"/>
          </p:nvPr>
        </p:nvSpPr>
        <p:spPr/>
        <p:txBody>
          <a:bodyPr/>
          <a:lstStyle/>
          <a:p>
            <a:pPr>
              <a:defRPr/>
            </a:pPr>
            <a:fld id="{B5976719-4C93-4032-AE44-9AF0CDE2F195}" type="slidenum">
              <a:rPr lang="en-US" altLang="zh-CN" smtClean="0"/>
              <a:t>50</a:t>
            </a:fld>
            <a:endParaRPr lang="en-US" altLang="zh-CN" dirty="0"/>
          </a:p>
        </p:txBody>
      </p:sp>
      <p:pic>
        <p:nvPicPr>
          <p:cNvPr id="5" name="图片 4">
            <a:extLst>
              <a:ext uri="{FF2B5EF4-FFF2-40B4-BE49-F238E27FC236}">
                <a16:creationId xmlns:a16="http://schemas.microsoft.com/office/drawing/2014/main" id="{03A403BB-B8E1-4DA6-A9FD-3CE3B010E342}"/>
              </a:ext>
            </a:extLst>
          </p:cNvPr>
          <p:cNvPicPr>
            <a:picLocks noChangeAspect="1"/>
          </p:cNvPicPr>
          <p:nvPr/>
        </p:nvPicPr>
        <p:blipFill>
          <a:blip r:embed="rId2"/>
          <a:stretch>
            <a:fillRect/>
          </a:stretch>
        </p:blipFill>
        <p:spPr>
          <a:xfrm>
            <a:off x="2432579" y="1522942"/>
            <a:ext cx="7648575" cy="2152650"/>
          </a:xfrm>
          <a:prstGeom prst="rect">
            <a:avLst/>
          </a:prstGeom>
        </p:spPr>
      </p:pic>
      <p:sp>
        <p:nvSpPr>
          <p:cNvPr id="6" name="文本框 5">
            <a:extLst>
              <a:ext uri="{FF2B5EF4-FFF2-40B4-BE49-F238E27FC236}">
                <a16:creationId xmlns:a16="http://schemas.microsoft.com/office/drawing/2014/main" id="{11942DEA-28E5-457C-B0F4-2715276BAC7D}"/>
              </a:ext>
            </a:extLst>
          </p:cNvPr>
          <p:cNvSpPr txBox="1"/>
          <p:nvPr/>
        </p:nvSpPr>
        <p:spPr>
          <a:xfrm>
            <a:off x="2434962" y="3852333"/>
            <a:ext cx="6915676" cy="461665"/>
          </a:xfrm>
          <a:prstGeom prst="rect">
            <a:avLst/>
          </a:prstGeom>
          <a:noFill/>
        </p:spPr>
        <p:txBody>
          <a:bodyPr wrap="none" rtlCol="0">
            <a:spAutoFit/>
          </a:bodyPr>
          <a:lstStyle/>
          <a:p>
            <a:pPr algn="ctr"/>
            <a:r>
              <a:rPr lang="en-US" altLang="zh-CN" b="1" dirty="0">
                <a:latin typeface="+mn-lt"/>
              </a:rPr>
              <a:t>Applying the convolution theorem of Fourier transforms</a:t>
            </a:r>
            <a:endParaRPr lang="zh-CN" altLang="en-US" b="1" dirty="0">
              <a:latin typeface="+mn-lt"/>
            </a:endParaRPr>
          </a:p>
        </p:txBody>
      </p:sp>
      <p:pic>
        <p:nvPicPr>
          <p:cNvPr id="8" name="图片 7">
            <a:extLst>
              <a:ext uri="{FF2B5EF4-FFF2-40B4-BE49-F238E27FC236}">
                <a16:creationId xmlns:a16="http://schemas.microsoft.com/office/drawing/2014/main" id="{DFC87BBD-A381-435A-9C21-EEE3F8A17422}"/>
              </a:ext>
            </a:extLst>
          </p:cNvPr>
          <p:cNvPicPr>
            <a:picLocks noChangeAspect="1"/>
          </p:cNvPicPr>
          <p:nvPr/>
        </p:nvPicPr>
        <p:blipFill>
          <a:blip r:embed="rId3"/>
          <a:stretch>
            <a:fillRect/>
          </a:stretch>
        </p:blipFill>
        <p:spPr>
          <a:xfrm>
            <a:off x="828145" y="4780853"/>
            <a:ext cx="4981575" cy="1085850"/>
          </a:xfrm>
          <a:prstGeom prst="rect">
            <a:avLst/>
          </a:prstGeom>
        </p:spPr>
      </p:pic>
      <p:sp>
        <p:nvSpPr>
          <p:cNvPr id="9" name="文本框 8">
            <a:extLst>
              <a:ext uri="{FF2B5EF4-FFF2-40B4-BE49-F238E27FC236}">
                <a16:creationId xmlns:a16="http://schemas.microsoft.com/office/drawing/2014/main" id="{74AC296E-9B72-40D0-966F-60798660961A}"/>
              </a:ext>
            </a:extLst>
          </p:cNvPr>
          <p:cNvSpPr txBox="1"/>
          <p:nvPr/>
        </p:nvSpPr>
        <p:spPr>
          <a:xfrm>
            <a:off x="2846598" y="6037393"/>
            <a:ext cx="1181735" cy="461665"/>
          </a:xfrm>
          <a:prstGeom prst="rect">
            <a:avLst/>
          </a:prstGeom>
          <a:noFill/>
        </p:spPr>
        <p:txBody>
          <a:bodyPr wrap="none" rtlCol="0">
            <a:spAutoFit/>
          </a:bodyPr>
          <a:lstStyle/>
          <a:p>
            <a:pPr algn="ctr"/>
            <a:r>
              <a:rPr lang="en-US" altLang="zh-CN" b="1" dirty="0">
                <a:solidFill>
                  <a:schemeClr val="accent5"/>
                </a:solidFill>
                <a:latin typeface="+mn-lt"/>
              </a:rPr>
              <a:t>Channel</a:t>
            </a:r>
            <a:endParaRPr lang="zh-CN" altLang="en-US" b="1" dirty="0">
              <a:solidFill>
                <a:schemeClr val="accent5"/>
              </a:solidFill>
              <a:latin typeface="+mn-lt"/>
            </a:endParaRPr>
          </a:p>
        </p:txBody>
      </p:sp>
      <p:sp>
        <p:nvSpPr>
          <p:cNvPr id="10" name="文本框 9">
            <a:extLst>
              <a:ext uri="{FF2B5EF4-FFF2-40B4-BE49-F238E27FC236}">
                <a16:creationId xmlns:a16="http://schemas.microsoft.com/office/drawing/2014/main" id="{244DBCEC-065E-4C86-91B7-523C513896E7}"/>
              </a:ext>
            </a:extLst>
          </p:cNvPr>
          <p:cNvSpPr txBox="1"/>
          <p:nvPr/>
        </p:nvSpPr>
        <p:spPr>
          <a:xfrm>
            <a:off x="4608557" y="6025055"/>
            <a:ext cx="942887" cy="461665"/>
          </a:xfrm>
          <a:prstGeom prst="rect">
            <a:avLst/>
          </a:prstGeom>
          <a:noFill/>
        </p:spPr>
        <p:txBody>
          <a:bodyPr wrap="none" rtlCol="0">
            <a:spAutoFit/>
          </a:bodyPr>
          <a:lstStyle/>
          <a:p>
            <a:pPr algn="ctr"/>
            <a:r>
              <a:rPr lang="en-US" altLang="zh-CN" b="1" dirty="0">
                <a:solidFill>
                  <a:schemeClr val="accent5"/>
                </a:solidFill>
                <a:latin typeface="+mn-lt"/>
              </a:rPr>
              <a:t>Signal</a:t>
            </a:r>
            <a:endParaRPr lang="zh-CN" altLang="en-US" b="1" dirty="0">
              <a:solidFill>
                <a:schemeClr val="accent5"/>
              </a:solidFill>
              <a:latin typeface="+mn-lt"/>
            </a:endParaRPr>
          </a:p>
        </p:txBody>
      </p:sp>
      <p:sp>
        <p:nvSpPr>
          <p:cNvPr id="11" name="文本框 10">
            <a:extLst>
              <a:ext uri="{FF2B5EF4-FFF2-40B4-BE49-F238E27FC236}">
                <a16:creationId xmlns:a16="http://schemas.microsoft.com/office/drawing/2014/main" id="{6C86586A-A3C2-4A7E-9B83-4D5B7CF54840}"/>
              </a:ext>
            </a:extLst>
          </p:cNvPr>
          <p:cNvSpPr txBox="1"/>
          <p:nvPr/>
        </p:nvSpPr>
        <p:spPr>
          <a:xfrm>
            <a:off x="1195798" y="6025054"/>
            <a:ext cx="1010213" cy="461665"/>
          </a:xfrm>
          <a:prstGeom prst="rect">
            <a:avLst/>
          </a:prstGeom>
          <a:noFill/>
        </p:spPr>
        <p:txBody>
          <a:bodyPr wrap="none" rtlCol="0">
            <a:spAutoFit/>
          </a:bodyPr>
          <a:lstStyle/>
          <a:p>
            <a:pPr algn="ctr"/>
            <a:r>
              <a:rPr lang="en-US" altLang="zh-CN" b="1" dirty="0">
                <a:solidFill>
                  <a:schemeClr val="accent5"/>
                </a:solidFill>
                <a:latin typeface="+mn-lt"/>
              </a:rPr>
              <a:t>Output</a:t>
            </a:r>
            <a:endParaRPr lang="zh-CN" altLang="en-US" b="1" dirty="0">
              <a:solidFill>
                <a:schemeClr val="accent5"/>
              </a:solidFill>
              <a:latin typeface="+mn-lt"/>
            </a:endParaRPr>
          </a:p>
        </p:txBody>
      </p:sp>
      <p:pic>
        <p:nvPicPr>
          <p:cNvPr id="13" name="图片 12">
            <a:extLst>
              <a:ext uri="{FF2B5EF4-FFF2-40B4-BE49-F238E27FC236}">
                <a16:creationId xmlns:a16="http://schemas.microsoft.com/office/drawing/2014/main" id="{AE253952-5B17-40CB-B770-387C3FE3BD56}"/>
              </a:ext>
            </a:extLst>
          </p:cNvPr>
          <p:cNvPicPr>
            <a:picLocks noChangeAspect="1"/>
          </p:cNvPicPr>
          <p:nvPr/>
        </p:nvPicPr>
        <p:blipFill>
          <a:blip r:embed="rId4"/>
          <a:stretch>
            <a:fillRect/>
          </a:stretch>
        </p:blipFill>
        <p:spPr>
          <a:xfrm>
            <a:off x="6457950" y="4730220"/>
            <a:ext cx="5657850" cy="1209675"/>
          </a:xfrm>
          <a:prstGeom prst="rect">
            <a:avLst/>
          </a:prstGeom>
        </p:spPr>
      </p:pic>
      <p:sp>
        <p:nvSpPr>
          <p:cNvPr id="15" name="箭头: 右 14">
            <a:extLst>
              <a:ext uri="{FF2B5EF4-FFF2-40B4-BE49-F238E27FC236}">
                <a16:creationId xmlns:a16="http://schemas.microsoft.com/office/drawing/2014/main" id="{ACEC26B4-93A5-4D34-B458-C9E9896880EF}"/>
              </a:ext>
            </a:extLst>
          </p:cNvPr>
          <p:cNvSpPr/>
          <p:nvPr/>
        </p:nvSpPr>
        <p:spPr>
          <a:xfrm>
            <a:off x="6096000" y="5023211"/>
            <a:ext cx="533400" cy="601133"/>
          </a:xfrm>
          <a:prstGeom prst="rightArrow">
            <a:avLst/>
          </a:prstGeom>
          <a:solidFill>
            <a:srgbClr val="C00000"/>
          </a:solidFill>
          <a:ln w="3175">
            <a:solidFill>
              <a:schemeClr val="tx1"/>
            </a:solidFill>
          </a:ln>
        </p:spPr>
        <p:txBody>
          <a:bodyPr wrap="square" rtlCol="0" anchor="ctr" anchorCtr="0">
            <a:noAutofit/>
          </a:bodyPr>
          <a:lstStyle/>
          <a:p>
            <a:pPr algn="ctr"/>
            <a:endParaRPr lang="zh-CN" altLang="en-US" sz="2000" dirty="0">
              <a:latin typeface="+mn-lt"/>
              <a:ea typeface="+mn-ea"/>
            </a:endParaRPr>
          </a:p>
        </p:txBody>
      </p:sp>
    </p:spTree>
    <p:extLst>
      <p:ext uri="{BB962C8B-B14F-4D97-AF65-F5344CB8AC3E}">
        <p14:creationId xmlns:p14="http://schemas.microsoft.com/office/powerpoint/2010/main" val="32418959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A73A984-036C-4D04-A128-0955D996522E}"/>
              </a:ext>
            </a:extLst>
          </p:cNvPr>
          <p:cNvSpPr>
            <a:spLocks noGrp="1"/>
          </p:cNvSpPr>
          <p:nvPr>
            <p:ph type="title"/>
          </p:nvPr>
        </p:nvSpPr>
        <p:spPr/>
        <p:txBody>
          <a:bodyPr/>
          <a:lstStyle/>
          <a:p>
            <a:r>
              <a:rPr lang="en-US" altLang="zh-CN" dirty="0"/>
              <a:t>Example:</a:t>
            </a:r>
            <a:r>
              <a:rPr lang="zh-CN" altLang="en-US" dirty="0"/>
              <a:t> </a:t>
            </a:r>
            <a:r>
              <a:rPr lang="en-US" altLang="zh-CN" dirty="0"/>
              <a:t>Twisted Pairs for Telephony</a:t>
            </a:r>
            <a:endParaRPr lang="zh-CN" altLang="en-US" dirty="0"/>
          </a:p>
        </p:txBody>
      </p:sp>
      <p:sp>
        <p:nvSpPr>
          <p:cNvPr id="3" name="灯片编号占位符 2">
            <a:extLst>
              <a:ext uri="{FF2B5EF4-FFF2-40B4-BE49-F238E27FC236}">
                <a16:creationId xmlns:a16="http://schemas.microsoft.com/office/drawing/2014/main" id="{0FCB7DDE-5474-4219-854F-606187A48743}"/>
              </a:ext>
            </a:extLst>
          </p:cNvPr>
          <p:cNvSpPr>
            <a:spLocks noGrp="1"/>
          </p:cNvSpPr>
          <p:nvPr>
            <p:ph type="sldNum" sz="quarter" idx="12"/>
          </p:nvPr>
        </p:nvSpPr>
        <p:spPr/>
        <p:txBody>
          <a:bodyPr/>
          <a:lstStyle/>
          <a:p>
            <a:pPr>
              <a:defRPr/>
            </a:pPr>
            <a:fld id="{B5976719-4C93-4032-AE44-9AF0CDE2F195}" type="slidenum">
              <a:rPr lang="en-US" altLang="zh-CN" smtClean="0"/>
              <a:t>51</a:t>
            </a:fld>
            <a:endParaRPr lang="en-US" altLang="zh-CN" dirty="0"/>
          </a:p>
        </p:txBody>
      </p:sp>
      <p:pic>
        <p:nvPicPr>
          <p:cNvPr id="5" name="图片 4">
            <a:extLst>
              <a:ext uri="{FF2B5EF4-FFF2-40B4-BE49-F238E27FC236}">
                <a16:creationId xmlns:a16="http://schemas.microsoft.com/office/drawing/2014/main" id="{3D5B97A9-237F-4590-AC69-2D91B2E2487C}"/>
              </a:ext>
            </a:extLst>
          </p:cNvPr>
          <p:cNvPicPr>
            <a:picLocks noChangeAspect="1"/>
          </p:cNvPicPr>
          <p:nvPr/>
        </p:nvPicPr>
        <p:blipFill>
          <a:blip r:embed="rId2"/>
          <a:stretch>
            <a:fillRect/>
          </a:stretch>
        </p:blipFill>
        <p:spPr>
          <a:xfrm>
            <a:off x="4212166" y="1117750"/>
            <a:ext cx="4914900" cy="2109100"/>
          </a:xfrm>
          <a:prstGeom prst="rect">
            <a:avLst/>
          </a:prstGeom>
        </p:spPr>
      </p:pic>
      <p:pic>
        <p:nvPicPr>
          <p:cNvPr id="7" name="图片 6">
            <a:extLst>
              <a:ext uri="{FF2B5EF4-FFF2-40B4-BE49-F238E27FC236}">
                <a16:creationId xmlns:a16="http://schemas.microsoft.com/office/drawing/2014/main" id="{33C41F3B-C7FA-4AAC-80E2-1B4BDA932F68}"/>
              </a:ext>
            </a:extLst>
          </p:cNvPr>
          <p:cNvPicPr>
            <a:picLocks noChangeAspect="1"/>
          </p:cNvPicPr>
          <p:nvPr/>
        </p:nvPicPr>
        <p:blipFill>
          <a:blip r:embed="rId3"/>
          <a:stretch>
            <a:fillRect/>
          </a:stretch>
        </p:blipFill>
        <p:spPr>
          <a:xfrm>
            <a:off x="2243668" y="1647247"/>
            <a:ext cx="1905000" cy="909298"/>
          </a:xfrm>
          <a:prstGeom prst="rect">
            <a:avLst/>
          </a:prstGeom>
        </p:spPr>
      </p:pic>
      <p:sp>
        <p:nvSpPr>
          <p:cNvPr id="10" name="文本框 9">
            <a:extLst>
              <a:ext uri="{FF2B5EF4-FFF2-40B4-BE49-F238E27FC236}">
                <a16:creationId xmlns:a16="http://schemas.microsoft.com/office/drawing/2014/main" id="{C806C8B9-A72E-4455-A3B5-E9402E566DE9}"/>
              </a:ext>
            </a:extLst>
          </p:cNvPr>
          <p:cNvSpPr txBox="1"/>
          <p:nvPr/>
        </p:nvSpPr>
        <p:spPr>
          <a:xfrm>
            <a:off x="7394498" y="4868287"/>
            <a:ext cx="4238702" cy="1815882"/>
          </a:xfrm>
          <a:prstGeom prst="rect">
            <a:avLst/>
          </a:prstGeom>
          <a:noFill/>
        </p:spPr>
        <p:txBody>
          <a:bodyPr wrap="square" rtlCol="0">
            <a:spAutoFit/>
          </a:bodyPr>
          <a:lstStyle/>
          <a:p>
            <a:pPr algn="ctr"/>
            <a:r>
              <a:rPr lang="en-US" altLang="zh-CN" sz="2800" b="1" dirty="0">
                <a:latin typeface="+mn-lt"/>
              </a:rPr>
              <a:t>Typical frequency response of a twisted-pair transmission</a:t>
            </a:r>
          </a:p>
          <a:p>
            <a:pPr algn="ctr"/>
            <a:r>
              <a:rPr lang="en-US" altLang="zh-CN" sz="2800" b="1" dirty="0">
                <a:latin typeface="+mn-lt"/>
              </a:rPr>
              <a:t>line of different lengths</a:t>
            </a:r>
            <a:endParaRPr lang="zh-CN" altLang="en-US" sz="2800" b="1" dirty="0">
              <a:latin typeface="+mn-lt"/>
            </a:endParaRPr>
          </a:p>
        </p:txBody>
      </p:sp>
      <p:pic>
        <p:nvPicPr>
          <p:cNvPr id="12" name="图片 11">
            <a:extLst>
              <a:ext uri="{FF2B5EF4-FFF2-40B4-BE49-F238E27FC236}">
                <a16:creationId xmlns:a16="http://schemas.microsoft.com/office/drawing/2014/main" id="{A9F8CC9F-F43C-4856-93E7-ECCD1103F20B}"/>
              </a:ext>
            </a:extLst>
          </p:cNvPr>
          <p:cNvPicPr>
            <a:picLocks noChangeAspect="1"/>
          </p:cNvPicPr>
          <p:nvPr/>
        </p:nvPicPr>
        <p:blipFill>
          <a:blip r:embed="rId4"/>
          <a:stretch>
            <a:fillRect/>
          </a:stretch>
        </p:blipFill>
        <p:spPr>
          <a:xfrm>
            <a:off x="2507979" y="3288298"/>
            <a:ext cx="4914901" cy="3493502"/>
          </a:xfrm>
          <a:prstGeom prst="rect">
            <a:avLst/>
          </a:prstGeom>
        </p:spPr>
      </p:pic>
      <p:sp>
        <p:nvSpPr>
          <p:cNvPr id="18" name="文本框 17">
            <a:extLst>
              <a:ext uri="{FF2B5EF4-FFF2-40B4-BE49-F238E27FC236}">
                <a16:creationId xmlns:a16="http://schemas.microsoft.com/office/drawing/2014/main" id="{44118604-5BAC-48B5-AB78-0153C751D40B}"/>
              </a:ext>
            </a:extLst>
          </p:cNvPr>
          <p:cNvSpPr txBox="1"/>
          <p:nvPr/>
        </p:nvSpPr>
        <p:spPr>
          <a:xfrm>
            <a:off x="8885767" y="3661434"/>
            <a:ext cx="935566" cy="646331"/>
          </a:xfrm>
          <a:prstGeom prst="rect">
            <a:avLst/>
          </a:prstGeom>
          <a:solidFill>
            <a:schemeClr val="accent5"/>
          </a:solidFill>
        </p:spPr>
        <p:txBody>
          <a:bodyPr wrap="square">
            <a:spAutoFit/>
          </a:bodyPr>
          <a:lstStyle/>
          <a:p>
            <a:r>
              <a:rPr lang="en-US" altLang="zh-CN" sz="3600" b="1" dirty="0">
                <a:solidFill>
                  <a:schemeClr val="bg1"/>
                </a:solidFill>
                <a:latin typeface="+mn-lt"/>
                <a:ea typeface="+mn-ea"/>
              </a:rPr>
              <a:t>H(f)</a:t>
            </a:r>
            <a:endParaRPr lang="zh-CN" altLang="en-US" sz="3600" b="1" dirty="0">
              <a:solidFill>
                <a:schemeClr val="bg1"/>
              </a:solidFill>
              <a:latin typeface="+mn-lt"/>
              <a:ea typeface="+mn-ea"/>
            </a:endParaRPr>
          </a:p>
        </p:txBody>
      </p:sp>
      <p:sp>
        <p:nvSpPr>
          <p:cNvPr id="9" name="文本框 8">
            <a:extLst>
              <a:ext uri="{FF2B5EF4-FFF2-40B4-BE49-F238E27FC236}">
                <a16:creationId xmlns:a16="http://schemas.microsoft.com/office/drawing/2014/main" id="{31FD1F24-39C2-49CC-AC3E-8FE5536C7C2C}"/>
              </a:ext>
            </a:extLst>
          </p:cNvPr>
          <p:cNvSpPr txBox="1"/>
          <p:nvPr/>
        </p:nvSpPr>
        <p:spPr>
          <a:xfrm>
            <a:off x="9821333" y="3661434"/>
            <a:ext cx="437941" cy="646331"/>
          </a:xfrm>
          <a:prstGeom prst="rect">
            <a:avLst/>
          </a:prstGeom>
          <a:noFill/>
        </p:spPr>
        <p:txBody>
          <a:bodyPr wrap="none" rtlCol="0">
            <a:spAutoFit/>
          </a:bodyPr>
          <a:lstStyle/>
          <a:p>
            <a:pPr algn="ctr"/>
            <a:r>
              <a:rPr lang="zh-CN" altLang="en-US" sz="3600" dirty="0">
                <a:solidFill>
                  <a:srgbClr val="FF0000"/>
                </a:solidFill>
                <a:latin typeface="+mn-lt"/>
              </a:rPr>
              <a:t>√</a:t>
            </a:r>
          </a:p>
        </p:txBody>
      </p:sp>
    </p:spTree>
    <p:extLst>
      <p:ext uri="{BB962C8B-B14F-4D97-AF65-F5344CB8AC3E}">
        <p14:creationId xmlns:p14="http://schemas.microsoft.com/office/powerpoint/2010/main" val="17445304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741489" y="355600"/>
            <a:ext cx="8709025" cy="890588"/>
          </a:xfrm>
        </p:spPr>
        <p:txBody>
          <a:bodyPr/>
          <a:lstStyle/>
          <a:p>
            <a:r>
              <a:rPr lang="en-US" altLang="zh-CN" dirty="0">
                <a:ea typeface="宋体" panose="02010600030101010101" pitchFamily="2" charset="-122"/>
              </a:rPr>
              <a:t>Bandwidth of a Channel</a:t>
            </a:r>
            <a:endParaRPr lang="zh-CN" altLang="en-US" dirty="0">
              <a:ea typeface="宋体" panose="02010600030101010101" pitchFamily="2" charset="-122"/>
            </a:endParaRPr>
          </a:p>
        </p:txBody>
      </p:sp>
      <p:sp>
        <p:nvSpPr>
          <p:cNvPr id="66563" name="Rectangle 3"/>
          <p:cNvSpPr>
            <a:spLocks noGrp="1" noChangeArrowheads="1"/>
          </p:cNvSpPr>
          <p:nvPr>
            <p:ph type="body" idx="1"/>
          </p:nvPr>
        </p:nvSpPr>
        <p:spPr>
          <a:xfrm>
            <a:off x="2057400" y="3360421"/>
            <a:ext cx="7772400" cy="2887979"/>
          </a:xfrm>
        </p:spPr>
        <p:txBody>
          <a:bodyPr/>
          <a:lstStyle/>
          <a:p>
            <a:r>
              <a:rPr lang="en-US" altLang="zh-CN" dirty="0">
                <a:ea typeface="宋体" panose="02010600030101010101" pitchFamily="2" charset="-122"/>
              </a:rPr>
              <a:t>The </a:t>
            </a:r>
            <a:r>
              <a:rPr lang="en-US" altLang="zh-CN" dirty="0">
                <a:solidFill>
                  <a:srgbClr val="C00000"/>
                </a:solidFill>
                <a:ea typeface="宋体" panose="02010600030101010101" pitchFamily="2" charset="-122"/>
              </a:rPr>
              <a:t>range of frequencies </a:t>
            </a:r>
            <a:r>
              <a:rPr lang="en-US" altLang="zh-CN" dirty="0">
                <a:ea typeface="宋体" panose="02010600030101010101" pitchFamily="2" charset="-122"/>
              </a:rPr>
              <a:t>transmitted without being strongly attenuated is called the </a:t>
            </a:r>
            <a:r>
              <a:rPr lang="en-US" altLang="zh-CN" b="1" dirty="0">
                <a:solidFill>
                  <a:srgbClr val="3366FF"/>
                </a:solidFill>
                <a:ea typeface="宋体" panose="02010600030101010101" pitchFamily="2" charset="-122"/>
              </a:rPr>
              <a:t>bandwidth</a:t>
            </a:r>
            <a:r>
              <a:rPr lang="en-US" altLang="zh-CN" dirty="0">
                <a:ea typeface="宋体" panose="02010600030101010101" pitchFamily="2" charset="-122"/>
              </a:rPr>
              <a:t>. </a:t>
            </a:r>
          </a:p>
          <a:p>
            <a:r>
              <a:rPr lang="en-US" altLang="zh-CN" dirty="0">
                <a:ea typeface="宋体" panose="02010600030101010101" pitchFamily="2" charset="-122"/>
              </a:rPr>
              <a:t>The bandwidth of a channel is a </a:t>
            </a:r>
            <a:r>
              <a:rPr lang="en-US" altLang="zh-CN" dirty="0">
                <a:solidFill>
                  <a:srgbClr val="C00000"/>
                </a:solidFill>
                <a:ea typeface="宋体" panose="02010600030101010101" pitchFamily="2" charset="-122"/>
              </a:rPr>
              <a:t>physical property </a:t>
            </a:r>
            <a:r>
              <a:rPr lang="en-US" altLang="zh-CN" dirty="0">
                <a:ea typeface="宋体" panose="02010600030101010101" pitchFamily="2" charset="-122"/>
              </a:rPr>
              <a:t>of the transmission medium </a:t>
            </a:r>
          </a:p>
          <a:p>
            <a:pPr lvl="1"/>
            <a:r>
              <a:rPr lang="en-US" altLang="zh-CN" dirty="0">
                <a:ea typeface="宋体" panose="02010600030101010101" pitchFamily="2" charset="-122"/>
              </a:rPr>
              <a:t>usually depends on the construction, thickness, and length of the medium. </a:t>
            </a:r>
          </a:p>
        </p:txBody>
      </p:sp>
      <p:sp>
        <p:nvSpPr>
          <p:cNvPr id="3" name="灯片编号占位符 2"/>
          <p:cNvSpPr>
            <a:spLocks noGrp="1"/>
          </p:cNvSpPr>
          <p:nvPr>
            <p:ph type="sldNum" sz="quarter" idx="12"/>
          </p:nvPr>
        </p:nvSpPr>
        <p:spPr/>
        <p:txBody>
          <a:bodyPr/>
          <a:lstStyle/>
          <a:p>
            <a:pPr>
              <a:defRPr/>
            </a:pPr>
            <a:fld id="{492030C2-6F56-494C-AD62-189876E33A92}" type="slidenum">
              <a:rPr lang="en-US" altLang="zh-CN" smtClean="0"/>
              <a:pPr>
                <a:defRPr/>
              </a:pPr>
              <a:t>52</a:t>
            </a:fld>
            <a:endParaRPr lang="en-US" altLang="zh-CN" dirty="0"/>
          </a:p>
        </p:txBody>
      </p:sp>
      <p:sp>
        <p:nvSpPr>
          <p:cNvPr id="7" name="矩形 6">
            <a:extLst>
              <a:ext uri="{FF2B5EF4-FFF2-40B4-BE49-F238E27FC236}">
                <a16:creationId xmlns:a16="http://schemas.microsoft.com/office/drawing/2014/main" id="{BF092F98-C956-4DBE-AF34-D4F41F429B5E}"/>
              </a:ext>
            </a:extLst>
          </p:cNvPr>
          <p:cNvSpPr/>
          <p:nvPr/>
        </p:nvSpPr>
        <p:spPr>
          <a:xfrm>
            <a:off x="4758690" y="2125977"/>
            <a:ext cx="2674620" cy="434340"/>
          </a:xfrm>
          <a:prstGeom prst="rect">
            <a:avLst/>
          </a:prstGeom>
          <a:solidFill>
            <a:schemeClr val="tx2"/>
          </a:solidFill>
          <a:ln w="28575">
            <a:solidFill>
              <a:schemeClr val="tx1"/>
            </a:solidFill>
          </a:ln>
        </p:spPr>
        <p:txBody>
          <a:bodyPr wrap="square" rtlCol="0" anchor="ctr" anchorCtr="0">
            <a:noAutofit/>
          </a:bodyPr>
          <a:lstStyle/>
          <a:p>
            <a:pPr algn="ctr"/>
            <a:r>
              <a:rPr lang="en-US" altLang="zh-CN">
                <a:solidFill>
                  <a:schemeClr val="bg1"/>
                </a:solidFill>
                <a:latin typeface="+mn-lt"/>
                <a:ea typeface="+mn-ea"/>
              </a:rPr>
              <a:t>Channel (media)</a:t>
            </a:r>
            <a:endParaRPr lang="zh-CN" altLang="en-US" dirty="0">
              <a:solidFill>
                <a:schemeClr val="bg1"/>
              </a:solidFill>
              <a:latin typeface="+mn-lt"/>
              <a:ea typeface="+mn-ea"/>
            </a:endParaRPr>
          </a:p>
        </p:txBody>
      </p:sp>
      <p:pic>
        <p:nvPicPr>
          <p:cNvPr id="240642" name="Picture 2" descr="http://recordingology.com/wp-content/uploads/2013/05/Distortion_Square-Wave.gif">
            <a:extLst>
              <a:ext uri="{FF2B5EF4-FFF2-40B4-BE49-F238E27FC236}">
                <a16:creationId xmlns:a16="http://schemas.microsoft.com/office/drawing/2014/main" id="{42017333-59C4-477E-B6A2-F6BFED9907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3616" y="1642885"/>
            <a:ext cx="2028825" cy="14386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recordingology.com/wp-content/uploads/2013/05/Distortion_Square-Wave.gif">
            <a:extLst>
              <a:ext uri="{FF2B5EF4-FFF2-40B4-BE49-F238E27FC236}">
                <a16:creationId xmlns:a16="http://schemas.microsoft.com/office/drawing/2014/main" id="{9493160C-F380-4985-BD58-C65F30763B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0976" y="1623838"/>
            <a:ext cx="2028825" cy="1438621"/>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直接箭头连接符 9">
            <a:extLst>
              <a:ext uri="{FF2B5EF4-FFF2-40B4-BE49-F238E27FC236}">
                <a16:creationId xmlns:a16="http://schemas.microsoft.com/office/drawing/2014/main" id="{B910379A-12EE-4C77-86A6-D8824A3B0BA6}"/>
              </a:ext>
            </a:extLst>
          </p:cNvPr>
          <p:cNvCxnSpPr/>
          <p:nvPr/>
        </p:nvCxnSpPr>
        <p:spPr bwMode="auto">
          <a:xfrm>
            <a:off x="4389120" y="2362194"/>
            <a:ext cx="289560" cy="0"/>
          </a:xfrm>
          <a:prstGeom prst="straightConnector1">
            <a:avLst/>
          </a:prstGeom>
          <a:solidFill>
            <a:schemeClr val="accent1"/>
          </a:solidFill>
          <a:ln w="28575" cap="flat" cmpd="sng" algn="ctr">
            <a:solidFill>
              <a:srgbClr val="0000FF"/>
            </a:solidFill>
            <a:prstDash val="solid"/>
            <a:round/>
            <a:headEnd type="none" w="med" len="med"/>
            <a:tailEnd type="triangle"/>
          </a:ln>
          <a:effectLst/>
        </p:spPr>
      </p:cxnSp>
      <p:cxnSp>
        <p:nvCxnSpPr>
          <p:cNvPr id="17" name="直接箭头连接符 16">
            <a:extLst>
              <a:ext uri="{FF2B5EF4-FFF2-40B4-BE49-F238E27FC236}">
                <a16:creationId xmlns:a16="http://schemas.microsoft.com/office/drawing/2014/main" id="{F5FBA897-2541-43FD-932A-5E7A0897834A}"/>
              </a:ext>
            </a:extLst>
          </p:cNvPr>
          <p:cNvCxnSpPr/>
          <p:nvPr/>
        </p:nvCxnSpPr>
        <p:spPr bwMode="auto">
          <a:xfrm>
            <a:off x="7511415" y="2369808"/>
            <a:ext cx="289560" cy="0"/>
          </a:xfrm>
          <a:prstGeom prst="straightConnector1">
            <a:avLst/>
          </a:prstGeom>
          <a:solidFill>
            <a:schemeClr val="accent1"/>
          </a:solidFill>
          <a:ln w="28575" cap="flat" cmpd="sng" algn="ctr">
            <a:solidFill>
              <a:srgbClr val="0000FF"/>
            </a:solidFill>
            <a:prstDash val="solid"/>
            <a:round/>
            <a:headEnd type="none" w="med" len="med"/>
            <a:tailEnd type="triangle"/>
          </a:ln>
          <a:effectLst/>
        </p:spPr>
      </p:cxnSp>
    </p:spTree>
    <p:extLst>
      <p:ext uri="{BB962C8B-B14F-4D97-AF65-F5344CB8AC3E}">
        <p14:creationId xmlns:p14="http://schemas.microsoft.com/office/powerpoint/2010/main" val="3729851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4"/>
          <p:cNvSpPr>
            <a:spLocks noGrp="1"/>
          </p:cNvSpPr>
          <p:nvPr>
            <p:ph type="title"/>
          </p:nvPr>
        </p:nvSpPr>
        <p:spPr/>
        <p:txBody>
          <a:bodyPr/>
          <a:lstStyle/>
          <a:p>
            <a:r>
              <a:rPr lang="en-US" altLang="en-US" dirty="0"/>
              <a:t>Let’s come back on information transmission!</a:t>
            </a:r>
          </a:p>
        </p:txBody>
      </p:sp>
      <p:sp>
        <p:nvSpPr>
          <p:cNvPr id="4" name="灯片编号占位符 3"/>
          <p:cNvSpPr>
            <a:spLocks noGrp="1"/>
          </p:cNvSpPr>
          <p:nvPr>
            <p:ph type="sldNum" sz="quarter" idx="12"/>
          </p:nvPr>
        </p:nvSpPr>
        <p:spPr/>
        <p:txBody>
          <a:bodyPr/>
          <a:lstStyle/>
          <a:p>
            <a:pPr>
              <a:defRPr/>
            </a:pPr>
            <a:fld id="{C26F88E2-37A7-4AF8-85FF-C316983EC330}" type="slidenum">
              <a:rPr lang="en-US" altLang="zh-CN" smtClean="0"/>
              <a:pPr>
                <a:defRPr/>
              </a:pPr>
              <a:t>53</a:t>
            </a:fld>
            <a:endParaRPr lang="en-US" altLang="zh-CN" dirty="0"/>
          </a:p>
        </p:txBody>
      </p:sp>
    </p:spTree>
    <p:extLst>
      <p:ext uri="{BB962C8B-B14F-4D97-AF65-F5344CB8AC3E}">
        <p14:creationId xmlns:p14="http://schemas.microsoft.com/office/powerpoint/2010/main" val="150813740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文本占位符 5"/>
          <p:cNvSpPr>
            <a:spLocks noGrp="1"/>
          </p:cNvSpPr>
          <p:nvPr>
            <p:ph type="body" idx="1"/>
          </p:nvPr>
        </p:nvSpPr>
        <p:spPr/>
        <p:txBody>
          <a:bodyPr/>
          <a:lstStyle/>
          <a:p>
            <a:r>
              <a:rPr lang="en-US" altLang="en-US" dirty="0"/>
              <a:t>Start with the simple scenario:</a:t>
            </a:r>
            <a:br>
              <a:rPr lang="en-US" altLang="en-US" dirty="0"/>
            </a:br>
            <a:r>
              <a:rPr lang="en-US" altLang="en-US" dirty="0"/>
              <a:t>continuous-wave signal </a:t>
            </a:r>
            <a:br>
              <a:rPr lang="en-US" altLang="en-US" dirty="0"/>
            </a:br>
            <a:r>
              <a:rPr lang="en-US" altLang="en-US" dirty="0"/>
              <a:t>transmitting </a:t>
            </a:r>
            <a:br>
              <a:rPr lang="en-US" altLang="en-US" dirty="0"/>
            </a:br>
            <a:r>
              <a:rPr lang="en-US" altLang="en-US" dirty="0"/>
              <a:t>analog message signal</a:t>
            </a:r>
          </a:p>
        </p:txBody>
      </p:sp>
      <p:sp>
        <p:nvSpPr>
          <p:cNvPr id="4" name="灯片编号占位符 3"/>
          <p:cNvSpPr>
            <a:spLocks noGrp="1"/>
          </p:cNvSpPr>
          <p:nvPr>
            <p:ph type="sldNum" sz="quarter" idx="12"/>
          </p:nvPr>
        </p:nvSpPr>
        <p:spPr/>
        <p:txBody>
          <a:bodyPr/>
          <a:lstStyle/>
          <a:p>
            <a:pPr>
              <a:defRPr/>
            </a:pPr>
            <a:fld id="{C26F88E2-37A7-4AF8-85FF-C316983EC330}" type="slidenum">
              <a:rPr lang="en-US" altLang="zh-CN" smtClean="0"/>
              <a:pPr>
                <a:defRPr/>
              </a:pPr>
              <a:t>54</a:t>
            </a:fld>
            <a:endParaRPr lang="en-US" altLang="zh-CN" dirty="0"/>
          </a:p>
        </p:txBody>
      </p:sp>
    </p:spTree>
    <p:extLst>
      <p:ext uri="{BB962C8B-B14F-4D97-AF65-F5344CB8AC3E}">
        <p14:creationId xmlns:p14="http://schemas.microsoft.com/office/powerpoint/2010/main" val="6645456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标题 1"/>
          <p:cNvSpPr>
            <a:spLocks noGrp="1"/>
          </p:cNvSpPr>
          <p:nvPr>
            <p:ph type="title"/>
          </p:nvPr>
        </p:nvSpPr>
        <p:spPr/>
        <p:txBody>
          <a:bodyPr/>
          <a:lstStyle/>
          <a:p>
            <a:r>
              <a:rPr lang="en-US" altLang="zh-CN" dirty="0">
                <a:ea typeface="宋体" panose="02010600030101010101" pitchFamily="2" charset="-122"/>
              </a:rPr>
              <a:t>Baseband Signals</a:t>
            </a:r>
            <a:endParaRPr lang="zh-CN" altLang="en-US" dirty="0">
              <a:ea typeface="宋体" panose="02010600030101010101" pitchFamily="2" charset="-122"/>
            </a:endParaRPr>
          </a:p>
        </p:txBody>
      </p:sp>
      <p:sp>
        <p:nvSpPr>
          <p:cNvPr id="24579" name="内容占位符 6"/>
          <p:cNvSpPr>
            <a:spLocks noGrp="1"/>
          </p:cNvSpPr>
          <p:nvPr>
            <p:ph sz="half" idx="1"/>
          </p:nvPr>
        </p:nvSpPr>
        <p:spPr>
          <a:xfrm>
            <a:off x="2069953" y="2234344"/>
            <a:ext cx="3787140" cy="2675467"/>
          </a:xfrm>
        </p:spPr>
        <p:txBody>
          <a:bodyPr/>
          <a:lstStyle/>
          <a:p>
            <a:r>
              <a:rPr lang="en-US" altLang="zh-CN" b="1" dirty="0">
                <a:solidFill>
                  <a:schemeClr val="accent2"/>
                </a:solidFill>
                <a:latin typeface="+mn-lt"/>
              </a:rPr>
              <a:t>A </a:t>
            </a:r>
            <a:r>
              <a:rPr lang="en-US" altLang="zh-CN" b="1" i="1" dirty="0">
                <a:solidFill>
                  <a:schemeClr val="accent2"/>
                </a:solidFill>
                <a:latin typeface="+mn-lt"/>
              </a:rPr>
              <a:t>baseband signal</a:t>
            </a:r>
            <a:r>
              <a:rPr lang="en-US" altLang="zh-CN" dirty="0">
                <a:solidFill>
                  <a:srgbClr val="222222"/>
                </a:solidFill>
                <a:latin typeface="+mn-lt"/>
              </a:rPr>
              <a:t> is a signal that can include frequencies that are very near zero</a:t>
            </a:r>
            <a:endParaRPr lang="zh-CN" altLang="en-US" dirty="0">
              <a:latin typeface="+mn-lt"/>
            </a:endParaRPr>
          </a:p>
          <a:p>
            <a:pPr>
              <a:lnSpc>
                <a:spcPct val="90000"/>
              </a:lnSpc>
            </a:pPr>
            <a:endParaRPr lang="en-US" altLang="zh-CN" dirty="0">
              <a:ea typeface="宋体" panose="02010600030101010101" pitchFamily="2" charset="-122"/>
            </a:endParaRPr>
          </a:p>
          <a:p>
            <a:pPr>
              <a:lnSpc>
                <a:spcPct val="90000"/>
              </a:lnSpc>
            </a:pPr>
            <a:r>
              <a:rPr lang="en-US" altLang="zh-CN" dirty="0">
                <a:ea typeface="宋体" panose="02010600030101010101" pitchFamily="2" charset="-122"/>
              </a:rPr>
              <a:t>Bandwidth definition!</a:t>
            </a:r>
            <a:endParaRPr lang="zh-CN" altLang="en-US" dirty="0">
              <a:ea typeface="宋体" panose="02010600030101010101" pitchFamily="2" charset="-122"/>
            </a:endParaRPr>
          </a:p>
        </p:txBody>
      </p:sp>
      <p:pic>
        <p:nvPicPr>
          <p:cNvPr id="24580" name="Picture 2" descr="http://upload.wikimedia.org/wikipedia/en/thumb/9/92/Bandlimited2.svg/300px-Bandlimited2.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6814" y="1379539"/>
            <a:ext cx="4943475" cy="405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灯片编号占位符 2"/>
          <p:cNvSpPr>
            <a:spLocks noGrp="1"/>
          </p:cNvSpPr>
          <p:nvPr>
            <p:ph type="sldNum" sz="quarter" idx="12"/>
          </p:nvPr>
        </p:nvSpPr>
        <p:spPr/>
        <p:txBody>
          <a:bodyPr/>
          <a:lstStyle/>
          <a:p>
            <a:pPr>
              <a:defRPr/>
            </a:pPr>
            <a:fld id="{EDFF2731-609C-42C3-BC1E-10052315ACFC}" type="slidenum">
              <a:rPr lang="en-US" altLang="zh-CN" smtClean="0"/>
              <a:pPr>
                <a:defRPr/>
              </a:pPr>
              <a:t>55</a:t>
            </a:fld>
            <a:endParaRPr lang="en-US" altLang="zh-CN" dirty="0"/>
          </a:p>
        </p:txBody>
      </p:sp>
      <p:sp>
        <p:nvSpPr>
          <p:cNvPr id="2" name="文本框 1">
            <a:extLst>
              <a:ext uri="{FF2B5EF4-FFF2-40B4-BE49-F238E27FC236}">
                <a16:creationId xmlns:a16="http://schemas.microsoft.com/office/drawing/2014/main" id="{406059BC-148F-4F46-801C-2A496DC189A1}"/>
              </a:ext>
            </a:extLst>
          </p:cNvPr>
          <p:cNvSpPr txBox="1"/>
          <p:nvPr/>
        </p:nvSpPr>
        <p:spPr>
          <a:xfrm>
            <a:off x="9062711" y="4648201"/>
            <a:ext cx="636713" cy="523220"/>
          </a:xfrm>
          <a:prstGeom prst="rect">
            <a:avLst/>
          </a:prstGeom>
          <a:noFill/>
        </p:spPr>
        <p:txBody>
          <a:bodyPr wrap="none" rtlCol="0">
            <a:spAutoFit/>
          </a:bodyPr>
          <a:lstStyle/>
          <a:p>
            <a:pPr algn="ctr"/>
            <a:r>
              <a:rPr lang="en-US" altLang="zh-CN" sz="2800" i="1" dirty="0">
                <a:solidFill>
                  <a:srgbClr val="C00000"/>
                </a:solidFill>
                <a:latin typeface="+mn-lt"/>
              </a:rPr>
              <a:t>f</a:t>
            </a:r>
            <a:r>
              <a:rPr lang="en-US" altLang="zh-CN" sz="2800" i="1" baseline="-25000" dirty="0">
                <a:solidFill>
                  <a:srgbClr val="C00000"/>
                </a:solidFill>
                <a:latin typeface="+mn-lt"/>
              </a:rPr>
              <a:t>max</a:t>
            </a:r>
            <a:endParaRPr lang="zh-CN" altLang="en-US" sz="2800" i="1" baseline="-25000" dirty="0">
              <a:solidFill>
                <a:srgbClr val="C00000"/>
              </a:solidFill>
              <a:latin typeface="+mn-lt"/>
            </a:endParaRPr>
          </a:p>
        </p:txBody>
      </p:sp>
      <p:sp>
        <p:nvSpPr>
          <p:cNvPr id="8" name="文本框 7">
            <a:extLst>
              <a:ext uri="{FF2B5EF4-FFF2-40B4-BE49-F238E27FC236}">
                <a16:creationId xmlns:a16="http://schemas.microsoft.com/office/drawing/2014/main" id="{7FD2DAEE-8292-45AB-BBD2-F7A6447E51C0}"/>
              </a:ext>
            </a:extLst>
          </p:cNvPr>
          <p:cNvSpPr txBox="1"/>
          <p:nvPr/>
        </p:nvSpPr>
        <p:spPr>
          <a:xfrm>
            <a:off x="8510391" y="1715907"/>
            <a:ext cx="3249609" cy="461665"/>
          </a:xfrm>
          <a:prstGeom prst="rect">
            <a:avLst/>
          </a:prstGeom>
          <a:solidFill>
            <a:schemeClr val="accent3"/>
          </a:solidFill>
        </p:spPr>
        <p:txBody>
          <a:bodyPr wrap="none" rtlCol="0">
            <a:spAutoFit/>
          </a:bodyPr>
          <a:lstStyle/>
          <a:p>
            <a:pPr algn="ctr"/>
            <a:r>
              <a:rPr lang="en-US" altLang="zh-CN" dirty="0">
                <a:latin typeface="+mj-lt"/>
              </a:rPr>
              <a:t>Example: Sound wave</a:t>
            </a:r>
            <a:endParaRPr lang="zh-CN" altLang="en-US" dirty="0">
              <a:latin typeface="+mj-lt"/>
            </a:endParaRPr>
          </a:p>
        </p:txBody>
      </p:sp>
      <p:cxnSp>
        <p:nvCxnSpPr>
          <p:cNvPr id="5" name="直接箭头连接符 4">
            <a:extLst>
              <a:ext uri="{FF2B5EF4-FFF2-40B4-BE49-F238E27FC236}">
                <a16:creationId xmlns:a16="http://schemas.microsoft.com/office/drawing/2014/main" id="{CD0DDA8B-4EE1-44D9-BCB4-F0A9F681BD18}"/>
              </a:ext>
            </a:extLst>
          </p:cNvPr>
          <p:cNvCxnSpPr>
            <a:cxnSpLocks/>
          </p:cNvCxnSpPr>
          <p:nvPr/>
        </p:nvCxnSpPr>
        <p:spPr bwMode="auto">
          <a:xfrm>
            <a:off x="7277958" y="5432426"/>
            <a:ext cx="2006600" cy="0"/>
          </a:xfrm>
          <a:prstGeom prst="straightConnector1">
            <a:avLst/>
          </a:prstGeom>
          <a:ln w="63500">
            <a:headEnd type="triangle" w="lg" len="lg"/>
            <a:tailEnd type="triangle" w="lg" len="lg"/>
          </a:ln>
        </p:spPr>
        <p:style>
          <a:lnRef idx="1">
            <a:schemeClr val="dk1"/>
          </a:lnRef>
          <a:fillRef idx="0">
            <a:schemeClr val="dk1"/>
          </a:fillRef>
          <a:effectRef idx="0">
            <a:schemeClr val="dk1"/>
          </a:effectRef>
          <a:fontRef idx="minor">
            <a:schemeClr val="tx1"/>
          </a:fontRef>
        </p:style>
      </p:cxnSp>
      <p:sp>
        <p:nvSpPr>
          <p:cNvPr id="9" name="文本框 8">
            <a:extLst>
              <a:ext uri="{FF2B5EF4-FFF2-40B4-BE49-F238E27FC236}">
                <a16:creationId xmlns:a16="http://schemas.microsoft.com/office/drawing/2014/main" id="{47901FA6-D167-49FF-AED6-8BB3F57BBC26}"/>
              </a:ext>
            </a:extLst>
          </p:cNvPr>
          <p:cNvSpPr txBox="1"/>
          <p:nvPr/>
        </p:nvSpPr>
        <p:spPr>
          <a:xfrm>
            <a:off x="7500169" y="4841810"/>
            <a:ext cx="1367682" cy="461665"/>
          </a:xfrm>
          <a:prstGeom prst="rect">
            <a:avLst/>
          </a:prstGeom>
          <a:noFill/>
        </p:spPr>
        <p:txBody>
          <a:bodyPr wrap="none" rtlCol="0">
            <a:spAutoFit/>
          </a:bodyPr>
          <a:lstStyle/>
          <a:p>
            <a:pPr algn="ctr"/>
            <a:r>
              <a:rPr lang="en-US" altLang="zh-CN" dirty="0">
                <a:latin typeface="+mn-lt"/>
              </a:rPr>
              <a:t>Bandwidth</a:t>
            </a:r>
            <a:endParaRPr lang="zh-CN" altLang="en-US" dirty="0">
              <a:latin typeface="+mn-lt"/>
            </a:endParaRPr>
          </a:p>
        </p:txBody>
      </p:sp>
      <p:cxnSp>
        <p:nvCxnSpPr>
          <p:cNvPr id="11" name="直接连接符 10">
            <a:extLst>
              <a:ext uri="{FF2B5EF4-FFF2-40B4-BE49-F238E27FC236}">
                <a16:creationId xmlns:a16="http://schemas.microsoft.com/office/drawing/2014/main" id="{91E4B58B-68E4-4F36-82A0-8BBD55511E44}"/>
              </a:ext>
            </a:extLst>
          </p:cNvPr>
          <p:cNvCxnSpPr/>
          <p:nvPr/>
        </p:nvCxnSpPr>
        <p:spPr bwMode="auto">
          <a:xfrm>
            <a:off x="7277958" y="5171421"/>
            <a:ext cx="0" cy="560512"/>
          </a:xfrm>
          <a:prstGeom prst="line">
            <a:avLst/>
          </a:prstGeom>
          <a:solidFill>
            <a:schemeClr val="accent1"/>
          </a:solidFill>
          <a:ln w="9525" cap="flat" cmpd="sng" algn="ctr">
            <a:solidFill>
              <a:schemeClr val="tx1"/>
            </a:solidFill>
            <a:prstDash val="solid"/>
            <a:round/>
            <a:headEnd type="none" w="med" len="med"/>
            <a:tailEnd type="none" w="med" len="med"/>
          </a:ln>
        </p:spPr>
      </p:cxnSp>
      <p:cxnSp>
        <p:nvCxnSpPr>
          <p:cNvPr id="15" name="直接连接符 14">
            <a:extLst>
              <a:ext uri="{FF2B5EF4-FFF2-40B4-BE49-F238E27FC236}">
                <a16:creationId xmlns:a16="http://schemas.microsoft.com/office/drawing/2014/main" id="{34062461-1A10-4E22-ACDC-D5098062627A}"/>
              </a:ext>
            </a:extLst>
          </p:cNvPr>
          <p:cNvCxnSpPr/>
          <p:nvPr/>
        </p:nvCxnSpPr>
        <p:spPr bwMode="auto">
          <a:xfrm>
            <a:off x="9284558" y="5072642"/>
            <a:ext cx="0" cy="560512"/>
          </a:xfrm>
          <a:prstGeom prst="line">
            <a:avLst/>
          </a:prstGeom>
          <a:solidFill>
            <a:schemeClr val="accent1"/>
          </a:solidFill>
          <a:ln w="9525" cap="flat" cmpd="sng" algn="ctr">
            <a:solidFill>
              <a:schemeClr val="tx1"/>
            </a:solidFill>
            <a:prstDash val="solid"/>
            <a:round/>
            <a:headEnd type="none" w="med" len="med"/>
            <a:tailEnd type="none" w="med" len="med"/>
          </a:ln>
        </p:spPr>
      </p:cxnSp>
    </p:spTree>
    <p:extLst>
      <p:ext uri="{BB962C8B-B14F-4D97-AF65-F5344CB8AC3E}">
        <p14:creationId xmlns:p14="http://schemas.microsoft.com/office/powerpoint/2010/main" val="262638045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5"/>
          <p:cNvSpPr>
            <a:spLocks noGrp="1"/>
          </p:cNvSpPr>
          <p:nvPr>
            <p:ph type="title"/>
          </p:nvPr>
        </p:nvSpPr>
        <p:spPr>
          <a:xfrm>
            <a:off x="1636713" y="355600"/>
            <a:ext cx="8901112" cy="890588"/>
          </a:xfrm>
        </p:spPr>
        <p:txBody>
          <a:bodyPr/>
          <a:lstStyle/>
          <a:p>
            <a:r>
              <a:rPr lang="en-US" altLang="zh-CN" dirty="0"/>
              <a:t>Analog Baseband Transmissions</a:t>
            </a:r>
            <a:endParaRPr lang="en-US" altLang="en-US" dirty="0"/>
          </a:p>
        </p:txBody>
      </p:sp>
      <p:sp>
        <p:nvSpPr>
          <p:cNvPr id="5" name="灯片编号占位符 4"/>
          <p:cNvSpPr>
            <a:spLocks noGrp="1"/>
          </p:cNvSpPr>
          <p:nvPr>
            <p:ph type="sldNum" sz="quarter" idx="12"/>
          </p:nvPr>
        </p:nvSpPr>
        <p:spPr/>
        <p:txBody>
          <a:bodyPr/>
          <a:lstStyle/>
          <a:p>
            <a:pPr>
              <a:defRPr/>
            </a:pPr>
            <a:fld id="{48F13BA1-5404-4288-8572-05137D6CA776}" type="slidenum">
              <a:rPr lang="en-US" altLang="zh-CN" smtClean="0"/>
              <a:pPr>
                <a:defRPr/>
              </a:pPr>
              <a:t>56</a:t>
            </a:fld>
            <a:endParaRPr lang="en-US" altLang="zh-CN" dirty="0"/>
          </a:p>
        </p:txBody>
      </p:sp>
      <p:pic>
        <p:nvPicPr>
          <p:cNvPr id="28677" name="Picture 2" descr="voice propagation 的图像结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76" y="1428751"/>
            <a:ext cx="3851275" cy="468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矩形 6"/>
          <p:cNvSpPr>
            <a:spLocks noChangeArrowheads="1"/>
          </p:cNvSpPr>
          <p:nvPr/>
        </p:nvSpPr>
        <p:spPr bwMode="auto">
          <a:xfrm>
            <a:off x="6729945" y="2752198"/>
            <a:ext cx="330411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2400" b="1" dirty="0">
                <a:solidFill>
                  <a:srgbClr val="C00000"/>
                </a:solidFill>
                <a:latin typeface="+mn-lt"/>
                <a:ea typeface="宋体" panose="02010600030101010101" pitchFamily="2" charset="-122"/>
              </a:rPr>
              <a:t>Analog baseband signals </a:t>
            </a:r>
            <a:endParaRPr lang="en-US" altLang="en-US" sz="2400" dirty="0">
              <a:latin typeface="+mn-lt"/>
            </a:endParaRPr>
          </a:p>
        </p:txBody>
      </p:sp>
      <p:pic>
        <p:nvPicPr>
          <p:cNvPr id="28679" name="Picture 4" descr="voice signal 的图像结果"/>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3900" y="3486150"/>
            <a:ext cx="2616200" cy="136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2605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4"/>
          <p:cNvSpPr>
            <a:spLocks noGrp="1"/>
          </p:cNvSpPr>
          <p:nvPr>
            <p:ph type="title"/>
          </p:nvPr>
        </p:nvSpPr>
        <p:spPr>
          <a:xfrm>
            <a:off x="2246313" y="4064001"/>
            <a:ext cx="7772400" cy="1362075"/>
          </a:xfrm>
        </p:spPr>
        <p:txBody>
          <a:bodyPr/>
          <a:lstStyle/>
          <a:p>
            <a:r>
              <a:rPr lang="en-US" altLang="en-US" dirty="0"/>
              <a:t>Channels do not support!</a:t>
            </a:r>
          </a:p>
        </p:txBody>
      </p:sp>
      <p:sp>
        <p:nvSpPr>
          <p:cNvPr id="29699" name="文本占位符 5"/>
          <p:cNvSpPr>
            <a:spLocks noGrp="1"/>
          </p:cNvSpPr>
          <p:nvPr>
            <p:ph type="body" idx="1"/>
          </p:nvPr>
        </p:nvSpPr>
        <p:spPr>
          <a:xfrm>
            <a:off x="2246313" y="2116139"/>
            <a:ext cx="7772400" cy="1500187"/>
          </a:xfrm>
        </p:spPr>
        <p:txBody>
          <a:bodyPr/>
          <a:lstStyle/>
          <a:p>
            <a:r>
              <a:rPr lang="en-US" altLang="zh-CN" dirty="0"/>
              <a:t>Any problems with </a:t>
            </a:r>
            <a:br>
              <a:rPr lang="en-US" altLang="zh-CN" dirty="0"/>
            </a:br>
            <a:r>
              <a:rPr lang="en-US" altLang="zh-CN" dirty="0"/>
              <a:t>baseband transmissions?</a:t>
            </a:r>
            <a:endParaRPr lang="en-US" altLang="en-US" dirty="0"/>
          </a:p>
        </p:txBody>
      </p:sp>
      <p:sp>
        <p:nvSpPr>
          <p:cNvPr id="4" name="灯片编号占位符 3"/>
          <p:cNvSpPr>
            <a:spLocks noGrp="1"/>
          </p:cNvSpPr>
          <p:nvPr>
            <p:ph type="sldNum" sz="quarter" idx="12"/>
          </p:nvPr>
        </p:nvSpPr>
        <p:spPr/>
        <p:txBody>
          <a:bodyPr/>
          <a:lstStyle/>
          <a:p>
            <a:pPr>
              <a:defRPr/>
            </a:pPr>
            <a:fld id="{C26F88E2-37A7-4AF8-85FF-C316983EC330}" type="slidenum">
              <a:rPr lang="en-US" altLang="zh-CN" smtClean="0"/>
              <a:pPr>
                <a:defRPr/>
              </a:pPr>
              <a:t>57</a:t>
            </a:fld>
            <a:endParaRPr lang="en-US" altLang="zh-CN" dirty="0"/>
          </a:p>
        </p:txBody>
      </p:sp>
    </p:spTree>
    <p:extLst>
      <p:ext uri="{BB962C8B-B14F-4D97-AF65-F5344CB8AC3E}">
        <p14:creationId xmlns:p14="http://schemas.microsoft.com/office/powerpoint/2010/main" val="30640048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5"/>
          <p:cNvSpPr>
            <a:spLocks noGrp="1"/>
          </p:cNvSpPr>
          <p:nvPr>
            <p:ph type="title"/>
          </p:nvPr>
        </p:nvSpPr>
        <p:spPr>
          <a:xfrm>
            <a:off x="2246313" y="4064001"/>
            <a:ext cx="7772400" cy="1362075"/>
          </a:xfrm>
        </p:spPr>
        <p:txBody>
          <a:bodyPr/>
          <a:lstStyle/>
          <a:p>
            <a:r>
              <a:rPr lang="en-US" altLang="en-US" dirty="0"/>
              <a:t>Answer: passband transmissions</a:t>
            </a:r>
          </a:p>
        </p:txBody>
      </p:sp>
      <p:sp>
        <p:nvSpPr>
          <p:cNvPr id="32771" name="文本占位符 6"/>
          <p:cNvSpPr>
            <a:spLocks noGrp="1"/>
          </p:cNvSpPr>
          <p:nvPr>
            <p:ph type="body" idx="1"/>
          </p:nvPr>
        </p:nvSpPr>
        <p:spPr>
          <a:xfrm>
            <a:off x="2246313" y="2116139"/>
            <a:ext cx="7772400" cy="1500187"/>
          </a:xfrm>
        </p:spPr>
        <p:txBody>
          <a:bodyPr/>
          <a:lstStyle/>
          <a:p>
            <a:r>
              <a:rPr lang="en-US" altLang="en-US" dirty="0"/>
              <a:t>Then, how?</a:t>
            </a:r>
          </a:p>
        </p:txBody>
      </p:sp>
      <p:sp>
        <p:nvSpPr>
          <p:cNvPr id="5" name="灯片编号占位符 4"/>
          <p:cNvSpPr>
            <a:spLocks noGrp="1"/>
          </p:cNvSpPr>
          <p:nvPr>
            <p:ph type="sldNum" sz="quarter" idx="12"/>
          </p:nvPr>
        </p:nvSpPr>
        <p:spPr/>
        <p:txBody>
          <a:bodyPr/>
          <a:lstStyle/>
          <a:p>
            <a:pPr>
              <a:defRPr/>
            </a:pPr>
            <a:fld id="{FF29738C-E623-4851-82B6-B59B80DC82CF}" type="slidenum">
              <a:rPr lang="en-US" altLang="zh-CN" smtClean="0"/>
              <a:pPr>
                <a:defRPr/>
              </a:pPr>
              <a:t>58</a:t>
            </a:fld>
            <a:endParaRPr lang="en-US" altLang="zh-CN" dirty="0"/>
          </a:p>
        </p:txBody>
      </p:sp>
    </p:spTree>
    <p:extLst>
      <p:ext uri="{BB962C8B-B14F-4D97-AF65-F5344CB8AC3E}">
        <p14:creationId xmlns:p14="http://schemas.microsoft.com/office/powerpoint/2010/main" val="23717235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标题 1"/>
          <p:cNvSpPr>
            <a:spLocks noGrp="1"/>
          </p:cNvSpPr>
          <p:nvPr>
            <p:ph type="title"/>
          </p:nvPr>
        </p:nvSpPr>
        <p:spPr/>
        <p:txBody>
          <a:bodyPr/>
          <a:lstStyle/>
          <a:p>
            <a:r>
              <a:rPr lang="en-US" altLang="zh-CN" dirty="0">
                <a:ea typeface="宋体" panose="02010600030101010101" pitchFamily="2" charset="-122"/>
              </a:rPr>
              <a:t>Passband Signal</a:t>
            </a:r>
            <a:endParaRPr lang="zh-CN" altLang="en-US" dirty="0">
              <a:ea typeface="宋体" panose="02010600030101010101" pitchFamily="2" charset="-122"/>
            </a:endParaRPr>
          </a:p>
        </p:txBody>
      </p:sp>
      <p:sp>
        <p:nvSpPr>
          <p:cNvPr id="25603" name="内容占位符 6"/>
          <p:cNvSpPr>
            <a:spLocks noGrp="1"/>
          </p:cNvSpPr>
          <p:nvPr>
            <p:ph sz="half" idx="1"/>
          </p:nvPr>
        </p:nvSpPr>
        <p:spPr>
          <a:xfrm>
            <a:off x="2057400" y="1600200"/>
            <a:ext cx="4230688" cy="4648200"/>
          </a:xfrm>
        </p:spPr>
        <p:txBody>
          <a:bodyPr/>
          <a:lstStyle/>
          <a:p>
            <a:pPr>
              <a:lnSpc>
                <a:spcPct val="90000"/>
              </a:lnSpc>
              <a:buFont typeface="Wingdings" panose="05000000000000000000" pitchFamily="2" charset="2"/>
              <a:buChar char="p"/>
            </a:pPr>
            <a:r>
              <a:rPr lang="en-US" altLang="zh-CN" dirty="0">
                <a:solidFill>
                  <a:schemeClr val="accent2"/>
                </a:solidFill>
                <a:ea typeface="宋体" panose="02010600030101010101" pitchFamily="2" charset="-122"/>
              </a:rPr>
              <a:t>A passband </a:t>
            </a:r>
            <a:r>
              <a:rPr lang="en-US" altLang="zh-CN" dirty="0">
                <a:ea typeface="宋体" panose="02010600030101010101" pitchFamily="2" charset="-122"/>
              </a:rPr>
              <a:t>is the range of frequencies that can pass through a filter without being attenuated.</a:t>
            </a:r>
          </a:p>
          <a:p>
            <a:pPr marL="0" indent="0">
              <a:lnSpc>
                <a:spcPct val="90000"/>
              </a:lnSpc>
              <a:buNone/>
            </a:pPr>
            <a:endParaRPr lang="en-US" altLang="zh-CN" dirty="0">
              <a:ea typeface="宋体" panose="02010600030101010101" pitchFamily="2" charset="-122"/>
            </a:endParaRPr>
          </a:p>
          <a:p>
            <a:pPr>
              <a:lnSpc>
                <a:spcPct val="90000"/>
              </a:lnSpc>
              <a:buFont typeface="Wingdings" panose="05000000000000000000" pitchFamily="2" charset="2"/>
              <a:buChar char="p"/>
            </a:pPr>
            <a:r>
              <a:rPr lang="en-US" altLang="zh-CN" dirty="0">
                <a:ea typeface="宋体" panose="02010600030101010101" pitchFamily="2" charset="-122"/>
              </a:rPr>
              <a:t>Bandwidth of a passband signal is the difference between the highest and the lowest</a:t>
            </a:r>
            <a:endParaRPr lang="zh-CN" altLang="en-US" dirty="0">
              <a:ea typeface="宋体" panose="02010600030101010101" pitchFamily="2" charset="-122"/>
            </a:endParaRPr>
          </a:p>
        </p:txBody>
      </p:sp>
      <p:pic>
        <p:nvPicPr>
          <p:cNvPr id="25604" name="Picture 2" descr="http://upload.wikimedia.org/wikipedia/en/thumb/b/b8/Passband_schematic3.png/400px-Passband_schematic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2695" y="1353492"/>
            <a:ext cx="3154365" cy="514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灯片编号占位符 2"/>
          <p:cNvSpPr>
            <a:spLocks noGrp="1"/>
          </p:cNvSpPr>
          <p:nvPr>
            <p:ph type="sldNum" sz="quarter" idx="12"/>
          </p:nvPr>
        </p:nvSpPr>
        <p:spPr/>
        <p:txBody>
          <a:bodyPr/>
          <a:lstStyle/>
          <a:p>
            <a:pPr>
              <a:defRPr/>
            </a:pPr>
            <a:fld id="{CE13AF77-D6A8-4B62-BCDC-8FD62D98F1BF}" type="slidenum">
              <a:rPr lang="en-US" altLang="zh-CN" smtClean="0"/>
              <a:pPr>
                <a:defRPr/>
              </a:pPr>
              <a:t>59</a:t>
            </a:fld>
            <a:endParaRPr lang="en-US" altLang="zh-CN" dirty="0"/>
          </a:p>
        </p:txBody>
      </p:sp>
      <p:sp>
        <p:nvSpPr>
          <p:cNvPr id="6" name="矩形 5">
            <a:extLst>
              <a:ext uri="{FF2B5EF4-FFF2-40B4-BE49-F238E27FC236}">
                <a16:creationId xmlns:a16="http://schemas.microsoft.com/office/drawing/2014/main" id="{81F71E9D-06E8-466F-A0A3-491FBAF96DEA}"/>
              </a:ext>
            </a:extLst>
          </p:cNvPr>
          <p:cNvSpPr/>
          <p:nvPr/>
        </p:nvSpPr>
        <p:spPr>
          <a:xfrm>
            <a:off x="321487" y="5786735"/>
            <a:ext cx="8709660" cy="461665"/>
          </a:xfrm>
          <a:prstGeom prst="rect">
            <a:avLst/>
          </a:prstGeom>
        </p:spPr>
        <p:txBody>
          <a:bodyPr wrap="square">
            <a:spAutoFit/>
          </a:bodyPr>
          <a:lstStyle/>
          <a:p>
            <a:r>
              <a:rPr lang="en-US" altLang="zh-CN" b="1" dirty="0">
                <a:solidFill>
                  <a:schemeClr val="accent2"/>
                </a:solidFill>
                <a:latin typeface="+mn-lt"/>
              </a:rPr>
              <a:t>A </a:t>
            </a:r>
            <a:r>
              <a:rPr lang="en-US" altLang="zh-CN" b="1" i="1" dirty="0">
                <a:solidFill>
                  <a:schemeClr val="accent2"/>
                </a:solidFill>
                <a:latin typeface="+mn-lt"/>
              </a:rPr>
              <a:t>passband signal</a:t>
            </a:r>
            <a:r>
              <a:rPr lang="en-US" altLang="zh-CN" dirty="0">
                <a:solidFill>
                  <a:srgbClr val="222222"/>
                </a:solidFill>
                <a:latin typeface="+mn-lt"/>
              </a:rPr>
              <a:t> is a signal that can pass through a filter </a:t>
            </a:r>
            <a:endParaRPr lang="zh-CN" altLang="en-US" dirty="0">
              <a:latin typeface="+mn-lt"/>
            </a:endParaRPr>
          </a:p>
        </p:txBody>
      </p:sp>
    </p:spTree>
    <p:extLst>
      <p:ext uri="{BB962C8B-B14F-4D97-AF65-F5344CB8AC3E}">
        <p14:creationId xmlns:p14="http://schemas.microsoft.com/office/powerpoint/2010/main" val="17022554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Passband Modulation with Carrier Signal</a:t>
            </a:r>
            <a:endParaRPr lang="zh-CN" altLang="en-US" dirty="0"/>
          </a:p>
        </p:txBody>
      </p:sp>
      <p:sp>
        <p:nvSpPr>
          <p:cNvPr id="3" name="灯片编号占位符 2"/>
          <p:cNvSpPr>
            <a:spLocks noGrp="1"/>
          </p:cNvSpPr>
          <p:nvPr>
            <p:ph type="sldNum" sz="quarter" idx="12"/>
          </p:nvPr>
        </p:nvSpPr>
        <p:spPr/>
        <p:txBody>
          <a:bodyPr/>
          <a:lstStyle/>
          <a:p>
            <a:pPr>
              <a:defRPr/>
            </a:pPr>
            <a:fld id="{B5976719-4C93-4032-AE44-9AF0CDE2F195}" type="slidenum">
              <a:rPr lang="en-US" altLang="zh-CN" smtClean="0"/>
              <a:pPr>
                <a:defRPr/>
              </a:pPr>
              <a:t>60</a:t>
            </a:fld>
            <a:endParaRPr lang="en-US" altLang="zh-CN" dirty="0"/>
          </a:p>
        </p:txBody>
      </p:sp>
      <p:sp>
        <p:nvSpPr>
          <p:cNvPr id="4" name="矩形 3"/>
          <p:cNvSpPr/>
          <p:nvPr/>
        </p:nvSpPr>
        <p:spPr>
          <a:xfrm>
            <a:off x="1729740" y="1499860"/>
            <a:ext cx="8298180" cy="1938992"/>
          </a:xfrm>
          <a:prstGeom prst="rect">
            <a:avLst/>
          </a:prstGeom>
        </p:spPr>
        <p:txBody>
          <a:bodyPr wrap="square">
            <a:spAutoFit/>
          </a:bodyPr>
          <a:lstStyle/>
          <a:p>
            <a:r>
              <a:rPr lang="en-US" altLang="zh-CN" dirty="0">
                <a:solidFill>
                  <a:schemeClr val="accent2"/>
                </a:solidFill>
                <a:latin typeface="+mn-lt"/>
              </a:rPr>
              <a:t>Modulation</a:t>
            </a:r>
            <a:r>
              <a:rPr lang="en-US" altLang="zh-CN" dirty="0">
                <a:solidFill>
                  <a:srgbClr val="222222"/>
                </a:solidFill>
                <a:latin typeface="+mn-lt"/>
              </a:rPr>
              <a:t>: A </a:t>
            </a:r>
            <a:r>
              <a:rPr lang="en-US" altLang="zh-CN" b="1" dirty="0">
                <a:solidFill>
                  <a:schemeClr val="accent5"/>
                </a:solidFill>
                <a:latin typeface="+mn-lt"/>
              </a:rPr>
              <a:t>baseband analog signal</a:t>
            </a:r>
            <a:r>
              <a:rPr lang="en-US" altLang="zh-CN" dirty="0">
                <a:solidFill>
                  <a:srgbClr val="222222"/>
                </a:solidFill>
                <a:latin typeface="+mn-lt"/>
              </a:rPr>
              <a:t> is often </a:t>
            </a:r>
            <a:r>
              <a:rPr lang="en-US" altLang="zh-CN" dirty="0">
                <a:solidFill>
                  <a:srgbClr val="0B0080"/>
                </a:solidFill>
                <a:latin typeface="+mn-lt"/>
              </a:rPr>
              <a:t>modulated by </a:t>
            </a:r>
            <a:r>
              <a:rPr lang="en-US" altLang="zh-CN" dirty="0">
                <a:solidFill>
                  <a:srgbClr val="222222"/>
                </a:solidFill>
                <a:latin typeface="+mn-lt"/>
              </a:rPr>
              <a:t>a </a:t>
            </a:r>
            <a:r>
              <a:rPr lang="en-US" altLang="zh-CN" dirty="0">
                <a:solidFill>
                  <a:srgbClr val="0B0080"/>
                </a:solidFill>
                <a:latin typeface="+mn-lt"/>
              </a:rPr>
              <a:t>carrier signal</a:t>
            </a:r>
            <a:r>
              <a:rPr lang="en-US" altLang="zh-CN" dirty="0">
                <a:solidFill>
                  <a:srgbClr val="222222"/>
                </a:solidFill>
                <a:latin typeface="+mn-lt"/>
              </a:rPr>
              <a:t> to a </a:t>
            </a:r>
            <a:r>
              <a:rPr lang="en-US" altLang="zh-CN" b="1" dirty="0">
                <a:solidFill>
                  <a:schemeClr val="accent5"/>
                </a:solidFill>
                <a:latin typeface="+mn-lt"/>
              </a:rPr>
              <a:t>passband signal </a:t>
            </a:r>
            <a:r>
              <a:rPr lang="en-US" altLang="zh-CN" dirty="0">
                <a:solidFill>
                  <a:srgbClr val="222222"/>
                </a:solidFill>
                <a:latin typeface="+mn-lt"/>
              </a:rPr>
              <a:t>in order that it may be transmitted via radio. </a:t>
            </a:r>
          </a:p>
          <a:p>
            <a:endParaRPr lang="en-US" altLang="zh-CN" dirty="0">
              <a:solidFill>
                <a:srgbClr val="222222"/>
              </a:solidFill>
              <a:latin typeface="+mn-lt"/>
            </a:endParaRPr>
          </a:p>
          <a:p>
            <a:r>
              <a:rPr lang="en-US" altLang="zh-CN" dirty="0">
                <a:solidFill>
                  <a:srgbClr val="222222"/>
                </a:solidFill>
                <a:latin typeface="+mn-lt"/>
              </a:rPr>
              <a:t>Modulation results in shifting the signal up to much higher frequencies (radio frequencies, or RF) than it originally spanned. </a:t>
            </a:r>
            <a:endParaRPr lang="zh-CN" altLang="en-US" dirty="0">
              <a:latin typeface="+mn-lt"/>
            </a:endParaRPr>
          </a:p>
        </p:txBody>
      </p:sp>
      <p:pic>
        <p:nvPicPr>
          <p:cNvPr id="7" name="图片 6"/>
          <p:cNvPicPr>
            <a:picLocks noChangeAspect="1"/>
          </p:cNvPicPr>
          <p:nvPr/>
        </p:nvPicPr>
        <p:blipFill>
          <a:blip r:embed="rId3"/>
          <a:stretch>
            <a:fillRect/>
          </a:stretch>
        </p:blipFill>
        <p:spPr>
          <a:xfrm>
            <a:off x="7130850" y="3864047"/>
            <a:ext cx="4629150" cy="2512532"/>
          </a:xfrm>
          <a:prstGeom prst="rect">
            <a:avLst/>
          </a:prstGeom>
        </p:spPr>
      </p:pic>
      <p:pic>
        <p:nvPicPr>
          <p:cNvPr id="293890" name="Picture 2" descr="Diagram of Message Signal Being Modulated onto Carrier Signal ...">
            <a:extLst>
              <a:ext uri="{FF2B5EF4-FFF2-40B4-BE49-F238E27FC236}">
                <a16:creationId xmlns:a16="http://schemas.microsoft.com/office/drawing/2014/main" id="{E2C7CF9C-45C8-4F7B-B366-D8C55C9C67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585" y="3864047"/>
            <a:ext cx="5705596" cy="2188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736060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 name="右箭头 19"/>
          <p:cNvSpPr/>
          <p:nvPr/>
        </p:nvSpPr>
        <p:spPr bwMode="auto">
          <a:xfrm>
            <a:off x="3127375" y="3429001"/>
            <a:ext cx="401638" cy="430213"/>
          </a:xfrm>
          <a:prstGeom prst="rightArrow">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zh-CN" altLang="en-US">
              <a:solidFill>
                <a:schemeClr val="tx1"/>
              </a:solidFill>
              <a:latin typeface="Times New Roman" pitchFamily="18" charset="0"/>
              <a:ea typeface="宋体" pitchFamily="2" charset="-122"/>
            </a:endParaRPr>
          </a:p>
        </p:txBody>
      </p:sp>
      <p:sp>
        <p:nvSpPr>
          <p:cNvPr id="21" name="右箭头 20"/>
          <p:cNvSpPr/>
          <p:nvPr/>
        </p:nvSpPr>
        <p:spPr bwMode="auto">
          <a:xfrm>
            <a:off x="4968875" y="3454401"/>
            <a:ext cx="401638" cy="430213"/>
          </a:xfrm>
          <a:prstGeom prst="rightArrow">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zh-CN" altLang="en-US">
              <a:solidFill>
                <a:schemeClr val="tx1"/>
              </a:solidFill>
              <a:latin typeface="Times New Roman" pitchFamily="18" charset="0"/>
              <a:ea typeface="宋体" pitchFamily="2" charset="-122"/>
            </a:endParaRPr>
          </a:p>
        </p:txBody>
      </p:sp>
      <p:sp>
        <p:nvSpPr>
          <p:cNvPr id="23" name="右箭头 22"/>
          <p:cNvSpPr/>
          <p:nvPr/>
        </p:nvSpPr>
        <p:spPr bwMode="auto">
          <a:xfrm>
            <a:off x="6810375" y="3454401"/>
            <a:ext cx="400050" cy="430213"/>
          </a:xfrm>
          <a:prstGeom prst="rightArrow">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zh-CN" altLang="en-US">
              <a:solidFill>
                <a:schemeClr val="tx1"/>
              </a:solidFill>
              <a:latin typeface="Times New Roman" pitchFamily="18" charset="0"/>
              <a:ea typeface="宋体" pitchFamily="2" charset="-122"/>
            </a:endParaRPr>
          </a:p>
        </p:txBody>
      </p:sp>
      <p:sp>
        <p:nvSpPr>
          <p:cNvPr id="24" name="右箭头 23"/>
          <p:cNvSpPr/>
          <p:nvPr/>
        </p:nvSpPr>
        <p:spPr bwMode="auto">
          <a:xfrm>
            <a:off x="8650289" y="3436938"/>
            <a:ext cx="401637" cy="430212"/>
          </a:xfrm>
          <a:prstGeom prst="rightArrow">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zh-CN" altLang="en-US">
              <a:solidFill>
                <a:schemeClr val="tx1"/>
              </a:solidFill>
              <a:latin typeface="Times New Roman" pitchFamily="18" charset="0"/>
              <a:ea typeface="宋体" pitchFamily="2" charset="-122"/>
            </a:endParaRPr>
          </a:p>
        </p:txBody>
      </p:sp>
      <p:sp>
        <p:nvSpPr>
          <p:cNvPr id="34822" name="Rectangle 18"/>
          <p:cNvSpPr>
            <a:spLocks noGrp="1" noChangeArrowheads="1"/>
          </p:cNvSpPr>
          <p:nvPr>
            <p:ph type="title"/>
          </p:nvPr>
        </p:nvSpPr>
        <p:spPr>
          <a:xfrm>
            <a:off x="1741489" y="355600"/>
            <a:ext cx="8709025" cy="890588"/>
          </a:xfrm>
        </p:spPr>
        <p:txBody>
          <a:bodyPr/>
          <a:lstStyle/>
          <a:p>
            <a:r>
              <a:rPr lang="en-US" altLang="zh-CN" dirty="0">
                <a:ea typeface="宋体" panose="02010600030101010101" pitchFamily="2" charset="-122"/>
              </a:rPr>
              <a:t>Communication System</a:t>
            </a:r>
          </a:p>
        </p:txBody>
      </p:sp>
      <p:sp>
        <p:nvSpPr>
          <p:cNvPr id="201745" name="Rectangle 17"/>
          <p:cNvSpPr>
            <a:spLocks noGrp="1" noChangeArrowheads="1"/>
          </p:cNvSpPr>
          <p:nvPr>
            <p:ph type="body" idx="1"/>
          </p:nvPr>
        </p:nvSpPr>
        <p:spPr>
          <a:xfrm>
            <a:off x="2057399" y="4521200"/>
            <a:ext cx="9770533" cy="1278467"/>
          </a:xfrm>
        </p:spPr>
        <p:txBody>
          <a:bodyPr/>
          <a:lstStyle/>
          <a:p>
            <a:r>
              <a:rPr lang="en-US" altLang="zh-CN" dirty="0">
                <a:solidFill>
                  <a:srgbClr val="0070C0"/>
                </a:solidFill>
                <a:ea typeface="宋体" panose="02010600030101010101" pitchFamily="2" charset="-122"/>
              </a:rPr>
              <a:t>source</a:t>
            </a:r>
            <a:r>
              <a:rPr lang="zh-CN" altLang="en-US" dirty="0">
                <a:ea typeface="宋体" panose="02010600030101010101" pitchFamily="2" charset="-122"/>
              </a:rPr>
              <a:t>：</a:t>
            </a:r>
            <a:r>
              <a:rPr lang="en-US" altLang="zh-CN" dirty="0">
                <a:ea typeface="宋体" panose="02010600030101010101" pitchFamily="2" charset="-122"/>
              </a:rPr>
              <a:t>analog signals, digital signals </a:t>
            </a:r>
          </a:p>
          <a:p>
            <a:r>
              <a:rPr lang="en-US" altLang="zh-CN" dirty="0">
                <a:ea typeface="宋体" panose="02010600030101010101" pitchFamily="2" charset="-122"/>
              </a:rPr>
              <a:t>Channel</a:t>
            </a:r>
            <a:r>
              <a:rPr lang="zh-CN" altLang="en-US" dirty="0">
                <a:ea typeface="宋体" panose="02010600030101010101" pitchFamily="2" charset="-122"/>
              </a:rPr>
              <a:t>：</a:t>
            </a:r>
            <a:r>
              <a:rPr lang="en-US" altLang="zh-CN" dirty="0">
                <a:ea typeface="宋体" panose="02010600030101010101" pitchFamily="2" charset="-122"/>
              </a:rPr>
              <a:t>passband signals, baseband signals</a:t>
            </a:r>
          </a:p>
        </p:txBody>
      </p:sp>
      <p:sp>
        <p:nvSpPr>
          <p:cNvPr id="201733" name="Rectangle 5"/>
          <p:cNvSpPr>
            <a:spLocks noChangeArrowheads="1"/>
          </p:cNvSpPr>
          <p:nvPr/>
        </p:nvSpPr>
        <p:spPr bwMode="auto">
          <a:xfrm>
            <a:off x="3529013" y="3360738"/>
            <a:ext cx="1439862" cy="539750"/>
          </a:xfrm>
          <a:prstGeom prst="rect">
            <a:avLst/>
          </a:prstGeom>
          <a:solidFill>
            <a:schemeClr val="accent1">
              <a:lumMod val="50000"/>
              <a:lumOff val="50000"/>
            </a:schemeClr>
          </a:solid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altLang="zh-CN" sz="1800" b="1" dirty="0"/>
              <a:t>transform</a:t>
            </a:r>
          </a:p>
        </p:txBody>
      </p:sp>
      <p:sp>
        <p:nvSpPr>
          <p:cNvPr id="201735" name="Rectangle 7"/>
          <p:cNvSpPr>
            <a:spLocks noChangeArrowheads="1"/>
          </p:cNvSpPr>
          <p:nvPr/>
        </p:nvSpPr>
        <p:spPr bwMode="auto">
          <a:xfrm>
            <a:off x="1687513" y="3378200"/>
            <a:ext cx="1439862" cy="539750"/>
          </a:xfrm>
          <a:prstGeom prst="rect">
            <a:avLst/>
          </a:prstGeom>
          <a:solidFill>
            <a:schemeClr val="accent6">
              <a:lumMod val="75000"/>
            </a:schemeClr>
          </a:solidFill>
          <a:ln>
            <a:solidFill>
              <a:schemeClr val="tx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altLang="zh-CN" sz="1800" b="1" dirty="0"/>
              <a:t>source</a:t>
            </a:r>
          </a:p>
        </p:txBody>
      </p:sp>
      <p:sp>
        <p:nvSpPr>
          <p:cNvPr id="201736" name="Rectangle 8"/>
          <p:cNvSpPr>
            <a:spLocks noChangeArrowheads="1"/>
          </p:cNvSpPr>
          <p:nvPr/>
        </p:nvSpPr>
        <p:spPr bwMode="auto">
          <a:xfrm>
            <a:off x="9051926" y="3378200"/>
            <a:ext cx="1439863" cy="539750"/>
          </a:xfrm>
          <a:prstGeom prst="rect">
            <a:avLst/>
          </a:prstGeom>
          <a:solidFill>
            <a:schemeClr val="accent6">
              <a:lumMod val="75000"/>
            </a:schemeClr>
          </a:solidFill>
          <a:ln>
            <a:solidFill>
              <a:schemeClr val="tx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altLang="zh-CN" sz="1800" b="1" dirty="0"/>
              <a:t>destination</a:t>
            </a:r>
          </a:p>
        </p:txBody>
      </p:sp>
      <p:sp>
        <p:nvSpPr>
          <p:cNvPr id="201737" name="Rectangle 9"/>
          <p:cNvSpPr>
            <a:spLocks noChangeArrowheads="1"/>
          </p:cNvSpPr>
          <p:nvPr/>
        </p:nvSpPr>
        <p:spPr bwMode="auto">
          <a:xfrm>
            <a:off x="7210426" y="3365500"/>
            <a:ext cx="1439863" cy="539750"/>
          </a:xfrm>
          <a:prstGeom prst="rect">
            <a:avLst/>
          </a:prstGeom>
          <a:solidFill>
            <a:schemeClr val="accent1">
              <a:lumMod val="50000"/>
              <a:lumOff val="50000"/>
            </a:schemeClr>
          </a:solidFill>
          <a:ln>
            <a:no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altLang="zh-CN" sz="1800" b="1"/>
              <a:t>transform</a:t>
            </a:r>
          </a:p>
        </p:txBody>
      </p:sp>
      <p:sp>
        <p:nvSpPr>
          <p:cNvPr id="201738" name="Rectangle 10"/>
          <p:cNvSpPr>
            <a:spLocks noChangeArrowheads="1"/>
          </p:cNvSpPr>
          <p:nvPr/>
        </p:nvSpPr>
        <p:spPr bwMode="auto">
          <a:xfrm>
            <a:off x="5375275" y="2076450"/>
            <a:ext cx="1441450" cy="539750"/>
          </a:xfrm>
          <a:prstGeom prst="rect">
            <a:avLst/>
          </a:pr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2700000" scaled="1"/>
            <a:tileRect/>
          </a:gra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altLang="zh-CN" sz="1800" b="1" dirty="0"/>
              <a:t>noise</a:t>
            </a:r>
          </a:p>
        </p:txBody>
      </p:sp>
      <p:sp>
        <p:nvSpPr>
          <p:cNvPr id="201739" name="Rectangle 11"/>
          <p:cNvSpPr>
            <a:spLocks noChangeArrowheads="1"/>
          </p:cNvSpPr>
          <p:nvPr/>
        </p:nvSpPr>
        <p:spPr bwMode="auto">
          <a:xfrm>
            <a:off x="5370513" y="3352800"/>
            <a:ext cx="1439862" cy="539750"/>
          </a:xfrm>
          <a:prstGeom prst="rect">
            <a:avLst/>
          </a:prstGeom>
          <a:solidFill>
            <a:schemeClr val="bg2"/>
          </a:solidFill>
          <a:ln>
            <a:solidFill>
              <a:schemeClr val="tx1"/>
            </a:solidFill>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defRPr/>
            </a:pPr>
            <a:r>
              <a:rPr lang="en-US" altLang="zh-CN" sz="1800" b="1" dirty="0"/>
              <a:t>channel</a:t>
            </a:r>
          </a:p>
        </p:txBody>
      </p:sp>
      <p:sp>
        <p:nvSpPr>
          <p:cNvPr id="19" name="下箭头 18"/>
          <p:cNvSpPr/>
          <p:nvPr/>
        </p:nvSpPr>
        <p:spPr bwMode="auto">
          <a:xfrm>
            <a:off x="5873751" y="2649538"/>
            <a:ext cx="422275" cy="703262"/>
          </a:xfrm>
          <a:prstGeom prst="downArrow">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a:noFill/>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a:lstStyle/>
          <a:p>
            <a:pPr>
              <a:defRPr/>
            </a:pPr>
            <a:endParaRPr lang="zh-CN" altLang="en-US" dirty="0">
              <a:solidFill>
                <a:srgbClr val="FFC000"/>
              </a:solidFill>
              <a:latin typeface="Times New Roman" pitchFamily="18" charset="0"/>
              <a:ea typeface="宋体" pitchFamily="2" charset="-122"/>
            </a:endParaRPr>
          </a:p>
        </p:txBody>
      </p:sp>
      <p:sp>
        <p:nvSpPr>
          <p:cNvPr id="3" name="灯片编号占位符 2"/>
          <p:cNvSpPr>
            <a:spLocks noGrp="1"/>
          </p:cNvSpPr>
          <p:nvPr>
            <p:ph type="sldNum" sz="quarter" idx="12"/>
          </p:nvPr>
        </p:nvSpPr>
        <p:spPr/>
        <p:txBody>
          <a:bodyPr/>
          <a:lstStyle/>
          <a:p>
            <a:pPr>
              <a:defRPr/>
            </a:pPr>
            <a:fld id="{FB6C5889-388C-49C6-BE75-2F595E80B495}" type="slidenum">
              <a:rPr lang="en-US" altLang="zh-CN" smtClean="0"/>
              <a:pPr>
                <a:defRPr/>
              </a:pPr>
              <a:t>61</a:t>
            </a:fld>
            <a:endParaRPr lang="en-US" altLang="zh-CN" dirty="0"/>
          </a:p>
        </p:txBody>
      </p:sp>
      <p:sp>
        <p:nvSpPr>
          <p:cNvPr id="4" name="文本框 3">
            <a:extLst>
              <a:ext uri="{FF2B5EF4-FFF2-40B4-BE49-F238E27FC236}">
                <a16:creationId xmlns:a16="http://schemas.microsoft.com/office/drawing/2014/main" id="{9FEC152E-18B0-4CF6-805D-5013FC3318D0}"/>
              </a:ext>
            </a:extLst>
          </p:cNvPr>
          <p:cNvSpPr txBox="1"/>
          <p:nvPr/>
        </p:nvSpPr>
        <p:spPr>
          <a:xfrm>
            <a:off x="744410" y="5934641"/>
            <a:ext cx="10731296" cy="743518"/>
          </a:xfrm>
          <a:prstGeom prst="rect">
            <a:avLst/>
          </a:prstGeom>
          <a:solidFill>
            <a:schemeClr val="accent4"/>
          </a:solidFill>
        </p:spPr>
        <p:txBody>
          <a:bodyPr wrap="square" rtlCol="0" anchor="ctr" anchorCtr="0">
            <a:noAutofit/>
          </a:bodyPr>
          <a:lstStyle/>
          <a:p>
            <a:pPr algn="ctr"/>
            <a:r>
              <a:rPr lang="en-US" altLang="zh-CN" b="1" dirty="0">
                <a:solidFill>
                  <a:schemeClr val="bg1"/>
                </a:solidFill>
                <a:latin typeface="+mn-lt"/>
              </a:rPr>
              <a:t>transformation</a:t>
            </a:r>
            <a:r>
              <a:rPr lang="zh-CN" altLang="en-US" b="1" dirty="0">
                <a:solidFill>
                  <a:schemeClr val="bg1"/>
                </a:solidFill>
                <a:latin typeface="+mn-lt"/>
              </a:rPr>
              <a:t>：</a:t>
            </a:r>
            <a:r>
              <a:rPr lang="en-US" altLang="zh-CN" b="1" dirty="0">
                <a:solidFill>
                  <a:schemeClr val="bg1"/>
                </a:solidFill>
                <a:latin typeface="+mn-lt"/>
              </a:rPr>
              <a:t>modulation, multiplexing, encoding </a:t>
            </a:r>
            <a:endParaRPr lang="zh-CN" altLang="en-US" b="1" dirty="0">
              <a:solidFill>
                <a:schemeClr val="bg1"/>
              </a:solidFill>
              <a:latin typeface="+mn-lt"/>
            </a:endParaRPr>
          </a:p>
        </p:txBody>
      </p:sp>
    </p:spTree>
    <p:extLst>
      <p:ext uri="{BB962C8B-B14F-4D97-AF65-F5344CB8AC3E}">
        <p14:creationId xmlns:p14="http://schemas.microsoft.com/office/powerpoint/2010/main" val="787830556"/>
      </p:ext>
    </p:extLst>
  </p:cSld>
  <p:clrMapOvr>
    <a:masterClrMapping/>
  </p:clrMapOvr>
  <p:transition>
    <p:pull dir="d"/>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78455BB3-60A4-47ED-B67A-1DA61FECED11}"/>
              </a:ext>
            </a:extLst>
          </p:cNvPr>
          <p:cNvSpPr>
            <a:spLocks noGrp="1"/>
          </p:cNvSpPr>
          <p:nvPr>
            <p:ph type="body" idx="1"/>
          </p:nvPr>
        </p:nvSpPr>
        <p:spPr/>
        <p:txBody>
          <a:bodyPr/>
          <a:lstStyle/>
          <a:p>
            <a:r>
              <a:rPr lang="en-US" altLang="zh-CN" dirty="0"/>
              <a:t>How do we classify </a:t>
            </a:r>
            <a:br>
              <a:rPr lang="en-US" altLang="zh-CN" dirty="0"/>
            </a:br>
            <a:r>
              <a:rPr lang="en-US" altLang="zh-CN" dirty="0"/>
              <a:t>communications technology</a:t>
            </a:r>
            <a:endParaRPr lang="zh-CN" altLang="en-US" dirty="0"/>
          </a:p>
        </p:txBody>
      </p:sp>
      <p:sp>
        <p:nvSpPr>
          <p:cNvPr id="4" name="灯片编号占位符 3">
            <a:extLst>
              <a:ext uri="{FF2B5EF4-FFF2-40B4-BE49-F238E27FC236}">
                <a16:creationId xmlns:a16="http://schemas.microsoft.com/office/drawing/2014/main" id="{8C02ADA5-3A9F-4D60-AA68-FAAE6CF7B67D}"/>
              </a:ext>
            </a:extLst>
          </p:cNvPr>
          <p:cNvSpPr>
            <a:spLocks noGrp="1"/>
          </p:cNvSpPr>
          <p:nvPr>
            <p:ph type="sldNum" sz="quarter" idx="12"/>
          </p:nvPr>
        </p:nvSpPr>
        <p:spPr/>
        <p:txBody>
          <a:bodyPr/>
          <a:lstStyle/>
          <a:p>
            <a:pPr>
              <a:defRPr/>
            </a:pPr>
            <a:fld id="{B154813A-C266-48CA-A7BD-BF64D513E5B8}" type="slidenum">
              <a:rPr lang="en-US" altLang="zh-CN" smtClean="0"/>
              <a:t>62</a:t>
            </a:fld>
            <a:endParaRPr lang="en-US" altLang="zh-CN" dirty="0"/>
          </a:p>
        </p:txBody>
      </p:sp>
    </p:spTree>
    <p:extLst>
      <p:ext uri="{BB962C8B-B14F-4D97-AF65-F5344CB8AC3E}">
        <p14:creationId xmlns:p14="http://schemas.microsoft.com/office/powerpoint/2010/main" val="5587382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50C68CD-6412-4B70-BA5B-081CBC175941}"/>
              </a:ext>
            </a:extLst>
          </p:cNvPr>
          <p:cNvSpPr>
            <a:spLocks noGrp="1"/>
          </p:cNvSpPr>
          <p:nvPr>
            <p:ph type="title"/>
          </p:nvPr>
        </p:nvSpPr>
        <p:spPr/>
        <p:txBody>
          <a:bodyPr/>
          <a:lstStyle/>
          <a:p>
            <a:r>
              <a:rPr lang="en-US" altLang="zh-CN" dirty="0"/>
              <a:t>Taxonomy of Communication Systems</a:t>
            </a:r>
            <a:endParaRPr lang="zh-CN" altLang="en-US" dirty="0"/>
          </a:p>
        </p:txBody>
      </p:sp>
      <p:sp>
        <p:nvSpPr>
          <p:cNvPr id="4" name="灯片编号占位符 3">
            <a:extLst>
              <a:ext uri="{FF2B5EF4-FFF2-40B4-BE49-F238E27FC236}">
                <a16:creationId xmlns:a16="http://schemas.microsoft.com/office/drawing/2014/main" id="{AF2530BD-DA85-440C-B608-28114E5F8201}"/>
              </a:ext>
            </a:extLst>
          </p:cNvPr>
          <p:cNvSpPr>
            <a:spLocks noGrp="1"/>
          </p:cNvSpPr>
          <p:nvPr>
            <p:ph type="sldNum" sz="quarter" idx="12"/>
          </p:nvPr>
        </p:nvSpPr>
        <p:spPr/>
        <p:txBody>
          <a:bodyPr/>
          <a:lstStyle/>
          <a:p>
            <a:pPr>
              <a:defRPr/>
            </a:pPr>
            <a:fld id="{DEDE5757-5941-4466-94C9-99ED3E191645}" type="slidenum">
              <a:rPr lang="en-US" altLang="zh-CN" smtClean="0"/>
              <a:t>63</a:t>
            </a:fld>
            <a:endParaRPr lang="en-US" altLang="zh-CN" dirty="0"/>
          </a:p>
        </p:txBody>
      </p:sp>
      <p:sp>
        <p:nvSpPr>
          <p:cNvPr id="16" name="文本框 15">
            <a:extLst>
              <a:ext uri="{FF2B5EF4-FFF2-40B4-BE49-F238E27FC236}">
                <a16:creationId xmlns:a16="http://schemas.microsoft.com/office/drawing/2014/main" id="{20E3C208-2314-457F-B833-9783D71B0746}"/>
              </a:ext>
            </a:extLst>
          </p:cNvPr>
          <p:cNvSpPr txBox="1"/>
          <p:nvPr/>
        </p:nvSpPr>
        <p:spPr>
          <a:xfrm>
            <a:off x="240000" y="3410889"/>
            <a:ext cx="2553904" cy="830997"/>
          </a:xfrm>
          <a:prstGeom prst="rect">
            <a:avLst/>
          </a:prstGeom>
          <a:noFill/>
        </p:spPr>
        <p:txBody>
          <a:bodyPr wrap="none" rtlCol="0">
            <a:spAutoFit/>
          </a:bodyPr>
          <a:lstStyle/>
          <a:p>
            <a:pPr algn="ctr"/>
            <a:r>
              <a:rPr lang="en-US" altLang="zh-CN" b="1" dirty="0">
                <a:latin typeface="+mn-lt"/>
              </a:rPr>
              <a:t>Channel Signals </a:t>
            </a:r>
          </a:p>
          <a:p>
            <a:pPr algn="ctr"/>
            <a:r>
              <a:rPr lang="en-US" altLang="zh-CN" b="1" dirty="0">
                <a:latin typeface="+mn-lt"/>
              </a:rPr>
              <a:t>bearing information</a:t>
            </a:r>
            <a:endParaRPr lang="zh-CN" altLang="en-US" b="1" dirty="0">
              <a:latin typeface="+mn-lt"/>
            </a:endParaRPr>
          </a:p>
        </p:txBody>
      </p:sp>
      <p:sp>
        <p:nvSpPr>
          <p:cNvPr id="17" name="矩形: 圆角 16">
            <a:extLst>
              <a:ext uri="{FF2B5EF4-FFF2-40B4-BE49-F238E27FC236}">
                <a16:creationId xmlns:a16="http://schemas.microsoft.com/office/drawing/2014/main" id="{E9457729-4FED-4B27-922F-5F2B18EE6BEE}"/>
              </a:ext>
            </a:extLst>
          </p:cNvPr>
          <p:cNvSpPr/>
          <p:nvPr/>
        </p:nvSpPr>
        <p:spPr>
          <a:xfrm>
            <a:off x="7177507" y="2476747"/>
            <a:ext cx="2661285" cy="809958"/>
          </a:xfrm>
          <a:prstGeom prst="roundRect">
            <a:avLst/>
          </a:prstGeom>
          <a:solidFill>
            <a:schemeClr val="accent3">
              <a:lumMod val="20000"/>
              <a:lumOff val="80000"/>
            </a:schemeClr>
          </a:solidFill>
          <a:ln w="3175">
            <a:solidFill>
              <a:schemeClr val="tx1"/>
            </a:solidFill>
          </a:ln>
        </p:spPr>
        <p:txBody>
          <a:bodyPr wrap="square" rtlCol="0" anchor="ctr" anchorCtr="0">
            <a:noAutofit/>
          </a:bodyPr>
          <a:lstStyle/>
          <a:p>
            <a:pPr algn="ctr"/>
            <a:r>
              <a:rPr lang="en-US" altLang="zh-CN" sz="2000" b="1" dirty="0">
                <a:latin typeface="+mn-lt"/>
                <a:ea typeface="+mn-ea"/>
              </a:rPr>
              <a:t>Analog Transmissions</a:t>
            </a:r>
            <a:endParaRPr lang="zh-CN" altLang="en-US" sz="2000" b="1" dirty="0">
              <a:latin typeface="+mn-lt"/>
              <a:ea typeface="+mn-ea"/>
            </a:endParaRPr>
          </a:p>
        </p:txBody>
      </p:sp>
      <p:sp>
        <p:nvSpPr>
          <p:cNvPr id="18" name="矩形: 圆角 17">
            <a:extLst>
              <a:ext uri="{FF2B5EF4-FFF2-40B4-BE49-F238E27FC236}">
                <a16:creationId xmlns:a16="http://schemas.microsoft.com/office/drawing/2014/main" id="{C44543CA-9EEA-462C-9C1A-BD362BB9FE4E}"/>
              </a:ext>
            </a:extLst>
          </p:cNvPr>
          <p:cNvSpPr/>
          <p:nvPr/>
        </p:nvSpPr>
        <p:spPr>
          <a:xfrm>
            <a:off x="7177507" y="3994397"/>
            <a:ext cx="2661285" cy="809958"/>
          </a:xfrm>
          <a:prstGeom prst="roundRect">
            <a:avLst/>
          </a:prstGeom>
          <a:solidFill>
            <a:schemeClr val="accent5">
              <a:lumMod val="40000"/>
              <a:lumOff val="60000"/>
            </a:schemeClr>
          </a:solidFill>
          <a:ln w="3175">
            <a:solidFill>
              <a:schemeClr val="tx1"/>
            </a:solidFill>
          </a:ln>
        </p:spPr>
        <p:txBody>
          <a:bodyPr wrap="square" rtlCol="0" anchor="ctr" anchorCtr="0">
            <a:noAutofit/>
          </a:bodyPr>
          <a:lstStyle/>
          <a:p>
            <a:pPr algn="ctr"/>
            <a:r>
              <a:rPr lang="en-US" altLang="zh-CN" sz="2000" b="1" dirty="0">
                <a:latin typeface="+mn-lt"/>
                <a:ea typeface="+mn-ea"/>
              </a:rPr>
              <a:t>Digital Transmissions</a:t>
            </a:r>
            <a:endParaRPr lang="zh-CN" altLang="en-US" sz="2000" b="1" dirty="0">
              <a:latin typeface="+mn-lt"/>
              <a:ea typeface="+mn-ea"/>
            </a:endParaRPr>
          </a:p>
        </p:txBody>
      </p:sp>
      <p:sp>
        <p:nvSpPr>
          <p:cNvPr id="19" name="左大括号 18">
            <a:extLst>
              <a:ext uri="{FF2B5EF4-FFF2-40B4-BE49-F238E27FC236}">
                <a16:creationId xmlns:a16="http://schemas.microsoft.com/office/drawing/2014/main" id="{A91308F4-D1BC-4776-BF1B-19D542155C72}"/>
              </a:ext>
            </a:extLst>
          </p:cNvPr>
          <p:cNvSpPr/>
          <p:nvPr/>
        </p:nvSpPr>
        <p:spPr bwMode="auto">
          <a:xfrm>
            <a:off x="2734594" y="2896177"/>
            <a:ext cx="622300" cy="1568450"/>
          </a:xfrm>
          <a:prstGeom prst="leftBrace">
            <a:avLst>
              <a:gd name="adj1" fmla="val 47108"/>
              <a:gd name="adj2" fmla="val 50000"/>
            </a:avLst>
          </a:prstGeom>
          <a:noFill/>
          <a:ln w="38100"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Tx/>
              <a:buNone/>
            </a:pPr>
            <a:endParaRPr kumimoji="0" lang="zh-CN" altLang="en-US" sz="2400" b="0" i="0" u="none" strike="noStrike" cap="none" normalizeH="0" baseline="0" dirty="0">
              <a:ln>
                <a:noFill/>
              </a:ln>
              <a:solidFill>
                <a:schemeClr val="tx1"/>
              </a:solidFill>
              <a:effectLst/>
              <a:latin typeface="Times New Roman" panose="02020603050405020304" pitchFamily="18" charset="0"/>
            </a:endParaRPr>
          </a:p>
        </p:txBody>
      </p:sp>
      <p:sp>
        <p:nvSpPr>
          <p:cNvPr id="20" name="文本框 19">
            <a:extLst>
              <a:ext uri="{FF2B5EF4-FFF2-40B4-BE49-F238E27FC236}">
                <a16:creationId xmlns:a16="http://schemas.microsoft.com/office/drawing/2014/main" id="{51E01CA0-BE1E-4724-B47E-4AB7713A3B11}"/>
              </a:ext>
            </a:extLst>
          </p:cNvPr>
          <p:cNvSpPr txBox="1"/>
          <p:nvPr/>
        </p:nvSpPr>
        <p:spPr>
          <a:xfrm>
            <a:off x="10266831" y="2679960"/>
            <a:ext cx="1415772" cy="461665"/>
          </a:xfrm>
          <a:prstGeom prst="rect">
            <a:avLst/>
          </a:prstGeom>
          <a:noFill/>
        </p:spPr>
        <p:txBody>
          <a:bodyPr wrap="none" rtlCol="0">
            <a:spAutoFit/>
          </a:bodyPr>
          <a:lstStyle/>
          <a:p>
            <a:pPr algn="ctr"/>
            <a:r>
              <a:rPr lang="zh-CN" altLang="en-US" b="1" dirty="0">
                <a:solidFill>
                  <a:schemeClr val="accent3">
                    <a:lumMod val="50000"/>
                  </a:schemeClr>
                </a:solidFill>
                <a:latin typeface="+mn-lt"/>
              </a:rPr>
              <a:t>模拟通信</a:t>
            </a:r>
          </a:p>
        </p:txBody>
      </p:sp>
      <p:sp>
        <p:nvSpPr>
          <p:cNvPr id="21" name="文本框 20">
            <a:extLst>
              <a:ext uri="{FF2B5EF4-FFF2-40B4-BE49-F238E27FC236}">
                <a16:creationId xmlns:a16="http://schemas.microsoft.com/office/drawing/2014/main" id="{8AA17CE7-2CA3-4DAC-BA42-27EF5981DB5F}"/>
              </a:ext>
            </a:extLst>
          </p:cNvPr>
          <p:cNvSpPr txBox="1"/>
          <p:nvPr/>
        </p:nvSpPr>
        <p:spPr>
          <a:xfrm>
            <a:off x="10344228" y="4174712"/>
            <a:ext cx="1415772" cy="461665"/>
          </a:xfrm>
          <a:prstGeom prst="rect">
            <a:avLst/>
          </a:prstGeom>
          <a:noFill/>
        </p:spPr>
        <p:txBody>
          <a:bodyPr wrap="none" rtlCol="0">
            <a:spAutoFit/>
          </a:bodyPr>
          <a:lstStyle/>
          <a:p>
            <a:pPr algn="ctr"/>
            <a:r>
              <a:rPr lang="zh-CN" altLang="en-US" b="1" dirty="0">
                <a:solidFill>
                  <a:srgbClr val="3366FF"/>
                </a:solidFill>
                <a:latin typeface="+mn-lt"/>
              </a:rPr>
              <a:t>数字通信</a:t>
            </a:r>
          </a:p>
        </p:txBody>
      </p:sp>
      <p:sp>
        <p:nvSpPr>
          <p:cNvPr id="22" name="矩形: 圆角 21">
            <a:extLst>
              <a:ext uri="{FF2B5EF4-FFF2-40B4-BE49-F238E27FC236}">
                <a16:creationId xmlns:a16="http://schemas.microsoft.com/office/drawing/2014/main" id="{62D68071-C579-4C60-A6B2-D31130B304C2}"/>
              </a:ext>
            </a:extLst>
          </p:cNvPr>
          <p:cNvSpPr/>
          <p:nvPr/>
        </p:nvSpPr>
        <p:spPr>
          <a:xfrm>
            <a:off x="3714842" y="2491198"/>
            <a:ext cx="2745105" cy="809958"/>
          </a:xfrm>
          <a:prstGeom prst="roundRect">
            <a:avLst/>
          </a:prstGeom>
          <a:solidFill>
            <a:schemeClr val="accent3">
              <a:lumMod val="20000"/>
              <a:lumOff val="80000"/>
            </a:schemeClr>
          </a:solidFill>
          <a:ln w="3175">
            <a:solidFill>
              <a:schemeClr val="tx1"/>
            </a:solidFill>
          </a:ln>
        </p:spPr>
        <p:txBody>
          <a:bodyPr wrap="square" rtlCol="0" anchor="ctr" anchorCtr="0">
            <a:noAutofit/>
          </a:bodyPr>
          <a:lstStyle/>
          <a:p>
            <a:r>
              <a:rPr lang="en-US" altLang="zh-CN" sz="2000" b="1" dirty="0">
                <a:latin typeface="+mn-lt"/>
                <a:ea typeface="+mn-ea"/>
              </a:rPr>
              <a:t>Analog Signals</a:t>
            </a:r>
            <a:endParaRPr lang="zh-CN" altLang="en-US" sz="2000" b="1" dirty="0">
              <a:latin typeface="+mn-lt"/>
              <a:ea typeface="+mn-ea"/>
            </a:endParaRPr>
          </a:p>
        </p:txBody>
      </p:sp>
      <p:sp>
        <p:nvSpPr>
          <p:cNvPr id="23" name="矩形: 圆角 22">
            <a:extLst>
              <a:ext uri="{FF2B5EF4-FFF2-40B4-BE49-F238E27FC236}">
                <a16:creationId xmlns:a16="http://schemas.microsoft.com/office/drawing/2014/main" id="{FF9A59AB-F353-40DF-B570-CD7B13A9723D}"/>
              </a:ext>
            </a:extLst>
          </p:cNvPr>
          <p:cNvSpPr/>
          <p:nvPr/>
        </p:nvSpPr>
        <p:spPr>
          <a:xfrm>
            <a:off x="3714842" y="4008848"/>
            <a:ext cx="2745105" cy="809958"/>
          </a:xfrm>
          <a:prstGeom prst="roundRect">
            <a:avLst/>
          </a:prstGeom>
          <a:solidFill>
            <a:schemeClr val="accent5">
              <a:lumMod val="40000"/>
              <a:lumOff val="60000"/>
            </a:schemeClr>
          </a:solidFill>
          <a:ln w="3175">
            <a:solidFill>
              <a:schemeClr val="tx1"/>
            </a:solidFill>
          </a:ln>
        </p:spPr>
        <p:txBody>
          <a:bodyPr wrap="square" rtlCol="0" anchor="ctr" anchorCtr="0">
            <a:noAutofit/>
          </a:bodyPr>
          <a:lstStyle/>
          <a:p>
            <a:r>
              <a:rPr lang="en-US" altLang="zh-CN" sz="2000" b="1" dirty="0">
                <a:latin typeface="+mn-lt"/>
                <a:ea typeface="+mn-ea"/>
              </a:rPr>
              <a:t>Digital Signals</a:t>
            </a:r>
            <a:endParaRPr lang="zh-CN" altLang="en-US" sz="2000" b="1" dirty="0">
              <a:latin typeface="+mn-lt"/>
              <a:ea typeface="+mn-ea"/>
            </a:endParaRPr>
          </a:p>
        </p:txBody>
      </p:sp>
      <p:sp>
        <p:nvSpPr>
          <p:cNvPr id="24" name="文本框 23">
            <a:extLst>
              <a:ext uri="{FF2B5EF4-FFF2-40B4-BE49-F238E27FC236}">
                <a16:creationId xmlns:a16="http://schemas.microsoft.com/office/drawing/2014/main" id="{B8C2A6F9-B426-4E19-90A6-C790F4AA6C79}"/>
              </a:ext>
            </a:extLst>
          </p:cNvPr>
          <p:cNvSpPr txBox="1"/>
          <p:nvPr/>
        </p:nvSpPr>
        <p:spPr>
          <a:xfrm>
            <a:off x="3714842" y="1851619"/>
            <a:ext cx="2233304" cy="461665"/>
          </a:xfrm>
          <a:prstGeom prst="rect">
            <a:avLst/>
          </a:prstGeom>
          <a:noFill/>
        </p:spPr>
        <p:txBody>
          <a:bodyPr wrap="none" rtlCol="0">
            <a:spAutoFit/>
          </a:bodyPr>
          <a:lstStyle/>
          <a:p>
            <a:r>
              <a:rPr lang="en-US" altLang="zh-CN" b="1" dirty="0">
                <a:latin typeface="+mn-lt"/>
              </a:rPr>
              <a:t>Continuous-level</a:t>
            </a:r>
            <a:endParaRPr lang="zh-CN" altLang="en-US" b="1" dirty="0">
              <a:latin typeface="+mn-lt"/>
            </a:endParaRPr>
          </a:p>
        </p:txBody>
      </p:sp>
      <p:sp>
        <p:nvSpPr>
          <p:cNvPr id="25" name="文本框 24">
            <a:extLst>
              <a:ext uri="{FF2B5EF4-FFF2-40B4-BE49-F238E27FC236}">
                <a16:creationId xmlns:a16="http://schemas.microsoft.com/office/drawing/2014/main" id="{3DA82B8D-59C0-47F2-9B95-068B1F8D1DE1}"/>
              </a:ext>
            </a:extLst>
          </p:cNvPr>
          <p:cNvSpPr txBox="1"/>
          <p:nvPr/>
        </p:nvSpPr>
        <p:spPr>
          <a:xfrm>
            <a:off x="3762168" y="5205857"/>
            <a:ext cx="3993401" cy="461665"/>
          </a:xfrm>
          <a:prstGeom prst="rect">
            <a:avLst/>
          </a:prstGeom>
          <a:noFill/>
        </p:spPr>
        <p:txBody>
          <a:bodyPr wrap="none" rtlCol="0">
            <a:spAutoFit/>
          </a:bodyPr>
          <a:lstStyle/>
          <a:p>
            <a:r>
              <a:rPr lang="en-US" altLang="zh-CN" b="1" dirty="0">
                <a:latin typeface="+mn-lt"/>
              </a:rPr>
              <a:t>Discrete-level (discrete-valued )</a:t>
            </a:r>
            <a:endParaRPr lang="zh-CN" altLang="en-US" b="1" dirty="0">
              <a:latin typeface="+mn-lt"/>
            </a:endParaRPr>
          </a:p>
        </p:txBody>
      </p:sp>
      <p:sp>
        <p:nvSpPr>
          <p:cNvPr id="2" name="箭头: 右 1">
            <a:extLst>
              <a:ext uri="{FF2B5EF4-FFF2-40B4-BE49-F238E27FC236}">
                <a16:creationId xmlns:a16="http://schemas.microsoft.com/office/drawing/2014/main" id="{DFF9290B-E9FA-4644-8ECE-15B52E90DC9B}"/>
              </a:ext>
            </a:extLst>
          </p:cNvPr>
          <p:cNvSpPr/>
          <p:nvPr/>
        </p:nvSpPr>
        <p:spPr>
          <a:xfrm>
            <a:off x="6662057" y="2395481"/>
            <a:ext cx="332509" cy="1001391"/>
          </a:xfrm>
          <a:prstGeom prst="rightArrow">
            <a:avLst/>
          </a:prstGeom>
          <a:ln w="3175">
            <a:solidFill>
              <a:schemeClr val="tx1"/>
            </a:solidFill>
          </a:ln>
        </p:spPr>
        <p:txBody>
          <a:bodyPr wrap="square" rtlCol="0" anchor="ctr" anchorCtr="0">
            <a:noAutofit/>
          </a:bodyPr>
          <a:lstStyle/>
          <a:p>
            <a:pPr algn="ctr"/>
            <a:endParaRPr lang="zh-CN" altLang="en-US" sz="2000" dirty="0">
              <a:latin typeface="+mn-lt"/>
              <a:ea typeface="+mn-ea"/>
            </a:endParaRPr>
          </a:p>
        </p:txBody>
      </p:sp>
      <p:sp>
        <p:nvSpPr>
          <p:cNvPr id="26" name="箭头: 右 25">
            <a:extLst>
              <a:ext uri="{FF2B5EF4-FFF2-40B4-BE49-F238E27FC236}">
                <a16:creationId xmlns:a16="http://schemas.microsoft.com/office/drawing/2014/main" id="{421608C3-494E-411D-95FC-18957D7C14BF}"/>
              </a:ext>
            </a:extLst>
          </p:cNvPr>
          <p:cNvSpPr/>
          <p:nvPr/>
        </p:nvSpPr>
        <p:spPr>
          <a:xfrm>
            <a:off x="6622457" y="3913131"/>
            <a:ext cx="332509" cy="1001391"/>
          </a:xfrm>
          <a:prstGeom prst="rightArrow">
            <a:avLst/>
          </a:prstGeom>
          <a:ln w="3175">
            <a:solidFill>
              <a:schemeClr val="tx1"/>
            </a:solidFill>
          </a:ln>
        </p:spPr>
        <p:txBody>
          <a:bodyPr wrap="square" rtlCol="0" anchor="ctr" anchorCtr="0">
            <a:noAutofit/>
          </a:bodyPr>
          <a:lstStyle/>
          <a:p>
            <a:pPr algn="ctr"/>
            <a:endParaRPr lang="zh-CN" altLang="en-US" sz="2000" dirty="0">
              <a:latin typeface="+mn-lt"/>
              <a:ea typeface="+mn-ea"/>
            </a:endParaRPr>
          </a:p>
        </p:txBody>
      </p:sp>
    </p:spTree>
    <p:extLst>
      <p:ext uri="{BB962C8B-B14F-4D97-AF65-F5344CB8AC3E}">
        <p14:creationId xmlns:p14="http://schemas.microsoft.com/office/powerpoint/2010/main" val="7257347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50C68CD-6412-4B70-BA5B-081CBC175941}"/>
              </a:ext>
            </a:extLst>
          </p:cNvPr>
          <p:cNvSpPr>
            <a:spLocks noGrp="1"/>
          </p:cNvSpPr>
          <p:nvPr>
            <p:ph type="title"/>
          </p:nvPr>
        </p:nvSpPr>
        <p:spPr/>
        <p:txBody>
          <a:bodyPr/>
          <a:lstStyle/>
          <a:p>
            <a:r>
              <a:rPr lang="en-US" altLang="zh-CN" dirty="0"/>
              <a:t>Taxonomy of Communication Systems</a:t>
            </a:r>
            <a:endParaRPr lang="zh-CN" altLang="en-US" dirty="0"/>
          </a:p>
        </p:txBody>
      </p:sp>
      <p:sp>
        <p:nvSpPr>
          <p:cNvPr id="4" name="灯片编号占位符 3">
            <a:extLst>
              <a:ext uri="{FF2B5EF4-FFF2-40B4-BE49-F238E27FC236}">
                <a16:creationId xmlns:a16="http://schemas.microsoft.com/office/drawing/2014/main" id="{AF2530BD-DA85-440C-B608-28114E5F8201}"/>
              </a:ext>
            </a:extLst>
          </p:cNvPr>
          <p:cNvSpPr>
            <a:spLocks noGrp="1"/>
          </p:cNvSpPr>
          <p:nvPr>
            <p:ph type="sldNum" sz="quarter" idx="12"/>
          </p:nvPr>
        </p:nvSpPr>
        <p:spPr/>
        <p:txBody>
          <a:bodyPr/>
          <a:lstStyle/>
          <a:p>
            <a:pPr>
              <a:defRPr/>
            </a:pPr>
            <a:fld id="{DEDE5757-5941-4466-94C9-99ED3E191645}" type="slidenum">
              <a:rPr lang="en-US" altLang="zh-CN" smtClean="0"/>
              <a:t>64</a:t>
            </a:fld>
            <a:endParaRPr lang="en-US" altLang="zh-CN" dirty="0"/>
          </a:p>
        </p:txBody>
      </p:sp>
      <p:sp>
        <p:nvSpPr>
          <p:cNvPr id="7" name="文本框 6">
            <a:extLst>
              <a:ext uri="{FF2B5EF4-FFF2-40B4-BE49-F238E27FC236}">
                <a16:creationId xmlns:a16="http://schemas.microsoft.com/office/drawing/2014/main" id="{9D993AB3-9FA3-4B5E-B4E9-2E72DE6CB8DB}"/>
              </a:ext>
            </a:extLst>
          </p:cNvPr>
          <p:cNvSpPr txBox="1"/>
          <p:nvPr/>
        </p:nvSpPr>
        <p:spPr>
          <a:xfrm>
            <a:off x="240000" y="3351407"/>
            <a:ext cx="2094386" cy="1200329"/>
          </a:xfrm>
          <a:prstGeom prst="rect">
            <a:avLst/>
          </a:prstGeom>
          <a:noFill/>
        </p:spPr>
        <p:txBody>
          <a:bodyPr wrap="square" rtlCol="0">
            <a:spAutoFit/>
          </a:bodyPr>
          <a:lstStyle/>
          <a:p>
            <a:pPr algn="ctr"/>
            <a:r>
              <a:rPr lang="en-US" altLang="zh-CN" b="1" dirty="0">
                <a:latin typeface="+mn-lt"/>
              </a:rPr>
              <a:t>Channel: </a:t>
            </a:r>
            <a:br>
              <a:rPr lang="en-US" altLang="zh-CN" b="1" dirty="0">
                <a:latin typeface="+mn-lt"/>
              </a:rPr>
            </a:br>
            <a:r>
              <a:rPr lang="en-US" altLang="zh-CN" b="1" dirty="0">
                <a:latin typeface="+mn-lt"/>
              </a:rPr>
              <a:t>Sinusoidal Carrier Signals</a:t>
            </a:r>
          </a:p>
        </p:txBody>
      </p:sp>
      <p:sp>
        <p:nvSpPr>
          <p:cNvPr id="8" name="左大括号 7">
            <a:extLst>
              <a:ext uri="{FF2B5EF4-FFF2-40B4-BE49-F238E27FC236}">
                <a16:creationId xmlns:a16="http://schemas.microsoft.com/office/drawing/2014/main" id="{35D3CA80-FFAB-4F35-A4BE-6B68E1595594}"/>
              </a:ext>
            </a:extLst>
          </p:cNvPr>
          <p:cNvSpPr/>
          <p:nvPr/>
        </p:nvSpPr>
        <p:spPr bwMode="auto">
          <a:xfrm>
            <a:off x="2700304" y="3198018"/>
            <a:ext cx="622300" cy="1568450"/>
          </a:xfrm>
          <a:prstGeom prst="leftBrace">
            <a:avLst>
              <a:gd name="adj1" fmla="val 47108"/>
              <a:gd name="adj2" fmla="val 50000"/>
            </a:avLst>
          </a:prstGeom>
          <a:noFill/>
          <a:ln w="38100" cap="flat" cmpd="sng" algn="ctr">
            <a:solidFill>
              <a:schemeClr val="tx1"/>
            </a:solidFill>
            <a:prstDash val="solid"/>
            <a:round/>
            <a:headEnd type="none" w="med" len="med"/>
            <a:tailEnd type="none" w="med" len="med"/>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Tx/>
              <a:buNone/>
            </a:pPr>
            <a:endParaRPr kumimoji="0" lang="zh-CN" altLang="en-US" sz="2400" b="0" i="0" u="none" strike="noStrike" cap="none" normalizeH="0" baseline="0" dirty="0">
              <a:ln>
                <a:noFill/>
              </a:ln>
              <a:solidFill>
                <a:schemeClr val="tx1"/>
              </a:solidFill>
              <a:effectLst/>
              <a:latin typeface="Times New Roman" panose="02020603050405020304" pitchFamily="18" charset="0"/>
            </a:endParaRPr>
          </a:p>
        </p:txBody>
      </p:sp>
      <p:sp>
        <p:nvSpPr>
          <p:cNvPr id="10" name="矩形: 圆角 9">
            <a:extLst>
              <a:ext uri="{FF2B5EF4-FFF2-40B4-BE49-F238E27FC236}">
                <a16:creationId xmlns:a16="http://schemas.microsoft.com/office/drawing/2014/main" id="{39905FCF-2646-414A-8A7C-114854B0304F}"/>
              </a:ext>
            </a:extLst>
          </p:cNvPr>
          <p:cNvSpPr/>
          <p:nvPr/>
        </p:nvSpPr>
        <p:spPr>
          <a:xfrm>
            <a:off x="3519454" y="2753475"/>
            <a:ext cx="2119993" cy="736325"/>
          </a:xfrm>
          <a:prstGeom prst="roundRect">
            <a:avLst/>
          </a:prstGeom>
          <a:solidFill>
            <a:schemeClr val="accent2">
              <a:lumMod val="20000"/>
              <a:lumOff val="80000"/>
            </a:schemeClr>
          </a:solidFill>
          <a:ln w="3175">
            <a:solidFill>
              <a:schemeClr val="tx1"/>
            </a:solidFill>
          </a:ln>
        </p:spPr>
        <p:txBody>
          <a:bodyPr wrap="square" rtlCol="0" anchor="ctr" anchorCtr="0">
            <a:noAutofit/>
          </a:bodyPr>
          <a:lstStyle/>
          <a:p>
            <a:pPr algn="ctr"/>
            <a:r>
              <a:rPr lang="en-US" altLang="zh-CN" sz="2000" b="1" dirty="0">
                <a:latin typeface="+mn-lt"/>
                <a:ea typeface="+mn-ea"/>
              </a:rPr>
              <a:t>Do</a:t>
            </a:r>
            <a:r>
              <a:rPr lang="zh-CN" altLang="en-US" sz="2000" b="1" dirty="0">
                <a:latin typeface="+mn-lt"/>
                <a:ea typeface="+mn-ea"/>
              </a:rPr>
              <a:t> </a:t>
            </a:r>
            <a:r>
              <a:rPr lang="en-US" altLang="zh-CN" sz="2000" b="1" dirty="0">
                <a:latin typeface="+mn-lt"/>
                <a:ea typeface="+mn-ea"/>
              </a:rPr>
              <a:t>not</a:t>
            </a:r>
            <a:r>
              <a:rPr lang="zh-CN" altLang="en-US" sz="2000" b="1" dirty="0">
                <a:latin typeface="+mn-lt"/>
                <a:ea typeface="+mn-ea"/>
              </a:rPr>
              <a:t> </a:t>
            </a:r>
            <a:r>
              <a:rPr lang="en-US" altLang="zh-CN" sz="2000" b="1" dirty="0">
                <a:latin typeface="+mn-lt"/>
                <a:ea typeface="+mn-ea"/>
              </a:rPr>
              <a:t>use</a:t>
            </a:r>
            <a:endParaRPr lang="zh-CN" altLang="en-US" sz="2000" b="1" dirty="0">
              <a:latin typeface="+mn-lt"/>
              <a:ea typeface="+mn-ea"/>
            </a:endParaRPr>
          </a:p>
        </p:txBody>
      </p:sp>
      <p:sp>
        <p:nvSpPr>
          <p:cNvPr id="11" name="矩形: 圆角 10">
            <a:extLst>
              <a:ext uri="{FF2B5EF4-FFF2-40B4-BE49-F238E27FC236}">
                <a16:creationId xmlns:a16="http://schemas.microsoft.com/office/drawing/2014/main" id="{8B31AE5E-8D47-4150-BC97-7D8DD34F004B}"/>
              </a:ext>
            </a:extLst>
          </p:cNvPr>
          <p:cNvSpPr/>
          <p:nvPr/>
        </p:nvSpPr>
        <p:spPr>
          <a:xfrm>
            <a:off x="3519454" y="4271125"/>
            <a:ext cx="2119993" cy="736325"/>
          </a:xfrm>
          <a:prstGeom prst="roundRect">
            <a:avLst/>
          </a:prstGeom>
          <a:solidFill>
            <a:srgbClr val="3366FF"/>
          </a:solidFill>
          <a:ln w="3175">
            <a:solidFill>
              <a:schemeClr val="tx1"/>
            </a:solidFill>
          </a:ln>
        </p:spPr>
        <p:txBody>
          <a:bodyPr wrap="square" rtlCol="0" anchor="ctr" anchorCtr="0">
            <a:noAutofit/>
          </a:bodyPr>
          <a:lstStyle/>
          <a:p>
            <a:pPr algn="ctr"/>
            <a:r>
              <a:rPr lang="en-US" altLang="zh-CN" sz="2000" b="1" dirty="0">
                <a:solidFill>
                  <a:schemeClr val="bg1"/>
                </a:solidFill>
                <a:latin typeface="+mn-lt"/>
                <a:ea typeface="+mn-ea"/>
              </a:rPr>
              <a:t>Use</a:t>
            </a:r>
            <a:endParaRPr lang="zh-CN" altLang="en-US" sz="2000" b="1" dirty="0">
              <a:solidFill>
                <a:schemeClr val="bg1"/>
              </a:solidFill>
              <a:latin typeface="+mn-lt"/>
              <a:ea typeface="+mn-ea"/>
            </a:endParaRPr>
          </a:p>
        </p:txBody>
      </p:sp>
      <p:sp>
        <p:nvSpPr>
          <p:cNvPr id="17" name="矩形: 圆角 16">
            <a:extLst>
              <a:ext uri="{FF2B5EF4-FFF2-40B4-BE49-F238E27FC236}">
                <a16:creationId xmlns:a16="http://schemas.microsoft.com/office/drawing/2014/main" id="{E9457729-4FED-4B27-922F-5F2B18EE6BEE}"/>
              </a:ext>
            </a:extLst>
          </p:cNvPr>
          <p:cNvSpPr/>
          <p:nvPr/>
        </p:nvSpPr>
        <p:spPr>
          <a:xfrm>
            <a:off x="6301656" y="2753475"/>
            <a:ext cx="2859727" cy="736325"/>
          </a:xfrm>
          <a:prstGeom prst="roundRect">
            <a:avLst/>
          </a:prstGeom>
          <a:solidFill>
            <a:schemeClr val="accent2">
              <a:lumMod val="20000"/>
              <a:lumOff val="80000"/>
            </a:schemeClr>
          </a:solidFill>
          <a:ln w="3175">
            <a:solidFill>
              <a:schemeClr val="tx1"/>
            </a:solidFill>
          </a:ln>
        </p:spPr>
        <p:txBody>
          <a:bodyPr wrap="square" rtlCol="0" anchor="ctr" anchorCtr="0">
            <a:noAutofit/>
          </a:bodyPr>
          <a:lstStyle/>
          <a:p>
            <a:r>
              <a:rPr lang="en-US" altLang="zh-CN" sz="2000" b="1" dirty="0">
                <a:latin typeface="+mn-lt"/>
                <a:ea typeface="+mn-ea"/>
              </a:rPr>
              <a:t>Baseband Transmissions</a:t>
            </a:r>
            <a:endParaRPr lang="zh-CN" altLang="en-US" sz="2000" b="1" dirty="0">
              <a:latin typeface="+mn-lt"/>
              <a:ea typeface="+mn-ea"/>
            </a:endParaRPr>
          </a:p>
        </p:txBody>
      </p:sp>
      <p:sp>
        <p:nvSpPr>
          <p:cNvPr id="18" name="矩形: 圆角 17">
            <a:extLst>
              <a:ext uri="{FF2B5EF4-FFF2-40B4-BE49-F238E27FC236}">
                <a16:creationId xmlns:a16="http://schemas.microsoft.com/office/drawing/2014/main" id="{C44543CA-9EEA-462C-9C1A-BD362BB9FE4E}"/>
              </a:ext>
            </a:extLst>
          </p:cNvPr>
          <p:cNvSpPr/>
          <p:nvPr/>
        </p:nvSpPr>
        <p:spPr>
          <a:xfrm>
            <a:off x="6301656" y="4271125"/>
            <a:ext cx="2859727" cy="736325"/>
          </a:xfrm>
          <a:prstGeom prst="roundRect">
            <a:avLst/>
          </a:prstGeom>
          <a:solidFill>
            <a:srgbClr val="3366FF"/>
          </a:solidFill>
          <a:ln w="3175">
            <a:solidFill>
              <a:schemeClr val="tx1"/>
            </a:solidFill>
          </a:ln>
        </p:spPr>
        <p:txBody>
          <a:bodyPr wrap="square" rtlCol="0" anchor="ctr" anchorCtr="0">
            <a:noAutofit/>
          </a:bodyPr>
          <a:lstStyle/>
          <a:p>
            <a:r>
              <a:rPr lang="en-US" altLang="zh-CN" sz="2000" b="1" dirty="0">
                <a:solidFill>
                  <a:schemeClr val="bg1"/>
                </a:solidFill>
                <a:latin typeface="+mn-lt"/>
                <a:ea typeface="+mn-ea"/>
              </a:rPr>
              <a:t>Passband Transmissions</a:t>
            </a:r>
            <a:endParaRPr lang="zh-CN" altLang="en-US" sz="2000" b="1" dirty="0">
              <a:solidFill>
                <a:schemeClr val="bg1"/>
              </a:solidFill>
              <a:latin typeface="+mn-lt"/>
              <a:ea typeface="+mn-ea"/>
            </a:endParaRPr>
          </a:p>
        </p:txBody>
      </p:sp>
      <p:sp>
        <p:nvSpPr>
          <p:cNvPr id="2" name="文本框 1">
            <a:extLst>
              <a:ext uri="{FF2B5EF4-FFF2-40B4-BE49-F238E27FC236}">
                <a16:creationId xmlns:a16="http://schemas.microsoft.com/office/drawing/2014/main" id="{41104955-99C3-45EB-96FE-E0F81977C429}"/>
              </a:ext>
            </a:extLst>
          </p:cNvPr>
          <p:cNvSpPr txBox="1"/>
          <p:nvPr/>
        </p:nvSpPr>
        <p:spPr>
          <a:xfrm>
            <a:off x="9414299" y="2996119"/>
            <a:ext cx="1415773" cy="461665"/>
          </a:xfrm>
          <a:prstGeom prst="rect">
            <a:avLst/>
          </a:prstGeom>
          <a:noFill/>
        </p:spPr>
        <p:txBody>
          <a:bodyPr wrap="none" rtlCol="0">
            <a:spAutoFit/>
          </a:bodyPr>
          <a:lstStyle/>
          <a:p>
            <a:pPr algn="ctr"/>
            <a:r>
              <a:rPr lang="zh-CN" altLang="en-US" b="1" dirty="0">
                <a:solidFill>
                  <a:schemeClr val="accent2">
                    <a:lumMod val="60000"/>
                    <a:lumOff val="40000"/>
                  </a:schemeClr>
                </a:solidFill>
                <a:latin typeface="+mn-lt"/>
              </a:rPr>
              <a:t>基带传输</a:t>
            </a:r>
          </a:p>
        </p:txBody>
      </p:sp>
      <p:sp>
        <p:nvSpPr>
          <p:cNvPr id="14" name="文本框 13">
            <a:extLst>
              <a:ext uri="{FF2B5EF4-FFF2-40B4-BE49-F238E27FC236}">
                <a16:creationId xmlns:a16="http://schemas.microsoft.com/office/drawing/2014/main" id="{576CC728-A20B-4C8F-B97C-5F2296DC17DC}"/>
              </a:ext>
            </a:extLst>
          </p:cNvPr>
          <p:cNvSpPr txBox="1"/>
          <p:nvPr/>
        </p:nvSpPr>
        <p:spPr>
          <a:xfrm>
            <a:off x="9414300" y="4408454"/>
            <a:ext cx="1415772" cy="461665"/>
          </a:xfrm>
          <a:prstGeom prst="rect">
            <a:avLst/>
          </a:prstGeom>
          <a:noFill/>
        </p:spPr>
        <p:txBody>
          <a:bodyPr wrap="none" rtlCol="0">
            <a:spAutoFit/>
          </a:bodyPr>
          <a:lstStyle/>
          <a:p>
            <a:pPr algn="ctr"/>
            <a:r>
              <a:rPr lang="zh-CN" altLang="en-US" b="1" dirty="0">
                <a:solidFill>
                  <a:srgbClr val="3366FF"/>
                </a:solidFill>
                <a:latin typeface="+mn-lt"/>
              </a:rPr>
              <a:t>频带传输</a:t>
            </a:r>
          </a:p>
        </p:txBody>
      </p:sp>
      <p:sp>
        <p:nvSpPr>
          <p:cNvPr id="20" name="箭头: 右 19">
            <a:extLst>
              <a:ext uri="{FF2B5EF4-FFF2-40B4-BE49-F238E27FC236}">
                <a16:creationId xmlns:a16="http://schemas.microsoft.com/office/drawing/2014/main" id="{5AC91C9D-C009-4F28-BC2E-68DA1344368A}"/>
              </a:ext>
            </a:extLst>
          </p:cNvPr>
          <p:cNvSpPr/>
          <p:nvPr/>
        </p:nvSpPr>
        <p:spPr>
          <a:xfrm>
            <a:off x="5763491" y="2586875"/>
            <a:ext cx="332509" cy="1001391"/>
          </a:xfrm>
          <a:prstGeom prst="rightArrow">
            <a:avLst/>
          </a:prstGeom>
          <a:ln w="3175">
            <a:solidFill>
              <a:schemeClr val="tx1"/>
            </a:solidFill>
          </a:ln>
        </p:spPr>
        <p:txBody>
          <a:bodyPr wrap="square" rtlCol="0" anchor="ctr" anchorCtr="0">
            <a:noAutofit/>
          </a:bodyPr>
          <a:lstStyle/>
          <a:p>
            <a:pPr algn="ctr"/>
            <a:endParaRPr lang="zh-CN" altLang="en-US" sz="2000" dirty="0">
              <a:latin typeface="+mn-lt"/>
              <a:ea typeface="+mn-ea"/>
            </a:endParaRPr>
          </a:p>
        </p:txBody>
      </p:sp>
      <p:sp>
        <p:nvSpPr>
          <p:cNvPr id="21" name="箭头: 右 20">
            <a:extLst>
              <a:ext uri="{FF2B5EF4-FFF2-40B4-BE49-F238E27FC236}">
                <a16:creationId xmlns:a16="http://schemas.microsoft.com/office/drawing/2014/main" id="{0524F98D-EB22-4D23-BECD-BF3EE55893AA}"/>
              </a:ext>
            </a:extLst>
          </p:cNvPr>
          <p:cNvSpPr/>
          <p:nvPr/>
        </p:nvSpPr>
        <p:spPr>
          <a:xfrm>
            <a:off x="5723891" y="4104525"/>
            <a:ext cx="332509" cy="1001391"/>
          </a:xfrm>
          <a:prstGeom prst="rightArrow">
            <a:avLst/>
          </a:prstGeom>
          <a:ln w="3175">
            <a:solidFill>
              <a:schemeClr val="tx1"/>
            </a:solidFill>
          </a:ln>
        </p:spPr>
        <p:txBody>
          <a:bodyPr wrap="square" rtlCol="0" anchor="ctr" anchorCtr="0">
            <a:noAutofit/>
          </a:bodyPr>
          <a:lstStyle/>
          <a:p>
            <a:pPr algn="ctr"/>
            <a:endParaRPr lang="zh-CN" altLang="en-US" sz="2000" dirty="0">
              <a:latin typeface="+mn-lt"/>
              <a:ea typeface="+mn-ea"/>
            </a:endParaRPr>
          </a:p>
        </p:txBody>
      </p:sp>
    </p:spTree>
    <p:extLst>
      <p:ext uri="{BB962C8B-B14F-4D97-AF65-F5344CB8AC3E}">
        <p14:creationId xmlns:p14="http://schemas.microsoft.com/office/powerpoint/2010/main" val="5805996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24560" y="335280"/>
            <a:ext cx="10149840" cy="851852"/>
          </a:xfrm>
        </p:spPr>
        <p:txBody>
          <a:bodyPr/>
          <a:lstStyle/>
          <a:p>
            <a:r>
              <a:rPr lang="en-US" altLang="zh-CN"/>
              <a:t>Roadmap</a:t>
            </a:r>
          </a:p>
        </p:txBody>
      </p:sp>
      <p:sp>
        <p:nvSpPr>
          <p:cNvPr id="19459" name="Rectangle 3"/>
          <p:cNvSpPr>
            <a:spLocks noGrp="1" noChangeArrowheads="1"/>
          </p:cNvSpPr>
          <p:nvPr>
            <p:ph idx="1"/>
          </p:nvPr>
        </p:nvSpPr>
        <p:spPr>
          <a:xfrm>
            <a:off x="924561" y="1600200"/>
            <a:ext cx="10149839" cy="4648200"/>
          </a:xfrm>
        </p:spPr>
        <p:txBody>
          <a:bodyPr>
            <a:normAutofit/>
          </a:bodyPr>
          <a:lstStyle/>
          <a:p>
            <a:r>
              <a:rPr lang="en-US" altLang="zh-CN" dirty="0"/>
              <a:t>1. Background</a:t>
            </a:r>
          </a:p>
          <a:p>
            <a:r>
              <a:rPr lang="en-US" altLang="zh-CN" dirty="0"/>
              <a:t>2. Signals and channels</a:t>
            </a:r>
          </a:p>
          <a:p>
            <a:r>
              <a:rPr lang="en-US" altLang="zh-CN" dirty="0">
                <a:solidFill>
                  <a:srgbClr val="C00000"/>
                </a:solidFill>
              </a:rPr>
              <a:t>3. Analog passband modulations</a:t>
            </a:r>
          </a:p>
          <a:p>
            <a:r>
              <a:rPr lang="en-US" altLang="zh-CN" dirty="0"/>
              <a:t>4. From analog signals to digital signals</a:t>
            </a:r>
          </a:p>
          <a:p>
            <a:r>
              <a:rPr lang="en-US" altLang="zh-CN" dirty="0"/>
              <a:t>5. Digital baseband transmissions</a:t>
            </a:r>
          </a:p>
          <a:p>
            <a:r>
              <a:rPr lang="en-US" altLang="zh-CN" dirty="0"/>
              <a:t>6. Digital passband modulations</a:t>
            </a:r>
          </a:p>
          <a:p>
            <a:r>
              <a:rPr lang="en-US" altLang="zh-CN" dirty="0"/>
              <a:t>7. Capacity of channels</a:t>
            </a:r>
          </a:p>
        </p:txBody>
      </p:sp>
      <p:sp>
        <p:nvSpPr>
          <p:cNvPr id="5" name="灯片编号占位符 4"/>
          <p:cNvSpPr>
            <a:spLocks noGrp="1"/>
          </p:cNvSpPr>
          <p:nvPr>
            <p:ph type="sldNum" sz="quarter" idx="12"/>
          </p:nvPr>
        </p:nvSpPr>
        <p:spPr>
          <a:xfrm>
            <a:off x="11074400" y="6510338"/>
            <a:ext cx="1117600" cy="347662"/>
          </a:xfrm>
        </p:spPr>
        <p:txBody>
          <a:bodyPr/>
          <a:lstStyle/>
          <a:p>
            <a:fld id="{69BD1D02-8EC0-4D6E-BF0B-AB4FC0502858}" type="slidenum">
              <a:rPr lang="en-US" altLang="zh-CN" smtClean="0"/>
              <a:pPr/>
              <a:t>65</a:t>
            </a:fld>
            <a:endParaRPr lang="en-US" altLang="zh-CN" dirty="0"/>
          </a:p>
        </p:txBody>
      </p:sp>
    </p:spTree>
    <p:extLst>
      <p:ext uri="{BB962C8B-B14F-4D97-AF65-F5344CB8AC3E}">
        <p14:creationId xmlns:p14="http://schemas.microsoft.com/office/powerpoint/2010/main" val="140063875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9"/>
          <p:cNvSpPr>
            <a:spLocks noGrp="1"/>
          </p:cNvSpPr>
          <p:nvPr>
            <p:ph type="title"/>
          </p:nvPr>
        </p:nvSpPr>
        <p:spPr>
          <a:xfrm>
            <a:off x="1741489" y="355600"/>
            <a:ext cx="8709025" cy="890588"/>
          </a:xfrm>
        </p:spPr>
        <p:txBody>
          <a:bodyPr/>
          <a:lstStyle/>
          <a:p>
            <a:r>
              <a:rPr lang="en-US" altLang="en-US" dirty="0"/>
              <a:t>Signaling</a:t>
            </a:r>
          </a:p>
        </p:txBody>
      </p:sp>
      <p:sp>
        <p:nvSpPr>
          <p:cNvPr id="33795" name="内容占位符 10"/>
          <p:cNvSpPr>
            <a:spLocks noGrp="1"/>
          </p:cNvSpPr>
          <p:nvPr>
            <p:ph idx="1"/>
          </p:nvPr>
        </p:nvSpPr>
        <p:spPr>
          <a:xfrm>
            <a:off x="2057401" y="1512888"/>
            <a:ext cx="3695700" cy="4735512"/>
          </a:xfrm>
        </p:spPr>
        <p:txBody>
          <a:bodyPr/>
          <a:lstStyle/>
          <a:p>
            <a:pPr marL="0" indent="0">
              <a:buNone/>
            </a:pPr>
            <a:r>
              <a:rPr lang="en-US" altLang="zh-CN" dirty="0">
                <a:ea typeface="宋体" panose="02010600030101010101" pitchFamily="2" charset="-122"/>
              </a:rPr>
              <a:t>A continuous tone called </a:t>
            </a:r>
            <a:r>
              <a:rPr lang="en-US" altLang="zh-CN" dirty="0">
                <a:solidFill>
                  <a:srgbClr val="C00000"/>
                </a:solidFill>
                <a:ea typeface="宋体" panose="02010600030101010101" pitchFamily="2" charset="-122"/>
              </a:rPr>
              <a:t>sine wave carrier (signaling) </a:t>
            </a:r>
            <a:r>
              <a:rPr lang="en-US" altLang="zh-CN" dirty="0">
                <a:ea typeface="宋体" panose="02010600030101010101" pitchFamily="2" charset="-122"/>
              </a:rPr>
              <a:t>is introduced</a:t>
            </a:r>
          </a:p>
          <a:p>
            <a:pPr marL="0" indent="0">
              <a:buNone/>
            </a:pPr>
            <a:r>
              <a:rPr lang="en-US" altLang="zh-CN" dirty="0">
                <a:solidFill>
                  <a:srgbClr val="C00000"/>
                </a:solidFill>
                <a:ea typeface="宋体" panose="02010600030101010101" pitchFamily="2" charset="-122"/>
              </a:rPr>
              <a:t>Three parameters </a:t>
            </a:r>
            <a:r>
              <a:rPr lang="en-US" altLang="zh-CN" dirty="0">
                <a:ea typeface="宋体" panose="02010600030101010101" pitchFamily="2" charset="-122"/>
              </a:rPr>
              <a:t>can be modulated to transmit information</a:t>
            </a:r>
            <a:endParaRPr lang="en-US" altLang="zh-CN" dirty="0">
              <a:solidFill>
                <a:srgbClr val="C00000"/>
              </a:solidFill>
              <a:ea typeface="宋体" panose="02010600030101010101" pitchFamily="2" charset="-122"/>
            </a:endParaRPr>
          </a:p>
          <a:p>
            <a:r>
              <a:rPr lang="en-US" altLang="zh-CN" dirty="0">
                <a:solidFill>
                  <a:srgbClr val="C00000"/>
                </a:solidFill>
                <a:ea typeface="宋体" panose="02010600030101010101" pitchFamily="2" charset="-122"/>
              </a:rPr>
              <a:t>amplitude, </a:t>
            </a:r>
          </a:p>
          <a:p>
            <a:r>
              <a:rPr lang="en-US" altLang="zh-CN" dirty="0">
                <a:solidFill>
                  <a:srgbClr val="C00000"/>
                </a:solidFill>
                <a:ea typeface="宋体" panose="02010600030101010101" pitchFamily="2" charset="-122"/>
              </a:rPr>
              <a:t>frequency, </a:t>
            </a:r>
          </a:p>
          <a:p>
            <a:r>
              <a:rPr lang="en-US" altLang="zh-CN" dirty="0">
                <a:solidFill>
                  <a:srgbClr val="C00000"/>
                </a:solidFill>
                <a:ea typeface="宋体" panose="02010600030101010101" pitchFamily="2" charset="-122"/>
              </a:rPr>
              <a:t>or phase</a:t>
            </a:r>
            <a:endParaRPr lang="en-US" altLang="zh-CN" dirty="0">
              <a:solidFill>
                <a:srgbClr val="7030A0"/>
              </a:solidFill>
              <a:ea typeface="宋体" panose="02010600030101010101" pitchFamily="2" charset="-122"/>
            </a:endParaRPr>
          </a:p>
          <a:p>
            <a:pPr marL="0" indent="0">
              <a:buNone/>
            </a:pPr>
            <a:endParaRPr lang="en-US" altLang="en-US" dirty="0"/>
          </a:p>
        </p:txBody>
      </p:sp>
      <p:sp>
        <p:nvSpPr>
          <p:cNvPr id="5" name="灯片编号占位符 4"/>
          <p:cNvSpPr>
            <a:spLocks noGrp="1"/>
          </p:cNvSpPr>
          <p:nvPr>
            <p:ph type="sldNum" sz="quarter" idx="12"/>
          </p:nvPr>
        </p:nvSpPr>
        <p:spPr/>
        <p:txBody>
          <a:bodyPr/>
          <a:lstStyle/>
          <a:p>
            <a:pPr>
              <a:defRPr/>
            </a:pPr>
            <a:fld id="{3B8652A5-8D83-4B3F-B3C8-CC8F29E1A196}" type="slidenum">
              <a:rPr lang="en-US" altLang="zh-CN" smtClean="0"/>
              <a:pPr>
                <a:defRPr/>
              </a:pPr>
              <a:t>66</a:t>
            </a:fld>
            <a:endParaRPr lang="en-US" altLang="zh-CN" dirty="0"/>
          </a:p>
        </p:txBody>
      </p:sp>
      <p:pic>
        <p:nvPicPr>
          <p:cNvPr id="33798" name="Picture 2" descr="https://www.mathsisfun.com/algebra/images/amplitude-period-ex3.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957652"/>
            <a:ext cx="5551510" cy="3240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935800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文本占位符 6"/>
          <p:cNvSpPr>
            <a:spLocks noGrp="1"/>
          </p:cNvSpPr>
          <p:nvPr>
            <p:ph type="body" idx="1"/>
          </p:nvPr>
        </p:nvSpPr>
        <p:spPr/>
        <p:txBody>
          <a:bodyPr/>
          <a:lstStyle/>
          <a:p>
            <a:r>
              <a:rPr lang="en-US" altLang="en-US" dirty="0"/>
              <a:t>With the carrier signal, </a:t>
            </a:r>
            <a:r>
              <a:rPr lang="en-US" altLang="zh-CN" dirty="0"/>
              <a:t>how</a:t>
            </a:r>
            <a:r>
              <a:rPr lang="en-US" altLang="en-US" dirty="0"/>
              <a:t> do we transmit analog signals?</a:t>
            </a:r>
          </a:p>
        </p:txBody>
      </p:sp>
      <p:sp>
        <p:nvSpPr>
          <p:cNvPr id="5" name="灯片编号占位符 4"/>
          <p:cNvSpPr>
            <a:spLocks noGrp="1"/>
          </p:cNvSpPr>
          <p:nvPr>
            <p:ph type="sldNum" sz="quarter" idx="12"/>
          </p:nvPr>
        </p:nvSpPr>
        <p:spPr/>
        <p:txBody>
          <a:bodyPr/>
          <a:lstStyle/>
          <a:p>
            <a:pPr>
              <a:defRPr/>
            </a:pPr>
            <a:fld id="{FF29738C-E623-4851-82B6-B59B80DC82CF}" type="slidenum">
              <a:rPr lang="en-US" altLang="zh-CN" smtClean="0"/>
              <a:pPr>
                <a:defRPr/>
              </a:pPr>
              <a:t>67</a:t>
            </a:fld>
            <a:endParaRPr lang="en-US" altLang="zh-CN" dirty="0"/>
          </a:p>
        </p:txBody>
      </p:sp>
    </p:spTree>
    <p:extLst>
      <p:ext uri="{BB962C8B-B14F-4D97-AF65-F5344CB8AC3E}">
        <p14:creationId xmlns:p14="http://schemas.microsoft.com/office/powerpoint/2010/main" val="20708962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en-US" altLang="zh-CN" dirty="0">
                <a:solidFill>
                  <a:srgbClr val="7030A0"/>
                </a:solidFill>
                <a:ea typeface="宋体" panose="02010600030101010101" pitchFamily="2" charset="-122"/>
              </a:rPr>
              <a:t>Three basic forms </a:t>
            </a:r>
            <a:r>
              <a:rPr lang="en-US" altLang="zh-CN" dirty="0">
                <a:ea typeface="宋体" panose="02010600030101010101" pitchFamily="2" charset="-122"/>
              </a:rPr>
              <a:t>of analog passband modulation:</a:t>
            </a:r>
            <a:endParaRPr lang="zh-CN" altLang="en-US" dirty="0"/>
          </a:p>
        </p:txBody>
      </p:sp>
      <p:sp>
        <p:nvSpPr>
          <p:cNvPr id="4" name="灯片编号占位符 3"/>
          <p:cNvSpPr>
            <a:spLocks noGrp="1"/>
          </p:cNvSpPr>
          <p:nvPr>
            <p:ph type="sldNum" sz="quarter" idx="12"/>
          </p:nvPr>
        </p:nvSpPr>
        <p:spPr/>
        <p:txBody>
          <a:bodyPr/>
          <a:lstStyle/>
          <a:p>
            <a:pPr>
              <a:defRPr/>
            </a:pPr>
            <a:fld id="{8DE895D9-91D8-4958-BB05-9803D63D1C8A}" type="slidenum">
              <a:rPr lang="en-US" altLang="zh-CN" smtClean="0"/>
              <a:pPr>
                <a:defRPr/>
              </a:pPr>
              <a:t>68</a:t>
            </a:fld>
            <a:endParaRPr lang="en-US" altLang="zh-CN" dirty="0"/>
          </a:p>
        </p:txBody>
      </p:sp>
      <p:graphicFrame>
        <p:nvGraphicFramePr>
          <p:cNvPr id="2" name="图示 1">
            <a:extLst>
              <a:ext uri="{FF2B5EF4-FFF2-40B4-BE49-F238E27FC236}">
                <a16:creationId xmlns:a16="http://schemas.microsoft.com/office/drawing/2014/main" id="{CB66622C-0510-4DC7-95FC-6545A46D7E9A}"/>
              </a:ext>
            </a:extLst>
          </p:cNvPr>
          <p:cNvGraphicFramePr/>
          <p:nvPr>
            <p:extLst>
              <p:ext uri="{D42A27DB-BD31-4B8C-83A1-F6EECF244321}">
                <p14:modId xmlns:p14="http://schemas.microsoft.com/office/powerpoint/2010/main" val="1181292916"/>
              </p:ext>
            </p:extLst>
          </p:nvPr>
        </p:nvGraphicFramePr>
        <p:xfrm>
          <a:off x="2179320" y="1914436"/>
          <a:ext cx="7589520" cy="29038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22469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标题 1"/>
          <p:cNvSpPr>
            <a:spLocks noGrp="1"/>
          </p:cNvSpPr>
          <p:nvPr>
            <p:ph type="title"/>
          </p:nvPr>
        </p:nvSpPr>
        <p:spPr>
          <a:xfrm>
            <a:off x="1636713" y="355600"/>
            <a:ext cx="8901112" cy="890588"/>
          </a:xfrm>
        </p:spPr>
        <p:txBody>
          <a:bodyPr/>
          <a:lstStyle/>
          <a:p>
            <a:r>
              <a:rPr lang="en-US" altLang="zh-CN">
                <a:ea typeface="宋体" panose="02010600030101010101" pitchFamily="2" charset="-122"/>
              </a:rPr>
              <a:t>Amplitude Modulation (AM)</a:t>
            </a:r>
            <a:endParaRPr lang="zh-CN" altLang="en-US">
              <a:ea typeface="宋体" panose="02010600030101010101" pitchFamily="2" charset="-122"/>
            </a:endParaRPr>
          </a:p>
        </p:txBody>
      </p:sp>
      <p:sp>
        <p:nvSpPr>
          <p:cNvPr id="3" name="灯片编号占位符 2"/>
          <p:cNvSpPr>
            <a:spLocks noGrp="1"/>
          </p:cNvSpPr>
          <p:nvPr>
            <p:ph type="sldNum" sz="quarter" idx="12"/>
          </p:nvPr>
        </p:nvSpPr>
        <p:spPr/>
        <p:txBody>
          <a:bodyPr/>
          <a:lstStyle/>
          <a:p>
            <a:pPr>
              <a:defRPr/>
            </a:pPr>
            <a:fld id="{95AA2D09-9A85-40D9-B705-0FECDC486B71}" type="slidenum">
              <a:rPr lang="en-US" altLang="zh-CN" smtClean="0"/>
              <a:pPr>
                <a:defRPr/>
              </a:pPr>
              <a:t>69</a:t>
            </a:fld>
            <a:endParaRPr lang="en-US" altLang="zh-CN" dirty="0"/>
          </a:p>
        </p:txBody>
      </p:sp>
      <p:pic>
        <p:nvPicPr>
          <p:cNvPr id="6" name="图片 5">
            <a:extLst>
              <a:ext uri="{FF2B5EF4-FFF2-40B4-BE49-F238E27FC236}">
                <a16:creationId xmlns:a16="http://schemas.microsoft.com/office/drawing/2014/main" id="{D9C762B0-CED2-4418-9C6A-ADE008607A69}"/>
              </a:ext>
            </a:extLst>
          </p:cNvPr>
          <p:cNvPicPr>
            <a:picLocks noChangeAspect="1"/>
          </p:cNvPicPr>
          <p:nvPr/>
        </p:nvPicPr>
        <p:blipFill>
          <a:blip r:embed="rId2"/>
          <a:stretch>
            <a:fillRect/>
          </a:stretch>
        </p:blipFill>
        <p:spPr>
          <a:xfrm>
            <a:off x="356659" y="1576388"/>
            <a:ext cx="6365875" cy="1203948"/>
          </a:xfrm>
          <a:prstGeom prst="rect">
            <a:avLst/>
          </a:prstGeom>
        </p:spPr>
      </p:pic>
      <p:pic>
        <p:nvPicPr>
          <p:cNvPr id="8" name="图片 7">
            <a:extLst>
              <a:ext uri="{FF2B5EF4-FFF2-40B4-BE49-F238E27FC236}">
                <a16:creationId xmlns:a16="http://schemas.microsoft.com/office/drawing/2014/main" id="{6CEB1CCB-33C2-488F-A67D-0CB9891DC912}"/>
              </a:ext>
            </a:extLst>
          </p:cNvPr>
          <p:cNvPicPr>
            <a:picLocks noChangeAspect="1"/>
          </p:cNvPicPr>
          <p:nvPr/>
        </p:nvPicPr>
        <p:blipFill>
          <a:blip r:embed="rId3"/>
          <a:stretch>
            <a:fillRect/>
          </a:stretch>
        </p:blipFill>
        <p:spPr>
          <a:xfrm>
            <a:off x="6492731" y="1219327"/>
            <a:ext cx="5607338" cy="5378726"/>
          </a:xfrm>
          <a:prstGeom prst="rect">
            <a:avLst/>
          </a:prstGeom>
        </p:spPr>
      </p:pic>
      <p:pic>
        <p:nvPicPr>
          <p:cNvPr id="10" name="图片 9">
            <a:extLst>
              <a:ext uri="{FF2B5EF4-FFF2-40B4-BE49-F238E27FC236}">
                <a16:creationId xmlns:a16="http://schemas.microsoft.com/office/drawing/2014/main" id="{D155CDB6-DCBD-4762-A1B1-820A96BC4437}"/>
              </a:ext>
            </a:extLst>
          </p:cNvPr>
          <p:cNvPicPr>
            <a:picLocks noChangeAspect="1"/>
          </p:cNvPicPr>
          <p:nvPr/>
        </p:nvPicPr>
        <p:blipFill>
          <a:blip r:embed="rId4"/>
          <a:stretch>
            <a:fillRect/>
          </a:stretch>
        </p:blipFill>
        <p:spPr>
          <a:xfrm>
            <a:off x="195720" y="5138986"/>
            <a:ext cx="6457950" cy="828675"/>
          </a:xfrm>
          <a:prstGeom prst="rect">
            <a:avLst/>
          </a:prstGeom>
        </p:spPr>
      </p:pic>
      <p:sp>
        <p:nvSpPr>
          <p:cNvPr id="11" name="文本框 10">
            <a:extLst>
              <a:ext uri="{FF2B5EF4-FFF2-40B4-BE49-F238E27FC236}">
                <a16:creationId xmlns:a16="http://schemas.microsoft.com/office/drawing/2014/main" id="{45B41B7F-F60F-49D4-94C0-68AB53556DA7}"/>
              </a:ext>
            </a:extLst>
          </p:cNvPr>
          <p:cNvSpPr txBox="1"/>
          <p:nvPr/>
        </p:nvSpPr>
        <p:spPr>
          <a:xfrm>
            <a:off x="559329" y="3385167"/>
            <a:ext cx="5960533" cy="1292662"/>
          </a:xfrm>
          <a:prstGeom prst="rect">
            <a:avLst/>
          </a:prstGeom>
          <a:noFill/>
        </p:spPr>
        <p:txBody>
          <a:bodyPr wrap="square" rtlCol="0">
            <a:spAutoFit/>
          </a:bodyPr>
          <a:lstStyle/>
          <a:p>
            <a:r>
              <a:rPr lang="en-US" altLang="zh-CN" sz="1800" b="0" dirty="0">
                <a:solidFill>
                  <a:srgbClr val="000000"/>
                </a:solidFill>
                <a:effectLst/>
                <a:latin typeface="+mn-lt"/>
                <a:ea typeface="+mn-ea"/>
              </a:rPr>
              <a:t>Amplitude modulation1 (AM) is formally defined as a process in </a:t>
            </a:r>
            <a:r>
              <a:rPr lang="en-US" altLang="zh-CN" sz="1800" b="0" dirty="0">
                <a:solidFill>
                  <a:srgbClr val="C00000"/>
                </a:solidFill>
                <a:effectLst/>
                <a:latin typeface="+mn-lt"/>
                <a:ea typeface="+mn-ea"/>
              </a:rPr>
              <a:t>which the amplitude of the carrier wave </a:t>
            </a:r>
            <a:r>
              <a:rPr lang="en-US" altLang="zh-CN" sz="1800" b="0" dirty="0">
                <a:solidFill>
                  <a:srgbClr val="000000"/>
                </a:solidFill>
                <a:effectLst/>
                <a:latin typeface="+mn-lt"/>
                <a:ea typeface="+mn-ea"/>
              </a:rPr>
              <a:t>is varied about a mean value, linearly with the message signal</a:t>
            </a:r>
            <a:r>
              <a:rPr lang="en-US" altLang="zh-CN" sz="1800" dirty="0">
                <a:solidFill>
                  <a:srgbClr val="000000"/>
                </a:solidFill>
                <a:latin typeface="+mn-lt"/>
                <a:ea typeface="+mn-ea"/>
              </a:rPr>
              <a:t> m(t)</a:t>
            </a:r>
            <a:br>
              <a:rPr lang="en-US" altLang="zh-CN" dirty="0">
                <a:latin typeface="+mn-lt"/>
                <a:ea typeface="+mn-ea"/>
              </a:rPr>
            </a:br>
            <a:endParaRPr lang="zh-CN" altLang="en-US" dirty="0">
              <a:latin typeface="+mn-lt"/>
              <a:ea typeface="+mn-ea"/>
            </a:endParaRPr>
          </a:p>
        </p:txBody>
      </p:sp>
      <p:sp>
        <p:nvSpPr>
          <p:cNvPr id="17" name="文本框 16">
            <a:extLst>
              <a:ext uri="{FF2B5EF4-FFF2-40B4-BE49-F238E27FC236}">
                <a16:creationId xmlns:a16="http://schemas.microsoft.com/office/drawing/2014/main" id="{0C3DAC06-82C2-4618-BCFE-F22E12CD8130}"/>
              </a:ext>
            </a:extLst>
          </p:cNvPr>
          <p:cNvSpPr txBox="1"/>
          <p:nvPr/>
        </p:nvSpPr>
        <p:spPr>
          <a:xfrm>
            <a:off x="7434335" y="2780336"/>
            <a:ext cx="1976966" cy="461665"/>
          </a:xfrm>
          <a:prstGeom prst="rect">
            <a:avLst/>
          </a:prstGeom>
          <a:noFill/>
        </p:spPr>
        <p:txBody>
          <a:bodyPr wrap="square">
            <a:spAutoFit/>
          </a:bodyPr>
          <a:lstStyle/>
          <a:p>
            <a:r>
              <a:rPr lang="en-US" altLang="zh-CN" sz="2400" b="0" dirty="0">
                <a:solidFill>
                  <a:srgbClr val="0070C0"/>
                </a:solidFill>
                <a:effectLst/>
                <a:latin typeface="+mn-lt"/>
                <a:ea typeface="+mn-ea"/>
              </a:rPr>
              <a:t>message signal</a:t>
            </a:r>
            <a:r>
              <a:rPr lang="en-US" altLang="zh-CN" sz="2400" dirty="0">
                <a:solidFill>
                  <a:srgbClr val="0070C0"/>
                </a:solidFill>
                <a:latin typeface="+mn-lt"/>
                <a:ea typeface="+mn-ea"/>
              </a:rPr>
              <a:t> </a:t>
            </a:r>
            <a:endParaRPr lang="zh-CN" altLang="en-US" dirty="0">
              <a:solidFill>
                <a:srgbClr val="0070C0"/>
              </a:solidFill>
            </a:endParaRPr>
          </a:p>
        </p:txBody>
      </p:sp>
      <p:sp>
        <p:nvSpPr>
          <p:cNvPr id="18" name="文本框 17">
            <a:extLst>
              <a:ext uri="{FF2B5EF4-FFF2-40B4-BE49-F238E27FC236}">
                <a16:creationId xmlns:a16="http://schemas.microsoft.com/office/drawing/2014/main" id="{C7A4C23E-01E5-426D-A26C-0029B40D5456}"/>
              </a:ext>
            </a:extLst>
          </p:cNvPr>
          <p:cNvSpPr txBox="1"/>
          <p:nvPr/>
        </p:nvSpPr>
        <p:spPr>
          <a:xfrm>
            <a:off x="7380925" y="6222504"/>
            <a:ext cx="2530932" cy="461665"/>
          </a:xfrm>
          <a:prstGeom prst="rect">
            <a:avLst/>
          </a:prstGeom>
          <a:noFill/>
        </p:spPr>
        <p:txBody>
          <a:bodyPr wrap="square">
            <a:spAutoFit/>
          </a:bodyPr>
          <a:lstStyle/>
          <a:p>
            <a:r>
              <a:rPr lang="en-US" altLang="zh-CN" sz="2400" b="0" dirty="0">
                <a:solidFill>
                  <a:srgbClr val="C00000"/>
                </a:solidFill>
                <a:effectLst/>
                <a:latin typeface="+mn-lt"/>
                <a:ea typeface="+mn-ea"/>
              </a:rPr>
              <a:t>Modulated signal</a:t>
            </a:r>
            <a:r>
              <a:rPr lang="en-US" altLang="zh-CN" sz="2400" dirty="0">
                <a:solidFill>
                  <a:srgbClr val="C00000"/>
                </a:solidFill>
                <a:latin typeface="+mn-lt"/>
                <a:ea typeface="+mn-ea"/>
              </a:rPr>
              <a:t> </a:t>
            </a:r>
            <a:endParaRPr lang="zh-CN" altLang="en-US" dirty="0">
              <a:solidFill>
                <a:srgbClr val="C00000"/>
              </a:solidFill>
            </a:endParaRPr>
          </a:p>
        </p:txBody>
      </p:sp>
    </p:spTree>
    <p:extLst>
      <p:ext uri="{BB962C8B-B14F-4D97-AF65-F5344CB8AC3E}">
        <p14:creationId xmlns:p14="http://schemas.microsoft.com/office/powerpoint/2010/main" val="39242729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236648-31C8-4837-9CDD-90210A8F3123}"/>
              </a:ext>
            </a:extLst>
          </p:cNvPr>
          <p:cNvSpPr>
            <a:spLocks noGrp="1"/>
          </p:cNvSpPr>
          <p:nvPr>
            <p:ph type="title"/>
          </p:nvPr>
        </p:nvSpPr>
        <p:spPr/>
        <p:txBody>
          <a:bodyPr/>
          <a:lstStyle/>
          <a:p>
            <a:r>
              <a:rPr lang="en-US" altLang="zh-CN" dirty="0"/>
              <a:t>AM Demodulation: Envelope Detector</a:t>
            </a:r>
            <a:endParaRPr lang="zh-CN" altLang="en-US" dirty="0"/>
          </a:p>
        </p:txBody>
      </p:sp>
      <p:sp>
        <p:nvSpPr>
          <p:cNvPr id="3" name="灯片编号占位符 2">
            <a:extLst>
              <a:ext uri="{FF2B5EF4-FFF2-40B4-BE49-F238E27FC236}">
                <a16:creationId xmlns:a16="http://schemas.microsoft.com/office/drawing/2014/main" id="{7B2517A2-8DA0-40E7-85F9-EED684B83A60}"/>
              </a:ext>
            </a:extLst>
          </p:cNvPr>
          <p:cNvSpPr>
            <a:spLocks noGrp="1"/>
          </p:cNvSpPr>
          <p:nvPr>
            <p:ph type="sldNum" sz="quarter" idx="12"/>
          </p:nvPr>
        </p:nvSpPr>
        <p:spPr/>
        <p:txBody>
          <a:bodyPr/>
          <a:lstStyle/>
          <a:p>
            <a:pPr>
              <a:defRPr/>
            </a:pPr>
            <a:fld id="{B5976719-4C93-4032-AE44-9AF0CDE2F195}" type="slidenum">
              <a:rPr lang="en-US" altLang="zh-CN" smtClean="0"/>
              <a:t>70</a:t>
            </a:fld>
            <a:endParaRPr lang="en-US" altLang="zh-CN" dirty="0"/>
          </a:p>
        </p:txBody>
      </p:sp>
      <p:pic>
        <p:nvPicPr>
          <p:cNvPr id="5" name="图片 4">
            <a:extLst>
              <a:ext uri="{FF2B5EF4-FFF2-40B4-BE49-F238E27FC236}">
                <a16:creationId xmlns:a16="http://schemas.microsoft.com/office/drawing/2014/main" id="{090FB0E3-29F7-467C-931E-AC1EB4446E84}"/>
              </a:ext>
            </a:extLst>
          </p:cNvPr>
          <p:cNvPicPr>
            <a:picLocks noChangeAspect="1"/>
          </p:cNvPicPr>
          <p:nvPr/>
        </p:nvPicPr>
        <p:blipFill>
          <a:blip r:embed="rId2"/>
          <a:stretch>
            <a:fillRect/>
          </a:stretch>
        </p:blipFill>
        <p:spPr>
          <a:xfrm>
            <a:off x="3071355" y="1250588"/>
            <a:ext cx="6218475" cy="5607412"/>
          </a:xfrm>
          <a:prstGeom prst="rect">
            <a:avLst/>
          </a:prstGeom>
        </p:spPr>
      </p:pic>
    </p:spTree>
    <p:extLst>
      <p:ext uri="{BB962C8B-B14F-4D97-AF65-F5344CB8AC3E}">
        <p14:creationId xmlns:p14="http://schemas.microsoft.com/office/powerpoint/2010/main" val="30337369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412260-D29A-486E-AF1D-303ED2B47646}"/>
              </a:ext>
            </a:extLst>
          </p:cNvPr>
          <p:cNvSpPr>
            <a:spLocks noGrp="1"/>
          </p:cNvSpPr>
          <p:nvPr>
            <p:ph type="title"/>
          </p:nvPr>
        </p:nvSpPr>
        <p:spPr/>
        <p:txBody>
          <a:bodyPr/>
          <a:lstStyle/>
          <a:p>
            <a:r>
              <a:rPr lang="en-US" altLang="zh-CN" dirty="0"/>
              <a:t>Frequency-domain Analysis of AM</a:t>
            </a:r>
            <a:endParaRPr lang="zh-CN" altLang="en-US" dirty="0"/>
          </a:p>
        </p:txBody>
      </p:sp>
      <p:sp>
        <p:nvSpPr>
          <p:cNvPr id="3" name="灯片编号占位符 2">
            <a:extLst>
              <a:ext uri="{FF2B5EF4-FFF2-40B4-BE49-F238E27FC236}">
                <a16:creationId xmlns:a16="http://schemas.microsoft.com/office/drawing/2014/main" id="{9A032B59-3640-4973-8954-1515E5ED00FA}"/>
              </a:ext>
            </a:extLst>
          </p:cNvPr>
          <p:cNvSpPr>
            <a:spLocks noGrp="1"/>
          </p:cNvSpPr>
          <p:nvPr>
            <p:ph type="sldNum" sz="quarter" idx="12"/>
          </p:nvPr>
        </p:nvSpPr>
        <p:spPr/>
        <p:txBody>
          <a:bodyPr/>
          <a:lstStyle/>
          <a:p>
            <a:pPr>
              <a:defRPr/>
            </a:pPr>
            <a:fld id="{B5976719-4C93-4032-AE44-9AF0CDE2F195}" type="slidenum">
              <a:rPr lang="en-US" altLang="zh-CN" smtClean="0"/>
              <a:t>71</a:t>
            </a:fld>
            <a:endParaRPr lang="en-US" altLang="zh-CN" dirty="0"/>
          </a:p>
        </p:txBody>
      </p:sp>
      <p:pic>
        <p:nvPicPr>
          <p:cNvPr id="10" name="图片 9">
            <a:extLst>
              <a:ext uri="{FF2B5EF4-FFF2-40B4-BE49-F238E27FC236}">
                <a16:creationId xmlns:a16="http://schemas.microsoft.com/office/drawing/2014/main" id="{5ECF6B6D-6964-4A75-AB30-BF71B88B7215}"/>
              </a:ext>
            </a:extLst>
          </p:cNvPr>
          <p:cNvPicPr>
            <a:picLocks noChangeAspect="1"/>
          </p:cNvPicPr>
          <p:nvPr/>
        </p:nvPicPr>
        <p:blipFill>
          <a:blip r:embed="rId2"/>
          <a:stretch>
            <a:fillRect/>
          </a:stretch>
        </p:blipFill>
        <p:spPr>
          <a:xfrm>
            <a:off x="240000" y="1159405"/>
            <a:ext cx="7542806" cy="5350933"/>
          </a:xfrm>
          <a:prstGeom prst="rect">
            <a:avLst/>
          </a:prstGeom>
        </p:spPr>
      </p:pic>
      <p:pic>
        <p:nvPicPr>
          <p:cNvPr id="11" name="图片 10">
            <a:extLst>
              <a:ext uri="{FF2B5EF4-FFF2-40B4-BE49-F238E27FC236}">
                <a16:creationId xmlns:a16="http://schemas.microsoft.com/office/drawing/2014/main" id="{F0F2F51D-51D7-4ABD-A5AC-5186C539F9A1}"/>
              </a:ext>
            </a:extLst>
          </p:cNvPr>
          <p:cNvPicPr>
            <a:picLocks noChangeAspect="1"/>
          </p:cNvPicPr>
          <p:nvPr/>
        </p:nvPicPr>
        <p:blipFill>
          <a:blip r:embed="rId3"/>
          <a:stretch>
            <a:fillRect/>
          </a:stretch>
        </p:blipFill>
        <p:spPr>
          <a:xfrm>
            <a:off x="6313200" y="2610464"/>
            <a:ext cx="5638800" cy="819150"/>
          </a:xfrm>
          <a:prstGeom prst="rect">
            <a:avLst/>
          </a:prstGeom>
        </p:spPr>
      </p:pic>
      <p:sp>
        <p:nvSpPr>
          <p:cNvPr id="12" name="文本框 11">
            <a:extLst>
              <a:ext uri="{FF2B5EF4-FFF2-40B4-BE49-F238E27FC236}">
                <a16:creationId xmlns:a16="http://schemas.microsoft.com/office/drawing/2014/main" id="{66DC8038-86D7-4B1F-8220-98DDC605DE7E}"/>
              </a:ext>
            </a:extLst>
          </p:cNvPr>
          <p:cNvSpPr txBox="1"/>
          <p:nvPr/>
        </p:nvSpPr>
        <p:spPr>
          <a:xfrm>
            <a:off x="7031559" y="1979929"/>
            <a:ext cx="3941233" cy="461665"/>
          </a:xfrm>
          <a:prstGeom prst="rect">
            <a:avLst/>
          </a:prstGeom>
          <a:solidFill>
            <a:schemeClr val="accent5"/>
          </a:solidFill>
        </p:spPr>
        <p:txBody>
          <a:bodyPr wrap="square">
            <a:spAutoFit/>
          </a:bodyPr>
          <a:lstStyle/>
          <a:p>
            <a:pPr algn="ctr"/>
            <a:r>
              <a:rPr lang="en-US" altLang="zh-CN" b="1" dirty="0">
                <a:solidFill>
                  <a:schemeClr val="bg1"/>
                </a:solidFill>
                <a:latin typeface="+mn-lt"/>
                <a:ea typeface="+mn-ea"/>
              </a:rPr>
              <a:t>Modulation Theorem</a:t>
            </a:r>
          </a:p>
        </p:txBody>
      </p:sp>
      <p:sp>
        <p:nvSpPr>
          <p:cNvPr id="13" name="矩形 12">
            <a:extLst>
              <a:ext uri="{FF2B5EF4-FFF2-40B4-BE49-F238E27FC236}">
                <a16:creationId xmlns:a16="http://schemas.microsoft.com/office/drawing/2014/main" id="{23EF0B34-14A2-45BA-8591-DD94E1842E69}"/>
              </a:ext>
            </a:extLst>
          </p:cNvPr>
          <p:cNvSpPr/>
          <p:nvPr/>
        </p:nvSpPr>
        <p:spPr>
          <a:xfrm>
            <a:off x="6313200" y="1600200"/>
            <a:ext cx="5701000" cy="1955800"/>
          </a:xfrm>
          <a:prstGeom prst="rect">
            <a:avLst/>
          </a:prstGeom>
          <a:noFill/>
          <a:ln/>
        </p:spPr>
        <p:style>
          <a:lnRef idx="2">
            <a:schemeClr val="accent2"/>
          </a:lnRef>
          <a:fillRef idx="1">
            <a:schemeClr val="lt1"/>
          </a:fillRef>
          <a:effectRef idx="0">
            <a:schemeClr val="accent2"/>
          </a:effectRef>
          <a:fontRef idx="minor">
            <a:schemeClr val="dk1"/>
          </a:fontRef>
        </p:style>
        <p:txBody>
          <a:bodyPr wrap="square" rtlCol="0" anchor="ctr" anchorCtr="0">
            <a:noAutofit/>
          </a:bodyPr>
          <a:lstStyle/>
          <a:p>
            <a:pPr algn="ctr"/>
            <a:endParaRPr lang="zh-CN" altLang="en-US" sz="2000" dirty="0">
              <a:latin typeface="+mn-lt"/>
              <a:ea typeface="+mn-ea"/>
            </a:endParaRPr>
          </a:p>
        </p:txBody>
      </p:sp>
    </p:spTree>
    <p:extLst>
      <p:ext uri="{BB962C8B-B14F-4D97-AF65-F5344CB8AC3E}">
        <p14:creationId xmlns:p14="http://schemas.microsoft.com/office/powerpoint/2010/main" val="171730224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48F3C62-D335-4600-A332-F9D08939A768}"/>
              </a:ext>
            </a:extLst>
          </p:cNvPr>
          <p:cNvSpPr>
            <a:spLocks noGrp="1"/>
          </p:cNvSpPr>
          <p:nvPr>
            <p:ph type="title"/>
          </p:nvPr>
        </p:nvSpPr>
        <p:spPr/>
        <p:txBody>
          <a:bodyPr/>
          <a:lstStyle/>
          <a:p>
            <a:r>
              <a:rPr lang="en-US" altLang="zh-CN" dirty="0"/>
              <a:t>AM, PM, vs FM</a:t>
            </a:r>
            <a:endParaRPr lang="zh-CN" altLang="en-US" dirty="0"/>
          </a:p>
        </p:txBody>
      </p:sp>
      <p:sp>
        <p:nvSpPr>
          <p:cNvPr id="3" name="灯片编号占位符 2">
            <a:extLst>
              <a:ext uri="{FF2B5EF4-FFF2-40B4-BE49-F238E27FC236}">
                <a16:creationId xmlns:a16="http://schemas.microsoft.com/office/drawing/2014/main" id="{88450C32-157E-403D-908C-5B419B8B9EAA}"/>
              </a:ext>
            </a:extLst>
          </p:cNvPr>
          <p:cNvSpPr>
            <a:spLocks noGrp="1"/>
          </p:cNvSpPr>
          <p:nvPr>
            <p:ph type="sldNum" sz="quarter" idx="12"/>
          </p:nvPr>
        </p:nvSpPr>
        <p:spPr/>
        <p:txBody>
          <a:bodyPr/>
          <a:lstStyle/>
          <a:p>
            <a:pPr>
              <a:defRPr/>
            </a:pPr>
            <a:fld id="{B5976719-4C93-4032-AE44-9AF0CDE2F195}" type="slidenum">
              <a:rPr lang="en-US" altLang="zh-CN" smtClean="0"/>
              <a:t>72</a:t>
            </a:fld>
            <a:endParaRPr lang="en-US" altLang="zh-CN" dirty="0"/>
          </a:p>
        </p:txBody>
      </p:sp>
      <p:pic>
        <p:nvPicPr>
          <p:cNvPr id="5" name="图片 4">
            <a:extLst>
              <a:ext uri="{FF2B5EF4-FFF2-40B4-BE49-F238E27FC236}">
                <a16:creationId xmlns:a16="http://schemas.microsoft.com/office/drawing/2014/main" id="{2A709764-DC45-4C93-BD04-3DEAB2D9B403}"/>
              </a:ext>
            </a:extLst>
          </p:cNvPr>
          <p:cNvPicPr>
            <a:picLocks noChangeAspect="1"/>
          </p:cNvPicPr>
          <p:nvPr/>
        </p:nvPicPr>
        <p:blipFill>
          <a:blip r:embed="rId2"/>
          <a:stretch>
            <a:fillRect/>
          </a:stretch>
        </p:blipFill>
        <p:spPr>
          <a:xfrm>
            <a:off x="3713174" y="1320799"/>
            <a:ext cx="4884185" cy="5452533"/>
          </a:xfrm>
          <a:prstGeom prst="rect">
            <a:avLst/>
          </a:prstGeom>
        </p:spPr>
      </p:pic>
      <p:sp>
        <p:nvSpPr>
          <p:cNvPr id="6" name="文本框 5">
            <a:extLst>
              <a:ext uri="{FF2B5EF4-FFF2-40B4-BE49-F238E27FC236}">
                <a16:creationId xmlns:a16="http://schemas.microsoft.com/office/drawing/2014/main" id="{D1779BB7-DD80-4660-8D6E-E9537BE4BE60}"/>
              </a:ext>
            </a:extLst>
          </p:cNvPr>
          <p:cNvSpPr txBox="1"/>
          <p:nvPr/>
        </p:nvSpPr>
        <p:spPr>
          <a:xfrm>
            <a:off x="8524862" y="3585400"/>
            <a:ext cx="3371885" cy="461665"/>
          </a:xfrm>
          <a:prstGeom prst="rect">
            <a:avLst/>
          </a:prstGeom>
          <a:noFill/>
        </p:spPr>
        <p:txBody>
          <a:bodyPr wrap="none" rtlCol="0">
            <a:spAutoFit/>
          </a:bodyPr>
          <a:lstStyle/>
          <a:p>
            <a:pPr algn="ctr"/>
            <a:r>
              <a:rPr lang="en-US" altLang="zh-CN" b="1" dirty="0">
                <a:latin typeface="+mn-lt"/>
                <a:ea typeface="+mn-ea"/>
              </a:rPr>
              <a:t>AM: Amplitude Modulation</a:t>
            </a:r>
            <a:endParaRPr lang="zh-CN" altLang="en-US" b="1" dirty="0">
              <a:latin typeface="+mn-lt"/>
              <a:ea typeface="+mn-ea"/>
            </a:endParaRPr>
          </a:p>
        </p:txBody>
      </p:sp>
      <p:sp>
        <p:nvSpPr>
          <p:cNvPr id="7" name="文本框 6">
            <a:extLst>
              <a:ext uri="{FF2B5EF4-FFF2-40B4-BE49-F238E27FC236}">
                <a16:creationId xmlns:a16="http://schemas.microsoft.com/office/drawing/2014/main" id="{535B6B2E-4EF3-411C-9B4F-BF05E1BE7337}"/>
              </a:ext>
            </a:extLst>
          </p:cNvPr>
          <p:cNvSpPr txBox="1"/>
          <p:nvPr/>
        </p:nvSpPr>
        <p:spPr>
          <a:xfrm>
            <a:off x="8771948" y="4730522"/>
            <a:ext cx="2877712" cy="461665"/>
          </a:xfrm>
          <a:prstGeom prst="rect">
            <a:avLst/>
          </a:prstGeom>
          <a:noFill/>
        </p:spPr>
        <p:txBody>
          <a:bodyPr wrap="none" rtlCol="0">
            <a:spAutoFit/>
          </a:bodyPr>
          <a:lstStyle/>
          <a:p>
            <a:pPr algn="ctr"/>
            <a:r>
              <a:rPr lang="en-US" altLang="zh-CN" b="1" dirty="0">
                <a:latin typeface="+mn-lt"/>
                <a:ea typeface="+mn-ea"/>
              </a:rPr>
              <a:t>PM: Phase Modulation</a:t>
            </a:r>
            <a:endParaRPr lang="zh-CN" altLang="en-US" b="1" dirty="0">
              <a:latin typeface="+mn-lt"/>
              <a:ea typeface="+mn-ea"/>
            </a:endParaRPr>
          </a:p>
        </p:txBody>
      </p:sp>
      <p:sp>
        <p:nvSpPr>
          <p:cNvPr id="8" name="文本框 7">
            <a:extLst>
              <a:ext uri="{FF2B5EF4-FFF2-40B4-BE49-F238E27FC236}">
                <a16:creationId xmlns:a16="http://schemas.microsoft.com/office/drawing/2014/main" id="{150FB922-B3E8-4D7E-A1F1-3091995AE945}"/>
              </a:ext>
            </a:extLst>
          </p:cNvPr>
          <p:cNvSpPr txBox="1"/>
          <p:nvPr/>
        </p:nvSpPr>
        <p:spPr>
          <a:xfrm>
            <a:off x="8513066" y="5875645"/>
            <a:ext cx="3395481" cy="461665"/>
          </a:xfrm>
          <a:prstGeom prst="rect">
            <a:avLst/>
          </a:prstGeom>
          <a:noFill/>
        </p:spPr>
        <p:txBody>
          <a:bodyPr wrap="none" rtlCol="0">
            <a:spAutoFit/>
          </a:bodyPr>
          <a:lstStyle/>
          <a:p>
            <a:pPr algn="ctr"/>
            <a:r>
              <a:rPr lang="en-US" altLang="zh-CN" b="1" dirty="0">
                <a:latin typeface="+mn-lt"/>
                <a:ea typeface="+mn-ea"/>
              </a:rPr>
              <a:t>FM: Frequency Modulation</a:t>
            </a:r>
            <a:endParaRPr lang="zh-CN" altLang="en-US" b="1" dirty="0">
              <a:latin typeface="+mn-lt"/>
              <a:ea typeface="+mn-ea"/>
            </a:endParaRPr>
          </a:p>
        </p:txBody>
      </p:sp>
    </p:spTree>
    <p:extLst>
      <p:ext uri="{BB962C8B-B14F-4D97-AF65-F5344CB8AC3E}">
        <p14:creationId xmlns:p14="http://schemas.microsoft.com/office/powerpoint/2010/main" val="41599391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文本占位符 6"/>
          <p:cNvSpPr>
            <a:spLocks noGrp="1"/>
          </p:cNvSpPr>
          <p:nvPr>
            <p:ph type="body" idx="1"/>
          </p:nvPr>
        </p:nvSpPr>
        <p:spPr>
          <a:xfrm>
            <a:off x="1493922" y="2590800"/>
            <a:ext cx="10096500" cy="3359221"/>
          </a:xfrm>
        </p:spPr>
        <p:txBody>
          <a:bodyPr/>
          <a:lstStyle/>
          <a:p>
            <a:r>
              <a:rPr lang="en-US" altLang="en-US" dirty="0"/>
              <a:t>Given analog information, how do we transmit it with a digital communications system?</a:t>
            </a:r>
          </a:p>
        </p:txBody>
      </p:sp>
      <p:sp>
        <p:nvSpPr>
          <p:cNvPr id="5" name="灯片编号占位符 4"/>
          <p:cNvSpPr>
            <a:spLocks noGrp="1"/>
          </p:cNvSpPr>
          <p:nvPr>
            <p:ph type="sldNum" sz="quarter" idx="12"/>
          </p:nvPr>
        </p:nvSpPr>
        <p:spPr/>
        <p:txBody>
          <a:bodyPr/>
          <a:lstStyle/>
          <a:p>
            <a:pPr>
              <a:defRPr/>
            </a:pPr>
            <a:fld id="{FF29738C-E623-4851-82B6-B59B80DC82CF}" type="slidenum">
              <a:rPr lang="en-US" altLang="zh-CN" smtClean="0"/>
              <a:pPr>
                <a:defRPr/>
              </a:pPr>
              <a:t>73</a:t>
            </a:fld>
            <a:endParaRPr lang="en-US" altLang="zh-CN" dirty="0"/>
          </a:p>
        </p:txBody>
      </p:sp>
      <p:cxnSp>
        <p:nvCxnSpPr>
          <p:cNvPr id="3" name="直接箭头连接符 2">
            <a:extLst>
              <a:ext uri="{FF2B5EF4-FFF2-40B4-BE49-F238E27FC236}">
                <a16:creationId xmlns:a16="http://schemas.microsoft.com/office/drawing/2014/main" id="{D6F55252-3C77-4AAA-B4BB-D49740A7CE1F}"/>
              </a:ext>
            </a:extLst>
          </p:cNvPr>
          <p:cNvCxnSpPr>
            <a:cxnSpLocks/>
          </p:cNvCxnSpPr>
          <p:nvPr/>
        </p:nvCxnSpPr>
        <p:spPr bwMode="auto">
          <a:xfrm>
            <a:off x="2973136" y="1489004"/>
            <a:ext cx="3374190" cy="0"/>
          </a:xfrm>
          <a:prstGeom prst="straightConnector1">
            <a:avLst/>
          </a:prstGeom>
          <a:solidFill>
            <a:schemeClr val="accent1"/>
          </a:solidFill>
          <a:ln w="9525" cap="flat" cmpd="sng" algn="ctr">
            <a:solidFill>
              <a:schemeClr val="bg1"/>
            </a:solidFill>
            <a:prstDash val="solid"/>
            <a:round/>
            <a:headEnd type="none" w="med" len="med"/>
            <a:tailEnd type="stealth" w="lg" len="lg"/>
          </a:ln>
        </p:spPr>
      </p:cxnSp>
      <p:cxnSp>
        <p:nvCxnSpPr>
          <p:cNvPr id="6" name="直接箭头连接符 5">
            <a:extLst>
              <a:ext uri="{FF2B5EF4-FFF2-40B4-BE49-F238E27FC236}">
                <a16:creationId xmlns:a16="http://schemas.microsoft.com/office/drawing/2014/main" id="{5DE7BC2B-1331-4AD6-AC5E-71F33879AA3E}"/>
              </a:ext>
            </a:extLst>
          </p:cNvPr>
          <p:cNvCxnSpPr>
            <a:cxnSpLocks/>
          </p:cNvCxnSpPr>
          <p:nvPr/>
        </p:nvCxnSpPr>
        <p:spPr bwMode="auto">
          <a:xfrm flipV="1">
            <a:off x="3539958" y="170878"/>
            <a:ext cx="0" cy="1711157"/>
          </a:xfrm>
          <a:prstGeom prst="straightConnector1">
            <a:avLst/>
          </a:prstGeom>
          <a:solidFill>
            <a:schemeClr val="accent1"/>
          </a:solidFill>
          <a:ln w="9525" cap="flat" cmpd="sng" algn="ctr">
            <a:solidFill>
              <a:schemeClr val="bg1"/>
            </a:solidFill>
            <a:prstDash val="solid"/>
            <a:round/>
            <a:headEnd type="none" w="med" len="med"/>
            <a:tailEnd type="stealth" w="lg" len="lg"/>
          </a:ln>
        </p:spPr>
      </p:cxnSp>
      <p:sp>
        <p:nvSpPr>
          <p:cNvPr id="12" name="矩形: 圆角 11">
            <a:extLst>
              <a:ext uri="{FF2B5EF4-FFF2-40B4-BE49-F238E27FC236}">
                <a16:creationId xmlns:a16="http://schemas.microsoft.com/office/drawing/2014/main" id="{1AF7D9E1-2597-4AB0-8CDE-6A53D20D291F}"/>
              </a:ext>
            </a:extLst>
          </p:cNvPr>
          <p:cNvSpPr/>
          <p:nvPr/>
        </p:nvSpPr>
        <p:spPr>
          <a:xfrm>
            <a:off x="3743157" y="1748352"/>
            <a:ext cx="550778" cy="406400"/>
          </a:xfrm>
          <a:prstGeom prst="roundRect">
            <a:avLst/>
          </a:prstGeom>
          <a:solidFill>
            <a:schemeClr val="tx2">
              <a:lumMod val="60000"/>
              <a:lumOff val="40000"/>
            </a:schemeClr>
          </a:solidFill>
          <a:ln w="3175">
            <a:solidFill>
              <a:schemeClr val="tx1"/>
            </a:solidFill>
          </a:ln>
        </p:spPr>
        <p:txBody>
          <a:bodyPr wrap="square" rtlCol="0" anchor="ctr" anchorCtr="0">
            <a:noAutofit/>
          </a:bodyPr>
          <a:lstStyle/>
          <a:p>
            <a:pPr algn="ctr"/>
            <a:r>
              <a:rPr lang="en-US" altLang="zh-CN" sz="2000" dirty="0">
                <a:solidFill>
                  <a:schemeClr val="bg1"/>
                </a:solidFill>
                <a:latin typeface="+mn-lt"/>
                <a:ea typeface="+mn-ea"/>
              </a:rPr>
              <a:t>S</a:t>
            </a:r>
            <a:endParaRPr lang="zh-CN" altLang="en-US" sz="2000" dirty="0">
              <a:solidFill>
                <a:schemeClr val="bg1"/>
              </a:solidFill>
              <a:latin typeface="+mn-lt"/>
              <a:ea typeface="+mn-ea"/>
            </a:endParaRPr>
          </a:p>
        </p:txBody>
      </p:sp>
      <p:sp>
        <p:nvSpPr>
          <p:cNvPr id="14" name="矩形: 圆角 13">
            <a:extLst>
              <a:ext uri="{FF2B5EF4-FFF2-40B4-BE49-F238E27FC236}">
                <a16:creationId xmlns:a16="http://schemas.microsoft.com/office/drawing/2014/main" id="{F3FF7F13-BF6A-48A2-BB88-7D0C3401CC36}"/>
              </a:ext>
            </a:extLst>
          </p:cNvPr>
          <p:cNvSpPr/>
          <p:nvPr/>
        </p:nvSpPr>
        <p:spPr>
          <a:xfrm>
            <a:off x="9448799" y="1748352"/>
            <a:ext cx="550778" cy="406400"/>
          </a:xfrm>
          <a:prstGeom prst="roundRect">
            <a:avLst/>
          </a:prstGeom>
          <a:solidFill>
            <a:schemeClr val="tx2">
              <a:lumMod val="60000"/>
              <a:lumOff val="40000"/>
            </a:schemeClr>
          </a:solidFill>
          <a:ln w="3175">
            <a:solidFill>
              <a:schemeClr val="tx1"/>
            </a:solidFill>
          </a:ln>
        </p:spPr>
        <p:txBody>
          <a:bodyPr wrap="square" rtlCol="0" anchor="ctr" anchorCtr="0">
            <a:noAutofit/>
          </a:bodyPr>
          <a:lstStyle/>
          <a:p>
            <a:pPr algn="ctr"/>
            <a:r>
              <a:rPr lang="en-US" altLang="zh-CN" sz="2000" dirty="0">
                <a:solidFill>
                  <a:schemeClr val="bg1"/>
                </a:solidFill>
                <a:latin typeface="+mn-lt"/>
                <a:ea typeface="+mn-ea"/>
              </a:rPr>
              <a:t>D</a:t>
            </a:r>
            <a:endParaRPr lang="zh-CN" altLang="en-US" sz="2000" dirty="0">
              <a:solidFill>
                <a:schemeClr val="bg1"/>
              </a:solidFill>
              <a:latin typeface="+mn-lt"/>
              <a:ea typeface="+mn-ea"/>
            </a:endParaRPr>
          </a:p>
        </p:txBody>
      </p:sp>
      <p:sp>
        <p:nvSpPr>
          <p:cNvPr id="13" name="任意多边形: 形状 12">
            <a:extLst>
              <a:ext uri="{FF2B5EF4-FFF2-40B4-BE49-F238E27FC236}">
                <a16:creationId xmlns:a16="http://schemas.microsoft.com/office/drawing/2014/main" id="{C1864F36-8467-4B69-A5A9-F833E875DA54}"/>
              </a:ext>
            </a:extLst>
          </p:cNvPr>
          <p:cNvSpPr/>
          <p:nvPr/>
        </p:nvSpPr>
        <p:spPr>
          <a:xfrm>
            <a:off x="3545306" y="549122"/>
            <a:ext cx="2646948" cy="723552"/>
          </a:xfrm>
          <a:custGeom>
            <a:avLst/>
            <a:gdLst>
              <a:gd name="connsiteX0" fmla="*/ 0 w 2925011"/>
              <a:gd name="connsiteY0" fmla="*/ 723552 h 723552"/>
              <a:gd name="connsiteX1" fmla="*/ 315495 w 2925011"/>
              <a:gd name="connsiteY1" fmla="*/ 338541 h 723552"/>
              <a:gd name="connsiteX2" fmla="*/ 481263 w 2925011"/>
              <a:gd name="connsiteY2" fmla="*/ 563131 h 723552"/>
              <a:gd name="connsiteX3" fmla="*/ 636337 w 2925011"/>
              <a:gd name="connsiteY3" fmla="*/ 247636 h 723552"/>
              <a:gd name="connsiteX4" fmla="*/ 914400 w 2925011"/>
              <a:gd name="connsiteY4" fmla="*/ 301110 h 723552"/>
              <a:gd name="connsiteX5" fmla="*/ 1106906 w 2925011"/>
              <a:gd name="connsiteY5" fmla="*/ 1657 h 723552"/>
              <a:gd name="connsiteX6" fmla="*/ 1486569 w 2925011"/>
              <a:gd name="connsiteY6" fmla="*/ 456183 h 723552"/>
              <a:gd name="connsiteX7" fmla="*/ 1780674 w 2925011"/>
              <a:gd name="connsiteY7" fmla="*/ 712857 h 723552"/>
              <a:gd name="connsiteX8" fmla="*/ 1941095 w 2925011"/>
              <a:gd name="connsiteY8" fmla="*/ 445489 h 723552"/>
              <a:gd name="connsiteX9" fmla="*/ 2240548 w 2925011"/>
              <a:gd name="connsiteY9" fmla="*/ 525699 h 723552"/>
              <a:gd name="connsiteX10" fmla="*/ 2609516 w 2925011"/>
              <a:gd name="connsiteY10" fmla="*/ 568478 h 723552"/>
              <a:gd name="connsiteX11" fmla="*/ 2860842 w 2925011"/>
              <a:gd name="connsiteY11" fmla="*/ 279720 h 723552"/>
              <a:gd name="connsiteX12" fmla="*/ 2925011 w 2925011"/>
              <a:gd name="connsiteY12" fmla="*/ 263678 h 723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25011" h="723552">
                <a:moveTo>
                  <a:pt x="0" y="723552"/>
                </a:moveTo>
                <a:cubicBezTo>
                  <a:pt x="117642" y="544415"/>
                  <a:pt x="235285" y="365278"/>
                  <a:pt x="315495" y="338541"/>
                </a:cubicBezTo>
                <a:cubicBezTo>
                  <a:pt x="395705" y="311804"/>
                  <a:pt x="427789" y="578282"/>
                  <a:pt x="481263" y="563131"/>
                </a:cubicBezTo>
                <a:cubicBezTo>
                  <a:pt x="534737" y="547980"/>
                  <a:pt x="564148" y="291306"/>
                  <a:pt x="636337" y="247636"/>
                </a:cubicBezTo>
                <a:cubicBezTo>
                  <a:pt x="708526" y="203966"/>
                  <a:pt x="835972" y="342106"/>
                  <a:pt x="914400" y="301110"/>
                </a:cubicBezTo>
                <a:cubicBezTo>
                  <a:pt x="992828" y="260114"/>
                  <a:pt x="1011545" y="-24189"/>
                  <a:pt x="1106906" y="1657"/>
                </a:cubicBezTo>
                <a:cubicBezTo>
                  <a:pt x="1202268" y="27502"/>
                  <a:pt x="1374274" y="337650"/>
                  <a:pt x="1486569" y="456183"/>
                </a:cubicBezTo>
                <a:cubicBezTo>
                  <a:pt x="1598864" y="574716"/>
                  <a:pt x="1704920" y="714639"/>
                  <a:pt x="1780674" y="712857"/>
                </a:cubicBezTo>
                <a:cubicBezTo>
                  <a:pt x="1856428" y="711075"/>
                  <a:pt x="1864449" y="476682"/>
                  <a:pt x="1941095" y="445489"/>
                </a:cubicBezTo>
                <a:cubicBezTo>
                  <a:pt x="2017741" y="414296"/>
                  <a:pt x="2129145" y="505201"/>
                  <a:pt x="2240548" y="525699"/>
                </a:cubicBezTo>
                <a:cubicBezTo>
                  <a:pt x="2351951" y="546197"/>
                  <a:pt x="2506134" y="609474"/>
                  <a:pt x="2609516" y="568478"/>
                </a:cubicBezTo>
                <a:cubicBezTo>
                  <a:pt x="2712898" y="527482"/>
                  <a:pt x="2808260" y="330520"/>
                  <a:pt x="2860842" y="279720"/>
                </a:cubicBezTo>
                <a:cubicBezTo>
                  <a:pt x="2913424" y="228920"/>
                  <a:pt x="2919217" y="246299"/>
                  <a:pt x="2925011" y="263678"/>
                </a:cubicBezTo>
              </a:path>
            </a:pathLst>
          </a:custGeom>
          <a:noFill/>
          <a:ln w="38100">
            <a:solidFill>
              <a:schemeClr val="bg1"/>
            </a:solidFill>
          </a:ln>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Tx/>
              <a:buNone/>
            </a:pPr>
            <a:endParaRPr kumimoji="0" lang="zh-CN" altLang="en-US" sz="2400" b="0" i="0" u="none" strike="noStrike" cap="none" normalizeH="0" baseline="0">
              <a:ln>
                <a:noFill/>
              </a:ln>
              <a:solidFill>
                <a:schemeClr val="tx1"/>
              </a:solidFill>
              <a:effectLst/>
              <a:latin typeface="Times New Roman" panose="02020603050405020304" pitchFamily="18" charset="0"/>
            </a:endParaRPr>
          </a:p>
        </p:txBody>
      </p:sp>
      <p:cxnSp>
        <p:nvCxnSpPr>
          <p:cNvPr id="18" name="直接箭头连接符 17">
            <a:extLst>
              <a:ext uri="{FF2B5EF4-FFF2-40B4-BE49-F238E27FC236}">
                <a16:creationId xmlns:a16="http://schemas.microsoft.com/office/drawing/2014/main" id="{C1E67EC0-7CAC-4756-9822-5567FB1F061F}"/>
              </a:ext>
            </a:extLst>
          </p:cNvPr>
          <p:cNvCxnSpPr>
            <a:stCxn id="12" idx="3"/>
            <a:endCxn id="14" idx="1"/>
          </p:cNvCxnSpPr>
          <p:nvPr/>
        </p:nvCxnSpPr>
        <p:spPr bwMode="auto">
          <a:xfrm>
            <a:off x="4293935" y="1951552"/>
            <a:ext cx="5154864" cy="0"/>
          </a:xfrm>
          <a:prstGeom prst="straightConnector1">
            <a:avLst/>
          </a:prstGeom>
          <a:solidFill>
            <a:schemeClr val="accent1"/>
          </a:solidFill>
          <a:ln w="44450" cap="flat" cmpd="sng" algn="ctr">
            <a:solidFill>
              <a:schemeClr val="accent3"/>
            </a:solidFill>
            <a:prstDash val="sysDash"/>
            <a:round/>
            <a:headEnd type="none" w="med" len="med"/>
            <a:tailEnd type="stealth" w="lg" len="lg"/>
          </a:ln>
        </p:spPr>
      </p:cxnSp>
      <p:sp>
        <p:nvSpPr>
          <p:cNvPr id="19" name="文本框 18">
            <a:extLst>
              <a:ext uri="{FF2B5EF4-FFF2-40B4-BE49-F238E27FC236}">
                <a16:creationId xmlns:a16="http://schemas.microsoft.com/office/drawing/2014/main" id="{853B2624-AEF3-475C-90EC-0408A060EF1E}"/>
              </a:ext>
            </a:extLst>
          </p:cNvPr>
          <p:cNvSpPr txBox="1"/>
          <p:nvPr/>
        </p:nvSpPr>
        <p:spPr>
          <a:xfrm>
            <a:off x="4293935" y="2143636"/>
            <a:ext cx="1595309" cy="461665"/>
          </a:xfrm>
          <a:prstGeom prst="rect">
            <a:avLst/>
          </a:prstGeom>
          <a:noFill/>
        </p:spPr>
        <p:txBody>
          <a:bodyPr wrap="none" rtlCol="0">
            <a:spAutoFit/>
          </a:bodyPr>
          <a:lstStyle/>
          <a:p>
            <a:pPr algn="ctr"/>
            <a:r>
              <a:rPr lang="en-US" altLang="zh-CN" b="1" dirty="0">
                <a:solidFill>
                  <a:schemeClr val="bg1"/>
                </a:solidFill>
                <a:latin typeface="+mn-lt"/>
              </a:rPr>
              <a:t>0101010101</a:t>
            </a:r>
            <a:endParaRPr lang="zh-CN" altLang="en-US" b="1" dirty="0">
              <a:solidFill>
                <a:schemeClr val="bg1"/>
              </a:solidFill>
              <a:latin typeface="+mn-lt"/>
            </a:endParaRPr>
          </a:p>
        </p:txBody>
      </p:sp>
      <p:sp>
        <p:nvSpPr>
          <p:cNvPr id="20" name="矩形 19">
            <a:extLst>
              <a:ext uri="{FF2B5EF4-FFF2-40B4-BE49-F238E27FC236}">
                <a16:creationId xmlns:a16="http://schemas.microsoft.com/office/drawing/2014/main" id="{E6EE2C45-DE55-4C7B-BAC2-0877C8D3CA12}"/>
              </a:ext>
            </a:extLst>
          </p:cNvPr>
          <p:cNvSpPr/>
          <p:nvPr/>
        </p:nvSpPr>
        <p:spPr>
          <a:xfrm>
            <a:off x="1823452" y="845626"/>
            <a:ext cx="1663033" cy="288996"/>
          </a:xfrm>
          <a:prstGeom prst="rect">
            <a:avLst/>
          </a:prstGeom>
          <a:ln w="3175">
            <a:noFill/>
          </a:ln>
        </p:spPr>
        <p:txBody>
          <a:bodyPr wrap="square" rtlCol="0" anchor="ctr" anchorCtr="0">
            <a:noAutofit/>
          </a:bodyPr>
          <a:lstStyle/>
          <a:p>
            <a:pPr algn="ctr"/>
            <a:r>
              <a:rPr lang="en-US" altLang="zh-CN" sz="2000" dirty="0">
                <a:solidFill>
                  <a:schemeClr val="bg1"/>
                </a:solidFill>
                <a:latin typeface="+mn-lt"/>
                <a:ea typeface="+mn-ea"/>
              </a:rPr>
              <a:t>Countless value points</a:t>
            </a:r>
            <a:endParaRPr lang="zh-CN" altLang="en-US" sz="2000" dirty="0">
              <a:solidFill>
                <a:schemeClr val="bg1"/>
              </a:solidFill>
              <a:latin typeface="+mn-lt"/>
              <a:ea typeface="+mn-ea"/>
            </a:endParaRPr>
          </a:p>
        </p:txBody>
      </p:sp>
    </p:spTree>
    <p:extLst>
      <p:ext uri="{BB962C8B-B14F-4D97-AF65-F5344CB8AC3E}">
        <p14:creationId xmlns:p14="http://schemas.microsoft.com/office/powerpoint/2010/main" val="28188416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24560" y="335280"/>
            <a:ext cx="10149840" cy="851852"/>
          </a:xfrm>
        </p:spPr>
        <p:txBody>
          <a:bodyPr/>
          <a:lstStyle/>
          <a:p>
            <a:r>
              <a:rPr lang="en-US" altLang="zh-CN"/>
              <a:t>Roadmap</a:t>
            </a:r>
          </a:p>
        </p:txBody>
      </p:sp>
      <p:sp>
        <p:nvSpPr>
          <p:cNvPr id="19459" name="Rectangle 3"/>
          <p:cNvSpPr>
            <a:spLocks noGrp="1" noChangeArrowheads="1"/>
          </p:cNvSpPr>
          <p:nvPr>
            <p:ph idx="1"/>
          </p:nvPr>
        </p:nvSpPr>
        <p:spPr>
          <a:xfrm>
            <a:off x="924561" y="1600200"/>
            <a:ext cx="10149839" cy="4648200"/>
          </a:xfrm>
        </p:spPr>
        <p:txBody>
          <a:bodyPr>
            <a:normAutofit/>
          </a:bodyPr>
          <a:lstStyle/>
          <a:p>
            <a:r>
              <a:rPr lang="en-US" altLang="zh-CN" dirty="0"/>
              <a:t>1. Background</a:t>
            </a:r>
          </a:p>
          <a:p>
            <a:r>
              <a:rPr lang="en-US" altLang="zh-CN" dirty="0"/>
              <a:t>2. Signals and channels</a:t>
            </a:r>
          </a:p>
          <a:p>
            <a:r>
              <a:rPr lang="en-US" altLang="zh-CN" dirty="0"/>
              <a:t>3. Analog passband modulations</a:t>
            </a:r>
          </a:p>
          <a:p>
            <a:r>
              <a:rPr lang="en-US" altLang="zh-CN" dirty="0">
                <a:solidFill>
                  <a:srgbClr val="C00000"/>
                </a:solidFill>
              </a:rPr>
              <a:t>4. From analog signals to digital signals</a:t>
            </a:r>
          </a:p>
          <a:p>
            <a:r>
              <a:rPr lang="en-US" altLang="zh-CN" dirty="0"/>
              <a:t>5. Digital baseband transmissions</a:t>
            </a:r>
          </a:p>
          <a:p>
            <a:r>
              <a:rPr lang="en-US" altLang="zh-CN" dirty="0"/>
              <a:t>6. Digital passband modulations</a:t>
            </a:r>
          </a:p>
          <a:p>
            <a:r>
              <a:rPr lang="en-US" altLang="zh-CN" dirty="0"/>
              <a:t>7. Capacity of channels</a:t>
            </a:r>
          </a:p>
        </p:txBody>
      </p:sp>
      <p:sp>
        <p:nvSpPr>
          <p:cNvPr id="5" name="灯片编号占位符 4"/>
          <p:cNvSpPr>
            <a:spLocks noGrp="1"/>
          </p:cNvSpPr>
          <p:nvPr>
            <p:ph type="sldNum" sz="quarter" idx="12"/>
          </p:nvPr>
        </p:nvSpPr>
        <p:spPr>
          <a:xfrm>
            <a:off x="11074400" y="6510338"/>
            <a:ext cx="1117600" cy="347662"/>
          </a:xfrm>
        </p:spPr>
        <p:txBody>
          <a:bodyPr/>
          <a:lstStyle/>
          <a:p>
            <a:fld id="{69BD1D02-8EC0-4D6E-BF0B-AB4FC0502858}" type="slidenum">
              <a:rPr lang="en-US" altLang="zh-CN" smtClean="0"/>
              <a:pPr/>
              <a:t>74</a:t>
            </a:fld>
            <a:endParaRPr lang="en-US" altLang="zh-CN" dirty="0"/>
          </a:p>
        </p:txBody>
      </p:sp>
    </p:spTree>
    <p:extLst>
      <p:ext uri="{BB962C8B-B14F-4D97-AF65-F5344CB8AC3E}">
        <p14:creationId xmlns:p14="http://schemas.microsoft.com/office/powerpoint/2010/main" val="519050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F860EBB0-9500-4CF0-8314-556A99B4BA68}"/>
              </a:ext>
            </a:extLst>
          </p:cNvPr>
          <p:cNvSpPr>
            <a:spLocks noGrp="1"/>
          </p:cNvSpPr>
          <p:nvPr>
            <p:ph type="title"/>
          </p:nvPr>
        </p:nvSpPr>
        <p:spPr/>
        <p:txBody>
          <a:bodyPr/>
          <a:lstStyle/>
          <a:p>
            <a:r>
              <a:rPr lang="en-US" altLang="zh-CN" dirty="0"/>
              <a:t>Sampling:</a:t>
            </a:r>
            <a:r>
              <a:rPr lang="zh-CN" altLang="en-US" dirty="0"/>
              <a:t> </a:t>
            </a:r>
            <a:r>
              <a:rPr lang="en-US" altLang="zh-CN" dirty="0"/>
              <a:t>From</a:t>
            </a:r>
            <a:r>
              <a:rPr lang="zh-CN" altLang="en-US" dirty="0"/>
              <a:t> </a:t>
            </a:r>
            <a:r>
              <a:rPr lang="en-US" altLang="zh-CN" dirty="0"/>
              <a:t>Analog to Digital</a:t>
            </a:r>
            <a:endParaRPr lang="zh-CN" altLang="en-US" dirty="0"/>
          </a:p>
        </p:txBody>
      </p:sp>
      <p:sp>
        <p:nvSpPr>
          <p:cNvPr id="4" name="灯片编号占位符 3">
            <a:extLst>
              <a:ext uri="{FF2B5EF4-FFF2-40B4-BE49-F238E27FC236}">
                <a16:creationId xmlns:a16="http://schemas.microsoft.com/office/drawing/2014/main" id="{F206915F-D3FC-46D5-AA1E-E5FE83D411AB}"/>
              </a:ext>
            </a:extLst>
          </p:cNvPr>
          <p:cNvSpPr>
            <a:spLocks noGrp="1"/>
          </p:cNvSpPr>
          <p:nvPr>
            <p:ph type="sldNum" sz="quarter" idx="12"/>
          </p:nvPr>
        </p:nvSpPr>
        <p:spPr/>
        <p:txBody>
          <a:bodyPr/>
          <a:lstStyle/>
          <a:p>
            <a:pPr>
              <a:defRPr/>
            </a:pPr>
            <a:fld id="{DEDE5757-5941-4466-94C9-99ED3E191645}" type="slidenum">
              <a:rPr lang="en-US" altLang="zh-CN" smtClean="0"/>
              <a:t>75</a:t>
            </a:fld>
            <a:endParaRPr lang="en-US" altLang="zh-CN" dirty="0"/>
          </a:p>
        </p:txBody>
      </p:sp>
      <p:pic>
        <p:nvPicPr>
          <p:cNvPr id="10" name="图片 9">
            <a:extLst>
              <a:ext uri="{FF2B5EF4-FFF2-40B4-BE49-F238E27FC236}">
                <a16:creationId xmlns:a16="http://schemas.microsoft.com/office/drawing/2014/main" id="{C54D6B1E-AD2B-40BE-BE37-26109D5FD327}"/>
              </a:ext>
            </a:extLst>
          </p:cNvPr>
          <p:cNvPicPr>
            <a:picLocks noChangeAspect="1"/>
          </p:cNvPicPr>
          <p:nvPr/>
        </p:nvPicPr>
        <p:blipFill>
          <a:blip r:embed="rId3"/>
          <a:stretch>
            <a:fillRect/>
          </a:stretch>
        </p:blipFill>
        <p:spPr>
          <a:xfrm>
            <a:off x="979044" y="1288673"/>
            <a:ext cx="8094964" cy="5395496"/>
          </a:xfrm>
          <a:prstGeom prst="rect">
            <a:avLst/>
          </a:prstGeom>
        </p:spPr>
      </p:pic>
      <p:sp>
        <p:nvSpPr>
          <p:cNvPr id="11" name="文本框 10">
            <a:extLst>
              <a:ext uri="{FF2B5EF4-FFF2-40B4-BE49-F238E27FC236}">
                <a16:creationId xmlns:a16="http://schemas.microsoft.com/office/drawing/2014/main" id="{131235EC-03B2-4C36-9D1F-1BC2AB007292}"/>
              </a:ext>
            </a:extLst>
          </p:cNvPr>
          <p:cNvSpPr txBox="1"/>
          <p:nvPr/>
        </p:nvSpPr>
        <p:spPr>
          <a:xfrm>
            <a:off x="8863263" y="2122905"/>
            <a:ext cx="2769937" cy="461665"/>
          </a:xfrm>
          <a:prstGeom prst="rect">
            <a:avLst/>
          </a:prstGeom>
          <a:solidFill>
            <a:schemeClr val="accent2">
              <a:lumMod val="50000"/>
            </a:schemeClr>
          </a:solidFill>
        </p:spPr>
        <p:txBody>
          <a:bodyPr wrap="square" rtlCol="0">
            <a:spAutoFit/>
          </a:bodyPr>
          <a:lstStyle/>
          <a:p>
            <a:pPr algn="ctr"/>
            <a:r>
              <a:rPr lang="en-US" altLang="zh-CN" b="1" dirty="0">
                <a:solidFill>
                  <a:schemeClr val="bg1"/>
                </a:solidFill>
                <a:latin typeface="+mn-lt"/>
              </a:rPr>
              <a:t>Key issues</a:t>
            </a:r>
            <a:endParaRPr lang="zh-CN" altLang="en-US" b="1" dirty="0">
              <a:solidFill>
                <a:schemeClr val="bg1"/>
              </a:solidFill>
              <a:latin typeface="+mn-lt"/>
            </a:endParaRPr>
          </a:p>
        </p:txBody>
      </p:sp>
      <p:sp>
        <p:nvSpPr>
          <p:cNvPr id="12" name="矩形 11">
            <a:extLst>
              <a:ext uri="{FF2B5EF4-FFF2-40B4-BE49-F238E27FC236}">
                <a16:creationId xmlns:a16="http://schemas.microsoft.com/office/drawing/2014/main" id="{584E9E7A-8F6E-4115-86FF-A6D708B1EC6D}"/>
              </a:ext>
            </a:extLst>
          </p:cNvPr>
          <p:cNvSpPr/>
          <p:nvPr/>
        </p:nvSpPr>
        <p:spPr>
          <a:xfrm>
            <a:off x="8863263" y="2764589"/>
            <a:ext cx="2769937" cy="2021306"/>
          </a:xfrm>
          <a:prstGeom prst="rect">
            <a:avLst/>
          </a:prstGeom>
          <a:ln w="3175">
            <a:solidFill>
              <a:schemeClr val="tx1"/>
            </a:solidFill>
          </a:ln>
        </p:spPr>
        <p:txBody>
          <a:bodyPr wrap="square" rtlCol="0" anchor="ctr" anchorCtr="0">
            <a:noAutofit/>
          </a:bodyPr>
          <a:lstStyle/>
          <a:p>
            <a:pPr>
              <a:spcBef>
                <a:spcPts val="1200"/>
              </a:spcBef>
              <a:spcAft>
                <a:spcPts val="1200"/>
              </a:spcAft>
            </a:pPr>
            <a:r>
              <a:rPr lang="zh-CN" altLang="en-US" sz="2000" dirty="0">
                <a:solidFill>
                  <a:srgbClr val="C00000"/>
                </a:solidFill>
                <a:latin typeface="+mn-lt"/>
                <a:ea typeface="+mn-ea"/>
              </a:rPr>
              <a:t>（</a:t>
            </a:r>
            <a:r>
              <a:rPr lang="en-US" altLang="zh-CN" sz="2000" dirty="0">
                <a:solidFill>
                  <a:srgbClr val="C00000"/>
                </a:solidFill>
                <a:latin typeface="+mn-lt"/>
                <a:ea typeface="+mn-ea"/>
              </a:rPr>
              <a:t>1</a:t>
            </a:r>
            <a:r>
              <a:rPr lang="zh-CN" altLang="en-US" sz="2000" dirty="0">
                <a:solidFill>
                  <a:srgbClr val="C00000"/>
                </a:solidFill>
                <a:latin typeface="+mn-lt"/>
                <a:ea typeface="+mn-ea"/>
              </a:rPr>
              <a:t>） </a:t>
            </a:r>
            <a:r>
              <a:rPr lang="en-US" altLang="zh-CN" sz="2000" dirty="0">
                <a:solidFill>
                  <a:srgbClr val="C00000"/>
                </a:solidFill>
                <a:latin typeface="+mn-lt"/>
                <a:ea typeface="+mn-ea"/>
              </a:rPr>
              <a:t>How frequently we take samples?</a:t>
            </a:r>
          </a:p>
          <a:p>
            <a:pPr>
              <a:spcBef>
                <a:spcPts val="1200"/>
              </a:spcBef>
              <a:spcAft>
                <a:spcPts val="1200"/>
              </a:spcAft>
            </a:pPr>
            <a:r>
              <a:rPr lang="zh-CN" altLang="en-US" sz="2000" dirty="0">
                <a:solidFill>
                  <a:srgbClr val="C00000"/>
                </a:solidFill>
                <a:latin typeface="+mn-lt"/>
                <a:ea typeface="+mn-ea"/>
              </a:rPr>
              <a:t>（</a:t>
            </a:r>
            <a:r>
              <a:rPr lang="en-US" altLang="zh-CN" sz="2000" dirty="0">
                <a:solidFill>
                  <a:srgbClr val="C00000"/>
                </a:solidFill>
                <a:latin typeface="+mn-lt"/>
                <a:ea typeface="+mn-ea"/>
              </a:rPr>
              <a:t>2</a:t>
            </a:r>
            <a:r>
              <a:rPr lang="zh-CN" altLang="en-US" sz="2000" dirty="0">
                <a:solidFill>
                  <a:srgbClr val="C00000"/>
                </a:solidFill>
                <a:latin typeface="+mn-lt"/>
                <a:ea typeface="+mn-ea"/>
              </a:rPr>
              <a:t>） </a:t>
            </a:r>
            <a:r>
              <a:rPr lang="en-US" altLang="zh-CN" sz="2000" dirty="0">
                <a:solidFill>
                  <a:srgbClr val="C00000"/>
                </a:solidFill>
                <a:latin typeface="+mn-lt"/>
                <a:ea typeface="+mn-ea"/>
              </a:rPr>
              <a:t>A sample is a real value!</a:t>
            </a:r>
            <a:endParaRPr lang="zh-CN" altLang="en-US" sz="2000" dirty="0">
              <a:solidFill>
                <a:srgbClr val="C00000"/>
              </a:solidFill>
              <a:latin typeface="+mn-lt"/>
              <a:ea typeface="+mn-ea"/>
            </a:endParaRPr>
          </a:p>
        </p:txBody>
      </p:sp>
      <p:pic>
        <p:nvPicPr>
          <p:cNvPr id="7" name="图片 6">
            <a:extLst>
              <a:ext uri="{FF2B5EF4-FFF2-40B4-BE49-F238E27FC236}">
                <a16:creationId xmlns:a16="http://schemas.microsoft.com/office/drawing/2014/main" id="{3992189A-EDF9-4853-B767-B4B7E6DC6175}"/>
              </a:ext>
            </a:extLst>
          </p:cNvPr>
          <p:cNvPicPr>
            <a:picLocks noChangeAspect="1"/>
          </p:cNvPicPr>
          <p:nvPr/>
        </p:nvPicPr>
        <p:blipFill>
          <a:blip r:embed="rId4"/>
          <a:stretch>
            <a:fillRect/>
          </a:stretch>
        </p:blipFill>
        <p:spPr>
          <a:xfrm>
            <a:off x="7512050" y="5738820"/>
            <a:ext cx="3562350" cy="752475"/>
          </a:xfrm>
          <a:prstGeom prst="rect">
            <a:avLst/>
          </a:prstGeom>
        </p:spPr>
      </p:pic>
    </p:spTree>
    <p:extLst>
      <p:ext uri="{BB962C8B-B14F-4D97-AF65-F5344CB8AC3E}">
        <p14:creationId xmlns:p14="http://schemas.microsoft.com/office/powerpoint/2010/main" val="188630549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0AA5105E-C0FB-4ECE-A729-3BC4A50B8ED1}"/>
              </a:ext>
            </a:extLst>
          </p:cNvPr>
          <p:cNvPicPr>
            <a:picLocks noChangeAspect="1"/>
          </p:cNvPicPr>
          <p:nvPr/>
        </p:nvPicPr>
        <p:blipFill>
          <a:blip r:embed="rId2"/>
          <a:stretch>
            <a:fillRect/>
          </a:stretch>
        </p:blipFill>
        <p:spPr>
          <a:xfrm>
            <a:off x="60073" y="1390734"/>
            <a:ext cx="12131927" cy="2163352"/>
          </a:xfrm>
          <a:prstGeom prst="rect">
            <a:avLst/>
          </a:prstGeom>
        </p:spPr>
      </p:pic>
      <p:sp>
        <p:nvSpPr>
          <p:cNvPr id="2" name="标题 1">
            <a:extLst>
              <a:ext uri="{FF2B5EF4-FFF2-40B4-BE49-F238E27FC236}">
                <a16:creationId xmlns:a16="http://schemas.microsoft.com/office/drawing/2014/main" id="{9D143A79-DB41-477B-A93A-F52F32EE6701}"/>
              </a:ext>
            </a:extLst>
          </p:cNvPr>
          <p:cNvSpPr>
            <a:spLocks noGrp="1"/>
          </p:cNvSpPr>
          <p:nvPr>
            <p:ph type="title"/>
          </p:nvPr>
        </p:nvSpPr>
        <p:spPr/>
        <p:txBody>
          <a:bodyPr/>
          <a:lstStyle/>
          <a:p>
            <a:r>
              <a:rPr lang="en-US" altLang="zh-CN" dirty="0"/>
              <a:t>Sampling Theorem</a:t>
            </a:r>
            <a:endParaRPr lang="zh-CN" altLang="en-US" dirty="0"/>
          </a:p>
        </p:txBody>
      </p:sp>
      <p:sp>
        <p:nvSpPr>
          <p:cNvPr id="3" name="灯片编号占位符 2">
            <a:extLst>
              <a:ext uri="{FF2B5EF4-FFF2-40B4-BE49-F238E27FC236}">
                <a16:creationId xmlns:a16="http://schemas.microsoft.com/office/drawing/2014/main" id="{56631521-4013-48D8-B10E-13C444F14B43}"/>
              </a:ext>
            </a:extLst>
          </p:cNvPr>
          <p:cNvSpPr>
            <a:spLocks noGrp="1"/>
          </p:cNvSpPr>
          <p:nvPr>
            <p:ph type="sldNum" sz="quarter" idx="12"/>
          </p:nvPr>
        </p:nvSpPr>
        <p:spPr/>
        <p:txBody>
          <a:bodyPr/>
          <a:lstStyle/>
          <a:p>
            <a:pPr>
              <a:defRPr/>
            </a:pPr>
            <a:fld id="{B5976719-4C93-4032-AE44-9AF0CDE2F195}" type="slidenum">
              <a:rPr lang="en-US" altLang="zh-CN" smtClean="0"/>
              <a:t>76</a:t>
            </a:fld>
            <a:endParaRPr lang="en-US" altLang="zh-CN" dirty="0"/>
          </a:p>
        </p:txBody>
      </p:sp>
      <p:sp>
        <p:nvSpPr>
          <p:cNvPr id="8" name="矩形: 圆角 7">
            <a:extLst>
              <a:ext uri="{FF2B5EF4-FFF2-40B4-BE49-F238E27FC236}">
                <a16:creationId xmlns:a16="http://schemas.microsoft.com/office/drawing/2014/main" id="{C3B68741-16D6-4574-BE71-7E99A9665BE2}"/>
              </a:ext>
            </a:extLst>
          </p:cNvPr>
          <p:cNvSpPr/>
          <p:nvPr/>
        </p:nvSpPr>
        <p:spPr>
          <a:xfrm>
            <a:off x="6266284" y="2927350"/>
            <a:ext cx="2381250" cy="501650"/>
          </a:xfrm>
          <a:prstGeom prst="roundRect">
            <a:avLst/>
          </a:prstGeom>
          <a:ln w="25400">
            <a:solidFill>
              <a:srgbClr val="C00000"/>
            </a:solidFill>
          </a:ln>
        </p:spPr>
        <p:txBody>
          <a:bodyPr wrap="square" rtlCol="0" anchor="ctr" anchorCtr="0">
            <a:noAutofit/>
          </a:bodyPr>
          <a:lstStyle/>
          <a:p>
            <a:pPr algn="ctr"/>
            <a:endParaRPr lang="zh-CN" altLang="en-US" sz="2000" dirty="0">
              <a:latin typeface="+mn-lt"/>
              <a:ea typeface="+mn-ea"/>
            </a:endParaRPr>
          </a:p>
        </p:txBody>
      </p:sp>
      <p:pic>
        <p:nvPicPr>
          <p:cNvPr id="10" name="图片 9">
            <a:extLst>
              <a:ext uri="{FF2B5EF4-FFF2-40B4-BE49-F238E27FC236}">
                <a16:creationId xmlns:a16="http://schemas.microsoft.com/office/drawing/2014/main" id="{86472B6D-A72F-46BF-9F1F-DA0D9D38C897}"/>
              </a:ext>
            </a:extLst>
          </p:cNvPr>
          <p:cNvPicPr>
            <a:picLocks noChangeAspect="1"/>
          </p:cNvPicPr>
          <p:nvPr/>
        </p:nvPicPr>
        <p:blipFill>
          <a:blip r:embed="rId3"/>
          <a:stretch>
            <a:fillRect/>
          </a:stretch>
        </p:blipFill>
        <p:spPr>
          <a:xfrm>
            <a:off x="309563" y="4142296"/>
            <a:ext cx="7259638" cy="2368042"/>
          </a:xfrm>
          <a:prstGeom prst="rect">
            <a:avLst/>
          </a:prstGeom>
        </p:spPr>
      </p:pic>
      <p:pic>
        <p:nvPicPr>
          <p:cNvPr id="16" name="图片 15">
            <a:extLst>
              <a:ext uri="{FF2B5EF4-FFF2-40B4-BE49-F238E27FC236}">
                <a16:creationId xmlns:a16="http://schemas.microsoft.com/office/drawing/2014/main" id="{C836DE2C-364E-4270-A791-3EF2B1329FBC}"/>
              </a:ext>
            </a:extLst>
          </p:cNvPr>
          <p:cNvPicPr>
            <a:picLocks noChangeAspect="1"/>
          </p:cNvPicPr>
          <p:nvPr/>
        </p:nvPicPr>
        <p:blipFill>
          <a:blip r:embed="rId4"/>
          <a:stretch>
            <a:fillRect/>
          </a:stretch>
        </p:blipFill>
        <p:spPr>
          <a:xfrm>
            <a:off x="7913855" y="4142296"/>
            <a:ext cx="3911930" cy="1889536"/>
          </a:xfrm>
          <a:prstGeom prst="rect">
            <a:avLst/>
          </a:prstGeom>
        </p:spPr>
      </p:pic>
    </p:spTree>
    <p:extLst>
      <p:ext uri="{BB962C8B-B14F-4D97-AF65-F5344CB8AC3E}">
        <p14:creationId xmlns:p14="http://schemas.microsoft.com/office/powerpoint/2010/main" val="402151019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C075FE-6CE1-4DB7-A104-EC12A7F3F0FF}"/>
              </a:ext>
            </a:extLst>
          </p:cNvPr>
          <p:cNvSpPr>
            <a:spLocks noGrp="1"/>
          </p:cNvSpPr>
          <p:nvPr>
            <p:ph type="title"/>
          </p:nvPr>
        </p:nvSpPr>
        <p:spPr/>
        <p:txBody>
          <a:bodyPr/>
          <a:lstStyle/>
          <a:p>
            <a:r>
              <a:rPr lang="en-US" altLang="zh-CN" dirty="0"/>
              <a:t>Frequency Domain Analysis of a Sampling Process</a:t>
            </a:r>
            <a:endParaRPr lang="zh-CN" altLang="en-US" dirty="0"/>
          </a:p>
        </p:txBody>
      </p:sp>
      <p:sp>
        <p:nvSpPr>
          <p:cNvPr id="3" name="灯片编号占位符 2">
            <a:extLst>
              <a:ext uri="{FF2B5EF4-FFF2-40B4-BE49-F238E27FC236}">
                <a16:creationId xmlns:a16="http://schemas.microsoft.com/office/drawing/2014/main" id="{8E9D7171-A3D4-409B-96BE-27E8605BA202}"/>
              </a:ext>
            </a:extLst>
          </p:cNvPr>
          <p:cNvSpPr>
            <a:spLocks noGrp="1"/>
          </p:cNvSpPr>
          <p:nvPr>
            <p:ph type="sldNum" sz="quarter" idx="12"/>
          </p:nvPr>
        </p:nvSpPr>
        <p:spPr/>
        <p:txBody>
          <a:bodyPr/>
          <a:lstStyle/>
          <a:p>
            <a:pPr>
              <a:defRPr/>
            </a:pPr>
            <a:fld id="{B5976719-4C93-4032-AE44-9AF0CDE2F195}" type="slidenum">
              <a:rPr lang="en-US" altLang="zh-CN" smtClean="0"/>
              <a:t>77</a:t>
            </a:fld>
            <a:endParaRPr lang="en-US" altLang="zh-CN" dirty="0"/>
          </a:p>
        </p:txBody>
      </p:sp>
      <p:sp>
        <p:nvSpPr>
          <p:cNvPr id="6" name="文本框 5">
            <a:extLst>
              <a:ext uri="{FF2B5EF4-FFF2-40B4-BE49-F238E27FC236}">
                <a16:creationId xmlns:a16="http://schemas.microsoft.com/office/drawing/2014/main" id="{13F1D095-9432-41D0-B32F-0A827988C934}"/>
              </a:ext>
            </a:extLst>
          </p:cNvPr>
          <p:cNvSpPr txBox="1"/>
          <p:nvPr/>
        </p:nvSpPr>
        <p:spPr>
          <a:xfrm>
            <a:off x="1914950" y="1345630"/>
            <a:ext cx="8597976" cy="1200329"/>
          </a:xfrm>
          <a:prstGeom prst="rect">
            <a:avLst/>
          </a:prstGeom>
          <a:noFill/>
        </p:spPr>
        <p:txBody>
          <a:bodyPr wrap="square" rtlCol="0">
            <a:spAutoFit/>
          </a:bodyPr>
          <a:lstStyle/>
          <a:p>
            <a:pPr algn="ctr"/>
            <a:r>
              <a:rPr lang="en-US" altLang="zh-CN" b="1" dirty="0">
                <a:latin typeface="+mn-lt"/>
              </a:rPr>
              <a:t>the process of uniformly sampling a continuous time signal of finite energy results in a periodic spectrum with a repetition frequency equal to the sampling rate</a:t>
            </a:r>
            <a:endParaRPr lang="zh-CN" altLang="en-US" b="1" dirty="0">
              <a:latin typeface="+mn-lt"/>
            </a:endParaRPr>
          </a:p>
        </p:txBody>
      </p:sp>
      <p:pic>
        <p:nvPicPr>
          <p:cNvPr id="12" name="图片 11">
            <a:extLst>
              <a:ext uri="{FF2B5EF4-FFF2-40B4-BE49-F238E27FC236}">
                <a16:creationId xmlns:a16="http://schemas.microsoft.com/office/drawing/2014/main" id="{4D584B2B-9B72-49D4-ADA5-80CF648A6259}"/>
              </a:ext>
            </a:extLst>
          </p:cNvPr>
          <p:cNvPicPr>
            <a:picLocks noChangeAspect="1"/>
          </p:cNvPicPr>
          <p:nvPr/>
        </p:nvPicPr>
        <p:blipFill>
          <a:blip r:embed="rId2"/>
          <a:stretch>
            <a:fillRect/>
          </a:stretch>
        </p:blipFill>
        <p:spPr>
          <a:xfrm>
            <a:off x="385565" y="2546071"/>
            <a:ext cx="7882021" cy="4311929"/>
          </a:xfrm>
          <a:prstGeom prst="rect">
            <a:avLst/>
          </a:prstGeom>
        </p:spPr>
      </p:pic>
      <p:pic>
        <p:nvPicPr>
          <p:cNvPr id="5" name="图片 4">
            <a:extLst>
              <a:ext uri="{FF2B5EF4-FFF2-40B4-BE49-F238E27FC236}">
                <a16:creationId xmlns:a16="http://schemas.microsoft.com/office/drawing/2014/main" id="{C46BA426-9748-480A-8822-1D31278E2C07}"/>
              </a:ext>
            </a:extLst>
          </p:cNvPr>
          <p:cNvPicPr>
            <a:picLocks noChangeAspect="1"/>
          </p:cNvPicPr>
          <p:nvPr/>
        </p:nvPicPr>
        <p:blipFill>
          <a:blip r:embed="rId3"/>
          <a:stretch>
            <a:fillRect/>
          </a:stretch>
        </p:blipFill>
        <p:spPr>
          <a:xfrm>
            <a:off x="7651693" y="4702035"/>
            <a:ext cx="4038600" cy="1390650"/>
          </a:xfrm>
          <a:prstGeom prst="rect">
            <a:avLst/>
          </a:prstGeom>
        </p:spPr>
      </p:pic>
      <p:pic>
        <p:nvPicPr>
          <p:cNvPr id="8" name="图片 7">
            <a:extLst>
              <a:ext uri="{FF2B5EF4-FFF2-40B4-BE49-F238E27FC236}">
                <a16:creationId xmlns:a16="http://schemas.microsoft.com/office/drawing/2014/main" id="{0C40DF50-10D7-46B1-8950-4F9D19559860}"/>
              </a:ext>
            </a:extLst>
          </p:cNvPr>
          <p:cNvPicPr>
            <a:picLocks noChangeAspect="1"/>
          </p:cNvPicPr>
          <p:nvPr/>
        </p:nvPicPr>
        <p:blipFill>
          <a:blip r:embed="rId4"/>
          <a:stretch>
            <a:fillRect/>
          </a:stretch>
        </p:blipFill>
        <p:spPr>
          <a:xfrm>
            <a:off x="7512050" y="3184245"/>
            <a:ext cx="3562350" cy="752475"/>
          </a:xfrm>
          <a:prstGeom prst="rect">
            <a:avLst/>
          </a:prstGeom>
        </p:spPr>
      </p:pic>
    </p:spTree>
    <p:extLst>
      <p:ext uri="{BB962C8B-B14F-4D97-AF65-F5344CB8AC3E}">
        <p14:creationId xmlns:p14="http://schemas.microsoft.com/office/powerpoint/2010/main" val="18376575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23F395-1FCE-4099-82EF-7DAB03EDAE25}"/>
              </a:ext>
            </a:extLst>
          </p:cNvPr>
          <p:cNvSpPr>
            <a:spLocks noGrp="1"/>
          </p:cNvSpPr>
          <p:nvPr>
            <p:ph type="title"/>
          </p:nvPr>
        </p:nvSpPr>
        <p:spPr/>
        <p:txBody>
          <a:bodyPr/>
          <a:lstStyle/>
          <a:p>
            <a:r>
              <a:rPr lang="en-US" altLang="zh-CN" dirty="0"/>
              <a:t>Recovering from the Sampled Signal</a:t>
            </a:r>
            <a:endParaRPr lang="zh-CN" altLang="en-US" dirty="0"/>
          </a:p>
        </p:txBody>
      </p:sp>
      <p:sp>
        <p:nvSpPr>
          <p:cNvPr id="3" name="灯片编号占位符 2">
            <a:extLst>
              <a:ext uri="{FF2B5EF4-FFF2-40B4-BE49-F238E27FC236}">
                <a16:creationId xmlns:a16="http://schemas.microsoft.com/office/drawing/2014/main" id="{1C659BD2-E231-41F8-90ED-D6080D6ECDE9}"/>
              </a:ext>
            </a:extLst>
          </p:cNvPr>
          <p:cNvSpPr>
            <a:spLocks noGrp="1"/>
          </p:cNvSpPr>
          <p:nvPr>
            <p:ph type="sldNum" sz="quarter" idx="12"/>
          </p:nvPr>
        </p:nvSpPr>
        <p:spPr/>
        <p:txBody>
          <a:bodyPr/>
          <a:lstStyle/>
          <a:p>
            <a:pPr>
              <a:defRPr/>
            </a:pPr>
            <a:fld id="{B5976719-4C93-4032-AE44-9AF0CDE2F195}" type="slidenum">
              <a:rPr lang="en-US" altLang="zh-CN" smtClean="0"/>
              <a:t>78</a:t>
            </a:fld>
            <a:endParaRPr lang="en-US" altLang="zh-CN" dirty="0"/>
          </a:p>
        </p:txBody>
      </p:sp>
      <p:pic>
        <p:nvPicPr>
          <p:cNvPr id="5" name="图片 4">
            <a:extLst>
              <a:ext uri="{FF2B5EF4-FFF2-40B4-BE49-F238E27FC236}">
                <a16:creationId xmlns:a16="http://schemas.microsoft.com/office/drawing/2014/main" id="{7B6BF58F-6758-4EF3-A5F9-B08F08E60851}"/>
              </a:ext>
            </a:extLst>
          </p:cNvPr>
          <p:cNvPicPr>
            <a:picLocks noChangeAspect="1"/>
          </p:cNvPicPr>
          <p:nvPr/>
        </p:nvPicPr>
        <p:blipFill>
          <a:blip r:embed="rId2"/>
          <a:stretch>
            <a:fillRect/>
          </a:stretch>
        </p:blipFill>
        <p:spPr>
          <a:xfrm>
            <a:off x="3456676" y="1298144"/>
            <a:ext cx="5965385" cy="5398593"/>
          </a:xfrm>
          <a:prstGeom prst="rect">
            <a:avLst/>
          </a:prstGeom>
        </p:spPr>
      </p:pic>
      <p:sp>
        <p:nvSpPr>
          <p:cNvPr id="7" name="文本框 6">
            <a:extLst>
              <a:ext uri="{FF2B5EF4-FFF2-40B4-BE49-F238E27FC236}">
                <a16:creationId xmlns:a16="http://schemas.microsoft.com/office/drawing/2014/main" id="{D43F2B16-40CA-4F0D-AECE-7786BD40D52B}"/>
              </a:ext>
            </a:extLst>
          </p:cNvPr>
          <p:cNvSpPr txBox="1"/>
          <p:nvPr/>
        </p:nvSpPr>
        <p:spPr>
          <a:xfrm>
            <a:off x="8759658" y="3321880"/>
            <a:ext cx="2977146" cy="461665"/>
          </a:xfrm>
          <a:prstGeom prst="rect">
            <a:avLst/>
          </a:prstGeom>
          <a:noFill/>
        </p:spPr>
        <p:txBody>
          <a:bodyPr wrap="square">
            <a:spAutoFit/>
          </a:bodyPr>
          <a:lstStyle/>
          <a:p>
            <a:r>
              <a:rPr lang="en-US" altLang="zh-CN">
                <a:latin typeface="+mn-lt"/>
                <a:ea typeface="+mn-ea"/>
              </a:rPr>
              <a:t>Sampled </a:t>
            </a:r>
            <a:r>
              <a:rPr lang="en-US" altLang="zh-CN" dirty="0">
                <a:latin typeface="+mn-lt"/>
                <a:ea typeface="+mn-ea"/>
              </a:rPr>
              <a:t>Signal</a:t>
            </a:r>
            <a:endParaRPr lang="zh-CN" altLang="en-US" dirty="0">
              <a:latin typeface="+mn-lt"/>
              <a:ea typeface="+mn-ea"/>
            </a:endParaRPr>
          </a:p>
        </p:txBody>
      </p:sp>
      <p:sp>
        <p:nvSpPr>
          <p:cNvPr id="8" name="文本框 7">
            <a:extLst>
              <a:ext uri="{FF2B5EF4-FFF2-40B4-BE49-F238E27FC236}">
                <a16:creationId xmlns:a16="http://schemas.microsoft.com/office/drawing/2014/main" id="{AEFA9BA7-0442-4C3A-B1F7-91025C696D5D}"/>
              </a:ext>
            </a:extLst>
          </p:cNvPr>
          <p:cNvSpPr txBox="1"/>
          <p:nvPr/>
        </p:nvSpPr>
        <p:spPr>
          <a:xfrm>
            <a:off x="8759658" y="2079180"/>
            <a:ext cx="2977146" cy="461665"/>
          </a:xfrm>
          <a:prstGeom prst="rect">
            <a:avLst/>
          </a:prstGeom>
          <a:noFill/>
        </p:spPr>
        <p:txBody>
          <a:bodyPr wrap="square">
            <a:spAutoFit/>
          </a:bodyPr>
          <a:lstStyle/>
          <a:p>
            <a:r>
              <a:rPr lang="en-US" altLang="zh-CN" dirty="0">
                <a:latin typeface="+mn-lt"/>
                <a:ea typeface="+mn-ea"/>
              </a:rPr>
              <a:t>Original Signal</a:t>
            </a:r>
            <a:endParaRPr lang="zh-CN" altLang="en-US" dirty="0">
              <a:latin typeface="+mn-lt"/>
              <a:ea typeface="+mn-ea"/>
            </a:endParaRPr>
          </a:p>
        </p:txBody>
      </p:sp>
      <p:sp>
        <p:nvSpPr>
          <p:cNvPr id="9" name="文本框 8">
            <a:extLst>
              <a:ext uri="{FF2B5EF4-FFF2-40B4-BE49-F238E27FC236}">
                <a16:creationId xmlns:a16="http://schemas.microsoft.com/office/drawing/2014/main" id="{BC411377-EFA9-4F76-877A-DB05D02BA82C}"/>
              </a:ext>
            </a:extLst>
          </p:cNvPr>
          <p:cNvSpPr txBox="1"/>
          <p:nvPr/>
        </p:nvSpPr>
        <p:spPr>
          <a:xfrm>
            <a:off x="8909384" y="5546769"/>
            <a:ext cx="2977146" cy="461665"/>
          </a:xfrm>
          <a:prstGeom prst="rect">
            <a:avLst/>
          </a:prstGeom>
          <a:noFill/>
        </p:spPr>
        <p:txBody>
          <a:bodyPr wrap="square">
            <a:spAutoFit/>
          </a:bodyPr>
          <a:lstStyle/>
          <a:p>
            <a:r>
              <a:rPr lang="en-US" altLang="zh-CN" dirty="0">
                <a:latin typeface="+mn-lt"/>
                <a:ea typeface="+mn-ea"/>
              </a:rPr>
              <a:t>Low-pass Filter</a:t>
            </a:r>
            <a:endParaRPr lang="zh-CN" altLang="en-US" dirty="0">
              <a:latin typeface="+mn-lt"/>
              <a:ea typeface="+mn-ea"/>
            </a:endParaRPr>
          </a:p>
        </p:txBody>
      </p:sp>
      <p:pic>
        <p:nvPicPr>
          <p:cNvPr id="10" name="图片 9">
            <a:extLst>
              <a:ext uri="{FF2B5EF4-FFF2-40B4-BE49-F238E27FC236}">
                <a16:creationId xmlns:a16="http://schemas.microsoft.com/office/drawing/2014/main" id="{47A28946-BC31-481D-BFC6-A0E2987F39F7}"/>
              </a:ext>
            </a:extLst>
          </p:cNvPr>
          <p:cNvPicPr>
            <a:picLocks noChangeAspect="1"/>
          </p:cNvPicPr>
          <p:nvPr/>
        </p:nvPicPr>
        <p:blipFill>
          <a:blip r:embed="rId3"/>
          <a:stretch>
            <a:fillRect/>
          </a:stretch>
        </p:blipFill>
        <p:spPr>
          <a:xfrm>
            <a:off x="3456676" y="1298144"/>
            <a:ext cx="5407769" cy="2958368"/>
          </a:xfrm>
          <a:prstGeom prst="rect">
            <a:avLst/>
          </a:prstGeom>
        </p:spPr>
      </p:pic>
    </p:spTree>
    <p:extLst>
      <p:ext uri="{BB962C8B-B14F-4D97-AF65-F5344CB8AC3E}">
        <p14:creationId xmlns:p14="http://schemas.microsoft.com/office/powerpoint/2010/main" val="292632616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3AFF5A8-EB1A-48BC-8768-F25F3CC05B35}"/>
              </a:ext>
            </a:extLst>
          </p:cNvPr>
          <p:cNvSpPr>
            <a:spLocks noGrp="1"/>
          </p:cNvSpPr>
          <p:nvPr>
            <p:ph type="title"/>
          </p:nvPr>
        </p:nvSpPr>
        <p:spPr/>
        <p:txBody>
          <a:bodyPr/>
          <a:lstStyle/>
          <a:p>
            <a:r>
              <a:rPr lang="en-US" altLang="zh-CN" dirty="0"/>
              <a:t>Under-sampled Scenario</a:t>
            </a:r>
            <a:endParaRPr lang="zh-CN" altLang="en-US" dirty="0"/>
          </a:p>
        </p:txBody>
      </p:sp>
      <p:sp>
        <p:nvSpPr>
          <p:cNvPr id="3" name="灯片编号占位符 2">
            <a:extLst>
              <a:ext uri="{FF2B5EF4-FFF2-40B4-BE49-F238E27FC236}">
                <a16:creationId xmlns:a16="http://schemas.microsoft.com/office/drawing/2014/main" id="{F3F22C00-2858-48AB-810C-0EFF202656EB}"/>
              </a:ext>
            </a:extLst>
          </p:cNvPr>
          <p:cNvSpPr>
            <a:spLocks noGrp="1"/>
          </p:cNvSpPr>
          <p:nvPr>
            <p:ph type="sldNum" sz="quarter" idx="12"/>
          </p:nvPr>
        </p:nvSpPr>
        <p:spPr/>
        <p:txBody>
          <a:bodyPr/>
          <a:lstStyle/>
          <a:p>
            <a:pPr>
              <a:defRPr/>
            </a:pPr>
            <a:fld id="{B5976719-4C93-4032-AE44-9AF0CDE2F195}" type="slidenum">
              <a:rPr lang="en-US" altLang="zh-CN" smtClean="0"/>
              <a:t>79</a:t>
            </a:fld>
            <a:endParaRPr lang="en-US" altLang="zh-CN" dirty="0"/>
          </a:p>
        </p:txBody>
      </p:sp>
      <p:pic>
        <p:nvPicPr>
          <p:cNvPr id="5" name="图片 4">
            <a:extLst>
              <a:ext uri="{FF2B5EF4-FFF2-40B4-BE49-F238E27FC236}">
                <a16:creationId xmlns:a16="http://schemas.microsoft.com/office/drawing/2014/main" id="{B3BA58D8-1180-42D7-8224-D3D90F1FAD46}"/>
              </a:ext>
            </a:extLst>
          </p:cNvPr>
          <p:cNvPicPr>
            <a:picLocks noChangeAspect="1"/>
          </p:cNvPicPr>
          <p:nvPr/>
        </p:nvPicPr>
        <p:blipFill>
          <a:blip r:embed="rId2"/>
          <a:stretch>
            <a:fillRect/>
          </a:stretch>
        </p:blipFill>
        <p:spPr>
          <a:xfrm>
            <a:off x="2693906" y="1817095"/>
            <a:ext cx="6612188" cy="4680905"/>
          </a:xfrm>
          <a:prstGeom prst="rect">
            <a:avLst/>
          </a:prstGeom>
        </p:spPr>
      </p:pic>
      <p:sp>
        <p:nvSpPr>
          <p:cNvPr id="6" name="文本框 5">
            <a:extLst>
              <a:ext uri="{FF2B5EF4-FFF2-40B4-BE49-F238E27FC236}">
                <a16:creationId xmlns:a16="http://schemas.microsoft.com/office/drawing/2014/main" id="{138BF304-65F4-45BF-A333-30089640D0F2}"/>
              </a:ext>
            </a:extLst>
          </p:cNvPr>
          <p:cNvSpPr txBox="1"/>
          <p:nvPr/>
        </p:nvSpPr>
        <p:spPr>
          <a:xfrm>
            <a:off x="9408875" y="5668211"/>
            <a:ext cx="2400017" cy="461665"/>
          </a:xfrm>
          <a:prstGeom prst="rect">
            <a:avLst/>
          </a:prstGeom>
          <a:noFill/>
        </p:spPr>
        <p:txBody>
          <a:bodyPr wrap="none" rtlCol="0">
            <a:spAutoFit/>
          </a:bodyPr>
          <a:lstStyle/>
          <a:p>
            <a:pPr algn="ctr"/>
            <a:r>
              <a:rPr lang="zh-CN" altLang="en-US" b="1" dirty="0">
                <a:solidFill>
                  <a:schemeClr val="accent2"/>
                </a:solidFill>
                <a:latin typeface="+mn-lt"/>
              </a:rPr>
              <a:t>走样（</a:t>
            </a:r>
            <a:r>
              <a:rPr lang="en-US" altLang="zh-CN" b="1" dirty="0">
                <a:solidFill>
                  <a:schemeClr val="accent2"/>
                </a:solidFill>
                <a:latin typeface="+mn-lt"/>
              </a:rPr>
              <a:t>Aliasing</a:t>
            </a:r>
            <a:r>
              <a:rPr lang="zh-CN" altLang="en-US" b="1" dirty="0">
                <a:solidFill>
                  <a:schemeClr val="accent2"/>
                </a:solidFill>
                <a:latin typeface="+mn-lt"/>
              </a:rPr>
              <a:t>）</a:t>
            </a:r>
          </a:p>
        </p:txBody>
      </p:sp>
    </p:spTree>
    <p:extLst>
      <p:ext uri="{BB962C8B-B14F-4D97-AF65-F5344CB8AC3E}">
        <p14:creationId xmlns:p14="http://schemas.microsoft.com/office/powerpoint/2010/main" val="36983174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标题 5"/>
          <p:cNvSpPr>
            <a:spLocks noGrp="1"/>
          </p:cNvSpPr>
          <p:nvPr>
            <p:ph type="title"/>
          </p:nvPr>
        </p:nvSpPr>
        <p:spPr>
          <a:xfrm>
            <a:off x="240000" y="360000"/>
            <a:ext cx="11520000" cy="890588"/>
          </a:xfrm>
        </p:spPr>
        <p:txBody>
          <a:bodyPr/>
          <a:lstStyle/>
          <a:p>
            <a:r>
              <a:rPr lang="en-US" altLang="zh-CN" dirty="0"/>
              <a:t>Sampling and Quantization</a:t>
            </a:r>
            <a:endParaRPr lang="en-US" altLang="en-US" dirty="0"/>
          </a:p>
        </p:txBody>
      </p:sp>
      <p:sp>
        <p:nvSpPr>
          <p:cNvPr id="5" name="灯片编号占位符 4"/>
          <p:cNvSpPr>
            <a:spLocks noGrp="1"/>
          </p:cNvSpPr>
          <p:nvPr>
            <p:ph type="sldNum" sz="quarter" idx="12"/>
          </p:nvPr>
        </p:nvSpPr>
        <p:spPr>
          <a:xfrm>
            <a:off x="11074400" y="6510338"/>
            <a:ext cx="1117600" cy="347662"/>
          </a:xfrm>
        </p:spPr>
        <p:txBody>
          <a:bodyPr/>
          <a:lstStyle/>
          <a:p>
            <a:fld id="{A35B1795-8DBF-4CAB-A04B-1568047A7056}" type="slidenum">
              <a:rPr lang="en-US" altLang="zh-CN" smtClean="0"/>
              <a:pPr/>
              <a:t>80</a:t>
            </a:fld>
            <a:endParaRPr lang="en-US" altLang="zh-CN" dirty="0"/>
          </a:p>
        </p:txBody>
      </p:sp>
      <p:pic>
        <p:nvPicPr>
          <p:cNvPr id="3" name="图片 2">
            <a:extLst>
              <a:ext uri="{FF2B5EF4-FFF2-40B4-BE49-F238E27FC236}">
                <a16:creationId xmlns:a16="http://schemas.microsoft.com/office/drawing/2014/main" id="{2F9B43CE-D598-473B-A716-852CCE71301A}"/>
              </a:ext>
            </a:extLst>
          </p:cNvPr>
          <p:cNvPicPr>
            <a:picLocks noChangeAspect="1"/>
          </p:cNvPicPr>
          <p:nvPr/>
        </p:nvPicPr>
        <p:blipFill>
          <a:blip r:embed="rId2"/>
          <a:stretch>
            <a:fillRect/>
          </a:stretch>
        </p:blipFill>
        <p:spPr>
          <a:xfrm>
            <a:off x="4000411" y="1417052"/>
            <a:ext cx="4276735" cy="5186948"/>
          </a:xfrm>
          <a:prstGeom prst="rect">
            <a:avLst/>
          </a:prstGeom>
        </p:spPr>
      </p:pic>
    </p:spTree>
    <p:extLst>
      <p:ext uri="{BB962C8B-B14F-4D97-AF65-F5344CB8AC3E}">
        <p14:creationId xmlns:p14="http://schemas.microsoft.com/office/powerpoint/2010/main" val="230564991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文本占位符 6"/>
          <p:cNvSpPr>
            <a:spLocks noGrp="1"/>
          </p:cNvSpPr>
          <p:nvPr>
            <p:ph type="body" idx="1"/>
          </p:nvPr>
        </p:nvSpPr>
        <p:spPr/>
        <p:txBody>
          <a:bodyPr/>
          <a:lstStyle/>
          <a:p>
            <a:r>
              <a:rPr lang="en-US" altLang="en-US" dirty="0"/>
              <a:t>Given </a:t>
            </a:r>
            <a:r>
              <a:rPr lang="en-US" altLang="zh-CN" dirty="0"/>
              <a:t>digital </a:t>
            </a:r>
            <a:r>
              <a:rPr lang="en-US" altLang="en-US" dirty="0"/>
              <a:t>signals, how do we transmit them? </a:t>
            </a:r>
            <a:br>
              <a:rPr lang="en-US" altLang="en-US" dirty="0"/>
            </a:br>
            <a:r>
              <a:rPr lang="en-US" altLang="en-US" dirty="0"/>
              <a:t>Baseband or passband?</a:t>
            </a:r>
          </a:p>
        </p:txBody>
      </p:sp>
      <p:sp>
        <p:nvSpPr>
          <p:cNvPr id="5" name="灯片编号占位符 4"/>
          <p:cNvSpPr>
            <a:spLocks noGrp="1"/>
          </p:cNvSpPr>
          <p:nvPr>
            <p:ph type="sldNum" sz="quarter" idx="12"/>
          </p:nvPr>
        </p:nvSpPr>
        <p:spPr/>
        <p:txBody>
          <a:bodyPr/>
          <a:lstStyle/>
          <a:p>
            <a:pPr>
              <a:defRPr/>
            </a:pPr>
            <a:fld id="{FF29738C-E623-4851-82B6-B59B80DC82CF}" type="slidenum">
              <a:rPr lang="en-US" altLang="zh-CN" smtClean="0"/>
              <a:pPr>
                <a:defRPr/>
              </a:pPr>
              <a:t>81</a:t>
            </a:fld>
            <a:endParaRPr lang="en-US" altLang="zh-CN" dirty="0"/>
          </a:p>
        </p:txBody>
      </p:sp>
    </p:spTree>
    <p:extLst>
      <p:ext uri="{BB962C8B-B14F-4D97-AF65-F5344CB8AC3E}">
        <p14:creationId xmlns:p14="http://schemas.microsoft.com/office/powerpoint/2010/main" val="3521838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24560" y="335280"/>
            <a:ext cx="10149840" cy="851852"/>
          </a:xfrm>
        </p:spPr>
        <p:txBody>
          <a:bodyPr/>
          <a:lstStyle/>
          <a:p>
            <a:r>
              <a:rPr lang="en-US" altLang="zh-CN"/>
              <a:t>Roadmap</a:t>
            </a:r>
          </a:p>
        </p:txBody>
      </p:sp>
      <p:sp>
        <p:nvSpPr>
          <p:cNvPr id="19459" name="Rectangle 3"/>
          <p:cNvSpPr>
            <a:spLocks noGrp="1" noChangeArrowheads="1"/>
          </p:cNvSpPr>
          <p:nvPr>
            <p:ph idx="1"/>
          </p:nvPr>
        </p:nvSpPr>
        <p:spPr>
          <a:xfrm>
            <a:off x="924561" y="1600200"/>
            <a:ext cx="10149839" cy="4648200"/>
          </a:xfrm>
        </p:spPr>
        <p:txBody>
          <a:bodyPr>
            <a:normAutofit/>
          </a:bodyPr>
          <a:lstStyle/>
          <a:p>
            <a:r>
              <a:rPr lang="en-US" altLang="zh-CN" dirty="0"/>
              <a:t>1. Background</a:t>
            </a:r>
          </a:p>
          <a:p>
            <a:r>
              <a:rPr lang="en-US" altLang="zh-CN" dirty="0"/>
              <a:t>2. Signals and channels</a:t>
            </a:r>
          </a:p>
          <a:p>
            <a:r>
              <a:rPr lang="en-US" altLang="zh-CN" dirty="0"/>
              <a:t>3. Analog passband modulations</a:t>
            </a:r>
          </a:p>
          <a:p>
            <a:r>
              <a:rPr lang="en-US" altLang="zh-CN" dirty="0"/>
              <a:t>4. From analog signals to digital signals</a:t>
            </a:r>
          </a:p>
          <a:p>
            <a:r>
              <a:rPr lang="en-US" altLang="zh-CN" dirty="0">
                <a:solidFill>
                  <a:srgbClr val="C00000"/>
                </a:solidFill>
              </a:rPr>
              <a:t>5. Digital baseband transmissions</a:t>
            </a:r>
          </a:p>
          <a:p>
            <a:r>
              <a:rPr lang="en-US" altLang="zh-CN" dirty="0"/>
              <a:t>6. Digital passband modulations</a:t>
            </a:r>
          </a:p>
          <a:p>
            <a:r>
              <a:rPr lang="en-US" altLang="zh-CN" dirty="0"/>
              <a:t>7. Capacity of channels</a:t>
            </a:r>
          </a:p>
        </p:txBody>
      </p:sp>
      <p:sp>
        <p:nvSpPr>
          <p:cNvPr id="5" name="灯片编号占位符 4"/>
          <p:cNvSpPr>
            <a:spLocks noGrp="1"/>
          </p:cNvSpPr>
          <p:nvPr>
            <p:ph type="sldNum" sz="quarter" idx="12"/>
          </p:nvPr>
        </p:nvSpPr>
        <p:spPr>
          <a:xfrm>
            <a:off x="11074400" y="6510338"/>
            <a:ext cx="1117600" cy="347662"/>
          </a:xfrm>
        </p:spPr>
        <p:txBody>
          <a:bodyPr/>
          <a:lstStyle/>
          <a:p>
            <a:fld id="{69BD1D02-8EC0-4D6E-BF0B-AB4FC0502858}" type="slidenum">
              <a:rPr lang="en-US" altLang="zh-CN" smtClean="0"/>
              <a:pPr/>
              <a:t>82</a:t>
            </a:fld>
            <a:endParaRPr lang="en-US" altLang="zh-CN" dirty="0"/>
          </a:p>
        </p:txBody>
      </p:sp>
    </p:spTree>
    <p:extLst>
      <p:ext uri="{BB962C8B-B14F-4D97-AF65-F5344CB8AC3E}">
        <p14:creationId xmlns:p14="http://schemas.microsoft.com/office/powerpoint/2010/main" val="157382441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984907-A920-463F-826A-C35FF7C6F650}"/>
              </a:ext>
            </a:extLst>
          </p:cNvPr>
          <p:cNvSpPr>
            <a:spLocks noGrp="1"/>
          </p:cNvSpPr>
          <p:nvPr>
            <p:ph type="title"/>
          </p:nvPr>
        </p:nvSpPr>
        <p:spPr/>
        <p:txBody>
          <a:bodyPr/>
          <a:lstStyle/>
          <a:p>
            <a:r>
              <a:rPr lang="en-US" altLang="zh-CN" dirty="0"/>
              <a:t>Different Line Codes</a:t>
            </a:r>
            <a:endParaRPr lang="zh-CN" altLang="en-US" dirty="0"/>
          </a:p>
        </p:txBody>
      </p:sp>
      <p:sp>
        <p:nvSpPr>
          <p:cNvPr id="3" name="灯片编号占位符 2">
            <a:extLst>
              <a:ext uri="{FF2B5EF4-FFF2-40B4-BE49-F238E27FC236}">
                <a16:creationId xmlns:a16="http://schemas.microsoft.com/office/drawing/2014/main" id="{CF8EB649-EFB7-4449-A4A3-B4101831F6B2}"/>
              </a:ext>
            </a:extLst>
          </p:cNvPr>
          <p:cNvSpPr>
            <a:spLocks noGrp="1"/>
          </p:cNvSpPr>
          <p:nvPr>
            <p:ph type="sldNum" sz="quarter" idx="12"/>
          </p:nvPr>
        </p:nvSpPr>
        <p:spPr/>
        <p:txBody>
          <a:bodyPr/>
          <a:lstStyle/>
          <a:p>
            <a:pPr>
              <a:defRPr/>
            </a:pPr>
            <a:fld id="{B5976719-4C93-4032-AE44-9AF0CDE2F195}" type="slidenum">
              <a:rPr lang="en-US" altLang="zh-CN" smtClean="0"/>
              <a:t>83</a:t>
            </a:fld>
            <a:endParaRPr lang="en-US" altLang="zh-CN" dirty="0"/>
          </a:p>
        </p:txBody>
      </p:sp>
      <p:pic>
        <p:nvPicPr>
          <p:cNvPr id="5" name="图片 4">
            <a:extLst>
              <a:ext uri="{FF2B5EF4-FFF2-40B4-BE49-F238E27FC236}">
                <a16:creationId xmlns:a16="http://schemas.microsoft.com/office/drawing/2014/main" id="{772EAA8F-C38E-4B99-BF12-46489035BC1B}"/>
              </a:ext>
            </a:extLst>
          </p:cNvPr>
          <p:cNvPicPr>
            <a:picLocks noChangeAspect="1"/>
          </p:cNvPicPr>
          <p:nvPr/>
        </p:nvPicPr>
        <p:blipFill>
          <a:blip r:embed="rId2"/>
          <a:stretch>
            <a:fillRect/>
          </a:stretch>
        </p:blipFill>
        <p:spPr>
          <a:xfrm>
            <a:off x="3667784" y="1439333"/>
            <a:ext cx="4856433" cy="5418667"/>
          </a:xfrm>
          <a:prstGeom prst="rect">
            <a:avLst/>
          </a:prstGeom>
        </p:spPr>
      </p:pic>
      <p:cxnSp>
        <p:nvCxnSpPr>
          <p:cNvPr id="7" name="直接连接符 6">
            <a:extLst>
              <a:ext uri="{FF2B5EF4-FFF2-40B4-BE49-F238E27FC236}">
                <a16:creationId xmlns:a16="http://schemas.microsoft.com/office/drawing/2014/main" id="{88E69406-8980-446F-BC69-0B4B9CC628EB}"/>
              </a:ext>
            </a:extLst>
          </p:cNvPr>
          <p:cNvCxnSpPr>
            <a:cxnSpLocks/>
          </p:cNvCxnSpPr>
          <p:nvPr/>
        </p:nvCxnSpPr>
        <p:spPr bwMode="auto">
          <a:xfrm>
            <a:off x="4704080" y="1397000"/>
            <a:ext cx="0" cy="4917440"/>
          </a:xfrm>
          <a:prstGeom prst="line">
            <a:avLst/>
          </a:prstGeom>
          <a:solidFill>
            <a:schemeClr val="accent1"/>
          </a:solidFill>
          <a:ln w="15875" cap="flat" cmpd="sng" algn="ctr">
            <a:solidFill>
              <a:schemeClr val="bg1">
                <a:lumMod val="75000"/>
              </a:schemeClr>
            </a:solidFill>
            <a:prstDash val="sysDash"/>
            <a:round/>
            <a:headEnd type="none" w="med" len="med"/>
            <a:tailEnd type="none" w="med" len="med"/>
          </a:ln>
        </p:spPr>
      </p:cxnSp>
      <p:cxnSp>
        <p:nvCxnSpPr>
          <p:cNvPr id="8" name="直接连接符 7">
            <a:extLst>
              <a:ext uri="{FF2B5EF4-FFF2-40B4-BE49-F238E27FC236}">
                <a16:creationId xmlns:a16="http://schemas.microsoft.com/office/drawing/2014/main" id="{D8399964-02AD-4079-B9BC-553BD226AD69}"/>
              </a:ext>
            </a:extLst>
          </p:cNvPr>
          <p:cNvCxnSpPr>
            <a:cxnSpLocks/>
          </p:cNvCxnSpPr>
          <p:nvPr/>
        </p:nvCxnSpPr>
        <p:spPr bwMode="auto">
          <a:xfrm>
            <a:off x="5014595" y="1397000"/>
            <a:ext cx="0" cy="4917440"/>
          </a:xfrm>
          <a:prstGeom prst="line">
            <a:avLst/>
          </a:prstGeom>
          <a:solidFill>
            <a:schemeClr val="accent1"/>
          </a:solidFill>
          <a:ln w="15875" cap="flat" cmpd="sng" algn="ctr">
            <a:solidFill>
              <a:schemeClr val="bg1">
                <a:lumMod val="75000"/>
              </a:schemeClr>
            </a:solidFill>
            <a:prstDash val="sysDash"/>
            <a:round/>
            <a:headEnd type="none" w="med" len="med"/>
            <a:tailEnd type="none" w="med" len="med"/>
          </a:ln>
        </p:spPr>
      </p:cxnSp>
      <p:cxnSp>
        <p:nvCxnSpPr>
          <p:cNvPr id="9" name="直接连接符 8">
            <a:extLst>
              <a:ext uri="{FF2B5EF4-FFF2-40B4-BE49-F238E27FC236}">
                <a16:creationId xmlns:a16="http://schemas.microsoft.com/office/drawing/2014/main" id="{9BA11719-52BC-4DF6-B814-3571B102EA14}"/>
              </a:ext>
            </a:extLst>
          </p:cNvPr>
          <p:cNvCxnSpPr>
            <a:cxnSpLocks/>
          </p:cNvCxnSpPr>
          <p:nvPr/>
        </p:nvCxnSpPr>
        <p:spPr bwMode="auto">
          <a:xfrm>
            <a:off x="5325110" y="1397000"/>
            <a:ext cx="0" cy="4917440"/>
          </a:xfrm>
          <a:prstGeom prst="line">
            <a:avLst/>
          </a:prstGeom>
          <a:solidFill>
            <a:schemeClr val="accent1"/>
          </a:solidFill>
          <a:ln w="15875" cap="flat" cmpd="sng" algn="ctr">
            <a:solidFill>
              <a:schemeClr val="bg1">
                <a:lumMod val="75000"/>
              </a:schemeClr>
            </a:solidFill>
            <a:prstDash val="sysDash"/>
            <a:round/>
            <a:headEnd type="none" w="med" len="med"/>
            <a:tailEnd type="none" w="med" len="med"/>
          </a:ln>
        </p:spPr>
      </p:cxnSp>
      <p:cxnSp>
        <p:nvCxnSpPr>
          <p:cNvPr id="10" name="直接连接符 9">
            <a:extLst>
              <a:ext uri="{FF2B5EF4-FFF2-40B4-BE49-F238E27FC236}">
                <a16:creationId xmlns:a16="http://schemas.microsoft.com/office/drawing/2014/main" id="{672480F1-CD49-4FAC-A68B-C20E43178B6E}"/>
              </a:ext>
            </a:extLst>
          </p:cNvPr>
          <p:cNvCxnSpPr>
            <a:cxnSpLocks/>
          </p:cNvCxnSpPr>
          <p:nvPr/>
        </p:nvCxnSpPr>
        <p:spPr bwMode="auto">
          <a:xfrm>
            <a:off x="5635625" y="1397000"/>
            <a:ext cx="0" cy="4917440"/>
          </a:xfrm>
          <a:prstGeom prst="line">
            <a:avLst/>
          </a:prstGeom>
          <a:solidFill>
            <a:schemeClr val="accent1"/>
          </a:solidFill>
          <a:ln w="15875" cap="flat" cmpd="sng" algn="ctr">
            <a:solidFill>
              <a:schemeClr val="bg1">
                <a:lumMod val="75000"/>
              </a:schemeClr>
            </a:solidFill>
            <a:prstDash val="sysDash"/>
            <a:round/>
            <a:headEnd type="none" w="med" len="med"/>
            <a:tailEnd type="none" w="med" len="med"/>
          </a:ln>
        </p:spPr>
      </p:cxnSp>
      <p:cxnSp>
        <p:nvCxnSpPr>
          <p:cNvPr id="11" name="直接连接符 10">
            <a:extLst>
              <a:ext uri="{FF2B5EF4-FFF2-40B4-BE49-F238E27FC236}">
                <a16:creationId xmlns:a16="http://schemas.microsoft.com/office/drawing/2014/main" id="{1FA3E5CF-1168-4481-8814-B804F0289D49}"/>
              </a:ext>
            </a:extLst>
          </p:cNvPr>
          <p:cNvCxnSpPr>
            <a:cxnSpLocks/>
          </p:cNvCxnSpPr>
          <p:nvPr/>
        </p:nvCxnSpPr>
        <p:spPr bwMode="auto">
          <a:xfrm>
            <a:off x="5946140" y="1397000"/>
            <a:ext cx="0" cy="4917440"/>
          </a:xfrm>
          <a:prstGeom prst="line">
            <a:avLst/>
          </a:prstGeom>
          <a:solidFill>
            <a:schemeClr val="accent1"/>
          </a:solidFill>
          <a:ln w="15875" cap="flat" cmpd="sng" algn="ctr">
            <a:solidFill>
              <a:schemeClr val="bg1">
                <a:lumMod val="75000"/>
              </a:schemeClr>
            </a:solidFill>
            <a:prstDash val="sysDash"/>
            <a:round/>
            <a:headEnd type="none" w="med" len="med"/>
            <a:tailEnd type="none" w="med" len="med"/>
          </a:ln>
        </p:spPr>
      </p:cxnSp>
      <p:cxnSp>
        <p:nvCxnSpPr>
          <p:cNvPr id="12" name="直接连接符 11">
            <a:extLst>
              <a:ext uri="{FF2B5EF4-FFF2-40B4-BE49-F238E27FC236}">
                <a16:creationId xmlns:a16="http://schemas.microsoft.com/office/drawing/2014/main" id="{C1B9EE05-006F-45C4-8E66-E7478B3CA7E7}"/>
              </a:ext>
            </a:extLst>
          </p:cNvPr>
          <p:cNvCxnSpPr>
            <a:cxnSpLocks/>
          </p:cNvCxnSpPr>
          <p:nvPr/>
        </p:nvCxnSpPr>
        <p:spPr bwMode="auto">
          <a:xfrm>
            <a:off x="6256655" y="1397000"/>
            <a:ext cx="0" cy="4917440"/>
          </a:xfrm>
          <a:prstGeom prst="line">
            <a:avLst/>
          </a:prstGeom>
          <a:solidFill>
            <a:schemeClr val="accent1"/>
          </a:solidFill>
          <a:ln w="15875" cap="flat" cmpd="sng" algn="ctr">
            <a:solidFill>
              <a:schemeClr val="bg1">
                <a:lumMod val="75000"/>
              </a:schemeClr>
            </a:solidFill>
            <a:prstDash val="sysDash"/>
            <a:round/>
            <a:headEnd type="none" w="med" len="med"/>
            <a:tailEnd type="none" w="med" len="med"/>
          </a:ln>
        </p:spPr>
      </p:cxnSp>
      <p:cxnSp>
        <p:nvCxnSpPr>
          <p:cNvPr id="13" name="直接连接符 12">
            <a:extLst>
              <a:ext uri="{FF2B5EF4-FFF2-40B4-BE49-F238E27FC236}">
                <a16:creationId xmlns:a16="http://schemas.microsoft.com/office/drawing/2014/main" id="{A6C0926E-40FA-4CCB-8C92-2ADAA8FCBAD6}"/>
              </a:ext>
            </a:extLst>
          </p:cNvPr>
          <p:cNvCxnSpPr>
            <a:cxnSpLocks/>
          </p:cNvCxnSpPr>
          <p:nvPr/>
        </p:nvCxnSpPr>
        <p:spPr bwMode="auto">
          <a:xfrm>
            <a:off x="6567170" y="1397000"/>
            <a:ext cx="0" cy="4917440"/>
          </a:xfrm>
          <a:prstGeom prst="line">
            <a:avLst/>
          </a:prstGeom>
          <a:solidFill>
            <a:schemeClr val="accent1"/>
          </a:solidFill>
          <a:ln w="15875" cap="flat" cmpd="sng" algn="ctr">
            <a:solidFill>
              <a:schemeClr val="bg1">
                <a:lumMod val="75000"/>
              </a:schemeClr>
            </a:solidFill>
            <a:prstDash val="sysDash"/>
            <a:round/>
            <a:headEnd type="none" w="med" len="med"/>
            <a:tailEnd type="none" w="med" len="med"/>
          </a:ln>
        </p:spPr>
      </p:cxnSp>
      <p:cxnSp>
        <p:nvCxnSpPr>
          <p:cNvPr id="14" name="直接连接符 13">
            <a:extLst>
              <a:ext uri="{FF2B5EF4-FFF2-40B4-BE49-F238E27FC236}">
                <a16:creationId xmlns:a16="http://schemas.microsoft.com/office/drawing/2014/main" id="{A141223A-DE85-476E-916E-239988711A41}"/>
              </a:ext>
            </a:extLst>
          </p:cNvPr>
          <p:cNvCxnSpPr>
            <a:cxnSpLocks/>
          </p:cNvCxnSpPr>
          <p:nvPr/>
        </p:nvCxnSpPr>
        <p:spPr bwMode="auto">
          <a:xfrm>
            <a:off x="6877685" y="1397000"/>
            <a:ext cx="0" cy="4917440"/>
          </a:xfrm>
          <a:prstGeom prst="line">
            <a:avLst/>
          </a:prstGeom>
          <a:solidFill>
            <a:schemeClr val="accent1"/>
          </a:solidFill>
          <a:ln w="15875" cap="flat" cmpd="sng" algn="ctr">
            <a:solidFill>
              <a:schemeClr val="bg1">
                <a:lumMod val="75000"/>
              </a:schemeClr>
            </a:solidFill>
            <a:prstDash val="sysDash"/>
            <a:round/>
            <a:headEnd type="none" w="med" len="med"/>
            <a:tailEnd type="none" w="med" len="med"/>
          </a:ln>
        </p:spPr>
      </p:cxnSp>
      <p:cxnSp>
        <p:nvCxnSpPr>
          <p:cNvPr id="15" name="直接连接符 14">
            <a:extLst>
              <a:ext uri="{FF2B5EF4-FFF2-40B4-BE49-F238E27FC236}">
                <a16:creationId xmlns:a16="http://schemas.microsoft.com/office/drawing/2014/main" id="{02C51A52-5EF0-49D2-986B-2D7FE9E237DD}"/>
              </a:ext>
            </a:extLst>
          </p:cNvPr>
          <p:cNvCxnSpPr>
            <a:cxnSpLocks/>
          </p:cNvCxnSpPr>
          <p:nvPr/>
        </p:nvCxnSpPr>
        <p:spPr bwMode="auto">
          <a:xfrm>
            <a:off x="7188200" y="1397000"/>
            <a:ext cx="0" cy="4917440"/>
          </a:xfrm>
          <a:prstGeom prst="line">
            <a:avLst/>
          </a:prstGeom>
          <a:solidFill>
            <a:schemeClr val="accent1"/>
          </a:solidFill>
          <a:ln w="15875" cap="flat" cmpd="sng" algn="ctr">
            <a:solidFill>
              <a:schemeClr val="bg1">
                <a:lumMod val="75000"/>
              </a:schemeClr>
            </a:solidFill>
            <a:prstDash val="sysDash"/>
            <a:round/>
            <a:headEnd type="none" w="med" len="med"/>
            <a:tailEnd type="none" w="med" len="med"/>
          </a:ln>
        </p:spPr>
      </p:cxnSp>
      <p:sp>
        <p:nvSpPr>
          <p:cNvPr id="16" name="文本框 15">
            <a:extLst>
              <a:ext uri="{FF2B5EF4-FFF2-40B4-BE49-F238E27FC236}">
                <a16:creationId xmlns:a16="http://schemas.microsoft.com/office/drawing/2014/main" id="{2B622E8E-F46A-48C2-AD1D-44E6DFE0676C}"/>
              </a:ext>
            </a:extLst>
          </p:cNvPr>
          <p:cNvSpPr txBox="1"/>
          <p:nvPr/>
        </p:nvSpPr>
        <p:spPr>
          <a:xfrm>
            <a:off x="7841651" y="5003800"/>
            <a:ext cx="1141659" cy="461665"/>
          </a:xfrm>
          <a:prstGeom prst="rect">
            <a:avLst/>
          </a:prstGeom>
          <a:noFill/>
        </p:spPr>
        <p:txBody>
          <a:bodyPr wrap="none" rtlCol="0">
            <a:spAutoFit/>
          </a:bodyPr>
          <a:lstStyle/>
          <a:p>
            <a:pPr algn="ctr"/>
            <a:r>
              <a:rPr lang="en-US" altLang="zh-CN" dirty="0">
                <a:solidFill>
                  <a:srgbClr val="C00000"/>
                </a:solidFill>
                <a:latin typeface="+mn-lt"/>
              </a:rPr>
              <a:t>Ethernet</a:t>
            </a:r>
            <a:endParaRPr lang="zh-CN" altLang="en-US" dirty="0">
              <a:solidFill>
                <a:srgbClr val="C00000"/>
              </a:solidFill>
              <a:latin typeface="+mn-lt"/>
            </a:endParaRPr>
          </a:p>
        </p:txBody>
      </p:sp>
    </p:spTree>
    <p:extLst>
      <p:ext uri="{BB962C8B-B14F-4D97-AF65-F5344CB8AC3E}">
        <p14:creationId xmlns:p14="http://schemas.microsoft.com/office/powerpoint/2010/main" val="36386976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E4093C3-1B44-4A75-A2EA-29AA3E5C3746}"/>
              </a:ext>
            </a:extLst>
          </p:cNvPr>
          <p:cNvSpPr>
            <a:spLocks noGrp="1"/>
          </p:cNvSpPr>
          <p:nvPr>
            <p:ph type="title"/>
          </p:nvPr>
        </p:nvSpPr>
        <p:spPr/>
        <p:txBody>
          <a:bodyPr/>
          <a:lstStyle/>
          <a:p>
            <a:r>
              <a:rPr lang="en-US" altLang="zh-CN" dirty="0"/>
              <a:t>Real-world Signals</a:t>
            </a:r>
            <a:endParaRPr lang="zh-CN" altLang="en-US" dirty="0"/>
          </a:p>
        </p:txBody>
      </p:sp>
      <p:sp>
        <p:nvSpPr>
          <p:cNvPr id="3" name="灯片编号占位符 2">
            <a:extLst>
              <a:ext uri="{FF2B5EF4-FFF2-40B4-BE49-F238E27FC236}">
                <a16:creationId xmlns:a16="http://schemas.microsoft.com/office/drawing/2014/main" id="{D1F05A1C-BED0-4A3A-B5BC-6AEE81B8FF8B}"/>
              </a:ext>
            </a:extLst>
          </p:cNvPr>
          <p:cNvSpPr>
            <a:spLocks noGrp="1"/>
          </p:cNvSpPr>
          <p:nvPr>
            <p:ph type="sldNum" sz="quarter" idx="12"/>
          </p:nvPr>
        </p:nvSpPr>
        <p:spPr/>
        <p:txBody>
          <a:bodyPr/>
          <a:lstStyle/>
          <a:p>
            <a:pPr>
              <a:defRPr/>
            </a:pPr>
            <a:fld id="{B5976719-4C93-4032-AE44-9AF0CDE2F195}" type="slidenum">
              <a:rPr lang="en-US" altLang="zh-CN" smtClean="0"/>
              <a:t>84</a:t>
            </a:fld>
            <a:endParaRPr lang="en-US" altLang="zh-CN" dirty="0"/>
          </a:p>
        </p:txBody>
      </p:sp>
      <p:pic>
        <p:nvPicPr>
          <p:cNvPr id="5" name="图片 4">
            <a:extLst>
              <a:ext uri="{FF2B5EF4-FFF2-40B4-BE49-F238E27FC236}">
                <a16:creationId xmlns:a16="http://schemas.microsoft.com/office/drawing/2014/main" id="{6D3CA019-DADC-4EE9-9A57-A62415F7E807}"/>
              </a:ext>
            </a:extLst>
          </p:cNvPr>
          <p:cNvPicPr>
            <a:picLocks noChangeAspect="1"/>
          </p:cNvPicPr>
          <p:nvPr/>
        </p:nvPicPr>
        <p:blipFill>
          <a:blip r:embed="rId2"/>
          <a:stretch>
            <a:fillRect/>
          </a:stretch>
        </p:blipFill>
        <p:spPr>
          <a:xfrm>
            <a:off x="1323807" y="1454768"/>
            <a:ext cx="6895097" cy="5106411"/>
          </a:xfrm>
          <a:prstGeom prst="rect">
            <a:avLst/>
          </a:prstGeom>
        </p:spPr>
      </p:pic>
      <p:sp>
        <p:nvSpPr>
          <p:cNvPr id="8" name="文本框 7">
            <a:extLst>
              <a:ext uri="{FF2B5EF4-FFF2-40B4-BE49-F238E27FC236}">
                <a16:creationId xmlns:a16="http://schemas.microsoft.com/office/drawing/2014/main" id="{1C01E30B-35E2-42B0-A03A-EF47E7E16893}"/>
              </a:ext>
            </a:extLst>
          </p:cNvPr>
          <p:cNvSpPr txBox="1"/>
          <p:nvPr/>
        </p:nvSpPr>
        <p:spPr>
          <a:xfrm>
            <a:off x="8415892" y="4154048"/>
            <a:ext cx="3605858" cy="1938992"/>
          </a:xfrm>
          <a:prstGeom prst="rect">
            <a:avLst/>
          </a:prstGeom>
          <a:noFill/>
        </p:spPr>
        <p:txBody>
          <a:bodyPr wrap="square" rtlCol="0">
            <a:spAutoFit/>
          </a:bodyPr>
          <a:lstStyle/>
          <a:p>
            <a:pPr algn="ctr"/>
            <a:r>
              <a:rPr lang="en-US" altLang="zh-CN" dirty="0">
                <a:latin typeface="+mn-lt"/>
              </a:rPr>
              <a:t>Data sequences formatted with various line codes passed through a channel represented by a second-order lowpass Butterworth filter </a:t>
            </a:r>
            <a:endParaRPr lang="zh-CN" altLang="en-US" dirty="0">
              <a:latin typeface="+mn-lt"/>
            </a:endParaRPr>
          </a:p>
        </p:txBody>
      </p:sp>
    </p:spTree>
    <p:extLst>
      <p:ext uri="{BB962C8B-B14F-4D97-AF65-F5344CB8AC3E}">
        <p14:creationId xmlns:p14="http://schemas.microsoft.com/office/powerpoint/2010/main" val="399118489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24560" y="335280"/>
            <a:ext cx="10149840" cy="851852"/>
          </a:xfrm>
        </p:spPr>
        <p:txBody>
          <a:bodyPr/>
          <a:lstStyle/>
          <a:p>
            <a:r>
              <a:rPr lang="en-US" altLang="zh-CN"/>
              <a:t>Roadmap</a:t>
            </a:r>
          </a:p>
        </p:txBody>
      </p:sp>
      <p:sp>
        <p:nvSpPr>
          <p:cNvPr id="19459" name="Rectangle 3"/>
          <p:cNvSpPr>
            <a:spLocks noGrp="1" noChangeArrowheads="1"/>
          </p:cNvSpPr>
          <p:nvPr>
            <p:ph idx="1"/>
          </p:nvPr>
        </p:nvSpPr>
        <p:spPr>
          <a:xfrm>
            <a:off x="924561" y="1600200"/>
            <a:ext cx="10149839" cy="4648200"/>
          </a:xfrm>
        </p:spPr>
        <p:txBody>
          <a:bodyPr>
            <a:normAutofit/>
          </a:bodyPr>
          <a:lstStyle/>
          <a:p>
            <a:r>
              <a:rPr lang="en-US" altLang="zh-CN" dirty="0"/>
              <a:t>1. Background</a:t>
            </a:r>
          </a:p>
          <a:p>
            <a:r>
              <a:rPr lang="en-US" altLang="zh-CN" dirty="0"/>
              <a:t>2. Signals and channels</a:t>
            </a:r>
          </a:p>
          <a:p>
            <a:r>
              <a:rPr lang="en-US" altLang="zh-CN" dirty="0"/>
              <a:t>3. Analog passband modulations</a:t>
            </a:r>
          </a:p>
          <a:p>
            <a:r>
              <a:rPr lang="en-US" altLang="zh-CN" dirty="0"/>
              <a:t>4. From analog signals to digital signals</a:t>
            </a:r>
          </a:p>
          <a:p>
            <a:r>
              <a:rPr lang="en-US" altLang="zh-CN" dirty="0"/>
              <a:t>5. Digital baseband transmissions</a:t>
            </a:r>
          </a:p>
          <a:p>
            <a:r>
              <a:rPr lang="en-US" altLang="zh-CN" dirty="0">
                <a:solidFill>
                  <a:srgbClr val="C00000"/>
                </a:solidFill>
              </a:rPr>
              <a:t>6. Digital passband modulations</a:t>
            </a:r>
          </a:p>
          <a:p>
            <a:r>
              <a:rPr lang="en-US" altLang="zh-CN" dirty="0"/>
              <a:t>7. Capacity of channels</a:t>
            </a:r>
          </a:p>
        </p:txBody>
      </p:sp>
      <p:sp>
        <p:nvSpPr>
          <p:cNvPr id="5" name="灯片编号占位符 4"/>
          <p:cNvSpPr>
            <a:spLocks noGrp="1"/>
          </p:cNvSpPr>
          <p:nvPr>
            <p:ph type="sldNum" sz="quarter" idx="12"/>
          </p:nvPr>
        </p:nvSpPr>
        <p:spPr>
          <a:xfrm>
            <a:off x="11074400" y="6510338"/>
            <a:ext cx="1117600" cy="347662"/>
          </a:xfrm>
        </p:spPr>
        <p:txBody>
          <a:bodyPr/>
          <a:lstStyle/>
          <a:p>
            <a:fld id="{69BD1D02-8EC0-4D6E-BF0B-AB4FC0502858}" type="slidenum">
              <a:rPr lang="en-US" altLang="zh-CN" smtClean="0"/>
              <a:pPr/>
              <a:t>85</a:t>
            </a:fld>
            <a:endParaRPr lang="en-US" altLang="zh-CN" dirty="0"/>
          </a:p>
        </p:txBody>
      </p:sp>
    </p:spTree>
    <p:extLst>
      <p:ext uri="{BB962C8B-B14F-4D97-AF65-F5344CB8AC3E}">
        <p14:creationId xmlns:p14="http://schemas.microsoft.com/office/powerpoint/2010/main" val="4710089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7"/>
          <p:cNvSpPr>
            <a:spLocks noGrp="1"/>
          </p:cNvSpPr>
          <p:nvPr>
            <p:ph type="title"/>
          </p:nvPr>
        </p:nvSpPr>
        <p:spPr>
          <a:xfrm>
            <a:off x="1636713" y="355600"/>
            <a:ext cx="8901112" cy="890588"/>
          </a:xfrm>
        </p:spPr>
        <p:txBody>
          <a:bodyPr/>
          <a:lstStyle/>
          <a:p>
            <a:r>
              <a:rPr lang="en-US" altLang="zh-CN">
                <a:ea typeface="宋体" panose="02010600030101010101" pitchFamily="2" charset="-122"/>
              </a:rPr>
              <a:t>Three Types of Modulations</a:t>
            </a:r>
            <a:endParaRPr lang="zh-CN" altLang="en-US">
              <a:ea typeface="宋体" panose="02010600030101010101" pitchFamily="2" charset="-122"/>
            </a:endParaRPr>
          </a:p>
        </p:txBody>
      </p:sp>
      <p:pic>
        <p:nvPicPr>
          <p:cNvPr id="47107" name="Picture 5" descr="2-2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0014" y="1674814"/>
            <a:ext cx="5767387" cy="473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灯片编号占位符 2"/>
          <p:cNvSpPr>
            <a:spLocks noGrp="1"/>
          </p:cNvSpPr>
          <p:nvPr>
            <p:ph type="sldNum" sz="quarter" idx="12"/>
          </p:nvPr>
        </p:nvSpPr>
        <p:spPr/>
        <p:txBody>
          <a:bodyPr/>
          <a:lstStyle/>
          <a:p>
            <a:pPr>
              <a:defRPr/>
            </a:pPr>
            <a:fld id="{C0331FAC-AC28-48DD-8E9D-83AEB6C2FA8A}" type="slidenum">
              <a:rPr lang="en-US" altLang="zh-CN" smtClean="0"/>
              <a:pPr>
                <a:defRPr/>
              </a:pPr>
              <a:t>86</a:t>
            </a:fld>
            <a:endParaRPr lang="en-US" altLang="zh-CN" dirty="0"/>
          </a:p>
        </p:txBody>
      </p:sp>
    </p:spTree>
    <p:extLst>
      <p:ext uri="{BB962C8B-B14F-4D97-AF65-F5344CB8AC3E}">
        <p14:creationId xmlns:p14="http://schemas.microsoft.com/office/powerpoint/2010/main" val="28053289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741489" y="355600"/>
            <a:ext cx="8709025" cy="890588"/>
          </a:xfrm>
        </p:spPr>
        <p:txBody>
          <a:bodyPr/>
          <a:lstStyle/>
          <a:p>
            <a:r>
              <a:rPr lang="en-US" altLang="zh-CN" dirty="0">
                <a:ea typeface="宋体" panose="02010600030101010101" pitchFamily="2" charset="-122"/>
              </a:rPr>
              <a:t>Combinations</a:t>
            </a:r>
            <a:endParaRPr lang="en-US" altLang="zh-CN" sz="3000" dirty="0">
              <a:ea typeface="宋体" panose="02010600030101010101" pitchFamily="2" charset="-122"/>
            </a:endParaRPr>
          </a:p>
        </p:txBody>
      </p:sp>
      <p:sp>
        <p:nvSpPr>
          <p:cNvPr id="3" name="灯片编号占位符 2"/>
          <p:cNvSpPr>
            <a:spLocks noGrp="1"/>
          </p:cNvSpPr>
          <p:nvPr>
            <p:ph type="sldNum" sz="quarter" idx="12"/>
          </p:nvPr>
        </p:nvSpPr>
        <p:spPr/>
        <p:txBody>
          <a:bodyPr/>
          <a:lstStyle/>
          <a:p>
            <a:pPr>
              <a:defRPr/>
            </a:pPr>
            <a:fld id="{338E1E67-6ABA-4032-A6D9-ACB8EBEBF9F8}" type="slidenum">
              <a:rPr lang="en-US" altLang="zh-CN" smtClean="0"/>
              <a:pPr>
                <a:defRPr/>
              </a:pPr>
              <a:t>87</a:t>
            </a:fld>
            <a:endParaRPr lang="en-US" altLang="zh-CN" dirty="0"/>
          </a:p>
        </p:txBody>
      </p:sp>
      <p:pic>
        <p:nvPicPr>
          <p:cNvPr id="5" name="图片 4">
            <a:extLst>
              <a:ext uri="{FF2B5EF4-FFF2-40B4-BE49-F238E27FC236}">
                <a16:creationId xmlns:a16="http://schemas.microsoft.com/office/drawing/2014/main" id="{7C241C32-7FA0-4D9C-9815-4034AD65A8D0}"/>
              </a:ext>
            </a:extLst>
          </p:cNvPr>
          <p:cNvPicPr>
            <a:picLocks noChangeAspect="1"/>
          </p:cNvPicPr>
          <p:nvPr/>
        </p:nvPicPr>
        <p:blipFill>
          <a:blip r:embed="rId3"/>
          <a:stretch>
            <a:fillRect/>
          </a:stretch>
        </p:blipFill>
        <p:spPr>
          <a:xfrm>
            <a:off x="2052749" y="1368850"/>
            <a:ext cx="9406661" cy="5229616"/>
          </a:xfrm>
          <a:prstGeom prst="rect">
            <a:avLst/>
          </a:prstGeom>
        </p:spPr>
      </p:pic>
    </p:spTree>
    <p:extLst>
      <p:ext uri="{BB962C8B-B14F-4D97-AF65-F5344CB8AC3E}">
        <p14:creationId xmlns:p14="http://schemas.microsoft.com/office/powerpoint/2010/main" val="15970965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924560" y="335280"/>
            <a:ext cx="10149840" cy="851852"/>
          </a:xfrm>
        </p:spPr>
        <p:txBody>
          <a:bodyPr/>
          <a:lstStyle/>
          <a:p>
            <a:r>
              <a:rPr lang="en-US" altLang="zh-CN"/>
              <a:t>Roadmap</a:t>
            </a:r>
          </a:p>
        </p:txBody>
      </p:sp>
      <p:sp>
        <p:nvSpPr>
          <p:cNvPr id="19459" name="Rectangle 3"/>
          <p:cNvSpPr>
            <a:spLocks noGrp="1" noChangeArrowheads="1"/>
          </p:cNvSpPr>
          <p:nvPr>
            <p:ph idx="1"/>
          </p:nvPr>
        </p:nvSpPr>
        <p:spPr>
          <a:xfrm>
            <a:off x="924561" y="1600200"/>
            <a:ext cx="10149839" cy="4648200"/>
          </a:xfrm>
        </p:spPr>
        <p:txBody>
          <a:bodyPr>
            <a:normAutofit/>
          </a:bodyPr>
          <a:lstStyle/>
          <a:p>
            <a:r>
              <a:rPr lang="en-US" altLang="zh-CN" dirty="0"/>
              <a:t>1. Background</a:t>
            </a:r>
          </a:p>
          <a:p>
            <a:r>
              <a:rPr lang="en-US" altLang="zh-CN" dirty="0"/>
              <a:t>2. Signals and channels</a:t>
            </a:r>
          </a:p>
          <a:p>
            <a:r>
              <a:rPr lang="en-US" altLang="zh-CN" dirty="0"/>
              <a:t>3. Analog passband modulations</a:t>
            </a:r>
          </a:p>
          <a:p>
            <a:r>
              <a:rPr lang="en-US" altLang="zh-CN" dirty="0"/>
              <a:t>4. Digital baseband transmissions</a:t>
            </a:r>
          </a:p>
          <a:p>
            <a:r>
              <a:rPr lang="en-US" altLang="zh-CN" dirty="0"/>
              <a:t>5. Digital passband modulations</a:t>
            </a:r>
          </a:p>
          <a:p>
            <a:r>
              <a:rPr lang="en-US" altLang="zh-CN" dirty="0"/>
              <a:t>6. From analog signals to digital signals</a:t>
            </a:r>
          </a:p>
          <a:p>
            <a:r>
              <a:rPr lang="en-US" altLang="zh-CN" dirty="0">
                <a:solidFill>
                  <a:schemeClr val="accent2"/>
                </a:solidFill>
              </a:rPr>
              <a:t>7. Capacity of channels</a:t>
            </a:r>
          </a:p>
        </p:txBody>
      </p:sp>
      <p:sp>
        <p:nvSpPr>
          <p:cNvPr id="5" name="灯片编号占位符 4"/>
          <p:cNvSpPr>
            <a:spLocks noGrp="1"/>
          </p:cNvSpPr>
          <p:nvPr>
            <p:ph type="sldNum" sz="quarter" idx="12"/>
          </p:nvPr>
        </p:nvSpPr>
        <p:spPr>
          <a:xfrm>
            <a:off x="11074400" y="6510338"/>
            <a:ext cx="1117600" cy="347662"/>
          </a:xfrm>
        </p:spPr>
        <p:txBody>
          <a:bodyPr/>
          <a:lstStyle/>
          <a:p>
            <a:fld id="{69BD1D02-8EC0-4D6E-BF0B-AB4FC0502858}" type="slidenum">
              <a:rPr lang="en-US" altLang="zh-CN" smtClean="0"/>
              <a:pPr/>
              <a:t>88</a:t>
            </a:fld>
            <a:endParaRPr lang="en-US" altLang="zh-CN" dirty="0"/>
          </a:p>
        </p:txBody>
      </p:sp>
    </p:spTree>
    <p:extLst>
      <p:ext uri="{BB962C8B-B14F-4D97-AF65-F5344CB8AC3E}">
        <p14:creationId xmlns:p14="http://schemas.microsoft.com/office/powerpoint/2010/main" val="19703794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文本占位符 6"/>
          <p:cNvSpPr>
            <a:spLocks noGrp="1"/>
          </p:cNvSpPr>
          <p:nvPr>
            <p:ph type="body" idx="1"/>
          </p:nvPr>
        </p:nvSpPr>
        <p:spPr/>
        <p:txBody>
          <a:bodyPr/>
          <a:lstStyle/>
          <a:p>
            <a:r>
              <a:rPr lang="en-US" altLang="zh-CN"/>
              <a:t>Given a physical link, how fast it can transmit information?</a:t>
            </a:r>
          </a:p>
        </p:txBody>
      </p:sp>
      <p:sp>
        <p:nvSpPr>
          <p:cNvPr id="5" name="灯片编号占位符 4"/>
          <p:cNvSpPr>
            <a:spLocks noGrp="1"/>
          </p:cNvSpPr>
          <p:nvPr>
            <p:ph type="sldNum" sz="quarter" idx="12"/>
          </p:nvPr>
        </p:nvSpPr>
        <p:spPr/>
        <p:txBody>
          <a:bodyPr/>
          <a:lstStyle/>
          <a:p>
            <a:fld id="{43A84339-F4A6-473C-8EEB-1C4211EAC88A}" type="slidenum">
              <a:rPr lang="en-US" altLang="zh-CN" smtClean="0"/>
              <a:pPr/>
              <a:t>89</a:t>
            </a:fld>
            <a:endParaRPr lang="en-US" altLang="zh-CN" dirty="0"/>
          </a:p>
        </p:txBody>
      </p:sp>
    </p:spTree>
    <p:extLst>
      <p:ext uri="{BB962C8B-B14F-4D97-AF65-F5344CB8AC3E}">
        <p14:creationId xmlns:p14="http://schemas.microsoft.com/office/powerpoint/2010/main" val="319983422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1741489" y="355600"/>
            <a:ext cx="8709025" cy="890588"/>
          </a:xfrm>
        </p:spPr>
        <p:txBody>
          <a:bodyPr/>
          <a:lstStyle/>
          <a:p>
            <a:r>
              <a:rPr lang="en-US" altLang="zh-CN" dirty="0">
                <a:ea typeface="宋体" panose="02010600030101010101" pitchFamily="2" charset="-122"/>
              </a:rPr>
              <a:t>Signal Distortion</a:t>
            </a:r>
            <a:endParaRPr lang="zh-CN" altLang="en-US" dirty="0">
              <a:ea typeface="宋体" panose="02010600030101010101" pitchFamily="2" charset="-122"/>
            </a:endParaRPr>
          </a:p>
        </p:txBody>
      </p:sp>
      <p:sp>
        <p:nvSpPr>
          <p:cNvPr id="66563" name="Rectangle 3"/>
          <p:cNvSpPr>
            <a:spLocks noGrp="1" noChangeArrowheads="1"/>
          </p:cNvSpPr>
          <p:nvPr>
            <p:ph type="body" idx="1"/>
          </p:nvPr>
        </p:nvSpPr>
        <p:spPr>
          <a:xfrm>
            <a:off x="2057400" y="4145280"/>
            <a:ext cx="7772400" cy="2103120"/>
          </a:xfrm>
        </p:spPr>
        <p:txBody>
          <a:bodyPr/>
          <a:lstStyle/>
          <a:p>
            <a:pPr marL="0" indent="0">
              <a:buNone/>
            </a:pPr>
            <a:r>
              <a:rPr lang="en-US" altLang="zh-CN" dirty="0">
                <a:solidFill>
                  <a:srgbClr val="7030A0"/>
                </a:solidFill>
                <a:ea typeface="宋体" panose="02010600030101010101" pitchFamily="2" charset="-122"/>
              </a:rPr>
              <a:t>A wide band signal will be distorted when transmitted thru relatively narrower band channel </a:t>
            </a:r>
          </a:p>
          <a:p>
            <a:pPr lvl="1"/>
            <a:r>
              <a:rPr lang="en-US" altLang="zh-CN" dirty="0">
                <a:ea typeface="宋体" panose="02010600030101010101" pitchFamily="2" charset="-122"/>
              </a:rPr>
              <a:t>with the higher harmonics cut off or hold back.</a:t>
            </a:r>
          </a:p>
        </p:txBody>
      </p:sp>
      <p:sp>
        <p:nvSpPr>
          <p:cNvPr id="3" name="灯片编号占位符 2"/>
          <p:cNvSpPr>
            <a:spLocks noGrp="1"/>
          </p:cNvSpPr>
          <p:nvPr>
            <p:ph type="sldNum" sz="quarter" idx="12"/>
          </p:nvPr>
        </p:nvSpPr>
        <p:spPr/>
        <p:txBody>
          <a:bodyPr/>
          <a:lstStyle/>
          <a:p>
            <a:pPr>
              <a:defRPr/>
            </a:pPr>
            <a:fld id="{492030C2-6F56-494C-AD62-189876E33A92}" type="slidenum">
              <a:rPr lang="en-US" altLang="zh-CN" smtClean="0"/>
              <a:pPr>
                <a:defRPr/>
              </a:pPr>
              <a:t>90</a:t>
            </a:fld>
            <a:endParaRPr lang="en-US" altLang="zh-CN" dirty="0"/>
          </a:p>
        </p:txBody>
      </p:sp>
      <p:sp>
        <p:nvSpPr>
          <p:cNvPr id="5" name="矩形 4">
            <a:extLst>
              <a:ext uri="{FF2B5EF4-FFF2-40B4-BE49-F238E27FC236}">
                <a16:creationId xmlns:a16="http://schemas.microsoft.com/office/drawing/2014/main" id="{352AD13F-12A8-421F-B666-7ADE6DE94887}"/>
              </a:ext>
            </a:extLst>
          </p:cNvPr>
          <p:cNvSpPr/>
          <p:nvPr/>
        </p:nvSpPr>
        <p:spPr>
          <a:xfrm>
            <a:off x="4682490" y="2659377"/>
            <a:ext cx="2674620" cy="434340"/>
          </a:xfrm>
          <a:prstGeom prst="rect">
            <a:avLst/>
          </a:prstGeom>
          <a:solidFill>
            <a:schemeClr val="tx2"/>
          </a:solidFill>
          <a:ln w="28575">
            <a:solidFill>
              <a:schemeClr val="tx1"/>
            </a:solidFill>
          </a:ln>
        </p:spPr>
        <p:txBody>
          <a:bodyPr wrap="square" rtlCol="0" anchor="ctr" anchorCtr="0">
            <a:noAutofit/>
          </a:bodyPr>
          <a:lstStyle/>
          <a:p>
            <a:pPr algn="ctr"/>
            <a:r>
              <a:rPr lang="en-US" altLang="zh-CN" dirty="0">
                <a:solidFill>
                  <a:schemeClr val="bg1"/>
                </a:solidFill>
                <a:latin typeface="+mn-lt"/>
                <a:ea typeface="+mn-ea"/>
              </a:rPr>
              <a:t>Channel (media)</a:t>
            </a:r>
            <a:endParaRPr lang="zh-CN" altLang="en-US" dirty="0">
              <a:solidFill>
                <a:schemeClr val="bg1"/>
              </a:solidFill>
              <a:latin typeface="+mn-lt"/>
              <a:ea typeface="+mn-ea"/>
            </a:endParaRPr>
          </a:p>
        </p:txBody>
      </p:sp>
      <p:pic>
        <p:nvPicPr>
          <p:cNvPr id="6" name="Picture 2" descr="http://recordingology.com/wp-content/uploads/2013/05/Distortion_Square-Wave.gif">
            <a:extLst>
              <a:ext uri="{FF2B5EF4-FFF2-40B4-BE49-F238E27FC236}">
                <a16:creationId xmlns:a16="http://schemas.microsoft.com/office/drawing/2014/main" id="{094D26EC-1C02-4E49-A0FB-28299AC8B5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5528" y="2320655"/>
            <a:ext cx="1563052" cy="110834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直接箭头连接符 6">
            <a:extLst>
              <a:ext uri="{FF2B5EF4-FFF2-40B4-BE49-F238E27FC236}">
                <a16:creationId xmlns:a16="http://schemas.microsoft.com/office/drawing/2014/main" id="{32D58148-3154-4F81-8394-B56DBC8E5E1A}"/>
              </a:ext>
            </a:extLst>
          </p:cNvPr>
          <p:cNvCxnSpPr/>
          <p:nvPr/>
        </p:nvCxnSpPr>
        <p:spPr bwMode="auto">
          <a:xfrm>
            <a:off x="4312920" y="2895594"/>
            <a:ext cx="289560" cy="0"/>
          </a:xfrm>
          <a:prstGeom prst="straightConnector1">
            <a:avLst/>
          </a:prstGeom>
          <a:solidFill>
            <a:schemeClr val="accent1"/>
          </a:solidFill>
          <a:ln w="28575" cap="flat" cmpd="sng" algn="ctr">
            <a:solidFill>
              <a:srgbClr val="0000FF"/>
            </a:solidFill>
            <a:prstDash val="solid"/>
            <a:round/>
            <a:headEnd type="none" w="med" len="med"/>
            <a:tailEnd type="triangle"/>
          </a:ln>
          <a:effectLst/>
        </p:spPr>
      </p:cxnSp>
      <p:pic>
        <p:nvPicPr>
          <p:cNvPr id="241666" name="Picture 2" descr="Distortion_SquareWave_5Harmonics">
            <a:extLst>
              <a:ext uri="{FF2B5EF4-FFF2-40B4-BE49-F238E27FC236}">
                <a16:creationId xmlns:a16="http://schemas.microsoft.com/office/drawing/2014/main" id="{30F26147-DD03-44BA-A54F-B605A05BB76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27277" y="3027992"/>
            <a:ext cx="2623236" cy="996010"/>
          </a:xfrm>
          <a:prstGeom prst="rect">
            <a:avLst/>
          </a:prstGeom>
          <a:noFill/>
          <a:extLst>
            <a:ext uri="{909E8E84-426E-40DD-AFC4-6F175D3DCCD1}">
              <a14:hiddenFill xmlns:a14="http://schemas.microsoft.com/office/drawing/2010/main">
                <a:solidFill>
                  <a:srgbClr val="FFFFFF"/>
                </a:solidFill>
              </a14:hiddenFill>
            </a:ext>
          </a:extLst>
        </p:spPr>
      </p:pic>
      <p:pic>
        <p:nvPicPr>
          <p:cNvPr id="241668" name="Picture 4" descr="Distortion_SquareWave_25Harmonics">
            <a:extLst>
              <a:ext uri="{FF2B5EF4-FFF2-40B4-BE49-F238E27FC236}">
                <a16:creationId xmlns:a16="http://schemas.microsoft.com/office/drawing/2014/main" id="{611443EA-E461-4918-A660-A28441AB19E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27277" y="1798952"/>
            <a:ext cx="2593347" cy="967102"/>
          </a:xfrm>
          <a:prstGeom prst="rect">
            <a:avLst/>
          </a:prstGeom>
          <a:noFill/>
          <a:extLst>
            <a:ext uri="{909E8E84-426E-40DD-AFC4-6F175D3DCCD1}">
              <a14:hiddenFill xmlns:a14="http://schemas.microsoft.com/office/drawing/2010/main">
                <a:solidFill>
                  <a:srgbClr val="FFFFFF"/>
                </a:solidFill>
              </a14:hiddenFill>
            </a:ext>
          </a:extLst>
        </p:spPr>
      </p:pic>
      <p:sp>
        <p:nvSpPr>
          <p:cNvPr id="2" name="左大括号 1">
            <a:extLst>
              <a:ext uri="{FF2B5EF4-FFF2-40B4-BE49-F238E27FC236}">
                <a16:creationId xmlns:a16="http://schemas.microsoft.com/office/drawing/2014/main" id="{A7F9452C-DB52-4515-949A-E9EFA00E09AE}"/>
              </a:ext>
            </a:extLst>
          </p:cNvPr>
          <p:cNvSpPr/>
          <p:nvPr/>
        </p:nvSpPr>
        <p:spPr bwMode="auto">
          <a:xfrm>
            <a:off x="7411986" y="2087880"/>
            <a:ext cx="360414" cy="1706880"/>
          </a:xfrm>
          <a:prstGeom prst="leftBrace">
            <a:avLst>
              <a:gd name="adj1" fmla="val 59075"/>
              <a:gd name="adj2" fmla="val 50000"/>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2482087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标题 1"/>
          <p:cNvSpPr>
            <a:spLocks noGrp="1"/>
          </p:cNvSpPr>
          <p:nvPr>
            <p:ph type="title"/>
          </p:nvPr>
        </p:nvSpPr>
        <p:spPr>
          <a:xfrm>
            <a:off x="1741489" y="355600"/>
            <a:ext cx="8709025" cy="890588"/>
          </a:xfrm>
        </p:spPr>
        <p:txBody>
          <a:bodyPr/>
          <a:lstStyle/>
          <a:p>
            <a:r>
              <a:rPr lang="en-US" altLang="zh-CN" dirty="0">
                <a:ea typeface="宋体" panose="02010600030101010101" pitchFamily="2" charset="-122"/>
              </a:rPr>
              <a:t>Impact of Channel Bandwidth</a:t>
            </a:r>
            <a:endParaRPr lang="en-US" altLang="en-US" dirty="0"/>
          </a:p>
        </p:txBody>
      </p:sp>
      <p:pic>
        <p:nvPicPr>
          <p:cNvPr id="72707" name="Picture 2" descr="http://network.ycit.cn/theory/chap2/sec05/2.5.2.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4750" y="1635125"/>
            <a:ext cx="60198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708" name="文本框 5"/>
          <p:cNvSpPr txBox="1">
            <a:spLocks noChangeArrowheads="1"/>
          </p:cNvSpPr>
          <p:nvPr/>
        </p:nvSpPr>
        <p:spPr bwMode="auto">
          <a:xfrm>
            <a:off x="8280400" y="2348706"/>
            <a:ext cx="368300" cy="254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000">
                <a:latin typeface="Times New Roman" panose="02020603050405020304" pitchFamily="18" charset="0"/>
              </a:rPr>
              <a:t>hz</a:t>
            </a:r>
          </a:p>
        </p:txBody>
      </p:sp>
      <p:sp>
        <p:nvSpPr>
          <p:cNvPr id="72709" name="文本框 7"/>
          <p:cNvSpPr txBox="1">
            <a:spLocks noChangeArrowheads="1"/>
          </p:cNvSpPr>
          <p:nvPr/>
        </p:nvSpPr>
        <p:spPr bwMode="auto">
          <a:xfrm>
            <a:off x="8185067" y="3125914"/>
            <a:ext cx="368300" cy="254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000">
                <a:latin typeface="Times New Roman" panose="02020603050405020304" pitchFamily="18" charset="0"/>
              </a:rPr>
              <a:t>hz</a:t>
            </a:r>
          </a:p>
        </p:txBody>
      </p:sp>
      <p:sp>
        <p:nvSpPr>
          <p:cNvPr id="72710" name="文本框 8"/>
          <p:cNvSpPr txBox="1">
            <a:spLocks noChangeArrowheads="1"/>
          </p:cNvSpPr>
          <p:nvPr/>
        </p:nvSpPr>
        <p:spPr bwMode="auto">
          <a:xfrm>
            <a:off x="8185067" y="3969482"/>
            <a:ext cx="368300" cy="254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000">
                <a:latin typeface="Times New Roman" panose="02020603050405020304" pitchFamily="18" charset="0"/>
              </a:rPr>
              <a:t>hz</a:t>
            </a:r>
          </a:p>
        </p:txBody>
      </p:sp>
      <p:sp>
        <p:nvSpPr>
          <p:cNvPr id="72711" name="文本框 9"/>
          <p:cNvSpPr txBox="1">
            <a:spLocks noChangeArrowheads="1"/>
          </p:cNvSpPr>
          <p:nvPr/>
        </p:nvSpPr>
        <p:spPr bwMode="auto">
          <a:xfrm>
            <a:off x="8185067" y="4813050"/>
            <a:ext cx="368300" cy="254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000" dirty="0" err="1">
                <a:latin typeface="Times New Roman" panose="02020603050405020304" pitchFamily="18" charset="0"/>
              </a:rPr>
              <a:t>hz</a:t>
            </a:r>
            <a:endParaRPr lang="en-US" altLang="zh-CN" sz="1000" dirty="0">
              <a:latin typeface="Times New Roman" panose="02020603050405020304" pitchFamily="18" charset="0"/>
            </a:endParaRPr>
          </a:p>
        </p:txBody>
      </p:sp>
      <p:sp>
        <p:nvSpPr>
          <p:cNvPr id="72712" name="文本框 10"/>
          <p:cNvSpPr txBox="1">
            <a:spLocks noChangeArrowheads="1"/>
          </p:cNvSpPr>
          <p:nvPr/>
        </p:nvSpPr>
        <p:spPr bwMode="auto">
          <a:xfrm>
            <a:off x="8140659" y="5656618"/>
            <a:ext cx="368300" cy="254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r>
              <a:rPr lang="en-US" altLang="zh-CN" sz="1000" dirty="0" err="1">
                <a:latin typeface="Times New Roman" panose="02020603050405020304" pitchFamily="18" charset="0"/>
              </a:rPr>
              <a:t>hz</a:t>
            </a:r>
            <a:endParaRPr lang="en-US" altLang="zh-CN" sz="1000" dirty="0">
              <a:latin typeface="Times New Roman" panose="02020603050405020304" pitchFamily="18" charset="0"/>
            </a:endParaRPr>
          </a:p>
        </p:txBody>
      </p:sp>
      <p:sp>
        <p:nvSpPr>
          <p:cNvPr id="3" name="灯片编号占位符 2"/>
          <p:cNvSpPr>
            <a:spLocks noGrp="1"/>
          </p:cNvSpPr>
          <p:nvPr>
            <p:ph type="sldNum" sz="quarter" idx="12"/>
          </p:nvPr>
        </p:nvSpPr>
        <p:spPr/>
        <p:txBody>
          <a:bodyPr/>
          <a:lstStyle/>
          <a:p>
            <a:pPr>
              <a:defRPr/>
            </a:pPr>
            <a:fld id="{3DD6B541-F890-40AF-B6EA-DB6851481E05}" type="slidenum">
              <a:rPr lang="en-US" altLang="zh-CN" smtClean="0"/>
              <a:pPr>
                <a:defRPr/>
              </a:pPr>
              <a:t>91</a:t>
            </a:fld>
            <a:endParaRPr lang="en-US" altLang="zh-CN" dirty="0"/>
          </a:p>
        </p:txBody>
      </p:sp>
    </p:spTree>
    <p:extLst>
      <p:ext uri="{BB962C8B-B14F-4D97-AF65-F5344CB8AC3E}">
        <p14:creationId xmlns:p14="http://schemas.microsoft.com/office/powerpoint/2010/main" val="96823397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741489" y="355600"/>
            <a:ext cx="8709025" cy="890588"/>
          </a:xfrm>
        </p:spPr>
        <p:txBody>
          <a:bodyPr/>
          <a:lstStyle/>
          <a:p>
            <a:r>
              <a:rPr lang="en-US" altLang="zh-CN">
                <a:ea typeface="宋体" panose="02010600030101010101" pitchFamily="2" charset="-122"/>
              </a:rPr>
              <a:t>Maximum Data Rate</a:t>
            </a:r>
            <a:endParaRPr lang="zh-CN" altLang="en-US">
              <a:ea typeface="宋体" panose="02010600030101010101" pitchFamily="2" charset="-122"/>
            </a:endParaRPr>
          </a:p>
        </p:txBody>
      </p:sp>
      <p:sp>
        <p:nvSpPr>
          <p:cNvPr id="70659" name="Rectangle 3"/>
          <p:cNvSpPr>
            <a:spLocks noGrp="1" noChangeArrowheads="1"/>
          </p:cNvSpPr>
          <p:nvPr>
            <p:ph idx="1"/>
          </p:nvPr>
        </p:nvSpPr>
        <p:spPr/>
        <p:txBody>
          <a:bodyPr/>
          <a:lstStyle/>
          <a:p>
            <a:pPr marL="0" indent="0">
              <a:lnSpc>
                <a:spcPct val="90000"/>
              </a:lnSpc>
            </a:pPr>
            <a:r>
              <a:rPr lang="en-US" altLang="zh-CN" sz="2600" dirty="0">
                <a:ea typeface="宋体" panose="02010600030101010101" pitchFamily="2" charset="-122"/>
              </a:rPr>
              <a:t>For the maximum data rate for a finite bandwidth noiseless channel, </a:t>
            </a:r>
            <a:r>
              <a:rPr lang="en-US" altLang="zh-CN" sz="2600" dirty="0" err="1">
                <a:ea typeface="宋体" panose="02010600030101010101" pitchFamily="2" charset="-122"/>
              </a:rPr>
              <a:t>Nyquist's</a:t>
            </a:r>
            <a:r>
              <a:rPr lang="en-US" altLang="zh-CN" sz="2600" dirty="0">
                <a:ea typeface="宋体" panose="02010600030101010101" pitchFamily="2" charset="-122"/>
              </a:rPr>
              <a:t> theorem states:  </a:t>
            </a:r>
          </a:p>
          <a:p>
            <a:pPr marL="0" indent="0" algn="ctr">
              <a:lnSpc>
                <a:spcPct val="90000"/>
              </a:lnSpc>
              <a:buNone/>
            </a:pPr>
            <a:r>
              <a:rPr lang="en-US" altLang="zh-CN" sz="2600" dirty="0">
                <a:solidFill>
                  <a:srgbClr val="FF3300"/>
                </a:solidFill>
                <a:ea typeface="宋体" panose="02010600030101010101" pitchFamily="2" charset="-122"/>
              </a:rPr>
              <a:t>Maximum data rate=2Hlog</a:t>
            </a:r>
            <a:r>
              <a:rPr lang="en-US" altLang="zh-CN" sz="2600" baseline="-25000" dirty="0">
                <a:solidFill>
                  <a:srgbClr val="FF3300"/>
                </a:solidFill>
                <a:ea typeface="宋体" panose="02010600030101010101" pitchFamily="2" charset="-122"/>
              </a:rPr>
              <a:t>2</a:t>
            </a:r>
            <a:r>
              <a:rPr lang="en-US" altLang="zh-CN" sz="2600" dirty="0">
                <a:solidFill>
                  <a:srgbClr val="FF3300"/>
                </a:solidFill>
                <a:ea typeface="宋体" panose="02010600030101010101" pitchFamily="2" charset="-122"/>
              </a:rPr>
              <a:t>V  (b/s)</a:t>
            </a:r>
          </a:p>
          <a:p>
            <a:pPr marL="1143000" lvl="1" indent="-473075">
              <a:lnSpc>
                <a:spcPct val="90000"/>
              </a:lnSpc>
              <a:buNone/>
            </a:pPr>
            <a:r>
              <a:rPr lang="en-US" altLang="zh-CN" sz="2200" dirty="0">
                <a:ea typeface="宋体" panose="02010600030101010101" pitchFamily="2" charset="-122"/>
              </a:rPr>
              <a:t>Where H is the Bandwidth and V is the discrete levels of the signal.</a:t>
            </a:r>
          </a:p>
          <a:p>
            <a:pPr marL="0" indent="0">
              <a:lnSpc>
                <a:spcPct val="90000"/>
              </a:lnSpc>
            </a:pPr>
            <a:r>
              <a:rPr lang="en-US" altLang="zh-CN" sz="2600" dirty="0">
                <a:ea typeface="宋体" panose="02010600030101010101" pitchFamily="2" charset="-122"/>
              </a:rPr>
              <a:t>Shannon's major result is that the maximum data rate of a noisy channel whose bandwidth is H Hz, and whose signal-to-noise ratio is S/N, is given by</a:t>
            </a:r>
          </a:p>
          <a:p>
            <a:pPr marL="0" indent="0" algn="ctr">
              <a:lnSpc>
                <a:spcPct val="140000"/>
              </a:lnSpc>
              <a:buNone/>
            </a:pPr>
            <a:r>
              <a:rPr lang="en-US" altLang="zh-CN" sz="2600" dirty="0">
                <a:solidFill>
                  <a:srgbClr val="FF3300"/>
                </a:solidFill>
                <a:ea typeface="宋体" panose="02010600030101010101" pitchFamily="2" charset="-122"/>
              </a:rPr>
              <a:t>Maximum data rate</a:t>
            </a:r>
            <a:r>
              <a:rPr lang="en-US" altLang="zh-CN" sz="2600" dirty="0">
                <a:solidFill>
                  <a:srgbClr val="FF3300"/>
                </a:solidFill>
                <a:ea typeface="黑体" panose="02010609060101010101" pitchFamily="49" charset="-122"/>
              </a:rPr>
              <a:t> = Hlog</a:t>
            </a:r>
            <a:r>
              <a:rPr lang="en-US" altLang="zh-CN" sz="2600" baseline="-30000" dirty="0">
                <a:solidFill>
                  <a:srgbClr val="FF3300"/>
                </a:solidFill>
                <a:ea typeface="黑体" panose="02010609060101010101" pitchFamily="49" charset="-122"/>
              </a:rPr>
              <a:t>2</a:t>
            </a:r>
            <a:r>
              <a:rPr lang="en-US" altLang="zh-CN" sz="2600" dirty="0">
                <a:solidFill>
                  <a:srgbClr val="FF3300"/>
                </a:solidFill>
                <a:ea typeface="黑体" panose="02010609060101010101" pitchFamily="49" charset="-122"/>
              </a:rPr>
              <a:t>(1+S/N)</a:t>
            </a:r>
          </a:p>
          <a:p>
            <a:pPr marL="0" indent="0" algn="ctr">
              <a:lnSpc>
                <a:spcPct val="140000"/>
              </a:lnSpc>
              <a:buNone/>
            </a:pPr>
            <a:r>
              <a:rPr lang="en-US" altLang="zh-CN" sz="2600" dirty="0">
                <a:ea typeface="宋体" panose="02010600030101010101" pitchFamily="2" charset="-122"/>
                <a:cs typeface="Arial" panose="020B0604020202020204" pitchFamily="34" charset="0"/>
              </a:rPr>
              <a:t>S/N</a:t>
            </a:r>
            <a:r>
              <a:rPr lang="zh-CN" altLang="en-US" sz="2600" dirty="0">
                <a:ea typeface="宋体" panose="02010600030101010101" pitchFamily="2" charset="-122"/>
                <a:cs typeface="Arial" panose="020B0604020202020204" pitchFamily="34" charset="0"/>
              </a:rPr>
              <a:t>（</a:t>
            </a:r>
            <a:r>
              <a:rPr lang="en-US" altLang="zh-CN" sz="2600" dirty="0">
                <a:ea typeface="宋体" panose="02010600030101010101" pitchFamily="2" charset="-122"/>
                <a:cs typeface="Arial" panose="020B0604020202020204" pitchFamily="34" charset="0"/>
              </a:rPr>
              <a:t>dB</a:t>
            </a:r>
            <a:r>
              <a:rPr lang="zh-CN" altLang="en-US" sz="2600" dirty="0">
                <a:ea typeface="宋体" panose="02010600030101010101" pitchFamily="2" charset="-122"/>
                <a:cs typeface="Arial" panose="020B0604020202020204" pitchFamily="34" charset="0"/>
              </a:rPr>
              <a:t>）</a:t>
            </a:r>
            <a:r>
              <a:rPr lang="en-US" altLang="zh-CN" sz="2600" dirty="0">
                <a:ea typeface="宋体" panose="02010600030101010101" pitchFamily="2" charset="-122"/>
                <a:cs typeface="Arial" panose="020B0604020202020204" pitchFamily="34" charset="0"/>
              </a:rPr>
              <a:t>= 10log</a:t>
            </a:r>
            <a:r>
              <a:rPr lang="en-US" altLang="zh-CN" sz="2600" baseline="-30000" dirty="0">
                <a:ea typeface="宋体" panose="02010600030101010101" pitchFamily="2" charset="-122"/>
                <a:cs typeface="Arial" panose="020B0604020202020204" pitchFamily="34" charset="0"/>
              </a:rPr>
              <a:t>10</a:t>
            </a:r>
            <a:r>
              <a:rPr lang="en-US" altLang="zh-CN" sz="2600" dirty="0">
                <a:ea typeface="宋体" panose="02010600030101010101" pitchFamily="2" charset="-122"/>
                <a:cs typeface="Arial" panose="020B0604020202020204" pitchFamily="34" charset="0"/>
              </a:rPr>
              <a:t>S/N</a:t>
            </a:r>
          </a:p>
        </p:txBody>
      </p:sp>
      <p:sp>
        <p:nvSpPr>
          <p:cNvPr id="70660" name="AutoShape 4" descr="graphics/02icon06.gif"/>
          <p:cNvSpPr>
            <a:spLocks noChangeAspect="1" noChangeArrowheads="1"/>
          </p:cNvSpPr>
          <p:nvPr/>
        </p:nvSpPr>
        <p:spPr bwMode="auto">
          <a:xfrm>
            <a:off x="1679576" y="46038"/>
            <a:ext cx="235267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zh-CN" altLang="en-US" sz="2400">
              <a:latin typeface="Times New Roman" panose="02020603050405020304" pitchFamily="18" charset="0"/>
              <a:ea typeface="宋体" panose="02010600030101010101" pitchFamily="2" charset="-122"/>
            </a:endParaRPr>
          </a:p>
        </p:txBody>
      </p:sp>
      <p:sp>
        <p:nvSpPr>
          <p:cNvPr id="70661" name="AutoShape 5" descr="graphics/02icon06.gif"/>
          <p:cNvSpPr>
            <a:spLocks noChangeAspect="1" noChangeArrowheads="1"/>
          </p:cNvSpPr>
          <p:nvPr/>
        </p:nvSpPr>
        <p:spPr bwMode="auto">
          <a:xfrm>
            <a:off x="3695701" y="3303589"/>
            <a:ext cx="23526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zh-CN" altLang="en-US" sz="2400">
              <a:latin typeface="Times New Roman" panose="02020603050405020304" pitchFamily="18" charset="0"/>
              <a:ea typeface="宋体" panose="02010600030101010101" pitchFamily="2" charset="-122"/>
            </a:endParaRPr>
          </a:p>
        </p:txBody>
      </p:sp>
      <p:sp>
        <p:nvSpPr>
          <p:cNvPr id="70662" name="AutoShape 6" descr="graphics/02icon06.gif"/>
          <p:cNvSpPr>
            <a:spLocks noChangeAspect="1" noChangeArrowheads="1"/>
          </p:cNvSpPr>
          <p:nvPr/>
        </p:nvSpPr>
        <p:spPr bwMode="auto">
          <a:xfrm>
            <a:off x="1679576" y="46038"/>
            <a:ext cx="235267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zh-CN" altLang="en-US" sz="2400">
              <a:latin typeface="Times New Roman" panose="02020603050405020304" pitchFamily="18" charset="0"/>
              <a:ea typeface="宋体" panose="02010600030101010101" pitchFamily="2" charset="-122"/>
            </a:endParaRPr>
          </a:p>
        </p:txBody>
      </p:sp>
      <p:sp>
        <p:nvSpPr>
          <p:cNvPr id="3" name="灯片编号占位符 2"/>
          <p:cNvSpPr>
            <a:spLocks noGrp="1"/>
          </p:cNvSpPr>
          <p:nvPr>
            <p:ph type="sldNum" sz="quarter" idx="12"/>
          </p:nvPr>
        </p:nvSpPr>
        <p:spPr/>
        <p:txBody>
          <a:bodyPr/>
          <a:lstStyle/>
          <a:p>
            <a:pPr>
              <a:defRPr/>
            </a:pPr>
            <a:fld id="{E0B6918D-A063-4C1D-B593-ABDA22DD266F}" type="slidenum">
              <a:rPr lang="en-US" altLang="zh-CN" smtClean="0"/>
              <a:pPr>
                <a:defRPr/>
              </a:pPr>
              <a:t>92</a:t>
            </a:fld>
            <a:endParaRPr lang="en-US" altLang="zh-CN" dirty="0"/>
          </a:p>
        </p:txBody>
      </p:sp>
    </p:spTree>
    <p:extLst>
      <p:ext uri="{BB962C8B-B14F-4D97-AF65-F5344CB8AC3E}">
        <p14:creationId xmlns:p14="http://schemas.microsoft.com/office/powerpoint/2010/main" val="28205862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E4915986-A10D-4540-8BF5-14DE2E056355}"/>
              </a:ext>
            </a:extLst>
          </p:cNvPr>
          <p:cNvSpPr>
            <a:spLocks noGrp="1"/>
          </p:cNvSpPr>
          <p:nvPr>
            <p:ph type="title"/>
          </p:nvPr>
        </p:nvSpPr>
        <p:spPr/>
        <p:txBody>
          <a:bodyPr/>
          <a:lstStyle/>
          <a:p>
            <a:r>
              <a:rPr lang="en-US" altLang="zh-CN" dirty="0"/>
              <a:t>Put Together:</a:t>
            </a:r>
            <a:r>
              <a:rPr lang="zh-CN" altLang="en-US" dirty="0"/>
              <a:t> </a:t>
            </a:r>
            <a:r>
              <a:rPr lang="en-US" altLang="zh-CN" dirty="0"/>
              <a:t>A</a:t>
            </a:r>
            <a:r>
              <a:rPr lang="zh-CN" altLang="en-US" dirty="0"/>
              <a:t> </a:t>
            </a:r>
            <a:r>
              <a:rPr lang="en-US" altLang="zh-CN" dirty="0"/>
              <a:t>Typical</a:t>
            </a:r>
            <a:r>
              <a:rPr lang="zh-CN" altLang="en-US" dirty="0"/>
              <a:t> </a:t>
            </a:r>
            <a:r>
              <a:rPr lang="en-US" altLang="zh-CN" dirty="0"/>
              <a:t>Digital Pass-band Tran. System</a:t>
            </a:r>
            <a:endParaRPr lang="zh-CN" altLang="en-US" dirty="0"/>
          </a:p>
        </p:txBody>
      </p:sp>
      <p:sp>
        <p:nvSpPr>
          <p:cNvPr id="4" name="灯片编号占位符 3">
            <a:extLst>
              <a:ext uri="{FF2B5EF4-FFF2-40B4-BE49-F238E27FC236}">
                <a16:creationId xmlns:a16="http://schemas.microsoft.com/office/drawing/2014/main" id="{C28051F9-ABA7-4B2A-999B-A55050867C48}"/>
              </a:ext>
            </a:extLst>
          </p:cNvPr>
          <p:cNvSpPr>
            <a:spLocks noGrp="1"/>
          </p:cNvSpPr>
          <p:nvPr>
            <p:ph type="sldNum" sz="quarter" idx="12"/>
          </p:nvPr>
        </p:nvSpPr>
        <p:spPr/>
        <p:txBody>
          <a:bodyPr/>
          <a:lstStyle/>
          <a:p>
            <a:pPr>
              <a:defRPr/>
            </a:pPr>
            <a:fld id="{8DE895D9-91D8-4958-BB05-9803D63D1C8A}" type="slidenum">
              <a:rPr lang="en-US" altLang="zh-CN" smtClean="0"/>
              <a:pPr>
                <a:defRPr/>
              </a:pPr>
              <a:t>93</a:t>
            </a:fld>
            <a:endParaRPr lang="en-US" altLang="zh-CN" dirty="0"/>
          </a:p>
        </p:txBody>
      </p:sp>
      <p:pic>
        <p:nvPicPr>
          <p:cNvPr id="238594" name="Picture 2" descr="âcommunication system diagramâçå¾çæç´¢ç»æ">
            <a:extLst>
              <a:ext uri="{FF2B5EF4-FFF2-40B4-BE49-F238E27FC236}">
                <a16:creationId xmlns:a16="http://schemas.microsoft.com/office/drawing/2014/main" id="{6D3D30BD-0741-46C8-BEA1-8111F49E6C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1843089"/>
            <a:ext cx="8096250" cy="2828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4638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CD6377E-73C2-487E-B964-45A55894F36A}"/>
              </a:ext>
            </a:extLst>
          </p:cNvPr>
          <p:cNvSpPr>
            <a:spLocks noGrp="1"/>
          </p:cNvSpPr>
          <p:nvPr>
            <p:ph type="title"/>
          </p:nvPr>
        </p:nvSpPr>
        <p:spPr/>
        <p:txBody>
          <a:bodyPr/>
          <a:lstStyle/>
          <a:p>
            <a:r>
              <a:rPr lang="en-US" altLang="zh-CN" dirty="0"/>
              <a:t>Source Coding and Channel Coding</a:t>
            </a:r>
            <a:endParaRPr lang="zh-CN" altLang="en-US" dirty="0"/>
          </a:p>
        </p:txBody>
      </p:sp>
      <p:sp>
        <p:nvSpPr>
          <p:cNvPr id="3" name="灯片编号占位符 2">
            <a:extLst>
              <a:ext uri="{FF2B5EF4-FFF2-40B4-BE49-F238E27FC236}">
                <a16:creationId xmlns:a16="http://schemas.microsoft.com/office/drawing/2014/main" id="{0F26F0A6-3D78-4C28-B8C3-F3A26E441354}"/>
              </a:ext>
            </a:extLst>
          </p:cNvPr>
          <p:cNvSpPr>
            <a:spLocks noGrp="1"/>
          </p:cNvSpPr>
          <p:nvPr>
            <p:ph type="sldNum" sz="quarter" idx="12"/>
          </p:nvPr>
        </p:nvSpPr>
        <p:spPr/>
        <p:txBody>
          <a:bodyPr/>
          <a:lstStyle/>
          <a:p>
            <a:pPr>
              <a:defRPr/>
            </a:pPr>
            <a:fld id="{B5976719-4C93-4032-AE44-9AF0CDE2F195}" type="slidenum">
              <a:rPr lang="en-US" altLang="zh-CN" smtClean="0"/>
              <a:pPr>
                <a:defRPr/>
              </a:pPr>
              <a:t>94</a:t>
            </a:fld>
            <a:endParaRPr lang="en-US" altLang="zh-CN" dirty="0"/>
          </a:p>
        </p:txBody>
      </p:sp>
      <p:sp>
        <p:nvSpPr>
          <p:cNvPr id="4" name="文本框 3">
            <a:extLst>
              <a:ext uri="{FF2B5EF4-FFF2-40B4-BE49-F238E27FC236}">
                <a16:creationId xmlns:a16="http://schemas.microsoft.com/office/drawing/2014/main" id="{AC059C10-35CC-4D4F-9D6A-C5DA89D223AE}"/>
              </a:ext>
            </a:extLst>
          </p:cNvPr>
          <p:cNvSpPr txBox="1"/>
          <p:nvPr/>
        </p:nvSpPr>
        <p:spPr>
          <a:xfrm>
            <a:off x="1860747" y="1985932"/>
            <a:ext cx="7617179" cy="1077218"/>
          </a:xfrm>
          <a:prstGeom prst="rect">
            <a:avLst/>
          </a:prstGeom>
          <a:noFill/>
        </p:spPr>
        <p:txBody>
          <a:bodyPr wrap="square" rtlCol="0">
            <a:spAutoFit/>
          </a:bodyPr>
          <a:lstStyle/>
          <a:p>
            <a:r>
              <a:rPr lang="en-US" altLang="zh-CN" sz="3200" b="1" dirty="0">
                <a:solidFill>
                  <a:schemeClr val="accent2"/>
                </a:solidFill>
                <a:latin typeface="+mj-lt"/>
              </a:rPr>
              <a:t>Source encoding: </a:t>
            </a:r>
            <a:r>
              <a:rPr lang="en-US" altLang="zh-CN" sz="3200" dirty="0">
                <a:solidFill>
                  <a:schemeClr val="accent2"/>
                </a:solidFill>
                <a:latin typeface="+mj-lt"/>
              </a:rPr>
              <a:t>to reduce redundancy, such as MPEG-4, Huffman </a:t>
            </a:r>
            <a:endParaRPr lang="zh-CN" altLang="en-US" sz="3200" dirty="0">
              <a:solidFill>
                <a:schemeClr val="accent2"/>
              </a:solidFill>
              <a:latin typeface="+mj-lt"/>
            </a:endParaRPr>
          </a:p>
        </p:txBody>
      </p:sp>
      <p:sp>
        <p:nvSpPr>
          <p:cNvPr id="5" name="文本框 4">
            <a:extLst>
              <a:ext uri="{FF2B5EF4-FFF2-40B4-BE49-F238E27FC236}">
                <a16:creationId xmlns:a16="http://schemas.microsoft.com/office/drawing/2014/main" id="{F02D02A3-0A6F-4E6D-8BD0-85B31D7E6524}"/>
              </a:ext>
            </a:extLst>
          </p:cNvPr>
          <p:cNvSpPr txBox="1"/>
          <p:nvPr/>
        </p:nvSpPr>
        <p:spPr>
          <a:xfrm>
            <a:off x="1860747" y="3930354"/>
            <a:ext cx="7864279" cy="1077218"/>
          </a:xfrm>
          <a:prstGeom prst="rect">
            <a:avLst/>
          </a:prstGeom>
          <a:noFill/>
        </p:spPr>
        <p:txBody>
          <a:bodyPr wrap="square" rtlCol="0">
            <a:spAutoFit/>
          </a:bodyPr>
          <a:lstStyle/>
          <a:p>
            <a:r>
              <a:rPr lang="en-US" altLang="zh-CN" sz="3200" b="1" dirty="0">
                <a:latin typeface="+mj-lt"/>
              </a:rPr>
              <a:t>Channel encoding: </a:t>
            </a:r>
            <a:r>
              <a:rPr lang="en-US" altLang="zh-CN" sz="3200" dirty="0">
                <a:latin typeface="+mj-lt"/>
              </a:rPr>
              <a:t>error detection and correction. E.g., CRC</a:t>
            </a:r>
            <a:endParaRPr lang="zh-CN" altLang="en-US" sz="3200" dirty="0">
              <a:latin typeface="+mj-lt"/>
            </a:endParaRPr>
          </a:p>
        </p:txBody>
      </p:sp>
    </p:spTree>
    <p:extLst>
      <p:ext uri="{BB962C8B-B14F-4D97-AF65-F5344CB8AC3E}">
        <p14:creationId xmlns:p14="http://schemas.microsoft.com/office/powerpoint/2010/main" val="322669624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标题 5"/>
          <p:cNvSpPr>
            <a:spLocks noGrp="1"/>
          </p:cNvSpPr>
          <p:nvPr>
            <p:ph type="title"/>
          </p:nvPr>
        </p:nvSpPr>
        <p:spPr>
          <a:xfrm>
            <a:off x="1636713" y="355600"/>
            <a:ext cx="8901112" cy="890588"/>
          </a:xfrm>
        </p:spPr>
        <p:txBody>
          <a:bodyPr/>
          <a:lstStyle/>
          <a:p>
            <a:r>
              <a:rPr lang="en-US" altLang="zh-CN" dirty="0"/>
              <a:t>Further Reading</a:t>
            </a:r>
            <a:endParaRPr lang="en-US" altLang="en-US" dirty="0"/>
          </a:p>
        </p:txBody>
      </p:sp>
      <p:sp>
        <p:nvSpPr>
          <p:cNvPr id="5" name="灯片编号占位符 4"/>
          <p:cNvSpPr>
            <a:spLocks noGrp="1"/>
          </p:cNvSpPr>
          <p:nvPr>
            <p:ph type="sldNum" sz="quarter" idx="12"/>
          </p:nvPr>
        </p:nvSpPr>
        <p:spPr/>
        <p:txBody>
          <a:bodyPr/>
          <a:lstStyle/>
          <a:p>
            <a:pPr>
              <a:defRPr/>
            </a:pPr>
            <a:fld id="{40B984E8-A2A0-464E-8E3A-075AD6AA0A31}" type="slidenum">
              <a:rPr lang="en-US" altLang="zh-CN" smtClean="0"/>
              <a:pPr>
                <a:defRPr/>
              </a:pPr>
              <a:t>95</a:t>
            </a:fld>
            <a:endParaRPr lang="en-US" altLang="zh-CN" dirty="0"/>
          </a:p>
        </p:txBody>
      </p:sp>
      <p:pic>
        <p:nvPicPr>
          <p:cNvPr id="2" name="图片 1">
            <a:extLst>
              <a:ext uri="{FF2B5EF4-FFF2-40B4-BE49-F238E27FC236}">
                <a16:creationId xmlns:a16="http://schemas.microsoft.com/office/drawing/2014/main" id="{4B1DF5D2-4DDF-4628-A292-659EAE066F61}"/>
              </a:ext>
            </a:extLst>
          </p:cNvPr>
          <p:cNvPicPr>
            <a:picLocks noChangeAspect="1"/>
          </p:cNvPicPr>
          <p:nvPr/>
        </p:nvPicPr>
        <p:blipFill>
          <a:blip r:embed="rId2"/>
          <a:stretch>
            <a:fillRect/>
          </a:stretch>
        </p:blipFill>
        <p:spPr>
          <a:xfrm>
            <a:off x="1787979" y="1666875"/>
            <a:ext cx="3719853" cy="4629150"/>
          </a:xfrm>
          <a:prstGeom prst="rect">
            <a:avLst/>
          </a:prstGeom>
        </p:spPr>
      </p:pic>
      <p:pic>
        <p:nvPicPr>
          <p:cNvPr id="3" name="图片 2">
            <a:extLst>
              <a:ext uri="{FF2B5EF4-FFF2-40B4-BE49-F238E27FC236}">
                <a16:creationId xmlns:a16="http://schemas.microsoft.com/office/drawing/2014/main" id="{C4ECAC7F-CE9A-483D-AFEA-973CF3AE5337}"/>
              </a:ext>
            </a:extLst>
          </p:cNvPr>
          <p:cNvPicPr>
            <a:picLocks noChangeAspect="1"/>
          </p:cNvPicPr>
          <p:nvPr/>
        </p:nvPicPr>
        <p:blipFill>
          <a:blip r:embed="rId3"/>
          <a:stretch>
            <a:fillRect/>
          </a:stretch>
        </p:blipFill>
        <p:spPr>
          <a:xfrm>
            <a:off x="5832022" y="1666875"/>
            <a:ext cx="4572000" cy="2438401"/>
          </a:xfrm>
          <a:prstGeom prst="rect">
            <a:avLst/>
          </a:prstGeom>
        </p:spPr>
      </p:pic>
    </p:spTree>
    <p:extLst>
      <p:ext uri="{BB962C8B-B14F-4D97-AF65-F5344CB8AC3E}">
        <p14:creationId xmlns:p14="http://schemas.microsoft.com/office/powerpoint/2010/main" val="10233155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标题 5"/>
          <p:cNvSpPr>
            <a:spLocks noGrp="1"/>
          </p:cNvSpPr>
          <p:nvPr>
            <p:ph type="title"/>
          </p:nvPr>
        </p:nvSpPr>
        <p:spPr/>
        <p:txBody>
          <a:bodyPr/>
          <a:lstStyle/>
          <a:p>
            <a:r>
              <a:rPr lang="en-US" altLang="zh-CN" dirty="0">
                <a:ea typeface="宋体" panose="02010600030101010101" pitchFamily="2" charset="-122"/>
              </a:rPr>
              <a:t>Summary</a:t>
            </a:r>
            <a:endParaRPr lang="zh-CN" altLang="en-US" dirty="0">
              <a:ea typeface="宋体" panose="02010600030101010101" pitchFamily="2" charset="-122"/>
            </a:endParaRPr>
          </a:p>
        </p:txBody>
      </p:sp>
      <p:sp>
        <p:nvSpPr>
          <p:cNvPr id="2" name="内容占位符 1">
            <a:extLst>
              <a:ext uri="{FF2B5EF4-FFF2-40B4-BE49-F238E27FC236}">
                <a16:creationId xmlns:a16="http://schemas.microsoft.com/office/drawing/2014/main" id="{17A93C33-BEEE-4076-90E8-881552A4FED5}"/>
              </a:ext>
            </a:extLst>
          </p:cNvPr>
          <p:cNvSpPr>
            <a:spLocks noGrp="1"/>
          </p:cNvSpPr>
          <p:nvPr>
            <p:ph idx="1"/>
          </p:nvPr>
        </p:nvSpPr>
        <p:spPr/>
        <p:txBody>
          <a:bodyPr/>
          <a:lstStyle/>
          <a:p>
            <a:r>
              <a:rPr lang="en-US" altLang="zh-CN" dirty="0"/>
              <a:t>Concepts of analog and digital communications</a:t>
            </a:r>
          </a:p>
          <a:p>
            <a:r>
              <a:rPr lang="en-US" altLang="zh-CN" dirty="0"/>
              <a:t>Fundamentals of signals and systems</a:t>
            </a:r>
          </a:p>
          <a:p>
            <a:r>
              <a:rPr lang="en-US" altLang="zh-CN" dirty="0"/>
              <a:t>Analog baseband transmission</a:t>
            </a:r>
          </a:p>
          <a:p>
            <a:r>
              <a:rPr lang="en-US" altLang="zh-CN" dirty="0"/>
              <a:t>Analog passband modulation</a:t>
            </a:r>
          </a:p>
          <a:p>
            <a:r>
              <a:rPr lang="en-US" altLang="zh-CN" dirty="0"/>
              <a:t>Sampling, quantization, pulse modulation, pulse code modulation</a:t>
            </a:r>
          </a:p>
          <a:p>
            <a:r>
              <a:rPr lang="en-US" altLang="zh-CN" dirty="0"/>
              <a:t>Digital baseband transmission</a:t>
            </a:r>
          </a:p>
          <a:p>
            <a:r>
              <a:rPr lang="en-US" altLang="zh-CN" dirty="0"/>
              <a:t>Digital passband modulations</a:t>
            </a:r>
          </a:p>
          <a:p>
            <a:r>
              <a:rPr lang="en-US" altLang="zh-CN" dirty="0"/>
              <a:t>Channel capacity</a:t>
            </a:r>
            <a:endParaRPr lang="zh-CN" altLang="en-US" dirty="0"/>
          </a:p>
        </p:txBody>
      </p:sp>
      <p:sp>
        <p:nvSpPr>
          <p:cNvPr id="3" name="灯片编号占位符 2"/>
          <p:cNvSpPr>
            <a:spLocks noGrp="1"/>
          </p:cNvSpPr>
          <p:nvPr>
            <p:ph type="sldNum" sz="quarter" idx="12"/>
          </p:nvPr>
        </p:nvSpPr>
        <p:spPr/>
        <p:txBody>
          <a:bodyPr/>
          <a:lstStyle/>
          <a:p>
            <a:pPr>
              <a:defRPr/>
            </a:pPr>
            <a:fld id="{3B61B8F7-5628-4BAD-8038-C63CEDF53334}" type="slidenum">
              <a:rPr lang="en-US" altLang="zh-CN" smtClean="0"/>
              <a:pPr>
                <a:defRPr/>
              </a:pPr>
              <a:t>96</a:t>
            </a:fld>
            <a:endParaRPr lang="en-US" altLang="zh-CN" dirty="0"/>
          </a:p>
        </p:txBody>
      </p:sp>
    </p:spTree>
    <p:extLst>
      <p:ext uri="{BB962C8B-B14F-4D97-AF65-F5344CB8AC3E}">
        <p14:creationId xmlns:p14="http://schemas.microsoft.com/office/powerpoint/2010/main" val="123762948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zh-CN"/>
              <a:t>Symbol, Baud Rate and Bit Rate</a:t>
            </a:r>
            <a:endParaRPr lang="zh-CN" altLang="en-US"/>
          </a:p>
        </p:txBody>
      </p:sp>
      <p:sp>
        <p:nvSpPr>
          <p:cNvPr id="68611" name="Rectangle 3"/>
          <p:cNvSpPr>
            <a:spLocks noGrp="1" noChangeArrowheads="1"/>
          </p:cNvSpPr>
          <p:nvPr>
            <p:ph idx="1"/>
          </p:nvPr>
        </p:nvSpPr>
        <p:spPr/>
        <p:txBody>
          <a:bodyPr/>
          <a:lstStyle/>
          <a:p>
            <a:r>
              <a:rPr lang="en-US" altLang="zh-CN" dirty="0"/>
              <a:t>The </a:t>
            </a:r>
            <a:r>
              <a:rPr lang="en-US" altLang="zh-CN" dirty="0">
                <a:solidFill>
                  <a:schemeClr val="accent2"/>
                </a:solidFill>
              </a:rPr>
              <a:t>baud rate </a:t>
            </a:r>
            <a:r>
              <a:rPr lang="en-US" altLang="zh-CN" dirty="0"/>
              <a:t>is the number of samples/sec made.</a:t>
            </a:r>
          </a:p>
          <a:p>
            <a:r>
              <a:rPr lang="en-US" altLang="zh-CN" dirty="0"/>
              <a:t>Each </a:t>
            </a:r>
            <a:r>
              <a:rPr lang="en-US" altLang="zh-CN" dirty="0">
                <a:solidFill>
                  <a:schemeClr val="accent2"/>
                </a:solidFill>
              </a:rPr>
              <a:t>sample</a:t>
            </a:r>
            <a:r>
              <a:rPr lang="en-US" altLang="zh-CN" dirty="0"/>
              <a:t> sends one piece of information, that is, </a:t>
            </a:r>
            <a:r>
              <a:rPr lang="en-US" altLang="zh-CN" dirty="0">
                <a:solidFill>
                  <a:schemeClr val="accent2"/>
                </a:solidFill>
              </a:rPr>
              <a:t>one symbol</a:t>
            </a:r>
            <a:r>
              <a:rPr lang="en-US" altLang="zh-CN" dirty="0"/>
              <a:t>. The baud rate and symbol rate are thus the same.</a:t>
            </a:r>
          </a:p>
          <a:p>
            <a:r>
              <a:rPr lang="en-US" altLang="zh-CN" dirty="0"/>
              <a:t>The </a:t>
            </a:r>
            <a:r>
              <a:rPr lang="en-US" altLang="zh-CN" dirty="0">
                <a:solidFill>
                  <a:schemeClr val="accent6"/>
                </a:solidFill>
              </a:rPr>
              <a:t>modulation technique </a:t>
            </a:r>
            <a:r>
              <a:rPr lang="en-US" altLang="zh-CN" dirty="0"/>
              <a:t>(e.g., QPSK) determines </a:t>
            </a:r>
            <a:r>
              <a:rPr lang="en-US" altLang="zh-CN" dirty="0">
                <a:solidFill>
                  <a:schemeClr val="accent5"/>
                </a:solidFill>
              </a:rPr>
              <a:t>the number of bits/symbol</a:t>
            </a:r>
          </a:p>
          <a:p>
            <a:r>
              <a:rPr lang="en-US" altLang="zh-CN" dirty="0"/>
              <a:t>The </a:t>
            </a:r>
            <a:r>
              <a:rPr lang="en-US" altLang="zh-CN" dirty="0">
                <a:solidFill>
                  <a:schemeClr val="accent2"/>
                </a:solidFill>
              </a:rPr>
              <a:t>bit rate </a:t>
            </a:r>
            <a:r>
              <a:rPr lang="en-US" altLang="zh-CN" dirty="0"/>
              <a:t>is the amount of information sent over the channel </a:t>
            </a:r>
          </a:p>
          <a:p>
            <a:pPr lvl="1"/>
            <a:r>
              <a:rPr lang="en-US" altLang="zh-CN" dirty="0"/>
              <a:t>equal to the number of symbols/sec times the number of bits/symbol.</a:t>
            </a:r>
          </a:p>
          <a:p>
            <a:endParaRPr lang="en-US" altLang="zh-CN" dirty="0"/>
          </a:p>
        </p:txBody>
      </p:sp>
      <p:sp>
        <p:nvSpPr>
          <p:cNvPr id="3" name="灯片编号占位符 2"/>
          <p:cNvSpPr>
            <a:spLocks noGrp="1"/>
          </p:cNvSpPr>
          <p:nvPr>
            <p:ph type="sldNum" sz="quarter" idx="12"/>
          </p:nvPr>
        </p:nvSpPr>
        <p:spPr/>
        <p:txBody>
          <a:bodyPr/>
          <a:lstStyle/>
          <a:p>
            <a:fld id="{EC38AD77-3FC2-4F25-A3D5-25BC17684CA3}" type="slidenum">
              <a:rPr lang="en-US" altLang="zh-CN" smtClean="0"/>
              <a:pPr/>
              <a:t>97</a:t>
            </a:fld>
            <a:endParaRPr lang="en-US" altLang="zh-CN" dirty="0"/>
          </a:p>
        </p:txBody>
      </p:sp>
      <p:sp>
        <p:nvSpPr>
          <p:cNvPr id="68612" name="AutoShape 6" descr="graphics/02icon06.gif"/>
          <p:cNvSpPr>
            <a:spLocks noChangeAspect="1" noChangeArrowheads="1"/>
          </p:cNvSpPr>
          <p:nvPr/>
        </p:nvSpPr>
        <p:spPr bwMode="auto">
          <a:xfrm>
            <a:off x="1679576" y="46038"/>
            <a:ext cx="235267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zh-CN" altLang="en-US" sz="2400">
              <a:latin typeface="Times New Roman" panose="02020603050405020304" pitchFamily="18" charset="0"/>
              <a:ea typeface="宋体" panose="02010600030101010101" pitchFamily="2" charset="-122"/>
            </a:endParaRPr>
          </a:p>
        </p:txBody>
      </p:sp>
      <p:sp>
        <p:nvSpPr>
          <p:cNvPr id="68614" name="AutoShape 10" descr="graphics/02icon06.gif"/>
          <p:cNvSpPr>
            <a:spLocks noChangeAspect="1" noChangeArrowheads="1"/>
          </p:cNvSpPr>
          <p:nvPr/>
        </p:nvSpPr>
        <p:spPr bwMode="auto">
          <a:xfrm>
            <a:off x="1679576" y="46038"/>
            <a:ext cx="2352675"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85000"/>
              <a:buFont typeface="Wingdings" panose="05000000000000000000" pitchFamily="2" charset="2"/>
              <a:buChar char="q"/>
              <a:defRPr sz="2800">
                <a:solidFill>
                  <a:schemeClr val="tx1"/>
                </a:solidFill>
                <a:latin typeface="Comic Sans MS" panose="030F0702030302020204" pitchFamily="66" charset="0"/>
                <a:ea typeface="微软雅黑" panose="020B0503020204020204" pitchFamily="34" charset="-122"/>
              </a:defRPr>
            </a:lvl1pPr>
            <a:lvl2pPr marL="742950" indent="-285750">
              <a:spcBef>
                <a:spcPct val="20000"/>
              </a:spcBef>
              <a:buClr>
                <a:schemeClr val="tx1"/>
              </a:buClr>
              <a:buSzPct val="75000"/>
              <a:buFont typeface="Wingdings" panose="05000000000000000000" pitchFamily="2" charset="2"/>
              <a:buChar char="v"/>
              <a:defRPr sz="2400">
                <a:solidFill>
                  <a:schemeClr val="tx1"/>
                </a:solidFill>
                <a:latin typeface="Comic Sans MS" panose="030F0702030302020204" pitchFamily="66" charset="0"/>
                <a:ea typeface="微软雅黑" panose="020B0503020204020204" pitchFamily="34" charset="-122"/>
              </a:defRPr>
            </a:lvl2pPr>
            <a:lvl3pPr marL="1143000" indent="-228600">
              <a:spcBef>
                <a:spcPct val="20000"/>
              </a:spcBef>
              <a:buChar char="•"/>
              <a:defRPr sz="2000">
                <a:solidFill>
                  <a:schemeClr val="tx1"/>
                </a:solidFill>
                <a:latin typeface="Comic Sans MS" panose="030F0702030302020204" pitchFamily="66" charset="0"/>
                <a:ea typeface="微软雅黑" panose="020B0503020204020204" pitchFamily="34" charset="-122"/>
              </a:defRPr>
            </a:lvl3pPr>
            <a:lvl4pPr marL="16002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4pPr>
            <a:lvl5pPr marL="2057400" indent="-228600">
              <a:spcBef>
                <a:spcPct val="20000"/>
              </a:spcBef>
              <a:buChar char="»"/>
              <a:defRPr sz="2000">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微软雅黑" panose="020B0503020204020204" pitchFamily="34" charset="-122"/>
              </a:defRPr>
            </a:lvl9pPr>
          </a:lstStyle>
          <a:p>
            <a:pPr>
              <a:spcBef>
                <a:spcPct val="0"/>
              </a:spcBef>
              <a:buSzTx/>
              <a:buFontTx/>
              <a:buNone/>
            </a:pPr>
            <a:endParaRPr lang="zh-CN" altLang="en-US" sz="2400">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69240918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5AD009A7-8C02-4755-9567-D9BEE348357C}"/>
              </a:ext>
            </a:extLst>
          </p:cNvPr>
          <p:cNvSpPr>
            <a:spLocks noGrp="1"/>
          </p:cNvSpPr>
          <p:nvPr>
            <p:ph type="title"/>
          </p:nvPr>
        </p:nvSpPr>
        <p:spPr/>
        <p:txBody>
          <a:bodyPr/>
          <a:lstStyle/>
          <a:p>
            <a:r>
              <a:rPr lang="en-US" altLang="zh-CN" dirty="0"/>
              <a:t>Modulation Theory</a:t>
            </a:r>
            <a:endParaRPr lang="zh-CN" altLang="en-US" dirty="0"/>
          </a:p>
        </p:txBody>
      </p:sp>
      <p:sp>
        <p:nvSpPr>
          <p:cNvPr id="4" name="灯片编号占位符 3">
            <a:extLst>
              <a:ext uri="{FF2B5EF4-FFF2-40B4-BE49-F238E27FC236}">
                <a16:creationId xmlns:a16="http://schemas.microsoft.com/office/drawing/2014/main" id="{DD5C0004-2B31-431D-8167-2657724B6D70}"/>
              </a:ext>
            </a:extLst>
          </p:cNvPr>
          <p:cNvSpPr>
            <a:spLocks noGrp="1"/>
          </p:cNvSpPr>
          <p:nvPr>
            <p:ph type="sldNum" sz="quarter" idx="12"/>
          </p:nvPr>
        </p:nvSpPr>
        <p:spPr/>
        <p:txBody>
          <a:bodyPr/>
          <a:lstStyle/>
          <a:p>
            <a:pPr>
              <a:defRPr/>
            </a:pPr>
            <a:fld id="{8DE895D9-91D8-4958-BB05-9803D63D1C8A}" type="slidenum">
              <a:rPr lang="en-US" altLang="zh-CN" smtClean="0"/>
              <a:t>98</a:t>
            </a:fld>
            <a:endParaRPr lang="en-US" altLang="zh-CN" dirty="0"/>
          </a:p>
        </p:txBody>
      </p:sp>
      <p:pic>
        <p:nvPicPr>
          <p:cNvPr id="7" name="图片 6">
            <a:extLst>
              <a:ext uri="{FF2B5EF4-FFF2-40B4-BE49-F238E27FC236}">
                <a16:creationId xmlns:a16="http://schemas.microsoft.com/office/drawing/2014/main" id="{81109661-AD27-4E7C-8CF0-6EAA692B2E5D}"/>
              </a:ext>
            </a:extLst>
          </p:cNvPr>
          <p:cNvPicPr>
            <a:picLocks noChangeAspect="1"/>
          </p:cNvPicPr>
          <p:nvPr/>
        </p:nvPicPr>
        <p:blipFill>
          <a:blip r:embed="rId2"/>
          <a:stretch>
            <a:fillRect/>
          </a:stretch>
        </p:blipFill>
        <p:spPr>
          <a:xfrm>
            <a:off x="2120900" y="1363133"/>
            <a:ext cx="8777273" cy="4990042"/>
          </a:xfrm>
          <a:prstGeom prst="rect">
            <a:avLst/>
          </a:prstGeom>
        </p:spPr>
      </p:pic>
    </p:spTree>
    <p:extLst>
      <p:ext uri="{BB962C8B-B14F-4D97-AF65-F5344CB8AC3E}">
        <p14:creationId xmlns:p14="http://schemas.microsoft.com/office/powerpoint/2010/main" val="270533530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1EEA2D-9CB3-4A61-AB22-9E14607CC170}"/>
              </a:ext>
            </a:extLst>
          </p:cNvPr>
          <p:cNvSpPr>
            <a:spLocks noGrp="1"/>
          </p:cNvSpPr>
          <p:nvPr>
            <p:ph type="title"/>
          </p:nvPr>
        </p:nvSpPr>
        <p:spPr/>
        <p:txBody>
          <a:bodyPr/>
          <a:lstStyle/>
          <a:p>
            <a:r>
              <a:rPr lang="en-US" altLang="zh-CN" dirty="0"/>
              <a:t>Fourier Analysis</a:t>
            </a:r>
            <a:endParaRPr lang="zh-CN" altLang="en-US" dirty="0"/>
          </a:p>
        </p:txBody>
      </p:sp>
      <p:sp>
        <p:nvSpPr>
          <p:cNvPr id="3" name="灯片编号占位符 2">
            <a:extLst>
              <a:ext uri="{FF2B5EF4-FFF2-40B4-BE49-F238E27FC236}">
                <a16:creationId xmlns:a16="http://schemas.microsoft.com/office/drawing/2014/main" id="{F8E9B507-B6C4-4D38-9773-2C4DD4165696}"/>
              </a:ext>
            </a:extLst>
          </p:cNvPr>
          <p:cNvSpPr>
            <a:spLocks noGrp="1"/>
          </p:cNvSpPr>
          <p:nvPr>
            <p:ph type="sldNum" sz="quarter" idx="12"/>
          </p:nvPr>
        </p:nvSpPr>
        <p:spPr/>
        <p:txBody>
          <a:bodyPr/>
          <a:lstStyle/>
          <a:p>
            <a:pPr>
              <a:defRPr/>
            </a:pPr>
            <a:fld id="{B5976719-4C93-4032-AE44-9AF0CDE2F195}" type="slidenum">
              <a:rPr lang="en-US" altLang="zh-CN" smtClean="0"/>
              <a:t>99</a:t>
            </a:fld>
            <a:endParaRPr lang="en-US" altLang="zh-CN" dirty="0"/>
          </a:p>
        </p:txBody>
      </p:sp>
      <p:pic>
        <p:nvPicPr>
          <p:cNvPr id="5" name="图片 4">
            <a:extLst>
              <a:ext uri="{FF2B5EF4-FFF2-40B4-BE49-F238E27FC236}">
                <a16:creationId xmlns:a16="http://schemas.microsoft.com/office/drawing/2014/main" id="{B28BB73A-2C53-4063-A34C-6429B33BB6DC}"/>
              </a:ext>
            </a:extLst>
          </p:cNvPr>
          <p:cNvPicPr>
            <a:picLocks noChangeAspect="1"/>
          </p:cNvPicPr>
          <p:nvPr/>
        </p:nvPicPr>
        <p:blipFill>
          <a:blip r:embed="rId2"/>
          <a:stretch>
            <a:fillRect/>
          </a:stretch>
        </p:blipFill>
        <p:spPr>
          <a:xfrm>
            <a:off x="1677458" y="1483492"/>
            <a:ext cx="9303808" cy="5200677"/>
          </a:xfrm>
          <a:prstGeom prst="rect">
            <a:avLst/>
          </a:prstGeom>
        </p:spPr>
      </p:pic>
    </p:spTree>
    <p:extLst>
      <p:ext uri="{BB962C8B-B14F-4D97-AF65-F5344CB8AC3E}">
        <p14:creationId xmlns:p14="http://schemas.microsoft.com/office/powerpoint/2010/main" val="247317230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F487E2-DFC4-4DED-A09B-3E36E053A1BB}"/>
              </a:ext>
            </a:extLst>
          </p:cNvPr>
          <p:cNvSpPr>
            <a:spLocks noGrp="1"/>
          </p:cNvSpPr>
          <p:nvPr>
            <p:ph type="title"/>
          </p:nvPr>
        </p:nvSpPr>
        <p:spPr/>
        <p:txBody>
          <a:bodyPr/>
          <a:lstStyle/>
          <a:p>
            <a:r>
              <a:rPr lang="en-US" altLang="zh-CN" dirty="0"/>
              <a:t>Detection Theory</a:t>
            </a:r>
            <a:endParaRPr lang="zh-CN" altLang="en-US" dirty="0"/>
          </a:p>
        </p:txBody>
      </p:sp>
      <p:sp>
        <p:nvSpPr>
          <p:cNvPr id="3" name="灯片编号占位符 2">
            <a:extLst>
              <a:ext uri="{FF2B5EF4-FFF2-40B4-BE49-F238E27FC236}">
                <a16:creationId xmlns:a16="http://schemas.microsoft.com/office/drawing/2014/main" id="{68C65738-4229-45E3-B48A-C4F12F614837}"/>
              </a:ext>
            </a:extLst>
          </p:cNvPr>
          <p:cNvSpPr>
            <a:spLocks noGrp="1"/>
          </p:cNvSpPr>
          <p:nvPr>
            <p:ph type="sldNum" sz="quarter" idx="12"/>
          </p:nvPr>
        </p:nvSpPr>
        <p:spPr/>
        <p:txBody>
          <a:bodyPr/>
          <a:lstStyle/>
          <a:p>
            <a:pPr>
              <a:defRPr/>
            </a:pPr>
            <a:fld id="{B5976719-4C93-4032-AE44-9AF0CDE2F195}" type="slidenum">
              <a:rPr lang="en-US" altLang="zh-CN" smtClean="0"/>
              <a:t>100</a:t>
            </a:fld>
            <a:endParaRPr lang="en-US" altLang="zh-CN" dirty="0"/>
          </a:p>
        </p:txBody>
      </p:sp>
      <p:pic>
        <p:nvPicPr>
          <p:cNvPr id="5" name="图片 4">
            <a:extLst>
              <a:ext uri="{FF2B5EF4-FFF2-40B4-BE49-F238E27FC236}">
                <a16:creationId xmlns:a16="http://schemas.microsoft.com/office/drawing/2014/main" id="{5D4DD7EA-5631-490F-BDE8-171685BB765C}"/>
              </a:ext>
            </a:extLst>
          </p:cNvPr>
          <p:cNvPicPr>
            <a:picLocks noChangeAspect="1"/>
          </p:cNvPicPr>
          <p:nvPr/>
        </p:nvPicPr>
        <p:blipFill>
          <a:blip r:embed="rId2"/>
          <a:stretch>
            <a:fillRect/>
          </a:stretch>
        </p:blipFill>
        <p:spPr>
          <a:xfrm>
            <a:off x="2999464" y="1335254"/>
            <a:ext cx="6347735" cy="5336640"/>
          </a:xfrm>
          <a:prstGeom prst="rect">
            <a:avLst/>
          </a:prstGeom>
        </p:spPr>
      </p:pic>
    </p:spTree>
    <p:extLst>
      <p:ext uri="{BB962C8B-B14F-4D97-AF65-F5344CB8AC3E}">
        <p14:creationId xmlns:p14="http://schemas.microsoft.com/office/powerpoint/2010/main" val="75049867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9" name="文本占位符 5"/>
          <p:cNvSpPr>
            <a:spLocks noGrp="1"/>
          </p:cNvSpPr>
          <p:nvPr>
            <p:ph type="body" idx="1"/>
          </p:nvPr>
        </p:nvSpPr>
        <p:spPr/>
        <p:txBody>
          <a:bodyPr/>
          <a:lstStyle/>
          <a:p>
            <a:r>
              <a:rPr lang="en-US" altLang="zh-CN" dirty="0"/>
              <a:t>How do we quantify information?</a:t>
            </a:r>
            <a:endParaRPr lang="en-US" altLang="en-US" dirty="0"/>
          </a:p>
        </p:txBody>
      </p:sp>
      <p:sp>
        <p:nvSpPr>
          <p:cNvPr id="4" name="灯片编号占位符 3"/>
          <p:cNvSpPr>
            <a:spLocks noGrp="1"/>
          </p:cNvSpPr>
          <p:nvPr>
            <p:ph type="sldNum" sz="quarter" idx="12"/>
          </p:nvPr>
        </p:nvSpPr>
        <p:spPr/>
        <p:txBody>
          <a:bodyPr/>
          <a:lstStyle/>
          <a:p>
            <a:pPr>
              <a:defRPr/>
            </a:pPr>
            <a:fld id="{C26F88E2-37A7-4AF8-85FF-C316983EC330}" type="slidenum">
              <a:rPr lang="en-US" altLang="zh-CN" smtClean="0"/>
              <a:pPr>
                <a:defRPr/>
              </a:pPr>
              <a:t>101</a:t>
            </a:fld>
            <a:endParaRPr lang="en-US" altLang="zh-CN" dirty="0"/>
          </a:p>
        </p:txBody>
      </p:sp>
    </p:spTree>
    <p:extLst>
      <p:ext uri="{BB962C8B-B14F-4D97-AF65-F5344CB8AC3E}">
        <p14:creationId xmlns:p14="http://schemas.microsoft.com/office/powerpoint/2010/main" val="116498285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F0FB7663-58A4-4888-8F9E-FC9ED3A29479}"/>
              </a:ext>
            </a:extLst>
          </p:cNvPr>
          <p:cNvSpPr>
            <a:spLocks noGrp="1"/>
          </p:cNvSpPr>
          <p:nvPr>
            <p:ph type="title"/>
          </p:nvPr>
        </p:nvSpPr>
        <p:spPr/>
        <p:txBody>
          <a:bodyPr/>
          <a:lstStyle/>
          <a:p>
            <a:r>
              <a:rPr lang="en-US" altLang="zh-CN" dirty="0"/>
              <a:t>Information Theory</a:t>
            </a:r>
            <a:endParaRPr lang="zh-CN" altLang="en-US" dirty="0"/>
          </a:p>
        </p:txBody>
      </p:sp>
      <p:sp>
        <p:nvSpPr>
          <p:cNvPr id="6" name="内容占位符 5">
            <a:extLst>
              <a:ext uri="{FF2B5EF4-FFF2-40B4-BE49-F238E27FC236}">
                <a16:creationId xmlns:a16="http://schemas.microsoft.com/office/drawing/2014/main" id="{5DBB5A28-3057-4E94-B955-48FC37A47FF3}"/>
              </a:ext>
            </a:extLst>
          </p:cNvPr>
          <p:cNvSpPr>
            <a:spLocks noGrp="1"/>
          </p:cNvSpPr>
          <p:nvPr>
            <p:ph sz="half" idx="1"/>
          </p:nvPr>
        </p:nvSpPr>
        <p:spPr/>
        <p:txBody>
          <a:bodyPr>
            <a:normAutofit fontScale="85000" lnSpcReduction="20000"/>
          </a:bodyPr>
          <a:lstStyle/>
          <a:p>
            <a:r>
              <a:rPr lang="en-US" altLang="zh-CN" dirty="0"/>
              <a:t>A foundational concept from information is the </a:t>
            </a:r>
            <a:r>
              <a:rPr lang="en-US" altLang="zh-CN" dirty="0">
                <a:solidFill>
                  <a:srgbClr val="0070C0"/>
                </a:solidFill>
              </a:rPr>
              <a:t>quantification of the amount of information </a:t>
            </a:r>
            <a:r>
              <a:rPr lang="en-US" altLang="zh-CN" dirty="0"/>
              <a:t>in things like events, random variables, and distributions.</a:t>
            </a:r>
          </a:p>
          <a:p>
            <a:endParaRPr lang="en-US" altLang="zh-CN" dirty="0">
              <a:solidFill>
                <a:srgbClr val="0070C0"/>
              </a:solidFill>
            </a:endParaRPr>
          </a:p>
          <a:p>
            <a:r>
              <a:rPr lang="en-US" altLang="zh-CN" dirty="0">
                <a:solidFill>
                  <a:srgbClr val="C00000"/>
                </a:solidFill>
              </a:rPr>
              <a:t>Information theory </a:t>
            </a:r>
            <a:r>
              <a:rPr lang="en-US" altLang="zh-CN" dirty="0"/>
              <a:t>is a field of study concerned with quantifying information for communication.</a:t>
            </a:r>
            <a:endParaRPr lang="en-US" altLang="zh-CN" dirty="0">
              <a:solidFill>
                <a:srgbClr val="0070C0"/>
              </a:solidFill>
            </a:endParaRPr>
          </a:p>
          <a:p>
            <a:endParaRPr lang="en-US" altLang="zh-CN" dirty="0">
              <a:solidFill>
                <a:srgbClr val="0070C0"/>
              </a:solidFill>
            </a:endParaRPr>
          </a:p>
          <a:p>
            <a:r>
              <a:rPr lang="en-US" altLang="zh-CN" dirty="0">
                <a:solidFill>
                  <a:srgbClr val="0070C0"/>
                </a:solidFill>
              </a:rPr>
              <a:t>Quantifying information is the foundation of the field of information theory.</a:t>
            </a:r>
          </a:p>
          <a:p>
            <a:endParaRPr lang="en-US" altLang="zh-CN" dirty="0"/>
          </a:p>
          <a:p>
            <a:endParaRPr lang="zh-CN" altLang="en-US" dirty="0"/>
          </a:p>
        </p:txBody>
      </p:sp>
      <p:sp>
        <p:nvSpPr>
          <p:cNvPr id="4" name="灯片编号占位符 3">
            <a:extLst>
              <a:ext uri="{FF2B5EF4-FFF2-40B4-BE49-F238E27FC236}">
                <a16:creationId xmlns:a16="http://schemas.microsoft.com/office/drawing/2014/main" id="{DBFAB197-17A0-4F10-9A18-2028979873F9}"/>
              </a:ext>
            </a:extLst>
          </p:cNvPr>
          <p:cNvSpPr>
            <a:spLocks noGrp="1"/>
          </p:cNvSpPr>
          <p:nvPr>
            <p:ph type="sldNum" sz="quarter" idx="12"/>
          </p:nvPr>
        </p:nvSpPr>
        <p:spPr/>
        <p:txBody>
          <a:bodyPr/>
          <a:lstStyle/>
          <a:p>
            <a:fld id="{DEDE5757-5941-4466-94C9-99ED3E191645}" type="slidenum">
              <a:rPr lang="en-US" altLang="zh-CN" smtClean="0"/>
              <a:pPr/>
              <a:t>102</a:t>
            </a:fld>
            <a:endParaRPr lang="en-US" altLang="zh-CN" dirty="0"/>
          </a:p>
        </p:txBody>
      </p:sp>
      <p:pic>
        <p:nvPicPr>
          <p:cNvPr id="292866" name="Picture 2" descr="See the source image">
            <a:extLst>
              <a:ext uri="{FF2B5EF4-FFF2-40B4-BE49-F238E27FC236}">
                <a16:creationId xmlns:a16="http://schemas.microsoft.com/office/drawing/2014/main" id="{D3189F67-61C3-4519-B84A-95945F4287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8675" y="1955800"/>
            <a:ext cx="5978525" cy="2813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08625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1FC83F9-63D2-4E4D-B8CE-E215D9F1E668}"/>
              </a:ext>
            </a:extLst>
          </p:cNvPr>
          <p:cNvSpPr>
            <a:spLocks noGrp="1"/>
          </p:cNvSpPr>
          <p:nvPr>
            <p:ph type="title"/>
          </p:nvPr>
        </p:nvSpPr>
        <p:spPr/>
        <p:txBody>
          <a:bodyPr/>
          <a:lstStyle/>
          <a:p>
            <a:r>
              <a:rPr lang="en-US" altLang="zh-CN" dirty="0"/>
              <a:t>Quantifying Information</a:t>
            </a:r>
            <a:endParaRPr lang="zh-CN" altLang="en-US" dirty="0"/>
          </a:p>
        </p:txBody>
      </p:sp>
      <p:sp>
        <p:nvSpPr>
          <p:cNvPr id="8" name="内容占位符 7">
            <a:extLst>
              <a:ext uri="{FF2B5EF4-FFF2-40B4-BE49-F238E27FC236}">
                <a16:creationId xmlns:a16="http://schemas.microsoft.com/office/drawing/2014/main" id="{320D1190-4949-4750-8413-A5BF81F54B85}"/>
              </a:ext>
            </a:extLst>
          </p:cNvPr>
          <p:cNvSpPr>
            <a:spLocks noGrp="1"/>
          </p:cNvSpPr>
          <p:nvPr>
            <p:ph sz="half" idx="1"/>
          </p:nvPr>
        </p:nvSpPr>
        <p:spPr>
          <a:xfrm>
            <a:off x="1301750" y="1625600"/>
            <a:ext cx="9588500" cy="2362200"/>
          </a:xfrm>
        </p:spPr>
        <p:txBody>
          <a:bodyPr>
            <a:normAutofit fontScale="85000" lnSpcReduction="20000"/>
          </a:bodyPr>
          <a:lstStyle/>
          <a:p>
            <a:r>
              <a:rPr lang="en-US" altLang="zh-CN" dirty="0">
                <a:solidFill>
                  <a:srgbClr val="C00000"/>
                </a:solidFill>
              </a:rPr>
              <a:t>The intuition </a:t>
            </a:r>
            <a:r>
              <a:rPr lang="en-US" altLang="zh-CN" dirty="0"/>
              <a:t>behind quantifying information is the idea of measuring how much surprise there is in an event. </a:t>
            </a:r>
          </a:p>
          <a:p>
            <a:r>
              <a:rPr lang="en-US" altLang="zh-CN" dirty="0">
                <a:solidFill>
                  <a:srgbClr val="0070C0"/>
                </a:solidFill>
              </a:rPr>
              <a:t>Those events that are rare (low probability) are more surprising and therefore have more information </a:t>
            </a:r>
            <a:r>
              <a:rPr lang="en-US" altLang="zh-CN" dirty="0"/>
              <a:t>than those events that are common (high probability).</a:t>
            </a:r>
          </a:p>
          <a:p>
            <a:pPr lvl="1"/>
            <a:r>
              <a:rPr lang="en-US" altLang="zh-CN" b="1" dirty="0"/>
              <a:t>Low Probability Event</a:t>
            </a:r>
            <a:r>
              <a:rPr lang="en-US" altLang="zh-CN" dirty="0"/>
              <a:t>: High Information (surprising).</a:t>
            </a:r>
          </a:p>
          <a:p>
            <a:pPr lvl="1"/>
            <a:r>
              <a:rPr lang="en-US" altLang="zh-CN" b="1" dirty="0"/>
              <a:t>High Probability Event</a:t>
            </a:r>
            <a:r>
              <a:rPr lang="en-US" altLang="zh-CN" dirty="0"/>
              <a:t>: Low Information (unsurprising).</a:t>
            </a:r>
            <a:endParaRPr lang="zh-CN" altLang="en-US" dirty="0"/>
          </a:p>
        </p:txBody>
      </p:sp>
      <p:sp>
        <p:nvSpPr>
          <p:cNvPr id="5" name="灯片编号占位符 4">
            <a:extLst>
              <a:ext uri="{FF2B5EF4-FFF2-40B4-BE49-F238E27FC236}">
                <a16:creationId xmlns:a16="http://schemas.microsoft.com/office/drawing/2014/main" id="{7130F2D5-E33D-4783-B04B-0FE932846972}"/>
              </a:ext>
            </a:extLst>
          </p:cNvPr>
          <p:cNvSpPr>
            <a:spLocks noGrp="1"/>
          </p:cNvSpPr>
          <p:nvPr>
            <p:ph type="sldNum" sz="quarter" idx="12"/>
          </p:nvPr>
        </p:nvSpPr>
        <p:spPr/>
        <p:txBody>
          <a:bodyPr/>
          <a:lstStyle/>
          <a:p>
            <a:pPr>
              <a:defRPr/>
            </a:pPr>
            <a:fld id="{EE7AFD8E-47EC-4333-9317-F3617AC17F61}" type="slidenum">
              <a:rPr lang="en-US" altLang="zh-CN" smtClean="0"/>
              <a:t>103</a:t>
            </a:fld>
            <a:endParaRPr lang="en-US" altLang="zh-CN" dirty="0"/>
          </a:p>
        </p:txBody>
      </p:sp>
      <p:pic>
        <p:nvPicPr>
          <p:cNvPr id="10" name="图片 9">
            <a:extLst>
              <a:ext uri="{FF2B5EF4-FFF2-40B4-BE49-F238E27FC236}">
                <a16:creationId xmlns:a16="http://schemas.microsoft.com/office/drawing/2014/main" id="{E5FF6D85-C026-4CDE-8240-F5B0E25EFCE6}"/>
              </a:ext>
            </a:extLst>
          </p:cNvPr>
          <p:cNvPicPr>
            <a:picLocks noChangeAspect="1"/>
          </p:cNvPicPr>
          <p:nvPr/>
        </p:nvPicPr>
        <p:blipFill>
          <a:blip r:embed="rId2"/>
          <a:stretch>
            <a:fillRect/>
          </a:stretch>
        </p:blipFill>
        <p:spPr>
          <a:xfrm>
            <a:off x="573087" y="4164807"/>
            <a:ext cx="10753725" cy="1885950"/>
          </a:xfrm>
          <a:prstGeom prst="rect">
            <a:avLst/>
          </a:prstGeom>
        </p:spPr>
      </p:pic>
      <p:sp>
        <p:nvSpPr>
          <p:cNvPr id="11" name="文本框 10">
            <a:extLst>
              <a:ext uri="{FF2B5EF4-FFF2-40B4-BE49-F238E27FC236}">
                <a16:creationId xmlns:a16="http://schemas.microsoft.com/office/drawing/2014/main" id="{BB2FDB5D-3104-4D50-8997-7417AFA8D973}"/>
              </a:ext>
            </a:extLst>
          </p:cNvPr>
          <p:cNvSpPr txBox="1"/>
          <p:nvPr/>
        </p:nvSpPr>
        <p:spPr>
          <a:xfrm>
            <a:off x="8759134" y="5589092"/>
            <a:ext cx="2818400" cy="461665"/>
          </a:xfrm>
          <a:prstGeom prst="rect">
            <a:avLst/>
          </a:prstGeom>
          <a:noFill/>
        </p:spPr>
        <p:txBody>
          <a:bodyPr wrap="none" rtlCol="0">
            <a:spAutoFit/>
          </a:bodyPr>
          <a:lstStyle/>
          <a:p>
            <a:pPr algn="ctr"/>
            <a:r>
              <a:rPr lang="en-US" altLang="zh-CN" b="1" i="1" dirty="0" err="1">
                <a:latin typeface="+mn-lt"/>
              </a:rPr>
              <a:t>x</a:t>
            </a:r>
            <a:r>
              <a:rPr lang="en-US" altLang="zh-CN" b="1" i="1" baseline="-25000" dirty="0" err="1">
                <a:latin typeface="+mn-lt"/>
              </a:rPr>
              <a:t>j</a:t>
            </a:r>
            <a:r>
              <a:rPr lang="en-US" altLang="zh-CN" b="1" dirty="0">
                <a:latin typeface="+mn-lt"/>
              </a:rPr>
              <a:t> is a particular event</a:t>
            </a:r>
            <a:endParaRPr lang="zh-CN" altLang="en-US" b="1" dirty="0">
              <a:latin typeface="+mn-lt"/>
            </a:endParaRPr>
          </a:p>
        </p:txBody>
      </p:sp>
    </p:spTree>
    <p:extLst>
      <p:ext uri="{BB962C8B-B14F-4D97-AF65-F5344CB8AC3E}">
        <p14:creationId xmlns:p14="http://schemas.microsoft.com/office/powerpoint/2010/main" val="32459552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585D90-85ED-42AA-8D93-0E6D10AFDE73}"/>
              </a:ext>
            </a:extLst>
          </p:cNvPr>
          <p:cNvSpPr>
            <a:spLocks noGrp="1"/>
          </p:cNvSpPr>
          <p:nvPr>
            <p:ph type="title"/>
          </p:nvPr>
        </p:nvSpPr>
        <p:spPr/>
        <p:txBody>
          <a:bodyPr/>
          <a:lstStyle/>
          <a:p>
            <a:r>
              <a:rPr lang="en-US" altLang="zh-CN" dirty="0"/>
              <a:t>Entropy</a:t>
            </a:r>
            <a:endParaRPr lang="zh-CN" altLang="en-US" dirty="0"/>
          </a:p>
        </p:txBody>
      </p:sp>
      <p:sp>
        <p:nvSpPr>
          <p:cNvPr id="6" name="内容占位符 5">
            <a:extLst>
              <a:ext uri="{FF2B5EF4-FFF2-40B4-BE49-F238E27FC236}">
                <a16:creationId xmlns:a16="http://schemas.microsoft.com/office/drawing/2014/main" id="{275EB3B2-F6A2-4767-8BC0-5EC30BDC29F4}"/>
              </a:ext>
            </a:extLst>
          </p:cNvPr>
          <p:cNvSpPr>
            <a:spLocks noGrp="1"/>
          </p:cNvSpPr>
          <p:nvPr>
            <p:ph sz="half" idx="1"/>
          </p:nvPr>
        </p:nvSpPr>
        <p:spPr/>
        <p:txBody>
          <a:bodyPr/>
          <a:lstStyle/>
          <a:p>
            <a:r>
              <a:rPr lang="en-US" altLang="zh-CN" dirty="0">
                <a:solidFill>
                  <a:srgbClr val="0070C0"/>
                </a:solidFill>
              </a:rPr>
              <a:t>The average information </a:t>
            </a:r>
            <a:r>
              <a:rPr lang="en-US" altLang="zh-CN" dirty="0"/>
              <a:t>associated with the outcomes of an experiment is of interest</a:t>
            </a:r>
          </a:p>
          <a:p>
            <a:r>
              <a:rPr lang="en-US" altLang="zh-CN" dirty="0"/>
              <a:t>The average information associated with a discrete random variable </a:t>
            </a:r>
            <a:r>
              <a:rPr lang="zh-CN" altLang="en-US" dirty="0"/>
              <a:t>𝑋 </a:t>
            </a:r>
            <a:r>
              <a:rPr lang="en-US" altLang="zh-CN" dirty="0"/>
              <a:t>is defined as the entropy </a:t>
            </a:r>
            <a:r>
              <a:rPr lang="zh-CN" altLang="en-US" dirty="0"/>
              <a:t>𝐻</a:t>
            </a:r>
            <a:r>
              <a:rPr lang="en-US" altLang="zh-CN" dirty="0"/>
              <a:t>(</a:t>
            </a:r>
            <a:r>
              <a:rPr lang="zh-CN" altLang="en-US" dirty="0"/>
              <a:t>𝑋</a:t>
            </a:r>
            <a:r>
              <a:rPr lang="en-US" altLang="zh-CN" dirty="0"/>
              <a:t>)</a:t>
            </a:r>
            <a:endParaRPr lang="zh-CN" altLang="en-US" dirty="0"/>
          </a:p>
        </p:txBody>
      </p:sp>
      <p:sp>
        <p:nvSpPr>
          <p:cNvPr id="5" name="灯片编号占位符 4">
            <a:extLst>
              <a:ext uri="{FF2B5EF4-FFF2-40B4-BE49-F238E27FC236}">
                <a16:creationId xmlns:a16="http://schemas.microsoft.com/office/drawing/2014/main" id="{587312AC-8F2B-4BA6-8EAA-22C668204C6D}"/>
              </a:ext>
            </a:extLst>
          </p:cNvPr>
          <p:cNvSpPr>
            <a:spLocks noGrp="1"/>
          </p:cNvSpPr>
          <p:nvPr>
            <p:ph type="sldNum" sz="quarter" idx="12"/>
          </p:nvPr>
        </p:nvSpPr>
        <p:spPr/>
        <p:txBody>
          <a:bodyPr/>
          <a:lstStyle/>
          <a:p>
            <a:pPr>
              <a:defRPr/>
            </a:pPr>
            <a:fld id="{EE7AFD8E-47EC-4333-9317-F3617AC17F61}" type="slidenum">
              <a:rPr lang="en-US" altLang="zh-CN" smtClean="0"/>
              <a:t>104</a:t>
            </a:fld>
            <a:endParaRPr lang="en-US" altLang="zh-CN" dirty="0"/>
          </a:p>
        </p:txBody>
      </p:sp>
      <p:pic>
        <p:nvPicPr>
          <p:cNvPr id="8" name="图片 7">
            <a:extLst>
              <a:ext uri="{FF2B5EF4-FFF2-40B4-BE49-F238E27FC236}">
                <a16:creationId xmlns:a16="http://schemas.microsoft.com/office/drawing/2014/main" id="{74DC8049-A9FD-4589-9865-A290F158D3C4}"/>
              </a:ext>
            </a:extLst>
          </p:cNvPr>
          <p:cNvPicPr>
            <a:picLocks noChangeAspect="1"/>
          </p:cNvPicPr>
          <p:nvPr/>
        </p:nvPicPr>
        <p:blipFill>
          <a:blip r:embed="rId2"/>
          <a:stretch>
            <a:fillRect/>
          </a:stretch>
        </p:blipFill>
        <p:spPr>
          <a:xfrm>
            <a:off x="1352550" y="3804012"/>
            <a:ext cx="9040813" cy="1869967"/>
          </a:xfrm>
          <a:prstGeom prst="rect">
            <a:avLst/>
          </a:prstGeom>
        </p:spPr>
      </p:pic>
      <p:sp>
        <p:nvSpPr>
          <p:cNvPr id="9" name="文本框 8">
            <a:extLst>
              <a:ext uri="{FF2B5EF4-FFF2-40B4-BE49-F238E27FC236}">
                <a16:creationId xmlns:a16="http://schemas.microsoft.com/office/drawing/2014/main" id="{79DB331E-D0F4-4665-A574-F6C826D35720}"/>
              </a:ext>
            </a:extLst>
          </p:cNvPr>
          <p:cNvSpPr txBox="1"/>
          <p:nvPr/>
        </p:nvSpPr>
        <p:spPr>
          <a:xfrm>
            <a:off x="6399186" y="6048991"/>
            <a:ext cx="3584636" cy="461665"/>
          </a:xfrm>
          <a:prstGeom prst="rect">
            <a:avLst/>
          </a:prstGeom>
          <a:noFill/>
        </p:spPr>
        <p:txBody>
          <a:bodyPr wrap="none" rtlCol="0">
            <a:spAutoFit/>
          </a:bodyPr>
          <a:lstStyle/>
          <a:p>
            <a:pPr algn="ctr"/>
            <a:r>
              <a:rPr lang="en-US" altLang="zh-CN" b="1" dirty="0">
                <a:solidFill>
                  <a:schemeClr val="accent3"/>
                </a:solidFill>
                <a:latin typeface="+mn-lt"/>
              </a:rPr>
              <a:t>Unit: bits when the base is 2</a:t>
            </a:r>
            <a:endParaRPr lang="zh-CN" altLang="en-US" b="1" dirty="0">
              <a:solidFill>
                <a:schemeClr val="accent3"/>
              </a:solidFill>
              <a:latin typeface="+mn-lt"/>
            </a:endParaRPr>
          </a:p>
        </p:txBody>
      </p:sp>
    </p:spTree>
    <p:extLst>
      <p:ext uri="{BB962C8B-B14F-4D97-AF65-F5344CB8AC3E}">
        <p14:creationId xmlns:p14="http://schemas.microsoft.com/office/powerpoint/2010/main" val="256101893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AB136E57-7F25-42CB-A148-205B6BB97D81}"/>
              </a:ext>
            </a:extLst>
          </p:cNvPr>
          <p:cNvSpPr>
            <a:spLocks noGrp="1"/>
          </p:cNvSpPr>
          <p:nvPr>
            <p:ph type="title"/>
          </p:nvPr>
        </p:nvSpPr>
        <p:spPr/>
        <p:txBody>
          <a:bodyPr/>
          <a:lstStyle/>
          <a:p>
            <a:r>
              <a:rPr lang="en-US" altLang="zh-CN" dirty="0"/>
              <a:t>Example: entropy of a binary source</a:t>
            </a:r>
            <a:endParaRPr lang="zh-CN" altLang="en-US" dirty="0"/>
          </a:p>
        </p:txBody>
      </p:sp>
      <p:sp>
        <p:nvSpPr>
          <p:cNvPr id="4" name="灯片编号占位符 3">
            <a:extLst>
              <a:ext uri="{FF2B5EF4-FFF2-40B4-BE49-F238E27FC236}">
                <a16:creationId xmlns:a16="http://schemas.microsoft.com/office/drawing/2014/main" id="{300EF06E-5851-477A-BEB3-AB202038EBE7}"/>
              </a:ext>
            </a:extLst>
          </p:cNvPr>
          <p:cNvSpPr>
            <a:spLocks noGrp="1"/>
          </p:cNvSpPr>
          <p:nvPr>
            <p:ph type="sldNum" sz="quarter" idx="12"/>
          </p:nvPr>
        </p:nvSpPr>
        <p:spPr/>
        <p:txBody>
          <a:bodyPr/>
          <a:lstStyle/>
          <a:p>
            <a:pPr>
              <a:defRPr/>
            </a:pPr>
            <a:fld id="{B154813A-C266-48CA-A7BD-BF64D513E5B8}" type="slidenum">
              <a:rPr lang="en-US" altLang="zh-CN" smtClean="0"/>
              <a:t>105</a:t>
            </a:fld>
            <a:endParaRPr lang="en-US" altLang="zh-CN" dirty="0"/>
          </a:p>
        </p:txBody>
      </p:sp>
      <p:pic>
        <p:nvPicPr>
          <p:cNvPr id="7" name="图片 6">
            <a:extLst>
              <a:ext uri="{FF2B5EF4-FFF2-40B4-BE49-F238E27FC236}">
                <a16:creationId xmlns:a16="http://schemas.microsoft.com/office/drawing/2014/main" id="{7DA3872B-462B-4113-99BC-EAE509CE252C}"/>
              </a:ext>
            </a:extLst>
          </p:cNvPr>
          <p:cNvPicPr>
            <a:picLocks noChangeAspect="1"/>
          </p:cNvPicPr>
          <p:nvPr/>
        </p:nvPicPr>
        <p:blipFill>
          <a:blip r:embed="rId2"/>
          <a:stretch>
            <a:fillRect/>
          </a:stretch>
        </p:blipFill>
        <p:spPr>
          <a:xfrm>
            <a:off x="1992323" y="1422196"/>
            <a:ext cx="8015278" cy="5435804"/>
          </a:xfrm>
          <a:prstGeom prst="rect">
            <a:avLst/>
          </a:prstGeom>
        </p:spPr>
      </p:pic>
      <p:cxnSp>
        <p:nvCxnSpPr>
          <p:cNvPr id="9" name="直接箭头连接符 8">
            <a:extLst>
              <a:ext uri="{FF2B5EF4-FFF2-40B4-BE49-F238E27FC236}">
                <a16:creationId xmlns:a16="http://schemas.microsoft.com/office/drawing/2014/main" id="{D878B99E-3587-404D-A75B-7568EA8F53C6}"/>
              </a:ext>
            </a:extLst>
          </p:cNvPr>
          <p:cNvCxnSpPr/>
          <p:nvPr/>
        </p:nvCxnSpPr>
        <p:spPr bwMode="auto">
          <a:xfrm>
            <a:off x="4298950" y="5289550"/>
            <a:ext cx="0" cy="609600"/>
          </a:xfrm>
          <a:prstGeom prst="straightConnector1">
            <a:avLst/>
          </a:prstGeom>
          <a:solidFill>
            <a:schemeClr val="accent1"/>
          </a:solidFill>
          <a:ln w="9525" cap="flat" cmpd="sng" algn="ctr">
            <a:solidFill>
              <a:schemeClr val="tx1"/>
            </a:solidFill>
            <a:prstDash val="solid"/>
            <a:round/>
            <a:headEnd type="none" w="med" len="med"/>
            <a:tailEnd type="triangle"/>
          </a:ln>
        </p:spPr>
      </p:cxnSp>
    </p:spTree>
    <p:extLst>
      <p:ext uri="{BB962C8B-B14F-4D97-AF65-F5344CB8AC3E}">
        <p14:creationId xmlns:p14="http://schemas.microsoft.com/office/powerpoint/2010/main" val="309751676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57895F-888D-451C-B94B-D04492344405}"/>
              </a:ext>
            </a:extLst>
          </p:cNvPr>
          <p:cNvSpPr>
            <a:spLocks noGrp="1"/>
          </p:cNvSpPr>
          <p:nvPr>
            <p:ph type="title"/>
          </p:nvPr>
        </p:nvSpPr>
        <p:spPr/>
        <p:txBody>
          <a:bodyPr/>
          <a:lstStyle/>
          <a:p>
            <a:r>
              <a:rPr lang="en-US" altLang="zh-CN" dirty="0"/>
              <a:t>Challenges</a:t>
            </a:r>
            <a:endParaRPr lang="zh-CN" altLang="en-US" dirty="0"/>
          </a:p>
        </p:txBody>
      </p:sp>
      <p:sp>
        <p:nvSpPr>
          <p:cNvPr id="3" name="灯片编号占位符 2">
            <a:extLst>
              <a:ext uri="{FF2B5EF4-FFF2-40B4-BE49-F238E27FC236}">
                <a16:creationId xmlns:a16="http://schemas.microsoft.com/office/drawing/2014/main" id="{F46A78D1-C1B2-4868-AD82-0BC55C849DC7}"/>
              </a:ext>
            </a:extLst>
          </p:cNvPr>
          <p:cNvSpPr>
            <a:spLocks noGrp="1"/>
          </p:cNvSpPr>
          <p:nvPr>
            <p:ph type="sldNum" sz="quarter" idx="12"/>
          </p:nvPr>
        </p:nvSpPr>
        <p:spPr/>
        <p:txBody>
          <a:bodyPr/>
          <a:lstStyle/>
          <a:p>
            <a:pPr>
              <a:defRPr/>
            </a:pPr>
            <a:fld id="{B5976719-4C93-4032-AE44-9AF0CDE2F195}" type="slidenum">
              <a:rPr lang="en-US" altLang="zh-CN" smtClean="0"/>
              <a:pPr>
                <a:defRPr/>
              </a:pPr>
              <a:t>106</a:t>
            </a:fld>
            <a:endParaRPr lang="en-US" altLang="zh-CN" dirty="0"/>
          </a:p>
        </p:txBody>
      </p:sp>
      <p:pic>
        <p:nvPicPr>
          <p:cNvPr id="237570" name="Picture 2" descr="âsignal attenuation multipath dopplerâçå¾çæç´¢ç»æ">
            <a:extLst>
              <a:ext uri="{FF2B5EF4-FFF2-40B4-BE49-F238E27FC236}">
                <a16:creationId xmlns:a16="http://schemas.microsoft.com/office/drawing/2014/main" id="{EF3F5177-2A59-4D24-A35E-07A341A4C9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8850" y="1538288"/>
            <a:ext cx="7990950" cy="3038475"/>
          </a:xfrm>
          <a:prstGeom prst="rect">
            <a:avLst/>
          </a:prstGeom>
          <a:noFill/>
          <a:extLst>
            <a:ext uri="{909E8E84-426E-40DD-AFC4-6F175D3DCCD1}">
              <a14:hiddenFill xmlns:a14="http://schemas.microsoft.com/office/drawing/2010/main">
                <a:solidFill>
                  <a:srgbClr val="FFFFFF"/>
                </a:solidFill>
              </a14:hiddenFill>
            </a:ext>
          </a:extLst>
        </p:spPr>
      </p:pic>
      <p:pic>
        <p:nvPicPr>
          <p:cNvPr id="237572" name="Picture 4" descr="http://www.physicsclassroom.com/Class/sound/u11l3b1.gif">
            <a:extLst>
              <a:ext uri="{FF2B5EF4-FFF2-40B4-BE49-F238E27FC236}">
                <a16:creationId xmlns:a16="http://schemas.microsoft.com/office/drawing/2014/main" id="{2FAAC4A0-A9C6-416C-B2FE-77BAED0F74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5014" y="4878387"/>
            <a:ext cx="3095625" cy="1704975"/>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a:extLst>
              <a:ext uri="{FF2B5EF4-FFF2-40B4-BE49-F238E27FC236}">
                <a16:creationId xmlns:a16="http://schemas.microsoft.com/office/drawing/2014/main" id="{5ACA50CC-681C-46EF-A7D6-D78311014B50}"/>
              </a:ext>
            </a:extLst>
          </p:cNvPr>
          <p:cNvSpPr txBox="1"/>
          <p:nvPr/>
        </p:nvSpPr>
        <p:spPr>
          <a:xfrm>
            <a:off x="5267044" y="5088881"/>
            <a:ext cx="2343719" cy="461665"/>
          </a:xfrm>
          <a:prstGeom prst="rect">
            <a:avLst/>
          </a:prstGeom>
          <a:noFill/>
        </p:spPr>
        <p:txBody>
          <a:bodyPr wrap="none" rtlCol="0">
            <a:spAutoFit/>
          </a:bodyPr>
          <a:lstStyle/>
          <a:p>
            <a:pPr algn="ctr"/>
            <a:r>
              <a:rPr lang="en-US" altLang="zh-CN" b="1" dirty="0">
                <a:latin typeface="+mj-lt"/>
              </a:rPr>
              <a:t>(1) Attenuation</a:t>
            </a:r>
            <a:endParaRPr lang="zh-CN" altLang="en-US" b="1" dirty="0">
              <a:latin typeface="+mj-lt"/>
            </a:endParaRPr>
          </a:p>
        </p:txBody>
      </p:sp>
      <p:sp>
        <p:nvSpPr>
          <p:cNvPr id="7" name="文本框 6">
            <a:extLst>
              <a:ext uri="{FF2B5EF4-FFF2-40B4-BE49-F238E27FC236}">
                <a16:creationId xmlns:a16="http://schemas.microsoft.com/office/drawing/2014/main" id="{E6055669-5D6D-4BDA-9DB6-290B422A69C4}"/>
              </a:ext>
            </a:extLst>
          </p:cNvPr>
          <p:cNvSpPr txBox="1"/>
          <p:nvPr/>
        </p:nvSpPr>
        <p:spPr>
          <a:xfrm>
            <a:off x="8174897" y="5088881"/>
            <a:ext cx="2012089" cy="461665"/>
          </a:xfrm>
          <a:prstGeom prst="rect">
            <a:avLst/>
          </a:prstGeom>
          <a:noFill/>
        </p:spPr>
        <p:txBody>
          <a:bodyPr wrap="none" rtlCol="0">
            <a:spAutoFit/>
          </a:bodyPr>
          <a:lstStyle/>
          <a:p>
            <a:pPr algn="ctr"/>
            <a:r>
              <a:rPr lang="en-US" altLang="zh-CN" b="1" dirty="0">
                <a:latin typeface="+mj-lt"/>
              </a:rPr>
              <a:t>(2) Multipath</a:t>
            </a:r>
            <a:endParaRPr lang="zh-CN" altLang="en-US" b="1" dirty="0">
              <a:latin typeface="+mj-lt"/>
            </a:endParaRPr>
          </a:p>
        </p:txBody>
      </p:sp>
      <p:sp>
        <p:nvSpPr>
          <p:cNvPr id="8" name="文本框 7">
            <a:extLst>
              <a:ext uri="{FF2B5EF4-FFF2-40B4-BE49-F238E27FC236}">
                <a16:creationId xmlns:a16="http://schemas.microsoft.com/office/drawing/2014/main" id="{9289F7CB-8E1B-49BB-AAC3-91B1C818E04D}"/>
              </a:ext>
            </a:extLst>
          </p:cNvPr>
          <p:cNvSpPr txBox="1"/>
          <p:nvPr/>
        </p:nvSpPr>
        <p:spPr>
          <a:xfrm>
            <a:off x="5263032" y="5831831"/>
            <a:ext cx="2749471" cy="461665"/>
          </a:xfrm>
          <a:prstGeom prst="rect">
            <a:avLst/>
          </a:prstGeom>
          <a:noFill/>
        </p:spPr>
        <p:txBody>
          <a:bodyPr wrap="none" rtlCol="0">
            <a:spAutoFit/>
          </a:bodyPr>
          <a:lstStyle/>
          <a:p>
            <a:pPr algn="ctr"/>
            <a:r>
              <a:rPr lang="en-US" altLang="zh-CN" b="1" dirty="0">
                <a:latin typeface="+mj-lt"/>
              </a:rPr>
              <a:t>(3) Doppler Effect</a:t>
            </a:r>
            <a:endParaRPr lang="zh-CN" altLang="en-US" b="1" dirty="0">
              <a:latin typeface="+mj-lt"/>
            </a:endParaRPr>
          </a:p>
        </p:txBody>
      </p:sp>
      <p:sp>
        <p:nvSpPr>
          <p:cNvPr id="9" name="文本框 8">
            <a:extLst>
              <a:ext uri="{FF2B5EF4-FFF2-40B4-BE49-F238E27FC236}">
                <a16:creationId xmlns:a16="http://schemas.microsoft.com/office/drawing/2014/main" id="{1D864854-60BB-4778-AE14-92C2D67D4753}"/>
              </a:ext>
            </a:extLst>
          </p:cNvPr>
          <p:cNvSpPr txBox="1"/>
          <p:nvPr/>
        </p:nvSpPr>
        <p:spPr>
          <a:xfrm>
            <a:off x="8174896" y="5831831"/>
            <a:ext cx="2409634" cy="461665"/>
          </a:xfrm>
          <a:prstGeom prst="rect">
            <a:avLst/>
          </a:prstGeom>
          <a:noFill/>
        </p:spPr>
        <p:txBody>
          <a:bodyPr wrap="none" rtlCol="0">
            <a:spAutoFit/>
          </a:bodyPr>
          <a:lstStyle/>
          <a:p>
            <a:pPr algn="ctr"/>
            <a:r>
              <a:rPr lang="en-US" altLang="zh-CN" b="1" dirty="0">
                <a:latin typeface="+mj-lt"/>
              </a:rPr>
              <a:t>(4) Interference</a:t>
            </a:r>
            <a:endParaRPr lang="zh-CN" altLang="en-US" b="1" dirty="0">
              <a:latin typeface="+mj-lt"/>
            </a:endParaRPr>
          </a:p>
        </p:txBody>
      </p:sp>
    </p:spTree>
    <p:extLst>
      <p:ext uri="{BB962C8B-B14F-4D97-AF65-F5344CB8AC3E}">
        <p14:creationId xmlns:p14="http://schemas.microsoft.com/office/powerpoint/2010/main" val="16264176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GEyNjRiOGVjNGQ4OGM0YzEzYzQ1MWZkNTM4MWNiNmEifQ=="/>
</p:tagLst>
</file>

<file path=ppt/theme/theme1.xml><?xml version="1.0" encoding="utf-8"?>
<a:theme xmlns:a="http://schemas.openxmlformats.org/drawingml/2006/main" name="Default Design">
  <a:themeElements>
    <a:clrScheme name="color_zhu_new_v1">
      <a:dk1>
        <a:srgbClr val="000000"/>
      </a:dk1>
      <a:lt1>
        <a:srgbClr val="FFFFFF"/>
      </a:lt1>
      <a:dk2>
        <a:srgbClr val="2C3E50"/>
      </a:dk2>
      <a:lt2>
        <a:srgbClr val="BDC1C7"/>
      </a:lt2>
      <a:accent1>
        <a:srgbClr val="1A2A3A"/>
      </a:accent1>
      <a:accent2>
        <a:srgbClr val="C0392B"/>
      </a:accent2>
      <a:accent3>
        <a:srgbClr val="F39C12"/>
      </a:accent3>
      <a:accent4>
        <a:srgbClr val="2C3E50"/>
      </a:accent4>
      <a:accent5>
        <a:srgbClr val="2980B9"/>
      </a:accent5>
      <a:accent6>
        <a:srgbClr val="16A085"/>
      </a:accent6>
      <a:hlink>
        <a:srgbClr val="2980B9"/>
      </a:hlink>
      <a:folHlink>
        <a:srgbClr val="C0392B"/>
      </a:folHlink>
    </a:clrScheme>
    <a:fontScheme name="Arial-微软雅黑">
      <a:majorFont>
        <a:latin typeface="Arial"/>
        <a:ea typeface="微软雅黑"/>
        <a:cs typeface=""/>
      </a:majorFont>
      <a:minorFont>
        <a:latin typeface="Arial Narrow"/>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175">
          <a:solidFill>
            <a:schemeClr val="tx1"/>
          </a:solidFill>
        </a:ln>
      </a:spPr>
      <a:bodyPr wrap="square" rtlCol="0" anchor="ctr" anchorCtr="0">
        <a:noAutofit/>
      </a:bodyPr>
      <a:lstStyle>
        <a:defPPr algn="ctr">
          <a:defRPr sz="2000" dirty="0" smtClean="0">
            <a:latin typeface="+mn-lt"/>
            <a:ea typeface="+mn-ea"/>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en-US" sz="2400" b="0" i="0" u="none" strike="noStrike" cap="none" normalizeH="0" baseline="0" smtClean="0">
            <a:ln>
              <a:noFill/>
            </a:ln>
            <a:solidFill>
              <a:schemeClr val="tx1"/>
            </a:solidFill>
            <a:effectLst/>
            <a:latin typeface="Times New Roman" panose="02020603050405020304" pitchFamily="18" charset="0"/>
          </a:defRPr>
        </a:defPPr>
      </a:lstStyle>
    </a:lnDef>
    <a:txDef>
      <a:spPr>
        <a:noFill/>
      </a:spPr>
      <a:bodyPr wrap="none" rtlCol="0">
        <a:spAutoFit/>
      </a:bodyPr>
      <a:lstStyle>
        <a:defPPr algn="ctr">
          <a:defRPr dirty="0" smtClean="0">
            <a:latin typeface="+mn-lt"/>
          </a:defRPr>
        </a:defPPr>
      </a:lstStyle>
    </a:tx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3871</TotalTime>
  <Words>3975</Words>
  <Application>Microsoft Office PowerPoint</Application>
  <PresentationFormat>宽屏</PresentationFormat>
  <Paragraphs>647</Paragraphs>
  <Slides>106</Slides>
  <Notes>46</Notes>
  <HiddenSlides>0</HiddenSlides>
  <MMClips>0</MMClips>
  <ScaleCrop>false</ScaleCrop>
  <HeadingPairs>
    <vt:vector size="8" baseType="variant">
      <vt:variant>
        <vt:lpstr>已用的字体</vt:lpstr>
      </vt:variant>
      <vt:variant>
        <vt:i4>8</vt:i4>
      </vt:variant>
      <vt:variant>
        <vt:lpstr>主题</vt:lpstr>
      </vt:variant>
      <vt:variant>
        <vt:i4>1</vt:i4>
      </vt:variant>
      <vt:variant>
        <vt:lpstr>嵌入 OLE 服务器</vt:lpstr>
      </vt:variant>
      <vt:variant>
        <vt:i4>1</vt:i4>
      </vt:variant>
      <vt:variant>
        <vt:lpstr>幻灯片标题</vt:lpstr>
      </vt:variant>
      <vt:variant>
        <vt:i4>106</vt:i4>
      </vt:variant>
    </vt:vector>
  </HeadingPairs>
  <TitlesOfParts>
    <vt:vector size="116" baseType="lpstr">
      <vt:lpstr>Harding</vt:lpstr>
      <vt:lpstr>楷体_GB2312</vt:lpstr>
      <vt:lpstr>Arial</vt:lpstr>
      <vt:lpstr>Arial Narrow</vt:lpstr>
      <vt:lpstr>Comic Sans MS</vt:lpstr>
      <vt:lpstr>Noto Sans</vt:lpstr>
      <vt:lpstr>Times New Roman</vt:lpstr>
      <vt:lpstr>Wingdings</vt:lpstr>
      <vt:lpstr>Default Design</vt:lpstr>
      <vt:lpstr>Clip</vt:lpstr>
      <vt:lpstr> Principles of Communications: An Introduction</vt:lpstr>
      <vt:lpstr>Physical Layer</vt:lpstr>
      <vt:lpstr>Examples of communications technology</vt:lpstr>
      <vt:lpstr>PowerPoint 演示文稿</vt:lpstr>
      <vt:lpstr>Key concepts and terms</vt:lpstr>
      <vt:lpstr>Objectives</vt:lpstr>
      <vt:lpstr>Roadmap</vt:lpstr>
      <vt:lpstr>Roadmap</vt:lpstr>
      <vt:lpstr>Question</vt:lpstr>
      <vt:lpstr>Basic Idea</vt:lpstr>
      <vt:lpstr>Questions</vt:lpstr>
      <vt:lpstr>Background</vt:lpstr>
      <vt:lpstr>Components of a Communication System</vt:lpstr>
      <vt:lpstr>Setup</vt:lpstr>
      <vt:lpstr>PowerPoint 演示文稿</vt:lpstr>
      <vt:lpstr>Performance metrics</vt:lpstr>
      <vt:lpstr>Roadmap</vt:lpstr>
      <vt:lpstr>Signals and Systems</vt:lpstr>
      <vt:lpstr>PowerPoint 演示文稿</vt:lpstr>
      <vt:lpstr>PowerPoint 演示文稿</vt:lpstr>
      <vt:lpstr>Signal and System Analysis</vt:lpstr>
      <vt:lpstr>What is a Signal?</vt:lpstr>
      <vt:lpstr>Classification of Signals</vt:lpstr>
      <vt:lpstr>Classification of Signals</vt:lpstr>
      <vt:lpstr>Examples</vt:lpstr>
      <vt:lpstr>PowerPoint 演示文稿</vt:lpstr>
      <vt:lpstr>Then how?</vt:lpstr>
      <vt:lpstr>Tool: Fourier Transform</vt:lpstr>
      <vt:lpstr>Periodic Signals: Fourier Series</vt:lpstr>
      <vt:lpstr>Time and Fruquency Domains</vt:lpstr>
      <vt:lpstr>Example: Periodic Signals</vt:lpstr>
      <vt:lpstr>Example</vt:lpstr>
      <vt:lpstr>Animation 1</vt:lpstr>
      <vt:lpstr>Animation 2</vt:lpstr>
      <vt:lpstr>Animation 3</vt:lpstr>
      <vt:lpstr>Fourier Transform: Nonperiodic signals</vt:lpstr>
      <vt:lpstr>Synthesis equation</vt:lpstr>
      <vt:lpstr>Example: Non-periodic Signals</vt:lpstr>
      <vt:lpstr>PowerPoint 演示文稿</vt:lpstr>
      <vt:lpstr>Periodic Signals vs Nonperiodic Signals</vt:lpstr>
      <vt:lpstr>Periodic Signals vs Nonperiodic Signals</vt:lpstr>
      <vt:lpstr>Time Domain vs Frequency Domain</vt:lpstr>
      <vt:lpstr>PowerPoint 演示文稿</vt:lpstr>
      <vt:lpstr>Bandwidth of a Signal</vt:lpstr>
      <vt:lpstr>PowerPoint 演示文稿</vt:lpstr>
      <vt:lpstr>Fourier Transform Theorems</vt:lpstr>
      <vt:lpstr>PowerPoint 演示文稿</vt:lpstr>
      <vt:lpstr>Characterization of Systems and Their Effects on Signals</vt:lpstr>
      <vt:lpstr>Impulse Response of a System (Channel): h(t)</vt:lpstr>
      <vt:lpstr>Frequency Response of the Channel: H(f)</vt:lpstr>
      <vt:lpstr>Example: Twisted Pairs for Telephony</vt:lpstr>
      <vt:lpstr>Bandwidth of a Channel</vt:lpstr>
      <vt:lpstr>Let’s come back on information transmission!</vt:lpstr>
      <vt:lpstr>PowerPoint 演示文稿</vt:lpstr>
      <vt:lpstr>Baseband Signals</vt:lpstr>
      <vt:lpstr>Analog Baseband Transmissions</vt:lpstr>
      <vt:lpstr>Channels do not support!</vt:lpstr>
      <vt:lpstr>Answer: passband transmissions</vt:lpstr>
      <vt:lpstr>Passband Signal</vt:lpstr>
      <vt:lpstr>Passband Modulation with Carrier Signal</vt:lpstr>
      <vt:lpstr>Communication System</vt:lpstr>
      <vt:lpstr>PowerPoint 演示文稿</vt:lpstr>
      <vt:lpstr>Taxonomy of Communication Systems</vt:lpstr>
      <vt:lpstr>Taxonomy of Communication Systems</vt:lpstr>
      <vt:lpstr>Roadmap</vt:lpstr>
      <vt:lpstr>Signaling</vt:lpstr>
      <vt:lpstr>PowerPoint 演示文稿</vt:lpstr>
      <vt:lpstr>Three basic forms of analog passband modulation:</vt:lpstr>
      <vt:lpstr>Amplitude Modulation (AM)</vt:lpstr>
      <vt:lpstr>AM Demodulation: Envelope Detector</vt:lpstr>
      <vt:lpstr>Frequency-domain Analysis of AM</vt:lpstr>
      <vt:lpstr>AM, PM, vs FM</vt:lpstr>
      <vt:lpstr>PowerPoint 演示文稿</vt:lpstr>
      <vt:lpstr>Roadmap</vt:lpstr>
      <vt:lpstr>Sampling: From Analog to Digital</vt:lpstr>
      <vt:lpstr>Sampling Theorem</vt:lpstr>
      <vt:lpstr>Frequency Domain Analysis of a Sampling Process</vt:lpstr>
      <vt:lpstr>Recovering from the Sampled Signal</vt:lpstr>
      <vt:lpstr>Under-sampled Scenario</vt:lpstr>
      <vt:lpstr>Sampling and Quantization</vt:lpstr>
      <vt:lpstr>PowerPoint 演示文稿</vt:lpstr>
      <vt:lpstr>Roadmap</vt:lpstr>
      <vt:lpstr>Different Line Codes</vt:lpstr>
      <vt:lpstr>Real-world Signals</vt:lpstr>
      <vt:lpstr>Roadmap</vt:lpstr>
      <vt:lpstr>Three Types of Modulations</vt:lpstr>
      <vt:lpstr>Combinations</vt:lpstr>
      <vt:lpstr>Roadmap</vt:lpstr>
      <vt:lpstr>PowerPoint 演示文稿</vt:lpstr>
      <vt:lpstr>Signal Distortion</vt:lpstr>
      <vt:lpstr>Impact of Channel Bandwidth</vt:lpstr>
      <vt:lpstr>Maximum Data Rate</vt:lpstr>
      <vt:lpstr>Put Together: A Typical Digital Pass-band Tran. System</vt:lpstr>
      <vt:lpstr>Source Coding and Channel Coding</vt:lpstr>
      <vt:lpstr>Further Reading</vt:lpstr>
      <vt:lpstr>Summary</vt:lpstr>
      <vt:lpstr>Symbol, Baud Rate and Bit Rate</vt:lpstr>
      <vt:lpstr>Modulation Theory</vt:lpstr>
      <vt:lpstr>Fourier Analysis</vt:lpstr>
      <vt:lpstr>Detection Theory</vt:lpstr>
      <vt:lpstr>PowerPoint 演示文稿</vt:lpstr>
      <vt:lpstr>Information Theory</vt:lpstr>
      <vt:lpstr>Quantifying Information</vt:lpstr>
      <vt:lpstr>Entropy</vt:lpstr>
      <vt:lpstr>Example: entropy of a binary source</vt:lpstr>
      <vt:lpstr>Challenges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yzhu</dc:creator>
  <cp:lastModifiedBy>Yanmin Zhu</cp:lastModifiedBy>
  <cp:revision>767</cp:revision>
  <cp:lastPrinted>2017-03-20T12:13:00Z</cp:lastPrinted>
  <dcterms:created xsi:type="dcterms:W3CDTF">1999-10-08T19:08:00Z</dcterms:created>
  <dcterms:modified xsi:type="dcterms:W3CDTF">2025-10-12T23:44:17Z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FD933C4B89F54630A178DDBAC2E140F9</vt:lpwstr>
  </property>
  <property fmtid="{D5CDD505-2E9C-101B-9397-08002B2CF9AE}" pid="3" name="KSOProductBuildVer">
    <vt:lpwstr>2052-11.1.0.12358</vt:lpwstr>
  </property>
</Properties>
</file>