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media/audio1.bin" ContentType="audio/unknown"/>
  <Override PartName="/ppt/notesSlides/notesSlide1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Lst>
  <p:notesMasterIdLst>
    <p:notesMasterId r:id="rId150"/>
  </p:notesMasterIdLst>
  <p:handoutMasterIdLst>
    <p:handoutMasterId r:id="rId151"/>
  </p:handoutMasterIdLst>
  <p:sldIdLst>
    <p:sldId id="256" r:id="rId2"/>
    <p:sldId id="375" r:id="rId3"/>
    <p:sldId id="259" r:id="rId4"/>
    <p:sldId id="260" r:id="rId5"/>
    <p:sldId id="432" r:id="rId6"/>
    <p:sldId id="418"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433" r:id="rId22"/>
    <p:sldId id="399" r:id="rId23"/>
    <p:sldId id="373" r:id="rId24"/>
    <p:sldId id="374"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91" r:id="rId38"/>
    <p:sldId id="292" r:id="rId39"/>
    <p:sldId id="293" r:id="rId40"/>
    <p:sldId id="1097" r:id="rId41"/>
    <p:sldId id="1100" r:id="rId42"/>
    <p:sldId id="1098" r:id="rId43"/>
    <p:sldId id="1099" r:id="rId44"/>
    <p:sldId id="1160" r:id="rId45"/>
    <p:sldId id="1186" r:id="rId46"/>
    <p:sldId id="1187" r:id="rId47"/>
    <p:sldId id="1188" r:id="rId48"/>
    <p:sldId id="1253" r:id="rId49"/>
    <p:sldId id="431" r:id="rId50"/>
    <p:sldId id="289" r:id="rId51"/>
    <p:sldId id="290" r:id="rId52"/>
    <p:sldId id="426" r:id="rId53"/>
    <p:sldId id="1254" r:id="rId54"/>
    <p:sldId id="294" r:id="rId55"/>
    <p:sldId id="295" r:id="rId56"/>
    <p:sldId id="296" r:id="rId57"/>
    <p:sldId id="297" r:id="rId58"/>
    <p:sldId id="298" r:id="rId59"/>
    <p:sldId id="299" r:id="rId60"/>
    <p:sldId id="300" r:id="rId61"/>
    <p:sldId id="301" r:id="rId62"/>
    <p:sldId id="302" r:id="rId63"/>
    <p:sldId id="303" r:id="rId64"/>
    <p:sldId id="376" r:id="rId65"/>
    <p:sldId id="305" r:id="rId66"/>
    <p:sldId id="306" r:id="rId67"/>
    <p:sldId id="307" r:id="rId68"/>
    <p:sldId id="434" r:id="rId69"/>
    <p:sldId id="377" r:id="rId70"/>
    <p:sldId id="309" r:id="rId71"/>
    <p:sldId id="310" r:id="rId72"/>
    <p:sldId id="311" r:id="rId73"/>
    <p:sldId id="312" r:id="rId74"/>
    <p:sldId id="313" r:id="rId75"/>
    <p:sldId id="314" r:id="rId76"/>
    <p:sldId id="315" r:id="rId77"/>
    <p:sldId id="316" r:id="rId78"/>
    <p:sldId id="317" r:id="rId79"/>
    <p:sldId id="318" r:id="rId80"/>
    <p:sldId id="319" r:id="rId81"/>
    <p:sldId id="435" r:id="rId82"/>
    <p:sldId id="321" r:id="rId83"/>
    <p:sldId id="378" r:id="rId84"/>
    <p:sldId id="379" r:id="rId85"/>
    <p:sldId id="324" r:id="rId86"/>
    <p:sldId id="325" r:id="rId87"/>
    <p:sldId id="326" r:id="rId88"/>
    <p:sldId id="327" r:id="rId89"/>
    <p:sldId id="328" r:id="rId90"/>
    <p:sldId id="329" r:id="rId91"/>
    <p:sldId id="330" r:id="rId92"/>
    <p:sldId id="331" r:id="rId93"/>
    <p:sldId id="332" r:id="rId94"/>
    <p:sldId id="387" r:id="rId95"/>
    <p:sldId id="388" r:id="rId96"/>
    <p:sldId id="400" r:id="rId97"/>
    <p:sldId id="401" r:id="rId98"/>
    <p:sldId id="335" r:id="rId99"/>
    <p:sldId id="436" r:id="rId100"/>
    <p:sldId id="337" r:id="rId101"/>
    <p:sldId id="380" r:id="rId102"/>
    <p:sldId id="339" r:id="rId103"/>
    <p:sldId id="340" r:id="rId104"/>
    <p:sldId id="341" r:id="rId105"/>
    <p:sldId id="342" r:id="rId106"/>
    <p:sldId id="343" r:id="rId107"/>
    <p:sldId id="344" r:id="rId108"/>
    <p:sldId id="345" r:id="rId109"/>
    <p:sldId id="346" r:id="rId110"/>
    <p:sldId id="347" r:id="rId111"/>
    <p:sldId id="348" r:id="rId112"/>
    <p:sldId id="349" r:id="rId113"/>
    <p:sldId id="350" r:id="rId114"/>
    <p:sldId id="351" r:id="rId115"/>
    <p:sldId id="352" r:id="rId116"/>
    <p:sldId id="353" r:id="rId117"/>
    <p:sldId id="381" r:id="rId118"/>
    <p:sldId id="382" r:id="rId119"/>
    <p:sldId id="383" r:id="rId120"/>
    <p:sldId id="386" r:id="rId121"/>
    <p:sldId id="389" r:id="rId122"/>
    <p:sldId id="390" r:id="rId123"/>
    <p:sldId id="391" r:id="rId124"/>
    <p:sldId id="427" r:id="rId125"/>
    <p:sldId id="398" r:id="rId126"/>
    <p:sldId id="392" r:id="rId127"/>
    <p:sldId id="393" r:id="rId128"/>
    <p:sldId id="394" r:id="rId129"/>
    <p:sldId id="395" r:id="rId130"/>
    <p:sldId id="396" r:id="rId131"/>
    <p:sldId id="397" r:id="rId132"/>
    <p:sldId id="437" r:id="rId133"/>
    <p:sldId id="425" r:id="rId134"/>
    <p:sldId id="403" r:id="rId135"/>
    <p:sldId id="404" r:id="rId136"/>
    <p:sldId id="405" r:id="rId137"/>
    <p:sldId id="406" r:id="rId138"/>
    <p:sldId id="428" r:id="rId139"/>
    <p:sldId id="407" r:id="rId140"/>
    <p:sldId id="408" r:id="rId141"/>
    <p:sldId id="429" r:id="rId142"/>
    <p:sldId id="409" r:id="rId143"/>
    <p:sldId id="411" r:id="rId144"/>
    <p:sldId id="413" r:id="rId145"/>
    <p:sldId id="430" r:id="rId146"/>
    <p:sldId id="366" r:id="rId147"/>
    <p:sldId id="384" r:id="rId148"/>
    <p:sldId id="385" r:id="rId149"/>
  </p:sldIdLst>
  <p:sldSz cx="12192000" cy="6858000"/>
  <p:notesSz cx="7099300" cy="10234613"/>
  <p:custDataLst>
    <p:tags r:id="rId152"/>
  </p:custData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0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u Yanmin" initials="ZY" lastIdx="1" clrIdx="0">
    <p:extLst>
      <p:ext uri="{19B8F6BF-5375-455C-9EA6-DF929625EA0E}">
        <p15:presenceInfo xmlns:p15="http://schemas.microsoft.com/office/powerpoint/2012/main" userId="0021423d0820c87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BECFF"/>
    <a:srgbClr val="3366FF"/>
    <a:srgbClr val="0000FF"/>
    <a:srgbClr val="10059D"/>
    <a:srgbClr val="FFFF00"/>
    <a:srgbClr val="333333"/>
    <a:srgbClr val="FFF4D1"/>
    <a:srgbClr val="FFFFCC"/>
    <a:srgbClr val="99FF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93" autoAdjust="0"/>
    <p:restoredTop sz="55744" autoAdjust="0"/>
  </p:normalViewPr>
  <p:slideViewPr>
    <p:cSldViewPr snapToGrid="0">
      <p:cViewPr varScale="1">
        <p:scale>
          <a:sx n="84" d="100"/>
          <a:sy n="84" d="100"/>
        </p:scale>
        <p:origin x="1944" y="40"/>
      </p:cViewPr>
      <p:guideLst>
        <p:guide orient="horz" pos="2160"/>
        <p:guide pos="3804"/>
      </p:guideLst>
    </p:cSldViewPr>
  </p:slideViewPr>
  <p:notesTextViewPr>
    <p:cViewPr>
      <p:scale>
        <a:sx n="125" d="100"/>
        <a:sy n="125" d="100"/>
      </p:scale>
      <p:origin x="0" y="0"/>
    </p:cViewPr>
  </p:notesTextViewPr>
  <p:sorterViewPr>
    <p:cViewPr>
      <p:scale>
        <a:sx n="66" d="100"/>
        <a:sy n="66" d="100"/>
      </p:scale>
      <p:origin x="0" y="1168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handoutMaster" Target="handoutMasters/handoutMaster1.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ags" Target="tags/tag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commentAuthors" Target="commentAuthor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4AB3A3-2C8B-461A-91CF-C368AA11971F}" type="doc">
      <dgm:prSet loTypeId="urn:microsoft.com/office/officeart/2005/8/layout/process1" loCatId="process" qsTypeId="urn:microsoft.com/office/officeart/2005/8/quickstyle/simple3" qsCatId="simple" csTypeId="urn:microsoft.com/office/officeart/2005/8/colors/accent1_2" csCatId="accent1" phldr="1"/>
      <dgm:spPr/>
      <dgm:t>
        <a:bodyPr/>
        <a:lstStyle/>
        <a:p>
          <a:endParaRPr lang="zh-CN" altLang="en-US"/>
        </a:p>
      </dgm:t>
    </dgm:pt>
    <dgm:pt modelId="{BF970549-3E58-496A-ABAA-F153CBDBA5CF}">
      <dgm:prSet/>
      <dgm:spPr>
        <a:solidFill>
          <a:schemeClr val="accent5">
            <a:lumMod val="20000"/>
            <a:lumOff val="80000"/>
          </a:schemeClr>
        </a:solidFill>
      </dgm:spPr>
      <dgm:t>
        <a:bodyPr/>
        <a:lstStyle/>
        <a:p>
          <a:pPr rtl="0"/>
          <a:r>
            <a:rPr lang="en-US" b="1" u="sng" dirty="0">
              <a:solidFill>
                <a:srgbClr val="C00000"/>
              </a:solidFill>
            </a:rPr>
            <a:t>Non-persistent HTTP</a:t>
          </a:r>
          <a:endParaRPr lang="en-US" b="1" dirty="0">
            <a:solidFill>
              <a:srgbClr val="C00000"/>
            </a:solidFill>
          </a:endParaRPr>
        </a:p>
      </dgm:t>
    </dgm:pt>
    <dgm:pt modelId="{0F3E57B6-AF46-4900-8A1B-F26E4B0EA912}" type="parTrans" cxnId="{B8EF7E4F-74E1-4DC9-B156-55EFB9A8BEC0}">
      <dgm:prSet/>
      <dgm:spPr/>
      <dgm:t>
        <a:bodyPr/>
        <a:lstStyle/>
        <a:p>
          <a:endParaRPr lang="zh-CN" altLang="en-US"/>
        </a:p>
      </dgm:t>
    </dgm:pt>
    <dgm:pt modelId="{767B8ABD-ECB8-4C37-B7BF-BB59FADA64CF}" type="sibTrans" cxnId="{B8EF7E4F-74E1-4DC9-B156-55EFB9A8BEC0}">
      <dgm:prSet/>
      <dgm:spPr>
        <a:gradFill flip="none" rotWithShape="0">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0" scaled="1"/>
          <a:tileRect/>
        </a:gradFill>
      </dgm:spPr>
      <dgm:t>
        <a:bodyPr/>
        <a:lstStyle/>
        <a:p>
          <a:endParaRPr lang="zh-CN" altLang="en-US"/>
        </a:p>
      </dgm:t>
    </dgm:pt>
    <dgm:pt modelId="{1A086DF5-0102-46C9-B1D0-9299F03C216D}">
      <dgm:prSet/>
      <dgm:spPr>
        <a:solidFill>
          <a:schemeClr val="accent5">
            <a:lumMod val="20000"/>
            <a:lumOff val="80000"/>
          </a:schemeClr>
        </a:solidFill>
      </dgm:spPr>
      <dgm:t>
        <a:bodyPr/>
        <a:lstStyle/>
        <a:p>
          <a:pPr rtl="0"/>
          <a:r>
            <a:rPr lang="en-US" dirty="0"/>
            <a:t>At most one object is sent over a TCP connection.</a:t>
          </a:r>
          <a:endParaRPr lang="zh-CN" dirty="0"/>
        </a:p>
      </dgm:t>
    </dgm:pt>
    <dgm:pt modelId="{35BC519F-6D88-4B75-B51C-A249E6627361}" type="parTrans" cxnId="{83413B30-6884-4CD2-9A17-50BC769FECA2}">
      <dgm:prSet/>
      <dgm:spPr/>
      <dgm:t>
        <a:bodyPr/>
        <a:lstStyle/>
        <a:p>
          <a:endParaRPr lang="zh-CN" altLang="en-US"/>
        </a:p>
      </dgm:t>
    </dgm:pt>
    <dgm:pt modelId="{93E924D8-E603-4DBD-B8E1-972569B809FD}" type="sibTrans" cxnId="{83413B30-6884-4CD2-9A17-50BC769FECA2}">
      <dgm:prSet/>
      <dgm:spPr/>
      <dgm:t>
        <a:bodyPr/>
        <a:lstStyle/>
        <a:p>
          <a:endParaRPr lang="zh-CN" altLang="en-US"/>
        </a:p>
      </dgm:t>
    </dgm:pt>
    <dgm:pt modelId="{1CAE4487-C908-46F5-9162-C0E6764C756B}">
      <dgm:prSet/>
      <dgm:spPr>
        <a:solidFill>
          <a:schemeClr val="accent5">
            <a:lumMod val="20000"/>
            <a:lumOff val="80000"/>
          </a:schemeClr>
        </a:solidFill>
      </dgm:spPr>
      <dgm:t>
        <a:bodyPr/>
        <a:lstStyle/>
        <a:p>
          <a:pPr rtl="0"/>
          <a:r>
            <a:rPr lang="en-US" b="1" u="sng" dirty="0">
              <a:solidFill>
                <a:srgbClr val="C00000"/>
              </a:solidFill>
            </a:rPr>
            <a:t>Persistent </a:t>
          </a:r>
          <a:br>
            <a:rPr lang="en-US" b="1" u="sng" dirty="0">
              <a:solidFill>
                <a:srgbClr val="C00000"/>
              </a:solidFill>
            </a:rPr>
          </a:br>
          <a:r>
            <a:rPr lang="en-US" b="1" u="sng" dirty="0">
              <a:solidFill>
                <a:srgbClr val="C00000"/>
              </a:solidFill>
            </a:rPr>
            <a:t>HTTP</a:t>
          </a:r>
          <a:endParaRPr lang="en-US" b="1" dirty="0">
            <a:solidFill>
              <a:srgbClr val="C00000"/>
            </a:solidFill>
          </a:endParaRPr>
        </a:p>
      </dgm:t>
    </dgm:pt>
    <dgm:pt modelId="{35ABFCFB-4043-4AA8-8765-E3817DCE3F6F}" type="parTrans" cxnId="{1E2CA098-AA54-47FC-A108-16DE9651AA87}">
      <dgm:prSet/>
      <dgm:spPr/>
      <dgm:t>
        <a:bodyPr/>
        <a:lstStyle/>
        <a:p>
          <a:endParaRPr lang="zh-CN" altLang="en-US"/>
        </a:p>
      </dgm:t>
    </dgm:pt>
    <dgm:pt modelId="{50F12423-1857-4E9B-B11F-256C275A195A}" type="sibTrans" cxnId="{1E2CA098-AA54-47FC-A108-16DE9651AA87}">
      <dgm:prSet/>
      <dgm:spPr/>
      <dgm:t>
        <a:bodyPr/>
        <a:lstStyle/>
        <a:p>
          <a:endParaRPr lang="zh-CN" altLang="en-US"/>
        </a:p>
      </dgm:t>
    </dgm:pt>
    <dgm:pt modelId="{A32DABF6-6182-419A-BFC6-A9B89B0644C9}">
      <dgm:prSet/>
      <dgm:spPr>
        <a:solidFill>
          <a:schemeClr val="accent5">
            <a:lumMod val="20000"/>
            <a:lumOff val="80000"/>
          </a:schemeClr>
        </a:solidFill>
      </dgm:spPr>
      <dgm:t>
        <a:bodyPr/>
        <a:lstStyle/>
        <a:p>
          <a:pPr rtl="0"/>
          <a:r>
            <a:rPr lang="en-US" dirty="0"/>
            <a:t>Multiple objects can be sent over single TCP connection between client and server.</a:t>
          </a:r>
        </a:p>
      </dgm:t>
    </dgm:pt>
    <dgm:pt modelId="{371FF0C7-BFEC-4C4D-933B-FDE0D9689E11}" type="parTrans" cxnId="{5D12D020-25E7-4827-8A95-1C1E41442169}">
      <dgm:prSet/>
      <dgm:spPr/>
      <dgm:t>
        <a:bodyPr/>
        <a:lstStyle/>
        <a:p>
          <a:endParaRPr lang="zh-CN" altLang="en-US"/>
        </a:p>
      </dgm:t>
    </dgm:pt>
    <dgm:pt modelId="{4AB8810A-46AE-4207-BAF3-F075A5077251}" type="sibTrans" cxnId="{5D12D020-25E7-4827-8A95-1C1E41442169}">
      <dgm:prSet/>
      <dgm:spPr/>
      <dgm:t>
        <a:bodyPr/>
        <a:lstStyle/>
        <a:p>
          <a:endParaRPr lang="zh-CN" altLang="en-US"/>
        </a:p>
      </dgm:t>
    </dgm:pt>
    <dgm:pt modelId="{7451F4B2-EEFD-4B17-BF24-0ABCEB107B12}" type="pres">
      <dgm:prSet presAssocID="{ED4AB3A3-2C8B-461A-91CF-C368AA11971F}" presName="Name0" presStyleCnt="0">
        <dgm:presLayoutVars>
          <dgm:dir/>
          <dgm:resizeHandles val="exact"/>
        </dgm:presLayoutVars>
      </dgm:prSet>
      <dgm:spPr/>
    </dgm:pt>
    <dgm:pt modelId="{3803F6D4-5C87-4DF3-9BF0-587BCFC7E271}" type="pres">
      <dgm:prSet presAssocID="{BF970549-3E58-496A-ABAA-F153CBDBA5CF}" presName="node" presStyleLbl="node1" presStyleIdx="0" presStyleCnt="2" custScaleY="180463">
        <dgm:presLayoutVars>
          <dgm:bulletEnabled val="1"/>
        </dgm:presLayoutVars>
      </dgm:prSet>
      <dgm:spPr/>
    </dgm:pt>
    <dgm:pt modelId="{90694018-013E-4D0B-85FB-4E710206415E}" type="pres">
      <dgm:prSet presAssocID="{767B8ABD-ECB8-4C37-B7BF-BB59FADA64CF}" presName="sibTrans" presStyleLbl="sibTrans2D1" presStyleIdx="0" presStyleCnt="1" custScaleY="392310"/>
      <dgm:spPr/>
    </dgm:pt>
    <dgm:pt modelId="{F828D948-2B4B-4944-B3BF-307C16CCE7D3}" type="pres">
      <dgm:prSet presAssocID="{767B8ABD-ECB8-4C37-B7BF-BB59FADA64CF}" presName="connectorText" presStyleLbl="sibTrans2D1" presStyleIdx="0" presStyleCnt="1"/>
      <dgm:spPr/>
    </dgm:pt>
    <dgm:pt modelId="{3C19085E-0A3A-4759-953E-0C31E0ACDE4B}" type="pres">
      <dgm:prSet presAssocID="{1CAE4487-C908-46F5-9162-C0E6764C756B}" presName="node" presStyleLbl="node1" presStyleIdx="1" presStyleCnt="2" custScaleY="180463">
        <dgm:presLayoutVars>
          <dgm:bulletEnabled val="1"/>
        </dgm:presLayoutVars>
      </dgm:prSet>
      <dgm:spPr/>
    </dgm:pt>
  </dgm:ptLst>
  <dgm:cxnLst>
    <dgm:cxn modelId="{12865A16-D4EB-4271-A2CD-E6982750474D}" type="presOf" srcId="{767B8ABD-ECB8-4C37-B7BF-BB59FADA64CF}" destId="{F828D948-2B4B-4944-B3BF-307C16CCE7D3}" srcOrd="1" destOrd="0" presId="urn:microsoft.com/office/officeart/2005/8/layout/process1"/>
    <dgm:cxn modelId="{5D12D020-25E7-4827-8A95-1C1E41442169}" srcId="{1CAE4487-C908-46F5-9162-C0E6764C756B}" destId="{A32DABF6-6182-419A-BFC6-A9B89B0644C9}" srcOrd="0" destOrd="0" parTransId="{371FF0C7-BFEC-4C4D-933B-FDE0D9689E11}" sibTransId="{4AB8810A-46AE-4207-BAF3-F075A5077251}"/>
    <dgm:cxn modelId="{6AD5452F-81A3-4609-8E1B-F67AFC31F545}" type="presOf" srcId="{767B8ABD-ECB8-4C37-B7BF-BB59FADA64CF}" destId="{90694018-013E-4D0B-85FB-4E710206415E}" srcOrd="0" destOrd="0" presId="urn:microsoft.com/office/officeart/2005/8/layout/process1"/>
    <dgm:cxn modelId="{83413B30-6884-4CD2-9A17-50BC769FECA2}" srcId="{BF970549-3E58-496A-ABAA-F153CBDBA5CF}" destId="{1A086DF5-0102-46C9-B1D0-9299F03C216D}" srcOrd="0" destOrd="0" parTransId="{35BC519F-6D88-4B75-B51C-A249E6627361}" sibTransId="{93E924D8-E603-4DBD-B8E1-972569B809FD}"/>
    <dgm:cxn modelId="{B290C343-D776-4D10-A59E-99BFD50AC736}" type="presOf" srcId="{1CAE4487-C908-46F5-9162-C0E6764C756B}" destId="{3C19085E-0A3A-4759-953E-0C31E0ACDE4B}" srcOrd="0" destOrd="0" presId="urn:microsoft.com/office/officeart/2005/8/layout/process1"/>
    <dgm:cxn modelId="{B8EF7E4F-74E1-4DC9-B156-55EFB9A8BEC0}" srcId="{ED4AB3A3-2C8B-461A-91CF-C368AA11971F}" destId="{BF970549-3E58-496A-ABAA-F153CBDBA5CF}" srcOrd="0" destOrd="0" parTransId="{0F3E57B6-AF46-4900-8A1B-F26E4B0EA912}" sibTransId="{767B8ABD-ECB8-4C37-B7BF-BB59FADA64CF}"/>
    <dgm:cxn modelId="{2746EC6F-6BF0-43A3-9071-6D292FA7D8E0}" type="presOf" srcId="{BF970549-3E58-496A-ABAA-F153CBDBA5CF}" destId="{3803F6D4-5C87-4DF3-9BF0-587BCFC7E271}" srcOrd="0" destOrd="0" presId="urn:microsoft.com/office/officeart/2005/8/layout/process1"/>
    <dgm:cxn modelId="{3FB4EB54-A3B7-4780-A746-FF032D8BB601}" type="presOf" srcId="{A32DABF6-6182-419A-BFC6-A9B89B0644C9}" destId="{3C19085E-0A3A-4759-953E-0C31E0ACDE4B}" srcOrd="0" destOrd="1" presId="urn:microsoft.com/office/officeart/2005/8/layout/process1"/>
    <dgm:cxn modelId="{F9F68058-3D4C-4E51-BDD0-293C329BB6AC}" type="presOf" srcId="{1A086DF5-0102-46C9-B1D0-9299F03C216D}" destId="{3803F6D4-5C87-4DF3-9BF0-587BCFC7E271}" srcOrd="0" destOrd="1" presId="urn:microsoft.com/office/officeart/2005/8/layout/process1"/>
    <dgm:cxn modelId="{5D3F208F-0DA0-4D66-A055-E8CEDC319C48}" type="presOf" srcId="{ED4AB3A3-2C8B-461A-91CF-C368AA11971F}" destId="{7451F4B2-EEFD-4B17-BF24-0ABCEB107B12}" srcOrd="0" destOrd="0" presId="urn:microsoft.com/office/officeart/2005/8/layout/process1"/>
    <dgm:cxn modelId="{1E2CA098-AA54-47FC-A108-16DE9651AA87}" srcId="{ED4AB3A3-2C8B-461A-91CF-C368AA11971F}" destId="{1CAE4487-C908-46F5-9162-C0E6764C756B}" srcOrd="1" destOrd="0" parTransId="{35ABFCFB-4043-4AA8-8765-E3817DCE3F6F}" sibTransId="{50F12423-1857-4E9B-B11F-256C275A195A}"/>
    <dgm:cxn modelId="{1370CC8E-3995-4783-B362-D4CF0CD9B804}" type="presParOf" srcId="{7451F4B2-EEFD-4B17-BF24-0ABCEB107B12}" destId="{3803F6D4-5C87-4DF3-9BF0-587BCFC7E271}" srcOrd="0" destOrd="0" presId="urn:microsoft.com/office/officeart/2005/8/layout/process1"/>
    <dgm:cxn modelId="{6065B7A6-D13D-42A7-9074-091E9A3FBE10}" type="presParOf" srcId="{7451F4B2-EEFD-4B17-BF24-0ABCEB107B12}" destId="{90694018-013E-4D0B-85FB-4E710206415E}" srcOrd="1" destOrd="0" presId="urn:microsoft.com/office/officeart/2005/8/layout/process1"/>
    <dgm:cxn modelId="{767A88BB-BF67-4CC5-9A4C-1BFE16C0B8E5}" type="presParOf" srcId="{90694018-013E-4D0B-85FB-4E710206415E}" destId="{F828D948-2B4B-4944-B3BF-307C16CCE7D3}" srcOrd="0" destOrd="0" presId="urn:microsoft.com/office/officeart/2005/8/layout/process1"/>
    <dgm:cxn modelId="{5286F352-CCA4-4D39-A83D-A793CF6BE847}" type="presParOf" srcId="{7451F4B2-EEFD-4B17-BF24-0ABCEB107B12}" destId="{3C19085E-0A3A-4759-953E-0C31E0ACDE4B}"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03F6D4-5C87-4DF3-9BF0-587BCFC7E271}">
      <dsp:nvSpPr>
        <dsp:cNvPr id="0" name=""/>
        <dsp:cNvSpPr/>
      </dsp:nvSpPr>
      <dsp:spPr>
        <a:xfrm>
          <a:off x="1782" y="309449"/>
          <a:ext cx="3801899" cy="4116613"/>
        </a:xfrm>
        <a:prstGeom prst="roundRect">
          <a:avLst>
            <a:gd name="adj" fmla="val 10000"/>
          </a:avLst>
        </a:prstGeom>
        <a:solidFill>
          <a:schemeClr val="accent5">
            <a:lumMod val="20000"/>
            <a:lumOff val="8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t" anchorCtr="0">
          <a:noAutofit/>
        </a:bodyPr>
        <a:lstStyle/>
        <a:p>
          <a:pPr marL="0" lvl="0" indent="0" algn="l" defTabSz="1689100" rtl="0">
            <a:lnSpc>
              <a:spcPct val="90000"/>
            </a:lnSpc>
            <a:spcBef>
              <a:spcPct val="0"/>
            </a:spcBef>
            <a:spcAft>
              <a:spcPct val="35000"/>
            </a:spcAft>
            <a:buNone/>
          </a:pPr>
          <a:r>
            <a:rPr lang="en-US" sz="3800" b="1" u="sng" kern="1200" dirty="0">
              <a:solidFill>
                <a:srgbClr val="C00000"/>
              </a:solidFill>
            </a:rPr>
            <a:t>Non-persistent HTTP</a:t>
          </a:r>
          <a:endParaRPr lang="en-US" sz="3800" b="1" kern="1200" dirty="0">
            <a:solidFill>
              <a:srgbClr val="C00000"/>
            </a:solidFill>
          </a:endParaRPr>
        </a:p>
        <a:p>
          <a:pPr marL="285750" lvl="1" indent="-285750" algn="l" defTabSz="1333500" rtl="0">
            <a:lnSpc>
              <a:spcPct val="90000"/>
            </a:lnSpc>
            <a:spcBef>
              <a:spcPct val="0"/>
            </a:spcBef>
            <a:spcAft>
              <a:spcPct val="15000"/>
            </a:spcAft>
            <a:buChar char="•"/>
          </a:pPr>
          <a:r>
            <a:rPr lang="en-US" sz="3000" kern="1200" dirty="0"/>
            <a:t>At most one object is sent over a TCP connection.</a:t>
          </a:r>
          <a:endParaRPr lang="zh-CN" sz="3000" kern="1200" dirty="0"/>
        </a:p>
      </dsp:txBody>
      <dsp:txXfrm>
        <a:off x="113136" y="420803"/>
        <a:ext cx="3579191" cy="3893905"/>
      </dsp:txXfrm>
    </dsp:sp>
    <dsp:sp modelId="{90694018-013E-4D0B-85FB-4E710206415E}">
      <dsp:nvSpPr>
        <dsp:cNvPr id="0" name=""/>
        <dsp:cNvSpPr/>
      </dsp:nvSpPr>
      <dsp:spPr>
        <a:xfrm>
          <a:off x="4183872" y="518267"/>
          <a:ext cx="806002" cy="3698977"/>
        </a:xfrm>
        <a:prstGeom prst="rightArrow">
          <a:avLst>
            <a:gd name="adj1" fmla="val 60000"/>
            <a:gd name="adj2" fmla="val 50000"/>
          </a:avLst>
        </a:prstGeom>
        <a:gradFill flip="none" rotWithShape="0">
          <a:gsLst>
            <a:gs pos="0">
              <a:schemeClr val="bg2">
                <a:lumMod val="40000"/>
                <a:lumOff val="60000"/>
                <a:shade val="30000"/>
                <a:satMod val="115000"/>
              </a:schemeClr>
            </a:gs>
            <a:gs pos="50000">
              <a:schemeClr val="bg2">
                <a:lumMod val="40000"/>
                <a:lumOff val="60000"/>
                <a:shade val="67500"/>
                <a:satMod val="115000"/>
              </a:schemeClr>
            </a:gs>
            <a:gs pos="100000">
              <a:schemeClr val="bg2">
                <a:lumMod val="40000"/>
                <a:lumOff val="60000"/>
                <a:shade val="100000"/>
                <a:satMod val="115000"/>
              </a:schemeClr>
            </a:gs>
          </a:gsLst>
          <a:lin ang="0" scaled="1"/>
          <a:tileRect/>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zh-CN" altLang="en-US" sz="3000" kern="1200"/>
        </a:p>
      </dsp:txBody>
      <dsp:txXfrm>
        <a:off x="4183872" y="1258062"/>
        <a:ext cx="564201" cy="2219387"/>
      </dsp:txXfrm>
    </dsp:sp>
    <dsp:sp modelId="{3C19085E-0A3A-4759-953E-0C31E0ACDE4B}">
      <dsp:nvSpPr>
        <dsp:cNvPr id="0" name=""/>
        <dsp:cNvSpPr/>
      </dsp:nvSpPr>
      <dsp:spPr>
        <a:xfrm>
          <a:off x="5324442" y="309449"/>
          <a:ext cx="3801899" cy="4116613"/>
        </a:xfrm>
        <a:prstGeom prst="roundRect">
          <a:avLst>
            <a:gd name="adj" fmla="val 10000"/>
          </a:avLst>
        </a:prstGeom>
        <a:solidFill>
          <a:schemeClr val="accent5">
            <a:lumMod val="20000"/>
            <a:lumOff val="80000"/>
          </a:schemeClr>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0970" tIns="140970" rIns="140970" bIns="140970" numCol="1" spcCol="1270" anchor="t" anchorCtr="0">
          <a:noAutofit/>
        </a:bodyPr>
        <a:lstStyle/>
        <a:p>
          <a:pPr marL="0" lvl="0" indent="0" algn="l" defTabSz="1644650" rtl="0">
            <a:lnSpc>
              <a:spcPct val="90000"/>
            </a:lnSpc>
            <a:spcBef>
              <a:spcPct val="0"/>
            </a:spcBef>
            <a:spcAft>
              <a:spcPct val="35000"/>
            </a:spcAft>
            <a:buNone/>
          </a:pPr>
          <a:r>
            <a:rPr lang="en-US" sz="3700" b="1" u="sng" kern="1200" dirty="0">
              <a:solidFill>
                <a:srgbClr val="C00000"/>
              </a:solidFill>
            </a:rPr>
            <a:t>Persistent </a:t>
          </a:r>
          <a:br>
            <a:rPr lang="en-US" sz="3700" b="1" u="sng" kern="1200" dirty="0">
              <a:solidFill>
                <a:srgbClr val="C00000"/>
              </a:solidFill>
            </a:rPr>
          </a:br>
          <a:r>
            <a:rPr lang="en-US" sz="3700" b="1" u="sng" kern="1200" dirty="0">
              <a:solidFill>
                <a:srgbClr val="C00000"/>
              </a:solidFill>
            </a:rPr>
            <a:t>HTTP</a:t>
          </a:r>
          <a:endParaRPr lang="en-US" sz="3700" b="1" kern="1200" dirty="0">
            <a:solidFill>
              <a:srgbClr val="C00000"/>
            </a:solidFill>
          </a:endParaRPr>
        </a:p>
        <a:p>
          <a:pPr marL="285750" lvl="1" indent="-285750" algn="l" defTabSz="1289050" rtl="0">
            <a:lnSpc>
              <a:spcPct val="90000"/>
            </a:lnSpc>
            <a:spcBef>
              <a:spcPct val="0"/>
            </a:spcBef>
            <a:spcAft>
              <a:spcPct val="15000"/>
            </a:spcAft>
            <a:buChar char="•"/>
          </a:pPr>
          <a:r>
            <a:rPr lang="en-US" sz="2900" kern="1200" dirty="0"/>
            <a:t>Multiple objects can be sent over single TCP connection between client and server.</a:t>
          </a:r>
        </a:p>
      </dsp:txBody>
      <dsp:txXfrm>
        <a:off x="5435796" y="420803"/>
        <a:ext cx="3579191" cy="389390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bwMode="auto">
          <a:xfrm>
            <a:off x="0" y="1"/>
            <a:ext cx="3077137" cy="510085"/>
          </a:xfrm>
          <a:prstGeom prst="rect">
            <a:avLst/>
          </a:prstGeom>
          <a:noFill/>
          <a:ln w="9525">
            <a:noFill/>
            <a:miter lim="800000"/>
          </a:ln>
          <a:effectLst/>
        </p:spPr>
        <p:txBody>
          <a:bodyPr vert="horz" wrap="square" lIns="93683" tIns="46842" rIns="93683" bIns="46842" numCol="1" anchor="t" anchorCtr="0" compatLnSpc="1"/>
          <a:lstStyle>
            <a:lvl1pPr defTabSz="936625">
              <a:defRPr sz="1200">
                <a:ea typeface="+mn-ea"/>
              </a:defRPr>
            </a:lvl1pPr>
          </a:lstStyle>
          <a:p>
            <a:pPr>
              <a:defRPr/>
            </a:pPr>
            <a:endParaRPr lang="en-US" altLang="zh-CN"/>
          </a:p>
        </p:txBody>
      </p:sp>
      <p:sp>
        <p:nvSpPr>
          <p:cNvPr id="131075" name="Rectangle 3"/>
          <p:cNvSpPr>
            <a:spLocks noGrp="1" noChangeArrowheads="1"/>
          </p:cNvSpPr>
          <p:nvPr>
            <p:ph type="dt" sz="quarter" idx="1"/>
          </p:nvPr>
        </p:nvSpPr>
        <p:spPr bwMode="auto">
          <a:xfrm>
            <a:off x="4020506" y="1"/>
            <a:ext cx="3077137" cy="510085"/>
          </a:xfrm>
          <a:prstGeom prst="rect">
            <a:avLst/>
          </a:prstGeom>
          <a:noFill/>
          <a:ln w="9525">
            <a:noFill/>
            <a:miter lim="800000"/>
          </a:ln>
          <a:effectLst/>
        </p:spPr>
        <p:txBody>
          <a:bodyPr vert="horz" wrap="square" lIns="93683" tIns="46842" rIns="93683" bIns="46842" numCol="1" anchor="t" anchorCtr="0" compatLnSpc="1"/>
          <a:lstStyle>
            <a:lvl1pPr algn="r" defTabSz="936625">
              <a:defRPr sz="1200">
                <a:ea typeface="+mn-ea"/>
              </a:defRPr>
            </a:lvl1pPr>
          </a:lstStyle>
          <a:p>
            <a:pPr>
              <a:defRPr/>
            </a:pPr>
            <a:endParaRPr lang="en-US" altLang="zh-CN"/>
          </a:p>
        </p:txBody>
      </p:sp>
      <p:sp>
        <p:nvSpPr>
          <p:cNvPr id="131076" name="Rectangle 4"/>
          <p:cNvSpPr>
            <a:spLocks noGrp="1" noChangeArrowheads="1"/>
          </p:cNvSpPr>
          <p:nvPr>
            <p:ph type="ftr" sz="quarter" idx="2"/>
          </p:nvPr>
        </p:nvSpPr>
        <p:spPr bwMode="auto">
          <a:xfrm>
            <a:off x="0" y="9722883"/>
            <a:ext cx="3077137" cy="510085"/>
          </a:xfrm>
          <a:prstGeom prst="rect">
            <a:avLst/>
          </a:prstGeom>
          <a:noFill/>
          <a:ln w="9525">
            <a:noFill/>
            <a:miter lim="800000"/>
          </a:ln>
          <a:effectLst/>
        </p:spPr>
        <p:txBody>
          <a:bodyPr vert="horz" wrap="square" lIns="93683" tIns="46842" rIns="93683" bIns="46842" numCol="1" anchor="b" anchorCtr="0" compatLnSpc="1"/>
          <a:lstStyle>
            <a:lvl1pPr defTabSz="936625">
              <a:defRPr sz="1200">
                <a:ea typeface="+mn-ea"/>
              </a:defRPr>
            </a:lvl1pPr>
          </a:lstStyle>
          <a:p>
            <a:pPr>
              <a:defRPr/>
            </a:pPr>
            <a:endParaRPr lang="en-US" altLang="zh-CN"/>
          </a:p>
        </p:txBody>
      </p:sp>
      <p:sp>
        <p:nvSpPr>
          <p:cNvPr id="131077" name="Rectangle 5"/>
          <p:cNvSpPr>
            <a:spLocks noGrp="1" noChangeArrowheads="1"/>
          </p:cNvSpPr>
          <p:nvPr>
            <p:ph type="sldNum" sz="quarter" idx="3"/>
          </p:nvPr>
        </p:nvSpPr>
        <p:spPr bwMode="auto">
          <a:xfrm>
            <a:off x="4020506" y="9722883"/>
            <a:ext cx="3077137" cy="510085"/>
          </a:xfrm>
          <a:prstGeom prst="rect">
            <a:avLst/>
          </a:prstGeom>
          <a:noFill/>
          <a:ln w="9525">
            <a:noFill/>
            <a:miter lim="800000"/>
          </a:ln>
          <a:effectLst/>
        </p:spPr>
        <p:txBody>
          <a:bodyPr vert="horz" wrap="square" lIns="93683" tIns="46842" rIns="93683" bIns="46842" numCol="1" anchor="b" anchorCtr="0" compatLnSpc="1"/>
          <a:lstStyle>
            <a:lvl1pPr algn="r" defTabSz="935990">
              <a:defRPr sz="1200">
                <a:ea typeface="+mn-ea"/>
              </a:defRPr>
            </a:lvl1pPr>
          </a:lstStyle>
          <a:p>
            <a:pPr>
              <a:defRPr/>
            </a:pPr>
            <a:fld id="{AE22CDFA-2223-4120-B031-B8AC33295ED4}" type="slidenum">
              <a:rPr lang="en-US" altLang="zh-CN"/>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3077137" cy="510085"/>
          </a:xfrm>
          <a:prstGeom prst="rect">
            <a:avLst/>
          </a:prstGeom>
          <a:noFill/>
          <a:ln w="9525">
            <a:noFill/>
            <a:miter lim="800000"/>
          </a:ln>
          <a:effectLst/>
        </p:spPr>
        <p:txBody>
          <a:bodyPr vert="horz" wrap="square" lIns="99032" tIns="49517" rIns="99032" bIns="49517" numCol="1" anchor="t" anchorCtr="0" compatLnSpc="1"/>
          <a:lstStyle>
            <a:lvl1pPr defTabSz="991235">
              <a:defRPr sz="1200">
                <a:ea typeface="+mn-ea"/>
              </a:defRPr>
            </a:lvl1pPr>
          </a:lstStyle>
          <a:p>
            <a:pPr>
              <a:defRPr/>
            </a:pPr>
            <a:endParaRPr lang="en-US" altLang="zh-CN"/>
          </a:p>
        </p:txBody>
      </p:sp>
      <p:sp>
        <p:nvSpPr>
          <p:cNvPr id="3075" name="Rectangle 3"/>
          <p:cNvSpPr>
            <a:spLocks noGrp="1" noChangeArrowheads="1"/>
          </p:cNvSpPr>
          <p:nvPr>
            <p:ph type="dt" idx="1"/>
          </p:nvPr>
        </p:nvSpPr>
        <p:spPr bwMode="auto">
          <a:xfrm>
            <a:off x="4022163" y="1"/>
            <a:ext cx="3077137" cy="510085"/>
          </a:xfrm>
          <a:prstGeom prst="rect">
            <a:avLst/>
          </a:prstGeom>
          <a:noFill/>
          <a:ln w="9525">
            <a:noFill/>
            <a:miter lim="800000"/>
          </a:ln>
          <a:effectLst/>
        </p:spPr>
        <p:txBody>
          <a:bodyPr vert="horz" wrap="square" lIns="99032" tIns="49517" rIns="99032" bIns="49517" numCol="1" anchor="t" anchorCtr="0" compatLnSpc="1"/>
          <a:lstStyle>
            <a:lvl1pPr algn="r" defTabSz="991235">
              <a:defRPr sz="1200">
                <a:ea typeface="+mn-ea"/>
              </a:defRPr>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141288" y="769938"/>
            <a:ext cx="6818312" cy="38354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46685" y="4862265"/>
            <a:ext cx="5205932" cy="4603930"/>
          </a:xfrm>
          <a:prstGeom prst="rect">
            <a:avLst/>
          </a:prstGeom>
          <a:noFill/>
          <a:ln w="9525">
            <a:noFill/>
            <a:miter lim="800000"/>
          </a:ln>
          <a:effectLst/>
        </p:spPr>
        <p:txBody>
          <a:bodyPr vert="horz" wrap="square" lIns="99032" tIns="49517" rIns="99032" bIns="49517" numCol="1" anchor="t" anchorCtr="0" compatLnSpc="1"/>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3078" name="Rectangle 6"/>
          <p:cNvSpPr>
            <a:spLocks noGrp="1" noChangeArrowheads="1"/>
          </p:cNvSpPr>
          <p:nvPr>
            <p:ph type="ftr" sz="quarter" idx="4"/>
          </p:nvPr>
        </p:nvSpPr>
        <p:spPr bwMode="auto">
          <a:xfrm>
            <a:off x="0" y="9724528"/>
            <a:ext cx="3077137" cy="510085"/>
          </a:xfrm>
          <a:prstGeom prst="rect">
            <a:avLst/>
          </a:prstGeom>
          <a:noFill/>
          <a:ln w="9525">
            <a:noFill/>
            <a:miter lim="800000"/>
          </a:ln>
          <a:effectLst/>
        </p:spPr>
        <p:txBody>
          <a:bodyPr vert="horz" wrap="square" lIns="99032" tIns="49517" rIns="99032" bIns="49517" numCol="1" anchor="b" anchorCtr="0" compatLnSpc="1"/>
          <a:lstStyle>
            <a:lvl1pPr defTabSz="991235">
              <a:defRPr sz="1200">
                <a:ea typeface="+mn-ea"/>
              </a:defRPr>
            </a:lvl1pPr>
          </a:lstStyle>
          <a:p>
            <a:pPr>
              <a:defRPr/>
            </a:pPr>
            <a:endParaRPr lang="en-US" altLang="zh-CN"/>
          </a:p>
        </p:txBody>
      </p:sp>
      <p:sp>
        <p:nvSpPr>
          <p:cNvPr id="3079" name="Rectangle 7"/>
          <p:cNvSpPr>
            <a:spLocks noGrp="1" noChangeArrowheads="1"/>
          </p:cNvSpPr>
          <p:nvPr>
            <p:ph type="sldNum" sz="quarter" idx="5"/>
          </p:nvPr>
        </p:nvSpPr>
        <p:spPr bwMode="auto">
          <a:xfrm>
            <a:off x="4022163" y="9724528"/>
            <a:ext cx="3077137" cy="510085"/>
          </a:xfrm>
          <a:prstGeom prst="rect">
            <a:avLst/>
          </a:prstGeom>
          <a:noFill/>
          <a:ln w="9525">
            <a:noFill/>
            <a:miter lim="800000"/>
          </a:ln>
          <a:effectLst/>
        </p:spPr>
        <p:txBody>
          <a:bodyPr vert="horz" wrap="square" lIns="99032" tIns="49517" rIns="99032" bIns="49517" numCol="1" anchor="b" anchorCtr="0" compatLnSpc="1"/>
          <a:lstStyle>
            <a:lvl1pPr algn="r" defTabSz="990600">
              <a:defRPr sz="1200">
                <a:ea typeface="+mn-ea"/>
              </a:defRPr>
            </a:lvl1pPr>
          </a:lstStyle>
          <a:p>
            <a:pPr>
              <a:defRPr/>
            </a:pPr>
            <a:fld id="{960BD98A-0495-4D4B-B200-81369F18E29D}" type="slidenum">
              <a:rPr lang="en-US" altLang="zh-CN"/>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7F7E4A75-3258-4125-AA8F-6B425424B99B}" type="slidenum">
              <a:rPr lang="en-US" altLang="zh-CN" sz="1200" smtClean="0"/>
              <a:pPr>
                <a:defRPr/>
              </a:pPr>
              <a:t>1</a:t>
            </a:fld>
            <a:endParaRPr lang="en-US" altLang="zh-CN" sz="120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180394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a:ln/>
        </p:spPr>
      </p:sp>
      <p:sp>
        <p:nvSpPr>
          <p:cNvPr id="2662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2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079DEEA9-EB30-4863-9850-39CE4B15DD60}" type="slidenum">
              <a:rPr lang="en-US" altLang="zh-CN" sz="1200" smtClean="0"/>
              <a:pPr>
                <a:defRPr/>
              </a:pPr>
              <a:t>3</a:t>
            </a:fld>
            <a:endParaRPr lang="en-US" altLang="zh-CN" sz="1200"/>
          </a:p>
        </p:txBody>
      </p:sp>
    </p:spTree>
    <p:extLst>
      <p:ext uri="{BB962C8B-B14F-4D97-AF65-F5344CB8AC3E}">
        <p14:creationId xmlns:p14="http://schemas.microsoft.com/office/powerpoint/2010/main" val="3579933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a:ln/>
        </p:spPr>
      </p:sp>
      <p:sp>
        <p:nvSpPr>
          <p:cNvPr id="2867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7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573EB65F-0483-45F2-BFA9-23DB87107F5C}" type="slidenum">
              <a:rPr lang="en-US" altLang="zh-CN" sz="1200" smtClean="0"/>
              <a:pPr>
                <a:defRPr/>
              </a:pPr>
              <a:t>4</a:t>
            </a:fld>
            <a:endParaRPr lang="en-US" altLang="zh-CN" sz="1200"/>
          </a:p>
        </p:txBody>
      </p:sp>
    </p:spTree>
    <p:extLst>
      <p:ext uri="{BB962C8B-B14F-4D97-AF65-F5344CB8AC3E}">
        <p14:creationId xmlns:p14="http://schemas.microsoft.com/office/powerpoint/2010/main" val="1359854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7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44ACB7BD-371D-4CCB-9EC6-77125FD14793}" type="slidenum">
              <a:rPr lang="en-US" altLang="zh-CN" sz="1200" smtClean="0"/>
              <a:pPr>
                <a:defRPr/>
              </a:pPr>
              <a:t>5</a:t>
            </a:fld>
            <a:endParaRPr lang="en-US" altLang="zh-CN" sz="1200"/>
          </a:p>
        </p:txBody>
      </p:sp>
    </p:spTree>
    <p:extLst>
      <p:ext uri="{BB962C8B-B14F-4D97-AF65-F5344CB8AC3E}">
        <p14:creationId xmlns:p14="http://schemas.microsoft.com/office/powerpoint/2010/main" val="2279396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7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44ACB7BD-371D-4CCB-9EC6-77125FD14793}" type="slidenum">
              <a:rPr lang="en-US" altLang="zh-CN" sz="1200" smtClean="0"/>
              <a:pPr>
                <a:defRPr/>
              </a:pPr>
              <a:t>6</a:t>
            </a:fld>
            <a:endParaRPr lang="en-US" altLang="zh-CN" sz="1200"/>
          </a:p>
        </p:txBody>
      </p:sp>
    </p:spTree>
    <p:extLst>
      <p:ext uri="{BB962C8B-B14F-4D97-AF65-F5344CB8AC3E}">
        <p14:creationId xmlns:p14="http://schemas.microsoft.com/office/powerpoint/2010/main" val="1801985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a:ln/>
        </p:spPr>
      </p:sp>
      <p:sp>
        <p:nvSpPr>
          <p:cNvPr id="3072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72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C03ADE90-C0BB-42E1-81C9-A231467DEBD0}" type="slidenum">
              <a:rPr lang="en-US" altLang="zh-CN" sz="1200" smtClean="0"/>
              <a:pPr>
                <a:defRPr/>
              </a:pPr>
              <a:t>7</a:t>
            </a:fld>
            <a:endParaRPr lang="en-US" altLang="zh-CN" sz="1200"/>
          </a:p>
        </p:txBody>
      </p:sp>
    </p:spTree>
    <p:extLst>
      <p:ext uri="{BB962C8B-B14F-4D97-AF65-F5344CB8AC3E}">
        <p14:creationId xmlns:p14="http://schemas.microsoft.com/office/powerpoint/2010/main" val="3368013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ln/>
        </p:spPr>
      </p:sp>
      <p:sp>
        <p:nvSpPr>
          <p:cNvPr id="3481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82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71338F79-428C-46DF-8455-1276E28577E8}" type="slidenum">
              <a:rPr lang="en-US" altLang="zh-CN" sz="1200" smtClean="0"/>
              <a:pPr>
                <a:defRPr/>
              </a:pPr>
              <a:t>8</a:t>
            </a:fld>
            <a:endParaRPr lang="en-US" altLang="zh-CN" sz="1200"/>
          </a:p>
        </p:txBody>
      </p:sp>
    </p:spTree>
    <p:extLst>
      <p:ext uri="{BB962C8B-B14F-4D97-AF65-F5344CB8AC3E}">
        <p14:creationId xmlns:p14="http://schemas.microsoft.com/office/powerpoint/2010/main" val="930758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a:ln/>
        </p:spPr>
      </p:sp>
      <p:sp>
        <p:nvSpPr>
          <p:cNvPr id="368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3686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0A1AECC8-94EC-4100-B802-32A2C41B74E5}" type="slidenum">
              <a:rPr lang="en-US" altLang="zh-CN" sz="1200" smtClean="0"/>
              <a:pPr>
                <a:defRPr/>
              </a:pPr>
              <a:t>9</a:t>
            </a:fld>
            <a:endParaRPr lang="en-US" altLang="zh-CN" sz="1200"/>
          </a:p>
        </p:txBody>
      </p:sp>
    </p:spTree>
    <p:extLst>
      <p:ext uri="{BB962C8B-B14F-4D97-AF65-F5344CB8AC3E}">
        <p14:creationId xmlns:p14="http://schemas.microsoft.com/office/powerpoint/2010/main" val="1892124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a:ln/>
        </p:spPr>
      </p:sp>
      <p:sp>
        <p:nvSpPr>
          <p:cNvPr id="4096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096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BED584D1-55C7-4FA4-A8CC-1F100DE85F71}" type="slidenum">
              <a:rPr lang="en-US" altLang="zh-CN" sz="1200" smtClean="0"/>
              <a:pPr>
                <a:defRPr/>
              </a:pPr>
              <a:t>10</a:t>
            </a:fld>
            <a:endParaRPr lang="en-US" altLang="zh-CN" sz="1200"/>
          </a:p>
        </p:txBody>
      </p:sp>
    </p:spTree>
    <p:extLst>
      <p:ext uri="{BB962C8B-B14F-4D97-AF65-F5344CB8AC3E}">
        <p14:creationId xmlns:p14="http://schemas.microsoft.com/office/powerpoint/2010/main" val="3615297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a:ln/>
        </p:spPr>
      </p:sp>
      <p:sp>
        <p:nvSpPr>
          <p:cNvPr id="4301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301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202A6CB6-B86A-405A-BD7C-7436F6365163}" type="slidenum">
              <a:rPr lang="en-US" altLang="zh-CN" sz="1200" smtClean="0"/>
              <a:pPr>
                <a:defRPr/>
              </a:pPr>
              <a:t>11</a:t>
            </a:fld>
            <a:endParaRPr lang="en-US" altLang="zh-CN" sz="1200"/>
          </a:p>
        </p:txBody>
      </p:sp>
    </p:spTree>
    <p:extLst>
      <p:ext uri="{BB962C8B-B14F-4D97-AF65-F5344CB8AC3E}">
        <p14:creationId xmlns:p14="http://schemas.microsoft.com/office/powerpoint/2010/main" val="3780069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a:ln/>
        </p:spPr>
      </p:sp>
      <p:sp>
        <p:nvSpPr>
          <p:cNvPr id="4505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506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1DB8A386-7126-4A38-A879-9A7D227916FE}" type="slidenum">
              <a:rPr lang="en-US" altLang="zh-CN" sz="1200" smtClean="0"/>
              <a:pPr>
                <a:defRPr/>
              </a:pPr>
              <a:t>12</a:t>
            </a:fld>
            <a:endParaRPr lang="en-US" altLang="zh-CN" sz="1200"/>
          </a:p>
        </p:txBody>
      </p:sp>
    </p:spTree>
    <p:extLst>
      <p:ext uri="{BB962C8B-B14F-4D97-AF65-F5344CB8AC3E}">
        <p14:creationId xmlns:p14="http://schemas.microsoft.com/office/powerpoint/2010/main" val="3472425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a:ln/>
        </p:spPr>
      </p:sp>
      <p:sp>
        <p:nvSpPr>
          <p:cNvPr id="4710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t>Shove </a:t>
            </a:r>
            <a:r>
              <a:rPr lang="zh-CN" altLang="en-US"/>
              <a:t>挤出  </a:t>
            </a:r>
            <a:r>
              <a:rPr lang="en-US" altLang="zh-CN"/>
              <a:t>shAf</a:t>
            </a:r>
          </a:p>
          <a:p>
            <a:endParaRPr lang="zh-CN" altLang="en-US"/>
          </a:p>
        </p:txBody>
      </p:sp>
      <p:sp>
        <p:nvSpPr>
          <p:cNvPr id="4710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D38DCE81-1749-40EC-B622-420EE2E93BFF}" type="slidenum">
              <a:rPr lang="en-US" altLang="zh-CN" sz="1200" smtClean="0"/>
              <a:pPr>
                <a:defRPr/>
              </a:pPr>
              <a:t>13</a:t>
            </a:fld>
            <a:endParaRPr lang="en-US" altLang="zh-CN" sz="1200"/>
          </a:p>
        </p:txBody>
      </p:sp>
    </p:spTree>
    <p:extLst>
      <p:ext uri="{BB962C8B-B14F-4D97-AF65-F5344CB8AC3E}">
        <p14:creationId xmlns:p14="http://schemas.microsoft.com/office/powerpoint/2010/main" val="3705243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a:ln/>
        </p:spPr>
      </p:sp>
      <p:sp>
        <p:nvSpPr>
          <p:cNvPr id="4915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4915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B33FB6FE-4F93-4243-BE8A-3F8370279197}" type="slidenum">
              <a:rPr lang="en-US" altLang="zh-CN" sz="1200" smtClean="0"/>
              <a:pPr>
                <a:defRPr/>
              </a:pPr>
              <a:t>14</a:t>
            </a:fld>
            <a:endParaRPr lang="en-US" altLang="zh-CN" sz="1200"/>
          </a:p>
        </p:txBody>
      </p:sp>
    </p:spTree>
    <p:extLst>
      <p:ext uri="{BB962C8B-B14F-4D97-AF65-F5344CB8AC3E}">
        <p14:creationId xmlns:p14="http://schemas.microsoft.com/office/powerpoint/2010/main" val="2623054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a:ln/>
        </p:spPr>
      </p:sp>
      <p:sp>
        <p:nvSpPr>
          <p:cNvPr id="5120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5120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2468702E-C3BF-4970-BFC5-281A75A7EF59}" type="slidenum">
              <a:rPr lang="en-US" altLang="zh-CN" sz="1200" smtClean="0"/>
              <a:pPr>
                <a:defRPr/>
              </a:pPr>
              <a:t>15</a:t>
            </a:fld>
            <a:endParaRPr lang="en-US" altLang="zh-CN" sz="1200"/>
          </a:p>
        </p:txBody>
      </p:sp>
    </p:spTree>
    <p:extLst>
      <p:ext uri="{BB962C8B-B14F-4D97-AF65-F5344CB8AC3E}">
        <p14:creationId xmlns:p14="http://schemas.microsoft.com/office/powerpoint/2010/main" val="2808392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a:ln/>
        </p:spPr>
      </p:sp>
      <p:sp>
        <p:nvSpPr>
          <p:cNvPr id="5325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
        <p:nvSpPr>
          <p:cNvPr id="5325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F1953B2D-B340-41DB-B237-B952EB16C158}" type="slidenum">
              <a:rPr lang="en-US" altLang="zh-CN" sz="1200" smtClean="0"/>
              <a:pPr>
                <a:defRPr/>
              </a:pPr>
              <a:t>16</a:t>
            </a:fld>
            <a:endParaRPr lang="en-US" altLang="zh-CN" sz="1200"/>
          </a:p>
        </p:txBody>
      </p:sp>
    </p:spTree>
    <p:extLst>
      <p:ext uri="{BB962C8B-B14F-4D97-AF65-F5344CB8AC3E}">
        <p14:creationId xmlns:p14="http://schemas.microsoft.com/office/powerpoint/2010/main" val="605948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a:ln/>
        </p:spPr>
      </p:sp>
      <p:sp>
        <p:nvSpPr>
          <p:cNvPr id="5529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5530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E6C5F3FF-0525-4C22-934D-BECB601A8561}" type="slidenum">
              <a:rPr lang="en-US" altLang="zh-CN" sz="1200" smtClean="0"/>
              <a:pPr>
                <a:defRPr/>
              </a:pPr>
              <a:t>17</a:t>
            </a:fld>
            <a:endParaRPr lang="en-US" altLang="zh-CN" sz="1200"/>
          </a:p>
        </p:txBody>
      </p:sp>
    </p:spTree>
    <p:extLst>
      <p:ext uri="{BB962C8B-B14F-4D97-AF65-F5344CB8AC3E}">
        <p14:creationId xmlns:p14="http://schemas.microsoft.com/office/powerpoint/2010/main" val="32407978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ln/>
        </p:spPr>
      </p:sp>
      <p:sp>
        <p:nvSpPr>
          <p:cNvPr id="5734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734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9E2D1665-D445-486D-A36D-E705D1AE03AD}" type="slidenum">
              <a:rPr lang="en-US" altLang="zh-CN" sz="1200" smtClean="0"/>
              <a:pPr>
                <a:defRPr/>
              </a:pPr>
              <a:t>18</a:t>
            </a:fld>
            <a:endParaRPr lang="en-US" altLang="zh-CN" sz="1200"/>
          </a:p>
        </p:txBody>
      </p:sp>
    </p:spTree>
    <p:extLst>
      <p:ext uri="{BB962C8B-B14F-4D97-AF65-F5344CB8AC3E}">
        <p14:creationId xmlns:p14="http://schemas.microsoft.com/office/powerpoint/2010/main" val="1557018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ln/>
        </p:spPr>
      </p:sp>
      <p:sp>
        <p:nvSpPr>
          <p:cNvPr id="5939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a:t>['θ</a:t>
            </a:r>
            <a:r>
              <a:rPr lang="en-US" altLang="en-US"/>
              <a:t>rɒt(ə)l]</a:t>
            </a:r>
            <a:endParaRPr lang="zh-CN" altLang="en-US"/>
          </a:p>
        </p:txBody>
      </p:sp>
      <p:sp>
        <p:nvSpPr>
          <p:cNvPr id="5939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2AA40266-FFE5-47F8-AAD4-B6EC4AB8183A}" type="slidenum">
              <a:rPr lang="en-US" altLang="zh-CN" sz="1200" smtClean="0"/>
              <a:pPr>
                <a:defRPr/>
              </a:pPr>
              <a:t>19</a:t>
            </a:fld>
            <a:endParaRPr lang="en-US" altLang="zh-CN" sz="1200"/>
          </a:p>
        </p:txBody>
      </p:sp>
    </p:spTree>
    <p:extLst>
      <p:ext uri="{BB962C8B-B14F-4D97-AF65-F5344CB8AC3E}">
        <p14:creationId xmlns:p14="http://schemas.microsoft.com/office/powerpoint/2010/main" val="1593641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a:ln/>
        </p:spPr>
      </p:sp>
      <p:sp>
        <p:nvSpPr>
          <p:cNvPr id="6144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44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F0C68D68-C5FC-4FBF-B606-652197DED6F6}" type="slidenum">
              <a:rPr lang="en-US" altLang="zh-CN" sz="1200" smtClean="0"/>
              <a:pPr>
                <a:defRPr/>
              </a:pPr>
              <a:t>20</a:t>
            </a:fld>
            <a:endParaRPr lang="en-US" altLang="zh-CN" sz="1200"/>
          </a:p>
        </p:txBody>
      </p:sp>
    </p:spTree>
    <p:extLst>
      <p:ext uri="{BB962C8B-B14F-4D97-AF65-F5344CB8AC3E}">
        <p14:creationId xmlns:p14="http://schemas.microsoft.com/office/powerpoint/2010/main" val="33493769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7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44ACB7BD-371D-4CCB-9EC6-77125FD14793}" type="slidenum">
              <a:rPr lang="en-US" altLang="zh-CN" sz="1200" smtClean="0"/>
              <a:pPr>
                <a:defRPr/>
              </a:pPr>
              <a:t>21</a:t>
            </a:fld>
            <a:endParaRPr lang="en-US" altLang="zh-CN" sz="1200"/>
          </a:p>
        </p:txBody>
      </p:sp>
    </p:spTree>
    <p:extLst>
      <p:ext uri="{BB962C8B-B14F-4D97-AF65-F5344CB8AC3E}">
        <p14:creationId xmlns:p14="http://schemas.microsoft.com/office/powerpoint/2010/main" val="2497049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a:ln/>
        </p:spPr>
      </p:sp>
      <p:sp>
        <p:nvSpPr>
          <p:cNvPr id="6553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554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B77A147A-F6D6-4850-883F-7D99024D4A6A}" type="slidenum">
              <a:rPr lang="en-US" altLang="zh-CN" sz="1200" smtClean="0"/>
              <a:pPr>
                <a:defRPr/>
              </a:pPr>
              <a:t>25</a:t>
            </a:fld>
            <a:endParaRPr lang="en-US" altLang="zh-CN" sz="1200"/>
          </a:p>
        </p:txBody>
      </p:sp>
    </p:spTree>
    <p:extLst>
      <p:ext uri="{BB962C8B-B14F-4D97-AF65-F5344CB8AC3E}">
        <p14:creationId xmlns:p14="http://schemas.microsoft.com/office/powerpoint/2010/main" val="2670665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a:ln/>
        </p:spPr>
      </p:sp>
      <p:sp>
        <p:nvSpPr>
          <p:cNvPr id="6758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758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ABE1878A-12F5-4529-A754-DD0EC22D6757}" type="slidenum">
              <a:rPr lang="en-US" altLang="zh-CN" sz="1200" smtClean="0"/>
              <a:pPr>
                <a:defRPr/>
              </a:pPr>
              <a:t>26</a:t>
            </a:fld>
            <a:endParaRPr lang="en-US" altLang="zh-CN" sz="1200"/>
          </a:p>
        </p:txBody>
      </p:sp>
    </p:spTree>
    <p:extLst>
      <p:ext uri="{BB962C8B-B14F-4D97-AF65-F5344CB8AC3E}">
        <p14:creationId xmlns:p14="http://schemas.microsoft.com/office/powerpoint/2010/main" val="374404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a:ln/>
        </p:spPr>
      </p:sp>
      <p:sp>
        <p:nvSpPr>
          <p:cNvPr id="6963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 </a:t>
            </a:r>
            <a:r>
              <a:rPr lang="en-US" altLang="en-US" dirty="0"/>
              <a:t>['</a:t>
            </a:r>
            <a:r>
              <a:rPr lang="en-US" altLang="en-US" dirty="0" err="1"/>
              <a:t>rek</a:t>
            </a:r>
            <a:r>
              <a:rPr lang="en-US" altLang="en-US" dirty="0"/>
              <a:t>(ə)</a:t>
            </a:r>
            <a:r>
              <a:rPr lang="en-US" altLang="en-US" dirty="0" err="1"/>
              <a:t>nsaɪl</a:t>
            </a:r>
            <a:r>
              <a:rPr lang="en-US" altLang="en-US" dirty="0"/>
              <a:t>]</a:t>
            </a:r>
          </a:p>
          <a:p>
            <a:r>
              <a:rPr lang="en-US" altLang="zh-CN" dirty="0" err="1"/>
              <a:t>vt.</a:t>
            </a:r>
            <a:r>
              <a:rPr lang="en-US" altLang="zh-CN" dirty="0"/>
              <a:t> </a:t>
            </a:r>
            <a:r>
              <a:rPr lang="zh-CN" altLang="en-US"/>
              <a:t>使一致；使和解；调停，调解；使顺从</a:t>
            </a:r>
          </a:p>
          <a:p>
            <a:endParaRPr lang="zh-CN" altLang="en-US"/>
          </a:p>
        </p:txBody>
      </p:sp>
      <p:sp>
        <p:nvSpPr>
          <p:cNvPr id="6963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E8FBD27A-005A-44E3-BD37-F193F3602DEC}" type="slidenum">
              <a:rPr lang="en-US" altLang="zh-CN" sz="1200" smtClean="0"/>
              <a:pPr>
                <a:defRPr/>
              </a:pPr>
              <a:t>27</a:t>
            </a:fld>
            <a:endParaRPr lang="en-US" altLang="zh-CN" sz="1200"/>
          </a:p>
        </p:txBody>
      </p:sp>
    </p:spTree>
    <p:extLst>
      <p:ext uri="{BB962C8B-B14F-4D97-AF65-F5344CB8AC3E}">
        <p14:creationId xmlns:p14="http://schemas.microsoft.com/office/powerpoint/2010/main" val="21760411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a:ln/>
        </p:spPr>
      </p:sp>
      <p:sp>
        <p:nvSpPr>
          <p:cNvPr id="7168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68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5E193A33-E2CC-48C7-96A2-78DFA8E8A925}" type="slidenum">
              <a:rPr lang="en-US" altLang="zh-CN" sz="1200" smtClean="0"/>
              <a:pPr>
                <a:defRPr/>
              </a:pPr>
              <a:t>28</a:t>
            </a:fld>
            <a:endParaRPr lang="en-US" altLang="zh-CN" sz="1200"/>
          </a:p>
        </p:txBody>
      </p:sp>
    </p:spTree>
    <p:extLst>
      <p:ext uri="{BB962C8B-B14F-4D97-AF65-F5344CB8AC3E}">
        <p14:creationId xmlns:p14="http://schemas.microsoft.com/office/powerpoint/2010/main" val="3238226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a:ln/>
        </p:spPr>
      </p:sp>
      <p:sp>
        <p:nvSpPr>
          <p:cNvPr id="7373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373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F5C3315C-0310-44ED-9346-DA4B7E464C56}" type="slidenum">
              <a:rPr lang="en-US" altLang="zh-CN" sz="1200" smtClean="0"/>
              <a:pPr>
                <a:defRPr/>
              </a:pPr>
              <a:t>29</a:t>
            </a:fld>
            <a:endParaRPr lang="en-US" altLang="zh-CN" sz="1200"/>
          </a:p>
        </p:txBody>
      </p:sp>
    </p:spTree>
    <p:extLst>
      <p:ext uri="{BB962C8B-B14F-4D97-AF65-F5344CB8AC3E}">
        <p14:creationId xmlns:p14="http://schemas.microsoft.com/office/powerpoint/2010/main" val="6640181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a:ln/>
        </p:spPr>
      </p:sp>
      <p:sp>
        <p:nvSpPr>
          <p:cNvPr id="7577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578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751C31E5-6B92-46DB-B2AB-42A20BAAF467}" type="slidenum">
              <a:rPr lang="en-US" altLang="zh-CN" sz="1200" smtClean="0"/>
              <a:pPr>
                <a:defRPr/>
              </a:pPr>
              <a:t>30</a:t>
            </a:fld>
            <a:endParaRPr lang="en-US" altLang="zh-CN" sz="1200"/>
          </a:p>
        </p:txBody>
      </p:sp>
    </p:spTree>
    <p:extLst>
      <p:ext uri="{BB962C8B-B14F-4D97-AF65-F5344CB8AC3E}">
        <p14:creationId xmlns:p14="http://schemas.microsoft.com/office/powerpoint/2010/main" val="2353486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a:ln/>
        </p:spPr>
      </p:sp>
      <p:sp>
        <p:nvSpPr>
          <p:cNvPr id="7782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782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0E1E426A-8E1C-45B0-B1FF-8580F5AB8009}" type="slidenum">
              <a:rPr lang="en-US" altLang="zh-CN" sz="1200" smtClean="0"/>
              <a:pPr>
                <a:defRPr/>
              </a:pPr>
              <a:t>31</a:t>
            </a:fld>
            <a:endParaRPr lang="en-US" altLang="zh-CN" sz="1200"/>
          </a:p>
        </p:txBody>
      </p:sp>
    </p:spTree>
    <p:extLst>
      <p:ext uri="{BB962C8B-B14F-4D97-AF65-F5344CB8AC3E}">
        <p14:creationId xmlns:p14="http://schemas.microsoft.com/office/powerpoint/2010/main" val="27295047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a:ln/>
        </p:spPr>
      </p:sp>
      <p:sp>
        <p:nvSpPr>
          <p:cNvPr id="7987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987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CAA89533-49C9-4FEB-840B-7DF9BF754A95}" type="slidenum">
              <a:rPr lang="en-US" altLang="zh-CN" sz="1200" smtClean="0"/>
              <a:pPr>
                <a:defRPr/>
              </a:pPr>
              <a:t>32</a:t>
            </a:fld>
            <a:endParaRPr lang="en-US" altLang="zh-CN" sz="1200"/>
          </a:p>
        </p:txBody>
      </p:sp>
    </p:spTree>
    <p:extLst>
      <p:ext uri="{BB962C8B-B14F-4D97-AF65-F5344CB8AC3E}">
        <p14:creationId xmlns:p14="http://schemas.microsoft.com/office/powerpoint/2010/main" val="2624129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TextEdit="1"/>
          </p:cNvSpPr>
          <p:nvPr>
            <p:ph type="sldImg"/>
          </p:nvPr>
        </p:nvSpPr>
        <p:spPr>
          <a:ln/>
        </p:spPr>
      </p:sp>
      <p:sp>
        <p:nvSpPr>
          <p:cNvPr id="8192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192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6F0A1D06-1A6D-4B57-A6AC-E360DC834BBB}" type="slidenum">
              <a:rPr lang="en-US" altLang="zh-CN" sz="1200" smtClean="0"/>
              <a:pPr>
                <a:defRPr/>
              </a:pPr>
              <a:t>33</a:t>
            </a:fld>
            <a:endParaRPr lang="en-US" altLang="zh-CN" sz="1200"/>
          </a:p>
        </p:txBody>
      </p:sp>
    </p:spTree>
    <p:extLst>
      <p:ext uri="{BB962C8B-B14F-4D97-AF65-F5344CB8AC3E}">
        <p14:creationId xmlns:p14="http://schemas.microsoft.com/office/powerpoint/2010/main" val="1821943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p:cNvSpPr>
            <a:spLocks noGrp="1" noRot="1" noChangeAspect="1" noTextEdit="1"/>
          </p:cNvSpPr>
          <p:nvPr>
            <p:ph type="sldImg"/>
          </p:nvPr>
        </p:nvSpPr>
        <p:spPr>
          <a:ln/>
        </p:spPr>
      </p:sp>
      <p:sp>
        <p:nvSpPr>
          <p:cNvPr id="839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397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A863CA9E-E660-4BDC-BE77-01C74A9AD2E7}" type="slidenum">
              <a:rPr lang="en-US" altLang="zh-CN" sz="1200" smtClean="0"/>
              <a:pPr>
                <a:defRPr/>
              </a:pPr>
              <a:t>34</a:t>
            </a:fld>
            <a:endParaRPr lang="en-US" altLang="zh-CN" sz="1200"/>
          </a:p>
        </p:txBody>
      </p:sp>
    </p:spTree>
    <p:extLst>
      <p:ext uri="{BB962C8B-B14F-4D97-AF65-F5344CB8AC3E}">
        <p14:creationId xmlns:p14="http://schemas.microsoft.com/office/powerpoint/2010/main" val="30061739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1"/>
          <p:cNvSpPr>
            <a:spLocks noGrp="1" noRot="1" noChangeAspect="1" noTextEdit="1"/>
          </p:cNvSpPr>
          <p:nvPr>
            <p:ph type="sldImg"/>
          </p:nvPr>
        </p:nvSpPr>
        <p:spPr>
          <a:ln/>
        </p:spPr>
      </p:sp>
      <p:sp>
        <p:nvSpPr>
          <p:cNvPr id="8601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602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71A1BA60-411D-40B7-B3EA-C0DDEE88775B}" type="slidenum">
              <a:rPr lang="en-US" altLang="zh-CN" sz="1200" smtClean="0"/>
              <a:pPr>
                <a:defRPr/>
              </a:pPr>
              <a:t>35</a:t>
            </a:fld>
            <a:endParaRPr lang="en-US" altLang="zh-CN" sz="1200"/>
          </a:p>
        </p:txBody>
      </p:sp>
    </p:spTree>
    <p:extLst>
      <p:ext uri="{BB962C8B-B14F-4D97-AF65-F5344CB8AC3E}">
        <p14:creationId xmlns:p14="http://schemas.microsoft.com/office/powerpoint/2010/main" val="42942712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ln/>
        </p:spPr>
      </p:sp>
      <p:sp>
        <p:nvSpPr>
          <p:cNvPr id="880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806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CE4DEBE8-0364-4035-BC7F-64184E7EAFF3}" type="slidenum">
              <a:rPr lang="en-US" altLang="zh-CN" sz="1200" smtClean="0"/>
              <a:pPr>
                <a:defRPr/>
              </a:pPr>
              <a:t>36</a:t>
            </a:fld>
            <a:endParaRPr lang="en-US" altLang="zh-CN" sz="1200"/>
          </a:p>
        </p:txBody>
      </p:sp>
    </p:spTree>
    <p:extLst>
      <p:ext uri="{BB962C8B-B14F-4D97-AF65-F5344CB8AC3E}">
        <p14:creationId xmlns:p14="http://schemas.microsoft.com/office/powerpoint/2010/main" val="28421968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ln/>
        </p:spPr>
      </p:sp>
      <p:sp>
        <p:nvSpPr>
          <p:cNvPr id="9216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011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2EB89024-B2EA-4082-A501-F7836B9FB3D7}" type="slidenum">
              <a:rPr lang="en-US" altLang="zh-CN" sz="1200" smtClean="0"/>
              <a:pPr>
                <a:defRPr/>
              </a:pPr>
              <a:t>37</a:t>
            </a:fld>
            <a:endParaRPr lang="en-US" altLang="zh-CN" sz="1200"/>
          </a:p>
        </p:txBody>
      </p:sp>
    </p:spTree>
    <p:extLst>
      <p:ext uri="{BB962C8B-B14F-4D97-AF65-F5344CB8AC3E}">
        <p14:creationId xmlns:p14="http://schemas.microsoft.com/office/powerpoint/2010/main" val="32148552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幻灯片图像占位符 1"/>
          <p:cNvSpPr>
            <a:spLocks noGrp="1" noRot="1" noChangeAspect="1" noTextEdit="1"/>
          </p:cNvSpPr>
          <p:nvPr>
            <p:ph type="sldImg"/>
          </p:nvPr>
        </p:nvSpPr>
        <p:spPr>
          <a:ln/>
        </p:spPr>
      </p:sp>
      <p:sp>
        <p:nvSpPr>
          <p:cNvPr id="9421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16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9FD7163C-9DCD-4E25-A8A1-D56820FF8AC7}" type="slidenum">
              <a:rPr lang="en-US" altLang="zh-CN" sz="1200" smtClean="0"/>
              <a:pPr>
                <a:defRPr/>
              </a:pPr>
              <a:t>38</a:t>
            </a:fld>
            <a:endParaRPr lang="en-US" altLang="zh-CN" sz="1200"/>
          </a:p>
        </p:txBody>
      </p:sp>
    </p:spTree>
    <p:extLst>
      <p:ext uri="{BB962C8B-B14F-4D97-AF65-F5344CB8AC3E}">
        <p14:creationId xmlns:p14="http://schemas.microsoft.com/office/powerpoint/2010/main" val="26293500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p:cNvSpPr>
            <a:spLocks noGrp="1" noRot="1" noChangeAspect="1" noTextEdit="1"/>
          </p:cNvSpPr>
          <p:nvPr>
            <p:ph type="sldImg"/>
          </p:nvPr>
        </p:nvSpPr>
        <p:spPr>
          <a:ln/>
        </p:spPr>
      </p:sp>
      <p:sp>
        <p:nvSpPr>
          <p:cNvPr id="9625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dirty="0" err="1"/>
              <a:t>Ssh</a:t>
            </a:r>
            <a:r>
              <a:rPr lang="en-US" altLang="zh-CN" dirty="0"/>
              <a:t> www.cs.sjtu.edu.cn</a:t>
            </a:r>
          </a:p>
          <a:p>
            <a:endParaRPr lang="en-US" altLang="zh-CN" dirty="0"/>
          </a:p>
          <a:p>
            <a:r>
              <a:rPr lang="en-US" altLang="zh-CN" dirty="0"/>
              <a:t>telnet</a:t>
            </a:r>
            <a:r>
              <a:rPr lang="en-US" altLang="zh-CN" baseline="0" dirty="0"/>
              <a:t> www.cs.sjtu.edu.cn</a:t>
            </a:r>
          </a:p>
          <a:p>
            <a:r>
              <a:rPr lang="en-US" altLang="zh-CN" baseline="0" dirty="0"/>
              <a:t>GET /~yzhu/index.html HTTP/1.1</a:t>
            </a:r>
          </a:p>
          <a:p>
            <a:r>
              <a:rPr lang="en-US" altLang="zh-CN" baseline="0" dirty="0"/>
              <a:t>Host: www.cs.sjtu.edu.cn</a:t>
            </a:r>
          </a:p>
          <a:p>
            <a:endParaRPr lang="en-US" altLang="zh-CN" baseline="0" dirty="0"/>
          </a:p>
          <a:p>
            <a:endParaRPr lang="zh-CN" altLang="en-US" dirty="0"/>
          </a:p>
        </p:txBody>
      </p:sp>
      <p:sp>
        <p:nvSpPr>
          <p:cNvPr id="9421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215CA213-2286-47E5-B014-C350F6F37F23}" type="slidenum">
              <a:rPr lang="en-US" altLang="zh-CN" sz="1200" smtClean="0"/>
              <a:pPr>
                <a:defRPr/>
              </a:pPr>
              <a:t>39</a:t>
            </a:fld>
            <a:endParaRPr lang="en-US" altLang="zh-CN" sz="1200"/>
          </a:p>
        </p:txBody>
      </p:sp>
    </p:spTree>
    <p:extLst>
      <p:ext uri="{BB962C8B-B14F-4D97-AF65-F5344CB8AC3E}">
        <p14:creationId xmlns:p14="http://schemas.microsoft.com/office/powerpoint/2010/main" val="19977777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92928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1702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83941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shortest job first: decreased average delay!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57299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10803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91638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85189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739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CEA37-0427-E7AD-92BC-35BEE996AC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184AB3-FBDF-30BB-7ABC-074C3AB876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2DE13C-A25C-2820-AF6D-890ED74BEC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398914-5B44-51D1-D542-8D6B312351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1EEAC-CFEF-9647-876F-EABC6B8338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38416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HTTP/2 is a major revision of the HTTP network protocol, used by the World Wide Web. It was developed by the Internet Engineering Task Force (IETF) and published in 2015. Here are some key features of HTTP/2:</a:t>
            </a:r>
          </a:p>
          <a:p>
            <a:endParaRPr lang="en-US" altLang="zh-CN" dirty="0"/>
          </a:p>
          <a:p>
            <a:r>
              <a:rPr lang="en-US" altLang="zh-CN" dirty="0"/>
              <a:t>Binary Protocol: Unlike HTTP/1.1, which is text-based, HTTP/2 is binary. This makes it more efficient to parse and less error-prone.</a:t>
            </a:r>
          </a:p>
          <a:p>
            <a:endParaRPr lang="en-US" altLang="zh-CN" dirty="0"/>
          </a:p>
          <a:p>
            <a:r>
              <a:rPr lang="en-US" altLang="zh-CN" dirty="0"/>
              <a:t>Multiplexing: Multiple requests and responses can be sent simultaneously over a single TCP connection, reducing latency and improving page load times.</a:t>
            </a:r>
          </a:p>
          <a:p>
            <a:endParaRPr lang="en-US" altLang="zh-CN" dirty="0"/>
          </a:p>
          <a:p>
            <a:r>
              <a:rPr lang="en-US" altLang="zh-CN" dirty="0"/>
              <a:t>Header Compression: HTTP/2 uses HPACK compression to reduce the overhead of HTTP headers, which can be significant in HTTP/1.1.</a:t>
            </a:r>
          </a:p>
          <a:p>
            <a:endParaRPr lang="en-US" altLang="zh-CN" dirty="0"/>
          </a:p>
          <a:p>
            <a:r>
              <a:rPr lang="en-US" altLang="zh-CN" dirty="0"/>
              <a:t>Server Push: Servers can send resources to the client before they are requested, potentially speeding up page loads.</a:t>
            </a:r>
          </a:p>
          <a:p>
            <a:endParaRPr lang="en-US" altLang="zh-CN" dirty="0"/>
          </a:p>
          <a:p>
            <a:r>
              <a:rPr lang="en-US" altLang="zh-CN" dirty="0"/>
              <a:t>Stream Prioritization: Clients can assign priority levels to different streams, allowing more important resources to be delivered first.</a:t>
            </a:r>
          </a:p>
          <a:p>
            <a:endParaRPr lang="en-US" altLang="zh-CN" dirty="0"/>
          </a:p>
          <a:p>
            <a:r>
              <a:rPr lang="en-US" altLang="zh-CN" dirty="0"/>
              <a:t>Overall, HTTP/2 improves performance, efficiency, and speed compared to HTTP/1.1, especially in modern web applications.</a:t>
            </a:r>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52</a:t>
            </a:fld>
            <a:endParaRPr lang="en-US" altLang="zh-CN"/>
          </a:p>
        </p:txBody>
      </p:sp>
    </p:spTree>
    <p:extLst>
      <p:ext uri="{BB962C8B-B14F-4D97-AF65-F5344CB8AC3E}">
        <p14:creationId xmlns:p14="http://schemas.microsoft.com/office/powerpoint/2010/main" val="29243902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54</a:t>
            </a:fld>
            <a:endParaRPr lang="en-US" altLang="zh-CN"/>
          </a:p>
        </p:txBody>
      </p:sp>
    </p:spTree>
    <p:extLst>
      <p:ext uri="{BB962C8B-B14F-4D97-AF65-F5344CB8AC3E}">
        <p14:creationId xmlns:p14="http://schemas.microsoft.com/office/powerpoint/2010/main" val="23731956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幻灯片图像占位符 1"/>
          <p:cNvSpPr>
            <a:spLocks noGrp="1" noRot="1" noChangeAspect="1" noTextEdit="1"/>
          </p:cNvSpPr>
          <p:nvPr>
            <p:ph type="sldImg"/>
          </p:nvPr>
        </p:nvSpPr>
        <p:spPr>
          <a:ln/>
        </p:spPr>
      </p:sp>
      <p:sp>
        <p:nvSpPr>
          <p:cNvPr id="9933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626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C73274E1-7E61-4DF5-BE1E-70D507C31577}" type="slidenum">
              <a:rPr lang="en-US" altLang="zh-CN" sz="1200" smtClean="0"/>
              <a:pPr>
                <a:defRPr/>
              </a:pPr>
              <a:t>55</a:t>
            </a:fld>
            <a:endParaRPr lang="en-US" altLang="zh-CN" sz="1200"/>
          </a:p>
        </p:txBody>
      </p:sp>
    </p:spTree>
    <p:extLst>
      <p:ext uri="{BB962C8B-B14F-4D97-AF65-F5344CB8AC3E}">
        <p14:creationId xmlns:p14="http://schemas.microsoft.com/office/powerpoint/2010/main" val="23818933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幻灯片图像占位符 1"/>
          <p:cNvSpPr>
            <a:spLocks noGrp="1" noRot="1" noChangeAspect="1" noTextEdit="1"/>
          </p:cNvSpPr>
          <p:nvPr>
            <p:ph type="sldImg"/>
          </p:nvPr>
        </p:nvSpPr>
        <p:spPr>
          <a:ln/>
        </p:spPr>
      </p:sp>
      <p:sp>
        <p:nvSpPr>
          <p:cNvPr id="10137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9830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34A7B310-CCEC-40FF-AF08-EF27442961A8}" type="slidenum">
              <a:rPr lang="en-US" altLang="zh-CN" sz="1200" smtClean="0"/>
              <a:pPr>
                <a:defRPr/>
              </a:pPr>
              <a:t>56</a:t>
            </a:fld>
            <a:endParaRPr lang="en-US" altLang="zh-CN" sz="1200"/>
          </a:p>
        </p:txBody>
      </p:sp>
    </p:spTree>
    <p:extLst>
      <p:ext uri="{BB962C8B-B14F-4D97-AF65-F5344CB8AC3E}">
        <p14:creationId xmlns:p14="http://schemas.microsoft.com/office/powerpoint/2010/main" val="29648794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幻灯片图像占位符 1"/>
          <p:cNvSpPr>
            <a:spLocks noGrp="1" noRot="1" noChangeAspect="1" noTextEdit="1"/>
          </p:cNvSpPr>
          <p:nvPr>
            <p:ph type="sldImg"/>
          </p:nvPr>
        </p:nvSpPr>
        <p:spPr>
          <a:ln/>
        </p:spPr>
      </p:sp>
      <p:sp>
        <p:nvSpPr>
          <p:cNvPr id="10342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10035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C732175A-44F9-46C3-B6F7-0E6FC710BB3C}" type="slidenum">
              <a:rPr lang="en-US" altLang="zh-CN" sz="1200" smtClean="0"/>
              <a:pPr>
                <a:defRPr/>
              </a:pPr>
              <a:t>57</a:t>
            </a:fld>
            <a:endParaRPr lang="en-US" altLang="zh-CN" sz="1200"/>
          </a:p>
        </p:txBody>
      </p:sp>
    </p:spTree>
    <p:extLst>
      <p:ext uri="{BB962C8B-B14F-4D97-AF65-F5344CB8AC3E}">
        <p14:creationId xmlns:p14="http://schemas.microsoft.com/office/powerpoint/2010/main" val="20034974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幻灯片图像占位符 1"/>
          <p:cNvSpPr>
            <a:spLocks noGrp="1" noRot="1" noChangeAspect="1" noTextEdit="1"/>
          </p:cNvSpPr>
          <p:nvPr>
            <p:ph type="sldImg"/>
          </p:nvPr>
        </p:nvSpPr>
        <p:spPr>
          <a:ln/>
        </p:spPr>
      </p:sp>
      <p:sp>
        <p:nvSpPr>
          <p:cNvPr id="10547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240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25562F6A-A2C4-4AD8-8A34-BF0C567BD6B8}" type="slidenum">
              <a:rPr lang="en-US" altLang="zh-CN" sz="1200" smtClean="0"/>
              <a:pPr>
                <a:defRPr/>
              </a:pPr>
              <a:t>58</a:t>
            </a:fld>
            <a:endParaRPr lang="en-US" altLang="zh-CN" sz="1200"/>
          </a:p>
        </p:txBody>
      </p:sp>
    </p:spTree>
    <p:extLst>
      <p:ext uri="{BB962C8B-B14F-4D97-AF65-F5344CB8AC3E}">
        <p14:creationId xmlns:p14="http://schemas.microsoft.com/office/powerpoint/2010/main" val="20975162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幻灯片图像占位符 1"/>
          <p:cNvSpPr>
            <a:spLocks noGrp="1" noRot="1" noChangeAspect="1" noTextEdit="1"/>
          </p:cNvSpPr>
          <p:nvPr>
            <p:ph type="sldImg"/>
          </p:nvPr>
        </p:nvSpPr>
        <p:spPr>
          <a:ln/>
        </p:spPr>
      </p:sp>
      <p:sp>
        <p:nvSpPr>
          <p:cNvPr id="10752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445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6DE9276A-7208-4886-80CD-FE03A80F774E}" type="slidenum">
              <a:rPr lang="en-US" altLang="zh-CN" sz="1200" smtClean="0"/>
              <a:pPr>
                <a:defRPr/>
              </a:pPr>
              <a:t>59</a:t>
            </a:fld>
            <a:endParaRPr lang="en-US" altLang="zh-CN" sz="1200"/>
          </a:p>
        </p:txBody>
      </p:sp>
    </p:spTree>
    <p:extLst>
      <p:ext uri="{BB962C8B-B14F-4D97-AF65-F5344CB8AC3E}">
        <p14:creationId xmlns:p14="http://schemas.microsoft.com/office/powerpoint/2010/main" val="42112644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幻灯片图像占位符 1"/>
          <p:cNvSpPr>
            <a:spLocks noGrp="1" noRot="1" noChangeAspect="1" noTextEdit="1"/>
          </p:cNvSpPr>
          <p:nvPr>
            <p:ph type="sldImg"/>
          </p:nvPr>
        </p:nvSpPr>
        <p:spPr>
          <a:ln/>
        </p:spPr>
      </p:sp>
      <p:sp>
        <p:nvSpPr>
          <p:cNvPr id="1095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650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320349FC-403C-465F-8F94-68E0D3C6C2BE}" type="slidenum">
              <a:rPr lang="en-US" altLang="zh-CN" sz="1200" smtClean="0"/>
              <a:pPr>
                <a:defRPr/>
              </a:pPr>
              <a:t>60</a:t>
            </a:fld>
            <a:endParaRPr lang="en-US" altLang="zh-CN" sz="1200"/>
          </a:p>
        </p:txBody>
      </p:sp>
    </p:spTree>
    <p:extLst>
      <p:ext uri="{BB962C8B-B14F-4D97-AF65-F5344CB8AC3E}">
        <p14:creationId xmlns:p14="http://schemas.microsoft.com/office/powerpoint/2010/main" val="318866670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p:cNvSpPr>
            <a:spLocks noGrp="1" noRot="1" noChangeAspect="1" noTextEdit="1"/>
          </p:cNvSpPr>
          <p:nvPr>
            <p:ph type="sldImg"/>
          </p:nvPr>
        </p:nvSpPr>
        <p:spPr>
          <a:ln/>
        </p:spPr>
      </p:sp>
      <p:sp>
        <p:nvSpPr>
          <p:cNvPr id="11161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854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0F6877F2-8415-46C0-84E2-C63C2DC7E007}" type="slidenum">
              <a:rPr lang="en-US" altLang="zh-CN" sz="1200" smtClean="0"/>
              <a:pPr>
                <a:defRPr/>
              </a:pPr>
              <a:t>61</a:t>
            </a:fld>
            <a:endParaRPr lang="en-US" altLang="zh-CN" sz="1200"/>
          </a:p>
        </p:txBody>
      </p:sp>
    </p:spTree>
    <p:extLst>
      <p:ext uri="{BB962C8B-B14F-4D97-AF65-F5344CB8AC3E}">
        <p14:creationId xmlns:p14="http://schemas.microsoft.com/office/powerpoint/2010/main" val="34485470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幻灯片图像占位符 1"/>
          <p:cNvSpPr>
            <a:spLocks noGrp="1" noRot="1" noChangeAspect="1" noTextEdit="1"/>
          </p:cNvSpPr>
          <p:nvPr>
            <p:ph type="sldImg"/>
          </p:nvPr>
        </p:nvSpPr>
        <p:spPr>
          <a:ln/>
        </p:spPr>
      </p:sp>
      <p:sp>
        <p:nvSpPr>
          <p:cNvPr id="1136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059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6DEA5C33-7679-4104-AF8F-1975E9D69126}" type="slidenum">
              <a:rPr lang="en-US" altLang="zh-CN" sz="1200" smtClean="0"/>
              <a:pPr>
                <a:defRPr/>
              </a:pPr>
              <a:t>62</a:t>
            </a:fld>
            <a:endParaRPr lang="en-US" altLang="zh-CN" sz="1200"/>
          </a:p>
        </p:txBody>
      </p:sp>
    </p:spTree>
    <p:extLst>
      <p:ext uri="{BB962C8B-B14F-4D97-AF65-F5344CB8AC3E}">
        <p14:creationId xmlns:p14="http://schemas.microsoft.com/office/powerpoint/2010/main" val="10552117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幻灯片图像占位符 1"/>
          <p:cNvSpPr>
            <a:spLocks noGrp="1" noRot="1" noChangeAspect="1" noTextEdit="1"/>
          </p:cNvSpPr>
          <p:nvPr>
            <p:ph type="sldImg"/>
          </p:nvPr>
        </p:nvSpPr>
        <p:spPr>
          <a:ln/>
        </p:spPr>
      </p:sp>
      <p:sp>
        <p:nvSpPr>
          <p:cNvPr id="11571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64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CE0E20AC-7786-4250-BC3D-0412381FF0EF}" type="slidenum">
              <a:rPr lang="en-US" altLang="zh-CN" sz="1200" smtClean="0"/>
              <a:pPr>
                <a:defRPr/>
              </a:pPr>
              <a:t>63</a:t>
            </a:fld>
            <a:endParaRPr lang="en-US" altLang="zh-CN" sz="1200"/>
          </a:p>
        </p:txBody>
      </p:sp>
    </p:spTree>
    <p:extLst>
      <p:ext uri="{BB962C8B-B14F-4D97-AF65-F5344CB8AC3E}">
        <p14:creationId xmlns:p14="http://schemas.microsoft.com/office/powerpoint/2010/main" val="31711881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64</a:t>
            </a:fld>
            <a:endParaRPr lang="en-US" altLang="zh-CN"/>
          </a:p>
        </p:txBody>
      </p:sp>
    </p:spTree>
    <p:extLst>
      <p:ext uri="{BB962C8B-B14F-4D97-AF65-F5344CB8AC3E}">
        <p14:creationId xmlns:p14="http://schemas.microsoft.com/office/powerpoint/2010/main" val="41351657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幻灯片图像占位符 1"/>
          <p:cNvSpPr>
            <a:spLocks noGrp="1" noRot="1" noChangeAspect="1" noTextEdit="1"/>
          </p:cNvSpPr>
          <p:nvPr>
            <p:ph type="sldImg"/>
          </p:nvPr>
        </p:nvSpPr>
        <p:spPr>
          <a:ln/>
        </p:spPr>
      </p:sp>
      <p:sp>
        <p:nvSpPr>
          <p:cNvPr id="11981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674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42372736-0049-4766-B400-561FF10D9A4E}" type="slidenum">
              <a:rPr lang="en-US" altLang="zh-CN" sz="1200" smtClean="0"/>
              <a:pPr>
                <a:defRPr/>
              </a:pPr>
              <a:t>65</a:t>
            </a:fld>
            <a:endParaRPr lang="en-US" altLang="zh-CN" sz="1200"/>
          </a:p>
        </p:txBody>
      </p:sp>
    </p:spTree>
    <p:extLst>
      <p:ext uri="{BB962C8B-B14F-4D97-AF65-F5344CB8AC3E}">
        <p14:creationId xmlns:p14="http://schemas.microsoft.com/office/powerpoint/2010/main" val="35128263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幻灯片图像占位符 1"/>
          <p:cNvSpPr>
            <a:spLocks noGrp="1" noRot="1" noChangeAspect="1" noTextEdit="1"/>
          </p:cNvSpPr>
          <p:nvPr>
            <p:ph type="sldImg"/>
          </p:nvPr>
        </p:nvSpPr>
        <p:spPr>
          <a:ln/>
        </p:spPr>
      </p:sp>
      <p:sp>
        <p:nvSpPr>
          <p:cNvPr id="12185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878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FE6B3AA6-4E99-4ACA-B116-00E21A28A69A}" type="slidenum">
              <a:rPr lang="en-US" altLang="zh-CN" sz="1200" smtClean="0"/>
              <a:pPr>
                <a:defRPr/>
              </a:pPr>
              <a:t>66</a:t>
            </a:fld>
            <a:endParaRPr lang="en-US" altLang="zh-CN" sz="1200"/>
          </a:p>
        </p:txBody>
      </p:sp>
    </p:spTree>
    <p:extLst>
      <p:ext uri="{BB962C8B-B14F-4D97-AF65-F5344CB8AC3E}">
        <p14:creationId xmlns:p14="http://schemas.microsoft.com/office/powerpoint/2010/main" val="159625148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幻灯片图像占位符 1"/>
          <p:cNvSpPr>
            <a:spLocks noGrp="1" noRot="1" noChangeAspect="1" noTextEdit="1"/>
          </p:cNvSpPr>
          <p:nvPr>
            <p:ph type="sldImg"/>
          </p:nvPr>
        </p:nvSpPr>
        <p:spPr>
          <a:ln/>
        </p:spPr>
      </p:sp>
      <p:sp>
        <p:nvSpPr>
          <p:cNvPr id="12390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083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429CACEA-79B5-427B-8816-ECB6B0B7125A}" type="slidenum">
              <a:rPr lang="en-US" altLang="zh-CN" sz="1200" smtClean="0"/>
              <a:pPr>
                <a:defRPr/>
              </a:pPr>
              <a:t>67</a:t>
            </a:fld>
            <a:endParaRPr lang="en-US" altLang="zh-CN" sz="1200"/>
          </a:p>
        </p:txBody>
      </p:sp>
    </p:spTree>
    <p:extLst>
      <p:ext uri="{BB962C8B-B14F-4D97-AF65-F5344CB8AC3E}">
        <p14:creationId xmlns:p14="http://schemas.microsoft.com/office/powerpoint/2010/main" val="31807597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7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44ACB7BD-371D-4CCB-9EC6-77125FD14793}" type="slidenum">
              <a:rPr lang="en-US" altLang="zh-CN" sz="1200" smtClean="0"/>
              <a:pPr>
                <a:defRPr/>
              </a:pPr>
              <a:t>68</a:t>
            </a:fld>
            <a:endParaRPr lang="en-US" altLang="zh-CN" sz="1200"/>
          </a:p>
        </p:txBody>
      </p:sp>
    </p:spTree>
    <p:extLst>
      <p:ext uri="{BB962C8B-B14F-4D97-AF65-F5344CB8AC3E}">
        <p14:creationId xmlns:p14="http://schemas.microsoft.com/office/powerpoint/2010/main" val="238660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用户账号</a:t>
            </a:r>
            <a:endParaRPr lang="en-US" altLang="zh-CN" dirty="0"/>
          </a:p>
          <a:p>
            <a:r>
              <a:rPr lang="zh-CN" altLang="en-US" dirty="0"/>
              <a:t>发出去后，对方不一定马上在线接收</a:t>
            </a:r>
            <a:endParaRPr lang="en-US" altLang="zh-CN" dirty="0"/>
          </a:p>
          <a:p>
            <a:endParaRPr 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69</a:t>
            </a:fld>
            <a:endParaRPr lang="en-US" altLang="zh-CN"/>
          </a:p>
        </p:txBody>
      </p:sp>
    </p:spTree>
    <p:extLst>
      <p:ext uri="{BB962C8B-B14F-4D97-AF65-F5344CB8AC3E}">
        <p14:creationId xmlns:p14="http://schemas.microsoft.com/office/powerpoint/2010/main" val="24612777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幻灯片图像占位符 1"/>
          <p:cNvSpPr>
            <a:spLocks noGrp="1" noRot="1" noChangeAspect="1" noTextEdit="1"/>
          </p:cNvSpPr>
          <p:nvPr>
            <p:ph type="sldImg"/>
          </p:nvPr>
        </p:nvSpPr>
        <p:spPr>
          <a:ln/>
        </p:spPr>
      </p:sp>
      <p:sp>
        <p:nvSpPr>
          <p:cNvPr id="12800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12493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2B067942-6A12-4534-939F-A9C4D1580B5D}" type="slidenum">
              <a:rPr lang="en-US" altLang="zh-CN" sz="1200" smtClean="0"/>
              <a:pPr>
                <a:defRPr/>
              </a:pPr>
              <a:t>70</a:t>
            </a:fld>
            <a:endParaRPr lang="en-US" altLang="zh-CN" sz="1200"/>
          </a:p>
        </p:txBody>
      </p:sp>
    </p:spTree>
    <p:extLst>
      <p:ext uri="{BB962C8B-B14F-4D97-AF65-F5344CB8AC3E}">
        <p14:creationId xmlns:p14="http://schemas.microsoft.com/office/powerpoint/2010/main" val="35278706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幻灯片图像占位符 1"/>
          <p:cNvSpPr>
            <a:spLocks noGrp="1" noRot="1" noChangeAspect="1" noTextEdit="1"/>
          </p:cNvSpPr>
          <p:nvPr>
            <p:ph type="sldImg"/>
          </p:nvPr>
        </p:nvSpPr>
        <p:spPr>
          <a:ln/>
        </p:spPr>
      </p:sp>
      <p:sp>
        <p:nvSpPr>
          <p:cNvPr id="13005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12698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64D4F3D7-6F9A-4CE1-9036-D09DAFBB8502}" type="slidenum">
              <a:rPr lang="en-US" altLang="zh-CN" sz="1200" smtClean="0"/>
              <a:pPr>
                <a:defRPr/>
              </a:pPr>
              <a:t>71</a:t>
            </a:fld>
            <a:endParaRPr lang="en-US" altLang="zh-CN" sz="1200"/>
          </a:p>
        </p:txBody>
      </p:sp>
    </p:spTree>
    <p:extLst>
      <p:ext uri="{BB962C8B-B14F-4D97-AF65-F5344CB8AC3E}">
        <p14:creationId xmlns:p14="http://schemas.microsoft.com/office/powerpoint/2010/main" val="70343180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幻灯片图像占位符 1"/>
          <p:cNvSpPr>
            <a:spLocks noGrp="1" noRot="1" noChangeAspect="1" noTextEdit="1"/>
          </p:cNvSpPr>
          <p:nvPr>
            <p:ph type="sldImg"/>
          </p:nvPr>
        </p:nvSpPr>
        <p:spPr>
          <a:ln/>
        </p:spPr>
      </p:sp>
      <p:sp>
        <p:nvSpPr>
          <p:cNvPr id="13209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902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09623FF3-BA86-4B7E-9317-99312E814F25}" type="slidenum">
              <a:rPr lang="en-US" altLang="zh-CN" sz="1200" smtClean="0"/>
              <a:pPr>
                <a:defRPr/>
              </a:pPr>
              <a:t>72</a:t>
            </a:fld>
            <a:endParaRPr lang="en-US" altLang="zh-CN" sz="1200"/>
          </a:p>
        </p:txBody>
      </p:sp>
    </p:spTree>
    <p:extLst>
      <p:ext uri="{BB962C8B-B14F-4D97-AF65-F5344CB8AC3E}">
        <p14:creationId xmlns:p14="http://schemas.microsoft.com/office/powerpoint/2010/main" val="28870488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幻灯片图像占位符 1"/>
          <p:cNvSpPr>
            <a:spLocks noGrp="1" noRot="1" noChangeAspect="1" noTextEdit="1"/>
          </p:cNvSpPr>
          <p:nvPr>
            <p:ph type="sldImg"/>
          </p:nvPr>
        </p:nvSpPr>
        <p:spPr>
          <a:ln/>
        </p:spPr>
      </p:sp>
      <p:sp>
        <p:nvSpPr>
          <p:cNvPr id="13414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107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DD9EC973-3B14-4541-BE3B-BB03E717E6BE}" type="slidenum">
              <a:rPr lang="en-US" altLang="zh-CN" sz="1200" smtClean="0"/>
              <a:pPr>
                <a:defRPr/>
              </a:pPr>
              <a:t>73</a:t>
            </a:fld>
            <a:endParaRPr lang="en-US" altLang="zh-CN" sz="1200"/>
          </a:p>
        </p:txBody>
      </p:sp>
    </p:spTree>
    <p:extLst>
      <p:ext uri="{BB962C8B-B14F-4D97-AF65-F5344CB8AC3E}">
        <p14:creationId xmlns:p14="http://schemas.microsoft.com/office/powerpoint/2010/main" val="42802277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幻灯片图像占位符 1"/>
          <p:cNvSpPr>
            <a:spLocks noGrp="1" noRot="1" noChangeAspect="1" noTextEdit="1"/>
          </p:cNvSpPr>
          <p:nvPr>
            <p:ph type="sldImg"/>
          </p:nvPr>
        </p:nvSpPr>
        <p:spPr>
          <a:ln/>
        </p:spPr>
      </p:sp>
      <p:sp>
        <p:nvSpPr>
          <p:cNvPr id="13619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dirty="0"/>
              <a:t>telnet mail.cs.sjtu.edu</a:t>
            </a:r>
            <a:r>
              <a:rPr lang="en-US" altLang="zh-CN" baseline="0" dirty="0"/>
              <a:t> 25</a:t>
            </a:r>
          </a:p>
          <a:p>
            <a:r>
              <a:rPr lang="en-US" altLang="zh-CN" baseline="0" dirty="0"/>
              <a:t>HELO cs.sjtu.edu.cn</a:t>
            </a:r>
          </a:p>
          <a:p>
            <a:endParaRPr lang="en-US" altLang="zh-CN" baseline="0" dirty="0"/>
          </a:p>
          <a:p>
            <a:r>
              <a:rPr lang="en-US" altLang="zh-CN" baseline="0" dirty="0"/>
              <a:t>MAIL FROM: www.cs.sjtu.edu.cn</a:t>
            </a:r>
          </a:p>
          <a:p>
            <a:r>
              <a:rPr lang="en-US" altLang="zh-CN" baseline="0" dirty="0"/>
              <a:t>RCPT TO: &lt;yzhu@sjtu.edu.cn&gt;</a:t>
            </a:r>
          </a:p>
          <a:p>
            <a:endParaRPr lang="en-US" altLang="zh-CN" baseline="0" dirty="0"/>
          </a:p>
          <a:p>
            <a:r>
              <a:rPr lang="en-US" altLang="zh-CN" baseline="0" dirty="0"/>
              <a:t>DATA</a:t>
            </a:r>
          </a:p>
          <a:p>
            <a:endParaRPr lang="en-US" altLang="zh-CN" baseline="0" dirty="0"/>
          </a:p>
          <a:p>
            <a:endParaRPr lang="en-US" altLang="zh-CN" baseline="0" dirty="0"/>
          </a:p>
          <a:p>
            <a:r>
              <a:rPr lang="en-US" altLang="zh-CN" baseline="0" dirty="0"/>
              <a:t>Success on march 6, 2016</a:t>
            </a:r>
          </a:p>
        </p:txBody>
      </p:sp>
      <p:sp>
        <p:nvSpPr>
          <p:cNvPr id="13312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F73754FD-B727-44E2-B438-320B85BCEF47}" type="slidenum">
              <a:rPr lang="en-US" altLang="zh-CN" sz="1200" smtClean="0"/>
              <a:pPr>
                <a:defRPr/>
              </a:pPr>
              <a:t>74</a:t>
            </a:fld>
            <a:endParaRPr lang="en-US" altLang="zh-CN" sz="1200"/>
          </a:p>
        </p:txBody>
      </p:sp>
    </p:spTree>
    <p:extLst>
      <p:ext uri="{BB962C8B-B14F-4D97-AF65-F5344CB8AC3E}">
        <p14:creationId xmlns:p14="http://schemas.microsoft.com/office/powerpoint/2010/main" val="26145407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幻灯片图像占位符 1"/>
          <p:cNvSpPr>
            <a:spLocks noGrp="1" noRot="1" noChangeAspect="1" noTextEdit="1"/>
          </p:cNvSpPr>
          <p:nvPr>
            <p:ph type="sldImg"/>
          </p:nvPr>
        </p:nvSpPr>
        <p:spPr>
          <a:ln/>
        </p:spPr>
      </p:sp>
      <p:sp>
        <p:nvSpPr>
          <p:cNvPr id="13824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517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BEFA50C5-0520-433D-9403-64138D2A7B73}" type="slidenum">
              <a:rPr lang="en-US" altLang="zh-CN" sz="1200" smtClean="0"/>
              <a:pPr>
                <a:defRPr/>
              </a:pPr>
              <a:t>75</a:t>
            </a:fld>
            <a:endParaRPr lang="en-US" altLang="zh-CN" sz="1200"/>
          </a:p>
        </p:txBody>
      </p:sp>
    </p:spTree>
    <p:extLst>
      <p:ext uri="{BB962C8B-B14F-4D97-AF65-F5344CB8AC3E}">
        <p14:creationId xmlns:p14="http://schemas.microsoft.com/office/powerpoint/2010/main" val="181466838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幻灯片图像占位符 1"/>
          <p:cNvSpPr>
            <a:spLocks noGrp="1" noRot="1" noChangeAspect="1" noTextEdit="1"/>
          </p:cNvSpPr>
          <p:nvPr>
            <p:ph type="sldImg"/>
          </p:nvPr>
        </p:nvSpPr>
        <p:spPr>
          <a:ln/>
        </p:spPr>
      </p:sp>
      <p:sp>
        <p:nvSpPr>
          <p:cNvPr id="14029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13722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2A5C4157-5C07-4E6D-A587-E7194FA2C7BF}" type="slidenum">
              <a:rPr lang="en-US" altLang="zh-CN" sz="1200" smtClean="0"/>
              <a:pPr>
                <a:defRPr/>
              </a:pPr>
              <a:t>76</a:t>
            </a:fld>
            <a:endParaRPr lang="en-US" altLang="zh-CN" sz="1200"/>
          </a:p>
        </p:txBody>
      </p:sp>
    </p:spTree>
    <p:extLst>
      <p:ext uri="{BB962C8B-B14F-4D97-AF65-F5344CB8AC3E}">
        <p14:creationId xmlns:p14="http://schemas.microsoft.com/office/powerpoint/2010/main" val="15075834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幻灯片图像占位符 1"/>
          <p:cNvSpPr>
            <a:spLocks noGrp="1" noRot="1" noChangeAspect="1" noTextEdit="1"/>
          </p:cNvSpPr>
          <p:nvPr>
            <p:ph type="sldImg"/>
          </p:nvPr>
        </p:nvSpPr>
        <p:spPr>
          <a:ln/>
        </p:spPr>
      </p:sp>
      <p:sp>
        <p:nvSpPr>
          <p:cNvPr id="14233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926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9FFF6A70-4934-4C21-8550-1376E9A941D5}" type="slidenum">
              <a:rPr lang="en-US" altLang="zh-CN" sz="1200" smtClean="0"/>
              <a:pPr>
                <a:defRPr/>
              </a:pPr>
              <a:t>77</a:t>
            </a:fld>
            <a:endParaRPr lang="en-US" altLang="zh-CN" sz="1200"/>
          </a:p>
        </p:txBody>
      </p:sp>
    </p:spTree>
    <p:extLst>
      <p:ext uri="{BB962C8B-B14F-4D97-AF65-F5344CB8AC3E}">
        <p14:creationId xmlns:p14="http://schemas.microsoft.com/office/powerpoint/2010/main" val="68652460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幻灯片图像占位符 1"/>
          <p:cNvSpPr>
            <a:spLocks noGrp="1" noRot="1" noChangeAspect="1" noTextEdit="1"/>
          </p:cNvSpPr>
          <p:nvPr>
            <p:ph type="sldImg"/>
          </p:nvPr>
        </p:nvSpPr>
        <p:spPr>
          <a:ln/>
        </p:spPr>
      </p:sp>
      <p:sp>
        <p:nvSpPr>
          <p:cNvPr id="14438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4131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1DE2D726-2653-40A8-BF63-C45A91FE3B7C}" type="slidenum">
              <a:rPr lang="en-US" altLang="zh-CN" sz="1200" smtClean="0"/>
              <a:pPr>
                <a:defRPr/>
              </a:pPr>
              <a:t>78</a:t>
            </a:fld>
            <a:endParaRPr lang="en-US" altLang="zh-CN" sz="1200"/>
          </a:p>
        </p:txBody>
      </p:sp>
    </p:spTree>
    <p:extLst>
      <p:ext uri="{BB962C8B-B14F-4D97-AF65-F5344CB8AC3E}">
        <p14:creationId xmlns:p14="http://schemas.microsoft.com/office/powerpoint/2010/main" val="76596111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幻灯片图像占位符 1"/>
          <p:cNvSpPr>
            <a:spLocks noGrp="1" noRot="1" noChangeAspect="1" noTextEdit="1"/>
          </p:cNvSpPr>
          <p:nvPr>
            <p:ph type="sldImg"/>
          </p:nvPr>
        </p:nvSpPr>
        <p:spPr>
          <a:ln/>
        </p:spPr>
      </p:sp>
      <p:sp>
        <p:nvSpPr>
          <p:cNvPr id="14643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dirty="0"/>
              <a:t>telnet mail.cs.sjtu.edu.cn</a:t>
            </a:r>
            <a:r>
              <a:rPr lang="en-US" altLang="zh-CN" baseline="0" dirty="0"/>
              <a:t> 80</a:t>
            </a:r>
          </a:p>
          <a:p>
            <a:r>
              <a:rPr lang="en-US" altLang="zh-CN" baseline="0" dirty="0"/>
              <a:t>user yzhu</a:t>
            </a:r>
          </a:p>
          <a:p>
            <a:r>
              <a:rPr lang="en-US" altLang="zh-CN" baseline="0" dirty="0"/>
              <a:t>pass ???</a:t>
            </a:r>
          </a:p>
          <a:p>
            <a:r>
              <a:rPr lang="en-US" altLang="zh-CN" baseline="0" dirty="0"/>
              <a:t>list</a:t>
            </a:r>
          </a:p>
          <a:p>
            <a:r>
              <a:rPr lang="en-US" altLang="zh-CN" baseline="0"/>
              <a:t>retr</a:t>
            </a:r>
            <a:r>
              <a:rPr lang="en-US" altLang="zh-CN" baseline="0" dirty="0"/>
              <a:t> ??</a:t>
            </a:r>
          </a:p>
          <a:p>
            <a:endParaRPr lang="zh-CN" altLang="en-US" dirty="0"/>
          </a:p>
        </p:txBody>
      </p:sp>
      <p:sp>
        <p:nvSpPr>
          <p:cNvPr id="14336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75B4A974-6BD5-4326-B38E-CBD1ACD325DB}" type="slidenum">
              <a:rPr lang="en-US" altLang="zh-CN" sz="1200" smtClean="0"/>
              <a:pPr>
                <a:defRPr/>
              </a:pPr>
              <a:t>79</a:t>
            </a:fld>
            <a:endParaRPr lang="en-US" altLang="zh-CN" sz="1200"/>
          </a:p>
        </p:txBody>
      </p:sp>
    </p:spTree>
    <p:extLst>
      <p:ext uri="{BB962C8B-B14F-4D97-AF65-F5344CB8AC3E}">
        <p14:creationId xmlns:p14="http://schemas.microsoft.com/office/powerpoint/2010/main" val="21666154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幻灯片图像占位符 1"/>
          <p:cNvSpPr>
            <a:spLocks noGrp="1" noRot="1" noChangeAspect="1" noTextEdit="1"/>
          </p:cNvSpPr>
          <p:nvPr>
            <p:ph type="sldImg"/>
          </p:nvPr>
        </p:nvSpPr>
        <p:spPr>
          <a:ln/>
        </p:spPr>
      </p:sp>
      <p:sp>
        <p:nvSpPr>
          <p:cNvPr id="14848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4541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35F18BD5-0A5E-4569-8970-14E5F85AD129}" type="slidenum">
              <a:rPr lang="en-US" altLang="zh-CN" sz="1200" smtClean="0"/>
              <a:pPr>
                <a:defRPr/>
              </a:pPr>
              <a:t>80</a:t>
            </a:fld>
            <a:endParaRPr lang="en-US" altLang="zh-CN" sz="1200"/>
          </a:p>
        </p:txBody>
      </p:sp>
    </p:spTree>
    <p:extLst>
      <p:ext uri="{BB962C8B-B14F-4D97-AF65-F5344CB8AC3E}">
        <p14:creationId xmlns:p14="http://schemas.microsoft.com/office/powerpoint/2010/main" val="30882549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7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44ACB7BD-371D-4CCB-9EC6-77125FD14793}" type="slidenum">
              <a:rPr lang="en-US" altLang="zh-CN" sz="1200" smtClean="0"/>
              <a:pPr>
                <a:defRPr/>
              </a:pPr>
              <a:t>81</a:t>
            </a:fld>
            <a:endParaRPr lang="en-US" altLang="zh-CN" sz="1200"/>
          </a:p>
        </p:txBody>
      </p:sp>
    </p:spTree>
    <p:extLst>
      <p:ext uri="{BB962C8B-B14F-4D97-AF65-F5344CB8AC3E}">
        <p14:creationId xmlns:p14="http://schemas.microsoft.com/office/powerpoint/2010/main" val="10071937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幻灯片图像占位符 1"/>
          <p:cNvSpPr>
            <a:spLocks noGrp="1" noRot="1" noChangeAspect="1" noTextEdit="1"/>
          </p:cNvSpPr>
          <p:nvPr>
            <p:ph type="sldImg"/>
          </p:nvPr>
        </p:nvSpPr>
        <p:spPr>
          <a:ln/>
        </p:spPr>
      </p:sp>
      <p:sp>
        <p:nvSpPr>
          <p:cNvPr id="15257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4950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BE221457-E8D7-4CDF-9549-5F5BCB1F584F}" type="slidenum">
              <a:rPr lang="en-US" altLang="zh-CN" sz="1200" smtClean="0"/>
              <a:pPr>
                <a:defRPr/>
              </a:pPr>
              <a:t>82</a:t>
            </a:fld>
            <a:endParaRPr lang="en-US" altLang="zh-CN" sz="1200"/>
          </a:p>
        </p:txBody>
      </p:sp>
    </p:spTree>
    <p:extLst>
      <p:ext uri="{BB962C8B-B14F-4D97-AF65-F5344CB8AC3E}">
        <p14:creationId xmlns:p14="http://schemas.microsoft.com/office/powerpoint/2010/main" val="276389722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幻灯片图像占位符 1"/>
          <p:cNvSpPr>
            <a:spLocks noGrp="1" noRot="1" noChangeAspect="1" noTextEdit="1"/>
          </p:cNvSpPr>
          <p:nvPr>
            <p:ph type="sldImg"/>
          </p:nvPr>
        </p:nvSpPr>
        <p:spPr>
          <a:ln/>
        </p:spPr>
      </p:sp>
      <p:sp>
        <p:nvSpPr>
          <p:cNvPr id="15872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565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17E82F07-0BE5-46C0-9855-AB7E33515BD1}" type="slidenum">
              <a:rPr lang="en-US" altLang="zh-CN" sz="1200" smtClean="0"/>
              <a:pPr>
                <a:defRPr/>
              </a:pPr>
              <a:t>85</a:t>
            </a:fld>
            <a:endParaRPr lang="en-US" altLang="zh-CN" sz="1200"/>
          </a:p>
        </p:txBody>
      </p:sp>
    </p:spTree>
    <p:extLst>
      <p:ext uri="{BB962C8B-B14F-4D97-AF65-F5344CB8AC3E}">
        <p14:creationId xmlns:p14="http://schemas.microsoft.com/office/powerpoint/2010/main" val="23543265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幻灯片图像占位符 1"/>
          <p:cNvSpPr>
            <a:spLocks noGrp="1" noRot="1" noChangeAspect="1" noTextEdit="1"/>
          </p:cNvSpPr>
          <p:nvPr>
            <p:ph type="sldImg"/>
          </p:nvPr>
        </p:nvSpPr>
        <p:spPr>
          <a:ln/>
        </p:spPr>
      </p:sp>
      <p:sp>
        <p:nvSpPr>
          <p:cNvPr id="1607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770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510D2E49-7B60-45DA-AB35-39775A1F49A2}" type="slidenum">
              <a:rPr lang="en-US" altLang="zh-CN" sz="1200" smtClean="0"/>
              <a:pPr>
                <a:defRPr/>
              </a:pPr>
              <a:t>86</a:t>
            </a:fld>
            <a:endParaRPr lang="en-US" altLang="zh-CN" sz="1200"/>
          </a:p>
        </p:txBody>
      </p:sp>
    </p:spTree>
    <p:extLst>
      <p:ext uri="{BB962C8B-B14F-4D97-AF65-F5344CB8AC3E}">
        <p14:creationId xmlns:p14="http://schemas.microsoft.com/office/powerpoint/2010/main" val="41320802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幻灯片图像占位符 1"/>
          <p:cNvSpPr>
            <a:spLocks noGrp="1" noRot="1" noChangeAspect="1" noTextEdit="1"/>
          </p:cNvSpPr>
          <p:nvPr>
            <p:ph type="sldImg"/>
          </p:nvPr>
        </p:nvSpPr>
        <p:spPr>
          <a:ln/>
        </p:spPr>
      </p:sp>
      <p:sp>
        <p:nvSpPr>
          <p:cNvPr id="16281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974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42748007-64EF-4A09-92B6-B020CBBA878A}" type="slidenum">
              <a:rPr lang="en-US" altLang="zh-CN" sz="1200" smtClean="0"/>
              <a:pPr>
                <a:defRPr/>
              </a:pPr>
              <a:t>87</a:t>
            </a:fld>
            <a:endParaRPr lang="en-US" altLang="zh-CN" sz="1200"/>
          </a:p>
        </p:txBody>
      </p:sp>
    </p:spTree>
    <p:extLst>
      <p:ext uri="{BB962C8B-B14F-4D97-AF65-F5344CB8AC3E}">
        <p14:creationId xmlns:p14="http://schemas.microsoft.com/office/powerpoint/2010/main" val="3837996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幻灯片图像占位符 1"/>
          <p:cNvSpPr>
            <a:spLocks noGrp="1" noRot="1" noChangeAspect="1" noTextEdit="1"/>
          </p:cNvSpPr>
          <p:nvPr>
            <p:ph type="sldImg"/>
          </p:nvPr>
        </p:nvSpPr>
        <p:spPr>
          <a:ln/>
        </p:spPr>
      </p:sp>
      <p:sp>
        <p:nvSpPr>
          <p:cNvPr id="1648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179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119455F6-CBE9-4323-8C93-4071A024FA89}" type="slidenum">
              <a:rPr lang="en-US" altLang="zh-CN" sz="1200" smtClean="0"/>
              <a:pPr>
                <a:defRPr/>
              </a:pPr>
              <a:t>88</a:t>
            </a:fld>
            <a:endParaRPr lang="en-US" altLang="zh-CN" sz="1200"/>
          </a:p>
        </p:txBody>
      </p:sp>
    </p:spTree>
    <p:extLst>
      <p:ext uri="{BB962C8B-B14F-4D97-AF65-F5344CB8AC3E}">
        <p14:creationId xmlns:p14="http://schemas.microsoft.com/office/powerpoint/2010/main" val="23704543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幻灯片图像占位符 1"/>
          <p:cNvSpPr>
            <a:spLocks noGrp="1" noRot="1" noChangeAspect="1" noTextEdit="1"/>
          </p:cNvSpPr>
          <p:nvPr>
            <p:ph type="sldImg"/>
          </p:nvPr>
        </p:nvSpPr>
        <p:spPr>
          <a:ln/>
        </p:spPr>
      </p:sp>
      <p:sp>
        <p:nvSpPr>
          <p:cNvPr id="16691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384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B082BA43-52C5-48EF-A490-44B16FD5BD12}" type="slidenum">
              <a:rPr lang="en-US" altLang="zh-CN" sz="1200" smtClean="0"/>
              <a:pPr>
                <a:defRPr/>
              </a:pPr>
              <a:t>89</a:t>
            </a:fld>
            <a:endParaRPr lang="en-US" altLang="zh-CN" sz="1200"/>
          </a:p>
        </p:txBody>
      </p:sp>
    </p:spTree>
    <p:extLst>
      <p:ext uri="{BB962C8B-B14F-4D97-AF65-F5344CB8AC3E}">
        <p14:creationId xmlns:p14="http://schemas.microsoft.com/office/powerpoint/2010/main" val="15075636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幻灯片图像占位符 1"/>
          <p:cNvSpPr>
            <a:spLocks noGrp="1" noRot="1" noChangeAspect="1" noTextEdit="1"/>
          </p:cNvSpPr>
          <p:nvPr>
            <p:ph type="sldImg"/>
          </p:nvPr>
        </p:nvSpPr>
        <p:spPr>
          <a:ln/>
        </p:spPr>
      </p:sp>
      <p:sp>
        <p:nvSpPr>
          <p:cNvPr id="16896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b="0" i="0" dirty="0">
                <a:solidFill>
                  <a:srgbClr val="626469"/>
                </a:solidFill>
                <a:effectLst/>
                <a:latin typeface="PingFang SC"/>
              </a:rPr>
              <a:t>迭代的</a:t>
            </a:r>
            <a:endParaRPr lang="zh-CN" altLang="en-US" dirty="0"/>
          </a:p>
        </p:txBody>
      </p:sp>
      <p:sp>
        <p:nvSpPr>
          <p:cNvPr id="16589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07E47228-03C3-46DC-8F17-85292FF9985E}" type="slidenum">
              <a:rPr lang="en-US" altLang="zh-CN" sz="1200" smtClean="0"/>
              <a:pPr>
                <a:defRPr/>
              </a:pPr>
              <a:t>90</a:t>
            </a:fld>
            <a:endParaRPr lang="en-US" altLang="zh-CN" sz="1200"/>
          </a:p>
        </p:txBody>
      </p:sp>
    </p:spTree>
    <p:extLst>
      <p:ext uri="{BB962C8B-B14F-4D97-AF65-F5344CB8AC3E}">
        <p14:creationId xmlns:p14="http://schemas.microsoft.com/office/powerpoint/2010/main" val="331421984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幻灯片图像占位符 1"/>
          <p:cNvSpPr>
            <a:spLocks noGrp="1" noRot="1" noChangeAspect="1" noTextEdit="1"/>
          </p:cNvSpPr>
          <p:nvPr>
            <p:ph type="sldImg"/>
          </p:nvPr>
        </p:nvSpPr>
        <p:spPr>
          <a:ln/>
        </p:spPr>
      </p:sp>
      <p:sp>
        <p:nvSpPr>
          <p:cNvPr id="17101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794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FA18481B-953B-49E0-84AD-7FC6AA0D7B4C}" type="slidenum">
              <a:rPr lang="en-US" altLang="zh-CN" sz="1200" smtClean="0"/>
              <a:pPr>
                <a:defRPr/>
              </a:pPr>
              <a:t>91</a:t>
            </a:fld>
            <a:endParaRPr lang="en-US" altLang="zh-CN" sz="1200"/>
          </a:p>
        </p:txBody>
      </p:sp>
    </p:spTree>
    <p:extLst>
      <p:ext uri="{BB962C8B-B14F-4D97-AF65-F5344CB8AC3E}">
        <p14:creationId xmlns:p14="http://schemas.microsoft.com/office/powerpoint/2010/main" val="396604542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幻灯片图像占位符 1"/>
          <p:cNvSpPr>
            <a:spLocks noGrp="1" noRot="1" noChangeAspect="1" noTextEdit="1"/>
          </p:cNvSpPr>
          <p:nvPr>
            <p:ph type="sldImg"/>
          </p:nvPr>
        </p:nvSpPr>
        <p:spPr>
          <a:ln/>
        </p:spPr>
      </p:sp>
      <p:sp>
        <p:nvSpPr>
          <p:cNvPr id="17305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998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5586856F-84F7-41C0-9A80-C0B37C680953}" type="slidenum">
              <a:rPr lang="en-US" altLang="zh-CN" sz="1200" smtClean="0"/>
              <a:pPr>
                <a:defRPr/>
              </a:pPr>
              <a:t>92</a:t>
            </a:fld>
            <a:endParaRPr lang="en-US" altLang="zh-CN" sz="1200"/>
          </a:p>
        </p:txBody>
      </p:sp>
    </p:spTree>
    <p:extLst>
      <p:ext uri="{BB962C8B-B14F-4D97-AF65-F5344CB8AC3E}">
        <p14:creationId xmlns:p14="http://schemas.microsoft.com/office/powerpoint/2010/main" val="36049794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幻灯片图像占位符 1"/>
          <p:cNvSpPr>
            <a:spLocks noGrp="1" noRot="1" noChangeAspect="1" noTextEdit="1"/>
          </p:cNvSpPr>
          <p:nvPr>
            <p:ph type="sldImg"/>
          </p:nvPr>
        </p:nvSpPr>
        <p:spPr>
          <a:ln/>
        </p:spPr>
      </p:sp>
      <p:sp>
        <p:nvSpPr>
          <p:cNvPr id="17510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203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DAD64BE4-079D-4D37-9ECD-9C7AEEBB6ACF}" type="slidenum">
              <a:rPr lang="en-US" altLang="zh-CN" sz="1200" smtClean="0"/>
              <a:pPr>
                <a:defRPr/>
              </a:pPr>
              <a:t>93</a:t>
            </a:fld>
            <a:endParaRPr lang="en-US" altLang="zh-CN" sz="1200"/>
          </a:p>
        </p:txBody>
      </p:sp>
    </p:spTree>
    <p:extLst>
      <p:ext uri="{BB962C8B-B14F-4D97-AF65-F5344CB8AC3E}">
        <p14:creationId xmlns:p14="http://schemas.microsoft.com/office/powerpoint/2010/main" val="42768777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Slide Image Placeholder 1"/>
          <p:cNvSpPr>
            <a:spLocks noGrp="1" noRot="1" noChangeAspect="1" noTextEdit="1"/>
          </p:cNvSpPr>
          <p:nvPr>
            <p:ph type="sldImg"/>
          </p:nvPr>
        </p:nvSpPr>
        <p:spPr>
          <a:ln/>
        </p:spPr>
      </p:sp>
      <p:sp>
        <p:nvSpPr>
          <p:cNvPr id="1669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
        <p:nvSpPr>
          <p:cNvPr id="1669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ＭＳ Ｐゴシック" panose="020B0600070205080204" pitchFamily="34" charset="-128"/>
              </a:defRPr>
            </a:lvl1pPr>
            <a:lvl2pPr marL="742950" indent="-285750" defTabSz="966788">
              <a:defRPr sz="2000">
                <a:solidFill>
                  <a:schemeClr val="tx1"/>
                </a:solidFill>
                <a:latin typeface="Arial" panose="020B0604020202020204" pitchFamily="34" charset="0"/>
                <a:ea typeface="ＭＳ Ｐゴシック" panose="020B0600070205080204" pitchFamily="34" charset="-128"/>
              </a:defRPr>
            </a:lvl2pPr>
            <a:lvl3pPr marL="1143000" indent="-228600" defTabSz="966788">
              <a:defRPr sz="2000">
                <a:solidFill>
                  <a:schemeClr val="tx1"/>
                </a:solidFill>
                <a:latin typeface="Arial" panose="020B0604020202020204" pitchFamily="34" charset="0"/>
                <a:ea typeface="ＭＳ Ｐゴシック" panose="020B0600070205080204" pitchFamily="34" charset="-128"/>
              </a:defRPr>
            </a:lvl3pPr>
            <a:lvl4pPr marL="1600200" indent="-228600" defTabSz="966788">
              <a:defRPr sz="2000">
                <a:solidFill>
                  <a:schemeClr val="tx1"/>
                </a:solidFill>
                <a:latin typeface="Arial" panose="020B0604020202020204" pitchFamily="34" charset="0"/>
                <a:ea typeface="ＭＳ Ｐゴシック" panose="020B0600070205080204" pitchFamily="34" charset="-128"/>
              </a:defRPr>
            </a:lvl4pPr>
            <a:lvl5pPr marL="2057400" indent="-228600" defTabSz="966788">
              <a:defRPr sz="20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fld id="{D27DCA9C-8E0A-43D3-85F0-D36339ACDA2B}" type="slidenum">
              <a:rPr lang="en-US" altLang="en-US" sz="1300">
                <a:latin typeface="Times New Roman" panose="02020603050405020304" pitchFamily="18" charset="0"/>
              </a:rPr>
              <a:pPr/>
              <a:t>94</a:t>
            </a:fld>
            <a:endParaRPr lang="en-US" altLang="en-US" sz="1300">
              <a:latin typeface="Times New Roman" panose="02020603050405020304" pitchFamily="18" charset="0"/>
            </a:endParaRPr>
          </a:p>
        </p:txBody>
      </p:sp>
    </p:spTree>
    <p:extLst>
      <p:ext uri="{BB962C8B-B14F-4D97-AF65-F5344CB8AC3E}">
        <p14:creationId xmlns:p14="http://schemas.microsoft.com/office/powerpoint/2010/main" val="283510875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Slide Image Placeholder 1"/>
          <p:cNvSpPr>
            <a:spLocks noGrp="1" noRot="1" noChangeAspect="1" noTextEdit="1"/>
          </p:cNvSpPr>
          <p:nvPr>
            <p:ph type="sldImg"/>
          </p:nvPr>
        </p:nvSpPr>
        <p:spPr>
          <a:ln/>
        </p:spPr>
      </p:sp>
      <p:sp>
        <p:nvSpPr>
          <p:cNvPr id="1689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
        <p:nvSpPr>
          <p:cNvPr id="1689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ＭＳ Ｐゴシック" panose="020B0600070205080204" pitchFamily="34" charset="-128"/>
              </a:defRPr>
            </a:lvl1pPr>
            <a:lvl2pPr marL="742950" indent="-285750" defTabSz="966788">
              <a:defRPr sz="2000">
                <a:solidFill>
                  <a:schemeClr val="tx1"/>
                </a:solidFill>
                <a:latin typeface="Arial" panose="020B0604020202020204" pitchFamily="34" charset="0"/>
                <a:ea typeface="ＭＳ Ｐゴシック" panose="020B0600070205080204" pitchFamily="34" charset="-128"/>
              </a:defRPr>
            </a:lvl2pPr>
            <a:lvl3pPr marL="1143000" indent="-228600" defTabSz="966788">
              <a:defRPr sz="2000">
                <a:solidFill>
                  <a:schemeClr val="tx1"/>
                </a:solidFill>
                <a:latin typeface="Arial" panose="020B0604020202020204" pitchFamily="34" charset="0"/>
                <a:ea typeface="ＭＳ Ｐゴシック" panose="020B0600070205080204" pitchFamily="34" charset="-128"/>
              </a:defRPr>
            </a:lvl3pPr>
            <a:lvl4pPr marL="1600200" indent="-228600" defTabSz="966788">
              <a:defRPr sz="2000">
                <a:solidFill>
                  <a:schemeClr val="tx1"/>
                </a:solidFill>
                <a:latin typeface="Arial" panose="020B0604020202020204" pitchFamily="34" charset="0"/>
                <a:ea typeface="ＭＳ Ｐゴシック" panose="020B0600070205080204" pitchFamily="34" charset="-128"/>
              </a:defRPr>
            </a:lvl4pPr>
            <a:lvl5pPr marL="2057400" indent="-228600" defTabSz="966788">
              <a:defRPr sz="2000">
                <a:solidFill>
                  <a:schemeClr val="tx1"/>
                </a:solidFill>
                <a:latin typeface="Arial" panose="020B0604020202020204" pitchFamily="34" charset="0"/>
                <a:ea typeface="ＭＳ Ｐゴシック"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fld id="{A1794018-9F1E-428A-A246-F2B0FB3738A4}" type="slidenum">
              <a:rPr lang="en-US" altLang="en-US" sz="1300">
                <a:latin typeface="Times New Roman" panose="02020603050405020304" pitchFamily="18" charset="0"/>
              </a:rPr>
              <a:pPr/>
              <a:t>95</a:t>
            </a:fld>
            <a:endParaRPr lang="en-US" altLang="en-US" sz="1300">
              <a:latin typeface="Times New Roman" panose="02020603050405020304" pitchFamily="18" charset="0"/>
            </a:endParaRPr>
          </a:p>
        </p:txBody>
      </p:sp>
    </p:spTree>
    <p:extLst>
      <p:ext uri="{BB962C8B-B14F-4D97-AF65-F5344CB8AC3E}">
        <p14:creationId xmlns:p14="http://schemas.microsoft.com/office/powerpoint/2010/main" val="15577708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幻灯片图像占位符 1"/>
          <p:cNvSpPr>
            <a:spLocks noGrp="1" noRot="1" noChangeAspect="1" noTextEdit="1"/>
          </p:cNvSpPr>
          <p:nvPr>
            <p:ph type="sldImg"/>
          </p:nvPr>
        </p:nvSpPr>
        <p:spPr>
          <a:ln/>
        </p:spPr>
      </p:sp>
      <p:sp>
        <p:nvSpPr>
          <p:cNvPr id="18125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818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22BAFD2F-691A-40C8-9808-2C17340C1D58}" type="slidenum">
              <a:rPr lang="en-US" altLang="zh-CN" sz="1200" smtClean="0"/>
              <a:pPr>
                <a:defRPr/>
              </a:pPr>
              <a:t>98</a:t>
            </a:fld>
            <a:endParaRPr lang="en-US" altLang="zh-CN" sz="1200"/>
          </a:p>
        </p:txBody>
      </p:sp>
    </p:spTree>
    <p:extLst>
      <p:ext uri="{BB962C8B-B14F-4D97-AF65-F5344CB8AC3E}">
        <p14:creationId xmlns:p14="http://schemas.microsoft.com/office/powerpoint/2010/main" val="276812732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7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44ACB7BD-371D-4CCB-9EC6-77125FD14793}" type="slidenum">
              <a:rPr lang="en-US" altLang="zh-CN" sz="1200" smtClean="0"/>
              <a:pPr>
                <a:defRPr/>
              </a:pPr>
              <a:t>99</a:t>
            </a:fld>
            <a:endParaRPr lang="en-US" altLang="zh-CN" sz="1200"/>
          </a:p>
        </p:txBody>
      </p:sp>
    </p:spTree>
    <p:extLst>
      <p:ext uri="{BB962C8B-B14F-4D97-AF65-F5344CB8AC3E}">
        <p14:creationId xmlns:p14="http://schemas.microsoft.com/office/powerpoint/2010/main" val="38899835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幻灯片图像占位符 1"/>
          <p:cNvSpPr>
            <a:spLocks noGrp="1" noRot="1" noChangeAspect="1" noTextEdit="1"/>
          </p:cNvSpPr>
          <p:nvPr>
            <p:ph type="sldImg"/>
          </p:nvPr>
        </p:nvSpPr>
        <p:spPr>
          <a:ln/>
        </p:spPr>
      </p:sp>
      <p:sp>
        <p:nvSpPr>
          <p:cNvPr id="18534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227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2E12F6BB-971D-4730-BD1E-965ADF3EF246}" type="slidenum">
              <a:rPr lang="en-US" altLang="zh-CN" sz="1200" smtClean="0"/>
              <a:pPr>
                <a:defRPr/>
              </a:pPr>
              <a:t>100</a:t>
            </a:fld>
            <a:endParaRPr lang="en-US" altLang="zh-CN" sz="1200"/>
          </a:p>
        </p:txBody>
      </p:sp>
    </p:spTree>
    <p:extLst>
      <p:ext uri="{BB962C8B-B14F-4D97-AF65-F5344CB8AC3E}">
        <p14:creationId xmlns:p14="http://schemas.microsoft.com/office/powerpoint/2010/main" val="8009117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幻灯片图像占位符 1"/>
          <p:cNvSpPr>
            <a:spLocks noGrp="1" noRot="1" noChangeAspect="1" noTextEdit="1"/>
          </p:cNvSpPr>
          <p:nvPr>
            <p:ph type="sldImg"/>
          </p:nvPr>
        </p:nvSpPr>
        <p:spPr>
          <a:ln/>
        </p:spPr>
      </p:sp>
      <p:sp>
        <p:nvSpPr>
          <p:cNvPr id="18944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637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AEE1DB0F-CB2B-47EB-B7F3-7879EE4BF692}" type="slidenum">
              <a:rPr lang="en-US" altLang="zh-CN" sz="1200" smtClean="0"/>
              <a:pPr>
                <a:defRPr/>
              </a:pPr>
              <a:t>102</a:t>
            </a:fld>
            <a:endParaRPr lang="en-US" altLang="zh-CN" sz="1200"/>
          </a:p>
        </p:txBody>
      </p:sp>
    </p:spTree>
    <p:extLst>
      <p:ext uri="{BB962C8B-B14F-4D97-AF65-F5344CB8AC3E}">
        <p14:creationId xmlns:p14="http://schemas.microsoft.com/office/powerpoint/2010/main" val="23445515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幻灯片图像占位符 1"/>
          <p:cNvSpPr>
            <a:spLocks noGrp="1" noRot="1" noChangeAspect="1" noTextEdit="1"/>
          </p:cNvSpPr>
          <p:nvPr>
            <p:ph type="sldImg"/>
          </p:nvPr>
        </p:nvSpPr>
        <p:spPr>
          <a:ln/>
        </p:spPr>
      </p:sp>
      <p:sp>
        <p:nvSpPr>
          <p:cNvPr id="19149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842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DAF6DA4C-DC13-4A22-9986-5FF0F531E860}" type="slidenum">
              <a:rPr lang="en-US" altLang="zh-CN" sz="1200" smtClean="0"/>
              <a:pPr>
                <a:defRPr/>
              </a:pPr>
              <a:t>103</a:t>
            </a:fld>
            <a:endParaRPr lang="en-US" altLang="zh-CN" sz="1200"/>
          </a:p>
        </p:txBody>
      </p:sp>
    </p:spTree>
    <p:extLst>
      <p:ext uri="{BB962C8B-B14F-4D97-AF65-F5344CB8AC3E}">
        <p14:creationId xmlns:p14="http://schemas.microsoft.com/office/powerpoint/2010/main" val="298011685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幻灯片图像占位符 1"/>
          <p:cNvSpPr>
            <a:spLocks noGrp="1" noRot="1" noChangeAspect="1" noTextEdit="1"/>
          </p:cNvSpPr>
          <p:nvPr>
            <p:ph type="sldImg"/>
          </p:nvPr>
        </p:nvSpPr>
        <p:spPr>
          <a:ln/>
        </p:spPr>
      </p:sp>
      <p:sp>
        <p:nvSpPr>
          <p:cNvPr id="19353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046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324516CE-B148-48D9-8503-E655BAAF0622}" type="slidenum">
              <a:rPr lang="en-US" altLang="zh-CN" sz="1200" smtClean="0"/>
              <a:pPr>
                <a:defRPr/>
              </a:pPr>
              <a:t>104</a:t>
            </a:fld>
            <a:endParaRPr lang="en-US" altLang="zh-CN" sz="1200"/>
          </a:p>
        </p:txBody>
      </p:sp>
    </p:spTree>
    <p:extLst>
      <p:ext uri="{BB962C8B-B14F-4D97-AF65-F5344CB8AC3E}">
        <p14:creationId xmlns:p14="http://schemas.microsoft.com/office/powerpoint/2010/main" val="228697855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幻灯片图像占位符 1"/>
          <p:cNvSpPr>
            <a:spLocks noGrp="1" noRot="1" noChangeAspect="1" noTextEdit="1"/>
          </p:cNvSpPr>
          <p:nvPr>
            <p:ph type="sldImg"/>
          </p:nvPr>
        </p:nvSpPr>
        <p:spPr>
          <a:ln/>
        </p:spPr>
      </p:sp>
      <p:sp>
        <p:nvSpPr>
          <p:cNvPr id="19558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19251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94095655-C340-4866-AC78-8A7164627A40}" type="slidenum">
              <a:rPr lang="en-US" altLang="zh-CN" sz="1200" smtClean="0"/>
              <a:pPr>
                <a:defRPr/>
              </a:pPr>
              <a:t>105</a:t>
            </a:fld>
            <a:endParaRPr lang="en-US" altLang="zh-CN" sz="1200"/>
          </a:p>
        </p:txBody>
      </p:sp>
    </p:spTree>
    <p:extLst>
      <p:ext uri="{BB962C8B-B14F-4D97-AF65-F5344CB8AC3E}">
        <p14:creationId xmlns:p14="http://schemas.microsoft.com/office/powerpoint/2010/main" val="347968599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幻灯片图像占位符 1"/>
          <p:cNvSpPr>
            <a:spLocks noGrp="1" noRot="1" noChangeAspect="1" noTextEdit="1"/>
          </p:cNvSpPr>
          <p:nvPr>
            <p:ph type="sldImg"/>
          </p:nvPr>
        </p:nvSpPr>
        <p:spPr>
          <a:ln/>
        </p:spPr>
      </p:sp>
      <p:sp>
        <p:nvSpPr>
          <p:cNvPr id="19763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56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DD64F26E-8603-4B81-8276-82748BFD7C69}" type="slidenum">
              <a:rPr lang="en-US" altLang="zh-CN" sz="1200" smtClean="0"/>
              <a:pPr>
                <a:defRPr/>
              </a:pPr>
              <a:t>106</a:t>
            </a:fld>
            <a:endParaRPr lang="en-US" altLang="zh-CN" sz="1200"/>
          </a:p>
        </p:txBody>
      </p:sp>
    </p:spTree>
    <p:extLst>
      <p:ext uri="{BB962C8B-B14F-4D97-AF65-F5344CB8AC3E}">
        <p14:creationId xmlns:p14="http://schemas.microsoft.com/office/powerpoint/2010/main" val="217517492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幻灯片图像占位符 1"/>
          <p:cNvSpPr>
            <a:spLocks noGrp="1" noRot="1" noChangeAspect="1" noTextEdit="1"/>
          </p:cNvSpPr>
          <p:nvPr>
            <p:ph type="sldImg"/>
          </p:nvPr>
        </p:nvSpPr>
        <p:spPr>
          <a:ln/>
        </p:spPr>
      </p:sp>
      <p:sp>
        <p:nvSpPr>
          <p:cNvPr id="20070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763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373482BA-B105-478A-AF3A-297F78D80792}" type="slidenum">
              <a:rPr lang="en-US" altLang="zh-CN" sz="1200" smtClean="0"/>
              <a:pPr>
                <a:defRPr/>
              </a:pPr>
              <a:t>108</a:t>
            </a:fld>
            <a:endParaRPr lang="en-US" altLang="zh-CN" sz="1200"/>
          </a:p>
        </p:txBody>
      </p:sp>
    </p:spTree>
    <p:extLst>
      <p:ext uri="{BB962C8B-B14F-4D97-AF65-F5344CB8AC3E}">
        <p14:creationId xmlns:p14="http://schemas.microsoft.com/office/powerpoint/2010/main" val="29358316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幻灯片图像占位符 1"/>
          <p:cNvSpPr>
            <a:spLocks noGrp="1" noRot="1" noChangeAspect="1" noTextEdit="1"/>
          </p:cNvSpPr>
          <p:nvPr>
            <p:ph type="sldImg"/>
          </p:nvPr>
        </p:nvSpPr>
        <p:spPr>
          <a:ln/>
        </p:spPr>
      </p:sp>
      <p:sp>
        <p:nvSpPr>
          <p:cNvPr id="20275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968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7F173F10-563E-42AA-A741-DED54C54BB0A}" type="slidenum">
              <a:rPr lang="en-US" altLang="zh-CN" sz="1200" smtClean="0"/>
              <a:pPr>
                <a:defRPr/>
              </a:pPr>
              <a:t>109</a:t>
            </a:fld>
            <a:endParaRPr lang="en-US" altLang="zh-CN" sz="1200"/>
          </a:p>
        </p:txBody>
      </p:sp>
    </p:spTree>
    <p:extLst>
      <p:ext uri="{BB962C8B-B14F-4D97-AF65-F5344CB8AC3E}">
        <p14:creationId xmlns:p14="http://schemas.microsoft.com/office/powerpoint/2010/main" val="353690072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幻灯片图像占位符 1"/>
          <p:cNvSpPr>
            <a:spLocks noGrp="1" noRot="1" noChangeAspect="1" noTextEdit="1"/>
          </p:cNvSpPr>
          <p:nvPr>
            <p:ph type="sldImg"/>
          </p:nvPr>
        </p:nvSpPr>
        <p:spPr>
          <a:ln/>
        </p:spPr>
      </p:sp>
      <p:sp>
        <p:nvSpPr>
          <p:cNvPr id="20480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173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B9A03FF9-C6EF-4EEF-9B4A-1A47D55851D1}" type="slidenum">
              <a:rPr lang="en-US" altLang="zh-CN" sz="1200" smtClean="0"/>
              <a:pPr>
                <a:defRPr/>
              </a:pPr>
              <a:t>110</a:t>
            </a:fld>
            <a:endParaRPr lang="en-US" altLang="zh-CN" sz="1200"/>
          </a:p>
        </p:txBody>
      </p:sp>
    </p:spTree>
    <p:extLst>
      <p:ext uri="{BB962C8B-B14F-4D97-AF65-F5344CB8AC3E}">
        <p14:creationId xmlns:p14="http://schemas.microsoft.com/office/powerpoint/2010/main" val="4216979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幻灯片图像占位符 1"/>
          <p:cNvSpPr>
            <a:spLocks noGrp="1" noRot="1" noChangeAspect="1" noTextEdit="1"/>
          </p:cNvSpPr>
          <p:nvPr>
            <p:ph type="sldImg"/>
          </p:nvPr>
        </p:nvSpPr>
        <p:spPr>
          <a:ln/>
        </p:spPr>
      </p:sp>
      <p:sp>
        <p:nvSpPr>
          <p:cNvPr id="20685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378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FB13AB54-8163-40B8-9A39-B8BB2F0576A2}" type="slidenum">
              <a:rPr lang="en-US" altLang="zh-CN" sz="1200" smtClean="0"/>
              <a:pPr>
                <a:defRPr/>
              </a:pPr>
              <a:t>111</a:t>
            </a:fld>
            <a:endParaRPr lang="en-US" altLang="zh-CN" sz="1200"/>
          </a:p>
        </p:txBody>
      </p:sp>
    </p:spTree>
    <p:extLst>
      <p:ext uri="{BB962C8B-B14F-4D97-AF65-F5344CB8AC3E}">
        <p14:creationId xmlns:p14="http://schemas.microsoft.com/office/powerpoint/2010/main" val="178243026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幻灯片图像占位符 1"/>
          <p:cNvSpPr>
            <a:spLocks noGrp="1" noRot="1" noChangeAspect="1" noTextEdit="1"/>
          </p:cNvSpPr>
          <p:nvPr>
            <p:ph type="sldImg"/>
          </p:nvPr>
        </p:nvSpPr>
        <p:spPr>
          <a:ln/>
        </p:spPr>
      </p:sp>
      <p:sp>
        <p:nvSpPr>
          <p:cNvPr id="20889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5828"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13DE6015-B279-4989-985D-6DEC112D2A79}" type="slidenum">
              <a:rPr lang="en-US" altLang="zh-CN" sz="1200" smtClean="0"/>
              <a:pPr>
                <a:defRPr/>
              </a:pPr>
              <a:t>112</a:t>
            </a:fld>
            <a:endParaRPr lang="en-US" altLang="zh-CN" sz="1200"/>
          </a:p>
        </p:txBody>
      </p:sp>
    </p:spTree>
    <p:extLst>
      <p:ext uri="{BB962C8B-B14F-4D97-AF65-F5344CB8AC3E}">
        <p14:creationId xmlns:p14="http://schemas.microsoft.com/office/powerpoint/2010/main" val="166648464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幻灯片图像占位符 1"/>
          <p:cNvSpPr>
            <a:spLocks noGrp="1" noRot="1" noChangeAspect="1" noTextEdit="1"/>
          </p:cNvSpPr>
          <p:nvPr>
            <p:ph type="sldImg"/>
          </p:nvPr>
        </p:nvSpPr>
        <p:spPr>
          <a:ln/>
        </p:spPr>
      </p:sp>
      <p:sp>
        <p:nvSpPr>
          <p:cNvPr id="21094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7876"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4B2FF599-F8A4-44E7-865F-E8CF802177F9}" type="slidenum">
              <a:rPr lang="en-US" altLang="zh-CN" sz="1200" smtClean="0"/>
              <a:pPr>
                <a:defRPr/>
              </a:pPr>
              <a:t>113</a:t>
            </a:fld>
            <a:endParaRPr lang="en-US" altLang="zh-CN" sz="1200"/>
          </a:p>
        </p:txBody>
      </p:sp>
    </p:spTree>
    <p:extLst>
      <p:ext uri="{BB962C8B-B14F-4D97-AF65-F5344CB8AC3E}">
        <p14:creationId xmlns:p14="http://schemas.microsoft.com/office/powerpoint/2010/main" val="5432419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幻灯片图像占位符 1"/>
          <p:cNvSpPr>
            <a:spLocks noGrp="1" noRot="1" noChangeAspect="1" noTextEdit="1"/>
          </p:cNvSpPr>
          <p:nvPr>
            <p:ph type="sldImg"/>
          </p:nvPr>
        </p:nvSpPr>
        <p:spPr>
          <a:ln/>
        </p:spPr>
      </p:sp>
      <p:sp>
        <p:nvSpPr>
          <p:cNvPr id="21299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992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8F29FFE3-5573-4ED3-8413-078E4167D0ED}" type="slidenum">
              <a:rPr lang="en-US" altLang="zh-CN" sz="1200" smtClean="0"/>
              <a:pPr>
                <a:defRPr/>
              </a:pPr>
              <a:t>114</a:t>
            </a:fld>
            <a:endParaRPr lang="en-US" altLang="zh-CN" sz="1200"/>
          </a:p>
        </p:txBody>
      </p:sp>
    </p:spTree>
    <p:extLst>
      <p:ext uri="{BB962C8B-B14F-4D97-AF65-F5344CB8AC3E}">
        <p14:creationId xmlns:p14="http://schemas.microsoft.com/office/powerpoint/2010/main" val="146750979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幻灯片图像占位符 1"/>
          <p:cNvSpPr>
            <a:spLocks noGrp="1" noRot="1" noChangeAspect="1" noTextEdit="1"/>
          </p:cNvSpPr>
          <p:nvPr>
            <p:ph type="sldImg"/>
          </p:nvPr>
        </p:nvSpPr>
        <p:spPr>
          <a:ln/>
        </p:spPr>
      </p:sp>
      <p:sp>
        <p:nvSpPr>
          <p:cNvPr id="21504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197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955360B2-9AEB-407A-BCB6-BE57DE1C3B1A}" type="slidenum">
              <a:rPr lang="en-US" altLang="zh-CN" sz="1200" smtClean="0"/>
              <a:pPr>
                <a:defRPr/>
              </a:pPr>
              <a:t>115</a:t>
            </a:fld>
            <a:endParaRPr lang="en-US" altLang="zh-CN" sz="1200"/>
          </a:p>
        </p:txBody>
      </p:sp>
    </p:spTree>
    <p:extLst>
      <p:ext uri="{BB962C8B-B14F-4D97-AF65-F5344CB8AC3E}">
        <p14:creationId xmlns:p14="http://schemas.microsoft.com/office/powerpoint/2010/main" val="357797256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幻灯片图像占位符 1"/>
          <p:cNvSpPr>
            <a:spLocks noGrp="1" noRot="1" noChangeAspect="1" noTextEdit="1"/>
          </p:cNvSpPr>
          <p:nvPr>
            <p:ph type="sldImg"/>
          </p:nvPr>
        </p:nvSpPr>
        <p:spPr>
          <a:ln/>
        </p:spPr>
      </p:sp>
      <p:sp>
        <p:nvSpPr>
          <p:cNvPr id="21709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4020"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ED0711CE-01AD-4F7D-9A3C-C02E537F4061}" type="slidenum">
              <a:rPr lang="en-US" altLang="zh-CN" sz="1200" smtClean="0"/>
              <a:pPr>
                <a:defRPr/>
              </a:pPr>
              <a:t>116</a:t>
            </a:fld>
            <a:endParaRPr lang="en-US" altLang="zh-CN" sz="1200"/>
          </a:p>
        </p:txBody>
      </p:sp>
    </p:spTree>
    <p:extLst>
      <p:ext uri="{BB962C8B-B14F-4D97-AF65-F5344CB8AC3E}">
        <p14:creationId xmlns:p14="http://schemas.microsoft.com/office/powerpoint/2010/main" val="308836876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120</a:t>
            </a:fld>
            <a:endParaRPr lang="en-US" altLang="zh-CN"/>
          </a:p>
        </p:txBody>
      </p:sp>
    </p:spTree>
    <p:extLst>
      <p:ext uri="{BB962C8B-B14F-4D97-AF65-F5344CB8AC3E}">
        <p14:creationId xmlns:p14="http://schemas.microsoft.com/office/powerpoint/2010/main" val="283460768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Slide Image Placeholder 1"/>
          <p:cNvSpPr>
            <a:spLocks noGrp="1" noRot="1" noChangeAspect="1" noTextEdit="1"/>
          </p:cNvSpPr>
          <p:nvPr>
            <p:ph type="sldImg"/>
          </p:nvPr>
        </p:nvSpPr>
        <p:spPr>
          <a:ln/>
        </p:spPr>
      </p:sp>
      <p:sp>
        <p:nvSpPr>
          <p:cNvPr id="2211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211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fld id="{EB5B6DC9-9181-4427-BA91-BB110DD8F120}" type="slidenum">
              <a:rPr lang="en-US" altLang="en-US" sz="1300">
                <a:latin typeface="Times New Roman" panose="02020603050405020304" pitchFamily="18" charset="0"/>
              </a:rPr>
              <a:pPr/>
              <a:t>121</a:t>
            </a:fld>
            <a:endParaRPr lang="en-US" altLang="en-US" sz="1300">
              <a:latin typeface="Times New Roman" panose="02020603050405020304" pitchFamily="18" charset="0"/>
            </a:endParaRPr>
          </a:p>
        </p:txBody>
      </p:sp>
    </p:spTree>
    <p:extLst>
      <p:ext uri="{BB962C8B-B14F-4D97-AF65-F5344CB8AC3E}">
        <p14:creationId xmlns:p14="http://schemas.microsoft.com/office/powerpoint/2010/main" val="319191769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p:cNvSpPr>
            <a:spLocks noGrp="1" noRot="1" noChangeAspect="1" noTextEdit="1"/>
          </p:cNvSpPr>
          <p:nvPr>
            <p:ph type="sldImg"/>
          </p:nvPr>
        </p:nvSpPr>
        <p:spPr>
          <a:ln/>
        </p:spPr>
      </p:sp>
      <p:sp>
        <p:nvSpPr>
          <p:cNvPr id="2232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232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fld id="{440B0FD2-C1C7-481D-BABB-30BE1499D1C4}" type="slidenum">
              <a:rPr lang="en-US" altLang="en-US" sz="1300">
                <a:latin typeface="Times New Roman" panose="02020603050405020304" pitchFamily="18" charset="0"/>
              </a:rPr>
              <a:pPr/>
              <a:t>122</a:t>
            </a:fld>
            <a:endParaRPr lang="en-US" altLang="en-US" sz="1300">
              <a:latin typeface="Times New Roman" panose="02020603050405020304" pitchFamily="18" charset="0"/>
            </a:endParaRPr>
          </a:p>
        </p:txBody>
      </p:sp>
    </p:spTree>
    <p:extLst>
      <p:ext uri="{BB962C8B-B14F-4D97-AF65-F5344CB8AC3E}">
        <p14:creationId xmlns:p14="http://schemas.microsoft.com/office/powerpoint/2010/main" val="122710342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ln/>
        </p:spPr>
      </p:sp>
      <p:sp>
        <p:nvSpPr>
          <p:cNvPr id="2252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252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fld id="{3AC971AA-10EF-44EF-A0B4-A31F0D35F7DA}" type="slidenum">
              <a:rPr lang="en-US" altLang="en-US" sz="1300">
                <a:latin typeface="Times New Roman" panose="02020603050405020304" pitchFamily="18" charset="0"/>
              </a:rPr>
              <a:pPr/>
              <a:t>123</a:t>
            </a:fld>
            <a:endParaRPr lang="en-US" altLang="en-US" sz="1300">
              <a:latin typeface="Times New Roman" panose="02020603050405020304" pitchFamily="18" charset="0"/>
            </a:endParaRPr>
          </a:p>
        </p:txBody>
      </p:sp>
    </p:spTree>
    <p:extLst>
      <p:ext uri="{BB962C8B-B14F-4D97-AF65-F5344CB8AC3E}">
        <p14:creationId xmlns:p14="http://schemas.microsoft.com/office/powerpoint/2010/main" val="27915953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Continuous</a:t>
            </a:r>
            <a:r>
              <a:rPr lang="en-US" altLang="zh-CN" baseline="0" dirty="0"/>
              <a:t> playout -&gt; end-to-end throughput</a:t>
            </a:r>
          </a:p>
          <a:p>
            <a:r>
              <a:rPr lang="en-US" altLang="zh-CN" baseline="0" dirty="0"/>
              <a:t>High bandwidth requirements on servers</a:t>
            </a:r>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124</a:t>
            </a:fld>
            <a:endParaRPr lang="en-US" altLang="zh-CN"/>
          </a:p>
        </p:txBody>
      </p:sp>
    </p:spTree>
    <p:extLst>
      <p:ext uri="{BB962C8B-B14F-4D97-AF65-F5344CB8AC3E}">
        <p14:creationId xmlns:p14="http://schemas.microsoft.com/office/powerpoint/2010/main" val="41321368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noTextEdit="1"/>
          </p:cNvSpPr>
          <p:nvPr>
            <p:ph type="sldImg"/>
          </p:nvPr>
        </p:nvSpPr>
        <p:spPr>
          <a:ln/>
        </p:spPr>
      </p:sp>
      <p:sp>
        <p:nvSpPr>
          <p:cNvPr id="2273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273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fld id="{C89579DC-49A2-4308-8D00-B58E775E4169}" type="slidenum">
              <a:rPr lang="en-US" altLang="en-US" sz="1300">
                <a:latin typeface="Times New Roman" panose="02020603050405020304" pitchFamily="18" charset="0"/>
              </a:rPr>
              <a:pPr/>
              <a:t>125</a:t>
            </a:fld>
            <a:endParaRPr lang="en-US" altLang="en-US" sz="1300">
              <a:latin typeface="Times New Roman" panose="02020603050405020304" pitchFamily="18" charset="0"/>
            </a:endParaRPr>
          </a:p>
        </p:txBody>
      </p:sp>
    </p:spTree>
    <p:extLst>
      <p:ext uri="{BB962C8B-B14F-4D97-AF65-F5344CB8AC3E}">
        <p14:creationId xmlns:p14="http://schemas.microsoft.com/office/powerpoint/2010/main" val="402067528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noTextEdit="1"/>
          </p:cNvSpPr>
          <p:nvPr>
            <p:ph type="sldImg"/>
          </p:nvPr>
        </p:nvSpPr>
        <p:spPr>
          <a:ln/>
        </p:spPr>
      </p:sp>
      <p:sp>
        <p:nvSpPr>
          <p:cNvPr id="2273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273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fld id="{C89579DC-49A2-4308-8D00-B58E775E4169}" type="slidenum">
              <a:rPr lang="en-US" altLang="en-US" sz="1300">
                <a:latin typeface="Times New Roman" panose="02020603050405020304" pitchFamily="18" charset="0"/>
              </a:rPr>
              <a:pPr/>
              <a:t>126</a:t>
            </a:fld>
            <a:endParaRPr lang="en-US" altLang="en-US" sz="1300">
              <a:latin typeface="Times New Roman" panose="02020603050405020304" pitchFamily="18" charset="0"/>
            </a:endParaRPr>
          </a:p>
        </p:txBody>
      </p:sp>
    </p:spTree>
    <p:extLst>
      <p:ext uri="{BB962C8B-B14F-4D97-AF65-F5344CB8AC3E}">
        <p14:creationId xmlns:p14="http://schemas.microsoft.com/office/powerpoint/2010/main" val="370171329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127</a:t>
            </a:fld>
            <a:endParaRPr lang="en-US" altLang="zh-CN"/>
          </a:p>
        </p:txBody>
      </p:sp>
    </p:spTree>
    <p:extLst>
      <p:ext uri="{BB962C8B-B14F-4D97-AF65-F5344CB8AC3E}">
        <p14:creationId xmlns:p14="http://schemas.microsoft.com/office/powerpoint/2010/main" val="164723998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Slide Image Placeholder 1"/>
          <p:cNvSpPr>
            <a:spLocks noGrp="1" noRot="1" noChangeAspect="1" noTextEdit="1"/>
          </p:cNvSpPr>
          <p:nvPr>
            <p:ph type="sldImg"/>
          </p:nvPr>
        </p:nvSpPr>
        <p:spPr>
          <a:ln/>
        </p:spPr>
      </p:sp>
      <p:sp>
        <p:nvSpPr>
          <p:cNvPr id="2304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304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fld id="{B1A4780D-CC3F-4171-821D-340E45120429}" type="slidenum">
              <a:rPr lang="en-US" altLang="en-US" sz="1300">
                <a:latin typeface="Times New Roman" panose="02020603050405020304" pitchFamily="18" charset="0"/>
              </a:rPr>
              <a:pPr/>
              <a:t>128</a:t>
            </a:fld>
            <a:endParaRPr lang="en-US" altLang="en-US" sz="1300">
              <a:latin typeface="Times New Roman" panose="02020603050405020304" pitchFamily="18" charset="0"/>
            </a:endParaRPr>
          </a:p>
        </p:txBody>
      </p:sp>
    </p:spTree>
    <p:extLst>
      <p:ext uri="{BB962C8B-B14F-4D97-AF65-F5344CB8AC3E}">
        <p14:creationId xmlns:p14="http://schemas.microsoft.com/office/powerpoint/2010/main" val="294250639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72"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defRPr>
            </a:lvl1pPr>
            <a:lvl2pPr marL="742950" indent="-285750" defTabSz="952500">
              <a:defRPr sz="2400">
                <a:solidFill>
                  <a:schemeClr val="tx1"/>
                </a:solidFill>
                <a:latin typeface="Times New Roman" panose="02020603050405020304" pitchFamily="18" charset="0"/>
              </a:defRPr>
            </a:lvl2pPr>
            <a:lvl3pPr marL="1143000" indent="-228600" defTabSz="952500">
              <a:defRPr sz="2400">
                <a:solidFill>
                  <a:schemeClr val="tx1"/>
                </a:solidFill>
                <a:latin typeface="Times New Roman" panose="02020603050405020304" pitchFamily="18" charset="0"/>
              </a:defRPr>
            </a:lvl3pPr>
            <a:lvl4pPr marL="1600200" indent="-228600" defTabSz="952500">
              <a:defRPr sz="2400">
                <a:solidFill>
                  <a:schemeClr val="tx1"/>
                </a:solidFill>
                <a:latin typeface="Times New Roman" panose="02020603050405020304" pitchFamily="18" charset="0"/>
              </a:defRPr>
            </a:lvl4pPr>
            <a:lvl5pPr marL="2057400" indent="-228600" defTabSz="952500">
              <a:defRPr sz="2400">
                <a:solidFill>
                  <a:schemeClr val="tx1"/>
                </a:solidFill>
                <a:latin typeface="Times New Roman" panose="02020603050405020304" pitchFamily="18" charset="0"/>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fld id="{44ACB7BD-371D-4CCB-9EC6-77125FD14793}" type="slidenum">
              <a:rPr lang="en-US" altLang="zh-CN" sz="1200" smtClean="0"/>
              <a:pPr>
                <a:defRPr/>
              </a:pPr>
              <a:t>132</a:t>
            </a:fld>
            <a:endParaRPr lang="en-US" altLang="zh-CN" sz="1200"/>
          </a:p>
        </p:txBody>
      </p:sp>
    </p:spTree>
    <p:extLst>
      <p:ext uri="{BB962C8B-B14F-4D97-AF65-F5344CB8AC3E}">
        <p14:creationId xmlns:p14="http://schemas.microsoft.com/office/powerpoint/2010/main" val="4058911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Continuous</a:t>
            </a:r>
            <a:r>
              <a:rPr lang="en-US" altLang="zh-CN" baseline="0" dirty="0"/>
              <a:t> playout -&gt; end-to-end throughput</a:t>
            </a:r>
          </a:p>
          <a:p>
            <a:r>
              <a:rPr lang="en-US" altLang="zh-CN" baseline="0" dirty="0"/>
              <a:t>High bandwidth requirements on servers</a:t>
            </a:r>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133</a:t>
            </a:fld>
            <a:endParaRPr lang="en-US" altLang="zh-CN"/>
          </a:p>
        </p:txBody>
      </p:sp>
    </p:spTree>
    <p:extLst>
      <p:ext uri="{BB962C8B-B14F-4D97-AF65-F5344CB8AC3E}">
        <p14:creationId xmlns:p14="http://schemas.microsoft.com/office/powerpoint/2010/main" val="129979902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Slide Image Placeholder 1"/>
          <p:cNvSpPr>
            <a:spLocks noGrp="1" noRot="1" noChangeAspect="1" noTextEdit="1"/>
          </p:cNvSpPr>
          <p:nvPr>
            <p:ph type="sldImg"/>
          </p:nvPr>
        </p:nvSpPr>
        <p:spPr>
          <a:ln/>
        </p:spPr>
      </p:sp>
      <p:sp>
        <p:nvSpPr>
          <p:cNvPr id="1966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
        <p:nvSpPr>
          <p:cNvPr id="1966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fld id="{88AD9E42-8386-498A-8BA2-073EB4D57541}" type="slidenum">
              <a:rPr lang="en-US" altLang="zh-CN" sz="1300">
                <a:latin typeface="Times New Roman" panose="02020603050405020304" pitchFamily="18" charset="0"/>
              </a:rPr>
              <a:pPr/>
              <a:t>134</a:t>
            </a:fld>
            <a:endParaRPr lang="en-US" altLang="zh-CN" sz="1300">
              <a:latin typeface="Times New Roman" panose="02020603050405020304" pitchFamily="18" charset="0"/>
            </a:endParaRPr>
          </a:p>
        </p:txBody>
      </p:sp>
    </p:spTree>
    <p:extLst>
      <p:ext uri="{BB962C8B-B14F-4D97-AF65-F5344CB8AC3E}">
        <p14:creationId xmlns:p14="http://schemas.microsoft.com/office/powerpoint/2010/main" val="333799735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fld id="{859D15A4-FFAC-4005-A36F-FC9A2DABA3D9}" type="slidenum">
              <a:rPr lang="en-US" altLang="zh-CN" sz="1300">
                <a:latin typeface="Times New Roman" panose="02020603050405020304" pitchFamily="18" charset="0"/>
              </a:rPr>
              <a:pPr/>
              <a:t>135</a:t>
            </a:fld>
            <a:endParaRPr lang="en-US" altLang="zh-CN" sz="1300">
              <a:latin typeface="Times New Roman" panose="02020603050405020304" pitchFamily="18" charset="0"/>
            </a:endParaRPr>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245211774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fld id="{DF565925-C233-4282-9EFD-5EA3AC2D37C1}" type="slidenum">
              <a:rPr lang="en-US" altLang="zh-CN" sz="1300">
                <a:latin typeface="Times New Roman" panose="02020603050405020304" pitchFamily="18" charset="0"/>
              </a:rPr>
              <a:pPr/>
              <a:t>136</a:t>
            </a:fld>
            <a:endParaRPr lang="en-US" altLang="zh-CN" sz="1300">
              <a:latin typeface="Times New Roman" panose="02020603050405020304" pitchFamily="18" charset="0"/>
            </a:endParaRPr>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125156138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fld id="{AEE8A59E-D4DE-4089-9026-242612F7BD6F}" type="slidenum">
              <a:rPr lang="en-US" altLang="zh-CN" sz="1300">
                <a:latin typeface="Times New Roman" panose="02020603050405020304" pitchFamily="18" charset="0"/>
              </a:rPr>
              <a:pPr/>
              <a:t>137</a:t>
            </a:fld>
            <a:endParaRPr lang="en-US" altLang="zh-CN" sz="1300">
              <a:latin typeface="Times New Roman" panose="02020603050405020304" pitchFamily="18" charset="0"/>
            </a:endParaRPr>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378791216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fld id="{709191C8-9CD4-40F3-BBCF-2825B1D832F5}" type="slidenum">
              <a:rPr lang="en-US" altLang="zh-CN" sz="1300">
                <a:latin typeface="Times New Roman" panose="02020603050405020304" pitchFamily="18" charset="0"/>
              </a:rPr>
              <a:pPr/>
              <a:t>139</a:t>
            </a:fld>
            <a:endParaRPr lang="en-US" altLang="zh-CN" sz="1300">
              <a:latin typeface="Times New Roman" panose="02020603050405020304" pitchFamily="18" charset="0"/>
            </a:endParaRPr>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336116798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fld id="{AEA7AD8D-0745-4350-B552-1368BDD73E8B}" type="slidenum">
              <a:rPr lang="en-US" altLang="zh-CN" sz="1300">
                <a:latin typeface="Times New Roman" panose="02020603050405020304" pitchFamily="18" charset="0"/>
              </a:rPr>
              <a:pPr/>
              <a:t>140</a:t>
            </a:fld>
            <a:endParaRPr lang="en-US" altLang="zh-CN" sz="1300">
              <a:latin typeface="Times New Roman" panose="02020603050405020304" pitchFamily="18" charset="0"/>
            </a:endParaRPr>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271275372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fld id="{1BC9F29A-8931-4225-BCD4-B058599BB284}" type="slidenum">
              <a:rPr lang="en-US" altLang="zh-CN" sz="1300">
                <a:latin typeface="Times New Roman" panose="02020603050405020304" pitchFamily="18" charset="0"/>
              </a:rPr>
              <a:pPr/>
              <a:t>142</a:t>
            </a:fld>
            <a:endParaRPr lang="en-US" altLang="zh-CN" sz="1300">
              <a:latin typeface="Times New Roman" panose="02020603050405020304" pitchFamily="18" charset="0"/>
            </a:endParaRPr>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1640535283"/>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p:cNvSpPr txBox="1">
            <a:spLocks noGrp="1" noChangeArrowheads="1"/>
          </p:cNvSpPr>
          <p:nvPr/>
        </p:nvSpPr>
        <p:spPr bwMode="auto">
          <a:xfrm>
            <a:off x="4144963" y="9121775"/>
            <a:ext cx="317023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9" tIns="48325" rIns="96649" bIns="48325" anchor="b"/>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r">
              <a:spcBef>
                <a:spcPct val="0"/>
              </a:spcBef>
              <a:buClrTx/>
              <a:buSzTx/>
              <a:buFontTx/>
              <a:buNone/>
            </a:pPr>
            <a:fld id="{14F4C4D1-4D48-4251-9121-211718494951}" type="slidenum">
              <a:rPr lang="en-US" altLang="zh-CN" sz="1300">
                <a:solidFill>
                  <a:srgbClr val="000000"/>
                </a:solidFill>
                <a:latin typeface="Times New Roman" panose="02020603050405020304" pitchFamily="18" charset="0"/>
              </a:rPr>
              <a:pPr algn="r">
                <a:spcBef>
                  <a:spcPct val="0"/>
                </a:spcBef>
                <a:buClrTx/>
                <a:buSzTx/>
                <a:buFontTx/>
                <a:buNone/>
              </a:pPr>
              <a:t>143</a:t>
            </a:fld>
            <a:endParaRPr lang="en-US" altLang="zh-CN" sz="1300">
              <a:solidFill>
                <a:srgbClr val="000000"/>
              </a:solidFill>
              <a:latin typeface="Times New Roman" panose="02020603050405020304" pitchFamily="18" charset="0"/>
            </a:endParaRPr>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dirty="0"/>
              <a:t>Akamai: 100,000+ servers in 1000+ clusters in 1000+ networks in 70+ countries serving trillions of requests a day.</a:t>
            </a:r>
          </a:p>
          <a:p>
            <a:endParaRPr lang="en-US" altLang="zh-CN" dirty="0"/>
          </a:p>
          <a:p>
            <a:r>
              <a:rPr lang="en-US" altLang="zh-CN" dirty="0"/>
              <a:t>How many people use Netflix?</a:t>
            </a:r>
          </a:p>
        </p:txBody>
      </p:sp>
    </p:spTree>
    <p:extLst>
      <p:ext uri="{BB962C8B-B14F-4D97-AF65-F5344CB8AC3E}">
        <p14:creationId xmlns:p14="http://schemas.microsoft.com/office/powerpoint/2010/main" val="155518279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000">
                <a:solidFill>
                  <a:schemeClr val="tx1"/>
                </a:solidFill>
                <a:latin typeface="Arial" panose="020B0604020202020204" pitchFamily="34" charset="0"/>
                <a:ea typeface="MS PGothic" panose="020B0600070205080204" pitchFamily="34" charset="-128"/>
              </a:defRPr>
            </a:lvl1pPr>
            <a:lvl2pPr marL="742950" indent="-285750" defTabSz="966788">
              <a:defRPr sz="2000">
                <a:solidFill>
                  <a:schemeClr val="tx1"/>
                </a:solidFill>
                <a:latin typeface="Arial" panose="020B0604020202020204" pitchFamily="34" charset="0"/>
                <a:ea typeface="MS PGothic" panose="020B0600070205080204" pitchFamily="34" charset="-128"/>
              </a:defRPr>
            </a:lvl2pPr>
            <a:lvl3pPr marL="1143000" indent="-228600" defTabSz="966788">
              <a:defRPr sz="2000">
                <a:solidFill>
                  <a:schemeClr val="tx1"/>
                </a:solidFill>
                <a:latin typeface="Arial" panose="020B0604020202020204" pitchFamily="34" charset="0"/>
                <a:ea typeface="MS PGothic" panose="020B0600070205080204" pitchFamily="34" charset="-128"/>
              </a:defRPr>
            </a:lvl3pPr>
            <a:lvl4pPr marL="1600200" indent="-228600" defTabSz="966788">
              <a:defRPr sz="2000">
                <a:solidFill>
                  <a:schemeClr val="tx1"/>
                </a:solidFill>
                <a:latin typeface="Arial" panose="020B0604020202020204" pitchFamily="34" charset="0"/>
                <a:ea typeface="MS PGothic" panose="020B0600070205080204" pitchFamily="34" charset="-128"/>
              </a:defRPr>
            </a:lvl4pPr>
            <a:lvl5pPr marL="2057400" indent="-228600" defTabSz="966788">
              <a:defRPr sz="2000">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fld id="{FFC1F9C8-AB9F-4038-B82C-CB378D8BF30B}" type="slidenum">
              <a:rPr lang="en-US" altLang="zh-CN" sz="1300">
                <a:latin typeface="Times New Roman" panose="02020603050405020304" pitchFamily="18" charset="0"/>
              </a:rPr>
              <a:pPr/>
              <a:t>144</a:t>
            </a:fld>
            <a:endParaRPr lang="en-US" altLang="zh-CN" sz="1300">
              <a:latin typeface="Times New Roman" panose="02020603050405020304" pitchFamily="18" charset="0"/>
            </a:endParaRPr>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95378552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wmf"/><Relationship Id="rId13" Type="http://schemas.openxmlformats.org/officeDocument/2006/relationships/image" Target="../media/image3.wmf"/><Relationship Id="rId18" Type="http://schemas.openxmlformats.org/officeDocument/2006/relationships/oleObject" Target="../embeddings/oleObject10.bin"/><Relationship Id="rId3" Type="http://schemas.openxmlformats.org/officeDocument/2006/relationships/image" Target="../media/image4.wmf"/><Relationship Id="rId21" Type="http://schemas.openxmlformats.org/officeDocument/2006/relationships/oleObject" Target="../embeddings/oleObject13.bin"/><Relationship Id="rId7" Type="http://schemas.openxmlformats.org/officeDocument/2006/relationships/oleObject" Target="../embeddings/oleObject2.bin"/><Relationship Id="rId12" Type="http://schemas.openxmlformats.org/officeDocument/2006/relationships/oleObject" Target="../embeddings/oleObject5.bin"/><Relationship Id="rId17" Type="http://schemas.openxmlformats.org/officeDocument/2006/relationships/oleObject" Target="../embeddings/oleObject9.bin"/><Relationship Id="rId2" Type="http://schemas.openxmlformats.org/officeDocument/2006/relationships/slideMaster" Target="../slideMasters/slideMaster1.xml"/><Relationship Id="rId16" Type="http://schemas.openxmlformats.org/officeDocument/2006/relationships/oleObject" Target="../embeddings/oleObject8.bin"/><Relationship Id="rId20" Type="http://schemas.openxmlformats.org/officeDocument/2006/relationships/oleObject" Target="../embeddings/oleObject12.bin"/><Relationship Id="rId1" Type="http://schemas.openxmlformats.org/officeDocument/2006/relationships/vmlDrawing" Target="../drawings/vmlDrawing1.vml"/><Relationship Id="rId6" Type="http://schemas.openxmlformats.org/officeDocument/2006/relationships/image" Target="../media/image1.wmf"/><Relationship Id="rId11" Type="http://schemas.openxmlformats.org/officeDocument/2006/relationships/image" Target="../media/image6.png"/><Relationship Id="rId5" Type="http://schemas.openxmlformats.org/officeDocument/2006/relationships/oleObject" Target="../embeddings/oleObject1.bin"/><Relationship Id="rId15" Type="http://schemas.openxmlformats.org/officeDocument/2006/relationships/oleObject" Target="../embeddings/oleObject7.bin"/><Relationship Id="rId10" Type="http://schemas.openxmlformats.org/officeDocument/2006/relationships/oleObject" Target="../embeddings/oleObject4.bin"/><Relationship Id="rId19" Type="http://schemas.openxmlformats.org/officeDocument/2006/relationships/oleObject" Target="../embeddings/oleObject11.bin"/><Relationship Id="rId4" Type="http://schemas.openxmlformats.org/officeDocument/2006/relationships/image" Target="../media/image5.png"/><Relationship Id="rId9" Type="http://schemas.openxmlformats.org/officeDocument/2006/relationships/oleObject" Target="../embeddings/oleObject3.bin"/><Relationship Id="rId14" Type="http://schemas.openxmlformats.org/officeDocument/2006/relationships/oleObject" Target="../embeddings/oleObject6.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grpSp>
        <p:nvGrpSpPr>
          <p:cNvPr id="4" name="Group 262"/>
          <p:cNvGrpSpPr/>
          <p:nvPr userDrawn="1"/>
        </p:nvGrpSpPr>
        <p:grpSpPr bwMode="auto">
          <a:xfrm>
            <a:off x="6885518" y="1143000"/>
            <a:ext cx="4627033" cy="4489450"/>
            <a:chOff x="3177" y="1065"/>
            <a:chExt cx="2186" cy="2828"/>
          </a:xfrm>
        </p:grpSpPr>
        <p:sp>
          <p:nvSpPr>
            <p:cNvPr id="5" name="Freeform 263"/>
            <p:cNvSpPr/>
            <p:nvPr/>
          </p:nvSpPr>
          <p:spPr bwMode="auto">
            <a:xfrm>
              <a:off x="4261" y="2412"/>
              <a:ext cx="828" cy="425"/>
            </a:xfrm>
            <a:custGeom>
              <a:avLst/>
              <a:gdLst>
                <a:gd name="T0" fmla="*/ 382 w 828"/>
                <a:gd name="T1" fmla="*/ 30 h 425"/>
                <a:gd name="T2" fmla="*/ 370 w 828"/>
                <a:gd name="T3" fmla="*/ 30 h 425"/>
                <a:gd name="T4" fmla="*/ 126 w 828"/>
                <a:gd name="T5" fmla="*/ 32 h 425"/>
                <a:gd name="T6" fmla="*/ 6 w 828"/>
                <a:gd name="T7" fmla="*/ 126 h 425"/>
                <a:gd name="T8" fmla="*/ 92 w 828"/>
                <a:gd name="T9" fmla="*/ 274 h 425"/>
                <a:gd name="T10" fmla="*/ 292 w 828"/>
                <a:gd name="T11" fmla="*/ 384 h 425"/>
                <a:gd name="T12" fmla="*/ 540 w 828"/>
                <a:gd name="T13" fmla="*/ 416 h 425"/>
                <a:gd name="T14" fmla="*/ 698 w 828"/>
                <a:gd name="T15" fmla="*/ 330 h 425"/>
                <a:gd name="T16" fmla="*/ 776 w 828"/>
                <a:gd name="T17" fmla="*/ 170 h 425"/>
                <a:gd name="T18" fmla="*/ 792 w 828"/>
                <a:gd name="T19" fmla="*/ 22 h 425"/>
                <a:gd name="T20" fmla="*/ 560 w 828"/>
                <a:gd name="T21" fmla="*/ 38 h 425"/>
                <a:gd name="T22" fmla="*/ 382 w 828"/>
                <a:gd name="T23" fmla="*/ 30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00CC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6" name="Freeform 264"/>
            <p:cNvSpPr/>
            <p:nvPr/>
          </p:nvSpPr>
          <p:spPr bwMode="auto">
            <a:xfrm>
              <a:off x="4273" y="1451"/>
              <a:ext cx="1090" cy="658"/>
            </a:xfrm>
            <a:custGeom>
              <a:avLst/>
              <a:gdLst>
                <a:gd name="T0" fmla="*/ 599942130 w 765"/>
                <a:gd name="T1" fmla="*/ 17804735 h 459"/>
                <a:gd name="T2" fmla="*/ 406559188 w 765"/>
                <a:gd name="T3" fmla="*/ 125591005 h 459"/>
                <a:gd name="T4" fmla="*/ 136007685 w 765"/>
                <a:gd name="T5" fmla="*/ 180041136 h 459"/>
                <a:gd name="T6" fmla="*/ 19434385 w 765"/>
                <a:gd name="T7" fmla="*/ 607379164 h 459"/>
                <a:gd name="T8" fmla="*/ 254382400 w 765"/>
                <a:gd name="T9" fmla="*/ 801151646 h 459"/>
                <a:gd name="T10" fmla="*/ 489002591 w 765"/>
                <a:gd name="T11" fmla="*/ 769817217 h 459"/>
                <a:gd name="T12" fmla="*/ 825379772 w 765"/>
                <a:gd name="T13" fmla="*/ 801151646 h 459"/>
                <a:gd name="T14" fmla="*/ 987694603 w 765"/>
                <a:gd name="T15" fmla="*/ 783914143 h 459"/>
                <a:gd name="T16" fmla="*/ 1063160589 w 765"/>
                <a:gd name="T17" fmla="*/ 671215097 h 459"/>
                <a:gd name="T18" fmla="*/ 1061293333 w 765"/>
                <a:gd name="T19" fmla="*/ 285490141 h 459"/>
                <a:gd name="T20" fmla="*/ 936642367 w 765"/>
                <a:gd name="T21" fmla="*/ 61112791 h 459"/>
                <a:gd name="T22" fmla="*/ 599942130 w 765"/>
                <a:gd name="T23" fmla="*/ 17804735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00CCFF"/>
                </a:gs>
                <a:gs pos="100000">
                  <a:schemeClr val="bg1"/>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7" name="Freeform 265"/>
            <p:cNvSpPr/>
            <p:nvPr/>
          </p:nvSpPr>
          <p:spPr bwMode="auto">
            <a:xfrm>
              <a:off x="3177" y="1267"/>
              <a:ext cx="1036" cy="675"/>
            </a:xfrm>
            <a:custGeom>
              <a:avLst/>
              <a:gdLst>
                <a:gd name="T0" fmla="*/ 648 w 1036"/>
                <a:gd name="T1" fmla="*/ 11 h 675"/>
                <a:gd name="T2" fmla="*/ 390 w 1036"/>
                <a:gd name="T3" fmla="*/ 53 h 675"/>
                <a:gd name="T4" fmla="*/ 206 w 1036"/>
                <a:gd name="T5" fmla="*/ 129 h 675"/>
                <a:gd name="T6" fmla="*/ 152 w 1036"/>
                <a:gd name="T7" fmla="*/ 229 h 675"/>
                <a:gd name="T8" fmla="*/ 22 w 1036"/>
                <a:gd name="T9" fmla="*/ 297 h 675"/>
                <a:gd name="T10" fmla="*/ 18 w 1036"/>
                <a:gd name="T11" fmla="*/ 459 h 675"/>
                <a:gd name="T12" fmla="*/ 132 w 1036"/>
                <a:gd name="T13" fmla="*/ 489 h 675"/>
                <a:gd name="T14" fmla="*/ 458 w 1036"/>
                <a:gd name="T15" fmla="*/ 489 h 675"/>
                <a:gd name="T16" fmla="*/ 598 w 1036"/>
                <a:gd name="T17" fmla="*/ 555 h 675"/>
                <a:gd name="T18" fmla="*/ 752 w 1036"/>
                <a:gd name="T19" fmla="*/ 657 h 675"/>
                <a:gd name="T20" fmla="*/ 870 w 1036"/>
                <a:gd name="T21" fmla="*/ 661 h 675"/>
                <a:gd name="T22" fmla="*/ 952 w 1036"/>
                <a:gd name="T23" fmla="*/ 603 h 675"/>
                <a:gd name="T24" fmla="*/ 992 w 1036"/>
                <a:gd name="T25" fmla="*/ 445 h 675"/>
                <a:gd name="T26" fmla="*/ 1018 w 1036"/>
                <a:gd name="T27" fmla="*/ 291 h 675"/>
                <a:gd name="T28" fmla="*/ 1022 w 1036"/>
                <a:gd name="T29" fmla="*/ 107 h 675"/>
                <a:gd name="T30" fmla="*/ 934 w 1036"/>
                <a:gd name="T31" fmla="*/ 17 h 675"/>
                <a:gd name="T32" fmla="*/ 776 w 1036"/>
                <a:gd name="T33" fmla="*/ 3 h 675"/>
                <a:gd name="T34" fmla="*/ 648 w 1036"/>
                <a:gd name="T35" fmla="*/ 11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grpSp>
          <p:nvGrpSpPr>
            <p:cNvPr id="8" name="Group 266"/>
            <p:cNvGrpSpPr/>
            <p:nvPr/>
          </p:nvGrpSpPr>
          <p:grpSpPr bwMode="auto">
            <a:xfrm>
              <a:off x="3232" y="2108"/>
              <a:ext cx="919" cy="588"/>
              <a:chOff x="2889" y="1631"/>
              <a:chExt cx="980" cy="743"/>
            </a:xfrm>
          </p:grpSpPr>
          <p:sp>
            <p:nvSpPr>
              <p:cNvPr id="323" name="Rectangle 267"/>
              <p:cNvSpPr>
                <a:spLocks noChangeArrowheads="1"/>
              </p:cNvSpPr>
              <p:nvPr/>
            </p:nvSpPr>
            <p:spPr bwMode="auto">
              <a:xfrm>
                <a:off x="3046" y="1841"/>
                <a:ext cx="663" cy="533"/>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324" name="AutoShape 268"/>
              <p:cNvSpPr>
                <a:spLocks noChangeArrowheads="1"/>
              </p:cNvSpPr>
              <p:nvPr/>
            </p:nvSpPr>
            <p:spPr bwMode="auto">
              <a:xfrm>
                <a:off x="2889" y="1631"/>
                <a:ext cx="980" cy="253"/>
              </a:xfrm>
              <a:prstGeom prst="triangle">
                <a:avLst>
                  <a:gd name="adj" fmla="val 50000"/>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solidFill>
                    <a:srgbClr val="00CCFF"/>
                  </a:solidFill>
                  <a:latin typeface="+mn-lt"/>
                  <a:ea typeface="宋体" panose="02010600030101010101" pitchFamily="2" charset="-122"/>
                </a:endParaRPr>
              </a:p>
            </p:txBody>
          </p:sp>
        </p:grpSp>
        <p:grpSp>
          <p:nvGrpSpPr>
            <p:cNvPr id="9" name="Group 269"/>
            <p:cNvGrpSpPr/>
            <p:nvPr/>
          </p:nvGrpSpPr>
          <p:grpSpPr bwMode="auto">
            <a:xfrm>
              <a:off x="3674" y="1388"/>
              <a:ext cx="212" cy="335"/>
              <a:chOff x="3796" y="1043"/>
              <a:chExt cx="865" cy="1237"/>
            </a:xfrm>
          </p:grpSpPr>
          <p:sp>
            <p:nvSpPr>
              <p:cNvPr id="293" name="Line 270"/>
              <p:cNvSpPr>
                <a:spLocks noChangeShapeType="1"/>
              </p:cNvSpPr>
              <p:nvPr/>
            </p:nvSpPr>
            <p:spPr bwMode="auto">
              <a:xfrm flipH="1">
                <a:off x="3992" y="1482"/>
                <a:ext cx="237"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4" name="Line 271"/>
              <p:cNvSpPr>
                <a:spLocks noChangeShapeType="1"/>
              </p:cNvSpPr>
              <p:nvPr/>
            </p:nvSpPr>
            <p:spPr bwMode="auto">
              <a:xfrm>
                <a:off x="4229" y="1482"/>
                <a:ext cx="233"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5" name="Line 272"/>
              <p:cNvSpPr>
                <a:spLocks noChangeShapeType="1"/>
              </p:cNvSpPr>
              <p:nvPr/>
            </p:nvSpPr>
            <p:spPr bwMode="auto">
              <a:xfrm>
                <a:off x="3992" y="2202"/>
                <a:ext cx="237"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6" name="Line 273"/>
              <p:cNvSpPr>
                <a:spLocks noChangeShapeType="1"/>
              </p:cNvSpPr>
              <p:nvPr/>
            </p:nvSpPr>
            <p:spPr bwMode="auto">
              <a:xfrm flipH="1">
                <a:off x="4229" y="2202"/>
                <a:ext cx="233"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7" name="Line 274"/>
              <p:cNvSpPr>
                <a:spLocks noChangeShapeType="1"/>
              </p:cNvSpPr>
              <p:nvPr/>
            </p:nvSpPr>
            <p:spPr bwMode="auto">
              <a:xfrm>
                <a:off x="4229"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8" name="Line 275"/>
              <p:cNvSpPr>
                <a:spLocks noChangeShapeType="1"/>
              </p:cNvSpPr>
              <p:nvPr/>
            </p:nvSpPr>
            <p:spPr bwMode="auto">
              <a:xfrm flipV="1">
                <a:off x="3992" y="2129"/>
                <a:ext cx="237"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9" name="Line 276"/>
              <p:cNvSpPr>
                <a:spLocks noChangeShapeType="1"/>
              </p:cNvSpPr>
              <p:nvPr/>
            </p:nvSpPr>
            <p:spPr bwMode="auto">
              <a:xfrm flipH="1" flipV="1">
                <a:off x="4229" y="2129"/>
                <a:ext cx="233"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0" name="Line 277"/>
              <p:cNvSpPr>
                <a:spLocks noChangeShapeType="1"/>
              </p:cNvSpPr>
              <p:nvPr/>
            </p:nvSpPr>
            <p:spPr bwMode="auto">
              <a:xfrm>
                <a:off x="4094" y="1889"/>
                <a:ext cx="135" cy="6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1" name="Line 278"/>
              <p:cNvSpPr>
                <a:spLocks noChangeShapeType="1"/>
              </p:cNvSpPr>
              <p:nvPr/>
            </p:nvSpPr>
            <p:spPr bwMode="auto">
              <a:xfrm flipV="1">
                <a:off x="4229" y="1889"/>
                <a:ext cx="143" cy="6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2" name="Line 279"/>
              <p:cNvSpPr>
                <a:spLocks noChangeShapeType="1"/>
              </p:cNvSpPr>
              <p:nvPr/>
            </p:nvSpPr>
            <p:spPr bwMode="auto">
              <a:xfrm>
                <a:off x="4049" y="1996"/>
                <a:ext cx="171"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3" name="Line 280"/>
              <p:cNvSpPr>
                <a:spLocks noChangeShapeType="1"/>
              </p:cNvSpPr>
              <p:nvPr/>
            </p:nvSpPr>
            <p:spPr bwMode="auto">
              <a:xfrm flipV="1">
                <a:off x="4229" y="2010"/>
                <a:ext cx="175"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4" name="Line 281"/>
              <p:cNvSpPr>
                <a:spLocks noChangeShapeType="1"/>
              </p:cNvSpPr>
              <p:nvPr/>
            </p:nvSpPr>
            <p:spPr bwMode="auto">
              <a:xfrm flipV="1">
                <a:off x="4229" y="1782"/>
                <a:ext cx="90" cy="3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5" name="Line 282"/>
              <p:cNvSpPr>
                <a:spLocks noChangeShapeType="1"/>
              </p:cNvSpPr>
              <p:nvPr/>
            </p:nvSpPr>
            <p:spPr bwMode="auto">
              <a:xfrm flipV="1">
                <a:off x="4229" y="1634"/>
                <a:ext cx="57" cy="1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6" name="Line 283"/>
              <p:cNvSpPr>
                <a:spLocks noChangeShapeType="1"/>
              </p:cNvSpPr>
              <p:nvPr/>
            </p:nvSpPr>
            <p:spPr bwMode="auto">
              <a:xfrm>
                <a:off x="4126" y="1770"/>
                <a:ext cx="110" cy="4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7" name="Line 284"/>
              <p:cNvSpPr>
                <a:spLocks noChangeShapeType="1"/>
              </p:cNvSpPr>
              <p:nvPr/>
            </p:nvSpPr>
            <p:spPr bwMode="auto">
              <a:xfrm>
                <a:off x="4175" y="1626"/>
                <a:ext cx="61" cy="37"/>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nvGrpSpPr>
              <p:cNvPr id="308" name="Group 285"/>
              <p:cNvGrpSpPr/>
              <p:nvPr/>
            </p:nvGrpSpPr>
            <p:grpSpPr bwMode="auto">
              <a:xfrm>
                <a:off x="4269" y="1415"/>
                <a:ext cx="392" cy="137"/>
                <a:chOff x="4227" y="1360"/>
                <a:chExt cx="863" cy="270"/>
              </a:xfrm>
            </p:grpSpPr>
            <p:sp>
              <p:nvSpPr>
                <p:cNvPr id="319" name="Line 286"/>
                <p:cNvSpPr>
                  <a:spLocks noChangeShapeType="1"/>
                </p:cNvSpPr>
                <p:nvPr/>
              </p:nvSpPr>
              <p:spPr bwMode="auto">
                <a:xfrm>
                  <a:off x="4228" y="1602"/>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20" name="Line 287"/>
                <p:cNvSpPr>
                  <a:spLocks noChangeShapeType="1"/>
                </p:cNvSpPr>
                <p:nvPr/>
              </p:nvSpPr>
              <p:spPr bwMode="auto">
                <a:xfrm rot="6361956" flipH="1" flipV="1">
                  <a:off x="4465" y="1205"/>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21" name="Line 288"/>
                <p:cNvSpPr>
                  <a:spLocks noChangeShapeType="1"/>
                </p:cNvSpPr>
                <p:nvPr/>
              </p:nvSpPr>
              <p:spPr bwMode="auto">
                <a:xfrm rot="6361956">
                  <a:off x="4605" y="1390"/>
                  <a:ext cx="189" cy="207"/>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22" name="Line 289"/>
                <p:cNvSpPr>
                  <a:spLocks noChangeShapeType="1"/>
                </p:cNvSpPr>
                <p:nvPr/>
              </p:nvSpPr>
              <p:spPr bwMode="auto">
                <a:xfrm rot="6361956" flipH="1" flipV="1">
                  <a:off x="4744" y="1285"/>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grpSp>
            <p:nvGrpSpPr>
              <p:cNvPr id="309" name="Group 290"/>
              <p:cNvGrpSpPr/>
              <p:nvPr/>
            </p:nvGrpSpPr>
            <p:grpSpPr bwMode="auto">
              <a:xfrm rot="5700496">
                <a:off x="4053" y="1170"/>
                <a:ext cx="392" cy="137"/>
                <a:chOff x="4227" y="1360"/>
                <a:chExt cx="863" cy="270"/>
              </a:xfrm>
            </p:grpSpPr>
            <p:sp>
              <p:nvSpPr>
                <p:cNvPr id="315" name="Line 291"/>
                <p:cNvSpPr>
                  <a:spLocks noChangeShapeType="1"/>
                </p:cNvSpPr>
                <p:nvPr/>
              </p:nvSpPr>
              <p:spPr bwMode="auto">
                <a:xfrm>
                  <a:off x="4190" y="1641"/>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6" name="Line 292"/>
                <p:cNvSpPr>
                  <a:spLocks noChangeShapeType="1"/>
                </p:cNvSpPr>
                <p:nvPr/>
              </p:nvSpPr>
              <p:spPr bwMode="auto">
                <a:xfrm rot="6361956" flipH="1" flipV="1">
                  <a:off x="4457" y="1208"/>
                  <a:ext cx="193" cy="496"/>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7" name="Line 293"/>
                <p:cNvSpPr>
                  <a:spLocks noChangeShapeType="1"/>
                </p:cNvSpPr>
                <p:nvPr/>
              </p:nvSpPr>
              <p:spPr bwMode="auto">
                <a:xfrm rot="6361956">
                  <a:off x="4562" y="1434"/>
                  <a:ext cx="193"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8" name="Line 294"/>
                <p:cNvSpPr>
                  <a:spLocks noChangeShapeType="1"/>
                </p:cNvSpPr>
                <p:nvPr/>
              </p:nvSpPr>
              <p:spPr bwMode="auto">
                <a:xfrm rot="6361956" flipH="1" flipV="1">
                  <a:off x="4742" y="1288"/>
                  <a:ext cx="193" cy="496"/>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grpSp>
            <p:nvGrpSpPr>
              <p:cNvPr id="310" name="Group 295"/>
              <p:cNvGrpSpPr/>
              <p:nvPr/>
            </p:nvGrpSpPr>
            <p:grpSpPr bwMode="auto">
              <a:xfrm rot="10800000">
                <a:off x="3796" y="1402"/>
                <a:ext cx="392" cy="137"/>
                <a:chOff x="4227" y="1360"/>
                <a:chExt cx="863" cy="270"/>
              </a:xfrm>
            </p:grpSpPr>
            <p:sp>
              <p:nvSpPr>
                <p:cNvPr id="311" name="Line 296"/>
                <p:cNvSpPr>
                  <a:spLocks noChangeShapeType="1"/>
                </p:cNvSpPr>
                <p:nvPr/>
              </p:nvSpPr>
              <p:spPr bwMode="auto">
                <a:xfrm>
                  <a:off x="4228" y="1566"/>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2" name="Line 297"/>
                <p:cNvSpPr>
                  <a:spLocks noChangeShapeType="1"/>
                </p:cNvSpPr>
                <p:nvPr/>
              </p:nvSpPr>
              <p:spPr bwMode="auto">
                <a:xfrm rot="6361956" flipH="1" flipV="1">
                  <a:off x="4465" y="1169"/>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3" name="Line 298"/>
                <p:cNvSpPr>
                  <a:spLocks noChangeShapeType="1"/>
                </p:cNvSpPr>
                <p:nvPr/>
              </p:nvSpPr>
              <p:spPr bwMode="auto">
                <a:xfrm rot="6361956">
                  <a:off x="4650" y="1354"/>
                  <a:ext cx="189" cy="207"/>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4" name="Line 299"/>
                <p:cNvSpPr>
                  <a:spLocks noChangeShapeType="1"/>
                </p:cNvSpPr>
                <p:nvPr/>
              </p:nvSpPr>
              <p:spPr bwMode="auto">
                <a:xfrm rot="6361956" flipH="1" flipV="1">
                  <a:off x="4744" y="1249"/>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grpSp>
        <p:grpSp>
          <p:nvGrpSpPr>
            <p:cNvPr id="10" name="Group 300"/>
            <p:cNvGrpSpPr/>
            <p:nvPr/>
          </p:nvGrpSpPr>
          <p:grpSpPr bwMode="auto">
            <a:xfrm>
              <a:off x="3223" y="1598"/>
              <a:ext cx="436" cy="114"/>
              <a:chOff x="3072" y="739"/>
              <a:chExt cx="652" cy="146"/>
            </a:xfrm>
          </p:grpSpPr>
          <p:pic>
            <p:nvPicPr>
              <p:cNvPr id="290" name="Picture 301" descr="lgv_fqm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1" name="Line 302"/>
              <p:cNvSpPr>
                <a:spLocks noChangeShapeType="1"/>
              </p:cNvSpPr>
              <p:nvPr/>
            </p:nvSpPr>
            <p:spPr bwMode="auto">
              <a:xfrm flipH="1">
                <a:off x="3103" y="784"/>
                <a:ext cx="8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92" name="Line 303"/>
              <p:cNvSpPr>
                <a:spLocks noChangeShapeType="1"/>
              </p:cNvSpPr>
              <p:nvPr/>
            </p:nvSpPr>
            <p:spPr bwMode="auto">
              <a:xfrm flipH="1">
                <a:off x="3072" y="759"/>
                <a:ext cx="1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pSp>
        <p:pic>
          <p:nvPicPr>
            <p:cNvPr id="11" name="Picture 304" descr="imgyjavg[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9" y="1417"/>
              <a:ext cx="232"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305"/>
            <p:cNvGrpSpPr/>
            <p:nvPr/>
          </p:nvGrpSpPr>
          <p:grpSpPr bwMode="auto">
            <a:xfrm>
              <a:off x="3880" y="1303"/>
              <a:ext cx="256" cy="269"/>
              <a:chOff x="2870" y="1518"/>
              <a:chExt cx="292" cy="320"/>
            </a:xfrm>
          </p:grpSpPr>
          <p:graphicFrame>
            <p:nvGraphicFramePr>
              <p:cNvPr id="288" name="Object 16"/>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32767" name="Clip" r:id="rId5" imgW="826770" imgH="840105" progId="MS_ClipArt_Gallery.2">
                      <p:embed/>
                    </p:oleObj>
                  </mc:Choice>
                  <mc:Fallback>
                    <p:oleObj name="Clip" r:id="rId5" imgW="826770" imgH="840105" progId="MS_ClipArt_Gallery.2">
                      <p:embed/>
                      <p:pic>
                        <p:nvPicPr>
                          <p:cNvPr id="0" name="图片 29197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9" name="Object 17"/>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32768" name="Clip" r:id="rId7" imgW="1268095" imgH="1199515" progId="MS_ClipArt_Gallery.2">
                      <p:embed/>
                    </p:oleObj>
                  </mc:Choice>
                  <mc:Fallback>
                    <p:oleObj name="Clip" r:id="rId7" imgW="1268095" imgH="1199515" progId="MS_ClipArt_Gallery.2">
                      <p:embed/>
                      <p:pic>
                        <p:nvPicPr>
                          <p:cNvPr id="0" name="图片 29197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3" name="Group 308"/>
            <p:cNvGrpSpPr/>
            <p:nvPr/>
          </p:nvGrpSpPr>
          <p:grpSpPr bwMode="auto">
            <a:xfrm>
              <a:off x="4338" y="2487"/>
              <a:ext cx="228" cy="108"/>
              <a:chOff x="3600" y="219"/>
              <a:chExt cx="360" cy="175"/>
            </a:xfrm>
          </p:grpSpPr>
          <p:sp>
            <p:nvSpPr>
              <p:cNvPr id="275" name="Oval 309"/>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76" name="Line 310"/>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7" name="Line 311"/>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8" name="Rectangle 312"/>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79" name="Oval 313"/>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80" name="Group 314"/>
              <p:cNvGrpSpPr/>
              <p:nvPr/>
            </p:nvGrpSpPr>
            <p:grpSpPr bwMode="auto">
              <a:xfrm>
                <a:off x="3686" y="244"/>
                <a:ext cx="177" cy="66"/>
                <a:chOff x="2848" y="848"/>
                <a:chExt cx="140" cy="98"/>
              </a:xfrm>
            </p:grpSpPr>
            <p:sp>
              <p:nvSpPr>
                <p:cNvPr id="285" name="Line 315"/>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6" name="Line 316"/>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7" name="Line 317"/>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81" name="Group 318"/>
              <p:cNvGrpSpPr/>
              <p:nvPr/>
            </p:nvGrpSpPr>
            <p:grpSpPr bwMode="auto">
              <a:xfrm flipV="1">
                <a:off x="3686" y="243"/>
                <a:ext cx="177" cy="66"/>
                <a:chOff x="2848" y="848"/>
                <a:chExt cx="140" cy="98"/>
              </a:xfrm>
            </p:grpSpPr>
            <p:sp>
              <p:nvSpPr>
                <p:cNvPr id="282" name="Line 319"/>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3" name="Line 320"/>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4" name="Line 321"/>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4" name="Group 322"/>
            <p:cNvGrpSpPr/>
            <p:nvPr/>
          </p:nvGrpSpPr>
          <p:grpSpPr bwMode="auto">
            <a:xfrm>
              <a:off x="4562" y="2663"/>
              <a:ext cx="228" cy="108"/>
              <a:chOff x="3600" y="219"/>
              <a:chExt cx="360" cy="175"/>
            </a:xfrm>
          </p:grpSpPr>
          <p:sp>
            <p:nvSpPr>
              <p:cNvPr id="262" name="Oval 323"/>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63" name="Line 324"/>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4" name="Line 325"/>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5" name="Rectangle 326"/>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66" name="Oval 327"/>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67" name="Group 328"/>
              <p:cNvGrpSpPr/>
              <p:nvPr/>
            </p:nvGrpSpPr>
            <p:grpSpPr bwMode="auto">
              <a:xfrm>
                <a:off x="3686" y="244"/>
                <a:ext cx="177" cy="66"/>
                <a:chOff x="2848" y="848"/>
                <a:chExt cx="140" cy="98"/>
              </a:xfrm>
            </p:grpSpPr>
            <p:sp>
              <p:nvSpPr>
                <p:cNvPr id="272" name="Line 329"/>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3" name="Line 330"/>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4" name="Line 331"/>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68" name="Group 332"/>
              <p:cNvGrpSpPr/>
              <p:nvPr/>
            </p:nvGrpSpPr>
            <p:grpSpPr bwMode="auto">
              <a:xfrm flipV="1">
                <a:off x="3686" y="243"/>
                <a:ext cx="177" cy="66"/>
                <a:chOff x="2848" y="848"/>
                <a:chExt cx="140" cy="98"/>
              </a:xfrm>
            </p:grpSpPr>
            <p:sp>
              <p:nvSpPr>
                <p:cNvPr id="269" name="Line 333"/>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0" name="Line 334"/>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1" name="Line 335"/>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5" name="Group 336"/>
            <p:cNvGrpSpPr/>
            <p:nvPr/>
          </p:nvGrpSpPr>
          <p:grpSpPr bwMode="auto">
            <a:xfrm>
              <a:off x="4738" y="2495"/>
              <a:ext cx="228" cy="108"/>
              <a:chOff x="3600" y="219"/>
              <a:chExt cx="360" cy="175"/>
            </a:xfrm>
          </p:grpSpPr>
          <p:sp>
            <p:nvSpPr>
              <p:cNvPr id="249" name="Oval 337"/>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50" name="Line 338"/>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1" name="Line 339"/>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2" name="Rectangle 340"/>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53" name="Oval 341"/>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54" name="Group 342"/>
              <p:cNvGrpSpPr/>
              <p:nvPr/>
            </p:nvGrpSpPr>
            <p:grpSpPr bwMode="auto">
              <a:xfrm>
                <a:off x="3686" y="244"/>
                <a:ext cx="177" cy="66"/>
                <a:chOff x="2848" y="848"/>
                <a:chExt cx="140" cy="98"/>
              </a:xfrm>
            </p:grpSpPr>
            <p:sp>
              <p:nvSpPr>
                <p:cNvPr id="259" name="Line 343"/>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0" name="Line 344"/>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1" name="Line 345"/>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55" name="Group 346"/>
              <p:cNvGrpSpPr/>
              <p:nvPr/>
            </p:nvGrpSpPr>
            <p:grpSpPr bwMode="auto">
              <a:xfrm flipV="1">
                <a:off x="3686" y="243"/>
                <a:ext cx="177" cy="66"/>
                <a:chOff x="2848" y="848"/>
                <a:chExt cx="140" cy="98"/>
              </a:xfrm>
            </p:grpSpPr>
            <p:sp>
              <p:nvSpPr>
                <p:cNvPr id="256" name="Line 347"/>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7" name="Line 348"/>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8" name="Line 349"/>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6" name="Group 350"/>
            <p:cNvGrpSpPr/>
            <p:nvPr/>
          </p:nvGrpSpPr>
          <p:grpSpPr bwMode="auto">
            <a:xfrm>
              <a:off x="4401" y="1766"/>
              <a:ext cx="221" cy="101"/>
              <a:chOff x="3600" y="219"/>
              <a:chExt cx="360" cy="175"/>
            </a:xfrm>
          </p:grpSpPr>
          <p:sp>
            <p:nvSpPr>
              <p:cNvPr id="236" name="Oval 351"/>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37" name="Line 352"/>
              <p:cNvSpPr>
                <a:spLocks noChangeShapeType="1"/>
              </p:cNvSpPr>
              <p:nvPr/>
            </p:nvSpPr>
            <p:spPr bwMode="auto">
              <a:xfrm>
                <a:off x="3603" y="288"/>
                <a:ext cx="0" cy="6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8" name="Line 353"/>
              <p:cNvSpPr>
                <a:spLocks noChangeShapeType="1"/>
              </p:cNvSpPr>
              <p:nvPr/>
            </p:nvSpPr>
            <p:spPr bwMode="auto">
              <a:xfrm>
                <a:off x="3960" y="288"/>
                <a:ext cx="0" cy="6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9" name="Rectangle 354"/>
              <p:cNvSpPr>
                <a:spLocks noChangeArrowheads="1"/>
              </p:cNvSpPr>
              <p:nvPr/>
            </p:nvSpPr>
            <p:spPr bwMode="auto">
              <a:xfrm>
                <a:off x="3603" y="288"/>
                <a:ext cx="353"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40" name="Oval 355"/>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41" name="Group 356"/>
              <p:cNvGrpSpPr/>
              <p:nvPr/>
            </p:nvGrpSpPr>
            <p:grpSpPr bwMode="auto">
              <a:xfrm>
                <a:off x="3686" y="244"/>
                <a:ext cx="177" cy="66"/>
                <a:chOff x="2848" y="848"/>
                <a:chExt cx="140" cy="98"/>
              </a:xfrm>
            </p:grpSpPr>
            <p:sp>
              <p:nvSpPr>
                <p:cNvPr id="246" name="Line 357"/>
                <p:cNvSpPr>
                  <a:spLocks noChangeShapeType="1"/>
                </p:cNvSpPr>
                <p:nvPr/>
              </p:nvSpPr>
              <p:spPr bwMode="auto">
                <a:xfrm flipV="1">
                  <a:off x="2848" y="847"/>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7" name="Line 358"/>
                <p:cNvSpPr>
                  <a:spLocks noChangeShapeType="1"/>
                </p:cNvSpPr>
                <p:nvPr/>
              </p:nvSpPr>
              <p:spPr bwMode="auto">
                <a:xfrm>
                  <a:off x="2944" y="947"/>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8" name="Line 359"/>
                <p:cNvSpPr>
                  <a:spLocks noChangeShapeType="1"/>
                </p:cNvSpPr>
                <p:nvPr/>
              </p:nvSpPr>
              <p:spPr bwMode="auto">
                <a:xfrm>
                  <a:off x="2893" y="847"/>
                  <a:ext cx="53" cy="1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42" name="Group 360"/>
              <p:cNvGrpSpPr/>
              <p:nvPr/>
            </p:nvGrpSpPr>
            <p:grpSpPr bwMode="auto">
              <a:xfrm flipV="1">
                <a:off x="3686" y="243"/>
                <a:ext cx="177" cy="66"/>
                <a:chOff x="2848" y="848"/>
                <a:chExt cx="140" cy="98"/>
              </a:xfrm>
            </p:grpSpPr>
            <p:sp>
              <p:nvSpPr>
                <p:cNvPr id="243" name="Line 361"/>
                <p:cNvSpPr>
                  <a:spLocks noChangeShapeType="1"/>
                </p:cNvSpPr>
                <p:nvPr/>
              </p:nvSpPr>
              <p:spPr bwMode="auto">
                <a:xfrm flipV="1">
                  <a:off x="2848" y="848"/>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4" name="Line 362"/>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5" name="Line 363"/>
                <p:cNvSpPr>
                  <a:spLocks noChangeShapeType="1"/>
                </p:cNvSpPr>
                <p:nvPr/>
              </p:nvSpPr>
              <p:spPr bwMode="auto">
                <a:xfrm>
                  <a:off x="2893" y="850"/>
                  <a:ext cx="53" cy="9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7" name="Group 364"/>
            <p:cNvGrpSpPr/>
            <p:nvPr/>
          </p:nvGrpSpPr>
          <p:grpSpPr bwMode="auto">
            <a:xfrm>
              <a:off x="4400" y="1927"/>
              <a:ext cx="228" cy="108"/>
              <a:chOff x="3600" y="219"/>
              <a:chExt cx="360" cy="175"/>
            </a:xfrm>
          </p:grpSpPr>
          <p:sp>
            <p:nvSpPr>
              <p:cNvPr id="223" name="Oval 365"/>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24" name="Line 366"/>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5" name="Line 367"/>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6" name="Rectangle 368"/>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27" name="Oval 369"/>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28" name="Group 370"/>
              <p:cNvGrpSpPr/>
              <p:nvPr/>
            </p:nvGrpSpPr>
            <p:grpSpPr bwMode="auto">
              <a:xfrm>
                <a:off x="3686" y="244"/>
                <a:ext cx="177" cy="66"/>
                <a:chOff x="2848" y="848"/>
                <a:chExt cx="140" cy="98"/>
              </a:xfrm>
            </p:grpSpPr>
            <p:sp>
              <p:nvSpPr>
                <p:cNvPr id="233" name="Line 371"/>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4" name="Line 372"/>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5" name="Line 373"/>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29" name="Group 374"/>
              <p:cNvGrpSpPr/>
              <p:nvPr/>
            </p:nvGrpSpPr>
            <p:grpSpPr bwMode="auto">
              <a:xfrm flipV="1">
                <a:off x="3686" y="243"/>
                <a:ext cx="177" cy="66"/>
                <a:chOff x="2848" y="848"/>
                <a:chExt cx="140" cy="98"/>
              </a:xfrm>
            </p:grpSpPr>
            <p:sp>
              <p:nvSpPr>
                <p:cNvPr id="230" name="Line 375"/>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1" name="Line 376"/>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2" name="Line 377"/>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8" name="Group 378"/>
            <p:cNvGrpSpPr/>
            <p:nvPr/>
          </p:nvGrpSpPr>
          <p:grpSpPr bwMode="auto">
            <a:xfrm>
              <a:off x="4700" y="1706"/>
              <a:ext cx="210" cy="97"/>
              <a:chOff x="3600" y="219"/>
              <a:chExt cx="360" cy="175"/>
            </a:xfrm>
          </p:grpSpPr>
          <p:sp>
            <p:nvSpPr>
              <p:cNvPr id="210" name="Oval 379"/>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11" name="Line 380"/>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2" name="Line 381"/>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3" name="Rectangle 382"/>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14" name="Oval 383"/>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15" name="Group 384"/>
              <p:cNvGrpSpPr/>
              <p:nvPr/>
            </p:nvGrpSpPr>
            <p:grpSpPr bwMode="auto">
              <a:xfrm>
                <a:off x="3686" y="244"/>
                <a:ext cx="177" cy="66"/>
                <a:chOff x="2848" y="848"/>
                <a:chExt cx="140" cy="98"/>
              </a:xfrm>
            </p:grpSpPr>
            <p:sp>
              <p:nvSpPr>
                <p:cNvPr id="220" name="Line 385"/>
                <p:cNvSpPr>
                  <a:spLocks noChangeShapeType="1"/>
                </p:cNvSpPr>
                <p:nvPr/>
              </p:nvSpPr>
              <p:spPr bwMode="auto">
                <a:xfrm flipV="1">
                  <a:off x="2848" y="848"/>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1" name="Line 386"/>
                <p:cNvSpPr>
                  <a:spLocks noChangeShapeType="1"/>
                </p:cNvSpPr>
                <p:nvPr/>
              </p:nvSpPr>
              <p:spPr bwMode="auto">
                <a:xfrm>
                  <a:off x="2944" y="945"/>
                  <a:ext cx="4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2" name="Line 387"/>
                <p:cNvSpPr>
                  <a:spLocks noChangeShapeType="1"/>
                </p:cNvSpPr>
                <p:nvPr/>
              </p:nvSpPr>
              <p:spPr bwMode="auto">
                <a:xfrm>
                  <a:off x="2894" y="851"/>
                  <a:ext cx="52" cy="9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16" name="Group 388"/>
              <p:cNvGrpSpPr/>
              <p:nvPr/>
            </p:nvGrpSpPr>
            <p:grpSpPr bwMode="auto">
              <a:xfrm flipV="1">
                <a:off x="3686" y="243"/>
                <a:ext cx="177" cy="66"/>
                <a:chOff x="2848" y="848"/>
                <a:chExt cx="140" cy="98"/>
              </a:xfrm>
            </p:grpSpPr>
            <p:sp>
              <p:nvSpPr>
                <p:cNvPr id="217" name="Line 389"/>
                <p:cNvSpPr>
                  <a:spLocks noChangeShapeType="1"/>
                </p:cNvSpPr>
                <p:nvPr/>
              </p:nvSpPr>
              <p:spPr bwMode="auto">
                <a:xfrm flipV="1">
                  <a:off x="2848" y="848"/>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8" name="Line 390"/>
                <p:cNvSpPr>
                  <a:spLocks noChangeShapeType="1"/>
                </p:cNvSpPr>
                <p:nvPr/>
              </p:nvSpPr>
              <p:spPr bwMode="auto">
                <a:xfrm>
                  <a:off x="2944" y="947"/>
                  <a:ext cx="4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9" name="Line 391"/>
                <p:cNvSpPr>
                  <a:spLocks noChangeShapeType="1"/>
                </p:cNvSpPr>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9" name="Group 392"/>
            <p:cNvGrpSpPr/>
            <p:nvPr/>
          </p:nvGrpSpPr>
          <p:grpSpPr bwMode="auto">
            <a:xfrm>
              <a:off x="4754" y="1927"/>
              <a:ext cx="228" cy="108"/>
              <a:chOff x="3600" y="219"/>
              <a:chExt cx="360" cy="175"/>
            </a:xfrm>
          </p:grpSpPr>
          <p:sp>
            <p:nvSpPr>
              <p:cNvPr id="197" name="Oval 393"/>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98" name="Line 394"/>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9" name="Line 395"/>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0" name="Rectangle 396"/>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01" name="Oval 397"/>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02" name="Group 398"/>
              <p:cNvGrpSpPr/>
              <p:nvPr/>
            </p:nvGrpSpPr>
            <p:grpSpPr bwMode="auto">
              <a:xfrm>
                <a:off x="3686" y="244"/>
                <a:ext cx="177" cy="66"/>
                <a:chOff x="2848" y="848"/>
                <a:chExt cx="140" cy="98"/>
              </a:xfrm>
            </p:grpSpPr>
            <p:sp>
              <p:nvSpPr>
                <p:cNvPr id="207" name="Line 399"/>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8" name="Line 400"/>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9" name="Line 401"/>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03" name="Group 402"/>
              <p:cNvGrpSpPr/>
              <p:nvPr/>
            </p:nvGrpSpPr>
            <p:grpSpPr bwMode="auto">
              <a:xfrm flipV="1">
                <a:off x="3686" y="243"/>
                <a:ext cx="177" cy="66"/>
                <a:chOff x="2848" y="848"/>
                <a:chExt cx="140" cy="98"/>
              </a:xfrm>
            </p:grpSpPr>
            <p:sp>
              <p:nvSpPr>
                <p:cNvPr id="204" name="Line 403"/>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5" name="Line 404"/>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6" name="Line 405"/>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20" name="Group 406"/>
            <p:cNvGrpSpPr/>
            <p:nvPr/>
          </p:nvGrpSpPr>
          <p:grpSpPr bwMode="auto">
            <a:xfrm>
              <a:off x="3866" y="1763"/>
              <a:ext cx="220" cy="100"/>
              <a:chOff x="3600" y="219"/>
              <a:chExt cx="360" cy="175"/>
            </a:xfrm>
          </p:grpSpPr>
          <p:sp>
            <p:nvSpPr>
              <p:cNvPr id="184" name="Oval 407"/>
              <p:cNvSpPr>
                <a:spLocks noChangeArrowheads="1"/>
              </p:cNvSpPr>
              <p:nvPr/>
            </p:nvSpPr>
            <p:spPr bwMode="auto">
              <a:xfrm>
                <a:off x="3603" y="298"/>
                <a:ext cx="357" cy="96"/>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85" name="Line 408"/>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6" name="Line 409"/>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7" name="Rectangle 410"/>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88" name="Oval 411"/>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89" name="Group 412"/>
              <p:cNvGrpSpPr/>
              <p:nvPr/>
            </p:nvGrpSpPr>
            <p:grpSpPr bwMode="auto">
              <a:xfrm>
                <a:off x="3686" y="244"/>
                <a:ext cx="177" cy="66"/>
                <a:chOff x="2848" y="848"/>
                <a:chExt cx="140" cy="98"/>
              </a:xfrm>
            </p:grpSpPr>
            <p:sp>
              <p:nvSpPr>
                <p:cNvPr id="194" name="Line 413"/>
                <p:cNvSpPr>
                  <a:spLocks noChangeShapeType="1"/>
                </p:cNvSpPr>
                <p:nvPr/>
              </p:nvSpPr>
              <p:spPr bwMode="auto">
                <a:xfrm flipV="1">
                  <a:off x="2851" y="847"/>
                  <a:ext cx="48"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5" name="Line 414"/>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6" name="Line 415"/>
                <p:cNvSpPr>
                  <a:spLocks noChangeShapeType="1"/>
                </p:cNvSpPr>
                <p:nvPr/>
              </p:nvSpPr>
              <p:spPr bwMode="auto">
                <a:xfrm>
                  <a:off x="2894" y="850"/>
                  <a:ext cx="53"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90" name="Group 416"/>
              <p:cNvGrpSpPr/>
              <p:nvPr/>
            </p:nvGrpSpPr>
            <p:grpSpPr bwMode="auto">
              <a:xfrm flipV="1">
                <a:off x="3686" y="243"/>
                <a:ext cx="177" cy="66"/>
                <a:chOff x="2848" y="848"/>
                <a:chExt cx="140" cy="98"/>
              </a:xfrm>
            </p:grpSpPr>
            <p:sp>
              <p:nvSpPr>
                <p:cNvPr id="191" name="Line 417"/>
                <p:cNvSpPr>
                  <a:spLocks noChangeShapeType="1"/>
                </p:cNvSpPr>
                <p:nvPr/>
              </p:nvSpPr>
              <p:spPr bwMode="auto">
                <a:xfrm flipV="1">
                  <a:off x="2851" y="849"/>
                  <a:ext cx="48" cy="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2" name="Line 418"/>
                <p:cNvSpPr>
                  <a:spLocks noChangeShapeType="1"/>
                </p:cNvSpPr>
                <p:nvPr/>
              </p:nvSpPr>
              <p:spPr bwMode="auto">
                <a:xfrm>
                  <a:off x="2944" y="945"/>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3" name="Line 419"/>
                <p:cNvSpPr>
                  <a:spLocks noChangeShapeType="1"/>
                </p:cNvSpPr>
                <p:nvPr/>
              </p:nvSpPr>
              <p:spPr bwMode="auto">
                <a:xfrm>
                  <a:off x="2894" y="854"/>
                  <a:ext cx="53" cy="91"/>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21" name="Group 420"/>
            <p:cNvGrpSpPr/>
            <p:nvPr/>
          </p:nvGrpSpPr>
          <p:grpSpPr bwMode="auto">
            <a:xfrm>
              <a:off x="3673" y="2487"/>
              <a:ext cx="220" cy="100"/>
              <a:chOff x="3600" y="219"/>
              <a:chExt cx="360" cy="175"/>
            </a:xfrm>
          </p:grpSpPr>
          <p:sp>
            <p:nvSpPr>
              <p:cNvPr id="171" name="Oval 421"/>
              <p:cNvSpPr>
                <a:spLocks noChangeArrowheads="1"/>
              </p:cNvSpPr>
              <p:nvPr/>
            </p:nvSpPr>
            <p:spPr bwMode="auto">
              <a:xfrm>
                <a:off x="3603" y="298"/>
                <a:ext cx="357" cy="96"/>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72" name="Line 422"/>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73" name="Line 423"/>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74" name="Rectangle 424"/>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75" name="Oval 425"/>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76" name="Group 426"/>
              <p:cNvGrpSpPr/>
              <p:nvPr/>
            </p:nvGrpSpPr>
            <p:grpSpPr bwMode="auto">
              <a:xfrm>
                <a:off x="3686" y="244"/>
                <a:ext cx="177" cy="66"/>
                <a:chOff x="2848" y="848"/>
                <a:chExt cx="140" cy="98"/>
              </a:xfrm>
            </p:grpSpPr>
            <p:sp>
              <p:nvSpPr>
                <p:cNvPr id="181" name="Line 427"/>
                <p:cNvSpPr>
                  <a:spLocks noChangeShapeType="1"/>
                </p:cNvSpPr>
                <p:nvPr/>
              </p:nvSpPr>
              <p:spPr bwMode="auto">
                <a:xfrm flipV="1">
                  <a:off x="2851" y="847"/>
                  <a:ext cx="48"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2" name="Line 428"/>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3" name="Line 429"/>
                <p:cNvSpPr>
                  <a:spLocks noChangeShapeType="1"/>
                </p:cNvSpPr>
                <p:nvPr/>
              </p:nvSpPr>
              <p:spPr bwMode="auto">
                <a:xfrm>
                  <a:off x="2894" y="850"/>
                  <a:ext cx="53"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77" name="Group 430"/>
              <p:cNvGrpSpPr/>
              <p:nvPr/>
            </p:nvGrpSpPr>
            <p:grpSpPr bwMode="auto">
              <a:xfrm flipV="1">
                <a:off x="3686" y="243"/>
                <a:ext cx="177" cy="66"/>
                <a:chOff x="2848" y="848"/>
                <a:chExt cx="140" cy="98"/>
              </a:xfrm>
            </p:grpSpPr>
            <p:sp>
              <p:nvSpPr>
                <p:cNvPr id="178" name="Line 431"/>
                <p:cNvSpPr>
                  <a:spLocks noChangeShapeType="1"/>
                </p:cNvSpPr>
                <p:nvPr/>
              </p:nvSpPr>
              <p:spPr bwMode="auto">
                <a:xfrm flipV="1">
                  <a:off x="2851" y="849"/>
                  <a:ext cx="48" cy="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79" name="Line 432"/>
                <p:cNvSpPr>
                  <a:spLocks noChangeShapeType="1"/>
                </p:cNvSpPr>
                <p:nvPr/>
              </p:nvSpPr>
              <p:spPr bwMode="auto">
                <a:xfrm>
                  <a:off x="2944" y="945"/>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0" name="Line 433"/>
                <p:cNvSpPr>
                  <a:spLocks noChangeShapeType="1"/>
                </p:cNvSpPr>
                <p:nvPr/>
              </p:nvSpPr>
              <p:spPr bwMode="auto">
                <a:xfrm>
                  <a:off x="2894" y="854"/>
                  <a:ext cx="53" cy="91"/>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sp>
          <p:nvSpPr>
            <p:cNvPr id="22" name="Line 434"/>
            <p:cNvSpPr>
              <a:spLocks noChangeShapeType="1"/>
            </p:cNvSpPr>
            <p:nvPr/>
          </p:nvSpPr>
          <p:spPr bwMode="auto">
            <a:xfrm flipV="1">
              <a:off x="4430" y="2757"/>
              <a:ext cx="143" cy="27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3" name="Line 435"/>
            <p:cNvSpPr>
              <a:spLocks noChangeShapeType="1"/>
            </p:cNvSpPr>
            <p:nvPr/>
          </p:nvSpPr>
          <p:spPr bwMode="auto">
            <a:xfrm>
              <a:off x="4508" y="2592"/>
              <a:ext cx="103" cy="7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4" name="Line 436"/>
            <p:cNvSpPr>
              <a:spLocks noChangeShapeType="1"/>
            </p:cNvSpPr>
            <p:nvPr/>
          </p:nvSpPr>
          <p:spPr bwMode="auto">
            <a:xfrm>
              <a:off x="4569" y="2542"/>
              <a:ext cx="17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5" name="Line 437"/>
            <p:cNvSpPr>
              <a:spLocks noChangeShapeType="1"/>
            </p:cNvSpPr>
            <p:nvPr/>
          </p:nvSpPr>
          <p:spPr bwMode="auto">
            <a:xfrm flipV="1">
              <a:off x="4718" y="2596"/>
              <a:ext cx="85" cy="6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6" name="Line 438"/>
            <p:cNvSpPr>
              <a:spLocks noChangeShapeType="1"/>
            </p:cNvSpPr>
            <p:nvPr/>
          </p:nvSpPr>
          <p:spPr bwMode="auto">
            <a:xfrm>
              <a:off x="3898" y="2546"/>
              <a:ext cx="42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pSp>
          <p:nvGrpSpPr>
            <p:cNvPr id="27" name="Group 439"/>
            <p:cNvGrpSpPr/>
            <p:nvPr/>
          </p:nvGrpSpPr>
          <p:grpSpPr bwMode="auto">
            <a:xfrm>
              <a:off x="3424" y="2213"/>
              <a:ext cx="209" cy="224"/>
              <a:chOff x="2870" y="1518"/>
              <a:chExt cx="292" cy="320"/>
            </a:xfrm>
          </p:grpSpPr>
          <p:graphicFrame>
            <p:nvGraphicFramePr>
              <p:cNvPr id="169" name="Object 14"/>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32769" name="Clip" r:id="rId9" imgW="826770" imgH="840105" progId="MS_ClipArt_Gallery.2">
                      <p:embed/>
                    </p:oleObj>
                  </mc:Choice>
                  <mc:Fallback>
                    <p:oleObj name="Clip" r:id="rId9" imgW="826770" imgH="840105" progId="MS_ClipArt_Gallery.2">
                      <p:embed/>
                      <p:pic>
                        <p:nvPicPr>
                          <p:cNvPr id="0" name="图片 29197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0" name="Object 15"/>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32770" name="Clip" r:id="rId10" imgW="1268095" imgH="1199515" progId="MS_ClipArt_Gallery.2">
                      <p:embed/>
                    </p:oleObj>
                  </mc:Choice>
                  <mc:Fallback>
                    <p:oleObj name="Clip" r:id="rId10" imgW="1268095" imgH="1199515" progId="MS_ClipArt_Gallery.2">
                      <p:embed/>
                      <p:pic>
                        <p:nvPicPr>
                          <p:cNvPr id="0" name="图片 29198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8" name="Group 442"/>
            <p:cNvGrpSpPr/>
            <p:nvPr/>
          </p:nvGrpSpPr>
          <p:grpSpPr bwMode="auto">
            <a:xfrm>
              <a:off x="3452" y="2445"/>
              <a:ext cx="139" cy="194"/>
              <a:chOff x="2556" y="2689"/>
              <a:chExt cx="183" cy="255"/>
            </a:xfrm>
          </p:grpSpPr>
          <p:pic>
            <p:nvPicPr>
              <p:cNvPr id="152" name="Picture 443" descr="31u_bnrz[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09" y="2770"/>
                <a:ext cx="1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 name="Freeform 444"/>
              <p:cNvSpPr/>
              <p:nvPr/>
            </p:nvSpPr>
            <p:spPr bwMode="auto">
              <a:xfrm>
                <a:off x="2605" y="2702"/>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4" name="Freeform 445"/>
              <p:cNvSpPr/>
              <p:nvPr/>
            </p:nvSpPr>
            <p:spPr bwMode="auto">
              <a:xfrm>
                <a:off x="2661" y="2701"/>
                <a:ext cx="21"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5" name="Freeform 446"/>
              <p:cNvSpPr/>
              <p:nvPr/>
            </p:nvSpPr>
            <p:spPr bwMode="auto">
              <a:xfrm>
                <a:off x="2584" y="2694"/>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6" name="Freeform 447"/>
              <p:cNvSpPr/>
              <p:nvPr/>
            </p:nvSpPr>
            <p:spPr bwMode="auto">
              <a:xfrm>
                <a:off x="2660" y="2692"/>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7" name="Freeform 448"/>
              <p:cNvSpPr/>
              <p:nvPr/>
            </p:nvSpPr>
            <p:spPr bwMode="auto">
              <a:xfrm>
                <a:off x="2564" y="2711"/>
                <a:ext cx="20" cy="38"/>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8" name="Freeform 449"/>
              <p:cNvSpPr/>
              <p:nvPr/>
            </p:nvSpPr>
            <p:spPr bwMode="auto">
              <a:xfrm>
                <a:off x="2698" y="2689"/>
                <a:ext cx="41" cy="53"/>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9" name="Freeform 450"/>
              <p:cNvSpPr/>
              <p:nvPr/>
            </p:nvSpPr>
            <p:spPr bwMode="auto">
              <a:xfrm>
                <a:off x="2653" y="2749"/>
                <a:ext cx="13" cy="32"/>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0" name="Freeform 451"/>
              <p:cNvSpPr/>
              <p:nvPr/>
            </p:nvSpPr>
            <p:spPr bwMode="auto">
              <a:xfrm>
                <a:off x="2647" y="2732"/>
                <a:ext cx="7" cy="17"/>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1" name="Freeform 452"/>
              <p:cNvSpPr/>
              <p:nvPr/>
            </p:nvSpPr>
            <p:spPr bwMode="auto">
              <a:xfrm>
                <a:off x="2642" y="2722"/>
                <a:ext cx="5"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2" name="Freeform 453"/>
              <p:cNvSpPr/>
              <p:nvPr/>
            </p:nvSpPr>
            <p:spPr bwMode="auto">
              <a:xfrm>
                <a:off x="2636" y="2714"/>
                <a:ext cx="8" cy="7"/>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3" name="Freeform 454"/>
              <p:cNvSpPr/>
              <p:nvPr/>
            </p:nvSpPr>
            <p:spPr bwMode="auto">
              <a:xfrm>
                <a:off x="2595" y="2703"/>
                <a:ext cx="33" cy="38"/>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4" name="Freeform 455"/>
              <p:cNvSpPr/>
              <p:nvPr/>
            </p:nvSpPr>
            <p:spPr bwMode="auto">
              <a:xfrm>
                <a:off x="2652" y="2703"/>
                <a:ext cx="22" cy="29"/>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5" name="Freeform 456"/>
              <p:cNvSpPr/>
              <p:nvPr/>
            </p:nvSpPr>
            <p:spPr bwMode="auto">
              <a:xfrm>
                <a:off x="2574" y="2697"/>
                <a:ext cx="54"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6" name="Freeform 457"/>
              <p:cNvSpPr/>
              <p:nvPr/>
            </p:nvSpPr>
            <p:spPr bwMode="auto">
              <a:xfrm>
                <a:off x="2649" y="2696"/>
                <a:ext cx="46"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7" name="Freeform 458"/>
              <p:cNvSpPr/>
              <p:nvPr/>
            </p:nvSpPr>
            <p:spPr bwMode="auto">
              <a:xfrm>
                <a:off x="2556" y="2718"/>
                <a:ext cx="18"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8" name="Freeform 459"/>
              <p:cNvSpPr/>
              <p:nvPr/>
            </p:nvSpPr>
            <p:spPr bwMode="auto">
              <a:xfrm>
                <a:off x="2689" y="2692"/>
                <a:ext cx="41" cy="54"/>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grpSp>
        <p:graphicFrame>
          <p:nvGraphicFramePr>
            <p:cNvPr id="29" name="Object 5"/>
            <p:cNvGraphicFramePr>
              <a:graphicFrameLocks noChangeAspect="1"/>
            </p:cNvGraphicFramePr>
            <p:nvPr userDrawn="1"/>
          </p:nvGraphicFramePr>
          <p:xfrm>
            <a:off x="3694" y="2240"/>
            <a:ext cx="207" cy="173"/>
          </p:xfrm>
          <a:graphic>
            <a:graphicData uri="http://schemas.openxmlformats.org/presentationml/2006/ole">
              <mc:AlternateContent xmlns:mc="http://schemas.openxmlformats.org/markup-compatibility/2006">
                <mc:Choice xmlns:v="urn:schemas-microsoft-com:vml" Requires="v">
                  <p:oleObj spid="_x0000_s332771" name="Clip" r:id="rId12" imgW="1307465" imgH="1083945" progId="MS_ClipArt_Gallery.2">
                    <p:embed/>
                  </p:oleObj>
                </mc:Choice>
                <mc:Fallback>
                  <p:oleObj name="Clip" r:id="rId12" imgW="1307465" imgH="1083945" progId="MS_ClipArt_Gallery.2">
                    <p:embed/>
                    <p:pic>
                      <p:nvPicPr>
                        <p:cNvPr id="0" name="图片 29198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94" y="2240"/>
                          <a:ext cx="20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 name="Line 461"/>
            <p:cNvSpPr>
              <a:spLocks noChangeShapeType="1"/>
            </p:cNvSpPr>
            <p:nvPr/>
          </p:nvSpPr>
          <p:spPr bwMode="auto">
            <a:xfrm>
              <a:off x="4084" y="1820"/>
              <a:ext cx="321" cy="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31" name="Line 462"/>
            <p:cNvSpPr>
              <a:spLocks noChangeShapeType="1"/>
            </p:cNvSpPr>
            <p:nvPr/>
          </p:nvSpPr>
          <p:spPr bwMode="auto">
            <a:xfrm>
              <a:off x="3811" y="1712"/>
              <a:ext cx="96" cy="5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32" name="Freeform 463"/>
            <p:cNvSpPr/>
            <p:nvPr/>
          </p:nvSpPr>
          <p:spPr bwMode="auto">
            <a:xfrm>
              <a:off x="3382" y="2976"/>
              <a:ext cx="1877" cy="917"/>
            </a:xfrm>
            <a:custGeom>
              <a:avLst/>
              <a:gdLst>
                <a:gd name="T0" fmla="*/ 889 w 1877"/>
                <a:gd name="T1" fmla="*/ 23 h 917"/>
                <a:gd name="T2" fmla="*/ 692 w 1877"/>
                <a:gd name="T3" fmla="*/ 109 h 917"/>
                <a:gd name="T4" fmla="*/ 415 w 1877"/>
                <a:gd name="T5" fmla="*/ 91 h 917"/>
                <a:gd name="T6" fmla="*/ 112 w 1877"/>
                <a:gd name="T7" fmla="*/ 170 h 917"/>
                <a:gd name="T8" fmla="*/ 50 w 1877"/>
                <a:gd name="T9" fmla="*/ 353 h 917"/>
                <a:gd name="T10" fmla="*/ 14 w 1877"/>
                <a:gd name="T11" fmla="*/ 528 h 917"/>
                <a:gd name="T12" fmla="*/ 139 w 1877"/>
                <a:gd name="T13" fmla="*/ 650 h 917"/>
                <a:gd name="T14" fmla="*/ 505 w 1877"/>
                <a:gd name="T15" fmla="*/ 781 h 917"/>
                <a:gd name="T16" fmla="*/ 933 w 1877"/>
                <a:gd name="T17" fmla="*/ 886 h 917"/>
                <a:gd name="T18" fmla="*/ 1370 w 1877"/>
                <a:gd name="T19" fmla="*/ 901 h 917"/>
                <a:gd name="T20" fmla="*/ 1676 w 1877"/>
                <a:gd name="T21" fmla="*/ 793 h 917"/>
                <a:gd name="T22" fmla="*/ 1860 w 1877"/>
                <a:gd name="T23" fmla="*/ 624 h 917"/>
                <a:gd name="T24" fmla="*/ 1776 w 1877"/>
                <a:gd name="T25" fmla="*/ 219 h 917"/>
                <a:gd name="T26" fmla="*/ 1503 w 1877"/>
                <a:gd name="T27" fmla="*/ 100 h 917"/>
                <a:gd name="T28" fmla="*/ 1200 w 1877"/>
                <a:gd name="T29" fmla="*/ 13 h 917"/>
                <a:gd name="T30" fmla="*/ 889 w 1877"/>
                <a:gd name="T31" fmla="*/ 23 h 9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77"/>
                <a:gd name="T49" fmla="*/ 0 h 917"/>
                <a:gd name="T50" fmla="*/ 1877 w 1877"/>
                <a:gd name="T51" fmla="*/ 917 h 9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77" h="917">
                  <a:moveTo>
                    <a:pt x="889" y="23"/>
                  </a:moveTo>
                  <a:cubicBezTo>
                    <a:pt x="804" y="39"/>
                    <a:pt x="771" y="98"/>
                    <a:pt x="692" y="109"/>
                  </a:cubicBezTo>
                  <a:cubicBezTo>
                    <a:pt x="613" y="120"/>
                    <a:pt x="511" y="81"/>
                    <a:pt x="415" y="91"/>
                  </a:cubicBezTo>
                  <a:cubicBezTo>
                    <a:pt x="319" y="101"/>
                    <a:pt x="174" y="126"/>
                    <a:pt x="112" y="170"/>
                  </a:cubicBezTo>
                  <a:cubicBezTo>
                    <a:pt x="51" y="214"/>
                    <a:pt x="66" y="294"/>
                    <a:pt x="50" y="353"/>
                  </a:cubicBezTo>
                  <a:cubicBezTo>
                    <a:pt x="34" y="412"/>
                    <a:pt x="0" y="479"/>
                    <a:pt x="14" y="528"/>
                  </a:cubicBezTo>
                  <a:cubicBezTo>
                    <a:pt x="29" y="577"/>
                    <a:pt x="57" y="608"/>
                    <a:pt x="139" y="650"/>
                  </a:cubicBezTo>
                  <a:cubicBezTo>
                    <a:pt x="221" y="692"/>
                    <a:pt x="372" y="742"/>
                    <a:pt x="505" y="781"/>
                  </a:cubicBezTo>
                  <a:cubicBezTo>
                    <a:pt x="638" y="820"/>
                    <a:pt x="789" y="866"/>
                    <a:pt x="933" y="886"/>
                  </a:cubicBezTo>
                  <a:cubicBezTo>
                    <a:pt x="1077" y="906"/>
                    <a:pt x="1246" y="917"/>
                    <a:pt x="1370" y="901"/>
                  </a:cubicBezTo>
                  <a:cubicBezTo>
                    <a:pt x="1494" y="885"/>
                    <a:pt x="1594" y="839"/>
                    <a:pt x="1676" y="793"/>
                  </a:cubicBezTo>
                  <a:cubicBezTo>
                    <a:pt x="1758" y="747"/>
                    <a:pt x="1843" y="720"/>
                    <a:pt x="1860" y="624"/>
                  </a:cubicBezTo>
                  <a:cubicBezTo>
                    <a:pt x="1877" y="528"/>
                    <a:pt x="1835" y="306"/>
                    <a:pt x="1776" y="219"/>
                  </a:cubicBezTo>
                  <a:cubicBezTo>
                    <a:pt x="1717" y="132"/>
                    <a:pt x="1599" y="134"/>
                    <a:pt x="1503" y="100"/>
                  </a:cubicBezTo>
                  <a:cubicBezTo>
                    <a:pt x="1407" y="66"/>
                    <a:pt x="1302" y="26"/>
                    <a:pt x="1200" y="13"/>
                  </a:cubicBezTo>
                  <a:cubicBezTo>
                    <a:pt x="1098" y="0"/>
                    <a:pt x="974" y="7"/>
                    <a:pt x="889" y="23"/>
                  </a:cubicBezTo>
                  <a:close/>
                </a:path>
              </a:pathLst>
            </a:custGeom>
            <a:solidFill>
              <a:srgbClr val="00CC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33" name="Line 464"/>
            <p:cNvSpPr>
              <a:spLocks noChangeShapeType="1"/>
            </p:cNvSpPr>
            <p:nvPr/>
          </p:nvSpPr>
          <p:spPr bwMode="auto">
            <a:xfrm rot="-5400000">
              <a:off x="4791" y="3440"/>
              <a:ext cx="330" cy="88"/>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nvGrpSpPr>
            <p:cNvPr id="34" name="Group 465"/>
            <p:cNvGrpSpPr/>
            <p:nvPr/>
          </p:nvGrpSpPr>
          <p:grpSpPr bwMode="auto">
            <a:xfrm>
              <a:off x="4736" y="3526"/>
              <a:ext cx="125" cy="230"/>
              <a:chOff x="4180" y="783"/>
              <a:chExt cx="150" cy="307"/>
            </a:xfrm>
          </p:grpSpPr>
          <p:sp>
            <p:nvSpPr>
              <p:cNvPr id="144" name="AutoShape 466"/>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5" name="Rectangle 467"/>
              <p:cNvSpPr>
                <a:spLocks noChangeArrowheads="1"/>
              </p:cNvSpPr>
              <p:nvPr/>
            </p:nvSpPr>
            <p:spPr bwMode="auto">
              <a:xfrm>
                <a:off x="4256" y="784"/>
                <a:ext cx="72"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6" name="Rectangle 468"/>
              <p:cNvSpPr>
                <a:spLocks noChangeArrowheads="1"/>
              </p:cNvSpPr>
              <p:nvPr/>
            </p:nvSpPr>
            <p:spPr bwMode="auto">
              <a:xfrm>
                <a:off x="4181" y="852"/>
                <a:ext cx="95" cy="236"/>
              </a:xfrm>
              <a:prstGeom prst="rect">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7" name="AutoShape 46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8" name="Line 470"/>
              <p:cNvSpPr>
                <a:spLocks noChangeShapeType="1"/>
              </p:cNvSpPr>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9" name="Line 471"/>
              <p:cNvSpPr>
                <a:spLocks noChangeShapeType="1"/>
              </p:cNvSpPr>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50" name="Rectangle 472"/>
              <p:cNvSpPr>
                <a:spLocks noChangeArrowheads="1"/>
              </p:cNvSpPr>
              <p:nvPr/>
            </p:nvSpPr>
            <p:spPr bwMode="auto">
              <a:xfrm>
                <a:off x="4193" y="883"/>
                <a:ext cx="62" cy="136"/>
              </a:xfrm>
              <a:prstGeom prst="rect">
                <a:avLst/>
              </a:prstGeom>
              <a:solidFill>
                <a:schemeClr val="accent2"/>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51" name="Rectangle 473"/>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sp>
          <p:nvSpPr>
            <p:cNvPr id="35" name="Line 474"/>
            <p:cNvSpPr>
              <a:spLocks noChangeShapeType="1"/>
            </p:cNvSpPr>
            <p:nvPr/>
          </p:nvSpPr>
          <p:spPr bwMode="auto">
            <a:xfrm rot="5400000" flipV="1">
              <a:off x="4883" y="3617"/>
              <a:ext cx="2" cy="54"/>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36" name="Line 475"/>
            <p:cNvSpPr>
              <a:spLocks noChangeShapeType="1"/>
            </p:cNvSpPr>
            <p:nvPr/>
          </p:nvSpPr>
          <p:spPr bwMode="auto">
            <a:xfrm rot="-5400000">
              <a:off x="5000" y="3413"/>
              <a:ext cx="0" cy="72"/>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nvGrpSpPr>
            <p:cNvPr id="37" name="Group 476"/>
            <p:cNvGrpSpPr/>
            <p:nvPr/>
          </p:nvGrpSpPr>
          <p:grpSpPr bwMode="auto">
            <a:xfrm>
              <a:off x="4735" y="3230"/>
              <a:ext cx="316" cy="148"/>
              <a:chOff x="3600" y="219"/>
              <a:chExt cx="360" cy="175"/>
            </a:xfrm>
          </p:grpSpPr>
          <p:sp>
            <p:nvSpPr>
              <p:cNvPr id="131" name="Oval 477"/>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32" name="Line 478"/>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3" name="Line 479"/>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4" name="Rectangle 480"/>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35" name="Oval 481"/>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36" name="Group 482"/>
              <p:cNvGrpSpPr/>
              <p:nvPr/>
            </p:nvGrpSpPr>
            <p:grpSpPr bwMode="auto">
              <a:xfrm>
                <a:off x="3686" y="244"/>
                <a:ext cx="177" cy="66"/>
                <a:chOff x="2848" y="848"/>
                <a:chExt cx="140" cy="98"/>
              </a:xfrm>
            </p:grpSpPr>
            <p:sp>
              <p:nvSpPr>
                <p:cNvPr id="141" name="Line 483"/>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2" name="Line 484"/>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3" name="Line 485"/>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37" name="Group 486"/>
              <p:cNvGrpSpPr/>
              <p:nvPr/>
            </p:nvGrpSpPr>
            <p:grpSpPr bwMode="auto">
              <a:xfrm flipV="1">
                <a:off x="3686" y="243"/>
                <a:ext cx="177" cy="66"/>
                <a:chOff x="2848" y="848"/>
                <a:chExt cx="140" cy="98"/>
              </a:xfrm>
            </p:grpSpPr>
            <p:sp>
              <p:nvSpPr>
                <p:cNvPr id="138" name="Line 487"/>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9" name="Line 488"/>
                <p:cNvSpPr>
                  <a:spLocks noChangeShapeType="1"/>
                </p:cNvSpPr>
                <p:nvPr/>
              </p:nvSpPr>
              <p:spPr bwMode="auto">
                <a:xfrm>
                  <a:off x="2944" y="948"/>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0" name="Line 489"/>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38" name="Group 490"/>
            <p:cNvGrpSpPr/>
            <p:nvPr/>
          </p:nvGrpSpPr>
          <p:grpSpPr bwMode="auto">
            <a:xfrm>
              <a:off x="4221" y="3056"/>
              <a:ext cx="316" cy="148"/>
              <a:chOff x="3600" y="219"/>
              <a:chExt cx="360" cy="175"/>
            </a:xfrm>
          </p:grpSpPr>
          <p:sp>
            <p:nvSpPr>
              <p:cNvPr id="118" name="Oval 491"/>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19" name="Line 492"/>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0" name="Line 493"/>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1" name="Rectangle 494"/>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22" name="Oval 495"/>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23" name="Group 496"/>
              <p:cNvGrpSpPr/>
              <p:nvPr/>
            </p:nvGrpSpPr>
            <p:grpSpPr bwMode="auto">
              <a:xfrm>
                <a:off x="3686" y="244"/>
                <a:ext cx="177" cy="66"/>
                <a:chOff x="2848" y="848"/>
                <a:chExt cx="140" cy="98"/>
              </a:xfrm>
            </p:grpSpPr>
            <p:sp>
              <p:nvSpPr>
                <p:cNvPr id="128" name="Line 497"/>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9" name="Line 498"/>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0" name="Line 499"/>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24" name="Group 500"/>
              <p:cNvGrpSpPr/>
              <p:nvPr/>
            </p:nvGrpSpPr>
            <p:grpSpPr bwMode="auto">
              <a:xfrm flipV="1">
                <a:off x="3686" y="243"/>
                <a:ext cx="177" cy="66"/>
                <a:chOff x="2848" y="848"/>
                <a:chExt cx="140" cy="98"/>
              </a:xfrm>
            </p:grpSpPr>
            <p:sp>
              <p:nvSpPr>
                <p:cNvPr id="125" name="Line 501"/>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6" name="Line 502"/>
                <p:cNvSpPr>
                  <a:spLocks noChangeShapeType="1"/>
                </p:cNvSpPr>
                <p:nvPr/>
              </p:nvSpPr>
              <p:spPr bwMode="auto">
                <a:xfrm>
                  <a:off x="2944" y="948"/>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7" name="Line 503"/>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39" name="Group 504"/>
            <p:cNvGrpSpPr/>
            <p:nvPr/>
          </p:nvGrpSpPr>
          <p:grpSpPr bwMode="auto">
            <a:xfrm>
              <a:off x="3802" y="3248"/>
              <a:ext cx="316" cy="148"/>
              <a:chOff x="3600" y="219"/>
              <a:chExt cx="360" cy="175"/>
            </a:xfrm>
          </p:grpSpPr>
          <p:sp>
            <p:nvSpPr>
              <p:cNvPr id="105" name="Oval 505"/>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06" name="Line 506"/>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07" name="Line 507"/>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08" name="Rectangle 508"/>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09" name="Oval 509"/>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10" name="Group 510"/>
              <p:cNvGrpSpPr/>
              <p:nvPr/>
            </p:nvGrpSpPr>
            <p:grpSpPr bwMode="auto">
              <a:xfrm>
                <a:off x="3686" y="244"/>
                <a:ext cx="177" cy="66"/>
                <a:chOff x="2848" y="848"/>
                <a:chExt cx="140" cy="98"/>
              </a:xfrm>
            </p:grpSpPr>
            <p:sp>
              <p:nvSpPr>
                <p:cNvPr id="115" name="Line 511"/>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6" name="Line 512"/>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7" name="Line 513"/>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11" name="Group 514"/>
              <p:cNvGrpSpPr/>
              <p:nvPr/>
            </p:nvGrpSpPr>
            <p:grpSpPr bwMode="auto">
              <a:xfrm flipV="1">
                <a:off x="3686" y="243"/>
                <a:ext cx="177" cy="66"/>
                <a:chOff x="2848" y="848"/>
                <a:chExt cx="140" cy="98"/>
              </a:xfrm>
            </p:grpSpPr>
            <p:sp>
              <p:nvSpPr>
                <p:cNvPr id="112" name="Line 515"/>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3" name="Line 516"/>
                <p:cNvSpPr>
                  <a:spLocks noChangeShapeType="1"/>
                </p:cNvSpPr>
                <p:nvPr/>
              </p:nvSpPr>
              <p:spPr bwMode="auto">
                <a:xfrm>
                  <a:off x="2944" y="948"/>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4" name="Line 517"/>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sp>
          <p:nvSpPr>
            <p:cNvPr id="40" name="Line 518"/>
            <p:cNvSpPr>
              <a:spLocks noChangeShapeType="1"/>
            </p:cNvSpPr>
            <p:nvPr/>
          </p:nvSpPr>
          <p:spPr bwMode="auto">
            <a:xfrm>
              <a:off x="4504" y="3189"/>
              <a:ext cx="226" cy="7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1" name="Line 519"/>
            <p:cNvSpPr>
              <a:spLocks noChangeShapeType="1"/>
            </p:cNvSpPr>
            <p:nvPr/>
          </p:nvSpPr>
          <p:spPr bwMode="auto">
            <a:xfrm flipV="1">
              <a:off x="4093" y="3197"/>
              <a:ext cx="175"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2" name="Line 520"/>
            <p:cNvSpPr>
              <a:spLocks noChangeShapeType="1"/>
            </p:cNvSpPr>
            <p:nvPr/>
          </p:nvSpPr>
          <p:spPr bwMode="auto">
            <a:xfrm flipV="1">
              <a:off x="4120" y="3325"/>
              <a:ext cx="612"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3" name="Line 521"/>
            <p:cNvSpPr>
              <a:spLocks noChangeShapeType="1"/>
            </p:cNvSpPr>
            <p:nvPr/>
          </p:nvSpPr>
          <p:spPr bwMode="auto">
            <a:xfrm flipH="1">
              <a:off x="3676" y="3165"/>
              <a:ext cx="160" cy="29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4" name="Line 522"/>
            <p:cNvSpPr>
              <a:spLocks noChangeShapeType="1"/>
            </p:cNvSpPr>
            <p:nvPr/>
          </p:nvSpPr>
          <p:spPr bwMode="auto">
            <a:xfrm>
              <a:off x="3692" y="3197"/>
              <a:ext cx="12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5" name="Line 523"/>
            <p:cNvSpPr>
              <a:spLocks noChangeShapeType="1"/>
            </p:cNvSpPr>
            <p:nvPr/>
          </p:nvSpPr>
          <p:spPr bwMode="auto">
            <a:xfrm>
              <a:off x="3604" y="3409"/>
              <a:ext cx="97"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6" name="Line 524"/>
            <p:cNvSpPr>
              <a:spLocks noChangeShapeType="1"/>
            </p:cNvSpPr>
            <p:nvPr/>
          </p:nvSpPr>
          <p:spPr bwMode="auto">
            <a:xfrm>
              <a:off x="3763" y="3459"/>
              <a:ext cx="30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7" name="Line 525"/>
            <p:cNvSpPr>
              <a:spLocks noChangeShapeType="1"/>
            </p:cNvSpPr>
            <p:nvPr/>
          </p:nvSpPr>
          <p:spPr bwMode="auto">
            <a:xfrm flipH="1">
              <a:off x="3914" y="3401"/>
              <a:ext cx="34" cy="5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8" name="Line 526"/>
            <p:cNvSpPr>
              <a:spLocks noChangeShapeType="1"/>
            </p:cNvSpPr>
            <p:nvPr/>
          </p:nvSpPr>
          <p:spPr bwMode="auto">
            <a:xfrm>
              <a:off x="3796" y="3457"/>
              <a:ext cx="1" cy="5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9" name="Line 527"/>
            <p:cNvSpPr>
              <a:spLocks noChangeShapeType="1"/>
            </p:cNvSpPr>
            <p:nvPr/>
          </p:nvSpPr>
          <p:spPr bwMode="auto">
            <a:xfrm flipH="1" flipV="1">
              <a:off x="4046" y="3462"/>
              <a:ext cx="0" cy="4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aphicFrame>
          <p:nvGraphicFramePr>
            <p:cNvPr id="50" name="Object 6"/>
            <p:cNvGraphicFramePr>
              <a:graphicFrameLocks noChangeAspect="1"/>
            </p:cNvGraphicFramePr>
            <p:nvPr userDrawn="1"/>
          </p:nvGraphicFramePr>
          <p:xfrm>
            <a:off x="3451" y="3335"/>
            <a:ext cx="216" cy="180"/>
          </p:xfrm>
          <a:graphic>
            <a:graphicData uri="http://schemas.openxmlformats.org/presentationml/2006/ole">
              <mc:AlternateContent xmlns:mc="http://schemas.openxmlformats.org/markup-compatibility/2006">
                <mc:Choice xmlns:v="urn:schemas-microsoft-com:vml" Requires="v">
                  <p:oleObj spid="_x0000_s332772" name="Clip" r:id="rId14" imgW="1307465" imgH="1083945" progId="MS_ClipArt_Gallery.2">
                    <p:embed/>
                  </p:oleObj>
                </mc:Choice>
                <mc:Fallback>
                  <p:oleObj name="Clip" r:id="rId14" imgW="1307465" imgH="1083945" progId="MS_ClipArt_Gallery.2">
                    <p:embed/>
                    <p:pic>
                      <p:nvPicPr>
                        <p:cNvPr id="0" name="图片 29198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51" y="333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 name="Object 7"/>
            <p:cNvGraphicFramePr>
              <a:graphicFrameLocks noChangeAspect="1"/>
            </p:cNvGraphicFramePr>
            <p:nvPr userDrawn="1"/>
          </p:nvGraphicFramePr>
          <p:xfrm>
            <a:off x="3555" y="3135"/>
            <a:ext cx="216" cy="180"/>
          </p:xfrm>
          <a:graphic>
            <a:graphicData uri="http://schemas.openxmlformats.org/presentationml/2006/ole">
              <mc:AlternateContent xmlns:mc="http://schemas.openxmlformats.org/markup-compatibility/2006">
                <mc:Choice xmlns:v="urn:schemas-microsoft-com:vml" Requires="v">
                  <p:oleObj spid="_x0000_s332773" name="Clip" r:id="rId15" imgW="1307465" imgH="1083945" progId="MS_ClipArt_Gallery.2">
                    <p:embed/>
                  </p:oleObj>
                </mc:Choice>
                <mc:Fallback>
                  <p:oleObj name="Clip" r:id="rId15" imgW="1307465" imgH="1083945" progId="MS_ClipArt_Gallery.2">
                    <p:embed/>
                    <p:pic>
                      <p:nvPicPr>
                        <p:cNvPr id="0" name="图片 29198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55" y="313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 name="Object 8"/>
            <p:cNvGraphicFramePr>
              <a:graphicFrameLocks noChangeAspect="1"/>
            </p:cNvGraphicFramePr>
            <p:nvPr userDrawn="1"/>
          </p:nvGraphicFramePr>
          <p:xfrm>
            <a:off x="3723" y="3495"/>
            <a:ext cx="216" cy="180"/>
          </p:xfrm>
          <a:graphic>
            <a:graphicData uri="http://schemas.openxmlformats.org/presentationml/2006/ole">
              <mc:AlternateContent xmlns:mc="http://schemas.openxmlformats.org/markup-compatibility/2006">
                <mc:Choice xmlns:v="urn:schemas-microsoft-com:vml" Requires="v">
                  <p:oleObj spid="_x0000_s332774" name="Clip" r:id="rId16" imgW="1307465" imgH="1083945" progId="MS_ClipArt_Gallery.2">
                    <p:embed/>
                  </p:oleObj>
                </mc:Choice>
                <mc:Fallback>
                  <p:oleObj name="Clip" r:id="rId16" imgW="1307465" imgH="1083945" progId="MS_ClipArt_Gallery.2">
                    <p:embed/>
                    <p:pic>
                      <p:nvPicPr>
                        <p:cNvPr id="0" name="图片 29198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23" y="349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 name="Object 9"/>
            <p:cNvGraphicFramePr>
              <a:graphicFrameLocks noChangeAspect="1"/>
            </p:cNvGraphicFramePr>
            <p:nvPr userDrawn="1"/>
          </p:nvGraphicFramePr>
          <p:xfrm>
            <a:off x="3937" y="3497"/>
            <a:ext cx="216" cy="180"/>
          </p:xfrm>
          <a:graphic>
            <a:graphicData uri="http://schemas.openxmlformats.org/presentationml/2006/ole">
              <mc:AlternateContent xmlns:mc="http://schemas.openxmlformats.org/markup-compatibility/2006">
                <mc:Choice xmlns:v="urn:schemas-microsoft-com:vml" Requires="v">
                  <p:oleObj spid="_x0000_s332775" name="Clip" r:id="rId17" imgW="1307465" imgH="1083945" progId="MS_ClipArt_Gallery.2">
                    <p:embed/>
                  </p:oleObj>
                </mc:Choice>
                <mc:Fallback>
                  <p:oleObj name="Clip" r:id="rId17" imgW="1307465" imgH="1083945" progId="MS_ClipArt_Gallery.2">
                    <p:embed/>
                    <p:pic>
                      <p:nvPicPr>
                        <p:cNvPr id="0" name="图片 29198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37" y="3497"/>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4" name="Group 532"/>
            <p:cNvGrpSpPr/>
            <p:nvPr/>
          </p:nvGrpSpPr>
          <p:grpSpPr bwMode="auto">
            <a:xfrm>
              <a:off x="4509" y="3576"/>
              <a:ext cx="172" cy="215"/>
              <a:chOff x="2870" y="1518"/>
              <a:chExt cx="292" cy="320"/>
            </a:xfrm>
          </p:grpSpPr>
          <p:graphicFrame>
            <p:nvGraphicFramePr>
              <p:cNvPr id="103" name="Object 12"/>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32776" name="Clip" r:id="rId18" imgW="826770" imgH="840105" progId="MS_ClipArt_Gallery.2">
                      <p:embed/>
                    </p:oleObj>
                  </mc:Choice>
                  <mc:Fallback>
                    <p:oleObj name="Clip" r:id="rId18" imgW="826770" imgH="840105" progId="MS_ClipArt_Gallery.2">
                      <p:embed/>
                      <p:pic>
                        <p:nvPicPr>
                          <p:cNvPr id="0" name="图片 29198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4" name="Object 13"/>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32777" name="Clip" r:id="rId19" imgW="1268095" imgH="1199515" progId="MS_ClipArt_Gallery.2">
                      <p:embed/>
                    </p:oleObj>
                  </mc:Choice>
                  <mc:Fallback>
                    <p:oleObj name="Clip" r:id="rId19" imgW="1268095" imgH="1199515" progId="MS_ClipArt_Gallery.2">
                      <p:embed/>
                      <p:pic>
                        <p:nvPicPr>
                          <p:cNvPr id="0" name="图片 29198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5" name="Group 535"/>
            <p:cNvGrpSpPr/>
            <p:nvPr/>
          </p:nvGrpSpPr>
          <p:grpSpPr bwMode="auto">
            <a:xfrm>
              <a:off x="4225" y="3608"/>
              <a:ext cx="220" cy="203"/>
              <a:chOff x="2870" y="1518"/>
              <a:chExt cx="292" cy="320"/>
            </a:xfrm>
          </p:grpSpPr>
          <p:graphicFrame>
            <p:nvGraphicFramePr>
              <p:cNvPr id="101" name="Object 10"/>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32778" name="Clip" r:id="rId20" imgW="826770" imgH="840105" progId="MS_ClipArt_Gallery.2">
                      <p:embed/>
                    </p:oleObj>
                  </mc:Choice>
                  <mc:Fallback>
                    <p:oleObj name="Clip" r:id="rId20" imgW="826770" imgH="840105" progId="MS_ClipArt_Gallery.2">
                      <p:embed/>
                      <p:pic>
                        <p:nvPicPr>
                          <p:cNvPr id="0" name="图片 29198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 name="Object 11"/>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32779" name="Clip" r:id="rId21" imgW="1268095" imgH="1199515" progId="MS_ClipArt_Gallery.2">
                      <p:embed/>
                    </p:oleObj>
                  </mc:Choice>
                  <mc:Fallback>
                    <p:oleObj name="Clip" r:id="rId21" imgW="1268095" imgH="1199515" progId="MS_ClipArt_Gallery.2">
                      <p:embed/>
                      <p:pic>
                        <p:nvPicPr>
                          <p:cNvPr id="0" name="图片 29198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6" name="Group 538"/>
            <p:cNvGrpSpPr/>
            <p:nvPr/>
          </p:nvGrpSpPr>
          <p:grpSpPr bwMode="auto">
            <a:xfrm>
              <a:off x="4324" y="3364"/>
              <a:ext cx="183" cy="255"/>
              <a:chOff x="2556" y="2689"/>
              <a:chExt cx="183" cy="255"/>
            </a:xfrm>
          </p:grpSpPr>
          <p:pic>
            <p:nvPicPr>
              <p:cNvPr id="84" name="Picture 539" descr="31u_bnrz[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09" y="2770"/>
                <a:ext cx="1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Freeform 540"/>
              <p:cNvSpPr/>
              <p:nvPr/>
            </p:nvSpPr>
            <p:spPr bwMode="auto">
              <a:xfrm>
                <a:off x="2605" y="2702"/>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6" name="Freeform 541"/>
              <p:cNvSpPr/>
              <p:nvPr/>
            </p:nvSpPr>
            <p:spPr bwMode="auto">
              <a:xfrm>
                <a:off x="2661" y="2701"/>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7" name="Freeform 542"/>
              <p:cNvSpPr/>
              <p:nvPr/>
            </p:nvSpPr>
            <p:spPr bwMode="auto">
              <a:xfrm>
                <a:off x="2584" y="2694"/>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8" name="Freeform 543"/>
              <p:cNvSpPr/>
              <p:nvPr/>
            </p:nvSpPr>
            <p:spPr bwMode="auto">
              <a:xfrm>
                <a:off x="2660" y="2692"/>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9" name="Freeform 544"/>
              <p:cNvSpPr/>
              <p:nvPr/>
            </p:nvSpPr>
            <p:spPr bwMode="auto">
              <a:xfrm>
                <a:off x="2564" y="2712"/>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0" name="Freeform 545"/>
              <p:cNvSpPr/>
              <p:nvPr/>
            </p:nvSpPr>
            <p:spPr bwMode="auto">
              <a:xfrm>
                <a:off x="2698" y="2689"/>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1" name="Freeform 546"/>
              <p:cNvSpPr/>
              <p:nvPr/>
            </p:nvSpPr>
            <p:spPr bwMode="auto">
              <a:xfrm>
                <a:off x="2653" y="2750"/>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2" name="Freeform 547"/>
              <p:cNvSpPr/>
              <p:nvPr/>
            </p:nvSpPr>
            <p:spPr bwMode="auto">
              <a:xfrm>
                <a:off x="2647" y="2733"/>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3" name="Freeform 548"/>
              <p:cNvSpPr/>
              <p:nvPr/>
            </p:nvSpPr>
            <p:spPr bwMode="auto">
              <a:xfrm>
                <a:off x="2641" y="2722"/>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4" name="Freeform 549"/>
              <p:cNvSpPr/>
              <p:nvPr/>
            </p:nvSpPr>
            <p:spPr bwMode="auto">
              <a:xfrm>
                <a:off x="2636" y="2714"/>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5" name="Freeform 550"/>
              <p:cNvSpPr/>
              <p:nvPr/>
            </p:nvSpPr>
            <p:spPr bwMode="auto">
              <a:xfrm>
                <a:off x="2596" y="2704"/>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6" name="Freeform 551"/>
              <p:cNvSpPr/>
              <p:nvPr/>
            </p:nvSpPr>
            <p:spPr bwMode="auto">
              <a:xfrm>
                <a:off x="2652" y="2704"/>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7" name="Freeform 552"/>
              <p:cNvSpPr/>
              <p:nvPr/>
            </p:nvSpPr>
            <p:spPr bwMode="auto">
              <a:xfrm>
                <a:off x="2575" y="2697"/>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8" name="Freeform 553"/>
              <p:cNvSpPr/>
              <p:nvPr/>
            </p:nvSpPr>
            <p:spPr bwMode="auto">
              <a:xfrm>
                <a:off x="2650" y="2695"/>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9" name="Freeform 554"/>
              <p:cNvSpPr/>
              <p:nvPr/>
            </p:nvSpPr>
            <p:spPr bwMode="auto">
              <a:xfrm>
                <a:off x="2556" y="2718"/>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00" name="Freeform 555"/>
              <p:cNvSpPr/>
              <p:nvPr/>
            </p:nvSpPr>
            <p:spPr bwMode="auto">
              <a:xfrm>
                <a:off x="2689" y="2692"/>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grpSp>
        <p:sp>
          <p:nvSpPr>
            <p:cNvPr id="57" name="Line 556"/>
            <p:cNvSpPr>
              <a:spLocks noChangeShapeType="1"/>
            </p:cNvSpPr>
            <p:nvPr/>
          </p:nvSpPr>
          <p:spPr bwMode="auto">
            <a:xfrm>
              <a:off x="4097" y="3373"/>
              <a:ext cx="317" cy="17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58" name="Line 557"/>
            <p:cNvSpPr>
              <a:spLocks noChangeShapeType="1"/>
            </p:cNvSpPr>
            <p:nvPr/>
          </p:nvSpPr>
          <p:spPr bwMode="auto">
            <a:xfrm>
              <a:off x="3750" y="3332"/>
              <a:ext cx="51"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pSp>
          <p:nvGrpSpPr>
            <p:cNvPr id="59" name="Group 558"/>
            <p:cNvGrpSpPr/>
            <p:nvPr/>
          </p:nvGrpSpPr>
          <p:grpSpPr bwMode="auto">
            <a:xfrm>
              <a:off x="4995" y="3370"/>
              <a:ext cx="131" cy="258"/>
              <a:chOff x="4180" y="783"/>
              <a:chExt cx="150" cy="307"/>
            </a:xfrm>
          </p:grpSpPr>
          <p:sp>
            <p:nvSpPr>
              <p:cNvPr id="76" name="AutoShape 559"/>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77" name="Rectangle 560"/>
              <p:cNvSpPr>
                <a:spLocks noChangeArrowheads="1"/>
              </p:cNvSpPr>
              <p:nvPr/>
            </p:nvSpPr>
            <p:spPr bwMode="auto">
              <a:xfrm>
                <a:off x="4256" y="785"/>
                <a:ext cx="71"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78" name="Rectangle 561"/>
              <p:cNvSpPr>
                <a:spLocks noChangeArrowheads="1"/>
              </p:cNvSpPr>
              <p:nvPr/>
            </p:nvSpPr>
            <p:spPr bwMode="auto">
              <a:xfrm>
                <a:off x="4181" y="852"/>
                <a:ext cx="95" cy="236"/>
              </a:xfrm>
              <a:prstGeom prst="rect">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79" name="AutoShape 562"/>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80" name="Line 563"/>
              <p:cNvSpPr>
                <a:spLocks noChangeShapeType="1"/>
              </p:cNvSpPr>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81" name="Line 564"/>
              <p:cNvSpPr>
                <a:spLocks noChangeShapeType="1"/>
              </p:cNvSpPr>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82" name="Rectangle 565"/>
              <p:cNvSpPr>
                <a:spLocks noChangeArrowheads="1"/>
              </p:cNvSpPr>
              <p:nvPr/>
            </p:nvSpPr>
            <p:spPr bwMode="auto">
              <a:xfrm>
                <a:off x="4193" y="883"/>
                <a:ext cx="63" cy="136"/>
              </a:xfrm>
              <a:prstGeom prst="rect">
                <a:avLst/>
              </a:prstGeom>
              <a:solidFill>
                <a:schemeClr val="accent2"/>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83" name="Rectangle 566"/>
              <p:cNvSpPr>
                <a:spLocks noChangeArrowheads="1"/>
              </p:cNvSpPr>
              <p:nvPr/>
            </p:nvSpPr>
            <p:spPr bwMode="auto">
              <a:xfrm>
                <a:off x="4202" y="923"/>
                <a:ext cx="48" cy="4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sp>
          <p:nvSpPr>
            <p:cNvPr id="60" name="Line 567"/>
            <p:cNvSpPr>
              <a:spLocks noChangeShapeType="1"/>
            </p:cNvSpPr>
            <p:nvPr/>
          </p:nvSpPr>
          <p:spPr bwMode="auto">
            <a:xfrm flipH="1">
              <a:off x="3806" y="2401"/>
              <a:ext cx="2" cy="9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1" name="Line 568"/>
            <p:cNvSpPr>
              <a:spLocks noChangeShapeType="1"/>
            </p:cNvSpPr>
            <p:nvPr/>
          </p:nvSpPr>
          <p:spPr bwMode="auto">
            <a:xfrm flipV="1">
              <a:off x="4623" y="1760"/>
              <a:ext cx="78" cy="5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2" name="Line 569"/>
            <p:cNvSpPr>
              <a:spLocks noChangeShapeType="1"/>
            </p:cNvSpPr>
            <p:nvPr/>
          </p:nvSpPr>
          <p:spPr bwMode="auto">
            <a:xfrm>
              <a:off x="4514" y="1869"/>
              <a:ext cx="0" cy="5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3" name="Line 570"/>
            <p:cNvSpPr>
              <a:spLocks noChangeShapeType="1"/>
            </p:cNvSpPr>
            <p:nvPr/>
          </p:nvSpPr>
          <p:spPr bwMode="auto">
            <a:xfrm flipV="1">
              <a:off x="4630" y="1804"/>
              <a:ext cx="166" cy="18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4" name="Line 571"/>
            <p:cNvSpPr>
              <a:spLocks noChangeShapeType="1"/>
            </p:cNvSpPr>
            <p:nvPr/>
          </p:nvSpPr>
          <p:spPr bwMode="auto">
            <a:xfrm>
              <a:off x="4852" y="1803"/>
              <a:ext cx="0" cy="1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5" name="Line 572"/>
            <p:cNvSpPr>
              <a:spLocks noChangeShapeType="1"/>
            </p:cNvSpPr>
            <p:nvPr/>
          </p:nvSpPr>
          <p:spPr bwMode="auto">
            <a:xfrm>
              <a:off x="4634" y="1996"/>
              <a:ext cx="11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6" name="Line 573"/>
            <p:cNvSpPr>
              <a:spLocks noChangeShapeType="1"/>
            </p:cNvSpPr>
            <p:nvPr/>
          </p:nvSpPr>
          <p:spPr bwMode="auto">
            <a:xfrm flipV="1">
              <a:off x="3560" y="2542"/>
              <a:ext cx="106" cy="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7" name="Line 574"/>
            <p:cNvSpPr>
              <a:spLocks noChangeShapeType="1"/>
            </p:cNvSpPr>
            <p:nvPr/>
          </p:nvSpPr>
          <p:spPr bwMode="auto">
            <a:xfrm flipV="1">
              <a:off x="4895" y="1614"/>
              <a:ext cx="150" cy="10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8" name="Line 575"/>
            <p:cNvSpPr>
              <a:spLocks noChangeShapeType="1"/>
            </p:cNvSpPr>
            <p:nvPr/>
          </p:nvSpPr>
          <p:spPr bwMode="auto">
            <a:xfrm>
              <a:off x="4983" y="1990"/>
              <a:ext cx="112"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9" name="Line 576"/>
            <p:cNvSpPr>
              <a:spLocks noChangeShapeType="1"/>
            </p:cNvSpPr>
            <p:nvPr/>
          </p:nvSpPr>
          <p:spPr bwMode="auto">
            <a:xfrm flipH="1">
              <a:off x="4445" y="2038"/>
              <a:ext cx="62" cy="44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70" name="Line 577"/>
            <p:cNvSpPr>
              <a:spLocks noChangeShapeType="1"/>
            </p:cNvSpPr>
            <p:nvPr/>
          </p:nvSpPr>
          <p:spPr bwMode="auto">
            <a:xfrm flipH="1">
              <a:off x="4817" y="2038"/>
              <a:ext cx="70" cy="45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71" name="Text Box 578"/>
            <p:cNvSpPr txBox="1">
              <a:spLocks noChangeArrowheads="1"/>
            </p:cNvSpPr>
            <p:nvPr/>
          </p:nvSpPr>
          <p:spPr bwMode="auto">
            <a:xfrm>
              <a:off x="3229" y="2006"/>
              <a:ext cx="66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Home network</a:t>
              </a:r>
            </a:p>
          </p:txBody>
        </p:sp>
        <p:sp>
          <p:nvSpPr>
            <p:cNvPr id="72" name="Text Box 579"/>
            <p:cNvSpPr txBox="1">
              <a:spLocks noChangeArrowheads="1"/>
            </p:cNvSpPr>
            <p:nvPr/>
          </p:nvSpPr>
          <p:spPr bwMode="auto">
            <a:xfrm>
              <a:off x="3515" y="2852"/>
              <a:ext cx="87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Institutional network</a:t>
              </a:r>
            </a:p>
          </p:txBody>
        </p:sp>
        <p:sp>
          <p:nvSpPr>
            <p:cNvPr id="73" name="Text Box 580"/>
            <p:cNvSpPr txBox="1">
              <a:spLocks noChangeArrowheads="1"/>
            </p:cNvSpPr>
            <p:nvPr/>
          </p:nvSpPr>
          <p:spPr bwMode="auto">
            <a:xfrm>
              <a:off x="3234" y="1065"/>
              <a:ext cx="68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Mobile network</a:t>
              </a:r>
            </a:p>
          </p:txBody>
        </p:sp>
        <p:sp>
          <p:nvSpPr>
            <p:cNvPr id="74" name="Text Box 581"/>
            <p:cNvSpPr txBox="1">
              <a:spLocks noChangeArrowheads="1"/>
            </p:cNvSpPr>
            <p:nvPr/>
          </p:nvSpPr>
          <p:spPr bwMode="auto">
            <a:xfrm>
              <a:off x="4369" y="1368"/>
              <a:ext cx="51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Global ISP</a:t>
              </a:r>
            </a:p>
          </p:txBody>
        </p:sp>
        <p:sp>
          <p:nvSpPr>
            <p:cNvPr id="75" name="Text Box 582"/>
            <p:cNvSpPr txBox="1">
              <a:spLocks noChangeArrowheads="1"/>
            </p:cNvSpPr>
            <p:nvPr/>
          </p:nvSpPr>
          <p:spPr bwMode="auto">
            <a:xfrm>
              <a:off x="4240" y="2240"/>
              <a:ext cx="61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Regional ISP</a:t>
              </a:r>
            </a:p>
          </p:txBody>
        </p:sp>
      </p:grpSp>
      <p:sp>
        <p:nvSpPr>
          <p:cNvPr id="2" name="标题 1"/>
          <p:cNvSpPr>
            <a:spLocks noGrp="1"/>
          </p:cNvSpPr>
          <p:nvPr>
            <p:ph type="ctrTitle"/>
          </p:nvPr>
        </p:nvSpPr>
        <p:spPr>
          <a:xfrm>
            <a:off x="1075096" y="1842559"/>
            <a:ext cx="5380034" cy="1470025"/>
          </a:xfrm>
        </p:spPr>
        <p:txBody>
          <a:bodyPr/>
          <a:lstStyle>
            <a:lvl1pPr algn="l">
              <a:defRPr u="none"/>
            </a:lvl1pPr>
          </a:lstStyle>
          <a:p>
            <a:r>
              <a:rPr lang="zh-CN" altLang="en-US" dirty="0"/>
              <a:t>单击此处编辑母版标题样式</a:t>
            </a:r>
          </a:p>
        </p:txBody>
      </p:sp>
      <p:sp>
        <p:nvSpPr>
          <p:cNvPr id="3" name="副标题 2"/>
          <p:cNvSpPr>
            <a:spLocks noGrp="1"/>
          </p:cNvSpPr>
          <p:nvPr>
            <p:ph type="subTitle" idx="1"/>
          </p:nvPr>
        </p:nvSpPr>
        <p:spPr>
          <a:xfrm>
            <a:off x="1068913" y="3581400"/>
            <a:ext cx="5416556" cy="1752600"/>
          </a:xfrm>
        </p:spPr>
        <p:txBody>
          <a:bodyPr/>
          <a:lstStyle>
            <a:lvl1pPr marL="0" indent="0" algn="l">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dirty="0"/>
              <a:t>单击此处编辑母版副标题样式</a:t>
            </a:r>
          </a:p>
        </p:txBody>
      </p:sp>
      <p:sp>
        <p:nvSpPr>
          <p:cNvPr id="325" name="日期占位符 3"/>
          <p:cNvSpPr>
            <a:spLocks noGrp="1"/>
          </p:cNvSpPr>
          <p:nvPr>
            <p:ph type="dt" sz="half" idx="10"/>
          </p:nvPr>
        </p:nvSpPr>
        <p:spPr/>
        <p:txBody>
          <a:bodyPr/>
          <a:lstStyle>
            <a:lvl1pPr>
              <a:defRPr/>
            </a:lvl1pPr>
          </a:lstStyle>
          <a:p>
            <a:pPr>
              <a:defRPr/>
            </a:pPr>
            <a:endParaRPr lang="en-US" altLang="zh-CN"/>
          </a:p>
        </p:txBody>
      </p:sp>
      <p:sp>
        <p:nvSpPr>
          <p:cNvPr id="327" name="灯片编号占位符 5"/>
          <p:cNvSpPr>
            <a:spLocks noGrp="1"/>
          </p:cNvSpPr>
          <p:nvPr>
            <p:ph type="sldNum" sz="quarter" idx="12"/>
          </p:nvPr>
        </p:nvSpPr>
        <p:spPr/>
        <p:txBody>
          <a:bodyPr/>
          <a:lstStyle>
            <a:lvl1pPr>
              <a:defRPr/>
            </a:lvl1pPr>
          </a:lstStyle>
          <a:p>
            <a:pPr>
              <a:defRPr/>
            </a:pPr>
            <a:fld id="{51200559-3FE1-47AD-B526-98C97DF9B748}" type="slidenum">
              <a:rPr lang="en-US" altLang="zh-CN"/>
              <a:t>‹#›</a:t>
            </a:fld>
            <a:endParaRPr lang="en-US" altLang="zh-C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90588"/>
          </a:xfrm>
        </p:spPr>
        <p:txBody>
          <a:bodyPr/>
          <a:lstStyle/>
          <a:p>
            <a:r>
              <a:rPr lang="zh-CN" altLang="en-US" dirty="0"/>
              <a:t>单击此处编辑母版标题样式</a:t>
            </a:r>
          </a:p>
        </p:txBody>
      </p:sp>
      <p:sp>
        <p:nvSpPr>
          <p:cNvPr id="3" name="内容占位符 2"/>
          <p:cNvSpPr>
            <a:spLocks noGrp="1"/>
          </p:cNvSpPr>
          <p:nvPr>
            <p:ph idx="1"/>
          </p:nvPr>
        </p:nvSpPr>
        <p:spPr>
          <a:xfrm>
            <a:off x="1491384" y="1512707"/>
            <a:ext cx="9126682" cy="4735512"/>
          </a:xfrm>
        </p:spPr>
        <p:txBody>
          <a:bodyPr/>
          <a:lstStyle>
            <a:lvl1pPr>
              <a:spcBef>
                <a:spcPts val="1800"/>
              </a:spcBef>
              <a:spcAft>
                <a:spcPts val="600"/>
              </a:spcAft>
              <a:defRPr lang="zh-CN" altLang="en-US" dirty="0"/>
            </a:lvl1pPr>
            <a:lvl2pPr>
              <a:defRPr lang="zh-CN" altLang="en-US" dirty="0"/>
            </a:lvl2pPr>
            <a:lvl3pPr>
              <a:defRPr lang="zh-CN" altLang="en-US" dirty="0"/>
            </a:lvl3pPr>
            <a:lvl4pPr>
              <a:defRPr lang="zh-CN" altLang="en-US" dirty="0"/>
            </a:lvl4pPr>
            <a:lvl5pPr>
              <a:defRPr lang="zh-CN" altLang="en-US" dirty="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8DE895D9-91D8-4958-BB05-9803D63D1C8A}" type="slidenum">
              <a:rPr lang="en-US" altLang="zh-CN"/>
              <a:t>‹#›</a:t>
            </a:fld>
            <a:endParaRPr lang="en-US" altLang="zh-C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roadmap">
    <p:bg>
      <p:bgPr>
        <a:solidFill>
          <a:schemeClr val="accent1">
            <a:lumMod val="10000"/>
            <a:lumOff val="90000"/>
          </a:schemeClr>
        </a:solidFill>
        <a:effectLst/>
      </p:bgPr>
    </p:bg>
    <p:spTree>
      <p:nvGrpSpPr>
        <p:cNvPr id="1" name=""/>
        <p:cNvGrpSpPr/>
        <p:nvPr/>
      </p:nvGrpSpPr>
      <p:grpSpPr>
        <a:xfrm>
          <a:off x="0" y="0"/>
          <a:ext cx="0" cy="0"/>
          <a:chOff x="0" y="0"/>
          <a:chExt cx="0" cy="0"/>
        </a:xfrm>
      </p:grpSpPr>
      <p:cxnSp>
        <p:nvCxnSpPr>
          <p:cNvPr id="6" name="直接连接符 5"/>
          <p:cNvCxnSpPr/>
          <p:nvPr userDrawn="1"/>
        </p:nvCxnSpPr>
        <p:spPr bwMode="auto">
          <a:xfrm>
            <a:off x="396240" y="1395730"/>
            <a:ext cx="11216640" cy="0"/>
          </a:xfrm>
          <a:prstGeom prst="line">
            <a:avLst/>
          </a:prstGeom>
          <a:solidFill>
            <a:schemeClr val="accent1"/>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cxnSp>
      <p:sp>
        <p:nvSpPr>
          <p:cNvPr id="2" name="标题 1"/>
          <p:cNvSpPr>
            <a:spLocks noGrp="1"/>
          </p:cNvSpPr>
          <p:nvPr>
            <p:ph type="title"/>
          </p:nvPr>
        </p:nvSpPr>
        <p:spPr>
          <a:xfrm>
            <a:off x="924560" y="335280"/>
            <a:ext cx="10149840" cy="851852"/>
          </a:xfrm>
        </p:spPr>
        <p:txBody>
          <a:bodyPr/>
          <a:lstStyle>
            <a:lvl1pPr>
              <a:defRPr b="1" u="none">
                <a:solidFill>
                  <a:schemeClr val="tx1"/>
                </a:solidFill>
                <a:effectLst>
                  <a:outerShdw blurRad="38100" dist="38100" dir="2700000" algn="tl">
                    <a:srgbClr val="000000">
                      <a:alpha val="43137"/>
                    </a:srgbClr>
                  </a:outerShdw>
                </a:effectLst>
              </a:defRPr>
            </a:lvl1pPr>
          </a:lstStyle>
          <a:p>
            <a:r>
              <a:rPr lang="zh-CN" altLang="en-US" dirty="0"/>
              <a:t>单击此处编辑母版标题样式</a:t>
            </a:r>
          </a:p>
        </p:txBody>
      </p:sp>
      <p:sp>
        <p:nvSpPr>
          <p:cNvPr id="3" name="内容占位符 2"/>
          <p:cNvSpPr>
            <a:spLocks noGrp="1"/>
          </p:cNvSpPr>
          <p:nvPr>
            <p:ph idx="1"/>
          </p:nvPr>
        </p:nvSpPr>
        <p:spPr>
          <a:xfrm>
            <a:off x="3273044" y="1597980"/>
            <a:ext cx="5892800" cy="4648200"/>
          </a:xfrm>
        </p:spPr>
        <p:txBody>
          <a:bodyPr/>
          <a:lstStyle>
            <a:lvl1pPr>
              <a:spcBef>
                <a:spcPts val="1200"/>
              </a:spcBef>
              <a:spcAft>
                <a:spcPts val="600"/>
              </a:spcAft>
              <a:defRPr/>
            </a:lvl1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3"/>
          <p:cNvSpPr>
            <a:spLocks noGrp="1"/>
          </p:cNvSpPr>
          <p:nvPr>
            <p:ph type="dt" sz="half" idx="10"/>
          </p:nvPr>
        </p:nvSpPr>
        <p:spPr/>
        <p:txBody>
          <a:bodyPr/>
          <a:lstStyle>
            <a:lvl1pPr>
              <a:defRPr/>
            </a:lvl1pPr>
          </a:lstStyle>
          <a:p>
            <a:pPr>
              <a:defRPr/>
            </a:pPr>
            <a:endParaRPr lang="en-US" altLang="zh-CN"/>
          </a:p>
        </p:txBody>
      </p:sp>
      <p:sp>
        <p:nvSpPr>
          <p:cNvPr id="9" name="灯片编号占位符 5"/>
          <p:cNvSpPr>
            <a:spLocks noGrp="1"/>
          </p:cNvSpPr>
          <p:nvPr>
            <p:ph type="sldNum" sz="quarter" idx="12"/>
          </p:nvPr>
        </p:nvSpPr>
        <p:spPr/>
        <p:txBody>
          <a:bodyPr/>
          <a:lstStyle>
            <a:lvl1pPr>
              <a:defRPr/>
            </a:lvl1pPr>
          </a:lstStyle>
          <a:p>
            <a:pPr>
              <a:defRPr/>
            </a:pPr>
            <a:fld id="{DEDE5757-5941-4466-94C9-99ED3E191645}" type="slidenum">
              <a:rPr lang="en-US" altLang="zh-CN"/>
              <a:t>‹#›</a:t>
            </a:fld>
            <a:endParaRPr lang="en-US" altLang="zh-C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问题">
    <p:bg>
      <p:bgPr>
        <a:solidFill>
          <a:srgbClr val="333333"/>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559050" y="1558854"/>
            <a:ext cx="7842409" cy="3359221"/>
          </a:xfrm>
        </p:spPr>
        <p:txBody>
          <a:bodyPr anchor="ctr"/>
          <a:lstStyle>
            <a:lvl1pPr marL="0" indent="0" algn="ctr">
              <a:lnSpc>
                <a:spcPct val="130000"/>
              </a:lnSpc>
              <a:buNone/>
              <a:defRPr sz="4000" b="1">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F769371F-0F95-4BDF-9A9A-7FF549C12214}" type="slidenum">
              <a:rPr lang="en-US" altLang="zh-CN"/>
              <a:t>‹#›</a:t>
            </a:fld>
            <a:endParaRPr lang="en-US" altLang="zh-CN" dirty="0"/>
          </a:p>
        </p:txBody>
      </p:sp>
      <p:pic>
        <p:nvPicPr>
          <p:cNvPr id="10" name="图片 9"/>
          <p:cNvPicPr>
            <a:picLocks noChangeAspect="1"/>
          </p:cNvPicPr>
          <p:nvPr userDrawn="1"/>
        </p:nvPicPr>
        <p:blipFill>
          <a:blip r:embed="rId2"/>
          <a:stretch>
            <a:fillRect/>
          </a:stretch>
        </p:blipFill>
        <p:spPr>
          <a:xfrm>
            <a:off x="1034891" y="1021145"/>
            <a:ext cx="1060451" cy="186956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问题">
    <p:bg>
      <p:bgPr>
        <a:solidFill>
          <a:srgbClr val="333333"/>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223839" y="765105"/>
            <a:ext cx="8237507" cy="1541401"/>
          </a:xfrm>
        </p:spPr>
        <p:txBody>
          <a:bodyPr anchor="ctr"/>
          <a:lstStyle>
            <a:lvl1pPr marL="0" indent="0" algn="ctr">
              <a:buNone/>
              <a:defRPr sz="4000" b="1">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F769371F-0F95-4BDF-9A9A-7FF549C12214}" type="slidenum">
              <a:rPr lang="en-US" altLang="zh-CN"/>
              <a:t>‹#›</a:t>
            </a:fld>
            <a:endParaRPr lang="en-US" altLang="zh-CN" dirty="0"/>
          </a:p>
        </p:txBody>
      </p:sp>
      <p:sp>
        <p:nvSpPr>
          <p:cNvPr id="7" name="内容占位符 6"/>
          <p:cNvSpPr>
            <a:spLocks noGrp="1"/>
          </p:cNvSpPr>
          <p:nvPr>
            <p:ph sz="quarter" idx="13"/>
          </p:nvPr>
        </p:nvSpPr>
        <p:spPr>
          <a:xfrm>
            <a:off x="2223839" y="2762250"/>
            <a:ext cx="8237507" cy="3095625"/>
          </a:xfrm>
        </p:spPr>
        <p:txBody>
          <a:bodyPr/>
          <a:lstStyle>
            <a:lvl1pPr>
              <a:defRPr>
                <a:solidFill>
                  <a:schemeClr val="accent3">
                    <a:lumMod val="40000"/>
                    <a:lumOff val="60000"/>
                  </a:schemeClr>
                </a:solidFill>
              </a:defRPr>
            </a:lvl1pPr>
            <a:lvl2pPr>
              <a:defRPr>
                <a:solidFill>
                  <a:schemeClr val="accent3">
                    <a:lumMod val="40000"/>
                    <a:lumOff val="60000"/>
                  </a:schemeClr>
                </a:solidFill>
              </a:defRPr>
            </a:lvl2pPr>
            <a:lvl3pPr>
              <a:defRPr>
                <a:solidFill>
                  <a:schemeClr val="accent3">
                    <a:lumMod val="40000"/>
                    <a:lumOff val="60000"/>
                  </a:schemeClr>
                </a:solidFill>
              </a:defRPr>
            </a:lvl3pPr>
            <a:lvl4pPr>
              <a:defRPr>
                <a:solidFill>
                  <a:schemeClr val="accent3">
                    <a:lumMod val="40000"/>
                    <a:lumOff val="60000"/>
                  </a:schemeClr>
                </a:solidFill>
              </a:defRPr>
            </a:lvl4pPr>
            <a:lvl5pPr>
              <a:defRPr>
                <a:solidFill>
                  <a:schemeClr val="accent3">
                    <a:lumMod val="40000"/>
                    <a:lumOff val="60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pic>
        <p:nvPicPr>
          <p:cNvPr id="9" name="图片 8"/>
          <p:cNvPicPr>
            <a:picLocks noChangeAspect="1"/>
          </p:cNvPicPr>
          <p:nvPr userDrawn="1"/>
        </p:nvPicPr>
        <p:blipFill>
          <a:blip r:embed="rId2"/>
          <a:stretch>
            <a:fillRect/>
          </a:stretch>
        </p:blipFill>
        <p:spPr>
          <a:xfrm>
            <a:off x="670203" y="436945"/>
            <a:ext cx="1060451" cy="186956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942109" y="1600200"/>
            <a:ext cx="4618182" cy="4648200"/>
          </a:xfrm>
          <a:ln>
            <a:solidFill>
              <a:schemeClr val="bg2">
                <a:lumMod val="60000"/>
                <a:lumOff val="40000"/>
              </a:schemeClr>
            </a:solidFill>
          </a:ln>
        </p:spPr>
        <p:txBody>
          <a:bodyPr lIns="180000" tIns="216000" rIns="180000" bIns="216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225309" y="1600200"/>
            <a:ext cx="4618182" cy="4648200"/>
          </a:xfrm>
          <a:ln>
            <a:solidFill>
              <a:schemeClr val="bg2">
                <a:lumMod val="60000"/>
                <a:lumOff val="40000"/>
              </a:schemeClr>
            </a:solidFill>
          </a:ln>
        </p:spPr>
        <p:txBody>
          <a:bodyPr lIns="180000" tIns="216000" rIns="180000" bIns="216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EE7AFD8E-47EC-4333-9317-F3617AC17F61}" type="slidenum">
              <a:rPr lang="en-US" altLang="zh-CN"/>
              <a:t>‹#›</a:t>
            </a:fld>
            <a:endParaRPr lang="en-US" altLang="zh-C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sp>
        <p:nvSpPr>
          <p:cNvPr id="3" name="内容占位符 2"/>
          <p:cNvSpPr>
            <a:spLocks noGrp="1"/>
          </p:cNvSpPr>
          <p:nvPr>
            <p:ph sz="half" idx="1"/>
          </p:nvPr>
        </p:nvSpPr>
        <p:spPr>
          <a:xfrm>
            <a:off x="711200" y="2900680"/>
            <a:ext cx="5080000" cy="3347720"/>
          </a:xfrm>
          <a:ln>
            <a:solidFill>
              <a:schemeClr val="bg2">
                <a:lumMod val="60000"/>
                <a:lumOff val="40000"/>
              </a:schemeClr>
            </a:solidFill>
          </a:ln>
        </p:spPr>
        <p:txBody>
          <a:bodyPr lIns="180000" tIns="216000" rIns="180000" bIns="216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5994400" y="2900680"/>
            <a:ext cx="5080000" cy="3347720"/>
          </a:xfrm>
          <a:ln>
            <a:solidFill>
              <a:schemeClr val="bg2">
                <a:lumMod val="60000"/>
                <a:lumOff val="40000"/>
              </a:schemeClr>
            </a:solidFill>
          </a:ln>
        </p:spPr>
        <p:txBody>
          <a:bodyPr lIns="180000" tIns="216000" rIns="180000" bIns="216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EE7AFD8E-47EC-4333-9317-F3617AC17F61}" type="slidenum">
              <a:rPr lang="en-US" altLang="zh-CN"/>
              <a:t>‹#›</a:t>
            </a:fld>
            <a:endParaRPr lang="en-US" altLang="zh-CN" dirty="0"/>
          </a:p>
        </p:txBody>
      </p:sp>
      <p:sp>
        <p:nvSpPr>
          <p:cNvPr id="8" name="文本占位符 7">
            <a:extLst>
              <a:ext uri="{FF2B5EF4-FFF2-40B4-BE49-F238E27FC236}">
                <a16:creationId xmlns:a16="http://schemas.microsoft.com/office/drawing/2014/main" id="{BF121004-C9CD-4E40-A805-2428A3E5A201}"/>
              </a:ext>
            </a:extLst>
          </p:cNvPr>
          <p:cNvSpPr>
            <a:spLocks noGrp="1"/>
          </p:cNvSpPr>
          <p:nvPr>
            <p:ph type="body" sz="quarter" idx="13"/>
          </p:nvPr>
        </p:nvSpPr>
        <p:spPr>
          <a:xfrm>
            <a:off x="1533646" y="1462690"/>
            <a:ext cx="8814121" cy="1176052"/>
          </a:xfrm>
        </p:spPr>
        <p:txBody>
          <a:bodyPr anchor="ctr" anchorCtr="0"/>
          <a:lstStyle>
            <a:lvl1pPr marL="0" indent="0" algn="ctr">
              <a:buNone/>
              <a:defRPr sz="3200">
                <a:solidFill>
                  <a:schemeClr val="accent1"/>
                </a:solidFill>
              </a:defRPr>
            </a:lvl1pPr>
          </a:lstStyle>
          <a:p>
            <a:pPr lvl="0"/>
            <a:r>
              <a:rPr lang="zh-CN" altLang="en-US" dirty="0"/>
              <a:t>单击此处编辑母版文本样式</a:t>
            </a:r>
          </a:p>
        </p:txBody>
      </p:sp>
    </p:spTree>
    <p:extLst>
      <p:ext uri="{BB962C8B-B14F-4D97-AF65-F5344CB8AC3E}">
        <p14:creationId xmlns:p14="http://schemas.microsoft.com/office/powerpoint/2010/main" val="1763529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892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854460" y="1568250"/>
            <a:ext cx="4897197" cy="889200"/>
          </a:xfrm>
          <a:solidFill>
            <a:schemeClr val="bg2">
              <a:lumMod val="20000"/>
              <a:lumOff val="80000"/>
            </a:schemeClr>
          </a:solidFill>
        </p:spPr>
        <p:txBody>
          <a:bodyPr anchor="ctr" anchorCtr="0"/>
          <a:lstStyle>
            <a:lvl1pPr marL="0" indent="0" algn="ctr">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54460" y="2672080"/>
            <a:ext cx="4897197" cy="3454082"/>
          </a:xfrm>
          <a:ln>
            <a:solidFill>
              <a:schemeClr val="bg2">
                <a:lumMod val="60000"/>
                <a:lumOff val="40000"/>
              </a:schemeClr>
            </a:solidFill>
          </a:ln>
        </p:spPr>
        <p:txBody>
          <a:bodyPr lIns="180000" tIns="180000" rIns="180000" bIns="18000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438324" y="1568250"/>
            <a:ext cx="4899121" cy="889200"/>
          </a:xfrm>
          <a:solidFill>
            <a:schemeClr val="bg2">
              <a:lumMod val="20000"/>
              <a:lumOff val="80000"/>
            </a:schemeClr>
          </a:solidFill>
        </p:spPr>
        <p:txBody>
          <a:bodyPr anchor="ctr" anchorCtr="0"/>
          <a:lstStyle>
            <a:lvl1pPr marL="0" indent="0" algn="ctr">
              <a:buNone/>
              <a:defRPr sz="28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438324" y="2672080"/>
            <a:ext cx="4899121" cy="3454082"/>
          </a:xfrm>
          <a:ln>
            <a:solidFill>
              <a:schemeClr val="bg2">
                <a:lumMod val="60000"/>
                <a:lumOff val="40000"/>
              </a:schemeClr>
            </a:solidFill>
          </a:ln>
        </p:spPr>
        <p:txBody>
          <a:bodyPr lIns="180000" tIns="180000" rIns="180000" bIns="18000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lvl1pPr>
              <a:defRPr/>
            </a:lvl1pPr>
          </a:lstStyle>
          <a:p>
            <a:pPr>
              <a:defRPr/>
            </a:pPr>
            <a:endParaRPr lang="en-US" altLang="zh-CN"/>
          </a:p>
        </p:txBody>
      </p:sp>
      <p:sp>
        <p:nvSpPr>
          <p:cNvPr id="9" name="灯片编号占位符 8"/>
          <p:cNvSpPr>
            <a:spLocks noGrp="1"/>
          </p:cNvSpPr>
          <p:nvPr>
            <p:ph type="sldNum" sz="quarter" idx="12"/>
          </p:nvPr>
        </p:nvSpPr>
        <p:spPr/>
        <p:txBody>
          <a:bodyPr/>
          <a:lstStyle>
            <a:lvl1pPr>
              <a:defRPr/>
            </a:lvl1pPr>
          </a:lstStyle>
          <a:p>
            <a:pPr>
              <a:defRPr/>
            </a:pPr>
            <a:fld id="{CD8808BE-A5DC-469A-87DA-635598E09B7F}" type="slidenum">
              <a:rPr lang="en-US" altLang="zh-CN"/>
              <a:t>‹#›</a:t>
            </a:fld>
            <a:endParaRPr lang="en-US" altLang="zh-CN"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787400" y="2787650"/>
            <a:ext cx="5080000" cy="3460750"/>
          </a:xfrm>
          <a:ln>
            <a:solidFill>
              <a:schemeClr val="bg2">
                <a:lumMod val="60000"/>
                <a:lumOff val="40000"/>
              </a:schemeClr>
            </a:solidFill>
          </a:ln>
        </p:spPr>
        <p:txBody>
          <a:bodyPr lIns="180000" tIns="180000" rIns="180000" bIns="180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370320" y="2787650"/>
            <a:ext cx="5080000" cy="3460750"/>
          </a:xfrm>
          <a:ln>
            <a:solidFill>
              <a:schemeClr val="bg2">
                <a:lumMod val="60000"/>
                <a:lumOff val="40000"/>
              </a:schemeClr>
            </a:solidFill>
          </a:ln>
        </p:spPr>
        <p:txBody>
          <a:bodyPr lIns="180000" tIns="180000" rIns="180000" bIns="180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EE7AFD8E-47EC-4333-9317-F3617AC17F61}" type="slidenum">
              <a:rPr lang="en-US" altLang="zh-CN"/>
              <a:t>‹#›</a:t>
            </a:fld>
            <a:endParaRPr lang="en-US" altLang="zh-CN" dirty="0"/>
          </a:p>
        </p:txBody>
      </p:sp>
      <p:sp>
        <p:nvSpPr>
          <p:cNvPr id="12" name="文本占位符 11">
            <a:extLst>
              <a:ext uri="{FF2B5EF4-FFF2-40B4-BE49-F238E27FC236}">
                <a16:creationId xmlns:a16="http://schemas.microsoft.com/office/drawing/2014/main" id="{F1B479F3-5780-4752-8148-47525A159BE6}"/>
              </a:ext>
            </a:extLst>
          </p:cNvPr>
          <p:cNvSpPr>
            <a:spLocks noGrp="1"/>
          </p:cNvSpPr>
          <p:nvPr>
            <p:ph type="body" sz="quarter" idx="13"/>
          </p:nvPr>
        </p:nvSpPr>
        <p:spPr>
          <a:xfrm>
            <a:off x="787400" y="1631950"/>
            <a:ext cx="10662920" cy="914400"/>
          </a:xfrm>
          <a:solidFill>
            <a:schemeClr val="accent5">
              <a:lumMod val="20000"/>
              <a:lumOff val="80000"/>
            </a:schemeClr>
          </a:solidFill>
        </p:spPr>
        <p:txBody>
          <a:bodyPr anchor="ctr" anchorCtr="0"/>
          <a:lstStyle>
            <a:lvl1pPr marL="0" indent="0" algn="ctr">
              <a:buNone/>
              <a:defRPr sz="3200"/>
            </a:lvl1pPr>
          </a:lstStyle>
          <a:p>
            <a:pPr lvl="0"/>
            <a:r>
              <a:rPr lang="zh-CN" altLang="en-US" dirty="0"/>
              <a:t>单击此处编辑母版文本样式</a:t>
            </a:r>
          </a:p>
        </p:txBody>
      </p:sp>
    </p:spTree>
    <p:extLst>
      <p:ext uri="{BB962C8B-B14F-4D97-AF65-F5344CB8AC3E}">
        <p14:creationId xmlns:p14="http://schemas.microsoft.com/office/powerpoint/2010/main" val="4189193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加图（右侧）">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711200" y="1600200"/>
            <a:ext cx="5080000" cy="4648200"/>
          </a:xfrm>
          <a:ln>
            <a:solidFill>
              <a:schemeClr val="bg2">
                <a:lumMod val="60000"/>
                <a:lumOff val="40000"/>
              </a:schemeClr>
            </a:solidFill>
          </a:ln>
        </p:spPr>
        <p:txBody>
          <a:bodyPr lIns="180000" tIns="180000" rIns="180000" bIns="1800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加图（下面）">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301750" y="1625600"/>
            <a:ext cx="9588500" cy="180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extLst>
      <p:ext uri="{BB962C8B-B14F-4D97-AF65-F5344CB8AC3E}">
        <p14:creationId xmlns:p14="http://schemas.microsoft.com/office/powerpoint/2010/main" val="1045198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加图（上面）">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289050" y="4722470"/>
            <a:ext cx="9588500" cy="15259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extLst>
      <p:ext uri="{BB962C8B-B14F-4D97-AF65-F5344CB8AC3E}">
        <p14:creationId xmlns:p14="http://schemas.microsoft.com/office/powerpoint/2010/main" val="3953423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90588"/>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p:txBody>
          <a:bodyPr/>
          <a:lstStyle>
            <a:lvl1pPr>
              <a:defRPr/>
            </a:lvl1pPr>
          </a:lstStyle>
          <a:p>
            <a:pPr>
              <a:defRPr/>
            </a:pPr>
            <a:fld id="{B5976719-4C93-4032-AE44-9AF0CDE2F195}" type="slidenum">
              <a:rPr lang="en-US" altLang="zh-CN"/>
              <a:t>‹#›</a:t>
            </a:fld>
            <a:endParaRPr lang="en-US" altLang="zh-CN"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内容加图（下面）">
    <p:spTree>
      <p:nvGrpSpPr>
        <p:cNvPr id="1" name=""/>
        <p:cNvGrpSpPr/>
        <p:nvPr/>
      </p:nvGrpSpPr>
      <p:grpSpPr>
        <a:xfrm>
          <a:off x="0" y="0"/>
          <a:ext cx="0" cy="0"/>
          <a:chOff x="0" y="0"/>
          <a:chExt cx="0" cy="0"/>
        </a:xfrm>
      </p:grpSpPr>
      <p:sp>
        <p:nvSpPr>
          <p:cNvPr id="2" name="标题 1"/>
          <p:cNvSpPr>
            <a:spLocks noGrp="1"/>
          </p:cNvSpPr>
          <p:nvPr>
            <p:ph type="title"/>
          </p:nvPr>
        </p:nvSpPr>
        <p:spPr>
          <a:xfrm>
            <a:off x="882649" y="2311401"/>
            <a:ext cx="10191751" cy="2379132"/>
          </a:xfrm>
          <a:solidFill>
            <a:schemeClr val="accent5">
              <a:lumMod val="20000"/>
              <a:lumOff val="80000"/>
            </a:schemeClr>
          </a:solidFill>
        </p:spPr>
        <p:txBody>
          <a:bodyPr/>
          <a:lstStyle>
            <a:lvl1pPr>
              <a:defRPr sz="4400" u="none">
                <a:solidFill>
                  <a:schemeClr val="tx1"/>
                </a:solidFill>
              </a:defRPr>
            </a:lvl1pPr>
          </a:lstStyle>
          <a:p>
            <a:r>
              <a:rPr lang="zh-CN" altLang="en-US" dirty="0"/>
              <a:t>单击此处编辑母版标题样式</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extLst>
      <p:ext uri="{BB962C8B-B14F-4D97-AF65-F5344CB8AC3E}">
        <p14:creationId xmlns:p14="http://schemas.microsoft.com/office/powerpoint/2010/main" val="894079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问题">
    <p:bg>
      <p:bgPr>
        <a:solidFill>
          <a:srgbClr val="333333"/>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358900" y="765105"/>
            <a:ext cx="9967384" cy="1541401"/>
          </a:xfrm>
        </p:spPr>
        <p:txBody>
          <a:bodyPr anchor="ctr"/>
          <a:lstStyle>
            <a:lvl1pPr marL="0" indent="0" algn="ctr">
              <a:buNone/>
              <a:defRPr sz="4000" b="1">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F769371F-0F95-4BDF-9A9A-7FF549C12214}" type="slidenum">
              <a:rPr lang="en-US" altLang="zh-CN"/>
              <a:pPr>
                <a:defRPr/>
              </a:pPr>
              <a:t>‹#›</a:t>
            </a:fld>
            <a:endParaRPr lang="en-US" altLang="zh-CN" dirty="0"/>
          </a:p>
        </p:txBody>
      </p:sp>
      <p:sp>
        <p:nvSpPr>
          <p:cNvPr id="7" name="内容占位符 6"/>
          <p:cNvSpPr>
            <a:spLocks noGrp="1"/>
          </p:cNvSpPr>
          <p:nvPr>
            <p:ph sz="quarter" idx="13"/>
          </p:nvPr>
        </p:nvSpPr>
        <p:spPr>
          <a:xfrm>
            <a:off x="1358900" y="2762250"/>
            <a:ext cx="9967384" cy="3095625"/>
          </a:xfrm>
        </p:spPr>
        <p:txBody>
          <a:bodyPr/>
          <a:lstStyle>
            <a:lvl1pPr>
              <a:defRPr>
                <a:solidFill>
                  <a:schemeClr val="accent3">
                    <a:lumMod val="40000"/>
                    <a:lumOff val="60000"/>
                  </a:schemeClr>
                </a:solidFill>
              </a:defRPr>
            </a:lvl1pPr>
            <a:lvl2pPr>
              <a:defRPr>
                <a:solidFill>
                  <a:schemeClr val="accent3">
                    <a:lumMod val="40000"/>
                    <a:lumOff val="60000"/>
                  </a:schemeClr>
                </a:solidFill>
              </a:defRPr>
            </a:lvl2pPr>
            <a:lvl3pPr>
              <a:defRPr>
                <a:solidFill>
                  <a:schemeClr val="accent3">
                    <a:lumMod val="40000"/>
                    <a:lumOff val="60000"/>
                  </a:schemeClr>
                </a:solidFill>
              </a:defRPr>
            </a:lvl3pPr>
            <a:lvl4pPr>
              <a:defRPr>
                <a:solidFill>
                  <a:schemeClr val="accent3">
                    <a:lumMod val="40000"/>
                    <a:lumOff val="60000"/>
                  </a:schemeClr>
                </a:solidFill>
              </a:defRPr>
            </a:lvl4pPr>
            <a:lvl5pPr>
              <a:defRPr>
                <a:solidFill>
                  <a:schemeClr val="accent3">
                    <a:lumMod val="40000"/>
                    <a:lumOff val="60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pic>
        <p:nvPicPr>
          <p:cNvPr id="9" name="图片 8"/>
          <p:cNvPicPr>
            <a:picLocks noChangeAspect="1"/>
          </p:cNvPicPr>
          <p:nvPr userDrawn="1"/>
        </p:nvPicPr>
        <p:blipFill>
          <a:blip r:embed="rId2"/>
          <a:stretch>
            <a:fillRect/>
          </a:stretch>
        </p:blipFill>
        <p:spPr>
          <a:xfrm>
            <a:off x="0" y="436945"/>
            <a:ext cx="1060451" cy="1869561"/>
          </a:xfrm>
          <a:prstGeom prst="rect">
            <a:avLst/>
          </a:prstGeom>
        </p:spPr>
      </p:pic>
    </p:spTree>
    <p:extLst>
      <p:ext uri="{BB962C8B-B14F-4D97-AF65-F5344CB8AC3E}">
        <p14:creationId xmlns:p14="http://schemas.microsoft.com/office/powerpoint/2010/main" val="32106782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3_问题">
    <p:bg>
      <p:bgPr>
        <a:solidFill>
          <a:srgbClr val="333333"/>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358900" y="765105"/>
            <a:ext cx="9967384" cy="1541401"/>
          </a:xfrm>
        </p:spPr>
        <p:txBody>
          <a:bodyPr anchor="ctr"/>
          <a:lstStyle>
            <a:lvl1pPr marL="0" indent="0" algn="ctr">
              <a:buNone/>
              <a:defRPr sz="4000" b="1">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F769371F-0F95-4BDF-9A9A-7FF549C12214}" type="slidenum">
              <a:rPr lang="en-US" altLang="zh-CN"/>
              <a:pPr>
                <a:defRPr/>
              </a:pPr>
              <a:t>‹#›</a:t>
            </a:fld>
            <a:endParaRPr lang="en-US" altLang="zh-CN" dirty="0"/>
          </a:p>
        </p:txBody>
      </p:sp>
      <p:sp>
        <p:nvSpPr>
          <p:cNvPr id="7" name="内容占位符 6"/>
          <p:cNvSpPr>
            <a:spLocks noGrp="1"/>
          </p:cNvSpPr>
          <p:nvPr>
            <p:ph sz="quarter" idx="13"/>
          </p:nvPr>
        </p:nvSpPr>
        <p:spPr>
          <a:xfrm>
            <a:off x="1358900" y="2762250"/>
            <a:ext cx="9967384" cy="3095625"/>
          </a:xfrm>
        </p:spPr>
        <p:txBody>
          <a:bodyPr/>
          <a:lstStyle>
            <a:lvl1pPr>
              <a:defRPr>
                <a:solidFill>
                  <a:schemeClr val="accent3">
                    <a:lumMod val="40000"/>
                    <a:lumOff val="60000"/>
                  </a:schemeClr>
                </a:solidFill>
              </a:defRPr>
            </a:lvl1pPr>
            <a:lvl2pPr>
              <a:defRPr>
                <a:solidFill>
                  <a:schemeClr val="accent3">
                    <a:lumMod val="40000"/>
                    <a:lumOff val="60000"/>
                  </a:schemeClr>
                </a:solidFill>
              </a:defRPr>
            </a:lvl2pPr>
            <a:lvl3pPr>
              <a:defRPr>
                <a:solidFill>
                  <a:schemeClr val="accent3">
                    <a:lumMod val="40000"/>
                    <a:lumOff val="60000"/>
                  </a:schemeClr>
                </a:solidFill>
              </a:defRPr>
            </a:lvl3pPr>
            <a:lvl4pPr>
              <a:defRPr>
                <a:solidFill>
                  <a:schemeClr val="accent3">
                    <a:lumMod val="40000"/>
                    <a:lumOff val="60000"/>
                  </a:schemeClr>
                </a:solidFill>
              </a:defRPr>
            </a:lvl4pPr>
            <a:lvl5pPr>
              <a:defRPr>
                <a:solidFill>
                  <a:schemeClr val="accent3">
                    <a:lumMod val="40000"/>
                    <a:lumOff val="60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pic>
        <p:nvPicPr>
          <p:cNvPr id="9" name="图片 8"/>
          <p:cNvPicPr>
            <a:picLocks noChangeAspect="1"/>
          </p:cNvPicPr>
          <p:nvPr userDrawn="1"/>
        </p:nvPicPr>
        <p:blipFill>
          <a:blip r:embed="rId2"/>
          <a:stretch>
            <a:fillRect/>
          </a:stretch>
        </p:blipFill>
        <p:spPr>
          <a:xfrm>
            <a:off x="0" y="436945"/>
            <a:ext cx="1060451" cy="1869561"/>
          </a:xfrm>
          <a:prstGeom prst="rect">
            <a:avLst/>
          </a:prstGeom>
        </p:spPr>
      </p:pic>
    </p:spTree>
    <p:extLst>
      <p:ext uri="{BB962C8B-B14F-4D97-AF65-F5344CB8AC3E}">
        <p14:creationId xmlns:p14="http://schemas.microsoft.com/office/powerpoint/2010/main" val="2299785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4_问题">
    <p:bg>
      <p:bgPr>
        <a:solidFill>
          <a:srgbClr val="333333"/>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536701" y="1489004"/>
            <a:ext cx="10096500" cy="3359221"/>
          </a:xfrm>
        </p:spPr>
        <p:txBody>
          <a:bodyPr anchor="ctr"/>
          <a:lstStyle>
            <a:lvl1pPr marL="0" indent="0" algn="ctr">
              <a:lnSpc>
                <a:spcPct val="130000"/>
              </a:lnSpc>
              <a:buNone/>
              <a:defRPr sz="4000" b="1">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F769371F-0F95-4BDF-9A9A-7FF549C12214}" type="slidenum">
              <a:rPr lang="en-US" altLang="zh-CN"/>
              <a:pPr>
                <a:defRPr/>
              </a:pPr>
              <a:t>‹#›</a:t>
            </a:fld>
            <a:endParaRPr lang="en-US" altLang="zh-CN" dirty="0"/>
          </a:p>
        </p:txBody>
      </p:sp>
      <p:pic>
        <p:nvPicPr>
          <p:cNvPr id="10" name="图片 9"/>
          <p:cNvPicPr>
            <a:picLocks noChangeAspect="1"/>
          </p:cNvPicPr>
          <p:nvPr userDrawn="1"/>
        </p:nvPicPr>
        <p:blipFill>
          <a:blip r:embed="rId2"/>
          <a:stretch>
            <a:fillRect/>
          </a:stretch>
        </p:blipFill>
        <p:spPr>
          <a:xfrm>
            <a:off x="284480" y="951295"/>
            <a:ext cx="1060451" cy="1869561"/>
          </a:xfrm>
          <a:prstGeom prst="rect">
            <a:avLst/>
          </a:prstGeom>
        </p:spPr>
      </p:pic>
    </p:spTree>
    <p:extLst>
      <p:ext uri="{BB962C8B-B14F-4D97-AF65-F5344CB8AC3E}">
        <p14:creationId xmlns:p14="http://schemas.microsoft.com/office/powerpoint/2010/main" val="31213621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A2846C-3DC3-2A4C-84E1-3E3C50231FF2}"/>
              </a:ext>
            </a:extLst>
          </p:cNvPr>
          <p:cNvSpPr>
            <a:spLocks noGrp="1"/>
          </p:cNvSpPr>
          <p:nvPr>
            <p:ph idx="1"/>
          </p:nvPr>
        </p:nvSpPr>
        <p:spPr>
          <a:xfrm>
            <a:off x="838200" y="1724027"/>
            <a:ext cx="10515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a:extLst>
              <a:ext uri="{FF2B5EF4-FFF2-40B4-BE49-F238E27FC236}">
                <a16:creationId xmlns:a16="http://schemas.microsoft.com/office/drawing/2014/main" id="{F32235DD-B99A-7744-92BB-36CB49B43BEC}"/>
              </a:ext>
            </a:extLst>
          </p:cNvPr>
          <p:cNvSpPr>
            <a:spLocks noGrp="1"/>
          </p:cNvSpPr>
          <p:nvPr>
            <p:ph type="title"/>
          </p:nvPr>
        </p:nvSpPr>
        <p:spPr/>
        <p:txBody>
          <a:bodyPr>
            <a:normAutofit/>
          </a:bodyPr>
          <a:lstStyle>
            <a:lvl1pPr>
              <a:defRPr sz="4400">
                <a:latin typeface="+mj-lt"/>
              </a:defRPr>
            </a:lvl1pPr>
          </a:lstStyle>
          <a:p>
            <a:r>
              <a:rPr lang="en-US" dirty="0"/>
              <a:t>Click to edit Master title style</a:t>
            </a:r>
          </a:p>
        </p:txBody>
      </p:sp>
      <p:sp>
        <p:nvSpPr>
          <p:cNvPr id="10" name="Slide Number Placeholder 5">
            <a:extLst>
              <a:ext uri="{FF2B5EF4-FFF2-40B4-BE49-F238E27FC236}">
                <a16:creationId xmlns:a16="http://schemas.microsoft.com/office/drawing/2014/main" id="{41717D89-2D64-4E49-A8B8-D7B93266073C}"/>
              </a:ext>
            </a:extLst>
          </p:cNvPr>
          <p:cNvSpPr>
            <a:spLocks noGrp="1"/>
          </p:cNvSpPr>
          <p:nvPr>
            <p:ph type="sldNum" sz="quarter" idx="4"/>
          </p:nvPr>
        </p:nvSpPr>
        <p:spPr>
          <a:xfrm>
            <a:off x="9219616" y="6443089"/>
            <a:ext cx="2743200" cy="365125"/>
          </a:xfrm>
          <a:prstGeom prst="rect">
            <a:avLst/>
          </a:prstGeom>
        </p:spPr>
        <p:txBody>
          <a:bodyPr vert="horz" lIns="91440" tIns="45720" rIns="91440" bIns="45720" rtlCol="0" anchor="ctr"/>
          <a:lstStyle>
            <a:lvl1pPr algn="r">
              <a:defRPr sz="1100">
                <a:solidFill>
                  <a:schemeClr val="bg1">
                    <a:lumMod val="50000"/>
                  </a:schemeClr>
                </a:solidFill>
              </a:defRPr>
            </a:lvl1pPr>
          </a:lstStyle>
          <a:p>
            <a:r>
              <a:rPr lang="en-US" dirty="0"/>
              <a:t>Transport Layer: 3-</a:t>
            </a:r>
            <a:fld id="{C4204591-24BD-A542-B9D5-F8D8A88D2FEE}" type="slidenum">
              <a:rPr lang="en-US" smtClean="0"/>
              <a:pPr/>
              <a:t>‹#›</a:t>
            </a:fld>
            <a:endParaRPr lang="en-US" dirty="0"/>
          </a:p>
        </p:txBody>
      </p:sp>
    </p:spTree>
    <p:extLst>
      <p:ext uri="{BB962C8B-B14F-4D97-AF65-F5344CB8AC3E}">
        <p14:creationId xmlns:p14="http://schemas.microsoft.com/office/powerpoint/2010/main" val="3307763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40000" y="360000"/>
            <a:ext cx="11520000"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zh-CN" dirty="0"/>
              <a:t>Click to edit Master title style</a:t>
            </a:r>
          </a:p>
        </p:txBody>
      </p:sp>
      <p:sp>
        <p:nvSpPr>
          <p:cNvPr id="1027" name="Rectangle 3"/>
          <p:cNvSpPr>
            <a:spLocks noGrp="1" noChangeArrowheads="1"/>
          </p:cNvSpPr>
          <p:nvPr>
            <p:ph type="body" idx="1"/>
          </p:nvPr>
        </p:nvSpPr>
        <p:spPr bwMode="auto">
          <a:xfrm>
            <a:off x="711200" y="1512888"/>
            <a:ext cx="10363200" cy="473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8" name="Rectangle 4"/>
          <p:cNvSpPr>
            <a:spLocks noGrp="1" noChangeArrowheads="1"/>
          </p:cNvSpPr>
          <p:nvPr>
            <p:ph type="dt" sz="half" idx="2"/>
          </p:nvPr>
        </p:nvSpPr>
        <p:spPr bwMode="auto">
          <a:xfrm>
            <a:off x="74931" y="6510338"/>
            <a:ext cx="2540000" cy="347662"/>
          </a:xfrm>
          <a:prstGeom prst="rect">
            <a:avLst/>
          </a:prstGeom>
          <a:noFill/>
          <a:ln w="9525">
            <a:noFill/>
            <a:miter lim="800000"/>
          </a:ln>
          <a:effectLst/>
        </p:spPr>
        <p:txBody>
          <a:bodyPr vert="horz" wrap="square" lIns="91440" tIns="45720" rIns="91440" bIns="45720" numCol="1" anchor="ctr" anchorCtr="0" compatLnSpc="1"/>
          <a:lstStyle>
            <a:lvl1pPr algn="ctr">
              <a:defRPr sz="1400" baseline="0">
                <a:latin typeface="+mn-lt"/>
                <a:ea typeface="+mn-ea"/>
              </a:defRPr>
            </a:lvl1pPr>
          </a:lstStyle>
          <a:p>
            <a:pPr>
              <a:defRPr/>
            </a:pPr>
            <a:endParaRPr lang="en-US" altLang="zh-CN" dirty="0"/>
          </a:p>
        </p:txBody>
      </p:sp>
      <p:sp>
        <p:nvSpPr>
          <p:cNvPr id="1030" name="Rectangle 6"/>
          <p:cNvSpPr>
            <a:spLocks noGrp="1" noChangeArrowheads="1"/>
          </p:cNvSpPr>
          <p:nvPr>
            <p:ph type="sldNum" sz="quarter" idx="4"/>
          </p:nvPr>
        </p:nvSpPr>
        <p:spPr bwMode="auto">
          <a:xfrm>
            <a:off x="11074400" y="6510338"/>
            <a:ext cx="1117600" cy="347662"/>
          </a:xfrm>
          <a:prstGeom prst="rect">
            <a:avLst/>
          </a:prstGeom>
          <a:noFill/>
          <a:ln w="9525">
            <a:noFill/>
            <a:miter lim="800000"/>
          </a:ln>
          <a:effectLst/>
        </p:spPr>
        <p:txBody>
          <a:bodyPr vert="horz" wrap="square" lIns="91440" tIns="45720" rIns="91440" bIns="45720" numCol="1" anchor="ctr" anchorCtr="0" compatLnSpc="1"/>
          <a:lstStyle>
            <a:lvl1pPr algn="r">
              <a:defRPr sz="1800" b="1">
                <a:ea typeface="宋体" panose="02010600030101010101" pitchFamily="2" charset="-122"/>
              </a:defRPr>
            </a:lvl1pPr>
          </a:lstStyle>
          <a:p>
            <a:pPr>
              <a:defRPr/>
            </a:pPr>
            <a:fld id="{2E1ADD79-24A3-44AD-836C-1737AC6DAD0E}" type="slidenum">
              <a:rPr lang="en-US" altLang="zh-CN"/>
              <a:t>‹#›</a:t>
            </a:fld>
            <a:endParaRPr lang="en-US" altLang="zh-CN" dirty="0"/>
          </a:p>
        </p:txBody>
      </p:sp>
      <p:sp>
        <p:nvSpPr>
          <p:cNvPr id="1031" name="Rectangle 6"/>
          <p:cNvSpPr>
            <a:spLocks noChangeArrowheads="1"/>
          </p:cNvSpPr>
          <p:nvPr userDrawn="1"/>
        </p:nvSpPr>
        <p:spPr bwMode="auto">
          <a:xfrm>
            <a:off x="0" y="0"/>
            <a:ext cx="6197600" cy="274638"/>
          </a:xfrm>
          <a:prstGeom prst="rect">
            <a:avLst/>
          </a:prstGeom>
          <a:gradFill rotWithShape="1">
            <a:gsLst>
              <a:gs pos="0">
                <a:schemeClr val="accent5">
                  <a:lumMod val="75000"/>
                </a:schemeClr>
              </a:gs>
              <a:gs pos="50000">
                <a:schemeClr val="accent5">
                  <a:lumMod val="75000"/>
                </a:schemeClr>
              </a:gs>
              <a:gs pos="100000">
                <a:schemeClr val="accent1">
                  <a:lumMod val="50000"/>
                  <a:lumOff val="50000"/>
                </a:schemeClr>
              </a:gs>
            </a:gsLst>
            <a:lin ang="2700000" scaled="1"/>
          </a:gradFill>
          <a:ln>
            <a:noFill/>
          </a:ln>
          <a:effectLst>
            <a:outerShdw dist="23000" dir="5400000" rotWithShape="0">
              <a:srgbClr val="808080">
                <a:alpha val="34998"/>
              </a:srgbClr>
            </a:outerShdw>
          </a:effectLst>
        </p:spPr>
        <p:txBody>
          <a:bodyPr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zh-CN" sz="1600" b="1" dirty="0">
              <a:solidFill>
                <a:srgbClr val="FFFFFF"/>
              </a:solidFill>
              <a:latin typeface="Arial Narrow" panose="020B0606020202030204" pitchFamily="34" charset="0"/>
              <a:ea typeface="MS PGothic" panose="020B0600070205080204" pitchFamily="34" charset="-128"/>
            </a:endParaRPr>
          </a:p>
        </p:txBody>
      </p:sp>
      <p:sp>
        <p:nvSpPr>
          <p:cNvPr id="1032" name="Rectangle 8"/>
          <p:cNvSpPr>
            <a:spLocks noChangeArrowheads="1"/>
          </p:cNvSpPr>
          <p:nvPr userDrawn="1"/>
        </p:nvSpPr>
        <p:spPr bwMode="auto">
          <a:xfrm>
            <a:off x="6197600" y="0"/>
            <a:ext cx="5994400" cy="274638"/>
          </a:xfrm>
          <a:prstGeom prst="rect">
            <a:avLst/>
          </a:prstGeom>
          <a:gradFill rotWithShape="1">
            <a:gsLst>
              <a:gs pos="0">
                <a:schemeClr val="accent3"/>
              </a:gs>
              <a:gs pos="50000">
                <a:schemeClr val="accent3">
                  <a:lumMod val="60000"/>
                  <a:lumOff val="40000"/>
                </a:schemeClr>
              </a:gs>
              <a:gs pos="100000">
                <a:schemeClr val="accent3">
                  <a:lumMod val="20000"/>
                  <a:lumOff val="80000"/>
                </a:schemeClr>
              </a:gs>
            </a:gsLst>
            <a:lin ang="2700000" scaled="1"/>
          </a:gradFill>
          <a:ln>
            <a:noFill/>
          </a:ln>
          <a:effectLst>
            <a:outerShdw dist="23000" dir="5400000" rotWithShape="0">
              <a:srgbClr val="808080">
                <a:alpha val="34998"/>
              </a:srgbClr>
            </a:outerShdw>
          </a:effectLst>
        </p:spPr>
        <p:txBody>
          <a:bodyPr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en-US" altLang="zh-CN" sz="1600" i="1" dirty="0">
              <a:solidFill>
                <a:srgbClr val="FFFFFF"/>
              </a:solidFill>
              <a:latin typeface="Comic Sans MS" panose="030F0702030302020204" pitchFamily="66" charset="0"/>
              <a:ea typeface="MS PGothic" panose="020B0600070205080204" pitchFamily="34" charset="-128"/>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6" r:id="rId7"/>
    <p:sldLayoutId id="2147483656" r:id="rId8"/>
    <p:sldLayoutId id="2147483673" r:id="rId9"/>
    <p:sldLayoutId id="2147483655" r:id="rId10"/>
    <p:sldLayoutId id="2147483660" r:id="rId11"/>
    <p:sldLayoutId id="2147483661" r:id="rId12"/>
    <p:sldLayoutId id="2147483657" r:id="rId13"/>
    <p:sldLayoutId id="2147483662" r:id="rId14"/>
    <p:sldLayoutId id="2147483677" r:id="rId15"/>
    <p:sldLayoutId id="2147483679" r:id="rId16"/>
    <p:sldLayoutId id="2147483680" r:id="rId17"/>
    <p:sldLayoutId id="2147483681" r:id="rId18"/>
  </p:sldLayoutIdLst>
  <p:hf hdr="0" ftr="0" dt="0"/>
  <p:txStyles>
    <p:titleStyle>
      <a:lvl1pPr algn="ctr" rtl="0" eaLnBrk="0" fontAlgn="base" hangingPunct="0">
        <a:spcBef>
          <a:spcPct val="0"/>
        </a:spcBef>
        <a:spcAft>
          <a:spcPct val="0"/>
        </a:spcAft>
        <a:defRPr sz="3600" b="1" u="sng" baseline="0">
          <a:solidFill>
            <a:schemeClr val="accent5"/>
          </a:solidFill>
          <a:latin typeface="Arial Narrow" panose="020B0606020202030204" pitchFamily="34" charset="0"/>
          <a:ea typeface="+mj-ea"/>
          <a:cs typeface="+mj-cs"/>
        </a:defRPr>
      </a:lvl1pPr>
      <a:lvl2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2pPr>
      <a:lvl3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3pPr>
      <a:lvl4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4pPr>
      <a:lvl5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5pPr>
      <a:lvl6pPr marL="457200" algn="l" rtl="0" eaLnBrk="0" fontAlgn="base" hangingPunct="0">
        <a:spcBef>
          <a:spcPct val="0"/>
        </a:spcBef>
        <a:spcAft>
          <a:spcPct val="0"/>
        </a:spcAft>
        <a:defRPr sz="4000" u="sng">
          <a:solidFill>
            <a:schemeClr val="accent2"/>
          </a:solidFill>
          <a:latin typeface="Comic Sans MS" panose="030F0702030302020204" pitchFamily="66" charset="0"/>
        </a:defRPr>
      </a:lvl6pPr>
      <a:lvl7pPr marL="914400" algn="l" rtl="0" eaLnBrk="0" fontAlgn="base" hangingPunct="0">
        <a:spcBef>
          <a:spcPct val="0"/>
        </a:spcBef>
        <a:spcAft>
          <a:spcPct val="0"/>
        </a:spcAft>
        <a:defRPr sz="4000" u="sng">
          <a:solidFill>
            <a:schemeClr val="accent2"/>
          </a:solidFill>
          <a:latin typeface="Comic Sans MS" panose="030F0702030302020204" pitchFamily="66" charset="0"/>
        </a:defRPr>
      </a:lvl7pPr>
      <a:lvl8pPr marL="1371600" algn="l" rtl="0" eaLnBrk="0" fontAlgn="base" hangingPunct="0">
        <a:spcBef>
          <a:spcPct val="0"/>
        </a:spcBef>
        <a:spcAft>
          <a:spcPct val="0"/>
        </a:spcAft>
        <a:defRPr sz="4000" u="sng">
          <a:solidFill>
            <a:schemeClr val="accent2"/>
          </a:solidFill>
          <a:latin typeface="Comic Sans MS" panose="030F0702030302020204" pitchFamily="66" charset="0"/>
        </a:defRPr>
      </a:lvl8pPr>
      <a:lvl9pPr marL="1828800" algn="l" rtl="0" eaLnBrk="0" fontAlgn="base" hangingPunct="0">
        <a:spcBef>
          <a:spcPct val="0"/>
        </a:spcBef>
        <a:spcAft>
          <a:spcPct val="0"/>
        </a:spcAft>
        <a:defRPr sz="4000" u="sng">
          <a:solidFill>
            <a:schemeClr val="accent2"/>
          </a:solidFill>
          <a:latin typeface="Comic Sans MS" panose="030F0702030302020204" pitchFamily="66" charset="0"/>
        </a:defRPr>
      </a:lvl9pPr>
    </p:titleStyle>
    <p:bodyStyle>
      <a:lvl1pPr marL="342900" indent="-342900" algn="l" rtl="0" eaLnBrk="0" fontAlgn="base" hangingPunct="0">
        <a:spcBef>
          <a:spcPts val="600"/>
        </a:spcBef>
        <a:spcAft>
          <a:spcPts val="200"/>
        </a:spcAft>
        <a:buSzPct val="85000"/>
        <a:buFont typeface="Wingdings" panose="05000000000000000000" pitchFamily="2" charset="2"/>
        <a:buChar char="q"/>
        <a:defRPr sz="28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Font typeface="Wingdings" panose="05000000000000000000" pitchFamily="2" charset="2"/>
        <a:buChar char="v"/>
        <a:defRPr sz="24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3.wmf"/><Relationship Id="rId18" Type="http://schemas.openxmlformats.org/officeDocument/2006/relationships/oleObject" Target="../embeddings/oleObject23.bin"/><Relationship Id="rId3" Type="http://schemas.openxmlformats.org/officeDocument/2006/relationships/notesSlide" Target="../notesSlides/notesSlide6.xml"/><Relationship Id="rId21" Type="http://schemas.openxmlformats.org/officeDocument/2006/relationships/oleObject" Target="../embeddings/oleObject26.bin"/><Relationship Id="rId7" Type="http://schemas.openxmlformats.org/officeDocument/2006/relationships/image" Target="../media/image1.wmf"/><Relationship Id="rId12" Type="http://schemas.openxmlformats.org/officeDocument/2006/relationships/oleObject" Target="../embeddings/oleObject18.bin"/><Relationship Id="rId17" Type="http://schemas.openxmlformats.org/officeDocument/2006/relationships/oleObject" Target="../embeddings/oleObject22.bin"/><Relationship Id="rId2" Type="http://schemas.openxmlformats.org/officeDocument/2006/relationships/slideLayout" Target="../slideLayouts/slideLayout10.xml"/><Relationship Id="rId16" Type="http://schemas.openxmlformats.org/officeDocument/2006/relationships/oleObject" Target="../embeddings/oleObject21.bin"/><Relationship Id="rId20" Type="http://schemas.openxmlformats.org/officeDocument/2006/relationships/oleObject" Target="../embeddings/oleObject25.bin"/><Relationship Id="rId1" Type="http://schemas.openxmlformats.org/officeDocument/2006/relationships/vmlDrawing" Target="../drawings/vmlDrawing2.vml"/><Relationship Id="rId6" Type="http://schemas.openxmlformats.org/officeDocument/2006/relationships/oleObject" Target="../embeddings/oleObject14.bin"/><Relationship Id="rId11" Type="http://schemas.openxmlformats.org/officeDocument/2006/relationships/oleObject" Target="../embeddings/oleObject17.bin"/><Relationship Id="rId5" Type="http://schemas.openxmlformats.org/officeDocument/2006/relationships/image" Target="../media/image5.png"/><Relationship Id="rId15" Type="http://schemas.openxmlformats.org/officeDocument/2006/relationships/oleObject" Target="../embeddings/oleObject20.bin"/><Relationship Id="rId10" Type="http://schemas.openxmlformats.org/officeDocument/2006/relationships/oleObject" Target="../embeddings/oleObject16.bin"/><Relationship Id="rId19" Type="http://schemas.openxmlformats.org/officeDocument/2006/relationships/oleObject" Target="../embeddings/oleObject24.bin"/><Relationship Id="rId4" Type="http://schemas.openxmlformats.org/officeDocument/2006/relationships/image" Target="../media/image4.wmf"/><Relationship Id="rId9" Type="http://schemas.openxmlformats.org/officeDocument/2006/relationships/image" Target="../media/image2.wmf"/><Relationship Id="rId14" Type="http://schemas.openxmlformats.org/officeDocument/2006/relationships/oleObject" Target="../embeddings/oleObject19.bin"/><Relationship Id="rId22"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8.bin"/><Relationship Id="rId13" Type="http://schemas.openxmlformats.org/officeDocument/2006/relationships/image" Target="../media/image3.wmf"/><Relationship Id="rId18" Type="http://schemas.openxmlformats.org/officeDocument/2006/relationships/oleObject" Target="../embeddings/oleObject36.bin"/><Relationship Id="rId3" Type="http://schemas.openxmlformats.org/officeDocument/2006/relationships/notesSlide" Target="../notesSlides/notesSlide8.xml"/><Relationship Id="rId21" Type="http://schemas.openxmlformats.org/officeDocument/2006/relationships/oleObject" Target="../embeddings/oleObject39.bin"/><Relationship Id="rId7" Type="http://schemas.openxmlformats.org/officeDocument/2006/relationships/image" Target="../media/image1.wmf"/><Relationship Id="rId12" Type="http://schemas.openxmlformats.org/officeDocument/2006/relationships/oleObject" Target="../embeddings/oleObject31.bin"/><Relationship Id="rId17" Type="http://schemas.openxmlformats.org/officeDocument/2006/relationships/oleObject" Target="../embeddings/oleObject35.bin"/><Relationship Id="rId2" Type="http://schemas.openxmlformats.org/officeDocument/2006/relationships/slideLayout" Target="../slideLayouts/slideLayout10.xml"/><Relationship Id="rId16" Type="http://schemas.openxmlformats.org/officeDocument/2006/relationships/oleObject" Target="../embeddings/oleObject34.bin"/><Relationship Id="rId20" Type="http://schemas.openxmlformats.org/officeDocument/2006/relationships/oleObject" Target="../embeddings/oleObject38.bin"/><Relationship Id="rId1" Type="http://schemas.openxmlformats.org/officeDocument/2006/relationships/vmlDrawing" Target="../drawings/vmlDrawing3.vml"/><Relationship Id="rId6" Type="http://schemas.openxmlformats.org/officeDocument/2006/relationships/oleObject" Target="../embeddings/oleObject27.bin"/><Relationship Id="rId11" Type="http://schemas.openxmlformats.org/officeDocument/2006/relationships/oleObject" Target="../embeddings/oleObject30.bin"/><Relationship Id="rId5" Type="http://schemas.openxmlformats.org/officeDocument/2006/relationships/image" Target="../media/image5.png"/><Relationship Id="rId15" Type="http://schemas.openxmlformats.org/officeDocument/2006/relationships/oleObject" Target="../embeddings/oleObject33.bin"/><Relationship Id="rId10" Type="http://schemas.openxmlformats.org/officeDocument/2006/relationships/oleObject" Target="../embeddings/oleObject29.bin"/><Relationship Id="rId19" Type="http://schemas.openxmlformats.org/officeDocument/2006/relationships/oleObject" Target="../embeddings/oleObject37.bin"/><Relationship Id="rId4" Type="http://schemas.openxmlformats.org/officeDocument/2006/relationships/image" Target="../media/image4.wmf"/><Relationship Id="rId9" Type="http://schemas.openxmlformats.org/officeDocument/2006/relationships/image" Target="../media/image2.wmf"/><Relationship Id="rId14" Type="http://schemas.openxmlformats.org/officeDocument/2006/relationships/oleObject" Target="../embeddings/oleObject32.bin"/><Relationship Id="rId22"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41.bin"/><Relationship Id="rId13" Type="http://schemas.openxmlformats.org/officeDocument/2006/relationships/image" Target="../media/image3.wmf"/><Relationship Id="rId18" Type="http://schemas.openxmlformats.org/officeDocument/2006/relationships/oleObject" Target="../embeddings/oleObject49.bin"/><Relationship Id="rId3" Type="http://schemas.openxmlformats.org/officeDocument/2006/relationships/notesSlide" Target="../notesSlides/notesSlide9.xml"/><Relationship Id="rId21" Type="http://schemas.openxmlformats.org/officeDocument/2006/relationships/oleObject" Target="../embeddings/oleObject52.bin"/><Relationship Id="rId7" Type="http://schemas.openxmlformats.org/officeDocument/2006/relationships/image" Target="../media/image1.wmf"/><Relationship Id="rId12" Type="http://schemas.openxmlformats.org/officeDocument/2006/relationships/oleObject" Target="../embeddings/oleObject44.bin"/><Relationship Id="rId17" Type="http://schemas.openxmlformats.org/officeDocument/2006/relationships/oleObject" Target="../embeddings/oleObject48.bin"/><Relationship Id="rId2" Type="http://schemas.openxmlformats.org/officeDocument/2006/relationships/slideLayout" Target="../slideLayouts/slideLayout10.xml"/><Relationship Id="rId16" Type="http://schemas.openxmlformats.org/officeDocument/2006/relationships/oleObject" Target="../embeddings/oleObject47.bin"/><Relationship Id="rId20" Type="http://schemas.openxmlformats.org/officeDocument/2006/relationships/oleObject" Target="../embeddings/oleObject51.bin"/><Relationship Id="rId1" Type="http://schemas.openxmlformats.org/officeDocument/2006/relationships/vmlDrawing" Target="../drawings/vmlDrawing4.vml"/><Relationship Id="rId6" Type="http://schemas.openxmlformats.org/officeDocument/2006/relationships/oleObject" Target="../embeddings/oleObject40.bin"/><Relationship Id="rId11" Type="http://schemas.openxmlformats.org/officeDocument/2006/relationships/oleObject" Target="../embeddings/oleObject43.bin"/><Relationship Id="rId5" Type="http://schemas.openxmlformats.org/officeDocument/2006/relationships/image" Target="../media/image5.png"/><Relationship Id="rId15" Type="http://schemas.openxmlformats.org/officeDocument/2006/relationships/oleObject" Target="../embeddings/oleObject46.bin"/><Relationship Id="rId10" Type="http://schemas.openxmlformats.org/officeDocument/2006/relationships/oleObject" Target="../embeddings/oleObject42.bin"/><Relationship Id="rId19" Type="http://schemas.openxmlformats.org/officeDocument/2006/relationships/oleObject" Target="../embeddings/oleObject50.bin"/><Relationship Id="rId4" Type="http://schemas.openxmlformats.org/officeDocument/2006/relationships/image" Target="../media/image4.wmf"/><Relationship Id="rId9" Type="http://schemas.openxmlformats.org/officeDocument/2006/relationships/image" Target="../media/image2.wmf"/><Relationship Id="rId14" Type="http://schemas.openxmlformats.org/officeDocument/2006/relationships/oleObject" Target="../embeddings/oleObject45.bin"/><Relationship Id="rId22"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oleObject" Target="../embeddings/oleObject54.bin"/><Relationship Id="rId5" Type="http://schemas.openxmlformats.org/officeDocument/2006/relationships/image" Target="../media/image3.wmf"/><Relationship Id="rId4" Type="http://schemas.openxmlformats.org/officeDocument/2006/relationships/oleObject" Target="../embeddings/oleObject53.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vmlDrawing" Target="../drawings/vmlDrawing6.vml"/><Relationship Id="rId6" Type="http://schemas.openxmlformats.org/officeDocument/2006/relationships/oleObject" Target="../embeddings/oleObject56.bin"/><Relationship Id="rId5" Type="http://schemas.openxmlformats.org/officeDocument/2006/relationships/image" Target="../media/image3.wmf"/><Relationship Id="rId4" Type="http://schemas.openxmlformats.org/officeDocument/2006/relationships/oleObject" Target="../embeddings/oleObject55.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0.xml"/><Relationship Id="rId1" Type="http://schemas.openxmlformats.org/officeDocument/2006/relationships/vmlDrawing" Target="../drawings/vmlDrawing7.vml"/><Relationship Id="rId5" Type="http://schemas.openxmlformats.org/officeDocument/2006/relationships/image" Target="../media/image3.wmf"/><Relationship Id="rId4" Type="http://schemas.openxmlformats.org/officeDocument/2006/relationships/oleObject" Target="../embeddings/oleObject57.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0.xml"/><Relationship Id="rId7" Type="http://schemas.openxmlformats.org/officeDocument/2006/relationships/image" Target="../media/image27.png"/><Relationship Id="rId2" Type="http://schemas.openxmlformats.org/officeDocument/2006/relationships/slideLayout" Target="../slideLayouts/slideLayout10.xml"/><Relationship Id="rId1" Type="http://schemas.openxmlformats.org/officeDocument/2006/relationships/vmlDrawing" Target="../drawings/vmlDrawing8.vml"/><Relationship Id="rId6" Type="http://schemas.openxmlformats.org/officeDocument/2006/relationships/oleObject" Target="../embeddings/oleObject59.bin"/><Relationship Id="rId5" Type="http://schemas.openxmlformats.org/officeDocument/2006/relationships/image" Target="../media/image3.wmf"/><Relationship Id="rId4" Type="http://schemas.openxmlformats.org/officeDocument/2006/relationships/oleObject" Target="../embeddings/oleObject58.bin"/></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63.bin"/><Relationship Id="rId3" Type="http://schemas.openxmlformats.org/officeDocument/2006/relationships/notesSlide" Target="../notesSlides/notesSlide52.xml"/><Relationship Id="rId7" Type="http://schemas.openxmlformats.org/officeDocument/2006/relationships/oleObject" Target="../embeddings/oleObject62.bin"/><Relationship Id="rId2" Type="http://schemas.openxmlformats.org/officeDocument/2006/relationships/slideLayout" Target="../slideLayouts/slideLayout10.xml"/><Relationship Id="rId1" Type="http://schemas.openxmlformats.org/officeDocument/2006/relationships/vmlDrawing" Target="../drawings/vmlDrawing9.vml"/><Relationship Id="rId6" Type="http://schemas.openxmlformats.org/officeDocument/2006/relationships/oleObject" Target="../embeddings/oleObject61.bin"/><Relationship Id="rId5" Type="http://schemas.openxmlformats.org/officeDocument/2006/relationships/image" Target="../media/image3.wmf"/><Relationship Id="rId4" Type="http://schemas.openxmlformats.org/officeDocument/2006/relationships/oleObject" Target="../embeddings/oleObject60.bin"/></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67.bin"/><Relationship Id="rId3" Type="http://schemas.openxmlformats.org/officeDocument/2006/relationships/notesSlide" Target="../notesSlides/notesSlide53.xml"/><Relationship Id="rId7" Type="http://schemas.openxmlformats.org/officeDocument/2006/relationships/oleObject" Target="../embeddings/oleObject66.bin"/><Relationship Id="rId2" Type="http://schemas.openxmlformats.org/officeDocument/2006/relationships/slideLayout" Target="../slideLayouts/slideLayout10.xml"/><Relationship Id="rId1" Type="http://schemas.openxmlformats.org/officeDocument/2006/relationships/vmlDrawing" Target="../drawings/vmlDrawing10.vml"/><Relationship Id="rId6" Type="http://schemas.openxmlformats.org/officeDocument/2006/relationships/oleObject" Target="../embeddings/oleObject65.bin"/><Relationship Id="rId5" Type="http://schemas.openxmlformats.org/officeDocument/2006/relationships/image" Target="../media/image3.wmf"/><Relationship Id="rId4" Type="http://schemas.openxmlformats.org/officeDocument/2006/relationships/oleObject" Target="../embeddings/oleObject64.bin"/></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71.bin"/><Relationship Id="rId3" Type="http://schemas.openxmlformats.org/officeDocument/2006/relationships/notesSlide" Target="../notesSlides/notesSlide54.xml"/><Relationship Id="rId7" Type="http://schemas.openxmlformats.org/officeDocument/2006/relationships/oleObject" Target="../embeddings/oleObject70.bin"/><Relationship Id="rId2" Type="http://schemas.openxmlformats.org/officeDocument/2006/relationships/slideLayout" Target="../slideLayouts/slideLayout10.xml"/><Relationship Id="rId1" Type="http://schemas.openxmlformats.org/officeDocument/2006/relationships/vmlDrawing" Target="../drawings/vmlDrawing11.vml"/><Relationship Id="rId6" Type="http://schemas.openxmlformats.org/officeDocument/2006/relationships/oleObject" Target="../embeddings/oleObject69.bin"/><Relationship Id="rId5" Type="http://schemas.openxmlformats.org/officeDocument/2006/relationships/image" Target="../media/image3.wmf"/><Relationship Id="rId4" Type="http://schemas.openxmlformats.org/officeDocument/2006/relationships/oleObject" Target="../embeddings/oleObject68.bin"/></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3.xml"/><Relationship Id="rId1" Type="http://schemas.openxmlformats.org/officeDocument/2006/relationships/vmlDrawing" Target="../drawings/vmlDrawing12.vml"/><Relationship Id="rId6" Type="http://schemas.openxmlformats.org/officeDocument/2006/relationships/image" Target="../media/image28.png"/><Relationship Id="rId5" Type="http://schemas.openxmlformats.org/officeDocument/2006/relationships/image" Target="../media/image3.wmf"/><Relationship Id="rId4" Type="http://schemas.openxmlformats.org/officeDocument/2006/relationships/oleObject" Target="../embeddings/oleObject72.bin"/></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0.xml"/><Relationship Id="rId1" Type="http://schemas.openxmlformats.org/officeDocument/2006/relationships/vmlDrawing" Target="../drawings/vmlDrawing13.vml"/><Relationship Id="rId5" Type="http://schemas.openxmlformats.org/officeDocument/2006/relationships/image" Target="../media/image3.wmf"/><Relationship Id="rId4" Type="http://schemas.openxmlformats.org/officeDocument/2006/relationships/oleObject" Target="../embeddings/oleObject73.bin"/></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77.bin"/><Relationship Id="rId3" Type="http://schemas.openxmlformats.org/officeDocument/2006/relationships/notesSlide" Target="../notesSlides/notesSlide62.xml"/><Relationship Id="rId7" Type="http://schemas.openxmlformats.org/officeDocument/2006/relationships/oleObject" Target="../embeddings/oleObject76.bin"/><Relationship Id="rId2" Type="http://schemas.openxmlformats.org/officeDocument/2006/relationships/slideLayout" Target="../slideLayouts/slideLayout10.xml"/><Relationship Id="rId1" Type="http://schemas.openxmlformats.org/officeDocument/2006/relationships/vmlDrawing" Target="../drawings/vmlDrawing14.vml"/><Relationship Id="rId6" Type="http://schemas.openxmlformats.org/officeDocument/2006/relationships/oleObject" Target="../embeddings/oleObject75.bin"/><Relationship Id="rId5" Type="http://schemas.openxmlformats.org/officeDocument/2006/relationships/image" Target="../media/image3.wmf"/><Relationship Id="rId10" Type="http://schemas.openxmlformats.org/officeDocument/2006/relationships/oleObject" Target="../embeddings/oleObject79.bin"/><Relationship Id="rId4" Type="http://schemas.openxmlformats.org/officeDocument/2006/relationships/oleObject" Target="../embeddings/oleObject74.bin"/><Relationship Id="rId9" Type="http://schemas.openxmlformats.org/officeDocument/2006/relationships/oleObject" Target="../embeddings/oleObject78.bin"/></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83.bin"/><Relationship Id="rId3" Type="http://schemas.openxmlformats.org/officeDocument/2006/relationships/notesSlide" Target="../notesSlides/notesSlide63.xml"/><Relationship Id="rId7" Type="http://schemas.openxmlformats.org/officeDocument/2006/relationships/oleObject" Target="../embeddings/oleObject82.bin"/><Relationship Id="rId2" Type="http://schemas.openxmlformats.org/officeDocument/2006/relationships/slideLayout" Target="../slideLayouts/slideLayout10.xml"/><Relationship Id="rId1" Type="http://schemas.openxmlformats.org/officeDocument/2006/relationships/vmlDrawing" Target="../drawings/vmlDrawing15.vml"/><Relationship Id="rId6" Type="http://schemas.openxmlformats.org/officeDocument/2006/relationships/oleObject" Target="../embeddings/oleObject81.bin"/><Relationship Id="rId5" Type="http://schemas.openxmlformats.org/officeDocument/2006/relationships/image" Target="../media/image3.wmf"/><Relationship Id="rId10" Type="http://schemas.openxmlformats.org/officeDocument/2006/relationships/oleObject" Target="../embeddings/oleObject85.bin"/><Relationship Id="rId4" Type="http://schemas.openxmlformats.org/officeDocument/2006/relationships/oleObject" Target="../embeddings/oleObject80.bin"/><Relationship Id="rId9" Type="http://schemas.openxmlformats.org/officeDocument/2006/relationships/oleObject" Target="../embeddings/oleObject84.bin"/></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87.bin"/><Relationship Id="rId3" Type="http://schemas.openxmlformats.org/officeDocument/2006/relationships/notesSlide" Target="../notesSlides/notesSlide65.xml"/><Relationship Id="rId7" Type="http://schemas.openxmlformats.org/officeDocument/2006/relationships/image" Target="../media/image29.png"/><Relationship Id="rId2" Type="http://schemas.openxmlformats.org/officeDocument/2006/relationships/slideLayout" Target="../slideLayouts/slideLayout13.xml"/><Relationship Id="rId1" Type="http://schemas.openxmlformats.org/officeDocument/2006/relationships/vmlDrawing" Target="../drawings/vmlDrawing16.vml"/><Relationship Id="rId6" Type="http://schemas.openxmlformats.org/officeDocument/2006/relationships/image" Target="../media/image28.png"/><Relationship Id="rId5" Type="http://schemas.openxmlformats.org/officeDocument/2006/relationships/image" Target="../media/image3.wmf"/><Relationship Id="rId4" Type="http://schemas.openxmlformats.org/officeDocument/2006/relationships/oleObject" Target="../embeddings/oleObject86.bin"/></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70.xml"/><Relationship Id="rId7" Type="http://schemas.openxmlformats.org/officeDocument/2006/relationships/image" Target="../media/image28.png"/><Relationship Id="rId2" Type="http://schemas.openxmlformats.org/officeDocument/2006/relationships/slideLayout" Target="../slideLayouts/slideLayout12.xml"/><Relationship Id="rId1" Type="http://schemas.openxmlformats.org/officeDocument/2006/relationships/vmlDrawing" Target="../drawings/vmlDrawing17.vml"/><Relationship Id="rId6" Type="http://schemas.openxmlformats.org/officeDocument/2006/relationships/oleObject" Target="../embeddings/oleObject89.bin"/><Relationship Id="rId5" Type="http://schemas.openxmlformats.org/officeDocument/2006/relationships/image" Target="../media/image3.wmf"/><Relationship Id="rId4" Type="http://schemas.openxmlformats.org/officeDocument/2006/relationships/oleObject" Target="../embeddings/oleObject88.bin"/></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7.xml"/><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13.xml"/><Relationship Id="rId1" Type="http://schemas.openxmlformats.org/officeDocument/2006/relationships/vmlDrawing" Target="../drawings/vmlDrawing18.vml"/><Relationship Id="rId6" Type="http://schemas.openxmlformats.org/officeDocument/2006/relationships/oleObject" Target="../embeddings/oleObject91.bin"/><Relationship Id="rId5" Type="http://schemas.openxmlformats.org/officeDocument/2006/relationships/image" Target="../media/image3.wmf"/><Relationship Id="rId4" Type="http://schemas.openxmlformats.org/officeDocument/2006/relationships/oleObject" Target="../embeddings/oleObject90.bin"/></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13.xml"/><Relationship Id="rId1" Type="http://schemas.openxmlformats.org/officeDocument/2006/relationships/vmlDrawing" Target="../drawings/vmlDrawing19.vml"/><Relationship Id="rId6" Type="http://schemas.openxmlformats.org/officeDocument/2006/relationships/oleObject" Target="../embeddings/oleObject93.bin"/><Relationship Id="rId5" Type="http://schemas.openxmlformats.org/officeDocument/2006/relationships/image" Target="../media/image3.wmf"/><Relationship Id="rId4" Type="http://schemas.openxmlformats.org/officeDocument/2006/relationships/oleObject" Target="../embeddings/oleObject92.bin"/></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2" Type="http://schemas.openxmlformats.org/officeDocument/2006/relationships/hyperlink" Target="http://www.ali99.com/" TargetMode="Externa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oleObject" Target="../embeddings/oleObject92.bin"/><Relationship Id="rId2" Type="http://schemas.openxmlformats.org/officeDocument/2006/relationships/slideLayout" Target="../slideLayouts/slideLayout13.xml"/><Relationship Id="rId1" Type="http://schemas.openxmlformats.org/officeDocument/2006/relationships/vmlDrawing" Target="../drawings/vmlDrawing20.v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wmf"/></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8" Type="http://schemas.openxmlformats.org/officeDocument/2006/relationships/oleObject" Target="../embeddings/oleObject95.bin"/><Relationship Id="rId13" Type="http://schemas.openxmlformats.org/officeDocument/2006/relationships/image" Target="../media/image3.wmf"/><Relationship Id="rId18" Type="http://schemas.openxmlformats.org/officeDocument/2006/relationships/oleObject" Target="../embeddings/oleObject103.bin"/><Relationship Id="rId3" Type="http://schemas.openxmlformats.org/officeDocument/2006/relationships/notesSlide" Target="../notesSlides/notesSlide88.xml"/><Relationship Id="rId21" Type="http://schemas.openxmlformats.org/officeDocument/2006/relationships/oleObject" Target="../embeddings/oleObject106.bin"/><Relationship Id="rId7" Type="http://schemas.openxmlformats.org/officeDocument/2006/relationships/image" Target="../media/image1.wmf"/><Relationship Id="rId12" Type="http://schemas.openxmlformats.org/officeDocument/2006/relationships/oleObject" Target="../embeddings/oleObject98.bin"/><Relationship Id="rId17" Type="http://schemas.openxmlformats.org/officeDocument/2006/relationships/oleObject" Target="../embeddings/oleObject102.bin"/><Relationship Id="rId2" Type="http://schemas.openxmlformats.org/officeDocument/2006/relationships/slideLayout" Target="../slideLayouts/slideLayout10.xml"/><Relationship Id="rId16" Type="http://schemas.openxmlformats.org/officeDocument/2006/relationships/oleObject" Target="../embeddings/oleObject101.bin"/><Relationship Id="rId20" Type="http://schemas.openxmlformats.org/officeDocument/2006/relationships/oleObject" Target="../embeddings/oleObject105.bin"/><Relationship Id="rId1" Type="http://schemas.openxmlformats.org/officeDocument/2006/relationships/vmlDrawing" Target="../drawings/vmlDrawing21.vml"/><Relationship Id="rId6" Type="http://schemas.openxmlformats.org/officeDocument/2006/relationships/oleObject" Target="../embeddings/oleObject94.bin"/><Relationship Id="rId11" Type="http://schemas.openxmlformats.org/officeDocument/2006/relationships/oleObject" Target="../embeddings/oleObject97.bin"/><Relationship Id="rId5" Type="http://schemas.openxmlformats.org/officeDocument/2006/relationships/image" Target="../media/image5.png"/><Relationship Id="rId15" Type="http://schemas.openxmlformats.org/officeDocument/2006/relationships/oleObject" Target="../embeddings/oleObject100.bin"/><Relationship Id="rId10" Type="http://schemas.openxmlformats.org/officeDocument/2006/relationships/oleObject" Target="../embeddings/oleObject96.bin"/><Relationship Id="rId19" Type="http://schemas.openxmlformats.org/officeDocument/2006/relationships/oleObject" Target="../embeddings/oleObject104.bin"/><Relationship Id="rId4" Type="http://schemas.openxmlformats.org/officeDocument/2006/relationships/image" Target="../media/image4.wmf"/><Relationship Id="rId9" Type="http://schemas.openxmlformats.org/officeDocument/2006/relationships/image" Target="../media/image2.wmf"/><Relationship Id="rId14" Type="http://schemas.openxmlformats.org/officeDocument/2006/relationships/oleObject" Target="../embeddings/oleObject99.bin"/><Relationship Id="rId22" Type="http://schemas.openxmlformats.org/officeDocument/2006/relationships/image" Target="../media/image6.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89.xml"/><Relationship Id="rId7" Type="http://schemas.openxmlformats.org/officeDocument/2006/relationships/oleObject" Target="../embeddings/oleObject109.bin"/><Relationship Id="rId2" Type="http://schemas.openxmlformats.org/officeDocument/2006/relationships/slideLayout" Target="../slideLayouts/slideLayout11.xml"/><Relationship Id="rId1" Type="http://schemas.openxmlformats.org/officeDocument/2006/relationships/vmlDrawing" Target="../drawings/vmlDrawing22.vml"/><Relationship Id="rId6" Type="http://schemas.openxmlformats.org/officeDocument/2006/relationships/oleObject" Target="../embeddings/oleObject108.bin"/><Relationship Id="rId5" Type="http://schemas.openxmlformats.org/officeDocument/2006/relationships/image" Target="../media/image3.wmf"/><Relationship Id="rId4" Type="http://schemas.openxmlformats.org/officeDocument/2006/relationships/oleObject" Target="../embeddings/oleObject107.bin"/></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90.xml"/><Relationship Id="rId7" Type="http://schemas.openxmlformats.org/officeDocument/2006/relationships/oleObject" Target="../embeddings/oleObject112.bin"/><Relationship Id="rId2" Type="http://schemas.openxmlformats.org/officeDocument/2006/relationships/slideLayout" Target="../slideLayouts/slideLayout10.xml"/><Relationship Id="rId1" Type="http://schemas.openxmlformats.org/officeDocument/2006/relationships/vmlDrawing" Target="../drawings/vmlDrawing23.vml"/><Relationship Id="rId6" Type="http://schemas.openxmlformats.org/officeDocument/2006/relationships/oleObject" Target="../embeddings/oleObject111.bin"/><Relationship Id="rId5" Type="http://schemas.openxmlformats.org/officeDocument/2006/relationships/image" Target="../media/image3.wmf"/><Relationship Id="rId4" Type="http://schemas.openxmlformats.org/officeDocument/2006/relationships/oleObject" Target="../embeddings/oleObject110.bin"/></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91.xml"/><Relationship Id="rId7" Type="http://schemas.openxmlformats.org/officeDocument/2006/relationships/oleObject" Target="../embeddings/oleObject115.bin"/><Relationship Id="rId2" Type="http://schemas.openxmlformats.org/officeDocument/2006/relationships/slideLayout" Target="../slideLayouts/slideLayout10.xml"/><Relationship Id="rId1" Type="http://schemas.openxmlformats.org/officeDocument/2006/relationships/vmlDrawing" Target="../drawings/vmlDrawing24.vml"/><Relationship Id="rId6" Type="http://schemas.openxmlformats.org/officeDocument/2006/relationships/oleObject" Target="../embeddings/oleObject114.bin"/><Relationship Id="rId5" Type="http://schemas.openxmlformats.org/officeDocument/2006/relationships/image" Target="../media/image3.wmf"/><Relationship Id="rId4" Type="http://schemas.openxmlformats.org/officeDocument/2006/relationships/oleObject" Target="../embeddings/oleObject113.bin"/></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13.xml"/><Relationship Id="rId1" Type="http://schemas.openxmlformats.org/officeDocument/2006/relationships/vmlDrawing" Target="../drawings/vmlDrawing25.vml"/><Relationship Id="rId5" Type="http://schemas.openxmlformats.org/officeDocument/2006/relationships/image" Target="../media/image34.emf"/><Relationship Id="rId4" Type="http://schemas.openxmlformats.org/officeDocument/2006/relationships/oleObject" Target="../embeddings/oleObject116.bin"/></Relationships>
</file>

<file path=ppt/slides/_rels/slide106.xml.rels><?xml version="1.0" encoding="UTF-8" standalone="yes"?>
<Relationships xmlns="http://schemas.openxmlformats.org/package/2006/relationships"><Relationship Id="rId8" Type="http://schemas.openxmlformats.org/officeDocument/2006/relationships/oleObject" Target="../embeddings/oleObject120.bin"/><Relationship Id="rId13" Type="http://schemas.openxmlformats.org/officeDocument/2006/relationships/oleObject" Target="../embeddings/oleObject125.bin"/><Relationship Id="rId3" Type="http://schemas.openxmlformats.org/officeDocument/2006/relationships/notesSlide" Target="../notesSlides/notesSlide93.xml"/><Relationship Id="rId7" Type="http://schemas.openxmlformats.org/officeDocument/2006/relationships/oleObject" Target="../embeddings/oleObject119.bin"/><Relationship Id="rId12" Type="http://schemas.openxmlformats.org/officeDocument/2006/relationships/oleObject" Target="../embeddings/oleObject124.bin"/><Relationship Id="rId2" Type="http://schemas.openxmlformats.org/officeDocument/2006/relationships/slideLayout" Target="../slideLayouts/slideLayout13.xml"/><Relationship Id="rId1" Type="http://schemas.openxmlformats.org/officeDocument/2006/relationships/vmlDrawing" Target="../drawings/vmlDrawing26.vml"/><Relationship Id="rId6" Type="http://schemas.openxmlformats.org/officeDocument/2006/relationships/oleObject" Target="../embeddings/oleObject118.bin"/><Relationship Id="rId11" Type="http://schemas.openxmlformats.org/officeDocument/2006/relationships/oleObject" Target="../embeddings/oleObject123.bin"/><Relationship Id="rId5" Type="http://schemas.openxmlformats.org/officeDocument/2006/relationships/image" Target="../media/image3.wmf"/><Relationship Id="rId15" Type="http://schemas.openxmlformats.org/officeDocument/2006/relationships/image" Target="../media/image35.jpeg"/><Relationship Id="rId10" Type="http://schemas.openxmlformats.org/officeDocument/2006/relationships/oleObject" Target="../embeddings/oleObject122.bin"/><Relationship Id="rId4" Type="http://schemas.openxmlformats.org/officeDocument/2006/relationships/oleObject" Target="../embeddings/oleObject117.bin"/><Relationship Id="rId9" Type="http://schemas.openxmlformats.org/officeDocument/2006/relationships/oleObject" Target="../embeddings/oleObject121.bin"/><Relationship Id="rId14" Type="http://schemas.openxmlformats.org/officeDocument/2006/relationships/image" Target="../media/image28.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8" Type="http://schemas.openxmlformats.org/officeDocument/2006/relationships/oleObject" Target="../embeddings/oleObject129.bin"/><Relationship Id="rId13" Type="http://schemas.openxmlformats.org/officeDocument/2006/relationships/oleObject" Target="../embeddings/oleObject134.bin"/><Relationship Id="rId3" Type="http://schemas.openxmlformats.org/officeDocument/2006/relationships/notesSlide" Target="../notesSlides/notesSlide101.xml"/><Relationship Id="rId7" Type="http://schemas.openxmlformats.org/officeDocument/2006/relationships/oleObject" Target="../embeddings/oleObject128.bin"/><Relationship Id="rId12" Type="http://schemas.openxmlformats.org/officeDocument/2006/relationships/oleObject" Target="../embeddings/oleObject133.bin"/><Relationship Id="rId2" Type="http://schemas.openxmlformats.org/officeDocument/2006/relationships/slideLayout" Target="../slideLayouts/slideLayout10.xml"/><Relationship Id="rId1" Type="http://schemas.openxmlformats.org/officeDocument/2006/relationships/vmlDrawing" Target="../drawings/vmlDrawing27.vml"/><Relationship Id="rId6" Type="http://schemas.openxmlformats.org/officeDocument/2006/relationships/oleObject" Target="../embeddings/oleObject127.bin"/><Relationship Id="rId11" Type="http://schemas.openxmlformats.org/officeDocument/2006/relationships/oleObject" Target="../embeddings/oleObject132.bin"/><Relationship Id="rId5" Type="http://schemas.openxmlformats.org/officeDocument/2006/relationships/image" Target="../media/image3.wmf"/><Relationship Id="rId10" Type="http://schemas.openxmlformats.org/officeDocument/2006/relationships/oleObject" Target="../embeddings/oleObject131.bin"/><Relationship Id="rId4" Type="http://schemas.openxmlformats.org/officeDocument/2006/relationships/oleObject" Target="../embeddings/oleObject126.bin"/><Relationship Id="rId9" Type="http://schemas.openxmlformats.org/officeDocument/2006/relationships/oleObject" Target="../embeddings/oleObject130.bin"/><Relationship Id="rId14" Type="http://schemas.openxmlformats.org/officeDocument/2006/relationships/image" Target="../media/image28.pn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1.png"/><Relationship Id="rId2" Type="http://schemas.openxmlformats.org/officeDocument/2006/relationships/notesSlide" Target="../notesSlides/notesSlide103.xml"/><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6.xml"/><Relationship Id="rId1" Type="http://schemas.openxmlformats.org/officeDocument/2006/relationships/slideLayout" Target="../slideLayouts/slideLayout10.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7.xml"/><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21" Type="http://schemas.openxmlformats.org/officeDocument/2006/relationships/image" Target="../media/image60.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notesSlide" Target="../notesSlides/notesSlide110.xml"/><Relationship Id="rId16" Type="http://schemas.openxmlformats.org/officeDocument/2006/relationships/image" Target="../media/image55.png"/><Relationship Id="rId20" Type="http://schemas.openxmlformats.org/officeDocument/2006/relationships/image" Target="../media/image59.png"/><Relationship Id="rId1" Type="http://schemas.openxmlformats.org/officeDocument/2006/relationships/slideLayout" Target="../slideLayouts/slideLayout10.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 Id="rId22" Type="http://schemas.openxmlformats.org/officeDocument/2006/relationships/image" Target="../media/image61.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114.xml"/><Relationship Id="rId1" Type="http://schemas.openxmlformats.org/officeDocument/2006/relationships/slideLayout" Target="../slideLayouts/slideLayout10.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5.xml"/><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6.xml"/><Relationship Id="rId1" Type="http://schemas.openxmlformats.org/officeDocument/2006/relationships/slideLayout" Target="../slideLayouts/slideLayout10.xml"/></Relationships>
</file>

<file path=ppt/slides/_rels/slide1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7.xml"/><Relationship Id="rId1" Type="http://schemas.openxmlformats.org/officeDocument/2006/relationships/slideLayout" Target="../slideLayouts/slideLayout13.xml"/><Relationship Id="rId4" Type="http://schemas.openxmlformats.org/officeDocument/2006/relationships/image" Target="../media/image69.jpe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8.xml"/><Relationship Id="rId1" Type="http://schemas.openxmlformats.org/officeDocument/2006/relationships/slideLayout" Target="../slideLayouts/slideLayout10.xml"/></Relationships>
</file>

<file path=ppt/slides/_rels/slide1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19.xml"/><Relationship Id="rId1" Type="http://schemas.openxmlformats.org/officeDocument/2006/relationships/slideLayout" Target="../slideLayouts/slideLayout1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audio" Target="../media/audio1.bin"/><Relationship Id="rId7" Type="http://schemas.openxmlformats.org/officeDocument/2006/relationships/image" Target="../media/image75.png"/><Relationship Id="rId2" Type="http://schemas.openxmlformats.org/officeDocument/2006/relationships/notesSlide" Target="../notesSlides/notesSlide121.xml"/><Relationship Id="rId1" Type="http://schemas.openxmlformats.org/officeDocument/2006/relationships/slideLayout" Target="../slideLayouts/slideLayout13.xml"/><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72.png"/><Relationship Id="rId9" Type="http://schemas.openxmlformats.org/officeDocument/2006/relationships/image" Target="../media/image77.jpeg"/></Relationships>
</file>

<file path=ppt/slides/_rels/slide14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22.xml"/><Relationship Id="rId1" Type="http://schemas.openxmlformats.org/officeDocument/2006/relationships/slideLayout" Target="../slideLayouts/slideLayout13.xml"/><Relationship Id="rId6" Type="http://schemas.openxmlformats.org/officeDocument/2006/relationships/image" Target="../media/image81.emf"/><Relationship Id="rId5" Type="http://schemas.openxmlformats.org/officeDocument/2006/relationships/image" Target="../media/image80.emf"/><Relationship Id="rId4" Type="http://schemas.openxmlformats.org/officeDocument/2006/relationships/image" Target="../media/image79.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hyperlink" Target="http://www.cs.sjtu.edu.cn/~yzhu/courses/comnet_17spring/labs/Wireshark_DNS_v6.01.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8"/>
          <p:cNvSpPr>
            <a:spLocks noGrp="1"/>
          </p:cNvSpPr>
          <p:nvPr>
            <p:ph type="ctrTitle"/>
          </p:nvPr>
        </p:nvSpPr>
        <p:spPr>
          <a:xfrm>
            <a:off x="1075096" y="1842559"/>
            <a:ext cx="5380034" cy="1470025"/>
          </a:xfrm>
        </p:spPr>
        <p:txBody>
          <a:bodyPr/>
          <a:lstStyle/>
          <a:p>
            <a:r>
              <a:rPr lang="en-US" altLang="zh-CN" dirty="0"/>
              <a:t>Chapter 2:</a:t>
            </a:r>
            <a:br>
              <a:rPr lang="en-US" altLang="zh-CN" dirty="0"/>
            </a:br>
            <a:r>
              <a:rPr lang="en-US" altLang="zh-CN" dirty="0"/>
              <a:t>Application Layer</a:t>
            </a:r>
          </a:p>
        </p:txBody>
      </p:sp>
      <p:sp>
        <p:nvSpPr>
          <p:cNvPr id="19459" name="副标题 9"/>
          <p:cNvSpPr>
            <a:spLocks noGrp="1"/>
          </p:cNvSpPr>
          <p:nvPr>
            <p:ph type="subTitle" idx="1"/>
          </p:nvPr>
        </p:nvSpPr>
        <p:spPr>
          <a:xfrm>
            <a:off x="1068913" y="3581400"/>
            <a:ext cx="5416556" cy="1752600"/>
          </a:xfrm>
        </p:spPr>
        <p:txBody>
          <a:bodyPr/>
          <a:lstStyle/>
          <a:p>
            <a:r>
              <a:rPr lang="en-US" altLang="zh-CN" dirty="0"/>
              <a:t>Yanmin Zhu</a:t>
            </a:r>
          </a:p>
          <a:p>
            <a:r>
              <a:rPr lang="en-US" altLang="zh-CN" dirty="0"/>
              <a:t>School </a:t>
            </a:r>
            <a:r>
              <a:rPr lang="en-US" altLang="zh-CN"/>
              <a:t>of Computers</a:t>
            </a:r>
            <a:endParaRPr lang="zh-CN" altLang="en-US" dirty="0"/>
          </a:p>
        </p:txBody>
      </p:sp>
      <p:sp>
        <p:nvSpPr>
          <p:cNvPr id="3" name="灯片编号占位符 2"/>
          <p:cNvSpPr>
            <a:spLocks noGrp="1"/>
          </p:cNvSpPr>
          <p:nvPr>
            <p:ph type="sldNum" sz="quarter" idx="12"/>
          </p:nvPr>
        </p:nvSpPr>
        <p:spPr>
          <a:xfrm>
            <a:off x="11074400" y="6510338"/>
            <a:ext cx="1117600" cy="347662"/>
          </a:xfrm>
        </p:spPr>
        <p:txBody>
          <a:bodyPr/>
          <a:lstStyle/>
          <a:p>
            <a:fld id="{51200559-3FE1-47AD-B526-98C97DF9B748}" type="slidenum">
              <a:rPr lang="en-US" altLang="zh-CN" smtClean="0"/>
              <a:pPr/>
              <a:t>1</a:t>
            </a:fld>
            <a:endParaRPr lang="en-US" altLang="zh-CN" dirty="0"/>
          </a:p>
        </p:txBody>
      </p:sp>
      <p:sp>
        <p:nvSpPr>
          <p:cNvPr id="19460" name="Picture 9"/>
          <p:cNvSpPr>
            <a:spLocks noChangeAspect="1" noChangeArrowheads="1"/>
          </p:cNvSpPr>
          <p:nvPr/>
        </p:nvSpPr>
        <p:spPr bwMode="auto">
          <a:xfrm>
            <a:off x="7651750" y="561975"/>
            <a:ext cx="2597150"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zh-CN" altLang="en-US" sz="240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4060233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占位符 7"/>
          <p:cNvSpPr>
            <a:spLocks noGrp="1"/>
          </p:cNvSpPr>
          <p:nvPr>
            <p:ph type="body" idx="1"/>
          </p:nvPr>
        </p:nvSpPr>
        <p:spPr>
          <a:xfrm>
            <a:off x="2223839" y="765105"/>
            <a:ext cx="8237507" cy="1541401"/>
          </a:xfrm>
        </p:spPr>
        <p:txBody>
          <a:bodyPr/>
          <a:lstStyle/>
          <a:p>
            <a:r>
              <a:rPr lang="en-US" dirty="0"/>
              <a:t>Discussions</a:t>
            </a:r>
          </a:p>
        </p:txBody>
      </p:sp>
      <p:sp>
        <p:nvSpPr>
          <p:cNvPr id="3" name="灯片编号占位符 2"/>
          <p:cNvSpPr>
            <a:spLocks noGrp="1"/>
          </p:cNvSpPr>
          <p:nvPr>
            <p:ph type="sldNum" sz="quarter" idx="12"/>
          </p:nvPr>
        </p:nvSpPr>
        <p:spPr>
          <a:xfrm>
            <a:off x="11074400" y="6510338"/>
            <a:ext cx="1117600" cy="347662"/>
          </a:xfrm>
        </p:spPr>
        <p:txBody>
          <a:bodyPr/>
          <a:lstStyle/>
          <a:p>
            <a:fld id="{F769371F-0F95-4BDF-9A9A-7FF549C12214}" type="slidenum">
              <a:rPr lang="en-US" altLang="zh-CN" smtClean="0"/>
              <a:pPr/>
              <a:t>2</a:t>
            </a:fld>
            <a:endParaRPr lang="en-US" altLang="zh-CN" dirty="0"/>
          </a:p>
        </p:txBody>
      </p:sp>
      <p:sp>
        <p:nvSpPr>
          <p:cNvPr id="7" name="文本占位符 6"/>
          <p:cNvSpPr>
            <a:spLocks noGrp="1"/>
          </p:cNvSpPr>
          <p:nvPr>
            <p:ph sz="quarter" idx="13"/>
          </p:nvPr>
        </p:nvSpPr>
        <p:spPr>
          <a:xfrm>
            <a:off x="2223839" y="2762250"/>
            <a:ext cx="8237507" cy="3095625"/>
          </a:xfrm>
        </p:spPr>
        <p:txBody>
          <a:bodyPr>
            <a:normAutofit/>
          </a:bodyPr>
          <a:lstStyle/>
          <a:p>
            <a:r>
              <a:rPr lang="en-US" altLang="zh-CN" dirty="0"/>
              <a:t>What is the Application Layer about? </a:t>
            </a:r>
          </a:p>
          <a:p>
            <a:r>
              <a:rPr lang="en-US" altLang="zh-CN" dirty="0"/>
              <a:t>As a developer, what knowledge do you lack?</a:t>
            </a:r>
          </a:p>
          <a:p>
            <a:r>
              <a:rPr lang="en-US" altLang="zh-CN" dirty="0"/>
              <a:t>How do you architect a distributed application?</a:t>
            </a:r>
          </a:p>
          <a:p>
            <a:r>
              <a:rPr lang="en-US" altLang="zh-CN" dirty="0"/>
              <a:t>What services does a network application require from the lower layer?</a:t>
            </a:r>
          </a:p>
        </p:txBody>
      </p:sp>
    </p:spTree>
    <p:extLst>
      <p:ext uri="{BB962C8B-B14F-4D97-AF65-F5344CB8AC3E}">
        <p14:creationId xmlns:p14="http://schemas.microsoft.com/office/powerpoint/2010/main" val="4198617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40000" y="360000"/>
            <a:ext cx="11520000" cy="890588"/>
          </a:xfrm>
        </p:spPr>
        <p:txBody>
          <a:bodyPr/>
          <a:lstStyle/>
          <a:p>
            <a:r>
              <a:rPr lang="en-US" altLang="zh-CN" dirty="0"/>
              <a:t>Chapter 2: Our goals</a:t>
            </a:r>
          </a:p>
        </p:txBody>
      </p:sp>
      <p:sp>
        <p:nvSpPr>
          <p:cNvPr id="25603" name="Rectangle 3"/>
          <p:cNvSpPr>
            <a:spLocks noGrp="1" noChangeArrowheads="1"/>
          </p:cNvSpPr>
          <p:nvPr>
            <p:ph sz="half" idx="1"/>
          </p:nvPr>
        </p:nvSpPr>
        <p:spPr>
          <a:xfrm>
            <a:off x="711200" y="1600200"/>
            <a:ext cx="5080000" cy="4648200"/>
          </a:xfrm>
        </p:spPr>
        <p:txBody>
          <a:bodyPr/>
          <a:lstStyle/>
          <a:p>
            <a:r>
              <a:rPr lang="en-US" altLang="zh-CN" dirty="0"/>
              <a:t>conceptual, implementation aspects of network application protocols</a:t>
            </a:r>
          </a:p>
          <a:p>
            <a:pPr lvl="1"/>
            <a:r>
              <a:rPr lang="en-US" altLang="zh-CN" dirty="0"/>
              <a:t>transport-layer service models</a:t>
            </a:r>
          </a:p>
          <a:p>
            <a:pPr lvl="1"/>
            <a:r>
              <a:rPr lang="en-US" altLang="zh-CN" dirty="0"/>
              <a:t>client-server paradigm</a:t>
            </a:r>
          </a:p>
          <a:p>
            <a:pPr lvl="1"/>
            <a:r>
              <a:rPr lang="en-US" altLang="zh-CN" dirty="0"/>
              <a:t>peer-to-peer paradigm</a:t>
            </a:r>
          </a:p>
        </p:txBody>
      </p:sp>
      <p:sp>
        <p:nvSpPr>
          <p:cNvPr id="25604" name="Rectangle 4"/>
          <p:cNvSpPr>
            <a:spLocks noGrp="1" noChangeArrowheads="1"/>
          </p:cNvSpPr>
          <p:nvPr>
            <p:ph sz="half" idx="2"/>
          </p:nvPr>
        </p:nvSpPr>
        <p:spPr>
          <a:xfrm>
            <a:off x="5994400" y="1600200"/>
            <a:ext cx="5080000" cy="4648200"/>
          </a:xfrm>
        </p:spPr>
        <p:txBody>
          <a:bodyPr/>
          <a:lstStyle/>
          <a:p>
            <a:r>
              <a:rPr lang="en-US" altLang="zh-CN" dirty="0"/>
              <a:t>learn about protocols by examining popular application-level protocols</a:t>
            </a:r>
          </a:p>
          <a:p>
            <a:pPr lvl="1"/>
            <a:r>
              <a:rPr lang="en-US" altLang="zh-CN" dirty="0"/>
              <a:t>HTTP</a:t>
            </a:r>
          </a:p>
          <a:p>
            <a:pPr lvl="1"/>
            <a:r>
              <a:rPr lang="en-US" altLang="zh-CN" dirty="0"/>
              <a:t>FTP</a:t>
            </a:r>
          </a:p>
          <a:p>
            <a:pPr lvl="1"/>
            <a:r>
              <a:rPr lang="en-US" altLang="zh-CN" dirty="0"/>
              <a:t>SMTP / POP3 / IMAP</a:t>
            </a:r>
          </a:p>
          <a:p>
            <a:pPr lvl="1"/>
            <a:r>
              <a:rPr lang="en-US" altLang="zh-CN" dirty="0"/>
              <a:t>DNS</a:t>
            </a:r>
          </a:p>
          <a:p>
            <a:r>
              <a:rPr lang="en-US" altLang="zh-CN" dirty="0"/>
              <a:t>programming network applications</a:t>
            </a:r>
          </a:p>
          <a:p>
            <a:pPr lvl="1"/>
            <a:r>
              <a:rPr lang="en-US" altLang="zh-CN" dirty="0"/>
              <a:t>socket API</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3</a:t>
            </a:fld>
            <a:endParaRPr lang="en-US" altLang="zh-CN" dirty="0"/>
          </a:p>
        </p:txBody>
      </p:sp>
    </p:spTree>
    <p:extLst>
      <p:ext uri="{BB962C8B-B14F-4D97-AF65-F5344CB8AC3E}">
        <p14:creationId xmlns:p14="http://schemas.microsoft.com/office/powerpoint/2010/main" val="1017578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a:xfrm>
            <a:off x="240000" y="360000"/>
            <a:ext cx="11520000" cy="890588"/>
          </a:xfrm>
        </p:spPr>
        <p:txBody>
          <a:bodyPr/>
          <a:lstStyle/>
          <a:p>
            <a:r>
              <a:rPr lang="en-US" altLang="zh-CN"/>
              <a:t>Some network apps</a:t>
            </a:r>
          </a:p>
        </p:txBody>
      </p:sp>
      <p:sp>
        <p:nvSpPr>
          <p:cNvPr id="27651" name="Rectangle 5"/>
          <p:cNvSpPr>
            <a:spLocks noGrp="1" noChangeArrowheads="1"/>
          </p:cNvSpPr>
          <p:nvPr>
            <p:ph sz="half" idx="1"/>
          </p:nvPr>
        </p:nvSpPr>
        <p:spPr>
          <a:xfrm>
            <a:off x="711200" y="1600200"/>
            <a:ext cx="5080000" cy="4648200"/>
          </a:xfrm>
        </p:spPr>
        <p:txBody>
          <a:bodyPr/>
          <a:lstStyle/>
          <a:p>
            <a:r>
              <a:rPr lang="en-US" altLang="zh-CN" dirty="0"/>
              <a:t>e-mail</a:t>
            </a:r>
          </a:p>
          <a:p>
            <a:r>
              <a:rPr lang="en-US" altLang="zh-CN" dirty="0"/>
              <a:t>web</a:t>
            </a:r>
          </a:p>
          <a:p>
            <a:r>
              <a:rPr lang="en-US" altLang="zh-CN" dirty="0"/>
              <a:t>instant messaging</a:t>
            </a:r>
          </a:p>
          <a:p>
            <a:r>
              <a:rPr lang="en-US" altLang="zh-CN" dirty="0"/>
              <a:t>remote login</a:t>
            </a:r>
          </a:p>
          <a:p>
            <a:r>
              <a:rPr lang="en-US" altLang="zh-CN" dirty="0"/>
              <a:t>P2P file sharing</a:t>
            </a:r>
          </a:p>
          <a:p>
            <a:r>
              <a:rPr lang="en-US" altLang="zh-CN" dirty="0"/>
              <a:t>multi-user network games</a:t>
            </a:r>
          </a:p>
          <a:p>
            <a:r>
              <a:rPr lang="en-US" altLang="zh-CN" dirty="0"/>
              <a:t>streaming stored video clips</a:t>
            </a:r>
          </a:p>
        </p:txBody>
      </p:sp>
      <p:sp>
        <p:nvSpPr>
          <p:cNvPr id="27652" name="Rectangle 6"/>
          <p:cNvSpPr>
            <a:spLocks noGrp="1" noChangeArrowheads="1"/>
          </p:cNvSpPr>
          <p:nvPr>
            <p:ph sz="half" idx="2"/>
          </p:nvPr>
        </p:nvSpPr>
        <p:spPr>
          <a:xfrm>
            <a:off x="5994400" y="1600200"/>
            <a:ext cx="5080000" cy="4648200"/>
          </a:xfrm>
        </p:spPr>
        <p:txBody>
          <a:bodyPr/>
          <a:lstStyle/>
          <a:p>
            <a:r>
              <a:rPr lang="en-US" altLang="zh-CN" dirty="0"/>
              <a:t>social networks</a:t>
            </a:r>
          </a:p>
          <a:p>
            <a:r>
              <a:rPr lang="en-US" altLang="zh-CN" dirty="0"/>
              <a:t>voice over IP</a:t>
            </a:r>
          </a:p>
          <a:p>
            <a:r>
              <a:rPr lang="en-US" altLang="zh-CN" dirty="0"/>
              <a:t>real-time video conferencing</a:t>
            </a:r>
          </a:p>
          <a:p>
            <a:r>
              <a:rPr lang="en-US" altLang="zh-CN" dirty="0"/>
              <a:t>cloud computing</a:t>
            </a:r>
          </a:p>
          <a:p>
            <a:r>
              <a:rPr lang="en-US" altLang="zh-CN" dirty="0"/>
              <a:t>video games</a:t>
            </a:r>
          </a:p>
          <a:p>
            <a:endParaRPr lang="en-US" altLang="zh-CN" dirty="0"/>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4</a:t>
            </a:fld>
            <a:endParaRPr lang="en-US" altLang="zh-CN" dirty="0"/>
          </a:p>
        </p:txBody>
      </p:sp>
    </p:spTree>
    <p:extLst>
      <p:ext uri="{BB962C8B-B14F-4D97-AF65-F5344CB8AC3E}">
        <p14:creationId xmlns:p14="http://schemas.microsoft.com/office/powerpoint/2010/main" val="1656138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24560" y="335280"/>
            <a:ext cx="10149840" cy="851852"/>
          </a:xfrm>
        </p:spPr>
        <p:txBody>
          <a:bodyPr/>
          <a:lstStyle/>
          <a:p>
            <a:r>
              <a:rPr lang="en-US" altLang="zh-CN"/>
              <a:t>Roadmap</a:t>
            </a:r>
            <a:endParaRPr lang="en-US" altLang="zh-CN" dirty="0"/>
          </a:p>
        </p:txBody>
      </p:sp>
      <p:sp>
        <p:nvSpPr>
          <p:cNvPr id="31747" name="Rectangle 3"/>
          <p:cNvSpPr>
            <a:spLocks noGrp="1" noChangeArrowheads="1"/>
          </p:cNvSpPr>
          <p:nvPr>
            <p:ph idx="1"/>
          </p:nvPr>
        </p:nvSpPr>
        <p:spPr>
          <a:xfrm>
            <a:off x="3273044" y="1597980"/>
            <a:ext cx="5892800" cy="4648200"/>
          </a:xfrm>
        </p:spPr>
        <p:txBody>
          <a:bodyPr/>
          <a:lstStyle/>
          <a:p>
            <a:r>
              <a:rPr lang="en-US" altLang="zh-CN" dirty="0"/>
              <a:t>2.1 Principles of network applications</a:t>
            </a:r>
          </a:p>
          <a:p>
            <a:r>
              <a:rPr lang="en-US" altLang="zh-CN" dirty="0"/>
              <a:t>2.2 Web and HTTP</a:t>
            </a:r>
          </a:p>
          <a:p>
            <a:r>
              <a:rPr lang="en-US" altLang="zh-CN" dirty="0"/>
              <a:t>2.3 FTP</a:t>
            </a:r>
          </a:p>
          <a:p>
            <a:r>
              <a:rPr lang="en-US" altLang="zh-CN" dirty="0"/>
              <a:t>2.4 Electronic Mail</a:t>
            </a:r>
          </a:p>
          <a:p>
            <a:r>
              <a:rPr lang="en-US" altLang="zh-CN" dirty="0"/>
              <a:t>2.5 DNS</a:t>
            </a:r>
          </a:p>
          <a:p>
            <a:r>
              <a:rPr lang="en-US" altLang="zh-CN" dirty="0"/>
              <a:t>2.5 P2P applications</a:t>
            </a:r>
          </a:p>
          <a:p>
            <a:r>
              <a:rPr lang="en-US" altLang="zh-CN" dirty="0"/>
              <a:t>2.6 Video Streaming and CDN</a:t>
            </a:r>
          </a:p>
        </p:txBody>
      </p:sp>
      <p:sp>
        <p:nvSpPr>
          <p:cNvPr id="3" name="灯片编号占位符 2"/>
          <p:cNvSpPr>
            <a:spLocks noGrp="1"/>
          </p:cNvSpPr>
          <p:nvPr>
            <p:ph type="sldNum" sz="quarter" idx="12"/>
          </p:nvPr>
        </p:nvSpPr>
        <p:spPr>
          <a:xfrm>
            <a:off x="11074400" y="6510338"/>
            <a:ext cx="1117600" cy="347662"/>
          </a:xfrm>
        </p:spPr>
        <p:txBody>
          <a:bodyPr/>
          <a:lstStyle/>
          <a:p>
            <a:fld id="{DEDE5757-5941-4466-94C9-99ED3E191645}" type="slidenum">
              <a:rPr lang="en-US" altLang="zh-CN" smtClean="0"/>
              <a:pPr/>
              <a:t>5</a:t>
            </a:fld>
            <a:endParaRPr lang="en-US" altLang="zh-CN" dirty="0"/>
          </a:p>
        </p:txBody>
      </p:sp>
    </p:spTree>
    <p:extLst>
      <p:ext uri="{BB962C8B-B14F-4D97-AF65-F5344CB8AC3E}">
        <p14:creationId xmlns:p14="http://schemas.microsoft.com/office/powerpoint/2010/main" val="1913198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24560" y="335280"/>
            <a:ext cx="10149840" cy="851852"/>
          </a:xfrm>
        </p:spPr>
        <p:txBody>
          <a:bodyPr/>
          <a:lstStyle/>
          <a:p>
            <a:r>
              <a:rPr lang="en-US" altLang="zh-CN"/>
              <a:t>Roadmap</a:t>
            </a:r>
            <a:endParaRPr lang="en-US" altLang="zh-CN" dirty="0"/>
          </a:p>
        </p:txBody>
      </p:sp>
      <p:sp>
        <p:nvSpPr>
          <p:cNvPr id="31747" name="Rectangle 3"/>
          <p:cNvSpPr>
            <a:spLocks noGrp="1" noChangeArrowheads="1"/>
          </p:cNvSpPr>
          <p:nvPr>
            <p:ph idx="1"/>
          </p:nvPr>
        </p:nvSpPr>
        <p:spPr>
          <a:xfrm>
            <a:off x="3273044" y="1597980"/>
            <a:ext cx="5892800" cy="4648200"/>
          </a:xfrm>
        </p:spPr>
        <p:txBody>
          <a:bodyPr/>
          <a:lstStyle/>
          <a:p>
            <a:r>
              <a:rPr lang="en-US" altLang="zh-CN" dirty="0">
                <a:solidFill>
                  <a:schemeClr val="accent2"/>
                </a:solidFill>
              </a:rPr>
              <a:t>2.1 Principles of network applications</a:t>
            </a:r>
          </a:p>
          <a:p>
            <a:r>
              <a:rPr lang="en-US" altLang="zh-CN" dirty="0"/>
              <a:t>2.2 Web and HTTP</a:t>
            </a:r>
          </a:p>
          <a:p>
            <a:r>
              <a:rPr lang="en-US" altLang="zh-CN" dirty="0"/>
              <a:t>2.3 FTP</a:t>
            </a:r>
          </a:p>
          <a:p>
            <a:r>
              <a:rPr lang="en-US" altLang="zh-CN" dirty="0"/>
              <a:t>2.4 Electronic Mail</a:t>
            </a:r>
          </a:p>
          <a:p>
            <a:r>
              <a:rPr lang="en-US" altLang="zh-CN" dirty="0"/>
              <a:t>2.5 DNS</a:t>
            </a:r>
          </a:p>
          <a:p>
            <a:r>
              <a:rPr lang="en-US" altLang="zh-CN" dirty="0"/>
              <a:t>2.5 P2P applications</a:t>
            </a:r>
          </a:p>
          <a:p>
            <a:r>
              <a:rPr lang="en-US" altLang="zh-CN" dirty="0"/>
              <a:t>2.6 Video Streaming and CDN</a:t>
            </a:r>
          </a:p>
        </p:txBody>
      </p:sp>
      <p:sp>
        <p:nvSpPr>
          <p:cNvPr id="3" name="灯片编号占位符 2"/>
          <p:cNvSpPr>
            <a:spLocks noGrp="1"/>
          </p:cNvSpPr>
          <p:nvPr>
            <p:ph type="sldNum" sz="quarter" idx="12"/>
          </p:nvPr>
        </p:nvSpPr>
        <p:spPr>
          <a:xfrm>
            <a:off x="11074400" y="6510338"/>
            <a:ext cx="1117600" cy="347662"/>
          </a:xfrm>
        </p:spPr>
        <p:txBody>
          <a:bodyPr/>
          <a:lstStyle/>
          <a:p>
            <a:fld id="{DEDE5757-5941-4466-94C9-99ED3E191645}" type="slidenum">
              <a:rPr lang="en-US" altLang="zh-CN" smtClean="0"/>
              <a:pPr/>
              <a:t>6</a:t>
            </a:fld>
            <a:endParaRPr lang="en-US" altLang="zh-CN" dirty="0"/>
          </a:p>
        </p:txBody>
      </p:sp>
    </p:spTree>
    <p:extLst>
      <p:ext uri="{BB962C8B-B14F-4D97-AF65-F5344CB8AC3E}">
        <p14:creationId xmlns:p14="http://schemas.microsoft.com/office/powerpoint/2010/main" val="4185134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reeform 573"/>
          <p:cNvSpPr>
            <a:spLocks/>
          </p:cNvSpPr>
          <p:nvPr/>
        </p:nvSpPr>
        <p:spPr bwMode="auto">
          <a:xfrm>
            <a:off x="8261350" y="3869070"/>
            <a:ext cx="1314450" cy="674687"/>
          </a:xfrm>
          <a:custGeom>
            <a:avLst/>
            <a:gdLst>
              <a:gd name="T0" fmla="*/ 2147483646 w 828"/>
              <a:gd name="T1" fmla="*/ 2147483646 h 425"/>
              <a:gd name="T2" fmla="*/ 2147483646 w 828"/>
              <a:gd name="T3" fmla="*/ 2147483646 h 425"/>
              <a:gd name="T4" fmla="*/ 2147483646 w 828"/>
              <a:gd name="T5" fmla="*/ 2147483646 h 425"/>
              <a:gd name="T6" fmla="*/ 2147483646 w 828"/>
              <a:gd name="T7" fmla="*/ 2147483646 h 425"/>
              <a:gd name="T8" fmla="*/ 2147483646 w 828"/>
              <a:gd name="T9" fmla="*/ 2147483646 h 425"/>
              <a:gd name="T10" fmla="*/ 2147483646 w 828"/>
              <a:gd name="T11" fmla="*/ 2147483646 h 425"/>
              <a:gd name="T12" fmla="*/ 2147483646 w 828"/>
              <a:gd name="T13" fmla="*/ 2147483646 h 425"/>
              <a:gd name="T14" fmla="*/ 2147483646 w 828"/>
              <a:gd name="T15" fmla="*/ 2147483646 h 425"/>
              <a:gd name="T16" fmla="*/ 2147483646 w 828"/>
              <a:gd name="T17" fmla="*/ 2147483646 h 425"/>
              <a:gd name="T18" fmla="*/ 2147483646 w 828"/>
              <a:gd name="T19" fmla="*/ 2147483646 h 425"/>
              <a:gd name="T20" fmla="*/ 2147483646 w 828"/>
              <a:gd name="T21" fmla="*/ 2147483646 h 425"/>
              <a:gd name="T22" fmla="*/ 2147483646 w 828"/>
              <a:gd name="T23" fmla="*/ 2147483646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699" name="Freeform 574"/>
          <p:cNvSpPr>
            <a:spLocks/>
          </p:cNvSpPr>
          <p:nvPr/>
        </p:nvSpPr>
        <p:spPr bwMode="auto">
          <a:xfrm>
            <a:off x="8280401" y="2343482"/>
            <a:ext cx="1730375" cy="1044575"/>
          </a:xfrm>
          <a:custGeom>
            <a:avLst/>
            <a:gdLst>
              <a:gd name="T0" fmla="*/ 2147483646 w 765"/>
              <a:gd name="T1" fmla="*/ 2147483646 h 459"/>
              <a:gd name="T2" fmla="*/ 2147483646 w 765"/>
              <a:gd name="T3" fmla="*/ 2147483646 h 459"/>
              <a:gd name="T4" fmla="*/ 2147483646 w 765"/>
              <a:gd name="T5" fmla="*/ 2147483646 h 459"/>
              <a:gd name="T6" fmla="*/ 2147483646 w 765"/>
              <a:gd name="T7" fmla="*/ 2147483646 h 459"/>
              <a:gd name="T8" fmla="*/ 2147483646 w 765"/>
              <a:gd name="T9" fmla="*/ 2147483646 h 459"/>
              <a:gd name="T10" fmla="*/ 2147483646 w 765"/>
              <a:gd name="T11" fmla="*/ 2147483646 h 459"/>
              <a:gd name="T12" fmla="*/ 2147483646 w 765"/>
              <a:gd name="T13" fmla="*/ 2147483646 h 459"/>
              <a:gd name="T14" fmla="*/ 2147483646 w 765"/>
              <a:gd name="T15" fmla="*/ 2147483646 h 459"/>
              <a:gd name="T16" fmla="*/ 2147483646 w 765"/>
              <a:gd name="T17" fmla="*/ 2147483646 h 459"/>
              <a:gd name="T18" fmla="*/ 2147483646 w 765"/>
              <a:gd name="T19" fmla="*/ 2147483646 h 459"/>
              <a:gd name="T20" fmla="*/ 2147483646 w 765"/>
              <a:gd name="T21" fmla="*/ 2147483646 h 459"/>
              <a:gd name="T22" fmla="*/ 2147483646 w 765"/>
              <a:gd name="T23" fmla="*/ 2147483646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DDDDDD"/>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700" name="Freeform 575"/>
          <p:cNvSpPr>
            <a:spLocks/>
          </p:cNvSpPr>
          <p:nvPr/>
        </p:nvSpPr>
        <p:spPr bwMode="auto">
          <a:xfrm>
            <a:off x="6540500" y="2051382"/>
            <a:ext cx="1644650" cy="1071563"/>
          </a:xfrm>
          <a:custGeom>
            <a:avLst/>
            <a:gdLst>
              <a:gd name="T0" fmla="*/ 2147483646 w 1036"/>
              <a:gd name="T1" fmla="*/ 2147483646 h 675"/>
              <a:gd name="T2" fmla="*/ 2147483646 w 1036"/>
              <a:gd name="T3" fmla="*/ 2147483646 h 675"/>
              <a:gd name="T4" fmla="*/ 2147483646 w 1036"/>
              <a:gd name="T5" fmla="*/ 2147483646 h 675"/>
              <a:gd name="T6" fmla="*/ 2147483646 w 1036"/>
              <a:gd name="T7" fmla="*/ 2147483646 h 675"/>
              <a:gd name="T8" fmla="*/ 2147483646 w 1036"/>
              <a:gd name="T9" fmla="*/ 2147483646 h 675"/>
              <a:gd name="T10" fmla="*/ 2147483646 w 1036"/>
              <a:gd name="T11" fmla="*/ 2147483646 h 675"/>
              <a:gd name="T12" fmla="*/ 2147483646 w 1036"/>
              <a:gd name="T13" fmla="*/ 2147483646 h 675"/>
              <a:gd name="T14" fmla="*/ 2147483646 w 1036"/>
              <a:gd name="T15" fmla="*/ 2147483646 h 675"/>
              <a:gd name="T16" fmla="*/ 2147483646 w 1036"/>
              <a:gd name="T17" fmla="*/ 2147483646 h 675"/>
              <a:gd name="T18" fmla="*/ 2147483646 w 1036"/>
              <a:gd name="T19" fmla="*/ 2147483646 h 675"/>
              <a:gd name="T20" fmla="*/ 2147483646 w 1036"/>
              <a:gd name="T21" fmla="*/ 2147483646 h 675"/>
              <a:gd name="T22" fmla="*/ 2147483646 w 1036"/>
              <a:gd name="T23" fmla="*/ 2147483646 h 675"/>
              <a:gd name="T24" fmla="*/ 2147483646 w 1036"/>
              <a:gd name="T25" fmla="*/ 2147483646 h 675"/>
              <a:gd name="T26" fmla="*/ 2147483646 w 1036"/>
              <a:gd name="T27" fmla="*/ 2147483646 h 675"/>
              <a:gd name="T28" fmla="*/ 2147483646 w 1036"/>
              <a:gd name="T29" fmla="*/ 2147483646 h 675"/>
              <a:gd name="T30" fmla="*/ 2147483646 w 1036"/>
              <a:gd name="T31" fmla="*/ 2147483646 h 675"/>
              <a:gd name="T32" fmla="*/ 2147483646 w 1036"/>
              <a:gd name="T33" fmla="*/ 2147483646 h 675"/>
              <a:gd name="T34" fmla="*/ 2147483646 w 1036"/>
              <a:gd name="T35" fmla="*/ 2147483646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nvGrpSpPr>
          <p:cNvPr id="29701" name="Group 576"/>
          <p:cNvGrpSpPr>
            <a:grpSpLocks/>
          </p:cNvGrpSpPr>
          <p:nvPr/>
        </p:nvGrpSpPr>
        <p:grpSpPr bwMode="auto">
          <a:xfrm>
            <a:off x="6627813" y="3386469"/>
            <a:ext cx="1458912" cy="933450"/>
            <a:chOff x="2889" y="1631"/>
            <a:chExt cx="980" cy="743"/>
          </a:xfrm>
        </p:grpSpPr>
        <p:sp>
          <p:nvSpPr>
            <p:cNvPr id="30069" name="Rectangle 577"/>
            <p:cNvSpPr>
              <a:spLocks noChangeArrowheads="1"/>
            </p:cNvSpPr>
            <p:nvPr/>
          </p:nvSpPr>
          <p:spPr bwMode="auto">
            <a:xfrm>
              <a:off x="3046" y="1841"/>
              <a:ext cx="663" cy="53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0070" name="AutoShape 578"/>
            <p:cNvSpPr>
              <a:spLocks noChangeArrowheads="1"/>
            </p:cNvSpPr>
            <p:nvPr/>
          </p:nvSpPr>
          <p:spPr bwMode="auto">
            <a:xfrm>
              <a:off x="2889" y="1631"/>
              <a:ext cx="980" cy="253"/>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solidFill>
                  <a:srgbClr val="00CCFF"/>
                </a:solidFill>
                <a:latin typeface="+mn-lt"/>
                <a:ea typeface="+mn-ea"/>
              </a:endParaRPr>
            </a:p>
          </p:txBody>
        </p:sp>
      </p:grpSp>
      <p:grpSp>
        <p:nvGrpSpPr>
          <p:cNvPr id="29702" name="Group 579"/>
          <p:cNvGrpSpPr>
            <a:grpSpLocks/>
          </p:cNvGrpSpPr>
          <p:nvPr/>
        </p:nvGrpSpPr>
        <p:grpSpPr bwMode="auto">
          <a:xfrm>
            <a:off x="7329488" y="2243469"/>
            <a:ext cx="336550" cy="531812"/>
            <a:chOff x="3796" y="1043"/>
            <a:chExt cx="865" cy="1237"/>
          </a:xfrm>
        </p:grpSpPr>
        <p:sp>
          <p:nvSpPr>
            <p:cNvPr id="30039" name="Line 580"/>
            <p:cNvSpPr>
              <a:spLocks noChangeShapeType="1"/>
            </p:cNvSpPr>
            <p:nvPr/>
          </p:nvSpPr>
          <p:spPr bwMode="auto">
            <a:xfrm flipH="1">
              <a:off x="3992" y="1481"/>
              <a:ext cx="235" cy="72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40" name="Line 581"/>
            <p:cNvSpPr>
              <a:spLocks noChangeShapeType="1"/>
            </p:cNvSpPr>
            <p:nvPr/>
          </p:nvSpPr>
          <p:spPr bwMode="auto">
            <a:xfrm>
              <a:off x="4227" y="1481"/>
              <a:ext cx="236" cy="72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41" name="Line 582"/>
            <p:cNvSpPr>
              <a:spLocks noChangeShapeType="1"/>
            </p:cNvSpPr>
            <p:nvPr/>
          </p:nvSpPr>
          <p:spPr bwMode="auto">
            <a:xfrm>
              <a:off x="3992" y="2201"/>
              <a:ext cx="235" cy="7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42" name="Line 583"/>
            <p:cNvSpPr>
              <a:spLocks noChangeShapeType="1"/>
            </p:cNvSpPr>
            <p:nvPr/>
          </p:nvSpPr>
          <p:spPr bwMode="auto">
            <a:xfrm flipH="1">
              <a:off x="4227" y="2201"/>
              <a:ext cx="236" cy="7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43" name="Line 584"/>
            <p:cNvSpPr>
              <a:spLocks noChangeShapeType="1"/>
            </p:cNvSpPr>
            <p:nvPr/>
          </p:nvSpPr>
          <p:spPr bwMode="auto">
            <a:xfrm>
              <a:off x="4227" y="1497"/>
              <a:ext cx="0" cy="783"/>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44" name="Line 585"/>
            <p:cNvSpPr>
              <a:spLocks noChangeShapeType="1"/>
            </p:cNvSpPr>
            <p:nvPr/>
          </p:nvSpPr>
          <p:spPr bwMode="auto">
            <a:xfrm flipV="1">
              <a:off x="3992" y="2127"/>
              <a:ext cx="235" cy="7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45" name="Line 586"/>
            <p:cNvSpPr>
              <a:spLocks noChangeShapeType="1"/>
            </p:cNvSpPr>
            <p:nvPr/>
          </p:nvSpPr>
          <p:spPr bwMode="auto">
            <a:xfrm flipH="1" flipV="1">
              <a:off x="4227" y="2127"/>
              <a:ext cx="236" cy="7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46" name="Line 587"/>
            <p:cNvSpPr>
              <a:spLocks noChangeShapeType="1"/>
            </p:cNvSpPr>
            <p:nvPr/>
          </p:nvSpPr>
          <p:spPr bwMode="auto">
            <a:xfrm>
              <a:off x="4092" y="1890"/>
              <a:ext cx="135" cy="6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47" name="Line 588"/>
            <p:cNvSpPr>
              <a:spLocks noChangeShapeType="1"/>
            </p:cNvSpPr>
            <p:nvPr/>
          </p:nvSpPr>
          <p:spPr bwMode="auto">
            <a:xfrm flipV="1">
              <a:off x="4227" y="1890"/>
              <a:ext cx="143" cy="6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48" name="Line 589"/>
            <p:cNvSpPr>
              <a:spLocks noChangeShapeType="1"/>
            </p:cNvSpPr>
            <p:nvPr/>
          </p:nvSpPr>
          <p:spPr bwMode="auto">
            <a:xfrm>
              <a:off x="4047" y="1996"/>
              <a:ext cx="175" cy="81"/>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49" name="Line 590"/>
            <p:cNvSpPr>
              <a:spLocks noChangeShapeType="1"/>
            </p:cNvSpPr>
            <p:nvPr/>
          </p:nvSpPr>
          <p:spPr bwMode="auto">
            <a:xfrm flipV="1">
              <a:off x="4227" y="2012"/>
              <a:ext cx="176" cy="71"/>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50" name="Line 591"/>
            <p:cNvSpPr>
              <a:spLocks noChangeShapeType="1"/>
            </p:cNvSpPr>
            <p:nvPr/>
          </p:nvSpPr>
          <p:spPr bwMode="auto">
            <a:xfrm flipV="1">
              <a:off x="4227" y="1782"/>
              <a:ext cx="90" cy="2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51" name="Line 592"/>
            <p:cNvSpPr>
              <a:spLocks noChangeShapeType="1"/>
            </p:cNvSpPr>
            <p:nvPr/>
          </p:nvSpPr>
          <p:spPr bwMode="auto">
            <a:xfrm flipV="1">
              <a:off x="4227" y="1632"/>
              <a:ext cx="57" cy="2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52" name="Line 593"/>
            <p:cNvSpPr>
              <a:spLocks noChangeShapeType="1"/>
            </p:cNvSpPr>
            <p:nvPr/>
          </p:nvSpPr>
          <p:spPr bwMode="auto">
            <a:xfrm>
              <a:off x="4126" y="1772"/>
              <a:ext cx="109" cy="3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53" name="Line 594"/>
            <p:cNvSpPr>
              <a:spLocks noChangeShapeType="1"/>
            </p:cNvSpPr>
            <p:nvPr/>
          </p:nvSpPr>
          <p:spPr bwMode="auto">
            <a:xfrm>
              <a:off x="4175" y="1625"/>
              <a:ext cx="63" cy="3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nvGrpSpPr>
            <p:cNvPr id="30054" name="Group 595"/>
            <p:cNvGrpSpPr>
              <a:grpSpLocks/>
            </p:cNvGrpSpPr>
            <p:nvPr/>
          </p:nvGrpSpPr>
          <p:grpSpPr bwMode="auto">
            <a:xfrm>
              <a:off x="4269" y="1415"/>
              <a:ext cx="392" cy="137"/>
              <a:chOff x="4227" y="1360"/>
              <a:chExt cx="863" cy="270"/>
            </a:xfrm>
          </p:grpSpPr>
          <p:sp>
            <p:nvSpPr>
              <p:cNvPr id="30065" name="Line 596"/>
              <p:cNvSpPr>
                <a:spLocks noChangeShapeType="1"/>
              </p:cNvSpPr>
              <p:nvPr/>
            </p:nvSpPr>
            <p:spPr bwMode="auto">
              <a:xfrm>
                <a:off x="4227" y="1604"/>
                <a:ext cx="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66" name="Line 597"/>
              <p:cNvSpPr>
                <a:spLocks noChangeShapeType="1"/>
              </p:cNvSpPr>
              <p:nvPr/>
            </p:nvSpPr>
            <p:spPr bwMode="auto">
              <a:xfrm rot="6361956" flipH="1" flipV="1">
                <a:off x="4464" y="1205"/>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67" name="Line 598"/>
              <p:cNvSpPr>
                <a:spLocks noChangeShapeType="1"/>
              </p:cNvSpPr>
              <p:nvPr/>
            </p:nvSpPr>
            <p:spPr bwMode="auto">
              <a:xfrm rot="6361956">
                <a:off x="4602" y="1393"/>
                <a:ext cx="189" cy="203"/>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68" name="Line 599"/>
              <p:cNvSpPr>
                <a:spLocks noChangeShapeType="1"/>
              </p:cNvSpPr>
              <p:nvPr/>
            </p:nvSpPr>
            <p:spPr bwMode="auto">
              <a:xfrm rot="6361956" flipH="1" flipV="1">
                <a:off x="4745" y="1286"/>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grpSp>
          <p:nvGrpSpPr>
            <p:cNvPr id="30055" name="Group 600"/>
            <p:cNvGrpSpPr>
              <a:grpSpLocks/>
            </p:cNvGrpSpPr>
            <p:nvPr/>
          </p:nvGrpSpPr>
          <p:grpSpPr bwMode="auto">
            <a:xfrm rot="5700496">
              <a:off x="4053" y="1170"/>
              <a:ext cx="392" cy="137"/>
              <a:chOff x="4227" y="1360"/>
              <a:chExt cx="863" cy="270"/>
            </a:xfrm>
          </p:grpSpPr>
          <p:sp>
            <p:nvSpPr>
              <p:cNvPr id="30061" name="Line 601"/>
              <p:cNvSpPr>
                <a:spLocks noChangeShapeType="1"/>
              </p:cNvSpPr>
              <p:nvPr/>
            </p:nvSpPr>
            <p:spPr bwMode="auto">
              <a:xfrm>
                <a:off x="4227" y="1604"/>
                <a:ext cx="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62" name="Line 602"/>
              <p:cNvSpPr>
                <a:spLocks noChangeShapeType="1"/>
              </p:cNvSpPr>
              <p:nvPr/>
            </p:nvSpPr>
            <p:spPr bwMode="auto">
              <a:xfrm rot="6361956" flipH="1" flipV="1">
                <a:off x="4464" y="1205"/>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63" name="Line 603"/>
              <p:cNvSpPr>
                <a:spLocks noChangeShapeType="1"/>
              </p:cNvSpPr>
              <p:nvPr/>
            </p:nvSpPr>
            <p:spPr bwMode="auto">
              <a:xfrm rot="6361956">
                <a:off x="4602" y="1393"/>
                <a:ext cx="189" cy="203"/>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64" name="Line 604"/>
              <p:cNvSpPr>
                <a:spLocks noChangeShapeType="1"/>
              </p:cNvSpPr>
              <p:nvPr/>
            </p:nvSpPr>
            <p:spPr bwMode="auto">
              <a:xfrm rot="6361956" flipH="1" flipV="1">
                <a:off x="4745" y="1286"/>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grpSp>
          <p:nvGrpSpPr>
            <p:cNvPr id="30056" name="Group 605"/>
            <p:cNvGrpSpPr>
              <a:grpSpLocks/>
            </p:cNvGrpSpPr>
            <p:nvPr/>
          </p:nvGrpSpPr>
          <p:grpSpPr bwMode="auto">
            <a:xfrm rot="10800000">
              <a:off x="3796" y="1402"/>
              <a:ext cx="392" cy="137"/>
              <a:chOff x="4227" y="1360"/>
              <a:chExt cx="863" cy="270"/>
            </a:xfrm>
          </p:grpSpPr>
          <p:sp>
            <p:nvSpPr>
              <p:cNvPr id="30057" name="Line 606"/>
              <p:cNvSpPr>
                <a:spLocks noChangeShapeType="1"/>
              </p:cNvSpPr>
              <p:nvPr/>
            </p:nvSpPr>
            <p:spPr bwMode="auto">
              <a:xfrm>
                <a:off x="4227" y="1604"/>
                <a:ext cx="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58" name="Line 607"/>
              <p:cNvSpPr>
                <a:spLocks noChangeShapeType="1"/>
              </p:cNvSpPr>
              <p:nvPr/>
            </p:nvSpPr>
            <p:spPr bwMode="auto">
              <a:xfrm rot="6361956" flipH="1" flipV="1">
                <a:off x="4464" y="1205"/>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59" name="Line 608"/>
              <p:cNvSpPr>
                <a:spLocks noChangeShapeType="1"/>
              </p:cNvSpPr>
              <p:nvPr/>
            </p:nvSpPr>
            <p:spPr bwMode="auto">
              <a:xfrm rot="6361956">
                <a:off x="4602" y="1393"/>
                <a:ext cx="189" cy="203"/>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0060" name="Line 609"/>
              <p:cNvSpPr>
                <a:spLocks noChangeShapeType="1"/>
              </p:cNvSpPr>
              <p:nvPr/>
            </p:nvSpPr>
            <p:spPr bwMode="auto">
              <a:xfrm rot="6361956" flipH="1" flipV="1">
                <a:off x="4745" y="1286"/>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grpSp>
      <p:sp>
        <p:nvSpPr>
          <p:cNvPr id="29703" name="Oval 610"/>
          <p:cNvSpPr>
            <a:spLocks noChangeArrowheads="1"/>
          </p:cNvSpPr>
          <p:nvPr/>
        </p:nvSpPr>
        <p:spPr bwMode="auto">
          <a:xfrm>
            <a:off x="8386764" y="4064331"/>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704" name="Line 611"/>
          <p:cNvSpPr>
            <a:spLocks noChangeShapeType="1"/>
          </p:cNvSpPr>
          <p:nvPr/>
        </p:nvSpPr>
        <p:spPr bwMode="auto">
          <a:xfrm>
            <a:off x="8386763" y="4056395"/>
            <a:ext cx="0" cy="5873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05" name="Line 612"/>
          <p:cNvSpPr>
            <a:spLocks noChangeShapeType="1"/>
          </p:cNvSpPr>
          <p:nvPr/>
        </p:nvSpPr>
        <p:spPr bwMode="auto">
          <a:xfrm>
            <a:off x="8745538" y="4056395"/>
            <a:ext cx="0" cy="5873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06" name="Rectangle 613"/>
          <p:cNvSpPr>
            <a:spLocks noChangeArrowheads="1"/>
          </p:cNvSpPr>
          <p:nvPr/>
        </p:nvSpPr>
        <p:spPr bwMode="auto">
          <a:xfrm>
            <a:off x="8386763" y="4056395"/>
            <a:ext cx="355600" cy="58737"/>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29707" name="Oval 614"/>
          <p:cNvSpPr>
            <a:spLocks noChangeArrowheads="1"/>
          </p:cNvSpPr>
          <p:nvPr/>
        </p:nvSpPr>
        <p:spPr bwMode="auto">
          <a:xfrm>
            <a:off x="8383589" y="3988132"/>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708" name="Group 615"/>
          <p:cNvGrpSpPr>
            <a:grpSpLocks/>
          </p:cNvGrpSpPr>
          <p:nvPr/>
        </p:nvGrpSpPr>
        <p:grpSpPr bwMode="auto">
          <a:xfrm>
            <a:off x="8469314" y="4011945"/>
            <a:ext cx="179387" cy="65087"/>
            <a:chOff x="2848" y="848"/>
            <a:chExt cx="140" cy="98"/>
          </a:xfrm>
        </p:grpSpPr>
        <p:sp>
          <p:nvSpPr>
            <p:cNvPr id="30036" name="Line 616"/>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37" name="Line 617"/>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38" name="Line 618"/>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709" name="Group 619"/>
          <p:cNvGrpSpPr>
            <a:grpSpLocks/>
          </p:cNvGrpSpPr>
          <p:nvPr/>
        </p:nvGrpSpPr>
        <p:grpSpPr bwMode="auto">
          <a:xfrm flipV="1">
            <a:off x="8469314" y="4011945"/>
            <a:ext cx="179387" cy="65087"/>
            <a:chOff x="2848" y="848"/>
            <a:chExt cx="140" cy="98"/>
          </a:xfrm>
        </p:grpSpPr>
        <p:sp>
          <p:nvSpPr>
            <p:cNvPr id="30033" name="Line 620"/>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34" name="Line 621"/>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35" name="Line 622"/>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29710" name="Oval 623"/>
          <p:cNvSpPr>
            <a:spLocks noChangeArrowheads="1"/>
          </p:cNvSpPr>
          <p:nvPr/>
        </p:nvSpPr>
        <p:spPr bwMode="auto">
          <a:xfrm>
            <a:off x="8742364" y="4343731"/>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711" name="Line 624"/>
          <p:cNvSpPr>
            <a:spLocks noChangeShapeType="1"/>
          </p:cNvSpPr>
          <p:nvPr/>
        </p:nvSpPr>
        <p:spPr bwMode="auto">
          <a:xfrm>
            <a:off x="8742363" y="4335795"/>
            <a:ext cx="0" cy="5873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12" name="Line 625"/>
          <p:cNvSpPr>
            <a:spLocks noChangeShapeType="1"/>
          </p:cNvSpPr>
          <p:nvPr/>
        </p:nvSpPr>
        <p:spPr bwMode="auto">
          <a:xfrm>
            <a:off x="9101138" y="4335795"/>
            <a:ext cx="0" cy="5873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13" name="Rectangle 626"/>
          <p:cNvSpPr>
            <a:spLocks noChangeArrowheads="1"/>
          </p:cNvSpPr>
          <p:nvPr/>
        </p:nvSpPr>
        <p:spPr bwMode="auto">
          <a:xfrm>
            <a:off x="8742363" y="4335795"/>
            <a:ext cx="355600" cy="58737"/>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29714" name="Oval 627"/>
          <p:cNvSpPr>
            <a:spLocks noChangeArrowheads="1"/>
          </p:cNvSpPr>
          <p:nvPr/>
        </p:nvSpPr>
        <p:spPr bwMode="auto">
          <a:xfrm>
            <a:off x="8739189" y="4267532"/>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715" name="Group 628"/>
          <p:cNvGrpSpPr>
            <a:grpSpLocks/>
          </p:cNvGrpSpPr>
          <p:nvPr/>
        </p:nvGrpSpPr>
        <p:grpSpPr bwMode="auto">
          <a:xfrm>
            <a:off x="8824914" y="4291345"/>
            <a:ext cx="179387" cy="65087"/>
            <a:chOff x="2848" y="848"/>
            <a:chExt cx="140" cy="98"/>
          </a:xfrm>
        </p:grpSpPr>
        <p:sp>
          <p:nvSpPr>
            <p:cNvPr id="30030" name="Line 629"/>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31" name="Line 630"/>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32" name="Line 631"/>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716" name="Group 632"/>
          <p:cNvGrpSpPr>
            <a:grpSpLocks/>
          </p:cNvGrpSpPr>
          <p:nvPr/>
        </p:nvGrpSpPr>
        <p:grpSpPr bwMode="auto">
          <a:xfrm flipV="1">
            <a:off x="8824914" y="4291345"/>
            <a:ext cx="179387" cy="65087"/>
            <a:chOff x="2848" y="848"/>
            <a:chExt cx="140" cy="98"/>
          </a:xfrm>
        </p:grpSpPr>
        <p:sp>
          <p:nvSpPr>
            <p:cNvPr id="30027" name="Line 633"/>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28" name="Line 634"/>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29" name="Line 635"/>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29717" name="Oval 636"/>
          <p:cNvSpPr>
            <a:spLocks noChangeArrowheads="1"/>
          </p:cNvSpPr>
          <p:nvPr/>
        </p:nvSpPr>
        <p:spPr bwMode="auto">
          <a:xfrm>
            <a:off x="9021764" y="4077031"/>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718" name="Line 637"/>
          <p:cNvSpPr>
            <a:spLocks noChangeShapeType="1"/>
          </p:cNvSpPr>
          <p:nvPr/>
        </p:nvSpPr>
        <p:spPr bwMode="auto">
          <a:xfrm>
            <a:off x="9021763" y="4069095"/>
            <a:ext cx="0" cy="5873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19" name="Line 638"/>
          <p:cNvSpPr>
            <a:spLocks noChangeShapeType="1"/>
          </p:cNvSpPr>
          <p:nvPr/>
        </p:nvSpPr>
        <p:spPr bwMode="auto">
          <a:xfrm>
            <a:off x="9380538" y="4069095"/>
            <a:ext cx="0" cy="5873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20" name="Rectangle 639"/>
          <p:cNvSpPr>
            <a:spLocks noChangeArrowheads="1"/>
          </p:cNvSpPr>
          <p:nvPr/>
        </p:nvSpPr>
        <p:spPr bwMode="auto">
          <a:xfrm>
            <a:off x="9021763" y="4069095"/>
            <a:ext cx="355600" cy="58737"/>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29721" name="Oval 640"/>
          <p:cNvSpPr>
            <a:spLocks noChangeArrowheads="1"/>
          </p:cNvSpPr>
          <p:nvPr/>
        </p:nvSpPr>
        <p:spPr bwMode="auto">
          <a:xfrm>
            <a:off x="9018589" y="4000832"/>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722" name="Group 641"/>
          <p:cNvGrpSpPr>
            <a:grpSpLocks/>
          </p:cNvGrpSpPr>
          <p:nvPr/>
        </p:nvGrpSpPr>
        <p:grpSpPr bwMode="auto">
          <a:xfrm>
            <a:off x="9104314" y="4024645"/>
            <a:ext cx="179387" cy="65087"/>
            <a:chOff x="2848" y="848"/>
            <a:chExt cx="140" cy="98"/>
          </a:xfrm>
        </p:grpSpPr>
        <p:sp>
          <p:nvSpPr>
            <p:cNvPr id="30024" name="Line 642"/>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25" name="Line 643"/>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26" name="Line 644"/>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723" name="Group 645"/>
          <p:cNvGrpSpPr>
            <a:grpSpLocks/>
          </p:cNvGrpSpPr>
          <p:nvPr/>
        </p:nvGrpSpPr>
        <p:grpSpPr bwMode="auto">
          <a:xfrm flipV="1">
            <a:off x="9104314" y="4024645"/>
            <a:ext cx="179387" cy="65087"/>
            <a:chOff x="2848" y="848"/>
            <a:chExt cx="140" cy="98"/>
          </a:xfrm>
        </p:grpSpPr>
        <p:sp>
          <p:nvSpPr>
            <p:cNvPr id="30021" name="Line 646"/>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22" name="Line 647"/>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23" name="Line 648"/>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29724" name="Oval 649"/>
          <p:cNvSpPr>
            <a:spLocks noChangeArrowheads="1"/>
          </p:cNvSpPr>
          <p:nvPr/>
        </p:nvSpPr>
        <p:spPr bwMode="auto">
          <a:xfrm>
            <a:off x="8486776" y="2914981"/>
            <a:ext cx="347663" cy="8890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725" name="Line 650"/>
          <p:cNvSpPr>
            <a:spLocks noChangeShapeType="1"/>
          </p:cNvSpPr>
          <p:nvPr/>
        </p:nvSpPr>
        <p:spPr bwMode="auto">
          <a:xfrm>
            <a:off x="8486775" y="2907044"/>
            <a:ext cx="0" cy="55562"/>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26" name="Line 651"/>
          <p:cNvSpPr>
            <a:spLocks noChangeShapeType="1"/>
          </p:cNvSpPr>
          <p:nvPr/>
        </p:nvSpPr>
        <p:spPr bwMode="auto">
          <a:xfrm>
            <a:off x="8834438" y="2907044"/>
            <a:ext cx="0" cy="55562"/>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27" name="Rectangle 652"/>
          <p:cNvSpPr>
            <a:spLocks noChangeArrowheads="1"/>
          </p:cNvSpPr>
          <p:nvPr/>
        </p:nvSpPr>
        <p:spPr bwMode="auto">
          <a:xfrm>
            <a:off x="8486775" y="2907045"/>
            <a:ext cx="344488" cy="53975"/>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29728" name="Oval 653"/>
          <p:cNvSpPr>
            <a:spLocks noChangeArrowheads="1"/>
          </p:cNvSpPr>
          <p:nvPr/>
        </p:nvSpPr>
        <p:spPr bwMode="auto">
          <a:xfrm>
            <a:off x="8483601" y="2843545"/>
            <a:ext cx="347663" cy="103187"/>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729" name="Group 654"/>
          <p:cNvGrpSpPr>
            <a:grpSpLocks/>
          </p:cNvGrpSpPr>
          <p:nvPr/>
        </p:nvGrpSpPr>
        <p:grpSpPr bwMode="auto">
          <a:xfrm>
            <a:off x="8567738" y="2865769"/>
            <a:ext cx="171450" cy="61912"/>
            <a:chOff x="2848" y="848"/>
            <a:chExt cx="140" cy="98"/>
          </a:xfrm>
        </p:grpSpPr>
        <p:sp>
          <p:nvSpPr>
            <p:cNvPr id="30018" name="Line 655"/>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19" name="Line 656"/>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20" name="Line 657"/>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730" name="Group 658"/>
          <p:cNvGrpSpPr>
            <a:grpSpLocks/>
          </p:cNvGrpSpPr>
          <p:nvPr/>
        </p:nvGrpSpPr>
        <p:grpSpPr bwMode="auto">
          <a:xfrm flipV="1">
            <a:off x="8567738" y="2865770"/>
            <a:ext cx="171450" cy="60325"/>
            <a:chOff x="2848" y="848"/>
            <a:chExt cx="140" cy="98"/>
          </a:xfrm>
        </p:grpSpPr>
        <p:sp>
          <p:nvSpPr>
            <p:cNvPr id="30015" name="Line 659"/>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16" name="Line 660"/>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17" name="Line 661"/>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29731" name="Oval 662"/>
          <p:cNvSpPr>
            <a:spLocks noChangeArrowheads="1"/>
          </p:cNvSpPr>
          <p:nvPr/>
        </p:nvSpPr>
        <p:spPr bwMode="auto">
          <a:xfrm>
            <a:off x="8485189" y="3175331"/>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732" name="Line 663"/>
          <p:cNvSpPr>
            <a:spLocks noChangeShapeType="1"/>
          </p:cNvSpPr>
          <p:nvPr/>
        </p:nvSpPr>
        <p:spPr bwMode="auto">
          <a:xfrm>
            <a:off x="8485188" y="3167395"/>
            <a:ext cx="0" cy="5873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33" name="Line 664"/>
          <p:cNvSpPr>
            <a:spLocks noChangeShapeType="1"/>
          </p:cNvSpPr>
          <p:nvPr/>
        </p:nvSpPr>
        <p:spPr bwMode="auto">
          <a:xfrm>
            <a:off x="8843963" y="3167395"/>
            <a:ext cx="0" cy="5873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34" name="Rectangle 665"/>
          <p:cNvSpPr>
            <a:spLocks noChangeArrowheads="1"/>
          </p:cNvSpPr>
          <p:nvPr/>
        </p:nvSpPr>
        <p:spPr bwMode="auto">
          <a:xfrm>
            <a:off x="8485188" y="3167395"/>
            <a:ext cx="355600" cy="58737"/>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29735" name="Oval 666"/>
          <p:cNvSpPr>
            <a:spLocks noChangeArrowheads="1"/>
          </p:cNvSpPr>
          <p:nvPr/>
        </p:nvSpPr>
        <p:spPr bwMode="auto">
          <a:xfrm>
            <a:off x="8482014" y="3099132"/>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736" name="Group 667"/>
          <p:cNvGrpSpPr>
            <a:grpSpLocks/>
          </p:cNvGrpSpPr>
          <p:nvPr/>
        </p:nvGrpSpPr>
        <p:grpSpPr bwMode="auto">
          <a:xfrm>
            <a:off x="8567739" y="3122945"/>
            <a:ext cx="179387" cy="65087"/>
            <a:chOff x="2848" y="848"/>
            <a:chExt cx="140" cy="98"/>
          </a:xfrm>
        </p:grpSpPr>
        <p:sp>
          <p:nvSpPr>
            <p:cNvPr id="30012" name="Line 668"/>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13" name="Line 669"/>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14" name="Line 670"/>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737" name="Group 671"/>
          <p:cNvGrpSpPr>
            <a:grpSpLocks/>
          </p:cNvGrpSpPr>
          <p:nvPr/>
        </p:nvGrpSpPr>
        <p:grpSpPr bwMode="auto">
          <a:xfrm flipV="1">
            <a:off x="8567739" y="3122945"/>
            <a:ext cx="179387" cy="65087"/>
            <a:chOff x="2848" y="848"/>
            <a:chExt cx="140" cy="98"/>
          </a:xfrm>
        </p:grpSpPr>
        <p:sp>
          <p:nvSpPr>
            <p:cNvPr id="30009" name="Line 672"/>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10" name="Line 673"/>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11" name="Line 674"/>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29738" name="Oval 675"/>
          <p:cNvSpPr>
            <a:spLocks noChangeArrowheads="1"/>
          </p:cNvSpPr>
          <p:nvPr/>
        </p:nvSpPr>
        <p:spPr bwMode="auto">
          <a:xfrm>
            <a:off x="8961438" y="2816557"/>
            <a:ext cx="330200" cy="857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739" name="Line 676"/>
          <p:cNvSpPr>
            <a:spLocks noChangeShapeType="1"/>
          </p:cNvSpPr>
          <p:nvPr/>
        </p:nvSpPr>
        <p:spPr bwMode="auto">
          <a:xfrm>
            <a:off x="8961438" y="2810206"/>
            <a:ext cx="0" cy="5238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40" name="Line 677"/>
          <p:cNvSpPr>
            <a:spLocks noChangeShapeType="1"/>
          </p:cNvSpPr>
          <p:nvPr/>
        </p:nvSpPr>
        <p:spPr bwMode="auto">
          <a:xfrm>
            <a:off x="9291638" y="2810206"/>
            <a:ext cx="0" cy="5238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41" name="Rectangle 678"/>
          <p:cNvSpPr>
            <a:spLocks noChangeArrowheads="1"/>
          </p:cNvSpPr>
          <p:nvPr/>
        </p:nvSpPr>
        <p:spPr bwMode="auto">
          <a:xfrm>
            <a:off x="8961439" y="2810206"/>
            <a:ext cx="327025" cy="5238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solidFill>
                <a:schemeClr val="bg2"/>
              </a:solidFill>
              <a:latin typeface="+mn-lt"/>
              <a:ea typeface="+mn-ea"/>
            </a:endParaRPr>
          </a:p>
        </p:txBody>
      </p:sp>
      <p:sp>
        <p:nvSpPr>
          <p:cNvPr id="29742" name="Oval 679"/>
          <p:cNvSpPr>
            <a:spLocks noChangeArrowheads="1"/>
          </p:cNvSpPr>
          <p:nvPr/>
        </p:nvSpPr>
        <p:spPr bwMode="auto">
          <a:xfrm>
            <a:off x="8958263" y="2748294"/>
            <a:ext cx="330200" cy="10001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743" name="Group 680"/>
          <p:cNvGrpSpPr>
            <a:grpSpLocks/>
          </p:cNvGrpSpPr>
          <p:nvPr/>
        </p:nvGrpSpPr>
        <p:grpSpPr bwMode="auto">
          <a:xfrm>
            <a:off x="9037638" y="2770519"/>
            <a:ext cx="163512" cy="57150"/>
            <a:chOff x="2848" y="848"/>
            <a:chExt cx="140" cy="98"/>
          </a:xfrm>
        </p:grpSpPr>
        <p:sp>
          <p:nvSpPr>
            <p:cNvPr id="30006" name="Line 681"/>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07" name="Line 682"/>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08" name="Line 683"/>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744" name="Group 684"/>
          <p:cNvGrpSpPr>
            <a:grpSpLocks/>
          </p:cNvGrpSpPr>
          <p:nvPr/>
        </p:nvGrpSpPr>
        <p:grpSpPr bwMode="auto">
          <a:xfrm flipV="1">
            <a:off x="9037638" y="2768931"/>
            <a:ext cx="163512" cy="58738"/>
            <a:chOff x="2848" y="848"/>
            <a:chExt cx="140" cy="98"/>
          </a:xfrm>
        </p:grpSpPr>
        <p:sp>
          <p:nvSpPr>
            <p:cNvPr id="30003" name="Line 685"/>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04" name="Line 686"/>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05" name="Line 687"/>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29745" name="Oval 688"/>
          <p:cNvSpPr>
            <a:spLocks noChangeArrowheads="1"/>
          </p:cNvSpPr>
          <p:nvPr/>
        </p:nvSpPr>
        <p:spPr bwMode="auto">
          <a:xfrm>
            <a:off x="9047164" y="3175331"/>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746" name="Line 689"/>
          <p:cNvSpPr>
            <a:spLocks noChangeShapeType="1"/>
          </p:cNvSpPr>
          <p:nvPr/>
        </p:nvSpPr>
        <p:spPr bwMode="auto">
          <a:xfrm>
            <a:off x="9047163" y="3167395"/>
            <a:ext cx="0" cy="5873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47" name="Line 690"/>
          <p:cNvSpPr>
            <a:spLocks noChangeShapeType="1"/>
          </p:cNvSpPr>
          <p:nvPr/>
        </p:nvSpPr>
        <p:spPr bwMode="auto">
          <a:xfrm>
            <a:off x="9405938" y="3167395"/>
            <a:ext cx="0" cy="5873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48" name="Rectangle 691"/>
          <p:cNvSpPr>
            <a:spLocks noChangeArrowheads="1"/>
          </p:cNvSpPr>
          <p:nvPr/>
        </p:nvSpPr>
        <p:spPr bwMode="auto">
          <a:xfrm>
            <a:off x="9047163" y="3167395"/>
            <a:ext cx="355600" cy="58737"/>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29749" name="Oval 692"/>
          <p:cNvSpPr>
            <a:spLocks noChangeArrowheads="1"/>
          </p:cNvSpPr>
          <p:nvPr/>
        </p:nvSpPr>
        <p:spPr bwMode="auto">
          <a:xfrm>
            <a:off x="9043989" y="3099132"/>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750" name="Group 693"/>
          <p:cNvGrpSpPr>
            <a:grpSpLocks/>
          </p:cNvGrpSpPr>
          <p:nvPr/>
        </p:nvGrpSpPr>
        <p:grpSpPr bwMode="auto">
          <a:xfrm>
            <a:off x="9129714" y="3122945"/>
            <a:ext cx="179387" cy="65087"/>
            <a:chOff x="2848" y="848"/>
            <a:chExt cx="140" cy="98"/>
          </a:xfrm>
        </p:grpSpPr>
        <p:sp>
          <p:nvSpPr>
            <p:cNvPr id="30000" name="Line 694"/>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01" name="Line 695"/>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0002" name="Line 696"/>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751" name="Group 697"/>
          <p:cNvGrpSpPr>
            <a:grpSpLocks/>
          </p:cNvGrpSpPr>
          <p:nvPr/>
        </p:nvGrpSpPr>
        <p:grpSpPr bwMode="auto">
          <a:xfrm flipV="1">
            <a:off x="9129714" y="3122945"/>
            <a:ext cx="179387" cy="65087"/>
            <a:chOff x="2848" y="848"/>
            <a:chExt cx="140" cy="98"/>
          </a:xfrm>
        </p:grpSpPr>
        <p:sp>
          <p:nvSpPr>
            <p:cNvPr id="29997" name="Line 698"/>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98" name="Line 699"/>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99" name="Line 700"/>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29752" name="Oval 701"/>
          <p:cNvSpPr>
            <a:spLocks noChangeArrowheads="1"/>
          </p:cNvSpPr>
          <p:nvPr/>
        </p:nvSpPr>
        <p:spPr bwMode="auto">
          <a:xfrm>
            <a:off x="7637464" y="2910219"/>
            <a:ext cx="346075" cy="8731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753" name="Line 702"/>
          <p:cNvSpPr>
            <a:spLocks noChangeShapeType="1"/>
          </p:cNvSpPr>
          <p:nvPr/>
        </p:nvSpPr>
        <p:spPr bwMode="auto">
          <a:xfrm>
            <a:off x="7637463" y="2902282"/>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54" name="Line 703"/>
          <p:cNvSpPr>
            <a:spLocks noChangeShapeType="1"/>
          </p:cNvSpPr>
          <p:nvPr/>
        </p:nvSpPr>
        <p:spPr bwMode="auto">
          <a:xfrm>
            <a:off x="7983538" y="2902282"/>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55" name="Rectangle 704"/>
          <p:cNvSpPr>
            <a:spLocks noChangeArrowheads="1"/>
          </p:cNvSpPr>
          <p:nvPr/>
        </p:nvSpPr>
        <p:spPr bwMode="auto">
          <a:xfrm>
            <a:off x="7637463" y="2902282"/>
            <a:ext cx="342900" cy="53975"/>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29756" name="Oval 705"/>
          <p:cNvSpPr>
            <a:spLocks noChangeArrowheads="1"/>
          </p:cNvSpPr>
          <p:nvPr/>
        </p:nvSpPr>
        <p:spPr bwMode="auto">
          <a:xfrm>
            <a:off x="7634289" y="2838781"/>
            <a:ext cx="346075" cy="103188"/>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757" name="Group 706"/>
          <p:cNvGrpSpPr>
            <a:grpSpLocks/>
          </p:cNvGrpSpPr>
          <p:nvPr/>
        </p:nvGrpSpPr>
        <p:grpSpPr bwMode="auto">
          <a:xfrm>
            <a:off x="7718425" y="2861007"/>
            <a:ext cx="171450" cy="60325"/>
            <a:chOff x="2848" y="848"/>
            <a:chExt cx="140" cy="98"/>
          </a:xfrm>
        </p:grpSpPr>
        <p:sp>
          <p:nvSpPr>
            <p:cNvPr id="29994" name="Line 707"/>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95" name="Line 708"/>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96" name="Line 709"/>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758" name="Group 710"/>
          <p:cNvGrpSpPr>
            <a:grpSpLocks/>
          </p:cNvGrpSpPr>
          <p:nvPr/>
        </p:nvGrpSpPr>
        <p:grpSpPr bwMode="auto">
          <a:xfrm flipV="1">
            <a:off x="7718425" y="2861006"/>
            <a:ext cx="171450" cy="58738"/>
            <a:chOff x="2848" y="848"/>
            <a:chExt cx="140" cy="98"/>
          </a:xfrm>
        </p:grpSpPr>
        <p:sp>
          <p:nvSpPr>
            <p:cNvPr id="29991" name="Line 711"/>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92" name="Line 712"/>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93" name="Line 713"/>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29759" name="Oval 714"/>
          <p:cNvSpPr>
            <a:spLocks noChangeArrowheads="1"/>
          </p:cNvSpPr>
          <p:nvPr/>
        </p:nvSpPr>
        <p:spPr bwMode="auto">
          <a:xfrm>
            <a:off x="7331076" y="4059569"/>
            <a:ext cx="346075" cy="8731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760" name="Line 715"/>
          <p:cNvSpPr>
            <a:spLocks noChangeShapeType="1"/>
          </p:cNvSpPr>
          <p:nvPr/>
        </p:nvSpPr>
        <p:spPr bwMode="auto">
          <a:xfrm>
            <a:off x="7331075" y="4051632"/>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61" name="Line 716"/>
          <p:cNvSpPr>
            <a:spLocks noChangeShapeType="1"/>
          </p:cNvSpPr>
          <p:nvPr/>
        </p:nvSpPr>
        <p:spPr bwMode="auto">
          <a:xfrm>
            <a:off x="7677150" y="4051632"/>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62" name="Rectangle 717"/>
          <p:cNvSpPr>
            <a:spLocks noChangeArrowheads="1"/>
          </p:cNvSpPr>
          <p:nvPr/>
        </p:nvSpPr>
        <p:spPr bwMode="auto">
          <a:xfrm>
            <a:off x="7331075" y="4051632"/>
            <a:ext cx="342900" cy="53975"/>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29763" name="Oval 718"/>
          <p:cNvSpPr>
            <a:spLocks noChangeArrowheads="1"/>
          </p:cNvSpPr>
          <p:nvPr/>
        </p:nvSpPr>
        <p:spPr bwMode="auto">
          <a:xfrm>
            <a:off x="7327901" y="3988131"/>
            <a:ext cx="346075" cy="103188"/>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764" name="Group 719"/>
          <p:cNvGrpSpPr>
            <a:grpSpLocks/>
          </p:cNvGrpSpPr>
          <p:nvPr/>
        </p:nvGrpSpPr>
        <p:grpSpPr bwMode="auto">
          <a:xfrm>
            <a:off x="7412038" y="4010357"/>
            <a:ext cx="171450" cy="60325"/>
            <a:chOff x="2848" y="848"/>
            <a:chExt cx="140" cy="98"/>
          </a:xfrm>
        </p:grpSpPr>
        <p:sp>
          <p:nvSpPr>
            <p:cNvPr id="29988" name="Line 720"/>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89" name="Line 721"/>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90" name="Line 722"/>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765" name="Group 723"/>
          <p:cNvGrpSpPr>
            <a:grpSpLocks/>
          </p:cNvGrpSpPr>
          <p:nvPr/>
        </p:nvGrpSpPr>
        <p:grpSpPr bwMode="auto">
          <a:xfrm flipV="1">
            <a:off x="7412038" y="4010356"/>
            <a:ext cx="171450" cy="58738"/>
            <a:chOff x="2848" y="848"/>
            <a:chExt cx="140" cy="98"/>
          </a:xfrm>
        </p:grpSpPr>
        <p:sp>
          <p:nvSpPr>
            <p:cNvPr id="29985" name="Line 724"/>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86" name="Line 725"/>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87" name="Line 726"/>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29766" name="Line 727"/>
          <p:cNvSpPr>
            <a:spLocks noChangeShapeType="1"/>
          </p:cNvSpPr>
          <p:nvPr/>
        </p:nvSpPr>
        <p:spPr bwMode="auto">
          <a:xfrm flipV="1">
            <a:off x="8529638" y="4416757"/>
            <a:ext cx="227012" cy="436563"/>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67" name="Line 728"/>
          <p:cNvSpPr>
            <a:spLocks noChangeShapeType="1"/>
          </p:cNvSpPr>
          <p:nvPr/>
        </p:nvSpPr>
        <p:spPr bwMode="auto">
          <a:xfrm>
            <a:off x="8653463" y="4154819"/>
            <a:ext cx="163512" cy="1206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68" name="Line 729"/>
          <p:cNvSpPr>
            <a:spLocks noChangeShapeType="1"/>
          </p:cNvSpPr>
          <p:nvPr/>
        </p:nvSpPr>
        <p:spPr bwMode="auto">
          <a:xfrm>
            <a:off x="8750300" y="4075444"/>
            <a:ext cx="2794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69" name="Line 730"/>
          <p:cNvSpPr>
            <a:spLocks noChangeShapeType="1"/>
          </p:cNvSpPr>
          <p:nvPr/>
        </p:nvSpPr>
        <p:spPr bwMode="auto">
          <a:xfrm flipV="1">
            <a:off x="8986839" y="4161170"/>
            <a:ext cx="134937" cy="1047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70" name="Line 731"/>
          <p:cNvSpPr>
            <a:spLocks noChangeShapeType="1"/>
          </p:cNvSpPr>
          <p:nvPr/>
        </p:nvSpPr>
        <p:spPr bwMode="auto">
          <a:xfrm>
            <a:off x="7685088" y="4081794"/>
            <a:ext cx="6794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71" name="Line 732"/>
          <p:cNvSpPr>
            <a:spLocks noChangeShapeType="1"/>
          </p:cNvSpPr>
          <p:nvPr/>
        </p:nvSpPr>
        <p:spPr bwMode="auto">
          <a:xfrm>
            <a:off x="7980364" y="2929270"/>
            <a:ext cx="509587" cy="31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72" name="Line 733"/>
          <p:cNvSpPr>
            <a:spLocks noChangeShapeType="1"/>
          </p:cNvSpPr>
          <p:nvPr/>
        </p:nvSpPr>
        <p:spPr bwMode="auto">
          <a:xfrm>
            <a:off x="7546975" y="2757819"/>
            <a:ext cx="152400" cy="825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73" name="Freeform 734"/>
          <p:cNvSpPr>
            <a:spLocks/>
          </p:cNvSpPr>
          <p:nvPr/>
        </p:nvSpPr>
        <p:spPr bwMode="auto">
          <a:xfrm>
            <a:off x="6867525" y="4764420"/>
            <a:ext cx="2979738" cy="1455737"/>
          </a:xfrm>
          <a:custGeom>
            <a:avLst/>
            <a:gdLst>
              <a:gd name="T0" fmla="*/ 2147483646 w 1877"/>
              <a:gd name="T1" fmla="*/ 2147483646 h 917"/>
              <a:gd name="T2" fmla="*/ 2147483646 w 1877"/>
              <a:gd name="T3" fmla="*/ 2147483646 h 917"/>
              <a:gd name="T4" fmla="*/ 2147483646 w 1877"/>
              <a:gd name="T5" fmla="*/ 2147483646 h 917"/>
              <a:gd name="T6" fmla="*/ 2147483646 w 1877"/>
              <a:gd name="T7" fmla="*/ 2147483646 h 917"/>
              <a:gd name="T8" fmla="*/ 2147483646 w 1877"/>
              <a:gd name="T9" fmla="*/ 2147483646 h 917"/>
              <a:gd name="T10" fmla="*/ 2147483646 w 1877"/>
              <a:gd name="T11" fmla="*/ 2147483646 h 917"/>
              <a:gd name="T12" fmla="*/ 2147483646 w 1877"/>
              <a:gd name="T13" fmla="*/ 2147483646 h 917"/>
              <a:gd name="T14" fmla="*/ 2147483646 w 1877"/>
              <a:gd name="T15" fmla="*/ 2147483646 h 917"/>
              <a:gd name="T16" fmla="*/ 2147483646 w 1877"/>
              <a:gd name="T17" fmla="*/ 2147483646 h 917"/>
              <a:gd name="T18" fmla="*/ 2147483646 w 1877"/>
              <a:gd name="T19" fmla="*/ 2147483646 h 917"/>
              <a:gd name="T20" fmla="*/ 2147483646 w 1877"/>
              <a:gd name="T21" fmla="*/ 2147483646 h 917"/>
              <a:gd name="T22" fmla="*/ 2147483646 w 1877"/>
              <a:gd name="T23" fmla="*/ 2147483646 h 917"/>
              <a:gd name="T24" fmla="*/ 2147483646 w 1877"/>
              <a:gd name="T25" fmla="*/ 2147483646 h 917"/>
              <a:gd name="T26" fmla="*/ 2147483646 w 1877"/>
              <a:gd name="T27" fmla="*/ 2147483646 h 917"/>
              <a:gd name="T28" fmla="*/ 2147483646 w 1877"/>
              <a:gd name="T29" fmla="*/ 2147483646 h 917"/>
              <a:gd name="T30" fmla="*/ 2147483646 w 1877"/>
              <a:gd name="T31" fmla="*/ 2147483646 h 9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77"/>
              <a:gd name="T49" fmla="*/ 0 h 917"/>
              <a:gd name="T50" fmla="*/ 1877 w 1877"/>
              <a:gd name="T51" fmla="*/ 917 h 9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77" h="917">
                <a:moveTo>
                  <a:pt x="889" y="23"/>
                </a:moveTo>
                <a:cubicBezTo>
                  <a:pt x="804" y="39"/>
                  <a:pt x="771" y="98"/>
                  <a:pt x="692" y="109"/>
                </a:cubicBezTo>
                <a:cubicBezTo>
                  <a:pt x="613" y="120"/>
                  <a:pt x="511" y="81"/>
                  <a:pt x="415" y="91"/>
                </a:cubicBezTo>
                <a:cubicBezTo>
                  <a:pt x="319" y="101"/>
                  <a:pt x="174" y="126"/>
                  <a:pt x="112" y="170"/>
                </a:cubicBezTo>
                <a:cubicBezTo>
                  <a:pt x="51" y="214"/>
                  <a:pt x="66" y="294"/>
                  <a:pt x="50" y="353"/>
                </a:cubicBezTo>
                <a:cubicBezTo>
                  <a:pt x="34" y="412"/>
                  <a:pt x="0" y="479"/>
                  <a:pt x="14" y="528"/>
                </a:cubicBezTo>
                <a:cubicBezTo>
                  <a:pt x="29" y="577"/>
                  <a:pt x="57" y="608"/>
                  <a:pt x="139" y="650"/>
                </a:cubicBezTo>
                <a:cubicBezTo>
                  <a:pt x="221" y="692"/>
                  <a:pt x="372" y="742"/>
                  <a:pt x="505" y="781"/>
                </a:cubicBezTo>
                <a:cubicBezTo>
                  <a:pt x="638" y="820"/>
                  <a:pt x="789" y="866"/>
                  <a:pt x="933" y="886"/>
                </a:cubicBezTo>
                <a:cubicBezTo>
                  <a:pt x="1077" y="906"/>
                  <a:pt x="1246" y="917"/>
                  <a:pt x="1370" y="901"/>
                </a:cubicBezTo>
                <a:cubicBezTo>
                  <a:pt x="1494" y="885"/>
                  <a:pt x="1594" y="839"/>
                  <a:pt x="1676" y="793"/>
                </a:cubicBezTo>
                <a:cubicBezTo>
                  <a:pt x="1758" y="747"/>
                  <a:pt x="1843" y="720"/>
                  <a:pt x="1860" y="624"/>
                </a:cubicBezTo>
                <a:cubicBezTo>
                  <a:pt x="1877" y="528"/>
                  <a:pt x="1835" y="306"/>
                  <a:pt x="1776" y="219"/>
                </a:cubicBezTo>
                <a:cubicBezTo>
                  <a:pt x="1717" y="132"/>
                  <a:pt x="1599" y="134"/>
                  <a:pt x="1503" y="100"/>
                </a:cubicBezTo>
                <a:cubicBezTo>
                  <a:pt x="1407" y="66"/>
                  <a:pt x="1302" y="26"/>
                  <a:pt x="1200" y="13"/>
                </a:cubicBezTo>
                <a:cubicBezTo>
                  <a:pt x="1098" y="0"/>
                  <a:pt x="974" y="7"/>
                  <a:pt x="889" y="23"/>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774" name="Line 735"/>
          <p:cNvSpPr>
            <a:spLocks noChangeShapeType="1"/>
          </p:cNvSpPr>
          <p:nvPr/>
        </p:nvSpPr>
        <p:spPr bwMode="auto">
          <a:xfrm rot="16200000">
            <a:off x="9102726" y="5501019"/>
            <a:ext cx="523875" cy="13970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75" name="Line 736"/>
          <p:cNvSpPr>
            <a:spLocks noChangeShapeType="1"/>
          </p:cNvSpPr>
          <p:nvPr/>
        </p:nvSpPr>
        <p:spPr bwMode="auto">
          <a:xfrm rot="5400000" flipV="1">
            <a:off x="9248776" y="5782007"/>
            <a:ext cx="3175" cy="85725"/>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776" name="Line 737"/>
          <p:cNvSpPr>
            <a:spLocks noChangeShapeType="1"/>
          </p:cNvSpPr>
          <p:nvPr/>
        </p:nvSpPr>
        <p:spPr bwMode="auto">
          <a:xfrm rot="16200000">
            <a:off x="9434513" y="5458156"/>
            <a:ext cx="0" cy="11430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nvGrpSpPr>
          <p:cNvPr id="29777" name="Group 738"/>
          <p:cNvGrpSpPr>
            <a:grpSpLocks/>
          </p:cNvGrpSpPr>
          <p:nvPr/>
        </p:nvGrpSpPr>
        <p:grpSpPr bwMode="auto">
          <a:xfrm>
            <a:off x="9013825" y="5167644"/>
            <a:ext cx="501650" cy="234950"/>
            <a:chOff x="4701" y="2996"/>
            <a:chExt cx="316" cy="148"/>
          </a:xfrm>
        </p:grpSpPr>
        <p:sp>
          <p:nvSpPr>
            <p:cNvPr id="29972" name="Oval 739"/>
            <p:cNvSpPr>
              <a:spLocks noChangeArrowheads="1"/>
            </p:cNvSpPr>
            <p:nvPr/>
          </p:nvSpPr>
          <p:spPr bwMode="auto">
            <a:xfrm>
              <a:off x="4704" y="3062"/>
              <a:ext cx="313" cy="8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973" name="Line 740"/>
            <p:cNvSpPr>
              <a:spLocks noChangeShapeType="1"/>
            </p:cNvSpPr>
            <p:nvPr/>
          </p:nvSpPr>
          <p:spPr bwMode="auto">
            <a:xfrm>
              <a:off x="4704"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74" name="Line 741"/>
            <p:cNvSpPr>
              <a:spLocks noChangeShapeType="1"/>
            </p:cNvSpPr>
            <p:nvPr/>
          </p:nvSpPr>
          <p:spPr bwMode="auto">
            <a:xfrm>
              <a:off x="5017"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75" name="Rectangle 742"/>
            <p:cNvSpPr>
              <a:spLocks noChangeArrowheads="1"/>
            </p:cNvSpPr>
            <p:nvPr/>
          </p:nvSpPr>
          <p:spPr bwMode="auto">
            <a:xfrm>
              <a:off x="4704" y="3055"/>
              <a:ext cx="310" cy="50"/>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29976" name="Oval 743"/>
            <p:cNvSpPr>
              <a:spLocks noChangeArrowheads="1"/>
            </p:cNvSpPr>
            <p:nvPr/>
          </p:nvSpPr>
          <p:spPr bwMode="auto">
            <a:xfrm>
              <a:off x="4701" y="2996"/>
              <a:ext cx="313" cy="96"/>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977" name="Group 744"/>
            <p:cNvGrpSpPr>
              <a:grpSpLocks/>
            </p:cNvGrpSpPr>
            <p:nvPr/>
          </p:nvGrpSpPr>
          <p:grpSpPr bwMode="auto">
            <a:xfrm>
              <a:off x="4776" y="3017"/>
              <a:ext cx="156" cy="56"/>
              <a:chOff x="2848" y="848"/>
              <a:chExt cx="140" cy="98"/>
            </a:xfrm>
          </p:grpSpPr>
          <p:sp>
            <p:nvSpPr>
              <p:cNvPr id="29982" name="Line 745"/>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83" name="Line 746"/>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84" name="Line 747"/>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978" name="Group 748"/>
            <p:cNvGrpSpPr>
              <a:grpSpLocks/>
            </p:cNvGrpSpPr>
            <p:nvPr/>
          </p:nvGrpSpPr>
          <p:grpSpPr bwMode="auto">
            <a:xfrm flipV="1">
              <a:off x="4776" y="3016"/>
              <a:ext cx="156" cy="56"/>
              <a:chOff x="2848" y="848"/>
              <a:chExt cx="140" cy="98"/>
            </a:xfrm>
          </p:grpSpPr>
          <p:sp>
            <p:nvSpPr>
              <p:cNvPr id="29979" name="Line 749"/>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80" name="Line 750"/>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81" name="Line 751"/>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29778" name="Group 752"/>
          <p:cNvGrpSpPr>
            <a:grpSpLocks/>
          </p:cNvGrpSpPr>
          <p:nvPr/>
        </p:nvGrpSpPr>
        <p:grpSpPr bwMode="auto">
          <a:xfrm>
            <a:off x="8197850" y="4891419"/>
            <a:ext cx="501650" cy="234950"/>
            <a:chOff x="3600" y="219"/>
            <a:chExt cx="360" cy="175"/>
          </a:xfrm>
        </p:grpSpPr>
        <p:sp>
          <p:nvSpPr>
            <p:cNvPr id="29959" name="Oval 753"/>
            <p:cNvSpPr>
              <a:spLocks noChangeArrowheads="1"/>
            </p:cNvSpPr>
            <p:nvPr/>
          </p:nvSpPr>
          <p:spPr bwMode="auto">
            <a:xfrm>
              <a:off x="3603" y="297"/>
              <a:ext cx="357" cy="97"/>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960" name="Line 754"/>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61" name="Line 755"/>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62" name="Rectangle 756"/>
            <p:cNvSpPr>
              <a:spLocks noChangeArrowheads="1"/>
            </p:cNvSpPr>
            <p:nvPr/>
          </p:nvSpPr>
          <p:spPr bwMode="auto">
            <a:xfrm>
              <a:off x="3603" y="289"/>
              <a:ext cx="354" cy="59"/>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29963" name="Oval 757"/>
            <p:cNvSpPr>
              <a:spLocks noChangeArrowheads="1"/>
            </p:cNvSpPr>
            <p:nvPr/>
          </p:nvSpPr>
          <p:spPr bwMode="auto">
            <a:xfrm>
              <a:off x="3600" y="219"/>
              <a:ext cx="357" cy="113"/>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964" name="Group 758"/>
            <p:cNvGrpSpPr>
              <a:grpSpLocks/>
            </p:cNvGrpSpPr>
            <p:nvPr/>
          </p:nvGrpSpPr>
          <p:grpSpPr bwMode="auto">
            <a:xfrm>
              <a:off x="3686" y="244"/>
              <a:ext cx="177" cy="66"/>
              <a:chOff x="2848" y="848"/>
              <a:chExt cx="140" cy="98"/>
            </a:xfrm>
          </p:grpSpPr>
          <p:sp>
            <p:nvSpPr>
              <p:cNvPr id="29969" name="Line 759"/>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70" name="Line 760"/>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71" name="Line 761"/>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965" name="Group 762"/>
            <p:cNvGrpSpPr>
              <a:grpSpLocks/>
            </p:cNvGrpSpPr>
            <p:nvPr/>
          </p:nvGrpSpPr>
          <p:grpSpPr bwMode="auto">
            <a:xfrm flipV="1">
              <a:off x="3686" y="243"/>
              <a:ext cx="177" cy="66"/>
              <a:chOff x="2848" y="848"/>
              <a:chExt cx="140" cy="98"/>
            </a:xfrm>
          </p:grpSpPr>
          <p:sp>
            <p:nvSpPr>
              <p:cNvPr id="29966" name="Line 763"/>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67" name="Line 764"/>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68" name="Line 765"/>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29779" name="Group 766"/>
          <p:cNvGrpSpPr>
            <a:grpSpLocks/>
          </p:cNvGrpSpPr>
          <p:nvPr/>
        </p:nvGrpSpPr>
        <p:grpSpPr bwMode="auto">
          <a:xfrm>
            <a:off x="7532688" y="5196219"/>
            <a:ext cx="501650" cy="234950"/>
            <a:chOff x="3600" y="219"/>
            <a:chExt cx="360" cy="175"/>
          </a:xfrm>
        </p:grpSpPr>
        <p:sp>
          <p:nvSpPr>
            <p:cNvPr id="29946" name="Oval 767"/>
            <p:cNvSpPr>
              <a:spLocks noChangeArrowheads="1"/>
            </p:cNvSpPr>
            <p:nvPr/>
          </p:nvSpPr>
          <p:spPr bwMode="auto">
            <a:xfrm>
              <a:off x="3603" y="297"/>
              <a:ext cx="357" cy="97"/>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947" name="Line 768"/>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48" name="Line 769"/>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49" name="Rectangle 770"/>
            <p:cNvSpPr>
              <a:spLocks noChangeArrowheads="1"/>
            </p:cNvSpPr>
            <p:nvPr/>
          </p:nvSpPr>
          <p:spPr bwMode="auto">
            <a:xfrm>
              <a:off x="3603" y="289"/>
              <a:ext cx="354" cy="59"/>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29950" name="Oval 771"/>
            <p:cNvSpPr>
              <a:spLocks noChangeArrowheads="1"/>
            </p:cNvSpPr>
            <p:nvPr/>
          </p:nvSpPr>
          <p:spPr bwMode="auto">
            <a:xfrm>
              <a:off x="3600" y="219"/>
              <a:ext cx="357" cy="113"/>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951" name="Group 772"/>
            <p:cNvGrpSpPr>
              <a:grpSpLocks/>
            </p:cNvGrpSpPr>
            <p:nvPr/>
          </p:nvGrpSpPr>
          <p:grpSpPr bwMode="auto">
            <a:xfrm>
              <a:off x="3686" y="244"/>
              <a:ext cx="177" cy="66"/>
              <a:chOff x="2848" y="848"/>
              <a:chExt cx="140" cy="98"/>
            </a:xfrm>
          </p:grpSpPr>
          <p:sp>
            <p:nvSpPr>
              <p:cNvPr id="29956" name="Line 773"/>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57" name="Line 774"/>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58" name="Line 775"/>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952" name="Group 776"/>
            <p:cNvGrpSpPr>
              <a:grpSpLocks/>
            </p:cNvGrpSpPr>
            <p:nvPr/>
          </p:nvGrpSpPr>
          <p:grpSpPr bwMode="auto">
            <a:xfrm flipV="1">
              <a:off x="3686" y="243"/>
              <a:ext cx="177" cy="66"/>
              <a:chOff x="2848" y="848"/>
              <a:chExt cx="140" cy="98"/>
            </a:xfrm>
          </p:grpSpPr>
          <p:sp>
            <p:nvSpPr>
              <p:cNvPr id="29953" name="Line 777"/>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54" name="Line 778"/>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55" name="Line 779"/>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sp>
        <p:nvSpPr>
          <p:cNvPr id="29780" name="Line 780"/>
          <p:cNvSpPr>
            <a:spLocks noChangeShapeType="1"/>
          </p:cNvSpPr>
          <p:nvPr/>
        </p:nvSpPr>
        <p:spPr bwMode="auto">
          <a:xfrm>
            <a:off x="8647114" y="5102556"/>
            <a:ext cx="358775" cy="1206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81" name="Line 781"/>
          <p:cNvSpPr>
            <a:spLocks noChangeShapeType="1"/>
          </p:cNvSpPr>
          <p:nvPr/>
        </p:nvSpPr>
        <p:spPr bwMode="auto">
          <a:xfrm flipV="1">
            <a:off x="7994651" y="5115256"/>
            <a:ext cx="277813" cy="10953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82" name="Line 782"/>
          <p:cNvSpPr>
            <a:spLocks noChangeShapeType="1"/>
          </p:cNvSpPr>
          <p:nvPr/>
        </p:nvSpPr>
        <p:spPr bwMode="auto">
          <a:xfrm flipV="1">
            <a:off x="8037513" y="5318456"/>
            <a:ext cx="9715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83" name="Line 783"/>
          <p:cNvSpPr>
            <a:spLocks noChangeShapeType="1"/>
          </p:cNvSpPr>
          <p:nvPr/>
        </p:nvSpPr>
        <p:spPr bwMode="auto">
          <a:xfrm flipH="1">
            <a:off x="7332663" y="5064456"/>
            <a:ext cx="254000" cy="4699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84" name="Line 784"/>
          <p:cNvSpPr>
            <a:spLocks noChangeShapeType="1"/>
          </p:cNvSpPr>
          <p:nvPr/>
        </p:nvSpPr>
        <p:spPr bwMode="auto">
          <a:xfrm>
            <a:off x="7358063" y="5115256"/>
            <a:ext cx="1968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85" name="Line 785"/>
          <p:cNvSpPr>
            <a:spLocks noChangeShapeType="1"/>
          </p:cNvSpPr>
          <p:nvPr/>
        </p:nvSpPr>
        <p:spPr bwMode="auto">
          <a:xfrm>
            <a:off x="7218364" y="5451806"/>
            <a:ext cx="153987"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86" name="Line 786"/>
          <p:cNvSpPr>
            <a:spLocks noChangeShapeType="1"/>
          </p:cNvSpPr>
          <p:nvPr/>
        </p:nvSpPr>
        <p:spPr bwMode="auto">
          <a:xfrm>
            <a:off x="7470775" y="5531181"/>
            <a:ext cx="490538"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87" name="Line 787"/>
          <p:cNvSpPr>
            <a:spLocks noChangeShapeType="1"/>
          </p:cNvSpPr>
          <p:nvPr/>
        </p:nvSpPr>
        <p:spPr bwMode="auto">
          <a:xfrm flipH="1">
            <a:off x="7710489" y="5439107"/>
            <a:ext cx="53975" cy="8572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88" name="Line 788"/>
          <p:cNvSpPr>
            <a:spLocks noChangeShapeType="1"/>
          </p:cNvSpPr>
          <p:nvPr/>
        </p:nvSpPr>
        <p:spPr bwMode="auto">
          <a:xfrm>
            <a:off x="7523164" y="5528006"/>
            <a:ext cx="1587" cy="825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89" name="Line 789"/>
          <p:cNvSpPr>
            <a:spLocks noChangeShapeType="1"/>
          </p:cNvSpPr>
          <p:nvPr/>
        </p:nvSpPr>
        <p:spPr bwMode="auto">
          <a:xfrm flipH="1" flipV="1">
            <a:off x="7920038" y="5535944"/>
            <a:ext cx="0" cy="762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90" name="Line 790"/>
          <p:cNvSpPr>
            <a:spLocks noChangeShapeType="1"/>
          </p:cNvSpPr>
          <p:nvPr/>
        </p:nvSpPr>
        <p:spPr bwMode="auto">
          <a:xfrm>
            <a:off x="8001000" y="5394657"/>
            <a:ext cx="503238" cy="2698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91" name="Line 791"/>
          <p:cNvSpPr>
            <a:spLocks noChangeShapeType="1"/>
          </p:cNvSpPr>
          <p:nvPr/>
        </p:nvSpPr>
        <p:spPr bwMode="auto">
          <a:xfrm>
            <a:off x="7450138" y="5329569"/>
            <a:ext cx="8096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nvGrpSpPr>
          <p:cNvPr id="29792" name="Group 792"/>
          <p:cNvGrpSpPr>
            <a:grpSpLocks/>
          </p:cNvGrpSpPr>
          <p:nvPr/>
        </p:nvGrpSpPr>
        <p:grpSpPr bwMode="auto">
          <a:xfrm>
            <a:off x="6635751" y="2089481"/>
            <a:ext cx="3021013" cy="3981450"/>
            <a:chOff x="-1203" y="1352"/>
            <a:chExt cx="1903" cy="2508"/>
          </a:xfrm>
        </p:grpSpPr>
        <p:grpSp>
          <p:nvGrpSpPr>
            <p:cNvPr id="29906" name="Group 793"/>
            <p:cNvGrpSpPr>
              <a:grpSpLocks/>
            </p:cNvGrpSpPr>
            <p:nvPr/>
          </p:nvGrpSpPr>
          <p:grpSpPr bwMode="auto">
            <a:xfrm>
              <a:off x="-1203" y="1647"/>
              <a:ext cx="436" cy="114"/>
              <a:chOff x="3072" y="739"/>
              <a:chExt cx="652" cy="146"/>
            </a:xfrm>
          </p:grpSpPr>
          <p:pic>
            <p:nvPicPr>
              <p:cNvPr id="29943" name="Picture 794" descr="lgv_fqmg[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944" name="Line 795"/>
              <p:cNvSpPr>
                <a:spLocks noChangeShapeType="1"/>
              </p:cNvSpPr>
              <p:nvPr/>
            </p:nvSpPr>
            <p:spPr bwMode="auto">
              <a:xfrm flipH="1">
                <a:off x="3104" y="784"/>
                <a:ext cx="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945" name="Line 796"/>
              <p:cNvSpPr>
                <a:spLocks noChangeShapeType="1"/>
              </p:cNvSpPr>
              <p:nvPr/>
            </p:nvSpPr>
            <p:spPr bwMode="auto">
              <a:xfrm flipH="1">
                <a:off x="3072" y="760"/>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pic>
          <p:nvPicPr>
            <p:cNvPr id="29907" name="Picture 797" descr="imgyjavg[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 y="1466"/>
              <a:ext cx="232"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908" name="Group 798"/>
            <p:cNvGrpSpPr>
              <a:grpSpLocks/>
            </p:cNvGrpSpPr>
            <p:nvPr/>
          </p:nvGrpSpPr>
          <p:grpSpPr bwMode="auto">
            <a:xfrm>
              <a:off x="-546" y="1352"/>
              <a:ext cx="256" cy="269"/>
              <a:chOff x="2870" y="1518"/>
              <a:chExt cx="292" cy="320"/>
            </a:xfrm>
          </p:grpSpPr>
          <p:graphicFrame>
            <p:nvGraphicFramePr>
              <p:cNvPr id="29941" name="Object 799"/>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58675" name="Clip" r:id="rId6" imgW="826829" imgH="840406" progId="">
                      <p:embed/>
                    </p:oleObj>
                  </mc:Choice>
                  <mc:Fallback>
                    <p:oleObj name="Clip" r:id="rId6" imgW="826829" imgH="840406" progId="">
                      <p:embed/>
                      <p:pic>
                        <p:nvPicPr>
                          <p:cNvPr id="29941" name="Object 79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942" name="Object 800"/>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58676" name="Clip" r:id="rId8" imgW="1268295" imgH="1199426" progId="">
                      <p:embed/>
                    </p:oleObj>
                  </mc:Choice>
                  <mc:Fallback>
                    <p:oleObj name="Clip" r:id="rId8" imgW="1268295" imgH="1199426" progId="">
                      <p:embed/>
                      <p:pic>
                        <p:nvPicPr>
                          <p:cNvPr id="29942" name="Object 80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29909" name="Group 801"/>
            <p:cNvGrpSpPr>
              <a:grpSpLocks/>
            </p:cNvGrpSpPr>
            <p:nvPr/>
          </p:nvGrpSpPr>
          <p:grpSpPr bwMode="auto">
            <a:xfrm>
              <a:off x="-1002" y="2262"/>
              <a:ext cx="209" cy="224"/>
              <a:chOff x="2870" y="1518"/>
              <a:chExt cx="292" cy="320"/>
            </a:xfrm>
          </p:grpSpPr>
          <p:graphicFrame>
            <p:nvGraphicFramePr>
              <p:cNvPr id="29939" name="Object 802"/>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58677" name="Clip" r:id="rId10" imgW="826829" imgH="840406" progId="">
                      <p:embed/>
                    </p:oleObj>
                  </mc:Choice>
                  <mc:Fallback>
                    <p:oleObj name="Clip" r:id="rId10" imgW="826829" imgH="840406" progId="">
                      <p:embed/>
                      <p:pic>
                        <p:nvPicPr>
                          <p:cNvPr id="29939" name="Object 80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940" name="Object 803"/>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58678" name="Clip" r:id="rId11" imgW="1268295" imgH="1199426" progId="">
                      <p:embed/>
                    </p:oleObj>
                  </mc:Choice>
                  <mc:Fallback>
                    <p:oleObj name="Clip" r:id="rId11" imgW="1268295" imgH="1199426" progId="">
                      <p:embed/>
                      <p:pic>
                        <p:nvPicPr>
                          <p:cNvPr id="29940" name="Object 80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29910" name="Object 804"/>
            <p:cNvGraphicFramePr>
              <a:graphicFrameLocks noChangeAspect="1"/>
            </p:cNvGraphicFramePr>
            <p:nvPr/>
          </p:nvGraphicFramePr>
          <p:xfrm>
            <a:off x="-732" y="2289"/>
            <a:ext cx="207" cy="173"/>
          </p:xfrm>
          <a:graphic>
            <a:graphicData uri="http://schemas.openxmlformats.org/presentationml/2006/ole">
              <mc:AlternateContent xmlns:mc="http://schemas.openxmlformats.org/markup-compatibility/2006">
                <mc:Choice xmlns:v="urn:schemas-microsoft-com:vml" Requires="v">
                  <p:oleObj spid="_x0000_s358679" name="Clip" r:id="rId12" imgW="1307263" imgH="1084139" progId="">
                    <p:embed/>
                  </p:oleObj>
                </mc:Choice>
                <mc:Fallback>
                  <p:oleObj name="Clip" r:id="rId12" imgW="1307263" imgH="1084139" progId="">
                    <p:embed/>
                    <p:pic>
                      <p:nvPicPr>
                        <p:cNvPr id="29910" name="Object 80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2" y="2289"/>
                          <a:ext cx="20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9911" name="Group 805"/>
            <p:cNvGrpSpPr>
              <a:grpSpLocks/>
            </p:cNvGrpSpPr>
            <p:nvPr/>
          </p:nvGrpSpPr>
          <p:grpSpPr bwMode="auto">
            <a:xfrm>
              <a:off x="310" y="3575"/>
              <a:ext cx="125" cy="230"/>
              <a:chOff x="4180" y="783"/>
              <a:chExt cx="150" cy="307"/>
            </a:xfrm>
          </p:grpSpPr>
          <p:sp>
            <p:nvSpPr>
              <p:cNvPr id="29931" name="AutoShape 806"/>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932" name="Rectangle 807"/>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933" name="Rectangle 808"/>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934" name="AutoShape 80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935" name="Line 810"/>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36" name="Line 811"/>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37" name="Rectangle 812"/>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938" name="Rectangle 813"/>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aphicFrame>
          <p:nvGraphicFramePr>
            <p:cNvPr id="29912" name="Object 814"/>
            <p:cNvGraphicFramePr>
              <a:graphicFrameLocks noChangeAspect="1"/>
            </p:cNvGraphicFramePr>
            <p:nvPr/>
          </p:nvGraphicFramePr>
          <p:xfrm>
            <a:off x="-975" y="3384"/>
            <a:ext cx="216" cy="180"/>
          </p:xfrm>
          <a:graphic>
            <a:graphicData uri="http://schemas.openxmlformats.org/presentationml/2006/ole">
              <mc:AlternateContent xmlns:mc="http://schemas.openxmlformats.org/markup-compatibility/2006">
                <mc:Choice xmlns:v="urn:schemas-microsoft-com:vml" Requires="v">
                  <p:oleObj spid="_x0000_s358680" name="Clip" r:id="rId14" imgW="1307263" imgH="1084139" progId="">
                    <p:embed/>
                  </p:oleObj>
                </mc:Choice>
                <mc:Fallback>
                  <p:oleObj name="Clip" r:id="rId14" imgW="1307263" imgH="1084139" progId="">
                    <p:embed/>
                    <p:pic>
                      <p:nvPicPr>
                        <p:cNvPr id="29912" name="Object 8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5" y="3384"/>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913" name="Object 815"/>
            <p:cNvGraphicFramePr>
              <a:graphicFrameLocks noChangeAspect="1"/>
            </p:cNvGraphicFramePr>
            <p:nvPr/>
          </p:nvGraphicFramePr>
          <p:xfrm>
            <a:off x="-871" y="3184"/>
            <a:ext cx="216" cy="180"/>
          </p:xfrm>
          <a:graphic>
            <a:graphicData uri="http://schemas.openxmlformats.org/presentationml/2006/ole">
              <mc:AlternateContent xmlns:mc="http://schemas.openxmlformats.org/markup-compatibility/2006">
                <mc:Choice xmlns:v="urn:schemas-microsoft-com:vml" Requires="v">
                  <p:oleObj spid="_x0000_s358681" name="Clip" r:id="rId15" imgW="1307263" imgH="1084139" progId="">
                    <p:embed/>
                  </p:oleObj>
                </mc:Choice>
                <mc:Fallback>
                  <p:oleObj name="Clip" r:id="rId15" imgW="1307263" imgH="1084139" progId="">
                    <p:embed/>
                    <p:pic>
                      <p:nvPicPr>
                        <p:cNvPr id="29913" name="Object 8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71" y="3184"/>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914" name="Object 816"/>
            <p:cNvGraphicFramePr>
              <a:graphicFrameLocks noChangeAspect="1"/>
            </p:cNvGraphicFramePr>
            <p:nvPr/>
          </p:nvGraphicFramePr>
          <p:xfrm>
            <a:off x="-703" y="3544"/>
            <a:ext cx="216" cy="180"/>
          </p:xfrm>
          <a:graphic>
            <a:graphicData uri="http://schemas.openxmlformats.org/presentationml/2006/ole">
              <mc:AlternateContent xmlns:mc="http://schemas.openxmlformats.org/markup-compatibility/2006">
                <mc:Choice xmlns:v="urn:schemas-microsoft-com:vml" Requires="v">
                  <p:oleObj spid="_x0000_s358682" name="Clip" r:id="rId16" imgW="1307263" imgH="1084139" progId="">
                    <p:embed/>
                  </p:oleObj>
                </mc:Choice>
                <mc:Fallback>
                  <p:oleObj name="Clip" r:id="rId16" imgW="1307263" imgH="1084139" progId="">
                    <p:embed/>
                    <p:pic>
                      <p:nvPicPr>
                        <p:cNvPr id="29914" name="Object 8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3" y="3544"/>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915" name="Object 817"/>
            <p:cNvGraphicFramePr>
              <a:graphicFrameLocks noChangeAspect="1"/>
            </p:cNvGraphicFramePr>
            <p:nvPr/>
          </p:nvGraphicFramePr>
          <p:xfrm>
            <a:off x="-489" y="3546"/>
            <a:ext cx="216" cy="180"/>
          </p:xfrm>
          <a:graphic>
            <a:graphicData uri="http://schemas.openxmlformats.org/presentationml/2006/ole">
              <mc:AlternateContent xmlns:mc="http://schemas.openxmlformats.org/markup-compatibility/2006">
                <mc:Choice xmlns:v="urn:schemas-microsoft-com:vml" Requires="v">
                  <p:oleObj spid="_x0000_s358683" name="Clip" r:id="rId17" imgW="1307263" imgH="1084139" progId="">
                    <p:embed/>
                  </p:oleObj>
                </mc:Choice>
                <mc:Fallback>
                  <p:oleObj name="Clip" r:id="rId17" imgW="1307263" imgH="1084139" progId="">
                    <p:embed/>
                    <p:pic>
                      <p:nvPicPr>
                        <p:cNvPr id="29915" name="Object 8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9" y="3546"/>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9916" name="Group 818"/>
            <p:cNvGrpSpPr>
              <a:grpSpLocks/>
            </p:cNvGrpSpPr>
            <p:nvPr/>
          </p:nvGrpSpPr>
          <p:grpSpPr bwMode="auto">
            <a:xfrm>
              <a:off x="83" y="3625"/>
              <a:ext cx="172" cy="215"/>
              <a:chOff x="2870" y="1518"/>
              <a:chExt cx="292" cy="320"/>
            </a:xfrm>
          </p:grpSpPr>
          <p:graphicFrame>
            <p:nvGraphicFramePr>
              <p:cNvPr id="29929" name="Object 819"/>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58684" name="Clip" r:id="rId18" imgW="826829" imgH="840406" progId="">
                      <p:embed/>
                    </p:oleObj>
                  </mc:Choice>
                  <mc:Fallback>
                    <p:oleObj name="Clip" r:id="rId18" imgW="826829" imgH="840406" progId="">
                      <p:embed/>
                      <p:pic>
                        <p:nvPicPr>
                          <p:cNvPr id="29929" name="Object 8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930" name="Object 820"/>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58685" name="Clip" r:id="rId19" imgW="1268295" imgH="1199426" progId="">
                      <p:embed/>
                    </p:oleObj>
                  </mc:Choice>
                  <mc:Fallback>
                    <p:oleObj name="Clip" r:id="rId19" imgW="1268295" imgH="1199426" progId="">
                      <p:embed/>
                      <p:pic>
                        <p:nvPicPr>
                          <p:cNvPr id="29930" name="Object 8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29917" name="Group 821"/>
            <p:cNvGrpSpPr>
              <a:grpSpLocks/>
            </p:cNvGrpSpPr>
            <p:nvPr/>
          </p:nvGrpSpPr>
          <p:grpSpPr bwMode="auto">
            <a:xfrm>
              <a:off x="-201" y="3657"/>
              <a:ext cx="220" cy="203"/>
              <a:chOff x="2870" y="1518"/>
              <a:chExt cx="292" cy="320"/>
            </a:xfrm>
          </p:grpSpPr>
          <p:graphicFrame>
            <p:nvGraphicFramePr>
              <p:cNvPr id="29927" name="Object 822"/>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58686" name="Clip" r:id="rId20" imgW="826829" imgH="840406" progId="">
                      <p:embed/>
                    </p:oleObj>
                  </mc:Choice>
                  <mc:Fallback>
                    <p:oleObj name="Clip" r:id="rId20" imgW="826829" imgH="840406" progId="">
                      <p:embed/>
                      <p:pic>
                        <p:nvPicPr>
                          <p:cNvPr id="29927" name="Object 8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928" name="Object 823"/>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58687" name="Clip" r:id="rId21" imgW="1268295" imgH="1199426" progId="">
                      <p:embed/>
                    </p:oleObj>
                  </mc:Choice>
                  <mc:Fallback>
                    <p:oleObj name="Clip" r:id="rId21" imgW="1268295" imgH="1199426" progId="">
                      <p:embed/>
                      <p:pic>
                        <p:nvPicPr>
                          <p:cNvPr id="29928" name="Object 8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29918" name="Group 824"/>
            <p:cNvGrpSpPr>
              <a:grpSpLocks/>
            </p:cNvGrpSpPr>
            <p:nvPr/>
          </p:nvGrpSpPr>
          <p:grpSpPr bwMode="auto">
            <a:xfrm>
              <a:off x="569" y="3419"/>
              <a:ext cx="131" cy="258"/>
              <a:chOff x="4180" y="783"/>
              <a:chExt cx="150" cy="307"/>
            </a:xfrm>
          </p:grpSpPr>
          <p:sp>
            <p:nvSpPr>
              <p:cNvPr id="29919" name="AutoShape 825"/>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920" name="Rectangle 826"/>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921" name="Rectangle 827"/>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922" name="AutoShape 828"/>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923" name="Line 829"/>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24" name="Line 830"/>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25" name="Rectangle 831"/>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926" name="Rectangle 832"/>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sp>
        <p:nvSpPr>
          <p:cNvPr id="29793" name="Line 833"/>
          <p:cNvSpPr>
            <a:spLocks noChangeShapeType="1"/>
          </p:cNvSpPr>
          <p:nvPr/>
        </p:nvSpPr>
        <p:spPr bwMode="auto">
          <a:xfrm flipH="1">
            <a:off x="7539039" y="3851607"/>
            <a:ext cx="3175" cy="144463"/>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94" name="Line 834"/>
          <p:cNvSpPr>
            <a:spLocks noChangeShapeType="1"/>
          </p:cNvSpPr>
          <p:nvPr/>
        </p:nvSpPr>
        <p:spPr bwMode="auto">
          <a:xfrm flipV="1">
            <a:off x="8836026" y="2834019"/>
            <a:ext cx="123825" cy="8731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95" name="Line 835"/>
          <p:cNvSpPr>
            <a:spLocks noChangeShapeType="1"/>
          </p:cNvSpPr>
          <p:nvPr/>
        </p:nvSpPr>
        <p:spPr bwMode="auto">
          <a:xfrm>
            <a:off x="8662988" y="3007056"/>
            <a:ext cx="0" cy="825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96" name="Line 836"/>
          <p:cNvSpPr>
            <a:spLocks noChangeShapeType="1"/>
          </p:cNvSpPr>
          <p:nvPr/>
        </p:nvSpPr>
        <p:spPr bwMode="auto">
          <a:xfrm flipV="1">
            <a:off x="8834439" y="2903870"/>
            <a:ext cx="263525" cy="28892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97" name="Line 837"/>
          <p:cNvSpPr>
            <a:spLocks noChangeShapeType="1"/>
          </p:cNvSpPr>
          <p:nvPr/>
        </p:nvSpPr>
        <p:spPr bwMode="auto">
          <a:xfrm>
            <a:off x="9199563" y="2902281"/>
            <a:ext cx="0" cy="1968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98" name="Line 838"/>
          <p:cNvSpPr>
            <a:spLocks noChangeShapeType="1"/>
          </p:cNvSpPr>
          <p:nvPr/>
        </p:nvSpPr>
        <p:spPr bwMode="auto">
          <a:xfrm>
            <a:off x="8853488" y="3208669"/>
            <a:ext cx="18891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799" name="Line 839"/>
          <p:cNvSpPr>
            <a:spLocks noChangeShapeType="1"/>
          </p:cNvSpPr>
          <p:nvPr/>
        </p:nvSpPr>
        <p:spPr bwMode="auto">
          <a:xfrm flipV="1">
            <a:off x="7148514" y="4075445"/>
            <a:ext cx="168275" cy="31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800" name="Line 840"/>
          <p:cNvSpPr>
            <a:spLocks noChangeShapeType="1"/>
          </p:cNvSpPr>
          <p:nvPr/>
        </p:nvSpPr>
        <p:spPr bwMode="auto">
          <a:xfrm flipV="1">
            <a:off x="9267826" y="2602245"/>
            <a:ext cx="238125" cy="1682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801" name="Line 841"/>
          <p:cNvSpPr>
            <a:spLocks noChangeShapeType="1"/>
          </p:cNvSpPr>
          <p:nvPr/>
        </p:nvSpPr>
        <p:spPr bwMode="auto">
          <a:xfrm>
            <a:off x="9407525" y="3199144"/>
            <a:ext cx="1778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802" name="Line 842"/>
          <p:cNvSpPr>
            <a:spLocks noChangeShapeType="1"/>
          </p:cNvSpPr>
          <p:nvPr/>
        </p:nvSpPr>
        <p:spPr bwMode="auto">
          <a:xfrm flipH="1">
            <a:off x="8553451" y="3275344"/>
            <a:ext cx="98425" cy="7048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803" name="Line 843"/>
          <p:cNvSpPr>
            <a:spLocks noChangeShapeType="1"/>
          </p:cNvSpPr>
          <p:nvPr/>
        </p:nvSpPr>
        <p:spPr bwMode="auto">
          <a:xfrm flipH="1">
            <a:off x="9144001" y="3275345"/>
            <a:ext cx="111125" cy="7270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nvGrpSpPr>
          <p:cNvPr id="29804" name="Group 844"/>
          <p:cNvGrpSpPr>
            <a:grpSpLocks/>
          </p:cNvGrpSpPr>
          <p:nvPr/>
        </p:nvGrpSpPr>
        <p:grpSpPr bwMode="auto">
          <a:xfrm>
            <a:off x="8196263" y="4893006"/>
            <a:ext cx="501650" cy="234950"/>
            <a:chOff x="4701" y="2996"/>
            <a:chExt cx="316" cy="148"/>
          </a:xfrm>
        </p:grpSpPr>
        <p:sp>
          <p:nvSpPr>
            <p:cNvPr id="29893" name="Oval 845"/>
            <p:cNvSpPr>
              <a:spLocks noChangeArrowheads="1"/>
            </p:cNvSpPr>
            <p:nvPr/>
          </p:nvSpPr>
          <p:spPr bwMode="auto">
            <a:xfrm>
              <a:off x="4704" y="3062"/>
              <a:ext cx="313" cy="8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894" name="Line 846"/>
            <p:cNvSpPr>
              <a:spLocks noChangeShapeType="1"/>
            </p:cNvSpPr>
            <p:nvPr/>
          </p:nvSpPr>
          <p:spPr bwMode="auto">
            <a:xfrm>
              <a:off x="4704"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95" name="Line 847"/>
            <p:cNvSpPr>
              <a:spLocks noChangeShapeType="1"/>
            </p:cNvSpPr>
            <p:nvPr/>
          </p:nvSpPr>
          <p:spPr bwMode="auto">
            <a:xfrm>
              <a:off x="5017"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96" name="Rectangle 848"/>
            <p:cNvSpPr>
              <a:spLocks noChangeArrowheads="1"/>
            </p:cNvSpPr>
            <p:nvPr/>
          </p:nvSpPr>
          <p:spPr bwMode="auto">
            <a:xfrm>
              <a:off x="4704" y="3055"/>
              <a:ext cx="310" cy="50"/>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29897" name="Oval 849"/>
            <p:cNvSpPr>
              <a:spLocks noChangeArrowheads="1"/>
            </p:cNvSpPr>
            <p:nvPr/>
          </p:nvSpPr>
          <p:spPr bwMode="auto">
            <a:xfrm>
              <a:off x="4701" y="2996"/>
              <a:ext cx="313" cy="96"/>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898" name="Group 850"/>
            <p:cNvGrpSpPr>
              <a:grpSpLocks/>
            </p:cNvGrpSpPr>
            <p:nvPr/>
          </p:nvGrpSpPr>
          <p:grpSpPr bwMode="auto">
            <a:xfrm>
              <a:off x="4776" y="3017"/>
              <a:ext cx="156" cy="56"/>
              <a:chOff x="2848" y="848"/>
              <a:chExt cx="140" cy="98"/>
            </a:xfrm>
          </p:grpSpPr>
          <p:sp>
            <p:nvSpPr>
              <p:cNvPr id="29903" name="Line 851"/>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04" name="Line 852"/>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05" name="Line 853"/>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899" name="Group 854"/>
            <p:cNvGrpSpPr>
              <a:grpSpLocks/>
            </p:cNvGrpSpPr>
            <p:nvPr/>
          </p:nvGrpSpPr>
          <p:grpSpPr bwMode="auto">
            <a:xfrm flipV="1">
              <a:off x="4776" y="3016"/>
              <a:ext cx="156" cy="56"/>
              <a:chOff x="2848" y="848"/>
              <a:chExt cx="140" cy="98"/>
            </a:xfrm>
          </p:grpSpPr>
          <p:sp>
            <p:nvSpPr>
              <p:cNvPr id="29900" name="Line 855"/>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01" name="Line 856"/>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902" name="Line 857"/>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29805" name="Group 858"/>
          <p:cNvGrpSpPr>
            <a:grpSpLocks/>
          </p:cNvGrpSpPr>
          <p:nvPr/>
        </p:nvGrpSpPr>
        <p:grpSpPr bwMode="auto">
          <a:xfrm>
            <a:off x="7531100" y="5194631"/>
            <a:ext cx="501650" cy="234950"/>
            <a:chOff x="4701" y="2996"/>
            <a:chExt cx="316" cy="148"/>
          </a:xfrm>
        </p:grpSpPr>
        <p:sp>
          <p:nvSpPr>
            <p:cNvPr id="29880" name="Oval 859"/>
            <p:cNvSpPr>
              <a:spLocks noChangeArrowheads="1"/>
            </p:cNvSpPr>
            <p:nvPr/>
          </p:nvSpPr>
          <p:spPr bwMode="auto">
            <a:xfrm>
              <a:off x="4704" y="3062"/>
              <a:ext cx="313" cy="8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881" name="Line 860"/>
            <p:cNvSpPr>
              <a:spLocks noChangeShapeType="1"/>
            </p:cNvSpPr>
            <p:nvPr/>
          </p:nvSpPr>
          <p:spPr bwMode="auto">
            <a:xfrm>
              <a:off x="4704"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82" name="Line 861"/>
            <p:cNvSpPr>
              <a:spLocks noChangeShapeType="1"/>
            </p:cNvSpPr>
            <p:nvPr/>
          </p:nvSpPr>
          <p:spPr bwMode="auto">
            <a:xfrm>
              <a:off x="5017"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83" name="Rectangle 862"/>
            <p:cNvSpPr>
              <a:spLocks noChangeArrowheads="1"/>
            </p:cNvSpPr>
            <p:nvPr/>
          </p:nvSpPr>
          <p:spPr bwMode="auto">
            <a:xfrm>
              <a:off x="4704" y="3055"/>
              <a:ext cx="310" cy="50"/>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29884" name="Oval 863"/>
            <p:cNvSpPr>
              <a:spLocks noChangeArrowheads="1"/>
            </p:cNvSpPr>
            <p:nvPr/>
          </p:nvSpPr>
          <p:spPr bwMode="auto">
            <a:xfrm>
              <a:off x="4701" y="2996"/>
              <a:ext cx="313" cy="96"/>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29885" name="Group 864"/>
            <p:cNvGrpSpPr>
              <a:grpSpLocks/>
            </p:cNvGrpSpPr>
            <p:nvPr/>
          </p:nvGrpSpPr>
          <p:grpSpPr bwMode="auto">
            <a:xfrm>
              <a:off x="4776" y="3017"/>
              <a:ext cx="156" cy="56"/>
              <a:chOff x="2848" y="848"/>
              <a:chExt cx="140" cy="98"/>
            </a:xfrm>
          </p:grpSpPr>
          <p:sp>
            <p:nvSpPr>
              <p:cNvPr id="29890" name="Line 865"/>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91" name="Line 866"/>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92" name="Line 867"/>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29886" name="Group 868"/>
            <p:cNvGrpSpPr>
              <a:grpSpLocks/>
            </p:cNvGrpSpPr>
            <p:nvPr/>
          </p:nvGrpSpPr>
          <p:grpSpPr bwMode="auto">
            <a:xfrm flipV="1">
              <a:off x="4776" y="3016"/>
              <a:ext cx="156" cy="56"/>
              <a:chOff x="2848" y="848"/>
              <a:chExt cx="140" cy="98"/>
            </a:xfrm>
          </p:grpSpPr>
          <p:sp>
            <p:nvSpPr>
              <p:cNvPr id="29887" name="Line 869"/>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88" name="Line 870"/>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89" name="Line 871"/>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29806" name="Group 872"/>
          <p:cNvGrpSpPr>
            <a:grpSpLocks/>
          </p:cNvGrpSpPr>
          <p:nvPr/>
        </p:nvGrpSpPr>
        <p:grpSpPr bwMode="auto">
          <a:xfrm>
            <a:off x="8361363" y="5380369"/>
            <a:ext cx="290512" cy="404812"/>
            <a:chOff x="4290" y="3130"/>
            <a:chExt cx="183" cy="255"/>
          </a:xfrm>
        </p:grpSpPr>
        <p:pic>
          <p:nvPicPr>
            <p:cNvPr id="29862" name="Picture 873" descr="31u_bnrz[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43" y="3211"/>
              <a:ext cx="121" cy="174"/>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9863" name="Freeform 874"/>
            <p:cNvSpPr>
              <a:spLocks/>
            </p:cNvSpPr>
            <p:nvPr/>
          </p:nvSpPr>
          <p:spPr bwMode="auto">
            <a:xfrm>
              <a:off x="4339" y="3143"/>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64" name="Freeform 875"/>
            <p:cNvSpPr>
              <a:spLocks/>
            </p:cNvSpPr>
            <p:nvPr/>
          </p:nvSpPr>
          <p:spPr bwMode="auto">
            <a:xfrm>
              <a:off x="4395" y="3142"/>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65" name="Freeform 876"/>
            <p:cNvSpPr>
              <a:spLocks/>
            </p:cNvSpPr>
            <p:nvPr/>
          </p:nvSpPr>
          <p:spPr bwMode="auto">
            <a:xfrm>
              <a:off x="4318" y="3135"/>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66" name="Freeform 877"/>
            <p:cNvSpPr>
              <a:spLocks/>
            </p:cNvSpPr>
            <p:nvPr/>
          </p:nvSpPr>
          <p:spPr bwMode="auto">
            <a:xfrm>
              <a:off x="4394" y="3133"/>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67" name="Freeform 878"/>
            <p:cNvSpPr>
              <a:spLocks/>
            </p:cNvSpPr>
            <p:nvPr/>
          </p:nvSpPr>
          <p:spPr bwMode="auto">
            <a:xfrm>
              <a:off x="4298" y="3153"/>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68" name="Freeform 879"/>
            <p:cNvSpPr>
              <a:spLocks/>
            </p:cNvSpPr>
            <p:nvPr/>
          </p:nvSpPr>
          <p:spPr bwMode="auto">
            <a:xfrm>
              <a:off x="4432" y="3130"/>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69" name="Freeform 880"/>
            <p:cNvSpPr>
              <a:spLocks/>
            </p:cNvSpPr>
            <p:nvPr/>
          </p:nvSpPr>
          <p:spPr bwMode="auto">
            <a:xfrm>
              <a:off x="4387" y="3191"/>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70" name="Freeform 881"/>
            <p:cNvSpPr>
              <a:spLocks/>
            </p:cNvSpPr>
            <p:nvPr/>
          </p:nvSpPr>
          <p:spPr bwMode="auto">
            <a:xfrm>
              <a:off x="4381" y="3174"/>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71" name="Freeform 882"/>
            <p:cNvSpPr>
              <a:spLocks/>
            </p:cNvSpPr>
            <p:nvPr/>
          </p:nvSpPr>
          <p:spPr bwMode="auto">
            <a:xfrm>
              <a:off x="4375" y="3163"/>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72" name="Freeform 883"/>
            <p:cNvSpPr>
              <a:spLocks/>
            </p:cNvSpPr>
            <p:nvPr/>
          </p:nvSpPr>
          <p:spPr bwMode="auto">
            <a:xfrm>
              <a:off x="4370" y="3155"/>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73" name="Freeform 884"/>
            <p:cNvSpPr>
              <a:spLocks/>
            </p:cNvSpPr>
            <p:nvPr/>
          </p:nvSpPr>
          <p:spPr bwMode="auto">
            <a:xfrm>
              <a:off x="4330" y="3145"/>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29874" name="Freeform 885"/>
            <p:cNvSpPr>
              <a:spLocks/>
            </p:cNvSpPr>
            <p:nvPr/>
          </p:nvSpPr>
          <p:spPr bwMode="auto">
            <a:xfrm>
              <a:off x="4386" y="3145"/>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29875" name="Freeform 886"/>
            <p:cNvSpPr>
              <a:spLocks/>
            </p:cNvSpPr>
            <p:nvPr/>
          </p:nvSpPr>
          <p:spPr bwMode="auto">
            <a:xfrm>
              <a:off x="4309" y="3138"/>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29876" name="Freeform 887"/>
            <p:cNvSpPr>
              <a:spLocks/>
            </p:cNvSpPr>
            <p:nvPr/>
          </p:nvSpPr>
          <p:spPr bwMode="auto">
            <a:xfrm>
              <a:off x="4384" y="3136"/>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29877" name="Freeform 888"/>
            <p:cNvSpPr>
              <a:spLocks/>
            </p:cNvSpPr>
            <p:nvPr/>
          </p:nvSpPr>
          <p:spPr bwMode="auto">
            <a:xfrm>
              <a:off x="4290" y="3159"/>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29878" name="Freeform 889"/>
            <p:cNvSpPr>
              <a:spLocks/>
            </p:cNvSpPr>
            <p:nvPr/>
          </p:nvSpPr>
          <p:spPr bwMode="auto">
            <a:xfrm>
              <a:off x="4423" y="3133"/>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29879" name="Freeform 890"/>
            <p:cNvSpPr>
              <a:spLocks/>
            </p:cNvSpPr>
            <p:nvPr/>
          </p:nvSpPr>
          <p:spPr bwMode="auto">
            <a:xfrm>
              <a:off x="4338" y="3209"/>
              <a:ext cx="125" cy="175"/>
            </a:xfrm>
            <a:custGeom>
              <a:avLst/>
              <a:gdLst>
                <a:gd name="T0" fmla="*/ 0 w 125"/>
                <a:gd name="T1" fmla="*/ 175 h 175"/>
                <a:gd name="T2" fmla="*/ 0 w 125"/>
                <a:gd name="T3" fmla="*/ 144 h 175"/>
                <a:gd name="T4" fmla="*/ 11 w 125"/>
                <a:gd name="T5" fmla="*/ 144 h 175"/>
                <a:gd name="T6" fmla="*/ 11 w 125"/>
                <a:gd name="T7" fmla="*/ 118 h 175"/>
                <a:gd name="T8" fmla="*/ 23 w 125"/>
                <a:gd name="T9" fmla="*/ 114 h 175"/>
                <a:gd name="T10" fmla="*/ 20 w 125"/>
                <a:gd name="T11" fmla="*/ 88 h 175"/>
                <a:gd name="T12" fmla="*/ 30 w 125"/>
                <a:gd name="T13" fmla="*/ 84 h 175"/>
                <a:gd name="T14" fmla="*/ 30 w 125"/>
                <a:gd name="T15" fmla="*/ 58 h 175"/>
                <a:gd name="T16" fmla="*/ 39 w 125"/>
                <a:gd name="T17" fmla="*/ 54 h 175"/>
                <a:gd name="T18" fmla="*/ 39 w 125"/>
                <a:gd name="T19" fmla="*/ 28 h 175"/>
                <a:gd name="T20" fmla="*/ 48 w 125"/>
                <a:gd name="T21" fmla="*/ 28 h 175"/>
                <a:gd name="T22" fmla="*/ 56 w 125"/>
                <a:gd name="T23" fmla="*/ 0 h 175"/>
                <a:gd name="T24" fmla="*/ 80 w 125"/>
                <a:gd name="T25" fmla="*/ 0 h 175"/>
                <a:gd name="T26" fmla="*/ 81 w 125"/>
                <a:gd name="T27" fmla="*/ 25 h 175"/>
                <a:gd name="T28" fmla="*/ 92 w 125"/>
                <a:gd name="T29" fmla="*/ 24 h 175"/>
                <a:gd name="T30" fmla="*/ 93 w 125"/>
                <a:gd name="T31" fmla="*/ 49 h 175"/>
                <a:gd name="T32" fmla="*/ 102 w 125"/>
                <a:gd name="T33" fmla="*/ 54 h 175"/>
                <a:gd name="T34" fmla="*/ 99 w 125"/>
                <a:gd name="T35" fmla="*/ 81 h 175"/>
                <a:gd name="T36" fmla="*/ 114 w 125"/>
                <a:gd name="T37" fmla="*/ 82 h 175"/>
                <a:gd name="T38" fmla="*/ 107 w 125"/>
                <a:gd name="T39" fmla="*/ 81 h 175"/>
                <a:gd name="T40" fmla="*/ 108 w 125"/>
                <a:gd name="T41" fmla="*/ 114 h 175"/>
                <a:gd name="T42" fmla="*/ 117 w 125"/>
                <a:gd name="T43" fmla="*/ 117 h 175"/>
                <a:gd name="T44" fmla="*/ 122 w 125"/>
                <a:gd name="T45" fmla="*/ 142 h 175"/>
                <a:gd name="T46" fmla="*/ 125 w 125"/>
                <a:gd name="T47" fmla="*/ 175 h 175"/>
                <a:gd name="T48" fmla="*/ 0 w 125"/>
                <a:gd name="T49" fmla="*/ 175 h 1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5"/>
                <a:gd name="T76" fmla="*/ 0 h 175"/>
                <a:gd name="T77" fmla="*/ 125 w 125"/>
                <a:gd name="T78" fmla="*/ 175 h 1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5" h="175">
                  <a:moveTo>
                    <a:pt x="0" y="175"/>
                  </a:moveTo>
                  <a:lnTo>
                    <a:pt x="0" y="144"/>
                  </a:lnTo>
                  <a:lnTo>
                    <a:pt x="11" y="144"/>
                  </a:lnTo>
                  <a:lnTo>
                    <a:pt x="11" y="118"/>
                  </a:lnTo>
                  <a:lnTo>
                    <a:pt x="23" y="114"/>
                  </a:lnTo>
                  <a:lnTo>
                    <a:pt x="20" y="88"/>
                  </a:lnTo>
                  <a:lnTo>
                    <a:pt x="30" y="84"/>
                  </a:lnTo>
                  <a:lnTo>
                    <a:pt x="30" y="58"/>
                  </a:lnTo>
                  <a:lnTo>
                    <a:pt x="39" y="54"/>
                  </a:lnTo>
                  <a:lnTo>
                    <a:pt x="39" y="28"/>
                  </a:lnTo>
                  <a:lnTo>
                    <a:pt x="48" y="28"/>
                  </a:lnTo>
                  <a:lnTo>
                    <a:pt x="56" y="0"/>
                  </a:lnTo>
                  <a:lnTo>
                    <a:pt x="80" y="0"/>
                  </a:lnTo>
                  <a:lnTo>
                    <a:pt x="81" y="25"/>
                  </a:lnTo>
                  <a:lnTo>
                    <a:pt x="92" y="24"/>
                  </a:lnTo>
                  <a:lnTo>
                    <a:pt x="93" y="49"/>
                  </a:lnTo>
                  <a:lnTo>
                    <a:pt x="102" y="54"/>
                  </a:lnTo>
                  <a:lnTo>
                    <a:pt x="99" y="81"/>
                  </a:lnTo>
                  <a:lnTo>
                    <a:pt x="114" y="82"/>
                  </a:lnTo>
                  <a:lnTo>
                    <a:pt x="107" y="81"/>
                  </a:lnTo>
                  <a:lnTo>
                    <a:pt x="108" y="114"/>
                  </a:lnTo>
                  <a:lnTo>
                    <a:pt x="117" y="117"/>
                  </a:lnTo>
                  <a:lnTo>
                    <a:pt x="122" y="142"/>
                  </a:lnTo>
                  <a:lnTo>
                    <a:pt x="125" y="175"/>
                  </a:lnTo>
                  <a:lnTo>
                    <a:pt x="0" y="175"/>
                  </a:lnTo>
                  <a:close/>
                </a:path>
              </a:pathLst>
            </a:custGeom>
            <a:solidFill>
              <a:srgbClr val="DDDDDD"/>
            </a:solidFill>
            <a:ln w="9525">
              <a:solidFill>
                <a:schemeClr val="bg2"/>
              </a:solidFill>
              <a:round/>
              <a:headEnd/>
              <a:tailEnd/>
            </a:ln>
          </p:spPr>
          <p:txBody>
            <a:bodyPr/>
            <a:lstStyle/>
            <a:p>
              <a:endParaRPr lang="en-US">
                <a:latin typeface="+mn-lt"/>
                <a:ea typeface="+mn-ea"/>
              </a:endParaRPr>
            </a:p>
          </p:txBody>
        </p:sp>
      </p:grpSp>
      <p:grpSp>
        <p:nvGrpSpPr>
          <p:cNvPr id="29807" name="Group 891"/>
          <p:cNvGrpSpPr>
            <a:grpSpLocks/>
          </p:cNvGrpSpPr>
          <p:nvPr/>
        </p:nvGrpSpPr>
        <p:grpSpPr bwMode="auto">
          <a:xfrm>
            <a:off x="6918326" y="3842082"/>
            <a:ext cx="290513" cy="404813"/>
            <a:chOff x="4290" y="3130"/>
            <a:chExt cx="183" cy="255"/>
          </a:xfrm>
        </p:grpSpPr>
        <p:pic>
          <p:nvPicPr>
            <p:cNvPr id="29844" name="Picture 892" descr="31u_bnrz[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43" y="3211"/>
              <a:ext cx="121" cy="174"/>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9845" name="Freeform 893"/>
            <p:cNvSpPr>
              <a:spLocks/>
            </p:cNvSpPr>
            <p:nvPr/>
          </p:nvSpPr>
          <p:spPr bwMode="auto">
            <a:xfrm>
              <a:off x="4339" y="3143"/>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46" name="Freeform 894"/>
            <p:cNvSpPr>
              <a:spLocks/>
            </p:cNvSpPr>
            <p:nvPr/>
          </p:nvSpPr>
          <p:spPr bwMode="auto">
            <a:xfrm>
              <a:off x="4395" y="3142"/>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47" name="Freeform 895"/>
            <p:cNvSpPr>
              <a:spLocks/>
            </p:cNvSpPr>
            <p:nvPr/>
          </p:nvSpPr>
          <p:spPr bwMode="auto">
            <a:xfrm>
              <a:off x="4318" y="3135"/>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48" name="Freeform 896"/>
            <p:cNvSpPr>
              <a:spLocks/>
            </p:cNvSpPr>
            <p:nvPr/>
          </p:nvSpPr>
          <p:spPr bwMode="auto">
            <a:xfrm>
              <a:off x="4394" y="3133"/>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49" name="Freeform 897"/>
            <p:cNvSpPr>
              <a:spLocks/>
            </p:cNvSpPr>
            <p:nvPr/>
          </p:nvSpPr>
          <p:spPr bwMode="auto">
            <a:xfrm>
              <a:off x="4298" y="3153"/>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50" name="Freeform 898"/>
            <p:cNvSpPr>
              <a:spLocks/>
            </p:cNvSpPr>
            <p:nvPr/>
          </p:nvSpPr>
          <p:spPr bwMode="auto">
            <a:xfrm>
              <a:off x="4432" y="3130"/>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51" name="Freeform 899"/>
            <p:cNvSpPr>
              <a:spLocks/>
            </p:cNvSpPr>
            <p:nvPr/>
          </p:nvSpPr>
          <p:spPr bwMode="auto">
            <a:xfrm>
              <a:off x="4387" y="3191"/>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52" name="Freeform 900"/>
            <p:cNvSpPr>
              <a:spLocks/>
            </p:cNvSpPr>
            <p:nvPr/>
          </p:nvSpPr>
          <p:spPr bwMode="auto">
            <a:xfrm>
              <a:off x="4381" y="3174"/>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53" name="Freeform 901"/>
            <p:cNvSpPr>
              <a:spLocks/>
            </p:cNvSpPr>
            <p:nvPr/>
          </p:nvSpPr>
          <p:spPr bwMode="auto">
            <a:xfrm>
              <a:off x="4375" y="3163"/>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54" name="Freeform 902"/>
            <p:cNvSpPr>
              <a:spLocks/>
            </p:cNvSpPr>
            <p:nvPr/>
          </p:nvSpPr>
          <p:spPr bwMode="auto">
            <a:xfrm>
              <a:off x="4370" y="3155"/>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9855" name="Freeform 903"/>
            <p:cNvSpPr>
              <a:spLocks/>
            </p:cNvSpPr>
            <p:nvPr/>
          </p:nvSpPr>
          <p:spPr bwMode="auto">
            <a:xfrm>
              <a:off x="4330" y="3145"/>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29856" name="Freeform 904"/>
            <p:cNvSpPr>
              <a:spLocks/>
            </p:cNvSpPr>
            <p:nvPr/>
          </p:nvSpPr>
          <p:spPr bwMode="auto">
            <a:xfrm>
              <a:off x="4386" y="3145"/>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29857" name="Freeform 905"/>
            <p:cNvSpPr>
              <a:spLocks/>
            </p:cNvSpPr>
            <p:nvPr/>
          </p:nvSpPr>
          <p:spPr bwMode="auto">
            <a:xfrm>
              <a:off x="4309" y="3138"/>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29858" name="Freeform 906"/>
            <p:cNvSpPr>
              <a:spLocks/>
            </p:cNvSpPr>
            <p:nvPr/>
          </p:nvSpPr>
          <p:spPr bwMode="auto">
            <a:xfrm>
              <a:off x="4384" y="3136"/>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29859" name="Freeform 907"/>
            <p:cNvSpPr>
              <a:spLocks/>
            </p:cNvSpPr>
            <p:nvPr/>
          </p:nvSpPr>
          <p:spPr bwMode="auto">
            <a:xfrm>
              <a:off x="4290" y="3159"/>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29860" name="Freeform 908"/>
            <p:cNvSpPr>
              <a:spLocks/>
            </p:cNvSpPr>
            <p:nvPr/>
          </p:nvSpPr>
          <p:spPr bwMode="auto">
            <a:xfrm>
              <a:off x="4423" y="3133"/>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29861" name="Freeform 909"/>
            <p:cNvSpPr>
              <a:spLocks/>
            </p:cNvSpPr>
            <p:nvPr/>
          </p:nvSpPr>
          <p:spPr bwMode="auto">
            <a:xfrm>
              <a:off x="4338" y="3209"/>
              <a:ext cx="125" cy="175"/>
            </a:xfrm>
            <a:custGeom>
              <a:avLst/>
              <a:gdLst>
                <a:gd name="T0" fmla="*/ 0 w 125"/>
                <a:gd name="T1" fmla="*/ 175 h 175"/>
                <a:gd name="T2" fmla="*/ 0 w 125"/>
                <a:gd name="T3" fmla="*/ 144 h 175"/>
                <a:gd name="T4" fmla="*/ 11 w 125"/>
                <a:gd name="T5" fmla="*/ 144 h 175"/>
                <a:gd name="T6" fmla="*/ 11 w 125"/>
                <a:gd name="T7" fmla="*/ 118 h 175"/>
                <a:gd name="T8" fmla="*/ 23 w 125"/>
                <a:gd name="T9" fmla="*/ 114 h 175"/>
                <a:gd name="T10" fmla="*/ 20 w 125"/>
                <a:gd name="T11" fmla="*/ 88 h 175"/>
                <a:gd name="T12" fmla="*/ 30 w 125"/>
                <a:gd name="T13" fmla="*/ 84 h 175"/>
                <a:gd name="T14" fmla="*/ 30 w 125"/>
                <a:gd name="T15" fmla="*/ 58 h 175"/>
                <a:gd name="T16" fmla="*/ 39 w 125"/>
                <a:gd name="T17" fmla="*/ 54 h 175"/>
                <a:gd name="T18" fmla="*/ 39 w 125"/>
                <a:gd name="T19" fmla="*/ 28 h 175"/>
                <a:gd name="T20" fmla="*/ 48 w 125"/>
                <a:gd name="T21" fmla="*/ 28 h 175"/>
                <a:gd name="T22" fmla="*/ 56 w 125"/>
                <a:gd name="T23" fmla="*/ 0 h 175"/>
                <a:gd name="T24" fmla="*/ 80 w 125"/>
                <a:gd name="T25" fmla="*/ 0 h 175"/>
                <a:gd name="T26" fmla="*/ 81 w 125"/>
                <a:gd name="T27" fmla="*/ 25 h 175"/>
                <a:gd name="T28" fmla="*/ 92 w 125"/>
                <a:gd name="T29" fmla="*/ 24 h 175"/>
                <a:gd name="T30" fmla="*/ 93 w 125"/>
                <a:gd name="T31" fmla="*/ 49 h 175"/>
                <a:gd name="T32" fmla="*/ 102 w 125"/>
                <a:gd name="T33" fmla="*/ 54 h 175"/>
                <a:gd name="T34" fmla="*/ 99 w 125"/>
                <a:gd name="T35" fmla="*/ 81 h 175"/>
                <a:gd name="T36" fmla="*/ 114 w 125"/>
                <a:gd name="T37" fmla="*/ 82 h 175"/>
                <a:gd name="T38" fmla="*/ 107 w 125"/>
                <a:gd name="T39" fmla="*/ 81 h 175"/>
                <a:gd name="T40" fmla="*/ 108 w 125"/>
                <a:gd name="T41" fmla="*/ 114 h 175"/>
                <a:gd name="T42" fmla="*/ 117 w 125"/>
                <a:gd name="T43" fmla="*/ 117 h 175"/>
                <a:gd name="T44" fmla="*/ 122 w 125"/>
                <a:gd name="T45" fmla="*/ 142 h 175"/>
                <a:gd name="T46" fmla="*/ 125 w 125"/>
                <a:gd name="T47" fmla="*/ 175 h 175"/>
                <a:gd name="T48" fmla="*/ 0 w 125"/>
                <a:gd name="T49" fmla="*/ 175 h 1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5"/>
                <a:gd name="T76" fmla="*/ 0 h 175"/>
                <a:gd name="T77" fmla="*/ 125 w 125"/>
                <a:gd name="T78" fmla="*/ 175 h 1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5" h="175">
                  <a:moveTo>
                    <a:pt x="0" y="175"/>
                  </a:moveTo>
                  <a:lnTo>
                    <a:pt x="0" y="144"/>
                  </a:lnTo>
                  <a:lnTo>
                    <a:pt x="11" y="144"/>
                  </a:lnTo>
                  <a:lnTo>
                    <a:pt x="11" y="118"/>
                  </a:lnTo>
                  <a:lnTo>
                    <a:pt x="23" y="114"/>
                  </a:lnTo>
                  <a:lnTo>
                    <a:pt x="20" y="88"/>
                  </a:lnTo>
                  <a:lnTo>
                    <a:pt x="30" y="84"/>
                  </a:lnTo>
                  <a:lnTo>
                    <a:pt x="30" y="58"/>
                  </a:lnTo>
                  <a:lnTo>
                    <a:pt x="39" y="54"/>
                  </a:lnTo>
                  <a:lnTo>
                    <a:pt x="39" y="28"/>
                  </a:lnTo>
                  <a:lnTo>
                    <a:pt x="48" y="28"/>
                  </a:lnTo>
                  <a:lnTo>
                    <a:pt x="56" y="0"/>
                  </a:lnTo>
                  <a:lnTo>
                    <a:pt x="80" y="0"/>
                  </a:lnTo>
                  <a:lnTo>
                    <a:pt x="81" y="25"/>
                  </a:lnTo>
                  <a:lnTo>
                    <a:pt x="92" y="24"/>
                  </a:lnTo>
                  <a:lnTo>
                    <a:pt x="93" y="49"/>
                  </a:lnTo>
                  <a:lnTo>
                    <a:pt x="102" y="54"/>
                  </a:lnTo>
                  <a:lnTo>
                    <a:pt x="99" y="81"/>
                  </a:lnTo>
                  <a:lnTo>
                    <a:pt x="114" y="82"/>
                  </a:lnTo>
                  <a:lnTo>
                    <a:pt x="107" y="81"/>
                  </a:lnTo>
                  <a:lnTo>
                    <a:pt x="108" y="114"/>
                  </a:lnTo>
                  <a:lnTo>
                    <a:pt x="117" y="117"/>
                  </a:lnTo>
                  <a:lnTo>
                    <a:pt x="122" y="142"/>
                  </a:lnTo>
                  <a:lnTo>
                    <a:pt x="125" y="175"/>
                  </a:lnTo>
                  <a:lnTo>
                    <a:pt x="0" y="175"/>
                  </a:lnTo>
                  <a:close/>
                </a:path>
              </a:pathLst>
            </a:custGeom>
            <a:solidFill>
              <a:srgbClr val="DDDDDD"/>
            </a:solidFill>
            <a:ln w="9525">
              <a:solidFill>
                <a:schemeClr val="bg2"/>
              </a:solidFill>
              <a:round/>
              <a:headEnd/>
              <a:tailEnd/>
            </a:ln>
          </p:spPr>
          <p:txBody>
            <a:bodyPr/>
            <a:lstStyle/>
            <a:p>
              <a:endParaRPr lang="en-US">
                <a:latin typeface="+mn-lt"/>
                <a:ea typeface="+mn-ea"/>
              </a:endParaRPr>
            </a:p>
          </p:txBody>
        </p:sp>
      </p:grpSp>
      <p:sp>
        <p:nvSpPr>
          <p:cNvPr id="35727" name="Line 911"/>
          <p:cNvSpPr>
            <a:spLocks noChangeShapeType="1"/>
          </p:cNvSpPr>
          <p:nvPr/>
        </p:nvSpPr>
        <p:spPr bwMode="auto">
          <a:xfrm>
            <a:off x="9015413" y="1549732"/>
            <a:ext cx="893762" cy="3128963"/>
          </a:xfrm>
          <a:prstGeom prst="line">
            <a:avLst/>
          </a:prstGeom>
          <a:noFill/>
          <a:ln w="762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729" name="Line 913"/>
          <p:cNvSpPr>
            <a:spLocks noChangeShapeType="1"/>
          </p:cNvSpPr>
          <p:nvPr/>
        </p:nvSpPr>
        <p:spPr bwMode="auto">
          <a:xfrm>
            <a:off x="8462963" y="4224669"/>
            <a:ext cx="958850" cy="508000"/>
          </a:xfrm>
          <a:prstGeom prst="line">
            <a:avLst/>
          </a:prstGeom>
          <a:noFill/>
          <a:ln w="762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9810" name="Rectangle 2"/>
          <p:cNvSpPr>
            <a:spLocks noGrp="1" noChangeArrowheads="1"/>
          </p:cNvSpPr>
          <p:nvPr>
            <p:ph type="title"/>
          </p:nvPr>
        </p:nvSpPr>
        <p:spPr>
          <a:xfrm>
            <a:off x="240000" y="360000"/>
            <a:ext cx="11520000" cy="890588"/>
          </a:xfrm>
        </p:spPr>
        <p:txBody>
          <a:bodyPr/>
          <a:lstStyle/>
          <a:p>
            <a:r>
              <a:rPr lang="en-US" altLang="zh-CN"/>
              <a:t>Creating a network appication</a:t>
            </a:r>
          </a:p>
        </p:txBody>
      </p:sp>
      <p:sp>
        <p:nvSpPr>
          <p:cNvPr id="29811" name="Rectangle 3"/>
          <p:cNvSpPr>
            <a:spLocks noGrp="1" noChangeArrowheads="1"/>
          </p:cNvSpPr>
          <p:nvPr>
            <p:ph sz="half" idx="1"/>
          </p:nvPr>
        </p:nvSpPr>
        <p:spPr>
          <a:xfrm>
            <a:off x="711200" y="1600200"/>
            <a:ext cx="5080000" cy="4648200"/>
          </a:xfrm>
        </p:spPr>
        <p:txBody>
          <a:bodyPr>
            <a:normAutofit fontScale="92500" lnSpcReduction="10000"/>
          </a:bodyPr>
          <a:lstStyle/>
          <a:p>
            <a:r>
              <a:rPr lang="en-US" altLang="zh-CN" dirty="0"/>
              <a:t>write programs that</a:t>
            </a:r>
          </a:p>
          <a:p>
            <a:pPr lvl="1"/>
            <a:r>
              <a:rPr lang="en-US" altLang="zh-CN" dirty="0"/>
              <a:t>run on (different) end systems</a:t>
            </a:r>
          </a:p>
          <a:p>
            <a:pPr lvl="1"/>
            <a:r>
              <a:rPr lang="en-US" altLang="zh-CN" dirty="0"/>
              <a:t>communicate over network</a:t>
            </a:r>
          </a:p>
          <a:p>
            <a:pPr lvl="1"/>
            <a:r>
              <a:rPr lang="en-US" altLang="zh-CN" dirty="0"/>
              <a:t>e.g., web server software communicates with browser software</a:t>
            </a:r>
          </a:p>
          <a:p>
            <a:r>
              <a:rPr lang="en-US" altLang="zh-CN" dirty="0"/>
              <a:t>No need to write software for network-core devices</a:t>
            </a:r>
          </a:p>
          <a:p>
            <a:pPr lvl="1"/>
            <a:r>
              <a:rPr lang="en-US" altLang="zh-CN" dirty="0"/>
              <a:t>Network-core devices do not run user applications </a:t>
            </a:r>
          </a:p>
          <a:p>
            <a:pPr lvl="1"/>
            <a:r>
              <a:rPr lang="en-US" altLang="zh-CN" dirty="0"/>
              <a:t>applications on end systems  allows for rapid app development, propagation</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7</a:t>
            </a:fld>
            <a:endParaRPr lang="en-US" altLang="zh-CN" dirty="0"/>
          </a:p>
        </p:txBody>
      </p:sp>
      <p:grpSp>
        <p:nvGrpSpPr>
          <p:cNvPr id="2407" name="Group 918"/>
          <p:cNvGrpSpPr>
            <a:grpSpLocks/>
          </p:cNvGrpSpPr>
          <p:nvPr/>
        </p:nvGrpSpPr>
        <p:grpSpPr bwMode="auto">
          <a:xfrm>
            <a:off x="7994651" y="1260806"/>
            <a:ext cx="1063625" cy="965200"/>
            <a:chOff x="4076" y="518"/>
            <a:chExt cx="670" cy="608"/>
          </a:xfrm>
        </p:grpSpPr>
        <p:grpSp>
          <p:nvGrpSpPr>
            <p:cNvPr id="29835" name="Group 226"/>
            <p:cNvGrpSpPr>
              <a:grpSpLocks/>
            </p:cNvGrpSpPr>
            <p:nvPr/>
          </p:nvGrpSpPr>
          <p:grpSpPr bwMode="auto">
            <a:xfrm>
              <a:off x="4233" y="518"/>
              <a:ext cx="513" cy="541"/>
              <a:chOff x="2938" y="2925"/>
              <a:chExt cx="513" cy="541"/>
            </a:xfrm>
          </p:grpSpPr>
          <p:sp>
            <p:nvSpPr>
              <p:cNvPr id="29837" name="Rectangle 227"/>
              <p:cNvSpPr>
                <a:spLocks noChangeArrowheads="1"/>
              </p:cNvSpPr>
              <p:nvPr/>
            </p:nvSpPr>
            <p:spPr bwMode="auto">
              <a:xfrm>
                <a:off x="3000" y="2925"/>
                <a:ext cx="426" cy="4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838" name="Rectangle 228"/>
              <p:cNvSpPr>
                <a:spLocks noChangeArrowheads="1"/>
              </p:cNvSpPr>
              <p:nvPr/>
            </p:nvSpPr>
            <p:spPr bwMode="auto">
              <a:xfrm>
                <a:off x="2979" y="2940"/>
                <a:ext cx="435" cy="504"/>
              </a:xfrm>
              <a:prstGeom prst="rect">
                <a:avLst/>
              </a:prstGeom>
              <a:solidFill>
                <a:schemeClr val="bg1"/>
              </a:solidFill>
              <a:ln w="1270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839" name="Rectangle 229"/>
              <p:cNvSpPr>
                <a:spLocks noChangeArrowheads="1"/>
              </p:cNvSpPr>
              <p:nvPr/>
            </p:nvSpPr>
            <p:spPr bwMode="auto">
              <a:xfrm>
                <a:off x="2982" y="2943"/>
                <a:ext cx="426" cy="12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840" name="Text Box 230"/>
              <p:cNvSpPr txBox="1">
                <a:spLocks noChangeArrowheads="1"/>
              </p:cNvSpPr>
              <p:nvPr/>
            </p:nvSpPr>
            <p:spPr bwMode="auto">
              <a:xfrm>
                <a:off x="2938" y="2928"/>
                <a:ext cx="513"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000">
                    <a:solidFill>
                      <a:schemeClr val="bg1"/>
                    </a:solidFill>
                    <a:latin typeface="+mn-lt"/>
                    <a:ea typeface="+mn-ea"/>
                  </a:rPr>
                  <a:t>application</a:t>
                </a:r>
                <a:endParaRPr lang="en-US" altLang="zh-CN" sz="1000">
                  <a:latin typeface="+mn-lt"/>
                  <a:ea typeface="+mn-ea"/>
                </a:endParaRPr>
              </a:p>
              <a:p>
                <a:pPr algn="ctr">
                  <a:spcBef>
                    <a:spcPct val="0"/>
                  </a:spcBef>
                  <a:buSzTx/>
                  <a:buFontTx/>
                  <a:buNone/>
                </a:pPr>
                <a:r>
                  <a:rPr lang="en-US" altLang="zh-CN" sz="1000">
                    <a:latin typeface="+mn-lt"/>
                    <a:ea typeface="+mn-ea"/>
                  </a:rPr>
                  <a:t>transport</a:t>
                </a:r>
              </a:p>
              <a:p>
                <a:pPr algn="ctr">
                  <a:spcBef>
                    <a:spcPct val="0"/>
                  </a:spcBef>
                  <a:buSzTx/>
                  <a:buFontTx/>
                  <a:buNone/>
                </a:pPr>
                <a:r>
                  <a:rPr lang="en-US" altLang="zh-CN" sz="1000">
                    <a:latin typeface="+mn-lt"/>
                    <a:ea typeface="+mn-ea"/>
                  </a:rPr>
                  <a:t>network</a:t>
                </a:r>
              </a:p>
              <a:p>
                <a:pPr algn="ctr">
                  <a:spcBef>
                    <a:spcPct val="0"/>
                  </a:spcBef>
                  <a:buSzTx/>
                  <a:buFontTx/>
                  <a:buNone/>
                </a:pPr>
                <a:r>
                  <a:rPr lang="en-US" altLang="zh-CN" sz="1000">
                    <a:latin typeface="+mn-lt"/>
                    <a:ea typeface="+mn-ea"/>
                  </a:rPr>
                  <a:t>data link</a:t>
                </a:r>
              </a:p>
              <a:p>
                <a:pPr algn="ctr">
                  <a:spcBef>
                    <a:spcPct val="0"/>
                  </a:spcBef>
                  <a:buSzTx/>
                  <a:buFontTx/>
                  <a:buNone/>
                </a:pPr>
                <a:r>
                  <a:rPr lang="en-US" altLang="zh-CN" sz="1000">
                    <a:latin typeface="+mn-lt"/>
                    <a:ea typeface="+mn-ea"/>
                  </a:rPr>
                  <a:t>physical</a:t>
                </a:r>
                <a:endParaRPr lang="en-US" altLang="zh-CN" sz="2400">
                  <a:latin typeface="+mn-lt"/>
                  <a:ea typeface="+mn-ea"/>
                </a:endParaRPr>
              </a:p>
            </p:txBody>
          </p:sp>
          <p:sp>
            <p:nvSpPr>
              <p:cNvPr id="29841" name="Line 231"/>
              <p:cNvSpPr>
                <a:spLocks noChangeShapeType="1"/>
              </p:cNvSpPr>
              <p:nvPr/>
            </p:nvSpPr>
            <p:spPr bwMode="auto">
              <a:xfrm>
                <a:off x="2979" y="3156"/>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42" name="Line 232"/>
              <p:cNvSpPr>
                <a:spLocks noChangeShapeType="1"/>
              </p:cNvSpPr>
              <p:nvPr/>
            </p:nvSpPr>
            <p:spPr bwMode="auto">
              <a:xfrm>
                <a:off x="2985" y="3243"/>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43" name="Line 233"/>
              <p:cNvSpPr>
                <a:spLocks noChangeShapeType="1"/>
              </p:cNvSpPr>
              <p:nvPr/>
            </p:nvSpPr>
            <p:spPr bwMode="auto">
              <a:xfrm>
                <a:off x="2985" y="3330"/>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29836" name="Freeform 917"/>
            <p:cNvSpPr>
              <a:spLocks/>
            </p:cNvSpPr>
            <p:nvPr/>
          </p:nvSpPr>
          <p:spPr bwMode="auto">
            <a:xfrm>
              <a:off x="4076" y="532"/>
              <a:ext cx="192" cy="594"/>
            </a:xfrm>
            <a:custGeom>
              <a:avLst/>
              <a:gdLst>
                <a:gd name="T0" fmla="*/ 0 w 192"/>
                <a:gd name="T1" fmla="*/ 594 h 594"/>
                <a:gd name="T2" fmla="*/ 192 w 192"/>
                <a:gd name="T3" fmla="*/ 0 h 594"/>
                <a:gd name="T4" fmla="*/ 192 w 192"/>
                <a:gd name="T5" fmla="*/ 515 h 594"/>
                <a:gd name="T6" fmla="*/ 0 w 192"/>
                <a:gd name="T7" fmla="*/ 594 h 594"/>
                <a:gd name="T8" fmla="*/ 0 60000 65536"/>
                <a:gd name="T9" fmla="*/ 0 60000 65536"/>
                <a:gd name="T10" fmla="*/ 0 60000 65536"/>
                <a:gd name="T11" fmla="*/ 0 60000 65536"/>
                <a:gd name="T12" fmla="*/ 0 w 192"/>
                <a:gd name="T13" fmla="*/ 0 h 594"/>
                <a:gd name="T14" fmla="*/ 192 w 192"/>
                <a:gd name="T15" fmla="*/ 594 h 594"/>
              </a:gdLst>
              <a:ahLst/>
              <a:cxnLst>
                <a:cxn ang="T8">
                  <a:pos x="T0" y="T1"/>
                </a:cxn>
                <a:cxn ang="T9">
                  <a:pos x="T2" y="T3"/>
                </a:cxn>
                <a:cxn ang="T10">
                  <a:pos x="T4" y="T5"/>
                </a:cxn>
                <a:cxn ang="T11">
                  <a:pos x="T6" y="T7"/>
                </a:cxn>
              </a:cxnLst>
              <a:rect l="T12" t="T13" r="T14" b="T15"/>
              <a:pathLst>
                <a:path w="192" h="594">
                  <a:moveTo>
                    <a:pt x="0" y="594"/>
                  </a:moveTo>
                  <a:lnTo>
                    <a:pt x="192" y="0"/>
                  </a:lnTo>
                  <a:lnTo>
                    <a:pt x="192" y="515"/>
                  </a:lnTo>
                  <a:lnTo>
                    <a:pt x="0" y="594"/>
                  </a:lnTo>
                  <a:close/>
                </a:path>
              </a:pathLst>
            </a:custGeom>
            <a:gradFill rotWithShape="1">
              <a:gsLst>
                <a:gs pos="0">
                  <a:schemeClr val="bg1"/>
                </a:gs>
                <a:gs pos="100000">
                  <a:srgbClr val="FF0000"/>
                </a:gs>
              </a:gsLst>
              <a:lin ang="0" scaled="1"/>
            </a:gradFill>
            <a:ln w="9525">
              <a:solidFill>
                <a:srgbClr val="FF0000"/>
              </a:solidFill>
              <a:round/>
              <a:headEnd/>
              <a:tailEnd/>
            </a:ln>
          </p:spPr>
          <p:txBody>
            <a:bodyPr/>
            <a:lstStyle/>
            <a:p>
              <a:endParaRPr lang="en-US">
                <a:latin typeface="+mn-lt"/>
                <a:ea typeface="+mn-ea"/>
              </a:endParaRPr>
            </a:p>
          </p:txBody>
        </p:sp>
      </p:grpSp>
      <p:grpSp>
        <p:nvGrpSpPr>
          <p:cNvPr id="2423" name="Group 919"/>
          <p:cNvGrpSpPr>
            <a:grpSpLocks/>
          </p:cNvGrpSpPr>
          <p:nvPr/>
        </p:nvGrpSpPr>
        <p:grpSpPr bwMode="auto">
          <a:xfrm>
            <a:off x="9170989" y="4656469"/>
            <a:ext cx="1063625" cy="965200"/>
            <a:chOff x="4076" y="518"/>
            <a:chExt cx="670" cy="608"/>
          </a:xfrm>
        </p:grpSpPr>
        <p:grpSp>
          <p:nvGrpSpPr>
            <p:cNvPr id="29826" name="Group 920"/>
            <p:cNvGrpSpPr>
              <a:grpSpLocks/>
            </p:cNvGrpSpPr>
            <p:nvPr/>
          </p:nvGrpSpPr>
          <p:grpSpPr bwMode="auto">
            <a:xfrm>
              <a:off x="4233" y="518"/>
              <a:ext cx="513" cy="541"/>
              <a:chOff x="2938" y="2925"/>
              <a:chExt cx="513" cy="541"/>
            </a:xfrm>
          </p:grpSpPr>
          <p:sp>
            <p:nvSpPr>
              <p:cNvPr id="29828" name="Rectangle 921"/>
              <p:cNvSpPr>
                <a:spLocks noChangeArrowheads="1"/>
              </p:cNvSpPr>
              <p:nvPr/>
            </p:nvSpPr>
            <p:spPr bwMode="auto">
              <a:xfrm>
                <a:off x="3000" y="2925"/>
                <a:ext cx="426" cy="4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829" name="Rectangle 922"/>
              <p:cNvSpPr>
                <a:spLocks noChangeArrowheads="1"/>
              </p:cNvSpPr>
              <p:nvPr/>
            </p:nvSpPr>
            <p:spPr bwMode="auto">
              <a:xfrm>
                <a:off x="2979" y="2940"/>
                <a:ext cx="435" cy="504"/>
              </a:xfrm>
              <a:prstGeom prst="rect">
                <a:avLst/>
              </a:prstGeom>
              <a:solidFill>
                <a:schemeClr val="bg1"/>
              </a:solidFill>
              <a:ln w="1270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830" name="Rectangle 923"/>
              <p:cNvSpPr>
                <a:spLocks noChangeArrowheads="1"/>
              </p:cNvSpPr>
              <p:nvPr/>
            </p:nvSpPr>
            <p:spPr bwMode="auto">
              <a:xfrm>
                <a:off x="2982" y="2943"/>
                <a:ext cx="426" cy="12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831" name="Text Box 924"/>
              <p:cNvSpPr txBox="1">
                <a:spLocks noChangeArrowheads="1"/>
              </p:cNvSpPr>
              <p:nvPr/>
            </p:nvSpPr>
            <p:spPr bwMode="auto">
              <a:xfrm>
                <a:off x="2938" y="2928"/>
                <a:ext cx="513"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000">
                    <a:solidFill>
                      <a:schemeClr val="bg1"/>
                    </a:solidFill>
                    <a:latin typeface="+mn-lt"/>
                    <a:ea typeface="+mn-ea"/>
                  </a:rPr>
                  <a:t>application</a:t>
                </a:r>
                <a:endParaRPr lang="en-US" altLang="zh-CN" sz="1000">
                  <a:latin typeface="+mn-lt"/>
                  <a:ea typeface="+mn-ea"/>
                </a:endParaRPr>
              </a:p>
              <a:p>
                <a:pPr algn="ctr">
                  <a:spcBef>
                    <a:spcPct val="0"/>
                  </a:spcBef>
                  <a:buSzTx/>
                  <a:buFontTx/>
                  <a:buNone/>
                </a:pPr>
                <a:r>
                  <a:rPr lang="en-US" altLang="zh-CN" sz="1000">
                    <a:latin typeface="+mn-lt"/>
                    <a:ea typeface="+mn-ea"/>
                  </a:rPr>
                  <a:t>transport</a:t>
                </a:r>
              </a:p>
              <a:p>
                <a:pPr algn="ctr">
                  <a:spcBef>
                    <a:spcPct val="0"/>
                  </a:spcBef>
                  <a:buSzTx/>
                  <a:buFontTx/>
                  <a:buNone/>
                </a:pPr>
                <a:r>
                  <a:rPr lang="en-US" altLang="zh-CN" sz="1000">
                    <a:latin typeface="+mn-lt"/>
                    <a:ea typeface="+mn-ea"/>
                  </a:rPr>
                  <a:t>network</a:t>
                </a:r>
              </a:p>
              <a:p>
                <a:pPr algn="ctr">
                  <a:spcBef>
                    <a:spcPct val="0"/>
                  </a:spcBef>
                  <a:buSzTx/>
                  <a:buFontTx/>
                  <a:buNone/>
                </a:pPr>
                <a:r>
                  <a:rPr lang="en-US" altLang="zh-CN" sz="1000">
                    <a:latin typeface="+mn-lt"/>
                    <a:ea typeface="+mn-ea"/>
                  </a:rPr>
                  <a:t>data link</a:t>
                </a:r>
              </a:p>
              <a:p>
                <a:pPr algn="ctr">
                  <a:spcBef>
                    <a:spcPct val="0"/>
                  </a:spcBef>
                  <a:buSzTx/>
                  <a:buFontTx/>
                  <a:buNone/>
                </a:pPr>
                <a:r>
                  <a:rPr lang="en-US" altLang="zh-CN" sz="1000">
                    <a:latin typeface="+mn-lt"/>
                    <a:ea typeface="+mn-ea"/>
                  </a:rPr>
                  <a:t>physical</a:t>
                </a:r>
                <a:endParaRPr lang="en-US" altLang="zh-CN" sz="2400">
                  <a:latin typeface="+mn-lt"/>
                  <a:ea typeface="+mn-ea"/>
                </a:endParaRPr>
              </a:p>
            </p:txBody>
          </p:sp>
          <p:sp>
            <p:nvSpPr>
              <p:cNvPr id="29832" name="Line 925"/>
              <p:cNvSpPr>
                <a:spLocks noChangeShapeType="1"/>
              </p:cNvSpPr>
              <p:nvPr/>
            </p:nvSpPr>
            <p:spPr bwMode="auto">
              <a:xfrm>
                <a:off x="2979" y="3156"/>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33" name="Line 926"/>
              <p:cNvSpPr>
                <a:spLocks noChangeShapeType="1"/>
              </p:cNvSpPr>
              <p:nvPr/>
            </p:nvSpPr>
            <p:spPr bwMode="auto">
              <a:xfrm>
                <a:off x="2985" y="3243"/>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34" name="Line 927"/>
              <p:cNvSpPr>
                <a:spLocks noChangeShapeType="1"/>
              </p:cNvSpPr>
              <p:nvPr/>
            </p:nvSpPr>
            <p:spPr bwMode="auto">
              <a:xfrm>
                <a:off x="2985" y="3330"/>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29827" name="Freeform 928"/>
            <p:cNvSpPr>
              <a:spLocks/>
            </p:cNvSpPr>
            <p:nvPr/>
          </p:nvSpPr>
          <p:spPr bwMode="auto">
            <a:xfrm>
              <a:off x="4076" y="532"/>
              <a:ext cx="192" cy="594"/>
            </a:xfrm>
            <a:custGeom>
              <a:avLst/>
              <a:gdLst>
                <a:gd name="T0" fmla="*/ 0 w 192"/>
                <a:gd name="T1" fmla="*/ 594 h 594"/>
                <a:gd name="T2" fmla="*/ 192 w 192"/>
                <a:gd name="T3" fmla="*/ 0 h 594"/>
                <a:gd name="T4" fmla="*/ 192 w 192"/>
                <a:gd name="T5" fmla="*/ 515 h 594"/>
                <a:gd name="T6" fmla="*/ 0 w 192"/>
                <a:gd name="T7" fmla="*/ 594 h 594"/>
                <a:gd name="T8" fmla="*/ 0 60000 65536"/>
                <a:gd name="T9" fmla="*/ 0 60000 65536"/>
                <a:gd name="T10" fmla="*/ 0 60000 65536"/>
                <a:gd name="T11" fmla="*/ 0 60000 65536"/>
                <a:gd name="T12" fmla="*/ 0 w 192"/>
                <a:gd name="T13" fmla="*/ 0 h 594"/>
                <a:gd name="T14" fmla="*/ 192 w 192"/>
                <a:gd name="T15" fmla="*/ 594 h 594"/>
              </a:gdLst>
              <a:ahLst/>
              <a:cxnLst>
                <a:cxn ang="T8">
                  <a:pos x="T0" y="T1"/>
                </a:cxn>
                <a:cxn ang="T9">
                  <a:pos x="T2" y="T3"/>
                </a:cxn>
                <a:cxn ang="T10">
                  <a:pos x="T4" y="T5"/>
                </a:cxn>
                <a:cxn ang="T11">
                  <a:pos x="T6" y="T7"/>
                </a:cxn>
              </a:cxnLst>
              <a:rect l="T12" t="T13" r="T14" b="T15"/>
              <a:pathLst>
                <a:path w="192" h="594">
                  <a:moveTo>
                    <a:pt x="0" y="594"/>
                  </a:moveTo>
                  <a:lnTo>
                    <a:pt x="192" y="0"/>
                  </a:lnTo>
                  <a:lnTo>
                    <a:pt x="192" y="515"/>
                  </a:lnTo>
                  <a:lnTo>
                    <a:pt x="0" y="594"/>
                  </a:lnTo>
                  <a:close/>
                </a:path>
              </a:pathLst>
            </a:custGeom>
            <a:gradFill rotWithShape="1">
              <a:gsLst>
                <a:gs pos="0">
                  <a:schemeClr val="bg1"/>
                </a:gs>
                <a:gs pos="100000">
                  <a:srgbClr val="FF0000"/>
                </a:gs>
              </a:gsLst>
              <a:lin ang="0" scaled="1"/>
            </a:gradFill>
            <a:ln w="9525">
              <a:solidFill>
                <a:srgbClr val="FF0000"/>
              </a:solidFill>
              <a:round/>
              <a:headEnd/>
              <a:tailEnd/>
            </a:ln>
          </p:spPr>
          <p:txBody>
            <a:bodyPr/>
            <a:lstStyle/>
            <a:p>
              <a:endParaRPr lang="en-US">
                <a:latin typeface="+mn-lt"/>
                <a:ea typeface="+mn-ea"/>
              </a:endParaRPr>
            </a:p>
          </p:txBody>
        </p:sp>
      </p:grpSp>
      <p:grpSp>
        <p:nvGrpSpPr>
          <p:cNvPr id="2425" name="Group 929"/>
          <p:cNvGrpSpPr>
            <a:grpSpLocks/>
          </p:cNvGrpSpPr>
          <p:nvPr/>
        </p:nvGrpSpPr>
        <p:grpSpPr bwMode="auto">
          <a:xfrm>
            <a:off x="7424739" y="4116719"/>
            <a:ext cx="1063625" cy="965200"/>
            <a:chOff x="4076" y="518"/>
            <a:chExt cx="670" cy="608"/>
          </a:xfrm>
        </p:grpSpPr>
        <p:grpSp>
          <p:nvGrpSpPr>
            <p:cNvPr id="29817" name="Group 930"/>
            <p:cNvGrpSpPr>
              <a:grpSpLocks/>
            </p:cNvGrpSpPr>
            <p:nvPr/>
          </p:nvGrpSpPr>
          <p:grpSpPr bwMode="auto">
            <a:xfrm>
              <a:off x="4233" y="518"/>
              <a:ext cx="513" cy="541"/>
              <a:chOff x="2938" y="2925"/>
              <a:chExt cx="513" cy="541"/>
            </a:xfrm>
          </p:grpSpPr>
          <p:sp>
            <p:nvSpPr>
              <p:cNvPr id="29819" name="Rectangle 931"/>
              <p:cNvSpPr>
                <a:spLocks noChangeArrowheads="1"/>
              </p:cNvSpPr>
              <p:nvPr/>
            </p:nvSpPr>
            <p:spPr bwMode="auto">
              <a:xfrm>
                <a:off x="3000" y="2925"/>
                <a:ext cx="426" cy="4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820" name="Rectangle 932"/>
              <p:cNvSpPr>
                <a:spLocks noChangeArrowheads="1"/>
              </p:cNvSpPr>
              <p:nvPr/>
            </p:nvSpPr>
            <p:spPr bwMode="auto">
              <a:xfrm>
                <a:off x="2979" y="2940"/>
                <a:ext cx="435" cy="504"/>
              </a:xfrm>
              <a:prstGeom prst="rect">
                <a:avLst/>
              </a:prstGeom>
              <a:solidFill>
                <a:schemeClr val="bg1"/>
              </a:solidFill>
              <a:ln w="1270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821" name="Rectangle 933"/>
              <p:cNvSpPr>
                <a:spLocks noChangeArrowheads="1"/>
              </p:cNvSpPr>
              <p:nvPr/>
            </p:nvSpPr>
            <p:spPr bwMode="auto">
              <a:xfrm>
                <a:off x="2982" y="2943"/>
                <a:ext cx="426" cy="126"/>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9822" name="Text Box 934"/>
              <p:cNvSpPr txBox="1">
                <a:spLocks noChangeArrowheads="1"/>
              </p:cNvSpPr>
              <p:nvPr/>
            </p:nvSpPr>
            <p:spPr bwMode="auto">
              <a:xfrm>
                <a:off x="2938" y="2928"/>
                <a:ext cx="513"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000" dirty="0">
                    <a:solidFill>
                      <a:schemeClr val="bg1"/>
                    </a:solidFill>
                    <a:latin typeface="+mn-lt"/>
                    <a:ea typeface="+mn-ea"/>
                  </a:rPr>
                  <a:t>application</a:t>
                </a:r>
                <a:endParaRPr lang="en-US" altLang="zh-CN" sz="1000" dirty="0">
                  <a:latin typeface="+mn-lt"/>
                  <a:ea typeface="+mn-ea"/>
                </a:endParaRPr>
              </a:p>
              <a:p>
                <a:pPr algn="ctr">
                  <a:spcBef>
                    <a:spcPct val="0"/>
                  </a:spcBef>
                  <a:buSzTx/>
                  <a:buFontTx/>
                  <a:buNone/>
                </a:pPr>
                <a:r>
                  <a:rPr lang="en-US" altLang="zh-CN" sz="1000" dirty="0">
                    <a:latin typeface="+mn-lt"/>
                    <a:ea typeface="+mn-ea"/>
                  </a:rPr>
                  <a:t>transport</a:t>
                </a:r>
              </a:p>
              <a:p>
                <a:pPr algn="ctr">
                  <a:spcBef>
                    <a:spcPct val="0"/>
                  </a:spcBef>
                  <a:buSzTx/>
                  <a:buFontTx/>
                  <a:buNone/>
                </a:pPr>
                <a:r>
                  <a:rPr lang="en-US" altLang="zh-CN" sz="1000" dirty="0">
                    <a:latin typeface="+mn-lt"/>
                    <a:ea typeface="+mn-ea"/>
                  </a:rPr>
                  <a:t>network</a:t>
                </a:r>
              </a:p>
              <a:p>
                <a:pPr algn="ctr">
                  <a:spcBef>
                    <a:spcPct val="0"/>
                  </a:spcBef>
                  <a:buSzTx/>
                  <a:buFontTx/>
                  <a:buNone/>
                </a:pPr>
                <a:r>
                  <a:rPr lang="en-US" altLang="zh-CN" sz="1000" dirty="0">
                    <a:latin typeface="+mn-lt"/>
                    <a:ea typeface="+mn-ea"/>
                  </a:rPr>
                  <a:t>data link</a:t>
                </a:r>
              </a:p>
              <a:p>
                <a:pPr algn="ctr">
                  <a:spcBef>
                    <a:spcPct val="0"/>
                  </a:spcBef>
                  <a:buSzTx/>
                  <a:buFontTx/>
                  <a:buNone/>
                </a:pPr>
                <a:r>
                  <a:rPr lang="en-US" altLang="zh-CN" sz="1000" dirty="0">
                    <a:latin typeface="+mn-lt"/>
                    <a:ea typeface="+mn-ea"/>
                  </a:rPr>
                  <a:t>physical</a:t>
                </a:r>
                <a:endParaRPr lang="en-US" altLang="zh-CN" sz="2400" dirty="0">
                  <a:latin typeface="+mn-lt"/>
                  <a:ea typeface="+mn-ea"/>
                </a:endParaRPr>
              </a:p>
            </p:txBody>
          </p:sp>
          <p:sp>
            <p:nvSpPr>
              <p:cNvPr id="29823" name="Line 935"/>
              <p:cNvSpPr>
                <a:spLocks noChangeShapeType="1"/>
              </p:cNvSpPr>
              <p:nvPr/>
            </p:nvSpPr>
            <p:spPr bwMode="auto">
              <a:xfrm>
                <a:off x="2979" y="3156"/>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24" name="Line 936"/>
              <p:cNvSpPr>
                <a:spLocks noChangeShapeType="1"/>
              </p:cNvSpPr>
              <p:nvPr/>
            </p:nvSpPr>
            <p:spPr bwMode="auto">
              <a:xfrm>
                <a:off x="2985" y="3243"/>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9825" name="Line 937"/>
              <p:cNvSpPr>
                <a:spLocks noChangeShapeType="1"/>
              </p:cNvSpPr>
              <p:nvPr/>
            </p:nvSpPr>
            <p:spPr bwMode="auto">
              <a:xfrm>
                <a:off x="2985" y="3330"/>
                <a:ext cx="435" cy="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29818" name="Freeform 938"/>
            <p:cNvSpPr>
              <a:spLocks/>
            </p:cNvSpPr>
            <p:nvPr/>
          </p:nvSpPr>
          <p:spPr bwMode="auto">
            <a:xfrm>
              <a:off x="4076" y="532"/>
              <a:ext cx="192" cy="594"/>
            </a:xfrm>
            <a:custGeom>
              <a:avLst/>
              <a:gdLst>
                <a:gd name="T0" fmla="*/ 0 w 192"/>
                <a:gd name="T1" fmla="*/ 594 h 594"/>
                <a:gd name="T2" fmla="*/ 192 w 192"/>
                <a:gd name="T3" fmla="*/ 0 h 594"/>
                <a:gd name="T4" fmla="*/ 192 w 192"/>
                <a:gd name="T5" fmla="*/ 515 h 594"/>
                <a:gd name="T6" fmla="*/ 0 w 192"/>
                <a:gd name="T7" fmla="*/ 594 h 594"/>
                <a:gd name="T8" fmla="*/ 0 60000 65536"/>
                <a:gd name="T9" fmla="*/ 0 60000 65536"/>
                <a:gd name="T10" fmla="*/ 0 60000 65536"/>
                <a:gd name="T11" fmla="*/ 0 60000 65536"/>
                <a:gd name="T12" fmla="*/ 0 w 192"/>
                <a:gd name="T13" fmla="*/ 0 h 594"/>
                <a:gd name="T14" fmla="*/ 192 w 192"/>
                <a:gd name="T15" fmla="*/ 594 h 594"/>
              </a:gdLst>
              <a:ahLst/>
              <a:cxnLst>
                <a:cxn ang="T8">
                  <a:pos x="T0" y="T1"/>
                </a:cxn>
                <a:cxn ang="T9">
                  <a:pos x="T2" y="T3"/>
                </a:cxn>
                <a:cxn ang="T10">
                  <a:pos x="T4" y="T5"/>
                </a:cxn>
                <a:cxn ang="T11">
                  <a:pos x="T6" y="T7"/>
                </a:cxn>
              </a:cxnLst>
              <a:rect l="T12" t="T13" r="T14" b="T15"/>
              <a:pathLst>
                <a:path w="192" h="594">
                  <a:moveTo>
                    <a:pt x="0" y="594"/>
                  </a:moveTo>
                  <a:lnTo>
                    <a:pt x="192" y="0"/>
                  </a:lnTo>
                  <a:lnTo>
                    <a:pt x="192" y="515"/>
                  </a:lnTo>
                  <a:lnTo>
                    <a:pt x="0" y="594"/>
                  </a:lnTo>
                  <a:close/>
                </a:path>
              </a:pathLst>
            </a:custGeom>
            <a:gradFill rotWithShape="1">
              <a:gsLst>
                <a:gs pos="0">
                  <a:schemeClr val="bg1"/>
                </a:gs>
                <a:gs pos="100000">
                  <a:srgbClr val="FF0000"/>
                </a:gs>
              </a:gsLst>
              <a:lin ang="0" scaled="1"/>
            </a:gradFill>
            <a:ln w="9525">
              <a:solidFill>
                <a:srgbClr val="FF0000"/>
              </a:solidFill>
              <a:round/>
              <a:headEnd/>
              <a:tailEnd/>
            </a:ln>
          </p:spPr>
          <p:txBody>
            <a:bodyPr/>
            <a:lstStyle/>
            <a:p>
              <a:endParaRPr lang="en-US">
                <a:latin typeface="+mn-lt"/>
                <a:ea typeface="+mn-ea"/>
              </a:endParaRPr>
            </a:p>
          </p:txBody>
        </p:sp>
      </p:grpSp>
    </p:spTree>
    <p:extLst>
      <p:ext uri="{BB962C8B-B14F-4D97-AF65-F5344CB8AC3E}">
        <p14:creationId xmlns:p14="http://schemas.microsoft.com/office/powerpoint/2010/main" val="10134186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407"/>
                                        </p:tgtEl>
                                        <p:attrNameLst>
                                          <p:attrName>style.visibility</p:attrName>
                                        </p:attrNameLst>
                                      </p:cBhvr>
                                      <p:to>
                                        <p:strVal val="visible"/>
                                      </p:to>
                                    </p:set>
                                    <p:animEffect transition="in" filter="wipe(left)">
                                      <p:cBhvr>
                                        <p:cTn id="7" dur="1000"/>
                                        <p:tgtEl>
                                          <p:spTgt spid="2407"/>
                                        </p:tgtEl>
                                      </p:cBhvr>
                                    </p:animEffect>
                                  </p:childTnLst>
                                </p:cTn>
                              </p:par>
                            </p:childTnLst>
                          </p:cTn>
                        </p:par>
                        <p:par>
                          <p:cTn id="8" fill="hold" nodeType="afterGroup">
                            <p:stCondLst>
                              <p:cond delay="1000"/>
                            </p:stCondLst>
                            <p:childTnLst>
                              <p:par>
                                <p:cTn id="9" presetID="22" presetClass="entr" presetSubtype="8" fill="hold" nodeType="afterEffect">
                                  <p:stCondLst>
                                    <p:cond delay="0"/>
                                  </p:stCondLst>
                                  <p:childTnLst>
                                    <p:set>
                                      <p:cBhvr>
                                        <p:cTn id="10" dur="1" fill="hold">
                                          <p:stCondLst>
                                            <p:cond delay="0"/>
                                          </p:stCondLst>
                                        </p:cTn>
                                        <p:tgtEl>
                                          <p:spTgt spid="2423"/>
                                        </p:tgtEl>
                                        <p:attrNameLst>
                                          <p:attrName>style.visibility</p:attrName>
                                        </p:attrNameLst>
                                      </p:cBhvr>
                                      <p:to>
                                        <p:strVal val="visible"/>
                                      </p:to>
                                    </p:set>
                                    <p:animEffect transition="in" filter="wipe(left)">
                                      <p:cBhvr>
                                        <p:cTn id="11" dur="1000"/>
                                        <p:tgtEl>
                                          <p:spTgt spid="2423"/>
                                        </p:tgtEl>
                                      </p:cBhvr>
                                    </p:animEffect>
                                  </p:childTnLst>
                                </p:cTn>
                              </p:par>
                            </p:childTnLst>
                          </p:cTn>
                        </p:par>
                        <p:par>
                          <p:cTn id="12" fill="hold" nodeType="afterGroup">
                            <p:stCondLst>
                              <p:cond delay="2000"/>
                            </p:stCondLst>
                            <p:childTnLst>
                              <p:par>
                                <p:cTn id="13" presetID="22" presetClass="entr" presetSubtype="8" fill="hold" nodeType="afterEffect">
                                  <p:stCondLst>
                                    <p:cond delay="0"/>
                                  </p:stCondLst>
                                  <p:childTnLst>
                                    <p:set>
                                      <p:cBhvr>
                                        <p:cTn id="14" dur="1" fill="hold">
                                          <p:stCondLst>
                                            <p:cond delay="0"/>
                                          </p:stCondLst>
                                        </p:cTn>
                                        <p:tgtEl>
                                          <p:spTgt spid="2425"/>
                                        </p:tgtEl>
                                        <p:attrNameLst>
                                          <p:attrName>style.visibility</p:attrName>
                                        </p:attrNameLst>
                                      </p:cBhvr>
                                      <p:to>
                                        <p:strVal val="visible"/>
                                      </p:to>
                                    </p:set>
                                    <p:animEffect transition="in" filter="wipe(left)">
                                      <p:cBhvr>
                                        <p:cTn id="15" dur="1000"/>
                                        <p:tgtEl>
                                          <p:spTgt spid="242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35727"/>
                                        </p:tgtEl>
                                        <p:attrNameLst>
                                          <p:attrName>style.visibility</p:attrName>
                                        </p:attrNameLst>
                                      </p:cBhvr>
                                      <p:to>
                                        <p:strVal val="visible"/>
                                      </p:to>
                                    </p:set>
                                    <p:animEffect transition="in" filter="dissolve">
                                      <p:cBhvr>
                                        <p:cTn id="20" dur="500"/>
                                        <p:tgtEl>
                                          <p:spTgt spid="35727"/>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5729"/>
                                        </p:tgtEl>
                                        <p:attrNameLst>
                                          <p:attrName>style.visibility</p:attrName>
                                        </p:attrNameLst>
                                      </p:cBhvr>
                                      <p:to>
                                        <p:strVal val="visible"/>
                                      </p:to>
                                    </p:set>
                                    <p:animEffect transition="in" filter="dissolve">
                                      <p:cBhvr>
                                        <p:cTn id="23" dur="500"/>
                                        <p:tgtEl>
                                          <p:spTgt spid="35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27" grpId="0" animBg="1"/>
      <p:bldP spid="357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zh-CN"/>
              <a:t>Application architectures</a:t>
            </a:r>
          </a:p>
        </p:txBody>
      </p:sp>
      <p:sp>
        <p:nvSpPr>
          <p:cNvPr id="33795" name="Rectangle 3"/>
          <p:cNvSpPr>
            <a:spLocks noGrp="1" noChangeArrowheads="1"/>
          </p:cNvSpPr>
          <p:nvPr>
            <p:ph idx="1"/>
          </p:nvPr>
        </p:nvSpPr>
        <p:spPr/>
        <p:txBody>
          <a:bodyPr/>
          <a:lstStyle/>
          <a:p>
            <a:pPr>
              <a:lnSpc>
                <a:spcPct val="150000"/>
              </a:lnSpc>
            </a:pPr>
            <a:r>
              <a:rPr lang="en-US" altLang="zh-CN" dirty="0">
                <a:ea typeface="宋体" panose="02010600030101010101" pitchFamily="2" charset="-122"/>
              </a:rPr>
              <a:t>Client-server</a:t>
            </a:r>
          </a:p>
          <a:p>
            <a:pPr lvl="1">
              <a:lnSpc>
                <a:spcPct val="150000"/>
              </a:lnSpc>
            </a:pPr>
            <a:r>
              <a:rPr lang="en-US" altLang="zh-CN" dirty="0">
                <a:solidFill>
                  <a:schemeClr val="accent2"/>
                </a:solidFill>
                <a:ea typeface="宋体" panose="02010600030101010101" pitchFamily="2" charset="-122"/>
              </a:rPr>
              <a:t>Including data centers / cloud computing</a:t>
            </a:r>
          </a:p>
          <a:p>
            <a:pPr>
              <a:lnSpc>
                <a:spcPct val="150000"/>
              </a:lnSpc>
            </a:pPr>
            <a:r>
              <a:rPr lang="en-US" altLang="zh-CN" dirty="0">
                <a:ea typeface="宋体" panose="02010600030101010101" pitchFamily="2" charset="-122"/>
              </a:rPr>
              <a:t>Peer-to-peer (P2P)</a:t>
            </a:r>
          </a:p>
          <a:p>
            <a:pPr>
              <a:lnSpc>
                <a:spcPct val="150000"/>
              </a:lnSpc>
            </a:pPr>
            <a:r>
              <a:rPr lang="en-US" altLang="zh-CN" dirty="0">
                <a:ea typeface="宋体" panose="02010600030101010101" pitchFamily="2" charset="-122"/>
              </a:rPr>
              <a:t>Hybrid of client-server and P2P</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8</a:t>
            </a:fld>
            <a:endParaRPr lang="en-US" altLang="zh-CN" dirty="0"/>
          </a:p>
        </p:txBody>
      </p:sp>
    </p:spTree>
    <p:extLst>
      <p:ext uri="{BB962C8B-B14F-4D97-AF65-F5344CB8AC3E}">
        <p14:creationId xmlns:p14="http://schemas.microsoft.com/office/powerpoint/2010/main" val="825225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a:xfrm>
            <a:off x="240000" y="360000"/>
            <a:ext cx="11520000" cy="890588"/>
          </a:xfrm>
        </p:spPr>
        <p:txBody>
          <a:bodyPr/>
          <a:lstStyle/>
          <a:p>
            <a:r>
              <a:rPr lang="en-US" altLang="zh-CN"/>
              <a:t>Client-server architecture</a:t>
            </a:r>
          </a:p>
        </p:txBody>
      </p:sp>
      <p:sp>
        <p:nvSpPr>
          <p:cNvPr id="35843" name="Rectangle 460"/>
          <p:cNvSpPr>
            <a:spLocks noGrp="1" noChangeArrowheads="1"/>
          </p:cNvSpPr>
          <p:nvPr>
            <p:ph sz="half" idx="1"/>
          </p:nvPr>
        </p:nvSpPr>
        <p:spPr>
          <a:xfrm>
            <a:off x="711200" y="1600200"/>
            <a:ext cx="5080000" cy="4648200"/>
          </a:xfrm>
        </p:spPr>
        <p:txBody>
          <a:bodyPr>
            <a:normAutofit lnSpcReduction="10000"/>
          </a:bodyPr>
          <a:lstStyle/>
          <a:p>
            <a:r>
              <a:rPr lang="en-US" altLang="zh-CN" dirty="0"/>
              <a:t>server: </a:t>
            </a:r>
          </a:p>
          <a:p>
            <a:pPr lvl="1"/>
            <a:r>
              <a:rPr lang="en-US" altLang="zh-CN" dirty="0"/>
              <a:t>always-on host</a:t>
            </a:r>
          </a:p>
          <a:p>
            <a:pPr lvl="1"/>
            <a:r>
              <a:rPr lang="en-US" altLang="zh-CN" dirty="0"/>
              <a:t>permanent IP address</a:t>
            </a:r>
          </a:p>
          <a:p>
            <a:pPr lvl="1"/>
            <a:r>
              <a:rPr lang="en-US" altLang="zh-CN" dirty="0"/>
              <a:t>server farms for scaling</a:t>
            </a:r>
          </a:p>
          <a:p>
            <a:r>
              <a:rPr lang="en-US" altLang="zh-CN" dirty="0"/>
              <a:t>clients:</a:t>
            </a:r>
          </a:p>
          <a:p>
            <a:pPr lvl="1"/>
            <a:r>
              <a:rPr lang="en-US" altLang="zh-CN" dirty="0"/>
              <a:t>communicate with server</a:t>
            </a:r>
          </a:p>
          <a:p>
            <a:pPr lvl="1"/>
            <a:r>
              <a:rPr lang="en-US" altLang="zh-CN" dirty="0"/>
              <a:t>may be intermittently connected</a:t>
            </a:r>
          </a:p>
          <a:p>
            <a:pPr lvl="1"/>
            <a:r>
              <a:rPr lang="en-US" altLang="zh-CN" dirty="0"/>
              <a:t>may have dynamic IP addresses</a:t>
            </a:r>
          </a:p>
          <a:p>
            <a:pPr lvl="1"/>
            <a:r>
              <a:rPr lang="en-US" altLang="zh-CN" dirty="0"/>
              <a:t>do not communicate directly with each other</a:t>
            </a:r>
          </a:p>
        </p:txBody>
      </p:sp>
      <p:sp>
        <p:nvSpPr>
          <p:cNvPr id="4" name="灯片编号占位符 3"/>
          <p:cNvSpPr>
            <a:spLocks noGrp="1"/>
          </p:cNvSpPr>
          <p:nvPr>
            <p:ph type="sldNum" sz="quarter" idx="12"/>
          </p:nvPr>
        </p:nvSpPr>
        <p:spPr>
          <a:xfrm>
            <a:off x="11074400" y="6510338"/>
            <a:ext cx="1117600" cy="347662"/>
          </a:xfrm>
        </p:spPr>
        <p:txBody>
          <a:bodyPr/>
          <a:lstStyle/>
          <a:p>
            <a:fld id="{4412E540-8601-49DA-998B-ADC66A5443CC}" type="slidenum">
              <a:rPr lang="en-US" altLang="zh-CN" smtClean="0"/>
              <a:pPr/>
              <a:t>9</a:t>
            </a:fld>
            <a:endParaRPr lang="en-US" altLang="zh-CN"/>
          </a:p>
        </p:txBody>
      </p:sp>
      <p:sp>
        <p:nvSpPr>
          <p:cNvPr id="35844" name="Freeform 462"/>
          <p:cNvSpPr>
            <a:spLocks/>
          </p:cNvSpPr>
          <p:nvPr/>
        </p:nvSpPr>
        <p:spPr bwMode="auto">
          <a:xfrm>
            <a:off x="8183312" y="3807493"/>
            <a:ext cx="1314450" cy="674688"/>
          </a:xfrm>
          <a:custGeom>
            <a:avLst/>
            <a:gdLst>
              <a:gd name="T0" fmla="*/ 2147483646 w 828"/>
              <a:gd name="T1" fmla="*/ 2147483646 h 425"/>
              <a:gd name="T2" fmla="*/ 2147483646 w 828"/>
              <a:gd name="T3" fmla="*/ 2147483646 h 425"/>
              <a:gd name="T4" fmla="*/ 2147483646 w 828"/>
              <a:gd name="T5" fmla="*/ 2147483646 h 425"/>
              <a:gd name="T6" fmla="*/ 2147483646 w 828"/>
              <a:gd name="T7" fmla="*/ 2147483646 h 425"/>
              <a:gd name="T8" fmla="*/ 2147483646 w 828"/>
              <a:gd name="T9" fmla="*/ 2147483646 h 425"/>
              <a:gd name="T10" fmla="*/ 2147483646 w 828"/>
              <a:gd name="T11" fmla="*/ 2147483646 h 425"/>
              <a:gd name="T12" fmla="*/ 2147483646 w 828"/>
              <a:gd name="T13" fmla="*/ 2147483646 h 425"/>
              <a:gd name="T14" fmla="*/ 2147483646 w 828"/>
              <a:gd name="T15" fmla="*/ 2147483646 h 425"/>
              <a:gd name="T16" fmla="*/ 2147483646 w 828"/>
              <a:gd name="T17" fmla="*/ 2147483646 h 425"/>
              <a:gd name="T18" fmla="*/ 2147483646 w 828"/>
              <a:gd name="T19" fmla="*/ 2147483646 h 425"/>
              <a:gd name="T20" fmla="*/ 2147483646 w 828"/>
              <a:gd name="T21" fmla="*/ 2147483646 h 425"/>
              <a:gd name="T22" fmla="*/ 2147483646 w 828"/>
              <a:gd name="T23" fmla="*/ 2147483646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845" name="Freeform 463"/>
          <p:cNvSpPr>
            <a:spLocks/>
          </p:cNvSpPr>
          <p:nvPr/>
        </p:nvSpPr>
        <p:spPr bwMode="auto">
          <a:xfrm>
            <a:off x="8202363" y="2281907"/>
            <a:ext cx="1730375" cy="1044575"/>
          </a:xfrm>
          <a:custGeom>
            <a:avLst/>
            <a:gdLst>
              <a:gd name="T0" fmla="*/ 2147483646 w 765"/>
              <a:gd name="T1" fmla="*/ 2147483646 h 459"/>
              <a:gd name="T2" fmla="*/ 2147483646 w 765"/>
              <a:gd name="T3" fmla="*/ 2147483646 h 459"/>
              <a:gd name="T4" fmla="*/ 2147483646 w 765"/>
              <a:gd name="T5" fmla="*/ 2147483646 h 459"/>
              <a:gd name="T6" fmla="*/ 2147483646 w 765"/>
              <a:gd name="T7" fmla="*/ 2147483646 h 459"/>
              <a:gd name="T8" fmla="*/ 2147483646 w 765"/>
              <a:gd name="T9" fmla="*/ 2147483646 h 459"/>
              <a:gd name="T10" fmla="*/ 2147483646 w 765"/>
              <a:gd name="T11" fmla="*/ 2147483646 h 459"/>
              <a:gd name="T12" fmla="*/ 2147483646 w 765"/>
              <a:gd name="T13" fmla="*/ 2147483646 h 459"/>
              <a:gd name="T14" fmla="*/ 2147483646 w 765"/>
              <a:gd name="T15" fmla="*/ 2147483646 h 459"/>
              <a:gd name="T16" fmla="*/ 2147483646 w 765"/>
              <a:gd name="T17" fmla="*/ 2147483646 h 459"/>
              <a:gd name="T18" fmla="*/ 2147483646 w 765"/>
              <a:gd name="T19" fmla="*/ 2147483646 h 459"/>
              <a:gd name="T20" fmla="*/ 2147483646 w 765"/>
              <a:gd name="T21" fmla="*/ 2147483646 h 459"/>
              <a:gd name="T22" fmla="*/ 2147483646 w 765"/>
              <a:gd name="T23" fmla="*/ 2147483646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DDDDDD"/>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846" name="Freeform 464"/>
          <p:cNvSpPr>
            <a:spLocks/>
          </p:cNvSpPr>
          <p:nvPr/>
        </p:nvSpPr>
        <p:spPr bwMode="auto">
          <a:xfrm>
            <a:off x="6462462" y="1989806"/>
            <a:ext cx="1644650" cy="1071562"/>
          </a:xfrm>
          <a:custGeom>
            <a:avLst/>
            <a:gdLst>
              <a:gd name="T0" fmla="*/ 2147483646 w 1036"/>
              <a:gd name="T1" fmla="*/ 2147483646 h 675"/>
              <a:gd name="T2" fmla="*/ 2147483646 w 1036"/>
              <a:gd name="T3" fmla="*/ 2147483646 h 675"/>
              <a:gd name="T4" fmla="*/ 2147483646 w 1036"/>
              <a:gd name="T5" fmla="*/ 2147483646 h 675"/>
              <a:gd name="T6" fmla="*/ 2147483646 w 1036"/>
              <a:gd name="T7" fmla="*/ 2147483646 h 675"/>
              <a:gd name="T8" fmla="*/ 2147483646 w 1036"/>
              <a:gd name="T9" fmla="*/ 2147483646 h 675"/>
              <a:gd name="T10" fmla="*/ 2147483646 w 1036"/>
              <a:gd name="T11" fmla="*/ 2147483646 h 675"/>
              <a:gd name="T12" fmla="*/ 2147483646 w 1036"/>
              <a:gd name="T13" fmla="*/ 2147483646 h 675"/>
              <a:gd name="T14" fmla="*/ 2147483646 w 1036"/>
              <a:gd name="T15" fmla="*/ 2147483646 h 675"/>
              <a:gd name="T16" fmla="*/ 2147483646 w 1036"/>
              <a:gd name="T17" fmla="*/ 2147483646 h 675"/>
              <a:gd name="T18" fmla="*/ 2147483646 w 1036"/>
              <a:gd name="T19" fmla="*/ 2147483646 h 675"/>
              <a:gd name="T20" fmla="*/ 2147483646 w 1036"/>
              <a:gd name="T21" fmla="*/ 2147483646 h 675"/>
              <a:gd name="T22" fmla="*/ 2147483646 w 1036"/>
              <a:gd name="T23" fmla="*/ 2147483646 h 675"/>
              <a:gd name="T24" fmla="*/ 2147483646 w 1036"/>
              <a:gd name="T25" fmla="*/ 2147483646 h 675"/>
              <a:gd name="T26" fmla="*/ 2147483646 w 1036"/>
              <a:gd name="T27" fmla="*/ 2147483646 h 675"/>
              <a:gd name="T28" fmla="*/ 2147483646 w 1036"/>
              <a:gd name="T29" fmla="*/ 2147483646 h 675"/>
              <a:gd name="T30" fmla="*/ 2147483646 w 1036"/>
              <a:gd name="T31" fmla="*/ 2147483646 h 675"/>
              <a:gd name="T32" fmla="*/ 2147483646 w 1036"/>
              <a:gd name="T33" fmla="*/ 2147483646 h 675"/>
              <a:gd name="T34" fmla="*/ 2147483646 w 1036"/>
              <a:gd name="T35" fmla="*/ 2147483646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nvGrpSpPr>
          <p:cNvPr id="35847" name="Group 465"/>
          <p:cNvGrpSpPr>
            <a:grpSpLocks/>
          </p:cNvGrpSpPr>
          <p:nvPr/>
        </p:nvGrpSpPr>
        <p:grpSpPr bwMode="auto">
          <a:xfrm>
            <a:off x="6549775" y="3324893"/>
            <a:ext cx="1458912" cy="933450"/>
            <a:chOff x="2889" y="1631"/>
            <a:chExt cx="980" cy="743"/>
          </a:xfrm>
        </p:grpSpPr>
        <p:sp>
          <p:nvSpPr>
            <p:cNvPr id="36186" name="Rectangle 466"/>
            <p:cNvSpPr>
              <a:spLocks noChangeArrowheads="1"/>
            </p:cNvSpPr>
            <p:nvPr/>
          </p:nvSpPr>
          <p:spPr bwMode="auto">
            <a:xfrm>
              <a:off x="3046" y="1841"/>
              <a:ext cx="663" cy="53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187" name="AutoShape 467"/>
            <p:cNvSpPr>
              <a:spLocks noChangeArrowheads="1"/>
            </p:cNvSpPr>
            <p:nvPr/>
          </p:nvSpPr>
          <p:spPr bwMode="auto">
            <a:xfrm>
              <a:off x="2889" y="1631"/>
              <a:ext cx="980" cy="253"/>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solidFill>
                  <a:srgbClr val="00CCFF"/>
                </a:solidFill>
                <a:latin typeface="+mn-lt"/>
                <a:ea typeface="+mn-ea"/>
              </a:endParaRPr>
            </a:p>
          </p:txBody>
        </p:sp>
      </p:grpSp>
      <p:grpSp>
        <p:nvGrpSpPr>
          <p:cNvPr id="35848" name="Group 468"/>
          <p:cNvGrpSpPr>
            <a:grpSpLocks/>
          </p:cNvGrpSpPr>
          <p:nvPr/>
        </p:nvGrpSpPr>
        <p:grpSpPr bwMode="auto">
          <a:xfrm>
            <a:off x="7251450" y="2181894"/>
            <a:ext cx="336550" cy="531813"/>
            <a:chOff x="3796" y="1043"/>
            <a:chExt cx="865" cy="1237"/>
          </a:xfrm>
        </p:grpSpPr>
        <p:sp>
          <p:nvSpPr>
            <p:cNvPr id="36156" name="Line 469"/>
            <p:cNvSpPr>
              <a:spLocks noChangeShapeType="1"/>
            </p:cNvSpPr>
            <p:nvPr/>
          </p:nvSpPr>
          <p:spPr bwMode="auto">
            <a:xfrm flipH="1">
              <a:off x="3992" y="1481"/>
              <a:ext cx="235" cy="72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57" name="Line 470"/>
            <p:cNvSpPr>
              <a:spLocks noChangeShapeType="1"/>
            </p:cNvSpPr>
            <p:nvPr/>
          </p:nvSpPr>
          <p:spPr bwMode="auto">
            <a:xfrm>
              <a:off x="4227" y="1481"/>
              <a:ext cx="236" cy="72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58" name="Line 471"/>
            <p:cNvSpPr>
              <a:spLocks noChangeShapeType="1"/>
            </p:cNvSpPr>
            <p:nvPr/>
          </p:nvSpPr>
          <p:spPr bwMode="auto">
            <a:xfrm>
              <a:off x="3992" y="2201"/>
              <a:ext cx="235" cy="7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59" name="Line 472"/>
            <p:cNvSpPr>
              <a:spLocks noChangeShapeType="1"/>
            </p:cNvSpPr>
            <p:nvPr/>
          </p:nvSpPr>
          <p:spPr bwMode="auto">
            <a:xfrm flipH="1">
              <a:off x="4227" y="2201"/>
              <a:ext cx="236" cy="7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60" name="Line 473"/>
            <p:cNvSpPr>
              <a:spLocks noChangeShapeType="1"/>
            </p:cNvSpPr>
            <p:nvPr/>
          </p:nvSpPr>
          <p:spPr bwMode="auto">
            <a:xfrm>
              <a:off x="4227" y="1497"/>
              <a:ext cx="0" cy="783"/>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61" name="Line 474"/>
            <p:cNvSpPr>
              <a:spLocks noChangeShapeType="1"/>
            </p:cNvSpPr>
            <p:nvPr/>
          </p:nvSpPr>
          <p:spPr bwMode="auto">
            <a:xfrm flipV="1">
              <a:off x="3992" y="2127"/>
              <a:ext cx="235" cy="7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62" name="Line 475"/>
            <p:cNvSpPr>
              <a:spLocks noChangeShapeType="1"/>
            </p:cNvSpPr>
            <p:nvPr/>
          </p:nvSpPr>
          <p:spPr bwMode="auto">
            <a:xfrm flipH="1" flipV="1">
              <a:off x="4227" y="2127"/>
              <a:ext cx="236" cy="7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63" name="Line 476"/>
            <p:cNvSpPr>
              <a:spLocks noChangeShapeType="1"/>
            </p:cNvSpPr>
            <p:nvPr/>
          </p:nvSpPr>
          <p:spPr bwMode="auto">
            <a:xfrm>
              <a:off x="4092" y="1890"/>
              <a:ext cx="135" cy="6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64" name="Line 477"/>
            <p:cNvSpPr>
              <a:spLocks noChangeShapeType="1"/>
            </p:cNvSpPr>
            <p:nvPr/>
          </p:nvSpPr>
          <p:spPr bwMode="auto">
            <a:xfrm flipV="1">
              <a:off x="4227" y="1890"/>
              <a:ext cx="143" cy="6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65" name="Line 478"/>
            <p:cNvSpPr>
              <a:spLocks noChangeShapeType="1"/>
            </p:cNvSpPr>
            <p:nvPr/>
          </p:nvSpPr>
          <p:spPr bwMode="auto">
            <a:xfrm>
              <a:off x="4047" y="1996"/>
              <a:ext cx="175" cy="81"/>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66" name="Line 479"/>
            <p:cNvSpPr>
              <a:spLocks noChangeShapeType="1"/>
            </p:cNvSpPr>
            <p:nvPr/>
          </p:nvSpPr>
          <p:spPr bwMode="auto">
            <a:xfrm flipV="1">
              <a:off x="4227" y="2012"/>
              <a:ext cx="176" cy="71"/>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67" name="Line 480"/>
            <p:cNvSpPr>
              <a:spLocks noChangeShapeType="1"/>
            </p:cNvSpPr>
            <p:nvPr/>
          </p:nvSpPr>
          <p:spPr bwMode="auto">
            <a:xfrm flipV="1">
              <a:off x="4227" y="1782"/>
              <a:ext cx="90" cy="2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68" name="Line 481"/>
            <p:cNvSpPr>
              <a:spLocks noChangeShapeType="1"/>
            </p:cNvSpPr>
            <p:nvPr/>
          </p:nvSpPr>
          <p:spPr bwMode="auto">
            <a:xfrm flipV="1">
              <a:off x="4227" y="1632"/>
              <a:ext cx="57" cy="2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69" name="Line 482"/>
            <p:cNvSpPr>
              <a:spLocks noChangeShapeType="1"/>
            </p:cNvSpPr>
            <p:nvPr/>
          </p:nvSpPr>
          <p:spPr bwMode="auto">
            <a:xfrm>
              <a:off x="4126" y="1772"/>
              <a:ext cx="109" cy="3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70" name="Line 483"/>
            <p:cNvSpPr>
              <a:spLocks noChangeShapeType="1"/>
            </p:cNvSpPr>
            <p:nvPr/>
          </p:nvSpPr>
          <p:spPr bwMode="auto">
            <a:xfrm>
              <a:off x="4175" y="1625"/>
              <a:ext cx="63" cy="3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nvGrpSpPr>
            <p:cNvPr id="36171" name="Group 484"/>
            <p:cNvGrpSpPr>
              <a:grpSpLocks/>
            </p:cNvGrpSpPr>
            <p:nvPr/>
          </p:nvGrpSpPr>
          <p:grpSpPr bwMode="auto">
            <a:xfrm>
              <a:off x="4269" y="1415"/>
              <a:ext cx="392" cy="137"/>
              <a:chOff x="4227" y="1360"/>
              <a:chExt cx="863" cy="270"/>
            </a:xfrm>
          </p:grpSpPr>
          <p:sp>
            <p:nvSpPr>
              <p:cNvPr id="36182" name="Line 485"/>
              <p:cNvSpPr>
                <a:spLocks noChangeShapeType="1"/>
              </p:cNvSpPr>
              <p:nvPr/>
            </p:nvSpPr>
            <p:spPr bwMode="auto">
              <a:xfrm>
                <a:off x="4227" y="1604"/>
                <a:ext cx="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83" name="Line 486"/>
              <p:cNvSpPr>
                <a:spLocks noChangeShapeType="1"/>
              </p:cNvSpPr>
              <p:nvPr/>
            </p:nvSpPr>
            <p:spPr bwMode="auto">
              <a:xfrm rot="6361956" flipH="1" flipV="1">
                <a:off x="4464" y="1205"/>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84" name="Line 487"/>
              <p:cNvSpPr>
                <a:spLocks noChangeShapeType="1"/>
              </p:cNvSpPr>
              <p:nvPr/>
            </p:nvSpPr>
            <p:spPr bwMode="auto">
              <a:xfrm rot="6361956">
                <a:off x="4602" y="1393"/>
                <a:ext cx="189" cy="203"/>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85" name="Line 488"/>
              <p:cNvSpPr>
                <a:spLocks noChangeShapeType="1"/>
              </p:cNvSpPr>
              <p:nvPr/>
            </p:nvSpPr>
            <p:spPr bwMode="auto">
              <a:xfrm rot="6361956" flipH="1" flipV="1">
                <a:off x="4745" y="1286"/>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grpSp>
          <p:nvGrpSpPr>
            <p:cNvPr id="36172" name="Group 489"/>
            <p:cNvGrpSpPr>
              <a:grpSpLocks/>
            </p:cNvGrpSpPr>
            <p:nvPr/>
          </p:nvGrpSpPr>
          <p:grpSpPr bwMode="auto">
            <a:xfrm rot="5700496">
              <a:off x="4053" y="1170"/>
              <a:ext cx="392" cy="137"/>
              <a:chOff x="4227" y="1360"/>
              <a:chExt cx="863" cy="270"/>
            </a:xfrm>
          </p:grpSpPr>
          <p:sp>
            <p:nvSpPr>
              <p:cNvPr id="36178" name="Line 490"/>
              <p:cNvSpPr>
                <a:spLocks noChangeShapeType="1"/>
              </p:cNvSpPr>
              <p:nvPr/>
            </p:nvSpPr>
            <p:spPr bwMode="auto">
              <a:xfrm>
                <a:off x="4227" y="1604"/>
                <a:ext cx="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79" name="Line 491"/>
              <p:cNvSpPr>
                <a:spLocks noChangeShapeType="1"/>
              </p:cNvSpPr>
              <p:nvPr/>
            </p:nvSpPr>
            <p:spPr bwMode="auto">
              <a:xfrm rot="6361956" flipH="1" flipV="1">
                <a:off x="4464" y="1205"/>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80" name="Line 492"/>
              <p:cNvSpPr>
                <a:spLocks noChangeShapeType="1"/>
              </p:cNvSpPr>
              <p:nvPr/>
            </p:nvSpPr>
            <p:spPr bwMode="auto">
              <a:xfrm rot="6361956">
                <a:off x="4602" y="1393"/>
                <a:ext cx="189" cy="203"/>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81" name="Line 493"/>
              <p:cNvSpPr>
                <a:spLocks noChangeShapeType="1"/>
              </p:cNvSpPr>
              <p:nvPr/>
            </p:nvSpPr>
            <p:spPr bwMode="auto">
              <a:xfrm rot="6361956" flipH="1" flipV="1">
                <a:off x="4745" y="1286"/>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grpSp>
          <p:nvGrpSpPr>
            <p:cNvPr id="36173" name="Group 494"/>
            <p:cNvGrpSpPr>
              <a:grpSpLocks/>
            </p:cNvGrpSpPr>
            <p:nvPr/>
          </p:nvGrpSpPr>
          <p:grpSpPr bwMode="auto">
            <a:xfrm rot="10800000">
              <a:off x="3796" y="1402"/>
              <a:ext cx="392" cy="137"/>
              <a:chOff x="4227" y="1360"/>
              <a:chExt cx="863" cy="270"/>
            </a:xfrm>
          </p:grpSpPr>
          <p:sp>
            <p:nvSpPr>
              <p:cNvPr id="36174" name="Line 495"/>
              <p:cNvSpPr>
                <a:spLocks noChangeShapeType="1"/>
              </p:cNvSpPr>
              <p:nvPr/>
            </p:nvSpPr>
            <p:spPr bwMode="auto">
              <a:xfrm>
                <a:off x="4227" y="1604"/>
                <a:ext cx="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75" name="Line 496"/>
              <p:cNvSpPr>
                <a:spLocks noChangeShapeType="1"/>
              </p:cNvSpPr>
              <p:nvPr/>
            </p:nvSpPr>
            <p:spPr bwMode="auto">
              <a:xfrm rot="6361956" flipH="1" flipV="1">
                <a:off x="4464" y="1205"/>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76" name="Line 497"/>
              <p:cNvSpPr>
                <a:spLocks noChangeShapeType="1"/>
              </p:cNvSpPr>
              <p:nvPr/>
            </p:nvSpPr>
            <p:spPr bwMode="auto">
              <a:xfrm rot="6361956">
                <a:off x="4602" y="1393"/>
                <a:ext cx="189" cy="203"/>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36177" name="Line 498"/>
              <p:cNvSpPr>
                <a:spLocks noChangeShapeType="1"/>
              </p:cNvSpPr>
              <p:nvPr/>
            </p:nvSpPr>
            <p:spPr bwMode="auto">
              <a:xfrm rot="6361956" flipH="1" flipV="1">
                <a:off x="4745" y="1286"/>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grpSp>
      <p:sp>
        <p:nvSpPr>
          <p:cNvPr id="35849" name="Oval 499"/>
          <p:cNvSpPr>
            <a:spLocks noChangeArrowheads="1"/>
          </p:cNvSpPr>
          <p:nvPr/>
        </p:nvSpPr>
        <p:spPr bwMode="auto">
          <a:xfrm>
            <a:off x="8308726" y="4002756"/>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5850" name="Line 500"/>
          <p:cNvSpPr>
            <a:spLocks noChangeShapeType="1"/>
          </p:cNvSpPr>
          <p:nvPr/>
        </p:nvSpPr>
        <p:spPr bwMode="auto">
          <a:xfrm>
            <a:off x="8308725" y="3994818"/>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51" name="Line 501"/>
          <p:cNvSpPr>
            <a:spLocks noChangeShapeType="1"/>
          </p:cNvSpPr>
          <p:nvPr/>
        </p:nvSpPr>
        <p:spPr bwMode="auto">
          <a:xfrm>
            <a:off x="8667500" y="3994818"/>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52" name="Rectangle 502"/>
          <p:cNvSpPr>
            <a:spLocks noChangeArrowheads="1"/>
          </p:cNvSpPr>
          <p:nvPr/>
        </p:nvSpPr>
        <p:spPr bwMode="auto">
          <a:xfrm>
            <a:off x="8308725" y="3994818"/>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5853" name="Oval 503"/>
          <p:cNvSpPr>
            <a:spLocks noChangeArrowheads="1"/>
          </p:cNvSpPr>
          <p:nvPr/>
        </p:nvSpPr>
        <p:spPr bwMode="auto">
          <a:xfrm>
            <a:off x="8305551" y="3926557"/>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5854" name="Group 504"/>
          <p:cNvGrpSpPr>
            <a:grpSpLocks/>
          </p:cNvGrpSpPr>
          <p:nvPr/>
        </p:nvGrpSpPr>
        <p:grpSpPr bwMode="auto">
          <a:xfrm>
            <a:off x="8391276" y="3950368"/>
            <a:ext cx="179387" cy="65088"/>
            <a:chOff x="2848" y="848"/>
            <a:chExt cx="140" cy="98"/>
          </a:xfrm>
        </p:grpSpPr>
        <p:sp>
          <p:nvSpPr>
            <p:cNvPr id="36153" name="Line 505"/>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54" name="Line 506"/>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55" name="Line 507"/>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5855" name="Group 508"/>
          <p:cNvGrpSpPr>
            <a:grpSpLocks/>
          </p:cNvGrpSpPr>
          <p:nvPr/>
        </p:nvGrpSpPr>
        <p:grpSpPr bwMode="auto">
          <a:xfrm flipV="1">
            <a:off x="8391276" y="3950368"/>
            <a:ext cx="179387" cy="65088"/>
            <a:chOff x="2848" y="848"/>
            <a:chExt cx="140" cy="98"/>
          </a:xfrm>
        </p:grpSpPr>
        <p:sp>
          <p:nvSpPr>
            <p:cNvPr id="36150" name="Line 509"/>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51" name="Line 510"/>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52" name="Line 511"/>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5856" name="Oval 512"/>
          <p:cNvSpPr>
            <a:spLocks noChangeArrowheads="1"/>
          </p:cNvSpPr>
          <p:nvPr/>
        </p:nvSpPr>
        <p:spPr bwMode="auto">
          <a:xfrm>
            <a:off x="8664326" y="4282156"/>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5857" name="Line 513"/>
          <p:cNvSpPr>
            <a:spLocks noChangeShapeType="1"/>
          </p:cNvSpPr>
          <p:nvPr/>
        </p:nvSpPr>
        <p:spPr bwMode="auto">
          <a:xfrm>
            <a:off x="8664325" y="4274218"/>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58" name="Line 514"/>
          <p:cNvSpPr>
            <a:spLocks noChangeShapeType="1"/>
          </p:cNvSpPr>
          <p:nvPr/>
        </p:nvSpPr>
        <p:spPr bwMode="auto">
          <a:xfrm>
            <a:off x="9023100" y="4274218"/>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59" name="Rectangle 515"/>
          <p:cNvSpPr>
            <a:spLocks noChangeArrowheads="1"/>
          </p:cNvSpPr>
          <p:nvPr/>
        </p:nvSpPr>
        <p:spPr bwMode="auto">
          <a:xfrm>
            <a:off x="8664325" y="4274218"/>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5860" name="Oval 516"/>
          <p:cNvSpPr>
            <a:spLocks noChangeArrowheads="1"/>
          </p:cNvSpPr>
          <p:nvPr/>
        </p:nvSpPr>
        <p:spPr bwMode="auto">
          <a:xfrm>
            <a:off x="8661151" y="4205957"/>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5861" name="Group 517"/>
          <p:cNvGrpSpPr>
            <a:grpSpLocks/>
          </p:cNvGrpSpPr>
          <p:nvPr/>
        </p:nvGrpSpPr>
        <p:grpSpPr bwMode="auto">
          <a:xfrm>
            <a:off x="8746876" y="4229768"/>
            <a:ext cx="179387" cy="65088"/>
            <a:chOff x="2848" y="848"/>
            <a:chExt cx="140" cy="98"/>
          </a:xfrm>
        </p:grpSpPr>
        <p:sp>
          <p:nvSpPr>
            <p:cNvPr id="36147" name="Line 518"/>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48" name="Line 519"/>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49" name="Line 520"/>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5862" name="Group 521"/>
          <p:cNvGrpSpPr>
            <a:grpSpLocks/>
          </p:cNvGrpSpPr>
          <p:nvPr/>
        </p:nvGrpSpPr>
        <p:grpSpPr bwMode="auto">
          <a:xfrm flipV="1">
            <a:off x="8746876" y="4229768"/>
            <a:ext cx="179387" cy="65088"/>
            <a:chOff x="2848" y="848"/>
            <a:chExt cx="140" cy="98"/>
          </a:xfrm>
        </p:grpSpPr>
        <p:sp>
          <p:nvSpPr>
            <p:cNvPr id="36144" name="Line 522"/>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45" name="Line 523"/>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46" name="Line 524"/>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5863" name="Oval 525"/>
          <p:cNvSpPr>
            <a:spLocks noChangeArrowheads="1"/>
          </p:cNvSpPr>
          <p:nvPr/>
        </p:nvSpPr>
        <p:spPr bwMode="auto">
          <a:xfrm>
            <a:off x="8943726" y="4015456"/>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5864" name="Line 526"/>
          <p:cNvSpPr>
            <a:spLocks noChangeShapeType="1"/>
          </p:cNvSpPr>
          <p:nvPr/>
        </p:nvSpPr>
        <p:spPr bwMode="auto">
          <a:xfrm>
            <a:off x="8943725" y="4007518"/>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65" name="Line 527"/>
          <p:cNvSpPr>
            <a:spLocks noChangeShapeType="1"/>
          </p:cNvSpPr>
          <p:nvPr/>
        </p:nvSpPr>
        <p:spPr bwMode="auto">
          <a:xfrm>
            <a:off x="9302500" y="4007518"/>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66" name="Rectangle 528"/>
          <p:cNvSpPr>
            <a:spLocks noChangeArrowheads="1"/>
          </p:cNvSpPr>
          <p:nvPr/>
        </p:nvSpPr>
        <p:spPr bwMode="auto">
          <a:xfrm>
            <a:off x="8943725" y="4007518"/>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5867" name="Oval 529"/>
          <p:cNvSpPr>
            <a:spLocks noChangeArrowheads="1"/>
          </p:cNvSpPr>
          <p:nvPr/>
        </p:nvSpPr>
        <p:spPr bwMode="auto">
          <a:xfrm>
            <a:off x="8940551" y="3939257"/>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5868" name="Group 530"/>
          <p:cNvGrpSpPr>
            <a:grpSpLocks/>
          </p:cNvGrpSpPr>
          <p:nvPr/>
        </p:nvGrpSpPr>
        <p:grpSpPr bwMode="auto">
          <a:xfrm>
            <a:off x="9026276" y="3963068"/>
            <a:ext cx="179387" cy="65088"/>
            <a:chOff x="2848" y="848"/>
            <a:chExt cx="140" cy="98"/>
          </a:xfrm>
        </p:grpSpPr>
        <p:sp>
          <p:nvSpPr>
            <p:cNvPr id="36141" name="Line 531"/>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42" name="Line 532"/>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43" name="Line 533"/>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5869" name="Group 534"/>
          <p:cNvGrpSpPr>
            <a:grpSpLocks/>
          </p:cNvGrpSpPr>
          <p:nvPr/>
        </p:nvGrpSpPr>
        <p:grpSpPr bwMode="auto">
          <a:xfrm flipV="1">
            <a:off x="9026276" y="3963068"/>
            <a:ext cx="179387" cy="65088"/>
            <a:chOff x="2848" y="848"/>
            <a:chExt cx="140" cy="98"/>
          </a:xfrm>
        </p:grpSpPr>
        <p:sp>
          <p:nvSpPr>
            <p:cNvPr id="36138" name="Line 535"/>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39" name="Line 536"/>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40" name="Line 537"/>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5870" name="Oval 538"/>
          <p:cNvSpPr>
            <a:spLocks noChangeArrowheads="1"/>
          </p:cNvSpPr>
          <p:nvPr/>
        </p:nvSpPr>
        <p:spPr bwMode="auto">
          <a:xfrm>
            <a:off x="8408738" y="2853406"/>
            <a:ext cx="347663" cy="8890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5871" name="Line 539"/>
          <p:cNvSpPr>
            <a:spLocks noChangeShapeType="1"/>
          </p:cNvSpPr>
          <p:nvPr/>
        </p:nvSpPr>
        <p:spPr bwMode="auto">
          <a:xfrm>
            <a:off x="8408737" y="2845469"/>
            <a:ext cx="0" cy="55563"/>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72" name="Line 540"/>
          <p:cNvSpPr>
            <a:spLocks noChangeShapeType="1"/>
          </p:cNvSpPr>
          <p:nvPr/>
        </p:nvSpPr>
        <p:spPr bwMode="auto">
          <a:xfrm>
            <a:off x="8756400" y="2845469"/>
            <a:ext cx="0" cy="55563"/>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73" name="Rectangle 541"/>
          <p:cNvSpPr>
            <a:spLocks noChangeArrowheads="1"/>
          </p:cNvSpPr>
          <p:nvPr/>
        </p:nvSpPr>
        <p:spPr bwMode="auto">
          <a:xfrm>
            <a:off x="8408737" y="2845469"/>
            <a:ext cx="344488" cy="53975"/>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5874" name="Oval 542"/>
          <p:cNvSpPr>
            <a:spLocks noChangeArrowheads="1"/>
          </p:cNvSpPr>
          <p:nvPr/>
        </p:nvSpPr>
        <p:spPr bwMode="auto">
          <a:xfrm>
            <a:off x="8405563" y="2781968"/>
            <a:ext cx="347663" cy="103188"/>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5875" name="Group 543"/>
          <p:cNvGrpSpPr>
            <a:grpSpLocks/>
          </p:cNvGrpSpPr>
          <p:nvPr/>
        </p:nvGrpSpPr>
        <p:grpSpPr bwMode="auto">
          <a:xfrm>
            <a:off x="8489700" y="2804194"/>
            <a:ext cx="171450" cy="61913"/>
            <a:chOff x="2848" y="848"/>
            <a:chExt cx="140" cy="98"/>
          </a:xfrm>
        </p:grpSpPr>
        <p:sp>
          <p:nvSpPr>
            <p:cNvPr id="36135" name="Line 544"/>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36" name="Line 545"/>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37" name="Line 546"/>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5876" name="Group 547"/>
          <p:cNvGrpSpPr>
            <a:grpSpLocks/>
          </p:cNvGrpSpPr>
          <p:nvPr/>
        </p:nvGrpSpPr>
        <p:grpSpPr bwMode="auto">
          <a:xfrm flipV="1">
            <a:off x="8489700" y="2804194"/>
            <a:ext cx="171450" cy="60325"/>
            <a:chOff x="2848" y="848"/>
            <a:chExt cx="140" cy="98"/>
          </a:xfrm>
        </p:grpSpPr>
        <p:sp>
          <p:nvSpPr>
            <p:cNvPr id="36132" name="Line 548"/>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33" name="Line 549"/>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34" name="Line 550"/>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5877" name="Oval 551"/>
          <p:cNvSpPr>
            <a:spLocks noChangeArrowheads="1"/>
          </p:cNvSpPr>
          <p:nvPr/>
        </p:nvSpPr>
        <p:spPr bwMode="auto">
          <a:xfrm>
            <a:off x="8407151" y="3113756"/>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5878" name="Line 552"/>
          <p:cNvSpPr>
            <a:spLocks noChangeShapeType="1"/>
          </p:cNvSpPr>
          <p:nvPr/>
        </p:nvSpPr>
        <p:spPr bwMode="auto">
          <a:xfrm>
            <a:off x="8407150" y="3105818"/>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79" name="Line 553"/>
          <p:cNvSpPr>
            <a:spLocks noChangeShapeType="1"/>
          </p:cNvSpPr>
          <p:nvPr/>
        </p:nvSpPr>
        <p:spPr bwMode="auto">
          <a:xfrm>
            <a:off x="8765925" y="3105818"/>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80" name="Rectangle 554"/>
          <p:cNvSpPr>
            <a:spLocks noChangeArrowheads="1"/>
          </p:cNvSpPr>
          <p:nvPr/>
        </p:nvSpPr>
        <p:spPr bwMode="auto">
          <a:xfrm>
            <a:off x="8407150" y="3105818"/>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5881" name="Oval 555"/>
          <p:cNvSpPr>
            <a:spLocks noChangeArrowheads="1"/>
          </p:cNvSpPr>
          <p:nvPr/>
        </p:nvSpPr>
        <p:spPr bwMode="auto">
          <a:xfrm>
            <a:off x="8403976" y="3037557"/>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5882" name="Group 556"/>
          <p:cNvGrpSpPr>
            <a:grpSpLocks/>
          </p:cNvGrpSpPr>
          <p:nvPr/>
        </p:nvGrpSpPr>
        <p:grpSpPr bwMode="auto">
          <a:xfrm>
            <a:off x="8489701" y="3061368"/>
            <a:ext cx="179387" cy="65088"/>
            <a:chOff x="2848" y="848"/>
            <a:chExt cx="140" cy="98"/>
          </a:xfrm>
        </p:grpSpPr>
        <p:sp>
          <p:nvSpPr>
            <p:cNvPr id="36129" name="Line 557"/>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30" name="Line 558"/>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31" name="Line 559"/>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5883" name="Group 560"/>
          <p:cNvGrpSpPr>
            <a:grpSpLocks/>
          </p:cNvGrpSpPr>
          <p:nvPr/>
        </p:nvGrpSpPr>
        <p:grpSpPr bwMode="auto">
          <a:xfrm flipV="1">
            <a:off x="8489701" y="3061368"/>
            <a:ext cx="179387" cy="65088"/>
            <a:chOff x="2848" y="848"/>
            <a:chExt cx="140" cy="98"/>
          </a:xfrm>
        </p:grpSpPr>
        <p:sp>
          <p:nvSpPr>
            <p:cNvPr id="36126" name="Line 561"/>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27" name="Line 562"/>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28" name="Line 563"/>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5884" name="Oval 564"/>
          <p:cNvSpPr>
            <a:spLocks noChangeArrowheads="1"/>
          </p:cNvSpPr>
          <p:nvPr/>
        </p:nvSpPr>
        <p:spPr bwMode="auto">
          <a:xfrm>
            <a:off x="8883400" y="2754982"/>
            <a:ext cx="330200" cy="857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5885" name="Line 565"/>
          <p:cNvSpPr>
            <a:spLocks noChangeShapeType="1"/>
          </p:cNvSpPr>
          <p:nvPr/>
        </p:nvSpPr>
        <p:spPr bwMode="auto">
          <a:xfrm>
            <a:off x="8883400" y="2748632"/>
            <a:ext cx="0" cy="5238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86" name="Line 566"/>
          <p:cNvSpPr>
            <a:spLocks noChangeShapeType="1"/>
          </p:cNvSpPr>
          <p:nvPr/>
        </p:nvSpPr>
        <p:spPr bwMode="auto">
          <a:xfrm>
            <a:off x="9213600" y="2748632"/>
            <a:ext cx="0" cy="5238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87" name="Rectangle 567"/>
          <p:cNvSpPr>
            <a:spLocks noChangeArrowheads="1"/>
          </p:cNvSpPr>
          <p:nvPr/>
        </p:nvSpPr>
        <p:spPr bwMode="auto">
          <a:xfrm>
            <a:off x="8883401" y="2748632"/>
            <a:ext cx="327025" cy="52387"/>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solidFill>
                <a:schemeClr val="bg2"/>
              </a:solidFill>
              <a:latin typeface="+mn-lt"/>
              <a:ea typeface="+mn-ea"/>
            </a:endParaRPr>
          </a:p>
        </p:txBody>
      </p:sp>
      <p:sp>
        <p:nvSpPr>
          <p:cNvPr id="35888" name="Oval 568"/>
          <p:cNvSpPr>
            <a:spLocks noChangeArrowheads="1"/>
          </p:cNvSpPr>
          <p:nvPr/>
        </p:nvSpPr>
        <p:spPr bwMode="auto">
          <a:xfrm>
            <a:off x="8880225" y="2686719"/>
            <a:ext cx="330200" cy="100013"/>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5889" name="Group 569"/>
          <p:cNvGrpSpPr>
            <a:grpSpLocks/>
          </p:cNvGrpSpPr>
          <p:nvPr/>
        </p:nvGrpSpPr>
        <p:grpSpPr bwMode="auto">
          <a:xfrm>
            <a:off x="8959600" y="2708943"/>
            <a:ext cx="163512" cy="57150"/>
            <a:chOff x="2848" y="848"/>
            <a:chExt cx="140" cy="98"/>
          </a:xfrm>
        </p:grpSpPr>
        <p:sp>
          <p:nvSpPr>
            <p:cNvPr id="36123" name="Line 570"/>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24" name="Line 571"/>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25" name="Line 572"/>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5890" name="Group 573"/>
          <p:cNvGrpSpPr>
            <a:grpSpLocks/>
          </p:cNvGrpSpPr>
          <p:nvPr/>
        </p:nvGrpSpPr>
        <p:grpSpPr bwMode="auto">
          <a:xfrm flipV="1">
            <a:off x="8959600" y="2707357"/>
            <a:ext cx="163512" cy="58737"/>
            <a:chOff x="2848" y="848"/>
            <a:chExt cx="140" cy="98"/>
          </a:xfrm>
        </p:grpSpPr>
        <p:sp>
          <p:nvSpPr>
            <p:cNvPr id="36120" name="Line 574"/>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21" name="Line 575"/>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22" name="Line 576"/>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5891" name="Oval 577"/>
          <p:cNvSpPr>
            <a:spLocks noChangeArrowheads="1"/>
          </p:cNvSpPr>
          <p:nvPr/>
        </p:nvSpPr>
        <p:spPr bwMode="auto">
          <a:xfrm>
            <a:off x="8969126" y="3113756"/>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5892" name="Line 578"/>
          <p:cNvSpPr>
            <a:spLocks noChangeShapeType="1"/>
          </p:cNvSpPr>
          <p:nvPr/>
        </p:nvSpPr>
        <p:spPr bwMode="auto">
          <a:xfrm>
            <a:off x="8969125" y="3105818"/>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93" name="Line 579"/>
          <p:cNvSpPr>
            <a:spLocks noChangeShapeType="1"/>
          </p:cNvSpPr>
          <p:nvPr/>
        </p:nvSpPr>
        <p:spPr bwMode="auto">
          <a:xfrm>
            <a:off x="9327900" y="3105818"/>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894" name="Rectangle 580"/>
          <p:cNvSpPr>
            <a:spLocks noChangeArrowheads="1"/>
          </p:cNvSpPr>
          <p:nvPr/>
        </p:nvSpPr>
        <p:spPr bwMode="auto">
          <a:xfrm>
            <a:off x="8969125" y="3105818"/>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5895" name="Oval 581"/>
          <p:cNvSpPr>
            <a:spLocks noChangeArrowheads="1"/>
          </p:cNvSpPr>
          <p:nvPr/>
        </p:nvSpPr>
        <p:spPr bwMode="auto">
          <a:xfrm>
            <a:off x="8965951" y="3037557"/>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5896" name="Group 582"/>
          <p:cNvGrpSpPr>
            <a:grpSpLocks/>
          </p:cNvGrpSpPr>
          <p:nvPr/>
        </p:nvGrpSpPr>
        <p:grpSpPr bwMode="auto">
          <a:xfrm>
            <a:off x="9051676" y="3061368"/>
            <a:ext cx="179387" cy="65088"/>
            <a:chOff x="2848" y="848"/>
            <a:chExt cx="140" cy="98"/>
          </a:xfrm>
        </p:grpSpPr>
        <p:sp>
          <p:nvSpPr>
            <p:cNvPr id="36117" name="Line 583"/>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18" name="Line 584"/>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19" name="Line 585"/>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5897" name="Group 586"/>
          <p:cNvGrpSpPr>
            <a:grpSpLocks/>
          </p:cNvGrpSpPr>
          <p:nvPr/>
        </p:nvGrpSpPr>
        <p:grpSpPr bwMode="auto">
          <a:xfrm flipV="1">
            <a:off x="9051676" y="3061368"/>
            <a:ext cx="179387" cy="65088"/>
            <a:chOff x="2848" y="848"/>
            <a:chExt cx="140" cy="98"/>
          </a:xfrm>
        </p:grpSpPr>
        <p:sp>
          <p:nvSpPr>
            <p:cNvPr id="36114" name="Line 587"/>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15" name="Line 588"/>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16" name="Line 589"/>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5898" name="Oval 590"/>
          <p:cNvSpPr>
            <a:spLocks noChangeArrowheads="1"/>
          </p:cNvSpPr>
          <p:nvPr/>
        </p:nvSpPr>
        <p:spPr bwMode="auto">
          <a:xfrm>
            <a:off x="7559426" y="2848644"/>
            <a:ext cx="346075" cy="87313"/>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5899" name="Line 591"/>
          <p:cNvSpPr>
            <a:spLocks noChangeShapeType="1"/>
          </p:cNvSpPr>
          <p:nvPr/>
        </p:nvSpPr>
        <p:spPr bwMode="auto">
          <a:xfrm>
            <a:off x="7559425" y="2840707"/>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900" name="Line 592"/>
          <p:cNvSpPr>
            <a:spLocks noChangeShapeType="1"/>
          </p:cNvSpPr>
          <p:nvPr/>
        </p:nvSpPr>
        <p:spPr bwMode="auto">
          <a:xfrm>
            <a:off x="7905500" y="2840707"/>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901" name="Rectangle 593"/>
          <p:cNvSpPr>
            <a:spLocks noChangeArrowheads="1"/>
          </p:cNvSpPr>
          <p:nvPr/>
        </p:nvSpPr>
        <p:spPr bwMode="auto">
          <a:xfrm>
            <a:off x="7559425" y="2840707"/>
            <a:ext cx="342900" cy="53975"/>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5902" name="Oval 594"/>
          <p:cNvSpPr>
            <a:spLocks noChangeArrowheads="1"/>
          </p:cNvSpPr>
          <p:nvPr/>
        </p:nvSpPr>
        <p:spPr bwMode="auto">
          <a:xfrm>
            <a:off x="7556251" y="2777207"/>
            <a:ext cx="346075" cy="103187"/>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5903" name="Group 595"/>
          <p:cNvGrpSpPr>
            <a:grpSpLocks/>
          </p:cNvGrpSpPr>
          <p:nvPr/>
        </p:nvGrpSpPr>
        <p:grpSpPr bwMode="auto">
          <a:xfrm>
            <a:off x="7640387" y="2799432"/>
            <a:ext cx="171450" cy="60325"/>
            <a:chOff x="2848" y="848"/>
            <a:chExt cx="140" cy="98"/>
          </a:xfrm>
        </p:grpSpPr>
        <p:sp>
          <p:nvSpPr>
            <p:cNvPr id="36111" name="Line 596"/>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12" name="Line 597"/>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13" name="Line 598"/>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5904" name="Group 599"/>
          <p:cNvGrpSpPr>
            <a:grpSpLocks/>
          </p:cNvGrpSpPr>
          <p:nvPr/>
        </p:nvGrpSpPr>
        <p:grpSpPr bwMode="auto">
          <a:xfrm flipV="1">
            <a:off x="7640387" y="2799432"/>
            <a:ext cx="171450" cy="58737"/>
            <a:chOff x="2848" y="848"/>
            <a:chExt cx="140" cy="98"/>
          </a:xfrm>
        </p:grpSpPr>
        <p:sp>
          <p:nvSpPr>
            <p:cNvPr id="36108" name="Line 600"/>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09" name="Line 601"/>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10" name="Line 602"/>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5905" name="Oval 603"/>
          <p:cNvSpPr>
            <a:spLocks noChangeArrowheads="1"/>
          </p:cNvSpPr>
          <p:nvPr/>
        </p:nvSpPr>
        <p:spPr bwMode="auto">
          <a:xfrm>
            <a:off x="7253038" y="3997994"/>
            <a:ext cx="346075" cy="87313"/>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5906" name="Line 604"/>
          <p:cNvSpPr>
            <a:spLocks noChangeShapeType="1"/>
          </p:cNvSpPr>
          <p:nvPr/>
        </p:nvSpPr>
        <p:spPr bwMode="auto">
          <a:xfrm>
            <a:off x="7253037" y="3990057"/>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907" name="Line 605"/>
          <p:cNvSpPr>
            <a:spLocks noChangeShapeType="1"/>
          </p:cNvSpPr>
          <p:nvPr/>
        </p:nvSpPr>
        <p:spPr bwMode="auto">
          <a:xfrm>
            <a:off x="7599112" y="3990057"/>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908" name="Rectangle 606"/>
          <p:cNvSpPr>
            <a:spLocks noChangeArrowheads="1"/>
          </p:cNvSpPr>
          <p:nvPr/>
        </p:nvSpPr>
        <p:spPr bwMode="auto">
          <a:xfrm>
            <a:off x="7253037" y="3990057"/>
            <a:ext cx="342900" cy="53975"/>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5909" name="Oval 607"/>
          <p:cNvSpPr>
            <a:spLocks noChangeArrowheads="1"/>
          </p:cNvSpPr>
          <p:nvPr/>
        </p:nvSpPr>
        <p:spPr bwMode="auto">
          <a:xfrm>
            <a:off x="7249863" y="3926557"/>
            <a:ext cx="346075" cy="103187"/>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5910" name="Group 608"/>
          <p:cNvGrpSpPr>
            <a:grpSpLocks/>
          </p:cNvGrpSpPr>
          <p:nvPr/>
        </p:nvGrpSpPr>
        <p:grpSpPr bwMode="auto">
          <a:xfrm>
            <a:off x="7334000" y="3948782"/>
            <a:ext cx="171450" cy="60325"/>
            <a:chOff x="2848" y="848"/>
            <a:chExt cx="140" cy="98"/>
          </a:xfrm>
        </p:grpSpPr>
        <p:sp>
          <p:nvSpPr>
            <p:cNvPr id="36105" name="Line 609"/>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06" name="Line 610"/>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07" name="Line 611"/>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5911" name="Group 612"/>
          <p:cNvGrpSpPr>
            <a:grpSpLocks/>
          </p:cNvGrpSpPr>
          <p:nvPr/>
        </p:nvGrpSpPr>
        <p:grpSpPr bwMode="auto">
          <a:xfrm flipV="1">
            <a:off x="7334000" y="3948782"/>
            <a:ext cx="171450" cy="58737"/>
            <a:chOff x="2848" y="848"/>
            <a:chExt cx="140" cy="98"/>
          </a:xfrm>
        </p:grpSpPr>
        <p:sp>
          <p:nvSpPr>
            <p:cNvPr id="36102" name="Line 613"/>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03" name="Line 614"/>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04" name="Line 615"/>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5912" name="Line 616"/>
          <p:cNvSpPr>
            <a:spLocks noChangeShapeType="1"/>
          </p:cNvSpPr>
          <p:nvPr/>
        </p:nvSpPr>
        <p:spPr bwMode="auto">
          <a:xfrm flipV="1">
            <a:off x="8451600" y="4355181"/>
            <a:ext cx="227012" cy="43656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13" name="Line 617"/>
          <p:cNvSpPr>
            <a:spLocks noChangeShapeType="1"/>
          </p:cNvSpPr>
          <p:nvPr/>
        </p:nvSpPr>
        <p:spPr bwMode="auto">
          <a:xfrm>
            <a:off x="8575425" y="4093243"/>
            <a:ext cx="163512" cy="1206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14" name="Line 618"/>
          <p:cNvSpPr>
            <a:spLocks noChangeShapeType="1"/>
          </p:cNvSpPr>
          <p:nvPr/>
        </p:nvSpPr>
        <p:spPr bwMode="auto">
          <a:xfrm>
            <a:off x="8672262" y="4013868"/>
            <a:ext cx="2794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15" name="Line 619"/>
          <p:cNvSpPr>
            <a:spLocks noChangeShapeType="1"/>
          </p:cNvSpPr>
          <p:nvPr/>
        </p:nvSpPr>
        <p:spPr bwMode="auto">
          <a:xfrm flipV="1">
            <a:off x="8908801" y="4099594"/>
            <a:ext cx="134937" cy="1047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16" name="Line 620"/>
          <p:cNvSpPr>
            <a:spLocks noChangeShapeType="1"/>
          </p:cNvSpPr>
          <p:nvPr/>
        </p:nvSpPr>
        <p:spPr bwMode="auto">
          <a:xfrm>
            <a:off x="7607050" y="4020218"/>
            <a:ext cx="6794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17" name="Line 621"/>
          <p:cNvSpPr>
            <a:spLocks noChangeShapeType="1"/>
          </p:cNvSpPr>
          <p:nvPr/>
        </p:nvSpPr>
        <p:spPr bwMode="auto">
          <a:xfrm>
            <a:off x="7902326" y="2867694"/>
            <a:ext cx="509587" cy="31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18" name="Line 622"/>
          <p:cNvSpPr>
            <a:spLocks noChangeShapeType="1"/>
          </p:cNvSpPr>
          <p:nvPr/>
        </p:nvSpPr>
        <p:spPr bwMode="auto">
          <a:xfrm>
            <a:off x="7468937" y="2696243"/>
            <a:ext cx="152400" cy="825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19" name="Freeform 623"/>
          <p:cNvSpPr>
            <a:spLocks/>
          </p:cNvSpPr>
          <p:nvPr/>
        </p:nvSpPr>
        <p:spPr bwMode="auto">
          <a:xfrm>
            <a:off x="6789487" y="4702843"/>
            <a:ext cx="2979738" cy="1455738"/>
          </a:xfrm>
          <a:custGeom>
            <a:avLst/>
            <a:gdLst>
              <a:gd name="T0" fmla="*/ 2147483646 w 1877"/>
              <a:gd name="T1" fmla="*/ 2147483646 h 917"/>
              <a:gd name="T2" fmla="*/ 2147483646 w 1877"/>
              <a:gd name="T3" fmla="*/ 2147483646 h 917"/>
              <a:gd name="T4" fmla="*/ 2147483646 w 1877"/>
              <a:gd name="T5" fmla="*/ 2147483646 h 917"/>
              <a:gd name="T6" fmla="*/ 2147483646 w 1877"/>
              <a:gd name="T7" fmla="*/ 2147483646 h 917"/>
              <a:gd name="T8" fmla="*/ 2147483646 w 1877"/>
              <a:gd name="T9" fmla="*/ 2147483646 h 917"/>
              <a:gd name="T10" fmla="*/ 2147483646 w 1877"/>
              <a:gd name="T11" fmla="*/ 2147483646 h 917"/>
              <a:gd name="T12" fmla="*/ 2147483646 w 1877"/>
              <a:gd name="T13" fmla="*/ 2147483646 h 917"/>
              <a:gd name="T14" fmla="*/ 2147483646 w 1877"/>
              <a:gd name="T15" fmla="*/ 2147483646 h 917"/>
              <a:gd name="T16" fmla="*/ 2147483646 w 1877"/>
              <a:gd name="T17" fmla="*/ 2147483646 h 917"/>
              <a:gd name="T18" fmla="*/ 2147483646 w 1877"/>
              <a:gd name="T19" fmla="*/ 2147483646 h 917"/>
              <a:gd name="T20" fmla="*/ 2147483646 w 1877"/>
              <a:gd name="T21" fmla="*/ 2147483646 h 917"/>
              <a:gd name="T22" fmla="*/ 2147483646 w 1877"/>
              <a:gd name="T23" fmla="*/ 2147483646 h 917"/>
              <a:gd name="T24" fmla="*/ 2147483646 w 1877"/>
              <a:gd name="T25" fmla="*/ 2147483646 h 917"/>
              <a:gd name="T26" fmla="*/ 2147483646 w 1877"/>
              <a:gd name="T27" fmla="*/ 2147483646 h 917"/>
              <a:gd name="T28" fmla="*/ 2147483646 w 1877"/>
              <a:gd name="T29" fmla="*/ 2147483646 h 917"/>
              <a:gd name="T30" fmla="*/ 2147483646 w 1877"/>
              <a:gd name="T31" fmla="*/ 2147483646 h 9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77"/>
              <a:gd name="T49" fmla="*/ 0 h 917"/>
              <a:gd name="T50" fmla="*/ 1877 w 1877"/>
              <a:gd name="T51" fmla="*/ 917 h 9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77" h="917">
                <a:moveTo>
                  <a:pt x="889" y="23"/>
                </a:moveTo>
                <a:cubicBezTo>
                  <a:pt x="804" y="39"/>
                  <a:pt x="771" y="98"/>
                  <a:pt x="692" y="109"/>
                </a:cubicBezTo>
                <a:cubicBezTo>
                  <a:pt x="613" y="120"/>
                  <a:pt x="511" y="81"/>
                  <a:pt x="415" y="91"/>
                </a:cubicBezTo>
                <a:cubicBezTo>
                  <a:pt x="319" y="101"/>
                  <a:pt x="174" y="126"/>
                  <a:pt x="112" y="170"/>
                </a:cubicBezTo>
                <a:cubicBezTo>
                  <a:pt x="51" y="214"/>
                  <a:pt x="66" y="294"/>
                  <a:pt x="50" y="353"/>
                </a:cubicBezTo>
                <a:cubicBezTo>
                  <a:pt x="34" y="412"/>
                  <a:pt x="0" y="479"/>
                  <a:pt x="14" y="528"/>
                </a:cubicBezTo>
                <a:cubicBezTo>
                  <a:pt x="29" y="577"/>
                  <a:pt x="57" y="608"/>
                  <a:pt x="139" y="650"/>
                </a:cubicBezTo>
                <a:cubicBezTo>
                  <a:pt x="221" y="692"/>
                  <a:pt x="372" y="742"/>
                  <a:pt x="505" y="781"/>
                </a:cubicBezTo>
                <a:cubicBezTo>
                  <a:pt x="638" y="820"/>
                  <a:pt x="789" y="866"/>
                  <a:pt x="933" y="886"/>
                </a:cubicBezTo>
                <a:cubicBezTo>
                  <a:pt x="1077" y="906"/>
                  <a:pt x="1246" y="917"/>
                  <a:pt x="1370" y="901"/>
                </a:cubicBezTo>
                <a:cubicBezTo>
                  <a:pt x="1494" y="885"/>
                  <a:pt x="1594" y="839"/>
                  <a:pt x="1676" y="793"/>
                </a:cubicBezTo>
                <a:cubicBezTo>
                  <a:pt x="1758" y="747"/>
                  <a:pt x="1843" y="720"/>
                  <a:pt x="1860" y="624"/>
                </a:cubicBezTo>
                <a:cubicBezTo>
                  <a:pt x="1877" y="528"/>
                  <a:pt x="1835" y="306"/>
                  <a:pt x="1776" y="219"/>
                </a:cubicBezTo>
                <a:cubicBezTo>
                  <a:pt x="1717" y="132"/>
                  <a:pt x="1599" y="134"/>
                  <a:pt x="1503" y="100"/>
                </a:cubicBezTo>
                <a:cubicBezTo>
                  <a:pt x="1407" y="66"/>
                  <a:pt x="1302" y="26"/>
                  <a:pt x="1200" y="13"/>
                </a:cubicBezTo>
                <a:cubicBezTo>
                  <a:pt x="1098" y="0"/>
                  <a:pt x="974" y="7"/>
                  <a:pt x="889" y="23"/>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20" name="Line 624"/>
          <p:cNvSpPr>
            <a:spLocks noChangeShapeType="1"/>
          </p:cNvSpPr>
          <p:nvPr/>
        </p:nvSpPr>
        <p:spPr bwMode="auto">
          <a:xfrm rot="16200000">
            <a:off x="9024688" y="5439444"/>
            <a:ext cx="523875" cy="13970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921" name="Line 625"/>
          <p:cNvSpPr>
            <a:spLocks noChangeShapeType="1"/>
          </p:cNvSpPr>
          <p:nvPr/>
        </p:nvSpPr>
        <p:spPr bwMode="auto">
          <a:xfrm rot="5400000" flipV="1">
            <a:off x="9170738" y="5720432"/>
            <a:ext cx="3175" cy="85725"/>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922" name="Line 626"/>
          <p:cNvSpPr>
            <a:spLocks noChangeShapeType="1"/>
          </p:cNvSpPr>
          <p:nvPr/>
        </p:nvSpPr>
        <p:spPr bwMode="auto">
          <a:xfrm rot="16200000">
            <a:off x="9356475" y="5396581"/>
            <a:ext cx="0" cy="11430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nvGrpSpPr>
          <p:cNvPr id="35923" name="Group 627"/>
          <p:cNvGrpSpPr>
            <a:grpSpLocks/>
          </p:cNvGrpSpPr>
          <p:nvPr/>
        </p:nvGrpSpPr>
        <p:grpSpPr bwMode="auto">
          <a:xfrm>
            <a:off x="8935787" y="5106068"/>
            <a:ext cx="501650" cy="234950"/>
            <a:chOff x="4701" y="2996"/>
            <a:chExt cx="316" cy="148"/>
          </a:xfrm>
        </p:grpSpPr>
        <p:sp>
          <p:nvSpPr>
            <p:cNvPr id="36089" name="Oval 628"/>
            <p:cNvSpPr>
              <a:spLocks noChangeArrowheads="1"/>
            </p:cNvSpPr>
            <p:nvPr/>
          </p:nvSpPr>
          <p:spPr bwMode="auto">
            <a:xfrm>
              <a:off x="4704" y="3062"/>
              <a:ext cx="313" cy="8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90" name="Line 629"/>
            <p:cNvSpPr>
              <a:spLocks noChangeShapeType="1"/>
            </p:cNvSpPr>
            <p:nvPr/>
          </p:nvSpPr>
          <p:spPr bwMode="auto">
            <a:xfrm>
              <a:off x="4704"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91" name="Line 630"/>
            <p:cNvSpPr>
              <a:spLocks noChangeShapeType="1"/>
            </p:cNvSpPr>
            <p:nvPr/>
          </p:nvSpPr>
          <p:spPr bwMode="auto">
            <a:xfrm>
              <a:off x="5017"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92" name="Rectangle 631"/>
            <p:cNvSpPr>
              <a:spLocks noChangeArrowheads="1"/>
            </p:cNvSpPr>
            <p:nvPr/>
          </p:nvSpPr>
          <p:spPr bwMode="auto">
            <a:xfrm>
              <a:off x="4704" y="3055"/>
              <a:ext cx="310" cy="50"/>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6093" name="Oval 632"/>
            <p:cNvSpPr>
              <a:spLocks noChangeArrowheads="1"/>
            </p:cNvSpPr>
            <p:nvPr/>
          </p:nvSpPr>
          <p:spPr bwMode="auto">
            <a:xfrm>
              <a:off x="4701" y="2996"/>
              <a:ext cx="313" cy="96"/>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6094" name="Group 633"/>
            <p:cNvGrpSpPr>
              <a:grpSpLocks/>
            </p:cNvGrpSpPr>
            <p:nvPr/>
          </p:nvGrpSpPr>
          <p:grpSpPr bwMode="auto">
            <a:xfrm>
              <a:off x="4776" y="3017"/>
              <a:ext cx="156" cy="56"/>
              <a:chOff x="2848" y="848"/>
              <a:chExt cx="140" cy="98"/>
            </a:xfrm>
          </p:grpSpPr>
          <p:sp>
            <p:nvSpPr>
              <p:cNvPr id="36099" name="Line 634"/>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00" name="Line 635"/>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101" name="Line 636"/>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6095" name="Group 637"/>
            <p:cNvGrpSpPr>
              <a:grpSpLocks/>
            </p:cNvGrpSpPr>
            <p:nvPr/>
          </p:nvGrpSpPr>
          <p:grpSpPr bwMode="auto">
            <a:xfrm flipV="1">
              <a:off x="4776" y="3016"/>
              <a:ext cx="156" cy="56"/>
              <a:chOff x="2848" y="848"/>
              <a:chExt cx="140" cy="98"/>
            </a:xfrm>
          </p:grpSpPr>
          <p:sp>
            <p:nvSpPr>
              <p:cNvPr id="36096" name="Line 638"/>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97" name="Line 639"/>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98" name="Line 640"/>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35924" name="Group 641"/>
          <p:cNvGrpSpPr>
            <a:grpSpLocks/>
          </p:cNvGrpSpPr>
          <p:nvPr/>
        </p:nvGrpSpPr>
        <p:grpSpPr bwMode="auto">
          <a:xfrm>
            <a:off x="8119812" y="4829843"/>
            <a:ext cx="501650" cy="234950"/>
            <a:chOff x="3600" y="219"/>
            <a:chExt cx="360" cy="175"/>
          </a:xfrm>
        </p:grpSpPr>
        <p:sp>
          <p:nvSpPr>
            <p:cNvPr id="36076" name="Oval 642"/>
            <p:cNvSpPr>
              <a:spLocks noChangeArrowheads="1"/>
            </p:cNvSpPr>
            <p:nvPr/>
          </p:nvSpPr>
          <p:spPr bwMode="auto">
            <a:xfrm>
              <a:off x="3603" y="297"/>
              <a:ext cx="357" cy="97"/>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77" name="Line 643"/>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78" name="Line 644"/>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79" name="Rectangle 645"/>
            <p:cNvSpPr>
              <a:spLocks noChangeArrowheads="1"/>
            </p:cNvSpPr>
            <p:nvPr/>
          </p:nvSpPr>
          <p:spPr bwMode="auto">
            <a:xfrm>
              <a:off x="3603" y="289"/>
              <a:ext cx="354" cy="59"/>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6080" name="Oval 646"/>
            <p:cNvSpPr>
              <a:spLocks noChangeArrowheads="1"/>
            </p:cNvSpPr>
            <p:nvPr/>
          </p:nvSpPr>
          <p:spPr bwMode="auto">
            <a:xfrm>
              <a:off x="3600" y="219"/>
              <a:ext cx="357" cy="113"/>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6081" name="Group 647"/>
            <p:cNvGrpSpPr>
              <a:grpSpLocks/>
            </p:cNvGrpSpPr>
            <p:nvPr/>
          </p:nvGrpSpPr>
          <p:grpSpPr bwMode="auto">
            <a:xfrm>
              <a:off x="3686" y="244"/>
              <a:ext cx="177" cy="66"/>
              <a:chOff x="2848" y="848"/>
              <a:chExt cx="140" cy="98"/>
            </a:xfrm>
          </p:grpSpPr>
          <p:sp>
            <p:nvSpPr>
              <p:cNvPr id="36086" name="Line 648"/>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87" name="Line 649"/>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88" name="Line 650"/>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6082" name="Group 651"/>
            <p:cNvGrpSpPr>
              <a:grpSpLocks/>
            </p:cNvGrpSpPr>
            <p:nvPr/>
          </p:nvGrpSpPr>
          <p:grpSpPr bwMode="auto">
            <a:xfrm flipV="1">
              <a:off x="3686" y="243"/>
              <a:ext cx="177" cy="66"/>
              <a:chOff x="2848" y="848"/>
              <a:chExt cx="140" cy="98"/>
            </a:xfrm>
          </p:grpSpPr>
          <p:sp>
            <p:nvSpPr>
              <p:cNvPr id="36083" name="Line 652"/>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84" name="Line 653"/>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85" name="Line 654"/>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35925" name="Group 655"/>
          <p:cNvGrpSpPr>
            <a:grpSpLocks/>
          </p:cNvGrpSpPr>
          <p:nvPr/>
        </p:nvGrpSpPr>
        <p:grpSpPr bwMode="auto">
          <a:xfrm>
            <a:off x="7454650" y="5134643"/>
            <a:ext cx="501650" cy="234950"/>
            <a:chOff x="3600" y="219"/>
            <a:chExt cx="360" cy="175"/>
          </a:xfrm>
        </p:grpSpPr>
        <p:sp>
          <p:nvSpPr>
            <p:cNvPr id="36063" name="Oval 656"/>
            <p:cNvSpPr>
              <a:spLocks noChangeArrowheads="1"/>
            </p:cNvSpPr>
            <p:nvPr/>
          </p:nvSpPr>
          <p:spPr bwMode="auto">
            <a:xfrm>
              <a:off x="3603" y="297"/>
              <a:ext cx="357" cy="97"/>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64" name="Line 657"/>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65" name="Line 658"/>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66" name="Rectangle 659"/>
            <p:cNvSpPr>
              <a:spLocks noChangeArrowheads="1"/>
            </p:cNvSpPr>
            <p:nvPr/>
          </p:nvSpPr>
          <p:spPr bwMode="auto">
            <a:xfrm>
              <a:off x="3603" y="289"/>
              <a:ext cx="354" cy="59"/>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6067" name="Oval 660"/>
            <p:cNvSpPr>
              <a:spLocks noChangeArrowheads="1"/>
            </p:cNvSpPr>
            <p:nvPr/>
          </p:nvSpPr>
          <p:spPr bwMode="auto">
            <a:xfrm>
              <a:off x="3600" y="219"/>
              <a:ext cx="357" cy="113"/>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6068" name="Group 661"/>
            <p:cNvGrpSpPr>
              <a:grpSpLocks/>
            </p:cNvGrpSpPr>
            <p:nvPr/>
          </p:nvGrpSpPr>
          <p:grpSpPr bwMode="auto">
            <a:xfrm>
              <a:off x="3686" y="244"/>
              <a:ext cx="177" cy="66"/>
              <a:chOff x="2848" y="848"/>
              <a:chExt cx="140" cy="98"/>
            </a:xfrm>
          </p:grpSpPr>
          <p:sp>
            <p:nvSpPr>
              <p:cNvPr id="36073" name="Line 662"/>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74" name="Line 663"/>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75" name="Line 664"/>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6069" name="Group 665"/>
            <p:cNvGrpSpPr>
              <a:grpSpLocks/>
            </p:cNvGrpSpPr>
            <p:nvPr/>
          </p:nvGrpSpPr>
          <p:grpSpPr bwMode="auto">
            <a:xfrm flipV="1">
              <a:off x="3686" y="243"/>
              <a:ext cx="177" cy="66"/>
              <a:chOff x="2848" y="848"/>
              <a:chExt cx="140" cy="98"/>
            </a:xfrm>
          </p:grpSpPr>
          <p:sp>
            <p:nvSpPr>
              <p:cNvPr id="36070" name="Line 666"/>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71" name="Line 667"/>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72" name="Line 668"/>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sp>
        <p:nvSpPr>
          <p:cNvPr id="35926" name="Line 669"/>
          <p:cNvSpPr>
            <a:spLocks noChangeShapeType="1"/>
          </p:cNvSpPr>
          <p:nvPr/>
        </p:nvSpPr>
        <p:spPr bwMode="auto">
          <a:xfrm>
            <a:off x="8569076" y="5040981"/>
            <a:ext cx="358775" cy="1206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27" name="Line 670"/>
          <p:cNvSpPr>
            <a:spLocks noChangeShapeType="1"/>
          </p:cNvSpPr>
          <p:nvPr/>
        </p:nvSpPr>
        <p:spPr bwMode="auto">
          <a:xfrm flipV="1">
            <a:off x="7916613" y="5053682"/>
            <a:ext cx="277813" cy="10953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28" name="Line 671"/>
          <p:cNvSpPr>
            <a:spLocks noChangeShapeType="1"/>
          </p:cNvSpPr>
          <p:nvPr/>
        </p:nvSpPr>
        <p:spPr bwMode="auto">
          <a:xfrm flipV="1">
            <a:off x="7959475" y="5256881"/>
            <a:ext cx="9715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29" name="Line 672"/>
          <p:cNvSpPr>
            <a:spLocks noChangeShapeType="1"/>
          </p:cNvSpPr>
          <p:nvPr/>
        </p:nvSpPr>
        <p:spPr bwMode="auto">
          <a:xfrm flipH="1">
            <a:off x="7254625" y="5002881"/>
            <a:ext cx="254000" cy="4699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30" name="Line 673"/>
          <p:cNvSpPr>
            <a:spLocks noChangeShapeType="1"/>
          </p:cNvSpPr>
          <p:nvPr/>
        </p:nvSpPr>
        <p:spPr bwMode="auto">
          <a:xfrm>
            <a:off x="7280025" y="5053681"/>
            <a:ext cx="1968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31" name="Line 674"/>
          <p:cNvSpPr>
            <a:spLocks noChangeShapeType="1"/>
          </p:cNvSpPr>
          <p:nvPr/>
        </p:nvSpPr>
        <p:spPr bwMode="auto">
          <a:xfrm>
            <a:off x="7140326" y="5390231"/>
            <a:ext cx="153987"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32" name="Line 675"/>
          <p:cNvSpPr>
            <a:spLocks noChangeShapeType="1"/>
          </p:cNvSpPr>
          <p:nvPr/>
        </p:nvSpPr>
        <p:spPr bwMode="auto">
          <a:xfrm>
            <a:off x="7392737" y="5469606"/>
            <a:ext cx="490538"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33" name="Line 676"/>
          <p:cNvSpPr>
            <a:spLocks noChangeShapeType="1"/>
          </p:cNvSpPr>
          <p:nvPr/>
        </p:nvSpPr>
        <p:spPr bwMode="auto">
          <a:xfrm flipH="1">
            <a:off x="7632451" y="5377532"/>
            <a:ext cx="53975" cy="8572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34" name="Line 677"/>
          <p:cNvSpPr>
            <a:spLocks noChangeShapeType="1"/>
          </p:cNvSpPr>
          <p:nvPr/>
        </p:nvSpPr>
        <p:spPr bwMode="auto">
          <a:xfrm>
            <a:off x="7445126" y="5466431"/>
            <a:ext cx="1587" cy="825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35" name="Line 678"/>
          <p:cNvSpPr>
            <a:spLocks noChangeShapeType="1"/>
          </p:cNvSpPr>
          <p:nvPr/>
        </p:nvSpPr>
        <p:spPr bwMode="auto">
          <a:xfrm flipH="1" flipV="1">
            <a:off x="7842000" y="5474368"/>
            <a:ext cx="0" cy="762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36" name="Line 679"/>
          <p:cNvSpPr>
            <a:spLocks noChangeShapeType="1"/>
          </p:cNvSpPr>
          <p:nvPr/>
        </p:nvSpPr>
        <p:spPr bwMode="auto">
          <a:xfrm>
            <a:off x="7922962" y="5333082"/>
            <a:ext cx="503238" cy="2698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37" name="Line 680"/>
          <p:cNvSpPr>
            <a:spLocks noChangeShapeType="1"/>
          </p:cNvSpPr>
          <p:nvPr/>
        </p:nvSpPr>
        <p:spPr bwMode="auto">
          <a:xfrm>
            <a:off x="7372100" y="5267993"/>
            <a:ext cx="8096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nvGrpSpPr>
          <p:cNvPr id="35938" name="Group 681"/>
          <p:cNvGrpSpPr>
            <a:grpSpLocks/>
          </p:cNvGrpSpPr>
          <p:nvPr/>
        </p:nvGrpSpPr>
        <p:grpSpPr bwMode="auto">
          <a:xfrm>
            <a:off x="6557713" y="2027906"/>
            <a:ext cx="3021013" cy="3981450"/>
            <a:chOff x="-1203" y="1352"/>
            <a:chExt cx="1903" cy="2508"/>
          </a:xfrm>
        </p:grpSpPr>
        <p:grpSp>
          <p:nvGrpSpPr>
            <p:cNvPr id="36023" name="Group 682"/>
            <p:cNvGrpSpPr>
              <a:grpSpLocks/>
            </p:cNvGrpSpPr>
            <p:nvPr/>
          </p:nvGrpSpPr>
          <p:grpSpPr bwMode="auto">
            <a:xfrm>
              <a:off x="-1203" y="1647"/>
              <a:ext cx="436" cy="114"/>
              <a:chOff x="3072" y="739"/>
              <a:chExt cx="652" cy="146"/>
            </a:xfrm>
          </p:grpSpPr>
          <p:pic>
            <p:nvPicPr>
              <p:cNvPr id="36060" name="Picture 683" descr="lgv_fqmg[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061" name="Line 684"/>
              <p:cNvSpPr>
                <a:spLocks noChangeShapeType="1"/>
              </p:cNvSpPr>
              <p:nvPr/>
            </p:nvSpPr>
            <p:spPr bwMode="auto">
              <a:xfrm flipH="1">
                <a:off x="3104" y="784"/>
                <a:ext cx="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6062" name="Line 685"/>
              <p:cNvSpPr>
                <a:spLocks noChangeShapeType="1"/>
              </p:cNvSpPr>
              <p:nvPr/>
            </p:nvSpPr>
            <p:spPr bwMode="auto">
              <a:xfrm flipH="1">
                <a:off x="3072" y="760"/>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pic>
          <p:nvPicPr>
            <p:cNvPr id="36024" name="Picture 686" descr="imgyjavg[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 y="1466"/>
              <a:ext cx="232"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025" name="Group 687"/>
            <p:cNvGrpSpPr>
              <a:grpSpLocks/>
            </p:cNvGrpSpPr>
            <p:nvPr/>
          </p:nvGrpSpPr>
          <p:grpSpPr bwMode="auto">
            <a:xfrm>
              <a:off x="-546" y="1352"/>
              <a:ext cx="256" cy="269"/>
              <a:chOff x="2870" y="1518"/>
              <a:chExt cx="292" cy="320"/>
            </a:xfrm>
          </p:grpSpPr>
          <p:graphicFrame>
            <p:nvGraphicFramePr>
              <p:cNvPr id="36058" name="Object 688"/>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59699" name="Clip" r:id="rId6" imgW="826829" imgH="840406" progId="">
                      <p:embed/>
                    </p:oleObj>
                  </mc:Choice>
                  <mc:Fallback>
                    <p:oleObj name="Clip" r:id="rId6" imgW="826829" imgH="840406" progId="">
                      <p:embed/>
                      <p:pic>
                        <p:nvPicPr>
                          <p:cNvPr id="36058" name="Object 68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59" name="Object 689"/>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59700" name="Clip" r:id="rId8" imgW="1268295" imgH="1199426" progId="">
                      <p:embed/>
                    </p:oleObj>
                  </mc:Choice>
                  <mc:Fallback>
                    <p:oleObj name="Clip" r:id="rId8" imgW="1268295" imgH="1199426" progId="">
                      <p:embed/>
                      <p:pic>
                        <p:nvPicPr>
                          <p:cNvPr id="36059" name="Object 68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6026" name="Group 690"/>
            <p:cNvGrpSpPr>
              <a:grpSpLocks/>
            </p:cNvGrpSpPr>
            <p:nvPr/>
          </p:nvGrpSpPr>
          <p:grpSpPr bwMode="auto">
            <a:xfrm>
              <a:off x="-1002" y="2262"/>
              <a:ext cx="209" cy="224"/>
              <a:chOff x="2870" y="1518"/>
              <a:chExt cx="292" cy="320"/>
            </a:xfrm>
          </p:grpSpPr>
          <p:graphicFrame>
            <p:nvGraphicFramePr>
              <p:cNvPr id="36056" name="Object 691"/>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59701" name="Clip" r:id="rId10" imgW="826829" imgH="840406" progId="">
                      <p:embed/>
                    </p:oleObj>
                  </mc:Choice>
                  <mc:Fallback>
                    <p:oleObj name="Clip" r:id="rId10" imgW="826829" imgH="840406" progId="">
                      <p:embed/>
                      <p:pic>
                        <p:nvPicPr>
                          <p:cNvPr id="36056" name="Object 69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57" name="Object 692"/>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59702" name="Clip" r:id="rId11" imgW="1268295" imgH="1199426" progId="">
                      <p:embed/>
                    </p:oleObj>
                  </mc:Choice>
                  <mc:Fallback>
                    <p:oleObj name="Clip" r:id="rId11" imgW="1268295" imgH="1199426" progId="">
                      <p:embed/>
                      <p:pic>
                        <p:nvPicPr>
                          <p:cNvPr id="36057" name="Object 69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36027" name="Object 693"/>
            <p:cNvGraphicFramePr>
              <a:graphicFrameLocks noChangeAspect="1"/>
            </p:cNvGraphicFramePr>
            <p:nvPr/>
          </p:nvGraphicFramePr>
          <p:xfrm>
            <a:off x="-732" y="2289"/>
            <a:ext cx="207" cy="173"/>
          </p:xfrm>
          <a:graphic>
            <a:graphicData uri="http://schemas.openxmlformats.org/presentationml/2006/ole">
              <mc:AlternateContent xmlns:mc="http://schemas.openxmlformats.org/markup-compatibility/2006">
                <mc:Choice xmlns:v="urn:schemas-microsoft-com:vml" Requires="v">
                  <p:oleObj spid="_x0000_s359703" name="Clip" r:id="rId12" imgW="1307263" imgH="1084139" progId="">
                    <p:embed/>
                  </p:oleObj>
                </mc:Choice>
                <mc:Fallback>
                  <p:oleObj name="Clip" r:id="rId12" imgW="1307263" imgH="1084139" progId="">
                    <p:embed/>
                    <p:pic>
                      <p:nvPicPr>
                        <p:cNvPr id="36027" name="Object 69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2" y="2289"/>
                          <a:ext cx="20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6028" name="Group 694"/>
            <p:cNvGrpSpPr>
              <a:grpSpLocks/>
            </p:cNvGrpSpPr>
            <p:nvPr/>
          </p:nvGrpSpPr>
          <p:grpSpPr bwMode="auto">
            <a:xfrm>
              <a:off x="310" y="3575"/>
              <a:ext cx="125" cy="230"/>
              <a:chOff x="4180" y="783"/>
              <a:chExt cx="150" cy="307"/>
            </a:xfrm>
          </p:grpSpPr>
          <p:sp>
            <p:nvSpPr>
              <p:cNvPr id="36048" name="AutoShape 695"/>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49" name="Rectangle 696"/>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50" name="Rectangle 697"/>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51" name="AutoShape 698"/>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52" name="Line 699"/>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53" name="Line 700"/>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54" name="Rectangle 701"/>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55" name="Rectangle 702"/>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aphicFrame>
          <p:nvGraphicFramePr>
            <p:cNvPr id="36029" name="Object 703"/>
            <p:cNvGraphicFramePr>
              <a:graphicFrameLocks noChangeAspect="1"/>
            </p:cNvGraphicFramePr>
            <p:nvPr/>
          </p:nvGraphicFramePr>
          <p:xfrm>
            <a:off x="-975" y="3384"/>
            <a:ext cx="216" cy="180"/>
          </p:xfrm>
          <a:graphic>
            <a:graphicData uri="http://schemas.openxmlformats.org/presentationml/2006/ole">
              <mc:AlternateContent xmlns:mc="http://schemas.openxmlformats.org/markup-compatibility/2006">
                <mc:Choice xmlns:v="urn:schemas-microsoft-com:vml" Requires="v">
                  <p:oleObj spid="_x0000_s359704" name="Clip" r:id="rId14" imgW="1307263" imgH="1084139" progId="">
                    <p:embed/>
                  </p:oleObj>
                </mc:Choice>
                <mc:Fallback>
                  <p:oleObj name="Clip" r:id="rId14" imgW="1307263" imgH="1084139" progId="">
                    <p:embed/>
                    <p:pic>
                      <p:nvPicPr>
                        <p:cNvPr id="36029" name="Object 70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5" y="3384"/>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30" name="Object 704"/>
            <p:cNvGraphicFramePr>
              <a:graphicFrameLocks noChangeAspect="1"/>
            </p:cNvGraphicFramePr>
            <p:nvPr/>
          </p:nvGraphicFramePr>
          <p:xfrm>
            <a:off x="-871" y="3184"/>
            <a:ext cx="216" cy="180"/>
          </p:xfrm>
          <a:graphic>
            <a:graphicData uri="http://schemas.openxmlformats.org/presentationml/2006/ole">
              <mc:AlternateContent xmlns:mc="http://schemas.openxmlformats.org/markup-compatibility/2006">
                <mc:Choice xmlns:v="urn:schemas-microsoft-com:vml" Requires="v">
                  <p:oleObj spid="_x0000_s359705" name="Clip" r:id="rId15" imgW="1307263" imgH="1084139" progId="">
                    <p:embed/>
                  </p:oleObj>
                </mc:Choice>
                <mc:Fallback>
                  <p:oleObj name="Clip" r:id="rId15" imgW="1307263" imgH="1084139" progId="">
                    <p:embed/>
                    <p:pic>
                      <p:nvPicPr>
                        <p:cNvPr id="36030" name="Object 70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71" y="3184"/>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31" name="Object 705"/>
            <p:cNvGraphicFramePr>
              <a:graphicFrameLocks noChangeAspect="1"/>
            </p:cNvGraphicFramePr>
            <p:nvPr/>
          </p:nvGraphicFramePr>
          <p:xfrm>
            <a:off x="-703" y="3544"/>
            <a:ext cx="216" cy="180"/>
          </p:xfrm>
          <a:graphic>
            <a:graphicData uri="http://schemas.openxmlformats.org/presentationml/2006/ole">
              <mc:AlternateContent xmlns:mc="http://schemas.openxmlformats.org/markup-compatibility/2006">
                <mc:Choice xmlns:v="urn:schemas-microsoft-com:vml" Requires="v">
                  <p:oleObj spid="_x0000_s359706" name="Clip" r:id="rId16" imgW="1307263" imgH="1084139" progId="">
                    <p:embed/>
                  </p:oleObj>
                </mc:Choice>
                <mc:Fallback>
                  <p:oleObj name="Clip" r:id="rId16" imgW="1307263" imgH="1084139" progId="">
                    <p:embed/>
                    <p:pic>
                      <p:nvPicPr>
                        <p:cNvPr id="36031" name="Object 70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3" y="3544"/>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32" name="Object 706"/>
            <p:cNvGraphicFramePr>
              <a:graphicFrameLocks noChangeAspect="1"/>
            </p:cNvGraphicFramePr>
            <p:nvPr/>
          </p:nvGraphicFramePr>
          <p:xfrm>
            <a:off x="-489" y="3546"/>
            <a:ext cx="216" cy="180"/>
          </p:xfrm>
          <a:graphic>
            <a:graphicData uri="http://schemas.openxmlformats.org/presentationml/2006/ole">
              <mc:AlternateContent xmlns:mc="http://schemas.openxmlformats.org/markup-compatibility/2006">
                <mc:Choice xmlns:v="urn:schemas-microsoft-com:vml" Requires="v">
                  <p:oleObj spid="_x0000_s359707" name="Clip" r:id="rId17" imgW="1307263" imgH="1084139" progId="">
                    <p:embed/>
                  </p:oleObj>
                </mc:Choice>
                <mc:Fallback>
                  <p:oleObj name="Clip" r:id="rId17" imgW="1307263" imgH="1084139" progId="">
                    <p:embed/>
                    <p:pic>
                      <p:nvPicPr>
                        <p:cNvPr id="36032" name="Object 70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9" y="3546"/>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6033" name="Group 707"/>
            <p:cNvGrpSpPr>
              <a:grpSpLocks/>
            </p:cNvGrpSpPr>
            <p:nvPr/>
          </p:nvGrpSpPr>
          <p:grpSpPr bwMode="auto">
            <a:xfrm>
              <a:off x="83" y="3625"/>
              <a:ext cx="172" cy="215"/>
              <a:chOff x="2870" y="1518"/>
              <a:chExt cx="292" cy="320"/>
            </a:xfrm>
          </p:grpSpPr>
          <p:graphicFrame>
            <p:nvGraphicFramePr>
              <p:cNvPr id="36046" name="Object 708"/>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59708" name="Clip" r:id="rId18" imgW="826829" imgH="840406" progId="">
                      <p:embed/>
                    </p:oleObj>
                  </mc:Choice>
                  <mc:Fallback>
                    <p:oleObj name="Clip" r:id="rId18" imgW="826829" imgH="840406" progId="">
                      <p:embed/>
                      <p:pic>
                        <p:nvPicPr>
                          <p:cNvPr id="36046" name="Object 70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47" name="Object 709"/>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59709" name="Clip" r:id="rId19" imgW="1268295" imgH="1199426" progId="">
                      <p:embed/>
                    </p:oleObj>
                  </mc:Choice>
                  <mc:Fallback>
                    <p:oleObj name="Clip" r:id="rId19" imgW="1268295" imgH="1199426" progId="">
                      <p:embed/>
                      <p:pic>
                        <p:nvPicPr>
                          <p:cNvPr id="36047" name="Object 70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6034" name="Group 710"/>
            <p:cNvGrpSpPr>
              <a:grpSpLocks/>
            </p:cNvGrpSpPr>
            <p:nvPr/>
          </p:nvGrpSpPr>
          <p:grpSpPr bwMode="auto">
            <a:xfrm>
              <a:off x="-201" y="3657"/>
              <a:ext cx="220" cy="203"/>
              <a:chOff x="2870" y="1518"/>
              <a:chExt cx="292" cy="320"/>
            </a:xfrm>
          </p:grpSpPr>
          <p:graphicFrame>
            <p:nvGraphicFramePr>
              <p:cNvPr id="36044" name="Object 711"/>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59710" name="Clip" r:id="rId20" imgW="826829" imgH="840406" progId="">
                      <p:embed/>
                    </p:oleObj>
                  </mc:Choice>
                  <mc:Fallback>
                    <p:oleObj name="Clip" r:id="rId20" imgW="826829" imgH="840406" progId="">
                      <p:embed/>
                      <p:pic>
                        <p:nvPicPr>
                          <p:cNvPr id="36044" name="Object 7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045" name="Object 712"/>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59711" name="Clip" r:id="rId21" imgW="1268295" imgH="1199426" progId="">
                      <p:embed/>
                    </p:oleObj>
                  </mc:Choice>
                  <mc:Fallback>
                    <p:oleObj name="Clip" r:id="rId21" imgW="1268295" imgH="1199426" progId="">
                      <p:embed/>
                      <p:pic>
                        <p:nvPicPr>
                          <p:cNvPr id="36045" name="Object 7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6035" name="Group 713"/>
            <p:cNvGrpSpPr>
              <a:grpSpLocks/>
            </p:cNvGrpSpPr>
            <p:nvPr/>
          </p:nvGrpSpPr>
          <p:grpSpPr bwMode="auto">
            <a:xfrm>
              <a:off x="569" y="3419"/>
              <a:ext cx="131" cy="258"/>
              <a:chOff x="4180" y="783"/>
              <a:chExt cx="150" cy="307"/>
            </a:xfrm>
          </p:grpSpPr>
          <p:sp>
            <p:nvSpPr>
              <p:cNvPr id="36036" name="AutoShape 714"/>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37" name="Rectangle 715"/>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38" name="Rectangle 716"/>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39" name="AutoShape 717"/>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40" name="Line 718"/>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41" name="Line 719"/>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42" name="Rectangle 720"/>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43" name="Rectangle 721"/>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sp>
        <p:nvSpPr>
          <p:cNvPr id="35939" name="Line 722"/>
          <p:cNvSpPr>
            <a:spLocks noChangeShapeType="1"/>
          </p:cNvSpPr>
          <p:nvPr/>
        </p:nvSpPr>
        <p:spPr bwMode="auto">
          <a:xfrm flipH="1">
            <a:off x="7461001" y="3790031"/>
            <a:ext cx="3175" cy="14446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40" name="Line 723"/>
          <p:cNvSpPr>
            <a:spLocks noChangeShapeType="1"/>
          </p:cNvSpPr>
          <p:nvPr/>
        </p:nvSpPr>
        <p:spPr bwMode="auto">
          <a:xfrm flipV="1">
            <a:off x="8757988" y="2772444"/>
            <a:ext cx="123825" cy="87313"/>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41" name="Line 724"/>
          <p:cNvSpPr>
            <a:spLocks noChangeShapeType="1"/>
          </p:cNvSpPr>
          <p:nvPr/>
        </p:nvSpPr>
        <p:spPr bwMode="auto">
          <a:xfrm>
            <a:off x="8584950" y="2945481"/>
            <a:ext cx="0" cy="825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42" name="Line 725"/>
          <p:cNvSpPr>
            <a:spLocks noChangeShapeType="1"/>
          </p:cNvSpPr>
          <p:nvPr/>
        </p:nvSpPr>
        <p:spPr bwMode="auto">
          <a:xfrm flipV="1">
            <a:off x="8769101" y="2842294"/>
            <a:ext cx="263525" cy="28892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43" name="Line 726"/>
          <p:cNvSpPr>
            <a:spLocks noChangeShapeType="1"/>
          </p:cNvSpPr>
          <p:nvPr/>
        </p:nvSpPr>
        <p:spPr bwMode="auto">
          <a:xfrm>
            <a:off x="9121525" y="2840706"/>
            <a:ext cx="0" cy="1968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44" name="Line 727"/>
          <p:cNvSpPr>
            <a:spLocks noChangeShapeType="1"/>
          </p:cNvSpPr>
          <p:nvPr/>
        </p:nvSpPr>
        <p:spPr bwMode="auto">
          <a:xfrm>
            <a:off x="8775450" y="3147093"/>
            <a:ext cx="188912"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45" name="Line 728"/>
          <p:cNvSpPr>
            <a:spLocks noChangeShapeType="1"/>
          </p:cNvSpPr>
          <p:nvPr/>
        </p:nvSpPr>
        <p:spPr bwMode="auto">
          <a:xfrm flipV="1">
            <a:off x="7070476" y="4013869"/>
            <a:ext cx="168275" cy="31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46" name="Line 729"/>
          <p:cNvSpPr>
            <a:spLocks noChangeShapeType="1"/>
          </p:cNvSpPr>
          <p:nvPr/>
        </p:nvSpPr>
        <p:spPr bwMode="auto">
          <a:xfrm flipV="1">
            <a:off x="9189788" y="2540669"/>
            <a:ext cx="238125" cy="1682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47" name="Line 730"/>
          <p:cNvSpPr>
            <a:spLocks noChangeShapeType="1"/>
          </p:cNvSpPr>
          <p:nvPr/>
        </p:nvSpPr>
        <p:spPr bwMode="auto">
          <a:xfrm>
            <a:off x="9329487" y="3137568"/>
            <a:ext cx="1778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48" name="Line 731"/>
          <p:cNvSpPr>
            <a:spLocks noChangeShapeType="1"/>
          </p:cNvSpPr>
          <p:nvPr/>
        </p:nvSpPr>
        <p:spPr bwMode="auto">
          <a:xfrm flipH="1">
            <a:off x="8475413" y="3213768"/>
            <a:ext cx="98425" cy="7048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49" name="Line 732"/>
          <p:cNvSpPr>
            <a:spLocks noChangeShapeType="1"/>
          </p:cNvSpPr>
          <p:nvPr/>
        </p:nvSpPr>
        <p:spPr bwMode="auto">
          <a:xfrm flipH="1">
            <a:off x="9065963" y="3213769"/>
            <a:ext cx="111125" cy="7270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nvGrpSpPr>
          <p:cNvPr id="35950" name="Group 733"/>
          <p:cNvGrpSpPr>
            <a:grpSpLocks/>
          </p:cNvGrpSpPr>
          <p:nvPr/>
        </p:nvGrpSpPr>
        <p:grpSpPr bwMode="auto">
          <a:xfrm>
            <a:off x="8118225" y="4831431"/>
            <a:ext cx="501650" cy="234950"/>
            <a:chOff x="4701" y="2996"/>
            <a:chExt cx="316" cy="148"/>
          </a:xfrm>
        </p:grpSpPr>
        <p:sp>
          <p:nvSpPr>
            <p:cNvPr id="36010" name="Oval 734"/>
            <p:cNvSpPr>
              <a:spLocks noChangeArrowheads="1"/>
            </p:cNvSpPr>
            <p:nvPr/>
          </p:nvSpPr>
          <p:spPr bwMode="auto">
            <a:xfrm>
              <a:off x="4704" y="3062"/>
              <a:ext cx="313" cy="8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6011" name="Line 735"/>
            <p:cNvSpPr>
              <a:spLocks noChangeShapeType="1"/>
            </p:cNvSpPr>
            <p:nvPr/>
          </p:nvSpPr>
          <p:spPr bwMode="auto">
            <a:xfrm>
              <a:off x="4704"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12" name="Line 736"/>
            <p:cNvSpPr>
              <a:spLocks noChangeShapeType="1"/>
            </p:cNvSpPr>
            <p:nvPr/>
          </p:nvSpPr>
          <p:spPr bwMode="auto">
            <a:xfrm>
              <a:off x="5017"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13" name="Rectangle 737"/>
            <p:cNvSpPr>
              <a:spLocks noChangeArrowheads="1"/>
            </p:cNvSpPr>
            <p:nvPr/>
          </p:nvSpPr>
          <p:spPr bwMode="auto">
            <a:xfrm>
              <a:off x="4704" y="3055"/>
              <a:ext cx="310" cy="50"/>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6014" name="Oval 738"/>
            <p:cNvSpPr>
              <a:spLocks noChangeArrowheads="1"/>
            </p:cNvSpPr>
            <p:nvPr/>
          </p:nvSpPr>
          <p:spPr bwMode="auto">
            <a:xfrm>
              <a:off x="4701" y="2996"/>
              <a:ext cx="313" cy="96"/>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6015" name="Group 739"/>
            <p:cNvGrpSpPr>
              <a:grpSpLocks/>
            </p:cNvGrpSpPr>
            <p:nvPr/>
          </p:nvGrpSpPr>
          <p:grpSpPr bwMode="auto">
            <a:xfrm>
              <a:off x="4776" y="3017"/>
              <a:ext cx="156" cy="56"/>
              <a:chOff x="2848" y="848"/>
              <a:chExt cx="140" cy="98"/>
            </a:xfrm>
          </p:grpSpPr>
          <p:sp>
            <p:nvSpPr>
              <p:cNvPr id="36020" name="Line 740"/>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21" name="Line 741"/>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22" name="Line 742"/>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6016" name="Group 743"/>
            <p:cNvGrpSpPr>
              <a:grpSpLocks/>
            </p:cNvGrpSpPr>
            <p:nvPr/>
          </p:nvGrpSpPr>
          <p:grpSpPr bwMode="auto">
            <a:xfrm flipV="1">
              <a:off x="4776" y="3016"/>
              <a:ext cx="156" cy="56"/>
              <a:chOff x="2848" y="848"/>
              <a:chExt cx="140" cy="98"/>
            </a:xfrm>
          </p:grpSpPr>
          <p:sp>
            <p:nvSpPr>
              <p:cNvPr id="36017" name="Line 744"/>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18" name="Line 745"/>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19" name="Line 746"/>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35951" name="Group 747"/>
          <p:cNvGrpSpPr>
            <a:grpSpLocks/>
          </p:cNvGrpSpPr>
          <p:nvPr/>
        </p:nvGrpSpPr>
        <p:grpSpPr bwMode="auto">
          <a:xfrm>
            <a:off x="7453062" y="5133056"/>
            <a:ext cx="501650" cy="234950"/>
            <a:chOff x="4701" y="2996"/>
            <a:chExt cx="316" cy="148"/>
          </a:xfrm>
        </p:grpSpPr>
        <p:sp>
          <p:nvSpPr>
            <p:cNvPr id="35997" name="Oval 748"/>
            <p:cNvSpPr>
              <a:spLocks noChangeArrowheads="1"/>
            </p:cNvSpPr>
            <p:nvPr/>
          </p:nvSpPr>
          <p:spPr bwMode="auto">
            <a:xfrm>
              <a:off x="4704" y="3062"/>
              <a:ext cx="313" cy="8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5998" name="Line 749"/>
            <p:cNvSpPr>
              <a:spLocks noChangeShapeType="1"/>
            </p:cNvSpPr>
            <p:nvPr/>
          </p:nvSpPr>
          <p:spPr bwMode="auto">
            <a:xfrm>
              <a:off x="4704"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5999" name="Line 750"/>
            <p:cNvSpPr>
              <a:spLocks noChangeShapeType="1"/>
            </p:cNvSpPr>
            <p:nvPr/>
          </p:nvSpPr>
          <p:spPr bwMode="auto">
            <a:xfrm>
              <a:off x="5017"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00" name="Rectangle 751"/>
            <p:cNvSpPr>
              <a:spLocks noChangeArrowheads="1"/>
            </p:cNvSpPr>
            <p:nvPr/>
          </p:nvSpPr>
          <p:spPr bwMode="auto">
            <a:xfrm>
              <a:off x="4704" y="3055"/>
              <a:ext cx="310" cy="50"/>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6001" name="Oval 752"/>
            <p:cNvSpPr>
              <a:spLocks noChangeArrowheads="1"/>
            </p:cNvSpPr>
            <p:nvPr/>
          </p:nvSpPr>
          <p:spPr bwMode="auto">
            <a:xfrm>
              <a:off x="4701" y="2996"/>
              <a:ext cx="313" cy="96"/>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6002" name="Group 753"/>
            <p:cNvGrpSpPr>
              <a:grpSpLocks/>
            </p:cNvGrpSpPr>
            <p:nvPr/>
          </p:nvGrpSpPr>
          <p:grpSpPr bwMode="auto">
            <a:xfrm>
              <a:off x="4776" y="3017"/>
              <a:ext cx="156" cy="56"/>
              <a:chOff x="2848" y="848"/>
              <a:chExt cx="140" cy="98"/>
            </a:xfrm>
          </p:grpSpPr>
          <p:sp>
            <p:nvSpPr>
              <p:cNvPr id="36007" name="Line 754"/>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08" name="Line 755"/>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09" name="Line 756"/>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6003" name="Group 757"/>
            <p:cNvGrpSpPr>
              <a:grpSpLocks/>
            </p:cNvGrpSpPr>
            <p:nvPr/>
          </p:nvGrpSpPr>
          <p:grpSpPr bwMode="auto">
            <a:xfrm flipV="1">
              <a:off x="4776" y="3016"/>
              <a:ext cx="156" cy="56"/>
              <a:chOff x="2848" y="848"/>
              <a:chExt cx="140" cy="98"/>
            </a:xfrm>
          </p:grpSpPr>
          <p:sp>
            <p:nvSpPr>
              <p:cNvPr id="36004" name="Line 758"/>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05" name="Line 759"/>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6006" name="Line 760"/>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35952" name="Group 761"/>
          <p:cNvGrpSpPr>
            <a:grpSpLocks/>
          </p:cNvGrpSpPr>
          <p:nvPr/>
        </p:nvGrpSpPr>
        <p:grpSpPr bwMode="auto">
          <a:xfrm>
            <a:off x="8283325" y="5318794"/>
            <a:ext cx="290512" cy="404813"/>
            <a:chOff x="4290" y="3130"/>
            <a:chExt cx="183" cy="255"/>
          </a:xfrm>
        </p:grpSpPr>
        <p:pic>
          <p:nvPicPr>
            <p:cNvPr id="35979" name="Picture 762" descr="31u_bnrz[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43" y="3211"/>
              <a:ext cx="121" cy="174"/>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5980" name="Freeform 763"/>
            <p:cNvSpPr>
              <a:spLocks/>
            </p:cNvSpPr>
            <p:nvPr/>
          </p:nvSpPr>
          <p:spPr bwMode="auto">
            <a:xfrm>
              <a:off x="4339" y="3143"/>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81" name="Freeform 764"/>
            <p:cNvSpPr>
              <a:spLocks/>
            </p:cNvSpPr>
            <p:nvPr/>
          </p:nvSpPr>
          <p:spPr bwMode="auto">
            <a:xfrm>
              <a:off x="4395" y="3142"/>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82" name="Freeform 765"/>
            <p:cNvSpPr>
              <a:spLocks/>
            </p:cNvSpPr>
            <p:nvPr/>
          </p:nvSpPr>
          <p:spPr bwMode="auto">
            <a:xfrm>
              <a:off x="4318" y="3135"/>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83" name="Freeform 766"/>
            <p:cNvSpPr>
              <a:spLocks/>
            </p:cNvSpPr>
            <p:nvPr/>
          </p:nvSpPr>
          <p:spPr bwMode="auto">
            <a:xfrm>
              <a:off x="4394" y="3133"/>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84" name="Freeform 767"/>
            <p:cNvSpPr>
              <a:spLocks/>
            </p:cNvSpPr>
            <p:nvPr/>
          </p:nvSpPr>
          <p:spPr bwMode="auto">
            <a:xfrm>
              <a:off x="4298" y="3153"/>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85" name="Freeform 768"/>
            <p:cNvSpPr>
              <a:spLocks/>
            </p:cNvSpPr>
            <p:nvPr/>
          </p:nvSpPr>
          <p:spPr bwMode="auto">
            <a:xfrm>
              <a:off x="4432" y="3130"/>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86" name="Freeform 769"/>
            <p:cNvSpPr>
              <a:spLocks/>
            </p:cNvSpPr>
            <p:nvPr/>
          </p:nvSpPr>
          <p:spPr bwMode="auto">
            <a:xfrm>
              <a:off x="4387" y="3191"/>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87" name="Freeform 770"/>
            <p:cNvSpPr>
              <a:spLocks/>
            </p:cNvSpPr>
            <p:nvPr/>
          </p:nvSpPr>
          <p:spPr bwMode="auto">
            <a:xfrm>
              <a:off x="4381" y="3174"/>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88" name="Freeform 771"/>
            <p:cNvSpPr>
              <a:spLocks/>
            </p:cNvSpPr>
            <p:nvPr/>
          </p:nvSpPr>
          <p:spPr bwMode="auto">
            <a:xfrm>
              <a:off x="4375" y="3163"/>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89" name="Freeform 772"/>
            <p:cNvSpPr>
              <a:spLocks/>
            </p:cNvSpPr>
            <p:nvPr/>
          </p:nvSpPr>
          <p:spPr bwMode="auto">
            <a:xfrm>
              <a:off x="4370" y="3155"/>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90" name="Freeform 773"/>
            <p:cNvSpPr>
              <a:spLocks/>
            </p:cNvSpPr>
            <p:nvPr/>
          </p:nvSpPr>
          <p:spPr bwMode="auto">
            <a:xfrm>
              <a:off x="4330" y="3145"/>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35991" name="Freeform 774"/>
            <p:cNvSpPr>
              <a:spLocks/>
            </p:cNvSpPr>
            <p:nvPr/>
          </p:nvSpPr>
          <p:spPr bwMode="auto">
            <a:xfrm>
              <a:off x="4386" y="3145"/>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35992" name="Freeform 775"/>
            <p:cNvSpPr>
              <a:spLocks/>
            </p:cNvSpPr>
            <p:nvPr/>
          </p:nvSpPr>
          <p:spPr bwMode="auto">
            <a:xfrm>
              <a:off x="4309" y="3138"/>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35993" name="Freeform 776"/>
            <p:cNvSpPr>
              <a:spLocks/>
            </p:cNvSpPr>
            <p:nvPr/>
          </p:nvSpPr>
          <p:spPr bwMode="auto">
            <a:xfrm>
              <a:off x="4384" y="3136"/>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35994" name="Freeform 777"/>
            <p:cNvSpPr>
              <a:spLocks/>
            </p:cNvSpPr>
            <p:nvPr/>
          </p:nvSpPr>
          <p:spPr bwMode="auto">
            <a:xfrm>
              <a:off x="4290" y="3159"/>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35995" name="Freeform 778"/>
            <p:cNvSpPr>
              <a:spLocks/>
            </p:cNvSpPr>
            <p:nvPr/>
          </p:nvSpPr>
          <p:spPr bwMode="auto">
            <a:xfrm>
              <a:off x="4423" y="3133"/>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35996" name="Freeform 779"/>
            <p:cNvSpPr>
              <a:spLocks/>
            </p:cNvSpPr>
            <p:nvPr/>
          </p:nvSpPr>
          <p:spPr bwMode="auto">
            <a:xfrm>
              <a:off x="4338" y="3209"/>
              <a:ext cx="125" cy="175"/>
            </a:xfrm>
            <a:custGeom>
              <a:avLst/>
              <a:gdLst>
                <a:gd name="T0" fmla="*/ 0 w 125"/>
                <a:gd name="T1" fmla="*/ 175 h 175"/>
                <a:gd name="T2" fmla="*/ 0 w 125"/>
                <a:gd name="T3" fmla="*/ 144 h 175"/>
                <a:gd name="T4" fmla="*/ 11 w 125"/>
                <a:gd name="T5" fmla="*/ 144 h 175"/>
                <a:gd name="T6" fmla="*/ 11 w 125"/>
                <a:gd name="T7" fmla="*/ 118 h 175"/>
                <a:gd name="T8" fmla="*/ 23 w 125"/>
                <a:gd name="T9" fmla="*/ 114 h 175"/>
                <a:gd name="T10" fmla="*/ 20 w 125"/>
                <a:gd name="T11" fmla="*/ 88 h 175"/>
                <a:gd name="T12" fmla="*/ 30 w 125"/>
                <a:gd name="T13" fmla="*/ 84 h 175"/>
                <a:gd name="T14" fmla="*/ 30 w 125"/>
                <a:gd name="T15" fmla="*/ 58 h 175"/>
                <a:gd name="T16" fmla="*/ 39 w 125"/>
                <a:gd name="T17" fmla="*/ 54 h 175"/>
                <a:gd name="T18" fmla="*/ 39 w 125"/>
                <a:gd name="T19" fmla="*/ 28 h 175"/>
                <a:gd name="T20" fmla="*/ 48 w 125"/>
                <a:gd name="T21" fmla="*/ 28 h 175"/>
                <a:gd name="T22" fmla="*/ 56 w 125"/>
                <a:gd name="T23" fmla="*/ 0 h 175"/>
                <a:gd name="T24" fmla="*/ 80 w 125"/>
                <a:gd name="T25" fmla="*/ 0 h 175"/>
                <a:gd name="T26" fmla="*/ 81 w 125"/>
                <a:gd name="T27" fmla="*/ 25 h 175"/>
                <a:gd name="T28" fmla="*/ 92 w 125"/>
                <a:gd name="T29" fmla="*/ 24 h 175"/>
                <a:gd name="T30" fmla="*/ 93 w 125"/>
                <a:gd name="T31" fmla="*/ 49 h 175"/>
                <a:gd name="T32" fmla="*/ 102 w 125"/>
                <a:gd name="T33" fmla="*/ 54 h 175"/>
                <a:gd name="T34" fmla="*/ 99 w 125"/>
                <a:gd name="T35" fmla="*/ 81 h 175"/>
                <a:gd name="T36" fmla="*/ 114 w 125"/>
                <a:gd name="T37" fmla="*/ 82 h 175"/>
                <a:gd name="T38" fmla="*/ 107 w 125"/>
                <a:gd name="T39" fmla="*/ 81 h 175"/>
                <a:gd name="T40" fmla="*/ 108 w 125"/>
                <a:gd name="T41" fmla="*/ 114 h 175"/>
                <a:gd name="T42" fmla="*/ 117 w 125"/>
                <a:gd name="T43" fmla="*/ 117 h 175"/>
                <a:gd name="T44" fmla="*/ 122 w 125"/>
                <a:gd name="T45" fmla="*/ 142 h 175"/>
                <a:gd name="T46" fmla="*/ 125 w 125"/>
                <a:gd name="T47" fmla="*/ 175 h 175"/>
                <a:gd name="T48" fmla="*/ 0 w 125"/>
                <a:gd name="T49" fmla="*/ 175 h 1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5"/>
                <a:gd name="T76" fmla="*/ 0 h 175"/>
                <a:gd name="T77" fmla="*/ 125 w 125"/>
                <a:gd name="T78" fmla="*/ 175 h 1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5" h="175">
                  <a:moveTo>
                    <a:pt x="0" y="175"/>
                  </a:moveTo>
                  <a:lnTo>
                    <a:pt x="0" y="144"/>
                  </a:lnTo>
                  <a:lnTo>
                    <a:pt x="11" y="144"/>
                  </a:lnTo>
                  <a:lnTo>
                    <a:pt x="11" y="118"/>
                  </a:lnTo>
                  <a:lnTo>
                    <a:pt x="23" y="114"/>
                  </a:lnTo>
                  <a:lnTo>
                    <a:pt x="20" y="88"/>
                  </a:lnTo>
                  <a:lnTo>
                    <a:pt x="30" y="84"/>
                  </a:lnTo>
                  <a:lnTo>
                    <a:pt x="30" y="58"/>
                  </a:lnTo>
                  <a:lnTo>
                    <a:pt x="39" y="54"/>
                  </a:lnTo>
                  <a:lnTo>
                    <a:pt x="39" y="28"/>
                  </a:lnTo>
                  <a:lnTo>
                    <a:pt x="48" y="28"/>
                  </a:lnTo>
                  <a:lnTo>
                    <a:pt x="56" y="0"/>
                  </a:lnTo>
                  <a:lnTo>
                    <a:pt x="80" y="0"/>
                  </a:lnTo>
                  <a:lnTo>
                    <a:pt x="81" y="25"/>
                  </a:lnTo>
                  <a:lnTo>
                    <a:pt x="92" y="24"/>
                  </a:lnTo>
                  <a:lnTo>
                    <a:pt x="93" y="49"/>
                  </a:lnTo>
                  <a:lnTo>
                    <a:pt x="102" y="54"/>
                  </a:lnTo>
                  <a:lnTo>
                    <a:pt x="99" y="81"/>
                  </a:lnTo>
                  <a:lnTo>
                    <a:pt x="114" y="82"/>
                  </a:lnTo>
                  <a:lnTo>
                    <a:pt x="107" y="81"/>
                  </a:lnTo>
                  <a:lnTo>
                    <a:pt x="108" y="114"/>
                  </a:lnTo>
                  <a:lnTo>
                    <a:pt x="117" y="117"/>
                  </a:lnTo>
                  <a:lnTo>
                    <a:pt x="122" y="142"/>
                  </a:lnTo>
                  <a:lnTo>
                    <a:pt x="125" y="175"/>
                  </a:lnTo>
                  <a:lnTo>
                    <a:pt x="0" y="175"/>
                  </a:lnTo>
                  <a:close/>
                </a:path>
              </a:pathLst>
            </a:custGeom>
            <a:solidFill>
              <a:srgbClr val="DDDDDD"/>
            </a:solidFill>
            <a:ln w="9525">
              <a:solidFill>
                <a:schemeClr val="bg2"/>
              </a:solidFill>
              <a:round/>
              <a:headEnd/>
              <a:tailEnd/>
            </a:ln>
          </p:spPr>
          <p:txBody>
            <a:bodyPr/>
            <a:lstStyle/>
            <a:p>
              <a:endParaRPr lang="en-US">
                <a:latin typeface="+mn-lt"/>
                <a:ea typeface="+mn-ea"/>
              </a:endParaRPr>
            </a:p>
          </p:txBody>
        </p:sp>
      </p:grpSp>
      <p:grpSp>
        <p:nvGrpSpPr>
          <p:cNvPr id="35953" name="Group 780"/>
          <p:cNvGrpSpPr>
            <a:grpSpLocks/>
          </p:cNvGrpSpPr>
          <p:nvPr/>
        </p:nvGrpSpPr>
        <p:grpSpPr bwMode="auto">
          <a:xfrm>
            <a:off x="6840288" y="3780506"/>
            <a:ext cx="290513" cy="404812"/>
            <a:chOff x="4290" y="3130"/>
            <a:chExt cx="183" cy="255"/>
          </a:xfrm>
        </p:grpSpPr>
        <p:pic>
          <p:nvPicPr>
            <p:cNvPr id="35961" name="Picture 781" descr="31u_bnrz[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43" y="3211"/>
              <a:ext cx="121" cy="174"/>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5962" name="Freeform 782"/>
            <p:cNvSpPr>
              <a:spLocks/>
            </p:cNvSpPr>
            <p:nvPr/>
          </p:nvSpPr>
          <p:spPr bwMode="auto">
            <a:xfrm>
              <a:off x="4339" y="3143"/>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63" name="Freeform 783"/>
            <p:cNvSpPr>
              <a:spLocks/>
            </p:cNvSpPr>
            <p:nvPr/>
          </p:nvSpPr>
          <p:spPr bwMode="auto">
            <a:xfrm>
              <a:off x="4395" y="3142"/>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64" name="Freeform 784"/>
            <p:cNvSpPr>
              <a:spLocks/>
            </p:cNvSpPr>
            <p:nvPr/>
          </p:nvSpPr>
          <p:spPr bwMode="auto">
            <a:xfrm>
              <a:off x="4318" y="3135"/>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65" name="Freeform 785"/>
            <p:cNvSpPr>
              <a:spLocks/>
            </p:cNvSpPr>
            <p:nvPr/>
          </p:nvSpPr>
          <p:spPr bwMode="auto">
            <a:xfrm>
              <a:off x="4394" y="3133"/>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66" name="Freeform 786"/>
            <p:cNvSpPr>
              <a:spLocks/>
            </p:cNvSpPr>
            <p:nvPr/>
          </p:nvSpPr>
          <p:spPr bwMode="auto">
            <a:xfrm>
              <a:off x="4298" y="3153"/>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67" name="Freeform 787"/>
            <p:cNvSpPr>
              <a:spLocks/>
            </p:cNvSpPr>
            <p:nvPr/>
          </p:nvSpPr>
          <p:spPr bwMode="auto">
            <a:xfrm>
              <a:off x="4432" y="3130"/>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68" name="Freeform 788"/>
            <p:cNvSpPr>
              <a:spLocks/>
            </p:cNvSpPr>
            <p:nvPr/>
          </p:nvSpPr>
          <p:spPr bwMode="auto">
            <a:xfrm>
              <a:off x="4387" y="3191"/>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69" name="Freeform 789"/>
            <p:cNvSpPr>
              <a:spLocks/>
            </p:cNvSpPr>
            <p:nvPr/>
          </p:nvSpPr>
          <p:spPr bwMode="auto">
            <a:xfrm>
              <a:off x="4381" y="3174"/>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70" name="Freeform 790"/>
            <p:cNvSpPr>
              <a:spLocks/>
            </p:cNvSpPr>
            <p:nvPr/>
          </p:nvSpPr>
          <p:spPr bwMode="auto">
            <a:xfrm>
              <a:off x="4375" y="3163"/>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71" name="Freeform 791"/>
            <p:cNvSpPr>
              <a:spLocks/>
            </p:cNvSpPr>
            <p:nvPr/>
          </p:nvSpPr>
          <p:spPr bwMode="auto">
            <a:xfrm>
              <a:off x="4370" y="3155"/>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5972" name="Freeform 792"/>
            <p:cNvSpPr>
              <a:spLocks/>
            </p:cNvSpPr>
            <p:nvPr/>
          </p:nvSpPr>
          <p:spPr bwMode="auto">
            <a:xfrm>
              <a:off x="4330" y="3145"/>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35973" name="Freeform 793"/>
            <p:cNvSpPr>
              <a:spLocks/>
            </p:cNvSpPr>
            <p:nvPr/>
          </p:nvSpPr>
          <p:spPr bwMode="auto">
            <a:xfrm>
              <a:off x="4386" y="3145"/>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35974" name="Freeform 794"/>
            <p:cNvSpPr>
              <a:spLocks/>
            </p:cNvSpPr>
            <p:nvPr/>
          </p:nvSpPr>
          <p:spPr bwMode="auto">
            <a:xfrm>
              <a:off x="4309" y="3138"/>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35975" name="Freeform 795"/>
            <p:cNvSpPr>
              <a:spLocks/>
            </p:cNvSpPr>
            <p:nvPr/>
          </p:nvSpPr>
          <p:spPr bwMode="auto">
            <a:xfrm>
              <a:off x="4384" y="3136"/>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35976" name="Freeform 796"/>
            <p:cNvSpPr>
              <a:spLocks/>
            </p:cNvSpPr>
            <p:nvPr/>
          </p:nvSpPr>
          <p:spPr bwMode="auto">
            <a:xfrm>
              <a:off x="4290" y="3159"/>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35977" name="Freeform 797"/>
            <p:cNvSpPr>
              <a:spLocks/>
            </p:cNvSpPr>
            <p:nvPr/>
          </p:nvSpPr>
          <p:spPr bwMode="auto">
            <a:xfrm>
              <a:off x="4423" y="3133"/>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35978" name="Freeform 798"/>
            <p:cNvSpPr>
              <a:spLocks/>
            </p:cNvSpPr>
            <p:nvPr/>
          </p:nvSpPr>
          <p:spPr bwMode="auto">
            <a:xfrm>
              <a:off x="4338" y="3209"/>
              <a:ext cx="125" cy="175"/>
            </a:xfrm>
            <a:custGeom>
              <a:avLst/>
              <a:gdLst>
                <a:gd name="T0" fmla="*/ 0 w 125"/>
                <a:gd name="T1" fmla="*/ 175 h 175"/>
                <a:gd name="T2" fmla="*/ 0 w 125"/>
                <a:gd name="T3" fmla="*/ 144 h 175"/>
                <a:gd name="T4" fmla="*/ 11 w 125"/>
                <a:gd name="T5" fmla="*/ 144 h 175"/>
                <a:gd name="T6" fmla="*/ 11 w 125"/>
                <a:gd name="T7" fmla="*/ 118 h 175"/>
                <a:gd name="T8" fmla="*/ 23 w 125"/>
                <a:gd name="T9" fmla="*/ 114 h 175"/>
                <a:gd name="T10" fmla="*/ 20 w 125"/>
                <a:gd name="T11" fmla="*/ 88 h 175"/>
                <a:gd name="T12" fmla="*/ 30 w 125"/>
                <a:gd name="T13" fmla="*/ 84 h 175"/>
                <a:gd name="T14" fmla="*/ 30 w 125"/>
                <a:gd name="T15" fmla="*/ 58 h 175"/>
                <a:gd name="T16" fmla="*/ 39 w 125"/>
                <a:gd name="T17" fmla="*/ 54 h 175"/>
                <a:gd name="T18" fmla="*/ 39 w 125"/>
                <a:gd name="T19" fmla="*/ 28 h 175"/>
                <a:gd name="T20" fmla="*/ 48 w 125"/>
                <a:gd name="T21" fmla="*/ 28 h 175"/>
                <a:gd name="T22" fmla="*/ 56 w 125"/>
                <a:gd name="T23" fmla="*/ 0 h 175"/>
                <a:gd name="T24" fmla="*/ 80 w 125"/>
                <a:gd name="T25" fmla="*/ 0 h 175"/>
                <a:gd name="T26" fmla="*/ 81 w 125"/>
                <a:gd name="T27" fmla="*/ 25 h 175"/>
                <a:gd name="T28" fmla="*/ 92 w 125"/>
                <a:gd name="T29" fmla="*/ 24 h 175"/>
                <a:gd name="T30" fmla="*/ 93 w 125"/>
                <a:gd name="T31" fmla="*/ 49 h 175"/>
                <a:gd name="T32" fmla="*/ 102 w 125"/>
                <a:gd name="T33" fmla="*/ 54 h 175"/>
                <a:gd name="T34" fmla="*/ 99 w 125"/>
                <a:gd name="T35" fmla="*/ 81 h 175"/>
                <a:gd name="T36" fmla="*/ 114 w 125"/>
                <a:gd name="T37" fmla="*/ 82 h 175"/>
                <a:gd name="T38" fmla="*/ 107 w 125"/>
                <a:gd name="T39" fmla="*/ 81 h 175"/>
                <a:gd name="T40" fmla="*/ 108 w 125"/>
                <a:gd name="T41" fmla="*/ 114 h 175"/>
                <a:gd name="T42" fmla="*/ 117 w 125"/>
                <a:gd name="T43" fmla="*/ 117 h 175"/>
                <a:gd name="T44" fmla="*/ 122 w 125"/>
                <a:gd name="T45" fmla="*/ 142 h 175"/>
                <a:gd name="T46" fmla="*/ 125 w 125"/>
                <a:gd name="T47" fmla="*/ 175 h 175"/>
                <a:gd name="T48" fmla="*/ 0 w 125"/>
                <a:gd name="T49" fmla="*/ 175 h 1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5"/>
                <a:gd name="T76" fmla="*/ 0 h 175"/>
                <a:gd name="T77" fmla="*/ 125 w 125"/>
                <a:gd name="T78" fmla="*/ 175 h 1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5" h="175">
                  <a:moveTo>
                    <a:pt x="0" y="175"/>
                  </a:moveTo>
                  <a:lnTo>
                    <a:pt x="0" y="144"/>
                  </a:lnTo>
                  <a:lnTo>
                    <a:pt x="11" y="144"/>
                  </a:lnTo>
                  <a:lnTo>
                    <a:pt x="11" y="118"/>
                  </a:lnTo>
                  <a:lnTo>
                    <a:pt x="23" y="114"/>
                  </a:lnTo>
                  <a:lnTo>
                    <a:pt x="20" y="88"/>
                  </a:lnTo>
                  <a:lnTo>
                    <a:pt x="30" y="84"/>
                  </a:lnTo>
                  <a:lnTo>
                    <a:pt x="30" y="58"/>
                  </a:lnTo>
                  <a:lnTo>
                    <a:pt x="39" y="54"/>
                  </a:lnTo>
                  <a:lnTo>
                    <a:pt x="39" y="28"/>
                  </a:lnTo>
                  <a:lnTo>
                    <a:pt x="48" y="28"/>
                  </a:lnTo>
                  <a:lnTo>
                    <a:pt x="56" y="0"/>
                  </a:lnTo>
                  <a:lnTo>
                    <a:pt x="80" y="0"/>
                  </a:lnTo>
                  <a:lnTo>
                    <a:pt x="81" y="25"/>
                  </a:lnTo>
                  <a:lnTo>
                    <a:pt x="92" y="24"/>
                  </a:lnTo>
                  <a:lnTo>
                    <a:pt x="93" y="49"/>
                  </a:lnTo>
                  <a:lnTo>
                    <a:pt x="102" y="54"/>
                  </a:lnTo>
                  <a:lnTo>
                    <a:pt x="99" y="81"/>
                  </a:lnTo>
                  <a:lnTo>
                    <a:pt x="114" y="82"/>
                  </a:lnTo>
                  <a:lnTo>
                    <a:pt x="107" y="81"/>
                  </a:lnTo>
                  <a:lnTo>
                    <a:pt x="108" y="114"/>
                  </a:lnTo>
                  <a:lnTo>
                    <a:pt x="117" y="117"/>
                  </a:lnTo>
                  <a:lnTo>
                    <a:pt x="122" y="142"/>
                  </a:lnTo>
                  <a:lnTo>
                    <a:pt x="125" y="175"/>
                  </a:lnTo>
                  <a:lnTo>
                    <a:pt x="0" y="175"/>
                  </a:lnTo>
                  <a:close/>
                </a:path>
              </a:pathLst>
            </a:custGeom>
            <a:solidFill>
              <a:srgbClr val="DDDDDD"/>
            </a:solidFill>
            <a:ln w="9525">
              <a:solidFill>
                <a:schemeClr val="bg2"/>
              </a:solidFill>
              <a:round/>
              <a:headEnd/>
              <a:tailEnd/>
            </a:ln>
          </p:spPr>
          <p:txBody>
            <a:bodyPr/>
            <a:lstStyle/>
            <a:p>
              <a:endParaRPr lang="en-US">
                <a:latin typeface="+mn-lt"/>
                <a:ea typeface="+mn-ea"/>
              </a:endParaRPr>
            </a:p>
          </p:txBody>
        </p:sp>
      </p:grpSp>
      <p:grpSp>
        <p:nvGrpSpPr>
          <p:cNvPr id="2" name="Group 799"/>
          <p:cNvGrpSpPr>
            <a:grpSpLocks/>
          </p:cNvGrpSpPr>
          <p:nvPr/>
        </p:nvGrpSpPr>
        <p:grpSpPr bwMode="auto">
          <a:xfrm>
            <a:off x="6021137" y="2424782"/>
            <a:ext cx="3340100" cy="3265487"/>
            <a:chOff x="2865" y="1307"/>
            <a:chExt cx="2104" cy="2057"/>
          </a:xfrm>
        </p:grpSpPr>
        <p:sp>
          <p:nvSpPr>
            <p:cNvPr id="35957" name="Line 800"/>
            <p:cNvSpPr>
              <a:spLocks noChangeShapeType="1"/>
            </p:cNvSpPr>
            <p:nvPr/>
          </p:nvSpPr>
          <p:spPr bwMode="auto">
            <a:xfrm>
              <a:off x="4092" y="1307"/>
              <a:ext cx="877" cy="1762"/>
            </a:xfrm>
            <a:prstGeom prst="line">
              <a:avLst/>
            </a:prstGeom>
            <a:noFill/>
            <a:ln w="762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58" name="Line 801"/>
            <p:cNvSpPr>
              <a:spLocks noChangeShapeType="1"/>
            </p:cNvSpPr>
            <p:nvPr/>
          </p:nvSpPr>
          <p:spPr bwMode="auto">
            <a:xfrm>
              <a:off x="3466" y="2211"/>
              <a:ext cx="1487" cy="1014"/>
            </a:xfrm>
            <a:prstGeom prst="line">
              <a:avLst/>
            </a:prstGeom>
            <a:noFill/>
            <a:ln w="762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5959" name="Line 802"/>
            <p:cNvSpPr>
              <a:spLocks noChangeShapeType="1"/>
            </p:cNvSpPr>
            <p:nvPr/>
          </p:nvSpPr>
          <p:spPr bwMode="auto">
            <a:xfrm>
              <a:off x="3657" y="3158"/>
              <a:ext cx="1014" cy="206"/>
            </a:xfrm>
            <a:prstGeom prst="line">
              <a:avLst/>
            </a:prstGeom>
            <a:noFill/>
            <a:ln w="762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3205" name="Text Box 803"/>
            <p:cNvSpPr txBox="1">
              <a:spLocks noChangeArrowheads="1"/>
            </p:cNvSpPr>
            <p:nvPr/>
          </p:nvSpPr>
          <p:spPr bwMode="auto">
            <a:xfrm>
              <a:off x="2865" y="2510"/>
              <a:ext cx="831" cy="252"/>
            </a:xfrm>
            <a:prstGeom prst="rect">
              <a:avLst/>
            </a:prstGeom>
            <a:noFill/>
            <a:ln w="9525">
              <a:noFill/>
              <a:miter lim="800000"/>
              <a:headEnd/>
              <a:tailEnd/>
            </a:ln>
          </p:spPr>
          <p:txBody>
            <a:bodyPr wrap="none">
              <a:spAutoFit/>
            </a:bodyPr>
            <a:lstStyle/>
            <a:p>
              <a:pPr>
                <a:defRPr/>
              </a:pPr>
              <a:r>
                <a:rPr lang="en-US" altLang="zh-CN" sz="2000" dirty="0">
                  <a:solidFill>
                    <a:srgbClr val="FF3300"/>
                  </a:solidFill>
                  <a:latin typeface="+mn-lt"/>
                  <a:ea typeface="+mn-ea"/>
                </a:rPr>
                <a:t>client/server</a:t>
              </a:r>
            </a:p>
          </p:txBody>
        </p:sp>
      </p:grpSp>
    </p:spTree>
    <p:extLst>
      <p:ext uri="{BB962C8B-B14F-4D97-AF65-F5344CB8AC3E}">
        <p14:creationId xmlns:p14="http://schemas.microsoft.com/office/powerpoint/2010/main" val="27284230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xfrm>
            <a:off x="240000" y="360000"/>
            <a:ext cx="11520000" cy="890588"/>
          </a:xfrm>
        </p:spPr>
        <p:txBody>
          <a:bodyPr/>
          <a:lstStyle/>
          <a:p>
            <a:r>
              <a:rPr lang="en-US" altLang="zh-CN"/>
              <a:t>Pure P2P architecture</a:t>
            </a:r>
          </a:p>
        </p:txBody>
      </p:sp>
      <p:sp>
        <p:nvSpPr>
          <p:cNvPr id="3090" name="Rectangle 5"/>
          <p:cNvSpPr>
            <a:spLocks noGrp="1" noChangeArrowheads="1"/>
          </p:cNvSpPr>
          <p:nvPr>
            <p:ph sz="half" idx="1"/>
          </p:nvPr>
        </p:nvSpPr>
        <p:spPr>
          <a:xfrm>
            <a:off x="711200" y="1600200"/>
            <a:ext cx="5080000" cy="4648200"/>
          </a:xfrm>
        </p:spPr>
        <p:txBody>
          <a:bodyPr/>
          <a:lstStyle/>
          <a:p>
            <a:r>
              <a:rPr lang="en-US" altLang="zh-CN" dirty="0"/>
              <a:t>no always-on server</a:t>
            </a:r>
          </a:p>
          <a:p>
            <a:r>
              <a:rPr lang="en-US" altLang="zh-CN" dirty="0"/>
              <a:t>arbitrary end systems directly communicate</a:t>
            </a:r>
          </a:p>
          <a:p>
            <a:r>
              <a:rPr lang="en-US" altLang="zh-CN" dirty="0"/>
              <a:t>peers are intermittently connected and change IP addresses</a:t>
            </a:r>
          </a:p>
          <a:p>
            <a:r>
              <a:rPr lang="en-US" altLang="zh-CN" dirty="0"/>
              <a:t>Highly scalable but difficult to manage</a:t>
            </a:r>
          </a:p>
          <a:p>
            <a:endParaRPr lang="en-US" altLang="zh-CN" dirty="0"/>
          </a:p>
        </p:txBody>
      </p:sp>
      <p:sp>
        <p:nvSpPr>
          <p:cNvPr id="3" name="灯片编号占位符 2"/>
          <p:cNvSpPr>
            <a:spLocks noGrp="1"/>
          </p:cNvSpPr>
          <p:nvPr>
            <p:ph type="sldNum" sz="quarter" idx="12"/>
          </p:nvPr>
        </p:nvSpPr>
        <p:spPr>
          <a:xfrm>
            <a:off x="11074400" y="6510338"/>
            <a:ext cx="1117600" cy="347662"/>
          </a:xfrm>
        </p:spPr>
        <p:txBody>
          <a:bodyPr/>
          <a:lstStyle/>
          <a:p>
            <a:fld id="{79ECEE41-7E80-471B-8034-E81AAD16ABDD}" type="slidenum">
              <a:rPr lang="en-US" altLang="zh-CN" smtClean="0"/>
              <a:pPr/>
              <a:t>10</a:t>
            </a:fld>
            <a:endParaRPr lang="en-US" altLang="zh-CN"/>
          </a:p>
        </p:txBody>
      </p:sp>
      <p:sp>
        <p:nvSpPr>
          <p:cNvPr id="39940" name="Freeform 691"/>
          <p:cNvSpPr>
            <a:spLocks/>
          </p:cNvSpPr>
          <p:nvPr/>
        </p:nvSpPr>
        <p:spPr bwMode="auto">
          <a:xfrm>
            <a:off x="8234363" y="3457575"/>
            <a:ext cx="1314450" cy="674688"/>
          </a:xfrm>
          <a:custGeom>
            <a:avLst/>
            <a:gdLst>
              <a:gd name="T0" fmla="*/ 2147483646 w 828"/>
              <a:gd name="T1" fmla="*/ 2147483646 h 425"/>
              <a:gd name="T2" fmla="*/ 2147483646 w 828"/>
              <a:gd name="T3" fmla="*/ 2147483646 h 425"/>
              <a:gd name="T4" fmla="*/ 2147483646 w 828"/>
              <a:gd name="T5" fmla="*/ 2147483646 h 425"/>
              <a:gd name="T6" fmla="*/ 2147483646 w 828"/>
              <a:gd name="T7" fmla="*/ 2147483646 h 425"/>
              <a:gd name="T8" fmla="*/ 2147483646 w 828"/>
              <a:gd name="T9" fmla="*/ 2147483646 h 425"/>
              <a:gd name="T10" fmla="*/ 2147483646 w 828"/>
              <a:gd name="T11" fmla="*/ 2147483646 h 425"/>
              <a:gd name="T12" fmla="*/ 2147483646 w 828"/>
              <a:gd name="T13" fmla="*/ 2147483646 h 425"/>
              <a:gd name="T14" fmla="*/ 2147483646 w 828"/>
              <a:gd name="T15" fmla="*/ 2147483646 h 425"/>
              <a:gd name="T16" fmla="*/ 2147483646 w 828"/>
              <a:gd name="T17" fmla="*/ 2147483646 h 425"/>
              <a:gd name="T18" fmla="*/ 2147483646 w 828"/>
              <a:gd name="T19" fmla="*/ 2147483646 h 425"/>
              <a:gd name="T20" fmla="*/ 2147483646 w 828"/>
              <a:gd name="T21" fmla="*/ 2147483646 h 425"/>
              <a:gd name="T22" fmla="*/ 2147483646 w 828"/>
              <a:gd name="T23" fmla="*/ 2147483646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9941" name="Freeform 692"/>
          <p:cNvSpPr>
            <a:spLocks/>
          </p:cNvSpPr>
          <p:nvPr/>
        </p:nvSpPr>
        <p:spPr bwMode="auto">
          <a:xfrm>
            <a:off x="8253414" y="1931989"/>
            <a:ext cx="1730375" cy="1044575"/>
          </a:xfrm>
          <a:custGeom>
            <a:avLst/>
            <a:gdLst>
              <a:gd name="T0" fmla="*/ 2147483646 w 765"/>
              <a:gd name="T1" fmla="*/ 2147483646 h 459"/>
              <a:gd name="T2" fmla="*/ 2147483646 w 765"/>
              <a:gd name="T3" fmla="*/ 2147483646 h 459"/>
              <a:gd name="T4" fmla="*/ 2147483646 w 765"/>
              <a:gd name="T5" fmla="*/ 2147483646 h 459"/>
              <a:gd name="T6" fmla="*/ 2147483646 w 765"/>
              <a:gd name="T7" fmla="*/ 2147483646 h 459"/>
              <a:gd name="T8" fmla="*/ 2147483646 w 765"/>
              <a:gd name="T9" fmla="*/ 2147483646 h 459"/>
              <a:gd name="T10" fmla="*/ 2147483646 w 765"/>
              <a:gd name="T11" fmla="*/ 2147483646 h 459"/>
              <a:gd name="T12" fmla="*/ 2147483646 w 765"/>
              <a:gd name="T13" fmla="*/ 2147483646 h 459"/>
              <a:gd name="T14" fmla="*/ 2147483646 w 765"/>
              <a:gd name="T15" fmla="*/ 2147483646 h 459"/>
              <a:gd name="T16" fmla="*/ 2147483646 w 765"/>
              <a:gd name="T17" fmla="*/ 2147483646 h 459"/>
              <a:gd name="T18" fmla="*/ 2147483646 w 765"/>
              <a:gd name="T19" fmla="*/ 2147483646 h 459"/>
              <a:gd name="T20" fmla="*/ 2147483646 w 765"/>
              <a:gd name="T21" fmla="*/ 2147483646 h 459"/>
              <a:gd name="T22" fmla="*/ 2147483646 w 765"/>
              <a:gd name="T23" fmla="*/ 2147483646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DDDDDD"/>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39942" name="Freeform 693"/>
          <p:cNvSpPr>
            <a:spLocks/>
          </p:cNvSpPr>
          <p:nvPr/>
        </p:nvSpPr>
        <p:spPr bwMode="auto">
          <a:xfrm>
            <a:off x="6513513" y="1639888"/>
            <a:ext cx="1644650" cy="1071562"/>
          </a:xfrm>
          <a:custGeom>
            <a:avLst/>
            <a:gdLst>
              <a:gd name="T0" fmla="*/ 2147483646 w 1036"/>
              <a:gd name="T1" fmla="*/ 2147483646 h 675"/>
              <a:gd name="T2" fmla="*/ 2147483646 w 1036"/>
              <a:gd name="T3" fmla="*/ 2147483646 h 675"/>
              <a:gd name="T4" fmla="*/ 2147483646 w 1036"/>
              <a:gd name="T5" fmla="*/ 2147483646 h 675"/>
              <a:gd name="T6" fmla="*/ 2147483646 w 1036"/>
              <a:gd name="T7" fmla="*/ 2147483646 h 675"/>
              <a:gd name="T8" fmla="*/ 2147483646 w 1036"/>
              <a:gd name="T9" fmla="*/ 2147483646 h 675"/>
              <a:gd name="T10" fmla="*/ 2147483646 w 1036"/>
              <a:gd name="T11" fmla="*/ 2147483646 h 675"/>
              <a:gd name="T12" fmla="*/ 2147483646 w 1036"/>
              <a:gd name="T13" fmla="*/ 2147483646 h 675"/>
              <a:gd name="T14" fmla="*/ 2147483646 w 1036"/>
              <a:gd name="T15" fmla="*/ 2147483646 h 675"/>
              <a:gd name="T16" fmla="*/ 2147483646 w 1036"/>
              <a:gd name="T17" fmla="*/ 2147483646 h 675"/>
              <a:gd name="T18" fmla="*/ 2147483646 w 1036"/>
              <a:gd name="T19" fmla="*/ 2147483646 h 675"/>
              <a:gd name="T20" fmla="*/ 2147483646 w 1036"/>
              <a:gd name="T21" fmla="*/ 2147483646 h 675"/>
              <a:gd name="T22" fmla="*/ 2147483646 w 1036"/>
              <a:gd name="T23" fmla="*/ 2147483646 h 675"/>
              <a:gd name="T24" fmla="*/ 2147483646 w 1036"/>
              <a:gd name="T25" fmla="*/ 2147483646 h 675"/>
              <a:gd name="T26" fmla="*/ 2147483646 w 1036"/>
              <a:gd name="T27" fmla="*/ 2147483646 h 675"/>
              <a:gd name="T28" fmla="*/ 2147483646 w 1036"/>
              <a:gd name="T29" fmla="*/ 2147483646 h 675"/>
              <a:gd name="T30" fmla="*/ 2147483646 w 1036"/>
              <a:gd name="T31" fmla="*/ 2147483646 h 675"/>
              <a:gd name="T32" fmla="*/ 2147483646 w 1036"/>
              <a:gd name="T33" fmla="*/ 2147483646 h 675"/>
              <a:gd name="T34" fmla="*/ 2147483646 w 1036"/>
              <a:gd name="T35" fmla="*/ 2147483646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nvGrpSpPr>
          <p:cNvPr id="39943" name="Group 694"/>
          <p:cNvGrpSpPr>
            <a:grpSpLocks/>
          </p:cNvGrpSpPr>
          <p:nvPr/>
        </p:nvGrpSpPr>
        <p:grpSpPr bwMode="auto">
          <a:xfrm>
            <a:off x="6600826" y="2974975"/>
            <a:ext cx="1458913" cy="933450"/>
            <a:chOff x="2889" y="1631"/>
            <a:chExt cx="980" cy="743"/>
          </a:xfrm>
        </p:grpSpPr>
        <p:sp>
          <p:nvSpPr>
            <p:cNvPr id="40282" name="Rectangle 695"/>
            <p:cNvSpPr>
              <a:spLocks noChangeArrowheads="1"/>
            </p:cNvSpPr>
            <p:nvPr/>
          </p:nvSpPr>
          <p:spPr bwMode="auto">
            <a:xfrm>
              <a:off x="3046" y="1841"/>
              <a:ext cx="663" cy="53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283" name="AutoShape 696"/>
            <p:cNvSpPr>
              <a:spLocks noChangeArrowheads="1"/>
            </p:cNvSpPr>
            <p:nvPr/>
          </p:nvSpPr>
          <p:spPr bwMode="auto">
            <a:xfrm>
              <a:off x="2889" y="1631"/>
              <a:ext cx="980" cy="253"/>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solidFill>
                  <a:srgbClr val="00CCFF"/>
                </a:solidFill>
                <a:latin typeface="+mn-lt"/>
                <a:ea typeface="+mn-ea"/>
              </a:endParaRPr>
            </a:p>
          </p:txBody>
        </p:sp>
      </p:grpSp>
      <p:grpSp>
        <p:nvGrpSpPr>
          <p:cNvPr id="39944" name="Group 697"/>
          <p:cNvGrpSpPr>
            <a:grpSpLocks/>
          </p:cNvGrpSpPr>
          <p:nvPr/>
        </p:nvGrpSpPr>
        <p:grpSpPr bwMode="auto">
          <a:xfrm>
            <a:off x="7302500" y="1831976"/>
            <a:ext cx="336550" cy="531813"/>
            <a:chOff x="3796" y="1043"/>
            <a:chExt cx="865" cy="1237"/>
          </a:xfrm>
        </p:grpSpPr>
        <p:sp>
          <p:nvSpPr>
            <p:cNvPr id="40252" name="Line 698"/>
            <p:cNvSpPr>
              <a:spLocks noChangeShapeType="1"/>
            </p:cNvSpPr>
            <p:nvPr/>
          </p:nvSpPr>
          <p:spPr bwMode="auto">
            <a:xfrm flipH="1">
              <a:off x="3992" y="1481"/>
              <a:ext cx="235" cy="72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53" name="Line 699"/>
            <p:cNvSpPr>
              <a:spLocks noChangeShapeType="1"/>
            </p:cNvSpPr>
            <p:nvPr/>
          </p:nvSpPr>
          <p:spPr bwMode="auto">
            <a:xfrm>
              <a:off x="4227" y="1481"/>
              <a:ext cx="236" cy="72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54" name="Line 700"/>
            <p:cNvSpPr>
              <a:spLocks noChangeShapeType="1"/>
            </p:cNvSpPr>
            <p:nvPr/>
          </p:nvSpPr>
          <p:spPr bwMode="auto">
            <a:xfrm>
              <a:off x="3992" y="2201"/>
              <a:ext cx="235" cy="7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55" name="Line 701"/>
            <p:cNvSpPr>
              <a:spLocks noChangeShapeType="1"/>
            </p:cNvSpPr>
            <p:nvPr/>
          </p:nvSpPr>
          <p:spPr bwMode="auto">
            <a:xfrm flipH="1">
              <a:off x="4227" y="2201"/>
              <a:ext cx="236" cy="7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56" name="Line 702"/>
            <p:cNvSpPr>
              <a:spLocks noChangeShapeType="1"/>
            </p:cNvSpPr>
            <p:nvPr/>
          </p:nvSpPr>
          <p:spPr bwMode="auto">
            <a:xfrm>
              <a:off x="4227" y="1497"/>
              <a:ext cx="0" cy="783"/>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57" name="Line 703"/>
            <p:cNvSpPr>
              <a:spLocks noChangeShapeType="1"/>
            </p:cNvSpPr>
            <p:nvPr/>
          </p:nvSpPr>
          <p:spPr bwMode="auto">
            <a:xfrm flipV="1">
              <a:off x="3992" y="2127"/>
              <a:ext cx="235" cy="7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58" name="Line 704"/>
            <p:cNvSpPr>
              <a:spLocks noChangeShapeType="1"/>
            </p:cNvSpPr>
            <p:nvPr/>
          </p:nvSpPr>
          <p:spPr bwMode="auto">
            <a:xfrm flipH="1" flipV="1">
              <a:off x="4227" y="2127"/>
              <a:ext cx="236" cy="7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59" name="Line 705"/>
            <p:cNvSpPr>
              <a:spLocks noChangeShapeType="1"/>
            </p:cNvSpPr>
            <p:nvPr/>
          </p:nvSpPr>
          <p:spPr bwMode="auto">
            <a:xfrm>
              <a:off x="4092" y="1890"/>
              <a:ext cx="135" cy="6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60" name="Line 706"/>
            <p:cNvSpPr>
              <a:spLocks noChangeShapeType="1"/>
            </p:cNvSpPr>
            <p:nvPr/>
          </p:nvSpPr>
          <p:spPr bwMode="auto">
            <a:xfrm flipV="1">
              <a:off x="4227" y="1890"/>
              <a:ext cx="143" cy="6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61" name="Line 707"/>
            <p:cNvSpPr>
              <a:spLocks noChangeShapeType="1"/>
            </p:cNvSpPr>
            <p:nvPr/>
          </p:nvSpPr>
          <p:spPr bwMode="auto">
            <a:xfrm>
              <a:off x="4047" y="1996"/>
              <a:ext cx="175" cy="81"/>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62" name="Line 708"/>
            <p:cNvSpPr>
              <a:spLocks noChangeShapeType="1"/>
            </p:cNvSpPr>
            <p:nvPr/>
          </p:nvSpPr>
          <p:spPr bwMode="auto">
            <a:xfrm flipV="1">
              <a:off x="4227" y="2012"/>
              <a:ext cx="176" cy="71"/>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63" name="Line 709"/>
            <p:cNvSpPr>
              <a:spLocks noChangeShapeType="1"/>
            </p:cNvSpPr>
            <p:nvPr/>
          </p:nvSpPr>
          <p:spPr bwMode="auto">
            <a:xfrm flipV="1">
              <a:off x="4227" y="1782"/>
              <a:ext cx="90" cy="2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64" name="Line 710"/>
            <p:cNvSpPr>
              <a:spLocks noChangeShapeType="1"/>
            </p:cNvSpPr>
            <p:nvPr/>
          </p:nvSpPr>
          <p:spPr bwMode="auto">
            <a:xfrm flipV="1">
              <a:off x="4227" y="1632"/>
              <a:ext cx="57" cy="2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65" name="Line 711"/>
            <p:cNvSpPr>
              <a:spLocks noChangeShapeType="1"/>
            </p:cNvSpPr>
            <p:nvPr/>
          </p:nvSpPr>
          <p:spPr bwMode="auto">
            <a:xfrm>
              <a:off x="4126" y="1772"/>
              <a:ext cx="109" cy="3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66" name="Line 712"/>
            <p:cNvSpPr>
              <a:spLocks noChangeShapeType="1"/>
            </p:cNvSpPr>
            <p:nvPr/>
          </p:nvSpPr>
          <p:spPr bwMode="auto">
            <a:xfrm>
              <a:off x="4175" y="1625"/>
              <a:ext cx="63" cy="3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nvGrpSpPr>
            <p:cNvPr id="40267" name="Group 713"/>
            <p:cNvGrpSpPr>
              <a:grpSpLocks/>
            </p:cNvGrpSpPr>
            <p:nvPr/>
          </p:nvGrpSpPr>
          <p:grpSpPr bwMode="auto">
            <a:xfrm>
              <a:off x="4269" y="1415"/>
              <a:ext cx="392" cy="137"/>
              <a:chOff x="4227" y="1360"/>
              <a:chExt cx="863" cy="270"/>
            </a:xfrm>
          </p:grpSpPr>
          <p:sp>
            <p:nvSpPr>
              <p:cNvPr id="40278" name="Line 714"/>
              <p:cNvSpPr>
                <a:spLocks noChangeShapeType="1"/>
              </p:cNvSpPr>
              <p:nvPr/>
            </p:nvSpPr>
            <p:spPr bwMode="auto">
              <a:xfrm>
                <a:off x="4227" y="1604"/>
                <a:ext cx="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79" name="Line 715"/>
              <p:cNvSpPr>
                <a:spLocks noChangeShapeType="1"/>
              </p:cNvSpPr>
              <p:nvPr/>
            </p:nvSpPr>
            <p:spPr bwMode="auto">
              <a:xfrm rot="6361956" flipH="1" flipV="1">
                <a:off x="4464" y="1205"/>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80" name="Line 716"/>
              <p:cNvSpPr>
                <a:spLocks noChangeShapeType="1"/>
              </p:cNvSpPr>
              <p:nvPr/>
            </p:nvSpPr>
            <p:spPr bwMode="auto">
              <a:xfrm rot="6361956">
                <a:off x="4602" y="1393"/>
                <a:ext cx="189" cy="203"/>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81" name="Line 717"/>
              <p:cNvSpPr>
                <a:spLocks noChangeShapeType="1"/>
              </p:cNvSpPr>
              <p:nvPr/>
            </p:nvSpPr>
            <p:spPr bwMode="auto">
              <a:xfrm rot="6361956" flipH="1" flipV="1">
                <a:off x="4745" y="1286"/>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grpSp>
          <p:nvGrpSpPr>
            <p:cNvPr id="40268" name="Group 718"/>
            <p:cNvGrpSpPr>
              <a:grpSpLocks/>
            </p:cNvGrpSpPr>
            <p:nvPr/>
          </p:nvGrpSpPr>
          <p:grpSpPr bwMode="auto">
            <a:xfrm rot="5700496">
              <a:off x="4053" y="1170"/>
              <a:ext cx="392" cy="137"/>
              <a:chOff x="4227" y="1360"/>
              <a:chExt cx="863" cy="270"/>
            </a:xfrm>
          </p:grpSpPr>
          <p:sp>
            <p:nvSpPr>
              <p:cNvPr id="40274" name="Line 719"/>
              <p:cNvSpPr>
                <a:spLocks noChangeShapeType="1"/>
              </p:cNvSpPr>
              <p:nvPr/>
            </p:nvSpPr>
            <p:spPr bwMode="auto">
              <a:xfrm>
                <a:off x="4227" y="1604"/>
                <a:ext cx="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75" name="Line 720"/>
              <p:cNvSpPr>
                <a:spLocks noChangeShapeType="1"/>
              </p:cNvSpPr>
              <p:nvPr/>
            </p:nvSpPr>
            <p:spPr bwMode="auto">
              <a:xfrm rot="6361956" flipH="1" flipV="1">
                <a:off x="4464" y="1205"/>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76" name="Line 721"/>
              <p:cNvSpPr>
                <a:spLocks noChangeShapeType="1"/>
              </p:cNvSpPr>
              <p:nvPr/>
            </p:nvSpPr>
            <p:spPr bwMode="auto">
              <a:xfrm rot="6361956">
                <a:off x="4602" y="1393"/>
                <a:ext cx="189" cy="203"/>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77" name="Line 722"/>
              <p:cNvSpPr>
                <a:spLocks noChangeShapeType="1"/>
              </p:cNvSpPr>
              <p:nvPr/>
            </p:nvSpPr>
            <p:spPr bwMode="auto">
              <a:xfrm rot="6361956" flipH="1" flipV="1">
                <a:off x="4745" y="1286"/>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grpSp>
          <p:nvGrpSpPr>
            <p:cNvPr id="40269" name="Group 723"/>
            <p:cNvGrpSpPr>
              <a:grpSpLocks/>
            </p:cNvGrpSpPr>
            <p:nvPr/>
          </p:nvGrpSpPr>
          <p:grpSpPr bwMode="auto">
            <a:xfrm rot="10800000">
              <a:off x="3796" y="1402"/>
              <a:ext cx="392" cy="137"/>
              <a:chOff x="4227" y="1360"/>
              <a:chExt cx="863" cy="270"/>
            </a:xfrm>
          </p:grpSpPr>
          <p:sp>
            <p:nvSpPr>
              <p:cNvPr id="40270" name="Line 724"/>
              <p:cNvSpPr>
                <a:spLocks noChangeShapeType="1"/>
              </p:cNvSpPr>
              <p:nvPr/>
            </p:nvSpPr>
            <p:spPr bwMode="auto">
              <a:xfrm>
                <a:off x="4227" y="1604"/>
                <a:ext cx="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71" name="Line 725"/>
              <p:cNvSpPr>
                <a:spLocks noChangeShapeType="1"/>
              </p:cNvSpPr>
              <p:nvPr/>
            </p:nvSpPr>
            <p:spPr bwMode="auto">
              <a:xfrm rot="6361956" flipH="1" flipV="1">
                <a:off x="4464" y="1205"/>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72" name="Line 726"/>
              <p:cNvSpPr>
                <a:spLocks noChangeShapeType="1"/>
              </p:cNvSpPr>
              <p:nvPr/>
            </p:nvSpPr>
            <p:spPr bwMode="auto">
              <a:xfrm rot="6361956">
                <a:off x="4602" y="1393"/>
                <a:ext cx="189" cy="203"/>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40273" name="Line 727"/>
              <p:cNvSpPr>
                <a:spLocks noChangeShapeType="1"/>
              </p:cNvSpPr>
              <p:nvPr/>
            </p:nvSpPr>
            <p:spPr bwMode="auto">
              <a:xfrm rot="6361956" flipH="1" flipV="1">
                <a:off x="4745" y="1286"/>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grpSp>
      <p:sp>
        <p:nvSpPr>
          <p:cNvPr id="39945" name="Oval 728"/>
          <p:cNvSpPr>
            <a:spLocks noChangeArrowheads="1"/>
          </p:cNvSpPr>
          <p:nvPr/>
        </p:nvSpPr>
        <p:spPr bwMode="auto">
          <a:xfrm>
            <a:off x="8359776" y="3652838"/>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9946" name="Line 729"/>
          <p:cNvSpPr>
            <a:spLocks noChangeShapeType="1"/>
          </p:cNvSpPr>
          <p:nvPr/>
        </p:nvSpPr>
        <p:spPr bwMode="auto">
          <a:xfrm>
            <a:off x="8359775" y="36449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47" name="Line 730"/>
          <p:cNvSpPr>
            <a:spLocks noChangeShapeType="1"/>
          </p:cNvSpPr>
          <p:nvPr/>
        </p:nvSpPr>
        <p:spPr bwMode="auto">
          <a:xfrm>
            <a:off x="8718550" y="36449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48" name="Rectangle 731"/>
          <p:cNvSpPr>
            <a:spLocks noChangeArrowheads="1"/>
          </p:cNvSpPr>
          <p:nvPr/>
        </p:nvSpPr>
        <p:spPr bwMode="auto">
          <a:xfrm>
            <a:off x="8359775" y="3644900"/>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9949" name="Oval 732"/>
          <p:cNvSpPr>
            <a:spLocks noChangeArrowheads="1"/>
          </p:cNvSpPr>
          <p:nvPr/>
        </p:nvSpPr>
        <p:spPr bwMode="auto">
          <a:xfrm>
            <a:off x="8356601" y="3576639"/>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9950" name="Group 733"/>
          <p:cNvGrpSpPr>
            <a:grpSpLocks/>
          </p:cNvGrpSpPr>
          <p:nvPr/>
        </p:nvGrpSpPr>
        <p:grpSpPr bwMode="auto">
          <a:xfrm>
            <a:off x="8442325" y="3600450"/>
            <a:ext cx="179388" cy="65088"/>
            <a:chOff x="2848" y="848"/>
            <a:chExt cx="140" cy="98"/>
          </a:xfrm>
        </p:grpSpPr>
        <p:sp>
          <p:nvSpPr>
            <p:cNvPr id="40249" name="Line 734"/>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50" name="Line 735"/>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51" name="Line 736"/>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9951" name="Group 737"/>
          <p:cNvGrpSpPr>
            <a:grpSpLocks/>
          </p:cNvGrpSpPr>
          <p:nvPr/>
        </p:nvGrpSpPr>
        <p:grpSpPr bwMode="auto">
          <a:xfrm flipV="1">
            <a:off x="8442325" y="3600450"/>
            <a:ext cx="179388" cy="65088"/>
            <a:chOff x="2848" y="848"/>
            <a:chExt cx="140" cy="98"/>
          </a:xfrm>
        </p:grpSpPr>
        <p:sp>
          <p:nvSpPr>
            <p:cNvPr id="40246" name="Line 738"/>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47" name="Line 739"/>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48" name="Line 740"/>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9952" name="Oval 741"/>
          <p:cNvSpPr>
            <a:spLocks noChangeArrowheads="1"/>
          </p:cNvSpPr>
          <p:nvPr/>
        </p:nvSpPr>
        <p:spPr bwMode="auto">
          <a:xfrm>
            <a:off x="8715376" y="3932238"/>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9953" name="Line 742"/>
          <p:cNvSpPr>
            <a:spLocks noChangeShapeType="1"/>
          </p:cNvSpPr>
          <p:nvPr/>
        </p:nvSpPr>
        <p:spPr bwMode="auto">
          <a:xfrm>
            <a:off x="8715375" y="39243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54" name="Line 743"/>
          <p:cNvSpPr>
            <a:spLocks noChangeShapeType="1"/>
          </p:cNvSpPr>
          <p:nvPr/>
        </p:nvSpPr>
        <p:spPr bwMode="auto">
          <a:xfrm>
            <a:off x="9074150" y="39243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55" name="Rectangle 744"/>
          <p:cNvSpPr>
            <a:spLocks noChangeArrowheads="1"/>
          </p:cNvSpPr>
          <p:nvPr/>
        </p:nvSpPr>
        <p:spPr bwMode="auto">
          <a:xfrm>
            <a:off x="8715375" y="3924300"/>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9956" name="Oval 745"/>
          <p:cNvSpPr>
            <a:spLocks noChangeArrowheads="1"/>
          </p:cNvSpPr>
          <p:nvPr/>
        </p:nvSpPr>
        <p:spPr bwMode="auto">
          <a:xfrm>
            <a:off x="8712201" y="3856039"/>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9957" name="Group 746"/>
          <p:cNvGrpSpPr>
            <a:grpSpLocks/>
          </p:cNvGrpSpPr>
          <p:nvPr/>
        </p:nvGrpSpPr>
        <p:grpSpPr bwMode="auto">
          <a:xfrm>
            <a:off x="8797925" y="3879850"/>
            <a:ext cx="179388" cy="65088"/>
            <a:chOff x="2848" y="848"/>
            <a:chExt cx="140" cy="98"/>
          </a:xfrm>
        </p:grpSpPr>
        <p:sp>
          <p:nvSpPr>
            <p:cNvPr id="40243" name="Line 747"/>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44" name="Line 748"/>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45" name="Line 749"/>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9958" name="Group 750"/>
          <p:cNvGrpSpPr>
            <a:grpSpLocks/>
          </p:cNvGrpSpPr>
          <p:nvPr/>
        </p:nvGrpSpPr>
        <p:grpSpPr bwMode="auto">
          <a:xfrm flipV="1">
            <a:off x="8797925" y="3879850"/>
            <a:ext cx="179388" cy="65088"/>
            <a:chOff x="2848" y="848"/>
            <a:chExt cx="140" cy="98"/>
          </a:xfrm>
        </p:grpSpPr>
        <p:sp>
          <p:nvSpPr>
            <p:cNvPr id="40240" name="Line 751"/>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41" name="Line 752"/>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42" name="Line 753"/>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9959" name="Oval 754"/>
          <p:cNvSpPr>
            <a:spLocks noChangeArrowheads="1"/>
          </p:cNvSpPr>
          <p:nvPr/>
        </p:nvSpPr>
        <p:spPr bwMode="auto">
          <a:xfrm>
            <a:off x="8994776" y="3665538"/>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9960" name="Line 755"/>
          <p:cNvSpPr>
            <a:spLocks noChangeShapeType="1"/>
          </p:cNvSpPr>
          <p:nvPr/>
        </p:nvSpPr>
        <p:spPr bwMode="auto">
          <a:xfrm>
            <a:off x="8994775" y="36576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61" name="Line 756"/>
          <p:cNvSpPr>
            <a:spLocks noChangeShapeType="1"/>
          </p:cNvSpPr>
          <p:nvPr/>
        </p:nvSpPr>
        <p:spPr bwMode="auto">
          <a:xfrm>
            <a:off x="9353550" y="36576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62" name="Rectangle 757"/>
          <p:cNvSpPr>
            <a:spLocks noChangeArrowheads="1"/>
          </p:cNvSpPr>
          <p:nvPr/>
        </p:nvSpPr>
        <p:spPr bwMode="auto">
          <a:xfrm>
            <a:off x="8994775" y="3657600"/>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9963" name="Oval 758"/>
          <p:cNvSpPr>
            <a:spLocks noChangeArrowheads="1"/>
          </p:cNvSpPr>
          <p:nvPr/>
        </p:nvSpPr>
        <p:spPr bwMode="auto">
          <a:xfrm>
            <a:off x="8991601" y="3589339"/>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9964" name="Group 759"/>
          <p:cNvGrpSpPr>
            <a:grpSpLocks/>
          </p:cNvGrpSpPr>
          <p:nvPr/>
        </p:nvGrpSpPr>
        <p:grpSpPr bwMode="auto">
          <a:xfrm>
            <a:off x="9077325" y="3613150"/>
            <a:ext cx="179388" cy="65088"/>
            <a:chOff x="2848" y="848"/>
            <a:chExt cx="140" cy="98"/>
          </a:xfrm>
        </p:grpSpPr>
        <p:sp>
          <p:nvSpPr>
            <p:cNvPr id="40237" name="Line 760"/>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38" name="Line 761"/>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39" name="Line 762"/>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9965" name="Group 763"/>
          <p:cNvGrpSpPr>
            <a:grpSpLocks/>
          </p:cNvGrpSpPr>
          <p:nvPr/>
        </p:nvGrpSpPr>
        <p:grpSpPr bwMode="auto">
          <a:xfrm flipV="1">
            <a:off x="9077325" y="3613150"/>
            <a:ext cx="179388" cy="65088"/>
            <a:chOff x="2848" y="848"/>
            <a:chExt cx="140" cy="98"/>
          </a:xfrm>
        </p:grpSpPr>
        <p:sp>
          <p:nvSpPr>
            <p:cNvPr id="40234" name="Line 764"/>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35" name="Line 765"/>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36" name="Line 766"/>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9966" name="Oval 767"/>
          <p:cNvSpPr>
            <a:spLocks noChangeArrowheads="1"/>
          </p:cNvSpPr>
          <p:nvPr/>
        </p:nvSpPr>
        <p:spPr bwMode="auto">
          <a:xfrm>
            <a:off x="8459788" y="2503488"/>
            <a:ext cx="347662" cy="8890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9967" name="Line 768"/>
          <p:cNvSpPr>
            <a:spLocks noChangeShapeType="1"/>
          </p:cNvSpPr>
          <p:nvPr/>
        </p:nvSpPr>
        <p:spPr bwMode="auto">
          <a:xfrm>
            <a:off x="8459788" y="2495551"/>
            <a:ext cx="0" cy="55563"/>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68" name="Line 769"/>
          <p:cNvSpPr>
            <a:spLocks noChangeShapeType="1"/>
          </p:cNvSpPr>
          <p:nvPr/>
        </p:nvSpPr>
        <p:spPr bwMode="auto">
          <a:xfrm>
            <a:off x="8807450" y="2495551"/>
            <a:ext cx="0" cy="55563"/>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69" name="Rectangle 770"/>
          <p:cNvSpPr>
            <a:spLocks noChangeArrowheads="1"/>
          </p:cNvSpPr>
          <p:nvPr/>
        </p:nvSpPr>
        <p:spPr bwMode="auto">
          <a:xfrm>
            <a:off x="8459789" y="2495551"/>
            <a:ext cx="344487" cy="53975"/>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9970" name="Oval 771"/>
          <p:cNvSpPr>
            <a:spLocks noChangeArrowheads="1"/>
          </p:cNvSpPr>
          <p:nvPr/>
        </p:nvSpPr>
        <p:spPr bwMode="auto">
          <a:xfrm>
            <a:off x="8456613" y="2432050"/>
            <a:ext cx="347662" cy="103188"/>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9971" name="Group 772"/>
          <p:cNvGrpSpPr>
            <a:grpSpLocks/>
          </p:cNvGrpSpPr>
          <p:nvPr/>
        </p:nvGrpSpPr>
        <p:grpSpPr bwMode="auto">
          <a:xfrm>
            <a:off x="8540750" y="2454276"/>
            <a:ext cx="171450" cy="61913"/>
            <a:chOff x="2848" y="848"/>
            <a:chExt cx="140" cy="98"/>
          </a:xfrm>
        </p:grpSpPr>
        <p:sp>
          <p:nvSpPr>
            <p:cNvPr id="40231" name="Line 773"/>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32" name="Line 774"/>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33" name="Line 775"/>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9972" name="Group 776"/>
          <p:cNvGrpSpPr>
            <a:grpSpLocks/>
          </p:cNvGrpSpPr>
          <p:nvPr/>
        </p:nvGrpSpPr>
        <p:grpSpPr bwMode="auto">
          <a:xfrm flipV="1">
            <a:off x="8540750" y="2454276"/>
            <a:ext cx="171450" cy="60325"/>
            <a:chOff x="2848" y="848"/>
            <a:chExt cx="140" cy="98"/>
          </a:xfrm>
        </p:grpSpPr>
        <p:sp>
          <p:nvSpPr>
            <p:cNvPr id="40228" name="Line 777"/>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29" name="Line 778"/>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30" name="Line 779"/>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9973" name="Oval 780"/>
          <p:cNvSpPr>
            <a:spLocks noChangeArrowheads="1"/>
          </p:cNvSpPr>
          <p:nvPr/>
        </p:nvSpPr>
        <p:spPr bwMode="auto">
          <a:xfrm>
            <a:off x="8458201" y="2763838"/>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9974" name="Line 781"/>
          <p:cNvSpPr>
            <a:spLocks noChangeShapeType="1"/>
          </p:cNvSpPr>
          <p:nvPr/>
        </p:nvSpPr>
        <p:spPr bwMode="auto">
          <a:xfrm>
            <a:off x="8458200" y="27559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75" name="Line 782"/>
          <p:cNvSpPr>
            <a:spLocks noChangeShapeType="1"/>
          </p:cNvSpPr>
          <p:nvPr/>
        </p:nvSpPr>
        <p:spPr bwMode="auto">
          <a:xfrm>
            <a:off x="8816975" y="27559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76" name="Rectangle 783"/>
          <p:cNvSpPr>
            <a:spLocks noChangeArrowheads="1"/>
          </p:cNvSpPr>
          <p:nvPr/>
        </p:nvSpPr>
        <p:spPr bwMode="auto">
          <a:xfrm>
            <a:off x="8458200" y="2755900"/>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9977" name="Oval 784"/>
          <p:cNvSpPr>
            <a:spLocks noChangeArrowheads="1"/>
          </p:cNvSpPr>
          <p:nvPr/>
        </p:nvSpPr>
        <p:spPr bwMode="auto">
          <a:xfrm>
            <a:off x="8455026" y="2687639"/>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9978" name="Group 785"/>
          <p:cNvGrpSpPr>
            <a:grpSpLocks/>
          </p:cNvGrpSpPr>
          <p:nvPr/>
        </p:nvGrpSpPr>
        <p:grpSpPr bwMode="auto">
          <a:xfrm>
            <a:off x="8540750" y="2711450"/>
            <a:ext cx="179388" cy="65088"/>
            <a:chOff x="2848" y="848"/>
            <a:chExt cx="140" cy="98"/>
          </a:xfrm>
        </p:grpSpPr>
        <p:sp>
          <p:nvSpPr>
            <p:cNvPr id="40225" name="Line 786"/>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26" name="Line 787"/>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27" name="Line 788"/>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9979" name="Group 789"/>
          <p:cNvGrpSpPr>
            <a:grpSpLocks/>
          </p:cNvGrpSpPr>
          <p:nvPr/>
        </p:nvGrpSpPr>
        <p:grpSpPr bwMode="auto">
          <a:xfrm flipV="1">
            <a:off x="8540750" y="2711450"/>
            <a:ext cx="179388" cy="65088"/>
            <a:chOff x="2848" y="848"/>
            <a:chExt cx="140" cy="98"/>
          </a:xfrm>
        </p:grpSpPr>
        <p:sp>
          <p:nvSpPr>
            <p:cNvPr id="40222" name="Line 790"/>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23" name="Line 791"/>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24" name="Line 792"/>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9980" name="Oval 793"/>
          <p:cNvSpPr>
            <a:spLocks noChangeArrowheads="1"/>
          </p:cNvSpPr>
          <p:nvPr/>
        </p:nvSpPr>
        <p:spPr bwMode="auto">
          <a:xfrm>
            <a:off x="8934450" y="2405064"/>
            <a:ext cx="330200" cy="857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9981" name="Line 794"/>
          <p:cNvSpPr>
            <a:spLocks noChangeShapeType="1"/>
          </p:cNvSpPr>
          <p:nvPr/>
        </p:nvSpPr>
        <p:spPr bwMode="auto">
          <a:xfrm>
            <a:off x="8934450" y="2398714"/>
            <a:ext cx="0" cy="5238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82" name="Line 795"/>
          <p:cNvSpPr>
            <a:spLocks noChangeShapeType="1"/>
          </p:cNvSpPr>
          <p:nvPr/>
        </p:nvSpPr>
        <p:spPr bwMode="auto">
          <a:xfrm>
            <a:off x="9264650" y="2398714"/>
            <a:ext cx="0" cy="5238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83" name="Rectangle 796"/>
          <p:cNvSpPr>
            <a:spLocks noChangeArrowheads="1"/>
          </p:cNvSpPr>
          <p:nvPr/>
        </p:nvSpPr>
        <p:spPr bwMode="auto">
          <a:xfrm>
            <a:off x="8934451" y="2398714"/>
            <a:ext cx="327025" cy="52387"/>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solidFill>
                <a:schemeClr val="bg2"/>
              </a:solidFill>
              <a:latin typeface="+mn-lt"/>
              <a:ea typeface="+mn-ea"/>
            </a:endParaRPr>
          </a:p>
        </p:txBody>
      </p:sp>
      <p:sp>
        <p:nvSpPr>
          <p:cNvPr id="39984" name="Oval 797"/>
          <p:cNvSpPr>
            <a:spLocks noChangeArrowheads="1"/>
          </p:cNvSpPr>
          <p:nvPr/>
        </p:nvSpPr>
        <p:spPr bwMode="auto">
          <a:xfrm>
            <a:off x="8931275" y="2336801"/>
            <a:ext cx="330200" cy="100013"/>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9985" name="Group 798"/>
          <p:cNvGrpSpPr>
            <a:grpSpLocks/>
          </p:cNvGrpSpPr>
          <p:nvPr/>
        </p:nvGrpSpPr>
        <p:grpSpPr bwMode="auto">
          <a:xfrm>
            <a:off x="9010651" y="2359025"/>
            <a:ext cx="163513" cy="57150"/>
            <a:chOff x="2848" y="848"/>
            <a:chExt cx="140" cy="98"/>
          </a:xfrm>
        </p:grpSpPr>
        <p:sp>
          <p:nvSpPr>
            <p:cNvPr id="40219" name="Line 799"/>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20" name="Line 800"/>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21" name="Line 801"/>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9986" name="Group 802"/>
          <p:cNvGrpSpPr>
            <a:grpSpLocks/>
          </p:cNvGrpSpPr>
          <p:nvPr/>
        </p:nvGrpSpPr>
        <p:grpSpPr bwMode="auto">
          <a:xfrm flipV="1">
            <a:off x="9010651" y="2357439"/>
            <a:ext cx="163513" cy="58737"/>
            <a:chOff x="2848" y="848"/>
            <a:chExt cx="140" cy="98"/>
          </a:xfrm>
        </p:grpSpPr>
        <p:sp>
          <p:nvSpPr>
            <p:cNvPr id="40216" name="Line 803"/>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17" name="Line 804"/>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18" name="Line 805"/>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9987" name="Oval 806"/>
          <p:cNvSpPr>
            <a:spLocks noChangeArrowheads="1"/>
          </p:cNvSpPr>
          <p:nvPr/>
        </p:nvSpPr>
        <p:spPr bwMode="auto">
          <a:xfrm>
            <a:off x="9020176" y="2763838"/>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9988" name="Line 807"/>
          <p:cNvSpPr>
            <a:spLocks noChangeShapeType="1"/>
          </p:cNvSpPr>
          <p:nvPr/>
        </p:nvSpPr>
        <p:spPr bwMode="auto">
          <a:xfrm>
            <a:off x="9020175" y="27559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89" name="Line 808"/>
          <p:cNvSpPr>
            <a:spLocks noChangeShapeType="1"/>
          </p:cNvSpPr>
          <p:nvPr/>
        </p:nvSpPr>
        <p:spPr bwMode="auto">
          <a:xfrm>
            <a:off x="9378950" y="27559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90" name="Rectangle 809"/>
          <p:cNvSpPr>
            <a:spLocks noChangeArrowheads="1"/>
          </p:cNvSpPr>
          <p:nvPr/>
        </p:nvSpPr>
        <p:spPr bwMode="auto">
          <a:xfrm>
            <a:off x="9020175" y="2755900"/>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9991" name="Oval 810"/>
          <p:cNvSpPr>
            <a:spLocks noChangeArrowheads="1"/>
          </p:cNvSpPr>
          <p:nvPr/>
        </p:nvSpPr>
        <p:spPr bwMode="auto">
          <a:xfrm>
            <a:off x="9017001" y="2687639"/>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9992" name="Group 811"/>
          <p:cNvGrpSpPr>
            <a:grpSpLocks/>
          </p:cNvGrpSpPr>
          <p:nvPr/>
        </p:nvGrpSpPr>
        <p:grpSpPr bwMode="auto">
          <a:xfrm>
            <a:off x="9102725" y="2711450"/>
            <a:ext cx="179388" cy="65088"/>
            <a:chOff x="2848" y="848"/>
            <a:chExt cx="140" cy="98"/>
          </a:xfrm>
        </p:grpSpPr>
        <p:sp>
          <p:nvSpPr>
            <p:cNvPr id="40213" name="Line 812"/>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14" name="Line 813"/>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15" name="Line 814"/>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39993" name="Group 815"/>
          <p:cNvGrpSpPr>
            <a:grpSpLocks/>
          </p:cNvGrpSpPr>
          <p:nvPr/>
        </p:nvGrpSpPr>
        <p:grpSpPr bwMode="auto">
          <a:xfrm flipV="1">
            <a:off x="9102725" y="2711450"/>
            <a:ext cx="179388" cy="65088"/>
            <a:chOff x="2848" y="848"/>
            <a:chExt cx="140" cy="98"/>
          </a:xfrm>
        </p:grpSpPr>
        <p:sp>
          <p:nvSpPr>
            <p:cNvPr id="40210" name="Line 816"/>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11" name="Line 817"/>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12" name="Line 818"/>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39994" name="Oval 819"/>
          <p:cNvSpPr>
            <a:spLocks noChangeArrowheads="1"/>
          </p:cNvSpPr>
          <p:nvPr/>
        </p:nvSpPr>
        <p:spPr bwMode="auto">
          <a:xfrm>
            <a:off x="7610476" y="2498726"/>
            <a:ext cx="346075" cy="87313"/>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39995" name="Line 820"/>
          <p:cNvSpPr>
            <a:spLocks noChangeShapeType="1"/>
          </p:cNvSpPr>
          <p:nvPr/>
        </p:nvSpPr>
        <p:spPr bwMode="auto">
          <a:xfrm>
            <a:off x="7610475" y="2490789"/>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96" name="Line 821"/>
          <p:cNvSpPr>
            <a:spLocks noChangeShapeType="1"/>
          </p:cNvSpPr>
          <p:nvPr/>
        </p:nvSpPr>
        <p:spPr bwMode="auto">
          <a:xfrm>
            <a:off x="7956550" y="2490789"/>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9997" name="Rectangle 822"/>
          <p:cNvSpPr>
            <a:spLocks noChangeArrowheads="1"/>
          </p:cNvSpPr>
          <p:nvPr/>
        </p:nvSpPr>
        <p:spPr bwMode="auto">
          <a:xfrm>
            <a:off x="7610475" y="2490789"/>
            <a:ext cx="342900" cy="53975"/>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39998" name="Oval 823"/>
          <p:cNvSpPr>
            <a:spLocks noChangeArrowheads="1"/>
          </p:cNvSpPr>
          <p:nvPr/>
        </p:nvSpPr>
        <p:spPr bwMode="auto">
          <a:xfrm>
            <a:off x="7607301" y="2427289"/>
            <a:ext cx="346075" cy="103187"/>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39999" name="Group 824"/>
          <p:cNvGrpSpPr>
            <a:grpSpLocks/>
          </p:cNvGrpSpPr>
          <p:nvPr/>
        </p:nvGrpSpPr>
        <p:grpSpPr bwMode="auto">
          <a:xfrm>
            <a:off x="7691438" y="2449514"/>
            <a:ext cx="171450" cy="60325"/>
            <a:chOff x="2848" y="848"/>
            <a:chExt cx="140" cy="98"/>
          </a:xfrm>
        </p:grpSpPr>
        <p:sp>
          <p:nvSpPr>
            <p:cNvPr id="40207" name="Line 825"/>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08" name="Line 826"/>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09" name="Line 827"/>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40000" name="Group 828"/>
          <p:cNvGrpSpPr>
            <a:grpSpLocks/>
          </p:cNvGrpSpPr>
          <p:nvPr/>
        </p:nvGrpSpPr>
        <p:grpSpPr bwMode="auto">
          <a:xfrm flipV="1">
            <a:off x="7691438" y="2449514"/>
            <a:ext cx="171450" cy="58737"/>
            <a:chOff x="2848" y="848"/>
            <a:chExt cx="140" cy="98"/>
          </a:xfrm>
        </p:grpSpPr>
        <p:sp>
          <p:nvSpPr>
            <p:cNvPr id="40204" name="Line 829"/>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05" name="Line 830"/>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06" name="Line 831"/>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40001" name="Oval 832"/>
          <p:cNvSpPr>
            <a:spLocks noChangeArrowheads="1"/>
          </p:cNvSpPr>
          <p:nvPr/>
        </p:nvSpPr>
        <p:spPr bwMode="auto">
          <a:xfrm>
            <a:off x="7304089" y="3648076"/>
            <a:ext cx="346075" cy="87313"/>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002" name="Line 833"/>
          <p:cNvSpPr>
            <a:spLocks noChangeShapeType="1"/>
          </p:cNvSpPr>
          <p:nvPr/>
        </p:nvSpPr>
        <p:spPr bwMode="auto">
          <a:xfrm>
            <a:off x="7304088" y="3640139"/>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003" name="Line 834"/>
          <p:cNvSpPr>
            <a:spLocks noChangeShapeType="1"/>
          </p:cNvSpPr>
          <p:nvPr/>
        </p:nvSpPr>
        <p:spPr bwMode="auto">
          <a:xfrm>
            <a:off x="7650163" y="3640139"/>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004" name="Rectangle 835"/>
          <p:cNvSpPr>
            <a:spLocks noChangeArrowheads="1"/>
          </p:cNvSpPr>
          <p:nvPr/>
        </p:nvSpPr>
        <p:spPr bwMode="auto">
          <a:xfrm>
            <a:off x="7304088" y="3640139"/>
            <a:ext cx="342900" cy="53975"/>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40005" name="Oval 836"/>
          <p:cNvSpPr>
            <a:spLocks noChangeArrowheads="1"/>
          </p:cNvSpPr>
          <p:nvPr/>
        </p:nvSpPr>
        <p:spPr bwMode="auto">
          <a:xfrm>
            <a:off x="7300914" y="3576639"/>
            <a:ext cx="346075" cy="103187"/>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40006" name="Group 837"/>
          <p:cNvGrpSpPr>
            <a:grpSpLocks/>
          </p:cNvGrpSpPr>
          <p:nvPr/>
        </p:nvGrpSpPr>
        <p:grpSpPr bwMode="auto">
          <a:xfrm>
            <a:off x="7385050" y="3598864"/>
            <a:ext cx="171450" cy="60325"/>
            <a:chOff x="2848" y="848"/>
            <a:chExt cx="140" cy="98"/>
          </a:xfrm>
        </p:grpSpPr>
        <p:sp>
          <p:nvSpPr>
            <p:cNvPr id="40201" name="Line 838"/>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02" name="Line 839"/>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03" name="Line 840"/>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40007" name="Group 841"/>
          <p:cNvGrpSpPr>
            <a:grpSpLocks/>
          </p:cNvGrpSpPr>
          <p:nvPr/>
        </p:nvGrpSpPr>
        <p:grpSpPr bwMode="auto">
          <a:xfrm flipV="1">
            <a:off x="7385050" y="3598864"/>
            <a:ext cx="171450" cy="58737"/>
            <a:chOff x="2848" y="848"/>
            <a:chExt cx="140" cy="98"/>
          </a:xfrm>
        </p:grpSpPr>
        <p:sp>
          <p:nvSpPr>
            <p:cNvPr id="40198" name="Line 842"/>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99" name="Line 843"/>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200" name="Line 844"/>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40008" name="Line 845"/>
          <p:cNvSpPr>
            <a:spLocks noChangeShapeType="1"/>
          </p:cNvSpPr>
          <p:nvPr/>
        </p:nvSpPr>
        <p:spPr bwMode="auto">
          <a:xfrm flipV="1">
            <a:off x="8502651" y="4005263"/>
            <a:ext cx="227013" cy="43656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09" name="Line 846"/>
          <p:cNvSpPr>
            <a:spLocks noChangeShapeType="1"/>
          </p:cNvSpPr>
          <p:nvPr/>
        </p:nvSpPr>
        <p:spPr bwMode="auto">
          <a:xfrm>
            <a:off x="8626476" y="3743325"/>
            <a:ext cx="163513" cy="1206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10" name="Line 847"/>
          <p:cNvSpPr>
            <a:spLocks noChangeShapeType="1"/>
          </p:cNvSpPr>
          <p:nvPr/>
        </p:nvSpPr>
        <p:spPr bwMode="auto">
          <a:xfrm>
            <a:off x="8723313" y="3663950"/>
            <a:ext cx="2794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11" name="Line 848"/>
          <p:cNvSpPr>
            <a:spLocks noChangeShapeType="1"/>
          </p:cNvSpPr>
          <p:nvPr/>
        </p:nvSpPr>
        <p:spPr bwMode="auto">
          <a:xfrm flipV="1">
            <a:off x="8959850" y="3749676"/>
            <a:ext cx="134938" cy="1047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12" name="Line 849"/>
          <p:cNvSpPr>
            <a:spLocks noChangeShapeType="1"/>
          </p:cNvSpPr>
          <p:nvPr/>
        </p:nvSpPr>
        <p:spPr bwMode="auto">
          <a:xfrm>
            <a:off x="7658100" y="3670300"/>
            <a:ext cx="6794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13" name="Line 850"/>
          <p:cNvSpPr>
            <a:spLocks noChangeShapeType="1"/>
          </p:cNvSpPr>
          <p:nvPr/>
        </p:nvSpPr>
        <p:spPr bwMode="auto">
          <a:xfrm>
            <a:off x="7953375" y="2517776"/>
            <a:ext cx="509588" cy="31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14" name="Line 851"/>
          <p:cNvSpPr>
            <a:spLocks noChangeShapeType="1"/>
          </p:cNvSpPr>
          <p:nvPr/>
        </p:nvSpPr>
        <p:spPr bwMode="auto">
          <a:xfrm>
            <a:off x="7519988" y="2346325"/>
            <a:ext cx="152400" cy="825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15" name="Freeform 852"/>
          <p:cNvSpPr>
            <a:spLocks/>
          </p:cNvSpPr>
          <p:nvPr/>
        </p:nvSpPr>
        <p:spPr bwMode="auto">
          <a:xfrm>
            <a:off x="6840539" y="4352925"/>
            <a:ext cx="2979737" cy="1455738"/>
          </a:xfrm>
          <a:custGeom>
            <a:avLst/>
            <a:gdLst>
              <a:gd name="T0" fmla="*/ 2147483646 w 1877"/>
              <a:gd name="T1" fmla="*/ 2147483646 h 917"/>
              <a:gd name="T2" fmla="*/ 2147483646 w 1877"/>
              <a:gd name="T3" fmla="*/ 2147483646 h 917"/>
              <a:gd name="T4" fmla="*/ 2147483646 w 1877"/>
              <a:gd name="T5" fmla="*/ 2147483646 h 917"/>
              <a:gd name="T6" fmla="*/ 2147483646 w 1877"/>
              <a:gd name="T7" fmla="*/ 2147483646 h 917"/>
              <a:gd name="T8" fmla="*/ 2147483646 w 1877"/>
              <a:gd name="T9" fmla="*/ 2147483646 h 917"/>
              <a:gd name="T10" fmla="*/ 2147483646 w 1877"/>
              <a:gd name="T11" fmla="*/ 2147483646 h 917"/>
              <a:gd name="T12" fmla="*/ 2147483646 w 1877"/>
              <a:gd name="T13" fmla="*/ 2147483646 h 917"/>
              <a:gd name="T14" fmla="*/ 2147483646 w 1877"/>
              <a:gd name="T15" fmla="*/ 2147483646 h 917"/>
              <a:gd name="T16" fmla="*/ 2147483646 w 1877"/>
              <a:gd name="T17" fmla="*/ 2147483646 h 917"/>
              <a:gd name="T18" fmla="*/ 2147483646 w 1877"/>
              <a:gd name="T19" fmla="*/ 2147483646 h 917"/>
              <a:gd name="T20" fmla="*/ 2147483646 w 1877"/>
              <a:gd name="T21" fmla="*/ 2147483646 h 917"/>
              <a:gd name="T22" fmla="*/ 2147483646 w 1877"/>
              <a:gd name="T23" fmla="*/ 2147483646 h 917"/>
              <a:gd name="T24" fmla="*/ 2147483646 w 1877"/>
              <a:gd name="T25" fmla="*/ 2147483646 h 917"/>
              <a:gd name="T26" fmla="*/ 2147483646 w 1877"/>
              <a:gd name="T27" fmla="*/ 2147483646 h 917"/>
              <a:gd name="T28" fmla="*/ 2147483646 w 1877"/>
              <a:gd name="T29" fmla="*/ 2147483646 h 917"/>
              <a:gd name="T30" fmla="*/ 2147483646 w 1877"/>
              <a:gd name="T31" fmla="*/ 2147483646 h 9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77"/>
              <a:gd name="T49" fmla="*/ 0 h 917"/>
              <a:gd name="T50" fmla="*/ 1877 w 1877"/>
              <a:gd name="T51" fmla="*/ 917 h 9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77" h="917">
                <a:moveTo>
                  <a:pt x="889" y="23"/>
                </a:moveTo>
                <a:cubicBezTo>
                  <a:pt x="804" y="39"/>
                  <a:pt x="771" y="98"/>
                  <a:pt x="692" y="109"/>
                </a:cubicBezTo>
                <a:cubicBezTo>
                  <a:pt x="613" y="120"/>
                  <a:pt x="511" y="81"/>
                  <a:pt x="415" y="91"/>
                </a:cubicBezTo>
                <a:cubicBezTo>
                  <a:pt x="319" y="101"/>
                  <a:pt x="174" y="126"/>
                  <a:pt x="112" y="170"/>
                </a:cubicBezTo>
                <a:cubicBezTo>
                  <a:pt x="51" y="214"/>
                  <a:pt x="66" y="294"/>
                  <a:pt x="50" y="353"/>
                </a:cubicBezTo>
                <a:cubicBezTo>
                  <a:pt x="34" y="412"/>
                  <a:pt x="0" y="479"/>
                  <a:pt x="14" y="528"/>
                </a:cubicBezTo>
                <a:cubicBezTo>
                  <a:pt x="29" y="577"/>
                  <a:pt x="57" y="608"/>
                  <a:pt x="139" y="650"/>
                </a:cubicBezTo>
                <a:cubicBezTo>
                  <a:pt x="221" y="692"/>
                  <a:pt x="372" y="742"/>
                  <a:pt x="505" y="781"/>
                </a:cubicBezTo>
                <a:cubicBezTo>
                  <a:pt x="638" y="820"/>
                  <a:pt x="789" y="866"/>
                  <a:pt x="933" y="886"/>
                </a:cubicBezTo>
                <a:cubicBezTo>
                  <a:pt x="1077" y="906"/>
                  <a:pt x="1246" y="917"/>
                  <a:pt x="1370" y="901"/>
                </a:cubicBezTo>
                <a:cubicBezTo>
                  <a:pt x="1494" y="885"/>
                  <a:pt x="1594" y="839"/>
                  <a:pt x="1676" y="793"/>
                </a:cubicBezTo>
                <a:cubicBezTo>
                  <a:pt x="1758" y="747"/>
                  <a:pt x="1843" y="720"/>
                  <a:pt x="1860" y="624"/>
                </a:cubicBezTo>
                <a:cubicBezTo>
                  <a:pt x="1877" y="528"/>
                  <a:pt x="1835" y="306"/>
                  <a:pt x="1776" y="219"/>
                </a:cubicBezTo>
                <a:cubicBezTo>
                  <a:pt x="1717" y="132"/>
                  <a:pt x="1599" y="134"/>
                  <a:pt x="1503" y="100"/>
                </a:cubicBezTo>
                <a:cubicBezTo>
                  <a:pt x="1407" y="66"/>
                  <a:pt x="1302" y="26"/>
                  <a:pt x="1200" y="13"/>
                </a:cubicBezTo>
                <a:cubicBezTo>
                  <a:pt x="1098" y="0"/>
                  <a:pt x="974" y="7"/>
                  <a:pt x="889" y="23"/>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16" name="Line 853"/>
          <p:cNvSpPr>
            <a:spLocks noChangeShapeType="1"/>
          </p:cNvSpPr>
          <p:nvPr/>
        </p:nvSpPr>
        <p:spPr bwMode="auto">
          <a:xfrm rot="16200000">
            <a:off x="9075738" y="5089526"/>
            <a:ext cx="523875" cy="13970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017" name="Line 854"/>
          <p:cNvSpPr>
            <a:spLocks noChangeShapeType="1"/>
          </p:cNvSpPr>
          <p:nvPr/>
        </p:nvSpPr>
        <p:spPr bwMode="auto">
          <a:xfrm rot="5400000" flipV="1">
            <a:off x="9221789" y="5370514"/>
            <a:ext cx="3175" cy="85725"/>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018" name="Line 855"/>
          <p:cNvSpPr>
            <a:spLocks noChangeShapeType="1"/>
          </p:cNvSpPr>
          <p:nvPr/>
        </p:nvSpPr>
        <p:spPr bwMode="auto">
          <a:xfrm rot="16200000">
            <a:off x="9407525" y="5046663"/>
            <a:ext cx="0" cy="11430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nvGrpSpPr>
          <p:cNvPr id="40019" name="Group 856"/>
          <p:cNvGrpSpPr>
            <a:grpSpLocks/>
          </p:cNvGrpSpPr>
          <p:nvPr/>
        </p:nvGrpSpPr>
        <p:grpSpPr bwMode="auto">
          <a:xfrm>
            <a:off x="8986838" y="4756150"/>
            <a:ext cx="501650" cy="234950"/>
            <a:chOff x="4701" y="2996"/>
            <a:chExt cx="316" cy="148"/>
          </a:xfrm>
        </p:grpSpPr>
        <p:sp>
          <p:nvSpPr>
            <p:cNvPr id="40185" name="Oval 857"/>
            <p:cNvSpPr>
              <a:spLocks noChangeArrowheads="1"/>
            </p:cNvSpPr>
            <p:nvPr/>
          </p:nvSpPr>
          <p:spPr bwMode="auto">
            <a:xfrm>
              <a:off x="4704" y="3062"/>
              <a:ext cx="313" cy="8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86" name="Line 858"/>
            <p:cNvSpPr>
              <a:spLocks noChangeShapeType="1"/>
            </p:cNvSpPr>
            <p:nvPr/>
          </p:nvSpPr>
          <p:spPr bwMode="auto">
            <a:xfrm>
              <a:off x="4704"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87" name="Line 859"/>
            <p:cNvSpPr>
              <a:spLocks noChangeShapeType="1"/>
            </p:cNvSpPr>
            <p:nvPr/>
          </p:nvSpPr>
          <p:spPr bwMode="auto">
            <a:xfrm>
              <a:off x="5017"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88" name="Rectangle 860"/>
            <p:cNvSpPr>
              <a:spLocks noChangeArrowheads="1"/>
            </p:cNvSpPr>
            <p:nvPr/>
          </p:nvSpPr>
          <p:spPr bwMode="auto">
            <a:xfrm>
              <a:off x="4704" y="3055"/>
              <a:ext cx="310" cy="50"/>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40189" name="Oval 861"/>
            <p:cNvSpPr>
              <a:spLocks noChangeArrowheads="1"/>
            </p:cNvSpPr>
            <p:nvPr/>
          </p:nvSpPr>
          <p:spPr bwMode="auto">
            <a:xfrm>
              <a:off x="4701" y="2996"/>
              <a:ext cx="313" cy="96"/>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40190" name="Group 862"/>
            <p:cNvGrpSpPr>
              <a:grpSpLocks/>
            </p:cNvGrpSpPr>
            <p:nvPr/>
          </p:nvGrpSpPr>
          <p:grpSpPr bwMode="auto">
            <a:xfrm>
              <a:off x="4776" y="3017"/>
              <a:ext cx="156" cy="56"/>
              <a:chOff x="2848" y="848"/>
              <a:chExt cx="140" cy="98"/>
            </a:xfrm>
          </p:grpSpPr>
          <p:sp>
            <p:nvSpPr>
              <p:cNvPr id="40195" name="Line 863"/>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96" name="Line 864"/>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97" name="Line 865"/>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40191" name="Group 866"/>
            <p:cNvGrpSpPr>
              <a:grpSpLocks/>
            </p:cNvGrpSpPr>
            <p:nvPr/>
          </p:nvGrpSpPr>
          <p:grpSpPr bwMode="auto">
            <a:xfrm flipV="1">
              <a:off x="4776" y="3016"/>
              <a:ext cx="156" cy="56"/>
              <a:chOff x="2848" y="848"/>
              <a:chExt cx="140" cy="98"/>
            </a:xfrm>
          </p:grpSpPr>
          <p:sp>
            <p:nvSpPr>
              <p:cNvPr id="40192" name="Line 867"/>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93" name="Line 868"/>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94" name="Line 869"/>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40020" name="Group 870"/>
          <p:cNvGrpSpPr>
            <a:grpSpLocks/>
          </p:cNvGrpSpPr>
          <p:nvPr/>
        </p:nvGrpSpPr>
        <p:grpSpPr bwMode="auto">
          <a:xfrm>
            <a:off x="8170863" y="4479925"/>
            <a:ext cx="501650" cy="234950"/>
            <a:chOff x="3600" y="219"/>
            <a:chExt cx="360" cy="175"/>
          </a:xfrm>
        </p:grpSpPr>
        <p:sp>
          <p:nvSpPr>
            <p:cNvPr id="40172" name="Oval 871"/>
            <p:cNvSpPr>
              <a:spLocks noChangeArrowheads="1"/>
            </p:cNvSpPr>
            <p:nvPr/>
          </p:nvSpPr>
          <p:spPr bwMode="auto">
            <a:xfrm>
              <a:off x="3603" y="297"/>
              <a:ext cx="357" cy="97"/>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73" name="Line 872"/>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74" name="Line 873"/>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75" name="Rectangle 874"/>
            <p:cNvSpPr>
              <a:spLocks noChangeArrowheads="1"/>
            </p:cNvSpPr>
            <p:nvPr/>
          </p:nvSpPr>
          <p:spPr bwMode="auto">
            <a:xfrm>
              <a:off x="3603" y="289"/>
              <a:ext cx="354" cy="59"/>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40176" name="Oval 875"/>
            <p:cNvSpPr>
              <a:spLocks noChangeArrowheads="1"/>
            </p:cNvSpPr>
            <p:nvPr/>
          </p:nvSpPr>
          <p:spPr bwMode="auto">
            <a:xfrm>
              <a:off x="3600" y="219"/>
              <a:ext cx="357" cy="113"/>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40177" name="Group 876"/>
            <p:cNvGrpSpPr>
              <a:grpSpLocks/>
            </p:cNvGrpSpPr>
            <p:nvPr/>
          </p:nvGrpSpPr>
          <p:grpSpPr bwMode="auto">
            <a:xfrm>
              <a:off x="3686" y="244"/>
              <a:ext cx="177" cy="66"/>
              <a:chOff x="2848" y="848"/>
              <a:chExt cx="140" cy="98"/>
            </a:xfrm>
          </p:grpSpPr>
          <p:sp>
            <p:nvSpPr>
              <p:cNvPr id="40182" name="Line 877"/>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83" name="Line 878"/>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84" name="Line 879"/>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40178" name="Group 880"/>
            <p:cNvGrpSpPr>
              <a:grpSpLocks/>
            </p:cNvGrpSpPr>
            <p:nvPr/>
          </p:nvGrpSpPr>
          <p:grpSpPr bwMode="auto">
            <a:xfrm flipV="1">
              <a:off x="3686" y="243"/>
              <a:ext cx="177" cy="66"/>
              <a:chOff x="2848" y="848"/>
              <a:chExt cx="140" cy="98"/>
            </a:xfrm>
          </p:grpSpPr>
          <p:sp>
            <p:nvSpPr>
              <p:cNvPr id="40179" name="Line 881"/>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80" name="Line 882"/>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81" name="Line 883"/>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40021" name="Group 884"/>
          <p:cNvGrpSpPr>
            <a:grpSpLocks/>
          </p:cNvGrpSpPr>
          <p:nvPr/>
        </p:nvGrpSpPr>
        <p:grpSpPr bwMode="auto">
          <a:xfrm>
            <a:off x="7505700" y="4784725"/>
            <a:ext cx="501650" cy="234950"/>
            <a:chOff x="3600" y="219"/>
            <a:chExt cx="360" cy="175"/>
          </a:xfrm>
        </p:grpSpPr>
        <p:sp>
          <p:nvSpPr>
            <p:cNvPr id="40159" name="Oval 885"/>
            <p:cNvSpPr>
              <a:spLocks noChangeArrowheads="1"/>
            </p:cNvSpPr>
            <p:nvPr/>
          </p:nvSpPr>
          <p:spPr bwMode="auto">
            <a:xfrm>
              <a:off x="3603" y="297"/>
              <a:ext cx="357" cy="97"/>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60" name="Line 886"/>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61" name="Line 887"/>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62" name="Rectangle 888"/>
            <p:cNvSpPr>
              <a:spLocks noChangeArrowheads="1"/>
            </p:cNvSpPr>
            <p:nvPr/>
          </p:nvSpPr>
          <p:spPr bwMode="auto">
            <a:xfrm>
              <a:off x="3603" y="289"/>
              <a:ext cx="354" cy="59"/>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40163" name="Oval 889"/>
            <p:cNvSpPr>
              <a:spLocks noChangeArrowheads="1"/>
            </p:cNvSpPr>
            <p:nvPr/>
          </p:nvSpPr>
          <p:spPr bwMode="auto">
            <a:xfrm>
              <a:off x="3600" y="219"/>
              <a:ext cx="357" cy="113"/>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40164" name="Group 890"/>
            <p:cNvGrpSpPr>
              <a:grpSpLocks/>
            </p:cNvGrpSpPr>
            <p:nvPr/>
          </p:nvGrpSpPr>
          <p:grpSpPr bwMode="auto">
            <a:xfrm>
              <a:off x="3686" y="244"/>
              <a:ext cx="177" cy="66"/>
              <a:chOff x="2848" y="848"/>
              <a:chExt cx="140" cy="98"/>
            </a:xfrm>
          </p:grpSpPr>
          <p:sp>
            <p:nvSpPr>
              <p:cNvPr id="40169" name="Line 891"/>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70" name="Line 892"/>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71" name="Line 893"/>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40165" name="Group 894"/>
            <p:cNvGrpSpPr>
              <a:grpSpLocks/>
            </p:cNvGrpSpPr>
            <p:nvPr/>
          </p:nvGrpSpPr>
          <p:grpSpPr bwMode="auto">
            <a:xfrm flipV="1">
              <a:off x="3686" y="243"/>
              <a:ext cx="177" cy="66"/>
              <a:chOff x="2848" y="848"/>
              <a:chExt cx="140" cy="98"/>
            </a:xfrm>
          </p:grpSpPr>
          <p:sp>
            <p:nvSpPr>
              <p:cNvPr id="40166" name="Line 895"/>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67" name="Line 896"/>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68" name="Line 897"/>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sp>
        <p:nvSpPr>
          <p:cNvPr id="40022" name="Line 898"/>
          <p:cNvSpPr>
            <a:spLocks noChangeShapeType="1"/>
          </p:cNvSpPr>
          <p:nvPr/>
        </p:nvSpPr>
        <p:spPr bwMode="auto">
          <a:xfrm>
            <a:off x="8620126" y="4691063"/>
            <a:ext cx="358775" cy="1206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23" name="Line 899"/>
          <p:cNvSpPr>
            <a:spLocks noChangeShapeType="1"/>
          </p:cNvSpPr>
          <p:nvPr/>
        </p:nvSpPr>
        <p:spPr bwMode="auto">
          <a:xfrm flipV="1">
            <a:off x="7967663" y="4703764"/>
            <a:ext cx="277812" cy="10953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24" name="Line 900"/>
          <p:cNvSpPr>
            <a:spLocks noChangeShapeType="1"/>
          </p:cNvSpPr>
          <p:nvPr/>
        </p:nvSpPr>
        <p:spPr bwMode="auto">
          <a:xfrm flipV="1">
            <a:off x="8010525" y="4906963"/>
            <a:ext cx="9715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25" name="Line 901"/>
          <p:cNvSpPr>
            <a:spLocks noChangeShapeType="1"/>
          </p:cNvSpPr>
          <p:nvPr/>
        </p:nvSpPr>
        <p:spPr bwMode="auto">
          <a:xfrm flipH="1">
            <a:off x="7305675" y="4652963"/>
            <a:ext cx="254000" cy="4699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26" name="Line 902"/>
          <p:cNvSpPr>
            <a:spLocks noChangeShapeType="1"/>
          </p:cNvSpPr>
          <p:nvPr/>
        </p:nvSpPr>
        <p:spPr bwMode="auto">
          <a:xfrm>
            <a:off x="7331075" y="4703763"/>
            <a:ext cx="1968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27" name="Line 903"/>
          <p:cNvSpPr>
            <a:spLocks noChangeShapeType="1"/>
          </p:cNvSpPr>
          <p:nvPr/>
        </p:nvSpPr>
        <p:spPr bwMode="auto">
          <a:xfrm>
            <a:off x="7191375" y="5040313"/>
            <a:ext cx="153988"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28" name="Line 904"/>
          <p:cNvSpPr>
            <a:spLocks noChangeShapeType="1"/>
          </p:cNvSpPr>
          <p:nvPr/>
        </p:nvSpPr>
        <p:spPr bwMode="auto">
          <a:xfrm>
            <a:off x="7443789" y="5119688"/>
            <a:ext cx="490537"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29" name="Line 905"/>
          <p:cNvSpPr>
            <a:spLocks noChangeShapeType="1"/>
          </p:cNvSpPr>
          <p:nvPr/>
        </p:nvSpPr>
        <p:spPr bwMode="auto">
          <a:xfrm flipH="1">
            <a:off x="7683501" y="5027614"/>
            <a:ext cx="53975" cy="8572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30" name="Line 906"/>
          <p:cNvSpPr>
            <a:spLocks noChangeShapeType="1"/>
          </p:cNvSpPr>
          <p:nvPr/>
        </p:nvSpPr>
        <p:spPr bwMode="auto">
          <a:xfrm>
            <a:off x="7496175" y="5116513"/>
            <a:ext cx="1588" cy="825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31" name="Line 907"/>
          <p:cNvSpPr>
            <a:spLocks noChangeShapeType="1"/>
          </p:cNvSpPr>
          <p:nvPr/>
        </p:nvSpPr>
        <p:spPr bwMode="auto">
          <a:xfrm flipH="1" flipV="1">
            <a:off x="7893050" y="5124450"/>
            <a:ext cx="0" cy="762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32" name="Line 908"/>
          <p:cNvSpPr>
            <a:spLocks noChangeShapeType="1"/>
          </p:cNvSpPr>
          <p:nvPr/>
        </p:nvSpPr>
        <p:spPr bwMode="auto">
          <a:xfrm>
            <a:off x="7974014" y="4983164"/>
            <a:ext cx="503237" cy="2698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33" name="Line 909"/>
          <p:cNvSpPr>
            <a:spLocks noChangeShapeType="1"/>
          </p:cNvSpPr>
          <p:nvPr/>
        </p:nvSpPr>
        <p:spPr bwMode="auto">
          <a:xfrm>
            <a:off x="7423151" y="4918075"/>
            <a:ext cx="80963"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nvGrpSpPr>
          <p:cNvPr id="40034" name="Group 910"/>
          <p:cNvGrpSpPr>
            <a:grpSpLocks/>
          </p:cNvGrpSpPr>
          <p:nvPr/>
        </p:nvGrpSpPr>
        <p:grpSpPr bwMode="auto">
          <a:xfrm>
            <a:off x="6608763" y="1677988"/>
            <a:ext cx="3021012" cy="3981450"/>
            <a:chOff x="-1203" y="1352"/>
            <a:chExt cx="1903" cy="2508"/>
          </a:xfrm>
        </p:grpSpPr>
        <p:grpSp>
          <p:nvGrpSpPr>
            <p:cNvPr id="40119" name="Group 911"/>
            <p:cNvGrpSpPr>
              <a:grpSpLocks/>
            </p:cNvGrpSpPr>
            <p:nvPr/>
          </p:nvGrpSpPr>
          <p:grpSpPr bwMode="auto">
            <a:xfrm>
              <a:off x="-1203" y="1647"/>
              <a:ext cx="436" cy="114"/>
              <a:chOff x="3072" y="739"/>
              <a:chExt cx="652" cy="146"/>
            </a:xfrm>
          </p:grpSpPr>
          <p:pic>
            <p:nvPicPr>
              <p:cNvPr id="40156" name="Picture 912" descr="lgv_fqmg[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157" name="Line 913"/>
              <p:cNvSpPr>
                <a:spLocks noChangeShapeType="1"/>
              </p:cNvSpPr>
              <p:nvPr/>
            </p:nvSpPr>
            <p:spPr bwMode="auto">
              <a:xfrm flipH="1">
                <a:off x="3104" y="784"/>
                <a:ext cx="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158" name="Line 914"/>
              <p:cNvSpPr>
                <a:spLocks noChangeShapeType="1"/>
              </p:cNvSpPr>
              <p:nvPr/>
            </p:nvSpPr>
            <p:spPr bwMode="auto">
              <a:xfrm flipH="1">
                <a:off x="3072" y="760"/>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pic>
          <p:nvPicPr>
            <p:cNvPr id="40120" name="Picture 915" descr="imgyjavg[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 y="1466"/>
              <a:ext cx="232"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121" name="Group 916"/>
            <p:cNvGrpSpPr>
              <a:grpSpLocks/>
            </p:cNvGrpSpPr>
            <p:nvPr/>
          </p:nvGrpSpPr>
          <p:grpSpPr bwMode="auto">
            <a:xfrm>
              <a:off x="-546" y="1352"/>
              <a:ext cx="256" cy="269"/>
              <a:chOff x="2870" y="1518"/>
              <a:chExt cx="292" cy="320"/>
            </a:xfrm>
          </p:grpSpPr>
          <p:graphicFrame>
            <p:nvGraphicFramePr>
              <p:cNvPr id="40154" name="Object 917"/>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60723" name="Clip" r:id="rId6" imgW="826829" imgH="840406" progId="">
                      <p:embed/>
                    </p:oleObj>
                  </mc:Choice>
                  <mc:Fallback>
                    <p:oleObj name="Clip" r:id="rId6" imgW="826829" imgH="840406" progId="">
                      <p:embed/>
                      <p:pic>
                        <p:nvPicPr>
                          <p:cNvPr id="40154" name="Object 9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155" name="Object 918"/>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60724" name="Clip" r:id="rId8" imgW="1268295" imgH="1199426" progId="">
                      <p:embed/>
                    </p:oleObj>
                  </mc:Choice>
                  <mc:Fallback>
                    <p:oleObj name="Clip" r:id="rId8" imgW="1268295" imgH="1199426" progId="">
                      <p:embed/>
                      <p:pic>
                        <p:nvPicPr>
                          <p:cNvPr id="40155" name="Object 9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40122" name="Group 919"/>
            <p:cNvGrpSpPr>
              <a:grpSpLocks/>
            </p:cNvGrpSpPr>
            <p:nvPr/>
          </p:nvGrpSpPr>
          <p:grpSpPr bwMode="auto">
            <a:xfrm>
              <a:off x="-1002" y="2262"/>
              <a:ext cx="209" cy="224"/>
              <a:chOff x="2870" y="1518"/>
              <a:chExt cx="292" cy="320"/>
            </a:xfrm>
          </p:grpSpPr>
          <p:graphicFrame>
            <p:nvGraphicFramePr>
              <p:cNvPr id="40152" name="Object 920"/>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60725" name="Clip" r:id="rId10" imgW="826829" imgH="840406" progId="">
                      <p:embed/>
                    </p:oleObj>
                  </mc:Choice>
                  <mc:Fallback>
                    <p:oleObj name="Clip" r:id="rId10" imgW="826829" imgH="840406" progId="">
                      <p:embed/>
                      <p:pic>
                        <p:nvPicPr>
                          <p:cNvPr id="40152" name="Object 9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153" name="Object 921"/>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60726" name="Clip" r:id="rId11" imgW="1268295" imgH="1199426" progId="">
                      <p:embed/>
                    </p:oleObj>
                  </mc:Choice>
                  <mc:Fallback>
                    <p:oleObj name="Clip" r:id="rId11" imgW="1268295" imgH="1199426" progId="">
                      <p:embed/>
                      <p:pic>
                        <p:nvPicPr>
                          <p:cNvPr id="40153" name="Object 9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40123" name="Object 922"/>
            <p:cNvGraphicFramePr>
              <a:graphicFrameLocks noChangeAspect="1"/>
            </p:cNvGraphicFramePr>
            <p:nvPr/>
          </p:nvGraphicFramePr>
          <p:xfrm>
            <a:off x="-732" y="2289"/>
            <a:ext cx="207" cy="173"/>
          </p:xfrm>
          <a:graphic>
            <a:graphicData uri="http://schemas.openxmlformats.org/presentationml/2006/ole">
              <mc:AlternateContent xmlns:mc="http://schemas.openxmlformats.org/markup-compatibility/2006">
                <mc:Choice xmlns:v="urn:schemas-microsoft-com:vml" Requires="v">
                  <p:oleObj spid="_x0000_s360727" name="Clip" r:id="rId12" imgW="1307263" imgH="1084139" progId="">
                    <p:embed/>
                  </p:oleObj>
                </mc:Choice>
                <mc:Fallback>
                  <p:oleObj name="Clip" r:id="rId12" imgW="1307263" imgH="1084139" progId="">
                    <p:embed/>
                    <p:pic>
                      <p:nvPicPr>
                        <p:cNvPr id="40123" name="Object 92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2" y="2289"/>
                          <a:ext cx="20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0124" name="Group 923"/>
            <p:cNvGrpSpPr>
              <a:grpSpLocks/>
            </p:cNvGrpSpPr>
            <p:nvPr/>
          </p:nvGrpSpPr>
          <p:grpSpPr bwMode="auto">
            <a:xfrm>
              <a:off x="310" y="3575"/>
              <a:ext cx="125" cy="230"/>
              <a:chOff x="4180" y="783"/>
              <a:chExt cx="150" cy="307"/>
            </a:xfrm>
          </p:grpSpPr>
          <p:sp>
            <p:nvSpPr>
              <p:cNvPr id="40144" name="AutoShape 924"/>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45" name="Rectangle 925"/>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46" name="Rectangle 926"/>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47" name="AutoShape 927"/>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48" name="Line 928"/>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49" name="Line 929"/>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50" name="Rectangle 930"/>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51" name="Rectangle 931"/>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aphicFrame>
          <p:nvGraphicFramePr>
            <p:cNvPr id="40125" name="Object 932"/>
            <p:cNvGraphicFramePr>
              <a:graphicFrameLocks noChangeAspect="1"/>
            </p:cNvGraphicFramePr>
            <p:nvPr/>
          </p:nvGraphicFramePr>
          <p:xfrm>
            <a:off x="-975" y="3384"/>
            <a:ext cx="216" cy="180"/>
          </p:xfrm>
          <a:graphic>
            <a:graphicData uri="http://schemas.openxmlformats.org/presentationml/2006/ole">
              <mc:AlternateContent xmlns:mc="http://schemas.openxmlformats.org/markup-compatibility/2006">
                <mc:Choice xmlns:v="urn:schemas-microsoft-com:vml" Requires="v">
                  <p:oleObj spid="_x0000_s360728" name="Clip" r:id="rId14" imgW="1307263" imgH="1084139" progId="">
                    <p:embed/>
                  </p:oleObj>
                </mc:Choice>
                <mc:Fallback>
                  <p:oleObj name="Clip" r:id="rId14" imgW="1307263" imgH="1084139" progId="">
                    <p:embed/>
                    <p:pic>
                      <p:nvPicPr>
                        <p:cNvPr id="40125" name="Object 93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5" y="3384"/>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126" name="Object 933"/>
            <p:cNvGraphicFramePr>
              <a:graphicFrameLocks noChangeAspect="1"/>
            </p:cNvGraphicFramePr>
            <p:nvPr/>
          </p:nvGraphicFramePr>
          <p:xfrm>
            <a:off x="-871" y="3184"/>
            <a:ext cx="216" cy="180"/>
          </p:xfrm>
          <a:graphic>
            <a:graphicData uri="http://schemas.openxmlformats.org/presentationml/2006/ole">
              <mc:AlternateContent xmlns:mc="http://schemas.openxmlformats.org/markup-compatibility/2006">
                <mc:Choice xmlns:v="urn:schemas-microsoft-com:vml" Requires="v">
                  <p:oleObj spid="_x0000_s360729" name="Clip" r:id="rId15" imgW="1307263" imgH="1084139" progId="">
                    <p:embed/>
                  </p:oleObj>
                </mc:Choice>
                <mc:Fallback>
                  <p:oleObj name="Clip" r:id="rId15" imgW="1307263" imgH="1084139" progId="">
                    <p:embed/>
                    <p:pic>
                      <p:nvPicPr>
                        <p:cNvPr id="40126" name="Object 93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71" y="3184"/>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127" name="Object 934"/>
            <p:cNvGraphicFramePr>
              <a:graphicFrameLocks noChangeAspect="1"/>
            </p:cNvGraphicFramePr>
            <p:nvPr/>
          </p:nvGraphicFramePr>
          <p:xfrm>
            <a:off x="-703" y="3544"/>
            <a:ext cx="216" cy="180"/>
          </p:xfrm>
          <a:graphic>
            <a:graphicData uri="http://schemas.openxmlformats.org/presentationml/2006/ole">
              <mc:AlternateContent xmlns:mc="http://schemas.openxmlformats.org/markup-compatibility/2006">
                <mc:Choice xmlns:v="urn:schemas-microsoft-com:vml" Requires="v">
                  <p:oleObj spid="_x0000_s360730" name="Clip" r:id="rId16" imgW="1307263" imgH="1084139" progId="">
                    <p:embed/>
                  </p:oleObj>
                </mc:Choice>
                <mc:Fallback>
                  <p:oleObj name="Clip" r:id="rId16" imgW="1307263" imgH="1084139" progId="">
                    <p:embed/>
                    <p:pic>
                      <p:nvPicPr>
                        <p:cNvPr id="40127" name="Object 93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3" y="3544"/>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128" name="Object 935"/>
            <p:cNvGraphicFramePr>
              <a:graphicFrameLocks noChangeAspect="1"/>
            </p:cNvGraphicFramePr>
            <p:nvPr/>
          </p:nvGraphicFramePr>
          <p:xfrm>
            <a:off x="-489" y="3546"/>
            <a:ext cx="216" cy="180"/>
          </p:xfrm>
          <a:graphic>
            <a:graphicData uri="http://schemas.openxmlformats.org/presentationml/2006/ole">
              <mc:AlternateContent xmlns:mc="http://schemas.openxmlformats.org/markup-compatibility/2006">
                <mc:Choice xmlns:v="urn:schemas-microsoft-com:vml" Requires="v">
                  <p:oleObj spid="_x0000_s360731" name="Clip" r:id="rId17" imgW="1307263" imgH="1084139" progId="">
                    <p:embed/>
                  </p:oleObj>
                </mc:Choice>
                <mc:Fallback>
                  <p:oleObj name="Clip" r:id="rId17" imgW="1307263" imgH="1084139" progId="">
                    <p:embed/>
                    <p:pic>
                      <p:nvPicPr>
                        <p:cNvPr id="40128" name="Object 93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9" y="3546"/>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0129" name="Group 936"/>
            <p:cNvGrpSpPr>
              <a:grpSpLocks/>
            </p:cNvGrpSpPr>
            <p:nvPr/>
          </p:nvGrpSpPr>
          <p:grpSpPr bwMode="auto">
            <a:xfrm>
              <a:off x="83" y="3625"/>
              <a:ext cx="172" cy="215"/>
              <a:chOff x="2870" y="1518"/>
              <a:chExt cx="292" cy="320"/>
            </a:xfrm>
          </p:grpSpPr>
          <p:graphicFrame>
            <p:nvGraphicFramePr>
              <p:cNvPr id="40142" name="Object 937"/>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60732" name="Clip" r:id="rId18" imgW="826829" imgH="840406" progId="">
                      <p:embed/>
                    </p:oleObj>
                  </mc:Choice>
                  <mc:Fallback>
                    <p:oleObj name="Clip" r:id="rId18" imgW="826829" imgH="840406" progId="">
                      <p:embed/>
                      <p:pic>
                        <p:nvPicPr>
                          <p:cNvPr id="40142" name="Object 9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143" name="Object 938"/>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60733" name="Clip" r:id="rId19" imgW="1268295" imgH="1199426" progId="">
                      <p:embed/>
                    </p:oleObj>
                  </mc:Choice>
                  <mc:Fallback>
                    <p:oleObj name="Clip" r:id="rId19" imgW="1268295" imgH="1199426" progId="">
                      <p:embed/>
                      <p:pic>
                        <p:nvPicPr>
                          <p:cNvPr id="40143" name="Object 93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40130" name="Group 939"/>
            <p:cNvGrpSpPr>
              <a:grpSpLocks/>
            </p:cNvGrpSpPr>
            <p:nvPr/>
          </p:nvGrpSpPr>
          <p:grpSpPr bwMode="auto">
            <a:xfrm>
              <a:off x="-201" y="3657"/>
              <a:ext cx="220" cy="203"/>
              <a:chOff x="2870" y="1518"/>
              <a:chExt cx="292" cy="320"/>
            </a:xfrm>
          </p:grpSpPr>
          <p:graphicFrame>
            <p:nvGraphicFramePr>
              <p:cNvPr id="40140" name="Object 940"/>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60734" name="Clip" r:id="rId20" imgW="826829" imgH="840406" progId="">
                      <p:embed/>
                    </p:oleObj>
                  </mc:Choice>
                  <mc:Fallback>
                    <p:oleObj name="Clip" r:id="rId20" imgW="826829" imgH="840406" progId="">
                      <p:embed/>
                      <p:pic>
                        <p:nvPicPr>
                          <p:cNvPr id="40140" name="Object 9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141" name="Object 941"/>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60735" name="Clip" r:id="rId21" imgW="1268295" imgH="1199426" progId="">
                      <p:embed/>
                    </p:oleObj>
                  </mc:Choice>
                  <mc:Fallback>
                    <p:oleObj name="Clip" r:id="rId21" imgW="1268295" imgH="1199426" progId="">
                      <p:embed/>
                      <p:pic>
                        <p:nvPicPr>
                          <p:cNvPr id="40141" name="Object 94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40131" name="Group 942"/>
            <p:cNvGrpSpPr>
              <a:grpSpLocks/>
            </p:cNvGrpSpPr>
            <p:nvPr/>
          </p:nvGrpSpPr>
          <p:grpSpPr bwMode="auto">
            <a:xfrm>
              <a:off x="569" y="3419"/>
              <a:ext cx="131" cy="258"/>
              <a:chOff x="4180" y="783"/>
              <a:chExt cx="150" cy="307"/>
            </a:xfrm>
          </p:grpSpPr>
          <p:sp>
            <p:nvSpPr>
              <p:cNvPr id="40132" name="AutoShape 943"/>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33" name="Rectangle 944"/>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34" name="Rectangle 945"/>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35" name="AutoShape 946"/>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36" name="Line 947"/>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37" name="Line 948"/>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38" name="Rectangle 949"/>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39" name="Rectangle 950"/>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sp>
        <p:nvSpPr>
          <p:cNvPr id="40035" name="Line 951"/>
          <p:cNvSpPr>
            <a:spLocks noChangeShapeType="1"/>
          </p:cNvSpPr>
          <p:nvPr/>
        </p:nvSpPr>
        <p:spPr bwMode="auto">
          <a:xfrm flipH="1">
            <a:off x="7512051" y="3440113"/>
            <a:ext cx="3175" cy="14446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36" name="Line 952"/>
          <p:cNvSpPr>
            <a:spLocks noChangeShapeType="1"/>
          </p:cNvSpPr>
          <p:nvPr/>
        </p:nvSpPr>
        <p:spPr bwMode="auto">
          <a:xfrm flipV="1">
            <a:off x="8809039" y="2422526"/>
            <a:ext cx="123825" cy="87313"/>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37" name="Line 953"/>
          <p:cNvSpPr>
            <a:spLocks noChangeShapeType="1"/>
          </p:cNvSpPr>
          <p:nvPr/>
        </p:nvSpPr>
        <p:spPr bwMode="auto">
          <a:xfrm>
            <a:off x="8636000" y="2595563"/>
            <a:ext cx="0" cy="825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38" name="Line 954"/>
          <p:cNvSpPr>
            <a:spLocks noChangeShapeType="1"/>
          </p:cNvSpPr>
          <p:nvPr/>
        </p:nvSpPr>
        <p:spPr bwMode="auto">
          <a:xfrm flipV="1">
            <a:off x="8820151" y="2492376"/>
            <a:ext cx="263525" cy="28892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39" name="Line 955"/>
          <p:cNvSpPr>
            <a:spLocks noChangeShapeType="1"/>
          </p:cNvSpPr>
          <p:nvPr/>
        </p:nvSpPr>
        <p:spPr bwMode="auto">
          <a:xfrm>
            <a:off x="9172575" y="2490788"/>
            <a:ext cx="0" cy="1968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40" name="Line 956"/>
          <p:cNvSpPr>
            <a:spLocks noChangeShapeType="1"/>
          </p:cNvSpPr>
          <p:nvPr/>
        </p:nvSpPr>
        <p:spPr bwMode="auto">
          <a:xfrm>
            <a:off x="8826501" y="2797175"/>
            <a:ext cx="188913"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41" name="Line 957"/>
          <p:cNvSpPr>
            <a:spLocks noChangeShapeType="1"/>
          </p:cNvSpPr>
          <p:nvPr/>
        </p:nvSpPr>
        <p:spPr bwMode="auto">
          <a:xfrm flipV="1">
            <a:off x="7121526" y="3663951"/>
            <a:ext cx="168275" cy="31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42" name="Line 958"/>
          <p:cNvSpPr>
            <a:spLocks noChangeShapeType="1"/>
          </p:cNvSpPr>
          <p:nvPr/>
        </p:nvSpPr>
        <p:spPr bwMode="auto">
          <a:xfrm flipV="1">
            <a:off x="9240839" y="2190751"/>
            <a:ext cx="238125" cy="1682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43" name="Line 959"/>
          <p:cNvSpPr>
            <a:spLocks noChangeShapeType="1"/>
          </p:cNvSpPr>
          <p:nvPr/>
        </p:nvSpPr>
        <p:spPr bwMode="auto">
          <a:xfrm>
            <a:off x="9380538" y="2787650"/>
            <a:ext cx="1778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44" name="Line 960"/>
          <p:cNvSpPr>
            <a:spLocks noChangeShapeType="1"/>
          </p:cNvSpPr>
          <p:nvPr/>
        </p:nvSpPr>
        <p:spPr bwMode="auto">
          <a:xfrm flipH="1">
            <a:off x="8526464" y="2863850"/>
            <a:ext cx="98425" cy="7048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45" name="Line 961"/>
          <p:cNvSpPr>
            <a:spLocks noChangeShapeType="1"/>
          </p:cNvSpPr>
          <p:nvPr/>
        </p:nvSpPr>
        <p:spPr bwMode="auto">
          <a:xfrm flipH="1">
            <a:off x="9117014" y="2863851"/>
            <a:ext cx="111125" cy="7270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nvGrpSpPr>
          <p:cNvPr id="40046" name="Group 962"/>
          <p:cNvGrpSpPr>
            <a:grpSpLocks/>
          </p:cNvGrpSpPr>
          <p:nvPr/>
        </p:nvGrpSpPr>
        <p:grpSpPr bwMode="auto">
          <a:xfrm>
            <a:off x="8169275" y="4481513"/>
            <a:ext cx="501650" cy="234950"/>
            <a:chOff x="4701" y="2996"/>
            <a:chExt cx="316" cy="148"/>
          </a:xfrm>
        </p:grpSpPr>
        <p:sp>
          <p:nvSpPr>
            <p:cNvPr id="40106" name="Oval 963"/>
            <p:cNvSpPr>
              <a:spLocks noChangeArrowheads="1"/>
            </p:cNvSpPr>
            <p:nvPr/>
          </p:nvSpPr>
          <p:spPr bwMode="auto">
            <a:xfrm>
              <a:off x="4704" y="3062"/>
              <a:ext cx="313" cy="8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107" name="Line 964"/>
            <p:cNvSpPr>
              <a:spLocks noChangeShapeType="1"/>
            </p:cNvSpPr>
            <p:nvPr/>
          </p:nvSpPr>
          <p:spPr bwMode="auto">
            <a:xfrm>
              <a:off x="4704"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08" name="Line 965"/>
            <p:cNvSpPr>
              <a:spLocks noChangeShapeType="1"/>
            </p:cNvSpPr>
            <p:nvPr/>
          </p:nvSpPr>
          <p:spPr bwMode="auto">
            <a:xfrm>
              <a:off x="5017"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09" name="Rectangle 966"/>
            <p:cNvSpPr>
              <a:spLocks noChangeArrowheads="1"/>
            </p:cNvSpPr>
            <p:nvPr/>
          </p:nvSpPr>
          <p:spPr bwMode="auto">
            <a:xfrm>
              <a:off x="4704" y="3055"/>
              <a:ext cx="310" cy="50"/>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40110" name="Oval 967"/>
            <p:cNvSpPr>
              <a:spLocks noChangeArrowheads="1"/>
            </p:cNvSpPr>
            <p:nvPr/>
          </p:nvSpPr>
          <p:spPr bwMode="auto">
            <a:xfrm>
              <a:off x="4701" y="2996"/>
              <a:ext cx="313" cy="96"/>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40111" name="Group 968"/>
            <p:cNvGrpSpPr>
              <a:grpSpLocks/>
            </p:cNvGrpSpPr>
            <p:nvPr/>
          </p:nvGrpSpPr>
          <p:grpSpPr bwMode="auto">
            <a:xfrm>
              <a:off x="4776" y="3017"/>
              <a:ext cx="156" cy="56"/>
              <a:chOff x="2848" y="848"/>
              <a:chExt cx="140" cy="98"/>
            </a:xfrm>
          </p:grpSpPr>
          <p:sp>
            <p:nvSpPr>
              <p:cNvPr id="40116" name="Line 969"/>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17" name="Line 970"/>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18" name="Line 971"/>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40112" name="Group 972"/>
            <p:cNvGrpSpPr>
              <a:grpSpLocks/>
            </p:cNvGrpSpPr>
            <p:nvPr/>
          </p:nvGrpSpPr>
          <p:grpSpPr bwMode="auto">
            <a:xfrm flipV="1">
              <a:off x="4776" y="3016"/>
              <a:ext cx="156" cy="56"/>
              <a:chOff x="2848" y="848"/>
              <a:chExt cx="140" cy="98"/>
            </a:xfrm>
          </p:grpSpPr>
          <p:sp>
            <p:nvSpPr>
              <p:cNvPr id="40113" name="Line 973"/>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14" name="Line 974"/>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15" name="Line 975"/>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40047" name="Group 976"/>
          <p:cNvGrpSpPr>
            <a:grpSpLocks/>
          </p:cNvGrpSpPr>
          <p:nvPr/>
        </p:nvGrpSpPr>
        <p:grpSpPr bwMode="auto">
          <a:xfrm>
            <a:off x="7504113" y="4783138"/>
            <a:ext cx="501650" cy="234950"/>
            <a:chOff x="4701" y="2996"/>
            <a:chExt cx="316" cy="148"/>
          </a:xfrm>
        </p:grpSpPr>
        <p:sp>
          <p:nvSpPr>
            <p:cNvPr id="40093" name="Oval 977"/>
            <p:cNvSpPr>
              <a:spLocks noChangeArrowheads="1"/>
            </p:cNvSpPr>
            <p:nvPr/>
          </p:nvSpPr>
          <p:spPr bwMode="auto">
            <a:xfrm>
              <a:off x="4704" y="3062"/>
              <a:ext cx="313" cy="8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0094" name="Line 978"/>
            <p:cNvSpPr>
              <a:spLocks noChangeShapeType="1"/>
            </p:cNvSpPr>
            <p:nvPr/>
          </p:nvSpPr>
          <p:spPr bwMode="auto">
            <a:xfrm>
              <a:off x="4704"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095" name="Line 979"/>
            <p:cNvSpPr>
              <a:spLocks noChangeShapeType="1"/>
            </p:cNvSpPr>
            <p:nvPr/>
          </p:nvSpPr>
          <p:spPr bwMode="auto">
            <a:xfrm>
              <a:off x="5017"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096" name="Rectangle 980"/>
            <p:cNvSpPr>
              <a:spLocks noChangeArrowheads="1"/>
            </p:cNvSpPr>
            <p:nvPr/>
          </p:nvSpPr>
          <p:spPr bwMode="auto">
            <a:xfrm>
              <a:off x="4704" y="3055"/>
              <a:ext cx="310" cy="50"/>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40097" name="Oval 981"/>
            <p:cNvSpPr>
              <a:spLocks noChangeArrowheads="1"/>
            </p:cNvSpPr>
            <p:nvPr/>
          </p:nvSpPr>
          <p:spPr bwMode="auto">
            <a:xfrm>
              <a:off x="4701" y="2996"/>
              <a:ext cx="313" cy="96"/>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40098" name="Group 982"/>
            <p:cNvGrpSpPr>
              <a:grpSpLocks/>
            </p:cNvGrpSpPr>
            <p:nvPr/>
          </p:nvGrpSpPr>
          <p:grpSpPr bwMode="auto">
            <a:xfrm>
              <a:off x="4776" y="3017"/>
              <a:ext cx="156" cy="56"/>
              <a:chOff x="2848" y="848"/>
              <a:chExt cx="140" cy="98"/>
            </a:xfrm>
          </p:grpSpPr>
          <p:sp>
            <p:nvSpPr>
              <p:cNvPr id="40103" name="Line 983"/>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04" name="Line 984"/>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05" name="Line 985"/>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40099" name="Group 986"/>
            <p:cNvGrpSpPr>
              <a:grpSpLocks/>
            </p:cNvGrpSpPr>
            <p:nvPr/>
          </p:nvGrpSpPr>
          <p:grpSpPr bwMode="auto">
            <a:xfrm flipV="1">
              <a:off x="4776" y="3016"/>
              <a:ext cx="156" cy="56"/>
              <a:chOff x="2848" y="848"/>
              <a:chExt cx="140" cy="98"/>
            </a:xfrm>
          </p:grpSpPr>
          <p:sp>
            <p:nvSpPr>
              <p:cNvPr id="40100" name="Line 987"/>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01" name="Line 988"/>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0102" name="Line 989"/>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40048" name="Group 990"/>
          <p:cNvGrpSpPr>
            <a:grpSpLocks/>
          </p:cNvGrpSpPr>
          <p:nvPr/>
        </p:nvGrpSpPr>
        <p:grpSpPr bwMode="auto">
          <a:xfrm>
            <a:off x="8334376" y="4968876"/>
            <a:ext cx="290513" cy="404813"/>
            <a:chOff x="4290" y="3130"/>
            <a:chExt cx="183" cy="255"/>
          </a:xfrm>
        </p:grpSpPr>
        <p:pic>
          <p:nvPicPr>
            <p:cNvPr id="40075" name="Picture 991" descr="31u_bnrz[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43" y="3211"/>
              <a:ext cx="121" cy="174"/>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0076" name="Freeform 992"/>
            <p:cNvSpPr>
              <a:spLocks/>
            </p:cNvSpPr>
            <p:nvPr/>
          </p:nvSpPr>
          <p:spPr bwMode="auto">
            <a:xfrm>
              <a:off x="4339" y="3143"/>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77" name="Freeform 993"/>
            <p:cNvSpPr>
              <a:spLocks/>
            </p:cNvSpPr>
            <p:nvPr/>
          </p:nvSpPr>
          <p:spPr bwMode="auto">
            <a:xfrm>
              <a:off x="4395" y="3142"/>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78" name="Freeform 994"/>
            <p:cNvSpPr>
              <a:spLocks/>
            </p:cNvSpPr>
            <p:nvPr/>
          </p:nvSpPr>
          <p:spPr bwMode="auto">
            <a:xfrm>
              <a:off x="4318" y="3135"/>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79" name="Freeform 995"/>
            <p:cNvSpPr>
              <a:spLocks/>
            </p:cNvSpPr>
            <p:nvPr/>
          </p:nvSpPr>
          <p:spPr bwMode="auto">
            <a:xfrm>
              <a:off x="4394" y="3133"/>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80" name="Freeform 996"/>
            <p:cNvSpPr>
              <a:spLocks/>
            </p:cNvSpPr>
            <p:nvPr/>
          </p:nvSpPr>
          <p:spPr bwMode="auto">
            <a:xfrm>
              <a:off x="4298" y="3153"/>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81" name="Freeform 997"/>
            <p:cNvSpPr>
              <a:spLocks/>
            </p:cNvSpPr>
            <p:nvPr/>
          </p:nvSpPr>
          <p:spPr bwMode="auto">
            <a:xfrm>
              <a:off x="4432" y="3130"/>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82" name="Freeform 998"/>
            <p:cNvSpPr>
              <a:spLocks/>
            </p:cNvSpPr>
            <p:nvPr/>
          </p:nvSpPr>
          <p:spPr bwMode="auto">
            <a:xfrm>
              <a:off x="4387" y="3191"/>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83" name="Freeform 999"/>
            <p:cNvSpPr>
              <a:spLocks/>
            </p:cNvSpPr>
            <p:nvPr/>
          </p:nvSpPr>
          <p:spPr bwMode="auto">
            <a:xfrm>
              <a:off x="4381" y="3174"/>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84" name="Freeform 1000"/>
            <p:cNvSpPr>
              <a:spLocks/>
            </p:cNvSpPr>
            <p:nvPr/>
          </p:nvSpPr>
          <p:spPr bwMode="auto">
            <a:xfrm>
              <a:off x="4375" y="3163"/>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85" name="Freeform 1001"/>
            <p:cNvSpPr>
              <a:spLocks/>
            </p:cNvSpPr>
            <p:nvPr/>
          </p:nvSpPr>
          <p:spPr bwMode="auto">
            <a:xfrm>
              <a:off x="4370" y="3155"/>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86" name="Freeform 1002"/>
            <p:cNvSpPr>
              <a:spLocks/>
            </p:cNvSpPr>
            <p:nvPr/>
          </p:nvSpPr>
          <p:spPr bwMode="auto">
            <a:xfrm>
              <a:off x="4330" y="3145"/>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40087" name="Freeform 1003"/>
            <p:cNvSpPr>
              <a:spLocks/>
            </p:cNvSpPr>
            <p:nvPr/>
          </p:nvSpPr>
          <p:spPr bwMode="auto">
            <a:xfrm>
              <a:off x="4386" y="3145"/>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40088" name="Freeform 1004"/>
            <p:cNvSpPr>
              <a:spLocks/>
            </p:cNvSpPr>
            <p:nvPr/>
          </p:nvSpPr>
          <p:spPr bwMode="auto">
            <a:xfrm>
              <a:off x="4309" y="3138"/>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40089" name="Freeform 1005"/>
            <p:cNvSpPr>
              <a:spLocks/>
            </p:cNvSpPr>
            <p:nvPr/>
          </p:nvSpPr>
          <p:spPr bwMode="auto">
            <a:xfrm>
              <a:off x="4384" y="3136"/>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40090" name="Freeform 1006"/>
            <p:cNvSpPr>
              <a:spLocks/>
            </p:cNvSpPr>
            <p:nvPr/>
          </p:nvSpPr>
          <p:spPr bwMode="auto">
            <a:xfrm>
              <a:off x="4290" y="3159"/>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40091" name="Freeform 1007"/>
            <p:cNvSpPr>
              <a:spLocks/>
            </p:cNvSpPr>
            <p:nvPr/>
          </p:nvSpPr>
          <p:spPr bwMode="auto">
            <a:xfrm>
              <a:off x="4423" y="3133"/>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40092" name="Freeform 1008"/>
            <p:cNvSpPr>
              <a:spLocks/>
            </p:cNvSpPr>
            <p:nvPr/>
          </p:nvSpPr>
          <p:spPr bwMode="auto">
            <a:xfrm>
              <a:off x="4338" y="3209"/>
              <a:ext cx="125" cy="175"/>
            </a:xfrm>
            <a:custGeom>
              <a:avLst/>
              <a:gdLst>
                <a:gd name="T0" fmla="*/ 0 w 125"/>
                <a:gd name="T1" fmla="*/ 175 h 175"/>
                <a:gd name="T2" fmla="*/ 0 w 125"/>
                <a:gd name="T3" fmla="*/ 144 h 175"/>
                <a:gd name="T4" fmla="*/ 11 w 125"/>
                <a:gd name="T5" fmla="*/ 144 h 175"/>
                <a:gd name="T6" fmla="*/ 11 w 125"/>
                <a:gd name="T7" fmla="*/ 118 h 175"/>
                <a:gd name="T8" fmla="*/ 23 w 125"/>
                <a:gd name="T9" fmla="*/ 114 h 175"/>
                <a:gd name="T10" fmla="*/ 20 w 125"/>
                <a:gd name="T11" fmla="*/ 88 h 175"/>
                <a:gd name="T12" fmla="*/ 30 w 125"/>
                <a:gd name="T13" fmla="*/ 84 h 175"/>
                <a:gd name="T14" fmla="*/ 30 w 125"/>
                <a:gd name="T15" fmla="*/ 58 h 175"/>
                <a:gd name="T16" fmla="*/ 39 w 125"/>
                <a:gd name="T17" fmla="*/ 54 h 175"/>
                <a:gd name="T18" fmla="*/ 39 w 125"/>
                <a:gd name="T19" fmla="*/ 28 h 175"/>
                <a:gd name="T20" fmla="*/ 48 w 125"/>
                <a:gd name="T21" fmla="*/ 28 h 175"/>
                <a:gd name="T22" fmla="*/ 56 w 125"/>
                <a:gd name="T23" fmla="*/ 0 h 175"/>
                <a:gd name="T24" fmla="*/ 80 w 125"/>
                <a:gd name="T25" fmla="*/ 0 h 175"/>
                <a:gd name="T26" fmla="*/ 81 w 125"/>
                <a:gd name="T27" fmla="*/ 25 h 175"/>
                <a:gd name="T28" fmla="*/ 92 w 125"/>
                <a:gd name="T29" fmla="*/ 24 h 175"/>
                <a:gd name="T30" fmla="*/ 93 w 125"/>
                <a:gd name="T31" fmla="*/ 49 h 175"/>
                <a:gd name="T32" fmla="*/ 102 w 125"/>
                <a:gd name="T33" fmla="*/ 54 h 175"/>
                <a:gd name="T34" fmla="*/ 99 w 125"/>
                <a:gd name="T35" fmla="*/ 81 h 175"/>
                <a:gd name="T36" fmla="*/ 114 w 125"/>
                <a:gd name="T37" fmla="*/ 82 h 175"/>
                <a:gd name="T38" fmla="*/ 107 w 125"/>
                <a:gd name="T39" fmla="*/ 81 h 175"/>
                <a:gd name="T40" fmla="*/ 108 w 125"/>
                <a:gd name="T41" fmla="*/ 114 h 175"/>
                <a:gd name="T42" fmla="*/ 117 w 125"/>
                <a:gd name="T43" fmla="*/ 117 h 175"/>
                <a:gd name="T44" fmla="*/ 122 w 125"/>
                <a:gd name="T45" fmla="*/ 142 h 175"/>
                <a:gd name="T46" fmla="*/ 125 w 125"/>
                <a:gd name="T47" fmla="*/ 175 h 175"/>
                <a:gd name="T48" fmla="*/ 0 w 125"/>
                <a:gd name="T49" fmla="*/ 175 h 1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5"/>
                <a:gd name="T76" fmla="*/ 0 h 175"/>
                <a:gd name="T77" fmla="*/ 125 w 125"/>
                <a:gd name="T78" fmla="*/ 175 h 1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5" h="175">
                  <a:moveTo>
                    <a:pt x="0" y="175"/>
                  </a:moveTo>
                  <a:lnTo>
                    <a:pt x="0" y="144"/>
                  </a:lnTo>
                  <a:lnTo>
                    <a:pt x="11" y="144"/>
                  </a:lnTo>
                  <a:lnTo>
                    <a:pt x="11" y="118"/>
                  </a:lnTo>
                  <a:lnTo>
                    <a:pt x="23" y="114"/>
                  </a:lnTo>
                  <a:lnTo>
                    <a:pt x="20" y="88"/>
                  </a:lnTo>
                  <a:lnTo>
                    <a:pt x="30" y="84"/>
                  </a:lnTo>
                  <a:lnTo>
                    <a:pt x="30" y="58"/>
                  </a:lnTo>
                  <a:lnTo>
                    <a:pt x="39" y="54"/>
                  </a:lnTo>
                  <a:lnTo>
                    <a:pt x="39" y="28"/>
                  </a:lnTo>
                  <a:lnTo>
                    <a:pt x="48" y="28"/>
                  </a:lnTo>
                  <a:lnTo>
                    <a:pt x="56" y="0"/>
                  </a:lnTo>
                  <a:lnTo>
                    <a:pt x="80" y="0"/>
                  </a:lnTo>
                  <a:lnTo>
                    <a:pt x="81" y="25"/>
                  </a:lnTo>
                  <a:lnTo>
                    <a:pt x="92" y="24"/>
                  </a:lnTo>
                  <a:lnTo>
                    <a:pt x="93" y="49"/>
                  </a:lnTo>
                  <a:lnTo>
                    <a:pt x="102" y="54"/>
                  </a:lnTo>
                  <a:lnTo>
                    <a:pt x="99" y="81"/>
                  </a:lnTo>
                  <a:lnTo>
                    <a:pt x="114" y="82"/>
                  </a:lnTo>
                  <a:lnTo>
                    <a:pt x="107" y="81"/>
                  </a:lnTo>
                  <a:lnTo>
                    <a:pt x="108" y="114"/>
                  </a:lnTo>
                  <a:lnTo>
                    <a:pt x="117" y="117"/>
                  </a:lnTo>
                  <a:lnTo>
                    <a:pt x="122" y="142"/>
                  </a:lnTo>
                  <a:lnTo>
                    <a:pt x="125" y="175"/>
                  </a:lnTo>
                  <a:lnTo>
                    <a:pt x="0" y="175"/>
                  </a:lnTo>
                  <a:close/>
                </a:path>
              </a:pathLst>
            </a:custGeom>
            <a:solidFill>
              <a:srgbClr val="DDDDDD"/>
            </a:solidFill>
            <a:ln w="9525">
              <a:solidFill>
                <a:schemeClr val="bg2"/>
              </a:solidFill>
              <a:round/>
              <a:headEnd/>
              <a:tailEnd/>
            </a:ln>
          </p:spPr>
          <p:txBody>
            <a:bodyPr/>
            <a:lstStyle/>
            <a:p>
              <a:endParaRPr lang="en-US">
                <a:latin typeface="+mn-lt"/>
                <a:ea typeface="+mn-ea"/>
              </a:endParaRPr>
            </a:p>
          </p:txBody>
        </p:sp>
      </p:grpSp>
      <p:grpSp>
        <p:nvGrpSpPr>
          <p:cNvPr id="40049" name="Group 1009"/>
          <p:cNvGrpSpPr>
            <a:grpSpLocks/>
          </p:cNvGrpSpPr>
          <p:nvPr/>
        </p:nvGrpSpPr>
        <p:grpSpPr bwMode="auto">
          <a:xfrm>
            <a:off x="6891338" y="3430588"/>
            <a:ext cx="290512" cy="404812"/>
            <a:chOff x="4290" y="3130"/>
            <a:chExt cx="183" cy="255"/>
          </a:xfrm>
        </p:grpSpPr>
        <p:pic>
          <p:nvPicPr>
            <p:cNvPr id="40057" name="Picture 1010" descr="31u_bnrz[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43" y="3211"/>
              <a:ext cx="121" cy="174"/>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0058" name="Freeform 1011"/>
            <p:cNvSpPr>
              <a:spLocks/>
            </p:cNvSpPr>
            <p:nvPr/>
          </p:nvSpPr>
          <p:spPr bwMode="auto">
            <a:xfrm>
              <a:off x="4339" y="3143"/>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59" name="Freeform 1012"/>
            <p:cNvSpPr>
              <a:spLocks/>
            </p:cNvSpPr>
            <p:nvPr/>
          </p:nvSpPr>
          <p:spPr bwMode="auto">
            <a:xfrm>
              <a:off x="4395" y="3142"/>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60" name="Freeform 1013"/>
            <p:cNvSpPr>
              <a:spLocks/>
            </p:cNvSpPr>
            <p:nvPr/>
          </p:nvSpPr>
          <p:spPr bwMode="auto">
            <a:xfrm>
              <a:off x="4318" y="3135"/>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61" name="Freeform 1014"/>
            <p:cNvSpPr>
              <a:spLocks/>
            </p:cNvSpPr>
            <p:nvPr/>
          </p:nvSpPr>
          <p:spPr bwMode="auto">
            <a:xfrm>
              <a:off x="4394" y="3133"/>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62" name="Freeform 1015"/>
            <p:cNvSpPr>
              <a:spLocks/>
            </p:cNvSpPr>
            <p:nvPr/>
          </p:nvSpPr>
          <p:spPr bwMode="auto">
            <a:xfrm>
              <a:off x="4298" y="3153"/>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63" name="Freeform 1016"/>
            <p:cNvSpPr>
              <a:spLocks/>
            </p:cNvSpPr>
            <p:nvPr/>
          </p:nvSpPr>
          <p:spPr bwMode="auto">
            <a:xfrm>
              <a:off x="4432" y="3130"/>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64" name="Freeform 1017"/>
            <p:cNvSpPr>
              <a:spLocks/>
            </p:cNvSpPr>
            <p:nvPr/>
          </p:nvSpPr>
          <p:spPr bwMode="auto">
            <a:xfrm>
              <a:off x="4387" y="3191"/>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65" name="Freeform 1018"/>
            <p:cNvSpPr>
              <a:spLocks/>
            </p:cNvSpPr>
            <p:nvPr/>
          </p:nvSpPr>
          <p:spPr bwMode="auto">
            <a:xfrm>
              <a:off x="4381" y="3174"/>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66" name="Freeform 1019"/>
            <p:cNvSpPr>
              <a:spLocks/>
            </p:cNvSpPr>
            <p:nvPr/>
          </p:nvSpPr>
          <p:spPr bwMode="auto">
            <a:xfrm>
              <a:off x="4375" y="3163"/>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67" name="Freeform 1020"/>
            <p:cNvSpPr>
              <a:spLocks/>
            </p:cNvSpPr>
            <p:nvPr/>
          </p:nvSpPr>
          <p:spPr bwMode="auto">
            <a:xfrm>
              <a:off x="4370" y="3155"/>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40068" name="Freeform 1021"/>
            <p:cNvSpPr>
              <a:spLocks/>
            </p:cNvSpPr>
            <p:nvPr/>
          </p:nvSpPr>
          <p:spPr bwMode="auto">
            <a:xfrm>
              <a:off x="4330" y="3145"/>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40069" name="Freeform 1022"/>
            <p:cNvSpPr>
              <a:spLocks/>
            </p:cNvSpPr>
            <p:nvPr/>
          </p:nvSpPr>
          <p:spPr bwMode="auto">
            <a:xfrm>
              <a:off x="4386" y="3145"/>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40070" name="Freeform 1023"/>
            <p:cNvSpPr>
              <a:spLocks/>
            </p:cNvSpPr>
            <p:nvPr/>
          </p:nvSpPr>
          <p:spPr bwMode="auto">
            <a:xfrm>
              <a:off x="4309" y="3138"/>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40071" name="Freeform 1024"/>
            <p:cNvSpPr>
              <a:spLocks/>
            </p:cNvSpPr>
            <p:nvPr/>
          </p:nvSpPr>
          <p:spPr bwMode="auto">
            <a:xfrm>
              <a:off x="4384" y="3136"/>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40072" name="Freeform 1025"/>
            <p:cNvSpPr>
              <a:spLocks/>
            </p:cNvSpPr>
            <p:nvPr/>
          </p:nvSpPr>
          <p:spPr bwMode="auto">
            <a:xfrm>
              <a:off x="4290" y="3159"/>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40073" name="Freeform 1026"/>
            <p:cNvSpPr>
              <a:spLocks/>
            </p:cNvSpPr>
            <p:nvPr/>
          </p:nvSpPr>
          <p:spPr bwMode="auto">
            <a:xfrm>
              <a:off x="4423" y="3133"/>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40074" name="Freeform 1027"/>
            <p:cNvSpPr>
              <a:spLocks/>
            </p:cNvSpPr>
            <p:nvPr/>
          </p:nvSpPr>
          <p:spPr bwMode="auto">
            <a:xfrm>
              <a:off x="4338" y="3209"/>
              <a:ext cx="125" cy="175"/>
            </a:xfrm>
            <a:custGeom>
              <a:avLst/>
              <a:gdLst>
                <a:gd name="T0" fmla="*/ 0 w 125"/>
                <a:gd name="T1" fmla="*/ 175 h 175"/>
                <a:gd name="T2" fmla="*/ 0 w 125"/>
                <a:gd name="T3" fmla="*/ 144 h 175"/>
                <a:gd name="T4" fmla="*/ 11 w 125"/>
                <a:gd name="T5" fmla="*/ 144 h 175"/>
                <a:gd name="T6" fmla="*/ 11 w 125"/>
                <a:gd name="T7" fmla="*/ 118 h 175"/>
                <a:gd name="T8" fmla="*/ 23 w 125"/>
                <a:gd name="T9" fmla="*/ 114 h 175"/>
                <a:gd name="T10" fmla="*/ 20 w 125"/>
                <a:gd name="T11" fmla="*/ 88 h 175"/>
                <a:gd name="T12" fmla="*/ 30 w 125"/>
                <a:gd name="T13" fmla="*/ 84 h 175"/>
                <a:gd name="T14" fmla="*/ 30 w 125"/>
                <a:gd name="T15" fmla="*/ 58 h 175"/>
                <a:gd name="T16" fmla="*/ 39 w 125"/>
                <a:gd name="T17" fmla="*/ 54 h 175"/>
                <a:gd name="T18" fmla="*/ 39 w 125"/>
                <a:gd name="T19" fmla="*/ 28 h 175"/>
                <a:gd name="T20" fmla="*/ 48 w 125"/>
                <a:gd name="T21" fmla="*/ 28 h 175"/>
                <a:gd name="T22" fmla="*/ 56 w 125"/>
                <a:gd name="T23" fmla="*/ 0 h 175"/>
                <a:gd name="T24" fmla="*/ 80 w 125"/>
                <a:gd name="T25" fmla="*/ 0 h 175"/>
                <a:gd name="T26" fmla="*/ 81 w 125"/>
                <a:gd name="T27" fmla="*/ 25 h 175"/>
                <a:gd name="T28" fmla="*/ 92 w 125"/>
                <a:gd name="T29" fmla="*/ 24 h 175"/>
                <a:gd name="T30" fmla="*/ 93 w 125"/>
                <a:gd name="T31" fmla="*/ 49 h 175"/>
                <a:gd name="T32" fmla="*/ 102 w 125"/>
                <a:gd name="T33" fmla="*/ 54 h 175"/>
                <a:gd name="T34" fmla="*/ 99 w 125"/>
                <a:gd name="T35" fmla="*/ 81 h 175"/>
                <a:gd name="T36" fmla="*/ 114 w 125"/>
                <a:gd name="T37" fmla="*/ 82 h 175"/>
                <a:gd name="T38" fmla="*/ 107 w 125"/>
                <a:gd name="T39" fmla="*/ 81 h 175"/>
                <a:gd name="T40" fmla="*/ 108 w 125"/>
                <a:gd name="T41" fmla="*/ 114 h 175"/>
                <a:gd name="T42" fmla="*/ 117 w 125"/>
                <a:gd name="T43" fmla="*/ 117 h 175"/>
                <a:gd name="T44" fmla="*/ 122 w 125"/>
                <a:gd name="T45" fmla="*/ 142 h 175"/>
                <a:gd name="T46" fmla="*/ 125 w 125"/>
                <a:gd name="T47" fmla="*/ 175 h 175"/>
                <a:gd name="T48" fmla="*/ 0 w 125"/>
                <a:gd name="T49" fmla="*/ 175 h 1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5"/>
                <a:gd name="T76" fmla="*/ 0 h 175"/>
                <a:gd name="T77" fmla="*/ 125 w 125"/>
                <a:gd name="T78" fmla="*/ 175 h 1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5" h="175">
                  <a:moveTo>
                    <a:pt x="0" y="175"/>
                  </a:moveTo>
                  <a:lnTo>
                    <a:pt x="0" y="144"/>
                  </a:lnTo>
                  <a:lnTo>
                    <a:pt x="11" y="144"/>
                  </a:lnTo>
                  <a:lnTo>
                    <a:pt x="11" y="118"/>
                  </a:lnTo>
                  <a:lnTo>
                    <a:pt x="23" y="114"/>
                  </a:lnTo>
                  <a:lnTo>
                    <a:pt x="20" y="88"/>
                  </a:lnTo>
                  <a:lnTo>
                    <a:pt x="30" y="84"/>
                  </a:lnTo>
                  <a:lnTo>
                    <a:pt x="30" y="58"/>
                  </a:lnTo>
                  <a:lnTo>
                    <a:pt x="39" y="54"/>
                  </a:lnTo>
                  <a:lnTo>
                    <a:pt x="39" y="28"/>
                  </a:lnTo>
                  <a:lnTo>
                    <a:pt x="48" y="28"/>
                  </a:lnTo>
                  <a:lnTo>
                    <a:pt x="56" y="0"/>
                  </a:lnTo>
                  <a:lnTo>
                    <a:pt x="80" y="0"/>
                  </a:lnTo>
                  <a:lnTo>
                    <a:pt x="81" y="25"/>
                  </a:lnTo>
                  <a:lnTo>
                    <a:pt x="92" y="24"/>
                  </a:lnTo>
                  <a:lnTo>
                    <a:pt x="93" y="49"/>
                  </a:lnTo>
                  <a:lnTo>
                    <a:pt x="102" y="54"/>
                  </a:lnTo>
                  <a:lnTo>
                    <a:pt x="99" y="81"/>
                  </a:lnTo>
                  <a:lnTo>
                    <a:pt x="114" y="82"/>
                  </a:lnTo>
                  <a:lnTo>
                    <a:pt x="107" y="81"/>
                  </a:lnTo>
                  <a:lnTo>
                    <a:pt x="108" y="114"/>
                  </a:lnTo>
                  <a:lnTo>
                    <a:pt x="117" y="117"/>
                  </a:lnTo>
                  <a:lnTo>
                    <a:pt x="122" y="142"/>
                  </a:lnTo>
                  <a:lnTo>
                    <a:pt x="125" y="175"/>
                  </a:lnTo>
                  <a:lnTo>
                    <a:pt x="0" y="175"/>
                  </a:lnTo>
                  <a:close/>
                </a:path>
              </a:pathLst>
            </a:custGeom>
            <a:solidFill>
              <a:srgbClr val="DDDDDD"/>
            </a:solidFill>
            <a:ln w="9525">
              <a:solidFill>
                <a:schemeClr val="bg2"/>
              </a:solidFill>
              <a:round/>
              <a:headEnd/>
              <a:tailEnd/>
            </a:ln>
          </p:spPr>
          <p:txBody>
            <a:bodyPr/>
            <a:lstStyle/>
            <a:p>
              <a:endParaRPr lang="en-US">
                <a:latin typeface="+mn-lt"/>
                <a:ea typeface="+mn-ea"/>
              </a:endParaRPr>
            </a:p>
          </p:txBody>
        </p:sp>
      </p:grpSp>
      <p:grpSp>
        <p:nvGrpSpPr>
          <p:cNvPr id="3083" name="Group 1033"/>
          <p:cNvGrpSpPr>
            <a:grpSpLocks/>
          </p:cNvGrpSpPr>
          <p:nvPr/>
        </p:nvGrpSpPr>
        <p:grpSpPr bwMode="auto">
          <a:xfrm>
            <a:off x="7081839" y="2076451"/>
            <a:ext cx="1971675" cy="4318000"/>
            <a:chOff x="3501" y="1308"/>
            <a:chExt cx="1242" cy="2720"/>
          </a:xfrm>
        </p:grpSpPr>
        <p:sp>
          <p:nvSpPr>
            <p:cNvPr id="40053" name="Line 1034"/>
            <p:cNvSpPr>
              <a:spLocks noChangeShapeType="1"/>
            </p:cNvSpPr>
            <p:nvPr/>
          </p:nvSpPr>
          <p:spPr bwMode="auto">
            <a:xfrm flipH="1">
              <a:off x="3800" y="1315"/>
              <a:ext cx="188" cy="671"/>
            </a:xfrm>
            <a:prstGeom prst="line">
              <a:avLst/>
            </a:prstGeom>
            <a:noFill/>
            <a:ln w="762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54" name="Line 1035"/>
            <p:cNvSpPr>
              <a:spLocks noChangeShapeType="1"/>
            </p:cNvSpPr>
            <p:nvPr/>
          </p:nvSpPr>
          <p:spPr bwMode="auto">
            <a:xfrm flipH="1">
              <a:off x="3501" y="1308"/>
              <a:ext cx="15" cy="1831"/>
            </a:xfrm>
            <a:prstGeom prst="line">
              <a:avLst/>
            </a:prstGeom>
            <a:noFill/>
            <a:ln w="762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55" name="Line 1036"/>
            <p:cNvSpPr>
              <a:spLocks noChangeShapeType="1"/>
            </p:cNvSpPr>
            <p:nvPr/>
          </p:nvSpPr>
          <p:spPr bwMode="auto">
            <a:xfrm>
              <a:off x="3740" y="2940"/>
              <a:ext cx="808" cy="482"/>
            </a:xfrm>
            <a:prstGeom prst="line">
              <a:avLst/>
            </a:prstGeom>
            <a:noFill/>
            <a:ln w="762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40056" name="Text Box 1037"/>
            <p:cNvSpPr txBox="1">
              <a:spLocks noChangeArrowheads="1"/>
            </p:cNvSpPr>
            <p:nvPr/>
          </p:nvSpPr>
          <p:spPr bwMode="auto">
            <a:xfrm>
              <a:off x="4051" y="3776"/>
              <a:ext cx="69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000" dirty="0">
                  <a:solidFill>
                    <a:srgbClr val="FF3300"/>
                  </a:solidFill>
                  <a:latin typeface="+mn-lt"/>
                  <a:ea typeface="+mn-ea"/>
                </a:rPr>
                <a:t>peer-peer</a:t>
              </a:r>
            </a:p>
          </p:txBody>
        </p:sp>
      </p:grpSp>
    </p:spTree>
    <p:extLst>
      <p:ext uri="{BB962C8B-B14F-4D97-AF65-F5344CB8AC3E}">
        <p14:creationId xmlns:p14="http://schemas.microsoft.com/office/powerpoint/2010/main" val="30128209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0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240000" y="360000"/>
            <a:ext cx="11520000" cy="890588"/>
          </a:xfrm>
        </p:spPr>
        <p:txBody>
          <a:bodyPr/>
          <a:lstStyle/>
          <a:p>
            <a:r>
              <a:rPr lang="en-US" altLang="zh-CN"/>
              <a:t>Hybrid of client-server and P2P</a:t>
            </a:r>
          </a:p>
        </p:txBody>
      </p:sp>
      <p:sp>
        <p:nvSpPr>
          <p:cNvPr id="41987" name="Rectangle 3"/>
          <p:cNvSpPr>
            <a:spLocks noGrp="1" noChangeArrowheads="1"/>
          </p:cNvSpPr>
          <p:nvPr>
            <p:ph idx="1"/>
          </p:nvPr>
        </p:nvSpPr>
        <p:spPr>
          <a:xfrm>
            <a:off x="1491384" y="1512707"/>
            <a:ext cx="9126682" cy="4735512"/>
          </a:xfrm>
        </p:spPr>
        <p:txBody>
          <a:bodyPr/>
          <a:lstStyle/>
          <a:p>
            <a:r>
              <a:rPr lang="en-US" altLang="zh-CN" dirty="0"/>
              <a:t>Skype</a:t>
            </a:r>
          </a:p>
          <a:p>
            <a:pPr lvl="1"/>
            <a:r>
              <a:rPr lang="en-US" altLang="zh-CN" dirty="0"/>
              <a:t>voice-over-IP P2P application</a:t>
            </a:r>
          </a:p>
          <a:p>
            <a:pPr lvl="1"/>
            <a:r>
              <a:rPr lang="en-US" altLang="zh-CN" dirty="0"/>
              <a:t>centralized server: finding address of remote party: </a:t>
            </a:r>
          </a:p>
          <a:p>
            <a:pPr lvl="1"/>
            <a:r>
              <a:rPr lang="en-US" altLang="zh-CN" dirty="0"/>
              <a:t>client-client connection: direct (not through server) </a:t>
            </a:r>
          </a:p>
          <a:p>
            <a:r>
              <a:rPr lang="en-US" altLang="zh-CN" dirty="0"/>
              <a:t>Instant messaging</a:t>
            </a:r>
          </a:p>
          <a:p>
            <a:pPr lvl="1"/>
            <a:r>
              <a:rPr lang="en-US" altLang="zh-CN" dirty="0"/>
              <a:t>chatting between two users is P2P</a:t>
            </a:r>
          </a:p>
          <a:p>
            <a:pPr lvl="1"/>
            <a:r>
              <a:rPr lang="en-US" altLang="zh-CN" dirty="0"/>
              <a:t>centralized service: client presence detection/location</a:t>
            </a:r>
          </a:p>
          <a:p>
            <a:pPr lvl="2"/>
            <a:r>
              <a:rPr lang="en-US" altLang="zh-CN" dirty="0"/>
              <a:t>user registers its IP address with central server when it comes online</a:t>
            </a:r>
          </a:p>
          <a:p>
            <a:pPr lvl="2"/>
            <a:r>
              <a:rPr lang="en-US" altLang="zh-CN" dirty="0"/>
              <a:t>user contacts central server to find IP addresses of buddies</a:t>
            </a:r>
          </a:p>
          <a:p>
            <a:pPr lvl="1"/>
            <a:endParaRPr lang="en-US" altLang="zh-CN" dirty="0"/>
          </a:p>
        </p:txBody>
      </p:sp>
      <p:sp>
        <p:nvSpPr>
          <p:cNvPr id="3" name="灯片编号占位符 2"/>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11</a:t>
            </a:fld>
            <a:endParaRPr lang="en-US" altLang="zh-CN" dirty="0"/>
          </a:p>
        </p:txBody>
      </p:sp>
    </p:spTree>
    <p:extLst>
      <p:ext uri="{BB962C8B-B14F-4D97-AF65-F5344CB8AC3E}">
        <p14:creationId xmlns:p14="http://schemas.microsoft.com/office/powerpoint/2010/main" val="1043364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40000" y="360000"/>
            <a:ext cx="11520000" cy="890588"/>
          </a:xfrm>
        </p:spPr>
        <p:txBody>
          <a:bodyPr/>
          <a:lstStyle/>
          <a:p>
            <a:r>
              <a:rPr lang="en-US" altLang="zh-CN"/>
              <a:t>Processes communicating</a:t>
            </a:r>
          </a:p>
        </p:txBody>
      </p:sp>
      <p:sp>
        <p:nvSpPr>
          <p:cNvPr id="44035" name="Rectangle 3"/>
          <p:cNvSpPr>
            <a:spLocks noGrp="1" noChangeArrowheads="1"/>
          </p:cNvSpPr>
          <p:nvPr>
            <p:ph sz="half" idx="1"/>
          </p:nvPr>
        </p:nvSpPr>
        <p:spPr>
          <a:xfrm>
            <a:off x="711200" y="1600200"/>
            <a:ext cx="5080000" cy="4648200"/>
          </a:xfrm>
        </p:spPr>
        <p:txBody>
          <a:bodyPr/>
          <a:lstStyle/>
          <a:p>
            <a:r>
              <a:rPr lang="en-US" altLang="zh-CN"/>
              <a:t>Process: program running within a host.</a:t>
            </a:r>
          </a:p>
          <a:p>
            <a:r>
              <a:rPr lang="en-US" altLang="zh-CN"/>
              <a:t>within same host, two processes communicate using  inter-process communication (defined by OS, e.g., pipe).</a:t>
            </a:r>
          </a:p>
          <a:p>
            <a:r>
              <a:rPr lang="en-US" altLang="zh-CN"/>
              <a:t>processes in different hosts communicate by exchanging messages</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12</a:t>
            </a:fld>
            <a:endParaRPr lang="en-US" altLang="zh-CN" dirty="0"/>
          </a:p>
        </p:txBody>
      </p:sp>
      <p:sp>
        <p:nvSpPr>
          <p:cNvPr id="44036" name="Rectangle 4"/>
          <p:cNvSpPr>
            <a:spLocks noGrp="1" noChangeArrowheads="1"/>
          </p:cNvSpPr>
          <p:nvPr>
            <p:ph type="body" sz="half" idx="4294967295"/>
          </p:nvPr>
        </p:nvSpPr>
        <p:spPr>
          <a:xfrm>
            <a:off x="6427789" y="1636092"/>
            <a:ext cx="3810000" cy="2535238"/>
          </a:xfrm>
          <a:ln w="25400">
            <a:solidFill>
              <a:srgbClr val="FF0000"/>
            </a:solidFill>
            <a:miter lim="800000"/>
            <a:headEnd/>
            <a:tailEnd/>
          </a:ln>
        </p:spPr>
        <p:txBody>
          <a:bodyPr/>
          <a:lstStyle/>
          <a:p>
            <a:pPr>
              <a:buFont typeface="ZapfDingbats"/>
              <a:buNone/>
            </a:pPr>
            <a:r>
              <a:rPr lang="en-US" altLang="zh-CN" sz="2400" dirty="0">
                <a:solidFill>
                  <a:srgbClr val="FF0000"/>
                </a:solidFill>
                <a:ea typeface="宋体" panose="02010600030101010101" pitchFamily="2" charset="-122"/>
              </a:rPr>
              <a:t>Client process:</a:t>
            </a:r>
            <a:r>
              <a:rPr lang="en-US" altLang="zh-CN" sz="2400" dirty="0">
                <a:ea typeface="宋体" panose="02010600030101010101" pitchFamily="2" charset="-122"/>
              </a:rPr>
              <a:t> process that initiates communication</a:t>
            </a:r>
          </a:p>
          <a:p>
            <a:pPr>
              <a:buFont typeface="ZapfDingbats"/>
              <a:buNone/>
            </a:pPr>
            <a:r>
              <a:rPr lang="en-US" altLang="zh-CN" sz="2400" dirty="0">
                <a:solidFill>
                  <a:srgbClr val="FF0000"/>
                </a:solidFill>
                <a:ea typeface="宋体" panose="02010600030101010101" pitchFamily="2" charset="-122"/>
              </a:rPr>
              <a:t>Server process:</a:t>
            </a:r>
            <a:r>
              <a:rPr lang="en-US" altLang="zh-CN" sz="2400" dirty="0">
                <a:ea typeface="宋体" panose="02010600030101010101" pitchFamily="2" charset="-122"/>
              </a:rPr>
              <a:t> process that waits to be contacted</a:t>
            </a:r>
            <a:endParaRPr lang="en-US" altLang="zh-CN" dirty="0">
              <a:ea typeface="宋体" panose="02010600030101010101" pitchFamily="2" charset="-122"/>
            </a:endParaRPr>
          </a:p>
        </p:txBody>
      </p:sp>
      <p:sp>
        <p:nvSpPr>
          <p:cNvPr id="59399" name="Rectangle 7"/>
          <p:cNvSpPr>
            <a:spLocks noChangeArrowheads="1"/>
          </p:cNvSpPr>
          <p:nvPr/>
        </p:nvSpPr>
        <p:spPr bwMode="auto">
          <a:xfrm>
            <a:off x="6427789" y="4238626"/>
            <a:ext cx="3813175" cy="1839913"/>
          </a:xfrm>
          <a:prstGeom prst="rect">
            <a:avLst/>
          </a:prstGeom>
          <a:ln>
            <a:headEnd/>
            <a:tailEnd/>
          </a:ln>
        </p:spPr>
        <p:style>
          <a:lnRef idx="2">
            <a:schemeClr val="dk1"/>
          </a:lnRef>
          <a:fillRef idx="1">
            <a:schemeClr val="lt1"/>
          </a:fillRef>
          <a:effectRef idx="0">
            <a:schemeClr val="dk1"/>
          </a:effectRef>
          <a:fontRef idx="minor">
            <a:schemeClr val="dk1"/>
          </a:fontRef>
        </p:style>
        <p:txBody>
          <a:bodyPr/>
          <a:lstStyle/>
          <a:p>
            <a:pPr>
              <a:defRPr/>
            </a:pPr>
            <a:r>
              <a:rPr lang="en-US" altLang="zh-CN" dirty="0">
                <a:solidFill>
                  <a:schemeClr val="accent5"/>
                </a:solidFill>
                <a:latin typeface="+mj-lt"/>
                <a:ea typeface="宋体" charset="-122"/>
              </a:rPr>
              <a:t>Note: applications with P2P architectures have client processes &amp; server processes</a:t>
            </a:r>
          </a:p>
        </p:txBody>
      </p:sp>
    </p:spTree>
    <p:extLst>
      <p:ext uri="{BB962C8B-B14F-4D97-AF65-F5344CB8AC3E}">
        <p14:creationId xmlns:p14="http://schemas.microsoft.com/office/powerpoint/2010/main" val="2701293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40000" y="360000"/>
            <a:ext cx="11520000" cy="890588"/>
          </a:xfrm>
        </p:spPr>
        <p:txBody>
          <a:bodyPr/>
          <a:lstStyle/>
          <a:p>
            <a:r>
              <a:rPr lang="en-US" altLang="zh-CN" dirty="0"/>
              <a:t>Sockets</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13</a:t>
            </a:fld>
            <a:endParaRPr lang="en-US" altLang="zh-CN" dirty="0"/>
          </a:p>
        </p:txBody>
      </p:sp>
      <p:sp>
        <p:nvSpPr>
          <p:cNvPr id="46083" name="Rectangle 3"/>
          <p:cNvSpPr>
            <a:spLocks noGrp="1" noChangeArrowheads="1"/>
          </p:cNvSpPr>
          <p:nvPr>
            <p:ph type="body" sz="half" idx="4294967295"/>
          </p:nvPr>
        </p:nvSpPr>
        <p:spPr>
          <a:xfrm>
            <a:off x="1509378" y="1504156"/>
            <a:ext cx="4202113" cy="3929063"/>
          </a:xfrm>
        </p:spPr>
        <p:txBody>
          <a:bodyPr/>
          <a:lstStyle/>
          <a:p>
            <a:r>
              <a:rPr lang="en-US" altLang="zh-CN" sz="2400" dirty="0">
                <a:ea typeface="宋体" panose="02010600030101010101" pitchFamily="2" charset="-122"/>
              </a:rPr>
              <a:t>process sends/receives messages to/from its </a:t>
            </a:r>
            <a:r>
              <a:rPr lang="en-US" altLang="zh-CN" sz="2400" dirty="0">
                <a:solidFill>
                  <a:srgbClr val="FF0000"/>
                </a:solidFill>
                <a:ea typeface="宋体" panose="02010600030101010101" pitchFamily="2" charset="-122"/>
              </a:rPr>
              <a:t>socket</a:t>
            </a:r>
          </a:p>
          <a:p>
            <a:r>
              <a:rPr lang="en-US" altLang="zh-CN" sz="2400" dirty="0">
                <a:ea typeface="宋体" panose="02010600030101010101" pitchFamily="2" charset="-122"/>
              </a:rPr>
              <a:t>socket analogous to door</a:t>
            </a:r>
          </a:p>
          <a:p>
            <a:pPr lvl="1"/>
            <a:r>
              <a:rPr lang="en-US" altLang="zh-CN" sz="2000" dirty="0">
                <a:ea typeface="宋体" panose="02010600030101010101" pitchFamily="2" charset="-122"/>
              </a:rPr>
              <a:t>sending process shoves message out door</a:t>
            </a:r>
          </a:p>
          <a:p>
            <a:pPr lvl="1"/>
            <a:r>
              <a:rPr lang="en-US" altLang="zh-CN" sz="2000" dirty="0">
                <a:ea typeface="宋体" panose="02010600030101010101" pitchFamily="2" charset="-122"/>
              </a:rPr>
              <a:t>sending process relies on transport infrastructure on other side of door which brings message to socket at receiving process</a:t>
            </a:r>
          </a:p>
        </p:txBody>
      </p:sp>
      <p:sp>
        <p:nvSpPr>
          <p:cNvPr id="46084" name="Freeform 7"/>
          <p:cNvSpPr>
            <a:spLocks/>
          </p:cNvSpPr>
          <p:nvPr/>
        </p:nvSpPr>
        <p:spPr bwMode="auto">
          <a:xfrm>
            <a:off x="7454901" y="3522664"/>
            <a:ext cx="1808163" cy="1031875"/>
          </a:xfrm>
          <a:custGeom>
            <a:avLst/>
            <a:gdLst>
              <a:gd name="T0" fmla="*/ 2147483646 w 2135"/>
              <a:gd name="T1" fmla="*/ 2147483646 h 1662"/>
              <a:gd name="T2" fmla="*/ 2147483646 w 2135"/>
              <a:gd name="T3" fmla="*/ 2147483646 h 1662"/>
              <a:gd name="T4" fmla="*/ 2147483646 w 2135"/>
              <a:gd name="T5" fmla="*/ 2147483646 h 1662"/>
              <a:gd name="T6" fmla="*/ 2147483646 w 2135"/>
              <a:gd name="T7" fmla="*/ 2147483646 h 1662"/>
              <a:gd name="T8" fmla="*/ 2147483646 w 2135"/>
              <a:gd name="T9" fmla="*/ 2147483646 h 1662"/>
              <a:gd name="T10" fmla="*/ 2147483646 w 2135"/>
              <a:gd name="T11" fmla="*/ 2147483646 h 1662"/>
              <a:gd name="T12" fmla="*/ 2147483646 w 2135"/>
              <a:gd name="T13" fmla="*/ 2147483646 h 1662"/>
              <a:gd name="T14" fmla="*/ 2147483646 w 2135"/>
              <a:gd name="T15" fmla="*/ 2147483646 h 1662"/>
              <a:gd name="T16" fmla="*/ 2147483646 w 2135"/>
              <a:gd name="T17" fmla="*/ 2147483646 h 1662"/>
              <a:gd name="T18" fmla="*/ 2147483646 w 2135"/>
              <a:gd name="T19" fmla="*/ 2147483646 h 1662"/>
              <a:gd name="T20" fmla="*/ 2147483646 w 2135"/>
              <a:gd name="T21" fmla="*/ 2147483646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35"/>
              <a:gd name="T34" fmla="*/ 0 h 1662"/>
              <a:gd name="T35" fmla="*/ 2135 w 2135"/>
              <a:gd name="T36" fmla="*/ 1662 h 16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33CC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mn-lt"/>
              <a:ea typeface="+mn-ea"/>
            </a:endParaRPr>
          </a:p>
        </p:txBody>
      </p:sp>
      <p:grpSp>
        <p:nvGrpSpPr>
          <p:cNvPr id="46085" name="Group 37"/>
          <p:cNvGrpSpPr>
            <a:grpSpLocks/>
          </p:cNvGrpSpPr>
          <p:nvPr/>
        </p:nvGrpSpPr>
        <p:grpSpPr bwMode="auto">
          <a:xfrm>
            <a:off x="6216650" y="1492250"/>
            <a:ext cx="1062038" cy="3606800"/>
            <a:chOff x="2933" y="616"/>
            <a:chExt cx="669" cy="2272"/>
          </a:xfrm>
        </p:grpSpPr>
        <p:sp>
          <p:nvSpPr>
            <p:cNvPr id="46108" name="Text Box 14"/>
            <p:cNvSpPr txBox="1">
              <a:spLocks noChangeArrowheads="1"/>
            </p:cNvSpPr>
            <p:nvPr/>
          </p:nvSpPr>
          <p:spPr bwMode="auto">
            <a:xfrm>
              <a:off x="3361" y="2600"/>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50000"/>
                </a:spcBef>
                <a:buSzTx/>
                <a:buFontTx/>
                <a:buNone/>
              </a:pPr>
              <a:endParaRPr lang="en-US" altLang="zh-CN" sz="2400">
                <a:latin typeface="+mn-lt"/>
                <a:ea typeface="+mn-ea"/>
              </a:endParaRPr>
            </a:p>
          </p:txBody>
        </p:sp>
        <p:graphicFrame>
          <p:nvGraphicFramePr>
            <p:cNvPr id="46109" name="Object 5"/>
            <p:cNvGraphicFramePr>
              <a:graphicFrameLocks noChangeAspect="1"/>
            </p:cNvGraphicFramePr>
            <p:nvPr/>
          </p:nvGraphicFramePr>
          <p:xfrm>
            <a:off x="3039" y="996"/>
            <a:ext cx="405" cy="321"/>
          </p:xfrm>
          <a:graphic>
            <a:graphicData uri="http://schemas.openxmlformats.org/presentationml/2006/ole">
              <mc:AlternateContent xmlns:mc="http://schemas.openxmlformats.org/markup-compatibility/2006">
                <mc:Choice xmlns:v="urn:schemas-microsoft-com:vml" Requires="v">
                  <p:oleObj spid="_x0000_s361516" name="Clip" r:id="rId4" imgW="1307263" imgH="1084139" progId="">
                    <p:embed/>
                  </p:oleObj>
                </mc:Choice>
                <mc:Fallback>
                  <p:oleObj name="Clip" r:id="rId4" imgW="1307263" imgH="1084139" progId="">
                    <p:embed/>
                    <p:pic>
                      <p:nvPicPr>
                        <p:cNvPr id="4610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9" y="996"/>
                          <a:ext cx="405"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6110" name="Group 10"/>
            <p:cNvGrpSpPr>
              <a:grpSpLocks/>
            </p:cNvGrpSpPr>
            <p:nvPr/>
          </p:nvGrpSpPr>
          <p:grpSpPr bwMode="auto">
            <a:xfrm>
              <a:off x="2933" y="1323"/>
              <a:ext cx="669" cy="353"/>
              <a:chOff x="3046" y="1508"/>
              <a:chExt cx="669" cy="353"/>
            </a:xfrm>
          </p:grpSpPr>
          <p:sp>
            <p:nvSpPr>
              <p:cNvPr id="46118" name="Oval 8"/>
              <p:cNvSpPr>
                <a:spLocks noChangeArrowheads="1"/>
              </p:cNvSpPr>
              <p:nvPr/>
            </p:nvSpPr>
            <p:spPr bwMode="auto">
              <a:xfrm>
                <a:off x="3046" y="1508"/>
                <a:ext cx="669" cy="35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6119" name="Text Box 9"/>
              <p:cNvSpPr txBox="1">
                <a:spLocks noChangeArrowheads="1"/>
              </p:cNvSpPr>
              <p:nvPr/>
            </p:nvSpPr>
            <p:spPr bwMode="auto">
              <a:xfrm>
                <a:off x="3121" y="1578"/>
                <a:ext cx="50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latin typeface="+mn-lt"/>
                    <a:ea typeface="+mn-ea"/>
                  </a:rPr>
                  <a:t>process</a:t>
                </a:r>
              </a:p>
            </p:txBody>
          </p:sp>
        </p:grpSp>
        <p:grpSp>
          <p:nvGrpSpPr>
            <p:cNvPr id="46111" name="Group 17"/>
            <p:cNvGrpSpPr>
              <a:grpSpLocks/>
            </p:cNvGrpSpPr>
            <p:nvPr/>
          </p:nvGrpSpPr>
          <p:grpSpPr bwMode="auto">
            <a:xfrm>
              <a:off x="2949" y="1845"/>
              <a:ext cx="605" cy="630"/>
              <a:chOff x="3072" y="3300"/>
              <a:chExt cx="605" cy="630"/>
            </a:xfrm>
          </p:grpSpPr>
          <p:sp>
            <p:nvSpPr>
              <p:cNvPr id="46116" name="Rectangle 15"/>
              <p:cNvSpPr>
                <a:spLocks noChangeArrowheads="1"/>
              </p:cNvSpPr>
              <p:nvPr/>
            </p:nvSpPr>
            <p:spPr bwMode="auto">
              <a:xfrm>
                <a:off x="3084" y="3300"/>
                <a:ext cx="593" cy="6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6117" name="Text Box 16"/>
              <p:cNvSpPr txBox="1">
                <a:spLocks noChangeArrowheads="1"/>
              </p:cNvSpPr>
              <p:nvPr/>
            </p:nvSpPr>
            <p:spPr bwMode="auto">
              <a:xfrm>
                <a:off x="3072" y="3339"/>
                <a:ext cx="54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latin typeface="+mn-lt"/>
                    <a:ea typeface="+mn-ea"/>
                  </a:rPr>
                  <a:t>TCP with</a:t>
                </a:r>
              </a:p>
              <a:p>
                <a:pPr>
                  <a:spcBef>
                    <a:spcPct val="0"/>
                  </a:spcBef>
                  <a:buSzTx/>
                  <a:buFontTx/>
                  <a:buNone/>
                </a:pPr>
                <a:r>
                  <a:rPr lang="en-US" altLang="zh-CN" sz="1600">
                    <a:latin typeface="+mn-lt"/>
                    <a:ea typeface="+mn-ea"/>
                  </a:rPr>
                  <a:t>buffers,</a:t>
                </a:r>
              </a:p>
              <a:p>
                <a:pPr>
                  <a:spcBef>
                    <a:spcPct val="0"/>
                  </a:spcBef>
                  <a:buSzTx/>
                  <a:buFontTx/>
                  <a:buNone/>
                </a:pPr>
                <a:r>
                  <a:rPr lang="en-US" altLang="zh-CN" sz="1600">
                    <a:latin typeface="+mn-lt"/>
                    <a:ea typeface="+mn-ea"/>
                  </a:rPr>
                  <a:t>variables</a:t>
                </a:r>
              </a:p>
            </p:txBody>
          </p:sp>
        </p:grpSp>
        <p:sp>
          <p:nvSpPr>
            <p:cNvPr id="46112" name="Rectangle 18"/>
            <p:cNvSpPr>
              <a:spLocks noChangeArrowheads="1"/>
            </p:cNvSpPr>
            <p:nvPr/>
          </p:nvSpPr>
          <p:spPr bwMode="auto">
            <a:xfrm>
              <a:off x="3054" y="1654"/>
              <a:ext cx="415" cy="207"/>
            </a:xfrm>
            <a:prstGeom prst="rect">
              <a:avLst/>
            </a:prstGeom>
            <a:solidFill>
              <a:schemeClr val="accent1"/>
            </a:solidFill>
            <a:ln w="9525">
              <a:solidFill>
                <a:schemeClr val="tx1"/>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defRPr/>
              </a:pPr>
              <a:r>
                <a:rPr lang="en-US" altLang="zh-CN" sz="1600" dirty="0">
                  <a:solidFill>
                    <a:schemeClr val="accent3"/>
                  </a:solidFill>
                  <a:latin typeface="+mn-lt"/>
                  <a:ea typeface="+mn-ea"/>
                </a:rPr>
                <a:t>socket</a:t>
              </a:r>
            </a:p>
          </p:txBody>
        </p:sp>
        <p:sp>
          <p:nvSpPr>
            <p:cNvPr id="46113" name="Line 33"/>
            <p:cNvSpPr>
              <a:spLocks noChangeShapeType="1"/>
            </p:cNvSpPr>
            <p:nvPr/>
          </p:nvSpPr>
          <p:spPr bwMode="auto">
            <a:xfrm flipV="1">
              <a:off x="3261" y="1561"/>
              <a:ext cx="0" cy="13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6114" name="Line 35"/>
            <p:cNvSpPr>
              <a:spLocks noChangeShapeType="1"/>
            </p:cNvSpPr>
            <p:nvPr/>
          </p:nvSpPr>
          <p:spPr bwMode="auto">
            <a:xfrm>
              <a:off x="3269" y="1823"/>
              <a:ext cx="0" cy="12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6115" name="Text Box 36"/>
            <p:cNvSpPr txBox="1">
              <a:spLocks noChangeArrowheads="1"/>
            </p:cNvSpPr>
            <p:nvPr/>
          </p:nvSpPr>
          <p:spPr bwMode="auto">
            <a:xfrm>
              <a:off x="3028" y="616"/>
              <a:ext cx="439"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latin typeface="+mn-lt"/>
                  <a:ea typeface="+mn-ea"/>
                </a:rPr>
                <a:t>host or</a:t>
              </a:r>
            </a:p>
            <a:p>
              <a:pPr>
                <a:spcBef>
                  <a:spcPct val="0"/>
                </a:spcBef>
                <a:buSzTx/>
                <a:buFontTx/>
                <a:buNone/>
              </a:pPr>
              <a:r>
                <a:rPr lang="en-US" altLang="zh-CN" sz="1600">
                  <a:latin typeface="+mn-lt"/>
                  <a:ea typeface="+mn-ea"/>
                </a:rPr>
                <a:t>server</a:t>
              </a:r>
            </a:p>
          </p:txBody>
        </p:sp>
      </p:grpSp>
      <p:grpSp>
        <p:nvGrpSpPr>
          <p:cNvPr id="46086" name="Group 38"/>
          <p:cNvGrpSpPr>
            <a:grpSpLocks/>
          </p:cNvGrpSpPr>
          <p:nvPr/>
        </p:nvGrpSpPr>
        <p:grpSpPr bwMode="auto">
          <a:xfrm>
            <a:off x="9374189" y="1471613"/>
            <a:ext cx="1062037" cy="3606800"/>
            <a:chOff x="2933" y="616"/>
            <a:chExt cx="669" cy="2272"/>
          </a:xfrm>
        </p:grpSpPr>
        <p:sp>
          <p:nvSpPr>
            <p:cNvPr id="46096" name="Text Box 39"/>
            <p:cNvSpPr txBox="1">
              <a:spLocks noChangeArrowheads="1"/>
            </p:cNvSpPr>
            <p:nvPr/>
          </p:nvSpPr>
          <p:spPr bwMode="auto">
            <a:xfrm>
              <a:off x="3361" y="2600"/>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50000"/>
                </a:spcBef>
                <a:buSzTx/>
                <a:buFontTx/>
                <a:buNone/>
              </a:pPr>
              <a:endParaRPr lang="en-US" altLang="zh-CN" sz="2400">
                <a:latin typeface="+mn-lt"/>
                <a:ea typeface="+mn-ea"/>
              </a:endParaRPr>
            </a:p>
          </p:txBody>
        </p:sp>
        <p:graphicFrame>
          <p:nvGraphicFramePr>
            <p:cNvPr id="46097" name="Object 40"/>
            <p:cNvGraphicFramePr>
              <a:graphicFrameLocks noChangeAspect="1"/>
            </p:cNvGraphicFramePr>
            <p:nvPr/>
          </p:nvGraphicFramePr>
          <p:xfrm>
            <a:off x="3039" y="996"/>
            <a:ext cx="405" cy="321"/>
          </p:xfrm>
          <a:graphic>
            <a:graphicData uri="http://schemas.openxmlformats.org/presentationml/2006/ole">
              <mc:AlternateContent xmlns:mc="http://schemas.openxmlformats.org/markup-compatibility/2006">
                <mc:Choice xmlns:v="urn:schemas-microsoft-com:vml" Requires="v">
                  <p:oleObj spid="_x0000_s361517" name="Clip" r:id="rId6" imgW="1307263" imgH="1084139" progId="">
                    <p:embed/>
                  </p:oleObj>
                </mc:Choice>
                <mc:Fallback>
                  <p:oleObj name="Clip" r:id="rId6" imgW="1307263" imgH="1084139" progId="">
                    <p:embed/>
                    <p:pic>
                      <p:nvPicPr>
                        <p:cNvPr id="46097" name="Object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39" y="996"/>
                          <a:ext cx="405"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6098" name="Group 41"/>
            <p:cNvGrpSpPr>
              <a:grpSpLocks/>
            </p:cNvGrpSpPr>
            <p:nvPr/>
          </p:nvGrpSpPr>
          <p:grpSpPr bwMode="auto">
            <a:xfrm>
              <a:off x="2933" y="1323"/>
              <a:ext cx="669" cy="353"/>
              <a:chOff x="3046" y="1508"/>
              <a:chExt cx="669" cy="353"/>
            </a:xfrm>
          </p:grpSpPr>
          <p:sp>
            <p:nvSpPr>
              <p:cNvPr id="46106" name="Oval 42"/>
              <p:cNvSpPr>
                <a:spLocks noChangeArrowheads="1"/>
              </p:cNvSpPr>
              <p:nvPr/>
            </p:nvSpPr>
            <p:spPr bwMode="auto">
              <a:xfrm>
                <a:off x="3046" y="1508"/>
                <a:ext cx="669" cy="35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6107" name="Text Box 43"/>
              <p:cNvSpPr txBox="1">
                <a:spLocks noChangeArrowheads="1"/>
              </p:cNvSpPr>
              <p:nvPr/>
            </p:nvSpPr>
            <p:spPr bwMode="auto">
              <a:xfrm>
                <a:off x="3121" y="1578"/>
                <a:ext cx="50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latin typeface="+mn-lt"/>
                    <a:ea typeface="+mn-ea"/>
                  </a:rPr>
                  <a:t>process</a:t>
                </a:r>
              </a:p>
            </p:txBody>
          </p:sp>
        </p:grpSp>
        <p:grpSp>
          <p:nvGrpSpPr>
            <p:cNvPr id="46099" name="Group 44"/>
            <p:cNvGrpSpPr>
              <a:grpSpLocks/>
            </p:cNvGrpSpPr>
            <p:nvPr/>
          </p:nvGrpSpPr>
          <p:grpSpPr bwMode="auto">
            <a:xfrm>
              <a:off x="2949" y="1845"/>
              <a:ext cx="605" cy="630"/>
              <a:chOff x="3072" y="3300"/>
              <a:chExt cx="605" cy="630"/>
            </a:xfrm>
          </p:grpSpPr>
          <p:sp>
            <p:nvSpPr>
              <p:cNvPr id="46104" name="Rectangle 45"/>
              <p:cNvSpPr>
                <a:spLocks noChangeArrowheads="1"/>
              </p:cNvSpPr>
              <p:nvPr/>
            </p:nvSpPr>
            <p:spPr bwMode="auto">
              <a:xfrm>
                <a:off x="3084" y="3300"/>
                <a:ext cx="593" cy="6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46105" name="Text Box 46"/>
              <p:cNvSpPr txBox="1">
                <a:spLocks noChangeArrowheads="1"/>
              </p:cNvSpPr>
              <p:nvPr/>
            </p:nvSpPr>
            <p:spPr bwMode="auto">
              <a:xfrm>
                <a:off x="3072" y="3339"/>
                <a:ext cx="54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latin typeface="+mn-lt"/>
                    <a:ea typeface="+mn-ea"/>
                  </a:rPr>
                  <a:t>TCP with</a:t>
                </a:r>
              </a:p>
              <a:p>
                <a:pPr>
                  <a:spcBef>
                    <a:spcPct val="0"/>
                  </a:spcBef>
                  <a:buSzTx/>
                  <a:buFontTx/>
                  <a:buNone/>
                </a:pPr>
                <a:r>
                  <a:rPr lang="en-US" altLang="zh-CN" sz="1600">
                    <a:latin typeface="+mn-lt"/>
                    <a:ea typeface="+mn-ea"/>
                  </a:rPr>
                  <a:t>buffers,</a:t>
                </a:r>
              </a:p>
              <a:p>
                <a:pPr>
                  <a:spcBef>
                    <a:spcPct val="0"/>
                  </a:spcBef>
                  <a:buSzTx/>
                  <a:buFontTx/>
                  <a:buNone/>
                </a:pPr>
                <a:r>
                  <a:rPr lang="en-US" altLang="zh-CN" sz="1600">
                    <a:latin typeface="+mn-lt"/>
                    <a:ea typeface="+mn-ea"/>
                  </a:rPr>
                  <a:t>variables</a:t>
                </a:r>
              </a:p>
            </p:txBody>
          </p:sp>
        </p:grpSp>
        <p:sp>
          <p:nvSpPr>
            <p:cNvPr id="46100" name="Rectangle 47"/>
            <p:cNvSpPr>
              <a:spLocks noChangeArrowheads="1"/>
            </p:cNvSpPr>
            <p:nvPr/>
          </p:nvSpPr>
          <p:spPr bwMode="auto">
            <a:xfrm>
              <a:off x="3054" y="1654"/>
              <a:ext cx="415" cy="207"/>
            </a:xfrm>
            <a:prstGeom prst="rect">
              <a:avLst/>
            </a:prstGeom>
            <a:solidFill>
              <a:schemeClr val="accent1"/>
            </a:solidFill>
            <a:ln w="9525">
              <a:solidFill>
                <a:schemeClr val="tx1"/>
              </a:solidFill>
              <a:miter lim="800000"/>
              <a:headEnd/>
              <a:tailEnd/>
            </a:ln>
          </p:spPr>
          <p:txBody>
            <a:bodyPr wrap="none" anchor="ctr"/>
            <a:lstStyle>
              <a:lvl1pPr>
                <a:spcBef>
                  <a:spcPct val="20000"/>
                </a:spcBef>
                <a:buClr>
                  <a:schemeClr val="accent2"/>
                </a:buClr>
                <a:buSzPct val="85000"/>
                <a:buFont typeface="Wingdings" panose="05000000000000000000" pitchFamily="2" charset="2"/>
                <a:buChar char="q"/>
                <a:defRPr sz="2800">
                  <a:solidFill>
                    <a:schemeClr val="tx1"/>
                  </a:solidFill>
                  <a:latin typeface="Comic Sans MS" panose="030F0702030302020204" pitchFamily="66" charset="0"/>
                </a:defRPr>
              </a:lvl1pPr>
              <a:lvl2pPr marL="742950" indent="-285750">
                <a:spcBef>
                  <a:spcPct val="20000"/>
                </a:spcBef>
                <a:buClr>
                  <a:schemeClr val="accent2"/>
                </a:buClr>
                <a:buSzPct val="75000"/>
                <a:buFont typeface="Wingdings" panose="05000000000000000000" pitchFamily="2" charset="2"/>
                <a:buChar char="v"/>
                <a:defRPr sz="2400">
                  <a:solidFill>
                    <a:schemeClr val="tx1"/>
                  </a:solidFill>
                  <a:latin typeface="Comic Sans MS" panose="030F0702030302020204" pitchFamily="66" charset="0"/>
                </a:defRPr>
              </a:lvl2pPr>
              <a:lvl3pPr marL="1143000" indent="-228600">
                <a:spcBef>
                  <a:spcPct val="20000"/>
                </a:spcBef>
                <a:buChar char="•"/>
                <a:defRPr sz="2000">
                  <a:solidFill>
                    <a:schemeClr val="tx1"/>
                  </a:solidFill>
                  <a:latin typeface="Comic Sans MS" panose="030F0702030302020204" pitchFamily="66"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ClrTx/>
                <a:buSzTx/>
                <a:buFontTx/>
                <a:buNone/>
                <a:defRPr/>
              </a:pPr>
              <a:r>
                <a:rPr lang="en-US" altLang="zh-CN" sz="1600" dirty="0">
                  <a:solidFill>
                    <a:schemeClr val="accent3"/>
                  </a:solidFill>
                  <a:latin typeface="+mn-lt"/>
                  <a:ea typeface="+mn-ea"/>
                </a:rPr>
                <a:t>socket</a:t>
              </a:r>
            </a:p>
          </p:txBody>
        </p:sp>
        <p:sp>
          <p:nvSpPr>
            <p:cNvPr id="46101" name="Line 48"/>
            <p:cNvSpPr>
              <a:spLocks noChangeShapeType="1"/>
            </p:cNvSpPr>
            <p:nvPr/>
          </p:nvSpPr>
          <p:spPr bwMode="auto">
            <a:xfrm flipV="1">
              <a:off x="3261" y="1561"/>
              <a:ext cx="0" cy="13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6102" name="Line 49"/>
            <p:cNvSpPr>
              <a:spLocks noChangeShapeType="1"/>
            </p:cNvSpPr>
            <p:nvPr/>
          </p:nvSpPr>
          <p:spPr bwMode="auto">
            <a:xfrm>
              <a:off x="3269" y="1823"/>
              <a:ext cx="0" cy="12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6103" name="Text Box 50"/>
            <p:cNvSpPr txBox="1">
              <a:spLocks noChangeArrowheads="1"/>
            </p:cNvSpPr>
            <p:nvPr/>
          </p:nvSpPr>
          <p:spPr bwMode="auto">
            <a:xfrm>
              <a:off x="3028" y="616"/>
              <a:ext cx="439"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latin typeface="+mn-lt"/>
                  <a:ea typeface="+mn-ea"/>
                </a:rPr>
                <a:t>host or</a:t>
              </a:r>
            </a:p>
            <a:p>
              <a:pPr>
                <a:spcBef>
                  <a:spcPct val="0"/>
                </a:spcBef>
                <a:buSzTx/>
                <a:buFontTx/>
                <a:buNone/>
              </a:pPr>
              <a:r>
                <a:rPr lang="en-US" altLang="zh-CN" sz="1600">
                  <a:latin typeface="+mn-lt"/>
                  <a:ea typeface="+mn-ea"/>
                </a:rPr>
                <a:t>server</a:t>
              </a:r>
            </a:p>
          </p:txBody>
        </p:sp>
      </p:grpSp>
      <p:sp>
        <p:nvSpPr>
          <p:cNvPr id="46087" name="Text Box 51"/>
          <p:cNvSpPr txBox="1">
            <a:spLocks noChangeArrowheads="1"/>
          </p:cNvSpPr>
          <p:nvPr/>
        </p:nvSpPr>
        <p:spPr bwMode="auto">
          <a:xfrm>
            <a:off x="7953548" y="3654425"/>
            <a:ext cx="7521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Internet</a:t>
            </a:r>
          </a:p>
        </p:txBody>
      </p:sp>
      <p:sp>
        <p:nvSpPr>
          <p:cNvPr id="46088" name="Line 52"/>
          <p:cNvSpPr>
            <a:spLocks noChangeShapeType="1"/>
          </p:cNvSpPr>
          <p:nvPr/>
        </p:nvSpPr>
        <p:spPr bwMode="auto">
          <a:xfrm>
            <a:off x="7213600" y="4065588"/>
            <a:ext cx="221138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6089" name="Text Box 53"/>
          <p:cNvSpPr txBox="1">
            <a:spLocks noChangeArrowheads="1"/>
          </p:cNvSpPr>
          <p:nvPr/>
        </p:nvSpPr>
        <p:spPr bwMode="auto">
          <a:xfrm>
            <a:off x="7043739" y="4667250"/>
            <a:ext cx="9108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solidFill>
                  <a:srgbClr val="FF0000"/>
                </a:solidFill>
                <a:latin typeface="+mn-lt"/>
                <a:ea typeface="+mn-ea"/>
              </a:rPr>
              <a:t>controlled</a:t>
            </a:r>
          </a:p>
          <a:p>
            <a:pPr>
              <a:spcBef>
                <a:spcPct val="0"/>
              </a:spcBef>
              <a:buSzTx/>
              <a:buFontTx/>
              <a:buNone/>
            </a:pPr>
            <a:r>
              <a:rPr lang="en-US" altLang="zh-CN" sz="1600">
                <a:solidFill>
                  <a:srgbClr val="FF0000"/>
                </a:solidFill>
                <a:latin typeface="+mn-lt"/>
                <a:ea typeface="+mn-ea"/>
              </a:rPr>
              <a:t>by OS</a:t>
            </a:r>
            <a:endParaRPr lang="en-US" altLang="zh-CN" sz="1600">
              <a:latin typeface="+mn-lt"/>
              <a:ea typeface="+mn-ea"/>
            </a:endParaRPr>
          </a:p>
          <a:p>
            <a:pPr>
              <a:spcBef>
                <a:spcPct val="0"/>
              </a:spcBef>
              <a:buSzTx/>
              <a:buFontTx/>
              <a:buNone/>
            </a:pPr>
            <a:endParaRPr lang="en-US" altLang="zh-CN" sz="1600">
              <a:latin typeface="+mn-lt"/>
              <a:ea typeface="+mn-ea"/>
            </a:endParaRPr>
          </a:p>
        </p:txBody>
      </p:sp>
      <p:sp>
        <p:nvSpPr>
          <p:cNvPr id="46090" name="Line 55"/>
          <p:cNvSpPr>
            <a:spLocks noChangeShapeType="1"/>
          </p:cNvSpPr>
          <p:nvPr/>
        </p:nvSpPr>
        <p:spPr bwMode="auto">
          <a:xfrm flipH="1" flipV="1">
            <a:off x="6994526" y="4445000"/>
            <a:ext cx="244475" cy="3175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6091" name="Text Box 56"/>
          <p:cNvSpPr txBox="1">
            <a:spLocks noChangeArrowheads="1"/>
          </p:cNvSpPr>
          <p:nvPr/>
        </p:nvSpPr>
        <p:spPr bwMode="auto">
          <a:xfrm>
            <a:off x="7431088" y="2306639"/>
            <a:ext cx="12458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solidFill>
                  <a:srgbClr val="FF0000"/>
                </a:solidFill>
                <a:latin typeface="+mn-lt"/>
                <a:ea typeface="+mn-ea"/>
              </a:rPr>
              <a:t>controlled by</a:t>
            </a:r>
          </a:p>
          <a:p>
            <a:pPr>
              <a:spcBef>
                <a:spcPct val="0"/>
              </a:spcBef>
              <a:buSzTx/>
              <a:buFontTx/>
              <a:buNone/>
            </a:pPr>
            <a:r>
              <a:rPr lang="en-US" altLang="zh-CN" sz="1600">
                <a:solidFill>
                  <a:srgbClr val="FF0000"/>
                </a:solidFill>
                <a:latin typeface="+mn-lt"/>
                <a:ea typeface="+mn-ea"/>
              </a:rPr>
              <a:t>app developer</a:t>
            </a:r>
            <a:endParaRPr lang="en-US" altLang="zh-CN" sz="1600">
              <a:latin typeface="+mn-lt"/>
              <a:ea typeface="+mn-ea"/>
            </a:endParaRPr>
          </a:p>
        </p:txBody>
      </p:sp>
      <p:sp>
        <p:nvSpPr>
          <p:cNvPr id="46092" name="Line 58"/>
          <p:cNvSpPr>
            <a:spLocks noChangeShapeType="1"/>
          </p:cNvSpPr>
          <p:nvPr/>
        </p:nvSpPr>
        <p:spPr bwMode="auto">
          <a:xfrm flipH="1">
            <a:off x="7202489" y="2589213"/>
            <a:ext cx="219075" cy="13335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4113" name="Rectangle 59"/>
          <p:cNvSpPr>
            <a:spLocks noChangeArrowheads="1"/>
          </p:cNvSpPr>
          <p:nvPr/>
        </p:nvSpPr>
        <p:spPr bwMode="auto">
          <a:xfrm>
            <a:off x="1844676" y="5554663"/>
            <a:ext cx="8304213" cy="800100"/>
          </a:xfrm>
          <a:prstGeom prst="rect">
            <a:avLst/>
          </a:prstGeom>
          <a:noFill/>
          <a:ln w="9525">
            <a:noFill/>
            <a:miter lim="800000"/>
            <a:headEnd/>
            <a:tailEnd/>
          </a:ln>
        </p:spPr>
        <p:txBody>
          <a:bodyPr/>
          <a:lstStyle/>
          <a:p>
            <a:pPr>
              <a:defRPr/>
            </a:pPr>
            <a:r>
              <a:rPr lang="en-US" altLang="zh-CN" b="1" dirty="0">
                <a:latin typeface="+mj-lt"/>
                <a:ea typeface="宋体" charset="-122"/>
              </a:rPr>
              <a:t>API: (1) choice of transport protocol; (2) ability to fix a few parameters</a:t>
            </a:r>
          </a:p>
          <a:p>
            <a:pPr marL="342900" indent="-342900">
              <a:defRPr/>
            </a:pPr>
            <a:r>
              <a:rPr lang="en-US" altLang="zh-CN" dirty="0">
                <a:ea typeface="宋体" charset="-122"/>
              </a:rPr>
              <a:t>               </a:t>
            </a:r>
          </a:p>
        </p:txBody>
      </p:sp>
    </p:spTree>
    <p:extLst>
      <p:ext uri="{BB962C8B-B14F-4D97-AF65-F5344CB8AC3E}">
        <p14:creationId xmlns:p14="http://schemas.microsoft.com/office/powerpoint/2010/main" val="2798979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40000" y="360000"/>
            <a:ext cx="11520000" cy="890588"/>
          </a:xfrm>
        </p:spPr>
        <p:txBody>
          <a:bodyPr/>
          <a:lstStyle/>
          <a:p>
            <a:r>
              <a:rPr lang="en-US" altLang="zh-CN" dirty="0"/>
              <a:t>Addressing processes</a:t>
            </a:r>
          </a:p>
        </p:txBody>
      </p:sp>
      <p:sp>
        <p:nvSpPr>
          <p:cNvPr id="48131" name="Rectangle 3"/>
          <p:cNvSpPr>
            <a:spLocks noGrp="1" noChangeArrowheads="1"/>
          </p:cNvSpPr>
          <p:nvPr>
            <p:ph sz="half" idx="1"/>
          </p:nvPr>
        </p:nvSpPr>
        <p:spPr>
          <a:xfrm>
            <a:off x="711200" y="1600200"/>
            <a:ext cx="5080000" cy="4648200"/>
          </a:xfrm>
        </p:spPr>
        <p:txBody>
          <a:bodyPr/>
          <a:lstStyle/>
          <a:p>
            <a:r>
              <a:rPr lang="en-US" altLang="zh-CN" dirty="0"/>
              <a:t>to receive messages, process  must have identifier</a:t>
            </a:r>
          </a:p>
          <a:p>
            <a:r>
              <a:rPr lang="en-US" altLang="zh-CN" dirty="0"/>
              <a:t>host device has unique 32-bit IP address</a:t>
            </a:r>
          </a:p>
          <a:p>
            <a:r>
              <a:rPr lang="en-US" altLang="zh-CN" dirty="0"/>
              <a:t>Exercise: use </a:t>
            </a:r>
            <a:r>
              <a:rPr lang="en-US" altLang="zh-CN" dirty="0">
                <a:solidFill>
                  <a:schemeClr val="accent5"/>
                </a:solidFill>
              </a:rPr>
              <a:t>ipconfig</a:t>
            </a:r>
            <a:r>
              <a:rPr lang="en-US" altLang="zh-CN" dirty="0"/>
              <a:t> from command prompt to get your IP address (Windows)</a:t>
            </a:r>
          </a:p>
          <a:p>
            <a:endParaRPr lang="en-US" altLang="zh-CN" dirty="0"/>
          </a:p>
        </p:txBody>
      </p:sp>
      <p:sp>
        <p:nvSpPr>
          <p:cNvPr id="237572" name="Rectangle 4"/>
          <p:cNvSpPr>
            <a:spLocks noGrp="1" noChangeArrowheads="1"/>
          </p:cNvSpPr>
          <p:nvPr>
            <p:ph sz="half" idx="2"/>
          </p:nvPr>
        </p:nvSpPr>
        <p:spPr>
          <a:xfrm>
            <a:off x="5994400" y="1600200"/>
            <a:ext cx="5080000" cy="4648200"/>
          </a:xfrm>
        </p:spPr>
        <p:txBody>
          <a:bodyPr>
            <a:normAutofit fontScale="92500" lnSpcReduction="10000"/>
          </a:bodyPr>
          <a:lstStyle/>
          <a:p>
            <a:r>
              <a:rPr lang="en-US" altLang="zh-CN" dirty="0">
                <a:solidFill>
                  <a:schemeClr val="accent5"/>
                </a:solidFill>
              </a:rPr>
              <a:t>Q: does  IP address of host on which process runs suffice for identifying the process?</a:t>
            </a:r>
          </a:p>
          <a:p>
            <a:pPr lvl="1"/>
            <a:r>
              <a:rPr lang="en-US" altLang="zh-CN" dirty="0"/>
              <a:t>A: No, many processes can be running on same</a:t>
            </a:r>
          </a:p>
          <a:p>
            <a:r>
              <a:rPr lang="en-US" altLang="zh-CN" dirty="0"/>
              <a:t>Identifier includes both IP address and port numbers associated with process on host.</a:t>
            </a:r>
          </a:p>
          <a:p>
            <a:r>
              <a:rPr lang="en-US" altLang="zh-CN" dirty="0"/>
              <a:t>Example port numbers:</a:t>
            </a:r>
          </a:p>
          <a:p>
            <a:pPr lvl="1"/>
            <a:r>
              <a:rPr lang="en-US" altLang="zh-CN" dirty="0"/>
              <a:t>HTTP server: 80</a:t>
            </a:r>
          </a:p>
          <a:p>
            <a:pPr lvl="1"/>
            <a:r>
              <a:rPr lang="en-US" altLang="zh-CN" dirty="0"/>
              <a:t>Mail server: 25</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14</a:t>
            </a:fld>
            <a:endParaRPr lang="en-US" altLang="zh-CN" dirty="0"/>
          </a:p>
        </p:txBody>
      </p:sp>
    </p:spTree>
    <p:extLst>
      <p:ext uri="{BB962C8B-B14F-4D97-AF65-F5344CB8AC3E}">
        <p14:creationId xmlns:p14="http://schemas.microsoft.com/office/powerpoint/2010/main" val="18525380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75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240000" y="360000"/>
            <a:ext cx="11520000" cy="890588"/>
          </a:xfrm>
        </p:spPr>
        <p:txBody>
          <a:bodyPr/>
          <a:lstStyle/>
          <a:p>
            <a:r>
              <a:rPr lang="en-US" altLang="zh-CN"/>
              <a:t>App-layer protocol defines</a:t>
            </a:r>
          </a:p>
        </p:txBody>
      </p:sp>
      <p:sp>
        <p:nvSpPr>
          <p:cNvPr id="50179" name="Rectangle 3"/>
          <p:cNvSpPr>
            <a:spLocks noGrp="1" noChangeArrowheads="1"/>
          </p:cNvSpPr>
          <p:nvPr>
            <p:ph sz="half" idx="1"/>
          </p:nvPr>
        </p:nvSpPr>
        <p:spPr>
          <a:xfrm>
            <a:off x="711200" y="1600200"/>
            <a:ext cx="5080000" cy="4648200"/>
          </a:xfrm>
        </p:spPr>
        <p:txBody>
          <a:bodyPr>
            <a:normAutofit lnSpcReduction="10000"/>
          </a:bodyPr>
          <a:lstStyle/>
          <a:p>
            <a:r>
              <a:rPr lang="en-US" altLang="zh-CN" dirty="0"/>
              <a:t>Message syntax:</a:t>
            </a:r>
          </a:p>
          <a:p>
            <a:pPr lvl="1"/>
            <a:r>
              <a:rPr lang="en-US" altLang="zh-CN" dirty="0"/>
              <a:t>what fields in messages &amp; how fields are delineated</a:t>
            </a:r>
          </a:p>
          <a:p>
            <a:r>
              <a:rPr lang="en-US" altLang="zh-CN" dirty="0"/>
              <a:t>Message semantics </a:t>
            </a:r>
          </a:p>
          <a:p>
            <a:pPr lvl="1"/>
            <a:r>
              <a:rPr lang="en-US" altLang="zh-CN" dirty="0"/>
              <a:t>meaning of information in fields</a:t>
            </a:r>
          </a:p>
          <a:p>
            <a:r>
              <a:rPr lang="en-US" altLang="zh-CN" dirty="0"/>
              <a:t>Types of messages exchanged, </a:t>
            </a:r>
          </a:p>
          <a:p>
            <a:pPr lvl="1"/>
            <a:r>
              <a:rPr lang="en-US" altLang="zh-CN" dirty="0"/>
              <a:t>e.g., request, response </a:t>
            </a:r>
          </a:p>
          <a:p>
            <a:r>
              <a:rPr lang="en-US" altLang="zh-CN" dirty="0"/>
              <a:t>Rules for when and how processes send &amp; respond to messages</a:t>
            </a:r>
          </a:p>
        </p:txBody>
      </p:sp>
      <p:sp>
        <p:nvSpPr>
          <p:cNvPr id="50180" name="Rectangle 4"/>
          <p:cNvSpPr>
            <a:spLocks noGrp="1" noChangeArrowheads="1"/>
          </p:cNvSpPr>
          <p:nvPr>
            <p:ph sz="half" idx="2"/>
          </p:nvPr>
        </p:nvSpPr>
        <p:spPr>
          <a:xfrm>
            <a:off x="5994400" y="1600200"/>
            <a:ext cx="5080000" cy="4648200"/>
          </a:xfrm>
        </p:spPr>
        <p:txBody>
          <a:bodyPr/>
          <a:lstStyle/>
          <a:p>
            <a:r>
              <a:rPr lang="en-US" altLang="zh-CN" dirty="0">
                <a:solidFill>
                  <a:schemeClr val="accent5"/>
                </a:solidFill>
              </a:rPr>
              <a:t>Public-domain protocols:</a:t>
            </a:r>
          </a:p>
          <a:p>
            <a:pPr lvl="1"/>
            <a:r>
              <a:rPr lang="en-US" altLang="zh-CN" dirty="0"/>
              <a:t>defined in RFCs</a:t>
            </a:r>
          </a:p>
          <a:p>
            <a:pPr lvl="1"/>
            <a:r>
              <a:rPr lang="en-US" altLang="zh-CN" dirty="0"/>
              <a:t>allows for interoperability</a:t>
            </a:r>
          </a:p>
          <a:p>
            <a:pPr lvl="1"/>
            <a:r>
              <a:rPr lang="en-US" altLang="zh-CN" dirty="0"/>
              <a:t>e.g., HTTP, SMTP, </a:t>
            </a:r>
            <a:r>
              <a:rPr lang="en-US" altLang="zh-CN" dirty="0" err="1"/>
              <a:t>BitTorrent</a:t>
            </a:r>
            <a:endParaRPr lang="en-US" altLang="zh-CN" dirty="0"/>
          </a:p>
          <a:p>
            <a:endParaRPr lang="en-US" altLang="zh-CN" dirty="0"/>
          </a:p>
          <a:p>
            <a:r>
              <a:rPr lang="en-US" altLang="zh-CN" dirty="0">
                <a:solidFill>
                  <a:schemeClr val="accent2"/>
                </a:solidFill>
              </a:rPr>
              <a:t>Proprietary protocols:</a:t>
            </a:r>
          </a:p>
          <a:p>
            <a:pPr lvl="1"/>
            <a:r>
              <a:rPr lang="en-US" altLang="zh-CN" dirty="0"/>
              <a:t>e.g., Skype, </a:t>
            </a:r>
            <a:r>
              <a:rPr lang="en-US" altLang="zh-CN" dirty="0" err="1"/>
              <a:t>ppstream</a:t>
            </a:r>
            <a:endParaRPr lang="en-US" altLang="zh-CN" dirty="0"/>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15</a:t>
            </a:fld>
            <a:endParaRPr lang="en-US" altLang="zh-CN" dirty="0"/>
          </a:p>
        </p:txBody>
      </p:sp>
    </p:spTree>
    <p:extLst>
      <p:ext uri="{BB962C8B-B14F-4D97-AF65-F5344CB8AC3E}">
        <p14:creationId xmlns:p14="http://schemas.microsoft.com/office/powerpoint/2010/main" val="3061220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zh-CN" dirty="0"/>
              <a:t>What transport service need?</a:t>
            </a:r>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16</a:t>
            </a:fld>
            <a:endParaRPr lang="en-US" altLang="zh-CN" dirty="0"/>
          </a:p>
        </p:txBody>
      </p:sp>
      <p:sp>
        <p:nvSpPr>
          <p:cNvPr id="52228" name="Rectangle 4"/>
          <p:cNvSpPr>
            <a:spLocks noGrp="1" noChangeArrowheads="1"/>
          </p:cNvSpPr>
          <p:nvPr>
            <p:ph type="body" sz="half" idx="4294967295"/>
          </p:nvPr>
        </p:nvSpPr>
        <p:spPr>
          <a:xfrm>
            <a:off x="1490870" y="4241800"/>
            <a:ext cx="3810000" cy="2443163"/>
          </a:xfrm>
        </p:spPr>
        <p:txBody>
          <a:bodyPr/>
          <a:lstStyle/>
          <a:p>
            <a:pPr>
              <a:lnSpc>
                <a:spcPct val="90000"/>
              </a:lnSpc>
              <a:buFont typeface="ZapfDingbats"/>
              <a:buNone/>
            </a:pPr>
            <a:r>
              <a:rPr lang="en-US" altLang="zh-CN" sz="2400" dirty="0">
                <a:solidFill>
                  <a:schemeClr val="accent6"/>
                </a:solidFill>
                <a:ea typeface="宋体" panose="02010600030101010101" pitchFamily="2" charset="-122"/>
              </a:rPr>
              <a:t>Timing</a:t>
            </a:r>
          </a:p>
          <a:p>
            <a:pPr>
              <a:lnSpc>
                <a:spcPct val="90000"/>
              </a:lnSpc>
            </a:pPr>
            <a:r>
              <a:rPr lang="en-US" altLang="zh-CN" sz="2400" dirty="0">
                <a:ea typeface="宋体" panose="02010600030101010101" pitchFamily="2" charset="-122"/>
              </a:rPr>
              <a:t>some apps (e.g., Internet telephony, interactive games) require low delay to be “effective”</a:t>
            </a:r>
          </a:p>
        </p:txBody>
      </p:sp>
      <p:sp>
        <p:nvSpPr>
          <p:cNvPr id="52227" name="Rectangle 3"/>
          <p:cNvSpPr>
            <a:spLocks noGrp="1" noChangeArrowheads="1"/>
          </p:cNvSpPr>
          <p:nvPr>
            <p:ph type="body" sz="half" idx="4294967295"/>
          </p:nvPr>
        </p:nvSpPr>
        <p:spPr>
          <a:xfrm>
            <a:off x="1490870" y="1362075"/>
            <a:ext cx="4316413" cy="2797175"/>
          </a:xfrm>
        </p:spPr>
        <p:txBody>
          <a:bodyPr/>
          <a:lstStyle/>
          <a:p>
            <a:pPr>
              <a:lnSpc>
                <a:spcPct val="90000"/>
              </a:lnSpc>
              <a:buFont typeface="ZapfDingbats"/>
              <a:buNone/>
            </a:pPr>
            <a:r>
              <a:rPr lang="en-US" altLang="zh-CN" sz="2400" dirty="0">
                <a:solidFill>
                  <a:schemeClr val="accent6"/>
                </a:solidFill>
                <a:ea typeface="宋体" panose="02010600030101010101" pitchFamily="2" charset="-122"/>
              </a:rPr>
              <a:t>Data loss</a:t>
            </a:r>
          </a:p>
          <a:p>
            <a:pPr>
              <a:lnSpc>
                <a:spcPct val="90000"/>
              </a:lnSpc>
            </a:pPr>
            <a:r>
              <a:rPr lang="en-US" altLang="zh-CN" sz="2400" dirty="0">
                <a:ea typeface="宋体" panose="02010600030101010101" pitchFamily="2" charset="-122"/>
              </a:rPr>
              <a:t>some apps (e.g., audio) can tolerate some loss</a:t>
            </a:r>
          </a:p>
          <a:p>
            <a:pPr>
              <a:lnSpc>
                <a:spcPct val="90000"/>
              </a:lnSpc>
            </a:pPr>
            <a:r>
              <a:rPr lang="en-US" altLang="zh-CN" sz="2400" dirty="0">
                <a:ea typeface="宋体" panose="02010600030101010101" pitchFamily="2" charset="-122"/>
              </a:rPr>
              <a:t>other apps (e.g., file transfer, telnet) require 100% reliable data transfer</a:t>
            </a:r>
            <a:r>
              <a:rPr lang="en-US" altLang="zh-CN" dirty="0">
                <a:ea typeface="宋体" panose="02010600030101010101" pitchFamily="2" charset="-122"/>
              </a:rPr>
              <a:t> </a:t>
            </a:r>
          </a:p>
        </p:txBody>
      </p:sp>
      <p:sp>
        <p:nvSpPr>
          <p:cNvPr id="62471" name="Rectangle 5"/>
          <p:cNvSpPr>
            <a:spLocks noChangeArrowheads="1"/>
          </p:cNvSpPr>
          <p:nvPr/>
        </p:nvSpPr>
        <p:spPr bwMode="auto">
          <a:xfrm>
            <a:off x="6332674" y="1250588"/>
            <a:ext cx="4283075" cy="4826000"/>
          </a:xfrm>
          <a:prstGeom prst="rect">
            <a:avLst/>
          </a:prstGeom>
          <a:noFill/>
          <a:ln w="9525">
            <a:noFill/>
            <a:miter lim="800000"/>
            <a:headEnd/>
            <a:tailEnd/>
          </a:ln>
        </p:spPr>
        <p:txBody>
          <a:bodyPr/>
          <a:lstStyle/>
          <a:p>
            <a:pPr marL="342900" indent="-342900">
              <a:defRPr/>
            </a:pPr>
            <a:r>
              <a:rPr lang="en-US" altLang="zh-CN" b="1" dirty="0">
                <a:solidFill>
                  <a:schemeClr val="accent6"/>
                </a:solidFill>
                <a:latin typeface="+mj-lt"/>
                <a:ea typeface="宋体" charset="-122"/>
              </a:rPr>
              <a:t>Throughput</a:t>
            </a:r>
          </a:p>
          <a:p>
            <a:pPr marL="342900" indent="-342900">
              <a:buFont typeface="ZapfDingbats" pitchFamily="82" charset="2"/>
              <a:buChar char="r"/>
              <a:defRPr/>
            </a:pPr>
            <a:r>
              <a:rPr lang="en-US" altLang="zh-CN" dirty="0">
                <a:latin typeface="+mj-lt"/>
                <a:ea typeface="宋体" charset="-122"/>
              </a:rPr>
              <a:t>some apps (e.g., multimedia) require minimum amount of throughput to be “effective”</a:t>
            </a:r>
          </a:p>
          <a:p>
            <a:pPr marL="342900" indent="-342900">
              <a:buFont typeface="ZapfDingbats" pitchFamily="82" charset="2"/>
              <a:buChar char="r"/>
              <a:defRPr/>
            </a:pPr>
            <a:r>
              <a:rPr lang="en-US" altLang="zh-CN" dirty="0">
                <a:latin typeface="+mj-lt"/>
                <a:ea typeface="宋体" charset="-122"/>
              </a:rPr>
              <a:t>other apps (“elastic apps”) make use of whatever throughput they get </a:t>
            </a:r>
          </a:p>
          <a:p>
            <a:pPr marL="342900" indent="-342900">
              <a:defRPr/>
            </a:pPr>
            <a:endParaRPr lang="en-US" altLang="zh-CN" b="1" dirty="0">
              <a:solidFill>
                <a:schemeClr val="accent6"/>
              </a:solidFill>
              <a:latin typeface="+mj-lt"/>
              <a:ea typeface="宋体" charset="-122"/>
            </a:endParaRPr>
          </a:p>
          <a:p>
            <a:pPr marL="342900" indent="-342900">
              <a:defRPr/>
            </a:pPr>
            <a:r>
              <a:rPr lang="en-US" altLang="zh-CN" b="1" dirty="0">
                <a:solidFill>
                  <a:schemeClr val="accent6"/>
                </a:solidFill>
                <a:latin typeface="+mj-lt"/>
                <a:ea typeface="宋体" charset="-122"/>
              </a:rPr>
              <a:t>Security</a:t>
            </a:r>
          </a:p>
          <a:p>
            <a:pPr marL="342900" indent="-342900">
              <a:buFont typeface="ZapfDingbats" pitchFamily="82" charset="2"/>
              <a:buChar char="r"/>
              <a:defRPr/>
            </a:pPr>
            <a:r>
              <a:rPr lang="en-US" altLang="zh-CN" dirty="0">
                <a:latin typeface="+mj-lt"/>
                <a:ea typeface="宋体" charset="-122"/>
              </a:rPr>
              <a:t>Encryption, data integrity, …</a:t>
            </a:r>
          </a:p>
        </p:txBody>
      </p:sp>
    </p:spTree>
    <p:extLst>
      <p:ext uri="{BB962C8B-B14F-4D97-AF65-F5344CB8AC3E}">
        <p14:creationId xmlns:p14="http://schemas.microsoft.com/office/powerpoint/2010/main" val="1254882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标题 5"/>
          <p:cNvSpPr>
            <a:spLocks noGrp="1"/>
          </p:cNvSpPr>
          <p:nvPr>
            <p:ph type="title"/>
          </p:nvPr>
        </p:nvSpPr>
        <p:spPr/>
        <p:txBody>
          <a:bodyPr/>
          <a:lstStyle/>
          <a:p>
            <a:r>
              <a:rPr lang="en-US" altLang="zh-CN"/>
              <a:t>Fun</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17</a:t>
            </a:fld>
            <a:endParaRPr lang="en-US" altLang="zh-CN" dirty="0"/>
          </a:p>
        </p:txBody>
      </p:sp>
      <p:pic>
        <p:nvPicPr>
          <p:cNvPr id="4" name="图片 3">
            <a:extLst>
              <a:ext uri="{FF2B5EF4-FFF2-40B4-BE49-F238E27FC236}">
                <a16:creationId xmlns:a16="http://schemas.microsoft.com/office/drawing/2014/main" id="{C497CA70-F92E-43B4-9886-2907B8DBEE69}"/>
              </a:ext>
            </a:extLst>
          </p:cNvPr>
          <p:cNvPicPr>
            <a:picLocks noChangeAspect="1"/>
          </p:cNvPicPr>
          <p:nvPr/>
        </p:nvPicPr>
        <p:blipFill>
          <a:blip r:embed="rId3"/>
          <a:stretch>
            <a:fillRect/>
          </a:stretch>
        </p:blipFill>
        <p:spPr>
          <a:xfrm>
            <a:off x="479425" y="2519363"/>
            <a:ext cx="3594040" cy="2401888"/>
          </a:xfrm>
          <a:prstGeom prst="rect">
            <a:avLst/>
          </a:prstGeom>
        </p:spPr>
      </p:pic>
      <p:pic>
        <p:nvPicPr>
          <p:cNvPr id="6" name="图片 5">
            <a:extLst>
              <a:ext uri="{FF2B5EF4-FFF2-40B4-BE49-F238E27FC236}">
                <a16:creationId xmlns:a16="http://schemas.microsoft.com/office/drawing/2014/main" id="{0F3DAEE5-2930-40B4-9E6C-C3D5B3AFFB9C}"/>
              </a:ext>
            </a:extLst>
          </p:cNvPr>
          <p:cNvPicPr>
            <a:picLocks noChangeAspect="1"/>
          </p:cNvPicPr>
          <p:nvPr/>
        </p:nvPicPr>
        <p:blipFill>
          <a:blip r:embed="rId4"/>
          <a:stretch>
            <a:fillRect/>
          </a:stretch>
        </p:blipFill>
        <p:spPr>
          <a:xfrm>
            <a:off x="4159250" y="2519364"/>
            <a:ext cx="3594041" cy="2441834"/>
          </a:xfrm>
          <a:prstGeom prst="rect">
            <a:avLst/>
          </a:prstGeom>
        </p:spPr>
      </p:pic>
      <p:pic>
        <p:nvPicPr>
          <p:cNvPr id="8" name="图片 7">
            <a:extLst>
              <a:ext uri="{FF2B5EF4-FFF2-40B4-BE49-F238E27FC236}">
                <a16:creationId xmlns:a16="http://schemas.microsoft.com/office/drawing/2014/main" id="{C14F016F-61B7-4389-B50E-21CC97786EC5}"/>
              </a:ext>
            </a:extLst>
          </p:cNvPr>
          <p:cNvPicPr>
            <a:picLocks noChangeAspect="1"/>
          </p:cNvPicPr>
          <p:nvPr/>
        </p:nvPicPr>
        <p:blipFill>
          <a:blip r:embed="rId5"/>
          <a:stretch>
            <a:fillRect/>
          </a:stretch>
        </p:blipFill>
        <p:spPr>
          <a:xfrm>
            <a:off x="7896225" y="2512861"/>
            <a:ext cx="3709698" cy="2454840"/>
          </a:xfrm>
          <a:prstGeom prst="rect">
            <a:avLst/>
          </a:prstGeom>
        </p:spPr>
      </p:pic>
    </p:spTree>
    <p:extLst>
      <p:ext uri="{BB962C8B-B14F-4D97-AF65-F5344CB8AC3E}">
        <p14:creationId xmlns:p14="http://schemas.microsoft.com/office/powerpoint/2010/main" val="1733640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240000" y="360000"/>
            <a:ext cx="11520000" cy="890588"/>
          </a:xfrm>
        </p:spPr>
        <p:txBody>
          <a:bodyPr/>
          <a:lstStyle/>
          <a:p>
            <a:r>
              <a:rPr lang="en-US" altLang="zh-CN" dirty="0"/>
              <a:t>Transport service requirements</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18</a:t>
            </a:fld>
            <a:endParaRPr lang="en-US" altLang="zh-CN" dirty="0"/>
          </a:p>
        </p:txBody>
      </p:sp>
      <p:sp>
        <p:nvSpPr>
          <p:cNvPr id="56323" name="Text Box 3"/>
          <p:cNvSpPr txBox="1">
            <a:spLocks noChangeArrowheads="1"/>
          </p:cNvSpPr>
          <p:nvPr/>
        </p:nvSpPr>
        <p:spPr bwMode="auto">
          <a:xfrm>
            <a:off x="1930003" y="1755776"/>
            <a:ext cx="2135585"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r">
              <a:spcBef>
                <a:spcPct val="0"/>
              </a:spcBef>
              <a:buSzTx/>
              <a:buFontTx/>
              <a:buNone/>
            </a:pPr>
            <a:r>
              <a:rPr lang="en-US" altLang="zh-CN" sz="2000" b="1">
                <a:latin typeface="+mn-lt"/>
                <a:ea typeface="+mn-ea"/>
              </a:rPr>
              <a:t>Application</a:t>
            </a:r>
            <a:endParaRPr lang="en-US" altLang="zh-CN" sz="2000">
              <a:latin typeface="+mn-lt"/>
              <a:ea typeface="+mn-ea"/>
            </a:endParaRPr>
          </a:p>
          <a:p>
            <a:pPr algn="r">
              <a:spcBef>
                <a:spcPct val="0"/>
              </a:spcBef>
              <a:buSzTx/>
              <a:buFontTx/>
              <a:buNone/>
            </a:pPr>
            <a:endParaRPr lang="en-US" altLang="zh-CN" sz="2000">
              <a:latin typeface="+mn-lt"/>
              <a:ea typeface="+mn-ea"/>
            </a:endParaRPr>
          </a:p>
          <a:p>
            <a:pPr algn="r">
              <a:spcBef>
                <a:spcPct val="0"/>
              </a:spcBef>
              <a:buSzTx/>
              <a:buFontTx/>
              <a:buNone/>
            </a:pPr>
            <a:r>
              <a:rPr lang="en-US" altLang="zh-CN" sz="2000">
                <a:latin typeface="+mn-lt"/>
                <a:ea typeface="+mn-ea"/>
              </a:rPr>
              <a:t>file transfer</a:t>
            </a:r>
          </a:p>
          <a:p>
            <a:pPr algn="r">
              <a:spcBef>
                <a:spcPct val="0"/>
              </a:spcBef>
              <a:buSzTx/>
              <a:buFontTx/>
              <a:buNone/>
            </a:pPr>
            <a:r>
              <a:rPr lang="en-US" altLang="zh-CN" sz="2000">
                <a:latin typeface="+mn-lt"/>
                <a:ea typeface="+mn-ea"/>
              </a:rPr>
              <a:t>e-mail</a:t>
            </a:r>
          </a:p>
          <a:p>
            <a:pPr algn="r">
              <a:spcBef>
                <a:spcPct val="0"/>
              </a:spcBef>
              <a:buSzTx/>
              <a:buFontTx/>
              <a:buNone/>
            </a:pPr>
            <a:r>
              <a:rPr lang="en-US" altLang="zh-CN" sz="2000">
                <a:latin typeface="+mn-lt"/>
                <a:ea typeface="+mn-ea"/>
              </a:rPr>
              <a:t>Web documents</a:t>
            </a:r>
          </a:p>
          <a:p>
            <a:pPr algn="r">
              <a:spcBef>
                <a:spcPct val="0"/>
              </a:spcBef>
              <a:buSzTx/>
              <a:buFontTx/>
              <a:buNone/>
            </a:pPr>
            <a:r>
              <a:rPr lang="en-US" altLang="zh-CN" sz="2000">
                <a:latin typeface="+mn-lt"/>
                <a:ea typeface="+mn-ea"/>
              </a:rPr>
              <a:t>real-time audio/video</a:t>
            </a:r>
          </a:p>
          <a:p>
            <a:pPr algn="r">
              <a:spcBef>
                <a:spcPct val="0"/>
              </a:spcBef>
              <a:buSzTx/>
              <a:buFontTx/>
              <a:buNone/>
            </a:pPr>
            <a:endParaRPr lang="en-US" altLang="zh-CN" sz="2000">
              <a:latin typeface="+mn-lt"/>
              <a:ea typeface="+mn-ea"/>
            </a:endParaRPr>
          </a:p>
          <a:p>
            <a:pPr algn="r">
              <a:spcBef>
                <a:spcPct val="0"/>
              </a:spcBef>
              <a:buSzTx/>
              <a:buFontTx/>
              <a:buNone/>
            </a:pPr>
            <a:r>
              <a:rPr lang="en-US" altLang="zh-CN" sz="2000">
                <a:latin typeface="+mn-lt"/>
                <a:ea typeface="+mn-ea"/>
              </a:rPr>
              <a:t>stored audio/video</a:t>
            </a:r>
          </a:p>
          <a:p>
            <a:pPr algn="r">
              <a:spcBef>
                <a:spcPct val="0"/>
              </a:spcBef>
              <a:buSzTx/>
              <a:buFontTx/>
              <a:buNone/>
            </a:pPr>
            <a:r>
              <a:rPr lang="en-US" altLang="zh-CN" sz="2000">
                <a:latin typeface="+mn-lt"/>
                <a:ea typeface="+mn-ea"/>
              </a:rPr>
              <a:t>interactive games</a:t>
            </a:r>
          </a:p>
          <a:p>
            <a:pPr algn="r">
              <a:spcBef>
                <a:spcPct val="0"/>
              </a:spcBef>
              <a:buSzTx/>
              <a:buFontTx/>
              <a:buNone/>
            </a:pPr>
            <a:r>
              <a:rPr lang="en-US" altLang="zh-CN" sz="2000">
                <a:latin typeface="+mn-lt"/>
                <a:ea typeface="+mn-ea"/>
              </a:rPr>
              <a:t>instant messaging</a:t>
            </a:r>
            <a:endParaRPr lang="en-US" altLang="zh-CN" sz="2400">
              <a:latin typeface="+mn-lt"/>
              <a:ea typeface="+mn-ea"/>
            </a:endParaRPr>
          </a:p>
        </p:txBody>
      </p:sp>
      <p:sp>
        <p:nvSpPr>
          <p:cNvPr id="56324" name="Text Box 4"/>
          <p:cNvSpPr txBox="1">
            <a:spLocks noChangeArrowheads="1"/>
          </p:cNvSpPr>
          <p:nvPr/>
        </p:nvSpPr>
        <p:spPr bwMode="auto">
          <a:xfrm>
            <a:off x="4157663" y="1781176"/>
            <a:ext cx="1330814"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000" b="1">
                <a:latin typeface="+mn-lt"/>
                <a:ea typeface="+mn-ea"/>
              </a:rPr>
              <a:t>Data loss</a:t>
            </a:r>
            <a:endParaRPr lang="en-US" altLang="zh-CN" sz="2000">
              <a:latin typeface="+mn-lt"/>
              <a:ea typeface="+mn-ea"/>
            </a:endParaRPr>
          </a:p>
          <a:p>
            <a:pPr>
              <a:spcBef>
                <a:spcPct val="0"/>
              </a:spcBef>
              <a:buSzTx/>
              <a:buFontTx/>
              <a:buNone/>
            </a:pPr>
            <a:endParaRPr lang="en-US" altLang="zh-CN" sz="2000">
              <a:latin typeface="+mn-lt"/>
              <a:ea typeface="+mn-ea"/>
            </a:endParaRPr>
          </a:p>
          <a:p>
            <a:pPr>
              <a:spcBef>
                <a:spcPct val="0"/>
              </a:spcBef>
              <a:buSzTx/>
              <a:buFontTx/>
              <a:buNone/>
            </a:pPr>
            <a:r>
              <a:rPr lang="en-US" altLang="zh-CN" sz="2000">
                <a:latin typeface="+mn-lt"/>
                <a:ea typeface="+mn-ea"/>
              </a:rPr>
              <a:t>no loss</a:t>
            </a:r>
          </a:p>
          <a:p>
            <a:pPr>
              <a:spcBef>
                <a:spcPct val="0"/>
              </a:spcBef>
              <a:buSzTx/>
              <a:buFontTx/>
              <a:buNone/>
            </a:pPr>
            <a:r>
              <a:rPr lang="en-US" altLang="zh-CN" sz="2000">
                <a:latin typeface="+mn-lt"/>
                <a:ea typeface="+mn-ea"/>
              </a:rPr>
              <a:t>no loss</a:t>
            </a:r>
          </a:p>
          <a:p>
            <a:pPr>
              <a:spcBef>
                <a:spcPct val="0"/>
              </a:spcBef>
              <a:buSzTx/>
              <a:buFontTx/>
              <a:buNone/>
            </a:pPr>
            <a:r>
              <a:rPr lang="en-US" altLang="zh-CN" sz="2000">
                <a:latin typeface="+mn-lt"/>
                <a:ea typeface="+mn-ea"/>
              </a:rPr>
              <a:t>no loss</a:t>
            </a:r>
          </a:p>
          <a:p>
            <a:pPr>
              <a:spcBef>
                <a:spcPct val="0"/>
              </a:spcBef>
              <a:buSzTx/>
              <a:buFontTx/>
              <a:buNone/>
            </a:pPr>
            <a:r>
              <a:rPr lang="en-US" altLang="zh-CN" sz="2000">
                <a:latin typeface="+mn-lt"/>
                <a:ea typeface="+mn-ea"/>
              </a:rPr>
              <a:t>loss-tolerant</a:t>
            </a:r>
          </a:p>
          <a:p>
            <a:pPr>
              <a:spcBef>
                <a:spcPct val="0"/>
              </a:spcBef>
              <a:buSzTx/>
              <a:buFontTx/>
              <a:buNone/>
            </a:pPr>
            <a:endParaRPr lang="en-US" altLang="zh-CN" sz="2000">
              <a:latin typeface="+mn-lt"/>
              <a:ea typeface="+mn-ea"/>
            </a:endParaRPr>
          </a:p>
          <a:p>
            <a:pPr>
              <a:spcBef>
                <a:spcPct val="0"/>
              </a:spcBef>
              <a:buSzTx/>
              <a:buFontTx/>
              <a:buNone/>
            </a:pPr>
            <a:r>
              <a:rPr lang="en-US" altLang="zh-CN" sz="2000">
                <a:latin typeface="+mn-lt"/>
                <a:ea typeface="+mn-ea"/>
              </a:rPr>
              <a:t>loss-tolerant</a:t>
            </a:r>
          </a:p>
          <a:p>
            <a:pPr>
              <a:spcBef>
                <a:spcPct val="0"/>
              </a:spcBef>
              <a:buSzTx/>
              <a:buFontTx/>
              <a:buNone/>
            </a:pPr>
            <a:r>
              <a:rPr lang="en-US" altLang="zh-CN" sz="2000">
                <a:latin typeface="+mn-lt"/>
                <a:ea typeface="+mn-ea"/>
              </a:rPr>
              <a:t>loss-tolerant</a:t>
            </a:r>
          </a:p>
          <a:p>
            <a:pPr>
              <a:spcBef>
                <a:spcPct val="0"/>
              </a:spcBef>
              <a:buSzTx/>
              <a:buFontTx/>
              <a:buNone/>
            </a:pPr>
            <a:r>
              <a:rPr lang="en-US" altLang="zh-CN" sz="2000">
                <a:latin typeface="+mn-lt"/>
                <a:ea typeface="+mn-ea"/>
              </a:rPr>
              <a:t>no loss</a:t>
            </a:r>
            <a:endParaRPr lang="en-US" altLang="zh-CN" sz="2400">
              <a:latin typeface="+mn-lt"/>
              <a:ea typeface="+mn-ea"/>
            </a:endParaRPr>
          </a:p>
        </p:txBody>
      </p:sp>
      <p:sp>
        <p:nvSpPr>
          <p:cNvPr id="56325" name="Text Box 5"/>
          <p:cNvSpPr txBox="1">
            <a:spLocks noChangeArrowheads="1"/>
          </p:cNvSpPr>
          <p:nvPr/>
        </p:nvSpPr>
        <p:spPr bwMode="auto">
          <a:xfrm>
            <a:off x="5843588" y="1779589"/>
            <a:ext cx="257492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000" b="1" dirty="0">
                <a:latin typeface="+mn-lt"/>
                <a:ea typeface="+mn-ea"/>
              </a:rPr>
              <a:t>Throughput</a:t>
            </a:r>
          </a:p>
          <a:p>
            <a:pPr>
              <a:spcBef>
                <a:spcPct val="0"/>
              </a:spcBef>
              <a:buSzTx/>
              <a:buFontTx/>
              <a:buNone/>
            </a:pPr>
            <a:endParaRPr lang="en-US" altLang="zh-CN" sz="2000" dirty="0">
              <a:latin typeface="+mn-lt"/>
              <a:ea typeface="+mn-ea"/>
            </a:endParaRPr>
          </a:p>
          <a:p>
            <a:pPr>
              <a:spcBef>
                <a:spcPct val="0"/>
              </a:spcBef>
              <a:buSzTx/>
              <a:buFontTx/>
              <a:buNone/>
            </a:pPr>
            <a:r>
              <a:rPr lang="en-US" altLang="zh-CN" sz="2000" dirty="0">
                <a:latin typeface="+mn-lt"/>
                <a:ea typeface="+mn-ea"/>
              </a:rPr>
              <a:t>elastic</a:t>
            </a:r>
          </a:p>
          <a:p>
            <a:pPr>
              <a:spcBef>
                <a:spcPct val="0"/>
              </a:spcBef>
              <a:buSzTx/>
              <a:buFontTx/>
              <a:buNone/>
            </a:pPr>
            <a:r>
              <a:rPr lang="en-US" altLang="zh-CN" sz="2000" dirty="0">
                <a:latin typeface="+mn-lt"/>
                <a:ea typeface="+mn-ea"/>
              </a:rPr>
              <a:t>elastic</a:t>
            </a:r>
          </a:p>
          <a:p>
            <a:pPr>
              <a:spcBef>
                <a:spcPct val="0"/>
              </a:spcBef>
              <a:buSzTx/>
              <a:buFontTx/>
              <a:buNone/>
            </a:pPr>
            <a:r>
              <a:rPr lang="en-US" altLang="zh-CN" sz="2000" dirty="0">
                <a:latin typeface="+mn-lt"/>
                <a:ea typeface="+mn-ea"/>
              </a:rPr>
              <a:t>elastic</a:t>
            </a:r>
          </a:p>
          <a:p>
            <a:pPr>
              <a:spcBef>
                <a:spcPct val="0"/>
              </a:spcBef>
              <a:buSzTx/>
              <a:buFontTx/>
              <a:buNone/>
            </a:pPr>
            <a:r>
              <a:rPr lang="en-US" altLang="zh-CN" sz="2000" dirty="0">
                <a:latin typeface="+mn-lt"/>
                <a:ea typeface="+mn-ea"/>
              </a:rPr>
              <a:t>audio: 5kbps-1Mbps</a:t>
            </a:r>
          </a:p>
          <a:p>
            <a:pPr>
              <a:spcBef>
                <a:spcPct val="0"/>
              </a:spcBef>
              <a:buSzTx/>
              <a:buFontTx/>
              <a:buNone/>
            </a:pPr>
            <a:r>
              <a:rPr lang="en-US" altLang="zh-CN" sz="2000" dirty="0">
                <a:latin typeface="+mn-lt"/>
                <a:ea typeface="+mn-ea"/>
              </a:rPr>
              <a:t>video:10kbps-5Mbps</a:t>
            </a:r>
          </a:p>
          <a:p>
            <a:pPr>
              <a:spcBef>
                <a:spcPct val="0"/>
              </a:spcBef>
              <a:buSzTx/>
              <a:buFontTx/>
              <a:buNone/>
            </a:pPr>
            <a:r>
              <a:rPr lang="en-US" altLang="zh-CN" sz="2000" dirty="0">
                <a:latin typeface="+mn-lt"/>
                <a:ea typeface="+mn-ea"/>
              </a:rPr>
              <a:t>same as above </a:t>
            </a:r>
          </a:p>
          <a:p>
            <a:pPr>
              <a:spcBef>
                <a:spcPct val="0"/>
              </a:spcBef>
              <a:buSzTx/>
              <a:buFontTx/>
              <a:buNone/>
            </a:pPr>
            <a:r>
              <a:rPr lang="en-US" altLang="zh-CN" sz="2000" dirty="0">
                <a:latin typeface="+mn-lt"/>
                <a:ea typeface="+mn-ea"/>
              </a:rPr>
              <a:t>few kbps up</a:t>
            </a:r>
          </a:p>
          <a:p>
            <a:pPr>
              <a:spcBef>
                <a:spcPct val="0"/>
              </a:spcBef>
              <a:buSzTx/>
              <a:buFontTx/>
              <a:buNone/>
            </a:pPr>
            <a:r>
              <a:rPr lang="en-US" altLang="zh-CN" sz="2000" dirty="0">
                <a:latin typeface="+mn-lt"/>
                <a:ea typeface="+mn-ea"/>
              </a:rPr>
              <a:t>elastic</a:t>
            </a:r>
          </a:p>
        </p:txBody>
      </p:sp>
      <p:sp>
        <p:nvSpPr>
          <p:cNvPr id="56326" name="Text Box 6"/>
          <p:cNvSpPr txBox="1">
            <a:spLocks noChangeArrowheads="1"/>
          </p:cNvSpPr>
          <p:nvPr/>
        </p:nvSpPr>
        <p:spPr bwMode="auto">
          <a:xfrm>
            <a:off x="8353425" y="1765302"/>
            <a:ext cx="2062162"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000" b="1" dirty="0">
                <a:latin typeface="+mn-lt"/>
                <a:ea typeface="+mn-ea"/>
              </a:rPr>
              <a:t>Time Sensitive</a:t>
            </a:r>
            <a:endParaRPr lang="en-US" altLang="zh-CN" sz="2000" dirty="0">
              <a:latin typeface="+mn-lt"/>
              <a:ea typeface="+mn-ea"/>
            </a:endParaRPr>
          </a:p>
          <a:p>
            <a:pPr>
              <a:spcBef>
                <a:spcPct val="0"/>
              </a:spcBef>
              <a:buSzTx/>
              <a:buFontTx/>
              <a:buNone/>
            </a:pPr>
            <a:endParaRPr lang="en-US" altLang="zh-CN" sz="2000" dirty="0">
              <a:latin typeface="+mn-lt"/>
              <a:ea typeface="+mn-ea"/>
            </a:endParaRPr>
          </a:p>
          <a:p>
            <a:pPr>
              <a:spcBef>
                <a:spcPct val="0"/>
              </a:spcBef>
              <a:buSzTx/>
              <a:buFontTx/>
              <a:buNone/>
            </a:pPr>
            <a:r>
              <a:rPr lang="en-US" altLang="zh-CN" sz="2000" dirty="0">
                <a:latin typeface="+mn-lt"/>
                <a:ea typeface="+mn-ea"/>
              </a:rPr>
              <a:t>no</a:t>
            </a:r>
          </a:p>
          <a:p>
            <a:pPr>
              <a:spcBef>
                <a:spcPct val="0"/>
              </a:spcBef>
              <a:buSzTx/>
              <a:buFontTx/>
              <a:buNone/>
            </a:pPr>
            <a:r>
              <a:rPr lang="en-US" altLang="zh-CN" sz="2000" dirty="0">
                <a:latin typeface="+mn-lt"/>
                <a:ea typeface="+mn-ea"/>
              </a:rPr>
              <a:t>no</a:t>
            </a:r>
          </a:p>
          <a:p>
            <a:pPr>
              <a:spcBef>
                <a:spcPct val="0"/>
              </a:spcBef>
              <a:buSzTx/>
              <a:buFontTx/>
              <a:buNone/>
            </a:pPr>
            <a:r>
              <a:rPr lang="en-US" altLang="zh-CN" sz="2000" dirty="0">
                <a:latin typeface="+mn-lt"/>
                <a:ea typeface="+mn-ea"/>
              </a:rPr>
              <a:t>no</a:t>
            </a:r>
          </a:p>
          <a:p>
            <a:pPr>
              <a:spcBef>
                <a:spcPct val="0"/>
              </a:spcBef>
              <a:buSzTx/>
              <a:buFontTx/>
              <a:buNone/>
            </a:pPr>
            <a:r>
              <a:rPr lang="en-US" altLang="zh-CN" sz="2000" dirty="0">
                <a:latin typeface="+mn-lt"/>
                <a:ea typeface="+mn-ea"/>
              </a:rPr>
              <a:t>yes, 100’s </a:t>
            </a:r>
            <a:r>
              <a:rPr lang="en-US" altLang="zh-CN" sz="2000" dirty="0" err="1">
                <a:latin typeface="+mn-lt"/>
                <a:ea typeface="+mn-ea"/>
              </a:rPr>
              <a:t>msec</a:t>
            </a:r>
            <a:endParaRPr lang="en-US" altLang="zh-CN" sz="2000" dirty="0">
              <a:latin typeface="+mn-lt"/>
              <a:ea typeface="+mn-ea"/>
            </a:endParaRPr>
          </a:p>
          <a:p>
            <a:pPr>
              <a:spcBef>
                <a:spcPct val="0"/>
              </a:spcBef>
              <a:buSzTx/>
              <a:buFontTx/>
              <a:buNone/>
            </a:pPr>
            <a:endParaRPr lang="en-US" altLang="zh-CN" sz="2000" dirty="0">
              <a:latin typeface="+mn-lt"/>
              <a:ea typeface="+mn-ea"/>
            </a:endParaRPr>
          </a:p>
          <a:p>
            <a:pPr>
              <a:spcBef>
                <a:spcPct val="0"/>
              </a:spcBef>
              <a:buSzTx/>
              <a:buFontTx/>
              <a:buNone/>
            </a:pPr>
            <a:r>
              <a:rPr lang="en-US" altLang="zh-CN" sz="2000" dirty="0">
                <a:latin typeface="+mn-lt"/>
                <a:ea typeface="+mn-ea"/>
              </a:rPr>
              <a:t>yes, few secs</a:t>
            </a:r>
          </a:p>
          <a:p>
            <a:pPr>
              <a:spcBef>
                <a:spcPct val="0"/>
              </a:spcBef>
              <a:buSzTx/>
              <a:buFontTx/>
              <a:buNone/>
            </a:pPr>
            <a:r>
              <a:rPr lang="en-US" altLang="zh-CN" sz="2000" dirty="0">
                <a:latin typeface="+mn-lt"/>
                <a:ea typeface="+mn-ea"/>
              </a:rPr>
              <a:t>yes, 100’s </a:t>
            </a:r>
            <a:r>
              <a:rPr lang="en-US" altLang="zh-CN" sz="2000" dirty="0" err="1">
                <a:latin typeface="+mn-lt"/>
                <a:ea typeface="+mn-ea"/>
              </a:rPr>
              <a:t>msec</a:t>
            </a:r>
            <a:endParaRPr lang="en-US" altLang="zh-CN" sz="2000" dirty="0">
              <a:latin typeface="+mn-lt"/>
              <a:ea typeface="+mn-ea"/>
            </a:endParaRPr>
          </a:p>
          <a:p>
            <a:pPr>
              <a:spcBef>
                <a:spcPct val="0"/>
              </a:spcBef>
              <a:buSzTx/>
              <a:buFontTx/>
              <a:buNone/>
            </a:pPr>
            <a:r>
              <a:rPr lang="en-US" altLang="zh-CN" sz="2000" dirty="0">
                <a:latin typeface="+mn-lt"/>
                <a:ea typeface="+mn-ea"/>
              </a:rPr>
              <a:t>yes and no</a:t>
            </a:r>
          </a:p>
        </p:txBody>
      </p:sp>
      <p:sp>
        <p:nvSpPr>
          <p:cNvPr id="56327" name="Line 7"/>
          <p:cNvSpPr>
            <a:spLocks noChangeShapeType="1"/>
          </p:cNvSpPr>
          <p:nvPr/>
        </p:nvSpPr>
        <p:spPr bwMode="auto">
          <a:xfrm flipV="1">
            <a:off x="2236787" y="2162176"/>
            <a:ext cx="7562850" cy="9525"/>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56328" name="Line 8"/>
          <p:cNvSpPr>
            <a:spLocks noChangeShapeType="1"/>
          </p:cNvSpPr>
          <p:nvPr/>
        </p:nvSpPr>
        <p:spPr bwMode="auto">
          <a:xfrm flipV="1">
            <a:off x="2189163" y="2762250"/>
            <a:ext cx="76295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56329" name="Line 9"/>
          <p:cNvSpPr>
            <a:spLocks noChangeShapeType="1"/>
          </p:cNvSpPr>
          <p:nvPr/>
        </p:nvSpPr>
        <p:spPr bwMode="auto">
          <a:xfrm flipV="1">
            <a:off x="2198688" y="3057525"/>
            <a:ext cx="76295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56330" name="Line 10"/>
          <p:cNvSpPr>
            <a:spLocks noChangeShapeType="1"/>
          </p:cNvSpPr>
          <p:nvPr/>
        </p:nvSpPr>
        <p:spPr bwMode="auto">
          <a:xfrm flipV="1">
            <a:off x="2208213" y="3352800"/>
            <a:ext cx="76295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56331" name="Line 11"/>
          <p:cNvSpPr>
            <a:spLocks noChangeShapeType="1"/>
          </p:cNvSpPr>
          <p:nvPr/>
        </p:nvSpPr>
        <p:spPr bwMode="auto">
          <a:xfrm flipV="1">
            <a:off x="2227263" y="3962400"/>
            <a:ext cx="76295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56332" name="Line 12"/>
          <p:cNvSpPr>
            <a:spLocks noChangeShapeType="1"/>
          </p:cNvSpPr>
          <p:nvPr/>
        </p:nvSpPr>
        <p:spPr bwMode="auto">
          <a:xfrm flipV="1">
            <a:off x="2179638" y="4276725"/>
            <a:ext cx="76295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56333" name="Line 13"/>
          <p:cNvSpPr>
            <a:spLocks noChangeShapeType="1"/>
          </p:cNvSpPr>
          <p:nvPr/>
        </p:nvSpPr>
        <p:spPr bwMode="auto">
          <a:xfrm flipV="1">
            <a:off x="2179638" y="4600575"/>
            <a:ext cx="76295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56334" name="Line 14"/>
          <p:cNvSpPr>
            <a:spLocks noChangeShapeType="1"/>
          </p:cNvSpPr>
          <p:nvPr/>
        </p:nvSpPr>
        <p:spPr bwMode="auto">
          <a:xfrm flipV="1">
            <a:off x="2141538" y="4933950"/>
            <a:ext cx="76295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Tree>
    <p:extLst>
      <p:ext uri="{BB962C8B-B14F-4D97-AF65-F5344CB8AC3E}">
        <p14:creationId xmlns:p14="http://schemas.microsoft.com/office/powerpoint/2010/main" val="358039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240000" y="360000"/>
            <a:ext cx="11520000" cy="890588"/>
          </a:xfrm>
        </p:spPr>
        <p:txBody>
          <a:bodyPr/>
          <a:lstStyle/>
          <a:p>
            <a:r>
              <a:rPr lang="en-US" altLang="zh-CN" dirty="0"/>
              <a:t>Internet transport protocols services</a:t>
            </a:r>
          </a:p>
        </p:txBody>
      </p:sp>
      <p:sp>
        <p:nvSpPr>
          <p:cNvPr id="58371" name="Rectangle 3"/>
          <p:cNvSpPr>
            <a:spLocks noGrp="1" noChangeArrowheads="1"/>
          </p:cNvSpPr>
          <p:nvPr>
            <p:ph sz="half" idx="1"/>
          </p:nvPr>
        </p:nvSpPr>
        <p:spPr>
          <a:xfrm>
            <a:off x="711200" y="1600200"/>
            <a:ext cx="5080000" cy="4648200"/>
          </a:xfrm>
        </p:spPr>
        <p:txBody>
          <a:bodyPr>
            <a:normAutofit fontScale="92500" lnSpcReduction="10000"/>
          </a:bodyPr>
          <a:lstStyle/>
          <a:p>
            <a:r>
              <a:rPr lang="en-US" altLang="zh-CN" dirty="0">
                <a:solidFill>
                  <a:schemeClr val="accent2"/>
                </a:solidFill>
              </a:rPr>
              <a:t>TCP service:</a:t>
            </a:r>
          </a:p>
          <a:p>
            <a:pPr lvl="1"/>
            <a:r>
              <a:rPr lang="en-US" altLang="zh-CN" b="1" dirty="0"/>
              <a:t>connection-oriented</a:t>
            </a:r>
            <a:r>
              <a:rPr lang="en-US" altLang="zh-CN" dirty="0"/>
              <a:t>: setup required between client and server processes</a:t>
            </a:r>
          </a:p>
          <a:p>
            <a:pPr lvl="1"/>
            <a:r>
              <a:rPr lang="en-US" altLang="zh-CN" b="1" dirty="0"/>
              <a:t>reliable transport</a:t>
            </a:r>
            <a:r>
              <a:rPr lang="en-US" altLang="zh-CN" dirty="0"/>
              <a:t> between sending and receiving process</a:t>
            </a:r>
          </a:p>
          <a:p>
            <a:pPr lvl="1"/>
            <a:r>
              <a:rPr lang="en-US" altLang="zh-CN" b="1" dirty="0"/>
              <a:t>flow control</a:t>
            </a:r>
            <a:r>
              <a:rPr lang="en-US" altLang="zh-CN" dirty="0"/>
              <a:t>: sender won’t overwhelm receiver </a:t>
            </a:r>
          </a:p>
          <a:p>
            <a:pPr lvl="1"/>
            <a:r>
              <a:rPr lang="en-US" altLang="zh-CN" b="1" dirty="0"/>
              <a:t>congestion control</a:t>
            </a:r>
            <a:r>
              <a:rPr lang="en-US" altLang="zh-CN" dirty="0"/>
              <a:t>: throttle sender when network overloaded</a:t>
            </a:r>
          </a:p>
          <a:p>
            <a:pPr lvl="1"/>
            <a:r>
              <a:rPr lang="en-US" altLang="zh-CN" b="1" dirty="0">
                <a:solidFill>
                  <a:schemeClr val="accent2"/>
                </a:solidFill>
              </a:rPr>
              <a:t>does not provide</a:t>
            </a:r>
            <a:r>
              <a:rPr lang="en-US" altLang="zh-CN" dirty="0"/>
              <a:t>: timing, minimum throughput guarantees, security</a:t>
            </a:r>
          </a:p>
        </p:txBody>
      </p:sp>
      <p:sp>
        <p:nvSpPr>
          <p:cNvPr id="58372" name="Rectangle 4"/>
          <p:cNvSpPr>
            <a:spLocks noGrp="1" noChangeArrowheads="1"/>
          </p:cNvSpPr>
          <p:nvPr>
            <p:ph sz="half" idx="2"/>
          </p:nvPr>
        </p:nvSpPr>
        <p:spPr>
          <a:xfrm>
            <a:off x="5994400" y="1600200"/>
            <a:ext cx="5080000" cy="2946400"/>
          </a:xfrm>
        </p:spPr>
        <p:txBody>
          <a:bodyPr>
            <a:normAutofit fontScale="92500" lnSpcReduction="10000"/>
          </a:bodyPr>
          <a:lstStyle/>
          <a:p>
            <a:r>
              <a:rPr lang="en-US" altLang="zh-CN" dirty="0">
                <a:solidFill>
                  <a:schemeClr val="accent5"/>
                </a:solidFill>
              </a:rPr>
              <a:t>UDP service:</a:t>
            </a:r>
          </a:p>
          <a:p>
            <a:pPr lvl="1"/>
            <a:r>
              <a:rPr lang="en-US" altLang="zh-CN" b="1" dirty="0"/>
              <a:t>unreliable data transfer </a:t>
            </a:r>
            <a:r>
              <a:rPr lang="en-US" altLang="zh-CN" dirty="0"/>
              <a:t>between sending and receiving process</a:t>
            </a:r>
          </a:p>
          <a:p>
            <a:pPr lvl="1"/>
            <a:r>
              <a:rPr lang="en-US" altLang="zh-CN" b="1" dirty="0">
                <a:solidFill>
                  <a:schemeClr val="accent2"/>
                </a:solidFill>
              </a:rPr>
              <a:t>does not provide</a:t>
            </a:r>
            <a:r>
              <a:rPr lang="en-US" altLang="zh-CN" dirty="0"/>
              <a:t>: connection setup, reliability, flow control, congestion control, timing, throughput guarantee, or security </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19</a:t>
            </a:fld>
            <a:endParaRPr lang="en-US" altLang="zh-CN" dirty="0"/>
          </a:p>
        </p:txBody>
      </p:sp>
      <p:sp>
        <p:nvSpPr>
          <p:cNvPr id="4" name="文本框 3">
            <a:extLst>
              <a:ext uri="{FF2B5EF4-FFF2-40B4-BE49-F238E27FC236}">
                <a16:creationId xmlns:a16="http://schemas.microsoft.com/office/drawing/2014/main" id="{38A309C7-9FEF-48B7-A714-79DF17E8AF29}"/>
              </a:ext>
            </a:extLst>
          </p:cNvPr>
          <p:cNvSpPr txBox="1"/>
          <p:nvPr/>
        </p:nvSpPr>
        <p:spPr>
          <a:xfrm>
            <a:off x="5994400" y="5786735"/>
            <a:ext cx="5080000" cy="461665"/>
          </a:xfrm>
          <a:prstGeom prst="rect">
            <a:avLst/>
          </a:prstGeom>
          <a:solidFill>
            <a:schemeClr val="accent5"/>
          </a:solidFill>
        </p:spPr>
        <p:txBody>
          <a:bodyPr wrap="square" rtlCol="0">
            <a:spAutoFit/>
          </a:bodyPr>
          <a:lstStyle/>
          <a:p>
            <a:pPr algn="ctr"/>
            <a:r>
              <a:rPr lang="en-US" altLang="zh-CN" b="1" dirty="0">
                <a:solidFill>
                  <a:schemeClr val="bg1"/>
                </a:solidFill>
                <a:latin typeface="+mn-lt"/>
              </a:rPr>
              <a:t>Q: why bother?  Why is there a UDP?</a:t>
            </a:r>
            <a:endParaRPr lang="zh-CN" altLang="en-US" b="1" dirty="0">
              <a:solidFill>
                <a:schemeClr val="bg1"/>
              </a:solidFill>
              <a:latin typeface="+mn-lt"/>
            </a:endParaRPr>
          </a:p>
        </p:txBody>
      </p:sp>
    </p:spTree>
    <p:extLst>
      <p:ext uri="{BB962C8B-B14F-4D97-AF65-F5344CB8AC3E}">
        <p14:creationId xmlns:p14="http://schemas.microsoft.com/office/powerpoint/2010/main" val="3372512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240000" y="360000"/>
            <a:ext cx="11520000" cy="890588"/>
          </a:xfrm>
        </p:spPr>
        <p:txBody>
          <a:bodyPr/>
          <a:lstStyle/>
          <a:p>
            <a:r>
              <a:rPr lang="en-US" altLang="zh-CN" dirty="0"/>
              <a:t>Internet apps vs. transport protocols</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20</a:t>
            </a:fld>
            <a:endParaRPr lang="en-US" altLang="zh-CN" dirty="0"/>
          </a:p>
        </p:txBody>
      </p:sp>
      <p:sp>
        <p:nvSpPr>
          <p:cNvPr id="65541" name="Text Box 3"/>
          <p:cNvSpPr txBox="1">
            <a:spLocks noChangeArrowheads="1"/>
          </p:cNvSpPr>
          <p:nvPr/>
        </p:nvSpPr>
        <p:spPr bwMode="auto">
          <a:xfrm>
            <a:off x="2004947" y="2205590"/>
            <a:ext cx="2358402" cy="3231654"/>
          </a:xfrm>
          <a:prstGeom prst="rect">
            <a:avLst/>
          </a:prstGeom>
          <a:noFill/>
          <a:ln w="9525">
            <a:noFill/>
            <a:miter lim="800000"/>
            <a:headEnd/>
            <a:tailEnd/>
          </a:ln>
        </p:spPr>
        <p:txBody>
          <a:bodyPr wrap="none">
            <a:spAutoFit/>
          </a:bodyPr>
          <a:lstStyle/>
          <a:p>
            <a:pPr algn="r">
              <a:defRPr/>
            </a:pPr>
            <a:r>
              <a:rPr lang="en-US" altLang="zh-CN" sz="2000" b="1">
                <a:latin typeface="+mn-lt"/>
                <a:ea typeface="+mn-ea"/>
              </a:rPr>
              <a:t>Application</a:t>
            </a:r>
            <a:endParaRPr lang="en-US" altLang="zh-CN" sz="2000">
              <a:latin typeface="+mn-lt"/>
              <a:ea typeface="+mn-ea"/>
            </a:endParaRPr>
          </a:p>
          <a:p>
            <a:pPr algn="r">
              <a:defRPr/>
            </a:pPr>
            <a:endParaRPr lang="en-US" altLang="zh-CN" sz="2000">
              <a:latin typeface="+mn-lt"/>
              <a:ea typeface="+mn-ea"/>
            </a:endParaRPr>
          </a:p>
          <a:p>
            <a:pPr algn="r">
              <a:defRPr/>
            </a:pPr>
            <a:r>
              <a:rPr lang="en-US" altLang="zh-CN" sz="2000">
                <a:latin typeface="+mn-lt"/>
                <a:ea typeface="+mn-ea"/>
              </a:rPr>
              <a:t>e-mail</a:t>
            </a:r>
          </a:p>
          <a:p>
            <a:pPr algn="r">
              <a:defRPr/>
            </a:pPr>
            <a:r>
              <a:rPr lang="en-US" altLang="zh-CN" sz="2000">
                <a:latin typeface="+mn-lt"/>
                <a:ea typeface="+mn-ea"/>
              </a:rPr>
              <a:t>remote terminal access</a:t>
            </a:r>
          </a:p>
          <a:p>
            <a:pPr algn="r">
              <a:defRPr/>
            </a:pPr>
            <a:r>
              <a:rPr lang="en-US" altLang="zh-CN" sz="2000">
                <a:latin typeface="+mn-lt"/>
                <a:ea typeface="+mn-ea"/>
              </a:rPr>
              <a:t>Web </a:t>
            </a:r>
          </a:p>
          <a:p>
            <a:pPr algn="r">
              <a:defRPr/>
            </a:pPr>
            <a:r>
              <a:rPr lang="en-US" altLang="zh-CN" sz="2000">
                <a:latin typeface="+mn-lt"/>
                <a:ea typeface="+mn-ea"/>
              </a:rPr>
              <a:t>file transfer</a:t>
            </a:r>
          </a:p>
          <a:p>
            <a:pPr algn="r">
              <a:defRPr/>
            </a:pPr>
            <a:r>
              <a:rPr lang="en-US" altLang="zh-CN" sz="2000">
                <a:latin typeface="+mn-lt"/>
                <a:ea typeface="+mn-ea"/>
              </a:rPr>
              <a:t>streaming multimedia</a:t>
            </a:r>
          </a:p>
          <a:p>
            <a:pPr algn="r">
              <a:defRPr/>
            </a:pPr>
            <a:endParaRPr lang="en-US" altLang="zh-CN" sz="2000">
              <a:latin typeface="+mn-lt"/>
              <a:ea typeface="+mn-ea"/>
            </a:endParaRPr>
          </a:p>
          <a:p>
            <a:pPr algn="r">
              <a:defRPr/>
            </a:pPr>
            <a:r>
              <a:rPr lang="en-US" altLang="zh-CN" sz="2000">
                <a:latin typeface="+mn-lt"/>
                <a:ea typeface="+mn-ea"/>
              </a:rPr>
              <a:t>Internet telephony</a:t>
            </a:r>
          </a:p>
          <a:p>
            <a:pPr algn="r">
              <a:defRPr/>
            </a:pPr>
            <a:endParaRPr lang="en-US" altLang="zh-CN">
              <a:latin typeface="+mn-lt"/>
              <a:ea typeface="+mn-ea"/>
            </a:endParaRPr>
          </a:p>
        </p:txBody>
      </p:sp>
      <p:sp>
        <p:nvSpPr>
          <p:cNvPr id="65542" name="Text Box 4"/>
          <p:cNvSpPr txBox="1">
            <a:spLocks noChangeArrowheads="1"/>
          </p:cNvSpPr>
          <p:nvPr/>
        </p:nvSpPr>
        <p:spPr bwMode="auto">
          <a:xfrm>
            <a:off x="4542736" y="1891266"/>
            <a:ext cx="2126095" cy="3477875"/>
          </a:xfrm>
          <a:prstGeom prst="rect">
            <a:avLst/>
          </a:prstGeom>
          <a:noFill/>
          <a:ln w="9525">
            <a:noFill/>
            <a:miter lim="800000"/>
            <a:headEnd/>
            <a:tailEnd/>
          </a:ln>
        </p:spPr>
        <p:txBody>
          <a:bodyPr wrap="none">
            <a:spAutoFit/>
          </a:bodyPr>
          <a:lstStyle/>
          <a:p>
            <a:pPr>
              <a:defRPr/>
            </a:pPr>
            <a:r>
              <a:rPr lang="en-US" altLang="zh-CN" sz="2000" b="1" dirty="0">
                <a:latin typeface="+mn-lt"/>
                <a:ea typeface="+mn-ea"/>
              </a:rPr>
              <a:t>Application</a:t>
            </a:r>
          </a:p>
          <a:p>
            <a:pPr>
              <a:defRPr/>
            </a:pPr>
            <a:r>
              <a:rPr lang="en-US" altLang="zh-CN" sz="2000" b="1" dirty="0">
                <a:latin typeface="+mn-lt"/>
                <a:ea typeface="+mn-ea"/>
              </a:rPr>
              <a:t>layer protocol</a:t>
            </a:r>
            <a:endParaRPr lang="en-US" altLang="zh-CN" sz="2000" dirty="0">
              <a:latin typeface="+mn-lt"/>
              <a:ea typeface="+mn-ea"/>
            </a:endParaRPr>
          </a:p>
          <a:p>
            <a:pPr>
              <a:defRPr/>
            </a:pPr>
            <a:endParaRPr lang="en-US" altLang="zh-CN" sz="2000" dirty="0">
              <a:latin typeface="+mn-lt"/>
              <a:ea typeface="+mn-ea"/>
            </a:endParaRPr>
          </a:p>
          <a:p>
            <a:pPr>
              <a:defRPr/>
            </a:pPr>
            <a:r>
              <a:rPr lang="en-US" altLang="zh-CN" sz="2000" dirty="0">
                <a:latin typeface="+mn-lt"/>
                <a:ea typeface="+mn-ea"/>
              </a:rPr>
              <a:t>SMTP [RFC 2821]</a:t>
            </a:r>
          </a:p>
          <a:p>
            <a:pPr>
              <a:defRPr/>
            </a:pPr>
            <a:r>
              <a:rPr lang="en-US" altLang="zh-CN" sz="2000" dirty="0">
                <a:latin typeface="+mn-lt"/>
                <a:ea typeface="+mn-ea"/>
              </a:rPr>
              <a:t>Telnet [RFC 854]</a:t>
            </a:r>
          </a:p>
          <a:p>
            <a:pPr>
              <a:defRPr/>
            </a:pPr>
            <a:r>
              <a:rPr lang="en-US" altLang="zh-CN" sz="2000" dirty="0">
                <a:latin typeface="+mn-lt"/>
                <a:ea typeface="+mn-ea"/>
              </a:rPr>
              <a:t>HTTP [RFC 2616]</a:t>
            </a:r>
          </a:p>
          <a:p>
            <a:pPr>
              <a:defRPr/>
            </a:pPr>
            <a:r>
              <a:rPr lang="en-US" altLang="zh-CN" sz="2000" dirty="0">
                <a:latin typeface="+mn-lt"/>
                <a:ea typeface="+mn-ea"/>
              </a:rPr>
              <a:t>FTP [RFC 959]</a:t>
            </a:r>
          </a:p>
          <a:p>
            <a:pPr>
              <a:defRPr/>
            </a:pPr>
            <a:r>
              <a:rPr lang="en-US" altLang="zh-CN" sz="2000" dirty="0">
                <a:latin typeface="+mn-lt"/>
                <a:ea typeface="+mn-ea"/>
              </a:rPr>
              <a:t>HTTP (</a:t>
            </a:r>
            <a:r>
              <a:rPr lang="en-US" altLang="zh-CN" sz="2000" dirty="0" err="1">
                <a:latin typeface="+mn-lt"/>
                <a:ea typeface="+mn-ea"/>
              </a:rPr>
              <a:t>eg</a:t>
            </a:r>
            <a:r>
              <a:rPr lang="en-US" altLang="zh-CN" sz="2000" dirty="0">
                <a:latin typeface="+mn-lt"/>
                <a:ea typeface="+mn-ea"/>
              </a:rPr>
              <a:t> </a:t>
            </a:r>
            <a:r>
              <a:rPr lang="en-US" altLang="zh-CN" sz="2000" dirty="0" err="1">
                <a:latin typeface="+mn-lt"/>
                <a:ea typeface="+mn-ea"/>
              </a:rPr>
              <a:t>Youtube</a:t>
            </a:r>
            <a:r>
              <a:rPr lang="en-US" altLang="zh-CN" sz="2000" dirty="0">
                <a:latin typeface="+mn-lt"/>
                <a:ea typeface="+mn-ea"/>
              </a:rPr>
              <a:t>), </a:t>
            </a:r>
            <a:br>
              <a:rPr lang="en-US" altLang="zh-CN" sz="2000" dirty="0">
                <a:latin typeface="+mn-lt"/>
                <a:ea typeface="+mn-ea"/>
              </a:rPr>
            </a:br>
            <a:r>
              <a:rPr lang="en-US" altLang="zh-CN" sz="2000" dirty="0">
                <a:latin typeface="+mn-lt"/>
                <a:ea typeface="+mn-ea"/>
              </a:rPr>
              <a:t>RTP [RFC 1889]</a:t>
            </a:r>
          </a:p>
          <a:p>
            <a:pPr>
              <a:defRPr/>
            </a:pPr>
            <a:r>
              <a:rPr lang="en-US" altLang="zh-CN" sz="2000" dirty="0">
                <a:latin typeface="+mn-lt"/>
                <a:ea typeface="+mn-ea"/>
              </a:rPr>
              <a:t>SIP, RTP, proprietary</a:t>
            </a:r>
          </a:p>
          <a:p>
            <a:pPr>
              <a:defRPr/>
            </a:pPr>
            <a:r>
              <a:rPr lang="en-US" altLang="zh-CN" sz="2000" dirty="0">
                <a:latin typeface="+mn-lt"/>
                <a:ea typeface="+mn-ea"/>
              </a:rPr>
              <a:t>(e.g., Skype)</a:t>
            </a:r>
            <a:endParaRPr lang="en-US" altLang="zh-CN" dirty="0">
              <a:latin typeface="+mn-lt"/>
              <a:ea typeface="+mn-ea"/>
            </a:endParaRPr>
          </a:p>
        </p:txBody>
      </p:sp>
      <p:sp>
        <p:nvSpPr>
          <p:cNvPr id="65543" name="Text Box 5"/>
          <p:cNvSpPr txBox="1">
            <a:spLocks noChangeArrowheads="1"/>
          </p:cNvSpPr>
          <p:nvPr/>
        </p:nvSpPr>
        <p:spPr bwMode="auto">
          <a:xfrm>
            <a:off x="7371660" y="1910316"/>
            <a:ext cx="2624138" cy="3444875"/>
          </a:xfrm>
          <a:prstGeom prst="rect">
            <a:avLst/>
          </a:prstGeom>
          <a:noFill/>
          <a:ln w="9525">
            <a:noFill/>
            <a:miter lim="800000"/>
            <a:headEnd/>
            <a:tailEnd/>
          </a:ln>
        </p:spPr>
        <p:txBody>
          <a:bodyPr>
            <a:spAutoFit/>
          </a:bodyPr>
          <a:lstStyle/>
          <a:p>
            <a:pPr>
              <a:defRPr/>
            </a:pPr>
            <a:r>
              <a:rPr lang="en-US" altLang="zh-CN" sz="2000" b="1">
                <a:latin typeface="+mn-lt"/>
                <a:ea typeface="+mn-ea"/>
              </a:rPr>
              <a:t>Underlying</a:t>
            </a:r>
          </a:p>
          <a:p>
            <a:pPr>
              <a:defRPr/>
            </a:pPr>
            <a:r>
              <a:rPr lang="en-US" altLang="zh-CN" sz="2000" b="1">
                <a:latin typeface="+mn-lt"/>
                <a:ea typeface="+mn-ea"/>
              </a:rPr>
              <a:t>transport protocol</a:t>
            </a:r>
            <a:endParaRPr lang="en-US" altLang="zh-CN" sz="2000">
              <a:latin typeface="+mn-lt"/>
              <a:ea typeface="+mn-ea"/>
            </a:endParaRPr>
          </a:p>
          <a:p>
            <a:pPr>
              <a:defRPr/>
            </a:pPr>
            <a:endParaRPr lang="en-US" altLang="zh-CN" sz="2000">
              <a:latin typeface="+mn-lt"/>
              <a:ea typeface="+mn-ea"/>
            </a:endParaRPr>
          </a:p>
          <a:p>
            <a:pPr>
              <a:defRPr/>
            </a:pPr>
            <a:r>
              <a:rPr lang="en-US" altLang="zh-CN" sz="2000">
                <a:latin typeface="+mn-lt"/>
                <a:ea typeface="+mn-ea"/>
              </a:rPr>
              <a:t>TCP</a:t>
            </a:r>
          </a:p>
          <a:p>
            <a:pPr>
              <a:defRPr/>
            </a:pPr>
            <a:r>
              <a:rPr lang="en-US" altLang="zh-CN" sz="2000">
                <a:latin typeface="+mn-lt"/>
                <a:ea typeface="+mn-ea"/>
              </a:rPr>
              <a:t>TCP</a:t>
            </a:r>
          </a:p>
          <a:p>
            <a:pPr>
              <a:defRPr/>
            </a:pPr>
            <a:r>
              <a:rPr lang="en-US" altLang="zh-CN" sz="2000">
                <a:latin typeface="+mn-lt"/>
                <a:ea typeface="+mn-ea"/>
              </a:rPr>
              <a:t>TCP</a:t>
            </a:r>
          </a:p>
          <a:p>
            <a:pPr>
              <a:defRPr/>
            </a:pPr>
            <a:r>
              <a:rPr lang="en-US" altLang="zh-CN" sz="2000">
                <a:latin typeface="+mn-lt"/>
                <a:ea typeface="+mn-ea"/>
              </a:rPr>
              <a:t>TCP</a:t>
            </a:r>
          </a:p>
          <a:p>
            <a:pPr>
              <a:defRPr/>
            </a:pPr>
            <a:r>
              <a:rPr lang="en-US" altLang="zh-CN" sz="2000">
                <a:latin typeface="+mn-lt"/>
                <a:ea typeface="+mn-ea"/>
              </a:rPr>
              <a:t>TCP or UDP</a:t>
            </a:r>
          </a:p>
          <a:p>
            <a:pPr>
              <a:defRPr/>
            </a:pPr>
            <a:endParaRPr lang="en-US" altLang="zh-CN" sz="2000">
              <a:latin typeface="+mn-lt"/>
              <a:ea typeface="+mn-ea"/>
            </a:endParaRPr>
          </a:p>
          <a:p>
            <a:pPr>
              <a:defRPr/>
            </a:pPr>
            <a:endParaRPr lang="en-US" altLang="zh-CN" sz="2000">
              <a:latin typeface="+mn-lt"/>
              <a:ea typeface="+mn-ea"/>
            </a:endParaRPr>
          </a:p>
          <a:p>
            <a:pPr>
              <a:defRPr/>
            </a:pPr>
            <a:r>
              <a:rPr lang="en-US" altLang="zh-CN" sz="2000">
                <a:latin typeface="+mn-lt"/>
                <a:ea typeface="+mn-ea"/>
              </a:rPr>
              <a:t>typically UDP</a:t>
            </a:r>
          </a:p>
        </p:txBody>
      </p:sp>
      <p:sp>
        <p:nvSpPr>
          <p:cNvPr id="65544" name="Line 7"/>
          <p:cNvSpPr>
            <a:spLocks noChangeShapeType="1"/>
          </p:cNvSpPr>
          <p:nvPr/>
        </p:nvSpPr>
        <p:spPr bwMode="auto">
          <a:xfrm>
            <a:off x="2412310" y="2585003"/>
            <a:ext cx="7334250" cy="9525"/>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65545" name="Line 8"/>
          <p:cNvSpPr>
            <a:spLocks noChangeShapeType="1"/>
          </p:cNvSpPr>
          <p:nvPr/>
        </p:nvSpPr>
        <p:spPr bwMode="auto">
          <a:xfrm flipV="1">
            <a:off x="2364686" y="3175552"/>
            <a:ext cx="7324725" cy="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65546" name="Line 9"/>
          <p:cNvSpPr>
            <a:spLocks noChangeShapeType="1"/>
          </p:cNvSpPr>
          <p:nvPr/>
        </p:nvSpPr>
        <p:spPr bwMode="auto">
          <a:xfrm flipV="1">
            <a:off x="2374210" y="3470827"/>
            <a:ext cx="7296150" cy="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65547" name="Line 10"/>
          <p:cNvSpPr>
            <a:spLocks noChangeShapeType="1"/>
          </p:cNvSpPr>
          <p:nvPr/>
        </p:nvSpPr>
        <p:spPr bwMode="auto">
          <a:xfrm flipV="1">
            <a:off x="2383735" y="3766102"/>
            <a:ext cx="7277100" cy="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65548" name="Line 11"/>
          <p:cNvSpPr>
            <a:spLocks noChangeShapeType="1"/>
          </p:cNvSpPr>
          <p:nvPr/>
        </p:nvSpPr>
        <p:spPr bwMode="auto">
          <a:xfrm flipV="1">
            <a:off x="2402785" y="4089953"/>
            <a:ext cx="7258050" cy="9525"/>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65549" name="Line 12"/>
          <p:cNvSpPr>
            <a:spLocks noChangeShapeType="1"/>
          </p:cNvSpPr>
          <p:nvPr/>
        </p:nvSpPr>
        <p:spPr bwMode="auto">
          <a:xfrm flipV="1">
            <a:off x="2355160" y="4690027"/>
            <a:ext cx="7315200" cy="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65550" name="Line 14"/>
          <p:cNvSpPr>
            <a:spLocks noChangeShapeType="1"/>
          </p:cNvSpPr>
          <p:nvPr/>
        </p:nvSpPr>
        <p:spPr bwMode="auto">
          <a:xfrm flipV="1">
            <a:off x="2202761" y="5613952"/>
            <a:ext cx="7343775" cy="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Tree>
    <p:extLst>
      <p:ext uri="{BB962C8B-B14F-4D97-AF65-F5344CB8AC3E}">
        <p14:creationId xmlns:p14="http://schemas.microsoft.com/office/powerpoint/2010/main" val="32258466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24560" y="335280"/>
            <a:ext cx="10149840" cy="851852"/>
          </a:xfrm>
        </p:spPr>
        <p:txBody>
          <a:bodyPr/>
          <a:lstStyle/>
          <a:p>
            <a:r>
              <a:rPr lang="en-US" altLang="zh-CN"/>
              <a:t>Roadmap</a:t>
            </a:r>
            <a:endParaRPr lang="en-US" altLang="zh-CN" dirty="0"/>
          </a:p>
        </p:txBody>
      </p:sp>
      <p:sp>
        <p:nvSpPr>
          <p:cNvPr id="31747" name="Rectangle 3"/>
          <p:cNvSpPr>
            <a:spLocks noGrp="1" noChangeArrowheads="1"/>
          </p:cNvSpPr>
          <p:nvPr>
            <p:ph idx="1"/>
          </p:nvPr>
        </p:nvSpPr>
        <p:spPr>
          <a:xfrm>
            <a:off x="3273044" y="1597980"/>
            <a:ext cx="5892800" cy="4648200"/>
          </a:xfrm>
        </p:spPr>
        <p:txBody>
          <a:bodyPr/>
          <a:lstStyle/>
          <a:p>
            <a:r>
              <a:rPr lang="en-US" altLang="zh-CN" dirty="0"/>
              <a:t>2.1 Principles of network applications</a:t>
            </a:r>
          </a:p>
          <a:p>
            <a:r>
              <a:rPr lang="en-US" altLang="zh-CN" dirty="0">
                <a:solidFill>
                  <a:schemeClr val="accent2"/>
                </a:solidFill>
              </a:rPr>
              <a:t>2.2 Web and HTTP</a:t>
            </a:r>
          </a:p>
          <a:p>
            <a:r>
              <a:rPr lang="en-US" altLang="zh-CN" dirty="0"/>
              <a:t>2.3 FTP</a:t>
            </a:r>
          </a:p>
          <a:p>
            <a:r>
              <a:rPr lang="en-US" altLang="zh-CN" dirty="0"/>
              <a:t>2.4 Electronic Mail</a:t>
            </a:r>
          </a:p>
          <a:p>
            <a:r>
              <a:rPr lang="en-US" altLang="zh-CN" dirty="0"/>
              <a:t>2.5 DNS</a:t>
            </a:r>
          </a:p>
          <a:p>
            <a:r>
              <a:rPr lang="en-US" altLang="zh-CN" dirty="0"/>
              <a:t>2.5 P2P applications</a:t>
            </a:r>
          </a:p>
          <a:p>
            <a:r>
              <a:rPr lang="en-US" altLang="zh-CN" dirty="0"/>
              <a:t>2.6 Video Streaming and CDN</a:t>
            </a:r>
          </a:p>
        </p:txBody>
      </p:sp>
      <p:sp>
        <p:nvSpPr>
          <p:cNvPr id="3" name="灯片编号占位符 2"/>
          <p:cNvSpPr>
            <a:spLocks noGrp="1"/>
          </p:cNvSpPr>
          <p:nvPr>
            <p:ph type="sldNum" sz="quarter" idx="12"/>
          </p:nvPr>
        </p:nvSpPr>
        <p:spPr>
          <a:xfrm>
            <a:off x="11074400" y="6510338"/>
            <a:ext cx="1117600" cy="347662"/>
          </a:xfrm>
        </p:spPr>
        <p:txBody>
          <a:bodyPr/>
          <a:lstStyle/>
          <a:p>
            <a:fld id="{DEDE5757-5941-4466-94C9-99ED3E191645}" type="slidenum">
              <a:rPr lang="en-US" altLang="zh-CN" smtClean="0"/>
              <a:pPr/>
              <a:t>21</a:t>
            </a:fld>
            <a:endParaRPr lang="en-US" altLang="zh-CN" dirty="0"/>
          </a:p>
        </p:txBody>
      </p:sp>
    </p:spTree>
    <p:extLst>
      <p:ext uri="{BB962C8B-B14F-4D97-AF65-F5344CB8AC3E}">
        <p14:creationId xmlns:p14="http://schemas.microsoft.com/office/powerpoint/2010/main" val="635596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占位符 7"/>
          <p:cNvSpPr>
            <a:spLocks noGrp="1"/>
          </p:cNvSpPr>
          <p:nvPr>
            <p:ph type="body" idx="1"/>
          </p:nvPr>
        </p:nvSpPr>
        <p:spPr/>
        <p:txBody>
          <a:bodyPr/>
          <a:lstStyle/>
          <a:p>
            <a:r>
              <a:rPr lang="en-US" dirty="0"/>
              <a:t>Discussions</a:t>
            </a:r>
          </a:p>
        </p:txBody>
      </p:sp>
      <p:sp>
        <p:nvSpPr>
          <p:cNvPr id="3" name="灯片编号占位符 2"/>
          <p:cNvSpPr>
            <a:spLocks noGrp="1"/>
          </p:cNvSpPr>
          <p:nvPr>
            <p:ph type="sldNum" sz="quarter" idx="12"/>
          </p:nvPr>
        </p:nvSpPr>
        <p:spPr/>
        <p:txBody>
          <a:bodyPr/>
          <a:lstStyle/>
          <a:p>
            <a:fld id="{F769371F-0F95-4BDF-9A9A-7FF549C12214}" type="slidenum">
              <a:rPr lang="en-US" altLang="zh-CN" smtClean="0"/>
              <a:pPr/>
              <a:t>22</a:t>
            </a:fld>
            <a:endParaRPr lang="en-US" altLang="zh-CN" dirty="0"/>
          </a:p>
        </p:txBody>
      </p:sp>
      <p:sp>
        <p:nvSpPr>
          <p:cNvPr id="7" name="文本占位符 6"/>
          <p:cNvSpPr>
            <a:spLocks noGrp="1"/>
          </p:cNvSpPr>
          <p:nvPr>
            <p:ph sz="quarter" idx="13"/>
          </p:nvPr>
        </p:nvSpPr>
        <p:spPr/>
        <p:txBody>
          <a:bodyPr/>
          <a:lstStyle/>
          <a:p>
            <a:r>
              <a:rPr lang="en-US" dirty="0"/>
              <a:t>What are typical HTTP messages?</a:t>
            </a:r>
          </a:p>
          <a:p>
            <a:r>
              <a:rPr lang="en-US" dirty="0"/>
              <a:t>HTTP is stateless, how to develop a shopping web application over HTTP?</a:t>
            </a:r>
          </a:p>
          <a:p>
            <a:r>
              <a:rPr lang="en-US" dirty="0"/>
              <a:t>Why is HTTP widely used for Web apps?</a:t>
            </a:r>
          </a:p>
        </p:txBody>
      </p:sp>
    </p:spTree>
    <p:extLst>
      <p:ext uri="{BB962C8B-B14F-4D97-AF65-F5344CB8AC3E}">
        <p14:creationId xmlns:p14="http://schemas.microsoft.com/office/powerpoint/2010/main" val="2878276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240000" y="360000"/>
            <a:ext cx="11520000" cy="890588"/>
          </a:xfrm>
        </p:spPr>
        <p:txBody>
          <a:bodyPr/>
          <a:lstStyle/>
          <a:p>
            <a:r>
              <a:rPr lang="en-US" dirty="0"/>
              <a:t>WWW: A Milestone of the Internet!</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23</a:t>
            </a:fld>
            <a:endParaRPr lang="en-US" altLang="zh-CN" dirty="0"/>
          </a:p>
        </p:txBody>
      </p:sp>
      <p:pic>
        <p:nvPicPr>
          <p:cNvPr id="263170" name="Picture 2" descr="webpages 的图像结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4414" y="1686822"/>
            <a:ext cx="5619750" cy="2857500"/>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p:cNvSpPr txBox="1"/>
          <p:nvPr/>
        </p:nvSpPr>
        <p:spPr>
          <a:xfrm>
            <a:off x="2453608" y="4984957"/>
            <a:ext cx="7145134" cy="830997"/>
          </a:xfrm>
          <a:prstGeom prst="rect">
            <a:avLst/>
          </a:prstGeom>
          <a:noFill/>
        </p:spPr>
        <p:txBody>
          <a:bodyPr wrap="square" rtlCol="0">
            <a:spAutoFit/>
          </a:bodyPr>
          <a:lstStyle/>
          <a:p>
            <a:pPr algn="ctr"/>
            <a:r>
              <a:rPr lang="en-US" b="1" dirty="0">
                <a:latin typeface="+mj-lt"/>
              </a:rPr>
              <a:t>Before WWW was invented in 1990, what did people do with the Internet?</a:t>
            </a:r>
          </a:p>
        </p:txBody>
      </p:sp>
    </p:spTree>
    <p:extLst>
      <p:ext uri="{BB962C8B-B14F-4D97-AF65-F5344CB8AC3E}">
        <p14:creationId xmlns:p14="http://schemas.microsoft.com/office/powerpoint/2010/main" val="18564431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90588"/>
          </a:xfrm>
        </p:spPr>
        <p:txBody>
          <a:bodyPr/>
          <a:lstStyle/>
          <a:p>
            <a:r>
              <a:rPr lang="en-US" dirty="0"/>
              <a:t>Overview</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24</a:t>
            </a:fld>
            <a:endParaRPr lang="en-US" altLang="zh-CN" dirty="0"/>
          </a:p>
        </p:txBody>
      </p:sp>
      <p:pic>
        <p:nvPicPr>
          <p:cNvPr id="264194" name="Picture 2" descr="web server 的图像结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21532" y="1209071"/>
            <a:ext cx="962615" cy="1152832"/>
          </a:xfrm>
          <a:prstGeom prst="rect">
            <a:avLst/>
          </a:prstGeom>
          <a:noFill/>
          <a:extLst>
            <a:ext uri="{909E8E84-426E-40DD-AFC4-6F175D3DCCD1}">
              <a14:hiddenFill xmlns:a14="http://schemas.microsoft.com/office/drawing/2010/main">
                <a:solidFill>
                  <a:srgbClr val="FFFFFF"/>
                </a:solidFill>
              </a14:hiddenFill>
            </a:ext>
          </a:extLst>
        </p:spPr>
      </p:pic>
      <p:pic>
        <p:nvPicPr>
          <p:cNvPr id="264196" name="Picture 4" descr="desktop 的图像结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75092" y="4742957"/>
            <a:ext cx="994799" cy="588638"/>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p:cNvSpPr txBox="1"/>
          <p:nvPr/>
        </p:nvSpPr>
        <p:spPr>
          <a:xfrm>
            <a:off x="6816822" y="1514739"/>
            <a:ext cx="1804533" cy="461665"/>
          </a:xfrm>
          <a:prstGeom prst="rect">
            <a:avLst/>
          </a:prstGeom>
          <a:noFill/>
        </p:spPr>
        <p:txBody>
          <a:bodyPr wrap="none" rtlCol="0">
            <a:spAutoFit/>
          </a:bodyPr>
          <a:lstStyle/>
          <a:p>
            <a:pPr algn="ctr"/>
            <a:r>
              <a:rPr lang="en-US" dirty="0">
                <a:latin typeface="+mj-lt"/>
              </a:rPr>
              <a:t>Web Server</a:t>
            </a:r>
          </a:p>
        </p:txBody>
      </p:sp>
      <p:pic>
        <p:nvPicPr>
          <p:cNvPr id="264198" name="Picture 6" descr="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16822" y="5670613"/>
            <a:ext cx="1087338" cy="785530"/>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p:cNvPicPr>
            <a:picLocks noChangeAspect="1"/>
          </p:cNvPicPr>
          <p:nvPr/>
        </p:nvPicPr>
        <p:blipFill>
          <a:blip r:embed="rId5"/>
          <a:stretch>
            <a:fillRect/>
          </a:stretch>
        </p:blipFill>
        <p:spPr>
          <a:xfrm>
            <a:off x="8891820" y="4696890"/>
            <a:ext cx="472612" cy="997925"/>
          </a:xfrm>
          <a:prstGeom prst="rect">
            <a:avLst/>
          </a:prstGeom>
        </p:spPr>
      </p:pic>
      <p:sp>
        <p:nvSpPr>
          <p:cNvPr id="10" name="矩形 9"/>
          <p:cNvSpPr/>
          <p:nvPr/>
        </p:nvSpPr>
        <p:spPr>
          <a:xfrm>
            <a:off x="8954030" y="1250588"/>
            <a:ext cx="2183162" cy="400110"/>
          </a:xfrm>
          <a:prstGeom prst="rect">
            <a:avLst/>
          </a:prstGeom>
        </p:spPr>
        <p:txBody>
          <a:bodyPr wrap="none">
            <a:spAutoFit/>
          </a:bodyPr>
          <a:lstStyle/>
          <a:p>
            <a:r>
              <a:rPr lang="en-US" sz="2000" dirty="0">
                <a:solidFill>
                  <a:srgbClr val="0B0080"/>
                </a:solidFill>
                <a:latin typeface="+mn-lt"/>
                <a:ea typeface="+mn-ea"/>
              </a:rPr>
              <a:t>Apache HTTP Server</a:t>
            </a:r>
            <a:endParaRPr lang="en-US" sz="2000" dirty="0">
              <a:latin typeface="+mn-lt"/>
              <a:ea typeface="+mn-ea"/>
            </a:endParaRPr>
          </a:p>
        </p:txBody>
      </p:sp>
      <p:sp>
        <p:nvSpPr>
          <p:cNvPr id="11" name="矩形 10"/>
          <p:cNvSpPr/>
          <p:nvPr/>
        </p:nvSpPr>
        <p:spPr>
          <a:xfrm>
            <a:off x="8973553" y="1650698"/>
            <a:ext cx="1841723" cy="400110"/>
          </a:xfrm>
          <a:prstGeom prst="rect">
            <a:avLst/>
          </a:prstGeom>
        </p:spPr>
        <p:txBody>
          <a:bodyPr wrap="none">
            <a:spAutoFit/>
          </a:bodyPr>
          <a:lstStyle/>
          <a:p>
            <a:r>
              <a:rPr lang="en-US" sz="2000" dirty="0">
                <a:solidFill>
                  <a:srgbClr val="0B0080"/>
                </a:solidFill>
                <a:latin typeface="+mn-lt"/>
                <a:ea typeface="+mn-ea"/>
              </a:rPr>
              <a:t>IBM HTTP Server</a:t>
            </a:r>
            <a:endParaRPr lang="en-US" sz="2000" dirty="0">
              <a:latin typeface="+mn-lt"/>
              <a:ea typeface="+mn-ea"/>
            </a:endParaRPr>
          </a:p>
        </p:txBody>
      </p:sp>
      <p:sp>
        <p:nvSpPr>
          <p:cNvPr id="12" name="矩形 11"/>
          <p:cNvSpPr/>
          <p:nvPr/>
        </p:nvSpPr>
        <p:spPr>
          <a:xfrm>
            <a:off x="2039619" y="5856746"/>
            <a:ext cx="1669047" cy="400110"/>
          </a:xfrm>
          <a:prstGeom prst="rect">
            <a:avLst/>
          </a:prstGeom>
        </p:spPr>
        <p:txBody>
          <a:bodyPr wrap="none">
            <a:spAutoFit/>
          </a:bodyPr>
          <a:lstStyle/>
          <a:p>
            <a:r>
              <a:rPr lang="en-US" sz="2000" dirty="0">
                <a:solidFill>
                  <a:srgbClr val="0B0080"/>
                </a:solidFill>
                <a:latin typeface="+mn-lt"/>
                <a:ea typeface="+mn-ea"/>
              </a:rPr>
              <a:t>Google Chrome</a:t>
            </a:r>
            <a:endParaRPr lang="en-US" sz="2000" dirty="0">
              <a:latin typeface="+mn-lt"/>
              <a:ea typeface="+mn-ea"/>
            </a:endParaRPr>
          </a:p>
        </p:txBody>
      </p:sp>
      <p:sp>
        <p:nvSpPr>
          <p:cNvPr id="13" name="矩形 12"/>
          <p:cNvSpPr/>
          <p:nvPr/>
        </p:nvSpPr>
        <p:spPr>
          <a:xfrm>
            <a:off x="4734201" y="6041416"/>
            <a:ext cx="1587294" cy="400110"/>
          </a:xfrm>
          <a:prstGeom prst="rect">
            <a:avLst/>
          </a:prstGeom>
        </p:spPr>
        <p:txBody>
          <a:bodyPr wrap="none">
            <a:spAutoFit/>
          </a:bodyPr>
          <a:lstStyle/>
          <a:p>
            <a:r>
              <a:rPr lang="en-US" sz="2000" dirty="0">
                <a:solidFill>
                  <a:srgbClr val="0B0080"/>
                </a:solidFill>
                <a:latin typeface="+mn-lt"/>
                <a:ea typeface="+mn-ea"/>
              </a:rPr>
              <a:t>Microsoft Edge</a:t>
            </a:r>
            <a:endParaRPr lang="en-US" sz="2000" dirty="0">
              <a:latin typeface="+mn-lt"/>
              <a:ea typeface="+mn-ea"/>
            </a:endParaRPr>
          </a:p>
        </p:txBody>
      </p:sp>
      <p:sp>
        <p:nvSpPr>
          <p:cNvPr id="14" name="矩形 13"/>
          <p:cNvSpPr/>
          <p:nvPr/>
        </p:nvSpPr>
        <p:spPr>
          <a:xfrm>
            <a:off x="2007557" y="5400611"/>
            <a:ext cx="1539204" cy="400110"/>
          </a:xfrm>
          <a:prstGeom prst="rect">
            <a:avLst/>
          </a:prstGeom>
        </p:spPr>
        <p:txBody>
          <a:bodyPr wrap="none">
            <a:spAutoFit/>
          </a:bodyPr>
          <a:lstStyle/>
          <a:p>
            <a:r>
              <a:rPr lang="en-US" sz="2000" dirty="0">
                <a:solidFill>
                  <a:srgbClr val="0B0080"/>
                </a:solidFill>
                <a:latin typeface="+mn-lt"/>
                <a:ea typeface="+mn-ea"/>
              </a:rPr>
              <a:t>Mozilla Firefox</a:t>
            </a:r>
            <a:endParaRPr lang="en-US" sz="2000" dirty="0">
              <a:latin typeface="+mn-lt"/>
              <a:ea typeface="+mn-ea"/>
            </a:endParaRPr>
          </a:p>
        </p:txBody>
      </p:sp>
      <p:sp>
        <p:nvSpPr>
          <p:cNvPr id="15" name="矩形 14"/>
          <p:cNvSpPr/>
          <p:nvPr/>
        </p:nvSpPr>
        <p:spPr>
          <a:xfrm>
            <a:off x="8877760" y="4014020"/>
            <a:ext cx="734496" cy="400110"/>
          </a:xfrm>
          <a:prstGeom prst="rect">
            <a:avLst/>
          </a:prstGeom>
        </p:spPr>
        <p:txBody>
          <a:bodyPr wrap="none">
            <a:spAutoFit/>
          </a:bodyPr>
          <a:lstStyle/>
          <a:p>
            <a:r>
              <a:rPr lang="en-US" sz="2000" dirty="0">
                <a:solidFill>
                  <a:srgbClr val="0B0080"/>
                </a:solidFill>
                <a:latin typeface="+mn-lt"/>
                <a:ea typeface="+mn-ea"/>
              </a:rPr>
              <a:t>Safari</a:t>
            </a:r>
            <a:endParaRPr lang="en-US" sz="2000" dirty="0">
              <a:latin typeface="+mn-lt"/>
              <a:ea typeface="+mn-ea"/>
            </a:endParaRPr>
          </a:p>
        </p:txBody>
      </p:sp>
      <p:pic>
        <p:nvPicPr>
          <p:cNvPr id="264200" name="Picture 8" descr="internet cloud 的图像结果"/>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3205" y="2717551"/>
            <a:ext cx="2847975" cy="2228850"/>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直接连接符 16"/>
          <p:cNvCxnSpPr>
            <a:endCxn id="264200" idx="0"/>
          </p:cNvCxnSpPr>
          <p:nvPr/>
        </p:nvCxnSpPr>
        <p:spPr bwMode="auto">
          <a:xfrm>
            <a:off x="5767192" y="2361903"/>
            <a:ext cx="1" cy="355648"/>
          </a:xfrm>
          <a:prstGeom prst="line">
            <a:avLst/>
          </a:prstGeom>
          <a:solidFill>
            <a:schemeClr val="accent1"/>
          </a:solidFill>
          <a:ln w="28575" cap="flat" cmpd="sng" algn="ctr">
            <a:solidFill>
              <a:schemeClr val="tx1"/>
            </a:solidFill>
            <a:prstDash val="solid"/>
            <a:round/>
            <a:headEnd type="triangle" w="med" len="med"/>
            <a:tailEnd type="triangle" w="med" len="med"/>
          </a:ln>
          <a:effectLst/>
        </p:spPr>
      </p:cxnSp>
      <p:cxnSp>
        <p:nvCxnSpPr>
          <p:cNvPr id="23" name="直接连接符 22"/>
          <p:cNvCxnSpPr/>
          <p:nvPr/>
        </p:nvCxnSpPr>
        <p:spPr bwMode="auto">
          <a:xfrm flipH="1">
            <a:off x="3150324" y="4085303"/>
            <a:ext cx="1411845" cy="657654"/>
          </a:xfrm>
          <a:prstGeom prst="line">
            <a:avLst/>
          </a:prstGeom>
          <a:solidFill>
            <a:schemeClr val="accent1"/>
          </a:solidFill>
          <a:ln w="28575" cap="flat" cmpd="sng" algn="ctr">
            <a:solidFill>
              <a:schemeClr val="tx1"/>
            </a:solidFill>
            <a:prstDash val="solid"/>
            <a:round/>
            <a:headEnd type="triangle" w="med" len="med"/>
            <a:tailEnd type="triangle" w="med" len="med"/>
          </a:ln>
          <a:effectLst/>
        </p:spPr>
      </p:cxnSp>
      <p:cxnSp>
        <p:nvCxnSpPr>
          <p:cNvPr id="25" name="直接连接符 24"/>
          <p:cNvCxnSpPr>
            <a:stCxn id="264200" idx="2"/>
            <a:endCxn id="264198" idx="0"/>
          </p:cNvCxnSpPr>
          <p:nvPr/>
        </p:nvCxnSpPr>
        <p:spPr bwMode="auto">
          <a:xfrm>
            <a:off x="5767193" y="4946401"/>
            <a:ext cx="1593299" cy="724212"/>
          </a:xfrm>
          <a:prstGeom prst="line">
            <a:avLst/>
          </a:prstGeom>
          <a:solidFill>
            <a:schemeClr val="accent1"/>
          </a:solidFill>
          <a:ln w="28575" cap="flat" cmpd="sng" algn="ctr">
            <a:solidFill>
              <a:schemeClr val="tx1"/>
            </a:solidFill>
            <a:prstDash val="solid"/>
            <a:round/>
            <a:headEnd type="triangle" w="med" len="med"/>
            <a:tailEnd type="triangle" w="med" len="med"/>
          </a:ln>
          <a:effectLst/>
        </p:spPr>
      </p:cxnSp>
      <p:cxnSp>
        <p:nvCxnSpPr>
          <p:cNvPr id="28" name="直接连接符 27"/>
          <p:cNvCxnSpPr>
            <a:stCxn id="264200" idx="3"/>
            <a:endCxn id="9" idx="0"/>
          </p:cNvCxnSpPr>
          <p:nvPr/>
        </p:nvCxnSpPr>
        <p:spPr bwMode="auto">
          <a:xfrm>
            <a:off x="7191180" y="3831977"/>
            <a:ext cx="1936947" cy="864913"/>
          </a:xfrm>
          <a:prstGeom prst="line">
            <a:avLst/>
          </a:prstGeom>
          <a:solidFill>
            <a:schemeClr val="accent1"/>
          </a:solidFill>
          <a:ln w="28575" cap="flat" cmpd="sng" algn="ctr">
            <a:solidFill>
              <a:schemeClr val="tx1"/>
            </a:solidFill>
            <a:prstDash val="solid"/>
            <a:round/>
            <a:headEnd type="triangle" w="med" len="med"/>
            <a:tailEnd type="triangle" w="med" len="med"/>
          </a:ln>
          <a:effectLst/>
        </p:spPr>
      </p:cxnSp>
    </p:spTree>
    <p:extLst>
      <p:ext uri="{BB962C8B-B14F-4D97-AF65-F5344CB8AC3E}">
        <p14:creationId xmlns:p14="http://schemas.microsoft.com/office/powerpoint/2010/main" val="3117036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240000" y="360000"/>
            <a:ext cx="11520000" cy="890588"/>
          </a:xfrm>
        </p:spPr>
        <p:txBody>
          <a:bodyPr/>
          <a:lstStyle/>
          <a:p>
            <a:r>
              <a:rPr lang="en-US" altLang="zh-CN" dirty="0"/>
              <a:t>Web and HTTP</a:t>
            </a:r>
          </a:p>
        </p:txBody>
      </p:sp>
      <p:sp>
        <p:nvSpPr>
          <p:cNvPr id="64515" name="Rectangle 3"/>
          <p:cNvSpPr>
            <a:spLocks noGrp="1" noChangeArrowheads="1"/>
          </p:cNvSpPr>
          <p:nvPr>
            <p:ph idx="1"/>
          </p:nvPr>
        </p:nvSpPr>
        <p:spPr>
          <a:xfrm>
            <a:off x="1491384" y="1512707"/>
            <a:ext cx="9126682" cy="4735512"/>
          </a:xfrm>
        </p:spPr>
        <p:txBody>
          <a:bodyPr>
            <a:normAutofit/>
          </a:bodyPr>
          <a:lstStyle/>
          <a:p>
            <a:r>
              <a:rPr lang="en-US" altLang="zh-CN" dirty="0"/>
              <a:t>First some jargon</a:t>
            </a:r>
          </a:p>
          <a:p>
            <a:pPr lvl="1"/>
            <a:r>
              <a:rPr lang="en-US" altLang="zh-CN" dirty="0"/>
              <a:t>Web page consists of objects</a:t>
            </a:r>
          </a:p>
          <a:p>
            <a:pPr lvl="1"/>
            <a:r>
              <a:rPr lang="en-US" altLang="zh-CN" dirty="0"/>
              <a:t>Object can be HTML file, JPEG image, Java applet, audio file,…</a:t>
            </a:r>
          </a:p>
          <a:p>
            <a:pPr lvl="1"/>
            <a:r>
              <a:rPr lang="en-US" altLang="zh-CN" dirty="0"/>
              <a:t>Web page consists of base HTML-file which includes several referenced objects</a:t>
            </a:r>
          </a:p>
          <a:p>
            <a:r>
              <a:rPr lang="en-US" altLang="zh-CN" dirty="0"/>
              <a:t>Each object is addressable by a URL</a:t>
            </a:r>
          </a:p>
          <a:p>
            <a:pPr lvl="1"/>
            <a:r>
              <a:rPr lang="en-US" altLang="zh-CN" dirty="0"/>
              <a:t>Example URL:</a:t>
            </a:r>
          </a:p>
          <a:p>
            <a:endParaRPr lang="en-US" altLang="zh-CN" dirty="0"/>
          </a:p>
        </p:txBody>
      </p:sp>
      <p:sp>
        <p:nvSpPr>
          <p:cNvPr id="3" name="灯片编号占位符 2"/>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25</a:t>
            </a:fld>
            <a:endParaRPr lang="en-US" altLang="zh-CN" dirty="0"/>
          </a:p>
        </p:txBody>
      </p:sp>
      <p:grpSp>
        <p:nvGrpSpPr>
          <p:cNvPr id="64516" name="Group 10"/>
          <p:cNvGrpSpPr>
            <a:grpSpLocks/>
          </p:cNvGrpSpPr>
          <p:nvPr/>
        </p:nvGrpSpPr>
        <p:grpSpPr bwMode="auto">
          <a:xfrm>
            <a:off x="4630739" y="5404802"/>
            <a:ext cx="6835775" cy="1149349"/>
            <a:chOff x="788" y="2955"/>
            <a:chExt cx="4306" cy="724"/>
          </a:xfrm>
        </p:grpSpPr>
        <p:sp>
          <p:nvSpPr>
            <p:cNvPr id="64519" name="Text Box 5"/>
            <p:cNvSpPr txBox="1">
              <a:spLocks noChangeArrowheads="1"/>
            </p:cNvSpPr>
            <p:nvPr/>
          </p:nvSpPr>
          <p:spPr bwMode="auto">
            <a:xfrm>
              <a:off x="788" y="2955"/>
              <a:ext cx="414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400" dirty="0">
                  <a:latin typeface="Courier New" panose="02070309020205020404" pitchFamily="49" charset="0"/>
                  <a:ea typeface="宋体" panose="02010600030101010101" pitchFamily="2" charset="-122"/>
                </a:rPr>
                <a:t>www.someschool.edu/someDept/pic.gif</a:t>
              </a:r>
            </a:p>
          </p:txBody>
        </p:sp>
        <p:sp>
          <p:nvSpPr>
            <p:cNvPr id="64520" name="AutoShape 6"/>
            <p:cNvSpPr>
              <a:spLocks/>
            </p:cNvSpPr>
            <p:nvPr/>
          </p:nvSpPr>
          <p:spPr bwMode="auto">
            <a:xfrm rot="-5400000">
              <a:off x="1821" y="2281"/>
              <a:ext cx="57" cy="2083"/>
            </a:xfrm>
            <a:prstGeom prst="leftBrace">
              <a:avLst>
                <a:gd name="adj1" fmla="val 304532"/>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Times New Roman" panose="02020603050405020304" pitchFamily="18" charset="0"/>
                <a:ea typeface="宋体" panose="02010600030101010101" pitchFamily="2" charset="-122"/>
              </a:endParaRPr>
            </a:p>
          </p:txBody>
        </p:sp>
        <p:sp>
          <p:nvSpPr>
            <p:cNvPr id="64521" name="AutoShape 7"/>
            <p:cNvSpPr>
              <a:spLocks/>
            </p:cNvSpPr>
            <p:nvPr/>
          </p:nvSpPr>
          <p:spPr bwMode="auto">
            <a:xfrm rot="-5400000">
              <a:off x="4024" y="2277"/>
              <a:ext cx="57" cy="2083"/>
            </a:xfrm>
            <a:prstGeom prst="leftBrace">
              <a:avLst>
                <a:gd name="adj1" fmla="val 304532"/>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Times New Roman" panose="02020603050405020304" pitchFamily="18" charset="0"/>
                <a:ea typeface="宋体" panose="02010600030101010101" pitchFamily="2" charset="-122"/>
              </a:endParaRPr>
            </a:p>
          </p:txBody>
        </p:sp>
        <p:sp>
          <p:nvSpPr>
            <p:cNvPr id="64522" name="Text Box 8"/>
            <p:cNvSpPr txBox="1">
              <a:spLocks noChangeArrowheads="1"/>
            </p:cNvSpPr>
            <p:nvPr/>
          </p:nvSpPr>
          <p:spPr bwMode="auto">
            <a:xfrm>
              <a:off x="1389" y="3388"/>
              <a:ext cx="90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400">
                  <a:latin typeface="Times New Roman" panose="02020603050405020304" pitchFamily="18" charset="0"/>
                  <a:ea typeface="宋体" panose="02010600030101010101" pitchFamily="2" charset="-122"/>
                </a:rPr>
                <a:t>host name</a:t>
              </a:r>
            </a:p>
          </p:txBody>
        </p:sp>
        <p:sp>
          <p:nvSpPr>
            <p:cNvPr id="64523" name="Text Box 9"/>
            <p:cNvSpPr txBox="1">
              <a:spLocks noChangeArrowheads="1"/>
            </p:cNvSpPr>
            <p:nvPr/>
          </p:nvSpPr>
          <p:spPr bwMode="auto">
            <a:xfrm>
              <a:off x="3485" y="3338"/>
              <a:ext cx="91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400">
                  <a:latin typeface="Times New Roman" panose="02020603050405020304" pitchFamily="18" charset="0"/>
                  <a:ea typeface="宋体" panose="02010600030101010101" pitchFamily="2" charset="-122"/>
                </a:rPr>
                <a:t>path name</a:t>
              </a:r>
            </a:p>
          </p:txBody>
        </p:sp>
      </p:grpSp>
    </p:spTree>
    <p:extLst>
      <p:ext uri="{BB962C8B-B14F-4D97-AF65-F5344CB8AC3E}">
        <p14:creationId xmlns:p14="http://schemas.microsoft.com/office/powerpoint/2010/main" val="4211626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240000" y="360000"/>
            <a:ext cx="11520000" cy="890588"/>
          </a:xfrm>
        </p:spPr>
        <p:txBody>
          <a:bodyPr/>
          <a:lstStyle/>
          <a:p>
            <a:r>
              <a:rPr lang="en-US" altLang="zh-CN" dirty="0"/>
              <a:t>HTTP overview</a:t>
            </a:r>
          </a:p>
        </p:txBody>
      </p:sp>
      <p:sp>
        <p:nvSpPr>
          <p:cNvPr id="66563" name="Rectangle 3"/>
          <p:cNvSpPr>
            <a:spLocks noGrp="1" noChangeArrowheads="1"/>
          </p:cNvSpPr>
          <p:nvPr>
            <p:ph sz="half" idx="1"/>
          </p:nvPr>
        </p:nvSpPr>
        <p:spPr>
          <a:xfrm>
            <a:off x="711200" y="1600200"/>
            <a:ext cx="5080000" cy="4648200"/>
          </a:xfrm>
        </p:spPr>
        <p:txBody>
          <a:bodyPr/>
          <a:lstStyle/>
          <a:p>
            <a:r>
              <a:rPr lang="en-US" altLang="zh-CN" dirty="0"/>
              <a:t>HTTP: hypertext transfer protocol</a:t>
            </a:r>
          </a:p>
          <a:p>
            <a:r>
              <a:rPr lang="en-US" altLang="zh-CN" dirty="0"/>
              <a:t>Web’s application layer protocol</a:t>
            </a:r>
          </a:p>
          <a:p>
            <a:r>
              <a:rPr lang="en-US" altLang="zh-CN" dirty="0">
                <a:solidFill>
                  <a:schemeClr val="accent2"/>
                </a:solidFill>
              </a:rPr>
              <a:t>client/server model</a:t>
            </a:r>
          </a:p>
          <a:p>
            <a:pPr lvl="1"/>
            <a:r>
              <a:rPr lang="en-US" altLang="zh-CN" b="1" dirty="0"/>
              <a:t>client</a:t>
            </a:r>
            <a:r>
              <a:rPr lang="en-US" altLang="zh-CN" dirty="0"/>
              <a:t>: browser that requests, receives, “displays” Web objects</a:t>
            </a:r>
          </a:p>
          <a:p>
            <a:pPr lvl="1"/>
            <a:r>
              <a:rPr lang="en-US" altLang="zh-CN" b="1" dirty="0"/>
              <a:t>server</a:t>
            </a:r>
            <a:r>
              <a:rPr lang="en-US" altLang="zh-CN" dirty="0"/>
              <a:t>: Web server sends objects in response to requests</a:t>
            </a:r>
          </a:p>
          <a:p>
            <a:endParaRPr lang="en-US" altLang="zh-CN" dirty="0"/>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26</a:t>
            </a:fld>
            <a:endParaRPr lang="en-US" altLang="zh-CN" dirty="0"/>
          </a:p>
        </p:txBody>
      </p:sp>
      <p:graphicFrame>
        <p:nvGraphicFramePr>
          <p:cNvPr id="66564" name="Object 6"/>
          <p:cNvGraphicFramePr>
            <a:graphicFrameLocks noChangeAspect="1"/>
          </p:cNvGraphicFramePr>
          <p:nvPr/>
        </p:nvGraphicFramePr>
        <p:xfrm>
          <a:off x="6448426" y="1860550"/>
          <a:ext cx="752475" cy="596900"/>
        </p:xfrm>
        <a:graphic>
          <a:graphicData uri="http://schemas.openxmlformats.org/presentationml/2006/ole">
            <mc:AlternateContent xmlns:mc="http://schemas.openxmlformats.org/markup-compatibility/2006">
              <mc:Choice xmlns:v="urn:schemas-microsoft-com:vml" Requires="v">
                <p:oleObj spid="_x0000_s362540" name="Clip" r:id="rId4" imgW="1307263" imgH="1084139" progId="">
                  <p:embed/>
                </p:oleObj>
              </mc:Choice>
              <mc:Fallback>
                <p:oleObj name="Clip" r:id="rId4" imgW="1307263" imgH="1084139" progId="">
                  <p:embed/>
                  <p:pic>
                    <p:nvPicPr>
                      <p:cNvPr id="66564"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8426" y="1860550"/>
                        <a:ext cx="75247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65" name="Text Box 7"/>
          <p:cNvSpPr txBox="1">
            <a:spLocks noChangeArrowheads="1"/>
          </p:cNvSpPr>
          <p:nvPr/>
        </p:nvSpPr>
        <p:spPr bwMode="auto">
          <a:xfrm>
            <a:off x="6367119" y="2455864"/>
            <a:ext cx="10230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PC running</a:t>
            </a:r>
          </a:p>
          <a:p>
            <a:pPr algn="ctr">
              <a:spcBef>
                <a:spcPct val="0"/>
              </a:spcBef>
              <a:buSzTx/>
              <a:buFontTx/>
              <a:buNone/>
            </a:pPr>
            <a:r>
              <a:rPr lang="en-US" altLang="zh-CN" sz="1600">
                <a:latin typeface="+mn-lt"/>
                <a:ea typeface="+mn-ea"/>
              </a:rPr>
              <a:t>Explorer</a:t>
            </a:r>
            <a:endParaRPr lang="en-US" altLang="zh-CN" sz="2400">
              <a:latin typeface="+mn-lt"/>
              <a:ea typeface="+mn-ea"/>
            </a:endParaRPr>
          </a:p>
        </p:txBody>
      </p:sp>
      <p:graphicFrame>
        <p:nvGraphicFramePr>
          <p:cNvPr id="66566" name="Object 8"/>
          <p:cNvGraphicFramePr>
            <a:graphicFrameLocks noChangeAspect="1"/>
          </p:cNvGraphicFramePr>
          <p:nvPr/>
        </p:nvGraphicFramePr>
        <p:xfrm>
          <a:off x="6543676" y="4556125"/>
          <a:ext cx="752475" cy="596900"/>
        </p:xfrm>
        <a:graphic>
          <a:graphicData uri="http://schemas.openxmlformats.org/presentationml/2006/ole">
            <mc:AlternateContent xmlns:mc="http://schemas.openxmlformats.org/markup-compatibility/2006">
              <mc:Choice xmlns:v="urn:schemas-microsoft-com:vml" Requires="v">
                <p:oleObj spid="_x0000_s362541" name="Clip" r:id="rId6" imgW="1307263" imgH="1084139" progId="">
                  <p:embed/>
                </p:oleObj>
              </mc:Choice>
              <mc:Fallback>
                <p:oleObj name="Clip" r:id="rId6" imgW="1307263" imgH="1084139" progId="">
                  <p:embed/>
                  <p:pic>
                    <p:nvPicPr>
                      <p:cNvPr id="66566"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3676" y="4556125"/>
                        <a:ext cx="75247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67" name="Text Box 9"/>
          <p:cNvSpPr txBox="1">
            <a:spLocks noChangeArrowheads="1"/>
          </p:cNvSpPr>
          <p:nvPr/>
        </p:nvSpPr>
        <p:spPr bwMode="auto">
          <a:xfrm>
            <a:off x="9135779" y="3836988"/>
            <a:ext cx="114197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Server </a:t>
            </a:r>
          </a:p>
          <a:p>
            <a:pPr algn="ctr">
              <a:spcBef>
                <a:spcPct val="0"/>
              </a:spcBef>
              <a:buSzTx/>
              <a:buFontTx/>
              <a:buNone/>
            </a:pPr>
            <a:r>
              <a:rPr lang="en-US" altLang="zh-CN" sz="1600">
                <a:latin typeface="+mn-lt"/>
                <a:ea typeface="+mn-ea"/>
              </a:rPr>
              <a:t>running</a:t>
            </a:r>
          </a:p>
          <a:p>
            <a:pPr algn="ctr">
              <a:spcBef>
                <a:spcPct val="0"/>
              </a:spcBef>
              <a:buSzTx/>
              <a:buFontTx/>
              <a:buNone/>
            </a:pPr>
            <a:r>
              <a:rPr lang="en-US" altLang="zh-CN" sz="1600">
                <a:latin typeface="+mn-lt"/>
                <a:ea typeface="+mn-ea"/>
              </a:rPr>
              <a:t>Apache Web</a:t>
            </a:r>
          </a:p>
          <a:p>
            <a:pPr algn="ctr">
              <a:spcBef>
                <a:spcPct val="0"/>
              </a:spcBef>
              <a:buSzTx/>
              <a:buFontTx/>
              <a:buNone/>
            </a:pPr>
            <a:r>
              <a:rPr lang="en-US" altLang="zh-CN" sz="1600">
                <a:latin typeface="+mn-lt"/>
                <a:ea typeface="+mn-ea"/>
              </a:rPr>
              <a:t>server</a:t>
            </a:r>
            <a:endParaRPr lang="en-US" altLang="zh-CN" sz="2400">
              <a:latin typeface="+mn-lt"/>
              <a:ea typeface="+mn-ea"/>
            </a:endParaRPr>
          </a:p>
        </p:txBody>
      </p:sp>
      <p:grpSp>
        <p:nvGrpSpPr>
          <p:cNvPr id="66568" name="Group 10"/>
          <p:cNvGrpSpPr>
            <a:grpSpLocks/>
          </p:cNvGrpSpPr>
          <p:nvPr/>
        </p:nvGrpSpPr>
        <p:grpSpPr bwMode="auto">
          <a:xfrm>
            <a:off x="9434514" y="2725738"/>
            <a:ext cx="504825" cy="1071562"/>
            <a:chOff x="4180" y="783"/>
            <a:chExt cx="150" cy="307"/>
          </a:xfrm>
        </p:grpSpPr>
        <p:sp>
          <p:nvSpPr>
            <p:cNvPr id="66580" name="AutoShape 11"/>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66581" name="Rectangle 12"/>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66582" name="Rectangle 13"/>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66583" name="AutoShape 14"/>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66584" name="Line 15"/>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66585" name="Line 16"/>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66586" name="Rectangle 17"/>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66587" name="Rectangle 18"/>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sp>
        <p:nvSpPr>
          <p:cNvPr id="66569" name="Line 19"/>
          <p:cNvSpPr>
            <a:spLocks noChangeShapeType="1"/>
          </p:cNvSpPr>
          <p:nvPr/>
        </p:nvSpPr>
        <p:spPr bwMode="auto">
          <a:xfrm>
            <a:off x="7267576" y="2133601"/>
            <a:ext cx="2085975" cy="962025"/>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66570" name="Line 20"/>
          <p:cNvSpPr>
            <a:spLocks noChangeShapeType="1"/>
          </p:cNvSpPr>
          <p:nvPr/>
        </p:nvSpPr>
        <p:spPr bwMode="auto">
          <a:xfrm flipH="1" flipV="1">
            <a:off x="7324726" y="2333626"/>
            <a:ext cx="1971675" cy="904875"/>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66571" name="Line 21"/>
          <p:cNvSpPr>
            <a:spLocks noChangeShapeType="1"/>
          </p:cNvSpPr>
          <p:nvPr/>
        </p:nvSpPr>
        <p:spPr bwMode="auto">
          <a:xfrm flipV="1">
            <a:off x="7258051" y="3505201"/>
            <a:ext cx="2047875" cy="1095375"/>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66572" name="Line 22"/>
          <p:cNvSpPr>
            <a:spLocks noChangeShapeType="1"/>
          </p:cNvSpPr>
          <p:nvPr/>
        </p:nvSpPr>
        <p:spPr bwMode="auto">
          <a:xfrm flipH="1">
            <a:off x="7334251" y="3629026"/>
            <a:ext cx="2047875" cy="1133475"/>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66573" name="Text Box 23"/>
          <p:cNvSpPr txBox="1">
            <a:spLocks noChangeArrowheads="1"/>
          </p:cNvSpPr>
          <p:nvPr/>
        </p:nvSpPr>
        <p:spPr bwMode="auto">
          <a:xfrm>
            <a:off x="6553248" y="5218114"/>
            <a:ext cx="11063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Mac running</a:t>
            </a:r>
          </a:p>
          <a:p>
            <a:pPr algn="ctr">
              <a:spcBef>
                <a:spcPct val="0"/>
              </a:spcBef>
              <a:buSzTx/>
              <a:buFontTx/>
              <a:buNone/>
            </a:pPr>
            <a:r>
              <a:rPr lang="en-US" altLang="zh-CN" sz="1600">
                <a:latin typeface="+mn-lt"/>
                <a:ea typeface="+mn-ea"/>
              </a:rPr>
              <a:t>Navigator</a:t>
            </a:r>
            <a:endParaRPr lang="en-US" altLang="zh-CN" sz="2400">
              <a:latin typeface="+mn-lt"/>
              <a:ea typeface="+mn-ea"/>
            </a:endParaRPr>
          </a:p>
        </p:txBody>
      </p:sp>
      <p:sp>
        <p:nvSpPr>
          <p:cNvPr id="66574" name="Text Box 24"/>
          <p:cNvSpPr txBox="1">
            <a:spLocks noChangeArrowheads="1"/>
          </p:cNvSpPr>
          <p:nvPr/>
        </p:nvSpPr>
        <p:spPr bwMode="auto">
          <a:xfrm rot="1422049">
            <a:off x="7762975" y="2292936"/>
            <a:ext cx="12269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dirty="0">
                <a:solidFill>
                  <a:srgbClr val="FF0000"/>
                </a:solidFill>
                <a:latin typeface="+mn-lt"/>
                <a:ea typeface="+mn-ea"/>
              </a:rPr>
              <a:t>HTTP request</a:t>
            </a:r>
            <a:endParaRPr lang="en-US" altLang="zh-CN" sz="2400" dirty="0">
              <a:latin typeface="+mn-lt"/>
              <a:ea typeface="+mn-ea"/>
            </a:endParaRPr>
          </a:p>
        </p:txBody>
      </p:sp>
      <p:sp>
        <p:nvSpPr>
          <p:cNvPr id="66575" name="Text Box 25"/>
          <p:cNvSpPr txBox="1">
            <a:spLocks noChangeArrowheads="1"/>
          </p:cNvSpPr>
          <p:nvPr/>
        </p:nvSpPr>
        <p:spPr bwMode="auto">
          <a:xfrm rot="19907361">
            <a:off x="7553425" y="3788361"/>
            <a:ext cx="12269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solidFill>
                  <a:srgbClr val="FF0000"/>
                </a:solidFill>
                <a:latin typeface="+mn-lt"/>
                <a:ea typeface="+mn-ea"/>
              </a:rPr>
              <a:t>HTTP request</a:t>
            </a:r>
            <a:endParaRPr lang="en-US" altLang="zh-CN" sz="2400">
              <a:latin typeface="+mn-lt"/>
              <a:ea typeface="+mn-ea"/>
            </a:endParaRPr>
          </a:p>
        </p:txBody>
      </p:sp>
      <p:sp>
        <p:nvSpPr>
          <p:cNvPr id="66576" name="Text Box 26"/>
          <p:cNvSpPr txBox="1">
            <a:spLocks noChangeArrowheads="1"/>
          </p:cNvSpPr>
          <p:nvPr/>
        </p:nvSpPr>
        <p:spPr bwMode="auto">
          <a:xfrm rot="1411598">
            <a:off x="7565489" y="2740611"/>
            <a:ext cx="13583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solidFill>
                  <a:srgbClr val="FF0000"/>
                </a:solidFill>
                <a:latin typeface="+mn-lt"/>
                <a:ea typeface="+mn-ea"/>
              </a:rPr>
              <a:t>HTTP response</a:t>
            </a:r>
            <a:endParaRPr lang="en-US" altLang="zh-CN" sz="2400">
              <a:latin typeface="+mn-lt"/>
              <a:ea typeface="+mn-ea"/>
            </a:endParaRPr>
          </a:p>
        </p:txBody>
      </p:sp>
      <p:sp>
        <p:nvSpPr>
          <p:cNvPr id="66577" name="Text Box 28"/>
          <p:cNvSpPr txBox="1">
            <a:spLocks noChangeArrowheads="1"/>
          </p:cNvSpPr>
          <p:nvPr/>
        </p:nvSpPr>
        <p:spPr bwMode="auto">
          <a:xfrm rot="19862217">
            <a:off x="7746464" y="4121736"/>
            <a:ext cx="13583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solidFill>
                  <a:srgbClr val="FF0000"/>
                </a:solidFill>
                <a:latin typeface="+mn-lt"/>
                <a:ea typeface="+mn-ea"/>
              </a:rPr>
              <a:t>HTTP response</a:t>
            </a:r>
            <a:endParaRPr lang="en-US" altLang="zh-CN" sz="2400">
              <a:latin typeface="+mn-lt"/>
              <a:ea typeface="+mn-ea"/>
            </a:endParaRPr>
          </a:p>
        </p:txBody>
      </p:sp>
    </p:spTree>
    <p:extLst>
      <p:ext uri="{BB962C8B-B14F-4D97-AF65-F5344CB8AC3E}">
        <p14:creationId xmlns:p14="http://schemas.microsoft.com/office/powerpoint/2010/main" val="2155337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ChangeArrowheads="1"/>
          </p:cNvSpPr>
          <p:nvPr/>
        </p:nvSpPr>
        <p:spPr bwMode="auto">
          <a:xfrm>
            <a:off x="6012815" y="3563939"/>
            <a:ext cx="5728969" cy="2724150"/>
          </a:xfrm>
          <a:prstGeom prst="rect">
            <a:avLst/>
          </a:prstGeom>
          <a:solidFill>
            <a:srgbClr val="FFFFFF"/>
          </a:solidFill>
          <a:ln w="19050">
            <a:solidFill>
              <a:schemeClr val="accent2"/>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Times New Roman" panose="02020603050405020304" pitchFamily="18" charset="0"/>
              <a:ea typeface="宋体" panose="02010600030101010101" pitchFamily="2" charset="-122"/>
            </a:endParaRPr>
          </a:p>
        </p:txBody>
      </p:sp>
      <p:sp>
        <p:nvSpPr>
          <p:cNvPr id="68611" name="Rectangle 9"/>
          <p:cNvSpPr>
            <a:spLocks noChangeArrowheads="1"/>
          </p:cNvSpPr>
          <p:nvPr/>
        </p:nvSpPr>
        <p:spPr bwMode="auto">
          <a:xfrm>
            <a:off x="8917305" y="3341690"/>
            <a:ext cx="1236775" cy="295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Times New Roman" panose="02020603050405020304" pitchFamily="18" charset="0"/>
              <a:ea typeface="宋体" panose="02010600030101010101" pitchFamily="2" charset="-122"/>
            </a:endParaRPr>
          </a:p>
        </p:txBody>
      </p:sp>
      <p:sp>
        <p:nvSpPr>
          <p:cNvPr id="68612" name="Rectangle 2"/>
          <p:cNvSpPr>
            <a:spLocks noGrp="1" noChangeArrowheads="1"/>
          </p:cNvSpPr>
          <p:nvPr>
            <p:ph type="title"/>
          </p:nvPr>
        </p:nvSpPr>
        <p:spPr>
          <a:xfrm>
            <a:off x="240000" y="360000"/>
            <a:ext cx="11520000" cy="890588"/>
          </a:xfrm>
        </p:spPr>
        <p:txBody>
          <a:bodyPr/>
          <a:lstStyle/>
          <a:p>
            <a:r>
              <a:rPr lang="en-US" altLang="zh-CN" dirty="0"/>
              <a:t>HTTP overview (continued)</a:t>
            </a:r>
          </a:p>
        </p:txBody>
      </p:sp>
      <p:sp>
        <p:nvSpPr>
          <p:cNvPr id="68613" name="Rectangle 3"/>
          <p:cNvSpPr>
            <a:spLocks noGrp="1" noChangeArrowheads="1"/>
          </p:cNvSpPr>
          <p:nvPr>
            <p:ph sz="half" idx="1"/>
          </p:nvPr>
        </p:nvSpPr>
        <p:spPr>
          <a:xfrm>
            <a:off x="711200" y="1600200"/>
            <a:ext cx="5080000" cy="4648200"/>
          </a:xfrm>
        </p:spPr>
        <p:txBody>
          <a:bodyPr>
            <a:normAutofit/>
          </a:bodyPr>
          <a:lstStyle/>
          <a:p>
            <a:r>
              <a:rPr lang="en-US" altLang="zh-CN" dirty="0"/>
              <a:t>Uses TCP:</a:t>
            </a:r>
          </a:p>
          <a:p>
            <a:pPr lvl="1"/>
            <a:r>
              <a:rPr lang="en-US" altLang="zh-CN" dirty="0"/>
              <a:t>client initiates TCP connection (creates socket) to server,  port 80</a:t>
            </a:r>
          </a:p>
          <a:p>
            <a:pPr lvl="1"/>
            <a:r>
              <a:rPr lang="en-US" altLang="zh-CN" dirty="0"/>
              <a:t>server accepts TCP connection from client</a:t>
            </a:r>
          </a:p>
          <a:p>
            <a:pPr lvl="1"/>
            <a:r>
              <a:rPr lang="en-US" altLang="zh-CN" dirty="0"/>
              <a:t>HTTP messages (application-layer protocol messages) exchanged between browser (HTTP client) and Web server (HTTP server)</a:t>
            </a:r>
          </a:p>
          <a:p>
            <a:pPr lvl="1"/>
            <a:r>
              <a:rPr lang="en-US" altLang="zh-CN" dirty="0"/>
              <a:t>TCP connection closed</a:t>
            </a:r>
          </a:p>
        </p:txBody>
      </p:sp>
      <p:sp>
        <p:nvSpPr>
          <p:cNvPr id="68614" name="Rectangle 4"/>
          <p:cNvSpPr>
            <a:spLocks noGrp="1" noChangeArrowheads="1"/>
          </p:cNvSpPr>
          <p:nvPr>
            <p:ph sz="half" idx="2"/>
          </p:nvPr>
        </p:nvSpPr>
        <p:spPr>
          <a:xfrm>
            <a:off x="5994400" y="1600200"/>
            <a:ext cx="5765800" cy="1741490"/>
          </a:xfrm>
        </p:spPr>
        <p:txBody>
          <a:bodyPr/>
          <a:lstStyle/>
          <a:p>
            <a:r>
              <a:rPr lang="en-US" altLang="zh-CN" dirty="0">
                <a:solidFill>
                  <a:schemeClr val="accent2"/>
                </a:solidFill>
              </a:rPr>
              <a:t>HTTP is “stateless”</a:t>
            </a:r>
          </a:p>
          <a:p>
            <a:r>
              <a:rPr lang="en-US" altLang="zh-CN" dirty="0"/>
              <a:t>server maintains no information about past client requests</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27</a:t>
            </a:fld>
            <a:endParaRPr lang="en-US" altLang="zh-CN" dirty="0"/>
          </a:p>
        </p:txBody>
      </p:sp>
      <p:sp>
        <p:nvSpPr>
          <p:cNvPr id="68617" name="Rectangle 6"/>
          <p:cNvSpPr>
            <a:spLocks noChangeArrowheads="1"/>
          </p:cNvSpPr>
          <p:nvPr/>
        </p:nvSpPr>
        <p:spPr bwMode="auto">
          <a:xfrm>
            <a:off x="6059804" y="3960814"/>
            <a:ext cx="5601027" cy="2409826"/>
          </a:xfrm>
          <a:prstGeom prst="rect">
            <a:avLst/>
          </a:prstGeom>
          <a:noFill/>
          <a:ln w="9525">
            <a:noFill/>
            <a:miter lim="800000"/>
            <a:headEnd/>
            <a:tailEnd/>
          </a:ln>
        </p:spPr>
        <p:txBody>
          <a:bodyPr/>
          <a:lstStyle/>
          <a:p>
            <a:pPr marL="342900" indent="-342900">
              <a:defRPr/>
            </a:pPr>
            <a:r>
              <a:rPr lang="en-US" altLang="zh-CN" sz="2000" b="1" dirty="0">
                <a:solidFill>
                  <a:srgbClr val="FF0000"/>
                </a:solidFill>
                <a:latin typeface="+mj-lt"/>
                <a:ea typeface="宋体" charset="-122"/>
              </a:rPr>
              <a:t>Protocols that maintain “state” are complex!</a:t>
            </a:r>
            <a:endParaRPr lang="en-US" altLang="zh-CN" sz="2000" b="1" dirty="0">
              <a:latin typeface="+mj-lt"/>
              <a:ea typeface="宋体" charset="-122"/>
            </a:endParaRPr>
          </a:p>
          <a:p>
            <a:pPr marL="342900" indent="-342900">
              <a:buFont typeface="ZapfDingbats" pitchFamily="82" charset="2"/>
              <a:buChar char="r"/>
              <a:defRPr/>
            </a:pPr>
            <a:r>
              <a:rPr lang="en-US" altLang="zh-CN" sz="2000" dirty="0">
                <a:latin typeface="+mj-lt"/>
                <a:ea typeface="宋体" charset="-122"/>
              </a:rPr>
              <a:t>past history (state) must be maintained</a:t>
            </a:r>
          </a:p>
          <a:p>
            <a:pPr marL="342900" indent="-342900">
              <a:buFont typeface="ZapfDingbats" pitchFamily="82" charset="2"/>
              <a:buChar char="r"/>
              <a:defRPr/>
            </a:pPr>
            <a:r>
              <a:rPr lang="en-US" altLang="zh-CN" sz="2000" dirty="0">
                <a:latin typeface="+mj-lt"/>
                <a:ea typeface="宋体" charset="-122"/>
              </a:rPr>
              <a:t>if server/client crashes, their views of “state” may be inconsistent, must be </a:t>
            </a:r>
            <a:r>
              <a:rPr lang="en-US" altLang="zh-CN" sz="2000" b="1" i="1" u="sng" dirty="0">
                <a:latin typeface="+mj-lt"/>
                <a:ea typeface="宋体" charset="-122"/>
              </a:rPr>
              <a:t>reconciled</a:t>
            </a:r>
          </a:p>
          <a:p>
            <a:pPr marL="342900" indent="-342900">
              <a:buFont typeface="ZapfDingbats" pitchFamily="82" charset="2"/>
              <a:buChar char="r"/>
              <a:defRPr/>
            </a:pPr>
            <a:endParaRPr lang="en-US" altLang="zh-CN" sz="2000" dirty="0">
              <a:latin typeface="+mj-lt"/>
              <a:ea typeface="宋体" charset="-122"/>
            </a:endParaRPr>
          </a:p>
        </p:txBody>
      </p:sp>
      <p:sp>
        <p:nvSpPr>
          <p:cNvPr id="66570" name="Text Box 8"/>
          <p:cNvSpPr txBox="1">
            <a:spLocks noChangeArrowheads="1"/>
          </p:cNvSpPr>
          <p:nvPr/>
        </p:nvSpPr>
        <p:spPr bwMode="auto">
          <a:xfrm>
            <a:off x="8852217" y="3263902"/>
            <a:ext cx="1371825" cy="457200"/>
          </a:xfrm>
          <a:prstGeom prst="rect">
            <a:avLst/>
          </a:prstGeom>
          <a:noFill/>
          <a:ln w="9525">
            <a:noFill/>
            <a:miter lim="800000"/>
            <a:headEnd/>
            <a:tailEnd/>
          </a:ln>
        </p:spPr>
        <p:txBody>
          <a:bodyPr wrap="square">
            <a:spAutoFit/>
          </a:bodyPr>
          <a:lstStyle/>
          <a:p>
            <a:pPr algn="ctr">
              <a:defRPr/>
            </a:pPr>
            <a:r>
              <a:rPr lang="en-US" altLang="zh-CN" dirty="0">
                <a:solidFill>
                  <a:schemeClr val="accent2"/>
                </a:solidFill>
                <a:latin typeface="+mj-lt"/>
                <a:ea typeface="宋体" pitchFamily="2" charset="-122"/>
              </a:rPr>
              <a:t>aside</a:t>
            </a:r>
            <a:endParaRPr lang="en-US" altLang="zh-CN" dirty="0">
              <a:latin typeface="+mj-lt"/>
              <a:ea typeface="宋体" pitchFamily="2" charset="-122"/>
            </a:endParaRPr>
          </a:p>
        </p:txBody>
      </p:sp>
    </p:spTree>
    <p:extLst>
      <p:ext uri="{BB962C8B-B14F-4D97-AF65-F5344CB8AC3E}">
        <p14:creationId xmlns:p14="http://schemas.microsoft.com/office/powerpoint/2010/main" val="1401619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240000" y="360000"/>
            <a:ext cx="11520000" cy="890588"/>
          </a:xfrm>
        </p:spPr>
        <p:txBody>
          <a:bodyPr/>
          <a:lstStyle/>
          <a:p>
            <a:r>
              <a:rPr lang="en-US" altLang="zh-CN"/>
              <a:t>HTTP connections</a:t>
            </a:r>
          </a:p>
        </p:txBody>
      </p:sp>
      <p:graphicFrame>
        <p:nvGraphicFramePr>
          <p:cNvPr id="8" name="内容占位符 7"/>
          <p:cNvGraphicFramePr>
            <a:graphicFrameLocks noGrp="1"/>
          </p:cNvGraphicFramePr>
          <p:nvPr>
            <p:ph idx="1"/>
          </p:nvPr>
        </p:nvGraphicFramePr>
        <p:xfrm>
          <a:off x="1490663" y="1512888"/>
          <a:ext cx="9128125" cy="4735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灯片编号占位符 2"/>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28</a:t>
            </a:fld>
            <a:endParaRPr lang="en-US" altLang="zh-CN" dirty="0"/>
          </a:p>
        </p:txBody>
      </p:sp>
    </p:spTree>
    <p:extLst>
      <p:ext uri="{BB962C8B-B14F-4D97-AF65-F5344CB8AC3E}">
        <p14:creationId xmlns:p14="http://schemas.microsoft.com/office/powerpoint/2010/main" val="254937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Line 11"/>
          <p:cNvSpPr>
            <a:spLocks noChangeShapeType="1"/>
          </p:cNvSpPr>
          <p:nvPr/>
        </p:nvSpPr>
        <p:spPr bwMode="auto">
          <a:xfrm>
            <a:off x="2000250" y="2095500"/>
            <a:ext cx="0" cy="449580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68613" name="Rectangle 13"/>
          <p:cNvSpPr>
            <a:spLocks noChangeArrowheads="1"/>
          </p:cNvSpPr>
          <p:nvPr/>
        </p:nvSpPr>
        <p:spPr bwMode="auto">
          <a:xfrm>
            <a:off x="1762126" y="6019801"/>
            <a:ext cx="657225" cy="295275"/>
          </a:xfrm>
          <a:prstGeom prst="rect">
            <a:avLst/>
          </a:prstGeom>
          <a:solidFill>
            <a:schemeClr val="bg1"/>
          </a:solidFill>
          <a:ln w="9525">
            <a:noFill/>
            <a:miter lim="800000"/>
            <a:headEnd/>
            <a:tailEnd/>
          </a:ln>
        </p:spPr>
        <p:txBody>
          <a:bodyPr wrap="none" anchor="ctr"/>
          <a:lstStyle/>
          <a:p>
            <a:pPr>
              <a:defRPr/>
            </a:pPr>
            <a:endParaRPr lang="en-US" altLang="zh-CN" dirty="0">
              <a:latin typeface="+mn-lt"/>
              <a:ea typeface="+mn-ea"/>
            </a:endParaRPr>
          </a:p>
        </p:txBody>
      </p:sp>
      <p:sp>
        <p:nvSpPr>
          <p:cNvPr id="72708" name="Rectangle 2"/>
          <p:cNvSpPr>
            <a:spLocks noGrp="1" noChangeArrowheads="1"/>
          </p:cNvSpPr>
          <p:nvPr>
            <p:ph type="title"/>
          </p:nvPr>
        </p:nvSpPr>
        <p:spPr>
          <a:xfrm>
            <a:off x="240000" y="360000"/>
            <a:ext cx="11520000" cy="890588"/>
          </a:xfrm>
        </p:spPr>
        <p:txBody>
          <a:bodyPr/>
          <a:lstStyle/>
          <a:p>
            <a:r>
              <a:rPr lang="en-US" altLang="zh-CN"/>
              <a:t>Nonpersistent HTTP</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29</a:t>
            </a:fld>
            <a:endParaRPr lang="en-US" altLang="zh-CN" dirty="0"/>
          </a:p>
        </p:txBody>
      </p:sp>
      <p:sp>
        <p:nvSpPr>
          <p:cNvPr id="72709" name="Rectangle 3"/>
          <p:cNvSpPr>
            <a:spLocks noGrp="1" noChangeArrowheads="1"/>
          </p:cNvSpPr>
          <p:nvPr>
            <p:ph type="body" sz="half" idx="4294967295"/>
          </p:nvPr>
        </p:nvSpPr>
        <p:spPr>
          <a:xfrm>
            <a:off x="0" y="1114425"/>
            <a:ext cx="8343900" cy="466725"/>
          </a:xfrm>
        </p:spPr>
        <p:txBody>
          <a:bodyPr/>
          <a:lstStyle/>
          <a:p>
            <a:pPr>
              <a:buFont typeface="ZapfDingbats"/>
              <a:buNone/>
            </a:pPr>
            <a:r>
              <a:rPr lang="en-US" altLang="zh-CN" sz="2400" dirty="0"/>
              <a:t>Suppose user enters URL </a:t>
            </a:r>
            <a:r>
              <a:rPr lang="en-US" altLang="zh-CN" sz="2000" dirty="0"/>
              <a:t>www.someSchool.edu/someDepartment/home.index</a:t>
            </a:r>
            <a:endParaRPr lang="en-US" altLang="zh-CN" sz="2400" dirty="0"/>
          </a:p>
        </p:txBody>
      </p:sp>
      <p:sp>
        <p:nvSpPr>
          <p:cNvPr id="72710" name="Rectangle 4"/>
          <p:cNvSpPr>
            <a:spLocks noGrp="1" noChangeArrowheads="1"/>
          </p:cNvSpPr>
          <p:nvPr>
            <p:ph type="body" sz="half" idx="4294967295"/>
          </p:nvPr>
        </p:nvSpPr>
        <p:spPr>
          <a:xfrm>
            <a:off x="2280920" y="2070100"/>
            <a:ext cx="3503931" cy="1905000"/>
          </a:xfrm>
        </p:spPr>
        <p:txBody>
          <a:bodyPr/>
          <a:lstStyle/>
          <a:p>
            <a:pPr>
              <a:buFont typeface="ZapfDingbats"/>
              <a:buNone/>
            </a:pPr>
            <a:r>
              <a:rPr lang="en-US" altLang="zh-CN" sz="2000" dirty="0">
                <a:solidFill>
                  <a:srgbClr val="FF0000"/>
                </a:solidFill>
              </a:rPr>
              <a:t>1a</a:t>
            </a:r>
            <a:r>
              <a:rPr lang="en-US" altLang="zh-CN" sz="1800" dirty="0">
                <a:solidFill>
                  <a:srgbClr val="FF0000"/>
                </a:solidFill>
              </a:rPr>
              <a:t>.</a:t>
            </a:r>
            <a:r>
              <a:rPr lang="en-US" altLang="zh-CN" sz="1800" dirty="0"/>
              <a:t> HTTP client initiates TCP connection to HTTP server (process) at www.someSchool.edu on port 80</a:t>
            </a:r>
            <a:endParaRPr lang="en-US" altLang="zh-CN" sz="2000" dirty="0"/>
          </a:p>
        </p:txBody>
      </p:sp>
      <p:sp>
        <p:nvSpPr>
          <p:cNvPr id="68617" name="Rectangle 5"/>
          <p:cNvSpPr>
            <a:spLocks noChangeArrowheads="1"/>
          </p:cNvSpPr>
          <p:nvPr/>
        </p:nvSpPr>
        <p:spPr bwMode="auto">
          <a:xfrm>
            <a:off x="2228850" y="3994150"/>
            <a:ext cx="3810000" cy="1885950"/>
          </a:xfrm>
          <a:prstGeom prst="rect">
            <a:avLst/>
          </a:prstGeom>
          <a:noFill/>
          <a:ln w="9525">
            <a:noFill/>
            <a:miter lim="800000"/>
            <a:headEnd/>
            <a:tailEnd/>
          </a:ln>
        </p:spPr>
        <p:txBody>
          <a:bodyPr/>
          <a:lstStyle/>
          <a:p>
            <a:pPr marL="342900" indent="-342900">
              <a:defRPr/>
            </a:pPr>
            <a:r>
              <a:rPr lang="en-US" altLang="zh-CN" sz="2000" dirty="0">
                <a:solidFill>
                  <a:srgbClr val="FF0000"/>
                </a:solidFill>
                <a:latin typeface="+mn-lt"/>
                <a:ea typeface="+mn-ea"/>
              </a:rPr>
              <a:t>2.</a:t>
            </a:r>
            <a:r>
              <a:rPr lang="en-US" altLang="zh-CN" sz="2000" dirty="0">
                <a:latin typeface="+mn-lt"/>
                <a:ea typeface="+mn-ea"/>
              </a:rPr>
              <a:t> HTTP</a:t>
            </a:r>
            <a:r>
              <a:rPr lang="en-US" altLang="zh-CN" sz="1800" dirty="0">
                <a:latin typeface="+mn-lt"/>
                <a:ea typeface="+mn-ea"/>
              </a:rPr>
              <a:t> client sends HTTP </a:t>
            </a:r>
            <a:r>
              <a:rPr lang="en-US" altLang="zh-CN" sz="1800" i="1" dirty="0">
                <a:solidFill>
                  <a:schemeClr val="accent2"/>
                </a:solidFill>
                <a:latin typeface="+mn-lt"/>
                <a:ea typeface="+mn-ea"/>
              </a:rPr>
              <a:t>request message</a:t>
            </a:r>
            <a:r>
              <a:rPr lang="en-US" altLang="zh-CN" sz="1800" dirty="0">
                <a:latin typeface="+mn-lt"/>
                <a:ea typeface="+mn-ea"/>
              </a:rPr>
              <a:t> (containing URL) into TCP connection socket. Message indicates that client wants object </a:t>
            </a:r>
            <a:r>
              <a:rPr lang="en-US" altLang="zh-CN" sz="1800" dirty="0" err="1">
                <a:latin typeface="+mn-lt"/>
                <a:ea typeface="+mn-ea"/>
              </a:rPr>
              <a:t>someDepartment</a:t>
            </a:r>
            <a:r>
              <a:rPr lang="en-US" altLang="zh-CN" sz="1800" dirty="0">
                <a:latin typeface="+mn-lt"/>
                <a:ea typeface="+mn-ea"/>
              </a:rPr>
              <a:t>/</a:t>
            </a:r>
            <a:r>
              <a:rPr lang="en-US" altLang="zh-CN" sz="1800" dirty="0" err="1">
                <a:latin typeface="+mn-lt"/>
                <a:ea typeface="+mn-ea"/>
              </a:rPr>
              <a:t>home.index</a:t>
            </a:r>
            <a:endParaRPr lang="en-US" altLang="zh-CN" sz="1800" dirty="0">
              <a:latin typeface="+mn-lt"/>
              <a:ea typeface="+mn-ea"/>
            </a:endParaRPr>
          </a:p>
        </p:txBody>
      </p:sp>
      <p:sp>
        <p:nvSpPr>
          <p:cNvPr id="68618" name="Rectangle 6"/>
          <p:cNvSpPr>
            <a:spLocks noChangeArrowheads="1"/>
          </p:cNvSpPr>
          <p:nvPr/>
        </p:nvSpPr>
        <p:spPr bwMode="auto">
          <a:xfrm>
            <a:off x="6407150" y="2422525"/>
            <a:ext cx="3810000" cy="1504950"/>
          </a:xfrm>
          <a:prstGeom prst="rect">
            <a:avLst/>
          </a:prstGeom>
          <a:noFill/>
          <a:ln w="9525">
            <a:noFill/>
            <a:miter lim="800000"/>
            <a:headEnd/>
            <a:tailEnd/>
          </a:ln>
        </p:spPr>
        <p:txBody>
          <a:bodyPr/>
          <a:lstStyle/>
          <a:p>
            <a:pPr marL="342900" indent="-342900">
              <a:defRPr/>
            </a:pPr>
            <a:r>
              <a:rPr lang="en-US" altLang="zh-CN" sz="2000" dirty="0" err="1">
                <a:solidFill>
                  <a:srgbClr val="FF0000"/>
                </a:solidFill>
                <a:latin typeface="+mn-lt"/>
                <a:ea typeface="+mn-ea"/>
              </a:rPr>
              <a:t>1b</a:t>
            </a:r>
            <a:r>
              <a:rPr lang="en-US" altLang="zh-CN" sz="2000" dirty="0">
                <a:solidFill>
                  <a:srgbClr val="FF0000"/>
                </a:solidFill>
                <a:latin typeface="+mn-lt"/>
                <a:ea typeface="+mn-ea"/>
              </a:rPr>
              <a:t>.</a:t>
            </a:r>
            <a:r>
              <a:rPr lang="en-US" altLang="zh-CN" sz="2000" dirty="0">
                <a:latin typeface="+mn-lt"/>
                <a:ea typeface="+mn-ea"/>
              </a:rPr>
              <a:t> HTTP</a:t>
            </a:r>
            <a:r>
              <a:rPr lang="en-US" altLang="zh-CN" sz="1800" dirty="0">
                <a:latin typeface="+mn-lt"/>
                <a:ea typeface="+mn-ea"/>
              </a:rPr>
              <a:t> server at host </a:t>
            </a:r>
            <a:r>
              <a:rPr lang="en-US" altLang="zh-CN" sz="1800" dirty="0" err="1">
                <a:latin typeface="+mn-lt"/>
                <a:ea typeface="+mn-ea"/>
              </a:rPr>
              <a:t>www.someSchool.edu</a:t>
            </a:r>
            <a:r>
              <a:rPr lang="en-US" altLang="zh-CN" sz="1800" dirty="0">
                <a:latin typeface="+mn-lt"/>
                <a:ea typeface="+mn-ea"/>
              </a:rPr>
              <a:t> waiting for TCP connection at port 80.  “accepts” connection, notifying client</a:t>
            </a:r>
            <a:endParaRPr lang="en-US" altLang="zh-CN" sz="2000" dirty="0">
              <a:latin typeface="+mn-lt"/>
              <a:ea typeface="+mn-ea"/>
            </a:endParaRPr>
          </a:p>
        </p:txBody>
      </p:sp>
      <p:sp>
        <p:nvSpPr>
          <p:cNvPr id="68619" name="Rectangle 7"/>
          <p:cNvSpPr>
            <a:spLocks noChangeArrowheads="1"/>
          </p:cNvSpPr>
          <p:nvPr/>
        </p:nvSpPr>
        <p:spPr bwMode="auto">
          <a:xfrm>
            <a:off x="6248400" y="4381501"/>
            <a:ext cx="3810000" cy="1800225"/>
          </a:xfrm>
          <a:prstGeom prst="rect">
            <a:avLst/>
          </a:prstGeom>
          <a:noFill/>
          <a:ln w="9525">
            <a:noFill/>
            <a:miter lim="800000"/>
            <a:headEnd/>
            <a:tailEnd/>
          </a:ln>
        </p:spPr>
        <p:txBody>
          <a:bodyPr/>
          <a:lstStyle/>
          <a:p>
            <a:pPr marL="342900" indent="-342900">
              <a:defRPr/>
            </a:pPr>
            <a:r>
              <a:rPr lang="en-US" altLang="zh-CN" sz="2000" dirty="0">
                <a:solidFill>
                  <a:srgbClr val="FF0000"/>
                </a:solidFill>
                <a:latin typeface="+mn-lt"/>
                <a:ea typeface="+mn-ea"/>
              </a:rPr>
              <a:t>3.</a:t>
            </a:r>
            <a:r>
              <a:rPr lang="en-US" altLang="zh-CN" sz="2000" dirty="0">
                <a:latin typeface="+mn-lt"/>
                <a:ea typeface="+mn-ea"/>
              </a:rPr>
              <a:t> HTTP</a:t>
            </a:r>
            <a:r>
              <a:rPr lang="en-US" altLang="zh-CN" sz="1800" dirty="0">
                <a:latin typeface="+mn-lt"/>
                <a:ea typeface="+mn-ea"/>
              </a:rPr>
              <a:t> server receives request message, forms </a:t>
            </a:r>
            <a:r>
              <a:rPr lang="en-US" altLang="zh-CN" sz="1800" i="1" dirty="0">
                <a:solidFill>
                  <a:schemeClr val="accent2"/>
                </a:solidFill>
                <a:latin typeface="+mn-lt"/>
                <a:ea typeface="+mn-ea"/>
              </a:rPr>
              <a:t>response message</a:t>
            </a:r>
            <a:r>
              <a:rPr lang="en-US" altLang="zh-CN" sz="1800" dirty="0">
                <a:latin typeface="+mn-lt"/>
                <a:ea typeface="+mn-ea"/>
              </a:rPr>
              <a:t> containing requested object, and sends message into its socket</a:t>
            </a:r>
          </a:p>
        </p:txBody>
      </p:sp>
      <p:sp>
        <p:nvSpPr>
          <p:cNvPr id="72714" name="Line 8"/>
          <p:cNvSpPr>
            <a:spLocks noChangeShapeType="1"/>
          </p:cNvSpPr>
          <p:nvPr/>
        </p:nvSpPr>
        <p:spPr bwMode="auto">
          <a:xfrm>
            <a:off x="5680076" y="2189163"/>
            <a:ext cx="987425" cy="98266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2715" name="Line 9"/>
          <p:cNvSpPr>
            <a:spLocks noChangeShapeType="1"/>
          </p:cNvSpPr>
          <p:nvPr/>
        </p:nvSpPr>
        <p:spPr bwMode="auto">
          <a:xfrm>
            <a:off x="5662614" y="4286251"/>
            <a:ext cx="852487" cy="8286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2716" name="Line 10"/>
          <p:cNvSpPr>
            <a:spLocks noChangeShapeType="1"/>
          </p:cNvSpPr>
          <p:nvPr/>
        </p:nvSpPr>
        <p:spPr bwMode="auto">
          <a:xfrm flipH="1">
            <a:off x="5634038" y="5124451"/>
            <a:ext cx="919162" cy="100806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68623" name="Text Box 12"/>
          <p:cNvSpPr txBox="1">
            <a:spLocks noChangeArrowheads="1"/>
          </p:cNvSpPr>
          <p:nvPr/>
        </p:nvSpPr>
        <p:spPr bwMode="auto">
          <a:xfrm>
            <a:off x="1777021" y="5942014"/>
            <a:ext cx="662361" cy="461665"/>
          </a:xfrm>
          <a:prstGeom prst="rect">
            <a:avLst/>
          </a:prstGeom>
          <a:noFill/>
          <a:ln w="9525">
            <a:noFill/>
            <a:miter lim="800000"/>
            <a:headEnd/>
            <a:tailEnd/>
          </a:ln>
        </p:spPr>
        <p:txBody>
          <a:bodyPr wrap="none">
            <a:spAutoFit/>
          </a:bodyPr>
          <a:lstStyle/>
          <a:p>
            <a:pPr algn="ctr">
              <a:defRPr/>
            </a:pPr>
            <a:r>
              <a:rPr lang="en-US" altLang="zh-CN" dirty="0">
                <a:solidFill>
                  <a:schemeClr val="accent2"/>
                </a:solidFill>
                <a:latin typeface="+mn-lt"/>
                <a:ea typeface="+mn-ea"/>
              </a:rPr>
              <a:t>time</a:t>
            </a:r>
            <a:endParaRPr lang="en-US" altLang="zh-CN" dirty="0">
              <a:latin typeface="+mn-lt"/>
              <a:ea typeface="+mn-ea"/>
            </a:endParaRPr>
          </a:p>
        </p:txBody>
      </p:sp>
      <p:sp>
        <p:nvSpPr>
          <p:cNvPr id="72718" name="Line 14"/>
          <p:cNvSpPr>
            <a:spLocks noChangeShapeType="1"/>
          </p:cNvSpPr>
          <p:nvPr/>
        </p:nvSpPr>
        <p:spPr bwMode="auto">
          <a:xfrm flipH="1">
            <a:off x="5689601" y="3162300"/>
            <a:ext cx="949325" cy="66198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 name="圆角矩形 17"/>
          <p:cNvSpPr/>
          <p:nvPr/>
        </p:nvSpPr>
        <p:spPr bwMode="auto">
          <a:xfrm>
            <a:off x="8743950" y="796925"/>
            <a:ext cx="1924050" cy="1371600"/>
          </a:xfrm>
          <a:prstGeom prst="round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a:lstStyle/>
          <a:p>
            <a:pPr>
              <a:defRPr/>
            </a:pPr>
            <a:endParaRPr lang="en-US" altLang="zh-CN" dirty="0">
              <a:solidFill>
                <a:schemeClr val="tx1"/>
              </a:solidFill>
            </a:endParaRPr>
          </a:p>
        </p:txBody>
      </p:sp>
      <p:sp>
        <p:nvSpPr>
          <p:cNvPr id="68626" name="Text Box 15"/>
          <p:cNvSpPr txBox="1">
            <a:spLocks noChangeArrowheads="1"/>
          </p:cNvSpPr>
          <p:nvPr/>
        </p:nvSpPr>
        <p:spPr bwMode="auto">
          <a:xfrm>
            <a:off x="8905178" y="986730"/>
            <a:ext cx="1609735" cy="923330"/>
          </a:xfrm>
          <a:prstGeom prst="rect">
            <a:avLst/>
          </a:prstGeom>
          <a:noFill/>
          <a:ln w="9525">
            <a:noFill/>
            <a:miter lim="800000"/>
            <a:headEnd/>
            <a:tailEnd/>
          </a:ln>
        </p:spPr>
        <p:txBody>
          <a:bodyPr wrap="none">
            <a:spAutoFit/>
          </a:bodyPr>
          <a:lstStyle/>
          <a:p>
            <a:pPr algn="ctr">
              <a:defRPr/>
            </a:pPr>
            <a:r>
              <a:rPr lang="en-US" altLang="zh-CN" sz="1800" dirty="0">
                <a:latin typeface="+mn-lt"/>
                <a:ea typeface="+mn-ea"/>
              </a:rPr>
              <a:t>(contains text, </a:t>
            </a:r>
          </a:p>
          <a:p>
            <a:pPr algn="ctr">
              <a:defRPr/>
            </a:pPr>
            <a:r>
              <a:rPr lang="en-US" altLang="zh-CN" sz="1800" dirty="0">
                <a:latin typeface="+mn-lt"/>
                <a:ea typeface="+mn-ea"/>
              </a:rPr>
              <a:t>references to 10 </a:t>
            </a:r>
          </a:p>
          <a:p>
            <a:pPr algn="ctr">
              <a:defRPr/>
            </a:pPr>
            <a:r>
              <a:rPr lang="en-US" altLang="zh-CN" sz="1800" dirty="0">
                <a:latin typeface="+mn-lt"/>
                <a:ea typeface="+mn-ea"/>
              </a:rPr>
              <a:t>jpeg images)</a:t>
            </a:r>
            <a:endParaRPr lang="en-US" altLang="zh-CN" dirty="0">
              <a:latin typeface="+mn-lt"/>
              <a:ea typeface="+mn-ea"/>
            </a:endParaRPr>
          </a:p>
        </p:txBody>
      </p:sp>
      <p:cxnSp>
        <p:nvCxnSpPr>
          <p:cNvPr id="72721" name="直接连接符 20"/>
          <p:cNvCxnSpPr>
            <a:cxnSpLocks noChangeShapeType="1"/>
          </p:cNvCxnSpPr>
          <p:nvPr/>
        </p:nvCxnSpPr>
        <p:spPr bwMode="auto">
          <a:xfrm>
            <a:off x="2184400" y="3975100"/>
            <a:ext cx="8140700" cy="0"/>
          </a:xfrm>
          <a:prstGeom prst="line">
            <a:avLst/>
          </a:prstGeom>
          <a:noFill/>
          <a:ln w="38100" algn="ctr">
            <a:solidFill>
              <a:srgbClr val="FFC000"/>
            </a:solidFill>
            <a:prstDash val="dash"/>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6407246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4"/>
          <p:cNvSpPr>
            <a:spLocks noGrp="1" noChangeArrowheads="1"/>
          </p:cNvSpPr>
          <p:nvPr>
            <p:ph type="title"/>
          </p:nvPr>
        </p:nvSpPr>
        <p:spPr>
          <a:xfrm>
            <a:off x="240000" y="360000"/>
            <a:ext cx="11520000" cy="890588"/>
          </a:xfrm>
        </p:spPr>
        <p:txBody>
          <a:bodyPr/>
          <a:lstStyle/>
          <a:p>
            <a:r>
              <a:rPr lang="en-US" altLang="zh-CN"/>
              <a:t>Nonpersistent HTTP (cont.)</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30</a:t>
            </a:fld>
            <a:endParaRPr lang="en-US" altLang="zh-CN" dirty="0"/>
          </a:p>
        </p:txBody>
      </p:sp>
      <p:sp>
        <p:nvSpPr>
          <p:cNvPr id="74755" name="Rectangle 6"/>
          <p:cNvSpPr>
            <a:spLocks noGrp="1" noChangeArrowheads="1"/>
          </p:cNvSpPr>
          <p:nvPr>
            <p:ph type="body" sz="half" idx="4294967295"/>
          </p:nvPr>
        </p:nvSpPr>
        <p:spPr>
          <a:xfrm>
            <a:off x="2609850" y="2006443"/>
            <a:ext cx="3810000" cy="1533525"/>
          </a:xfrm>
        </p:spPr>
        <p:txBody>
          <a:bodyPr/>
          <a:lstStyle/>
          <a:p>
            <a:pPr>
              <a:buFont typeface="ZapfDingbats"/>
              <a:buNone/>
            </a:pPr>
            <a:r>
              <a:rPr lang="en-US" altLang="zh-CN" sz="2000" dirty="0">
                <a:solidFill>
                  <a:srgbClr val="FF0000"/>
                </a:solidFill>
              </a:rPr>
              <a:t>5</a:t>
            </a:r>
            <a:r>
              <a:rPr lang="en-US" altLang="zh-CN" sz="1800" dirty="0">
                <a:solidFill>
                  <a:srgbClr val="FF0000"/>
                </a:solidFill>
              </a:rPr>
              <a:t>.</a:t>
            </a:r>
            <a:r>
              <a:rPr lang="en-US" altLang="zh-CN" sz="1800" dirty="0"/>
              <a:t> HTTP client receives response message containing html file, displays html.  Parsing html file, finds 10 referenced jpeg  objects</a:t>
            </a:r>
            <a:endParaRPr lang="en-US" altLang="zh-CN" sz="2000" dirty="0"/>
          </a:p>
        </p:txBody>
      </p:sp>
      <p:sp>
        <p:nvSpPr>
          <p:cNvPr id="69638" name="Rectangle 7"/>
          <p:cNvSpPr>
            <a:spLocks noChangeArrowheads="1"/>
          </p:cNvSpPr>
          <p:nvPr/>
        </p:nvSpPr>
        <p:spPr bwMode="auto">
          <a:xfrm>
            <a:off x="2609850" y="3568700"/>
            <a:ext cx="3810000" cy="666750"/>
          </a:xfrm>
          <a:prstGeom prst="rect">
            <a:avLst/>
          </a:prstGeom>
          <a:noFill/>
          <a:ln w="9525">
            <a:noFill/>
            <a:miter lim="800000"/>
            <a:headEnd/>
            <a:tailEnd/>
          </a:ln>
        </p:spPr>
        <p:txBody>
          <a:bodyPr/>
          <a:lstStyle/>
          <a:p>
            <a:pPr marL="342900" indent="-342900">
              <a:defRPr/>
            </a:pPr>
            <a:r>
              <a:rPr lang="en-US" altLang="zh-CN" sz="2000">
                <a:solidFill>
                  <a:srgbClr val="FF0000"/>
                </a:solidFill>
                <a:latin typeface="+mn-lt"/>
                <a:ea typeface="+mn-ea"/>
              </a:rPr>
              <a:t>6.</a:t>
            </a:r>
            <a:r>
              <a:rPr lang="en-US" altLang="zh-CN" sz="2000">
                <a:latin typeface="+mn-lt"/>
                <a:ea typeface="+mn-ea"/>
              </a:rPr>
              <a:t> </a:t>
            </a:r>
            <a:r>
              <a:rPr lang="en-US" altLang="zh-CN" sz="1800">
                <a:latin typeface="+mn-lt"/>
                <a:ea typeface="+mn-ea"/>
              </a:rPr>
              <a:t>Steps 1-5 repeated for each of 10 jpeg objects</a:t>
            </a:r>
          </a:p>
        </p:txBody>
      </p:sp>
      <p:sp>
        <p:nvSpPr>
          <p:cNvPr id="69639" name="Rectangle 8"/>
          <p:cNvSpPr>
            <a:spLocks noChangeArrowheads="1"/>
          </p:cNvSpPr>
          <p:nvPr/>
        </p:nvSpPr>
        <p:spPr bwMode="auto">
          <a:xfrm>
            <a:off x="6556375" y="1492251"/>
            <a:ext cx="3810000" cy="733425"/>
          </a:xfrm>
          <a:prstGeom prst="rect">
            <a:avLst/>
          </a:prstGeom>
          <a:noFill/>
          <a:ln w="9525">
            <a:noFill/>
            <a:miter lim="800000"/>
            <a:headEnd/>
            <a:tailEnd/>
          </a:ln>
        </p:spPr>
        <p:txBody>
          <a:bodyPr/>
          <a:lstStyle/>
          <a:p>
            <a:pPr marL="342900" indent="-342900">
              <a:defRPr/>
            </a:pPr>
            <a:r>
              <a:rPr lang="en-US" altLang="zh-CN" sz="2000" dirty="0">
                <a:solidFill>
                  <a:srgbClr val="FF0000"/>
                </a:solidFill>
                <a:latin typeface="+mn-lt"/>
                <a:ea typeface="+mn-ea"/>
              </a:rPr>
              <a:t>4.</a:t>
            </a:r>
            <a:r>
              <a:rPr lang="en-US" altLang="zh-CN" sz="2000" dirty="0">
                <a:latin typeface="+mn-lt"/>
                <a:ea typeface="+mn-ea"/>
              </a:rPr>
              <a:t> HTTP</a:t>
            </a:r>
            <a:r>
              <a:rPr lang="en-US" altLang="zh-CN" sz="1800" dirty="0">
                <a:latin typeface="+mn-lt"/>
                <a:ea typeface="+mn-ea"/>
              </a:rPr>
              <a:t> server closes TCP connection. </a:t>
            </a:r>
            <a:endParaRPr lang="en-US" altLang="zh-CN" sz="2000" dirty="0">
              <a:latin typeface="+mn-lt"/>
              <a:ea typeface="+mn-ea"/>
            </a:endParaRPr>
          </a:p>
        </p:txBody>
      </p:sp>
      <p:sp>
        <p:nvSpPr>
          <p:cNvPr id="74758" name="Line 2"/>
          <p:cNvSpPr>
            <a:spLocks noChangeShapeType="1"/>
          </p:cNvSpPr>
          <p:nvPr/>
        </p:nvSpPr>
        <p:spPr bwMode="auto">
          <a:xfrm>
            <a:off x="2066925" y="1519238"/>
            <a:ext cx="0" cy="257175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4759" name="Rectangle 3"/>
          <p:cNvSpPr>
            <a:spLocks noChangeArrowheads="1"/>
          </p:cNvSpPr>
          <p:nvPr/>
        </p:nvSpPr>
        <p:spPr bwMode="auto">
          <a:xfrm>
            <a:off x="1828800" y="3519489"/>
            <a:ext cx="342900" cy="295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69642" name="Text Box 13"/>
          <p:cNvSpPr txBox="1">
            <a:spLocks noChangeArrowheads="1"/>
          </p:cNvSpPr>
          <p:nvPr/>
        </p:nvSpPr>
        <p:spPr bwMode="auto">
          <a:xfrm>
            <a:off x="1750033" y="3382964"/>
            <a:ext cx="662361" cy="461665"/>
          </a:xfrm>
          <a:prstGeom prst="rect">
            <a:avLst/>
          </a:prstGeom>
          <a:noFill/>
          <a:ln w="9525">
            <a:noFill/>
            <a:miter lim="800000"/>
            <a:headEnd/>
            <a:tailEnd/>
          </a:ln>
        </p:spPr>
        <p:txBody>
          <a:bodyPr wrap="none">
            <a:spAutoFit/>
          </a:bodyPr>
          <a:lstStyle/>
          <a:p>
            <a:pPr algn="ctr">
              <a:defRPr/>
            </a:pPr>
            <a:r>
              <a:rPr lang="en-US" altLang="zh-CN" dirty="0">
                <a:solidFill>
                  <a:schemeClr val="accent2"/>
                </a:solidFill>
                <a:latin typeface="+mn-lt"/>
                <a:ea typeface="+mn-ea"/>
              </a:rPr>
              <a:t>time</a:t>
            </a:r>
            <a:endParaRPr lang="en-US" altLang="zh-CN" dirty="0">
              <a:latin typeface="+mn-lt"/>
              <a:ea typeface="+mn-ea"/>
            </a:endParaRPr>
          </a:p>
        </p:txBody>
      </p:sp>
      <p:sp>
        <p:nvSpPr>
          <p:cNvPr id="74761" name="Line 17"/>
          <p:cNvSpPr>
            <a:spLocks noChangeShapeType="1"/>
          </p:cNvSpPr>
          <p:nvPr/>
        </p:nvSpPr>
        <p:spPr bwMode="auto">
          <a:xfrm flipH="1">
            <a:off x="5286376" y="1449389"/>
            <a:ext cx="1095375" cy="52387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Tree>
    <p:extLst>
      <p:ext uri="{BB962C8B-B14F-4D97-AF65-F5344CB8AC3E}">
        <p14:creationId xmlns:p14="http://schemas.microsoft.com/office/powerpoint/2010/main" val="8933096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240000" y="360000"/>
            <a:ext cx="11520000" cy="890588"/>
          </a:xfrm>
        </p:spPr>
        <p:txBody>
          <a:bodyPr/>
          <a:lstStyle/>
          <a:p>
            <a:r>
              <a:rPr lang="en-US" altLang="zh-CN"/>
              <a:t>Non-Persistent HTTP: Response time</a:t>
            </a:r>
          </a:p>
        </p:txBody>
      </p:sp>
      <p:sp>
        <p:nvSpPr>
          <p:cNvPr id="76803" name="Rectangle 3"/>
          <p:cNvSpPr>
            <a:spLocks noGrp="1" noChangeArrowheads="1"/>
          </p:cNvSpPr>
          <p:nvPr>
            <p:ph sz="half" idx="1"/>
          </p:nvPr>
        </p:nvSpPr>
        <p:spPr>
          <a:xfrm>
            <a:off x="711200" y="1600200"/>
            <a:ext cx="5080000" cy="4648200"/>
          </a:xfrm>
        </p:spPr>
        <p:txBody>
          <a:bodyPr>
            <a:normAutofit fontScale="92500" lnSpcReduction="20000"/>
          </a:bodyPr>
          <a:lstStyle/>
          <a:p>
            <a:r>
              <a:rPr lang="en-US" altLang="zh-CN" dirty="0"/>
              <a:t>Definition of RTT: time for a small packet to travel from client to server and back.</a:t>
            </a:r>
          </a:p>
          <a:p>
            <a:r>
              <a:rPr lang="en-US" altLang="zh-CN" dirty="0"/>
              <a:t>Response time:</a:t>
            </a:r>
          </a:p>
          <a:p>
            <a:r>
              <a:rPr lang="en-US" altLang="zh-CN" dirty="0"/>
              <a:t>one RTT to initiate TCP connection</a:t>
            </a:r>
          </a:p>
          <a:p>
            <a:r>
              <a:rPr lang="en-US" altLang="zh-CN" dirty="0"/>
              <a:t>one RTT for HTTP request and first few bytes of HTTP response to return</a:t>
            </a:r>
          </a:p>
          <a:p>
            <a:r>
              <a:rPr lang="en-US" altLang="zh-CN" dirty="0"/>
              <a:t>file transmission time</a:t>
            </a:r>
          </a:p>
          <a:p>
            <a:r>
              <a:rPr lang="en-US" altLang="zh-CN" dirty="0"/>
              <a:t>total = 2RTT+transmit time</a:t>
            </a:r>
          </a:p>
          <a:p>
            <a:endParaRPr lang="en-US" altLang="zh-CN" dirty="0"/>
          </a:p>
        </p:txBody>
      </p:sp>
      <p:sp>
        <p:nvSpPr>
          <p:cNvPr id="3" name="灯片编号占位符 2"/>
          <p:cNvSpPr>
            <a:spLocks noGrp="1"/>
          </p:cNvSpPr>
          <p:nvPr>
            <p:ph type="sldNum" sz="quarter" idx="12"/>
          </p:nvPr>
        </p:nvSpPr>
        <p:spPr>
          <a:xfrm>
            <a:off x="11074400" y="6510338"/>
            <a:ext cx="1117600" cy="347662"/>
          </a:xfrm>
        </p:spPr>
        <p:txBody>
          <a:bodyPr/>
          <a:lstStyle/>
          <a:p>
            <a:fld id="{D6156AD7-9577-4D04-BDCD-0ED94A7EC323}" type="slidenum">
              <a:rPr lang="en-US" altLang="zh-CN" smtClean="0"/>
              <a:pPr/>
              <a:t>31</a:t>
            </a:fld>
            <a:endParaRPr lang="en-US" altLang="zh-CN"/>
          </a:p>
        </p:txBody>
      </p:sp>
      <p:grpSp>
        <p:nvGrpSpPr>
          <p:cNvPr id="76804" name="Group 40"/>
          <p:cNvGrpSpPr>
            <a:grpSpLocks/>
          </p:cNvGrpSpPr>
          <p:nvPr/>
        </p:nvGrpSpPr>
        <p:grpSpPr bwMode="auto">
          <a:xfrm>
            <a:off x="6108702" y="1260475"/>
            <a:ext cx="4148138" cy="4414838"/>
            <a:chOff x="2888" y="794"/>
            <a:chExt cx="2613" cy="2781"/>
          </a:xfrm>
        </p:grpSpPr>
        <p:graphicFrame>
          <p:nvGraphicFramePr>
            <p:cNvPr id="76807" name="Object 5"/>
            <p:cNvGraphicFramePr>
              <a:graphicFrameLocks noChangeAspect="1"/>
            </p:cNvGraphicFramePr>
            <p:nvPr/>
          </p:nvGraphicFramePr>
          <p:xfrm>
            <a:off x="3587" y="1049"/>
            <a:ext cx="474" cy="376"/>
          </p:xfrm>
          <a:graphic>
            <a:graphicData uri="http://schemas.openxmlformats.org/presentationml/2006/ole">
              <mc:AlternateContent xmlns:mc="http://schemas.openxmlformats.org/markup-compatibility/2006">
                <mc:Choice xmlns:v="urn:schemas-microsoft-com:vml" Requires="v">
                  <p:oleObj spid="_x0000_s363543" name="Clip" r:id="rId4" imgW="1307263" imgH="1084139" progId="">
                    <p:embed/>
                  </p:oleObj>
                </mc:Choice>
                <mc:Fallback>
                  <p:oleObj name="Clip" r:id="rId4" imgW="1307263" imgH="1084139" progId="">
                    <p:embed/>
                    <p:pic>
                      <p:nvPicPr>
                        <p:cNvPr id="76807"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7" y="1049"/>
                          <a:ext cx="474"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76808" name="Group 6"/>
            <p:cNvGrpSpPr>
              <a:grpSpLocks/>
            </p:cNvGrpSpPr>
            <p:nvPr/>
          </p:nvGrpSpPr>
          <p:grpSpPr bwMode="auto">
            <a:xfrm>
              <a:off x="4783" y="794"/>
              <a:ext cx="318" cy="675"/>
              <a:chOff x="4180" y="783"/>
              <a:chExt cx="150" cy="307"/>
            </a:xfrm>
          </p:grpSpPr>
          <p:sp>
            <p:nvSpPr>
              <p:cNvPr id="76829" name="AutoShape 7"/>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76830" name="Rectangle 8"/>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76831" name="Rectangle 9"/>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76832" name="AutoShape 10"/>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76833" name="Line 11"/>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6834" name="Line 12"/>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6835" name="Rectangle 13"/>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76836" name="Rectangle 14"/>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sp>
          <p:nvSpPr>
            <p:cNvPr id="76809" name="Line 15"/>
            <p:cNvSpPr>
              <a:spLocks noChangeShapeType="1"/>
            </p:cNvSpPr>
            <p:nvPr/>
          </p:nvSpPr>
          <p:spPr bwMode="auto">
            <a:xfrm>
              <a:off x="3846" y="1569"/>
              <a:ext cx="0" cy="1784"/>
            </a:xfrm>
            <a:prstGeom prst="line">
              <a:avLst/>
            </a:prstGeom>
            <a:noFill/>
            <a:ln w="5715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6810" name="Line 16"/>
            <p:cNvSpPr>
              <a:spLocks noChangeShapeType="1"/>
            </p:cNvSpPr>
            <p:nvPr/>
          </p:nvSpPr>
          <p:spPr bwMode="auto">
            <a:xfrm>
              <a:off x="4911" y="1565"/>
              <a:ext cx="0" cy="1815"/>
            </a:xfrm>
            <a:prstGeom prst="line">
              <a:avLst/>
            </a:prstGeom>
            <a:noFill/>
            <a:ln w="57150">
              <a:solidFill>
                <a:srgbClr val="FF0000"/>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6811" name="Line 17"/>
            <p:cNvSpPr>
              <a:spLocks noChangeShapeType="1"/>
            </p:cNvSpPr>
            <p:nvPr/>
          </p:nvSpPr>
          <p:spPr bwMode="auto">
            <a:xfrm>
              <a:off x="3855" y="1715"/>
              <a:ext cx="1061" cy="24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6812" name="Line 18"/>
            <p:cNvSpPr>
              <a:spLocks noChangeShapeType="1"/>
            </p:cNvSpPr>
            <p:nvPr/>
          </p:nvSpPr>
          <p:spPr bwMode="auto">
            <a:xfrm flipH="1">
              <a:off x="3846" y="1991"/>
              <a:ext cx="1054" cy="25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6813" name="Line 19"/>
            <p:cNvSpPr>
              <a:spLocks noChangeShapeType="1"/>
            </p:cNvSpPr>
            <p:nvPr/>
          </p:nvSpPr>
          <p:spPr bwMode="auto">
            <a:xfrm>
              <a:off x="3851" y="2311"/>
              <a:ext cx="1061" cy="24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6814" name="Line 20"/>
            <p:cNvSpPr>
              <a:spLocks noChangeShapeType="1"/>
            </p:cNvSpPr>
            <p:nvPr/>
          </p:nvSpPr>
          <p:spPr bwMode="auto">
            <a:xfrm flipH="1">
              <a:off x="3861" y="2615"/>
              <a:ext cx="1054" cy="239"/>
            </a:xfrm>
            <a:prstGeom prst="line">
              <a:avLst/>
            </a:prstGeom>
            <a:noFill/>
            <a:ln w="1270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6815" name="AutoShape 21"/>
            <p:cNvSpPr>
              <a:spLocks/>
            </p:cNvSpPr>
            <p:nvPr/>
          </p:nvSpPr>
          <p:spPr bwMode="auto">
            <a:xfrm>
              <a:off x="4961" y="2562"/>
              <a:ext cx="47" cy="115"/>
            </a:xfrm>
            <a:prstGeom prst="rightBrace">
              <a:avLst>
                <a:gd name="adj1" fmla="val 2039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76816" name="Text Box 22"/>
            <p:cNvSpPr txBox="1">
              <a:spLocks noChangeArrowheads="1"/>
            </p:cNvSpPr>
            <p:nvPr/>
          </p:nvSpPr>
          <p:spPr bwMode="auto">
            <a:xfrm>
              <a:off x="4980" y="2371"/>
              <a:ext cx="521"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solidFill>
                    <a:srgbClr val="FF0000"/>
                  </a:solidFill>
                  <a:latin typeface="+mn-lt"/>
                  <a:ea typeface="+mn-ea"/>
                </a:rPr>
                <a:t>time to </a:t>
              </a:r>
            </a:p>
            <a:p>
              <a:pPr>
                <a:spcBef>
                  <a:spcPct val="0"/>
                </a:spcBef>
                <a:buSzTx/>
                <a:buFontTx/>
                <a:buNone/>
              </a:pPr>
              <a:r>
                <a:rPr lang="en-US" altLang="zh-CN" sz="1600">
                  <a:solidFill>
                    <a:srgbClr val="FF0000"/>
                  </a:solidFill>
                  <a:latin typeface="+mn-lt"/>
                  <a:ea typeface="+mn-ea"/>
                </a:rPr>
                <a:t>transmit </a:t>
              </a:r>
            </a:p>
            <a:p>
              <a:pPr>
                <a:spcBef>
                  <a:spcPct val="0"/>
                </a:spcBef>
                <a:buSzTx/>
                <a:buFontTx/>
                <a:buNone/>
              </a:pPr>
              <a:r>
                <a:rPr lang="en-US" altLang="zh-CN" sz="1600">
                  <a:solidFill>
                    <a:srgbClr val="FF0000"/>
                  </a:solidFill>
                  <a:latin typeface="+mn-lt"/>
                  <a:ea typeface="+mn-ea"/>
                </a:rPr>
                <a:t>file</a:t>
              </a:r>
              <a:endParaRPr lang="en-US" altLang="zh-CN" sz="1600">
                <a:latin typeface="+mn-lt"/>
                <a:ea typeface="+mn-ea"/>
              </a:endParaRPr>
            </a:p>
          </p:txBody>
        </p:sp>
        <p:sp>
          <p:nvSpPr>
            <p:cNvPr id="76817" name="Line 23"/>
            <p:cNvSpPr>
              <a:spLocks noChangeShapeType="1"/>
            </p:cNvSpPr>
            <p:nvPr/>
          </p:nvSpPr>
          <p:spPr bwMode="auto">
            <a:xfrm>
              <a:off x="3600" y="1699"/>
              <a:ext cx="246"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6818" name="Text Box 24"/>
            <p:cNvSpPr txBox="1">
              <a:spLocks noChangeArrowheads="1"/>
            </p:cNvSpPr>
            <p:nvPr/>
          </p:nvSpPr>
          <p:spPr bwMode="auto">
            <a:xfrm>
              <a:off x="2888" y="1518"/>
              <a:ext cx="66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dirty="0">
                  <a:solidFill>
                    <a:srgbClr val="FF0000"/>
                  </a:solidFill>
                  <a:latin typeface="+mn-lt"/>
                  <a:ea typeface="+mn-ea"/>
                </a:rPr>
                <a:t>initiate TCP</a:t>
              </a:r>
            </a:p>
            <a:p>
              <a:pPr>
                <a:spcBef>
                  <a:spcPct val="0"/>
                </a:spcBef>
                <a:buSzTx/>
                <a:buFontTx/>
                <a:buNone/>
              </a:pPr>
              <a:r>
                <a:rPr lang="en-US" altLang="zh-CN" sz="1600" dirty="0">
                  <a:solidFill>
                    <a:srgbClr val="FF0000"/>
                  </a:solidFill>
                  <a:latin typeface="+mn-lt"/>
                  <a:ea typeface="+mn-ea"/>
                </a:rPr>
                <a:t>connection</a:t>
              </a:r>
              <a:endParaRPr lang="en-US" altLang="zh-CN" sz="1600" dirty="0">
                <a:latin typeface="+mn-lt"/>
                <a:ea typeface="+mn-ea"/>
              </a:endParaRPr>
            </a:p>
          </p:txBody>
        </p:sp>
        <p:sp>
          <p:nvSpPr>
            <p:cNvPr id="76819" name="AutoShape 25"/>
            <p:cNvSpPr>
              <a:spLocks/>
            </p:cNvSpPr>
            <p:nvPr/>
          </p:nvSpPr>
          <p:spPr bwMode="auto">
            <a:xfrm>
              <a:off x="3685" y="1731"/>
              <a:ext cx="81" cy="506"/>
            </a:xfrm>
            <a:prstGeom prst="leftBrace">
              <a:avLst>
                <a:gd name="adj1" fmla="val 52058"/>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76820" name="Text Box 26"/>
            <p:cNvSpPr txBox="1">
              <a:spLocks noChangeArrowheads="1"/>
            </p:cNvSpPr>
            <p:nvPr/>
          </p:nvSpPr>
          <p:spPr bwMode="auto">
            <a:xfrm>
              <a:off x="3381" y="1864"/>
              <a:ext cx="32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latin typeface="+mn-lt"/>
                  <a:ea typeface="+mn-ea"/>
                </a:rPr>
                <a:t>RTT</a:t>
              </a:r>
            </a:p>
          </p:txBody>
        </p:sp>
        <p:sp>
          <p:nvSpPr>
            <p:cNvPr id="76821" name="Line 27"/>
            <p:cNvSpPr>
              <a:spLocks noChangeShapeType="1"/>
            </p:cNvSpPr>
            <p:nvPr/>
          </p:nvSpPr>
          <p:spPr bwMode="auto">
            <a:xfrm>
              <a:off x="3631" y="2269"/>
              <a:ext cx="22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6822" name="Text Box 28"/>
            <p:cNvSpPr txBox="1">
              <a:spLocks noChangeArrowheads="1"/>
            </p:cNvSpPr>
            <p:nvPr/>
          </p:nvSpPr>
          <p:spPr bwMode="auto">
            <a:xfrm>
              <a:off x="3158" y="2080"/>
              <a:ext cx="469"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solidFill>
                    <a:srgbClr val="FF0000"/>
                  </a:solidFill>
                  <a:latin typeface="+mn-lt"/>
                  <a:ea typeface="+mn-ea"/>
                </a:rPr>
                <a:t>request</a:t>
              </a:r>
            </a:p>
            <a:p>
              <a:pPr>
                <a:spcBef>
                  <a:spcPct val="0"/>
                </a:spcBef>
                <a:buSzTx/>
                <a:buFontTx/>
                <a:buNone/>
              </a:pPr>
              <a:r>
                <a:rPr lang="en-US" altLang="zh-CN" sz="1600">
                  <a:solidFill>
                    <a:srgbClr val="FF0000"/>
                  </a:solidFill>
                  <a:latin typeface="+mn-lt"/>
                  <a:ea typeface="+mn-ea"/>
                </a:rPr>
                <a:t>file</a:t>
              </a:r>
              <a:endParaRPr lang="en-US" altLang="zh-CN" sz="1600">
                <a:latin typeface="+mn-lt"/>
                <a:ea typeface="+mn-ea"/>
              </a:endParaRPr>
            </a:p>
          </p:txBody>
        </p:sp>
        <p:sp>
          <p:nvSpPr>
            <p:cNvPr id="76823" name="AutoShape 29"/>
            <p:cNvSpPr>
              <a:spLocks/>
            </p:cNvSpPr>
            <p:nvPr/>
          </p:nvSpPr>
          <p:spPr bwMode="auto">
            <a:xfrm>
              <a:off x="3689" y="2304"/>
              <a:ext cx="81" cy="506"/>
            </a:xfrm>
            <a:prstGeom prst="leftBrace">
              <a:avLst>
                <a:gd name="adj1" fmla="val 52058"/>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76824" name="Text Box 30"/>
            <p:cNvSpPr txBox="1">
              <a:spLocks noChangeArrowheads="1"/>
            </p:cNvSpPr>
            <p:nvPr/>
          </p:nvSpPr>
          <p:spPr bwMode="auto">
            <a:xfrm>
              <a:off x="3393" y="2445"/>
              <a:ext cx="32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latin typeface="+mn-lt"/>
                  <a:ea typeface="+mn-ea"/>
                </a:rPr>
                <a:t>RTT</a:t>
              </a:r>
            </a:p>
          </p:txBody>
        </p:sp>
        <p:sp>
          <p:nvSpPr>
            <p:cNvPr id="76825" name="Line 35"/>
            <p:cNvSpPr>
              <a:spLocks noChangeShapeType="1"/>
            </p:cNvSpPr>
            <p:nvPr/>
          </p:nvSpPr>
          <p:spPr bwMode="auto">
            <a:xfrm flipH="1">
              <a:off x="3638" y="2892"/>
              <a:ext cx="216" cy="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76826" name="Text Box 36"/>
            <p:cNvSpPr txBox="1">
              <a:spLocks noChangeArrowheads="1"/>
            </p:cNvSpPr>
            <p:nvPr/>
          </p:nvSpPr>
          <p:spPr bwMode="auto">
            <a:xfrm>
              <a:off x="3296" y="2796"/>
              <a:ext cx="516"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solidFill>
                    <a:srgbClr val="FF0000"/>
                  </a:solidFill>
                  <a:latin typeface="+mn-lt"/>
                  <a:ea typeface="+mn-ea"/>
                </a:rPr>
                <a:t>file</a:t>
              </a:r>
            </a:p>
            <a:p>
              <a:pPr>
                <a:spcBef>
                  <a:spcPct val="0"/>
                </a:spcBef>
                <a:buSzTx/>
                <a:buFontTx/>
                <a:buNone/>
              </a:pPr>
              <a:r>
                <a:rPr lang="en-US" altLang="zh-CN" sz="1600">
                  <a:solidFill>
                    <a:srgbClr val="FF0000"/>
                  </a:solidFill>
                  <a:latin typeface="+mn-lt"/>
                  <a:ea typeface="+mn-ea"/>
                </a:rPr>
                <a:t>received</a:t>
              </a:r>
              <a:endParaRPr lang="en-US" altLang="zh-CN" sz="1600">
                <a:latin typeface="+mn-lt"/>
                <a:ea typeface="+mn-ea"/>
              </a:endParaRPr>
            </a:p>
          </p:txBody>
        </p:sp>
        <p:sp>
          <p:nvSpPr>
            <p:cNvPr id="76827" name="Text Box 37"/>
            <p:cNvSpPr txBox="1">
              <a:spLocks noChangeArrowheads="1"/>
            </p:cNvSpPr>
            <p:nvPr/>
          </p:nvSpPr>
          <p:spPr bwMode="auto">
            <a:xfrm>
              <a:off x="3704" y="3362"/>
              <a:ext cx="31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latin typeface="+mn-lt"/>
                  <a:ea typeface="+mn-ea"/>
                </a:rPr>
                <a:t>time</a:t>
              </a:r>
            </a:p>
          </p:txBody>
        </p:sp>
        <p:sp>
          <p:nvSpPr>
            <p:cNvPr id="76828" name="Text Box 38"/>
            <p:cNvSpPr txBox="1">
              <a:spLocks noChangeArrowheads="1"/>
            </p:cNvSpPr>
            <p:nvPr/>
          </p:nvSpPr>
          <p:spPr bwMode="auto">
            <a:xfrm>
              <a:off x="4761" y="3351"/>
              <a:ext cx="31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latin typeface="+mn-lt"/>
                  <a:ea typeface="+mn-ea"/>
                </a:rPr>
                <a:t>time</a:t>
              </a:r>
            </a:p>
          </p:txBody>
        </p:sp>
      </p:grpSp>
    </p:spTree>
    <p:extLst>
      <p:ext uri="{BB962C8B-B14F-4D97-AF65-F5344CB8AC3E}">
        <p14:creationId xmlns:p14="http://schemas.microsoft.com/office/powerpoint/2010/main" val="2774967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240000" y="360000"/>
            <a:ext cx="11520000" cy="890588"/>
          </a:xfrm>
        </p:spPr>
        <p:txBody>
          <a:bodyPr/>
          <a:lstStyle/>
          <a:p>
            <a:r>
              <a:rPr lang="en-US" altLang="zh-CN"/>
              <a:t>Persistent HTTP</a:t>
            </a:r>
          </a:p>
        </p:txBody>
      </p:sp>
      <p:sp>
        <p:nvSpPr>
          <p:cNvPr id="78851" name="Rectangle 3"/>
          <p:cNvSpPr>
            <a:spLocks noGrp="1" noChangeArrowheads="1"/>
          </p:cNvSpPr>
          <p:nvPr>
            <p:ph sz="half" idx="1"/>
          </p:nvPr>
        </p:nvSpPr>
        <p:spPr>
          <a:xfrm>
            <a:off x="711200" y="1600200"/>
            <a:ext cx="5080000" cy="4648200"/>
          </a:xfrm>
        </p:spPr>
        <p:txBody>
          <a:bodyPr/>
          <a:lstStyle/>
          <a:p>
            <a:r>
              <a:rPr lang="en-US" altLang="zh-CN" dirty="0">
                <a:solidFill>
                  <a:schemeClr val="accent2"/>
                </a:solidFill>
              </a:rPr>
              <a:t>Issues of Nonpersistent HTTP</a:t>
            </a:r>
          </a:p>
          <a:p>
            <a:r>
              <a:rPr lang="en-US" altLang="zh-CN" dirty="0"/>
              <a:t>requires 2 RTTs per object</a:t>
            </a:r>
          </a:p>
          <a:p>
            <a:r>
              <a:rPr lang="en-US" altLang="zh-CN" dirty="0"/>
              <a:t>OS overhead for each TCP connection</a:t>
            </a:r>
          </a:p>
          <a:p>
            <a:r>
              <a:rPr lang="en-US" altLang="zh-CN" dirty="0"/>
              <a:t>browsers often open parallel TCP connections to fetch referenced objects</a:t>
            </a:r>
          </a:p>
          <a:p>
            <a:endParaRPr lang="en-US" altLang="zh-CN" dirty="0"/>
          </a:p>
          <a:p>
            <a:endParaRPr lang="en-US" altLang="zh-CN" dirty="0"/>
          </a:p>
          <a:p>
            <a:endParaRPr lang="en-US" altLang="zh-CN" dirty="0"/>
          </a:p>
        </p:txBody>
      </p:sp>
      <p:sp>
        <p:nvSpPr>
          <p:cNvPr id="78852" name="Rectangle 10"/>
          <p:cNvSpPr>
            <a:spLocks noGrp="1" noChangeArrowheads="1"/>
          </p:cNvSpPr>
          <p:nvPr>
            <p:ph sz="half" idx="2"/>
          </p:nvPr>
        </p:nvSpPr>
        <p:spPr>
          <a:xfrm>
            <a:off x="5994400" y="1600200"/>
            <a:ext cx="5080000" cy="4648200"/>
          </a:xfrm>
          <a:solidFill>
            <a:schemeClr val="accent1">
              <a:lumMod val="10000"/>
              <a:lumOff val="90000"/>
            </a:schemeClr>
          </a:solidFill>
        </p:spPr>
        <p:txBody>
          <a:bodyPr>
            <a:normAutofit/>
          </a:bodyPr>
          <a:lstStyle/>
          <a:p>
            <a:r>
              <a:rPr lang="en-US" altLang="zh-CN" dirty="0"/>
              <a:t>Persistent  HTTP</a:t>
            </a:r>
          </a:p>
          <a:p>
            <a:pPr lvl="1"/>
            <a:r>
              <a:rPr lang="en-US" altLang="zh-CN" dirty="0"/>
              <a:t>server leaves connection open after sending response</a:t>
            </a:r>
          </a:p>
          <a:p>
            <a:pPr lvl="1"/>
            <a:r>
              <a:rPr lang="en-US" altLang="zh-CN" dirty="0"/>
              <a:t>subsequent HTTP messages  between same client/server sent over open connection</a:t>
            </a:r>
          </a:p>
          <a:p>
            <a:pPr lvl="1"/>
            <a:r>
              <a:rPr lang="en-US" altLang="zh-CN" dirty="0"/>
              <a:t>client sends requests as soon as it encounters a referenced object</a:t>
            </a:r>
          </a:p>
          <a:p>
            <a:pPr lvl="1"/>
            <a:r>
              <a:rPr lang="en-US" altLang="zh-CN" dirty="0"/>
              <a:t>as little as one RTT for all the referenced objects</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32</a:t>
            </a:fld>
            <a:endParaRPr lang="en-US" altLang="zh-CN" dirty="0"/>
          </a:p>
        </p:txBody>
      </p:sp>
    </p:spTree>
    <p:extLst>
      <p:ext uri="{BB962C8B-B14F-4D97-AF65-F5344CB8AC3E}">
        <p14:creationId xmlns:p14="http://schemas.microsoft.com/office/powerpoint/2010/main" val="40070753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240000" y="360000"/>
            <a:ext cx="11520000" cy="890588"/>
          </a:xfrm>
        </p:spPr>
        <p:txBody>
          <a:bodyPr/>
          <a:lstStyle/>
          <a:p>
            <a:r>
              <a:rPr lang="en-US" altLang="zh-CN"/>
              <a:t>HTTP request message</a:t>
            </a:r>
          </a:p>
        </p:txBody>
      </p:sp>
      <p:sp>
        <p:nvSpPr>
          <p:cNvPr id="80899" name="Rectangle 3"/>
          <p:cNvSpPr>
            <a:spLocks noGrp="1" noChangeArrowheads="1"/>
          </p:cNvSpPr>
          <p:nvPr>
            <p:ph sz="half" idx="1"/>
          </p:nvPr>
        </p:nvSpPr>
        <p:spPr>
          <a:xfrm>
            <a:off x="1522730" y="4852020"/>
            <a:ext cx="9588500" cy="1694035"/>
          </a:xfrm>
        </p:spPr>
        <p:txBody>
          <a:bodyPr/>
          <a:lstStyle/>
          <a:p>
            <a:r>
              <a:rPr lang="en-US" altLang="zh-CN" dirty="0"/>
              <a:t>two types of HTTP messages: request, response</a:t>
            </a:r>
          </a:p>
          <a:p>
            <a:r>
              <a:rPr lang="en-US" altLang="zh-CN" dirty="0"/>
              <a:t>HTTP request message:</a:t>
            </a:r>
          </a:p>
          <a:p>
            <a:pPr lvl="1"/>
            <a:r>
              <a:rPr lang="en-US" altLang="zh-CN" dirty="0"/>
              <a:t>ASCII (human-readable format)</a:t>
            </a:r>
          </a:p>
        </p:txBody>
      </p:sp>
      <p:sp>
        <p:nvSpPr>
          <p:cNvPr id="3" name="灯片编号占位符 2"/>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33</a:t>
            </a:fld>
            <a:endParaRPr lang="en-US" altLang="zh-CN" dirty="0"/>
          </a:p>
        </p:txBody>
      </p:sp>
      <p:sp>
        <p:nvSpPr>
          <p:cNvPr id="80900" name="Text Box 4"/>
          <p:cNvSpPr txBox="1">
            <a:spLocks noChangeArrowheads="1"/>
          </p:cNvSpPr>
          <p:nvPr/>
        </p:nvSpPr>
        <p:spPr bwMode="auto">
          <a:xfrm>
            <a:off x="4244976" y="1500273"/>
            <a:ext cx="3557384"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000" b="1" dirty="0">
                <a:latin typeface="+mn-lt"/>
                <a:ea typeface="+mn-ea"/>
              </a:rPr>
              <a:t>GET /</a:t>
            </a:r>
            <a:r>
              <a:rPr lang="en-US" altLang="zh-CN" sz="2000" b="1" dirty="0" err="1">
                <a:latin typeface="+mn-lt"/>
                <a:ea typeface="+mn-ea"/>
              </a:rPr>
              <a:t>somedir</a:t>
            </a:r>
            <a:r>
              <a:rPr lang="en-US" altLang="zh-CN" sz="2000" b="1" dirty="0">
                <a:latin typeface="+mn-lt"/>
                <a:ea typeface="+mn-ea"/>
              </a:rPr>
              <a:t>/page.html HTTP/1.1</a:t>
            </a:r>
          </a:p>
          <a:p>
            <a:pPr>
              <a:spcBef>
                <a:spcPct val="0"/>
              </a:spcBef>
              <a:buSzTx/>
              <a:buFontTx/>
              <a:buNone/>
            </a:pPr>
            <a:r>
              <a:rPr lang="en-US" altLang="zh-CN" sz="2000" b="1" dirty="0">
                <a:solidFill>
                  <a:schemeClr val="accent5"/>
                </a:solidFill>
                <a:latin typeface="+mn-lt"/>
                <a:ea typeface="+mn-ea"/>
              </a:rPr>
              <a:t>Host: www.someschool.edu </a:t>
            </a:r>
          </a:p>
          <a:p>
            <a:pPr>
              <a:spcBef>
                <a:spcPct val="0"/>
              </a:spcBef>
              <a:buSzTx/>
              <a:buFontTx/>
              <a:buNone/>
            </a:pPr>
            <a:r>
              <a:rPr lang="en-US" altLang="zh-CN" sz="2000" b="1" dirty="0">
                <a:solidFill>
                  <a:schemeClr val="accent5"/>
                </a:solidFill>
                <a:latin typeface="+mn-lt"/>
                <a:ea typeface="+mn-ea"/>
              </a:rPr>
              <a:t>User-agent: Mozilla/4.0</a:t>
            </a:r>
          </a:p>
          <a:p>
            <a:pPr>
              <a:spcBef>
                <a:spcPct val="0"/>
              </a:spcBef>
              <a:buSzTx/>
              <a:buFontTx/>
              <a:buNone/>
            </a:pPr>
            <a:r>
              <a:rPr lang="en-US" altLang="zh-CN" sz="2000" b="1" dirty="0">
                <a:solidFill>
                  <a:schemeClr val="accent5"/>
                </a:solidFill>
                <a:latin typeface="+mn-lt"/>
                <a:ea typeface="+mn-ea"/>
              </a:rPr>
              <a:t>Connection: close </a:t>
            </a:r>
          </a:p>
          <a:p>
            <a:pPr>
              <a:spcBef>
                <a:spcPct val="0"/>
              </a:spcBef>
              <a:buSzTx/>
              <a:buFontTx/>
              <a:buNone/>
            </a:pPr>
            <a:r>
              <a:rPr lang="en-US" altLang="zh-CN" sz="2000" b="1" dirty="0" err="1">
                <a:solidFill>
                  <a:schemeClr val="accent5"/>
                </a:solidFill>
                <a:latin typeface="+mn-lt"/>
                <a:ea typeface="+mn-ea"/>
              </a:rPr>
              <a:t>Accept-language:fr</a:t>
            </a:r>
            <a:r>
              <a:rPr lang="en-US" altLang="zh-CN" sz="2000" b="1" dirty="0">
                <a:solidFill>
                  <a:schemeClr val="accent5"/>
                </a:solidFill>
                <a:latin typeface="+mn-lt"/>
                <a:ea typeface="+mn-ea"/>
              </a:rPr>
              <a:t> </a:t>
            </a:r>
          </a:p>
          <a:p>
            <a:pPr>
              <a:spcBef>
                <a:spcPct val="0"/>
              </a:spcBef>
              <a:buSzTx/>
              <a:buFontTx/>
              <a:buNone/>
            </a:pPr>
            <a:endParaRPr lang="en-US" altLang="zh-CN" sz="2400" dirty="0">
              <a:latin typeface="+mn-lt"/>
              <a:ea typeface="+mn-ea"/>
            </a:endParaRPr>
          </a:p>
          <a:p>
            <a:pPr>
              <a:spcBef>
                <a:spcPct val="0"/>
              </a:spcBef>
              <a:buSzTx/>
              <a:buFontTx/>
              <a:buNone/>
            </a:pPr>
            <a:r>
              <a:rPr lang="en-US" altLang="zh-CN" sz="2000" dirty="0">
                <a:latin typeface="+mn-lt"/>
                <a:ea typeface="+mn-ea"/>
              </a:rPr>
              <a:t>(extra carriage return, line feed)</a:t>
            </a:r>
            <a:r>
              <a:rPr lang="en-US" altLang="zh-CN" sz="2400" dirty="0">
                <a:latin typeface="+mn-lt"/>
                <a:ea typeface="+mn-ea"/>
              </a:rPr>
              <a:t> </a:t>
            </a:r>
          </a:p>
        </p:txBody>
      </p:sp>
      <p:sp>
        <p:nvSpPr>
          <p:cNvPr id="80901" name="Text Box 5"/>
          <p:cNvSpPr txBox="1">
            <a:spLocks noChangeArrowheads="1"/>
          </p:cNvSpPr>
          <p:nvPr/>
        </p:nvSpPr>
        <p:spPr bwMode="auto">
          <a:xfrm>
            <a:off x="1689933" y="1158962"/>
            <a:ext cx="192873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000">
                <a:solidFill>
                  <a:schemeClr val="accent2"/>
                </a:solidFill>
                <a:latin typeface="+mn-lt"/>
                <a:ea typeface="+mn-ea"/>
              </a:rPr>
              <a:t>request line</a:t>
            </a:r>
          </a:p>
          <a:p>
            <a:pPr algn="ctr">
              <a:spcBef>
                <a:spcPct val="0"/>
              </a:spcBef>
              <a:buSzTx/>
              <a:buFontTx/>
              <a:buNone/>
            </a:pPr>
            <a:r>
              <a:rPr lang="en-US" altLang="zh-CN" sz="2000">
                <a:solidFill>
                  <a:schemeClr val="accent2"/>
                </a:solidFill>
                <a:latin typeface="+mn-lt"/>
                <a:ea typeface="+mn-ea"/>
              </a:rPr>
              <a:t>(GET, POST, </a:t>
            </a:r>
          </a:p>
          <a:p>
            <a:pPr algn="ctr">
              <a:spcBef>
                <a:spcPct val="0"/>
              </a:spcBef>
              <a:buSzTx/>
              <a:buFontTx/>
              <a:buNone/>
            </a:pPr>
            <a:r>
              <a:rPr lang="en-US" altLang="zh-CN" sz="2000">
                <a:solidFill>
                  <a:schemeClr val="accent2"/>
                </a:solidFill>
                <a:latin typeface="+mn-lt"/>
                <a:ea typeface="+mn-ea"/>
              </a:rPr>
              <a:t>HEAD commands)</a:t>
            </a:r>
            <a:endParaRPr lang="en-US" altLang="zh-CN" sz="2400">
              <a:latin typeface="+mn-lt"/>
              <a:ea typeface="+mn-ea"/>
            </a:endParaRPr>
          </a:p>
        </p:txBody>
      </p:sp>
      <p:sp>
        <p:nvSpPr>
          <p:cNvPr id="80902" name="Line 6"/>
          <p:cNvSpPr>
            <a:spLocks noChangeShapeType="1"/>
          </p:cNvSpPr>
          <p:nvPr/>
        </p:nvSpPr>
        <p:spPr bwMode="auto">
          <a:xfrm>
            <a:off x="3359151" y="1370099"/>
            <a:ext cx="923925" cy="257175"/>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80903" name="Freeform 7"/>
          <p:cNvSpPr>
            <a:spLocks/>
          </p:cNvSpPr>
          <p:nvPr/>
        </p:nvSpPr>
        <p:spPr bwMode="auto">
          <a:xfrm>
            <a:off x="4264026" y="1808249"/>
            <a:ext cx="227013" cy="1311275"/>
          </a:xfrm>
          <a:custGeom>
            <a:avLst/>
            <a:gdLst>
              <a:gd name="T0" fmla="*/ 2147483646 w 150"/>
              <a:gd name="T1" fmla="*/ 2147483646 h 924"/>
              <a:gd name="T2" fmla="*/ 0 w 150"/>
              <a:gd name="T3" fmla="*/ 0 h 924"/>
              <a:gd name="T4" fmla="*/ 0 w 150"/>
              <a:gd name="T5" fmla="*/ 2147483646 h 924"/>
              <a:gd name="T6" fmla="*/ 2147483646 w 150"/>
              <a:gd name="T7" fmla="*/ 2147483646 h 924"/>
              <a:gd name="T8" fmla="*/ 0 60000 65536"/>
              <a:gd name="T9" fmla="*/ 0 60000 65536"/>
              <a:gd name="T10" fmla="*/ 0 60000 65536"/>
              <a:gd name="T11" fmla="*/ 0 60000 65536"/>
              <a:gd name="T12" fmla="*/ 0 w 150"/>
              <a:gd name="T13" fmla="*/ 0 h 924"/>
              <a:gd name="T14" fmla="*/ 150 w 150"/>
              <a:gd name="T15" fmla="*/ 924 h 924"/>
            </a:gdLst>
            <a:ahLst/>
            <a:cxnLst>
              <a:cxn ang="T8">
                <a:pos x="T0" y="T1"/>
              </a:cxn>
              <a:cxn ang="T9">
                <a:pos x="T2" y="T3"/>
              </a:cxn>
              <a:cxn ang="T10">
                <a:pos x="T4" y="T5"/>
              </a:cxn>
              <a:cxn ang="T11">
                <a:pos x="T6" y="T7"/>
              </a:cxn>
            </a:cxnLst>
            <a:rect l="T12" t="T13" r="T14" b="T15"/>
            <a:pathLst>
              <a:path w="150" h="924">
                <a:moveTo>
                  <a:pt x="122" y="6"/>
                </a:moveTo>
                <a:lnTo>
                  <a:pt x="0" y="0"/>
                </a:lnTo>
                <a:lnTo>
                  <a:pt x="0" y="924"/>
                </a:lnTo>
                <a:lnTo>
                  <a:pt x="150" y="918"/>
                </a:lnTo>
              </a:path>
            </a:pathLst>
          </a:cu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a typeface="+mn-ea"/>
            </a:endParaRPr>
          </a:p>
        </p:txBody>
      </p:sp>
      <p:sp>
        <p:nvSpPr>
          <p:cNvPr id="80904" name="Text Box 8"/>
          <p:cNvSpPr txBox="1">
            <a:spLocks noChangeArrowheads="1"/>
          </p:cNvSpPr>
          <p:nvPr/>
        </p:nvSpPr>
        <p:spPr bwMode="auto">
          <a:xfrm>
            <a:off x="3402831" y="2311486"/>
            <a:ext cx="86754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r">
              <a:spcBef>
                <a:spcPct val="0"/>
              </a:spcBef>
              <a:buSzTx/>
              <a:buFontTx/>
              <a:buNone/>
            </a:pPr>
            <a:r>
              <a:rPr lang="en-US" altLang="zh-CN" sz="2000">
                <a:solidFill>
                  <a:schemeClr val="accent2"/>
                </a:solidFill>
                <a:latin typeface="+mn-lt"/>
                <a:ea typeface="+mn-ea"/>
              </a:rPr>
              <a:t>header</a:t>
            </a:r>
          </a:p>
          <a:p>
            <a:pPr algn="r">
              <a:spcBef>
                <a:spcPct val="0"/>
              </a:spcBef>
              <a:buSzTx/>
              <a:buFontTx/>
              <a:buNone/>
            </a:pPr>
            <a:r>
              <a:rPr lang="en-US" altLang="zh-CN" sz="2000">
                <a:solidFill>
                  <a:schemeClr val="accent2"/>
                </a:solidFill>
                <a:latin typeface="+mn-lt"/>
                <a:ea typeface="+mn-ea"/>
              </a:rPr>
              <a:t> lines</a:t>
            </a:r>
            <a:endParaRPr lang="en-US" altLang="zh-CN" sz="2400">
              <a:latin typeface="+mn-lt"/>
              <a:ea typeface="+mn-ea"/>
            </a:endParaRPr>
          </a:p>
        </p:txBody>
      </p:sp>
      <p:sp>
        <p:nvSpPr>
          <p:cNvPr id="80905" name="Line 10"/>
          <p:cNvSpPr>
            <a:spLocks noChangeShapeType="1"/>
          </p:cNvSpPr>
          <p:nvPr/>
        </p:nvSpPr>
        <p:spPr bwMode="auto">
          <a:xfrm flipV="1">
            <a:off x="3482976" y="3379874"/>
            <a:ext cx="923925" cy="257175"/>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80906" name="Text Box 11"/>
          <p:cNvSpPr txBox="1">
            <a:spLocks noChangeArrowheads="1"/>
          </p:cNvSpPr>
          <p:nvPr/>
        </p:nvSpPr>
        <p:spPr bwMode="auto">
          <a:xfrm>
            <a:off x="2001322" y="3263987"/>
            <a:ext cx="171553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000">
                <a:solidFill>
                  <a:schemeClr val="accent2"/>
                </a:solidFill>
                <a:latin typeface="+mn-lt"/>
                <a:ea typeface="+mn-ea"/>
              </a:rPr>
              <a:t>Carriage return, </a:t>
            </a:r>
          </a:p>
          <a:p>
            <a:pPr algn="ctr">
              <a:spcBef>
                <a:spcPct val="0"/>
              </a:spcBef>
              <a:buSzTx/>
              <a:buFontTx/>
              <a:buNone/>
            </a:pPr>
            <a:r>
              <a:rPr lang="en-US" altLang="zh-CN" sz="2000">
                <a:solidFill>
                  <a:schemeClr val="accent2"/>
                </a:solidFill>
                <a:latin typeface="+mn-lt"/>
                <a:ea typeface="+mn-ea"/>
              </a:rPr>
              <a:t>line feed </a:t>
            </a:r>
          </a:p>
          <a:p>
            <a:pPr algn="ctr">
              <a:spcBef>
                <a:spcPct val="0"/>
              </a:spcBef>
              <a:buSzTx/>
              <a:buFontTx/>
              <a:buNone/>
            </a:pPr>
            <a:r>
              <a:rPr lang="en-US" altLang="zh-CN" sz="2000">
                <a:solidFill>
                  <a:schemeClr val="accent2"/>
                </a:solidFill>
                <a:latin typeface="+mn-lt"/>
                <a:ea typeface="+mn-ea"/>
              </a:rPr>
              <a:t>indicates end </a:t>
            </a:r>
          </a:p>
          <a:p>
            <a:pPr algn="ctr">
              <a:spcBef>
                <a:spcPct val="0"/>
              </a:spcBef>
              <a:buSzTx/>
              <a:buFontTx/>
              <a:buNone/>
            </a:pPr>
            <a:r>
              <a:rPr lang="en-US" altLang="zh-CN" sz="2000">
                <a:solidFill>
                  <a:schemeClr val="accent2"/>
                </a:solidFill>
                <a:latin typeface="+mn-lt"/>
                <a:ea typeface="+mn-ea"/>
              </a:rPr>
              <a:t>of message</a:t>
            </a:r>
            <a:endParaRPr lang="en-US" altLang="zh-CN" sz="2400">
              <a:latin typeface="+mn-lt"/>
              <a:ea typeface="+mn-ea"/>
            </a:endParaRPr>
          </a:p>
        </p:txBody>
      </p:sp>
    </p:spTree>
    <p:extLst>
      <p:ext uri="{BB962C8B-B14F-4D97-AF65-F5344CB8AC3E}">
        <p14:creationId xmlns:p14="http://schemas.microsoft.com/office/powerpoint/2010/main" val="30659484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240000" y="360000"/>
            <a:ext cx="11520000" cy="890588"/>
          </a:xfrm>
        </p:spPr>
        <p:txBody>
          <a:bodyPr/>
          <a:lstStyle/>
          <a:p>
            <a:r>
              <a:rPr lang="en-US" altLang="zh-CN" dirty="0"/>
              <a:t>HTTP request message: general format</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34</a:t>
            </a:fld>
            <a:endParaRPr lang="en-US" altLang="zh-CN" dirty="0"/>
          </a:p>
        </p:txBody>
      </p:sp>
      <p:pic>
        <p:nvPicPr>
          <p:cNvPr id="82947" name="Picture 3" descr="HTTPreque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4775" y="1649413"/>
            <a:ext cx="7512050"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7721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240000" y="360000"/>
            <a:ext cx="11520000" cy="890588"/>
          </a:xfrm>
        </p:spPr>
        <p:txBody>
          <a:bodyPr/>
          <a:lstStyle/>
          <a:p>
            <a:r>
              <a:rPr lang="en-US" altLang="zh-CN"/>
              <a:t>Uploading form input</a:t>
            </a:r>
          </a:p>
        </p:txBody>
      </p:sp>
      <p:sp>
        <p:nvSpPr>
          <p:cNvPr id="84995" name="Rectangle 3"/>
          <p:cNvSpPr>
            <a:spLocks noGrp="1" noChangeArrowheads="1"/>
          </p:cNvSpPr>
          <p:nvPr>
            <p:ph sz="half" idx="1"/>
          </p:nvPr>
        </p:nvSpPr>
        <p:spPr>
          <a:xfrm>
            <a:off x="711200" y="1600200"/>
            <a:ext cx="5080000" cy="2646680"/>
          </a:xfrm>
        </p:spPr>
        <p:txBody>
          <a:bodyPr/>
          <a:lstStyle/>
          <a:p>
            <a:r>
              <a:rPr lang="en-US" altLang="zh-CN" dirty="0"/>
              <a:t>Post method:</a:t>
            </a:r>
          </a:p>
          <a:p>
            <a:r>
              <a:rPr lang="en-US" altLang="zh-CN" dirty="0"/>
              <a:t>Uses POST method</a:t>
            </a:r>
          </a:p>
          <a:p>
            <a:r>
              <a:rPr lang="en-US" altLang="zh-CN" dirty="0"/>
              <a:t>Input is uploaded to server in entity body</a:t>
            </a:r>
          </a:p>
        </p:txBody>
      </p:sp>
      <p:sp>
        <p:nvSpPr>
          <p:cNvPr id="84996" name="Rectangle 4"/>
          <p:cNvSpPr>
            <a:spLocks noGrp="1" noChangeArrowheads="1"/>
          </p:cNvSpPr>
          <p:nvPr>
            <p:ph sz="half" idx="2"/>
          </p:nvPr>
        </p:nvSpPr>
        <p:spPr>
          <a:xfrm>
            <a:off x="5994400" y="1600200"/>
            <a:ext cx="5080000" cy="2646680"/>
          </a:xfrm>
        </p:spPr>
        <p:txBody>
          <a:bodyPr/>
          <a:lstStyle/>
          <a:p>
            <a:r>
              <a:rPr lang="en-US" altLang="zh-CN" dirty="0"/>
              <a:t>URL method:</a:t>
            </a:r>
          </a:p>
          <a:p>
            <a:r>
              <a:rPr lang="en-US" altLang="zh-CN" dirty="0"/>
              <a:t>Uses GET method</a:t>
            </a:r>
          </a:p>
          <a:p>
            <a:r>
              <a:rPr lang="en-US" altLang="zh-CN" dirty="0"/>
              <a:t>Input is uploaded in URL field of request line:</a:t>
            </a:r>
          </a:p>
          <a:p>
            <a:endParaRPr lang="en-US" altLang="zh-CN" dirty="0"/>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35</a:t>
            </a:fld>
            <a:endParaRPr lang="en-US" altLang="zh-CN" dirty="0"/>
          </a:p>
        </p:txBody>
      </p:sp>
      <p:sp>
        <p:nvSpPr>
          <p:cNvPr id="84997" name="Text Box 5"/>
          <p:cNvSpPr txBox="1">
            <a:spLocks noChangeArrowheads="1"/>
          </p:cNvSpPr>
          <p:nvPr/>
        </p:nvSpPr>
        <p:spPr bwMode="auto">
          <a:xfrm>
            <a:off x="6283176" y="5344487"/>
            <a:ext cx="5097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000" dirty="0">
                <a:solidFill>
                  <a:schemeClr val="accent6"/>
                </a:solidFill>
                <a:latin typeface="+mn-lt"/>
                <a:ea typeface="宋体" panose="02010600030101010101" pitchFamily="2" charset="-122"/>
              </a:rPr>
              <a:t>www.somesite.com/animalsearch?monkeys&amp;banana</a:t>
            </a:r>
            <a:endParaRPr lang="en-US" altLang="zh-CN" sz="1600" dirty="0">
              <a:solidFill>
                <a:schemeClr val="accent6"/>
              </a:solidFill>
              <a:latin typeface="+mn-lt"/>
              <a:ea typeface="宋体" panose="02010600030101010101" pitchFamily="2" charset="-122"/>
            </a:endParaRPr>
          </a:p>
        </p:txBody>
      </p:sp>
      <p:sp>
        <p:nvSpPr>
          <p:cNvPr id="8" name="矩形 7"/>
          <p:cNvSpPr/>
          <p:nvPr/>
        </p:nvSpPr>
        <p:spPr>
          <a:xfrm>
            <a:off x="5994400" y="4646461"/>
            <a:ext cx="5836791" cy="523220"/>
          </a:xfrm>
          <a:prstGeom prst="rect">
            <a:avLst/>
          </a:prstGeom>
          <a:ln>
            <a:solidFill>
              <a:srgbClr val="C00000"/>
            </a:solidFill>
          </a:ln>
        </p:spPr>
        <p:style>
          <a:lnRef idx="2">
            <a:schemeClr val="accent6"/>
          </a:lnRef>
          <a:fillRef idx="1">
            <a:schemeClr val="lt1"/>
          </a:fillRef>
          <a:effectRef idx="0">
            <a:schemeClr val="accent6"/>
          </a:effectRef>
          <a:fontRef idx="minor">
            <a:schemeClr val="dk1"/>
          </a:fontRef>
        </p:style>
        <p:txBody>
          <a:bodyPr wrap="none">
            <a:spAutoFit/>
          </a:bodyPr>
          <a:lstStyle/>
          <a:p>
            <a:pPr>
              <a:defRPr/>
            </a:pPr>
            <a:r>
              <a:rPr lang="en-US" altLang="zh-CN" sz="2800" dirty="0">
                <a:latin typeface="+mj-lt"/>
                <a:ea typeface="宋体" pitchFamily="2" charset="-122"/>
              </a:rPr>
              <a:t>Web page often includes form input</a:t>
            </a:r>
          </a:p>
        </p:txBody>
      </p:sp>
    </p:spTree>
    <p:extLst>
      <p:ext uri="{BB962C8B-B14F-4D97-AF65-F5344CB8AC3E}">
        <p14:creationId xmlns:p14="http://schemas.microsoft.com/office/powerpoint/2010/main" val="20982182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240000" y="360000"/>
            <a:ext cx="11520000" cy="890588"/>
          </a:xfrm>
        </p:spPr>
        <p:txBody>
          <a:bodyPr/>
          <a:lstStyle/>
          <a:p>
            <a:r>
              <a:rPr lang="en-US" altLang="zh-CN" dirty="0"/>
              <a:t>Method types</a:t>
            </a:r>
          </a:p>
        </p:txBody>
      </p:sp>
      <p:sp>
        <p:nvSpPr>
          <p:cNvPr id="87043" name="Rectangle 3"/>
          <p:cNvSpPr>
            <a:spLocks noGrp="1" noChangeArrowheads="1"/>
          </p:cNvSpPr>
          <p:nvPr>
            <p:ph sz="half" idx="1"/>
          </p:nvPr>
        </p:nvSpPr>
        <p:spPr>
          <a:xfrm>
            <a:off x="711200" y="1600200"/>
            <a:ext cx="5080000" cy="4648200"/>
          </a:xfrm>
        </p:spPr>
        <p:txBody>
          <a:bodyPr/>
          <a:lstStyle/>
          <a:p>
            <a:r>
              <a:rPr lang="en-US" altLang="zh-CN" dirty="0">
                <a:solidFill>
                  <a:schemeClr val="accent2"/>
                </a:solidFill>
              </a:rPr>
              <a:t>HTTP/1.0</a:t>
            </a:r>
          </a:p>
          <a:p>
            <a:r>
              <a:rPr lang="en-US" altLang="zh-CN" dirty="0"/>
              <a:t>GET</a:t>
            </a:r>
          </a:p>
          <a:p>
            <a:r>
              <a:rPr lang="en-US" altLang="zh-CN" dirty="0"/>
              <a:t>POST</a:t>
            </a:r>
          </a:p>
          <a:p>
            <a:r>
              <a:rPr lang="en-US" altLang="zh-CN" dirty="0"/>
              <a:t>HEAD</a:t>
            </a:r>
          </a:p>
          <a:p>
            <a:pPr lvl="1"/>
            <a:r>
              <a:rPr lang="en-US" altLang="zh-CN" dirty="0"/>
              <a:t>asks server to leave requested object out of response</a:t>
            </a:r>
          </a:p>
        </p:txBody>
      </p:sp>
      <p:sp>
        <p:nvSpPr>
          <p:cNvPr id="87044" name="Rectangle 4"/>
          <p:cNvSpPr>
            <a:spLocks noGrp="1" noChangeArrowheads="1"/>
          </p:cNvSpPr>
          <p:nvPr>
            <p:ph sz="half" idx="2"/>
          </p:nvPr>
        </p:nvSpPr>
        <p:spPr>
          <a:xfrm>
            <a:off x="5994400" y="1600200"/>
            <a:ext cx="5080000" cy="4648200"/>
          </a:xfrm>
        </p:spPr>
        <p:txBody>
          <a:bodyPr/>
          <a:lstStyle/>
          <a:p>
            <a:r>
              <a:rPr lang="en-US" altLang="zh-CN" dirty="0">
                <a:solidFill>
                  <a:schemeClr val="accent5"/>
                </a:solidFill>
              </a:rPr>
              <a:t>HTTP/1.1</a:t>
            </a:r>
          </a:p>
          <a:p>
            <a:r>
              <a:rPr lang="en-US" altLang="zh-CN" dirty="0"/>
              <a:t>GET, POST, HEAD</a:t>
            </a:r>
          </a:p>
          <a:p>
            <a:r>
              <a:rPr lang="en-US" altLang="zh-CN" dirty="0"/>
              <a:t>PUT</a:t>
            </a:r>
          </a:p>
          <a:p>
            <a:pPr lvl="1"/>
            <a:r>
              <a:rPr lang="en-US" altLang="zh-CN" dirty="0"/>
              <a:t>uploads file in entity body to path specified in URL field</a:t>
            </a:r>
          </a:p>
          <a:p>
            <a:r>
              <a:rPr lang="en-US" altLang="zh-CN" dirty="0"/>
              <a:t>DELETE</a:t>
            </a:r>
          </a:p>
          <a:p>
            <a:pPr lvl="1"/>
            <a:r>
              <a:rPr lang="en-US" altLang="zh-CN" dirty="0"/>
              <a:t>deletes file specified in the URL field</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36</a:t>
            </a:fld>
            <a:endParaRPr lang="en-US" altLang="zh-CN" dirty="0"/>
          </a:p>
        </p:txBody>
      </p:sp>
    </p:spTree>
    <p:extLst>
      <p:ext uri="{BB962C8B-B14F-4D97-AF65-F5344CB8AC3E}">
        <p14:creationId xmlns:p14="http://schemas.microsoft.com/office/powerpoint/2010/main" val="37639824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ltLang="zh-CN"/>
              <a:t>HTTP response message</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37</a:t>
            </a:fld>
            <a:endParaRPr lang="en-US" altLang="zh-CN" dirty="0"/>
          </a:p>
        </p:txBody>
      </p:sp>
      <p:sp>
        <p:nvSpPr>
          <p:cNvPr id="91139" name="Text Box 4"/>
          <p:cNvSpPr txBox="1">
            <a:spLocks noChangeArrowheads="1"/>
          </p:cNvSpPr>
          <p:nvPr/>
        </p:nvSpPr>
        <p:spPr bwMode="auto">
          <a:xfrm>
            <a:off x="4705350" y="1987551"/>
            <a:ext cx="3971344"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000" b="1" dirty="0">
                <a:latin typeface="+mn-lt"/>
                <a:ea typeface="+mn-ea"/>
              </a:rPr>
              <a:t>HTTP/1.1 200 OK </a:t>
            </a:r>
          </a:p>
          <a:p>
            <a:pPr>
              <a:spcBef>
                <a:spcPct val="0"/>
              </a:spcBef>
              <a:buSzTx/>
              <a:buFontTx/>
              <a:buNone/>
            </a:pPr>
            <a:r>
              <a:rPr lang="en-US" altLang="zh-CN" sz="2000" b="1" dirty="0">
                <a:latin typeface="+mn-lt"/>
                <a:ea typeface="+mn-ea"/>
              </a:rPr>
              <a:t>Connection close</a:t>
            </a:r>
          </a:p>
          <a:p>
            <a:pPr>
              <a:spcBef>
                <a:spcPct val="0"/>
              </a:spcBef>
              <a:buSzTx/>
              <a:buFontTx/>
              <a:buNone/>
            </a:pPr>
            <a:r>
              <a:rPr lang="en-US" altLang="zh-CN" sz="2000" b="1" dirty="0">
                <a:latin typeface="+mn-lt"/>
                <a:ea typeface="+mn-ea"/>
              </a:rPr>
              <a:t>Date: Thu, 06 Aug 1998 12:00:15 GMT </a:t>
            </a:r>
          </a:p>
          <a:p>
            <a:pPr>
              <a:spcBef>
                <a:spcPct val="0"/>
              </a:spcBef>
              <a:buSzTx/>
              <a:buFontTx/>
              <a:buNone/>
            </a:pPr>
            <a:r>
              <a:rPr lang="en-US" altLang="zh-CN" sz="2000" b="1" dirty="0">
                <a:latin typeface="+mn-lt"/>
                <a:ea typeface="+mn-ea"/>
              </a:rPr>
              <a:t>Server: Apache/1.3.0 (Unix) </a:t>
            </a:r>
          </a:p>
          <a:p>
            <a:pPr>
              <a:spcBef>
                <a:spcPct val="0"/>
              </a:spcBef>
              <a:buSzTx/>
              <a:buFontTx/>
              <a:buNone/>
            </a:pPr>
            <a:r>
              <a:rPr lang="en-US" altLang="zh-CN" sz="2000" b="1" dirty="0">
                <a:latin typeface="+mn-lt"/>
                <a:ea typeface="+mn-ea"/>
              </a:rPr>
              <a:t>Last-Modified: Mon, 22 Jun 1998 …... </a:t>
            </a:r>
          </a:p>
          <a:p>
            <a:pPr>
              <a:spcBef>
                <a:spcPct val="0"/>
              </a:spcBef>
              <a:buSzTx/>
              <a:buFontTx/>
              <a:buNone/>
            </a:pPr>
            <a:r>
              <a:rPr lang="en-US" altLang="zh-CN" sz="2000" b="1" dirty="0">
                <a:latin typeface="+mn-lt"/>
                <a:ea typeface="+mn-ea"/>
              </a:rPr>
              <a:t>Content-Length: 6821 </a:t>
            </a:r>
          </a:p>
          <a:p>
            <a:pPr>
              <a:spcBef>
                <a:spcPct val="0"/>
              </a:spcBef>
              <a:buSzTx/>
              <a:buFontTx/>
              <a:buNone/>
            </a:pPr>
            <a:r>
              <a:rPr lang="en-US" altLang="zh-CN" sz="2000" b="1" dirty="0">
                <a:latin typeface="+mn-lt"/>
                <a:ea typeface="+mn-ea"/>
              </a:rPr>
              <a:t>Content-Type: text/html</a:t>
            </a:r>
          </a:p>
          <a:p>
            <a:pPr>
              <a:spcBef>
                <a:spcPct val="0"/>
              </a:spcBef>
              <a:buSzTx/>
              <a:buFontTx/>
              <a:buNone/>
            </a:pPr>
            <a:r>
              <a:rPr lang="en-US" altLang="zh-CN" sz="2000" b="1" dirty="0">
                <a:latin typeface="+mn-lt"/>
                <a:ea typeface="+mn-ea"/>
              </a:rPr>
              <a:t> </a:t>
            </a:r>
          </a:p>
          <a:p>
            <a:pPr>
              <a:spcBef>
                <a:spcPct val="0"/>
              </a:spcBef>
              <a:buSzTx/>
              <a:buFontTx/>
              <a:buNone/>
            </a:pPr>
            <a:r>
              <a:rPr lang="en-US" altLang="zh-CN" sz="2000" b="1" dirty="0">
                <a:latin typeface="+mn-lt"/>
                <a:ea typeface="+mn-ea"/>
              </a:rPr>
              <a:t>data </a:t>
            </a:r>
            <a:r>
              <a:rPr lang="en-US" altLang="zh-CN" sz="2000" b="1" dirty="0" err="1">
                <a:latin typeface="+mn-lt"/>
                <a:ea typeface="+mn-ea"/>
              </a:rPr>
              <a:t>data</a:t>
            </a:r>
            <a:r>
              <a:rPr lang="en-US" altLang="zh-CN" sz="2000" b="1" dirty="0">
                <a:latin typeface="+mn-lt"/>
                <a:ea typeface="+mn-ea"/>
              </a:rPr>
              <a:t> </a:t>
            </a:r>
            <a:r>
              <a:rPr lang="en-US" altLang="zh-CN" sz="2000" b="1" dirty="0" err="1">
                <a:latin typeface="+mn-lt"/>
                <a:ea typeface="+mn-ea"/>
              </a:rPr>
              <a:t>data</a:t>
            </a:r>
            <a:r>
              <a:rPr lang="en-US" altLang="zh-CN" sz="2000" b="1" dirty="0">
                <a:latin typeface="+mn-lt"/>
                <a:ea typeface="+mn-ea"/>
              </a:rPr>
              <a:t> </a:t>
            </a:r>
            <a:r>
              <a:rPr lang="en-US" altLang="zh-CN" sz="2000" b="1" dirty="0" err="1">
                <a:latin typeface="+mn-lt"/>
                <a:ea typeface="+mn-ea"/>
              </a:rPr>
              <a:t>data</a:t>
            </a:r>
            <a:r>
              <a:rPr lang="en-US" altLang="zh-CN" sz="2000" b="1" dirty="0">
                <a:latin typeface="+mn-lt"/>
                <a:ea typeface="+mn-ea"/>
              </a:rPr>
              <a:t> </a:t>
            </a:r>
            <a:r>
              <a:rPr lang="en-US" altLang="zh-CN" sz="2000" b="1" dirty="0" err="1">
                <a:latin typeface="+mn-lt"/>
                <a:ea typeface="+mn-ea"/>
              </a:rPr>
              <a:t>data</a:t>
            </a:r>
            <a:r>
              <a:rPr lang="en-US" altLang="zh-CN" sz="2000" b="1" dirty="0">
                <a:latin typeface="+mn-lt"/>
                <a:ea typeface="+mn-ea"/>
              </a:rPr>
              <a:t> ... </a:t>
            </a:r>
          </a:p>
        </p:txBody>
      </p:sp>
      <p:sp>
        <p:nvSpPr>
          <p:cNvPr id="91140" name="Text Box 5"/>
          <p:cNvSpPr txBox="1">
            <a:spLocks noChangeArrowheads="1"/>
          </p:cNvSpPr>
          <p:nvPr/>
        </p:nvSpPr>
        <p:spPr bwMode="auto">
          <a:xfrm>
            <a:off x="2468999" y="1408114"/>
            <a:ext cx="151836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000">
                <a:solidFill>
                  <a:schemeClr val="accent2"/>
                </a:solidFill>
                <a:latin typeface="+mn-lt"/>
                <a:ea typeface="+mn-ea"/>
              </a:rPr>
              <a:t>status line</a:t>
            </a:r>
          </a:p>
          <a:p>
            <a:pPr algn="ctr">
              <a:spcBef>
                <a:spcPct val="0"/>
              </a:spcBef>
              <a:buSzTx/>
              <a:buFontTx/>
              <a:buNone/>
            </a:pPr>
            <a:r>
              <a:rPr lang="en-US" altLang="zh-CN" sz="2000">
                <a:solidFill>
                  <a:schemeClr val="accent2"/>
                </a:solidFill>
                <a:latin typeface="+mn-lt"/>
                <a:ea typeface="+mn-ea"/>
              </a:rPr>
              <a:t>(protocol</a:t>
            </a:r>
          </a:p>
          <a:p>
            <a:pPr algn="ctr">
              <a:spcBef>
                <a:spcPct val="0"/>
              </a:spcBef>
              <a:buSzTx/>
              <a:buFontTx/>
              <a:buNone/>
            </a:pPr>
            <a:r>
              <a:rPr lang="en-US" altLang="zh-CN" sz="2000">
                <a:solidFill>
                  <a:schemeClr val="accent2"/>
                </a:solidFill>
                <a:latin typeface="+mn-lt"/>
                <a:ea typeface="+mn-ea"/>
              </a:rPr>
              <a:t>status code</a:t>
            </a:r>
          </a:p>
          <a:p>
            <a:pPr algn="ctr">
              <a:spcBef>
                <a:spcPct val="0"/>
              </a:spcBef>
              <a:buSzTx/>
              <a:buFontTx/>
              <a:buNone/>
            </a:pPr>
            <a:r>
              <a:rPr lang="en-US" altLang="zh-CN" sz="2000">
                <a:solidFill>
                  <a:schemeClr val="accent2"/>
                </a:solidFill>
                <a:latin typeface="+mn-lt"/>
                <a:ea typeface="+mn-ea"/>
              </a:rPr>
              <a:t>status phrase)</a:t>
            </a:r>
            <a:endParaRPr lang="en-US" altLang="zh-CN" sz="2400">
              <a:latin typeface="+mn-lt"/>
              <a:ea typeface="+mn-ea"/>
            </a:endParaRPr>
          </a:p>
        </p:txBody>
      </p:sp>
      <p:sp>
        <p:nvSpPr>
          <p:cNvPr id="91141" name="Line 6"/>
          <p:cNvSpPr>
            <a:spLocks noChangeShapeType="1"/>
          </p:cNvSpPr>
          <p:nvPr/>
        </p:nvSpPr>
        <p:spPr bwMode="auto">
          <a:xfrm>
            <a:off x="3819526" y="1914526"/>
            <a:ext cx="923925" cy="257175"/>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91142" name="Freeform 7"/>
          <p:cNvSpPr>
            <a:spLocks/>
          </p:cNvSpPr>
          <p:nvPr/>
        </p:nvSpPr>
        <p:spPr bwMode="auto">
          <a:xfrm>
            <a:off x="4619626" y="2349501"/>
            <a:ext cx="257175" cy="1858963"/>
          </a:xfrm>
          <a:custGeom>
            <a:avLst/>
            <a:gdLst>
              <a:gd name="T0" fmla="*/ 2147483646 w 162"/>
              <a:gd name="T1" fmla="*/ 2147483646 h 1428"/>
              <a:gd name="T2" fmla="*/ 0 w 162"/>
              <a:gd name="T3" fmla="*/ 0 h 1428"/>
              <a:gd name="T4" fmla="*/ 0 w 162"/>
              <a:gd name="T5" fmla="*/ 2147483646 h 1428"/>
              <a:gd name="T6" fmla="*/ 2147483646 w 162"/>
              <a:gd name="T7" fmla="*/ 2147483646 h 1428"/>
              <a:gd name="T8" fmla="*/ 0 60000 65536"/>
              <a:gd name="T9" fmla="*/ 0 60000 65536"/>
              <a:gd name="T10" fmla="*/ 0 60000 65536"/>
              <a:gd name="T11" fmla="*/ 0 60000 65536"/>
              <a:gd name="T12" fmla="*/ 0 w 162"/>
              <a:gd name="T13" fmla="*/ 0 h 1428"/>
              <a:gd name="T14" fmla="*/ 162 w 162"/>
              <a:gd name="T15" fmla="*/ 1428 h 1428"/>
            </a:gdLst>
            <a:ahLst/>
            <a:cxnLst>
              <a:cxn ang="T8">
                <a:pos x="T0" y="T1"/>
              </a:cxn>
              <a:cxn ang="T9">
                <a:pos x="T2" y="T3"/>
              </a:cxn>
              <a:cxn ang="T10">
                <a:pos x="T4" y="T5"/>
              </a:cxn>
              <a:cxn ang="T11">
                <a:pos x="T6" y="T7"/>
              </a:cxn>
            </a:cxnLst>
            <a:rect l="T12" t="T13" r="T14" b="T15"/>
            <a:pathLst>
              <a:path w="162" h="1428">
                <a:moveTo>
                  <a:pt x="132" y="9"/>
                </a:moveTo>
                <a:lnTo>
                  <a:pt x="0" y="0"/>
                </a:lnTo>
                <a:lnTo>
                  <a:pt x="0" y="1428"/>
                </a:lnTo>
                <a:lnTo>
                  <a:pt x="162" y="1425"/>
                </a:lnTo>
              </a:path>
            </a:pathLst>
          </a:cu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a typeface="+mn-ea"/>
            </a:endParaRPr>
          </a:p>
        </p:txBody>
      </p:sp>
      <p:sp>
        <p:nvSpPr>
          <p:cNvPr id="91143" name="Text Box 8"/>
          <p:cNvSpPr txBox="1">
            <a:spLocks noChangeArrowheads="1"/>
          </p:cNvSpPr>
          <p:nvPr/>
        </p:nvSpPr>
        <p:spPr bwMode="auto">
          <a:xfrm>
            <a:off x="3672706" y="3017838"/>
            <a:ext cx="86754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r">
              <a:spcBef>
                <a:spcPct val="0"/>
              </a:spcBef>
              <a:buSzTx/>
              <a:buFontTx/>
              <a:buNone/>
            </a:pPr>
            <a:r>
              <a:rPr lang="en-US" altLang="zh-CN" sz="2000">
                <a:solidFill>
                  <a:schemeClr val="accent2"/>
                </a:solidFill>
                <a:latin typeface="+mn-lt"/>
                <a:ea typeface="+mn-ea"/>
              </a:rPr>
              <a:t>header</a:t>
            </a:r>
          </a:p>
          <a:p>
            <a:pPr algn="r">
              <a:spcBef>
                <a:spcPct val="0"/>
              </a:spcBef>
              <a:buSzTx/>
              <a:buFontTx/>
              <a:buNone/>
            </a:pPr>
            <a:r>
              <a:rPr lang="en-US" altLang="zh-CN" sz="2000">
                <a:solidFill>
                  <a:schemeClr val="accent2"/>
                </a:solidFill>
                <a:latin typeface="+mn-lt"/>
                <a:ea typeface="+mn-ea"/>
              </a:rPr>
              <a:t> lines</a:t>
            </a:r>
            <a:endParaRPr lang="en-US" altLang="zh-CN" sz="2400">
              <a:latin typeface="+mn-lt"/>
              <a:ea typeface="+mn-ea"/>
            </a:endParaRPr>
          </a:p>
        </p:txBody>
      </p:sp>
      <p:sp>
        <p:nvSpPr>
          <p:cNvPr id="91144" name="Line 9"/>
          <p:cNvSpPr>
            <a:spLocks noChangeShapeType="1"/>
          </p:cNvSpPr>
          <p:nvPr/>
        </p:nvSpPr>
        <p:spPr bwMode="auto">
          <a:xfrm flipV="1">
            <a:off x="3714751" y="4381501"/>
            <a:ext cx="923925" cy="257175"/>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91145" name="Text Box 10"/>
          <p:cNvSpPr txBox="1">
            <a:spLocks noChangeArrowheads="1"/>
          </p:cNvSpPr>
          <p:nvPr/>
        </p:nvSpPr>
        <p:spPr bwMode="auto">
          <a:xfrm>
            <a:off x="2478603" y="4360864"/>
            <a:ext cx="117371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000">
                <a:solidFill>
                  <a:schemeClr val="accent2"/>
                </a:solidFill>
                <a:latin typeface="+mn-lt"/>
                <a:ea typeface="+mn-ea"/>
              </a:rPr>
              <a:t>data, e.g., </a:t>
            </a:r>
          </a:p>
          <a:p>
            <a:pPr algn="ctr">
              <a:spcBef>
                <a:spcPct val="0"/>
              </a:spcBef>
              <a:buSzTx/>
              <a:buFontTx/>
              <a:buNone/>
            </a:pPr>
            <a:r>
              <a:rPr lang="en-US" altLang="zh-CN" sz="2000">
                <a:solidFill>
                  <a:schemeClr val="accent2"/>
                </a:solidFill>
                <a:latin typeface="+mn-lt"/>
                <a:ea typeface="+mn-ea"/>
              </a:rPr>
              <a:t>requested</a:t>
            </a:r>
          </a:p>
          <a:p>
            <a:pPr algn="ctr">
              <a:spcBef>
                <a:spcPct val="0"/>
              </a:spcBef>
              <a:buSzTx/>
              <a:buFontTx/>
              <a:buNone/>
            </a:pPr>
            <a:r>
              <a:rPr lang="en-US" altLang="zh-CN" sz="2000">
                <a:solidFill>
                  <a:schemeClr val="accent2"/>
                </a:solidFill>
                <a:latin typeface="+mn-lt"/>
                <a:ea typeface="+mn-ea"/>
              </a:rPr>
              <a:t>HTML file</a:t>
            </a:r>
            <a:endParaRPr lang="en-US" altLang="zh-CN" sz="2400">
              <a:latin typeface="+mn-lt"/>
              <a:ea typeface="+mn-ea"/>
            </a:endParaRPr>
          </a:p>
        </p:txBody>
      </p:sp>
    </p:spTree>
    <p:extLst>
      <p:ext uri="{BB962C8B-B14F-4D97-AF65-F5344CB8AC3E}">
        <p14:creationId xmlns:p14="http://schemas.microsoft.com/office/powerpoint/2010/main" val="38748273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40000" y="360000"/>
            <a:ext cx="11520000" cy="890588"/>
          </a:xfrm>
        </p:spPr>
        <p:txBody>
          <a:bodyPr/>
          <a:lstStyle/>
          <a:p>
            <a:r>
              <a:rPr lang="en-US" altLang="zh-CN"/>
              <a:t>HTTP response status codes</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38</a:t>
            </a:fld>
            <a:endParaRPr lang="en-US" altLang="zh-CN" dirty="0"/>
          </a:p>
        </p:txBody>
      </p:sp>
      <p:sp>
        <p:nvSpPr>
          <p:cNvPr id="93187" name="Rectangle 3"/>
          <p:cNvSpPr>
            <a:spLocks noGrp="1" noChangeArrowheads="1"/>
          </p:cNvSpPr>
          <p:nvPr>
            <p:ph type="body" sz="half" idx="4294967295"/>
          </p:nvPr>
        </p:nvSpPr>
        <p:spPr>
          <a:xfrm>
            <a:off x="4257675" y="2209800"/>
            <a:ext cx="7934325" cy="4648200"/>
          </a:xfrm>
        </p:spPr>
        <p:txBody>
          <a:bodyPr/>
          <a:lstStyle/>
          <a:p>
            <a:pPr>
              <a:buFont typeface="ZapfDingbats"/>
              <a:buNone/>
            </a:pPr>
            <a:r>
              <a:rPr lang="en-US" altLang="zh-CN" sz="2400" dirty="0">
                <a:solidFill>
                  <a:srgbClr val="FF0000"/>
                </a:solidFill>
              </a:rPr>
              <a:t>200 OK</a:t>
            </a:r>
            <a:endParaRPr lang="en-US" altLang="zh-CN" sz="2400" dirty="0"/>
          </a:p>
          <a:p>
            <a:pPr lvl="1"/>
            <a:r>
              <a:rPr lang="en-US" altLang="zh-CN" sz="2000" dirty="0">
                <a:ea typeface="+mn-ea"/>
              </a:rPr>
              <a:t>request succeeded, requested object later in this message</a:t>
            </a:r>
          </a:p>
          <a:p>
            <a:pPr>
              <a:buFont typeface="ZapfDingbats"/>
              <a:buNone/>
            </a:pPr>
            <a:r>
              <a:rPr lang="en-US" altLang="zh-CN" sz="2400" dirty="0">
                <a:solidFill>
                  <a:srgbClr val="FF0000"/>
                </a:solidFill>
              </a:rPr>
              <a:t>301 Moved Permanently</a:t>
            </a:r>
            <a:endParaRPr lang="en-US" altLang="zh-CN" sz="2400" dirty="0"/>
          </a:p>
          <a:p>
            <a:pPr lvl="1"/>
            <a:r>
              <a:rPr lang="en-US" altLang="zh-CN" sz="2000" dirty="0">
                <a:ea typeface="+mn-ea"/>
              </a:rPr>
              <a:t>requested object moved, new location specified later in this message (Location:)</a:t>
            </a:r>
          </a:p>
          <a:p>
            <a:pPr>
              <a:buFont typeface="ZapfDingbats"/>
              <a:buNone/>
            </a:pPr>
            <a:r>
              <a:rPr lang="en-US" altLang="zh-CN" sz="2400" dirty="0">
                <a:solidFill>
                  <a:srgbClr val="FF0000"/>
                </a:solidFill>
              </a:rPr>
              <a:t>400 Bad Request</a:t>
            </a:r>
            <a:endParaRPr lang="en-US" altLang="zh-CN" sz="2400" dirty="0"/>
          </a:p>
          <a:p>
            <a:pPr lvl="1"/>
            <a:r>
              <a:rPr lang="en-US" altLang="zh-CN" sz="2000" dirty="0">
                <a:ea typeface="+mn-ea"/>
              </a:rPr>
              <a:t>request message not understood by server</a:t>
            </a:r>
          </a:p>
          <a:p>
            <a:pPr>
              <a:buFont typeface="ZapfDingbats"/>
              <a:buNone/>
            </a:pPr>
            <a:r>
              <a:rPr lang="en-US" altLang="zh-CN" sz="2400" dirty="0">
                <a:solidFill>
                  <a:srgbClr val="FF0000"/>
                </a:solidFill>
              </a:rPr>
              <a:t>404 Not Found</a:t>
            </a:r>
            <a:endParaRPr lang="en-US" altLang="zh-CN" sz="2400" dirty="0"/>
          </a:p>
          <a:p>
            <a:pPr lvl="1"/>
            <a:r>
              <a:rPr lang="en-US" altLang="zh-CN" sz="2000" dirty="0">
                <a:ea typeface="+mn-ea"/>
              </a:rPr>
              <a:t>requested document not found on this server</a:t>
            </a:r>
          </a:p>
          <a:p>
            <a:pPr>
              <a:buFont typeface="ZapfDingbats"/>
              <a:buNone/>
            </a:pPr>
            <a:r>
              <a:rPr lang="en-US" altLang="zh-CN" sz="2400" dirty="0">
                <a:solidFill>
                  <a:srgbClr val="FF0000"/>
                </a:solidFill>
              </a:rPr>
              <a:t>505 HTTP Version Not Supported</a:t>
            </a:r>
            <a:endParaRPr lang="en-US" altLang="zh-CN" sz="2400" dirty="0"/>
          </a:p>
        </p:txBody>
      </p:sp>
      <p:sp>
        <p:nvSpPr>
          <p:cNvPr id="76806" name="Rectangle 5"/>
          <p:cNvSpPr>
            <a:spLocks noChangeArrowheads="1"/>
          </p:cNvSpPr>
          <p:nvPr/>
        </p:nvSpPr>
        <p:spPr bwMode="auto">
          <a:xfrm>
            <a:off x="1285876" y="1332442"/>
            <a:ext cx="10042524" cy="514350"/>
          </a:xfrm>
          <a:prstGeom prst="rect">
            <a:avLst/>
          </a:prstGeom>
          <a:noFill/>
          <a:ln w="9525">
            <a:noFill/>
            <a:miter lim="800000"/>
            <a:headEnd/>
            <a:tailEnd/>
          </a:ln>
        </p:spPr>
        <p:txBody>
          <a:bodyPr/>
          <a:lstStyle/>
          <a:p>
            <a:pPr marL="342900" indent="-342900">
              <a:defRPr/>
            </a:pPr>
            <a:r>
              <a:rPr lang="en-US" altLang="zh-CN" dirty="0">
                <a:latin typeface="+mj-lt"/>
                <a:ea typeface="宋体" pitchFamily="2" charset="-122"/>
              </a:rPr>
              <a:t>In first line in server-&gt;client response message. A few sample codes:</a:t>
            </a:r>
          </a:p>
        </p:txBody>
      </p:sp>
    </p:spTree>
    <p:extLst>
      <p:ext uri="{BB962C8B-B14F-4D97-AF65-F5344CB8AC3E}">
        <p14:creationId xmlns:p14="http://schemas.microsoft.com/office/powerpoint/2010/main" val="31840100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240000" y="360000"/>
            <a:ext cx="11520000" cy="890588"/>
          </a:xfrm>
        </p:spPr>
        <p:txBody>
          <a:bodyPr/>
          <a:lstStyle/>
          <a:p>
            <a:r>
              <a:rPr lang="en-US" altLang="zh-CN" dirty="0"/>
              <a:t>Trying out HTTP (client side)</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39</a:t>
            </a:fld>
            <a:endParaRPr lang="en-US" altLang="zh-CN" dirty="0"/>
          </a:p>
        </p:txBody>
      </p:sp>
      <p:sp>
        <p:nvSpPr>
          <p:cNvPr id="95235" name="Rectangle 3"/>
          <p:cNvSpPr>
            <a:spLocks noGrp="1" noChangeArrowheads="1"/>
          </p:cNvSpPr>
          <p:nvPr>
            <p:ph type="body" sz="half" idx="4294967295"/>
          </p:nvPr>
        </p:nvSpPr>
        <p:spPr>
          <a:xfrm>
            <a:off x="1844040" y="1536520"/>
            <a:ext cx="8096250" cy="466725"/>
          </a:xfrm>
        </p:spPr>
        <p:txBody>
          <a:bodyPr/>
          <a:lstStyle/>
          <a:p>
            <a:pPr>
              <a:buFont typeface="ZapfDingbats"/>
              <a:buNone/>
            </a:pPr>
            <a:r>
              <a:rPr lang="en-US" altLang="zh-CN" sz="2400" b="0" dirty="0"/>
              <a:t>1. Telnet to your favorite Web server:</a:t>
            </a:r>
          </a:p>
          <a:p>
            <a:pPr lvl="2">
              <a:buFontTx/>
              <a:buNone/>
            </a:pPr>
            <a:endParaRPr lang="en-US" altLang="zh-CN" sz="1800" dirty="0">
              <a:ea typeface="+mn-ea"/>
            </a:endParaRPr>
          </a:p>
        </p:txBody>
      </p:sp>
      <p:sp>
        <p:nvSpPr>
          <p:cNvPr id="95236" name="Text Box 5"/>
          <p:cNvSpPr txBox="1">
            <a:spLocks noChangeArrowheads="1"/>
          </p:cNvSpPr>
          <p:nvPr/>
        </p:nvSpPr>
        <p:spPr bwMode="auto">
          <a:xfrm>
            <a:off x="5505451" y="2155826"/>
            <a:ext cx="36877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800" dirty="0">
                <a:latin typeface="+mn-lt"/>
                <a:ea typeface="+mn-ea"/>
              </a:rPr>
              <a:t>Opens TCP connection to port 80</a:t>
            </a:r>
          </a:p>
          <a:p>
            <a:pPr>
              <a:spcBef>
                <a:spcPct val="0"/>
              </a:spcBef>
              <a:buSzTx/>
              <a:buFontTx/>
              <a:buNone/>
            </a:pPr>
            <a:r>
              <a:rPr lang="en-US" altLang="zh-CN" sz="1800" dirty="0">
                <a:latin typeface="+mn-lt"/>
                <a:ea typeface="+mn-ea"/>
              </a:rPr>
              <a:t>(default HTTP server port) at cis.poly.edu.</a:t>
            </a:r>
          </a:p>
          <a:p>
            <a:pPr>
              <a:spcBef>
                <a:spcPct val="0"/>
              </a:spcBef>
              <a:buSzTx/>
              <a:buFontTx/>
              <a:buNone/>
            </a:pPr>
            <a:r>
              <a:rPr lang="en-US" altLang="zh-CN" sz="1800" dirty="0">
                <a:latin typeface="+mn-lt"/>
                <a:ea typeface="+mn-ea"/>
              </a:rPr>
              <a:t>Anything typed in sent </a:t>
            </a:r>
          </a:p>
          <a:p>
            <a:pPr>
              <a:spcBef>
                <a:spcPct val="0"/>
              </a:spcBef>
              <a:buSzTx/>
              <a:buFontTx/>
              <a:buNone/>
            </a:pPr>
            <a:r>
              <a:rPr lang="en-US" altLang="zh-CN" sz="1800" dirty="0">
                <a:latin typeface="+mn-lt"/>
                <a:ea typeface="+mn-ea"/>
              </a:rPr>
              <a:t>to port 80 at www.sjtu.edu.cn</a:t>
            </a:r>
            <a:endParaRPr lang="en-US" altLang="zh-CN" sz="2400" dirty="0">
              <a:latin typeface="+mn-lt"/>
              <a:ea typeface="+mn-ea"/>
            </a:endParaRPr>
          </a:p>
        </p:txBody>
      </p:sp>
      <p:sp>
        <p:nvSpPr>
          <p:cNvPr id="95237" name="Text Box 6"/>
          <p:cNvSpPr txBox="1">
            <a:spLocks noChangeArrowheads="1"/>
          </p:cNvSpPr>
          <p:nvPr/>
        </p:nvSpPr>
        <p:spPr bwMode="auto">
          <a:xfrm>
            <a:off x="2562129" y="2190750"/>
            <a:ext cx="24957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800" b="1" dirty="0">
                <a:solidFill>
                  <a:srgbClr val="FF0000"/>
                </a:solidFill>
                <a:latin typeface="+mn-lt"/>
                <a:ea typeface="+mn-ea"/>
              </a:rPr>
              <a:t>telnet www.sjtu.edu.cn 80</a:t>
            </a:r>
            <a:endParaRPr lang="en-US" altLang="zh-CN" dirty="0">
              <a:latin typeface="+mn-lt"/>
              <a:ea typeface="+mn-ea"/>
            </a:endParaRPr>
          </a:p>
        </p:txBody>
      </p:sp>
      <p:sp>
        <p:nvSpPr>
          <p:cNvPr id="95238" name="Rectangle 7"/>
          <p:cNvSpPr>
            <a:spLocks noChangeArrowheads="1"/>
          </p:cNvSpPr>
          <p:nvPr/>
        </p:nvSpPr>
        <p:spPr bwMode="auto">
          <a:xfrm>
            <a:off x="1885950" y="3600451"/>
            <a:ext cx="809625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400" dirty="0">
                <a:latin typeface="+mn-lt"/>
                <a:ea typeface="+mn-ea"/>
              </a:rPr>
              <a:t>2. Type in a GET HTTP request:</a:t>
            </a:r>
          </a:p>
          <a:p>
            <a:pPr lvl="2">
              <a:spcBef>
                <a:spcPct val="0"/>
              </a:spcBef>
              <a:buFontTx/>
              <a:buNone/>
            </a:pPr>
            <a:endParaRPr lang="en-US" altLang="zh-CN" sz="1800" dirty="0">
              <a:latin typeface="+mn-lt"/>
              <a:ea typeface="+mn-ea"/>
            </a:endParaRPr>
          </a:p>
        </p:txBody>
      </p:sp>
      <p:sp>
        <p:nvSpPr>
          <p:cNvPr id="95239" name="Text Box 8"/>
          <p:cNvSpPr txBox="1">
            <a:spLocks noChangeArrowheads="1"/>
          </p:cNvSpPr>
          <p:nvPr/>
        </p:nvSpPr>
        <p:spPr bwMode="auto">
          <a:xfrm>
            <a:off x="2906714" y="4184651"/>
            <a:ext cx="22088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800" b="1" dirty="0">
                <a:solidFill>
                  <a:srgbClr val="FF0000"/>
                </a:solidFill>
                <a:latin typeface="+mn-lt"/>
                <a:ea typeface="+mn-ea"/>
              </a:rPr>
              <a:t>GET / HTTP/1.1</a:t>
            </a:r>
          </a:p>
          <a:p>
            <a:pPr>
              <a:spcBef>
                <a:spcPct val="0"/>
              </a:spcBef>
              <a:buSzTx/>
              <a:buFontTx/>
              <a:buNone/>
            </a:pPr>
            <a:r>
              <a:rPr lang="en-US" altLang="zh-CN" sz="1800" b="1" dirty="0">
                <a:solidFill>
                  <a:srgbClr val="FF0000"/>
                </a:solidFill>
                <a:latin typeface="+mn-lt"/>
                <a:ea typeface="+mn-ea"/>
              </a:rPr>
              <a:t>Host: www.sjtu.edu.cn</a:t>
            </a:r>
            <a:endParaRPr lang="en-US" altLang="zh-CN" sz="1800" dirty="0">
              <a:latin typeface="+mn-lt"/>
              <a:ea typeface="+mn-ea"/>
            </a:endParaRPr>
          </a:p>
        </p:txBody>
      </p:sp>
      <p:sp>
        <p:nvSpPr>
          <p:cNvPr id="95240" name="Text Box 11"/>
          <p:cNvSpPr txBox="1">
            <a:spLocks noChangeArrowheads="1"/>
          </p:cNvSpPr>
          <p:nvPr/>
        </p:nvSpPr>
        <p:spPr bwMode="auto">
          <a:xfrm>
            <a:off x="6372226" y="4098926"/>
            <a:ext cx="259064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800">
                <a:latin typeface="+mn-lt"/>
                <a:ea typeface="+mn-ea"/>
              </a:rPr>
              <a:t>By typing this in (hit carriage</a:t>
            </a:r>
          </a:p>
          <a:p>
            <a:pPr>
              <a:spcBef>
                <a:spcPct val="0"/>
              </a:spcBef>
              <a:buSzTx/>
              <a:buFontTx/>
              <a:buNone/>
            </a:pPr>
            <a:r>
              <a:rPr lang="en-US" altLang="zh-CN" sz="1800">
                <a:latin typeface="+mn-lt"/>
                <a:ea typeface="+mn-ea"/>
              </a:rPr>
              <a:t>return twice), you send</a:t>
            </a:r>
          </a:p>
          <a:p>
            <a:pPr>
              <a:spcBef>
                <a:spcPct val="0"/>
              </a:spcBef>
              <a:buSzTx/>
              <a:buFontTx/>
              <a:buNone/>
            </a:pPr>
            <a:r>
              <a:rPr lang="en-US" altLang="zh-CN" sz="1800">
                <a:latin typeface="+mn-lt"/>
                <a:ea typeface="+mn-ea"/>
              </a:rPr>
              <a:t>this minimal (but complete) </a:t>
            </a:r>
          </a:p>
          <a:p>
            <a:pPr>
              <a:spcBef>
                <a:spcPct val="0"/>
              </a:spcBef>
              <a:buSzTx/>
              <a:buFontTx/>
              <a:buNone/>
            </a:pPr>
            <a:r>
              <a:rPr lang="en-US" altLang="zh-CN" sz="1800">
                <a:latin typeface="+mn-lt"/>
                <a:ea typeface="+mn-ea"/>
              </a:rPr>
              <a:t>GET request to HTTP server</a:t>
            </a:r>
            <a:endParaRPr lang="en-US" altLang="zh-CN" sz="2400">
              <a:latin typeface="+mn-lt"/>
              <a:ea typeface="+mn-ea"/>
            </a:endParaRPr>
          </a:p>
        </p:txBody>
      </p:sp>
      <p:sp>
        <p:nvSpPr>
          <p:cNvPr id="95241" name="Freeform 12"/>
          <p:cNvSpPr>
            <a:spLocks/>
          </p:cNvSpPr>
          <p:nvPr/>
        </p:nvSpPr>
        <p:spPr bwMode="auto">
          <a:xfrm>
            <a:off x="5553075" y="2162175"/>
            <a:ext cx="247650" cy="1181100"/>
          </a:xfrm>
          <a:custGeom>
            <a:avLst/>
            <a:gdLst>
              <a:gd name="T0" fmla="*/ 2147483646 w 162"/>
              <a:gd name="T1" fmla="*/ 2147483646 h 1428"/>
              <a:gd name="T2" fmla="*/ 0 w 162"/>
              <a:gd name="T3" fmla="*/ 0 h 1428"/>
              <a:gd name="T4" fmla="*/ 0 w 162"/>
              <a:gd name="T5" fmla="*/ 2147483646 h 1428"/>
              <a:gd name="T6" fmla="*/ 2147483646 w 162"/>
              <a:gd name="T7" fmla="*/ 2147483646 h 1428"/>
              <a:gd name="T8" fmla="*/ 0 60000 65536"/>
              <a:gd name="T9" fmla="*/ 0 60000 65536"/>
              <a:gd name="T10" fmla="*/ 0 60000 65536"/>
              <a:gd name="T11" fmla="*/ 0 60000 65536"/>
              <a:gd name="T12" fmla="*/ 0 w 162"/>
              <a:gd name="T13" fmla="*/ 0 h 1428"/>
              <a:gd name="T14" fmla="*/ 162 w 162"/>
              <a:gd name="T15" fmla="*/ 1428 h 1428"/>
            </a:gdLst>
            <a:ahLst/>
            <a:cxnLst>
              <a:cxn ang="T8">
                <a:pos x="T0" y="T1"/>
              </a:cxn>
              <a:cxn ang="T9">
                <a:pos x="T2" y="T3"/>
              </a:cxn>
              <a:cxn ang="T10">
                <a:pos x="T4" y="T5"/>
              </a:cxn>
              <a:cxn ang="T11">
                <a:pos x="T6" y="T7"/>
              </a:cxn>
            </a:cxnLst>
            <a:rect l="T12" t="T13" r="T14" b="T15"/>
            <a:pathLst>
              <a:path w="162" h="1428">
                <a:moveTo>
                  <a:pt x="132" y="9"/>
                </a:moveTo>
                <a:lnTo>
                  <a:pt x="0" y="0"/>
                </a:lnTo>
                <a:lnTo>
                  <a:pt x="0" y="1428"/>
                </a:lnTo>
                <a:lnTo>
                  <a:pt x="162" y="1425"/>
                </a:lnTo>
              </a:path>
            </a:pathLst>
          </a:cu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a typeface="+mn-ea"/>
            </a:endParaRPr>
          </a:p>
        </p:txBody>
      </p:sp>
      <p:sp>
        <p:nvSpPr>
          <p:cNvPr id="95242" name="Freeform 13"/>
          <p:cNvSpPr>
            <a:spLocks/>
          </p:cNvSpPr>
          <p:nvPr/>
        </p:nvSpPr>
        <p:spPr bwMode="auto">
          <a:xfrm>
            <a:off x="6353176" y="4067176"/>
            <a:ext cx="257175" cy="1190625"/>
          </a:xfrm>
          <a:custGeom>
            <a:avLst/>
            <a:gdLst>
              <a:gd name="T0" fmla="*/ 2147483646 w 162"/>
              <a:gd name="T1" fmla="*/ 2147483646 h 1428"/>
              <a:gd name="T2" fmla="*/ 0 w 162"/>
              <a:gd name="T3" fmla="*/ 0 h 1428"/>
              <a:gd name="T4" fmla="*/ 0 w 162"/>
              <a:gd name="T5" fmla="*/ 2147483646 h 1428"/>
              <a:gd name="T6" fmla="*/ 2147483646 w 162"/>
              <a:gd name="T7" fmla="*/ 2147483646 h 1428"/>
              <a:gd name="T8" fmla="*/ 0 60000 65536"/>
              <a:gd name="T9" fmla="*/ 0 60000 65536"/>
              <a:gd name="T10" fmla="*/ 0 60000 65536"/>
              <a:gd name="T11" fmla="*/ 0 60000 65536"/>
              <a:gd name="T12" fmla="*/ 0 w 162"/>
              <a:gd name="T13" fmla="*/ 0 h 1428"/>
              <a:gd name="T14" fmla="*/ 162 w 162"/>
              <a:gd name="T15" fmla="*/ 1428 h 1428"/>
            </a:gdLst>
            <a:ahLst/>
            <a:cxnLst>
              <a:cxn ang="T8">
                <a:pos x="T0" y="T1"/>
              </a:cxn>
              <a:cxn ang="T9">
                <a:pos x="T2" y="T3"/>
              </a:cxn>
              <a:cxn ang="T10">
                <a:pos x="T4" y="T5"/>
              </a:cxn>
              <a:cxn ang="T11">
                <a:pos x="T6" y="T7"/>
              </a:cxn>
            </a:cxnLst>
            <a:rect l="T12" t="T13" r="T14" b="T15"/>
            <a:pathLst>
              <a:path w="162" h="1428">
                <a:moveTo>
                  <a:pt x="132" y="9"/>
                </a:moveTo>
                <a:lnTo>
                  <a:pt x="0" y="0"/>
                </a:lnTo>
                <a:lnTo>
                  <a:pt x="0" y="1428"/>
                </a:lnTo>
                <a:lnTo>
                  <a:pt x="162" y="1425"/>
                </a:lnTo>
              </a:path>
            </a:pathLst>
          </a:custGeom>
          <a:noFill/>
          <a:ln w="190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mn-lt"/>
              <a:ea typeface="+mn-ea"/>
            </a:endParaRPr>
          </a:p>
        </p:txBody>
      </p:sp>
      <p:sp>
        <p:nvSpPr>
          <p:cNvPr id="95243" name="Rectangle 14"/>
          <p:cNvSpPr>
            <a:spLocks noChangeArrowheads="1"/>
          </p:cNvSpPr>
          <p:nvPr/>
        </p:nvSpPr>
        <p:spPr bwMode="auto">
          <a:xfrm>
            <a:off x="1885950" y="5429251"/>
            <a:ext cx="809625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400" dirty="0">
                <a:latin typeface="+mn-lt"/>
                <a:ea typeface="+mn-ea"/>
              </a:rPr>
              <a:t>3. Look at response message sent by the HTTP server!</a:t>
            </a:r>
          </a:p>
        </p:txBody>
      </p:sp>
    </p:spTree>
    <p:extLst>
      <p:ext uri="{BB962C8B-B14F-4D97-AF65-F5344CB8AC3E}">
        <p14:creationId xmlns:p14="http://schemas.microsoft.com/office/powerpoint/2010/main" val="32862444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47BCAC2-4B0D-C24F-A1AA-5CFB26132E0B}"/>
              </a:ext>
            </a:extLst>
          </p:cNvPr>
          <p:cNvSpPr>
            <a:spLocks noGrp="1"/>
          </p:cNvSpPr>
          <p:nvPr>
            <p:ph type="title"/>
          </p:nvPr>
        </p:nvSpPr>
        <p:spPr>
          <a:xfrm>
            <a:off x="651417" y="223762"/>
            <a:ext cx="10515600" cy="894622"/>
          </a:xfrm>
        </p:spPr>
        <p:txBody>
          <a:bodyPr>
            <a:normAutofit/>
          </a:bodyPr>
          <a:lstStyle/>
          <a:p>
            <a:r>
              <a:rPr lang="en-US" sz="4400" dirty="0">
                <a:ea typeface="ＭＳ Ｐゴシック" panose="020B0600070205080204" pitchFamily="34" charset="-128"/>
              </a:rPr>
              <a:t>HTTP/2</a:t>
            </a:r>
            <a:endParaRPr lang="en-US" sz="4400" dirty="0"/>
          </a:p>
        </p:txBody>
      </p:sp>
      <p:sp>
        <p:nvSpPr>
          <p:cNvPr id="272" name="Rectangle 3">
            <a:extLst>
              <a:ext uri="{FF2B5EF4-FFF2-40B4-BE49-F238E27FC236}">
                <a16:creationId xmlns:a16="http://schemas.microsoft.com/office/drawing/2014/main" id="{8CBA4EFF-1AC8-A245-B998-4DDACE8C36D2}"/>
              </a:ext>
            </a:extLst>
          </p:cNvPr>
          <p:cNvSpPr txBox="1">
            <a:spLocks noChangeArrowheads="1"/>
          </p:cNvSpPr>
          <p:nvPr/>
        </p:nvSpPr>
        <p:spPr>
          <a:xfrm>
            <a:off x="572119" y="1236917"/>
            <a:ext cx="11117107" cy="503308"/>
          </a:xfrm>
          <a:prstGeom prst="rect">
            <a:avLst/>
          </a:prstGeom>
        </p:spPr>
        <p:txBody>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0175" marR="0" lvl="0" indent="0" algn="ctr"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r>
              <a:rPr kumimoji="0" lang="en-US" altLang="en-US" sz="3600" b="0" i="1" u="none" strike="noStrike" kern="1200" cap="none" spc="0" normalizeH="0" baseline="0" noProof="0" dirty="0">
                <a:ln>
                  <a:noFill/>
                </a:ln>
                <a:solidFill>
                  <a:srgbClr val="000090"/>
                </a:solidFill>
                <a:effectLst/>
                <a:uLnTx/>
                <a:uFillTx/>
                <a:latin typeface="Calibri"/>
                <a:ea typeface="ＭＳ Ｐゴシック" panose="020B0600070205080204" pitchFamily="34" charset="-128"/>
                <a:cs typeface="+mn-cs"/>
              </a:rPr>
              <a:t>Key goal: </a:t>
            </a:r>
            <a:r>
              <a:rPr kumimoji="0" lang="en-US" altLang="en-US" sz="36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decreased delay in multi-object HTTP requests</a:t>
            </a:r>
          </a:p>
          <a:p>
            <a:pPr marL="695325" marR="0" lvl="1" indent="-231775" algn="l" defTabSz="914400" rtl="0" eaLnBrk="1" fontAlgn="auto" latinLnBrk="0" hangingPunct="1">
              <a:lnSpc>
                <a:spcPct val="90000"/>
              </a:lnSpc>
              <a:spcBef>
                <a:spcPts val="500"/>
              </a:spcBef>
              <a:spcAft>
                <a:spcPts val="0"/>
              </a:spcAft>
              <a:buClr>
                <a:srgbClr val="0000A8"/>
              </a:buClr>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57" name="Rectangle 3">
            <a:extLst>
              <a:ext uri="{FF2B5EF4-FFF2-40B4-BE49-F238E27FC236}">
                <a16:creationId xmlns:a16="http://schemas.microsoft.com/office/drawing/2014/main" id="{FB527882-F34C-8945-BA16-5C2965DA6310}"/>
              </a:ext>
            </a:extLst>
          </p:cNvPr>
          <p:cNvSpPr txBox="1">
            <a:spLocks noChangeArrowheads="1"/>
          </p:cNvSpPr>
          <p:nvPr/>
        </p:nvSpPr>
        <p:spPr>
          <a:xfrm>
            <a:off x="914400" y="2142059"/>
            <a:ext cx="10654118" cy="3930449"/>
          </a:xfrm>
          <a:prstGeom prst="rect">
            <a:avLst/>
          </a:prstGeom>
        </p:spPr>
        <p:txBody>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r>
              <a:rPr kumimoji="0" lang="en-US" altLang="en-US" sz="3200" b="0" i="1" u="sng" strike="noStrike" kern="1200" cap="none" spc="0" normalizeH="0" baseline="0" noProof="0" dirty="0">
                <a:ln>
                  <a:noFill/>
                </a:ln>
                <a:solidFill>
                  <a:srgbClr val="C00000"/>
                </a:solidFill>
                <a:effectLst/>
                <a:uLnTx/>
                <a:uFillTx/>
                <a:latin typeface="Calibri"/>
                <a:ea typeface="ＭＳ Ｐゴシック" panose="020B0600070205080204" pitchFamily="34" charset="-128"/>
                <a:cs typeface="+mn-cs"/>
              </a:rPr>
              <a:t>HTTP1.1:</a:t>
            </a:r>
            <a:r>
              <a:rPr kumimoji="0" lang="en-US" altLang="en-US" sz="3200" b="0" i="0" u="sng" strike="noStrike" kern="1200" cap="none" spc="0" normalizeH="0" baseline="0" noProof="0" dirty="0">
                <a:ln>
                  <a:noFill/>
                </a:ln>
                <a:solidFill>
                  <a:srgbClr val="C00000"/>
                </a:solidFill>
                <a:effectLst/>
                <a:uLnTx/>
                <a:uFillTx/>
                <a:latin typeface="Calibri"/>
                <a:ea typeface="ＭＳ Ｐゴシック" panose="020B0600070205080204" pitchFamily="34" charset="-128"/>
                <a:cs typeface="+mn-cs"/>
              </a:rPr>
              <a:t> </a:t>
            </a:r>
            <a:r>
              <a:rPr kumimoji="0" lang="en-US" altLang="en-US" sz="32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introduced </a:t>
            </a:r>
            <a:r>
              <a:rPr kumimoji="0" lang="en-US" altLang="en-US" sz="3200" b="0" i="0" u="none" strike="noStrike" kern="1200" cap="none" spc="0" normalizeH="0" baseline="0" noProof="0" dirty="0">
                <a:ln>
                  <a:noFill/>
                </a:ln>
                <a:solidFill>
                  <a:srgbClr val="0000A3"/>
                </a:solidFill>
                <a:effectLst/>
                <a:uLnTx/>
                <a:uFillTx/>
                <a:latin typeface="Calibri"/>
                <a:ea typeface="ＭＳ Ｐゴシック" panose="020B0600070205080204" pitchFamily="34" charset="-128"/>
                <a:cs typeface="+mn-cs"/>
              </a:rPr>
              <a:t>multiple, pipelined GETs</a:t>
            </a:r>
            <a:r>
              <a:rPr kumimoji="0" lang="en-US" altLang="en-US" sz="32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 over single TCP connection</a:t>
            </a:r>
            <a:endParaRPr kumimoji="0" lang="en-US" altLang="en-US" sz="3200" b="1"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a:p>
            <a:pPr marL="352425" marR="0" lvl="0" indent="-222250" algn="l" defTabSz="914400" rtl="0" eaLnBrk="1" fontAlgn="auto" latinLnBrk="0" hangingPunct="1">
              <a:lnSpc>
                <a:spcPct val="90000"/>
              </a:lnSpc>
              <a:spcBef>
                <a:spcPts val="1000"/>
              </a:spcBef>
              <a:spcAft>
                <a:spcPts val="0"/>
              </a:spcAft>
              <a:buClr>
                <a:srgbClr val="0000A3"/>
              </a:buClr>
              <a:buSzTx/>
              <a:buFont typeface="Wingdings" pitchFamily="2" charset="2"/>
              <a:buChar char="§"/>
              <a:tabLst/>
              <a:defRPr/>
            </a:pPr>
            <a:r>
              <a:rPr kumimoji="0" lang="en-US" altLang="en-US" sz="2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server responds </a:t>
            </a:r>
            <a:r>
              <a:rPr kumimoji="0" lang="en-US" altLang="en-US" sz="2800" b="0" i="1"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in-order</a:t>
            </a:r>
            <a:r>
              <a:rPr kumimoji="0" lang="en-US" altLang="en-US" sz="2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 (FCFS: first-come-first-served scheduling) to GET requests</a:t>
            </a:r>
          </a:p>
          <a:p>
            <a:pPr marL="352425" marR="0" lvl="0" indent="-222250" algn="l" defTabSz="914400" rtl="0" eaLnBrk="1" fontAlgn="auto" latinLnBrk="0" hangingPunct="1">
              <a:lnSpc>
                <a:spcPct val="90000"/>
              </a:lnSpc>
              <a:spcBef>
                <a:spcPts val="1000"/>
              </a:spcBef>
              <a:spcAft>
                <a:spcPts val="0"/>
              </a:spcAft>
              <a:buClr>
                <a:srgbClr val="0000A3"/>
              </a:buClr>
              <a:buSzTx/>
              <a:buFont typeface="Wingdings" pitchFamily="2" charset="2"/>
              <a:buChar char="§"/>
              <a:tabLst/>
              <a:defRPr/>
            </a:pPr>
            <a:r>
              <a:rPr kumimoji="0" lang="en-US" altLang="en-US" sz="2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with FCFS, small object may have to wait for transmission  (</a:t>
            </a:r>
            <a:r>
              <a:rPr kumimoji="0" lang="en-US" altLang="en-US" sz="2800" b="0" i="0" u="none" strike="noStrike" kern="1200" cap="none" spc="0" normalizeH="0" baseline="0" noProof="0" dirty="0">
                <a:ln>
                  <a:noFill/>
                </a:ln>
                <a:solidFill>
                  <a:srgbClr val="C00000"/>
                </a:solidFill>
                <a:effectLst/>
                <a:uLnTx/>
                <a:uFillTx/>
                <a:latin typeface="Calibri"/>
                <a:ea typeface="ＭＳ Ｐゴシック" panose="020B0600070205080204" pitchFamily="34" charset="-128"/>
                <a:cs typeface="+mn-cs"/>
              </a:rPr>
              <a:t>head-of-line (HOL) blocking</a:t>
            </a:r>
            <a:r>
              <a:rPr kumimoji="0" lang="en-US" altLang="en-US" sz="2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 behind large object(s)</a:t>
            </a:r>
          </a:p>
          <a:p>
            <a:pPr marL="352425" marR="0" lvl="0" indent="-222250" algn="l" defTabSz="914400" rtl="0" eaLnBrk="1" fontAlgn="auto" latinLnBrk="0" hangingPunct="1">
              <a:lnSpc>
                <a:spcPct val="90000"/>
              </a:lnSpc>
              <a:spcBef>
                <a:spcPts val="1000"/>
              </a:spcBef>
              <a:spcAft>
                <a:spcPts val="0"/>
              </a:spcAft>
              <a:buClr>
                <a:srgbClr val="0000A3"/>
              </a:buClr>
              <a:buSzTx/>
              <a:buFont typeface="Wingdings" pitchFamily="2" charset="2"/>
              <a:buChar char="§"/>
              <a:tabLst/>
              <a:defRPr/>
            </a:pPr>
            <a:r>
              <a:rPr kumimoji="0" lang="en-US" altLang="en-US" sz="2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loss recovery (retransmitting lost TCP segments) stalls object transmission</a:t>
            </a:r>
          </a:p>
          <a:p>
            <a:pPr marL="695325" marR="0" lvl="1" indent="-231775" algn="l" defTabSz="914400" rtl="0" eaLnBrk="1" fontAlgn="auto" latinLnBrk="0" hangingPunct="1">
              <a:lnSpc>
                <a:spcPct val="90000"/>
              </a:lnSpc>
              <a:spcBef>
                <a:spcPts val="500"/>
              </a:spcBef>
              <a:spcAft>
                <a:spcPts val="0"/>
              </a:spcAft>
              <a:buClr>
                <a:srgbClr val="0000A8"/>
              </a:buClr>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5" name="Slide Number Placeholder 2">
            <a:extLst>
              <a:ext uri="{FF2B5EF4-FFF2-40B4-BE49-F238E27FC236}">
                <a16:creationId xmlns:a16="http://schemas.microsoft.com/office/drawing/2014/main" id="{A6F2E176-E832-C946-945A-E70AAE074BF6}"/>
              </a:ext>
            </a:extLst>
          </p:cNvPr>
          <p:cNvSpPr>
            <a:spLocks noGrp="1"/>
          </p:cNvSpPr>
          <p:nvPr>
            <p:ph type="sldNum" sz="quarter" idx="4"/>
          </p:nvPr>
        </p:nvSpPr>
        <p:spPr>
          <a:xfrm>
            <a:off x="9219616" y="644308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Transport Layer: 3-</a:t>
            </a:r>
            <a:fld id="{C4204591-24BD-A542-B9D5-F8D8A88D2FEE}" type="slidenum">
              <a:rPr lang="en-US" smtClean="0"/>
              <a:pPr/>
              <a:t>40</a:t>
            </a:fld>
            <a:endParaRPr lang="en-US" dirty="0"/>
          </a:p>
        </p:txBody>
      </p:sp>
    </p:spTree>
    <p:extLst>
      <p:ext uri="{BB962C8B-B14F-4D97-AF65-F5344CB8AC3E}">
        <p14:creationId xmlns:p14="http://schemas.microsoft.com/office/powerpoint/2010/main" val="32612160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47BCAC2-4B0D-C24F-A1AA-5CFB26132E0B}"/>
              </a:ext>
            </a:extLst>
          </p:cNvPr>
          <p:cNvSpPr>
            <a:spLocks noGrp="1"/>
          </p:cNvSpPr>
          <p:nvPr>
            <p:ph type="title"/>
          </p:nvPr>
        </p:nvSpPr>
        <p:spPr>
          <a:xfrm>
            <a:off x="651417" y="223762"/>
            <a:ext cx="10515600" cy="894622"/>
          </a:xfrm>
        </p:spPr>
        <p:txBody>
          <a:bodyPr>
            <a:normAutofit/>
          </a:bodyPr>
          <a:lstStyle/>
          <a:p>
            <a:r>
              <a:rPr lang="en-US" sz="4400" dirty="0">
                <a:ea typeface="ＭＳ Ｐゴシック" panose="020B0600070205080204" pitchFamily="34" charset="-128"/>
              </a:rPr>
              <a:t>HTTP/2</a:t>
            </a:r>
            <a:endParaRPr lang="en-US" sz="4400" dirty="0"/>
          </a:p>
        </p:txBody>
      </p:sp>
      <p:sp>
        <p:nvSpPr>
          <p:cNvPr id="56" name="Rectangle 3">
            <a:extLst>
              <a:ext uri="{FF2B5EF4-FFF2-40B4-BE49-F238E27FC236}">
                <a16:creationId xmlns:a16="http://schemas.microsoft.com/office/drawing/2014/main" id="{9A8B785A-4E29-F546-8152-139D7CF7C8F9}"/>
              </a:ext>
            </a:extLst>
          </p:cNvPr>
          <p:cNvSpPr txBox="1">
            <a:spLocks noChangeArrowheads="1"/>
          </p:cNvSpPr>
          <p:nvPr/>
        </p:nvSpPr>
        <p:spPr>
          <a:xfrm>
            <a:off x="901486" y="2150525"/>
            <a:ext cx="10458375" cy="4487272"/>
          </a:xfrm>
          <a:prstGeom prst="rect">
            <a:avLst/>
          </a:prstGeom>
        </p:spPr>
        <p:txBody>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52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r>
              <a:rPr kumimoji="0" lang="en-US" altLang="en-US" sz="3200" b="0" i="1" u="sng" strike="noStrike" kern="1200" cap="none" spc="0" normalizeH="0" baseline="0" noProof="0" dirty="0">
                <a:ln>
                  <a:noFill/>
                </a:ln>
                <a:solidFill>
                  <a:srgbClr val="C00000"/>
                </a:solidFill>
                <a:effectLst/>
                <a:uLnTx/>
                <a:uFillTx/>
                <a:latin typeface="Calibri"/>
                <a:ea typeface="ＭＳ Ｐゴシック" panose="020B0600070205080204" pitchFamily="34" charset="-128"/>
                <a:cs typeface="+mn-cs"/>
              </a:rPr>
              <a:t>HTTP/2:</a:t>
            </a:r>
            <a:r>
              <a:rPr kumimoji="0" lang="en-US" altLang="en-US" sz="32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[RFC 7540, 2015] </a:t>
            </a:r>
            <a:r>
              <a:rPr kumimoji="0" lang="en-US" altLang="en-US" sz="32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increased flexibility at </a:t>
            </a:r>
            <a:r>
              <a:rPr kumimoji="0" lang="en-US" altLang="en-US" sz="3200" b="0" i="1"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server</a:t>
            </a:r>
            <a:r>
              <a:rPr kumimoji="0" lang="en-US" altLang="en-US" sz="32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 in sending objects to client:</a:t>
            </a:r>
          </a:p>
          <a:p>
            <a:pPr marL="346075" marR="0" lvl="0" indent="-280988" algn="l" defTabSz="914400" rtl="0" eaLnBrk="1" fontAlgn="auto" latinLnBrk="0" hangingPunct="1">
              <a:lnSpc>
                <a:spcPct val="90000"/>
              </a:lnSpc>
              <a:spcBef>
                <a:spcPts val="1000"/>
              </a:spcBef>
              <a:spcAft>
                <a:spcPts val="0"/>
              </a:spcAft>
              <a:buClr>
                <a:srgbClr val="0000A3"/>
              </a:buClr>
              <a:buSzTx/>
              <a:buFont typeface="Wingdings" pitchFamily="2" charset="2"/>
              <a:buChar char="§"/>
              <a:tabLst/>
              <a:defRPr/>
            </a:pPr>
            <a:r>
              <a:rPr kumimoji="0" lang="en-US" altLang="en-US" sz="2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methods, status codes, most header fields unchanged from HTTP 1.1</a:t>
            </a:r>
          </a:p>
          <a:p>
            <a:pPr marL="346075" marR="0" lvl="0" indent="-280988" algn="l" defTabSz="914400" rtl="0" eaLnBrk="1" fontAlgn="auto" latinLnBrk="0" hangingPunct="1">
              <a:lnSpc>
                <a:spcPct val="90000"/>
              </a:lnSpc>
              <a:spcBef>
                <a:spcPts val="1000"/>
              </a:spcBef>
              <a:spcAft>
                <a:spcPts val="0"/>
              </a:spcAft>
              <a:buClr>
                <a:srgbClr val="0000A3"/>
              </a:buClr>
              <a:buSzTx/>
              <a:buFont typeface="Wingdings" pitchFamily="2" charset="2"/>
              <a:buChar char="§"/>
              <a:tabLst/>
              <a:defRPr/>
            </a:pPr>
            <a:r>
              <a:rPr kumimoji="0" lang="en-US" altLang="en-US" sz="2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transmission order of requested objects based on client-specified object priority </a:t>
            </a:r>
            <a:r>
              <a:rPr kumimoji="0" lang="en-US"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(not necessarily FCFS)</a:t>
            </a:r>
          </a:p>
          <a:p>
            <a:pPr marL="346075" marR="0" lvl="0" indent="-280988" algn="l" defTabSz="914400" rtl="0" eaLnBrk="1" fontAlgn="auto" latinLnBrk="0" hangingPunct="1">
              <a:lnSpc>
                <a:spcPct val="90000"/>
              </a:lnSpc>
              <a:spcBef>
                <a:spcPts val="1000"/>
              </a:spcBef>
              <a:spcAft>
                <a:spcPts val="0"/>
              </a:spcAft>
              <a:buClr>
                <a:srgbClr val="0000A3"/>
              </a:buClr>
              <a:buSzTx/>
              <a:buFont typeface="Wingdings" pitchFamily="2" charset="2"/>
              <a:buChar char="§"/>
              <a:tabLst/>
              <a:defRPr/>
            </a:pPr>
            <a:r>
              <a:rPr kumimoji="0" lang="en-US" altLang="en-US" sz="2800" b="0" i="1"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push</a:t>
            </a:r>
            <a:r>
              <a:rPr kumimoji="0" lang="en-US" altLang="en-US" sz="2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 unrequested objects to client</a:t>
            </a:r>
          </a:p>
          <a:p>
            <a:pPr marL="346075" marR="0" lvl="0" indent="-280988" algn="l" defTabSz="914400" rtl="0" eaLnBrk="1" fontAlgn="auto" latinLnBrk="0" hangingPunct="1">
              <a:lnSpc>
                <a:spcPct val="90000"/>
              </a:lnSpc>
              <a:spcBef>
                <a:spcPts val="1000"/>
              </a:spcBef>
              <a:spcAft>
                <a:spcPts val="0"/>
              </a:spcAft>
              <a:buClr>
                <a:srgbClr val="0000A3"/>
              </a:buClr>
              <a:buSzTx/>
              <a:buFont typeface="Wingdings" pitchFamily="2" charset="2"/>
              <a:buChar char="§"/>
              <a:tabLst/>
              <a:defRPr/>
            </a:pPr>
            <a:r>
              <a:rPr kumimoji="0" lang="en-US" altLang="en-US" sz="2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divide objects into frames, schedule frames to mitigate HOL blocking</a:t>
            </a:r>
          </a:p>
          <a:p>
            <a:pPr marL="695325" marR="0" lvl="1" indent="-231775" algn="l" defTabSz="914400" rtl="0" eaLnBrk="1" fontAlgn="auto" latinLnBrk="0" hangingPunct="1">
              <a:lnSpc>
                <a:spcPct val="90000"/>
              </a:lnSpc>
              <a:spcBef>
                <a:spcPts val="500"/>
              </a:spcBef>
              <a:spcAft>
                <a:spcPts val="0"/>
              </a:spcAft>
              <a:buClr>
                <a:srgbClr val="0000A8"/>
              </a:buClr>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a:p>
            <a:pPr marL="695325" marR="0" lvl="1" indent="-231775" algn="l" defTabSz="914400" rtl="0" eaLnBrk="1" fontAlgn="auto" latinLnBrk="0" hangingPunct="1">
              <a:lnSpc>
                <a:spcPct val="90000"/>
              </a:lnSpc>
              <a:spcBef>
                <a:spcPts val="500"/>
              </a:spcBef>
              <a:spcAft>
                <a:spcPts val="0"/>
              </a:spcAft>
              <a:buClr>
                <a:srgbClr val="0000A8"/>
              </a:buClr>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5" name="Rectangle 3">
            <a:extLst>
              <a:ext uri="{FF2B5EF4-FFF2-40B4-BE49-F238E27FC236}">
                <a16:creationId xmlns:a16="http://schemas.microsoft.com/office/drawing/2014/main" id="{279D3858-EB11-8347-B284-0EA3928CF486}"/>
              </a:ext>
            </a:extLst>
          </p:cNvPr>
          <p:cNvSpPr txBox="1">
            <a:spLocks noChangeArrowheads="1"/>
          </p:cNvSpPr>
          <p:nvPr/>
        </p:nvSpPr>
        <p:spPr>
          <a:xfrm>
            <a:off x="572119" y="1236917"/>
            <a:ext cx="11117107" cy="503308"/>
          </a:xfrm>
          <a:prstGeom prst="rect">
            <a:avLst/>
          </a:prstGeom>
        </p:spPr>
        <p:txBody>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0175" marR="0" lvl="0" indent="0" algn="ctr"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r>
              <a:rPr kumimoji="0" lang="en-US" altLang="en-US" sz="3600" b="0" i="1" u="none" strike="noStrike" kern="1200" cap="none" spc="0" normalizeH="0" baseline="0" noProof="0" dirty="0">
                <a:ln>
                  <a:noFill/>
                </a:ln>
                <a:solidFill>
                  <a:srgbClr val="000090"/>
                </a:solidFill>
                <a:effectLst/>
                <a:uLnTx/>
                <a:uFillTx/>
                <a:latin typeface="Calibri"/>
                <a:ea typeface="ＭＳ Ｐゴシック" panose="020B0600070205080204" pitchFamily="34" charset="-128"/>
                <a:cs typeface="+mn-cs"/>
              </a:rPr>
              <a:t>Key goal: </a:t>
            </a:r>
            <a:r>
              <a:rPr kumimoji="0" lang="en-US" altLang="en-US" sz="36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decreased delay in multi-object HTTP requests</a:t>
            </a:r>
          </a:p>
          <a:p>
            <a:pPr marL="695325" marR="0" lvl="1" indent="-231775" algn="l" defTabSz="914400" rtl="0" eaLnBrk="1" fontAlgn="auto" latinLnBrk="0" hangingPunct="1">
              <a:lnSpc>
                <a:spcPct val="90000"/>
              </a:lnSpc>
              <a:spcBef>
                <a:spcPts val="500"/>
              </a:spcBef>
              <a:spcAft>
                <a:spcPts val="0"/>
              </a:spcAft>
              <a:buClr>
                <a:srgbClr val="0000A8"/>
              </a:buClr>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6" name="Slide Number Placeholder 2">
            <a:extLst>
              <a:ext uri="{FF2B5EF4-FFF2-40B4-BE49-F238E27FC236}">
                <a16:creationId xmlns:a16="http://schemas.microsoft.com/office/drawing/2014/main" id="{20476A41-E13C-BC40-A484-B8CD2CE4B461}"/>
              </a:ext>
            </a:extLst>
          </p:cNvPr>
          <p:cNvSpPr>
            <a:spLocks noGrp="1"/>
          </p:cNvSpPr>
          <p:nvPr>
            <p:ph type="sldNum" sz="quarter" idx="4"/>
          </p:nvPr>
        </p:nvSpPr>
        <p:spPr>
          <a:xfrm>
            <a:off x="9219616" y="644308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Transport Layer: 3-</a:t>
            </a:r>
            <a:fld id="{C4204591-24BD-A542-B9D5-F8D8A88D2FEE}" type="slidenum">
              <a:rPr lang="en-US" smtClean="0"/>
              <a:pPr/>
              <a:t>41</a:t>
            </a:fld>
            <a:endParaRPr lang="en-US" dirty="0"/>
          </a:p>
        </p:txBody>
      </p:sp>
    </p:spTree>
    <p:extLst>
      <p:ext uri="{BB962C8B-B14F-4D97-AF65-F5344CB8AC3E}">
        <p14:creationId xmlns:p14="http://schemas.microsoft.com/office/powerpoint/2010/main" val="153470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dissolve">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6">
                                            <p:txEl>
                                              <p:pRg st="1" end="1"/>
                                            </p:txEl>
                                          </p:spTgt>
                                        </p:tgtEl>
                                        <p:attrNameLst>
                                          <p:attrName>style.visibility</p:attrName>
                                        </p:attrNameLst>
                                      </p:cBhvr>
                                      <p:to>
                                        <p:strVal val="visible"/>
                                      </p:to>
                                    </p:set>
                                    <p:animEffect transition="in" filter="dissolve">
                                      <p:cBhvr>
                                        <p:cTn id="12" dur="500"/>
                                        <p:tgtEl>
                                          <p:spTgt spid="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6">
                                            <p:txEl>
                                              <p:pRg st="2" end="2"/>
                                            </p:txEl>
                                          </p:spTgt>
                                        </p:tgtEl>
                                        <p:attrNameLst>
                                          <p:attrName>style.visibility</p:attrName>
                                        </p:attrNameLst>
                                      </p:cBhvr>
                                      <p:to>
                                        <p:strVal val="visible"/>
                                      </p:to>
                                    </p:set>
                                    <p:animEffect transition="in" filter="dissolve">
                                      <p:cBhvr>
                                        <p:cTn id="17" dur="500"/>
                                        <p:tgtEl>
                                          <p:spTgt spid="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6">
                                            <p:txEl>
                                              <p:pRg st="3" end="3"/>
                                            </p:txEl>
                                          </p:spTgt>
                                        </p:tgtEl>
                                        <p:attrNameLst>
                                          <p:attrName>style.visibility</p:attrName>
                                        </p:attrNameLst>
                                      </p:cBhvr>
                                      <p:to>
                                        <p:strVal val="visible"/>
                                      </p:to>
                                    </p:set>
                                    <p:animEffect transition="in" filter="dissolve">
                                      <p:cBhvr>
                                        <p:cTn id="22" dur="500"/>
                                        <p:tgtEl>
                                          <p:spTgt spid="5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6">
                                            <p:txEl>
                                              <p:pRg st="4" end="4"/>
                                            </p:txEl>
                                          </p:spTgt>
                                        </p:tgtEl>
                                        <p:attrNameLst>
                                          <p:attrName>style.visibility</p:attrName>
                                        </p:attrNameLst>
                                      </p:cBhvr>
                                      <p:to>
                                        <p:strVal val="visible"/>
                                      </p:to>
                                    </p:set>
                                    <p:animEffect transition="in" filter="dissolve">
                                      <p:cBhvr>
                                        <p:cTn id="27" dur="500"/>
                                        <p:tgtEl>
                                          <p:spTgt spid="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47BCAC2-4B0D-C24F-A1AA-5CFB26132E0B}"/>
              </a:ext>
            </a:extLst>
          </p:cNvPr>
          <p:cNvSpPr>
            <a:spLocks noGrp="1"/>
          </p:cNvSpPr>
          <p:nvPr>
            <p:ph type="title"/>
          </p:nvPr>
        </p:nvSpPr>
        <p:spPr>
          <a:xfrm>
            <a:off x="798691" y="379879"/>
            <a:ext cx="10515600" cy="894622"/>
          </a:xfrm>
        </p:spPr>
        <p:txBody>
          <a:bodyPr>
            <a:normAutofit/>
          </a:bodyPr>
          <a:lstStyle/>
          <a:p>
            <a:r>
              <a:rPr lang="en-US" sz="4400" dirty="0">
                <a:ea typeface="ＭＳ Ｐゴシック" panose="020B0600070205080204" pitchFamily="34" charset="-128"/>
              </a:rPr>
              <a:t>HTTP/2: mitigating HOL blocking</a:t>
            </a:r>
            <a:endParaRPr lang="en-US" sz="4400" dirty="0"/>
          </a:p>
        </p:txBody>
      </p:sp>
      <p:sp>
        <p:nvSpPr>
          <p:cNvPr id="272" name="Rectangle 3">
            <a:extLst>
              <a:ext uri="{FF2B5EF4-FFF2-40B4-BE49-F238E27FC236}">
                <a16:creationId xmlns:a16="http://schemas.microsoft.com/office/drawing/2014/main" id="{8CBA4EFF-1AC8-A245-B998-4DDACE8C36D2}"/>
              </a:ext>
            </a:extLst>
          </p:cNvPr>
          <p:cNvSpPr txBox="1">
            <a:spLocks noChangeArrowheads="1"/>
          </p:cNvSpPr>
          <p:nvPr/>
        </p:nvSpPr>
        <p:spPr>
          <a:xfrm>
            <a:off x="798691" y="1274501"/>
            <a:ext cx="11117107" cy="503308"/>
          </a:xfrm>
          <a:prstGeom prst="rect">
            <a:avLst/>
          </a:prstGeom>
        </p:spPr>
        <p:txBody>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017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r>
              <a:rPr kumimoji="0" lang="en-US" altLang="en-US" sz="2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HTTP 1.1: client requests 1 large object (e.g., video file) and 3 smaller objects</a:t>
            </a:r>
          </a:p>
          <a:p>
            <a:pPr marL="695325" marR="0" lvl="1" indent="-231775" algn="l" defTabSz="914400" rtl="0" eaLnBrk="1" fontAlgn="auto" latinLnBrk="0" hangingPunct="1">
              <a:lnSpc>
                <a:spcPct val="90000"/>
              </a:lnSpc>
              <a:spcBef>
                <a:spcPts val="500"/>
              </a:spcBef>
              <a:spcAft>
                <a:spcPts val="0"/>
              </a:spcAft>
              <a:buClr>
                <a:srgbClr val="0000A8"/>
              </a:buClr>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11" name="Text Box 5">
            <a:extLst>
              <a:ext uri="{FF2B5EF4-FFF2-40B4-BE49-F238E27FC236}">
                <a16:creationId xmlns:a16="http://schemas.microsoft.com/office/drawing/2014/main" id="{9C81A400-509D-8B49-94F6-4A247623F1EE}"/>
              </a:ext>
            </a:extLst>
          </p:cNvPr>
          <p:cNvSpPr txBox="1">
            <a:spLocks noChangeArrowheads="1"/>
          </p:cNvSpPr>
          <p:nvPr/>
        </p:nvSpPr>
        <p:spPr bwMode="auto">
          <a:xfrm>
            <a:off x="2900584" y="2902508"/>
            <a:ext cx="777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0" i="0" u="none" strike="noStrike" kern="1200" cap="none" spc="0" normalizeH="0" baseline="0" noProof="0" dirty="0">
                <a:ln>
                  <a:noFill/>
                </a:ln>
                <a:solidFill>
                  <a:srgbClr val="CC0000"/>
                </a:solidFill>
                <a:effectLst/>
                <a:uLnTx/>
                <a:uFillTx/>
                <a:latin typeface="Calibri"/>
                <a:ea typeface="ＭＳ Ｐゴシック" panose="020B0600070205080204" pitchFamily="34" charset="-128"/>
                <a:cs typeface="+mn-cs"/>
              </a:rPr>
              <a:t>client</a:t>
            </a:r>
          </a:p>
        </p:txBody>
      </p:sp>
      <p:sp>
        <p:nvSpPr>
          <p:cNvPr id="12" name="Text Box 6">
            <a:extLst>
              <a:ext uri="{FF2B5EF4-FFF2-40B4-BE49-F238E27FC236}">
                <a16:creationId xmlns:a16="http://schemas.microsoft.com/office/drawing/2014/main" id="{1C4A8696-15E9-F34E-9D6B-A386450B2B8A}"/>
              </a:ext>
            </a:extLst>
          </p:cNvPr>
          <p:cNvSpPr txBox="1">
            <a:spLocks noChangeArrowheads="1"/>
          </p:cNvSpPr>
          <p:nvPr/>
        </p:nvSpPr>
        <p:spPr bwMode="auto">
          <a:xfrm>
            <a:off x="7029972" y="1892257"/>
            <a:ext cx="8369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0" i="0" u="none" strike="noStrike" kern="1200" cap="none" spc="0" normalizeH="0" baseline="0" noProof="0" dirty="0">
                <a:ln>
                  <a:noFill/>
                </a:ln>
                <a:solidFill>
                  <a:srgbClr val="CC0000"/>
                </a:solidFill>
                <a:effectLst/>
                <a:uLnTx/>
                <a:uFillTx/>
                <a:latin typeface="Calibri"/>
                <a:ea typeface="ＭＳ Ｐゴシック" panose="020B0600070205080204" pitchFamily="34" charset="-128"/>
                <a:cs typeface="+mn-cs"/>
              </a:rPr>
              <a:t>server</a:t>
            </a:r>
          </a:p>
        </p:txBody>
      </p:sp>
      <p:grpSp>
        <p:nvGrpSpPr>
          <p:cNvPr id="13" name="Group 34">
            <a:extLst>
              <a:ext uri="{FF2B5EF4-FFF2-40B4-BE49-F238E27FC236}">
                <a16:creationId xmlns:a16="http://schemas.microsoft.com/office/drawing/2014/main" id="{3F9049F0-AD0D-BB4A-9A38-AE6CD2DEE44B}"/>
              </a:ext>
            </a:extLst>
          </p:cNvPr>
          <p:cNvGrpSpPr>
            <a:grpSpLocks/>
          </p:cNvGrpSpPr>
          <p:nvPr/>
        </p:nvGrpSpPr>
        <p:grpSpPr bwMode="auto">
          <a:xfrm>
            <a:off x="7234967" y="2262203"/>
            <a:ext cx="422275" cy="685800"/>
            <a:chOff x="4140" y="429"/>
            <a:chExt cx="1425" cy="2396"/>
          </a:xfrm>
        </p:grpSpPr>
        <p:sp>
          <p:nvSpPr>
            <p:cNvPr id="14" name="Freeform 35">
              <a:extLst>
                <a:ext uri="{FF2B5EF4-FFF2-40B4-BE49-F238E27FC236}">
                  <a16:creationId xmlns:a16="http://schemas.microsoft.com/office/drawing/2014/main" id="{803C6B5A-D9D1-EB4A-A391-52C6BC681D84}"/>
                </a:ext>
              </a:extLst>
            </p:cNvPr>
            <p:cNvSpPr>
              <a:spLocks/>
            </p:cNvSpPr>
            <p:nvPr/>
          </p:nvSpPr>
          <p:spPr bwMode="auto">
            <a:xfrm>
              <a:off x="5268" y="433"/>
              <a:ext cx="283" cy="2286"/>
            </a:xfrm>
            <a:custGeom>
              <a:avLst/>
              <a:gdLst>
                <a:gd name="T0" fmla="*/ 2 w 354"/>
                <a:gd name="T1" fmla="*/ 0 h 2742"/>
                <a:gd name="T2" fmla="*/ 12 w 354"/>
                <a:gd name="T3" fmla="*/ 23 h 2742"/>
                <a:gd name="T4" fmla="*/ 12 w 354"/>
                <a:gd name="T5" fmla="*/ 171 h 2742"/>
                <a:gd name="T6" fmla="*/ 0 w 354"/>
                <a:gd name="T7" fmla="*/ 179 h 2742"/>
                <a:gd name="T8" fmla="*/ 2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Rectangle 36">
              <a:extLst>
                <a:ext uri="{FF2B5EF4-FFF2-40B4-BE49-F238E27FC236}">
                  <a16:creationId xmlns:a16="http://schemas.microsoft.com/office/drawing/2014/main" id="{743E8922-0B4F-124B-8E08-EAFC48A26AC2}"/>
                </a:ext>
              </a:extLst>
            </p:cNvPr>
            <p:cNvSpPr>
              <a:spLocks noChangeArrowheads="1"/>
            </p:cNvSpPr>
            <p:nvPr/>
          </p:nvSpPr>
          <p:spPr bwMode="auto">
            <a:xfrm>
              <a:off x="4204" y="429"/>
              <a:ext cx="1050"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16" name="Freeform 37">
              <a:extLst>
                <a:ext uri="{FF2B5EF4-FFF2-40B4-BE49-F238E27FC236}">
                  <a16:creationId xmlns:a16="http://schemas.microsoft.com/office/drawing/2014/main" id="{B8099CED-B66E-A64F-9D64-36008CA1795B}"/>
                </a:ext>
              </a:extLst>
            </p:cNvPr>
            <p:cNvSpPr>
              <a:spLocks/>
            </p:cNvSpPr>
            <p:nvPr/>
          </p:nvSpPr>
          <p:spPr bwMode="auto">
            <a:xfrm>
              <a:off x="5321" y="570"/>
              <a:ext cx="169" cy="2115"/>
            </a:xfrm>
            <a:custGeom>
              <a:avLst/>
              <a:gdLst>
                <a:gd name="T0" fmla="*/ 2 w 211"/>
                <a:gd name="T1" fmla="*/ 0 h 2537"/>
                <a:gd name="T2" fmla="*/ 7 w 211"/>
                <a:gd name="T3" fmla="*/ 15 h 2537"/>
                <a:gd name="T4" fmla="*/ 2 w 211"/>
                <a:gd name="T5" fmla="*/ 163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Freeform 38">
              <a:extLst>
                <a:ext uri="{FF2B5EF4-FFF2-40B4-BE49-F238E27FC236}">
                  <a16:creationId xmlns:a16="http://schemas.microsoft.com/office/drawing/2014/main" id="{8E10A1E3-E714-724B-9A56-653D39FCCDCC}"/>
                </a:ext>
              </a:extLst>
            </p:cNvPr>
            <p:cNvSpPr>
              <a:spLocks/>
            </p:cNvSpPr>
            <p:nvPr/>
          </p:nvSpPr>
          <p:spPr bwMode="auto">
            <a:xfrm>
              <a:off x="5284" y="1640"/>
              <a:ext cx="263" cy="189"/>
            </a:xfrm>
            <a:custGeom>
              <a:avLst/>
              <a:gdLst>
                <a:gd name="T0" fmla="*/ 2 w 328"/>
                <a:gd name="T1" fmla="*/ 0 h 226"/>
                <a:gd name="T2" fmla="*/ 11 w 328"/>
                <a:gd name="T3" fmla="*/ 9 h 226"/>
                <a:gd name="T4" fmla="*/ 11 w 328"/>
                <a:gd name="T5" fmla="*/ 16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Rectangle 39">
              <a:extLst>
                <a:ext uri="{FF2B5EF4-FFF2-40B4-BE49-F238E27FC236}">
                  <a16:creationId xmlns:a16="http://schemas.microsoft.com/office/drawing/2014/main" id="{51B7511E-9F4A-634B-B78E-ADF6D024CA43}"/>
                </a:ext>
              </a:extLst>
            </p:cNvPr>
            <p:cNvSpPr>
              <a:spLocks noChangeArrowheads="1"/>
            </p:cNvSpPr>
            <p:nvPr/>
          </p:nvSpPr>
          <p:spPr bwMode="auto">
            <a:xfrm>
              <a:off x="4210" y="695"/>
              <a:ext cx="600" cy="44"/>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nvGrpSpPr>
            <p:cNvPr id="19" name="Group 40">
              <a:extLst>
                <a:ext uri="{FF2B5EF4-FFF2-40B4-BE49-F238E27FC236}">
                  <a16:creationId xmlns:a16="http://schemas.microsoft.com/office/drawing/2014/main" id="{5B0CC43F-BAC2-3140-B5A3-62B0B2DB20E0}"/>
                </a:ext>
              </a:extLst>
            </p:cNvPr>
            <p:cNvGrpSpPr>
              <a:grpSpLocks/>
            </p:cNvGrpSpPr>
            <p:nvPr/>
          </p:nvGrpSpPr>
          <p:grpSpPr bwMode="auto">
            <a:xfrm>
              <a:off x="4749" y="668"/>
              <a:ext cx="581" cy="145"/>
              <a:chOff x="614" y="2568"/>
              <a:chExt cx="725" cy="139"/>
            </a:xfrm>
          </p:grpSpPr>
          <p:sp>
            <p:nvSpPr>
              <p:cNvPr id="44" name="AutoShape 41">
                <a:extLst>
                  <a:ext uri="{FF2B5EF4-FFF2-40B4-BE49-F238E27FC236}">
                    <a16:creationId xmlns:a16="http://schemas.microsoft.com/office/drawing/2014/main" id="{15BC3053-32F0-D74D-89AF-8B97E27A3909}"/>
                  </a:ext>
                </a:extLst>
              </p:cNvPr>
              <p:cNvSpPr>
                <a:spLocks noChangeArrowheads="1"/>
              </p:cNvSpPr>
              <p:nvPr/>
            </p:nvSpPr>
            <p:spPr bwMode="auto">
              <a:xfrm>
                <a:off x="616" y="2568"/>
                <a:ext cx="722" cy="138"/>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45" name="AutoShape 42">
                <a:extLst>
                  <a:ext uri="{FF2B5EF4-FFF2-40B4-BE49-F238E27FC236}">
                    <a16:creationId xmlns:a16="http://schemas.microsoft.com/office/drawing/2014/main" id="{20995AA6-2DCD-3745-B56B-D4A2BD016FEA}"/>
                  </a:ext>
                </a:extLst>
              </p:cNvPr>
              <p:cNvSpPr>
                <a:spLocks noChangeArrowheads="1"/>
              </p:cNvSpPr>
              <p:nvPr/>
            </p:nvSpPr>
            <p:spPr bwMode="auto">
              <a:xfrm>
                <a:off x="630" y="2583"/>
                <a:ext cx="689" cy="106"/>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sp>
          <p:nvSpPr>
            <p:cNvPr id="20" name="Rectangle 43">
              <a:extLst>
                <a:ext uri="{FF2B5EF4-FFF2-40B4-BE49-F238E27FC236}">
                  <a16:creationId xmlns:a16="http://schemas.microsoft.com/office/drawing/2014/main" id="{A0AB9F72-54CB-1348-80D1-B314D48A04CD}"/>
                </a:ext>
              </a:extLst>
            </p:cNvPr>
            <p:cNvSpPr>
              <a:spLocks noChangeArrowheads="1"/>
            </p:cNvSpPr>
            <p:nvPr/>
          </p:nvSpPr>
          <p:spPr bwMode="auto">
            <a:xfrm>
              <a:off x="4226" y="1017"/>
              <a:ext cx="595" cy="50"/>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nvGrpSpPr>
            <p:cNvPr id="21" name="Group 44">
              <a:extLst>
                <a:ext uri="{FF2B5EF4-FFF2-40B4-BE49-F238E27FC236}">
                  <a16:creationId xmlns:a16="http://schemas.microsoft.com/office/drawing/2014/main" id="{9E4659C2-4E42-B443-84EF-9148F9288BE3}"/>
                </a:ext>
              </a:extLst>
            </p:cNvPr>
            <p:cNvGrpSpPr>
              <a:grpSpLocks/>
            </p:cNvGrpSpPr>
            <p:nvPr/>
          </p:nvGrpSpPr>
          <p:grpSpPr bwMode="auto">
            <a:xfrm>
              <a:off x="4747" y="994"/>
              <a:ext cx="581" cy="134"/>
              <a:chOff x="614" y="2568"/>
              <a:chExt cx="725" cy="139"/>
            </a:xfrm>
          </p:grpSpPr>
          <p:sp>
            <p:nvSpPr>
              <p:cNvPr id="42" name="AutoShape 45">
                <a:extLst>
                  <a:ext uri="{FF2B5EF4-FFF2-40B4-BE49-F238E27FC236}">
                    <a16:creationId xmlns:a16="http://schemas.microsoft.com/office/drawing/2014/main" id="{D8903B39-8265-544A-9AFB-566D599B94BF}"/>
                  </a:ext>
                </a:extLst>
              </p:cNvPr>
              <p:cNvSpPr>
                <a:spLocks noChangeArrowheads="1"/>
              </p:cNvSpPr>
              <p:nvPr/>
            </p:nvSpPr>
            <p:spPr bwMode="auto">
              <a:xfrm>
                <a:off x="612" y="2569"/>
                <a:ext cx="729" cy="138"/>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43" name="AutoShape 46">
                <a:extLst>
                  <a:ext uri="{FF2B5EF4-FFF2-40B4-BE49-F238E27FC236}">
                    <a16:creationId xmlns:a16="http://schemas.microsoft.com/office/drawing/2014/main" id="{FD67A903-00AF-8F4D-B4F7-1CE981372C02}"/>
                  </a:ext>
                </a:extLst>
              </p:cNvPr>
              <p:cNvSpPr>
                <a:spLocks noChangeArrowheads="1"/>
              </p:cNvSpPr>
              <p:nvPr/>
            </p:nvSpPr>
            <p:spPr bwMode="auto">
              <a:xfrm>
                <a:off x="625" y="2586"/>
                <a:ext cx="695" cy="10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sp>
          <p:nvSpPr>
            <p:cNvPr id="22" name="Rectangle 47">
              <a:extLst>
                <a:ext uri="{FF2B5EF4-FFF2-40B4-BE49-F238E27FC236}">
                  <a16:creationId xmlns:a16="http://schemas.microsoft.com/office/drawing/2014/main" id="{4CE4A0E0-E439-5A47-BF8B-98C51081AA9D}"/>
                </a:ext>
              </a:extLst>
            </p:cNvPr>
            <p:cNvSpPr>
              <a:spLocks noChangeArrowheads="1"/>
            </p:cNvSpPr>
            <p:nvPr/>
          </p:nvSpPr>
          <p:spPr bwMode="auto">
            <a:xfrm>
              <a:off x="4215" y="1355"/>
              <a:ext cx="600" cy="50"/>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23" name="Rectangle 48">
              <a:extLst>
                <a:ext uri="{FF2B5EF4-FFF2-40B4-BE49-F238E27FC236}">
                  <a16:creationId xmlns:a16="http://schemas.microsoft.com/office/drawing/2014/main" id="{9C3A9589-0AF1-484B-8D65-785BF63FA907}"/>
                </a:ext>
              </a:extLst>
            </p:cNvPr>
            <p:cNvSpPr>
              <a:spLocks noChangeArrowheads="1"/>
            </p:cNvSpPr>
            <p:nvPr/>
          </p:nvSpPr>
          <p:spPr bwMode="auto">
            <a:xfrm>
              <a:off x="4226" y="1655"/>
              <a:ext cx="600" cy="50"/>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nvGrpSpPr>
            <p:cNvPr id="24" name="Group 49">
              <a:extLst>
                <a:ext uri="{FF2B5EF4-FFF2-40B4-BE49-F238E27FC236}">
                  <a16:creationId xmlns:a16="http://schemas.microsoft.com/office/drawing/2014/main" id="{B0BBD09F-6C03-C742-8A03-DE01670CB532}"/>
                </a:ext>
              </a:extLst>
            </p:cNvPr>
            <p:cNvGrpSpPr>
              <a:grpSpLocks/>
            </p:cNvGrpSpPr>
            <p:nvPr/>
          </p:nvGrpSpPr>
          <p:grpSpPr bwMode="auto">
            <a:xfrm>
              <a:off x="4735" y="1627"/>
              <a:ext cx="582" cy="151"/>
              <a:chOff x="614" y="2568"/>
              <a:chExt cx="725" cy="139"/>
            </a:xfrm>
          </p:grpSpPr>
          <p:sp>
            <p:nvSpPr>
              <p:cNvPr id="40" name="AutoShape 50">
                <a:extLst>
                  <a:ext uri="{FF2B5EF4-FFF2-40B4-BE49-F238E27FC236}">
                    <a16:creationId xmlns:a16="http://schemas.microsoft.com/office/drawing/2014/main" id="{F540A08B-AEF4-A545-BD11-4851FF84EDEE}"/>
                  </a:ext>
                </a:extLst>
              </p:cNvPr>
              <p:cNvSpPr>
                <a:spLocks noChangeArrowheads="1"/>
              </p:cNvSpPr>
              <p:nvPr/>
            </p:nvSpPr>
            <p:spPr bwMode="auto">
              <a:xfrm>
                <a:off x="614" y="2568"/>
                <a:ext cx="727" cy="138"/>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41" name="AutoShape 51">
                <a:extLst>
                  <a:ext uri="{FF2B5EF4-FFF2-40B4-BE49-F238E27FC236}">
                    <a16:creationId xmlns:a16="http://schemas.microsoft.com/office/drawing/2014/main" id="{3E831A66-2030-664B-A089-E131017C23D6}"/>
                  </a:ext>
                </a:extLst>
              </p:cNvPr>
              <p:cNvSpPr>
                <a:spLocks noChangeArrowheads="1"/>
              </p:cNvSpPr>
              <p:nvPr/>
            </p:nvSpPr>
            <p:spPr bwMode="auto">
              <a:xfrm>
                <a:off x="627" y="2583"/>
                <a:ext cx="694"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sp>
          <p:nvSpPr>
            <p:cNvPr id="25" name="Freeform 52">
              <a:extLst>
                <a:ext uri="{FF2B5EF4-FFF2-40B4-BE49-F238E27FC236}">
                  <a16:creationId xmlns:a16="http://schemas.microsoft.com/office/drawing/2014/main" id="{EB110631-8DF7-8E4E-A94B-F2F52EA1E58F}"/>
                </a:ext>
              </a:extLst>
            </p:cNvPr>
            <p:cNvSpPr>
              <a:spLocks/>
            </p:cNvSpPr>
            <p:nvPr/>
          </p:nvSpPr>
          <p:spPr bwMode="auto">
            <a:xfrm>
              <a:off x="5288" y="1354"/>
              <a:ext cx="263" cy="188"/>
            </a:xfrm>
            <a:custGeom>
              <a:avLst/>
              <a:gdLst>
                <a:gd name="T0" fmla="*/ 2 w 328"/>
                <a:gd name="T1" fmla="*/ 0 h 226"/>
                <a:gd name="T2" fmla="*/ 11 w 328"/>
                <a:gd name="T3" fmla="*/ 8 h 226"/>
                <a:gd name="T4" fmla="*/ 11 w 328"/>
                <a:gd name="T5" fmla="*/ 14 h 226"/>
                <a:gd name="T6" fmla="*/ 0 w 328"/>
                <a:gd name="T7" fmla="*/ 6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6" name="Group 53">
              <a:extLst>
                <a:ext uri="{FF2B5EF4-FFF2-40B4-BE49-F238E27FC236}">
                  <a16:creationId xmlns:a16="http://schemas.microsoft.com/office/drawing/2014/main" id="{0605E8F2-9F9A-7648-8BA6-ABA0DFC79339}"/>
                </a:ext>
              </a:extLst>
            </p:cNvPr>
            <p:cNvGrpSpPr>
              <a:grpSpLocks/>
            </p:cNvGrpSpPr>
            <p:nvPr/>
          </p:nvGrpSpPr>
          <p:grpSpPr bwMode="auto">
            <a:xfrm>
              <a:off x="4739" y="1327"/>
              <a:ext cx="582" cy="139"/>
              <a:chOff x="614" y="2568"/>
              <a:chExt cx="725" cy="139"/>
            </a:xfrm>
          </p:grpSpPr>
          <p:sp>
            <p:nvSpPr>
              <p:cNvPr id="38" name="AutoShape 54">
                <a:extLst>
                  <a:ext uri="{FF2B5EF4-FFF2-40B4-BE49-F238E27FC236}">
                    <a16:creationId xmlns:a16="http://schemas.microsoft.com/office/drawing/2014/main" id="{D18E181B-E7B4-7D4A-A9B8-9FDE56CEBEA7}"/>
                  </a:ext>
                </a:extLst>
              </p:cNvPr>
              <p:cNvSpPr>
                <a:spLocks noChangeArrowheads="1"/>
              </p:cNvSpPr>
              <p:nvPr/>
            </p:nvSpPr>
            <p:spPr bwMode="auto">
              <a:xfrm>
                <a:off x="615" y="2568"/>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39" name="AutoShape 55">
                <a:extLst>
                  <a:ext uri="{FF2B5EF4-FFF2-40B4-BE49-F238E27FC236}">
                    <a16:creationId xmlns:a16="http://schemas.microsoft.com/office/drawing/2014/main" id="{0A0D2D66-4293-5E42-AB2B-B27978D8D73F}"/>
                  </a:ext>
                </a:extLst>
              </p:cNvPr>
              <p:cNvSpPr>
                <a:spLocks noChangeArrowheads="1"/>
              </p:cNvSpPr>
              <p:nvPr/>
            </p:nvSpPr>
            <p:spPr bwMode="auto">
              <a:xfrm>
                <a:off x="629" y="2585"/>
                <a:ext cx="687" cy="105"/>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sp>
          <p:nvSpPr>
            <p:cNvPr id="27" name="Rectangle 56">
              <a:extLst>
                <a:ext uri="{FF2B5EF4-FFF2-40B4-BE49-F238E27FC236}">
                  <a16:creationId xmlns:a16="http://schemas.microsoft.com/office/drawing/2014/main" id="{29DA363B-DCCE-0E42-97D8-C3675780D8DA}"/>
                </a:ext>
              </a:extLst>
            </p:cNvPr>
            <p:cNvSpPr>
              <a:spLocks noChangeArrowheads="1"/>
            </p:cNvSpPr>
            <p:nvPr/>
          </p:nvSpPr>
          <p:spPr bwMode="auto">
            <a:xfrm>
              <a:off x="5249" y="429"/>
              <a:ext cx="70" cy="2291"/>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28" name="Freeform 57">
              <a:extLst>
                <a:ext uri="{FF2B5EF4-FFF2-40B4-BE49-F238E27FC236}">
                  <a16:creationId xmlns:a16="http://schemas.microsoft.com/office/drawing/2014/main" id="{003F54F8-B50A-A745-830C-199E1BDB2573}"/>
                </a:ext>
              </a:extLst>
            </p:cNvPr>
            <p:cNvSpPr>
              <a:spLocks/>
            </p:cNvSpPr>
            <p:nvPr/>
          </p:nvSpPr>
          <p:spPr bwMode="auto">
            <a:xfrm>
              <a:off x="5312" y="1007"/>
              <a:ext cx="237" cy="213"/>
            </a:xfrm>
            <a:custGeom>
              <a:avLst/>
              <a:gdLst>
                <a:gd name="T0" fmla="*/ 2 w 296"/>
                <a:gd name="T1" fmla="*/ 0 h 256"/>
                <a:gd name="T2" fmla="*/ 11 w 296"/>
                <a:gd name="T3" fmla="*/ 8 h 256"/>
                <a:gd name="T4" fmla="*/ 11 w 296"/>
                <a:gd name="T5" fmla="*/ 16 h 256"/>
                <a:gd name="T6" fmla="*/ 0 w 296"/>
                <a:gd name="T7" fmla="*/ 6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Freeform 58">
              <a:extLst>
                <a:ext uri="{FF2B5EF4-FFF2-40B4-BE49-F238E27FC236}">
                  <a16:creationId xmlns:a16="http://schemas.microsoft.com/office/drawing/2014/main" id="{7C5A7536-BE63-4040-ABA1-74B2DEB36640}"/>
                </a:ext>
              </a:extLst>
            </p:cNvPr>
            <p:cNvSpPr>
              <a:spLocks/>
            </p:cNvSpPr>
            <p:nvPr/>
          </p:nvSpPr>
          <p:spPr bwMode="auto">
            <a:xfrm>
              <a:off x="5315" y="680"/>
              <a:ext cx="244" cy="240"/>
            </a:xfrm>
            <a:custGeom>
              <a:avLst/>
              <a:gdLst>
                <a:gd name="T0" fmla="*/ 0 w 304"/>
                <a:gd name="T1" fmla="*/ 0 h 288"/>
                <a:gd name="T2" fmla="*/ 11 w 304"/>
                <a:gd name="T3" fmla="*/ 11 h 288"/>
                <a:gd name="T4" fmla="*/ 10 w 304"/>
                <a:gd name="T5" fmla="*/ 19 h 288"/>
                <a:gd name="T6" fmla="*/ 2 w 304"/>
                <a:gd name="T7" fmla="*/ 8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Oval 59">
              <a:extLst>
                <a:ext uri="{FF2B5EF4-FFF2-40B4-BE49-F238E27FC236}">
                  <a16:creationId xmlns:a16="http://schemas.microsoft.com/office/drawing/2014/main" id="{22686AD2-E3C1-444A-BFBF-DA43577786AE}"/>
                </a:ext>
              </a:extLst>
            </p:cNvPr>
            <p:cNvSpPr>
              <a:spLocks noChangeArrowheads="1"/>
            </p:cNvSpPr>
            <p:nvPr/>
          </p:nvSpPr>
          <p:spPr bwMode="auto">
            <a:xfrm>
              <a:off x="5517" y="2609"/>
              <a:ext cx="48" cy="100"/>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31" name="Freeform 60">
              <a:extLst>
                <a:ext uri="{FF2B5EF4-FFF2-40B4-BE49-F238E27FC236}">
                  <a16:creationId xmlns:a16="http://schemas.microsoft.com/office/drawing/2014/main" id="{A511E8EF-CCBE-984C-81CA-5741AD13A422}"/>
                </a:ext>
              </a:extLst>
            </p:cNvPr>
            <p:cNvSpPr>
              <a:spLocks/>
            </p:cNvSpPr>
            <p:nvPr/>
          </p:nvSpPr>
          <p:spPr bwMode="auto">
            <a:xfrm>
              <a:off x="5302" y="2614"/>
              <a:ext cx="245" cy="200"/>
            </a:xfrm>
            <a:custGeom>
              <a:avLst/>
              <a:gdLst>
                <a:gd name="T0" fmla="*/ 0 w 306"/>
                <a:gd name="T1" fmla="*/ 8 h 240"/>
                <a:gd name="T2" fmla="*/ 2 w 306"/>
                <a:gd name="T3" fmla="*/ 16 h 240"/>
                <a:gd name="T4" fmla="*/ 11 w 306"/>
                <a:gd name="T5" fmla="*/ 8 h 240"/>
                <a:gd name="T6" fmla="*/ 11 w 306"/>
                <a:gd name="T7" fmla="*/ 0 h 240"/>
                <a:gd name="T8" fmla="*/ 0 w 306"/>
                <a:gd name="T9" fmla="*/ 8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AutoShape 61">
              <a:extLst>
                <a:ext uri="{FF2B5EF4-FFF2-40B4-BE49-F238E27FC236}">
                  <a16:creationId xmlns:a16="http://schemas.microsoft.com/office/drawing/2014/main" id="{E12F38C4-3DA7-4848-A901-A1CCC93301B2}"/>
                </a:ext>
              </a:extLst>
            </p:cNvPr>
            <p:cNvSpPr>
              <a:spLocks noChangeArrowheads="1"/>
            </p:cNvSpPr>
            <p:nvPr/>
          </p:nvSpPr>
          <p:spPr bwMode="auto">
            <a:xfrm>
              <a:off x="4140" y="2675"/>
              <a:ext cx="1200" cy="150"/>
            </a:xfrm>
            <a:prstGeom prst="roundRect">
              <a:avLst>
                <a:gd name="adj" fmla="val 50000"/>
              </a:avLst>
            </a:prstGeom>
            <a:solidFill>
              <a:srgbClr val="DDDDDD"/>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33" name="AutoShape 62">
              <a:extLst>
                <a:ext uri="{FF2B5EF4-FFF2-40B4-BE49-F238E27FC236}">
                  <a16:creationId xmlns:a16="http://schemas.microsoft.com/office/drawing/2014/main" id="{48A88A52-5BBB-4743-AF8B-09BA6FDF0D97}"/>
                </a:ext>
              </a:extLst>
            </p:cNvPr>
            <p:cNvSpPr>
              <a:spLocks noChangeArrowheads="1"/>
            </p:cNvSpPr>
            <p:nvPr/>
          </p:nvSpPr>
          <p:spPr bwMode="auto">
            <a:xfrm>
              <a:off x="4204" y="2709"/>
              <a:ext cx="1071" cy="83"/>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34" name="Oval 63">
              <a:extLst>
                <a:ext uri="{FF2B5EF4-FFF2-40B4-BE49-F238E27FC236}">
                  <a16:creationId xmlns:a16="http://schemas.microsoft.com/office/drawing/2014/main" id="{D48CE070-E4DE-984E-B8A5-1FAECB3FCE35}"/>
                </a:ext>
              </a:extLst>
            </p:cNvPr>
            <p:cNvSpPr>
              <a:spLocks noChangeArrowheads="1"/>
            </p:cNvSpPr>
            <p:nvPr/>
          </p:nvSpPr>
          <p:spPr bwMode="auto">
            <a:xfrm>
              <a:off x="4306" y="2381"/>
              <a:ext cx="161" cy="144"/>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35" name="Oval 64">
              <a:extLst>
                <a:ext uri="{FF2B5EF4-FFF2-40B4-BE49-F238E27FC236}">
                  <a16:creationId xmlns:a16="http://schemas.microsoft.com/office/drawing/2014/main" id="{3AACC7F2-958D-5A4E-B37D-C55208B6F9BD}"/>
                </a:ext>
              </a:extLst>
            </p:cNvPr>
            <p:cNvSpPr>
              <a:spLocks noChangeArrowheads="1"/>
            </p:cNvSpPr>
            <p:nvPr/>
          </p:nvSpPr>
          <p:spPr bwMode="auto">
            <a:xfrm>
              <a:off x="4488" y="2381"/>
              <a:ext cx="155" cy="144"/>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srgbClr val="FF0000"/>
                </a:solidFill>
                <a:effectLst/>
                <a:uLnTx/>
                <a:uFillTx/>
                <a:latin typeface="Calibri"/>
                <a:ea typeface="ＭＳ Ｐゴシック" panose="020B0600070205080204" pitchFamily="34" charset="-128"/>
                <a:cs typeface="Arial" panose="020B0604020202020204" pitchFamily="34" charset="0"/>
              </a:endParaRPr>
            </a:p>
          </p:txBody>
        </p:sp>
        <p:sp>
          <p:nvSpPr>
            <p:cNvPr id="36" name="Oval 65">
              <a:extLst>
                <a:ext uri="{FF2B5EF4-FFF2-40B4-BE49-F238E27FC236}">
                  <a16:creationId xmlns:a16="http://schemas.microsoft.com/office/drawing/2014/main" id="{F26427F9-3E33-EB43-B662-FA88A41C6D85}"/>
                </a:ext>
              </a:extLst>
            </p:cNvPr>
            <p:cNvSpPr>
              <a:spLocks noChangeArrowheads="1"/>
            </p:cNvSpPr>
            <p:nvPr/>
          </p:nvSpPr>
          <p:spPr bwMode="auto">
            <a:xfrm>
              <a:off x="4660" y="2381"/>
              <a:ext cx="161" cy="139"/>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37" name="Rectangle 66">
              <a:extLst>
                <a:ext uri="{FF2B5EF4-FFF2-40B4-BE49-F238E27FC236}">
                  <a16:creationId xmlns:a16="http://schemas.microsoft.com/office/drawing/2014/main" id="{8F1829D6-46E0-BC42-B764-C952B46A2498}"/>
                </a:ext>
              </a:extLst>
            </p:cNvPr>
            <p:cNvSpPr>
              <a:spLocks noChangeArrowheads="1"/>
            </p:cNvSpPr>
            <p:nvPr/>
          </p:nvSpPr>
          <p:spPr bwMode="auto">
            <a:xfrm>
              <a:off x="5061" y="1838"/>
              <a:ext cx="86" cy="760"/>
            </a:xfrm>
            <a:prstGeom prst="rect">
              <a:avLst/>
            </a:prstGeom>
            <a:solidFill>
              <a:srgbClr val="292929"/>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grpSp>
        <p:nvGrpSpPr>
          <p:cNvPr id="46" name="Group 67">
            <a:extLst>
              <a:ext uri="{FF2B5EF4-FFF2-40B4-BE49-F238E27FC236}">
                <a16:creationId xmlns:a16="http://schemas.microsoft.com/office/drawing/2014/main" id="{E398CB23-1767-0048-89F5-62C5E9AF7865}"/>
              </a:ext>
            </a:extLst>
          </p:cNvPr>
          <p:cNvGrpSpPr>
            <a:grpSpLocks/>
          </p:cNvGrpSpPr>
          <p:nvPr/>
        </p:nvGrpSpPr>
        <p:grpSpPr bwMode="auto">
          <a:xfrm>
            <a:off x="2885332" y="2291964"/>
            <a:ext cx="742950" cy="742950"/>
            <a:chOff x="-44" y="1473"/>
            <a:chExt cx="981" cy="1105"/>
          </a:xfrm>
        </p:grpSpPr>
        <p:pic>
          <p:nvPicPr>
            <p:cNvPr id="47" name="Picture 68" descr="desktop_computer_stylized_medium">
              <a:extLst>
                <a:ext uri="{FF2B5EF4-FFF2-40B4-BE49-F238E27FC236}">
                  <a16:creationId xmlns:a16="http://schemas.microsoft.com/office/drawing/2014/main" id="{8EC7FF3D-42E5-D345-8DA9-637E325A4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Freeform 69">
              <a:extLst>
                <a:ext uri="{FF2B5EF4-FFF2-40B4-BE49-F238E27FC236}">
                  <a16:creationId xmlns:a16="http://schemas.microsoft.com/office/drawing/2014/main" id="{A9F3AAA5-0B80-934E-BA4C-75AD71012D04}"/>
                </a:ext>
              </a:extLst>
            </p:cNvPr>
            <p:cNvSpPr>
              <a:spLocks/>
            </p:cNvSpPr>
            <p:nvPr/>
          </p:nvSpPr>
          <p:spPr bwMode="auto">
            <a:xfrm flipH="1">
              <a:off x="374" y="1579"/>
              <a:ext cx="477" cy="506"/>
            </a:xfrm>
            <a:custGeom>
              <a:avLst/>
              <a:gdLst>
                <a:gd name="T0" fmla="*/ 0 w 356"/>
                <a:gd name="T1" fmla="*/ 0 h 368"/>
                <a:gd name="T2" fmla="*/ 24164 w 356"/>
                <a:gd name="T3" fmla="*/ 1678 h 368"/>
                <a:gd name="T4" fmla="*/ 28666 w 356"/>
                <a:gd name="T5" fmla="*/ 34959 h 368"/>
                <a:gd name="T6" fmla="*/ 6318 w 356"/>
                <a:gd name="T7" fmla="*/ 43721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cxnSp>
        <p:nvCxnSpPr>
          <p:cNvPr id="5" name="Straight Arrow Connector 4">
            <a:extLst>
              <a:ext uri="{FF2B5EF4-FFF2-40B4-BE49-F238E27FC236}">
                <a16:creationId xmlns:a16="http://schemas.microsoft.com/office/drawing/2014/main" id="{CFD5BA50-AF40-4342-8C77-22AF37730C06}"/>
              </a:ext>
            </a:extLst>
          </p:cNvPr>
          <p:cNvCxnSpPr>
            <a:cxnSpLocks/>
          </p:cNvCxnSpPr>
          <p:nvPr/>
        </p:nvCxnSpPr>
        <p:spPr>
          <a:xfrm>
            <a:off x="3526536" y="2791484"/>
            <a:ext cx="3910012" cy="2607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CF97F68-AA2C-FB49-ABBC-199B7521D0A1}"/>
              </a:ext>
            </a:extLst>
          </p:cNvPr>
          <p:cNvSpPr txBox="1"/>
          <p:nvPr/>
        </p:nvSpPr>
        <p:spPr>
          <a:xfrm>
            <a:off x="6093263" y="2667596"/>
            <a:ext cx="8920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GET O</a:t>
            </a:r>
            <a:r>
              <a:rPr kumimoji="0" lang="en-US" sz="1600" b="0" i="0" u="none" strike="noStrike" kern="1200" cap="none" spc="0" normalizeH="0" baseline="-25000" noProof="0" dirty="0">
                <a:ln>
                  <a:noFill/>
                </a:ln>
                <a:solidFill>
                  <a:prstClr val="black"/>
                </a:solidFill>
                <a:effectLst/>
                <a:uLnTx/>
                <a:uFillTx/>
                <a:latin typeface="Calibri"/>
                <a:ea typeface="+mn-ea"/>
                <a:cs typeface="+mn-cs"/>
              </a:rPr>
              <a:t>1</a:t>
            </a:r>
          </a:p>
        </p:txBody>
      </p:sp>
      <p:sp>
        <p:nvSpPr>
          <p:cNvPr id="51" name="TextBox 50">
            <a:extLst>
              <a:ext uri="{FF2B5EF4-FFF2-40B4-BE49-F238E27FC236}">
                <a16:creationId xmlns:a16="http://schemas.microsoft.com/office/drawing/2014/main" id="{854675CA-3B4C-CC4F-AFB8-7456C2CEC59A}"/>
              </a:ext>
            </a:extLst>
          </p:cNvPr>
          <p:cNvSpPr txBox="1"/>
          <p:nvPr/>
        </p:nvSpPr>
        <p:spPr>
          <a:xfrm>
            <a:off x="5291796" y="2596769"/>
            <a:ext cx="8920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GET O</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p>
        </p:txBody>
      </p:sp>
      <p:sp>
        <p:nvSpPr>
          <p:cNvPr id="52" name="TextBox 51">
            <a:extLst>
              <a:ext uri="{FF2B5EF4-FFF2-40B4-BE49-F238E27FC236}">
                <a16:creationId xmlns:a16="http://schemas.microsoft.com/office/drawing/2014/main" id="{EBB1F67B-C0F8-024A-91A3-3517B8E3A8B6}"/>
              </a:ext>
            </a:extLst>
          </p:cNvPr>
          <p:cNvSpPr txBox="1"/>
          <p:nvPr/>
        </p:nvSpPr>
        <p:spPr>
          <a:xfrm>
            <a:off x="4513773" y="2538104"/>
            <a:ext cx="8920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GET O</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sp>
        <p:nvSpPr>
          <p:cNvPr id="53" name="TextBox 52">
            <a:extLst>
              <a:ext uri="{FF2B5EF4-FFF2-40B4-BE49-F238E27FC236}">
                <a16:creationId xmlns:a16="http://schemas.microsoft.com/office/drawing/2014/main" id="{33D26801-4441-6448-9C51-E7BF273943AE}"/>
              </a:ext>
            </a:extLst>
          </p:cNvPr>
          <p:cNvSpPr txBox="1"/>
          <p:nvPr/>
        </p:nvSpPr>
        <p:spPr>
          <a:xfrm>
            <a:off x="3721264" y="2473869"/>
            <a:ext cx="8920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GET O</a:t>
            </a:r>
            <a:r>
              <a:rPr kumimoji="0" lang="en-US" sz="1600" b="0" i="0" u="none" strike="noStrike" kern="1200" cap="none" spc="0" normalizeH="0" baseline="-25000" noProof="0" dirty="0">
                <a:ln>
                  <a:noFill/>
                </a:ln>
                <a:solidFill>
                  <a:prstClr val="black"/>
                </a:solidFill>
                <a:effectLst/>
                <a:uLnTx/>
                <a:uFillTx/>
                <a:latin typeface="Calibri"/>
                <a:ea typeface="+mn-ea"/>
                <a:cs typeface="+mn-cs"/>
              </a:rPr>
              <a:t>4</a:t>
            </a:r>
          </a:p>
        </p:txBody>
      </p:sp>
      <p:sp>
        <p:nvSpPr>
          <p:cNvPr id="63" name="Rectangle 62">
            <a:extLst>
              <a:ext uri="{FF2B5EF4-FFF2-40B4-BE49-F238E27FC236}">
                <a16:creationId xmlns:a16="http://schemas.microsoft.com/office/drawing/2014/main" id="{38FF6E3C-DC0A-2A42-A83A-2B0D55A3D376}"/>
              </a:ext>
            </a:extLst>
          </p:cNvPr>
          <p:cNvSpPr/>
          <p:nvPr/>
        </p:nvSpPr>
        <p:spPr>
          <a:xfrm>
            <a:off x="8620343" y="3108868"/>
            <a:ext cx="892098" cy="19713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4" name="Rectangle 63">
            <a:extLst>
              <a:ext uri="{FF2B5EF4-FFF2-40B4-BE49-F238E27FC236}">
                <a16:creationId xmlns:a16="http://schemas.microsoft.com/office/drawing/2014/main" id="{790AB6BC-5FA2-CD42-9930-4B26196539D4}"/>
              </a:ext>
            </a:extLst>
          </p:cNvPr>
          <p:cNvSpPr/>
          <p:nvPr/>
        </p:nvSpPr>
        <p:spPr>
          <a:xfrm>
            <a:off x="8624001" y="5094824"/>
            <a:ext cx="892097" cy="1103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8" name="Group 7">
            <a:extLst>
              <a:ext uri="{FF2B5EF4-FFF2-40B4-BE49-F238E27FC236}">
                <a16:creationId xmlns:a16="http://schemas.microsoft.com/office/drawing/2014/main" id="{3BCCEA0D-BD56-2144-8446-6F45775C9DAB}"/>
              </a:ext>
            </a:extLst>
          </p:cNvPr>
          <p:cNvGrpSpPr/>
          <p:nvPr/>
        </p:nvGrpSpPr>
        <p:grpSpPr>
          <a:xfrm>
            <a:off x="3400914" y="3064264"/>
            <a:ext cx="4052925" cy="2231577"/>
            <a:chOff x="3400914" y="3064264"/>
            <a:chExt cx="4052925" cy="2231577"/>
          </a:xfrm>
        </p:grpSpPr>
        <p:cxnSp>
          <p:nvCxnSpPr>
            <p:cNvPr id="59" name="Straight Arrow Connector 58">
              <a:extLst>
                <a:ext uri="{FF2B5EF4-FFF2-40B4-BE49-F238E27FC236}">
                  <a16:creationId xmlns:a16="http://schemas.microsoft.com/office/drawing/2014/main" id="{FD6DCCE9-A422-404A-94DE-DE520C1D2809}"/>
                </a:ext>
              </a:extLst>
            </p:cNvPr>
            <p:cNvCxnSpPr>
              <a:cxnSpLocks/>
            </p:cNvCxnSpPr>
            <p:nvPr/>
          </p:nvCxnSpPr>
          <p:spPr>
            <a:xfrm flipH="1">
              <a:off x="3400914" y="5022530"/>
              <a:ext cx="4052925" cy="2733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Freeform 48">
              <a:extLst>
                <a:ext uri="{FF2B5EF4-FFF2-40B4-BE49-F238E27FC236}">
                  <a16:creationId xmlns:a16="http://schemas.microsoft.com/office/drawing/2014/main" id="{AF7FDDA2-EA85-004E-AB1B-97A9090ECD2A}"/>
                </a:ext>
              </a:extLst>
            </p:cNvPr>
            <p:cNvSpPr/>
            <p:nvPr/>
          </p:nvSpPr>
          <p:spPr>
            <a:xfrm>
              <a:off x="3517643" y="3064264"/>
              <a:ext cx="3868169" cy="2226179"/>
            </a:xfrm>
            <a:custGeom>
              <a:avLst/>
              <a:gdLst>
                <a:gd name="connsiteX0" fmla="*/ 3896882 w 3926792"/>
                <a:gd name="connsiteY0" fmla="*/ 0 h 2226179"/>
                <a:gd name="connsiteX1" fmla="*/ 0 w 3926792"/>
                <a:gd name="connsiteY1" fmla="*/ 264919 h 2226179"/>
                <a:gd name="connsiteX2" fmla="*/ 29910 w 3926792"/>
                <a:gd name="connsiteY2" fmla="*/ 2226179 h 2226179"/>
                <a:gd name="connsiteX3" fmla="*/ 3926792 w 3926792"/>
                <a:gd name="connsiteY3" fmla="*/ 1961260 h 2226179"/>
                <a:gd name="connsiteX4" fmla="*/ 3896882 w 3926792"/>
                <a:gd name="connsiteY4" fmla="*/ 0 h 2226179"/>
                <a:gd name="connsiteX0" fmla="*/ 3896882 w 3909701"/>
                <a:gd name="connsiteY0" fmla="*/ 0 h 2226179"/>
                <a:gd name="connsiteX1" fmla="*/ 0 w 3909701"/>
                <a:gd name="connsiteY1" fmla="*/ 264919 h 2226179"/>
                <a:gd name="connsiteX2" fmla="*/ 29910 w 3909701"/>
                <a:gd name="connsiteY2" fmla="*/ 2226179 h 2226179"/>
                <a:gd name="connsiteX3" fmla="*/ 3909701 w 3909701"/>
                <a:gd name="connsiteY3" fmla="*/ 1969805 h 2226179"/>
                <a:gd name="connsiteX4" fmla="*/ 3896882 w 3909701"/>
                <a:gd name="connsiteY4" fmla="*/ 0 h 2226179"/>
                <a:gd name="connsiteX0" fmla="*/ 3896882 w 3896882"/>
                <a:gd name="connsiteY0" fmla="*/ 0 h 2226179"/>
                <a:gd name="connsiteX1" fmla="*/ 0 w 3896882"/>
                <a:gd name="connsiteY1" fmla="*/ 264919 h 2226179"/>
                <a:gd name="connsiteX2" fmla="*/ 29910 w 3896882"/>
                <a:gd name="connsiteY2" fmla="*/ 2226179 h 2226179"/>
                <a:gd name="connsiteX3" fmla="*/ 3892609 w 3896882"/>
                <a:gd name="connsiteY3" fmla="*/ 1974078 h 2226179"/>
                <a:gd name="connsiteX4" fmla="*/ 3896882 w 3896882"/>
                <a:gd name="connsiteY4" fmla="*/ 0 h 2226179"/>
                <a:gd name="connsiteX0" fmla="*/ 3871245 w 3871245"/>
                <a:gd name="connsiteY0" fmla="*/ 0 h 2226179"/>
                <a:gd name="connsiteX1" fmla="*/ 0 w 3871245"/>
                <a:gd name="connsiteY1" fmla="*/ 264919 h 2226179"/>
                <a:gd name="connsiteX2" fmla="*/ 4273 w 3871245"/>
                <a:gd name="connsiteY2" fmla="*/ 2226179 h 2226179"/>
                <a:gd name="connsiteX3" fmla="*/ 3866972 w 3871245"/>
                <a:gd name="connsiteY3" fmla="*/ 1974078 h 2226179"/>
                <a:gd name="connsiteX4" fmla="*/ 3871245 w 3871245"/>
                <a:gd name="connsiteY4" fmla="*/ 0 h 2226179"/>
                <a:gd name="connsiteX0" fmla="*/ 3867064 w 3867064"/>
                <a:gd name="connsiteY0" fmla="*/ 0 h 2226179"/>
                <a:gd name="connsiteX1" fmla="*/ 12911 w 3867064"/>
                <a:gd name="connsiteY1" fmla="*/ 269192 h 2226179"/>
                <a:gd name="connsiteX2" fmla="*/ 92 w 3867064"/>
                <a:gd name="connsiteY2" fmla="*/ 2226179 h 2226179"/>
                <a:gd name="connsiteX3" fmla="*/ 3862791 w 3867064"/>
                <a:gd name="connsiteY3" fmla="*/ 1974078 h 2226179"/>
                <a:gd name="connsiteX4" fmla="*/ 3867064 w 3867064"/>
                <a:gd name="connsiteY4" fmla="*/ 0 h 2226179"/>
                <a:gd name="connsiteX0" fmla="*/ 3867383 w 3867383"/>
                <a:gd name="connsiteY0" fmla="*/ 0 h 2226179"/>
                <a:gd name="connsiteX1" fmla="*/ 411 w 3867383"/>
                <a:gd name="connsiteY1" fmla="*/ 273465 h 2226179"/>
                <a:gd name="connsiteX2" fmla="*/ 411 w 3867383"/>
                <a:gd name="connsiteY2" fmla="*/ 2226179 h 2226179"/>
                <a:gd name="connsiteX3" fmla="*/ 3863110 w 3867383"/>
                <a:gd name="connsiteY3" fmla="*/ 1974078 h 2226179"/>
                <a:gd name="connsiteX4" fmla="*/ 3867383 w 3867383"/>
                <a:gd name="connsiteY4" fmla="*/ 0 h 2226179"/>
                <a:gd name="connsiteX0" fmla="*/ 3867383 w 3876052"/>
                <a:gd name="connsiteY0" fmla="*/ 0 h 2226179"/>
                <a:gd name="connsiteX1" fmla="*/ 411 w 3876052"/>
                <a:gd name="connsiteY1" fmla="*/ 273465 h 2226179"/>
                <a:gd name="connsiteX2" fmla="*/ 411 w 3876052"/>
                <a:gd name="connsiteY2" fmla="*/ 2226179 h 2226179"/>
                <a:gd name="connsiteX3" fmla="*/ 3875929 w 3876052"/>
                <a:gd name="connsiteY3" fmla="*/ 1956987 h 2226179"/>
                <a:gd name="connsiteX4" fmla="*/ 3867383 w 3876052"/>
                <a:gd name="connsiteY4" fmla="*/ 0 h 2226179"/>
                <a:gd name="connsiteX0" fmla="*/ 3867383 w 3871845"/>
                <a:gd name="connsiteY0" fmla="*/ 0 h 2226179"/>
                <a:gd name="connsiteX1" fmla="*/ 411 w 3871845"/>
                <a:gd name="connsiteY1" fmla="*/ 273465 h 2226179"/>
                <a:gd name="connsiteX2" fmla="*/ 411 w 3871845"/>
                <a:gd name="connsiteY2" fmla="*/ 2226179 h 2226179"/>
                <a:gd name="connsiteX3" fmla="*/ 3871656 w 3871845"/>
                <a:gd name="connsiteY3" fmla="*/ 1969806 h 2226179"/>
                <a:gd name="connsiteX4" fmla="*/ 3867383 w 3871845"/>
                <a:gd name="connsiteY4" fmla="*/ 0 h 2226179"/>
                <a:gd name="connsiteX0" fmla="*/ 3867383 w 3872034"/>
                <a:gd name="connsiteY0" fmla="*/ 0 h 2226179"/>
                <a:gd name="connsiteX1" fmla="*/ 411 w 3872034"/>
                <a:gd name="connsiteY1" fmla="*/ 273465 h 2226179"/>
                <a:gd name="connsiteX2" fmla="*/ 411 w 3872034"/>
                <a:gd name="connsiteY2" fmla="*/ 2226179 h 2226179"/>
                <a:gd name="connsiteX3" fmla="*/ 3871656 w 3872034"/>
                <a:gd name="connsiteY3" fmla="*/ 1969806 h 2226179"/>
                <a:gd name="connsiteX4" fmla="*/ 3867383 w 3872034"/>
                <a:gd name="connsiteY4" fmla="*/ 0 h 2226179"/>
                <a:gd name="connsiteX0" fmla="*/ 3867383 w 3868169"/>
                <a:gd name="connsiteY0" fmla="*/ 0 h 2226179"/>
                <a:gd name="connsiteX1" fmla="*/ 411 w 3868169"/>
                <a:gd name="connsiteY1" fmla="*/ 273465 h 2226179"/>
                <a:gd name="connsiteX2" fmla="*/ 411 w 3868169"/>
                <a:gd name="connsiteY2" fmla="*/ 2226179 h 2226179"/>
                <a:gd name="connsiteX3" fmla="*/ 3863110 w 3868169"/>
                <a:gd name="connsiteY3" fmla="*/ 1969806 h 2226179"/>
                <a:gd name="connsiteX4" fmla="*/ 3867383 w 3868169"/>
                <a:gd name="connsiteY4" fmla="*/ 0 h 2226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8169" h="2226179">
                  <a:moveTo>
                    <a:pt x="3867383" y="0"/>
                  </a:moveTo>
                  <a:lnTo>
                    <a:pt x="411" y="273465"/>
                  </a:lnTo>
                  <a:cubicBezTo>
                    <a:pt x="1835" y="927218"/>
                    <a:pt x="-1013" y="1572426"/>
                    <a:pt x="411" y="2226179"/>
                  </a:cubicBezTo>
                  <a:lnTo>
                    <a:pt x="3863110" y="1969806"/>
                  </a:lnTo>
                  <a:cubicBezTo>
                    <a:pt x="3864534" y="1311780"/>
                    <a:pt x="3870232" y="615297"/>
                    <a:pt x="386738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0" name="Group 9">
            <a:extLst>
              <a:ext uri="{FF2B5EF4-FFF2-40B4-BE49-F238E27FC236}">
                <a16:creationId xmlns:a16="http://schemas.microsoft.com/office/drawing/2014/main" id="{1032D652-964E-9F43-98C4-FFCFB51B8116}"/>
              </a:ext>
            </a:extLst>
          </p:cNvPr>
          <p:cNvGrpSpPr/>
          <p:nvPr/>
        </p:nvGrpSpPr>
        <p:grpSpPr>
          <a:xfrm>
            <a:off x="3389679" y="5054301"/>
            <a:ext cx="4064160" cy="386589"/>
            <a:chOff x="3389679" y="5054301"/>
            <a:chExt cx="4064160" cy="386589"/>
          </a:xfrm>
        </p:grpSpPr>
        <p:cxnSp>
          <p:nvCxnSpPr>
            <p:cNvPr id="60" name="Straight Arrow Connector 59">
              <a:extLst>
                <a:ext uri="{FF2B5EF4-FFF2-40B4-BE49-F238E27FC236}">
                  <a16:creationId xmlns:a16="http://schemas.microsoft.com/office/drawing/2014/main" id="{74B14409-7AA2-6647-870D-F81D3E4A7B92}"/>
                </a:ext>
              </a:extLst>
            </p:cNvPr>
            <p:cNvCxnSpPr>
              <a:cxnSpLocks/>
            </p:cNvCxnSpPr>
            <p:nvPr/>
          </p:nvCxnSpPr>
          <p:spPr>
            <a:xfrm flipH="1">
              <a:off x="3389679" y="5161562"/>
              <a:ext cx="4064160" cy="2793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Freeform 66">
              <a:extLst>
                <a:ext uri="{FF2B5EF4-FFF2-40B4-BE49-F238E27FC236}">
                  <a16:creationId xmlns:a16="http://schemas.microsoft.com/office/drawing/2014/main" id="{40D71812-E6AC-D143-8CC1-FD1BA4C52E80}"/>
                </a:ext>
              </a:extLst>
            </p:cNvPr>
            <p:cNvSpPr/>
            <p:nvPr/>
          </p:nvSpPr>
          <p:spPr>
            <a:xfrm>
              <a:off x="3519116" y="5054301"/>
              <a:ext cx="3875928" cy="375356"/>
            </a:xfrm>
            <a:custGeom>
              <a:avLst/>
              <a:gdLst>
                <a:gd name="connsiteX0" fmla="*/ 3896882 w 3926792"/>
                <a:gd name="connsiteY0" fmla="*/ 0 h 2226179"/>
                <a:gd name="connsiteX1" fmla="*/ 0 w 3926792"/>
                <a:gd name="connsiteY1" fmla="*/ 264919 h 2226179"/>
                <a:gd name="connsiteX2" fmla="*/ 29910 w 3926792"/>
                <a:gd name="connsiteY2" fmla="*/ 2226179 h 2226179"/>
                <a:gd name="connsiteX3" fmla="*/ 3926792 w 3926792"/>
                <a:gd name="connsiteY3" fmla="*/ 1961260 h 2226179"/>
                <a:gd name="connsiteX4" fmla="*/ 3896882 w 3926792"/>
                <a:gd name="connsiteY4" fmla="*/ 0 h 2226179"/>
                <a:gd name="connsiteX0" fmla="*/ 3896882 w 3909701"/>
                <a:gd name="connsiteY0" fmla="*/ 0 h 2226179"/>
                <a:gd name="connsiteX1" fmla="*/ 0 w 3909701"/>
                <a:gd name="connsiteY1" fmla="*/ 264919 h 2226179"/>
                <a:gd name="connsiteX2" fmla="*/ 29910 w 3909701"/>
                <a:gd name="connsiteY2" fmla="*/ 2226179 h 2226179"/>
                <a:gd name="connsiteX3" fmla="*/ 3909701 w 3909701"/>
                <a:gd name="connsiteY3" fmla="*/ 1969805 h 2226179"/>
                <a:gd name="connsiteX4" fmla="*/ 3896882 w 3909701"/>
                <a:gd name="connsiteY4" fmla="*/ 0 h 2226179"/>
                <a:gd name="connsiteX0" fmla="*/ 3896882 w 3896882"/>
                <a:gd name="connsiteY0" fmla="*/ 0 h 2226179"/>
                <a:gd name="connsiteX1" fmla="*/ 0 w 3896882"/>
                <a:gd name="connsiteY1" fmla="*/ 264919 h 2226179"/>
                <a:gd name="connsiteX2" fmla="*/ 29910 w 3896882"/>
                <a:gd name="connsiteY2" fmla="*/ 2226179 h 2226179"/>
                <a:gd name="connsiteX3" fmla="*/ 3892609 w 3896882"/>
                <a:gd name="connsiteY3" fmla="*/ 1974078 h 2226179"/>
                <a:gd name="connsiteX4" fmla="*/ 3896882 w 3896882"/>
                <a:gd name="connsiteY4" fmla="*/ 0 h 2226179"/>
                <a:gd name="connsiteX0" fmla="*/ 3871245 w 3871245"/>
                <a:gd name="connsiteY0" fmla="*/ 0 h 2226179"/>
                <a:gd name="connsiteX1" fmla="*/ 0 w 3871245"/>
                <a:gd name="connsiteY1" fmla="*/ 264919 h 2226179"/>
                <a:gd name="connsiteX2" fmla="*/ 4273 w 3871245"/>
                <a:gd name="connsiteY2" fmla="*/ 2226179 h 2226179"/>
                <a:gd name="connsiteX3" fmla="*/ 3866972 w 3871245"/>
                <a:gd name="connsiteY3" fmla="*/ 1974078 h 2226179"/>
                <a:gd name="connsiteX4" fmla="*/ 3871245 w 3871245"/>
                <a:gd name="connsiteY4" fmla="*/ 0 h 2226179"/>
                <a:gd name="connsiteX0" fmla="*/ 3867064 w 3867064"/>
                <a:gd name="connsiteY0" fmla="*/ 0 h 2226179"/>
                <a:gd name="connsiteX1" fmla="*/ 12911 w 3867064"/>
                <a:gd name="connsiteY1" fmla="*/ 269192 h 2226179"/>
                <a:gd name="connsiteX2" fmla="*/ 92 w 3867064"/>
                <a:gd name="connsiteY2" fmla="*/ 2226179 h 2226179"/>
                <a:gd name="connsiteX3" fmla="*/ 3862791 w 3867064"/>
                <a:gd name="connsiteY3" fmla="*/ 1974078 h 2226179"/>
                <a:gd name="connsiteX4" fmla="*/ 3867064 w 3867064"/>
                <a:gd name="connsiteY4" fmla="*/ 0 h 2226179"/>
                <a:gd name="connsiteX0" fmla="*/ 3867383 w 3867383"/>
                <a:gd name="connsiteY0" fmla="*/ 0 h 2226179"/>
                <a:gd name="connsiteX1" fmla="*/ 411 w 3867383"/>
                <a:gd name="connsiteY1" fmla="*/ 273465 h 2226179"/>
                <a:gd name="connsiteX2" fmla="*/ 411 w 3867383"/>
                <a:gd name="connsiteY2" fmla="*/ 2226179 h 2226179"/>
                <a:gd name="connsiteX3" fmla="*/ 3863110 w 3867383"/>
                <a:gd name="connsiteY3" fmla="*/ 1974078 h 2226179"/>
                <a:gd name="connsiteX4" fmla="*/ 3867383 w 3867383"/>
                <a:gd name="connsiteY4" fmla="*/ 0 h 2226179"/>
                <a:gd name="connsiteX0" fmla="*/ 3892661 w 3892661"/>
                <a:gd name="connsiteY0" fmla="*/ 0 h 6403180"/>
                <a:gd name="connsiteX1" fmla="*/ 25689 w 3892661"/>
                <a:gd name="connsiteY1" fmla="*/ 273465 h 6403180"/>
                <a:gd name="connsiteX2" fmla="*/ 51 w 3892661"/>
                <a:gd name="connsiteY2" fmla="*/ 6403180 h 6403180"/>
                <a:gd name="connsiteX3" fmla="*/ 3888388 w 3892661"/>
                <a:gd name="connsiteY3" fmla="*/ 1974078 h 6403180"/>
                <a:gd name="connsiteX4" fmla="*/ 3892661 w 3892661"/>
                <a:gd name="connsiteY4" fmla="*/ 0 h 6403180"/>
                <a:gd name="connsiteX0" fmla="*/ 3896882 w 3896882"/>
                <a:gd name="connsiteY0" fmla="*/ 0 h 6403180"/>
                <a:gd name="connsiteX1" fmla="*/ 0 w 3896882"/>
                <a:gd name="connsiteY1" fmla="*/ 4599655 h 6403180"/>
                <a:gd name="connsiteX2" fmla="*/ 4272 w 3896882"/>
                <a:gd name="connsiteY2" fmla="*/ 6403180 h 6403180"/>
                <a:gd name="connsiteX3" fmla="*/ 3892609 w 3896882"/>
                <a:gd name="connsiteY3" fmla="*/ 1974078 h 6403180"/>
                <a:gd name="connsiteX4" fmla="*/ 3896882 w 3896882"/>
                <a:gd name="connsiteY4" fmla="*/ 0 h 6403180"/>
                <a:gd name="connsiteX0" fmla="*/ 3893021 w 3893021"/>
                <a:gd name="connsiteY0" fmla="*/ 0 h 6403180"/>
                <a:gd name="connsiteX1" fmla="*/ 412 w 3893021"/>
                <a:gd name="connsiteY1" fmla="*/ 4152108 h 6403180"/>
                <a:gd name="connsiteX2" fmla="*/ 411 w 3893021"/>
                <a:gd name="connsiteY2" fmla="*/ 6403180 h 6403180"/>
                <a:gd name="connsiteX3" fmla="*/ 3888748 w 3893021"/>
                <a:gd name="connsiteY3" fmla="*/ 1974078 h 6403180"/>
                <a:gd name="connsiteX4" fmla="*/ 3893021 w 3893021"/>
                <a:gd name="connsiteY4" fmla="*/ 0 h 6403180"/>
                <a:gd name="connsiteX0" fmla="*/ 3892651 w 3892651"/>
                <a:gd name="connsiteY0" fmla="*/ 0 h 6403180"/>
                <a:gd name="connsiteX1" fmla="*/ 34226 w 3892651"/>
                <a:gd name="connsiteY1" fmla="*/ 4375864 h 6403180"/>
                <a:gd name="connsiteX2" fmla="*/ 41 w 3892651"/>
                <a:gd name="connsiteY2" fmla="*/ 6403180 h 6403180"/>
                <a:gd name="connsiteX3" fmla="*/ 3888378 w 3892651"/>
                <a:gd name="connsiteY3" fmla="*/ 1974078 h 6403180"/>
                <a:gd name="connsiteX4" fmla="*/ 3892651 w 3892651"/>
                <a:gd name="connsiteY4" fmla="*/ 0 h 6403180"/>
                <a:gd name="connsiteX0" fmla="*/ 3875591 w 3875591"/>
                <a:gd name="connsiteY0" fmla="*/ 0 h 6552362"/>
                <a:gd name="connsiteX1" fmla="*/ 17166 w 3875591"/>
                <a:gd name="connsiteY1" fmla="*/ 4375864 h 6552362"/>
                <a:gd name="connsiteX2" fmla="*/ 73 w 3875591"/>
                <a:gd name="connsiteY2" fmla="*/ 6552362 h 6552362"/>
                <a:gd name="connsiteX3" fmla="*/ 3871318 w 3875591"/>
                <a:gd name="connsiteY3" fmla="*/ 1974078 h 6552362"/>
                <a:gd name="connsiteX4" fmla="*/ 3875591 w 3875591"/>
                <a:gd name="connsiteY4" fmla="*/ 0 h 6552362"/>
                <a:gd name="connsiteX0" fmla="*/ 3875928 w 3875928"/>
                <a:gd name="connsiteY0" fmla="*/ 0 h 6552362"/>
                <a:gd name="connsiteX1" fmla="*/ 412 w 3875928"/>
                <a:gd name="connsiteY1" fmla="*/ 4599620 h 6552362"/>
                <a:gd name="connsiteX2" fmla="*/ 410 w 3875928"/>
                <a:gd name="connsiteY2" fmla="*/ 6552362 h 6552362"/>
                <a:gd name="connsiteX3" fmla="*/ 3871655 w 3875928"/>
                <a:gd name="connsiteY3" fmla="*/ 1974078 h 6552362"/>
                <a:gd name="connsiteX4" fmla="*/ 3875928 w 3875928"/>
                <a:gd name="connsiteY4" fmla="*/ 0 h 6552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5928" h="6552362">
                  <a:moveTo>
                    <a:pt x="3875928" y="0"/>
                  </a:moveTo>
                  <a:lnTo>
                    <a:pt x="412" y="4599620"/>
                  </a:lnTo>
                  <a:cubicBezTo>
                    <a:pt x="1836" y="5253373"/>
                    <a:pt x="-1014" y="5898609"/>
                    <a:pt x="410" y="6552362"/>
                  </a:cubicBezTo>
                  <a:lnTo>
                    <a:pt x="3871655" y="1974078"/>
                  </a:lnTo>
                  <a:cubicBezTo>
                    <a:pt x="3873079" y="1316052"/>
                    <a:pt x="3874504" y="658026"/>
                    <a:pt x="387592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54" name="Group 53">
            <a:extLst>
              <a:ext uri="{FF2B5EF4-FFF2-40B4-BE49-F238E27FC236}">
                <a16:creationId xmlns:a16="http://schemas.microsoft.com/office/drawing/2014/main" id="{40FB06DE-F29F-A246-84EE-63E1636623F1}"/>
              </a:ext>
            </a:extLst>
          </p:cNvPr>
          <p:cNvGrpSpPr/>
          <p:nvPr/>
        </p:nvGrpSpPr>
        <p:grpSpPr>
          <a:xfrm>
            <a:off x="3401181" y="5445216"/>
            <a:ext cx="4028803" cy="375356"/>
            <a:chOff x="3401181" y="5445216"/>
            <a:chExt cx="4028803" cy="375356"/>
          </a:xfrm>
        </p:grpSpPr>
        <p:cxnSp>
          <p:nvCxnSpPr>
            <p:cNvPr id="62" name="Straight Arrow Connector 61">
              <a:extLst>
                <a:ext uri="{FF2B5EF4-FFF2-40B4-BE49-F238E27FC236}">
                  <a16:creationId xmlns:a16="http://schemas.microsoft.com/office/drawing/2014/main" id="{58B400F4-D655-EC45-9A58-A60137EE250C}"/>
                </a:ext>
              </a:extLst>
            </p:cNvPr>
            <p:cNvCxnSpPr>
              <a:cxnSpLocks/>
            </p:cNvCxnSpPr>
            <p:nvPr/>
          </p:nvCxnSpPr>
          <p:spPr>
            <a:xfrm flipH="1">
              <a:off x="3401181" y="5534648"/>
              <a:ext cx="4028803" cy="26998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Freeform 69">
              <a:extLst>
                <a:ext uri="{FF2B5EF4-FFF2-40B4-BE49-F238E27FC236}">
                  <a16:creationId xmlns:a16="http://schemas.microsoft.com/office/drawing/2014/main" id="{E5D9F6BF-C428-4448-A3F0-EC7E244381F1}"/>
                </a:ext>
              </a:extLst>
            </p:cNvPr>
            <p:cNvSpPr/>
            <p:nvPr/>
          </p:nvSpPr>
          <p:spPr>
            <a:xfrm>
              <a:off x="3504762" y="5445216"/>
              <a:ext cx="3875928" cy="375356"/>
            </a:xfrm>
            <a:custGeom>
              <a:avLst/>
              <a:gdLst>
                <a:gd name="connsiteX0" fmla="*/ 3896882 w 3926792"/>
                <a:gd name="connsiteY0" fmla="*/ 0 h 2226179"/>
                <a:gd name="connsiteX1" fmla="*/ 0 w 3926792"/>
                <a:gd name="connsiteY1" fmla="*/ 264919 h 2226179"/>
                <a:gd name="connsiteX2" fmla="*/ 29910 w 3926792"/>
                <a:gd name="connsiteY2" fmla="*/ 2226179 h 2226179"/>
                <a:gd name="connsiteX3" fmla="*/ 3926792 w 3926792"/>
                <a:gd name="connsiteY3" fmla="*/ 1961260 h 2226179"/>
                <a:gd name="connsiteX4" fmla="*/ 3896882 w 3926792"/>
                <a:gd name="connsiteY4" fmla="*/ 0 h 2226179"/>
                <a:gd name="connsiteX0" fmla="*/ 3896882 w 3909701"/>
                <a:gd name="connsiteY0" fmla="*/ 0 h 2226179"/>
                <a:gd name="connsiteX1" fmla="*/ 0 w 3909701"/>
                <a:gd name="connsiteY1" fmla="*/ 264919 h 2226179"/>
                <a:gd name="connsiteX2" fmla="*/ 29910 w 3909701"/>
                <a:gd name="connsiteY2" fmla="*/ 2226179 h 2226179"/>
                <a:gd name="connsiteX3" fmla="*/ 3909701 w 3909701"/>
                <a:gd name="connsiteY3" fmla="*/ 1969805 h 2226179"/>
                <a:gd name="connsiteX4" fmla="*/ 3896882 w 3909701"/>
                <a:gd name="connsiteY4" fmla="*/ 0 h 2226179"/>
                <a:gd name="connsiteX0" fmla="*/ 3896882 w 3896882"/>
                <a:gd name="connsiteY0" fmla="*/ 0 h 2226179"/>
                <a:gd name="connsiteX1" fmla="*/ 0 w 3896882"/>
                <a:gd name="connsiteY1" fmla="*/ 264919 h 2226179"/>
                <a:gd name="connsiteX2" fmla="*/ 29910 w 3896882"/>
                <a:gd name="connsiteY2" fmla="*/ 2226179 h 2226179"/>
                <a:gd name="connsiteX3" fmla="*/ 3892609 w 3896882"/>
                <a:gd name="connsiteY3" fmla="*/ 1974078 h 2226179"/>
                <a:gd name="connsiteX4" fmla="*/ 3896882 w 3896882"/>
                <a:gd name="connsiteY4" fmla="*/ 0 h 2226179"/>
                <a:gd name="connsiteX0" fmla="*/ 3871245 w 3871245"/>
                <a:gd name="connsiteY0" fmla="*/ 0 h 2226179"/>
                <a:gd name="connsiteX1" fmla="*/ 0 w 3871245"/>
                <a:gd name="connsiteY1" fmla="*/ 264919 h 2226179"/>
                <a:gd name="connsiteX2" fmla="*/ 4273 w 3871245"/>
                <a:gd name="connsiteY2" fmla="*/ 2226179 h 2226179"/>
                <a:gd name="connsiteX3" fmla="*/ 3866972 w 3871245"/>
                <a:gd name="connsiteY3" fmla="*/ 1974078 h 2226179"/>
                <a:gd name="connsiteX4" fmla="*/ 3871245 w 3871245"/>
                <a:gd name="connsiteY4" fmla="*/ 0 h 2226179"/>
                <a:gd name="connsiteX0" fmla="*/ 3867064 w 3867064"/>
                <a:gd name="connsiteY0" fmla="*/ 0 h 2226179"/>
                <a:gd name="connsiteX1" fmla="*/ 12911 w 3867064"/>
                <a:gd name="connsiteY1" fmla="*/ 269192 h 2226179"/>
                <a:gd name="connsiteX2" fmla="*/ 92 w 3867064"/>
                <a:gd name="connsiteY2" fmla="*/ 2226179 h 2226179"/>
                <a:gd name="connsiteX3" fmla="*/ 3862791 w 3867064"/>
                <a:gd name="connsiteY3" fmla="*/ 1974078 h 2226179"/>
                <a:gd name="connsiteX4" fmla="*/ 3867064 w 3867064"/>
                <a:gd name="connsiteY4" fmla="*/ 0 h 2226179"/>
                <a:gd name="connsiteX0" fmla="*/ 3867383 w 3867383"/>
                <a:gd name="connsiteY0" fmla="*/ 0 h 2226179"/>
                <a:gd name="connsiteX1" fmla="*/ 411 w 3867383"/>
                <a:gd name="connsiteY1" fmla="*/ 273465 h 2226179"/>
                <a:gd name="connsiteX2" fmla="*/ 411 w 3867383"/>
                <a:gd name="connsiteY2" fmla="*/ 2226179 h 2226179"/>
                <a:gd name="connsiteX3" fmla="*/ 3863110 w 3867383"/>
                <a:gd name="connsiteY3" fmla="*/ 1974078 h 2226179"/>
                <a:gd name="connsiteX4" fmla="*/ 3867383 w 3867383"/>
                <a:gd name="connsiteY4" fmla="*/ 0 h 2226179"/>
                <a:gd name="connsiteX0" fmla="*/ 3892661 w 3892661"/>
                <a:gd name="connsiteY0" fmla="*/ 0 h 6403180"/>
                <a:gd name="connsiteX1" fmla="*/ 25689 w 3892661"/>
                <a:gd name="connsiteY1" fmla="*/ 273465 h 6403180"/>
                <a:gd name="connsiteX2" fmla="*/ 51 w 3892661"/>
                <a:gd name="connsiteY2" fmla="*/ 6403180 h 6403180"/>
                <a:gd name="connsiteX3" fmla="*/ 3888388 w 3892661"/>
                <a:gd name="connsiteY3" fmla="*/ 1974078 h 6403180"/>
                <a:gd name="connsiteX4" fmla="*/ 3892661 w 3892661"/>
                <a:gd name="connsiteY4" fmla="*/ 0 h 6403180"/>
                <a:gd name="connsiteX0" fmla="*/ 3896882 w 3896882"/>
                <a:gd name="connsiteY0" fmla="*/ 0 h 6403180"/>
                <a:gd name="connsiteX1" fmla="*/ 0 w 3896882"/>
                <a:gd name="connsiteY1" fmla="*/ 4599655 h 6403180"/>
                <a:gd name="connsiteX2" fmla="*/ 4272 w 3896882"/>
                <a:gd name="connsiteY2" fmla="*/ 6403180 h 6403180"/>
                <a:gd name="connsiteX3" fmla="*/ 3892609 w 3896882"/>
                <a:gd name="connsiteY3" fmla="*/ 1974078 h 6403180"/>
                <a:gd name="connsiteX4" fmla="*/ 3896882 w 3896882"/>
                <a:gd name="connsiteY4" fmla="*/ 0 h 6403180"/>
                <a:gd name="connsiteX0" fmla="*/ 3893021 w 3893021"/>
                <a:gd name="connsiteY0" fmla="*/ 0 h 6403180"/>
                <a:gd name="connsiteX1" fmla="*/ 412 w 3893021"/>
                <a:gd name="connsiteY1" fmla="*/ 4152108 h 6403180"/>
                <a:gd name="connsiteX2" fmla="*/ 411 w 3893021"/>
                <a:gd name="connsiteY2" fmla="*/ 6403180 h 6403180"/>
                <a:gd name="connsiteX3" fmla="*/ 3888748 w 3893021"/>
                <a:gd name="connsiteY3" fmla="*/ 1974078 h 6403180"/>
                <a:gd name="connsiteX4" fmla="*/ 3893021 w 3893021"/>
                <a:gd name="connsiteY4" fmla="*/ 0 h 6403180"/>
                <a:gd name="connsiteX0" fmla="*/ 3892651 w 3892651"/>
                <a:gd name="connsiteY0" fmla="*/ 0 h 6403180"/>
                <a:gd name="connsiteX1" fmla="*/ 34226 w 3892651"/>
                <a:gd name="connsiteY1" fmla="*/ 4375864 h 6403180"/>
                <a:gd name="connsiteX2" fmla="*/ 41 w 3892651"/>
                <a:gd name="connsiteY2" fmla="*/ 6403180 h 6403180"/>
                <a:gd name="connsiteX3" fmla="*/ 3888378 w 3892651"/>
                <a:gd name="connsiteY3" fmla="*/ 1974078 h 6403180"/>
                <a:gd name="connsiteX4" fmla="*/ 3892651 w 3892651"/>
                <a:gd name="connsiteY4" fmla="*/ 0 h 6403180"/>
                <a:gd name="connsiteX0" fmla="*/ 3875591 w 3875591"/>
                <a:gd name="connsiteY0" fmla="*/ 0 h 6552362"/>
                <a:gd name="connsiteX1" fmla="*/ 17166 w 3875591"/>
                <a:gd name="connsiteY1" fmla="*/ 4375864 h 6552362"/>
                <a:gd name="connsiteX2" fmla="*/ 73 w 3875591"/>
                <a:gd name="connsiteY2" fmla="*/ 6552362 h 6552362"/>
                <a:gd name="connsiteX3" fmla="*/ 3871318 w 3875591"/>
                <a:gd name="connsiteY3" fmla="*/ 1974078 h 6552362"/>
                <a:gd name="connsiteX4" fmla="*/ 3875591 w 3875591"/>
                <a:gd name="connsiteY4" fmla="*/ 0 h 6552362"/>
                <a:gd name="connsiteX0" fmla="*/ 3875928 w 3875928"/>
                <a:gd name="connsiteY0" fmla="*/ 0 h 6552362"/>
                <a:gd name="connsiteX1" fmla="*/ 412 w 3875928"/>
                <a:gd name="connsiteY1" fmla="*/ 4599620 h 6552362"/>
                <a:gd name="connsiteX2" fmla="*/ 410 w 3875928"/>
                <a:gd name="connsiteY2" fmla="*/ 6552362 h 6552362"/>
                <a:gd name="connsiteX3" fmla="*/ 3871655 w 3875928"/>
                <a:gd name="connsiteY3" fmla="*/ 1974078 h 6552362"/>
                <a:gd name="connsiteX4" fmla="*/ 3875928 w 3875928"/>
                <a:gd name="connsiteY4" fmla="*/ 0 h 6552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5928" h="6552362">
                  <a:moveTo>
                    <a:pt x="3875928" y="0"/>
                  </a:moveTo>
                  <a:lnTo>
                    <a:pt x="412" y="4599620"/>
                  </a:lnTo>
                  <a:cubicBezTo>
                    <a:pt x="1836" y="5253373"/>
                    <a:pt x="-1014" y="5898609"/>
                    <a:pt x="410" y="6552362"/>
                  </a:cubicBezTo>
                  <a:lnTo>
                    <a:pt x="3871655" y="1974078"/>
                  </a:lnTo>
                  <a:cubicBezTo>
                    <a:pt x="3873079" y="1316052"/>
                    <a:pt x="3874504" y="658026"/>
                    <a:pt x="3875928" y="0"/>
                  </a:cubicBez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     </a:t>
              </a:r>
            </a:p>
          </p:txBody>
        </p:sp>
      </p:grpSp>
      <p:grpSp>
        <p:nvGrpSpPr>
          <p:cNvPr id="3" name="Group 2">
            <a:extLst>
              <a:ext uri="{FF2B5EF4-FFF2-40B4-BE49-F238E27FC236}">
                <a16:creationId xmlns:a16="http://schemas.microsoft.com/office/drawing/2014/main" id="{CFF15201-6C51-0E4C-8DF2-2874D9BB5094}"/>
              </a:ext>
            </a:extLst>
          </p:cNvPr>
          <p:cNvGrpSpPr/>
          <p:nvPr/>
        </p:nvGrpSpPr>
        <p:grpSpPr>
          <a:xfrm>
            <a:off x="1750742" y="5112121"/>
            <a:ext cx="1641327" cy="338554"/>
            <a:chOff x="1750742" y="5112121"/>
            <a:chExt cx="1641327" cy="338554"/>
          </a:xfrm>
        </p:grpSpPr>
        <p:cxnSp>
          <p:nvCxnSpPr>
            <p:cNvPr id="80" name="Straight Arrow Connector 79">
              <a:extLst>
                <a:ext uri="{FF2B5EF4-FFF2-40B4-BE49-F238E27FC236}">
                  <a16:creationId xmlns:a16="http://schemas.microsoft.com/office/drawing/2014/main" id="{720A34E6-D1D9-9946-A671-F07C7305187C}"/>
                </a:ext>
              </a:extLst>
            </p:cNvPr>
            <p:cNvCxnSpPr>
              <a:cxnSpLocks/>
            </p:cNvCxnSpPr>
            <p:nvPr/>
          </p:nvCxnSpPr>
          <p:spPr>
            <a:xfrm flipH="1">
              <a:off x="1750742" y="5290443"/>
              <a:ext cx="16413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91" name="Group 90">
              <a:extLst>
                <a:ext uri="{FF2B5EF4-FFF2-40B4-BE49-F238E27FC236}">
                  <a16:creationId xmlns:a16="http://schemas.microsoft.com/office/drawing/2014/main" id="{1869B0B9-3B24-694E-ACA6-3C15E7F0A7AA}"/>
                </a:ext>
              </a:extLst>
            </p:cNvPr>
            <p:cNvGrpSpPr/>
            <p:nvPr/>
          </p:nvGrpSpPr>
          <p:grpSpPr>
            <a:xfrm>
              <a:off x="2136070" y="5112121"/>
              <a:ext cx="459104" cy="338554"/>
              <a:chOff x="2709565" y="5090498"/>
              <a:chExt cx="459104" cy="338554"/>
            </a:xfrm>
          </p:grpSpPr>
          <p:sp>
            <p:nvSpPr>
              <p:cNvPr id="90" name="Rectangle 89">
                <a:extLst>
                  <a:ext uri="{FF2B5EF4-FFF2-40B4-BE49-F238E27FC236}">
                    <a16:creationId xmlns:a16="http://schemas.microsoft.com/office/drawing/2014/main" id="{50D49D93-5523-2D40-A4B4-2C25959CCB4C}"/>
                  </a:ext>
                </a:extLst>
              </p:cNvPr>
              <p:cNvSpPr/>
              <p:nvPr/>
            </p:nvSpPr>
            <p:spPr>
              <a:xfrm>
                <a:off x="2785241" y="5146384"/>
                <a:ext cx="252731" cy="2274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5" name="TextBox 84">
                <a:extLst>
                  <a:ext uri="{FF2B5EF4-FFF2-40B4-BE49-F238E27FC236}">
                    <a16:creationId xmlns:a16="http://schemas.microsoft.com/office/drawing/2014/main" id="{024E2305-8E5C-AA43-A3E7-0B4250CBA647}"/>
                  </a:ext>
                </a:extLst>
              </p:cNvPr>
              <p:cNvSpPr txBox="1"/>
              <p:nvPr/>
            </p:nvSpPr>
            <p:spPr>
              <a:xfrm>
                <a:off x="2709565" y="5090498"/>
                <a:ext cx="45910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O</a:t>
                </a:r>
                <a:r>
                  <a:rPr kumimoji="0" lang="en-US" sz="1600" b="0" i="0" u="none" strike="noStrike" kern="1200" cap="none" spc="0" normalizeH="0" baseline="-25000" noProof="0" dirty="0">
                    <a:ln>
                      <a:noFill/>
                    </a:ln>
                    <a:solidFill>
                      <a:prstClr val="black"/>
                    </a:solidFill>
                    <a:effectLst/>
                    <a:uLnTx/>
                    <a:uFillTx/>
                    <a:latin typeface="Calibri"/>
                    <a:ea typeface="+mn-ea"/>
                    <a:cs typeface="+mn-cs"/>
                  </a:rPr>
                  <a:t>1</a:t>
                </a:r>
              </a:p>
            </p:txBody>
          </p:sp>
        </p:grpSp>
      </p:grpSp>
      <p:sp>
        <p:nvSpPr>
          <p:cNvPr id="94" name="Rectangle 93">
            <a:extLst>
              <a:ext uri="{FF2B5EF4-FFF2-40B4-BE49-F238E27FC236}">
                <a16:creationId xmlns:a16="http://schemas.microsoft.com/office/drawing/2014/main" id="{63ACB7C6-C932-A244-9314-0E6B7F0BABA7}"/>
              </a:ext>
            </a:extLst>
          </p:cNvPr>
          <p:cNvSpPr/>
          <p:nvPr/>
        </p:nvSpPr>
        <p:spPr>
          <a:xfrm>
            <a:off x="2453226" y="5330278"/>
            <a:ext cx="252731" cy="2274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4" name="Group 3">
            <a:extLst>
              <a:ext uri="{FF2B5EF4-FFF2-40B4-BE49-F238E27FC236}">
                <a16:creationId xmlns:a16="http://schemas.microsoft.com/office/drawing/2014/main" id="{F5600D4F-86F9-0C49-A7FC-8E1F0F10C16E}"/>
              </a:ext>
            </a:extLst>
          </p:cNvPr>
          <p:cNvGrpSpPr/>
          <p:nvPr/>
        </p:nvGrpSpPr>
        <p:grpSpPr>
          <a:xfrm>
            <a:off x="1750742" y="5274392"/>
            <a:ext cx="1641172" cy="338554"/>
            <a:chOff x="1750742" y="5274392"/>
            <a:chExt cx="1641172" cy="338554"/>
          </a:xfrm>
        </p:grpSpPr>
        <p:cxnSp>
          <p:nvCxnSpPr>
            <p:cNvPr id="82" name="Straight Arrow Connector 81">
              <a:extLst>
                <a:ext uri="{FF2B5EF4-FFF2-40B4-BE49-F238E27FC236}">
                  <a16:creationId xmlns:a16="http://schemas.microsoft.com/office/drawing/2014/main" id="{6CC15AA8-A7F6-FE4A-B121-E8AC009EFE51}"/>
                </a:ext>
              </a:extLst>
            </p:cNvPr>
            <p:cNvCxnSpPr>
              <a:cxnSpLocks/>
            </p:cNvCxnSpPr>
            <p:nvPr/>
          </p:nvCxnSpPr>
          <p:spPr>
            <a:xfrm flipH="1">
              <a:off x="1750742" y="5442843"/>
              <a:ext cx="16411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4597425E-DF5C-7647-B600-A70497B20E94}"/>
                </a:ext>
              </a:extLst>
            </p:cNvPr>
            <p:cNvSpPr txBox="1"/>
            <p:nvPr/>
          </p:nvSpPr>
          <p:spPr>
            <a:xfrm>
              <a:off x="2384556" y="5274392"/>
              <a:ext cx="45910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O</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p>
          </p:txBody>
        </p:sp>
      </p:grpSp>
      <p:grpSp>
        <p:nvGrpSpPr>
          <p:cNvPr id="7" name="Group 6">
            <a:extLst>
              <a:ext uri="{FF2B5EF4-FFF2-40B4-BE49-F238E27FC236}">
                <a16:creationId xmlns:a16="http://schemas.microsoft.com/office/drawing/2014/main" id="{DF5B72F1-6258-1D46-8B4C-28D067B642BD}"/>
              </a:ext>
            </a:extLst>
          </p:cNvPr>
          <p:cNvGrpSpPr/>
          <p:nvPr/>
        </p:nvGrpSpPr>
        <p:grpSpPr>
          <a:xfrm>
            <a:off x="1750742" y="5500058"/>
            <a:ext cx="1644347" cy="338554"/>
            <a:chOff x="1750742" y="5500058"/>
            <a:chExt cx="1644347" cy="338554"/>
          </a:xfrm>
        </p:grpSpPr>
        <p:cxnSp>
          <p:nvCxnSpPr>
            <p:cNvPr id="83" name="Straight Arrow Connector 82">
              <a:extLst>
                <a:ext uri="{FF2B5EF4-FFF2-40B4-BE49-F238E27FC236}">
                  <a16:creationId xmlns:a16="http://schemas.microsoft.com/office/drawing/2014/main" id="{665F1FBC-EB6D-914C-954B-043B19E2CEC2}"/>
                </a:ext>
              </a:extLst>
            </p:cNvPr>
            <p:cNvCxnSpPr>
              <a:cxnSpLocks/>
            </p:cNvCxnSpPr>
            <p:nvPr/>
          </p:nvCxnSpPr>
          <p:spPr>
            <a:xfrm flipH="1">
              <a:off x="1750742" y="5670973"/>
              <a:ext cx="164434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88D8925B-CD48-6346-BBE6-8AD1F024192A}"/>
                </a:ext>
              </a:extLst>
            </p:cNvPr>
            <p:cNvSpPr txBox="1"/>
            <p:nvPr/>
          </p:nvSpPr>
          <p:spPr>
            <a:xfrm>
              <a:off x="2578111" y="5500058"/>
              <a:ext cx="45910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O</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grpSp>
      <p:grpSp>
        <p:nvGrpSpPr>
          <p:cNvPr id="55" name="Group 54">
            <a:extLst>
              <a:ext uri="{FF2B5EF4-FFF2-40B4-BE49-F238E27FC236}">
                <a16:creationId xmlns:a16="http://schemas.microsoft.com/office/drawing/2014/main" id="{2E3B66F0-9018-8E4D-819B-CF6530707FCC}"/>
              </a:ext>
            </a:extLst>
          </p:cNvPr>
          <p:cNvGrpSpPr/>
          <p:nvPr/>
        </p:nvGrpSpPr>
        <p:grpSpPr>
          <a:xfrm>
            <a:off x="1750742" y="5634943"/>
            <a:ext cx="1641326" cy="338554"/>
            <a:chOff x="1750742" y="5634943"/>
            <a:chExt cx="1641326" cy="338554"/>
          </a:xfrm>
        </p:grpSpPr>
        <p:cxnSp>
          <p:nvCxnSpPr>
            <p:cNvPr id="84" name="Straight Arrow Connector 83">
              <a:extLst>
                <a:ext uri="{FF2B5EF4-FFF2-40B4-BE49-F238E27FC236}">
                  <a16:creationId xmlns:a16="http://schemas.microsoft.com/office/drawing/2014/main" id="{DB9888CD-41C5-4646-87F1-56C4C74BA58F}"/>
                </a:ext>
              </a:extLst>
            </p:cNvPr>
            <p:cNvCxnSpPr>
              <a:cxnSpLocks/>
            </p:cNvCxnSpPr>
            <p:nvPr/>
          </p:nvCxnSpPr>
          <p:spPr>
            <a:xfrm flipH="1">
              <a:off x="1750742" y="5804632"/>
              <a:ext cx="164132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AD494163-6EBC-544B-A9C5-6828F477C4BF}"/>
                </a:ext>
              </a:extLst>
            </p:cNvPr>
            <p:cNvSpPr txBox="1"/>
            <p:nvPr/>
          </p:nvSpPr>
          <p:spPr>
            <a:xfrm>
              <a:off x="2779553" y="5634943"/>
              <a:ext cx="45910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O</a:t>
              </a:r>
              <a:r>
                <a:rPr kumimoji="0" lang="en-US" sz="1600" b="0" i="0" u="none" strike="noStrike" kern="1200" cap="none" spc="0" normalizeH="0" baseline="-25000" noProof="0" dirty="0">
                  <a:ln>
                    <a:noFill/>
                  </a:ln>
                  <a:solidFill>
                    <a:prstClr val="black"/>
                  </a:solidFill>
                  <a:effectLst/>
                  <a:uLnTx/>
                  <a:uFillTx/>
                  <a:latin typeface="Calibri"/>
                  <a:ea typeface="+mn-ea"/>
                  <a:cs typeface="+mn-cs"/>
                </a:rPr>
                <a:t>4</a:t>
              </a:r>
            </a:p>
          </p:txBody>
        </p:sp>
      </p:grpSp>
      <p:sp>
        <p:nvSpPr>
          <p:cNvPr id="98" name="Rectangle 97">
            <a:extLst>
              <a:ext uri="{FF2B5EF4-FFF2-40B4-BE49-F238E27FC236}">
                <a16:creationId xmlns:a16="http://schemas.microsoft.com/office/drawing/2014/main" id="{CFAEFC89-AAE1-D248-8065-2DCB806A42B8}"/>
              </a:ext>
            </a:extLst>
          </p:cNvPr>
          <p:cNvSpPr/>
          <p:nvPr/>
        </p:nvSpPr>
        <p:spPr>
          <a:xfrm>
            <a:off x="8624002" y="5214579"/>
            <a:ext cx="892097" cy="11030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9" name="Rectangle 98">
            <a:extLst>
              <a:ext uri="{FF2B5EF4-FFF2-40B4-BE49-F238E27FC236}">
                <a16:creationId xmlns:a16="http://schemas.microsoft.com/office/drawing/2014/main" id="{B85586A7-784E-134B-85D7-D63EAD126974}"/>
              </a:ext>
            </a:extLst>
          </p:cNvPr>
          <p:cNvSpPr/>
          <p:nvPr/>
        </p:nvSpPr>
        <p:spPr>
          <a:xfrm>
            <a:off x="8624002" y="5303700"/>
            <a:ext cx="892097" cy="11030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0" name="Rectangle 99">
            <a:extLst>
              <a:ext uri="{FF2B5EF4-FFF2-40B4-BE49-F238E27FC236}">
                <a16:creationId xmlns:a16="http://schemas.microsoft.com/office/drawing/2014/main" id="{88A20BE8-0DED-0F46-A15A-6CA9C220DD67}"/>
              </a:ext>
            </a:extLst>
          </p:cNvPr>
          <p:cNvSpPr/>
          <p:nvPr/>
        </p:nvSpPr>
        <p:spPr>
          <a:xfrm>
            <a:off x="8620344" y="5425404"/>
            <a:ext cx="892097" cy="11030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2" name="TextBox 91">
            <a:extLst>
              <a:ext uri="{FF2B5EF4-FFF2-40B4-BE49-F238E27FC236}">
                <a16:creationId xmlns:a16="http://schemas.microsoft.com/office/drawing/2014/main" id="{8AF7AE2C-A59F-D247-BD00-087A82CBE885}"/>
              </a:ext>
            </a:extLst>
          </p:cNvPr>
          <p:cNvSpPr txBox="1"/>
          <p:nvPr/>
        </p:nvSpPr>
        <p:spPr>
          <a:xfrm>
            <a:off x="8322039" y="2665582"/>
            <a:ext cx="25605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object data requested</a:t>
            </a:r>
          </a:p>
        </p:txBody>
      </p:sp>
      <p:sp>
        <p:nvSpPr>
          <p:cNvPr id="101" name="Left Arrow 100">
            <a:extLst>
              <a:ext uri="{FF2B5EF4-FFF2-40B4-BE49-F238E27FC236}">
                <a16:creationId xmlns:a16="http://schemas.microsoft.com/office/drawing/2014/main" id="{9C9ACF7A-93F7-1144-933E-C07E1A9255BB}"/>
              </a:ext>
            </a:extLst>
          </p:cNvPr>
          <p:cNvSpPr/>
          <p:nvPr/>
        </p:nvSpPr>
        <p:spPr>
          <a:xfrm>
            <a:off x="7955470" y="4068021"/>
            <a:ext cx="596846" cy="369332"/>
          </a:xfrm>
          <a:prstGeom prst="lef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4" name="Rectangle 103">
            <a:extLst>
              <a:ext uri="{FF2B5EF4-FFF2-40B4-BE49-F238E27FC236}">
                <a16:creationId xmlns:a16="http://schemas.microsoft.com/office/drawing/2014/main" id="{F92C3131-42F8-4447-929E-4F663CB535C3}"/>
              </a:ext>
            </a:extLst>
          </p:cNvPr>
          <p:cNvSpPr/>
          <p:nvPr/>
        </p:nvSpPr>
        <p:spPr>
          <a:xfrm>
            <a:off x="10065868" y="3696565"/>
            <a:ext cx="394800" cy="2274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5" name="TextBox 104">
            <a:extLst>
              <a:ext uri="{FF2B5EF4-FFF2-40B4-BE49-F238E27FC236}">
                <a16:creationId xmlns:a16="http://schemas.microsoft.com/office/drawing/2014/main" id="{C66EC781-091E-0F4D-AB0D-84A37CFCF6E8}"/>
              </a:ext>
            </a:extLst>
          </p:cNvPr>
          <p:cNvSpPr txBox="1"/>
          <p:nvPr/>
        </p:nvSpPr>
        <p:spPr>
          <a:xfrm>
            <a:off x="9706653" y="3898744"/>
            <a:ext cx="71718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p>
        </p:txBody>
      </p:sp>
      <p:sp>
        <p:nvSpPr>
          <p:cNvPr id="107" name="Rectangle 106">
            <a:extLst>
              <a:ext uri="{FF2B5EF4-FFF2-40B4-BE49-F238E27FC236}">
                <a16:creationId xmlns:a16="http://schemas.microsoft.com/office/drawing/2014/main" id="{F385891B-C7EB-5245-A25D-276FD77536AB}"/>
              </a:ext>
            </a:extLst>
          </p:cNvPr>
          <p:cNvSpPr/>
          <p:nvPr/>
        </p:nvSpPr>
        <p:spPr>
          <a:xfrm>
            <a:off x="10303411" y="3858836"/>
            <a:ext cx="394800" cy="2274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8" name="TextBox 107">
            <a:extLst>
              <a:ext uri="{FF2B5EF4-FFF2-40B4-BE49-F238E27FC236}">
                <a16:creationId xmlns:a16="http://schemas.microsoft.com/office/drawing/2014/main" id="{9D8408DC-4E3D-7747-AD30-D5058E1B4D77}"/>
              </a:ext>
            </a:extLst>
          </p:cNvPr>
          <p:cNvSpPr txBox="1"/>
          <p:nvPr/>
        </p:nvSpPr>
        <p:spPr>
          <a:xfrm>
            <a:off x="9717406" y="4747954"/>
            <a:ext cx="71718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sp>
        <p:nvSpPr>
          <p:cNvPr id="109" name="TextBox 108">
            <a:extLst>
              <a:ext uri="{FF2B5EF4-FFF2-40B4-BE49-F238E27FC236}">
                <a16:creationId xmlns:a16="http://schemas.microsoft.com/office/drawing/2014/main" id="{952069D3-515D-EA47-80C1-EAE65F1325BF}"/>
              </a:ext>
            </a:extLst>
          </p:cNvPr>
          <p:cNvSpPr txBox="1"/>
          <p:nvPr/>
        </p:nvSpPr>
        <p:spPr>
          <a:xfrm>
            <a:off x="9717374" y="5101897"/>
            <a:ext cx="71718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sp>
        <p:nvSpPr>
          <p:cNvPr id="110" name="TextBox 109">
            <a:extLst>
              <a:ext uri="{FF2B5EF4-FFF2-40B4-BE49-F238E27FC236}">
                <a16:creationId xmlns:a16="http://schemas.microsoft.com/office/drawing/2014/main" id="{56E9B31D-F0E0-5E40-9F14-0871A03773A6}"/>
              </a:ext>
            </a:extLst>
          </p:cNvPr>
          <p:cNvSpPr txBox="1"/>
          <p:nvPr/>
        </p:nvSpPr>
        <p:spPr>
          <a:xfrm>
            <a:off x="9722211" y="5425404"/>
            <a:ext cx="71718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cxnSp>
        <p:nvCxnSpPr>
          <p:cNvPr id="111" name="Straight Connector 110">
            <a:extLst>
              <a:ext uri="{FF2B5EF4-FFF2-40B4-BE49-F238E27FC236}">
                <a16:creationId xmlns:a16="http://schemas.microsoft.com/office/drawing/2014/main" id="{D10A1F28-D7BB-BD4E-8F4C-AE1B9F56323C}"/>
              </a:ext>
            </a:extLst>
          </p:cNvPr>
          <p:cNvCxnSpPr>
            <a:cxnSpLocks/>
          </p:cNvCxnSpPr>
          <p:nvPr/>
        </p:nvCxnSpPr>
        <p:spPr>
          <a:xfrm>
            <a:off x="9583543" y="5324881"/>
            <a:ext cx="1861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389079BE-214E-8B42-950F-55C58E69DED5}"/>
              </a:ext>
            </a:extLst>
          </p:cNvPr>
          <p:cNvCxnSpPr>
            <a:cxnSpLocks/>
          </p:cNvCxnSpPr>
          <p:nvPr/>
        </p:nvCxnSpPr>
        <p:spPr>
          <a:xfrm flipV="1">
            <a:off x="9589060" y="5022530"/>
            <a:ext cx="180667" cy="1458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BA29B81E-105C-7842-9461-2546211EC2C6}"/>
              </a:ext>
            </a:extLst>
          </p:cNvPr>
          <p:cNvCxnSpPr>
            <a:cxnSpLocks/>
          </p:cNvCxnSpPr>
          <p:nvPr/>
        </p:nvCxnSpPr>
        <p:spPr>
          <a:xfrm>
            <a:off x="9593643" y="5502519"/>
            <a:ext cx="180667" cy="1458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7" name="Rectangle 3">
            <a:extLst>
              <a:ext uri="{FF2B5EF4-FFF2-40B4-BE49-F238E27FC236}">
                <a16:creationId xmlns:a16="http://schemas.microsoft.com/office/drawing/2014/main" id="{A8987A85-6673-8C45-92B4-FA947F072F67}"/>
              </a:ext>
            </a:extLst>
          </p:cNvPr>
          <p:cNvSpPr txBox="1">
            <a:spLocks noChangeArrowheads="1"/>
          </p:cNvSpPr>
          <p:nvPr/>
        </p:nvSpPr>
        <p:spPr>
          <a:xfrm>
            <a:off x="2410244" y="6238081"/>
            <a:ext cx="8451975" cy="503308"/>
          </a:xfrm>
          <a:prstGeom prst="rect">
            <a:avLst/>
          </a:prstGeom>
        </p:spPr>
        <p:txBody>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017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r>
              <a:rPr kumimoji="0" lang="en-US" altLang="en-US" sz="2400" b="0" i="1"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objects delivered in order requested: O</a:t>
            </a:r>
            <a:r>
              <a:rPr kumimoji="0" lang="en-US" altLang="en-US" sz="2400" b="0" i="1" u="none" strike="noStrike" kern="1200" cap="none" spc="0" normalizeH="0" baseline="-25000" noProof="0" dirty="0">
                <a:ln>
                  <a:noFill/>
                </a:ln>
                <a:solidFill>
                  <a:prstClr val="black"/>
                </a:solidFill>
                <a:effectLst/>
                <a:uLnTx/>
                <a:uFillTx/>
                <a:latin typeface="Calibri"/>
                <a:ea typeface="ＭＳ Ｐゴシック" panose="020B0600070205080204" pitchFamily="34" charset="-128"/>
                <a:cs typeface="+mn-cs"/>
              </a:rPr>
              <a:t>2</a:t>
            </a:r>
            <a:r>
              <a:rPr kumimoji="0" lang="en-US" altLang="en-US" sz="2400" b="0" i="1"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 O</a:t>
            </a:r>
            <a:r>
              <a:rPr kumimoji="0" lang="en-US" altLang="en-US" sz="2400" b="0" i="1" u="none" strike="noStrike" kern="1200" cap="none" spc="0" normalizeH="0" baseline="-25000" noProof="0" dirty="0">
                <a:ln>
                  <a:noFill/>
                </a:ln>
                <a:solidFill>
                  <a:prstClr val="black"/>
                </a:solidFill>
                <a:effectLst/>
                <a:uLnTx/>
                <a:uFillTx/>
                <a:latin typeface="Calibri"/>
                <a:ea typeface="ＭＳ Ｐゴシック" panose="020B0600070205080204" pitchFamily="34" charset="-128"/>
                <a:cs typeface="+mn-cs"/>
              </a:rPr>
              <a:t>3</a:t>
            </a:r>
            <a:r>
              <a:rPr kumimoji="0" lang="en-US" altLang="en-US" sz="2400" b="0" i="1"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 O</a:t>
            </a:r>
            <a:r>
              <a:rPr kumimoji="0" lang="en-US" altLang="en-US" sz="2400" b="0" i="1" u="none" strike="noStrike" kern="1200" cap="none" spc="0" normalizeH="0" baseline="-25000" noProof="0" dirty="0">
                <a:ln>
                  <a:noFill/>
                </a:ln>
                <a:solidFill>
                  <a:prstClr val="black"/>
                </a:solidFill>
                <a:effectLst/>
                <a:uLnTx/>
                <a:uFillTx/>
                <a:latin typeface="Calibri"/>
                <a:ea typeface="ＭＳ Ｐゴシック" panose="020B0600070205080204" pitchFamily="34" charset="-128"/>
                <a:cs typeface="+mn-cs"/>
              </a:rPr>
              <a:t>4</a:t>
            </a:r>
            <a:r>
              <a:rPr kumimoji="0" lang="en-US" altLang="en-US" sz="2400" b="0" i="1"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 wait behind O</a:t>
            </a:r>
            <a:r>
              <a:rPr kumimoji="0" lang="en-US" altLang="en-US" sz="2400" b="0" i="1" u="none" strike="noStrike" kern="1200" cap="none" spc="0" normalizeH="0" baseline="-25000" noProof="0" dirty="0">
                <a:ln>
                  <a:noFill/>
                </a:ln>
                <a:solidFill>
                  <a:prstClr val="black"/>
                </a:solidFill>
                <a:effectLst/>
                <a:uLnTx/>
                <a:uFillTx/>
                <a:latin typeface="Calibri"/>
                <a:ea typeface="ＭＳ Ｐゴシック" panose="020B0600070205080204" pitchFamily="34" charset="-128"/>
                <a:cs typeface="+mn-cs"/>
              </a:rPr>
              <a:t>1</a:t>
            </a:r>
          </a:p>
          <a:p>
            <a:pPr marL="695325" marR="0" lvl="1" indent="-231775" algn="l" defTabSz="914400" rtl="0" eaLnBrk="1" fontAlgn="auto" latinLnBrk="0" hangingPunct="1">
              <a:lnSpc>
                <a:spcPct val="90000"/>
              </a:lnSpc>
              <a:spcBef>
                <a:spcPts val="500"/>
              </a:spcBef>
              <a:spcAft>
                <a:spcPts val="0"/>
              </a:spcAft>
              <a:buClr>
                <a:srgbClr val="0000A8"/>
              </a:buClr>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nvGrpSpPr>
          <p:cNvPr id="57" name="Group 56">
            <a:extLst>
              <a:ext uri="{FF2B5EF4-FFF2-40B4-BE49-F238E27FC236}">
                <a16:creationId xmlns:a16="http://schemas.microsoft.com/office/drawing/2014/main" id="{57772C53-CB21-F54B-81A4-80FA45EF0DCB}"/>
              </a:ext>
            </a:extLst>
          </p:cNvPr>
          <p:cNvGrpSpPr/>
          <p:nvPr/>
        </p:nvGrpSpPr>
        <p:grpSpPr>
          <a:xfrm>
            <a:off x="3400914" y="5195255"/>
            <a:ext cx="4029070" cy="477315"/>
            <a:chOff x="3400914" y="5195255"/>
            <a:chExt cx="4029070" cy="477315"/>
          </a:xfrm>
        </p:grpSpPr>
        <p:cxnSp>
          <p:nvCxnSpPr>
            <p:cNvPr id="61" name="Straight Arrow Connector 60">
              <a:extLst>
                <a:ext uri="{FF2B5EF4-FFF2-40B4-BE49-F238E27FC236}">
                  <a16:creationId xmlns:a16="http://schemas.microsoft.com/office/drawing/2014/main" id="{72FF5CC6-CED4-2143-AE2B-F90140B18684}"/>
                </a:ext>
              </a:extLst>
            </p:cNvPr>
            <p:cNvCxnSpPr>
              <a:cxnSpLocks/>
            </p:cNvCxnSpPr>
            <p:nvPr/>
          </p:nvCxnSpPr>
          <p:spPr>
            <a:xfrm flipH="1">
              <a:off x="3400914" y="5403102"/>
              <a:ext cx="4029070" cy="2694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Freeform 55">
              <a:extLst>
                <a:ext uri="{FF2B5EF4-FFF2-40B4-BE49-F238E27FC236}">
                  <a16:creationId xmlns:a16="http://schemas.microsoft.com/office/drawing/2014/main" id="{5A06D02B-5F32-3D42-9572-49327927E15A}"/>
                </a:ext>
              </a:extLst>
            </p:cNvPr>
            <p:cNvSpPr/>
            <p:nvPr/>
          </p:nvSpPr>
          <p:spPr>
            <a:xfrm>
              <a:off x="3520812" y="5195255"/>
              <a:ext cx="3866473" cy="468804"/>
            </a:xfrm>
            <a:custGeom>
              <a:avLst/>
              <a:gdLst>
                <a:gd name="connsiteX0" fmla="*/ 0 w 3866473"/>
                <a:gd name="connsiteY0" fmla="*/ 264573 h 468804"/>
                <a:gd name="connsiteX1" fmla="*/ 0 w 3866473"/>
                <a:gd name="connsiteY1" fmla="*/ 468804 h 468804"/>
                <a:gd name="connsiteX2" fmla="*/ 3866473 w 3866473"/>
                <a:gd name="connsiteY2" fmla="*/ 204232 h 468804"/>
                <a:gd name="connsiteX3" fmla="*/ 3861832 w 3866473"/>
                <a:gd name="connsiteY3" fmla="*/ 0 h 468804"/>
                <a:gd name="connsiteX4" fmla="*/ 0 w 3866473"/>
                <a:gd name="connsiteY4" fmla="*/ 264573 h 468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6473" h="468804">
                  <a:moveTo>
                    <a:pt x="0" y="264573"/>
                  </a:moveTo>
                  <a:lnTo>
                    <a:pt x="0" y="468804"/>
                  </a:lnTo>
                  <a:lnTo>
                    <a:pt x="3866473" y="204232"/>
                  </a:lnTo>
                  <a:lnTo>
                    <a:pt x="3861832" y="0"/>
                  </a:lnTo>
                  <a:lnTo>
                    <a:pt x="0" y="264573"/>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93" name="Slide Number Placeholder 2">
            <a:extLst>
              <a:ext uri="{FF2B5EF4-FFF2-40B4-BE49-F238E27FC236}">
                <a16:creationId xmlns:a16="http://schemas.microsoft.com/office/drawing/2014/main" id="{04B1ED28-70FB-1F43-9411-4F7106AECB3D}"/>
              </a:ext>
            </a:extLst>
          </p:cNvPr>
          <p:cNvSpPr>
            <a:spLocks noGrp="1"/>
          </p:cNvSpPr>
          <p:nvPr>
            <p:ph type="sldNum" sz="quarter" idx="4"/>
          </p:nvPr>
        </p:nvSpPr>
        <p:spPr>
          <a:xfrm>
            <a:off x="9219616" y="644308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Transport Layer: 3-</a:t>
            </a:r>
            <a:fld id="{C4204591-24BD-A542-B9D5-F8D8A88D2FEE}" type="slidenum">
              <a:rPr lang="en-US" smtClean="0"/>
              <a:pPr/>
              <a:t>42</a:t>
            </a:fld>
            <a:endParaRPr lang="en-US" dirty="0"/>
          </a:p>
        </p:txBody>
      </p:sp>
    </p:spTree>
    <p:extLst>
      <p:ext uri="{BB962C8B-B14F-4D97-AF65-F5344CB8AC3E}">
        <p14:creationId xmlns:p14="http://schemas.microsoft.com/office/powerpoint/2010/main" val="3751481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right)">
                                      <p:cBhvr>
                                        <p:cTn id="23" dur="500"/>
                                        <p:tgtEl>
                                          <p:spTgt spid="57"/>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wipe(right)">
                                      <p:cBhvr>
                                        <p:cTn id="31" dur="500"/>
                                        <p:tgtEl>
                                          <p:spTgt spid="54"/>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right)">
                                      <p:cBhvr>
                                        <p:cTn id="35" dur="500"/>
                                        <p:tgtEl>
                                          <p:spTgt spid="55"/>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17"/>
                                        </p:tgtEl>
                                        <p:attrNameLst>
                                          <p:attrName>style.visibility</p:attrName>
                                        </p:attrNameLst>
                                      </p:cBhvr>
                                      <p:to>
                                        <p:strVal val="visible"/>
                                      </p:to>
                                    </p:set>
                                    <p:animEffect transition="in" filter="dissolve">
                                      <p:cBhvr>
                                        <p:cTn id="40"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47BCAC2-4B0D-C24F-A1AA-5CFB26132E0B}"/>
              </a:ext>
            </a:extLst>
          </p:cNvPr>
          <p:cNvSpPr>
            <a:spLocks noGrp="1"/>
          </p:cNvSpPr>
          <p:nvPr>
            <p:ph type="title"/>
          </p:nvPr>
        </p:nvSpPr>
        <p:spPr>
          <a:xfrm>
            <a:off x="798691" y="379879"/>
            <a:ext cx="10515600" cy="894622"/>
          </a:xfrm>
        </p:spPr>
        <p:txBody>
          <a:bodyPr>
            <a:normAutofit/>
          </a:bodyPr>
          <a:lstStyle/>
          <a:p>
            <a:r>
              <a:rPr lang="en-US" sz="4400" dirty="0">
                <a:ea typeface="ＭＳ Ｐゴシック" panose="020B0600070205080204" pitchFamily="34" charset="-128"/>
              </a:rPr>
              <a:t>HTTP/2: mitigating HOL blocking</a:t>
            </a:r>
            <a:endParaRPr lang="en-US" sz="4400" dirty="0"/>
          </a:p>
        </p:txBody>
      </p:sp>
      <p:sp>
        <p:nvSpPr>
          <p:cNvPr id="272" name="Rectangle 3">
            <a:extLst>
              <a:ext uri="{FF2B5EF4-FFF2-40B4-BE49-F238E27FC236}">
                <a16:creationId xmlns:a16="http://schemas.microsoft.com/office/drawing/2014/main" id="{8CBA4EFF-1AC8-A245-B998-4DDACE8C36D2}"/>
              </a:ext>
            </a:extLst>
          </p:cNvPr>
          <p:cNvSpPr txBox="1">
            <a:spLocks noChangeArrowheads="1"/>
          </p:cNvSpPr>
          <p:nvPr/>
        </p:nvSpPr>
        <p:spPr>
          <a:xfrm>
            <a:off x="798691" y="1274501"/>
            <a:ext cx="11117107" cy="503308"/>
          </a:xfrm>
          <a:prstGeom prst="rect">
            <a:avLst/>
          </a:prstGeom>
        </p:spPr>
        <p:txBody>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017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r>
              <a:rPr kumimoji="0" lang="en-US" altLang="en-US" sz="2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HTTP/2: objects divided into frames, frame transmission interleaved</a:t>
            </a:r>
          </a:p>
          <a:p>
            <a:pPr marL="695325" marR="0" lvl="1" indent="-231775" algn="l" defTabSz="914400" rtl="0" eaLnBrk="1" fontAlgn="auto" latinLnBrk="0" hangingPunct="1">
              <a:lnSpc>
                <a:spcPct val="90000"/>
              </a:lnSpc>
              <a:spcBef>
                <a:spcPts val="500"/>
              </a:spcBef>
              <a:spcAft>
                <a:spcPts val="0"/>
              </a:spcAft>
              <a:buClr>
                <a:srgbClr val="0000A8"/>
              </a:buClr>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11" name="Text Box 5">
            <a:extLst>
              <a:ext uri="{FF2B5EF4-FFF2-40B4-BE49-F238E27FC236}">
                <a16:creationId xmlns:a16="http://schemas.microsoft.com/office/drawing/2014/main" id="{9C81A400-509D-8B49-94F6-4A247623F1EE}"/>
              </a:ext>
            </a:extLst>
          </p:cNvPr>
          <p:cNvSpPr txBox="1">
            <a:spLocks noChangeArrowheads="1"/>
          </p:cNvSpPr>
          <p:nvPr/>
        </p:nvSpPr>
        <p:spPr bwMode="auto">
          <a:xfrm>
            <a:off x="2900584" y="2902508"/>
            <a:ext cx="777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0" i="0" u="none" strike="noStrike" kern="1200" cap="none" spc="0" normalizeH="0" baseline="0" noProof="0" dirty="0">
                <a:ln>
                  <a:noFill/>
                </a:ln>
                <a:solidFill>
                  <a:srgbClr val="CC0000"/>
                </a:solidFill>
                <a:effectLst/>
                <a:uLnTx/>
                <a:uFillTx/>
                <a:latin typeface="Calibri"/>
                <a:ea typeface="ＭＳ Ｐゴシック" panose="020B0600070205080204" pitchFamily="34" charset="-128"/>
                <a:cs typeface="+mn-cs"/>
              </a:rPr>
              <a:t>client</a:t>
            </a:r>
          </a:p>
        </p:txBody>
      </p:sp>
      <p:sp>
        <p:nvSpPr>
          <p:cNvPr id="12" name="Text Box 6">
            <a:extLst>
              <a:ext uri="{FF2B5EF4-FFF2-40B4-BE49-F238E27FC236}">
                <a16:creationId xmlns:a16="http://schemas.microsoft.com/office/drawing/2014/main" id="{1C4A8696-15E9-F34E-9D6B-A386450B2B8A}"/>
              </a:ext>
            </a:extLst>
          </p:cNvPr>
          <p:cNvSpPr txBox="1">
            <a:spLocks noChangeArrowheads="1"/>
          </p:cNvSpPr>
          <p:nvPr/>
        </p:nvSpPr>
        <p:spPr bwMode="auto">
          <a:xfrm>
            <a:off x="7029972" y="1892257"/>
            <a:ext cx="8369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000" b="0" i="0" u="none" strike="noStrike" kern="1200" cap="none" spc="0" normalizeH="0" baseline="0" noProof="0" dirty="0">
                <a:ln>
                  <a:noFill/>
                </a:ln>
                <a:solidFill>
                  <a:srgbClr val="CC0000"/>
                </a:solidFill>
                <a:effectLst/>
                <a:uLnTx/>
                <a:uFillTx/>
                <a:latin typeface="Calibri"/>
                <a:ea typeface="ＭＳ Ｐゴシック" panose="020B0600070205080204" pitchFamily="34" charset="-128"/>
                <a:cs typeface="+mn-cs"/>
              </a:rPr>
              <a:t>server</a:t>
            </a:r>
          </a:p>
        </p:txBody>
      </p:sp>
      <p:grpSp>
        <p:nvGrpSpPr>
          <p:cNvPr id="13" name="Group 34">
            <a:extLst>
              <a:ext uri="{FF2B5EF4-FFF2-40B4-BE49-F238E27FC236}">
                <a16:creationId xmlns:a16="http://schemas.microsoft.com/office/drawing/2014/main" id="{3F9049F0-AD0D-BB4A-9A38-AE6CD2DEE44B}"/>
              </a:ext>
            </a:extLst>
          </p:cNvPr>
          <p:cNvGrpSpPr>
            <a:grpSpLocks/>
          </p:cNvGrpSpPr>
          <p:nvPr/>
        </p:nvGrpSpPr>
        <p:grpSpPr bwMode="auto">
          <a:xfrm>
            <a:off x="7234967" y="2262203"/>
            <a:ext cx="422275" cy="685800"/>
            <a:chOff x="4140" y="429"/>
            <a:chExt cx="1425" cy="2396"/>
          </a:xfrm>
        </p:grpSpPr>
        <p:sp>
          <p:nvSpPr>
            <p:cNvPr id="14" name="Freeform 35">
              <a:extLst>
                <a:ext uri="{FF2B5EF4-FFF2-40B4-BE49-F238E27FC236}">
                  <a16:creationId xmlns:a16="http://schemas.microsoft.com/office/drawing/2014/main" id="{803C6B5A-D9D1-EB4A-A391-52C6BC681D84}"/>
                </a:ext>
              </a:extLst>
            </p:cNvPr>
            <p:cNvSpPr>
              <a:spLocks/>
            </p:cNvSpPr>
            <p:nvPr/>
          </p:nvSpPr>
          <p:spPr bwMode="auto">
            <a:xfrm>
              <a:off x="5268" y="433"/>
              <a:ext cx="283" cy="2286"/>
            </a:xfrm>
            <a:custGeom>
              <a:avLst/>
              <a:gdLst>
                <a:gd name="T0" fmla="*/ 2 w 354"/>
                <a:gd name="T1" fmla="*/ 0 h 2742"/>
                <a:gd name="T2" fmla="*/ 12 w 354"/>
                <a:gd name="T3" fmla="*/ 23 h 2742"/>
                <a:gd name="T4" fmla="*/ 12 w 354"/>
                <a:gd name="T5" fmla="*/ 171 h 2742"/>
                <a:gd name="T6" fmla="*/ 0 w 354"/>
                <a:gd name="T7" fmla="*/ 179 h 2742"/>
                <a:gd name="T8" fmla="*/ 2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Rectangle 36">
              <a:extLst>
                <a:ext uri="{FF2B5EF4-FFF2-40B4-BE49-F238E27FC236}">
                  <a16:creationId xmlns:a16="http://schemas.microsoft.com/office/drawing/2014/main" id="{743E8922-0B4F-124B-8E08-EAFC48A26AC2}"/>
                </a:ext>
              </a:extLst>
            </p:cNvPr>
            <p:cNvSpPr>
              <a:spLocks noChangeArrowheads="1"/>
            </p:cNvSpPr>
            <p:nvPr/>
          </p:nvSpPr>
          <p:spPr bwMode="auto">
            <a:xfrm>
              <a:off x="4204" y="429"/>
              <a:ext cx="1050"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16" name="Freeform 37">
              <a:extLst>
                <a:ext uri="{FF2B5EF4-FFF2-40B4-BE49-F238E27FC236}">
                  <a16:creationId xmlns:a16="http://schemas.microsoft.com/office/drawing/2014/main" id="{B8099CED-B66E-A64F-9D64-36008CA1795B}"/>
                </a:ext>
              </a:extLst>
            </p:cNvPr>
            <p:cNvSpPr>
              <a:spLocks/>
            </p:cNvSpPr>
            <p:nvPr/>
          </p:nvSpPr>
          <p:spPr bwMode="auto">
            <a:xfrm>
              <a:off x="5321" y="570"/>
              <a:ext cx="169" cy="2115"/>
            </a:xfrm>
            <a:custGeom>
              <a:avLst/>
              <a:gdLst>
                <a:gd name="T0" fmla="*/ 2 w 211"/>
                <a:gd name="T1" fmla="*/ 0 h 2537"/>
                <a:gd name="T2" fmla="*/ 7 w 211"/>
                <a:gd name="T3" fmla="*/ 15 h 2537"/>
                <a:gd name="T4" fmla="*/ 2 w 211"/>
                <a:gd name="T5" fmla="*/ 163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Freeform 38">
              <a:extLst>
                <a:ext uri="{FF2B5EF4-FFF2-40B4-BE49-F238E27FC236}">
                  <a16:creationId xmlns:a16="http://schemas.microsoft.com/office/drawing/2014/main" id="{8E10A1E3-E714-724B-9A56-653D39FCCDCC}"/>
                </a:ext>
              </a:extLst>
            </p:cNvPr>
            <p:cNvSpPr>
              <a:spLocks/>
            </p:cNvSpPr>
            <p:nvPr/>
          </p:nvSpPr>
          <p:spPr bwMode="auto">
            <a:xfrm>
              <a:off x="5284" y="1640"/>
              <a:ext cx="263" cy="189"/>
            </a:xfrm>
            <a:custGeom>
              <a:avLst/>
              <a:gdLst>
                <a:gd name="T0" fmla="*/ 2 w 328"/>
                <a:gd name="T1" fmla="*/ 0 h 226"/>
                <a:gd name="T2" fmla="*/ 11 w 328"/>
                <a:gd name="T3" fmla="*/ 9 h 226"/>
                <a:gd name="T4" fmla="*/ 11 w 328"/>
                <a:gd name="T5" fmla="*/ 16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Rectangle 39">
              <a:extLst>
                <a:ext uri="{FF2B5EF4-FFF2-40B4-BE49-F238E27FC236}">
                  <a16:creationId xmlns:a16="http://schemas.microsoft.com/office/drawing/2014/main" id="{51B7511E-9F4A-634B-B78E-ADF6D024CA43}"/>
                </a:ext>
              </a:extLst>
            </p:cNvPr>
            <p:cNvSpPr>
              <a:spLocks noChangeArrowheads="1"/>
            </p:cNvSpPr>
            <p:nvPr/>
          </p:nvSpPr>
          <p:spPr bwMode="auto">
            <a:xfrm>
              <a:off x="4210" y="695"/>
              <a:ext cx="600" cy="44"/>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nvGrpSpPr>
            <p:cNvPr id="19" name="Group 40">
              <a:extLst>
                <a:ext uri="{FF2B5EF4-FFF2-40B4-BE49-F238E27FC236}">
                  <a16:creationId xmlns:a16="http://schemas.microsoft.com/office/drawing/2014/main" id="{5B0CC43F-BAC2-3140-B5A3-62B0B2DB20E0}"/>
                </a:ext>
              </a:extLst>
            </p:cNvPr>
            <p:cNvGrpSpPr>
              <a:grpSpLocks/>
            </p:cNvGrpSpPr>
            <p:nvPr/>
          </p:nvGrpSpPr>
          <p:grpSpPr bwMode="auto">
            <a:xfrm>
              <a:off x="4749" y="668"/>
              <a:ext cx="581" cy="145"/>
              <a:chOff x="614" y="2568"/>
              <a:chExt cx="725" cy="139"/>
            </a:xfrm>
          </p:grpSpPr>
          <p:sp>
            <p:nvSpPr>
              <p:cNvPr id="44" name="AutoShape 41">
                <a:extLst>
                  <a:ext uri="{FF2B5EF4-FFF2-40B4-BE49-F238E27FC236}">
                    <a16:creationId xmlns:a16="http://schemas.microsoft.com/office/drawing/2014/main" id="{15BC3053-32F0-D74D-89AF-8B97E27A3909}"/>
                  </a:ext>
                </a:extLst>
              </p:cNvPr>
              <p:cNvSpPr>
                <a:spLocks noChangeArrowheads="1"/>
              </p:cNvSpPr>
              <p:nvPr/>
            </p:nvSpPr>
            <p:spPr bwMode="auto">
              <a:xfrm>
                <a:off x="616" y="2568"/>
                <a:ext cx="722" cy="138"/>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45" name="AutoShape 42">
                <a:extLst>
                  <a:ext uri="{FF2B5EF4-FFF2-40B4-BE49-F238E27FC236}">
                    <a16:creationId xmlns:a16="http://schemas.microsoft.com/office/drawing/2014/main" id="{20995AA6-2DCD-3745-B56B-D4A2BD016FEA}"/>
                  </a:ext>
                </a:extLst>
              </p:cNvPr>
              <p:cNvSpPr>
                <a:spLocks noChangeArrowheads="1"/>
              </p:cNvSpPr>
              <p:nvPr/>
            </p:nvSpPr>
            <p:spPr bwMode="auto">
              <a:xfrm>
                <a:off x="630" y="2583"/>
                <a:ext cx="689" cy="106"/>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sp>
          <p:nvSpPr>
            <p:cNvPr id="20" name="Rectangle 43">
              <a:extLst>
                <a:ext uri="{FF2B5EF4-FFF2-40B4-BE49-F238E27FC236}">
                  <a16:creationId xmlns:a16="http://schemas.microsoft.com/office/drawing/2014/main" id="{A0AB9F72-54CB-1348-80D1-B314D48A04CD}"/>
                </a:ext>
              </a:extLst>
            </p:cNvPr>
            <p:cNvSpPr>
              <a:spLocks noChangeArrowheads="1"/>
            </p:cNvSpPr>
            <p:nvPr/>
          </p:nvSpPr>
          <p:spPr bwMode="auto">
            <a:xfrm>
              <a:off x="4226" y="1017"/>
              <a:ext cx="595" cy="50"/>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nvGrpSpPr>
            <p:cNvPr id="21" name="Group 44">
              <a:extLst>
                <a:ext uri="{FF2B5EF4-FFF2-40B4-BE49-F238E27FC236}">
                  <a16:creationId xmlns:a16="http://schemas.microsoft.com/office/drawing/2014/main" id="{9E4659C2-4E42-B443-84EF-9148F9288BE3}"/>
                </a:ext>
              </a:extLst>
            </p:cNvPr>
            <p:cNvGrpSpPr>
              <a:grpSpLocks/>
            </p:cNvGrpSpPr>
            <p:nvPr/>
          </p:nvGrpSpPr>
          <p:grpSpPr bwMode="auto">
            <a:xfrm>
              <a:off x="4747" y="994"/>
              <a:ext cx="581" cy="134"/>
              <a:chOff x="614" y="2568"/>
              <a:chExt cx="725" cy="139"/>
            </a:xfrm>
          </p:grpSpPr>
          <p:sp>
            <p:nvSpPr>
              <p:cNvPr id="42" name="AutoShape 45">
                <a:extLst>
                  <a:ext uri="{FF2B5EF4-FFF2-40B4-BE49-F238E27FC236}">
                    <a16:creationId xmlns:a16="http://schemas.microsoft.com/office/drawing/2014/main" id="{D8903B39-8265-544A-9AFB-566D599B94BF}"/>
                  </a:ext>
                </a:extLst>
              </p:cNvPr>
              <p:cNvSpPr>
                <a:spLocks noChangeArrowheads="1"/>
              </p:cNvSpPr>
              <p:nvPr/>
            </p:nvSpPr>
            <p:spPr bwMode="auto">
              <a:xfrm>
                <a:off x="612" y="2569"/>
                <a:ext cx="729" cy="138"/>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43" name="AutoShape 46">
                <a:extLst>
                  <a:ext uri="{FF2B5EF4-FFF2-40B4-BE49-F238E27FC236}">
                    <a16:creationId xmlns:a16="http://schemas.microsoft.com/office/drawing/2014/main" id="{FD67A903-00AF-8F4D-B4F7-1CE981372C02}"/>
                  </a:ext>
                </a:extLst>
              </p:cNvPr>
              <p:cNvSpPr>
                <a:spLocks noChangeArrowheads="1"/>
              </p:cNvSpPr>
              <p:nvPr/>
            </p:nvSpPr>
            <p:spPr bwMode="auto">
              <a:xfrm>
                <a:off x="625" y="2586"/>
                <a:ext cx="695" cy="10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sp>
          <p:nvSpPr>
            <p:cNvPr id="22" name="Rectangle 47">
              <a:extLst>
                <a:ext uri="{FF2B5EF4-FFF2-40B4-BE49-F238E27FC236}">
                  <a16:creationId xmlns:a16="http://schemas.microsoft.com/office/drawing/2014/main" id="{4CE4A0E0-E439-5A47-BF8B-98C51081AA9D}"/>
                </a:ext>
              </a:extLst>
            </p:cNvPr>
            <p:cNvSpPr>
              <a:spLocks noChangeArrowheads="1"/>
            </p:cNvSpPr>
            <p:nvPr/>
          </p:nvSpPr>
          <p:spPr bwMode="auto">
            <a:xfrm>
              <a:off x="4215" y="1355"/>
              <a:ext cx="600" cy="50"/>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23" name="Rectangle 48">
              <a:extLst>
                <a:ext uri="{FF2B5EF4-FFF2-40B4-BE49-F238E27FC236}">
                  <a16:creationId xmlns:a16="http://schemas.microsoft.com/office/drawing/2014/main" id="{9C3A9589-0AF1-484B-8D65-785BF63FA907}"/>
                </a:ext>
              </a:extLst>
            </p:cNvPr>
            <p:cNvSpPr>
              <a:spLocks noChangeArrowheads="1"/>
            </p:cNvSpPr>
            <p:nvPr/>
          </p:nvSpPr>
          <p:spPr bwMode="auto">
            <a:xfrm>
              <a:off x="4226" y="1655"/>
              <a:ext cx="600" cy="50"/>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nvGrpSpPr>
            <p:cNvPr id="24" name="Group 49">
              <a:extLst>
                <a:ext uri="{FF2B5EF4-FFF2-40B4-BE49-F238E27FC236}">
                  <a16:creationId xmlns:a16="http://schemas.microsoft.com/office/drawing/2014/main" id="{B0BBD09F-6C03-C742-8A03-DE01670CB532}"/>
                </a:ext>
              </a:extLst>
            </p:cNvPr>
            <p:cNvGrpSpPr>
              <a:grpSpLocks/>
            </p:cNvGrpSpPr>
            <p:nvPr/>
          </p:nvGrpSpPr>
          <p:grpSpPr bwMode="auto">
            <a:xfrm>
              <a:off x="4735" y="1627"/>
              <a:ext cx="582" cy="151"/>
              <a:chOff x="614" y="2568"/>
              <a:chExt cx="725" cy="139"/>
            </a:xfrm>
          </p:grpSpPr>
          <p:sp>
            <p:nvSpPr>
              <p:cNvPr id="40" name="AutoShape 50">
                <a:extLst>
                  <a:ext uri="{FF2B5EF4-FFF2-40B4-BE49-F238E27FC236}">
                    <a16:creationId xmlns:a16="http://schemas.microsoft.com/office/drawing/2014/main" id="{F540A08B-AEF4-A545-BD11-4851FF84EDEE}"/>
                  </a:ext>
                </a:extLst>
              </p:cNvPr>
              <p:cNvSpPr>
                <a:spLocks noChangeArrowheads="1"/>
              </p:cNvSpPr>
              <p:nvPr/>
            </p:nvSpPr>
            <p:spPr bwMode="auto">
              <a:xfrm>
                <a:off x="614" y="2568"/>
                <a:ext cx="727" cy="138"/>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41" name="AutoShape 51">
                <a:extLst>
                  <a:ext uri="{FF2B5EF4-FFF2-40B4-BE49-F238E27FC236}">
                    <a16:creationId xmlns:a16="http://schemas.microsoft.com/office/drawing/2014/main" id="{3E831A66-2030-664B-A089-E131017C23D6}"/>
                  </a:ext>
                </a:extLst>
              </p:cNvPr>
              <p:cNvSpPr>
                <a:spLocks noChangeArrowheads="1"/>
              </p:cNvSpPr>
              <p:nvPr/>
            </p:nvSpPr>
            <p:spPr bwMode="auto">
              <a:xfrm>
                <a:off x="627" y="2583"/>
                <a:ext cx="694"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sp>
          <p:nvSpPr>
            <p:cNvPr id="25" name="Freeform 52">
              <a:extLst>
                <a:ext uri="{FF2B5EF4-FFF2-40B4-BE49-F238E27FC236}">
                  <a16:creationId xmlns:a16="http://schemas.microsoft.com/office/drawing/2014/main" id="{EB110631-8DF7-8E4E-A94B-F2F52EA1E58F}"/>
                </a:ext>
              </a:extLst>
            </p:cNvPr>
            <p:cNvSpPr>
              <a:spLocks/>
            </p:cNvSpPr>
            <p:nvPr/>
          </p:nvSpPr>
          <p:spPr bwMode="auto">
            <a:xfrm>
              <a:off x="5288" y="1354"/>
              <a:ext cx="263" cy="188"/>
            </a:xfrm>
            <a:custGeom>
              <a:avLst/>
              <a:gdLst>
                <a:gd name="T0" fmla="*/ 2 w 328"/>
                <a:gd name="T1" fmla="*/ 0 h 226"/>
                <a:gd name="T2" fmla="*/ 11 w 328"/>
                <a:gd name="T3" fmla="*/ 8 h 226"/>
                <a:gd name="T4" fmla="*/ 11 w 328"/>
                <a:gd name="T5" fmla="*/ 14 h 226"/>
                <a:gd name="T6" fmla="*/ 0 w 328"/>
                <a:gd name="T7" fmla="*/ 6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6" name="Group 53">
              <a:extLst>
                <a:ext uri="{FF2B5EF4-FFF2-40B4-BE49-F238E27FC236}">
                  <a16:creationId xmlns:a16="http://schemas.microsoft.com/office/drawing/2014/main" id="{0605E8F2-9F9A-7648-8BA6-ABA0DFC79339}"/>
                </a:ext>
              </a:extLst>
            </p:cNvPr>
            <p:cNvGrpSpPr>
              <a:grpSpLocks/>
            </p:cNvGrpSpPr>
            <p:nvPr/>
          </p:nvGrpSpPr>
          <p:grpSpPr bwMode="auto">
            <a:xfrm>
              <a:off x="4739" y="1327"/>
              <a:ext cx="582" cy="139"/>
              <a:chOff x="614" y="2568"/>
              <a:chExt cx="725" cy="139"/>
            </a:xfrm>
          </p:grpSpPr>
          <p:sp>
            <p:nvSpPr>
              <p:cNvPr id="38" name="AutoShape 54">
                <a:extLst>
                  <a:ext uri="{FF2B5EF4-FFF2-40B4-BE49-F238E27FC236}">
                    <a16:creationId xmlns:a16="http://schemas.microsoft.com/office/drawing/2014/main" id="{D18E181B-E7B4-7D4A-A9B8-9FDE56CEBEA7}"/>
                  </a:ext>
                </a:extLst>
              </p:cNvPr>
              <p:cNvSpPr>
                <a:spLocks noChangeArrowheads="1"/>
              </p:cNvSpPr>
              <p:nvPr/>
            </p:nvSpPr>
            <p:spPr bwMode="auto">
              <a:xfrm>
                <a:off x="615" y="2568"/>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39" name="AutoShape 55">
                <a:extLst>
                  <a:ext uri="{FF2B5EF4-FFF2-40B4-BE49-F238E27FC236}">
                    <a16:creationId xmlns:a16="http://schemas.microsoft.com/office/drawing/2014/main" id="{0A0D2D66-4293-5E42-AB2B-B27978D8D73F}"/>
                  </a:ext>
                </a:extLst>
              </p:cNvPr>
              <p:cNvSpPr>
                <a:spLocks noChangeArrowheads="1"/>
              </p:cNvSpPr>
              <p:nvPr/>
            </p:nvSpPr>
            <p:spPr bwMode="auto">
              <a:xfrm>
                <a:off x="629" y="2585"/>
                <a:ext cx="687" cy="105"/>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sp>
          <p:nvSpPr>
            <p:cNvPr id="27" name="Rectangle 56">
              <a:extLst>
                <a:ext uri="{FF2B5EF4-FFF2-40B4-BE49-F238E27FC236}">
                  <a16:creationId xmlns:a16="http://schemas.microsoft.com/office/drawing/2014/main" id="{29DA363B-DCCE-0E42-97D8-C3675780D8DA}"/>
                </a:ext>
              </a:extLst>
            </p:cNvPr>
            <p:cNvSpPr>
              <a:spLocks noChangeArrowheads="1"/>
            </p:cNvSpPr>
            <p:nvPr/>
          </p:nvSpPr>
          <p:spPr bwMode="auto">
            <a:xfrm>
              <a:off x="5249" y="429"/>
              <a:ext cx="70" cy="2291"/>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28" name="Freeform 57">
              <a:extLst>
                <a:ext uri="{FF2B5EF4-FFF2-40B4-BE49-F238E27FC236}">
                  <a16:creationId xmlns:a16="http://schemas.microsoft.com/office/drawing/2014/main" id="{003F54F8-B50A-A745-830C-199E1BDB2573}"/>
                </a:ext>
              </a:extLst>
            </p:cNvPr>
            <p:cNvSpPr>
              <a:spLocks/>
            </p:cNvSpPr>
            <p:nvPr/>
          </p:nvSpPr>
          <p:spPr bwMode="auto">
            <a:xfrm>
              <a:off x="5312" y="1007"/>
              <a:ext cx="237" cy="213"/>
            </a:xfrm>
            <a:custGeom>
              <a:avLst/>
              <a:gdLst>
                <a:gd name="T0" fmla="*/ 2 w 296"/>
                <a:gd name="T1" fmla="*/ 0 h 256"/>
                <a:gd name="T2" fmla="*/ 11 w 296"/>
                <a:gd name="T3" fmla="*/ 8 h 256"/>
                <a:gd name="T4" fmla="*/ 11 w 296"/>
                <a:gd name="T5" fmla="*/ 16 h 256"/>
                <a:gd name="T6" fmla="*/ 0 w 296"/>
                <a:gd name="T7" fmla="*/ 6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Freeform 58">
              <a:extLst>
                <a:ext uri="{FF2B5EF4-FFF2-40B4-BE49-F238E27FC236}">
                  <a16:creationId xmlns:a16="http://schemas.microsoft.com/office/drawing/2014/main" id="{7C5A7536-BE63-4040-ABA1-74B2DEB36640}"/>
                </a:ext>
              </a:extLst>
            </p:cNvPr>
            <p:cNvSpPr>
              <a:spLocks/>
            </p:cNvSpPr>
            <p:nvPr/>
          </p:nvSpPr>
          <p:spPr bwMode="auto">
            <a:xfrm>
              <a:off x="5315" y="680"/>
              <a:ext cx="244" cy="240"/>
            </a:xfrm>
            <a:custGeom>
              <a:avLst/>
              <a:gdLst>
                <a:gd name="T0" fmla="*/ 0 w 304"/>
                <a:gd name="T1" fmla="*/ 0 h 288"/>
                <a:gd name="T2" fmla="*/ 11 w 304"/>
                <a:gd name="T3" fmla="*/ 11 h 288"/>
                <a:gd name="T4" fmla="*/ 10 w 304"/>
                <a:gd name="T5" fmla="*/ 19 h 288"/>
                <a:gd name="T6" fmla="*/ 2 w 304"/>
                <a:gd name="T7" fmla="*/ 8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Oval 59">
              <a:extLst>
                <a:ext uri="{FF2B5EF4-FFF2-40B4-BE49-F238E27FC236}">
                  <a16:creationId xmlns:a16="http://schemas.microsoft.com/office/drawing/2014/main" id="{22686AD2-E3C1-444A-BFBF-DA43577786AE}"/>
                </a:ext>
              </a:extLst>
            </p:cNvPr>
            <p:cNvSpPr>
              <a:spLocks noChangeArrowheads="1"/>
            </p:cNvSpPr>
            <p:nvPr/>
          </p:nvSpPr>
          <p:spPr bwMode="auto">
            <a:xfrm>
              <a:off x="5517" y="2609"/>
              <a:ext cx="48" cy="100"/>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31" name="Freeform 60">
              <a:extLst>
                <a:ext uri="{FF2B5EF4-FFF2-40B4-BE49-F238E27FC236}">
                  <a16:creationId xmlns:a16="http://schemas.microsoft.com/office/drawing/2014/main" id="{A511E8EF-CCBE-984C-81CA-5741AD13A422}"/>
                </a:ext>
              </a:extLst>
            </p:cNvPr>
            <p:cNvSpPr>
              <a:spLocks/>
            </p:cNvSpPr>
            <p:nvPr/>
          </p:nvSpPr>
          <p:spPr bwMode="auto">
            <a:xfrm>
              <a:off x="5302" y="2614"/>
              <a:ext cx="245" cy="200"/>
            </a:xfrm>
            <a:custGeom>
              <a:avLst/>
              <a:gdLst>
                <a:gd name="T0" fmla="*/ 0 w 306"/>
                <a:gd name="T1" fmla="*/ 8 h 240"/>
                <a:gd name="T2" fmla="*/ 2 w 306"/>
                <a:gd name="T3" fmla="*/ 16 h 240"/>
                <a:gd name="T4" fmla="*/ 11 w 306"/>
                <a:gd name="T5" fmla="*/ 8 h 240"/>
                <a:gd name="T6" fmla="*/ 11 w 306"/>
                <a:gd name="T7" fmla="*/ 0 h 240"/>
                <a:gd name="T8" fmla="*/ 0 w 306"/>
                <a:gd name="T9" fmla="*/ 8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AutoShape 61">
              <a:extLst>
                <a:ext uri="{FF2B5EF4-FFF2-40B4-BE49-F238E27FC236}">
                  <a16:creationId xmlns:a16="http://schemas.microsoft.com/office/drawing/2014/main" id="{E12F38C4-3DA7-4848-A901-A1CCC93301B2}"/>
                </a:ext>
              </a:extLst>
            </p:cNvPr>
            <p:cNvSpPr>
              <a:spLocks noChangeArrowheads="1"/>
            </p:cNvSpPr>
            <p:nvPr/>
          </p:nvSpPr>
          <p:spPr bwMode="auto">
            <a:xfrm>
              <a:off x="4140" y="2675"/>
              <a:ext cx="1200" cy="150"/>
            </a:xfrm>
            <a:prstGeom prst="roundRect">
              <a:avLst>
                <a:gd name="adj" fmla="val 50000"/>
              </a:avLst>
            </a:prstGeom>
            <a:solidFill>
              <a:srgbClr val="DDDDDD"/>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33" name="AutoShape 62">
              <a:extLst>
                <a:ext uri="{FF2B5EF4-FFF2-40B4-BE49-F238E27FC236}">
                  <a16:creationId xmlns:a16="http://schemas.microsoft.com/office/drawing/2014/main" id="{48A88A52-5BBB-4743-AF8B-09BA6FDF0D97}"/>
                </a:ext>
              </a:extLst>
            </p:cNvPr>
            <p:cNvSpPr>
              <a:spLocks noChangeArrowheads="1"/>
            </p:cNvSpPr>
            <p:nvPr/>
          </p:nvSpPr>
          <p:spPr bwMode="auto">
            <a:xfrm>
              <a:off x="4204" y="2709"/>
              <a:ext cx="1071" cy="83"/>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34" name="Oval 63">
              <a:extLst>
                <a:ext uri="{FF2B5EF4-FFF2-40B4-BE49-F238E27FC236}">
                  <a16:creationId xmlns:a16="http://schemas.microsoft.com/office/drawing/2014/main" id="{D48CE070-E4DE-984E-B8A5-1FAECB3FCE35}"/>
                </a:ext>
              </a:extLst>
            </p:cNvPr>
            <p:cNvSpPr>
              <a:spLocks noChangeArrowheads="1"/>
            </p:cNvSpPr>
            <p:nvPr/>
          </p:nvSpPr>
          <p:spPr bwMode="auto">
            <a:xfrm>
              <a:off x="4306" y="2381"/>
              <a:ext cx="161" cy="144"/>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35" name="Oval 64">
              <a:extLst>
                <a:ext uri="{FF2B5EF4-FFF2-40B4-BE49-F238E27FC236}">
                  <a16:creationId xmlns:a16="http://schemas.microsoft.com/office/drawing/2014/main" id="{3AACC7F2-958D-5A4E-B37D-C55208B6F9BD}"/>
                </a:ext>
              </a:extLst>
            </p:cNvPr>
            <p:cNvSpPr>
              <a:spLocks noChangeArrowheads="1"/>
            </p:cNvSpPr>
            <p:nvPr/>
          </p:nvSpPr>
          <p:spPr bwMode="auto">
            <a:xfrm>
              <a:off x="4488" y="2381"/>
              <a:ext cx="155" cy="144"/>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dirty="0">
                <a:ln>
                  <a:noFill/>
                </a:ln>
                <a:solidFill>
                  <a:srgbClr val="FF0000"/>
                </a:solidFill>
                <a:effectLst/>
                <a:uLnTx/>
                <a:uFillTx/>
                <a:latin typeface="Calibri"/>
                <a:ea typeface="ＭＳ Ｐゴシック" panose="020B0600070205080204" pitchFamily="34" charset="-128"/>
                <a:cs typeface="Arial" panose="020B0604020202020204" pitchFamily="34" charset="0"/>
              </a:endParaRPr>
            </a:p>
          </p:txBody>
        </p:sp>
        <p:sp>
          <p:nvSpPr>
            <p:cNvPr id="36" name="Oval 65">
              <a:extLst>
                <a:ext uri="{FF2B5EF4-FFF2-40B4-BE49-F238E27FC236}">
                  <a16:creationId xmlns:a16="http://schemas.microsoft.com/office/drawing/2014/main" id="{F26427F9-3E33-EB43-B662-FA88A41C6D85}"/>
                </a:ext>
              </a:extLst>
            </p:cNvPr>
            <p:cNvSpPr>
              <a:spLocks noChangeArrowheads="1"/>
            </p:cNvSpPr>
            <p:nvPr/>
          </p:nvSpPr>
          <p:spPr bwMode="auto">
            <a:xfrm>
              <a:off x="4660" y="2381"/>
              <a:ext cx="161" cy="139"/>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
          <p:nvSpPr>
            <p:cNvPr id="37" name="Rectangle 66">
              <a:extLst>
                <a:ext uri="{FF2B5EF4-FFF2-40B4-BE49-F238E27FC236}">
                  <a16:creationId xmlns:a16="http://schemas.microsoft.com/office/drawing/2014/main" id="{8F1829D6-46E0-BC42-B764-C952B46A2498}"/>
                </a:ext>
              </a:extLst>
            </p:cNvPr>
            <p:cNvSpPr>
              <a:spLocks noChangeArrowheads="1"/>
            </p:cNvSpPr>
            <p:nvPr/>
          </p:nvSpPr>
          <p:spPr bwMode="auto">
            <a:xfrm>
              <a:off x="5061" y="1838"/>
              <a:ext cx="86" cy="760"/>
            </a:xfrm>
            <a:prstGeom prst="rect">
              <a:avLst/>
            </a:prstGeom>
            <a:solidFill>
              <a:srgbClr val="292929"/>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grpSp>
        <p:nvGrpSpPr>
          <p:cNvPr id="46" name="Group 67">
            <a:extLst>
              <a:ext uri="{FF2B5EF4-FFF2-40B4-BE49-F238E27FC236}">
                <a16:creationId xmlns:a16="http://schemas.microsoft.com/office/drawing/2014/main" id="{E398CB23-1767-0048-89F5-62C5E9AF7865}"/>
              </a:ext>
            </a:extLst>
          </p:cNvPr>
          <p:cNvGrpSpPr>
            <a:grpSpLocks/>
          </p:cNvGrpSpPr>
          <p:nvPr/>
        </p:nvGrpSpPr>
        <p:grpSpPr bwMode="auto">
          <a:xfrm>
            <a:off x="2885332" y="2291964"/>
            <a:ext cx="742950" cy="742950"/>
            <a:chOff x="-44" y="1473"/>
            <a:chExt cx="981" cy="1105"/>
          </a:xfrm>
        </p:grpSpPr>
        <p:pic>
          <p:nvPicPr>
            <p:cNvPr id="47" name="Picture 68" descr="desktop_computer_stylized_medium">
              <a:extLst>
                <a:ext uri="{FF2B5EF4-FFF2-40B4-BE49-F238E27FC236}">
                  <a16:creationId xmlns:a16="http://schemas.microsoft.com/office/drawing/2014/main" id="{8EC7FF3D-42E5-D345-8DA9-637E325A41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Freeform 69">
              <a:extLst>
                <a:ext uri="{FF2B5EF4-FFF2-40B4-BE49-F238E27FC236}">
                  <a16:creationId xmlns:a16="http://schemas.microsoft.com/office/drawing/2014/main" id="{A9F3AAA5-0B80-934E-BA4C-75AD71012D04}"/>
                </a:ext>
              </a:extLst>
            </p:cNvPr>
            <p:cNvSpPr>
              <a:spLocks/>
            </p:cNvSpPr>
            <p:nvPr/>
          </p:nvSpPr>
          <p:spPr bwMode="auto">
            <a:xfrm flipH="1">
              <a:off x="374" y="1579"/>
              <a:ext cx="477" cy="506"/>
            </a:xfrm>
            <a:custGeom>
              <a:avLst/>
              <a:gdLst>
                <a:gd name="T0" fmla="*/ 0 w 356"/>
                <a:gd name="T1" fmla="*/ 0 h 368"/>
                <a:gd name="T2" fmla="*/ 24164 w 356"/>
                <a:gd name="T3" fmla="*/ 1678 h 368"/>
                <a:gd name="T4" fmla="*/ 28666 w 356"/>
                <a:gd name="T5" fmla="*/ 34959 h 368"/>
                <a:gd name="T6" fmla="*/ 6318 w 356"/>
                <a:gd name="T7" fmla="*/ 43721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cxnSp>
        <p:nvCxnSpPr>
          <p:cNvPr id="5" name="Straight Arrow Connector 4">
            <a:extLst>
              <a:ext uri="{FF2B5EF4-FFF2-40B4-BE49-F238E27FC236}">
                <a16:creationId xmlns:a16="http://schemas.microsoft.com/office/drawing/2014/main" id="{CFD5BA50-AF40-4342-8C77-22AF37730C06}"/>
              </a:ext>
            </a:extLst>
          </p:cNvPr>
          <p:cNvCxnSpPr>
            <a:cxnSpLocks/>
          </p:cNvCxnSpPr>
          <p:nvPr/>
        </p:nvCxnSpPr>
        <p:spPr>
          <a:xfrm>
            <a:off x="3526536" y="2791484"/>
            <a:ext cx="3910012" cy="2607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CF97F68-AA2C-FB49-ABBC-199B7521D0A1}"/>
              </a:ext>
            </a:extLst>
          </p:cNvPr>
          <p:cNvSpPr txBox="1"/>
          <p:nvPr/>
        </p:nvSpPr>
        <p:spPr>
          <a:xfrm>
            <a:off x="6093263" y="2667596"/>
            <a:ext cx="8920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GET O</a:t>
            </a:r>
            <a:r>
              <a:rPr kumimoji="0" lang="en-US" sz="1600" b="0" i="0" u="none" strike="noStrike" kern="1200" cap="none" spc="0" normalizeH="0" baseline="-25000" noProof="0" dirty="0">
                <a:ln>
                  <a:noFill/>
                </a:ln>
                <a:solidFill>
                  <a:prstClr val="black"/>
                </a:solidFill>
                <a:effectLst/>
                <a:uLnTx/>
                <a:uFillTx/>
                <a:latin typeface="Calibri"/>
                <a:ea typeface="+mn-ea"/>
                <a:cs typeface="+mn-cs"/>
              </a:rPr>
              <a:t>1</a:t>
            </a:r>
          </a:p>
        </p:txBody>
      </p:sp>
      <p:sp>
        <p:nvSpPr>
          <p:cNvPr id="51" name="TextBox 50">
            <a:extLst>
              <a:ext uri="{FF2B5EF4-FFF2-40B4-BE49-F238E27FC236}">
                <a16:creationId xmlns:a16="http://schemas.microsoft.com/office/drawing/2014/main" id="{854675CA-3B4C-CC4F-AFB8-7456C2CEC59A}"/>
              </a:ext>
            </a:extLst>
          </p:cNvPr>
          <p:cNvSpPr txBox="1"/>
          <p:nvPr/>
        </p:nvSpPr>
        <p:spPr>
          <a:xfrm>
            <a:off x="5291796" y="2596769"/>
            <a:ext cx="8920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GET O</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p>
        </p:txBody>
      </p:sp>
      <p:sp>
        <p:nvSpPr>
          <p:cNvPr id="52" name="TextBox 51">
            <a:extLst>
              <a:ext uri="{FF2B5EF4-FFF2-40B4-BE49-F238E27FC236}">
                <a16:creationId xmlns:a16="http://schemas.microsoft.com/office/drawing/2014/main" id="{EBB1F67B-C0F8-024A-91A3-3517B8E3A8B6}"/>
              </a:ext>
            </a:extLst>
          </p:cNvPr>
          <p:cNvSpPr txBox="1"/>
          <p:nvPr/>
        </p:nvSpPr>
        <p:spPr>
          <a:xfrm>
            <a:off x="4513773" y="2538104"/>
            <a:ext cx="8920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GET O</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sp>
        <p:nvSpPr>
          <p:cNvPr id="53" name="TextBox 52">
            <a:extLst>
              <a:ext uri="{FF2B5EF4-FFF2-40B4-BE49-F238E27FC236}">
                <a16:creationId xmlns:a16="http://schemas.microsoft.com/office/drawing/2014/main" id="{33D26801-4441-6448-9C51-E7BF273943AE}"/>
              </a:ext>
            </a:extLst>
          </p:cNvPr>
          <p:cNvSpPr txBox="1"/>
          <p:nvPr/>
        </p:nvSpPr>
        <p:spPr>
          <a:xfrm>
            <a:off x="3721264" y="2473869"/>
            <a:ext cx="8920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GET O</a:t>
            </a:r>
            <a:r>
              <a:rPr kumimoji="0" lang="en-US" sz="1600" b="0" i="0" u="none" strike="noStrike" kern="1200" cap="none" spc="0" normalizeH="0" baseline="-25000" noProof="0" dirty="0">
                <a:ln>
                  <a:noFill/>
                </a:ln>
                <a:solidFill>
                  <a:prstClr val="black"/>
                </a:solidFill>
                <a:effectLst/>
                <a:uLnTx/>
                <a:uFillTx/>
                <a:latin typeface="Calibri"/>
                <a:ea typeface="+mn-ea"/>
                <a:cs typeface="+mn-cs"/>
              </a:rPr>
              <a:t>4</a:t>
            </a:r>
          </a:p>
        </p:txBody>
      </p:sp>
      <p:cxnSp>
        <p:nvCxnSpPr>
          <p:cNvPr id="62" name="Straight Arrow Connector 61">
            <a:extLst>
              <a:ext uri="{FF2B5EF4-FFF2-40B4-BE49-F238E27FC236}">
                <a16:creationId xmlns:a16="http://schemas.microsoft.com/office/drawing/2014/main" id="{58B400F4-D655-EC45-9A58-A60137EE250C}"/>
              </a:ext>
            </a:extLst>
          </p:cNvPr>
          <p:cNvCxnSpPr>
            <a:cxnSpLocks/>
          </p:cNvCxnSpPr>
          <p:nvPr/>
        </p:nvCxnSpPr>
        <p:spPr>
          <a:xfrm flipH="1">
            <a:off x="3347464" y="5534648"/>
            <a:ext cx="4093672" cy="27513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38FF6E3C-DC0A-2A42-A83A-2B0D55A3D376}"/>
              </a:ext>
            </a:extLst>
          </p:cNvPr>
          <p:cNvSpPr/>
          <p:nvPr/>
        </p:nvSpPr>
        <p:spPr>
          <a:xfrm>
            <a:off x="8620343" y="3108868"/>
            <a:ext cx="892098" cy="19713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4" name="Rectangle 63">
            <a:extLst>
              <a:ext uri="{FF2B5EF4-FFF2-40B4-BE49-F238E27FC236}">
                <a16:creationId xmlns:a16="http://schemas.microsoft.com/office/drawing/2014/main" id="{790AB6BC-5FA2-CD42-9930-4B26196539D4}"/>
              </a:ext>
            </a:extLst>
          </p:cNvPr>
          <p:cNvSpPr/>
          <p:nvPr/>
        </p:nvSpPr>
        <p:spPr>
          <a:xfrm>
            <a:off x="8624001" y="5094824"/>
            <a:ext cx="892097" cy="1103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9" name="Freeform 48">
            <a:extLst>
              <a:ext uri="{FF2B5EF4-FFF2-40B4-BE49-F238E27FC236}">
                <a16:creationId xmlns:a16="http://schemas.microsoft.com/office/drawing/2014/main" id="{AF7FDDA2-EA85-004E-AB1B-97A9090ECD2A}"/>
              </a:ext>
            </a:extLst>
          </p:cNvPr>
          <p:cNvSpPr/>
          <p:nvPr/>
        </p:nvSpPr>
        <p:spPr>
          <a:xfrm>
            <a:off x="3486512" y="3835610"/>
            <a:ext cx="3867383" cy="1978529"/>
          </a:xfrm>
          <a:custGeom>
            <a:avLst/>
            <a:gdLst>
              <a:gd name="connsiteX0" fmla="*/ 3896882 w 3926792"/>
              <a:gd name="connsiteY0" fmla="*/ 0 h 2226179"/>
              <a:gd name="connsiteX1" fmla="*/ 0 w 3926792"/>
              <a:gd name="connsiteY1" fmla="*/ 264919 h 2226179"/>
              <a:gd name="connsiteX2" fmla="*/ 29910 w 3926792"/>
              <a:gd name="connsiteY2" fmla="*/ 2226179 h 2226179"/>
              <a:gd name="connsiteX3" fmla="*/ 3926792 w 3926792"/>
              <a:gd name="connsiteY3" fmla="*/ 1961260 h 2226179"/>
              <a:gd name="connsiteX4" fmla="*/ 3896882 w 3926792"/>
              <a:gd name="connsiteY4" fmla="*/ 0 h 2226179"/>
              <a:gd name="connsiteX0" fmla="*/ 3896882 w 3909701"/>
              <a:gd name="connsiteY0" fmla="*/ 0 h 2226179"/>
              <a:gd name="connsiteX1" fmla="*/ 0 w 3909701"/>
              <a:gd name="connsiteY1" fmla="*/ 264919 h 2226179"/>
              <a:gd name="connsiteX2" fmla="*/ 29910 w 3909701"/>
              <a:gd name="connsiteY2" fmla="*/ 2226179 h 2226179"/>
              <a:gd name="connsiteX3" fmla="*/ 3909701 w 3909701"/>
              <a:gd name="connsiteY3" fmla="*/ 1969805 h 2226179"/>
              <a:gd name="connsiteX4" fmla="*/ 3896882 w 3909701"/>
              <a:gd name="connsiteY4" fmla="*/ 0 h 2226179"/>
              <a:gd name="connsiteX0" fmla="*/ 3896882 w 3896882"/>
              <a:gd name="connsiteY0" fmla="*/ 0 h 2226179"/>
              <a:gd name="connsiteX1" fmla="*/ 0 w 3896882"/>
              <a:gd name="connsiteY1" fmla="*/ 264919 h 2226179"/>
              <a:gd name="connsiteX2" fmla="*/ 29910 w 3896882"/>
              <a:gd name="connsiteY2" fmla="*/ 2226179 h 2226179"/>
              <a:gd name="connsiteX3" fmla="*/ 3892609 w 3896882"/>
              <a:gd name="connsiteY3" fmla="*/ 1974078 h 2226179"/>
              <a:gd name="connsiteX4" fmla="*/ 3896882 w 3896882"/>
              <a:gd name="connsiteY4" fmla="*/ 0 h 2226179"/>
              <a:gd name="connsiteX0" fmla="*/ 3871245 w 3871245"/>
              <a:gd name="connsiteY0" fmla="*/ 0 h 2226179"/>
              <a:gd name="connsiteX1" fmla="*/ 0 w 3871245"/>
              <a:gd name="connsiteY1" fmla="*/ 264919 h 2226179"/>
              <a:gd name="connsiteX2" fmla="*/ 4273 w 3871245"/>
              <a:gd name="connsiteY2" fmla="*/ 2226179 h 2226179"/>
              <a:gd name="connsiteX3" fmla="*/ 3866972 w 3871245"/>
              <a:gd name="connsiteY3" fmla="*/ 1974078 h 2226179"/>
              <a:gd name="connsiteX4" fmla="*/ 3871245 w 3871245"/>
              <a:gd name="connsiteY4" fmla="*/ 0 h 2226179"/>
              <a:gd name="connsiteX0" fmla="*/ 3867064 w 3867064"/>
              <a:gd name="connsiteY0" fmla="*/ 0 h 2226179"/>
              <a:gd name="connsiteX1" fmla="*/ 12911 w 3867064"/>
              <a:gd name="connsiteY1" fmla="*/ 269192 h 2226179"/>
              <a:gd name="connsiteX2" fmla="*/ 92 w 3867064"/>
              <a:gd name="connsiteY2" fmla="*/ 2226179 h 2226179"/>
              <a:gd name="connsiteX3" fmla="*/ 3862791 w 3867064"/>
              <a:gd name="connsiteY3" fmla="*/ 1974078 h 2226179"/>
              <a:gd name="connsiteX4" fmla="*/ 3867064 w 3867064"/>
              <a:gd name="connsiteY4" fmla="*/ 0 h 2226179"/>
              <a:gd name="connsiteX0" fmla="*/ 3867383 w 3867383"/>
              <a:gd name="connsiteY0" fmla="*/ 0 h 2226179"/>
              <a:gd name="connsiteX1" fmla="*/ 411 w 3867383"/>
              <a:gd name="connsiteY1" fmla="*/ 273465 h 2226179"/>
              <a:gd name="connsiteX2" fmla="*/ 411 w 3867383"/>
              <a:gd name="connsiteY2" fmla="*/ 2226179 h 2226179"/>
              <a:gd name="connsiteX3" fmla="*/ 3863110 w 3867383"/>
              <a:gd name="connsiteY3" fmla="*/ 1974078 h 2226179"/>
              <a:gd name="connsiteX4" fmla="*/ 3867383 w 3867383"/>
              <a:gd name="connsiteY4" fmla="*/ 0 h 2226179"/>
              <a:gd name="connsiteX0" fmla="*/ 3867383 w 3876052"/>
              <a:gd name="connsiteY0" fmla="*/ 0 h 2226179"/>
              <a:gd name="connsiteX1" fmla="*/ 411 w 3876052"/>
              <a:gd name="connsiteY1" fmla="*/ 273465 h 2226179"/>
              <a:gd name="connsiteX2" fmla="*/ 411 w 3876052"/>
              <a:gd name="connsiteY2" fmla="*/ 2226179 h 2226179"/>
              <a:gd name="connsiteX3" fmla="*/ 3875929 w 3876052"/>
              <a:gd name="connsiteY3" fmla="*/ 1956987 h 2226179"/>
              <a:gd name="connsiteX4" fmla="*/ 3867383 w 3876052"/>
              <a:gd name="connsiteY4" fmla="*/ 0 h 2226179"/>
              <a:gd name="connsiteX0" fmla="*/ 3867383 w 3871845"/>
              <a:gd name="connsiteY0" fmla="*/ 0 h 2226179"/>
              <a:gd name="connsiteX1" fmla="*/ 411 w 3871845"/>
              <a:gd name="connsiteY1" fmla="*/ 273465 h 2226179"/>
              <a:gd name="connsiteX2" fmla="*/ 411 w 3871845"/>
              <a:gd name="connsiteY2" fmla="*/ 2226179 h 2226179"/>
              <a:gd name="connsiteX3" fmla="*/ 3871656 w 3871845"/>
              <a:gd name="connsiteY3" fmla="*/ 1969806 h 2226179"/>
              <a:gd name="connsiteX4" fmla="*/ 3867383 w 3871845"/>
              <a:gd name="connsiteY4" fmla="*/ 0 h 2226179"/>
              <a:gd name="connsiteX0" fmla="*/ 3867383 w 3872034"/>
              <a:gd name="connsiteY0" fmla="*/ 0 h 2226179"/>
              <a:gd name="connsiteX1" fmla="*/ 411 w 3872034"/>
              <a:gd name="connsiteY1" fmla="*/ 273465 h 2226179"/>
              <a:gd name="connsiteX2" fmla="*/ 411 w 3872034"/>
              <a:gd name="connsiteY2" fmla="*/ 2226179 h 2226179"/>
              <a:gd name="connsiteX3" fmla="*/ 3871656 w 3872034"/>
              <a:gd name="connsiteY3" fmla="*/ 1969806 h 2226179"/>
              <a:gd name="connsiteX4" fmla="*/ 3867383 w 3872034"/>
              <a:gd name="connsiteY4" fmla="*/ 0 h 2226179"/>
              <a:gd name="connsiteX0" fmla="*/ 3867383 w 3868169"/>
              <a:gd name="connsiteY0" fmla="*/ 0 h 2226179"/>
              <a:gd name="connsiteX1" fmla="*/ 411 w 3868169"/>
              <a:gd name="connsiteY1" fmla="*/ 273465 h 2226179"/>
              <a:gd name="connsiteX2" fmla="*/ 411 w 3868169"/>
              <a:gd name="connsiteY2" fmla="*/ 2226179 h 2226179"/>
              <a:gd name="connsiteX3" fmla="*/ 3863110 w 3868169"/>
              <a:gd name="connsiteY3" fmla="*/ 1969806 h 2226179"/>
              <a:gd name="connsiteX4" fmla="*/ 3867383 w 3868169"/>
              <a:gd name="connsiteY4" fmla="*/ 0 h 2226179"/>
              <a:gd name="connsiteX0" fmla="*/ 3867383 w 3867817"/>
              <a:gd name="connsiteY0" fmla="*/ 0 h 2226179"/>
              <a:gd name="connsiteX1" fmla="*/ 411 w 3867817"/>
              <a:gd name="connsiteY1" fmla="*/ 273465 h 2226179"/>
              <a:gd name="connsiteX2" fmla="*/ 411 w 3867817"/>
              <a:gd name="connsiteY2" fmla="*/ 2226179 h 2226179"/>
              <a:gd name="connsiteX3" fmla="*/ 3856760 w 3867817"/>
              <a:gd name="connsiteY3" fmla="*/ 1718981 h 2226179"/>
              <a:gd name="connsiteX4" fmla="*/ 3867383 w 3867817"/>
              <a:gd name="connsiteY4" fmla="*/ 0 h 2226179"/>
              <a:gd name="connsiteX0" fmla="*/ 3867383 w 3867817"/>
              <a:gd name="connsiteY0" fmla="*/ 0 h 1978529"/>
              <a:gd name="connsiteX1" fmla="*/ 411 w 3867817"/>
              <a:gd name="connsiteY1" fmla="*/ 273465 h 1978529"/>
              <a:gd name="connsiteX2" fmla="*/ 411 w 3867817"/>
              <a:gd name="connsiteY2" fmla="*/ 1978529 h 1978529"/>
              <a:gd name="connsiteX3" fmla="*/ 3856760 w 3867817"/>
              <a:gd name="connsiteY3" fmla="*/ 1718981 h 1978529"/>
              <a:gd name="connsiteX4" fmla="*/ 3867383 w 3867817"/>
              <a:gd name="connsiteY4" fmla="*/ 0 h 1978529"/>
              <a:gd name="connsiteX0" fmla="*/ 3867383 w 3867383"/>
              <a:gd name="connsiteY0" fmla="*/ 0 h 1978529"/>
              <a:gd name="connsiteX1" fmla="*/ 411 w 3867383"/>
              <a:gd name="connsiteY1" fmla="*/ 273465 h 1978529"/>
              <a:gd name="connsiteX2" fmla="*/ 411 w 3867383"/>
              <a:gd name="connsiteY2" fmla="*/ 1978529 h 1978529"/>
              <a:gd name="connsiteX3" fmla="*/ 3856760 w 3867383"/>
              <a:gd name="connsiteY3" fmla="*/ 1718981 h 1978529"/>
              <a:gd name="connsiteX4" fmla="*/ 3867383 w 3867383"/>
              <a:gd name="connsiteY4" fmla="*/ 0 h 1978529"/>
              <a:gd name="connsiteX0" fmla="*/ 3867383 w 3867383"/>
              <a:gd name="connsiteY0" fmla="*/ 0 h 1978529"/>
              <a:gd name="connsiteX1" fmla="*/ 411 w 3867383"/>
              <a:gd name="connsiteY1" fmla="*/ 273465 h 1978529"/>
              <a:gd name="connsiteX2" fmla="*/ 411 w 3867383"/>
              <a:gd name="connsiteY2" fmla="*/ 1978529 h 1978529"/>
              <a:gd name="connsiteX3" fmla="*/ 3856760 w 3867383"/>
              <a:gd name="connsiteY3" fmla="*/ 1718981 h 1978529"/>
              <a:gd name="connsiteX4" fmla="*/ 3867383 w 3867383"/>
              <a:gd name="connsiteY4" fmla="*/ 0 h 1978529"/>
              <a:gd name="connsiteX0" fmla="*/ 3867383 w 3867383"/>
              <a:gd name="connsiteY0" fmla="*/ 0 h 1978529"/>
              <a:gd name="connsiteX1" fmla="*/ 411 w 3867383"/>
              <a:gd name="connsiteY1" fmla="*/ 273465 h 1978529"/>
              <a:gd name="connsiteX2" fmla="*/ 411 w 3867383"/>
              <a:gd name="connsiteY2" fmla="*/ 1978529 h 1978529"/>
              <a:gd name="connsiteX3" fmla="*/ 3856760 w 3867383"/>
              <a:gd name="connsiteY3" fmla="*/ 1718981 h 1978529"/>
              <a:gd name="connsiteX4" fmla="*/ 3867383 w 3867383"/>
              <a:gd name="connsiteY4" fmla="*/ 0 h 1978529"/>
              <a:gd name="connsiteX0" fmla="*/ 3867383 w 3867383"/>
              <a:gd name="connsiteY0" fmla="*/ 0 h 1978529"/>
              <a:gd name="connsiteX1" fmla="*/ 411 w 3867383"/>
              <a:gd name="connsiteY1" fmla="*/ 273465 h 1978529"/>
              <a:gd name="connsiteX2" fmla="*/ 411 w 3867383"/>
              <a:gd name="connsiteY2" fmla="*/ 1978529 h 1978529"/>
              <a:gd name="connsiteX3" fmla="*/ 3856760 w 3867383"/>
              <a:gd name="connsiteY3" fmla="*/ 1718981 h 1978529"/>
              <a:gd name="connsiteX4" fmla="*/ 3867383 w 3867383"/>
              <a:gd name="connsiteY4" fmla="*/ 0 h 1978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7383" h="1978529">
                <a:moveTo>
                  <a:pt x="3867383" y="0"/>
                </a:moveTo>
                <a:lnTo>
                  <a:pt x="411" y="273465"/>
                </a:lnTo>
                <a:cubicBezTo>
                  <a:pt x="1835" y="927218"/>
                  <a:pt x="-1013" y="1324776"/>
                  <a:pt x="411" y="1978529"/>
                </a:cubicBezTo>
                <a:lnTo>
                  <a:pt x="3856760" y="1718981"/>
                </a:lnTo>
                <a:cubicBezTo>
                  <a:pt x="3862689" y="443848"/>
                  <a:pt x="3861223" y="1457627"/>
                  <a:pt x="386738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7" name="Freeform 66">
            <a:extLst>
              <a:ext uri="{FF2B5EF4-FFF2-40B4-BE49-F238E27FC236}">
                <a16:creationId xmlns:a16="http://schemas.microsoft.com/office/drawing/2014/main" id="{40D71812-E6AC-D143-8CC1-FD1BA4C52E80}"/>
              </a:ext>
            </a:extLst>
          </p:cNvPr>
          <p:cNvSpPr/>
          <p:nvPr/>
        </p:nvSpPr>
        <p:spPr>
          <a:xfrm>
            <a:off x="3479865" y="3207657"/>
            <a:ext cx="3875928" cy="375356"/>
          </a:xfrm>
          <a:custGeom>
            <a:avLst/>
            <a:gdLst>
              <a:gd name="connsiteX0" fmla="*/ 3896882 w 3926792"/>
              <a:gd name="connsiteY0" fmla="*/ 0 h 2226179"/>
              <a:gd name="connsiteX1" fmla="*/ 0 w 3926792"/>
              <a:gd name="connsiteY1" fmla="*/ 264919 h 2226179"/>
              <a:gd name="connsiteX2" fmla="*/ 29910 w 3926792"/>
              <a:gd name="connsiteY2" fmla="*/ 2226179 h 2226179"/>
              <a:gd name="connsiteX3" fmla="*/ 3926792 w 3926792"/>
              <a:gd name="connsiteY3" fmla="*/ 1961260 h 2226179"/>
              <a:gd name="connsiteX4" fmla="*/ 3896882 w 3926792"/>
              <a:gd name="connsiteY4" fmla="*/ 0 h 2226179"/>
              <a:gd name="connsiteX0" fmla="*/ 3896882 w 3909701"/>
              <a:gd name="connsiteY0" fmla="*/ 0 h 2226179"/>
              <a:gd name="connsiteX1" fmla="*/ 0 w 3909701"/>
              <a:gd name="connsiteY1" fmla="*/ 264919 h 2226179"/>
              <a:gd name="connsiteX2" fmla="*/ 29910 w 3909701"/>
              <a:gd name="connsiteY2" fmla="*/ 2226179 h 2226179"/>
              <a:gd name="connsiteX3" fmla="*/ 3909701 w 3909701"/>
              <a:gd name="connsiteY3" fmla="*/ 1969805 h 2226179"/>
              <a:gd name="connsiteX4" fmla="*/ 3896882 w 3909701"/>
              <a:gd name="connsiteY4" fmla="*/ 0 h 2226179"/>
              <a:gd name="connsiteX0" fmla="*/ 3896882 w 3896882"/>
              <a:gd name="connsiteY0" fmla="*/ 0 h 2226179"/>
              <a:gd name="connsiteX1" fmla="*/ 0 w 3896882"/>
              <a:gd name="connsiteY1" fmla="*/ 264919 h 2226179"/>
              <a:gd name="connsiteX2" fmla="*/ 29910 w 3896882"/>
              <a:gd name="connsiteY2" fmla="*/ 2226179 h 2226179"/>
              <a:gd name="connsiteX3" fmla="*/ 3892609 w 3896882"/>
              <a:gd name="connsiteY3" fmla="*/ 1974078 h 2226179"/>
              <a:gd name="connsiteX4" fmla="*/ 3896882 w 3896882"/>
              <a:gd name="connsiteY4" fmla="*/ 0 h 2226179"/>
              <a:gd name="connsiteX0" fmla="*/ 3871245 w 3871245"/>
              <a:gd name="connsiteY0" fmla="*/ 0 h 2226179"/>
              <a:gd name="connsiteX1" fmla="*/ 0 w 3871245"/>
              <a:gd name="connsiteY1" fmla="*/ 264919 h 2226179"/>
              <a:gd name="connsiteX2" fmla="*/ 4273 w 3871245"/>
              <a:gd name="connsiteY2" fmla="*/ 2226179 h 2226179"/>
              <a:gd name="connsiteX3" fmla="*/ 3866972 w 3871245"/>
              <a:gd name="connsiteY3" fmla="*/ 1974078 h 2226179"/>
              <a:gd name="connsiteX4" fmla="*/ 3871245 w 3871245"/>
              <a:gd name="connsiteY4" fmla="*/ 0 h 2226179"/>
              <a:gd name="connsiteX0" fmla="*/ 3867064 w 3867064"/>
              <a:gd name="connsiteY0" fmla="*/ 0 h 2226179"/>
              <a:gd name="connsiteX1" fmla="*/ 12911 w 3867064"/>
              <a:gd name="connsiteY1" fmla="*/ 269192 h 2226179"/>
              <a:gd name="connsiteX2" fmla="*/ 92 w 3867064"/>
              <a:gd name="connsiteY2" fmla="*/ 2226179 h 2226179"/>
              <a:gd name="connsiteX3" fmla="*/ 3862791 w 3867064"/>
              <a:gd name="connsiteY3" fmla="*/ 1974078 h 2226179"/>
              <a:gd name="connsiteX4" fmla="*/ 3867064 w 3867064"/>
              <a:gd name="connsiteY4" fmla="*/ 0 h 2226179"/>
              <a:gd name="connsiteX0" fmla="*/ 3867383 w 3867383"/>
              <a:gd name="connsiteY0" fmla="*/ 0 h 2226179"/>
              <a:gd name="connsiteX1" fmla="*/ 411 w 3867383"/>
              <a:gd name="connsiteY1" fmla="*/ 273465 h 2226179"/>
              <a:gd name="connsiteX2" fmla="*/ 411 w 3867383"/>
              <a:gd name="connsiteY2" fmla="*/ 2226179 h 2226179"/>
              <a:gd name="connsiteX3" fmla="*/ 3863110 w 3867383"/>
              <a:gd name="connsiteY3" fmla="*/ 1974078 h 2226179"/>
              <a:gd name="connsiteX4" fmla="*/ 3867383 w 3867383"/>
              <a:gd name="connsiteY4" fmla="*/ 0 h 2226179"/>
              <a:gd name="connsiteX0" fmla="*/ 3892661 w 3892661"/>
              <a:gd name="connsiteY0" fmla="*/ 0 h 6403180"/>
              <a:gd name="connsiteX1" fmla="*/ 25689 w 3892661"/>
              <a:gd name="connsiteY1" fmla="*/ 273465 h 6403180"/>
              <a:gd name="connsiteX2" fmla="*/ 51 w 3892661"/>
              <a:gd name="connsiteY2" fmla="*/ 6403180 h 6403180"/>
              <a:gd name="connsiteX3" fmla="*/ 3888388 w 3892661"/>
              <a:gd name="connsiteY3" fmla="*/ 1974078 h 6403180"/>
              <a:gd name="connsiteX4" fmla="*/ 3892661 w 3892661"/>
              <a:gd name="connsiteY4" fmla="*/ 0 h 6403180"/>
              <a:gd name="connsiteX0" fmla="*/ 3896882 w 3896882"/>
              <a:gd name="connsiteY0" fmla="*/ 0 h 6403180"/>
              <a:gd name="connsiteX1" fmla="*/ 0 w 3896882"/>
              <a:gd name="connsiteY1" fmla="*/ 4599655 h 6403180"/>
              <a:gd name="connsiteX2" fmla="*/ 4272 w 3896882"/>
              <a:gd name="connsiteY2" fmla="*/ 6403180 h 6403180"/>
              <a:gd name="connsiteX3" fmla="*/ 3892609 w 3896882"/>
              <a:gd name="connsiteY3" fmla="*/ 1974078 h 6403180"/>
              <a:gd name="connsiteX4" fmla="*/ 3896882 w 3896882"/>
              <a:gd name="connsiteY4" fmla="*/ 0 h 6403180"/>
              <a:gd name="connsiteX0" fmla="*/ 3893021 w 3893021"/>
              <a:gd name="connsiteY0" fmla="*/ 0 h 6403180"/>
              <a:gd name="connsiteX1" fmla="*/ 412 w 3893021"/>
              <a:gd name="connsiteY1" fmla="*/ 4152108 h 6403180"/>
              <a:gd name="connsiteX2" fmla="*/ 411 w 3893021"/>
              <a:gd name="connsiteY2" fmla="*/ 6403180 h 6403180"/>
              <a:gd name="connsiteX3" fmla="*/ 3888748 w 3893021"/>
              <a:gd name="connsiteY3" fmla="*/ 1974078 h 6403180"/>
              <a:gd name="connsiteX4" fmla="*/ 3893021 w 3893021"/>
              <a:gd name="connsiteY4" fmla="*/ 0 h 6403180"/>
              <a:gd name="connsiteX0" fmla="*/ 3892651 w 3892651"/>
              <a:gd name="connsiteY0" fmla="*/ 0 h 6403180"/>
              <a:gd name="connsiteX1" fmla="*/ 34226 w 3892651"/>
              <a:gd name="connsiteY1" fmla="*/ 4375864 h 6403180"/>
              <a:gd name="connsiteX2" fmla="*/ 41 w 3892651"/>
              <a:gd name="connsiteY2" fmla="*/ 6403180 h 6403180"/>
              <a:gd name="connsiteX3" fmla="*/ 3888378 w 3892651"/>
              <a:gd name="connsiteY3" fmla="*/ 1974078 h 6403180"/>
              <a:gd name="connsiteX4" fmla="*/ 3892651 w 3892651"/>
              <a:gd name="connsiteY4" fmla="*/ 0 h 6403180"/>
              <a:gd name="connsiteX0" fmla="*/ 3875591 w 3875591"/>
              <a:gd name="connsiteY0" fmla="*/ 0 h 6552362"/>
              <a:gd name="connsiteX1" fmla="*/ 17166 w 3875591"/>
              <a:gd name="connsiteY1" fmla="*/ 4375864 h 6552362"/>
              <a:gd name="connsiteX2" fmla="*/ 73 w 3875591"/>
              <a:gd name="connsiteY2" fmla="*/ 6552362 h 6552362"/>
              <a:gd name="connsiteX3" fmla="*/ 3871318 w 3875591"/>
              <a:gd name="connsiteY3" fmla="*/ 1974078 h 6552362"/>
              <a:gd name="connsiteX4" fmla="*/ 3875591 w 3875591"/>
              <a:gd name="connsiteY4" fmla="*/ 0 h 6552362"/>
              <a:gd name="connsiteX0" fmla="*/ 3875928 w 3875928"/>
              <a:gd name="connsiteY0" fmla="*/ 0 h 6552362"/>
              <a:gd name="connsiteX1" fmla="*/ 412 w 3875928"/>
              <a:gd name="connsiteY1" fmla="*/ 4599620 h 6552362"/>
              <a:gd name="connsiteX2" fmla="*/ 410 w 3875928"/>
              <a:gd name="connsiteY2" fmla="*/ 6552362 h 6552362"/>
              <a:gd name="connsiteX3" fmla="*/ 3871655 w 3875928"/>
              <a:gd name="connsiteY3" fmla="*/ 1974078 h 6552362"/>
              <a:gd name="connsiteX4" fmla="*/ 3875928 w 3875928"/>
              <a:gd name="connsiteY4" fmla="*/ 0 h 6552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5928" h="6552362">
                <a:moveTo>
                  <a:pt x="3875928" y="0"/>
                </a:moveTo>
                <a:lnTo>
                  <a:pt x="412" y="4599620"/>
                </a:lnTo>
                <a:cubicBezTo>
                  <a:pt x="1836" y="5253373"/>
                  <a:pt x="-1014" y="5898609"/>
                  <a:pt x="410" y="6552362"/>
                </a:cubicBezTo>
                <a:lnTo>
                  <a:pt x="3871655" y="1974078"/>
                </a:lnTo>
                <a:cubicBezTo>
                  <a:pt x="3873079" y="1316052"/>
                  <a:pt x="3874504" y="658026"/>
                  <a:pt x="387592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8" name="Freeform 67">
            <a:extLst>
              <a:ext uri="{FF2B5EF4-FFF2-40B4-BE49-F238E27FC236}">
                <a16:creationId xmlns:a16="http://schemas.microsoft.com/office/drawing/2014/main" id="{10D09925-DD27-D34F-926D-3DCC96A914D5}"/>
              </a:ext>
            </a:extLst>
          </p:cNvPr>
          <p:cNvSpPr/>
          <p:nvPr/>
        </p:nvSpPr>
        <p:spPr>
          <a:xfrm>
            <a:off x="3479865" y="3336618"/>
            <a:ext cx="3875928" cy="375356"/>
          </a:xfrm>
          <a:custGeom>
            <a:avLst/>
            <a:gdLst>
              <a:gd name="connsiteX0" fmla="*/ 3896882 w 3926792"/>
              <a:gd name="connsiteY0" fmla="*/ 0 h 2226179"/>
              <a:gd name="connsiteX1" fmla="*/ 0 w 3926792"/>
              <a:gd name="connsiteY1" fmla="*/ 264919 h 2226179"/>
              <a:gd name="connsiteX2" fmla="*/ 29910 w 3926792"/>
              <a:gd name="connsiteY2" fmla="*/ 2226179 h 2226179"/>
              <a:gd name="connsiteX3" fmla="*/ 3926792 w 3926792"/>
              <a:gd name="connsiteY3" fmla="*/ 1961260 h 2226179"/>
              <a:gd name="connsiteX4" fmla="*/ 3896882 w 3926792"/>
              <a:gd name="connsiteY4" fmla="*/ 0 h 2226179"/>
              <a:gd name="connsiteX0" fmla="*/ 3896882 w 3909701"/>
              <a:gd name="connsiteY0" fmla="*/ 0 h 2226179"/>
              <a:gd name="connsiteX1" fmla="*/ 0 w 3909701"/>
              <a:gd name="connsiteY1" fmla="*/ 264919 h 2226179"/>
              <a:gd name="connsiteX2" fmla="*/ 29910 w 3909701"/>
              <a:gd name="connsiteY2" fmla="*/ 2226179 h 2226179"/>
              <a:gd name="connsiteX3" fmla="*/ 3909701 w 3909701"/>
              <a:gd name="connsiteY3" fmla="*/ 1969805 h 2226179"/>
              <a:gd name="connsiteX4" fmla="*/ 3896882 w 3909701"/>
              <a:gd name="connsiteY4" fmla="*/ 0 h 2226179"/>
              <a:gd name="connsiteX0" fmla="*/ 3896882 w 3896882"/>
              <a:gd name="connsiteY0" fmla="*/ 0 h 2226179"/>
              <a:gd name="connsiteX1" fmla="*/ 0 w 3896882"/>
              <a:gd name="connsiteY1" fmla="*/ 264919 h 2226179"/>
              <a:gd name="connsiteX2" fmla="*/ 29910 w 3896882"/>
              <a:gd name="connsiteY2" fmla="*/ 2226179 h 2226179"/>
              <a:gd name="connsiteX3" fmla="*/ 3892609 w 3896882"/>
              <a:gd name="connsiteY3" fmla="*/ 1974078 h 2226179"/>
              <a:gd name="connsiteX4" fmla="*/ 3896882 w 3896882"/>
              <a:gd name="connsiteY4" fmla="*/ 0 h 2226179"/>
              <a:gd name="connsiteX0" fmla="*/ 3871245 w 3871245"/>
              <a:gd name="connsiteY0" fmla="*/ 0 h 2226179"/>
              <a:gd name="connsiteX1" fmla="*/ 0 w 3871245"/>
              <a:gd name="connsiteY1" fmla="*/ 264919 h 2226179"/>
              <a:gd name="connsiteX2" fmla="*/ 4273 w 3871245"/>
              <a:gd name="connsiteY2" fmla="*/ 2226179 h 2226179"/>
              <a:gd name="connsiteX3" fmla="*/ 3866972 w 3871245"/>
              <a:gd name="connsiteY3" fmla="*/ 1974078 h 2226179"/>
              <a:gd name="connsiteX4" fmla="*/ 3871245 w 3871245"/>
              <a:gd name="connsiteY4" fmla="*/ 0 h 2226179"/>
              <a:gd name="connsiteX0" fmla="*/ 3867064 w 3867064"/>
              <a:gd name="connsiteY0" fmla="*/ 0 h 2226179"/>
              <a:gd name="connsiteX1" fmla="*/ 12911 w 3867064"/>
              <a:gd name="connsiteY1" fmla="*/ 269192 h 2226179"/>
              <a:gd name="connsiteX2" fmla="*/ 92 w 3867064"/>
              <a:gd name="connsiteY2" fmla="*/ 2226179 h 2226179"/>
              <a:gd name="connsiteX3" fmla="*/ 3862791 w 3867064"/>
              <a:gd name="connsiteY3" fmla="*/ 1974078 h 2226179"/>
              <a:gd name="connsiteX4" fmla="*/ 3867064 w 3867064"/>
              <a:gd name="connsiteY4" fmla="*/ 0 h 2226179"/>
              <a:gd name="connsiteX0" fmla="*/ 3867383 w 3867383"/>
              <a:gd name="connsiteY0" fmla="*/ 0 h 2226179"/>
              <a:gd name="connsiteX1" fmla="*/ 411 w 3867383"/>
              <a:gd name="connsiteY1" fmla="*/ 273465 h 2226179"/>
              <a:gd name="connsiteX2" fmla="*/ 411 w 3867383"/>
              <a:gd name="connsiteY2" fmla="*/ 2226179 h 2226179"/>
              <a:gd name="connsiteX3" fmla="*/ 3863110 w 3867383"/>
              <a:gd name="connsiteY3" fmla="*/ 1974078 h 2226179"/>
              <a:gd name="connsiteX4" fmla="*/ 3867383 w 3867383"/>
              <a:gd name="connsiteY4" fmla="*/ 0 h 2226179"/>
              <a:gd name="connsiteX0" fmla="*/ 3892661 w 3892661"/>
              <a:gd name="connsiteY0" fmla="*/ 0 h 6403180"/>
              <a:gd name="connsiteX1" fmla="*/ 25689 w 3892661"/>
              <a:gd name="connsiteY1" fmla="*/ 273465 h 6403180"/>
              <a:gd name="connsiteX2" fmla="*/ 51 w 3892661"/>
              <a:gd name="connsiteY2" fmla="*/ 6403180 h 6403180"/>
              <a:gd name="connsiteX3" fmla="*/ 3888388 w 3892661"/>
              <a:gd name="connsiteY3" fmla="*/ 1974078 h 6403180"/>
              <a:gd name="connsiteX4" fmla="*/ 3892661 w 3892661"/>
              <a:gd name="connsiteY4" fmla="*/ 0 h 6403180"/>
              <a:gd name="connsiteX0" fmla="*/ 3896882 w 3896882"/>
              <a:gd name="connsiteY0" fmla="*/ 0 h 6403180"/>
              <a:gd name="connsiteX1" fmla="*/ 0 w 3896882"/>
              <a:gd name="connsiteY1" fmla="*/ 4599655 h 6403180"/>
              <a:gd name="connsiteX2" fmla="*/ 4272 w 3896882"/>
              <a:gd name="connsiteY2" fmla="*/ 6403180 h 6403180"/>
              <a:gd name="connsiteX3" fmla="*/ 3892609 w 3896882"/>
              <a:gd name="connsiteY3" fmla="*/ 1974078 h 6403180"/>
              <a:gd name="connsiteX4" fmla="*/ 3896882 w 3896882"/>
              <a:gd name="connsiteY4" fmla="*/ 0 h 6403180"/>
              <a:gd name="connsiteX0" fmla="*/ 3893021 w 3893021"/>
              <a:gd name="connsiteY0" fmla="*/ 0 h 6403180"/>
              <a:gd name="connsiteX1" fmla="*/ 412 w 3893021"/>
              <a:gd name="connsiteY1" fmla="*/ 4152108 h 6403180"/>
              <a:gd name="connsiteX2" fmla="*/ 411 w 3893021"/>
              <a:gd name="connsiteY2" fmla="*/ 6403180 h 6403180"/>
              <a:gd name="connsiteX3" fmla="*/ 3888748 w 3893021"/>
              <a:gd name="connsiteY3" fmla="*/ 1974078 h 6403180"/>
              <a:gd name="connsiteX4" fmla="*/ 3893021 w 3893021"/>
              <a:gd name="connsiteY4" fmla="*/ 0 h 6403180"/>
              <a:gd name="connsiteX0" fmla="*/ 3892651 w 3892651"/>
              <a:gd name="connsiteY0" fmla="*/ 0 h 6403180"/>
              <a:gd name="connsiteX1" fmla="*/ 34226 w 3892651"/>
              <a:gd name="connsiteY1" fmla="*/ 4375864 h 6403180"/>
              <a:gd name="connsiteX2" fmla="*/ 41 w 3892651"/>
              <a:gd name="connsiteY2" fmla="*/ 6403180 h 6403180"/>
              <a:gd name="connsiteX3" fmla="*/ 3888378 w 3892651"/>
              <a:gd name="connsiteY3" fmla="*/ 1974078 h 6403180"/>
              <a:gd name="connsiteX4" fmla="*/ 3892651 w 3892651"/>
              <a:gd name="connsiteY4" fmla="*/ 0 h 6403180"/>
              <a:gd name="connsiteX0" fmla="*/ 3875591 w 3875591"/>
              <a:gd name="connsiteY0" fmla="*/ 0 h 6552362"/>
              <a:gd name="connsiteX1" fmla="*/ 17166 w 3875591"/>
              <a:gd name="connsiteY1" fmla="*/ 4375864 h 6552362"/>
              <a:gd name="connsiteX2" fmla="*/ 73 w 3875591"/>
              <a:gd name="connsiteY2" fmla="*/ 6552362 h 6552362"/>
              <a:gd name="connsiteX3" fmla="*/ 3871318 w 3875591"/>
              <a:gd name="connsiteY3" fmla="*/ 1974078 h 6552362"/>
              <a:gd name="connsiteX4" fmla="*/ 3875591 w 3875591"/>
              <a:gd name="connsiteY4" fmla="*/ 0 h 6552362"/>
              <a:gd name="connsiteX0" fmla="*/ 3875928 w 3875928"/>
              <a:gd name="connsiteY0" fmla="*/ 0 h 6552362"/>
              <a:gd name="connsiteX1" fmla="*/ 412 w 3875928"/>
              <a:gd name="connsiteY1" fmla="*/ 4599620 h 6552362"/>
              <a:gd name="connsiteX2" fmla="*/ 410 w 3875928"/>
              <a:gd name="connsiteY2" fmla="*/ 6552362 h 6552362"/>
              <a:gd name="connsiteX3" fmla="*/ 3871655 w 3875928"/>
              <a:gd name="connsiteY3" fmla="*/ 1974078 h 6552362"/>
              <a:gd name="connsiteX4" fmla="*/ 3875928 w 3875928"/>
              <a:gd name="connsiteY4" fmla="*/ 0 h 6552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5928" h="6552362">
                <a:moveTo>
                  <a:pt x="3875928" y="0"/>
                </a:moveTo>
                <a:lnTo>
                  <a:pt x="412" y="4599620"/>
                </a:lnTo>
                <a:cubicBezTo>
                  <a:pt x="1836" y="5253373"/>
                  <a:pt x="-1014" y="5898609"/>
                  <a:pt x="410" y="6552362"/>
                </a:cubicBezTo>
                <a:lnTo>
                  <a:pt x="3871655" y="1974078"/>
                </a:lnTo>
                <a:cubicBezTo>
                  <a:pt x="3873079" y="1316052"/>
                  <a:pt x="3874504" y="658026"/>
                  <a:pt x="3875928"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0" name="Freeform 69">
            <a:extLst>
              <a:ext uri="{FF2B5EF4-FFF2-40B4-BE49-F238E27FC236}">
                <a16:creationId xmlns:a16="http://schemas.microsoft.com/office/drawing/2014/main" id="{E5D9F6BF-C428-4448-A3F0-EC7E244381F1}"/>
              </a:ext>
            </a:extLst>
          </p:cNvPr>
          <p:cNvSpPr/>
          <p:nvPr/>
        </p:nvSpPr>
        <p:spPr>
          <a:xfrm>
            <a:off x="3485129" y="3468086"/>
            <a:ext cx="3875928" cy="375356"/>
          </a:xfrm>
          <a:custGeom>
            <a:avLst/>
            <a:gdLst>
              <a:gd name="connsiteX0" fmla="*/ 3896882 w 3926792"/>
              <a:gd name="connsiteY0" fmla="*/ 0 h 2226179"/>
              <a:gd name="connsiteX1" fmla="*/ 0 w 3926792"/>
              <a:gd name="connsiteY1" fmla="*/ 264919 h 2226179"/>
              <a:gd name="connsiteX2" fmla="*/ 29910 w 3926792"/>
              <a:gd name="connsiteY2" fmla="*/ 2226179 h 2226179"/>
              <a:gd name="connsiteX3" fmla="*/ 3926792 w 3926792"/>
              <a:gd name="connsiteY3" fmla="*/ 1961260 h 2226179"/>
              <a:gd name="connsiteX4" fmla="*/ 3896882 w 3926792"/>
              <a:gd name="connsiteY4" fmla="*/ 0 h 2226179"/>
              <a:gd name="connsiteX0" fmla="*/ 3896882 w 3909701"/>
              <a:gd name="connsiteY0" fmla="*/ 0 h 2226179"/>
              <a:gd name="connsiteX1" fmla="*/ 0 w 3909701"/>
              <a:gd name="connsiteY1" fmla="*/ 264919 h 2226179"/>
              <a:gd name="connsiteX2" fmla="*/ 29910 w 3909701"/>
              <a:gd name="connsiteY2" fmla="*/ 2226179 h 2226179"/>
              <a:gd name="connsiteX3" fmla="*/ 3909701 w 3909701"/>
              <a:gd name="connsiteY3" fmla="*/ 1969805 h 2226179"/>
              <a:gd name="connsiteX4" fmla="*/ 3896882 w 3909701"/>
              <a:gd name="connsiteY4" fmla="*/ 0 h 2226179"/>
              <a:gd name="connsiteX0" fmla="*/ 3896882 w 3896882"/>
              <a:gd name="connsiteY0" fmla="*/ 0 h 2226179"/>
              <a:gd name="connsiteX1" fmla="*/ 0 w 3896882"/>
              <a:gd name="connsiteY1" fmla="*/ 264919 h 2226179"/>
              <a:gd name="connsiteX2" fmla="*/ 29910 w 3896882"/>
              <a:gd name="connsiteY2" fmla="*/ 2226179 h 2226179"/>
              <a:gd name="connsiteX3" fmla="*/ 3892609 w 3896882"/>
              <a:gd name="connsiteY3" fmla="*/ 1974078 h 2226179"/>
              <a:gd name="connsiteX4" fmla="*/ 3896882 w 3896882"/>
              <a:gd name="connsiteY4" fmla="*/ 0 h 2226179"/>
              <a:gd name="connsiteX0" fmla="*/ 3871245 w 3871245"/>
              <a:gd name="connsiteY0" fmla="*/ 0 h 2226179"/>
              <a:gd name="connsiteX1" fmla="*/ 0 w 3871245"/>
              <a:gd name="connsiteY1" fmla="*/ 264919 h 2226179"/>
              <a:gd name="connsiteX2" fmla="*/ 4273 w 3871245"/>
              <a:gd name="connsiteY2" fmla="*/ 2226179 h 2226179"/>
              <a:gd name="connsiteX3" fmla="*/ 3866972 w 3871245"/>
              <a:gd name="connsiteY3" fmla="*/ 1974078 h 2226179"/>
              <a:gd name="connsiteX4" fmla="*/ 3871245 w 3871245"/>
              <a:gd name="connsiteY4" fmla="*/ 0 h 2226179"/>
              <a:gd name="connsiteX0" fmla="*/ 3867064 w 3867064"/>
              <a:gd name="connsiteY0" fmla="*/ 0 h 2226179"/>
              <a:gd name="connsiteX1" fmla="*/ 12911 w 3867064"/>
              <a:gd name="connsiteY1" fmla="*/ 269192 h 2226179"/>
              <a:gd name="connsiteX2" fmla="*/ 92 w 3867064"/>
              <a:gd name="connsiteY2" fmla="*/ 2226179 h 2226179"/>
              <a:gd name="connsiteX3" fmla="*/ 3862791 w 3867064"/>
              <a:gd name="connsiteY3" fmla="*/ 1974078 h 2226179"/>
              <a:gd name="connsiteX4" fmla="*/ 3867064 w 3867064"/>
              <a:gd name="connsiteY4" fmla="*/ 0 h 2226179"/>
              <a:gd name="connsiteX0" fmla="*/ 3867383 w 3867383"/>
              <a:gd name="connsiteY0" fmla="*/ 0 h 2226179"/>
              <a:gd name="connsiteX1" fmla="*/ 411 w 3867383"/>
              <a:gd name="connsiteY1" fmla="*/ 273465 h 2226179"/>
              <a:gd name="connsiteX2" fmla="*/ 411 w 3867383"/>
              <a:gd name="connsiteY2" fmla="*/ 2226179 h 2226179"/>
              <a:gd name="connsiteX3" fmla="*/ 3863110 w 3867383"/>
              <a:gd name="connsiteY3" fmla="*/ 1974078 h 2226179"/>
              <a:gd name="connsiteX4" fmla="*/ 3867383 w 3867383"/>
              <a:gd name="connsiteY4" fmla="*/ 0 h 2226179"/>
              <a:gd name="connsiteX0" fmla="*/ 3892661 w 3892661"/>
              <a:gd name="connsiteY0" fmla="*/ 0 h 6403180"/>
              <a:gd name="connsiteX1" fmla="*/ 25689 w 3892661"/>
              <a:gd name="connsiteY1" fmla="*/ 273465 h 6403180"/>
              <a:gd name="connsiteX2" fmla="*/ 51 w 3892661"/>
              <a:gd name="connsiteY2" fmla="*/ 6403180 h 6403180"/>
              <a:gd name="connsiteX3" fmla="*/ 3888388 w 3892661"/>
              <a:gd name="connsiteY3" fmla="*/ 1974078 h 6403180"/>
              <a:gd name="connsiteX4" fmla="*/ 3892661 w 3892661"/>
              <a:gd name="connsiteY4" fmla="*/ 0 h 6403180"/>
              <a:gd name="connsiteX0" fmla="*/ 3896882 w 3896882"/>
              <a:gd name="connsiteY0" fmla="*/ 0 h 6403180"/>
              <a:gd name="connsiteX1" fmla="*/ 0 w 3896882"/>
              <a:gd name="connsiteY1" fmla="*/ 4599655 h 6403180"/>
              <a:gd name="connsiteX2" fmla="*/ 4272 w 3896882"/>
              <a:gd name="connsiteY2" fmla="*/ 6403180 h 6403180"/>
              <a:gd name="connsiteX3" fmla="*/ 3892609 w 3896882"/>
              <a:gd name="connsiteY3" fmla="*/ 1974078 h 6403180"/>
              <a:gd name="connsiteX4" fmla="*/ 3896882 w 3896882"/>
              <a:gd name="connsiteY4" fmla="*/ 0 h 6403180"/>
              <a:gd name="connsiteX0" fmla="*/ 3893021 w 3893021"/>
              <a:gd name="connsiteY0" fmla="*/ 0 h 6403180"/>
              <a:gd name="connsiteX1" fmla="*/ 412 w 3893021"/>
              <a:gd name="connsiteY1" fmla="*/ 4152108 h 6403180"/>
              <a:gd name="connsiteX2" fmla="*/ 411 w 3893021"/>
              <a:gd name="connsiteY2" fmla="*/ 6403180 h 6403180"/>
              <a:gd name="connsiteX3" fmla="*/ 3888748 w 3893021"/>
              <a:gd name="connsiteY3" fmla="*/ 1974078 h 6403180"/>
              <a:gd name="connsiteX4" fmla="*/ 3893021 w 3893021"/>
              <a:gd name="connsiteY4" fmla="*/ 0 h 6403180"/>
              <a:gd name="connsiteX0" fmla="*/ 3892651 w 3892651"/>
              <a:gd name="connsiteY0" fmla="*/ 0 h 6403180"/>
              <a:gd name="connsiteX1" fmla="*/ 34226 w 3892651"/>
              <a:gd name="connsiteY1" fmla="*/ 4375864 h 6403180"/>
              <a:gd name="connsiteX2" fmla="*/ 41 w 3892651"/>
              <a:gd name="connsiteY2" fmla="*/ 6403180 h 6403180"/>
              <a:gd name="connsiteX3" fmla="*/ 3888378 w 3892651"/>
              <a:gd name="connsiteY3" fmla="*/ 1974078 h 6403180"/>
              <a:gd name="connsiteX4" fmla="*/ 3892651 w 3892651"/>
              <a:gd name="connsiteY4" fmla="*/ 0 h 6403180"/>
              <a:gd name="connsiteX0" fmla="*/ 3875591 w 3875591"/>
              <a:gd name="connsiteY0" fmla="*/ 0 h 6552362"/>
              <a:gd name="connsiteX1" fmla="*/ 17166 w 3875591"/>
              <a:gd name="connsiteY1" fmla="*/ 4375864 h 6552362"/>
              <a:gd name="connsiteX2" fmla="*/ 73 w 3875591"/>
              <a:gd name="connsiteY2" fmla="*/ 6552362 h 6552362"/>
              <a:gd name="connsiteX3" fmla="*/ 3871318 w 3875591"/>
              <a:gd name="connsiteY3" fmla="*/ 1974078 h 6552362"/>
              <a:gd name="connsiteX4" fmla="*/ 3875591 w 3875591"/>
              <a:gd name="connsiteY4" fmla="*/ 0 h 6552362"/>
              <a:gd name="connsiteX0" fmla="*/ 3875928 w 3875928"/>
              <a:gd name="connsiteY0" fmla="*/ 0 h 6552362"/>
              <a:gd name="connsiteX1" fmla="*/ 412 w 3875928"/>
              <a:gd name="connsiteY1" fmla="*/ 4599620 h 6552362"/>
              <a:gd name="connsiteX2" fmla="*/ 410 w 3875928"/>
              <a:gd name="connsiteY2" fmla="*/ 6552362 h 6552362"/>
              <a:gd name="connsiteX3" fmla="*/ 3871655 w 3875928"/>
              <a:gd name="connsiteY3" fmla="*/ 1974078 h 6552362"/>
              <a:gd name="connsiteX4" fmla="*/ 3875928 w 3875928"/>
              <a:gd name="connsiteY4" fmla="*/ 0 h 6552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5928" h="6552362">
                <a:moveTo>
                  <a:pt x="3875928" y="0"/>
                </a:moveTo>
                <a:lnTo>
                  <a:pt x="412" y="4599620"/>
                </a:lnTo>
                <a:cubicBezTo>
                  <a:pt x="1836" y="5253373"/>
                  <a:pt x="-1014" y="5898609"/>
                  <a:pt x="410" y="6552362"/>
                </a:cubicBezTo>
                <a:lnTo>
                  <a:pt x="3871655" y="1974078"/>
                </a:lnTo>
                <a:cubicBezTo>
                  <a:pt x="3873079" y="1316052"/>
                  <a:pt x="3874504" y="658026"/>
                  <a:pt x="3875928" y="0"/>
                </a:cubicBez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0" name="Rectangle 89">
            <a:extLst>
              <a:ext uri="{FF2B5EF4-FFF2-40B4-BE49-F238E27FC236}">
                <a16:creationId xmlns:a16="http://schemas.microsoft.com/office/drawing/2014/main" id="{50D49D93-5523-2D40-A4B4-2C25959CCB4C}"/>
              </a:ext>
            </a:extLst>
          </p:cNvPr>
          <p:cNvSpPr/>
          <p:nvPr/>
        </p:nvSpPr>
        <p:spPr>
          <a:xfrm>
            <a:off x="2231742" y="3441675"/>
            <a:ext cx="252731" cy="2274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7" name="Group 6">
            <a:extLst>
              <a:ext uri="{FF2B5EF4-FFF2-40B4-BE49-F238E27FC236}">
                <a16:creationId xmlns:a16="http://schemas.microsoft.com/office/drawing/2014/main" id="{B20822AF-19CE-9944-A719-6386C461356D}"/>
              </a:ext>
            </a:extLst>
          </p:cNvPr>
          <p:cNvGrpSpPr/>
          <p:nvPr/>
        </p:nvGrpSpPr>
        <p:grpSpPr>
          <a:xfrm>
            <a:off x="1770738" y="3385789"/>
            <a:ext cx="1641327" cy="338554"/>
            <a:chOff x="1770738" y="3385789"/>
            <a:chExt cx="1641327" cy="338554"/>
          </a:xfrm>
        </p:grpSpPr>
        <p:cxnSp>
          <p:nvCxnSpPr>
            <p:cNvPr id="80" name="Straight Arrow Connector 79">
              <a:extLst>
                <a:ext uri="{FF2B5EF4-FFF2-40B4-BE49-F238E27FC236}">
                  <a16:creationId xmlns:a16="http://schemas.microsoft.com/office/drawing/2014/main" id="{720A34E6-D1D9-9946-A671-F07C7305187C}"/>
                </a:ext>
              </a:extLst>
            </p:cNvPr>
            <p:cNvCxnSpPr>
              <a:cxnSpLocks/>
            </p:cNvCxnSpPr>
            <p:nvPr/>
          </p:nvCxnSpPr>
          <p:spPr>
            <a:xfrm flipH="1">
              <a:off x="1770738" y="3564111"/>
              <a:ext cx="16413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024E2305-8E5C-AA43-A3E7-0B4250CBA647}"/>
                </a:ext>
              </a:extLst>
            </p:cNvPr>
            <p:cNvSpPr txBox="1"/>
            <p:nvPr/>
          </p:nvSpPr>
          <p:spPr>
            <a:xfrm>
              <a:off x="2156066" y="3385789"/>
              <a:ext cx="45910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O</a:t>
              </a:r>
              <a:r>
                <a:rPr kumimoji="0" lang="en-US" sz="1600" b="0" i="0" u="none" strike="noStrike" kern="1200" cap="none" spc="0" normalizeH="0" baseline="-25000" noProof="0" dirty="0">
                  <a:ln>
                    <a:noFill/>
                  </a:ln>
                  <a:solidFill>
                    <a:prstClr val="black"/>
                  </a:solidFill>
                  <a:effectLst/>
                  <a:uLnTx/>
                  <a:uFillTx/>
                  <a:latin typeface="Calibri"/>
                  <a:ea typeface="+mn-ea"/>
                  <a:cs typeface="+mn-cs"/>
                </a:rPr>
                <a:t>2</a:t>
              </a:r>
            </a:p>
          </p:txBody>
        </p:sp>
      </p:grpSp>
      <p:sp>
        <p:nvSpPr>
          <p:cNvPr id="94" name="Rectangle 93">
            <a:extLst>
              <a:ext uri="{FF2B5EF4-FFF2-40B4-BE49-F238E27FC236}">
                <a16:creationId xmlns:a16="http://schemas.microsoft.com/office/drawing/2014/main" id="{63ACB7C6-C932-A244-9314-0E6B7F0BABA7}"/>
              </a:ext>
            </a:extLst>
          </p:cNvPr>
          <p:cNvSpPr/>
          <p:nvPr/>
        </p:nvSpPr>
        <p:spPr>
          <a:xfrm>
            <a:off x="2369264" y="3728151"/>
            <a:ext cx="252731" cy="2274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0" name="Group 9">
            <a:extLst>
              <a:ext uri="{FF2B5EF4-FFF2-40B4-BE49-F238E27FC236}">
                <a16:creationId xmlns:a16="http://schemas.microsoft.com/office/drawing/2014/main" id="{28813376-E418-2342-A851-A732B9438E05}"/>
              </a:ext>
            </a:extLst>
          </p:cNvPr>
          <p:cNvGrpSpPr/>
          <p:nvPr/>
        </p:nvGrpSpPr>
        <p:grpSpPr>
          <a:xfrm>
            <a:off x="1759658" y="3661763"/>
            <a:ext cx="1641172" cy="338554"/>
            <a:chOff x="1759658" y="3661763"/>
            <a:chExt cx="1641172" cy="338554"/>
          </a:xfrm>
        </p:grpSpPr>
        <p:cxnSp>
          <p:nvCxnSpPr>
            <p:cNvPr id="82" name="Straight Arrow Connector 81">
              <a:extLst>
                <a:ext uri="{FF2B5EF4-FFF2-40B4-BE49-F238E27FC236}">
                  <a16:creationId xmlns:a16="http://schemas.microsoft.com/office/drawing/2014/main" id="{6CC15AA8-A7F6-FE4A-B121-E8AC009EFE51}"/>
                </a:ext>
              </a:extLst>
            </p:cNvPr>
            <p:cNvCxnSpPr>
              <a:cxnSpLocks/>
            </p:cNvCxnSpPr>
            <p:nvPr/>
          </p:nvCxnSpPr>
          <p:spPr>
            <a:xfrm flipH="1">
              <a:off x="1759658" y="3839649"/>
              <a:ext cx="16411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AD494163-6EBC-544B-A9C5-6828F477C4BF}"/>
                </a:ext>
              </a:extLst>
            </p:cNvPr>
            <p:cNvSpPr txBox="1"/>
            <p:nvPr/>
          </p:nvSpPr>
          <p:spPr>
            <a:xfrm>
              <a:off x="2315510" y="3661763"/>
              <a:ext cx="45910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O</a:t>
              </a:r>
              <a:r>
                <a:rPr kumimoji="0" lang="en-US" sz="1600" b="0" i="0" u="none" strike="noStrike" kern="1200" cap="none" spc="0" normalizeH="0" baseline="-25000" noProof="0" dirty="0">
                  <a:ln>
                    <a:noFill/>
                  </a:ln>
                  <a:solidFill>
                    <a:prstClr val="black"/>
                  </a:solidFill>
                  <a:effectLst/>
                  <a:uLnTx/>
                  <a:uFillTx/>
                  <a:latin typeface="Calibri"/>
                  <a:ea typeface="+mn-ea"/>
                  <a:cs typeface="+mn-cs"/>
                </a:rPr>
                <a:t>4</a:t>
              </a:r>
            </a:p>
          </p:txBody>
        </p:sp>
      </p:grpSp>
      <p:sp>
        <p:nvSpPr>
          <p:cNvPr id="98" name="Rectangle 97">
            <a:extLst>
              <a:ext uri="{FF2B5EF4-FFF2-40B4-BE49-F238E27FC236}">
                <a16:creationId xmlns:a16="http://schemas.microsoft.com/office/drawing/2014/main" id="{CFAEFC89-AAE1-D248-8065-2DCB806A42B8}"/>
              </a:ext>
            </a:extLst>
          </p:cNvPr>
          <p:cNvSpPr/>
          <p:nvPr/>
        </p:nvSpPr>
        <p:spPr>
          <a:xfrm>
            <a:off x="8624002" y="5214579"/>
            <a:ext cx="892097" cy="11030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9" name="Rectangle 98">
            <a:extLst>
              <a:ext uri="{FF2B5EF4-FFF2-40B4-BE49-F238E27FC236}">
                <a16:creationId xmlns:a16="http://schemas.microsoft.com/office/drawing/2014/main" id="{B85586A7-784E-134B-85D7-D63EAD126974}"/>
              </a:ext>
            </a:extLst>
          </p:cNvPr>
          <p:cNvSpPr/>
          <p:nvPr/>
        </p:nvSpPr>
        <p:spPr>
          <a:xfrm>
            <a:off x="8624002" y="5303700"/>
            <a:ext cx="892097" cy="11030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0" name="Rectangle 99">
            <a:extLst>
              <a:ext uri="{FF2B5EF4-FFF2-40B4-BE49-F238E27FC236}">
                <a16:creationId xmlns:a16="http://schemas.microsoft.com/office/drawing/2014/main" id="{88A20BE8-0DED-0F46-A15A-6CA9C220DD67}"/>
              </a:ext>
            </a:extLst>
          </p:cNvPr>
          <p:cNvSpPr/>
          <p:nvPr/>
        </p:nvSpPr>
        <p:spPr>
          <a:xfrm>
            <a:off x="8620344" y="5425404"/>
            <a:ext cx="892097" cy="11030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2" name="TextBox 91">
            <a:extLst>
              <a:ext uri="{FF2B5EF4-FFF2-40B4-BE49-F238E27FC236}">
                <a16:creationId xmlns:a16="http://schemas.microsoft.com/office/drawing/2014/main" id="{8AF7AE2C-A59F-D247-BD00-087A82CBE885}"/>
              </a:ext>
            </a:extLst>
          </p:cNvPr>
          <p:cNvSpPr txBox="1"/>
          <p:nvPr/>
        </p:nvSpPr>
        <p:spPr>
          <a:xfrm>
            <a:off x="8345639" y="2644827"/>
            <a:ext cx="25605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object data requested</a:t>
            </a:r>
          </a:p>
        </p:txBody>
      </p:sp>
      <p:sp>
        <p:nvSpPr>
          <p:cNvPr id="101" name="Left Arrow 100">
            <a:extLst>
              <a:ext uri="{FF2B5EF4-FFF2-40B4-BE49-F238E27FC236}">
                <a16:creationId xmlns:a16="http://schemas.microsoft.com/office/drawing/2014/main" id="{9C9ACF7A-93F7-1144-933E-C07E1A9255BB}"/>
              </a:ext>
            </a:extLst>
          </p:cNvPr>
          <p:cNvSpPr/>
          <p:nvPr/>
        </p:nvSpPr>
        <p:spPr>
          <a:xfrm>
            <a:off x="7955470" y="4068021"/>
            <a:ext cx="596846" cy="369332"/>
          </a:xfrm>
          <a:prstGeom prst="lef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5" name="TextBox 104">
            <a:extLst>
              <a:ext uri="{FF2B5EF4-FFF2-40B4-BE49-F238E27FC236}">
                <a16:creationId xmlns:a16="http://schemas.microsoft.com/office/drawing/2014/main" id="{C66EC781-091E-0F4D-AB0D-84A37CFCF6E8}"/>
              </a:ext>
            </a:extLst>
          </p:cNvPr>
          <p:cNvSpPr txBox="1"/>
          <p:nvPr/>
        </p:nvSpPr>
        <p:spPr>
          <a:xfrm>
            <a:off x="9706653" y="3898744"/>
            <a:ext cx="71718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a:t>
            </a:r>
            <a:r>
              <a:rPr kumimoji="0" lang="en-US" sz="2400" b="0" i="0" u="none" strike="noStrike" kern="1200" cap="none" spc="0" normalizeH="0" baseline="-25000" noProof="0" dirty="0">
                <a:ln>
                  <a:noFill/>
                </a:ln>
                <a:solidFill>
                  <a:prstClr val="black"/>
                </a:solidFill>
                <a:effectLst/>
                <a:uLnTx/>
                <a:uFillTx/>
                <a:latin typeface="Calibri"/>
                <a:ea typeface="+mn-ea"/>
                <a:cs typeface="+mn-cs"/>
              </a:rPr>
              <a:t>1</a:t>
            </a:r>
          </a:p>
        </p:txBody>
      </p:sp>
      <p:sp>
        <p:nvSpPr>
          <p:cNvPr id="107" name="Rectangle 106">
            <a:extLst>
              <a:ext uri="{FF2B5EF4-FFF2-40B4-BE49-F238E27FC236}">
                <a16:creationId xmlns:a16="http://schemas.microsoft.com/office/drawing/2014/main" id="{F385891B-C7EB-5245-A25D-276FD77536AB}"/>
              </a:ext>
            </a:extLst>
          </p:cNvPr>
          <p:cNvSpPr/>
          <p:nvPr/>
        </p:nvSpPr>
        <p:spPr>
          <a:xfrm>
            <a:off x="10303411" y="3858836"/>
            <a:ext cx="394800" cy="2274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8" name="TextBox 107">
            <a:extLst>
              <a:ext uri="{FF2B5EF4-FFF2-40B4-BE49-F238E27FC236}">
                <a16:creationId xmlns:a16="http://schemas.microsoft.com/office/drawing/2014/main" id="{9D8408DC-4E3D-7747-AD30-D5058E1B4D77}"/>
              </a:ext>
            </a:extLst>
          </p:cNvPr>
          <p:cNvSpPr txBox="1"/>
          <p:nvPr/>
        </p:nvSpPr>
        <p:spPr>
          <a:xfrm>
            <a:off x="9717406" y="4747954"/>
            <a:ext cx="71718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a:t>
            </a:r>
            <a:r>
              <a:rPr kumimoji="0" lang="en-US" sz="2400" b="0" i="0" u="none" strike="noStrike" kern="1200" cap="none" spc="0" normalizeH="0" baseline="-25000" noProof="0" dirty="0">
                <a:ln>
                  <a:noFill/>
                </a:ln>
                <a:solidFill>
                  <a:prstClr val="black"/>
                </a:solidFill>
                <a:effectLst/>
                <a:uLnTx/>
                <a:uFillTx/>
                <a:latin typeface="Calibri"/>
                <a:ea typeface="+mn-ea"/>
                <a:cs typeface="+mn-cs"/>
              </a:rPr>
              <a:t>2</a:t>
            </a:r>
          </a:p>
        </p:txBody>
      </p:sp>
      <p:sp>
        <p:nvSpPr>
          <p:cNvPr id="109" name="TextBox 108">
            <a:extLst>
              <a:ext uri="{FF2B5EF4-FFF2-40B4-BE49-F238E27FC236}">
                <a16:creationId xmlns:a16="http://schemas.microsoft.com/office/drawing/2014/main" id="{952069D3-515D-EA47-80C1-EAE65F1325BF}"/>
              </a:ext>
            </a:extLst>
          </p:cNvPr>
          <p:cNvSpPr txBox="1"/>
          <p:nvPr/>
        </p:nvSpPr>
        <p:spPr>
          <a:xfrm>
            <a:off x="9717374" y="5101897"/>
            <a:ext cx="71718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a:t>
            </a:r>
            <a:r>
              <a:rPr kumimoji="0" lang="en-US" sz="2400" b="0" i="0" u="none" strike="noStrike" kern="1200" cap="none" spc="0" normalizeH="0" baseline="-25000" noProof="0" dirty="0">
                <a:ln>
                  <a:noFill/>
                </a:ln>
                <a:solidFill>
                  <a:prstClr val="black"/>
                </a:solidFill>
                <a:effectLst/>
                <a:uLnTx/>
                <a:uFillTx/>
                <a:latin typeface="Calibri"/>
                <a:ea typeface="+mn-ea"/>
                <a:cs typeface="+mn-cs"/>
              </a:rPr>
              <a:t>3</a:t>
            </a:r>
          </a:p>
        </p:txBody>
      </p:sp>
      <p:sp>
        <p:nvSpPr>
          <p:cNvPr id="110" name="TextBox 109">
            <a:extLst>
              <a:ext uri="{FF2B5EF4-FFF2-40B4-BE49-F238E27FC236}">
                <a16:creationId xmlns:a16="http://schemas.microsoft.com/office/drawing/2014/main" id="{56E9B31D-F0E0-5E40-9F14-0871A03773A6}"/>
              </a:ext>
            </a:extLst>
          </p:cNvPr>
          <p:cNvSpPr txBox="1"/>
          <p:nvPr/>
        </p:nvSpPr>
        <p:spPr>
          <a:xfrm>
            <a:off x="9722211" y="5425404"/>
            <a:ext cx="71718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O</a:t>
            </a:r>
            <a:r>
              <a:rPr kumimoji="0" lang="en-US" sz="2400" b="0" i="0" u="none" strike="noStrike" kern="1200" cap="none" spc="0" normalizeH="0" baseline="-25000" noProof="0" dirty="0">
                <a:ln>
                  <a:noFill/>
                </a:ln>
                <a:solidFill>
                  <a:prstClr val="black"/>
                </a:solidFill>
                <a:effectLst/>
                <a:uLnTx/>
                <a:uFillTx/>
                <a:latin typeface="Calibri"/>
                <a:ea typeface="+mn-ea"/>
                <a:cs typeface="+mn-cs"/>
              </a:rPr>
              <a:t>4</a:t>
            </a:r>
          </a:p>
        </p:txBody>
      </p:sp>
      <p:cxnSp>
        <p:nvCxnSpPr>
          <p:cNvPr id="111" name="Straight Connector 110">
            <a:extLst>
              <a:ext uri="{FF2B5EF4-FFF2-40B4-BE49-F238E27FC236}">
                <a16:creationId xmlns:a16="http://schemas.microsoft.com/office/drawing/2014/main" id="{D10A1F28-D7BB-BD4E-8F4C-AE1B9F56323C}"/>
              </a:ext>
            </a:extLst>
          </p:cNvPr>
          <p:cNvCxnSpPr>
            <a:cxnSpLocks/>
          </p:cNvCxnSpPr>
          <p:nvPr/>
        </p:nvCxnSpPr>
        <p:spPr>
          <a:xfrm>
            <a:off x="9583543" y="5324881"/>
            <a:ext cx="1861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389079BE-214E-8B42-950F-55C58E69DED5}"/>
              </a:ext>
            </a:extLst>
          </p:cNvPr>
          <p:cNvCxnSpPr>
            <a:cxnSpLocks/>
          </p:cNvCxnSpPr>
          <p:nvPr/>
        </p:nvCxnSpPr>
        <p:spPr>
          <a:xfrm flipV="1">
            <a:off x="9589060" y="5022530"/>
            <a:ext cx="180667" cy="1458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BA29B81E-105C-7842-9461-2546211EC2C6}"/>
              </a:ext>
            </a:extLst>
          </p:cNvPr>
          <p:cNvCxnSpPr>
            <a:cxnSpLocks/>
          </p:cNvCxnSpPr>
          <p:nvPr/>
        </p:nvCxnSpPr>
        <p:spPr>
          <a:xfrm>
            <a:off x="9593643" y="5502519"/>
            <a:ext cx="180667" cy="1458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7" name="Rectangle 3">
            <a:extLst>
              <a:ext uri="{FF2B5EF4-FFF2-40B4-BE49-F238E27FC236}">
                <a16:creationId xmlns:a16="http://schemas.microsoft.com/office/drawing/2014/main" id="{A8987A85-6673-8C45-92B4-FA947F072F67}"/>
              </a:ext>
            </a:extLst>
          </p:cNvPr>
          <p:cNvSpPr txBox="1">
            <a:spLocks noChangeArrowheads="1"/>
          </p:cNvSpPr>
          <p:nvPr/>
        </p:nvSpPr>
        <p:spPr>
          <a:xfrm>
            <a:off x="3131136" y="6194429"/>
            <a:ext cx="6552840" cy="503308"/>
          </a:xfrm>
          <a:prstGeom prst="rect">
            <a:avLst/>
          </a:prstGeom>
        </p:spPr>
        <p:txBody>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017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r>
              <a:rPr kumimoji="0" lang="en-US" altLang="en-US" sz="2400" b="0" i="1"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O</a:t>
            </a:r>
            <a:r>
              <a:rPr kumimoji="0" lang="en-US" altLang="en-US" sz="2400" b="0" i="1" u="none" strike="noStrike" kern="1200" cap="none" spc="0" normalizeH="0" baseline="-25000" noProof="0" dirty="0">
                <a:ln>
                  <a:noFill/>
                </a:ln>
                <a:solidFill>
                  <a:prstClr val="black"/>
                </a:solidFill>
                <a:effectLst/>
                <a:uLnTx/>
                <a:uFillTx/>
                <a:latin typeface="Calibri"/>
                <a:ea typeface="ＭＳ Ｐゴシック" panose="020B0600070205080204" pitchFamily="34" charset="-128"/>
                <a:cs typeface="+mn-cs"/>
              </a:rPr>
              <a:t>2</a:t>
            </a:r>
            <a:r>
              <a:rPr kumimoji="0" lang="en-US" altLang="en-US" sz="2400" b="0" i="1"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 O</a:t>
            </a:r>
            <a:r>
              <a:rPr kumimoji="0" lang="en-US" altLang="en-US" sz="2400" b="0" i="1" u="none" strike="noStrike" kern="1200" cap="none" spc="0" normalizeH="0" baseline="-25000" noProof="0" dirty="0">
                <a:ln>
                  <a:noFill/>
                </a:ln>
                <a:solidFill>
                  <a:prstClr val="black"/>
                </a:solidFill>
                <a:effectLst/>
                <a:uLnTx/>
                <a:uFillTx/>
                <a:latin typeface="Calibri"/>
                <a:ea typeface="ＭＳ Ｐゴシック" panose="020B0600070205080204" pitchFamily="34" charset="-128"/>
                <a:cs typeface="+mn-cs"/>
              </a:rPr>
              <a:t>3</a:t>
            </a:r>
            <a:r>
              <a:rPr kumimoji="0" lang="en-US" altLang="en-US" sz="2400" b="0" i="1"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 O</a:t>
            </a:r>
            <a:r>
              <a:rPr kumimoji="0" lang="en-US" altLang="en-US" sz="2400" b="0" i="1" u="none" strike="noStrike" kern="1200" cap="none" spc="0" normalizeH="0" baseline="-25000" noProof="0" dirty="0">
                <a:ln>
                  <a:noFill/>
                </a:ln>
                <a:solidFill>
                  <a:prstClr val="black"/>
                </a:solidFill>
                <a:effectLst/>
                <a:uLnTx/>
                <a:uFillTx/>
                <a:latin typeface="Calibri"/>
                <a:ea typeface="ＭＳ Ｐゴシック" panose="020B0600070205080204" pitchFamily="34" charset="-128"/>
                <a:cs typeface="+mn-cs"/>
              </a:rPr>
              <a:t>4</a:t>
            </a:r>
            <a:r>
              <a:rPr kumimoji="0" lang="en-US" altLang="en-US" sz="2400" b="0" i="1"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 delivered quickly, O</a:t>
            </a:r>
            <a:r>
              <a:rPr kumimoji="0" lang="en-US" altLang="en-US" sz="2400" b="0" i="1" u="none" strike="noStrike" kern="1200" cap="none" spc="0" normalizeH="0" baseline="-25000" noProof="0" dirty="0">
                <a:ln>
                  <a:noFill/>
                </a:ln>
                <a:solidFill>
                  <a:prstClr val="black"/>
                </a:solidFill>
                <a:effectLst/>
                <a:uLnTx/>
                <a:uFillTx/>
                <a:latin typeface="Calibri"/>
                <a:ea typeface="ＭＳ Ｐゴシック" panose="020B0600070205080204" pitchFamily="34" charset="-128"/>
                <a:cs typeface="+mn-cs"/>
              </a:rPr>
              <a:t>1 </a:t>
            </a:r>
            <a:r>
              <a:rPr kumimoji="0" lang="en-US" altLang="en-US" sz="2400" b="0" i="1"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slightly delayed</a:t>
            </a:r>
          </a:p>
          <a:p>
            <a:pPr marL="695325" marR="0" lvl="1" indent="-231775" algn="l" defTabSz="914400" rtl="0" eaLnBrk="1" fontAlgn="auto" latinLnBrk="0" hangingPunct="1">
              <a:lnSpc>
                <a:spcPct val="90000"/>
              </a:lnSpc>
              <a:spcBef>
                <a:spcPts val="500"/>
              </a:spcBef>
              <a:spcAft>
                <a:spcPts val="0"/>
              </a:spcAft>
              <a:buClr>
                <a:srgbClr val="0000A8"/>
              </a:buClr>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grpSp>
        <p:nvGrpSpPr>
          <p:cNvPr id="4" name="Group 3">
            <a:extLst>
              <a:ext uri="{FF2B5EF4-FFF2-40B4-BE49-F238E27FC236}">
                <a16:creationId xmlns:a16="http://schemas.microsoft.com/office/drawing/2014/main" id="{61637FC5-05C5-FD43-8C71-1C16B929EBE5}"/>
              </a:ext>
            </a:extLst>
          </p:cNvPr>
          <p:cNvGrpSpPr/>
          <p:nvPr/>
        </p:nvGrpSpPr>
        <p:grpSpPr>
          <a:xfrm>
            <a:off x="3362984" y="3078482"/>
            <a:ext cx="4052925" cy="379692"/>
            <a:chOff x="3362984" y="3078482"/>
            <a:chExt cx="4052925" cy="379692"/>
          </a:xfrm>
        </p:grpSpPr>
        <p:cxnSp>
          <p:nvCxnSpPr>
            <p:cNvPr id="86" name="Straight Arrow Connector 85">
              <a:extLst>
                <a:ext uri="{FF2B5EF4-FFF2-40B4-BE49-F238E27FC236}">
                  <a16:creationId xmlns:a16="http://schemas.microsoft.com/office/drawing/2014/main" id="{088B1C0C-41B7-1D42-8218-1018BF87E3C8}"/>
                </a:ext>
              </a:extLst>
            </p:cNvPr>
            <p:cNvCxnSpPr>
              <a:cxnSpLocks/>
            </p:cNvCxnSpPr>
            <p:nvPr/>
          </p:nvCxnSpPr>
          <p:spPr>
            <a:xfrm flipH="1">
              <a:off x="3362984" y="3078482"/>
              <a:ext cx="4052925" cy="2733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7" name="Freeform 86">
              <a:extLst>
                <a:ext uri="{FF2B5EF4-FFF2-40B4-BE49-F238E27FC236}">
                  <a16:creationId xmlns:a16="http://schemas.microsoft.com/office/drawing/2014/main" id="{1CD4C714-A300-764D-A036-6CA0D38DC0BC}"/>
                </a:ext>
              </a:extLst>
            </p:cNvPr>
            <p:cNvSpPr/>
            <p:nvPr/>
          </p:nvSpPr>
          <p:spPr>
            <a:xfrm>
              <a:off x="3479865" y="3082818"/>
              <a:ext cx="3875928" cy="375356"/>
            </a:xfrm>
            <a:custGeom>
              <a:avLst/>
              <a:gdLst>
                <a:gd name="connsiteX0" fmla="*/ 3896882 w 3926792"/>
                <a:gd name="connsiteY0" fmla="*/ 0 h 2226179"/>
                <a:gd name="connsiteX1" fmla="*/ 0 w 3926792"/>
                <a:gd name="connsiteY1" fmla="*/ 264919 h 2226179"/>
                <a:gd name="connsiteX2" fmla="*/ 29910 w 3926792"/>
                <a:gd name="connsiteY2" fmla="*/ 2226179 h 2226179"/>
                <a:gd name="connsiteX3" fmla="*/ 3926792 w 3926792"/>
                <a:gd name="connsiteY3" fmla="*/ 1961260 h 2226179"/>
                <a:gd name="connsiteX4" fmla="*/ 3896882 w 3926792"/>
                <a:gd name="connsiteY4" fmla="*/ 0 h 2226179"/>
                <a:gd name="connsiteX0" fmla="*/ 3896882 w 3909701"/>
                <a:gd name="connsiteY0" fmla="*/ 0 h 2226179"/>
                <a:gd name="connsiteX1" fmla="*/ 0 w 3909701"/>
                <a:gd name="connsiteY1" fmla="*/ 264919 h 2226179"/>
                <a:gd name="connsiteX2" fmla="*/ 29910 w 3909701"/>
                <a:gd name="connsiteY2" fmla="*/ 2226179 h 2226179"/>
                <a:gd name="connsiteX3" fmla="*/ 3909701 w 3909701"/>
                <a:gd name="connsiteY3" fmla="*/ 1969805 h 2226179"/>
                <a:gd name="connsiteX4" fmla="*/ 3896882 w 3909701"/>
                <a:gd name="connsiteY4" fmla="*/ 0 h 2226179"/>
                <a:gd name="connsiteX0" fmla="*/ 3896882 w 3896882"/>
                <a:gd name="connsiteY0" fmla="*/ 0 h 2226179"/>
                <a:gd name="connsiteX1" fmla="*/ 0 w 3896882"/>
                <a:gd name="connsiteY1" fmla="*/ 264919 h 2226179"/>
                <a:gd name="connsiteX2" fmla="*/ 29910 w 3896882"/>
                <a:gd name="connsiteY2" fmla="*/ 2226179 h 2226179"/>
                <a:gd name="connsiteX3" fmla="*/ 3892609 w 3896882"/>
                <a:gd name="connsiteY3" fmla="*/ 1974078 h 2226179"/>
                <a:gd name="connsiteX4" fmla="*/ 3896882 w 3896882"/>
                <a:gd name="connsiteY4" fmla="*/ 0 h 2226179"/>
                <a:gd name="connsiteX0" fmla="*/ 3871245 w 3871245"/>
                <a:gd name="connsiteY0" fmla="*/ 0 h 2226179"/>
                <a:gd name="connsiteX1" fmla="*/ 0 w 3871245"/>
                <a:gd name="connsiteY1" fmla="*/ 264919 h 2226179"/>
                <a:gd name="connsiteX2" fmla="*/ 4273 w 3871245"/>
                <a:gd name="connsiteY2" fmla="*/ 2226179 h 2226179"/>
                <a:gd name="connsiteX3" fmla="*/ 3866972 w 3871245"/>
                <a:gd name="connsiteY3" fmla="*/ 1974078 h 2226179"/>
                <a:gd name="connsiteX4" fmla="*/ 3871245 w 3871245"/>
                <a:gd name="connsiteY4" fmla="*/ 0 h 2226179"/>
                <a:gd name="connsiteX0" fmla="*/ 3867064 w 3867064"/>
                <a:gd name="connsiteY0" fmla="*/ 0 h 2226179"/>
                <a:gd name="connsiteX1" fmla="*/ 12911 w 3867064"/>
                <a:gd name="connsiteY1" fmla="*/ 269192 h 2226179"/>
                <a:gd name="connsiteX2" fmla="*/ 92 w 3867064"/>
                <a:gd name="connsiteY2" fmla="*/ 2226179 h 2226179"/>
                <a:gd name="connsiteX3" fmla="*/ 3862791 w 3867064"/>
                <a:gd name="connsiteY3" fmla="*/ 1974078 h 2226179"/>
                <a:gd name="connsiteX4" fmla="*/ 3867064 w 3867064"/>
                <a:gd name="connsiteY4" fmla="*/ 0 h 2226179"/>
                <a:gd name="connsiteX0" fmla="*/ 3867383 w 3867383"/>
                <a:gd name="connsiteY0" fmla="*/ 0 h 2226179"/>
                <a:gd name="connsiteX1" fmla="*/ 411 w 3867383"/>
                <a:gd name="connsiteY1" fmla="*/ 273465 h 2226179"/>
                <a:gd name="connsiteX2" fmla="*/ 411 w 3867383"/>
                <a:gd name="connsiteY2" fmla="*/ 2226179 h 2226179"/>
                <a:gd name="connsiteX3" fmla="*/ 3863110 w 3867383"/>
                <a:gd name="connsiteY3" fmla="*/ 1974078 h 2226179"/>
                <a:gd name="connsiteX4" fmla="*/ 3867383 w 3867383"/>
                <a:gd name="connsiteY4" fmla="*/ 0 h 2226179"/>
                <a:gd name="connsiteX0" fmla="*/ 3892661 w 3892661"/>
                <a:gd name="connsiteY0" fmla="*/ 0 h 6403180"/>
                <a:gd name="connsiteX1" fmla="*/ 25689 w 3892661"/>
                <a:gd name="connsiteY1" fmla="*/ 273465 h 6403180"/>
                <a:gd name="connsiteX2" fmla="*/ 51 w 3892661"/>
                <a:gd name="connsiteY2" fmla="*/ 6403180 h 6403180"/>
                <a:gd name="connsiteX3" fmla="*/ 3888388 w 3892661"/>
                <a:gd name="connsiteY3" fmla="*/ 1974078 h 6403180"/>
                <a:gd name="connsiteX4" fmla="*/ 3892661 w 3892661"/>
                <a:gd name="connsiteY4" fmla="*/ 0 h 6403180"/>
                <a:gd name="connsiteX0" fmla="*/ 3896882 w 3896882"/>
                <a:gd name="connsiteY0" fmla="*/ 0 h 6403180"/>
                <a:gd name="connsiteX1" fmla="*/ 0 w 3896882"/>
                <a:gd name="connsiteY1" fmla="*/ 4599655 h 6403180"/>
                <a:gd name="connsiteX2" fmla="*/ 4272 w 3896882"/>
                <a:gd name="connsiteY2" fmla="*/ 6403180 h 6403180"/>
                <a:gd name="connsiteX3" fmla="*/ 3892609 w 3896882"/>
                <a:gd name="connsiteY3" fmla="*/ 1974078 h 6403180"/>
                <a:gd name="connsiteX4" fmla="*/ 3896882 w 3896882"/>
                <a:gd name="connsiteY4" fmla="*/ 0 h 6403180"/>
                <a:gd name="connsiteX0" fmla="*/ 3893021 w 3893021"/>
                <a:gd name="connsiteY0" fmla="*/ 0 h 6403180"/>
                <a:gd name="connsiteX1" fmla="*/ 412 w 3893021"/>
                <a:gd name="connsiteY1" fmla="*/ 4152108 h 6403180"/>
                <a:gd name="connsiteX2" fmla="*/ 411 w 3893021"/>
                <a:gd name="connsiteY2" fmla="*/ 6403180 h 6403180"/>
                <a:gd name="connsiteX3" fmla="*/ 3888748 w 3893021"/>
                <a:gd name="connsiteY3" fmla="*/ 1974078 h 6403180"/>
                <a:gd name="connsiteX4" fmla="*/ 3893021 w 3893021"/>
                <a:gd name="connsiteY4" fmla="*/ 0 h 6403180"/>
                <a:gd name="connsiteX0" fmla="*/ 3892651 w 3892651"/>
                <a:gd name="connsiteY0" fmla="*/ 0 h 6403180"/>
                <a:gd name="connsiteX1" fmla="*/ 34226 w 3892651"/>
                <a:gd name="connsiteY1" fmla="*/ 4375864 h 6403180"/>
                <a:gd name="connsiteX2" fmla="*/ 41 w 3892651"/>
                <a:gd name="connsiteY2" fmla="*/ 6403180 h 6403180"/>
                <a:gd name="connsiteX3" fmla="*/ 3888378 w 3892651"/>
                <a:gd name="connsiteY3" fmla="*/ 1974078 h 6403180"/>
                <a:gd name="connsiteX4" fmla="*/ 3892651 w 3892651"/>
                <a:gd name="connsiteY4" fmla="*/ 0 h 6403180"/>
                <a:gd name="connsiteX0" fmla="*/ 3875591 w 3875591"/>
                <a:gd name="connsiteY0" fmla="*/ 0 h 6552362"/>
                <a:gd name="connsiteX1" fmla="*/ 17166 w 3875591"/>
                <a:gd name="connsiteY1" fmla="*/ 4375864 h 6552362"/>
                <a:gd name="connsiteX2" fmla="*/ 73 w 3875591"/>
                <a:gd name="connsiteY2" fmla="*/ 6552362 h 6552362"/>
                <a:gd name="connsiteX3" fmla="*/ 3871318 w 3875591"/>
                <a:gd name="connsiteY3" fmla="*/ 1974078 h 6552362"/>
                <a:gd name="connsiteX4" fmla="*/ 3875591 w 3875591"/>
                <a:gd name="connsiteY4" fmla="*/ 0 h 6552362"/>
                <a:gd name="connsiteX0" fmla="*/ 3875928 w 3875928"/>
                <a:gd name="connsiteY0" fmla="*/ 0 h 6552362"/>
                <a:gd name="connsiteX1" fmla="*/ 412 w 3875928"/>
                <a:gd name="connsiteY1" fmla="*/ 4599620 h 6552362"/>
                <a:gd name="connsiteX2" fmla="*/ 410 w 3875928"/>
                <a:gd name="connsiteY2" fmla="*/ 6552362 h 6552362"/>
                <a:gd name="connsiteX3" fmla="*/ 3871655 w 3875928"/>
                <a:gd name="connsiteY3" fmla="*/ 1974078 h 6552362"/>
                <a:gd name="connsiteX4" fmla="*/ 3875928 w 3875928"/>
                <a:gd name="connsiteY4" fmla="*/ 0 h 6552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5928" h="6552362">
                  <a:moveTo>
                    <a:pt x="3875928" y="0"/>
                  </a:moveTo>
                  <a:lnTo>
                    <a:pt x="412" y="4599620"/>
                  </a:lnTo>
                  <a:cubicBezTo>
                    <a:pt x="1836" y="5253373"/>
                    <a:pt x="-1014" y="5898609"/>
                    <a:pt x="410" y="6552362"/>
                  </a:cubicBezTo>
                  <a:lnTo>
                    <a:pt x="3871655" y="1974078"/>
                  </a:lnTo>
                  <a:cubicBezTo>
                    <a:pt x="3873079" y="1316052"/>
                    <a:pt x="3874504" y="658026"/>
                    <a:pt x="387592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88" name="Freeform 87">
            <a:extLst>
              <a:ext uri="{FF2B5EF4-FFF2-40B4-BE49-F238E27FC236}">
                <a16:creationId xmlns:a16="http://schemas.microsoft.com/office/drawing/2014/main" id="{C6C7F475-0074-4749-BD8A-29E5B317ABB2}"/>
              </a:ext>
            </a:extLst>
          </p:cNvPr>
          <p:cNvSpPr/>
          <p:nvPr/>
        </p:nvSpPr>
        <p:spPr>
          <a:xfrm>
            <a:off x="3480625" y="3596230"/>
            <a:ext cx="3875928" cy="375356"/>
          </a:xfrm>
          <a:custGeom>
            <a:avLst/>
            <a:gdLst>
              <a:gd name="connsiteX0" fmla="*/ 3896882 w 3926792"/>
              <a:gd name="connsiteY0" fmla="*/ 0 h 2226179"/>
              <a:gd name="connsiteX1" fmla="*/ 0 w 3926792"/>
              <a:gd name="connsiteY1" fmla="*/ 264919 h 2226179"/>
              <a:gd name="connsiteX2" fmla="*/ 29910 w 3926792"/>
              <a:gd name="connsiteY2" fmla="*/ 2226179 h 2226179"/>
              <a:gd name="connsiteX3" fmla="*/ 3926792 w 3926792"/>
              <a:gd name="connsiteY3" fmla="*/ 1961260 h 2226179"/>
              <a:gd name="connsiteX4" fmla="*/ 3896882 w 3926792"/>
              <a:gd name="connsiteY4" fmla="*/ 0 h 2226179"/>
              <a:gd name="connsiteX0" fmla="*/ 3896882 w 3909701"/>
              <a:gd name="connsiteY0" fmla="*/ 0 h 2226179"/>
              <a:gd name="connsiteX1" fmla="*/ 0 w 3909701"/>
              <a:gd name="connsiteY1" fmla="*/ 264919 h 2226179"/>
              <a:gd name="connsiteX2" fmla="*/ 29910 w 3909701"/>
              <a:gd name="connsiteY2" fmla="*/ 2226179 h 2226179"/>
              <a:gd name="connsiteX3" fmla="*/ 3909701 w 3909701"/>
              <a:gd name="connsiteY3" fmla="*/ 1969805 h 2226179"/>
              <a:gd name="connsiteX4" fmla="*/ 3896882 w 3909701"/>
              <a:gd name="connsiteY4" fmla="*/ 0 h 2226179"/>
              <a:gd name="connsiteX0" fmla="*/ 3896882 w 3896882"/>
              <a:gd name="connsiteY0" fmla="*/ 0 h 2226179"/>
              <a:gd name="connsiteX1" fmla="*/ 0 w 3896882"/>
              <a:gd name="connsiteY1" fmla="*/ 264919 h 2226179"/>
              <a:gd name="connsiteX2" fmla="*/ 29910 w 3896882"/>
              <a:gd name="connsiteY2" fmla="*/ 2226179 h 2226179"/>
              <a:gd name="connsiteX3" fmla="*/ 3892609 w 3896882"/>
              <a:gd name="connsiteY3" fmla="*/ 1974078 h 2226179"/>
              <a:gd name="connsiteX4" fmla="*/ 3896882 w 3896882"/>
              <a:gd name="connsiteY4" fmla="*/ 0 h 2226179"/>
              <a:gd name="connsiteX0" fmla="*/ 3871245 w 3871245"/>
              <a:gd name="connsiteY0" fmla="*/ 0 h 2226179"/>
              <a:gd name="connsiteX1" fmla="*/ 0 w 3871245"/>
              <a:gd name="connsiteY1" fmla="*/ 264919 h 2226179"/>
              <a:gd name="connsiteX2" fmla="*/ 4273 w 3871245"/>
              <a:gd name="connsiteY2" fmla="*/ 2226179 h 2226179"/>
              <a:gd name="connsiteX3" fmla="*/ 3866972 w 3871245"/>
              <a:gd name="connsiteY3" fmla="*/ 1974078 h 2226179"/>
              <a:gd name="connsiteX4" fmla="*/ 3871245 w 3871245"/>
              <a:gd name="connsiteY4" fmla="*/ 0 h 2226179"/>
              <a:gd name="connsiteX0" fmla="*/ 3867064 w 3867064"/>
              <a:gd name="connsiteY0" fmla="*/ 0 h 2226179"/>
              <a:gd name="connsiteX1" fmla="*/ 12911 w 3867064"/>
              <a:gd name="connsiteY1" fmla="*/ 269192 h 2226179"/>
              <a:gd name="connsiteX2" fmla="*/ 92 w 3867064"/>
              <a:gd name="connsiteY2" fmla="*/ 2226179 h 2226179"/>
              <a:gd name="connsiteX3" fmla="*/ 3862791 w 3867064"/>
              <a:gd name="connsiteY3" fmla="*/ 1974078 h 2226179"/>
              <a:gd name="connsiteX4" fmla="*/ 3867064 w 3867064"/>
              <a:gd name="connsiteY4" fmla="*/ 0 h 2226179"/>
              <a:gd name="connsiteX0" fmla="*/ 3867383 w 3867383"/>
              <a:gd name="connsiteY0" fmla="*/ 0 h 2226179"/>
              <a:gd name="connsiteX1" fmla="*/ 411 w 3867383"/>
              <a:gd name="connsiteY1" fmla="*/ 273465 h 2226179"/>
              <a:gd name="connsiteX2" fmla="*/ 411 w 3867383"/>
              <a:gd name="connsiteY2" fmla="*/ 2226179 h 2226179"/>
              <a:gd name="connsiteX3" fmla="*/ 3863110 w 3867383"/>
              <a:gd name="connsiteY3" fmla="*/ 1974078 h 2226179"/>
              <a:gd name="connsiteX4" fmla="*/ 3867383 w 3867383"/>
              <a:gd name="connsiteY4" fmla="*/ 0 h 2226179"/>
              <a:gd name="connsiteX0" fmla="*/ 3892661 w 3892661"/>
              <a:gd name="connsiteY0" fmla="*/ 0 h 6403180"/>
              <a:gd name="connsiteX1" fmla="*/ 25689 w 3892661"/>
              <a:gd name="connsiteY1" fmla="*/ 273465 h 6403180"/>
              <a:gd name="connsiteX2" fmla="*/ 51 w 3892661"/>
              <a:gd name="connsiteY2" fmla="*/ 6403180 h 6403180"/>
              <a:gd name="connsiteX3" fmla="*/ 3888388 w 3892661"/>
              <a:gd name="connsiteY3" fmla="*/ 1974078 h 6403180"/>
              <a:gd name="connsiteX4" fmla="*/ 3892661 w 3892661"/>
              <a:gd name="connsiteY4" fmla="*/ 0 h 6403180"/>
              <a:gd name="connsiteX0" fmla="*/ 3896882 w 3896882"/>
              <a:gd name="connsiteY0" fmla="*/ 0 h 6403180"/>
              <a:gd name="connsiteX1" fmla="*/ 0 w 3896882"/>
              <a:gd name="connsiteY1" fmla="*/ 4599655 h 6403180"/>
              <a:gd name="connsiteX2" fmla="*/ 4272 w 3896882"/>
              <a:gd name="connsiteY2" fmla="*/ 6403180 h 6403180"/>
              <a:gd name="connsiteX3" fmla="*/ 3892609 w 3896882"/>
              <a:gd name="connsiteY3" fmla="*/ 1974078 h 6403180"/>
              <a:gd name="connsiteX4" fmla="*/ 3896882 w 3896882"/>
              <a:gd name="connsiteY4" fmla="*/ 0 h 6403180"/>
              <a:gd name="connsiteX0" fmla="*/ 3893021 w 3893021"/>
              <a:gd name="connsiteY0" fmla="*/ 0 h 6403180"/>
              <a:gd name="connsiteX1" fmla="*/ 412 w 3893021"/>
              <a:gd name="connsiteY1" fmla="*/ 4152108 h 6403180"/>
              <a:gd name="connsiteX2" fmla="*/ 411 w 3893021"/>
              <a:gd name="connsiteY2" fmla="*/ 6403180 h 6403180"/>
              <a:gd name="connsiteX3" fmla="*/ 3888748 w 3893021"/>
              <a:gd name="connsiteY3" fmla="*/ 1974078 h 6403180"/>
              <a:gd name="connsiteX4" fmla="*/ 3893021 w 3893021"/>
              <a:gd name="connsiteY4" fmla="*/ 0 h 6403180"/>
              <a:gd name="connsiteX0" fmla="*/ 3892651 w 3892651"/>
              <a:gd name="connsiteY0" fmla="*/ 0 h 6403180"/>
              <a:gd name="connsiteX1" fmla="*/ 34226 w 3892651"/>
              <a:gd name="connsiteY1" fmla="*/ 4375864 h 6403180"/>
              <a:gd name="connsiteX2" fmla="*/ 41 w 3892651"/>
              <a:gd name="connsiteY2" fmla="*/ 6403180 h 6403180"/>
              <a:gd name="connsiteX3" fmla="*/ 3888378 w 3892651"/>
              <a:gd name="connsiteY3" fmla="*/ 1974078 h 6403180"/>
              <a:gd name="connsiteX4" fmla="*/ 3892651 w 3892651"/>
              <a:gd name="connsiteY4" fmla="*/ 0 h 6403180"/>
              <a:gd name="connsiteX0" fmla="*/ 3875591 w 3875591"/>
              <a:gd name="connsiteY0" fmla="*/ 0 h 6552362"/>
              <a:gd name="connsiteX1" fmla="*/ 17166 w 3875591"/>
              <a:gd name="connsiteY1" fmla="*/ 4375864 h 6552362"/>
              <a:gd name="connsiteX2" fmla="*/ 73 w 3875591"/>
              <a:gd name="connsiteY2" fmla="*/ 6552362 h 6552362"/>
              <a:gd name="connsiteX3" fmla="*/ 3871318 w 3875591"/>
              <a:gd name="connsiteY3" fmla="*/ 1974078 h 6552362"/>
              <a:gd name="connsiteX4" fmla="*/ 3875591 w 3875591"/>
              <a:gd name="connsiteY4" fmla="*/ 0 h 6552362"/>
              <a:gd name="connsiteX0" fmla="*/ 3875928 w 3875928"/>
              <a:gd name="connsiteY0" fmla="*/ 0 h 6552362"/>
              <a:gd name="connsiteX1" fmla="*/ 412 w 3875928"/>
              <a:gd name="connsiteY1" fmla="*/ 4599620 h 6552362"/>
              <a:gd name="connsiteX2" fmla="*/ 410 w 3875928"/>
              <a:gd name="connsiteY2" fmla="*/ 6552362 h 6552362"/>
              <a:gd name="connsiteX3" fmla="*/ 3871655 w 3875928"/>
              <a:gd name="connsiteY3" fmla="*/ 1974078 h 6552362"/>
              <a:gd name="connsiteX4" fmla="*/ 3875928 w 3875928"/>
              <a:gd name="connsiteY4" fmla="*/ 0 h 6552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5928" h="6552362">
                <a:moveTo>
                  <a:pt x="3875928" y="0"/>
                </a:moveTo>
                <a:lnTo>
                  <a:pt x="412" y="4599620"/>
                </a:lnTo>
                <a:cubicBezTo>
                  <a:pt x="1836" y="5253373"/>
                  <a:pt x="-1014" y="5898609"/>
                  <a:pt x="410" y="6552362"/>
                </a:cubicBezTo>
                <a:lnTo>
                  <a:pt x="3871655" y="1974078"/>
                </a:lnTo>
                <a:cubicBezTo>
                  <a:pt x="3873079" y="1316052"/>
                  <a:pt x="3874504" y="658026"/>
                  <a:pt x="387592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9" name="Freeform 88">
            <a:extLst>
              <a:ext uri="{FF2B5EF4-FFF2-40B4-BE49-F238E27FC236}">
                <a16:creationId xmlns:a16="http://schemas.microsoft.com/office/drawing/2014/main" id="{E83720AD-3971-A342-9F15-09DD430DE12F}"/>
              </a:ext>
            </a:extLst>
          </p:cNvPr>
          <p:cNvSpPr/>
          <p:nvPr/>
        </p:nvSpPr>
        <p:spPr>
          <a:xfrm>
            <a:off x="3485129" y="3719557"/>
            <a:ext cx="3875928" cy="375356"/>
          </a:xfrm>
          <a:custGeom>
            <a:avLst/>
            <a:gdLst>
              <a:gd name="connsiteX0" fmla="*/ 3896882 w 3926792"/>
              <a:gd name="connsiteY0" fmla="*/ 0 h 2226179"/>
              <a:gd name="connsiteX1" fmla="*/ 0 w 3926792"/>
              <a:gd name="connsiteY1" fmla="*/ 264919 h 2226179"/>
              <a:gd name="connsiteX2" fmla="*/ 29910 w 3926792"/>
              <a:gd name="connsiteY2" fmla="*/ 2226179 h 2226179"/>
              <a:gd name="connsiteX3" fmla="*/ 3926792 w 3926792"/>
              <a:gd name="connsiteY3" fmla="*/ 1961260 h 2226179"/>
              <a:gd name="connsiteX4" fmla="*/ 3896882 w 3926792"/>
              <a:gd name="connsiteY4" fmla="*/ 0 h 2226179"/>
              <a:gd name="connsiteX0" fmla="*/ 3896882 w 3909701"/>
              <a:gd name="connsiteY0" fmla="*/ 0 h 2226179"/>
              <a:gd name="connsiteX1" fmla="*/ 0 w 3909701"/>
              <a:gd name="connsiteY1" fmla="*/ 264919 h 2226179"/>
              <a:gd name="connsiteX2" fmla="*/ 29910 w 3909701"/>
              <a:gd name="connsiteY2" fmla="*/ 2226179 h 2226179"/>
              <a:gd name="connsiteX3" fmla="*/ 3909701 w 3909701"/>
              <a:gd name="connsiteY3" fmla="*/ 1969805 h 2226179"/>
              <a:gd name="connsiteX4" fmla="*/ 3896882 w 3909701"/>
              <a:gd name="connsiteY4" fmla="*/ 0 h 2226179"/>
              <a:gd name="connsiteX0" fmla="*/ 3896882 w 3896882"/>
              <a:gd name="connsiteY0" fmla="*/ 0 h 2226179"/>
              <a:gd name="connsiteX1" fmla="*/ 0 w 3896882"/>
              <a:gd name="connsiteY1" fmla="*/ 264919 h 2226179"/>
              <a:gd name="connsiteX2" fmla="*/ 29910 w 3896882"/>
              <a:gd name="connsiteY2" fmla="*/ 2226179 h 2226179"/>
              <a:gd name="connsiteX3" fmla="*/ 3892609 w 3896882"/>
              <a:gd name="connsiteY3" fmla="*/ 1974078 h 2226179"/>
              <a:gd name="connsiteX4" fmla="*/ 3896882 w 3896882"/>
              <a:gd name="connsiteY4" fmla="*/ 0 h 2226179"/>
              <a:gd name="connsiteX0" fmla="*/ 3871245 w 3871245"/>
              <a:gd name="connsiteY0" fmla="*/ 0 h 2226179"/>
              <a:gd name="connsiteX1" fmla="*/ 0 w 3871245"/>
              <a:gd name="connsiteY1" fmla="*/ 264919 h 2226179"/>
              <a:gd name="connsiteX2" fmla="*/ 4273 w 3871245"/>
              <a:gd name="connsiteY2" fmla="*/ 2226179 h 2226179"/>
              <a:gd name="connsiteX3" fmla="*/ 3866972 w 3871245"/>
              <a:gd name="connsiteY3" fmla="*/ 1974078 h 2226179"/>
              <a:gd name="connsiteX4" fmla="*/ 3871245 w 3871245"/>
              <a:gd name="connsiteY4" fmla="*/ 0 h 2226179"/>
              <a:gd name="connsiteX0" fmla="*/ 3867064 w 3867064"/>
              <a:gd name="connsiteY0" fmla="*/ 0 h 2226179"/>
              <a:gd name="connsiteX1" fmla="*/ 12911 w 3867064"/>
              <a:gd name="connsiteY1" fmla="*/ 269192 h 2226179"/>
              <a:gd name="connsiteX2" fmla="*/ 92 w 3867064"/>
              <a:gd name="connsiteY2" fmla="*/ 2226179 h 2226179"/>
              <a:gd name="connsiteX3" fmla="*/ 3862791 w 3867064"/>
              <a:gd name="connsiteY3" fmla="*/ 1974078 h 2226179"/>
              <a:gd name="connsiteX4" fmla="*/ 3867064 w 3867064"/>
              <a:gd name="connsiteY4" fmla="*/ 0 h 2226179"/>
              <a:gd name="connsiteX0" fmla="*/ 3867383 w 3867383"/>
              <a:gd name="connsiteY0" fmla="*/ 0 h 2226179"/>
              <a:gd name="connsiteX1" fmla="*/ 411 w 3867383"/>
              <a:gd name="connsiteY1" fmla="*/ 273465 h 2226179"/>
              <a:gd name="connsiteX2" fmla="*/ 411 w 3867383"/>
              <a:gd name="connsiteY2" fmla="*/ 2226179 h 2226179"/>
              <a:gd name="connsiteX3" fmla="*/ 3863110 w 3867383"/>
              <a:gd name="connsiteY3" fmla="*/ 1974078 h 2226179"/>
              <a:gd name="connsiteX4" fmla="*/ 3867383 w 3867383"/>
              <a:gd name="connsiteY4" fmla="*/ 0 h 2226179"/>
              <a:gd name="connsiteX0" fmla="*/ 3892661 w 3892661"/>
              <a:gd name="connsiteY0" fmla="*/ 0 h 6403180"/>
              <a:gd name="connsiteX1" fmla="*/ 25689 w 3892661"/>
              <a:gd name="connsiteY1" fmla="*/ 273465 h 6403180"/>
              <a:gd name="connsiteX2" fmla="*/ 51 w 3892661"/>
              <a:gd name="connsiteY2" fmla="*/ 6403180 h 6403180"/>
              <a:gd name="connsiteX3" fmla="*/ 3888388 w 3892661"/>
              <a:gd name="connsiteY3" fmla="*/ 1974078 h 6403180"/>
              <a:gd name="connsiteX4" fmla="*/ 3892661 w 3892661"/>
              <a:gd name="connsiteY4" fmla="*/ 0 h 6403180"/>
              <a:gd name="connsiteX0" fmla="*/ 3896882 w 3896882"/>
              <a:gd name="connsiteY0" fmla="*/ 0 h 6403180"/>
              <a:gd name="connsiteX1" fmla="*/ 0 w 3896882"/>
              <a:gd name="connsiteY1" fmla="*/ 4599655 h 6403180"/>
              <a:gd name="connsiteX2" fmla="*/ 4272 w 3896882"/>
              <a:gd name="connsiteY2" fmla="*/ 6403180 h 6403180"/>
              <a:gd name="connsiteX3" fmla="*/ 3892609 w 3896882"/>
              <a:gd name="connsiteY3" fmla="*/ 1974078 h 6403180"/>
              <a:gd name="connsiteX4" fmla="*/ 3896882 w 3896882"/>
              <a:gd name="connsiteY4" fmla="*/ 0 h 6403180"/>
              <a:gd name="connsiteX0" fmla="*/ 3893021 w 3893021"/>
              <a:gd name="connsiteY0" fmla="*/ 0 h 6403180"/>
              <a:gd name="connsiteX1" fmla="*/ 412 w 3893021"/>
              <a:gd name="connsiteY1" fmla="*/ 4152108 h 6403180"/>
              <a:gd name="connsiteX2" fmla="*/ 411 w 3893021"/>
              <a:gd name="connsiteY2" fmla="*/ 6403180 h 6403180"/>
              <a:gd name="connsiteX3" fmla="*/ 3888748 w 3893021"/>
              <a:gd name="connsiteY3" fmla="*/ 1974078 h 6403180"/>
              <a:gd name="connsiteX4" fmla="*/ 3893021 w 3893021"/>
              <a:gd name="connsiteY4" fmla="*/ 0 h 6403180"/>
              <a:gd name="connsiteX0" fmla="*/ 3892651 w 3892651"/>
              <a:gd name="connsiteY0" fmla="*/ 0 h 6403180"/>
              <a:gd name="connsiteX1" fmla="*/ 34226 w 3892651"/>
              <a:gd name="connsiteY1" fmla="*/ 4375864 h 6403180"/>
              <a:gd name="connsiteX2" fmla="*/ 41 w 3892651"/>
              <a:gd name="connsiteY2" fmla="*/ 6403180 h 6403180"/>
              <a:gd name="connsiteX3" fmla="*/ 3888378 w 3892651"/>
              <a:gd name="connsiteY3" fmla="*/ 1974078 h 6403180"/>
              <a:gd name="connsiteX4" fmla="*/ 3892651 w 3892651"/>
              <a:gd name="connsiteY4" fmla="*/ 0 h 6403180"/>
              <a:gd name="connsiteX0" fmla="*/ 3875591 w 3875591"/>
              <a:gd name="connsiteY0" fmla="*/ 0 h 6552362"/>
              <a:gd name="connsiteX1" fmla="*/ 17166 w 3875591"/>
              <a:gd name="connsiteY1" fmla="*/ 4375864 h 6552362"/>
              <a:gd name="connsiteX2" fmla="*/ 73 w 3875591"/>
              <a:gd name="connsiteY2" fmla="*/ 6552362 h 6552362"/>
              <a:gd name="connsiteX3" fmla="*/ 3871318 w 3875591"/>
              <a:gd name="connsiteY3" fmla="*/ 1974078 h 6552362"/>
              <a:gd name="connsiteX4" fmla="*/ 3875591 w 3875591"/>
              <a:gd name="connsiteY4" fmla="*/ 0 h 6552362"/>
              <a:gd name="connsiteX0" fmla="*/ 3875928 w 3875928"/>
              <a:gd name="connsiteY0" fmla="*/ 0 h 6552362"/>
              <a:gd name="connsiteX1" fmla="*/ 412 w 3875928"/>
              <a:gd name="connsiteY1" fmla="*/ 4599620 h 6552362"/>
              <a:gd name="connsiteX2" fmla="*/ 410 w 3875928"/>
              <a:gd name="connsiteY2" fmla="*/ 6552362 h 6552362"/>
              <a:gd name="connsiteX3" fmla="*/ 3871655 w 3875928"/>
              <a:gd name="connsiteY3" fmla="*/ 1974078 h 6552362"/>
              <a:gd name="connsiteX4" fmla="*/ 3875928 w 3875928"/>
              <a:gd name="connsiteY4" fmla="*/ 0 h 6552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5928" h="6552362">
                <a:moveTo>
                  <a:pt x="3875928" y="0"/>
                </a:moveTo>
                <a:lnTo>
                  <a:pt x="412" y="4599620"/>
                </a:lnTo>
                <a:cubicBezTo>
                  <a:pt x="1836" y="5253373"/>
                  <a:pt x="-1014" y="5898609"/>
                  <a:pt x="410" y="6552362"/>
                </a:cubicBezTo>
                <a:lnTo>
                  <a:pt x="3871655" y="1974078"/>
                </a:lnTo>
                <a:cubicBezTo>
                  <a:pt x="3873079" y="1316052"/>
                  <a:pt x="3874504" y="658026"/>
                  <a:pt x="3875928"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BC622377-2E31-1842-B7B8-108319C7B7A5}"/>
              </a:ext>
            </a:extLst>
          </p:cNvPr>
          <p:cNvSpPr/>
          <p:nvPr/>
        </p:nvSpPr>
        <p:spPr>
          <a:xfrm>
            <a:off x="2575260" y="3949241"/>
            <a:ext cx="310918" cy="2811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50" name="Group 49">
            <a:extLst>
              <a:ext uri="{FF2B5EF4-FFF2-40B4-BE49-F238E27FC236}">
                <a16:creationId xmlns:a16="http://schemas.microsoft.com/office/drawing/2014/main" id="{4CDDC42D-85F3-5F48-A935-3952508D2E47}"/>
              </a:ext>
            </a:extLst>
          </p:cNvPr>
          <p:cNvGrpSpPr/>
          <p:nvPr/>
        </p:nvGrpSpPr>
        <p:grpSpPr>
          <a:xfrm>
            <a:off x="1756483" y="3920514"/>
            <a:ext cx="1644347" cy="338554"/>
            <a:chOff x="1756483" y="3920514"/>
            <a:chExt cx="1644347" cy="338554"/>
          </a:xfrm>
        </p:grpSpPr>
        <p:cxnSp>
          <p:nvCxnSpPr>
            <p:cNvPr id="83" name="Straight Arrow Connector 82">
              <a:extLst>
                <a:ext uri="{FF2B5EF4-FFF2-40B4-BE49-F238E27FC236}">
                  <a16:creationId xmlns:a16="http://schemas.microsoft.com/office/drawing/2014/main" id="{665F1FBC-EB6D-914C-954B-043B19E2CEC2}"/>
                </a:ext>
              </a:extLst>
            </p:cNvPr>
            <p:cNvCxnSpPr>
              <a:cxnSpLocks/>
            </p:cNvCxnSpPr>
            <p:nvPr/>
          </p:nvCxnSpPr>
          <p:spPr>
            <a:xfrm flipH="1">
              <a:off x="1756483" y="4094530"/>
              <a:ext cx="164434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88D8925B-CD48-6346-BBE6-8AD1F024192A}"/>
                </a:ext>
              </a:extLst>
            </p:cNvPr>
            <p:cNvSpPr txBox="1"/>
            <p:nvPr/>
          </p:nvSpPr>
          <p:spPr>
            <a:xfrm>
              <a:off x="2554202" y="3920514"/>
              <a:ext cx="45488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O</a:t>
              </a:r>
              <a:r>
                <a:rPr kumimoji="0" lang="en-US" sz="1600" b="0" i="0" u="none" strike="noStrike" kern="1200" cap="none" spc="0" normalizeH="0" baseline="-25000" noProof="0" dirty="0">
                  <a:ln>
                    <a:noFill/>
                  </a:ln>
                  <a:solidFill>
                    <a:prstClr val="black"/>
                  </a:solidFill>
                  <a:effectLst/>
                  <a:uLnTx/>
                  <a:uFillTx/>
                  <a:latin typeface="Calibri"/>
                  <a:ea typeface="+mn-ea"/>
                  <a:cs typeface="+mn-cs"/>
                </a:rPr>
                <a:t>3</a:t>
              </a:r>
            </a:p>
          </p:txBody>
        </p:sp>
      </p:grpSp>
      <p:sp>
        <p:nvSpPr>
          <p:cNvPr id="3" name="Rectangle 2">
            <a:extLst>
              <a:ext uri="{FF2B5EF4-FFF2-40B4-BE49-F238E27FC236}">
                <a16:creationId xmlns:a16="http://schemas.microsoft.com/office/drawing/2014/main" id="{3ED052B0-9951-5649-91CE-3B957628FFA7}"/>
              </a:ext>
            </a:extLst>
          </p:cNvPr>
          <p:cNvSpPr/>
          <p:nvPr/>
        </p:nvSpPr>
        <p:spPr>
          <a:xfrm>
            <a:off x="2869378" y="5701781"/>
            <a:ext cx="269557" cy="2294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54" name="Group 53">
            <a:extLst>
              <a:ext uri="{FF2B5EF4-FFF2-40B4-BE49-F238E27FC236}">
                <a16:creationId xmlns:a16="http://schemas.microsoft.com/office/drawing/2014/main" id="{141BCBD2-E211-8147-94AE-9676C1098C29}"/>
              </a:ext>
            </a:extLst>
          </p:cNvPr>
          <p:cNvGrpSpPr/>
          <p:nvPr/>
        </p:nvGrpSpPr>
        <p:grpSpPr>
          <a:xfrm>
            <a:off x="1706138" y="5621746"/>
            <a:ext cx="1641326" cy="338554"/>
            <a:chOff x="1706138" y="5621746"/>
            <a:chExt cx="1641326" cy="338554"/>
          </a:xfrm>
        </p:grpSpPr>
        <p:cxnSp>
          <p:nvCxnSpPr>
            <p:cNvPr id="84" name="Straight Arrow Connector 83">
              <a:extLst>
                <a:ext uri="{FF2B5EF4-FFF2-40B4-BE49-F238E27FC236}">
                  <a16:creationId xmlns:a16="http://schemas.microsoft.com/office/drawing/2014/main" id="{DB9888CD-41C5-4646-87F1-56C4C74BA58F}"/>
                </a:ext>
              </a:extLst>
            </p:cNvPr>
            <p:cNvCxnSpPr>
              <a:cxnSpLocks/>
            </p:cNvCxnSpPr>
            <p:nvPr/>
          </p:nvCxnSpPr>
          <p:spPr>
            <a:xfrm flipH="1">
              <a:off x="1706138" y="5804632"/>
              <a:ext cx="164132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4597425E-DF5C-7647-B600-A70497B20E94}"/>
                </a:ext>
              </a:extLst>
            </p:cNvPr>
            <p:cNvSpPr txBox="1"/>
            <p:nvPr/>
          </p:nvSpPr>
          <p:spPr>
            <a:xfrm>
              <a:off x="2801769" y="5621746"/>
              <a:ext cx="45910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O</a:t>
              </a:r>
              <a:r>
                <a:rPr kumimoji="0" lang="en-US" sz="1600" b="0" i="0" u="none" strike="noStrike" kern="1200" cap="none" spc="0" normalizeH="0" baseline="-25000" noProof="0" dirty="0">
                  <a:ln>
                    <a:noFill/>
                  </a:ln>
                  <a:solidFill>
                    <a:prstClr val="black"/>
                  </a:solidFill>
                  <a:effectLst/>
                  <a:uLnTx/>
                  <a:uFillTx/>
                  <a:latin typeface="Calibri"/>
                  <a:ea typeface="+mn-ea"/>
                  <a:cs typeface="+mn-cs"/>
                </a:rPr>
                <a:t>1</a:t>
              </a:r>
            </a:p>
          </p:txBody>
        </p:sp>
      </p:grpSp>
      <p:cxnSp>
        <p:nvCxnSpPr>
          <p:cNvPr id="8" name="Straight Connector 7">
            <a:extLst>
              <a:ext uri="{FF2B5EF4-FFF2-40B4-BE49-F238E27FC236}">
                <a16:creationId xmlns:a16="http://schemas.microsoft.com/office/drawing/2014/main" id="{F26F312C-F797-9546-9530-388E7EACD1E5}"/>
              </a:ext>
            </a:extLst>
          </p:cNvPr>
          <p:cNvCxnSpPr/>
          <p:nvPr/>
        </p:nvCxnSpPr>
        <p:spPr>
          <a:xfrm>
            <a:off x="8570246" y="5311450"/>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B1529647-C0C9-574F-8FF1-580A42D9C0C0}"/>
              </a:ext>
            </a:extLst>
          </p:cNvPr>
          <p:cNvCxnSpPr/>
          <p:nvPr/>
        </p:nvCxnSpPr>
        <p:spPr>
          <a:xfrm>
            <a:off x="8585033" y="4956968"/>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7E50FB3C-A3CC-C043-BF4E-10D379228467}"/>
              </a:ext>
            </a:extLst>
          </p:cNvPr>
          <p:cNvCxnSpPr/>
          <p:nvPr/>
        </p:nvCxnSpPr>
        <p:spPr>
          <a:xfrm>
            <a:off x="8579058" y="4824874"/>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B41C7889-A836-484E-8169-EF5C2DBA3482}"/>
              </a:ext>
            </a:extLst>
          </p:cNvPr>
          <p:cNvCxnSpPr/>
          <p:nvPr/>
        </p:nvCxnSpPr>
        <p:spPr>
          <a:xfrm>
            <a:off x="8573083" y="4692780"/>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61EE47C2-CDAF-F340-9C07-30C8346C6253}"/>
              </a:ext>
            </a:extLst>
          </p:cNvPr>
          <p:cNvCxnSpPr/>
          <p:nvPr/>
        </p:nvCxnSpPr>
        <p:spPr>
          <a:xfrm>
            <a:off x="8567108" y="4560686"/>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1849EF8F-5CF1-D94F-B506-490C9309164F}"/>
              </a:ext>
            </a:extLst>
          </p:cNvPr>
          <p:cNvCxnSpPr/>
          <p:nvPr/>
        </p:nvCxnSpPr>
        <p:spPr>
          <a:xfrm>
            <a:off x="8561133" y="4428592"/>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627A730F-13F6-D144-B66D-F5F8082E6868}"/>
              </a:ext>
            </a:extLst>
          </p:cNvPr>
          <p:cNvCxnSpPr/>
          <p:nvPr/>
        </p:nvCxnSpPr>
        <p:spPr>
          <a:xfrm>
            <a:off x="8555158" y="4296498"/>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8DE6F362-ACF1-AC45-94ED-A1E3CFC4CACB}"/>
              </a:ext>
            </a:extLst>
          </p:cNvPr>
          <p:cNvCxnSpPr/>
          <p:nvPr/>
        </p:nvCxnSpPr>
        <p:spPr>
          <a:xfrm>
            <a:off x="8549183" y="4164404"/>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1EE4C68C-D132-C940-9F84-9FA59A49FCD6}"/>
              </a:ext>
            </a:extLst>
          </p:cNvPr>
          <p:cNvCxnSpPr/>
          <p:nvPr/>
        </p:nvCxnSpPr>
        <p:spPr>
          <a:xfrm>
            <a:off x="8543208" y="4032310"/>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31A8F1E6-4E41-C344-A87C-2BCD0FF502FC}"/>
              </a:ext>
            </a:extLst>
          </p:cNvPr>
          <p:cNvCxnSpPr/>
          <p:nvPr/>
        </p:nvCxnSpPr>
        <p:spPr>
          <a:xfrm>
            <a:off x="8537233" y="3900216"/>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73E8E12E-F846-D846-8D27-0D67A493AAA0}"/>
              </a:ext>
            </a:extLst>
          </p:cNvPr>
          <p:cNvCxnSpPr/>
          <p:nvPr/>
        </p:nvCxnSpPr>
        <p:spPr>
          <a:xfrm>
            <a:off x="8531258" y="3768122"/>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E6D99FA8-5239-8748-B4B7-E247030A1E8C}"/>
              </a:ext>
            </a:extLst>
          </p:cNvPr>
          <p:cNvCxnSpPr/>
          <p:nvPr/>
        </p:nvCxnSpPr>
        <p:spPr>
          <a:xfrm>
            <a:off x="8525283" y="3636028"/>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87BDB7C5-F61E-F944-ADD5-B942DE4D8073}"/>
              </a:ext>
            </a:extLst>
          </p:cNvPr>
          <p:cNvCxnSpPr/>
          <p:nvPr/>
        </p:nvCxnSpPr>
        <p:spPr>
          <a:xfrm>
            <a:off x="8540494" y="3503934"/>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DC97917E-3C70-1848-83E2-6E69C542C768}"/>
              </a:ext>
            </a:extLst>
          </p:cNvPr>
          <p:cNvCxnSpPr/>
          <p:nvPr/>
        </p:nvCxnSpPr>
        <p:spPr>
          <a:xfrm>
            <a:off x="8534519" y="3371840"/>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56A2B6C1-D74F-8644-B2DD-07626B62AC3A}"/>
              </a:ext>
            </a:extLst>
          </p:cNvPr>
          <p:cNvCxnSpPr/>
          <p:nvPr/>
        </p:nvCxnSpPr>
        <p:spPr>
          <a:xfrm>
            <a:off x="8535606" y="3239746"/>
            <a:ext cx="9819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99318C6E-B313-F948-A960-AB9F1565EF38}"/>
              </a:ext>
            </a:extLst>
          </p:cNvPr>
          <p:cNvCxnSpPr>
            <a:cxnSpLocks/>
          </p:cNvCxnSpPr>
          <p:nvPr/>
        </p:nvCxnSpPr>
        <p:spPr>
          <a:xfrm flipV="1">
            <a:off x="3452698" y="3962094"/>
            <a:ext cx="3980812" cy="289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41663946-4235-7448-AEF1-D18B5A3DD5D6}"/>
              </a:ext>
            </a:extLst>
          </p:cNvPr>
          <p:cNvCxnSpPr>
            <a:cxnSpLocks/>
          </p:cNvCxnSpPr>
          <p:nvPr/>
        </p:nvCxnSpPr>
        <p:spPr>
          <a:xfrm flipV="1">
            <a:off x="3392013" y="4113083"/>
            <a:ext cx="3980812" cy="289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F191351A-1A02-8B4A-8E31-DE66EA947424}"/>
              </a:ext>
            </a:extLst>
          </p:cNvPr>
          <p:cNvCxnSpPr>
            <a:cxnSpLocks/>
          </p:cNvCxnSpPr>
          <p:nvPr/>
        </p:nvCxnSpPr>
        <p:spPr>
          <a:xfrm flipV="1">
            <a:off x="3403873" y="4250677"/>
            <a:ext cx="3980812" cy="289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F985530D-C4B6-9A4F-AC43-C17FB5DA79CB}"/>
              </a:ext>
            </a:extLst>
          </p:cNvPr>
          <p:cNvCxnSpPr>
            <a:cxnSpLocks/>
          </p:cNvCxnSpPr>
          <p:nvPr/>
        </p:nvCxnSpPr>
        <p:spPr>
          <a:xfrm flipV="1">
            <a:off x="3415733" y="4399559"/>
            <a:ext cx="3980812" cy="289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1F15277D-8E18-5040-BA7A-6BA237E590DA}"/>
              </a:ext>
            </a:extLst>
          </p:cNvPr>
          <p:cNvCxnSpPr>
            <a:cxnSpLocks/>
          </p:cNvCxnSpPr>
          <p:nvPr/>
        </p:nvCxnSpPr>
        <p:spPr>
          <a:xfrm flipV="1">
            <a:off x="3474493" y="5562147"/>
            <a:ext cx="3980812" cy="289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FB7705AD-3AB0-5E4A-A165-5139123712D3}"/>
              </a:ext>
            </a:extLst>
          </p:cNvPr>
          <p:cNvCxnSpPr>
            <a:cxnSpLocks/>
          </p:cNvCxnSpPr>
          <p:nvPr/>
        </p:nvCxnSpPr>
        <p:spPr>
          <a:xfrm flipV="1">
            <a:off x="3486353" y="5716673"/>
            <a:ext cx="3980812" cy="289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B2D7EE39-0642-6848-BC17-455AF4197425}"/>
              </a:ext>
            </a:extLst>
          </p:cNvPr>
          <p:cNvCxnSpPr>
            <a:cxnSpLocks/>
          </p:cNvCxnSpPr>
          <p:nvPr/>
        </p:nvCxnSpPr>
        <p:spPr>
          <a:xfrm flipV="1">
            <a:off x="3467438" y="4527480"/>
            <a:ext cx="3980812" cy="289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B330DE2B-04A2-FF47-AFF6-A2E1A7046084}"/>
              </a:ext>
            </a:extLst>
          </p:cNvPr>
          <p:cNvCxnSpPr>
            <a:cxnSpLocks/>
          </p:cNvCxnSpPr>
          <p:nvPr/>
        </p:nvCxnSpPr>
        <p:spPr>
          <a:xfrm flipV="1">
            <a:off x="3406753" y="4678469"/>
            <a:ext cx="3980812" cy="289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47BB00C9-2F27-004D-9372-BD381A265370}"/>
              </a:ext>
            </a:extLst>
          </p:cNvPr>
          <p:cNvCxnSpPr>
            <a:cxnSpLocks/>
          </p:cNvCxnSpPr>
          <p:nvPr/>
        </p:nvCxnSpPr>
        <p:spPr>
          <a:xfrm flipV="1">
            <a:off x="3418613" y="4816063"/>
            <a:ext cx="3980812" cy="289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C78FEDE8-839F-454D-A0FA-76A2C79B5B9D}"/>
              </a:ext>
            </a:extLst>
          </p:cNvPr>
          <p:cNvCxnSpPr>
            <a:cxnSpLocks/>
          </p:cNvCxnSpPr>
          <p:nvPr/>
        </p:nvCxnSpPr>
        <p:spPr>
          <a:xfrm flipV="1">
            <a:off x="3430473" y="4964945"/>
            <a:ext cx="3980812" cy="289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2E9C306E-46D8-F145-8048-E35C09F8800D}"/>
              </a:ext>
            </a:extLst>
          </p:cNvPr>
          <p:cNvCxnSpPr>
            <a:cxnSpLocks/>
          </p:cNvCxnSpPr>
          <p:nvPr/>
        </p:nvCxnSpPr>
        <p:spPr>
          <a:xfrm flipV="1">
            <a:off x="3482178" y="5092866"/>
            <a:ext cx="3980812" cy="289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2DCD9603-AC7A-3345-BD4F-7AD3B80B77A0}"/>
              </a:ext>
            </a:extLst>
          </p:cNvPr>
          <p:cNvCxnSpPr>
            <a:cxnSpLocks/>
          </p:cNvCxnSpPr>
          <p:nvPr/>
        </p:nvCxnSpPr>
        <p:spPr>
          <a:xfrm flipV="1">
            <a:off x="3421493" y="5243855"/>
            <a:ext cx="3980812" cy="289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46D2CB60-1100-B943-BEE0-9BBA817FB8D8}"/>
              </a:ext>
            </a:extLst>
          </p:cNvPr>
          <p:cNvCxnSpPr>
            <a:cxnSpLocks/>
          </p:cNvCxnSpPr>
          <p:nvPr/>
        </p:nvCxnSpPr>
        <p:spPr>
          <a:xfrm flipV="1">
            <a:off x="3433353" y="5381449"/>
            <a:ext cx="3980812" cy="2898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8" name="Slide Number Placeholder 2">
            <a:extLst>
              <a:ext uri="{FF2B5EF4-FFF2-40B4-BE49-F238E27FC236}">
                <a16:creationId xmlns:a16="http://schemas.microsoft.com/office/drawing/2014/main" id="{566D02CB-0278-FB40-AE5B-D652B1719C9A}"/>
              </a:ext>
            </a:extLst>
          </p:cNvPr>
          <p:cNvSpPr>
            <a:spLocks noGrp="1"/>
          </p:cNvSpPr>
          <p:nvPr>
            <p:ph type="sldNum" sz="quarter" idx="4"/>
          </p:nvPr>
        </p:nvSpPr>
        <p:spPr>
          <a:xfrm>
            <a:off x="9219616" y="644308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Transport Layer: 3-</a:t>
            </a:r>
            <a:fld id="{C4204591-24BD-A542-B9D5-F8D8A88D2FEE}" type="slidenum">
              <a:rPr lang="en-US" smtClean="0"/>
              <a:pPr/>
              <a:t>43</a:t>
            </a:fld>
            <a:endParaRPr lang="en-US" dirty="0"/>
          </a:p>
        </p:txBody>
      </p:sp>
    </p:spTree>
    <p:extLst>
      <p:ext uri="{BB962C8B-B14F-4D97-AF65-F5344CB8AC3E}">
        <p14:creationId xmlns:p14="http://schemas.microsoft.com/office/powerpoint/2010/main" val="412895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right)">
                                      <p:cBhvr>
                                        <p:cTn id="11" dur="500"/>
                                        <p:tgtEl>
                                          <p:spTgt spid="6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right)">
                                      <p:cBhvr>
                                        <p:cTn id="19" dur="500"/>
                                        <p:tgtEl>
                                          <p:spTgt spid="68"/>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wipe(right)">
                                      <p:cBhvr>
                                        <p:cTn id="23" dur="500"/>
                                        <p:tgtEl>
                                          <p:spTgt spid="70"/>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88"/>
                                        </p:tgtEl>
                                        <p:attrNameLst>
                                          <p:attrName>style.visibility</p:attrName>
                                        </p:attrNameLst>
                                      </p:cBhvr>
                                      <p:to>
                                        <p:strVal val="visible"/>
                                      </p:to>
                                    </p:set>
                                    <p:animEffect transition="in" filter="wipe(right)">
                                      <p:cBhvr>
                                        <p:cTn id="32" dur="500"/>
                                        <p:tgtEl>
                                          <p:spTgt spid="88"/>
                                        </p:tgtEl>
                                      </p:cBhvr>
                                    </p:animEffect>
                                  </p:childTnLst>
                                </p:cTn>
                              </p:par>
                            </p:childTnLst>
                          </p:cTn>
                        </p:par>
                        <p:par>
                          <p:cTn id="33" fill="hold">
                            <p:stCondLst>
                              <p:cond delay="500"/>
                            </p:stCondLst>
                            <p:childTnLst>
                              <p:par>
                                <p:cTn id="34" presetID="22" presetClass="entr" presetSubtype="2" fill="hold" grpId="0" nodeType="afterEffect">
                                  <p:stCondLst>
                                    <p:cond delay="0"/>
                                  </p:stCondLst>
                                  <p:childTnLst>
                                    <p:set>
                                      <p:cBhvr>
                                        <p:cTn id="35" dur="1" fill="hold">
                                          <p:stCondLst>
                                            <p:cond delay="0"/>
                                          </p:stCondLst>
                                        </p:cTn>
                                        <p:tgtEl>
                                          <p:spTgt spid="89"/>
                                        </p:tgtEl>
                                        <p:attrNameLst>
                                          <p:attrName>style.visibility</p:attrName>
                                        </p:attrNameLst>
                                      </p:cBhvr>
                                      <p:to>
                                        <p:strVal val="visible"/>
                                      </p:to>
                                    </p:set>
                                    <p:animEffect transition="in" filter="wipe(right)">
                                      <p:cBhvr>
                                        <p:cTn id="36" dur="500"/>
                                        <p:tgtEl>
                                          <p:spTgt spid="89"/>
                                        </p:tgtEl>
                                      </p:cBhvr>
                                    </p:animEffect>
                                  </p:childTnLst>
                                </p:cTn>
                              </p:par>
                            </p:childTnLst>
                          </p:cTn>
                        </p:par>
                        <p:par>
                          <p:cTn id="37" fill="hold">
                            <p:stCondLst>
                              <p:cond delay="1000"/>
                            </p:stCondLst>
                            <p:childTnLst>
                              <p:par>
                                <p:cTn id="38" presetID="22" presetClass="entr" presetSubtype="2"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right)">
                                      <p:cBhvr>
                                        <p:cTn id="40" dur="500"/>
                                        <p:tgtEl>
                                          <p:spTgt spid="5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wipe(right)">
                                      <p:cBhvr>
                                        <p:cTn id="45" dur="500"/>
                                        <p:tgtEl>
                                          <p:spTgt spid="49"/>
                                        </p:tgtEl>
                                      </p:cBhvr>
                                    </p:animEffect>
                                  </p:childTnLst>
                                </p:cTn>
                              </p:par>
                              <p:par>
                                <p:cTn id="46" presetID="22" presetClass="entr" presetSubtype="2" fill="hold"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right)">
                                      <p:cBhvr>
                                        <p:cTn id="48" dur="500"/>
                                        <p:tgtEl>
                                          <p:spTgt spid="62"/>
                                        </p:tgtEl>
                                      </p:cBhvr>
                                    </p:animEffect>
                                  </p:childTnLst>
                                </p:cTn>
                              </p:par>
                            </p:childTnLst>
                          </p:cTn>
                        </p:par>
                        <p:par>
                          <p:cTn id="49" fill="hold">
                            <p:stCondLst>
                              <p:cond delay="500"/>
                            </p:stCondLst>
                            <p:childTnLst>
                              <p:par>
                                <p:cTn id="50" presetID="22" presetClass="entr" presetSubtype="2" fill="hold" nodeType="after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wipe(right)">
                                      <p:cBhvr>
                                        <p:cTn id="52" dur="500"/>
                                        <p:tgtEl>
                                          <p:spTgt spid="54"/>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17"/>
                                        </p:tgtEl>
                                        <p:attrNameLst>
                                          <p:attrName>style.visibility</p:attrName>
                                        </p:attrNameLst>
                                      </p:cBhvr>
                                      <p:to>
                                        <p:strVal val="visible"/>
                                      </p:to>
                                    </p:set>
                                    <p:animEffect transition="in" filter="dissolve">
                                      <p:cBhvr>
                                        <p:cTn id="57"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67" grpId="0" animBg="1"/>
      <p:bldP spid="68" grpId="0" animBg="1"/>
      <p:bldP spid="70" grpId="0" animBg="1"/>
      <p:bldP spid="117" grpId="0"/>
      <p:bldP spid="88" grpId="0" animBg="1"/>
      <p:bldP spid="8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47BCAC2-4B0D-C24F-A1AA-5CFB26132E0B}"/>
              </a:ext>
            </a:extLst>
          </p:cNvPr>
          <p:cNvSpPr>
            <a:spLocks noGrp="1"/>
          </p:cNvSpPr>
          <p:nvPr>
            <p:ph type="title"/>
          </p:nvPr>
        </p:nvSpPr>
        <p:spPr>
          <a:xfrm>
            <a:off x="240000" y="360000"/>
            <a:ext cx="11520000" cy="890588"/>
          </a:xfrm>
        </p:spPr>
        <p:txBody>
          <a:bodyPr>
            <a:normAutofit/>
          </a:bodyPr>
          <a:lstStyle/>
          <a:p>
            <a:r>
              <a:rPr lang="en-US" dirty="0"/>
              <a:t>HTTP/2 to HTTP/3</a:t>
            </a:r>
          </a:p>
        </p:txBody>
      </p:sp>
      <p:sp>
        <p:nvSpPr>
          <p:cNvPr id="2" name="内容占位符 1">
            <a:extLst>
              <a:ext uri="{FF2B5EF4-FFF2-40B4-BE49-F238E27FC236}">
                <a16:creationId xmlns:a16="http://schemas.microsoft.com/office/drawing/2014/main" id="{9821FA90-7E53-443E-9D07-8534B87F80AC}"/>
              </a:ext>
            </a:extLst>
          </p:cNvPr>
          <p:cNvSpPr>
            <a:spLocks noGrp="1"/>
          </p:cNvSpPr>
          <p:nvPr>
            <p:ph idx="1"/>
          </p:nvPr>
        </p:nvSpPr>
        <p:spPr>
          <a:xfrm>
            <a:off x="1491384" y="1512707"/>
            <a:ext cx="9126682" cy="4735512"/>
          </a:xfrm>
        </p:spPr>
        <p:txBody>
          <a:bodyPr/>
          <a:lstStyle/>
          <a:p>
            <a:pPr lvl="0"/>
            <a:r>
              <a:rPr lang="en-US" altLang="en-US" noProof="0" dirty="0"/>
              <a:t>HTTP/2 over </a:t>
            </a:r>
            <a:r>
              <a:rPr lang="en-US" altLang="en-US" noProof="0" dirty="0">
                <a:solidFill>
                  <a:schemeClr val="accent2"/>
                </a:solidFill>
              </a:rPr>
              <a:t>single TCP </a:t>
            </a:r>
            <a:r>
              <a:rPr lang="en-US" altLang="en-US" noProof="0" dirty="0"/>
              <a:t>connection means:</a:t>
            </a:r>
          </a:p>
          <a:p>
            <a:pPr lvl="1"/>
            <a:r>
              <a:rPr lang="en-US" altLang="en-US" noProof="0" dirty="0"/>
              <a:t>recovery from packet loss still stalls all object transmissions</a:t>
            </a:r>
          </a:p>
          <a:p>
            <a:pPr lvl="1"/>
            <a:r>
              <a:rPr lang="en-US" altLang="en-US" noProof="0" dirty="0"/>
              <a:t>no security over vanilla TCP connection</a:t>
            </a:r>
          </a:p>
          <a:p>
            <a:pPr lvl="0"/>
            <a:endParaRPr lang="en-US" altLang="en-US" noProof="0" dirty="0"/>
          </a:p>
          <a:p>
            <a:pPr lvl="0"/>
            <a:r>
              <a:rPr lang="en-US" altLang="en-US" noProof="0" dirty="0">
                <a:solidFill>
                  <a:schemeClr val="accent6"/>
                </a:solidFill>
              </a:rPr>
              <a:t>HTTP/3: </a:t>
            </a:r>
            <a:r>
              <a:rPr lang="en-US" altLang="en-US" noProof="0" dirty="0"/>
              <a:t>adds security, per object error- and congestion-control (more pipelining) over UDP</a:t>
            </a:r>
          </a:p>
          <a:p>
            <a:endParaRPr lang="zh-CN" altLang="en-US" dirty="0"/>
          </a:p>
        </p:txBody>
      </p:sp>
      <p:sp>
        <p:nvSpPr>
          <p:cNvPr id="4" name="Slide Number Placeholder 2">
            <a:extLst>
              <a:ext uri="{FF2B5EF4-FFF2-40B4-BE49-F238E27FC236}">
                <a16:creationId xmlns:a16="http://schemas.microsoft.com/office/drawing/2014/main" id="{B9970898-8B56-614D-BEEC-E655E686FD76}"/>
              </a:ext>
            </a:extLst>
          </p:cNvPr>
          <p:cNvSpPr>
            <a:spLocks noGrp="1"/>
          </p:cNvSpPr>
          <p:nvPr>
            <p:ph type="sldNum" sz="quarter" idx="12"/>
          </p:nvPr>
        </p:nvSpPr>
        <p:spPr>
          <a:xfrm>
            <a:off x="11074400" y="6510338"/>
            <a:ext cx="1117600" cy="347662"/>
          </a:xfrm>
        </p:spPr>
        <p:txBody>
          <a:bodyPr vert="horz" lIns="91440" tIns="45720" rIns="91440" bIns="45720" rtlCol="0" anchor="ctr"/>
          <a:lstStyle>
            <a:defPPr>
              <a:defRPr lang="en-US"/>
            </a:defPPr>
            <a:lvl1pPr marL="0" algn="r" defTabSz="914400" rtl="0" eaLnBrk="1" latinLnBrk="0" hangingPunct="1">
              <a:defRPr sz="11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Transport Layer: 3-</a:t>
            </a:r>
            <a:fld id="{C4204591-24BD-A542-B9D5-F8D8A88D2FEE}" type="slidenum">
              <a:rPr lang="en-US" smtClean="0"/>
              <a:pPr/>
              <a:t>44</a:t>
            </a:fld>
            <a:endParaRPr lang="en-US" dirty="0"/>
          </a:p>
        </p:txBody>
      </p:sp>
    </p:spTree>
    <p:extLst>
      <p:ext uri="{BB962C8B-B14F-4D97-AF65-F5344CB8AC3E}">
        <p14:creationId xmlns:p14="http://schemas.microsoft.com/office/powerpoint/2010/main" val="3658794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BE99872-69B3-414D-97BD-8B6006EA809D}"/>
              </a:ext>
            </a:extLst>
          </p:cNvPr>
          <p:cNvSpPr>
            <a:spLocks noGrp="1"/>
          </p:cNvSpPr>
          <p:nvPr>
            <p:ph idx="1"/>
          </p:nvPr>
        </p:nvSpPr>
        <p:spPr>
          <a:xfrm>
            <a:off x="838200" y="1540043"/>
            <a:ext cx="10515600" cy="1419057"/>
          </a:xfrm>
        </p:spPr>
        <p:txBody>
          <a:bodyPr>
            <a:normAutofit lnSpcReduction="10000"/>
          </a:bodyPr>
          <a:lstStyle/>
          <a:p>
            <a:r>
              <a:rPr lang="en-US" dirty="0"/>
              <a:t>application-layer protocol, on top of UDP</a:t>
            </a:r>
          </a:p>
          <a:p>
            <a:pPr lvl="1"/>
            <a:r>
              <a:rPr lang="en-US" sz="2600" dirty="0"/>
              <a:t>increase performance of HTTP</a:t>
            </a:r>
          </a:p>
          <a:p>
            <a:pPr lvl="1"/>
            <a:r>
              <a:rPr lang="en-US" sz="2600" dirty="0"/>
              <a:t>deployed on many Google servers, apps (Chrome, mobile YouTube app) </a:t>
            </a:r>
          </a:p>
          <a:p>
            <a:pPr marL="130175" indent="0">
              <a:buNone/>
            </a:pPr>
            <a:endParaRPr lang="en-US" dirty="0"/>
          </a:p>
        </p:txBody>
      </p:sp>
      <p:sp>
        <p:nvSpPr>
          <p:cNvPr id="2" name="Title 1">
            <a:extLst>
              <a:ext uri="{FF2B5EF4-FFF2-40B4-BE49-F238E27FC236}">
                <a16:creationId xmlns:a16="http://schemas.microsoft.com/office/drawing/2014/main" id="{3B8CD900-19EC-824C-BF74-AADFBF5A172E}"/>
              </a:ext>
            </a:extLst>
          </p:cNvPr>
          <p:cNvSpPr>
            <a:spLocks noGrp="1"/>
          </p:cNvSpPr>
          <p:nvPr>
            <p:ph type="title"/>
          </p:nvPr>
        </p:nvSpPr>
        <p:spPr/>
        <p:txBody>
          <a:bodyPr>
            <a:normAutofit/>
          </a:bodyPr>
          <a:lstStyle/>
          <a:p>
            <a:r>
              <a:rPr lang="en-US" sz="4800" dirty="0"/>
              <a:t>QUIC: Quick UDP Internet Connections</a:t>
            </a:r>
            <a:endParaRPr lang="en-US" sz="4400" b="0" dirty="0"/>
          </a:p>
        </p:txBody>
      </p:sp>
      <p:grpSp>
        <p:nvGrpSpPr>
          <p:cNvPr id="32" name="Group 31">
            <a:extLst>
              <a:ext uri="{FF2B5EF4-FFF2-40B4-BE49-F238E27FC236}">
                <a16:creationId xmlns:a16="http://schemas.microsoft.com/office/drawing/2014/main" id="{82974A2A-C05C-BE4B-A84F-F72D6260BF90}"/>
              </a:ext>
            </a:extLst>
          </p:cNvPr>
          <p:cNvGrpSpPr/>
          <p:nvPr/>
        </p:nvGrpSpPr>
        <p:grpSpPr>
          <a:xfrm>
            <a:off x="2484036" y="3362958"/>
            <a:ext cx="6857901" cy="2748783"/>
            <a:chOff x="2217336" y="1877058"/>
            <a:chExt cx="6857901" cy="2748783"/>
          </a:xfrm>
        </p:grpSpPr>
        <p:sp>
          <p:nvSpPr>
            <p:cNvPr id="6" name="Rectangle 5">
              <a:extLst>
                <a:ext uri="{FF2B5EF4-FFF2-40B4-BE49-F238E27FC236}">
                  <a16:creationId xmlns:a16="http://schemas.microsoft.com/office/drawing/2014/main" id="{0CB91BD2-7430-FF40-862B-D62E51C13B78}"/>
                </a:ext>
              </a:extLst>
            </p:cNvPr>
            <p:cNvSpPr/>
            <p:nvPr/>
          </p:nvSpPr>
          <p:spPr>
            <a:xfrm>
              <a:off x="3743058" y="3625405"/>
              <a:ext cx="1905057" cy="455280"/>
            </a:xfrm>
            <a:prstGeom prst="rect">
              <a:avLst/>
            </a:prstGeom>
            <a:solidFill>
              <a:srgbClr val="9BBB59">
                <a:lumMod val="20000"/>
                <a:lumOff val="80000"/>
              </a:srgbClr>
            </a:solidFill>
            <a:ln w="25400" cap="flat" cmpd="sng" algn="ctr">
              <a:solidFill>
                <a:srgbClr val="9BBB59">
                  <a:lumMod val="7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2DC3333F-D7CB-6047-9756-0368D1C36C82}"/>
                </a:ext>
              </a:extLst>
            </p:cNvPr>
            <p:cNvSpPr txBox="1"/>
            <p:nvPr/>
          </p:nvSpPr>
          <p:spPr>
            <a:xfrm>
              <a:off x="4518545" y="3668766"/>
              <a:ext cx="36420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IP</a:t>
              </a:r>
            </a:p>
          </p:txBody>
        </p:sp>
        <p:sp>
          <p:nvSpPr>
            <p:cNvPr id="8" name="Rectangle 7">
              <a:extLst>
                <a:ext uri="{FF2B5EF4-FFF2-40B4-BE49-F238E27FC236}">
                  <a16:creationId xmlns:a16="http://schemas.microsoft.com/office/drawing/2014/main" id="{E6F710B7-CEAE-3748-A70E-8CA66C64F502}"/>
                </a:ext>
              </a:extLst>
            </p:cNvPr>
            <p:cNvSpPr/>
            <p:nvPr/>
          </p:nvSpPr>
          <p:spPr>
            <a:xfrm>
              <a:off x="3744927" y="3054009"/>
              <a:ext cx="1905057" cy="455280"/>
            </a:xfrm>
            <a:prstGeom prst="rect">
              <a:avLst/>
            </a:prstGeom>
            <a:solidFill>
              <a:srgbClr val="9BBB59">
                <a:lumMod val="20000"/>
                <a:lumOff val="80000"/>
              </a:srgbClr>
            </a:solidFill>
            <a:ln w="25400" cap="flat" cmpd="sng" algn="ctr">
              <a:solidFill>
                <a:srgbClr val="9BBB59">
                  <a:lumMod val="7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9" name="TextBox 8">
              <a:extLst>
                <a:ext uri="{FF2B5EF4-FFF2-40B4-BE49-F238E27FC236}">
                  <a16:creationId xmlns:a16="http://schemas.microsoft.com/office/drawing/2014/main" id="{D2BE3861-D7DF-2F47-83DF-E982BA8E06C3}"/>
                </a:ext>
              </a:extLst>
            </p:cNvPr>
            <p:cNvSpPr txBox="1"/>
            <p:nvPr/>
          </p:nvSpPr>
          <p:spPr>
            <a:xfrm>
              <a:off x="4434744" y="3100445"/>
              <a:ext cx="53948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TCP</a:t>
              </a:r>
            </a:p>
          </p:txBody>
        </p:sp>
        <p:sp>
          <p:nvSpPr>
            <p:cNvPr id="10" name="Rectangle 9">
              <a:extLst>
                <a:ext uri="{FF2B5EF4-FFF2-40B4-BE49-F238E27FC236}">
                  <a16:creationId xmlns:a16="http://schemas.microsoft.com/office/drawing/2014/main" id="{CA7A8357-DCFE-9B48-83E4-CE95B4014FAD}"/>
                </a:ext>
              </a:extLst>
            </p:cNvPr>
            <p:cNvSpPr/>
            <p:nvPr/>
          </p:nvSpPr>
          <p:spPr>
            <a:xfrm>
              <a:off x="3745776" y="2472222"/>
              <a:ext cx="1905057" cy="455280"/>
            </a:xfrm>
            <a:prstGeom prst="rect">
              <a:avLst/>
            </a:prstGeom>
            <a:solidFill>
              <a:srgbClr val="9BBB59">
                <a:lumMod val="20000"/>
                <a:lumOff val="80000"/>
              </a:srgbClr>
            </a:solidFill>
            <a:ln w="25400" cap="flat" cmpd="sng" algn="ctr">
              <a:solidFill>
                <a:srgbClr val="9BBB59">
                  <a:lumMod val="7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B97A3820-7A9E-0540-A30D-999E193AA083}"/>
                </a:ext>
              </a:extLst>
            </p:cNvPr>
            <p:cNvSpPr txBox="1"/>
            <p:nvPr/>
          </p:nvSpPr>
          <p:spPr>
            <a:xfrm>
              <a:off x="4435593" y="2518658"/>
              <a:ext cx="50025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TLS</a:t>
              </a:r>
            </a:p>
          </p:txBody>
        </p:sp>
        <p:grpSp>
          <p:nvGrpSpPr>
            <p:cNvPr id="12" name="Group 11">
              <a:extLst>
                <a:ext uri="{FF2B5EF4-FFF2-40B4-BE49-F238E27FC236}">
                  <a16:creationId xmlns:a16="http://schemas.microsoft.com/office/drawing/2014/main" id="{D739B097-1736-A841-A9F9-F4C6C666351C}"/>
                </a:ext>
              </a:extLst>
            </p:cNvPr>
            <p:cNvGrpSpPr/>
            <p:nvPr/>
          </p:nvGrpSpPr>
          <p:grpSpPr>
            <a:xfrm>
              <a:off x="3743058" y="1887725"/>
              <a:ext cx="1905057" cy="455283"/>
              <a:chOff x="975444" y="4703759"/>
              <a:chExt cx="2128813" cy="498521"/>
            </a:xfrm>
          </p:grpSpPr>
          <p:sp>
            <p:nvSpPr>
              <p:cNvPr id="13" name="Rectangle 12">
                <a:extLst>
                  <a:ext uri="{FF2B5EF4-FFF2-40B4-BE49-F238E27FC236}">
                    <a16:creationId xmlns:a16="http://schemas.microsoft.com/office/drawing/2014/main" id="{8F480D08-6139-BE4C-8708-6738598DE58D}"/>
                  </a:ext>
                </a:extLst>
              </p:cNvPr>
              <p:cNvSpPr/>
              <p:nvPr/>
            </p:nvSpPr>
            <p:spPr>
              <a:xfrm>
                <a:off x="975444" y="4703759"/>
                <a:ext cx="2128813" cy="498521"/>
              </a:xfrm>
              <a:prstGeom prst="rect">
                <a:avLst/>
              </a:prstGeom>
              <a:solidFill>
                <a:srgbClr val="9BBB59">
                  <a:lumMod val="20000"/>
                  <a:lumOff val="80000"/>
                </a:srgbClr>
              </a:solidFill>
              <a:ln w="25400" cap="flat" cmpd="sng" algn="ctr">
                <a:solidFill>
                  <a:srgbClr val="9BBB59">
                    <a:lumMod val="7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162BE277-7E2A-FE46-B0AF-38F4EEC0195F}"/>
                  </a:ext>
                </a:extLst>
              </p:cNvPr>
              <p:cNvSpPr txBox="1"/>
              <p:nvPr/>
            </p:nvSpPr>
            <p:spPr>
              <a:xfrm>
                <a:off x="1576949" y="4754605"/>
                <a:ext cx="982079" cy="40440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HTTP/2</a:t>
                </a:r>
              </a:p>
            </p:txBody>
          </p:sp>
        </p:grpSp>
        <p:sp>
          <p:nvSpPr>
            <p:cNvPr id="15" name="Rectangle 14">
              <a:extLst>
                <a:ext uri="{FF2B5EF4-FFF2-40B4-BE49-F238E27FC236}">
                  <a16:creationId xmlns:a16="http://schemas.microsoft.com/office/drawing/2014/main" id="{2D1151AF-C5B3-A045-AEE1-3269AA4A552C}"/>
                </a:ext>
              </a:extLst>
            </p:cNvPr>
            <p:cNvSpPr/>
            <p:nvPr/>
          </p:nvSpPr>
          <p:spPr>
            <a:xfrm>
              <a:off x="6229839" y="3627880"/>
              <a:ext cx="1905057" cy="455279"/>
            </a:xfrm>
            <a:prstGeom prst="rect">
              <a:avLst/>
            </a:prstGeom>
            <a:solidFill>
              <a:srgbClr val="9BBB59">
                <a:lumMod val="20000"/>
                <a:lumOff val="80000"/>
              </a:srgbClr>
            </a:solidFill>
            <a:ln w="25400" cap="flat" cmpd="sng" algn="ctr">
              <a:solidFill>
                <a:srgbClr val="9BBB59">
                  <a:lumMod val="7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73345EA0-B0B7-F44C-8F38-D5AFE6085FC8}"/>
                </a:ext>
              </a:extLst>
            </p:cNvPr>
            <p:cNvSpPr txBox="1"/>
            <p:nvPr/>
          </p:nvSpPr>
          <p:spPr>
            <a:xfrm>
              <a:off x="7005326" y="3671238"/>
              <a:ext cx="36420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IP</a:t>
              </a:r>
            </a:p>
          </p:txBody>
        </p:sp>
        <p:sp>
          <p:nvSpPr>
            <p:cNvPr id="17" name="Rectangle 16">
              <a:extLst>
                <a:ext uri="{FF2B5EF4-FFF2-40B4-BE49-F238E27FC236}">
                  <a16:creationId xmlns:a16="http://schemas.microsoft.com/office/drawing/2014/main" id="{9E61329C-3A7C-604A-9A8E-01F3C99E2079}"/>
                </a:ext>
              </a:extLst>
            </p:cNvPr>
            <p:cNvSpPr/>
            <p:nvPr/>
          </p:nvSpPr>
          <p:spPr>
            <a:xfrm>
              <a:off x="6231708" y="3143406"/>
              <a:ext cx="1905057" cy="368352"/>
            </a:xfrm>
            <a:prstGeom prst="rect">
              <a:avLst/>
            </a:prstGeom>
            <a:solidFill>
              <a:srgbClr val="9BBB59">
                <a:lumMod val="20000"/>
                <a:lumOff val="80000"/>
              </a:srgbClr>
            </a:solidFill>
            <a:ln w="25400" cap="flat" cmpd="sng" algn="ctr">
              <a:solidFill>
                <a:srgbClr val="9BBB59">
                  <a:lumMod val="7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468920E0-FF76-6644-B051-4E77A3191FF8}"/>
                </a:ext>
              </a:extLst>
            </p:cNvPr>
            <p:cNvSpPr txBox="1"/>
            <p:nvPr/>
          </p:nvSpPr>
          <p:spPr>
            <a:xfrm>
              <a:off x="6908533" y="3132142"/>
              <a:ext cx="59503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UDP</a:t>
              </a:r>
            </a:p>
          </p:txBody>
        </p:sp>
        <p:sp>
          <p:nvSpPr>
            <p:cNvPr id="19" name="Rectangle 18">
              <a:extLst>
                <a:ext uri="{FF2B5EF4-FFF2-40B4-BE49-F238E27FC236}">
                  <a16:creationId xmlns:a16="http://schemas.microsoft.com/office/drawing/2014/main" id="{35D51034-DDE5-974C-82AE-142E75CC3E19}"/>
                </a:ext>
              </a:extLst>
            </p:cNvPr>
            <p:cNvSpPr/>
            <p:nvPr/>
          </p:nvSpPr>
          <p:spPr>
            <a:xfrm>
              <a:off x="6232557" y="2348686"/>
              <a:ext cx="1905057" cy="574888"/>
            </a:xfrm>
            <a:prstGeom prst="rect">
              <a:avLst/>
            </a:prstGeom>
            <a:solidFill>
              <a:srgbClr val="9BBB59">
                <a:lumMod val="20000"/>
                <a:lumOff val="80000"/>
              </a:srgbClr>
            </a:solidFill>
            <a:ln w="25400" cap="flat" cmpd="sng" algn="ctr">
              <a:solidFill>
                <a:srgbClr val="9BBB59">
                  <a:lumMod val="7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167D951-0F22-A44F-8F1F-8321B2215BAD}"/>
                </a:ext>
              </a:extLst>
            </p:cNvPr>
            <p:cNvSpPr txBox="1"/>
            <p:nvPr/>
          </p:nvSpPr>
          <p:spPr>
            <a:xfrm>
              <a:off x="6790903" y="2455138"/>
              <a:ext cx="67197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QUIC</a:t>
              </a:r>
            </a:p>
          </p:txBody>
        </p:sp>
        <p:sp>
          <p:nvSpPr>
            <p:cNvPr id="21" name="Rectangle 20">
              <a:extLst>
                <a:ext uri="{FF2B5EF4-FFF2-40B4-BE49-F238E27FC236}">
                  <a16:creationId xmlns:a16="http://schemas.microsoft.com/office/drawing/2014/main" id="{0C963114-2E56-3B45-9DC9-15BC9AF2AD0E}"/>
                </a:ext>
              </a:extLst>
            </p:cNvPr>
            <p:cNvSpPr/>
            <p:nvPr/>
          </p:nvSpPr>
          <p:spPr>
            <a:xfrm>
              <a:off x="6229839" y="1877061"/>
              <a:ext cx="1905057" cy="397789"/>
            </a:xfrm>
            <a:prstGeom prst="rect">
              <a:avLst/>
            </a:prstGeom>
            <a:solidFill>
              <a:srgbClr val="9BBB59">
                <a:lumMod val="20000"/>
                <a:lumOff val="80000"/>
              </a:srgbClr>
            </a:solidFill>
            <a:ln w="25400" cap="flat" cmpd="sng" algn="ctr">
              <a:solidFill>
                <a:srgbClr val="9BBB59">
                  <a:lumMod val="7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777A77CA-7D7A-C746-8993-B09B1D569932}"/>
                </a:ext>
              </a:extLst>
            </p:cNvPr>
            <p:cNvSpPr txBox="1"/>
            <p:nvPr/>
          </p:nvSpPr>
          <p:spPr>
            <a:xfrm>
              <a:off x="6351472" y="1877058"/>
              <a:ext cx="1767606"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HTTP/2 </a:t>
              </a:r>
              <a:r>
                <a:rPr kumimoji="0" lang="en-US" sz="1600" b="0" i="0" u="none" strike="noStrike" kern="0" cap="none" spc="0" normalizeH="0" baseline="0" noProof="0" dirty="0">
                  <a:ln>
                    <a:noFill/>
                  </a:ln>
                  <a:solidFill>
                    <a:prstClr val="black"/>
                  </a:solidFill>
                  <a:effectLst/>
                  <a:uLnTx/>
                  <a:uFillTx/>
                  <a:latin typeface="Calibri" panose="020F0502020204030204"/>
                  <a:ea typeface="+mn-ea"/>
                  <a:cs typeface="+mn-cs"/>
                </a:rPr>
                <a:t>(slimmed)</a:t>
              </a:r>
            </a:p>
          </p:txBody>
        </p:sp>
        <p:cxnSp>
          <p:nvCxnSpPr>
            <p:cNvPr id="23" name="Straight Connector 22">
              <a:extLst>
                <a:ext uri="{FF2B5EF4-FFF2-40B4-BE49-F238E27FC236}">
                  <a16:creationId xmlns:a16="http://schemas.microsoft.com/office/drawing/2014/main" id="{CB33742C-9EB1-AA42-AA29-FE8D1AAAC5E7}"/>
                </a:ext>
              </a:extLst>
            </p:cNvPr>
            <p:cNvCxnSpPr/>
            <p:nvPr/>
          </p:nvCxnSpPr>
          <p:spPr>
            <a:xfrm>
              <a:off x="3333329" y="3569813"/>
              <a:ext cx="5147262" cy="0"/>
            </a:xfrm>
            <a:prstGeom prst="line">
              <a:avLst/>
            </a:prstGeom>
            <a:noFill/>
            <a:ln w="12700" cap="flat" cmpd="sng" algn="ctr">
              <a:solidFill>
                <a:sysClr val="windowText" lastClr="000000"/>
              </a:solidFill>
              <a:prstDash val="dash"/>
            </a:ln>
            <a:effectLst/>
          </p:spPr>
        </p:cxnSp>
        <p:cxnSp>
          <p:nvCxnSpPr>
            <p:cNvPr id="24" name="Straight Connector 23">
              <a:extLst>
                <a:ext uri="{FF2B5EF4-FFF2-40B4-BE49-F238E27FC236}">
                  <a16:creationId xmlns:a16="http://schemas.microsoft.com/office/drawing/2014/main" id="{E357E849-F864-8D4E-A565-17A2DCC74B86}"/>
                </a:ext>
              </a:extLst>
            </p:cNvPr>
            <p:cNvCxnSpPr/>
            <p:nvPr/>
          </p:nvCxnSpPr>
          <p:spPr>
            <a:xfrm>
              <a:off x="3352451" y="2994658"/>
              <a:ext cx="5147262" cy="0"/>
            </a:xfrm>
            <a:prstGeom prst="line">
              <a:avLst/>
            </a:prstGeom>
            <a:noFill/>
            <a:ln w="12700" cap="flat" cmpd="sng" algn="ctr">
              <a:solidFill>
                <a:sysClr val="windowText" lastClr="000000"/>
              </a:solidFill>
              <a:prstDash val="dash"/>
            </a:ln>
            <a:effectLst/>
          </p:spPr>
        </p:cxnSp>
        <p:sp>
          <p:nvSpPr>
            <p:cNvPr id="25" name="TextBox 24">
              <a:extLst>
                <a:ext uri="{FF2B5EF4-FFF2-40B4-BE49-F238E27FC236}">
                  <a16:creationId xmlns:a16="http://schemas.microsoft.com/office/drawing/2014/main" id="{3D37B3DB-1C25-9644-805A-16F0B5732706}"/>
                </a:ext>
              </a:extLst>
            </p:cNvPr>
            <p:cNvSpPr txBox="1"/>
            <p:nvPr/>
          </p:nvSpPr>
          <p:spPr>
            <a:xfrm>
              <a:off x="2349067" y="3671237"/>
              <a:ext cx="1224388"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Network</a:t>
              </a:r>
            </a:p>
          </p:txBody>
        </p:sp>
        <p:sp>
          <p:nvSpPr>
            <p:cNvPr id="26" name="TextBox 25">
              <a:extLst>
                <a:ext uri="{FF2B5EF4-FFF2-40B4-BE49-F238E27FC236}">
                  <a16:creationId xmlns:a16="http://schemas.microsoft.com/office/drawing/2014/main" id="{56FEFD46-159C-5848-865A-A466E6DF5BEF}"/>
                </a:ext>
              </a:extLst>
            </p:cNvPr>
            <p:cNvSpPr txBox="1"/>
            <p:nvPr/>
          </p:nvSpPr>
          <p:spPr>
            <a:xfrm>
              <a:off x="2355238" y="3077264"/>
              <a:ext cx="1224388"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Transport</a:t>
              </a:r>
            </a:p>
          </p:txBody>
        </p:sp>
        <p:sp>
          <p:nvSpPr>
            <p:cNvPr id="27" name="TextBox 26">
              <a:extLst>
                <a:ext uri="{FF2B5EF4-FFF2-40B4-BE49-F238E27FC236}">
                  <a16:creationId xmlns:a16="http://schemas.microsoft.com/office/drawing/2014/main" id="{2A05840F-E8F9-1248-A8B0-64F7DE49604B}"/>
                </a:ext>
              </a:extLst>
            </p:cNvPr>
            <p:cNvSpPr txBox="1"/>
            <p:nvPr/>
          </p:nvSpPr>
          <p:spPr>
            <a:xfrm>
              <a:off x="2217336" y="2204824"/>
              <a:ext cx="1379850" cy="369332"/>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Application</a:t>
              </a:r>
            </a:p>
          </p:txBody>
        </p:sp>
        <p:sp>
          <p:nvSpPr>
            <p:cNvPr id="28" name="TextBox 27">
              <a:extLst>
                <a:ext uri="{FF2B5EF4-FFF2-40B4-BE49-F238E27FC236}">
                  <a16:creationId xmlns:a16="http://schemas.microsoft.com/office/drawing/2014/main" id="{16D08199-2156-5E47-8400-89F2FF7E05B6}"/>
                </a:ext>
              </a:extLst>
            </p:cNvPr>
            <p:cNvSpPr txBox="1"/>
            <p:nvPr/>
          </p:nvSpPr>
          <p:spPr>
            <a:xfrm>
              <a:off x="3887697" y="4256509"/>
              <a:ext cx="176041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HTTP/2 over TCP</a:t>
              </a:r>
            </a:p>
          </p:txBody>
        </p:sp>
        <p:sp>
          <p:nvSpPr>
            <p:cNvPr id="29" name="Right Brace 28">
              <a:extLst>
                <a:ext uri="{FF2B5EF4-FFF2-40B4-BE49-F238E27FC236}">
                  <a16:creationId xmlns:a16="http://schemas.microsoft.com/office/drawing/2014/main" id="{A2D8FD90-2BF4-CC45-9AB0-51A5BE04C10B}"/>
                </a:ext>
              </a:extLst>
            </p:cNvPr>
            <p:cNvSpPr/>
            <p:nvPr/>
          </p:nvSpPr>
          <p:spPr>
            <a:xfrm>
              <a:off x="8194669" y="1877058"/>
              <a:ext cx="155448" cy="1050444"/>
            </a:xfrm>
            <a:prstGeom prst="rightBrace">
              <a:avLst/>
            </a:prstGeom>
            <a:noFill/>
            <a:ln w="12700" cap="flat" cmpd="sng" algn="ctr">
              <a:solidFill>
                <a:sysClr val="windowText" lastClr="000000"/>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62CBF145-CA1B-E44D-9B14-4357D6C18D99}"/>
                </a:ext>
              </a:extLst>
            </p:cNvPr>
            <p:cNvSpPr txBox="1"/>
            <p:nvPr/>
          </p:nvSpPr>
          <p:spPr>
            <a:xfrm>
              <a:off x="8175178" y="2220885"/>
              <a:ext cx="900059" cy="33855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Calibri" panose="020F0502020204030204"/>
                  <a:ea typeface="+mn-ea"/>
                  <a:cs typeface="+mn-cs"/>
                </a:rPr>
                <a:t>HTTP/3</a:t>
              </a:r>
            </a:p>
          </p:txBody>
        </p:sp>
        <p:sp>
          <p:nvSpPr>
            <p:cNvPr id="31" name="TextBox 30">
              <a:extLst>
                <a:ext uri="{FF2B5EF4-FFF2-40B4-BE49-F238E27FC236}">
                  <a16:creationId xmlns:a16="http://schemas.microsoft.com/office/drawing/2014/main" id="{CB088D5D-930F-554A-8373-AC6F0FD83F5E}"/>
                </a:ext>
              </a:extLst>
            </p:cNvPr>
            <p:cNvSpPr txBox="1"/>
            <p:nvPr/>
          </p:nvSpPr>
          <p:spPr>
            <a:xfrm>
              <a:off x="6183312" y="4220148"/>
              <a:ext cx="282641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HTTP/2 over QUIC over UDP</a:t>
              </a:r>
            </a:p>
          </p:txBody>
        </p:sp>
      </p:grpSp>
      <p:sp>
        <p:nvSpPr>
          <p:cNvPr id="33" name="Rectangle 32">
            <a:extLst>
              <a:ext uri="{FF2B5EF4-FFF2-40B4-BE49-F238E27FC236}">
                <a16:creationId xmlns:a16="http://schemas.microsoft.com/office/drawing/2014/main" id="{F0C2C813-D5E8-1E4C-8CB3-7D545EA865A4}"/>
              </a:ext>
            </a:extLst>
          </p:cNvPr>
          <p:cNvSpPr/>
          <p:nvPr/>
        </p:nvSpPr>
        <p:spPr>
          <a:xfrm>
            <a:off x="6134100" y="3060700"/>
            <a:ext cx="4940300" cy="3492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Slide Number Placeholder 2">
            <a:extLst>
              <a:ext uri="{FF2B5EF4-FFF2-40B4-BE49-F238E27FC236}">
                <a16:creationId xmlns:a16="http://schemas.microsoft.com/office/drawing/2014/main" id="{C2D45E64-73D5-972F-8481-162C41B72184}"/>
              </a:ext>
            </a:extLst>
          </p:cNvPr>
          <p:cNvSpPr>
            <a:spLocks noGrp="1"/>
          </p:cNvSpPr>
          <p:nvPr>
            <p:ph type="sldNum" sz="quarter" idx="4"/>
          </p:nvPr>
        </p:nvSpPr>
        <p:spPr>
          <a:xfrm>
            <a:off x="9219616" y="6443089"/>
            <a:ext cx="2743200" cy="365125"/>
          </a:xfrm>
        </p:spPr>
        <p:txBody>
          <a:bodyPr/>
          <a:lstStyle/>
          <a:p>
            <a:r>
              <a:rPr lang="en-US" dirty="0"/>
              <a:t>Application Layer: 2-</a:t>
            </a:r>
            <a:fld id="{C4204591-24BD-A542-B9D5-F8D8A88D2FEE}" type="slidenum">
              <a:rPr lang="en-US" smtClean="0"/>
              <a:pPr/>
              <a:t>45</a:t>
            </a:fld>
            <a:endParaRPr lang="en-US" dirty="0"/>
          </a:p>
        </p:txBody>
      </p:sp>
    </p:spTree>
    <p:extLst>
      <p:ext uri="{BB962C8B-B14F-4D97-AF65-F5344CB8AC3E}">
        <p14:creationId xmlns:p14="http://schemas.microsoft.com/office/powerpoint/2010/main" val="384733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33"/>
                                        </p:tgtEl>
                                      </p:cBhvr>
                                    </p:animEffect>
                                    <p:set>
                                      <p:cBhvr>
                                        <p:cTn id="12"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CD900-19EC-824C-BF74-AADFBF5A172E}"/>
              </a:ext>
            </a:extLst>
          </p:cNvPr>
          <p:cNvSpPr>
            <a:spLocks noGrp="1"/>
          </p:cNvSpPr>
          <p:nvPr>
            <p:ph type="title"/>
          </p:nvPr>
        </p:nvSpPr>
        <p:spPr/>
        <p:txBody>
          <a:bodyPr>
            <a:normAutofit/>
          </a:bodyPr>
          <a:lstStyle/>
          <a:p>
            <a:r>
              <a:rPr lang="en-US" sz="4800" dirty="0"/>
              <a:t>QUIC: Quick UDP Internet Connections</a:t>
            </a:r>
            <a:endParaRPr lang="en-US" sz="4400" b="0" dirty="0"/>
          </a:p>
        </p:txBody>
      </p:sp>
      <p:sp>
        <p:nvSpPr>
          <p:cNvPr id="5" name="Content Placeholder 3">
            <a:extLst>
              <a:ext uri="{FF2B5EF4-FFF2-40B4-BE49-F238E27FC236}">
                <a16:creationId xmlns:a16="http://schemas.microsoft.com/office/drawing/2014/main" id="{2E9214B3-CD75-BA4B-9D47-70445519F4F9}"/>
              </a:ext>
            </a:extLst>
          </p:cNvPr>
          <p:cNvSpPr txBox="1">
            <a:spLocks/>
          </p:cNvSpPr>
          <p:nvPr/>
        </p:nvSpPr>
        <p:spPr>
          <a:xfrm>
            <a:off x="723900" y="1498601"/>
            <a:ext cx="10515600" cy="1028699"/>
          </a:xfrm>
          <a:prstGeom prst="rect">
            <a:avLst/>
          </a:prstGeom>
        </p:spPr>
        <p:txBody>
          <a:bodyPr vert="horz" lIns="91440" tIns="45720" rIns="91440" bIns="45720" rtlCol="0">
            <a:normAutofit/>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0175" marR="0" lvl="0" indent="0" algn="l" defTabSz="914400" rtl="0" eaLnBrk="1" fontAlgn="auto" latinLnBrk="0" hangingPunct="1">
              <a:lnSpc>
                <a:spcPct val="90000"/>
              </a:lnSpc>
              <a:spcBef>
                <a:spcPts val="2200"/>
              </a:spcBef>
              <a:spcAft>
                <a:spcPts val="0"/>
              </a:spcAft>
              <a:buClr>
                <a:srgbClr val="0000A3"/>
              </a:buClr>
              <a:buSzTx/>
              <a:buFont typeface="Wingdings" pitchFamily="2" charset="2"/>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adopts approaches we’ll study in chapter for connection establishment, error control, congestion control</a:t>
            </a:r>
          </a:p>
          <a:p>
            <a:pPr marL="13017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Content Placeholder 3">
            <a:extLst>
              <a:ext uri="{FF2B5EF4-FFF2-40B4-BE49-F238E27FC236}">
                <a16:creationId xmlns:a16="http://schemas.microsoft.com/office/drawing/2014/main" id="{10DF9673-8E09-094A-B15C-D9EA31F6C15C}"/>
              </a:ext>
            </a:extLst>
          </p:cNvPr>
          <p:cNvSpPr txBox="1">
            <a:spLocks/>
          </p:cNvSpPr>
          <p:nvPr/>
        </p:nvSpPr>
        <p:spPr>
          <a:xfrm>
            <a:off x="673100" y="2565401"/>
            <a:ext cx="10515600" cy="2095499"/>
          </a:xfrm>
          <a:prstGeom prst="rect">
            <a:avLst/>
          </a:prstGeom>
        </p:spPr>
        <p:txBody>
          <a:bodyPr vert="horz" lIns="91440" tIns="45720" rIns="91440" bIns="45720" rtlCol="0">
            <a:normAutofit/>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95325" marR="0" lvl="1" indent="-231775" algn="l" defTabSz="914400" rtl="0" eaLnBrk="1" fontAlgn="auto" latinLnBrk="0" hangingPunct="1">
              <a:lnSpc>
                <a:spcPct val="90000"/>
              </a:lnSpc>
              <a:spcBef>
                <a:spcPts val="500"/>
              </a:spcBef>
              <a:spcAft>
                <a:spcPts val="0"/>
              </a:spcAft>
              <a:buClr>
                <a:srgbClr val="0000A8"/>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0000A3"/>
                </a:solidFill>
                <a:effectLst/>
                <a:uLnTx/>
                <a:uFillTx/>
                <a:latin typeface="Calibri"/>
                <a:ea typeface="+mn-ea"/>
                <a:cs typeface="+mn-cs"/>
              </a:rPr>
              <a:t>error and congestion control: </a:t>
            </a:r>
            <a:r>
              <a:rPr kumimoji="0" lang="en-US" sz="2600" b="0" i="0" u="none" strike="noStrike" kern="1200" cap="none" spc="0" normalizeH="0" baseline="0" noProof="0" dirty="0">
                <a:ln>
                  <a:noFill/>
                </a:ln>
                <a:solidFill>
                  <a:prstClr val="black"/>
                </a:solidFill>
                <a:effectLst/>
                <a:uLnTx/>
                <a:uFillTx/>
                <a:latin typeface="Calibri"/>
                <a:ea typeface="+mn-ea"/>
                <a:cs typeface="+mn-cs"/>
              </a:rPr>
              <a:t>“Readers familiar with TCP’s loss detection and congestion control will find algorithms here that parallel well-known TCP ones.” </a:t>
            </a:r>
            <a:r>
              <a:rPr kumimoji="0" lang="en-US" sz="1800" b="0" i="0" u="none" strike="noStrike" kern="1200" cap="none" spc="0" normalizeH="0" baseline="0" noProof="0" dirty="0">
                <a:ln>
                  <a:noFill/>
                </a:ln>
                <a:solidFill>
                  <a:prstClr val="black"/>
                </a:solidFill>
                <a:effectLst/>
                <a:uLnTx/>
                <a:uFillTx/>
                <a:latin typeface="Calibri"/>
                <a:ea typeface="+mn-ea"/>
                <a:cs typeface="+mn-cs"/>
              </a:rPr>
              <a:t>[from QUIC specification]</a:t>
            </a:r>
          </a:p>
          <a:p>
            <a:pPr marL="695325" marR="0" lvl="1" indent="-231775" algn="l" defTabSz="914400" rtl="0" eaLnBrk="1" fontAlgn="auto" latinLnBrk="0" hangingPunct="1">
              <a:lnSpc>
                <a:spcPct val="90000"/>
              </a:lnSpc>
              <a:spcBef>
                <a:spcPts val="500"/>
              </a:spcBef>
              <a:spcAft>
                <a:spcPts val="0"/>
              </a:spcAft>
              <a:buClr>
                <a:srgbClr val="0000A8"/>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0000A3"/>
                </a:solidFill>
                <a:effectLst/>
                <a:uLnTx/>
                <a:uFillTx/>
                <a:latin typeface="Calibri"/>
                <a:ea typeface="+mn-ea"/>
                <a:cs typeface="+mn-cs"/>
              </a:rPr>
              <a:t>connection establishment: </a:t>
            </a:r>
            <a:r>
              <a:rPr kumimoji="0" lang="en-US" sz="2600" b="0" i="0" u="none" strike="noStrike" kern="1200" cap="none" spc="0" normalizeH="0" baseline="0" noProof="0" dirty="0">
                <a:ln>
                  <a:noFill/>
                </a:ln>
                <a:solidFill>
                  <a:prstClr val="black"/>
                </a:solidFill>
                <a:effectLst/>
                <a:uLnTx/>
                <a:uFillTx/>
                <a:latin typeface="Calibri"/>
                <a:ea typeface="+mn-ea"/>
                <a:cs typeface="+mn-cs"/>
              </a:rPr>
              <a:t>reliability, congestion control, authentication, encryption, state established in one RTT</a:t>
            </a:r>
          </a:p>
          <a:p>
            <a:pPr marL="695325" marR="0" lvl="1" indent="-231775" algn="l" defTabSz="914400" rtl="0" eaLnBrk="1" fontAlgn="auto" latinLnBrk="0" hangingPunct="1">
              <a:lnSpc>
                <a:spcPct val="90000"/>
              </a:lnSpc>
              <a:spcBef>
                <a:spcPts val="500"/>
              </a:spcBef>
              <a:spcAft>
                <a:spcPts val="0"/>
              </a:spcAft>
              <a:buClr>
                <a:srgbClr val="0000A8"/>
              </a:buClr>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13017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Slide Number Placeholder 2">
            <a:extLst>
              <a:ext uri="{FF2B5EF4-FFF2-40B4-BE49-F238E27FC236}">
                <a16:creationId xmlns:a16="http://schemas.microsoft.com/office/drawing/2014/main" id="{8968FAEE-FB54-5FEA-168C-D9FB29701BC9}"/>
              </a:ext>
            </a:extLst>
          </p:cNvPr>
          <p:cNvSpPr>
            <a:spLocks noGrp="1"/>
          </p:cNvSpPr>
          <p:nvPr>
            <p:ph type="sldNum" sz="quarter" idx="4"/>
          </p:nvPr>
        </p:nvSpPr>
        <p:spPr>
          <a:xfrm>
            <a:off x="9219616" y="6443089"/>
            <a:ext cx="2743200" cy="365125"/>
          </a:xfrm>
        </p:spPr>
        <p:txBody>
          <a:bodyPr/>
          <a:lstStyle/>
          <a:p>
            <a:r>
              <a:rPr lang="en-US" dirty="0"/>
              <a:t>Application Layer: 2-</a:t>
            </a:r>
            <a:fld id="{C4204591-24BD-A542-B9D5-F8D8A88D2FEE}" type="slidenum">
              <a:rPr lang="en-US" smtClean="0"/>
              <a:pPr/>
              <a:t>46</a:t>
            </a:fld>
            <a:endParaRPr lang="en-US" dirty="0"/>
          </a:p>
        </p:txBody>
      </p:sp>
    </p:spTree>
    <p:extLst>
      <p:ext uri="{BB962C8B-B14F-4D97-AF65-F5344CB8AC3E}">
        <p14:creationId xmlns:p14="http://schemas.microsoft.com/office/powerpoint/2010/main" val="311062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dissolv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dissolve">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bldLvl="2"/>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CD900-19EC-824C-BF74-AADFBF5A172E}"/>
              </a:ext>
            </a:extLst>
          </p:cNvPr>
          <p:cNvSpPr>
            <a:spLocks noGrp="1"/>
          </p:cNvSpPr>
          <p:nvPr>
            <p:ph type="title"/>
          </p:nvPr>
        </p:nvSpPr>
        <p:spPr/>
        <p:txBody>
          <a:bodyPr>
            <a:normAutofit/>
          </a:bodyPr>
          <a:lstStyle/>
          <a:p>
            <a:r>
              <a:rPr lang="en-US" sz="4800" dirty="0"/>
              <a:t>QUIC: Connection establishment</a:t>
            </a:r>
            <a:endParaRPr lang="en-US" sz="4400" b="0" dirty="0"/>
          </a:p>
        </p:txBody>
      </p:sp>
      <p:sp>
        <p:nvSpPr>
          <p:cNvPr id="5" name="Line 25">
            <a:extLst>
              <a:ext uri="{FF2B5EF4-FFF2-40B4-BE49-F238E27FC236}">
                <a16:creationId xmlns:a16="http://schemas.microsoft.com/office/drawing/2014/main" id="{9C4BED4D-BA37-BE46-96DD-07DADA1A1BED}"/>
              </a:ext>
            </a:extLst>
          </p:cNvPr>
          <p:cNvSpPr>
            <a:spLocks noChangeShapeType="1"/>
          </p:cNvSpPr>
          <p:nvPr/>
        </p:nvSpPr>
        <p:spPr bwMode="auto">
          <a:xfrm>
            <a:off x="3068451" y="2380850"/>
            <a:ext cx="11746" cy="1766326"/>
          </a:xfrm>
          <a:prstGeom prst="line">
            <a:avLst/>
          </a:prstGeom>
          <a:noFill/>
          <a:ln w="9525">
            <a:solidFill>
              <a:srgbClr val="777777"/>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mn-cs"/>
            </a:endParaRPr>
          </a:p>
        </p:txBody>
      </p:sp>
      <p:sp>
        <p:nvSpPr>
          <p:cNvPr id="6" name="Line 39">
            <a:extLst>
              <a:ext uri="{FF2B5EF4-FFF2-40B4-BE49-F238E27FC236}">
                <a16:creationId xmlns:a16="http://schemas.microsoft.com/office/drawing/2014/main" id="{88C45933-40B9-E64A-85D5-07042017B5E6}"/>
              </a:ext>
            </a:extLst>
          </p:cNvPr>
          <p:cNvSpPr>
            <a:spLocks noChangeShapeType="1"/>
          </p:cNvSpPr>
          <p:nvPr/>
        </p:nvSpPr>
        <p:spPr bwMode="auto">
          <a:xfrm flipH="1">
            <a:off x="4567707" y="2453875"/>
            <a:ext cx="29506" cy="1738377"/>
          </a:xfrm>
          <a:prstGeom prst="line">
            <a:avLst/>
          </a:prstGeom>
          <a:noFill/>
          <a:ln w="9525">
            <a:solidFill>
              <a:srgbClr val="777777"/>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mn-cs"/>
            </a:endParaRPr>
          </a:p>
        </p:txBody>
      </p:sp>
      <p:sp>
        <p:nvSpPr>
          <p:cNvPr id="35" name="Line 104">
            <a:extLst>
              <a:ext uri="{FF2B5EF4-FFF2-40B4-BE49-F238E27FC236}">
                <a16:creationId xmlns:a16="http://schemas.microsoft.com/office/drawing/2014/main" id="{DEA43D0F-FE4E-6444-803A-4AC3D317AF1D}"/>
              </a:ext>
            </a:extLst>
          </p:cNvPr>
          <p:cNvSpPr>
            <a:spLocks noChangeShapeType="1"/>
          </p:cNvSpPr>
          <p:nvPr/>
        </p:nvSpPr>
        <p:spPr bwMode="auto">
          <a:xfrm>
            <a:off x="3112900" y="2485625"/>
            <a:ext cx="1479550" cy="315913"/>
          </a:xfrm>
          <a:prstGeom prst="line">
            <a:avLst/>
          </a:prstGeom>
          <a:noFill/>
          <a:ln w="28575">
            <a:solidFill>
              <a:srgbClr val="000099"/>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41" name="Text Box 110">
            <a:extLst>
              <a:ext uri="{FF2B5EF4-FFF2-40B4-BE49-F238E27FC236}">
                <a16:creationId xmlns:a16="http://schemas.microsoft.com/office/drawing/2014/main" id="{20BA3ED4-36CC-9544-98A9-EA509F55B659}"/>
              </a:ext>
            </a:extLst>
          </p:cNvPr>
          <p:cNvSpPr txBox="1">
            <a:spLocks noChangeArrowheads="1"/>
          </p:cNvSpPr>
          <p:nvPr/>
        </p:nvSpPr>
        <p:spPr bwMode="auto">
          <a:xfrm>
            <a:off x="1411272" y="2446164"/>
            <a:ext cx="1667444"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CC0000"/>
                </a:solidFill>
                <a:effectLst/>
                <a:uLnTx/>
                <a:uFillTx/>
                <a:latin typeface="Tahoma" charset="0"/>
                <a:ea typeface="ＭＳ Ｐゴシック" charset="0"/>
                <a:cs typeface="+mn-cs"/>
              </a:rPr>
              <a:t>TCP handshake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Tahoma" charset="0"/>
                <a:ea typeface="ＭＳ Ｐゴシック" charset="0"/>
                <a:cs typeface="+mn-cs"/>
              </a:rPr>
              <a:t>(transport layer)</a:t>
            </a:r>
          </a:p>
        </p:txBody>
      </p:sp>
      <p:grpSp>
        <p:nvGrpSpPr>
          <p:cNvPr id="45" name="Group 116">
            <a:extLst>
              <a:ext uri="{FF2B5EF4-FFF2-40B4-BE49-F238E27FC236}">
                <a16:creationId xmlns:a16="http://schemas.microsoft.com/office/drawing/2014/main" id="{05B15A5D-4328-A441-B3FC-F81F57D4EEB2}"/>
              </a:ext>
            </a:extLst>
          </p:cNvPr>
          <p:cNvGrpSpPr>
            <a:grpSpLocks/>
          </p:cNvGrpSpPr>
          <p:nvPr/>
        </p:nvGrpSpPr>
        <p:grpSpPr bwMode="auto">
          <a:xfrm>
            <a:off x="2596963" y="1844275"/>
            <a:ext cx="620713" cy="487363"/>
            <a:chOff x="-44" y="1473"/>
            <a:chExt cx="981" cy="1105"/>
          </a:xfrm>
        </p:grpSpPr>
        <p:pic>
          <p:nvPicPr>
            <p:cNvPr id="79" name="Picture 117" descr="desktop_computer_stylized_medium">
              <a:extLst>
                <a:ext uri="{FF2B5EF4-FFF2-40B4-BE49-F238E27FC236}">
                  <a16:creationId xmlns:a16="http://schemas.microsoft.com/office/drawing/2014/main" id="{4F29F569-59F0-9C46-911D-DD62143FA7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 name="Freeform 118">
              <a:extLst>
                <a:ext uri="{FF2B5EF4-FFF2-40B4-BE49-F238E27FC236}">
                  <a16:creationId xmlns:a16="http://schemas.microsoft.com/office/drawing/2014/main" id="{DF44085E-A434-B74D-9FFC-405767956F46}"/>
                </a:ext>
              </a:extLst>
            </p:cNvPr>
            <p:cNvSpPr>
              <a:spLocks/>
            </p:cNvSpPr>
            <p:nvPr/>
          </p:nvSpPr>
          <p:spPr bwMode="auto">
            <a:xfrm flipH="1">
              <a:off x="374" y="1579"/>
              <a:ext cx="477" cy="506"/>
            </a:xfrm>
            <a:custGeom>
              <a:avLst/>
              <a:gdLst>
                <a:gd name="T0" fmla="*/ 0 w 356"/>
                <a:gd name="T1" fmla="*/ 0 h 368"/>
                <a:gd name="T2" fmla="*/ 5595 w 356"/>
                <a:gd name="T3" fmla="*/ 341 h 368"/>
                <a:gd name="T4" fmla="*/ 6638 w 356"/>
                <a:gd name="T5" fmla="*/ 7113 h 368"/>
                <a:gd name="T6" fmla="*/ 1463 w 356"/>
                <a:gd name="T7" fmla="*/ 8895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rgbClr val="FFFFFF"/>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grpSp>
      <p:grpSp>
        <p:nvGrpSpPr>
          <p:cNvPr id="46" name="Group 119">
            <a:extLst>
              <a:ext uri="{FF2B5EF4-FFF2-40B4-BE49-F238E27FC236}">
                <a16:creationId xmlns:a16="http://schemas.microsoft.com/office/drawing/2014/main" id="{A7B90A8A-D028-4B44-A36B-2A3A02C52290}"/>
              </a:ext>
            </a:extLst>
          </p:cNvPr>
          <p:cNvGrpSpPr>
            <a:grpSpLocks/>
          </p:cNvGrpSpPr>
          <p:nvPr/>
        </p:nvGrpSpPr>
        <p:grpSpPr bwMode="auto">
          <a:xfrm>
            <a:off x="4405125" y="1825225"/>
            <a:ext cx="336550" cy="512763"/>
            <a:chOff x="4140" y="429"/>
            <a:chExt cx="1425" cy="2396"/>
          </a:xfrm>
        </p:grpSpPr>
        <p:sp>
          <p:nvSpPr>
            <p:cNvPr id="47" name="Freeform 120">
              <a:extLst>
                <a:ext uri="{FF2B5EF4-FFF2-40B4-BE49-F238E27FC236}">
                  <a16:creationId xmlns:a16="http://schemas.microsoft.com/office/drawing/2014/main" id="{08B25BDC-C11B-7445-9ACE-530694381C99}"/>
                </a:ext>
              </a:extLst>
            </p:cNvPr>
            <p:cNvSpPr>
              <a:spLocks/>
            </p:cNvSpPr>
            <p:nvPr/>
          </p:nvSpPr>
          <p:spPr bwMode="auto">
            <a:xfrm>
              <a:off x="5268" y="433"/>
              <a:ext cx="283" cy="2286"/>
            </a:xfrm>
            <a:custGeom>
              <a:avLst/>
              <a:gdLst>
                <a:gd name="T0" fmla="*/ 7 w 354"/>
                <a:gd name="T1" fmla="*/ 0 h 2742"/>
                <a:gd name="T2" fmla="*/ 38 w 354"/>
                <a:gd name="T3" fmla="*/ 55 h 2742"/>
                <a:gd name="T4" fmla="*/ 37 w 354"/>
                <a:gd name="T5" fmla="*/ 425 h 2742"/>
                <a:gd name="T6" fmla="*/ 0 w 354"/>
                <a:gd name="T7" fmla="*/ 445 h 2742"/>
                <a:gd name="T8" fmla="*/ 7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48" name="Rectangle 121">
              <a:extLst>
                <a:ext uri="{FF2B5EF4-FFF2-40B4-BE49-F238E27FC236}">
                  <a16:creationId xmlns:a16="http://schemas.microsoft.com/office/drawing/2014/main" id="{B20D776D-D65C-E547-99EE-D97FD4573207}"/>
                </a:ext>
              </a:extLst>
            </p:cNvPr>
            <p:cNvSpPr>
              <a:spLocks noChangeArrowheads="1"/>
            </p:cNvSpPr>
            <p:nvPr/>
          </p:nvSpPr>
          <p:spPr bwMode="auto">
            <a:xfrm>
              <a:off x="4207" y="429"/>
              <a:ext cx="1049"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49" name="Freeform 122">
              <a:extLst>
                <a:ext uri="{FF2B5EF4-FFF2-40B4-BE49-F238E27FC236}">
                  <a16:creationId xmlns:a16="http://schemas.microsoft.com/office/drawing/2014/main" id="{2EF7936B-B98E-C14D-9E56-4F80B95855CC}"/>
                </a:ext>
              </a:extLst>
            </p:cNvPr>
            <p:cNvSpPr>
              <a:spLocks/>
            </p:cNvSpPr>
            <p:nvPr/>
          </p:nvSpPr>
          <p:spPr bwMode="auto">
            <a:xfrm>
              <a:off x="5321" y="570"/>
              <a:ext cx="169" cy="2115"/>
            </a:xfrm>
            <a:custGeom>
              <a:avLst/>
              <a:gdLst>
                <a:gd name="T0" fmla="*/ 2 w 211"/>
                <a:gd name="T1" fmla="*/ 0 h 2537"/>
                <a:gd name="T2" fmla="*/ 23 w 211"/>
                <a:gd name="T3" fmla="*/ 36 h 2537"/>
                <a:gd name="T4" fmla="*/ 2 w 211"/>
                <a:gd name="T5" fmla="*/ 405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50" name="Freeform 123">
              <a:extLst>
                <a:ext uri="{FF2B5EF4-FFF2-40B4-BE49-F238E27FC236}">
                  <a16:creationId xmlns:a16="http://schemas.microsoft.com/office/drawing/2014/main" id="{C22063C8-98A9-4343-AEF8-2EFD61950B68}"/>
                </a:ext>
              </a:extLst>
            </p:cNvPr>
            <p:cNvSpPr>
              <a:spLocks/>
            </p:cNvSpPr>
            <p:nvPr/>
          </p:nvSpPr>
          <p:spPr bwMode="auto">
            <a:xfrm>
              <a:off x="5284" y="1640"/>
              <a:ext cx="263" cy="189"/>
            </a:xfrm>
            <a:custGeom>
              <a:avLst/>
              <a:gdLst>
                <a:gd name="T0" fmla="*/ 2 w 328"/>
                <a:gd name="T1" fmla="*/ 0 h 226"/>
                <a:gd name="T2" fmla="*/ 36 w 328"/>
                <a:gd name="T3" fmla="*/ 21 h 226"/>
                <a:gd name="T4" fmla="*/ 36 w 328"/>
                <a:gd name="T5" fmla="*/ 38 h 226"/>
                <a:gd name="T6" fmla="*/ 0 w 328"/>
                <a:gd name="T7" fmla="*/ 16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51" name="Rectangle 124">
              <a:extLst>
                <a:ext uri="{FF2B5EF4-FFF2-40B4-BE49-F238E27FC236}">
                  <a16:creationId xmlns:a16="http://schemas.microsoft.com/office/drawing/2014/main" id="{C86D734F-6A3D-5740-AD55-1591F613841E}"/>
                </a:ext>
              </a:extLst>
            </p:cNvPr>
            <p:cNvSpPr>
              <a:spLocks noChangeArrowheads="1"/>
            </p:cNvSpPr>
            <p:nvPr/>
          </p:nvSpPr>
          <p:spPr bwMode="auto">
            <a:xfrm>
              <a:off x="4214" y="696"/>
              <a:ext cx="592" cy="45"/>
            </a:xfrm>
            <a:prstGeom prst="rect">
              <a:avLst/>
            </a:prstGeom>
            <a:solidFill>
              <a:srgbClr val="000000"/>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nvGrpSpPr>
            <p:cNvPr id="52" name="Group 125">
              <a:extLst>
                <a:ext uri="{FF2B5EF4-FFF2-40B4-BE49-F238E27FC236}">
                  <a16:creationId xmlns:a16="http://schemas.microsoft.com/office/drawing/2014/main" id="{7DC279C6-96EE-8646-BB6A-A80EB220F3AA}"/>
                </a:ext>
              </a:extLst>
            </p:cNvPr>
            <p:cNvGrpSpPr>
              <a:grpSpLocks/>
            </p:cNvGrpSpPr>
            <p:nvPr/>
          </p:nvGrpSpPr>
          <p:grpSpPr bwMode="auto">
            <a:xfrm>
              <a:off x="4749" y="668"/>
              <a:ext cx="581" cy="145"/>
              <a:chOff x="614" y="2568"/>
              <a:chExt cx="725" cy="139"/>
            </a:xfrm>
          </p:grpSpPr>
          <p:sp>
            <p:nvSpPr>
              <p:cNvPr id="77" name="AutoShape 126">
                <a:extLst>
                  <a:ext uri="{FF2B5EF4-FFF2-40B4-BE49-F238E27FC236}">
                    <a16:creationId xmlns:a16="http://schemas.microsoft.com/office/drawing/2014/main" id="{0B36DDBF-CF03-9041-B023-1348757494C3}"/>
                  </a:ext>
                </a:extLst>
              </p:cNvPr>
              <p:cNvSpPr>
                <a:spLocks noChangeArrowheads="1"/>
              </p:cNvSpPr>
              <p:nvPr/>
            </p:nvSpPr>
            <p:spPr bwMode="auto">
              <a:xfrm>
                <a:off x="617" y="2566"/>
                <a:ext cx="721" cy="142"/>
              </a:xfrm>
              <a:prstGeom prst="roundRect">
                <a:avLst>
                  <a:gd name="adj" fmla="val 50000"/>
                </a:avLst>
              </a:prstGeom>
              <a:solidFill>
                <a:srgbClr val="00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78" name="AutoShape 127">
                <a:extLst>
                  <a:ext uri="{FF2B5EF4-FFF2-40B4-BE49-F238E27FC236}">
                    <a16:creationId xmlns:a16="http://schemas.microsoft.com/office/drawing/2014/main" id="{7A59F2CB-A29D-CA45-B239-ABC8A50C4D0C}"/>
                  </a:ext>
                </a:extLst>
              </p:cNvPr>
              <p:cNvSpPr>
                <a:spLocks noChangeArrowheads="1"/>
              </p:cNvSpPr>
              <p:nvPr/>
            </p:nvSpPr>
            <p:spPr bwMode="auto">
              <a:xfrm>
                <a:off x="634" y="2581"/>
                <a:ext cx="688" cy="114"/>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53" name="Rectangle 128">
              <a:extLst>
                <a:ext uri="{FF2B5EF4-FFF2-40B4-BE49-F238E27FC236}">
                  <a16:creationId xmlns:a16="http://schemas.microsoft.com/office/drawing/2014/main" id="{812143BC-E04E-3643-88D3-F518F08FDF0B}"/>
                </a:ext>
              </a:extLst>
            </p:cNvPr>
            <p:cNvSpPr>
              <a:spLocks noChangeArrowheads="1"/>
            </p:cNvSpPr>
            <p:nvPr/>
          </p:nvSpPr>
          <p:spPr bwMode="auto">
            <a:xfrm>
              <a:off x="4221" y="1022"/>
              <a:ext cx="598" cy="45"/>
            </a:xfrm>
            <a:prstGeom prst="rect">
              <a:avLst/>
            </a:prstGeom>
            <a:solidFill>
              <a:srgbClr val="000000"/>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nvGrpSpPr>
            <p:cNvPr id="54" name="Group 129">
              <a:extLst>
                <a:ext uri="{FF2B5EF4-FFF2-40B4-BE49-F238E27FC236}">
                  <a16:creationId xmlns:a16="http://schemas.microsoft.com/office/drawing/2014/main" id="{354CCBB5-B9C6-6942-AC5F-3687938C3258}"/>
                </a:ext>
              </a:extLst>
            </p:cNvPr>
            <p:cNvGrpSpPr>
              <a:grpSpLocks/>
            </p:cNvGrpSpPr>
            <p:nvPr/>
          </p:nvGrpSpPr>
          <p:grpSpPr bwMode="auto">
            <a:xfrm>
              <a:off x="4747" y="994"/>
              <a:ext cx="581" cy="134"/>
              <a:chOff x="614" y="2568"/>
              <a:chExt cx="725" cy="139"/>
            </a:xfrm>
          </p:grpSpPr>
          <p:sp>
            <p:nvSpPr>
              <p:cNvPr id="75" name="AutoShape 130">
                <a:extLst>
                  <a:ext uri="{FF2B5EF4-FFF2-40B4-BE49-F238E27FC236}">
                    <a16:creationId xmlns:a16="http://schemas.microsoft.com/office/drawing/2014/main" id="{EB7C97D8-291A-DA46-98C3-1C910333F417}"/>
                  </a:ext>
                </a:extLst>
              </p:cNvPr>
              <p:cNvSpPr>
                <a:spLocks noChangeArrowheads="1"/>
              </p:cNvSpPr>
              <p:nvPr/>
            </p:nvSpPr>
            <p:spPr bwMode="auto">
              <a:xfrm>
                <a:off x="611" y="2567"/>
                <a:ext cx="730" cy="139"/>
              </a:xfrm>
              <a:prstGeom prst="roundRect">
                <a:avLst>
                  <a:gd name="adj" fmla="val 50000"/>
                </a:avLst>
              </a:prstGeom>
              <a:solidFill>
                <a:srgbClr val="00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76" name="AutoShape 131">
                <a:extLst>
                  <a:ext uri="{FF2B5EF4-FFF2-40B4-BE49-F238E27FC236}">
                    <a16:creationId xmlns:a16="http://schemas.microsoft.com/office/drawing/2014/main" id="{B1B8D70D-52FE-834D-B584-42FAD990E0A9}"/>
                  </a:ext>
                </a:extLst>
              </p:cNvPr>
              <p:cNvSpPr>
                <a:spLocks noChangeArrowheads="1"/>
              </p:cNvSpPr>
              <p:nvPr/>
            </p:nvSpPr>
            <p:spPr bwMode="auto">
              <a:xfrm>
                <a:off x="628" y="2582"/>
                <a:ext cx="696" cy="108"/>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55" name="Rectangle 132">
              <a:extLst>
                <a:ext uri="{FF2B5EF4-FFF2-40B4-BE49-F238E27FC236}">
                  <a16:creationId xmlns:a16="http://schemas.microsoft.com/office/drawing/2014/main" id="{6F44B4E7-0BAF-BD4D-AB09-8F68566849C1}"/>
                </a:ext>
              </a:extLst>
            </p:cNvPr>
            <p:cNvSpPr>
              <a:spLocks noChangeArrowheads="1"/>
            </p:cNvSpPr>
            <p:nvPr/>
          </p:nvSpPr>
          <p:spPr bwMode="auto">
            <a:xfrm>
              <a:off x="4214" y="1356"/>
              <a:ext cx="598" cy="45"/>
            </a:xfrm>
            <a:prstGeom prst="rect">
              <a:avLst/>
            </a:prstGeom>
            <a:solidFill>
              <a:srgbClr val="000000"/>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56" name="Rectangle 133">
              <a:extLst>
                <a:ext uri="{FF2B5EF4-FFF2-40B4-BE49-F238E27FC236}">
                  <a16:creationId xmlns:a16="http://schemas.microsoft.com/office/drawing/2014/main" id="{E096E649-FB98-A440-A0AA-87ACB61BF19E}"/>
                </a:ext>
              </a:extLst>
            </p:cNvPr>
            <p:cNvSpPr>
              <a:spLocks noChangeArrowheads="1"/>
            </p:cNvSpPr>
            <p:nvPr/>
          </p:nvSpPr>
          <p:spPr bwMode="auto">
            <a:xfrm>
              <a:off x="4227" y="1653"/>
              <a:ext cx="598" cy="52"/>
            </a:xfrm>
            <a:prstGeom prst="rect">
              <a:avLst/>
            </a:prstGeom>
            <a:solidFill>
              <a:srgbClr val="000000"/>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nvGrpSpPr>
            <p:cNvPr id="57" name="Group 134">
              <a:extLst>
                <a:ext uri="{FF2B5EF4-FFF2-40B4-BE49-F238E27FC236}">
                  <a16:creationId xmlns:a16="http://schemas.microsoft.com/office/drawing/2014/main" id="{4A761FF6-BF42-0C42-B867-FBBD6C66E1F2}"/>
                </a:ext>
              </a:extLst>
            </p:cNvPr>
            <p:cNvGrpSpPr>
              <a:grpSpLocks/>
            </p:cNvGrpSpPr>
            <p:nvPr/>
          </p:nvGrpSpPr>
          <p:grpSpPr bwMode="auto">
            <a:xfrm>
              <a:off x="4735" y="1627"/>
              <a:ext cx="582" cy="151"/>
              <a:chOff x="614" y="2568"/>
              <a:chExt cx="725" cy="139"/>
            </a:xfrm>
          </p:grpSpPr>
          <p:sp>
            <p:nvSpPr>
              <p:cNvPr id="73" name="AutoShape 135">
                <a:extLst>
                  <a:ext uri="{FF2B5EF4-FFF2-40B4-BE49-F238E27FC236}">
                    <a16:creationId xmlns:a16="http://schemas.microsoft.com/office/drawing/2014/main" id="{5464F3AB-216D-124D-939F-704C7CCC22CF}"/>
                  </a:ext>
                </a:extLst>
              </p:cNvPr>
              <p:cNvSpPr>
                <a:spLocks noChangeArrowheads="1"/>
              </p:cNvSpPr>
              <p:nvPr/>
            </p:nvSpPr>
            <p:spPr bwMode="auto">
              <a:xfrm>
                <a:off x="618" y="2571"/>
                <a:ext cx="720" cy="137"/>
              </a:xfrm>
              <a:prstGeom prst="roundRect">
                <a:avLst>
                  <a:gd name="adj" fmla="val 50000"/>
                </a:avLst>
              </a:prstGeom>
              <a:solidFill>
                <a:srgbClr val="00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74" name="AutoShape 136">
                <a:extLst>
                  <a:ext uri="{FF2B5EF4-FFF2-40B4-BE49-F238E27FC236}">
                    <a16:creationId xmlns:a16="http://schemas.microsoft.com/office/drawing/2014/main" id="{ED89168E-72D2-FF4F-B7EF-6AB182DDFB2A}"/>
                  </a:ext>
                </a:extLst>
              </p:cNvPr>
              <p:cNvSpPr>
                <a:spLocks noChangeArrowheads="1"/>
              </p:cNvSpPr>
              <p:nvPr/>
            </p:nvSpPr>
            <p:spPr bwMode="auto">
              <a:xfrm>
                <a:off x="635" y="2585"/>
                <a:ext cx="687" cy="109"/>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58" name="Freeform 137">
              <a:extLst>
                <a:ext uri="{FF2B5EF4-FFF2-40B4-BE49-F238E27FC236}">
                  <a16:creationId xmlns:a16="http://schemas.microsoft.com/office/drawing/2014/main" id="{678B45D0-D6A4-E547-A6AB-6CA05B4F04EC}"/>
                </a:ext>
              </a:extLst>
            </p:cNvPr>
            <p:cNvSpPr>
              <a:spLocks/>
            </p:cNvSpPr>
            <p:nvPr/>
          </p:nvSpPr>
          <p:spPr bwMode="auto">
            <a:xfrm>
              <a:off x="5288" y="1354"/>
              <a:ext cx="263" cy="188"/>
            </a:xfrm>
            <a:custGeom>
              <a:avLst/>
              <a:gdLst>
                <a:gd name="T0" fmla="*/ 2 w 328"/>
                <a:gd name="T1" fmla="*/ 0 h 226"/>
                <a:gd name="T2" fmla="*/ 36 w 328"/>
                <a:gd name="T3" fmla="*/ 20 h 226"/>
                <a:gd name="T4" fmla="*/ 36 w 328"/>
                <a:gd name="T5" fmla="*/ 36 h 226"/>
                <a:gd name="T6" fmla="*/ 0 w 328"/>
                <a:gd name="T7" fmla="*/ 15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grpSp>
          <p:nvGrpSpPr>
            <p:cNvPr id="59" name="Group 138">
              <a:extLst>
                <a:ext uri="{FF2B5EF4-FFF2-40B4-BE49-F238E27FC236}">
                  <a16:creationId xmlns:a16="http://schemas.microsoft.com/office/drawing/2014/main" id="{93894FC4-66FF-A141-A8FA-F4467B81742C}"/>
                </a:ext>
              </a:extLst>
            </p:cNvPr>
            <p:cNvGrpSpPr>
              <a:grpSpLocks/>
            </p:cNvGrpSpPr>
            <p:nvPr/>
          </p:nvGrpSpPr>
          <p:grpSpPr bwMode="auto">
            <a:xfrm>
              <a:off x="4739" y="1327"/>
              <a:ext cx="582" cy="139"/>
              <a:chOff x="614" y="2568"/>
              <a:chExt cx="725" cy="139"/>
            </a:xfrm>
          </p:grpSpPr>
          <p:sp>
            <p:nvSpPr>
              <p:cNvPr id="71" name="AutoShape 139">
                <a:extLst>
                  <a:ext uri="{FF2B5EF4-FFF2-40B4-BE49-F238E27FC236}">
                    <a16:creationId xmlns:a16="http://schemas.microsoft.com/office/drawing/2014/main" id="{0B5B4221-43A5-794B-8779-2C6FA0946B47}"/>
                  </a:ext>
                </a:extLst>
              </p:cNvPr>
              <p:cNvSpPr>
                <a:spLocks noChangeArrowheads="1"/>
              </p:cNvSpPr>
              <p:nvPr/>
            </p:nvSpPr>
            <p:spPr bwMode="auto">
              <a:xfrm>
                <a:off x="613" y="2568"/>
                <a:ext cx="728" cy="141"/>
              </a:xfrm>
              <a:prstGeom prst="roundRect">
                <a:avLst>
                  <a:gd name="adj" fmla="val 50000"/>
                </a:avLst>
              </a:prstGeom>
              <a:solidFill>
                <a:srgbClr val="00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72" name="AutoShape 140">
                <a:extLst>
                  <a:ext uri="{FF2B5EF4-FFF2-40B4-BE49-F238E27FC236}">
                    <a16:creationId xmlns:a16="http://schemas.microsoft.com/office/drawing/2014/main" id="{C2AF8E78-80D6-6944-986D-4D173EA2B990}"/>
                  </a:ext>
                </a:extLst>
              </p:cNvPr>
              <p:cNvSpPr>
                <a:spLocks noChangeArrowheads="1"/>
              </p:cNvSpPr>
              <p:nvPr/>
            </p:nvSpPr>
            <p:spPr bwMode="auto">
              <a:xfrm>
                <a:off x="630" y="2582"/>
                <a:ext cx="695" cy="111"/>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60" name="Rectangle 141">
              <a:extLst>
                <a:ext uri="{FF2B5EF4-FFF2-40B4-BE49-F238E27FC236}">
                  <a16:creationId xmlns:a16="http://schemas.microsoft.com/office/drawing/2014/main" id="{E8A6DBCF-DF01-4B4B-A482-6EE295F9469A}"/>
                </a:ext>
              </a:extLst>
            </p:cNvPr>
            <p:cNvSpPr>
              <a:spLocks noChangeArrowheads="1"/>
            </p:cNvSpPr>
            <p:nvPr/>
          </p:nvSpPr>
          <p:spPr bwMode="auto">
            <a:xfrm>
              <a:off x="5249" y="429"/>
              <a:ext cx="67" cy="2292"/>
            </a:xfrm>
            <a:prstGeom prst="rect">
              <a:avLst/>
            </a:prstGeom>
            <a:gradFill rotWithShape="1">
              <a:gsLst>
                <a:gs pos="0">
                  <a:srgbClr val="333333"/>
                </a:gs>
                <a:gs pos="50000">
                  <a:srgbClr val="DDDDDD"/>
                </a:gs>
                <a:gs pos="100000">
                  <a:srgbClr val="333333"/>
                </a:gs>
              </a:gsLst>
              <a:lin ang="0" scaled="1"/>
            </a:gra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61" name="Freeform 142">
              <a:extLst>
                <a:ext uri="{FF2B5EF4-FFF2-40B4-BE49-F238E27FC236}">
                  <a16:creationId xmlns:a16="http://schemas.microsoft.com/office/drawing/2014/main" id="{4A8FDAF3-5C2E-4549-BC2D-F5D371A5BF81}"/>
                </a:ext>
              </a:extLst>
            </p:cNvPr>
            <p:cNvSpPr>
              <a:spLocks/>
            </p:cNvSpPr>
            <p:nvPr/>
          </p:nvSpPr>
          <p:spPr bwMode="auto">
            <a:xfrm>
              <a:off x="5312" y="1007"/>
              <a:ext cx="237" cy="213"/>
            </a:xfrm>
            <a:custGeom>
              <a:avLst/>
              <a:gdLst>
                <a:gd name="T0" fmla="*/ 2 w 296"/>
                <a:gd name="T1" fmla="*/ 0 h 256"/>
                <a:gd name="T2" fmla="*/ 32 w 296"/>
                <a:gd name="T3" fmla="*/ 22 h 256"/>
                <a:gd name="T4" fmla="*/ 32 w 296"/>
                <a:gd name="T5" fmla="*/ 41 h 256"/>
                <a:gd name="T6" fmla="*/ 0 w 296"/>
                <a:gd name="T7" fmla="*/ 15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62" name="Freeform 143">
              <a:extLst>
                <a:ext uri="{FF2B5EF4-FFF2-40B4-BE49-F238E27FC236}">
                  <a16:creationId xmlns:a16="http://schemas.microsoft.com/office/drawing/2014/main" id="{27C6D15B-AD3A-974C-955B-6AC23ACE5815}"/>
                </a:ext>
              </a:extLst>
            </p:cNvPr>
            <p:cNvSpPr>
              <a:spLocks/>
            </p:cNvSpPr>
            <p:nvPr/>
          </p:nvSpPr>
          <p:spPr bwMode="auto">
            <a:xfrm>
              <a:off x="5315" y="680"/>
              <a:ext cx="244" cy="240"/>
            </a:xfrm>
            <a:custGeom>
              <a:avLst/>
              <a:gdLst>
                <a:gd name="T0" fmla="*/ 0 w 304"/>
                <a:gd name="T1" fmla="*/ 0 h 288"/>
                <a:gd name="T2" fmla="*/ 34 w 304"/>
                <a:gd name="T3" fmla="*/ 27 h 288"/>
                <a:gd name="T4" fmla="*/ 31 w 304"/>
                <a:gd name="T5" fmla="*/ 48 h 288"/>
                <a:gd name="T6" fmla="*/ 2 w 304"/>
                <a:gd name="T7" fmla="*/ 2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63" name="Oval 144">
              <a:extLst>
                <a:ext uri="{FF2B5EF4-FFF2-40B4-BE49-F238E27FC236}">
                  <a16:creationId xmlns:a16="http://schemas.microsoft.com/office/drawing/2014/main" id="{DE337FA2-6FB5-6140-BAED-B6974915AFA5}"/>
                </a:ext>
              </a:extLst>
            </p:cNvPr>
            <p:cNvSpPr>
              <a:spLocks noChangeArrowheads="1"/>
            </p:cNvSpPr>
            <p:nvPr/>
          </p:nvSpPr>
          <p:spPr bwMode="auto">
            <a:xfrm>
              <a:off x="5518" y="2610"/>
              <a:ext cx="47" cy="96"/>
            </a:xfrm>
            <a:prstGeom prst="ellipse">
              <a:avLst/>
            </a:prstGeom>
            <a:solidFill>
              <a:srgbClr val="3333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64" name="Freeform 145">
              <a:extLst>
                <a:ext uri="{FF2B5EF4-FFF2-40B4-BE49-F238E27FC236}">
                  <a16:creationId xmlns:a16="http://schemas.microsoft.com/office/drawing/2014/main" id="{E36437D8-92DB-2B4F-90B6-43453829C487}"/>
                </a:ext>
              </a:extLst>
            </p:cNvPr>
            <p:cNvSpPr>
              <a:spLocks/>
            </p:cNvSpPr>
            <p:nvPr/>
          </p:nvSpPr>
          <p:spPr bwMode="auto">
            <a:xfrm>
              <a:off x="5302" y="2614"/>
              <a:ext cx="245" cy="200"/>
            </a:xfrm>
            <a:custGeom>
              <a:avLst/>
              <a:gdLst>
                <a:gd name="T0" fmla="*/ 0 w 306"/>
                <a:gd name="T1" fmla="*/ 18 h 240"/>
                <a:gd name="T2" fmla="*/ 2 w 306"/>
                <a:gd name="T3" fmla="*/ 40 h 240"/>
                <a:gd name="T4" fmla="*/ 34 w 306"/>
                <a:gd name="T5" fmla="*/ 18 h 240"/>
                <a:gd name="T6" fmla="*/ 32 w 306"/>
                <a:gd name="T7" fmla="*/ 0 h 240"/>
                <a:gd name="T8" fmla="*/ 0 w 306"/>
                <a:gd name="T9" fmla="*/ 18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65" name="AutoShape 146">
              <a:extLst>
                <a:ext uri="{FF2B5EF4-FFF2-40B4-BE49-F238E27FC236}">
                  <a16:creationId xmlns:a16="http://schemas.microsoft.com/office/drawing/2014/main" id="{1C6066DD-9182-8B41-BADA-B3930EFFFA59}"/>
                </a:ext>
              </a:extLst>
            </p:cNvPr>
            <p:cNvSpPr>
              <a:spLocks noChangeArrowheads="1"/>
            </p:cNvSpPr>
            <p:nvPr/>
          </p:nvSpPr>
          <p:spPr bwMode="auto">
            <a:xfrm>
              <a:off x="4140" y="2677"/>
              <a:ext cx="1196" cy="148"/>
            </a:xfrm>
            <a:prstGeom prst="roundRect">
              <a:avLst>
                <a:gd name="adj" fmla="val 50000"/>
              </a:avLst>
            </a:prstGeom>
            <a:solidFill>
              <a:srgbClr val="DDDDDD"/>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66" name="AutoShape 147">
              <a:extLst>
                <a:ext uri="{FF2B5EF4-FFF2-40B4-BE49-F238E27FC236}">
                  <a16:creationId xmlns:a16="http://schemas.microsoft.com/office/drawing/2014/main" id="{5346E090-AA71-5047-9BDF-1A7AA07BF421}"/>
                </a:ext>
              </a:extLst>
            </p:cNvPr>
            <p:cNvSpPr>
              <a:spLocks noChangeArrowheads="1"/>
            </p:cNvSpPr>
            <p:nvPr/>
          </p:nvSpPr>
          <p:spPr bwMode="auto">
            <a:xfrm>
              <a:off x="4207" y="2714"/>
              <a:ext cx="1069" cy="82"/>
            </a:xfrm>
            <a:prstGeom prst="roundRect">
              <a:avLst>
                <a:gd name="adj" fmla="val 50000"/>
              </a:avLst>
            </a:prstGeom>
            <a:gradFill rotWithShape="1">
              <a:gsLst>
                <a:gs pos="0">
                  <a:srgbClr val="000000"/>
                </a:gs>
                <a:gs pos="100000">
                  <a:srgbClr val="808080"/>
                </a:gs>
              </a:gsLst>
              <a:lin ang="0" scaled="1"/>
            </a:gra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67" name="Oval 148">
              <a:extLst>
                <a:ext uri="{FF2B5EF4-FFF2-40B4-BE49-F238E27FC236}">
                  <a16:creationId xmlns:a16="http://schemas.microsoft.com/office/drawing/2014/main" id="{5CDD94BB-1E90-0744-8E1D-646B97296F47}"/>
                </a:ext>
              </a:extLst>
            </p:cNvPr>
            <p:cNvSpPr>
              <a:spLocks noChangeArrowheads="1"/>
            </p:cNvSpPr>
            <p:nvPr/>
          </p:nvSpPr>
          <p:spPr bwMode="auto">
            <a:xfrm>
              <a:off x="4308" y="2380"/>
              <a:ext cx="155" cy="148"/>
            </a:xfrm>
            <a:prstGeom prst="ellipse">
              <a:avLst/>
            </a:prstGeom>
            <a:solidFill>
              <a:srgbClr val="33CC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68" name="Oval 149">
              <a:extLst>
                <a:ext uri="{FF2B5EF4-FFF2-40B4-BE49-F238E27FC236}">
                  <a16:creationId xmlns:a16="http://schemas.microsoft.com/office/drawing/2014/main" id="{557ADED5-CBD1-6747-85B1-2230D000C7B9}"/>
                </a:ext>
              </a:extLst>
            </p:cNvPr>
            <p:cNvSpPr>
              <a:spLocks noChangeArrowheads="1"/>
            </p:cNvSpPr>
            <p:nvPr/>
          </p:nvSpPr>
          <p:spPr bwMode="auto">
            <a:xfrm>
              <a:off x="4483" y="2387"/>
              <a:ext cx="161" cy="141"/>
            </a:xfrm>
            <a:prstGeom prst="ellipse">
              <a:avLst/>
            </a:prstGeom>
            <a:solidFill>
              <a:srgbClr val="FF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srgbClr val="FF0000"/>
                </a:solidFill>
                <a:effectLst/>
                <a:uLnTx/>
                <a:uFillTx/>
                <a:latin typeface="Arial" charset="0"/>
                <a:ea typeface="ＭＳ Ｐゴシック" charset="0"/>
                <a:cs typeface="Arial" charset="0"/>
              </a:endParaRPr>
            </a:p>
          </p:txBody>
        </p:sp>
        <p:sp>
          <p:nvSpPr>
            <p:cNvPr id="69" name="Oval 150">
              <a:extLst>
                <a:ext uri="{FF2B5EF4-FFF2-40B4-BE49-F238E27FC236}">
                  <a16:creationId xmlns:a16="http://schemas.microsoft.com/office/drawing/2014/main" id="{22F5D6E9-CAC5-8D45-977C-D459EA43C6B7}"/>
                </a:ext>
              </a:extLst>
            </p:cNvPr>
            <p:cNvSpPr>
              <a:spLocks noChangeArrowheads="1"/>
            </p:cNvSpPr>
            <p:nvPr/>
          </p:nvSpPr>
          <p:spPr bwMode="auto">
            <a:xfrm>
              <a:off x="4664" y="2380"/>
              <a:ext cx="155" cy="141"/>
            </a:xfrm>
            <a:prstGeom prst="ellipse">
              <a:avLst/>
            </a:prstGeom>
            <a:solidFill>
              <a:srgbClr val="33CC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70" name="Rectangle 151">
              <a:extLst>
                <a:ext uri="{FF2B5EF4-FFF2-40B4-BE49-F238E27FC236}">
                  <a16:creationId xmlns:a16="http://schemas.microsoft.com/office/drawing/2014/main" id="{C49F52B6-7EBB-D740-89BC-D73BFAF70D66}"/>
                </a:ext>
              </a:extLst>
            </p:cNvPr>
            <p:cNvSpPr>
              <a:spLocks noChangeArrowheads="1"/>
            </p:cNvSpPr>
            <p:nvPr/>
          </p:nvSpPr>
          <p:spPr bwMode="auto">
            <a:xfrm>
              <a:off x="5061" y="1838"/>
              <a:ext cx="87" cy="757"/>
            </a:xfrm>
            <a:prstGeom prst="rect">
              <a:avLst/>
            </a:prstGeom>
            <a:solidFill>
              <a:srgbClr val="292929"/>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145" name="Line 104">
            <a:extLst>
              <a:ext uri="{FF2B5EF4-FFF2-40B4-BE49-F238E27FC236}">
                <a16:creationId xmlns:a16="http://schemas.microsoft.com/office/drawing/2014/main" id="{C05A0638-0561-184C-B88A-83CE0B99673B}"/>
              </a:ext>
            </a:extLst>
          </p:cNvPr>
          <p:cNvSpPr>
            <a:spLocks noChangeShapeType="1"/>
          </p:cNvSpPr>
          <p:nvPr/>
        </p:nvSpPr>
        <p:spPr bwMode="auto">
          <a:xfrm flipH="1">
            <a:off x="3079562" y="2852337"/>
            <a:ext cx="1479550" cy="315913"/>
          </a:xfrm>
          <a:prstGeom prst="line">
            <a:avLst/>
          </a:prstGeom>
          <a:noFill/>
          <a:ln w="28575">
            <a:solidFill>
              <a:srgbClr val="000099"/>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46" name="Line 104">
            <a:extLst>
              <a:ext uri="{FF2B5EF4-FFF2-40B4-BE49-F238E27FC236}">
                <a16:creationId xmlns:a16="http://schemas.microsoft.com/office/drawing/2014/main" id="{8B56918A-5014-8F46-8CCE-CBEA09440003}"/>
              </a:ext>
            </a:extLst>
          </p:cNvPr>
          <p:cNvSpPr>
            <a:spLocks noChangeShapeType="1"/>
          </p:cNvSpPr>
          <p:nvPr/>
        </p:nvSpPr>
        <p:spPr bwMode="auto">
          <a:xfrm>
            <a:off x="3091128" y="3182311"/>
            <a:ext cx="1479550" cy="315913"/>
          </a:xfrm>
          <a:prstGeom prst="line">
            <a:avLst/>
          </a:prstGeom>
          <a:noFill/>
          <a:ln w="28575">
            <a:solidFill>
              <a:srgbClr val="000099"/>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47" name="Text Box 110">
            <a:extLst>
              <a:ext uri="{FF2B5EF4-FFF2-40B4-BE49-F238E27FC236}">
                <a16:creationId xmlns:a16="http://schemas.microsoft.com/office/drawing/2014/main" id="{E13AB8A0-1586-CE49-B5BB-BC4585309466}"/>
              </a:ext>
            </a:extLst>
          </p:cNvPr>
          <p:cNvSpPr txBox="1">
            <a:spLocks noChangeArrowheads="1"/>
          </p:cNvSpPr>
          <p:nvPr/>
        </p:nvSpPr>
        <p:spPr bwMode="auto">
          <a:xfrm>
            <a:off x="1457504" y="3320650"/>
            <a:ext cx="1556836"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CC0000"/>
                </a:solidFill>
                <a:effectLst/>
                <a:uLnTx/>
                <a:uFillTx/>
                <a:latin typeface="Tahoma" charset="0"/>
                <a:ea typeface="ＭＳ Ｐゴシック" charset="0"/>
                <a:cs typeface="+mn-cs"/>
              </a:rPr>
              <a:t>TLS handshake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Tahoma" charset="0"/>
                <a:ea typeface="ＭＳ Ｐゴシック" charset="0"/>
                <a:cs typeface="+mn-cs"/>
              </a:rPr>
              <a:t>(security)</a:t>
            </a:r>
          </a:p>
        </p:txBody>
      </p:sp>
      <p:sp>
        <p:nvSpPr>
          <p:cNvPr id="148" name="Line 104">
            <a:extLst>
              <a:ext uri="{FF2B5EF4-FFF2-40B4-BE49-F238E27FC236}">
                <a16:creationId xmlns:a16="http://schemas.microsoft.com/office/drawing/2014/main" id="{2A8075BB-6199-564E-A2AE-27CBCD566ED0}"/>
              </a:ext>
            </a:extLst>
          </p:cNvPr>
          <p:cNvSpPr>
            <a:spLocks noChangeShapeType="1"/>
          </p:cNvSpPr>
          <p:nvPr/>
        </p:nvSpPr>
        <p:spPr bwMode="auto">
          <a:xfrm flipH="1">
            <a:off x="3057790" y="3549023"/>
            <a:ext cx="1479550" cy="315913"/>
          </a:xfrm>
          <a:prstGeom prst="line">
            <a:avLst/>
          </a:prstGeom>
          <a:noFill/>
          <a:ln w="28575">
            <a:solidFill>
              <a:srgbClr val="000099"/>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49" name="Content Placeholder 3">
            <a:extLst>
              <a:ext uri="{FF2B5EF4-FFF2-40B4-BE49-F238E27FC236}">
                <a16:creationId xmlns:a16="http://schemas.microsoft.com/office/drawing/2014/main" id="{9696F7E8-2582-4947-8032-1DACA9C53819}"/>
              </a:ext>
            </a:extLst>
          </p:cNvPr>
          <p:cNvSpPr txBox="1">
            <a:spLocks/>
          </p:cNvSpPr>
          <p:nvPr/>
        </p:nvSpPr>
        <p:spPr>
          <a:xfrm>
            <a:off x="1198561" y="4421354"/>
            <a:ext cx="4452939" cy="2093745"/>
          </a:xfrm>
          <a:prstGeom prst="rect">
            <a:avLst/>
          </a:prstGeom>
        </p:spPr>
        <p:txBody>
          <a:bodyPr vert="horz" lIns="91440" tIns="45720" rIns="91440" bIns="45720" rtlCol="0">
            <a:normAutofit/>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017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TCP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(reliability, congestion control state) </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TLS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(authentication, crypto state)</a:t>
            </a:r>
          </a:p>
          <a:p>
            <a:pPr marL="508000" marR="0" lvl="0" indent="-215900" algn="l" defTabSz="914400" rtl="0" eaLnBrk="1" fontAlgn="auto" latinLnBrk="0" hangingPunct="1">
              <a:lnSpc>
                <a:spcPct val="90000"/>
              </a:lnSpc>
              <a:spcBef>
                <a:spcPts val="1000"/>
              </a:spcBef>
              <a:spcAft>
                <a:spcPts val="0"/>
              </a:spcAft>
              <a:buClr>
                <a:srgbClr val="0000A3"/>
              </a:buClr>
              <a:buSzTx/>
              <a:buFont typeface="Wingdings"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2 serial handshakes</a:t>
            </a:r>
          </a:p>
          <a:p>
            <a:pPr marL="13017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4" name="Line 104">
            <a:extLst>
              <a:ext uri="{FF2B5EF4-FFF2-40B4-BE49-F238E27FC236}">
                <a16:creationId xmlns:a16="http://schemas.microsoft.com/office/drawing/2014/main" id="{A731BD8A-822C-8E41-AB22-2027DB7C0735}"/>
              </a:ext>
            </a:extLst>
          </p:cNvPr>
          <p:cNvSpPr>
            <a:spLocks noChangeShapeType="1"/>
          </p:cNvSpPr>
          <p:nvPr/>
        </p:nvSpPr>
        <p:spPr bwMode="auto">
          <a:xfrm>
            <a:off x="3087500" y="3908025"/>
            <a:ext cx="1479550" cy="315913"/>
          </a:xfrm>
          <a:prstGeom prst="line">
            <a:avLst/>
          </a:prstGeom>
          <a:noFill/>
          <a:ln w="2857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95" name="TextBox 194">
            <a:extLst>
              <a:ext uri="{FF2B5EF4-FFF2-40B4-BE49-F238E27FC236}">
                <a16:creationId xmlns:a16="http://schemas.microsoft.com/office/drawing/2014/main" id="{13979F95-5F08-4B4E-B3AF-BB5A69DC5771}"/>
              </a:ext>
            </a:extLst>
          </p:cNvPr>
          <p:cNvSpPr txBox="1"/>
          <p:nvPr/>
        </p:nvSpPr>
        <p:spPr>
          <a:xfrm>
            <a:off x="3505200" y="3860800"/>
            <a:ext cx="599716"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data</a:t>
            </a:r>
          </a:p>
        </p:txBody>
      </p:sp>
      <p:grpSp>
        <p:nvGrpSpPr>
          <p:cNvPr id="4" name="Group 3">
            <a:extLst>
              <a:ext uri="{FF2B5EF4-FFF2-40B4-BE49-F238E27FC236}">
                <a16:creationId xmlns:a16="http://schemas.microsoft.com/office/drawing/2014/main" id="{B27720B8-7CD9-3D46-8BE1-8522E3B30B72}"/>
              </a:ext>
            </a:extLst>
          </p:cNvPr>
          <p:cNvGrpSpPr/>
          <p:nvPr/>
        </p:nvGrpSpPr>
        <p:grpSpPr>
          <a:xfrm>
            <a:off x="6354761" y="1850625"/>
            <a:ext cx="5087939" cy="4753374"/>
            <a:chOff x="6354761" y="1850625"/>
            <a:chExt cx="5087939" cy="4753374"/>
          </a:xfrm>
        </p:grpSpPr>
        <p:sp>
          <p:nvSpPr>
            <p:cNvPr id="150" name="Line 25">
              <a:extLst>
                <a:ext uri="{FF2B5EF4-FFF2-40B4-BE49-F238E27FC236}">
                  <a16:creationId xmlns:a16="http://schemas.microsoft.com/office/drawing/2014/main" id="{E201D1E1-11DD-1D41-965A-182F8EFC7560}"/>
                </a:ext>
              </a:extLst>
            </p:cNvPr>
            <p:cNvSpPr>
              <a:spLocks noChangeShapeType="1"/>
            </p:cNvSpPr>
            <p:nvPr/>
          </p:nvSpPr>
          <p:spPr bwMode="auto">
            <a:xfrm>
              <a:off x="8046851" y="2406250"/>
              <a:ext cx="11746" cy="1766326"/>
            </a:xfrm>
            <a:prstGeom prst="line">
              <a:avLst/>
            </a:prstGeom>
            <a:noFill/>
            <a:ln w="9525">
              <a:solidFill>
                <a:srgbClr val="777777"/>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mn-cs"/>
              </a:endParaRPr>
            </a:p>
          </p:txBody>
        </p:sp>
        <p:sp>
          <p:nvSpPr>
            <p:cNvPr id="151" name="Line 39">
              <a:extLst>
                <a:ext uri="{FF2B5EF4-FFF2-40B4-BE49-F238E27FC236}">
                  <a16:creationId xmlns:a16="http://schemas.microsoft.com/office/drawing/2014/main" id="{E8CE9184-8004-6B4B-B08A-3AD4A505DEC2}"/>
                </a:ext>
              </a:extLst>
            </p:cNvPr>
            <p:cNvSpPr>
              <a:spLocks noChangeShapeType="1"/>
            </p:cNvSpPr>
            <p:nvPr/>
          </p:nvSpPr>
          <p:spPr bwMode="auto">
            <a:xfrm flipH="1">
              <a:off x="9546107" y="2479275"/>
              <a:ext cx="29506" cy="1738377"/>
            </a:xfrm>
            <a:prstGeom prst="line">
              <a:avLst/>
            </a:prstGeom>
            <a:noFill/>
            <a:ln w="9525">
              <a:solidFill>
                <a:srgbClr val="777777"/>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mn-cs"/>
              </a:endParaRPr>
            </a:p>
          </p:txBody>
        </p:sp>
        <p:sp>
          <p:nvSpPr>
            <p:cNvPr id="152" name="Line 104">
              <a:extLst>
                <a:ext uri="{FF2B5EF4-FFF2-40B4-BE49-F238E27FC236}">
                  <a16:creationId xmlns:a16="http://schemas.microsoft.com/office/drawing/2014/main" id="{2F4BD7E0-F5D3-F84E-9962-D7160263FE7C}"/>
                </a:ext>
              </a:extLst>
            </p:cNvPr>
            <p:cNvSpPr>
              <a:spLocks noChangeShapeType="1"/>
            </p:cNvSpPr>
            <p:nvPr/>
          </p:nvSpPr>
          <p:spPr bwMode="auto">
            <a:xfrm>
              <a:off x="8091300" y="2511025"/>
              <a:ext cx="1479550" cy="315913"/>
            </a:xfrm>
            <a:prstGeom prst="line">
              <a:avLst/>
            </a:prstGeom>
            <a:noFill/>
            <a:ln w="28575">
              <a:solidFill>
                <a:srgbClr val="000099"/>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nvGrpSpPr>
            <p:cNvPr id="154" name="Group 116">
              <a:extLst>
                <a:ext uri="{FF2B5EF4-FFF2-40B4-BE49-F238E27FC236}">
                  <a16:creationId xmlns:a16="http://schemas.microsoft.com/office/drawing/2014/main" id="{0333952F-7029-3942-B0B2-A306607461AF}"/>
                </a:ext>
              </a:extLst>
            </p:cNvPr>
            <p:cNvGrpSpPr>
              <a:grpSpLocks/>
            </p:cNvGrpSpPr>
            <p:nvPr/>
          </p:nvGrpSpPr>
          <p:grpSpPr bwMode="auto">
            <a:xfrm>
              <a:off x="7575363" y="1869675"/>
              <a:ext cx="620713" cy="487363"/>
              <a:chOff x="-44" y="1473"/>
              <a:chExt cx="981" cy="1105"/>
            </a:xfrm>
          </p:grpSpPr>
          <p:pic>
            <p:nvPicPr>
              <p:cNvPr id="155" name="Picture 117" descr="desktop_computer_stylized_medium">
                <a:extLst>
                  <a:ext uri="{FF2B5EF4-FFF2-40B4-BE49-F238E27FC236}">
                    <a16:creationId xmlns:a16="http://schemas.microsoft.com/office/drawing/2014/main" id="{8C72C79C-1EF7-DC4C-8FEF-AEDFD872B5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 name="Freeform 118">
                <a:extLst>
                  <a:ext uri="{FF2B5EF4-FFF2-40B4-BE49-F238E27FC236}">
                    <a16:creationId xmlns:a16="http://schemas.microsoft.com/office/drawing/2014/main" id="{E79F1797-B686-D046-AD47-8338B66A2AAC}"/>
                  </a:ext>
                </a:extLst>
              </p:cNvPr>
              <p:cNvSpPr>
                <a:spLocks/>
              </p:cNvSpPr>
              <p:nvPr/>
            </p:nvSpPr>
            <p:spPr bwMode="auto">
              <a:xfrm flipH="1">
                <a:off x="374" y="1579"/>
                <a:ext cx="477" cy="506"/>
              </a:xfrm>
              <a:custGeom>
                <a:avLst/>
                <a:gdLst>
                  <a:gd name="T0" fmla="*/ 0 w 356"/>
                  <a:gd name="T1" fmla="*/ 0 h 368"/>
                  <a:gd name="T2" fmla="*/ 5595 w 356"/>
                  <a:gd name="T3" fmla="*/ 341 h 368"/>
                  <a:gd name="T4" fmla="*/ 6638 w 356"/>
                  <a:gd name="T5" fmla="*/ 7113 h 368"/>
                  <a:gd name="T6" fmla="*/ 1463 w 356"/>
                  <a:gd name="T7" fmla="*/ 8895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rgbClr val="FFFFFF"/>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grpSp>
        <p:grpSp>
          <p:nvGrpSpPr>
            <p:cNvPr id="157" name="Group 119">
              <a:extLst>
                <a:ext uri="{FF2B5EF4-FFF2-40B4-BE49-F238E27FC236}">
                  <a16:creationId xmlns:a16="http://schemas.microsoft.com/office/drawing/2014/main" id="{1921DDFF-2705-6C46-8A29-C8670E801926}"/>
                </a:ext>
              </a:extLst>
            </p:cNvPr>
            <p:cNvGrpSpPr>
              <a:grpSpLocks/>
            </p:cNvGrpSpPr>
            <p:nvPr/>
          </p:nvGrpSpPr>
          <p:grpSpPr bwMode="auto">
            <a:xfrm>
              <a:off x="9383525" y="1850625"/>
              <a:ext cx="336550" cy="512763"/>
              <a:chOff x="4140" y="429"/>
              <a:chExt cx="1425" cy="2396"/>
            </a:xfrm>
          </p:grpSpPr>
          <p:sp>
            <p:nvSpPr>
              <p:cNvPr id="158" name="Freeform 120">
                <a:extLst>
                  <a:ext uri="{FF2B5EF4-FFF2-40B4-BE49-F238E27FC236}">
                    <a16:creationId xmlns:a16="http://schemas.microsoft.com/office/drawing/2014/main" id="{72456C31-EC36-8A44-B815-A2C6390A18E9}"/>
                  </a:ext>
                </a:extLst>
              </p:cNvPr>
              <p:cNvSpPr>
                <a:spLocks/>
              </p:cNvSpPr>
              <p:nvPr/>
            </p:nvSpPr>
            <p:spPr bwMode="auto">
              <a:xfrm>
                <a:off x="5268" y="433"/>
                <a:ext cx="283" cy="2286"/>
              </a:xfrm>
              <a:custGeom>
                <a:avLst/>
                <a:gdLst>
                  <a:gd name="T0" fmla="*/ 7 w 354"/>
                  <a:gd name="T1" fmla="*/ 0 h 2742"/>
                  <a:gd name="T2" fmla="*/ 38 w 354"/>
                  <a:gd name="T3" fmla="*/ 55 h 2742"/>
                  <a:gd name="T4" fmla="*/ 37 w 354"/>
                  <a:gd name="T5" fmla="*/ 425 h 2742"/>
                  <a:gd name="T6" fmla="*/ 0 w 354"/>
                  <a:gd name="T7" fmla="*/ 445 h 2742"/>
                  <a:gd name="T8" fmla="*/ 7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159" name="Rectangle 121">
                <a:extLst>
                  <a:ext uri="{FF2B5EF4-FFF2-40B4-BE49-F238E27FC236}">
                    <a16:creationId xmlns:a16="http://schemas.microsoft.com/office/drawing/2014/main" id="{E0D0A96C-1B65-FB45-B4AC-BE954CCF223D}"/>
                  </a:ext>
                </a:extLst>
              </p:cNvPr>
              <p:cNvSpPr>
                <a:spLocks noChangeArrowheads="1"/>
              </p:cNvSpPr>
              <p:nvPr/>
            </p:nvSpPr>
            <p:spPr bwMode="auto">
              <a:xfrm>
                <a:off x="4207" y="429"/>
                <a:ext cx="1049"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60" name="Freeform 122">
                <a:extLst>
                  <a:ext uri="{FF2B5EF4-FFF2-40B4-BE49-F238E27FC236}">
                    <a16:creationId xmlns:a16="http://schemas.microsoft.com/office/drawing/2014/main" id="{9BD4CF73-E838-F54D-8021-8ED53EE4FE2C}"/>
                  </a:ext>
                </a:extLst>
              </p:cNvPr>
              <p:cNvSpPr>
                <a:spLocks/>
              </p:cNvSpPr>
              <p:nvPr/>
            </p:nvSpPr>
            <p:spPr bwMode="auto">
              <a:xfrm>
                <a:off x="5321" y="570"/>
                <a:ext cx="169" cy="2115"/>
              </a:xfrm>
              <a:custGeom>
                <a:avLst/>
                <a:gdLst>
                  <a:gd name="T0" fmla="*/ 2 w 211"/>
                  <a:gd name="T1" fmla="*/ 0 h 2537"/>
                  <a:gd name="T2" fmla="*/ 23 w 211"/>
                  <a:gd name="T3" fmla="*/ 36 h 2537"/>
                  <a:gd name="T4" fmla="*/ 2 w 211"/>
                  <a:gd name="T5" fmla="*/ 405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161" name="Freeform 123">
                <a:extLst>
                  <a:ext uri="{FF2B5EF4-FFF2-40B4-BE49-F238E27FC236}">
                    <a16:creationId xmlns:a16="http://schemas.microsoft.com/office/drawing/2014/main" id="{DBF50D50-0488-C94B-8D14-F5DA31992A1C}"/>
                  </a:ext>
                </a:extLst>
              </p:cNvPr>
              <p:cNvSpPr>
                <a:spLocks/>
              </p:cNvSpPr>
              <p:nvPr/>
            </p:nvSpPr>
            <p:spPr bwMode="auto">
              <a:xfrm>
                <a:off x="5284" y="1640"/>
                <a:ext cx="263" cy="189"/>
              </a:xfrm>
              <a:custGeom>
                <a:avLst/>
                <a:gdLst>
                  <a:gd name="T0" fmla="*/ 2 w 328"/>
                  <a:gd name="T1" fmla="*/ 0 h 226"/>
                  <a:gd name="T2" fmla="*/ 36 w 328"/>
                  <a:gd name="T3" fmla="*/ 21 h 226"/>
                  <a:gd name="T4" fmla="*/ 36 w 328"/>
                  <a:gd name="T5" fmla="*/ 38 h 226"/>
                  <a:gd name="T6" fmla="*/ 0 w 328"/>
                  <a:gd name="T7" fmla="*/ 16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162" name="Rectangle 124">
                <a:extLst>
                  <a:ext uri="{FF2B5EF4-FFF2-40B4-BE49-F238E27FC236}">
                    <a16:creationId xmlns:a16="http://schemas.microsoft.com/office/drawing/2014/main" id="{9A12FE8D-764D-FD4C-A7F0-EF3E10F1E966}"/>
                  </a:ext>
                </a:extLst>
              </p:cNvPr>
              <p:cNvSpPr>
                <a:spLocks noChangeArrowheads="1"/>
              </p:cNvSpPr>
              <p:nvPr/>
            </p:nvSpPr>
            <p:spPr bwMode="auto">
              <a:xfrm>
                <a:off x="4214" y="696"/>
                <a:ext cx="592" cy="45"/>
              </a:xfrm>
              <a:prstGeom prst="rect">
                <a:avLst/>
              </a:prstGeom>
              <a:solidFill>
                <a:srgbClr val="000000"/>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nvGrpSpPr>
              <p:cNvPr id="163" name="Group 125">
                <a:extLst>
                  <a:ext uri="{FF2B5EF4-FFF2-40B4-BE49-F238E27FC236}">
                    <a16:creationId xmlns:a16="http://schemas.microsoft.com/office/drawing/2014/main" id="{F033A249-6CC0-4B49-890B-E3CF3DE1BF77}"/>
                  </a:ext>
                </a:extLst>
              </p:cNvPr>
              <p:cNvGrpSpPr>
                <a:grpSpLocks/>
              </p:cNvGrpSpPr>
              <p:nvPr/>
            </p:nvGrpSpPr>
            <p:grpSpPr bwMode="auto">
              <a:xfrm>
                <a:off x="4749" y="668"/>
                <a:ext cx="581" cy="145"/>
                <a:chOff x="614" y="2568"/>
                <a:chExt cx="725" cy="139"/>
              </a:xfrm>
            </p:grpSpPr>
            <p:sp>
              <p:nvSpPr>
                <p:cNvPr id="188" name="AutoShape 126">
                  <a:extLst>
                    <a:ext uri="{FF2B5EF4-FFF2-40B4-BE49-F238E27FC236}">
                      <a16:creationId xmlns:a16="http://schemas.microsoft.com/office/drawing/2014/main" id="{C1DDDDBD-29CE-2444-934A-402C23FAE014}"/>
                    </a:ext>
                  </a:extLst>
                </p:cNvPr>
                <p:cNvSpPr>
                  <a:spLocks noChangeArrowheads="1"/>
                </p:cNvSpPr>
                <p:nvPr/>
              </p:nvSpPr>
              <p:spPr bwMode="auto">
                <a:xfrm>
                  <a:off x="617" y="2566"/>
                  <a:ext cx="721" cy="142"/>
                </a:xfrm>
                <a:prstGeom prst="roundRect">
                  <a:avLst>
                    <a:gd name="adj" fmla="val 50000"/>
                  </a:avLst>
                </a:prstGeom>
                <a:solidFill>
                  <a:srgbClr val="00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89" name="AutoShape 127">
                  <a:extLst>
                    <a:ext uri="{FF2B5EF4-FFF2-40B4-BE49-F238E27FC236}">
                      <a16:creationId xmlns:a16="http://schemas.microsoft.com/office/drawing/2014/main" id="{01E11103-D127-9F4D-8782-4F2BD127B8B5}"/>
                    </a:ext>
                  </a:extLst>
                </p:cNvPr>
                <p:cNvSpPr>
                  <a:spLocks noChangeArrowheads="1"/>
                </p:cNvSpPr>
                <p:nvPr/>
              </p:nvSpPr>
              <p:spPr bwMode="auto">
                <a:xfrm>
                  <a:off x="634" y="2581"/>
                  <a:ext cx="688" cy="114"/>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164" name="Rectangle 128">
                <a:extLst>
                  <a:ext uri="{FF2B5EF4-FFF2-40B4-BE49-F238E27FC236}">
                    <a16:creationId xmlns:a16="http://schemas.microsoft.com/office/drawing/2014/main" id="{309ED177-B672-A84A-B0B1-070CA5D0950C}"/>
                  </a:ext>
                </a:extLst>
              </p:cNvPr>
              <p:cNvSpPr>
                <a:spLocks noChangeArrowheads="1"/>
              </p:cNvSpPr>
              <p:nvPr/>
            </p:nvSpPr>
            <p:spPr bwMode="auto">
              <a:xfrm>
                <a:off x="4221" y="1022"/>
                <a:ext cx="598" cy="45"/>
              </a:xfrm>
              <a:prstGeom prst="rect">
                <a:avLst/>
              </a:prstGeom>
              <a:solidFill>
                <a:srgbClr val="000000"/>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nvGrpSpPr>
              <p:cNvPr id="165" name="Group 129">
                <a:extLst>
                  <a:ext uri="{FF2B5EF4-FFF2-40B4-BE49-F238E27FC236}">
                    <a16:creationId xmlns:a16="http://schemas.microsoft.com/office/drawing/2014/main" id="{9F93E2F1-42AF-834D-A362-20CC6806EC35}"/>
                  </a:ext>
                </a:extLst>
              </p:cNvPr>
              <p:cNvGrpSpPr>
                <a:grpSpLocks/>
              </p:cNvGrpSpPr>
              <p:nvPr/>
            </p:nvGrpSpPr>
            <p:grpSpPr bwMode="auto">
              <a:xfrm>
                <a:off x="4747" y="994"/>
                <a:ext cx="581" cy="134"/>
                <a:chOff x="614" y="2568"/>
                <a:chExt cx="725" cy="139"/>
              </a:xfrm>
            </p:grpSpPr>
            <p:sp>
              <p:nvSpPr>
                <p:cNvPr id="186" name="AutoShape 130">
                  <a:extLst>
                    <a:ext uri="{FF2B5EF4-FFF2-40B4-BE49-F238E27FC236}">
                      <a16:creationId xmlns:a16="http://schemas.microsoft.com/office/drawing/2014/main" id="{5E4B6035-A038-8C40-AFB1-37B8051A2A72}"/>
                    </a:ext>
                  </a:extLst>
                </p:cNvPr>
                <p:cNvSpPr>
                  <a:spLocks noChangeArrowheads="1"/>
                </p:cNvSpPr>
                <p:nvPr/>
              </p:nvSpPr>
              <p:spPr bwMode="auto">
                <a:xfrm>
                  <a:off x="611" y="2567"/>
                  <a:ext cx="730" cy="139"/>
                </a:xfrm>
                <a:prstGeom prst="roundRect">
                  <a:avLst>
                    <a:gd name="adj" fmla="val 50000"/>
                  </a:avLst>
                </a:prstGeom>
                <a:solidFill>
                  <a:srgbClr val="00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87" name="AutoShape 131">
                  <a:extLst>
                    <a:ext uri="{FF2B5EF4-FFF2-40B4-BE49-F238E27FC236}">
                      <a16:creationId xmlns:a16="http://schemas.microsoft.com/office/drawing/2014/main" id="{C38DD557-C19B-304D-8127-436E9900635D}"/>
                    </a:ext>
                  </a:extLst>
                </p:cNvPr>
                <p:cNvSpPr>
                  <a:spLocks noChangeArrowheads="1"/>
                </p:cNvSpPr>
                <p:nvPr/>
              </p:nvSpPr>
              <p:spPr bwMode="auto">
                <a:xfrm>
                  <a:off x="628" y="2582"/>
                  <a:ext cx="696" cy="108"/>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166" name="Rectangle 132">
                <a:extLst>
                  <a:ext uri="{FF2B5EF4-FFF2-40B4-BE49-F238E27FC236}">
                    <a16:creationId xmlns:a16="http://schemas.microsoft.com/office/drawing/2014/main" id="{08715FEE-F588-F143-AC60-6D5B71EF7CC9}"/>
                  </a:ext>
                </a:extLst>
              </p:cNvPr>
              <p:cNvSpPr>
                <a:spLocks noChangeArrowheads="1"/>
              </p:cNvSpPr>
              <p:nvPr/>
            </p:nvSpPr>
            <p:spPr bwMode="auto">
              <a:xfrm>
                <a:off x="4214" y="1356"/>
                <a:ext cx="598" cy="45"/>
              </a:xfrm>
              <a:prstGeom prst="rect">
                <a:avLst/>
              </a:prstGeom>
              <a:solidFill>
                <a:srgbClr val="000000"/>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67" name="Rectangle 133">
                <a:extLst>
                  <a:ext uri="{FF2B5EF4-FFF2-40B4-BE49-F238E27FC236}">
                    <a16:creationId xmlns:a16="http://schemas.microsoft.com/office/drawing/2014/main" id="{BA1EA49C-C760-6F48-8C48-289CF64926D5}"/>
                  </a:ext>
                </a:extLst>
              </p:cNvPr>
              <p:cNvSpPr>
                <a:spLocks noChangeArrowheads="1"/>
              </p:cNvSpPr>
              <p:nvPr/>
            </p:nvSpPr>
            <p:spPr bwMode="auto">
              <a:xfrm>
                <a:off x="4227" y="1653"/>
                <a:ext cx="598" cy="52"/>
              </a:xfrm>
              <a:prstGeom prst="rect">
                <a:avLst/>
              </a:prstGeom>
              <a:solidFill>
                <a:srgbClr val="000000"/>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nvGrpSpPr>
              <p:cNvPr id="168" name="Group 134">
                <a:extLst>
                  <a:ext uri="{FF2B5EF4-FFF2-40B4-BE49-F238E27FC236}">
                    <a16:creationId xmlns:a16="http://schemas.microsoft.com/office/drawing/2014/main" id="{D8DFEBA3-E77F-8E48-9A41-EEF1D51A60FD}"/>
                  </a:ext>
                </a:extLst>
              </p:cNvPr>
              <p:cNvGrpSpPr>
                <a:grpSpLocks/>
              </p:cNvGrpSpPr>
              <p:nvPr/>
            </p:nvGrpSpPr>
            <p:grpSpPr bwMode="auto">
              <a:xfrm>
                <a:off x="4735" y="1627"/>
                <a:ext cx="582" cy="151"/>
                <a:chOff x="614" y="2568"/>
                <a:chExt cx="725" cy="139"/>
              </a:xfrm>
            </p:grpSpPr>
            <p:sp>
              <p:nvSpPr>
                <p:cNvPr id="184" name="AutoShape 135">
                  <a:extLst>
                    <a:ext uri="{FF2B5EF4-FFF2-40B4-BE49-F238E27FC236}">
                      <a16:creationId xmlns:a16="http://schemas.microsoft.com/office/drawing/2014/main" id="{C752ED2A-E2B4-9F4E-845F-CBDF46C550EC}"/>
                    </a:ext>
                  </a:extLst>
                </p:cNvPr>
                <p:cNvSpPr>
                  <a:spLocks noChangeArrowheads="1"/>
                </p:cNvSpPr>
                <p:nvPr/>
              </p:nvSpPr>
              <p:spPr bwMode="auto">
                <a:xfrm>
                  <a:off x="618" y="2571"/>
                  <a:ext cx="720" cy="137"/>
                </a:xfrm>
                <a:prstGeom prst="roundRect">
                  <a:avLst>
                    <a:gd name="adj" fmla="val 50000"/>
                  </a:avLst>
                </a:prstGeom>
                <a:solidFill>
                  <a:srgbClr val="00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85" name="AutoShape 136">
                  <a:extLst>
                    <a:ext uri="{FF2B5EF4-FFF2-40B4-BE49-F238E27FC236}">
                      <a16:creationId xmlns:a16="http://schemas.microsoft.com/office/drawing/2014/main" id="{C2C11B86-CECA-A146-A8D0-DF29718C2A35}"/>
                    </a:ext>
                  </a:extLst>
                </p:cNvPr>
                <p:cNvSpPr>
                  <a:spLocks noChangeArrowheads="1"/>
                </p:cNvSpPr>
                <p:nvPr/>
              </p:nvSpPr>
              <p:spPr bwMode="auto">
                <a:xfrm>
                  <a:off x="635" y="2585"/>
                  <a:ext cx="687" cy="109"/>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169" name="Freeform 137">
                <a:extLst>
                  <a:ext uri="{FF2B5EF4-FFF2-40B4-BE49-F238E27FC236}">
                    <a16:creationId xmlns:a16="http://schemas.microsoft.com/office/drawing/2014/main" id="{BF8347B1-8D84-444E-9C7A-A0226B12E759}"/>
                  </a:ext>
                </a:extLst>
              </p:cNvPr>
              <p:cNvSpPr>
                <a:spLocks/>
              </p:cNvSpPr>
              <p:nvPr/>
            </p:nvSpPr>
            <p:spPr bwMode="auto">
              <a:xfrm>
                <a:off x="5288" y="1354"/>
                <a:ext cx="263" cy="188"/>
              </a:xfrm>
              <a:custGeom>
                <a:avLst/>
                <a:gdLst>
                  <a:gd name="T0" fmla="*/ 2 w 328"/>
                  <a:gd name="T1" fmla="*/ 0 h 226"/>
                  <a:gd name="T2" fmla="*/ 36 w 328"/>
                  <a:gd name="T3" fmla="*/ 20 h 226"/>
                  <a:gd name="T4" fmla="*/ 36 w 328"/>
                  <a:gd name="T5" fmla="*/ 36 h 226"/>
                  <a:gd name="T6" fmla="*/ 0 w 328"/>
                  <a:gd name="T7" fmla="*/ 15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grpSp>
            <p:nvGrpSpPr>
              <p:cNvPr id="170" name="Group 138">
                <a:extLst>
                  <a:ext uri="{FF2B5EF4-FFF2-40B4-BE49-F238E27FC236}">
                    <a16:creationId xmlns:a16="http://schemas.microsoft.com/office/drawing/2014/main" id="{B86A0881-2586-E745-91C0-A9EEAF365369}"/>
                  </a:ext>
                </a:extLst>
              </p:cNvPr>
              <p:cNvGrpSpPr>
                <a:grpSpLocks/>
              </p:cNvGrpSpPr>
              <p:nvPr/>
            </p:nvGrpSpPr>
            <p:grpSpPr bwMode="auto">
              <a:xfrm>
                <a:off x="4739" y="1327"/>
                <a:ext cx="582" cy="139"/>
                <a:chOff x="614" y="2568"/>
                <a:chExt cx="725" cy="139"/>
              </a:xfrm>
            </p:grpSpPr>
            <p:sp>
              <p:nvSpPr>
                <p:cNvPr id="182" name="AutoShape 139">
                  <a:extLst>
                    <a:ext uri="{FF2B5EF4-FFF2-40B4-BE49-F238E27FC236}">
                      <a16:creationId xmlns:a16="http://schemas.microsoft.com/office/drawing/2014/main" id="{8F3176E2-453E-A944-9524-460848590AE7}"/>
                    </a:ext>
                  </a:extLst>
                </p:cNvPr>
                <p:cNvSpPr>
                  <a:spLocks noChangeArrowheads="1"/>
                </p:cNvSpPr>
                <p:nvPr/>
              </p:nvSpPr>
              <p:spPr bwMode="auto">
                <a:xfrm>
                  <a:off x="613" y="2568"/>
                  <a:ext cx="728" cy="141"/>
                </a:xfrm>
                <a:prstGeom prst="roundRect">
                  <a:avLst>
                    <a:gd name="adj" fmla="val 50000"/>
                  </a:avLst>
                </a:prstGeom>
                <a:solidFill>
                  <a:srgbClr val="00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83" name="AutoShape 140">
                  <a:extLst>
                    <a:ext uri="{FF2B5EF4-FFF2-40B4-BE49-F238E27FC236}">
                      <a16:creationId xmlns:a16="http://schemas.microsoft.com/office/drawing/2014/main" id="{D9ECBD1E-1FB9-7546-B5F3-96E9B15F1E32}"/>
                    </a:ext>
                  </a:extLst>
                </p:cNvPr>
                <p:cNvSpPr>
                  <a:spLocks noChangeArrowheads="1"/>
                </p:cNvSpPr>
                <p:nvPr/>
              </p:nvSpPr>
              <p:spPr bwMode="auto">
                <a:xfrm>
                  <a:off x="630" y="2582"/>
                  <a:ext cx="695" cy="111"/>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171" name="Rectangle 141">
                <a:extLst>
                  <a:ext uri="{FF2B5EF4-FFF2-40B4-BE49-F238E27FC236}">
                    <a16:creationId xmlns:a16="http://schemas.microsoft.com/office/drawing/2014/main" id="{198F89FB-15E2-CB45-88B8-F35EA6778CCA}"/>
                  </a:ext>
                </a:extLst>
              </p:cNvPr>
              <p:cNvSpPr>
                <a:spLocks noChangeArrowheads="1"/>
              </p:cNvSpPr>
              <p:nvPr/>
            </p:nvSpPr>
            <p:spPr bwMode="auto">
              <a:xfrm>
                <a:off x="5249" y="429"/>
                <a:ext cx="67" cy="2292"/>
              </a:xfrm>
              <a:prstGeom prst="rect">
                <a:avLst/>
              </a:prstGeom>
              <a:gradFill rotWithShape="1">
                <a:gsLst>
                  <a:gs pos="0">
                    <a:srgbClr val="333333"/>
                  </a:gs>
                  <a:gs pos="50000">
                    <a:srgbClr val="DDDDDD"/>
                  </a:gs>
                  <a:gs pos="100000">
                    <a:srgbClr val="333333"/>
                  </a:gs>
                </a:gsLst>
                <a:lin ang="0" scaled="1"/>
              </a:gra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72" name="Freeform 142">
                <a:extLst>
                  <a:ext uri="{FF2B5EF4-FFF2-40B4-BE49-F238E27FC236}">
                    <a16:creationId xmlns:a16="http://schemas.microsoft.com/office/drawing/2014/main" id="{C9FAF84F-B72B-6D46-B188-9B574847C9B8}"/>
                  </a:ext>
                </a:extLst>
              </p:cNvPr>
              <p:cNvSpPr>
                <a:spLocks/>
              </p:cNvSpPr>
              <p:nvPr/>
            </p:nvSpPr>
            <p:spPr bwMode="auto">
              <a:xfrm>
                <a:off x="5312" y="1007"/>
                <a:ext cx="237" cy="213"/>
              </a:xfrm>
              <a:custGeom>
                <a:avLst/>
                <a:gdLst>
                  <a:gd name="T0" fmla="*/ 2 w 296"/>
                  <a:gd name="T1" fmla="*/ 0 h 256"/>
                  <a:gd name="T2" fmla="*/ 32 w 296"/>
                  <a:gd name="T3" fmla="*/ 22 h 256"/>
                  <a:gd name="T4" fmla="*/ 32 w 296"/>
                  <a:gd name="T5" fmla="*/ 41 h 256"/>
                  <a:gd name="T6" fmla="*/ 0 w 296"/>
                  <a:gd name="T7" fmla="*/ 15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173" name="Freeform 143">
                <a:extLst>
                  <a:ext uri="{FF2B5EF4-FFF2-40B4-BE49-F238E27FC236}">
                    <a16:creationId xmlns:a16="http://schemas.microsoft.com/office/drawing/2014/main" id="{582E367C-A34C-A846-9C7A-DE789F8E2A9E}"/>
                  </a:ext>
                </a:extLst>
              </p:cNvPr>
              <p:cNvSpPr>
                <a:spLocks/>
              </p:cNvSpPr>
              <p:nvPr/>
            </p:nvSpPr>
            <p:spPr bwMode="auto">
              <a:xfrm>
                <a:off x="5315" y="680"/>
                <a:ext cx="244" cy="240"/>
              </a:xfrm>
              <a:custGeom>
                <a:avLst/>
                <a:gdLst>
                  <a:gd name="T0" fmla="*/ 0 w 304"/>
                  <a:gd name="T1" fmla="*/ 0 h 288"/>
                  <a:gd name="T2" fmla="*/ 34 w 304"/>
                  <a:gd name="T3" fmla="*/ 27 h 288"/>
                  <a:gd name="T4" fmla="*/ 31 w 304"/>
                  <a:gd name="T5" fmla="*/ 48 h 288"/>
                  <a:gd name="T6" fmla="*/ 2 w 304"/>
                  <a:gd name="T7" fmla="*/ 2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174" name="Oval 144">
                <a:extLst>
                  <a:ext uri="{FF2B5EF4-FFF2-40B4-BE49-F238E27FC236}">
                    <a16:creationId xmlns:a16="http://schemas.microsoft.com/office/drawing/2014/main" id="{BA8D7A9E-E319-A447-828A-D12E64ADF2FC}"/>
                  </a:ext>
                </a:extLst>
              </p:cNvPr>
              <p:cNvSpPr>
                <a:spLocks noChangeArrowheads="1"/>
              </p:cNvSpPr>
              <p:nvPr/>
            </p:nvSpPr>
            <p:spPr bwMode="auto">
              <a:xfrm>
                <a:off x="5518" y="2610"/>
                <a:ext cx="47" cy="96"/>
              </a:xfrm>
              <a:prstGeom prst="ellipse">
                <a:avLst/>
              </a:prstGeom>
              <a:solidFill>
                <a:srgbClr val="3333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75" name="Freeform 145">
                <a:extLst>
                  <a:ext uri="{FF2B5EF4-FFF2-40B4-BE49-F238E27FC236}">
                    <a16:creationId xmlns:a16="http://schemas.microsoft.com/office/drawing/2014/main" id="{5D67583A-13E1-7040-8F02-CFDB1E4ABCC1}"/>
                  </a:ext>
                </a:extLst>
              </p:cNvPr>
              <p:cNvSpPr>
                <a:spLocks/>
              </p:cNvSpPr>
              <p:nvPr/>
            </p:nvSpPr>
            <p:spPr bwMode="auto">
              <a:xfrm>
                <a:off x="5302" y="2614"/>
                <a:ext cx="245" cy="200"/>
              </a:xfrm>
              <a:custGeom>
                <a:avLst/>
                <a:gdLst>
                  <a:gd name="T0" fmla="*/ 0 w 306"/>
                  <a:gd name="T1" fmla="*/ 18 h 240"/>
                  <a:gd name="T2" fmla="*/ 2 w 306"/>
                  <a:gd name="T3" fmla="*/ 40 h 240"/>
                  <a:gd name="T4" fmla="*/ 34 w 306"/>
                  <a:gd name="T5" fmla="*/ 18 h 240"/>
                  <a:gd name="T6" fmla="*/ 32 w 306"/>
                  <a:gd name="T7" fmla="*/ 0 h 240"/>
                  <a:gd name="T8" fmla="*/ 0 w 306"/>
                  <a:gd name="T9" fmla="*/ 18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176" name="AutoShape 146">
                <a:extLst>
                  <a:ext uri="{FF2B5EF4-FFF2-40B4-BE49-F238E27FC236}">
                    <a16:creationId xmlns:a16="http://schemas.microsoft.com/office/drawing/2014/main" id="{A41D811A-0B3A-EA43-B53F-9961FC724220}"/>
                  </a:ext>
                </a:extLst>
              </p:cNvPr>
              <p:cNvSpPr>
                <a:spLocks noChangeArrowheads="1"/>
              </p:cNvSpPr>
              <p:nvPr/>
            </p:nvSpPr>
            <p:spPr bwMode="auto">
              <a:xfrm>
                <a:off x="4140" y="2677"/>
                <a:ext cx="1196" cy="148"/>
              </a:xfrm>
              <a:prstGeom prst="roundRect">
                <a:avLst>
                  <a:gd name="adj" fmla="val 50000"/>
                </a:avLst>
              </a:prstGeom>
              <a:solidFill>
                <a:srgbClr val="DDDDDD"/>
              </a:soli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77" name="AutoShape 147">
                <a:extLst>
                  <a:ext uri="{FF2B5EF4-FFF2-40B4-BE49-F238E27FC236}">
                    <a16:creationId xmlns:a16="http://schemas.microsoft.com/office/drawing/2014/main" id="{1395E5A4-7186-2E41-A799-83AC1178B8E0}"/>
                  </a:ext>
                </a:extLst>
              </p:cNvPr>
              <p:cNvSpPr>
                <a:spLocks noChangeArrowheads="1"/>
              </p:cNvSpPr>
              <p:nvPr/>
            </p:nvSpPr>
            <p:spPr bwMode="auto">
              <a:xfrm>
                <a:off x="4207" y="2714"/>
                <a:ext cx="1069" cy="82"/>
              </a:xfrm>
              <a:prstGeom prst="roundRect">
                <a:avLst>
                  <a:gd name="adj" fmla="val 50000"/>
                </a:avLst>
              </a:prstGeom>
              <a:gradFill rotWithShape="1">
                <a:gsLst>
                  <a:gs pos="0">
                    <a:srgbClr val="000000"/>
                  </a:gs>
                  <a:gs pos="100000">
                    <a:srgbClr val="808080"/>
                  </a:gs>
                </a:gsLst>
                <a:lin ang="0" scaled="1"/>
              </a:gradFill>
              <a:ln w="9525">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78" name="Oval 148">
                <a:extLst>
                  <a:ext uri="{FF2B5EF4-FFF2-40B4-BE49-F238E27FC236}">
                    <a16:creationId xmlns:a16="http://schemas.microsoft.com/office/drawing/2014/main" id="{52AAE838-7095-594F-AF17-209102C732CF}"/>
                  </a:ext>
                </a:extLst>
              </p:cNvPr>
              <p:cNvSpPr>
                <a:spLocks noChangeArrowheads="1"/>
              </p:cNvSpPr>
              <p:nvPr/>
            </p:nvSpPr>
            <p:spPr bwMode="auto">
              <a:xfrm>
                <a:off x="4308" y="2380"/>
                <a:ext cx="155" cy="148"/>
              </a:xfrm>
              <a:prstGeom prst="ellipse">
                <a:avLst/>
              </a:prstGeom>
              <a:solidFill>
                <a:srgbClr val="33CC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79" name="Oval 149">
                <a:extLst>
                  <a:ext uri="{FF2B5EF4-FFF2-40B4-BE49-F238E27FC236}">
                    <a16:creationId xmlns:a16="http://schemas.microsoft.com/office/drawing/2014/main" id="{207C24F3-3B0D-D04B-B402-9403C691B94E}"/>
                  </a:ext>
                </a:extLst>
              </p:cNvPr>
              <p:cNvSpPr>
                <a:spLocks noChangeArrowheads="1"/>
              </p:cNvSpPr>
              <p:nvPr/>
            </p:nvSpPr>
            <p:spPr bwMode="auto">
              <a:xfrm>
                <a:off x="4483" y="2387"/>
                <a:ext cx="161" cy="141"/>
              </a:xfrm>
              <a:prstGeom prst="ellipse">
                <a:avLst/>
              </a:prstGeom>
              <a:solidFill>
                <a:srgbClr val="FF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srgbClr val="FF0000"/>
                  </a:solidFill>
                  <a:effectLst/>
                  <a:uLnTx/>
                  <a:uFillTx/>
                  <a:latin typeface="Arial" charset="0"/>
                  <a:ea typeface="ＭＳ Ｐゴシック" charset="0"/>
                  <a:cs typeface="Arial" charset="0"/>
                </a:endParaRPr>
              </a:p>
            </p:txBody>
          </p:sp>
          <p:sp>
            <p:nvSpPr>
              <p:cNvPr id="180" name="Oval 150">
                <a:extLst>
                  <a:ext uri="{FF2B5EF4-FFF2-40B4-BE49-F238E27FC236}">
                    <a16:creationId xmlns:a16="http://schemas.microsoft.com/office/drawing/2014/main" id="{CEE23A7C-2A05-774E-B5E0-BFB5CA451AF8}"/>
                  </a:ext>
                </a:extLst>
              </p:cNvPr>
              <p:cNvSpPr>
                <a:spLocks noChangeArrowheads="1"/>
              </p:cNvSpPr>
              <p:nvPr/>
            </p:nvSpPr>
            <p:spPr bwMode="auto">
              <a:xfrm>
                <a:off x="4664" y="2380"/>
                <a:ext cx="155" cy="141"/>
              </a:xfrm>
              <a:prstGeom prst="ellipse">
                <a:avLst/>
              </a:prstGeom>
              <a:solidFill>
                <a:srgbClr val="33CC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81" name="Rectangle 151">
                <a:extLst>
                  <a:ext uri="{FF2B5EF4-FFF2-40B4-BE49-F238E27FC236}">
                    <a16:creationId xmlns:a16="http://schemas.microsoft.com/office/drawing/2014/main" id="{12772A9C-EE75-2946-9A80-3CF597850C3D}"/>
                  </a:ext>
                </a:extLst>
              </p:cNvPr>
              <p:cNvSpPr>
                <a:spLocks noChangeArrowheads="1"/>
              </p:cNvSpPr>
              <p:nvPr/>
            </p:nvSpPr>
            <p:spPr bwMode="auto">
              <a:xfrm>
                <a:off x="5061" y="1838"/>
                <a:ext cx="87" cy="757"/>
              </a:xfrm>
              <a:prstGeom prst="rect">
                <a:avLst/>
              </a:prstGeom>
              <a:solidFill>
                <a:srgbClr val="292929"/>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190" name="Line 104">
              <a:extLst>
                <a:ext uri="{FF2B5EF4-FFF2-40B4-BE49-F238E27FC236}">
                  <a16:creationId xmlns:a16="http://schemas.microsoft.com/office/drawing/2014/main" id="{C32C9152-944C-0443-B162-C35AD962F4BB}"/>
                </a:ext>
              </a:extLst>
            </p:cNvPr>
            <p:cNvSpPr>
              <a:spLocks noChangeShapeType="1"/>
            </p:cNvSpPr>
            <p:nvPr/>
          </p:nvSpPr>
          <p:spPr bwMode="auto">
            <a:xfrm flipH="1">
              <a:off x="8057962" y="2877737"/>
              <a:ext cx="1479550" cy="315913"/>
            </a:xfrm>
            <a:prstGeom prst="line">
              <a:avLst/>
            </a:prstGeom>
            <a:noFill/>
            <a:ln w="28575">
              <a:solidFill>
                <a:srgbClr val="000099"/>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96" name="Line 104">
              <a:extLst>
                <a:ext uri="{FF2B5EF4-FFF2-40B4-BE49-F238E27FC236}">
                  <a16:creationId xmlns:a16="http://schemas.microsoft.com/office/drawing/2014/main" id="{6C11F641-A69C-F948-9D99-5183E3D8662F}"/>
                </a:ext>
              </a:extLst>
            </p:cNvPr>
            <p:cNvSpPr>
              <a:spLocks noChangeShapeType="1"/>
            </p:cNvSpPr>
            <p:nvPr/>
          </p:nvSpPr>
          <p:spPr bwMode="auto">
            <a:xfrm>
              <a:off x="8078600" y="3222225"/>
              <a:ext cx="1479550" cy="315913"/>
            </a:xfrm>
            <a:prstGeom prst="line">
              <a:avLst/>
            </a:prstGeom>
            <a:noFill/>
            <a:ln w="2857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97" name="TextBox 196">
              <a:extLst>
                <a:ext uri="{FF2B5EF4-FFF2-40B4-BE49-F238E27FC236}">
                  <a16:creationId xmlns:a16="http://schemas.microsoft.com/office/drawing/2014/main" id="{EF839E5A-4073-7045-9C85-68AAE37BE384}"/>
                </a:ext>
              </a:extLst>
            </p:cNvPr>
            <p:cNvSpPr txBox="1"/>
            <p:nvPr/>
          </p:nvSpPr>
          <p:spPr>
            <a:xfrm>
              <a:off x="8496300" y="3175000"/>
              <a:ext cx="599716"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data</a:t>
              </a:r>
            </a:p>
          </p:txBody>
        </p:sp>
        <p:sp>
          <p:nvSpPr>
            <p:cNvPr id="198" name="Content Placeholder 3">
              <a:extLst>
                <a:ext uri="{FF2B5EF4-FFF2-40B4-BE49-F238E27FC236}">
                  <a16:creationId xmlns:a16="http://schemas.microsoft.com/office/drawing/2014/main" id="{4785F480-FB34-9244-B6AF-5A362BE466B1}"/>
                </a:ext>
              </a:extLst>
            </p:cNvPr>
            <p:cNvSpPr txBox="1">
              <a:spLocks/>
            </p:cNvSpPr>
            <p:nvPr/>
          </p:nvSpPr>
          <p:spPr>
            <a:xfrm>
              <a:off x="6354761" y="4510254"/>
              <a:ext cx="5087939" cy="2093745"/>
            </a:xfrm>
            <a:prstGeom prst="rect">
              <a:avLst/>
            </a:prstGeom>
          </p:spPr>
          <p:txBody>
            <a:bodyPr vert="horz" lIns="91440" tIns="45720" rIns="91440" bIns="45720" rtlCol="0">
              <a:normAutofit/>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017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QUIC: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reliability, congestion control, authentication, crypto state</a:t>
              </a:r>
            </a:p>
            <a:p>
              <a:pPr marL="508000" marR="0" lvl="0" indent="-228600" algn="l" defTabSz="914400" rtl="0" eaLnBrk="1" fontAlgn="auto" latinLnBrk="0" hangingPunct="1">
                <a:lnSpc>
                  <a:spcPct val="90000"/>
                </a:lnSpc>
                <a:spcBef>
                  <a:spcPts val="1000"/>
                </a:spcBef>
                <a:spcAft>
                  <a:spcPts val="0"/>
                </a:spcAft>
                <a:buClr>
                  <a:srgbClr val="0000A3"/>
                </a:buClr>
                <a:buSzTx/>
                <a:buFont typeface="Wingdings" pitchFamily="2" charset="2"/>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1 handshake</a:t>
              </a:r>
            </a:p>
            <a:p>
              <a:pPr marL="13017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 name="Slide Number Placeholder 2">
            <a:extLst>
              <a:ext uri="{FF2B5EF4-FFF2-40B4-BE49-F238E27FC236}">
                <a16:creationId xmlns:a16="http://schemas.microsoft.com/office/drawing/2014/main" id="{F2889FA4-13D4-2540-379E-9BD3E291CBC2}"/>
              </a:ext>
            </a:extLst>
          </p:cNvPr>
          <p:cNvSpPr>
            <a:spLocks noGrp="1"/>
          </p:cNvSpPr>
          <p:nvPr>
            <p:ph type="sldNum" sz="quarter" idx="4"/>
          </p:nvPr>
        </p:nvSpPr>
        <p:spPr>
          <a:xfrm>
            <a:off x="9219616" y="6443089"/>
            <a:ext cx="2743200" cy="365125"/>
          </a:xfrm>
        </p:spPr>
        <p:txBody>
          <a:bodyPr/>
          <a:lstStyle/>
          <a:p>
            <a:r>
              <a:rPr lang="en-US" dirty="0"/>
              <a:t>Application Layer: 2-</a:t>
            </a:r>
            <a:fld id="{C4204591-24BD-A542-B9D5-F8D8A88D2FEE}" type="slidenum">
              <a:rPr lang="en-US" smtClean="0"/>
              <a:pPr/>
              <a:t>47</a:t>
            </a:fld>
            <a:endParaRPr lang="en-US" dirty="0"/>
          </a:p>
        </p:txBody>
      </p:sp>
      <p:sp>
        <p:nvSpPr>
          <p:cNvPr id="7" name="Text Box 110">
            <a:extLst>
              <a:ext uri="{FF2B5EF4-FFF2-40B4-BE49-F238E27FC236}">
                <a16:creationId xmlns:a16="http://schemas.microsoft.com/office/drawing/2014/main" id="{5BA0FA05-7701-A014-3C28-F64D74104A78}"/>
              </a:ext>
            </a:extLst>
          </p:cNvPr>
          <p:cNvSpPr txBox="1">
            <a:spLocks noChangeArrowheads="1"/>
          </p:cNvSpPr>
          <p:nvPr/>
        </p:nvSpPr>
        <p:spPr bwMode="auto">
          <a:xfrm>
            <a:off x="6399414" y="2548749"/>
            <a:ext cx="1699504"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lvl1pPr>
              <a:defRPr sz="1600">
                <a:solidFill>
                  <a:schemeClr val="tx1"/>
                </a:solidFill>
                <a:latin typeface="Tahoma" charset="0"/>
                <a:ea typeface="ＭＳ Ｐゴシック" charset="0"/>
              </a:defRPr>
            </a:lvl1pPr>
            <a:lvl2pPr marL="742950" indent="-285750">
              <a:defRPr sz="1600">
                <a:solidFill>
                  <a:schemeClr val="tx1"/>
                </a:solidFill>
                <a:latin typeface="Tahoma" charset="0"/>
                <a:ea typeface="ＭＳ Ｐゴシック" charset="0"/>
              </a:defRPr>
            </a:lvl2pPr>
            <a:lvl3pPr marL="1143000" indent="-228600">
              <a:defRPr sz="1600">
                <a:solidFill>
                  <a:schemeClr val="tx1"/>
                </a:solidFill>
                <a:latin typeface="Tahoma" charset="0"/>
                <a:ea typeface="ＭＳ Ｐゴシック" charset="0"/>
              </a:defRPr>
            </a:lvl3pPr>
            <a:lvl4pPr marL="1600200" indent="-228600">
              <a:defRPr sz="1600">
                <a:solidFill>
                  <a:schemeClr val="tx1"/>
                </a:solidFill>
                <a:latin typeface="Tahoma" charset="0"/>
                <a:ea typeface="ＭＳ Ｐゴシック" charset="0"/>
              </a:defRPr>
            </a:lvl4pPr>
            <a:lvl5pPr marL="2057400" indent="-228600">
              <a:defRPr sz="1600">
                <a:solidFill>
                  <a:schemeClr val="tx1"/>
                </a:solidFill>
                <a:latin typeface="Tahoma" charset="0"/>
                <a:ea typeface="ＭＳ Ｐゴシック" charset="0"/>
              </a:defRPr>
            </a:lvl5pPr>
            <a:lvl6pPr marL="2514600" indent="-228600" algn="ctr" eaLnBrk="0" fontAlgn="base" hangingPunct="0">
              <a:spcBef>
                <a:spcPct val="0"/>
              </a:spcBef>
              <a:spcAft>
                <a:spcPct val="0"/>
              </a:spcAft>
              <a:defRPr sz="1600">
                <a:solidFill>
                  <a:schemeClr val="tx1"/>
                </a:solidFill>
                <a:latin typeface="Tahoma" charset="0"/>
                <a:ea typeface="ＭＳ Ｐゴシック" charset="0"/>
              </a:defRPr>
            </a:lvl6pPr>
            <a:lvl7pPr marL="2971800" indent="-228600" algn="ctr" eaLnBrk="0" fontAlgn="base" hangingPunct="0">
              <a:spcBef>
                <a:spcPct val="0"/>
              </a:spcBef>
              <a:spcAft>
                <a:spcPct val="0"/>
              </a:spcAft>
              <a:defRPr sz="1600">
                <a:solidFill>
                  <a:schemeClr val="tx1"/>
                </a:solidFill>
                <a:latin typeface="Tahoma" charset="0"/>
                <a:ea typeface="ＭＳ Ｐゴシック" charset="0"/>
              </a:defRPr>
            </a:lvl7pPr>
            <a:lvl8pPr marL="3429000" indent="-228600" algn="ctr" eaLnBrk="0" fontAlgn="base" hangingPunct="0">
              <a:spcBef>
                <a:spcPct val="0"/>
              </a:spcBef>
              <a:spcAft>
                <a:spcPct val="0"/>
              </a:spcAft>
              <a:defRPr sz="1600">
                <a:solidFill>
                  <a:schemeClr val="tx1"/>
                </a:solidFill>
                <a:latin typeface="Tahoma" charset="0"/>
                <a:ea typeface="ＭＳ Ｐゴシック" charset="0"/>
              </a:defRPr>
            </a:lvl8pPr>
            <a:lvl9pPr marL="3886200" indent="-228600" algn="ctr" eaLnBrk="0" fontAlgn="base" hangingPunct="0">
              <a:spcBef>
                <a:spcPct val="0"/>
              </a:spcBef>
              <a:spcAft>
                <a:spcPct val="0"/>
              </a:spcAft>
              <a:defRPr sz="1600">
                <a:solidFill>
                  <a:schemeClr val="tx1"/>
                </a:solidFill>
                <a:latin typeface="Tahoma" charset="0"/>
                <a:ea typeface="ＭＳ Ｐゴシック"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CC0000"/>
                </a:solidFill>
                <a:effectLst/>
                <a:uLnTx/>
                <a:uFillTx/>
                <a:latin typeface="Tahoma" charset="0"/>
                <a:ea typeface="ＭＳ Ｐゴシック" charset="0"/>
                <a:cs typeface="+mn-cs"/>
              </a:rPr>
              <a:t>QUIC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CC0000"/>
                </a:solidFill>
                <a:effectLst/>
                <a:uLnTx/>
                <a:uFillTx/>
                <a:latin typeface="Tahoma" charset="0"/>
                <a:ea typeface="ＭＳ Ｐゴシック" charset="0"/>
                <a:cs typeface="+mn-cs"/>
              </a:rPr>
              <a:t>1RTT handshake</a:t>
            </a:r>
          </a:p>
        </p:txBody>
      </p:sp>
    </p:spTree>
    <p:extLst>
      <p:ext uri="{BB962C8B-B14F-4D97-AF65-F5344CB8AC3E}">
        <p14:creationId xmlns:p14="http://schemas.microsoft.com/office/powerpoint/2010/main" val="307060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A638B-299C-E414-341C-DBE9C47694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516F5D-DD6B-8EB2-DE83-0A1E850B5AE6}"/>
              </a:ext>
            </a:extLst>
          </p:cNvPr>
          <p:cNvSpPr>
            <a:spLocks noGrp="1"/>
          </p:cNvSpPr>
          <p:nvPr>
            <p:ph type="title"/>
          </p:nvPr>
        </p:nvSpPr>
        <p:spPr/>
        <p:txBody>
          <a:bodyPr>
            <a:normAutofit fontScale="90000"/>
          </a:bodyPr>
          <a:lstStyle/>
          <a:p>
            <a:r>
              <a:rPr lang="en-US" sz="4800" dirty="0"/>
              <a:t>QUIC: 0-RTT Connection establishment</a:t>
            </a:r>
            <a:endParaRPr lang="en-US" sz="4400" b="0" dirty="0"/>
          </a:p>
        </p:txBody>
      </p:sp>
      <p:sp>
        <p:nvSpPr>
          <p:cNvPr id="150" name="Line 25">
            <a:extLst>
              <a:ext uri="{FF2B5EF4-FFF2-40B4-BE49-F238E27FC236}">
                <a16:creationId xmlns:a16="http://schemas.microsoft.com/office/drawing/2014/main" id="{4DDCDF20-1721-F4BA-BB85-DF11B6757385}"/>
              </a:ext>
            </a:extLst>
          </p:cNvPr>
          <p:cNvSpPr>
            <a:spLocks noChangeShapeType="1"/>
          </p:cNvSpPr>
          <p:nvPr/>
        </p:nvSpPr>
        <p:spPr bwMode="auto">
          <a:xfrm>
            <a:off x="8046851" y="2406249"/>
            <a:ext cx="12270" cy="1845145"/>
          </a:xfrm>
          <a:prstGeom prst="line">
            <a:avLst/>
          </a:prstGeom>
          <a:noFill/>
          <a:ln w="9525">
            <a:solidFill>
              <a:srgbClr val="777777"/>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mn-cs"/>
            </a:endParaRPr>
          </a:p>
        </p:txBody>
      </p:sp>
      <p:sp>
        <p:nvSpPr>
          <p:cNvPr id="151" name="Line 39">
            <a:extLst>
              <a:ext uri="{FF2B5EF4-FFF2-40B4-BE49-F238E27FC236}">
                <a16:creationId xmlns:a16="http://schemas.microsoft.com/office/drawing/2014/main" id="{1C61EF22-EAB2-8307-987F-BF1A78702DE8}"/>
              </a:ext>
            </a:extLst>
          </p:cNvPr>
          <p:cNvSpPr>
            <a:spLocks noChangeShapeType="1"/>
          </p:cNvSpPr>
          <p:nvPr/>
        </p:nvSpPr>
        <p:spPr bwMode="auto">
          <a:xfrm flipH="1">
            <a:off x="9545533" y="2479275"/>
            <a:ext cx="30079" cy="1772119"/>
          </a:xfrm>
          <a:prstGeom prst="line">
            <a:avLst/>
          </a:prstGeom>
          <a:noFill/>
          <a:ln w="9525">
            <a:solidFill>
              <a:srgbClr val="777777"/>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mn-cs"/>
            </a:endParaRPr>
          </a:p>
        </p:txBody>
      </p:sp>
      <p:sp>
        <p:nvSpPr>
          <p:cNvPr id="152" name="Line 104">
            <a:extLst>
              <a:ext uri="{FF2B5EF4-FFF2-40B4-BE49-F238E27FC236}">
                <a16:creationId xmlns:a16="http://schemas.microsoft.com/office/drawing/2014/main" id="{72DFFDB4-A3F5-10DB-0960-26583EF6572F}"/>
              </a:ext>
            </a:extLst>
          </p:cNvPr>
          <p:cNvSpPr>
            <a:spLocks noChangeShapeType="1"/>
          </p:cNvSpPr>
          <p:nvPr/>
        </p:nvSpPr>
        <p:spPr bwMode="auto">
          <a:xfrm>
            <a:off x="8091300" y="2511025"/>
            <a:ext cx="1479550" cy="315913"/>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nvGrpSpPr>
          <p:cNvPr id="154" name="Group 116">
            <a:extLst>
              <a:ext uri="{FF2B5EF4-FFF2-40B4-BE49-F238E27FC236}">
                <a16:creationId xmlns:a16="http://schemas.microsoft.com/office/drawing/2014/main" id="{F23C491F-020E-A257-98BE-BA6CD395C666}"/>
              </a:ext>
            </a:extLst>
          </p:cNvPr>
          <p:cNvGrpSpPr>
            <a:grpSpLocks/>
          </p:cNvGrpSpPr>
          <p:nvPr/>
        </p:nvGrpSpPr>
        <p:grpSpPr bwMode="auto">
          <a:xfrm>
            <a:off x="7575363" y="1869675"/>
            <a:ext cx="620713" cy="487363"/>
            <a:chOff x="-44" y="1473"/>
            <a:chExt cx="981" cy="1105"/>
          </a:xfrm>
        </p:grpSpPr>
        <p:pic>
          <p:nvPicPr>
            <p:cNvPr id="155" name="Picture 117" descr="desktop_computer_stylized_medium">
              <a:extLst>
                <a:ext uri="{FF2B5EF4-FFF2-40B4-BE49-F238E27FC236}">
                  <a16:creationId xmlns:a16="http://schemas.microsoft.com/office/drawing/2014/main" id="{156B4474-CFE6-753B-F73B-0CFE2A78FC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4" y="1473"/>
              <a:ext cx="981"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6" name="Freeform 118">
              <a:extLst>
                <a:ext uri="{FF2B5EF4-FFF2-40B4-BE49-F238E27FC236}">
                  <a16:creationId xmlns:a16="http://schemas.microsoft.com/office/drawing/2014/main" id="{E1810589-F9D7-DF59-0146-CD3D08DC2552}"/>
                </a:ext>
              </a:extLst>
            </p:cNvPr>
            <p:cNvSpPr>
              <a:spLocks/>
            </p:cNvSpPr>
            <p:nvPr/>
          </p:nvSpPr>
          <p:spPr bwMode="auto">
            <a:xfrm flipH="1">
              <a:off x="374" y="1579"/>
              <a:ext cx="477" cy="506"/>
            </a:xfrm>
            <a:custGeom>
              <a:avLst/>
              <a:gdLst>
                <a:gd name="T0" fmla="*/ 0 w 356"/>
                <a:gd name="T1" fmla="*/ 0 h 368"/>
                <a:gd name="T2" fmla="*/ 5595 w 356"/>
                <a:gd name="T3" fmla="*/ 341 h 368"/>
                <a:gd name="T4" fmla="*/ 6638 w 356"/>
                <a:gd name="T5" fmla="*/ 7113 h 368"/>
                <a:gd name="T6" fmla="*/ 1463 w 356"/>
                <a:gd name="T7" fmla="*/ 8895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rgbClr val="FFFFFF"/>
                </a:gs>
              </a:gsLst>
              <a:lin ang="27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grpSp>
      <p:grpSp>
        <p:nvGrpSpPr>
          <p:cNvPr id="157" name="Group 119">
            <a:extLst>
              <a:ext uri="{FF2B5EF4-FFF2-40B4-BE49-F238E27FC236}">
                <a16:creationId xmlns:a16="http://schemas.microsoft.com/office/drawing/2014/main" id="{A9E79D9B-004F-1995-0841-538194CB7B04}"/>
              </a:ext>
            </a:extLst>
          </p:cNvPr>
          <p:cNvGrpSpPr>
            <a:grpSpLocks/>
          </p:cNvGrpSpPr>
          <p:nvPr/>
        </p:nvGrpSpPr>
        <p:grpSpPr bwMode="auto">
          <a:xfrm>
            <a:off x="9383525" y="1850625"/>
            <a:ext cx="336550" cy="512763"/>
            <a:chOff x="4140" y="429"/>
            <a:chExt cx="1425" cy="2396"/>
          </a:xfrm>
        </p:grpSpPr>
        <p:sp>
          <p:nvSpPr>
            <p:cNvPr id="158" name="Freeform 120">
              <a:extLst>
                <a:ext uri="{FF2B5EF4-FFF2-40B4-BE49-F238E27FC236}">
                  <a16:creationId xmlns:a16="http://schemas.microsoft.com/office/drawing/2014/main" id="{C82F1AD0-DF91-2FAC-8AD3-86293C0092B8}"/>
                </a:ext>
              </a:extLst>
            </p:cNvPr>
            <p:cNvSpPr>
              <a:spLocks/>
            </p:cNvSpPr>
            <p:nvPr/>
          </p:nvSpPr>
          <p:spPr bwMode="auto">
            <a:xfrm>
              <a:off x="5268" y="433"/>
              <a:ext cx="283" cy="2286"/>
            </a:xfrm>
            <a:custGeom>
              <a:avLst/>
              <a:gdLst>
                <a:gd name="T0" fmla="*/ 7 w 354"/>
                <a:gd name="T1" fmla="*/ 0 h 2742"/>
                <a:gd name="T2" fmla="*/ 38 w 354"/>
                <a:gd name="T3" fmla="*/ 55 h 2742"/>
                <a:gd name="T4" fmla="*/ 37 w 354"/>
                <a:gd name="T5" fmla="*/ 425 h 2742"/>
                <a:gd name="T6" fmla="*/ 0 w 354"/>
                <a:gd name="T7" fmla="*/ 445 h 2742"/>
                <a:gd name="T8" fmla="*/ 7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159" name="Rectangle 121">
              <a:extLst>
                <a:ext uri="{FF2B5EF4-FFF2-40B4-BE49-F238E27FC236}">
                  <a16:creationId xmlns:a16="http://schemas.microsoft.com/office/drawing/2014/main" id="{50A13B8B-F4DB-4187-4DE2-027D37CBC556}"/>
                </a:ext>
              </a:extLst>
            </p:cNvPr>
            <p:cNvSpPr>
              <a:spLocks noChangeArrowheads="1"/>
            </p:cNvSpPr>
            <p:nvPr/>
          </p:nvSpPr>
          <p:spPr bwMode="auto">
            <a:xfrm>
              <a:off x="4207" y="429"/>
              <a:ext cx="1049"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60" name="Freeform 122">
              <a:extLst>
                <a:ext uri="{FF2B5EF4-FFF2-40B4-BE49-F238E27FC236}">
                  <a16:creationId xmlns:a16="http://schemas.microsoft.com/office/drawing/2014/main" id="{5CA29F88-798E-CCA9-B03C-6F1F3DB72589}"/>
                </a:ext>
              </a:extLst>
            </p:cNvPr>
            <p:cNvSpPr>
              <a:spLocks/>
            </p:cNvSpPr>
            <p:nvPr/>
          </p:nvSpPr>
          <p:spPr bwMode="auto">
            <a:xfrm>
              <a:off x="5321" y="570"/>
              <a:ext cx="169" cy="2115"/>
            </a:xfrm>
            <a:custGeom>
              <a:avLst/>
              <a:gdLst>
                <a:gd name="T0" fmla="*/ 2 w 211"/>
                <a:gd name="T1" fmla="*/ 0 h 2537"/>
                <a:gd name="T2" fmla="*/ 23 w 211"/>
                <a:gd name="T3" fmla="*/ 36 h 2537"/>
                <a:gd name="T4" fmla="*/ 2 w 211"/>
                <a:gd name="T5" fmla="*/ 405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161" name="Freeform 123">
              <a:extLst>
                <a:ext uri="{FF2B5EF4-FFF2-40B4-BE49-F238E27FC236}">
                  <a16:creationId xmlns:a16="http://schemas.microsoft.com/office/drawing/2014/main" id="{1DE0ED22-0510-B5AF-5E2F-1FDBBDF0850D}"/>
                </a:ext>
              </a:extLst>
            </p:cNvPr>
            <p:cNvSpPr>
              <a:spLocks/>
            </p:cNvSpPr>
            <p:nvPr/>
          </p:nvSpPr>
          <p:spPr bwMode="auto">
            <a:xfrm>
              <a:off x="5284" y="1640"/>
              <a:ext cx="263" cy="189"/>
            </a:xfrm>
            <a:custGeom>
              <a:avLst/>
              <a:gdLst>
                <a:gd name="T0" fmla="*/ 2 w 328"/>
                <a:gd name="T1" fmla="*/ 0 h 226"/>
                <a:gd name="T2" fmla="*/ 36 w 328"/>
                <a:gd name="T3" fmla="*/ 21 h 226"/>
                <a:gd name="T4" fmla="*/ 36 w 328"/>
                <a:gd name="T5" fmla="*/ 38 h 226"/>
                <a:gd name="T6" fmla="*/ 0 w 328"/>
                <a:gd name="T7" fmla="*/ 16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162" name="Rectangle 124">
              <a:extLst>
                <a:ext uri="{FF2B5EF4-FFF2-40B4-BE49-F238E27FC236}">
                  <a16:creationId xmlns:a16="http://schemas.microsoft.com/office/drawing/2014/main" id="{7FC164C9-8546-73F2-5303-4778B077CD4B}"/>
                </a:ext>
              </a:extLst>
            </p:cNvPr>
            <p:cNvSpPr>
              <a:spLocks noChangeArrowheads="1"/>
            </p:cNvSpPr>
            <p:nvPr/>
          </p:nvSpPr>
          <p:spPr bwMode="auto">
            <a:xfrm>
              <a:off x="4214" y="696"/>
              <a:ext cx="592" cy="45"/>
            </a:xfrm>
            <a:prstGeom prst="rect">
              <a:avLst/>
            </a:prstGeom>
            <a:solidFill>
              <a:srgbClr val="00000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nvGrpSpPr>
            <p:cNvPr id="163" name="Group 125">
              <a:extLst>
                <a:ext uri="{FF2B5EF4-FFF2-40B4-BE49-F238E27FC236}">
                  <a16:creationId xmlns:a16="http://schemas.microsoft.com/office/drawing/2014/main" id="{1309B7A1-BBA3-30B3-F959-68741B1BDA8C}"/>
                </a:ext>
              </a:extLst>
            </p:cNvPr>
            <p:cNvGrpSpPr>
              <a:grpSpLocks/>
            </p:cNvGrpSpPr>
            <p:nvPr/>
          </p:nvGrpSpPr>
          <p:grpSpPr bwMode="auto">
            <a:xfrm>
              <a:off x="4749" y="668"/>
              <a:ext cx="581" cy="145"/>
              <a:chOff x="614" y="2568"/>
              <a:chExt cx="725" cy="139"/>
            </a:xfrm>
          </p:grpSpPr>
          <p:sp>
            <p:nvSpPr>
              <p:cNvPr id="188" name="AutoShape 126">
                <a:extLst>
                  <a:ext uri="{FF2B5EF4-FFF2-40B4-BE49-F238E27FC236}">
                    <a16:creationId xmlns:a16="http://schemas.microsoft.com/office/drawing/2014/main" id="{862D6675-4FE8-38BB-2547-ABE640A39951}"/>
                  </a:ext>
                </a:extLst>
              </p:cNvPr>
              <p:cNvSpPr>
                <a:spLocks noChangeArrowheads="1"/>
              </p:cNvSpPr>
              <p:nvPr/>
            </p:nvSpPr>
            <p:spPr bwMode="auto">
              <a:xfrm>
                <a:off x="617" y="2566"/>
                <a:ext cx="721" cy="142"/>
              </a:xfrm>
              <a:prstGeom prst="roundRect">
                <a:avLst>
                  <a:gd name="adj" fmla="val 50000"/>
                </a:avLst>
              </a:prstGeom>
              <a:solidFill>
                <a:srgbClr val="00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89" name="AutoShape 127">
                <a:extLst>
                  <a:ext uri="{FF2B5EF4-FFF2-40B4-BE49-F238E27FC236}">
                    <a16:creationId xmlns:a16="http://schemas.microsoft.com/office/drawing/2014/main" id="{56C9108B-D630-632C-D9FC-FB87008889B4}"/>
                  </a:ext>
                </a:extLst>
              </p:cNvPr>
              <p:cNvSpPr>
                <a:spLocks noChangeArrowheads="1"/>
              </p:cNvSpPr>
              <p:nvPr/>
            </p:nvSpPr>
            <p:spPr bwMode="auto">
              <a:xfrm>
                <a:off x="634" y="2581"/>
                <a:ext cx="688" cy="114"/>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164" name="Rectangle 128">
              <a:extLst>
                <a:ext uri="{FF2B5EF4-FFF2-40B4-BE49-F238E27FC236}">
                  <a16:creationId xmlns:a16="http://schemas.microsoft.com/office/drawing/2014/main" id="{0F9A1DB7-1A4A-0CED-E567-764C285D715C}"/>
                </a:ext>
              </a:extLst>
            </p:cNvPr>
            <p:cNvSpPr>
              <a:spLocks noChangeArrowheads="1"/>
            </p:cNvSpPr>
            <p:nvPr/>
          </p:nvSpPr>
          <p:spPr bwMode="auto">
            <a:xfrm>
              <a:off x="4221" y="1022"/>
              <a:ext cx="598" cy="45"/>
            </a:xfrm>
            <a:prstGeom prst="rect">
              <a:avLst/>
            </a:prstGeom>
            <a:solidFill>
              <a:srgbClr val="00000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nvGrpSpPr>
            <p:cNvPr id="165" name="Group 129">
              <a:extLst>
                <a:ext uri="{FF2B5EF4-FFF2-40B4-BE49-F238E27FC236}">
                  <a16:creationId xmlns:a16="http://schemas.microsoft.com/office/drawing/2014/main" id="{E9DFED65-78D1-5F9F-B080-F9B9287712C6}"/>
                </a:ext>
              </a:extLst>
            </p:cNvPr>
            <p:cNvGrpSpPr>
              <a:grpSpLocks/>
            </p:cNvGrpSpPr>
            <p:nvPr/>
          </p:nvGrpSpPr>
          <p:grpSpPr bwMode="auto">
            <a:xfrm>
              <a:off x="4747" y="994"/>
              <a:ext cx="581" cy="134"/>
              <a:chOff x="614" y="2568"/>
              <a:chExt cx="725" cy="139"/>
            </a:xfrm>
          </p:grpSpPr>
          <p:sp>
            <p:nvSpPr>
              <p:cNvPr id="186" name="AutoShape 130">
                <a:extLst>
                  <a:ext uri="{FF2B5EF4-FFF2-40B4-BE49-F238E27FC236}">
                    <a16:creationId xmlns:a16="http://schemas.microsoft.com/office/drawing/2014/main" id="{5333FB8F-AC47-844D-FD97-1E5A43578379}"/>
                  </a:ext>
                </a:extLst>
              </p:cNvPr>
              <p:cNvSpPr>
                <a:spLocks noChangeArrowheads="1"/>
              </p:cNvSpPr>
              <p:nvPr/>
            </p:nvSpPr>
            <p:spPr bwMode="auto">
              <a:xfrm>
                <a:off x="611" y="2567"/>
                <a:ext cx="730" cy="139"/>
              </a:xfrm>
              <a:prstGeom prst="roundRect">
                <a:avLst>
                  <a:gd name="adj" fmla="val 50000"/>
                </a:avLst>
              </a:prstGeom>
              <a:solidFill>
                <a:srgbClr val="00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87" name="AutoShape 131">
                <a:extLst>
                  <a:ext uri="{FF2B5EF4-FFF2-40B4-BE49-F238E27FC236}">
                    <a16:creationId xmlns:a16="http://schemas.microsoft.com/office/drawing/2014/main" id="{1F2BAC79-423D-429C-DA92-3775E13F4DD1}"/>
                  </a:ext>
                </a:extLst>
              </p:cNvPr>
              <p:cNvSpPr>
                <a:spLocks noChangeArrowheads="1"/>
              </p:cNvSpPr>
              <p:nvPr/>
            </p:nvSpPr>
            <p:spPr bwMode="auto">
              <a:xfrm>
                <a:off x="628" y="2582"/>
                <a:ext cx="696" cy="108"/>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166" name="Rectangle 132">
              <a:extLst>
                <a:ext uri="{FF2B5EF4-FFF2-40B4-BE49-F238E27FC236}">
                  <a16:creationId xmlns:a16="http://schemas.microsoft.com/office/drawing/2014/main" id="{35D8D5C4-84A8-5D1B-8CEF-02B5A29DA741}"/>
                </a:ext>
              </a:extLst>
            </p:cNvPr>
            <p:cNvSpPr>
              <a:spLocks noChangeArrowheads="1"/>
            </p:cNvSpPr>
            <p:nvPr/>
          </p:nvSpPr>
          <p:spPr bwMode="auto">
            <a:xfrm>
              <a:off x="4214" y="1356"/>
              <a:ext cx="598" cy="45"/>
            </a:xfrm>
            <a:prstGeom prst="rect">
              <a:avLst/>
            </a:prstGeom>
            <a:solidFill>
              <a:srgbClr val="00000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67" name="Rectangle 133">
              <a:extLst>
                <a:ext uri="{FF2B5EF4-FFF2-40B4-BE49-F238E27FC236}">
                  <a16:creationId xmlns:a16="http://schemas.microsoft.com/office/drawing/2014/main" id="{E82E2362-F006-2A30-D6F0-38DC41D4BE2E}"/>
                </a:ext>
              </a:extLst>
            </p:cNvPr>
            <p:cNvSpPr>
              <a:spLocks noChangeArrowheads="1"/>
            </p:cNvSpPr>
            <p:nvPr/>
          </p:nvSpPr>
          <p:spPr bwMode="auto">
            <a:xfrm>
              <a:off x="4227" y="1653"/>
              <a:ext cx="598" cy="52"/>
            </a:xfrm>
            <a:prstGeom prst="rect">
              <a:avLst/>
            </a:prstGeom>
            <a:solidFill>
              <a:srgbClr val="00000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nvGrpSpPr>
            <p:cNvPr id="168" name="Group 134">
              <a:extLst>
                <a:ext uri="{FF2B5EF4-FFF2-40B4-BE49-F238E27FC236}">
                  <a16:creationId xmlns:a16="http://schemas.microsoft.com/office/drawing/2014/main" id="{03A04C55-0C31-2B91-87D1-65304FD6381B}"/>
                </a:ext>
              </a:extLst>
            </p:cNvPr>
            <p:cNvGrpSpPr>
              <a:grpSpLocks/>
            </p:cNvGrpSpPr>
            <p:nvPr/>
          </p:nvGrpSpPr>
          <p:grpSpPr bwMode="auto">
            <a:xfrm>
              <a:off x="4735" y="1627"/>
              <a:ext cx="582" cy="151"/>
              <a:chOff x="614" y="2568"/>
              <a:chExt cx="725" cy="139"/>
            </a:xfrm>
          </p:grpSpPr>
          <p:sp>
            <p:nvSpPr>
              <p:cNvPr id="184" name="AutoShape 135">
                <a:extLst>
                  <a:ext uri="{FF2B5EF4-FFF2-40B4-BE49-F238E27FC236}">
                    <a16:creationId xmlns:a16="http://schemas.microsoft.com/office/drawing/2014/main" id="{4984E658-560A-B98C-B817-B33CAEDB353B}"/>
                  </a:ext>
                </a:extLst>
              </p:cNvPr>
              <p:cNvSpPr>
                <a:spLocks noChangeArrowheads="1"/>
              </p:cNvSpPr>
              <p:nvPr/>
            </p:nvSpPr>
            <p:spPr bwMode="auto">
              <a:xfrm>
                <a:off x="618" y="2571"/>
                <a:ext cx="720" cy="137"/>
              </a:xfrm>
              <a:prstGeom prst="roundRect">
                <a:avLst>
                  <a:gd name="adj" fmla="val 50000"/>
                </a:avLst>
              </a:prstGeom>
              <a:solidFill>
                <a:srgbClr val="00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85" name="AutoShape 136">
                <a:extLst>
                  <a:ext uri="{FF2B5EF4-FFF2-40B4-BE49-F238E27FC236}">
                    <a16:creationId xmlns:a16="http://schemas.microsoft.com/office/drawing/2014/main" id="{019D2D9A-B0E4-7723-7ABE-4BFB5C4BFCCD}"/>
                  </a:ext>
                </a:extLst>
              </p:cNvPr>
              <p:cNvSpPr>
                <a:spLocks noChangeArrowheads="1"/>
              </p:cNvSpPr>
              <p:nvPr/>
            </p:nvSpPr>
            <p:spPr bwMode="auto">
              <a:xfrm>
                <a:off x="635" y="2585"/>
                <a:ext cx="687" cy="109"/>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169" name="Freeform 137">
              <a:extLst>
                <a:ext uri="{FF2B5EF4-FFF2-40B4-BE49-F238E27FC236}">
                  <a16:creationId xmlns:a16="http://schemas.microsoft.com/office/drawing/2014/main" id="{B7E76309-D7E2-EEF2-81A4-F212D10C8F0D}"/>
                </a:ext>
              </a:extLst>
            </p:cNvPr>
            <p:cNvSpPr>
              <a:spLocks/>
            </p:cNvSpPr>
            <p:nvPr/>
          </p:nvSpPr>
          <p:spPr bwMode="auto">
            <a:xfrm>
              <a:off x="5288" y="1354"/>
              <a:ext cx="263" cy="188"/>
            </a:xfrm>
            <a:custGeom>
              <a:avLst/>
              <a:gdLst>
                <a:gd name="T0" fmla="*/ 2 w 328"/>
                <a:gd name="T1" fmla="*/ 0 h 226"/>
                <a:gd name="T2" fmla="*/ 36 w 328"/>
                <a:gd name="T3" fmla="*/ 20 h 226"/>
                <a:gd name="T4" fmla="*/ 36 w 328"/>
                <a:gd name="T5" fmla="*/ 36 h 226"/>
                <a:gd name="T6" fmla="*/ 0 w 328"/>
                <a:gd name="T7" fmla="*/ 15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grpSp>
          <p:nvGrpSpPr>
            <p:cNvPr id="170" name="Group 138">
              <a:extLst>
                <a:ext uri="{FF2B5EF4-FFF2-40B4-BE49-F238E27FC236}">
                  <a16:creationId xmlns:a16="http://schemas.microsoft.com/office/drawing/2014/main" id="{92CDE4A5-9E83-0D12-3928-2E6D5D3CCB7E}"/>
                </a:ext>
              </a:extLst>
            </p:cNvPr>
            <p:cNvGrpSpPr>
              <a:grpSpLocks/>
            </p:cNvGrpSpPr>
            <p:nvPr/>
          </p:nvGrpSpPr>
          <p:grpSpPr bwMode="auto">
            <a:xfrm>
              <a:off x="4739" y="1327"/>
              <a:ext cx="582" cy="139"/>
              <a:chOff x="614" y="2568"/>
              <a:chExt cx="725" cy="139"/>
            </a:xfrm>
          </p:grpSpPr>
          <p:sp>
            <p:nvSpPr>
              <p:cNvPr id="182" name="AutoShape 139">
                <a:extLst>
                  <a:ext uri="{FF2B5EF4-FFF2-40B4-BE49-F238E27FC236}">
                    <a16:creationId xmlns:a16="http://schemas.microsoft.com/office/drawing/2014/main" id="{77732AD8-CD66-82F4-AE75-F900F5CED795}"/>
                  </a:ext>
                </a:extLst>
              </p:cNvPr>
              <p:cNvSpPr>
                <a:spLocks noChangeArrowheads="1"/>
              </p:cNvSpPr>
              <p:nvPr/>
            </p:nvSpPr>
            <p:spPr bwMode="auto">
              <a:xfrm>
                <a:off x="613" y="2568"/>
                <a:ext cx="728" cy="141"/>
              </a:xfrm>
              <a:prstGeom prst="roundRect">
                <a:avLst>
                  <a:gd name="adj" fmla="val 50000"/>
                </a:avLst>
              </a:prstGeom>
              <a:solidFill>
                <a:srgbClr val="00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83" name="AutoShape 140">
                <a:extLst>
                  <a:ext uri="{FF2B5EF4-FFF2-40B4-BE49-F238E27FC236}">
                    <a16:creationId xmlns:a16="http://schemas.microsoft.com/office/drawing/2014/main" id="{5FDAB56F-6711-3C91-FACC-C4C739E4AD52}"/>
                  </a:ext>
                </a:extLst>
              </p:cNvPr>
              <p:cNvSpPr>
                <a:spLocks noChangeArrowheads="1"/>
              </p:cNvSpPr>
              <p:nvPr/>
            </p:nvSpPr>
            <p:spPr bwMode="auto">
              <a:xfrm>
                <a:off x="630" y="2582"/>
                <a:ext cx="695" cy="111"/>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171" name="Rectangle 141">
              <a:extLst>
                <a:ext uri="{FF2B5EF4-FFF2-40B4-BE49-F238E27FC236}">
                  <a16:creationId xmlns:a16="http://schemas.microsoft.com/office/drawing/2014/main" id="{8D32BCC1-EA1F-4888-4468-81E33FC45D81}"/>
                </a:ext>
              </a:extLst>
            </p:cNvPr>
            <p:cNvSpPr>
              <a:spLocks noChangeArrowheads="1"/>
            </p:cNvSpPr>
            <p:nvPr/>
          </p:nvSpPr>
          <p:spPr bwMode="auto">
            <a:xfrm>
              <a:off x="5249" y="429"/>
              <a:ext cx="67" cy="2292"/>
            </a:xfrm>
            <a:prstGeom prst="rect">
              <a:avLst/>
            </a:prstGeom>
            <a:gradFill rotWithShape="1">
              <a:gsLst>
                <a:gs pos="0">
                  <a:srgbClr val="333333"/>
                </a:gs>
                <a:gs pos="50000">
                  <a:srgbClr val="DDDDDD"/>
                </a:gs>
                <a:gs pos="100000">
                  <a:srgbClr val="333333"/>
                </a:gs>
              </a:gsLst>
              <a:lin ang="0" scaled="1"/>
            </a:gra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72" name="Freeform 142">
              <a:extLst>
                <a:ext uri="{FF2B5EF4-FFF2-40B4-BE49-F238E27FC236}">
                  <a16:creationId xmlns:a16="http://schemas.microsoft.com/office/drawing/2014/main" id="{C260A5B6-DD46-A39E-767B-9178929D1D12}"/>
                </a:ext>
              </a:extLst>
            </p:cNvPr>
            <p:cNvSpPr>
              <a:spLocks/>
            </p:cNvSpPr>
            <p:nvPr/>
          </p:nvSpPr>
          <p:spPr bwMode="auto">
            <a:xfrm>
              <a:off x="5312" y="1007"/>
              <a:ext cx="237" cy="213"/>
            </a:xfrm>
            <a:custGeom>
              <a:avLst/>
              <a:gdLst>
                <a:gd name="T0" fmla="*/ 2 w 296"/>
                <a:gd name="T1" fmla="*/ 0 h 256"/>
                <a:gd name="T2" fmla="*/ 32 w 296"/>
                <a:gd name="T3" fmla="*/ 22 h 256"/>
                <a:gd name="T4" fmla="*/ 32 w 296"/>
                <a:gd name="T5" fmla="*/ 41 h 256"/>
                <a:gd name="T6" fmla="*/ 0 w 296"/>
                <a:gd name="T7" fmla="*/ 15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173" name="Freeform 143">
              <a:extLst>
                <a:ext uri="{FF2B5EF4-FFF2-40B4-BE49-F238E27FC236}">
                  <a16:creationId xmlns:a16="http://schemas.microsoft.com/office/drawing/2014/main" id="{0C3E3319-9236-9096-94D3-146A1F70A71D}"/>
                </a:ext>
              </a:extLst>
            </p:cNvPr>
            <p:cNvSpPr>
              <a:spLocks/>
            </p:cNvSpPr>
            <p:nvPr/>
          </p:nvSpPr>
          <p:spPr bwMode="auto">
            <a:xfrm>
              <a:off x="5315" y="680"/>
              <a:ext cx="244" cy="240"/>
            </a:xfrm>
            <a:custGeom>
              <a:avLst/>
              <a:gdLst>
                <a:gd name="T0" fmla="*/ 0 w 304"/>
                <a:gd name="T1" fmla="*/ 0 h 288"/>
                <a:gd name="T2" fmla="*/ 34 w 304"/>
                <a:gd name="T3" fmla="*/ 27 h 288"/>
                <a:gd name="T4" fmla="*/ 31 w 304"/>
                <a:gd name="T5" fmla="*/ 48 h 288"/>
                <a:gd name="T6" fmla="*/ 2 w 304"/>
                <a:gd name="T7" fmla="*/ 20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174" name="Oval 144">
              <a:extLst>
                <a:ext uri="{FF2B5EF4-FFF2-40B4-BE49-F238E27FC236}">
                  <a16:creationId xmlns:a16="http://schemas.microsoft.com/office/drawing/2014/main" id="{27A83113-94EC-778D-DEA1-B380AB44102F}"/>
                </a:ext>
              </a:extLst>
            </p:cNvPr>
            <p:cNvSpPr>
              <a:spLocks noChangeArrowheads="1"/>
            </p:cNvSpPr>
            <p:nvPr/>
          </p:nvSpPr>
          <p:spPr bwMode="auto">
            <a:xfrm>
              <a:off x="5518" y="2610"/>
              <a:ext cx="47" cy="96"/>
            </a:xfrm>
            <a:prstGeom prst="ellipse">
              <a:avLst/>
            </a:prstGeom>
            <a:solidFill>
              <a:srgbClr val="3333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75" name="Freeform 145">
              <a:extLst>
                <a:ext uri="{FF2B5EF4-FFF2-40B4-BE49-F238E27FC236}">
                  <a16:creationId xmlns:a16="http://schemas.microsoft.com/office/drawing/2014/main" id="{CE2E1055-3D43-7CF5-FA3A-C6ED036080C1}"/>
                </a:ext>
              </a:extLst>
            </p:cNvPr>
            <p:cNvSpPr>
              <a:spLocks/>
            </p:cNvSpPr>
            <p:nvPr/>
          </p:nvSpPr>
          <p:spPr bwMode="auto">
            <a:xfrm>
              <a:off x="5302" y="2614"/>
              <a:ext cx="245" cy="200"/>
            </a:xfrm>
            <a:custGeom>
              <a:avLst/>
              <a:gdLst>
                <a:gd name="T0" fmla="*/ 0 w 306"/>
                <a:gd name="T1" fmla="*/ 18 h 240"/>
                <a:gd name="T2" fmla="*/ 2 w 306"/>
                <a:gd name="T3" fmla="*/ 40 h 240"/>
                <a:gd name="T4" fmla="*/ 34 w 306"/>
                <a:gd name="T5" fmla="*/ 18 h 240"/>
                <a:gd name="T6" fmla="*/ 32 w 306"/>
                <a:gd name="T7" fmla="*/ 0 h 240"/>
                <a:gd name="T8" fmla="*/ 0 w 306"/>
                <a:gd name="T9" fmla="*/ 18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mn-cs"/>
              </a:endParaRPr>
            </a:p>
          </p:txBody>
        </p:sp>
        <p:sp>
          <p:nvSpPr>
            <p:cNvPr id="176" name="AutoShape 146">
              <a:extLst>
                <a:ext uri="{FF2B5EF4-FFF2-40B4-BE49-F238E27FC236}">
                  <a16:creationId xmlns:a16="http://schemas.microsoft.com/office/drawing/2014/main" id="{E2892A49-E9F9-7026-7723-B58BE2E56461}"/>
                </a:ext>
              </a:extLst>
            </p:cNvPr>
            <p:cNvSpPr>
              <a:spLocks noChangeArrowheads="1"/>
            </p:cNvSpPr>
            <p:nvPr/>
          </p:nvSpPr>
          <p:spPr bwMode="auto">
            <a:xfrm>
              <a:off x="4140" y="2677"/>
              <a:ext cx="1196" cy="148"/>
            </a:xfrm>
            <a:prstGeom prst="roundRect">
              <a:avLst>
                <a:gd name="adj" fmla="val 50000"/>
              </a:avLst>
            </a:prstGeom>
            <a:solidFill>
              <a:srgbClr val="DDDDDD"/>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77" name="AutoShape 147">
              <a:extLst>
                <a:ext uri="{FF2B5EF4-FFF2-40B4-BE49-F238E27FC236}">
                  <a16:creationId xmlns:a16="http://schemas.microsoft.com/office/drawing/2014/main" id="{5D9893E7-3F52-6AD2-0580-48C4757D81EE}"/>
                </a:ext>
              </a:extLst>
            </p:cNvPr>
            <p:cNvSpPr>
              <a:spLocks noChangeArrowheads="1"/>
            </p:cNvSpPr>
            <p:nvPr/>
          </p:nvSpPr>
          <p:spPr bwMode="auto">
            <a:xfrm>
              <a:off x="4207" y="2714"/>
              <a:ext cx="1069" cy="82"/>
            </a:xfrm>
            <a:prstGeom prst="roundRect">
              <a:avLst>
                <a:gd name="adj" fmla="val 50000"/>
              </a:avLst>
            </a:prstGeom>
            <a:gradFill rotWithShape="1">
              <a:gsLst>
                <a:gs pos="0">
                  <a:srgbClr val="000000"/>
                </a:gs>
                <a:gs pos="100000">
                  <a:srgbClr val="808080"/>
                </a:gs>
              </a:gsLst>
              <a:lin ang="0" scaled="1"/>
            </a:gra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78" name="Oval 148">
              <a:extLst>
                <a:ext uri="{FF2B5EF4-FFF2-40B4-BE49-F238E27FC236}">
                  <a16:creationId xmlns:a16="http://schemas.microsoft.com/office/drawing/2014/main" id="{3FC2E39A-8E2C-DFEC-1736-2C8A7CC43E86}"/>
                </a:ext>
              </a:extLst>
            </p:cNvPr>
            <p:cNvSpPr>
              <a:spLocks noChangeArrowheads="1"/>
            </p:cNvSpPr>
            <p:nvPr/>
          </p:nvSpPr>
          <p:spPr bwMode="auto">
            <a:xfrm>
              <a:off x="4308" y="2380"/>
              <a:ext cx="155" cy="148"/>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79" name="Oval 149">
              <a:extLst>
                <a:ext uri="{FF2B5EF4-FFF2-40B4-BE49-F238E27FC236}">
                  <a16:creationId xmlns:a16="http://schemas.microsoft.com/office/drawing/2014/main" id="{ECB9272B-B573-15F4-6D54-1C923585151B}"/>
                </a:ext>
              </a:extLst>
            </p:cNvPr>
            <p:cNvSpPr>
              <a:spLocks noChangeArrowheads="1"/>
            </p:cNvSpPr>
            <p:nvPr/>
          </p:nvSpPr>
          <p:spPr bwMode="auto">
            <a:xfrm>
              <a:off x="4483" y="2387"/>
              <a:ext cx="161" cy="141"/>
            </a:xfrm>
            <a:prstGeom prst="ellipse">
              <a:avLst/>
            </a:prstGeom>
            <a:solidFill>
              <a:srgbClr val="FF00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srgbClr val="FF0000"/>
                </a:solidFill>
                <a:effectLst/>
                <a:uLnTx/>
                <a:uFillTx/>
                <a:latin typeface="Arial" charset="0"/>
                <a:ea typeface="ＭＳ Ｐゴシック" charset="0"/>
                <a:cs typeface="Arial" charset="0"/>
              </a:endParaRPr>
            </a:p>
          </p:txBody>
        </p:sp>
        <p:sp>
          <p:nvSpPr>
            <p:cNvPr id="180" name="Oval 150">
              <a:extLst>
                <a:ext uri="{FF2B5EF4-FFF2-40B4-BE49-F238E27FC236}">
                  <a16:creationId xmlns:a16="http://schemas.microsoft.com/office/drawing/2014/main" id="{9D0B5709-BDBD-46C8-0F89-AB1D753AAA14}"/>
                </a:ext>
              </a:extLst>
            </p:cNvPr>
            <p:cNvSpPr>
              <a:spLocks noChangeArrowheads="1"/>
            </p:cNvSpPr>
            <p:nvPr/>
          </p:nvSpPr>
          <p:spPr bwMode="auto">
            <a:xfrm>
              <a:off x="4664" y="2380"/>
              <a:ext cx="155" cy="141"/>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81" name="Rectangle 151">
              <a:extLst>
                <a:ext uri="{FF2B5EF4-FFF2-40B4-BE49-F238E27FC236}">
                  <a16:creationId xmlns:a16="http://schemas.microsoft.com/office/drawing/2014/main" id="{DC88872C-BBBB-8F6E-31C6-77610F50DBF9}"/>
                </a:ext>
              </a:extLst>
            </p:cNvPr>
            <p:cNvSpPr>
              <a:spLocks noChangeArrowheads="1"/>
            </p:cNvSpPr>
            <p:nvPr/>
          </p:nvSpPr>
          <p:spPr bwMode="auto">
            <a:xfrm>
              <a:off x="5061" y="1838"/>
              <a:ext cx="87" cy="757"/>
            </a:xfrm>
            <a:prstGeom prst="rect">
              <a:avLst/>
            </a:prstGeom>
            <a:solidFill>
              <a:srgbClr val="292929"/>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190" name="Line 104">
            <a:extLst>
              <a:ext uri="{FF2B5EF4-FFF2-40B4-BE49-F238E27FC236}">
                <a16:creationId xmlns:a16="http://schemas.microsoft.com/office/drawing/2014/main" id="{3A995F45-881B-04B2-4C25-729037796D6F}"/>
              </a:ext>
            </a:extLst>
          </p:cNvPr>
          <p:cNvSpPr>
            <a:spLocks noChangeShapeType="1"/>
          </p:cNvSpPr>
          <p:nvPr/>
        </p:nvSpPr>
        <p:spPr bwMode="auto">
          <a:xfrm flipH="1">
            <a:off x="8057962" y="2877737"/>
            <a:ext cx="1479550" cy="315913"/>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96" name="Line 104">
            <a:extLst>
              <a:ext uri="{FF2B5EF4-FFF2-40B4-BE49-F238E27FC236}">
                <a16:creationId xmlns:a16="http://schemas.microsoft.com/office/drawing/2014/main" id="{799683DE-F701-C08D-85C4-97A7F69183F1}"/>
              </a:ext>
            </a:extLst>
          </p:cNvPr>
          <p:cNvSpPr>
            <a:spLocks noChangeShapeType="1"/>
          </p:cNvSpPr>
          <p:nvPr/>
        </p:nvSpPr>
        <p:spPr bwMode="auto">
          <a:xfrm>
            <a:off x="8078600" y="3222225"/>
            <a:ext cx="1479550" cy="315913"/>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Tahoma" charset="0"/>
              <a:ea typeface="ＭＳ Ｐゴシック" charset="0"/>
              <a:cs typeface="+mn-cs"/>
            </a:endParaRPr>
          </a:p>
        </p:txBody>
      </p:sp>
      <p:sp>
        <p:nvSpPr>
          <p:cNvPr id="197" name="TextBox 196">
            <a:extLst>
              <a:ext uri="{FF2B5EF4-FFF2-40B4-BE49-F238E27FC236}">
                <a16:creationId xmlns:a16="http://schemas.microsoft.com/office/drawing/2014/main" id="{A86EA23F-38F9-6F4C-C60F-F46C39446CFD}"/>
              </a:ext>
            </a:extLst>
          </p:cNvPr>
          <p:cNvSpPr txBox="1"/>
          <p:nvPr/>
        </p:nvSpPr>
        <p:spPr>
          <a:xfrm>
            <a:off x="8496300" y="3175000"/>
            <a:ext cx="599716"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data</a:t>
            </a:r>
          </a:p>
        </p:txBody>
      </p:sp>
      <p:grpSp>
        <p:nvGrpSpPr>
          <p:cNvPr id="40" name="Group 39">
            <a:extLst>
              <a:ext uri="{FF2B5EF4-FFF2-40B4-BE49-F238E27FC236}">
                <a16:creationId xmlns:a16="http://schemas.microsoft.com/office/drawing/2014/main" id="{C2D8A3F6-2F35-73E3-9D3E-A4B2C5CCADCC}"/>
              </a:ext>
            </a:extLst>
          </p:cNvPr>
          <p:cNvGrpSpPr/>
          <p:nvPr/>
        </p:nvGrpSpPr>
        <p:grpSpPr>
          <a:xfrm>
            <a:off x="8086648" y="4597944"/>
            <a:ext cx="1477637" cy="1874799"/>
            <a:chOff x="8086648" y="4597944"/>
            <a:chExt cx="1477637" cy="1874799"/>
          </a:xfrm>
        </p:grpSpPr>
        <p:sp>
          <p:nvSpPr>
            <p:cNvPr id="7" name="Line 25">
              <a:extLst>
                <a:ext uri="{FF2B5EF4-FFF2-40B4-BE49-F238E27FC236}">
                  <a16:creationId xmlns:a16="http://schemas.microsoft.com/office/drawing/2014/main" id="{A284797A-E967-AC08-DDE8-C60D655BBB6A}"/>
                </a:ext>
              </a:extLst>
            </p:cNvPr>
            <p:cNvSpPr>
              <a:spLocks noChangeShapeType="1"/>
            </p:cNvSpPr>
            <p:nvPr/>
          </p:nvSpPr>
          <p:spPr bwMode="auto">
            <a:xfrm>
              <a:off x="8086648" y="4597944"/>
              <a:ext cx="12270" cy="1845145"/>
            </a:xfrm>
            <a:prstGeom prst="line">
              <a:avLst/>
            </a:prstGeom>
            <a:noFill/>
            <a:ln w="9525">
              <a:solidFill>
                <a:srgbClr val="777777"/>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mn-cs"/>
              </a:endParaRPr>
            </a:p>
          </p:txBody>
        </p:sp>
        <p:sp>
          <p:nvSpPr>
            <p:cNvPr id="8" name="Line 25">
              <a:extLst>
                <a:ext uri="{FF2B5EF4-FFF2-40B4-BE49-F238E27FC236}">
                  <a16:creationId xmlns:a16="http://schemas.microsoft.com/office/drawing/2014/main" id="{BC06DF10-8B26-397F-C400-CC5F137B88D4}"/>
                </a:ext>
              </a:extLst>
            </p:cNvPr>
            <p:cNvSpPr>
              <a:spLocks noChangeShapeType="1"/>
            </p:cNvSpPr>
            <p:nvPr/>
          </p:nvSpPr>
          <p:spPr bwMode="auto">
            <a:xfrm>
              <a:off x="9552015" y="4627598"/>
              <a:ext cx="12270" cy="1845145"/>
            </a:xfrm>
            <a:prstGeom prst="line">
              <a:avLst/>
            </a:prstGeom>
            <a:noFill/>
            <a:ln w="9525">
              <a:solidFill>
                <a:srgbClr val="777777"/>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mn-cs"/>
              </a:endParaRPr>
            </a:p>
          </p:txBody>
        </p:sp>
      </p:grpSp>
      <p:sp>
        <p:nvSpPr>
          <p:cNvPr id="3" name="Slide Number Placeholder 2">
            <a:extLst>
              <a:ext uri="{FF2B5EF4-FFF2-40B4-BE49-F238E27FC236}">
                <a16:creationId xmlns:a16="http://schemas.microsoft.com/office/drawing/2014/main" id="{899270D5-4B78-0C2E-2A95-D361876C4173}"/>
              </a:ext>
            </a:extLst>
          </p:cNvPr>
          <p:cNvSpPr>
            <a:spLocks noGrp="1"/>
          </p:cNvSpPr>
          <p:nvPr>
            <p:ph type="sldNum" sz="quarter" idx="4"/>
          </p:nvPr>
        </p:nvSpPr>
        <p:spPr>
          <a:xfrm>
            <a:off x="9219616" y="6443089"/>
            <a:ext cx="2743200" cy="365125"/>
          </a:xfrm>
        </p:spPr>
        <p:txBody>
          <a:bodyPr/>
          <a:lstStyle/>
          <a:p>
            <a:r>
              <a:rPr lang="en-US" dirty="0"/>
              <a:t>Application Layer: 2-</a:t>
            </a:r>
            <a:fld id="{C4204591-24BD-A542-B9D5-F8D8A88D2FEE}" type="slidenum">
              <a:rPr lang="en-US" smtClean="0"/>
              <a:pPr/>
              <a:t>48</a:t>
            </a:fld>
            <a:endParaRPr lang="en-US" dirty="0"/>
          </a:p>
        </p:txBody>
      </p:sp>
      <p:grpSp>
        <p:nvGrpSpPr>
          <p:cNvPr id="27" name="Group 26">
            <a:extLst>
              <a:ext uri="{FF2B5EF4-FFF2-40B4-BE49-F238E27FC236}">
                <a16:creationId xmlns:a16="http://schemas.microsoft.com/office/drawing/2014/main" id="{528E75F2-4312-5DD9-EF03-0F5CF0A238B0}"/>
              </a:ext>
            </a:extLst>
          </p:cNvPr>
          <p:cNvGrpSpPr/>
          <p:nvPr/>
        </p:nvGrpSpPr>
        <p:grpSpPr>
          <a:xfrm>
            <a:off x="4848307" y="2616837"/>
            <a:ext cx="4163327" cy="757130"/>
            <a:chOff x="4848307" y="2616837"/>
            <a:chExt cx="4163327" cy="757130"/>
          </a:xfrm>
        </p:grpSpPr>
        <p:pic>
          <p:nvPicPr>
            <p:cNvPr id="11" name="Picture 10" descr="A white rectangular object with black lines&#10;&#10;Description automatically generated">
              <a:extLst>
                <a:ext uri="{FF2B5EF4-FFF2-40B4-BE49-F238E27FC236}">
                  <a16:creationId xmlns:a16="http://schemas.microsoft.com/office/drawing/2014/main" id="{C0DBBB44-E4A1-205F-47C3-190C9E22261B}"/>
                </a:ext>
              </a:extLst>
            </p:cNvPr>
            <p:cNvPicPr>
              <a:picLocks noChangeAspect="1"/>
            </p:cNvPicPr>
            <p:nvPr/>
          </p:nvPicPr>
          <p:blipFill>
            <a:blip r:embed="rId4"/>
            <a:stretch>
              <a:fillRect/>
            </a:stretch>
          </p:blipFill>
          <p:spPr>
            <a:xfrm rot="19615010">
              <a:off x="8558379" y="2819623"/>
              <a:ext cx="453255" cy="402541"/>
            </a:xfrm>
            <a:prstGeom prst="rect">
              <a:avLst/>
            </a:prstGeom>
          </p:spPr>
        </p:pic>
        <p:sp>
          <p:nvSpPr>
            <p:cNvPr id="12" name="TextBox 11">
              <a:extLst>
                <a:ext uri="{FF2B5EF4-FFF2-40B4-BE49-F238E27FC236}">
                  <a16:creationId xmlns:a16="http://schemas.microsoft.com/office/drawing/2014/main" id="{08C34F64-260E-D147-FC27-946B82E7A992}"/>
                </a:ext>
              </a:extLst>
            </p:cNvPr>
            <p:cNvSpPr txBox="1"/>
            <p:nvPr/>
          </p:nvSpPr>
          <p:spPr>
            <a:xfrm>
              <a:off x="4848307" y="2616837"/>
              <a:ext cx="1978771" cy="757130"/>
            </a:xfrm>
            <a:prstGeom prst="rect">
              <a:avLst/>
            </a:prstGeom>
            <a:noFill/>
          </p:spPr>
          <p:txBody>
            <a:bodyPr wrap="square" rtlCol="0">
              <a:spAutoFit/>
            </a:bodyPr>
            <a:lstStyle/>
            <a:p>
              <a:pPr algn="ctr">
                <a:lnSpc>
                  <a:spcPct val="80000"/>
                </a:lnSpc>
              </a:pPr>
              <a:r>
                <a:rPr lang="en-US" sz="1800" dirty="0">
                  <a:latin typeface="+mn-lt"/>
                  <a:ea typeface="+mn-ea"/>
                </a:rPr>
                <a:t>TLS  session ticket sent by server, cached at client</a:t>
              </a:r>
            </a:p>
          </p:txBody>
        </p:sp>
        <p:cxnSp>
          <p:nvCxnSpPr>
            <p:cNvPr id="16" name="Straight Connector 15">
              <a:extLst>
                <a:ext uri="{FF2B5EF4-FFF2-40B4-BE49-F238E27FC236}">
                  <a16:creationId xmlns:a16="http://schemas.microsoft.com/office/drawing/2014/main" id="{6276F477-257E-E147-7699-C02E1EA9F677}"/>
                </a:ext>
              </a:extLst>
            </p:cNvPr>
            <p:cNvCxnSpPr>
              <a:cxnSpLocks/>
            </p:cNvCxnSpPr>
            <p:nvPr/>
          </p:nvCxnSpPr>
          <p:spPr>
            <a:xfrm flipV="1">
              <a:off x="6591170" y="2989811"/>
              <a:ext cx="1950850" cy="200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8BAB2E53-1232-067A-40AF-4850EF6AF96A}"/>
              </a:ext>
            </a:extLst>
          </p:cNvPr>
          <p:cNvGrpSpPr/>
          <p:nvPr/>
        </p:nvGrpSpPr>
        <p:grpSpPr>
          <a:xfrm>
            <a:off x="4765292" y="3672464"/>
            <a:ext cx="3164488" cy="646331"/>
            <a:chOff x="4765292" y="3672464"/>
            <a:chExt cx="3164488" cy="646331"/>
          </a:xfrm>
        </p:grpSpPr>
        <p:sp>
          <p:nvSpPr>
            <p:cNvPr id="9" name="TextBox 8">
              <a:extLst>
                <a:ext uri="{FF2B5EF4-FFF2-40B4-BE49-F238E27FC236}">
                  <a16:creationId xmlns:a16="http://schemas.microsoft.com/office/drawing/2014/main" id="{B93D5B20-3671-A7BB-8ABB-7CCC699BCB7F}"/>
                </a:ext>
              </a:extLst>
            </p:cNvPr>
            <p:cNvSpPr txBox="1"/>
            <p:nvPr/>
          </p:nvSpPr>
          <p:spPr>
            <a:xfrm>
              <a:off x="4765292" y="3672464"/>
              <a:ext cx="1966501" cy="646331"/>
            </a:xfrm>
            <a:prstGeom prst="rect">
              <a:avLst/>
            </a:prstGeom>
            <a:noFill/>
          </p:spPr>
          <p:txBody>
            <a:bodyPr wrap="square" rtlCol="0">
              <a:spAutoFit/>
            </a:bodyPr>
            <a:lstStyle/>
            <a:p>
              <a:pPr algn="ctr"/>
              <a:r>
                <a:rPr lang="en-US" sz="1800" i="1" dirty="0">
                  <a:latin typeface="+mn-lt"/>
                  <a:ea typeface="+mn-ea"/>
                </a:rPr>
                <a:t>end of first QUIC connection </a:t>
              </a:r>
            </a:p>
          </p:txBody>
        </p:sp>
        <p:cxnSp>
          <p:nvCxnSpPr>
            <p:cNvPr id="22" name="Straight Connector 21">
              <a:extLst>
                <a:ext uri="{FF2B5EF4-FFF2-40B4-BE49-F238E27FC236}">
                  <a16:creationId xmlns:a16="http://schemas.microsoft.com/office/drawing/2014/main" id="{F112DD96-5A3B-C49D-E481-37CFB286F535}"/>
                </a:ext>
              </a:extLst>
            </p:cNvPr>
            <p:cNvCxnSpPr>
              <a:cxnSpLocks/>
            </p:cNvCxnSpPr>
            <p:nvPr/>
          </p:nvCxnSpPr>
          <p:spPr>
            <a:xfrm flipV="1">
              <a:off x="5978930" y="3998463"/>
              <a:ext cx="1950850" cy="200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9" name="Picture 18" descr="A white rectangular object with black lines&#10;&#10;Description automatically generated">
            <a:extLst>
              <a:ext uri="{FF2B5EF4-FFF2-40B4-BE49-F238E27FC236}">
                <a16:creationId xmlns:a16="http://schemas.microsoft.com/office/drawing/2014/main" id="{254F5D0D-9EAD-9641-2537-22AFEC566970}"/>
              </a:ext>
            </a:extLst>
          </p:cNvPr>
          <p:cNvPicPr>
            <a:picLocks noChangeAspect="1"/>
          </p:cNvPicPr>
          <p:nvPr/>
        </p:nvPicPr>
        <p:blipFill>
          <a:blip r:embed="rId4"/>
          <a:stretch>
            <a:fillRect/>
          </a:stretch>
        </p:blipFill>
        <p:spPr>
          <a:xfrm rot="19615010">
            <a:off x="7591798" y="3080205"/>
            <a:ext cx="453255" cy="402541"/>
          </a:xfrm>
          <a:prstGeom prst="rect">
            <a:avLst/>
          </a:prstGeom>
        </p:spPr>
      </p:pic>
      <p:grpSp>
        <p:nvGrpSpPr>
          <p:cNvPr id="29" name="Group 28">
            <a:extLst>
              <a:ext uri="{FF2B5EF4-FFF2-40B4-BE49-F238E27FC236}">
                <a16:creationId xmlns:a16="http://schemas.microsoft.com/office/drawing/2014/main" id="{81D6EA82-1C87-1CE9-1059-E88642BD8C55}"/>
              </a:ext>
            </a:extLst>
          </p:cNvPr>
          <p:cNvGrpSpPr/>
          <p:nvPr/>
        </p:nvGrpSpPr>
        <p:grpSpPr>
          <a:xfrm>
            <a:off x="4899325" y="4351713"/>
            <a:ext cx="3164488" cy="646331"/>
            <a:chOff x="4899325" y="4351713"/>
            <a:chExt cx="3164488" cy="646331"/>
          </a:xfrm>
        </p:grpSpPr>
        <p:sp>
          <p:nvSpPr>
            <p:cNvPr id="23" name="TextBox 22">
              <a:extLst>
                <a:ext uri="{FF2B5EF4-FFF2-40B4-BE49-F238E27FC236}">
                  <a16:creationId xmlns:a16="http://schemas.microsoft.com/office/drawing/2014/main" id="{5E9D90FA-C79C-8C9F-468D-2C17EF954BC8}"/>
                </a:ext>
              </a:extLst>
            </p:cNvPr>
            <p:cNvSpPr txBox="1"/>
            <p:nvPr/>
          </p:nvSpPr>
          <p:spPr>
            <a:xfrm>
              <a:off x="4899325" y="4351713"/>
              <a:ext cx="1966501" cy="646331"/>
            </a:xfrm>
            <a:prstGeom prst="rect">
              <a:avLst/>
            </a:prstGeom>
            <a:noFill/>
          </p:spPr>
          <p:txBody>
            <a:bodyPr wrap="square" rtlCol="0">
              <a:spAutoFit/>
            </a:bodyPr>
            <a:lstStyle/>
            <a:p>
              <a:pPr algn="ctr"/>
              <a:r>
                <a:rPr lang="en-US" sz="1800" i="1" dirty="0">
                  <a:latin typeface="+mn-lt"/>
                  <a:ea typeface="+mn-ea"/>
                </a:rPr>
                <a:t>start of second QUIC connection </a:t>
              </a:r>
            </a:p>
          </p:txBody>
        </p:sp>
        <p:cxnSp>
          <p:nvCxnSpPr>
            <p:cNvPr id="24" name="Straight Connector 23">
              <a:extLst>
                <a:ext uri="{FF2B5EF4-FFF2-40B4-BE49-F238E27FC236}">
                  <a16:creationId xmlns:a16="http://schemas.microsoft.com/office/drawing/2014/main" id="{A98A3C3B-B992-6036-057C-FC796A634286}"/>
                </a:ext>
              </a:extLst>
            </p:cNvPr>
            <p:cNvCxnSpPr>
              <a:cxnSpLocks/>
            </p:cNvCxnSpPr>
            <p:nvPr/>
          </p:nvCxnSpPr>
          <p:spPr>
            <a:xfrm flipV="1">
              <a:off x="6112963" y="4677712"/>
              <a:ext cx="1950850" cy="200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E3F43068-DD36-2255-81E5-877706B0C900}"/>
              </a:ext>
            </a:extLst>
          </p:cNvPr>
          <p:cNvGrpSpPr/>
          <p:nvPr/>
        </p:nvGrpSpPr>
        <p:grpSpPr>
          <a:xfrm>
            <a:off x="659981" y="4251394"/>
            <a:ext cx="8925410" cy="2093745"/>
            <a:chOff x="659981" y="4251394"/>
            <a:chExt cx="8925410" cy="2093745"/>
          </a:xfrm>
        </p:grpSpPr>
        <p:sp>
          <p:nvSpPr>
            <p:cNvPr id="198" name="Content Placeholder 3">
              <a:extLst>
                <a:ext uri="{FF2B5EF4-FFF2-40B4-BE49-F238E27FC236}">
                  <a16:creationId xmlns:a16="http://schemas.microsoft.com/office/drawing/2014/main" id="{F5B7BF91-3606-0BBD-C39B-CE25157509EA}"/>
                </a:ext>
              </a:extLst>
            </p:cNvPr>
            <p:cNvSpPr txBox="1">
              <a:spLocks/>
            </p:cNvSpPr>
            <p:nvPr/>
          </p:nvSpPr>
          <p:spPr>
            <a:xfrm>
              <a:off x="659981" y="4251394"/>
              <a:ext cx="4254995" cy="2093745"/>
            </a:xfrm>
            <a:prstGeom prst="rect">
              <a:avLst/>
            </a:prstGeom>
          </p:spPr>
          <p:txBody>
            <a:bodyPr vert="horz" lIns="91440" tIns="45720" rIns="91440" bIns="45720" rtlCol="0">
              <a:normAutofit/>
            </a:bodyPr>
            <a:lstStyle>
              <a:lvl1pPr marL="352425" indent="-222250" algn="l" defTabSz="914400" rtl="0" eaLnBrk="1" latinLnBrk="0" hangingPunct="1">
                <a:lnSpc>
                  <a:spcPct val="90000"/>
                </a:lnSpc>
                <a:spcBef>
                  <a:spcPts val="1000"/>
                </a:spcBef>
                <a:buClr>
                  <a:srgbClr val="0000A3"/>
                </a:buClr>
                <a:buFont typeface="Wingdings" pitchFamily="2" charset="2"/>
                <a:buChar char="§"/>
                <a:tabLst/>
                <a:defRPr sz="2800" kern="1200">
                  <a:solidFill>
                    <a:schemeClr val="tx1"/>
                  </a:solidFill>
                  <a:latin typeface="+mn-lt"/>
                  <a:ea typeface="+mn-ea"/>
                  <a:cs typeface="+mn-cs"/>
                </a:defRPr>
              </a:lvl1pPr>
              <a:lvl2pPr marL="695325" indent="-231775" algn="l" defTabSz="914400" rtl="0" eaLnBrk="1" latinLnBrk="0" hangingPunct="1">
                <a:lnSpc>
                  <a:spcPct val="90000"/>
                </a:lnSpc>
                <a:spcBef>
                  <a:spcPts val="500"/>
                </a:spcBef>
                <a:buClr>
                  <a:srgbClr val="0000A8"/>
                </a:buClr>
                <a:buFont typeface="Arial" panose="020B0604020202020204" pitchFamily="34" charset="0"/>
                <a:buChar char="•"/>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017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r>
                <a:rPr kumimoji="0" lang="en-US" sz="2000" b="0" i="0" u="none" strike="noStrike" kern="1200" cap="none" spc="0" normalizeH="0" baseline="0" noProof="0" dirty="0">
                  <a:ln>
                    <a:noFill/>
                  </a:ln>
                  <a:solidFill>
                    <a:prstClr val="black"/>
                  </a:solidFill>
                  <a:effectLst/>
                  <a:uLnTx/>
                  <a:uFillTx/>
                  <a:cs typeface="+mn-cs"/>
                </a:rPr>
                <a:t>Client uses</a:t>
              </a:r>
              <a:r>
                <a:rPr kumimoji="0" lang="en-US" sz="2000" b="0" i="0" u="none" strike="noStrike" kern="1200" cap="none" spc="0" normalizeH="0" noProof="0" dirty="0">
                  <a:ln>
                    <a:noFill/>
                  </a:ln>
                  <a:solidFill>
                    <a:prstClr val="black"/>
                  </a:solidFill>
                  <a:effectLst/>
                  <a:uLnTx/>
                  <a:uFillTx/>
                  <a:cs typeface="+mn-cs"/>
                </a:rPr>
                <a:t> last session ticket for encryption, authentication for new connection</a:t>
              </a:r>
            </a:p>
            <a:p>
              <a:pPr marL="641350" indent="-223838">
                <a:defRPr/>
              </a:pPr>
              <a:r>
                <a:rPr kumimoji="0" lang="en-US" sz="2000" b="0" i="0" u="none" strike="noStrike" kern="1200" cap="none" spc="0" normalizeH="0" noProof="0" dirty="0">
                  <a:ln>
                    <a:noFill/>
                  </a:ln>
                  <a:solidFill>
                    <a:prstClr val="black"/>
                  </a:solidFill>
                  <a:effectLst/>
                  <a:uLnTx/>
                  <a:uFillTx/>
                  <a:cs typeface="+mn-cs"/>
                </a:rPr>
                <a:t>0 RTT </a:t>
              </a:r>
              <a:r>
                <a:rPr kumimoji="0" lang="en-US" sz="2000" b="0" i="0" u="none" strike="noStrike" kern="1200" cap="none" spc="0" normalizeH="0" baseline="0" noProof="0" dirty="0">
                  <a:ln>
                    <a:noFill/>
                  </a:ln>
                  <a:solidFill>
                    <a:prstClr val="black"/>
                  </a:solidFill>
                  <a:effectLst/>
                  <a:uLnTx/>
                  <a:uFillTx/>
                  <a:cs typeface="+mn-cs"/>
                </a:rPr>
                <a:t>handshake delay</a:t>
              </a:r>
            </a:p>
            <a:p>
              <a:pPr marL="130175" marR="0" lvl="0" indent="0" algn="l" defTabSz="914400" rtl="0" eaLnBrk="1" fontAlgn="auto" latinLnBrk="0" hangingPunct="1">
                <a:lnSpc>
                  <a:spcPct val="90000"/>
                </a:lnSpc>
                <a:spcBef>
                  <a:spcPts val="1000"/>
                </a:spcBef>
                <a:spcAft>
                  <a:spcPts val="0"/>
                </a:spcAft>
                <a:buClr>
                  <a:srgbClr val="0000A3"/>
                </a:buClr>
                <a:buSzTx/>
                <a:buFont typeface="Wingdings" pitchFamily="2" charset="2"/>
                <a:buNone/>
                <a:tabLst/>
                <a:defRPr/>
              </a:pPr>
              <a:endParaRPr kumimoji="0" lang="en-US" sz="2000" b="0" i="0" u="none" strike="noStrike" kern="1200" cap="none" spc="0" normalizeH="0" baseline="0" noProof="0" dirty="0">
                <a:ln>
                  <a:noFill/>
                </a:ln>
                <a:solidFill>
                  <a:prstClr val="black"/>
                </a:solidFill>
                <a:effectLst/>
                <a:uLnTx/>
                <a:uFillTx/>
                <a:cs typeface="+mn-cs"/>
              </a:endParaRPr>
            </a:p>
          </p:txBody>
        </p:sp>
        <p:grpSp>
          <p:nvGrpSpPr>
            <p:cNvPr id="36" name="Group 35">
              <a:extLst>
                <a:ext uri="{FF2B5EF4-FFF2-40B4-BE49-F238E27FC236}">
                  <a16:creationId xmlns:a16="http://schemas.microsoft.com/office/drawing/2014/main" id="{F97A0ADA-1B02-BD9E-4C11-F823D2BC5FC1}"/>
                </a:ext>
              </a:extLst>
            </p:cNvPr>
            <p:cNvGrpSpPr/>
            <p:nvPr/>
          </p:nvGrpSpPr>
          <p:grpSpPr>
            <a:xfrm>
              <a:off x="7681761" y="4985061"/>
              <a:ext cx="1903630" cy="538559"/>
              <a:chOff x="7681761" y="4826037"/>
              <a:chExt cx="1903630" cy="538559"/>
            </a:xfrm>
          </p:grpSpPr>
          <p:sp>
            <p:nvSpPr>
              <p:cNvPr id="21" name="Line 104">
                <a:extLst>
                  <a:ext uri="{FF2B5EF4-FFF2-40B4-BE49-F238E27FC236}">
                    <a16:creationId xmlns:a16="http://schemas.microsoft.com/office/drawing/2014/main" id="{6F0731A0-058E-B2D6-D15B-3D61A79D9F8B}"/>
                  </a:ext>
                </a:extLst>
              </p:cNvPr>
              <p:cNvSpPr>
                <a:spLocks noChangeShapeType="1"/>
              </p:cNvSpPr>
              <p:nvPr/>
            </p:nvSpPr>
            <p:spPr bwMode="auto">
              <a:xfrm>
                <a:off x="8105841" y="5048683"/>
                <a:ext cx="1479550" cy="315913"/>
              </a:xfrm>
              <a:prstGeom prst="line">
                <a:avLst/>
              </a:prstGeom>
              <a:noFill/>
              <a:ln w="28575">
                <a:solidFill>
                  <a:srgbClr val="000099"/>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mn-lt"/>
                  <a:ea typeface="+mn-ea"/>
                  <a:cs typeface="+mn-cs"/>
                </a:endParaRPr>
              </a:p>
            </p:txBody>
          </p:sp>
          <p:sp>
            <p:nvSpPr>
              <p:cNvPr id="25" name="TextBox 24">
                <a:extLst>
                  <a:ext uri="{FF2B5EF4-FFF2-40B4-BE49-F238E27FC236}">
                    <a16:creationId xmlns:a16="http://schemas.microsoft.com/office/drawing/2014/main" id="{4993FB8A-0CB2-BAB3-1C65-4BAC0E65D071}"/>
                  </a:ext>
                </a:extLst>
              </p:cNvPr>
              <p:cNvSpPr txBox="1"/>
              <p:nvPr/>
            </p:nvSpPr>
            <p:spPr>
              <a:xfrm>
                <a:off x="8518517" y="4995264"/>
                <a:ext cx="471604"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n-lt"/>
                    <a:ea typeface="+mn-ea"/>
                    <a:cs typeface="+mn-cs"/>
                  </a:rPr>
                  <a:t>data</a:t>
                </a:r>
              </a:p>
            </p:txBody>
          </p:sp>
          <p:pic>
            <p:nvPicPr>
              <p:cNvPr id="26" name="Picture 25" descr="A white rectangular object with black lines&#10;&#10;Description automatically generated">
                <a:extLst>
                  <a:ext uri="{FF2B5EF4-FFF2-40B4-BE49-F238E27FC236}">
                    <a16:creationId xmlns:a16="http://schemas.microsoft.com/office/drawing/2014/main" id="{9B23612C-9216-2A44-D5F7-0ABA9158530F}"/>
                  </a:ext>
                </a:extLst>
              </p:cNvPr>
              <p:cNvPicPr>
                <a:picLocks noChangeAspect="1"/>
              </p:cNvPicPr>
              <p:nvPr/>
            </p:nvPicPr>
            <p:blipFill>
              <a:blip r:embed="rId4"/>
              <a:stretch>
                <a:fillRect/>
              </a:stretch>
            </p:blipFill>
            <p:spPr>
              <a:xfrm rot="19615010">
                <a:off x="7681761" y="4826037"/>
                <a:ext cx="453255" cy="402541"/>
              </a:xfrm>
              <a:prstGeom prst="rect">
                <a:avLst/>
              </a:prstGeom>
            </p:spPr>
          </p:pic>
        </p:grpSp>
        <p:cxnSp>
          <p:nvCxnSpPr>
            <p:cNvPr id="32" name="Straight Connector 31">
              <a:extLst>
                <a:ext uri="{FF2B5EF4-FFF2-40B4-BE49-F238E27FC236}">
                  <a16:creationId xmlns:a16="http://schemas.microsoft.com/office/drawing/2014/main" id="{B5D72C77-888C-C4FD-1FAD-69BAF28989B5}"/>
                </a:ext>
              </a:extLst>
            </p:cNvPr>
            <p:cNvCxnSpPr>
              <a:cxnSpLocks/>
            </p:cNvCxnSpPr>
            <p:nvPr/>
          </p:nvCxnSpPr>
          <p:spPr>
            <a:xfrm>
              <a:off x="4373217" y="5174316"/>
              <a:ext cx="327964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5" name="直接连接符 4">
            <a:extLst>
              <a:ext uri="{FF2B5EF4-FFF2-40B4-BE49-F238E27FC236}">
                <a16:creationId xmlns:a16="http://schemas.microsoft.com/office/drawing/2014/main" id="{6AA5D713-DC4F-4F2C-B589-A9FE1ECD4753}"/>
              </a:ext>
            </a:extLst>
          </p:cNvPr>
          <p:cNvCxnSpPr/>
          <p:nvPr/>
        </p:nvCxnSpPr>
        <p:spPr bwMode="auto">
          <a:xfrm>
            <a:off x="4765292" y="4318795"/>
            <a:ext cx="6215128" cy="0"/>
          </a:xfrm>
          <a:prstGeom prst="line">
            <a:avLst/>
          </a:prstGeom>
          <a:solidFill>
            <a:schemeClr val="accent1"/>
          </a:solidFill>
          <a:ln w="28575" cap="flat" cmpd="sng" algn="ctr">
            <a:solidFill>
              <a:schemeClr val="tx1"/>
            </a:solidFill>
            <a:prstDash val="sysDash"/>
            <a:round/>
            <a:headEnd type="none" w="med" len="med"/>
            <a:tailEnd type="none" w="med" len="med"/>
          </a:ln>
        </p:spPr>
      </p:cxnSp>
    </p:spTree>
    <p:extLst>
      <p:ext uri="{BB962C8B-B14F-4D97-AF65-F5344CB8AC3E}">
        <p14:creationId xmlns:p14="http://schemas.microsoft.com/office/powerpoint/2010/main" val="9684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dissolv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dissolv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dissolve">
                                      <p:cBhvr>
                                        <p:cTn id="22" dur="500"/>
                                        <p:tgtEl>
                                          <p:spTgt spid="29"/>
                                        </p:tgtEl>
                                      </p:cBhvr>
                                    </p:animEffect>
                                  </p:childTnLst>
                                </p:cTn>
                              </p:par>
                              <p:par>
                                <p:cTn id="23" presetID="9"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dissolve">
                                      <p:cBhvr>
                                        <p:cTn id="25" dur="500"/>
                                        <p:tgtEl>
                                          <p:spTgt spid="40"/>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dissolve">
                                      <p:cBhvr>
                                        <p:cTn id="3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4FEF714A-5957-4DAE-B5BE-9B89D41CD004}"/>
              </a:ext>
            </a:extLst>
          </p:cNvPr>
          <p:cNvSpPr>
            <a:spLocks noGrp="1"/>
          </p:cNvSpPr>
          <p:nvPr>
            <p:ph type="title"/>
          </p:nvPr>
        </p:nvSpPr>
        <p:spPr>
          <a:xfrm>
            <a:off x="240000" y="360000"/>
            <a:ext cx="11520000" cy="890588"/>
          </a:xfrm>
        </p:spPr>
        <p:txBody>
          <a:bodyPr/>
          <a:lstStyle/>
          <a:p>
            <a:r>
              <a:rPr lang="en-US" altLang="zh-CN"/>
              <a:t>What a RFC look like?</a:t>
            </a:r>
            <a:endParaRPr lang="zh-CN" altLang="en-US" dirty="0"/>
          </a:p>
        </p:txBody>
      </p:sp>
      <p:sp>
        <p:nvSpPr>
          <p:cNvPr id="7" name="Rectangle 1">
            <a:extLst>
              <a:ext uri="{FF2B5EF4-FFF2-40B4-BE49-F238E27FC236}">
                <a16:creationId xmlns:a16="http://schemas.microsoft.com/office/drawing/2014/main" id="{C312CE4E-8916-4B63-B6D9-E56C8A740740}"/>
              </a:ext>
            </a:extLst>
          </p:cNvPr>
          <p:cNvSpPr>
            <a:spLocks noGrp="1" noChangeArrowheads="1"/>
          </p:cNvSpPr>
          <p:nvPr>
            <p:ph sz="half" idx="1"/>
          </p:nvPr>
        </p:nvSpPr>
        <p:spPr>
          <a:xfrm>
            <a:off x="711200" y="1600200"/>
            <a:ext cx="5080000" cy="4648200"/>
          </a:xfrm>
          <a:solidFill>
            <a:schemeClr val="bg2">
              <a:lumMod val="20000"/>
              <a:lumOff val="80000"/>
            </a:schemeClr>
          </a:solidFill>
        </p:spPr>
        <p:txBody>
          <a:bodyPr vert="horz" wrap="square" lIns="108000" tIns="252000" rIns="180000" bIns="45720" numCol="1" anchor="t" anchorCtr="0" compatLnSpc="1">
            <a:normAutofit fontScale="62500" lnSpcReduction="20000"/>
          </a:bodyPr>
          <a:lstStyle/>
          <a:p>
            <a:r>
              <a:rPr lang="en-US" altLang="zh-CN" dirty="0"/>
              <a:t>1 Introduction.............................................7</a:t>
            </a:r>
          </a:p>
          <a:p>
            <a:r>
              <a:rPr lang="en-US" altLang="zh-CN" dirty="0"/>
              <a:t>2 Notational Conventions and Generic Grammar..............13</a:t>
            </a:r>
          </a:p>
          <a:p>
            <a:r>
              <a:rPr lang="en-US" altLang="zh-CN" dirty="0"/>
              <a:t>3 Protocol Parameters.....................................17</a:t>
            </a:r>
          </a:p>
          <a:p>
            <a:r>
              <a:rPr lang="en-US" altLang="zh-CN" dirty="0"/>
              <a:t>4 HTTP Message............................................30</a:t>
            </a:r>
          </a:p>
          <a:p>
            <a:r>
              <a:rPr lang="en-US" altLang="zh-CN" dirty="0"/>
              <a:t>5 Request.................................................34</a:t>
            </a:r>
          </a:p>
          <a:p>
            <a:r>
              <a:rPr lang="en-US" altLang="zh-CN" dirty="0"/>
              <a:t>6 Response................................................38</a:t>
            </a:r>
          </a:p>
          <a:p>
            <a:r>
              <a:rPr lang="en-US" altLang="zh-CN" dirty="0"/>
              <a:t>7 Entity..................................................41</a:t>
            </a:r>
          </a:p>
          <a:p>
            <a:r>
              <a:rPr lang="en-US" altLang="zh-CN" dirty="0"/>
              <a:t>8 Connections.............................................43</a:t>
            </a:r>
          </a:p>
          <a:p>
            <a:r>
              <a:rPr lang="en-US" altLang="zh-CN" dirty="0"/>
              <a:t>9 Method Definitions......................................48</a:t>
            </a:r>
          </a:p>
          <a:p>
            <a:r>
              <a:rPr lang="fr-FR" altLang="zh-CN" dirty="0"/>
              <a:t>10 Status Code Definitions................................53</a:t>
            </a:r>
          </a:p>
          <a:p>
            <a:endParaRPr lang="en-US" altLang="zh-CN" dirty="0"/>
          </a:p>
          <a:p>
            <a:endParaRPr lang="zh-CN" altLang="zh-CN" dirty="0"/>
          </a:p>
        </p:txBody>
      </p:sp>
      <p:sp>
        <p:nvSpPr>
          <p:cNvPr id="6" name="内容占位符 5">
            <a:extLst>
              <a:ext uri="{FF2B5EF4-FFF2-40B4-BE49-F238E27FC236}">
                <a16:creationId xmlns:a16="http://schemas.microsoft.com/office/drawing/2014/main" id="{655E6220-D26D-46CD-A3FA-EC623FA31B5F}"/>
              </a:ext>
            </a:extLst>
          </p:cNvPr>
          <p:cNvSpPr>
            <a:spLocks noGrp="1"/>
          </p:cNvSpPr>
          <p:nvPr>
            <p:ph sz="half" idx="2"/>
          </p:nvPr>
        </p:nvSpPr>
        <p:spPr>
          <a:xfrm>
            <a:off x="5994400" y="1600200"/>
            <a:ext cx="5080000" cy="4648200"/>
          </a:xfrm>
          <a:solidFill>
            <a:schemeClr val="bg2">
              <a:lumMod val="20000"/>
              <a:lumOff val="80000"/>
            </a:schemeClr>
          </a:solidFill>
        </p:spPr>
        <p:txBody>
          <a:bodyPr vert="horz" wrap="square" lIns="108000" tIns="252000" rIns="180000" bIns="45720" numCol="1" anchor="t" anchorCtr="0" compatLnSpc="1">
            <a:normAutofit fontScale="62500" lnSpcReduction="20000"/>
          </a:bodyPr>
          <a:lstStyle/>
          <a:p>
            <a:r>
              <a:rPr lang="en-US" altLang="zh-CN" dirty="0"/>
              <a:t>11 Access Authentication..................................65</a:t>
            </a:r>
          </a:p>
          <a:p>
            <a:r>
              <a:rPr lang="en-US" altLang="zh-CN" dirty="0"/>
              <a:t>12 Content Negotiation....................................67</a:t>
            </a:r>
          </a:p>
          <a:p>
            <a:r>
              <a:rPr lang="en-US" altLang="zh-CN" dirty="0"/>
              <a:t>13 Caching in HTTP........................................70</a:t>
            </a:r>
          </a:p>
          <a:p>
            <a:r>
              <a:rPr lang="en-US" altLang="zh-CN" dirty="0"/>
              <a:t>14 Header Field Definitions...............................94</a:t>
            </a:r>
          </a:p>
          <a:p>
            <a:r>
              <a:rPr lang="en-US" altLang="zh-CN" dirty="0"/>
              <a:t>15 Security Considerations...............................139</a:t>
            </a:r>
          </a:p>
          <a:p>
            <a:r>
              <a:rPr lang="en-US" altLang="zh-CN" dirty="0"/>
              <a:t>16 Acknowledgments.......................................144</a:t>
            </a:r>
          </a:p>
          <a:p>
            <a:r>
              <a:rPr lang="en-US" altLang="zh-CN" dirty="0"/>
              <a:t>17 References............................................146</a:t>
            </a:r>
          </a:p>
          <a:p>
            <a:r>
              <a:rPr lang="en-US" altLang="zh-CN" dirty="0"/>
              <a:t>18 Authors' Addresses....................................149</a:t>
            </a:r>
          </a:p>
          <a:p>
            <a:r>
              <a:rPr lang="en-US" altLang="zh-CN" dirty="0"/>
              <a:t>19 Appendices............................................150</a:t>
            </a:r>
            <a:endParaRPr lang="zh-CN" altLang="en-US" dirty="0"/>
          </a:p>
        </p:txBody>
      </p:sp>
      <p:sp>
        <p:nvSpPr>
          <p:cNvPr id="3" name="灯片编号占位符 2">
            <a:extLst>
              <a:ext uri="{FF2B5EF4-FFF2-40B4-BE49-F238E27FC236}">
                <a16:creationId xmlns:a16="http://schemas.microsoft.com/office/drawing/2014/main" id="{333B26EE-F874-4881-BEFB-3B2D843D53C3}"/>
              </a:ext>
            </a:extLst>
          </p:cNvPr>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49</a:t>
            </a:fld>
            <a:endParaRPr lang="en-US" altLang="zh-CN" dirty="0"/>
          </a:p>
        </p:txBody>
      </p:sp>
    </p:spTree>
    <p:extLst>
      <p:ext uri="{BB962C8B-B14F-4D97-AF65-F5344CB8AC3E}">
        <p14:creationId xmlns:p14="http://schemas.microsoft.com/office/powerpoint/2010/main" val="23727041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240000" y="360000"/>
            <a:ext cx="11520000" cy="890588"/>
          </a:xfrm>
        </p:spPr>
        <p:txBody>
          <a:bodyPr/>
          <a:lstStyle/>
          <a:p>
            <a:r>
              <a:rPr lang="en-US" dirty="0"/>
              <a:t>RFC 1945: HTTP/1.0</a:t>
            </a:r>
          </a:p>
        </p:txBody>
      </p:sp>
      <p:sp>
        <p:nvSpPr>
          <p:cNvPr id="6" name="灯片编号占位符 5"/>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50</a:t>
            </a:fld>
            <a:endParaRPr lang="en-US" altLang="zh-CN" dirty="0"/>
          </a:p>
        </p:txBody>
      </p:sp>
      <p:pic>
        <p:nvPicPr>
          <p:cNvPr id="2" name="图片 1"/>
          <p:cNvPicPr>
            <a:picLocks noChangeAspect="1"/>
          </p:cNvPicPr>
          <p:nvPr/>
        </p:nvPicPr>
        <p:blipFill>
          <a:blip r:embed="rId2"/>
          <a:stretch>
            <a:fillRect/>
          </a:stretch>
        </p:blipFill>
        <p:spPr>
          <a:xfrm>
            <a:off x="2157413" y="1567816"/>
            <a:ext cx="3843494" cy="4942522"/>
          </a:xfrm>
          <a:prstGeom prst="rect">
            <a:avLst/>
          </a:prstGeom>
          <a:ln w="3175">
            <a:solidFill>
              <a:schemeClr val="tx1"/>
            </a:solidFill>
          </a:ln>
        </p:spPr>
      </p:pic>
      <p:pic>
        <p:nvPicPr>
          <p:cNvPr id="3" name="图片 2"/>
          <p:cNvPicPr>
            <a:picLocks noChangeAspect="1"/>
          </p:cNvPicPr>
          <p:nvPr/>
        </p:nvPicPr>
        <p:blipFill>
          <a:blip r:embed="rId3"/>
          <a:stretch>
            <a:fillRect/>
          </a:stretch>
        </p:blipFill>
        <p:spPr>
          <a:xfrm>
            <a:off x="6483017" y="1567816"/>
            <a:ext cx="3522670" cy="4942522"/>
          </a:xfrm>
          <a:prstGeom prst="rect">
            <a:avLst/>
          </a:prstGeom>
          <a:ln w="3175">
            <a:solidFill>
              <a:schemeClr val="tx1"/>
            </a:solidFill>
          </a:ln>
        </p:spPr>
      </p:pic>
    </p:spTree>
    <p:extLst>
      <p:ext uri="{BB962C8B-B14F-4D97-AF65-F5344CB8AC3E}">
        <p14:creationId xmlns:p14="http://schemas.microsoft.com/office/powerpoint/2010/main" val="1094719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90588"/>
          </a:xfrm>
        </p:spPr>
        <p:txBody>
          <a:bodyPr/>
          <a:lstStyle/>
          <a:p>
            <a:r>
              <a:rPr lang="en-US" dirty="0"/>
              <a:t>RFC 2068: HTTP/1.1</a:t>
            </a:r>
          </a:p>
        </p:txBody>
      </p:sp>
      <p:sp>
        <p:nvSpPr>
          <p:cNvPr id="4" name="灯片编号占位符 3"/>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51</a:t>
            </a:fld>
            <a:endParaRPr lang="en-US" altLang="zh-CN" dirty="0"/>
          </a:p>
        </p:txBody>
      </p:sp>
      <p:pic>
        <p:nvPicPr>
          <p:cNvPr id="3" name="图片 2"/>
          <p:cNvPicPr>
            <a:picLocks noChangeAspect="1"/>
          </p:cNvPicPr>
          <p:nvPr/>
        </p:nvPicPr>
        <p:blipFill>
          <a:blip r:embed="rId2"/>
          <a:stretch>
            <a:fillRect/>
          </a:stretch>
        </p:blipFill>
        <p:spPr>
          <a:xfrm>
            <a:off x="2233546" y="1388031"/>
            <a:ext cx="3720266" cy="4980464"/>
          </a:xfrm>
          <a:prstGeom prst="rect">
            <a:avLst/>
          </a:prstGeom>
          <a:ln w="3175">
            <a:solidFill>
              <a:schemeClr val="tx1"/>
            </a:solidFill>
          </a:ln>
        </p:spPr>
      </p:pic>
      <p:pic>
        <p:nvPicPr>
          <p:cNvPr id="5" name="图片 4"/>
          <p:cNvPicPr>
            <a:picLocks noChangeAspect="1"/>
          </p:cNvPicPr>
          <p:nvPr/>
        </p:nvPicPr>
        <p:blipFill>
          <a:blip r:embed="rId3"/>
          <a:stretch>
            <a:fillRect/>
          </a:stretch>
        </p:blipFill>
        <p:spPr>
          <a:xfrm>
            <a:off x="6249286" y="1388032"/>
            <a:ext cx="3580514" cy="4980463"/>
          </a:xfrm>
          <a:prstGeom prst="rect">
            <a:avLst/>
          </a:prstGeom>
          <a:ln w="3175">
            <a:solidFill>
              <a:schemeClr val="tx1"/>
            </a:solidFill>
          </a:ln>
        </p:spPr>
      </p:pic>
    </p:spTree>
    <p:extLst>
      <p:ext uri="{BB962C8B-B14F-4D97-AF65-F5344CB8AC3E}">
        <p14:creationId xmlns:p14="http://schemas.microsoft.com/office/powerpoint/2010/main" val="12105318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D6E067-3A7E-4AFA-A04B-7EAC12CFB325}"/>
              </a:ext>
            </a:extLst>
          </p:cNvPr>
          <p:cNvSpPr>
            <a:spLocks noGrp="1"/>
          </p:cNvSpPr>
          <p:nvPr>
            <p:ph type="title"/>
          </p:nvPr>
        </p:nvSpPr>
        <p:spPr>
          <a:xfrm>
            <a:off x="240000" y="360000"/>
            <a:ext cx="11520000" cy="890588"/>
          </a:xfrm>
        </p:spPr>
        <p:txBody>
          <a:bodyPr/>
          <a:lstStyle/>
          <a:p>
            <a:r>
              <a:rPr lang="en-US" altLang="zh-CN" dirty="0"/>
              <a:t>RFC 7540 HTTP/2 </a:t>
            </a:r>
            <a:endParaRPr lang="zh-CN" altLang="en-US" dirty="0"/>
          </a:p>
        </p:txBody>
      </p:sp>
      <p:sp>
        <p:nvSpPr>
          <p:cNvPr id="3" name="灯片编号占位符 2">
            <a:extLst>
              <a:ext uri="{FF2B5EF4-FFF2-40B4-BE49-F238E27FC236}">
                <a16:creationId xmlns:a16="http://schemas.microsoft.com/office/drawing/2014/main" id="{0A50FAEB-E8D6-430A-8373-E3612D722F22}"/>
              </a:ext>
            </a:extLst>
          </p:cNvPr>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52</a:t>
            </a:fld>
            <a:endParaRPr lang="en-US" altLang="zh-CN" dirty="0"/>
          </a:p>
        </p:txBody>
      </p:sp>
      <p:pic>
        <p:nvPicPr>
          <p:cNvPr id="6" name="图片 5">
            <a:extLst>
              <a:ext uri="{FF2B5EF4-FFF2-40B4-BE49-F238E27FC236}">
                <a16:creationId xmlns:a16="http://schemas.microsoft.com/office/drawing/2014/main" id="{F1FBAF7E-2C63-4294-A116-A1D81FA1DAA9}"/>
              </a:ext>
            </a:extLst>
          </p:cNvPr>
          <p:cNvPicPr>
            <a:picLocks noChangeAspect="1"/>
          </p:cNvPicPr>
          <p:nvPr/>
        </p:nvPicPr>
        <p:blipFill>
          <a:blip r:embed="rId3"/>
          <a:stretch>
            <a:fillRect/>
          </a:stretch>
        </p:blipFill>
        <p:spPr>
          <a:xfrm>
            <a:off x="2025360" y="1531432"/>
            <a:ext cx="3998641" cy="4978907"/>
          </a:xfrm>
          <a:prstGeom prst="rect">
            <a:avLst/>
          </a:prstGeom>
          <a:ln w="3175">
            <a:solidFill>
              <a:schemeClr val="tx1"/>
            </a:solidFill>
          </a:ln>
        </p:spPr>
      </p:pic>
      <p:pic>
        <p:nvPicPr>
          <p:cNvPr id="7" name="图片 6">
            <a:extLst>
              <a:ext uri="{FF2B5EF4-FFF2-40B4-BE49-F238E27FC236}">
                <a16:creationId xmlns:a16="http://schemas.microsoft.com/office/drawing/2014/main" id="{8A238A8F-E32F-42A0-B892-A3375BD35067}"/>
              </a:ext>
            </a:extLst>
          </p:cNvPr>
          <p:cNvPicPr>
            <a:picLocks noChangeAspect="1"/>
          </p:cNvPicPr>
          <p:nvPr/>
        </p:nvPicPr>
        <p:blipFill>
          <a:blip r:embed="rId4"/>
          <a:stretch>
            <a:fillRect/>
          </a:stretch>
        </p:blipFill>
        <p:spPr>
          <a:xfrm>
            <a:off x="6563446" y="1519094"/>
            <a:ext cx="3511849" cy="4978907"/>
          </a:xfrm>
          <a:prstGeom prst="rect">
            <a:avLst/>
          </a:prstGeom>
          <a:ln w="3175">
            <a:solidFill>
              <a:schemeClr val="tx1"/>
            </a:solidFill>
          </a:ln>
        </p:spPr>
      </p:pic>
    </p:spTree>
    <p:extLst>
      <p:ext uri="{BB962C8B-B14F-4D97-AF65-F5344CB8AC3E}">
        <p14:creationId xmlns:p14="http://schemas.microsoft.com/office/powerpoint/2010/main" val="3752293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B11377-C032-4BC1-A452-E7D63DE114EA}"/>
              </a:ext>
            </a:extLst>
          </p:cNvPr>
          <p:cNvSpPr>
            <a:spLocks noGrp="1"/>
          </p:cNvSpPr>
          <p:nvPr>
            <p:ph type="title"/>
          </p:nvPr>
        </p:nvSpPr>
        <p:spPr>
          <a:xfrm>
            <a:off x="240000" y="360000"/>
            <a:ext cx="11520000" cy="890588"/>
          </a:xfrm>
        </p:spPr>
        <p:txBody>
          <a:bodyPr/>
          <a:lstStyle/>
          <a:p>
            <a:r>
              <a:rPr lang="en-US" altLang="zh-CN" dirty="0"/>
              <a:t>RFC 9114 HTTP/3</a:t>
            </a:r>
            <a:endParaRPr lang="zh-CN" altLang="en-US" dirty="0"/>
          </a:p>
        </p:txBody>
      </p:sp>
      <p:sp>
        <p:nvSpPr>
          <p:cNvPr id="3" name="灯片编号占位符 2">
            <a:extLst>
              <a:ext uri="{FF2B5EF4-FFF2-40B4-BE49-F238E27FC236}">
                <a16:creationId xmlns:a16="http://schemas.microsoft.com/office/drawing/2014/main" id="{3F1EAC75-BFCD-49CF-B77F-86F259057A58}"/>
              </a:ext>
            </a:extLst>
          </p:cNvPr>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53</a:t>
            </a:fld>
            <a:endParaRPr lang="en-US" altLang="zh-CN" dirty="0"/>
          </a:p>
        </p:txBody>
      </p:sp>
      <p:pic>
        <p:nvPicPr>
          <p:cNvPr id="5" name="图片 4">
            <a:extLst>
              <a:ext uri="{FF2B5EF4-FFF2-40B4-BE49-F238E27FC236}">
                <a16:creationId xmlns:a16="http://schemas.microsoft.com/office/drawing/2014/main" id="{4B93E0F8-5EE0-4792-B6F6-2A6CE4FB9E64}"/>
              </a:ext>
            </a:extLst>
          </p:cNvPr>
          <p:cNvPicPr>
            <a:picLocks noChangeAspect="1"/>
          </p:cNvPicPr>
          <p:nvPr/>
        </p:nvPicPr>
        <p:blipFill>
          <a:blip r:embed="rId2"/>
          <a:stretch>
            <a:fillRect/>
          </a:stretch>
        </p:blipFill>
        <p:spPr>
          <a:xfrm>
            <a:off x="2618332" y="1371600"/>
            <a:ext cx="6526404" cy="5250180"/>
          </a:xfrm>
          <a:prstGeom prst="rect">
            <a:avLst/>
          </a:prstGeom>
        </p:spPr>
      </p:pic>
    </p:spTree>
    <p:extLst>
      <p:ext uri="{BB962C8B-B14F-4D97-AF65-F5344CB8AC3E}">
        <p14:creationId xmlns:p14="http://schemas.microsoft.com/office/powerpoint/2010/main" val="38878363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idx="1"/>
          </p:nvPr>
        </p:nvSpPr>
        <p:spPr/>
        <p:txBody>
          <a:bodyPr/>
          <a:lstStyle/>
          <a:p>
            <a:r>
              <a:rPr lang="en-US" altLang="en-US" dirty="0"/>
              <a:t>Shall we maintain the states of a web client? </a:t>
            </a:r>
          </a:p>
          <a:p>
            <a:r>
              <a:rPr lang="en-US" altLang="zh-CN" dirty="0"/>
              <a:t>Why and how?</a:t>
            </a:r>
            <a:endParaRPr lang="en-US" dirty="0"/>
          </a:p>
        </p:txBody>
      </p:sp>
      <p:sp>
        <p:nvSpPr>
          <p:cNvPr id="3" name="灯片编号占位符 2"/>
          <p:cNvSpPr>
            <a:spLocks noGrp="1"/>
          </p:cNvSpPr>
          <p:nvPr>
            <p:ph type="sldNum" sz="quarter" idx="12"/>
          </p:nvPr>
        </p:nvSpPr>
        <p:spPr/>
        <p:txBody>
          <a:bodyPr/>
          <a:lstStyle/>
          <a:p>
            <a:fld id="{F769371F-0F95-4BDF-9A9A-7FF549C12214}" type="slidenum">
              <a:rPr lang="en-US" altLang="zh-CN" smtClean="0"/>
              <a:pPr/>
              <a:t>54</a:t>
            </a:fld>
            <a:endParaRPr lang="en-US" altLang="zh-CN" dirty="0"/>
          </a:p>
        </p:txBody>
      </p:sp>
    </p:spTree>
    <p:extLst>
      <p:ext uri="{BB962C8B-B14F-4D97-AF65-F5344CB8AC3E}">
        <p14:creationId xmlns:p14="http://schemas.microsoft.com/office/powerpoint/2010/main" val="2425008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240000" y="360000"/>
            <a:ext cx="11520000" cy="890588"/>
          </a:xfrm>
        </p:spPr>
        <p:txBody>
          <a:bodyPr/>
          <a:lstStyle/>
          <a:p>
            <a:r>
              <a:rPr lang="en-US" altLang="zh-CN"/>
              <a:t>User-server state: cookies</a:t>
            </a:r>
            <a:endParaRPr lang="en-US" altLang="zh-CN" dirty="0"/>
          </a:p>
        </p:txBody>
      </p:sp>
      <p:sp>
        <p:nvSpPr>
          <p:cNvPr id="98307" name="Rectangle 3"/>
          <p:cNvSpPr>
            <a:spLocks noGrp="1" noChangeArrowheads="1"/>
          </p:cNvSpPr>
          <p:nvPr>
            <p:ph sz="half" idx="1"/>
          </p:nvPr>
        </p:nvSpPr>
        <p:spPr>
          <a:xfrm>
            <a:off x="711200" y="1600200"/>
            <a:ext cx="5080000" cy="4648200"/>
          </a:xfrm>
        </p:spPr>
        <p:txBody>
          <a:bodyPr/>
          <a:lstStyle/>
          <a:p>
            <a:r>
              <a:rPr lang="en-US" altLang="zh-CN" dirty="0"/>
              <a:t>Many major Web sites use cookies</a:t>
            </a:r>
          </a:p>
          <a:p>
            <a:r>
              <a:rPr lang="en-US" altLang="zh-CN" dirty="0"/>
              <a:t>Four components:</a:t>
            </a:r>
          </a:p>
          <a:p>
            <a:pPr lvl="1"/>
            <a:r>
              <a:rPr lang="en-US" altLang="zh-CN" dirty="0"/>
              <a:t>1) </a:t>
            </a:r>
            <a:r>
              <a:rPr lang="en-US" altLang="zh-CN" dirty="0">
                <a:solidFill>
                  <a:schemeClr val="accent2"/>
                </a:solidFill>
              </a:rPr>
              <a:t>cookie header line </a:t>
            </a:r>
            <a:r>
              <a:rPr lang="en-US" altLang="zh-CN" dirty="0"/>
              <a:t>of HTTP response message</a:t>
            </a:r>
          </a:p>
          <a:p>
            <a:pPr lvl="1"/>
            <a:r>
              <a:rPr lang="en-US" altLang="zh-CN" dirty="0"/>
              <a:t>2) </a:t>
            </a:r>
            <a:r>
              <a:rPr lang="en-US" altLang="zh-CN" dirty="0">
                <a:solidFill>
                  <a:schemeClr val="accent2"/>
                </a:solidFill>
              </a:rPr>
              <a:t>cookie header line </a:t>
            </a:r>
            <a:r>
              <a:rPr lang="en-US" altLang="zh-CN" dirty="0"/>
              <a:t>in HTTP request message</a:t>
            </a:r>
          </a:p>
          <a:p>
            <a:pPr lvl="1"/>
            <a:r>
              <a:rPr lang="en-US" altLang="zh-CN" dirty="0"/>
              <a:t>3) </a:t>
            </a:r>
            <a:r>
              <a:rPr lang="en-US" altLang="zh-CN" b="1" dirty="0"/>
              <a:t>cookie file kept on user’s host</a:t>
            </a:r>
            <a:r>
              <a:rPr lang="en-US" altLang="zh-CN" dirty="0"/>
              <a:t>, managed by user’s browser</a:t>
            </a:r>
          </a:p>
          <a:p>
            <a:pPr lvl="1"/>
            <a:r>
              <a:rPr lang="en-US" altLang="zh-CN" dirty="0"/>
              <a:t>4) </a:t>
            </a:r>
            <a:r>
              <a:rPr lang="en-US" altLang="zh-CN" b="1" dirty="0"/>
              <a:t>back-end database </a:t>
            </a:r>
            <a:r>
              <a:rPr lang="en-US" altLang="zh-CN" dirty="0"/>
              <a:t>at Web site</a:t>
            </a:r>
          </a:p>
        </p:txBody>
      </p:sp>
      <p:sp>
        <p:nvSpPr>
          <p:cNvPr id="98308" name="Rectangle 4"/>
          <p:cNvSpPr>
            <a:spLocks noGrp="1" noChangeArrowheads="1"/>
          </p:cNvSpPr>
          <p:nvPr>
            <p:ph sz="half" idx="2"/>
          </p:nvPr>
        </p:nvSpPr>
        <p:spPr>
          <a:xfrm>
            <a:off x="5994400" y="1600200"/>
            <a:ext cx="5080000" cy="4648200"/>
          </a:xfrm>
        </p:spPr>
        <p:txBody>
          <a:bodyPr/>
          <a:lstStyle/>
          <a:p>
            <a:r>
              <a:rPr lang="en-US" altLang="zh-CN" dirty="0"/>
              <a:t>Example:</a:t>
            </a:r>
          </a:p>
          <a:p>
            <a:r>
              <a:rPr lang="en-US" altLang="zh-CN" dirty="0"/>
              <a:t>Susan always access Internet always from PC</a:t>
            </a:r>
          </a:p>
          <a:p>
            <a:r>
              <a:rPr lang="en-US" altLang="zh-CN" dirty="0"/>
              <a:t>visits specific e-commerce site for first time</a:t>
            </a:r>
          </a:p>
          <a:p>
            <a:r>
              <a:rPr lang="en-US" altLang="zh-CN" dirty="0"/>
              <a:t>when initial HTTP requests arrives at site, site creates: </a:t>
            </a:r>
          </a:p>
          <a:p>
            <a:pPr lvl="1"/>
            <a:r>
              <a:rPr lang="en-US" altLang="zh-CN" dirty="0"/>
              <a:t>unique ID</a:t>
            </a:r>
          </a:p>
          <a:p>
            <a:pPr lvl="1"/>
            <a:r>
              <a:rPr lang="en-US" altLang="zh-CN" dirty="0"/>
              <a:t>entry in backend database for ID</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55</a:t>
            </a:fld>
            <a:endParaRPr lang="en-US" altLang="zh-CN" dirty="0"/>
          </a:p>
        </p:txBody>
      </p:sp>
    </p:spTree>
    <p:extLst>
      <p:ext uri="{BB962C8B-B14F-4D97-AF65-F5344CB8AC3E}">
        <p14:creationId xmlns:p14="http://schemas.microsoft.com/office/powerpoint/2010/main" val="4577846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240000" y="360000"/>
            <a:ext cx="11520000" cy="890588"/>
          </a:xfrm>
        </p:spPr>
        <p:txBody>
          <a:bodyPr/>
          <a:lstStyle/>
          <a:p>
            <a:r>
              <a:rPr lang="en-US" altLang="zh-CN"/>
              <a:t>Cookies: keeping “state” (cont.)</a:t>
            </a:r>
          </a:p>
        </p:txBody>
      </p:sp>
      <p:sp>
        <p:nvSpPr>
          <p:cNvPr id="5" name="灯片编号占位符 4"/>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56</a:t>
            </a:fld>
            <a:endParaRPr lang="en-US" altLang="zh-CN" dirty="0"/>
          </a:p>
        </p:txBody>
      </p:sp>
      <p:sp>
        <p:nvSpPr>
          <p:cNvPr id="100355" name="Text Box 5"/>
          <p:cNvSpPr txBox="1">
            <a:spLocks noChangeArrowheads="1"/>
          </p:cNvSpPr>
          <p:nvPr/>
        </p:nvSpPr>
        <p:spPr bwMode="auto">
          <a:xfrm>
            <a:off x="2544487" y="1138239"/>
            <a:ext cx="8451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400" b="1" u="sng" dirty="0">
                <a:latin typeface="+mn-lt"/>
                <a:ea typeface="+mn-ea"/>
              </a:rPr>
              <a:t>client</a:t>
            </a:r>
            <a:endParaRPr lang="en-US" altLang="zh-CN" sz="2400" b="1" dirty="0">
              <a:latin typeface="+mn-lt"/>
              <a:ea typeface="+mn-ea"/>
            </a:endParaRPr>
          </a:p>
        </p:txBody>
      </p:sp>
      <p:sp>
        <p:nvSpPr>
          <p:cNvPr id="100356" name="Text Box 6"/>
          <p:cNvSpPr txBox="1">
            <a:spLocks noChangeArrowheads="1"/>
          </p:cNvSpPr>
          <p:nvPr/>
        </p:nvSpPr>
        <p:spPr bwMode="auto">
          <a:xfrm>
            <a:off x="6998531" y="1282701"/>
            <a:ext cx="9444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400" b="1" u="sng">
                <a:latin typeface="+mn-lt"/>
                <a:ea typeface="+mn-ea"/>
              </a:rPr>
              <a:t>server</a:t>
            </a:r>
            <a:endParaRPr lang="en-US" altLang="zh-CN" sz="2400" b="1">
              <a:latin typeface="+mn-lt"/>
              <a:ea typeface="+mn-ea"/>
            </a:endParaRPr>
          </a:p>
        </p:txBody>
      </p:sp>
      <p:grpSp>
        <p:nvGrpSpPr>
          <p:cNvPr id="2" name="Group 90"/>
          <p:cNvGrpSpPr>
            <a:grpSpLocks/>
          </p:cNvGrpSpPr>
          <p:nvPr/>
        </p:nvGrpSpPr>
        <p:grpSpPr bwMode="auto">
          <a:xfrm>
            <a:off x="3724276" y="4227513"/>
            <a:ext cx="3305175" cy="425450"/>
            <a:chOff x="1386" y="2663"/>
            <a:chExt cx="2082" cy="268"/>
          </a:xfrm>
        </p:grpSpPr>
        <p:sp>
          <p:nvSpPr>
            <p:cNvPr id="100412" name="Line 16"/>
            <p:cNvSpPr>
              <a:spLocks noChangeShapeType="1"/>
            </p:cNvSpPr>
            <p:nvPr/>
          </p:nvSpPr>
          <p:spPr bwMode="auto">
            <a:xfrm flipH="1">
              <a:off x="1386" y="2663"/>
              <a:ext cx="2082" cy="24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nvGrpSpPr>
            <p:cNvPr id="100413" name="Group 17"/>
            <p:cNvGrpSpPr>
              <a:grpSpLocks/>
            </p:cNvGrpSpPr>
            <p:nvPr/>
          </p:nvGrpSpPr>
          <p:grpSpPr bwMode="auto">
            <a:xfrm>
              <a:off x="1553" y="2694"/>
              <a:ext cx="1743" cy="237"/>
              <a:chOff x="3268" y="2846"/>
              <a:chExt cx="1743" cy="237"/>
            </a:xfrm>
          </p:grpSpPr>
          <p:sp>
            <p:nvSpPr>
              <p:cNvPr id="100414" name="Rectangle 18"/>
              <p:cNvSpPr>
                <a:spLocks noChangeArrowheads="1"/>
              </p:cNvSpPr>
              <p:nvPr/>
            </p:nvSpPr>
            <p:spPr bwMode="auto">
              <a:xfrm>
                <a:off x="3282" y="2856"/>
                <a:ext cx="1692" cy="198"/>
              </a:xfrm>
              <a:prstGeom prst="rect">
                <a:avLst/>
              </a:prstGeom>
              <a:solidFill>
                <a:schemeClr val="bg1"/>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00415" name="Text Box 19"/>
              <p:cNvSpPr txBox="1">
                <a:spLocks noChangeArrowheads="1"/>
              </p:cNvSpPr>
              <p:nvPr/>
            </p:nvSpPr>
            <p:spPr bwMode="auto">
              <a:xfrm>
                <a:off x="3268" y="2846"/>
                <a:ext cx="1743" cy="237"/>
              </a:xfrm>
              <a:prstGeom prst="rect">
                <a:avLst/>
              </a:prstGeom>
              <a:solidFill>
                <a:schemeClr val="bg1"/>
              </a:solidFill>
              <a:ln w="9525">
                <a:solidFill>
                  <a:schemeClr val="tx1"/>
                </a:solidFill>
                <a:miter lim="800000"/>
                <a:headEnd/>
                <a:tailEnd/>
              </a:ln>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800">
                    <a:latin typeface="+mn-lt"/>
                    <a:ea typeface="+mn-ea"/>
                  </a:rPr>
                  <a:t>usual http response msg</a:t>
                </a:r>
                <a:endParaRPr lang="en-US" altLang="zh-CN" sz="2400">
                  <a:latin typeface="+mn-lt"/>
                  <a:ea typeface="+mn-ea"/>
                </a:endParaRPr>
              </a:p>
            </p:txBody>
          </p:sp>
        </p:grpSp>
      </p:grpSp>
      <p:grpSp>
        <p:nvGrpSpPr>
          <p:cNvPr id="4" name="Group 94"/>
          <p:cNvGrpSpPr>
            <a:grpSpLocks/>
          </p:cNvGrpSpPr>
          <p:nvPr/>
        </p:nvGrpSpPr>
        <p:grpSpPr bwMode="auto">
          <a:xfrm>
            <a:off x="3733801" y="5722939"/>
            <a:ext cx="3305175" cy="407987"/>
            <a:chOff x="1392" y="3605"/>
            <a:chExt cx="2082" cy="257"/>
          </a:xfrm>
        </p:grpSpPr>
        <p:sp>
          <p:nvSpPr>
            <p:cNvPr id="100408" name="Line 24"/>
            <p:cNvSpPr>
              <a:spLocks noChangeShapeType="1"/>
            </p:cNvSpPr>
            <p:nvPr/>
          </p:nvSpPr>
          <p:spPr bwMode="auto">
            <a:xfrm flipH="1">
              <a:off x="1392" y="3605"/>
              <a:ext cx="2082" cy="24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nvGrpSpPr>
            <p:cNvPr id="100409" name="Group 25"/>
            <p:cNvGrpSpPr>
              <a:grpSpLocks/>
            </p:cNvGrpSpPr>
            <p:nvPr/>
          </p:nvGrpSpPr>
          <p:grpSpPr bwMode="auto">
            <a:xfrm>
              <a:off x="1552" y="3625"/>
              <a:ext cx="1743" cy="237"/>
              <a:chOff x="3268" y="2846"/>
              <a:chExt cx="1743" cy="237"/>
            </a:xfrm>
          </p:grpSpPr>
          <p:sp>
            <p:nvSpPr>
              <p:cNvPr id="100410" name="Rectangle 26"/>
              <p:cNvSpPr>
                <a:spLocks noChangeArrowheads="1"/>
              </p:cNvSpPr>
              <p:nvPr/>
            </p:nvSpPr>
            <p:spPr bwMode="auto">
              <a:xfrm>
                <a:off x="3282" y="2856"/>
                <a:ext cx="1692" cy="198"/>
              </a:xfrm>
              <a:prstGeom prst="rect">
                <a:avLst/>
              </a:prstGeom>
              <a:solidFill>
                <a:schemeClr val="bg1"/>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00411" name="Text Box 27"/>
              <p:cNvSpPr txBox="1">
                <a:spLocks noChangeArrowheads="1"/>
              </p:cNvSpPr>
              <p:nvPr/>
            </p:nvSpPr>
            <p:spPr bwMode="auto">
              <a:xfrm>
                <a:off x="3268" y="2846"/>
                <a:ext cx="1743" cy="237"/>
              </a:xfrm>
              <a:prstGeom prst="rect">
                <a:avLst/>
              </a:prstGeom>
              <a:solidFill>
                <a:schemeClr val="bg1"/>
              </a:solidFill>
              <a:ln w="9525">
                <a:solidFill>
                  <a:schemeClr val="tx1"/>
                </a:solidFill>
                <a:miter lim="800000"/>
                <a:headEnd/>
                <a:tailEnd/>
              </a:ln>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800">
                    <a:latin typeface="+mn-lt"/>
                    <a:ea typeface="+mn-ea"/>
                  </a:rPr>
                  <a:t>usual http response msg</a:t>
                </a:r>
                <a:endParaRPr lang="en-US" altLang="zh-CN" sz="2400">
                  <a:latin typeface="+mn-lt"/>
                  <a:ea typeface="+mn-ea"/>
                </a:endParaRPr>
              </a:p>
            </p:txBody>
          </p:sp>
        </p:grpSp>
      </p:grpSp>
      <p:sp>
        <p:nvSpPr>
          <p:cNvPr id="50235" name="Text Box 59"/>
          <p:cNvSpPr txBox="1">
            <a:spLocks noChangeArrowheads="1"/>
          </p:cNvSpPr>
          <p:nvPr/>
        </p:nvSpPr>
        <p:spPr bwMode="auto">
          <a:xfrm>
            <a:off x="2287589" y="2530476"/>
            <a:ext cx="17875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000">
                <a:latin typeface="+mn-lt"/>
                <a:ea typeface="+mn-ea"/>
              </a:rPr>
              <a:t>cookie file</a:t>
            </a:r>
          </a:p>
        </p:txBody>
      </p:sp>
      <p:sp>
        <p:nvSpPr>
          <p:cNvPr id="50242" name="Text Box 66"/>
          <p:cNvSpPr txBox="1">
            <a:spLocks noChangeArrowheads="1"/>
          </p:cNvSpPr>
          <p:nvPr/>
        </p:nvSpPr>
        <p:spPr bwMode="auto">
          <a:xfrm>
            <a:off x="2126986" y="4334116"/>
            <a:ext cx="14718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800" dirty="0">
                <a:latin typeface="+mn-lt"/>
                <a:ea typeface="+mn-ea"/>
              </a:rPr>
              <a:t>one week later:</a:t>
            </a:r>
          </a:p>
        </p:txBody>
      </p:sp>
      <p:grpSp>
        <p:nvGrpSpPr>
          <p:cNvPr id="6" name="Group 89"/>
          <p:cNvGrpSpPr>
            <a:grpSpLocks/>
          </p:cNvGrpSpPr>
          <p:nvPr/>
        </p:nvGrpSpPr>
        <p:grpSpPr bwMode="auto">
          <a:xfrm>
            <a:off x="3733800" y="3589338"/>
            <a:ext cx="5638800" cy="1128712"/>
            <a:chOff x="1392" y="2261"/>
            <a:chExt cx="3552" cy="711"/>
          </a:xfrm>
        </p:grpSpPr>
        <p:sp>
          <p:nvSpPr>
            <p:cNvPr id="100401" name="Line 12"/>
            <p:cNvSpPr>
              <a:spLocks noChangeShapeType="1"/>
            </p:cNvSpPr>
            <p:nvPr/>
          </p:nvSpPr>
          <p:spPr bwMode="auto">
            <a:xfrm>
              <a:off x="1392" y="2357"/>
              <a:ext cx="2082" cy="24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00402" name="Text Box 15"/>
            <p:cNvSpPr txBox="1">
              <a:spLocks noChangeArrowheads="1"/>
            </p:cNvSpPr>
            <p:nvPr/>
          </p:nvSpPr>
          <p:spPr bwMode="auto">
            <a:xfrm>
              <a:off x="1548" y="2261"/>
              <a:ext cx="1689" cy="363"/>
            </a:xfrm>
            <a:prstGeom prst="rect">
              <a:avLst/>
            </a:prstGeom>
            <a:solidFill>
              <a:schemeClr val="bg1"/>
            </a:solidFill>
            <a:ln w="9525">
              <a:solidFill>
                <a:schemeClr val="tx1"/>
              </a:solidFill>
              <a:miter lim="800000"/>
              <a:headEnd/>
              <a:tailEnd/>
            </a:ln>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lnSpc>
                  <a:spcPct val="80000"/>
                </a:lnSpc>
                <a:spcBef>
                  <a:spcPct val="0"/>
                </a:spcBef>
                <a:buSzTx/>
                <a:buFontTx/>
                <a:buNone/>
              </a:pPr>
              <a:r>
                <a:rPr lang="en-US" altLang="zh-CN" sz="1800">
                  <a:latin typeface="+mn-lt"/>
                  <a:ea typeface="+mn-ea"/>
                </a:rPr>
                <a:t>usual http request msg</a:t>
              </a:r>
            </a:p>
            <a:p>
              <a:pPr algn="ctr">
                <a:lnSpc>
                  <a:spcPct val="80000"/>
                </a:lnSpc>
                <a:spcBef>
                  <a:spcPct val="0"/>
                </a:spcBef>
                <a:buSzTx/>
                <a:buFontTx/>
                <a:buNone/>
              </a:pPr>
              <a:r>
                <a:rPr lang="en-US" altLang="zh-CN" sz="2000" b="1">
                  <a:latin typeface="+mn-lt"/>
                  <a:ea typeface="+mn-ea"/>
                </a:rPr>
                <a:t>cookie: 1678</a:t>
              </a:r>
            </a:p>
          </p:txBody>
        </p:sp>
        <p:sp>
          <p:nvSpPr>
            <p:cNvPr id="100403" name="Text Box 28"/>
            <p:cNvSpPr txBox="1">
              <a:spLocks noChangeArrowheads="1"/>
            </p:cNvSpPr>
            <p:nvPr/>
          </p:nvSpPr>
          <p:spPr bwMode="auto">
            <a:xfrm>
              <a:off x="3573" y="2332"/>
              <a:ext cx="559" cy="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000">
                  <a:solidFill>
                    <a:schemeClr val="accent2"/>
                  </a:solidFill>
                  <a:latin typeface="+mn-lt"/>
                  <a:ea typeface="+mn-ea"/>
                </a:rPr>
                <a:t>cookie-</a:t>
              </a:r>
            </a:p>
            <a:p>
              <a:pPr algn="ctr">
                <a:spcBef>
                  <a:spcPct val="0"/>
                </a:spcBef>
                <a:buSzTx/>
                <a:buFontTx/>
                <a:buNone/>
              </a:pPr>
              <a:r>
                <a:rPr lang="en-US" altLang="zh-CN" sz="2000">
                  <a:solidFill>
                    <a:schemeClr val="accent2"/>
                  </a:solidFill>
                  <a:latin typeface="+mn-lt"/>
                  <a:ea typeface="+mn-ea"/>
                </a:rPr>
                <a:t>specific</a:t>
              </a:r>
            </a:p>
            <a:p>
              <a:pPr algn="ctr">
                <a:spcBef>
                  <a:spcPct val="0"/>
                </a:spcBef>
                <a:buSzTx/>
                <a:buFontTx/>
                <a:buNone/>
              </a:pPr>
              <a:r>
                <a:rPr lang="en-US" altLang="zh-CN" sz="2000">
                  <a:solidFill>
                    <a:schemeClr val="accent2"/>
                  </a:solidFill>
                  <a:latin typeface="+mn-lt"/>
                  <a:ea typeface="+mn-ea"/>
                </a:rPr>
                <a:t>action</a:t>
              </a:r>
              <a:endParaRPr lang="en-US" altLang="zh-CN" sz="2400">
                <a:latin typeface="+mn-lt"/>
                <a:ea typeface="+mn-ea"/>
              </a:endParaRPr>
            </a:p>
          </p:txBody>
        </p:sp>
        <p:sp>
          <p:nvSpPr>
            <p:cNvPr id="100404" name="Line 42"/>
            <p:cNvSpPr>
              <a:spLocks noChangeShapeType="1"/>
            </p:cNvSpPr>
            <p:nvPr/>
          </p:nvSpPr>
          <p:spPr bwMode="auto">
            <a:xfrm flipV="1">
              <a:off x="4252" y="2367"/>
              <a:ext cx="692" cy="269"/>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nvGrpSpPr>
            <p:cNvPr id="100405" name="Group 83"/>
            <p:cNvGrpSpPr>
              <a:grpSpLocks/>
            </p:cNvGrpSpPr>
            <p:nvPr/>
          </p:nvGrpSpPr>
          <p:grpSpPr bwMode="auto">
            <a:xfrm>
              <a:off x="4306" y="2363"/>
              <a:ext cx="488" cy="233"/>
              <a:chOff x="4306" y="2273"/>
              <a:chExt cx="488" cy="233"/>
            </a:xfrm>
          </p:grpSpPr>
          <p:sp>
            <p:nvSpPr>
              <p:cNvPr id="100406" name="Rectangle 72"/>
              <p:cNvSpPr>
                <a:spLocks noChangeArrowheads="1"/>
              </p:cNvSpPr>
              <p:nvPr/>
            </p:nvSpPr>
            <p:spPr bwMode="auto">
              <a:xfrm>
                <a:off x="4409" y="2365"/>
                <a:ext cx="384" cy="96"/>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00407" name="Text Box 43"/>
              <p:cNvSpPr txBox="1">
                <a:spLocks noChangeArrowheads="1"/>
              </p:cNvSpPr>
              <p:nvPr/>
            </p:nvSpPr>
            <p:spPr bwMode="auto">
              <a:xfrm>
                <a:off x="4306" y="2273"/>
                <a:ext cx="48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800">
                    <a:latin typeface="+mn-lt"/>
                    <a:ea typeface="+mn-ea"/>
                  </a:rPr>
                  <a:t>access</a:t>
                </a:r>
              </a:p>
            </p:txBody>
          </p:sp>
        </p:grpSp>
      </p:grpSp>
      <p:grpSp>
        <p:nvGrpSpPr>
          <p:cNvPr id="100362" name="Group 81"/>
          <p:cNvGrpSpPr>
            <a:grpSpLocks/>
          </p:cNvGrpSpPr>
          <p:nvPr/>
        </p:nvGrpSpPr>
        <p:grpSpPr bwMode="auto">
          <a:xfrm>
            <a:off x="2279651" y="1804989"/>
            <a:ext cx="1438275" cy="771525"/>
            <a:chOff x="476" y="1047"/>
            <a:chExt cx="906" cy="486"/>
          </a:xfrm>
        </p:grpSpPr>
        <p:sp>
          <p:nvSpPr>
            <p:cNvPr id="100399" name="AutoShape 67"/>
            <p:cNvSpPr>
              <a:spLocks noChangeArrowheads="1"/>
            </p:cNvSpPr>
            <p:nvPr/>
          </p:nvSpPr>
          <p:spPr bwMode="auto">
            <a:xfrm>
              <a:off x="527" y="1047"/>
              <a:ext cx="855" cy="486"/>
            </a:xfrm>
            <a:prstGeom prst="can">
              <a:avLst>
                <a:gd name="adj" fmla="val 25000"/>
              </a:avLst>
            </a:prstGeom>
            <a:solidFill>
              <a:schemeClr val="accent2"/>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00400" name="Text Box 60"/>
            <p:cNvSpPr txBox="1">
              <a:spLocks noChangeArrowheads="1"/>
            </p:cNvSpPr>
            <p:nvPr/>
          </p:nvSpPr>
          <p:spPr bwMode="auto">
            <a:xfrm>
              <a:off x="476" y="1134"/>
              <a:ext cx="62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b="1" dirty="0" err="1">
                  <a:solidFill>
                    <a:schemeClr val="bg2"/>
                  </a:solidFill>
                  <a:latin typeface="+mn-lt"/>
                  <a:ea typeface="+mn-ea"/>
                </a:rPr>
                <a:t>ebay</a:t>
              </a:r>
              <a:r>
                <a:rPr lang="en-US" altLang="zh-CN" sz="1600" b="1" dirty="0">
                  <a:solidFill>
                    <a:schemeClr val="bg2"/>
                  </a:solidFill>
                  <a:latin typeface="+mn-lt"/>
                  <a:ea typeface="+mn-ea"/>
                </a:rPr>
                <a:t> 8734</a:t>
              </a:r>
            </a:p>
          </p:txBody>
        </p:sp>
      </p:grpSp>
      <p:sp>
        <p:nvSpPr>
          <p:cNvPr id="100363" name="AutoShape 68"/>
          <p:cNvSpPr>
            <a:spLocks noChangeArrowheads="1"/>
          </p:cNvSpPr>
          <p:nvPr/>
        </p:nvSpPr>
        <p:spPr bwMode="auto">
          <a:xfrm>
            <a:off x="9480550" y="3343275"/>
            <a:ext cx="527050" cy="825500"/>
          </a:xfrm>
          <a:prstGeom prst="can">
            <a:avLst>
              <a:gd name="adj" fmla="val 39157"/>
            </a:avLst>
          </a:prstGeom>
          <a:solidFill>
            <a:srgbClr val="009900"/>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9" name="Group 95"/>
          <p:cNvGrpSpPr>
            <a:grpSpLocks/>
          </p:cNvGrpSpPr>
          <p:nvPr/>
        </p:nvGrpSpPr>
        <p:grpSpPr bwMode="auto">
          <a:xfrm>
            <a:off x="3724276" y="2106614"/>
            <a:ext cx="5921375" cy="1296987"/>
            <a:chOff x="1386" y="1327"/>
            <a:chExt cx="3730" cy="817"/>
          </a:xfrm>
        </p:grpSpPr>
        <p:sp>
          <p:nvSpPr>
            <p:cNvPr id="100392" name="Line 4"/>
            <p:cNvSpPr>
              <a:spLocks noChangeShapeType="1"/>
            </p:cNvSpPr>
            <p:nvPr/>
          </p:nvSpPr>
          <p:spPr bwMode="auto">
            <a:xfrm>
              <a:off x="1386" y="1355"/>
              <a:ext cx="2082" cy="24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00393" name="Text Box 8"/>
            <p:cNvSpPr txBox="1">
              <a:spLocks noChangeArrowheads="1"/>
            </p:cNvSpPr>
            <p:nvPr/>
          </p:nvSpPr>
          <p:spPr bwMode="auto">
            <a:xfrm>
              <a:off x="1554" y="1327"/>
              <a:ext cx="1689" cy="237"/>
            </a:xfrm>
            <a:prstGeom prst="rect">
              <a:avLst/>
            </a:prstGeom>
            <a:solidFill>
              <a:schemeClr val="bg1"/>
            </a:solidFill>
            <a:ln w="9525">
              <a:solidFill>
                <a:schemeClr val="tx1"/>
              </a:solidFill>
              <a:miter lim="800000"/>
              <a:headEnd/>
              <a:tailEnd/>
            </a:ln>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800">
                  <a:latin typeface="+mn-lt"/>
                  <a:ea typeface="+mn-ea"/>
                </a:rPr>
                <a:t>usual http request msg</a:t>
              </a:r>
              <a:endParaRPr lang="en-US" altLang="zh-CN" sz="2400">
                <a:latin typeface="+mn-lt"/>
                <a:ea typeface="+mn-ea"/>
              </a:endParaRPr>
            </a:p>
          </p:txBody>
        </p:sp>
        <p:sp>
          <p:nvSpPr>
            <p:cNvPr id="100394" name="Text Box 31"/>
            <p:cNvSpPr txBox="1">
              <a:spLocks noChangeArrowheads="1"/>
            </p:cNvSpPr>
            <p:nvPr/>
          </p:nvSpPr>
          <p:spPr bwMode="auto">
            <a:xfrm>
              <a:off x="3380" y="1390"/>
              <a:ext cx="1009" cy="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000">
                  <a:solidFill>
                    <a:schemeClr val="accent2"/>
                  </a:solidFill>
                  <a:latin typeface="+mn-lt"/>
                  <a:ea typeface="+mn-ea"/>
                </a:rPr>
                <a:t>Amazon server</a:t>
              </a:r>
            </a:p>
            <a:p>
              <a:pPr algn="ctr">
                <a:spcBef>
                  <a:spcPct val="0"/>
                </a:spcBef>
                <a:buSzTx/>
                <a:buFontTx/>
                <a:buNone/>
              </a:pPr>
              <a:r>
                <a:rPr lang="en-US" altLang="zh-CN" sz="2000">
                  <a:solidFill>
                    <a:schemeClr val="accent2"/>
                  </a:solidFill>
                  <a:latin typeface="+mn-lt"/>
                  <a:ea typeface="+mn-ea"/>
                </a:rPr>
                <a:t>creates ID</a:t>
              </a:r>
            </a:p>
            <a:p>
              <a:pPr algn="ctr">
                <a:spcBef>
                  <a:spcPct val="0"/>
                </a:spcBef>
                <a:buSzTx/>
                <a:buFontTx/>
                <a:buNone/>
              </a:pPr>
              <a:r>
                <a:rPr lang="en-US" altLang="zh-CN" sz="2000">
                  <a:solidFill>
                    <a:schemeClr val="accent2"/>
                  </a:solidFill>
                  <a:latin typeface="+mn-lt"/>
                  <a:ea typeface="+mn-ea"/>
                </a:rPr>
                <a:t>1678 for user</a:t>
              </a:r>
              <a:endParaRPr lang="en-US" altLang="zh-CN" sz="2000">
                <a:latin typeface="+mn-lt"/>
                <a:ea typeface="+mn-ea"/>
              </a:endParaRPr>
            </a:p>
          </p:txBody>
        </p:sp>
        <p:grpSp>
          <p:nvGrpSpPr>
            <p:cNvPr id="100395" name="Group 82"/>
            <p:cNvGrpSpPr>
              <a:grpSpLocks/>
            </p:cNvGrpSpPr>
            <p:nvPr/>
          </p:nvGrpSpPr>
          <p:grpSpPr bwMode="auto">
            <a:xfrm>
              <a:off x="4377" y="1730"/>
              <a:ext cx="739" cy="414"/>
              <a:chOff x="4377" y="1640"/>
              <a:chExt cx="739" cy="414"/>
            </a:xfrm>
          </p:grpSpPr>
          <p:sp>
            <p:nvSpPr>
              <p:cNvPr id="100396" name="Line 40"/>
              <p:cNvSpPr>
                <a:spLocks noChangeShapeType="1"/>
              </p:cNvSpPr>
              <p:nvPr/>
            </p:nvSpPr>
            <p:spPr bwMode="auto">
              <a:xfrm>
                <a:off x="4377" y="1640"/>
                <a:ext cx="659" cy="41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00397" name="Rectangle 73"/>
              <p:cNvSpPr>
                <a:spLocks noChangeArrowheads="1"/>
              </p:cNvSpPr>
              <p:nvPr/>
            </p:nvSpPr>
            <p:spPr bwMode="auto">
              <a:xfrm>
                <a:off x="4470" y="1729"/>
                <a:ext cx="602" cy="24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00398" name="Text Box 41"/>
              <p:cNvSpPr txBox="1">
                <a:spLocks noChangeArrowheads="1"/>
              </p:cNvSpPr>
              <p:nvPr/>
            </p:nvSpPr>
            <p:spPr bwMode="auto">
              <a:xfrm>
                <a:off x="4381" y="1702"/>
                <a:ext cx="735"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75000"/>
                  </a:lnSpc>
                  <a:spcBef>
                    <a:spcPct val="0"/>
                  </a:spcBef>
                  <a:buSzTx/>
                  <a:buFontTx/>
                  <a:buNone/>
                </a:pPr>
                <a:r>
                  <a:rPr lang="en-US" altLang="zh-CN" sz="1800">
                    <a:latin typeface="+mn-lt"/>
                    <a:ea typeface="+mn-ea"/>
                  </a:rPr>
                  <a:t>create</a:t>
                </a:r>
              </a:p>
              <a:p>
                <a:pPr>
                  <a:lnSpc>
                    <a:spcPct val="75000"/>
                  </a:lnSpc>
                  <a:spcBef>
                    <a:spcPct val="0"/>
                  </a:spcBef>
                  <a:buSzTx/>
                  <a:buFontTx/>
                  <a:buNone/>
                </a:pPr>
                <a:r>
                  <a:rPr lang="en-US" altLang="zh-CN" sz="1800">
                    <a:latin typeface="+mn-lt"/>
                    <a:ea typeface="+mn-ea"/>
                  </a:rPr>
                  <a:t>    entry</a:t>
                </a:r>
              </a:p>
            </p:txBody>
          </p:sp>
        </p:grpSp>
      </p:grpSp>
      <p:grpSp>
        <p:nvGrpSpPr>
          <p:cNvPr id="11" name="Group 88"/>
          <p:cNvGrpSpPr>
            <a:grpSpLocks/>
          </p:cNvGrpSpPr>
          <p:nvPr/>
        </p:nvGrpSpPr>
        <p:grpSpPr bwMode="auto">
          <a:xfrm>
            <a:off x="2252663" y="2598739"/>
            <a:ext cx="4805362" cy="1087437"/>
            <a:chOff x="459" y="1637"/>
            <a:chExt cx="3027" cy="685"/>
          </a:xfrm>
        </p:grpSpPr>
        <p:sp>
          <p:nvSpPr>
            <p:cNvPr id="100387" name="Line 9"/>
            <p:cNvSpPr>
              <a:spLocks noChangeShapeType="1"/>
            </p:cNvSpPr>
            <p:nvPr/>
          </p:nvSpPr>
          <p:spPr bwMode="auto">
            <a:xfrm flipH="1">
              <a:off x="1404" y="1637"/>
              <a:ext cx="2082" cy="24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00388" name="Text Box 11"/>
            <p:cNvSpPr txBox="1">
              <a:spLocks noChangeArrowheads="1"/>
            </p:cNvSpPr>
            <p:nvPr/>
          </p:nvSpPr>
          <p:spPr bwMode="auto">
            <a:xfrm>
              <a:off x="1552" y="1650"/>
              <a:ext cx="1665" cy="363"/>
            </a:xfrm>
            <a:prstGeom prst="rect">
              <a:avLst/>
            </a:prstGeom>
            <a:solidFill>
              <a:schemeClr val="bg1"/>
            </a:solidFill>
            <a:ln w="9525">
              <a:solidFill>
                <a:schemeClr val="tx1"/>
              </a:solidFill>
              <a:miter lim="800000"/>
              <a:headEnd/>
              <a:tailEnd/>
            </a:ln>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lnSpc>
                  <a:spcPct val="80000"/>
                </a:lnSpc>
                <a:spcBef>
                  <a:spcPct val="0"/>
                </a:spcBef>
                <a:buSzTx/>
                <a:buFontTx/>
                <a:buNone/>
              </a:pPr>
              <a:r>
                <a:rPr lang="en-US" altLang="zh-CN" sz="1800" dirty="0">
                  <a:latin typeface="+mn-lt"/>
                  <a:ea typeface="+mn-ea"/>
                </a:rPr>
                <a:t>usual http response </a:t>
              </a:r>
            </a:p>
            <a:p>
              <a:pPr algn="ctr">
                <a:lnSpc>
                  <a:spcPct val="80000"/>
                </a:lnSpc>
                <a:spcBef>
                  <a:spcPct val="0"/>
                </a:spcBef>
                <a:buSzTx/>
                <a:buFontTx/>
                <a:buNone/>
              </a:pPr>
              <a:r>
                <a:rPr lang="en-US" altLang="zh-CN" sz="2000" b="1" dirty="0">
                  <a:latin typeface="+mn-lt"/>
                  <a:ea typeface="+mn-ea"/>
                </a:rPr>
                <a:t>Set-cookie: 1678 </a:t>
              </a:r>
            </a:p>
          </p:txBody>
        </p:sp>
        <p:grpSp>
          <p:nvGrpSpPr>
            <p:cNvPr id="100389" name="Group 76"/>
            <p:cNvGrpSpPr>
              <a:grpSpLocks/>
            </p:cNvGrpSpPr>
            <p:nvPr/>
          </p:nvGrpSpPr>
          <p:grpSpPr bwMode="auto">
            <a:xfrm>
              <a:off x="459" y="1836"/>
              <a:ext cx="1004" cy="486"/>
              <a:chOff x="684" y="1746"/>
              <a:chExt cx="1004" cy="486"/>
            </a:xfrm>
          </p:grpSpPr>
          <p:sp>
            <p:nvSpPr>
              <p:cNvPr id="100390" name="AutoShape 74"/>
              <p:cNvSpPr>
                <a:spLocks noChangeArrowheads="1"/>
              </p:cNvSpPr>
              <p:nvPr/>
            </p:nvSpPr>
            <p:spPr bwMode="auto">
              <a:xfrm>
                <a:off x="735" y="1746"/>
                <a:ext cx="829" cy="486"/>
              </a:xfrm>
              <a:prstGeom prst="can">
                <a:avLst>
                  <a:gd name="adj" fmla="val 25000"/>
                </a:avLst>
              </a:prstGeom>
              <a:solidFill>
                <a:schemeClr val="accent2"/>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00391" name="Text Box 75"/>
              <p:cNvSpPr txBox="1">
                <a:spLocks noChangeArrowheads="1"/>
              </p:cNvSpPr>
              <p:nvPr/>
            </p:nvSpPr>
            <p:spPr bwMode="auto">
              <a:xfrm>
                <a:off x="684" y="1833"/>
                <a:ext cx="1004"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b="1" dirty="0" err="1">
                    <a:solidFill>
                      <a:schemeClr val="bg2"/>
                    </a:solidFill>
                    <a:latin typeface="+mn-lt"/>
                    <a:ea typeface="+mn-ea"/>
                  </a:rPr>
                  <a:t>ebay</a:t>
                </a:r>
                <a:r>
                  <a:rPr lang="en-US" altLang="zh-CN" sz="1600" b="1" dirty="0">
                    <a:solidFill>
                      <a:schemeClr val="bg2"/>
                    </a:solidFill>
                    <a:latin typeface="+mn-lt"/>
                    <a:ea typeface="+mn-ea"/>
                  </a:rPr>
                  <a:t> 8734</a:t>
                </a:r>
              </a:p>
              <a:p>
                <a:pPr>
                  <a:spcBef>
                    <a:spcPct val="0"/>
                  </a:spcBef>
                  <a:buSzTx/>
                  <a:buFontTx/>
                  <a:buNone/>
                </a:pPr>
                <a:r>
                  <a:rPr lang="en-US" altLang="zh-CN" sz="1600" b="1" dirty="0">
                    <a:solidFill>
                      <a:schemeClr val="bg1"/>
                    </a:solidFill>
                    <a:latin typeface="+mn-lt"/>
                    <a:ea typeface="+mn-ea"/>
                  </a:rPr>
                  <a:t>amazon 1678</a:t>
                </a:r>
              </a:p>
            </p:txBody>
          </p:sp>
        </p:grpSp>
      </p:grpSp>
      <p:grpSp>
        <p:nvGrpSpPr>
          <p:cNvPr id="13" name="Group 93"/>
          <p:cNvGrpSpPr>
            <a:grpSpLocks/>
          </p:cNvGrpSpPr>
          <p:nvPr/>
        </p:nvGrpSpPr>
        <p:grpSpPr bwMode="auto">
          <a:xfrm>
            <a:off x="3705226" y="4192589"/>
            <a:ext cx="5705475" cy="2001837"/>
            <a:chOff x="1374" y="2641"/>
            <a:chExt cx="3594" cy="1261"/>
          </a:xfrm>
        </p:grpSpPr>
        <p:sp>
          <p:nvSpPr>
            <p:cNvPr id="100382" name="Line 20"/>
            <p:cNvSpPr>
              <a:spLocks noChangeShapeType="1"/>
            </p:cNvSpPr>
            <p:nvPr/>
          </p:nvSpPr>
          <p:spPr bwMode="auto">
            <a:xfrm>
              <a:off x="1374" y="3293"/>
              <a:ext cx="2082" cy="24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00383" name="Text Box 23"/>
            <p:cNvSpPr txBox="1">
              <a:spLocks noChangeArrowheads="1"/>
            </p:cNvSpPr>
            <p:nvPr/>
          </p:nvSpPr>
          <p:spPr bwMode="auto">
            <a:xfrm>
              <a:off x="1561" y="3171"/>
              <a:ext cx="1689" cy="363"/>
            </a:xfrm>
            <a:prstGeom prst="rect">
              <a:avLst/>
            </a:prstGeom>
            <a:solidFill>
              <a:schemeClr val="bg1"/>
            </a:solidFill>
            <a:ln w="9525">
              <a:solidFill>
                <a:schemeClr val="tx1"/>
              </a:solidFill>
              <a:miter lim="800000"/>
              <a:headEnd/>
              <a:tailEnd/>
            </a:ln>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lnSpc>
                  <a:spcPct val="80000"/>
                </a:lnSpc>
                <a:spcBef>
                  <a:spcPct val="0"/>
                </a:spcBef>
                <a:buSzTx/>
                <a:buFontTx/>
                <a:buNone/>
              </a:pPr>
              <a:r>
                <a:rPr lang="en-US" altLang="zh-CN" sz="1800">
                  <a:latin typeface="+mn-lt"/>
                  <a:ea typeface="+mn-ea"/>
                </a:rPr>
                <a:t>usual http request msg</a:t>
              </a:r>
            </a:p>
            <a:p>
              <a:pPr algn="ctr">
                <a:lnSpc>
                  <a:spcPct val="80000"/>
                </a:lnSpc>
                <a:spcBef>
                  <a:spcPct val="0"/>
                </a:spcBef>
                <a:buSzTx/>
                <a:buFontTx/>
                <a:buNone/>
              </a:pPr>
              <a:r>
                <a:rPr lang="en-US" altLang="zh-CN" sz="2000" b="1">
                  <a:latin typeface="+mn-lt"/>
                  <a:ea typeface="+mn-ea"/>
                </a:rPr>
                <a:t>cookie: 1678</a:t>
              </a:r>
            </a:p>
          </p:txBody>
        </p:sp>
        <p:sp>
          <p:nvSpPr>
            <p:cNvPr id="100384" name="Text Box 29"/>
            <p:cNvSpPr txBox="1">
              <a:spLocks noChangeArrowheads="1"/>
            </p:cNvSpPr>
            <p:nvPr/>
          </p:nvSpPr>
          <p:spPr bwMode="auto">
            <a:xfrm>
              <a:off x="3586" y="3262"/>
              <a:ext cx="595" cy="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000">
                  <a:solidFill>
                    <a:schemeClr val="accent2"/>
                  </a:solidFill>
                  <a:latin typeface="+mn-lt"/>
                  <a:ea typeface="+mn-ea"/>
                </a:rPr>
                <a:t>cookie-</a:t>
              </a:r>
            </a:p>
            <a:p>
              <a:pPr algn="ctr">
                <a:spcBef>
                  <a:spcPct val="0"/>
                </a:spcBef>
                <a:buSzTx/>
                <a:buFontTx/>
                <a:buNone/>
              </a:pPr>
              <a:r>
                <a:rPr lang="en-US" altLang="zh-CN" sz="2000">
                  <a:solidFill>
                    <a:schemeClr val="accent2"/>
                  </a:solidFill>
                  <a:latin typeface="+mn-lt"/>
                  <a:ea typeface="+mn-ea"/>
                </a:rPr>
                <a:t>spectific</a:t>
              </a:r>
            </a:p>
            <a:p>
              <a:pPr algn="ctr">
                <a:spcBef>
                  <a:spcPct val="0"/>
                </a:spcBef>
                <a:buSzTx/>
                <a:buFontTx/>
                <a:buNone/>
              </a:pPr>
              <a:r>
                <a:rPr lang="en-US" altLang="zh-CN" sz="2000">
                  <a:solidFill>
                    <a:schemeClr val="accent2"/>
                  </a:solidFill>
                  <a:latin typeface="+mn-lt"/>
                  <a:ea typeface="+mn-ea"/>
                </a:rPr>
                <a:t>action</a:t>
              </a:r>
              <a:endParaRPr lang="en-US" altLang="zh-CN" sz="2400">
                <a:latin typeface="+mn-lt"/>
                <a:ea typeface="+mn-ea"/>
              </a:endParaRPr>
            </a:p>
          </p:txBody>
        </p:sp>
        <p:sp>
          <p:nvSpPr>
            <p:cNvPr id="100385" name="Line 44"/>
            <p:cNvSpPr>
              <a:spLocks noChangeShapeType="1"/>
            </p:cNvSpPr>
            <p:nvPr/>
          </p:nvSpPr>
          <p:spPr bwMode="auto">
            <a:xfrm flipV="1">
              <a:off x="4181" y="2641"/>
              <a:ext cx="787" cy="861"/>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00386" name="Text Box 71"/>
            <p:cNvSpPr txBox="1">
              <a:spLocks noChangeArrowheads="1"/>
            </p:cNvSpPr>
            <p:nvPr/>
          </p:nvSpPr>
          <p:spPr bwMode="auto">
            <a:xfrm>
              <a:off x="4287" y="2939"/>
              <a:ext cx="488" cy="2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800">
                  <a:latin typeface="+mn-lt"/>
                  <a:ea typeface="+mn-ea"/>
                </a:rPr>
                <a:t>access</a:t>
              </a:r>
            </a:p>
          </p:txBody>
        </p:sp>
      </p:grpSp>
      <p:grpSp>
        <p:nvGrpSpPr>
          <p:cNvPr id="14" name="Group 77"/>
          <p:cNvGrpSpPr>
            <a:grpSpLocks/>
          </p:cNvGrpSpPr>
          <p:nvPr/>
        </p:nvGrpSpPr>
        <p:grpSpPr bwMode="auto">
          <a:xfrm>
            <a:off x="2266950" y="4799014"/>
            <a:ext cx="1593850" cy="771525"/>
            <a:chOff x="684" y="1746"/>
            <a:chExt cx="1004" cy="486"/>
          </a:xfrm>
        </p:grpSpPr>
        <p:sp>
          <p:nvSpPr>
            <p:cNvPr id="100380" name="AutoShape 78"/>
            <p:cNvSpPr>
              <a:spLocks noChangeArrowheads="1"/>
            </p:cNvSpPr>
            <p:nvPr/>
          </p:nvSpPr>
          <p:spPr bwMode="auto">
            <a:xfrm>
              <a:off x="735" y="1746"/>
              <a:ext cx="829" cy="486"/>
            </a:xfrm>
            <a:prstGeom prst="can">
              <a:avLst>
                <a:gd name="adj" fmla="val 25000"/>
              </a:avLst>
            </a:prstGeom>
            <a:solidFill>
              <a:schemeClr val="accent2"/>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00381" name="Text Box 79"/>
            <p:cNvSpPr txBox="1">
              <a:spLocks noChangeArrowheads="1"/>
            </p:cNvSpPr>
            <p:nvPr/>
          </p:nvSpPr>
          <p:spPr bwMode="auto">
            <a:xfrm>
              <a:off x="684" y="1833"/>
              <a:ext cx="1004"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b="1" dirty="0" err="1">
                  <a:solidFill>
                    <a:schemeClr val="bg2"/>
                  </a:solidFill>
                  <a:latin typeface="+mn-lt"/>
                  <a:ea typeface="+mn-ea"/>
                </a:rPr>
                <a:t>ebay</a:t>
              </a:r>
              <a:r>
                <a:rPr lang="en-US" altLang="zh-CN" sz="1600" b="1" dirty="0">
                  <a:solidFill>
                    <a:schemeClr val="bg2"/>
                  </a:solidFill>
                  <a:latin typeface="+mn-lt"/>
                  <a:ea typeface="+mn-ea"/>
                </a:rPr>
                <a:t> 8734</a:t>
              </a:r>
            </a:p>
            <a:p>
              <a:pPr>
                <a:spcBef>
                  <a:spcPct val="0"/>
                </a:spcBef>
                <a:buSzTx/>
                <a:buFontTx/>
                <a:buNone/>
              </a:pPr>
              <a:r>
                <a:rPr lang="en-US" altLang="zh-CN" sz="1600" b="1" dirty="0">
                  <a:solidFill>
                    <a:schemeClr val="bg1"/>
                  </a:solidFill>
                  <a:latin typeface="+mn-lt"/>
                  <a:ea typeface="+mn-ea"/>
                </a:rPr>
                <a:t>amazon 1678</a:t>
              </a:r>
            </a:p>
          </p:txBody>
        </p:sp>
      </p:grpSp>
      <p:sp>
        <p:nvSpPr>
          <p:cNvPr id="100368" name="Text Box 80"/>
          <p:cNvSpPr txBox="1">
            <a:spLocks noChangeArrowheads="1"/>
          </p:cNvSpPr>
          <p:nvPr/>
        </p:nvSpPr>
        <p:spPr bwMode="auto">
          <a:xfrm>
            <a:off x="9355139" y="4248151"/>
            <a:ext cx="979755"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800">
                <a:latin typeface="+mn-lt"/>
                <a:ea typeface="+mn-ea"/>
              </a:rPr>
              <a:t>backend</a:t>
            </a:r>
          </a:p>
          <a:p>
            <a:pPr>
              <a:spcBef>
                <a:spcPct val="0"/>
              </a:spcBef>
              <a:buSzTx/>
              <a:buFontTx/>
              <a:buNone/>
            </a:pPr>
            <a:r>
              <a:rPr lang="en-US" altLang="zh-CN" sz="1800">
                <a:latin typeface="+mn-lt"/>
                <a:ea typeface="+mn-ea"/>
              </a:rPr>
              <a:t>database</a:t>
            </a:r>
          </a:p>
        </p:txBody>
      </p:sp>
      <p:grpSp>
        <p:nvGrpSpPr>
          <p:cNvPr id="100369" name="Group 35"/>
          <p:cNvGrpSpPr>
            <a:grpSpLocks/>
          </p:cNvGrpSpPr>
          <p:nvPr/>
        </p:nvGrpSpPr>
        <p:grpSpPr bwMode="auto">
          <a:xfrm>
            <a:off x="8061326" y="1311275"/>
            <a:ext cx="346075" cy="742950"/>
            <a:chOff x="4180" y="783"/>
            <a:chExt cx="150" cy="307"/>
          </a:xfrm>
        </p:grpSpPr>
        <p:sp>
          <p:nvSpPr>
            <p:cNvPr id="100372" name="AutoShape 36"/>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00373" name="Rectangle 37"/>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00374" name="Rectangle 38"/>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00375" name="AutoShape 3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00376" name="Line 40"/>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00377" name="Line 41"/>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00378" name="Rectangle 42"/>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00379" name="Rectangle 43"/>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spTree>
    <p:extLst>
      <p:ext uri="{BB962C8B-B14F-4D97-AF65-F5344CB8AC3E}">
        <p14:creationId xmlns:p14="http://schemas.microsoft.com/office/powerpoint/2010/main" val="14773485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0235"/>
                                        </p:tgtEl>
                                        <p:attrNameLst>
                                          <p:attrName>style.visibility</p:attrName>
                                        </p:attrNameLst>
                                      </p:cBhvr>
                                      <p:to>
                                        <p:strVal val="hidden"/>
                                      </p:to>
                                    </p:set>
                                  </p:childTnLst>
                                </p:cTn>
                              </p:par>
                              <p:par>
                                <p:cTn id="7" presetID="22" presetClass="entr" presetSubtype="8"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left)">
                                      <p:cBhvr>
                                        <p:cTn id="9" dur="2000"/>
                                        <p:tgtEl>
                                          <p:spTgt spid="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2"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right)">
                                      <p:cBhvr>
                                        <p:cTn id="14" dur="3000"/>
                                        <p:tgtEl>
                                          <p:spTgt spid="11"/>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2000"/>
                                        <p:tgtEl>
                                          <p:spTgt spid="6"/>
                                        </p:tgtEl>
                                      </p:cBhvr>
                                    </p:animEffect>
                                  </p:childTnLst>
                                </p:cTn>
                              </p:par>
                            </p:childTnLst>
                          </p:cTn>
                        </p:par>
                        <p:par>
                          <p:cTn id="20" fill="hold" nodeType="afterGroup">
                            <p:stCondLst>
                              <p:cond delay="2000"/>
                            </p:stCondLst>
                            <p:childTnLst>
                              <p:par>
                                <p:cTn id="21" presetID="22" presetClass="entr" presetSubtype="2"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right)">
                                      <p:cBhvr>
                                        <p:cTn id="23" dur="1000"/>
                                        <p:tgtEl>
                                          <p:spTgt spid="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50242"/>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2000"/>
                                        <p:tgtEl>
                                          <p:spTgt spid="13"/>
                                        </p:tgtEl>
                                      </p:cBhvr>
                                    </p:animEffect>
                                  </p:childTnLst>
                                </p:cTn>
                              </p:par>
                            </p:childTnLst>
                          </p:cTn>
                        </p:par>
                        <p:par>
                          <p:cTn id="35" fill="hold" nodeType="afterGroup">
                            <p:stCondLst>
                              <p:cond delay="2000"/>
                            </p:stCondLst>
                            <p:childTnLst>
                              <p:par>
                                <p:cTn id="36" presetID="22" presetClass="entr" presetSubtype="2"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right)">
                                      <p:cBhvr>
                                        <p:cTn id="3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35" grpId="0"/>
      <p:bldP spid="5024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ltLang="zh-CN" dirty="0"/>
              <a:t>Cookies (continued)</a:t>
            </a:r>
          </a:p>
        </p:txBody>
      </p:sp>
      <p:sp>
        <p:nvSpPr>
          <p:cNvPr id="102403" name="Rectangle 3"/>
          <p:cNvSpPr>
            <a:spLocks noGrp="1" noChangeArrowheads="1"/>
          </p:cNvSpPr>
          <p:nvPr>
            <p:ph sz="half" idx="1"/>
          </p:nvPr>
        </p:nvSpPr>
        <p:spPr/>
        <p:txBody>
          <a:bodyPr/>
          <a:lstStyle/>
          <a:p>
            <a:pPr marL="0" indent="0">
              <a:buNone/>
            </a:pPr>
            <a:r>
              <a:rPr lang="en-US" altLang="zh-CN" dirty="0">
                <a:solidFill>
                  <a:schemeClr val="accent2"/>
                </a:solidFill>
              </a:rPr>
              <a:t>What cookies can bring:</a:t>
            </a:r>
          </a:p>
          <a:p>
            <a:r>
              <a:rPr lang="en-US" altLang="zh-CN" dirty="0"/>
              <a:t>authorization</a:t>
            </a:r>
          </a:p>
          <a:p>
            <a:r>
              <a:rPr lang="en-US" altLang="zh-CN" dirty="0"/>
              <a:t>shopping carts</a:t>
            </a:r>
          </a:p>
          <a:p>
            <a:r>
              <a:rPr lang="en-US" altLang="zh-CN" dirty="0"/>
              <a:t>recommendations</a:t>
            </a:r>
          </a:p>
          <a:p>
            <a:r>
              <a:rPr lang="en-US" altLang="zh-CN" dirty="0"/>
              <a:t>user session state (Web e-mail)</a:t>
            </a:r>
          </a:p>
        </p:txBody>
      </p:sp>
      <p:sp>
        <p:nvSpPr>
          <p:cNvPr id="3" name="灯片编号占位符 2"/>
          <p:cNvSpPr>
            <a:spLocks noGrp="1"/>
          </p:cNvSpPr>
          <p:nvPr>
            <p:ph type="sldNum" sz="quarter" idx="12"/>
          </p:nvPr>
        </p:nvSpPr>
        <p:spPr/>
        <p:txBody>
          <a:bodyPr/>
          <a:lstStyle/>
          <a:p>
            <a:fld id="{EE7AFD8E-47EC-4333-9317-F3617AC17F61}" type="slidenum">
              <a:rPr lang="en-US" altLang="zh-CN" smtClean="0"/>
              <a:pPr/>
              <a:t>57</a:t>
            </a:fld>
            <a:endParaRPr lang="en-US" altLang="zh-CN" dirty="0"/>
          </a:p>
        </p:txBody>
      </p:sp>
      <p:sp>
        <p:nvSpPr>
          <p:cNvPr id="82950" name="Rectangle 13"/>
          <p:cNvSpPr>
            <a:spLocks noChangeArrowheads="1"/>
          </p:cNvSpPr>
          <p:nvPr/>
        </p:nvSpPr>
        <p:spPr bwMode="auto">
          <a:xfrm>
            <a:off x="6241098" y="1600200"/>
            <a:ext cx="5326061" cy="2233612"/>
          </a:xfrm>
          <a:prstGeom prst="rect">
            <a:avLst/>
          </a:prstGeom>
          <a:solidFill>
            <a:schemeClr val="bg2">
              <a:lumMod val="20000"/>
              <a:lumOff val="80000"/>
            </a:schemeClr>
          </a:solidFill>
          <a:ln>
            <a:headEnd/>
            <a:tailEnd/>
          </a:ln>
        </p:spPr>
        <p:style>
          <a:lnRef idx="1">
            <a:schemeClr val="accent4"/>
          </a:lnRef>
          <a:fillRef idx="2">
            <a:schemeClr val="accent4"/>
          </a:fillRef>
          <a:effectRef idx="1">
            <a:schemeClr val="accent4"/>
          </a:effectRef>
          <a:fontRef idx="minor">
            <a:schemeClr val="dk1"/>
          </a:fontRef>
        </p:style>
        <p:txBody>
          <a:bodyPr/>
          <a:lstStyle/>
          <a:p>
            <a:pPr marL="342900" indent="-342900">
              <a:defRPr/>
            </a:pPr>
            <a:r>
              <a:rPr lang="en-US" altLang="zh-CN" b="1" u="sng" dirty="0">
                <a:solidFill>
                  <a:srgbClr val="FF0000"/>
                </a:solidFill>
              </a:rPr>
              <a:t>Cookies and privacy:</a:t>
            </a:r>
            <a:endParaRPr lang="en-US" altLang="zh-CN" b="1" dirty="0"/>
          </a:p>
          <a:p>
            <a:pPr marL="342900" indent="-342900">
              <a:buFont typeface="ZapfDingbats" pitchFamily="82" charset="2"/>
              <a:buChar char="r"/>
              <a:defRPr/>
            </a:pPr>
            <a:r>
              <a:rPr lang="en-US" altLang="zh-CN" dirty="0"/>
              <a:t>cookies permit sites to learn a lot about you</a:t>
            </a:r>
          </a:p>
          <a:p>
            <a:pPr marL="342900" indent="-342900">
              <a:buFont typeface="ZapfDingbats" pitchFamily="82" charset="2"/>
              <a:buChar char="r"/>
              <a:defRPr/>
            </a:pPr>
            <a:r>
              <a:rPr lang="en-US" altLang="zh-CN" dirty="0"/>
              <a:t>you may supply name and e-mail to sites</a:t>
            </a:r>
          </a:p>
        </p:txBody>
      </p:sp>
      <p:sp>
        <p:nvSpPr>
          <p:cNvPr id="82952" name="Rectangle 15"/>
          <p:cNvSpPr>
            <a:spLocks noChangeArrowheads="1"/>
          </p:cNvSpPr>
          <p:nvPr/>
        </p:nvSpPr>
        <p:spPr bwMode="auto">
          <a:xfrm>
            <a:off x="6241097" y="4068989"/>
            <a:ext cx="5326062" cy="2108200"/>
          </a:xfrm>
          <a:prstGeom prst="rect">
            <a:avLst/>
          </a:prstGeom>
          <a:solidFill>
            <a:schemeClr val="bg2">
              <a:lumMod val="20000"/>
              <a:lumOff val="80000"/>
            </a:schemeClr>
          </a:solidFill>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defRPr/>
            </a:pPr>
            <a:r>
              <a:rPr lang="en-US" altLang="zh-CN" b="1" u="sng" dirty="0">
                <a:solidFill>
                  <a:schemeClr val="accent2"/>
                </a:solidFill>
              </a:rPr>
              <a:t>How to keep “state”:</a:t>
            </a:r>
            <a:endParaRPr lang="en-US" altLang="zh-CN" b="1" dirty="0">
              <a:solidFill>
                <a:schemeClr val="accent2"/>
              </a:solidFill>
            </a:endParaRPr>
          </a:p>
          <a:p>
            <a:pPr marL="342900" indent="-342900">
              <a:buFont typeface="ZapfDingbats" pitchFamily="82" charset="2"/>
              <a:buChar char="r"/>
              <a:defRPr/>
            </a:pPr>
            <a:r>
              <a:rPr lang="en-US" altLang="zh-CN" b="1" dirty="0"/>
              <a:t>protocol endpoints: </a:t>
            </a:r>
            <a:r>
              <a:rPr lang="en-US" altLang="zh-CN" dirty="0"/>
              <a:t>maintain state at sender/receiver over multiple transactions</a:t>
            </a:r>
          </a:p>
          <a:p>
            <a:pPr marL="342900" indent="-342900">
              <a:buFont typeface="ZapfDingbats" pitchFamily="82" charset="2"/>
              <a:buChar char="r"/>
              <a:defRPr/>
            </a:pPr>
            <a:r>
              <a:rPr lang="en-US" altLang="zh-CN" b="1" dirty="0"/>
              <a:t>cookies</a:t>
            </a:r>
            <a:r>
              <a:rPr lang="en-US" altLang="zh-CN" dirty="0"/>
              <a:t>: http messages carry state</a:t>
            </a:r>
          </a:p>
        </p:txBody>
      </p:sp>
    </p:spTree>
    <p:extLst>
      <p:ext uri="{BB962C8B-B14F-4D97-AF65-F5344CB8AC3E}">
        <p14:creationId xmlns:p14="http://schemas.microsoft.com/office/powerpoint/2010/main" val="26960956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240000" y="360000"/>
            <a:ext cx="11520000" cy="890588"/>
          </a:xfrm>
        </p:spPr>
        <p:txBody>
          <a:bodyPr/>
          <a:lstStyle/>
          <a:p>
            <a:r>
              <a:rPr lang="en-US" altLang="zh-CN"/>
              <a:t>Web caches (proxy server)</a:t>
            </a:r>
          </a:p>
        </p:txBody>
      </p:sp>
      <p:sp>
        <p:nvSpPr>
          <p:cNvPr id="104451" name="Rectangle 3"/>
          <p:cNvSpPr>
            <a:spLocks noGrp="1" noChangeArrowheads="1"/>
          </p:cNvSpPr>
          <p:nvPr>
            <p:ph sz="half" idx="1"/>
          </p:nvPr>
        </p:nvSpPr>
        <p:spPr>
          <a:xfrm>
            <a:off x="711200" y="1600200"/>
            <a:ext cx="5080000" cy="4140200"/>
          </a:xfrm>
        </p:spPr>
        <p:txBody>
          <a:bodyPr/>
          <a:lstStyle/>
          <a:p>
            <a:r>
              <a:rPr lang="en-US" altLang="zh-CN" dirty="0"/>
              <a:t>user sets browser: Web accesses via  proxy</a:t>
            </a:r>
          </a:p>
          <a:p>
            <a:r>
              <a:rPr lang="en-US" altLang="zh-CN" dirty="0"/>
              <a:t>browser sends all HTTP requests to proxy</a:t>
            </a:r>
          </a:p>
          <a:p>
            <a:pPr lvl="1"/>
            <a:r>
              <a:rPr lang="en-US" altLang="zh-CN" dirty="0"/>
              <a:t>if object in cache: cache returns object </a:t>
            </a:r>
          </a:p>
          <a:p>
            <a:pPr lvl="1"/>
            <a:r>
              <a:rPr lang="en-US" altLang="zh-CN" dirty="0"/>
              <a:t>else proxy requests object from origin server, then returns object to client</a:t>
            </a:r>
          </a:p>
        </p:txBody>
      </p:sp>
      <p:sp>
        <p:nvSpPr>
          <p:cNvPr id="5" name="灯片编号占位符 4"/>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58</a:t>
            </a:fld>
            <a:endParaRPr lang="en-US" altLang="zh-CN" dirty="0"/>
          </a:p>
        </p:txBody>
      </p:sp>
      <p:sp>
        <p:nvSpPr>
          <p:cNvPr id="7176" name="Rectangle 4"/>
          <p:cNvSpPr>
            <a:spLocks noChangeArrowheads="1"/>
          </p:cNvSpPr>
          <p:nvPr/>
        </p:nvSpPr>
        <p:spPr bwMode="auto">
          <a:xfrm>
            <a:off x="2056465" y="6073862"/>
            <a:ext cx="8750300" cy="596900"/>
          </a:xfrm>
          <a:prstGeom prst="rect">
            <a:avLst/>
          </a:prstGeom>
          <a:noFill/>
          <a:ln w="9525">
            <a:noFill/>
            <a:miter lim="800000"/>
            <a:headEnd/>
            <a:tailEnd/>
          </a:ln>
        </p:spPr>
        <p:txBody>
          <a:bodyPr/>
          <a:lstStyle/>
          <a:p>
            <a:pPr marL="342900" indent="-342900" algn="ctr">
              <a:defRPr/>
            </a:pPr>
            <a:r>
              <a:rPr lang="en-US" altLang="zh-CN" b="1" dirty="0">
                <a:solidFill>
                  <a:srgbClr val="FF0000"/>
                </a:solidFill>
                <a:latin typeface="+mn-lt"/>
                <a:ea typeface="宋体" pitchFamily="2" charset="-122"/>
              </a:rPr>
              <a:t>Goal:</a:t>
            </a:r>
            <a:r>
              <a:rPr lang="en-US" altLang="zh-CN" b="1" dirty="0">
                <a:latin typeface="+mn-lt"/>
                <a:ea typeface="宋体" pitchFamily="2" charset="-122"/>
              </a:rPr>
              <a:t> satisfy client request without involving origin server</a:t>
            </a:r>
          </a:p>
        </p:txBody>
      </p:sp>
      <p:graphicFrame>
        <p:nvGraphicFramePr>
          <p:cNvPr id="104453" name="Object 5"/>
          <p:cNvGraphicFramePr>
            <a:graphicFrameLocks noChangeAspect="1"/>
          </p:cNvGraphicFramePr>
          <p:nvPr/>
        </p:nvGraphicFramePr>
        <p:xfrm>
          <a:off x="6453187" y="2513012"/>
          <a:ext cx="515938" cy="414338"/>
        </p:xfrm>
        <a:graphic>
          <a:graphicData uri="http://schemas.openxmlformats.org/presentationml/2006/ole">
            <mc:AlternateContent xmlns:mc="http://schemas.openxmlformats.org/markup-compatibility/2006">
              <mc:Choice xmlns:v="urn:schemas-microsoft-com:vml" Requires="v">
                <p:oleObj spid="_x0000_s364588" name="Clip" r:id="rId4" imgW="1307263" imgH="1084139" progId="">
                  <p:embed/>
                </p:oleObj>
              </mc:Choice>
              <mc:Fallback>
                <p:oleObj name="Clip" r:id="rId4" imgW="1307263" imgH="1084139" progId="">
                  <p:embed/>
                  <p:pic>
                    <p:nvPicPr>
                      <p:cNvPr id="104453"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3187" y="2513012"/>
                        <a:ext cx="515938"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200" name="Text Box 6"/>
          <p:cNvSpPr txBox="1">
            <a:spLocks noChangeArrowheads="1"/>
          </p:cNvSpPr>
          <p:nvPr/>
        </p:nvSpPr>
        <p:spPr bwMode="auto">
          <a:xfrm>
            <a:off x="6462151" y="2925762"/>
            <a:ext cx="575799" cy="338554"/>
          </a:xfrm>
          <a:prstGeom prst="rect">
            <a:avLst/>
          </a:prstGeom>
          <a:noFill/>
          <a:ln w="9525">
            <a:noFill/>
            <a:miter lim="800000"/>
            <a:headEnd/>
            <a:tailEnd/>
          </a:ln>
        </p:spPr>
        <p:txBody>
          <a:bodyPr wrap="none">
            <a:spAutoFit/>
          </a:bodyPr>
          <a:lstStyle/>
          <a:p>
            <a:pPr algn="ctr">
              <a:defRPr/>
            </a:pPr>
            <a:r>
              <a:rPr lang="en-US" altLang="zh-CN" sz="1600">
                <a:latin typeface="+mn-lt"/>
                <a:ea typeface="+mn-ea"/>
              </a:rPr>
              <a:t>client</a:t>
            </a:r>
            <a:endParaRPr lang="en-US" altLang="zh-CN">
              <a:latin typeface="+mn-lt"/>
              <a:ea typeface="+mn-ea"/>
            </a:endParaRPr>
          </a:p>
        </p:txBody>
      </p:sp>
      <p:graphicFrame>
        <p:nvGraphicFramePr>
          <p:cNvPr id="104455" name="Object 7"/>
          <p:cNvGraphicFramePr>
            <a:graphicFrameLocks noChangeAspect="1"/>
          </p:cNvGraphicFramePr>
          <p:nvPr/>
        </p:nvGraphicFramePr>
        <p:xfrm>
          <a:off x="6518276" y="4383087"/>
          <a:ext cx="515937" cy="412750"/>
        </p:xfrm>
        <a:graphic>
          <a:graphicData uri="http://schemas.openxmlformats.org/presentationml/2006/ole">
            <mc:AlternateContent xmlns:mc="http://schemas.openxmlformats.org/markup-compatibility/2006">
              <mc:Choice xmlns:v="urn:schemas-microsoft-com:vml" Requires="v">
                <p:oleObj spid="_x0000_s364589" name="Clip" r:id="rId6" imgW="1307263" imgH="1084139" progId="">
                  <p:embed/>
                </p:oleObj>
              </mc:Choice>
              <mc:Fallback>
                <p:oleObj name="Clip" r:id="rId6" imgW="1307263" imgH="1084139" progId="">
                  <p:embed/>
                  <p:pic>
                    <p:nvPicPr>
                      <p:cNvPr id="104455"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8276" y="4383087"/>
                        <a:ext cx="51593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201" name="Text Box 8"/>
          <p:cNvSpPr txBox="1">
            <a:spLocks noChangeArrowheads="1"/>
          </p:cNvSpPr>
          <p:nvPr/>
        </p:nvSpPr>
        <p:spPr bwMode="auto">
          <a:xfrm>
            <a:off x="8366206" y="2332037"/>
            <a:ext cx="771365" cy="707886"/>
          </a:xfrm>
          <a:prstGeom prst="rect">
            <a:avLst/>
          </a:prstGeom>
          <a:noFill/>
          <a:ln w="9525">
            <a:noFill/>
            <a:miter lim="800000"/>
            <a:headEnd/>
            <a:tailEnd/>
          </a:ln>
        </p:spPr>
        <p:txBody>
          <a:bodyPr wrap="none">
            <a:spAutoFit/>
          </a:bodyPr>
          <a:lstStyle/>
          <a:p>
            <a:pPr algn="ctr">
              <a:defRPr/>
            </a:pPr>
            <a:r>
              <a:rPr lang="en-US" altLang="zh-CN" sz="2000">
                <a:latin typeface="+mn-lt"/>
                <a:ea typeface="+mn-ea"/>
              </a:rPr>
              <a:t>Proxy</a:t>
            </a:r>
          </a:p>
          <a:p>
            <a:pPr algn="ctr">
              <a:defRPr/>
            </a:pPr>
            <a:r>
              <a:rPr lang="en-US" altLang="zh-CN" sz="2000">
                <a:latin typeface="+mn-lt"/>
                <a:ea typeface="+mn-ea"/>
              </a:rPr>
              <a:t>server</a:t>
            </a:r>
            <a:endParaRPr lang="en-US" altLang="zh-CN">
              <a:latin typeface="+mn-lt"/>
              <a:ea typeface="+mn-ea"/>
            </a:endParaRPr>
          </a:p>
        </p:txBody>
      </p:sp>
      <p:grpSp>
        <p:nvGrpSpPr>
          <p:cNvPr id="104457" name="Group 9"/>
          <p:cNvGrpSpPr>
            <a:grpSpLocks/>
          </p:cNvGrpSpPr>
          <p:nvPr/>
        </p:nvGrpSpPr>
        <p:grpSpPr bwMode="auto">
          <a:xfrm>
            <a:off x="8499476" y="3113087"/>
            <a:ext cx="346075" cy="742950"/>
            <a:chOff x="4180" y="783"/>
            <a:chExt cx="150" cy="307"/>
          </a:xfrm>
        </p:grpSpPr>
        <p:sp>
          <p:nvSpPr>
            <p:cNvPr id="8244" name="AutoShape 10"/>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8245" name="Rectangle 11"/>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8246" name="Rectangle 12"/>
            <p:cNvSpPr>
              <a:spLocks noChangeArrowheads="1"/>
            </p:cNvSpPr>
            <p:nvPr/>
          </p:nvSpPr>
          <p:spPr bwMode="auto">
            <a:xfrm>
              <a:off x="4181" y="852"/>
              <a:ext cx="96"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8247" name="AutoShape 13"/>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8248" name="Line 14"/>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8249" name="Line 15"/>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8250" name="Rectangle 16"/>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8251" name="Rectangle 17"/>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sp>
        <p:nvSpPr>
          <p:cNvPr id="8203" name="Text Box 21"/>
          <p:cNvSpPr txBox="1">
            <a:spLocks noChangeArrowheads="1"/>
          </p:cNvSpPr>
          <p:nvPr/>
        </p:nvSpPr>
        <p:spPr bwMode="auto">
          <a:xfrm>
            <a:off x="6617726" y="4841875"/>
            <a:ext cx="575799" cy="338554"/>
          </a:xfrm>
          <a:prstGeom prst="rect">
            <a:avLst/>
          </a:prstGeom>
          <a:noFill/>
          <a:ln w="9525">
            <a:noFill/>
            <a:miter lim="800000"/>
            <a:headEnd/>
            <a:tailEnd/>
          </a:ln>
        </p:spPr>
        <p:txBody>
          <a:bodyPr wrap="none">
            <a:spAutoFit/>
          </a:bodyPr>
          <a:lstStyle/>
          <a:p>
            <a:pPr algn="ctr">
              <a:defRPr/>
            </a:pPr>
            <a:r>
              <a:rPr lang="en-US" altLang="zh-CN" sz="1600">
                <a:latin typeface="+mn-lt"/>
                <a:ea typeface="+mn-ea"/>
              </a:rPr>
              <a:t>client</a:t>
            </a:r>
            <a:endParaRPr lang="en-US" altLang="zh-CN">
              <a:latin typeface="+mn-lt"/>
              <a:ea typeface="+mn-ea"/>
            </a:endParaRPr>
          </a:p>
        </p:txBody>
      </p:sp>
      <p:grpSp>
        <p:nvGrpSpPr>
          <p:cNvPr id="3" name="Group 53"/>
          <p:cNvGrpSpPr>
            <a:grpSpLocks/>
          </p:cNvGrpSpPr>
          <p:nvPr/>
        </p:nvGrpSpPr>
        <p:grpSpPr bwMode="auto">
          <a:xfrm>
            <a:off x="6958014" y="3652838"/>
            <a:ext cx="1452563" cy="760413"/>
            <a:chOff x="2966" y="2580"/>
            <a:chExt cx="915" cy="479"/>
          </a:xfrm>
        </p:grpSpPr>
        <p:sp>
          <p:nvSpPr>
            <p:cNvPr id="8242" name="Line 19"/>
            <p:cNvSpPr>
              <a:spLocks noChangeShapeType="1"/>
            </p:cNvSpPr>
            <p:nvPr/>
          </p:nvSpPr>
          <p:spPr bwMode="auto">
            <a:xfrm flipV="1">
              <a:off x="2998" y="2580"/>
              <a:ext cx="883" cy="479"/>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8243" name="Text Box 23"/>
            <p:cNvSpPr txBox="1">
              <a:spLocks noChangeArrowheads="1"/>
            </p:cNvSpPr>
            <p:nvPr/>
          </p:nvSpPr>
          <p:spPr bwMode="auto">
            <a:xfrm rot="19907361">
              <a:off x="2966" y="2645"/>
              <a:ext cx="773" cy="213"/>
            </a:xfrm>
            <a:prstGeom prst="rect">
              <a:avLst/>
            </a:prstGeom>
            <a:noFill/>
            <a:ln w="9525">
              <a:noFill/>
              <a:miter lim="800000"/>
              <a:headEnd/>
              <a:tailEnd/>
            </a:ln>
          </p:spPr>
          <p:txBody>
            <a:bodyPr wrap="none">
              <a:spAutoFit/>
            </a:bodyPr>
            <a:lstStyle/>
            <a:p>
              <a:pPr algn="ctr">
                <a:defRPr/>
              </a:pPr>
              <a:r>
                <a:rPr lang="en-US" altLang="zh-CN" sz="1600">
                  <a:solidFill>
                    <a:srgbClr val="FF0000"/>
                  </a:solidFill>
                  <a:latin typeface="+mn-lt"/>
                  <a:ea typeface="+mn-ea"/>
                </a:rPr>
                <a:t>HTTP request</a:t>
              </a:r>
              <a:endParaRPr lang="en-US" altLang="zh-CN">
                <a:latin typeface="+mn-lt"/>
                <a:ea typeface="+mn-ea"/>
              </a:endParaRPr>
            </a:p>
          </p:txBody>
        </p:sp>
      </p:grpSp>
      <p:grpSp>
        <p:nvGrpSpPr>
          <p:cNvPr id="4" name="Group 54"/>
          <p:cNvGrpSpPr>
            <a:grpSpLocks/>
          </p:cNvGrpSpPr>
          <p:nvPr/>
        </p:nvGrpSpPr>
        <p:grpSpPr bwMode="auto">
          <a:xfrm>
            <a:off x="7059615" y="3740150"/>
            <a:ext cx="1454150" cy="785812"/>
            <a:chOff x="3030" y="2635"/>
            <a:chExt cx="916" cy="495"/>
          </a:xfrm>
        </p:grpSpPr>
        <p:sp>
          <p:nvSpPr>
            <p:cNvPr id="8240" name="Line 20"/>
            <p:cNvSpPr>
              <a:spLocks noChangeShapeType="1"/>
            </p:cNvSpPr>
            <p:nvPr/>
          </p:nvSpPr>
          <p:spPr bwMode="auto">
            <a:xfrm flipH="1">
              <a:off x="3030" y="2635"/>
              <a:ext cx="884" cy="495"/>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8241" name="Text Box 25"/>
            <p:cNvSpPr txBox="1">
              <a:spLocks noChangeArrowheads="1"/>
            </p:cNvSpPr>
            <p:nvPr/>
          </p:nvSpPr>
          <p:spPr bwMode="auto">
            <a:xfrm rot="19862217">
              <a:off x="3090" y="2846"/>
              <a:ext cx="856" cy="213"/>
            </a:xfrm>
            <a:prstGeom prst="rect">
              <a:avLst/>
            </a:prstGeom>
            <a:noFill/>
            <a:ln w="9525">
              <a:noFill/>
              <a:miter lim="800000"/>
              <a:headEnd/>
              <a:tailEnd/>
            </a:ln>
          </p:spPr>
          <p:txBody>
            <a:bodyPr wrap="none">
              <a:spAutoFit/>
            </a:bodyPr>
            <a:lstStyle/>
            <a:p>
              <a:pPr algn="ctr">
                <a:defRPr/>
              </a:pPr>
              <a:r>
                <a:rPr lang="en-US" altLang="zh-CN" sz="1600">
                  <a:solidFill>
                    <a:srgbClr val="FF0000"/>
                  </a:solidFill>
                  <a:latin typeface="+mn-lt"/>
                  <a:ea typeface="+mn-ea"/>
                </a:rPr>
                <a:t>HTTP response</a:t>
              </a:r>
              <a:endParaRPr lang="en-US" altLang="zh-CN">
                <a:latin typeface="+mn-lt"/>
                <a:ea typeface="+mn-ea"/>
              </a:endParaRPr>
            </a:p>
          </p:txBody>
        </p:sp>
      </p:grpSp>
      <p:grpSp>
        <p:nvGrpSpPr>
          <p:cNvPr id="104461" name="Group 26"/>
          <p:cNvGrpSpPr>
            <a:grpSpLocks/>
          </p:cNvGrpSpPr>
          <p:nvPr/>
        </p:nvGrpSpPr>
        <p:grpSpPr bwMode="auto">
          <a:xfrm>
            <a:off x="10339388" y="2349500"/>
            <a:ext cx="346075" cy="742950"/>
            <a:chOff x="4180" y="783"/>
            <a:chExt cx="150" cy="307"/>
          </a:xfrm>
        </p:grpSpPr>
        <p:sp>
          <p:nvSpPr>
            <p:cNvPr id="8232" name="AutoShape 27"/>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8233" name="Rectangle 28"/>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8234" name="Rectangle 29"/>
            <p:cNvSpPr>
              <a:spLocks noChangeArrowheads="1"/>
            </p:cNvSpPr>
            <p:nvPr/>
          </p:nvSpPr>
          <p:spPr bwMode="auto">
            <a:xfrm>
              <a:off x="4181" y="852"/>
              <a:ext cx="96"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8235" name="AutoShape 30"/>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8236" name="Line 31"/>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8237" name="Line 32"/>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8238" name="Rectangle 33"/>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8239" name="Rectangle 34"/>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04462" name="Group 35"/>
          <p:cNvGrpSpPr>
            <a:grpSpLocks/>
          </p:cNvGrpSpPr>
          <p:nvPr/>
        </p:nvGrpSpPr>
        <p:grpSpPr bwMode="auto">
          <a:xfrm>
            <a:off x="10423526" y="4227512"/>
            <a:ext cx="346075" cy="742950"/>
            <a:chOff x="4180" y="783"/>
            <a:chExt cx="150" cy="307"/>
          </a:xfrm>
        </p:grpSpPr>
        <p:sp>
          <p:nvSpPr>
            <p:cNvPr id="8224" name="AutoShape 36"/>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8225" name="Rectangle 37"/>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8226" name="Rectangle 38"/>
            <p:cNvSpPr>
              <a:spLocks noChangeArrowheads="1"/>
            </p:cNvSpPr>
            <p:nvPr/>
          </p:nvSpPr>
          <p:spPr bwMode="auto">
            <a:xfrm>
              <a:off x="4181" y="852"/>
              <a:ext cx="96"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8227" name="AutoShape 3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8228" name="Line 40"/>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8229" name="Line 41"/>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8230" name="Rectangle 42"/>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8231" name="Rectangle 43"/>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7" name="Group 49"/>
          <p:cNvGrpSpPr>
            <a:grpSpLocks/>
          </p:cNvGrpSpPr>
          <p:nvPr/>
        </p:nvGrpSpPr>
        <p:grpSpPr bwMode="auto">
          <a:xfrm>
            <a:off x="7015162" y="2698750"/>
            <a:ext cx="3251200" cy="730250"/>
            <a:chOff x="3002" y="1979"/>
            <a:chExt cx="2048" cy="460"/>
          </a:xfrm>
        </p:grpSpPr>
        <p:sp>
          <p:nvSpPr>
            <p:cNvPr id="8221" name="Freeform 18"/>
            <p:cNvSpPr>
              <a:spLocks/>
            </p:cNvSpPr>
            <p:nvPr/>
          </p:nvSpPr>
          <p:spPr bwMode="auto">
            <a:xfrm>
              <a:off x="3002" y="1979"/>
              <a:ext cx="2048" cy="460"/>
            </a:xfrm>
            <a:custGeom>
              <a:avLst/>
              <a:gdLst>
                <a:gd name="T0" fmla="*/ 0 w 2048"/>
                <a:gd name="T1" fmla="*/ 2 h 460"/>
                <a:gd name="T2" fmla="*/ 1011 w 2048"/>
                <a:gd name="T3" fmla="*/ 460 h 460"/>
                <a:gd name="T4" fmla="*/ 2048 w 2048"/>
                <a:gd name="T5" fmla="*/ 0 h 460"/>
                <a:gd name="T6" fmla="*/ 0 60000 65536"/>
                <a:gd name="T7" fmla="*/ 0 60000 65536"/>
                <a:gd name="T8" fmla="*/ 0 60000 65536"/>
                <a:gd name="T9" fmla="*/ 0 w 2048"/>
                <a:gd name="T10" fmla="*/ 0 h 460"/>
                <a:gd name="T11" fmla="*/ 2048 w 2048"/>
                <a:gd name="T12" fmla="*/ 460 h 460"/>
              </a:gdLst>
              <a:ahLst/>
              <a:cxnLst>
                <a:cxn ang="T6">
                  <a:pos x="T0" y="T1"/>
                </a:cxn>
                <a:cxn ang="T7">
                  <a:pos x="T2" y="T3"/>
                </a:cxn>
                <a:cxn ang="T8">
                  <a:pos x="T4" y="T5"/>
                </a:cxn>
              </a:cxnLst>
              <a:rect l="T9" t="T10" r="T11" b="T12"/>
              <a:pathLst>
                <a:path w="2048" h="460">
                  <a:moveTo>
                    <a:pt x="0" y="2"/>
                  </a:moveTo>
                  <a:lnTo>
                    <a:pt x="1011" y="460"/>
                  </a:lnTo>
                  <a:lnTo>
                    <a:pt x="2048" y="0"/>
                  </a:lnTo>
                </a:path>
              </a:pathLst>
            </a:cu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8222" name="Text Box 22"/>
            <p:cNvSpPr txBox="1">
              <a:spLocks noChangeArrowheads="1"/>
            </p:cNvSpPr>
            <p:nvPr/>
          </p:nvSpPr>
          <p:spPr bwMode="auto">
            <a:xfrm rot="1422049">
              <a:off x="3153" y="2005"/>
              <a:ext cx="773" cy="213"/>
            </a:xfrm>
            <a:prstGeom prst="rect">
              <a:avLst/>
            </a:prstGeom>
            <a:noFill/>
            <a:ln w="9525">
              <a:noFill/>
              <a:miter lim="800000"/>
              <a:headEnd/>
              <a:tailEnd/>
            </a:ln>
          </p:spPr>
          <p:txBody>
            <a:bodyPr wrap="none">
              <a:spAutoFit/>
            </a:bodyPr>
            <a:lstStyle/>
            <a:p>
              <a:pPr algn="ctr">
                <a:defRPr/>
              </a:pPr>
              <a:r>
                <a:rPr lang="en-US" altLang="zh-CN" sz="1600">
                  <a:solidFill>
                    <a:srgbClr val="FF0000"/>
                  </a:solidFill>
                  <a:latin typeface="+mn-lt"/>
                  <a:ea typeface="+mn-ea"/>
                </a:rPr>
                <a:t>HTTP request</a:t>
              </a:r>
              <a:endParaRPr lang="en-US" altLang="zh-CN">
                <a:latin typeface="+mn-lt"/>
                <a:ea typeface="+mn-ea"/>
              </a:endParaRPr>
            </a:p>
          </p:txBody>
        </p:sp>
        <p:sp>
          <p:nvSpPr>
            <p:cNvPr id="8223" name="Text Box 45"/>
            <p:cNvSpPr txBox="1">
              <a:spLocks noChangeArrowheads="1"/>
            </p:cNvSpPr>
            <p:nvPr/>
          </p:nvSpPr>
          <p:spPr bwMode="auto">
            <a:xfrm rot="20180032">
              <a:off x="4184" y="2015"/>
              <a:ext cx="773" cy="213"/>
            </a:xfrm>
            <a:prstGeom prst="rect">
              <a:avLst/>
            </a:prstGeom>
            <a:noFill/>
            <a:ln w="9525">
              <a:noFill/>
              <a:miter lim="800000"/>
              <a:headEnd/>
              <a:tailEnd/>
            </a:ln>
          </p:spPr>
          <p:txBody>
            <a:bodyPr wrap="none">
              <a:spAutoFit/>
            </a:bodyPr>
            <a:lstStyle/>
            <a:p>
              <a:pPr algn="ctr">
                <a:defRPr/>
              </a:pPr>
              <a:r>
                <a:rPr lang="en-US" altLang="zh-CN" sz="1600">
                  <a:solidFill>
                    <a:srgbClr val="FF0000"/>
                  </a:solidFill>
                  <a:latin typeface="+mn-lt"/>
                  <a:ea typeface="+mn-ea"/>
                </a:rPr>
                <a:t>HTTP request</a:t>
              </a:r>
              <a:endParaRPr lang="en-US" altLang="zh-CN">
                <a:latin typeface="+mn-lt"/>
                <a:ea typeface="+mn-ea"/>
              </a:endParaRPr>
            </a:p>
          </p:txBody>
        </p:sp>
      </p:grpSp>
      <p:sp>
        <p:nvSpPr>
          <p:cNvPr id="8209" name="Text Box 47"/>
          <p:cNvSpPr txBox="1">
            <a:spLocks noChangeArrowheads="1"/>
          </p:cNvSpPr>
          <p:nvPr/>
        </p:nvSpPr>
        <p:spPr bwMode="auto">
          <a:xfrm>
            <a:off x="10208279" y="5022851"/>
            <a:ext cx="652743" cy="584775"/>
          </a:xfrm>
          <a:prstGeom prst="rect">
            <a:avLst/>
          </a:prstGeom>
          <a:noFill/>
          <a:ln w="9525">
            <a:noFill/>
            <a:miter lim="800000"/>
            <a:headEnd/>
            <a:tailEnd/>
          </a:ln>
        </p:spPr>
        <p:txBody>
          <a:bodyPr wrap="none">
            <a:spAutoFit/>
          </a:bodyPr>
          <a:lstStyle/>
          <a:p>
            <a:pPr algn="ctr">
              <a:defRPr/>
            </a:pPr>
            <a:r>
              <a:rPr lang="en-US" altLang="zh-CN" sz="1600">
                <a:latin typeface="+mn-lt"/>
                <a:ea typeface="+mn-ea"/>
              </a:rPr>
              <a:t>origin </a:t>
            </a:r>
          </a:p>
          <a:p>
            <a:pPr algn="ctr">
              <a:defRPr/>
            </a:pPr>
            <a:r>
              <a:rPr lang="en-US" altLang="zh-CN" sz="1600">
                <a:latin typeface="+mn-lt"/>
                <a:ea typeface="+mn-ea"/>
              </a:rPr>
              <a:t>server</a:t>
            </a:r>
            <a:endParaRPr lang="en-US" altLang="zh-CN">
              <a:latin typeface="+mn-lt"/>
              <a:ea typeface="+mn-ea"/>
            </a:endParaRPr>
          </a:p>
        </p:txBody>
      </p:sp>
      <p:sp>
        <p:nvSpPr>
          <p:cNvPr id="8210" name="Text Box 48"/>
          <p:cNvSpPr txBox="1">
            <a:spLocks noChangeArrowheads="1"/>
          </p:cNvSpPr>
          <p:nvPr/>
        </p:nvSpPr>
        <p:spPr bwMode="auto">
          <a:xfrm>
            <a:off x="10140016" y="1550988"/>
            <a:ext cx="652743" cy="584775"/>
          </a:xfrm>
          <a:prstGeom prst="rect">
            <a:avLst/>
          </a:prstGeom>
          <a:noFill/>
          <a:ln w="9525">
            <a:noFill/>
            <a:miter lim="800000"/>
            <a:headEnd/>
            <a:tailEnd/>
          </a:ln>
        </p:spPr>
        <p:txBody>
          <a:bodyPr wrap="none">
            <a:spAutoFit/>
          </a:bodyPr>
          <a:lstStyle/>
          <a:p>
            <a:pPr algn="ctr">
              <a:defRPr/>
            </a:pPr>
            <a:r>
              <a:rPr lang="en-US" altLang="zh-CN" sz="1600">
                <a:latin typeface="+mn-lt"/>
                <a:ea typeface="+mn-ea"/>
              </a:rPr>
              <a:t>origin </a:t>
            </a:r>
          </a:p>
          <a:p>
            <a:pPr algn="ctr">
              <a:defRPr/>
            </a:pPr>
            <a:r>
              <a:rPr lang="en-US" altLang="zh-CN" sz="1600">
                <a:latin typeface="+mn-lt"/>
                <a:ea typeface="+mn-ea"/>
              </a:rPr>
              <a:t>server</a:t>
            </a:r>
            <a:endParaRPr lang="en-US" altLang="zh-CN">
              <a:latin typeface="+mn-lt"/>
              <a:ea typeface="+mn-ea"/>
            </a:endParaRPr>
          </a:p>
        </p:txBody>
      </p:sp>
      <p:sp>
        <p:nvSpPr>
          <p:cNvPr id="8211" name="Rectangle 55"/>
          <p:cNvSpPr>
            <a:spLocks noChangeArrowheads="1"/>
          </p:cNvSpPr>
          <p:nvPr/>
        </p:nvSpPr>
        <p:spPr bwMode="auto">
          <a:xfrm>
            <a:off x="9196387" y="3906837"/>
            <a:ext cx="406400" cy="393700"/>
          </a:xfrm>
          <a:prstGeom prst="rect">
            <a:avLst/>
          </a:prstGeom>
          <a:noFill/>
          <a:ln w="9525" algn="ctr">
            <a:noFill/>
            <a:miter lim="800000"/>
            <a:headEnd/>
            <a:tailEnd/>
          </a:ln>
        </p:spPr>
        <p:txBody>
          <a:bodyPr wrap="none" anchor="ctr"/>
          <a:lstStyle/>
          <a:p>
            <a:pPr>
              <a:defRPr/>
            </a:pPr>
            <a:endParaRPr lang="en-US" altLang="zh-CN">
              <a:latin typeface="+mn-lt"/>
              <a:ea typeface="+mn-ea"/>
            </a:endParaRPr>
          </a:p>
        </p:txBody>
      </p:sp>
      <p:pic>
        <p:nvPicPr>
          <p:cNvPr id="104467" name="Picture 5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47350" y="2189162"/>
            <a:ext cx="52705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nvGrpSpPr>
          <p:cNvPr id="8" name="Group 60"/>
          <p:cNvGrpSpPr>
            <a:grpSpLocks/>
          </p:cNvGrpSpPr>
          <p:nvPr/>
        </p:nvGrpSpPr>
        <p:grpSpPr bwMode="auto">
          <a:xfrm>
            <a:off x="6242051" y="2235200"/>
            <a:ext cx="4110037" cy="1814512"/>
            <a:chOff x="2515" y="1687"/>
            <a:chExt cx="2589" cy="1143"/>
          </a:xfrm>
        </p:grpSpPr>
        <p:sp>
          <p:nvSpPr>
            <p:cNvPr id="8216" name="Freeform 44"/>
            <p:cNvSpPr>
              <a:spLocks/>
            </p:cNvSpPr>
            <p:nvPr/>
          </p:nvSpPr>
          <p:spPr bwMode="auto">
            <a:xfrm>
              <a:off x="2985" y="2026"/>
              <a:ext cx="2119" cy="476"/>
            </a:xfrm>
            <a:custGeom>
              <a:avLst/>
              <a:gdLst>
                <a:gd name="T0" fmla="*/ 2119 w 2119"/>
                <a:gd name="T1" fmla="*/ 0 h 476"/>
                <a:gd name="T2" fmla="*/ 1020 w 2119"/>
                <a:gd name="T3" fmla="*/ 476 h 476"/>
                <a:gd name="T4" fmla="*/ 0 w 2119"/>
                <a:gd name="T5" fmla="*/ 8 h 476"/>
                <a:gd name="T6" fmla="*/ 0 60000 65536"/>
                <a:gd name="T7" fmla="*/ 0 60000 65536"/>
                <a:gd name="T8" fmla="*/ 0 60000 65536"/>
                <a:gd name="T9" fmla="*/ 0 w 2119"/>
                <a:gd name="T10" fmla="*/ 0 h 476"/>
                <a:gd name="T11" fmla="*/ 2119 w 2119"/>
                <a:gd name="T12" fmla="*/ 476 h 476"/>
              </a:gdLst>
              <a:ahLst/>
              <a:cxnLst>
                <a:cxn ang="T6">
                  <a:pos x="T0" y="T1"/>
                </a:cxn>
                <a:cxn ang="T7">
                  <a:pos x="T2" y="T3"/>
                </a:cxn>
                <a:cxn ang="T8">
                  <a:pos x="T4" y="T5"/>
                </a:cxn>
              </a:cxnLst>
              <a:rect l="T9" t="T10" r="T11" b="T12"/>
              <a:pathLst>
                <a:path w="2119" h="476">
                  <a:moveTo>
                    <a:pt x="2119" y="0"/>
                  </a:moveTo>
                  <a:lnTo>
                    <a:pt x="1020" y="476"/>
                  </a:lnTo>
                  <a:lnTo>
                    <a:pt x="0" y="8"/>
                  </a:lnTo>
                </a:path>
              </a:pathLst>
            </a:cu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8217" name="Text Box 24"/>
            <p:cNvSpPr txBox="1">
              <a:spLocks noChangeArrowheads="1"/>
            </p:cNvSpPr>
            <p:nvPr/>
          </p:nvSpPr>
          <p:spPr bwMode="auto">
            <a:xfrm rot="1411598">
              <a:off x="2984" y="2243"/>
              <a:ext cx="856" cy="213"/>
            </a:xfrm>
            <a:prstGeom prst="rect">
              <a:avLst/>
            </a:prstGeom>
            <a:noFill/>
            <a:ln w="9525">
              <a:noFill/>
              <a:miter lim="800000"/>
              <a:headEnd/>
              <a:tailEnd/>
            </a:ln>
          </p:spPr>
          <p:txBody>
            <a:bodyPr wrap="none">
              <a:spAutoFit/>
            </a:bodyPr>
            <a:lstStyle/>
            <a:p>
              <a:pPr algn="ctr">
                <a:defRPr/>
              </a:pPr>
              <a:r>
                <a:rPr lang="en-US" altLang="zh-CN" sz="1600">
                  <a:solidFill>
                    <a:srgbClr val="FF0000"/>
                  </a:solidFill>
                  <a:latin typeface="+mn-lt"/>
                  <a:ea typeface="+mn-ea"/>
                </a:rPr>
                <a:t>HTTP response</a:t>
              </a:r>
              <a:endParaRPr lang="en-US" altLang="zh-CN">
                <a:latin typeface="+mn-lt"/>
                <a:ea typeface="+mn-ea"/>
              </a:endParaRPr>
            </a:p>
          </p:txBody>
        </p:sp>
        <p:sp>
          <p:nvSpPr>
            <p:cNvPr id="8218" name="Text Box 46"/>
            <p:cNvSpPr txBox="1">
              <a:spLocks noChangeArrowheads="1"/>
            </p:cNvSpPr>
            <p:nvPr/>
          </p:nvSpPr>
          <p:spPr bwMode="auto">
            <a:xfrm rot="20184211">
              <a:off x="4214" y="2231"/>
              <a:ext cx="856" cy="213"/>
            </a:xfrm>
            <a:prstGeom prst="rect">
              <a:avLst/>
            </a:prstGeom>
            <a:noFill/>
            <a:ln w="9525">
              <a:noFill/>
              <a:miter lim="800000"/>
              <a:headEnd/>
              <a:tailEnd/>
            </a:ln>
          </p:spPr>
          <p:txBody>
            <a:bodyPr wrap="none">
              <a:spAutoFit/>
            </a:bodyPr>
            <a:lstStyle/>
            <a:p>
              <a:pPr algn="ctr">
                <a:defRPr/>
              </a:pPr>
              <a:r>
                <a:rPr lang="en-US" altLang="zh-CN" sz="1600">
                  <a:solidFill>
                    <a:srgbClr val="FF0000"/>
                  </a:solidFill>
                  <a:latin typeface="+mn-lt"/>
                  <a:ea typeface="+mn-ea"/>
                </a:rPr>
                <a:t>HTTP response</a:t>
              </a:r>
              <a:endParaRPr lang="en-US" altLang="zh-CN">
                <a:latin typeface="+mn-lt"/>
                <a:ea typeface="+mn-ea"/>
              </a:endParaRPr>
            </a:p>
          </p:txBody>
        </p:sp>
        <p:pic>
          <p:nvPicPr>
            <p:cNvPr id="104475" name="Picture 5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79" y="2557"/>
              <a:ext cx="332"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04476" name="Picture 5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5" y="1687"/>
              <a:ext cx="332"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pic>
        <p:nvPicPr>
          <p:cNvPr id="171069" name="Picture 6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89675" y="4170362"/>
            <a:ext cx="52705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626141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2000"/>
                                        <p:tgtEl>
                                          <p:spTgt spid="7"/>
                                        </p:tgtEl>
                                      </p:cBhvr>
                                    </p:animEffect>
                                  </p:childTnLst>
                                </p:cTn>
                              </p:par>
                            </p:childTnLst>
                          </p:cTn>
                        </p:par>
                        <p:par>
                          <p:cTn id="8" fill="hold" nodeType="afterGroup">
                            <p:stCondLst>
                              <p:cond delay="2000"/>
                            </p:stCondLst>
                            <p:childTnLst>
                              <p:par>
                                <p:cTn id="9" presetID="22" presetClass="entr" presetSubtype="2"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20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2000"/>
                                        <p:tgtEl>
                                          <p:spTgt spid="3"/>
                                        </p:tgtEl>
                                      </p:cBhvr>
                                    </p:animEffect>
                                  </p:childTnLst>
                                </p:cTn>
                              </p:par>
                            </p:childTnLst>
                          </p:cTn>
                        </p:par>
                        <p:par>
                          <p:cTn id="17" fill="hold" nodeType="afterGroup">
                            <p:stCondLst>
                              <p:cond delay="2000"/>
                            </p:stCondLst>
                            <p:childTnLst>
                              <p:par>
                                <p:cTn id="18" presetID="22" presetClass="entr" presetSubtype="2"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2000"/>
                                        <p:tgtEl>
                                          <p:spTgt spid="4"/>
                                        </p:tgtEl>
                                      </p:cBhvr>
                                    </p:animEffect>
                                  </p:childTnLst>
                                </p:cTn>
                              </p:par>
                            </p:childTnLst>
                          </p:cTn>
                        </p:par>
                        <p:par>
                          <p:cTn id="21" fill="hold" nodeType="afterGroup">
                            <p:stCondLst>
                              <p:cond delay="4000"/>
                            </p:stCondLst>
                            <p:childTnLst>
                              <p:par>
                                <p:cTn id="22" presetID="22" presetClass="entr" presetSubtype="2" fill="hold" nodeType="afterEffect">
                                  <p:stCondLst>
                                    <p:cond delay="0"/>
                                  </p:stCondLst>
                                  <p:childTnLst>
                                    <p:set>
                                      <p:cBhvr>
                                        <p:cTn id="23" dur="1" fill="hold">
                                          <p:stCondLst>
                                            <p:cond delay="0"/>
                                          </p:stCondLst>
                                        </p:cTn>
                                        <p:tgtEl>
                                          <p:spTgt spid="171069"/>
                                        </p:tgtEl>
                                        <p:attrNameLst>
                                          <p:attrName>style.visibility</p:attrName>
                                        </p:attrNameLst>
                                      </p:cBhvr>
                                      <p:to>
                                        <p:strVal val="visible"/>
                                      </p:to>
                                    </p:set>
                                    <p:animEffect transition="in" filter="wipe(right)">
                                      <p:cBhvr>
                                        <p:cTn id="24" dur="500"/>
                                        <p:tgtEl>
                                          <p:spTgt spid="171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240000" y="360000"/>
            <a:ext cx="11520000" cy="890588"/>
          </a:xfrm>
        </p:spPr>
        <p:txBody>
          <a:bodyPr/>
          <a:lstStyle/>
          <a:p>
            <a:r>
              <a:rPr lang="en-US" altLang="zh-CN" dirty="0"/>
              <a:t>More about Web caching</a:t>
            </a:r>
          </a:p>
        </p:txBody>
      </p:sp>
      <p:sp>
        <p:nvSpPr>
          <p:cNvPr id="106499" name="Rectangle 3"/>
          <p:cNvSpPr>
            <a:spLocks noGrp="1" noChangeArrowheads="1"/>
          </p:cNvSpPr>
          <p:nvPr>
            <p:ph sz="half" idx="1"/>
          </p:nvPr>
        </p:nvSpPr>
        <p:spPr>
          <a:xfrm>
            <a:off x="711200" y="1600200"/>
            <a:ext cx="5080000" cy="4648200"/>
          </a:xfrm>
        </p:spPr>
        <p:txBody>
          <a:bodyPr/>
          <a:lstStyle/>
          <a:p>
            <a:r>
              <a:rPr lang="en-US" altLang="zh-CN" dirty="0">
                <a:solidFill>
                  <a:schemeClr val="accent2"/>
                </a:solidFill>
              </a:rPr>
              <a:t>proxy</a:t>
            </a:r>
            <a:r>
              <a:rPr lang="en-US" altLang="zh-CN" dirty="0"/>
              <a:t> acts as </a:t>
            </a:r>
            <a:r>
              <a:rPr lang="en-US" altLang="zh-CN" dirty="0">
                <a:solidFill>
                  <a:schemeClr val="accent5"/>
                </a:solidFill>
              </a:rPr>
              <a:t>both client and server</a:t>
            </a:r>
          </a:p>
          <a:p>
            <a:r>
              <a:rPr lang="en-US" altLang="zh-CN" dirty="0"/>
              <a:t>typically proxy is installed by ISP (university, company, residential ISP)</a:t>
            </a:r>
          </a:p>
        </p:txBody>
      </p:sp>
      <p:sp>
        <p:nvSpPr>
          <p:cNvPr id="81926" name="Rectangle 4"/>
          <p:cNvSpPr>
            <a:spLocks noGrp="1" noChangeArrowheads="1"/>
          </p:cNvSpPr>
          <p:nvPr>
            <p:ph sz="half" idx="2"/>
          </p:nvPr>
        </p:nvSpPr>
        <p:spPr>
          <a:xfrm>
            <a:off x="5994400" y="1600200"/>
            <a:ext cx="5080000" cy="4648200"/>
          </a:xfrm>
        </p:spPr>
        <p:txBody>
          <a:bodyPr>
            <a:normAutofit lnSpcReduction="10000"/>
          </a:bodyPr>
          <a:lstStyle/>
          <a:p>
            <a:pPr marL="0" indent="0">
              <a:buNone/>
            </a:pPr>
            <a:r>
              <a:rPr lang="en-US" altLang="zh-CN" dirty="0">
                <a:solidFill>
                  <a:srgbClr val="C00000"/>
                </a:solidFill>
              </a:rPr>
              <a:t>Why Web caching?</a:t>
            </a:r>
          </a:p>
          <a:p>
            <a:r>
              <a:rPr lang="en-US" altLang="zh-CN" dirty="0"/>
              <a:t>reduce response time for client request</a:t>
            </a:r>
          </a:p>
          <a:p>
            <a:r>
              <a:rPr lang="en-US" altLang="zh-CN" dirty="0"/>
              <a:t>reduce traffic on an institution’s access link.</a:t>
            </a:r>
          </a:p>
          <a:p>
            <a:r>
              <a:rPr lang="en-US" altLang="zh-CN" dirty="0"/>
              <a:t>Internet dense with proxy : enables “poor” content providers to effectively deliver content (but so does P2P file sharing)</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59</a:t>
            </a:fld>
            <a:endParaRPr lang="en-US" altLang="zh-CN" dirty="0"/>
          </a:p>
        </p:txBody>
      </p:sp>
    </p:spTree>
    <p:extLst>
      <p:ext uri="{BB962C8B-B14F-4D97-AF65-F5344CB8AC3E}">
        <p14:creationId xmlns:p14="http://schemas.microsoft.com/office/powerpoint/2010/main" val="12256710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3" name="Line 2"/>
          <p:cNvSpPr>
            <a:spLocks noChangeShapeType="1"/>
          </p:cNvSpPr>
          <p:nvPr/>
        </p:nvSpPr>
        <p:spPr bwMode="auto">
          <a:xfrm>
            <a:off x="6921500" y="2520949"/>
            <a:ext cx="285750" cy="114300"/>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108547" name="Rectangle 3"/>
          <p:cNvSpPr>
            <a:spLocks noGrp="1" noChangeArrowheads="1"/>
          </p:cNvSpPr>
          <p:nvPr>
            <p:ph type="title"/>
          </p:nvPr>
        </p:nvSpPr>
        <p:spPr>
          <a:xfrm>
            <a:off x="240000" y="360000"/>
            <a:ext cx="11520000" cy="890588"/>
          </a:xfrm>
        </p:spPr>
        <p:txBody>
          <a:bodyPr/>
          <a:lstStyle/>
          <a:p>
            <a:r>
              <a:rPr lang="en-US" altLang="zh-CN"/>
              <a:t>Caching example </a:t>
            </a:r>
          </a:p>
        </p:txBody>
      </p:sp>
      <p:sp>
        <p:nvSpPr>
          <p:cNvPr id="108548" name="Rectangle 4"/>
          <p:cNvSpPr>
            <a:spLocks noGrp="1" noChangeArrowheads="1"/>
          </p:cNvSpPr>
          <p:nvPr>
            <p:ph sz="half" idx="1"/>
          </p:nvPr>
        </p:nvSpPr>
        <p:spPr>
          <a:xfrm>
            <a:off x="711200" y="1600200"/>
            <a:ext cx="5080000" cy="4648200"/>
          </a:xfrm>
        </p:spPr>
        <p:txBody>
          <a:bodyPr>
            <a:normAutofit fontScale="77500" lnSpcReduction="20000"/>
          </a:bodyPr>
          <a:lstStyle/>
          <a:p>
            <a:pPr marL="0" indent="0">
              <a:buNone/>
            </a:pPr>
            <a:r>
              <a:rPr lang="en-US" altLang="zh-CN" dirty="0">
                <a:solidFill>
                  <a:srgbClr val="C00000"/>
                </a:solidFill>
              </a:rPr>
              <a:t>Assumptions</a:t>
            </a:r>
          </a:p>
          <a:p>
            <a:r>
              <a:rPr lang="en-US" altLang="zh-CN" dirty="0"/>
              <a:t>average object size = 1,000,000 bits</a:t>
            </a:r>
          </a:p>
          <a:p>
            <a:r>
              <a:rPr lang="en-US" altLang="zh-CN" dirty="0"/>
              <a:t>avg. request rate from institution’s browsers to origin servers = 15/sec</a:t>
            </a:r>
          </a:p>
          <a:p>
            <a:r>
              <a:rPr lang="en-US" altLang="zh-CN" dirty="0"/>
              <a:t>delay from institutional router to any origin server and back to router  = 2 sec</a:t>
            </a:r>
          </a:p>
          <a:p>
            <a:r>
              <a:rPr lang="en-US" altLang="zh-CN" dirty="0"/>
              <a:t>Consequences</a:t>
            </a:r>
          </a:p>
          <a:p>
            <a:r>
              <a:rPr lang="en-US" altLang="zh-CN" dirty="0"/>
              <a:t>utilization on LAN = 15%</a:t>
            </a:r>
          </a:p>
          <a:p>
            <a:r>
              <a:rPr lang="en-US" altLang="zh-CN" dirty="0"/>
              <a:t>utilization on access link = 100%</a:t>
            </a:r>
          </a:p>
          <a:p>
            <a:r>
              <a:rPr lang="en-US" altLang="zh-CN" dirty="0"/>
              <a:t>total delay   = Internet delay + access delay + LAN delay</a:t>
            </a:r>
          </a:p>
          <a:p>
            <a:r>
              <a:rPr lang="en-US" altLang="zh-CN" dirty="0"/>
              <a:t>  =  2 sec + minutes + milliseconds</a:t>
            </a:r>
          </a:p>
          <a:p>
            <a:endParaRPr lang="en-US" altLang="zh-CN" dirty="0"/>
          </a:p>
          <a:p>
            <a:endParaRPr lang="en-US" altLang="zh-CN" dirty="0"/>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60</a:t>
            </a:fld>
            <a:endParaRPr lang="en-US" altLang="zh-CN" dirty="0"/>
          </a:p>
        </p:txBody>
      </p:sp>
      <p:grpSp>
        <p:nvGrpSpPr>
          <p:cNvPr id="108549" name="Group 5"/>
          <p:cNvGrpSpPr>
            <a:grpSpLocks/>
          </p:cNvGrpSpPr>
          <p:nvPr/>
        </p:nvGrpSpPr>
        <p:grpSpPr bwMode="auto">
          <a:xfrm>
            <a:off x="6732588" y="2143125"/>
            <a:ext cx="184150" cy="542925"/>
            <a:chOff x="4180" y="783"/>
            <a:chExt cx="150" cy="307"/>
          </a:xfrm>
        </p:grpSpPr>
        <p:sp>
          <p:nvSpPr>
            <p:cNvPr id="9311" name="AutoShape 6"/>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9312" name="Rectangle 7"/>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9313" name="Rectangle 8"/>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314" name="AutoShape 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315" name="Line 10"/>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9316" name="Line 11"/>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9317" name="Rectangle 12"/>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318" name="Rectangle 13"/>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08550" name="Group 14"/>
          <p:cNvGrpSpPr>
            <a:grpSpLocks/>
          </p:cNvGrpSpPr>
          <p:nvPr/>
        </p:nvGrpSpPr>
        <p:grpSpPr bwMode="auto">
          <a:xfrm>
            <a:off x="7656513" y="1600200"/>
            <a:ext cx="184150" cy="542925"/>
            <a:chOff x="4180" y="783"/>
            <a:chExt cx="150" cy="307"/>
          </a:xfrm>
        </p:grpSpPr>
        <p:sp>
          <p:nvSpPr>
            <p:cNvPr id="9303" name="AutoShape 15"/>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9304" name="Rectangle 16"/>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9305" name="Rectangle 17"/>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306" name="AutoShape 18"/>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307" name="Line 19"/>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9308" name="Line 20"/>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9309" name="Rectangle 21"/>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310" name="Rectangle 22"/>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08551" name="Group 23"/>
          <p:cNvGrpSpPr>
            <a:grpSpLocks/>
          </p:cNvGrpSpPr>
          <p:nvPr/>
        </p:nvGrpSpPr>
        <p:grpSpPr bwMode="auto">
          <a:xfrm>
            <a:off x="8332788" y="1628775"/>
            <a:ext cx="184150" cy="542925"/>
            <a:chOff x="4180" y="783"/>
            <a:chExt cx="150" cy="307"/>
          </a:xfrm>
        </p:grpSpPr>
        <p:sp>
          <p:nvSpPr>
            <p:cNvPr id="9295" name="AutoShape 24"/>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9296" name="Rectangle 25"/>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9297" name="Rectangle 26"/>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298" name="AutoShape 27"/>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299" name="Line 28"/>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9300" name="Line 29"/>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9301" name="Rectangle 30"/>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302" name="Rectangle 31"/>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08552" name="Group 32"/>
          <p:cNvGrpSpPr>
            <a:grpSpLocks/>
          </p:cNvGrpSpPr>
          <p:nvPr/>
        </p:nvGrpSpPr>
        <p:grpSpPr bwMode="auto">
          <a:xfrm>
            <a:off x="8913813" y="1809750"/>
            <a:ext cx="184150" cy="542925"/>
            <a:chOff x="4180" y="783"/>
            <a:chExt cx="150" cy="307"/>
          </a:xfrm>
        </p:grpSpPr>
        <p:sp>
          <p:nvSpPr>
            <p:cNvPr id="9287" name="AutoShape 33"/>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9288" name="Rectangle 34"/>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9289" name="Rectangle 35"/>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290" name="AutoShape 36"/>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291" name="Line 37"/>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9292" name="Line 38"/>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9293" name="Rectangle 39"/>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294" name="Rectangle 40"/>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08553" name="Group 41"/>
          <p:cNvGrpSpPr>
            <a:grpSpLocks/>
          </p:cNvGrpSpPr>
          <p:nvPr/>
        </p:nvGrpSpPr>
        <p:grpSpPr bwMode="auto">
          <a:xfrm>
            <a:off x="9228138" y="2600325"/>
            <a:ext cx="184150" cy="542925"/>
            <a:chOff x="4180" y="783"/>
            <a:chExt cx="150" cy="307"/>
          </a:xfrm>
        </p:grpSpPr>
        <p:sp>
          <p:nvSpPr>
            <p:cNvPr id="9279" name="AutoShape 42"/>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9280" name="Rectangle 43"/>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9281" name="Rectangle 44"/>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282" name="AutoShape 45"/>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283" name="Line 46"/>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9284" name="Line 47"/>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9285" name="Rectangle 48"/>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9286" name="Rectangle 49"/>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sp>
        <p:nvSpPr>
          <p:cNvPr id="9231" name="Text Box 50"/>
          <p:cNvSpPr txBox="1">
            <a:spLocks noChangeArrowheads="1"/>
          </p:cNvSpPr>
          <p:nvPr/>
        </p:nvSpPr>
        <p:spPr bwMode="auto">
          <a:xfrm>
            <a:off x="9657488" y="1652587"/>
            <a:ext cx="877163" cy="707886"/>
          </a:xfrm>
          <a:prstGeom prst="rect">
            <a:avLst/>
          </a:prstGeom>
          <a:noFill/>
          <a:ln w="9525">
            <a:noFill/>
            <a:miter lim="800000"/>
            <a:headEnd/>
            <a:tailEnd/>
          </a:ln>
        </p:spPr>
        <p:txBody>
          <a:bodyPr wrap="none">
            <a:spAutoFit/>
          </a:bodyPr>
          <a:lstStyle/>
          <a:p>
            <a:pPr algn="r">
              <a:defRPr/>
            </a:pPr>
            <a:r>
              <a:rPr lang="en-US" altLang="zh-CN" sz="2000">
                <a:latin typeface="+mn-lt"/>
                <a:ea typeface="+mn-ea"/>
              </a:rPr>
              <a:t>origin</a:t>
            </a:r>
          </a:p>
          <a:p>
            <a:pPr algn="r">
              <a:defRPr/>
            </a:pPr>
            <a:r>
              <a:rPr lang="en-US" altLang="zh-CN" sz="2000">
                <a:latin typeface="+mn-lt"/>
                <a:ea typeface="+mn-ea"/>
              </a:rPr>
              <a:t>servers</a:t>
            </a:r>
            <a:endParaRPr lang="en-US" altLang="zh-CN">
              <a:latin typeface="+mn-lt"/>
              <a:ea typeface="+mn-ea"/>
            </a:endParaRPr>
          </a:p>
        </p:txBody>
      </p:sp>
      <p:sp>
        <p:nvSpPr>
          <p:cNvPr id="9232" name="Line 51"/>
          <p:cNvSpPr>
            <a:spLocks noChangeShapeType="1"/>
          </p:cNvSpPr>
          <p:nvPr/>
        </p:nvSpPr>
        <p:spPr bwMode="auto">
          <a:xfrm>
            <a:off x="7731126" y="2139950"/>
            <a:ext cx="66675" cy="276225"/>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9233" name="Line 52"/>
          <p:cNvSpPr>
            <a:spLocks noChangeShapeType="1"/>
          </p:cNvSpPr>
          <p:nvPr/>
        </p:nvSpPr>
        <p:spPr bwMode="auto">
          <a:xfrm flipH="1">
            <a:off x="8359776" y="2178050"/>
            <a:ext cx="9525" cy="238125"/>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9234" name="Line 53"/>
          <p:cNvSpPr>
            <a:spLocks noChangeShapeType="1"/>
          </p:cNvSpPr>
          <p:nvPr/>
        </p:nvSpPr>
        <p:spPr bwMode="auto">
          <a:xfrm flipH="1">
            <a:off x="8816975" y="2339974"/>
            <a:ext cx="133350" cy="209550"/>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9235" name="Line 54"/>
          <p:cNvSpPr>
            <a:spLocks noChangeShapeType="1"/>
          </p:cNvSpPr>
          <p:nvPr/>
        </p:nvSpPr>
        <p:spPr bwMode="auto">
          <a:xfrm flipH="1" flipV="1">
            <a:off x="8978900" y="3101974"/>
            <a:ext cx="247650" cy="0"/>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9236" name="Freeform 55"/>
          <p:cNvSpPr>
            <a:spLocks/>
          </p:cNvSpPr>
          <p:nvPr/>
        </p:nvSpPr>
        <p:spPr bwMode="auto">
          <a:xfrm>
            <a:off x="7016751" y="2133599"/>
            <a:ext cx="2174875" cy="1581150"/>
          </a:xfrm>
          <a:custGeom>
            <a:avLst/>
            <a:gdLst>
              <a:gd name="T0" fmla="*/ 2147483647 w 2135"/>
              <a:gd name="T1" fmla="*/ 2147483647 h 1662"/>
              <a:gd name="T2" fmla="*/ 2147483647 w 2135"/>
              <a:gd name="T3" fmla="*/ 2147483647 h 1662"/>
              <a:gd name="T4" fmla="*/ 2147483647 w 2135"/>
              <a:gd name="T5" fmla="*/ 2147483647 h 1662"/>
              <a:gd name="T6" fmla="*/ 2147483647 w 2135"/>
              <a:gd name="T7" fmla="*/ 2147483647 h 1662"/>
              <a:gd name="T8" fmla="*/ 2147483647 w 2135"/>
              <a:gd name="T9" fmla="*/ 2147483647 h 1662"/>
              <a:gd name="T10" fmla="*/ 2147483647 w 2135"/>
              <a:gd name="T11" fmla="*/ 2147483647 h 1662"/>
              <a:gd name="T12" fmla="*/ 2147483647 w 2135"/>
              <a:gd name="T13" fmla="*/ 2147483647 h 1662"/>
              <a:gd name="T14" fmla="*/ 2147483647 w 2135"/>
              <a:gd name="T15" fmla="*/ 2147483647 h 1662"/>
              <a:gd name="T16" fmla="*/ 2147483647 w 2135"/>
              <a:gd name="T17" fmla="*/ 2147483647 h 1662"/>
              <a:gd name="T18" fmla="*/ 2147483647 w 2135"/>
              <a:gd name="T19" fmla="*/ 2147483647 h 1662"/>
              <a:gd name="T20" fmla="*/ 2147483647 w 2135"/>
              <a:gd name="T21" fmla="*/ 2147483647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35"/>
              <a:gd name="T34" fmla="*/ 0 h 1662"/>
              <a:gd name="T35" fmla="*/ 2135 w 2135"/>
              <a:gd name="T36" fmla="*/ 1662 h 16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33CCCC"/>
          </a:solidFill>
          <a:ln w="9525">
            <a:noFill/>
            <a:round/>
            <a:headEnd/>
            <a:tailEnd/>
          </a:ln>
        </p:spPr>
        <p:txBody>
          <a:bodyPr wrap="none" anchor="ctr"/>
          <a:lstStyle/>
          <a:p>
            <a:pPr>
              <a:defRPr/>
            </a:pPr>
            <a:endParaRPr lang="zh-CN" altLang="en-US">
              <a:latin typeface="+mn-lt"/>
              <a:ea typeface="+mn-ea"/>
            </a:endParaRPr>
          </a:p>
        </p:txBody>
      </p:sp>
      <p:grpSp>
        <p:nvGrpSpPr>
          <p:cNvPr id="108560" name="Group 56"/>
          <p:cNvGrpSpPr>
            <a:grpSpLocks/>
          </p:cNvGrpSpPr>
          <p:nvPr/>
        </p:nvGrpSpPr>
        <p:grpSpPr bwMode="auto">
          <a:xfrm>
            <a:off x="7999413" y="3335337"/>
            <a:ext cx="501650" cy="233362"/>
            <a:chOff x="3600" y="219"/>
            <a:chExt cx="360" cy="175"/>
          </a:xfrm>
        </p:grpSpPr>
        <p:sp>
          <p:nvSpPr>
            <p:cNvPr id="9266" name="Oval 57"/>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p>
              <a:pPr>
                <a:defRPr/>
              </a:pPr>
              <a:endParaRPr lang="en-US" altLang="zh-CN">
                <a:latin typeface="+mn-lt"/>
                <a:ea typeface="+mn-ea"/>
              </a:endParaRPr>
            </a:p>
          </p:txBody>
        </p:sp>
        <p:sp>
          <p:nvSpPr>
            <p:cNvPr id="9267" name="Line 58"/>
            <p:cNvSpPr>
              <a:spLocks noChangeShapeType="1"/>
            </p:cNvSpPr>
            <p:nvPr/>
          </p:nvSpPr>
          <p:spPr bwMode="auto">
            <a:xfrm>
              <a:off x="3603"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9268" name="Line 59"/>
            <p:cNvSpPr>
              <a:spLocks noChangeShapeType="1"/>
            </p:cNvSpPr>
            <p:nvPr/>
          </p:nvSpPr>
          <p:spPr bwMode="auto">
            <a:xfrm>
              <a:off x="3960"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9269" name="Rectangle 60"/>
            <p:cNvSpPr>
              <a:spLocks noChangeArrowheads="1"/>
            </p:cNvSpPr>
            <p:nvPr/>
          </p:nvSpPr>
          <p:spPr bwMode="auto">
            <a:xfrm>
              <a:off x="3603" y="289"/>
              <a:ext cx="352" cy="58"/>
            </a:xfrm>
            <a:prstGeom prst="rect">
              <a:avLst/>
            </a:prstGeom>
            <a:solidFill>
              <a:schemeClr val="hlink"/>
            </a:solidFill>
            <a:ln w="12700">
              <a:noFill/>
              <a:miter lim="800000"/>
              <a:headEnd/>
              <a:tailEnd/>
            </a:ln>
          </p:spPr>
          <p:txBody>
            <a:bodyPr wrap="none" anchor="ctr"/>
            <a:lstStyle/>
            <a:p>
              <a:pPr algn="ctr">
                <a:defRPr/>
              </a:pPr>
              <a:endParaRPr lang="en-US" altLang="zh-CN">
                <a:latin typeface="+mn-lt"/>
                <a:ea typeface="+mn-ea"/>
              </a:endParaRPr>
            </a:p>
          </p:txBody>
        </p:sp>
        <p:sp>
          <p:nvSpPr>
            <p:cNvPr id="9270" name="Oval 61"/>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p>
              <a:pPr>
                <a:defRPr/>
              </a:pPr>
              <a:endParaRPr lang="en-US" altLang="zh-CN">
                <a:latin typeface="+mn-lt"/>
                <a:ea typeface="+mn-ea"/>
              </a:endParaRPr>
            </a:p>
          </p:txBody>
        </p:sp>
        <p:grpSp>
          <p:nvGrpSpPr>
            <p:cNvPr id="108599" name="Group 62"/>
            <p:cNvGrpSpPr>
              <a:grpSpLocks/>
            </p:cNvGrpSpPr>
            <p:nvPr/>
          </p:nvGrpSpPr>
          <p:grpSpPr bwMode="auto">
            <a:xfrm>
              <a:off x="3686" y="244"/>
              <a:ext cx="177" cy="66"/>
              <a:chOff x="2848" y="848"/>
              <a:chExt cx="140" cy="98"/>
            </a:xfrm>
          </p:grpSpPr>
          <p:sp>
            <p:nvSpPr>
              <p:cNvPr id="9276" name="Line 63"/>
              <p:cNvSpPr>
                <a:spLocks noChangeShapeType="1"/>
              </p:cNvSpPr>
              <p:nvPr/>
            </p:nvSpPr>
            <p:spPr bwMode="auto">
              <a:xfrm flipV="1">
                <a:off x="2848" y="848"/>
                <a:ext cx="50" cy="2"/>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77" name="Line 64"/>
              <p:cNvSpPr>
                <a:spLocks noChangeShapeType="1"/>
              </p:cNvSpPr>
              <p:nvPr/>
            </p:nvSpPr>
            <p:spPr bwMode="auto">
              <a:xfrm>
                <a:off x="2944" y="942"/>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78" name="Line 65"/>
              <p:cNvSpPr>
                <a:spLocks noChangeShapeType="1"/>
              </p:cNvSpPr>
              <p:nvPr/>
            </p:nvSpPr>
            <p:spPr bwMode="auto">
              <a:xfrm>
                <a:off x="2894" y="850"/>
                <a:ext cx="52" cy="94"/>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nvGrpSpPr>
            <p:cNvPr id="108600" name="Group 66"/>
            <p:cNvGrpSpPr>
              <a:grpSpLocks/>
            </p:cNvGrpSpPr>
            <p:nvPr/>
          </p:nvGrpSpPr>
          <p:grpSpPr bwMode="auto">
            <a:xfrm flipV="1">
              <a:off x="3686" y="243"/>
              <a:ext cx="177" cy="66"/>
              <a:chOff x="2848" y="848"/>
              <a:chExt cx="140" cy="98"/>
            </a:xfrm>
          </p:grpSpPr>
          <p:sp>
            <p:nvSpPr>
              <p:cNvPr id="9273" name="Line 67"/>
              <p:cNvSpPr>
                <a:spLocks noChangeShapeType="1"/>
              </p:cNvSpPr>
              <p:nvPr/>
            </p:nvSpPr>
            <p:spPr bwMode="auto">
              <a:xfrm flipV="1">
                <a:off x="2848" y="846"/>
                <a:ext cx="50" cy="4"/>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74" name="Line 68"/>
              <p:cNvSpPr>
                <a:spLocks noChangeShapeType="1"/>
              </p:cNvSpPr>
              <p:nvPr/>
            </p:nvSpPr>
            <p:spPr bwMode="auto">
              <a:xfrm>
                <a:off x="2944" y="946"/>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75" name="Line 69"/>
              <p:cNvSpPr>
                <a:spLocks noChangeShapeType="1"/>
              </p:cNvSpPr>
              <p:nvPr/>
            </p:nvSpPr>
            <p:spPr bwMode="auto">
              <a:xfrm>
                <a:off x="2894" y="849"/>
                <a:ext cx="52" cy="97"/>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sp>
        <p:nvSpPr>
          <p:cNvPr id="9238" name="Text Box 70"/>
          <p:cNvSpPr txBox="1">
            <a:spLocks noChangeArrowheads="1"/>
          </p:cNvSpPr>
          <p:nvPr/>
        </p:nvSpPr>
        <p:spPr bwMode="auto">
          <a:xfrm>
            <a:off x="7590580" y="2443163"/>
            <a:ext cx="798617" cy="584775"/>
          </a:xfrm>
          <a:prstGeom prst="rect">
            <a:avLst/>
          </a:prstGeom>
          <a:noFill/>
          <a:ln w="9525">
            <a:noFill/>
            <a:miter lim="800000"/>
            <a:headEnd/>
            <a:tailEnd/>
          </a:ln>
        </p:spPr>
        <p:txBody>
          <a:bodyPr wrap="none">
            <a:spAutoFit/>
          </a:bodyPr>
          <a:lstStyle/>
          <a:p>
            <a:pPr algn="ctr">
              <a:defRPr/>
            </a:pPr>
            <a:r>
              <a:rPr lang="en-US" altLang="zh-CN" sz="1600">
                <a:latin typeface="+mn-lt"/>
                <a:ea typeface="+mn-ea"/>
              </a:rPr>
              <a:t>public</a:t>
            </a:r>
          </a:p>
          <a:p>
            <a:pPr algn="ctr">
              <a:defRPr/>
            </a:pPr>
            <a:r>
              <a:rPr lang="en-US" altLang="zh-CN" sz="1600">
                <a:latin typeface="+mn-lt"/>
                <a:ea typeface="+mn-ea"/>
              </a:rPr>
              <a:t> Internet</a:t>
            </a:r>
            <a:endParaRPr lang="en-US" altLang="zh-CN">
              <a:solidFill>
                <a:schemeClr val="accent2"/>
              </a:solidFill>
              <a:latin typeface="+mn-lt"/>
              <a:ea typeface="+mn-ea"/>
            </a:endParaRPr>
          </a:p>
        </p:txBody>
      </p:sp>
      <p:sp>
        <p:nvSpPr>
          <p:cNvPr id="9239" name="Freeform 71"/>
          <p:cNvSpPr>
            <a:spLocks/>
          </p:cNvSpPr>
          <p:nvPr/>
        </p:nvSpPr>
        <p:spPr bwMode="auto">
          <a:xfrm>
            <a:off x="6586538" y="4503737"/>
            <a:ext cx="2965450" cy="1390650"/>
          </a:xfrm>
          <a:custGeom>
            <a:avLst/>
            <a:gdLst>
              <a:gd name="T0" fmla="*/ 2147483647 w 1868"/>
              <a:gd name="T1" fmla="*/ 2147483647 h 876"/>
              <a:gd name="T2" fmla="*/ 2147483647 w 1868"/>
              <a:gd name="T3" fmla="*/ 2147483647 h 876"/>
              <a:gd name="T4" fmla="*/ 2147483647 w 1868"/>
              <a:gd name="T5" fmla="*/ 2147483647 h 876"/>
              <a:gd name="T6" fmla="*/ 2147483647 w 1868"/>
              <a:gd name="T7" fmla="*/ 2147483647 h 876"/>
              <a:gd name="T8" fmla="*/ 2147483647 w 1868"/>
              <a:gd name="T9" fmla="*/ 2147483647 h 876"/>
              <a:gd name="T10" fmla="*/ 2147483647 w 1868"/>
              <a:gd name="T11" fmla="*/ 2147483647 h 876"/>
              <a:gd name="T12" fmla="*/ 2147483647 w 1868"/>
              <a:gd name="T13" fmla="*/ 2147483647 h 876"/>
              <a:gd name="T14" fmla="*/ 2147483647 w 1868"/>
              <a:gd name="T15" fmla="*/ 2147483647 h 876"/>
              <a:gd name="T16" fmla="*/ 2147483647 w 1868"/>
              <a:gd name="T17" fmla="*/ 2147483647 h 876"/>
              <a:gd name="T18" fmla="*/ 2147483647 w 1868"/>
              <a:gd name="T19" fmla="*/ 2147483647 h 876"/>
              <a:gd name="T20" fmla="*/ 2147483647 w 1868"/>
              <a:gd name="T21" fmla="*/ 2147483647 h 8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68"/>
              <a:gd name="T34" fmla="*/ 0 h 876"/>
              <a:gd name="T35" fmla="*/ 1868 w 1868"/>
              <a:gd name="T36" fmla="*/ 876 h 8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68" h="876">
                <a:moveTo>
                  <a:pt x="31" y="327"/>
                </a:moveTo>
                <a:cubicBezTo>
                  <a:pt x="20" y="237"/>
                  <a:pt x="0" y="189"/>
                  <a:pt x="103" y="137"/>
                </a:cubicBezTo>
                <a:cubicBezTo>
                  <a:pt x="206" y="85"/>
                  <a:pt x="476" y="34"/>
                  <a:pt x="649" y="17"/>
                </a:cubicBezTo>
                <a:cubicBezTo>
                  <a:pt x="822" y="0"/>
                  <a:pt x="955" y="18"/>
                  <a:pt x="1141" y="35"/>
                </a:cubicBezTo>
                <a:cubicBezTo>
                  <a:pt x="1327" y="52"/>
                  <a:pt x="1658" y="3"/>
                  <a:pt x="1763" y="121"/>
                </a:cubicBezTo>
                <a:cubicBezTo>
                  <a:pt x="1868" y="239"/>
                  <a:pt x="1840" y="621"/>
                  <a:pt x="1774" y="741"/>
                </a:cubicBezTo>
                <a:cubicBezTo>
                  <a:pt x="1708" y="861"/>
                  <a:pt x="1534" y="827"/>
                  <a:pt x="1369" y="845"/>
                </a:cubicBezTo>
                <a:cubicBezTo>
                  <a:pt x="1204" y="863"/>
                  <a:pt x="935" y="851"/>
                  <a:pt x="781" y="851"/>
                </a:cubicBezTo>
                <a:cubicBezTo>
                  <a:pt x="627" y="851"/>
                  <a:pt x="549" y="876"/>
                  <a:pt x="447" y="847"/>
                </a:cubicBezTo>
                <a:cubicBezTo>
                  <a:pt x="345" y="818"/>
                  <a:pt x="237" y="762"/>
                  <a:pt x="168" y="676"/>
                </a:cubicBezTo>
                <a:cubicBezTo>
                  <a:pt x="98" y="589"/>
                  <a:pt x="29" y="468"/>
                  <a:pt x="31" y="327"/>
                </a:cubicBezTo>
                <a:close/>
              </a:path>
            </a:pathLst>
          </a:custGeom>
          <a:solidFill>
            <a:srgbClr val="33CCCC"/>
          </a:solidFill>
          <a:ln w="9525">
            <a:noFill/>
            <a:round/>
            <a:headEnd/>
            <a:tailEnd/>
          </a:ln>
        </p:spPr>
        <p:txBody>
          <a:bodyPr wrap="none" anchor="ctr"/>
          <a:lstStyle/>
          <a:p>
            <a:pPr>
              <a:defRPr/>
            </a:pPr>
            <a:endParaRPr lang="zh-CN" altLang="en-US">
              <a:latin typeface="+mn-lt"/>
              <a:ea typeface="+mn-ea"/>
            </a:endParaRPr>
          </a:p>
        </p:txBody>
      </p:sp>
      <p:graphicFrame>
        <p:nvGraphicFramePr>
          <p:cNvPr id="108563" name="Object 72"/>
          <p:cNvGraphicFramePr>
            <a:graphicFrameLocks noChangeAspect="1"/>
          </p:cNvGraphicFramePr>
          <p:nvPr/>
        </p:nvGraphicFramePr>
        <p:xfrm>
          <a:off x="6834188" y="5248274"/>
          <a:ext cx="444500" cy="357188"/>
        </p:xfrm>
        <a:graphic>
          <a:graphicData uri="http://schemas.openxmlformats.org/presentationml/2006/ole">
            <mc:AlternateContent xmlns:mc="http://schemas.openxmlformats.org/markup-compatibility/2006">
              <mc:Choice xmlns:v="urn:schemas-microsoft-com:vml" Requires="v">
                <p:oleObj spid="_x0000_s365654" name="Clip" r:id="rId4" imgW="1307263" imgH="1084139" progId="">
                  <p:embed/>
                </p:oleObj>
              </mc:Choice>
              <mc:Fallback>
                <p:oleObj name="Clip" r:id="rId4" imgW="1307263" imgH="1084139" progId="">
                  <p:embed/>
                  <p:pic>
                    <p:nvPicPr>
                      <p:cNvPr id="108563" name="Object 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4188" y="5248274"/>
                        <a:ext cx="4445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8564" name="Object 73"/>
          <p:cNvGraphicFramePr>
            <a:graphicFrameLocks noChangeAspect="1"/>
          </p:cNvGraphicFramePr>
          <p:nvPr/>
        </p:nvGraphicFramePr>
        <p:xfrm>
          <a:off x="7339013" y="5248274"/>
          <a:ext cx="444500" cy="357188"/>
        </p:xfrm>
        <a:graphic>
          <a:graphicData uri="http://schemas.openxmlformats.org/presentationml/2006/ole">
            <mc:AlternateContent xmlns:mc="http://schemas.openxmlformats.org/markup-compatibility/2006">
              <mc:Choice xmlns:v="urn:schemas-microsoft-com:vml" Requires="v">
                <p:oleObj spid="_x0000_s365655" name="Clip" r:id="rId6" imgW="1307263" imgH="1084139" progId="">
                  <p:embed/>
                </p:oleObj>
              </mc:Choice>
              <mc:Fallback>
                <p:oleObj name="Clip" r:id="rId6" imgW="1307263" imgH="1084139" progId="">
                  <p:embed/>
                  <p:pic>
                    <p:nvPicPr>
                      <p:cNvPr id="108564" name="Object 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9013" y="5248274"/>
                        <a:ext cx="4445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8565" name="Object 74"/>
          <p:cNvGraphicFramePr>
            <a:graphicFrameLocks noChangeAspect="1"/>
          </p:cNvGraphicFramePr>
          <p:nvPr/>
        </p:nvGraphicFramePr>
        <p:xfrm>
          <a:off x="7872413" y="5238749"/>
          <a:ext cx="444500" cy="357188"/>
        </p:xfrm>
        <a:graphic>
          <a:graphicData uri="http://schemas.openxmlformats.org/presentationml/2006/ole">
            <mc:AlternateContent xmlns:mc="http://schemas.openxmlformats.org/markup-compatibility/2006">
              <mc:Choice xmlns:v="urn:schemas-microsoft-com:vml" Requires="v">
                <p:oleObj spid="_x0000_s365656" name="Clip" r:id="rId7" imgW="1307263" imgH="1084139" progId="">
                  <p:embed/>
                </p:oleObj>
              </mc:Choice>
              <mc:Fallback>
                <p:oleObj name="Clip" r:id="rId7" imgW="1307263" imgH="1084139" progId="">
                  <p:embed/>
                  <p:pic>
                    <p:nvPicPr>
                      <p:cNvPr id="108565" name="Object 7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2413" y="5238749"/>
                        <a:ext cx="4445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8566" name="Object 75"/>
          <p:cNvGraphicFramePr>
            <a:graphicFrameLocks noChangeAspect="1"/>
          </p:cNvGraphicFramePr>
          <p:nvPr/>
        </p:nvGraphicFramePr>
        <p:xfrm>
          <a:off x="8386763" y="5248274"/>
          <a:ext cx="444500" cy="357188"/>
        </p:xfrm>
        <a:graphic>
          <a:graphicData uri="http://schemas.openxmlformats.org/presentationml/2006/ole">
            <mc:AlternateContent xmlns:mc="http://schemas.openxmlformats.org/markup-compatibility/2006">
              <mc:Choice xmlns:v="urn:schemas-microsoft-com:vml" Requires="v">
                <p:oleObj spid="_x0000_s365657" name="Clip" r:id="rId8" imgW="1307263" imgH="1084139" progId="">
                  <p:embed/>
                </p:oleObj>
              </mc:Choice>
              <mc:Fallback>
                <p:oleObj name="Clip" r:id="rId8" imgW="1307263" imgH="1084139" progId="">
                  <p:embed/>
                  <p:pic>
                    <p:nvPicPr>
                      <p:cNvPr id="108566" name="Object 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6763" y="5248274"/>
                        <a:ext cx="4445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40" name="Line 76"/>
          <p:cNvSpPr>
            <a:spLocks noChangeShapeType="1"/>
          </p:cNvSpPr>
          <p:nvPr/>
        </p:nvSpPr>
        <p:spPr bwMode="auto">
          <a:xfrm flipV="1">
            <a:off x="7026275" y="5037137"/>
            <a:ext cx="1557338" cy="1270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41" name="Line 77"/>
          <p:cNvSpPr>
            <a:spLocks noChangeShapeType="1"/>
          </p:cNvSpPr>
          <p:nvPr/>
        </p:nvSpPr>
        <p:spPr bwMode="auto">
          <a:xfrm>
            <a:off x="7035800" y="5049837"/>
            <a:ext cx="0" cy="195262"/>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42" name="Line 78"/>
          <p:cNvSpPr>
            <a:spLocks noChangeShapeType="1"/>
          </p:cNvSpPr>
          <p:nvPr/>
        </p:nvSpPr>
        <p:spPr bwMode="auto">
          <a:xfrm>
            <a:off x="7545388" y="5059362"/>
            <a:ext cx="0" cy="195262"/>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43" name="Line 79"/>
          <p:cNvSpPr>
            <a:spLocks noChangeShapeType="1"/>
          </p:cNvSpPr>
          <p:nvPr/>
        </p:nvSpPr>
        <p:spPr bwMode="auto">
          <a:xfrm>
            <a:off x="8083550" y="5054600"/>
            <a:ext cx="0" cy="195263"/>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44" name="Line 80"/>
          <p:cNvSpPr>
            <a:spLocks noChangeShapeType="1"/>
          </p:cNvSpPr>
          <p:nvPr/>
        </p:nvSpPr>
        <p:spPr bwMode="auto">
          <a:xfrm>
            <a:off x="8583613" y="5054599"/>
            <a:ext cx="0" cy="223838"/>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nvGrpSpPr>
          <p:cNvPr id="108572" name="Group 81"/>
          <p:cNvGrpSpPr>
            <a:grpSpLocks/>
          </p:cNvGrpSpPr>
          <p:nvPr/>
        </p:nvGrpSpPr>
        <p:grpSpPr bwMode="auto">
          <a:xfrm>
            <a:off x="7999413" y="4625975"/>
            <a:ext cx="501650" cy="233363"/>
            <a:chOff x="3600" y="219"/>
            <a:chExt cx="360" cy="175"/>
          </a:xfrm>
        </p:grpSpPr>
        <p:sp>
          <p:nvSpPr>
            <p:cNvPr id="9253" name="Oval 82"/>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p>
              <a:pPr>
                <a:defRPr/>
              </a:pPr>
              <a:endParaRPr lang="en-US" altLang="zh-CN">
                <a:latin typeface="+mn-lt"/>
                <a:ea typeface="+mn-ea"/>
              </a:endParaRPr>
            </a:p>
          </p:txBody>
        </p:sp>
        <p:sp>
          <p:nvSpPr>
            <p:cNvPr id="9254" name="Line 83"/>
            <p:cNvSpPr>
              <a:spLocks noChangeShapeType="1"/>
            </p:cNvSpPr>
            <p:nvPr/>
          </p:nvSpPr>
          <p:spPr bwMode="auto">
            <a:xfrm>
              <a:off x="3603"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9255" name="Line 84"/>
            <p:cNvSpPr>
              <a:spLocks noChangeShapeType="1"/>
            </p:cNvSpPr>
            <p:nvPr/>
          </p:nvSpPr>
          <p:spPr bwMode="auto">
            <a:xfrm>
              <a:off x="3960"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9256" name="Rectangle 85"/>
            <p:cNvSpPr>
              <a:spLocks noChangeArrowheads="1"/>
            </p:cNvSpPr>
            <p:nvPr/>
          </p:nvSpPr>
          <p:spPr bwMode="auto">
            <a:xfrm>
              <a:off x="3603" y="289"/>
              <a:ext cx="352" cy="58"/>
            </a:xfrm>
            <a:prstGeom prst="rect">
              <a:avLst/>
            </a:prstGeom>
            <a:solidFill>
              <a:schemeClr val="hlink"/>
            </a:solidFill>
            <a:ln w="12700">
              <a:noFill/>
              <a:miter lim="800000"/>
              <a:headEnd/>
              <a:tailEnd/>
            </a:ln>
          </p:spPr>
          <p:txBody>
            <a:bodyPr wrap="none" anchor="ctr"/>
            <a:lstStyle/>
            <a:p>
              <a:pPr algn="ctr">
                <a:defRPr/>
              </a:pPr>
              <a:endParaRPr lang="en-US" altLang="zh-CN">
                <a:latin typeface="+mn-lt"/>
                <a:ea typeface="+mn-ea"/>
              </a:endParaRPr>
            </a:p>
          </p:txBody>
        </p:sp>
        <p:sp>
          <p:nvSpPr>
            <p:cNvPr id="9257" name="Oval 86"/>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p>
              <a:pPr>
                <a:defRPr/>
              </a:pPr>
              <a:endParaRPr lang="en-US" altLang="zh-CN">
                <a:latin typeface="+mn-lt"/>
                <a:ea typeface="+mn-ea"/>
              </a:endParaRPr>
            </a:p>
          </p:txBody>
        </p:sp>
        <p:grpSp>
          <p:nvGrpSpPr>
            <p:cNvPr id="108586" name="Group 87"/>
            <p:cNvGrpSpPr>
              <a:grpSpLocks/>
            </p:cNvGrpSpPr>
            <p:nvPr/>
          </p:nvGrpSpPr>
          <p:grpSpPr bwMode="auto">
            <a:xfrm>
              <a:off x="3686" y="244"/>
              <a:ext cx="177" cy="66"/>
              <a:chOff x="2848" y="848"/>
              <a:chExt cx="140" cy="98"/>
            </a:xfrm>
          </p:grpSpPr>
          <p:sp>
            <p:nvSpPr>
              <p:cNvPr id="9263" name="Line 88"/>
              <p:cNvSpPr>
                <a:spLocks noChangeShapeType="1"/>
              </p:cNvSpPr>
              <p:nvPr/>
            </p:nvSpPr>
            <p:spPr bwMode="auto">
              <a:xfrm flipV="1">
                <a:off x="2848" y="848"/>
                <a:ext cx="50" cy="2"/>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64" name="Line 89"/>
              <p:cNvSpPr>
                <a:spLocks noChangeShapeType="1"/>
              </p:cNvSpPr>
              <p:nvPr/>
            </p:nvSpPr>
            <p:spPr bwMode="auto">
              <a:xfrm>
                <a:off x="2944" y="942"/>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65" name="Line 90"/>
              <p:cNvSpPr>
                <a:spLocks noChangeShapeType="1"/>
              </p:cNvSpPr>
              <p:nvPr/>
            </p:nvSpPr>
            <p:spPr bwMode="auto">
              <a:xfrm>
                <a:off x="2894" y="850"/>
                <a:ext cx="52" cy="94"/>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nvGrpSpPr>
            <p:cNvPr id="108587" name="Group 91"/>
            <p:cNvGrpSpPr>
              <a:grpSpLocks/>
            </p:cNvGrpSpPr>
            <p:nvPr/>
          </p:nvGrpSpPr>
          <p:grpSpPr bwMode="auto">
            <a:xfrm flipV="1">
              <a:off x="3686" y="243"/>
              <a:ext cx="177" cy="66"/>
              <a:chOff x="2848" y="848"/>
              <a:chExt cx="140" cy="98"/>
            </a:xfrm>
          </p:grpSpPr>
          <p:sp>
            <p:nvSpPr>
              <p:cNvPr id="9260" name="Line 92"/>
              <p:cNvSpPr>
                <a:spLocks noChangeShapeType="1"/>
              </p:cNvSpPr>
              <p:nvPr/>
            </p:nvSpPr>
            <p:spPr bwMode="auto">
              <a:xfrm flipV="1">
                <a:off x="2848" y="846"/>
                <a:ext cx="50" cy="4"/>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61" name="Line 93"/>
              <p:cNvSpPr>
                <a:spLocks noChangeShapeType="1"/>
              </p:cNvSpPr>
              <p:nvPr/>
            </p:nvSpPr>
            <p:spPr bwMode="auto">
              <a:xfrm>
                <a:off x="2944" y="946"/>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62" name="Line 94"/>
              <p:cNvSpPr>
                <a:spLocks noChangeShapeType="1"/>
              </p:cNvSpPr>
              <p:nvPr/>
            </p:nvSpPr>
            <p:spPr bwMode="auto">
              <a:xfrm>
                <a:off x="2894" y="849"/>
                <a:ext cx="52" cy="97"/>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sp>
        <p:nvSpPr>
          <p:cNvPr id="9246" name="Line 95"/>
          <p:cNvSpPr>
            <a:spLocks noChangeShapeType="1"/>
          </p:cNvSpPr>
          <p:nvPr/>
        </p:nvSpPr>
        <p:spPr bwMode="auto">
          <a:xfrm>
            <a:off x="8245475" y="3578224"/>
            <a:ext cx="0" cy="1062038"/>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47" name="Line 96"/>
          <p:cNvSpPr>
            <a:spLocks noChangeShapeType="1"/>
          </p:cNvSpPr>
          <p:nvPr/>
        </p:nvSpPr>
        <p:spPr bwMode="auto">
          <a:xfrm>
            <a:off x="8250238" y="4864099"/>
            <a:ext cx="0" cy="166688"/>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9248" name="Text Box 97"/>
          <p:cNvSpPr txBox="1">
            <a:spLocks noChangeArrowheads="1"/>
          </p:cNvSpPr>
          <p:nvPr/>
        </p:nvSpPr>
        <p:spPr bwMode="auto">
          <a:xfrm>
            <a:off x="6702091" y="4391025"/>
            <a:ext cx="1021433" cy="584775"/>
          </a:xfrm>
          <a:prstGeom prst="rect">
            <a:avLst/>
          </a:prstGeom>
          <a:noFill/>
          <a:ln w="9525">
            <a:noFill/>
            <a:miter lim="800000"/>
            <a:headEnd/>
            <a:tailEnd/>
          </a:ln>
        </p:spPr>
        <p:txBody>
          <a:bodyPr wrap="none">
            <a:spAutoFit/>
          </a:bodyPr>
          <a:lstStyle/>
          <a:p>
            <a:pPr algn="ctr">
              <a:defRPr/>
            </a:pPr>
            <a:r>
              <a:rPr lang="en-US" altLang="zh-CN" sz="1600">
                <a:latin typeface="+mn-lt"/>
                <a:ea typeface="+mn-ea"/>
              </a:rPr>
              <a:t>institutional</a:t>
            </a:r>
          </a:p>
          <a:p>
            <a:pPr algn="ctr">
              <a:defRPr/>
            </a:pPr>
            <a:r>
              <a:rPr lang="en-US" altLang="zh-CN" sz="1600">
                <a:latin typeface="+mn-lt"/>
                <a:ea typeface="+mn-ea"/>
              </a:rPr>
              <a:t>network</a:t>
            </a:r>
            <a:endParaRPr lang="en-US" altLang="zh-CN">
              <a:solidFill>
                <a:schemeClr val="accent2"/>
              </a:solidFill>
              <a:latin typeface="+mn-lt"/>
              <a:ea typeface="+mn-ea"/>
            </a:endParaRPr>
          </a:p>
        </p:txBody>
      </p:sp>
      <p:sp>
        <p:nvSpPr>
          <p:cNvPr id="9249" name="Text Box 98"/>
          <p:cNvSpPr txBox="1">
            <a:spLocks noChangeArrowheads="1"/>
          </p:cNvSpPr>
          <p:nvPr/>
        </p:nvSpPr>
        <p:spPr bwMode="auto">
          <a:xfrm>
            <a:off x="8632760" y="4738688"/>
            <a:ext cx="1293944" cy="338554"/>
          </a:xfrm>
          <a:prstGeom prst="rect">
            <a:avLst/>
          </a:prstGeom>
          <a:noFill/>
          <a:ln w="9525">
            <a:noFill/>
            <a:miter lim="800000"/>
            <a:headEnd/>
            <a:tailEnd/>
          </a:ln>
        </p:spPr>
        <p:txBody>
          <a:bodyPr wrap="none">
            <a:spAutoFit/>
          </a:bodyPr>
          <a:lstStyle/>
          <a:p>
            <a:pPr algn="ctr">
              <a:defRPr/>
            </a:pPr>
            <a:r>
              <a:rPr lang="en-US" altLang="zh-CN" sz="1600">
                <a:latin typeface="+mn-lt"/>
                <a:ea typeface="+mn-ea"/>
              </a:rPr>
              <a:t>100 Mbps LAN</a:t>
            </a:r>
            <a:endParaRPr lang="en-US" altLang="zh-CN">
              <a:solidFill>
                <a:schemeClr val="accent2"/>
              </a:solidFill>
              <a:latin typeface="+mn-lt"/>
              <a:ea typeface="+mn-ea"/>
            </a:endParaRPr>
          </a:p>
        </p:txBody>
      </p:sp>
      <p:sp>
        <p:nvSpPr>
          <p:cNvPr id="9250" name="Text Box 99"/>
          <p:cNvSpPr txBox="1">
            <a:spLocks noChangeArrowheads="1"/>
          </p:cNvSpPr>
          <p:nvPr/>
        </p:nvSpPr>
        <p:spPr bwMode="auto">
          <a:xfrm>
            <a:off x="8247064" y="3767138"/>
            <a:ext cx="1008609" cy="584775"/>
          </a:xfrm>
          <a:prstGeom prst="rect">
            <a:avLst/>
          </a:prstGeom>
          <a:noFill/>
          <a:ln w="9525">
            <a:noFill/>
            <a:miter lim="800000"/>
            <a:headEnd/>
            <a:tailEnd/>
          </a:ln>
        </p:spPr>
        <p:txBody>
          <a:bodyPr wrap="none">
            <a:spAutoFit/>
          </a:bodyPr>
          <a:lstStyle/>
          <a:p>
            <a:pPr>
              <a:defRPr/>
            </a:pPr>
            <a:r>
              <a:rPr lang="en-US" altLang="zh-CN" sz="1600">
                <a:latin typeface="+mn-lt"/>
                <a:ea typeface="+mn-ea"/>
              </a:rPr>
              <a:t>15 Mbps </a:t>
            </a:r>
          </a:p>
          <a:p>
            <a:pPr>
              <a:defRPr/>
            </a:pPr>
            <a:r>
              <a:rPr lang="en-US" altLang="zh-CN" sz="1600">
                <a:latin typeface="+mn-lt"/>
                <a:ea typeface="+mn-ea"/>
              </a:rPr>
              <a:t>access link</a:t>
            </a:r>
            <a:endParaRPr lang="en-US" altLang="zh-CN">
              <a:solidFill>
                <a:schemeClr val="accent2"/>
              </a:solidFill>
              <a:latin typeface="+mn-lt"/>
              <a:ea typeface="+mn-ea"/>
            </a:endParaRPr>
          </a:p>
        </p:txBody>
      </p:sp>
      <p:sp>
        <p:nvSpPr>
          <p:cNvPr id="9251" name="Text Box 100"/>
          <p:cNvSpPr txBox="1">
            <a:spLocks noChangeArrowheads="1"/>
          </p:cNvSpPr>
          <p:nvPr/>
        </p:nvSpPr>
        <p:spPr bwMode="auto">
          <a:xfrm>
            <a:off x="8897853" y="5815013"/>
            <a:ext cx="1133644" cy="646331"/>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institutional</a:t>
            </a:r>
          </a:p>
          <a:p>
            <a:pPr algn="ctr">
              <a:defRPr/>
            </a:pPr>
            <a:r>
              <a:rPr lang="en-US" altLang="zh-CN" sz="1800">
                <a:solidFill>
                  <a:srgbClr val="FF0000"/>
                </a:solidFill>
                <a:latin typeface="+mn-lt"/>
                <a:ea typeface="+mn-ea"/>
              </a:rPr>
              <a:t>cache</a:t>
            </a:r>
            <a:endParaRPr lang="en-US" altLang="zh-CN">
              <a:solidFill>
                <a:schemeClr val="accent2"/>
              </a:solidFill>
              <a:latin typeface="+mn-lt"/>
              <a:ea typeface="+mn-ea"/>
            </a:endParaRPr>
          </a:p>
        </p:txBody>
      </p:sp>
    </p:spTree>
    <p:extLst>
      <p:ext uri="{BB962C8B-B14F-4D97-AF65-F5344CB8AC3E}">
        <p14:creationId xmlns:p14="http://schemas.microsoft.com/office/powerpoint/2010/main" val="22402421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7" name="Line 2"/>
          <p:cNvSpPr>
            <a:spLocks noChangeShapeType="1"/>
          </p:cNvSpPr>
          <p:nvPr/>
        </p:nvSpPr>
        <p:spPr bwMode="auto">
          <a:xfrm>
            <a:off x="7124700" y="2520949"/>
            <a:ext cx="285750" cy="114300"/>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110595" name="Rectangle 3"/>
          <p:cNvSpPr>
            <a:spLocks noGrp="1" noChangeArrowheads="1"/>
          </p:cNvSpPr>
          <p:nvPr>
            <p:ph type="title"/>
          </p:nvPr>
        </p:nvSpPr>
        <p:spPr>
          <a:xfrm>
            <a:off x="240000" y="360000"/>
            <a:ext cx="11520000" cy="890588"/>
          </a:xfrm>
        </p:spPr>
        <p:txBody>
          <a:bodyPr/>
          <a:lstStyle/>
          <a:p>
            <a:r>
              <a:rPr lang="en-US" altLang="zh-CN"/>
              <a:t>Caching example (cont)</a:t>
            </a:r>
          </a:p>
        </p:txBody>
      </p:sp>
      <p:sp>
        <p:nvSpPr>
          <p:cNvPr id="110596" name="Rectangle 4"/>
          <p:cNvSpPr>
            <a:spLocks noGrp="1" noChangeArrowheads="1"/>
          </p:cNvSpPr>
          <p:nvPr>
            <p:ph sz="half" idx="1"/>
          </p:nvPr>
        </p:nvSpPr>
        <p:spPr>
          <a:xfrm>
            <a:off x="711200" y="1600200"/>
            <a:ext cx="5080000" cy="4648200"/>
          </a:xfrm>
        </p:spPr>
        <p:txBody>
          <a:bodyPr>
            <a:normAutofit fontScale="85000" lnSpcReduction="20000"/>
          </a:bodyPr>
          <a:lstStyle/>
          <a:p>
            <a:r>
              <a:rPr lang="en-US" altLang="zh-CN" dirty="0">
                <a:solidFill>
                  <a:srgbClr val="C00000"/>
                </a:solidFill>
              </a:rPr>
              <a:t>possible solution</a:t>
            </a:r>
          </a:p>
          <a:p>
            <a:r>
              <a:rPr lang="en-US" altLang="zh-CN" dirty="0"/>
              <a:t>increase bandwidth of access link to, say, 100 Mbps</a:t>
            </a:r>
          </a:p>
          <a:p>
            <a:endParaRPr lang="en-US" altLang="zh-CN" dirty="0"/>
          </a:p>
          <a:p>
            <a:r>
              <a:rPr lang="en-US" altLang="zh-CN" dirty="0"/>
              <a:t>consequence</a:t>
            </a:r>
          </a:p>
          <a:p>
            <a:r>
              <a:rPr lang="en-US" altLang="zh-CN" dirty="0"/>
              <a:t>utilization on LAN = 15%</a:t>
            </a:r>
          </a:p>
          <a:p>
            <a:r>
              <a:rPr lang="en-US" altLang="zh-CN" dirty="0"/>
              <a:t>utilization on access link = 15%</a:t>
            </a:r>
          </a:p>
          <a:p>
            <a:r>
              <a:rPr lang="en-US" altLang="zh-CN" dirty="0"/>
              <a:t>Total delay   = Internet delay + access delay + LAN delay</a:t>
            </a:r>
          </a:p>
          <a:p>
            <a:r>
              <a:rPr lang="en-US" altLang="zh-CN" dirty="0"/>
              <a:t>  =  2 sec + msecs + msecs</a:t>
            </a:r>
          </a:p>
          <a:p>
            <a:r>
              <a:rPr lang="en-US" altLang="zh-CN" dirty="0"/>
              <a:t>often a costly upgrade</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61</a:t>
            </a:fld>
            <a:endParaRPr lang="en-US" altLang="zh-CN" dirty="0"/>
          </a:p>
        </p:txBody>
      </p:sp>
      <p:grpSp>
        <p:nvGrpSpPr>
          <p:cNvPr id="110597" name="Group 5"/>
          <p:cNvGrpSpPr>
            <a:grpSpLocks/>
          </p:cNvGrpSpPr>
          <p:nvPr/>
        </p:nvGrpSpPr>
        <p:grpSpPr bwMode="auto">
          <a:xfrm>
            <a:off x="6935788" y="2143125"/>
            <a:ext cx="184150" cy="542925"/>
            <a:chOff x="4180" y="783"/>
            <a:chExt cx="150" cy="307"/>
          </a:xfrm>
        </p:grpSpPr>
        <p:sp>
          <p:nvSpPr>
            <p:cNvPr id="10335" name="AutoShape 6"/>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0336" name="Rectangle 7"/>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0337" name="Rectangle 8"/>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38" name="AutoShape 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39" name="Line 10"/>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0340" name="Line 11"/>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0341" name="Rectangle 12"/>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42" name="Rectangle 13"/>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10598" name="Group 14"/>
          <p:cNvGrpSpPr>
            <a:grpSpLocks/>
          </p:cNvGrpSpPr>
          <p:nvPr/>
        </p:nvGrpSpPr>
        <p:grpSpPr bwMode="auto">
          <a:xfrm>
            <a:off x="7859713" y="1600200"/>
            <a:ext cx="184150" cy="542925"/>
            <a:chOff x="4180" y="783"/>
            <a:chExt cx="150" cy="307"/>
          </a:xfrm>
        </p:grpSpPr>
        <p:sp>
          <p:nvSpPr>
            <p:cNvPr id="10327" name="AutoShape 15"/>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0328" name="Rectangle 16"/>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0329" name="Rectangle 17"/>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30" name="AutoShape 18"/>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31" name="Line 19"/>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0332" name="Line 20"/>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0333" name="Rectangle 21"/>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34" name="Rectangle 22"/>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10599" name="Group 23"/>
          <p:cNvGrpSpPr>
            <a:grpSpLocks/>
          </p:cNvGrpSpPr>
          <p:nvPr/>
        </p:nvGrpSpPr>
        <p:grpSpPr bwMode="auto">
          <a:xfrm>
            <a:off x="8535988" y="1628775"/>
            <a:ext cx="184150" cy="542925"/>
            <a:chOff x="4180" y="783"/>
            <a:chExt cx="150" cy="307"/>
          </a:xfrm>
        </p:grpSpPr>
        <p:sp>
          <p:nvSpPr>
            <p:cNvPr id="10319" name="AutoShape 24"/>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0320" name="Rectangle 25"/>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0321" name="Rectangle 26"/>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22" name="AutoShape 27"/>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23" name="Line 28"/>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0324" name="Line 29"/>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0325" name="Rectangle 30"/>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26" name="Rectangle 31"/>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10600" name="Group 32"/>
          <p:cNvGrpSpPr>
            <a:grpSpLocks/>
          </p:cNvGrpSpPr>
          <p:nvPr/>
        </p:nvGrpSpPr>
        <p:grpSpPr bwMode="auto">
          <a:xfrm>
            <a:off x="9117013" y="1809750"/>
            <a:ext cx="184150" cy="542925"/>
            <a:chOff x="4180" y="783"/>
            <a:chExt cx="150" cy="307"/>
          </a:xfrm>
        </p:grpSpPr>
        <p:sp>
          <p:nvSpPr>
            <p:cNvPr id="10311" name="AutoShape 33"/>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0312" name="Rectangle 34"/>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0313" name="Rectangle 35"/>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14" name="AutoShape 36"/>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15" name="Line 37"/>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0316" name="Line 38"/>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0317" name="Rectangle 39"/>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18" name="Rectangle 40"/>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10601" name="Group 41"/>
          <p:cNvGrpSpPr>
            <a:grpSpLocks/>
          </p:cNvGrpSpPr>
          <p:nvPr/>
        </p:nvGrpSpPr>
        <p:grpSpPr bwMode="auto">
          <a:xfrm>
            <a:off x="9431338" y="2600325"/>
            <a:ext cx="184150" cy="542925"/>
            <a:chOff x="4180" y="783"/>
            <a:chExt cx="150" cy="307"/>
          </a:xfrm>
        </p:grpSpPr>
        <p:sp>
          <p:nvSpPr>
            <p:cNvPr id="10303" name="AutoShape 42"/>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0304" name="Rectangle 43"/>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0305" name="Rectangle 44"/>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06" name="AutoShape 45"/>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07" name="Line 46"/>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0308" name="Line 47"/>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0309" name="Rectangle 48"/>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0310" name="Rectangle 49"/>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sp>
        <p:nvSpPr>
          <p:cNvPr id="10255" name="Text Box 50"/>
          <p:cNvSpPr txBox="1">
            <a:spLocks noChangeArrowheads="1"/>
          </p:cNvSpPr>
          <p:nvPr/>
        </p:nvSpPr>
        <p:spPr bwMode="auto">
          <a:xfrm>
            <a:off x="9860688" y="1652587"/>
            <a:ext cx="877163" cy="707886"/>
          </a:xfrm>
          <a:prstGeom prst="rect">
            <a:avLst/>
          </a:prstGeom>
          <a:noFill/>
          <a:ln w="9525">
            <a:noFill/>
            <a:miter lim="800000"/>
            <a:headEnd/>
            <a:tailEnd/>
          </a:ln>
        </p:spPr>
        <p:txBody>
          <a:bodyPr wrap="none">
            <a:spAutoFit/>
          </a:bodyPr>
          <a:lstStyle/>
          <a:p>
            <a:pPr algn="r">
              <a:defRPr/>
            </a:pPr>
            <a:r>
              <a:rPr lang="en-US" altLang="zh-CN" sz="2000">
                <a:latin typeface="+mn-lt"/>
                <a:ea typeface="+mn-ea"/>
              </a:rPr>
              <a:t>origin</a:t>
            </a:r>
          </a:p>
          <a:p>
            <a:pPr algn="r">
              <a:defRPr/>
            </a:pPr>
            <a:r>
              <a:rPr lang="en-US" altLang="zh-CN" sz="2000">
                <a:latin typeface="+mn-lt"/>
                <a:ea typeface="+mn-ea"/>
              </a:rPr>
              <a:t>servers</a:t>
            </a:r>
            <a:endParaRPr lang="en-US" altLang="zh-CN">
              <a:latin typeface="+mn-lt"/>
              <a:ea typeface="+mn-ea"/>
            </a:endParaRPr>
          </a:p>
        </p:txBody>
      </p:sp>
      <p:sp>
        <p:nvSpPr>
          <p:cNvPr id="10256" name="Line 51"/>
          <p:cNvSpPr>
            <a:spLocks noChangeShapeType="1"/>
          </p:cNvSpPr>
          <p:nvPr/>
        </p:nvSpPr>
        <p:spPr bwMode="auto">
          <a:xfrm>
            <a:off x="7934326" y="2139950"/>
            <a:ext cx="66675" cy="276225"/>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10257" name="Line 52"/>
          <p:cNvSpPr>
            <a:spLocks noChangeShapeType="1"/>
          </p:cNvSpPr>
          <p:nvPr/>
        </p:nvSpPr>
        <p:spPr bwMode="auto">
          <a:xfrm flipH="1">
            <a:off x="8562976" y="2178050"/>
            <a:ext cx="9525" cy="238125"/>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10258" name="Line 53"/>
          <p:cNvSpPr>
            <a:spLocks noChangeShapeType="1"/>
          </p:cNvSpPr>
          <p:nvPr/>
        </p:nvSpPr>
        <p:spPr bwMode="auto">
          <a:xfrm flipH="1">
            <a:off x="9020175" y="2339974"/>
            <a:ext cx="133350" cy="209550"/>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10259" name="Line 54"/>
          <p:cNvSpPr>
            <a:spLocks noChangeShapeType="1"/>
          </p:cNvSpPr>
          <p:nvPr/>
        </p:nvSpPr>
        <p:spPr bwMode="auto">
          <a:xfrm flipH="1" flipV="1">
            <a:off x="9182100" y="3101974"/>
            <a:ext cx="247650" cy="0"/>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10260" name="Freeform 55"/>
          <p:cNvSpPr>
            <a:spLocks/>
          </p:cNvSpPr>
          <p:nvPr/>
        </p:nvSpPr>
        <p:spPr bwMode="auto">
          <a:xfrm>
            <a:off x="7219951" y="2133599"/>
            <a:ext cx="2174875" cy="1581150"/>
          </a:xfrm>
          <a:custGeom>
            <a:avLst/>
            <a:gdLst>
              <a:gd name="T0" fmla="*/ 2147483647 w 2135"/>
              <a:gd name="T1" fmla="*/ 2147483647 h 1662"/>
              <a:gd name="T2" fmla="*/ 2147483647 w 2135"/>
              <a:gd name="T3" fmla="*/ 2147483647 h 1662"/>
              <a:gd name="T4" fmla="*/ 2147483647 w 2135"/>
              <a:gd name="T5" fmla="*/ 2147483647 h 1662"/>
              <a:gd name="T6" fmla="*/ 2147483647 w 2135"/>
              <a:gd name="T7" fmla="*/ 2147483647 h 1662"/>
              <a:gd name="T8" fmla="*/ 2147483647 w 2135"/>
              <a:gd name="T9" fmla="*/ 2147483647 h 1662"/>
              <a:gd name="T10" fmla="*/ 2147483647 w 2135"/>
              <a:gd name="T11" fmla="*/ 2147483647 h 1662"/>
              <a:gd name="T12" fmla="*/ 2147483647 w 2135"/>
              <a:gd name="T13" fmla="*/ 2147483647 h 1662"/>
              <a:gd name="T14" fmla="*/ 2147483647 w 2135"/>
              <a:gd name="T15" fmla="*/ 2147483647 h 1662"/>
              <a:gd name="T16" fmla="*/ 2147483647 w 2135"/>
              <a:gd name="T17" fmla="*/ 2147483647 h 1662"/>
              <a:gd name="T18" fmla="*/ 2147483647 w 2135"/>
              <a:gd name="T19" fmla="*/ 2147483647 h 1662"/>
              <a:gd name="T20" fmla="*/ 2147483647 w 2135"/>
              <a:gd name="T21" fmla="*/ 2147483647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35"/>
              <a:gd name="T34" fmla="*/ 0 h 1662"/>
              <a:gd name="T35" fmla="*/ 2135 w 2135"/>
              <a:gd name="T36" fmla="*/ 1662 h 16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33CCCC"/>
          </a:solidFill>
          <a:ln w="9525">
            <a:noFill/>
            <a:round/>
            <a:headEnd/>
            <a:tailEnd/>
          </a:ln>
        </p:spPr>
        <p:txBody>
          <a:bodyPr wrap="none" anchor="ctr"/>
          <a:lstStyle/>
          <a:p>
            <a:pPr>
              <a:defRPr/>
            </a:pPr>
            <a:endParaRPr lang="zh-CN" altLang="en-US">
              <a:latin typeface="+mn-lt"/>
              <a:ea typeface="+mn-ea"/>
            </a:endParaRPr>
          </a:p>
        </p:txBody>
      </p:sp>
      <p:grpSp>
        <p:nvGrpSpPr>
          <p:cNvPr id="110608" name="Group 56"/>
          <p:cNvGrpSpPr>
            <a:grpSpLocks/>
          </p:cNvGrpSpPr>
          <p:nvPr/>
        </p:nvGrpSpPr>
        <p:grpSpPr bwMode="auto">
          <a:xfrm>
            <a:off x="8202613" y="3335337"/>
            <a:ext cx="501650" cy="233362"/>
            <a:chOff x="3600" y="219"/>
            <a:chExt cx="360" cy="175"/>
          </a:xfrm>
        </p:grpSpPr>
        <p:sp>
          <p:nvSpPr>
            <p:cNvPr id="10290" name="Oval 57"/>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p>
              <a:pPr>
                <a:defRPr/>
              </a:pPr>
              <a:endParaRPr lang="en-US" altLang="zh-CN">
                <a:latin typeface="+mn-lt"/>
                <a:ea typeface="+mn-ea"/>
              </a:endParaRPr>
            </a:p>
          </p:txBody>
        </p:sp>
        <p:sp>
          <p:nvSpPr>
            <p:cNvPr id="10291" name="Line 58"/>
            <p:cNvSpPr>
              <a:spLocks noChangeShapeType="1"/>
            </p:cNvSpPr>
            <p:nvPr/>
          </p:nvSpPr>
          <p:spPr bwMode="auto">
            <a:xfrm>
              <a:off x="3603"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10292" name="Line 59"/>
            <p:cNvSpPr>
              <a:spLocks noChangeShapeType="1"/>
            </p:cNvSpPr>
            <p:nvPr/>
          </p:nvSpPr>
          <p:spPr bwMode="auto">
            <a:xfrm>
              <a:off x="3960"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10293" name="Rectangle 60"/>
            <p:cNvSpPr>
              <a:spLocks noChangeArrowheads="1"/>
            </p:cNvSpPr>
            <p:nvPr/>
          </p:nvSpPr>
          <p:spPr bwMode="auto">
            <a:xfrm>
              <a:off x="3603" y="289"/>
              <a:ext cx="352" cy="58"/>
            </a:xfrm>
            <a:prstGeom prst="rect">
              <a:avLst/>
            </a:prstGeom>
            <a:solidFill>
              <a:schemeClr val="hlink"/>
            </a:solidFill>
            <a:ln w="12700">
              <a:noFill/>
              <a:miter lim="800000"/>
              <a:headEnd/>
              <a:tailEnd/>
            </a:ln>
          </p:spPr>
          <p:txBody>
            <a:bodyPr wrap="none" anchor="ctr"/>
            <a:lstStyle/>
            <a:p>
              <a:pPr algn="ctr">
                <a:defRPr/>
              </a:pPr>
              <a:endParaRPr lang="en-US" altLang="zh-CN">
                <a:latin typeface="+mn-lt"/>
                <a:ea typeface="+mn-ea"/>
              </a:endParaRPr>
            </a:p>
          </p:txBody>
        </p:sp>
        <p:sp>
          <p:nvSpPr>
            <p:cNvPr id="10294" name="Oval 61"/>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p>
              <a:pPr>
                <a:defRPr/>
              </a:pPr>
              <a:endParaRPr lang="en-US" altLang="zh-CN">
                <a:latin typeface="+mn-lt"/>
                <a:ea typeface="+mn-ea"/>
              </a:endParaRPr>
            </a:p>
          </p:txBody>
        </p:sp>
        <p:grpSp>
          <p:nvGrpSpPr>
            <p:cNvPr id="110647" name="Group 62"/>
            <p:cNvGrpSpPr>
              <a:grpSpLocks/>
            </p:cNvGrpSpPr>
            <p:nvPr/>
          </p:nvGrpSpPr>
          <p:grpSpPr bwMode="auto">
            <a:xfrm>
              <a:off x="3686" y="244"/>
              <a:ext cx="177" cy="66"/>
              <a:chOff x="2848" y="848"/>
              <a:chExt cx="140" cy="98"/>
            </a:xfrm>
          </p:grpSpPr>
          <p:sp>
            <p:nvSpPr>
              <p:cNvPr id="10300" name="Line 63"/>
              <p:cNvSpPr>
                <a:spLocks noChangeShapeType="1"/>
              </p:cNvSpPr>
              <p:nvPr/>
            </p:nvSpPr>
            <p:spPr bwMode="auto">
              <a:xfrm flipV="1">
                <a:off x="2848" y="848"/>
                <a:ext cx="50" cy="2"/>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301" name="Line 64"/>
              <p:cNvSpPr>
                <a:spLocks noChangeShapeType="1"/>
              </p:cNvSpPr>
              <p:nvPr/>
            </p:nvSpPr>
            <p:spPr bwMode="auto">
              <a:xfrm>
                <a:off x="2944" y="942"/>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302" name="Line 65"/>
              <p:cNvSpPr>
                <a:spLocks noChangeShapeType="1"/>
              </p:cNvSpPr>
              <p:nvPr/>
            </p:nvSpPr>
            <p:spPr bwMode="auto">
              <a:xfrm>
                <a:off x="2894" y="850"/>
                <a:ext cx="52" cy="94"/>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nvGrpSpPr>
            <p:cNvPr id="110648" name="Group 66"/>
            <p:cNvGrpSpPr>
              <a:grpSpLocks/>
            </p:cNvGrpSpPr>
            <p:nvPr/>
          </p:nvGrpSpPr>
          <p:grpSpPr bwMode="auto">
            <a:xfrm flipV="1">
              <a:off x="3686" y="243"/>
              <a:ext cx="177" cy="66"/>
              <a:chOff x="2848" y="848"/>
              <a:chExt cx="140" cy="98"/>
            </a:xfrm>
          </p:grpSpPr>
          <p:sp>
            <p:nvSpPr>
              <p:cNvPr id="10297" name="Line 67"/>
              <p:cNvSpPr>
                <a:spLocks noChangeShapeType="1"/>
              </p:cNvSpPr>
              <p:nvPr/>
            </p:nvSpPr>
            <p:spPr bwMode="auto">
              <a:xfrm flipV="1">
                <a:off x="2848" y="846"/>
                <a:ext cx="50" cy="4"/>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298" name="Line 68"/>
              <p:cNvSpPr>
                <a:spLocks noChangeShapeType="1"/>
              </p:cNvSpPr>
              <p:nvPr/>
            </p:nvSpPr>
            <p:spPr bwMode="auto">
              <a:xfrm>
                <a:off x="2944" y="946"/>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299" name="Line 69"/>
              <p:cNvSpPr>
                <a:spLocks noChangeShapeType="1"/>
              </p:cNvSpPr>
              <p:nvPr/>
            </p:nvSpPr>
            <p:spPr bwMode="auto">
              <a:xfrm>
                <a:off x="2894" y="849"/>
                <a:ext cx="52" cy="97"/>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sp>
        <p:nvSpPr>
          <p:cNvPr id="10262" name="Text Box 70"/>
          <p:cNvSpPr txBox="1">
            <a:spLocks noChangeArrowheads="1"/>
          </p:cNvSpPr>
          <p:nvPr/>
        </p:nvSpPr>
        <p:spPr bwMode="auto">
          <a:xfrm>
            <a:off x="7793780" y="2443163"/>
            <a:ext cx="798617" cy="584775"/>
          </a:xfrm>
          <a:prstGeom prst="rect">
            <a:avLst/>
          </a:prstGeom>
          <a:noFill/>
          <a:ln w="9525">
            <a:noFill/>
            <a:miter lim="800000"/>
            <a:headEnd/>
            <a:tailEnd/>
          </a:ln>
        </p:spPr>
        <p:txBody>
          <a:bodyPr wrap="none">
            <a:spAutoFit/>
          </a:bodyPr>
          <a:lstStyle/>
          <a:p>
            <a:pPr algn="ctr">
              <a:defRPr/>
            </a:pPr>
            <a:r>
              <a:rPr lang="en-US" altLang="zh-CN" sz="1600">
                <a:latin typeface="+mn-lt"/>
                <a:ea typeface="+mn-ea"/>
              </a:rPr>
              <a:t>public</a:t>
            </a:r>
          </a:p>
          <a:p>
            <a:pPr algn="ctr">
              <a:defRPr/>
            </a:pPr>
            <a:r>
              <a:rPr lang="en-US" altLang="zh-CN" sz="1600">
                <a:latin typeface="+mn-lt"/>
                <a:ea typeface="+mn-ea"/>
              </a:rPr>
              <a:t> Internet</a:t>
            </a:r>
            <a:endParaRPr lang="en-US" altLang="zh-CN">
              <a:solidFill>
                <a:schemeClr val="accent2"/>
              </a:solidFill>
              <a:latin typeface="+mn-lt"/>
              <a:ea typeface="+mn-ea"/>
            </a:endParaRPr>
          </a:p>
        </p:txBody>
      </p:sp>
      <p:sp>
        <p:nvSpPr>
          <p:cNvPr id="10263" name="Freeform 71"/>
          <p:cNvSpPr>
            <a:spLocks/>
          </p:cNvSpPr>
          <p:nvPr/>
        </p:nvSpPr>
        <p:spPr bwMode="auto">
          <a:xfrm>
            <a:off x="6789738" y="4503737"/>
            <a:ext cx="2965450" cy="1390650"/>
          </a:xfrm>
          <a:custGeom>
            <a:avLst/>
            <a:gdLst>
              <a:gd name="T0" fmla="*/ 2147483647 w 1868"/>
              <a:gd name="T1" fmla="*/ 2147483647 h 876"/>
              <a:gd name="T2" fmla="*/ 2147483647 w 1868"/>
              <a:gd name="T3" fmla="*/ 2147483647 h 876"/>
              <a:gd name="T4" fmla="*/ 2147483647 w 1868"/>
              <a:gd name="T5" fmla="*/ 2147483647 h 876"/>
              <a:gd name="T6" fmla="*/ 2147483647 w 1868"/>
              <a:gd name="T7" fmla="*/ 2147483647 h 876"/>
              <a:gd name="T8" fmla="*/ 2147483647 w 1868"/>
              <a:gd name="T9" fmla="*/ 2147483647 h 876"/>
              <a:gd name="T10" fmla="*/ 2147483647 w 1868"/>
              <a:gd name="T11" fmla="*/ 2147483647 h 876"/>
              <a:gd name="T12" fmla="*/ 2147483647 w 1868"/>
              <a:gd name="T13" fmla="*/ 2147483647 h 876"/>
              <a:gd name="T14" fmla="*/ 2147483647 w 1868"/>
              <a:gd name="T15" fmla="*/ 2147483647 h 876"/>
              <a:gd name="T16" fmla="*/ 2147483647 w 1868"/>
              <a:gd name="T17" fmla="*/ 2147483647 h 876"/>
              <a:gd name="T18" fmla="*/ 2147483647 w 1868"/>
              <a:gd name="T19" fmla="*/ 2147483647 h 876"/>
              <a:gd name="T20" fmla="*/ 2147483647 w 1868"/>
              <a:gd name="T21" fmla="*/ 2147483647 h 8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68"/>
              <a:gd name="T34" fmla="*/ 0 h 876"/>
              <a:gd name="T35" fmla="*/ 1868 w 1868"/>
              <a:gd name="T36" fmla="*/ 876 h 8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68" h="876">
                <a:moveTo>
                  <a:pt x="31" y="327"/>
                </a:moveTo>
                <a:cubicBezTo>
                  <a:pt x="20" y="237"/>
                  <a:pt x="0" y="189"/>
                  <a:pt x="103" y="137"/>
                </a:cubicBezTo>
                <a:cubicBezTo>
                  <a:pt x="206" y="85"/>
                  <a:pt x="476" y="34"/>
                  <a:pt x="649" y="17"/>
                </a:cubicBezTo>
                <a:cubicBezTo>
                  <a:pt x="822" y="0"/>
                  <a:pt x="955" y="18"/>
                  <a:pt x="1141" y="35"/>
                </a:cubicBezTo>
                <a:cubicBezTo>
                  <a:pt x="1327" y="52"/>
                  <a:pt x="1658" y="3"/>
                  <a:pt x="1763" y="121"/>
                </a:cubicBezTo>
                <a:cubicBezTo>
                  <a:pt x="1868" y="239"/>
                  <a:pt x="1840" y="621"/>
                  <a:pt x="1774" y="741"/>
                </a:cubicBezTo>
                <a:cubicBezTo>
                  <a:pt x="1708" y="861"/>
                  <a:pt x="1534" y="827"/>
                  <a:pt x="1369" y="845"/>
                </a:cubicBezTo>
                <a:cubicBezTo>
                  <a:pt x="1204" y="863"/>
                  <a:pt x="935" y="851"/>
                  <a:pt x="781" y="851"/>
                </a:cubicBezTo>
                <a:cubicBezTo>
                  <a:pt x="627" y="851"/>
                  <a:pt x="549" y="876"/>
                  <a:pt x="447" y="847"/>
                </a:cubicBezTo>
                <a:cubicBezTo>
                  <a:pt x="345" y="818"/>
                  <a:pt x="237" y="762"/>
                  <a:pt x="168" y="676"/>
                </a:cubicBezTo>
                <a:cubicBezTo>
                  <a:pt x="98" y="589"/>
                  <a:pt x="29" y="468"/>
                  <a:pt x="31" y="327"/>
                </a:cubicBezTo>
                <a:close/>
              </a:path>
            </a:pathLst>
          </a:custGeom>
          <a:solidFill>
            <a:srgbClr val="33CCCC"/>
          </a:solidFill>
          <a:ln w="9525">
            <a:noFill/>
            <a:round/>
            <a:headEnd/>
            <a:tailEnd/>
          </a:ln>
        </p:spPr>
        <p:txBody>
          <a:bodyPr wrap="none" anchor="ctr"/>
          <a:lstStyle/>
          <a:p>
            <a:pPr>
              <a:defRPr/>
            </a:pPr>
            <a:endParaRPr lang="zh-CN" altLang="en-US">
              <a:latin typeface="+mn-lt"/>
              <a:ea typeface="+mn-ea"/>
            </a:endParaRPr>
          </a:p>
        </p:txBody>
      </p:sp>
      <p:graphicFrame>
        <p:nvGraphicFramePr>
          <p:cNvPr id="110611" name="Object 72"/>
          <p:cNvGraphicFramePr>
            <a:graphicFrameLocks noChangeAspect="1"/>
          </p:cNvGraphicFramePr>
          <p:nvPr/>
        </p:nvGraphicFramePr>
        <p:xfrm>
          <a:off x="7037388" y="5248274"/>
          <a:ext cx="444500" cy="357188"/>
        </p:xfrm>
        <a:graphic>
          <a:graphicData uri="http://schemas.openxmlformats.org/presentationml/2006/ole">
            <mc:AlternateContent xmlns:mc="http://schemas.openxmlformats.org/markup-compatibility/2006">
              <mc:Choice xmlns:v="urn:schemas-microsoft-com:vml" Requires="v">
                <p:oleObj spid="_x0000_s366678" name="Clip" r:id="rId4" imgW="1307263" imgH="1084139" progId="">
                  <p:embed/>
                </p:oleObj>
              </mc:Choice>
              <mc:Fallback>
                <p:oleObj name="Clip" r:id="rId4" imgW="1307263" imgH="1084139" progId="">
                  <p:embed/>
                  <p:pic>
                    <p:nvPicPr>
                      <p:cNvPr id="110611" name="Object 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7388" y="5248274"/>
                        <a:ext cx="4445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0612" name="Object 73"/>
          <p:cNvGraphicFramePr>
            <a:graphicFrameLocks noChangeAspect="1"/>
          </p:cNvGraphicFramePr>
          <p:nvPr/>
        </p:nvGraphicFramePr>
        <p:xfrm>
          <a:off x="7542213" y="5248274"/>
          <a:ext cx="444500" cy="357188"/>
        </p:xfrm>
        <a:graphic>
          <a:graphicData uri="http://schemas.openxmlformats.org/presentationml/2006/ole">
            <mc:AlternateContent xmlns:mc="http://schemas.openxmlformats.org/markup-compatibility/2006">
              <mc:Choice xmlns:v="urn:schemas-microsoft-com:vml" Requires="v">
                <p:oleObj spid="_x0000_s366679" name="Clip" r:id="rId6" imgW="1307263" imgH="1084139" progId="">
                  <p:embed/>
                </p:oleObj>
              </mc:Choice>
              <mc:Fallback>
                <p:oleObj name="Clip" r:id="rId6" imgW="1307263" imgH="1084139" progId="">
                  <p:embed/>
                  <p:pic>
                    <p:nvPicPr>
                      <p:cNvPr id="110612" name="Object 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2213" y="5248274"/>
                        <a:ext cx="4445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0613" name="Object 74"/>
          <p:cNvGraphicFramePr>
            <a:graphicFrameLocks noChangeAspect="1"/>
          </p:cNvGraphicFramePr>
          <p:nvPr/>
        </p:nvGraphicFramePr>
        <p:xfrm>
          <a:off x="8075613" y="5238749"/>
          <a:ext cx="444500" cy="357188"/>
        </p:xfrm>
        <a:graphic>
          <a:graphicData uri="http://schemas.openxmlformats.org/presentationml/2006/ole">
            <mc:AlternateContent xmlns:mc="http://schemas.openxmlformats.org/markup-compatibility/2006">
              <mc:Choice xmlns:v="urn:schemas-microsoft-com:vml" Requires="v">
                <p:oleObj spid="_x0000_s366680" name="Clip" r:id="rId7" imgW="1307263" imgH="1084139" progId="">
                  <p:embed/>
                </p:oleObj>
              </mc:Choice>
              <mc:Fallback>
                <p:oleObj name="Clip" r:id="rId7" imgW="1307263" imgH="1084139" progId="">
                  <p:embed/>
                  <p:pic>
                    <p:nvPicPr>
                      <p:cNvPr id="110613" name="Object 7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5613" y="5238749"/>
                        <a:ext cx="4445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0614" name="Object 75"/>
          <p:cNvGraphicFramePr>
            <a:graphicFrameLocks noChangeAspect="1"/>
          </p:cNvGraphicFramePr>
          <p:nvPr/>
        </p:nvGraphicFramePr>
        <p:xfrm>
          <a:off x="8589963" y="5248274"/>
          <a:ext cx="444500" cy="357188"/>
        </p:xfrm>
        <a:graphic>
          <a:graphicData uri="http://schemas.openxmlformats.org/presentationml/2006/ole">
            <mc:AlternateContent xmlns:mc="http://schemas.openxmlformats.org/markup-compatibility/2006">
              <mc:Choice xmlns:v="urn:schemas-microsoft-com:vml" Requires="v">
                <p:oleObj spid="_x0000_s366681" name="Clip" r:id="rId8" imgW="1307263" imgH="1084139" progId="">
                  <p:embed/>
                </p:oleObj>
              </mc:Choice>
              <mc:Fallback>
                <p:oleObj name="Clip" r:id="rId8" imgW="1307263" imgH="1084139" progId="">
                  <p:embed/>
                  <p:pic>
                    <p:nvPicPr>
                      <p:cNvPr id="110614" name="Object 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9963" y="5248274"/>
                        <a:ext cx="4445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64" name="Line 76"/>
          <p:cNvSpPr>
            <a:spLocks noChangeShapeType="1"/>
          </p:cNvSpPr>
          <p:nvPr/>
        </p:nvSpPr>
        <p:spPr bwMode="auto">
          <a:xfrm flipV="1">
            <a:off x="7229475" y="5037137"/>
            <a:ext cx="1557338" cy="1270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265" name="Line 77"/>
          <p:cNvSpPr>
            <a:spLocks noChangeShapeType="1"/>
          </p:cNvSpPr>
          <p:nvPr/>
        </p:nvSpPr>
        <p:spPr bwMode="auto">
          <a:xfrm>
            <a:off x="7239000" y="5049837"/>
            <a:ext cx="0" cy="195262"/>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266" name="Line 78"/>
          <p:cNvSpPr>
            <a:spLocks noChangeShapeType="1"/>
          </p:cNvSpPr>
          <p:nvPr/>
        </p:nvSpPr>
        <p:spPr bwMode="auto">
          <a:xfrm>
            <a:off x="7748588" y="5059362"/>
            <a:ext cx="0" cy="195262"/>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267" name="Line 79"/>
          <p:cNvSpPr>
            <a:spLocks noChangeShapeType="1"/>
          </p:cNvSpPr>
          <p:nvPr/>
        </p:nvSpPr>
        <p:spPr bwMode="auto">
          <a:xfrm>
            <a:off x="8286750" y="5054600"/>
            <a:ext cx="0" cy="195263"/>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268" name="Line 80"/>
          <p:cNvSpPr>
            <a:spLocks noChangeShapeType="1"/>
          </p:cNvSpPr>
          <p:nvPr/>
        </p:nvSpPr>
        <p:spPr bwMode="auto">
          <a:xfrm>
            <a:off x="8786813" y="5054599"/>
            <a:ext cx="0" cy="223838"/>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nvGrpSpPr>
          <p:cNvPr id="110620" name="Group 81"/>
          <p:cNvGrpSpPr>
            <a:grpSpLocks/>
          </p:cNvGrpSpPr>
          <p:nvPr/>
        </p:nvGrpSpPr>
        <p:grpSpPr bwMode="auto">
          <a:xfrm>
            <a:off x="8202613" y="4625975"/>
            <a:ext cx="501650" cy="233363"/>
            <a:chOff x="3600" y="219"/>
            <a:chExt cx="360" cy="175"/>
          </a:xfrm>
        </p:grpSpPr>
        <p:sp>
          <p:nvSpPr>
            <p:cNvPr id="10277" name="Oval 82"/>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p>
              <a:pPr>
                <a:defRPr/>
              </a:pPr>
              <a:endParaRPr lang="en-US" altLang="zh-CN">
                <a:latin typeface="+mn-lt"/>
                <a:ea typeface="+mn-ea"/>
              </a:endParaRPr>
            </a:p>
          </p:txBody>
        </p:sp>
        <p:sp>
          <p:nvSpPr>
            <p:cNvPr id="10278" name="Line 83"/>
            <p:cNvSpPr>
              <a:spLocks noChangeShapeType="1"/>
            </p:cNvSpPr>
            <p:nvPr/>
          </p:nvSpPr>
          <p:spPr bwMode="auto">
            <a:xfrm>
              <a:off x="3603"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10279" name="Line 84"/>
            <p:cNvSpPr>
              <a:spLocks noChangeShapeType="1"/>
            </p:cNvSpPr>
            <p:nvPr/>
          </p:nvSpPr>
          <p:spPr bwMode="auto">
            <a:xfrm>
              <a:off x="3960"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10280" name="Rectangle 85"/>
            <p:cNvSpPr>
              <a:spLocks noChangeArrowheads="1"/>
            </p:cNvSpPr>
            <p:nvPr/>
          </p:nvSpPr>
          <p:spPr bwMode="auto">
            <a:xfrm>
              <a:off x="3603" y="289"/>
              <a:ext cx="352" cy="58"/>
            </a:xfrm>
            <a:prstGeom prst="rect">
              <a:avLst/>
            </a:prstGeom>
            <a:solidFill>
              <a:schemeClr val="hlink"/>
            </a:solidFill>
            <a:ln w="12700">
              <a:noFill/>
              <a:miter lim="800000"/>
              <a:headEnd/>
              <a:tailEnd/>
            </a:ln>
          </p:spPr>
          <p:txBody>
            <a:bodyPr wrap="none" anchor="ctr"/>
            <a:lstStyle/>
            <a:p>
              <a:pPr algn="ctr">
                <a:defRPr/>
              </a:pPr>
              <a:endParaRPr lang="en-US" altLang="zh-CN">
                <a:latin typeface="+mn-lt"/>
                <a:ea typeface="+mn-ea"/>
              </a:endParaRPr>
            </a:p>
          </p:txBody>
        </p:sp>
        <p:sp>
          <p:nvSpPr>
            <p:cNvPr id="10281" name="Oval 86"/>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p>
              <a:pPr>
                <a:defRPr/>
              </a:pPr>
              <a:endParaRPr lang="en-US" altLang="zh-CN">
                <a:latin typeface="+mn-lt"/>
                <a:ea typeface="+mn-ea"/>
              </a:endParaRPr>
            </a:p>
          </p:txBody>
        </p:sp>
        <p:grpSp>
          <p:nvGrpSpPr>
            <p:cNvPr id="110634" name="Group 87"/>
            <p:cNvGrpSpPr>
              <a:grpSpLocks/>
            </p:cNvGrpSpPr>
            <p:nvPr/>
          </p:nvGrpSpPr>
          <p:grpSpPr bwMode="auto">
            <a:xfrm>
              <a:off x="3686" y="244"/>
              <a:ext cx="177" cy="66"/>
              <a:chOff x="2848" y="848"/>
              <a:chExt cx="140" cy="98"/>
            </a:xfrm>
          </p:grpSpPr>
          <p:sp>
            <p:nvSpPr>
              <p:cNvPr id="10287" name="Line 88"/>
              <p:cNvSpPr>
                <a:spLocks noChangeShapeType="1"/>
              </p:cNvSpPr>
              <p:nvPr/>
            </p:nvSpPr>
            <p:spPr bwMode="auto">
              <a:xfrm flipV="1">
                <a:off x="2848" y="848"/>
                <a:ext cx="50" cy="2"/>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288" name="Line 89"/>
              <p:cNvSpPr>
                <a:spLocks noChangeShapeType="1"/>
              </p:cNvSpPr>
              <p:nvPr/>
            </p:nvSpPr>
            <p:spPr bwMode="auto">
              <a:xfrm>
                <a:off x="2944" y="942"/>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289" name="Line 90"/>
              <p:cNvSpPr>
                <a:spLocks noChangeShapeType="1"/>
              </p:cNvSpPr>
              <p:nvPr/>
            </p:nvSpPr>
            <p:spPr bwMode="auto">
              <a:xfrm>
                <a:off x="2894" y="850"/>
                <a:ext cx="52" cy="94"/>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nvGrpSpPr>
            <p:cNvPr id="110635" name="Group 91"/>
            <p:cNvGrpSpPr>
              <a:grpSpLocks/>
            </p:cNvGrpSpPr>
            <p:nvPr/>
          </p:nvGrpSpPr>
          <p:grpSpPr bwMode="auto">
            <a:xfrm flipV="1">
              <a:off x="3686" y="243"/>
              <a:ext cx="177" cy="66"/>
              <a:chOff x="2848" y="848"/>
              <a:chExt cx="140" cy="98"/>
            </a:xfrm>
          </p:grpSpPr>
          <p:sp>
            <p:nvSpPr>
              <p:cNvPr id="10284" name="Line 92"/>
              <p:cNvSpPr>
                <a:spLocks noChangeShapeType="1"/>
              </p:cNvSpPr>
              <p:nvPr/>
            </p:nvSpPr>
            <p:spPr bwMode="auto">
              <a:xfrm flipV="1">
                <a:off x="2848" y="846"/>
                <a:ext cx="50" cy="4"/>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285" name="Line 93"/>
              <p:cNvSpPr>
                <a:spLocks noChangeShapeType="1"/>
              </p:cNvSpPr>
              <p:nvPr/>
            </p:nvSpPr>
            <p:spPr bwMode="auto">
              <a:xfrm>
                <a:off x="2944" y="946"/>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286" name="Line 94"/>
              <p:cNvSpPr>
                <a:spLocks noChangeShapeType="1"/>
              </p:cNvSpPr>
              <p:nvPr/>
            </p:nvSpPr>
            <p:spPr bwMode="auto">
              <a:xfrm>
                <a:off x="2894" y="849"/>
                <a:ext cx="52" cy="97"/>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sp>
        <p:nvSpPr>
          <p:cNvPr id="10270" name="Line 95"/>
          <p:cNvSpPr>
            <a:spLocks noChangeShapeType="1"/>
          </p:cNvSpPr>
          <p:nvPr/>
        </p:nvSpPr>
        <p:spPr bwMode="auto">
          <a:xfrm>
            <a:off x="8448675" y="3578224"/>
            <a:ext cx="0" cy="1062038"/>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271" name="Line 96"/>
          <p:cNvSpPr>
            <a:spLocks noChangeShapeType="1"/>
          </p:cNvSpPr>
          <p:nvPr/>
        </p:nvSpPr>
        <p:spPr bwMode="auto">
          <a:xfrm>
            <a:off x="8453438" y="4864099"/>
            <a:ext cx="0" cy="166688"/>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0272" name="Text Box 97"/>
          <p:cNvSpPr txBox="1">
            <a:spLocks noChangeArrowheads="1"/>
          </p:cNvSpPr>
          <p:nvPr/>
        </p:nvSpPr>
        <p:spPr bwMode="auto">
          <a:xfrm>
            <a:off x="6905291" y="4391025"/>
            <a:ext cx="1021433" cy="584775"/>
          </a:xfrm>
          <a:prstGeom prst="rect">
            <a:avLst/>
          </a:prstGeom>
          <a:noFill/>
          <a:ln w="9525">
            <a:noFill/>
            <a:miter lim="800000"/>
            <a:headEnd/>
            <a:tailEnd/>
          </a:ln>
        </p:spPr>
        <p:txBody>
          <a:bodyPr wrap="none">
            <a:spAutoFit/>
          </a:bodyPr>
          <a:lstStyle/>
          <a:p>
            <a:pPr algn="ctr">
              <a:defRPr/>
            </a:pPr>
            <a:r>
              <a:rPr lang="en-US" altLang="zh-CN" sz="1600">
                <a:latin typeface="+mn-lt"/>
                <a:ea typeface="+mn-ea"/>
              </a:rPr>
              <a:t>institutional</a:t>
            </a:r>
          </a:p>
          <a:p>
            <a:pPr algn="ctr">
              <a:defRPr/>
            </a:pPr>
            <a:r>
              <a:rPr lang="en-US" altLang="zh-CN" sz="1600">
                <a:latin typeface="+mn-lt"/>
                <a:ea typeface="+mn-ea"/>
              </a:rPr>
              <a:t>network</a:t>
            </a:r>
            <a:endParaRPr lang="en-US" altLang="zh-CN">
              <a:solidFill>
                <a:schemeClr val="accent2"/>
              </a:solidFill>
              <a:latin typeface="+mn-lt"/>
              <a:ea typeface="+mn-ea"/>
            </a:endParaRPr>
          </a:p>
        </p:txBody>
      </p:sp>
      <p:sp>
        <p:nvSpPr>
          <p:cNvPr id="10273" name="Text Box 98"/>
          <p:cNvSpPr txBox="1">
            <a:spLocks noChangeArrowheads="1"/>
          </p:cNvSpPr>
          <p:nvPr/>
        </p:nvSpPr>
        <p:spPr bwMode="auto">
          <a:xfrm>
            <a:off x="8835960" y="4738688"/>
            <a:ext cx="1293944" cy="338554"/>
          </a:xfrm>
          <a:prstGeom prst="rect">
            <a:avLst/>
          </a:prstGeom>
          <a:noFill/>
          <a:ln w="9525">
            <a:noFill/>
            <a:miter lim="800000"/>
            <a:headEnd/>
            <a:tailEnd/>
          </a:ln>
        </p:spPr>
        <p:txBody>
          <a:bodyPr wrap="none">
            <a:spAutoFit/>
          </a:bodyPr>
          <a:lstStyle/>
          <a:p>
            <a:pPr algn="ctr">
              <a:defRPr/>
            </a:pPr>
            <a:r>
              <a:rPr lang="en-US" altLang="zh-CN" sz="1600">
                <a:latin typeface="+mn-lt"/>
                <a:ea typeface="+mn-ea"/>
              </a:rPr>
              <a:t>100 Mbps LAN</a:t>
            </a:r>
            <a:endParaRPr lang="en-US" altLang="zh-CN">
              <a:solidFill>
                <a:schemeClr val="accent2"/>
              </a:solidFill>
              <a:latin typeface="+mn-lt"/>
              <a:ea typeface="+mn-ea"/>
            </a:endParaRPr>
          </a:p>
        </p:txBody>
      </p:sp>
      <p:sp>
        <p:nvSpPr>
          <p:cNvPr id="10274" name="Text Box 99"/>
          <p:cNvSpPr txBox="1">
            <a:spLocks noChangeArrowheads="1"/>
          </p:cNvSpPr>
          <p:nvPr/>
        </p:nvSpPr>
        <p:spPr bwMode="auto">
          <a:xfrm>
            <a:off x="8450264" y="3767138"/>
            <a:ext cx="1008609" cy="584775"/>
          </a:xfrm>
          <a:prstGeom prst="rect">
            <a:avLst/>
          </a:prstGeom>
          <a:noFill/>
          <a:ln w="9525">
            <a:noFill/>
            <a:miter lim="800000"/>
            <a:headEnd/>
            <a:tailEnd/>
          </a:ln>
        </p:spPr>
        <p:txBody>
          <a:bodyPr wrap="none">
            <a:spAutoFit/>
          </a:bodyPr>
          <a:lstStyle/>
          <a:p>
            <a:pPr>
              <a:defRPr/>
            </a:pPr>
            <a:r>
              <a:rPr lang="en-US" altLang="zh-CN" sz="1600">
                <a:latin typeface="+mn-lt"/>
                <a:ea typeface="+mn-ea"/>
              </a:rPr>
              <a:t>100 Mbps </a:t>
            </a:r>
          </a:p>
          <a:p>
            <a:pPr>
              <a:defRPr/>
            </a:pPr>
            <a:r>
              <a:rPr lang="en-US" altLang="zh-CN" sz="1600">
                <a:latin typeface="+mn-lt"/>
                <a:ea typeface="+mn-ea"/>
              </a:rPr>
              <a:t>access link</a:t>
            </a:r>
            <a:endParaRPr lang="en-US" altLang="zh-CN">
              <a:solidFill>
                <a:schemeClr val="accent2"/>
              </a:solidFill>
              <a:latin typeface="+mn-lt"/>
              <a:ea typeface="+mn-ea"/>
            </a:endParaRPr>
          </a:p>
        </p:txBody>
      </p:sp>
      <p:sp>
        <p:nvSpPr>
          <p:cNvPr id="10275" name="Text Box 100"/>
          <p:cNvSpPr txBox="1">
            <a:spLocks noChangeArrowheads="1"/>
          </p:cNvSpPr>
          <p:nvPr/>
        </p:nvSpPr>
        <p:spPr bwMode="auto">
          <a:xfrm>
            <a:off x="9101053" y="5815013"/>
            <a:ext cx="1133644" cy="646331"/>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institutional</a:t>
            </a:r>
          </a:p>
          <a:p>
            <a:pPr algn="ctr">
              <a:defRPr/>
            </a:pPr>
            <a:r>
              <a:rPr lang="en-US" altLang="zh-CN" sz="1800">
                <a:solidFill>
                  <a:srgbClr val="FF0000"/>
                </a:solidFill>
                <a:latin typeface="+mn-lt"/>
                <a:ea typeface="+mn-ea"/>
              </a:rPr>
              <a:t>cache</a:t>
            </a:r>
            <a:endParaRPr lang="en-US" altLang="zh-CN">
              <a:solidFill>
                <a:schemeClr val="accent2"/>
              </a:solidFill>
              <a:latin typeface="+mn-lt"/>
              <a:ea typeface="+mn-ea"/>
            </a:endParaRPr>
          </a:p>
        </p:txBody>
      </p:sp>
    </p:spTree>
    <p:extLst>
      <p:ext uri="{BB962C8B-B14F-4D97-AF65-F5344CB8AC3E}">
        <p14:creationId xmlns:p14="http://schemas.microsoft.com/office/powerpoint/2010/main" val="17375283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Line 2"/>
          <p:cNvSpPr>
            <a:spLocks noChangeShapeType="1"/>
          </p:cNvSpPr>
          <p:nvPr/>
        </p:nvSpPr>
        <p:spPr bwMode="auto">
          <a:xfrm>
            <a:off x="7200900" y="2569943"/>
            <a:ext cx="285750" cy="114300"/>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112643" name="Rectangle 3"/>
          <p:cNvSpPr>
            <a:spLocks noGrp="1" noChangeArrowheads="1"/>
          </p:cNvSpPr>
          <p:nvPr>
            <p:ph type="title"/>
          </p:nvPr>
        </p:nvSpPr>
        <p:spPr>
          <a:xfrm>
            <a:off x="240000" y="360000"/>
            <a:ext cx="11520000" cy="890588"/>
          </a:xfrm>
        </p:spPr>
        <p:txBody>
          <a:bodyPr/>
          <a:lstStyle/>
          <a:p>
            <a:r>
              <a:rPr lang="en-US" altLang="zh-CN"/>
              <a:t>Caching example (cont)</a:t>
            </a:r>
          </a:p>
        </p:txBody>
      </p:sp>
      <p:sp>
        <p:nvSpPr>
          <p:cNvPr id="11274" name="Rectangle 4"/>
          <p:cNvSpPr>
            <a:spLocks noGrp="1" noChangeArrowheads="1"/>
          </p:cNvSpPr>
          <p:nvPr>
            <p:ph sz="half" idx="1"/>
          </p:nvPr>
        </p:nvSpPr>
        <p:spPr>
          <a:xfrm>
            <a:off x="711200" y="1600200"/>
            <a:ext cx="5080000" cy="4648200"/>
          </a:xfrm>
        </p:spPr>
        <p:txBody>
          <a:bodyPr>
            <a:normAutofit fontScale="77500" lnSpcReduction="20000"/>
          </a:bodyPr>
          <a:lstStyle/>
          <a:p>
            <a:r>
              <a:rPr lang="en-US" altLang="zh-CN" dirty="0"/>
              <a:t>possible solution: install cache</a:t>
            </a:r>
          </a:p>
          <a:p>
            <a:r>
              <a:rPr lang="en-US" altLang="zh-CN" dirty="0"/>
              <a:t>suppose hit rate is 0.4</a:t>
            </a:r>
          </a:p>
          <a:p>
            <a:r>
              <a:rPr lang="en-US" altLang="zh-CN" dirty="0"/>
              <a:t>consequence</a:t>
            </a:r>
          </a:p>
          <a:p>
            <a:r>
              <a:rPr lang="en-US" altLang="zh-CN" dirty="0"/>
              <a:t>40% requests will be satisfied almost immediately</a:t>
            </a:r>
          </a:p>
          <a:p>
            <a:r>
              <a:rPr lang="en-US" altLang="zh-CN" dirty="0"/>
              <a:t>60% requests satisfied by origin server</a:t>
            </a:r>
          </a:p>
          <a:p>
            <a:r>
              <a:rPr lang="en-US" altLang="zh-CN" dirty="0"/>
              <a:t>utilization of access link reduced to 60%, resulting in negligible  delays (say 10 msec)</a:t>
            </a:r>
          </a:p>
          <a:p>
            <a:r>
              <a:rPr lang="en-US" altLang="zh-CN" dirty="0"/>
              <a:t>total avg delay   = Internet delay + access delay + LAN delay   =  .6*(2.01) secs  + .4*milliseconds &lt; 1.4 secs</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62</a:t>
            </a:fld>
            <a:endParaRPr lang="en-US" altLang="zh-CN" dirty="0"/>
          </a:p>
        </p:txBody>
      </p:sp>
      <p:grpSp>
        <p:nvGrpSpPr>
          <p:cNvPr id="112645" name="Group 5"/>
          <p:cNvGrpSpPr>
            <a:grpSpLocks/>
          </p:cNvGrpSpPr>
          <p:nvPr/>
        </p:nvGrpSpPr>
        <p:grpSpPr bwMode="auto">
          <a:xfrm>
            <a:off x="7011988" y="2192119"/>
            <a:ext cx="184150" cy="542925"/>
            <a:chOff x="4180" y="783"/>
            <a:chExt cx="150" cy="307"/>
          </a:xfrm>
        </p:grpSpPr>
        <p:sp>
          <p:nvSpPr>
            <p:cNvPr id="11371" name="AutoShape 6"/>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1372" name="Rectangle 7"/>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1373" name="Rectangle 8"/>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74" name="AutoShape 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75" name="Line 10"/>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1376" name="Line 11"/>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1377" name="Rectangle 12"/>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78" name="Rectangle 13"/>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12646" name="Group 14"/>
          <p:cNvGrpSpPr>
            <a:grpSpLocks/>
          </p:cNvGrpSpPr>
          <p:nvPr/>
        </p:nvGrpSpPr>
        <p:grpSpPr bwMode="auto">
          <a:xfrm>
            <a:off x="7935913" y="1649194"/>
            <a:ext cx="184150" cy="542925"/>
            <a:chOff x="4180" y="783"/>
            <a:chExt cx="150" cy="307"/>
          </a:xfrm>
        </p:grpSpPr>
        <p:sp>
          <p:nvSpPr>
            <p:cNvPr id="11363" name="AutoShape 15"/>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1364" name="Rectangle 16"/>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1365" name="Rectangle 17"/>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66" name="AutoShape 18"/>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67" name="Line 19"/>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1368" name="Line 20"/>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1369" name="Rectangle 21"/>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70" name="Rectangle 22"/>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12647" name="Group 23"/>
          <p:cNvGrpSpPr>
            <a:grpSpLocks/>
          </p:cNvGrpSpPr>
          <p:nvPr/>
        </p:nvGrpSpPr>
        <p:grpSpPr bwMode="auto">
          <a:xfrm>
            <a:off x="8612188" y="1677769"/>
            <a:ext cx="184150" cy="542925"/>
            <a:chOff x="4180" y="783"/>
            <a:chExt cx="150" cy="307"/>
          </a:xfrm>
        </p:grpSpPr>
        <p:sp>
          <p:nvSpPr>
            <p:cNvPr id="11355" name="AutoShape 24"/>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1356" name="Rectangle 25"/>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1357" name="Rectangle 26"/>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58" name="AutoShape 27"/>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59" name="Line 28"/>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1360" name="Line 29"/>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1361" name="Rectangle 30"/>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62" name="Rectangle 31"/>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12648" name="Group 32"/>
          <p:cNvGrpSpPr>
            <a:grpSpLocks/>
          </p:cNvGrpSpPr>
          <p:nvPr/>
        </p:nvGrpSpPr>
        <p:grpSpPr bwMode="auto">
          <a:xfrm>
            <a:off x="9193213" y="1858744"/>
            <a:ext cx="184150" cy="542925"/>
            <a:chOff x="4180" y="783"/>
            <a:chExt cx="150" cy="307"/>
          </a:xfrm>
        </p:grpSpPr>
        <p:sp>
          <p:nvSpPr>
            <p:cNvPr id="11347" name="AutoShape 33"/>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1348" name="Rectangle 34"/>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1349" name="Rectangle 35"/>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50" name="AutoShape 36"/>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51" name="Line 37"/>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1352" name="Line 38"/>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1353" name="Rectangle 39"/>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54" name="Rectangle 40"/>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12649" name="Group 41"/>
          <p:cNvGrpSpPr>
            <a:grpSpLocks/>
          </p:cNvGrpSpPr>
          <p:nvPr/>
        </p:nvGrpSpPr>
        <p:grpSpPr bwMode="auto">
          <a:xfrm>
            <a:off x="9507538" y="2649319"/>
            <a:ext cx="184150" cy="542925"/>
            <a:chOff x="4180" y="783"/>
            <a:chExt cx="150" cy="307"/>
          </a:xfrm>
        </p:grpSpPr>
        <p:sp>
          <p:nvSpPr>
            <p:cNvPr id="11339" name="AutoShape 42"/>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1340" name="Rectangle 43"/>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1341" name="Rectangle 44"/>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42" name="AutoShape 45"/>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43" name="Line 46"/>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1344" name="Line 47"/>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1345" name="Rectangle 48"/>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46" name="Rectangle 49"/>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sp>
        <p:nvSpPr>
          <p:cNvPr id="11279" name="Text Box 50"/>
          <p:cNvSpPr txBox="1">
            <a:spLocks noChangeArrowheads="1"/>
          </p:cNvSpPr>
          <p:nvPr/>
        </p:nvSpPr>
        <p:spPr bwMode="auto">
          <a:xfrm>
            <a:off x="9936888" y="1701581"/>
            <a:ext cx="877163" cy="707886"/>
          </a:xfrm>
          <a:prstGeom prst="rect">
            <a:avLst/>
          </a:prstGeom>
          <a:noFill/>
          <a:ln w="9525">
            <a:noFill/>
            <a:miter lim="800000"/>
            <a:headEnd/>
            <a:tailEnd/>
          </a:ln>
        </p:spPr>
        <p:txBody>
          <a:bodyPr wrap="none">
            <a:spAutoFit/>
          </a:bodyPr>
          <a:lstStyle/>
          <a:p>
            <a:pPr algn="r">
              <a:defRPr/>
            </a:pPr>
            <a:r>
              <a:rPr lang="en-US" altLang="zh-CN" sz="2000">
                <a:latin typeface="+mn-lt"/>
                <a:ea typeface="+mn-ea"/>
              </a:rPr>
              <a:t>origin</a:t>
            </a:r>
          </a:p>
          <a:p>
            <a:pPr algn="r">
              <a:defRPr/>
            </a:pPr>
            <a:r>
              <a:rPr lang="en-US" altLang="zh-CN" sz="2000">
                <a:latin typeface="+mn-lt"/>
                <a:ea typeface="+mn-ea"/>
              </a:rPr>
              <a:t>servers</a:t>
            </a:r>
            <a:endParaRPr lang="en-US" altLang="zh-CN">
              <a:latin typeface="+mn-lt"/>
              <a:ea typeface="+mn-ea"/>
            </a:endParaRPr>
          </a:p>
        </p:txBody>
      </p:sp>
      <p:sp>
        <p:nvSpPr>
          <p:cNvPr id="11280" name="Line 51"/>
          <p:cNvSpPr>
            <a:spLocks noChangeShapeType="1"/>
          </p:cNvSpPr>
          <p:nvPr/>
        </p:nvSpPr>
        <p:spPr bwMode="auto">
          <a:xfrm>
            <a:off x="8010526" y="2188944"/>
            <a:ext cx="66675" cy="276225"/>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11281" name="Line 52"/>
          <p:cNvSpPr>
            <a:spLocks noChangeShapeType="1"/>
          </p:cNvSpPr>
          <p:nvPr/>
        </p:nvSpPr>
        <p:spPr bwMode="auto">
          <a:xfrm flipH="1">
            <a:off x="8639176" y="2227044"/>
            <a:ext cx="9525" cy="238125"/>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11282" name="Line 53"/>
          <p:cNvSpPr>
            <a:spLocks noChangeShapeType="1"/>
          </p:cNvSpPr>
          <p:nvPr/>
        </p:nvSpPr>
        <p:spPr bwMode="auto">
          <a:xfrm flipH="1">
            <a:off x="9096375" y="2388968"/>
            <a:ext cx="133350" cy="209550"/>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11283" name="Line 54"/>
          <p:cNvSpPr>
            <a:spLocks noChangeShapeType="1"/>
          </p:cNvSpPr>
          <p:nvPr/>
        </p:nvSpPr>
        <p:spPr bwMode="auto">
          <a:xfrm flipH="1" flipV="1">
            <a:off x="9258300" y="3150968"/>
            <a:ext cx="247650" cy="0"/>
          </a:xfrm>
          <a:prstGeom prst="line">
            <a:avLst/>
          </a:prstGeom>
          <a:noFill/>
          <a:ln w="28575">
            <a:solidFill>
              <a:schemeClr val="accent2"/>
            </a:solidFill>
            <a:round/>
            <a:headEnd/>
            <a:tailEnd/>
          </a:ln>
        </p:spPr>
        <p:txBody>
          <a:bodyPr wrap="none" anchor="ctr"/>
          <a:lstStyle/>
          <a:p>
            <a:pPr>
              <a:defRPr/>
            </a:pPr>
            <a:endParaRPr lang="zh-CN" altLang="en-US">
              <a:latin typeface="+mn-lt"/>
              <a:ea typeface="+mn-ea"/>
            </a:endParaRPr>
          </a:p>
        </p:txBody>
      </p:sp>
      <p:sp>
        <p:nvSpPr>
          <p:cNvPr id="11284" name="Freeform 55"/>
          <p:cNvSpPr>
            <a:spLocks/>
          </p:cNvSpPr>
          <p:nvPr/>
        </p:nvSpPr>
        <p:spPr bwMode="auto">
          <a:xfrm>
            <a:off x="7296151" y="2182593"/>
            <a:ext cx="2174875" cy="1581150"/>
          </a:xfrm>
          <a:custGeom>
            <a:avLst/>
            <a:gdLst>
              <a:gd name="T0" fmla="*/ 2147483647 w 2135"/>
              <a:gd name="T1" fmla="*/ 2147483647 h 1662"/>
              <a:gd name="T2" fmla="*/ 2147483647 w 2135"/>
              <a:gd name="T3" fmla="*/ 2147483647 h 1662"/>
              <a:gd name="T4" fmla="*/ 2147483647 w 2135"/>
              <a:gd name="T5" fmla="*/ 2147483647 h 1662"/>
              <a:gd name="T6" fmla="*/ 2147483647 w 2135"/>
              <a:gd name="T7" fmla="*/ 2147483647 h 1662"/>
              <a:gd name="T8" fmla="*/ 2147483647 w 2135"/>
              <a:gd name="T9" fmla="*/ 2147483647 h 1662"/>
              <a:gd name="T10" fmla="*/ 2147483647 w 2135"/>
              <a:gd name="T11" fmla="*/ 2147483647 h 1662"/>
              <a:gd name="T12" fmla="*/ 2147483647 w 2135"/>
              <a:gd name="T13" fmla="*/ 2147483647 h 1662"/>
              <a:gd name="T14" fmla="*/ 2147483647 w 2135"/>
              <a:gd name="T15" fmla="*/ 2147483647 h 1662"/>
              <a:gd name="T16" fmla="*/ 2147483647 w 2135"/>
              <a:gd name="T17" fmla="*/ 2147483647 h 1662"/>
              <a:gd name="T18" fmla="*/ 2147483647 w 2135"/>
              <a:gd name="T19" fmla="*/ 2147483647 h 1662"/>
              <a:gd name="T20" fmla="*/ 2147483647 w 2135"/>
              <a:gd name="T21" fmla="*/ 2147483647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35"/>
              <a:gd name="T34" fmla="*/ 0 h 1662"/>
              <a:gd name="T35" fmla="*/ 2135 w 2135"/>
              <a:gd name="T36" fmla="*/ 1662 h 16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33CCCC"/>
          </a:solidFill>
          <a:ln w="9525">
            <a:noFill/>
            <a:round/>
            <a:headEnd/>
            <a:tailEnd/>
          </a:ln>
        </p:spPr>
        <p:txBody>
          <a:bodyPr wrap="none" anchor="ctr"/>
          <a:lstStyle/>
          <a:p>
            <a:pPr>
              <a:defRPr/>
            </a:pPr>
            <a:endParaRPr lang="zh-CN" altLang="en-US">
              <a:latin typeface="+mn-lt"/>
              <a:ea typeface="+mn-ea"/>
            </a:endParaRPr>
          </a:p>
        </p:txBody>
      </p:sp>
      <p:grpSp>
        <p:nvGrpSpPr>
          <p:cNvPr id="112656" name="Group 56"/>
          <p:cNvGrpSpPr>
            <a:grpSpLocks/>
          </p:cNvGrpSpPr>
          <p:nvPr/>
        </p:nvGrpSpPr>
        <p:grpSpPr bwMode="auto">
          <a:xfrm>
            <a:off x="8278813" y="3384331"/>
            <a:ext cx="501650" cy="233362"/>
            <a:chOff x="3600" y="219"/>
            <a:chExt cx="360" cy="175"/>
          </a:xfrm>
        </p:grpSpPr>
        <p:sp>
          <p:nvSpPr>
            <p:cNvPr id="11326" name="Oval 57"/>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p>
              <a:pPr>
                <a:defRPr/>
              </a:pPr>
              <a:endParaRPr lang="en-US" altLang="zh-CN">
                <a:latin typeface="+mn-lt"/>
                <a:ea typeface="+mn-ea"/>
              </a:endParaRPr>
            </a:p>
          </p:txBody>
        </p:sp>
        <p:sp>
          <p:nvSpPr>
            <p:cNvPr id="11327" name="Line 58"/>
            <p:cNvSpPr>
              <a:spLocks noChangeShapeType="1"/>
            </p:cNvSpPr>
            <p:nvPr/>
          </p:nvSpPr>
          <p:spPr bwMode="auto">
            <a:xfrm>
              <a:off x="3603"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11328" name="Line 59"/>
            <p:cNvSpPr>
              <a:spLocks noChangeShapeType="1"/>
            </p:cNvSpPr>
            <p:nvPr/>
          </p:nvSpPr>
          <p:spPr bwMode="auto">
            <a:xfrm>
              <a:off x="3960"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11329" name="Rectangle 60"/>
            <p:cNvSpPr>
              <a:spLocks noChangeArrowheads="1"/>
            </p:cNvSpPr>
            <p:nvPr/>
          </p:nvSpPr>
          <p:spPr bwMode="auto">
            <a:xfrm>
              <a:off x="3603" y="289"/>
              <a:ext cx="352" cy="58"/>
            </a:xfrm>
            <a:prstGeom prst="rect">
              <a:avLst/>
            </a:prstGeom>
            <a:solidFill>
              <a:schemeClr val="hlink"/>
            </a:solidFill>
            <a:ln w="12700">
              <a:noFill/>
              <a:miter lim="800000"/>
              <a:headEnd/>
              <a:tailEnd/>
            </a:ln>
          </p:spPr>
          <p:txBody>
            <a:bodyPr wrap="none" anchor="ctr"/>
            <a:lstStyle/>
            <a:p>
              <a:pPr algn="ctr">
                <a:defRPr/>
              </a:pPr>
              <a:endParaRPr lang="en-US" altLang="zh-CN">
                <a:latin typeface="+mn-lt"/>
                <a:ea typeface="+mn-ea"/>
              </a:endParaRPr>
            </a:p>
          </p:txBody>
        </p:sp>
        <p:sp>
          <p:nvSpPr>
            <p:cNvPr id="11330" name="Oval 61"/>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p>
              <a:pPr>
                <a:defRPr/>
              </a:pPr>
              <a:endParaRPr lang="en-US" altLang="zh-CN">
                <a:latin typeface="+mn-lt"/>
                <a:ea typeface="+mn-ea"/>
              </a:endParaRPr>
            </a:p>
          </p:txBody>
        </p:sp>
        <p:grpSp>
          <p:nvGrpSpPr>
            <p:cNvPr id="112708" name="Group 62"/>
            <p:cNvGrpSpPr>
              <a:grpSpLocks/>
            </p:cNvGrpSpPr>
            <p:nvPr/>
          </p:nvGrpSpPr>
          <p:grpSpPr bwMode="auto">
            <a:xfrm>
              <a:off x="3686" y="244"/>
              <a:ext cx="177" cy="66"/>
              <a:chOff x="2848" y="848"/>
              <a:chExt cx="140" cy="98"/>
            </a:xfrm>
          </p:grpSpPr>
          <p:sp>
            <p:nvSpPr>
              <p:cNvPr id="11336" name="Line 63"/>
              <p:cNvSpPr>
                <a:spLocks noChangeShapeType="1"/>
              </p:cNvSpPr>
              <p:nvPr/>
            </p:nvSpPr>
            <p:spPr bwMode="auto">
              <a:xfrm flipV="1">
                <a:off x="2848" y="848"/>
                <a:ext cx="50" cy="2"/>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337" name="Line 64"/>
              <p:cNvSpPr>
                <a:spLocks noChangeShapeType="1"/>
              </p:cNvSpPr>
              <p:nvPr/>
            </p:nvSpPr>
            <p:spPr bwMode="auto">
              <a:xfrm>
                <a:off x="2944" y="942"/>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338" name="Line 65"/>
              <p:cNvSpPr>
                <a:spLocks noChangeShapeType="1"/>
              </p:cNvSpPr>
              <p:nvPr/>
            </p:nvSpPr>
            <p:spPr bwMode="auto">
              <a:xfrm>
                <a:off x="2894" y="850"/>
                <a:ext cx="52" cy="94"/>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nvGrpSpPr>
            <p:cNvPr id="112709" name="Group 66"/>
            <p:cNvGrpSpPr>
              <a:grpSpLocks/>
            </p:cNvGrpSpPr>
            <p:nvPr/>
          </p:nvGrpSpPr>
          <p:grpSpPr bwMode="auto">
            <a:xfrm flipV="1">
              <a:off x="3686" y="243"/>
              <a:ext cx="177" cy="66"/>
              <a:chOff x="2848" y="848"/>
              <a:chExt cx="140" cy="98"/>
            </a:xfrm>
          </p:grpSpPr>
          <p:sp>
            <p:nvSpPr>
              <p:cNvPr id="11333" name="Line 67"/>
              <p:cNvSpPr>
                <a:spLocks noChangeShapeType="1"/>
              </p:cNvSpPr>
              <p:nvPr/>
            </p:nvSpPr>
            <p:spPr bwMode="auto">
              <a:xfrm flipV="1">
                <a:off x="2848" y="846"/>
                <a:ext cx="50" cy="4"/>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334" name="Line 68"/>
              <p:cNvSpPr>
                <a:spLocks noChangeShapeType="1"/>
              </p:cNvSpPr>
              <p:nvPr/>
            </p:nvSpPr>
            <p:spPr bwMode="auto">
              <a:xfrm>
                <a:off x="2944" y="946"/>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335" name="Line 69"/>
              <p:cNvSpPr>
                <a:spLocks noChangeShapeType="1"/>
              </p:cNvSpPr>
              <p:nvPr/>
            </p:nvSpPr>
            <p:spPr bwMode="auto">
              <a:xfrm>
                <a:off x="2894" y="849"/>
                <a:ext cx="52" cy="97"/>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sp>
        <p:nvSpPr>
          <p:cNvPr id="11286" name="Text Box 70"/>
          <p:cNvSpPr txBox="1">
            <a:spLocks noChangeArrowheads="1"/>
          </p:cNvSpPr>
          <p:nvPr/>
        </p:nvSpPr>
        <p:spPr bwMode="auto">
          <a:xfrm>
            <a:off x="7869980" y="2492157"/>
            <a:ext cx="798617" cy="584775"/>
          </a:xfrm>
          <a:prstGeom prst="rect">
            <a:avLst/>
          </a:prstGeom>
          <a:noFill/>
          <a:ln w="9525">
            <a:noFill/>
            <a:miter lim="800000"/>
            <a:headEnd/>
            <a:tailEnd/>
          </a:ln>
        </p:spPr>
        <p:txBody>
          <a:bodyPr wrap="none">
            <a:spAutoFit/>
          </a:bodyPr>
          <a:lstStyle/>
          <a:p>
            <a:pPr algn="ctr">
              <a:defRPr/>
            </a:pPr>
            <a:r>
              <a:rPr lang="en-US" altLang="zh-CN" sz="1600">
                <a:latin typeface="+mn-lt"/>
                <a:ea typeface="+mn-ea"/>
              </a:rPr>
              <a:t>public</a:t>
            </a:r>
          </a:p>
          <a:p>
            <a:pPr algn="ctr">
              <a:defRPr/>
            </a:pPr>
            <a:r>
              <a:rPr lang="en-US" altLang="zh-CN" sz="1600">
                <a:latin typeface="+mn-lt"/>
                <a:ea typeface="+mn-ea"/>
              </a:rPr>
              <a:t> Internet</a:t>
            </a:r>
            <a:endParaRPr lang="en-US" altLang="zh-CN">
              <a:solidFill>
                <a:schemeClr val="accent2"/>
              </a:solidFill>
              <a:latin typeface="+mn-lt"/>
              <a:ea typeface="+mn-ea"/>
            </a:endParaRPr>
          </a:p>
        </p:txBody>
      </p:sp>
      <p:sp>
        <p:nvSpPr>
          <p:cNvPr id="11287" name="Freeform 71"/>
          <p:cNvSpPr>
            <a:spLocks/>
          </p:cNvSpPr>
          <p:nvPr/>
        </p:nvSpPr>
        <p:spPr bwMode="auto">
          <a:xfrm>
            <a:off x="6865938" y="4552731"/>
            <a:ext cx="2965450" cy="1390650"/>
          </a:xfrm>
          <a:custGeom>
            <a:avLst/>
            <a:gdLst>
              <a:gd name="T0" fmla="*/ 2147483647 w 1868"/>
              <a:gd name="T1" fmla="*/ 2147483647 h 876"/>
              <a:gd name="T2" fmla="*/ 2147483647 w 1868"/>
              <a:gd name="T3" fmla="*/ 2147483647 h 876"/>
              <a:gd name="T4" fmla="*/ 2147483647 w 1868"/>
              <a:gd name="T5" fmla="*/ 2147483647 h 876"/>
              <a:gd name="T6" fmla="*/ 2147483647 w 1868"/>
              <a:gd name="T7" fmla="*/ 2147483647 h 876"/>
              <a:gd name="T8" fmla="*/ 2147483647 w 1868"/>
              <a:gd name="T9" fmla="*/ 2147483647 h 876"/>
              <a:gd name="T10" fmla="*/ 2147483647 w 1868"/>
              <a:gd name="T11" fmla="*/ 2147483647 h 876"/>
              <a:gd name="T12" fmla="*/ 2147483647 w 1868"/>
              <a:gd name="T13" fmla="*/ 2147483647 h 876"/>
              <a:gd name="T14" fmla="*/ 2147483647 w 1868"/>
              <a:gd name="T15" fmla="*/ 2147483647 h 876"/>
              <a:gd name="T16" fmla="*/ 2147483647 w 1868"/>
              <a:gd name="T17" fmla="*/ 2147483647 h 876"/>
              <a:gd name="T18" fmla="*/ 2147483647 w 1868"/>
              <a:gd name="T19" fmla="*/ 2147483647 h 876"/>
              <a:gd name="T20" fmla="*/ 2147483647 w 1868"/>
              <a:gd name="T21" fmla="*/ 2147483647 h 8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68"/>
              <a:gd name="T34" fmla="*/ 0 h 876"/>
              <a:gd name="T35" fmla="*/ 1868 w 1868"/>
              <a:gd name="T36" fmla="*/ 876 h 8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68" h="876">
                <a:moveTo>
                  <a:pt x="31" y="327"/>
                </a:moveTo>
                <a:cubicBezTo>
                  <a:pt x="20" y="237"/>
                  <a:pt x="0" y="189"/>
                  <a:pt x="103" y="137"/>
                </a:cubicBezTo>
                <a:cubicBezTo>
                  <a:pt x="206" y="85"/>
                  <a:pt x="476" y="34"/>
                  <a:pt x="649" y="17"/>
                </a:cubicBezTo>
                <a:cubicBezTo>
                  <a:pt x="822" y="0"/>
                  <a:pt x="955" y="18"/>
                  <a:pt x="1141" y="35"/>
                </a:cubicBezTo>
                <a:cubicBezTo>
                  <a:pt x="1327" y="52"/>
                  <a:pt x="1658" y="3"/>
                  <a:pt x="1763" y="121"/>
                </a:cubicBezTo>
                <a:cubicBezTo>
                  <a:pt x="1868" y="239"/>
                  <a:pt x="1840" y="621"/>
                  <a:pt x="1774" y="741"/>
                </a:cubicBezTo>
                <a:cubicBezTo>
                  <a:pt x="1708" y="861"/>
                  <a:pt x="1534" y="827"/>
                  <a:pt x="1369" y="845"/>
                </a:cubicBezTo>
                <a:cubicBezTo>
                  <a:pt x="1204" y="863"/>
                  <a:pt x="935" y="851"/>
                  <a:pt x="781" y="851"/>
                </a:cubicBezTo>
                <a:cubicBezTo>
                  <a:pt x="627" y="851"/>
                  <a:pt x="549" y="876"/>
                  <a:pt x="447" y="847"/>
                </a:cubicBezTo>
                <a:cubicBezTo>
                  <a:pt x="345" y="818"/>
                  <a:pt x="237" y="762"/>
                  <a:pt x="168" y="676"/>
                </a:cubicBezTo>
                <a:cubicBezTo>
                  <a:pt x="98" y="589"/>
                  <a:pt x="29" y="468"/>
                  <a:pt x="31" y="327"/>
                </a:cubicBezTo>
                <a:close/>
              </a:path>
            </a:pathLst>
          </a:custGeom>
          <a:solidFill>
            <a:srgbClr val="33CCCC"/>
          </a:solidFill>
          <a:ln w="9525">
            <a:noFill/>
            <a:round/>
            <a:headEnd/>
            <a:tailEnd/>
          </a:ln>
        </p:spPr>
        <p:txBody>
          <a:bodyPr wrap="none" anchor="ctr"/>
          <a:lstStyle/>
          <a:p>
            <a:pPr>
              <a:defRPr/>
            </a:pPr>
            <a:endParaRPr lang="zh-CN" altLang="en-US">
              <a:latin typeface="+mn-lt"/>
              <a:ea typeface="+mn-ea"/>
            </a:endParaRPr>
          </a:p>
        </p:txBody>
      </p:sp>
      <p:graphicFrame>
        <p:nvGraphicFramePr>
          <p:cNvPr id="112659" name="Object 72"/>
          <p:cNvGraphicFramePr>
            <a:graphicFrameLocks noChangeAspect="1"/>
          </p:cNvGraphicFramePr>
          <p:nvPr/>
        </p:nvGraphicFramePr>
        <p:xfrm>
          <a:off x="7113588" y="5297268"/>
          <a:ext cx="444500" cy="357188"/>
        </p:xfrm>
        <a:graphic>
          <a:graphicData uri="http://schemas.openxmlformats.org/presentationml/2006/ole">
            <mc:AlternateContent xmlns:mc="http://schemas.openxmlformats.org/markup-compatibility/2006">
              <mc:Choice xmlns:v="urn:schemas-microsoft-com:vml" Requires="v">
                <p:oleObj spid="_x0000_s367702" name="Clip" r:id="rId4" imgW="1307263" imgH="1084139" progId="">
                  <p:embed/>
                </p:oleObj>
              </mc:Choice>
              <mc:Fallback>
                <p:oleObj name="Clip" r:id="rId4" imgW="1307263" imgH="1084139" progId="">
                  <p:embed/>
                  <p:pic>
                    <p:nvPicPr>
                      <p:cNvPr id="112659" name="Object 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3588" y="5297268"/>
                        <a:ext cx="4445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660" name="Object 73"/>
          <p:cNvGraphicFramePr>
            <a:graphicFrameLocks noChangeAspect="1"/>
          </p:cNvGraphicFramePr>
          <p:nvPr/>
        </p:nvGraphicFramePr>
        <p:xfrm>
          <a:off x="7618413" y="5297268"/>
          <a:ext cx="444500" cy="357188"/>
        </p:xfrm>
        <a:graphic>
          <a:graphicData uri="http://schemas.openxmlformats.org/presentationml/2006/ole">
            <mc:AlternateContent xmlns:mc="http://schemas.openxmlformats.org/markup-compatibility/2006">
              <mc:Choice xmlns:v="urn:schemas-microsoft-com:vml" Requires="v">
                <p:oleObj spid="_x0000_s367703" name="Clip" r:id="rId6" imgW="1307263" imgH="1084139" progId="">
                  <p:embed/>
                </p:oleObj>
              </mc:Choice>
              <mc:Fallback>
                <p:oleObj name="Clip" r:id="rId6" imgW="1307263" imgH="1084139" progId="">
                  <p:embed/>
                  <p:pic>
                    <p:nvPicPr>
                      <p:cNvPr id="112660" name="Object 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18413" y="5297268"/>
                        <a:ext cx="4445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661" name="Object 74"/>
          <p:cNvGraphicFramePr>
            <a:graphicFrameLocks noChangeAspect="1"/>
          </p:cNvGraphicFramePr>
          <p:nvPr/>
        </p:nvGraphicFramePr>
        <p:xfrm>
          <a:off x="8151813" y="5287743"/>
          <a:ext cx="444500" cy="357188"/>
        </p:xfrm>
        <a:graphic>
          <a:graphicData uri="http://schemas.openxmlformats.org/presentationml/2006/ole">
            <mc:AlternateContent xmlns:mc="http://schemas.openxmlformats.org/markup-compatibility/2006">
              <mc:Choice xmlns:v="urn:schemas-microsoft-com:vml" Requires="v">
                <p:oleObj spid="_x0000_s367704" name="Clip" r:id="rId7" imgW="1307263" imgH="1084139" progId="">
                  <p:embed/>
                </p:oleObj>
              </mc:Choice>
              <mc:Fallback>
                <p:oleObj name="Clip" r:id="rId7" imgW="1307263" imgH="1084139" progId="">
                  <p:embed/>
                  <p:pic>
                    <p:nvPicPr>
                      <p:cNvPr id="112661" name="Object 7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1813" y="5287743"/>
                        <a:ext cx="4445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2662" name="Object 75"/>
          <p:cNvGraphicFramePr>
            <a:graphicFrameLocks noChangeAspect="1"/>
          </p:cNvGraphicFramePr>
          <p:nvPr/>
        </p:nvGraphicFramePr>
        <p:xfrm>
          <a:off x="8666163" y="5297268"/>
          <a:ext cx="444500" cy="357188"/>
        </p:xfrm>
        <a:graphic>
          <a:graphicData uri="http://schemas.openxmlformats.org/presentationml/2006/ole">
            <mc:AlternateContent xmlns:mc="http://schemas.openxmlformats.org/markup-compatibility/2006">
              <mc:Choice xmlns:v="urn:schemas-microsoft-com:vml" Requires="v">
                <p:oleObj spid="_x0000_s367705" name="Clip" r:id="rId8" imgW="1307263" imgH="1084139" progId="">
                  <p:embed/>
                </p:oleObj>
              </mc:Choice>
              <mc:Fallback>
                <p:oleObj name="Clip" r:id="rId8" imgW="1307263" imgH="1084139" progId="">
                  <p:embed/>
                  <p:pic>
                    <p:nvPicPr>
                      <p:cNvPr id="112662" name="Object 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66163" y="5297268"/>
                        <a:ext cx="4445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88" name="Line 76"/>
          <p:cNvSpPr>
            <a:spLocks noChangeShapeType="1"/>
          </p:cNvSpPr>
          <p:nvPr/>
        </p:nvSpPr>
        <p:spPr bwMode="auto">
          <a:xfrm>
            <a:off x="7305675" y="5098831"/>
            <a:ext cx="2205038"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289" name="Line 77"/>
          <p:cNvSpPr>
            <a:spLocks noChangeShapeType="1"/>
          </p:cNvSpPr>
          <p:nvPr/>
        </p:nvSpPr>
        <p:spPr bwMode="auto">
          <a:xfrm>
            <a:off x="7315200" y="5098831"/>
            <a:ext cx="0" cy="195262"/>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290" name="Line 78"/>
          <p:cNvSpPr>
            <a:spLocks noChangeShapeType="1"/>
          </p:cNvSpPr>
          <p:nvPr/>
        </p:nvSpPr>
        <p:spPr bwMode="auto">
          <a:xfrm>
            <a:off x="7824788" y="5108356"/>
            <a:ext cx="0" cy="195262"/>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291" name="Line 79"/>
          <p:cNvSpPr>
            <a:spLocks noChangeShapeType="1"/>
          </p:cNvSpPr>
          <p:nvPr/>
        </p:nvSpPr>
        <p:spPr bwMode="auto">
          <a:xfrm>
            <a:off x="8362950" y="5103594"/>
            <a:ext cx="0" cy="195263"/>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292" name="Line 80"/>
          <p:cNvSpPr>
            <a:spLocks noChangeShapeType="1"/>
          </p:cNvSpPr>
          <p:nvPr/>
        </p:nvSpPr>
        <p:spPr bwMode="auto">
          <a:xfrm>
            <a:off x="8863013" y="5103593"/>
            <a:ext cx="0" cy="223838"/>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293" name="Line 81"/>
          <p:cNvSpPr>
            <a:spLocks noChangeShapeType="1"/>
          </p:cNvSpPr>
          <p:nvPr/>
        </p:nvSpPr>
        <p:spPr bwMode="auto">
          <a:xfrm>
            <a:off x="9501188" y="5098832"/>
            <a:ext cx="0" cy="223837"/>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nvGrpSpPr>
          <p:cNvPr id="112669" name="Group 82"/>
          <p:cNvGrpSpPr>
            <a:grpSpLocks/>
          </p:cNvGrpSpPr>
          <p:nvPr/>
        </p:nvGrpSpPr>
        <p:grpSpPr bwMode="auto">
          <a:xfrm>
            <a:off x="9275763" y="5182969"/>
            <a:ext cx="347662" cy="695325"/>
            <a:chOff x="4730" y="2897"/>
            <a:chExt cx="219" cy="438"/>
          </a:xfrm>
        </p:grpSpPr>
        <p:sp>
          <p:nvSpPr>
            <p:cNvPr id="11316" name="Freeform 83"/>
            <p:cNvSpPr>
              <a:spLocks/>
            </p:cNvSpPr>
            <p:nvPr/>
          </p:nvSpPr>
          <p:spPr bwMode="auto">
            <a:xfrm>
              <a:off x="4730" y="2897"/>
              <a:ext cx="219" cy="438"/>
            </a:xfrm>
            <a:custGeom>
              <a:avLst/>
              <a:gdLst>
                <a:gd name="T0" fmla="*/ 16 w 219"/>
                <a:gd name="T1" fmla="*/ 109 h 438"/>
                <a:gd name="T2" fmla="*/ 94 w 219"/>
                <a:gd name="T3" fmla="*/ 7 h 438"/>
                <a:gd name="T4" fmla="*/ 178 w 219"/>
                <a:gd name="T5" fmla="*/ 67 h 438"/>
                <a:gd name="T6" fmla="*/ 196 w 219"/>
                <a:gd name="T7" fmla="*/ 379 h 438"/>
                <a:gd name="T8" fmla="*/ 40 w 219"/>
                <a:gd name="T9" fmla="*/ 421 h 438"/>
                <a:gd name="T10" fmla="*/ 4 w 219"/>
                <a:gd name="T11" fmla="*/ 313 h 438"/>
                <a:gd name="T12" fmla="*/ 16 w 219"/>
                <a:gd name="T13" fmla="*/ 109 h 438"/>
                <a:gd name="T14" fmla="*/ 0 60000 65536"/>
                <a:gd name="T15" fmla="*/ 0 60000 65536"/>
                <a:gd name="T16" fmla="*/ 0 60000 65536"/>
                <a:gd name="T17" fmla="*/ 0 60000 65536"/>
                <a:gd name="T18" fmla="*/ 0 60000 65536"/>
                <a:gd name="T19" fmla="*/ 0 60000 65536"/>
                <a:gd name="T20" fmla="*/ 0 60000 65536"/>
                <a:gd name="T21" fmla="*/ 0 w 219"/>
                <a:gd name="T22" fmla="*/ 0 h 438"/>
                <a:gd name="T23" fmla="*/ 219 w 219"/>
                <a:gd name="T24" fmla="*/ 438 h 4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9" h="438">
                  <a:moveTo>
                    <a:pt x="16" y="109"/>
                  </a:moveTo>
                  <a:cubicBezTo>
                    <a:pt x="31" y="58"/>
                    <a:pt x="67" y="14"/>
                    <a:pt x="94" y="7"/>
                  </a:cubicBezTo>
                  <a:cubicBezTo>
                    <a:pt x="121" y="0"/>
                    <a:pt x="161" y="5"/>
                    <a:pt x="178" y="67"/>
                  </a:cubicBezTo>
                  <a:cubicBezTo>
                    <a:pt x="195" y="129"/>
                    <a:pt x="219" y="320"/>
                    <a:pt x="196" y="379"/>
                  </a:cubicBezTo>
                  <a:cubicBezTo>
                    <a:pt x="173" y="438"/>
                    <a:pt x="72" y="432"/>
                    <a:pt x="40" y="421"/>
                  </a:cubicBezTo>
                  <a:cubicBezTo>
                    <a:pt x="8" y="410"/>
                    <a:pt x="8" y="365"/>
                    <a:pt x="4" y="313"/>
                  </a:cubicBezTo>
                  <a:cubicBezTo>
                    <a:pt x="0" y="261"/>
                    <a:pt x="1" y="160"/>
                    <a:pt x="16" y="109"/>
                  </a:cubicBezTo>
                  <a:close/>
                </a:path>
              </a:pathLst>
            </a:custGeom>
            <a:solidFill>
              <a:srgbClr val="FF0000"/>
            </a:solidFill>
            <a:ln w="9525">
              <a:noFill/>
              <a:round/>
              <a:headEnd/>
              <a:tailEnd/>
            </a:ln>
          </p:spPr>
          <p:txBody>
            <a:bodyPr wrap="none" anchor="ctr"/>
            <a:lstStyle/>
            <a:p>
              <a:pPr>
                <a:defRPr/>
              </a:pPr>
              <a:endParaRPr lang="zh-CN" altLang="en-US">
                <a:latin typeface="+mn-lt"/>
                <a:ea typeface="+mn-ea"/>
              </a:endParaRPr>
            </a:p>
          </p:txBody>
        </p:sp>
        <p:grpSp>
          <p:nvGrpSpPr>
            <p:cNvPr id="112694" name="Group 84"/>
            <p:cNvGrpSpPr>
              <a:grpSpLocks/>
            </p:cNvGrpSpPr>
            <p:nvPr/>
          </p:nvGrpSpPr>
          <p:grpSpPr bwMode="auto">
            <a:xfrm>
              <a:off x="4771" y="2948"/>
              <a:ext cx="116" cy="342"/>
              <a:chOff x="4180" y="783"/>
              <a:chExt cx="150" cy="307"/>
            </a:xfrm>
          </p:grpSpPr>
          <p:sp>
            <p:nvSpPr>
              <p:cNvPr id="11318" name="AutoShape 85"/>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1319" name="Rectangle 86"/>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1320" name="Rectangle 87"/>
              <p:cNvSpPr>
                <a:spLocks noChangeArrowheads="1"/>
              </p:cNvSpPr>
              <p:nvPr/>
            </p:nvSpPr>
            <p:spPr bwMode="auto">
              <a:xfrm>
                <a:off x="4181" y="852"/>
                <a:ext cx="93"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21" name="AutoShape 88"/>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22" name="Line 89"/>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1323" name="Line 90"/>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1324" name="Rectangle 91"/>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1325" name="Rectangle 92"/>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grpSp>
        <p:nvGrpSpPr>
          <p:cNvPr id="112670" name="Group 93"/>
          <p:cNvGrpSpPr>
            <a:grpSpLocks/>
          </p:cNvGrpSpPr>
          <p:nvPr/>
        </p:nvGrpSpPr>
        <p:grpSpPr bwMode="auto">
          <a:xfrm>
            <a:off x="8278813" y="4674969"/>
            <a:ext cx="501650" cy="233363"/>
            <a:chOff x="3600" y="219"/>
            <a:chExt cx="360" cy="175"/>
          </a:xfrm>
        </p:grpSpPr>
        <p:sp>
          <p:nvSpPr>
            <p:cNvPr id="11303" name="Oval 94"/>
            <p:cNvSpPr>
              <a:spLocks noChangeArrowheads="1"/>
            </p:cNvSpPr>
            <p:nvPr/>
          </p:nvSpPr>
          <p:spPr bwMode="auto">
            <a:xfrm>
              <a:off x="3603" y="298"/>
              <a:ext cx="357" cy="96"/>
            </a:xfrm>
            <a:prstGeom prst="ellipse">
              <a:avLst/>
            </a:prstGeom>
            <a:solidFill>
              <a:schemeClr val="hlink"/>
            </a:solidFill>
            <a:ln w="12700">
              <a:solidFill>
                <a:schemeClr val="tx1"/>
              </a:solidFill>
              <a:round/>
              <a:headEnd/>
              <a:tailEnd/>
            </a:ln>
          </p:spPr>
          <p:txBody>
            <a:bodyPr wrap="none" anchor="ctr"/>
            <a:lstStyle/>
            <a:p>
              <a:pPr>
                <a:defRPr/>
              </a:pPr>
              <a:endParaRPr lang="en-US" altLang="zh-CN">
                <a:latin typeface="+mn-lt"/>
                <a:ea typeface="+mn-ea"/>
              </a:endParaRPr>
            </a:p>
          </p:txBody>
        </p:sp>
        <p:sp>
          <p:nvSpPr>
            <p:cNvPr id="11304" name="Line 95"/>
            <p:cNvSpPr>
              <a:spLocks noChangeShapeType="1"/>
            </p:cNvSpPr>
            <p:nvPr/>
          </p:nvSpPr>
          <p:spPr bwMode="auto">
            <a:xfrm>
              <a:off x="3603"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11305" name="Line 96"/>
            <p:cNvSpPr>
              <a:spLocks noChangeShapeType="1"/>
            </p:cNvSpPr>
            <p:nvPr/>
          </p:nvSpPr>
          <p:spPr bwMode="auto">
            <a:xfrm>
              <a:off x="3960" y="289"/>
              <a:ext cx="0" cy="60"/>
            </a:xfrm>
            <a:prstGeom prst="line">
              <a:avLst/>
            </a:prstGeom>
            <a:noFill/>
            <a:ln w="12700">
              <a:solidFill>
                <a:schemeClr val="tx1"/>
              </a:solidFill>
              <a:round/>
              <a:headEnd/>
              <a:tailEnd/>
            </a:ln>
          </p:spPr>
          <p:txBody>
            <a:bodyPr wrap="none" anchor="ctr"/>
            <a:lstStyle/>
            <a:p>
              <a:pPr>
                <a:defRPr/>
              </a:pPr>
              <a:endParaRPr lang="zh-CN" altLang="en-US">
                <a:latin typeface="+mn-lt"/>
                <a:ea typeface="+mn-ea"/>
              </a:endParaRPr>
            </a:p>
          </p:txBody>
        </p:sp>
        <p:sp>
          <p:nvSpPr>
            <p:cNvPr id="11306" name="Rectangle 97"/>
            <p:cNvSpPr>
              <a:spLocks noChangeArrowheads="1"/>
            </p:cNvSpPr>
            <p:nvPr/>
          </p:nvSpPr>
          <p:spPr bwMode="auto">
            <a:xfrm>
              <a:off x="3603" y="289"/>
              <a:ext cx="352" cy="58"/>
            </a:xfrm>
            <a:prstGeom prst="rect">
              <a:avLst/>
            </a:prstGeom>
            <a:solidFill>
              <a:schemeClr val="hlink"/>
            </a:solidFill>
            <a:ln w="12700">
              <a:noFill/>
              <a:miter lim="800000"/>
              <a:headEnd/>
              <a:tailEnd/>
            </a:ln>
          </p:spPr>
          <p:txBody>
            <a:bodyPr wrap="none" anchor="ctr"/>
            <a:lstStyle/>
            <a:p>
              <a:pPr algn="ctr">
                <a:defRPr/>
              </a:pPr>
              <a:endParaRPr lang="en-US" altLang="zh-CN">
                <a:latin typeface="+mn-lt"/>
                <a:ea typeface="+mn-ea"/>
              </a:endParaRPr>
            </a:p>
          </p:txBody>
        </p:sp>
        <p:sp>
          <p:nvSpPr>
            <p:cNvPr id="11307" name="Oval 98"/>
            <p:cNvSpPr>
              <a:spLocks noChangeArrowheads="1"/>
            </p:cNvSpPr>
            <p:nvPr/>
          </p:nvSpPr>
          <p:spPr bwMode="auto">
            <a:xfrm>
              <a:off x="3600" y="219"/>
              <a:ext cx="357" cy="113"/>
            </a:xfrm>
            <a:prstGeom prst="ellipse">
              <a:avLst/>
            </a:prstGeom>
            <a:solidFill>
              <a:schemeClr val="hlink"/>
            </a:solidFill>
            <a:ln w="12700">
              <a:solidFill>
                <a:schemeClr val="tx1"/>
              </a:solidFill>
              <a:round/>
              <a:headEnd/>
              <a:tailEnd/>
            </a:ln>
          </p:spPr>
          <p:txBody>
            <a:bodyPr wrap="none" anchor="ctr"/>
            <a:lstStyle/>
            <a:p>
              <a:pPr>
                <a:defRPr/>
              </a:pPr>
              <a:endParaRPr lang="en-US" altLang="zh-CN">
                <a:latin typeface="+mn-lt"/>
                <a:ea typeface="+mn-ea"/>
              </a:endParaRPr>
            </a:p>
          </p:txBody>
        </p:sp>
        <p:grpSp>
          <p:nvGrpSpPr>
            <p:cNvPr id="112685" name="Group 99"/>
            <p:cNvGrpSpPr>
              <a:grpSpLocks/>
            </p:cNvGrpSpPr>
            <p:nvPr/>
          </p:nvGrpSpPr>
          <p:grpSpPr bwMode="auto">
            <a:xfrm>
              <a:off x="3686" y="244"/>
              <a:ext cx="177" cy="66"/>
              <a:chOff x="2848" y="848"/>
              <a:chExt cx="140" cy="98"/>
            </a:xfrm>
          </p:grpSpPr>
          <p:sp>
            <p:nvSpPr>
              <p:cNvPr id="11313" name="Line 100"/>
              <p:cNvSpPr>
                <a:spLocks noChangeShapeType="1"/>
              </p:cNvSpPr>
              <p:nvPr/>
            </p:nvSpPr>
            <p:spPr bwMode="auto">
              <a:xfrm flipV="1">
                <a:off x="2848" y="848"/>
                <a:ext cx="50" cy="2"/>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314" name="Line 101"/>
              <p:cNvSpPr>
                <a:spLocks noChangeShapeType="1"/>
              </p:cNvSpPr>
              <p:nvPr/>
            </p:nvSpPr>
            <p:spPr bwMode="auto">
              <a:xfrm>
                <a:off x="2944" y="942"/>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315" name="Line 102"/>
              <p:cNvSpPr>
                <a:spLocks noChangeShapeType="1"/>
              </p:cNvSpPr>
              <p:nvPr/>
            </p:nvSpPr>
            <p:spPr bwMode="auto">
              <a:xfrm>
                <a:off x="2894" y="850"/>
                <a:ext cx="52" cy="94"/>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nvGrpSpPr>
            <p:cNvPr id="112686" name="Group 103"/>
            <p:cNvGrpSpPr>
              <a:grpSpLocks/>
            </p:cNvGrpSpPr>
            <p:nvPr/>
          </p:nvGrpSpPr>
          <p:grpSpPr bwMode="auto">
            <a:xfrm flipV="1">
              <a:off x="3686" y="243"/>
              <a:ext cx="177" cy="66"/>
              <a:chOff x="2848" y="848"/>
              <a:chExt cx="140" cy="98"/>
            </a:xfrm>
          </p:grpSpPr>
          <p:sp>
            <p:nvSpPr>
              <p:cNvPr id="11310" name="Line 104"/>
              <p:cNvSpPr>
                <a:spLocks noChangeShapeType="1"/>
              </p:cNvSpPr>
              <p:nvPr/>
            </p:nvSpPr>
            <p:spPr bwMode="auto">
              <a:xfrm flipV="1">
                <a:off x="2848" y="846"/>
                <a:ext cx="50" cy="4"/>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311" name="Line 105"/>
              <p:cNvSpPr>
                <a:spLocks noChangeShapeType="1"/>
              </p:cNvSpPr>
              <p:nvPr/>
            </p:nvSpPr>
            <p:spPr bwMode="auto">
              <a:xfrm>
                <a:off x="2944" y="946"/>
                <a:ext cx="44" cy="0"/>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312" name="Line 106"/>
              <p:cNvSpPr>
                <a:spLocks noChangeShapeType="1"/>
              </p:cNvSpPr>
              <p:nvPr/>
            </p:nvSpPr>
            <p:spPr bwMode="auto">
              <a:xfrm>
                <a:off x="2894" y="849"/>
                <a:ext cx="52" cy="97"/>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grpSp>
      </p:grpSp>
      <p:sp>
        <p:nvSpPr>
          <p:cNvPr id="11296" name="Line 107"/>
          <p:cNvSpPr>
            <a:spLocks noChangeShapeType="1"/>
          </p:cNvSpPr>
          <p:nvPr/>
        </p:nvSpPr>
        <p:spPr bwMode="auto">
          <a:xfrm>
            <a:off x="8524875" y="3627218"/>
            <a:ext cx="0" cy="1062038"/>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297" name="Line 108"/>
          <p:cNvSpPr>
            <a:spLocks noChangeShapeType="1"/>
          </p:cNvSpPr>
          <p:nvPr/>
        </p:nvSpPr>
        <p:spPr bwMode="auto">
          <a:xfrm>
            <a:off x="8529638" y="4913093"/>
            <a:ext cx="0" cy="166688"/>
          </a:xfrm>
          <a:prstGeom prst="line">
            <a:avLst/>
          </a:prstGeom>
          <a:noFill/>
          <a:ln w="28575">
            <a:solidFill>
              <a:schemeClr val="tx1"/>
            </a:solidFill>
            <a:round/>
            <a:headEnd/>
            <a:tailEnd/>
          </a:ln>
        </p:spPr>
        <p:txBody>
          <a:bodyPr wrap="none" anchor="ctr"/>
          <a:lstStyle/>
          <a:p>
            <a:pPr>
              <a:defRPr/>
            </a:pPr>
            <a:endParaRPr lang="zh-CN" altLang="en-US">
              <a:latin typeface="+mn-lt"/>
              <a:ea typeface="+mn-ea"/>
            </a:endParaRPr>
          </a:p>
        </p:txBody>
      </p:sp>
      <p:sp>
        <p:nvSpPr>
          <p:cNvPr id="11298" name="Text Box 109"/>
          <p:cNvSpPr txBox="1">
            <a:spLocks noChangeArrowheads="1"/>
          </p:cNvSpPr>
          <p:nvPr/>
        </p:nvSpPr>
        <p:spPr bwMode="auto">
          <a:xfrm>
            <a:off x="6981491" y="4440019"/>
            <a:ext cx="1021433" cy="584775"/>
          </a:xfrm>
          <a:prstGeom prst="rect">
            <a:avLst/>
          </a:prstGeom>
          <a:noFill/>
          <a:ln w="9525">
            <a:noFill/>
            <a:miter lim="800000"/>
            <a:headEnd/>
            <a:tailEnd/>
          </a:ln>
        </p:spPr>
        <p:txBody>
          <a:bodyPr wrap="none">
            <a:spAutoFit/>
          </a:bodyPr>
          <a:lstStyle/>
          <a:p>
            <a:pPr algn="ctr">
              <a:defRPr/>
            </a:pPr>
            <a:r>
              <a:rPr lang="en-US" altLang="zh-CN" sz="1600">
                <a:latin typeface="+mn-lt"/>
                <a:ea typeface="+mn-ea"/>
              </a:rPr>
              <a:t>institutional</a:t>
            </a:r>
          </a:p>
          <a:p>
            <a:pPr algn="ctr">
              <a:defRPr/>
            </a:pPr>
            <a:r>
              <a:rPr lang="en-US" altLang="zh-CN" sz="1600">
                <a:latin typeface="+mn-lt"/>
                <a:ea typeface="+mn-ea"/>
              </a:rPr>
              <a:t>network</a:t>
            </a:r>
            <a:endParaRPr lang="en-US" altLang="zh-CN">
              <a:solidFill>
                <a:schemeClr val="accent2"/>
              </a:solidFill>
              <a:latin typeface="+mn-lt"/>
              <a:ea typeface="+mn-ea"/>
            </a:endParaRPr>
          </a:p>
        </p:txBody>
      </p:sp>
      <p:sp>
        <p:nvSpPr>
          <p:cNvPr id="11299" name="Text Box 110"/>
          <p:cNvSpPr txBox="1">
            <a:spLocks noChangeArrowheads="1"/>
          </p:cNvSpPr>
          <p:nvPr/>
        </p:nvSpPr>
        <p:spPr bwMode="auto">
          <a:xfrm>
            <a:off x="8948672" y="4787682"/>
            <a:ext cx="1293944" cy="338554"/>
          </a:xfrm>
          <a:prstGeom prst="rect">
            <a:avLst/>
          </a:prstGeom>
          <a:noFill/>
          <a:ln w="9525">
            <a:noFill/>
            <a:miter lim="800000"/>
            <a:headEnd/>
            <a:tailEnd/>
          </a:ln>
        </p:spPr>
        <p:txBody>
          <a:bodyPr wrap="none">
            <a:spAutoFit/>
          </a:bodyPr>
          <a:lstStyle/>
          <a:p>
            <a:pPr algn="ctr">
              <a:defRPr/>
            </a:pPr>
            <a:r>
              <a:rPr lang="en-US" altLang="zh-CN" sz="1600">
                <a:latin typeface="+mn-lt"/>
                <a:ea typeface="+mn-ea"/>
              </a:rPr>
              <a:t>100 Mbps LAN</a:t>
            </a:r>
            <a:endParaRPr lang="en-US" altLang="zh-CN">
              <a:solidFill>
                <a:schemeClr val="accent2"/>
              </a:solidFill>
              <a:latin typeface="+mn-lt"/>
              <a:ea typeface="+mn-ea"/>
            </a:endParaRPr>
          </a:p>
        </p:txBody>
      </p:sp>
      <p:sp>
        <p:nvSpPr>
          <p:cNvPr id="11300" name="Text Box 111"/>
          <p:cNvSpPr txBox="1">
            <a:spLocks noChangeArrowheads="1"/>
          </p:cNvSpPr>
          <p:nvPr/>
        </p:nvSpPr>
        <p:spPr bwMode="auto">
          <a:xfrm>
            <a:off x="8526464" y="3816132"/>
            <a:ext cx="1008609" cy="584775"/>
          </a:xfrm>
          <a:prstGeom prst="rect">
            <a:avLst/>
          </a:prstGeom>
          <a:noFill/>
          <a:ln w="9525">
            <a:noFill/>
            <a:miter lim="800000"/>
            <a:headEnd/>
            <a:tailEnd/>
          </a:ln>
        </p:spPr>
        <p:txBody>
          <a:bodyPr wrap="none">
            <a:spAutoFit/>
          </a:bodyPr>
          <a:lstStyle/>
          <a:p>
            <a:pPr>
              <a:defRPr/>
            </a:pPr>
            <a:r>
              <a:rPr lang="en-US" altLang="zh-CN" sz="1600">
                <a:latin typeface="+mn-lt"/>
                <a:ea typeface="+mn-ea"/>
              </a:rPr>
              <a:t>15 Mbps </a:t>
            </a:r>
          </a:p>
          <a:p>
            <a:pPr>
              <a:defRPr/>
            </a:pPr>
            <a:r>
              <a:rPr lang="en-US" altLang="zh-CN" sz="1600">
                <a:latin typeface="+mn-lt"/>
                <a:ea typeface="+mn-ea"/>
              </a:rPr>
              <a:t>access link</a:t>
            </a:r>
            <a:endParaRPr lang="en-US" altLang="zh-CN">
              <a:solidFill>
                <a:schemeClr val="accent2"/>
              </a:solidFill>
              <a:latin typeface="+mn-lt"/>
              <a:ea typeface="+mn-ea"/>
            </a:endParaRPr>
          </a:p>
        </p:txBody>
      </p:sp>
      <p:sp>
        <p:nvSpPr>
          <p:cNvPr id="11301" name="Text Box 112"/>
          <p:cNvSpPr txBox="1">
            <a:spLocks noChangeArrowheads="1"/>
          </p:cNvSpPr>
          <p:nvPr/>
        </p:nvSpPr>
        <p:spPr bwMode="auto">
          <a:xfrm>
            <a:off x="9177253" y="5864007"/>
            <a:ext cx="1133644" cy="646331"/>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institutional</a:t>
            </a:r>
          </a:p>
          <a:p>
            <a:pPr algn="ctr">
              <a:defRPr/>
            </a:pPr>
            <a:r>
              <a:rPr lang="en-US" altLang="zh-CN" sz="1800">
                <a:solidFill>
                  <a:srgbClr val="FF0000"/>
                </a:solidFill>
                <a:latin typeface="+mn-lt"/>
                <a:ea typeface="+mn-ea"/>
              </a:rPr>
              <a:t>cache</a:t>
            </a:r>
            <a:endParaRPr lang="en-US" altLang="zh-CN">
              <a:solidFill>
                <a:schemeClr val="accent2"/>
              </a:solidFill>
              <a:latin typeface="+mn-lt"/>
              <a:ea typeface="+mn-ea"/>
            </a:endParaRPr>
          </a:p>
        </p:txBody>
      </p:sp>
      <p:sp>
        <p:nvSpPr>
          <p:cNvPr id="4" name="圆角矩形 3"/>
          <p:cNvSpPr>
            <a:spLocks noChangeArrowheads="1"/>
          </p:cNvSpPr>
          <p:nvPr/>
        </p:nvSpPr>
        <p:spPr bwMode="auto">
          <a:xfrm>
            <a:off x="711200" y="6366766"/>
            <a:ext cx="5080000" cy="442913"/>
          </a:xfrm>
          <a:prstGeom prst="roundRect">
            <a:avLst>
              <a:gd name="adj" fmla="val 16667"/>
            </a:avLst>
          </a:prstGeom>
          <a:noFill/>
          <a:ln w="3175">
            <a:solidFill>
              <a:srgbClr val="C00000"/>
            </a:solidFill>
            <a:round/>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000" dirty="0">
                <a:solidFill>
                  <a:schemeClr val="accent2"/>
                </a:solidFill>
                <a:latin typeface="+mn-lt"/>
                <a:ea typeface="+mn-ea"/>
              </a:rPr>
              <a:t>Any problem with Web caching?</a:t>
            </a:r>
            <a:endParaRPr lang="en-US" altLang="en-US" sz="2400" dirty="0">
              <a:solidFill>
                <a:schemeClr val="accent2"/>
              </a:solidFill>
              <a:latin typeface="+mn-lt"/>
              <a:ea typeface="+mn-ea"/>
            </a:endParaRPr>
          </a:p>
        </p:txBody>
      </p:sp>
    </p:spTree>
    <p:extLst>
      <p:ext uri="{BB962C8B-B14F-4D97-AF65-F5344CB8AC3E}">
        <p14:creationId xmlns:p14="http://schemas.microsoft.com/office/powerpoint/2010/main" val="40787541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240000" y="360000"/>
            <a:ext cx="11520000" cy="890588"/>
          </a:xfrm>
        </p:spPr>
        <p:txBody>
          <a:bodyPr/>
          <a:lstStyle/>
          <a:p>
            <a:r>
              <a:rPr lang="en-US" altLang="zh-CN"/>
              <a:t>Conditional GET</a:t>
            </a:r>
          </a:p>
        </p:txBody>
      </p:sp>
      <p:sp>
        <p:nvSpPr>
          <p:cNvPr id="114691" name="Rectangle 3"/>
          <p:cNvSpPr>
            <a:spLocks noGrp="1" noChangeArrowheads="1"/>
          </p:cNvSpPr>
          <p:nvPr>
            <p:ph sz="half" idx="1"/>
          </p:nvPr>
        </p:nvSpPr>
        <p:spPr>
          <a:xfrm>
            <a:off x="711200" y="1600200"/>
            <a:ext cx="5080000" cy="4648200"/>
          </a:xfrm>
        </p:spPr>
        <p:txBody>
          <a:bodyPr/>
          <a:lstStyle/>
          <a:p>
            <a:r>
              <a:rPr lang="en-US" altLang="zh-CN" dirty="0"/>
              <a:t>Goal: don’t send object if cache has up-to-date cached version</a:t>
            </a:r>
          </a:p>
          <a:p>
            <a:r>
              <a:rPr lang="en-US" altLang="zh-CN" dirty="0"/>
              <a:t>proxy : specify date of cached copy in HTTP request</a:t>
            </a:r>
          </a:p>
          <a:p>
            <a:pPr lvl="1"/>
            <a:r>
              <a:rPr lang="en-US" altLang="zh-CN" dirty="0"/>
              <a:t>If-modified-since: &lt;date&gt;</a:t>
            </a:r>
          </a:p>
          <a:p>
            <a:r>
              <a:rPr lang="en-US" altLang="zh-CN" dirty="0"/>
              <a:t>server: response contains no object if cached copy is up-to-date: </a:t>
            </a:r>
          </a:p>
          <a:p>
            <a:pPr lvl="1"/>
            <a:r>
              <a:rPr lang="en-US" altLang="zh-CN" dirty="0"/>
              <a:t>HTTP/1.0 304 Not Modified</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63</a:t>
            </a:fld>
            <a:endParaRPr lang="en-US" altLang="zh-CN" dirty="0"/>
          </a:p>
        </p:txBody>
      </p:sp>
      <p:sp>
        <p:nvSpPr>
          <p:cNvPr id="114692" name="Line 4"/>
          <p:cNvSpPr>
            <a:spLocks noChangeShapeType="1"/>
          </p:cNvSpPr>
          <p:nvPr/>
        </p:nvSpPr>
        <p:spPr bwMode="auto">
          <a:xfrm>
            <a:off x="6202046" y="2114550"/>
            <a:ext cx="3305175" cy="3810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82950" name="Text Box 5"/>
          <p:cNvSpPr txBox="1">
            <a:spLocks noChangeArrowheads="1"/>
          </p:cNvSpPr>
          <p:nvPr/>
        </p:nvSpPr>
        <p:spPr bwMode="auto">
          <a:xfrm>
            <a:off x="5890821" y="1436689"/>
            <a:ext cx="803425" cy="461665"/>
          </a:xfrm>
          <a:prstGeom prst="rect">
            <a:avLst/>
          </a:prstGeom>
          <a:noFill/>
          <a:ln w="9525">
            <a:noFill/>
            <a:miter lim="800000"/>
            <a:headEnd/>
            <a:tailEnd/>
          </a:ln>
        </p:spPr>
        <p:txBody>
          <a:bodyPr wrap="none">
            <a:spAutoFit/>
          </a:bodyPr>
          <a:lstStyle/>
          <a:p>
            <a:pPr algn="ctr">
              <a:defRPr/>
            </a:pPr>
            <a:r>
              <a:rPr lang="en-US" altLang="zh-CN">
                <a:latin typeface="+mn-lt"/>
                <a:ea typeface="+mn-ea"/>
              </a:rPr>
              <a:t>proxy</a:t>
            </a:r>
          </a:p>
        </p:txBody>
      </p:sp>
      <p:sp>
        <p:nvSpPr>
          <p:cNvPr id="82951" name="Text Box 6"/>
          <p:cNvSpPr txBox="1">
            <a:spLocks noChangeArrowheads="1"/>
          </p:cNvSpPr>
          <p:nvPr/>
        </p:nvSpPr>
        <p:spPr bwMode="auto">
          <a:xfrm>
            <a:off x="9355929" y="1408114"/>
            <a:ext cx="886781" cy="461665"/>
          </a:xfrm>
          <a:prstGeom prst="rect">
            <a:avLst/>
          </a:prstGeom>
          <a:noFill/>
          <a:ln w="9525">
            <a:noFill/>
            <a:miter lim="800000"/>
            <a:headEnd/>
            <a:tailEnd/>
          </a:ln>
        </p:spPr>
        <p:txBody>
          <a:bodyPr wrap="none">
            <a:spAutoFit/>
          </a:bodyPr>
          <a:lstStyle/>
          <a:p>
            <a:pPr algn="ctr">
              <a:defRPr/>
            </a:pPr>
            <a:r>
              <a:rPr lang="en-US" altLang="zh-CN" u="sng">
                <a:latin typeface="+mn-lt"/>
                <a:ea typeface="+mn-ea"/>
              </a:rPr>
              <a:t>server</a:t>
            </a:r>
            <a:endParaRPr lang="en-US" altLang="zh-CN">
              <a:latin typeface="+mn-lt"/>
              <a:ea typeface="+mn-ea"/>
            </a:endParaRPr>
          </a:p>
        </p:txBody>
      </p:sp>
      <p:sp>
        <p:nvSpPr>
          <p:cNvPr id="85001" name="Text Box 8"/>
          <p:cNvSpPr txBox="1">
            <a:spLocks noChangeArrowheads="1"/>
          </p:cNvSpPr>
          <p:nvPr/>
        </p:nvSpPr>
        <p:spPr bwMode="auto">
          <a:xfrm>
            <a:off x="6489384" y="1998664"/>
            <a:ext cx="2681287" cy="615553"/>
          </a:xfrm>
          <a:prstGeom prst="rect">
            <a:avLst/>
          </a:prstGeom>
          <a:ln w="19050">
            <a:headEnd/>
            <a:tailEnd/>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1800"/>
              <a:t>HTTP request msg</a:t>
            </a:r>
          </a:p>
          <a:p>
            <a:pPr algn="ctr">
              <a:defRPr/>
            </a:pPr>
            <a:r>
              <a:rPr lang="en-US" altLang="zh-CN" sz="1600" b="1"/>
              <a:t>If-modified-since: &lt;date&gt;</a:t>
            </a:r>
            <a:endParaRPr lang="en-US" altLang="zh-CN" sz="2000" b="1"/>
          </a:p>
        </p:txBody>
      </p:sp>
      <p:sp>
        <p:nvSpPr>
          <p:cNvPr id="114696" name="Line 9"/>
          <p:cNvSpPr>
            <a:spLocks noChangeShapeType="1"/>
          </p:cNvSpPr>
          <p:nvPr/>
        </p:nvSpPr>
        <p:spPr bwMode="auto">
          <a:xfrm flipH="1">
            <a:off x="6221096" y="3105150"/>
            <a:ext cx="3305175" cy="3810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nvGrpSpPr>
          <p:cNvPr id="114697" name="Group 30"/>
          <p:cNvGrpSpPr>
            <a:grpSpLocks/>
          </p:cNvGrpSpPr>
          <p:nvPr/>
        </p:nvGrpSpPr>
        <p:grpSpPr bwMode="auto">
          <a:xfrm>
            <a:off x="6489384" y="3098800"/>
            <a:ext cx="2643187" cy="865188"/>
            <a:chOff x="2698" y="2036"/>
            <a:chExt cx="1665" cy="545"/>
          </a:xfrm>
        </p:grpSpPr>
        <p:sp>
          <p:nvSpPr>
            <p:cNvPr id="85011" name="Rectangle 10"/>
            <p:cNvSpPr>
              <a:spLocks noChangeArrowheads="1"/>
            </p:cNvSpPr>
            <p:nvPr/>
          </p:nvSpPr>
          <p:spPr bwMode="auto">
            <a:xfrm>
              <a:off x="2760" y="2071"/>
              <a:ext cx="1578" cy="465"/>
            </a:xfrm>
            <a:prstGeom prst="rect">
              <a:avLst/>
            </a:prstGeom>
            <a:ln w="19050">
              <a:headEnd/>
              <a:tailEnd/>
            </a:ln>
          </p:spPr>
          <p:style>
            <a:lnRef idx="1">
              <a:schemeClr val="dk1"/>
            </a:lnRef>
            <a:fillRef idx="2">
              <a:schemeClr val="dk1"/>
            </a:fillRef>
            <a:effectRef idx="1">
              <a:schemeClr val="dk1"/>
            </a:effectRef>
            <a:fontRef idx="minor">
              <a:schemeClr val="dk1"/>
            </a:fontRef>
          </p:style>
          <p:txBody>
            <a:bodyPr wrap="none" anchor="ctr"/>
            <a:lstStyle/>
            <a:p>
              <a:pPr>
                <a:defRPr/>
              </a:pPr>
              <a:endParaRPr lang="en-US" altLang="zh-CN"/>
            </a:p>
          </p:txBody>
        </p:sp>
        <p:sp>
          <p:nvSpPr>
            <p:cNvPr id="85012" name="Text Box 11"/>
            <p:cNvSpPr txBox="1">
              <a:spLocks noChangeArrowheads="1"/>
            </p:cNvSpPr>
            <p:nvPr/>
          </p:nvSpPr>
          <p:spPr bwMode="auto">
            <a:xfrm>
              <a:off x="2698" y="2036"/>
              <a:ext cx="1665" cy="545"/>
            </a:xfrm>
            <a:prstGeom prst="rect">
              <a:avLst/>
            </a:prstGeom>
            <a:ln w="19050">
              <a:headEnd/>
              <a:tailEnd/>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1800"/>
                <a:t>HTTP response</a:t>
              </a:r>
            </a:p>
            <a:p>
              <a:pPr algn="ctr">
                <a:defRPr/>
              </a:pPr>
              <a:r>
                <a:rPr lang="en-US" altLang="zh-CN" sz="1600" b="1"/>
                <a:t>HTTP/1.0 </a:t>
              </a:r>
            </a:p>
            <a:p>
              <a:pPr algn="ctr">
                <a:defRPr/>
              </a:pPr>
              <a:r>
                <a:rPr lang="en-US" altLang="zh-CN" sz="1600" b="1"/>
                <a:t>304 Not Modified</a:t>
              </a:r>
              <a:endParaRPr lang="en-US" altLang="zh-CN" sz="2000" b="1"/>
            </a:p>
          </p:txBody>
        </p:sp>
      </p:grpSp>
      <p:sp>
        <p:nvSpPr>
          <p:cNvPr id="82955" name="Text Box 28"/>
          <p:cNvSpPr txBox="1">
            <a:spLocks noChangeArrowheads="1"/>
          </p:cNvSpPr>
          <p:nvPr/>
        </p:nvSpPr>
        <p:spPr bwMode="auto">
          <a:xfrm>
            <a:off x="9633299" y="2360614"/>
            <a:ext cx="978153" cy="1015663"/>
          </a:xfrm>
          <a:prstGeom prst="rect">
            <a:avLst/>
          </a:prstGeom>
          <a:noFill/>
          <a:ln w="9525">
            <a:noFill/>
            <a:miter lim="800000"/>
            <a:headEnd/>
            <a:tailEnd/>
          </a:ln>
        </p:spPr>
        <p:txBody>
          <a:bodyPr wrap="none">
            <a:spAutoFit/>
          </a:bodyPr>
          <a:lstStyle/>
          <a:p>
            <a:pPr algn="ctr">
              <a:defRPr/>
            </a:pPr>
            <a:r>
              <a:rPr lang="en-US" altLang="zh-CN" sz="2000">
                <a:solidFill>
                  <a:schemeClr val="accent2"/>
                </a:solidFill>
                <a:latin typeface="+mn-lt"/>
                <a:ea typeface="+mn-ea"/>
              </a:rPr>
              <a:t>object </a:t>
            </a:r>
          </a:p>
          <a:p>
            <a:pPr algn="ctr">
              <a:defRPr/>
            </a:pPr>
            <a:r>
              <a:rPr lang="en-US" altLang="zh-CN" sz="2000">
                <a:solidFill>
                  <a:schemeClr val="accent2"/>
                </a:solidFill>
                <a:latin typeface="+mn-lt"/>
                <a:ea typeface="+mn-ea"/>
              </a:rPr>
              <a:t>not </a:t>
            </a:r>
          </a:p>
          <a:p>
            <a:pPr algn="ctr">
              <a:defRPr/>
            </a:pPr>
            <a:r>
              <a:rPr lang="en-US" altLang="zh-CN" sz="2000">
                <a:solidFill>
                  <a:schemeClr val="accent2"/>
                </a:solidFill>
                <a:latin typeface="+mn-lt"/>
                <a:ea typeface="+mn-ea"/>
              </a:rPr>
              <a:t>modified</a:t>
            </a:r>
            <a:endParaRPr lang="en-US" altLang="zh-CN">
              <a:latin typeface="+mn-lt"/>
              <a:ea typeface="+mn-ea"/>
            </a:endParaRPr>
          </a:p>
        </p:txBody>
      </p:sp>
      <p:sp>
        <p:nvSpPr>
          <p:cNvPr id="114699" name="Line 31"/>
          <p:cNvSpPr>
            <a:spLocks noChangeShapeType="1"/>
          </p:cNvSpPr>
          <p:nvPr/>
        </p:nvSpPr>
        <p:spPr bwMode="auto">
          <a:xfrm>
            <a:off x="6325870" y="4171950"/>
            <a:ext cx="3905250" cy="0"/>
          </a:xfrm>
          <a:prstGeom prst="line">
            <a:avLst/>
          </a:prstGeom>
          <a:noFill/>
          <a:ln w="28575">
            <a:solidFill>
              <a:schemeClr val="accent2"/>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14700" name="Line 32"/>
          <p:cNvSpPr>
            <a:spLocks noChangeShapeType="1"/>
          </p:cNvSpPr>
          <p:nvPr/>
        </p:nvSpPr>
        <p:spPr bwMode="auto">
          <a:xfrm>
            <a:off x="6268721" y="4467225"/>
            <a:ext cx="3305175" cy="3810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85007" name="Text Box 34"/>
          <p:cNvSpPr txBox="1">
            <a:spLocks noChangeArrowheads="1"/>
          </p:cNvSpPr>
          <p:nvPr/>
        </p:nvSpPr>
        <p:spPr bwMode="auto">
          <a:xfrm>
            <a:off x="6489384" y="4351339"/>
            <a:ext cx="2681287" cy="615553"/>
          </a:xfrm>
          <a:prstGeom prst="rect">
            <a:avLst/>
          </a:prstGeom>
          <a:ln w="19050">
            <a:headEnd/>
            <a:tailEnd/>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1800"/>
              <a:t>HTTP request msg</a:t>
            </a:r>
          </a:p>
          <a:p>
            <a:pPr algn="ctr">
              <a:defRPr/>
            </a:pPr>
            <a:r>
              <a:rPr lang="en-US" altLang="zh-CN" sz="1600" b="1"/>
              <a:t>If-modified-since: &lt;date&gt;</a:t>
            </a:r>
            <a:endParaRPr lang="en-US" altLang="zh-CN" sz="2000" b="1"/>
          </a:p>
        </p:txBody>
      </p:sp>
      <p:sp>
        <p:nvSpPr>
          <p:cNvPr id="114702" name="Line 35"/>
          <p:cNvSpPr>
            <a:spLocks noChangeShapeType="1"/>
          </p:cNvSpPr>
          <p:nvPr/>
        </p:nvSpPr>
        <p:spPr bwMode="auto">
          <a:xfrm flipH="1">
            <a:off x="6287771" y="5457825"/>
            <a:ext cx="3305175" cy="3810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85009" name="Text Box 38"/>
          <p:cNvSpPr txBox="1">
            <a:spLocks noChangeArrowheads="1"/>
          </p:cNvSpPr>
          <p:nvPr/>
        </p:nvSpPr>
        <p:spPr bwMode="auto">
          <a:xfrm>
            <a:off x="6489384" y="5402263"/>
            <a:ext cx="2643187" cy="925512"/>
          </a:xfrm>
          <a:prstGeom prst="rect">
            <a:avLst/>
          </a:prstGeom>
          <a:ln w="19050">
            <a:headEnd/>
            <a:tailEnd/>
          </a:ln>
        </p:spPr>
        <p:style>
          <a:lnRef idx="1">
            <a:schemeClr val="dk1"/>
          </a:lnRef>
          <a:fillRef idx="2">
            <a:schemeClr val="dk1"/>
          </a:fillRef>
          <a:effectRef idx="1">
            <a:schemeClr val="dk1"/>
          </a:effectRef>
          <a:fontRef idx="minor">
            <a:schemeClr val="dk1"/>
          </a:fontRef>
        </p:style>
        <p:txBody>
          <a:bodyPr>
            <a:spAutoFit/>
          </a:bodyPr>
          <a:lstStyle/>
          <a:p>
            <a:pPr algn="ctr">
              <a:defRPr/>
            </a:pPr>
            <a:r>
              <a:rPr lang="en-US" altLang="zh-CN" sz="1800"/>
              <a:t>HTTP response</a:t>
            </a:r>
          </a:p>
          <a:p>
            <a:pPr algn="ctr">
              <a:defRPr/>
            </a:pPr>
            <a:r>
              <a:rPr lang="en-US" altLang="zh-CN" sz="1600" b="1"/>
              <a:t>HTTP/1.0 200 OK</a:t>
            </a:r>
          </a:p>
          <a:p>
            <a:pPr algn="ctr">
              <a:defRPr/>
            </a:pPr>
            <a:r>
              <a:rPr lang="en-US" altLang="zh-CN" sz="2000" b="1"/>
              <a:t>&lt;data&gt;</a:t>
            </a:r>
          </a:p>
        </p:txBody>
      </p:sp>
      <p:sp>
        <p:nvSpPr>
          <p:cNvPr id="82961" name="Text Box 39"/>
          <p:cNvSpPr txBox="1">
            <a:spLocks noChangeArrowheads="1"/>
          </p:cNvSpPr>
          <p:nvPr/>
        </p:nvSpPr>
        <p:spPr bwMode="auto">
          <a:xfrm>
            <a:off x="9699974" y="4808538"/>
            <a:ext cx="978153" cy="707886"/>
          </a:xfrm>
          <a:prstGeom prst="rect">
            <a:avLst/>
          </a:prstGeom>
          <a:noFill/>
          <a:ln w="9525">
            <a:noFill/>
            <a:miter lim="800000"/>
            <a:headEnd/>
            <a:tailEnd/>
          </a:ln>
        </p:spPr>
        <p:txBody>
          <a:bodyPr wrap="none">
            <a:spAutoFit/>
          </a:bodyPr>
          <a:lstStyle/>
          <a:p>
            <a:pPr algn="ctr">
              <a:defRPr/>
            </a:pPr>
            <a:r>
              <a:rPr lang="en-US" altLang="zh-CN" sz="2000">
                <a:solidFill>
                  <a:schemeClr val="accent2"/>
                </a:solidFill>
                <a:latin typeface="+mn-lt"/>
                <a:ea typeface="+mn-ea"/>
              </a:rPr>
              <a:t>object </a:t>
            </a:r>
          </a:p>
          <a:p>
            <a:pPr algn="ctr">
              <a:defRPr/>
            </a:pPr>
            <a:r>
              <a:rPr lang="en-US" altLang="zh-CN" sz="2000">
                <a:solidFill>
                  <a:schemeClr val="accent2"/>
                </a:solidFill>
                <a:latin typeface="+mn-lt"/>
                <a:ea typeface="+mn-ea"/>
              </a:rPr>
              <a:t>modified</a:t>
            </a:r>
            <a:endParaRPr lang="en-US" altLang="zh-CN">
              <a:latin typeface="+mn-lt"/>
              <a:ea typeface="+mn-ea"/>
            </a:endParaRPr>
          </a:p>
        </p:txBody>
      </p:sp>
    </p:spTree>
    <p:extLst>
      <p:ext uri="{BB962C8B-B14F-4D97-AF65-F5344CB8AC3E}">
        <p14:creationId xmlns:p14="http://schemas.microsoft.com/office/powerpoint/2010/main" val="6355990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idx="1"/>
          </p:nvPr>
        </p:nvSpPr>
        <p:spPr/>
        <p:txBody>
          <a:bodyPr/>
          <a:lstStyle/>
          <a:p>
            <a:r>
              <a:rPr lang="en-US" dirty="0"/>
              <a:t>Already having HTTP, why should we make another protocol for file transfer?</a:t>
            </a:r>
          </a:p>
          <a:p>
            <a:endParaRPr lang="en-US" dirty="0"/>
          </a:p>
          <a:p>
            <a:r>
              <a:rPr lang="en-US" altLang="zh-CN" dirty="0"/>
              <a:t>What are typical FTP messages?</a:t>
            </a:r>
            <a:endParaRPr lang="en-US" dirty="0"/>
          </a:p>
        </p:txBody>
      </p:sp>
      <p:sp>
        <p:nvSpPr>
          <p:cNvPr id="3" name="灯片编号占位符 2"/>
          <p:cNvSpPr>
            <a:spLocks noGrp="1"/>
          </p:cNvSpPr>
          <p:nvPr>
            <p:ph type="sldNum" sz="quarter" idx="12"/>
          </p:nvPr>
        </p:nvSpPr>
        <p:spPr/>
        <p:txBody>
          <a:bodyPr/>
          <a:lstStyle/>
          <a:p>
            <a:fld id="{F769371F-0F95-4BDF-9A9A-7FF549C12214}" type="slidenum">
              <a:rPr lang="en-US" altLang="zh-CN" smtClean="0"/>
              <a:pPr/>
              <a:t>64</a:t>
            </a:fld>
            <a:endParaRPr lang="en-US" altLang="zh-CN" dirty="0"/>
          </a:p>
        </p:txBody>
      </p:sp>
    </p:spTree>
    <p:extLst>
      <p:ext uri="{BB962C8B-B14F-4D97-AF65-F5344CB8AC3E}">
        <p14:creationId xmlns:p14="http://schemas.microsoft.com/office/powerpoint/2010/main" val="37714652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AutoShape 47"/>
          <p:cNvSpPr>
            <a:spLocks noChangeArrowheads="1"/>
          </p:cNvSpPr>
          <p:nvPr/>
        </p:nvSpPr>
        <p:spPr bwMode="auto">
          <a:xfrm>
            <a:off x="4948239" y="2982914"/>
            <a:ext cx="465137" cy="536575"/>
          </a:xfrm>
          <a:prstGeom prst="can">
            <a:avLst>
              <a:gd name="adj" fmla="val 28840"/>
            </a:avLst>
          </a:prstGeom>
          <a:solidFill>
            <a:srgbClr val="009900"/>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18787" name="AutoShape 46"/>
          <p:cNvSpPr>
            <a:spLocks noChangeArrowheads="1"/>
          </p:cNvSpPr>
          <p:nvPr/>
        </p:nvSpPr>
        <p:spPr bwMode="auto">
          <a:xfrm>
            <a:off x="8202614" y="2917826"/>
            <a:ext cx="465137" cy="536575"/>
          </a:xfrm>
          <a:prstGeom prst="can">
            <a:avLst>
              <a:gd name="adj" fmla="val 28840"/>
            </a:avLst>
          </a:prstGeom>
          <a:solidFill>
            <a:srgbClr val="009900"/>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18788" name="Rectangle 2"/>
          <p:cNvSpPr>
            <a:spLocks noGrp="1" noChangeArrowheads="1"/>
          </p:cNvSpPr>
          <p:nvPr>
            <p:ph type="title"/>
          </p:nvPr>
        </p:nvSpPr>
        <p:spPr>
          <a:xfrm>
            <a:off x="240000" y="360000"/>
            <a:ext cx="11520000" cy="890588"/>
          </a:xfrm>
        </p:spPr>
        <p:txBody>
          <a:bodyPr/>
          <a:lstStyle/>
          <a:p>
            <a:r>
              <a:rPr lang="en-US" altLang="zh-CN"/>
              <a:t>FTP: the file transfer protocol</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65</a:t>
            </a:fld>
            <a:endParaRPr lang="en-US" altLang="zh-CN" dirty="0"/>
          </a:p>
        </p:txBody>
      </p:sp>
      <p:sp>
        <p:nvSpPr>
          <p:cNvPr id="118789" name="Rectangle 3"/>
          <p:cNvSpPr>
            <a:spLocks noGrp="1" noChangeArrowheads="1"/>
          </p:cNvSpPr>
          <p:nvPr>
            <p:ph type="body" sz="half" idx="4294967295"/>
          </p:nvPr>
        </p:nvSpPr>
        <p:spPr>
          <a:xfrm>
            <a:off x="471490" y="3881439"/>
            <a:ext cx="7458075" cy="2543175"/>
          </a:xfrm>
        </p:spPr>
        <p:txBody>
          <a:bodyPr/>
          <a:lstStyle/>
          <a:p>
            <a:r>
              <a:rPr lang="en-US" altLang="zh-CN" sz="2400" dirty="0">
                <a:ea typeface="宋体" panose="02010600030101010101" pitchFamily="2" charset="-122"/>
              </a:rPr>
              <a:t>transfer file to/from remote host</a:t>
            </a:r>
          </a:p>
          <a:p>
            <a:r>
              <a:rPr lang="en-US" altLang="zh-CN" sz="2400" dirty="0">
                <a:ea typeface="宋体" panose="02010600030101010101" pitchFamily="2" charset="-122"/>
              </a:rPr>
              <a:t>client/server model</a:t>
            </a:r>
          </a:p>
          <a:p>
            <a:pPr lvl="1"/>
            <a:r>
              <a:rPr lang="en-US" altLang="zh-CN" i="1" dirty="0">
                <a:solidFill>
                  <a:srgbClr val="FF3300"/>
                </a:solidFill>
                <a:ea typeface="宋体" panose="02010600030101010101" pitchFamily="2" charset="-122"/>
              </a:rPr>
              <a:t>client:</a:t>
            </a:r>
            <a:r>
              <a:rPr lang="en-US" altLang="zh-CN" dirty="0">
                <a:ea typeface="宋体" panose="02010600030101010101" pitchFamily="2" charset="-122"/>
              </a:rPr>
              <a:t> side that initiates transfer (either to/from remote)</a:t>
            </a:r>
          </a:p>
          <a:p>
            <a:pPr lvl="1"/>
            <a:r>
              <a:rPr lang="en-US" altLang="zh-CN" i="1" dirty="0">
                <a:solidFill>
                  <a:srgbClr val="FF3300"/>
                </a:solidFill>
                <a:ea typeface="宋体" panose="02010600030101010101" pitchFamily="2" charset="-122"/>
              </a:rPr>
              <a:t>server:</a:t>
            </a:r>
            <a:r>
              <a:rPr lang="en-US" altLang="zh-CN" dirty="0">
                <a:ea typeface="宋体" panose="02010600030101010101" pitchFamily="2" charset="-122"/>
              </a:rPr>
              <a:t> remote host</a:t>
            </a:r>
          </a:p>
        </p:txBody>
      </p:sp>
      <p:graphicFrame>
        <p:nvGraphicFramePr>
          <p:cNvPr id="118791" name="Object 5"/>
          <p:cNvGraphicFramePr>
            <a:graphicFrameLocks noChangeAspect="1"/>
          </p:cNvGraphicFramePr>
          <p:nvPr/>
        </p:nvGraphicFramePr>
        <p:xfrm>
          <a:off x="4837114" y="1574800"/>
          <a:ext cx="776287" cy="623888"/>
        </p:xfrm>
        <a:graphic>
          <a:graphicData uri="http://schemas.openxmlformats.org/presentationml/2006/ole">
            <mc:AlternateContent xmlns:mc="http://schemas.openxmlformats.org/markup-compatibility/2006">
              <mc:Choice xmlns:v="urn:schemas-microsoft-com:vml" Requires="v">
                <p:oleObj spid="_x0000_s368663" name="Clip" r:id="rId4" imgW="1307263" imgH="1084139" progId="">
                  <p:embed/>
                </p:oleObj>
              </mc:Choice>
              <mc:Fallback>
                <p:oleObj name="Clip" r:id="rId4" imgW="1307263" imgH="1084139" progId="">
                  <p:embed/>
                  <p:pic>
                    <p:nvPicPr>
                      <p:cNvPr id="118791"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7114" y="1574800"/>
                        <a:ext cx="776287"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18792" name="Group 6"/>
          <p:cNvGrpSpPr>
            <a:grpSpLocks/>
          </p:cNvGrpSpPr>
          <p:nvPr/>
        </p:nvGrpSpPr>
        <p:grpSpPr bwMode="auto">
          <a:xfrm>
            <a:off x="8288338" y="1412875"/>
            <a:ext cx="355600" cy="933450"/>
            <a:chOff x="4180" y="783"/>
            <a:chExt cx="150" cy="307"/>
          </a:xfrm>
        </p:grpSpPr>
        <p:sp>
          <p:nvSpPr>
            <p:cNvPr id="118814" name="AutoShape 7"/>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18815" name="Rectangle 8"/>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18816" name="Rectangle 9"/>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18817" name="AutoShape 10"/>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18818" name="Line 11"/>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18819" name="Line 12"/>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18820" name="Rectangle 13"/>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18821" name="Rectangle 14"/>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sp>
        <p:nvSpPr>
          <p:cNvPr id="118793" name="Line 15"/>
          <p:cNvSpPr>
            <a:spLocks noChangeShapeType="1"/>
          </p:cNvSpPr>
          <p:nvPr/>
        </p:nvSpPr>
        <p:spPr bwMode="auto">
          <a:xfrm>
            <a:off x="5876925" y="2190751"/>
            <a:ext cx="2209800" cy="9525"/>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18794" name="Text Box 16"/>
          <p:cNvSpPr txBox="1">
            <a:spLocks noChangeArrowheads="1"/>
          </p:cNvSpPr>
          <p:nvPr/>
        </p:nvSpPr>
        <p:spPr bwMode="auto">
          <a:xfrm>
            <a:off x="5799139" y="1874838"/>
            <a:ext cx="2409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solidFill>
                  <a:srgbClr val="FF0000"/>
                </a:solidFill>
                <a:latin typeface="+mn-lt"/>
                <a:ea typeface="+mn-ea"/>
              </a:rPr>
              <a:t>file transfer</a:t>
            </a:r>
            <a:endParaRPr lang="en-US" altLang="zh-CN" sz="2400">
              <a:latin typeface="+mn-lt"/>
              <a:ea typeface="+mn-ea"/>
            </a:endParaRPr>
          </a:p>
        </p:txBody>
      </p:sp>
      <p:grpSp>
        <p:nvGrpSpPr>
          <p:cNvPr id="118795" name="Group 17"/>
          <p:cNvGrpSpPr>
            <a:grpSpLocks/>
          </p:cNvGrpSpPr>
          <p:nvPr/>
        </p:nvGrpSpPr>
        <p:grpSpPr bwMode="auto">
          <a:xfrm>
            <a:off x="8086725" y="1866901"/>
            <a:ext cx="704850" cy="828675"/>
            <a:chOff x="3930" y="1386"/>
            <a:chExt cx="444" cy="522"/>
          </a:xfrm>
        </p:grpSpPr>
        <p:sp>
          <p:nvSpPr>
            <p:cNvPr id="118812" name="Rectangle 18"/>
            <p:cNvSpPr>
              <a:spLocks noChangeArrowheads="1"/>
            </p:cNvSpPr>
            <p:nvPr/>
          </p:nvSpPr>
          <p:spPr bwMode="auto">
            <a:xfrm>
              <a:off x="3930" y="1386"/>
              <a:ext cx="444" cy="522"/>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18813" name="Text Box 19"/>
            <p:cNvSpPr txBox="1">
              <a:spLocks noChangeArrowheads="1"/>
            </p:cNvSpPr>
            <p:nvPr/>
          </p:nvSpPr>
          <p:spPr bwMode="auto">
            <a:xfrm>
              <a:off x="3944" y="1463"/>
              <a:ext cx="41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FTP</a:t>
              </a:r>
            </a:p>
            <a:p>
              <a:pPr algn="ctr">
                <a:spcBef>
                  <a:spcPct val="0"/>
                </a:spcBef>
                <a:buSzTx/>
                <a:buFontTx/>
                <a:buNone/>
              </a:pPr>
              <a:r>
                <a:rPr lang="en-US" altLang="zh-CN" sz="1600">
                  <a:latin typeface="+mn-lt"/>
                  <a:ea typeface="+mn-ea"/>
                </a:rPr>
                <a:t>server</a:t>
              </a:r>
              <a:endParaRPr lang="en-US" altLang="zh-CN" sz="2400">
                <a:latin typeface="+mn-lt"/>
                <a:ea typeface="+mn-ea"/>
              </a:endParaRPr>
            </a:p>
          </p:txBody>
        </p:sp>
      </p:grpSp>
      <p:grpSp>
        <p:nvGrpSpPr>
          <p:cNvPr id="118796" name="Group 20"/>
          <p:cNvGrpSpPr>
            <a:grpSpLocks/>
          </p:cNvGrpSpPr>
          <p:nvPr/>
        </p:nvGrpSpPr>
        <p:grpSpPr bwMode="auto">
          <a:xfrm>
            <a:off x="4106865" y="1857375"/>
            <a:ext cx="1789113" cy="852488"/>
            <a:chOff x="1645" y="1326"/>
            <a:chExt cx="1127" cy="537"/>
          </a:xfrm>
        </p:grpSpPr>
        <p:sp>
          <p:nvSpPr>
            <p:cNvPr id="118808" name="Rectangle 21"/>
            <p:cNvSpPr>
              <a:spLocks noChangeArrowheads="1"/>
            </p:cNvSpPr>
            <p:nvPr/>
          </p:nvSpPr>
          <p:spPr bwMode="auto">
            <a:xfrm>
              <a:off x="2328" y="1326"/>
              <a:ext cx="444" cy="522"/>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18809" name="Rectangle 22"/>
            <p:cNvSpPr>
              <a:spLocks noChangeArrowheads="1"/>
            </p:cNvSpPr>
            <p:nvPr/>
          </p:nvSpPr>
          <p:spPr bwMode="auto">
            <a:xfrm>
              <a:off x="1704" y="1332"/>
              <a:ext cx="606" cy="522"/>
            </a:xfrm>
            <a:prstGeom prst="rect">
              <a:avLst/>
            </a:prstGeom>
            <a:solidFill>
              <a:srgbClr val="33CCCC"/>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18810" name="Text Box 23"/>
            <p:cNvSpPr txBox="1">
              <a:spLocks noChangeArrowheads="1"/>
            </p:cNvSpPr>
            <p:nvPr/>
          </p:nvSpPr>
          <p:spPr bwMode="auto">
            <a:xfrm>
              <a:off x="1645" y="1343"/>
              <a:ext cx="738"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FTP</a:t>
              </a:r>
            </a:p>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interface</a:t>
              </a:r>
              <a:endParaRPr lang="en-US" altLang="zh-CN" sz="2400">
                <a:latin typeface="+mn-lt"/>
                <a:ea typeface="+mn-ea"/>
              </a:endParaRPr>
            </a:p>
          </p:txBody>
        </p:sp>
        <p:sp>
          <p:nvSpPr>
            <p:cNvPr id="118811" name="Text Box 24"/>
            <p:cNvSpPr txBox="1">
              <a:spLocks noChangeArrowheads="1"/>
            </p:cNvSpPr>
            <p:nvPr/>
          </p:nvSpPr>
          <p:spPr bwMode="auto">
            <a:xfrm>
              <a:off x="2366" y="1403"/>
              <a:ext cx="36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FTP</a:t>
              </a:r>
            </a:p>
            <a:p>
              <a:pPr algn="ctr">
                <a:spcBef>
                  <a:spcPct val="0"/>
                </a:spcBef>
                <a:buSzTx/>
                <a:buFontTx/>
                <a:buNone/>
              </a:pPr>
              <a:r>
                <a:rPr lang="en-US" altLang="zh-CN" sz="1600">
                  <a:latin typeface="+mn-lt"/>
                  <a:ea typeface="+mn-ea"/>
                </a:rPr>
                <a:t>client</a:t>
              </a:r>
              <a:endParaRPr lang="en-US" altLang="zh-CN" sz="2400">
                <a:latin typeface="+mn-lt"/>
                <a:ea typeface="+mn-ea"/>
              </a:endParaRPr>
            </a:p>
          </p:txBody>
        </p:sp>
      </p:grpSp>
      <p:sp>
        <p:nvSpPr>
          <p:cNvPr id="118797" name="Text Box 32"/>
          <p:cNvSpPr txBox="1">
            <a:spLocks noChangeArrowheads="1"/>
          </p:cNvSpPr>
          <p:nvPr/>
        </p:nvSpPr>
        <p:spPr bwMode="auto">
          <a:xfrm>
            <a:off x="5405439" y="2978151"/>
            <a:ext cx="1076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latin typeface="+mn-lt"/>
                <a:ea typeface="+mn-ea"/>
              </a:rPr>
              <a:t>local file</a:t>
            </a:r>
          </a:p>
          <a:p>
            <a:pPr>
              <a:spcBef>
                <a:spcPct val="0"/>
              </a:spcBef>
              <a:buSzTx/>
              <a:buFontTx/>
              <a:buNone/>
            </a:pPr>
            <a:r>
              <a:rPr lang="en-US" altLang="zh-CN" sz="1600">
                <a:latin typeface="+mn-lt"/>
                <a:ea typeface="+mn-ea"/>
              </a:rPr>
              <a:t>system</a:t>
            </a:r>
            <a:endParaRPr lang="en-US" altLang="zh-CN" sz="2400">
              <a:latin typeface="+mn-lt"/>
              <a:ea typeface="+mn-ea"/>
            </a:endParaRPr>
          </a:p>
        </p:txBody>
      </p:sp>
      <p:sp>
        <p:nvSpPr>
          <p:cNvPr id="118798" name="Line 33"/>
          <p:cNvSpPr>
            <a:spLocks noChangeShapeType="1"/>
          </p:cNvSpPr>
          <p:nvPr/>
        </p:nvSpPr>
        <p:spPr bwMode="auto">
          <a:xfrm>
            <a:off x="4743450" y="2695575"/>
            <a:ext cx="323850" cy="43815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18799" name="Line 34"/>
          <p:cNvSpPr>
            <a:spLocks noChangeShapeType="1"/>
          </p:cNvSpPr>
          <p:nvPr/>
        </p:nvSpPr>
        <p:spPr bwMode="auto">
          <a:xfrm flipH="1">
            <a:off x="5238751" y="2686050"/>
            <a:ext cx="333375" cy="43815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18800" name="Text Box 41"/>
          <p:cNvSpPr txBox="1">
            <a:spLocks noChangeArrowheads="1"/>
          </p:cNvSpPr>
          <p:nvPr/>
        </p:nvSpPr>
        <p:spPr bwMode="auto">
          <a:xfrm>
            <a:off x="8685214" y="2789239"/>
            <a:ext cx="14573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600">
                <a:latin typeface="+mn-lt"/>
                <a:ea typeface="+mn-ea"/>
              </a:rPr>
              <a:t>remote file</a:t>
            </a:r>
          </a:p>
          <a:p>
            <a:pPr>
              <a:spcBef>
                <a:spcPct val="0"/>
              </a:spcBef>
              <a:buSzTx/>
              <a:buFontTx/>
              <a:buNone/>
            </a:pPr>
            <a:r>
              <a:rPr lang="en-US" altLang="zh-CN" sz="1600">
                <a:latin typeface="+mn-lt"/>
                <a:ea typeface="+mn-ea"/>
              </a:rPr>
              <a:t>system</a:t>
            </a:r>
            <a:endParaRPr lang="en-US" altLang="zh-CN" sz="2400">
              <a:latin typeface="+mn-lt"/>
              <a:ea typeface="+mn-ea"/>
            </a:endParaRPr>
          </a:p>
        </p:txBody>
      </p:sp>
      <p:sp>
        <p:nvSpPr>
          <p:cNvPr id="118801" name="Line 42"/>
          <p:cNvSpPr>
            <a:spLocks noChangeShapeType="1"/>
          </p:cNvSpPr>
          <p:nvPr/>
        </p:nvSpPr>
        <p:spPr bwMode="auto">
          <a:xfrm>
            <a:off x="8439150" y="2695576"/>
            <a:ext cx="0" cy="428625"/>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pic>
        <p:nvPicPr>
          <p:cNvPr id="118802" name="Picture 43" descr="Ali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4664" y="1909764"/>
            <a:ext cx="561975"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803" name="Text Box 44"/>
          <p:cNvSpPr txBox="1">
            <a:spLocks noChangeArrowheads="1"/>
          </p:cNvSpPr>
          <p:nvPr/>
        </p:nvSpPr>
        <p:spPr bwMode="auto">
          <a:xfrm>
            <a:off x="2903538" y="2617789"/>
            <a:ext cx="9715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 </a:t>
            </a:r>
          </a:p>
          <a:p>
            <a:pPr algn="ctr">
              <a:spcBef>
                <a:spcPct val="0"/>
              </a:spcBef>
              <a:buSzTx/>
              <a:buFontTx/>
              <a:buNone/>
            </a:pPr>
            <a:r>
              <a:rPr lang="en-US" altLang="zh-CN" sz="1600">
                <a:latin typeface="+mn-lt"/>
                <a:ea typeface="+mn-ea"/>
              </a:rPr>
              <a:t>at host</a:t>
            </a:r>
            <a:endParaRPr lang="en-US" altLang="zh-CN" sz="2400">
              <a:latin typeface="+mn-lt"/>
              <a:ea typeface="+mn-ea"/>
            </a:endParaRPr>
          </a:p>
        </p:txBody>
      </p:sp>
      <p:sp>
        <p:nvSpPr>
          <p:cNvPr id="118804" name="Line 45"/>
          <p:cNvSpPr>
            <a:spLocks noChangeShapeType="1"/>
          </p:cNvSpPr>
          <p:nvPr/>
        </p:nvSpPr>
        <p:spPr bwMode="auto">
          <a:xfrm>
            <a:off x="3552826" y="2305050"/>
            <a:ext cx="581025" cy="0"/>
          </a:xfrm>
          <a:prstGeom prst="line">
            <a:avLst/>
          </a:prstGeom>
          <a:noFill/>
          <a:ln w="190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38" name="矩形 37"/>
          <p:cNvSpPr/>
          <p:nvPr/>
        </p:nvSpPr>
        <p:spPr>
          <a:xfrm>
            <a:off x="6959600" y="5337175"/>
            <a:ext cx="3187700" cy="831850"/>
          </a:xfrm>
          <a:prstGeom prst="rect">
            <a:avLst/>
          </a:prstGeo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2700000" scaled="1"/>
            <a:tileRect/>
          </a:gradFill>
        </p:spPr>
        <p:txBody>
          <a:bodyPr>
            <a:spAutoFit/>
          </a:bodyPr>
          <a:lstStyle/>
          <a:p>
            <a:pPr>
              <a:defRPr/>
            </a:pPr>
            <a:r>
              <a:rPr lang="en-US" altLang="zh-CN" dirty="0">
                <a:latin typeface="+mn-lt"/>
                <a:ea typeface="+mn-ea"/>
              </a:rPr>
              <a:t>ftp: </a:t>
            </a:r>
            <a:r>
              <a:rPr lang="en-US" altLang="zh-CN" dirty="0" err="1">
                <a:latin typeface="+mn-lt"/>
                <a:ea typeface="+mn-ea"/>
              </a:rPr>
              <a:t>RFC</a:t>
            </a:r>
            <a:r>
              <a:rPr lang="en-US" altLang="zh-CN" dirty="0">
                <a:latin typeface="+mn-lt"/>
                <a:ea typeface="+mn-ea"/>
              </a:rPr>
              <a:t> 959</a:t>
            </a:r>
          </a:p>
          <a:p>
            <a:pPr>
              <a:defRPr/>
            </a:pPr>
            <a:r>
              <a:rPr lang="en-US" altLang="zh-CN" dirty="0">
                <a:latin typeface="+mn-lt"/>
                <a:ea typeface="+mn-ea"/>
              </a:rPr>
              <a:t>ftp server: port 21</a:t>
            </a:r>
          </a:p>
        </p:txBody>
      </p:sp>
    </p:spTree>
    <p:extLst>
      <p:ext uri="{BB962C8B-B14F-4D97-AF65-F5344CB8AC3E}">
        <p14:creationId xmlns:p14="http://schemas.microsoft.com/office/powerpoint/2010/main" val="26172336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240000" y="360000"/>
            <a:ext cx="11520000" cy="890588"/>
          </a:xfrm>
        </p:spPr>
        <p:txBody>
          <a:bodyPr/>
          <a:lstStyle/>
          <a:p>
            <a:r>
              <a:rPr lang="en-US" altLang="zh-CN" dirty="0"/>
              <a:t>FTP: separate control, data connections</a:t>
            </a:r>
          </a:p>
        </p:txBody>
      </p:sp>
      <p:sp>
        <p:nvSpPr>
          <p:cNvPr id="120835" name="Rectangle 3"/>
          <p:cNvSpPr>
            <a:spLocks noGrp="1" noChangeArrowheads="1"/>
          </p:cNvSpPr>
          <p:nvPr>
            <p:ph sz="half" idx="1"/>
          </p:nvPr>
        </p:nvSpPr>
        <p:spPr>
          <a:xfrm>
            <a:off x="711200" y="1600200"/>
            <a:ext cx="5080000" cy="4648200"/>
          </a:xfrm>
        </p:spPr>
        <p:txBody>
          <a:bodyPr>
            <a:normAutofit fontScale="92500" lnSpcReduction="20000"/>
          </a:bodyPr>
          <a:lstStyle/>
          <a:p>
            <a:r>
              <a:rPr lang="en-US" altLang="zh-CN" dirty="0"/>
              <a:t>FTP client contacts FTP server at port 21, TCP is transport protocol</a:t>
            </a:r>
          </a:p>
          <a:p>
            <a:r>
              <a:rPr lang="en-US" altLang="zh-CN" dirty="0"/>
              <a:t>client authorized over control connection</a:t>
            </a:r>
          </a:p>
          <a:p>
            <a:r>
              <a:rPr lang="en-US" altLang="zh-CN" dirty="0"/>
              <a:t>client browses remote directory by sending commands over control connection.</a:t>
            </a:r>
          </a:p>
          <a:p>
            <a:r>
              <a:rPr lang="en-US" altLang="zh-CN" dirty="0"/>
              <a:t>when server receives  file transfer command, server opens 2nd TCP connection (for file) to client</a:t>
            </a:r>
          </a:p>
          <a:p>
            <a:r>
              <a:rPr lang="en-US" altLang="zh-CN" dirty="0"/>
              <a:t>after transferring one file, server closes data connection.</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66</a:t>
            </a:fld>
            <a:endParaRPr lang="en-US" altLang="zh-CN" dirty="0"/>
          </a:p>
        </p:txBody>
      </p:sp>
      <p:grpSp>
        <p:nvGrpSpPr>
          <p:cNvPr id="120836" name="Group 4"/>
          <p:cNvGrpSpPr>
            <a:grpSpLocks/>
          </p:cNvGrpSpPr>
          <p:nvPr/>
        </p:nvGrpSpPr>
        <p:grpSpPr bwMode="auto">
          <a:xfrm>
            <a:off x="6601882" y="1779589"/>
            <a:ext cx="3908425" cy="1889125"/>
            <a:chOff x="3011" y="1511"/>
            <a:chExt cx="2462" cy="1190"/>
          </a:xfrm>
        </p:grpSpPr>
        <p:graphicFrame>
          <p:nvGraphicFramePr>
            <p:cNvPr id="120840" name="Object 5"/>
            <p:cNvGraphicFramePr>
              <a:graphicFrameLocks noChangeAspect="1"/>
            </p:cNvGraphicFramePr>
            <p:nvPr/>
          </p:nvGraphicFramePr>
          <p:xfrm>
            <a:off x="3011" y="1826"/>
            <a:ext cx="489" cy="393"/>
          </p:xfrm>
          <a:graphic>
            <a:graphicData uri="http://schemas.openxmlformats.org/presentationml/2006/ole">
              <mc:AlternateContent xmlns:mc="http://schemas.openxmlformats.org/markup-compatibility/2006">
                <mc:Choice xmlns:v="urn:schemas-microsoft-com:vml" Requires="v">
                  <p:oleObj spid="_x0000_s369687" name="Clip" r:id="rId4" imgW="1307263" imgH="1084139" progId="">
                    <p:embed/>
                  </p:oleObj>
                </mc:Choice>
                <mc:Fallback>
                  <p:oleObj name="Clip" r:id="rId4" imgW="1307263" imgH="1084139" progId="">
                    <p:embed/>
                    <p:pic>
                      <p:nvPicPr>
                        <p:cNvPr id="12084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1" y="1826"/>
                          <a:ext cx="489" cy="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0841" name="Group 6"/>
            <p:cNvGrpSpPr>
              <a:grpSpLocks/>
            </p:cNvGrpSpPr>
            <p:nvPr/>
          </p:nvGrpSpPr>
          <p:grpSpPr bwMode="auto">
            <a:xfrm>
              <a:off x="5161" y="1688"/>
              <a:ext cx="224" cy="588"/>
              <a:chOff x="4180" y="783"/>
              <a:chExt cx="150" cy="307"/>
            </a:xfrm>
          </p:grpSpPr>
          <p:sp>
            <p:nvSpPr>
              <p:cNvPr id="120848" name="AutoShape 7"/>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0849" name="Rectangle 8"/>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0850" name="Rectangle 9"/>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0851" name="AutoShape 10"/>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0852" name="Line 11"/>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0853" name="Line 12"/>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0854" name="Rectangle 13"/>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0855" name="Rectangle 14"/>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sp>
          <p:nvSpPr>
            <p:cNvPr id="12298" name="Text Box 15"/>
            <p:cNvSpPr txBox="1">
              <a:spLocks noChangeArrowheads="1"/>
            </p:cNvSpPr>
            <p:nvPr/>
          </p:nvSpPr>
          <p:spPr bwMode="auto">
            <a:xfrm>
              <a:off x="3083" y="2249"/>
              <a:ext cx="425" cy="446"/>
            </a:xfrm>
            <a:prstGeom prst="rect">
              <a:avLst/>
            </a:prstGeom>
            <a:noFill/>
            <a:ln w="9525">
              <a:noFill/>
              <a:miter lim="800000"/>
              <a:headEnd/>
              <a:tailEnd/>
            </a:ln>
          </p:spPr>
          <p:txBody>
            <a:bodyPr wrap="none">
              <a:spAutoFit/>
            </a:bodyPr>
            <a:lstStyle/>
            <a:p>
              <a:pPr algn="ctr">
                <a:defRPr/>
              </a:pPr>
              <a:r>
                <a:rPr lang="en-US" altLang="zh-CN" sz="2000">
                  <a:latin typeface="+mn-lt"/>
                  <a:ea typeface="+mn-ea"/>
                </a:rPr>
                <a:t>FTP</a:t>
              </a:r>
            </a:p>
            <a:p>
              <a:pPr algn="ctr">
                <a:defRPr/>
              </a:pPr>
              <a:r>
                <a:rPr lang="en-US" altLang="zh-CN" sz="2000">
                  <a:latin typeface="+mn-lt"/>
                  <a:ea typeface="+mn-ea"/>
                </a:rPr>
                <a:t>client</a:t>
              </a:r>
              <a:endParaRPr lang="en-US" altLang="zh-CN">
                <a:latin typeface="+mn-lt"/>
                <a:ea typeface="+mn-ea"/>
              </a:endParaRPr>
            </a:p>
          </p:txBody>
        </p:sp>
        <p:sp>
          <p:nvSpPr>
            <p:cNvPr id="12299" name="Text Box 16"/>
            <p:cNvSpPr txBox="1">
              <a:spLocks noChangeArrowheads="1"/>
            </p:cNvSpPr>
            <p:nvPr/>
          </p:nvSpPr>
          <p:spPr bwMode="auto">
            <a:xfrm>
              <a:off x="4987" y="2255"/>
              <a:ext cx="486" cy="446"/>
            </a:xfrm>
            <a:prstGeom prst="rect">
              <a:avLst/>
            </a:prstGeom>
            <a:noFill/>
            <a:ln w="9525">
              <a:noFill/>
              <a:miter lim="800000"/>
              <a:headEnd/>
              <a:tailEnd/>
            </a:ln>
          </p:spPr>
          <p:txBody>
            <a:bodyPr wrap="none">
              <a:spAutoFit/>
            </a:bodyPr>
            <a:lstStyle/>
            <a:p>
              <a:pPr algn="ctr">
                <a:defRPr/>
              </a:pPr>
              <a:r>
                <a:rPr lang="en-US" altLang="zh-CN" sz="2000" dirty="0">
                  <a:latin typeface="+mn-lt"/>
                  <a:ea typeface="+mn-ea"/>
                </a:rPr>
                <a:t>FTP</a:t>
              </a:r>
            </a:p>
            <a:p>
              <a:pPr algn="ctr">
                <a:defRPr/>
              </a:pPr>
              <a:r>
                <a:rPr lang="en-US" altLang="zh-CN" sz="2000" dirty="0">
                  <a:latin typeface="+mn-lt"/>
                  <a:ea typeface="+mn-ea"/>
                </a:rPr>
                <a:t>server</a:t>
              </a:r>
            </a:p>
          </p:txBody>
        </p:sp>
        <p:sp>
          <p:nvSpPr>
            <p:cNvPr id="120844" name="Line 17"/>
            <p:cNvSpPr>
              <a:spLocks noChangeShapeType="1"/>
            </p:cNvSpPr>
            <p:nvPr/>
          </p:nvSpPr>
          <p:spPr bwMode="auto">
            <a:xfrm>
              <a:off x="3492" y="1920"/>
              <a:ext cx="1614" cy="0"/>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0845" name="Line 18"/>
            <p:cNvSpPr>
              <a:spLocks noChangeShapeType="1"/>
            </p:cNvSpPr>
            <p:nvPr/>
          </p:nvSpPr>
          <p:spPr bwMode="auto">
            <a:xfrm flipV="1">
              <a:off x="3504" y="2118"/>
              <a:ext cx="1614" cy="6"/>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302" name="Text Box 19"/>
            <p:cNvSpPr txBox="1">
              <a:spLocks noChangeArrowheads="1"/>
            </p:cNvSpPr>
            <p:nvPr/>
          </p:nvSpPr>
          <p:spPr bwMode="auto">
            <a:xfrm>
              <a:off x="3551" y="1511"/>
              <a:ext cx="1518" cy="366"/>
            </a:xfrm>
            <a:prstGeom prst="rect">
              <a:avLst/>
            </a:prstGeom>
            <a:noFill/>
            <a:ln w="9525">
              <a:noFill/>
              <a:miter lim="800000"/>
              <a:headEnd/>
              <a:tailEnd/>
            </a:ln>
          </p:spPr>
          <p:txBody>
            <a:bodyPr>
              <a:spAutoFit/>
            </a:bodyPr>
            <a:lstStyle/>
            <a:p>
              <a:pPr algn="ctr">
                <a:defRPr/>
              </a:pPr>
              <a:r>
                <a:rPr lang="en-US" altLang="zh-CN" sz="1600" dirty="0">
                  <a:solidFill>
                    <a:srgbClr val="FF0000"/>
                  </a:solidFill>
                  <a:latin typeface="+mn-lt"/>
                  <a:ea typeface="+mn-ea"/>
                </a:rPr>
                <a:t>TCP control connection</a:t>
              </a:r>
            </a:p>
            <a:p>
              <a:pPr algn="ctr">
                <a:defRPr/>
              </a:pPr>
              <a:r>
                <a:rPr lang="en-US" altLang="zh-CN" sz="1600" dirty="0">
                  <a:solidFill>
                    <a:srgbClr val="FF0000"/>
                  </a:solidFill>
                  <a:latin typeface="+mn-lt"/>
                  <a:ea typeface="+mn-ea"/>
                </a:rPr>
                <a:t>port 21</a:t>
              </a:r>
              <a:endParaRPr lang="en-US" altLang="zh-CN" dirty="0">
                <a:latin typeface="+mn-lt"/>
                <a:ea typeface="+mn-ea"/>
              </a:endParaRPr>
            </a:p>
          </p:txBody>
        </p:sp>
        <p:sp>
          <p:nvSpPr>
            <p:cNvPr id="12303" name="Text Box 20"/>
            <p:cNvSpPr txBox="1">
              <a:spLocks noChangeArrowheads="1"/>
            </p:cNvSpPr>
            <p:nvPr/>
          </p:nvSpPr>
          <p:spPr bwMode="auto">
            <a:xfrm>
              <a:off x="3521" y="2165"/>
              <a:ext cx="1518" cy="366"/>
            </a:xfrm>
            <a:prstGeom prst="rect">
              <a:avLst/>
            </a:prstGeom>
            <a:noFill/>
            <a:ln w="9525">
              <a:noFill/>
              <a:miter lim="800000"/>
              <a:headEnd/>
              <a:tailEnd/>
            </a:ln>
          </p:spPr>
          <p:txBody>
            <a:bodyPr>
              <a:spAutoFit/>
            </a:bodyPr>
            <a:lstStyle/>
            <a:p>
              <a:pPr algn="ctr">
                <a:defRPr/>
              </a:pPr>
              <a:r>
                <a:rPr lang="en-US" altLang="zh-CN" sz="1600" dirty="0">
                  <a:solidFill>
                    <a:srgbClr val="FF0000"/>
                  </a:solidFill>
                  <a:latin typeface="+mn-lt"/>
                  <a:ea typeface="+mn-ea"/>
                </a:rPr>
                <a:t>TCP data connection</a:t>
              </a:r>
            </a:p>
            <a:p>
              <a:pPr algn="ctr">
                <a:defRPr/>
              </a:pPr>
              <a:r>
                <a:rPr lang="en-US" altLang="zh-CN" sz="1600" dirty="0">
                  <a:solidFill>
                    <a:srgbClr val="FF0000"/>
                  </a:solidFill>
                  <a:latin typeface="+mn-lt"/>
                  <a:ea typeface="+mn-ea"/>
                </a:rPr>
                <a:t>port 20</a:t>
              </a:r>
              <a:endParaRPr lang="en-US" altLang="zh-CN" dirty="0">
                <a:latin typeface="+mn-lt"/>
                <a:ea typeface="+mn-ea"/>
              </a:endParaRPr>
            </a:p>
          </p:txBody>
        </p:sp>
      </p:grpSp>
      <p:sp>
        <p:nvSpPr>
          <p:cNvPr id="214037" name="Rectangle 21"/>
          <p:cNvSpPr>
            <a:spLocks noChangeArrowheads="1"/>
          </p:cNvSpPr>
          <p:nvPr/>
        </p:nvSpPr>
        <p:spPr bwMode="auto">
          <a:xfrm>
            <a:off x="6732587" y="4340230"/>
            <a:ext cx="4067175" cy="2120900"/>
          </a:xfrm>
          <a:prstGeom prst="rect">
            <a:avLst/>
          </a:prstGeom>
          <a:noFill/>
          <a:ln w="9525">
            <a:noFill/>
            <a:miter lim="800000"/>
            <a:headEnd/>
            <a:tailEnd/>
          </a:ln>
        </p:spPr>
        <p:txBody>
          <a:bodyPr/>
          <a:lstStyle/>
          <a:p>
            <a:pPr marL="342900" indent="-342900">
              <a:buFont typeface="ZapfDingbats" pitchFamily="82" charset="2"/>
              <a:buChar char="r"/>
              <a:defRPr/>
            </a:pPr>
            <a:r>
              <a:rPr lang="en-US" altLang="zh-CN" sz="2000" dirty="0">
                <a:latin typeface="+mn-lt"/>
                <a:ea typeface="+mn-ea"/>
              </a:rPr>
              <a:t>server opens another TCP data connection to transfer another file.</a:t>
            </a:r>
          </a:p>
          <a:p>
            <a:pPr marL="342900" indent="-342900">
              <a:buFont typeface="ZapfDingbats" pitchFamily="82" charset="2"/>
              <a:buChar char="r"/>
              <a:defRPr/>
            </a:pPr>
            <a:r>
              <a:rPr lang="en-US" altLang="zh-CN" sz="2000" dirty="0">
                <a:latin typeface="+mn-lt"/>
                <a:ea typeface="+mn-ea"/>
              </a:rPr>
              <a:t>control connection: </a:t>
            </a:r>
            <a:r>
              <a:rPr lang="en-US" altLang="zh-CN" sz="2000" b="1" i="1" u="sng" dirty="0">
                <a:solidFill>
                  <a:srgbClr val="FF0000"/>
                </a:solidFill>
                <a:latin typeface="+mn-lt"/>
                <a:ea typeface="+mn-ea"/>
              </a:rPr>
              <a:t>“out of band”</a:t>
            </a:r>
          </a:p>
          <a:p>
            <a:pPr marL="342900" indent="-342900">
              <a:buFont typeface="ZapfDingbats" pitchFamily="82" charset="2"/>
              <a:buChar char="r"/>
              <a:defRPr/>
            </a:pPr>
            <a:r>
              <a:rPr lang="en-US" altLang="zh-CN" sz="2000" dirty="0">
                <a:solidFill>
                  <a:srgbClr val="00B050"/>
                </a:solidFill>
                <a:latin typeface="+mn-lt"/>
                <a:ea typeface="+mn-ea"/>
              </a:rPr>
              <a:t>FTP server maintains “state”: current directory, earlier authentication</a:t>
            </a:r>
          </a:p>
          <a:p>
            <a:pPr marL="342900" indent="-342900">
              <a:buFont typeface="ZapfDingbats" pitchFamily="82" charset="2"/>
              <a:buChar char="r"/>
              <a:defRPr/>
            </a:pPr>
            <a:endParaRPr lang="en-US" altLang="zh-CN" sz="2000" dirty="0">
              <a:solidFill>
                <a:srgbClr val="FF0000"/>
              </a:solidFill>
              <a:latin typeface="+mn-lt"/>
              <a:ea typeface="+mn-ea"/>
            </a:endParaRPr>
          </a:p>
        </p:txBody>
      </p:sp>
    </p:spTree>
    <p:extLst>
      <p:ext uri="{BB962C8B-B14F-4D97-AF65-F5344CB8AC3E}">
        <p14:creationId xmlns:p14="http://schemas.microsoft.com/office/powerpoint/2010/main" val="17301441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240000" y="360000"/>
            <a:ext cx="11520000" cy="890588"/>
          </a:xfrm>
        </p:spPr>
        <p:txBody>
          <a:bodyPr/>
          <a:lstStyle/>
          <a:p>
            <a:r>
              <a:rPr lang="en-US" altLang="zh-CN" dirty="0"/>
              <a:t>FTP commands, responses</a:t>
            </a:r>
          </a:p>
        </p:txBody>
      </p:sp>
      <p:sp>
        <p:nvSpPr>
          <p:cNvPr id="122883" name="Rectangle 3"/>
          <p:cNvSpPr>
            <a:spLocks noGrp="1" noChangeArrowheads="1"/>
          </p:cNvSpPr>
          <p:nvPr>
            <p:ph sz="half" idx="1"/>
          </p:nvPr>
        </p:nvSpPr>
        <p:spPr>
          <a:xfrm>
            <a:off x="711200" y="1600200"/>
            <a:ext cx="5080000" cy="4648200"/>
          </a:xfrm>
        </p:spPr>
        <p:txBody>
          <a:bodyPr>
            <a:normAutofit fontScale="92500" lnSpcReduction="20000"/>
          </a:bodyPr>
          <a:lstStyle/>
          <a:p>
            <a:pPr marL="0" indent="0">
              <a:buNone/>
            </a:pPr>
            <a:r>
              <a:rPr lang="en-US" altLang="zh-CN" dirty="0">
                <a:solidFill>
                  <a:srgbClr val="C00000"/>
                </a:solidFill>
              </a:rPr>
              <a:t>Sample commands:</a:t>
            </a:r>
          </a:p>
          <a:p>
            <a:r>
              <a:rPr lang="en-US" altLang="zh-CN" dirty="0"/>
              <a:t>sent as ASCII text over control channel</a:t>
            </a:r>
          </a:p>
          <a:p>
            <a:r>
              <a:rPr lang="en-US" altLang="zh-CN" dirty="0"/>
              <a:t>USER username</a:t>
            </a:r>
          </a:p>
          <a:p>
            <a:r>
              <a:rPr lang="en-US" altLang="zh-CN" dirty="0"/>
              <a:t>PASS password</a:t>
            </a:r>
          </a:p>
          <a:p>
            <a:r>
              <a:rPr lang="en-US" altLang="zh-CN" dirty="0"/>
              <a:t>LIST return list of file in current directory</a:t>
            </a:r>
          </a:p>
          <a:p>
            <a:r>
              <a:rPr lang="en-US" altLang="zh-CN" dirty="0"/>
              <a:t>RETR filename retrieves (gets) file</a:t>
            </a:r>
          </a:p>
          <a:p>
            <a:r>
              <a:rPr lang="en-US" altLang="zh-CN" dirty="0"/>
              <a:t>STOR filename stores (puts) file onto remote host</a:t>
            </a:r>
          </a:p>
        </p:txBody>
      </p:sp>
      <p:sp>
        <p:nvSpPr>
          <p:cNvPr id="122884" name="Rectangle 4"/>
          <p:cNvSpPr>
            <a:spLocks noGrp="1" noChangeArrowheads="1"/>
          </p:cNvSpPr>
          <p:nvPr>
            <p:ph sz="half" idx="2"/>
          </p:nvPr>
        </p:nvSpPr>
        <p:spPr>
          <a:xfrm>
            <a:off x="5994400" y="1600200"/>
            <a:ext cx="5080000" cy="4648200"/>
          </a:xfrm>
        </p:spPr>
        <p:txBody>
          <a:bodyPr>
            <a:normAutofit fontScale="92500"/>
          </a:bodyPr>
          <a:lstStyle/>
          <a:p>
            <a:pPr marL="0" indent="0">
              <a:buNone/>
            </a:pPr>
            <a:r>
              <a:rPr lang="en-US" altLang="zh-CN" dirty="0">
                <a:solidFill>
                  <a:schemeClr val="accent5"/>
                </a:solidFill>
              </a:rPr>
              <a:t>Sample return codes</a:t>
            </a:r>
          </a:p>
          <a:p>
            <a:pPr marL="0" indent="0">
              <a:buNone/>
            </a:pPr>
            <a:r>
              <a:rPr lang="en-US" altLang="zh-CN" dirty="0"/>
              <a:t>status code and phrase (as in HTTP)</a:t>
            </a:r>
          </a:p>
          <a:p>
            <a:r>
              <a:rPr lang="en-US" altLang="zh-CN" dirty="0"/>
              <a:t>331 Username OK, password required</a:t>
            </a:r>
          </a:p>
          <a:p>
            <a:r>
              <a:rPr lang="en-US" altLang="zh-CN" dirty="0"/>
              <a:t>125 data connection already open; transfer starting</a:t>
            </a:r>
          </a:p>
          <a:p>
            <a:r>
              <a:rPr lang="en-US" altLang="zh-CN" dirty="0"/>
              <a:t>425 Can’t open data connection</a:t>
            </a:r>
          </a:p>
          <a:p>
            <a:r>
              <a:rPr lang="en-US" altLang="zh-CN" dirty="0"/>
              <a:t>452 Error writing file</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67</a:t>
            </a:fld>
            <a:endParaRPr lang="en-US" altLang="zh-CN" dirty="0"/>
          </a:p>
        </p:txBody>
      </p:sp>
    </p:spTree>
    <p:extLst>
      <p:ext uri="{BB962C8B-B14F-4D97-AF65-F5344CB8AC3E}">
        <p14:creationId xmlns:p14="http://schemas.microsoft.com/office/powerpoint/2010/main" val="39364870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24560" y="335280"/>
            <a:ext cx="10149840" cy="851852"/>
          </a:xfrm>
        </p:spPr>
        <p:txBody>
          <a:bodyPr/>
          <a:lstStyle/>
          <a:p>
            <a:r>
              <a:rPr lang="en-US" altLang="zh-CN"/>
              <a:t>Roadmap</a:t>
            </a:r>
            <a:endParaRPr lang="en-US" altLang="zh-CN" dirty="0"/>
          </a:p>
        </p:txBody>
      </p:sp>
      <p:sp>
        <p:nvSpPr>
          <p:cNvPr id="31747" name="Rectangle 3"/>
          <p:cNvSpPr>
            <a:spLocks noGrp="1" noChangeArrowheads="1"/>
          </p:cNvSpPr>
          <p:nvPr>
            <p:ph idx="1"/>
          </p:nvPr>
        </p:nvSpPr>
        <p:spPr>
          <a:xfrm>
            <a:off x="3273044" y="1597980"/>
            <a:ext cx="5892800" cy="4648200"/>
          </a:xfrm>
        </p:spPr>
        <p:txBody>
          <a:bodyPr/>
          <a:lstStyle/>
          <a:p>
            <a:r>
              <a:rPr lang="en-US" altLang="zh-CN" dirty="0"/>
              <a:t>2.1 Principles of network applications</a:t>
            </a:r>
          </a:p>
          <a:p>
            <a:r>
              <a:rPr lang="en-US" altLang="zh-CN" dirty="0"/>
              <a:t>2.2 Web and HTTP</a:t>
            </a:r>
          </a:p>
          <a:p>
            <a:r>
              <a:rPr lang="en-US" altLang="zh-CN" dirty="0"/>
              <a:t>2.3 FTP</a:t>
            </a:r>
          </a:p>
          <a:p>
            <a:r>
              <a:rPr lang="en-US" altLang="zh-CN" dirty="0">
                <a:solidFill>
                  <a:schemeClr val="accent2"/>
                </a:solidFill>
              </a:rPr>
              <a:t>2.4 Electronic Mail</a:t>
            </a:r>
          </a:p>
          <a:p>
            <a:r>
              <a:rPr lang="en-US" altLang="zh-CN" dirty="0"/>
              <a:t>2.5 DNS</a:t>
            </a:r>
          </a:p>
          <a:p>
            <a:r>
              <a:rPr lang="en-US" altLang="zh-CN" dirty="0"/>
              <a:t>2.5 P2P applications</a:t>
            </a:r>
          </a:p>
          <a:p>
            <a:r>
              <a:rPr lang="en-US" altLang="zh-CN" dirty="0"/>
              <a:t>2.6 Video Streaming and CDN</a:t>
            </a:r>
          </a:p>
        </p:txBody>
      </p:sp>
      <p:sp>
        <p:nvSpPr>
          <p:cNvPr id="3" name="灯片编号占位符 2"/>
          <p:cNvSpPr>
            <a:spLocks noGrp="1"/>
          </p:cNvSpPr>
          <p:nvPr>
            <p:ph type="sldNum" sz="quarter" idx="12"/>
          </p:nvPr>
        </p:nvSpPr>
        <p:spPr>
          <a:xfrm>
            <a:off x="11074400" y="6510338"/>
            <a:ext cx="1117600" cy="347662"/>
          </a:xfrm>
        </p:spPr>
        <p:txBody>
          <a:bodyPr/>
          <a:lstStyle/>
          <a:p>
            <a:fld id="{DEDE5757-5941-4466-94C9-99ED3E191645}" type="slidenum">
              <a:rPr lang="en-US" altLang="zh-CN" smtClean="0"/>
              <a:pPr/>
              <a:t>68</a:t>
            </a:fld>
            <a:endParaRPr lang="en-US" altLang="zh-CN" dirty="0"/>
          </a:p>
        </p:txBody>
      </p:sp>
    </p:spTree>
    <p:extLst>
      <p:ext uri="{BB962C8B-B14F-4D97-AF65-F5344CB8AC3E}">
        <p14:creationId xmlns:p14="http://schemas.microsoft.com/office/powerpoint/2010/main" val="17408903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idx="1"/>
          </p:nvPr>
        </p:nvSpPr>
        <p:spPr/>
        <p:txBody>
          <a:bodyPr/>
          <a:lstStyle/>
          <a:p>
            <a:r>
              <a:rPr lang="en-US" dirty="0"/>
              <a:t>Compared with web and file transfer, what’s unique for emails?</a:t>
            </a:r>
          </a:p>
        </p:txBody>
      </p:sp>
      <p:sp>
        <p:nvSpPr>
          <p:cNvPr id="3" name="灯片编号占位符 2"/>
          <p:cNvSpPr>
            <a:spLocks noGrp="1"/>
          </p:cNvSpPr>
          <p:nvPr>
            <p:ph type="sldNum" sz="quarter" idx="12"/>
          </p:nvPr>
        </p:nvSpPr>
        <p:spPr/>
        <p:txBody>
          <a:bodyPr/>
          <a:lstStyle/>
          <a:p>
            <a:fld id="{F769371F-0F95-4BDF-9A9A-7FF549C12214}" type="slidenum">
              <a:rPr lang="en-US" altLang="zh-CN" smtClean="0"/>
              <a:pPr/>
              <a:t>69</a:t>
            </a:fld>
            <a:endParaRPr lang="en-US" altLang="zh-CN" dirty="0"/>
          </a:p>
        </p:txBody>
      </p:sp>
    </p:spTree>
    <p:extLst>
      <p:ext uri="{BB962C8B-B14F-4D97-AF65-F5344CB8AC3E}">
        <p14:creationId xmlns:p14="http://schemas.microsoft.com/office/powerpoint/2010/main" val="34867882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ltLang="zh-CN" dirty="0"/>
              <a:t>Overview: Electronic Mail</a:t>
            </a:r>
          </a:p>
        </p:txBody>
      </p:sp>
      <p:sp>
        <p:nvSpPr>
          <p:cNvPr id="126979" name="Rectangle 3"/>
          <p:cNvSpPr>
            <a:spLocks noGrp="1" noChangeArrowheads="1"/>
          </p:cNvSpPr>
          <p:nvPr>
            <p:ph sz="half" idx="1"/>
          </p:nvPr>
        </p:nvSpPr>
        <p:spPr/>
        <p:txBody>
          <a:bodyPr>
            <a:normAutofit fontScale="92500" lnSpcReduction="10000"/>
          </a:bodyPr>
          <a:lstStyle/>
          <a:p>
            <a:r>
              <a:rPr lang="en-US" altLang="zh-CN" dirty="0"/>
              <a:t>Three major components: </a:t>
            </a:r>
          </a:p>
          <a:p>
            <a:pPr lvl="1"/>
            <a:r>
              <a:rPr lang="en-US" altLang="zh-CN" dirty="0"/>
              <a:t>user agents </a:t>
            </a:r>
          </a:p>
          <a:p>
            <a:pPr lvl="1"/>
            <a:r>
              <a:rPr lang="en-US" altLang="zh-CN" dirty="0"/>
              <a:t>mail servers </a:t>
            </a:r>
          </a:p>
          <a:p>
            <a:pPr lvl="1"/>
            <a:r>
              <a:rPr lang="en-US" altLang="zh-CN" dirty="0"/>
              <a:t>simple mail transfer protocol: SMTP</a:t>
            </a:r>
          </a:p>
          <a:p>
            <a:pPr lvl="1"/>
            <a:r>
              <a:rPr lang="en-US" altLang="zh-CN" dirty="0"/>
              <a:t>User Agent</a:t>
            </a:r>
          </a:p>
          <a:p>
            <a:pPr lvl="2"/>
            <a:r>
              <a:rPr lang="en-US" altLang="zh-CN" dirty="0"/>
              <a:t>a.k.a. “mail reader”</a:t>
            </a:r>
          </a:p>
          <a:p>
            <a:pPr lvl="2"/>
            <a:r>
              <a:rPr lang="en-US" altLang="zh-CN" dirty="0"/>
              <a:t>composing, editing, reading mail messages</a:t>
            </a:r>
          </a:p>
          <a:p>
            <a:pPr lvl="2"/>
            <a:r>
              <a:rPr lang="en-US" altLang="zh-CN" dirty="0" err="1"/>
              <a:t>e.g.,Outlook</a:t>
            </a:r>
            <a:r>
              <a:rPr lang="en-US" altLang="zh-CN" dirty="0"/>
              <a:t>, Firefox, elm, Mozilla Thunderbird</a:t>
            </a:r>
          </a:p>
          <a:p>
            <a:r>
              <a:rPr lang="en-US" altLang="zh-CN" dirty="0"/>
              <a:t>outgoing, incoming messages stored on server</a:t>
            </a:r>
          </a:p>
        </p:txBody>
      </p:sp>
      <p:sp>
        <p:nvSpPr>
          <p:cNvPr id="3" name="灯片编号占位符 2"/>
          <p:cNvSpPr>
            <a:spLocks noGrp="1"/>
          </p:cNvSpPr>
          <p:nvPr>
            <p:ph type="sldNum" sz="quarter" idx="12"/>
          </p:nvPr>
        </p:nvSpPr>
        <p:spPr/>
        <p:txBody>
          <a:bodyPr/>
          <a:lstStyle/>
          <a:p>
            <a:fld id="{EE7AFD8E-47EC-4333-9317-F3617AC17F61}" type="slidenum">
              <a:rPr lang="en-US" altLang="zh-CN" smtClean="0"/>
              <a:pPr/>
              <a:t>70</a:t>
            </a:fld>
            <a:endParaRPr lang="en-US" altLang="zh-CN" dirty="0"/>
          </a:p>
        </p:txBody>
      </p:sp>
      <p:sp>
        <p:nvSpPr>
          <p:cNvPr id="126980" name="Rectangle 280"/>
          <p:cNvSpPr>
            <a:spLocks noChangeArrowheads="1"/>
          </p:cNvSpPr>
          <p:nvPr/>
        </p:nvSpPr>
        <p:spPr bwMode="auto">
          <a:xfrm>
            <a:off x="9097246" y="5247050"/>
            <a:ext cx="1828800" cy="9810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26981" name="Group 279"/>
          <p:cNvGrpSpPr>
            <a:grpSpLocks/>
          </p:cNvGrpSpPr>
          <p:nvPr/>
        </p:nvGrpSpPr>
        <p:grpSpPr bwMode="auto">
          <a:xfrm>
            <a:off x="9173447" y="5216891"/>
            <a:ext cx="1736725" cy="957263"/>
            <a:chOff x="4458" y="3335"/>
            <a:chExt cx="1094" cy="603"/>
          </a:xfrm>
        </p:grpSpPr>
        <p:sp>
          <p:nvSpPr>
            <p:cNvPr id="127103" name="Text Box 263"/>
            <p:cNvSpPr txBox="1">
              <a:spLocks noChangeArrowheads="1"/>
            </p:cNvSpPr>
            <p:nvPr/>
          </p:nvSpPr>
          <p:spPr bwMode="auto">
            <a:xfrm>
              <a:off x="4743" y="3725"/>
              <a:ext cx="71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 mailbox</a:t>
              </a:r>
              <a:endParaRPr lang="en-US" altLang="zh-CN" sz="2400">
                <a:latin typeface="+mn-lt"/>
                <a:ea typeface="+mn-ea"/>
              </a:endParaRPr>
            </a:p>
          </p:txBody>
        </p:sp>
        <p:grpSp>
          <p:nvGrpSpPr>
            <p:cNvPr id="127104" name="Group 278"/>
            <p:cNvGrpSpPr>
              <a:grpSpLocks/>
            </p:cNvGrpSpPr>
            <p:nvPr/>
          </p:nvGrpSpPr>
          <p:grpSpPr bwMode="auto">
            <a:xfrm>
              <a:off x="4458" y="3408"/>
              <a:ext cx="450" cy="120"/>
              <a:chOff x="4314" y="3444"/>
              <a:chExt cx="450" cy="120"/>
            </a:xfrm>
          </p:grpSpPr>
          <p:sp>
            <p:nvSpPr>
              <p:cNvPr id="127107" name="Rectangle 264"/>
              <p:cNvSpPr>
                <a:spLocks noChangeArrowheads="1"/>
              </p:cNvSpPr>
              <p:nvPr/>
            </p:nvSpPr>
            <p:spPr bwMode="auto">
              <a:xfrm>
                <a:off x="4314" y="3444"/>
                <a:ext cx="450" cy="120"/>
              </a:xfrm>
              <a:prstGeom prst="rect">
                <a:avLst/>
              </a:prstGeom>
              <a:solidFill>
                <a:srgbClr val="00FF00"/>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108" name="Line 265"/>
              <p:cNvSpPr>
                <a:spLocks noChangeShapeType="1"/>
              </p:cNvSpPr>
              <p:nvPr/>
            </p:nvSpPr>
            <p:spPr bwMode="auto">
              <a:xfrm>
                <a:off x="4363" y="3472"/>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109" name="Line 266"/>
              <p:cNvSpPr>
                <a:spLocks noChangeShapeType="1"/>
              </p:cNvSpPr>
              <p:nvPr/>
            </p:nvSpPr>
            <p:spPr bwMode="auto">
              <a:xfrm flipH="1">
                <a:off x="4472" y="3471"/>
                <a:ext cx="6"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110" name="Line 267"/>
              <p:cNvSpPr>
                <a:spLocks noChangeShapeType="1"/>
              </p:cNvSpPr>
              <p:nvPr/>
            </p:nvSpPr>
            <p:spPr bwMode="auto">
              <a:xfrm>
                <a:off x="4527" y="347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111" name="Line 268"/>
              <p:cNvSpPr>
                <a:spLocks noChangeShapeType="1"/>
              </p:cNvSpPr>
              <p:nvPr/>
            </p:nvSpPr>
            <p:spPr bwMode="auto">
              <a:xfrm>
                <a:off x="4584" y="3471"/>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112" name="Line 269"/>
              <p:cNvSpPr>
                <a:spLocks noChangeShapeType="1"/>
              </p:cNvSpPr>
              <p:nvPr/>
            </p:nvSpPr>
            <p:spPr bwMode="auto">
              <a:xfrm>
                <a:off x="4645" y="3471"/>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113" name="Line 270"/>
              <p:cNvSpPr>
                <a:spLocks noChangeShapeType="1"/>
              </p:cNvSpPr>
              <p:nvPr/>
            </p:nvSpPr>
            <p:spPr bwMode="auto">
              <a:xfrm>
                <a:off x="4701" y="3471"/>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114" name="Line 271"/>
              <p:cNvSpPr>
                <a:spLocks noChangeShapeType="1"/>
              </p:cNvSpPr>
              <p:nvPr/>
            </p:nvSpPr>
            <p:spPr bwMode="auto">
              <a:xfrm>
                <a:off x="4416" y="3472"/>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127105" name="Rectangle 272"/>
            <p:cNvSpPr>
              <a:spLocks noChangeArrowheads="1"/>
            </p:cNvSpPr>
            <p:nvPr/>
          </p:nvSpPr>
          <p:spPr bwMode="auto">
            <a:xfrm>
              <a:off x="4472" y="3779"/>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106" name="Text Box 277"/>
            <p:cNvSpPr txBox="1">
              <a:spLocks noChangeArrowheads="1"/>
            </p:cNvSpPr>
            <p:nvPr/>
          </p:nvSpPr>
          <p:spPr bwMode="auto">
            <a:xfrm>
              <a:off x="4655" y="3335"/>
              <a:ext cx="897"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r">
                <a:spcBef>
                  <a:spcPct val="0"/>
                </a:spcBef>
                <a:buSzTx/>
                <a:buFontTx/>
                <a:buNone/>
              </a:pPr>
              <a:r>
                <a:rPr lang="en-US" altLang="zh-CN" sz="1600">
                  <a:latin typeface="+mn-lt"/>
                  <a:ea typeface="+mn-ea"/>
                </a:rPr>
                <a:t>outgoing </a:t>
              </a:r>
            </a:p>
            <a:p>
              <a:pPr algn="r">
                <a:spcBef>
                  <a:spcPct val="0"/>
                </a:spcBef>
                <a:buSzTx/>
                <a:buFontTx/>
                <a:buNone/>
              </a:pPr>
              <a:r>
                <a:rPr lang="en-US" altLang="zh-CN" sz="1600">
                  <a:latin typeface="+mn-lt"/>
                  <a:ea typeface="+mn-ea"/>
                </a:rPr>
                <a:t>message queue</a:t>
              </a:r>
              <a:endParaRPr lang="en-US" altLang="zh-CN" sz="2400">
                <a:latin typeface="+mn-lt"/>
                <a:ea typeface="+mn-ea"/>
              </a:endParaRPr>
            </a:p>
          </p:txBody>
        </p:sp>
      </p:grpSp>
      <p:sp>
        <p:nvSpPr>
          <p:cNvPr id="126982" name="Line 417"/>
          <p:cNvSpPr>
            <a:spLocks noChangeShapeType="1"/>
          </p:cNvSpPr>
          <p:nvPr/>
        </p:nvSpPr>
        <p:spPr bwMode="auto">
          <a:xfrm>
            <a:off x="7248525" y="2552701"/>
            <a:ext cx="1123950" cy="790575"/>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nvGrpSpPr>
          <p:cNvPr id="126983" name="Group 418"/>
          <p:cNvGrpSpPr>
            <a:grpSpLocks/>
          </p:cNvGrpSpPr>
          <p:nvPr/>
        </p:nvGrpSpPr>
        <p:grpSpPr bwMode="auto">
          <a:xfrm>
            <a:off x="8640763" y="2479675"/>
            <a:ext cx="355600" cy="933450"/>
            <a:chOff x="4180" y="783"/>
            <a:chExt cx="150" cy="307"/>
          </a:xfrm>
        </p:grpSpPr>
        <p:sp>
          <p:nvSpPr>
            <p:cNvPr id="127095" name="AutoShape 419"/>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96" name="Rectangle 420"/>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97" name="Rectangle 421"/>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98" name="AutoShape 422"/>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99" name="Line 423"/>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100" name="Line 424"/>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101" name="Rectangle 425"/>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102" name="Rectangle 426"/>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nvGrpSpPr>
          <p:cNvPr id="126984" name="Group 427"/>
          <p:cNvGrpSpPr>
            <a:grpSpLocks/>
          </p:cNvGrpSpPr>
          <p:nvPr/>
        </p:nvGrpSpPr>
        <p:grpSpPr bwMode="auto">
          <a:xfrm>
            <a:off x="8410576" y="2932114"/>
            <a:ext cx="809625" cy="1049337"/>
            <a:chOff x="4296" y="2627"/>
            <a:chExt cx="510" cy="661"/>
          </a:xfrm>
        </p:grpSpPr>
        <p:sp>
          <p:nvSpPr>
            <p:cNvPr id="127080" name="Rectangle 428"/>
            <p:cNvSpPr>
              <a:spLocks noChangeArrowheads="1"/>
            </p:cNvSpPr>
            <p:nvPr/>
          </p:nvSpPr>
          <p:spPr bwMode="auto">
            <a:xfrm>
              <a:off x="4296" y="2652"/>
              <a:ext cx="510" cy="636"/>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81" name="Text Box 429"/>
            <p:cNvSpPr txBox="1">
              <a:spLocks noChangeArrowheads="1"/>
            </p:cNvSpPr>
            <p:nvPr/>
          </p:nvSpPr>
          <p:spPr bwMode="auto">
            <a:xfrm>
              <a:off x="4334" y="2627"/>
              <a:ext cx="41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mail</a:t>
              </a:r>
            </a:p>
            <a:p>
              <a:pPr algn="ctr">
                <a:spcBef>
                  <a:spcPct val="0"/>
                </a:spcBef>
                <a:buSzTx/>
                <a:buFontTx/>
                <a:buNone/>
              </a:pPr>
              <a:r>
                <a:rPr lang="en-US" altLang="zh-CN" sz="1600">
                  <a:latin typeface="+mn-lt"/>
                  <a:ea typeface="+mn-ea"/>
                </a:rPr>
                <a:t>server</a:t>
              </a:r>
              <a:endParaRPr lang="en-US" altLang="zh-CN" sz="2400">
                <a:latin typeface="+mn-lt"/>
                <a:ea typeface="+mn-ea"/>
              </a:endParaRPr>
            </a:p>
          </p:txBody>
        </p:sp>
        <p:sp>
          <p:nvSpPr>
            <p:cNvPr id="127082" name="Rectangle 430"/>
            <p:cNvSpPr>
              <a:spLocks noChangeArrowheads="1"/>
            </p:cNvSpPr>
            <p:nvPr/>
          </p:nvSpPr>
          <p:spPr bwMode="auto">
            <a:xfrm>
              <a:off x="4320" y="3006"/>
              <a:ext cx="450" cy="120"/>
            </a:xfrm>
            <a:prstGeom prst="rect">
              <a:avLst/>
            </a:prstGeom>
            <a:solidFill>
              <a:srgbClr val="00FF00"/>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83" name="Line 431"/>
            <p:cNvSpPr>
              <a:spLocks noChangeShapeType="1"/>
            </p:cNvSpPr>
            <p:nvPr/>
          </p:nvSpPr>
          <p:spPr bwMode="auto">
            <a:xfrm>
              <a:off x="4369"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84" name="Line 432"/>
            <p:cNvSpPr>
              <a:spLocks noChangeShapeType="1"/>
            </p:cNvSpPr>
            <p:nvPr/>
          </p:nvSpPr>
          <p:spPr bwMode="auto">
            <a:xfrm>
              <a:off x="4478"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85" name="Line 433"/>
            <p:cNvSpPr>
              <a:spLocks noChangeShapeType="1"/>
            </p:cNvSpPr>
            <p:nvPr/>
          </p:nvSpPr>
          <p:spPr bwMode="auto">
            <a:xfrm>
              <a:off x="4533" y="3035"/>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86" name="Line 434"/>
            <p:cNvSpPr>
              <a:spLocks noChangeShapeType="1"/>
            </p:cNvSpPr>
            <p:nvPr/>
          </p:nvSpPr>
          <p:spPr bwMode="auto">
            <a:xfrm>
              <a:off x="4590"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87" name="Line 435"/>
            <p:cNvSpPr>
              <a:spLocks noChangeShapeType="1"/>
            </p:cNvSpPr>
            <p:nvPr/>
          </p:nvSpPr>
          <p:spPr bwMode="auto">
            <a:xfrm>
              <a:off x="4651"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88" name="Line 436"/>
            <p:cNvSpPr>
              <a:spLocks noChangeShapeType="1"/>
            </p:cNvSpPr>
            <p:nvPr/>
          </p:nvSpPr>
          <p:spPr bwMode="auto">
            <a:xfrm>
              <a:off x="4707"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89" name="Line 437"/>
            <p:cNvSpPr>
              <a:spLocks noChangeShapeType="1"/>
            </p:cNvSpPr>
            <p:nvPr/>
          </p:nvSpPr>
          <p:spPr bwMode="auto">
            <a:xfrm>
              <a:off x="4422"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90" name="Rectangle 438"/>
            <p:cNvSpPr>
              <a:spLocks noChangeArrowheads="1"/>
            </p:cNvSpPr>
            <p:nvPr/>
          </p:nvSpPr>
          <p:spPr bwMode="auto">
            <a:xfrm>
              <a:off x="4328"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91" name="Rectangle 439"/>
            <p:cNvSpPr>
              <a:spLocks noChangeArrowheads="1"/>
            </p:cNvSpPr>
            <p:nvPr/>
          </p:nvSpPr>
          <p:spPr bwMode="auto">
            <a:xfrm>
              <a:off x="4414"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92" name="Rectangle 440"/>
            <p:cNvSpPr>
              <a:spLocks noChangeArrowheads="1"/>
            </p:cNvSpPr>
            <p:nvPr/>
          </p:nvSpPr>
          <p:spPr bwMode="auto">
            <a:xfrm>
              <a:off x="4500" y="3172"/>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93" name="Rectangle 441"/>
            <p:cNvSpPr>
              <a:spLocks noChangeArrowheads="1"/>
            </p:cNvSpPr>
            <p:nvPr/>
          </p:nvSpPr>
          <p:spPr bwMode="auto">
            <a:xfrm>
              <a:off x="4597"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94" name="Rectangle 442"/>
            <p:cNvSpPr>
              <a:spLocks noChangeArrowheads="1"/>
            </p:cNvSpPr>
            <p:nvPr/>
          </p:nvSpPr>
          <p:spPr bwMode="auto">
            <a:xfrm>
              <a:off x="4693"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nvGrpSpPr>
          <p:cNvPr id="126985" name="Group 443"/>
          <p:cNvGrpSpPr>
            <a:grpSpLocks/>
          </p:cNvGrpSpPr>
          <p:nvPr/>
        </p:nvGrpSpPr>
        <p:grpSpPr bwMode="auto">
          <a:xfrm>
            <a:off x="9124950" y="2070100"/>
            <a:ext cx="646112" cy="706438"/>
            <a:chOff x="4338" y="290"/>
            <a:chExt cx="407" cy="445"/>
          </a:xfrm>
        </p:grpSpPr>
        <p:graphicFrame>
          <p:nvGraphicFramePr>
            <p:cNvPr id="127076" name="Object 444"/>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0816" name="Clip" r:id="rId4" imgW="1307263" imgH="1084139" progId="">
                    <p:embed/>
                  </p:oleObj>
                </mc:Choice>
                <mc:Fallback>
                  <p:oleObj name="Clip" r:id="rId4" imgW="1307263" imgH="1084139" progId="">
                    <p:embed/>
                    <p:pic>
                      <p:nvPicPr>
                        <p:cNvPr id="127076" name="Object 4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7077" name="Group 445"/>
            <p:cNvGrpSpPr>
              <a:grpSpLocks/>
            </p:cNvGrpSpPr>
            <p:nvPr/>
          </p:nvGrpSpPr>
          <p:grpSpPr bwMode="auto">
            <a:xfrm>
              <a:off x="4362" y="367"/>
              <a:ext cx="383" cy="368"/>
              <a:chOff x="4224" y="817"/>
              <a:chExt cx="447" cy="368"/>
            </a:xfrm>
          </p:grpSpPr>
          <p:sp>
            <p:nvSpPr>
              <p:cNvPr id="127078" name="Rectangle 446"/>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79" name="Text Box 447"/>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grpSp>
        <p:nvGrpSpPr>
          <p:cNvPr id="126986" name="Group 448"/>
          <p:cNvGrpSpPr>
            <a:grpSpLocks/>
          </p:cNvGrpSpPr>
          <p:nvPr/>
        </p:nvGrpSpPr>
        <p:grpSpPr bwMode="auto">
          <a:xfrm>
            <a:off x="9353550" y="3079750"/>
            <a:ext cx="646112" cy="706438"/>
            <a:chOff x="4338" y="290"/>
            <a:chExt cx="407" cy="445"/>
          </a:xfrm>
        </p:grpSpPr>
        <p:graphicFrame>
          <p:nvGraphicFramePr>
            <p:cNvPr id="127072" name="Object 449"/>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0817" name="Clip" r:id="rId6" imgW="1307263" imgH="1084139" progId="">
                    <p:embed/>
                  </p:oleObj>
                </mc:Choice>
                <mc:Fallback>
                  <p:oleObj name="Clip" r:id="rId6" imgW="1307263" imgH="1084139" progId="">
                    <p:embed/>
                    <p:pic>
                      <p:nvPicPr>
                        <p:cNvPr id="127072" name="Object 4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7073" name="Group 450"/>
            <p:cNvGrpSpPr>
              <a:grpSpLocks/>
            </p:cNvGrpSpPr>
            <p:nvPr/>
          </p:nvGrpSpPr>
          <p:grpSpPr bwMode="auto">
            <a:xfrm>
              <a:off x="4362" y="367"/>
              <a:ext cx="383" cy="368"/>
              <a:chOff x="4224" y="817"/>
              <a:chExt cx="447" cy="368"/>
            </a:xfrm>
          </p:grpSpPr>
          <p:sp>
            <p:nvSpPr>
              <p:cNvPr id="127074" name="Rectangle 451"/>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75" name="Text Box 452"/>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grpSp>
        <p:nvGrpSpPr>
          <p:cNvPr id="126987" name="Group 453"/>
          <p:cNvGrpSpPr>
            <a:grpSpLocks/>
          </p:cNvGrpSpPr>
          <p:nvPr/>
        </p:nvGrpSpPr>
        <p:grpSpPr bwMode="auto">
          <a:xfrm>
            <a:off x="9124950" y="4127500"/>
            <a:ext cx="646112" cy="706438"/>
            <a:chOff x="4338" y="290"/>
            <a:chExt cx="407" cy="445"/>
          </a:xfrm>
        </p:grpSpPr>
        <p:graphicFrame>
          <p:nvGraphicFramePr>
            <p:cNvPr id="127068" name="Object 454"/>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0818" name="Clip" r:id="rId7" imgW="1307263" imgH="1084139" progId="">
                    <p:embed/>
                  </p:oleObj>
                </mc:Choice>
                <mc:Fallback>
                  <p:oleObj name="Clip" r:id="rId7" imgW="1307263" imgH="1084139" progId="">
                    <p:embed/>
                    <p:pic>
                      <p:nvPicPr>
                        <p:cNvPr id="127068" name="Object 45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7069" name="Group 455"/>
            <p:cNvGrpSpPr>
              <a:grpSpLocks/>
            </p:cNvGrpSpPr>
            <p:nvPr/>
          </p:nvGrpSpPr>
          <p:grpSpPr bwMode="auto">
            <a:xfrm>
              <a:off x="4362" y="367"/>
              <a:ext cx="383" cy="368"/>
              <a:chOff x="4224" y="817"/>
              <a:chExt cx="447" cy="368"/>
            </a:xfrm>
          </p:grpSpPr>
          <p:sp>
            <p:nvSpPr>
              <p:cNvPr id="127070" name="Rectangle 456"/>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71" name="Text Box 457"/>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grpSp>
        <p:nvGrpSpPr>
          <p:cNvPr id="126988" name="Group 458"/>
          <p:cNvGrpSpPr>
            <a:grpSpLocks/>
          </p:cNvGrpSpPr>
          <p:nvPr/>
        </p:nvGrpSpPr>
        <p:grpSpPr bwMode="auto">
          <a:xfrm>
            <a:off x="6410326" y="3889376"/>
            <a:ext cx="809625" cy="1501775"/>
            <a:chOff x="3492" y="2522"/>
            <a:chExt cx="510" cy="946"/>
          </a:xfrm>
        </p:grpSpPr>
        <p:grpSp>
          <p:nvGrpSpPr>
            <p:cNvPr id="127043" name="Group 459"/>
            <p:cNvGrpSpPr>
              <a:grpSpLocks/>
            </p:cNvGrpSpPr>
            <p:nvPr/>
          </p:nvGrpSpPr>
          <p:grpSpPr bwMode="auto">
            <a:xfrm>
              <a:off x="3631" y="2522"/>
              <a:ext cx="224" cy="588"/>
              <a:chOff x="4180" y="783"/>
              <a:chExt cx="150" cy="307"/>
            </a:xfrm>
          </p:grpSpPr>
          <p:sp>
            <p:nvSpPr>
              <p:cNvPr id="127060" name="AutoShape 460"/>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61" name="Rectangle 461"/>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62" name="Rectangle 462"/>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63" name="AutoShape 463"/>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64" name="Line 464"/>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65" name="Line 465"/>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66" name="Rectangle 466"/>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67" name="Rectangle 467"/>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nvGrpSpPr>
            <p:cNvPr id="127044" name="Group 468"/>
            <p:cNvGrpSpPr>
              <a:grpSpLocks/>
            </p:cNvGrpSpPr>
            <p:nvPr/>
          </p:nvGrpSpPr>
          <p:grpSpPr bwMode="auto">
            <a:xfrm>
              <a:off x="3492" y="2807"/>
              <a:ext cx="510" cy="661"/>
              <a:chOff x="4296" y="2627"/>
              <a:chExt cx="510" cy="661"/>
            </a:xfrm>
          </p:grpSpPr>
          <p:sp>
            <p:nvSpPr>
              <p:cNvPr id="127045" name="Rectangle 469"/>
              <p:cNvSpPr>
                <a:spLocks noChangeArrowheads="1"/>
              </p:cNvSpPr>
              <p:nvPr/>
            </p:nvSpPr>
            <p:spPr bwMode="auto">
              <a:xfrm>
                <a:off x="4296" y="2652"/>
                <a:ext cx="510" cy="636"/>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46" name="Text Box 470"/>
              <p:cNvSpPr txBox="1">
                <a:spLocks noChangeArrowheads="1"/>
              </p:cNvSpPr>
              <p:nvPr/>
            </p:nvSpPr>
            <p:spPr bwMode="auto">
              <a:xfrm>
                <a:off x="4334" y="2627"/>
                <a:ext cx="41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mail</a:t>
                </a:r>
              </a:p>
              <a:p>
                <a:pPr algn="ctr">
                  <a:spcBef>
                    <a:spcPct val="0"/>
                  </a:spcBef>
                  <a:buSzTx/>
                  <a:buFontTx/>
                  <a:buNone/>
                </a:pPr>
                <a:r>
                  <a:rPr lang="en-US" altLang="zh-CN" sz="1600">
                    <a:latin typeface="+mn-lt"/>
                    <a:ea typeface="+mn-ea"/>
                  </a:rPr>
                  <a:t>server</a:t>
                </a:r>
                <a:endParaRPr lang="en-US" altLang="zh-CN" sz="2400">
                  <a:latin typeface="+mn-lt"/>
                  <a:ea typeface="+mn-ea"/>
                </a:endParaRPr>
              </a:p>
            </p:txBody>
          </p:sp>
          <p:sp>
            <p:nvSpPr>
              <p:cNvPr id="127047" name="Rectangle 471"/>
              <p:cNvSpPr>
                <a:spLocks noChangeArrowheads="1"/>
              </p:cNvSpPr>
              <p:nvPr/>
            </p:nvSpPr>
            <p:spPr bwMode="auto">
              <a:xfrm>
                <a:off x="4320" y="3006"/>
                <a:ext cx="450" cy="120"/>
              </a:xfrm>
              <a:prstGeom prst="rect">
                <a:avLst/>
              </a:prstGeom>
              <a:solidFill>
                <a:srgbClr val="00FF00"/>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48" name="Line 472"/>
              <p:cNvSpPr>
                <a:spLocks noChangeShapeType="1"/>
              </p:cNvSpPr>
              <p:nvPr/>
            </p:nvSpPr>
            <p:spPr bwMode="auto">
              <a:xfrm>
                <a:off x="4369"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49" name="Line 473"/>
              <p:cNvSpPr>
                <a:spLocks noChangeShapeType="1"/>
              </p:cNvSpPr>
              <p:nvPr/>
            </p:nvSpPr>
            <p:spPr bwMode="auto">
              <a:xfrm>
                <a:off x="4478"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50" name="Line 474"/>
              <p:cNvSpPr>
                <a:spLocks noChangeShapeType="1"/>
              </p:cNvSpPr>
              <p:nvPr/>
            </p:nvSpPr>
            <p:spPr bwMode="auto">
              <a:xfrm>
                <a:off x="4533" y="3035"/>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51" name="Line 475"/>
              <p:cNvSpPr>
                <a:spLocks noChangeShapeType="1"/>
              </p:cNvSpPr>
              <p:nvPr/>
            </p:nvSpPr>
            <p:spPr bwMode="auto">
              <a:xfrm>
                <a:off x="4590"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52" name="Line 476"/>
              <p:cNvSpPr>
                <a:spLocks noChangeShapeType="1"/>
              </p:cNvSpPr>
              <p:nvPr/>
            </p:nvSpPr>
            <p:spPr bwMode="auto">
              <a:xfrm>
                <a:off x="4651"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53" name="Line 477"/>
              <p:cNvSpPr>
                <a:spLocks noChangeShapeType="1"/>
              </p:cNvSpPr>
              <p:nvPr/>
            </p:nvSpPr>
            <p:spPr bwMode="auto">
              <a:xfrm>
                <a:off x="4707"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54" name="Line 478"/>
              <p:cNvSpPr>
                <a:spLocks noChangeShapeType="1"/>
              </p:cNvSpPr>
              <p:nvPr/>
            </p:nvSpPr>
            <p:spPr bwMode="auto">
              <a:xfrm>
                <a:off x="4422"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55" name="Rectangle 479"/>
              <p:cNvSpPr>
                <a:spLocks noChangeArrowheads="1"/>
              </p:cNvSpPr>
              <p:nvPr/>
            </p:nvSpPr>
            <p:spPr bwMode="auto">
              <a:xfrm>
                <a:off x="4328"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56" name="Rectangle 480"/>
              <p:cNvSpPr>
                <a:spLocks noChangeArrowheads="1"/>
              </p:cNvSpPr>
              <p:nvPr/>
            </p:nvSpPr>
            <p:spPr bwMode="auto">
              <a:xfrm>
                <a:off x="4414"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57" name="Rectangle 481"/>
              <p:cNvSpPr>
                <a:spLocks noChangeArrowheads="1"/>
              </p:cNvSpPr>
              <p:nvPr/>
            </p:nvSpPr>
            <p:spPr bwMode="auto">
              <a:xfrm>
                <a:off x="4500" y="3172"/>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58" name="Rectangle 482"/>
              <p:cNvSpPr>
                <a:spLocks noChangeArrowheads="1"/>
              </p:cNvSpPr>
              <p:nvPr/>
            </p:nvSpPr>
            <p:spPr bwMode="auto">
              <a:xfrm>
                <a:off x="4597"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59" name="Rectangle 483"/>
              <p:cNvSpPr>
                <a:spLocks noChangeArrowheads="1"/>
              </p:cNvSpPr>
              <p:nvPr/>
            </p:nvSpPr>
            <p:spPr bwMode="auto">
              <a:xfrm>
                <a:off x="4693"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grpSp>
        <p:nvGrpSpPr>
          <p:cNvPr id="126989" name="Group 484"/>
          <p:cNvGrpSpPr>
            <a:grpSpLocks/>
          </p:cNvGrpSpPr>
          <p:nvPr/>
        </p:nvGrpSpPr>
        <p:grpSpPr bwMode="auto">
          <a:xfrm>
            <a:off x="7353300" y="4994275"/>
            <a:ext cx="646112" cy="706438"/>
            <a:chOff x="4338" y="290"/>
            <a:chExt cx="407" cy="445"/>
          </a:xfrm>
        </p:grpSpPr>
        <p:graphicFrame>
          <p:nvGraphicFramePr>
            <p:cNvPr id="127039" name="Object 485"/>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0819" name="Clip" r:id="rId8" imgW="1307263" imgH="1084139" progId="">
                    <p:embed/>
                  </p:oleObj>
                </mc:Choice>
                <mc:Fallback>
                  <p:oleObj name="Clip" r:id="rId8" imgW="1307263" imgH="1084139" progId="">
                    <p:embed/>
                    <p:pic>
                      <p:nvPicPr>
                        <p:cNvPr id="127039" name="Object 48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7040" name="Group 486"/>
            <p:cNvGrpSpPr>
              <a:grpSpLocks/>
            </p:cNvGrpSpPr>
            <p:nvPr/>
          </p:nvGrpSpPr>
          <p:grpSpPr bwMode="auto">
            <a:xfrm>
              <a:off x="4362" y="367"/>
              <a:ext cx="383" cy="368"/>
              <a:chOff x="4224" y="817"/>
              <a:chExt cx="447" cy="368"/>
            </a:xfrm>
          </p:grpSpPr>
          <p:sp>
            <p:nvSpPr>
              <p:cNvPr id="127041" name="Rectangle 487"/>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42" name="Text Box 488"/>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grpSp>
        <p:nvGrpSpPr>
          <p:cNvPr id="126990" name="Group 489"/>
          <p:cNvGrpSpPr>
            <a:grpSpLocks/>
          </p:cNvGrpSpPr>
          <p:nvPr/>
        </p:nvGrpSpPr>
        <p:grpSpPr bwMode="auto">
          <a:xfrm>
            <a:off x="6515100" y="5499100"/>
            <a:ext cx="646112" cy="706438"/>
            <a:chOff x="4338" y="290"/>
            <a:chExt cx="407" cy="445"/>
          </a:xfrm>
        </p:grpSpPr>
        <p:graphicFrame>
          <p:nvGraphicFramePr>
            <p:cNvPr id="127035" name="Object 490"/>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0820" name="Clip" r:id="rId9" imgW="1307263" imgH="1084139" progId="">
                    <p:embed/>
                  </p:oleObj>
                </mc:Choice>
                <mc:Fallback>
                  <p:oleObj name="Clip" r:id="rId9" imgW="1307263" imgH="1084139" progId="">
                    <p:embed/>
                    <p:pic>
                      <p:nvPicPr>
                        <p:cNvPr id="127035" name="Object 49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7036" name="Group 491"/>
            <p:cNvGrpSpPr>
              <a:grpSpLocks/>
            </p:cNvGrpSpPr>
            <p:nvPr/>
          </p:nvGrpSpPr>
          <p:grpSpPr bwMode="auto">
            <a:xfrm>
              <a:off x="4362" y="367"/>
              <a:ext cx="383" cy="368"/>
              <a:chOff x="4224" y="817"/>
              <a:chExt cx="447" cy="368"/>
            </a:xfrm>
          </p:grpSpPr>
          <p:sp>
            <p:nvSpPr>
              <p:cNvPr id="127037" name="Rectangle 492"/>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38" name="Text Box 493"/>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grpSp>
        <p:nvGrpSpPr>
          <p:cNvPr id="126991" name="Group 494"/>
          <p:cNvGrpSpPr>
            <a:grpSpLocks/>
          </p:cNvGrpSpPr>
          <p:nvPr/>
        </p:nvGrpSpPr>
        <p:grpSpPr bwMode="auto">
          <a:xfrm>
            <a:off x="6410326" y="1631951"/>
            <a:ext cx="809625" cy="1501775"/>
            <a:chOff x="3492" y="2522"/>
            <a:chExt cx="510" cy="946"/>
          </a:xfrm>
        </p:grpSpPr>
        <p:grpSp>
          <p:nvGrpSpPr>
            <p:cNvPr id="127010" name="Group 495"/>
            <p:cNvGrpSpPr>
              <a:grpSpLocks/>
            </p:cNvGrpSpPr>
            <p:nvPr/>
          </p:nvGrpSpPr>
          <p:grpSpPr bwMode="auto">
            <a:xfrm>
              <a:off x="3631" y="2522"/>
              <a:ext cx="224" cy="588"/>
              <a:chOff x="4180" y="783"/>
              <a:chExt cx="150" cy="307"/>
            </a:xfrm>
          </p:grpSpPr>
          <p:sp>
            <p:nvSpPr>
              <p:cNvPr id="127027" name="AutoShape 496"/>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28" name="Rectangle 497"/>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29" name="Rectangle 498"/>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30" name="AutoShape 49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31" name="Line 500"/>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32" name="Line 501"/>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33" name="Rectangle 502"/>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34" name="Rectangle 503"/>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nvGrpSpPr>
            <p:cNvPr id="127011" name="Group 504"/>
            <p:cNvGrpSpPr>
              <a:grpSpLocks/>
            </p:cNvGrpSpPr>
            <p:nvPr/>
          </p:nvGrpSpPr>
          <p:grpSpPr bwMode="auto">
            <a:xfrm>
              <a:off x="3492" y="2807"/>
              <a:ext cx="510" cy="661"/>
              <a:chOff x="4296" y="2627"/>
              <a:chExt cx="510" cy="661"/>
            </a:xfrm>
          </p:grpSpPr>
          <p:sp>
            <p:nvSpPr>
              <p:cNvPr id="127012" name="Rectangle 505"/>
              <p:cNvSpPr>
                <a:spLocks noChangeArrowheads="1"/>
              </p:cNvSpPr>
              <p:nvPr/>
            </p:nvSpPr>
            <p:spPr bwMode="auto">
              <a:xfrm>
                <a:off x="4296" y="2652"/>
                <a:ext cx="510" cy="636"/>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13" name="Text Box 506"/>
              <p:cNvSpPr txBox="1">
                <a:spLocks noChangeArrowheads="1"/>
              </p:cNvSpPr>
              <p:nvPr/>
            </p:nvSpPr>
            <p:spPr bwMode="auto">
              <a:xfrm>
                <a:off x="4334" y="2627"/>
                <a:ext cx="41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mail</a:t>
                </a:r>
              </a:p>
              <a:p>
                <a:pPr algn="ctr">
                  <a:spcBef>
                    <a:spcPct val="0"/>
                  </a:spcBef>
                  <a:buSzTx/>
                  <a:buFontTx/>
                  <a:buNone/>
                </a:pPr>
                <a:r>
                  <a:rPr lang="en-US" altLang="zh-CN" sz="1600">
                    <a:latin typeface="+mn-lt"/>
                    <a:ea typeface="+mn-ea"/>
                  </a:rPr>
                  <a:t>server</a:t>
                </a:r>
                <a:endParaRPr lang="en-US" altLang="zh-CN" sz="2400">
                  <a:latin typeface="+mn-lt"/>
                  <a:ea typeface="+mn-ea"/>
                </a:endParaRPr>
              </a:p>
            </p:txBody>
          </p:sp>
          <p:sp>
            <p:nvSpPr>
              <p:cNvPr id="127014" name="Rectangle 507"/>
              <p:cNvSpPr>
                <a:spLocks noChangeArrowheads="1"/>
              </p:cNvSpPr>
              <p:nvPr/>
            </p:nvSpPr>
            <p:spPr bwMode="auto">
              <a:xfrm>
                <a:off x="4320" y="3006"/>
                <a:ext cx="450" cy="120"/>
              </a:xfrm>
              <a:prstGeom prst="rect">
                <a:avLst/>
              </a:prstGeom>
              <a:solidFill>
                <a:srgbClr val="00FF00"/>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15" name="Line 508"/>
              <p:cNvSpPr>
                <a:spLocks noChangeShapeType="1"/>
              </p:cNvSpPr>
              <p:nvPr/>
            </p:nvSpPr>
            <p:spPr bwMode="auto">
              <a:xfrm>
                <a:off x="4369"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16" name="Line 509"/>
              <p:cNvSpPr>
                <a:spLocks noChangeShapeType="1"/>
              </p:cNvSpPr>
              <p:nvPr/>
            </p:nvSpPr>
            <p:spPr bwMode="auto">
              <a:xfrm>
                <a:off x="4478"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17" name="Line 510"/>
              <p:cNvSpPr>
                <a:spLocks noChangeShapeType="1"/>
              </p:cNvSpPr>
              <p:nvPr/>
            </p:nvSpPr>
            <p:spPr bwMode="auto">
              <a:xfrm>
                <a:off x="4533" y="3035"/>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18" name="Line 511"/>
              <p:cNvSpPr>
                <a:spLocks noChangeShapeType="1"/>
              </p:cNvSpPr>
              <p:nvPr/>
            </p:nvSpPr>
            <p:spPr bwMode="auto">
              <a:xfrm>
                <a:off x="4590"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19" name="Line 512"/>
              <p:cNvSpPr>
                <a:spLocks noChangeShapeType="1"/>
              </p:cNvSpPr>
              <p:nvPr/>
            </p:nvSpPr>
            <p:spPr bwMode="auto">
              <a:xfrm>
                <a:off x="4651"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20" name="Line 513"/>
              <p:cNvSpPr>
                <a:spLocks noChangeShapeType="1"/>
              </p:cNvSpPr>
              <p:nvPr/>
            </p:nvSpPr>
            <p:spPr bwMode="auto">
              <a:xfrm>
                <a:off x="4707"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21" name="Line 514"/>
              <p:cNvSpPr>
                <a:spLocks noChangeShapeType="1"/>
              </p:cNvSpPr>
              <p:nvPr/>
            </p:nvSpPr>
            <p:spPr bwMode="auto">
              <a:xfrm>
                <a:off x="4422"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7022" name="Rectangle 515"/>
              <p:cNvSpPr>
                <a:spLocks noChangeArrowheads="1"/>
              </p:cNvSpPr>
              <p:nvPr/>
            </p:nvSpPr>
            <p:spPr bwMode="auto">
              <a:xfrm>
                <a:off x="4328"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23" name="Rectangle 516"/>
              <p:cNvSpPr>
                <a:spLocks noChangeArrowheads="1"/>
              </p:cNvSpPr>
              <p:nvPr/>
            </p:nvSpPr>
            <p:spPr bwMode="auto">
              <a:xfrm>
                <a:off x="4414"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24" name="Rectangle 517"/>
              <p:cNvSpPr>
                <a:spLocks noChangeArrowheads="1"/>
              </p:cNvSpPr>
              <p:nvPr/>
            </p:nvSpPr>
            <p:spPr bwMode="auto">
              <a:xfrm>
                <a:off x="4500" y="3172"/>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25" name="Rectangle 518"/>
              <p:cNvSpPr>
                <a:spLocks noChangeArrowheads="1"/>
              </p:cNvSpPr>
              <p:nvPr/>
            </p:nvSpPr>
            <p:spPr bwMode="auto">
              <a:xfrm>
                <a:off x="4597"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26" name="Rectangle 519"/>
              <p:cNvSpPr>
                <a:spLocks noChangeArrowheads="1"/>
              </p:cNvSpPr>
              <p:nvPr/>
            </p:nvSpPr>
            <p:spPr bwMode="auto">
              <a:xfrm>
                <a:off x="4693"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grpSp>
        <p:nvGrpSpPr>
          <p:cNvPr id="126992" name="Group 520"/>
          <p:cNvGrpSpPr>
            <a:grpSpLocks/>
          </p:cNvGrpSpPr>
          <p:nvPr/>
        </p:nvGrpSpPr>
        <p:grpSpPr bwMode="auto">
          <a:xfrm>
            <a:off x="7143750" y="1374775"/>
            <a:ext cx="646112" cy="706438"/>
            <a:chOff x="4338" y="290"/>
            <a:chExt cx="407" cy="445"/>
          </a:xfrm>
        </p:grpSpPr>
        <p:graphicFrame>
          <p:nvGraphicFramePr>
            <p:cNvPr id="127006" name="Object 521"/>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0821" name="Clip" r:id="rId10" imgW="1307263" imgH="1084139" progId="">
                    <p:embed/>
                  </p:oleObj>
                </mc:Choice>
                <mc:Fallback>
                  <p:oleObj name="Clip" r:id="rId10" imgW="1307263" imgH="1084139" progId="">
                    <p:embed/>
                    <p:pic>
                      <p:nvPicPr>
                        <p:cNvPr id="127006" name="Object 5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7007" name="Group 522"/>
            <p:cNvGrpSpPr>
              <a:grpSpLocks/>
            </p:cNvGrpSpPr>
            <p:nvPr/>
          </p:nvGrpSpPr>
          <p:grpSpPr bwMode="auto">
            <a:xfrm>
              <a:off x="4362" y="367"/>
              <a:ext cx="383" cy="368"/>
              <a:chOff x="4224" y="817"/>
              <a:chExt cx="447" cy="368"/>
            </a:xfrm>
          </p:grpSpPr>
          <p:sp>
            <p:nvSpPr>
              <p:cNvPr id="127008" name="Rectangle 523"/>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7009" name="Text Box 524"/>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sp>
        <p:nvSpPr>
          <p:cNvPr id="126993" name="Line 525"/>
          <p:cNvSpPr>
            <a:spLocks noChangeShapeType="1"/>
          </p:cNvSpPr>
          <p:nvPr/>
        </p:nvSpPr>
        <p:spPr bwMode="auto">
          <a:xfrm flipV="1">
            <a:off x="7248525" y="3676650"/>
            <a:ext cx="1123950" cy="1085850"/>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6994" name="Line 526"/>
          <p:cNvSpPr>
            <a:spLocks noChangeShapeType="1"/>
          </p:cNvSpPr>
          <p:nvPr/>
        </p:nvSpPr>
        <p:spPr bwMode="auto">
          <a:xfrm flipH="1" flipV="1">
            <a:off x="6505575" y="3152776"/>
            <a:ext cx="0" cy="1247775"/>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nvGrpSpPr>
          <p:cNvPr id="126995" name="Group 527"/>
          <p:cNvGrpSpPr>
            <a:grpSpLocks/>
          </p:cNvGrpSpPr>
          <p:nvPr/>
        </p:nvGrpSpPr>
        <p:grpSpPr bwMode="auto">
          <a:xfrm>
            <a:off x="7418389" y="3970342"/>
            <a:ext cx="885825" cy="461963"/>
            <a:chOff x="3791" y="2537"/>
            <a:chExt cx="558" cy="291"/>
          </a:xfrm>
        </p:grpSpPr>
        <p:sp>
          <p:nvSpPr>
            <p:cNvPr id="13346" name="Rectangle 528"/>
            <p:cNvSpPr>
              <a:spLocks noChangeArrowheads="1"/>
            </p:cNvSpPr>
            <p:nvPr/>
          </p:nvSpPr>
          <p:spPr bwMode="auto">
            <a:xfrm>
              <a:off x="3798" y="2580"/>
              <a:ext cx="540" cy="192"/>
            </a:xfrm>
            <a:prstGeom prst="rect">
              <a:avLst/>
            </a:prstGeom>
            <a:solidFill>
              <a:srgbClr val="FFFFFF"/>
            </a:solidFill>
            <a:ln w="9525">
              <a:noFill/>
              <a:miter lim="800000"/>
              <a:headEnd/>
              <a:tailEnd/>
            </a:ln>
          </p:spPr>
          <p:txBody>
            <a:bodyPr wrap="none" anchor="ctr"/>
            <a:lstStyle/>
            <a:p>
              <a:pPr>
                <a:defRPr/>
              </a:pPr>
              <a:endParaRPr lang="en-US" altLang="zh-CN">
                <a:latin typeface="+mn-lt"/>
                <a:ea typeface="+mn-ea"/>
              </a:endParaRPr>
            </a:p>
          </p:txBody>
        </p:sp>
        <p:sp>
          <p:nvSpPr>
            <p:cNvPr id="13347" name="Text Box 529"/>
            <p:cNvSpPr txBox="1">
              <a:spLocks noChangeArrowheads="1"/>
            </p:cNvSpPr>
            <p:nvPr/>
          </p:nvSpPr>
          <p:spPr bwMode="auto">
            <a:xfrm>
              <a:off x="3791" y="2537"/>
              <a:ext cx="558" cy="291"/>
            </a:xfrm>
            <a:prstGeom prst="rect">
              <a:avLst/>
            </a:prstGeom>
            <a:noFill/>
            <a:ln w="9525">
              <a:noFill/>
              <a:miter lim="800000"/>
              <a:headEnd/>
              <a:tailEnd/>
            </a:ln>
          </p:spPr>
          <p:txBody>
            <a:bodyPr wrap="none">
              <a:spAutoFit/>
            </a:bodyPr>
            <a:lstStyle/>
            <a:p>
              <a:pPr algn="ctr">
                <a:defRPr/>
              </a:pPr>
              <a:r>
                <a:rPr lang="en-US" altLang="zh-CN">
                  <a:solidFill>
                    <a:srgbClr val="FF0000"/>
                  </a:solidFill>
                  <a:latin typeface="+mn-lt"/>
                  <a:ea typeface="+mn-ea"/>
                </a:rPr>
                <a:t>SMTP</a:t>
              </a:r>
              <a:endParaRPr lang="en-US" altLang="zh-CN">
                <a:latin typeface="+mn-lt"/>
                <a:ea typeface="+mn-ea"/>
              </a:endParaRPr>
            </a:p>
          </p:txBody>
        </p:sp>
      </p:grpSp>
      <p:grpSp>
        <p:nvGrpSpPr>
          <p:cNvPr id="126996" name="Group 530"/>
          <p:cNvGrpSpPr>
            <a:grpSpLocks/>
          </p:cNvGrpSpPr>
          <p:nvPr/>
        </p:nvGrpSpPr>
        <p:grpSpPr bwMode="auto">
          <a:xfrm>
            <a:off x="7380289" y="2713042"/>
            <a:ext cx="885825" cy="461963"/>
            <a:chOff x="3791" y="2537"/>
            <a:chExt cx="558" cy="291"/>
          </a:xfrm>
        </p:grpSpPr>
        <p:sp>
          <p:nvSpPr>
            <p:cNvPr id="13344" name="Rectangle 531"/>
            <p:cNvSpPr>
              <a:spLocks noChangeArrowheads="1"/>
            </p:cNvSpPr>
            <p:nvPr/>
          </p:nvSpPr>
          <p:spPr bwMode="auto">
            <a:xfrm>
              <a:off x="3798" y="2580"/>
              <a:ext cx="540" cy="192"/>
            </a:xfrm>
            <a:prstGeom prst="rect">
              <a:avLst/>
            </a:prstGeom>
            <a:solidFill>
              <a:srgbClr val="FFFFFF"/>
            </a:solidFill>
            <a:ln w="9525">
              <a:noFill/>
              <a:miter lim="800000"/>
              <a:headEnd/>
              <a:tailEnd/>
            </a:ln>
          </p:spPr>
          <p:txBody>
            <a:bodyPr wrap="none" anchor="ctr"/>
            <a:lstStyle/>
            <a:p>
              <a:pPr>
                <a:defRPr/>
              </a:pPr>
              <a:endParaRPr lang="en-US" altLang="zh-CN">
                <a:latin typeface="+mn-lt"/>
                <a:ea typeface="+mn-ea"/>
              </a:endParaRPr>
            </a:p>
          </p:txBody>
        </p:sp>
        <p:sp>
          <p:nvSpPr>
            <p:cNvPr id="13345" name="Text Box 532"/>
            <p:cNvSpPr txBox="1">
              <a:spLocks noChangeArrowheads="1"/>
            </p:cNvSpPr>
            <p:nvPr/>
          </p:nvSpPr>
          <p:spPr bwMode="auto">
            <a:xfrm>
              <a:off x="3791" y="2537"/>
              <a:ext cx="558" cy="291"/>
            </a:xfrm>
            <a:prstGeom prst="rect">
              <a:avLst/>
            </a:prstGeom>
            <a:noFill/>
            <a:ln w="9525">
              <a:noFill/>
              <a:miter lim="800000"/>
              <a:headEnd/>
              <a:tailEnd/>
            </a:ln>
          </p:spPr>
          <p:txBody>
            <a:bodyPr wrap="none">
              <a:spAutoFit/>
            </a:bodyPr>
            <a:lstStyle/>
            <a:p>
              <a:pPr algn="ctr">
                <a:defRPr/>
              </a:pPr>
              <a:r>
                <a:rPr lang="en-US" altLang="zh-CN">
                  <a:solidFill>
                    <a:srgbClr val="FF0000"/>
                  </a:solidFill>
                  <a:latin typeface="+mn-lt"/>
                  <a:ea typeface="+mn-ea"/>
                </a:rPr>
                <a:t>SMTP</a:t>
              </a:r>
              <a:endParaRPr lang="en-US" altLang="zh-CN">
                <a:latin typeface="+mn-lt"/>
                <a:ea typeface="+mn-ea"/>
              </a:endParaRPr>
            </a:p>
          </p:txBody>
        </p:sp>
      </p:grpSp>
      <p:grpSp>
        <p:nvGrpSpPr>
          <p:cNvPr id="126997" name="Group 533"/>
          <p:cNvGrpSpPr>
            <a:grpSpLocks/>
          </p:cNvGrpSpPr>
          <p:nvPr/>
        </p:nvGrpSpPr>
        <p:grpSpPr bwMode="auto">
          <a:xfrm>
            <a:off x="6056314" y="3427417"/>
            <a:ext cx="885825" cy="461963"/>
            <a:chOff x="3791" y="2537"/>
            <a:chExt cx="558" cy="291"/>
          </a:xfrm>
        </p:grpSpPr>
        <p:sp>
          <p:nvSpPr>
            <p:cNvPr id="13342" name="Rectangle 534"/>
            <p:cNvSpPr>
              <a:spLocks noChangeArrowheads="1"/>
            </p:cNvSpPr>
            <p:nvPr/>
          </p:nvSpPr>
          <p:spPr bwMode="auto">
            <a:xfrm>
              <a:off x="3798" y="2580"/>
              <a:ext cx="540" cy="192"/>
            </a:xfrm>
            <a:prstGeom prst="rect">
              <a:avLst/>
            </a:prstGeom>
            <a:solidFill>
              <a:srgbClr val="FFFFFF"/>
            </a:solidFill>
            <a:ln w="9525">
              <a:noFill/>
              <a:miter lim="800000"/>
              <a:headEnd/>
              <a:tailEnd/>
            </a:ln>
          </p:spPr>
          <p:txBody>
            <a:bodyPr wrap="none" anchor="ctr"/>
            <a:lstStyle/>
            <a:p>
              <a:pPr>
                <a:defRPr/>
              </a:pPr>
              <a:endParaRPr lang="en-US" altLang="zh-CN">
                <a:latin typeface="+mn-lt"/>
                <a:ea typeface="+mn-ea"/>
              </a:endParaRPr>
            </a:p>
          </p:txBody>
        </p:sp>
        <p:sp>
          <p:nvSpPr>
            <p:cNvPr id="13343" name="Text Box 535"/>
            <p:cNvSpPr txBox="1">
              <a:spLocks noChangeArrowheads="1"/>
            </p:cNvSpPr>
            <p:nvPr/>
          </p:nvSpPr>
          <p:spPr bwMode="auto">
            <a:xfrm>
              <a:off x="3791" y="2537"/>
              <a:ext cx="558" cy="291"/>
            </a:xfrm>
            <a:prstGeom prst="rect">
              <a:avLst/>
            </a:prstGeom>
            <a:noFill/>
            <a:ln w="9525">
              <a:noFill/>
              <a:miter lim="800000"/>
              <a:headEnd/>
              <a:tailEnd/>
            </a:ln>
          </p:spPr>
          <p:txBody>
            <a:bodyPr wrap="none">
              <a:spAutoFit/>
            </a:bodyPr>
            <a:lstStyle/>
            <a:p>
              <a:pPr algn="ctr">
                <a:defRPr/>
              </a:pPr>
              <a:r>
                <a:rPr lang="en-US" altLang="zh-CN" dirty="0">
                  <a:solidFill>
                    <a:srgbClr val="FF0000"/>
                  </a:solidFill>
                  <a:latin typeface="+mn-lt"/>
                  <a:ea typeface="+mn-ea"/>
                </a:rPr>
                <a:t>SMTP</a:t>
              </a:r>
              <a:endParaRPr lang="en-US" altLang="zh-CN" dirty="0">
                <a:latin typeface="+mn-lt"/>
                <a:ea typeface="+mn-ea"/>
              </a:endParaRPr>
            </a:p>
          </p:txBody>
        </p:sp>
      </p:grpSp>
    </p:spTree>
    <p:extLst>
      <p:ext uri="{BB962C8B-B14F-4D97-AF65-F5344CB8AC3E}">
        <p14:creationId xmlns:p14="http://schemas.microsoft.com/office/powerpoint/2010/main" val="16123255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240000" y="360000"/>
            <a:ext cx="11520000" cy="890588"/>
          </a:xfrm>
        </p:spPr>
        <p:txBody>
          <a:bodyPr/>
          <a:lstStyle/>
          <a:p>
            <a:r>
              <a:rPr lang="en-US" altLang="zh-CN"/>
              <a:t>Electronic Mail: mail servers</a:t>
            </a:r>
          </a:p>
        </p:txBody>
      </p:sp>
      <p:sp>
        <p:nvSpPr>
          <p:cNvPr id="129027" name="Rectangle 3"/>
          <p:cNvSpPr>
            <a:spLocks noGrp="1" noChangeArrowheads="1"/>
          </p:cNvSpPr>
          <p:nvPr>
            <p:ph sz="half" idx="1"/>
          </p:nvPr>
        </p:nvSpPr>
        <p:spPr>
          <a:xfrm>
            <a:off x="711200" y="1600200"/>
            <a:ext cx="5080000" cy="4648200"/>
          </a:xfrm>
        </p:spPr>
        <p:txBody>
          <a:bodyPr>
            <a:normAutofit lnSpcReduction="10000"/>
          </a:bodyPr>
          <a:lstStyle/>
          <a:p>
            <a:r>
              <a:rPr lang="en-US" altLang="zh-CN" dirty="0"/>
              <a:t>Mail Servers </a:t>
            </a:r>
          </a:p>
          <a:p>
            <a:pPr lvl="1"/>
            <a:r>
              <a:rPr lang="en-US" altLang="zh-CN" dirty="0"/>
              <a:t>mailbox contains incoming messages for user</a:t>
            </a:r>
          </a:p>
          <a:p>
            <a:pPr lvl="1"/>
            <a:r>
              <a:rPr lang="en-US" altLang="zh-CN" dirty="0"/>
              <a:t>message queue of outgoing (to be sent) mail messages</a:t>
            </a:r>
          </a:p>
          <a:p>
            <a:r>
              <a:rPr lang="en-US" altLang="zh-CN" dirty="0"/>
              <a:t>SMTP protocol [RFC 2821]</a:t>
            </a:r>
          </a:p>
          <a:p>
            <a:r>
              <a:rPr lang="en-US" altLang="zh-CN" dirty="0"/>
              <a:t>between mail servers to send email messages</a:t>
            </a:r>
          </a:p>
          <a:p>
            <a:pPr lvl="1"/>
            <a:r>
              <a:rPr lang="en-US" altLang="zh-CN" dirty="0"/>
              <a:t>client: sending mail to server</a:t>
            </a:r>
          </a:p>
          <a:p>
            <a:pPr lvl="1"/>
            <a:r>
              <a:rPr lang="en-US" altLang="zh-CN" dirty="0"/>
              <a:t>“server”: receiving mail server</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71</a:t>
            </a:fld>
            <a:endParaRPr lang="en-US" altLang="zh-CN" dirty="0"/>
          </a:p>
        </p:txBody>
      </p:sp>
      <p:sp>
        <p:nvSpPr>
          <p:cNvPr id="129028" name="Line 9"/>
          <p:cNvSpPr>
            <a:spLocks noChangeShapeType="1"/>
          </p:cNvSpPr>
          <p:nvPr/>
        </p:nvSpPr>
        <p:spPr bwMode="auto">
          <a:xfrm>
            <a:off x="7562850" y="2628901"/>
            <a:ext cx="1123950" cy="790575"/>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nvGrpSpPr>
          <p:cNvPr id="129029" name="Group 10"/>
          <p:cNvGrpSpPr>
            <a:grpSpLocks/>
          </p:cNvGrpSpPr>
          <p:nvPr/>
        </p:nvGrpSpPr>
        <p:grpSpPr bwMode="auto">
          <a:xfrm>
            <a:off x="8955088" y="2555875"/>
            <a:ext cx="355600" cy="933450"/>
            <a:chOff x="4180" y="783"/>
            <a:chExt cx="150" cy="307"/>
          </a:xfrm>
        </p:grpSpPr>
        <p:sp>
          <p:nvSpPr>
            <p:cNvPr id="129141" name="AutoShape 11"/>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42" name="Rectangle 12"/>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43" name="Rectangle 13"/>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44" name="AutoShape 14"/>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45" name="Line 15"/>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146" name="Line 16"/>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147" name="Rectangle 17"/>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48" name="Rectangle 18"/>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nvGrpSpPr>
          <p:cNvPr id="129030" name="Group 19"/>
          <p:cNvGrpSpPr>
            <a:grpSpLocks/>
          </p:cNvGrpSpPr>
          <p:nvPr/>
        </p:nvGrpSpPr>
        <p:grpSpPr bwMode="auto">
          <a:xfrm>
            <a:off x="8724901" y="3008314"/>
            <a:ext cx="809625" cy="1049337"/>
            <a:chOff x="4296" y="2627"/>
            <a:chExt cx="510" cy="661"/>
          </a:xfrm>
        </p:grpSpPr>
        <p:sp>
          <p:nvSpPr>
            <p:cNvPr id="129126" name="Rectangle 20"/>
            <p:cNvSpPr>
              <a:spLocks noChangeArrowheads="1"/>
            </p:cNvSpPr>
            <p:nvPr/>
          </p:nvSpPr>
          <p:spPr bwMode="auto">
            <a:xfrm>
              <a:off x="4296" y="2652"/>
              <a:ext cx="510" cy="636"/>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27" name="Text Box 21"/>
            <p:cNvSpPr txBox="1">
              <a:spLocks noChangeArrowheads="1"/>
            </p:cNvSpPr>
            <p:nvPr/>
          </p:nvSpPr>
          <p:spPr bwMode="auto">
            <a:xfrm>
              <a:off x="4334" y="2627"/>
              <a:ext cx="41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mail</a:t>
              </a:r>
            </a:p>
            <a:p>
              <a:pPr algn="ctr">
                <a:spcBef>
                  <a:spcPct val="0"/>
                </a:spcBef>
                <a:buSzTx/>
                <a:buFontTx/>
                <a:buNone/>
              </a:pPr>
              <a:r>
                <a:rPr lang="en-US" altLang="zh-CN" sz="1600">
                  <a:latin typeface="+mn-lt"/>
                  <a:ea typeface="+mn-ea"/>
                </a:rPr>
                <a:t>server</a:t>
              </a:r>
              <a:endParaRPr lang="en-US" altLang="zh-CN" sz="2400">
                <a:latin typeface="+mn-lt"/>
                <a:ea typeface="+mn-ea"/>
              </a:endParaRPr>
            </a:p>
          </p:txBody>
        </p:sp>
        <p:sp>
          <p:nvSpPr>
            <p:cNvPr id="129128" name="Rectangle 22"/>
            <p:cNvSpPr>
              <a:spLocks noChangeArrowheads="1"/>
            </p:cNvSpPr>
            <p:nvPr/>
          </p:nvSpPr>
          <p:spPr bwMode="auto">
            <a:xfrm>
              <a:off x="4320" y="3006"/>
              <a:ext cx="450" cy="120"/>
            </a:xfrm>
            <a:prstGeom prst="rect">
              <a:avLst/>
            </a:prstGeom>
            <a:solidFill>
              <a:srgbClr val="00FF00"/>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29" name="Line 23"/>
            <p:cNvSpPr>
              <a:spLocks noChangeShapeType="1"/>
            </p:cNvSpPr>
            <p:nvPr/>
          </p:nvSpPr>
          <p:spPr bwMode="auto">
            <a:xfrm>
              <a:off x="4369"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130" name="Line 24"/>
            <p:cNvSpPr>
              <a:spLocks noChangeShapeType="1"/>
            </p:cNvSpPr>
            <p:nvPr/>
          </p:nvSpPr>
          <p:spPr bwMode="auto">
            <a:xfrm>
              <a:off x="4478"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131" name="Line 25"/>
            <p:cNvSpPr>
              <a:spLocks noChangeShapeType="1"/>
            </p:cNvSpPr>
            <p:nvPr/>
          </p:nvSpPr>
          <p:spPr bwMode="auto">
            <a:xfrm>
              <a:off x="4533" y="3035"/>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132" name="Line 26"/>
            <p:cNvSpPr>
              <a:spLocks noChangeShapeType="1"/>
            </p:cNvSpPr>
            <p:nvPr/>
          </p:nvSpPr>
          <p:spPr bwMode="auto">
            <a:xfrm>
              <a:off x="4590"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133" name="Line 27"/>
            <p:cNvSpPr>
              <a:spLocks noChangeShapeType="1"/>
            </p:cNvSpPr>
            <p:nvPr/>
          </p:nvSpPr>
          <p:spPr bwMode="auto">
            <a:xfrm>
              <a:off x="4651"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134" name="Line 28"/>
            <p:cNvSpPr>
              <a:spLocks noChangeShapeType="1"/>
            </p:cNvSpPr>
            <p:nvPr/>
          </p:nvSpPr>
          <p:spPr bwMode="auto">
            <a:xfrm>
              <a:off x="4707"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135" name="Line 29"/>
            <p:cNvSpPr>
              <a:spLocks noChangeShapeType="1"/>
            </p:cNvSpPr>
            <p:nvPr/>
          </p:nvSpPr>
          <p:spPr bwMode="auto">
            <a:xfrm>
              <a:off x="4422"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136" name="Rectangle 30"/>
            <p:cNvSpPr>
              <a:spLocks noChangeArrowheads="1"/>
            </p:cNvSpPr>
            <p:nvPr/>
          </p:nvSpPr>
          <p:spPr bwMode="auto">
            <a:xfrm>
              <a:off x="4328"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37" name="Rectangle 31"/>
            <p:cNvSpPr>
              <a:spLocks noChangeArrowheads="1"/>
            </p:cNvSpPr>
            <p:nvPr/>
          </p:nvSpPr>
          <p:spPr bwMode="auto">
            <a:xfrm>
              <a:off x="4414"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38" name="Rectangle 32"/>
            <p:cNvSpPr>
              <a:spLocks noChangeArrowheads="1"/>
            </p:cNvSpPr>
            <p:nvPr/>
          </p:nvSpPr>
          <p:spPr bwMode="auto">
            <a:xfrm>
              <a:off x="4500" y="3172"/>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39" name="Rectangle 33"/>
            <p:cNvSpPr>
              <a:spLocks noChangeArrowheads="1"/>
            </p:cNvSpPr>
            <p:nvPr/>
          </p:nvSpPr>
          <p:spPr bwMode="auto">
            <a:xfrm>
              <a:off x="4597"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40" name="Rectangle 34"/>
            <p:cNvSpPr>
              <a:spLocks noChangeArrowheads="1"/>
            </p:cNvSpPr>
            <p:nvPr/>
          </p:nvSpPr>
          <p:spPr bwMode="auto">
            <a:xfrm>
              <a:off x="4693"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nvGrpSpPr>
          <p:cNvPr id="129031" name="Group 35"/>
          <p:cNvGrpSpPr>
            <a:grpSpLocks/>
          </p:cNvGrpSpPr>
          <p:nvPr/>
        </p:nvGrpSpPr>
        <p:grpSpPr bwMode="auto">
          <a:xfrm>
            <a:off x="9439275" y="2146300"/>
            <a:ext cx="646112" cy="706438"/>
            <a:chOff x="4338" y="290"/>
            <a:chExt cx="407" cy="445"/>
          </a:xfrm>
        </p:grpSpPr>
        <p:graphicFrame>
          <p:nvGraphicFramePr>
            <p:cNvPr id="129122" name="Object 36"/>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1840" name="Clip" r:id="rId4" imgW="1307263" imgH="1084139" progId="">
                    <p:embed/>
                  </p:oleObj>
                </mc:Choice>
                <mc:Fallback>
                  <p:oleObj name="Clip" r:id="rId4" imgW="1307263" imgH="1084139" progId="">
                    <p:embed/>
                    <p:pic>
                      <p:nvPicPr>
                        <p:cNvPr id="129122" name="Object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9123" name="Group 37"/>
            <p:cNvGrpSpPr>
              <a:grpSpLocks/>
            </p:cNvGrpSpPr>
            <p:nvPr/>
          </p:nvGrpSpPr>
          <p:grpSpPr bwMode="auto">
            <a:xfrm>
              <a:off x="4362" y="367"/>
              <a:ext cx="383" cy="368"/>
              <a:chOff x="4224" y="817"/>
              <a:chExt cx="447" cy="368"/>
            </a:xfrm>
          </p:grpSpPr>
          <p:sp>
            <p:nvSpPr>
              <p:cNvPr id="129124" name="Rectangle 38"/>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25" name="Text Box 39"/>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grpSp>
        <p:nvGrpSpPr>
          <p:cNvPr id="129032" name="Group 40"/>
          <p:cNvGrpSpPr>
            <a:grpSpLocks/>
          </p:cNvGrpSpPr>
          <p:nvPr/>
        </p:nvGrpSpPr>
        <p:grpSpPr bwMode="auto">
          <a:xfrm>
            <a:off x="9667875" y="3155950"/>
            <a:ext cx="646112" cy="706438"/>
            <a:chOff x="4338" y="290"/>
            <a:chExt cx="407" cy="445"/>
          </a:xfrm>
        </p:grpSpPr>
        <p:graphicFrame>
          <p:nvGraphicFramePr>
            <p:cNvPr id="129118" name="Object 41"/>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1841" name="Clip" r:id="rId6" imgW="1307263" imgH="1084139" progId="">
                    <p:embed/>
                  </p:oleObj>
                </mc:Choice>
                <mc:Fallback>
                  <p:oleObj name="Clip" r:id="rId6" imgW="1307263" imgH="1084139" progId="">
                    <p:embed/>
                    <p:pic>
                      <p:nvPicPr>
                        <p:cNvPr id="129118" name="Object 4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9119" name="Group 42"/>
            <p:cNvGrpSpPr>
              <a:grpSpLocks/>
            </p:cNvGrpSpPr>
            <p:nvPr/>
          </p:nvGrpSpPr>
          <p:grpSpPr bwMode="auto">
            <a:xfrm>
              <a:off x="4362" y="367"/>
              <a:ext cx="383" cy="368"/>
              <a:chOff x="4224" y="817"/>
              <a:chExt cx="447" cy="368"/>
            </a:xfrm>
          </p:grpSpPr>
          <p:sp>
            <p:nvSpPr>
              <p:cNvPr id="129120" name="Rectangle 43"/>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21" name="Text Box 44"/>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grpSp>
        <p:nvGrpSpPr>
          <p:cNvPr id="129033" name="Group 45"/>
          <p:cNvGrpSpPr>
            <a:grpSpLocks/>
          </p:cNvGrpSpPr>
          <p:nvPr/>
        </p:nvGrpSpPr>
        <p:grpSpPr bwMode="auto">
          <a:xfrm>
            <a:off x="9439275" y="4203700"/>
            <a:ext cx="646112" cy="706438"/>
            <a:chOff x="4338" y="290"/>
            <a:chExt cx="407" cy="445"/>
          </a:xfrm>
        </p:grpSpPr>
        <p:graphicFrame>
          <p:nvGraphicFramePr>
            <p:cNvPr id="129114" name="Object 46"/>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1842" name="Clip" r:id="rId7" imgW="1307263" imgH="1084139" progId="">
                    <p:embed/>
                  </p:oleObj>
                </mc:Choice>
                <mc:Fallback>
                  <p:oleObj name="Clip" r:id="rId7" imgW="1307263" imgH="1084139" progId="">
                    <p:embed/>
                    <p:pic>
                      <p:nvPicPr>
                        <p:cNvPr id="129114" name="Object 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9115" name="Group 47"/>
            <p:cNvGrpSpPr>
              <a:grpSpLocks/>
            </p:cNvGrpSpPr>
            <p:nvPr/>
          </p:nvGrpSpPr>
          <p:grpSpPr bwMode="auto">
            <a:xfrm>
              <a:off x="4362" y="367"/>
              <a:ext cx="383" cy="368"/>
              <a:chOff x="4224" y="817"/>
              <a:chExt cx="447" cy="368"/>
            </a:xfrm>
          </p:grpSpPr>
          <p:sp>
            <p:nvSpPr>
              <p:cNvPr id="129116" name="Rectangle 48"/>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17" name="Text Box 49"/>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grpSp>
        <p:nvGrpSpPr>
          <p:cNvPr id="129034" name="Group 50"/>
          <p:cNvGrpSpPr>
            <a:grpSpLocks/>
          </p:cNvGrpSpPr>
          <p:nvPr/>
        </p:nvGrpSpPr>
        <p:grpSpPr bwMode="auto">
          <a:xfrm>
            <a:off x="6724651" y="3965576"/>
            <a:ext cx="809625" cy="1501775"/>
            <a:chOff x="3492" y="2522"/>
            <a:chExt cx="510" cy="946"/>
          </a:xfrm>
        </p:grpSpPr>
        <p:grpSp>
          <p:nvGrpSpPr>
            <p:cNvPr id="129089" name="Group 51"/>
            <p:cNvGrpSpPr>
              <a:grpSpLocks/>
            </p:cNvGrpSpPr>
            <p:nvPr/>
          </p:nvGrpSpPr>
          <p:grpSpPr bwMode="auto">
            <a:xfrm>
              <a:off x="3631" y="2522"/>
              <a:ext cx="224" cy="588"/>
              <a:chOff x="4180" y="783"/>
              <a:chExt cx="150" cy="307"/>
            </a:xfrm>
          </p:grpSpPr>
          <p:sp>
            <p:nvSpPr>
              <p:cNvPr id="129106" name="AutoShape 52"/>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07" name="Rectangle 53"/>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08" name="Rectangle 54"/>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09" name="AutoShape 55"/>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10" name="Line 56"/>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111" name="Line 57"/>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112" name="Rectangle 58"/>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13" name="Rectangle 59"/>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nvGrpSpPr>
            <p:cNvPr id="129090" name="Group 60"/>
            <p:cNvGrpSpPr>
              <a:grpSpLocks/>
            </p:cNvGrpSpPr>
            <p:nvPr/>
          </p:nvGrpSpPr>
          <p:grpSpPr bwMode="auto">
            <a:xfrm>
              <a:off x="3492" y="2807"/>
              <a:ext cx="510" cy="661"/>
              <a:chOff x="4296" y="2627"/>
              <a:chExt cx="510" cy="661"/>
            </a:xfrm>
          </p:grpSpPr>
          <p:sp>
            <p:nvSpPr>
              <p:cNvPr id="129091" name="Rectangle 61"/>
              <p:cNvSpPr>
                <a:spLocks noChangeArrowheads="1"/>
              </p:cNvSpPr>
              <p:nvPr/>
            </p:nvSpPr>
            <p:spPr bwMode="auto">
              <a:xfrm>
                <a:off x="4296" y="2652"/>
                <a:ext cx="510" cy="636"/>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92" name="Text Box 62"/>
              <p:cNvSpPr txBox="1">
                <a:spLocks noChangeArrowheads="1"/>
              </p:cNvSpPr>
              <p:nvPr/>
            </p:nvSpPr>
            <p:spPr bwMode="auto">
              <a:xfrm>
                <a:off x="4334" y="2627"/>
                <a:ext cx="41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mail</a:t>
                </a:r>
              </a:p>
              <a:p>
                <a:pPr algn="ctr">
                  <a:spcBef>
                    <a:spcPct val="0"/>
                  </a:spcBef>
                  <a:buSzTx/>
                  <a:buFontTx/>
                  <a:buNone/>
                </a:pPr>
                <a:r>
                  <a:rPr lang="en-US" altLang="zh-CN" sz="1600">
                    <a:latin typeface="+mn-lt"/>
                    <a:ea typeface="+mn-ea"/>
                  </a:rPr>
                  <a:t>server</a:t>
                </a:r>
                <a:endParaRPr lang="en-US" altLang="zh-CN" sz="2400">
                  <a:latin typeface="+mn-lt"/>
                  <a:ea typeface="+mn-ea"/>
                </a:endParaRPr>
              </a:p>
            </p:txBody>
          </p:sp>
          <p:sp>
            <p:nvSpPr>
              <p:cNvPr id="129093" name="Rectangle 63"/>
              <p:cNvSpPr>
                <a:spLocks noChangeArrowheads="1"/>
              </p:cNvSpPr>
              <p:nvPr/>
            </p:nvSpPr>
            <p:spPr bwMode="auto">
              <a:xfrm>
                <a:off x="4320" y="3006"/>
                <a:ext cx="450" cy="120"/>
              </a:xfrm>
              <a:prstGeom prst="rect">
                <a:avLst/>
              </a:prstGeom>
              <a:solidFill>
                <a:srgbClr val="00FF00"/>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94" name="Line 64"/>
              <p:cNvSpPr>
                <a:spLocks noChangeShapeType="1"/>
              </p:cNvSpPr>
              <p:nvPr/>
            </p:nvSpPr>
            <p:spPr bwMode="auto">
              <a:xfrm>
                <a:off x="4369"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95" name="Line 65"/>
              <p:cNvSpPr>
                <a:spLocks noChangeShapeType="1"/>
              </p:cNvSpPr>
              <p:nvPr/>
            </p:nvSpPr>
            <p:spPr bwMode="auto">
              <a:xfrm>
                <a:off x="4478"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96" name="Line 66"/>
              <p:cNvSpPr>
                <a:spLocks noChangeShapeType="1"/>
              </p:cNvSpPr>
              <p:nvPr/>
            </p:nvSpPr>
            <p:spPr bwMode="auto">
              <a:xfrm>
                <a:off x="4533" y="3035"/>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97" name="Line 67"/>
              <p:cNvSpPr>
                <a:spLocks noChangeShapeType="1"/>
              </p:cNvSpPr>
              <p:nvPr/>
            </p:nvSpPr>
            <p:spPr bwMode="auto">
              <a:xfrm>
                <a:off x="4590"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98" name="Line 68"/>
              <p:cNvSpPr>
                <a:spLocks noChangeShapeType="1"/>
              </p:cNvSpPr>
              <p:nvPr/>
            </p:nvSpPr>
            <p:spPr bwMode="auto">
              <a:xfrm>
                <a:off x="4651"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99" name="Line 69"/>
              <p:cNvSpPr>
                <a:spLocks noChangeShapeType="1"/>
              </p:cNvSpPr>
              <p:nvPr/>
            </p:nvSpPr>
            <p:spPr bwMode="auto">
              <a:xfrm>
                <a:off x="4707"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100" name="Line 70"/>
              <p:cNvSpPr>
                <a:spLocks noChangeShapeType="1"/>
              </p:cNvSpPr>
              <p:nvPr/>
            </p:nvSpPr>
            <p:spPr bwMode="auto">
              <a:xfrm>
                <a:off x="4422"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101" name="Rectangle 71"/>
              <p:cNvSpPr>
                <a:spLocks noChangeArrowheads="1"/>
              </p:cNvSpPr>
              <p:nvPr/>
            </p:nvSpPr>
            <p:spPr bwMode="auto">
              <a:xfrm>
                <a:off x="4328"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02" name="Rectangle 72"/>
              <p:cNvSpPr>
                <a:spLocks noChangeArrowheads="1"/>
              </p:cNvSpPr>
              <p:nvPr/>
            </p:nvSpPr>
            <p:spPr bwMode="auto">
              <a:xfrm>
                <a:off x="4414"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03" name="Rectangle 73"/>
              <p:cNvSpPr>
                <a:spLocks noChangeArrowheads="1"/>
              </p:cNvSpPr>
              <p:nvPr/>
            </p:nvSpPr>
            <p:spPr bwMode="auto">
              <a:xfrm>
                <a:off x="4500" y="3172"/>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04" name="Rectangle 74"/>
              <p:cNvSpPr>
                <a:spLocks noChangeArrowheads="1"/>
              </p:cNvSpPr>
              <p:nvPr/>
            </p:nvSpPr>
            <p:spPr bwMode="auto">
              <a:xfrm>
                <a:off x="4597"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105" name="Rectangle 75"/>
              <p:cNvSpPr>
                <a:spLocks noChangeArrowheads="1"/>
              </p:cNvSpPr>
              <p:nvPr/>
            </p:nvSpPr>
            <p:spPr bwMode="auto">
              <a:xfrm>
                <a:off x="4693"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grpSp>
        <p:nvGrpSpPr>
          <p:cNvPr id="129035" name="Group 76"/>
          <p:cNvGrpSpPr>
            <a:grpSpLocks/>
          </p:cNvGrpSpPr>
          <p:nvPr/>
        </p:nvGrpSpPr>
        <p:grpSpPr bwMode="auto">
          <a:xfrm>
            <a:off x="7667625" y="5070475"/>
            <a:ext cx="646112" cy="706438"/>
            <a:chOff x="4338" y="290"/>
            <a:chExt cx="407" cy="445"/>
          </a:xfrm>
        </p:grpSpPr>
        <p:graphicFrame>
          <p:nvGraphicFramePr>
            <p:cNvPr id="129085" name="Object 77"/>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1843" name="Clip" r:id="rId8" imgW="1307263" imgH="1084139" progId="">
                    <p:embed/>
                  </p:oleObj>
                </mc:Choice>
                <mc:Fallback>
                  <p:oleObj name="Clip" r:id="rId8" imgW="1307263" imgH="1084139" progId="">
                    <p:embed/>
                    <p:pic>
                      <p:nvPicPr>
                        <p:cNvPr id="129085" name="Object 7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9086" name="Group 78"/>
            <p:cNvGrpSpPr>
              <a:grpSpLocks/>
            </p:cNvGrpSpPr>
            <p:nvPr/>
          </p:nvGrpSpPr>
          <p:grpSpPr bwMode="auto">
            <a:xfrm>
              <a:off x="4362" y="367"/>
              <a:ext cx="383" cy="368"/>
              <a:chOff x="4224" y="817"/>
              <a:chExt cx="447" cy="368"/>
            </a:xfrm>
          </p:grpSpPr>
          <p:sp>
            <p:nvSpPr>
              <p:cNvPr id="129087" name="Rectangle 79"/>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88" name="Text Box 80"/>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grpSp>
        <p:nvGrpSpPr>
          <p:cNvPr id="129036" name="Group 81"/>
          <p:cNvGrpSpPr>
            <a:grpSpLocks/>
          </p:cNvGrpSpPr>
          <p:nvPr/>
        </p:nvGrpSpPr>
        <p:grpSpPr bwMode="auto">
          <a:xfrm>
            <a:off x="6829425" y="5575300"/>
            <a:ext cx="646112" cy="706438"/>
            <a:chOff x="4338" y="290"/>
            <a:chExt cx="407" cy="445"/>
          </a:xfrm>
        </p:grpSpPr>
        <p:graphicFrame>
          <p:nvGraphicFramePr>
            <p:cNvPr id="129081" name="Object 82"/>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1844" name="Clip" r:id="rId9" imgW="1307263" imgH="1084139" progId="">
                    <p:embed/>
                  </p:oleObj>
                </mc:Choice>
                <mc:Fallback>
                  <p:oleObj name="Clip" r:id="rId9" imgW="1307263" imgH="1084139" progId="">
                    <p:embed/>
                    <p:pic>
                      <p:nvPicPr>
                        <p:cNvPr id="129081" name="Object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9082" name="Group 83"/>
            <p:cNvGrpSpPr>
              <a:grpSpLocks/>
            </p:cNvGrpSpPr>
            <p:nvPr/>
          </p:nvGrpSpPr>
          <p:grpSpPr bwMode="auto">
            <a:xfrm>
              <a:off x="4362" y="367"/>
              <a:ext cx="383" cy="368"/>
              <a:chOff x="4224" y="817"/>
              <a:chExt cx="447" cy="368"/>
            </a:xfrm>
          </p:grpSpPr>
          <p:sp>
            <p:nvSpPr>
              <p:cNvPr id="129083" name="Rectangle 84"/>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84" name="Text Box 85"/>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grpSp>
        <p:nvGrpSpPr>
          <p:cNvPr id="129037" name="Group 86"/>
          <p:cNvGrpSpPr>
            <a:grpSpLocks/>
          </p:cNvGrpSpPr>
          <p:nvPr/>
        </p:nvGrpSpPr>
        <p:grpSpPr bwMode="auto">
          <a:xfrm>
            <a:off x="6724651" y="1708151"/>
            <a:ext cx="809625" cy="1501775"/>
            <a:chOff x="3492" y="2522"/>
            <a:chExt cx="510" cy="946"/>
          </a:xfrm>
        </p:grpSpPr>
        <p:grpSp>
          <p:nvGrpSpPr>
            <p:cNvPr id="129056" name="Group 87"/>
            <p:cNvGrpSpPr>
              <a:grpSpLocks/>
            </p:cNvGrpSpPr>
            <p:nvPr/>
          </p:nvGrpSpPr>
          <p:grpSpPr bwMode="auto">
            <a:xfrm>
              <a:off x="3631" y="2522"/>
              <a:ext cx="224" cy="588"/>
              <a:chOff x="4180" y="783"/>
              <a:chExt cx="150" cy="307"/>
            </a:xfrm>
          </p:grpSpPr>
          <p:sp>
            <p:nvSpPr>
              <p:cNvPr id="129073" name="AutoShape 88"/>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74" name="Rectangle 89"/>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75" name="Rectangle 90"/>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76" name="AutoShape 91"/>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77" name="Line 92"/>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78" name="Line 93"/>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79" name="Rectangle 94"/>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80" name="Rectangle 95"/>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nvGrpSpPr>
            <p:cNvPr id="129057" name="Group 96"/>
            <p:cNvGrpSpPr>
              <a:grpSpLocks/>
            </p:cNvGrpSpPr>
            <p:nvPr/>
          </p:nvGrpSpPr>
          <p:grpSpPr bwMode="auto">
            <a:xfrm>
              <a:off x="3492" y="2807"/>
              <a:ext cx="510" cy="661"/>
              <a:chOff x="4296" y="2627"/>
              <a:chExt cx="510" cy="661"/>
            </a:xfrm>
          </p:grpSpPr>
          <p:sp>
            <p:nvSpPr>
              <p:cNvPr id="129058" name="Rectangle 97"/>
              <p:cNvSpPr>
                <a:spLocks noChangeArrowheads="1"/>
              </p:cNvSpPr>
              <p:nvPr/>
            </p:nvSpPr>
            <p:spPr bwMode="auto">
              <a:xfrm>
                <a:off x="4296" y="2652"/>
                <a:ext cx="510" cy="636"/>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59" name="Text Box 98"/>
              <p:cNvSpPr txBox="1">
                <a:spLocks noChangeArrowheads="1"/>
              </p:cNvSpPr>
              <p:nvPr/>
            </p:nvSpPr>
            <p:spPr bwMode="auto">
              <a:xfrm>
                <a:off x="4334" y="2627"/>
                <a:ext cx="41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mail</a:t>
                </a:r>
              </a:p>
              <a:p>
                <a:pPr algn="ctr">
                  <a:spcBef>
                    <a:spcPct val="0"/>
                  </a:spcBef>
                  <a:buSzTx/>
                  <a:buFontTx/>
                  <a:buNone/>
                </a:pPr>
                <a:r>
                  <a:rPr lang="en-US" altLang="zh-CN" sz="1600">
                    <a:latin typeface="+mn-lt"/>
                    <a:ea typeface="+mn-ea"/>
                  </a:rPr>
                  <a:t>server</a:t>
                </a:r>
                <a:endParaRPr lang="en-US" altLang="zh-CN" sz="2400">
                  <a:latin typeface="+mn-lt"/>
                  <a:ea typeface="+mn-ea"/>
                </a:endParaRPr>
              </a:p>
            </p:txBody>
          </p:sp>
          <p:sp>
            <p:nvSpPr>
              <p:cNvPr id="129060" name="Rectangle 99"/>
              <p:cNvSpPr>
                <a:spLocks noChangeArrowheads="1"/>
              </p:cNvSpPr>
              <p:nvPr/>
            </p:nvSpPr>
            <p:spPr bwMode="auto">
              <a:xfrm>
                <a:off x="4320" y="3006"/>
                <a:ext cx="450" cy="120"/>
              </a:xfrm>
              <a:prstGeom prst="rect">
                <a:avLst/>
              </a:prstGeom>
              <a:solidFill>
                <a:srgbClr val="00FF00"/>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61" name="Line 100"/>
              <p:cNvSpPr>
                <a:spLocks noChangeShapeType="1"/>
              </p:cNvSpPr>
              <p:nvPr/>
            </p:nvSpPr>
            <p:spPr bwMode="auto">
              <a:xfrm>
                <a:off x="4369"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62" name="Line 101"/>
              <p:cNvSpPr>
                <a:spLocks noChangeShapeType="1"/>
              </p:cNvSpPr>
              <p:nvPr/>
            </p:nvSpPr>
            <p:spPr bwMode="auto">
              <a:xfrm>
                <a:off x="4478"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63" name="Line 102"/>
              <p:cNvSpPr>
                <a:spLocks noChangeShapeType="1"/>
              </p:cNvSpPr>
              <p:nvPr/>
            </p:nvSpPr>
            <p:spPr bwMode="auto">
              <a:xfrm>
                <a:off x="4533" y="3035"/>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64" name="Line 103"/>
              <p:cNvSpPr>
                <a:spLocks noChangeShapeType="1"/>
              </p:cNvSpPr>
              <p:nvPr/>
            </p:nvSpPr>
            <p:spPr bwMode="auto">
              <a:xfrm>
                <a:off x="4590"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65" name="Line 104"/>
              <p:cNvSpPr>
                <a:spLocks noChangeShapeType="1"/>
              </p:cNvSpPr>
              <p:nvPr/>
            </p:nvSpPr>
            <p:spPr bwMode="auto">
              <a:xfrm>
                <a:off x="4651"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66" name="Line 105"/>
              <p:cNvSpPr>
                <a:spLocks noChangeShapeType="1"/>
              </p:cNvSpPr>
              <p:nvPr/>
            </p:nvSpPr>
            <p:spPr bwMode="auto">
              <a:xfrm>
                <a:off x="4707"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67" name="Line 106"/>
              <p:cNvSpPr>
                <a:spLocks noChangeShapeType="1"/>
              </p:cNvSpPr>
              <p:nvPr/>
            </p:nvSpPr>
            <p:spPr bwMode="auto">
              <a:xfrm>
                <a:off x="4422"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68" name="Rectangle 107"/>
              <p:cNvSpPr>
                <a:spLocks noChangeArrowheads="1"/>
              </p:cNvSpPr>
              <p:nvPr/>
            </p:nvSpPr>
            <p:spPr bwMode="auto">
              <a:xfrm>
                <a:off x="4328"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69" name="Rectangle 108"/>
              <p:cNvSpPr>
                <a:spLocks noChangeArrowheads="1"/>
              </p:cNvSpPr>
              <p:nvPr/>
            </p:nvSpPr>
            <p:spPr bwMode="auto">
              <a:xfrm>
                <a:off x="4414"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70" name="Rectangle 109"/>
              <p:cNvSpPr>
                <a:spLocks noChangeArrowheads="1"/>
              </p:cNvSpPr>
              <p:nvPr/>
            </p:nvSpPr>
            <p:spPr bwMode="auto">
              <a:xfrm>
                <a:off x="4500" y="3172"/>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71" name="Rectangle 110"/>
              <p:cNvSpPr>
                <a:spLocks noChangeArrowheads="1"/>
              </p:cNvSpPr>
              <p:nvPr/>
            </p:nvSpPr>
            <p:spPr bwMode="auto">
              <a:xfrm>
                <a:off x="4597"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72" name="Rectangle 111"/>
              <p:cNvSpPr>
                <a:spLocks noChangeArrowheads="1"/>
              </p:cNvSpPr>
              <p:nvPr/>
            </p:nvSpPr>
            <p:spPr bwMode="auto">
              <a:xfrm>
                <a:off x="4693"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grpSp>
        <p:nvGrpSpPr>
          <p:cNvPr id="129038" name="Group 112"/>
          <p:cNvGrpSpPr>
            <a:grpSpLocks/>
          </p:cNvGrpSpPr>
          <p:nvPr/>
        </p:nvGrpSpPr>
        <p:grpSpPr bwMode="auto">
          <a:xfrm>
            <a:off x="7458075" y="1450975"/>
            <a:ext cx="646112" cy="706438"/>
            <a:chOff x="4338" y="290"/>
            <a:chExt cx="407" cy="445"/>
          </a:xfrm>
        </p:grpSpPr>
        <p:graphicFrame>
          <p:nvGraphicFramePr>
            <p:cNvPr id="129052" name="Object 113"/>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1845" name="Clip" r:id="rId10" imgW="1307263" imgH="1084139" progId="">
                    <p:embed/>
                  </p:oleObj>
                </mc:Choice>
                <mc:Fallback>
                  <p:oleObj name="Clip" r:id="rId10" imgW="1307263" imgH="1084139" progId="">
                    <p:embed/>
                    <p:pic>
                      <p:nvPicPr>
                        <p:cNvPr id="129052" name="Object 1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29053" name="Group 114"/>
            <p:cNvGrpSpPr>
              <a:grpSpLocks/>
            </p:cNvGrpSpPr>
            <p:nvPr/>
          </p:nvGrpSpPr>
          <p:grpSpPr bwMode="auto">
            <a:xfrm>
              <a:off x="4362" y="367"/>
              <a:ext cx="383" cy="368"/>
              <a:chOff x="4224" y="817"/>
              <a:chExt cx="447" cy="368"/>
            </a:xfrm>
          </p:grpSpPr>
          <p:sp>
            <p:nvSpPr>
              <p:cNvPr id="129054" name="Rectangle 115"/>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29055" name="Text Box 116"/>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sp>
        <p:nvSpPr>
          <p:cNvPr id="129039" name="Line 117"/>
          <p:cNvSpPr>
            <a:spLocks noChangeShapeType="1"/>
          </p:cNvSpPr>
          <p:nvPr/>
        </p:nvSpPr>
        <p:spPr bwMode="auto">
          <a:xfrm flipV="1">
            <a:off x="7562850" y="3752850"/>
            <a:ext cx="1123950" cy="1085850"/>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29040" name="Line 118"/>
          <p:cNvSpPr>
            <a:spLocks noChangeShapeType="1"/>
          </p:cNvSpPr>
          <p:nvPr/>
        </p:nvSpPr>
        <p:spPr bwMode="auto">
          <a:xfrm flipH="1" flipV="1">
            <a:off x="6819900" y="3228976"/>
            <a:ext cx="0" cy="1247775"/>
          </a:xfrm>
          <a:prstGeom prst="line">
            <a:avLst/>
          </a:prstGeom>
          <a:noFill/>
          <a:ln w="2857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nvGrpSpPr>
          <p:cNvPr id="129041" name="Group 119"/>
          <p:cNvGrpSpPr>
            <a:grpSpLocks/>
          </p:cNvGrpSpPr>
          <p:nvPr/>
        </p:nvGrpSpPr>
        <p:grpSpPr bwMode="auto">
          <a:xfrm>
            <a:off x="7732714" y="4046542"/>
            <a:ext cx="885825" cy="461963"/>
            <a:chOff x="3791" y="2537"/>
            <a:chExt cx="558" cy="291"/>
          </a:xfrm>
        </p:grpSpPr>
        <p:sp>
          <p:nvSpPr>
            <p:cNvPr id="14368" name="Rectangle 120"/>
            <p:cNvSpPr>
              <a:spLocks noChangeArrowheads="1"/>
            </p:cNvSpPr>
            <p:nvPr/>
          </p:nvSpPr>
          <p:spPr bwMode="auto">
            <a:xfrm>
              <a:off x="3798" y="2580"/>
              <a:ext cx="540" cy="192"/>
            </a:xfrm>
            <a:prstGeom prst="rect">
              <a:avLst/>
            </a:prstGeom>
            <a:solidFill>
              <a:srgbClr val="FFFFFF"/>
            </a:solidFill>
            <a:ln w="9525">
              <a:noFill/>
              <a:miter lim="800000"/>
              <a:headEnd/>
              <a:tailEnd/>
            </a:ln>
          </p:spPr>
          <p:txBody>
            <a:bodyPr wrap="none" anchor="ctr"/>
            <a:lstStyle/>
            <a:p>
              <a:pPr>
                <a:defRPr/>
              </a:pPr>
              <a:endParaRPr lang="en-US" altLang="zh-CN">
                <a:latin typeface="+mn-lt"/>
                <a:ea typeface="+mn-ea"/>
              </a:endParaRPr>
            </a:p>
          </p:txBody>
        </p:sp>
        <p:sp>
          <p:nvSpPr>
            <p:cNvPr id="14369" name="Text Box 121"/>
            <p:cNvSpPr txBox="1">
              <a:spLocks noChangeArrowheads="1"/>
            </p:cNvSpPr>
            <p:nvPr/>
          </p:nvSpPr>
          <p:spPr bwMode="auto">
            <a:xfrm>
              <a:off x="3791" y="2537"/>
              <a:ext cx="558" cy="291"/>
            </a:xfrm>
            <a:prstGeom prst="rect">
              <a:avLst/>
            </a:prstGeom>
            <a:noFill/>
            <a:ln w="9525">
              <a:noFill/>
              <a:miter lim="800000"/>
              <a:headEnd/>
              <a:tailEnd/>
            </a:ln>
          </p:spPr>
          <p:txBody>
            <a:bodyPr wrap="none">
              <a:spAutoFit/>
            </a:bodyPr>
            <a:lstStyle/>
            <a:p>
              <a:pPr algn="ctr">
                <a:defRPr/>
              </a:pPr>
              <a:r>
                <a:rPr lang="en-US" altLang="zh-CN">
                  <a:solidFill>
                    <a:srgbClr val="FF0000"/>
                  </a:solidFill>
                  <a:latin typeface="+mn-lt"/>
                  <a:ea typeface="+mn-ea"/>
                </a:rPr>
                <a:t>SMTP</a:t>
              </a:r>
              <a:endParaRPr lang="en-US" altLang="zh-CN">
                <a:latin typeface="+mn-lt"/>
                <a:ea typeface="+mn-ea"/>
              </a:endParaRPr>
            </a:p>
          </p:txBody>
        </p:sp>
      </p:grpSp>
      <p:grpSp>
        <p:nvGrpSpPr>
          <p:cNvPr id="129042" name="Group 122"/>
          <p:cNvGrpSpPr>
            <a:grpSpLocks/>
          </p:cNvGrpSpPr>
          <p:nvPr/>
        </p:nvGrpSpPr>
        <p:grpSpPr bwMode="auto">
          <a:xfrm>
            <a:off x="7694614" y="2789242"/>
            <a:ext cx="885825" cy="461963"/>
            <a:chOff x="3791" y="2537"/>
            <a:chExt cx="558" cy="291"/>
          </a:xfrm>
        </p:grpSpPr>
        <p:sp>
          <p:nvSpPr>
            <p:cNvPr id="14366" name="Rectangle 123"/>
            <p:cNvSpPr>
              <a:spLocks noChangeArrowheads="1"/>
            </p:cNvSpPr>
            <p:nvPr/>
          </p:nvSpPr>
          <p:spPr bwMode="auto">
            <a:xfrm>
              <a:off x="3798" y="2580"/>
              <a:ext cx="540" cy="192"/>
            </a:xfrm>
            <a:prstGeom prst="rect">
              <a:avLst/>
            </a:prstGeom>
            <a:solidFill>
              <a:srgbClr val="FFFFFF"/>
            </a:solidFill>
            <a:ln w="9525">
              <a:noFill/>
              <a:miter lim="800000"/>
              <a:headEnd/>
              <a:tailEnd/>
            </a:ln>
          </p:spPr>
          <p:txBody>
            <a:bodyPr wrap="none" anchor="ctr"/>
            <a:lstStyle/>
            <a:p>
              <a:pPr>
                <a:defRPr/>
              </a:pPr>
              <a:endParaRPr lang="en-US" altLang="zh-CN">
                <a:latin typeface="+mn-lt"/>
                <a:ea typeface="+mn-ea"/>
              </a:endParaRPr>
            </a:p>
          </p:txBody>
        </p:sp>
        <p:sp>
          <p:nvSpPr>
            <p:cNvPr id="14367" name="Text Box 124"/>
            <p:cNvSpPr txBox="1">
              <a:spLocks noChangeArrowheads="1"/>
            </p:cNvSpPr>
            <p:nvPr/>
          </p:nvSpPr>
          <p:spPr bwMode="auto">
            <a:xfrm>
              <a:off x="3791" y="2537"/>
              <a:ext cx="558" cy="291"/>
            </a:xfrm>
            <a:prstGeom prst="rect">
              <a:avLst/>
            </a:prstGeom>
            <a:noFill/>
            <a:ln w="9525">
              <a:noFill/>
              <a:miter lim="800000"/>
              <a:headEnd/>
              <a:tailEnd/>
            </a:ln>
          </p:spPr>
          <p:txBody>
            <a:bodyPr wrap="none">
              <a:spAutoFit/>
            </a:bodyPr>
            <a:lstStyle/>
            <a:p>
              <a:pPr algn="ctr">
                <a:defRPr/>
              </a:pPr>
              <a:r>
                <a:rPr lang="en-US" altLang="zh-CN" dirty="0">
                  <a:solidFill>
                    <a:srgbClr val="FF0000"/>
                  </a:solidFill>
                  <a:latin typeface="+mn-lt"/>
                  <a:ea typeface="+mn-ea"/>
                </a:rPr>
                <a:t>SMTP</a:t>
              </a:r>
              <a:endParaRPr lang="en-US" altLang="zh-CN" dirty="0">
                <a:latin typeface="+mn-lt"/>
                <a:ea typeface="+mn-ea"/>
              </a:endParaRPr>
            </a:p>
          </p:txBody>
        </p:sp>
      </p:grpSp>
      <p:grpSp>
        <p:nvGrpSpPr>
          <p:cNvPr id="129043" name="Group 125"/>
          <p:cNvGrpSpPr>
            <a:grpSpLocks/>
          </p:cNvGrpSpPr>
          <p:nvPr/>
        </p:nvGrpSpPr>
        <p:grpSpPr bwMode="auto">
          <a:xfrm>
            <a:off x="6370639" y="3503617"/>
            <a:ext cx="885825" cy="461963"/>
            <a:chOff x="3791" y="2537"/>
            <a:chExt cx="558" cy="291"/>
          </a:xfrm>
        </p:grpSpPr>
        <p:sp>
          <p:nvSpPr>
            <p:cNvPr id="14364" name="Rectangle 126"/>
            <p:cNvSpPr>
              <a:spLocks noChangeArrowheads="1"/>
            </p:cNvSpPr>
            <p:nvPr/>
          </p:nvSpPr>
          <p:spPr bwMode="auto">
            <a:xfrm>
              <a:off x="3798" y="2580"/>
              <a:ext cx="540" cy="192"/>
            </a:xfrm>
            <a:prstGeom prst="rect">
              <a:avLst/>
            </a:prstGeom>
            <a:solidFill>
              <a:srgbClr val="FFFFFF"/>
            </a:solidFill>
            <a:ln w="9525">
              <a:noFill/>
              <a:miter lim="800000"/>
              <a:headEnd/>
              <a:tailEnd/>
            </a:ln>
          </p:spPr>
          <p:txBody>
            <a:bodyPr wrap="none" anchor="ctr"/>
            <a:lstStyle/>
            <a:p>
              <a:pPr>
                <a:defRPr/>
              </a:pPr>
              <a:endParaRPr lang="en-US" altLang="zh-CN">
                <a:latin typeface="+mn-lt"/>
                <a:ea typeface="+mn-ea"/>
              </a:endParaRPr>
            </a:p>
          </p:txBody>
        </p:sp>
        <p:sp>
          <p:nvSpPr>
            <p:cNvPr id="14365" name="Text Box 127"/>
            <p:cNvSpPr txBox="1">
              <a:spLocks noChangeArrowheads="1"/>
            </p:cNvSpPr>
            <p:nvPr/>
          </p:nvSpPr>
          <p:spPr bwMode="auto">
            <a:xfrm>
              <a:off x="3791" y="2537"/>
              <a:ext cx="558" cy="291"/>
            </a:xfrm>
            <a:prstGeom prst="rect">
              <a:avLst/>
            </a:prstGeom>
            <a:noFill/>
            <a:ln w="9525">
              <a:noFill/>
              <a:miter lim="800000"/>
              <a:headEnd/>
              <a:tailEnd/>
            </a:ln>
          </p:spPr>
          <p:txBody>
            <a:bodyPr wrap="none">
              <a:spAutoFit/>
            </a:bodyPr>
            <a:lstStyle/>
            <a:p>
              <a:pPr algn="ctr">
                <a:defRPr/>
              </a:pPr>
              <a:r>
                <a:rPr lang="en-US" altLang="zh-CN" dirty="0">
                  <a:solidFill>
                    <a:srgbClr val="FF0000"/>
                  </a:solidFill>
                  <a:latin typeface="+mn-lt"/>
                  <a:ea typeface="+mn-ea"/>
                </a:rPr>
                <a:t>SMTP</a:t>
              </a:r>
              <a:endParaRPr lang="en-US" altLang="zh-CN" dirty="0">
                <a:latin typeface="+mn-lt"/>
                <a:ea typeface="+mn-ea"/>
              </a:endParaRPr>
            </a:p>
          </p:txBody>
        </p:sp>
      </p:grpSp>
    </p:spTree>
    <p:extLst>
      <p:ext uri="{BB962C8B-B14F-4D97-AF65-F5344CB8AC3E}">
        <p14:creationId xmlns:p14="http://schemas.microsoft.com/office/powerpoint/2010/main" val="2777865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240000" y="360000"/>
            <a:ext cx="11520000" cy="890588"/>
          </a:xfrm>
        </p:spPr>
        <p:txBody>
          <a:bodyPr/>
          <a:lstStyle/>
          <a:p>
            <a:r>
              <a:rPr lang="en-US" altLang="zh-CN"/>
              <a:t>Electronic Mail: SMTP</a:t>
            </a:r>
          </a:p>
        </p:txBody>
      </p:sp>
      <p:sp>
        <p:nvSpPr>
          <p:cNvPr id="131075" name="Rectangle 3"/>
          <p:cNvSpPr>
            <a:spLocks noGrp="1" noChangeArrowheads="1"/>
          </p:cNvSpPr>
          <p:nvPr>
            <p:ph idx="1"/>
          </p:nvPr>
        </p:nvSpPr>
        <p:spPr>
          <a:xfrm>
            <a:off x="1491384" y="1512707"/>
            <a:ext cx="9126682" cy="4735512"/>
          </a:xfrm>
        </p:spPr>
        <p:txBody>
          <a:bodyPr>
            <a:normAutofit fontScale="85000" lnSpcReduction="20000"/>
          </a:bodyPr>
          <a:lstStyle/>
          <a:p>
            <a:r>
              <a:rPr lang="en-US" altLang="zh-CN" dirty="0"/>
              <a:t>uses TCP to reliably transfer email message from client to server, port 25</a:t>
            </a:r>
          </a:p>
          <a:p>
            <a:r>
              <a:rPr lang="en-US" altLang="zh-CN" dirty="0"/>
              <a:t>direct transfer: sending server to receiving server</a:t>
            </a:r>
          </a:p>
          <a:p>
            <a:r>
              <a:rPr lang="en-US" altLang="zh-CN" dirty="0"/>
              <a:t>three phases of transfer</a:t>
            </a:r>
          </a:p>
          <a:p>
            <a:pPr lvl="1"/>
            <a:r>
              <a:rPr lang="en-US" altLang="zh-CN" dirty="0"/>
              <a:t>1) handshaking (greeting)</a:t>
            </a:r>
          </a:p>
          <a:p>
            <a:pPr lvl="1"/>
            <a:r>
              <a:rPr lang="en-US" altLang="zh-CN" dirty="0"/>
              <a:t>2) transfer of messages</a:t>
            </a:r>
          </a:p>
          <a:p>
            <a:pPr lvl="1"/>
            <a:r>
              <a:rPr lang="en-US" altLang="zh-CN" dirty="0"/>
              <a:t>3) closure</a:t>
            </a:r>
          </a:p>
          <a:p>
            <a:r>
              <a:rPr lang="en-US" altLang="zh-CN" dirty="0"/>
              <a:t>command/response interaction</a:t>
            </a:r>
          </a:p>
          <a:p>
            <a:pPr lvl="1"/>
            <a:r>
              <a:rPr lang="en-US" altLang="zh-CN" dirty="0"/>
              <a:t>commands: ASCII text</a:t>
            </a:r>
          </a:p>
          <a:p>
            <a:pPr lvl="1"/>
            <a:r>
              <a:rPr lang="en-US" altLang="zh-CN" dirty="0"/>
              <a:t>response: status code and phrase</a:t>
            </a:r>
          </a:p>
          <a:p>
            <a:r>
              <a:rPr lang="en-US" altLang="zh-CN" dirty="0"/>
              <a:t>messages must be in 7-bit ASCII</a:t>
            </a:r>
          </a:p>
          <a:p>
            <a:pPr lvl="1"/>
            <a:endParaRPr lang="en-US" altLang="zh-CN" dirty="0"/>
          </a:p>
          <a:p>
            <a:pPr lvl="1"/>
            <a:endParaRPr lang="en-US" altLang="zh-CN" dirty="0"/>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72</a:t>
            </a:fld>
            <a:endParaRPr lang="en-US" altLang="zh-CN" dirty="0"/>
          </a:p>
        </p:txBody>
      </p:sp>
    </p:spTree>
    <p:extLst>
      <p:ext uri="{BB962C8B-B14F-4D97-AF65-F5344CB8AC3E}">
        <p14:creationId xmlns:p14="http://schemas.microsoft.com/office/powerpoint/2010/main" val="1292870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240000" y="360000"/>
            <a:ext cx="11520000" cy="890588"/>
          </a:xfrm>
        </p:spPr>
        <p:txBody>
          <a:bodyPr/>
          <a:lstStyle/>
          <a:p>
            <a:r>
              <a:rPr lang="en-US" altLang="zh-CN" dirty="0"/>
              <a:t>Scenario: Alice sends message to Bob</a:t>
            </a:r>
          </a:p>
        </p:txBody>
      </p:sp>
      <p:sp>
        <p:nvSpPr>
          <p:cNvPr id="4" name="灯片编号占位符 3"/>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73</a:t>
            </a:fld>
            <a:endParaRPr lang="en-US" altLang="zh-CN" dirty="0"/>
          </a:p>
        </p:txBody>
      </p:sp>
      <p:sp>
        <p:nvSpPr>
          <p:cNvPr id="133123" name="Rectangle 3"/>
          <p:cNvSpPr>
            <a:spLocks noGrp="1" noChangeArrowheads="1"/>
          </p:cNvSpPr>
          <p:nvPr>
            <p:ph type="body" sz="half" idx="4294967295"/>
          </p:nvPr>
        </p:nvSpPr>
        <p:spPr>
          <a:xfrm>
            <a:off x="1363137" y="1311276"/>
            <a:ext cx="3810000" cy="3219450"/>
          </a:xfrm>
        </p:spPr>
        <p:txBody>
          <a:bodyPr/>
          <a:lstStyle/>
          <a:p>
            <a:pPr>
              <a:buFont typeface="ZapfDingbats"/>
              <a:buNone/>
            </a:pPr>
            <a:r>
              <a:rPr lang="en-US" altLang="zh-CN" sz="2000" dirty="0"/>
              <a:t>1) Alice uses UA to compose message and “to” bob@someschool.edu</a:t>
            </a:r>
          </a:p>
          <a:p>
            <a:pPr>
              <a:buFont typeface="ZapfDingbats"/>
              <a:buNone/>
            </a:pPr>
            <a:r>
              <a:rPr lang="en-US" altLang="zh-CN" sz="2000" dirty="0"/>
              <a:t>2) Alice’s UA sends message to her mail server; message placed in message queue</a:t>
            </a:r>
          </a:p>
          <a:p>
            <a:pPr>
              <a:buFont typeface="ZapfDingbats"/>
              <a:buNone/>
            </a:pPr>
            <a:r>
              <a:rPr lang="en-US" altLang="zh-CN" sz="2000" dirty="0"/>
              <a:t>3) Client side of SMTP opens TCP connection with Bob’s mail server</a:t>
            </a:r>
          </a:p>
        </p:txBody>
      </p:sp>
      <p:sp>
        <p:nvSpPr>
          <p:cNvPr id="133124" name="Rectangle 4"/>
          <p:cNvSpPr>
            <a:spLocks noGrp="1" noChangeArrowheads="1"/>
          </p:cNvSpPr>
          <p:nvPr>
            <p:ph type="body" sz="half" idx="4294967295"/>
          </p:nvPr>
        </p:nvSpPr>
        <p:spPr>
          <a:xfrm>
            <a:off x="6019801" y="1293115"/>
            <a:ext cx="3810000" cy="3268662"/>
          </a:xfrm>
        </p:spPr>
        <p:txBody>
          <a:bodyPr/>
          <a:lstStyle/>
          <a:p>
            <a:pPr>
              <a:buFont typeface="ZapfDingbats"/>
              <a:buNone/>
            </a:pPr>
            <a:r>
              <a:rPr lang="en-US" altLang="zh-CN" sz="2000" dirty="0"/>
              <a:t>4) SMTP client sends Alice’s message over the TCP connection</a:t>
            </a:r>
          </a:p>
          <a:p>
            <a:pPr>
              <a:buFont typeface="ZapfDingbats"/>
              <a:buNone/>
            </a:pPr>
            <a:r>
              <a:rPr lang="en-US" altLang="zh-CN" sz="2000" dirty="0"/>
              <a:t>5) Bob’s mail server places the message in Bob’s mailbox</a:t>
            </a:r>
          </a:p>
          <a:p>
            <a:pPr>
              <a:buFont typeface="ZapfDingbats"/>
              <a:buNone/>
            </a:pPr>
            <a:r>
              <a:rPr lang="en-US" altLang="zh-CN" sz="2000" dirty="0"/>
              <a:t>6) Bob invokes his user agent to read message</a:t>
            </a:r>
            <a:endParaRPr lang="en-US" altLang="zh-CN" sz="2400" dirty="0"/>
          </a:p>
          <a:p>
            <a:pPr>
              <a:buFont typeface="ZapfDingbats"/>
              <a:buNone/>
            </a:pPr>
            <a:endParaRPr lang="en-US" altLang="zh-CN" sz="2400" dirty="0"/>
          </a:p>
        </p:txBody>
      </p:sp>
      <p:grpSp>
        <p:nvGrpSpPr>
          <p:cNvPr id="133125" name="Group 5"/>
          <p:cNvGrpSpPr>
            <a:grpSpLocks/>
          </p:cNvGrpSpPr>
          <p:nvPr/>
        </p:nvGrpSpPr>
        <p:grpSpPr bwMode="auto">
          <a:xfrm>
            <a:off x="2795589" y="5062539"/>
            <a:ext cx="646113" cy="706437"/>
            <a:chOff x="4338" y="290"/>
            <a:chExt cx="407" cy="445"/>
          </a:xfrm>
        </p:grpSpPr>
        <p:graphicFrame>
          <p:nvGraphicFramePr>
            <p:cNvPr id="133203" name="Object 6"/>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2780" name="Clip" r:id="rId4" imgW="1307263" imgH="1084139" progId="">
                    <p:embed/>
                  </p:oleObj>
                </mc:Choice>
                <mc:Fallback>
                  <p:oleObj name="Clip" r:id="rId4" imgW="1307263" imgH="1084139" progId="">
                    <p:embed/>
                    <p:pic>
                      <p:nvPicPr>
                        <p:cNvPr id="133203"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33204" name="Group 7"/>
            <p:cNvGrpSpPr>
              <a:grpSpLocks/>
            </p:cNvGrpSpPr>
            <p:nvPr/>
          </p:nvGrpSpPr>
          <p:grpSpPr bwMode="auto">
            <a:xfrm>
              <a:off x="4362" y="367"/>
              <a:ext cx="383" cy="368"/>
              <a:chOff x="4224" y="817"/>
              <a:chExt cx="447" cy="368"/>
            </a:xfrm>
          </p:grpSpPr>
          <p:sp>
            <p:nvSpPr>
              <p:cNvPr id="133205" name="Rectangle 8"/>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206" name="Text Box 9"/>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grpSp>
        <p:nvGrpSpPr>
          <p:cNvPr id="133126" name="Group 10"/>
          <p:cNvGrpSpPr>
            <a:grpSpLocks/>
          </p:cNvGrpSpPr>
          <p:nvPr/>
        </p:nvGrpSpPr>
        <p:grpSpPr bwMode="auto">
          <a:xfrm>
            <a:off x="4332289" y="4503739"/>
            <a:ext cx="809625" cy="1501775"/>
            <a:chOff x="3492" y="2522"/>
            <a:chExt cx="510" cy="946"/>
          </a:xfrm>
        </p:grpSpPr>
        <p:grpSp>
          <p:nvGrpSpPr>
            <p:cNvPr id="133178" name="Group 11"/>
            <p:cNvGrpSpPr>
              <a:grpSpLocks/>
            </p:cNvGrpSpPr>
            <p:nvPr/>
          </p:nvGrpSpPr>
          <p:grpSpPr bwMode="auto">
            <a:xfrm>
              <a:off x="3631" y="2522"/>
              <a:ext cx="224" cy="588"/>
              <a:chOff x="4180" y="783"/>
              <a:chExt cx="150" cy="307"/>
            </a:xfrm>
          </p:grpSpPr>
          <p:sp>
            <p:nvSpPr>
              <p:cNvPr id="133195" name="AutoShape 12"/>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96" name="Rectangle 13"/>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97" name="Rectangle 14"/>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98" name="AutoShape 15"/>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99" name="Line 16"/>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200" name="Line 17"/>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201" name="Rectangle 18"/>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202" name="Rectangle 19"/>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nvGrpSpPr>
            <p:cNvPr id="133179" name="Group 20"/>
            <p:cNvGrpSpPr>
              <a:grpSpLocks/>
            </p:cNvGrpSpPr>
            <p:nvPr/>
          </p:nvGrpSpPr>
          <p:grpSpPr bwMode="auto">
            <a:xfrm>
              <a:off x="3492" y="2807"/>
              <a:ext cx="510" cy="661"/>
              <a:chOff x="4296" y="2627"/>
              <a:chExt cx="510" cy="661"/>
            </a:xfrm>
          </p:grpSpPr>
          <p:sp>
            <p:nvSpPr>
              <p:cNvPr id="133180" name="Rectangle 21"/>
              <p:cNvSpPr>
                <a:spLocks noChangeArrowheads="1"/>
              </p:cNvSpPr>
              <p:nvPr/>
            </p:nvSpPr>
            <p:spPr bwMode="auto">
              <a:xfrm>
                <a:off x="4296" y="2652"/>
                <a:ext cx="510" cy="636"/>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81" name="Text Box 22"/>
              <p:cNvSpPr txBox="1">
                <a:spLocks noChangeArrowheads="1"/>
              </p:cNvSpPr>
              <p:nvPr/>
            </p:nvSpPr>
            <p:spPr bwMode="auto">
              <a:xfrm>
                <a:off x="4334" y="2627"/>
                <a:ext cx="41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mail</a:t>
                </a:r>
              </a:p>
              <a:p>
                <a:pPr algn="ctr">
                  <a:spcBef>
                    <a:spcPct val="0"/>
                  </a:spcBef>
                  <a:buSzTx/>
                  <a:buFontTx/>
                  <a:buNone/>
                </a:pPr>
                <a:r>
                  <a:rPr lang="en-US" altLang="zh-CN" sz="1600">
                    <a:latin typeface="+mn-lt"/>
                    <a:ea typeface="+mn-ea"/>
                  </a:rPr>
                  <a:t>server</a:t>
                </a:r>
                <a:endParaRPr lang="en-US" altLang="zh-CN" sz="2400">
                  <a:latin typeface="+mn-lt"/>
                  <a:ea typeface="+mn-ea"/>
                </a:endParaRPr>
              </a:p>
            </p:txBody>
          </p:sp>
          <p:sp>
            <p:nvSpPr>
              <p:cNvPr id="133182" name="Rectangle 23"/>
              <p:cNvSpPr>
                <a:spLocks noChangeArrowheads="1"/>
              </p:cNvSpPr>
              <p:nvPr/>
            </p:nvSpPr>
            <p:spPr bwMode="auto">
              <a:xfrm>
                <a:off x="4320" y="3006"/>
                <a:ext cx="450" cy="120"/>
              </a:xfrm>
              <a:prstGeom prst="rect">
                <a:avLst/>
              </a:prstGeom>
              <a:solidFill>
                <a:srgbClr val="00FF00"/>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83" name="Line 24"/>
              <p:cNvSpPr>
                <a:spLocks noChangeShapeType="1"/>
              </p:cNvSpPr>
              <p:nvPr/>
            </p:nvSpPr>
            <p:spPr bwMode="auto">
              <a:xfrm>
                <a:off x="4369"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84" name="Line 25"/>
              <p:cNvSpPr>
                <a:spLocks noChangeShapeType="1"/>
              </p:cNvSpPr>
              <p:nvPr/>
            </p:nvSpPr>
            <p:spPr bwMode="auto">
              <a:xfrm>
                <a:off x="4478"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85" name="Line 26"/>
              <p:cNvSpPr>
                <a:spLocks noChangeShapeType="1"/>
              </p:cNvSpPr>
              <p:nvPr/>
            </p:nvSpPr>
            <p:spPr bwMode="auto">
              <a:xfrm>
                <a:off x="4533" y="3035"/>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86" name="Line 27"/>
              <p:cNvSpPr>
                <a:spLocks noChangeShapeType="1"/>
              </p:cNvSpPr>
              <p:nvPr/>
            </p:nvSpPr>
            <p:spPr bwMode="auto">
              <a:xfrm>
                <a:off x="4590"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87" name="Line 28"/>
              <p:cNvSpPr>
                <a:spLocks noChangeShapeType="1"/>
              </p:cNvSpPr>
              <p:nvPr/>
            </p:nvSpPr>
            <p:spPr bwMode="auto">
              <a:xfrm>
                <a:off x="4651"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88" name="Line 29"/>
              <p:cNvSpPr>
                <a:spLocks noChangeShapeType="1"/>
              </p:cNvSpPr>
              <p:nvPr/>
            </p:nvSpPr>
            <p:spPr bwMode="auto">
              <a:xfrm>
                <a:off x="4707"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89" name="Line 30"/>
              <p:cNvSpPr>
                <a:spLocks noChangeShapeType="1"/>
              </p:cNvSpPr>
              <p:nvPr/>
            </p:nvSpPr>
            <p:spPr bwMode="auto">
              <a:xfrm>
                <a:off x="4422"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90" name="Rectangle 31"/>
              <p:cNvSpPr>
                <a:spLocks noChangeArrowheads="1"/>
              </p:cNvSpPr>
              <p:nvPr/>
            </p:nvSpPr>
            <p:spPr bwMode="auto">
              <a:xfrm>
                <a:off x="4328"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91" name="Rectangle 32"/>
              <p:cNvSpPr>
                <a:spLocks noChangeArrowheads="1"/>
              </p:cNvSpPr>
              <p:nvPr/>
            </p:nvSpPr>
            <p:spPr bwMode="auto">
              <a:xfrm>
                <a:off x="4414"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92" name="Rectangle 33"/>
              <p:cNvSpPr>
                <a:spLocks noChangeArrowheads="1"/>
              </p:cNvSpPr>
              <p:nvPr/>
            </p:nvSpPr>
            <p:spPr bwMode="auto">
              <a:xfrm>
                <a:off x="4500" y="3172"/>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93" name="Rectangle 34"/>
              <p:cNvSpPr>
                <a:spLocks noChangeArrowheads="1"/>
              </p:cNvSpPr>
              <p:nvPr/>
            </p:nvSpPr>
            <p:spPr bwMode="auto">
              <a:xfrm>
                <a:off x="4597"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94" name="Rectangle 35"/>
              <p:cNvSpPr>
                <a:spLocks noChangeArrowheads="1"/>
              </p:cNvSpPr>
              <p:nvPr/>
            </p:nvSpPr>
            <p:spPr bwMode="auto">
              <a:xfrm>
                <a:off x="4693"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pic>
        <p:nvPicPr>
          <p:cNvPr id="133127" name="Picture 36" descr="Ali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7226" y="5121275"/>
            <a:ext cx="56197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8" name="Picture 37" descr="Bo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17039" y="5026026"/>
            <a:ext cx="676275"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29" name="Group 38"/>
          <p:cNvGrpSpPr>
            <a:grpSpLocks/>
          </p:cNvGrpSpPr>
          <p:nvPr/>
        </p:nvGrpSpPr>
        <p:grpSpPr bwMode="auto">
          <a:xfrm>
            <a:off x="6523039" y="4449764"/>
            <a:ext cx="809625" cy="1501775"/>
            <a:chOff x="3492" y="2522"/>
            <a:chExt cx="510" cy="946"/>
          </a:xfrm>
        </p:grpSpPr>
        <p:grpSp>
          <p:nvGrpSpPr>
            <p:cNvPr id="133153" name="Group 39"/>
            <p:cNvGrpSpPr>
              <a:grpSpLocks/>
            </p:cNvGrpSpPr>
            <p:nvPr/>
          </p:nvGrpSpPr>
          <p:grpSpPr bwMode="auto">
            <a:xfrm>
              <a:off x="3631" y="2522"/>
              <a:ext cx="224" cy="588"/>
              <a:chOff x="4180" y="783"/>
              <a:chExt cx="150" cy="307"/>
            </a:xfrm>
          </p:grpSpPr>
          <p:sp>
            <p:nvSpPr>
              <p:cNvPr id="133170" name="AutoShape 40"/>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71" name="Rectangle 41"/>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72" name="Rectangle 42"/>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73" name="AutoShape 43"/>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74" name="Line 44"/>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75" name="Line 45"/>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76" name="Rectangle 46"/>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77" name="Rectangle 47"/>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nvGrpSpPr>
            <p:cNvPr id="133154" name="Group 48"/>
            <p:cNvGrpSpPr>
              <a:grpSpLocks/>
            </p:cNvGrpSpPr>
            <p:nvPr/>
          </p:nvGrpSpPr>
          <p:grpSpPr bwMode="auto">
            <a:xfrm>
              <a:off x="3492" y="2807"/>
              <a:ext cx="510" cy="661"/>
              <a:chOff x="4296" y="2627"/>
              <a:chExt cx="510" cy="661"/>
            </a:xfrm>
          </p:grpSpPr>
          <p:sp>
            <p:nvSpPr>
              <p:cNvPr id="133155" name="Rectangle 49"/>
              <p:cNvSpPr>
                <a:spLocks noChangeArrowheads="1"/>
              </p:cNvSpPr>
              <p:nvPr/>
            </p:nvSpPr>
            <p:spPr bwMode="auto">
              <a:xfrm>
                <a:off x="4296" y="2652"/>
                <a:ext cx="510" cy="636"/>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56" name="Text Box 50"/>
              <p:cNvSpPr txBox="1">
                <a:spLocks noChangeArrowheads="1"/>
              </p:cNvSpPr>
              <p:nvPr/>
            </p:nvSpPr>
            <p:spPr bwMode="auto">
              <a:xfrm>
                <a:off x="4334" y="2627"/>
                <a:ext cx="411"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mail</a:t>
                </a:r>
              </a:p>
              <a:p>
                <a:pPr algn="ctr">
                  <a:spcBef>
                    <a:spcPct val="0"/>
                  </a:spcBef>
                  <a:buSzTx/>
                  <a:buFontTx/>
                  <a:buNone/>
                </a:pPr>
                <a:r>
                  <a:rPr lang="en-US" altLang="zh-CN" sz="1600">
                    <a:latin typeface="+mn-lt"/>
                    <a:ea typeface="+mn-ea"/>
                  </a:rPr>
                  <a:t>server</a:t>
                </a:r>
                <a:endParaRPr lang="en-US" altLang="zh-CN" sz="2400">
                  <a:latin typeface="+mn-lt"/>
                  <a:ea typeface="+mn-ea"/>
                </a:endParaRPr>
              </a:p>
            </p:txBody>
          </p:sp>
          <p:sp>
            <p:nvSpPr>
              <p:cNvPr id="133157" name="Rectangle 51"/>
              <p:cNvSpPr>
                <a:spLocks noChangeArrowheads="1"/>
              </p:cNvSpPr>
              <p:nvPr/>
            </p:nvSpPr>
            <p:spPr bwMode="auto">
              <a:xfrm>
                <a:off x="4320" y="3006"/>
                <a:ext cx="450" cy="120"/>
              </a:xfrm>
              <a:prstGeom prst="rect">
                <a:avLst/>
              </a:prstGeom>
              <a:solidFill>
                <a:srgbClr val="00FF00"/>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58" name="Line 52"/>
              <p:cNvSpPr>
                <a:spLocks noChangeShapeType="1"/>
              </p:cNvSpPr>
              <p:nvPr/>
            </p:nvSpPr>
            <p:spPr bwMode="auto">
              <a:xfrm>
                <a:off x="4369"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59" name="Line 53"/>
              <p:cNvSpPr>
                <a:spLocks noChangeShapeType="1"/>
              </p:cNvSpPr>
              <p:nvPr/>
            </p:nvSpPr>
            <p:spPr bwMode="auto">
              <a:xfrm>
                <a:off x="4478"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60" name="Line 54"/>
              <p:cNvSpPr>
                <a:spLocks noChangeShapeType="1"/>
              </p:cNvSpPr>
              <p:nvPr/>
            </p:nvSpPr>
            <p:spPr bwMode="auto">
              <a:xfrm>
                <a:off x="4533" y="3035"/>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61" name="Line 55"/>
              <p:cNvSpPr>
                <a:spLocks noChangeShapeType="1"/>
              </p:cNvSpPr>
              <p:nvPr/>
            </p:nvSpPr>
            <p:spPr bwMode="auto">
              <a:xfrm>
                <a:off x="4590"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62" name="Line 56"/>
              <p:cNvSpPr>
                <a:spLocks noChangeShapeType="1"/>
              </p:cNvSpPr>
              <p:nvPr/>
            </p:nvSpPr>
            <p:spPr bwMode="auto">
              <a:xfrm>
                <a:off x="4651"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63" name="Line 57"/>
              <p:cNvSpPr>
                <a:spLocks noChangeShapeType="1"/>
              </p:cNvSpPr>
              <p:nvPr/>
            </p:nvSpPr>
            <p:spPr bwMode="auto">
              <a:xfrm>
                <a:off x="4707" y="3033"/>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64" name="Line 58"/>
              <p:cNvSpPr>
                <a:spLocks noChangeShapeType="1"/>
              </p:cNvSpPr>
              <p:nvPr/>
            </p:nvSpPr>
            <p:spPr bwMode="auto">
              <a:xfrm>
                <a:off x="4422" y="3034"/>
                <a:ext cx="0"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65" name="Rectangle 59"/>
              <p:cNvSpPr>
                <a:spLocks noChangeArrowheads="1"/>
              </p:cNvSpPr>
              <p:nvPr/>
            </p:nvSpPr>
            <p:spPr bwMode="auto">
              <a:xfrm>
                <a:off x="4328"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66" name="Rectangle 60"/>
              <p:cNvSpPr>
                <a:spLocks noChangeArrowheads="1"/>
              </p:cNvSpPr>
              <p:nvPr/>
            </p:nvSpPr>
            <p:spPr bwMode="auto">
              <a:xfrm>
                <a:off x="4414" y="3173"/>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67" name="Rectangle 61"/>
              <p:cNvSpPr>
                <a:spLocks noChangeArrowheads="1"/>
              </p:cNvSpPr>
              <p:nvPr/>
            </p:nvSpPr>
            <p:spPr bwMode="auto">
              <a:xfrm>
                <a:off x="4500" y="3172"/>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68" name="Rectangle 62"/>
              <p:cNvSpPr>
                <a:spLocks noChangeArrowheads="1"/>
              </p:cNvSpPr>
              <p:nvPr/>
            </p:nvSpPr>
            <p:spPr bwMode="auto">
              <a:xfrm>
                <a:off x="4597"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69" name="Rectangle 63"/>
              <p:cNvSpPr>
                <a:spLocks noChangeArrowheads="1"/>
              </p:cNvSpPr>
              <p:nvPr/>
            </p:nvSpPr>
            <p:spPr bwMode="auto">
              <a:xfrm>
                <a:off x="4693" y="3170"/>
                <a:ext cx="64" cy="93"/>
              </a:xfrm>
              <a:prstGeom prst="rect">
                <a:avLst/>
              </a:prstGeom>
              <a:solidFill>
                <a:srgbClr val="FFFF00"/>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grpSp>
        <p:nvGrpSpPr>
          <p:cNvPr id="133130" name="Group 64"/>
          <p:cNvGrpSpPr>
            <a:grpSpLocks/>
          </p:cNvGrpSpPr>
          <p:nvPr/>
        </p:nvGrpSpPr>
        <p:grpSpPr bwMode="auto">
          <a:xfrm>
            <a:off x="8345489" y="4946650"/>
            <a:ext cx="646113" cy="706438"/>
            <a:chOff x="4338" y="290"/>
            <a:chExt cx="407" cy="445"/>
          </a:xfrm>
        </p:grpSpPr>
        <p:graphicFrame>
          <p:nvGraphicFramePr>
            <p:cNvPr id="133149" name="Object 65"/>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2781" name="Clip" r:id="rId8" imgW="1307263" imgH="1084139" progId="">
                    <p:embed/>
                  </p:oleObj>
                </mc:Choice>
                <mc:Fallback>
                  <p:oleObj name="Clip" r:id="rId8" imgW="1307263" imgH="1084139" progId="">
                    <p:embed/>
                    <p:pic>
                      <p:nvPicPr>
                        <p:cNvPr id="133149" name="Object 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33150" name="Group 66"/>
            <p:cNvGrpSpPr>
              <a:grpSpLocks/>
            </p:cNvGrpSpPr>
            <p:nvPr/>
          </p:nvGrpSpPr>
          <p:grpSpPr bwMode="auto">
            <a:xfrm>
              <a:off x="4362" y="367"/>
              <a:ext cx="383" cy="368"/>
              <a:chOff x="4224" y="817"/>
              <a:chExt cx="447" cy="368"/>
            </a:xfrm>
          </p:grpSpPr>
          <p:sp>
            <p:nvSpPr>
              <p:cNvPr id="133151" name="Rectangle 67"/>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33152" name="Text Box 68"/>
              <p:cNvSpPr txBox="1">
                <a:spLocks noChangeArrowheads="1"/>
              </p:cNvSpPr>
              <p:nvPr/>
            </p:nvSpPr>
            <p:spPr bwMode="auto">
              <a:xfrm>
                <a:off x="4228" y="817"/>
                <a:ext cx="443"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user</a:t>
                </a:r>
              </a:p>
              <a:p>
                <a:pPr algn="ctr">
                  <a:spcBef>
                    <a:spcPct val="0"/>
                  </a:spcBef>
                  <a:buSzTx/>
                  <a:buFontTx/>
                  <a:buNone/>
                </a:pPr>
                <a:r>
                  <a:rPr lang="en-US" altLang="zh-CN" sz="1600">
                    <a:latin typeface="+mn-lt"/>
                    <a:ea typeface="+mn-ea"/>
                  </a:rPr>
                  <a:t>agent</a:t>
                </a:r>
                <a:endParaRPr lang="en-US" altLang="zh-CN" sz="2400">
                  <a:latin typeface="+mn-lt"/>
                  <a:ea typeface="+mn-ea"/>
                </a:endParaRPr>
              </a:p>
            </p:txBody>
          </p:sp>
        </p:grpSp>
      </p:grpSp>
      <p:sp>
        <p:nvSpPr>
          <p:cNvPr id="133131" name="Line 69"/>
          <p:cNvSpPr>
            <a:spLocks noChangeShapeType="1"/>
          </p:cNvSpPr>
          <p:nvPr/>
        </p:nvSpPr>
        <p:spPr bwMode="auto">
          <a:xfrm>
            <a:off x="3452814" y="5494338"/>
            <a:ext cx="892175" cy="146050"/>
          </a:xfrm>
          <a:prstGeom prst="line">
            <a:avLst/>
          </a:prstGeom>
          <a:noFill/>
          <a:ln w="127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32" name="Line 70"/>
          <p:cNvSpPr>
            <a:spLocks noChangeShapeType="1"/>
          </p:cNvSpPr>
          <p:nvPr/>
        </p:nvSpPr>
        <p:spPr bwMode="auto">
          <a:xfrm>
            <a:off x="5138739" y="5629276"/>
            <a:ext cx="1379537" cy="219075"/>
          </a:xfrm>
          <a:prstGeom prst="line">
            <a:avLst/>
          </a:prstGeom>
          <a:noFill/>
          <a:ln w="127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33" name="Line 71"/>
          <p:cNvSpPr>
            <a:spLocks noChangeShapeType="1"/>
          </p:cNvSpPr>
          <p:nvPr/>
        </p:nvSpPr>
        <p:spPr bwMode="auto">
          <a:xfrm flipV="1">
            <a:off x="7335838" y="5408614"/>
            <a:ext cx="1027112" cy="427037"/>
          </a:xfrm>
          <a:prstGeom prst="line">
            <a:avLst/>
          </a:prstGeom>
          <a:noFill/>
          <a:ln w="12700">
            <a:solidFill>
              <a:schemeClr val="accent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33134" name="Oval 72"/>
          <p:cNvSpPr>
            <a:spLocks noChangeArrowheads="1"/>
          </p:cNvSpPr>
          <p:nvPr/>
        </p:nvSpPr>
        <p:spPr bwMode="auto">
          <a:xfrm>
            <a:off x="2965450" y="4870451"/>
            <a:ext cx="292100" cy="244475"/>
          </a:xfrm>
          <a:prstGeom prst="ellipse">
            <a:avLst/>
          </a:prstGeom>
          <a:solidFill>
            <a:schemeClr val="bg1"/>
          </a:solidFill>
          <a:ln w="12700">
            <a:solidFill>
              <a:schemeClr val="accent2"/>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1</a:t>
            </a:r>
            <a:endParaRPr lang="en-US" altLang="zh-CN" sz="2400">
              <a:latin typeface="+mn-lt"/>
              <a:ea typeface="+mn-ea"/>
            </a:endParaRPr>
          </a:p>
        </p:txBody>
      </p:sp>
      <p:sp>
        <p:nvSpPr>
          <p:cNvPr id="133135" name="Oval 74"/>
          <p:cNvSpPr>
            <a:spLocks noChangeArrowheads="1"/>
          </p:cNvSpPr>
          <p:nvPr/>
        </p:nvSpPr>
        <p:spPr bwMode="auto">
          <a:xfrm>
            <a:off x="3692525" y="5438776"/>
            <a:ext cx="292100" cy="244475"/>
          </a:xfrm>
          <a:prstGeom prst="ellipse">
            <a:avLst/>
          </a:prstGeom>
          <a:solidFill>
            <a:schemeClr val="bg1"/>
          </a:solidFill>
          <a:ln w="12700">
            <a:solidFill>
              <a:schemeClr val="accent2"/>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2</a:t>
            </a:r>
            <a:endParaRPr lang="en-US" altLang="zh-CN" sz="2400">
              <a:latin typeface="+mn-lt"/>
              <a:ea typeface="+mn-ea"/>
            </a:endParaRPr>
          </a:p>
        </p:txBody>
      </p:sp>
      <p:sp>
        <p:nvSpPr>
          <p:cNvPr id="133136" name="Oval 75"/>
          <p:cNvSpPr>
            <a:spLocks noChangeArrowheads="1"/>
          </p:cNvSpPr>
          <p:nvPr/>
        </p:nvSpPr>
        <p:spPr bwMode="auto">
          <a:xfrm>
            <a:off x="4564063" y="5518151"/>
            <a:ext cx="292100" cy="244475"/>
          </a:xfrm>
          <a:prstGeom prst="ellipse">
            <a:avLst/>
          </a:prstGeom>
          <a:solidFill>
            <a:schemeClr val="bg1"/>
          </a:solidFill>
          <a:ln w="12700">
            <a:solidFill>
              <a:schemeClr val="accent2"/>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3</a:t>
            </a:r>
            <a:endParaRPr lang="en-US" altLang="zh-CN" sz="2400">
              <a:latin typeface="+mn-lt"/>
              <a:ea typeface="+mn-ea"/>
            </a:endParaRPr>
          </a:p>
        </p:txBody>
      </p:sp>
      <p:sp>
        <p:nvSpPr>
          <p:cNvPr id="133137" name="Oval 76"/>
          <p:cNvSpPr>
            <a:spLocks noChangeArrowheads="1"/>
          </p:cNvSpPr>
          <p:nvPr/>
        </p:nvSpPr>
        <p:spPr bwMode="auto">
          <a:xfrm>
            <a:off x="5675313" y="5603876"/>
            <a:ext cx="292100" cy="244475"/>
          </a:xfrm>
          <a:prstGeom prst="ellipse">
            <a:avLst/>
          </a:prstGeom>
          <a:solidFill>
            <a:schemeClr val="bg1"/>
          </a:solidFill>
          <a:ln w="12700">
            <a:solidFill>
              <a:schemeClr val="accent2"/>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4</a:t>
            </a:r>
            <a:endParaRPr lang="en-US" altLang="zh-CN" sz="2400">
              <a:latin typeface="+mn-lt"/>
              <a:ea typeface="+mn-ea"/>
            </a:endParaRPr>
          </a:p>
        </p:txBody>
      </p:sp>
      <p:sp>
        <p:nvSpPr>
          <p:cNvPr id="133138" name="Oval 77"/>
          <p:cNvSpPr>
            <a:spLocks noChangeArrowheads="1"/>
          </p:cNvSpPr>
          <p:nvPr/>
        </p:nvSpPr>
        <p:spPr bwMode="auto">
          <a:xfrm>
            <a:off x="6824663" y="5702301"/>
            <a:ext cx="292100" cy="244475"/>
          </a:xfrm>
          <a:prstGeom prst="ellipse">
            <a:avLst/>
          </a:prstGeom>
          <a:solidFill>
            <a:schemeClr val="bg1"/>
          </a:solidFill>
          <a:ln w="12700">
            <a:solidFill>
              <a:schemeClr val="accent2"/>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5</a:t>
            </a:r>
            <a:endParaRPr lang="en-US" altLang="zh-CN" sz="2400">
              <a:latin typeface="+mn-lt"/>
              <a:ea typeface="+mn-ea"/>
            </a:endParaRPr>
          </a:p>
        </p:txBody>
      </p:sp>
      <p:sp>
        <p:nvSpPr>
          <p:cNvPr id="133139" name="Oval 78"/>
          <p:cNvSpPr>
            <a:spLocks noChangeArrowheads="1"/>
          </p:cNvSpPr>
          <p:nvPr/>
        </p:nvSpPr>
        <p:spPr bwMode="auto">
          <a:xfrm>
            <a:off x="7702550" y="5505451"/>
            <a:ext cx="292100" cy="244475"/>
          </a:xfrm>
          <a:prstGeom prst="ellipse">
            <a:avLst/>
          </a:prstGeom>
          <a:solidFill>
            <a:schemeClr val="bg1"/>
          </a:solidFill>
          <a:ln w="12700">
            <a:solidFill>
              <a:schemeClr val="accent2"/>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1600">
                <a:latin typeface="+mn-lt"/>
                <a:ea typeface="+mn-ea"/>
              </a:rPr>
              <a:t>6</a:t>
            </a:r>
            <a:endParaRPr lang="en-US" altLang="zh-CN" sz="2400">
              <a:latin typeface="+mn-lt"/>
              <a:ea typeface="+mn-ea"/>
            </a:endParaRPr>
          </a:p>
        </p:txBody>
      </p:sp>
      <p:sp>
        <p:nvSpPr>
          <p:cNvPr id="82" name="Rectangle 123"/>
          <p:cNvSpPr>
            <a:spLocks noChangeArrowheads="1"/>
          </p:cNvSpPr>
          <p:nvPr/>
        </p:nvSpPr>
        <p:spPr bwMode="auto">
          <a:xfrm>
            <a:off x="3367088" y="6143625"/>
            <a:ext cx="857250" cy="304800"/>
          </a:xfrm>
          <a:prstGeom prst="rect">
            <a:avLst/>
          </a:prstGeom>
          <a:solidFill>
            <a:srgbClr val="FFFFFF"/>
          </a:solidFill>
          <a:ln w="9525">
            <a:noFill/>
            <a:miter lim="800000"/>
            <a:headEnd/>
            <a:tailEnd/>
          </a:ln>
        </p:spPr>
        <p:txBody>
          <a:bodyPr wrap="none" anchor="ctr"/>
          <a:lstStyle/>
          <a:p>
            <a:pPr>
              <a:defRPr/>
            </a:pPr>
            <a:endParaRPr lang="en-US" altLang="zh-CN">
              <a:latin typeface="+mn-lt"/>
              <a:ea typeface="+mn-ea"/>
            </a:endParaRPr>
          </a:p>
        </p:txBody>
      </p:sp>
      <p:sp>
        <p:nvSpPr>
          <p:cNvPr id="85" name="Text Box 124"/>
          <p:cNvSpPr txBox="1">
            <a:spLocks noChangeArrowheads="1"/>
          </p:cNvSpPr>
          <p:nvPr/>
        </p:nvSpPr>
        <p:spPr bwMode="auto">
          <a:xfrm>
            <a:off x="3367412" y="5995988"/>
            <a:ext cx="885179" cy="461665"/>
          </a:xfrm>
          <a:prstGeom prst="rect">
            <a:avLst/>
          </a:prstGeom>
          <a:noFill/>
          <a:ln w="9525">
            <a:noFill/>
            <a:miter lim="800000"/>
            <a:headEnd/>
            <a:tailEnd/>
          </a:ln>
        </p:spPr>
        <p:txBody>
          <a:bodyPr wrap="none">
            <a:spAutoFit/>
          </a:bodyPr>
          <a:lstStyle/>
          <a:p>
            <a:pPr algn="ctr">
              <a:defRPr/>
            </a:pPr>
            <a:r>
              <a:rPr lang="en-US" altLang="zh-CN" dirty="0">
                <a:solidFill>
                  <a:srgbClr val="FF0000"/>
                </a:solidFill>
                <a:latin typeface="+mn-lt"/>
                <a:ea typeface="+mn-ea"/>
              </a:rPr>
              <a:t>SMTP</a:t>
            </a:r>
            <a:endParaRPr lang="en-US" altLang="zh-CN" dirty="0">
              <a:latin typeface="+mn-lt"/>
              <a:ea typeface="+mn-ea"/>
            </a:endParaRPr>
          </a:p>
        </p:txBody>
      </p:sp>
      <p:sp>
        <p:nvSpPr>
          <p:cNvPr id="86" name="Text Box 124"/>
          <p:cNvSpPr txBox="1">
            <a:spLocks noChangeArrowheads="1"/>
          </p:cNvSpPr>
          <p:nvPr/>
        </p:nvSpPr>
        <p:spPr bwMode="auto">
          <a:xfrm>
            <a:off x="5388299" y="6113463"/>
            <a:ext cx="885179" cy="461665"/>
          </a:xfrm>
          <a:prstGeom prst="rect">
            <a:avLst/>
          </a:prstGeom>
          <a:noFill/>
          <a:ln w="9525">
            <a:noFill/>
            <a:miter lim="800000"/>
            <a:headEnd/>
            <a:tailEnd/>
          </a:ln>
        </p:spPr>
        <p:txBody>
          <a:bodyPr wrap="none">
            <a:spAutoFit/>
          </a:bodyPr>
          <a:lstStyle/>
          <a:p>
            <a:pPr algn="ctr">
              <a:defRPr/>
            </a:pPr>
            <a:r>
              <a:rPr lang="en-US" altLang="zh-CN" dirty="0">
                <a:solidFill>
                  <a:srgbClr val="FF0000"/>
                </a:solidFill>
                <a:latin typeface="+mn-lt"/>
                <a:ea typeface="+mn-ea"/>
              </a:rPr>
              <a:t>SMTP</a:t>
            </a:r>
            <a:endParaRPr lang="en-US" altLang="zh-CN" dirty="0">
              <a:latin typeface="+mn-lt"/>
              <a:ea typeface="+mn-ea"/>
            </a:endParaRPr>
          </a:p>
        </p:txBody>
      </p:sp>
      <p:sp>
        <p:nvSpPr>
          <p:cNvPr id="87" name="Text Box 124"/>
          <p:cNvSpPr txBox="1">
            <a:spLocks noChangeArrowheads="1"/>
          </p:cNvSpPr>
          <p:nvPr/>
        </p:nvSpPr>
        <p:spPr bwMode="auto">
          <a:xfrm>
            <a:off x="7482212" y="6007100"/>
            <a:ext cx="885179" cy="461665"/>
          </a:xfrm>
          <a:prstGeom prst="rect">
            <a:avLst/>
          </a:prstGeom>
          <a:noFill/>
          <a:ln w="9525">
            <a:noFill/>
            <a:miter lim="800000"/>
            <a:headEnd/>
            <a:tailEnd/>
          </a:ln>
        </p:spPr>
        <p:txBody>
          <a:bodyPr wrap="none">
            <a:spAutoFit/>
          </a:bodyPr>
          <a:lstStyle/>
          <a:p>
            <a:pPr algn="ctr">
              <a:defRPr/>
            </a:pPr>
            <a:r>
              <a:rPr lang="en-US" altLang="zh-CN" dirty="0">
                <a:solidFill>
                  <a:srgbClr val="FF0000"/>
                </a:solidFill>
                <a:latin typeface="+mn-lt"/>
                <a:ea typeface="+mn-ea"/>
              </a:rPr>
              <a:t>SMTP</a:t>
            </a:r>
            <a:endParaRPr lang="en-US" altLang="zh-CN" dirty="0">
              <a:latin typeface="+mn-lt"/>
              <a:ea typeface="+mn-ea"/>
            </a:endParaRPr>
          </a:p>
        </p:txBody>
      </p:sp>
      <p:grpSp>
        <p:nvGrpSpPr>
          <p:cNvPr id="2" name="组合 1"/>
          <p:cNvGrpSpPr>
            <a:grpSpLocks/>
          </p:cNvGrpSpPr>
          <p:nvPr/>
        </p:nvGrpSpPr>
        <p:grpSpPr bwMode="auto">
          <a:xfrm>
            <a:off x="7404100" y="5719763"/>
            <a:ext cx="1201738" cy="989012"/>
            <a:chOff x="5880100" y="5719763"/>
            <a:chExt cx="1201738" cy="989012"/>
          </a:xfrm>
        </p:grpSpPr>
        <p:cxnSp>
          <p:nvCxnSpPr>
            <p:cNvPr id="133147" name="直接连接符 88"/>
            <p:cNvCxnSpPr>
              <a:cxnSpLocks noChangeShapeType="1"/>
            </p:cNvCxnSpPr>
            <p:nvPr/>
          </p:nvCxnSpPr>
          <p:spPr bwMode="auto">
            <a:xfrm rot="5400000">
              <a:off x="5906295" y="5745956"/>
              <a:ext cx="989012" cy="936625"/>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133148" name="直接连接符 90"/>
            <p:cNvCxnSpPr>
              <a:cxnSpLocks noChangeShapeType="1"/>
            </p:cNvCxnSpPr>
            <p:nvPr/>
          </p:nvCxnSpPr>
          <p:spPr bwMode="auto">
            <a:xfrm>
              <a:off x="5880100" y="5964238"/>
              <a:ext cx="1201738" cy="554037"/>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grpSp>
      <p:sp>
        <p:nvSpPr>
          <p:cNvPr id="5" name="矩形 4"/>
          <p:cNvSpPr/>
          <p:nvPr/>
        </p:nvSpPr>
        <p:spPr>
          <a:xfrm>
            <a:off x="1759974" y="6510338"/>
            <a:ext cx="4107426" cy="347662"/>
          </a:xfrm>
          <a:prstGeom prst="rect">
            <a:avLst/>
          </a:prstGeom>
          <a:ln w="3175">
            <a:solidFill>
              <a:schemeClr val="tx1"/>
            </a:solidFill>
          </a:ln>
        </p:spPr>
        <p:txBody>
          <a:bodyPr wrap="square" rtlCol="0" anchor="ctr" anchorCtr="0">
            <a:noAutofit/>
          </a:bodyPr>
          <a:lstStyle/>
          <a:p>
            <a:pPr algn="ctr"/>
            <a:r>
              <a:rPr lang="en-US" altLang="zh-CN" sz="1400" dirty="0">
                <a:solidFill>
                  <a:schemeClr val="accent2"/>
                </a:solidFill>
                <a:latin typeface="+mn-lt"/>
                <a:ea typeface="+mn-ea"/>
              </a:rPr>
              <a:t>How to get the address of bob’s mail server?</a:t>
            </a:r>
            <a:endParaRPr lang="zh-CN" altLang="en-US" sz="1400" dirty="0">
              <a:solidFill>
                <a:schemeClr val="accent2"/>
              </a:solidFill>
              <a:latin typeface="+mn-lt"/>
              <a:ea typeface="+mn-ea"/>
            </a:endParaRPr>
          </a:p>
        </p:txBody>
      </p:sp>
    </p:spTree>
    <p:extLst>
      <p:ext uri="{BB962C8B-B14F-4D97-AF65-F5344CB8AC3E}">
        <p14:creationId xmlns:p14="http://schemas.microsoft.com/office/powerpoint/2010/main" val="15061032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87" grpId="0"/>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240000" y="360000"/>
            <a:ext cx="11520000" cy="890588"/>
          </a:xfrm>
        </p:spPr>
        <p:txBody>
          <a:bodyPr/>
          <a:lstStyle/>
          <a:p>
            <a:r>
              <a:rPr lang="en-US" altLang="zh-CN" dirty="0"/>
              <a:t>Sample SMTP interaction</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74</a:t>
            </a:fld>
            <a:endParaRPr lang="en-US" altLang="zh-CN" dirty="0"/>
          </a:p>
        </p:txBody>
      </p:sp>
      <p:sp>
        <p:nvSpPr>
          <p:cNvPr id="135171" name="Rectangle 3"/>
          <p:cNvSpPr>
            <a:spLocks noChangeArrowheads="1"/>
          </p:cNvSpPr>
          <p:nvPr/>
        </p:nvSpPr>
        <p:spPr bwMode="auto">
          <a:xfrm>
            <a:off x="3655792" y="1525972"/>
            <a:ext cx="5264583"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000" b="1" dirty="0">
                <a:latin typeface="+mn-lt"/>
                <a:ea typeface="+mn-ea"/>
              </a:rPr>
              <a:t>     S: 220 hamburger.edu </a:t>
            </a:r>
          </a:p>
          <a:p>
            <a:pPr>
              <a:spcBef>
                <a:spcPct val="0"/>
              </a:spcBef>
              <a:buSzTx/>
              <a:buFontTx/>
              <a:buNone/>
            </a:pPr>
            <a:r>
              <a:rPr lang="en-US" altLang="zh-CN" sz="2000" b="1" dirty="0">
                <a:latin typeface="+mn-lt"/>
                <a:ea typeface="+mn-ea"/>
              </a:rPr>
              <a:t>     C: HELO crepes.fr </a:t>
            </a:r>
          </a:p>
          <a:p>
            <a:pPr>
              <a:spcBef>
                <a:spcPct val="0"/>
              </a:spcBef>
              <a:buSzTx/>
              <a:buFontTx/>
              <a:buNone/>
            </a:pPr>
            <a:r>
              <a:rPr lang="en-US" altLang="zh-CN" sz="2000" b="1" dirty="0">
                <a:latin typeface="+mn-lt"/>
                <a:ea typeface="+mn-ea"/>
              </a:rPr>
              <a:t>     S: 250  Hello crepes.fr, pleased to meet you </a:t>
            </a:r>
          </a:p>
          <a:p>
            <a:pPr>
              <a:spcBef>
                <a:spcPct val="0"/>
              </a:spcBef>
              <a:buSzTx/>
              <a:buFontTx/>
              <a:buNone/>
            </a:pPr>
            <a:r>
              <a:rPr lang="en-US" altLang="zh-CN" sz="2000" b="1" dirty="0">
                <a:latin typeface="+mn-lt"/>
                <a:ea typeface="+mn-ea"/>
              </a:rPr>
              <a:t>     C: MAIL FROM: &lt;alice@crepes.fr&gt; </a:t>
            </a:r>
          </a:p>
          <a:p>
            <a:pPr>
              <a:spcBef>
                <a:spcPct val="0"/>
              </a:spcBef>
              <a:buSzTx/>
              <a:buFontTx/>
              <a:buNone/>
            </a:pPr>
            <a:r>
              <a:rPr lang="en-US" altLang="zh-CN" sz="2000" b="1" dirty="0">
                <a:latin typeface="+mn-lt"/>
                <a:ea typeface="+mn-ea"/>
              </a:rPr>
              <a:t>     S: 250 alice@crepes.fr... Sender ok </a:t>
            </a:r>
          </a:p>
          <a:p>
            <a:pPr>
              <a:spcBef>
                <a:spcPct val="0"/>
              </a:spcBef>
              <a:buSzTx/>
              <a:buFontTx/>
              <a:buNone/>
            </a:pPr>
            <a:r>
              <a:rPr lang="en-US" altLang="zh-CN" sz="2000" b="1" dirty="0">
                <a:latin typeface="+mn-lt"/>
                <a:ea typeface="+mn-ea"/>
              </a:rPr>
              <a:t>     C: RCPT TO: &lt;bob@hamburger.edu&gt; </a:t>
            </a:r>
          </a:p>
          <a:p>
            <a:pPr>
              <a:spcBef>
                <a:spcPct val="0"/>
              </a:spcBef>
              <a:buSzTx/>
              <a:buFontTx/>
              <a:buNone/>
            </a:pPr>
            <a:r>
              <a:rPr lang="en-US" altLang="zh-CN" sz="2000" b="1" dirty="0">
                <a:latin typeface="+mn-lt"/>
                <a:ea typeface="+mn-ea"/>
              </a:rPr>
              <a:t>     S: 250 bob@hamburger.edu ... Recipient ok </a:t>
            </a:r>
          </a:p>
          <a:p>
            <a:pPr>
              <a:spcBef>
                <a:spcPct val="0"/>
              </a:spcBef>
              <a:buSzTx/>
              <a:buFontTx/>
              <a:buNone/>
            </a:pPr>
            <a:r>
              <a:rPr lang="en-US" altLang="zh-CN" sz="2000" b="1" dirty="0">
                <a:latin typeface="+mn-lt"/>
                <a:ea typeface="+mn-ea"/>
              </a:rPr>
              <a:t>     C: DATA </a:t>
            </a:r>
          </a:p>
          <a:p>
            <a:pPr>
              <a:spcBef>
                <a:spcPct val="0"/>
              </a:spcBef>
              <a:buSzTx/>
              <a:buFontTx/>
              <a:buNone/>
            </a:pPr>
            <a:r>
              <a:rPr lang="en-US" altLang="zh-CN" sz="2000" b="1" dirty="0">
                <a:latin typeface="+mn-lt"/>
                <a:ea typeface="+mn-ea"/>
              </a:rPr>
              <a:t>     S: 354 Enter mail, end with "." on a line by itself </a:t>
            </a:r>
          </a:p>
          <a:p>
            <a:pPr>
              <a:spcBef>
                <a:spcPct val="0"/>
              </a:spcBef>
              <a:buSzTx/>
              <a:buFontTx/>
              <a:buNone/>
            </a:pPr>
            <a:r>
              <a:rPr lang="en-US" altLang="zh-CN" sz="2000" b="1" dirty="0">
                <a:latin typeface="+mn-lt"/>
                <a:ea typeface="+mn-ea"/>
              </a:rPr>
              <a:t>     C: Do you like ketchup? </a:t>
            </a:r>
          </a:p>
          <a:p>
            <a:pPr>
              <a:spcBef>
                <a:spcPct val="0"/>
              </a:spcBef>
              <a:buSzTx/>
              <a:buFontTx/>
              <a:buNone/>
            </a:pPr>
            <a:r>
              <a:rPr lang="en-US" altLang="zh-CN" sz="2000" b="1" dirty="0">
                <a:latin typeface="+mn-lt"/>
                <a:ea typeface="+mn-ea"/>
              </a:rPr>
              <a:t>     C: How about pickles? </a:t>
            </a:r>
          </a:p>
          <a:p>
            <a:pPr>
              <a:spcBef>
                <a:spcPct val="0"/>
              </a:spcBef>
              <a:buSzTx/>
              <a:buFontTx/>
              <a:buNone/>
            </a:pPr>
            <a:r>
              <a:rPr lang="en-US" altLang="zh-CN" sz="2000" b="1" dirty="0">
                <a:latin typeface="+mn-lt"/>
                <a:ea typeface="+mn-ea"/>
              </a:rPr>
              <a:t>     C: . </a:t>
            </a:r>
          </a:p>
          <a:p>
            <a:pPr>
              <a:spcBef>
                <a:spcPct val="0"/>
              </a:spcBef>
              <a:buSzTx/>
              <a:buFontTx/>
              <a:buNone/>
            </a:pPr>
            <a:r>
              <a:rPr lang="en-US" altLang="zh-CN" sz="2000" b="1" dirty="0">
                <a:latin typeface="+mn-lt"/>
                <a:ea typeface="+mn-ea"/>
              </a:rPr>
              <a:t>     S: 250 Message accepted for delivery </a:t>
            </a:r>
          </a:p>
          <a:p>
            <a:pPr>
              <a:spcBef>
                <a:spcPct val="0"/>
              </a:spcBef>
              <a:buSzTx/>
              <a:buFontTx/>
              <a:buNone/>
            </a:pPr>
            <a:r>
              <a:rPr lang="en-US" altLang="zh-CN" sz="2000" b="1" dirty="0">
                <a:latin typeface="+mn-lt"/>
                <a:ea typeface="+mn-ea"/>
              </a:rPr>
              <a:t>     C: QUIT </a:t>
            </a:r>
          </a:p>
          <a:p>
            <a:pPr>
              <a:spcBef>
                <a:spcPct val="0"/>
              </a:spcBef>
              <a:buSzTx/>
              <a:buFontTx/>
              <a:buNone/>
            </a:pPr>
            <a:r>
              <a:rPr lang="en-US" altLang="zh-CN" sz="2000" b="1" dirty="0">
                <a:latin typeface="+mn-lt"/>
                <a:ea typeface="+mn-ea"/>
              </a:rPr>
              <a:t>     S: 221 hamburger.edu closing connection</a:t>
            </a:r>
            <a:endParaRPr lang="en-US" altLang="zh-CN" sz="2000" dirty="0">
              <a:latin typeface="+mn-lt"/>
              <a:ea typeface="+mn-ea"/>
            </a:endParaRPr>
          </a:p>
        </p:txBody>
      </p:sp>
    </p:spTree>
    <p:extLst>
      <p:ext uri="{BB962C8B-B14F-4D97-AF65-F5344CB8AC3E}">
        <p14:creationId xmlns:p14="http://schemas.microsoft.com/office/powerpoint/2010/main" val="7017110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240000" y="360000"/>
            <a:ext cx="11520000" cy="890588"/>
          </a:xfrm>
        </p:spPr>
        <p:txBody>
          <a:bodyPr/>
          <a:lstStyle/>
          <a:p>
            <a:r>
              <a:rPr lang="en-US" altLang="zh-CN" dirty="0"/>
              <a:t>Try SMTP interaction for yourself:</a:t>
            </a:r>
          </a:p>
        </p:txBody>
      </p:sp>
      <p:sp>
        <p:nvSpPr>
          <p:cNvPr id="3" name="灯片编号占位符 2"/>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75</a:t>
            </a:fld>
            <a:endParaRPr lang="en-US" altLang="zh-CN" dirty="0"/>
          </a:p>
        </p:txBody>
      </p:sp>
      <p:sp>
        <p:nvSpPr>
          <p:cNvPr id="137219" name="Rectangle 3"/>
          <p:cNvSpPr>
            <a:spLocks noGrp="1" noChangeArrowheads="1"/>
          </p:cNvSpPr>
          <p:nvPr>
            <p:ph idx="4294967295"/>
          </p:nvPr>
        </p:nvSpPr>
        <p:spPr>
          <a:xfrm>
            <a:off x="2501583" y="2432844"/>
            <a:ext cx="8059737" cy="2895600"/>
          </a:xfrm>
        </p:spPr>
        <p:txBody>
          <a:bodyPr/>
          <a:lstStyle/>
          <a:p>
            <a:r>
              <a:rPr lang="en-US" altLang="zh-CN" sz="2400" dirty="0">
                <a:latin typeface="Courier New" panose="02070309020205020404" pitchFamily="49" charset="0"/>
                <a:ea typeface="宋体" panose="02010600030101010101" pitchFamily="2" charset="-122"/>
              </a:rPr>
              <a:t>telnet </a:t>
            </a:r>
            <a:r>
              <a:rPr lang="en-US" altLang="zh-CN" sz="2400" dirty="0" err="1">
                <a:latin typeface="Courier New" panose="02070309020205020404" pitchFamily="49" charset="0"/>
                <a:ea typeface="宋体" panose="02010600030101010101" pitchFamily="2" charset="-122"/>
              </a:rPr>
              <a:t>servername</a:t>
            </a:r>
            <a:r>
              <a:rPr lang="en-US" altLang="zh-CN" sz="2400" dirty="0">
                <a:latin typeface="Courier New" panose="02070309020205020404" pitchFamily="49" charset="0"/>
                <a:ea typeface="宋体" panose="02010600030101010101" pitchFamily="2" charset="-122"/>
              </a:rPr>
              <a:t> 25</a:t>
            </a:r>
            <a:endParaRPr lang="en-US" altLang="zh-CN" sz="2400" dirty="0">
              <a:ea typeface="宋体" panose="02010600030101010101" pitchFamily="2" charset="-122"/>
            </a:endParaRPr>
          </a:p>
          <a:p>
            <a:r>
              <a:rPr lang="en-US" altLang="zh-CN" sz="2400" dirty="0">
                <a:ea typeface="宋体" panose="02010600030101010101" pitchFamily="2" charset="-122"/>
              </a:rPr>
              <a:t>see 220 reply from server</a:t>
            </a:r>
          </a:p>
          <a:p>
            <a:r>
              <a:rPr lang="en-US" altLang="zh-CN" sz="2400" dirty="0">
                <a:ea typeface="宋体" panose="02010600030101010101" pitchFamily="2" charset="-122"/>
              </a:rPr>
              <a:t>enter HELO, MAIL FROM, RCPT TO, DATA, QUIT commands</a:t>
            </a:r>
            <a:r>
              <a:rPr lang="en-US" altLang="zh-CN" dirty="0">
                <a:ea typeface="宋体" panose="02010600030101010101" pitchFamily="2" charset="-122"/>
              </a:rPr>
              <a:t> </a:t>
            </a:r>
          </a:p>
          <a:p>
            <a:pPr>
              <a:buFont typeface="ZapfDingbats"/>
              <a:buNone/>
            </a:pPr>
            <a:r>
              <a:rPr lang="en-US" altLang="zh-CN" sz="2400" dirty="0">
                <a:ea typeface="宋体" panose="02010600030101010101" pitchFamily="2" charset="-122"/>
              </a:rPr>
              <a:t>above lets </a:t>
            </a:r>
            <a:r>
              <a:rPr lang="en-US" altLang="zh-CN" sz="2400" dirty="0">
                <a:solidFill>
                  <a:srgbClr val="FF0000"/>
                </a:solidFill>
                <a:ea typeface="宋体" panose="02010600030101010101" pitchFamily="2" charset="-122"/>
              </a:rPr>
              <a:t>you send email without using email client </a:t>
            </a:r>
            <a:r>
              <a:rPr lang="en-US" altLang="zh-CN" sz="2400" dirty="0">
                <a:ea typeface="宋体" panose="02010600030101010101" pitchFamily="2" charset="-122"/>
              </a:rPr>
              <a:t>(reader)</a:t>
            </a:r>
            <a:endParaRPr lang="en-US" altLang="zh-CN" dirty="0">
              <a:ea typeface="宋体" panose="02010600030101010101" pitchFamily="2" charset="-122"/>
            </a:endParaRPr>
          </a:p>
        </p:txBody>
      </p:sp>
    </p:spTree>
    <p:extLst>
      <p:ext uri="{BB962C8B-B14F-4D97-AF65-F5344CB8AC3E}">
        <p14:creationId xmlns:p14="http://schemas.microsoft.com/office/powerpoint/2010/main" val="25706689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240000" y="360000"/>
            <a:ext cx="11520000" cy="890588"/>
          </a:xfrm>
        </p:spPr>
        <p:txBody>
          <a:bodyPr/>
          <a:lstStyle/>
          <a:p>
            <a:r>
              <a:rPr lang="en-US" altLang="zh-CN" dirty="0"/>
              <a:t>SMTP: final words</a:t>
            </a:r>
          </a:p>
        </p:txBody>
      </p:sp>
      <p:sp>
        <p:nvSpPr>
          <p:cNvPr id="139267" name="Rectangle 3"/>
          <p:cNvSpPr>
            <a:spLocks noGrp="1" noChangeArrowheads="1"/>
          </p:cNvSpPr>
          <p:nvPr>
            <p:ph sz="half" idx="1"/>
          </p:nvPr>
        </p:nvSpPr>
        <p:spPr>
          <a:xfrm>
            <a:off x="711200" y="1600200"/>
            <a:ext cx="5080000" cy="4648200"/>
          </a:xfrm>
        </p:spPr>
        <p:txBody>
          <a:bodyPr/>
          <a:lstStyle/>
          <a:p>
            <a:r>
              <a:rPr lang="en-US" altLang="zh-CN"/>
              <a:t>SMTP uses persistent connections</a:t>
            </a:r>
          </a:p>
          <a:p>
            <a:r>
              <a:rPr lang="en-US" altLang="zh-CN"/>
              <a:t>SMTP requires message (header &amp; body) to be in 7-bit ASCII</a:t>
            </a:r>
          </a:p>
          <a:p>
            <a:r>
              <a:rPr lang="en-US" altLang="zh-CN"/>
              <a:t>SMTP server uses CRLF.CRLF to determine end of message</a:t>
            </a:r>
          </a:p>
        </p:txBody>
      </p:sp>
      <p:sp>
        <p:nvSpPr>
          <p:cNvPr id="139268" name="Rectangle 4"/>
          <p:cNvSpPr>
            <a:spLocks noGrp="1" noChangeArrowheads="1"/>
          </p:cNvSpPr>
          <p:nvPr>
            <p:ph sz="half" idx="2"/>
          </p:nvPr>
        </p:nvSpPr>
        <p:spPr>
          <a:xfrm>
            <a:off x="5994400" y="1600200"/>
            <a:ext cx="5080000" cy="4648200"/>
          </a:xfrm>
        </p:spPr>
        <p:txBody>
          <a:bodyPr>
            <a:normAutofit fontScale="92500" lnSpcReduction="10000"/>
          </a:bodyPr>
          <a:lstStyle/>
          <a:p>
            <a:r>
              <a:rPr lang="en-US" altLang="zh-CN" dirty="0">
                <a:solidFill>
                  <a:srgbClr val="C00000"/>
                </a:solidFill>
              </a:rPr>
              <a:t>Comparison with HTTP:</a:t>
            </a:r>
          </a:p>
          <a:p>
            <a:r>
              <a:rPr lang="en-US" altLang="zh-CN" dirty="0">
                <a:solidFill>
                  <a:schemeClr val="accent5"/>
                </a:solidFill>
              </a:rPr>
              <a:t>HTTP</a:t>
            </a:r>
            <a:r>
              <a:rPr lang="en-US" altLang="zh-CN" dirty="0"/>
              <a:t>: pull</a:t>
            </a:r>
          </a:p>
          <a:p>
            <a:r>
              <a:rPr lang="en-US" altLang="zh-CN" dirty="0"/>
              <a:t>SMTP: push</a:t>
            </a:r>
          </a:p>
          <a:p>
            <a:r>
              <a:rPr lang="en-US" altLang="zh-CN" dirty="0"/>
              <a:t>both have ASCII command/response interaction, status codes</a:t>
            </a:r>
          </a:p>
          <a:p>
            <a:r>
              <a:rPr lang="en-US" altLang="zh-CN" dirty="0">
                <a:solidFill>
                  <a:schemeClr val="accent5"/>
                </a:solidFill>
              </a:rPr>
              <a:t>HTTP</a:t>
            </a:r>
            <a:r>
              <a:rPr lang="en-US" altLang="zh-CN" dirty="0"/>
              <a:t>: each object encapsulated in its own response msg</a:t>
            </a:r>
          </a:p>
          <a:p>
            <a:r>
              <a:rPr lang="en-US" altLang="zh-CN" dirty="0"/>
              <a:t>SMTP: multiple objects sent in multipart msg</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76</a:t>
            </a:fld>
            <a:endParaRPr lang="en-US" altLang="zh-CN" dirty="0"/>
          </a:p>
        </p:txBody>
      </p:sp>
    </p:spTree>
    <p:extLst>
      <p:ext uri="{BB962C8B-B14F-4D97-AF65-F5344CB8AC3E}">
        <p14:creationId xmlns:p14="http://schemas.microsoft.com/office/powerpoint/2010/main" val="12129772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240000" y="360000"/>
            <a:ext cx="11520000" cy="890588"/>
          </a:xfrm>
        </p:spPr>
        <p:txBody>
          <a:bodyPr/>
          <a:lstStyle/>
          <a:p>
            <a:r>
              <a:rPr lang="en-US" altLang="zh-CN"/>
              <a:t>Mail message format</a:t>
            </a:r>
          </a:p>
        </p:txBody>
      </p:sp>
      <p:sp>
        <p:nvSpPr>
          <p:cNvPr id="141315" name="Rectangle 3"/>
          <p:cNvSpPr>
            <a:spLocks noGrp="1" noChangeArrowheads="1"/>
          </p:cNvSpPr>
          <p:nvPr>
            <p:ph sz="half" idx="1"/>
          </p:nvPr>
        </p:nvSpPr>
        <p:spPr>
          <a:xfrm>
            <a:off x="711200" y="1600200"/>
            <a:ext cx="5080000" cy="4648200"/>
          </a:xfrm>
        </p:spPr>
        <p:txBody>
          <a:bodyPr>
            <a:normAutofit fontScale="85000" lnSpcReduction="20000"/>
          </a:bodyPr>
          <a:lstStyle/>
          <a:p>
            <a:r>
              <a:rPr lang="en-US" altLang="zh-CN" dirty="0"/>
              <a:t>SMTP: protocol for exchanging email </a:t>
            </a:r>
            <a:r>
              <a:rPr lang="en-US" altLang="zh-CN" dirty="0" err="1"/>
              <a:t>msgs</a:t>
            </a:r>
            <a:endParaRPr lang="en-US" altLang="zh-CN" dirty="0"/>
          </a:p>
          <a:p>
            <a:endParaRPr lang="en-US" altLang="zh-CN" dirty="0"/>
          </a:p>
          <a:p>
            <a:r>
              <a:rPr lang="en-US" altLang="zh-CN" dirty="0">
                <a:solidFill>
                  <a:schemeClr val="accent2"/>
                </a:solidFill>
              </a:rPr>
              <a:t>RFC 822: standard for text message format:</a:t>
            </a:r>
          </a:p>
          <a:p>
            <a:r>
              <a:rPr lang="en-US" altLang="zh-CN" dirty="0"/>
              <a:t>header lines, e.g.,</a:t>
            </a:r>
          </a:p>
          <a:p>
            <a:pPr lvl="1"/>
            <a:r>
              <a:rPr lang="en-US" altLang="zh-CN" dirty="0"/>
              <a:t>To:</a:t>
            </a:r>
          </a:p>
          <a:p>
            <a:pPr lvl="1"/>
            <a:r>
              <a:rPr lang="en-US" altLang="zh-CN" dirty="0"/>
              <a:t>From:</a:t>
            </a:r>
          </a:p>
          <a:p>
            <a:pPr lvl="1"/>
            <a:r>
              <a:rPr lang="en-US" altLang="zh-CN" dirty="0"/>
              <a:t>Subject:</a:t>
            </a:r>
          </a:p>
          <a:p>
            <a:pPr lvl="1"/>
            <a:r>
              <a:rPr lang="en-US" altLang="zh-CN" dirty="0"/>
              <a:t>different from SMTP commands!</a:t>
            </a:r>
          </a:p>
          <a:p>
            <a:r>
              <a:rPr lang="en-US" altLang="zh-CN" dirty="0"/>
              <a:t>body</a:t>
            </a:r>
          </a:p>
          <a:p>
            <a:pPr lvl="1"/>
            <a:r>
              <a:rPr lang="en-US" altLang="zh-CN" dirty="0"/>
              <a:t>the “message”, ASCII characters only</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77</a:t>
            </a:fld>
            <a:endParaRPr lang="en-US" altLang="zh-CN" dirty="0"/>
          </a:p>
        </p:txBody>
      </p:sp>
      <p:sp>
        <p:nvSpPr>
          <p:cNvPr id="141316" name="Rectangle 5"/>
          <p:cNvSpPr>
            <a:spLocks noChangeArrowheads="1"/>
          </p:cNvSpPr>
          <p:nvPr/>
        </p:nvSpPr>
        <p:spPr bwMode="auto">
          <a:xfrm>
            <a:off x="6502400" y="1892300"/>
            <a:ext cx="2832100" cy="431800"/>
          </a:xfrm>
          <a:prstGeom prst="rect">
            <a:avLst/>
          </a:prstGeom>
          <a:solidFill>
            <a:schemeClr val="accent1"/>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400">
                <a:solidFill>
                  <a:schemeClr val="bg1"/>
                </a:solidFill>
                <a:latin typeface="+mn-lt"/>
                <a:ea typeface="+mn-ea"/>
              </a:rPr>
              <a:t>header</a:t>
            </a:r>
          </a:p>
        </p:txBody>
      </p:sp>
      <p:sp>
        <p:nvSpPr>
          <p:cNvPr id="141317" name="Rectangle 7"/>
          <p:cNvSpPr>
            <a:spLocks noChangeArrowheads="1"/>
          </p:cNvSpPr>
          <p:nvPr/>
        </p:nvSpPr>
        <p:spPr bwMode="auto">
          <a:xfrm>
            <a:off x="6502400" y="2705100"/>
            <a:ext cx="2832100" cy="1739900"/>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400">
                <a:solidFill>
                  <a:schemeClr val="bg1"/>
                </a:solidFill>
                <a:latin typeface="+mn-lt"/>
                <a:ea typeface="+mn-ea"/>
              </a:rPr>
              <a:t>body</a:t>
            </a:r>
          </a:p>
        </p:txBody>
      </p:sp>
      <p:sp>
        <p:nvSpPr>
          <p:cNvPr id="141318" name="Rectangle 9"/>
          <p:cNvSpPr>
            <a:spLocks noChangeArrowheads="1"/>
          </p:cNvSpPr>
          <p:nvPr/>
        </p:nvSpPr>
        <p:spPr bwMode="auto">
          <a:xfrm>
            <a:off x="6299200" y="1778000"/>
            <a:ext cx="3238500" cy="30734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41319" name="Line 10"/>
          <p:cNvSpPr>
            <a:spLocks noChangeShapeType="1"/>
          </p:cNvSpPr>
          <p:nvPr/>
        </p:nvSpPr>
        <p:spPr bwMode="auto">
          <a:xfrm flipV="1">
            <a:off x="4686300" y="2159000"/>
            <a:ext cx="1765300" cy="101600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1320" name="Line 11"/>
          <p:cNvSpPr>
            <a:spLocks noChangeShapeType="1"/>
          </p:cNvSpPr>
          <p:nvPr/>
        </p:nvSpPr>
        <p:spPr bwMode="auto">
          <a:xfrm flipV="1">
            <a:off x="4533900" y="3327400"/>
            <a:ext cx="1905000" cy="187960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1321" name="Text Box 13"/>
          <p:cNvSpPr txBox="1">
            <a:spLocks noChangeArrowheads="1"/>
          </p:cNvSpPr>
          <p:nvPr/>
        </p:nvSpPr>
        <p:spPr bwMode="auto">
          <a:xfrm>
            <a:off x="9715189" y="2112963"/>
            <a:ext cx="68800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000">
                <a:latin typeface="+mn-lt"/>
                <a:ea typeface="+mn-ea"/>
              </a:rPr>
              <a:t>blank</a:t>
            </a:r>
          </a:p>
          <a:p>
            <a:pPr algn="ctr">
              <a:spcBef>
                <a:spcPct val="0"/>
              </a:spcBef>
              <a:buSzTx/>
              <a:buFontTx/>
              <a:buNone/>
            </a:pPr>
            <a:r>
              <a:rPr lang="en-US" altLang="zh-CN" sz="2000">
                <a:latin typeface="+mn-lt"/>
                <a:ea typeface="+mn-ea"/>
              </a:rPr>
              <a:t>line</a:t>
            </a:r>
          </a:p>
        </p:txBody>
      </p:sp>
      <p:sp>
        <p:nvSpPr>
          <p:cNvPr id="141322" name="Line 14"/>
          <p:cNvSpPr>
            <a:spLocks noChangeShapeType="1"/>
          </p:cNvSpPr>
          <p:nvPr/>
        </p:nvSpPr>
        <p:spPr bwMode="auto">
          <a:xfrm flipH="1">
            <a:off x="8775700" y="2552700"/>
            <a:ext cx="965200" cy="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Tree>
    <p:extLst>
      <p:ext uri="{BB962C8B-B14F-4D97-AF65-F5344CB8AC3E}">
        <p14:creationId xmlns:p14="http://schemas.microsoft.com/office/powerpoint/2010/main" val="39615416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US" altLang="zh-CN"/>
              <a:t>Mail access protocols</a:t>
            </a:r>
          </a:p>
        </p:txBody>
      </p:sp>
      <p:sp>
        <p:nvSpPr>
          <p:cNvPr id="143363" name="Rectangle 3"/>
          <p:cNvSpPr>
            <a:spLocks noGrp="1" noChangeArrowheads="1"/>
          </p:cNvSpPr>
          <p:nvPr>
            <p:ph sz="half" idx="1"/>
          </p:nvPr>
        </p:nvSpPr>
        <p:spPr>
          <a:xfrm>
            <a:off x="3479800" y="3579812"/>
            <a:ext cx="7410450" cy="2482850"/>
          </a:xfrm>
        </p:spPr>
        <p:txBody>
          <a:bodyPr/>
          <a:lstStyle/>
          <a:p>
            <a:r>
              <a:rPr lang="en-US" altLang="zh-CN" sz="2000" dirty="0">
                <a:ea typeface="宋体" panose="02010600030101010101" pitchFamily="2" charset="-122"/>
              </a:rPr>
              <a:t>SMTP: delivery/storage to receiver’s server</a:t>
            </a:r>
          </a:p>
          <a:p>
            <a:r>
              <a:rPr lang="en-US" altLang="zh-CN" sz="2000" dirty="0">
                <a:ea typeface="宋体" panose="02010600030101010101" pitchFamily="2" charset="-122"/>
              </a:rPr>
              <a:t>Mail access protocol: retrieval from server</a:t>
            </a:r>
          </a:p>
          <a:p>
            <a:pPr lvl="1"/>
            <a:r>
              <a:rPr lang="en-US" altLang="zh-CN" sz="2000" b="1" dirty="0">
                <a:solidFill>
                  <a:srgbClr val="00B050"/>
                </a:solidFill>
                <a:ea typeface="宋体" panose="02010600030101010101" pitchFamily="2" charset="-122"/>
              </a:rPr>
              <a:t>1) POP: Post Office Protocol [RFC 1939]</a:t>
            </a:r>
          </a:p>
          <a:p>
            <a:pPr lvl="2"/>
            <a:r>
              <a:rPr lang="en-US" altLang="zh-CN" dirty="0">
                <a:ea typeface="宋体" panose="02010600030101010101" pitchFamily="2" charset="-122"/>
              </a:rPr>
              <a:t>authorization (agent &lt;--&gt;server) and download </a:t>
            </a:r>
          </a:p>
          <a:p>
            <a:pPr lvl="1"/>
            <a:r>
              <a:rPr lang="en-US" altLang="zh-CN" sz="2000" b="1" dirty="0">
                <a:solidFill>
                  <a:srgbClr val="C00000"/>
                </a:solidFill>
                <a:ea typeface="宋体" panose="02010600030101010101" pitchFamily="2" charset="-122"/>
              </a:rPr>
              <a:t>2) IMAP: Internet Mail Access Protocol [RFC 1730]</a:t>
            </a:r>
          </a:p>
          <a:p>
            <a:pPr lvl="2"/>
            <a:r>
              <a:rPr lang="en-US" altLang="zh-CN" dirty="0">
                <a:ea typeface="宋体" panose="02010600030101010101" pitchFamily="2" charset="-122"/>
              </a:rPr>
              <a:t>more features (more complex)</a:t>
            </a:r>
          </a:p>
          <a:p>
            <a:pPr lvl="2"/>
            <a:r>
              <a:rPr lang="en-US" altLang="zh-CN" dirty="0">
                <a:ea typeface="宋体" panose="02010600030101010101" pitchFamily="2" charset="-122"/>
              </a:rPr>
              <a:t>manipulation of stored </a:t>
            </a:r>
            <a:r>
              <a:rPr lang="en-US" altLang="zh-CN" dirty="0" err="1">
                <a:ea typeface="宋体" panose="02010600030101010101" pitchFamily="2" charset="-122"/>
              </a:rPr>
              <a:t>msgs</a:t>
            </a:r>
            <a:r>
              <a:rPr lang="en-US" altLang="zh-CN" dirty="0">
                <a:ea typeface="宋体" panose="02010600030101010101" pitchFamily="2" charset="-122"/>
              </a:rPr>
              <a:t> on server</a:t>
            </a:r>
          </a:p>
          <a:p>
            <a:pPr lvl="1"/>
            <a:r>
              <a:rPr lang="en-US" altLang="zh-CN" sz="2000" b="1" dirty="0">
                <a:solidFill>
                  <a:srgbClr val="7030A0"/>
                </a:solidFill>
                <a:ea typeface="宋体" panose="02010600030101010101" pitchFamily="2" charset="-122"/>
              </a:rPr>
              <a:t>3) HTTP: </a:t>
            </a:r>
            <a:r>
              <a:rPr lang="en-US" altLang="zh-CN" sz="2000" b="1" dirty="0" err="1">
                <a:solidFill>
                  <a:srgbClr val="7030A0"/>
                </a:solidFill>
                <a:ea typeface="宋体" panose="02010600030101010101" pitchFamily="2" charset="-122"/>
              </a:rPr>
              <a:t>gmail</a:t>
            </a:r>
            <a:r>
              <a:rPr lang="en-US" altLang="zh-CN" sz="2000" b="1" dirty="0">
                <a:solidFill>
                  <a:srgbClr val="7030A0"/>
                </a:solidFill>
                <a:ea typeface="宋体" panose="02010600030101010101" pitchFamily="2" charset="-122"/>
              </a:rPr>
              <a:t>, Hotmail, Yahoo! Mail, etc.</a:t>
            </a:r>
            <a:endParaRPr lang="en-US" altLang="zh-CN" b="1" dirty="0">
              <a:solidFill>
                <a:srgbClr val="7030A0"/>
              </a:solidFill>
              <a:ea typeface="宋体" panose="02010600030101010101" pitchFamily="2" charset="-122"/>
            </a:endParaRPr>
          </a:p>
          <a:p>
            <a:pPr lvl="1"/>
            <a:endParaRPr lang="en-US" altLang="zh-CN" sz="2000" dirty="0">
              <a:ea typeface="宋体" panose="02010600030101010101" pitchFamily="2" charset="-122"/>
            </a:endParaRPr>
          </a:p>
        </p:txBody>
      </p:sp>
      <p:sp>
        <p:nvSpPr>
          <p:cNvPr id="3" name="灯片编号占位符 2"/>
          <p:cNvSpPr>
            <a:spLocks noGrp="1"/>
          </p:cNvSpPr>
          <p:nvPr>
            <p:ph type="sldNum" sz="quarter" idx="12"/>
          </p:nvPr>
        </p:nvSpPr>
        <p:spPr/>
        <p:txBody>
          <a:bodyPr/>
          <a:lstStyle/>
          <a:p>
            <a:fld id="{EE7AFD8E-47EC-4333-9317-F3617AC17F61}" type="slidenum">
              <a:rPr lang="en-US" altLang="zh-CN" smtClean="0"/>
              <a:pPr/>
              <a:t>78</a:t>
            </a:fld>
            <a:endParaRPr lang="en-US" altLang="zh-CN" dirty="0"/>
          </a:p>
        </p:txBody>
      </p:sp>
      <p:sp>
        <p:nvSpPr>
          <p:cNvPr id="16394" name="Line 6"/>
          <p:cNvSpPr>
            <a:spLocks noChangeShapeType="1"/>
          </p:cNvSpPr>
          <p:nvPr/>
        </p:nvSpPr>
        <p:spPr bwMode="auto">
          <a:xfrm>
            <a:off x="3762376" y="1847851"/>
            <a:ext cx="847725" cy="9525"/>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grpSp>
        <p:nvGrpSpPr>
          <p:cNvPr id="143365" name="Group 32"/>
          <p:cNvGrpSpPr>
            <a:grpSpLocks/>
          </p:cNvGrpSpPr>
          <p:nvPr/>
        </p:nvGrpSpPr>
        <p:grpSpPr bwMode="auto">
          <a:xfrm>
            <a:off x="8543930" y="1536701"/>
            <a:ext cx="663575" cy="706438"/>
            <a:chOff x="4338" y="290"/>
            <a:chExt cx="418" cy="445"/>
          </a:xfrm>
        </p:grpSpPr>
        <p:graphicFrame>
          <p:nvGraphicFramePr>
            <p:cNvPr id="143434" name="Object 33"/>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3804" name="Clip" r:id="rId4" imgW="1307263" imgH="1084139" progId="">
                    <p:embed/>
                  </p:oleObj>
                </mc:Choice>
                <mc:Fallback>
                  <p:oleObj name="Clip" r:id="rId4" imgW="1307263" imgH="1084139" progId="">
                    <p:embed/>
                    <p:pic>
                      <p:nvPicPr>
                        <p:cNvPr id="143434" name="Object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43435" name="Group 34"/>
            <p:cNvGrpSpPr>
              <a:grpSpLocks/>
            </p:cNvGrpSpPr>
            <p:nvPr/>
          </p:nvGrpSpPr>
          <p:grpSpPr bwMode="auto">
            <a:xfrm>
              <a:off x="4372" y="367"/>
              <a:ext cx="384" cy="368"/>
              <a:chOff x="4224" y="817"/>
              <a:chExt cx="447" cy="368"/>
            </a:xfrm>
          </p:grpSpPr>
          <p:sp>
            <p:nvSpPr>
              <p:cNvPr id="16462" name="Rectangle 35"/>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p>
                <a:pPr>
                  <a:defRPr/>
                </a:pPr>
                <a:endParaRPr lang="en-US" altLang="zh-CN">
                  <a:latin typeface="+mn-lt"/>
                  <a:ea typeface="+mn-ea"/>
                </a:endParaRPr>
              </a:p>
            </p:txBody>
          </p:sp>
          <p:sp>
            <p:nvSpPr>
              <p:cNvPr id="16463" name="Text Box 36"/>
              <p:cNvSpPr txBox="1">
                <a:spLocks noChangeArrowheads="1"/>
              </p:cNvSpPr>
              <p:nvPr/>
            </p:nvSpPr>
            <p:spPr bwMode="auto">
              <a:xfrm>
                <a:off x="4228" y="817"/>
                <a:ext cx="443" cy="368"/>
              </a:xfrm>
              <a:prstGeom prst="rect">
                <a:avLst/>
              </a:prstGeom>
              <a:noFill/>
              <a:ln w="9525">
                <a:noFill/>
                <a:miter lim="800000"/>
                <a:headEnd/>
                <a:tailEnd/>
              </a:ln>
            </p:spPr>
            <p:txBody>
              <a:bodyPr wrap="none">
                <a:spAutoFit/>
              </a:bodyPr>
              <a:lstStyle/>
              <a:p>
                <a:pPr algn="ctr">
                  <a:defRPr/>
                </a:pPr>
                <a:r>
                  <a:rPr lang="en-US" altLang="zh-CN" sz="1600">
                    <a:latin typeface="+mn-lt"/>
                    <a:ea typeface="+mn-ea"/>
                  </a:rPr>
                  <a:t>user</a:t>
                </a:r>
              </a:p>
              <a:p>
                <a:pPr algn="ctr">
                  <a:defRPr/>
                </a:pPr>
                <a:r>
                  <a:rPr lang="en-US" altLang="zh-CN" sz="1600">
                    <a:latin typeface="+mn-lt"/>
                    <a:ea typeface="+mn-ea"/>
                  </a:rPr>
                  <a:t>agent</a:t>
                </a:r>
                <a:endParaRPr lang="en-US" altLang="zh-CN">
                  <a:latin typeface="+mn-lt"/>
                  <a:ea typeface="+mn-ea"/>
                </a:endParaRPr>
              </a:p>
            </p:txBody>
          </p:sp>
        </p:grpSp>
      </p:grpSp>
      <p:grpSp>
        <p:nvGrpSpPr>
          <p:cNvPr id="143366" name="Group 84"/>
          <p:cNvGrpSpPr>
            <a:grpSpLocks/>
          </p:cNvGrpSpPr>
          <p:nvPr/>
        </p:nvGrpSpPr>
        <p:grpSpPr bwMode="auto">
          <a:xfrm>
            <a:off x="4659313" y="1631950"/>
            <a:ext cx="355600" cy="933450"/>
            <a:chOff x="4180" y="783"/>
            <a:chExt cx="150" cy="307"/>
          </a:xfrm>
        </p:grpSpPr>
        <p:sp>
          <p:nvSpPr>
            <p:cNvPr id="16453" name="AutoShape 85"/>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6454" name="Rectangle 86"/>
            <p:cNvSpPr>
              <a:spLocks noChangeArrowheads="1"/>
            </p:cNvSpPr>
            <p:nvPr/>
          </p:nvSpPr>
          <p:spPr bwMode="auto">
            <a:xfrm>
              <a:off x="4256" y="785"/>
              <a:ext cx="70"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6455" name="Rectangle 87"/>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56" name="AutoShape 88"/>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57" name="Line 89"/>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6458" name="Line 90"/>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6459" name="Rectangle 91"/>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60" name="Rectangle 92"/>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43367" name="Group 158"/>
          <p:cNvGrpSpPr>
            <a:grpSpLocks/>
          </p:cNvGrpSpPr>
          <p:nvPr/>
        </p:nvGrpSpPr>
        <p:grpSpPr bwMode="auto">
          <a:xfrm>
            <a:off x="4206876" y="2009776"/>
            <a:ext cx="1222375" cy="1182688"/>
            <a:chOff x="1864" y="1206"/>
            <a:chExt cx="770" cy="745"/>
          </a:xfrm>
        </p:grpSpPr>
        <p:sp>
          <p:nvSpPr>
            <p:cNvPr id="16437" name="Text Box 95"/>
            <p:cNvSpPr txBox="1">
              <a:spLocks noChangeArrowheads="1"/>
            </p:cNvSpPr>
            <p:nvPr/>
          </p:nvSpPr>
          <p:spPr bwMode="auto">
            <a:xfrm>
              <a:off x="1864" y="1583"/>
              <a:ext cx="770" cy="368"/>
            </a:xfrm>
            <a:prstGeom prst="rect">
              <a:avLst/>
            </a:prstGeom>
            <a:noFill/>
            <a:ln w="9525">
              <a:noFill/>
              <a:miter lim="800000"/>
              <a:headEnd/>
              <a:tailEnd/>
            </a:ln>
          </p:spPr>
          <p:txBody>
            <a:bodyPr wrap="none">
              <a:spAutoFit/>
            </a:bodyPr>
            <a:lstStyle/>
            <a:p>
              <a:pPr algn="ctr">
                <a:defRPr/>
              </a:pPr>
              <a:r>
                <a:rPr lang="en-US" altLang="zh-CN" sz="1600">
                  <a:latin typeface="+mn-lt"/>
                  <a:ea typeface="+mn-ea"/>
                </a:rPr>
                <a:t>sender’s mail </a:t>
              </a:r>
            </a:p>
            <a:p>
              <a:pPr algn="ctr">
                <a:defRPr/>
              </a:pPr>
              <a:r>
                <a:rPr lang="en-US" altLang="zh-CN" sz="1600">
                  <a:latin typeface="+mn-lt"/>
                  <a:ea typeface="+mn-ea"/>
                </a:rPr>
                <a:t>server</a:t>
              </a:r>
              <a:endParaRPr lang="en-US" altLang="zh-CN">
                <a:latin typeface="+mn-lt"/>
                <a:ea typeface="+mn-ea"/>
              </a:endParaRPr>
            </a:p>
          </p:txBody>
        </p:sp>
        <p:grpSp>
          <p:nvGrpSpPr>
            <p:cNvPr id="143411" name="Group 157"/>
            <p:cNvGrpSpPr>
              <a:grpSpLocks/>
            </p:cNvGrpSpPr>
            <p:nvPr/>
          </p:nvGrpSpPr>
          <p:grpSpPr bwMode="auto">
            <a:xfrm>
              <a:off x="1992" y="1206"/>
              <a:ext cx="510" cy="354"/>
              <a:chOff x="2070" y="2004"/>
              <a:chExt cx="510" cy="354"/>
            </a:xfrm>
          </p:grpSpPr>
          <p:sp>
            <p:nvSpPr>
              <p:cNvPr id="16439" name="Rectangle 94"/>
              <p:cNvSpPr>
                <a:spLocks noChangeArrowheads="1"/>
              </p:cNvSpPr>
              <p:nvPr/>
            </p:nvSpPr>
            <p:spPr bwMode="auto">
              <a:xfrm>
                <a:off x="2070" y="2004"/>
                <a:ext cx="510" cy="354"/>
              </a:xfrm>
              <a:prstGeom prst="rect">
                <a:avLst/>
              </a:prstGeom>
              <a:solidFill>
                <a:schemeClr val="hlink"/>
              </a:solidFill>
              <a:ln w="19050">
                <a:solidFill>
                  <a:schemeClr val="tx1"/>
                </a:solidFill>
                <a:miter lim="800000"/>
                <a:headEnd/>
                <a:tailEnd/>
              </a:ln>
            </p:spPr>
            <p:txBody>
              <a:bodyPr wrap="none" anchor="ctr"/>
              <a:lstStyle/>
              <a:p>
                <a:pPr>
                  <a:defRPr/>
                </a:pPr>
                <a:endParaRPr lang="en-US" altLang="zh-CN">
                  <a:latin typeface="+mn-lt"/>
                  <a:ea typeface="+mn-ea"/>
                </a:endParaRPr>
              </a:p>
            </p:txBody>
          </p:sp>
          <p:sp>
            <p:nvSpPr>
              <p:cNvPr id="16440" name="Rectangle 96"/>
              <p:cNvSpPr>
                <a:spLocks noChangeArrowheads="1"/>
              </p:cNvSpPr>
              <p:nvPr/>
            </p:nvSpPr>
            <p:spPr bwMode="auto">
              <a:xfrm>
                <a:off x="2094" y="2076"/>
                <a:ext cx="450" cy="120"/>
              </a:xfrm>
              <a:prstGeom prst="rect">
                <a:avLst/>
              </a:prstGeom>
              <a:solidFill>
                <a:srgbClr val="00FF00"/>
              </a:solidFill>
              <a:ln w="19050">
                <a:solidFill>
                  <a:schemeClr val="tx1"/>
                </a:solidFill>
                <a:miter lim="800000"/>
                <a:headEnd/>
                <a:tailEnd/>
              </a:ln>
            </p:spPr>
            <p:txBody>
              <a:bodyPr wrap="none" anchor="ctr"/>
              <a:lstStyle/>
              <a:p>
                <a:pPr>
                  <a:defRPr/>
                </a:pPr>
                <a:endParaRPr lang="en-US" altLang="zh-CN">
                  <a:latin typeface="+mn-lt"/>
                  <a:ea typeface="+mn-ea"/>
                </a:endParaRPr>
              </a:p>
            </p:txBody>
          </p:sp>
          <p:sp>
            <p:nvSpPr>
              <p:cNvPr id="16441" name="Line 97"/>
              <p:cNvSpPr>
                <a:spLocks noChangeShapeType="1"/>
              </p:cNvSpPr>
              <p:nvPr/>
            </p:nvSpPr>
            <p:spPr bwMode="auto">
              <a:xfrm>
                <a:off x="2143" y="2104"/>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42" name="Line 98"/>
              <p:cNvSpPr>
                <a:spLocks noChangeShapeType="1"/>
              </p:cNvSpPr>
              <p:nvPr/>
            </p:nvSpPr>
            <p:spPr bwMode="auto">
              <a:xfrm>
                <a:off x="2252" y="2103"/>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43" name="Line 99"/>
              <p:cNvSpPr>
                <a:spLocks noChangeShapeType="1"/>
              </p:cNvSpPr>
              <p:nvPr/>
            </p:nvSpPr>
            <p:spPr bwMode="auto">
              <a:xfrm>
                <a:off x="2307" y="2105"/>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44" name="Line 100"/>
              <p:cNvSpPr>
                <a:spLocks noChangeShapeType="1"/>
              </p:cNvSpPr>
              <p:nvPr/>
            </p:nvSpPr>
            <p:spPr bwMode="auto">
              <a:xfrm>
                <a:off x="2364" y="2103"/>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45" name="Line 101"/>
              <p:cNvSpPr>
                <a:spLocks noChangeShapeType="1"/>
              </p:cNvSpPr>
              <p:nvPr/>
            </p:nvSpPr>
            <p:spPr bwMode="auto">
              <a:xfrm>
                <a:off x="2425" y="2103"/>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46" name="Line 102"/>
              <p:cNvSpPr>
                <a:spLocks noChangeShapeType="1"/>
              </p:cNvSpPr>
              <p:nvPr/>
            </p:nvSpPr>
            <p:spPr bwMode="auto">
              <a:xfrm>
                <a:off x="2481" y="2103"/>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47" name="Line 103"/>
              <p:cNvSpPr>
                <a:spLocks noChangeShapeType="1"/>
              </p:cNvSpPr>
              <p:nvPr/>
            </p:nvSpPr>
            <p:spPr bwMode="auto">
              <a:xfrm>
                <a:off x="2196" y="2104"/>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48" name="Rectangle 104"/>
              <p:cNvSpPr>
                <a:spLocks noChangeArrowheads="1"/>
              </p:cNvSpPr>
              <p:nvPr/>
            </p:nvSpPr>
            <p:spPr bwMode="auto">
              <a:xfrm>
                <a:off x="2102" y="2243"/>
                <a:ext cx="64" cy="93"/>
              </a:xfrm>
              <a:prstGeom prst="rect">
                <a:avLst/>
              </a:prstGeom>
              <a:solidFill>
                <a:srgbClr val="FFFF00"/>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49" name="Rectangle 105"/>
              <p:cNvSpPr>
                <a:spLocks noChangeArrowheads="1"/>
              </p:cNvSpPr>
              <p:nvPr/>
            </p:nvSpPr>
            <p:spPr bwMode="auto">
              <a:xfrm>
                <a:off x="2188" y="2243"/>
                <a:ext cx="64" cy="93"/>
              </a:xfrm>
              <a:prstGeom prst="rect">
                <a:avLst/>
              </a:prstGeom>
              <a:solidFill>
                <a:srgbClr val="FFFF00"/>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50" name="Rectangle 106"/>
              <p:cNvSpPr>
                <a:spLocks noChangeArrowheads="1"/>
              </p:cNvSpPr>
              <p:nvPr/>
            </p:nvSpPr>
            <p:spPr bwMode="auto">
              <a:xfrm>
                <a:off x="2274" y="2242"/>
                <a:ext cx="64" cy="93"/>
              </a:xfrm>
              <a:prstGeom prst="rect">
                <a:avLst/>
              </a:prstGeom>
              <a:solidFill>
                <a:srgbClr val="FFFF00"/>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51" name="Rectangle 107"/>
              <p:cNvSpPr>
                <a:spLocks noChangeArrowheads="1"/>
              </p:cNvSpPr>
              <p:nvPr/>
            </p:nvSpPr>
            <p:spPr bwMode="auto">
              <a:xfrm>
                <a:off x="2371" y="2240"/>
                <a:ext cx="64" cy="93"/>
              </a:xfrm>
              <a:prstGeom prst="rect">
                <a:avLst/>
              </a:prstGeom>
              <a:solidFill>
                <a:srgbClr val="FFFF00"/>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52" name="Rectangle 108"/>
              <p:cNvSpPr>
                <a:spLocks noChangeArrowheads="1"/>
              </p:cNvSpPr>
              <p:nvPr/>
            </p:nvSpPr>
            <p:spPr bwMode="auto">
              <a:xfrm>
                <a:off x="2467" y="2240"/>
                <a:ext cx="64" cy="93"/>
              </a:xfrm>
              <a:prstGeom prst="rect">
                <a:avLst/>
              </a:prstGeom>
              <a:solidFill>
                <a:srgbClr val="FFFF00"/>
              </a:solidFill>
              <a:ln w="9525">
                <a:solidFill>
                  <a:schemeClr val="tx1"/>
                </a:solidFill>
                <a:miter lim="800000"/>
                <a:headEnd/>
                <a:tailEnd/>
              </a:ln>
            </p:spPr>
            <p:txBody>
              <a:bodyPr wrap="none" anchor="ctr"/>
              <a:lstStyle/>
              <a:p>
                <a:pPr>
                  <a:defRPr/>
                </a:pPr>
                <a:endParaRPr lang="en-US" altLang="zh-CN">
                  <a:latin typeface="+mn-lt"/>
                  <a:ea typeface="+mn-ea"/>
                </a:endParaRPr>
              </a:p>
            </p:txBody>
          </p:sp>
        </p:grpSp>
      </p:grpSp>
      <p:grpSp>
        <p:nvGrpSpPr>
          <p:cNvPr id="143368" name="Group 109"/>
          <p:cNvGrpSpPr>
            <a:grpSpLocks/>
          </p:cNvGrpSpPr>
          <p:nvPr/>
        </p:nvGrpSpPr>
        <p:grpSpPr bwMode="auto">
          <a:xfrm>
            <a:off x="3095630" y="1641476"/>
            <a:ext cx="663575" cy="706438"/>
            <a:chOff x="4338" y="290"/>
            <a:chExt cx="418" cy="445"/>
          </a:xfrm>
        </p:grpSpPr>
        <p:graphicFrame>
          <p:nvGraphicFramePr>
            <p:cNvPr id="143406" name="Object 110"/>
            <p:cNvGraphicFramePr>
              <a:graphicFrameLocks noChangeAspect="1"/>
            </p:cNvGraphicFramePr>
            <p:nvPr/>
          </p:nvGraphicFramePr>
          <p:xfrm>
            <a:off x="4338" y="290"/>
            <a:ext cx="392" cy="315"/>
          </p:xfrm>
          <a:graphic>
            <a:graphicData uri="http://schemas.openxmlformats.org/presentationml/2006/ole">
              <mc:AlternateContent xmlns:mc="http://schemas.openxmlformats.org/markup-compatibility/2006">
                <mc:Choice xmlns:v="urn:schemas-microsoft-com:vml" Requires="v">
                  <p:oleObj spid="_x0000_s373805" name="Clip" r:id="rId6" imgW="1307263" imgH="1084139" progId="">
                    <p:embed/>
                  </p:oleObj>
                </mc:Choice>
                <mc:Fallback>
                  <p:oleObj name="Clip" r:id="rId6" imgW="1307263" imgH="1084139" progId="">
                    <p:embed/>
                    <p:pic>
                      <p:nvPicPr>
                        <p:cNvPr id="143406" name="Object 1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8" y="290"/>
                          <a:ext cx="392" cy="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43407" name="Group 111"/>
            <p:cNvGrpSpPr>
              <a:grpSpLocks/>
            </p:cNvGrpSpPr>
            <p:nvPr/>
          </p:nvGrpSpPr>
          <p:grpSpPr bwMode="auto">
            <a:xfrm>
              <a:off x="4372" y="367"/>
              <a:ext cx="384" cy="368"/>
              <a:chOff x="4224" y="817"/>
              <a:chExt cx="447" cy="368"/>
            </a:xfrm>
          </p:grpSpPr>
          <p:sp>
            <p:nvSpPr>
              <p:cNvPr id="16435" name="Rectangle 112"/>
              <p:cNvSpPr>
                <a:spLocks noChangeArrowheads="1"/>
              </p:cNvSpPr>
              <p:nvPr/>
            </p:nvSpPr>
            <p:spPr bwMode="auto">
              <a:xfrm>
                <a:off x="4224" y="846"/>
                <a:ext cx="444" cy="330"/>
              </a:xfrm>
              <a:prstGeom prst="rect">
                <a:avLst/>
              </a:prstGeom>
              <a:solidFill>
                <a:schemeClr val="hlink"/>
              </a:solidFill>
              <a:ln w="19050">
                <a:solidFill>
                  <a:schemeClr val="tx1"/>
                </a:solidFill>
                <a:miter lim="800000"/>
                <a:headEnd/>
                <a:tailEnd/>
              </a:ln>
            </p:spPr>
            <p:txBody>
              <a:bodyPr wrap="none" anchor="ctr"/>
              <a:lstStyle/>
              <a:p>
                <a:pPr>
                  <a:defRPr/>
                </a:pPr>
                <a:endParaRPr lang="en-US" altLang="zh-CN">
                  <a:latin typeface="+mn-lt"/>
                  <a:ea typeface="+mn-ea"/>
                </a:endParaRPr>
              </a:p>
            </p:txBody>
          </p:sp>
          <p:sp>
            <p:nvSpPr>
              <p:cNvPr id="16436" name="Text Box 113"/>
              <p:cNvSpPr txBox="1">
                <a:spLocks noChangeArrowheads="1"/>
              </p:cNvSpPr>
              <p:nvPr/>
            </p:nvSpPr>
            <p:spPr bwMode="auto">
              <a:xfrm>
                <a:off x="4228" y="817"/>
                <a:ext cx="443" cy="368"/>
              </a:xfrm>
              <a:prstGeom prst="rect">
                <a:avLst/>
              </a:prstGeom>
              <a:noFill/>
              <a:ln w="9525">
                <a:noFill/>
                <a:miter lim="800000"/>
                <a:headEnd/>
                <a:tailEnd/>
              </a:ln>
            </p:spPr>
            <p:txBody>
              <a:bodyPr wrap="none">
                <a:spAutoFit/>
              </a:bodyPr>
              <a:lstStyle/>
              <a:p>
                <a:pPr algn="ctr">
                  <a:defRPr/>
                </a:pPr>
                <a:r>
                  <a:rPr lang="en-US" altLang="zh-CN" sz="1600">
                    <a:latin typeface="+mn-lt"/>
                    <a:ea typeface="+mn-ea"/>
                  </a:rPr>
                  <a:t>user</a:t>
                </a:r>
              </a:p>
              <a:p>
                <a:pPr algn="ctr">
                  <a:defRPr/>
                </a:pPr>
                <a:r>
                  <a:rPr lang="en-US" altLang="zh-CN" sz="1600">
                    <a:latin typeface="+mn-lt"/>
                    <a:ea typeface="+mn-ea"/>
                  </a:rPr>
                  <a:t>agent</a:t>
                </a:r>
                <a:endParaRPr lang="en-US" altLang="zh-CN">
                  <a:latin typeface="+mn-lt"/>
                  <a:ea typeface="+mn-ea"/>
                </a:endParaRPr>
              </a:p>
            </p:txBody>
          </p:sp>
        </p:grpSp>
      </p:grpSp>
      <p:grpSp>
        <p:nvGrpSpPr>
          <p:cNvPr id="143369" name="Group 119"/>
          <p:cNvGrpSpPr>
            <a:grpSpLocks/>
          </p:cNvGrpSpPr>
          <p:nvPr/>
        </p:nvGrpSpPr>
        <p:grpSpPr bwMode="auto">
          <a:xfrm>
            <a:off x="3770314" y="1389067"/>
            <a:ext cx="885825" cy="461963"/>
            <a:chOff x="3791" y="2537"/>
            <a:chExt cx="558" cy="291"/>
          </a:xfrm>
        </p:grpSpPr>
        <p:sp>
          <p:nvSpPr>
            <p:cNvPr id="16432" name="Rectangle 120"/>
            <p:cNvSpPr>
              <a:spLocks noChangeArrowheads="1"/>
            </p:cNvSpPr>
            <p:nvPr/>
          </p:nvSpPr>
          <p:spPr bwMode="auto">
            <a:xfrm>
              <a:off x="3798" y="2580"/>
              <a:ext cx="540" cy="192"/>
            </a:xfrm>
            <a:prstGeom prst="rect">
              <a:avLst/>
            </a:prstGeom>
            <a:solidFill>
              <a:srgbClr val="FFFFFF"/>
            </a:solidFill>
            <a:ln w="9525">
              <a:noFill/>
              <a:miter lim="800000"/>
              <a:headEnd/>
              <a:tailEnd/>
            </a:ln>
          </p:spPr>
          <p:txBody>
            <a:bodyPr wrap="none" anchor="ctr"/>
            <a:lstStyle/>
            <a:p>
              <a:pPr>
                <a:defRPr/>
              </a:pPr>
              <a:endParaRPr lang="en-US" altLang="zh-CN">
                <a:latin typeface="+mn-lt"/>
                <a:ea typeface="+mn-ea"/>
              </a:endParaRPr>
            </a:p>
          </p:txBody>
        </p:sp>
        <p:sp>
          <p:nvSpPr>
            <p:cNvPr id="16433" name="Text Box 121"/>
            <p:cNvSpPr txBox="1">
              <a:spLocks noChangeArrowheads="1"/>
            </p:cNvSpPr>
            <p:nvPr/>
          </p:nvSpPr>
          <p:spPr bwMode="auto">
            <a:xfrm>
              <a:off x="3791" y="2537"/>
              <a:ext cx="558" cy="291"/>
            </a:xfrm>
            <a:prstGeom prst="rect">
              <a:avLst/>
            </a:prstGeom>
            <a:noFill/>
            <a:ln w="9525">
              <a:noFill/>
              <a:miter lim="800000"/>
              <a:headEnd/>
              <a:tailEnd/>
            </a:ln>
          </p:spPr>
          <p:txBody>
            <a:bodyPr wrap="none">
              <a:spAutoFit/>
            </a:bodyPr>
            <a:lstStyle/>
            <a:p>
              <a:pPr algn="ctr">
                <a:defRPr/>
              </a:pPr>
              <a:r>
                <a:rPr lang="en-US" altLang="zh-CN">
                  <a:solidFill>
                    <a:srgbClr val="FF0000"/>
                  </a:solidFill>
                  <a:latin typeface="+mn-lt"/>
                  <a:ea typeface="+mn-ea"/>
                </a:rPr>
                <a:t>SMTP</a:t>
              </a:r>
              <a:endParaRPr lang="en-US" altLang="zh-CN">
                <a:latin typeface="+mn-lt"/>
                <a:ea typeface="+mn-ea"/>
              </a:endParaRPr>
            </a:p>
          </p:txBody>
        </p:sp>
      </p:grpSp>
      <p:grpSp>
        <p:nvGrpSpPr>
          <p:cNvPr id="143370" name="Group 126"/>
          <p:cNvGrpSpPr>
            <a:grpSpLocks/>
          </p:cNvGrpSpPr>
          <p:nvPr/>
        </p:nvGrpSpPr>
        <p:grpSpPr bwMode="auto">
          <a:xfrm>
            <a:off x="6526213" y="1631950"/>
            <a:ext cx="355600" cy="933450"/>
            <a:chOff x="4180" y="783"/>
            <a:chExt cx="150" cy="307"/>
          </a:xfrm>
        </p:grpSpPr>
        <p:sp>
          <p:nvSpPr>
            <p:cNvPr id="16424" name="AutoShape 127"/>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6425" name="Rectangle 128"/>
            <p:cNvSpPr>
              <a:spLocks noChangeArrowheads="1"/>
            </p:cNvSpPr>
            <p:nvPr/>
          </p:nvSpPr>
          <p:spPr bwMode="auto">
            <a:xfrm>
              <a:off x="4256" y="785"/>
              <a:ext cx="70"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6426" name="Rectangle 129"/>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27" name="AutoShape 130"/>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28" name="Line 131"/>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6429" name="Line 132"/>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6430" name="Rectangle 133"/>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31" name="Rectangle 134"/>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sp>
        <p:nvSpPr>
          <p:cNvPr id="16401" name="Line 151"/>
          <p:cNvSpPr>
            <a:spLocks noChangeShapeType="1"/>
          </p:cNvSpPr>
          <p:nvPr/>
        </p:nvSpPr>
        <p:spPr bwMode="auto">
          <a:xfrm>
            <a:off x="5048250" y="1866901"/>
            <a:ext cx="1390650" cy="9525"/>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16402" name="Rectangle 153"/>
          <p:cNvSpPr>
            <a:spLocks noChangeArrowheads="1"/>
          </p:cNvSpPr>
          <p:nvPr/>
        </p:nvSpPr>
        <p:spPr bwMode="auto">
          <a:xfrm>
            <a:off x="5305425" y="1457325"/>
            <a:ext cx="857250" cy="304800"/>
          </a:xfrm>
          <a:prstGeom prst="rect">
            <a:avLst/>
          </a:prstGeom>
          <a:solidFill>
            <a:srgbClr val="FFFFFF"/>
          </a:solidFill>
          <a:ln w="9525">
            <a:noFill/>
            <a:miter lim="800000"/>
            <a:headEnd/>
            <a:tailEnd/>
          </a:ln>
        </p:spPr>
        <p:txBody>
          <a:bodyPr wrap="none" anchor="ctr"/>
          <a:lstStyle/>
          <a:p>
            <a:pPr>
              <a:defRPr/>
            </a:pPr>
            <a:endParaRPr lang="en-US" altLang="zh-CN">
              <a:latin typeface="+mn-lt"/>
              <a:ea typeface="+mn-ea"/>
            </a:endParaRPr>
          </a:p>
        </p:txBody>
      </p:sp>
      <p:sp>
        <p:nvSpPr>
          <p:cNvPr id="16403" name="Text Box 154"/>
          <p:cNvSpPr txBox="1">
            <a:spLocks noChangeArrowheads="1"/>
          </p:cNvSpPr>
          <p:nvPr/>
        </p:nvSpPr>
        <p:spPr bwMode="auto">
          <a:xfrm>
            <a:off x="5294637" y="1389063"/>
            <a:ext cx="885179" cy="461665"/>
          </a:xfrm>
          <a:prstGeom prst="rect">
            <a:avLst/>
          </a:prstGeom>
          <a:noFill/>
          <a:ln w="9525">
            <a:noFill/>
            <a:miter lim="800000"/>
            <a:headEnd/>
            <a:tailEnd/>
          </a:ln>
        </p:spPr>
        <p:txBody>
          <a:bodyPr wrap="none">
            <a:spAutoFit/>
          </a:bodyPr>
          <a:lstStyle/>
          <a:p>
            <a:pPr algn="ctr">
              <a:defRPr/>
            </a:pPr>
            <a:r>
              <a:rPr lang="en-US" altLang="zh-CN">
                <a:solidFill>
                  <a:srgbClr val="FF0000"/>
                </a:solidFill>
                <a:latin typeface="+mn-lt"/>
                <a:ea typeface="+mn-ea"/>
              </a:rPr>
              <a:t>SMTP</a:t>
            </a:r>
            <a:endParaRPr lang="en-US" altLang="zh-CN">
              <a:latin typeface="+mn-lt"/>
              <a:ea typeface="+mn-ea"/>
            </a:endParaRPr>
          </a:p>
        </p:txBody>
      </p:sp>
      <p:sp>
        <p:nvSpPr>
          <p:cNvPr id="16404" name="Line 155"/>
          <p:cNvSpPr>
            <a:spLocks noChangeShapeType="1"/>
          </p:cNvSpPr>
          <p:nvPr/>
        </p:nvSpPr>
        <p:spPr bwMode="auto">
          <a:xfrm>
            <a:off x="6924676" y="1857375"/>
            <a:ext cx="1647825" cy="0"/>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16405" name="Text Box 156"/>
          <p:cNvSpPr txBox="1">
            <a:spLocks noChangeArrowheads="1"/>
          </p:cNvSpPr>
          <p:nvPr/>
        </p:nvSpPr>
        <p:spPr bwMode="auto">
          <a:xfrm>
            <a:off x="7270898" y="1474789"/>
            <a:ext cx="1085554" cy="830997"/>
          </a:xfrm>
          <a:prstGeom prst="rect">
            <a:avLst/>
          </a:prstGeom>
          <a:noFill/>
          <a:ln w="9525">
            <a:noFill/>
            <a:miter lim="800000"/>
            <a:headEnd/>
            <a:tailEnd/>
          </a:ln>
        </p:spPr>
        <p:txBody>
          <a:bodyPr wrap="none">
            <a:spAutoFit/>
          </a:bodyPr>
          <a:lstStyle/>
          <a:p>
            <a:pPr algn="ctr">
              <a:defRPr/>
            </a:pPr>
            <a:r>
              <a:rPr lang="en-US" altLang="zh-CN">
                <a:solidFill>
                  <a:srgbClr val="FF0000"/>
                </a:solidFill>
                <a:latin typeface="+mn-lt"/>
                <a:ea typeface="+mn-ea"/>
              </a:rPr>
              <a:t>access</a:t>
            </a:r>
          </a:p>
          <a:p>
            <a:pPr algn="ctr">
              <a:defRPr/>
            </a:pPr>
            <a:r>
              <a:rPr lang="en-US" altLang="zh-CN">
                <a:solidFill>
                  <a:srgbClr val="FF0000"/>
                </a:solidFill>
                <a:latin typeface="+mn-lt"/>
                <a:ea typeface="+mn-ea"/>
              </a:rPr>
              <a:t>protocol</a:t>
            </a:r>
            <a:endParaRPr lang="en-US" altLang="zh-CN">
              <a:latin typeface="+mn-lt"/>
              <a:ea typeface="+mn-ea"/>
            </a:endParaRPr>
          </a:p>
        </p:txBody>
      </p:sp>
      <p:sp>
        <p:nvSpPr>
          <p:cNvPr id="16406" name="Text Box 160"/>
          <p:cNvSpPr txBox="1">
            <a:spLocks noChangeArrowheads="1"/>
          </p:cNvSpPr>
          <p:nvPr/>
        </p:nvSpPr>
        <p:spPr bwMode="auto">
          <a:xfrm>
            <a:off x="6011735" y="2598739"/>
            <a:ext cx="1306768" cy="584775"/>
          </a:xfrm>
          <a:prstGeom prst="rect">
            <a:avLst/>
          </a:prstGeom>
          <a:noFill/>
          <a:ln w="9525">
            <a:noFill/>
            <a:miter lim="800000"/>
            <a:headEnd/>
            <a:tailEnd/>
          </a:ln>
        </p:spPr>
        <p:txBody>
          <a:bodyPr wrap="none">
            <a:spAutoFit/>
          </a:bodyPr>
          <a:lstStyle/>
          <a:p>
            <a:pPr algn="ctr">
              <a:defRPr/>
            </a:pPr>
            <a:r>
              <a:rPr lang="en-US" altLang="zh-CN" sz="1600">
                <a:latin typeface="+mn-lt"/>
                <a:ea typeface="+mn-ea"/>
              </a:rPr>
              <a:t>receiver’s mail </a:t>
            </a:r>
          </a:p>
          <a:p>
            <a:pPr algn="ctr">
              <a:defRPr/>
            </a:pPr>
            <a:r>
              <a:rPr lang="en-US" altLang="zh-CN" sz="1600">
                <a:latin typeface="+mn-lt"/>
                <a:ea typeface="+mn-ea"/>
              </a:rPr>
              <a:t>server</a:t>
            </a:r>
            <a:endParaRPr lang="en-US" altLang="zh-CN">
              <a:latin typeface="+mn-lt"/>
              <a:ea typeface="+mn-ea"/>
            </a:endParaRPr>
          </a:p>
        </p:txBody>
      </p:sp>
      <p:grpSp>
        <p:nvGrpSpPr>
          <p:cNvPr id="143377" name="Group 161"/>
          <p:cNvGrpSpPr>
            <a:grpSpLocks/>
          </p:cNvGrpSpPr>
          <p:nvPr/>
        </p:nvGrpSpPr>
        <p:grpSpPr bwMode="auto">
          <a:xfrm>
            <a:off x="6257926" y="2000251"/>
            <a:ext cx="809625" cy="561975"/>
            <a:chOff x="2070" y="2004"/>
            <a:chExt cx="510" cy="354"/>
          </a:xfrm>
        </p:grpSpPr>
        <p:sp>
          <p:nvSpPr>
            <p:cNvPr id="16410" name="Rectangle 162"/>
            <p:cNvSpPr>
              <a:spLocks noChangeArrowheads="1"/>
            </p:cNvSpPr>
            <p:nvPr/>
          </p:nvSpPr>
          <p:spPr bwMode="auto">
            <a:xfrm>
              <a:off x="2070" y="2004"/>
              <a:ext cx="510" cy="354"/>
            </a:xfrm>
            <a:prstGeom prst="rect">
              <a:avLst/>
            </a:prstGeom>
            <a:solidFill>
              <a:schemeClr val="hlink"/>
            </a:solidFill>
            <a:ln w="19050">
              <a:solidFill>
                <a:schemeClr val="tx1"/>
              </a:solidFill>
              <a:miter lim="800000"/>
              <a:headEnd/>
              <a:tailEnd/>
            </a:ln>
          </p:spPr>
          <p:txBody>
            <a:bodyPr wrap="none" anchor="ctr"/>
            <a:lstStyle/>
            <a:p>
              <a:pPr>
                <a:defRPr/>
              </a:pPr>
              <a:endParaRPr lang="en-US" altLang="zh-CN">
                <a:latin typeface="+mn-lt"/>
                <a:ea typeface="+mn-ea"/>
              </a:endParaRPr>
            </a:p>
          </p:txBody>
        </p:sp>
        <p:sp>
          <p:nvSpPr>
            <p:cNvPr id="16411" name="Rectangle 163"/>
            <p:cNvSpPr>
              <a:spLocks noChangeArrowheads="1"/>
            </p:cNvSpPr>
            <p:nvPr/>
          </p:nvSpPr>
          <p:spPr bwMode="auto">
            <a:xfrm>
              <a:off x="2094" y="2076"/>
              <a:ext cx="450" cy="120"/>
            </a:xfrm>
            <a:prstGeom prst="rect">
              <a:avLst/>
            </a:prstGeom>
            <a:solidFill>
              <a:srgbClr val="00FF00"/>
            </a:solidFill>
            <a:ln w="19050">
              <a:solidFill>
                <a:schemeClr val="tx1"/>
              </a:solidFill>
              <a:miter lim="800000"/>
              <a:headEnd/>
              <a:tailEnd/>
            </a:ln>
          </p:spPr>
          <p:txBody>
            <a:bodyPr wrap="none" anchor="ctr"/>
            <a:lstStyle/>
            <a:p>
              <a:pPr>
                <a:defRPr/>
              </a:pPr>
              <a:endParaRPr lang="en-US" altLang="zh-CN">
                <a:latin typeface="+mn-lt"/>
                <a:ea typeface="+mn-ea"/>
              </a:endParaRPr>
            </a:p>
          </p:txBody>
        </p:sp>
        <p:sp>
          <p:nvSpPr>
            <p:cNvPr id="16412" name="Line 164"/>
            <p:cNvSpPr>
              <a:spLocks noChangeShapeType="1"/>
            </p:cNvSpPr>
            <p:nvPr/>
          </p:nvSpPr>
          <p:spPr bwMode="auto">
            <a:xfrm>
              <a:off x="2143" y="2104"/>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13" name="Line 165"/>
            <p:cNvSpPr>
              <a:spLocks noChangeShapeType="1"/>
            </p:cNvSpPr>
            <p:nvPr/>
          </p:nvSpPr>
          <p:spPr bwMode="auto">
            <a:xfrm>
              <a:off x="2252" y="2103"/>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14" name="Line 166"/>
            <p:cNvSpPr>
              <a:spLocks noChangeShapeType="1"/>
            </p:cNvSpPr>
            <p:nvPr/>
          </p:nvSpPr>
          <p:spPr bwMode="auto">
            <a:xfrm>
              <a:off x="2307" y="2105"/>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15" name="Line 167"/>
            <p:cNvSpPr>
              <a:spLocks noChangeShapeType="1"/>
            </p:cNvSpPr>
            <p:nvPr/>
          </p:nvSpPr>
          <p:spPr bwMode="auto">
            <a:xfrm>
              <a:off x="2364" y="2103"/>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16" name="Line 168"/>
            <p:cNvSpPr>
              <a:spLocks noChangeShapeType="1"/>
            </p:cNvSpPr>
            <p:nvPr/>
          </p:nvSpPr>
          <p:spPr bwMode="auto">
            <a:xfrm>
              <a:off x="2425" y="2103"/>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17" name="Line 169"/>
            <p:cNvSpPr>
              <a:spLocks noChangeShapeType="1"/>
            </p:cNvSpPr>
            <p:nvPr/>
          </p:nvSpPr>
          <p:spPr bwMode="auto">
            <a:xfrm>
              <a:off x="2481" y="2103"/>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18" name="Line 170"/>
            <p:cNvSpPr>
              <a:spLocks noChangeShapeType="1"/>
            </p:cNvSpPr>
            <p:nvPr/>
          </p:nvSpPr>
          <p:spPr bwMode="auto">
            <a:xfrm>
              <a:off x="2196" y="2104"/>
              <a:ext cx="0" cy="72"/>
            </a:xfrm>
            <a:prstGeom prst="line">
              <a:avLst/>
            </a:prstGeom>
            <a:noFill/>
            <a:ln w="19050">
              <a:solidFill>
                <a:schemeClr val="tx1"/>
              </a:solidFill>
              <a:round/>
              <a:headEnd/>
              <a:tailEnd/>
            </a:ln>
          </p:spPr>
          <p:txBody>
            <a:bodyPr wrap="none" anchor="ctr"/>
            <a:lstStyle/>
            <a:p>
              <a:pPr>
                <a:defRPr/>
              </a:pPr>
              <a:endParaRPr lang="zh-CN" altLang="en-US">
                <a:latin typeface="+mn-lt"/>
                <a:ea typeface="+mn-ea"/>
              </a:endParaRPr>
            </a:p>
          </p:txBody>
        </p:sp>
        <p:sp>
          <p:nvSpPr>
            <p:cNvPr id="16419" name="Rectangle 171"/>
            <p:cNvSpPr>
              <a:spLocks noChangeArrowheads="1"/>
            </p:cNvSpPr>
            <p:nvPr/>
          </p:nvSpPr>
          <p:spPr bwMode="auto">
            <a:xfrm>
              <a:off x="2102" y="2243"/>
              <a:ext cx="64" cy="93"/>
            </a:xfrm>
            <a:prstGeom prst="rect">
              <a:avLst/>
            </a:prstGeom>
            <a:solidFill>
              <a:srgbClr val="FFFF00"/>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20" name="Rectangle 172"/>
            <p:cNvSpPr>
              <a:spLocks noChangeArrowheads="1"/>
            </p:cNvSpPr>
            <p:nvPr/>
          </p:nvSpPr>
          <p:spPr bwMode="auto">
            <a:xfrm>
              <a:off x="2188" y="2243"/>
              <a:ext cx="64" cy="93"/>
            </a:xfrm>
            <a:prstGeom prst="rect">
              <a:avLst/>
            </a:prstGeom>
            <a:solidFill>
              <a:srgbClr val="FFFF00"/>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21" name="Rectangle 173"/>
            <p:cNvSpPr>
              <a:spLocks noChangeArrowheads="1"/>
            </p:cNvSpPr>
            <p:nvPr/>
          </p:nvSpPr>
          <p:spPr bwMode="auto">
            <a:xfrm>
              <a:off x="2274" y="2242"/>
              <a:ext cx="64" cy="93"/>
            </a:xfrm>
            <a:prstGeom prst="rect">
              <a:avLst/>
            </a:prstGeom>
            <a:solidFill>
              <a:srgbClr val="FFFF00"/>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22" name="Rectangle 174"/>
            <p:cNvSpPr>
              <a:spLocks noChangeArrowheads="1"/>
            </p:cNvSpPr>
            <p:nvPr/>
          </p:nvSpPr>
          <p:spPr bwMode="auto">
            <a:xfrm>
              <a:off x="2371" y="2240"/>
              <a:ext cx="64" cy="93"/>
            </a:xfrm>
            <a:prstGeom prst="rect">
              <a:avLst/>
            </a:prstGeom>
            <a:solidFill>
              <a:srgbClr val="FFFF00"/>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6423" name="Rectangle 175"/>
            <p:cNvSpPr>
              <a:spLocks noChangeArrowheads="1"/>
            </p:cNvSpPr>
            <p:nvPr/>
          </p:nvSpPr>
          <p:spPr bwMode="auto">
            <a:xfrm>
              <a:off x="2467" y="2240"/>
              <a:ext cx="64" cy="93"/>
            </a:xfrm>
            <a:prstGeom prst="rect">
              <a:avLst/>
            </a:prstGeom>
            <a:solidFill>
              <a:srgbClr val="FFFF00"/>
            </a:solidFill>
            <a:ln w="9525">
              <a:solidFill>
                <a:schemeClr val="tx1"/>
              </a:solidFill>
              <a:miter lim="800000"/>
              <a:headEnd/>
              <a:tailEnd/>
            </a:ln>
          </p:spPr>
          <p:txBody>
            <a:bodyPr wrap="none" anchor="ctr"/>
            <a:lstStyle/>
            <a:p>
              <a:pPr>
                <a:defRPr/>
              </a:pPr>
              <a:endParaRPr lang="en-US" altLang="zh-CN">
                <a:latin typeface="+mn-lt"/>
                <a:ea typeface="+mn-ea"/>
              </a:endParaRPr>
            </a:p>
          </p:txBody>
        </p:sp>
      </p:grpSp>
      <p:pic>
        <p:nvPicPr>
          <p:cNvPr id="143378" name="Picture 176" descr="Alic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0289" y="1633539"/>
            <a:ext cx="561975"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79" name="Picture 179" descr="Bo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15464" y="1571626"/>
            <a:ext cx="676275"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22563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altLang="zh-CN" dirty="0"/>
              <a:t>POP3 protocol</a:t>
            </a:r>
          </a:p>
        </p:txBody>
      </p:sp>
      <p:sp>
        <p:nvSpPr>
          <p:cNvPr id="145411" name="Rectangle 3"/>
          <p:cNvSpPr>
            <a:spLocks noGrp="1" noChangeArrowheads="1"/>
          </p:cNvSpPr>
          <p:nvPr>
            <p:ph sz="half" idx="1"/>
          </p:nvPr>
        </p:nvSpPr>
        <p:spPr/>
        <p:txBody>
          <a:bodyPr>
            <a:normAutofit fontScale="92500" lnSpcReduction="10000"/>
          </a:bodyPr>
          <a:lstStyle/>
          <a:p>
            <a:pPr>
              <a:buFont typeface="ZapfDingbats"/>
              <a:buNone/>
            </a:pPr>
            <a:r>
              <a:rPr lang="en-US" altLang="zh-CN" sz="2400" dirty="0">
                <a:solidFill>
                  <a:srgbClr val="FF0000"/>
                </a:solidFill>
                <a:ea typeface="宋体" panose="02010600030101010101" pitchFamily="2" charset="-122"/>
              </a:rPr>
              <a:t>authorization phase</a:t>
            </a:r>
            <a:endParaRPr lang="en-US" altLang="zh-CN" sz="2000" dirty="0">
              <a:ea typeface="宋体" panose="02010600030101010101" pitchFamily="2" charset="-122"/>
            </a:endParaRPr>
          </a:p>
          <a:p>
            <a:r>
              <a:rPr lang="en-US" altLang="zh-CN" sz="2000" dirty="0">
                <a:ea typeface="宋体" panose="02010600030101010101" pitchFamily="2" charset="-122"/>
              </a:rPr>
              <a:t>client commands: </a:t>
            </a:r>
          </a:p>
          <a:p>
            <a:pPr lvl="1"/>
            <a:r>
              <a:rPr lang="en-US" altLang="zh-CN" sz="2000" b="1" dirty="0">
                <a:latin typeface="Courier New" panose="02070309020205020404" pitchFamily="49" charset="0"/>
                <a:ea typeface="宋体" panose="02010600030101010101" pitchFamily="2" charset="-122"/>
              </a:rPr>
              <a:t>user:</a:t>
            </a:r>
            <a:r>
              <a:rPr lang="en-US" altLang="zh-CN" sz="2000" dirty="0">
                <a:ea typeface="宋体" panose="02010600030101010101" pitchFamily="2" charset="-122"/>
              </a:rPr>
              <a:t> declare username</a:t>
            </a:r>
          </a:p>
          <a:p>
            <a:pPr lvl="1"/>
            <a:r>
              <a:rPr lang="en-US" altLang="zh-CN" sz="2000" b="1" dirty="0">
                <a:latin typeface="Courier New" panose="02070309020205020404" pitchFamily="49" charset="0"/>
                <a:ea typeface="宋体" panose="02010600030101010101" pitchFamily="2" charset="-122"/>
              </a:rPr>
              <a:t>pass:</a:t>
            </a:r>
            <a:r>
              <a:rPr lang="en-US" altLang="zh-CN" sz="2000" dirty="0">
                <a:ea typeface="宋体" panose="02010600030101010101" pitchFamily="2" charset="-122"/>
              </a:rPr>
              <a:t> password</a:t>
            </a:r>
          </a:p>
          <a:p>
            <a:r>
              <a:rPr lang="en-US" altLang="zh-CN" sz="2000" dirty="0">
                <a:ea typeface="宋体" panose="02010600030101010101" pitchFamily="2" charset="-122"/>
              </a:rPr>
              <a:t>server responses</a:t>
            </a:r>
          </a:p>
          <a:p>
            <a:pPr lvl="1"/>
            <a:r>
              <a:rPr lang="en-US" altLang="zh-CN" sz="2000" b="1" dirty="0">
                <a:latin typeface="Courier New" panose="02070309020205020404" pitchFamily="49" charset="0"/>
                <a:ea typeface="宋体" panose="02010600030101010101" pitchFamily="2" charset="-122"/>
              </a:rPr>
              <a:t>+OK</a:t>
            </a:r>
          </a:p>
          <a:p>
            <a:pPr lvl="1"/>
            <a:r>
              <a:rPr lang="en-US" altLang="zh-CN" sz="2000" b="1" dirty="0">
                <a:latin typeface="Courier New" panose="02070309020205020404" pitchFamily="49" charset="0"/>
                <a:ea typeface="宋体" panose="02010600030101010101" pitchFamily="2" charset="-122"/>
              </a:rPr>
              <a:t>-ERR</a:t>
            </a:r>
            <a:endParaRPr lang="en-US" altLang="zh-CN" sz="1800" dirty="0">
              <a:ea typeface="宋体" panose="02010600030101010101" pitchFamily="2" charset="-122"/>
            </a:endParaRPr>
          </a:p>
          <a:p>
            <a:pPr>
              <a:buFont typeface="ZapfDingbats"/>
              <a:buNone/>
            </a:pPr>
            <a:r>
              <a:rPr lang="en-US" altLang="zh-CN" sz="2400" dirty="0">
                <a:solidFill>
                  <a:srgbClr val="FF0000"/>
                </a:solidFill>
                <a:ea typeface="宋体" panose="02010600030101010101" pitchFamily="2" charset="-122"/>
              </a:rPr>
              <a:t>transaction phase, </a:t>
            </a:r>
            <a:r>
              <a:rPr lang="en-US" altLang="zh-CN" sz="2000" dirty="0">
                <a:solidFill>
                  <a:schemeClr val="tx2"/>
                </a:solidFill>
                <a:ea typeface="宋体" panose="02010600030101010101" pitchFamily="2" charset="-122"/>
              </a:rPr>
              <a:t>client:</a:t>
            </a:r>
            <a:endParaRPr lang="en-US" altLang="zh-CN" sz="2000" dirty="0">
              <a:ea typeface="宋体" panose="02010600030101010101" pitchFamily="2" charset="-122"/>
            </a:endParaRPr>
          </a:p>
          <a:p>
            <a:r>
              <a:rPr lang="en-US" altLang="zh-CN" sz="2000" dirty="0">
                <a:latin typeface="Courier New" panose="02070309020205020404" pitchFamily="49" charset="0"/>
                <a:ea typeface="宋体" panose="02010600030101010101" pitchFamily="2" charset="-122"/>
              </a:rPr>
              <a:t>list:</a:t>
            </a:r>
            <a:r>
              <a:rPr lang="en-US" altLang="zh-CN" sz="2000" dirty="0">
                <a:ea typeface="宋体" panose="02010600030101010101" pitchFamily="2" charset="-122"/>
              </a:rPr>
              <a:t> list message numbers</a:t>
            </a:r>
          </a:p>
          <a:p>
            <a:r>
              <a:rPr lang="en-US" altLang="zh-CN" sz="2000" dirty="0" err="1">
                <a:latin typeface="Courier New" panose="02070309020205020404" pitchFamily="49" charset="0"/>
                <a:ea typeface="宋体" panose="02010600030101010101" pitchFamily="2" charset="-122"/>
              </a:rPr>
              <a:t>retr</a:t>
            </a:r>
            <a:r>
              <a:rPr lang="en-US" altLang="zh-CN" sz="2000" dirty="0">
                <a:latin typeface="Courier New" panose="02070309020205020404" pitchFamily="49" charset="0"/>
                <a:ea typeface="宋体" panose="02010600030101010101" pitchFamily="2" charset="-122"/>
              </a:rPr>
              <a:t>:</a:t>
            </a:r>
            <a:r>
              <a:rPr lang="en-US" altLang="zh-CN" sz="2000" dirty="0">
                <a:ea typeface="宋体" panose="02010600030101010101" pitchFamily="2" charset="-122"/>
              </a:rPr>
              <a:t> retrieve message by number</a:t>
            </a:r>
          </a:p>
          <a:p>
            <a:r>
              <a:rPr lang="en-US" altLang="zh-CN" sz="2000" dirty="0">
                <a:latin typeface="Courier New" panose="02070309020205020404" pitchFamily="49" charset="0"/>
                <a:ea typeface="宋体" panose="02010600030101010101" pitchFamily="2" charset="-122"/>
              </a:rPr>
              <a:t>dele:</a:t>
            </a:r>
            <a:r>
              <a:rPr lang="en-US" altLang="zh-CN" sz="2000" dirty="0">
                <a:ea typeface="宋体" panose="02010600030101010101" pitchFamily="2" charset="-122"/>
              </a:rPr>
              <a:t> delete</a:t>
            </a:r>
          </a:p>
          <a:p>
            <a:r>
              <a:rPr lang="en-US" altLang="zh-CN" sz="2000" dirty="0">
                <a:latin typeface="Courier New" panose="02070309020205020404" pitchFamily="49" charset="0"/>
                <a:ea typeface="宋体" panose="02010600030101010101" pitchFamily="2" charset="-122"/>
              </a:rPr>
              <a:t>quit</a:t>
            </a:r>
            <a:endParaRPr lang="en-US" altLang="zh-CN" sz="2000" dirty="0">
              <a:ea typeface="宋体" panose="02010600030101010101" pitchFamily="2" charset="-122"/>
            </a:endParaRPr>
          </a:p>
        </p:txBody>
      </p:sp>
      <p:sp>
        <p:nvSpPr>
          <p:cNvPr id="3" name="灯片编号占位符 2"/>
          <p:cNvSpPr>
            <a:spLocks noGrp="1"/>
          </p:cNvSpPr>
          <p:nvPr>
            <p:ph type="sldNum" sz="quarter" idx="12"/>
          </p:nvPr>
        </p:nvSpPr>
        <p:spPr/>
        <p:txBody>
          <a:bodyPr/>
          <a:lstStyle/>
          <a:p>
            <a:fld id="{EE7AFD8E-47EC-4333-9317-F3617AC17F61}" type="slidenum">
              <a:rPr lang="en-US" altLang="zh-CN" smtClean="0"/>
              <a:pPr/>
              <a:t>79</a:t>
            </a:fld>
            <a:endParaRPr lang="en-US" altLang="zh-CN" dirty="0"/>
          </a:p>
        </p:txBody>
      </p:sp>
      <p:sp>
        <p:nvSpPr>
          <p:cNvPr id="145412" name="Text Box 7"/>
          <p:cNvSpPr txBox="1">
            <a:spLocks noChangeArrowheads="1"/>
          </p:cNvSpPr>
          <p:nvPr/>
        </p:nvSpPr>
        <p:spPr bwMode="auto">
          <a:xfrm>
            <a:off x="5864225" y="2741614"/>
            <a:ext cx="4268788" cy="402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400" dirty="0">
                <a:latin typeface="Times New Roman" panose="02020603050405020304" pitchFamily="18" charset="0"/>
                <a:ea typeface="宋体" panose="02010600030101010101" pitchFamily="2" charset="-122"/>
              </a:rPr>
              <a:t>         </a:t>
            </a:r>
            <a:r>
              <a:rPr lang="en-US" altLang="zh-CN" sz="1800" b="1" dirty="0">
                <a:latin typeface="Courier New" panose="02070309020205020404" pitchFamily="49" charset="0"/>
                <a:ea typeface="宋体" panose="02010600030101010101" pitchFamily="2" charset="-122"/>
              </a:rPr>
              <a:t>C: list </a:t>
            </a:r>
          </a:p>
          <a:p>
            <a:pPr>
              <a:spcBef>
                <a:spcPct val="0"/>
              </a:spcBef>
              <a:buSzTx/>
              <a:buFontTx/>
              <a:buNone/>
            </a:pPr>
            <a:r>
              <a:rPr lang="en-US" altLang="zh-CN" sz="1800" b="1" dirty="0">
                <a:latin typeface="Courier New" panose="02070309020205020404" pitchFamily="49" charset="0"/>
                <a:ea typeface="宋体" panose="02010600030101010101" pitchFamily="2" charset="-122"/>
              </a:rPr>
              <a:t>     S: 1 498 </a:t>
            </a:r>
          </a:p>
          <a:p>
            <a:pPr>
              <a:spcBef>
                <a:spcPct val="0"/>
              </a:spcBef>
              <a:buSzTx/>
              <a:buFontTx/>
              <a:buNone/>
            </a:pPr>
            <a:r>
              <a:rPr lang="en-US" altLang="zh-CN" sz="1800" b="1" dirty="0">
                <a:latin typeface="Courier New" panose="02070309020205020404" pitchFamily="49" charset="0"/>
                <a:ea typeface="宋体" panose="02010600030101010101" pitchFamily="2" charset="-122"/>
              </a:rPr>
              <a:t>     S: 2 912 </a:t>
            </a:r>
          </a:p>
          <a:p>
            <a:pPr>
              <a:spcBef>
                <a:spcPct val="0"/>
              </a:spcBef>
              <a:buSzTx/>
              <a:buFontTx/>
              <a:buNone/>
            </a:pPr>
            <a:r>
              <a:rPr lang="en-US" altLang="zh-CN" sz="1800" b="1" dirty="0">
                <a:latin typeface="Courier New" panose="02070309020205020404" pitchFamily="49" charset="0"/>
                <a:ea typeface="宋体" panose="02010600030101010101" pitchFamily="2" charset="-122"/>
              </a:rPr>
              <a:t>     S: . </a:t>
            </a:r>
          </a:p>
          <a:p>
            <a:pPr>
              <a:spcBef>
                <a:spcPct val="0"/>
              </a:spcBef>
              <a:buSzTx/>
              <a:buFontTx/>
              <a:buNone/>
            </a:pPr>
            <a:r>
              <a:rPr lang="en-US" altLang="zh-CN" sz="1800" b="1" dirty="0">
                <a:latin typeface="Courier New" panose="02070309020205020404" pitchFamily="49" charset="0"/>
                <a:ea typeface="宋体" panose="02010600030101010101" pitchFamily="2" charset="-122"/>
              </a:rPr>
              <a:t>     C: </a:t>
            </a:r>
            <a:r>
              <a:rPr lang="en-US" altLang="zh-CN" sz="1800" b="1" dirty="0" err="1">
                <a:latin typeface="Courier New" panose="02070309020205020404" pitchFamily="49" charset="0"/>
                <a:ea typeface="宋体" panose="02010600030101010101" pitchFamily="2" charset="-122"/>
              </a:rPr>
              <a:t>retr</a:t>
            </a:r>
            <a:r>
              <a:rPr lang="en-US" altLang="zh-CN" sz="1800" b="1" dirty="0">
                <a:latin typeface="Courier New" panose="02070309020205020404" pitchFamily="49" charset="0"/>
                <a:ea typeface="宋体" panose="02010600030101010101" pitchFamily="2" charset="-122"/>
              </a:rPr>
              <a:t> 1 </a:t>
            </a:r>
          </a:p>
          <a:p>
            <a:pPr>
              <a:spcBef>
                <a:spcPct val="0"/>
              </a:spcBef>
              <a:buSzTx/>
              <a:buFontTx/>
              <a:buNone/>
            </a:pPr>
            <a:r>
              <a:rPr lang="en-US" altLang="zh-CN" sz="1800" b="1" dirty="0">
                <a:latin typeface="Courier New" panose="02070309020205020404" pitchFamily="49" charset="0"/>
                <a:ea typeface="宋体" panose="02010600030101010101" pitchFamily="2" charset="-122"/>
              </a:rPr>
              <a:t>     S: &lt;message 1 contents&gt;</a:t>
            </a:r>
          </a:p>
          <a:p>
            <a:pPr>
              <a:spcBef>
                <a:spcPct val="0"/>
              </a:spcBef>
              <a:buSzTx/>
              <a:buFontTx/>
              <a:buNone/>
            </a:pPr>
            <a:r>
              <a:rPr lang="en-US" altLang="zh-CN" sz="1800" b="1" dirty="0">
                <a:latin typeface="Courier New" panose="02070309020205020404" pitchFamily="49" charset="0"/>
                <a:ea typeface="宋体" panose="02010600030101010101" pitchFamily="2" charset="-122"/>
              </a:rPr>
              <a:t>     S: . </a:t>
            </a:r>
          </a:p>
          <a:p>
            <a:pPr>
              <a:spcBef>
                <a:spcPct val="0"/>
              </a:spcBef>
              <a:buSzTx/>
              <a:buFontTx/>
              <a:buNone/>
            </a:pPr>
            <a:r>
              <a:rPr lang="en-US" altLang="zh-CN" sz="1800" b="1" dirty="0">
                <a:latin typeface="Courier New" panose="02070309020205020404" pitchFamily="49" charset="0"/>
                <a:ea typeface="宋体" panose="02010600030101010101" pitchFamily="2" charset="-122"/>
              </a:rPr>
              <a:t>     C: dele 1 </a:t>
            </a:r>
          </a:p>
          <a:p>
            <a:pPr>
              <a:spcBef>
                <a:spcPct val="0"/>
              </a:spcBef>
              <a:buSzTx/>
              <a:buFontTx/>
              <a:buNone/>
            </a:pPr>
            <a:r>
              <a:rPr lang="en-US" altLang="zh-CN" sz="1800" b="1" dirty="0">
                <a:latin typeface="Courier New" panose="02070309020205020404" pitchFamily="49" charset="0"/>
                <a:ea typeface="宋体" panose="02010600030101010101" pitchFamily="2" charset="-122"/>
              </a:rPr>
              <a:t>     C: </a:t>
            </a:r>
            <a:r>
              <a:rPr lang="en-US" altLang="zh-CN" sz="1800" b="1" dirty="0" err="1">
                <a:latin typeface="Courier New" panose="02070309020205020404" pitchFamily="49" charset="0"/>
                <a:ea typeface="宋体" panose="02010600030101010101" pitchFamily="2" charset="-122"/>
              </a:rPr>
              <a:t>retr</a:t>
            </a:r>
            <a:r>
              <a:rPr lang="en-US" altLang="zh-CN" sz="1800" b="1" dirty="0">
                <a:latin typeface="Courier New" panose="02070309020205020404" pitchFamily="49" charset="0"/>
                <a:ea typeface="宋体" panose="02010600030101010101" pitchFamily="2" charset="-122"/>
              </a:rPr>
              <a:t> 2 </a:t>
            </a:r>
          </a:p>
          <a:p>
            <a:pPr>
              <a:spcBef>
                <a:spcPct val="0"/>
              </a:spcBef>
              <a:buSzTx/>
              <a:buFontTx/>
              <a:buNone/>
            </a:pPr>
            <a:r>
              <a:rPr lang="en-US" altLang="zh-CN" sz="1800" b="1" dirty="0">
                <a:latin typeface="Courier New" panose="02070309020205020404" pitchFamily="49" charset="0"/>
                <a:ea typeface="宋体" panose="02010600030101010101" pitchFamily="2" charset="-122"/>
              </a:rPr>
              <a:t>     S: &lt;message 1 contents&gt;</a:t>
            </a:r>
          </a:p>
          <a:p>
            <a:pPr>
              <a:spcBef>
                <a:spcPct val="0"/>
              </a:spcBef>
              <a:buSzTx/>
              <a:buFontTx/>
              <a:buNone/>
            </a:pPr>
            <a:r>
              <a:rPr lang="en-US" altLang="zh-CN" sz="1800" b="1" dirty="0">
                <a:latin typeface="Courier New" panose="02070309020205020404" pitchFamily="49" charset="0"/>
                <a:ea typeface="宋体" panose="02010600030101010101" pitchFamily="2" charset="-122"/>
              </a:rPr>
              <a:t>     S: . </a:t>
            </a:r>
          </a:p>
          <a:p>
            <a:pPr>
              <a:spcBef>
                <a:spcPct val="0"/>
              </a:spcBef>
              <a:buSzTx/>
              <a:buFontTx/>
              <a:buNone/>
            </a:pPr>
            <a:r>
              <a:rPr lang="en-US" altLang="zh-CN" sz="1800" b="1" dirty="0">
                <a:latin typeface="Courier New" panose="02070309020205020404" pitchFamily="49" charset="0"/>
                <a:ea typeface="宋体" panose="02010600030101010101" pitchFamily="2" charset="-122"/>
              </a:rPr>
              <a:t>     C: dele 2 </a:t>
            </a:r>
          </a:p>
          <a:p>
            <a:pPr>
              <a:spcBef>
                <a:spcPct val="0"/>
              </a:spcBef>
              <a:buSzTx/>
              <a:buFontTx/>
              <a:buNone/>
            </a:pPr>
            <a:r>
              <a:rPr lang="en-US" altLang="zh-CN" sz="1800" b="1" dirty="0">
                <a:latin typeface="Courier New" panose="02070309020205020404" pitchFamily="49" charset="0"/>
                <a:ea typeface="宋体" panose="02010600030101010101" pitchFamily="2" charset="-122"/>
              </a:rPr>
              <a:t>     C: quit </a:t>
            </a:r>
          </a:p>
          <a:p>
            <a:pPr>
              <a:spcBef>
                <a:spcPct val="0"/>
              </a:spcBef>
              <a:buSzTx/>
              <a:buFontTx/>
              <a:buNone/>
            </a:pPr>
            <a:r>
              <a:rPr lang="en-US" altLang="zh-CN" sz="1800" b="1" dirty="0">
                <a:latin typeface="Courier New" panose="02070309020205020404" pitchFamily="49" charset="0"/>
                <a:ea typeface="宋体" panose="02010600030101010101" pitchFamily="2" charset="-122"/>
              </a:rPr>
              <a:t>     S: +OK </a:t>
            </a:r>
            <a:r>
              <a:rPr lang="en-US" altLang="zh-CN" sz="1400" b="1" dirty="0">
                <a:latin typeface="Courier New" panose="02070309020205020404" pitchFamily="49" charset="0"/>
                <a:ea typeface="宋体" panose="02010600030101010101" pitchFamily="2" charset="-122"/>
              </a:rPr>
              <a:t>POP3 server signing off</a:t>
            </a:r>
            <a:endParaRPr lang="en-US" altLang="zh-CN" sz="1800" b="1" dirty="0">
              <a:latin typeface="Courier New" panose="02070309020205020404" pitchFamily="49" charset="0"/>
              <a:ea typeface="宋体" panose="02010600030101010101" pitchFamily="2" charset="-122"/>
            </a:endParaRPr>
          </a:p>
        </p:txBody>
      </p:sp>
      <p:sp>
        <p:nvSpPr>
          <p:cNvPr id="145413" name="Text Box 10"/>
          <p:cNvSpPr txBox="1">
            <a:spLocks noChangeArrowheads="1"/>
          </p:cNvSpPr>
          <p:nvPr/>
        </p:nvSpPr>
        <p:spPr bwMode="auto">
          <a:xfrm>
            <a:off x="6513513" y="1022350"/>
            <a:ext cx="398145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1800" b="1">
              <a:latin typeface="Courier New" panose="02070309020205020404" pitchFamily="49" charset="0"/>
              <a:ea typeface="宋体" panose="02010600030101010101" pitchFamily="2" charset="-122"/>
            </a:endParaRPr>
          </a:p>
          <a:p>
            <a:pPr>
              <a:spcBef>
                <a:spcPct val="0"/>
              </a:spcBef>
              <a:buSzTx/>
              <a:buFontTx/>
              <a:buNone/>
            </a:pPr>
            <a:r>
              <a:rPr lang="en-US" altLang="zh-CN" sz="1800" b="1">
                <a:latin typeface="Courier New" panose="02070309020205020404" pitchFamily="49" charset="0"/>
                <a:ea typeface="宋体" panose="02010600030101010101" pitchFamily="2" charset="-122"/>
              </a:rPr>
              <a:t>S: +OK POP3 server ready </a:t>
            </a:r>
          </a:p>
          <a:p>
            <a:pPr>
              <a:spcBef>
                <a:spcPct val="0"/>
              </a:spcBef>
              <a:buSzTx/>
              <a:buFontTx/>
              <a:buNone/>
            </a:pPr>
            <a:r>
              <a:rPr lang="en-US" altLang="zh-CN" sz="1800" b="1">
                <a:latin typeface="Courier New" panose="02070309020205020404" pitchFamily="49" charset="0"/>
                <a:ea typeface="宋体" panose="02010600030101010101" pitchFamily="2" charset="-122"/>
              </a:rPr>
              <a:t>C: user bob </a:t>
            </a:r>
          </a:p>
          <a:p>
            <a:pPr>
              <a:spcBef>
                <a:spcPct val="0"/>
              </a:spcBef>
              <a:buSzTx/>
              <a:buFontTx/>
              <a:buNone/>
            </a:pPr>
            <a:r>
              <a:rPr lang="en-US" altLang="zh-CN" sz="1800" b="1">
                <a:latin typeface="Courier New" panose="02070309020205020404" pitchFamily="49" charset="0"/>
                <a:ea typeface="宋体" panose="02010600030101010101" pitchFamily="2" charset="-122"/>
              </a:rPr>
              <a:t>S: +OK </a:t>
            </a:r>
          </a:p>
          <a:p>
            <a:pPr>
              <a:spcBef>
                <a:spcPct val="0"/>
              </a:spcBef>
              <a:buSzTx/>
              <a:buFontTx/>
              <a:buNone/>
            </a:pPr>
            <a:r>
              <a:rPr lang="en-US" altLang="zh-CN" sz="1800" b="1">
                <a:latin typeface="Courier New" panose="02070309020205020404" pitchFamily="49" charset="0"/>
                <a:ea typeface="宋体" panose="02010600030101010101" pitchFamily="2" charset="-122"/>
              </a:rPr>
              <a:t>C: pass hungry </a:t>
            </a:r>
          </a:p>
          <a:p>
            <a:pPr>
              <a:spcBef>
                <a:spcPct val="0"/>
              </a:spcBef>
              <a:buSzTx/>
              <a:buFontTx/>
              <a:buNone/>
            </a:pPr>
            <a:r>
              <a:rPr lang="en-US" altLang="zh-CN" sz="1800" b="1">
                <a:latin typeface="Courier New" panose="02070309020205020404" pitchFamily="49" charset="0"/>
                <a:ea typeface="宋体" panose="02010600030101010101" pitchFamily="2" charset="-122"/>
              </a:rPr>
              <a:t>S: +OK</a:t>
            </a:r>
            <a:r>
              <a:rPr lang="en-US" altLang="zh-CN" sz="1400" b="1">
                <a:latin typeface="Courier New" panose="02070309020205020404" pitchFamily="49" charset="0"/>
                <a:ea typeface="宋体" panose="02010600030101010101" pitchFamily="2" charset="-122"/>
              </a:rPr>
              <a:t> user successfully logged on</a:t>
            </a:r>
            <a:endParaRPr lang="en-US" altLang="zh-CN" sz="2400">
              <a:latin typeface="Times New Roman" panose="02020603050405020304" pitchFamily="18" charset="0"/>
              <a:ea typeface="宋体" panose="02010600030101010101" pitchFamily="2" charset="-122"/>
            </a:endParaRPr>
          </a:p>
        </p:txBody>
      </p:sp>
      <p:sp>
        <p:nvSpPr>
          <p:cNvPr id="145414" name="Freeform 11"/>
          <p:cNvSpPr>
            <a:spLocks/>
          </p:cNvSpPr>
          <p:nvPr/>
        </p:nvSpPr>
        <p:spPr bwMode="auto">
          <a:xfrm>
            <a:off x="6496051" y="1279526"/>
            <a:ext cx="371475" cy="1457325"/>
          </a:xfrm>
          <a:custGeom>
            <a:avLst/>
            <a:gdLst>
              <a:gd name="T0" fmla="*/ 2147483646 w 234"/>
              <a:gd name="T1" fmla="*/ 0 h 918"/>
              <a:gd name="T2" fmla="*/ 0 w 234"/>
              <a:gd name="T3" fmla="*/ 0 h 918"/>
              <a:gd name="T4" fmla="*/ 0 w 234"/>
              <a:gd name="T5" fmla="*/ 2147483646 h 918"/>
              <a:gd name="T6" fmla="*/ 2147483646 w 234"/>
              <a:gd name="T7" fmla="*/ 2147483646 h 918"/>
              <a:gd name="T8" fmla="*/ 0 60000 65536"/>
              <a:gd name="T9" fmla="*/ 0 60000 65536"/>
              <a:gd name="T10" fmla="*/ 0 60000 65536"/>
              <a:gd name="T11" fmla="*/ 0 60000 65536"/>
              <a:gd name="T12" fmla="*/ 0 w 234"/>
              <a:gd name="T13" fmla="*/ 0 h 918"/>
              <a:gd name="T14" fmla="*/ 234 w 234"/>
              <a:gd name="T15" fmla="*/ 918 h 918"/>
            </a:gdLst>
            <a:ahLst/>
            <a:cxnLst>
              <a:cxn ang="T8">
                <a:pos x="T0" y="T1"/>
              </a:cxn>
              <a:cxn ang="T9">
                <a:pos x="T2" y="T3"/>
              </a:cxn>
              <a:cxn ang="T10">
                <a:pos x="T4" y="T5"/>
              </a:cxn>
              <a:cxn ang="T11">
                <a:pos x="T6" y="T7"/>
              </a:cxn>
            </a:cxnLst>
            <a:rect l="T12" t="T13" r="T14" b="T15"/>
            <a:pathLst>
              <a:path w="234" h="918">
                <a:moveTo>
                  <a:pt x="234" y="0"/>
                </a:moveTo>
                <a:lnTo>
                  <a:pt x="0" y="0"/>
                </a:lnTo>
                <a:lnTo>
                  <a:pt x="0" y="918"/>
                </a:lnTo>
                <a:lnTo>
                  <a:pt x="228" y="918"/>
                </a:lnTo>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5415" name="Line 13"/>
          <p:cNvSpPr>
            <a:spLocks noChangeShapeType="1"/>
          </p:cNvSpPr>
          <p:nvPr/>
        </p:nvSpPr>
        <p:spPr bwMode="auto">
          <a:xfrm flipV="1">
            <a:off x="5010151" y="1438276"/>
            <a:ext cx="1400175" cy="238125"/>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5416" name="Freeform 14"/>
          <p:cNvSpPr>
            <a:spLocks/>
          </p:cNvSpPr>
          <p:nvPr/>
        </p:nvSpPr>
        <p:spPr bwMode="auto">
          <a:xfrm>
            <a:off x="6486526" y="2860676"/>
            <a:ext cx="371475" cy="3895725"/>
          </a:xfrm>
          <a:custGeom>
            <a:avLst/>
            <a:gdLst>
              <a:gd name="T0" fmla="*/ 2147483646 w 234"/>
              <a:gd name="T1" fmla="*/ 0 h 918"/>
              <a:gd name="T2" fmla="*/ 0 w 234"/>
              <a:gd name="T3" fmla="*/ 0 h 918"/>
              <a:gd name="T4" fmla="*/ 0 w 234"/>
              <a:gd name="T5" fmla="*/ 2147483646 h 918"/>
              <a:gd name="T6" fmla="*/ 2147483646 w 234"/>
              <a:gd name="T7" fmla="*/ 2147483646 h 918"/>
              <a:gd name="T8" fmla="*/ 0 60000 65536"/>
              <a:gd name="T9" fmla="*/ 0 60000 65536"/>
              <a:gd name="T10" fmla="*/ 0 60000 65536"/>
              <a:gd name="T11" fmla="*/ 0 60000 65536"/>
              <a:gd name="T12" fmla="*/ 0 w 234"/>
              <a:gd name="T13" fmla="*/ 0 h 918"/>
              <a:gd name="T14" fmla="*/ 234 w 234"/>
              <a:gd name="T15" fmla="*/ 918 h 918"/>
            </a:gdLst>
            <a:ahLst/>
            <a:cxnLst>
              <a:cxn ang="T8">
                <a:pos x="T0" y="T1"/>
              </a:cxn>
              <a:cxn ang="T9">
                <a:pos x="T2" y="T3"/>
              </a:cxn>
              <a:cxn ang="T10">
                <a:pos x="T4" y="T5"/>
              </a:cxn>
              <a:cxn ang="T11">
                <a:pos x="T6" y="T7"/>
              </a:cxn>
            </a:cxnLst>
            <a:rect l="T12" t="T13" r="T14" b="T15"/>
            <a:pathLst>
              <a:path w="234" h="918">
                <a:moveTo>
                  <a:pt x="234" y="0"/>
                </a:moveTo>
                <a:lnTo>
                  <a:pt x="0" y="0"/>
                </a:lnTo>
                <a:lnTo>
                  <a:pt x="0" y="918"/>
                </a:lnTo>
                <a:lnTo>
                  <a:pt x="228" y="918"/>
                </a:lnTo>
              </a:path>
            </a:pathLst>
          </a:cu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5417" name="Line 15"/>
          <p:cNvSpPr>
            <a:spLocks noChangeShapeType="1"/>
          </p:cNvSpPr>
          <p:nvPr/>
        </p:nvSpPr>
        <p:spPr bwMode="auto">
          <a:xfrm flipV="1">
            <a:off x="4676775" y="3952875"/>
            <a:ext cx="1733550" cy="323850"/>
          </a:xfrm>
          <a:prstGeom prst="line">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1696329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ltLang="zh-CN" dirty="0"/>
              <a:t>POP3 (more) and IMAP</a:t>
            </a:r>
          </a:p>
        </p:txBody>
      </p:sp>
      <p:sp>
        <p:nvSpPr>
          <p:cNvPr id="2" name="文本占位符 1">
            <a:extLst>
              <a:ext uri="{FF2B5EF4-FFF2-40B4-BE49-F238E27FC236}">
                <a16:creationId xmlns:a16="http://schemas.microsoft.com/office/drawing/2014/main" id="{70A3CFFE-176F-40CB-813C-D08ADF81729B}"/>
              </a:ext>
            </a:extLst>
          </p:cNvPr>
          <p:cNvSpPr>
            <a:spLocks noGrp="1"/>
          </p:cNvSpPr>
          <p:nvPr>
            <p:ph type="body" idx="1"/>
          </p:nvPr>
        </p:nvSpPr>
        <p:spPr/>
        <p:txBody>
          <a:bodyPr/>
          <a:lstStyle/>
          <a:p>
            <a:r>
              <a:rPr lang="en-US" altLang="zh-CN" dirty="0">
                <a:solidFill>
                  <a:schemeClr val="accent2"/>
                </a:solidFill>
              </a:rPr>
              <a:t>More about POP3</a:t>
            </a:r>
            <a:endParaRPr lang="zh-CN" altLang="en-US" dirty="0"/>
          </a:p>
        </p:txBody>
      </p:sp>
      <p:sp>
        <p:nvSpPr>
          <p:cNvPr id="93188" name="Rectangle 3"/>
          <p:cNvSpPr>
            <a:spLocks noGrp="1" noChangeArrowheads="1"/>
          </p:cNvSpPr>
          <p:nvPr>
            <p:ph sz="half" idx="2"/>
          </p:nvPr>
        </p:nvSpPr>
        <p:spPr/>
        <p:txBody>
          <a:bodyPr>
            <a:normAutofit/>
          </a:bodyPr>
          <a:lstStyle/>
          <a:p>
            <a:r>
              <a:rPr lang="en-US" altLang="zh-CN" dirty="0"/>
              <a:t>Previous example uses “download and delete” mode.</a:t>
            </a:r>
          </a:p>
          <a:p>
            <a:r>
              <a:rPr lang="en-US" altLang="zh-CN" dirty="0"/>
              <a:t>Bob cannot re-read e-mail if he changes client</a:t>
            </a:r>
          </a:p>
          <a:p>
            <a:r>
              <a:rPr lang="en-US" altLang="zh-CN" dirty="0"/>
              <a:t>“Download-and-keep”: copies of messages on different clients</a:t>
            </a:r>
          </a:p>
          <a:p>
            <a:r>
              <a:rPr lang="en-US" altLang="zh-CN" dirty="0" err="1"/>
              <a:t>POP3</a:t>
            </a:r>
            <a:r>
              <a:rPr lang="en-US" altLang="zh-CN" dirty="0"/>
              <a:t> is stateless across sessions</a:t>
            </a:r>
          </a:p>
        </p:txBody>
      </p:sp>
      <p:sp>
        <p:nvSpPr>
          <p:cNvPr id="4" name="文本占位符 3">
            <a:extLst>
              <a:ext uri="{FF2B5EF4-FFF2-40B4-BE49-F238E27FC236}">
                <a16:creationId xmlns:a16="http://schemas.microsoft.com/office/drawing/2014/main" id="{D3C453E1-4762-4D1D-82B5-FD3223F35AFE}"/>
              </a:ext>
            </a:extLst>
          </p:cNvPr>
          <p:cNvSpPr>
            <a:spLocks noGrp="1"/>
          </p:cNvSpPr>
          <p:nvPr>
            <p:ph type="body" sz="quarter" idx="3"/>
          </p:nvPr>
        </p:nvSpPr>
        <p:spPr/>
        <p:txBody>
          <a:bodyPr/>
          <a:lstStyle/>
          <a:p>
            <a:r>
              <a:rPr lang="en-US" altLang="zh-CN" dirty="0">
                <a:solidFill>
                  <a:schemeClr val="accent5"/>
                </a:solidFill>
              </a:rPr>
              <a:t>IMAP</a:t>
            </a:r>
            <a:endParaRPr lang="zh-CN" altLang="en-US" dirty="0"/>
          </a:p>
        </p:txBody>
      </p:sp>
      <p:sp>
        <p:nvSpPr>
          <p:cNvPr id="147460" name="Rectangle 4"/>
          <p:cNvSpPr>
            <a:spLocks noGrp="1" noChangeArrowheads="1"/>
          </p:cNvSpPr>
          <p:nvPr>
            <p:ph sz="quarter" idx="4"/>
          </p:nvPr>
        </p:nvSpPr>
        <p:spPr/>
        <p:txBody>
          <a:bodyPr>
            <a:normAutofit/>
          </a:bodyPr>
          <a:lstStyle/>
          <a:p>
            <a:r>
              <a:rPr lang="en-US" altLang="zh-CN" dirty="0"/>
              <a:t>Keep all messages in one place: the server</a:t>
            </a:r>
          </a:p>
          <a:p>
            <a:r>
              <a:rPr lang="en-US" altLang="zh-CN" dirty="0"/>
              <a:t>Allows user to organize messages in folders</a:t>
            </a:r>
          </a:p>
          <a:p>
            <a:r>
              <a:rPr lang="en-US" altLang="zh-CN" dirty="0"/>
              <a:t>IMAP keeps user state across sessions:</a:t>
            </a:r>
          </a:p>
          <a:p>
            <a:pPr lvl="1"/>
            <a:r>
              <a:rPr lang="en-US" altLang="zh-CN" dirty="0"/>
              <a:t>names of folders and mappings between message IDs and folder name</a:t>
            </a:r>
          </a:p>
        </p:txBody>
      </p:sp>
      <p:sp>
        <p:nvSpPr>
          <p:cNvPr id="3" name="灯片编号占位符 2"/>
          <p:cNvSpPr>
            <a:spLocks noGrp="1"/>
          </p:cNvSpPr>
          <p:nvPr>
            <p:ph type="sldNum" sz="quarter" idx="12"/>
          </p:nvPr>
        </p:nvSpPr>
        <p:spPr/>
        <p:txBody>
          <a:bodyPr/>
          <a:lstStyle/>
          <a:p>
            <a:fld id="{EE7AFD8E-47EC-4333-9317-F3617AC17F61}" type="slidenum">
              <a:rPr lang="en-US" altLang="zh-CN" smtClean="0"/>
              <a:pPr/>
              <a:t>80</a:t>
            </a:fld>
            <a:endParaRPr lang="en-US" altLang="zh-CN" dirty="0"/>
          </a:p>
        </p:txBody>
      </p:sp>
    </p:spTree>
    <p:extLst>
      <p:ext uri="{BB962C8B-B14F-4D97-AF65-F5344CB8AC3E}">
        <p14:creationId xmlns:p14="http://schemas.microsoft.com/office/powerpoint/2010/main" val="10956475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24560" y="335280"/>
            <a:ext cx="10149840" cy="851852"/>
          </a:xfrm>
        </p:spPr>
        <p:txBody>
          <a:bodyPr/>
          <a:lstStyle/>
          <a:p>
            <a:r>
              <a:rPr lang="en-US" altLang="zh-CN"/>
              <a:t>Roadmap</a:t>
            </a:r>
            <a:endParaRPr lang="en-US" altLang="zh-CN" dirty="0"/>
          </a:p>
        </p:txBody>
      </p:sp>
      <p:sp>
        <p:nvSpPr>
          <p:cNvPr id="31747" name="Rectangle 3"/>
          <p:cNvSpPr>
            <a:spLocks noGrp="1" noChangeArrowheads="1"/>
          </p:cNvSpPr>
          <p:nvPr>
            <p:ph idx="1"/>
          </p:nvPr>
        </p:nvSpPr>
        <p:spPr>
          <a:xfrm>
            <a:off x="3273044" y="1597980"/>
            <a:ext cx="5892800" cy="4648200"/>
          </a:xfrm>
        </p:spPr>
        <p:txBody>
          <a:bodyPr/>
          <a:lstStyle/>
          <a:p>
            <a:r>
              <a:rPr lang="en-US" altLang="zh-CN" dirty="0"/>
              <a:t>2.1 Principles of network applications</a:t>
            </a:r>
          </a:p>
          <a:p>
            <a:r>
              <a:rPr lang="en-US" altLang="zh-CN" dirty="0"/>
              <a:t>2.2 Web and HTTP</a:t>
            </a:r>
          </a:p>
          <a:p>
            <a:r>
              <a:rPr lang="en-US" altLang="zh-CN" dirty="0"/>
              <a:t>2.3 FTP</a:t>
            </a:r>
          </a:p>
          <a:p>
            <a:r>
              <a:rPr lang="en-US" altLang="zh-CN" dirty="0"/>
              <a:t>2.4 Electronic Mail</a:t>
            </a:r>
          </a:p>
          <a:p>
            <a:r>
              <a:rPr lang="en-US" altLang="zh-CN" dirty="0">
                <a:solidFill>
                  <a:schemeClr val="accent2"/>
                </a:solidFill>
              </a:rPr>
              <a:t>2.5 DNS</a:t>
            </a:r>
          </a:p>
          <a:p>
            <a:r>
              <a:rPr lang="en-US" altLang="zh-CN" dirty="0"/>
              <a:t>2.5 P2P applications</a:t>
            </a:r>
          </a:p>
          <a:p>
            <a:r>
              <a:rPr lang="en-US" altLang="zh-CN" dirty="0"/>
              <a:t>2.6 Video Streaming and CDN</a:t>
            </a:r>
          </a:p>
        </p:txBody>
      </p:sp>
      <p:sp>
        <p:nvSpPr>
          <p:cNvPr id="3" name="灯片编号占位符 2"/>
          <p:cNvSpPr>
            <a:spLocks noGrp="1"/>
          </p:cNvSpPr>
          <p:nvPr>
            <p:ph type="sldNum" sz="quarter" idx="12"/>
          </p:nvPr>
        </p:nvSpPr>
        <p:spPr>
          <a:xfrm>
            <a:off x="11074400" y="6510338"/>
            <a:ext cx="1117600" cy="347662"/>
          </a:xfrm>
        </p:spPr>
        <p:txBody>
          <a:bodyPr/>
          <a:lstStyle/>
          <a:p>
            <a:fld id="{DEDE5757-5941-4466-94C9-99ED3E191645}" type="slidenum">
              <a:rPr lang="en-US" altLang="zh-CN" smtClean="0"/>
              <a:pPr/>
              <a:t>81</a:t>
            </a:fld>
            <a:endParaRPr lang="en-US" altLang="zh-CN" dirty="0"/>
          </a:p>
        </p:txBody>
      </p:sp>
    </p:spTree>
    <p:extLst>
      <p:ext uri="{BB962C8B-B14F-4D97-AF65-F5344CB8AC3E}">
        <p14:creationId xmlns:p14="http://schemas.microsoft.com/office/powerpoint/2010/main" val="30446357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240000" y="360000"/>
            <a:ext cx="11520000" cy="890588"/>
          </a:xfrm>
        </p:spPr>
        <p:txBody>
          <a:bodyPr/>
          <a:lstStyle/>
          <a:p>
            <a:r>
              <a:rPr lang="en-US" altLang="zh-CN" dirty="0"/>
              <a:t>DNS: Domain Name System</a:t>
            </a:r>
          </a:p>
        </p:txBody>
      </p:sp>
      <p:sp>
        <p:nvSpPr>
          <p:cNvPr id="151555" name="Rectangle 3"/>
          <p:cNvSpPr>
            <a:spLocks noGrp="1" noChangeArrowheads="1"/>
          </p:cNvSpPr>
          <p:nvPr>
            <p:ph idx="1"/>
          </p:nvPr>
        </p:nvSpPr>
        <p:spPr>
          <a:xfrm>
            <a:off x="1491384" y="1512707"/>
            <a:ext cx="9126682" cy="4735512"/>
          </a:xfrm>
        </p:spPr>
        <p:txBody>
          <a:bodyPr/>
          <a:lstStyle/>
          <a:p>
            <a:r>
              <a:rPr lang="en-US" altLang="zh-CN" dirty="0"/>
              <a:t>People: many identifiers:</a:t>
            </a:r>
          </a:p>
          <a:p>
            <a:pPr lvl="1"/>
            <a:r>
              <a:rPr lang="en-US" altLang="zh-CN" dirty="0"/>
              <a:t>ID, passport #</a:t>
            </a:r>
          </a:p>
          <a:p>
            <a:pPr lvl="1"/>
            <a:r>
              <a:rPr lang="en-US" altLang="zh-CN" dirty="0"/>
              <a:t>names</a:t>
            </a:r>
          </a:p>
          <a:p>
            <a:r>
              <a:rPr lang="en-US" altLang="zh-CN" dirty="0"/>
              <a:t>Internet hosts, routers:</a:t>
            </a:r>
          </a:p>
          <a:p>
            <a:pPr lvl="1"/>
            <a:r>
              <a:rPr lang="en-US" altLang="zh-CN" dirty="0"/>
              <a:t>IP address (32 bit) - used for addressing datagrams</a:t>
            </a:r>
          </a:p>
          <a:p>
            <a:pPr lvl="1"/>
            <a:r>
              <a:rPr lang="en-US" altLang="zh-CN" dirty="0"/>
              <a:t>“name”, e.g., ww.yahoo.com - used by humans</a:t>
            </a:r>
          </a:p>
          <a:p>
            <a:r>
              <a:rPr lang="en-US" altLang="zh-CN" dirty="0">
                <a:solidFill>
                  <a:schemeClr val="accent5"/>
                </a:solidFill>
              </a:rPr>
              <a:t>Q: how do we map between IP addresses and names?</a:t>
            </a:r>
          </a:p>
        </p:txBody>
      </p:sp>
      <p:sp>
        <p:nvSpPr>
          <p:cNvPr id="3" name="灯片编号占位符 2"/>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82</a:t>
            </a:fld>
            <a:endParaRPr lang="en-US" altLang="zh-CN" dirty="0"/>
          </a:p>
        </p:txBody>
      </p:sp>
    </p:spTree>
    <p:extLst>
      <p:ext uri="{BB962C8B-B14F-4D97-AF65-F5344CB8AC3E}">
        <p14:creationId xmlns:p14="http://schemas.microsoft.com/office/powerpoint/2010/main" val="19957345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idx="1"/>
          </p:nvPr>
        </p:nvSpPr>
        <p:spPr/>
        <p:txBody>
          <a:bodyPr/>
          <a:lstStyle/>
          <a:p>
            <a:r>
              <a:rPr lang="en-US" altLang="zh-CN" dirty="0"/>
              <a:t>Is it always necessary to translate names to IPs?</a:t>
            </a:r>
            <a:endParaRPr lang="en-US" dirty="0"/>
          </a:p>
          <a:p>
            <a:r>
              <a:rPr lang="en-US" dirty="0"/>
              <a:t>Do you have an approach to mapping names to IP addresses?</a:t>
            </a:r>
          </a:p>
        </p:txBody>
      </p:sp>
      <p:sp>
        <p:nvSpPr>
          <p:cNvPr id="3" name="灯片编号占位符 2"/>
          <p:cNvSpPr>
            <a:spLocks noGrp="1"/>
          </p:cNvSpPr>
          <p:nvPr>
            <p:ph type="sldNum" sz="quarter" idx="12"/>
          </p:nvPr>
        </p:nvSpPr>
        <p:spPr/>
        <p:txBody>
          <a:bodyPr/>
          <a:lstStyle/>
          <a:p>
            <a:fld id="{F769371F-0F95-4BDF-9A9A-7FF549C12214}" type="slidenum">
              <a:rPr lang="en-US" altLang="zh-CN" smtClean="0"/>
              <a:pPr/>
              <a:t>83</a:t>
            </a:fld>
            <a:endParaRPr lang="en-US" altLang="zh-CN" dirty="0"/>
          </a:p>
        </p:txBody>
      </p:sp>
    </p:spTree>
    <p:extLst>
      <p:ext uri="{BB962C8B-B14F-4D97-AF65-F5344CB8AC3E}">
        <p14:creationId xmlns:p14="http://schemas.microsoft.com/office/powerpoint/2010/main" val="11501412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240000" y="360000"/>
            <a:ext cx="11520000" cy="890588"/>
          </a:xfrm>
        </p:spPr>
        <p:txBody>
          <a:bodyPr/>
          <a:lstStyle/>
          <a:p>
            <a:r>
              <a:rPr lang="en-US" altLang="zh-CN"/>
              <a:t>Domain Name System:</a:t>
            </a:r>
            <a:endParaRPr lang="en-US" dirty="0"/>
          </a:p>
        </p:txBody>
      </p:sp>
      <p:sp>
        <p:nvSpPr>
          <p:cNvPr id="6" name="Rectangle 4"/>
          <p:cNvSpPr>
            <a:spLocks noGrp="1" noChangeArrowheads="1"/>
          </p:cNvSpPr>
          <p:nvPr>
            <p:ph idx="1"/>
          </p:nvPr>
        </p:nvSpPr>
        <p:spPr>
          <a:xfrm>
            <a:off x="1491384" y="1512707"/>
            <a:ext cx="9126682" cy="4735512"/>
          </a:xfrm>
        </p:spPr>
        <p:txBody>
          <a:bodyPr/>
          <a:lstStyle/>
          <a:p>
            <a:r>
              <a:rPr lang="en-US" altLang="zh-CN" dirty="0">
                <a:solidFill>
                  <a:schemeClr val="accent2"/>
                </a:solidFill>
              </a:rPr>
              <a:t>distributed database </a:t>
            </a:r>
          </a:p>
          <a:p>
            <a:pPr lvl="1"/>
            <a:r>
              <a:rPr lang="en-US" altLang="zh-CN" dirty="0"/>
              <a:t>implemented in hierarchy of many name servers</a:t>
            </a:r>
          </a:p>
          <a:p>
            <a:r>
              <a:rPr lang="en-US" altLang="zh-CN" dirty="0"/>
              <a:t>application-layer protocol </a:t>
            </a:r>
          </a:p>
          <a:p>
            <a:pPr lvl="1"/>
            <a:r>
              <a:rPr lang="en-US" altLang="zh-CN" dirty="0"/>
              <a:t>host, routers, name servers to communicate to resolve names (address/name translation)</a:t>
            </a:r>
          </a:p>
          <a:p>
            <a:r>
              <a:rPr lang="en-US" altLang="zh-CN" dirty="0"/>
              <a:t>note</a:t>
            </a:r>
            <a:r>
              <a:rPr lang="en-US" altLang="zh-CN" dirty="0">
                <a:solidFill>
                  <a:schemeClr val="accent2"/>
                </a:solidFill>
              </a:rPr>
              <a:t>: core Internet function</a:t>
            </a:r>
            <a:r>
              <a:rPr lang="en-US" altLang="zh-CN" dirty="0"/>
              <a:t>, but implemented as application-layer protocol</a:t>
            </a:r>
          </a:p>
          <a:p>
            <a:pPr lvl="1"/>
            <a:r>
              <a:rPr lang="en-US" altLang="zh-CN" dirty="0">
                <a:solidFill>
                  <a:schemeClr val="accent5"/>
                </a:solidFill>
              </a:rPr>
              <a:t>complexity</a:t>
            </a:r>
            <a:r>
              <a:rPr lang="en-US" altLang="zh-CN" dirty="0"/>
              <a:t> at network’s “edge”</a:t>
            </a:r>
          </a:p>
        </p:txBody>
      </p:sp>
      <p:sp>
        <p:nvSpPr>
          <p:cNvPr id="3" name="灯片编号占位符 2"/>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84</a:t>
            </a:fld>
            <a:endParaRPr lang="en-US" altLang="zh-CN" dirty="0"/>
          </a:p>
        </p:txBody>
      </p:sp>
    </p:spTree>
    <p:extLst>
      <p:ext uri="{BB962C8B-B14F-4D97-AF65-F5344CB8AC3E}">
        <p14:creationId xmlns:p14="http://schemas.microsoft.com/office/powerpoint/2010/main" val="19028604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xfrm>
            <a:off x="240000" y="360000"/>
            <a:ext cx="11520000" cy="890588"/>
          </a:xfrm>
        </p:spPr>
        <p:txBody>
          <a:bodyPr/>
          <a:lstStyle/>
          <a:p>
            <a:r>
              <a:rPr lang="en-US" altLang="zh-CN"/>
              <a:t>DNS </a:t>
            </a:r>
          </a:p>
        </p:txBody>
      </p:sp>
      <p:sp>
        <p:nvSpPr>
          <p:cNvPr id="157700" name="Rectangle 5"/>
          <p:cNvSpPr>
            <a:spLocks noGrp="1" noChangeArrowheads="1"/>
          </p:cNvSpPr>
          <p:nvPr>
            <p:ph sz="half" idx="1"/>
          </p:nvPr>
        </p:nvSpPr>
        <p:spPr>
          <a:xfrm>
            <a:off x="711200" y="1600200"/>
            <a:ext cx="5080000" cy="4648200"/>
          </a:xfrm>
        </p:spPr>
        <p:txBody>
          <a:bodyPr/>
          <a:lstStyle/>
          <a:p>
            <a:pPr marL="0" indent="0">
              <a:buNone/>
            </a:pPr>
            <a:r>
              <a:rPr lang="en-US" altLang="zh-CN" dirty="0">
                <a:solidFill>
                  <a:schemeClr val="accent5"/>
                </a:solidFill>
              </a:rPr>
              <a:t>DNS services</a:t>
            </a:r>
          </a:p>
          <a:p>
            <a:r>
              <a:rPr lang="en-US" altLang="zh-CN" dirty="0"/>
              <a:t>hostname to IP address translation</a:t>
            </a:r>
          </a:p>
          <a:p>
            <a:r>
              <a:rPr lang="en-US" altLang="zh-CN" dirty="0"/>
              <a:t>host aliasing</a:t>
            </a:r>
          </a:p>
          <a:p>
            <a:pPr lvl="1"/>
            <a:r>
              <a:rPr lang="en-US" altLang="zh-CN" dirty="0"/>
              <a:t>Canonical, </a:t>
            </a:r>
            <a:r>
              <a:rPr lang="en-US" altLang="zh-CN" dirty="0">
                <a:solidFill>
                  <a:schemeClr val="accent6"/>
                </a:solidFill>
              </a:rPr>
              <a:t>alias names</a:t>
            </a:r>
          </a:p>
          <a:p>
            <a:r>
              <a:rPr lang="en-US" altLang="zh-CN" dirty="0"/>
              <a:t>mail server aliasing</a:t>
            </a:r>
          </a:p>
          <a:p>
            <a:r>
              <a:rPr lang="en-US" altLang="zh-CN" dirty="0"/>
              <a:t>load distribution</a:t>
            </a:r>
          </a:p>
          <a:p>
            <a:pPr lvl="1"/>
            <a:r>
              <a:rPr lang="en-US" altLang="zh-CN" dirty="0"/>
              <a:t>replicated Web servers: set of IP addresses for one canonical name</a:t>
            </a:r>
          </a:p>
          <a:p>
            <a:endParaRPr lang="en-US" altLang="zh-CN" dirty="0"/>
          </a:p>
        </p:txBody>
      </p:sp>
      <p:sp>
        <p:nvSpPr>
          <p:cNvPr id="157699" name="Rectangle 4"/>
          <p:cNvSpPr>
            <a:spLocks noGrp="1" noChangeArrowheads="1"/>
          </p:cNvSpPr>
          <p:nvPr>
            <p:ph sz="half" idx="2"/>
          </p:nvPr>
        </p:nvSpPr>
        <p:spPr>
          <a:xfrm>
            <a:off x="5994400" y="1600200"/>
            <a:ext cx="5080000" cy="4648200"/>
          </a:xfrm>
        </p:spPr>
        <p:txBody>
          <a:bodyPr/>
          <a:lstStyle/>
          <a:p>
            <a:pPr marL="0" indent="0">
              <a:buNone/>
            </a:pPr>
            <a:r>
              <a:rPr lang="en-US" altLang="zh-CN" dirty="0">
                <a:solidFill>
                  <a:srgbClr val="C00000"/>
                </a:solidFill>
              </a:rPr>
              <a:t>Why not centralize DNS?</a:t>
            </a:r>
          </a:p>
          <a:p>
            <a:r>
              <a:rPr lang="en-US" altLang="zh-CN" dirty="0"/>
              <a:t>single point of failure</a:t>
            </a:r>
          </a:p>
          <a:p>
            <a:r>
              <a:rPr lang="en-US" altLang="zh-CN" dirty="0"/>
              <a:t>traffic volume</a:t>
            </a:r>
          </a:p>
          <a:p>
            <a:r>
              <a:rPr lang="en-US" altLang="zh-CN" dirty="0"/>
              <a:t>distant centralized database</a:t>
            </a:r>
          </a:p>
          <a:p>
            <a:r>
              <a:rPr lang="en-US" altLang="zh-CN" dirty="0"/>
              <a:t>maintenance</a:t>
            </a:r>
          </a:p>
          <a:p>
            <a:endParaRPr lang="en-US" altLang="zh-CN" dirty="0"/>
          </a:p>
          <a:p>
            <a:r>
              <a:rPr lang="en-US" altLang="zh-CN" dirty="0"/>
              <a:t>doesn’t scale!</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85</a:t>
            </a:fld>
            <a:endParaRPr lang="en-US" altLang="zh-CN" dirty="0"/>
          </a:p>
        </p:txBody>
      </p:sp>
      <p:pic>
        <p:nvPicPr>
          <p:cNvPr id="157701" name="Picture 8" descr="http://t1.gstatic.cn/images?q=tbn:MboZEv5BAVXWv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5236" y="4672012"/>
            <a:ext cx="119062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04208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746" name="Group 23"/>
          <p:cNvGrpSpPr>
            <a:grpSpLocks/>
          </p:cNvGrpSpPr>
          <p:nvPr/>
        </p:nvGrpSpPr>
        <p:grpSpPr bwMode="auto">
          <a:xfrm>
            <a:off x="1951991" y="1352873"/>
            <a:ext cx="8040233" cy="2449708"/>
            <a:chOff x="230" y="576"/>
            <a:chExt cx="5393" cy="1760"/>
          </a:xfrm>
        </p:grpSpPr>
        <p:sp>
          <p:nvSpPr>
            <p:cNvPr id="98311" name="Text Box 2"/>
            <p:cNvSpPr txBox="1">
              <a:spLocks noChangeArrowheads="1"/>
            </p:cNvSpPr>
            <p:nvPr/>
          </p:nvSpPr>
          <p:spPr bwMode="auto">
            <a:xfrm>
              <a:off x="2256" y="576"/>
              <a:ext cx="1218" cy="265"/>
            </a:xfrm>
            <a:prstGeom prst="rect">
              <a:avLst/>
            </a:prstGeom>
            <a:noFill/>
            <a:ln w="9525">
              <a:noFill/>
              <a:miter lim="800000"/>
              <a:headEnd/>
              <a:tailEnd/>
            </a:ln>
          </p:spPr>
          <p:txBody>
            <a:bodyPr wrap="none">
              <a:spAutoFit/>
            </a:bodyPr>
            <a:lstStyle/>
            <a:p>
              <a:pPr eaLnBrk="1" hangingPunct="1">
                <a:defRPr/>
              </a:pPr>
              <a:r>
                <a:rPr lang="en-US" altLang="zh-CN" sz="1800" b="1">
                  <a:solidFill>
                    <a:schemeClr val="accent4"/>
                  </a:solidFill>
                  <a:latin typeface="+mn-lt"/>
                  <a:ea typeface="+mn-ea"/>
                </a:rPr>
                <a:t>Root DNS Servers</a:t>
              </a:r>
            </a:p>
          </p:txBody>
        </p:sp>
        <p:sp>
          <p:nvSpPr>
            <p:cNvPr id="98312" name="Text Box 4"/>
            <p:cNvSpPr txBox="1">
              <a:spLocks noChangeArrowheads="1"/>
            </p:cNvSpPr>
            <p:nvPr/>
          </p:nvSpPr>
          <p:spPr bwMode="auto">
            <a:xfrm>
              <a:off x="528" y="1344"/>
              <a:ext cx="1178" cy="265"/>
            </a:xfrm>
            <a:prstGeom prst="rect">
              <a:avLst/>
            </a:prstGeom>
            <a:noFill/>
            <a:ln w="9525">
              <a:noFill/>
              <a:miter lim="800000"/>
              <a:headEnd/>
              <a:tailEnd/>
            </a:ln>
          </p:spPr>
          <p:txBody>
            <a:bodyPr wrap="none">
              <a:spAutoFit/>
            </a:bodyPr>
            <a:lstStyle/>
            <a:p>
              <a:pPr eaLnBrk="1" hangingPunct="1">
                <a:defRPr/>
              </a:pPr>
              <a:r>
                <a:rPr lang="en-US" altLang="zh-CN" sz="1800" b="1" dirty="0">
                  <a:solidFill>
                    <a:schemeClr val="accent4"/>
                  </a:solidFill>
                  <a:latin typeface="+mn-lt"/>
                  <a:ea typeface="+mn-ea"/>
                </a:rPr>
                <a:t>com DNS servers</a:t>
              </a:r>
            </a:p>
          </p:txBody>
        </p:sp>
        <p:sp>
          <p:nvSpPr>
            <p:cNvPr id="98313" name="Text Box 5"/>
            <p:cNvSpPr txBox="1">
              <a:spLocks noChangeArrowheads="1"/>
            </p:cNvSpPr>
            <p:nvPr/>
          </p:nvSpPr>
          <p:spPr bwMode="auto">
            <a:xfrm>
              <a:off x="2304" y="1296"/>
              <a:ext cx="1121" cy="265"/>
            </a:xfrm>
            <a:prstGeom prst="rect">
              <a:avLst/>
            </a:prstGeom>
            <a:noFill/>
            <a:ln w="9525">
              <a:noFill/>
              <a:miter lim="800000"/>
              <a:headEnd/>
              <a:tailEnd/>
            </a:ln>
          </p:spPr>
          <p:txBody>
            <a:bodyPr wrap="none">
              <a:spAutoFit/>
            </a:bodyPr>
            <a:lstStyle/>
            <a:p>
              <a:pPr eaLnBrk="1" hangingPunct="1">
                <a:defRPr/>
              </a:pPr>
              <a:r>
                <a:rPr lang="en-US" altLang="zh-CN" sz="1800" b="1">
                  <a:solidFill>
                    <a:schemeClr val="accent4"/>
                  </a:solidFill>
                  <a:latin typeface="+mn-lt"/>
                  <a:ea typeface="+mn-ea"/>
                </a:rPr>
                <a:t>org DNS servers</a:t>
              </a:r>
            </a:p>
          </p:txBody>
        </p:sp>
        <p:sp>
          <p:nvSpPr>
            <p:cNvPr id="98314" name="Text Box 6"/>
            <p:cNvSpPr txBox="1">
              <a:spLocks noChangeArrowheads="1"/>
            </p:cNvSpPr>
            <p:nvPr/>
          </p:nvSpPr>
          <p:spPr bwMode="auto">
            <a:xfrm>
              <a:off x="4032" y="1296"/>
              <a:ext cx="1142" cy="265"/>
            </a:xfrm>
            <a:prstGeom prst="rect">
              <a:avLst/>
            </a:prstGeom>
            <a:noFill/>
            <a:ln w="9525">
              <a:noFill/>
              <a:miter lim="800000"/>
              <a:headEnd/>
              <a:tailEnd/>
            </a:ln>
          </p:spPr>
          <p:txBody>
            <a:bodyPr wrap="none">
              <a:spAutoFit/>
            </a:bodyPr>
            <a:lstStyle/>
            <a:p>
              <a:pPr eaLnBrk="1" hangingPunct="1">
                <a:defRPr/>
              </a:pPr>
              <a:r>
                <a:rPr lang="en-US" altLang="zh-CN" sz="1800" b="1">
                  <a:solidFill>
                    <a:schemeClr val="accent4"/>
                  </a:solidFill>
                  <a:latin typeface="+mn-lt"/>
                  <a:ea typeface="+mn-ea"/>
                </a:rPr>
                <a:t>edu DNS servers</a:t>
              </a:r>
            </a:p>
          </p:txBody>
        </p:sp>
        <p:sp>
          <p:nvSpPr>
            <p:cNvPr id="98315" name="Line 7"/>
            <p:cNvSpPr>
              <a:spLocks noChangeShapeType="1"/>
            </p:cNvSpPr>
            <p:nvPr/>
          </p:nvSpPr>
          <p:spPr bwMode="auto">
            <a:xfrm flipH="1">
              <a:off x="1344" y="865"/>
              <a:ext cx="1392" cy="431"/>
            </a:xfrm>
            <a:prstGeom prst="line">
              <a:avLst/>
            </a:prstGeom>
            <a:noFill/>
            <a:ln w="31750">
              <a:solidFill>
                <a:schemeClr val="tx1"/>
              </a:solidFill>
              <a:round/>
              <a:headEnd/>
              <a:tailEnd/>
            </a:ln>
          </p:spPr>
          <p:txBody>
            <a:bodyPr/>
            <a:lstStyle/>
            <a:p>
              <a:pPr>
                <a:defRPr/>
              </a:pPr>
              <a:endParaRPr lang="zh-CN" altLang="en-US" b="1">
                <a:solidFill>
                  <a:schemeClr val="accent4"/>
                </a:solidFill>
                <a:latin typeface="+mn-lt"/>
                <a:ea typeface="+mn-ea"/>
              </a:endParaRPr>
            </a:p>
          </p:txBody>
        </p:sp>
        <p:sp>
          <p:nvSpPr>
            <p:cNvPr id="98316" name="Line 8"/>
            <p:cNvSpPr>
              <a:spLocks noChangeShapeType="1"/>
            </p:cNvSpPr>
            <p:nvPr/>
          </p:nvSpPr>
          <p:spPr bwMode="auto">
            <a:xfrm>
              <a:off x="2928" y="816"/>
              <a:ext cx="0" cy="480"/>
            </a:xfrm>
            <a:prstGeom prst="line">
              <a:avLst/>
            </a:prstGeom>
            <a:noFill/>
            <a:ln w="25400">
              <a:solidFill>
                <a:schemeClr val="tx1"/>
              </a:solidFill>
              <a:round/>
              <a:headEnd/>
              <a:tailEnd/>
            </a:ln>
          </p:spPr>
          <p:txBody>
            <a:bodyPr/>
            <a:lstStyle/>
            <a:p>
              <a:pPr>
                <a:defRPr/>
              </a:pPr>
              <a:endParaRPr lang="zh-CN" altLang="en-US" b="1">
                <a:solidFill>
                  <a:schemeClr val="accent4"/>
                </a:solidFill>
                <a:latin typeface="+mn-lt"/>
                <a:ea typeface="+mn-ea"/>
              </a:endParaRPr>
            </a:p>
          </p:txBody>
        </p:sp>
        <p:sp>
          <p:nvSpPr>
            <p:cNvPr id="98317" name="Line 9"/>
            <p:cNvSpPr>
              <a:spLocks noChangeShapeType="1"/>
            </p:cNvSpPr>
            <p:nvPr/>
          </p:nvSpPr>
          <p:spPr bwMode="auto">
            <a:xfrm>
              <a:off x="3168" y="865"/>
              <a:ext cx="1440" cy="431"/>
            </a:xfrm>
            <a:prstGeom prst="line">
              <a:avLst/>
            </a:prstGeom>
            <a:noFill/>
            <a:ln w="25400">
              <a:solidFill>
                <a:schemeClr val="tx1"/>
              </a:solidFill>
              <a:round/>
              <a:headEnd/>
              <a:tailEnd/>
            </a:ln>
          </p:spPr>
          <p:txBody>
            <a:bodyPr/>
            <a:lstStyle/>
            <a:p>
              <a:pPr>
                <a:defRPr/>
              </a:pPr>
              <a:endParaRPr lang="zh-CN" altLang="en-US" b="1">
                <a:solidFill>
                  <a:schemeClr val="accent4"/>
                </a:solidFill>
                <a:latin typeface="+mn-lt"/>
                <a:ea typeface="+mn-ea"/>
              </a:endParaRPr>
            </a:p>
          </p:txBody>
        </p:sp>
        <p:sp>
          <p:nvSpPr>
            <p:cNvPr id="98318" name="Text Box 10"/>
            <p:cNvSpPr txBox="1">
              <a:spLocks noChangeArrowheads="1"/>
            </p:cNvSpPr>
            <p:nvPr/>
          </p:nvSpPr>
          <p:spPr bwMode="auto">
            <a:xfrm>
              <a:off x="3693" y="1752"/>
              <a:ext cx="881" cy="464"/>
            </a:xfrm>
            <a:prstGeom prst="rect">
              <a:avLst/>
            </a:prstGeom>
            <a:noFill/>
            <a:ln w="9525">
              <a:noFill/>
              <a:miter lim="800000"/>
              <a:headEnd/>
              <a:tailEnd/>
            </a:ln>
          </p:spPr>
          <p:txBody>
            <a:bodyPr wrap="none">
              <a:spAutoFit/>
            </a:bodyPr>
            <a:lstStyle/>
            <a:p>
              <a:pPr eaLnBrk="1" hangingPunct="1">
                <a:defRPr/>
              </a:pPr>
              <a:r>
                <a:rPr lang="en-US" altLang="zh-CN" sz="1800" b="1" dirty="0">
                  <a:solidFill>
                    <a:schemeClr val="accent4"/>
                  </a:solidFill>
                  <a:latin typeface="+mn-lt"/>
                  <a:ea typeface="+mn-ea"/>
                </a:rPr>
                <a:t>poly.edu</a:t>
              </a:r>
            </a:p>
            <a:p>
              <a:pPr eaLnBrk="1" hangingPunct="1">
                <a:defRPr/>
              </a:pPr>
              <a:r>
                <a:rPr lang="en-US" altLang="zh-CN" sz="1800" b="1" dirty="0">
                  <a:solidFill>
                    <a:schemeClr val="accent4"/>
                  </a:solidFill>
                  <a:latin typeface="+mn-lt"/>
                  <a:ea typeface="+mn-ea"/>
                </a:rPr>
                <a:t>DNS servers</a:t>
              </a:r>
            </a:p>
          </p:txBody>
        </p:sp>
        <p:sp>
          <p:nvSpPr>
            <p:cNvPr id="98319" name="Text Box 11"/>
            <p:cNvSpPr txBox="1">
              <a:spLocks noChangeArrowheads="1"/>
            </p:cNvSpPr>
            <p:nvPr/>
          </p:nvSpPr>
          <p:spPr bwMode="auto">
            <a:xfrm>
              <a:off x="4742" y="1752"/>
              <a:ext cx="881" cy="464"/>
            </a:xfrm>
            <a:prstGeom prst="rect">
              <a:avLst/>
            </a:prstGeom>
            <a:noFill/>
            <a:ln w="9525">
              <a:noFill/>
              <a:miter lim="800000"/>
              <a:headEnd/>
              <a:tailEnd/>
            </a:ln>
          </p:spPr>
          <p:txBody>
            <a:bodyPr wrap="none">
              <a:spAutoFit/>
            </a:bodyPr>
            <a:lstStyle/>
            <a:p>
              <a:pPr eaLnBrk="1" hangingPunct="1">
                <a:defRPr/>
              </a:pPr>
              <a:r>
                <a:rPr lang="en-US" altLang="zh-CN" sz="1800" b="1" dirty="0">
                  <a:solidFill>
                    <a:schemeClr val="accent4"/>
                  </a:solidFill>
                  <a:latin typeface="+mn-lt"/>
                  <a:ea typeface="+mn-ea"/>
                </a:rPr>
                <a:t>umass.edu</a:t>
              </a:r>
            </a:p>
            <a:p>
              <a:pPr eaLnBrk="1" hangingPunct="1">
                <a:defRPr/>
              </a:pPr>
              <a:r>
                <a:rPr lang="en-US" altLang="zh-CN" sz="1800" b="1" dirty="0">
                  <a:solidFill>
                    <a:schemeClr val="accent4"/>
                  </a:solidFill>
                  <a:latin typeface="+mn-lt"/>
                  <a:ea typeface="+mn-ea"/>
                </a:rPr>
                <a:t>DNS servers</a:t>
              </a:r>
            </a:p>
          </p:txBody>
        </p:sp>
        <p:sp>
          <p:nvSpPr>
            <p:cNvPr id="98320" name="Line 12"/>
            <p:cNvSpPr>
              <a:spLocks noChangeShapeType="1"/>
            </p:cNvSpPr>
            <p:nvPr/>
          </p:nvSpPr>
          <p:spPr bwMode="auto">
            <a:xfrm flipH="1">
              <a:off x="4224" y="1536"/>
              <a:ext cx="334" cy="240"/>
            </a:xfrm>
            <a:prstGeom prst="line">
              <a:avLst/>
            </a:prstGeom>
            <a:noFill/>
            <a:ln w="25400">
              <a:solidFill>
                <a:schemeClr val="tx1"/>
              </a:solidFill>
              <a:round/>
              <a:headEnd/>
              <a:tailEnd/>
            </a:ln>
          </p:spPr>
          <p:txBody>
            <a:bodyPr/>
            <a:lstStyle/>
            <a:p>
              <a:pPr>
                <a:defRPr/>
              </a:pPr>
              <a:endParaRPr lang="zh-CN" altLang="en-US" b="1">
                <a:solidFill>
                  <a:schemeClr val="accent4"/>
                </a:solidFill>
                <a:latin typeface="+mn-lt"/>
                <a:ea typeface="+mn-ea"/>
              </a:endParaRPr>
            </a:p>
          </p:txBody>
        </p:sp>
        <p:sp>
          <p:nvSpPr>
            <p:cNvPr id="98321" name="Line 13"/>
            <p:cNvSpPr>
              <a:spLocks noChangeShapeType="1"/>
            </p:cNvSpPr>
            <p:nvPr/>
          </p:nvSpPr>
          <p:spPr bwMode="auto">
            <a:xfrm>
              <a:off x="4848" y="1536"/>
              <a:ext cx="288" cy="240"/>
            </a:xfrm>
            <a:prstGeom prst="line">
              <a:avLst/>
            </a:prstGeom>
            <a:noFill/>
            <a:ln w="25400">
              <a:solidFill>
                <a:schemeClr val="tx1"/>
              </a:solidFill>
              <a:round/>
              <a:headEnd/>
              <a:tailEnd/>
            </a:ln>
          </p:spPr>
          <p:txBody>
            <a:bodyPr/>
            <a:lstStyle/>
            <a:p>
              <a:pPr>
                <a:defRPr/>
              </a:pPr>
              <a:endParaRPr lang="zh-CN" altLang="en-US" b="1">
                <a:solidFill>
                  <a:schemeClr val="accent4"/>
                </a:solidFill>
                <a:latin typeface="+mn-lt"/>
                <a:ea typeface="+mn-ea"/>
              </a:endParaRPr>
            </a:p>
          </p:txBody>
        </p:sp>
        <p:sp>
          <p:nvSpPr>
            <p:cNvPr id="98322" name="Text Box 14"/>
            <p:cNvSpPr txBox="1">
              <a:spLocks noChangeArrowheads="1"/>
            </p:cNvSpPr>
            <p:nvPr/>
          </p:nvSpPr>
          <p:spPr bwMode="auto">
            <a:xfrm>
              <a:off x="230" y="1848"/>
              <a:ext cx="881" cy="464"/>
            </a:xfrm>
            <a:prstGeom prst="rect">
              <a:avLst/>
            </a:prstGeom>
            <a:noFill/>
            <a:ln w="9525">
              <a:noFill/>
              <a:miter lim="800000"/>
              <a:headEnd/>
              <a:tailEnd/>
            </a:ln>
          </p:spPr>
          <p:txBody>
            <a:bodyPr wrap="none">
              <a:spAutoFit/>
            </a:bodyPr>
            <a:lstStyle/>
            <a:p>
              <a:pPr eaLnBrk="1" hangingPunct="1">
                <a:defRPr/>
              </a:pPr>
              <a:r>
                <a:rPr lang="en-US" altLang="zh-CN" sz="1800" b="1">
                  <a:solidFill>
                    <a:schemeClr val="accent4"/>
                  </a:solidFill>
                  <a:latin typeface="+mn-lt"/>
                  <a:ea typeface="+mn-ea"/>
                </a:rPr>
                <a:t>yahoo.com</a:t>
              </a:r>
            </a:p>
            <a:p>
              <a:pPr eaLnBrk="1" hangingPunct="1">
                <a:defRPr/>
              </a:pPr>
              <a:r>
                <a:rPr lang="en-US" altLang="zh-CN" sz="1800" b="1">
                  <a:solidFill>
                    <a:schemeClr val="accent4"/>
                  </a:solidFill>
                  <a:latin typeface="+mn-lt"/>
                  <a:ea typeface="+mn-ea"/>
                </a:rPr>
                <a:t>DNS servers</a:t>
              </a:r>
            </a:p>
          </p:txBody>
        </p:sp>
        <p:sp>
          <p:nvSpPr>
            <p:cNvPr id="98323" name="Text Box 15"/>
            <p:cNvSpPr txBox="1">
              <a:spLocks noChangeArrowheads="1"/>
            </p:cNvSpPr>
            <p:nvPr/>
          </p:nvSpPr>
          <p:spPr bwMode="auto">
            <a:xfrm>
              <a:off x="1248" y="1872"/>
              <a:ext cx="894" cy="464"/>
            </a:xfrm>
            <a:prstGeom prst="rect">
              <a:avLst/>
            </a:prstGeom>
            <a:noFill/>
            <a:ln w="9525">
              <a:noFill/>
              <a:miter lim="800000"/>
              <a:headEnd/>
              <a:tailEnd/>
            </a:ln>
          </p:spPr>
          <p:txBody>
            <a:bodyPr wrap="none">
              <a:spAutoFit/>
            </a:bodyPr>
            <a:lstStyle/>
            <a:p>
              <a:pPr eaLnBrk="1" hangingPunct="1">
                <a:defRPr/>
              </a:pPr>
              <a:r>
                <a:rPr lang="en-US" altLang="zh-CN" sz="1800" b="1" dirty="0">
                  <a:solidFill>
                    <a:schemeClr val="accent4"/>
                  </a:solidFill>
                  <a:latin typeface="+mn-lt"/>
                  <a:ea typeface="+mn-ea"/>
                </a:rPr>
                <a:t>amazon.com</a:t>
              </a:r>
            </a:p>
            <a:p>
              <a:pPr eaLnBrk="1" hangingPunct="1">
                <a:defRPr/>
              </a:pPr>
              <a:r>
                <a:rPr lang="en-US" altLang="zh-CN" sz="1800" b="1" dirty="0">
                  <a:solidFill>
                    <a:schemeClr val="accent4"/>
                  </a:solidFill>
                  <a:latin typeface="+mn-lt"/>
                  <a:ea typeface="+mn-ea"/>
                </a:rPr>
                <a:t>DNS servers</a:t>
              </a:r>
            </a:p>
          </p:txBody>
        </p:sp>
        <p:sp>
          <p:nvSpPr>
            <p:cNvPr id="98324" name="Line 16"/>
            <p:cNvSpPr>
              <a:spLocks noChangeShapeType="1"/>
            </p:cNvSpPr>
            <p:nvPr/>
          </p:nvSpPr>
          <p:spPr bwMode="auto">
            <a:xfrm flipH="1">
              <a:off x="768" y="1584"/>
              <a:ext cx="194" cy="286"/>
            </a:xfrm>
            <a:prstGeom prst="line">
              <a:avLst/>
            </a:prstGeom>
            <a:noFill/>
            <a:ln w="25400">
              <a:solidFill>
                <a:schemeClr val="tx1"/>
              </a:solidFill>
              <a:round/>
              <a:headEnd/>
              <a:tailEnd/>
            </a:ln>
          </p:spPr>
          <p:txBody>
            <a:bodyPr/>
            <a:lstStyle/>
            <a:p>
              <a:pPr>
                <a:defRPr/>
              </a:pPr>
              <a:endParaRPr lang="zh-CN" altLang="en-US" b="1">
                <a:solidFill>
                  <a:schemeClr val="accent4"/>
                </a:solidFill>
                <a:latin typeface="+mn-lt"/>
                <a:ea typeface="+mn-ea"/>
              </a:endParaRPr>
            </a:p>
          </p:txBody>
        </p:sp>
        <p:sp>
          <p:nvSpPr>
            <p:cNvPr id="98325" name="Line 17"/>
            <p:cNvSpPr>
              <a:spLocks noChangeShapeType="1"/>
            </p:cNvSpPr>
            <p:nvPr/>
          </p:nvSpPr>
          <p:spPr bwMode="auto">
            <a:xfrm>
              <a:off x="1392" y="1584"/>
              <a:ext cx="243" cy="286"/>
            </a:xfrm>
            <a:prstGeom prst="line">
              <a:avLst/>
            </a:prstGeom>
            <a:noFill/>
            <a:ln w="25400">
              <a:solidFill>
                <a:schemeClr val="tx1"/>
              </a:solidFill>
              <a:round/>
              <a:headEnd/>
              <a:tailEnd/>
            </a:ln>
          </p:spPr>
          <p:txBody>
            <a:bodyPr/>
            <a:lstStyle/>
            <a:p>
              <a:pPr>
                <a:defRPr/>
              </a:pPr>
              <a:endParaRPr lang="zh-CN" altLang="en-US" b="1">
                <a:solidFill>
                  <a:schemeClr val="accent4"/>
                </a:solidFill>
                <a:latin typeface="+mn-lt"/>
                <a:ea typeface="+mn-ea"/>
              </a:endParaRPr>
            </a:p>
          </p:txBody>
        </p:sp>
        <p:sp>
          <p:nvSpPr>
            <p:cNvPr id="98326" name="Text Box 18"/>
            <p:cNvSpPr txBox="1">
              <a:spLocks noChangeArrowheads="1"/>
            </p:cNvSpPr>
            <p:nvPr/>
          </p:nvSpPr>
          <p:spPr bwMode="auto">
            <a:xfrm>
              <a:off x="2534" y="1799"/>
              <a:ext cx="881" cy="464"/>
            </a:xfrm>
            <a:prstGeom prst="rect">
              <a:avLst/>
            </a:prstGeom>
            <a:noFill/>
            <a:ln w="9525">
              <a:noFill/>
              <a:miter lim="800000"/>
              <a:headEnd/>
              <a:tailEnd/>
            </a:ln>
          </p:spPr>
          <p:txBody>
            <a:bodyPr wrap="none">
              <a:spAutoFit/>
            </a:bodyPr>
            <a:lstStyle/>
            <a:p>
              <a:pPr eaLnBrk="1" hangingPunct="1">
                <a:defRPr/>
              </a:pPr>
              <a:r>
                <a:rPr lang="en-US" altLang="zh-CN" sz="1800" b="1" dirty="0">
                  <a:solidFill>
                    <a:schemeClr val="accent4"/>
                  </a:solidFill>
                  <a:latin typeface="+mn-lt"/>
                  <a:ea typeface="+mn-ea"/>
                </a:rPr>
                <a:t>pbs.org</a:t>
              </a:r>
            </a:p>
            <a:p>
              <a:pPr eaLnBrk="1" hangingPunct="1">
                <a:defRPr/>
              </a:pPr>
              <a:r>
                <a:rPr lang="en-US" altLang="zh-CN" sz="1800" b="1" dirty="0">
                  <a:solidFill>
                    <a:schemeClr val="accent4"/>
                  </a:solidFill>
                  <a:latin typeface="+mn-lt"/>
                  <a:ea typeface="+mn-ea"/>
                </a:rPr>
                <a:t>DNS servers</a:t>
              </a:r>
            </a:p>
          </p:txBody>
        </p:sp>
        <p:sp>
          <p:nvSpPr>
            <p:cNvPr id="98327" name="Line 19"/>
            <p:cNvSpPr>
              <a:spLocks noChangeShapeType="1"/>
            </p:cNvSpPr>
            <p:nvPr/>
          </p:nvSpPr>
          <p:spPr bwMode="auto">
            <a:xfrm>
              <a:off x="2928" y="1536"/>
              <a:ext cx="0" cy="285"/>
            </a:xfrm>
            <a:prstGeom prst="line">
              <a:avLst/>
            </a:prstGeom>
            <a:noFill/>
            <a:ln w="25400">
              <a:solidFill>
                <a:schemeClr val="tx1"/>
              </a:solidFill>
              <a:round/>
              <a:headEnd/>
              <a:tailEnd/>
            </a:ln>
          </p:spPr>
          <p:txBody>
            <a:bodyPr/>
            <a:lstStyle/>
            <a:p>
              <a:pPr>
                <a:defRPr/>
              </a:pPr>
              <a:endParaRPr lang="zh-CN" altLang="en-US" b="1">
                <a:solidFill>
                  <a:schemeClr val="accent4"/>
                </a:solidFill>
                <a:latin typeface="+mn-lt"/>
                <a:ea typeface="+mn-ea"/>
              </a:endParaRPr>
            </a:p>
          </p:txBody>
        </p:sp>
      </p:grpSp>
      <p:sp>
        <p:nvSpPr>
          <p:cNvPr id="159747" name="Rectangle 20"/>
          <p:cNvSpPr>
            <a:spLocks noGrp="1" noChangeArrowheads="1"/>
          </p:cNvSpPr>
          <p:nvPr>
            <p:ph type="title"/>
          </p:nvPr>
        </p:nvSpPr>
        <p:spPr/>
        <p:txBody>
          <a:bodyPr/>
          <a:lstStyle/>
          <a:p>
            <a:r>
              <a:rPr lang="en-US" altLang="zh-CN" dirty="0"/>
              <a:t>Distributed, Hierarchical Database</a:t>
            </a:r>
          </a:p>
        </p:txBody>
      </p:sp>
      <p:sp>
        <p:nvSpPr>
          <p:cNvPr id="159748" name="Rectangle 22"/>
          <p:cNvSpPr>
            <a:spLocks noGrp="1" noChangeArrowheads="1"/>
          </p:cNvSpPr>
          <p:nvPr>
            <p:ph sz="half" idx="1"/>
          </p:nvPr>
        </p:nvSpPr>
        <p:spPr>
          <a:xfrm>
            <a:off x="1289050" y="4138172"/>
            <a:ext cx="9588500" cy="2110228"/>
          </a:xfrm>
        </p:spPr>
        <p:txBody>
          <a:bodyPr/>
          <a:lstStyle/>
          <a:p>
            <a:pPr marL="0" indent="0">
              <a:buNone/>
            </a:pPr>
            <a:r>
              <a:rPr lang="en-US" altLang="zh-CN" dirty="0">
                <a:solidFill>
                  <a:schemeClr val="accent5"/>
                </a:solidFill>
              </a:rPr>
              <a:t>Client wants IP for www.amazon.com; </a:t>
            </a:r>
          </a:p>
          <a:p>
            <a:r>
              <a:rPr lang="en-US" altLang="zh-CN" dirty="0"/>
              <a:t>client queries a root server to find com DNS server</a:t>
            </a:r>
          </a:p>
          <a:p>
            <a:r>
              <a:rPr lang="en-US" altLang="zh-CN" dirty="0"/>
              <a:t>client queries com DNS server to get amazon.com DNS server</a:t>
            </a:r>
          </a:p>
          <a:p>
            <a:r>
              <a:rPr lang="en-US" altLang="zh-CN" dirty="0"/>
              <a:t>client queries amazon.com DNS server to get  IP address for www.amazon.com</a:t>
            </a:r>
          </a:p>
        </p:txBody>
      </p:sp>
      <p:sp>
        <p:nvSpPr>
          <p:cNvPr id="3" name="灯片编号占位符 2"/>
          <p:cNvSpPr>
            <a:spLocks noGrp="1"/>
          </p:cNvSpPr>
          <p:nvPr>
            <p:ph type="sldNum" sz="quarter" idx="12"/>
          </p:nvPr>
        </p:nvSpPr>
        <p:spPr/>
        <p:txBody>
          <a:bodyPr/>
          <a:lstStyle/>
          <a:p>
            <a:fld id="{F7C4C316-CA6B-4C9D-820A-C2177A6D64E9}" type="slidenum">
              <a:rPr lang="en-US" altLang="zh-CN" smtClean="0"/>
              <a:pPr/>
              <a:t>86</a:t>
            </a:fld>
            <a:endParaRPr lang="en-US" altLang="zh-CN"/>
          </a:p>
        </p:txBody>
      </p:sp>
    </p:spTree>
    <p:extLst>
      <p:ext uri="{BB962C8B-B14F-4D97-AF65-F5344CB8AC3E}">
        <p14:creationId xmlns:p14="http://schemas.microsoft.com/office/powerpoint/2010/main" val="28101016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r>
              <a:rPr lang="en-US" altLang="zh-CN"/>
              <a:t>DNS: Root name servers</a:t>
            </a:r>
          </a:p>
        </p:txBody>
      </p:sp>
      <p:sp>
        <p:nvSpPr>
          <p:cNvPr id="161795" name="Rectangle 3"/>
          <p:cNvSpPr>
            <a:spLocks noGrp="1" noChangeArrowheads="1"/>
          </p:cNvSpPr>
          <p:nvPr>
            <p:ph sz="half" idx="1"/>
          </p:nvPr>
        </p:nvSpPr>
        <p:spPr/>
        <p:txBody>
          <a:bodyPr/>
          <a:lstStyle/>
          <a:p>
            <a:r>
              <a:rPr lang="en-US" altLang="zh-CN" sz="2000" dirty="0">
                <a:ea typeface="宋体" panose="02010600030101010101" pitchFamily="2" charset="-122"/>
              </a:rPr>
              <a:t>contacted by </a:t>
            </a:r>
            <a:r>
              <a:rPr lang="en-US" altLang="zh-CN" sz="2000" dirty="0">
                <a:solidFill>
                  <a:schemeClr val="accent4"/>
                </a:solidFill>
                <a:ea typeface="宋体" panose="02010600030101010101" pitchFamily="2" charset="-122"/>
              </a:rPr>
              <a:t>local name server </a:t>
            </a:r>
            <a:r>
              <a:rPr lang="en-US" altLang="zh-CN" sz="2000" dirty="0">
                <a:ea typeface="宋体" panose="02010600030101010101" pitchFamily="2" charset="-122"/>
              </a:rPr>
              <a:t>that can not resolve name</a:t>
            </a:r>
          </a:p>
          <a:p>
            <a:r>
              <a:rPr lang="en-US" altLang="zh-CN" sz="2000" dirty="0">
                <a:solidFill>
                  <a:schemeClr val="accent5"/>
                </a:solidFill>
                <a:ea typeface="宋体" panose="02010600030101010101" pitchFamily="2" charset="-122"/>
              </a:rPr>
              <a:t>root name server:</a:t>
            </a:r>
          </a:p>
          <a:p>
            <a:pPr lvl="1"/>
            <a:r>
              <a:rPr lang="en-US" altLang="zh-CN" sz="2000" dirty="0">
                <a:ea typeface="宋体" panose="02010600030101010101" pitchFamily="2" charset="-122"/>
              </a:rPr>
              <a:t>contacts authoritative name server if name mapping not known</a:t>
            </a:r>
          </a:p>
          <a:p>
            <a:pPr lvl="1"/>
            <a:r>
              <a:rPr lang="en-US" altLang="zh-CN" sz="2000" dirty="0">
                <a:ea typeface="宋体" panose="02010600030101010101" pitchFamily="2" charset="-122"/>
              </a:rPr>
              <a:t>gets mapping</a:t>
            </a:r>
          </a:p>
          <a:p>
            <a:pPr lvl="1"/>
            <a:r>
              <a:rPr lang="en-US" altLang="zh-CN" sz="2000" dirty="0">
                <a:ea typeface="宋体" panose="02010600030101010101" pitchFamily="2" charset="-122"/>
              </a:rPr>
              <a:t>returns mapping to local name server</a:t>
            </a:r>
          </a:p>
        </p:txBody>
      </p:sp>
      <p:sp>
        <p:nvSpPr>
          <p:cNvPr id="3" name="灯片编号占位符 2"/>
          <p:cNvSpPr>
            <a:spLocks noGrp="1"/>
          </p:cNvSpPr>
          <p:nvPr>
            <p:ph type="sldNum" sz="quarter" idx="12"/>
          </p:nvPr>
        </p:nvSpPr>
        <p:spPr/>
        <p:txBody>
          <a:bodyPr/>
          <a:lstStyle/>
          <a:p>
            <a:fld id="{EE7AFD8E-47EC-4333-9317-F3617AC17F61}" type="slidenum">
              <a:rPr lang="en-US" altLang="zh-CN" smtClean="0"/>
              <a:pPr/>
              <a:t>87</a:t>
            </a:fld>
            <a:endParaRPr lang="en-US" altLang="zh-CN" dirty="0"/>
          </a:p>
        </p:txBody>
      </p:sp>
      <p:sp>
        <p:nvSpPr>
          <p:cNvPr id="100358" name="Rectangle 20"/>
          <p:cNvSpPr>
            <a:spLocks noChangeArrowheads="1"/>
          </p:cNvSpPr>
          <p:nvPr/>
        </p:nvSpPr>
        <p:spPr bwMode="auto">
          <a:xfrm>
            <a:off x="7752824" y="5363217"/>
            <a:ext cx="2681287" cy="811213"/>
          </a:xfrm>
          <a:prstGeom prst="rect">
            <a:avLst/>
          </a:prstGeom>
          <a:noFill/>
          <a:ln w="9525">
            <a:noFill/>
            <a:miter lim="800000"/>
            <a:headEnd/>
            <a:tailEnd/>
          </a:ln>
        </p:spPr>
        <p:txBody>
          <a:bodyPr/>
          <a:lstStyle/>
          <a:p>
            <a:pPr marL="342900" indent="-342900">
              <a:defRPr/>
            </a:pPr>
            <a:r>
              <a:rPr lang="en-US" altLang="zh-CN" sz="2000" dirty="0">
                <a:latin typeface="+mn-lt"/>
                <a:ea typeface="+mn-ea"/>
              </a:rPr>
              <a:t>    13 root name servers worldwide</a:t>
            </a:r>
            <a:endParaRPr lang="en-US" altLang="zh-CN" dirty="0">
              <a:latin typeface="+mn-lt"/>
              <a:ea typeface="+mn-ea"/>
            </a:endParaRPr>
          </a:p>
        </p:txBody>
      </p:sp>
      <p:sp>
        <p:nvSpPr>
          <p:cNvPr id="161797" name="AutoShape 22"/>
          <p:cNvSpPr>
            <a:spLocks noChangeAspect="1" noChangeArrowheads="1"/>
          </p:cNvSpPr>
          <p:nvPr/>
        </p:nvSpPr>
        <p:spPr bwMode="auto">
          <a:xfrm>
            <a:off x="2047348" y="3921767"/>
            <a:ext cx="5784850"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pic>
        <p:nvPicPr>
          <p:cNvPr id="161798" name="Picture 23" descr="world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8149" y="4718691"/>
            <a:ext cx="4319587"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61" name="Freeform 24"/>
          <p:cNvSpPr>
            <a:spLocks/>
          </p:cNvSpPr>
          <p:nvPr/>
        </p:nvSpPr>
        <p:spPr bwMode="auto">
          <a:xfrm>
            <a:off x="3745974" y="4066230"/>
            <a:ext cx="642937" cy="1235075"/>
          </a:xfrm>
          <a:custGeom>
            <a:avLst/>
            <a:gdLst>
              <a:gd name="T0" fmla="*/ 0 w 963"/>
              <a:gd name="T1" fmla="*/ 0 h 1893"/>
              <a:gd name="T2" fmla="*/ 0 w 963"/>
              <a:gd name="T3" fmla="*/ 395884334 h 1893"/>
              <a:gd name="T4" fmla="*/ 429250303 w 963"/>
              <a:gd name="T5" fmla="*/ 805816418 h 1893"/>
              <a:gd name="T6" fmla="*/ 0 60000 65536"/>
              <a:gd name="T7" fmla="*/ 0 60000 65536"/>
              <a:gd name="T8" fmla="*/ 0 60000 65536"/>
              <a:gd name="T9" fmla="*/ 0 w 963"/>
              <a:gd name="T10" fmla="*/ 0 h 1893"/>
              <a:gd name="T11" fmla="*/ 963 w 963"/>
              <a:gd name="T12" fmla="*/ 1893 h 1893"/>
            </a:gdLst>
            <a:ahLst/>
            <a:cxnLst>
              <a:cxn ang="T6">
                <a:pos x="T0" y="T1"/>
              </a:cxn>
              <a:cxn ang="T7">
                <a:pos x="T2" y="T3"/>
              </a:cxn>
              <a:cxn ang="T8">
                <a:pos x="T4" y="T5"/>
              </a:cxn>
            </a:cxnLst>
            <a:rect l="T9" t="T10" r="T11" b="T12"/>
            <a:pathLst>
              <a:path w="963" h="1893">
                <a:moveTo>
                  <a:pt x="0" y="0"/>
                </a:moveTo>
                <a:lnTo>
                  <a:pt x="0" y="930"/>
                </a:lnTo>
                <a:lnTo>
                  <a:pt x="963" y="1893"/>
                </a:lnTo>
              </a:path>
            </a:pathLst>
          </a:custGeom>
          <a:noFill/>
          <a:ln w="19050">
            <a:solidFill>
              <a:srgbClr val="000000"/>
            </a:solidFill>
            <a:round/>
            <a:headEnd/>
            <a:tailEnd type="triangle" w="med" len="med"/>
          </a:ln>
        </p:spPr>
        <p:txBody>
          <a:bodyPr/>
          <a:lstStyle/>
          <a:p>
            <a:pPr>
              <a:defRPr/>
            </a:pPr>
            <a:endParaRPr lang="zh-CN" altLang="en-US">
              <a:latin typeface="+mn-lt"/>
              <a:ea typeface="+mn-ea"/>
            </a:endParaRPr>
          </a:p>
        </p:txBody>
      </p:sp>
      <p:sp>
        <p:nvSpPr>
          <p:cNvPr id="100362" name="Text Box 25"/>
          <p:cNvSpPr txBox="1">
            <a:spLocks noChangeArrowheads="1"/>
          </p:cNvSpPr>
          <p:nvPr/>
        </p:nvSpPr>
        <p:spPr bwMode="auto">
          <a:xfrm>
            <a:off x="2268011" y="5995041"/>
            <a:ext cx="2024063" cy="368300"/>
          </a:xfrm>
          <a:prstGeom prst="rect">
            <a:avLst/>
          </a:prstGeom>
          <a:noFill/>
          <a:ln w="9525">
            <a:noFill/>
            <a:miter lim="800000"/>
            <a:headEnd/>
            <a:tailEnd/>
          </a:ln>
        </p:spPr>
        <p:txBody>
          <a:bodyPr lIns="71323" tIns="35662" rIns="71323" bIns="35662"/>
          <a:lstStyle/>
          <a:p>
            <a:pPr>
              <a:defRPr/>
            </a:pPr>
            <a:r>
              <a:rPr lang="en-US" altLang="zh-CN" sz="1000" dirty="0">
                <a:solidFill>
                  <a:srgbClr val="000000"/>
                </a:solidFill>
                <a:latin typeface="+mn-lt"/>
                <a:ea typeface="+mn-ea"/>
              </a:rPr>
              <a:t>b USC-ISI Marina del Rey, CA</a:t>
            </a:r>
          </a:p>
          <a:p>
            <a:pPr>
              <a:defRPr/>
            </a:pPr>
            <a:r>
              <a:rPr lang="en-US" altLang="zh-CN" sz="1000" dirty="0">
                <a:solidFill>
                  <a:srgbClr val="000000"/>
                </a:solidFill>
                <a:latin typeface="+mn-lt"/>
                <a:ea typeface="+mn-ea"/>
              </a:rPr>
              <a:t>l  ICANN Los Angeles, CA</a:t>
            </a:r>
          </a:p>
          <a:p>
            <a:pPr algn="ctr">
              <a:defRPr/>
            </a:pPr>
            <a:endParaRPr lang="en-US" altLang="zh-CN" dirty="0">
              <a:latin typeface="+mn-lt"/>
              <a:ea typeface="+mn-ea"/>
            </a:endParaRPr>
          </a:p>
        </p:txBody>
      </p:sp>
      <p:sp>
        <p:nvSpPr>
          <p:cNvPr id="100363" name="Freeform 26"/>
          <p:cNvSpPr>
            <a:spLocks/>
          </p:cNvSpPr>
          <p:nvPr/>
        </p:nvSpPr>
        <p:spPr bwMode="auto">
          <a:xfrm>
            <a:off x="3093510" y="5453704"/>
            <a:ext cx="762000" cy="546100"/>
          </a:xfrm>
          <a:custGeom>
            <a:avLst/>
            <a:gdLst>
              <a:gd name="T0" fmla="*/ 0 w 582"/>
              <a:gd name="T1" fmla="*/ 700059298 h 426"/>
              <a:gd name="T2" fmla="*/ 997670012 w 582"/>
              <a:gd name="T3" fmla="*/ 0 h 426"/>
              <a:gd name="T4" fmla="*/ 0 60000 65536"/>
              <a:gd name="T5" fmla="*/ 0 60000 65536"/>
              <a:gd name="T6" fmla="*/ 0 w 582"/>
              <a:gd name="T7" fmla="*/ 0 h 426"/>
              <a:gd name="T8" fmla="*/ 582 w 582"/>
              <a:gd name="T9" fmla="*/ 426 h 426"/>
            </a:gdLst>
            <a:ahLst/>
            <a:cxnLst>
              <a:cxn ang="T4">
                <a:pos x="T0" y="T1"/>
              </a:cxn>
              <a:cxn ang="T5">
                <a:pos x="T2" y="T3"/>
              </a:cxn>
            </a:cxnLst>
            <a:rect l="T6" t="T7" r="T8" b="T9"/>
            <a:pathLst>
              <a:path w="582" h="426">
                <a:moveTo>
                  <a:pt x="0" y="426"/>
                </a:moveTo>
                <a:lnTo>
                  <a:pt x="582" y="0"/>
                </a:lnTo>
              </a:path>
            </a:pathLst>
          </a:custGeom>
          <a:noFill/>
          <a:ln w="19050">
            <a:solidFill>
              <a:srgbClr val="000000"/>
            </a:solidFill>
            <a:round/>
            <a:headEnd/>
            <a:tailEnd type="triangle" w="med" len="med"/>
          </a:ln>
        </p:spPr>
        <p:txBody>
          <a:bodyPr/>
          <a:lstStyle/>
          <a:p>
            <a:pPr>
              <a:defRPr/>
            </a:pPr>
            <a:endParaRPr lang="zh-CN" altLang="en-US">
              <a:latin typeface="+mn-lt"/>
              <a:ea typeface="+mn-ea"/>
            </a:endParaRPr>
          </a:p>
        </p:txBody>
      </p:sp>
      <p:sp>
        <p:nvSpPr>
          <p:cNvPr id="100364" name="Text Box 27"/>
          <p:cNvSpPr txBox="1">
            <a:spLocks noChangeArrowheads="1"/>
          </p:cNvSpPr>
          <p:nvPr/>
        </p:nvSpPr>
        <p:spPr bwMode="auto">
          <a:xfrm>
            <a:off x="1771123" y="4674241"/>
            <a:ext cx="1949450" cy="368300"/>
          </a:xfrm>
          <a:prstGeom prst="rect">
            <a:avLst/>
          </a:prstGeom>
          <a:noFill/>
          <a:ln w="9525">
            <a:noFill/>
            <a:miter lim="800000"/>
            <a:headEnd/>
            <a:tailEnd/>
          </a:ln>
        </p:spPr>
        <p:txBody>
          <a:bodyPr lIns="71323" tIns="35662" rIns="71323" bIns="35662"/>
          <a:lstStyle/>
          <a:p>
            <a:pPr>
              <a:defRPr/>
            </a:pPr>
            <a:r>
              <a:rPr lang="en-US" altLang="zh-CN" sz="1000" dirty="0">
                <a:solidFill>
                  <a:srgbClr val="000000"/>
                </a:solidFill>
                <a:latin typeface="+mn-lt"/>
                <a:ea typeface="+mn-ea"/>
              </a:rPr>
              <a:t>e NASA Mt View, CA</a:t>
            </a:r>
          </a:p>
          <a:p>
            <a:pPr>
              <a:defRPr/>
            </a:pPr>
            <a:r>
              <a:rPr lang="en-US" altLang="zh-CN" sz="1000" dirty="0">
                <a:solidFill>
                  <a:srgbClr val="000000"/>
                </a:solidFill>
                <a:latin typeface="+mn-lt"/>
                <a:ea typeface="+mn-ea"/>
              </a:rPr>
              <a:t>f  Internet Software C. Palo</a:t>
            </a:r>
            <a:r>
              <a:rPr lang="en-US" altLang="zh-CN" sz="900" dirty="0">
                <a:solidFill>
                  <a:srgbClr val="000000"/>
                </a:solidFill>
                <a:latin typeface="+mn-lt"/>
                <a:ea typeface="+mn-ea"/>
              </a:rPr>
              <a:t> Alto, CA (and 36 other locations)</a:t>
            </a:r>
          </a:p>
          <a:p>
            <a:pPr algn="ctr">
              <a:defRPr/>
            </a:pPr>
            <a:endParaRPr lang="en-US" altLang="zh-CN" dirty="0">
              <a:latin typeface="+mn-lt"/>
              <a:ea typeface="+mn-ea"/>
            </a:endParaRPr>
          </a:p>
        </p:txBody>
      </p:sp>
      <p:sp>
        <p:nvSpPr>
          <p:cNvPr id="100365" name="Freeform 28"/>
          <p:cNvSpPr>
            <a:spLocks/>
          </p:cNvSpPr>
          <p:nvPr/>
        </p:nvSpPr>
        <p:spPr bwMode="auto">
          <a:xfrm flipV="1">
            <a:off x="2990323" y="5209229"/>
            <a:ext cx="817562" cy="184150"/>
          </a:xfrm>
          <a:custGeom>
            <a:avLst/>
            <a:gdLst>
              <a:gd name="T0" fmla="*/ 0 w 582"/>
              <a:gd name="T1" fmla="*/ 79603813 h 426"/>
              <a:gd name="T2" fmla="*/ 1148466577 w 582"/>
              <a:gd name="T3" fmla="*/ 0 h 426"/>
              <a:gd name="T4" fmla="*/ 0 60000 65536"/>
              <a:gd name="T5" fmla="*/ 0 60000 65536"/>
              <a:gd name="T6" fmla="*/ 0 w 582"/>
              <a:gd name="T7" fmla="*/ 0 h 426"/>
              <a:gd name="T8" fmla="*/ 582 w 582"/>
              <a:gd name="T9" fmla="*/ 426 h 426"/>
            </a:gdLst>
            <a:ahLst/>
            <a:cxnLst>
              <a:cxn ang="T4">
                <a:pos x="T0" y="T1"/>
              </a:cxn>
              <a:cxn ang="T5">
                <a:pos x="T2" y="T3"/>
              </a:cxn>
            </a:cxnLst>
            <a:rect l="T6" t="T7" r="T8" b="T9"/>
            <a:pathLst>
              <a:path w="582" h="426">
                <a:moveTo>
                  <a:pt x="0" y="426"/>
                </a:moveTo>
                <a:lnTo>
                  <a:pt x="582" y="0"/>
                </a:lnTo>
              </a:path>
            </a:pathLst>
          </a:custGeom>
          <a:noFill/>
          <a:ln w="19050">
            <a:solidFill>
              <a:srgbClr val="000000"/>
            </a:solidFill>
            <a:round/>
            <a:headEnd/>
            <a:tailEnd type="triangle" w="med" len="med"/>
          </a:ln>
        </p:spPr>
        <p:txBody>
          <a:bodyPr/>
          <a:lstStyle/>
          <a:p>
            <a:pPr>
              <a:defRPr/>
            </a:pPr>
            <a:endParaRPr lang="zh-CN" altLang="en-US">
              <a:latin typeface="+mn-lt"/>
              <a:ea typeface="+mn-ea"/>
            </a:endParaRPr>
          </a:p>
        </p:txBody>
      </p:sp>
      <p:sp>
        <p:nvSpPr>
          <p:cNvPr id="100366" name="Text Box 29"/>
          <p:cNvSpPr txBox="1">
            <a:spLocks noChangeArrowheads="1"/>
          </p:cNvSpPr>
          <p:nvPr/>
        </p:nvSpPr>
        <p:spPr bwMode="auto">
          <a:xfrm>
            <a:off x="5863699" y="4313880"/>
            <a:ext cx="1997075" cy="223837"/>
          </a:xfrm>
          <a:prstGeom prst="rect">
            <a:avLst/>
          </a:prstGeom>
          <a:noFill/>
          <a:ln w="9525">
            <a:noFill/>
            <a:miter lim="800000"/>
            <a:headEnd/>
            <a:tailEnd/>
          </a:ln>
        </p:spPr>
        <p:txBody>
          <a:bodyPr lIns="71323" tIns="35662" rIns="71323" bIns="35662"/>
          <a:lstStyle/>
          <a:p>
            <a:pPr algn="r">
              <a:defRPr/>
            </a:pPr>
            <a:r>
              <a:rPr lang="en-US" altLang="zh-CN" sz="1000">
                <a:solidFill>
                  <a:srgbClr val="000000"/>
                </a:solidFill>
                <a:latin typeface="+mn-lt"/>
                <a:ea typeface="+mn-ea"/>
              </a:rPr>
              <a:t>i </a:t>
            </a:r>
            <a:r>
              <a:rPr lang="en-US" altLang="zh-CN" sz="1000">
                <a:latin typeface="+mn-lt"/>
                <a:ea typeface="+mn-ea"/>
              </a:rPr>
              <a:t>Autonomica,</a:t>
            </a:r>
            <a:r>
              <a:rPr lang="en-US" altLang="zh-CN" sz="1000">
                <a:solidFill>
                  <a:srgbClr val="000000"/>
                </a:solidFill>
                <a:latin typeface="+mn-lt"/>
                <a:ea typeface="+mn-ea"/>
              </a:rPr>
              <a:t> Stockholm (plus     28 other locations)</a:t>
            </a:r>
          </a:p>
        </p:txBody>
      </p:sp>
      <p:sp>
        <p:nvSpPr>
          <p:cNvPr id="100367" name="Freeform 30"/>
          <p:cNvSpPr>
            <a:spLocks/>
          </p:cNvSpPr>
          <p:nvPr/>
        </p:nvSpPr>
        <p:spPr bwMode="auto">
          <a:xfrm>
            <a:off x="5498574" y="4409129"/>
            <a:ext cx="446087" cy="654050"/>
          </a:xfrm>
          <a:custGeom>
            <a:avLst/>
            <a:gdLst>
              <a:gd name="T0" fmla="*/ 298789181 w 666"/>
              <a:gd name="T1" fmla="*/ 0 h 1005"/>
              <a:gd name="T2" fmla="*/ 0 w 666"/>
              <a:gd name="T3" fmla="*/ 425653196 h 1005"/>
              <a:gd name="T4" fmla="*/ 0 60000 65536"/>
              <a:gd name="T5" fmla="*/ 0 60000 65536"/>
              <a:gd name="T6" fmla="*/ 0 w 666"/>
              <a:gd name="T7" fmla="*/ 0 h 1005"/>
              <a:gd name="T8" fmla="*/ 666 w 666"/>
              <a:gd name="T9" fmla="*/ 1005 h 1005"/>
            </a:gdLst>
            <a:ahLst/>
            <a:cxnLst>
              <a:cxn ang="T4">
                <a:pos x="T0" y="T1"/>
              </a:cxn>
              <a:cxn ang="T5">
                <a:pos x="T2" y="T3"/>
              </a:cxn>
            </a:cxnLst>
            <a:rect l="T6" t="T7" r="T8" b="T9"/>
            <a:pathLst>
              <a:path w="666" h="1005">
                <a:moveTo>
                  <a:pt x="666" y="0"/>
                </a:moveTo>
                <a:lnTo>
                  <a:pt x="0" y="1005"/>
                </a:lnTo>
              </a:path>
            </a:pathLst>
          </a:custGeom>
          <a:noFill/>
          <a:ln w="19050">
            <a:solidFill>
              <a:srgbClr val="000000"/>
            </a:solidFill>
            <a:round/>
            <a:headEnd/>
            <a:tailEnd type="triangle" w="med" len="med"/>
          </a:ln>
        </p:spPr>
        <p:txBody>
          <a:bodyPr/>
          <a:lstStyle/>
          <a:p>
            <a:pPr>
              <a:defRPr/>
            </a:pPr>
            <a:endParaRPr lang="zh-CN" altLang="en-US">
              <a:latin typeface="+mn-lt"/>
              <a:ea typeface="+mn-ea"/>
            </a:endParaRPr>
          </a:p>
        </p:txBody>
      </p:sp>
      <p:sp>
        <p:nvSpPr>
          <p:cNvPr id="100368" name="Text Box 31"/>
          <p:cNvSpPr txBox="1">
            <a:spLocks noChangeArrowheads="1"/>
          </p:cNvSpPr>
          <p:nvPr/>
        </p:nvSpPr>
        <p:spPr bwMode="auto">
          <a:xfrm>
            <a:off x="5900211" y="4024954"/>
            <a:ext cx="2519363" cy="214312"/>
          </a:xfrm>
          <a:prstGeom prst="rect">
            <a:avLst/>
          </a:prstGeom>
          <a:noFill/>
          <a:ln w="9525">
            <a:noFill/>
            <a:miter lim="800000"/>
            <a:headEnd/>
            <a:tailEnd/>
          </a:ln>
        </p:spPr>
        <p:txBody>
          <a:bodyPr lIns="71323" tIns="35662" rIns="71323" bIns="35662"/>
          <a:lstStyle/>
          <a:p>
            <a:pPr>
              <a:defRPr/>
            </a:pPr>
            <a:r>
              <a:rPr lang="en-US" altLang="zh-CN" sz="1000">
                <a:solidFill>
                  <a:srgbClr val="000000"/>
                </a:solidFill>
                <a:latin typeface="+mn-lt"/>
                <a:ea typeface="+mn-ea"/>
              </a:rPr>
              <a:t>k RIPE London (also 16 other locations)</a:t>
            </a:r>
            <a:endParaRPr lang="en-US" altLang="zh-CN">
              <a:latin typeface="+mn-lt"/>
              <a:ea typeface="+mn-ea"/>
            </a:endParaRPr>
          </a:p>
        </p:txBody>
      </p:sp>
      <p:sp>
        <p:nvSpPr>
          <p:cNvPr id="100369" name="Freeform 32"/>
          <p:cNvSpPr>
            <a:spLocks/>
          </p:cNvSpPr>
          <p:nvPr/>
        </p:nvSpPr>
        <p:spPr bwMode="auto">
          <a:xfrm>
            <a:off x="5317598" y="4202754"/>
            <a:ext cx="615950" cy="946150"/>
          </a:xfrm>
          <a:custGeom>
            <a:avLst/>
            <a:gdLst>
              <a:gd name="T0" fmla="*/ 411490733 w 922"/>
              <a:gd name="T1" fmla="*/ 0 h 1448"/>
              <a:gd name="T2" fmla="*/ 0 w 922"/>
              <a:gd name="T3" fmla="*/ 618231876 h 1448"/>
              <a:gd name="T4" fmla="*/ 0 60000 65536"/>
              <a:gd name="T5" fmla="*/ 0 60000 65536"/>
              <a:gd name="T6" fmla="*/ 0 w 922"/>
              <a:gd name="T7" fmla="*/ 0 h 1448"/>
              <a:gd name="T8" fmla="*/ 922 w 922"/>
              <a:gd name="T9" fmla="*/ 1448 h 1448"/>
            </a:gdLst>
            <a:ahLst/>
            <a:cxnLst>
              <a:cxn ang="T4">
                <a:pos x="T0" y="T1"/>
              </a:cxn>
              <a:cxn ang="T5">
                <a:pos x="T2" y="T3"/>
              </a:cxn>
            </a:cxnLst>
            <a:rect l="T6" t="T7" r="T8" b="T9"/>
            <a:pathLst>
              <a:path w="922" h="1448">
                <a:moveTo>
                  <a:pt x="922" y="0"/>
                </a:moveTo>
                <a:lnTo>
                  <a:pt x="0" y="1448"/>
                </a:lnTo>
              </a:path>
            </a:pathLst>
          </a:custGeom>
          <a:noFill/>
          <a:ln w="19050">
            <a:solidFill>
              <a:srgbClr val="000000"/>
            </a:solidFill>
            <a:round/>
            <a:headEnd/>
            <a:tailEnd type="triangle" w="med" len="med"/>
          </a:ln>
        </p:spPr>
        <p:txBody>
          <a:bodyPr/>
          <a:lstStyle/>
          <a:p>
            <a:pPr>
              <a:defRPr/>
            </a:pPr>
            <a:endParaRPr lang="zh-CN" altLang="en-US">
              <a:latin typeface="+mn-lt"/>
              <a:ea typeface="+mn-ea"/>
            </a:endParaRPr>
          </a:p>
        </p:txBody>
      </p:sp>
      <p:sp>
        <p:nvSpPr>
          <p:cNvPr id="100370" name="Text Box 33"/>
          <p:cNvSpPr txBox="1">
            <a:spLocks noChangeArrowheads="1"/>
          </p:cNvSpPr>
          <p:nvPr/>
        </p:nvSpPr>
        <p:spPr bwMode="auto">
          <a:xfrm>
            <a:off x="7303560" y="4620267"/>
            <a:ext cx="1766888" cy="233363"/>
          </a:xfrm>
          <a:prstGeom prst="rect">
            <a:avLst/>
          </a:prstGeom>
          <a:noFill/>
          <a:ln w="9525">
            <a:noFill/>
            <a:miter lim="800000"/>
            <a:headEnd/>
            <a:tailEnd/>
          </a:ln>
        </p:spPr>
        <p:txBody>
          <a:bodyPr lIns="71323" tIns="35662" rIns="71323" bIns="35662"/>
          <a:lstStyle/>
          <a:p>
            <a:pPr>
              <a:defRPr/>
            </a:pPr>
            <a:r>
              <a:rPr lang="en-US" altLang="zh-CN" sz="1000">
                <a:solidFill>
                  <a:srgbClr val="000000"/>
                </a:solidFill>
                <a:latin typeface="+mn-lt"/>
                <a:ea typeface="+mn-ea"/>
              </a:rPr>
              <a:t>m WIDE Tokyo (also Seoul, Paris, SF)</a:t>
            </a:r>
            <a:endParaRPr lang="en-US" altLang="zh-CN">
              <a:latin typeface="+mn-lt"/>
              <a:ea typeface="+mn-ea"/>
            </a:endParaRPr>
          </a:p>
        </p:txBody>
      </p:sp>
      <p:sp>
        <p:nvSpPr>
          <p:cNvPr id="100371" name="Freeform 34"/>
          <p:cNvSpPr>
            <a:spLocks/>
          </p:cNvSpPr>
          <p:nvPr/>
        </p:nvSpPr>
        <p:spPr bwMode="auto">
          <a:xfrm>
            <a:off x="7141635" y="4939354"/>
            <a:ext cx="400050" cy="431800"/>
          </a:xfrm>
          <a:custGeom>
            <a:avLst/>
            <a:gdLst>
              <a:gd name="T0" fmla="*/ 635079420 w 252"/>
              <a:gd name="T1" fmla="*/ 0 h 462"/>
              <a:gd name="T2" fmla="*/ 0 w 252"/>
              <a:gd name="T3" fmla="*/ 403574123 h 462"/>
              <a:gd name="T4" fmla="*/ 0 60000 65536"/>
              <a:gd name="T5" fmla="*/ 0 60000 65536"/>
              <a:gd name="T6" fmla="*/ 0 w 252"/>
              <a:gd name="T7" fmla="*/ 0 h 462"/>
              <a:gd name="T8" fmla="*/ 252 w 252"/>
              <a:gd name="T9" fmla="*/ 462 h 462"/>
            </a:gdLst>
            <a:ahLst/>
            <a:cxnLst>
              <a:cxn ang="T4">
                <a:pos x="T0" y="T1"/>
              </a:cxn>
              <a:cxn ang="T5">
                <a:pos x="T2" y="T3"/>
              </a:cxn>
            </a:cxnLst>
            <a:rect l="T6" t="T7" r="T8" b="T9"/>
            <a:pathLst>
              <a:path w="252" h="462">
                <a:moveTo>
                  <a:pt x="252" y="0"/>
                </a:moveTo>
                <a:lnTo>
                  <a:pt x="0" y="462"/>
                </a:lnTo>
              </a:path>
            </a:pathLst>
          </a:custGeom>
          <a:noFill/>
          <a:ln w="19050">
            <a:solidFill>
              <a:srgbClr val="000000"/>
            </a:solidFill>
            <a:round/>
            <a:headEnd/>
            <a:tailEnd type="triangle" w="med" len="med"/>
          </a:ln>
        </p:spPr>
        <p:txBody>
          <a:bodyPr/>
          <a:lstStyle/>
          <a:p>
            <a:pPr>
              <a:defRPr/>
            </a:pPr>
            <a:endParaRPr lang="zh-CN" altLang="en-US">
              <a:latin typeface="+mn-lt"/>
              <a:ea typeface="+mn-ea"/>
            </a:endParaRPr>
          </a:p>
        </p:txBody>
      </p:sp>
      <p:sp>
        <p:nvSpPr>
          <p:cNvPr id="100372" name="Text Box 35"/>
          <p:cNvSpPr txBox="1">
            <a:spLocks noChangeArrowheads="1"/>
          </p:cNvSpPr>
          <p:nvPr/>
        </p:nvSpPr>
        <p:spPr bwMode="auto">
          <a:xfrm>
            <a:off x="3728510" y="3707455"/>
            <a:ext cx="2598738" cy="796925"/>
          </a:xfrm>
          <a:prstGeom prst="rect">
            <a:avLst/>
          </a:prstGeom>
          <a:noFill/>
          <a:ln w="9525">
            <a:noFill/>
            <a:miter lim="800000"/>
            <a:headEnd/>
            <a:tailEnd/>
          </a:ln>
        </p:spPr>
        <p:txBody>
          <a:bodyPr lIns="71323" tIns="35662" rIns="71323" bIns="35662"/>
          <a:lstStyle/>
          <a:p>
            <a:pPr>
              <a:defRPr/>
            </a:pPr>
            <a:r>
              <a:rPr lang="en-US" altLang="zh-CN" sz="1000" dirty="0">
                <a:solidFill>
                  <a:srgbClr val="000000"/>
                </a:solidFill>
                <a:latin typeface="+mn-lt"/>
                <a:ea typeface="+mn-ea"/>
              </a:rPr>
              <a:t>a Verisign, Dulles, VA</a:t>
            </a:r>
          </a:p>
          <a:p>
            <a:pPr>
              <a:defRPr/>
            </a:pPr>
            <a:r>
              <a:rPr lang="en-US" altLang="zh-CN" sz="1000" dirty="0">
                <a:solidFill>
                  <a:srgbClr val="000000"/>
                </a:solidFill>
                <a:latin typeface="+mn-lt"/>
                <a:ea typeface="+mn-ea"/>
              </a:rPr>
              <a:t>c Cogent, Herndon, VA (also LA)</a:t>
            </a:r>
          </a:p>
          <a:p>
            <a:pPr>
              <a:defRPr/>
            </a:pPr>
            <a:r>
              <a:rPr lang="en-US" altLang="zh-CN" sz="1000" dirty="0">
                <a:solidFill>
                  <a:srgbClr val="000000"/>
                </a:solidFill>
                <a:latin typeface="+mn-lt"/>
                <a:ea typeface="+mn-ea"/>
              </a:rPr>
              <a:t>d U Maryland College Park, MD</a:t>
            </a:r>
          </a:p>
          <a:p>
            <a:pPr>
              <a:defRPr/>
            </a:pPr>
            <a:r>
              <a:rPr lang="en-US" altLang="zh-CN" sz="1000" dirty="0">
                <a:solidFill>
                  <a:srgbClr val="000000"/>
                </a:solidFill>
                <a:latin typeface="+mn-lt"/>
                <a:ea typeface="+mn-ea"/>
              </a:rPr>
              <a:t>g US DoD Vienna, VA</a:t>
            </a:r>
          </a:p>
          <a:p>
            <a:pPr>
              <a:defRPr/>
            </a:pPr>
            <a:r>
              <a:rPr lang="en-US" altLang="zh-CN" sz="1000" dirty="0">
                <a:solidFill>
                  <a:srgbClr val="000000"/>
                </a:solidFill>
                <a:latin typeface="+mn-lt"/>
                <a:ea typeface="+mn-ea"/>
              </a:rPr>
              <a:t>h ARL Aberdeen, MD</a:t>
            </a:r>
          </a:p>
          <a:p>
            <a:pPr>
              <a:defRPr/>
            </a:pPr>
            <a:r>
              <a:rPr lang="en-US" altLang="zh-CN" sz="900" dirty="0">
                <a:solidFill>
                  <a:srgbClr val="000000"/>
                </a:solidFill>
                <a:latin typeface="+mn-lt"/>
                <a:ea typeface="+mn-ea"/>
              </a:rPr>
              <a:t>j  Verisign, ( 21 locations)</a:t>
            </a:r>
          </a:p>
          <a:p>
            <a:pPr algn="ctr">
              <a:defRPr/>
            </a:pPr>
            <a:endParaRPr lang="en-US" altLang="zh-CN" dirty="0">
              <a:latin typeface="+mn-lt"/>
              <a:ea typeface="+mn-ea"/>
            </a:endParaRPr>
          </a:p>
        </p:txBody>
      </p:sp>
    </p:spTree>
    <p:extLst>
      <p:ext uri="{BB962C8B-B14F-4D97-AF65-F5344CB8AC3E}">
        <p14:creationId xmlns:p14="http://schemas.microsoft.com/office/powerpoint/2010/main" val="34209128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240000" y="360000"/>
            <a:ext cx="11520000" cy="890588"/>
          </a:xfrm>
        </p:spPr>
        <p:txBody>
          <a:bodyPr/>
          <a:lstStyle/>
          <a:p>
            <a:r>
              <a:rPr lang="en-US" altLang="zh-CN"/>
              <a:t>TLD and Authoritative Servers</a:t>
            </a:r>
          </a:p>
        </p:txBody>
      </p:sp>
      <p:sp>
        <p:nvSpPr>
          <p:cNvPr id="163843" name="Rectangle 3"/>
          <p:cNvSpPr>
            <a:spLocks noGrp="1" noChangeArrowheads="1"/>
          </p:cNvSpPr>
          <p:nvPr>
            <p:ph idx="1"/>
          </p:nvPr>
        </p:nvSpPr>
        <p:spPr>
          <a:xfrm>
            <a:off x="1491384" y="1512707"/>
            <a:ext cx="9126682" cy="4735512"/>
          </a:xfrm>
        </p:spPr>
        <p:txBody>
          <a:bodyPr/>
          <a:lstStyle/>
          <a:p>
            <a:r>
              <a:rPr lang="en-US" altLang="zh-CN" dirty="0">
                <a:solidFill>
                  <a:schemeClr val="accent4"/>
                </a:solidFill>
              </a:rPr>
              <a:t>Top-level domain (TLD) servers:</a:t>
            </a:r>
          </a:p>
          <a:p>
            <a:pPr lvl="1"/>
            <a:r>
              <a:rPr lang="en-US" altLang="zh-CN" dirty="0"/>
              <a:t> responsible for com, org, net, </a:t>
            </a:r>
            <a:r>
              <a:rPr lang="en-US" altLang="zh-CN" dirty="0" err="1"/>
              <a:t>edu</a:t>
            </a:r>
            <a:r>
              <a:rPr lang="en-US" altLang="zh-CN" dirty="0"/>
              <a:t>, </a:t>
            </a:r>
            <a:r>
              <a:rPr lang="en-US" altLang="zh-CN" dirty="0" err="1"/>
              <a:t>etc</a:t>
            </a:r>
            <a:r>
              <a:rPr lang="en-US" altLang="zh-CN" dirty="0"/>
              <a:t>, and all top-level country domains </a:t>
            </a:r>
            <a:r>
              <a:rPr lang="en-US" altLang="zh-CN" dirty="0" err="1"/>
              <a:t>uk</a:t>
            </a:r>
            <a:r>
              <a:rPr lang="en-US" altLang="zh-CN" dirty="0"/>
              <a:t>, </a:t>
            </a:r>
            <a:r>
              <a:rPr lang="en-US" altLang="zh-CN" dirty="0" err="1"/>
              <a:t>fr</a:t>
            </a:r>
            <a:r>
              <a:rPr lang="en-US" altLang="zh-CN" dirty="0"/>
              <a:t>, ca, </a:t>
            </a:r>
            <a:r>
              <a:rPr lang="en-US" altLang="zh-CN" dirty="0" err="1"/>
              <a:t>jp</a:t>
            </a:r>
            <a:r>
              <a:rPr lang="en-US" altLang="zh-CN" dirty="0"/>
              <a:t>.</a:t>
            </a:r>
          </a:p>
          <a:p>
            <a:pPr lvl="1"/>
            <a:r>
              <a:rPr lang="en-US" altLang="zh-CN" dirty="0"/>
              <a:t>Network Solutions maintains servers for com TLD</a:t>
            </a:r>
          </a:p>
          <a:p>
            <a:pPr lvl="1"/>
            <a:r>
              <a:rPr lang="en-US" altLang="zh-CN" dirty="0"/>
              <a:t>Education for </a:t>
            </a:r>
            <a:r>
              <a:rPr lang="en-US" altLang="zh-CN" dirty="0" err="1"/>
              <a:t>edu</a:t>
            </a:r>
            <a:r>
              <a:rPr lang="en-US" altLang="zh-CN" dirty="0"/>
              <a:t> TLD</a:t>
            </a:r>
          </a:p>
          <a:p>
            <a:r>
              <a:rPr lang="en-US" altLang="zh-CN" dirty="0">
                <a:solidFill>
                  <a:schemeClr val="accent5"/>
                </a:solidFill>
              </a:rPr>
              <a:t>Authoritative DNS servers: </a:t>
            </a:r>
          </a:p>
          <a:p>
            <a:pPr lvl="1"/>
            <a:r>
              <a:rPr lang="en-US" altLang="zh-CN" dirty="0"/>
              <a:t>organization’s DNS servers, providing </a:t>
            </a:r>
            <a:r>
              <a:rPr lang="en-US" altLang="zh-CN" dirty="0">
                <a:solidFill>
                  <a:schemeClr val="accent2"/>
                </a:solidFill>
              </a:rPr>
              <a:t>authoritative</a:t>
            </a:r>
            <a:r>
              <a:rPr lang="en-US" altLang="zh-CN" dirty="0"/>
              <a:t> hostname to IP mappings for organization’s servers (e.g., Web, mail).</a:t>
            </a:r>
          </a:p>
          <a:p>
            <a:pPr lvl="1"/>
            <a:r>
              <a:rPr lang="en-US" altLang="zh-CN" dirty="0"/>
              <a:t>can be maintained by </a:t>
            </a:r>
            <a:r>
              <a:rPr lang="en-US" altLang="zh-CN" dirty="0">
                <a:solidFill>
                  <a:schemeClr val="accent5"/>
                </a:solidFill>
              </a:rPr>
              <a:t>organization or service provider</a:t>
            </a:r>
          </a:p>
          <a:p>
            <a:pPr lvl="1"/>
            <a:endParaRPr lang="en-US" altLang="zh-CN" dirty="0"/>
          </a:p>
        </p:txBody>
      </p:sp>
      <p:sp>
        <p:nvSpPr>
          <p:cNvPr id="3" name="灯片编号占位符 2"/>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88</a:t>
            </a:fld>
            <a:endParaRPr lang="en-US" altLang="zh-CN" dirty="0"/>
          </a:p>
        </p:txBody>
      </p:sp>
    </p:spTree>
    <p:extLst>
      <p:ext uri="{BB962C8B-B14F-4D97-AF65-F5344CB8AC3E}">
        <p14:creationId xmlns:p14="http://schemas.microsoft.com/office/powerpoint/2010/main" val="11990234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240000" y="360000"/>
            <a:ext cx="11520000" cy="890588"/>
          </a:xfrm>
        </p:spPr>
        <p:txBody>
          <a:bodyPr/>
          <a:lstStyle/>
          <a:p>
            <a:r>
              <a:rPr lang="en-US" altLang="zh-CN" dirty="0"/>
              <a:t>Local Name Server</a:t>
            </a:r>
          </a:p>
        </p:txBody>
      </p:sp>
      <p:sp>
        <p:nvSpPr>
          <p:cNvPr id="165891" name="Rectangle 3"/>
          <p:cNvSpPr>
            <a:spLocks noGrp="1" noChangeArrowheads="1"/>
          </p:cNvSpPr>
          <p:nvPr>
            <p:ph idx="1"/>
          </p:nvPr>
        </p:nvSpPr>
        <p:spPr>
          <a:xfrm>
            <a:off x="1491384" y="1512707"/>
            <a:ext cx="9126682" cy="4735512"/>
          </a:xfrm>
        </p:spPr>
        <p:txBody>
          <a:bodyPr/>
          <a:lstStyle/>
          <a:p>
            <a:r>
              <a:rPr lang="en-US" altLang="zh-CN" dirty="0">
                <a:solidFill>
                  <a:srgbClr val="C00000"/>
                </a:solidFill>
              </a:rPr>
              <a:t>does not strictly </a:t>
            </a:r>
            <a:r>
              <a:rPr lang="en-US" altLang="zh-CN" dirty="0"/>
              <a:t>belong to hierarchy</a:t>
            </a:r>
          </a:p>
          <a:p>
            <a:r>
              <a:rPr lang="en-US" altLang="zh-CN" dirty="0"/>
              <a:t>each ISP (residential ISP, company, university) has one.</a:t>
            </a:r>
          </a:p>
          <a:p>
            <a:pPr lvl="1"/>
            <a:r>
              <a:rPr lang="en-US" altLang="zh-CN" dirty="0"/>
              <a:t>also called “default name server”</a:t>
            </a:r>
          </a:p>
          <a:p>
            <a:r>
              <a:rPr lang="en-US" altLang="zh-CN" dirty="0"/>
              <a:t>when host makes DNS query, query is sent to its local DNS server</a:t>
            </a:r>
          </a:p>
          <a:p>
            <a:pPr lvl="1"/>
            <a:r>
              <a:rPr lang="en-US" altLang="zh-CN" dirty="0"/>
              <a:t>acts as </a:t>
            </a:r>
            <a:r>
              <a:rPr lang="en-US" altLang="zh-CN" dirty="0">
                <a:solidFill>
                  <a:schemeClr val="accent2"/>
                </a:solidFill>
              </a:rPr>
              <a:t>proxy</a:t>
            </a:r>
            <a:r>
              <a:rPr lang="en-US" altLang="zh-CN" dirty="0"/>
              <a:t>, forwards query into hierarchy</a:t>
            </a:r>
          </a:p>
        </p:txBody>
      </p:sp>
      <p:sp>
        <p:nvSpPr>
          <p:cNvPr id="3" name="灯片编号占位符 2"/>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89</a:t>
            </a:fld>
            <a:endParaRPr lang="en-US" altLang="zh-CN" dirty="0"/>
          </a:p>
        </p:txBody>
      </p:sp>
    </p:spTree>
    <p:extLst>
      <p:ext uri="{BB962C8B-B14F-4D97-AF65-F5344CB8AC3E}">
        <p14:creationId xmlns:p14="http://schemas.microsoft.com/office/powerpoint/2010/main" val="8520584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7938" name="Object 4"/>
          <p:cNvGraphicFramePr>
            <a:graphicFrameLocks noChangeAspect="1"/>
          </p:cNvGraphicFramePr>
          <p:nvPr/>
        </p:nvGraphicFramePr>
        <p:xfrm>
          <a:off x="6513514" y="4921784"/>
          <a:ext cx="833437" cy="638175"/>
        </p:xfrm>
        <a:graphic>
          <a:graphicData uri="http://schemas.openxmlformats.org/presentationml/2006/ole">
            <mc:AlternateContent xmlns:mc="http://schemas.openxmlformats.org/markup-compatibility/2006">
              <mc:Choice xmlns:v="urn:schemas-microsoft-com:vml" Requires="v">
                <p:oleObj spid="_x0000_s374828" name="Clip" r:id="rId4" imgW="1307263" imgH="1084139" progId="">
                  <p:embed/>
                </p:oleObj>
              </mc:Choice>
              <mc:Fallback>
                <p:oleObj name="Clip" r:id="rId4" imgW="1307263" imgH="1084139" progId="">
                  <p:embed/>
                  <p:pic>
                    <p:nvPicPr>
                      <p:cNvPr id="16793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3514" y="4921784"/>
                        <a:ext cx="833437"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14" name="Text Box 5"/>
          <p:cNvSpPr txBox="1">
            <a:spLocks noChangeArrowheads="1"/>
          </p:cNvSpPr>
          <p:nvPr/>
        </p:nvSpPr>
        <p:spPr bwMode="auto">
          <a:xfrm>
            <a:off x="5862452" y="5499634"/>
            <a:ext cx="1483098" cy="615553"/>
          </a:xfrm>
          <a:prstGeom prst="rect">
            <a:avLst/>
          </a:prstGeom>
          <a:noFill/>
          <a:ln w="9525">
            <a:noFill/>
            <a:miter lim="800000"/>
            <a:headEnd/>
            <a:tailEnd/>
          </a:ln>
        </p:spPr>
        <p:txBody>
          <a:bodyPr wrap="none">
            <a:spAutoFit/>
          </a:bodyPr>
          <a:lstStyle/>
          <a:p>
            <a:pPr algn="ctr">
              <a:defRPr/>
            </a:pPr>
            <a:r>
              <a:rPr lang="en-US" altLang="zh-CN" sz="1800">
                <a:latin typeface="+mn-lt"/>
                <a:ea typeface="+mn-ea"/>
              </a:rPr>
              <a:t>requesting host</a:t>
            </a:r>
            <a:endParaRPr lang="en-US" altLang="zh-CN">
              <a:latin typeface="+mn-lt"/>
              <a:ea typeface="+mn-ea"/>
            </a:endParaRPr>
          </a:p>
          <a:p>
            <a:pPr algn="ctr">
              <a:defRPr/>
            </a:pPr>
            <a:r>
              <a:rPr lang="en-US" altLang="zh-CN" sz="1600" b="1">
                <a:latin typeface="+mn-lt"/>
                <a:ea typeface="+mn-ea"/>
              </a:rPr>
              <a:t>cis.poly.edu</a:t>
            </a:r>
            <a:endParaRPr lang="en-US" altLang="zh-CN" sz="1600">
              <a:latin typeface="+mn-lt"/>
              <a:ea typeface="+mn-ea"/>
            </a:endParaRPr>
          </a:p>
        </p:txBody>
      </p:sp>
      <p:sp>
        <p:nvSpPr>
          <p:cNvPr id="17415" name="Text Box 6"/>
          <p:cNvSpPr txBox="1">
            <a:spLocks noChangeArrowheads="1"/>
          </p:cNvSpPr>
          <p:nvPr/>
        </p:nvSpPr>
        <p:spPr bwMode="auto">
          <a:xfrm>
            <a:off x="8300723" y="6274333"/>
            <a:ext cx="1673856" cy="338554"/>
          </a:xfrm>
          <a:prstGeom prst="rect">
            <a:avLst/>
          </a:prstGeom>
          <a:noFill/>
          <a:ln w="9525">
            <a:noFill/>
            <a:miter lim="800000"/>
            <a:headEnd/>
            <a:tailEnd/>
          </a:ln>
        </p:spPr>
        <p:txBody>
          <a:bodyPr wrap="none">
            <a:spAutoFit/>
          </a:bodyPr>
          <a:lstStyle/>
          <a:p>
            <a:pPr algn="ctr">
              <a:defRPr/>
            </a:pPr>
            <a:r>
              <a:rPr lang="en-US" altLang="zh-CN" sz="1600" b="1">
                <a:latin typeface="+mn-lt"/>
                <a:ea typeface="+mn-ea"/>
              </a:rPr>
              <a:t>gaia.cs.umass.edu</a:t>
            </a:r>
            <a:endParaRPr lang="en-US" altLang="zh-CN" sz="1600">
              <a:latin typeface="+mn-lt"/>
              <a:ea typeface="+mn-ea"/>
            </a:endParaRPr>
          </a:p>
        </p:txBody>
      </p:sp>
      <p:graphicFrame>
        <p:nvGraphicFramePr>
          <p:cNvPr id="167941" name="Object 7"/>
          <p:cNvGraphicFramePr>
            <a:graphicFrameLocks noChangeAspect="1"/>
          </p:cNvGraphicFramePr>
          <p:nvPr/>
        </p:nvGraphicFramePr>
        <p:xfrm>
          <a:off x="8637589" y="5721884"/>
          <a:ext cx="833437" cy="638175"/>
        </p:xfrm>
        <a:graphic>
          <a:graphicData uri="http://schemas.openxmlformats.org/presentationml/2006/ole">
            <mc:AlternateContent xmlns:mc="http://schemas.openxmlformats.org/markup-compatibility/2006">
              <mc:Choice xmlns:v="urn:schemas-microsoft-com:vml" Requires="v">
                <p:oleObj spid="_x0000_s374829" name="Clip" r:id="rId6" imgW="1307263" imgH="1084139" progId="">
                  <p:embed/>
                </p:oleObj>
              </mc:Choice>
              <mc:Fallback>
                <p:oleObj name="Clip" r:id="rId6" imgW="1307263" imgH="1084139" progId="">
                  <p:embed/>
                  <p:pic>
                    <p:nvPicPr>
                      <p:cNvPr id="167941"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7589" y="5721884"/>
                        <a:ext cx="833437"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67942" name="Group 8"/>
          <p:cNvGrpSpPr>
            <a:grpSpLocks/>
          </p:cNvGrpSpPr>
          <p:nvPr/>
        </p:nvGrpSpPr>
        <p:grpSpPr bwMode="auto">
          <a:xfrm>
            <a:off x="6761164" y="2846921"/>
            <a:ext cx="369887" cy="657225"/>
            <a:chOff x="4180" y="783"/>
            <a:chExt cx="150" cy="307"/>
          </a:xfrm>
        </p:grpSpPr>
        <p:sp>
          <p:nvSpPr>
            <p:cNvPr id="17469" name="AutoShape 9"/>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7470" name="Rectangle 10"/>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7471" name="Rectangle 11"/>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7472" name="AutoShape 12"/>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7473" name="Line 13"/>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7474" name="Line 14"/>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7475" name="Rectangle 15"/>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7476" name="Rectangle 16"/>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sp>
        <p:nvSpPr>
          <p:cNvPr id="17417" name="Text Box 17"/>
          <p:cNvSpPr txBox="1">
            <a:spLocks noChangeArrowheads="1"/>
          </p:cNvSpPr>
          <p:nvPr/>
        </p:nvSpPr>
        <p:spPr bwMode="auto">
          <a:xfrm>
            <a:off x="7315201" y="1099083"/>
            <a:ext cx="2011363" cy="366712"/>
          </a:xfrm>
          <a:prstGeom prst="rect">
            <a:avLst/>
          </a:prstGeom>
          <a:noFill/>
          <a:ln w="9525">
            <a:noFill/>
            <a:miter lim="800000"/>
            <a:headEnd/>
            <a:tailEnd/>
          </a:ln>
        </p:spPr>
        <p:txBody>
          <a:bodyPr>
            <a:spAutoFit/>
          </a:bodyPr>
          <a:lstStyle/>
          <a:p>
            <a:pPr algn="ctr">
              <a:defRPr/>
            </a:pPr>
            <a:r>
              <a:rPr lang="en-US" altLang="zh-CN" sz="1800">
                <a:latin typeface="+mn-lt"/>
                <a:ea typeface="+mn-ea"/>
              </a:rPr>
              <a:t>root DNS server</a:t>
            </a:r>
            <a:endParaRPr lang="en-US" altLang="zh-CN" sz="1600">
              <a:latin typeface="+mn-lt"/>
              <a:ea typeface="+mn-ea"/>
            </a:endParaRPr>
          </a:p>
        </p:txBody>
      </p:sp>
      <p:sp>
        <p:nvSpPr>
          <p:cNvPr id="202770" name="Line 18"/>
          <p:cNvSpPr>
            <a:spLocks noChangeShapeType="1"/>
          </p:cNvSpPr>
          <p:nvPr/>
        </p:nvSpPr>
        <p:spPr bwMode="auto">
          <a:xfrm flipH="1" flipV="1">
            <a:off x="6810375" y="3534308"/>
            <a:ext cx="0" cy="1314450"/>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202771" name="Line 19"/>
          <p:cNvSpPr>
            <a:spLocks noChangeShapeType="1"/>
          </p:cNvSpPr>
          <p:nvPr/>
        </p:nvSpPr>
        <p:spPr bwMode="auto">
          <a:xfrm flipV="1">
            <a:off x="6924675" y="1838858"/>
            <a:ext cx="914400" cy="971550"/>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202772" name="Line 20"/>
          <p:cNvSpPr>
            <a:spLocks noChangeShapeType="1"/>
          </p:cNvSpPr>
          <p:nvPr/>
        </p:nvSpPr>
        <p:spPr bwMode="auto">
          <a:xfrm flipV="1">
            <a:off x="7210425" y="3000909"/>
            <a:ext cx="1485900" cy="9525"/>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202773" name="Line 21"/>
          <p:cNvSpPr>
            <a:spLocks noChangeShapeType="1"/>
          </p:cNvSpPr>
          <p:nvPr/>
        </p:nvSpPr>
        <p:spPr bwMode="auto">
          <a:xfrm flipH="1" flipV="1">
            <a:off x="7210426" y="3172358"/>
            <a:ext cx="1419225" cy="0"/>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202774" name="Line 22"/>
          <p:cNvSpPr>
            <a:spLocks noChangeShapeType="1"/>
          </p:cNvSpPr>
          <p:nvPr/>
        </p:nvSpPr>
        <p:spPr bwMode="auto">
          <a:xfrm flipH="1">
            <a:off x="7134226" y="2067458"/>
            <a:ext cx="733425" cy="762000"/>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202775" name="Line 23"/>
          <p:cNvSpPr>
            <a:spLocks noChangeShapeType="1"/>
          </p:cNvSpPr>
          <p:nvPr/>
        </p:nvSpPr>
        <p:spPr bwMode="auto">
          <a:xfrm>
            <a:off x="7000876" y="3562884"/>
            <a:ext cx="9525" cy="1323975"/>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grpSp>
        <p:nvGrpSpPr>
          <p:cNvPr id="167950" name="Group 24"/>
          <p:cNvGrpSpPr>
            <a:grpSpLocks/>
          </p:cNvGrpSpPr>
          <p:nvPr/>
        </p:nvGrpSpPr>
        <p:grpSpPr bwMode="auto">
          <a:xfrm>
            <a:off x="5715000" y="3680356"/>
            <a:ext cx="1876425" cy="615949"/>
            <a:chOff x="2838" y="2132"/>
            <a:chExt cx="1182" cy="388"/>
          </a:xfrm>
        </p:grpSpPr>
        <p:sp>
          <p:nvSpPr>
            <p:cNvPr id="17467" name="Rectangle 25"/>
            <p:cNvSpPr>
              <a:spLocks noChangeArrowheads="1"/>
            </p:cNvSpPr>
            <p:nvPr/>
          </p:nvSpPr>
          <p:spPr bwMode="auto">
            <a:xfrm>
              <a:off x="2838" y="2178"/>
              <a:ext cx="1182" cy="300"/>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sp>
          <p:nvSpPr>
            <p:cNvPr id="17468" name="Text Box 26"/>
            <p:cNvSpPr txBox="1">
              <a:spLocks noChangeArrowheads="1"/>
            </p:cNvSpPr>
            <p:nvPr/>
          </p:nvSpPr>
          <p:spPr bwMode="auto">
            <a:xfrm>
              <a:off x="2924" y="2132"/>
              <a:ext cx="1011" cy="388"/>
            </a:xfrm>
            <a:prstGeom prst="rect">
              <a:avLst/>
            </a:prstGeom>
            <a:noFill/>
            <a:ln w="9525">
              <a:noFill/>
              <a:miter lim="800000"/>
              <a:headEnd/>
              <a:tailEnd/>
            </a:ln>
          </p:spPr>
          <p:txBody>
            <a:bodyPr wrap="none">
              <a:spAutoFit/>
            </a:bodyPr>
            <a:lstStyle/>
            <a:p>
              <a:pPr algn="ctr">
                <a:defRPr/>
              </a:pPr>
              <a:r>
                <a:rPr lang="en-US" altLang="zh-CN" sz="1800" dirty="0">
                  <a:latin typeface="+mn-lt"/>
                  <a:ea typeface="+mn-ea"/>
                </a:rPr>
                <a:t>local DNS server</a:t>
              </a:r>
              <a:endParaRPr lang="en-US" altLang="zh-CN" dirty="0">
                <a:latin typeface="+mn-lt"/>
                <a:ea typeface="+mn-ea"/>
              </a:endParaRPr>
            </a:p>
            <a:p>
              <a:pPr algn="ctr">
                <a:defRPr/>
              </a:pPr>
              <a:r>
                <a:rPr lang="en-US" altLang="zh-CN" sz="1600" b="1" dirty="0">
                  <a:latin typeface="+mn-lt"/>
                  <a:ea typeface="+mn-ea"/>
                </a:rPr>
                <a:t>dns.poly.edu</a:t>
              </a:r>
              <a:endParaRPr lang="en-US" altLang="zh-CN" sz="1600" dirty="0">
                <a:latin typeface="+mn-lt"/>
                <a:ea typeface="+mn-ea"/>
              </a:endParaRPr>
            </a:p>
          </p:txBody>
        </p:sp>
      </p:grpSp>
      <p:sp>
        <p:nvSpPr>
          <p:cNvPr id="202779" name="Text Box 27"/>
          <p:cNvSpPr txBox="1">
            <a:spLocks noChangeArrowheads="1"/>
          </p:cNvSpPr>
          <p:nvPr/>
        </p:nvSpPr>
        <p:spPr bwMode="auto">
          <a:xfrm>
            <a:off x="6531794" y="4389970"/>
            <a:ext cx="290464" cy="369332"/>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1</a:t>
            </a:r>
            <a:endParaRPr lang="en-US" altLang="zh-CN">
              <a:latin typeface="+mn-lt"/>
              <a:ea typeface="+mn-ea"/>
            </a:endParaRPr>
          </a:p>
        </p:txBody>
      </p:sp>
      <p:sp>
        <p:nvSpPr>
          <p:cNvPr id="202780" name="Text Box 28"/>
          <p:cNvSpPr txBox="1">
            <a:spLocks noChangeArrowheads="1"/>
          </p:cNvSpPr>
          <p:nvPr/>
        </p:nvSpPr>
        <p:spPr bwMode="auto">
          <a:xfrm>
            <a:off x="7074718" y="2056345"/>
            <a:ext cx="290464" cy="369332"/>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2</a:t>
            </a:r>
            <a:endParaRPr lang="en-US" altLang="zh-CN">
              <a:latin typeface="+mn-lt"/>
              <a:ea typeface="+mn-ea"/>
            </a:endParaRPr>
          </a:p>
        </p:txBody>
      </p:sp>
      <p:sp>
        <p:nvSpPr>
          <p:cNvPr id="202781" name="Text Box 29"/>
          <p:cNvSpPr txBox="1">
            <a:spLocks noChangeArrowheads="1"/>
          </p:cNvSpPr>
          <p:nvPr/>
        </p:nvSpPr>
        <p:spPr bwMode="auto">
          <a:xfrm>
            <a:off x="7512868" y="2294470"/>
            <a:ext cx="290464" cy="369332"/>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3</a:t>
            </a:r>
            <a:endParaRPr lang="en-US" altLang="zh-CN">
              <a:latin typeface="+mn-lt"/>
              <a:ea typeface="+mn-ea"/>
            </a:endParaRPr>
          </a:p>
        </p:txBody>
      </p:sp>
      <p:sp>
        <p:nvSpPr>
          <p:cNvPr id="202782" name="Text Box 30"/>
          <p:cNvSpPr txBox="1">
            <a:spLocks noChangeArrowheads="1"/>
          </p:cNvSpPr>
          <p:nvPr/>
        </p:nvSpPr>
        <p:spPr bwMode="auto">
          <a:xfrm>
            <a:off x="7827193" y="2704045"/>
            <a:ext cx="290464" cy="369332"/>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4</a:t>
            </a:r>
            <a:endParaRPr lang="en-US" altLang="zh-CN">
              <a:latin typeface="+mn-lt"/>
              <a:ea typeface="+mn-ea"/>
            </a:endParaRPr>
          </a:p>
        </p:txBody>
      </p:sp>
      <p:sp>
        <p:nvSpPr>
          <p:cNvPr id="202783" name="Text Box 31"/>
          <p:cNvSpPr txBox="1">
            <a:spLocks noChangeArrowheads="1"/>
          </p:cNvSpPr>
          <p:nvPr/>
        </p:nvSpPr>
        <p:spPr bwMode="auto">
          <a:xfrm>
            <a:off x="7857355" y="3191408"/>
            <a:ext cx="290464" cy="369332"/>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5</a:t>
            </a:r>
            <a:endParaRPr lang="en-US" altLang="zh-CN">
              <a:latin typeface="+mn-lt"/>
              <a:ea typeface="+mn-ea"/>
            </a:endParaRPr>
          </a:p>
        </p:txBody>
      </p:sp>
      <p:sp>
        <p:nvSpPr>
          <p:cNvPr id="202784" name="Text Box 32"/>
          <p:cNvSpPr txBox="1">
            <a:spLocks noChangeArrowheads="1"/>
          </p:cNvSpPr>
          <p:nvPr/>
        </p:nvSpPr>
        <p:spPr bwMode="auto">
          <a:xfrm>
            <a:off x="8454255" y="4231220"/>
            <a:ext cx="290464" cy="369332"/>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6</a:t>
            </a:r>
            <a:endParaRPr lang="en-US" altLang="zh-CN">
              <a:latin typeface="+mn-lt"/>
              <a:ea typeface="+mn-ea"/>
            </a:endParaRPr>
          </a:p>
        </p:txBody>
      </p:sp>
      <p:grpSp>
        <p:nvGrpSpPr>
          <p:cNvPr id="167957" name="Group 33"/>
          <p:cNvGrpSpPr>
            <a:grpSpLocks/>
          </p:cNvGrpSpPr>
          <p:nvPr/>
        </p:nvGrpSpPr>
        <p:grpSpPr bwMode="auto">
          <a:xfrm>
            <a:off x="7875589" y="1427696"/>
            <a:ext cx="369887" cy="657225"/>
            <a:chOff x="4180" y="783"/>
            <a:chExt cx="150" cy="307"/>
          </a:xfrm>
        </p:grpSpPr>
        <p:sp>
          <p:nvSpPr>
            <p:cNvPr id="17459" name="AutoShape 34"/>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7460" name="Rectangle 35"/>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7461" name="Rectangle 36"/>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7462" name="AutoShape 37"/>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7463" name="Line 38"/>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7464" name="Line 39"/>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7465" name="Rectangle 40"/>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7466" name="Rectangle 41"/>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67958" name="Group 42"/>
          <p:cNvGrpSpPr>
            <a:grpSpLocks/>
          </p:cNvGrpSpPr>
          <p:nvPr/>
        </p:nvGrpSpPr>
        <p:grpSpPr bwMode="auto">
          <a:xfrm>
            <a:off x="8704264" y="2856446"/>
            <a:ext cx="369887" cy="657225"/>
            <a:chOff x="4180" y="783"/>
            <a:chExt cx="150" cy="307"/>
          </a:xfrm>
        </p:grpSpPr>
        <p:sp>
          <p:nvSpPr>
            <p:cNvPr id="17451" name="AutoShape 43"/>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7452" name="Rectangle 44"/>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7453" name="Rectangle 45"/>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7454" name="AutoShape 46"/>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7455" name="Line 47"/>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7456" name="Line 48"/>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7457" name="Rectangle 49"/>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7458" name="Rectangle 50"/>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67959" name="Group 51"/>
          <p:cNvGrpSpPr>
            <a:grpSpLocks/>
          </p:cNvGrpSpPr>
          <p:nvPr/>
        </p:nvGrpSpPr>
        <p:grpSpPr bwMode="auto">
          <a:xfrm>
            <a:off x="8685214" y="4475696"/>
            <a:ext cx="369887" cy="657225"/>
            <a:chOff x="4180" y="783"/>
            <a:chExt cx="150" cy="307"/>
          </a:xfrm>
        </p:grpSpPr>
        <p:sp>
          <p:nvSpPr>
            <p:cNvPr id="17443" name="AutoShape 52"/>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7444" name="Rectangle 53"/>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7445" name="Rectangle 54"/>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7446" name="AutoShape 55"/>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7447" name="Line 56"/>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7448" name="Line 57"/>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7449" name="Rectangle 58"/>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7450" name="Rectangle 59"/>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sp>
        <p:nvSpPr>
          <p:cNvPr id="17434" name="Text Box 60"/>
          <p:cNvSpPr txBox="1">
            <a:spLocks noChangeArrowheads="1"/>
          </p:cNvSpPr>
          <p:nvPr/>
        </p:nvSpPr>
        <p:spPr bwMode="auto">
          <a:xfrm>
            <a:off x="8069685" y="5047196"/>
            <a:ext cx="2013692" cy="584775"/>
          </a:xfrm>
          <a:prstGeom prst="rect">
            <a:avLst/>
          </a:prstGeom>
          <a:noFill/>
          <a:ln w="9525">
            <a:noFill/>
            <a:miter lim="800000"/>
            <a:headEnd/>
            <a:tailEnd/>
          </a:ln>
        </p:spPr>
        <p:txBody>
          <a:bodyPr wrap="none">
            <a:spAutoFit/>
          </a:bodyPr>
          <a:lstStyle/>
          <a:p>
            <a:pPr algn="ctr">
              <a:defRPr/>
            </a:pPr>
            <a:r>
              <a:rPr lang="en-US" altLang="zh-CN" sz="1600">
                <a:latin typeface="+mn-lt"/>
                <a:ea typeface="+mn-ea"/>
              </a:rPr>
              <a:t>authoritative DNS server</a:t>
            </a:r>
            <a:endParaRPr lang="en-US" altLang="zh-CN">
              <a:latin typeface="+mn-lt"/>
              <a:ea typeface="+mn-ea"/>
            </a:endParaRPr>
          </a:p>
          <a:p>
            <a:pPr algn="ctr">
              <a:defRPr/>
            </a:pPr>
            <a:r>
              <a:rPr lang="en-US" altLang="zh-CN" sz="1600" b="1">
                <a:latin typeface="+mn-lt"/>
                <a:ea typeface="+mn-ea"/>
              </a:rPr>
              <a:t>dns.cs.umass.edu</a:t>
            </a:r>
            <a:endParaRPr lang="en-US" altLang="zh-CN" sz="1600">
              <a:latin typeface="+mn-lt"/>
              <a:ea typeface="+mn-ea"/>
            </a:endParaRPr>
          </a:p>
        </p:txBody>
      </p:sp>
      <p:sp>
        <p:nvSpPr>
          <p:cNvPr id="202813" name="Text Box 61"/>
          <p:cNvSpPr txBox="1">
            <a:spLocks noChangeArrowheads="1"/>
          </p:cNvSpPr>
          <p:nvPr/>
        </p:nvSpPr>
        <p:spPr bwMode="auto">
          <a:xfrm>
            <a:off x="7827193" y="4261383"/>
            <a:ext cx="290464" cy="369332"/>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7</a:t>
            </a:r>
            <a:endParaRPr lang="en-US" altLang="zh-CN">
              <a:latin typeface="+mn-lt"/>
              <a:ea typeface="+mn-ea"/>
            </a:endParaRPr>
          </a:p>
        </p:txBody>
      </p:sp>
      <p:sp>
        <p:nvSpPr>
          <p:cNvPr id="202814" name="Text Box 62"/>
          <p:cNvSpPr txBox="1">
            <a:spLocks noChangeArrowheads="1"/>
          </p:cNvSpPr>
          <p:nvPr/>
        </p:nvSpPr>
        <p:spPr bwMode="auto">
          <a:xfrm>
            <a:off x="7084243" y="4409020"/>
            <a:ext cx="290464" cy="369332"/>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8</a:t>
            </a:r>
            <a:endParaRPr lang="en-US" altLang="zh-CN">
              <a:latin typeface="+mn-lt"/>
              <a:ea typeface="+mn-ea"/>
            </a:endParaRPr>
          </a:p>
        </p:txBody>
      </p:sp>
      <p:sp>
        <p:nvSpPr>
          <p:cNvPr id="202815" name="Line 63"/>
          <p:cNvSpPr>
            <a:spLocks noChangeShapeType="1"/>
          </p:cNvSpPr>
          <p:nvPr/>
        </p:nvSpPr>
        <p:spPr bwMode="auto">
          <a:xfrm>
            <a:off x="7143750" y="3332695"/>
            <a:ext cx="1493838" cy="1314450"/>
          </a:xfrm>
          <a:prstGeom prst="line">
            <a:avLst/>
          </a:prstGeom>
          <a:noFill/>
          <a:ln w="25400">
            <a:solidFill>
              <a:srgbClr val="FF0000"/>
            </a:solidFill>
            <a:round/>
            <a:headEnd/>
            <a:tailEnd type="triangle" w="med" len="med"/>
          </a:ln>
        </p:spPr>
        <p:txBody>
          <a:bodyPr/>
          <a:lstStyle/>
          <a:p>
            <a:pPr>
              <a:defRPr/>
            </a:pPr>
            <a:endParaRPr lang="zh-CN" altLang="en-US">
              <a:latin typeface="+mn-lt"/>
              <a:ea typeface="+mn-ea"/>
            </a:endParaRPr>
          </a:p>
        </p:txBody>
      </p:sp>
      <p:sp>
        <p:nvSpPr>
          <p:cNvPr id="202816" name="Line 64"/>
          <p:cNvSpPr>
            <a:spLocks noChangeShapeType="1"/>
          </p:cNvSpPr>
          <p:nvPr/>
        </p:nvSpPr>
        <p:spPr bwMode="auto">
          <a:xfrm flipH="1" flipV="1">
            <a:off x="7104064" y="3448583"/>
            <a:ext cx="1493837" cy="1301750"/>
          </a:xfrm>
          <a:prstGeom prst="line">
            <a:avLst/>
          </a:prstGeom>
          <a:noFill/>
          <a:ln w="25400">
            <a:solidFill>
              <a:srgbClr val="FF0000"/>
            </a:solidFill>
            <a:round/>
            <a:headEnd/>
            <a:tailEnd type="triangle" w="med" len="med"/>
          </a:ln>
        </p:spPr>
        <p:txBody>
          <a:bodyPr/>
          <a:lstStyle/>
          <a:p>
            <a:pPr>
              <a:defRPr/>
            </a:pPr>
            <a:endParaRPr lang="zh-CN" altLang="en-US">
              <a:latin typeface="+mn-lt"/>
              <a:ea typeface="+mn-ea"/>
            </a:endParaRPr>
          </a:p>
        </p:txBody>
      </p:sp>
      <p:sp>
        <p:nvSpPr>
          <p:cNvPr id="17439" name="Text Box 65"/>
          <p:cNvSpPr txBox="1">
            <a:spLocks noChangeArrowheads="1"/>
          </p:cNvSpPr>
          <p:nvPr/>
        </p:nvSpPr>
        <p:spPr bwMode="auto">
          <a:xfrm>
            <a:off x="8075613" y="2470683"/>
            <a:ext cx="2011362" cy="366712"/>
          </a:xfrm>
          <a:prstGeom prst="rect">
            <a:avLst/>
          </a:prstGeom>
          <a:noFill/>
          <a:ln w="9525">
            <a:noFill/>
            <a:miter lim="800000"/>
            <a:headEnd/>
            <a:tailEnd/>
          </a:ln>
        </p:spPr>
        <p:txBody>
          <a:bodyPr>
            <a:spAutoFit/>
          </a:bodyPr>
          <a:lstStyle/>
          <a:p>
            <a:pPr algn="ctr">
              <a:defRPr/>
            </a:pPr>
            <a:r>
              <a:rPr lang="en-US" altLang="zh-CN" sz="1800">
                <a:latin typeface="+mn-lt"/>
                <a:ea typeface="+mn-ea"/>
              </a:rPr>
              <a:t>TLD DNS server</a:t>
            </a:r>
            <a:endParaRPr lang="en-US" altLang="zh-CN" sz="1600">
              <a:latin typeface="+mn-lt"/>
              <a:ea typeface="+mn-ea"/>
            </a:endParaRPr>
          </a:p>
        </p:txBody>
      </p:sp>
      <p:sp>
        <p:nvSpPr>
          <p:cNvPr id="167966" name="Rectangle 66"/>
          <p:cNvSpPr>
            <a:spLocks noGrp="1" noChangeArrowheads="1"/>
          </p:cNvSpPr>
          <p:nvPr>
            <p:ph type="title"/>
          </p:nvPr>
        </p:nvSpPr>
        <p:spPr>
          <a:xfrm>
            <a:off x="240000" y="360000"/>
            <a:ext cx="11520000" cy="890588"/>
          </a:xfrm>
        </p:spPr>
        <p:txBody>
          <a:bodyPr/>
          <a:lstStyle/>
          <a:p>
            <a:r>
              <a:rPr lang="en-US" altLang="zh-CN" dirty="0"/>
              <a:t>Example</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90</a:t>
            </a:fld>
            <a:endParaRPr lang="en-US" altLang="zh-CN" dirty="0"/>
          </a:p>
        </p:txBody>
      </p:sp>
      <p:sp>
        <p:nvSpPr>
          <p:cNvPr id="167967" name="Rectangle 67"/>
          <p:cNvSpPr>
            <a:spLocks noGrp="1" noChangeArrowheads="1"/>
          </p:cNvSpPr>
          <p:nvPr>
            <p:ph type="body" sz="half" idx="4294967295"/>
          </p:nvPr>
        </p:nvSpPr>
        <p:spPr>
          <a:xfrm>
            <a:off x="1478280" y="2070213"/>
            <a:ext cx="4379595" cy="1104900"/>
          </a:xfrm>
          <a:solidFill>
            <a:schemeClr val="accent3">
              <a:lumMod val="20000"/>
              <a:lumOff val="80000"/>
            </a:schemeClr>
          </a:solidFill>
        </p:spPr>
        <p:txBody>
          <a:bodyPr anchor="ctr" anchorCtr="0">
            <a:normAutofit/>
          </a:bodyPr>
          <a:lstStyle/>
          <a:p>
            <a:pPr marL="0" indent="0" algn="ctr">
              <a:buNone/>
            </a:pPr>
            <a:r>
              <a:rPr lang="en-US" altLang="zh-CN" sz="2400" dirty="0">
                <a:ea typeface="宋体" panose="02010600030101010101" pitchFamily="2" charset="-122"/>
              </a:rPr>
              <a:t>Host at </a:t>
            </a:r>
            <a:r>
              <a:rPr lang="en-US" altLang="zh-CN" sz="2400" dirty="0">
                <a:solidFill>
                  <a:schemeClr val="tx2"/>
                </a:solidFill>
                <a:ea typeface="宋体" panose="02010600030101010101" pitchFamily="2" charset="-122"/>
              </a:rPr>
              <a:t>cis.poly.edu </a:t>
            </a:r>
            <a:r>
              <a:rPr lang="en-US" altLang="zh-CN" sz="2400" dirty="0">
                <a:ea typeface="宋体" panose="02010600030101010101" pitchFamily="2" charset="-122"/>
              </a:rPr>
              <a:t>wants IP address for </a:t>
            </a:r>
            <a:r>
              <a:rPr lang="en-US" altLang="zh-CN" sz="2400" dirty="0">
                <a:solidFill>
                  <a:schemeClr val="accent5"/>
                </a:solidFill>
                <a:ea typeface="宋体" panose="02010600030101010101" pitchFamily="2" charset="-122"/>
              </a:rPr>
              <a:t>gaia.cs.umass.edu</a:t>
            </a:r>
          </a:p>
        </p:txBody>
      </p:sp>
      <p:sp>
        <p:nvSpPr>
          <p:cNvPr id="17442" name="Rectangle 69"/>
          <p:cNvSpPr>
            <a:spLocks noChangeArrowheads="1"/>
          </p:cNvSpPr>
          <p:nvPr/>
        </p:nvSpPr>
        <p:spPr bwMode="auto">
          <a:xfrm>
            <a:off x="1432174" y="3385583"/>
            <a:ext cx="4322513" cy="2617787"/>
          </a:xfrm>
          <a:prstGeom prst="rect">
            <a:avLst/>
          </a:prstGeom>
          <a:noFill/>
          <a:ln w="9525">
            <a:noFill/>
            <a:miter lim="800000"/>
            <a:headEnd/>
            <a:tailEnd/>
          </a:ln>
        </p:spPr>
        <p:txBody>
          <a:bodyPr/>
          <a:lstStyle/>
          <a:p>
            <a:pPr marL="342900" indent="-342900">
              <a:lnSpc>
                <a:spcPct val="150000"/>
              </a:lnSpc>
              <a:defRPr/>
            </a:pPr>
            <a:r>
              <a:rPr lang="en-US" altLang="zh-CN" b="1" u="sng" dirty="0">
                <a:solidFill>
                  <a:schemeClr val="accent2"/>
                </a:solidFill>
                <a:latin typeface="+mn-lt"/>
                <a:ea typeface="+mn-ea"/>
              </a:rPr>
              <a:t>iterated query:</a:t>
            </a:r>
            <a:endParaRPr lang="en-US" altLang="zh-CN" sz="2000" b="1" dirty="0">
              <a:solidFill>
                <a:schemeClr val="accent2"/>
              </a:solidFill>
              <a:latin typeface="+mn-lt"/>
              <a:ea typeface="+mn-ea"/>
            </a:endParaRPr>
          </a:p>
          <a:p>
            <a:pPr marL="342900" indent="-342900">
              <a:lnSpc>
                <a:spcPct val="150000"/>
              </a:lnSpc>
              <a:buFont typeface="ZapfDingbats" pitchFamily="82" charset="2"/>
              <a:buChar char="r"/>
              <a:defRPr/>
            </a:pPr>
            <a:r>
              <a:rPr lang="en-US" altLang="zh-CN" sz="2000" dirty="0">
                <a:latin typeface="+mn-lt"/>
                <a:ea typeface="+mn-ea"/>
              </a:rPr>
              <a:t>contacted server replies with name of server to contact</a:t>
            </a:r>
          </a:p>
          <a:p>
            <a:pPr marL="342900" indent="-342900">
              <a:lnSpc>
                <a:spcPct val="150000"/>
              </a:lnSpc>
              <a:buFont typeface="ZapfDingbats" pitchFamily="82" charset="2"/>
              <a:buChar char="r"/>
              <a:defRPr/>
            </a:pPr>
            <a:r>
              <a:rPr lang="en-US" altLang="zh-CN" sz="2000" dirty="0">
                <a:latin typeface="+mn-lt"/>
                <a:ea typeface="+mn-ea"/>
              </a:rPr>
              <a:t>“I don’t know this name, but ask this server”</a:t>
            </a:r>
          </a:p>
        </p:txBody>
      </p:sp>
    </p:spTree>
    <p:extLst>
      <p:ext uri="{BB962C8B-B14F-4D97-AF65-F5344CB8AC3E}">
        <p14:creationId xmlns:p14="http://schemas.microsoft.com/office/powerpoint/2010/main" val="10161369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27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277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0277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278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277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278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0277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278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0277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2783"/>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2028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278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0281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2813"/>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20277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28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79" grpId="0"/>
      <p:bldP spid="202780" grpId="0"/>
      <p:bldP spid="202781" grpId="0"/>
      <p:bldP spid="202782" grpId="0"/>
      <p:bldP spid="202783" grpId="0"/>
      <p:bldP spid="202784" grpId="0"/>
      <p:bldP spid="202813" grpId="0"/>
      <p:bldP spid="202814"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9986" name="Group 65"/>
          <p:cNvGrpSpPr>
            <a:grpSpLocks/>
          </p:cNvGrpSpPr>
          <p:nvPr/>
        </p:nvGrpSpPr>
        <p:grpSpPr bwMode="auto">
          <a:xfrm>
            <a:off x="5000627" y="1247776"/>
            <a:ext cx="5667375" cy="5513388"/>
            <a:chOff x="1537" y="384"/>
            <a:chExt cx="3570" cy="3473"/>
          </a:xfrm>
        </p:grpSpPr>
        <p:graphicFrame>
          <p:nvGraphicFramePr>
            <p:cNvPr id="169991" name="Object 2"/>
            <p:cNvGraphicFramePr>
              <a:graphicFrameLocks noChangeAspect="1"/>
            </p:cNvGraphicFramePr>
            <p:nvPr/>
          </p:nvGraphicFramePr>
          <p:xfrm>
            <a:off x="2040" y="2792"/>
            <a:ext cx="525" cy="402"/>
          </p:xfrm>
          <a:graphic>
            <a:graphicData uri="http://schemas.openxmlformats.org/presentationml/2006/ole">
              <mc:AlternateContent xmlns:mc="http://schemas.openxmlformats.org/markup-compatibility/2006">
                <mc:Choice xmlns:v="urn:schemas-microsoft-com:vml" Requires="v">
                  <p:oleObj spid="_x0000_s375852" name="Clip" r:id="rId4" imgW="1307263" imgH="1084139" progId="">
                    <p:embed/>
                  </p:oleObj>
                </mc:Choice>
                <mc:Fallback>
                  <p:oleObj name="Clip" r:id="rId4" imgW="1307263" imgH="1084139" progId="">
                    <p:embed/>
                    <p:pic>
                      <p:nvPicPr>
                        <p:cNvPr id="169991"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0" y="2792"/>
                          <a:ext cx="525"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441" name="Text Box 3"/>
            <p:cNvSpPr txBox="1">
              <a:spLocks noChangeArrowheads="1"/>
            </p:cNvSpPr>
            <p:nvPr/>
          </p:nvSpPr>
          <p:spPr bwMode="auto">
            <a:xfrm>
              <a:off x="1630" y="3156"/>
              <a:ext cx="934" cy="388"/>
            </a:xfrm>
            <a:prstGeom prst="rect">
              <a:avLst/>
            </a:prstGeom>
            <a:noFill/>
            <a:ln w="9525">
              <a:noFill/>
              <a:miter lim="800000"/>
              <a:headEnd/>
              <a:tailEnd/>
            </a:ln>
          </p:spPr>
          <p:txBody>
            <a:bodyPr wrap="none">
              <a:spAutoFit/>
            </a:bodyPr>
            <a:lstStyle/>
            <a:p>
              <a:pPr algn="ctr">
                <a:defRPr/>
              </a:pPr>
              <a:r>
                <a:rPr lang="en-US" altLang="zh-CN" sz="1800" dirty="0">
                  <a:latin typeface="+mn-lt"/>
                  <a:ea typeface="+mn-ea"/>
                </a:rPr>
                <a:t>requesting host</a:t>
              </a:r>
              <a:endParaRPr lang="en-US" altLang="zh-CN" dirty="0">
                <a:latin typeface="+mn-lt"/>
                <a:ea typeface="+mn-ea"/>
              </a:endParaRPr>
            </a:p>
            <a:p>
              <a:pPr algn="ctr">
                <a:defRPr/>
              </a:pPr>
              <a:r>
                <a:rPr lang="en-US" altLang="zh-CN" sz="1600" b="1" dirty="0">
                  <a:latin typeface="+mn-lt"/>
                  <a:ea typeface="+mn-ea"/>
                </a:rPr>
                <a:t>cis.poly.edu</a:t>
              </a:r>
              <a:endParaRPr lang="en-US" altLang="zh-CN" sz="1600" dirty="0">
                <a:latin typeface="+mn-lt"/>
                <a:ea typeface="+mn-ea"/>
              </a:endParaRPr>
            </a:p>
          </p:txBody>
        </p:sp>
        <p:sp>
          <p:nvSpPr>
            <p:cNvPr id="18442" name="Text Box 4"/>
            <p:cNvSpPr txBox="1">
              <a:spLocks noChangeArrowheads="1"/>
            </p:cNvSpPr>
            <p:nvPr/>
          </p:nvSpPr>
          <p:spPr bwMode="auto">
            <a:xfrm>
              <a:off x="3166" y="3644"/>
              <a:ext cx="1054" cy="213"/>
            </a:xfrm>
            <a:prstGeom prst="rect">
              <a:avLst/>
            </a:prstGeom>
            <a:noFill/>
            <a:ln w="9525">
              <a:noFill/>
              <a:miter lim="800000"/>
              <a:headEnd/>
              <a:tailEnd/>
            </a:ln>
          </p:spPr>
          <p:txBody>
            <a:bodyPr wrap="none">
              <a:spAutoFit/>
            </a:bodyPr>
            <a:lstStyle/>
            <a:p>
              <a:pPr algn="ctr">
                <a:defRPr/>
              </a:pPr>
              <a:r>
                <a:rPr lang="en-US" altLang="zh-CN" sz="1600" b="1" dirty="0">
                  <a:latin typeface="+mn-lt"/>
                  <a:ea typeface="+mn-ea"/>
                </a:rPr>
                <a:t>gaia.cs.umass.edu</a:t>
              </a:r>
              <a:endParaRPr lang="en-US" altLang="zh-CN" sz="1600" dirty="0">
                <a:latin typeface="+mn-lt"/>
                <a:ea typeface="+mn-ea"/>
              </a:endParaRPr>
            </a:p>
          </p:txBody>
        </p:sp>
        <p:graphicFrame>
          <p:nvGraphicFramePr>
            <p:cNvPr id="169994" name="Object 5"/>
            <p:cNvGraphicFramePr>
              <a:graphicFrameLocks noChangeAspect="1"/>
            </p:cNvGraphicFramePr>
            <p:nvPr/>
          </p:nvGraphicFramePr>
          <p:xfrm>
            <a:off x="3378" y="3296"/>
            <a:ext cx="525" cy="402"/>
          </p:xfrm>
          <a:graphic>
            <a:graphicData uri="http://schemas.openxmlformats.org/presentationml/2006/ole">
              <mc:AlternateContent xmlns:mc="http://schemas.openxmlformats.org/markup-compatibility/2006">
                <mc:Choice xmlns:v="urn:schemas-microsoft-com:vml" Requires="v">
                  <p:oleObj spid="_x0000_s375853" name="Clip" r:id="rId6" imgW="1307263" imgH="1084139" progId="">
                    <p:embed/>
                  </p:oleObj>
                </mc:Choice>
                <mc:Fallback>
                  <p:oleObj name="Clip" r:id="rId6" imgW="1307263" imgH="1084139" progId="">
                    <p:embed/>
                    <p:pic>
                      <p:nvPicPr>
                        <p:cNvPr id="169994"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8" y="3296"/>
                          <a:ext cx="525"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69995" name="Group 6"/>
            <p:cNvGrpSpPr>
              <a:grpSpLocks/>
            </p:cNvGrpSpPr>
            <p:nvPr/>
          </p:nvGrpSpPr>
          <p:grpSpPr bwMode="auto">
            <a:xfrm>
              <a:off x="2196" y="1485"/>
              <a:ext cx="233" cy="414"/>
              <a:chOff x="4180" y="783"/>
              <a:chExt cx="150" cy="307"/>
            </a:xfrm>
          </p:grpSpPr>
          <p:sp>
            <p:nvSpPr>
              <p:cNvPr id="18493" name="AutoShape 7"/>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8494" name="Rectangle 8"/>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8495" name="Rectangle 9"/>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8496" name="AutoShape 10"/>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8497" name="Line 11"/>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8498" name="Line 12"/>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8499" name="Rectangle 13"/>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8500" name="Rectangle 14"/>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sp>
          <p:nvSpPr>
            <p:cNvPr id="18444" name="Text Box 15"/>
            <p:cNvSpPr txBox="1">
              <a:spLocks noChangeArrowheads="1"/>
            </p:cNvSpPr>
            <p:nvPr/>
          </p:nvSpPr>
          <p:spPr bwMode="auto">
            <a:xfrm>
              <a:off x="2545" y="384"/>
              <a:ext cx="1267" cy="231"/>
            </a:xfrm>
            <a:prstGeom prst="rect">
              <a:avLst/>
            </a:prstGeom>
            <a:noFill/>
            <a:ln w="9525">
              <a:noFill/>
              <a:miter lim="800000"/>
              <a:headEnd/>
              <a:tailEnd/>
            </a:ln>
          </p:spPr>
          <p:txBody>
            <a:bodyPr>
              <a:spAutoFit/>
            </a:bodyPr>
            <a:lstStyle/>
            <a:p>
              <a:pPr algn="ctr">
                <a:defRPr/>
              </a:pPr>
              <a:r>
                <a:rPr lang="en-US" altLang="zh-CN" sz="1800" dirty="0">
                  <a:latin typeface="+mn-lt"/>
                  <a:ea typeface="+mn-ea"/>
                </a:rPr>
                <a:t>root DNS server</a:t>
              </a:r>
              <a:endParaRPr lang="en-US" altLang="zh-CN" sz="1600" dirty="0">
                <a:latin typeface="+mn-lt"/>
                <a:ea typeface="+mn-ea"/>
              </a:endParaRPr>
            </a:p>
          </p:txBody>
        </p:sp>
        <p:sp>
          <p:nvSpPr>
            <p:cNvPr id="18445" name="Line 16"/>
            <p:cNvSpPr>
              <a:spLocks noChangeShapeType="1"/>
            </p:cNvSpPr>
            <p:nvPr/>
          </p:nvSpPr>
          <p:spPr bwMode="auto">
            <a:xfrm flipH="1" flipV="1">
              <a:off x="2227" y="1918"/>
              <a:ext cx="0" cy="828"/>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18446" name="Line 17"/>
            <p:cNvSpPr>
              <a:spLocks noChangeShapeType="1"/>
            </p:cNvSpPr>
            <p:nvPr/>
          </p:nvSpPr>
          <p:spPr bwMode="auto">
            <a:xfrm flipV="1">
              <a:off x="2299" y="850"/>
              <a:ext cx="576" cy="612"/>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18447" name="Line 18"/>
            <p:cNvSpPr>
              <a:spLocks noChangeShapeType="1"/>
            </p:cNvSpPr>
            <p:nvPr/>
          </p:nvSpPr>
          <p:spPr bwMode="auto">
            <a:xfrm>
              <a:off x="2347" y="1936"/>
              <a:ext cx="6" cy="834"/>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grpSp>
          <p:nvGrpSpPr>
            <p:cNvPr id="170000" name="Group 19"/>
            <p:cNvGrpSpPr>
              <a:grpSpLocks/>
            </p:cNvGrpSpPr>
            <p:nvPr/>
          </p:nvGrpSpPr>
          <p:grpSpPr bwMode="auto">
            <a:xfrm>
              <a:off x="1537" y="2010"/>
              <a:ext cx="1345" cy="388"/>
              <a:chOff x="2838" y="2132"/>
              <a:chExt cx="1345" cy="388"/>
            </a:xfrm>
          </p:grpSpPr>
          <p:sp>
            <p:nvSpPr>
              <p:cNvPr id="18491" name="Rectangle 20"/>
              <p:cNvSpPr>
                <a:spLocks noChangeArrowheads="1"/>
              </p:cNvSpPr>
              <p:nvPr/>
            </p:nvSpPr>
            <p:spPr bwMode="auto">
              <a:xfrm>
                <a:off x="2838" y="2178"/>
                <a:ext cx="1182" cy="300"/>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sp>
            <p:nvSpPr>
              <p:cNvPr id="18492" name="Text Box 21"/>
              <p:cNvSpPr txBox="1">
                <a:spLocks noChangeArrowheads="1"/>
              </p:cNvSpPr>
              <p:nvPr/>
            </p:nvSpPr>
            <p:spPr bwMode="auto">
              <a:xfrm>
                <a:off x="3172" y="2132"/>
                <a:ext cx="1011" cy="388"/>
              </a:xfrm>
              <a:prstGeom prst="rect">
                <a:avLst/>
              </a:prstGeom>
              <a:noFill/>
              <a:ln w="9525">
                <a:noFill/>
                <a:miter lim="800000"/>
                <a:headEnd/>
                <a:tailEnd/>
              </a:ln>
            </p:spPr>
            <p:txBody>
              <a:bodyPr wrap="none">
                <a:spAutoFit/>
              </a:bodyPr>
              <a:lstStyle/>
              <a:p>
                <a:pPr algn="ctr">
                  <a:defRPr/>
                </a:pPr>
                <a:r>
                  <a:rPr lang="en-US" altLang="zh-CN" sz="1800" dirty="0">
                    <a:latin typeface="+mn-lt"/>
                    <a:ea typeface="+mn-ea"/>
                  </a:rPr>
                  <a:t>local DNS server</a:t>
                </a:r>
                <a:endParaRPr lang="en-US" altLang="zh-CN" dirty="0">
                  <a:latin typeface="+mn-lt"/>
                  <a:ea typeface="+mn-ea"/>
                </a:endParaRPr>
              </a:p>
              <a:p>
                <a:pPr algn="ctr">
                  <a:defRPr/>
                </a:pPr>
                <a:r>
                  <a:rPr lang="en-US" altLang="zh-CN" sz="1600" b="1" dirty="0">
                    <a:latin typeface="+mn-lt"/>
                    <a:ea typeface="+mn-ea"/>
                  </a:rPr>
                  <a:t>dns.poly.edu</a:t>
                </a:r>
                <a:endParaRPr lang="en-US" altLang="zh-CN" sz="1600" dirty="0">
                  <a:latin typeface="+mn-lt"/>
                  <a:ea typeface="+mn-ea"/>
                </a:endParaRPr>
              </a:p>
            </p:txBody>
          </p:sp>
        </p:grpSp>
        <p:sp>
          <p:nvSpPr>
            <p:cNvPr id="18449" name="Text Box 22"/>
            <p:cNvSpPr txBox="1">
              <a:spLocks noChangeArrowheads="1"/>
            </p:cNvSpPr>
            <p:nvPr/>
          </p:nvSpPr>
          <p:spPr bwMode="auto">
            <a:xfrm>
              <a:off x="2051" y="2457"/>
              <a:ext cx="183" cy="233"/>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1</a:t>
              </a:r>
              <a:endParaRPr lang="en-US" altLang="zh-CN">
                <a:latin typeface="+mn-lt"/>
                <a:ea typeface="+mn-ea"/>
              </a:endParaRPr>
            </a:p>
          </p:txBody>
        </p:sp>
        <p:sp>
          <p:nvSpPr>
            <p:cNvPr id="18450" name="Text Box 23"/>
            <p:cNvSpPr txBox="1">
              <a:spLocks noChangeArrowheads="1"/>
            </p:cNvSpPr>
            <p:nvPr/>
          </p:nvSpPr>
          <p:spPr bwMode="auto">
            <a:xfrm>
              <a:off x="2393" y="987"/>
              <a:ext cx="183" cy="233"/>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2</a:t>
              </a:r>
              <a:endParaRPr lang="en-US" altLang="zh-CN">
                <a:latin typeface="+mn-lt"/>
                <a:ea typeface="+mn-ea"/>
              </a:endParaRPr>
            </a:p>
          </p:txBody>
        </p:sp>
        <p:sp>
          <p:nvSpPr>
            <p:cNvPr id="18451" name="Text Box 24"/>
            <p:cNvSpPr txBox="1">
              <a:spLocks noChangeArrowheads="1"/>
            </p:cNvSpPr>
            <p:nvPr/>
          </p:nvSpPr>
          <p:spPr bwMode="auto">
            <a:xfrm>
              <a:off x="3606" y="2112"/>
              <a:ext cx="183" cy="233"/>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4</a:t>
              </a:r>
              <a:endParaRPr lang="en-US" altLang="zh-CN">
                <a:latin typeface="+mn-lt"/>
                <a:ea typeface="+mn-ea"/>
              </a:endParaRPr>
            </a:p>
          </p:txBody>
        </p:sp>
        <p:sp>
          <p:nvSpPr>
            <p:cNvPr id="18452" name="Text Box 25"/>
            <p:cNvSpPr txBox="1">
              <a:spLocks noChangeArrowheads="1"/>
            </p:cNvSpPr>
            <p:nvPr/>
          </p:nvSpPr>
          <p:spPr bwMode="auto">
            <a:xfrm>
              <a:off x="3318" y="2160"/>
              <a:ext cx="183" cy="233"/>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5</a:t>
              </a:r>
              <a:endParaRPr lang="en-US" altLang="zh-CN">
                <a:latin typeface="+mn-lt"/>
                <a:ea typeface="+mn-ea"/>
              </a:endParaRPr>
            </a:p>
          </p:txBody>
        </p:sp>
        <p:sp>
          <p:nvSpPr>
            <p:cNvPr id="18453" name="Text Box 26"/>
            <p:cNvSpPr txBox="1">
              <a:spLocks noChangeArrowheads="1"/>
            </p:cNvSpPr>
            <p:nvPr/>
          </p:nvSpPr>
          <p:spPr bwMode="auto">
            <a:xfrm>
              <a:off x="3126" y="1296"/>
              <a:ext cx="183" cy="233"/>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6</a:t>
              </a:r>
              <a:endParaRPr lang="en-US" altLang="zh-CN">
                <a:latin typeface="+mn-lt"/>
                <a:ea typeface="+mn-ea"/>
              </a:endParaRPr>
            </a:p>
          </p:txBody>
        </p:sp>
        <p:grpSp>
          <p:nvGrpSpPr>
            <p:cNvPr id="170006" name="Group 27"/>
            <p:cNvGrpSpPr>
              <a:grpSpLocks/>
            </p:cNvGrpSpPr>
            <p:nvPr/>
          </p:nvGrpSpPr>
          <p:grpSpPr bwMode="auto">
            <a:xfrm>
              <a:off x="2898" y="591"/>
              <a:ext cx="233" cy="414"/>
              <a:chOff x="4180" y="783"/>
              <a:chExt cx="150" cy="307"/>
            </a:xfrm>
          </p:grpSpPr>
          <p:sp>
            <p:nvSpPr>
              <p:cNvPr id="18483" name="AutoShape 28"/>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8484" name="Rectangle 29"/>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8485" name="Rectangle 30"/>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8486" name="AutoShape 31"/>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8487" name="Line 32"/>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8488" name="Line 33"/>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8489" name="Rectangle 34"/>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8490" name="Rectangle 35"/>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70007" name="Group 36"/>
            <p:cNvGrpSpPr>
              <a:grpSpLocks/>
            </p:cNvGrpSpPr>
            <p:nvPr/>
          </p:nvGrpSpPr>
          <p:grpSpPr bwMode="auto">
            <a:xfrm>
              <a:off x="3420" y="1491"/>
              <a:ext cx="233" cy="414"/>
              <a:chOff x="4180" y="783"/>
              <a:chExt cx="150" cy="307"/>
            </a:xfrm>
          </p:grpSpPr>
          <p:sp>
            <p:nvSpPr>
              <p:cNvPr id="18475" name="AutoShape 37"/>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8476" name="Rectangle 38"/>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8477" name="Rectangle 39"/>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8478" name="AutoShape 40"/>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8479" name="Line 41"/>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8480" name="Line 42"/>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8481" name="Rectangle 43"/>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8482" name="Rectangle 44"/>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170008" name="Group 45"/>
            <p:cNvGrpSpPr>
              <a:grpSpLocks/>
            </p:cNvGrpSpPr>
            <p:nvPr/>
          </p:nvGrpSpPr>
          <p:grpSpPr bwMode="auto">
            <a:xfrm>
              <a:off x="3408" y="2511"/>
              <a:ext cx="233" cy="414"/>
              <a:chOff x="4180" y="783"/>
              <a:chExt cx="150" cy="307"/>
            </a:xfrm>
          </p:grpSpPr>
          <p:sp>
            <p:nvSpPr>
              <p:cNvPr id="18467" name="AutoShape 46"/>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8468" name="Rectangle 47"/>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18469" name="Rectangle 48"/>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8470" name="AutoShape 4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8471" name="Line 50"/>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8472" name="Line 51"/>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18473" name="Rectangle 52"/>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18474" name="Rectangle 53"/>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sp>
          <p:nvSpPr>
            <p:cNvPr id="18457" name="Text Box 54"/>
            <p:cNvSpPr txBox="1">
              <a:spLocks noChangeArrowheads="1"/>
            </p:cNvSpPr>
            <p:nvPr/>
          </p:nvSpPr>
          <p:spPr bwMode="auto">
            <a:xfrm>
              <a:off x="3021" y="2871"/>
              <a:ext cx="1268" cy="368"/>
            </a:xfrm>
            <a:prstGeom prst="rect">
              <a:avLst/>
            </a:prstGeom>
            <a:noFill/>
            <a:ln w="9525">
              <a:noFill/>
              <a:miter lim="800000"/>
              <a:headEnd/>
              <a:tailEnd/>
            </a:ln>
          </p:spPr>
          <p:txBody>
            <a:bodyPr wrap="none">
              <a:spAutoFit/>
            </a:bodyPr>
            <a:lstStyle/>
            <a:p>
              <a:pPr algn="ctr">
                <a:defRPr/>
              </a:pPr>
              <a:r>
                <a:rPr lang="en-US" altLang="zh-CN" sz="1600">
                  <a:latin typeface="+mn-lt"/>
                  <a:ea typeface="+mn-ea"/>
                </a:rPr>
                <a:t>authoritative DNS server</a:t>
              </a:r>
              <a:endParaRPr lang="en-US" altLang="zh-CN">
                <a:latin typeface="+mn-lt"/>
                <a:ea typeface="+mn-ea"/>
              </a:endParaRPr>
            </a:p>
            <a:p>
              <a:pPr algn="ctr">
                <a:defRPr/>
              </a:pPr>
              <a:r>
                <a:rPr lang="en-US" altLang="zh-CN" sz="1600" b="1">
                  <a:latin typeface="+mn-lt"/>
                  <a:ea typeface="+mn-ea"/>
                </a:rPr>
                <a:t>dns.cs.umass.edu</a:t>
              </a:r>
              <a:endParaRPr lang="en-US" altLang="zh-CN" sz="1600">
                <a:latin typeface="+mn-lt"/>
                <a:ea typeface="+mn-ea"/>
              </a:endParaRPr>
            </a:p>
          </p:txBody>
        </p:sp>
        <p:sp>
          <p:nvSpPr>
            <p:cNvPr id="18458" name="Text Box 55"/>
            <p:cNvSpPr txBox="1">
              <a:spLocks noChangeArrowheads="1"/>
            </p:cNvSpPr>
            <p:nvPr/>
          </p:nvSpPr>
          <p:spPr bwMode="auto">
            <a:xfrm>
              <a:off x="2598" y="1344"/>
              <a:ext cx="183" cy="233"/>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7</a:t>
              </a:r>
              <a:endParaRPr lang="en-US" altLang="zh-CN">
                <a:latin typeface="+mn-lt"/>
                <a:ea typeface="+mn-ea"/>
              </a:endParaRPr>
            </a:p>
          </p:txBody>
        </p:sp>
        <p:sp>
          <p:nvSpPr>
            <p:cNvPr id="18459" name="Text Box 56"/>
            <p:cNvSpPr txBox="1">
              <a:spLocks noChangeArrowheads="1"/>
            </p:cNvSpPr>
            <p:nvPr/>
          </p:nvSpPr>
          <p:spPr bwMode="auto">
            <a:xfrm>
              <a:off x="2399" y="2469"/>
              <a:ext cx="183" cy="233"/>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8</a:t>
              </a:r>
              <a:endParaRPr lang="en-US" altLang="zh-CN">
                <a:latin typeface="+mn-lt"/>
                <a:ea typeface="+mn-ea"/>
              </a:endParaRPr>
            </a:p>
          </p:txBody>
        </p:sp>
        <p:sp>
          <p:nvSpPr>
            <p:cNvPr id="18460" name="Line 57"/>
            <p:cNvSpPr>
              <a:spLocks noChangeShapeType="1"/>
            </p:cNvSpPr>
            <p:nvPr/>
          </p:nvSpPr>
          <p:spPr bwMode="auto">
            <a:xfrm>
              <a:off x="3120" y="768"/>
              <a:ext cx="432" cy="720"/>
            </a:xfrm>
            <a:prstGeom prst="line">
              <a:avLst/>
            </a:prstGeom>
            <a:noFill/>
            <a:ln w="25400">
              <a:solidFill>
                <a:srgbClr val="FF0000"/>
              </a:solidFill>
              <a:round/>
              <a:headEnd/>
              <a:tailEnd type="triangle" w="med" len="med"/>
            </a:ln>
          </p:spPr>
          <p:txBody>
            <a:bodyPr/>
            <a:lstStyle/>
            <a:p>
              <a:pPr>
                <a:defRPr/>
              </a:pPr>
              <a:endParaRPr lang="zh-CN" altLang="en-US">
                <a:latin typeface="+mn-lt"/>
                <a:ea typeface="+mn-ea"/>
              </a:endParaRPr>
            </a:p>
          </p:txBody>
        </p:sp>
        <p:sp>
          <p:nvSpPr>
            <p:cNvPr id="18461" name="Text Box 59"/>
            <p:cNvSpPr txBox="1">
              <a:spLocks noChangeArrowheads="1"/>
            </p:cNvSpPr>
            <p:nvPr/>
          </p:nvSpPr>
          <p:spPr bwMode="auto">
            <a:xfrm>
              <a:off x="3840" y="1536"/>
              <a:ext cx="1267" cy="231"/>
            </a:xfrm>
            <a:prstGeom prst="rect">
              <a:avLst/>
            </a:prstGeom>
            <a:noFill/>
            <a:ln w="9525">
              <a:noFill/>
              <a:miter lim="800000"/>
              <a:headEnd/>
              <a:tailEnd/>
            </a:ln>
          </p:spPr>
          <p:txBody>
            <a:bodyPr>
              <a:spAutoFit/>
            </a:bodyPr>
            <a:lstStyle/>
            <a:p>
              <a:pPr algn="ctr">
                <a:defRPr/>
              </a:pPr>
              <a:r>
                <a:rPr lang="en-US" altLang="zh-CN" sz="1800">
                  <a:latin typeface="+mn-lt"/>
                  <a:ea typeface="+mn-ea"/>
                </a:rPr>
                <a:t>TLD DNS server</a:t>
              </a:r>
              <a:endParaRPr lang="en-US" altLang="zh-CN" sz="1600">
                <a:latin typeface="+mn-lt"/>
                <a:ea typeface="+mn-ea"/>
              </a:endParaRPr>
            </a:p>
          </p:txBody>
        </p:sp>
        <p:sp>
          <p:nvSpPr>
            <p:cNvPr id="18462" name="Line 60"/>
            <p:cNvSpPr>
              <a:spLocks noChangeShapeType="1"/>
            </p:cNvSpPr>
            <p:nvPr/>
          </p:nvSpPr>
          <p:spPr bwMode="auto">
            <a:xfrm>
              <a:off x="3600" y="1872"/>
              <a:ext cx="0" cy="624"/>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18463" name="Line 61"/>
            <p:cNvSpPr>
              <a:spLocks noChangeShapeType="1"/>
            </p:cNvSpPr>
            <p:nvPr/>
          </p:nvSpPr>
          <p:spPr bwMode="auto">
            <a:xfrm flipH="1" flipV="1">
              <a:off x="3504" y="1920"/>
              <a:ext cx="0" cy="576"/>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18464" name="Line 62"/>
            <p:cNvSpPr>
              <a:spLocks noChangeShapeType="1"/>
            </p:cNvSpPr>
            <p:nvPr/>
          </p:nvSpPr>
          <p:spPr bwMode="auto">
            <a:xfrm flipH="1" flipV="1">
              <a:off x="3072" y="1008"/>
              <a:ext cx="336" cy="576"/>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18465" name="Text Box 63"/>
            <p:cNvSpPr txBox="1">
              <a:spLocks noChangeArrowheads="1"/>
            </p:cNvSpPr>
            <p:nvPr/>
          </p:nvSpPr>
          <p:spPr bwMode="auto">
            <a:xfrm>
              <a:off x="3414" y="1008"/>
              <a:ext cx="183" cy="233"/>
            </a:xfrm>
            <a:prstGeom prst="rect">
              <a:avLst/>
            </a:prstGeom>
            <a:noFill/>
            <a:ln w="9525">
              <a:noFill/>
              <a:miter lim="800000"/>
              <a:headEnd/>
              <a:tailEnd/>
            </a:ln>
          </p:spPr>
          <p:txBody>
            <a:bodyPr wrap="none">
              <a:spAutoFit/>
            </a:bodyPr>
            <a:lstStyle/>
            <a:p>
              <a:pPr algn="ctr">
                <a:defRPr/>
              </a:pPr>
              <a:r>
                <a:rPr lang="en-US" altLang="zh-CN" sz="1800">
                  <a:solidFill>
                    <a:srgbClr val="FF0000"/>
                  </a:solidFill>
                  <a:latin typeface="+mn-lt"/>
                  <a:ea typeface="+mn-ea"/>
                </a:rPr>
                <a:t>3</a:t>
              </a:r>
              <a:endParaRPr lang="en-US" altLang="zh-CN">
                <a:latin typeface="+mn-lt"/>
                <a:ea typeface="+mn-ea"/>
              </a:endParaRPr>
            </a:p>
          </p:txBody>
        </p:sp>
        <p:sp>
          <p:nvSpPr>
            <p:cNvPr id="18466" name="Line 64"/>
            <p:cNvSpPr>
              <a:spLocks noChangeShapeType="1"/>
            </p:cNvSpPr>
            <p:nvPr/>
          </p:nvSpPr>
          <p:spPr bwMode="auto">
            <a:xfrm flipH="1">
              <a:off x="2448" y="1008"/>
              <a:ext cx="480" cy="528"/>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grpSp>
      <p:sp>
        <p:nvSpPr>
          <p:cNvPr id="18439" name="Rectangle 67"/>
          <p:cNvSpPr>
            <a:spLocks noChangeArrowheads="1"/>
          </p:cNvSpPr>
          <p:nvPr/>
        </p:nvSpPr>
        <p:spPr bwMode="auto">
          <a:xfrm>
            <a:off x="1609685" y="1878242"/>
            <a:ext cx="3162300" cy="2870201"/>
          </a:xfrm>
          <a:prstGeom prst="rect">
            <a:avLst/>
          </a:prstGeom>
          <a:noFill/>
          <a:ln w="9525">
            <a:noFill/>
            <a:miter lim="800000"/>
            <a:headEnd/>
            <a:tailEnd/>
          </a:ln>
        </p:spPr>
        <p:txBody>
          <a:bodyPr/>
          <a:lstStyle/>
          <a:p>
            <a:pPr marL="342900" indent="-342900">
              <a:lnSpc>
                <a:spcPct val="150000"/>
              </a:lnSpc>
              <a:defRPr/>
            </a:pPr>
            <a:r>
              <a:rPr lang="en-US" altLang="zh-CN" b="1" u="sng" dirty="0">
                <a:solidFill>
                  <a:schemeClr val="accent2"/>
                </a:solidFill>
                <a:latin typeface="+mn-lt"/>
                <a:ea typeface="+mn-ea"/>
              </a:rPr>
              <a:t>recursive query:</a:t>
            </a:r>
            <a:endParaRPr lang="en-US" altLang="zh-CN" sz="2000" b="1" dirty="0">
              <a:solidFill>
                <a:schemeClr val="accent2"/>
              </a:solidFill>
              <a:latin typeface="+mn-lt"/>
              <a:ea typeface="+mn-ea"/>
            </a:endParaRPr>
          </a:p>
          <a:p>
            <a:pPr marL="342900" indent="-342900">
              <a:lnSpc>
                <a:spcPct val="150000"/>
              </a:lnSpc>
              <a:buFont typeface="ZapfDingbats" pitchFamily="82" charset="2"/>
              <a:buChar char="r"/>
              <a:defRPr/>
            </a:pPr>
            <a:r>
              <a:rPr lang="en-US" altLang="zh-CN" sz="2000" dirty="0">
                <a:latin typeface="+mn-lt"/>
                <a:ea typeface="+mn-ea"/>
              </a:rPr>
              <a:t>puts burden of name resolution on contacted name server</a:t>
            </a:r>
          </a:p>
          <a:p>
            <a:pPr marL="342900" indent="-342900">
              <a:lnSpc>
                <a:spcPct val="150000"/>
              </a:lnSpc>
              <a:buFont typeface="ZapfDingbats" pitchFamily="82" charset="2"/>
              <a:buChar char="r"/>
              <a:defRPr/>
            </a:pPr>
            <a:r>
              <a:rPr lang="en-US" altLang="zh-CN" sz="2000" dirty="0">
                <a:latin typeface="+mn-lt"/>
                <a:ea typeface="+mn-ea"/>
              </a:rPr>
              <a:t>heavy load?</a:t>
            </a:r>
          </a:p>
        </p:txBody>
      </p:sp>
      <p:sp>
        <p:nvSpPr>
          <p:cNvPr id="169988" name="Rectangle 70"/>
          <p:cNvSpPr>
            <a:spLocks noGrp="1" noChangeArrowheads="1"/>
          </p:cNvSpPr>
          <p:nvPr>
            <p:ph type="title"/>
          </p:nvPr>
        </p:nvSpPr>
        <p:spPr>
          <a:xfrm>
            <a:off x="240000" y="360000"/>
            <a:ext cx="11520000" cy="890588"/>
          </a:xfrm>
        </p:spPr>
        <p:txBody>
          <a:bodyPr/>
          <a:lstStyle/>
          <a:p>
            <a:r>
              <a:rPr lang="en-US" altLang="zh-CN" dirty="0"/>
              <a:t>Example</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91</a:t>
            </a:fld>
            <a:endParaRPr lang="en-US" altLang="zh-CN" dirty="0"/>
          </a:p>
        </p:txBody>
      </p:sp>
    </p:spTree>
    <p:extLst>
      <p:ext uri="{BB962C8B-B14F-4D97-AF65-F5344CB8AC3E}">
        <p14:creationId xmlns:p14="http://schemas.microsoft.com/office/powerpoint/2010/main" val="37909495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a:xfrm>
            <a:off x="240000" y="360000"/>
            <a:ext cx="11520000" cy="890588"/>
          </a:xfrm>
        </p:spPr>
        <p:txBody>
          <a:bodyPr/>
          <a:lstStyle/>
          <a:p>
            <a:r>
              <a:rPr lang="en-US" altLang="zh-CN"/>
              <a:t>DNS: caching and updating records</a:t>
            </a:r>
          </a:p>
        </p:txBody>
      </p:sp>
      <p:sp>
        <p:nvSpPr>
          <p:cNvPr id="172035" name="Rectangle 3"/>
          <p:cNvSpPr>
            <a:spLocks noGrp="1" noChangeArrowheads="1"/>
          </p:cNvSpPr>
          <p:nvPr>
            <p:ph idx="1"/>
          </p:nvPr>
        </p:nvSpPr>
        <p:spPr>
          <a:xfrm>
            <a:off x="1491384" y="1512707"/>
            <a:ext cx="9126682" cy="4735512"/>
          </a:xfrm>
        </p:spPr>
        <p:txBody>
          <a:bodyPr/>
          <a:lstStyle/>
          <a:p>
            <a:r>
              <a:rPr lang="en-US" altLang="zh-CN" dirty="0"/>
              <a:t>once (any) name server learns mapping, it </a:t>
            </a:r>
            <a:r>
              <a:rPr lang="en-US" altLang="zh-CN" dirty="0">
                <a:solidFill>
                  <a:schemeClr val="accent2"/>
                </a:solidFill>
              </a:rPr>
              <a:t>caches</a:t>
            </a:r>
            <a:r>
              <a:rPr lang="en-US" altLang="zh-CN" dirty="0"/>
              <a:t> mapping</a:t>
            </a:r>
          </a:p>
          <a:p>
            <a:pPr lvl="1"/>
            <a:r>
              <a:rPr lang="en-US" altLang="zh-CN" dirty="0"/>
              <a:t>cache entries timeout (disappear) after some time</a:t>
            </a:r>
          </a:p>
          <a:p>
            <a:pPr lvl="1"/>
            <a:r>
              <a:rPr lang="en-US" altLang="zh-CN" dirty="0"/>
              <a:t>TLD servers typically cached in local name servers</a:t>
            </a:r>
          </a:p>
          <a:p>
            <a:pPr lvl="2"/>
            <a:r>
              <a:rPr lang="en-US" altLang="zh-CN" dirty="0"/>
              <a:t>Thus root name servers not often visited</a:t>
            </a:r>
          </a:p>
          <a:p>
            <a:pPr lvl="2"/>
            <a:endParaRPr lang="en-US" altLang="zh-CN" dirty="0"/>
          </a:p>
          <a:p>
            <a:r>
              <a:rPr lang="en-US" altLang="zh-CN" dirty="0"/>
              <a:t>update/notify mechanisms under design by IETF</a:t>
            </a:r>
          </a:p>
          <a:p>
            <a:pPr lvl="1"/>
            <a:r>
              <a:rPr lang="en-US" altLang="zh-CN" b="1" dirty="0">
                <a:solidFill>
                  <a:schemeClr val="accent2"/>
                </a:solidFill>
              </a:rPr>
              <a:t>RFC 2136</a:t>
            </a:r>
          </a:p>
          <a:p>
            <a:pPr lvl="1"/>
            <a:r>
              <a:rPr lang="en-US" altLang="zh-CN" dirty="0"/>
              <a:t>http://www.ietf.org/html.charters/dnsind-charter.html</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92</a:t>
            </a:fld>
            <a:endParaRPr lang="en-US" altLang="zh-CN" dirty="0"/>
          </a:p>
        </p:txBody>
      </p:sp>
    </p:spTree>
    <p:extLst>
      <p:ext uri="{BB962C8B-B14F-4D97-AF65-F5344CB8AC3E}">
        <p14:creationId xmlns:p14="http://schemas.microsoft.com/office/powerpoint/2010/main" val="164508741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240000" y="360000"/>
            <a:ext cx="11520000" cy="890588"/>
          </a:xfrm>
        </p:spPr>
        <p:txBody>
          <a:bodyPr/>
          <a:lstStyle/>
          <a:p>
            <a:r>
              <a:rPr lang="en-US" altLang="zh-CN"/>
              <a:t>DNS records</a:t>
            </a:r>
          </a:p>
        </p:txBody>
      </p:sp>
      <p:sp>
        <p:nvSpPr>
          <p:cNvPr id="2" name="灯片编号占位符 1"/>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93</a:t>
            </a:fld>
            <a:endParaRPr lang="en-US" altLang="zh-CN" dirty="0"/>
          </a:p>
        </p:txBody>
      </p:sp>
      <p:sp>
        <p:nvSpPr>
          <p:cNvPr id="174083" name="Rectangle 3"/>
          <p:cNvSpPr>
            <a:spLocks noGrp="1" noChangeArrowheads="1"/>
          </p:cNvSpPr>
          <p:nvPr>
            <p:ph type="body" sz="half" idx="4294967295"/>
          </p:nvPr>
        </p:nvSpPr>
        <p:spPr>
          <a:xfrm>
            <a:off x="0" y="1348007"/>
            <a:ext cx="12192000" cy="514350"/>
          </a:xfrm>
        </p:spPr>
        <p:txBody>
          <a:bodyPr/>
          <a:lstStyle/>
          <a:p>
            <a:pPr algn="ctr">
              <a:buFont typeface="ZapfDingbats"/>
              <a:buNone/>
            </a:pPr>
            <a:r>
              <a:rPr lang="en-US" altLang="zh-CN" sz="2400" u="sng" dirty="0">
                <a:solidFill>
                  <a:schemeClr val="accent2"/>
                </a:solidFill>
                <a:ea typeface="宋体" panose="02010600030101010101" pitchFamily="2" charset="-122"/>
              </a:rPr>
              <a:t>DNS:</a:t>
            </a:r>
            <a:r>
              <a:rPr lang="en-US" altLang="zh-CN" sz="2400" dirty="0">
                <a:ea typeface="宋体" panose="02010600030101010101" pitchFamily="2" charset="-122"/>
              </a:rPr>
              <a:t> distributed </a:t>
            </a:r>
            <a:r>
              <a:rPr lang="en-US" altLang="zh-CN" sz="2400" dirty="0" err="1">
                <a:ea typeface="宋体" panose="02010600030101010101" pitchFamily="2" charset="-122"/>
              </a:rPr>
              <a:t>db</a:t>
            </a:r>
            <a:r>
              <a:rPr lang="en-US" altLang="zh-CN" sz="2400" dirty="0">
                <a:ea typeface="宋体" panose="02010600030101010101" pitchFamily="2" charset="-122"/>
              </a:rPr>
              <a:t> storing resource records </a:t>
            </a:r>
            <a:r>
              <a:rPr lang="en-US" altLang="zh-CN" sz="2400" dirty="0">
                <a:solidFill>
                  <a:srgbClr val="FF0000"/>
                </a:solidFill>
                <a:ea typeface="宋体" panose="02010600030101010101" pitchFamily="2" charset="-122"/>
              </a:rPr>
              <a:t>(RR)</a:t>
            </a:r>
            <a:endParaRPr lang="en-US" altLang="zh-CN" sz="2400" dirty="0">
              <a:ea typeface="宋体" panose="02010600030101010101" pitchFamily="2" charset="-122"/>
            </a:endParaRPr>
          </a:p>
        </p:txBody>
      </p:sp>
      <p:sp>
        <p:nvSpPr>
          <p:cNvPr id="103430" name="Rectangle 4"/>
          <p:cNvSpPr>
            <a:spLocks noGrp="1" noChangeArrowheads="1"/>
          </p:cNvSpPr>
          <p:nvPr>
            <p:ph type="body" sz="half" idx="4294967295"/>
          </p:nvPr>
        </p:nvSpPr>
        <p:spPr>
          <a:xfrm>
            <a:off x="1474547" y="4176395"/>
            <a:ext cx="4000500" cy="2330450"/>
          </a:xfrm>
        </p:spPr>
        <p:txBody>
          <a:bodyPr/>
          <a:lstStyle/>
          <a:p>
            <a:pPr>
              <a:defRPr/>
            </a:pPr>
            <a:r>
              <a:rPr lang="en-US" altLang="zh-CN" sz="2400" dirty="0">
                <a:solidFill>
                  <a:schemeClr val="accent6">
                    <a:lumMod val="75000"/>
                  </a:schemeClr>
                </a:solidFill>
              </a:rPr>
              <a:t>Type=NS</a:t>
            </a:r>
          </a:p>
          <a:p>
            <a:pPr lvl="1">
              <a:defRPr/>
            </a:pPr>
            <a:r>
              <a:rPr lang="en-US" altLang="zh-CN" sz="2000" b="1" dirty="0">
                <a:ea typeface="+mn-ea"/>
              </a:rPr>
              <a:t>name</a:t>
            </a:r>
            <a:r>
              <a:rPr lang="en-US" altLang="zh-CN" sz="2000" dirty="0">
                <a:ea typeface="+mn-ea"/>
              </a:rPr>
              <a:t> is domain (e.g. foo.com)</a:t>
            </a:r>
          </a:p>
          <a:p>
            <a:pPr lvl="1">
              <a:defRPr/>
            </a:pPr>
            <a:r>
              <a:rPr lang="en-US" altLang="zh-CN" sz="2000" b="1" dirty="0">
                <a:ea typeface="+mn-ea"/>
              </a:rPr>
              <a:t>value</a:t>
            </a:r>
            <a:r>
              <a:rPr lang="en-US" altLang="zh-CN" sz="2000" dirty="0">
                <a:ea typeface="+mn-ea"/>
              </a:rPr>
              <a:t> is hostname of authoritative name server for this domain</a:t>
            </a:r>
          </a:p>
          <a:p>
            <a:pPr>
              <a:defRPr/>
            </a:pPr>
            <a:endParaRPr lang="en-US" altLang="zh-CN" sz="2400" dirty="0"/>
          </a:p>
        </p:txBody>
      </p:sp>
      <p:grpSp>
        <p:nvGrpSpPr>
          <p:cNvPr id="174085" name="Group 5"/>
          <p:cNvGrpSpPr>
            <a:grpSpLocks/>
          </p:cNvGrpSpPr>
          <p:nvPr/>
        </p:nvGrpSpPr>
        <p:grpSpPr bwMode="auto">
          <a:xfrm>
            <a:off x="3319463" y="1895475"/>
            <a:ext cx="5364162" cy="571500"/>
            <a:chOff x="1407" y="1206"/>
            <a:chExt cx="3379" cy="360"/>
          </a:xfrm>
        </p:grpSpPr>
        <p:sp>
          <p:nvSpPr>
            <p:cNvPr id="174091" name="Text Box 6"/>
            <p:cNvSpPr txBox="1">
              <a:spLocks noChangeArrowheads="1"/>
            </p:cNvSpPr>
            <p:nvPr/>
          </p:nvSpPr>
          <p:spPr bwMode="auto">
            <a:xfrm>
              <a:off x="1407" y="1214"/>
              <a:ext cx="3379"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r>
                <a:rPr lang="en-US" altLang="zh-CN" sz="2400" dirty="0">
                  <a:latin typeface="Times New Roman" panose="02020603050405020304" pitchFamily="18" charset="0"/>
                  <a:ea typeface="宋体" panose="02010600030101010101" pitchFamily="2" charset="-122"/>
                </a:rPr>
                <a:t>RR format: </a:t>
              </a:r>
              <a:r>
                <a:rPr lang="en-US" altLang="zh-CN" sz="1800" b="1" dirty="0">
                  <a:latin typeface="Courier New" panose="02070309020205020404" pitchFamily="49" charset="0"/>
                  <a:ea typeface="宋体" panose="02010600030101010101" pitchFamily="2" charset="-122"/>
                </a:rPr>
                <a:t>(name, value, type, </a:t>
              </a:r>
              <a:r>
                <a:rPr lang="en-US" altLang="zh-CN" sz="1800" b="1" dirty="0" err="1">
                  <a:latin typeface="Courier New" panose="02070309020205020404" pitchFamily="49" charset="0"/>
                  <a:ea typeface="宋体" panose="02010600030101010101" pitchFamily="2" charset="-122"/>
                </a:rPr>
                <a:t>ttl</a:t>
              </a:r>
              <a:r>
                <a:rPr lang="en-US" altLang="zh-CN" sz="1800" b="1" dirty="0">
                  <a:latin typeface="Courier New" panose="02070309020205020404" pitchFamily="49" charset="0"/>
                  <a:ea typeface="宋体" panose="02010600030101010101" pitchFamily="2" charset="-122"/>
                </a:rPr>
                <a:t>)</a:t>
              </a:r>
              <a:endParaRPr lang="en-US" altLang="zh-CN" sz="2400" dirty="0">
                <a:latin typeface="Times New Roman" panose="02020603050405020304" pitchFamily="18" charset="0"/>
                <a:ea typeface="宋体" panose="02010600030101010101" pitchFamily="2" charset="-122"/>
              </a:endParaRPr>
            </a:p>
          </p:txBody>
        </p:sp>
        <p:sp>
          <p:nvSpPr>
            <p:cNvPr id="174092" name="Rectangle 7"/>
            <p:cNvSpPr>
              <a:spLocks noChangeArrowheads="1"/>
            </p:cNvSpPr>
            <p:nvPr/>
          </p:nvSpPr>
          <p:spPr bwMode="auto">
            <a:xfrm>
              <a:off x="1458" y="1206"/>
              <a:ext cx="3318" cy="360"/>
            </a:xfrm>
            <a:prstGeom prst="rect">
              <a:avLst/>
            </a:prstGeom>
            <a:noFill/>
            <a:ln w="1905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solidFill>
                  <a:schemeClr val="accent2"/>
                </a:solidFill>
                <a:latin typeface="Times New Roman" panose="02020603050405020304" pitchFamily="18" charset="0"/>
                <a:ea typeface="宋体" panose="02010600030101010101" pitchFamily="2" charset="-122"/>
              </a:endParaRPr>
            </a:p>
          </p:txBody>
        </p:sp>
      </p:grpSp>
      <p:sp>
        <p:nvSpPr>
          <p:cNvPr id="174086" name="Rectangle 8"/>
          <p:cNvSpPr>
            <a:spLocks noChangeArrowheads="1"/>
          </p:cNvSpPr>
          <p:nvPr/>
        </p:nvSpPr>
        <p:spPr bwMode="auto">
          <a:xfrm>
            <a:off x="1569797" y="2697163"/>
            <a:ext cx="38100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pPr>
            <a:r>
              <a:rPr lang="en-US" altLang="zh-CN" sz="2400" b="1" dirty="0">
                <a:solidFill>
                  <a:schemeClr val="accent2"/>
                </a:solidFill>
                <a:latin typeface="+mn-lt"/>
                <a:ea typeface="+mn-ea"/>
              </a:rPr>
              <a:t>Type=A</a:t>
            </a:r>
          </a:p>
          <a:p>
            <a:pPr lvl="1">
              <a:spcBef>
                <a:spcPct val="0"/>
              </a:spcBef>
              <a:buClrTx/>
            </a:pPr>
            <a:r>
              <a:rPr lang="en-US" altLang="zh-CN" sz="2000" b="1" dirty="0">
                <a:latin typeface="+mn-lt"/>
                <a:ea typeface="+mn-ea"/>
              </a:rPr>
              <a:t>name</a:t>
            </a:r>
            <a:r>
              <a:rPr lang="en-US" altLang="zh-CN" sz="2000" dirty="0">
                <a:latin typeface="+mn-lt"/>
                <a:ea typeface="+mn-ea"/>
              </a:rPr>
              <a:t> is hostname</a:t>
            </a:r>
          </a:p>
          <a:p>
            <a:pPr lvl="1">
              <a:spcBef>
                <a:spcPct val="0"/>
              </a:spcBef>
              <a:buClrTx/>
            </a:pPr>
            <a:r>
              <a:rPr lang="en-US" altLang="zh-CN" sz="2000" b="1" dirty="0">
                <a:latin typeface="+mn-lt"/>
                <a:ea typeface="+mn-ea"/>
              </a:rPr>
              <a:t>value</a:t>
            </a:r>
            <a:r>
              <a:rPr lang="en-US" altLang="zh-CN" sz="2000" dirty="0">
                <a:latin typeface="+mn-lt"/>
                <a:ea typeface="+mn-ea"/>
              </a:rPr>
              <a:t> is IP address</a:t>
            </a:r>
            <a:endParaRPr lang="en-US" altLang="zh-CN" dirty="0">
              <a:latin typeface="+mn-lt"/>
              <a:ea typeface="+mn-ea"/>
            </a:endParaRPr>
          </a:p>
        </p:txBody>
      </p:sp>
      <p:sp>
        <p:nvSpPr>
          <p:cNvPr id="174087" name="Rectangle 9"/>
          <p:cNvSpPr>
            <a:spLocks noChangeArrowheads="1"/>
          </p:cNvSpPr>
          <p:nvPr/>
        </p:nvSpPr>
        <p:spPr bwMode="auto">
          <a:xfrm>
            <a:off x="5741988" y="2697163"/>
            <a:ext cx="451485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pPr>
            <a:r>
              <a:rPr lang="en-US" altLang="zh-CN" sz="2400" b="1" dirty="0">
                <a:solidFill>
                  <a:schemeClr val="accent5"/>
                </a:solidFill>
                <a:latin typeface="+mn-lt"/>
                <a:ea typeface="+mn-ea"/>
              </a:rPr>
              <a:t>Type=CNAME</a:t>
            </a:r>
          </a:p>
          <a:p>
            <a:pPr lvl="1">
              <a:spcBef>
                <a:spcPct val="0"/>
              </a:spcBef>
              <a:buClrTx/>
            </a:pPr>
            <a:r>
              <a:rPr lang="en-US" altLang="zh-CN" sz="2000" b="1" dirty="0">
                <a:latin typeface="+mn-lt"/>
                <a:ea typeface="+mn-ea"/>
              </a:rPr>
              <a:t>name</a:t>
            </a:r>
            <a:r>
              <a:rPr lang="en-US" altLang="zh-CN" sz="2000" dirty="0">
                <a:latin typeface="+mn-lt"/>
                <a:ea typeface="+mn-ea"/>
              </a:rPr>
              <a:t> is alias name for some “canonical” (the real) name</a:t>
            </a:r>
          </a:p>
          <a:p>
            <a:pPr lvl="1">
              <a:spcBef>
                <a:spcPct val="0"/>
              </a:spcBef>
              <a:buClrTx/>
              <a:buFont typeface="Wingdings" panose="05000000000000000000" pitchFamily="2" charset="2"/>
              <a:buNone/>
            </a:pPr>
            <a:r>
              <a:rPr lang="en-US" altLang="zh-CN" sz="1800" dirty="0">
                <a:latin typeface="+mn-lt"/>
                <a:ea typeface="+mn-ea"/>
              </a:rPr>
              <a:t>  www.ibm.com </a:t>
            </a:r>
            <a:r>
              <a:rPr lang="en-US" altLang="zh-CN" sz="2000" dirty="0">
                <a:latin typeface="+mn-lt"/>
                <a:ea typeface="+mn-ea"/>
              </a:rPr>
              <a:t>is really</a:t>
            </a:r>
            <a:endParaRPr lang="en-US" altLang="zh-CN" sz="1800" dirty="0">
              <a:latin typeface="+mn-lt"/>
              <a:ea typeface="+mn-ea"/>
            </a:endParaRPr>
          </a:p>
          <a:p>
            <a:pPr lvl="1">
              <a:spcBef>
                <a:spcPct val="0"/>
              </a:spcBef>
              <a:buClrTx/>
              <a:buFont typeface="Wingdings" panose="05000000000000000000" pitchFamily="2" charset="2"/>
              <a:buNone/>
            </a:pPr>
            <a:r>
              <a:rPr lang="en-US" altLang="zh-CN" sz="1800" dirty="0">
                <a:latin typeface="+mn-lt"/>
                <a:ea typeface="+mn-ea"/>
              </a:rPr>
              <a:t>  servereast.backup2.ibm.com</a:t>
            </a:r>
          </a:p>
          <a:p>
            <a:pPr lvl="1">
              <a:spcBef>
                <a:spcPct val="0"/>
              </a:spcBef>
              <a:buClrTx/>
            </a:pPr>
            <a:r>
              <a:rPr lang="en-US" altLang="zh-CN" sz="2000" b="1" dirty="0">
                <a:latin typeface="+mn-lt"/>
                <a:ea typeface="+mn-ea"/>
              </a:rPr>
              <a:t>value</a:t>
            </a:r>
            <a:r>
              <a:rPr lang="en-US" altLang="zh-CN" sz="2000" dirty="0">
                <a:latin typeface="+mn-lt"/>
                <a:ea typeface="+mn-ea"/>
              </a:rPr>
              <a:t> is canonical name</a:t>
            </a:r>
            <a:endParaRPr lang="en-US" altLang="zh-CN" dirty="0">
              <a:latin typeface="+mn-lt"/>
              <a:ea typeface="+mn-ea"/>
            </a:endParaRPr>
          </a:p>
        </p:txBody>
      </p:sp>
      <p:sp>
        <p:nvSpPr>
          <p:cNvPr id="174088" name="Rectangle 10"/>
          <p:cNvSpPr>
            <a:spLocks noChangeArrowheads="1"/>
          </p:cNvSpPr>
          <p:nvPr/>
        </p:nvSpPr>
        <p:spPr bwMode="auto">
          <a:xfrm>
            <a:off x="5741988" y="5200650"/>
            <a:ext cx="4408487"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pPr>
            <a:r>
              <a:rPr lang="en-US" altLang="zh-CN" sz="2400" b="1" dirty="0">
                <a:solidFill>
                  <a:srgbClr val="7030A0"/>
                </a:solidFill>
                <a:latin typeface="+mn-lt"/>
                <a:ea typeface="+mn-ea"/>
              </a:rPr>
              <a:t>Type=MX</a:t>
            </a:r>
          </a:p>
          <a:p>
            <a:pPr lvl="1">
              <a:spcBef>
                <a:spcPct val="0"/>
              </a:spcBef>
              <a:buClrTx/>
            </a:pPr>
            <a:r>
              <a:rPr lang="en-US" altLang="zh-CN" sz="2000" b="1" dirty="0">
                <a:latin typeface="+mn-lt"/>
                <a:ea typeface="+mn-ea"/>
              </a:rPr>
              <a:t>value</a:t>
            </a:r>
            <a:r>
              <a:rPr lang="en-US" altLang="zh-CN" sz="2000" dirty="0">
                <a:latin typeface="+mn-lt"/>
                <a:ea typeface="+mn-ea"/>
              </a:rPr>
              <a:t> is name of </a:t>
            </a:r>
            <a:r>
              <a:rPr lang="en-US" altLang="zh-CN" sz="2000" dirty="0" err="1">
                <a:latin typeface="+mn-lt"/>
                <a:ea typeface="+mn-ea"/>
              </a:rPr>
              <a:t>mailserver</a:t>
            </a:r>
            <a:r>
              <a:rPr lang="en-US" altLang="zh-CN" sz="2000" dirty="0">
                <a:latin typeface="+mn-lt"/>
                <a:ea typeface="+mn-ea"/>
              </a:rPr>
              <a:t> associated with </a:t>
            </a:r>
            <a:r>
              <a:rPr lang="en-US" altLang="zh-CN" sz="2000" b="1" dirty="0">
                <a:latin typeface="+mn-lt"/>
                <a:ea typeface="+mn-ea"/>
              </a:rPr>
              <a:t>name</a:t>
            </a:r>
            <a:endParaRPr lang="en-US" altLang="zh-CN" sz="2000" dirty="0">
              <a:latin typeface="+mn-lt"/>
              <a:ea typeface="+mn-ea"/>
            </a:endParaRPr>
          </a:p>
          <a:p>
            <a:pPr>
              <a:spcBef>
                <a:spcPct val="0"/>
              </a:spcBef>
              <a:buSzTx/>
              <a:buFont typeface="ZapfDingbats"/>
              <a:buChar char="r"/>
            </a:pPr>
            <a:endParaRPr lang="en-US" altLang="zh-CN" sz="2400" dirty="0">
              <a:latin typeface="+mn-lt"/>
              <a:ea typeface="+mn-ea"/>
            </a:endParaRPr>
          </a:p>
        </p:txBody>
      </p:sp>
      <p:sp>
        <p:nvSpPr>
          <p:cNvPr id="3" name="矩形 2"/>
          <p:cNvSpPr/>
          <p:nvPr/>
        </p:nvSpPr>
        <p:spPr>
          <a:xfrm>
            <a:off x="6034088" y="4710212"/>
            <a:ext cx="4588115" cy="307777"/>
          </a:xfrm>
          <a:prstGeom prst="rect">
            <a:avLst/>
          </a:prstGeom>
        </p:spPr>
        <p:txBody>
          <a:bodyPr wrap="none">
            <a:spAutoFit/>
          </a:bodyPr>
          <a:lstStyle/>
          <a:p>
            <a:pPr algn="ctr"/>
            <a:r>
              <a:rPr lang="en-US" altLang="zh-CN" sz="1400" b="1" dirty="0">
                <a:solidFill>
                  <a:schemeClr val="accent2"/>
                </a:solidFill>
                <a:latin typeface="Courier New" panose="02070309020205020404" pitchFamily="49" charset="0"/>
                <a:ea typeface="宋体" panose="02010600030101010101" pitchFamily="2" charset="-122"/>
              </a:rPr>
              <a:t>(www.ibm.com, servereast.backup2.ibm.com)</a:t>
            </a:r>
            <a:endParaRPr lang="en-US" altLang="zh-CN" sz="1800" dirty="0">
              <a:solidFill>
                <a:schemeClr val="accent2"/>
              </a:solidFill>
              <a:ea typeface="宋体" panose="02010600030101010101" pitchFamily="2" charset="-122"/>
            </a:endParaRPr>
          </a:p>
        </p:txBody>
      </p:sp>
    </p:spTree>
    <p:extLst>
      <p:ext uri="{BB962C8B-B14F-4D97-AF65-F5344CB8AC3E}">
        <p14:creationId xmlns:p14="http://schemas.microsoft.com/office/powerpoint/2010/main" val="26008161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Rectangle 2"/>
          <p:cNvSpPr>
            <a:spLocks noGrp="1" noChangeArrowheads="1"/>
          </p:cNvSpPr>
          <p:nvPr>
            <p:ph type="title"/>
          </p:nvPr>
        </p:nvSpPr>
        <p:spPr>
          <a:xfrm>
            <a:off x="240000" y="360000"/>
            <a:ext cx="11520000" cy="890588"/>
          </a:xfrm>
        </p:spPr>
        <p:txBody>
          <a:bodyPr/>
          <a:lstStyle/>
          <a:p>
            <a:r>
              <a:rPr lang="en-US" altLang="en-US"/>
              <a:t>DNS protocol, messages</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94</a:t>
            </a:fld>
            <a:endParaRPr lang="en-US" altLang="zh-CN" dirty="0"/>
          </a:p>
        </p:txBody>
      </p:sp>
      <p:sp>
        <p:nvSpPr>
          <p:cNvPr id="165893" name="Rectangle 3"/>
          <p:cNvSpPr>
            <a:spLocks noGrp="1" noChangeArrowheads="1"/>
          </p:cNvSpPr>
          <p:nvPr>
            <p:ph type="body" sz="half" idx="4294967295"/>
          </p:nvPr>
        </p:nvSpPr>
        <p:spPr>
          <a:xfrm>
            <a:off x="0" y="1244600"/>
            <a:ext cx="12192000" cy="601663"/>
          </a:xfrm>
          <a:solidFill>
            <a:schemeClr val="accent3">
              <a:lumMod val="20000"/>
              <a:lumOff val="80000"/>
            </a:schemeClr>
          </a:solidFill>
        </p:spPr>
        <p:txBody>
          <a:bodyPr anchor="ctr" anchorCtr="0"/>
          <a:lstStyle/>
          <a:p>
            <a:pPr marL="0" indent="0" algn="ctr">
              <a:buNone/>
            </a:pPr>
            <a:r>
              <a:rPr lang="en-US" altLang="en-US" sz="2400" i="1" dirty="0">
                <a:solidFill>
                  <a:srgbClr val="CC0000"/>
                </a:solidFill>
              </a:rPr>
              <a:t>query</a:t>
            </a:r>
            <a:r>
              <a:rPr lang="en-US" altLang="en-US" sz="2400" dirty="0">
                <a:solidFill>
                  <a:srgbClr val="FF0000"/>
                </a:solidFill>
              </a:rPr>
              <a:t> </a:t>
            </a:r>
            <a:r>
              <a:rPr lang="en-US" altLang="en-US" sz="2400" dirty="0"/>
              <a:t>and </a:t>
            </a:r>
            <a:r>
              <a:rPr lang="en-US" altLang="en-US" sz="2400" i="1" dirty="0">
                <a:solidFill>
                  <a:srgbClr val="CC0000"/>
                </a:solidFill>
              </a:rPr>
              <a:t>reply</a:t>
            </a:r>
            <a:r>
              <a:rPr lang="en-US" altLang="en-US" sz="2400" dirty="0"/>
              <a:t> messages, both with same </a:t>
            </a:r>
            <a:r>
              <a:rPr lang="en-US" altLang="en-US" sz="2400" i="1" dirty="0">
                <a:solidFill>
                  <a:srgbClr val="CC0000"/>
                </a:solidFill>
              </a:rPr>
              <a:t>message format</a:t>
            </a:r>
            <a:endParaRPr lang="en-US" altLang="en-US" sz="2400" dirty="0">
              <a:solidFill>
                <a:srgbClr val="CC0000"/>
              </a:solidFill>
            </a:endParaRPr>
          </a:p>
        </p:txBody>
      </p:sp>
      <p:sp>
        <p:nvSpPr>
          <p:cNvPr id="190470" name="Rectangle 4"/>
          <p:cNvSpPr>
            <a:spLocks noChangeArrowheads="1"/>
          </p:cNvSpPr>
          <p:nvPr/>
        </p:nvSpPr>
        <p:spPr bwMode="auto">
          <a:xfrm>
            <a:off x="1801812" y="2368551"/>
            <a:ext cx="3575050" cy="3838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342900" indent="-342900">
              <a:defRPr/>
            </a:pPr>
            <a:r>
              <a:rPr lang="en-US" dirty="0">
                <a:latin typeface="+mn-lt"/>
                <a:ea typeface="+mn-ea"/>
                <a:cs typeface="ＭＳ Ｐゴシック" charset="0"/>
              </a:rPr>
              <a:t>message header</a:t>
            </a:r>
          </a:p>
          <a:p>
            <a:pPr marL="227013" indent="-227013">
              <a:buClr>
                <a:srgbClr val="000099"/>
              </a:buClr>
              <a:buSzPct val="100000"/>
              <a:buFont typeface="Wingdings" charset="2"/>
              <a:buChar char="§"/>
              <a:defRPr/>
            </a:pPr>
            <a:r>
              <a:rPr lang="en-US" dirty="0">
                <a:solidFill>
                  <a:srgbClr val="000099"/>
                </a:solidFill>
                <a:latin typeface="+mn-lt"/>
                <a:ea typeface="+mn-ea"/>
                <a:cs typeface="ＭＳ Ｐゴシック" charset="0"/>
              </a:rPr>
              <a:t>identification:</a:t>
            </a:r>
            <a:r>
              <a:rPr lang="en-US" dirty="0">
                <a:latin typeface="+mn-lt"/>
                <a:ea typeface="+mn-ea"/>
                <a:cs typeface="ＭＳ Ｐゴシック" charset="0"/>
              </a:rPr>
              <a:t> 16 bit # for query, reply to query uses same #</a:t>
            </a:r>
          </a:p>
          <a:p>
            <a:pPr marL="227013" indent="-227013">
              <a:buClr>
                <a:srgbClr val="000099"/>
              </a:buClr>
              <a:buSzPct val="100000"/>
              <a:buFont typeface="Wingdings" charset="2"/>
              <a:buChar char="§"/>
              <a:defRPr/>
            </a:pPr>
            <a:endParaRPr lang="en-US" dirty="0">
              <a:solidFill>
                <a:srgbClr val="000099"/>
              </a:solidFill>
              <a:latin typeface="+mn-lt"/>
              <a:ea typeface="+mn-ea"/>
              <a:cs typeface="ＭＳ Ｐゴシック" charset="0"/>
            </a:endParaRPr>
          </a:p>
          <a:p>
            <a:pPr marL="227013" indent="-227013">
              <a:buClr>
                <a:srgbClr val="000099"/>
              </a:buClr>
              <a:buSzPct val="100000"/>
              <a:buFont typeface="Wingdings" charset="2"/>
              <a:buChar char="§"/>
              <a:defRPr/>
            </a:pPr>
            <a:r>
              <a:rPr lang="en-US" dirty="0">
                <a:solidFill>
                  <a:srgbClr val="000099"/>
                </a:solidFill>
                <a:latin typeface="+mn-lt"/>
                <a:ea typeface="+mn-ea"/>
                <a:cs typeface="ＭＳ Ｐゴシック" charset="0"/>
              </a:rPr>
              <a:t>flags:</a:t>
            </a:r>
          </a:p>
          <a:p>
            <a:pPr marL="574675" lvl="1" indent="-227013">
              <a:buClr>
                <a:srgbClr val="000099"/>
              </a:buClr>
              <a:buFont typeface="Wingdings" charset="0"/>
              <a:buChar char="§"/>
              <a:defRPr/>
            </a:pPr>
            <a:r>
              <a:rPr lang="en-US" dirty="0">
                <a:latin typeface="+mn-lt"/>
                <a:ea typeface="+mn-ea"/>
                <a:cs typeface="ＭＳ Ｐゴシック" charset="0"/>
              </a:rPr>
              <a:t>query or reply</a:t>
            </a:r>
          </a:p>
          <a:p>
            <a:pPr marL="574675" lvl="1" indent="-227013">
              <a:buClr>
                <a:srgbClr val="000099"/>
              </a:buClr>
              <a:buFont typeface="Wingdings" charset="0"/>
              <a:buChar char="§"/>
              <a:defRPr/>
            </a:pPr>
            <a:r>
              <a:rPr lang="en-US" dirty="0">
                <a:latin typeface="+mn-lt"/>
                <a:ea typeface="+mn-ea"/>
                <a:cs typeface="ＭＳ Ｐゴシック" charset="0"/>
              </a:rPr>
              <a:t>recursion desired </a:t>
            </a:r>
          </a:p>
          <a:p>
            <a:pPr marL="574675" lvl="1" indent="-227013">
              <a:buClr>
                <a:srgbClr val="000099"/>
              </a:buClr>
              <a:buFont typeface="Wingdings" charset="0"/>
              <a:buChar char="§"/>
              <a:defRPr/>
            </a:pPr>
            <a:r>
              <a:rPr lang="en-US" dirty="0">
                <a:latin typeface="+mn-lt"/>
                <a:ea typeface="+mn-ea"/>
                <a:cs typeface="ＭＳ Ｐゴシック" charset="0"/>
              </a:rPr>
              <a:t>recursion available</a:t>
            </a:r>
          </a:p>
          <a:p>
            <a:pPr marL="574675" lvl="1" indent="-227013">
              <a:buClr>
                <a:srgbClr val="000099"/>
              </a:buClr>
              <a:buFont typeface="Wingdings" charset="0"/>
              <a:buChar char="§"/>
              <a:defRPr/>
            </a:pPr>
            <a:r>
              <a:rPr lang="en-US" dirty="0">
                <a:latin typeface="+mn-lt"/>
                <a:ea typeface="+mn-ea"/>
                <a:cs typeface="ＭＳ Ｐゴシック" charset="0"/>
              </a:rPr>
              <a:t>reply is authoritative</a:t>
            </a:r>
          </a:p>
        </p:txBody>
      </p:sp>
      <p:grpSp>
        <p:nvGrpSpPr>
          <p:cNvPr id="165895" name="Group 36"/>
          <p:cNvGrpSpPr>
            <a:grpSpLocks/>
          </p:cNvGrpSpPr>
          <p:nvPr/>
        </p:nvGrpSpPr>
        <p:grpSpPr bwMode="auto">
          <a:xfrm>
            <a:off x="5765801" y="2216150"/>
            <a:ext cx="3725863" cy="4184650"/>
            <a:chOff x="2672" y="1396"/>
            <a:chExt cx="2347" cy="2636"/>
          </a:xfrm>
        </p:grpSpPr>
        <p:sp>
          <p:nvSpPr>
            <p:cNvPr id="165906" name="Rectangle 33"/>
            <p:cNvSpPr>
              <a:spLocks noChangeArrowheads="1"/>
            </p:cNvSpPr>
            <p:nvPr/>
          </p:nvSpPr>
          <p:spPr bwMode="auto">
            <a:xfrm>
              <a:off x="2742" y="1396"/>
              <a:ext cx="2277" cy="258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endParaRPr lang="en-US" altLang="en-US">
                <a:latin typeface="+mn-lt"/>
                <a:ea typeface="+mn-ea"/>
              </a:endParaRPr>
            </a:p>
          </p:txBody>
        </p:sp>
        <p:sp>
          <p:nvSpPr>
            <p:cNvPr id="165907" name="Rectangle 12"/>
            <p:cNvSpPr>
              <a:spLocks noChangeArrowheads="1"/>
            </p:cNvSpPr>
            <p:nvPr/>
          </p:nvSpPr>
          <p:spPr bwMode="auto">
            <a:xfrm>
              <a:off x="2688" y="1447"/>
              <a:ext cx="2277" cy="2585"/>
            </a:xfrm>
            <a:prstGeom prst="rect">
              <a:avLst/>
            </a:prstGeom>
            <a:solidFill>
              <a:schemeClr val="bg1"/>
            </a:solidFill>
            <a:ln w="19050">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endParaRPr lang="en-US" altLang="en-US">
                <a:latin typeface="+mn-lt"/>
                <a:ea typeface="+mn-ea"/>
              </a:endParaRPr>
            </a:p>
          </p:txBody>
        </p:sp>
        <p:sp>
          <p:nvSpPr>
            <p:cNvPr id="165908" name="Line 13"/>
            <p:cNvSpPr>
              <a:spLocks noChangeShapeType="1"/>
            </p:cNvSpPr>
            <p:nvPr/>
          </p:nvSpPr>
          <p:spPr bwMode="auto">
            <a:xfrm>
              <a:off x="2681" y="3606"/>
              <a:ext cx="2297"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5909" name="Line 14"/>
            <p:cNvSpPr>
              <a:spLocks noChangeShapeType="1"/>
            </p:cNvSpPr>
            <p:nvPr/>
          </p:nvSpPr>
          <p:spPr bwMode="auto">
            <a:xfrm>
              <a:off x="2688" y="3174"/>
              <a:ext cx="2297"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5910" name="Line 15"/>
            <p:cNvSpPr>
              <a:spLocks noChangeShapeType="1"/>
            </p:cNvSpPr>
            <p:nvPr/>
          </p:nvSpPr>
          <p:spPr bwMode="auto">
            <a:xfrm>
              <a:off x="2681" y="2742"/>
              <a:ext cx="2297"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5911" name="Line 16"/>
            <p:cNvSpPr>
              <a:spLocks noChangeShapeType="1"/>
            </p:cNvSpPr>
            <p:nvPr/>
          </p:nvSpPr>
          <p:spPr bwMode="auto">
            <a:xfrm>
              <a:off x="2681" y="2317"/>
              <a:ext cx="2297"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5912" name="Line 17"/>
            <p:cNvSpPr>
              <a:spLocks noChangeShapeType="1"/>
            </p:cNvSpPr>
            <p:nvPr/>
          </p:nvSpPr>
          <p:spPr bwMode="auto">
            <a:xfrm>
              <a:off x="2680" y="2029"/>
              <a:ext cx="2297"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5913" name="Line 18"/>
            <p:cNvSpPr>
              <a:spLocks noChangeShapeType="1"/>
            </p:cNvSpPr>
            <p:nvPr/>
          </p:nvSpPr>
          <p:spPr bwMode="auto">
            <a:xfrm>
              <a:off x="2672" y="1745"/>
              <a:ext cx="2297"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5914" name="Line 19"/>
            <p:cNvSpPr>
              <a:spLocks noChangeShapeType="1"/>
            </p:cNvSpPr>
            <p:nvPr/>
          </p:nvSpPr>
          <p:spPr bwMode="auto">
            <a:xfrm>
              <a:off x="3826" y="1454"/>
              <a:ext cx="2" cy="85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5915" name="Text Box 20"/>
            <p:cNvSpPr txBox="1">
              <a:spLocks noChangeArrowheads="1"/>
            </p:cNvSpPr>
            <p:nvPr/>
          </p:nvSpPr>
          <p:spPr bwMode="auto">
            <a:xfrm>
              <a:off x="2842" y="1492"/>
              <a:ext cx="70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identification</a:t>
              </a:r>
            </a:p>
          </p:txBody>
        </p:sp>
        <p:sp>
          <p:nvSpPr>
            <p:cNvPr id="165916" name="Text Box 21"/>
            <p:cNvSpPr txBox="1">
              <a:spLocks noChangeArrowheads="1"/>
            </p:cNvSpPr>
            <p:nvPr/>
          </p:nvSpPr>
          <p:spPr bwMode="auto">
            <a:xfrm>
              <a:off x="4180" y="1492"/>
              <a:ext cx="33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flags</a:t>
              </a:r>
            </a:p>
          </p:txBody>
        </p:sp>
        <p:sp>
          <p:nvSpPr>
            <p:cNvPr id="165917" name="Text Box 22"/>
            <p:cNvSpPr txBox="1">
              <a:spLocks noChangeArrowheads="1"/>
            </p:cNvSpPr>
            <p:nvPr/>
          </p:nvSpPr>
          <p:spPr bwMode="auto">
            <a:xfrm>
              <a:off x="2862" y="1780"/>
              <a:ext cx="65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 questions</a:t>
              </a:r>
            </a:p>
          </p:txBody>
        </p:sp>
        <p:sp>
          <p:nvSpPr>
            <p:cNvPr id="165918" name="Text Box 23"/>
            <p:cNvSpPr txBox="1">
              <a:spLocks noChangeArrowheads="1"/>
            </p:cNvSpPr>
            <p:nvPr/>
          </p:nvSpPr>
          <p:spPr bwMode="auto">
            <a:xfrm>
              <a:off x="2789" y="2417"/>
              <a:ext cx="172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questions (variable # of questions)</a:t>
              </a:r>
            </a:p>
          </p:txBody>
        </p:sp>
        <p:sp>
          <p:nvSpPr>
            <p:cNvPr id="165919" name="Text Box 26"/>
            <p:cNvSpPr txBox="1">
              <a:spLocks noChangeArrowheads="1"/>
            </p:cNvSpPr>
            <p:nvPr/>
          </p:nvSpPr>
          <p:spPr bwMode="auto">
            <a:xfrm>
              <a:off x="3866" y="2067"/>
              <a:ext cx="89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 additional RRs</a:t>
              </a:r>
            </a:p>
          </p:txBody>
        </p:sp>
        <p:sp>
          <p:nvSpPr>
            <p:cNvPr id="165920" name="Text Box 27"/>
            <p:cNvSpPr txBox="1">
              <a:spLocks noChangeArrowheads="1"/>
            </p:cNvSpPr>
            <p:nvPr/>
          </p:nvSpPr>
          <p:spPr bwMode="auto">
            <a:xfrm>
              <a:off x="2762" y="2068"/>
              <a:ext cx="84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 authority RRs</a:t>
              </a:r>
            </a:p>
          </p:txBody>
        </p:sp>
        <p:sp>
          <p:nvSpPr>
            <p:cNvPr id="165921" name="Text Box 28"/>
            <p:cNvSpPr txBox="1">
              <a:spLocks noChangeArrowheads="1"/>
            </p:cNvSpPr>
            <p:nvPr/>
          </p:nvSpPr>
          <p:spPr bwMode="auto">
            <a:xfrm>
              <a:off x="3928" y="1786"/>
              <a:ext cx="78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 answer RRs</a:t>
              </a:r>
            </a:p>
          </p:txBody>
        </p:sp>
        <p:sp>
          <p:nvSpPr>
            <p:cNvPr id="165922" name="Text Box 30"/>
            <p:cNvSpPr txBox="1">
              <a:spLocks noChangeArrowheads="1"/>
            </p:cNvSpPr>
            <p:nvPr/>
          </p:nvSpPr>
          <p:spPr bwMode="auto">
            <a:xfrm>
              <a:off x="2983" y="2848"/>
              <a:ext cx="142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answers (variable # of RRs)</a:t>
              </a:r>
            </a:p>
          </p:txBody>
        </p:sp>
        <p:sp>
          <p:nvSpPr>
            <p:cNvPr id="165923" name="Text Box 31"/>
            <p:cNvSpPr txBox="1">
              <a:spLocks noChangeArrowheads="1"/>
            </p:cNvSpPr>
            <p:nvPr/>
          </p:nvSpPr>
          <p:spPr bwMode="auto">
            <a:xfrm>
              <a:off x="3002" y="3280"/>
              <a:ext cx="14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authority (variable # of RRs)</a:t>
              </a:r>
            </a:p>
          </p:txBody>
        </p:sp>
        <p:sp>
          <p:nvSpPr>
            <p:cNvPr id="165924" name="Text Box 32"/>
            <p:cNvSpPr txBox="1">
              <a:spLocks noChangeArrowheads="1"/>
            </p:cNvSpPr>
            <p:nvPr/>
          </p:nvSpPr>
          <p:spPr bwMode="auto">
            <a:xfrm>
              <a:off x="2811" y="3700"/>
              <a:ext cx="167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additional info (variable # of RRs)</a:t>
              </a:r>
            </a:p>
          </p:txBody>
        </p:sp>
      </p:grpSp>
      <p:sp>
        <p:nvSpPr>
          <p:cNvPr id="165896" name="Line 34"/>
          <p:cNvSpPr>
            <a:spLocks noChangeShapeType="1"/>
          </p:cNvSpPr>
          <p:nvPr/>
        </p:nvSpPr>
        <p:spPr bwMode="auto">
          <a:xfrm flipV="1">
            <a:off x="5173981" y="2568574"/>
            <a:ext cx="933133" cy="555626"/>
          </a:xfrm>
          <a:prstGeom prst="line">
            <a:avLst/>
          </a:prstGeom>
          <a:noFill/>
          <a:ln w="127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5897" name="Line 35"/>
          <p:cNvSpPr>
            <a:spLocks noChangeShapeType="1"/>
          </p:cNvSpPr>
          <p:nvPr/>
        </p:nvSpPr>
        <p:spPr bwMode="auto">
          <a:xfrm flipV="1">
            <a:off x="4800600" y="2547938"/>
            <a:ext cx="3429000" cy="1655763"/>
          </a:xfrm>
          <a:prstGeom prst="line">
            <a:avLst/>
          </a:prstGeom>
          <a:noFill/>
          <a:ln w="12700">
            <a:solidFill>
              <a:srgbClr val="CC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65898" name="Group 60"/>
          <p:cNvGrpSpPr>
            <a:grpSpLocks/>
          </p:cNvGrpSpPr>
          <p:nvPr/>
        </p:nvGrpSpPr>
        <p:grpSpPr bwMode="auto">
          <a:xfrm>
            <a:off x="5795964" y="1895478"/>
            <a:ext cx="1747837" cy="276226"/>
            <a:chOff x="2691" y="1194"/>
            <a:chExt cx="1101" cy="174"/>
          </a:xfrm>
        </p:grpSpPr>
        <p:sp>
          <p:nvSpPr>
            <p:cNvPr id="165903" name="Text Box 57"/>
            <p:cNvSpPr txBox="1">
              <a:spLocks noChangeArrowheads="1"/>
            </p:cNvSpPr>
            <p:nvPr/>
          </p:nvSpPr>
          <p:spPr bwMode="auto">
            <a:xfrm>
              <a:off x="3032" y="1194"/>
              <a:ext cx="37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200">
                  <a:latin typeface="+mn-lt"/>
                  <a:ea typeface="+mn-ea"/>
                </a:rPr>
                <a:t>2 bytes</a:t>
              </a:r>
            </a:p>
          </p:txBody>
        </p:sp>
        <p:sp>
          <p:nvSpPr>
            <p:cNvPr id="165904" name="Line 58"/>
            <p:cNvSpPr>
              <a:spLocks noChangeShapeType="1"/>
            </p:cNvSpPr>
            <p:nvPr/>
          </p:nvSpPr>
          <p:spPr bwMode="auto">
            <a:xfrm>
              <a:off x="3465" y="1284"/>
              <a:ext cx="32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5905" name="Line 59"/>
            <p:cNvSpPr>
              <a:spLocks noChangeShapeType="1"/>
            </p:cNvSpPr>
            <p:nvPr/>
          </p:nvSpPr>
          <p:spPr bwMode="auto">
            <a:xfrm flipH="1" flipV="1">
              <a:off x="2691" y="1284"/>
              <a:ext cx="32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grpSp>
        <p:nvGrpSpPr>
          <p:cNvPr id="165899" name="Group 61"/>
          <p:cNvGrpSpPr>
            <a:grpSpLocks/>
          </p:cNvGrpSpPr>
          <p:nvPr/>
        </p:nvGrpSpPr>
        <p:grpSpPr bwMode="auto">
          <a:xfrm>
            <a:off x="7570789" y="1895478"/>
            <a:ext cx="1747837" cy="276226"/>
            <a:chOff x="2691" y="1194"/>
            <a:chExt cx="1101" cy="174"/>
          </a:xfrm>
        </p:grpSpPr>
        <p:sp>
          <p:nvSpPr>
            <p:cNvPr id="165900" name="Text Box 62"/>
            <p:cNvSpPr txBox="1">
              <a:spLocks noChangeArrowheads="1"/>
            </p:cNvSpPr>
            <p:nvPr/>
          </p:nvSpPr>
          <p:spPr bwMode="auto">
            <a:xfrm>
              <a:off x="3032" y="1194"/>
              <a:ext cx="37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200">
                  <a:latin typeface="+mn-lt"/>
                  <a:ea typeface="+mn-ea"/>
                </a:rPr>
                <a:t>2 bytes</a:t>
              </a:r>
            </a:p>
          </p:txBody>
        </p:sp>
        <p:sp>
          <p:nvSpPr>
            <p:cNvPr id="165901" name="Line 63"/>
            <p:cNvSpPr>
              <a:spLocks noChangeShapeType="1"/>
            </p:cNvSpPr>
            <p:nvPr/>
          </p:nvSpPr>
          <p:spPr bwMode="auto">
            <a:xfrm>
              <a:off x="3465" y="1284"/>
              <a:ext cx="32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5902" name="Line 64"/>
            <p:cNvSpPr>
              <a:spLocks noChangeShapeType="1"/>
            </p:cNvSpPr>
            <p:nvPr/>
          </p:nvSpPr>
          <p:spPr bwMode="auto">
            <a:xfrm flipH="1" flipV="1">
              <a:off x="2691" y="1284"/>
              <a:ext cx="32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spTree>
    <p:extLst>
      <p:ext uri="{BB962C8B-B14F-4D97-AF65-F5344CB8AC3E}">
        <p14:creationId xmlns:p14="http://schemas.microsoft.com/office/powerpoint/2010/main" val="17998001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90588"/>
          </a:xfrm>
        </p:spPr>
        <p:txBody>
          <a:bodyPr/>
          <a:lstStyle/>
          <a:p>
            <a:r>
              <a:rPr lang="en-US" altLang="en-US"/>
              <a:t>DNS protocol, messages</a:t>
            </a:r>
            <a:endParaRPr lang="en-US" dirty="0"/>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95</a:t>
            </a:fld>
            <a:endParaRPr lang="en-US" altLang="zh-CN" dirty="0"/>
          </a:p>
        </p:txBody>
      </p:sp>
      <p:sp>
        <p:nvSpPr>
          <p:cNvPr id="167939" name="Text Box 4"/>
          <p:cNvSpPr txBox="1">
            <a:spLocks noChangeArrowheads="1"/>
          </p:cNvSpPr>
          <p:nvPr/>
        </p:nvSpPr>
        <p:spPr bwMode="auto">
          <a:xfrm>
            <a:off x="2840050" y="3700663"/>
            <a:ext cx="177163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algn="r">
              <a:lnSpc>
                <a:spcPct val="85000"/>
              </a:lnSpc>
              <a:spcBef>
                <a:spcPct val="0"/>
              </a:spcBef>
              <a:buClrTx/>
              <a:buSzTx/>
              <a:buFontTx/>
              <a:buNone/>
            </a:pPr>
            <a:r>
              <a:rPr lang="en-US" altLang="en-US" dirty="0">
                <a:latin typeface="+mn-lt"/>
                <a:ea typeface="+mn-ea"/>
              </a:rPr>
              <a:t>name, type fields</a:t>
            </a:r>
          </a:p>
          <a:p>
            <a:pPr algn="r">
              <a:lnSpc>
                <a:spcPct val="85000"/>
              </a:lnSpc>
              <a:spcBef>
                <a:spcPct val="0"/>
              </a:spcBef>
              <a:buClrTx/>
              <a:buSzTx/>
              <a:buFontTx/>
              <a:buNone/>
            </a:pPr>
            <a:r>
              <a:rPr lang="en-US" altLang="en-US" dirty="0">
                <a:latin typeface="+mn-lt"/>
                <a:ea typeface="+mn-ea"/>
              </a:rPr>
              <a:t> for a query</a:t>
            </a:r>
            <a:endParaRPr lang="en-US" altLang="en-US" sz="2400" dirty="0">
              <a:latin typeface="+mn-lt"/>
              <a:ea typeface="+mn-ea"/>
            </a:endParaRPr>
          </a:p>
        </p:txBody>
      </p:sp>
      <p:sp>
        <p:nvSpPr>
          <p:cNvPr id="167940" name="Text Box 5"/>
          <p:cNvSpPr txBox="1">
            <a:spLocks noChangeArrowheads="1"/>
          </p:cNvSpPr>
          <p:nvPr/>
        </p:nvSpPr>
        <p:spPr bwMode="auto">
          <a:xfrm>
            <a:off x="2446339" y="4425950"/>
            <a:ext cx="21685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algn="r">
              <a:lnSpc>
                <a:spcPct val="85000"/>
              </a:lnSpc>
              <a:spcBef>
                <a:spcPct val="0"/>
              </a:spcBef>
              <a:buClrTx/>
              <a:buSzTx/>
              <a:buFontTx/>
              <a:buNone/>
            </a:pPr>
            <a:r>
              <a:rPr lang="en-US" altLang="en-US">
                <a:latin typeface="+mn-lt"/>
                <a:ea typeface="+mn-ea"/>
              </a:rPr>
              <a:t>RRs in response</a:t>
            </a:r>
          </a:p>
          <a:p>
            <a:pPr algn="r">
              <a:lnSpc>
                <a:spcPct val="85000"/>
              </a:lnSpc>
              <a:spcBef>
                <a:spcPct val="0"/>
              </a:spcBef>
              <a:buClrTx/>
              <a:buSzTx/>
              <a:buFontTx/>
              <a:buNone/>
            </a:pPr>
            <a:r>
              <a:rPr lang="en-US" altLang="en-US">
                <a:latin typeface="+mn-lt"/>
                <a:ea typeface="+mn-ea"/>
              </a:rPr>
              <a:t>to query</a:t>
            </a:r>
            <a:endParaRPr lang="en-US" altLang="en-US" sz="2400">
              <a:latin typeface="+mn-lt"/>
              <a:ea typeface="+mn-ea"/>
            </a:endParaRPr>
          </a:p>
        </p:txBody>
      </p:sp>
      <p:sp>
        <p:nvSpPr>
          <p:cNvPr id="167941" name="Text Box 6"/>
          <p:cNvSpPr txBox="1">
            <a:spLocks noChangeArrowheads="1"/>
          </p:cNvSpPr>
          <p:nvPr/>
        </p:nvSpPr>
        <p:spPr bwMode="auto">
          <a:xfrm>
            <a:off x="2538624" y="5075438"/>
            <a:ext cx="207941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algn="r">
              <a:lnSpc>
                <a:spcPct val="85000"/>
              </a:lnSpc>
              <a:spcBef>
                <a:spcPct val="0"/>
              </a:spcBef>
              <a:buClrTx/>
              <a:buSzTx/>
              <a:buFontTx/>
              <a:buNone/>
            </a:pPr>
            <a:r>
              <a:rPr lang="en-US" altLang="en-US">
                <a:latin typeface="+mn-lt"/>
                <a:ea typeface="+mn-ea"/>
              </a:rPr>
              <a:t>records for</a:t>
            </a:r>
          </a:p>
          <a:p>
            <a:pPr algn="r">
              <a:lnSpc>
                <a:spcPct val="85000"/>
              </a:lnSpc>
              <a:spcBef>
                <a:spcPct val="0"/>
              </a:spcBef>
              <a:buClrTx/>
              <a:buSzTx/>
              <a:buFontTx/>
              <a:buNone/>
            </a:pPr>
            <a:r>
              <a:rPr lang="en-US" altLang="en-US">
                <a:latin typeface="+mn-lt"/>
                <a:ea typeface="+mn-ea"/>
              </a:rPr>
              <a:t>authoritative servers</a:t>
            </a:r>
            <a:endParaRPr lang="en-US" altLang="en-US" sz="2400">
              <a:latin typeface="+mn-lt"/>
              <a:ea typeface="+mn-ea"/>
            </a:endParaRPr>
          </a:p>
        </p:txBody>
      </p:sp>
      <p:sp>
        <p:nvSpPr>
          <p:cNvPr id="167942" name="Text Box 7"/>
          <p:cNvSpPr txBox="1">
            <a:spLocks noChangeArrowheads="1"/>
          </p:cNvSpPr>
          <p:nvPr/>
        </p:nvSpPr>
        <p:spPr bwMode="auto">
          <a:xfrm>
            <a:off x="2331960" y="5794575"/>
            <a:ext cx="2273379"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pPr algn="r">
              <a:lnSpc>
                <a:spcPct val="85000"/>
              </a:lnSpc>
              <a:spcBef>
                <a:spcPct val="0"/>
              </a:spcBef>
              <a:buClrTx/>
              <a:buSzTx/>
              <a:buFontTx/>
              <a:buNone/>
            </a:pPr>
            <a:r>
              <a:rPr lang="en-US" altLang="en-US">
                <a:latin typeface="+mn-lt"/>
                <a:ea typeface="+mn-ea"/>
              </a:rPr>
              <a:t>additional </a:t>
            </a:r>
            <a:r>
              <a:rPr lang="ja-JP" altLang="en-US">
                <a:latin typeface="+mn-lt"/>
                <a:ea typeface="+mn-ea"/>
              </a:rPr>
              <a:t>“</a:t>
            </a:r>
            <a:r>
              <a:rPr lang="en-US" altLang="ja-JP">
                <a:latin typeface="+mn-lt"/>
                <a:ea typeface="+mn-ea"/>
              </a:rPr>
              <a:t>helpful</a:t>
            </a:r>
            <a:r>
              <a:rPr lang="ja-JP" altLang="en-US">
                <a:latin typeface="+mn-lt"/>
                <a:ea typeface="+mn-ea"/>
              </a:rPr>
              <a:t>”</a:t>
            </a:r>
            <a:endParaRPr lang="en-US" altLang="ja-JP">
              <a:latin typeface="+mn-lt"/>
              <a:ea typeface="+mn-ea"/>
            </a:endParaRPr>
          </a:p>
          <a:p>
            <a:pPr algn="r">
              <a:lnSpc>
                <a:spcPct val="85000"/>
              </a:lnSpc>
              <a:spcBef>
                <a:spcPct val="0"/>
              </a:spcBef>
              <a:buClrTx/>
              <a:buSzTx/>
              <a:buFontTx/>
              <a:buNone/>
            </a:pPr>
            <a:r>
              <a:rPr lang="en-US" altLang="en-US">
                <a:latin typeface="+mn-lt"/>
                <a:ea typeface="+mn-ea"/>
              </a:rPr>
              <a:t>info that may be used</a:t>
            </a:r>
            <a:endParaRPr lang="en-US" altLang="en-US" sz="2400">
              <a:latin typeface="+mn-lt"/>
              <a:ea typeface="+mn-ea"/>
            </a:endParaRPr>
          </a:p>
        </p:txBody>
      </p:sp>
      <p:grpSp>
        <p:nvGrpSpPr>
          <p:cNvPr id="167943" name="Group 17"/>
          <p:cNvGrpSpPr>
            <a:grpSpLocks/>
          </p:cNvGrpSpPr>
          <p:nvPr/>
        </p:nvGrpSpPr>
        <p:grpSpPr bwMode="auto">
          <a:xfrm>
            <a:off x="5765801" y="2216150"/>
            <a:ext cx="3725863" cy="4184650"/>
            <a:chOff x="2672" y="1396"/>
            <a:chExt cx="2347" cy="2636"/>
          </a:xfrm>
        </p:grpSpPr>
        <p:sp>
          <p:nvSpPr>
            <p:cNvPr id="167958" name="Rectangle 18"/>
            <p:cNvSpPr>
              <a:spLocks noChangeArrowheads="1"/>
            </p:cNvSpPr>
            <p:nvPr/>
          </p:nvSpPr>
          <p:spPr bwMode="auto">
            <a:xfrm>
              <a:off x="2742" y="1396"/>
              <a:ext cx="2277" cy="2585"/>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endParaRPr lang="en-US" altLang="en-US">
                <a:latin typeface="+mn-lt"/>
                <a:ea typeface="+mn-ea"/>
              </a:endParaRPr>
            </a:p>
          </p:txBody>
        </p:sp>
        <p:sp>
          <p:nvSpPr>
            <p:cNvPr id="167959" name="Rectangle 19"/>
            <p:cNvSpPr>
              <a:spLocks noChangeArrowheads="1"/>
            </p:cNvSpPr>
            <p:nvPr/>
          </p:nvSpPr>
          <p:spPr bwMode="auto">
            <a:xfrm>
              <a:off x="2688" y="1447"/>
              <a:ext cx="2277" cy="2585"/>
            </a:xfrm>
            <a:prstGeom prst="rect">
              <a:avLst/>
            </a:prstGeom>
            <a:solidFill>
              <a:schemeClr val="bg1"/>
            </a:solidFill>
            <a:ln w="19050">
              <a:solidFill>
                <a:schemeClr val="tx1"/>
              </a:solidFill>
              <a:miter lim="800000"/>
              <a:headEnd/>
              <a:tailEnd/>
            </a:ln>
          </p:spPr>
          <p:txBody>
            <a:bodyPr wrap="none" anchor="ctr"/>
            <a:lstStyle>
              <a:lvl1pPr>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endParaRPr lang="en-US" altLang="en-US">
                <a:latin typeface="+mn-lt"/>
                <a:ea typeface="+mn-ea"/>
              </a:endParaRPr>
            </a:p>
          </p:txBody>
        </p:sp>
        <p:sp>
          <p:nvSpPr>
            <p:cNvPr id="167960" name="Line 20"/>
            <p:cNvSpPr>
              <a:spLocks noChangeShapeType="1"/>
            </p:cNvSpPr>
            <p:nvPr/>
          </p:nvSpPr>
          <p:spPr bwMode="auto">
            <a:xfrm>
              <a:off x="2681" y="3606"/>
              <a:ext cx="2297"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7961" name="Line 21"/>
            <p:cNvSpPr>
              <a:spLocks noChangeShapeType="1"/>
            </p:cNvSpPr>
            <p:nvPr/>
          </p:nvSpPr>
          <p:spPr bwMode="auto">
            <a:xfrm>
              <a:off x="2688" y="3174"/>
              <a:ext cx="2297"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7962" name="Line 22"/>
            <p:cNvSpPr>
              <a:spLocks noChangeShapeType="1"/>
            </p:cNvSpPr>
            <p:nvPr/>
          </p:nvSpPr>
          <p:spPr bwMode="auto">
            <a:xfrm>
              <a:off x="2681" y="2742"/>
              <a:ext cx="2297"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7963" name="Line 23"/>
            <p:cNvSpPr>
              <a:spLocks noChangeShapeType="1"/>
            </p:cNvSpPr>
            <p:nvPr/>
          </p:nvSpPr>
          <p:spPr bwMode="auto">
            <a:xfrm>
              <a:off x="2681" y="2317"/>
              <a:ext cx="2297"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7964" name="Line 24"/>
            <p:cNvSpPr>
              <a:spLocks noChangeShapeType="1"/>
            </p:cNvSpPr>
            <p:nvPr/>
          </p:nvSpPr>
          <p:spPr bwMode="auto">
            <a:xfrm>
              <a:off x="2680" y="2029"/>
              <a:ext cx="2297"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7965" name="Line 25"/>
            <p:cNvSpPr>
              <a:spLocks noChangeShapeType="1"/>
            </p:cNvSpPr>
            <p:nvPr/>
          </p:nvSpPr>
          <p:spPr bwMode="auto">
            <a:xfrm>
              <a:off x="2672" y="1745"/>
              <a:ext cx="2297"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7966" name="Line 26"/>
            <p:cNvSpPr>
              <a:spLocks noChangeShapeType="1"/>
            </p:cNvSpPr>
            <p:nvPr/>
          </p:nvSpPr>
          <p:spPr bwMode="auto">
            <a:xfrm>
              <a:off x="3826" y="1454"/>
              <a:ext cx="2" cy="85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7967" name="Text Box 27"/>
            <p:cNvSpPr txBox="1">
              <a:spLocks noChangeArrowheads="1"/>
            </p:cNvSpPr>
            <p:nvPr/>
          </p:nvSpPr>
          <p:spPr bwMode="auto">
            <a:xfrm>
              <a:off x="2842" y="1492"/>
              <a:ext cx="70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dirty="0">
                  <a:latin typeface="+mn-lt"/>
                  <a:ea typeface="+mn-ea"/>
                </a:rPr>
                <a:t>identification</a:t>
              </a:r>
            </a:p>
          </p:txBody>
        </p:sp>
        <p:sp>
          <p:nvSpPr>
            <p:cNvPr id="167968" name="Text Box 28"/>
            <p:cNvSpPr txBox="1">
              <a:spLocks noChangeArrowheads="1"/>
            </p:cNvSpPr>
            <p:nvPr/>
          </p:nvSpPr>
          <p:spPr bwMode="auto">
            <a:xfrm>
              <a:off x="4180" y="1492"/>
              <a:ext cx="339"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flags</a:t>
              </a:r>
            </a:p>
          </p:txBody>
        </p:sp>
        <p:sp>
          <p:nvSpPr>
            <p:cNvPr id="167969" name="Text Box 29"/>
            <p:cNvSpPr txBox="1">
              <a:spLocks noChangeArrowheads="1"/>
            </p:cNvSpPr>
            <p:nvPr/>
          </p:nvSpPr>
          <p:spPr bwMode="auto">
            <a:xfrm>
              <a:off x="2862" y="1780"/>
              <a:ext cx="657"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 questions</a:t>
              </a:r>
            </a:p>
          </p:txBody>
        </p:sp>
        <p:sp>
          <p:nvSpPr>
            <p:cNvPr id="167970" name="Text Box 30"/>
            <p:cNvSpPr txBox="1">
              <a:spLocks noChangeArrowheads="1"/>
            </p:cNvSpPr>
            <p:nvPr/>
          </p:nvSpPr>
          <p:spPr bwMode="auto">
            <a:xfrm>
              <a:off x="2789" y="2417"/>
              <a:ext cx="172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questions (variable # of questions)</a:t>
              </a:r>
            </a:p>
          </p:txBody>
        </p:sp>
        <p:sp>
          <p:nvSpPr>
            <p:cNvPr id="167971" name="Text Box 31"/>
            <p:cNvSpPr txBox="1">
              <a:spLocks noChangeArrowheads="1"/>
            </p:cNvSpPr>
            <p:nvPr/>
          </p:nvSpPr>
          <p:spPr bwMode="auto">
            <a:xfrm>
              <a:off x="3866" y="2067"/>
              <a:ext cx="891"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 additional RRs</a:t>
              </a:r>
            </a:p>
          </p:txBody>
        </p:sp>
        <p:sp>
          <p:nvSpPr>
            <p:cNvPr id="167972" name="Text Box 32"/>
            <p:cNvSpPr txBox="1">
              <a:spLocks noChangeArrowheads="1"/>
            </p:cNvSpPr>
            <p:nvPr/>
          </p:nvSpPr>
          <p:spPr bwMode="auto">
            <a:xfrm>
              <a:off x="2762" y="2068"/>
              <a:ext cx="84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 authority RRs</a:t>
              </a:r>
            </a:p>
          </p:txBody>
        </p:sp>
        <p:sp>
          <p:nvSpPr>
            <p:cNvPr id="167973" name="Text Box 33"/>
            <p:cNvSpPr txBox="1">
              <a:spLocks noChangeArrowheads="1"/>
            </p:cNvSpPr>
            <p:nvPr/>
          </p:nvSpPr>
          <p:spPr bwMode="auto">
            <a:xfrm>
              <a:off x="3928" y="1786"/>
              <a:ext cx="78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 answer RRs</a:t>
              </a:r>
            </a:p>
          </p:txBody>
        </p:sp>
        <p:sp>
          <p:nvSpPr>
            <p:cNvPr id="167974" name="Text Box 34"/>
            <p:cNvSpPr txBox="1">
              <a:spLocks noChangeArrowheads="1"/>
            </p:cNvSpPr>
            <p:nvPr/>
          </p:nvSpPr>
          <p:spPr bwMode="auto">
            <a:xfrm>
              <a:off x="2983" y="2848"/>
              <a:ext cx="142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answers (variable # of RRs)</a:t>
              </a:r>
            </a:p>
          </p:txBody>
        </p:sp>
        <p:sp>
          <p:nvSpPr>
            <p:cNvPr id="167975" name="Text Box 35"/>
            <p:cNvSpPr txBox="1">
              <a:spLocks noChangeArrowheads="1"/>
            </p:cNvSpPr>
            <p:nvPr/>
          </p:nvSpPr>
          <p:spPr bwMode="auto">
            <a:xfrm>
              <a:off x="3002" y="3280"/>
              <a:ext cx="14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authority (variable # of RRs)</a:t>
              </a:r>
            </a:p>
          </p:txBody>
        </p:sp>
        <p:sp>
          <p:nvSpPr>
            <p:cNvPr id="167976" name="Text Box 36"/>
            <p:cNvSpPr txBox="1">
              <a:spLocks noChangeArrowheads="1"/>
            </p:cNvSpPr>
            <p:nvPr/>
          </p:nvSpPr>
          <p:spPr bwMode="auto">
            <a:xfrm>
              <a:off x="2811" y="3700"/>
              <a:ext cx="1676"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600">
                  <a:latin typeface="+mn-lt"/>
                  <a:ea typeface="+mn-ea"/>
                </a:rPr>
                <a:t>additional info (variable # of RRs)</a:t>
              </a:r>
            </a:p>
          </p:txBody>
        </p:sp>
      </p:grpSp>
      <p:sp>
        <p:nvSpPr>
          <p:cNvPr id="167944" name="Line 37"/>
          <p:cNvSpPr>
            <a:spLocks noChangeShapeType="1"/>
          </p:cNvSpPr>
          <p:nvPr/>
        </p:nvSpPr>
        <p:spPr bwMode="auto">
          <a:xfrm flipH="1">
            <a:off x="4625975" y="6062663"/>
            <a:ext cx="1371600" cy="0"/>
          </a:xfrm>
          <a:prstGeom prst="line">
            <a:avLst/>
          </a:prstGeom>
          <a:noFill/>
          <a:ln w="19050">
            <a:solidFill>
              <a:srgbClr val="CC0000"/>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7945" name="Line 38"/>
          <p:cNvSpPr>
            <a:spLocks noChangeShapeType="1"/>
          </p:cNvSpPr>
          <p:nvPr/>
        </p:nvSpPr>
        <p:spPr bwMode="auto">
          <a:xfrm flipH="1">
            <a:off x="4633913" y="5403850"/>
            <a:ext cx="1371600" cy="0"/>
          </a:xfrm>
          <a:prstGeom prst="line">
            <a:avLst/>
          </a:prstGeom>
          <a:noFill/>
          <a:ln w="19050">
            <a:solidFill>
              <a:srgbClr val="CC0000"/>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7946" name="Line 39"/>
          <p:cNvSpPr>
            <a:spLocks noChangeShapeType="1"/>
          </p:cNvSpPr>
          <p:nvPr/>
        </p:nvSpPr>
        <p:spPr bwMode="auto">
          <a:xfrm flipH="1">
            <a:off x="4641850" y="4745038"/>
            <a:ext cx="1371600" cy="0"/>
          </a:xfrm>
          <a:prstGeom prst="line">
            <a:avLst/>
          </a:prstGeom>
          <a:noFill/>
          <a:ln w="19050">
            <a:solidFill>
              <a:srgbClr val="CC0000"/>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7947" name="Line 40"/>
          <p:cNvSpPr>
            <a:spLocks noChangeShapeType="1"/>
          </p:cNvSpPr>
          <p:nvPr/>
        </p:nvSpPr>
        <p:spPr bwMode="auto">
          <a:xfrm flipH="1">
            <a:off x="4627563" y="4019550"/>
            <a:ext cx="1371600" cy="0"/>
          </a:xfrm>
          <a:prstGeom prst="line">
            <a:avLst/>
          </a:prstGeom>
          <a:noFill/>
          <a:ln w="19050">
            <a:solidFill>
              <a:srgbClr val="CC0000"/>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nvGrpSpPr>
          <p:cNvPr id="167950" name="Group 43"/>
          <p:cNvGrpSpPr>
            <a:grpSpLocks/>
          </p:cNvGrpSpPr>
          <p:nvPr/>
        </p:nvGrpSpPr>
        <p:grpSpPr bwMode="auto">
          <a:xfrm>
            <a:off x="5795964" y="1895478"/>
            <a:ext cx="1747837" cy="276226"/>
            <a:chOff x="2691" y="1194"/>
            <a:chExt cx="1101" cy="174"/>
          </a:xfrm>
        </p:grpSpPr>
        <p:sp>
          <p:nvSpPr>
            <p:cNvPr id="167955" name="Text Box 44"/>
            <p:cNvSpPr txBox="1">
              <a:spLocks noChangeArrowheads="1"/>
            </p:cNvSpPr>
            <p:nvPr/>
          </p:nvSpPr>
          <p:spPr bwMode="auto">
            <a:xfrm>
              <a:off x="3032" y="1194"/>
              <a:ext cx="37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200">
                  <a:latin typeface="+mn-lt"/>
                  <a:ea typeface="+mn-ea"/>
                </a:rPr>
                <a:t>2 bytes</a:t>
              </a:r>
            </a:p>
          </p:txBody>
        </p:sp>
        <p:sp>
          <p:nvSpPr>
            <p:cNvPr id="167956" name="Line 45"/>
            <p:cNvSpPr>
              <a:spLocks noChangeShapeType="1"/>
            </p:cNvSpPr>
            <p:nvPr/>
          </p:nvSpPr>
          <p:spPr bwMode="auto">
            <a:xfrm>
              <a:off x="3465" y="1284"/>
              <a:ext cx="32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7957" name="Line 46"/>
            <p:cNvSpPr>
              <a:spLocks noChangeShapeType="1"/>
            </p:cNvSpPr>
            <p:nvPr/>
          </p:nvSpPr>
          <p:spPr bwMode="auto">
            <a:xfrm flipH="1" flipV="1">
              <a:off x="2691" y="1284"/>
              <a:ext cx="32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grpSp>
        <p:nvGrpSpPr>
          <p:cNvPr id="167951" name="Group 47"/>
          <p:cNvGrpSpPr>
            <a:grpSpLocks/>
          </p:cNvGrpSpPr>
          <p:nvPr/>
        </p:nvGrpSpPr>
        <p:grpSpPr bwMode="auto">
          <a:xfrm>
            <a:off x="7570789" y="1895478"/>
            <a:ext cx="1747837" cy="276226"/>
            <a:chOff x="2691" y="1194"/>
            <a:chExt cx="1101" cy="174"/>
          </a:xfrm>
        </p:grpSpPr>
        <p:sp>
          <p:nvSpPr>
            <p:cNvPr id="167952" name="Text Box 48"/>
            <p:cNvSpPr txBox="1">
              <a:spLocks noChangeArrowheads="1"/>
            </p:cNvSpPr>
            <p:nvPr/>
          </p:nvSpPr>
          <p:spPr bwMode="auto">
            <a:xfrm>
              <a:off x="3032" y="1194"/>
              <a:ext cx="373"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000">
                  <a:solidFill>
                    <a:schemeClr val="tx1"/>
                  </a:solidFill>
                  <a:latin typeface="Arial" panose="020B0604020202020204" pitchFamily="34" charset="0"/>
                  <a:ea typeface="ＭＳ Ｐゴシック" panose="020B0600070205080204" pitchFamily="34" charset="-128"/>
                </a:defRPr>
              </a:lvl1pPr>
              <a:lvl2pPr marL="742950" indent="-285750">
                <a:defRPr sz="2000">
                  <a:solidFill>
                    <a:schemeClr val="tx1"/>
                  </a:solidFill>
                  <a:latin typeface="Arial" panose="020B0604020202020204" pitchFamily="34" charset="0"/>
                  <a:ea typeface="ＭＳ Ｐゴシック" panose="020B0600070205080204" pitchFamily="34" charset="-128"/>
                </a:defRPr>
              </a:lvl2pPr>
              <a:lvl3pPr marL="1143000" indent="-228600">
                <a:defRPr sz="2000">
                  <a:solidFill>
                    <a:schemeClr val="tx1"/>
                  </a:solidFill>
                  <a:latin typeface="Arial" panose="020B0604020202020204" pitchFamily="34" charset="0"/>
                  <a:ea typeface="ＭＳ Ｐゴシック" panose="020B0600070205080204" pitchFamily="34" charset="-128"/>
                </a:defRPr>
              </a:lvl3pPr>
              <a:lvl4pPr marL="1600200" indent="-228600">
                <a:defRPr sz="2000">
                  <a:solidFill>
                    <a:schemeClr val="tx1"/>
                  </a:solidFill>
                  <a:latin typeface="Arial" panose="020B0604020202020204" pitchFamily="34" charset="0"/>
                  <a:ea typeface="ＭＳ Ｐゴシック" panose="020B0600070205080204" pitchFamily="34" charset="-128"/>
                </a:defRPr>
              </a:lvl4pPr>
              <a:lvl5pPr marL="2057400" indent="-22860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ＭＳ Ｐゴシック" panose="020B0600070205080204" pitchFamily="34" charset="-128"/>
                </a:defRPr>
              </a:lvl9pPr>
            </a:lstStyle>
            <a:p>
              <a:r>
                <a:rPr lang="en-US" altLang="en-US" sz="1200">
                  <a:latin typeface="+mn-lt"/>
                  <a:ea typeface="+mn-ea"/>
                </a:rPr>
                <a:t>2 bytes</a:t>
              </a:r>
            </a:p>
          </p:txBody>
        </p:sp>
        <p:sp>
          <p:nvSpPr>
            <p:cNvPr id="167953" name="Line 49"/>
            <p:cNvSpPr>
              <a:spLocks noChangeShapeType="1"/>
            </p:cNvSpPr>
            <p:nvPr/>
          </p:nvSpPr>
          <p:spPr bwMode="auto">
            <a:xfrm>
              <a:off x="3465" y="1284"/>
              <a:ext cx="32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67954" name="Line 50"/>
            <p:cNvSpPr>
              <a:spLocks noChangeShapeType="1"/>
            </p:cNvSpPr>
            <p:nvPr/>
          </p:nvSpPr>
          <p:spPr bwMode="auto">
            <a:xfrm flipH="1" flipV="1">
              <a:off x="2691" y="1284"/>
              <a:ext cx="32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spTree>
    <p:extLst>
      <p:ext uri="{BB962C8B-B14F-4D97-AF65-F5344CB8AC3E}">
        <p14:creationId xmlns:p14="http://schemas.microsoft.com/office/powerpoint/2010/main" val="26742823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idx="1"/>
          </p:nvPr>
        </p:nvSpPr>
        <p:spPr/>
        <p:txBody>
          <a:bodyPr/>
          <a:lstStyle/>
          <a:p>
            <a:r>
              <a:rPr lang="en-US" dirty="0"/>
              <a:t>You start a new company (</a:t>
            </a:r>
            <a:r>
              <a:rPr lang="en-US" dirty="0">
                <a:hlinkClick r:id="rId2">
                  <a:extLst>
                    <a:ext uri="{A12FA001-AC4F-418D-AE19-62706E023703}">
                      <ahyp:hlinkClr xmlns:ahyp="http://schemas.microsoft.com/office/drawing/2018/hyperlinkcolor" val="tx"/>
                    </a:ext>
                  </a:extLst>
                </a:hlinkClick>
              </a:rPr>
              <a:t>www.ali99.com</a:t>
            </a:r>
            <a:r>
              <a:rPr lang="en-US" dirty="0"/>
              <a:t>) (web + mail)</a:t>
            </a:r>
          </a:p>
          <a:p>
            <a:r>
              <a:rPr lang="en-US" dirty="0"/>
              <a:t>What are the records inserted in to the hierarchy?</a:t>
            </a:r>
          </a:p>
        </p:txBody>
      </p:sp>
      <p:sp>
        <p:nvSpPr>
          <p:cNvPr id="3" name="灯片编号占位符 2"/>
          <p:cNvSpPr>
            <a:spLocks noGrp="1"/>
          </p:cNvSpPr>
          <p:nvPr>
            <p:ph type="sldNum" sz="quarter" idx="12"/>
          </p:nvPr>
        </p:nvSpPr>
        <p:spPr/>
        <p:txBody>
          <a:bodyPr/>
          <a:lstStyle/>
          <a:p>
            <a:fld id="{F769371F-0F95-4BDF-9A9A-7FF549C12214}" type="slidenum">
              <a:rPr lang="en-US" altLang="zh-CN" smtClean="0"/>
              <a:pPr/>
              <a:t>96</a:t>
            </a:fld>
            <a:endParaRPr lang="en-US" altLang="zh-CN" dirty="0"/>
          </a:p>
        </p:txBody>
      </p:sp>
    </p:spTree>
    <p:extLst>
      <p:ext uri="{BB962C8B-B14F-4D97-AF65-F5344CB8AC3E}">
        <p14:creationId xmlns:p14="http://schemas.microsoft.com/office/powerpoint/2010/main" val="23022212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240000" y="360000"/>
            <a:ext cx="11520000" cy="890588"/>
          </a:xfrm>
        </p:spPr>
        <p:txBody>
          <a:bodyPr/>
          <a:lstStyle/>
          <a:p>
            <a:r>
              <a:rPr lang="en-US" altLang="zh-CN" dirty="0"/>
              <a:t>Inserting records into DNS</a:t>
            </a:r>
            <a:endParaRPr lang="zh-CN" altLang="en-US" dirty="0"/>
          </a:p>
        </p:txBody>
      </p:sp>
      <p:sp>
        <p:nvSpPr>
          <p:cNvPr id="2" name="灯片编号占位符 1"/>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97</a:t>
            </a:fld>
            <a:endParaRPr lang="en-US" altLang="zh-CN" dirty="0"/>
          </a:p>
        </p:txBody>
      </p:sp>
      <p:graphicFrame>
        <p:nvGraphicFramePr>
          <p:cNvPr id="7" name="Object 2"/>
          <p:cNvGraphicFramePr>
            <a:graphicFrameLocks noChangeAspect="1"/>
          </p:cNvGraphicFramePr>
          <p:nvPr/>
        </p:nvGraphicFramePr>
        <p:xfrm>
          <a:off x="2332738" y="4904508"/>
          <a:ext cx="833437" cy="638175"/>
        </p:xfrm>
        <a:graphic>
          <a:graphicData uri="http://schemas.openxmlformats.org/presentationml/2006/ole">
            <mc:AlternateContent xmlns:mc="http://schemas.openxmlformats.org/markup-compatibility/2006">
              <mc:Choice xmlns:v="urn:schemas-microsoft-com:vml" Requires="v">
                <p:oleObj spid="_x0000_s376855" name="Clip" r:id="rId3" imgW="1307263" imgH="1084139" progId="">
                  <p:embed/>
                </p:oleObj>
              </mc:Choice>
              <mc:Fallback>
                <p:oleObj name="Clip" r:id="rId3" imgW="1307263" imgH="1084139" progId="">
                  <p:embed/>
                  <p:pic>
                    <p:nvPicPr>
                      <p:cNvPr id="7"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2738" y="4904508"/>
                        <a:ext cx="833437"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 Box 3"/>
          <p:cNvSpPr txBox="1">
            <a:spLocks noChangeArrowheads="1"/>
          </p:cNvSpPr>
          <p:nvPr/>
        </p:nvSpPr>
        <p:spPr bwMode="auto">
          <a:xfrm>
            <a:off x="2101570" y="5714009"/>
            <a:ext cx="1483098" cy="615553"/>
          </a:xfrm>
          <a:prstGeom prst="rect">
            <a:avLst/>
          </a:prstGeom>
          <a:noFill/>
          <a:ln w="9525">
            <a:noFill/>
            <a:miter lim="800000"/>
            <a:headEnd/>
            <a:tailEnd/>
          </a:ln>
        </p:spPr>
        <p:txBody>
          <a:bodyPr wrap="none">
            <a:spAutoFit/>
          </a:bodyPr>
          <a:lstStyle/>
          <a:p>
            <a:pPr algn="ctr">
              <a:defRPr/>
            </a:pPr>
            <a:r>
              <a:rPr lang="en-US" altLang="zh-CN" sz="1800" dirty="0">
                <a:latin typeface="+mn-lt"/>
                <a:ea typeface="+mn-ea"/>
              </a:rPr>
              <a:t>requesting host</a:t>
            </a:r>
            <a:endParaRPr lang="en-US" altLang="zh-CN" dirty="0">
              <a:latin typeface="+mn-lt"/>
              <a:ea typeface="+mn-ea"/>
            </a:endParaRPr>
          </a:p>
          <a:p>
            <a:pPr algn="ctr">
              <a:defRPr/>
            </a:pPr>
            <a:r>
              <a:rPr lang="en-US" altLang="zh-CN" sz="1600" b="1" dirty="0">
                <a:latin typeface="+mn-lt"/>
                <a:ea typeface="+mn-ea"/>
              </a:rPr>
              <a:t>www.ali99.com</a:t>
            </a:r>
            <a:endParaRPr lang="en-US" altLang="zh-CN" sz="1600" dirty="0">
              <a:latin typeface="+mn-lt"/>
              <a:ea typeface="+mn-ea"/>
            </a:endParaRPr>
          </a:p>
        </p:txBody>
      </p:sp>
      <p:grpSp>
        <p:nvGrpSpPr>
          <p:cNvPr id="11" name="Group 6"/>
          <p:cNvGrpSpPr>
            <a:grpSpLocks/>
          </p:cNvGrpSpPr>
          <p:nvPr/>
        </p:nvGrpSpPr>
        <p:grpSpPr bwMode="auto">
          <a:xfrm>
            <a:off x="3434940" y="3168879"/>
            <a:ext cx="369887" cy="657225"/>
            <a:chOff x="4180" y="783"/>
            <a:chExt cx="150" cy="307"/>
          </a:xfrm>
        </p:grpSpPr>
        <p:sp>
          <p:nvSpPr>
            <p:cNvPr id="61" name="AutoShape 7"/>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62" name="Rectangle 8"/>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63" name="Rectangle 9"/>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64" name="AutoShape 10"/>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65" name="Line 11"/>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66" name="Line 12"/>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67" name="Rectangle 13"/>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68" name="Rectangle 14"/>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sp>
        <p:nvSpPr>
          <p:cNvPr id="12" name="Text Box 15"/>
          <p:cNvSpPr txBox="1">
            <a:spLocks noChangeArrowheads="1"/>
          </p:cNvSpPr>
          <p:nvPr/>
        </p:nvSpPr>
        <p:spPr bwMode="auto">
          <a:xfrm>
            <a:off x="4703445" y="1438276"/>
            <a:ext cx="2011362" cy="366713"/>
          </a:xfrm>
          <a:prstGeom prst="rect">
            <a:avLst/>
          </a:prstGeom>
          <a:noFill/>
          <a:ln w="9525">
            <a:noFill/>
            <a:miter lim="800000"/>
            <a:headEnd/>
            <a:tailEnd/>
          </a:ln>
        </p:spPr>
        <p:txBody>
          <a:bodyPr>
            <a:spAutoFit/>
          </a:bodyPr>
          <a:lstStyle/>
          <a:p>
            <a:pPr algn="ctr">
              <a:defRPr/>
            </a:pPr>
            <a:r>
              <a:rPr lang="en-US" altLang="zh-CN" sz="1800" dirty="0">
                <a:latin typeface="+mn-lt"/>
                <a:ea typeface="+mn-ea"/>
              </a:rPr>
              <a:t>root DNS server</a:t>
            </a:r>
            <a:endParaRPr lang="en-US" altLang="zh-CN" sz="1600" dirty="0">
              <a:latin typeface="+mn-lt"/>
              <a:ea typeface="+mn-ea"/>
            </a:endParaRPr>
          </a:p>
        </p:txBody>
      </p:sp>
      <p:sp>
        <p:nvSpPr>
          <p:cNvPr id="13" name="Line 16"/>
          <p:cNvSpPr>
            <a:spLocks noChangeShapeType="1"/>
          </p:cNvSpPr>
          <p:nvPr/>
        </p:nvSpPr>
        <p:spPr bwMode="auto">
          <a:xfrm flipV="1">
            <a:off x="2872741" y="3852864"/>
            <a:ext cx="616449" cy="1016895"/>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sp>
        <p:nvSpPr>
          <p:cNvPr id="14" name="Line 17"/>
          <p:cNvSpPr>
            <a:spLocks noChangeShapeType="1"/>
          </p:cNvSpPr>
          <p:nvPr/>
        </p:nvSpPr>
        <p:spPr bwMode="auto">
          <a:xfrm flipV="1">
            <a:off x="3817157" y="2447320"/>
            <a:ext cx="1500926" cy="1003905"/>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grpSp>
        <p:nvGrpSpPr>
          <p:cNvPr id="16" name="Group 19"/>
          <p:cNvGrpSpPr>
            <a:grpSpLocks/>
          </p:cNvGrpSpPr>
          <p:nvPr/>
        </p:nvGrpSpPr>
        <p:grpSpPr bwMode="auto">
          <a:xfrm>
            <a:off x="1811244" y="2575155"/>
            <a:ext cx="2611437" cy="1150938"/>
            <a:chOff x="2838" y="1753"/>
            <a:chExt cx="1645" cy="725"/>
          </a:xfrm>
          <a:noFill/>
        </p:grpSpPr>
        <p:sp>
          <p:nvSpPr>
            <p:cNvPr id="59" name="Rectangle 20"/>
            <p:cNvSpPr>
              <a:spLocks noChangeArrowheads="1"/>
            </p:cNvSpPr>
            <p:nvPr/>
          </p:nvSpPr>
          <p:spPr bwMode="auto">
            <a:xfrm>
              <a:off x="2838" y="2178"/>
              <a:ext cx="1182" cy="300"/>
            </a:xfrm>
            <a:prstGeom prst="rect">
              <a:avLst/>
            </a:prstGeom>
            <a:grpFill/>
            <a:ln w="9525">
              <a:noFill/>
              <a:miter lim="800000"/>
              <a:headEnd/>
              <a:tailEnd/>
            </a:ln>
          </p:spPr>
          <p:txBody>
            <a:bodyPr wrap="none" anchor="ctr"/>
            <a:lstStyle/>
            <a:p>
              <a:pPr>
                <a:defRPr/>
              </a:pPr>
              <a:endParaRPr lang="en-US" altLang="zh-CN">
                <a:latin typeface="+mn-lt"/>
                <a:ea typeface="+mn-ea"/>
              </a:endParaRPr>
            </a:p>
          </p:txBody>
        </p:sp>
        <p:sp>
          <p:nvSpPr>
            <p:cNvPr id="60" name="Text Box 21"/>
            <p:cNvSpPr txBox="1">
              <a:spLocks noChangeArrowheads="1"/>
            </p:cNvSpPr>
            <p:nvPr/>
          </p:nvSpPr>
          <p:spPr bwMode="auto">
            <a:xfrm>
              <a:off x="3472" y="1753"/>
              <a:ext cx="1011" cy="233"/>
            </a:xfrm>
            <a:prstGeom prst="rect">
              <a:avLst/>
            </a:prstGeom>
            <a:grpFill/>
            <a:ln w="9525">
              <a:noFill/>
              <a:miter lim="800000"/>
              <a:headEnd/>
              <a:tailEnd/>
            </a:ln>
          </p:spPr>
          <p:txBody>
            <a:bodyPr wrap="none">
              <a:spAutoFit/>
            </a:bodyPr>
            <a:lstStyle/>
            <a:p>
              <a:pPr algn="ctr">
                <a:defRPr/>
              </a:pPr>
              <a:r>
                <a:rPr lang="en-US" altLang="zh-CN" sz="1800" dirty="0">
                  <a:latin typeface="+mn-lt"/>
                  <a:ea typeface="+mn-ea"/>
                </a:rPr>
                <a:t>local DNS server</a:t>
              </a:r>
              <a:endParaRPr lang="en-US" altLang="zh-CN" dirty="0">
                <a:latin typeface="+mn-lt"/>
                <a:ea typeface="+mn-ea"/>
              </a:endParaRPr>
            </a:p>
          </p:txBody>
        </p:sp>
      </p:grpSp>
      <p:grpSp>
        <p:nvGrpSpPr>
          <p:cNvPr id="22" name="Group 27"/>
          <p:cNvGrpSpPr>
            <a:grpSpLocks/>
          </p:cNvGrpSpPr>
          <p:nvPr/>
        </p:nvGrpSpPr>
        <p:grpSpPr bwMode="auto">
          <a:xfrm>
            <a:off x="5263834" y="1766889"/>
            <a:ext cx="369887" cy="657225"/>
            <a:chOff x="4180" y="783"/>
            <a:chExt cx="150" cy="307"/>
          </a:xfrm>
        </p:grpSpPr>
        <p:sp>
          <p:nvSpPr>
            <p:cNvPr id="51" name="AutoShape 28"/>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52" name="Rectangle 29"/>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53" name="Rectangle 30"/>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54" name="AutoShape 31"/>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55" name="Line 32"/>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56" name="Line 33"/>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57" name="Rectangle 34"/>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58" name="Rectangle 35"/>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23" name="Group 36"/>
          <p:cNvGrpSpPr>
            <a:grpSpLocks/>
          </p:cNvGrpSpPr>
          <p:nvPr/>
        </p:nvGrpSpPr>
        <p:grpSpPr bwMode="auto">
          <a:xfrm>
            <a:off x="5556531" y="3251860"/>
            <a:ext cx="369887" cy="657225"/>
            <a:chOff x="4180" y="783"/>
            <a:chExt cx="150" cy="307"/>
          </a:xfrm>
        </p:grpSpPr>
        <p:sp>
          <p:nvSpPr>
            <p:cNvPr id="43" name="AutoShape 37"/>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44" name="Rectangle 38"/>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45" name="Rectangle 39"/>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46" name="AutoShape 40"/>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47" name="Line 41"/>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48" name="Line 42"/>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49" name="Rectangle 43"/>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50" name="Rectangle 44"/>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grpSp>
        <p:nvGrpSpPr>
          <p:cNvPr id="24" name="Group 45"/>
          <p:cNvGrpSpPr>
            <a:grpSpLocks/>
          </p:cNvGrpSpPr>
          <p:nvPr/>
        </p:nvGrpSpPr>
        <p:grpSpPr bwMode="auto">
          <a:xfrm>
            <a:off x="5396940" y="5213843"/>
            <a:ext cx="369887" cy="657225"/>
            <a:chOff x="4180" y="783"/>
            <a:chExt cx="150" cy="307"/>
          </a:xfrm>
        </p:grpSpPr>
        <p:sp>
          <p:nvSpPr>
            <p:cNvPr id="35" name="AutoShape 46"/>
            <p:cNvSpPr>
              <a:spLocks noChangeArrowheads="1"/>
            </p:cNvSpPr>
            <p:nvPr/>
          </p:nvSpPr>
          <p:spPr bwMode="auto">
            <a:xfrm>
              <a:off x="4180" y="1019"/>
              <a:ext cx="150" cy="71"/>
            </a:xfrm>
            <a:prstGeom prst="parallelogram">
              <a:avLst>
                <a:gd name="adj" fmla="val 81387"/>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36" name="Rectangle 47"/>
            <p:cNvSpPr>
              <a:spLocks noChangeArrowheads="1"/>
            </p:cNvSpPr>
            <p:nvPr/>
          </p:nvSpPr>
          <p:spPr bwMode="auto">
            <a:xfrm>
              <a:off x="4256" y="785"/>
              <a:ext cx="69" cy="236"/>
            </a:xfrm>
            <a:prstGeom prst="rect">
              <a:avLst/>
            </a:prstGeom>
            <a:solidFill>
              <a:srgbClr val="33CCCC"/>
            </a:solidFill>
            <a:ln w="9525">
              <a:noFill/>
              <a:miter lim="800000"/>
              <a:headEnd/>
              <a:tailEnd/>
            </a:ln>
          </p:spPr>
          <p:txBody>
            <a:bodyPr wrap="none" anchor="ctr"/>
            <a:lstStyle/>
            <a:p>
              <a:pPr>
                <a:defRPr/>
              </a:pPr>
              <a:endParaRPr lang="en-US" altLang="zh-CN">
                <a:latin typeface="+mn-lt"/>
                <a:ea typeface="+mn-ea"/>
              </a:endParaRPr>
            </a:p>
          </p:txBody>
        </p:sp>
        <p:sp>
          <p:nvSpPr>
            <p:cNvPr id="37" name="Rectangle 48"/>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38" name="AutoShape 4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39" name="Line 50"/>
            <p:cNvSpPr>
              <a:spLocks noChangeShapeType="1"/>
            </p:cNvSpPr>
            <p:nvPr/>
          </p:nvSpPr>
          <p:spPr bwMode="auto">
            <a:xfrm>
              <a:off x="4330" y="788"/>
              <a:ext cx="0" cy="231"/>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40" name="Line 51"/>
            <p:cNvSpPr>
              <a:spLocks noChangeShapeType="1"/>
            </p:cNvSpPr>
            <p:nvPr/>
          </p:nvSpPr>
          <p:spPr bwMode="auto">
            <a:xfrm flipH="1">
              <a:off x="4276" y="1019"/>
              <a:ext cx="54" cy="69"/>
            </a:xfrm>
            <a:prstGeom prst="line">
              <a:avLst/>
            </a:prstGeom>
            <a:noFill/>
            <a:ln w="9525">
              <a:solidFill>
                <a:schemeClr val="tx1"/>
              </a:solidFill>
              <a:round/>
              <a:headEnd/>
              <a:tailEnd/>
            </a:ln>
          </p:spPr>
          <p:txBody>
            <a:bodyPr wrap="none" anchor="ctr"/>
            <a:lstStyle/>
            <a:p>
              <a:pPr>
                <a:defRPr/>
              </a:pPr>
              <a:endParaRPr lang="zh-CN" altLang="en-US">
                <a:latin typeface="+mn-lt"/>
                <a:ea typeface="+mn-ea"/>
              </a:endParaRPr>
            </a:p>
          </p:txBody>
        </p:sp>
        <p:sp>
          <p:nvSpPr>
            <p:cNvPr id="41" name="Rectangle 52"/>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p>
              <a:pPr>
                <a:defRPr/>
              </a:pPr>
              <a:endParaRPr lang="en-US" altLang="zh-CN">
                <a:latin typeface="+mn-lt"/>
                <a:ea typeface="+mn-ea"/>
              </a:endParaRPr>
            </a:p>
          </p:txBody>
        </p:sp>
        <p:sp>
          <p:nvSpPr>
            <p:cNvPr id="42" name="Rectangle 53"/>
            <p:cNvSpPr>
              <a:spLocks noChangeArrowheads="1"/>
            </p:cNvSpPr>
            <p:nvPr/>
          </p:nvSpPr>
          <p:spPr bwMode="auto">
            <a:xfrm>
              <a:off x="4202" y="924"/>
              <a:ext cx="48" cy="48"/>
            </a:xfrm>
            <a:prstGeom prst="rect">
              <a:avLst/>
            </a:prstGeom>
            <a:solidFill>
              <a:schemeClr val="bg1"/>
            </a:solidFill>
            <a:ln w="9525">
              <a:noFill/>
              <a:miter lim="800000"/>
              <a:headEnd/>
              <a:tailEnd/>
            </a:ln>
          </p:spPr>
          <p:txBody>
            <a:bodyPr wrap="none" anchor="ctr"/>
            <a:lstStyle/>
            <a:p>
              <a:pPr>
                <a:defRPr/>
              </a:pPr>
              <a:endParaRPr lang="en-US" altLang="zh-CN">
                <a:latin typeface="+mn-lt"/>
                <a:ea typeface="+mn-ea"/>
              </a:endParaRPr>
            </a:p>
          </p:txBody>
        </p:sp>
      </p:grpSp>
      <p:sp>
        <p:nvSpPr>
          <p:cNvPr id="25" name="Text Box 54"/>
          <p:cNvSpPr txBox="1">
            <a:spLocks noChangeArrowheads="1"/>
          </p:cNvSpPr>
          <p:nvPr/>
        </p:nvSpPr>
        <p:spPr bwMode="auto">
          <a:xfrm>
            <a:off x="4754762" y="5972984"/>
            <a:ext cx="2013692" cy="584775"/>
          </a:xfrm>
          <a:prstGeom prst="rect">
            <a:avLst/>
          </a:prstGeom>
          <a:noFill/>
          <a:ln w="9525">
            <a:noFill/>
            <a:miter lim="800000"/>
            <a:headEnd/>
            <a:tailEnd/>
          </a:ln>
        </p:spPr>
        <p:txBody>
          <a:bodyPr wrap="none">
            <a:spAutoFit/>
          </a:bodyPr>
          <a:lstStyle/>
          <a:p>
            <a:pPr algn="ctr">
              <a:defRPr/>
            </a:pPr>
            <a:r>
              <a:rPr lang="en-US" altLang="zh-CN" sz="1600" dirty="0">
                <a:latin typeface="+mn-lt"/>
                <a:ea typeface="+mn-ea"/>
              </a:rPr>
              <a:t>authoritative DNS server</a:t>
            </a:r>
            <a:endParaRPr lang="en-US" altLang="zh-CN" dirty="0">
              <a:latin typeface="+mn-lt"/>
              <a:ea typeface="+mn-ea"/>
            </a:endParaRPr>
          </a:p>
          <a:p>
            <a:pPr algn="ctr">
              <a:defRPr/>
            </a:pPr>
            <a:r>
              <a:rPr lang="en-US" altLang="zh-CN" sz="1600" b="1" dirty="0">
                <a:latin typeface="+mn-lt"/>
                <a:ea typeface="+mn-ea"/>
              </a:rPr>
              <a:t>dns.ali99.com</a:t>
            </a:r>
            <a:endParaRPr lang="en-US" altLang="zh-CN" sz="1600" dirty="0">
              <a:latin typeface="+mn-lt"/>
              <a:ea typeface="+mn-ea"/>
            </a:endParaRPr>
          </a:p>
        </p:txBody>
      </p:sp>
      <p:sp>
        <p:nvSpPr>
          <p:cNvPr id="28" name="Line 57"/>
          <p:cNvSpPr>
            <a:spLocks noChangeShapeType="1"/>
          </p:cNvSpPr>
          <p:nvPr/>
        </p:nvSpPr>
        <p:spPr bwMode="auto">
          <a:xfrm>
            <a:off x="5500562" y="2447322"/>
            <a:ext cx="266264" cy="770089"/>
          </a:xfrm>
          <a:prstGeom prst="line">
            <a:avLst/>
          </a:prstGeom>
          <a:noFill/>
          <a:ln w="28575">
            <a:solidFill>
              <a:srgbClr val="FF0000"/>
            </a:solidFill>
            <a:round/>
            <a:headEnd/>
            <a:tailEnd type="triangle" w="med" len="med"/>
          </a:ln>
        </p:spPr>
        <p:txBody>
          <a:bodyPr wrap="none" anchor="ctr"/>
          <a:lstStyle/>
          <a:p>
            <a:endParaRPr lang="zh-CN" altLang="en-US">
              <a:latin typeface="+mn-lt"/>
              <a:ea typeface="+mn-ea"/>
            </a:endParaRPr>
          </a:p>
        </p:txBody>
      </p:sp>
      <p:sp>
        <p:nvSpPr>
          <p:cNvPr id="29" name="Text Box 59"/>
          <p:cNvSpPr txBox="1">
            <a:spLocks noChangeArrowheads="1"/>
          </p:cNvSpPr>
          <p:nvPr/>
        </p:nvSpPr>
        <p:spPr bwMode="auto">
          <a:xfrm>
            <a:off x="5849280" y="3353654"/>
            <a:ext cx="2011362" cy="646331"/>
          </a:xfrm>
          <a:prstGeom prst="rect">
            <a:avLst/>
          </a:prstGeom>
          <a:noFill/>
          <a:ln w="9525">
            <a:noFill/>
            <a:miter lim="800000"/>
            <a:headEnd/>
            <a:tailEnd/>
          </a:ln>
        </p:spPr>
        <p:txBody>
          <a:bodyPr>
            <a:spAutoFit/>
          </a:bodyPr>
          <a:lstStyle/>
          <a:p>
            <a:pPr algn="ctr">
              <a:defRPr/>
            </a:pPr>
            <a:r>
              <a:rPr lang="en-US" altLang="zh-CN" sz="1800" dirty="0">
                <a:solidFill>
                  <a:schemeClr val="accent2"/>
                </a:solidFill>
                <a:latin typeface="+mn-lt"/>
                <a:ea typeface="+mn-ea"/>
              </a:rPr>
              <a:t>.com </a:t>
            </a:r>
            <a:r>
              <a:rPr lang="en-US" altLang="zh-CN" sz="1800" dirty="0">
                <a:latin typeface="+mn-lt"/>
                <a:ea typeface="+mn-ea"/>
              </a:rPr>
              <a:t>top-level DNS server</a:t>
            </a:r>
            <a:endParaRPr lang="en-US" altLang="zh-CN" sz="1600" dirty="0">
              <a:latin typeface="+mn-lt"/>
              <a:ea typeface="+mn-ea"/>
            </a:endParaRPr>
          </a:p>
        </p:txBody>
      </p:sp>
      <p:sp>
        <p:nvSpPr>
          <p:cNvPr id="30" name="Line 60"/>
          <p:cNvSpPr>
            <a:spLocks noChangeShapeType="1"/>
          </p:cNvSpPr>
          <p:nvPr/>
        </p:nvSpPr>
        <p:spPr bwMode="auto">
          <a:xfrm flipH="1">
            <a:off x="5633667" y="3938960"/>
            <a:ext cx="85827" cy="1270601"/>
          </a:xfrm>
          <a:prstGeom prst="line">
            <a:avLst/>
          </a:prstGeom>
          <a:noFill/>
          <a:ln w="28575">
            <a:solidFill>
              <a:srgbClr val="FF0000"/>
            </a:solidFill>
            <a:round/>
            <a:headEnd/>
            <a:tailEnd type="triangle" w="med" len="med"/>
          </a:ln>
        </p:spPr>
        <p:txBody>
          <a:bodyPr wrap="none" anchor="ctr"/>
          <a:lstStyle/>
          <a:p>
            <a:pPr>
              <a:defRPr/>
            </a:pPr>
            <a:endParaRPr lang="zh-CN" altLang="en-US">
              <a:latin typeface="+mn-lt"/>
              <a:ea typeface="+mn-ea"/>
            </a:endParaRPr>
          </a:p>
        </p:txBody>
      </p:sp>
      <p:pic>
        <p:nvPicPr>
          <p:cNvPr id="69" name="图片 68"/>
          <p:cNvPicPr>
            <a:picLocks noChangeAspect="1"/>
          </p:cNvPicPr>
          <p:nvPr/>
        </p:nvPicPr>
        <p:blipFill>
          <a:blip r:embed="rId5"/>
          <a:stretch>
            <a:fillRect/>
          </a:stretch>
        </p:blipFill>
        <p:spPr>
          <a:xfrm>
            <a:off x="7693874" y="5144577"/>
            <a:ext cx="600869" cy="715320"/>
          </a:xfrm>
          <a:prstGeom prst="rect">
            <a:avLst/>
          </a:prstGeom>
        </p:spPr>
      </p:pic>
      <p:pic>
        <p:nvPicPr>
          <p:cNvPr id="70" name="图片 69"/>
          <p:cNvPicPr>
            <a:picLocks noChangeAspect="1"/>
          </p:cNvPicPr>
          <p:nvPr/>
        </p:nvPicPr>
        <p:blipFill>
          <a:blip r:embed="rId6"/>
          <a:stretch>
            <a:fillRect/>
          </a:stretch>
        </p:blipFill>
        <p:spPr>
          <a:xfrm>
            <a:off x="9329834" y="5064177"/>
            <a:ext cx="616646" cy="746994"/>
          </a:xfrm>
          <a:prstGeom prst="rect">
            <a:avLst/>
          </a:prstGeom>
        </p:spPr>
      </p:pic>
      <p:sp>
        <p:nvSpPr>
          <p:cNvPr id="71" name="Text Box 54"/>
          <p:cNvSpPr txBox="1">
            <a:spLocks noChangeArrowheads="1"/>
          </p:cNvSpPr>
          <p:nvPr/>
        </p:nvSpPr>
        <p:spPr bwMode="auto">
          <a:xfrm>
            <a:off x="7342333" y="5980400"/>
            <a:ext cx="1303947" cy="338554"/>
          </a:xfrm>
          <a:prstGeom prst="rect">
            <a:avLst/>
          </a:prstGeom>
          <a:noFill/>
          <a:ln w="9525">
            <a:noFill/>
            <a:miter lim="800000"/>
            <a:headEnd/>
            <a:tailEnd/>
          </a:ln>
        </p:spPr>
        <p:txBody>
          <a:bodyPr wrap="none">
            <a:spAutoFit/>
          </a:bodyPr>
          <a:lstStyle/>
          <a:p>
            <a:pPr algn="ctr">
              <a:defRPr/>
            </a:pPr>
            <a:r>
              <a:rPr lang="en-US" altLang="zh-CN" sz="1600" dirty="0">
                <a:latin typeface="+mn-lt"/>
                <a:ea typeface="+mn-ea"/>
              </a:rPr>
              <a:t>www.ali99.com</a:t>
            </a:r>
          </a:p>
        </p:txBody>
      </p:sp>
      <p:sp>
        <p:nvSpPr>
          <p:cNvPr id="72" name="Text Box 54"/>
          <p:cNvSpPr txBox="1">
            <a:spLocks noChangeArrowheads="1"/>
          </p:cNvSpPr>
          <p:nvPr/>
        </p:nvSpPr>
        <p:spPr bwMode="auto">
          <a:xfrm>
            <a:off x="9044750" y="5980458"/>
            <a:ext cx="1253868" cy="338554"/>
          </a:xfrm>
          <a:prstGeom prst="rect">
            <a:avLst/>
          </a:prstGeom>
          <a:noFill/>
          <a:ln w="9525">
            <a:noFill/>
            <a:miter lim="800000"/>
            <a:headEnd/>
            <a:tailEnd/>
          </a:ln>
        </p:spPr>
        <p:txBody>
          <a:bodyPr wrap="none">
            <a:spAutoFit/>
          </a:bodyPr>
          <a:lstStyle/>
          <a:p>
            <a:pPr algn="ctr">
              <a:defRPr/>
            </a:pPr>
            <a:r>
              <a:rPr lang="en-US" altLang="zh-CN" sz="1600" dirty="0">
                <a:latin typeface="+mn-lt"/>
                <a:ea typeface="+mn-ea"/>
              </a:rPr>
              <a:t>mail.ali99.com</a:t>
            </a:r>
          </a:p>
        </p:txBody>
      </p:sp>
      <p:sp>
        <p:nvSpPr>
          <p:cNvPr id="73" name="圆角矩形 72"/>
          <p:cNvSpPr/>
          <p:nvPr/>
        </p:nvSpPr>
        <p:spPr>
          <a:xfrm>
            <a:off x="4386136" y="5031972"/>
            <a:ext cx="6152078" cy="1522037"/>
          </a:xfrm>
          <a:prstGeom prst="roundRect">
            <a:avLst/>
          </a:prstGeom>
          <a:ln w="28575">
            <a:solidFill>
              <a:schemeClr val="accent1"/>
            </a:solidFill>
            <a:prstDash val="sysDash"/>
          </a:ln>
        </p:spPr>
        <p:txBody>
          <a:bodyPr wrap="square" rtlCol="0" anchor="ctr" anchorCtr="0">
            <a:noAutofit/>
          </a:bodyPr>
          <a:lstStyle/>
          <a:p>
            <a:pPr algn="ctr"/>
            <a:endParaRPr lang="zh-CN" altLang="en-US" dirty="0">
              <a:latin typeface="+mn-lt"/>
              <a:ea typeface="+mn-ea"/>
            </a:endParaRPr>
          </a:p>
        </p:txBody>
      </p:sp>
    </p:spTree>
    <p:extLst>
      <p:ext uri="{BB962C8B-B14F-4D97-AF65-F5344CB8AC3E}">
        <p14:creationId xmlns:p14="http://schemas.microsoft.com/office/powerpoint/2010/main" val="31252333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240000" y="360000"/>
            <a:ext cx="11520000" cy="890588"/>
          </a:xfrm>
        </p:spPr>
        <p:txBody>
          <a:bodyPr/>
          <a:lstStyle/>
          <a:p>
            <a:r>
              <a:rPr lang="en-US" altLang="zh-CN" dirty="0"/>
              <a:t>Inserting records into DNS</a:t>
            </a:r>
          </a:p>
        </p:txBody>
      </p:sp>
      <p:sp>
        <p:nvSpPr>
          <p:cNvPr id="180227" name="Rectangle 4"/>
          <p:cNvSpPr>
            <a:spLocks noGrp="1" noChangeArrowheads="1"/>
          </p:cNvSpPr>
          <p:nvPr>
            <p:ph idx="1"/>
          </p:nvPr>
        </p:nvSpPr>
        <p:spPr>
          <a:xfrm>
            <a:off x="447040" y="1512888"/>
            <a:ext cx="11231879" cy="4735512"/>
          </a:xfrm>
        </p:spPr>
        <p:txBody>
          <a:bodyPr/>
          <a:lstStyle/>
          <a:p>
            <a:r>
              <a:rPr lang="en-US" altLang="zh-CN" dirty="0"/>
              <a:t>register name ali99.com at DNS registrar (e.g., Network Solutions)</a:t>
            </a:r>
          </a:p>
          <a:p>
            <a:pPr lvl="1"/>
            <a:r>
              <a:rPr lang="en-US" altLang="zh-CN" dirty="0"/>
              <a:t>provide names, IP addresses of authoritative name server (primary and secondary)</a:t>
            </a:r>
          </a:p>
          <a:p>
            <a:pPr lvl="1"/>
            <a:r>
              <a:rPr lang="en-US" altLang="zh-CN" dirty="0"/>
              <a:t>registrar inserts two RRs into com TLD server:</a:t>
            </a:r>
          </a:p>
          <a:p>
            <a:pPr lvl="1"/>
            <a:r>
              <a:rPr lang="en-US" altLang="zh-CN" dirty="0">
                <a:solidFill>
                  <a:schemeClr val="accent1"/>
                </a:solidFill>
              </a:rPr>
              <a:t>(ali99.com, dns.ali99.com, NS)</a:t>
            </a:r>
          </a:p>
          <a:p>
            <a:pPr lvl="1"/>
            <a:r>
              <a:rPr lang="en-US" altLang="zh-CN" dirty="0">
                <a:solidFill>
                  <a:schemeClr val="accent1"/>
                </a:solidFill>
              </a:rPr>
              <a:t>(dns.ali99.com, 212.212.212.1, A)</a:t>
            </a:r>
          </a:p>
          <a:p>
            <a:r>
              <a:rPr lang="en-US" altLang="zh-CN" dirty="0"/>
              <a:t>create authoritative server </a:t>
            </a:r>
          </a:p>
          <a:p>
            <a:pPr lvl="1"/>
            <a:r>
              <a:rPr lang="en-US" altLang="zh-CN" b="1" dirty="0"/>
              <a:t>Type A record </a:t>
            </a:r>
            <a:r>
              <a:rPr lang="en-US" altLang="zh-CN" dirty="0"/>
              <a:t>for www. ali99.com</a:t>
            </a:r>
            <a:r>
              <a:rPr lang="en-US" altLang="zh-CN" dirty="0">
                <a:solidFill>
                  <a:schemeClr val="accent5"/>
                </a:solidFill>
              </a:rPr>
              <a:t>:  (www.ali99.com, 212.212.212.100, A)</a:t>
            </a:r>
          </a:p>
          <a:p>
            <a:pPr lvl="1"/>
            <a:r>
              <a:rPr lang="en-US" altLang="zh-CN" b="1" dirty="0"/>
              <a:t>Type MX record </a:t>
            </a:r>
            <a:r>
              <a:rPr lang="en-US" altLang="zh-CN" dirty="0"/>
              <a:t>for ali99.com: </a:t>
            </a:r>
            <a:r>
              <a:rPr lang="en-US" altLang="zh-CN" dirty="0">
                <a:solidFill>
                  <a:schemeClr val="accent5"/>
                </a:solidFill>
              </a:rPr>
              <a:t>(ali99.com, 212.212.212.101, MX)</a:t>
            </a:r>
          </a:p>
        </p:txBody>
      </p:sp>
      <p:sp>
        <p:nvSpPr>
          <p:cNvPr id="3" name="灯片编号占位符 2"/>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98</a:t>
            </a:fld>
            <a:endParaRPr lang="en-US" altLang="zh-CN" dirty="0"/>
          </a:p>
        </p:txBody>
      </p:sp>
    </p:spTree>
    <p:extLst>
      <p:ext uri="{BB962C8B-B14F-4D97-AF65-F5344CB8AC3E}">
        <p14:creationId xmlns:p14="http://schemas.microsoft.com/office/powerpoint/2010/main" val="219195463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24560" y="335280"/>
            <a:ext cx="10149840" cy="851852"/>
          </a:xfrm>
        </p:spPr>
        <p:txBody>
          <a:bodyPr/>
          <a:lstStyle/>
          <a:p>
            <a:r>
              <a:rPr lang="en-US" altLang="zh-CN"/>
              <a:t>Roadmap</a:t>
            </a:r>
            <a:endParaRPr lang="en-US" altLang="zh-CN" dirty="0"/>
          </a:p>
        </p:txBody>
      </p:sp>
      <p:sp>
        <p:nvSpPr>
          <p:cNvPr id="31747" name="Rectangle 3"/>
          <p:cNvSpPr>
            <a:spLocks noGrp="1" noChangeArrowheads="1"/>
          </p:cNvSpPr>
          <p:nvPr>
            <p:ph idx="1"/>
          </p:nvPr>
        </p:nvSpPr>
        <p:spPr>
          <a:xfrm>
            <a:off x="3273044" y="1597980"/>
            <a:ext cx="5892800" cy="4648200"/>
          </a:xfrm>
        </p:spPr>
        <p:txBody>
          <a:bodyPr/>
          <a:lstStyle/>
          <a:p>
            <a:r>
              <a:rPr lang="en-US" altLang="zh-CN" dirty="0"/>
              <a:t>2.1 Principles of network applications</a:t>
            </a:r>
          </a:p>
          <a:p>
            <a:r>
              <a:rPr lang="en-US" altLang="zh-CN" dirty="0"/>
              <a:t>2.2 Web and HTTP</a:t>
            </a:r>
          </a:p>
          <a:p>
            <a:r>
              <a:rPr lang="en-US" altLang="zh-CN" dirty="0"/>
              <a:t>2.3 FTP</a:t>
            </a:r>
          </a:p>
          <a:p>
            <a:r>
              <a:rPr lang="en-US" altLang="zh-CN" dirty="0"/>
              <a:t>2.4 Electronic Mail</a:t>
            </a:r>
          </a:p>
          <a:p>
            <a:r>
              <a:rPr lang="en-US" altLang="zh-CN" dirty="0"/>
              <a:t>2.5 DNS</a:t>
            </a:r>
          </a:p>
          <a:p>
            <a:r>
              <a:rPr lang="en-US" altLang="zh-CN" dirty="0">
                <a:solidFill>
                  <a:schemeClr val="accent2"/>
                </a:solidFill>
              </a:rPr>
              <a:t>2.5 P2P applications</a:t>
            </a:r>
          </a:p>
          <a:p>
            <a:r>
              <a:rPr lang="en-US" altLang="zh-CN" dirty="0"/>
              <a:t>2.6 Video Streaming and CDN</a:t>
            </a:r>
          </a:p>
        </p:txBody>
      </p:sp>
      <p:sp>
        <p:nvSpPr>
          <p:cNvPr id="3" name="灯片编号占位符 2"/>
          <p:cNvSpPr>
            <a:spLocks noGrp="1"/>
          </p:cNvSpPr>
          <p:nvPr>
            <p:ph type="sldNum" sz="quarter" idx="12"/>
          </p:nvPr>
        </p:nvSpPr>
        <p:spPr>
          <a:xfrm>
            <a:off x="11074400" y="6510338"/>
            <a:ext cx="1117600" cy="347662"/>
          </a:xfrm>
        </p:spPr>
        <p:txBody>
          <a:bodyPr/>
          <a:lstStyle/>
          <a:p>
            <a:fld id="{DEDE5757-5941-4466-94C9-99ED3E191645}" type="slidenum">
              <a:rPr lang="en-US" altLang="zh-CN" smtClean="0"/>
              <a:pPr/>
              <a:t>99</a:t>
            </a:fld>
            <a:endParaRPr lang="en-US" altLang="zh-CN" dirty="0"/>
          </a:p>
        </p:txBody>
      </p:sp>
    </p:spTree>
    <p:extLst>
      <p:ext uri="{BB962C8B-B14F-4D97-AF65-F5344CB8AC3E}">
        <p14:creationId xmlns:p14="http://schemas.microsoft.com/office/powerpoint/2010/main" val="11044518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240000" y="360000"/>
            <a:ext cx="11520000" cy="890588"/>
          </a:xfrm>
        </p:spPr>
        <p:txBody>
          <a:bodyPr/>
          <a:lstStyle/>
          <a:p>
            <a:r>
              <a:rPr lang="en-US" altLang="zh-CN"/>
              <a:t>Pure P2P architecture</a:t>
            </a:r>
          </a:p>
        </p:txBody>
      </p:sp>
      <p:sp>
        <p:nvSpPr>
          <p:cNvPr id="20497" name="Rectangle 3"/>
          <p:cNvSpPr>
            <a:spLocks noGrp="1" noChangeArrowheads="1"/>
          </p:cNvSpPr>
          <p:nvPr>
            <p:ph sz="half" idx="1"/>
          </p:nvPr>
        </p:nvSpPr>
        <p:spPr>
          <a:xfrm>
            <a:off x="711200" y="1600200"/>
            <a:ext cx="5080000" cy="4648200"/>
          </a:xfrm>
        </p:spPr>
        <p:txBody>
          <a:bodyPr/>
          <a:lstStyle/>
          <a:p>
            <a:r>
              <a:rPr lang="en-US" altLang="zh-CN" dirty="0">
                <a:solidFill>
                  <a:srgbClr val="C00000"/>
                </a:solidFill>
              </a:rPr>
              <a:t>no always-on server</a:t>
            </a:r>
          </a:p>
          <a:p>
            <a:r>
              <a:rPr lang="en-US" altLang="zh-CN" dirty="0"/>
              <a:t>arbitrary end systems directly communicate</a:t>
            </a:r>
          </a:p>
          <a:p>
            <a:r>
              <a:rPr lang="en-US" altLang="zh-CN" dirty="0"/>
              <a:t>peers are intermittently connected and change IP addresses</a:t>
            </a:r>
          </a:p>
          <a:p>
            <a:r>
              <a:rPr lang="en-US" altLang="zh-CN" dirty="0"/>
              <a:t>Applications:</a:t>
            </a:r>
          </a:p>
          <a:p>
            <a:pPr lvl="1"/>
            <a:r>
              <a:rPr lang="en-US" altLang="zh-CN" dirty="0"/>
              <a:t>File distribution</a:t>
            </a:r>
          </a:p>
          <a:p>
            <a:pPr lvl="1"/>
            <a:r>
              <a:rPr lang="en-US" altLang="zh-CN" dirty="0"/>
              <a:t>Video streaming</a:t>
            </a:r>
          </a:p>
          <a:p>
            <a:endParaRPr lang="en-US" altLang="zh-CN" dirty="0"/>
          </a:p>
        </p:txBody>
      </p:sp>
      <p:sp>
        <p:nvSpPr>
          <p:cNvPr id="3" name="灯片编号占位符 2"/>
          <p:cNvSpPr>
            <a:spLocks noGrp="1"/>
          </p:cNvSpPr>
          <p:nvPr>
            <p:ph type="sldNum" sz="quarter" idx="12"/>
          </p:nvPr>
        </p:nvSpPr>
        <p:spPr>
          <a:xfrm>
            <a:off x="11074400" y="6510338"/>
            <a:ext cx="1117600" cy="347662"/>
          </a:xfrm>
        </p:spPr>
        <p:txBody>
          <a:bodyPr/>
          <a:lstStyle/>
          <a:p>
            <a:fld id="{79ECEE41-7E80-471B-8034-E81AAD16ABDD}" type="slidenum">
              <a:rPr lang="en-US" altLang="zh-CN" smtClean="0"/>
              <a:pPr/>
              <a:t>100</a:t>
            </a:fld>
            <a:endParaRPr lang="en-US" altLang="zh-CN"/>
          </a:p>
        </p:txBody>
      </p:sp>
      <p:sp>
        <p:nvSpPr>
          <p:cNvPr id="184324" name="Freeform 4"/>
          <p:cNvSpPr>
            <a:spLocks/>
          </p:cNvSpPr>
          <p:nvPr/>
        </p:nvSpPr>
        <p:spPr bwMode="auto">
          <a:xfrm>
            <a:off x="8234363" y="3457575"/>
            <a:ext cx="1314450" cy="674688"/>
          </a:xfrm>
          <a:custGeom>
            <a:avLst/>
            <a:gdLst>
              <a:gd name="T0" fmla="*/ 2147483646 w 828"/>
              <a:gd name="T1" fmla="*/ 2147483646 h 425"/>
              <a:gd name="T2" fmla="*/ 2147483646 w 828"/>
              <a:gd name="T3" fmla="*/ 2147483646 h 425"/>
              <a:gd name="T4" fmla="*/ 2147483646 w 828"/>
              <a:gd name="T5" fmla="*/ 2147483646 h 425"/>
              <a:gd name="T6" fmla="*/ 2147483646 w 828"/>
              <a:gd name="T7" fmla="*/ 2147483646 h 425"/>
              <a:gd name="T8" fmla="*/ 2147483646 w 828"/>
              <a:gd name="T9" fmla="*/ 2147483646 h 425"/>
              <a:gd name="T10" fmla="*/ 2147483646 w 828"/>
              <a:gd name="T11" fmla="*/ 2147483646 h 425"/>
              <a:gd name="T12" fmla="*/ 2147483646 w 828"/>
              <a:gd name="T13" fmla="*/ 2147483646 h 425"/>
              <a:gd name="T14" fmla="*/ 2147483646 w 828"/>
              <a:gd name="T15" fmla="*/ 2147483646 h 425"/>
              <a:gd name="T16" fmla="*/ 2147483646 w 828"/>
              <a:gd name="T17" fmla="*/ 2147483646 h 425"/>
              <a:gd name="T18" fmla="*/ 2147483646 w 828"/>
              <a:gd name="T19" fmla="*/ 2147483646 h 425"/>
              <a:gd name="T20" fmla="*/ 2147483646 w 828"/>
              <a:gd name="T21" fmla="*/ 2147483646 h 425"/>
              <a:gd name="T22" fmla="*/ 2147483646 w 828"/>
              <a:gd name="T23" fmla="*/ 2147483646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325" name="Freeform 5"/>
          <p:cNvSpPr>
            <a:spLocks/>
          </p:cNvSpPr>
          <p:nvPr/>
        </p:nvSpPr>
        <p:spPr bwMode="auto">
          <a:xfrm>
            <a:off x="8253414" y="1931989"/>
            <a:ext cx="1730375" cy="1044575"/>
          </a:xfrm>
          <a:custGeom>
            <a:avLst/>
            <a:gdLst>
              <a:gd name="T0" fmla="*/ 2147483646 w 765"/>
              <a:gd name="T1" fmla="*/ 2147483646 h 459"/>
              <a:gd name="T2" fmla="*/ 2147483646 w 765"/>
              <a:gd name="T3" fmla="*/ 2147483646 h 459"/>
              <a:gd name="T4" fmla="*/ 2147483646 w 765"/>
              <a:gd name="T5" fmla="*/ 2147483646 h 459"/>
              <a:gd name="T6" fmla="*/ 2147483646 w 765"/>
              <a:gd name="T7" fmla="*/ 2147483646 h 459"/>
              <a:gd name="T8" fmla="*/ 2147483646 w 765"/>
              <a:gd name="T9" fmla="*/ 2147483646 h 459"/>
              <a:gd name="T10" fmla="*/ 2147483646 w 765"/>
              <a:gd name="T11" fmla="*/ 2147483646 h 459"/>
              <a:gd name="T12" fmla="*/ 2147483646 w 765"/>
              <a:gd name="T13" fmla="*/ 2147483646 h 459"/>
              <a:gd name="T14" fmla="*/ 2147483646 w 765"/>
              <a:gd name="T15" fmla="*/ 2147483646 h 459"/>
              <a:gd name="T16" fmla="*/ 2147483646 w 765"/>
              <a:gd name="T17" fmla="*/ 2147483646 h 459"/>
              <a:gd name="T18" fmla="*/ 2147483646 w 765"/>
              <a:gd name="T19" fmla="*/ 2147483646 h 459"/>
              <a:gd name="T20" fmla="*/ 2147483646 w 765"/>
              <a:gd name="T21" fmla="*/ 2147483646 h 459"/>
              <a:gd name="T22" fmla="*/ 2147483646 w 765"/>
              <a:gd name="T23" fmla="*/ 2147483646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DDDDDD"/>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326" name="Freeform 6"/>
          <p:cNvSpPr>
            <a:spLocks/>
          </p:cNvSpPr>
          <p:nvPr/>
        </p:nvSpPr>
        <p:spPr bwMode="auto">
          <a:xfrm>
            <a:off x="6513513" y="1639888"/>
            <a:ext cx="1644650" cy="1071562"/>
          </a:xfrm>
          <a:custGeom>
            <a:avLst/>
            <a:gdLst>
              <a:gd name="T0" fmla="*/ 2147483646 w 1036"/>
              <a:gd name="T1" fmla="*/ 2147483646 h 675"/>
              <a:gd name="T2" fmla="*/ 2147483646 w 1036"/>
              <a:gd name="T3" fmla="*/ 2147483646 h 675"/>
              <a:gd name="T4" fmla="*/ 2147483646 w 1036"/>
              <a:gd name="T5" fmla="*/ 2147483646 h 675"/>
              <a:gd name="T6" fmla="*/ 2147483646 w 1036"/>
              <a:gd name="T7" fmla="*/ 2147483646 h 675"/>
              <a:gd name="T8" fmla="*/ 2147483646 w 1036"/>
              <a:gd name="T9" fmla="*/ 2147483646 h 675"/>
              <a:gd name="T10" fmla="*/ 2147483646 w 1036"/>
              <a:gd name="T11" fmla="*/ 2147483646 h 675"/>
              <a:gd name="T12" fmla="*/ 2147483646 w 1036"/>
              <a:gd name="T13" fmla="*/ 2147483646 h 675"/>
              <a:gd name="T14" fmla="*/ 2147483646 w 1036"/>
              <a:gd name="T15" fmla="*/ 2147483646 h 675"/>
              <a:gd name="T16" fmla="*/ 2147483646 w 1036"/>
              <a:gd name="T17" fmla="*/ 2147483646 h 675"/>
              <a:gd name="T18" fmla="*/ 2147483646 w 1036"/>
              <a:gd name="T19" fmla="*/ 2147483646 h 675"/>
              <a:gd name="T20" fmla="*/ 2147483646 w 1036"/>
              <a:gd name="T21" fmla="*/ 2147483646 h 675"/>
              <a:gd name="T22" fmla="*/ 2147483646 w 1036"/>
              <a:gd name="T23" fmla="*/ 2147483646 h 675"/>
              <a:gd name="T24" fmla="*/ 2147483646 w 1036"/>
              <a:gd name="T25" fmla="*/ 2147483646 h 675"/>
              <a:gd name="T26" fmla="*/ 2147483646 w 1036"/>
              <a:gd name="T27" fmla="*/ 2147483646 h 675"/>
              <a:gd name="T28" fmla="*/ 2147483646 w 1036"/>
              <a:gd name="T29" fmla="*/ 2147483646 h 675"/>
              <a:gd name="T30" fmla="*/ 2147483646 w 1036"/>
              <a:gd name="T31" fmla="*/ 2147483646 h 675"/>
              <a:gd name="T32" fmla="*/ 2147483646 w 1036"/>
              <a:gd name="T33" fmla="*/ 2147483646 h 675"/>
              <a:gd name="T34" fmla="*/ 2147483646 w 1036"/>
              <a:gd name="T35" fmla="*/ 2147483646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nvGrpSpPr>
          <p:cNvPr id="184327" name="Group 7"/>
          <p:cNvGrpSpPr>
            <a:grpSpLocks/>
          </p:cNvGrpSpPr>
          <p:nvPr/>
        </p:nvGrpSpPr>
        <p:grpSpPr bwMode="auto">
          <a:xfrm>
            <a:off x="6600826" y="2974975"/>
            <a:ext cx="1458913" cy="933450"/>
            <a:chOff x="2889" y="1631"/>
            <a:chExt cx="980" cy="743"/>
          </a:xfrm>
        </p:grpSpPr>
        <p:sp>
          <p:nvSpPr>
            <p:cNvPr id="184666" name="Rectangle 8"/>
            <p:cNvSpPr>
              <a:spLocks noChangeArrowheads="1"/>
            </p:cNvSpPr>
            <p:nvPr/>
          </p:nvSpPr>
          <p:spPr bwMode="auto">
            <a:xfrm>
              <a:off x="3046" y="1841"/>
              <a:ext cx="663" cy="533"/>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667" name="AutoShape 9"/>
            <p:cNvSpPr>
              <a:spLocks noChangeArrowheads="1"/>
            </p:cNvSpPr>
            <p:nvPr/>
          </p:nvSpPr>
          <p:spPr bwMode="auto">
            <a:xfrm>
              <a:off x="2889" y="1631"/>
              <a:ext cx="980" cy="253"/>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solidFill>
                  <a:srgbClr val="00CCFF"/>
                </a:solidFill>
                <a:latin typeface="+mn-lt"/>
                <a:ea typeface="+mn-ea"/>
              </a:endParaRPr>
            </a:p>
          </p:txBody>
        </p:sp>
      </p:grpSp>
      <p:grpSp>
        <p:nvGrpSpPr>
          <p:cNvPr id="184328" name="Group 10"/>
          <p:cNvGrpSpPr>
            <a:grpSpLocks/>
          </p:cNvGrpSpPr>
          <p:nvPr/>
        </p:nvGrpSpPr>
        <p:grpSpPr bwMode="auto">
          <a:xfrm>
            <a:off x="7302500" y="1831976"/>
            <a:ext cx="336550" cy="531813"/>
            <a:chOff x="3796" y="1043"/>
            <a:chExt cx="865" cy="1237"/>
          </a:xfrm>
        </p:grpSpPr>
        <p:sp>
          <p:nvSpPr>
            <p:cNvPr id="184636" name="Line 11"/>
            <p:cNvSpPr>
              <a:spLocks noChangeShapeType="1"/>
            </p:cNvSpPr>
            <p:nvPr/>
          </p:nvSpPr>
          <p:spPr bwMode="auto">
            <a:xfrm flipH="1">
              <a:off x="3992" y="1481"/>
              <a:ext cx="235" cy="72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37" name="Line 12"/>
            <p:cNvSpPr>
              <a:spLocks noChangeShapeType="1"/>
            </p:cNvSpPr>
            <p:nvPr/>
          </p:nvSpPr>
          <p:spPr bwMode="auto">
            <a:xfrm>
              <a:off x="4227" y="1481"/>
              <a:ext cx="236" cy="72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38" name="Line 13"/>
            <p:cNvSpPr>
              <a:spLocks noChangeShapeType="1"/>
            </p:cNvSpPr>
            <p:nvPr/>
          </p:nvSpPr>
          <p:spPr bwMode="auto">
            <a:xfrm>
              <a:off x="3992" y="2201"/>
              <a:ext cx="235" cy="7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39" name="Line 14"/>
            <p:cNvSpPr>
              <a:spLocks noChangeShapeType="1"/>
            </p:cNvSpPr>
            <p:nvPr/>
          </p:nvSpPr>
          <p:spPr bwMode="auto">
            <a:xfrm flipH="1">
              <a:off x="4227" y="2201"/>
              <a:ext cx="236" cy="7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40" name="Line 15"/>
            <p:cNvSpPr>
              <a:spLocks noChangeShapeType="1"/>
            </p:cNvSpPr>
            <p:nvPr/>
          </p:nvSpPr>
          <p:spPr bwMode="auto">
            <a:xfrm>
              <a:off x="4227" y="1497"/>
              <a:ext cx="0" cy="783"/>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41" name="Line 16"/>
            <p:cNvSpPr>
              <a:spLocks noChangeShapeType="1"/>
            </p:cNvSpPr>
            <p:nvPr/>
          </p:nvSpPr>
          <p:spPr bwMode="auto">
            <a:xfrm flipV="1">
              <a:off x="3992" y="2127"/>
              <a:ext cx="235" cy="78"/>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42" name="Line 17"/>
            <p:cNvSpPr>
              <a:spLocks noChangeShapeType="1"/>
            </p:cNvSpPr>
            <p:nvPr/>
          </p:nvSpPr>
          <p:spPr bwMode="auto">
            <a:xfrm flipH="1" flipV="1">
              <a:off x="4227" y="2127"/>
              <a:ext cx="236" cy="74"/>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43" name="Line 18"/>
            <p:cNvSpPr>
              <a:spLocks noChangeShapeType="1"/>
            </p:cNvSpPr>
            <p:nvPr/>
          </p:nvSpPr>
          <p:spPr bwMode="auto">
            <a:xfrm>
              <a:off x="4092" y="1890"/>
              <a:ext cx="135" cy="6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44" name="Line 19"/>
            <p:cNvSpPr>
              <a:spLocks noChangeShapeType="1"/>
            </p:cNvSpPr>
            <p:nvPr/>
          </p:nvSpPr>
          <p:spPr bwMode="auto">
            <a:xfrm flipV="1">
              <a:off x="4227" y="1890"/>
              <a:ext cx="143" cy="6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45" name="Line 20"/>
            <p:cNvSpPr>
              <a:spLocks noChangeShapeType="1"/>
            </p:cNvSpPr>
            <p:nvPr/>
          </p:nvSpPr>
          <p:spPr bwMode="auto">
            <a:xfrm>
              <a:off x="4047" y="1996"/>
              <a:ext cx="175" cy="81"/>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46" name="Line 21"/>
            <p:cNvSpPr>
              <a:spLocks noChangeShapeType="1"/>
            </p:cNvSpPr>
            <p:nvPr/>
          </p:nvSpPr>
          <p:spPr bwMode="auto">
            <a:xfrm flipV="1">
              <a:off x="4227" y="2012"/>
              <a:ext cx="176" cy="71"/>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47" name="Line 22"/>
            <p:cNvSpPr>
              <a:spLocks noChangeShapeType="1"/>
            </p:cNvSpPr>
            <p:nvPr/>
          </p:nvSpPr>
          <p:spPr bwMode="auto">
            <a:xfrm flipV="1">
              <a:off x="4227" y="1782"/>
              <a:ext cx="90" cy="2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48" name="Line 23"/>
            <p:cNvSpPr>
              <a:spLocks noChangeShapeType="1"/>
            </p:cNvSpPr>
            <p:nvPr/>
          </p:nvSpPr>
          <p:spPr bwMode="auto">
            <a:xfrm flipV="1">
              <a:off x="4227" y="1632"/>
              <a:ext cx="57" cy="2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49" name="Line 24"/>
            <p:cNvSpPr>
              <a:spLocks noChangeShapeType="1"/>
            </p:cNvSpPr>
            <p:nvPr/>
          </p:nvSpPr>
          <p:spPr bwMode="auto">
            <a:xfrm>
              <a:off x="4126" y="1772"/>
              <a:ext cx="109" cy="3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50" name="Line 25"/>
            <p:cNvSpPr>
              <a:spLocks noChangeShapeType="1"/>
            </p:cNvSpPr>
            <p:nvPr/>
          </p:nvSpPr>
          <p:spPr bwMode="auto">
            <a:xfrm>
              <a:off x="4175" y="1625"/>
              <a:ext cx="63" cy="39"/>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nvGrpSpPr>
            <p:cNvPr id="184651" name="Group 26"/>
            <p:cNvGrpSpPr>
              <a:grpSpLocks/>
            </p:cNvGrpSpPr>
            <p:nvPr/>
          </p:nvGrpSpPr>
          <p:grpSpPr bwMode="auto">
            <a:xfrm>
              <a:off x="4269" y="1415"/>
              <a:ext cx="392" cy="137"/>
              <a:chOff x="4227" y="1360"/>
              <a:chExt cx="863" cy="270"/>
            </a:xfrm>
          </p:grpSpPr>
          <p:sp>
            <p:nvSpPr>
              <p:cNvPr id="184662" name="Line 27"/>
              <p:cNvSpPr>
                <a:spLocks noChangeShapeType="1"/>
              </p:cNvSpPr>
              <p:nvPr/>
            </p:nvSpPr>
            <p:spPr bwMode="auto">
              <a:xfrm>
                <a:off x="4227" y="1604"/>
                <a:ext cx="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63" name="Line 28"/>
              <p:cNvSpPr>
                <a:spLocks noChangeShapeType="1"/>
              </p:cNvSpPr>
              <p:nvPr/>
            </p:nvSpPr>
            <p:spPr bwMode="auto">
              <a:xfrm rot="6361956" flipH="1" flipV="1">
                <a:off x="4464" y="1205"/>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64" name="Line 29"/>
              <p:cNvSpPr>
                <a:spLocks noChangeShapeType="1"/>
              </p:cNvSpPr>
              <p:nvPr/>
            </p:nvSpPr>
            <p:spPr bwMode="auto">
              <a:xfrm rot="6361956">
                <a:off x="4602" y="1393"/>
                <a:ext cx="189" cy="203"/>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65" name="Line 30"/>
              <p:cNvSpPr>
                <a:spLocks noChangeShapeType="1"/>
              </p:cNvSpPr>
              <p:nvPr/>
            </p:nvSpPr>
            <p:spPr bwMode="auto">
              <a:xfrm rot="6361956" flipH="1" flipV="1">
                <a:off x="4745" y="1286"/>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grpSp>
          <p:nvGrpSpPr>
            <p:cNvPr id="184652" name="Group 31"/>
            <p:cNvGrpSpPr>
              <a:grpSpLocks/>
            </p:cNvGrpSpPr>
            <p:nvPr/>
          </p:nvGrpSpPr>
          <p:grpSpPr bwMode="auto">
            <a:xfrm rot="5700496">
              <a:off x="4053" y="1170"/>
              <a:ext cx="392" cy="137"/>
              <a:chOff x="4227" y="1360"/>
              <a:chExt cx="863" cy="270"/>
            </a:xfrm>
          </p:grpSpPr>
          <p:sp>
            <p:nvSpPr>
              <p:cNvPr id="184658" name="Line 32"/>
              <p:cNvSpPr>
                <a:spLocks noChangeShapeType="1"/>
              </p:cNvSpPr>
              <p:nvPr/>
            </p:nvSpPr>
            <p:spPr bwMode="auto">
              <a:xfrm>
                <a:off x="4227" y="1604"/>
                <a:ext cx="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59" name="Line 33"/>
              <p:cNvSpPr>
                <a:spLocks noChangeShapeType="1"/>
              </p:cNvSpPr>
              <p:nvPr/>
            </p:nvSpPr>
            <p:spPr bwMode="auto">
              <a:xfrm rot="6361956" flipH="1" flipV="1">
                <a:off x="4464" y="1205"/>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60" name="Line 34"/>
              <p:cNvSpPr>
                <a:spLocks noChangeShapeType="1"/>
              </p:cNvSpPr>
              <p:nvPr/>
            </p:nvSpPr>
            <p:spPr bwMode="auto">
              <a:xfrm rot="6361956">
                <a:off x="4602" y="1393"/>
                <a:ext cx="189" cy="203"/>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61" name="Line 35"/>
              <p:cNvSpPr>
                <a:spLocks noChangeShapeType="1"/>
              </p:cNvSpPr>
              <p:nvPr/>
            </p:nvSpPr>
            <p:spPr bwMode="auto">
              <a:xfrm rot="6361956" flipH="1" flipV="1">
                <a:off x="4745" y="1286"/>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grpSp>
          <p:nvGrpSpPr>
            <p:cNvPr id="184653" name="Group 36"/>
            <p:cNvGrpSpPr>
              <a:grpSpLocks/>
            </p:cNvGrpSpPr>
            <p:nvPr/>
          </p:nvGrpSpPr>
          <p:grpSpPr bwMode="auto">
            <a:xfrm rot="10800000">
              <a:off x="3796" y="1402"/>
              <a:ext cx="392" cy="137"/>
              <a:chOff x="4227" y="1360"/>
              <a:chExt cx="863" cy="270"/>
            </a:xfrm>
          </p:grpSpPr>
          <p:sp>
            <p:nvSpPr>
              <p:cNvPr id="184654" name="Line 37"/>
              <p:cNvSpPr>
                <a:spLocks noChangeShapeType="1"/>
              </p:cNvSpPr>
              <p:nvPr/>
            </p:nvSpPr>
            <p:spPr bwMode="auto">
              <a:xfrm>
                <a:off x="4227" y="1604"/>
                <a:ext cx="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55" name="Line 38"/>
              <p:cNvSpPr>
                <a:spLocks noChangeShapeType="1"/>
              </p:cNvSpPr>
              <p:nvPr/>
            </p:nvSpPr>
            <p:spPr bwMode="auto">
              <a:xfrm rot="6361956" flipH="1" flipV="1">
                <a:off x="4464" y="1205"/>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56" name="Line 39"/>
              <p:cNvSpPr>
                <a:spLocks noChangeShapeType="1"/>
              </p:cNvSpPr>
              <p:nvPr/>
            </p:nvSpPr>
            <p:spPr bwMode="auto">
              <a:xfrm rot="6361956">
                <a:off x="4602" y="1393"/>
                <a:ext cx="189" cy="203"/>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184657" name="Line 40"/>
              <p:cNvSpPr>
                <a:spLocks noChangeShapeType="1"/>
              </p:cNvSpPr>
              <p:nvPr/>
            </p:nvSpPr>
            <p:spPr bwMode="auto">
              <a:xfrm rot="6361956" flipH="1" flipV="1">
                <a:off x="4745" y="1286"/>
                <a:ext cx="189" cy="500"/>
              </a:xfrm>
              <a:prstGeom prst="line">
                <a:avLst/>
              </a:prstGeom>
              <a:noFill/>
              <a:ln w="31750">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grpSp>
      <p:sp>
        <p:nvSpPr>
          <p:cNvPr id="184329" name="Oval 41"/>
          <p:cNvSpPr>
            <a:spLocks noChangeArrowheads="1"/>
          </p:cNvSpPr>
          <p:nvPr/>
        </p:nvSpPr>
        <p:spPr bwMode="auto">
          <a:xfrm>
            <a:off x="8359776" y="3652838"/>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330" name="Line 42"/>
          <p:cNvSpPr>
            <a:spLocks noChangeShapeType="1"/>
          </p:cNvSpPr>
          <p:nvPr/>
        </p:nvSpPr>
        <p:spPr bwMode="auto">
          <a:xfrm>
            <a:off x="8359775" y="36449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31" name="Line 43"/>
          <p:cNvSpPr>
            <a:spLocks noChangeShapeType="1"/>
          </p:cNvSpPr>
          <p:nvPr/>
        </p:nvSpPr>
        <p:spPr bwMode="auto">
          <a:xfrm>
            <a:off x="8718550" y="36449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32" name="Rectangle 44"/>
          <p:cNvSpPr>
            <a:spLocks noChangeArrowheads="1"/>
          </p:cNvSpPr>
          <p:nvPr/>
        </p:nvSpPr>
        <p:spPr bwMode="auto">
          <a:xfrm>
            <a:off x="8359775" y="3644900"/>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184333" name="Oval 45"/>
          <p:cNvSpPr>
            <a:spLocks noChangeArrowheads="1"/>
          </p:cNvSpPr>
          <p:nvPr/>
        </p:nvSpPr>
        <p:spPr bwMode="auto">
          <a:xfrm>
            <a:off x="8356601" y="3576639"/>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334" name="Group 46"/>
          <p:cNvGrpSpPr>
            <a:grpSpLocks/>
          </p:cNvGrpSpPr>
          <p:nvPr/>
        </p:nvGrpSpPr>
        <p:grpSpPr bwMode="auto">
          <a:xfrm>
            <a:off x="8442325" y="3600450"/>
            <a:ext cx="179388" cy="65088"/>
            <a:chOff x="2848" y="848"/>
            <a:chExt cx="140" cy="98"/>
          </a:xfrm>
        </p:grpSpPr>
        <p:sp>
          <p:nvSpPr>
            <p:cNvPr id="184633" name="Line 47"/>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34" name="Line 48"/>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35" name="Line 49"/>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335" name="Group 50"/>
          <p:cNvGrpSpPr>
            <a:grpSpLocks/>
          </p:cNvGrpSpPr>
          <p:nvPr/>
        </p:nvGrpSpPr>
        <p:grpSpPr bwMode="auto">
          <a:xfrm flipV="1">
            <a:off x="8442325" y="3600450"/>
            <a:ext cx="179388" cy="65088"/>
            <a:chOff x="2848" y="848"/>
            <a:chExt cx="140" cy="98"/>
          </a:xfrm>
        </p:grpSpPr>
        <p:sp>
          <p:nvSpPr>
            <p:cNvPr id="184630" name="Line 51"/>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31" name="Line 52"/>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32" name="Line 53"/>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184336" name="Oval 54"/>
          <p:cNvSpPr>
            <a:spLocks noChangeArrowheads="1"/>
          </p:cNvSpPr>
          <p:nvPr/>
        </p:nvSpPr>
        <p:spPr bwMode="auto">
          <a:xfrm>
            <a:off x="8715376" y="3932238"/>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337" name="Line 55"/>
          <p:cNvSpPr>
            <a:spLocks noChangeShapeType="1"/>
          </p:cNvSpPr>
          <p:nvPr/>
        </p:nvSpPr>
        <p:spPr bwMode="auto">
          <a:xfrm>
            <a:off x="8715375" y="39243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38" name="Line 56"/>
          <p:cNvSpPr>
            <a:spLocks noChangeShapeType="1"/>
          </p:cNvSpPr>
          <p:nvPr/>
        </p:nvSpPr>
        <p:spPr bwMode="auto">
          <a:xfrm>
            <a:off x="9074150" y="39243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39" name="Rectangle 57"/>
          <p:cNvSpPr>
            <a:spLocks noChangeArrowheads="1"/>
          </p:cNvSpPr>
          <p:nvPr/>
        </p:nvSpPr>
        <p:spPr bwMode="auto">
          <a:xfrm>
            <a:off x="8715375" y="3924300"/>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184340" name="Oval 58"/>
          <p:cNvSpPr>
            <a:spLocks noChangeArrowheads="1"/>
          </p:cNvSpPr>
          <p:nvPr/>
        </p:nvSpPr>
        <p:spPr bwMode="auto">
          <a:xfrm>
            <a:off x="8712201" y="3856039"/>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341" name="Group 59"/>
          <p:cNvGrpSpPr>
            <a:grpSpLocks/>
          </p:cNvGrpSpPr>
          <p:nvPr/>
        </p:nvGrpSpPr>
        <p:grpSpPr bwMode="auto">
          <a:xfrm>
            <a:off x="8797925" y="3879850"/>
            <a:ext cx="179388" cy="65088"/>
            <a:chOff x="2848" y="848"/>
            <a:chExt cx="140" cy="98"/>
          </a:xfrm>
        </p:grpSpPr>
        <p:sp>
          <p:nvSpPr>
            <p:cNvPr id="184627" name="Line 60"/>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28" name="Line 61"/>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29" name="Line 62"/>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342" name="Group 63"/>
          <p:cNvGrpSpPr>
            <a:grpSpLocks/>
          </p:cNvGrpSpPr>
          <p:nvPr/>
        </p:nvGrpSpPr>
        <p:grpSpPr bwMode="auto">
          <a:xfrm flipV="1">
            <a:off x="8797925" y="3879850"/>
            <a:ext cx="179388" cy="65088"/>
            <a:chOff x="2848" y="848"/>
            <a:chExt cx="140" cy="98"/>
          </a:xfrm>
        </p:grpSpPr>
        <p:sp>
          <p:nvSpPr>
            <p:cNvPr id="184624" name="Line 64"/>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25" name="Line 65"/>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26" name="Line 66"/>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184343" name="Oval 67"/>
          <p:cNvSpPr>
            <a:spLocks noChangeArrowheads="1"/>
          </p:cNvSpPr>
          <p:nvPr/>
        </p:nvSpPr>
        <p:spPr bwMode="auto">
          <a:xfrm>
            <a:off x="8994776" y="3665538"/>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344" name="Line 68"/>
          <p:cNvSpPr>
            <a:spLocks noChangeShapeType="1"/>
          </p:cNvSpPr>
          <p:nvPr/>
        </p:nvSpPr>
        <p:spPr bwMode="auto">
          <a:xfrm>
            <a:off x="8994775" y="36576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45" name="Line 69"/>
          <p:cNvSpPr>
            <a:spLocks noChangeShapeType="1"/>
          </p:cNvSpPr>
          <p:nvPr/>
        </p:nvSpPr>
        <p:spPr bwMode="auto">
          <a:xfrm>
            <a:off x="9353550" y="36576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46" name="Rectangle 70"/>
          <p:cNvSpPr>
            <a:spLocks noChangeArrowheads="1"/>
          </p:cNvSpPr>
          <p:nvPr/>
        </p:nvSpPr>
        <p:spPr bwMode="auto">
          <a:xfrm>
            <a:off x="8994775" y="3657600"/>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184347" name="Oval 71"/>
          <p:cNvSpPr>
            <a:spLocks noChangeArrowheads="1"/>
          </p:cNvSpPr>
          <p:nvPr/>
        </p:nvSpPr>
        <p:spPr bwMode="auto">
          <a:xfrm>
            <a:off x="8991601" y="3589339"/>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348" name="Group 72"/>
          <p:cNvGrpSpPr>
            <a:grpSpLocks/>
          </p:cNvGrpSpPr>
          <p:nvPr/>
        </p:nvGrpSpPr>
        <p:grpSpPr bwMode="auto">
          <a:xfrm>
            <a:off x="9077325" y="3613150"/>
            <a:ext cx="179388" cy="65088"/>
            <a:chOff x="2848" y="848"/>
            <a:chExt cx="140" cy="98"/>
          </a:xfrm>
        </p:grpSpPr>
        <p:sp>
          <p:nvSpPr>
            <p:cNvPr id="184621" name="Line 73"/>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22" name="Line 74"/>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23" name="Line 75"/>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349" name="Group 76"/>
          <p:cNvGrpSpPr>
            <a:grpSpLocks/>
          </p:cNvGrpSpPr>
          <p:nvPr/>
        </p:nvGrpSpPr>
        <p:grpSpPr bwMode="auto">
          <a:xfrm flipV="1">
            <a:off x="9077325" y="3613150"/>
            <a:ext cx="179388" cy="65088"/>
            <a:chOff x="2848" y="848"/>
            <a:chExt cx="140" cy="98"/>
          </a:xfrm>
        </p:grpSpPr>
        <p:sp>
          <p:nvSpPr>
            <p:cNvPr id="184618" name="Line 77"/>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19" name="Line 78"/>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20" name="Line 79"/>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184350" name="Oval 80"/>
          <p:cNvSpPr>
            <a:spLocks noChangeArrowheads="1"/>
          </p:cNvSpPr>
          <p:nvPr/>
        </p:nvSpPr>
        <p:spPr bwMode="auto">
          <a:xfrm>
            <a:off x="8459788" y="2503488"/>
            <a:ext cx="347662" cy="8890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351" name="Line 81"/>
          <p:cNvSpPr>
            <a:spLocks noChangeShapeType="1"/>
          </p:cNvSpPr>
          <p:nvPr/>
        </p:nvSpPr>
        <p:spPr bwMode="auto">
          <a:xfrm>
            <a:off x="8459788" y="2495551"/>
            <a:ext cx="0" cy="55563"/>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52" name="Line 82"/>
          <p:cNvSpPr>
            <a:spLocks noChangeShapeType="1"/>
          </p:cNvSpPr>
          <p:nvPr/>
        </p:nvSpPr>
        <p:spPr bwMode="auto">
          <a:xfrm>
            <a:off x="8807450" y="2495551"/>
            <a:ext cx="0" cy="55563"/>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53" name="Rectangle 83"/>
          <p:cNvSpPr>
            <a:spLocks noChangeArrowheads="1"/>
          </p:cNvSpPr>
          <p:nvPr/>
        </p:nvSpPr>
        <p:spPr bwMode="auto">
          <a:xfrm>
            <a:off x="8459789" y="2495551"/>
            <a:ext cx="344487" cy="53975"/>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184354" name="Oval 84"/>
          <p:cNvSpPr>
            <a:spLocks noChangeArrowheads="1"/>
          </p:cNvSpPr>
          <p:nvPr/>
        </p:nvSpPr>
        <p:spPr bwMode="auto">
          <a:xfrm>
            <a:off x="8456613" y="2432050"/>
            <a:ext cx="347662" cy="103188"/>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355" name="Group 85"/>
          <p:cNvGrpSpPr>
            <a:grpSpLocks/>
          </p:cNvGrpSpPr>
          <p:nvPr/>
        </p:nvGrpSpPr>
        <p:grpSpPr bwMode="auto">
          <a:xfrm>
            <a:off x="8540750" y="2454276"/>
            <a:ext cx="171450" cy="61913"/>
            <a:chOff x="2848" y="848"/>
            <a:chExt cx="140" cy="98"/>
          </a:xfrm>
        </p:grpSpPr>
        <p:sp>
          <p:nvSpPr>
            <p:cNvPr id="184615" name="Line 86"/>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16" name="Line 87"/>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17" name="Line 88"/>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356" name="Group 89"/>
          <p:cNvGrpSpPr>
            <a:grpSpLocks/>
          </p:cNvGrpSpPr>
          <p:nvPr/>
        </p:nvGrpSpPr>
        <p:grpSpPr bwMode="auto">
          <a:xfrm flipV="1">
            <a:off x="8540750" y="2454276"/>
            <a:ext cx="171450" cy="60325"/>
            <a:chOff x="2848" y="848"/>
            <a:chExt cx="140" cy="98"/>
          </a:xfrm>
        </p:grpSpPr>
        <p:sp>
          <p:nvSpPr>
            <p:cNvPr id="184612" name="Line 90"/>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13" name="Line 91"/>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14" name="Line 92"/>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184357" name="Oval 93"/>
          <p:cNvSpPr>
            <a:spLocks noChangeArrowheads="1"/>
          </p:cNvSpPr>
          <p:nvPr/>
        </p:nvSpPr>
        <p:spPr bwMode="auto">
          <a:xfrm>
            <a:off x="8458201" y="2763838"/>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358" name="Line 94"/>
          <p:cNvSpPr>
            <a:spLocks noChangeShapeType="1"/>
          </p:cNvSpPr>
          <p:nvPr/>
        </p:nvSpPr>
        <p:spPr bwMode="auto">
          <a:xfrm>
            <a:off x="8458200" y="27559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59" name="Line 95"/>
          <p:cNvSpPr>
            <a:spLocks noChangeShapeType="1"/>
          </p:cNvSpPr>
          <p:nvPr/>
        </p:nvSpPr>
        <p:spPr bwMode="auto">
          <a:xfrm>
            <a:off x="8816975" y="27559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60" name="Rectangle 96"/>
          <p:cNvSpPr>
            <a:spLocks noChangeArrowheads="1"/>
          </p:cNvSpPr>
          <p:nvPr/>
        </p:nvSpPr>
        <p:spPr bwMode="auto">
          <a:xfrm>
            <a:off x="8458200" y="2755900"/>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184361" name="Oval 97"/>
          <p:cNvSpPr>
            <a:spLocks noChangeArrowheads="1"/>
          </p:cNvSpPr>
          <p:nvPr/>
        </p:nvSpPr>
        <p:spPr bwMode="auto">
          <a:xfrm>
            <a:off x="8455026" y="2687639"/>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362" name="Group 98"/>
          <p:cNvGrpSpPr>
            <a:grpSpLocks/>
          </p:cNvGrpSpPr>
          <p:nvPr/>
        </p:nvGrpSpPr>
        <p:grpSpPr bwMode="auto">
          <a:xfrm>
            <a:off x="8540750" y="2711450"/>
            <a:ext cx="179388" cy="65088"/>
            <a:chOff x="2848" y="848"/>
            <a:chExt cx="140" cy="98"/>
          </a:xfrm>
        </p:grpSpPr>
        <p:sp>
          <p:nvSpPr>
            <p:cNvPr id="184609" name="Line 99"/>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10" name="Line 100"/>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11" name="Line 101"/>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363" name="Group 102"/>
          <p:cNvGrpSpPr>
            <a:grpSpLocks/>
          </p:cNvGrpSpPr>
          <p:nvPr/>
        </p:nvGrpSpPr>
        <p:grpSpPr bwMode="auto">
          <a:xfrm flipV="1">
            <a:off x="8540750" y="2711450"/>
            <a:ext cx="179388" cy="65088"/>
            <a:chOff x="2848" y="848"/>
            <a:chExt cx="140" cy="98"/>
          </a:xfrm>
        </p:grpSpPr>
        <p:sp>
          <p:nvSpPr>
            <p:cNvPr id="184606" name="Line 103"/>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07" name="Line 104"/>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08" name="Line 105"/>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184364" name="Oval 106"/>
          <p:cNvSpPr>
            <a:spLocks noChangeArrowheads="1"/>
          </p:cNvSpPr>
          <p:nvPr/>
        </p:nvSpPr>
        <p:spPr bwMode="auto">
          <a:xfrm>
            <a:off x="8934450" y="2405064"/>
            <a:ext cx="330200" cy="857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365" name="Line 107"/>
          <p:cNvSpPr>
            <a:spLocks noChangeShapeType="1"/>
          </p:cNvSpPr>
          <p:nvPr/>
        </p:nvSpPr>
        <p:spPr bwMode="auto">
          <a:xfrm>
            <a:off x="8934450" y="2398714"/>
            <a:ext cx="0" cy="5238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66" name="Line 108"/>
          <p:cNvSpPr>
            <a:spLocks noChangeShapeType="1"/>
          </p:cNvSpPr>
          <p:nvPr/>
        </p:nvSpPr>
        <p:spPr bwMode="auto">
          <a:xfrm>
            <a:off x="9264650" y="2398714"/>
            <a:ext cx="0" cy="5238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67" name="Rectangle 109"/>
          <p:cNvSpPr>
            <a:spLocks noChangeArrowheads="1"/>
          </p:cNvSpPr>
          <p:nvPr/>
        </p:nvSpPr>
        <p:spPr bwMode="auto">
          <a:xfrm>
            <a:off x="8934451" y="2398714"/>
            <a:ext cx="327025" cy="52387"/>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solidFill>
                <a:schemeClr val="bg2"/>
              </a:solidFill>
              <a:latin typeface="+mn-lt"/>
              <a:ea typeface="+mn-ea"/>
            </a:endParaRPr>
          </a:p>
        </p:txBody>
      </p:sp>
      <p:sp>
        <p:nvSpPr>
          <p:cNvPr id="184368" name="Oval 110"/>
          <p:cNvSpPr>
            <a:spLocks noChangeArrowheads="1"/>
          </p:cNvSpPr>
          <p:nvPr/>
        </p:nvSpPr>
        <p:spPr bwMode="auto">
          <a:xfrm>
            <a:off x="8931275" y="2336801"/>
            <a:ext cx="330200" cy="100013"/>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369" name="Group 111"/>
          <p:cNvGrpSpPr>
            <a:grpSpLocks/>
          </p:cNvGrpSpPr>
          <p:nvPr/>
        </p:nvGrpSpPr>
        <p:grpSpPr bwMode="auto">
          <a:xfrm>
            <a:off x="9010651" y="2359025"/>
            <a:ext cx="163513" cy="57150"/>
            <a:chOff x="2848" y="848"/>
            <a:chExt cx="140" cy="98"/>
          </a:xfrm>
        </p:grpSpPr>
        <p:sp>
          <p:nvSpPr>
            <p:cNvPr id="184603" name="Line 112"/>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04" name="Line 113"/>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05" name="Line 114"/>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370" name="Group 115"/>
          <p:cNvGrpSpPr>
            <a:grpSpLocks/>
          </p:cNvGrpSpPr>
          <p:nvPr/>
        </p:nvGrpSpPr>
        <p:grpSpPr bwMode="auto">
          <a:xfrm flipV="1">
            <a:off x="9010651" y="2357439"/>
            <a:ext cx="163513" cy="58737"/>
            <a:chOff x="2848" y="848"/>
            <a:chExt cx="140" cy="98"/>
          </a:xfrm>
        </p:grpSpPr>
        <p:sp>
          <p:nvSpPr>
            <p:cNvPr id="184600" name="Line 116"/>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01" name="Line 117"/>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602" name="Line 118"/>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184371" name="Oval 119"/>
          <p:cNvSpPr>
            <a:spLocks noChangeArrowheads="1"/>
          </p:cNvSpPr>
          <p:nvPr/>
        </p:nvSpPr>
        <p:spPr bwMode="auto">
          <a:xfrm>
            <a:off x="9020176" y="2763838"/>
            <a:ext cx="358775" cy="95250"/>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372" name="Line 120"/>
          <p:cNvSpPr>
            <a:spLocks noChangeShapeType="1"/>
          </p:cNvSpPr>
          <p:nvPr/>
        </p:nvSpPr>
        <p:spPr bwMode="auto">
          <a:xfrm>
            <a:off x="9020175" y="27559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73" name="Line 121"/>
          <p:cNvSpPr>
            <a:spLocks noChangeShapeType="1"/>
          </p:cNvSpPr>
          <p:nvPr/>
        </p:nvSpPr>
        <p:spPr bwMode="auto">
          <a:xfrm>
            <a:off x="9378950" y="2755900"/>
            <a:ext cx="0" cy="58738"/>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74" name="Rectangle 122"/>
          <p:cNvSpPr>
            <a:spLocks noChangeArrowheads="1"/>
          </p:cNvSpPr>
          <p:nvPr/>
        </p:nvSpPr>
        <p:spPr bwMode="auto">
          <a:xfrm>
            <a:off x="9020175" y="2755900"/>
            <a:ext cx="355600" cy="58738"/>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184375" name="Oval 123"/>
          <p:cNvSpPr>
            <a:spLocks noChangeArrowheads="1"/>
          </p:cNvSpPr>
          <p:nvPr/>
        </p:nvSpPr>
        <p:spPr bwMode="auto">
          <a:xfrm>
            <a:off x="9017001" y="2687639"/>
            <a:ext cx="358775" cy="111125"/>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376" name="Group 124"/>
          <p:cNvGrpSpPr>
            <a:grpSpLocks/>
          </p:cNvGrpSpPr>
          <p:nvPr/>
        </p:nvGrpSpPr>
        <p:grpSpPr bwMode="auto">
          <a:xfrm>
            <a:off x="9102725" y="2711450"/>
            <a:ext cx="179388" cy="65088"/>
            <a:chOff x="2848" y="848"/>
            <a:chExt cx="140" cy="98"/>
          </a:xfrm>
        </p:grpSpPr>
        <p:sp>
          <p:nvSpPr>
            <p:cNvPr id="184597" name="Line 125"/>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98" name="Line 126"/>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99" name="Line 127"/>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377" name="Group 128"/>
          <p:cNvGrpSpPr>
            <a:grpSpLocks/>
          </p:cNvGrpSpPr>
          <p:nvPr/>
        </p:nvGrpSpPr>
        <p:grpSpPr bwMode="auto">
          <a:xfrm flipV="1">
            <a:off x="9102725" y="2711450"/>
            <a:ext cx="179388" cy="65088"/>
            <a:chOff x="2848" y="848"/>
            <a:chExt cx="140" cy="98"/>
          </a:xfrm>
        </p:grpSpPr>
        <p:sp>
          <p:nvSpPr>
            <p:cNvPr id="184594" name="Line 129"/>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95" name="Line 130"/>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96" name="Line 131"/>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184378" name="Oval 132"/>
          <p:cNvSpPr>
            <a:spLocks noChangeArrowheads="1"/>
          </p:cNvSpPr>
          <p:nvPr/>
        </p:nvSpPr>
        <p:spPr bwMode="auto">
          <a:xfrm>
            <a:off x="7610476" y="2498726"/>
            <a:ext cx="346075" cy="87313"/>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379" name="Line 133"/>
          <p:cNvSpPr>
            <a:spLocks noChangeShapeType="1"/>
          </p:cNvSpPr>
          <p:nvPr/>
        </p:nvSpPr>
        <p:spPr bwMode="auto">
          <a:xfrm>
            <a:off x="7610475" y="2490789"/>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80" name="Line 134"/>
          <p:cNvSpPr>
            <a:spLocks noChangeShapeType="1"/>
          </p:cNvSpPr>
          <p:nvPr/>
        </p:nvSpPr>
        <p:spPr bwMode="auto">
          <a:xfrm>
            <a:off x="7956550" y="2490789"/>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81" name="Rectangle 135"/>
          <p:cNvSpPr>
            <a:spLocks noChangeArrowheads="1"/>
          </p:cNvSpPr>
          <p:nvPr/>
        </p:nvSpPr>
        <p:spPr bwMode="auto">
          <a:xfrm>
            <a:off x="7610475" y="2490789"/>
            <a:ext cx="342900" cy="53975"/>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184382" name="Oval 136"/>
          <p:cNvSpPr>
            <a:spLocks noChangeArrowheads="1"/>
          </p:cNvSpPr>
          <p:nvPr/>
        </p:nvSpPr>
        <p:spPr bwMode="auto">
          <a:xfrm>
            <a:off x="7607301" y="2427289"/>
            <a:ext cx="346075" cy="103187"/>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383" name="Group 137"/>
          <p:cNvGrpSpPr>
            <a:grpSpLocks/>
          </p:cNvGrpSpPr>
          <p:nvPr/>
        </p:nvGrpSpPr>
        <p:grpSpPr bwMode="auto">
          <a:xfrm>
            <a:off x="7691438" y="2449514"/>
            <a:ext cx="171450" cy="60325"/>
            <a:chOff x="2848" y="848"/>
            <a:chExt cx="140" cy="98"/>
          </a:xfrm>
        </p:grpSpPr>
        <p:sp>
          <p:nvSpPr>
            <p:cNvPr id="184591" name="Line 138"/>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92" name="Line 139"/>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93" name="Line 140"/>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384" name="Group 141"/>
          <p:cNvGrpSpPr>
            <a:grpSpLocks/>
          </p:cNvGrpSpPr>
          <p:nvPr/>
        </p:nvGrpSpPr>
        <p:grpSpPr bwMode="auto">
          <a:xfrm flipV="1">
            <a:off x="7691438" y="2449514"/>
            <a:ext cx="171450" cy="58737"/>
            <a:chOff x="2848" y="848"/>
            <a:chExt cx="140" cy="98"/>
          </a:xfrm>
        </p:grpSpPr>
        <p:sp>
          <p:nvSpPr>
            <p:cNvPr id="184588" name="Line 142"/>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89" name="Line 143"/>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90" name="Line 144"/>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184385" name="Oval 145"/>
          <p:cNvSpPr>
            <a:spLocks noChangeArrowheads="1"/>
          </p:cNvSpPr>
          <p:nvPr/>
        </p:nvSpPr>
        <p:spPr bwMode="auto">
          <a:xfrm>
            <a:off x="7304089" y="3648076"/>
            <a:ext cx="346075" cy="87313"/>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386" name="Line 146"/>
          <p:cNvSpPr>
            <a:spLocks noChangeShapeType="1"/>
          </p:cNvSpPr>
          <p:nvPr/>
        </p:nvSpPr>
        <p:spPr bwMode="auto">
          <a:xfrm>
            <a:off x="7304088" y="3640139"/>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87" name="Line 147"/>
          <p:cNvSpPr>
            <a:spLocks noChangeShapeType="1"/>
          </p:cNvSpPr>
          <p:nvPr/>
        </p:nvSpPr>
        <p:spPr bwMode="auto">
          <a:xfrm>
            <a:off x="7650163" y="3640139"/>
            <a:ext cx="0" cy="53975"/>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388" name="Rectangle 148"/>
          <p:cNvSpPr>
            <a:spLocks noChangeArrowheads="1"/>
          </p:cNvSpPr>
          <p:nvPr/>
        </p:nvSpPr>
        <p:spPr bwMode="auto">
          <a:xfrm>
            <a:off x="7304088" y="3640139"/>
            <a:ext cx="342900" cy="53975"/>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184389" name="Oval 149"/>
          <p:cNvSpPr>
            <a:spLocks noChangeArrowheads="1"/>
          </p:cNvSpPr>
          <p:nvPr/>
        </p:nvSpPr>
        <p:spPr bwMode="auto">
          <a:xfrm>
            <a:off x="7300914" y="3576639"/>
            <a:ext cx="346075" cy="103187"/>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390" name="Group 150"/>
          <p:cNvGrpSpPr>
            <a:grpSpLocks/>
          </p:cNvGrpSpPr>
          <p:nvPr/>
        </p:nvGrpSpPr>
        <p:grpSpPr bwMode="auto">
          <a:xfrm>
            <a:off x="7385050" y="3598864"/>
            <a:ext cx="171450" cy="60325"/>
            <a:chOff x="2848" y="848"/>
            <a:chExt cx="140" cy="98"/>
          </a:xfrm>
        </p:grpSpPr>
        <p:sp>
          <p:nvSpPr>
            <p:cNvPr id="184585" name="Line 151"/>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86" name="Line 152"/>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87" name="Line 153"/>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391" name="Group 154"/>
          <p:cNvGrpSpPr>
            <a:grpSpLocks/>
          </p:cNvGrpSpPr>
          <p:nvPr/>
        </p:nvGrpSpPr>
        <p:grpSpPr bwMode="auto">
          <a:xfrm flipV="1">
            <a:off x="7385050" y="3598864"/>
            <a:ext cx="171450" cy="58737"/>
            <a:chOff x="2848" y="848"/>
            <a:chExt cx="140" cy="98"/>
          </a:xfrm>
        </p:grpSpPr>
        <p:sp>
          <p:nvSpPr>
            <p:cNvPr id="184582" name="Line 155"/>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83" name="Line 156"/>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84" name="Line 157"/>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sp>
        <p:nvSpPr>
          <p:cNvPr id="184392" name="Line 158"/>
          <p:cNvSpPr>
            <a:spLocks noChangeShapeType="1"/>
          </p:cNvSpPr>
          <p:nvPr/>
        </p:nvSpPr>
        <p:spPr bwMode="auto">
          <a:xfrm flipV="1">
            <a:off x="8502651" y="4005263"/>
            <a:ext cx="227013" cy="43656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393" name="Line 159"/>
          <p:cNvSpPr>
            <a:spLocks noChangeShapeType="1"/>
          </p:cNvSpPr>
          <p:nvPr/>
        </p:nvSpPr>
        <p:spPr bwMode="auto">
          <a:xfrm>
            <a:off x="8626476" y="3743325"/>
            <a:ext cx="163513" cy="1206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394" name="Line 160"/>
          <p:cNvSpPr>
            <a:spLocks noChangeShapeType="1"/>
          </p:cNvSpPr>
          <p:nvPr/>
        </p:nvSpPr>
        <p:spPr bwMode="auto">
          <a:xfrm>
            <a:off x="8723313" y="3663950"/>
            <a:ext cx="2794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395" name="Line 161"/>
          <p:cNvSpPr>
            <a:spLocks noChangeShapeType="1"/>
          </p:cNvSpPr>
          <p:nvPr/>
        </p:nvSpPr>
        <p:spPr bwMode="auto">
          <a:xfrm flipV="1">
            <a:off x="8959850" y="3749676"/>
            <a:ext cx="134938" cy="1047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396" name="Line 162"/>
          <p:cNvSpPr>
            <a:spLocks noChangeShapeType="1"/>
          </p:cNvSpPr>
          <p:nvPr/>
        </p:nvSpPr>
        <p:spPr bwMode="auto">
          <a:xfrm>
            <a:off x="7658100" y="3670300"/>
            <a:ext cx="6794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397" name="Line 163"/>
          <p:cNvSpPr>
            <a:spLocks noChangeShapeType="1"/>
          </p:cNvSpPr>
          <p:nvPr/>
        </p:nvSpPr>
        <p:spPr bwMode="auto">
          <a:xfrm>
            <a:off x="7953375" y="2517776"/>
            <a:ext cx="509588" cy="31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398" name="Line 164"/>
          <p:cNvSpPr>
            <a:spLocks noChangeShapeType="1"/>
          </p:cNvSpPr>
          <p:nvPr/>
        </p:nvSpPr>
        <p:spPr bwMode="auto">
          <a:xfrm>
            <a:off x="7519988" y="2346325"/>
            <a:ext cx="152400" cy="825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399" name="Freeform 165"/>
          <p:cNvSpPr>
            <a:spLocks/>
          </p:cNvSpPr>
          <p:nvPr/>
        </p:nvSpPr>
        <p:spPr bwMode="auto">
          <a:xfrm>
            <a:off x="6840539" y="4352925"/>
            <a:ext cx="2979737" cy="1455738"/>
          </a:xfrm>
          <a:custGeom>
            <a:avLst/>
            <a:gdLst>
              <a:gd name="T0" fmla="*/ 2147483646 w 1877"/>
              <a:gd name="T1" fmla="*/ 2147483646 h 917"/>
              <a:gd name="T2" fmla="*/ 2147483646 w 1877"/>
              <a:gd name="T3" fmla="*/ 2147483646 h 917"/>
              <a:gd name="T4" fmla="*/ 2147483646 w 1877"/>
              <a:gd name="T5" fmla="*/ 2147483646 h 917"/>
              <a:gd name="T6" fmla="*/ 2147483646 w 1877"/>
              <a:gd name="T7" fmla="*/ 2147483646 h 917"/>
              <a:gd name="T8" fmla="*/ 2147483646 w 1877"/>
              <a:gd name="T9" fmla="*/ 2147483646 h 917"/>
              <a:gd name="T10" fmla="*/ 2147483646 w 1877"/>
              <a:gd name="T11" fmla="*/ 2147483646 h 917"/>
              <a:gd name="T12" fmla="*/ 2147483646 w 1877"/>
              <a:gd name="T13" fmla="*/ 2147483646 h 917"/>
              <a:gd name="T14" fmla="*/ 2147483646 w 1877"/>
              <a:gd name="T15" fmla="*/ 2147483646 h 917"/>
              <a:gd name="T16" fmla="*/ 2147483646 w 1877"/>
              <a:gd name="T17" fmla="*/ 2147483646 h 917"/>
              <a:gd name="T18" fmla="*/ 2147483646 w 1877"/>
              <a:gd name="T19" fmla="*/ 2147483646 h 917"/>
              <a:gd name="T20" fmla="*/ 2147483646 w 1877"/>
              <a:gd name="T21" fmla="*/ 2147483646 h 917"/>
              <a:gd name="T22" fmla="*/ 2147483646 w 1877"/>
              <a:gd name="T23" fmla="*/ 2147483646 h 917"/>
              <a:gd name="T24" fmla="*/ 2147483646 w 1877"/>
              <a:gd name="T25" fmla="*/ 2147483646 h 917"/>
              <a:gd name="T26" fmla="*/ 2147483646 w 1877"/>
              <a:gd name="T27" fmla="*/ 2147483646 h 917"/>
              <a:gd name="T28" fmla="*/ 2147483646 w 1877"/>
              <a:gd name="T29" fmla="*/ 2147483646 h 917"/>
              <a:gd name="T30" fmla="*/ 2147483646 w 1877"/>
              <a:gd name="T31" fmla="*/ 2147483646 h 9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77"/>
              <a:gd name="T49" fmla="*/ 0 h 917"/>
              <a:gd name="T50" fmla="*/ 1877 w 1877"/>
              <a:gd name="T51" fmla="*/ 917 h 9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77" h="917">
                <a:moveTo>
                  <a:pt x="889" y="23"/>
                </a:moveTo>
                <a:cubicBezTo>
                  <a:pt x="804" y="39"/>
                  <a:pt x="771" y="98"/>
                  <a:pt x="692" y="109"/>
                </a:cubicBezTo>
                <a:cubicBezTo>
                  <a:pt x="613" y="120"/>
                  <a:pt x="511" y="81"/>
                  <a:pt x="415" y="91"/>
                </a:cubicBezTo>
                <a:cubicBezTo>
                  <a:pt x="319" y="101"/>
                  <a:pt x="174" y="126"/>
                  <a:pt x="112" y="170"/>
                </a:cubicBezTo>
                <a:cubicBezTo>
                  <a:pt x="51" y="214"/>
                  <a:pt x="66" y="294"/>
                  <a:pt x="50" y="353"/>
                </a:cubicBezTo>
                <a:cubicBezTo>
                  <a:pt x="34" y="412"/>
                  <a:pt x="0" y="479"/>
                  <a:pt x="14" y="528"/>
                </a:cubicBezTo>
                <a:cubicBezTo>
                  <a:pt x="29" y="577"/>
                  <a:pt x="57" y="608"/>
                  <a:pt x="139" y="650"/>
                </a:cubicBezTo>
                <a:cubicBezTo>
                  <a:pt x="221" y="692"/>
                  <a:pt x="372" y="742"/>
                  <a:pt x="505" y="781"/>
                </a:cubicBezTo>
                <a:cubicBezTo>
                  <a:pt x="638" y="820"/>
                  <a:pt x="789" y="866"/>
                  <a:pt x="933" y="886"/>
                </a:cubicBezTo>
                <a:cubicBezTo>
                  <a:pt x="1077" y="906"/>
                  <a:pt x="1246" y="917"/>
                  <a:pt x="1370" y="901"/>
                </a:cubicBezTo>
                <a:cubicBezTo>
                  <a:pt x="1494" y="885"/>
                  <a:pt x="1594" y="839"/>
                  <a:pt x="1676" y="793"/>
                </a:cubicBezTo>
                <a:cubicBezTo>
                  <a:pt x="1758" y="747"/>
                  <a:pt x="1843" y="720"/>
                  <a:pt x="1860" y="624"/>
                </a:cubicBezTo>
                <a:cubicBezTo>
                  <a:pt x="1877" y="528"/>
                  <a:pt x="1835" y="306"/>
                  <a:pt x="1776" y="219"/>
                </a:cubicBezTo>
                <a:cubicBezTo>
                  <a:pt x="1717" y="132"/>
                  <a:pt x="1599" y="134"/>
                  <a:pt x="1503" y="100"/>
                </a:cubicBezTo>
                <a:cubicBezTo>
                  <a:pt x="1407" y="66"/>
                  <a:pt x="1302" y="26"/>
                  <a:pt x="1200" y="13"/>
                </a:cubicBezTo>
                <a:cubicBezTo>
                  <a:pt x="1098" y="0"/>
                  <a:pt x="974" y="7"/>
                  <a:pt x="889" y="23"/>
                </a:cubicBez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00" name="Line 166"/>
          <p:cNvSpPr>
            <a:spLocks noChangeShapeType="1"/>
          </p:cNvSpPr>
          <p:nvPr/>
        </p:nvSpPr>
        <p:spPr bwMode="auto">
          <a:xfrm rot="16200000">
            <a:off x="9075738" y="5089526"/>
            <a:ext cx="523875" cy="13970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401" name="Line 167"/>
          <p:cNvSpPr>
            <a:spLocks noChangeShapeType="1"/>
          </p:cNvSpPr>
          <p:nvPr/>
        </p:nvSpPr>
        <p:spPr bwMode="auto">
          <a:xfrm rot="5400000" flipV="1">
            <a:off x="9221789" y="5370514"/>
            <a:ext cx="3175" cy="85725"/>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402" name="Line 168"/>
          <p:cNvSpPr>
            <a:spLocks noChangeShapeType="1"/>
          </p:cNvSpPr>
          <p:nvPr/>
        </p:nvSpPr>
        <p:spPr bwMode="auto">
          <a:xfrm rot="16200000">
            <a:off x="9407525" y="5046663"/>
            <a:ext cx="0" cy="114300"/>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nvGrpSpPr>
          <p:cNvPr id="184403" name="Group 169"/>
          <p:cNvGrpSpPr>
            <a:grpSpLocks/>
          </p:cNvGrpSpPr>
          <p:nvPr/>
        </p:nvGrpSpPr>
        <p:grpSpPr bwMode="auto">
          <a:xfrm>
            <a:off x="8986838" y="4756150"/>
            <a:ext cx="501650" cy="234950"/>
            <a:chOff x="4701" y="2996"/>
            <a:chExt cx="316" cy="148"/>
          </a:xfrm>
        </p:grpSpPr>
        <p:sp>
          <p:nvSpPr>
            <p:cNvPr id="184569" name="Oval 170"/>
            <p:cNvSpPr>
              <a:spLocks noChangeArrowheads="1"/>
            </p:cNvSpPr>
            <p:nvPr/>
          </p:nvSpPr>
          <p:spPr bwMode="auto">
            <a:xfrm>
              <a:off x="4704" y="3062"/>
              <a:ext cx="313" cy="8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570" name="Line 171"/>
            <p:cNvSpPr>
              <a:spLocks noChangeShapeType="1"/>
            </p:cNvSpPr>
            <p:nvPr/>
          </p:nvSpPr>
          <p:spPr bwMode="auto">
            <a:xfrm>
              <a:off x="4704"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71" name="Line 172"/>
            <p:cNvSpPr>
              <a:spLocks noChangeShapeType="1"/>
            </p:cNvSpPr>
            <p:nvPr/>
          </p:nvSpPr>
          <p:spPr bwMode="auto">
            <a:xfrm>
              <a:off x="5017"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72" name="Rectangle 173"/>
            <p:cNvSpPr>
              <a:spLocks noChangeArrowheads="1"/>
            </p:cNvSpPr>
            <p:nvPr/>
          </p:nvSpPr>
          <p:spPr bwMode="auto">
            <a:xfrm>
              <a:off x="4704" y="3055"/>
              <a:ext cx="310" cy="50"/>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184573" name="Oval 174"/>
            <p:cNvSpPr>
              <a:spLocks noChangeArrowheads="1"/>
            </p:cNvSpPr>
            <p:nvPr/>
          </p:nvSpPr>
          <p:spPr bwMode="auto">
            <a:xfrm>
              <a:off x="4701" y="2996"/>
              <a:ext cx="313" cy="96"/>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574" name="Group 175"/>
            <p:cNvGrpSpPr>
              <a:grpSpLocks/>
            </p:cNvGrpSpPr>
            <p:nvPr/>
          </p:nvGrpSpPr>
          <p:grpSpPr bwMode="auto">
            <a:xfrm>
              <a:off x="4776" y="3017"/>
              <a:ext cx="156" cy="56"/>
              <a:chOff x="2848" y="848"/>
              <a:chExt cx="140" cy="98"/>
            </a:xfrm>
          </p:grpSpPr>
          <p:sp>
            <p:nvSpPr>
              <p:cNvPr id="184579" name="Line 176"/>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80" name="Line 177"/>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81" name="Line 178"/>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575" name="Group 179"/>
            <p:cNvGrpSpPr>
              <a:grpSpLocks/>
            </p:cNvGrpSpPr>
            <p:nvPr/>
          </p:nvGrpSpPr>
          <p:grpSpPr bwMode="auto">
            <a:xfrm flipV="1">
              <a:off x="4776" y="3016"/>
              <a:ext cx="156" cy="56"/>
              <a:chOff x="2848" y="848"/>
              <a:chExt cx="140" cy="98"/>
            </a:xfrm>
          </p:grpSpPr>
          <p:sp>
            <p:nvSpPr>
              <p:cNvPr id="184576" name="Line 180"/>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77" name="Line 181"/>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78" name="Line 182"/>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184404" name="Group 183"/>
          <p:cNvGrpSpPr>
            <a:grpSpLocks/>
          </p:cNvGrpSpPr>
          <p:nvPr/>
        </p:nvGrpSpPr>
        <p:grpSpPr bwMode="auto">
          <a:xfrm>
            <a:off x="8170863" y="4479925"/>
            <a:ext cx="501650" cy="234950"/>
            <a:chOff x="3600" y="219"/>
            <a:chExt cx="360" cy="175"/>
          </a:xfrm>
        </p:grpSpPr>
        <p:sp>
          <p:nvSpPr>
            <p:cNvPr id="184556" name="Oval 184"/>
            <p:cNvSpPr>
              <a:spLocks noChangeArrowheads="1"/>
            </p:cNvSpPr>
            <p:nvPr/>
          </p:nvSpPr>
          <p:spPr bwMode="auto">
            <a:xfrm>
              <a:off x="3603" y="297"/>
              <a:ext cx="357" cy="97"/>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557" name="Line 185"/>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58" name="Line 186"/>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59" name="Rectangle 187"/>
            <p:cNvSpPr>
              <a:spLocks noChangeArrowheads="1"/>
            </p:cNvSpPr>
            <p:nvPr/>
          </p:nvSpPr>
          <p:spPr bwMode="auto">
            <a:xfrm>
              <a:off x="3603" y="289"/>
              <a:ext cx="354" cy="59"/>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184560" name="Oval 188"/>
            <p:cNvSpPr>
              <a:spLocks noChangeArrowheads="1"/>
            </p:cNvSpPr>
            <p:nvPr/>
          </p:nvSpPr>
          <p:spPr bwMode="auto">
            <a:xfrm>
              <a:off x="3600" y="219"/>
              <a:ext cx="357" cy="113"/>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561" name="Group 189"/>
            <p:cNvGrpSpPr>
              <a:grpSpLocks/>
            </p:cNvGrpSpPr>
            <p:nvPr/>
          </p:nvGrpSpPr>
          <p:grpSpPr bwMode="auto">
            <a:xfrm>
              <a:off x="3686" y="244"/>
              <a:ext cx="177" cy="66"/>
              <a:chOff x="2848" y="848"/>
              <a:chExt cx="140" cy="98"/>
            </a:xfrm>
          </p:grpSpPr>
          <p:sp>
            <p:nvSpPr>
              <p:cNvPr id="184566" name="Line 190"/>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67" name="Line 191"/>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68" name="Line 192"/>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562" name="Group 193"/>
            <p:cNvGrpSpPr>
              <a:grpSpLocks/>
            </p:cNvGrpSpPr>
            <p:nvPr/>
          </p:nvGrpSpPr>
          <p:grpSpPr bwMode="auto">
            <a:xfrm flipV="1">
              <a:off x="3686" y="243"/>
              <a:ext cx="177" cy="66"/>
              <a:chOff x="2848" y="848"/>
              <a:chExt cx="140" cy="98"/>
            </a:xfrm>
          </p:grpSpPr>
          <p:sp>
            <p:nvSpPr>
              <p:cNvPr id="184563" name="Line 194"/>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64" name="Line 195"/>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65" name="Line 196"/>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184405" name="Group 197"/>
          <p:cNvGrpSpPr>
            <a:grpSpLocks/>
          </p:cNvGrpSpPr>
          <p:nvPr/>
        </p:nvGrpSpPr>
        <p:grpSpPr bwMode="auto">
          <a:xfrm>
            <a:off x="7505700" y="4784725"/>
            <a:ext cx="501650" cy="234950"/>
            <a:chOff x="3600" y="219"/>
            <a:chExt cx="360" cy="175"/>
          </a:xfrm>
        </p:grpSpPr>
        <p:sp>
          <p:nvSpPr>
            <p:cNvPr id="184543" name="Oval 198"/>
            <p:cNvSpPr>
              <a:spLocks noChangeArrowheads="1"/>
            </p:cNvSpPr>
            <p:nvPr/>
          </p:nvSpPr>
          <p:spPr bwMode="auto">
            <a:xfrm>
              <a:off x="3603" y="297"/>
              <a:ext cx="357" cy="97"/>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544" name="Line 199"/>
            <p:cNvSpPr>
              <a:spLocks noChangeShapeType="1"/>
            </p:cNvSpPr>
            <p:nvPr/>
          </p:nvSpPr>
          <p:spPr bwMode="auto">
            <a:xfrm>
              <a:off x="3603"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45" name="Line 200"/>
            <p:cNvSpPr>
              <a:spLocks noChangeShapeType="1"/>
            </p:cNvSpPr>
            <p:nvPr/>
          </p:nvSpPr>
          <p:spPr bwMode="auto">
            <a:xfrm>
              <a:off x="3960" y="289"/>
              <a:ext cx="0" cy="6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46" name="Rectangle 201"/>
            <p:cNvSpPr>
              <a:spLocks noChangeArrowheads="1"/>
            </p:cNvSpPr>
            <p:nvPr/>
          </p:nvSpPr>
          <p:spPr bwMode="auto">
            <a:xfrm>
              <a:off x="3603" y="289"/>
              <a:ext cx="354" cy="59"/>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184547" name="Oval 202"/>
            <p:cNvSpPr>
              <a:spLocks noChangeArrowheads="1"/>
            </p:cNvSpPr>
            <p:nvPr/>
          </p:nvSpPr>
          <p:spPr bwMode="auto">
            <a:xfrm>
              <a:off x="3600" y="219"/>
              <a:ext cx="357" cy="113"/>
            </a:xfrm>
            <a:prstGeom prst="ellipse">
              <a:avLst/>
            </a:prstGeom>
            <a:solidFill>
              <a:srgbClr val="DDDDDD"/>
            </a:solidFill>
            <a:ln w="12700">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548" name="Group 203"/>
            <p:cNvGrpSpPr>
              <a:grpSpLocks/>
            </p:cNvGrpSpPr>
            <p:nvPr/>
          </p:nvGrpSpPr>
          <p:grpSpPr bwMode="auto">
            <a:xfrm>
              <a:off x="3686" y="244"/>
              <a:ext cx="177" cy="66"/>
              <a:chOff x="2848" y="848"/>
              <a:chExt cx="140" cy="98"/>
            </a:xfrm>
          </p:grpSpPr>
          <p:sp>
            <p:nvSpPr>
              <p:cNvPr id="184553" name="Line 204"/>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54" name="Line 205"/>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55" name="Line 206"/>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549" name="Group 207"/>
            <p:cNvGrpSpPr>
              <a:grpSpLocks/>
            </p:cNvGrpSpPr>
            <p:nvPr/>
          </p:nvGrpSpPr>
          <p:grpSpPr bwMode="auto">
            <a:xfrm flipV="1">
              <a:off x="3686" y="243"/>
              <a:ext cx="177" cy="66"/>
              <a:chOff x="2848" y="848"/>
              <a:chExt cx="140" cy="98"/>
            </a:xfrm>
          </p:grpSpPr>
          <p:sp>
            <p:nvSpPr>
              <p:cNvPr id="184550" name="Line 208"/>
              <p:cNvSpPr>
                <a:spLocks noChangeShapeType="1"/>
              </p:cNvSpPr>
              <p:nvPr/>
            </p:nvSpPr>
            <p:spPr bwMode="auto">
              <a:xfrm flipV="1">
                <a:off x="2848" y="848"/>
                <a:ext cx="50" cy="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51" name="Line 209"/>
              <p:cNvSpPr>
                <a:spLocks noChangeShapeType="1"/>
              </p:cNvSpPr>
              <p:nvPr/>
            </p:nvSpPr>
            <p:spPr bwMode="auto">
              <a:xfrm>
                <a:off x="2944" y="946"/>
                <a:ext cx="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52" name="Line 210"/>
              <p:cNvSpPr>
                <a:spLocks noChangeShapeType="1"/>
              </p:cNvSpPr>
              <p:nvPr/>
            </p:nvSpPr>
            <p:spPr bwMode="auto">
              <a:xfrm>
                <a:off x="2894" y="850"/>
                <a:ext cx="52"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sp>
        <p:nvSpPr>
          <p:cNvPr id="184406" name="Line 211"/>
          <p:cNvSpPr>
            <a:spLocks noChangeShapeType="1"/>
          </p:cNvSpPr>
          <p:nvPr/>
        </p:nvSpPr>
        <p:spPr bwMode="auto">
          <a:xfrm>
            <a:off x="8620126" y="4691063"/>
            <a:ext cx="358775" cy="1206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07" name="Line 212"/>
          <p:cNvSpPr>
            <a:spLocks noChangeShapeType="1"/>
          </p:cNvSpPr>
          <p:nvPr/>
        </p:nvSpPr>
        <p:spPr bwMode="auto">
          <a:xfrm flipV="1">
            <a:off x="7967663" y="4703764"/>
            <a:ext cx="277812" cy="109537"/>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08" name="Line 213"/>
          <p:cNvSpPr>
            <a:spLocks noChangeShapeType="1"/>
          </p:cNvSpPr>
          <p:nvPr/>
        </p:nvSpPr>
        <p:spPr bwMode="auto">
          <a:xfrm flipV="1">
            <a:off x="8010525" y="4906963"/>
            <a:ext cx="9715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09" name="Line 214"/>
          <p:cNvSpPr>
            <a:spLocks noChangeShapeType="1"/>
          </p:cNvSpPr>
          <p:nvPr/>
        </p:nvSpPr>
        <p:spPr bwMode="auto">
          <a:xfrm flipH="1">
            <a:off x="7305675" y="4652963"/>
            <a:ext cx="254000" cy="4699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10" name="Line 215"/>
          <p:cNvSpPr>
            <a:spLocks noChangeShapeType="1"/>
          </p:cNvSpPr>
          <p:nvPr/>
        </p:nvSpPr>
        <p:spPr bwMode="auto">
          <a:xfrm>
            <a:off x="7331075" y="4703763"/>
            <a:ext cx="19685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11" name="Line 216"/>
          <p:cNvSpPr>
            <a:spLocks noChangeShapeType="1"/>
          </p:cNvSpPr>
          <p:nvPr/>
        </p:nvSpPr>
        <p:spPr bwMode="auto">
          <a:xfrm>
            <a:off x="7191375" y="5040313"/>
            <a:ext cx="153988"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12" name="Line 217"/>
          <p:cNvSpPr>
            <a:spLocks noChangeShapeType="1"/>
          </p:cNvSpPr>
          <p:nvPr/>
        </p:nvSpPr>
        <p:spPr bwMode="auto">
          <a:xfrm>
            <a:off x="7443789" y="5119688"/>
            <a:ext cx="490537"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13" name="Line 218"/>
          <p:cNvSpPr>
            <a:spLocks noChangeShapeType="1"/>
          </p:cNvSpPr>
          <p:nvPr/>
        </p:nvSpPr>
        <p:spPr bwMode="auto">
          <a:xfrm flipH="1">
            <a:off x="7683501" y="5027614"/>
            <a:ext cx="53975" cy="8572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14" name="Line 219"/>
          <p:cNvSpPr>
            <a:spLocks noChangeShapeType="1"/>
          </p:cNvSpPr>
          <p:nvPr/>
        </p:nvSpPr>
        <p:spPr bwMode="auto">
          <a:xfrm>
            <a:off x="7496175" y="5116513"/>
            <a:ext cx="1588" cy="825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15" name="Line 220"/>
          <p:cNvSpPr>
            <a:spLocks noChangeShapeType="1"/>
          </p:cNvSpPr>
          <p:nvPr/>
        </p:nvSpPr>
        <p:spPr bwMode="auto">
          <a:xfrm flipH="1" flipV="1">
            <a:off x="7893050" y="5124450"/>
            <a:ext cx="0" cy="762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16" name="Line 221"/>
          <p:cNvSpPr>
            <a:spLocks noChangeShapeType="1"/>
          </p:cNvSpPr>
          <p:nvPr/>
        </p:nvSpPr>
        <p:spPr bwMode="auto">
          <a:xfrm>
            <a:off x="7974014" y="4983164"/>
            <a:ext cx="503237" cy="2698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17" name="Line 222"/>
          <p:cNvSpPr>
            <a:spLocks noChangeShapeType="1"/>
          </p:cNvSpPr>
          <p:nvPr/>
        </p:nvSpPr>
        <p:spPr bwMode="auto">
          <a:xfrm>
            <a:off x="7423151" y="4918075"/>
            <a:ext cx="80963"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nvGrpSpPr>
          <p:cNvPr id="184418" name="Group 223"/>
          <p:cNvGrpSpPr>
            <a:grpSpLocks/>
          </p:cNvGrpSpPr>
          <p:nvPr/>
        </p:nvGrpSpPr>
        <p:grpSpPr bwMode="auto">
          <a:xfrm>
            <a:off x="6608763" y="1677988"/>
            <a:ext cx="3021012" cy="3981450"/>
            <a:chOff x="-1203" y="1352"/>
            <a:chExt cx="1903" cy="2508"/>
          </a:xfrm>
        </p:grpSpPr>
        <p:grpSp>
          <p:nvGrpSpPr>
            <p:cNvPr id="184503" name="Group 224"/>
            <p:cNvGrpSpPr>
              <a:grpSpLocks/>
            </p:cNvGrpSpPr>
            <p:nvPr/>
          </p:nvGrpSpPr>
          <p:grpSpPr bwMode="auto">
            <a:xfrm>
              <a:off x="-1203" y="1647"/>
              <a:ext cx="436" cy="114"/>
              <a:chOff x="3072" y="739"/>
              <a:chExt cx="652" cy="146"/>
            </a:xfrm>
          </p:grpSpPr>
          <p:pic>
            <p:nvPicPr>
              <p:cNvPr id="184540" name="Picture 225" descr="lgv_fqmg[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41" name="Line 226"/>
              <p:cNvSpPr>
                <a:spLocks noChangeShapeType="1"/>
              </p:cNvSpPr>
              <p:nvPr/>
            </p:nvSpPr>
            <p:spPr bwMode="auto">
              <a:xfrm flipH="1">
                <a:off x="3104" y="784"/>
                <a:ext cx="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542" name="Line 227"/>
              <p:cNvSpPr>
                <a:spLocks noChangeShapeType="1"/>
              </p:cNvSpPr>
              <p:nvPr/>
            </p:nvSpPr>
            <p:spPr bwMode="auto">
              <a:xfrm flipH="1">
                <a:off x="3072" y="760"/>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pic>
          <p:nvPicPr>
            <p:cNvPr id="184504" name="Picture 228" descr="imgyjavg[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 y="1466"/>
              <a:ext cx="232"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505" name="Group 229"/>
            <p:cNvGrpSpPr>
              <a:grpSpLocks/>
            </p:cNvGrpSpPr>
            <p:nvPr/>
          </p:nvGrpSpPr>
          <p:grpSpPr bwMode="auto">
            <a:xfrm>
              <a:off x="-546" y="1352"/>
              <a:ext cx="256" cy="269"/>
              <a:chOff x="2870" y="1518"/>
              <a:chExt cx="292" cy="320"/>
            </a:xfrm>
          </p:grpSpPr>
          <p:graphicFrame>
            <p:nvGraphicFramePr>
              <p:cNvPr id="184538" name="Object 230"/>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78131" name="Clip" r:id="rId6" imgW="826829" imgH="840406" progId="">
                      <p:embed/>
                    </p:oleObj>
                  </mc:Choice>
                  <mc:Fallback>
                    <p:oleObj name="Clip" r:id="rId6" imgW="826829" imgH="840406" progId="">
                      <p:embed/>
                      <p:pic>
                        <p:nvPicPr>
                          <p:cNvPr id="184538" name="Object 2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539" name="Object 231"/>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78132" name="Clip" r:id="rId8" imgW="1268295" imgH="1199426" progId="">
                      <p:embed/>
                    </p:oleObj>
                  </mc:Choice>
                  <mc:Fallback>
                    <p:oleObj name="Clip" r:id="rId8" imgW="1268295" imgH="1199426" progId="">
                      <p:embed/>
                      <p:pic>
                        <p:nvPicPr>
                          <p:cNvPr id="184539" name="Object 23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84506" name="Group 232"/>
            <p:cNvGrpSpPr>
              <a:grpSpLocks/>
            </p:cNvGrpSpPr>
            <p:nvPr/>
          </p:nvGrpSpPr>
          <p:grpSpPr bwMode="auto">
            <a:xfrm>
              <a:off x="-1002" y="2262"/>
              <a:ext cx="209" cy="224"/>
              <a:chOff x="2870" y="1518"/>
              <a:chExt cx="292" cy="320"/>
            </a:xfrm>
          </p:grpSpPr>
          <p:graphicFrame>
            <p:nvGraphicFramePr>
              <p:cNvPr id="184536" name="Object 233"/>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78133" name="Clip" r:id="rId10" imgW="826829" imgH="840406" progId="">
                      <p:embed/>
                    </p:oleObj>
                  </mc:Choice>
                  <mc:Fallback>
                    <p:oleObj name="Clip" r:id="rId10" imgW="826829" imgH="840406" progId="">
                      <p:embed/>
                      <p:pic>
                        <p:nvPicPr>
                          <p:cNvPr id="184536" name="Object 23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537" name="Object 234"/>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78134" name="Clip" r:id="rId11" imgW="1268295" imgH="1199426" progId="">
                      <p:embed/>
                    </p:oleObj>
                  </mc:Choice>
                  <mc:Fallback>
                    <p:oleObj name="Clip" r:id="rId11" imgW="1268295" imgH="1199426" progId="">
                      <p:embed/>
                      <p:pic>
                        <p:nvPicPr>
                          <p:cNvPr id="184537" name="Object 23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184507" name="Object 235"/>
            <p:cNvGraphicFramePr>
              <a:graphicFrameLocks noChangeAspect="1"/>
            </p:cNvGraphicFramePr>
            <p:nvPr/>
          </p:nvGraphicFramePr>
          <p:xfrm>
            <a:off x="-732" y="2289"/>
            <a:ext cx="207" cy="173"/>
          </p:xfrm>
          <a:graphic>
            <a:graphicData uri="http://schemas.openxmlformats.org/presentationml/2006/ole">
              <mc:AlternateContent xmlns:mc="http://schemas.openxmlformats.org/markup-compatibility/2006">
                <mc:Choice xmlns:v="urn:schemas-microsoft-com:vml" Requires="v">
                  <p:oleObj spid="_x0000_s378135" name="Clip" r:id="rId12" imgW="1307263" imgH="1084139" progId="">
                    <p:embed/>
                  </p:oleObj>
                </mc:Choice>
                <mc:Fallback>
                  <p:oleObj name="Clip" r:id="rId12" imgW="1307263" imgH="1084139" progId="">
                    <p:embed/>
                    <p:pic>
                      <p:nvPicPr>
                        <p:cNvPr id="184507" name="Object 23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2" y="2289"/>
                          <a:ext cx="20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84508" name="Group 236"/>
            <p:cNvGrpSpPr>
              <a:grpSpLocks/>
            </p:cNvGrpSpPr>
            <p:nvPr/>
          </p:nvGrpSpPr>
          <p:grpSpPr bwMode="auto">
            <a:xfrm>
              <a:off x="310" y="3575"/>
              <a:ext cx="125" cy="230"/>
              <a:chOff x="4180" y="783"/>
              <a:chExt cx="150" cy="307"/>
            </a:xfrm>
          </p:grpSpPr>
          <p:sp>
            <p:nvSpPr>
              <p:cNvPr id="184528" name="AutoShape 237"/>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529" name="Rectangle 238"/>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530" name="Rectangle 239"/>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531" name="AutoShape 240"/>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532" name="Line 241"/>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33" name="Line 242"/>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34" name="Rectangle 243"/>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535" name="Rectangle 244"/>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aphicFrame>
          <p:nvGraphicFramePr>
            <p:cNvPr id="184509" name="Object 245"/>
            <p:cNvGraphicFramePr>
              <a:graphicFrameLocks noChangeAspect="1"/>
            </p:cNvGraphicFramePr>
            <p:nvPr/>
          </p:nvGraphicFramePr>
          <p:xfrm>
            <a:off x="-975" y="3384"/>
            <a:ext cx="216" cy="180"/>
          </p:xfrm>
          <a:graphic>
            <a:graphicData uri="http://schemas.openxmlformats.org/presentationml/2006/ole">
              <mc:AlternateContent xmlns:mc="http://schemas.openxmlformats.org/markup-compatibility/2006">
                <mc:Choice xmlns:v="urn:schemas-microsoft-com:vml" Requires="v">
                  <p:oleObj spid="_x0000_s378136" name="Clip" r:id="rId14" imgW="1307263" imgH="1084139" progId="">
                    <p:embed/>
                  </p:oleObj>
                </mc:Choice>
                <mc:Fallback>
                  <p:oleObj name="Clip" r:id="rId14" imgW="1307263" imgH="1084139" progId="">
                    <p:embed/>
                    <p:pic>
                      <p:nvPicPr>
                        <p:cNvPr id="184509" name="Object 24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75" y="3384"/>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510" name="Object 246"/>
            <p:cNvGraphicFramePr>
              <a:graphicFrameLocks noChangeAspect="1"/>
            </p:cNvGraphicFramePr>
            <p:nvPr/>
          </p:nvGraphicFramePr>
          <p:xfrm>
            <a:off x="-871" y="3184"/>
            <a:ext cx="216" cy="180"/>
          </p:xfrm>
          <a:graphic>
            <a:graphicData uri="http://schemas.openxmlformats.org/presentationml/2006/ole">
              <mc:AlternateContent xmlns:mc="http://schemas.openxmlformats.org/markup-compatibility/2006">
                <mc:Choice xmlns:v="urn:schemas-microsoft-com:vml" Requires="v">
                  <p:oleObj spid="_x0000_s378137" name="Clip" r:id="rId15" imgW="1307263" imgH="1084139" progId="">
                    <p:embed/>
                  </p:oleObj>
                </mc:Choice>
                <mc:Fallback>
                  <p:oleObj name="Clip" r:id="rId15" imgW="1307263" imgH="1084139" progId="">
                    <p:embed/>
                    <p:pic>
                      <p:nvPicPr>
                        <p:cNvPr id="184510" name="Object 24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71" y="3184"/>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511" name="Object 247"/>
            <p:cNvGraphicFramePr>
              <a:graphicFrameLocks noChangeAspect="1"/>
            </p:cNvGraphicFramePr>
            <p:nvPr/>
          </p:nvGraphicFramePr>
          <p:xfrm>
            <a:off x="-703" y="3544"/>
            <a:ext cx="216" cy="180"/>
          </p:xfrm>
          <a:graphic>
            <a:graphicData uri="http://schemas.openxmlformats.org/presentationml/2006/ole">
              <mc:AlternateContent xmlns:mc="http://schemas.openxmlformats.org/markup-compatibility/2006">
                <mc:Choice xmlns:v="urn:schemas-microsoft-com:vml" Requires="v">
                  <p:oleObj spid="_x0000_s378138" name="Clip" r:id="rId16" imgW="1307263" imgH="1084139" progId="">
                    <p:embed/>
                  </p:oleObj>
                </mc:Choice>
                <mc:Fallback>
                  <p:oleObj name="Clip" r:id="rId16" imgW="1307263" imgH="1084139" progId="">
                    <p:embed/>
                    <p:pic>
                      <p:nvPicPr>
                        <p:cNvPr id="184511" name="Object 24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3" y="3544"/>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512" name="Object 248"/>
            <p:cNvGraphicFramePr>
              <a:graphicFrameLocks noChangeAspect="1"/>
            </p:cNvGraphicFramePr>
            <p:nvPr/>
          </p:nvGraphicFramePr>
          <p:xfrm>
            <a:off x="-489" y="3546"/>
            <a:ext cx="216" cy="180"/>
          </p:xfrm>
          <a:graphic>
            <a:graphicData uri="http://schemas.openxmlformats.org/presentationml/2006/ole">
              <mc:AlternateContent xmlns:mc="http://schemas.openxmlformats.org/markup-compatibility/2006">
                <mc:Choice xmlns:v="urn:schemas-microsoft-com:vml" Requires="v">
                  <p:oleObj spid="_x0000_s378139" name="Clip" r:id="rId17" imgW="1307263" imgH="1084139" progId="">
                    <p:embed/>
                  </p:oleObj>
                </mc:Choice>
                <mc:Fallback>
                  <p:oleObj name="Clip" r:id="rId17" imgW="1307263" imgH="1084139" progId="">
                    <p:embed/>
                    <p:pic>
                      <p:nvPicPr>
                        <p:cNvPr id="184512" name="Object 24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9" y="3546"/>
                          <a:ext cx="216"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84513" name="Group 249"/>
            <p:cNvGrpSpPr>
              <a:grpSpLocks/>
            </p:cNvGrpSpPr>
            <p:nvPr/>
          </p:nvGrpSpPr>
          <p:grpSpPr bwMode="auto">
            <a:xfrm>
              <a:off x="83" y="3625"/>
              <a:ext cx="172" cy="215"/>
              <a:chOff x="2870" y="1518"/>
              <a:chExt cx="292" cy="320"/>
            </a:xfrm>
          </p:grpSpPr>
          <p:graphicFrame>
            <p:nvGraphicFramePr>
              <p:cNvPr id="184526" name="Object 250"/>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78140" name="Clip" r:id="rId18" imgW="826829" imgH="840406" progId="">
                      <p:embed/>
                    </p:oleObj>
                  </mc:Choice>
                  <mc:Fallback>
                    <p:oleObj name="Clip" r:id="rId18" imgW="826829" imgH="840406" progId="">
                      <p:embed/>
                      <p:pic>
                        <p:nvPicPr>
                          <p:cNvPr id="184526" name="Object 25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527" name="Object 251"/>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78141" name="Clip" r:id="rId19" imgW="1268295" imgH="1199426" progId="">
                      <p:embed/>
                    </p:oleObj>
                  </mc:Choice>
                  <mc:Fallback>
                    <p:oleObj name="Clip" r:id="rId19" imgW="1268295" imgH="1199426" progId="">
                      <p:embed/>
                      <p:pic>
                        <p:nvPicPr>
                          <p:cNvPr id="184527" name="Object 25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84514" name="Group 252"/>
            <p:cNvGrpSpPr>
              <a:grpSpLocks/>
            </p:cNvGrpSpPr>
            <p:nvPr/>
          </p:nvGrpSpPr>
          <p:grpSpPr bwMode="auto">
            <a:xfrm>
              <a:off x="-201" y="3657"/>
              <a:ext cx="220" cy="203"/>
              <a:chOff x="2870" y="1518"/>
              <a:chExt cx="292" cy="320"/>
            </a:xfrm>
          </p:grpSpPr>
          <p:graphicFrame>
            <p:nvGraphicFramePr>
              <p:cNvPr id="184524" name="Object 253"/>
              <p:cNvGraphicFramePr>
                <a:graphicFrameLocks noChangeAspect="1"/>
              </p:cNvGraphicFramePr>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378142" name="Clip" r:id="rId20" imgW="826829" imgH="840406" progId="">
                      <p:embed/>
                    </p:oleObj>
                  </mc:Choice>
                  <mc:Fallback>
                    <p:oleObj name="Clip" r:id="rId20" imgW="826829" imgH="840406" progId="">
                      <p:embed/>
                      <p:pic>
                        <p:nvPicPr>
                          <p:cNvPr id="184524" name="Object 25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4525" name="Object 254"/>
              <p:cNvGraphicFramePr>
                <a:graphicFrameLocks noChangeAspect="1"/>
              </p:cNvGraphicFramePr>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378143" name="Clip" r:id="rId21" imgW="1268295" imgH="1199426" progId="">
                      <p:embed/>
                    </p:oleObj>
                  </mc:Choice>
                  <mc:Fallback>
                    <p:oleObj name="Clip" r:id="rId21" imgW="1268295" imgH="1199426" progId="">
                      <p:embed/>
                      <p:pic>
                        <p:nvPicPr>
                          <p:cNvPr id="184525" name="Object 25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84515" name="Group 255"/>
            <p:cNvGrpSpPr>
              <a:grpSpLocks/>
            </p:cNvGrpSpPr>
            <p:nvPr/>
          </p:nvGrpSpPr>
          <p:grpSpPr bwMode="auto">
            <a:xfrm>
              <a:off x="569" y="3419"/>
              <a:ext cx="131" cy="258"/>
              <a:chOff x="4180" y="783"/>
              <a:chExt cx="150" cy="307"/>
            </a:xfrm>
          </p:grpSpPr>
          <p:sp>
            <p:nvSpPr>
              <p:cNvPr id="184516" name="AutoShape 256"/>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517" name="Rectangle 257"/>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518" name="Rectangle 258"/>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519" name="AutoShape 25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520" name="Line 260"/>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21" name="Line 261"/>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22" name="Rectangle 262"/>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523" name="Rectangle 263"/>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pSp>
      <p:sp>
        <p:nvSpPr>
          <p:cNvPr id="184419" name="Line 264"/>
          <p:cNvSpPr>
            <a:spLocks noChangeShapeType="1"/>
          </p:cNvSpPr>
          <p:nvPr/>
        </p:nvSpPr>
        <p:spPr bwMode="auto">
          <a:xfrm flipH="1">
            <a:off x="7512051" y="3440113"/>
            <a:ext cx="3175" cy="144462"/>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20" name="Line 265"/>
          <p:cNvSpPr>
            <a:spLocks noChangeShapeType="1"/>
          </p:cNvSpPr>
          <p:nvPr/>
        </p:nvSpPr>
        <p:spPr bwMode="auto">
          <a:xfrm flipV="1">
            <a:off x="8809039" y="2422526"/>
            <a:ext cx="123825" cy="87313"/>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21" name="Line 266"/>
          <p:cNvSpPr>
            <a:spLocks noChangeShapeType="1"/>
          </p:cNvSpPr>
          <p:nvPr/>
        </p:nvSpPr>
        <p:spPr bwMode="auto">
          <a:xfrm>
            <a:off x="8636000" y="2595563"/>
            <a:ext cx="0" cy="825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22" name="Line 267"/>
          <p:cNvSpPr>
            <a:spLocks noChangeShapeType="1"/>
          </p:cNvSpPr>
          <p:nvPr/>
        </p:nvSpPr>
        <p:spPr bwMode="auto">
          <a:xfrm flipV="1">
            <a:off x="8820151" y="2492376"/>
            <a:ext cx="263525" cy="28892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23" name="Line 268"/>
          <p:cNvSpPr>
            <a:spLocks noChangeShapeType="1"/>
          </p:cNvSpPr>
          <p:nvPr/>
        </p:nvSpPr>
        <p:spPr bwMode="auto">
          <a:xfrm>
            <a:off x="9172575" y="2490788"/>
            <a:ext cx="0" cy="1968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24" name="Line 269"/>
          <p:cNvSpPr>
            <a:spLocks noChangeShapeType="1"/>
          </p:cNvSpPr>
          <p:nvPr/>
        </p:nvSpPr>
        <p:spPr bwMode="auto">
          <a:xfrm>
            <a:off x="8826501" y="2797175"/>
            <a:ext cx="188913"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25" name="Line 270"/>
          <p:cNvSpPr>
            <a:spLocks noChangeShapeType="1"/>
          </p:cNvSpPr>
          <p:nvPr/>
        </p:nvSpPr>
        <p:spPr bwMode="auto">
          <a:xfrm flipV="1">
            <a:off x="7121526" y="3663951"/>
            <a:ext cx="168275" cy="31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26" name="Line 271"/>
          <p:cNvSpPr>
            <a:spLocks noChangeShapeType="1"/>
          </p:cNvSpPr>
          <p:nvPr/>
        </p:nvSpPr>
        <p:spPr bwMode="auto">
          <a:xfrm flipV="1">
            <a:off x="9240839" y="2190751"/>
            <a:ext cx="238125" cy="1682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27" name="Line 272"/>
          <p:cNvSpPr>
            <a:spLocks noChangeShapeType="1"/>
          </p:cNvSpPr>
          <p:nvPr/>
        </p:nvSpPr>
        <p:spPr bwMode="auto">
          <a:xfrm>
            <a:off x="9380538" y="2787650"/>
            <a:ext cx="1778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28" name="Line 273"/>
          <p:cNvSpPr>
            <a:spLocks noChangeShapeType="1"/>
          </p:cNvSpPr>
          <p:nvPr/>
        </p:nvSpPr>
        <p:spPr bwMode="auto">
          <a:xfrm flipH="1">
            <a:off x="8526464" y="2863850"/>
            <a:ext cx="98425" cy="70485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29" name="Line 274"/>
          <p:cNvSpPr>
            <a:spLocks noChangeShapeType="1"/>
          </p:cNvSpPr>
          <p:nvPr/>
        </p:nvSpPr>
        <p:spPr bwMode="auto">
          <a:xfrm flipH="1">
            <a:off x="9117014" y="2863851"/>
            <a:ext cx="111125" cy="727075"/>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nvGrpSpPr>
          <p:cNvPr id="184430" name="Group 275"/>
          <p:cNvGrpSpPr>
            <a:grpSpLocks/>
          </p:cNvGrpSpPr>
          <p:nvPr/>
        </p:nvGrpSpPr>
        <p:grpSpPr bwMode="auto">
          <a:xfrm>
            <a:off x="8169275" y="4481513"/>
            <a:ext cx="501650" cy="234950"/>
            <a:chOff x="4701" y="2996"/>
            <a:chExt cx="316" cy="148"/>
          </a:xfrm>
        </p:grpSpPr>
        <p:sp>
          <p:nvSpPr>
            <p:cNvPr id="184490" name="Oval 276"/>
            <p:cNvSpPr>
              <a:spLocks noChangeArrowheads="1"/>
            </p:cNvSpPr>
            <p:nvPr/>
          </p:nvSpPr>
          <p:spPr bwMode="auto">
            <a:xfrm>
              <a:off x="4704" y="3062"/>
              <a:ext cx="313" cy="8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491" name="Line 277"/>
            <p:cNvSpPr>
              <a:spLocks noChangeShapeType="1"/>
            </p:cNvSpPr>
            <p:nvPr/>
          </p:nvSpPr>
          <p:spPr bwMode="auto">
            <a:xfrm>
              <a:off x="4704"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492" name="Line 278"/>
            <p:cNvSpPr>
              <a:spLocks noChangeShapeType="1"/>
            </p:cNvSpPr>
            <p:nvPr/>
          </p:nvSpPr>
          <p:spPr bwMode="auto">
            <a:xfrm>
              <a:off x="5017"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493" name="Rectangle 279"/>
            <p:cNvSpPr>
              <a:spLocks noChangeArrowheads="1"/>
            </p:cNvSpPr>
            <p:nvPr/>
          </p:nvSpPr>
          <p:spPr bwMode="auto">
            <a:xfrm>
              <a:off x="4704" y="3055"/>
              <a:ext cx="310" cy="50"/>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184494" name="Oval 280"/>
            <p:cNvSpPr>
              <a:spLocks noChangeArrowheads="1"/>
            </p:cNvSpPr>
            <p:nvPr/>
          </p:nvSpPr>
          <p:spPr bwMode="auto">
            <a:xfrm>
              <a:off x="4701" y="2996"/>
              <a:ext cx="313" cy="96"/>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495" name="Group 281"/>
            <p:cNvGrpSpPr>
              <a:grpSpLocks/>
            </p:cNvGrpSpPr>
            <p:nvPr/>
          </p:nvGrpSpPr>
          <p:grpSpPr bwMode="auto">
            <a:xfrm>
              <a:off x="4776" y="3017"/>
              <a:ext cx="156" cy="56"/>
              <a:chOff x="2848" y="848"/>
              <a:chExt cx="140" cy="98"/>
            </a:xfrm>
          </p:grpSpPr>
          <p:sp>
            <p:nvSpPr>
              <p:cNvPr id="184500" name="Line 282"/>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01" name="Line 283"/>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502" name="Line 284"/>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496" name="Group 285"/>
            <p:cNvGrpSpPr>
              <a:grpSpLocks/>
            </p:cNvGrpSpPr>
            <p:nvPr/>
          </p:nvGrpSpPr>
          <p:grpSpPr bwMode="auto">
            <a:xfrm flipV="1">
              <a:off x="4776" y="3016"/>
              <a:ext cx="156" cy="56"/>
              <a:chOff x="2848" y="848"/>
              <a:chExt cx="140" cy="98"/>
            </a:xfrm>
          </p:grpSpPr>
          <p:sp>
            <p:nvSpPr>
              <p:cNvPr id="184497" name="Line 286"/>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498" name="Line 287"/>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499" name="Line 288"/>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184431" name="Group 289"/>
          <p:cNvGrpSpPr>
            <a:grpSpLocks/>
          </p:cNvGrpSpPr>
          <p:nvPr/>
        </p:nvGrpSpPr>
        <p:grpSpPr bwMode="auto">
          <a:xfrm>
            <a:off x="7504113" y="4783138"/>
            <a:ext cx="501650" cy="234950"/>
            <a:chOff x="4701" y="2996"/>
            <a:chExt cx="316" cy="148"/>
          </a:xfrm>
        </p:grpSpPr>
        <p:sp>
          <p:nvSpPr>
            <p:cNvPr id="184477" name="Oval 290"/>
            <p:cNvSpPr>
              <a:spLocks noChangeArrowheads="1"/>
            </p:cNvSpPr>
            <p:nvPr/>
          </p:nvSpPr>
          <p:spPr bwMode="auto">
            <a:xfrm>
              <a:off x="4704" y="3062"/>
              <a:ext cx="313" cy="82"/>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4478" name="Line 291"/>
            <p:cNvSpPr>
              <a:spLocks noChangeShapeType="1"/>
            </p:cNvSpPr>
            <p:nvPr/>
          </p:nvSpPr>
          <p:spPr bwMode="auto">
            <a:xfrm>
              <a:off x="4704"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479" name="Line 292"/>
            <p:cNvSpPr>
              <a:spLocks noChangeShapeType="1"/>
            </p:cNvSpPr>
            <p:nvPr/>
          </p:nvSpPr>
          <p:spPr bwMode="auto">
            <a:xfrm>
              <a:off x="5017" y="3055"/>
              <a:ext cx="0" cy="51"/>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480" name="Rectangle 293"/>
            <p:cNvSpPr>
              <a:spLocks noChangeArrowheads="1"/>
            </p:cNvSpPr>
            <p:nvPr/>
          </p:nvSpPr>
          <p:spPr bwMode="auto">
            <a:xfrm>
              <a:off x="4704" y="3055"/>
              <a:ext cx="310" cy="50"/>
            </a:xfrm>
            <a:prstGeom prst="rect">
              <a:avLst/>
            </a:prstGeom>
            <a:solidFill>
              <a:srgbClr val="DDDDDD"/>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pPr>
              <a:endParaRPr lang="en-US" altLang="zh-CN" sz="2400">
                <a:latin typeface="+mn-lt"/>
                <a:ea typeface="+mn-ea"/>
              </a:endParaRPr>
            </a:p>
          </p:txBody>
        </p:sp>
        <p:sp>
          <p:nvSpPr>
            <p:cNvPr id="184481" name="Oval 294"/>
            <p:cNvSpPr>
              <a:spLocks noChangeArrowheads="1"/>
            </p:cNvSpPr>
            <p:nvPr/>
          </p:nvSpPr>
          <p:spPr bwMode="auto">
            <a:xfrm>
              <a:off x="4701" y="2996"/>
              <a:ext cx="313" cy="96"/>
            </a:xfrm>
            <a:prstGeom prst="ellipse">
              <a:avLst/>
            </a:prstGeom>
            <a:solidFill>
              <a:srgbClr val="DDDDDD"/>
            </a:solidFill>
            <a:ln w="12700">
              <a:solidFill>
                <a:schemeClr val="folHlink"/>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nvGrpSpPr>
            <p:cNvPr id="184482" name="Group 295"/>
            <p:cNvGrpSpPr>
              <a:grpSpLocks/>
            </p:cNvGrpSpPr>
            <p:nvPr/>
          </p:nvGrpSpPr>
          <p:grpSpPr bwMode="auto">
            <a:xfrm>
              <a:off x="4776" y="3017"/>
              <a:ext cx="156" cy="56"/>
              <a:chOff x="2848" y="848"/>
              <a:chExt cx="140" cy="98"/>
            </a:xfrm>
          </p:grpSpPr>
          <p:sp>
            <p:nvSpPr>
              <p:cNvPr id="184487" name="Line 296"/>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488" name="Line 297"/>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489" name="Line 298"/>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nvGrpSpPr>
            <p:cNvPr id="184483" name="Group 299"/>
            <p:cNvGrpSpPr>
              <a:grpSpLocks/>
            </p:cNvGrpSpPr>
            <p:nvPr/>
          </p:nvGrpSpPr>
          <p:grpSpPr bwMode="auto">
            <a:xfrm flipV="1">
              <a:off x="4776" y="3016"/>
              <a:ext cx="156" cy="56"/>
              <a:chOff x="2848" y="848"/>
              <a:chExt cx="140" cy="98"/>
            </a:xfrm>
          </p:grpSpPr>
          <p:sp>
            <p:nvSpPr>
              <p:cNvPr id="184484" name="Line 300"/>
              <p:cNvSpPr>
                <a:spLocks noChangeShapeType="1"/>
              </p:cNvSpPr>
              <p:nvPr/>
            </p:nvSpPr>
            <p:spPr bwMode="auto">
              <a:xfrm flipV="1">
                <a:off x="2848" y="848"/>
                <a:ext cx="50" cy="2"/>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485" name="Line 301"/>
              <p:cNvSpPr>
                <a:spLocks noChangeShapeType="1"/>
              </p:cNvSpPr>
              <p:nvPr/>
            </p:nvSpPr>
            <p:spPr bwMode="auto">
              <a:xfrm>
                <a:off x="2944" y="946"/>
                <a:ext cx="44" cy="0"/>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4486" name="Line 302"/>
              <p:cNvSpPr>
                <a:spLocks noChangeShapeType="1"/>
              </p:cNvSpPr>
              <p:nvPr/>
            </p:nvSpPr>
            <p:spPr bwMode="auto">
              <a:xfrm>
                <a:off x="2894" y="850"/>
                <a:ext cx="52" cy="96"/>
              </a:xfrm>
              <a:prstGeom prst="line">
                <a:avLst/>
              </a:prstGeom>
              <a:noFill/>
              <a:ln w="285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grpSp>
      </p:grpSp>
      <p:grpSp>
        <p:nvGrpSpPr>
          <p:cNvPr id="184432" name="Group 303"/>
          <p:cNvGrpSpPr>
            <a:grpSpLocks/>
          </p:cNvGrpSpPr>
          <p:nvPr/>
        </p:nvGrpSpPr>
        <p:grpSpPr bwMode="auto">
          <a:xfrm>
            <a:off x="8334376" y="4968876"/>
            <a:ext cx="290513" cy="404813"/>
            <a:chOff x="4290" y="3130"/>
            <a:chExt cx="183" cy="255"/>
          </a:xfrm>
        </p:grpSpPr>
        <p:pic>
          <p:nvPicPr>
            <p:cNvPr id="184459" name="Picture 304" descr="31u_bnrz[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43" y="3211"/>
              <a:ext cx="121" cy="174"/>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84460" name="Freeform 305"/>
            <p:cNvSpPr>
              <a:spLocks/>
            </p:cNvSpPr>
            <p:nvPr/>
          </p:nvSpPr>
          <p:spPr bwMode="auto">
            <a:xfrm>
              <a:off x="4339" y="3143"/>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61" name="Freeform 306"/>
            <p:cNvSpPr>
              <a:spLocks/>
            </p:cNvSpPr>
            <p:nvPr/>
          </p:nvSpPr>
          <p:spPr bwMode="auto">
            <a:xfrm>
              <a:off x="4395" y="3142"/>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62" name="Freeform 307"/>
            <p:cNvSpPr>
              <a:spLocks/>
            </p:cNvSpPr>
            <p:nvPr/>
          </p:nvSpPr>
          <p:spPr bwMode="auto">
            <a:xfrm>
              <a:off x="4318" y="3135"/>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63" name="Freeform 308"/>
            <p:cNvSpPr>
              <a:spLocks/>
            </p:cNvSpPr>
            <p:nvPr/>
          </p:nvSpPr>
          <p:spPr bwMode="auto">
            <a:xfrm>
              <a:off x="4394" y="3133"/>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64" name="Freeform 309"/>
            <p:cNvSpPr>
              <a:spLocks/>
            </p:cNvSpPr>
            <p:nvPr/>
          </p:nvSpPr>
          <p:spPr bwMode="auto">
            <a:xfrm>
              <a:off x="4298" y="3153"/>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65" name="Freeform 310"/>
            <p:cNvSpPr>
              <a:spLocks/>
            </p:cNvSpPr>
            <p:nvPr/>
          </p:nvSpPr>
          <p:spPr bwMode="auto">
            <a:xfrm>
              <a:off x="4432" y="3130"/>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66" name="Freeform 311"/>
            <p:cNvSpPr>
              <a:spLocks/>
            </p:cNvSpPr>
            <p:nvPr/>
          </p:nvSpPr>
          <p:spPr bwMode="auto">
            <a:xfrm>
              <a:off x="4387" y="3191"/>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67" name="Freeform 312"/>
            <p:cNvSpPr>
              <a:spLocks/>
            </p:cNvSpPr>
            <p:nvPr/>
          </p:nvSpPr>
          <p:spPr bwMode="auto">
            <a:xfrm>
              <a:off x="4381" y="3174"/>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68" name="Freeform 313"/>
            <p:cNvSpPr>
              <a:spLocks/>
            </p:cNvSpPr>
            <p:nvPr/>
          </p:nvSpPr>
          <p:spPr bwMode="auto">
            <a:xfrm>
              <a:off x="4375" y="3163"/>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69" name="Freeform 314"/>
            <p:cNvSpPr>
              <a:spLocks/>
            </p:cNvSpPr>
            <p:nvPr/>
          </p:nvSpPr>
          <p:spPr bwMode="auto">
            <a:xfrm>
              <a:off x="4370" y="3155"/>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70" name="Freeform 315"/>
            <p:cNvSpPr>
              <a:spLocks/>
            </p:cNvSpPr>
            <p:nvPr/>
          </p:nvSpPr>
          <p:spPr bwMode="auto">
            <a:xfrm>
              <a:off x="4330" y="3145"/>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184471" name="Freeform 316"/>
            <p:cNvSpPr>
              <a:spLocks/>
            </p:cNvSpPr>
            <p:nvPr/>
          </p:nvSpPr>
          <p:spPr bwMode="auto">
            <a:xfrm>
              <a:off x="4386" y="3145"/>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184472" name="Freeform 317"/>
            <p:cNvSpPr>
              <a:spLocks/>
            </p:cNvSpPr>
            <p:nvPr/>
          </p:nvSpPr>
          <p:spPr bwMode="auto">
            <a:xfrm>
              <a:off x="4309" y="3138"/>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184473" name="Freeform 318"/>
            <p:cNvSpPr>
              <a:spLocks/>
            </p:cNvSpPr>
            <p:nvPr/>
          </p:nvSpPr>
          <p:spPr bwMode="auto">
            <a:xfrm>
              <a:off x="4384" y="3136"/>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184474" name="Freeform 319"/>
            <p:cNvSpPr>
              <a:spLocks/>
            </p:cNvSpPr>
            <p:nvPr/>
          </p:nvSpPr>
          <p:spPr bwMode="auto">
            <a:xfrm>
              <a:off x="4290" y="3159"/>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184475" name="Freeform 320"/>
            <p:cNvSpPr>
              <a:spLocks/>
            </p:cNvSpPr>
            <p:nvPr/>
          </p:nvSpPr>
          <p:spPr bwMode="auto">
            <a:xfrm>
              <a:off x="4423" y="3133"/>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184476" name="Freeform 321"/>
            <p:cNvSpPr>
              <a:spLocks/>
            </p:cNvSpPr>
            <p:nvPr/>
          </p:nvSpPr>
          <p:spPr bwMode="auto">
            <a:xfrm>
              <a:off x="4338" y="3209"/>
              <a:ext cx="125" cy="175"/>
            </a:xfrm>
            <a:custGeom>
              <a:avLst/>
              <a:gdLst>
                <a:gd name="T0" fmla="*/ 0 w 125"/>
                <a:gd name="T1" fmla="*/ 175 h 175"/>
                <a:gd name="T2" fmla="*/ 0 w 125"/>
                <a:gd name="T3" fmla="*/ 144 h 175"/>
                <a:gd name="T4" fmla="*/ 11 w 125"/>
                <a:gd name="T5" fmla="*/ 144 h 175"/>
                <a:gd name="T6" fmla="*/ 11 w 125"/>
                <a:gd name="T7" fmla="*/ 118 h 175"/>
                <a:gd name="T8" fmla="*/ 23 w 125"/>
                <a:gd name="T9" fmla="*/ 114 h 175"/>
                <a:gd name="T10" fmla="*/ 20 w 125"/>
                <a:gd name="T11" fmla="*/ 88 h 175"/>
                <a:gd name="T12" fmla="*/ 30 w 125"/>
                <a:gd name="T13" fmla="*/ 84 h 175"/>
                <a:gd name="T14" fmla="*/ 30 w 125"/>
                <a:gd name="T15" fmla="*/ 58 h 175"/>
                <a:gd name="T16" fmla="*/ 39 w 125"/>
                <a:gd name="T17" fmla="*/ 54 h 175"/>
                <a:gd name="T18" fmla="*/ 39 w 125"/>
                <a:gd name="T19" fmla="*/ 28 h 175"/>
                <a:gd name="T20" fmla="*/ 48 w 125"/>
                <a:gd name="T21" fmla="*/ 28 h 175"/>
                <a:gd name="T22" fmla="*/ 56 w 125"/>
                <a:gd name="T23" fmla="*/ 0 h 175"/>
                <a:gd name="T24" fmla="*/ 80 w 125"/>
                <a:gd name="T25" fmla="*/ 0 h 175"/>
                <a:gd name="T26" fmla="*/ 81 w 125"/>
                <a:gd name="T27" fmla="*/ 25 h 175"/>
                <a:gd name="T28" fmla="*/ 92 w 125"/>
                <a:gd name="T29" fmla="*/ 24 h 175"/>
                <a:gd name="T30" fmla="*/ 93 w 125"/>
                <a:gd name="T31" fmla="*/ 49 h 175"/>
                <a:gd name="T32" fmla="*/ 102 w 125"/>
                <a:gd name="T33" fmla="*/ 54 h 175"/>
                <a:gd name="T34" fmla="*/ 99 w 125"/>
                <a:gd name="T35" fmla="*/ 81 h 175"/>
                <a:gd name="T36" fmla="*/ 114 w 125"/>
                <a:gd name="T37" fmla="*/ 82 h 175"/>
                <a:gd name="T38" fmla="*/ 107 w 125"/>
                <a:gd name="T39" fmla="*/ 81 h 175"/>
                <a:gd name="T40" fmla="*/ 108 w 125"/>
                <a:gd name="T41" fmla="*/ 114 h 175"/>
                <a:gd name="T42" fmla="*/ 117 w 125"/>
                <a:gd name="T43" fmla="*/ 117 h 175"/>
                <a:gd name="T44" fmla="*/ 122 w 125"/>
                <a:gd name="T45" fmla="*/ 142 h 175"/>
                <a:gd name="T46" fmla="*/ 125 w 125"/>
                <a:gd name="T47" fmla="*/ 175 h 175"/>
                <a:gd name="T48" fmla="*/ 0 w 125"/>
                <a:gd name="T49" fmla="*/ 175 h 1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5"/>
                <a:gd name="T76" fmla="*/ 0 h 175"/>
                <a:gd name="T77" fmla="*/ 125 w 125"/>
                <a:gd name="T78" fmla="*/ 175 h 1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5" h="175">
                  <a:moveTo>
                    <a:pt x="0" y="175"/>
                  </a:moveTo>
                  <a:lnTo>
                    <a:pt x="0" y="144"/>
                  </a:lnTo>
                  <a:lnTo>
                    <a:pt x="11" y="144"/>
                  </a:lnTo>
                  <a:lnTo>
                    <a:pt x="11" y="118"/>
                  </a:lnTo>
                  <a:lnTo>
                    <a:pt x="23" y="114"/>
                  </a:lnTo>
                  <a:lnTo>
                    <a:pt x="20" y="88"/>
                  </a:lnTo>
                  <a:lnTo>
                    <a:pt x="30" y="84"/>
                  </a:lnTo>
                  <a:lnTo>
                    <a:pt x="30" y="58"/>
                  </a:lnTo>
                  <a:lnTo>
                    <a:pt x="39" y="54"/>
                  </a:lnTo>
                  <a:lnTo>
                    <a:pt x="39" y="28"/>
                  </a:lnTo>
                  <a:lnTo>
                    <a:pt x="48" y="28"/>
                  </a:lnTo>
                  <a:lnTo>
                    <a:pt x="56" y="0"/>
                  </a:lnTo>
                  <a:lnTo>
                    <a:pt x="80" y="0"/>
                  </a:lnTo>
                  <a:lnTo>
                    <a:pt x="81" y="25"/>
                  </a:lnTo>
                  <a:lnTo>
                    <a:pt x="92" y="24"/>
                  </a:lnTo>
                  <a:lnTo>
                    <a:pt x="93" y="49"/>
                  </a:lnTo>
                  <a:lnTo>
                    <a:pt x="102" y="54"/>
                  </a:lnTo>
                  <a:lnTo>
                    <a:pt x="99" y="81"/>
                  </a:lnTo>
                  <a:lnTo>
                    <a:pt x="114" y="82"/>
                  </a:lnTo>
                  <a:lnTo>
                    <a:pt x="107" y="81"/>
                  </a:lnTo>
                  <a:lnTo>
                    <a:pt x="108" y="114"/>
                  </a:lnTo>
                  <a:lnTo>
                    <a:pt x="117" y="117"/>
                  </a:lnTo>
                  <a:lnTo>
                    <a:pt x="122" y="142"/>
                  </a:lnTo>
                  <a:lnTo>
                    <a:pt x="125" y="175"/>
                  </a:lnTo>
                  <a:lnTo>
                    <a:pt x="0" y="175"/>
                  </a:lnTo>
                  <a:close/>
                </a:path>
              </a:pathLst>
            </a:custGeom>
            <a:solidFill>
              <a:srgbClr val="DDDDDD"/>
            </a:solidFill>
            <a:ln w="9525">
              <a:solidFill>
                <a:schemeClr val="bg2"/>
              </a:solidFill>
              <a:round/>
              <a:headEnd/>
              <a:tailEnd/>
            </a:ln>
          </p:spPr>
          <p:txBody>
            <a:bodyPr/>
            <a:lstStyle/>
            <a:p>
              <a:endParaRPr lang="en-US">
                <a:latin typeface="+mn-lt"/>
                <a:ea typeface="+mn-ea"/>
              </a:endParaRPr>
            </a:p>
          </p:txBody>
        </p:sp>
      </p:grpSp>
      <p:grpSp>
        <p:nvGrpSpPr>
          <p:cNvPr id="184433" name="Group 322"/>
          <p:cNvGrpSpPr>
            <a:grpSpLocks/>
          </p:cNvGrpSpPr>
          <p:nvPr/>
        </p:nvGrpSpPr>
        <p:grpSpPr bwMode="auto">
          <a:xfrm>
            <a:off x="6891338" y="3430588"/>
            <a:ext cx="290512" cy="404812"/>
            <a:chOff x="4290" y="3130"/>
            <a:chExt cx="183" cy="255"/>
          </a:xfrm>
        </p:grpSpPr>
        <p:pic>
          <p:nvPicPr>
            <p:cNvPr id="184441" name="Picture 323" descr="31u_bnrz[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343" y="3211"/>
              <a:ext cx="121" cy="174"/>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84442" name="Freeform 324"/>
            <p:cNvSpPr>
              <a:spLocks/>
            </p:cNvSpPr>
            <p:nvPr/>
          </p:nvSpPr>
          <p:spPr bwMode="auto">
            <a:xfrm>
              <a:off x="4339" y="3143"/>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43" name="Freeform 325"/>
            <p:cNvSpPr>
              <a:spLocks/>
            </p:cNvSpPr>
            <p:nvPr/>
          </p:nvSpPr>
          <p:spPr bwMode="auto">
            <a:xfrm>
              <a:off x="4395" y="3142"/>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44" name="Freeform 326"/>
            <p:cNvSpPr>
              <a:spLocks/>
            </p:cNvSpPr>
            <p:nvPr/>
          </p:nvSpPr>
          <p:spPr bwMode="auto">
            <a:xfrm>
              <a:off x="4318" y="3135"/>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45" name="Freeform 327"/>
            <p:cNvSpPr>
              <a:spLocks/>
            </p:cNvSpPr>
            <p:nvPr/>
          </p:nvSpPr>
          <p:spPr bwMode="auto">
            <a:xfrm>
              <a:off x="4394" y="3133"/>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46" name="Freeform 328"/>
            <p:cNvSpPr>
              <a:spLocks/>
            </p:cNvSpPr>
            <p:nvPr/>
          </p:nvSpPr>
          <p:spPr bwMode="auto">
            <a:xfrm>
              <a:off x="4298" y="3153"/>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47" name="Freeform 329"/>
            <p:cNvSpPr>
              <a:spLocks/>
            </p:cNvSpPr>
            <p:nvPr/>
          </p:nvSpPr>
          <p:spPr bwMode="auto">
            <a:xfrm>
              <a:off x="4432" y="3130"/>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48" name="Freeform 330"/>
            <p:cNvSpPr>
              <a:spLocks/>
            </p:cNvSpPr>
            <p:nvPr/>
          </p:nvSpPr>
          <p:spPr bwMode="auto">
            <a:xfrm>
              <a:off x="4387" y="3191"/>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49" name="Freeform 331"/>
            <p:cNvSpPr>
              <a:spLocks/>
            </p:cNvSpPr>
            <p:nvPr/>
          </p:nvSpPr>
          <p:spPr bwMode="auto">
            <a:xfrm>
              <a:off x="4381" y="3174"/>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50" name="Freeform 332"/>
            <p:cNvSpPr>
              <a:spLocks/>
            </p:cNvSpPr>
            <p:nvPr/>
          </p:nvSpPr>
          <p:spPr bwMode="auto">
            <a:xfrm>
              <a:off x="4375" y="3163"/>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51" name="Freeform 333"/>
            <p:cNvSpPr>
              <a:spLocks/>
            </p:cNvSpPr>
            <p:nvPr/>
          </p:nvSpPr>
          <p:spPr bwMode="auto">
            <a:xfrm>
              <a:off x="4370" y="3155"/>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184452" name="Freeform 334"/>
            <p:cNvSpPr>
              <a:spLocks/>
            </p:cNvSpPr>
            <p:nvPr/>
          </p:nvSpPr>
          <p:spPr bwMode="auto">
            <a:xfrm>
              <a:off x="4330" y="3145"/>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184453" name="Freeform 335"/>
            <p:cNvSpPr>
              <a:spLocks/>
            </p:cNvSpPr>
            <p:nvPr/>
          </p:nvSpPr>
          <p:spPr bwMode="auto">
            <a:xfrm>
              <a:off x="4386" y="3145"/>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184454" name="Freeform 336"/>
            <p:cNvSpPr>
              <a:spLocks/>
            </p:cNvSpPr>
            <p:nvPr/>
          </p:nvSpPr>
          <p:spPr bwMode="auto">
            <a:xfrm>
              <a:off x="4309" y="3138"/>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184455" name="Freeform 337"/>
            <p:cNvSpPr>
              <a:spLocks/>
            </p:cNvSpPr>
            <p:nvPr/>
          </p:nvSpPr>
          <p:spPr bwMode="auto">
            <a:xfrm>
              <a:off x="4384" y="3136"/>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184456" name="Freeform 338"/>
            <p:cNvSpPr>
              <a:spLocks/>
            </p:cNvSpPr>
            <p:nvPr/>
          </p:nvSpPr>
          <p:spPr bwMode="auto">
            <a:xfrm>
              <a:off x="4290" y="3159"/>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184457" name="Freeform 339"/>
            <p:cNvSpPr>
              <a:spLocks/>
            </p:cNvSpPr>
            <p:nvPr/>
          </p:nvSpPr>
          <p:spPr bwMode="auto">
            <a:xfrm>
              <a:off x="4423" y="3133"/>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w="9525">
              <a:solidFill>
                <a:schemeClr val="bg2"/>
              </a:solidFill>
              <a:round/>
              <a:headEnd/>
              <a:tailEnd/>
            </a:ln>
          </p:spPr>
          <p:txBody>
            <a:bodyPr/>
            <a:lstStyle/>
            <a:p>
              <a:endParaRPr lang="en-US">
                <a:latin typeface="+mn-lt"/>
                <a:ea typeface="+mn-ea"/>
              </a:endParaRPr>
            </a:p>
          </p:txBody>
        </p:sp>
        <p:sp>
          <p:nvSpPr>
            <p:cNvPr id="184458" name="Freeform 340"/>
            <p:cNvSpPr>
              <a:spLocks/>
            </p:cNvSpPr>
            <p:nvPr/>
          </p:nvSpPr>
          <p:spPr bwMode="auto">
            <a:xfrm>
              <a:off x="4338" y="3209"/>
              <a:ext cx="125" cy="175"/>
            </a:xfrm>
            <a:custGeom>
              <a:avLst/>
              <a:gdLst>
                <a:gd name="T0" fmla="*/ 0 w 125"/>
                <a:gd name="T1" fmla="*/ 175 h 175"/>
                <a:gd name="T2" fmla="*/ 0 w 125"/>
                <a:gd name="T3" fmla="*/ 144 h 175"/>
                <a:gd name="T4" fmla="*/ 11 w 125"/>
                <a:gd name="T5" fmla="*/ 144 h 175"/>
                <a:gd name="T6" fmla="*/ 11 w 125"/>
                <a:gd name="T7" fmla="*/ 118 h 175"/>
                <a:gd name="T8" fmla="*/ 23 w 125"/>
                <a:gd name="T9" fmla="*/ 114 h 175"/>
                <a:gd name="T10" fmla="*/ 20 w 125"/>
                <a:gd name="T11" fmla="*/ 88 h 175"/>
                <a:gd name="T12" fmla="*/ 30 w 125"/>
                <a:gd name="T13" fmla="*/ 84 h 175"/>
                <a:gd name="T14" fmla="*/ 30 w 125"/>
                <a:gd name="T15" fmla="*/ 58 h 175"/>
                <a:gd name="T16" fmla="*/ 39 w 125"/>
                <a:gd name="T17" fmla="*/ 54 h 175"/>
                <a:gd name="T18" fmla="*/ 39 w 125"/>
                <a:gd name="T19" fmla="*/ 28 h 175"/>
                <a:gd name="T20" fmla="*/ 48 w 125"/>
                <a:gd name="T21" fmla="*/ 28 h 175"/>
                <a:gd name="T22" fmla="*/ 56 w 125"/>
                <a:gd name="T23" fmla="*/ 0 h 175"/>
                <a:gd name="T24" fmla="*/ 80 w 125"/>
                <a:gd name="T25" fmla="*/ 0 h 175"/>
                <a:gd name="T26" fmla="*/ 81 w 125"/>
                <a:gd name="T27" fmla="*/ 25 h 175"/>
                <a:gd name="T28" fmla="*/ 92 w 125"/>
                <a:gd name="T29" fmla="*/ 24 h 175"/>
                <a:gd name="T30" fmla="*/ 93 w 125"/>
                <a:gd name="T31" fmla="*/ 49 h 175"/>
                <a:gd name="T32" fmla="*/ 102 w 125"/>
                <a:gd name="T33" fmla="*/ 54 h 175"/>
                <a:gd name="T34" fmla="*/ 99 w 125"/>
                <a:gd name="T35" fmla="*/ 81 h 175"/>
                <a:gd name="T36" fmla="*/ 114 w 125"/>
                <a:gd name="T37" fmla="*/ 82 h 175"/>
                <a:gd name="T38" fmla="*/ 107 w 125"/>
                <a:gd name="T39" fmla="*/ 81 h 175"/>
                <a:gd name="T40" fmla="*/ 108 w 125"/>
                <a:gd name="T41" fmla="*/ 114 h 175"/>
                <a:gd name="T42" fmla="*/ 117 w 125"/>
                <a:gd name="T43" fmla="*/ 117 h 175"/>
                <a:gd name="T44" fmla="*/ 122 w 125"/>
                <a:gd name="T45" fmla="*/ 142 h 175"/>
                <a:gd name="T46" fmla="*/ 125 w 125"/>
                <a:gd name="T47" fmla="*/ 175 h 175"/>
                <a:gd name="T48" fmla="*/ 0 w 125"/>
                <a:gd name="T49" fmla="*/ 175 h 1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5"/>
                <a:gd name="T76" fmla="*/ 0 h 175"/>
                <a:gd name="T77" fmla="*/ 125 w 125"/>
                <a:gd name="T78" fmla="*/ 175 h 1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5" h="175">
                  <a:moveTo>
                    <a:pt x="0" y="175"/>
                  </a:moveTo>
                  <a:lnTo>
                    <a:pt x="0" y="144"/>
                  </a:lnTo>
                  <a:lnTo>
                    <a:pt x="11" y="144"/>
                  </a:lnTo>
                  <a:lnTo>
                    <a:pt x="11" y="118"/>
                  </a:lnTo>
                  <a:lnTo>
                    <a:pt x="23" y="114"/>
                  </a:lnTo>
                  <a:lnTo>
                    <a:pt x="20" y="88"/>
                  </a:lnTo>
                  <a:lnTo>
                    <a:pt x="30" y="84"/>
                  </a:lnTo>
                  <a:lnTo>
                    <a:pt x="30" y="58"/>
                  </a:lnTo>
                  <a:lnTo>
                    <a:pt x="39" y="54"/>
                  </a:lnTo>
                  <a:lnTo>
                    <a:pt x="39" y="28"/>
                  </a:lnTo>
                  <a:lnTo>
                    <a:pt x="48" y="28"/>
                  </a:lnTo>
                  <a:lnTo>
                    <a:pt x="56" y="0"/>
                  </a:lnTo>
                  <a:lnTo>
                    <a:pt x="80" y="0"/>
                  </a:lnTo>
                  <a:lnTo>
                    <a:pt x="81" y="25"/>
                  </a:lnTo>
                  <a:lnTo>
                    <a:pt x="92" y="24"/>
                  </a:lnTo>
                  <a:lnTo>
                    <a:pt x="93" y="49"/>
                  </a:lnTo>
                  <a:lnTo>
                    <a:pt x="102" y="54"/>
                  </a:lnTo>
                  <a:lnTo>
                    <a:pt x="99" y="81"/>
                  </a:lnTo>
                  <a:lnTo>
                    <a:pt x="114" y="82"/>
                  </a:lnTo>
                  <a:lnTo>
                    <a:pt x="107" y="81"/>
                  </a:lnTo>
                  <a:lnTo>
                    <a:pt x="108" y="114"/>
                  </a:lnTo>
                  <a:lnTo>
                    <a:pt x="117" y="117"/>
                  </a:lnTo>
                  <a:lnTo>
                    <a:pt x="122" y="142"/>
                  </a:lnTo>
                  <a:lnTo>
                    <a:pt x="125" y="175"/>
                  </a:lnTo>
                  <a:lnTo>
                    <a:pt x="0" y="175"/>
                  </a:lnTo>
                  <a:close/>
                </a:path>
              </a:pathLst>
            </a:custGeom>
            <a:solidFill>
              <a:srgbClr val="DDDDDD"/>
            </a:solidFill>
            <a:ln w="9525">
              <a:solidFill>
                <a:schemeClr val="bg2"/>
              </a:solidFill>
              <a:round/>
              <a:headEnd/>
              <a:tailEnd/>
            </a:ln>
          </p:spPr>
          <p:txBody>
            <a:bodyPr/>
            <a:lstStyle/>
            <a:p>
              <a:endParaRPr lang="en-US">
                <a:latin typeface="+mn-lt"/>
                <a:ea typeface="+mn-ea"/>
              </a:endParaRPr>
            </a:p>
          </p:txBody>
        </p:sp>
      </p:grpSp>
      <p:grpSp>
        <p:nvGrpSpPr>
          <p:cNvPr id="20735" name="Group 341"/>
          <p:cNvGrpSpPr>
            <a:grpSpLocks/>
          </p:cNvGrpSpPr>
          <p:nvPr/>
        </p:nvGrpSpPr>
        <p:grpSpPr bwMode="auto">
          <a:xfrm>
            <a:off x="7081840" y="2076451"/>
            <a:ext cx="1662113" cy="3355975"/>
            <a:chOff x="3501" y="1308"/>
            <a:chExt cx="1047" cy="2114"/>
          </a:xfrm>
        </p:grpSpPr>
        <p:sp>
          <p:nvSpPr>
            <p:cNvPr id="184437" name="Line 342"/>
            <p:cNvSpPr>
              <a:spLocks noChangeShapeType="1"/>
            </p:cNvSpPr>
            <p:nvPr/>
          </p:nvSpPr>
          <p:spPr bwMode="auto">
            <a:xfrm flipH="1">
              <a:off x="3800" y="1315"/>
              <a:ext cx="188" cy="671"/>
            </a:xfrm>
            <a:prstGeom prst="line">
              <a:avLst/>
            </a:prstGeom>
            <a:noFill/>
            <a:ln w="762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38" name="Line 343"/>
            <p:cNvSpPr>
              <a:spLocks noChangeShapeType="1"/>
            </p:cNvSpPr>
            <p:nvPr/>
          </p:nvSpPr>
          <p:spPr bwMode="auto">
            <a:xfrm flipH="1">
              <a:off x="3501" y="1308"/>
              <a:ext cx="15" cy="1831"/>
            </a:xfrm>
            <a:prstGeom prst="line">
              <a:avLst/>
            </a:prstGeom>
            <a:noFill/>
            <a:ln w="762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39" name="Line 344"/>
            <p:cNvSpPr>
              <a:spLocks noChangeShapeType="1"/>
            </p:cNvSpPr>
            <p:nvPr/>
          </p:nvSpPr>
          <p:spPr bwMode="auto">
            <a:xfrm>
              <a:off x="3740" y="2940"/>
              <a:ext cx="808" cy="482"/>
            </a:xfrm>
            <a:prstGeom prst="line">
              <a:avLst/>
            </a:prstGeom>
            <a:noFill/>
            <a:ln w="76200">
              <a:solidFill>
                <a:srgbClr val="FF33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4440" name="Text Box 345"/>
            <p:cNvSpPr txBox="1">
              <a:spLocks noChangeArrowheads="1"/>
            </p:cNvSpPr>
            <p:nvPr/>
          </p:nvSpPr>
          <p:spPr bwMode="auto">
            <a:xfrm>
              <a:off x="3537" y="2505"/>
              <a:ext cx="69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000" dirty="0">
                  <a:solidFill>
                    <a:schemeClr val="accent2"/>
                  </a:solidFill>
                  <a:latin typeface="+mn-lt"/>
                  <a:ea typeface="+mn-ea"/>
                </a:rPr>
                <a:t>peer-peer</a:t>
              </a:r>
            </a:p>
          </p:txBody>
        </p:sp>
      </p:grpSp>
    </p:spTree>
    <p:extLst>
      <p:ext uri="{BB962C8B-B14F-4D97-AF65-F5344CB8AC3E}">
        <p14:creationId xmlns:p14="http://schemas.microsoft.com/office/powerpoint/2010/main" val="832390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07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dirty="0"/>
              <a:t>What are the advantages of P2P over C/S?</a:t>
            </a:r>
          </a:p>
        </p:txBody>
      </p:sp>
      <p:sp>
        <p:nvSpPr>
          <p:cNvPr id="3" name="灯片编号占位符 2"/>
          <p:cNvSpPr>
            <a:spLocks noGrp="1"/>
          </p:cNvSpPr>
          <p:nvPr>
            <p:ph type="sldNum" sz="quarter" idx="12"/>
          </p:nvPr>
        </p:nvSpPr>
        <p:spPr/>
        <p:txBody>
          <a:bodyPr/>
          <a:lstStyle/>
          <a:p>
            <a:fld id="{F769371F-0F95-4BDF-9A9A-7FF549C12214}" type="slidenum">
              <a:rPr lang="en-US" altLang="zh-CN" smtClean="0"/>
              <a:pPr/>
              <a:t>101</a:t>
            </a:fld>
            <a:endParaRPr lang="en-US" altLang="zh-CN" dirty="0"/>
          </a:p>
        </p:txBody>
      </p:sp>
    </p:spTree>
    <p:extLst>
      <p:ext uri="{BB962C8B-B14F-4D97-AF65-F5344CB8AC3E}">
        <p14:creationId xmlns:p14="http://schemas.microsoft.com/office/powerpoint/2010/main" val="36938896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r>
              <a:rPr lang="en-US" altLang="zh-CN" dirty="0"/>
              <a:t>File Distribution: Server-Client vs P2P</a:t>
            </a:r>
          </a:p>
        </p:txBody>
      </p:sp>
      <p:sp>
        <p:nvSpPr>
          <p:cNvPr id="188419" name="Rectangle 3"/>
          <p:cNvSpPr>
            <a:spLocks noGrp="1" noChangeArrowheads="1"/>
          </p:cNvSpPr>
          <p:nvPr>
            <p:ph sz="half" idx="1"/>
          </p:nvPr>
        </p:nvSpPr>
        <p:spPr>
          <a:xfrm>
            <a:off x="1301750" y="1625600"/>
            <a:ext cx="9588500" cy="592358"/>
          </a:xfrm>
        </p:spPr>
        <p:txBody>
          <a:bodyPr/>
          <a:lstStyle/>
          <a:p>
            <a:pPr marL="0" indent="0">
              <a:buNone/>
            </a:pPr>
            <a:r>
              <a:rPr lang="en-US" altLang="zh-CN" dirty="0"/>
              <a:t>Question : How much time to distribute file from one server to N  peers?</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102</a:t>
            </a:fld>
            <a:endParaRPr lang="en-US" altLang="zh-CN" dirty="0"/>
          </a:p>
        </p:txBody>
      </p:sp>
      <p:sp>
        <p:nvSpPr>
          <p:cNvPr id="188420" name="Freeform 4"/>
          <p:cNvSpPr>
            <a:spLocks/>
          </p:cNvSpPr>
          <p:nvPr/>
        </p:nvSpPr>
        <p:spPr bwMode="auto">
          <a:xfrm>
            <a:off x="3897314" y="4032250"/>
            <a:ext cx="3775075" cy="2146300"/>
          </a:xfrm>
          <a:custGeom>
            <a:avLst/>
            <a:gdLst>
              <a:gd name="T0" fmla="*/ 2147483646 w 1292"/>
              <a:gd name="T1" fmla="*/ 2147483646 h 1255"/>
              <a:gd name="T2" fmla="*/ 2147483646 w 1292"/>
              <a:gd name="T3" fmla="*/ 2147483646 h 1255"/>
              <a:gd name="T4" fmla="*/ 2147483646 w 1292"/>
              <a:gd name="T5" fmla="*/ 2147483646 h 1255"/>
              <a:gd name="T6" fmla="*/ 2147483646 w 1292"/>
              <a:gd name="T7" fmla="*/ 2147483646 h 1255"/>
              <a:gd name="T8" fmla="*/ 2147483646 w 1292"/>
              <a:gd name="T9" fmla="*/ 2147483646 h 1255"/>
              <a:gd name="T10" fmla="*/ 2147483646 w 1292"/>
              <a:gd name="T11" fmla="*/ 2147483646 h 1255"/>
              <a:gd name="T12" fmla="*/ 2147483646 w 1292"/>
              <a:gd name="T13" fmla="*/ 2147483646 h 1255"/>
              <a:gd name="T14" fmla="*/ 2147483646 w 1292"/>
              <a:gd name="T15" fmla="*/ 2147483646 h 1255"/>
              <a:gd name="T16" fmla="*/ 2147483646 w 1292"/>
              <a:gd name="T17" fmla="*/ 2147483646 h 1255"/>
              <a:gd name="T18" fmla="*/ 2147483646 w 1292"/>
              <a:gd name="T19" fmla="*/ 2147483646 h 1255"/>
              <a:gd name="T20" fmla="*/ 2147483646 w 1292"/>
              <a:gd name="T21" fmla="*/ 2147483646 h 1255"/>
              <a:gd name="T22" fmla="*/ 2147483646 w 1292"/>
              <a:gd name="T23" fmla="*/ 2147483646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mn-lt"/>
              <a:ea typeface="+mn-ea"/>
            </a:endParaRPr>
          </a:p>
        </p:txBody>
      </p:sp>
      <p:grpSp>
        <p:nvGrpSpPr>
          <p:cNvPr id="188421" name="Group 5"/>
          <p:cNvGrpSpPr>
            <a:grpSpLocks/>
          </p:cNvGrpSpPr>
          <p:nvPr/>
        </p:nvGrpSpPr>
        <p:grpSpPr bwMode="auto">
          <a:xfrm>
            <a:off x="3076576" y="3181351"/>
            <a:ext cx="538163" cy="885825"/>
            <a:chOff x="4180" y="783"/>
            <a:chExt cx="150" cy="307"/>
          </a:xfrm>
        </p:grpSpPr>
        <p:sp>
          <p:nvSpPr>
            <p:cNvPr id="188457" name="AutoShape 6"/>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58" name="Rectangle 7"/>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59" name="Rectangle 8"/>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60" name="AutoShape 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61" name="Line 10"/>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8462" name="Line 11"/>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88463" name="Rectangle 12"/>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64" name="Rectangle 13"/>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sp>
        <p:nvSpPr>
          <p:cNvPr id="188422" name="Line 14"/>
          <p:cNvSpPr>
            <a:spLocks noChangeShapeType="1"/>
          </p:cNvSpPr>
          <p:nvPr/>
        </p:nvSpPr>
        <p:spPr bwMode="auto">
          <a:xfrm>
            <a:off x="3343276" y="4051301"/>
            <a:ext cx="607950" cy="28710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8423" name="Text Box 15"/>
          <p:cNvSpPr txBox="1">
            <a:spLocks noChangeArrowheads="1"/>
          </p:cNvSpPr>
          <p:nvPr/>
        </p:nvSpPr>
        <p:spPr bwMode="auto">
          <a:xfrm>
            <a:off x="3703638" y="3719513"/>
            <a:ext cx="3529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a:latin typeface="+mn-lt"/>
                <a:ea typeface="+mn-ea"/>
              </a:rPr>
              <a:t>u</a:t>
            </a:r>
            <a:r>
              <a:rPr lang="en-US" altLang="zh-CN" sz="1800" baseline="-25000">
                <a:latin typeface="+mn-lt"/>
                <a:ea typeface="+mn-ea"/>
              </a:rPr>
              <a:t>s</a:t>
            </a:r>
          </a:p>
        </p:txBody>
      </p:sp>
      <p:graphicFrame>
        <p:nvGraphicFramePr>
          <p:cNvPr id="188424" name="Object 16"/>
          <p:cNvGraphicFramePr>
            <a:graphicFrameLocks noChangeAspect="1"/>
          </p:cNvGraphicFramePr>
          <p:nvPr/>
        </p:nvGraphicFramePr>
        <p:xfrm>
          <a:off x="4714875" y="2817814"/>
          <a:ext cx="547688" cy="466725"/>
        </p:xfrm>
        <a:graphic>
          <a:graphicData uri="http://schemas.openxmlformats.org/presentationml/2006/ole">
            <mc:AlternateContent xmlns:mc="http://schemas.openxmlformats.org/markup-compatibility/2006">
              <mc:Choice xmlns:v="urn:schemas-microsoft-com:vml" Requires="v">
                <p:oleObj spid="_x0000_s378945" name="Clip" r:id="rId4" imgW="1307263" imgH="1084139" progId="">
                  <p:embed/>
                </p:oleObj>
              </mc:Choice>
              <mc:Fallback>
                <p:oleObj name="Clip" r:id="rId4" imgW="1307263" imgH="1084139" progId="">
                  <p:embed/>
                  <p:pic>
                    <p:nvPicPr>
                      <p:cNvPr id="188424"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4875" y="2817814"/>
                        <a:ext cx="547688"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8425" name="Line 17"/>
          <p:cNvSpPr>
            <a:spLocks noChangeShapeType="1"/>
          </p:cNvSpPr>
          <p:nvPr/>
        </p:nvSpPr>
        <p:spPr bwMode="auto">
          <a:xfrm>
            <a:off x="5075238" y="3214688"/>
            <a:ext cx="228600" cy="91440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8426" name="Line 18"/>
          <p:cNvSpPr>
            <a:spLocks noChangeShapeType="1"/>
          </p:cNvSpPr>
          <p:nvPr/>
        </p:nvSpPr>
        <p:spPr bwMode="auto">
          <a:xfrm flipH="1" flipV="1">
            <a:off x="4872038" y="3205163"/>
            <a:ext cx="228600" cy="88900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8427" name="Text Box 19"/>
          <p:cNvSpPr txBox="1">
            <a:spLocks noChangeArrowheads="1"/>
          </p:cNvSpPr>
          <p:nvPr/>
        </p:nvSpPr>
        <p:spPr bwMode="auto">
          <a:xfrm>
            <a:off x="5708650" y="3440113"/>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u</a:t>
            </a:r>
            <a:r>
              <a:rPr lang="en-US" altLang="zh-CN" sz="1800" i="1" baseline="-25000">
                <a:latin typeface="+mn-lt"/>
                <a:ea typeface="+mn-ea"/>
              </a:rPr>
              <a:t>2</a:t>
            </a:r>
          </a:p>
        </p:txBody>
      </p:sp>
      <p:sp>
        <p:nvSpPr>
          <p:cNvPr id="188428" name="Text Box 20"/>
          <p:cNvSpPr txBox="1">
            <a:spLocks noChangeArrowheads="1"/>
          </p:cNvSpPr>
          <p:nvPr/>
        </p:nvSpPr>
        <p:spPr bwMode="auto">
          <a:xfrm>
            <a:off x="5116513" y="3475038"/>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d</a:t>
            </a:r>
            <a:r>
              <a:rPr lang="en-US" altLang="zh-CN" sz="1800" i="1" baseline="-25000">
                <a:latin typeface="+mn-lt"/>
                <a:ea typeface="+mn-ea"/>
              </a:rPr>
              <a:t>1</a:t>
            </a:r>
          </a:p>
        </p:txBody>
      </p:sp>
      <p:graphicFrame>
        <p:nvGraphicFramePr>
          <p:cNvPr id="188429" name="Object 21"/>
          <p:cNvGraphicFramePr>
            <a:graphicFrameLocks noChangeAspect="1"/>
          </p:cNvGraphicFramePr>
          <p:nvPr/>
        </p:nvGraphicFramePr>
        <p:xfrm>
          <a:off x="6138864" y="2784475"/>
          <a:ext cx="573087" cy="488950"/>
        </p:xfrm>
        <a:graphic>
          <a:graphicData uri="http://schemas.openxmlformats.org/presentationml/2006/ole">
            <mc:AlternateContent xmlns:mc="http://schemas.openxmlformats.org/markup-compatibility/2006">
              <mc:Choice xmlns:v="urn:schemas-microsoft-com:vml" Requires="v">
                <p:oleObj spid="_x0000_s378946" name="Clip" r:id="rId6" imgW="1307263" imgH="1084139" progId="">
                  <p:embed/>
                </p:oleObj>
              </mc:Choice>
              <mc:Fallback>
                <p:oleObj name="Clip" r:id="rId6" imgW="1307263" imgH="1084139" progId="">
                  <p:embed/>
                  <p:pic>
                    <p:nvPicPr>
                      <p:cNvPr id="188429"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38864" y="2784475"/>
                        <a:ext cx="57308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8430" name="Line 22"/>
          <p:cNvSpPr>
            <a:spLocks noChangeShapeType="1"/>
          </p:cNvSpPr>
          <p:nvPr/>
        </p:nvSpPr>
        <p:spPr bwMode="auto">
          <a:xfrm flipV="1">
            <a:off x="5921375" y="3243264"/>
            <a:ext cx="317500" cy="1042987"/>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8431" name="Line 23"/>
          <p:cNvSpPr>
            <a:spLocks noChangeShapeType="1"/>
          </p:cNvSpPr>
          <p:nvPr/>
        </p:nvSpPr>
        <p:spPr bwMode="auto">
          <a:xfrm flipH="1">
            <a:off x="6111875" y="3322638"/>
            <a:ext cx="330200" cy="1052512"/>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8432" name="Text Box 24"/>
          <p:cNvSpPr txBox="1">
            <a:spLocks noChangeArrowheads="1"/>
          </p:cNvSpPr>
          <p:nvPr/>
        </p:nvSpPr>
        <p:spPr bwMode="auto">
          <a:xfrm>
            <a:off x="6246813" y="3625851"/>
            <a:ext cx="609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d</a:t>
            </a:r>
            <a:r>
              <a:rPr lang="en-US" altLang="zh-CN" sz="1800" i="1" baseline="-25000">
                <a:latin typeface="+mn-lt"/>
                <a:ea typeface="+mn-ea"/>
              </a:rPr>
              <a:t>2</a:t>
            </a:r>
          </a:p>
        </p:txBody>
      </p:sp>
      <p:sp>
        <p:nvSpPr>
          <p:cNvPr id="188433" name="Text Box 25"/>
          <p:cNvSpPr txBox="1">
            <a:spLocks noChangeArrowheads="1"/>
          </p:cNvSpPr>
          <p:nvPr/>
        </p:nvSpPr>
        <p:spPr bwMode="auto">
          <a:xfrm>
            <a:off x="4664075" y="3475038"/>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u</a:t>
            </a:r>
            <a:r>
              <a:rPr lang="en-US" altLang="zh-CN" sz="1800" i="1" baseline="-25000">
                <a:latin typeface="+mn-lt"/>
                <a:ea typeface="+mn-ea"/>
              </a:rPr>
              <a:t>1</a:t>
            </a:r>
          </a:p>
        </p:txBody>
      </p:sp>
      <p:sp>
        <p:nvSpPr>
          <p:cNvPr id="188434" name="Oval 27"/>
          <p:cNvSpPr>
            <a:spLocks noChangeArrowheads="1"/>
          </p:cNvSpPr>
          <p:nvPr/>
        </p:nvSpPr>
        <p:spPr bwMode="auto">
          <a:xfrm>
            <a:off x="4181476" y="5608639"/>
            <a:ext cx="112713" cy="123825"/>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35" name="Oval 28"/>
          <p:cNvSpPr>
            <a:spLocks noChangeArrowheads="1"/>
          </p:cNvSpPr>
          <p:nvPr/>
        </p:nvSpPr>
        <p:spPr bwMode="auto">
          <a:xfrm>
            <a:off x="4884738" y="5922964"/>
            <a:ext cx="112712" cy="123825"/>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36" name="Oval 29"/>
          <p:cNvSpPr>
            <a:spLocks noChangeArrowheads="1"/>
          </p:cNvSpPr>
          <p:nvPr/>
        </p:nvSpPr>
        <p:spPr bwMode="auto">
          <a:xfrm>
            <a:off x="5357813" y="6130926"/>
            <a:ext cx="112712" cy="123825"/>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37" name="Oval 30"/>
          <p:cNvSpPr>
            <a:spLocks noChangeArrowheads="1"/>
          </p:cNvSpPr>
          <p:nvPr/>
        </p:nvSpPr>
        <p:spPr bwMode="auto">
          <a:xfrm>
            <a:off x="6076951" y="6248401"/>
            <a:ext cx="112713" cy="123825"/>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38" name="Oval 31"/>
          <p:cNvSpPr>
            <a:spLocks noChangeArrowheads="1"/>
          </p:cNvSpPr>
          <p:nvPr/>
        </p:nvSpPr>
        <p:spPr bwMode="auto">
          <a:xfrm>
            <a:off x="6978651" y="6335714"/>
            <a:ext cx="112713" cy="123825"/>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39" name="Oval 32"/>
          <p:cNvSpPr>
            <a:spLocks noChangeArrowheads="1"/>
          </p:cNvSpPr>
          <p:nvPr/>
        </p:nvSpPr>
        <p:spPr bwMode="auto">
          <a:xfrm>
            <a:off x="7581901" y="6089651"/>
            <a:ext cx="112713" cy="123825"/>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40" name="Oval 33"/>
          <p:cNvSpPr>
            <a:spLocks noChangeArrowheads="1"/>
          </p:cNvSpPr>
          <p:nvPr/>
        </p:nvSpPr>
        <p:spPr bwMode="auto">
          <a:xfrm>
            <a:off x="7796213" y="5416551"/>
            <a:ext cx="112712" cy="123825"/>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41" name="Oval 34"/>
          <p:cNvSpPr>
            <a:spLocks noChangeArrowheads="1"/>
          </p:cNvSpPr>
          <p:nvPr/>
        </p:nvSpPr>
        <p:spPr bwMode="auto">
          <a:xfrm>
            <a:off x="6972301" y="3986214"/>
            <a:ext cx="112713" cy="123825"/>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42" name="Oval 35"/>
          <p:cNvSpPr>
            <a:spLocks noChangeArrowheads="1"/>
          </p:cNvSpPr>
          <p:nvPr/>
        </p:nvSpPr>
        <p:spPr bwMode="auto">
          <a:xfrm>
            <a:off x="7872413" y="4821239"/>
            <a:ext cx="112712" cy="123825"/>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aphicFrame>
        <p:nvGraphicFramePr>
          <p:cNvPr id="188443" name="Object 38"/>
          <p:cNvGraphicFramePr>
            <a:graphicFrameLocks noChangeAspect="1"/>
          </p:cNvGraphicFramePr>
          <p:nvPr/>
        </p:nvGraphicFramePr>
        <p:xfrm>
          <a:off x="2370139" y="4733925"/>
          <a:ext cx="566737" cy="482600"/>
        </p:xfrm>
        <a:graphic>
          <a:graphicData uri="http://schemas.openxmlformats.org/presentationml/2006/ole">
            <mc:AlternateContent xmlns:mc="http://schemas.openxmlformats.org/markup-compatibility/2006">
              <mc:Choice xmlns:v="urn:schemas-microsoft-com:vml" Requires="v">
                <p:oleObj spid="_x0000_s378947" name="Clip" r:id="rId7" imgW="1307263" imgH="1084139" progId="">
                  <p:embed/>
                </p:oleObj>
              </mc:Choice>
              <mc:Fallback>
                <p:oleObj name="Clip" r:id="rId7" imgW="1307263" imgH="1084139" progId="">
                  <p:embed/>
                  <p:pic>
                    <p:nvPicPr>
                      <p:cNvPr id="188443" name="Object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70139" y="4733925"/>
                        <a:ext cx="56673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8444" name="Line 39"/>
          <p:cNvSpPr>
            <a:spLocks noChangeShapeType="1"/>
          </p:cNvSpPr>
          <p:nvPr/>
        </p:nvSpPr>
        <p:spPr bwMode="auto">
          <a:xfrm>
            <a:off x="2900363" y="4962525"/>
            <a:ext cx="1016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8445" name="Line 40"/>
          <p:cNvSpPr>
            <a:spLocks noChangeShapeType="1"/>
          </p:cNvSpPr>
          <p:nvPr/>
        </p:nvSpPr>
        <p:spPr bwMode="auto">
          <a:xfrm flipH="1">
            <a:off x="2955925" y="5110163"/>
            <a:ext cx="10033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88446" name="Text Box 41"/>
          <p:cNvSpPr txBox="1">
            <a:spLocks noChangeArrowheads="1"/>
          </p:cNvSpPr>
          <p:nvPr/>
        </p:nvSpPr>
        <p:spPr bwMode="auto">
          <a:xfrm>
            <a:off x="3089275" y="5108576"/>
            <a:ext cx="609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u</a:t>
            </a:r>
            <a:r>
              <a:rPr lang="en-US" altLang="zh-CN" sz="1800" i="1" baseline="-25000">
                <a:latin typeface="+mn-lt"/>
                <a:ea typeface="+mn-ea"/>
              </a:rPr>
              <a:t>N</a:t>
            </a:r>
          </a:p>
        </p:txBody>
      </p:sp>
      <p:sp>
        <p:nvSpPr>
          <p:cNvPr id="188447" name="Text Box 42"/>
          <p:cNvSpPr txBox="1">
            <a:spLocks noChangeArrowheads="1"/>
          </p:cNvSpPr>
          <p:nvPr/>
        </p:nvSpPr>
        <p:spPr bwMode="auto">
          <a:xfrm>
            <a:off x="3092450" y="4511676"/>
            <a:ext cx="609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d</a:t>
            </a:r>
            <a:r>
              <a:rPr lang="en-US" altLang="zh-CN" sz="1800" i="1" baseline="-25000">
                <a:latin typeface="+mn-lt"/>
                <a:ea typeface="+mn-ea"/>
              </a:rPr>
              <a:t>N</a:t>
            </a:r>
          </a:p>
        </p:txBody>
      </p:sp>
      <p:sp>
        <p:nvSpPr>
          <p:cNvPr id="188448" name="Text Box 43"/>
          <p:cNvSpPr txBox="1">
            <a:spLocks noChangeArrowheads="1"/>
          </p:cNvSpPr>
          <p:nvPr/>
        </p:nvSpPr>
        <p:spPr bwMode="auto">
          <a:xfrm>
            <a:off x="2967038" y="2797176"/>
            <a:ext cx="11731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spcBef>
                <a:spcPct val="0"/>
              </a:spcBef>
              <a:buSzTx/>
              <a:buFontTx/>
              <a:buNone/>
            </a:pPr>
            <a:r>
              <a:rPr lang="en-US" altLang="zh-CN" sz="1800">
                <a:latin typeface="+mn-lt"/>
                <a:ea typeface="+mn-ea"/>
              </a:rPr>
              <a:t>Server</a:t>
            </a:r>
            <a:endParaRPr lang="en-US" altLang="zh-CN" sz="1800" baseline="-25000">
              <a:latin typeface="+mn-lt"/>
              <a:ea typeface="+mn-ea"/>
            </a:endParaRPr>
          </a:p>
        </p:txBody>
      </p:sp>
      <p:sp>
        <p:nvSpPr>
          <p:cNvPr id="188449" name="Text Box 44"/>
          <p:cNvSpPr txBox="1">
            <a:spLocks noChangeArrowheads="1"/>
          </p:cNvSpPr>
          <p:nvPr/>
        </p:nvSpPr>
        <p:spPr bwMode="auto">
          <a:xfrm>
            <a:off x="4818064" y="4730751"/>
            <a:ext cx="19591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a:latin typeface="+mn-lt"/>
                <a:ea typeface="+mn-ea"/>
              </a:rPr>
              <a:t>Network (with </a:t>
            </a:r>
          </a:p>
          <a:p>
            <a:pPr eaLnBrk="1" hangingPunct="1">
              <a:spcBef>
                <a:spcPct val="0"/>
              </a:spcBef>
              <a:buSzTx/>
              <a:buFontTx/>
              <a:buNone/>
            </a:pPr>
            <a:r>
              <a:rPr lang="en-US" altLang="zh-CN" sz="1800">
                <a:latin typeface="+mn-lt"/>
                <a:ea typeface="+mn-ea"/>
              </a:rPr>
              <a:t>abundant bandwidth)</a:t>
            </a:r>
          </a:p>
        </p:txBody>
      </p:sp>
      <p:sp>
        <p:nvSpPr>
          <p:cNvPr id="188450" name="AutoShape 46"/>
          <p:cNvSpPr>
            <a:spLocks noChangeArrowheads="1"/>
          </p:cNvSpPr>
          <p:nvPr/>
        </p:nvSpPr>
        <p:spPr bwMode="auto">
          <a:xfrm>
            <a:off x="2424113" y="3176588"/>
            <a:ext cx="527050" cy="825500"/>
          </a:xfrm>
          <a:prstGeom prst="can">
            <a:avLst>
              <a:gd name="adj" fmla="val 39157"/>
            </a:avLst>
          </a:prstGeom>
          <a:solidFill>
            <a:srgbClr val="009900"/>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88451" name="Text Box 47"/>
          <p:cNvSpPr txBox="1">
            <a:spLocks noChangeArrowheads="1"/>
          </p:cNvSpPr>
          <p:nvPr/>
        </p:nvSpPr>
        <p:spPr bwMode="auto">
          <a:xfrm>
            <a:off x="1595439" y="4030663"/>
            <a:ext cx="16589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spcBef>
                <a:spcPct val="0"/>
              </a:spcBef>
              <a:buSzTx/>
              <a:buFontTx/>
              <a:buNone/>
            </a:pPr>
            <a:r>
              <a:rPr lang="en-US" altLang="zh-CN" sz="1800">
                <a:latin typeface="+mn-lt"/>
                <a:ea typeface="+mn-ea"/>
              </a:rPr>
              <a:t>File, size </a:t>
            </a:r>
            <a:r>
              <a:rPr lang="en-US" altLang="zh-CN" sz="1800" i="1">
                <a:latin typeface="+mn-lt"/>
                <a:ea typeface="+mn-ea"/>
              </a:rPr>
              <a:t>F</a:t>
            </a:r>
            <a:endParaRPr lang="en-US" altLang="zh-CN" sz="1800" i="1" baseline="-25000">
              <a:latin typeface="+mn-lt"/>
              <a:ea typeface="+mn-ea"/>
            </a:endParaRPr>
          </a:p>
        </p:txBody>
      </p:sp>
      <p:sp>
        <p:nvSpPr>
          <p:cNvPr id="188452" name="Text Box 49"/>
          <p:cNvSpPr txBox="1">
            <a:spLocks noChangeArrowheads="1"/>
          </p:cNvSpPr>
          <p:nvPr/>
        </p:nvSpPr>
        <p:spPr bwMode="auto">
          <a:xfrm>
            <a:off x="7675563" y="2300289"/>
            <a:ext cx="2590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2000" i="1">
                <a:solidFill>
                  <a:srgbClr val="FF3300"/>
                </a:solidFill>
                <a:latin typeface="+mn-lt"/>
                <a:ea typeface="+mn-ea"/>
              </a:rPr>
              <a:t>u</a:t>
            </a:r>
            <a:r>
              <a:rPr lang="en-US" altLang="zh-CN" sz="2000" i="1" baseline="-25000">
                <a:solidFill>
                  <a:srgbClr val="FF3300"/>
                </a:solidFill>
                <a:latin typeface="+mn-lt"/>
                <a:ea typeface="+mn-ea"/>
              </a:rPr>
              <a:t>s</a:t>
            </a:r>
            <a:r>
              <a:rPr lang="en-US" altLang="zh-CN" sz="2000" i="1">
                <a:solidFill>
                  <a:srgbClr val="FF3300"/>
                </a:solidFill>
                <a:latin typeface="+mn-lt"/>
                <a:ea typeface="+mn-ea"/>
              </a:rPr>
              <a:t>:</a:t>
            </a:r>
            <a:r>
              <a:rPr lang="en-US" altLang="zh-CN" sz="2000">
                <a:latin typeface="+mn-lt"/>
                <a:ea typeface="+mn-ea"/>
              </a:rPr>
              <a:t> server upload bandwidth</a:t>
            </a:r>
          </a:p>
        </p:txBody>
      </p:sp>
      <p:sp>
        <p:nvSpPr>
          <p:cNvPr id="188453" name="Text Box 50"/>
          <p:cNvSpPr txBox="1">
            <a:spLocks noChangeArrowheads="1"/>
          </p:cNvSpPr>
          <p:nvPr/>
        </p:nvSpPr>
        <p:spPr bwMode="auto">
          <a:xfrm>
            <a:off x="7702550" y="3019426"/>
            <a:ext cx="2590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2000" i="1">
                <a:solidFill>
                  <a:srgbClr val="FF3300"/>
                </a:solidFill>
                <a:latin typeface="+mn-lt"/>
                <a:ea typeface="+mn-ea"/>
              </a:rPr>
              <a:t>u</a:t>
            </a:r>
            <a:r>
              <a:rPr lang="en-US" altLang="zh-CN" sz="2000" i="1" baseline="-25000">
                <a:solidFill>
                  <a:srgbClr val="FF3300"/>
                </a:solidFill>
                <a:latin typeface="+mn-lt"/>
                <a:ea typeface="+mn-ea"/>
              </a:rPr>
              <a:t>i</a:t>
            </a:r>
            <a:r>
              <a:rPr lang="en-US" altLang="zh-CN" sz="2000" i="1">
                <a:solidFill>
                  <a:srgbClr val="FF3300"/>
                </a:solidFill>
                <a:latin typeface="+mn-lt"/>
                <a:ea typeface="+mn-ea"/>
              </a:rPr>
              <a:t>:</a:t>
            </a:r>
            <a:r>
              <a:rPr lang="en-US" altLang="zh-CN" sz="2000">
                <a:latin typeface="+mn-lt"/>
                <a:ea typeface="+mn-ea"/>
              </a:rPr>
              <a:t> peer i upload bandwidth</a:t>
            </a:r>
          </a:p>
        </p:txBody>
      </p:sp>
      <p:sp>
        <p:nvSpPr>
          <p:cNvPr id="188454" name="Text Box 51"/>
          <p:cNvSpPr txBox="1">
            <a:spLocks noChangeArrowheads="1"/>
          </p:cNvSpPr>
          <p:nvPr/>
        </p:nvSpPr>
        <p:spPr bwMode="auto">
          <a:xfrm>
            <a:off x="7729538" y="3763964"/>
            <a:ext cx="2590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2000" i="1">
                <a:solidFill>
                  <a:srgbClr val="FF3300"/>
                </a:solidFill>
                <a:latin typeface="+mn-lt"/>
                <a:ea typeface="+mn-ea"/>
              </a:rPr>
              <a:t>d</a:t>
            </a:r>
            <a:r>
              <a:rPr lang="en-US" altLang="zh-CN" sz="2000" i="1" baseline="-25000">
                <a:solidFill>
                  <a:srgbClr val="FF3300"/>
                </a:solidFill>
                <a:latin typeface="+mn-lt"/>
                <a:ea typeface="+mn-ea"/>
              </a:rPr>
              <a:t>i</a:t>
            </a:r>
            <a:r>
              <a:rPr lang="en-US" altLang="zh-CN" sz="2000" i="1">
                <a:solidFill>
                  <a:srgbClr val="FF3300"/>
                </a:solidFill>
                <a:latin typeface="+mn-lt"/>
                <a:ea typeface="+mn-ea"/>
              </a:rPr>
              <a:t>:</a:t>
            </a:r>
            <a:r>
              <a:rPr lang="en-US" altLang="zh-CN" sz="2000">
                <a:latin typeface="+mn-lt"/>
                <a:ea typeface="+mn-ea"/>
              </a:rPr>
              <a:t> peer i download bandwidth</a:t>
            </a:r>
          </a:p>
        </p:txBody>
      </p:sp>
    </p:spTree>
    <p:extLst>
      <p:ext uri="{BB962C8B-B14F-4D97-AF65-F5344CB8AC3E}">
        <p14:creationId xmlns:p14="http://schemas.microsoft.com/office/powerpoint/2010/main" val="37532452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r>
              <a:rPr lang="en-US" altLang="zh-CN" dirty="0"/>
              <a:t>File distribution time: server-client</a:t>
            </a:r>
          </a:p>
        </p:txBody>
      </p:sp>
      <p:sp>
        <p:nvSpPr>
          <p:cNvPr id="190497" name="Rectangle 47"/>
          <p:cNvSpPr>
            <a:spLocks noGrp="1" noChangeArrowheads="1"/>
          </p:cNvSpPr>
          <p:nvPr>
            <p:ph sz="half" idx="1"/>
          </p:nvPr>
        </p:nvSpPr>
        <p:spPr>
          <a:xfrm>
            <a:off x="711200" y="1600200"/>
            <a:ext cx="5080000" cy="2673350"/>
          </a:xfrm>
        </p:spPr>
        <p:txBody>
          <a:bodyPr/>
          <a:lstStyle/>
          <a:p>
            <a:r>
              <a:rPr lang="en-US" altLang="zh-CN" dirty="0"/>
              <a:t>server sequentially sends N copies:</a:t>
            </a:r>
          </a:p>
          <a:p>
            <a:pPr lvl="1"/>
            <a:r>
              <a:rPr lang="en-US" altLang="zh-CN" dirty="0"/>
              <a:t>NF/us time </a:t>
            </a:r>
          </a:p>
          <a:p>
            <a:r>
              <a:rPr lang="en-US" altLang="zh-CN" dirty="0"/>
              <a:t>client </a:t>
            </a:r>
            <a:r>
              <a:rPr lang="en-US" altLang="zh-CN" dirty="0" err="1"/>
              <a:t>i</a:t>
            </a:r>
            <a:r>
              <a:rPr lang="en-US" altLang="zh-CN" dirty="0"/>
              <a:t> takes F/di time to download</a:t>
            </a:r>
          </a:p>
        </p:txBody>
      </p:sp>
      <p:sp>
        <p:nvSpPr>
          <p:cNvPr id="4" name="灯片编号占位符 3"/>
          <p:cNvSpPr>
            <a:spLocks noGrp="1"/>
          </p:cNvSpPr>
          <p:nvPr>
            <p:ph type="sldNum" sz="quarter" idx="12"/>
          </p:nvPr>
        </p:nvSpPr>
        <p:spPr/>
        <p:txBody>
          <a:bodyPr/>
          <a:lstStyle/>
          <a:p>
            <a:fld id="{8DE895D9-91D8-4958-BB05-9803D63D1C8A}" type="slidenum">
              <a:rPr lang="en-US" altLang="zh-CN" smtClean="0"/>
              <a:pPr/>
              <a:t>103</a:t>
            </a:fld>
            <a:endParaRPr lang="en-US" altLang="zh-CN" dirty="0"/>
          </a:p>
        </p:txBody>
      </p:sp>
      <p:sp>
        <p:nvSpPr>
          <p:cNvPr id="190467" name="Freeform 4"/>
          <p:cNvSpPr>
            <a:spLocks/>
          </p:cNvSpPr>
          <p:nvPr/>
        </p:nvSpPr>
        <p:spPr bwMode="auto">
          <a:xfrm>
            <a:off x="7331075" y="2316164"/>
            <a:ext cx="2497138" cy="1677987"/>
          </a:xfrm>
          <a:custGeom>
            <a:avLst/>
            <a:gdLst>
              <a:gd name="T0" fmla="*/ 2147483646 w 1292"/>
              <a:gd name="T1" fmla="*/ 2147483646 h 1255"/>
              <a:gd name="T2" fmla="*/ 2147483646 w 1292"/>
              <a:gd name="T3" fmla="*/ 2147483646 h 1255"/>
              <a:gd name="T4" fmla="*/ 2147483646 w 1292"/>
              <a:gd name="T5" fmla="*/ 2147483646 h 1255"/>
              <a:gd name="T6" fmla="*/ 2147483646 w 1292"/>
              <a:gd name="T7" fmla="*/ 2147483646 h 1255"/>
              <a:gd name="T8" fmla="*/ 2147483646 w 1292"/>
              <a:gd name="T9" fmla="*/ 2147483646 h 1255"/>
              <a:gd name="T10" fmla="*/ 2147483646 w 1292"/>
              <a:gd name="T11" fmla="*/ 2147483646 h 1255"/>
              <a:gd name="T12" fmla="*/ 2147483646 w 1292"/>
              <a:gd name="T13" fmla="*/ 2147483646 h 1255"/>
              <a:gd name="T14" fmla="*/ 2147483646 w 1292"/>
              <a:gd name="T15" fmla="*/ 2147483646 h 1255"/>
              <a:gd name="T16" fmla="*/ 2147483646 w 1292"/>
              <a:gd name="T17" fmla="*/ 2147483646 h 1255"/>
              <a:gd name="T18" fmla="*/ 2147483646 w 1292"/>
              <a:gd name="T19" fmla="*/ 2147483646 h 1255"/>
              <a:gd name="T20" fmla="*/ 2147483646 w 1292"/>
              <a:gd name="T21" fmla="*/ 2147483646 h 1255"/>
              <a:gd name="T22" fmla="*/ 2147483646 w 1292"/>
              <a:gd name="T23" fmla="*/ 2147483646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mn-lt"/>
              <a:ea typeface="+mn-ea"/>
            </a:endParaRPr>
          </a:p>
        </p:txBody>
      </p:sp>
      <p:grpSp>
        <p:nvGrpSpPr>
          <p:cNvPr id="190468" name="Group 5"/>
          <p:cNvGrpSpPr>
            <a:grpSpLocks/>
          </p:cNvGrpSpPr>
          <p:nvPr/>
        </p:nvGrpSpPr>
        <p:grpSpPr bwMode="auto">
          <a:xfrm>
            <a:off x="6788150" y="1651000"/>
            <a:ext cx="355600" cy="692150"/>
            <a:chOff x="4180" y="783"/>
            <a:chExt cx="150" cy="307"/>
          </a:xfrm>
        </p:grpSpPr>
        <p:sp>
          <p:nvSpPr>
            <p:cNvPr id="190510" name="AutoShape 6"/>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0511" name="Rectangle 7"/>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0512" name="Rectangle 8"/>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0513" name="AutoShape 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0514" name="Line 10"/>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0515" name="Line 11"/>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0516" name="Rectangle 12"/>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0517" name="Rectangle 13"/>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sp>
        <p:nvSpPr>
          <p:cNvPr id="190469" name="Line 14"/>
          <p:cNvSpPr>
            <a:spLocks noChangeShapeType="1"/>
          </p:cNvSpPr>
          <p:nvPr/>
        </p:nvSpPr>
        <p:spPr bwMode="auto">
          <a:xfrm>
            <a:off x="6964363" y="2332039"/>
            <a:ext cx="531812" cy="2428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0470" name="Text Box 15"/>
          <p:cNvSpPr txBox="1">
            <a:spLocks noChangeArrowheads="1"/>
          </p:cNvSpPr>
          <p:nvPr/>
        </p:nvSpPr>
        <p:spPr bwMode="auto">
          <a:xfrm>
            <a:off x="7202488" y="2071688"/>
            <a:ext cx="3529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a:latin typeface="+mn-lt"/>
                <a:ea typeface="+mn-ea"/>
              </a:rPr>
              <a:t>u</a:t>
            </a:r>
            <a:r>
              <a:rPr lang="en-US" altLang="zh-CN" sz="1800" baseline="-25000">
                <a:latin typeface="+mn-lt"/>
                <a:ea typeface="+mn-ea"/>
              </a:rPr>
              <a:t>s</a:t>
            </a:r>
          </a:p>
        </p:txBody>
      </p:sp>
      <p:graphicFrame>
        <p:nvGraphicFramePr>
          <p:cNvPr id="190471" name="Object 16"/>
          <p:cNvGraphicFramePr>
            <a:graphicFrameLocks noChangeAspect="1"/>
          </p:cNvGraphicFramePr>
          <p:nvPr/>
        </p:nvGraphicFramePr>
        <p:xfrm>
          <a:off x="7870825" y="1366839"/>
          <a:ext cx="363538" cy="365125"/>
        </p:xfrm>
        <a:graphic>
          <a:graphicData uri="http://schemas.openxmlformats.org/presentationml/2006/ole">
            <mc:AlternateContent xmlns:mc="http://schemas.openxmlformats.org/markup-compatibility/2006">
              <mc:Choice xmlns:v="urn:schemas-microsoft-com:vml" Requires="v">
                <p:oleObj spid="_x0000_s379969" name="Clip" r:id="rId4" imgW="1307263" imgH="1084139" progId="">
                  <p:embed/>
                </p:oleObj>
              </mc:Choice>
              <mc:Fallback>
                <p:oleObj name="Clip" r:id="rId4" imgW="1307263" imgH="1084139" progId="">
                  <p:embed/>
                  <p:pic>
                    <p:nvPicPr>
                      <p:cNvPr id="190471"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0825" y="1366839"/>
                        <a:ext cx="363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0472" name="Line 17"/>
          <p:cNvSpPr>
            <a:spLocks noChangeShapeType="1"/>
          </p:cNvSpPr>
          <p:nvPr/>
        </p:nvSpPr>
        <p:spPr bwMode="auto">
          <a:xfrm>
            <a:off x="8110538" y="1677989"/>
            <a:ext cx="150812" cy="7143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0473" name="Line 18"/>
          <p:cNvSpPr>
            <a:spLocks noChangeShapeType="1"/>
          </p:cNvSpPr>
          <p:nvPr/>
        </p:nvSpPr>
        <p:spPr bwMode="auto">
          <a:xfrm flipH="1" flipV="1">
            <a:off x="7975601" y="1670051"/>
            <a:ext cx="150813" cy="69532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0474" name="Text Box 19"/>
          <p:cNvSpPr txBox="1">
            <a:spLocks noChangeArrowheads="1"/>
          </p:cNvSpPr>
          <p:nvPr/>
        </p:nvSpPr>
        <p:spPr bwMode="auto">
          <a:xfrm>
            <a:off x="8462964" y="1797051"/>
            <a:ext cx="5556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u</a:t>
            </a:r>
            <a:r>
              <a:rPr lang="en-US" altLang="zh-CN" sz="1800" i="1" baseline="-25000">
                <a:latin typeface="+mn-lt"/>
                <a:ea typeface="+mn-ea"/>
              </a:rPr>
              <a:t>2</a:t>
            </a:r>
          </a:p>
        </p:txBody>
      </p:sp>
      <p:sp>
        <p:nvSpPr>
          <p:cNvPr id="190475" name="Text Box 20"/>
          <p:cNvSpPr txBox="1">
            <a:spLocks noChangeArrowheads="1"/>
          </p:cNvSpPr>
          <p:nvPr/>
        </p:nvSpPr>
        <p:spPr bwMode="auto">
          <a:xfrm>
            <a:off x="8137526" y="1881188"/>
            <a:ext cx="403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d</a:t>
            </a:r>
            <a:r>
              <a:rPr lang="en-US" altLang="zh-CN" sz="1800" i="1" baseline="-25000">
                <a:latin typeface="+mn-lt"/>
                <a:ea typeface="+mn-ea"/>
              </a:rPr>
              <a:t>1</a:t>
            </a:r>
          </a:p>
        </p:txBody>
      </p:sp>
      <p:graphicFrame>
        <p:nvGraphicFramePr>
          <p:cNvPr id="190476" name="Object 21"/>
          <p:cNvGraphicFramePr>
            <a:graphicFrameLocks noChangeAspect="1"/>
          </p:cNvGraphicFramePr>
          <p:nvPr/>
        </p:nvGraphicFramePr>
        <p:xfrm>
          <a:off x="8813801" y="1341439"/>
          <a:ext cx="379413" cy="382587"/>
        </p:xfrm>
        <a:graphic>
          <a:graphicData uri="http://schemas.openxmlformats.org/presentationml/2006/ole">
            <mc:AlternateContent xmlns:mc="http://schemas.openxmlformats.org/markup-compatibility/2006">
              <mc:Choice xmlns:v="urn:schemas-microsoft-com:vml" Requires="v">
                <p:oleObj spid="_x0000_s379970" name="Clip" r:id="rId6" imgW="1307263" imgH="1084139" progId="">
                  <p:embed/>
                </p:oleObj>
              </mc:Choice>
              <mc:Fallback>
                <p:oleObj name="Clip" r:id="rId6" imgW="1307263" imgH="1084139" progId="">
                  <p:embed/>
                  <p:pic>
                    <p:nvPicPr>
                      <p:cNvPr id="190476"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13801" y="1341439"/>
                        <a:ext cx="379413"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0477" name="Line 22"/>
          <p:cNvSpPr>
            <a:spLocks noChangeShapeType="1"/>
          </p:cNvSpPr>
          <p:nvPr/>
        </p:nvSpPr>
        <p:spPr bwMode="auto">
          <a:xfrm flipV="1">
            <a:off x="8669339" y="1700214"/>
            <a:ext cx="211137" cy="814387"/>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0478" name="Line 23"/>
          <p:cNvSpPr>
            <a:spLocks noChangeShapeType="1"/>
          </p:cNvSpPr>
          <p:nvPr/>
        </p:nvSpPr>
        <p:spPr bwMode="auto">
          <a:xfrm flipH="1">
            <a:off x="8796339" y="1762126"/>
            <a:ext cx="219075" cy="82232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0479" name="Text Box 24"/>
          <p:cNvSpPr txBox="1">
            <a:spLocks noChangeArrowheads="1"/>
          </p:cNvSpPr>
          <p:nvPr/>
        </p:nvSpPr>
        <p:spPr bwMode="auto">
          <a:xfrm>
            <a:off x="8885239" y="1998663"/>
            <a:ext cx="403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d</a:t>
            </a:r>
            <a:r>
              <a:rPr lang="en-US" altLang="zh-CN" sz="1800" i="1" baseline="-25000">
                <a:latin typeface="+mn-lt"/>
                <a:ea typeface="+mn-ea"/>
              </a:rPr>
              <a:t>2</a:t>
            </a:r>
          </a:p>
        </p:txBody>
      </p:sp>
      <p:sp>
        <p:nvSpPr>
          <p:cNvPr id="190480" name="Text Box 25"/>
          <p:cNvSpPr txBox="1">
            <a:spLocks noChangeArrowheads="1"/>
          </p:cNvSpPr>
          <p:nvPr/>
        </p:nvSpPr>
        <p:spPr bwMode="auto">
          <a:xfrm>
            <a:off x="7727951" y="1881188"/>
            <a:ext cx="5127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u</a:t>
            </a:r>
            <a:r>
              <a:rPr lang="en-US" altLang="zh-CN" sz="1800" i="1" baseline="-25000">
                <a:latin typeface="+mn-lt"/>
                <a:ea typeface="+mn-ea"/>
              </a:rPr>
              <a:t>1</a:t>
            </a:r>
          </a:p>
        </p:txBody>
      </p:sp>
      <p:sp>
        <p:nvSpPr>
          <p:cNvPr id="190481" name="Oval 26"/>
          <p:cNvSpPr>
            <a:spLocks noChangeArrowheads="1"/>
          </p:cNvSpPr>
          <p:nvPr/>
        </p:nvSpPr>
        <p:spPr bwMode="auto">
          <a:xfrm>
            <a:off x="7518401" y="3548064"/>
            <a:ext cx="74613" cy="96837"/>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21525" name="Oval 27"/>
          <p:cNvSpPr>
            <a:spLocks noChangeArrowheads="1"/>
          </p:cNvSpPr>
          <p:nvPr/>
        </p:nvSpPr>
        <p:spPr bwMode="auto">
          <a:xfrm>
            <a:off x="7983538" y="3794125"/>
            <a:ext cx="74612" cy="96838"/>
          </a:xfrm>
          <a:prstGeom prst="ellipse">
            <a:avLst/>
          </a:prstGeom>
          <a:solidFill>
            <a:schemeClr val="tx1"/>
          </a:solidFill>
          <a:ln w="9525">
            <a:solidFill>
              <a:schemeClr val="tx1"/>
            </a:solidFill>
            <a:round/>
            <a:headEnd/>
            <a:tailEnd/>
          </a:ln>
        </p:spPr>
        <p:txBody>
          <a:bodyPr wrap="none" anchor="ctr"/>
          <a:lstStyle/>
          <a:p>
            <a:pPr>
              <a:defRPr/>
            </a:pPr>
            <a:endParaRPr lang="en-US" altLang="zh-CN">
              <a:latin typeface="+mn-lt"/>
              <a:ea typeface="+mn-ea"/>
            </a:endParaRPr>
          </a:p>
        </p:txBody>
      </p:sp>
      <p:sp>
        <p:nvSpPr>
          <p:cNvPr id="21526" name="Oval 28"/>
          <p:cNvSpPr>
            <a:spLocks noChangeArrowheads="1"/>
          </p:cNvSpPr>
          <p:nvPr/>
        </p:nvSpPr>
        <p:spPr bwMode="auto">
          <a:xfrm>
            <a:off x="8297864" y="3956050"/>
            <a:ext cx="73025" cy="96838"/>
          </a:xfrm>
          <a:prstGeom prst="ellipse">
            <a:avLst/>
          </a:prstGeom>
          <a:solidFill>
            <a:schemeClr val="tx1"/>
          </a:solidFill>
          <a:ln w="9525">
            <a:solidFill>
              <a:schemeClr val="tx1"/>
            </a:solidFill>
            <a:round/>
            <a:headEnd/>
            <a:tailEnd/>
          </a:ln>
        </p:spPr>
        <p:txBody>
          <a:bodyPr wrap="none" anchor="ctr"/>
          <a:lstStyle/>
          <a:p>
            <a:pPr>
              <a:defRPr/>
            </a:pPr>
            <a:endParaRPr lang="en-US" altLang="zh-CN">
              <a:latin typeface="+mn-lt"/>
              <a:ea typeface="+mn-ea"/>
            </a:endParaRPr>
          </a:p>
        </p:txBody>
      </p:sp>
      <p:sp>
        <p:nvSpPr>
          <p:cNvPr id="21527" name="Oval 31"/>
          <p:cNvSpPr>
            <a:spLocks noChangeArrowheads="1"/>
          </p:cNvSpPr>
          <p:nvPr/>
        </p:nvSpPr>
        <p:spPr bwMode="auto">
          <a:xfrm>
            <a:off x="9769476" y="3924300"/>
            <a:ext cx="74613" cy="96838"/>
          </a:xfrm>
          <a:prstGeom prst="ellipse">
            <a:avLst/>
          </a:prstGeom>
          <a:solidFill>
            <a:schemeClr val="tx1"/>
          </a:solidFill>
          <a:ln w="9525">
            <a:solidFill>
              <a:schemeClr val="tx1"/>
            </a:solidFill>
            <a:round/>
            <a:headEnd/>
            <a:tailEnd/>
          </a:ln>
        </p:spPr>
        <p:txBody>
          <a:bodyPr wrap="none" anchor="ctr"/>
          <a:lstStyle/>
          <a:p>
            <a:pPr>
              <a:defRPr/>
            </a:pPr>
            <a:endParaRPr lang="en-US" altLang="zh-CN">
              <a:latin typeface="+mn-lt"/>
              <a:ea typeface="+mn-ea"/>
            </a:endParaRPr>
          </a:p>
        </p:txBody>
      </p:sp>
      <p:sp>
        <p:nvSpPr>
          <p:cNvPr id="190485" name="Oval 32"/>
          <p:cNvSpPr>
            <a:spLocks noChangeArrowheads="1"/>
          </p:cNvSpPr>
          <p:nvPr/>
        </p:nvSpPr>
        <p:spPr bwMode="auto">
          <a:xfrm>
            <a:off x="9910763" y="3398839"/>
            <a:ext cx="74612" cy="96837"/>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0486" name="Oval 33"/>
          <p:cNvSpPr>
            <a:spLocks noChangeArrowheads="1"/>
          </p:cNvSpPr>
          <p:nvPr/>
        </p:nvSpPr>
        <p:spPr bwMode="auto">
          <a:xfrm>
            <a:off x="9366251" y="2281238"/>
            <a:ext cx="74613" cy="95250"/>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0487" name="Oval 34"/>
          <p:cNvSpPr>
            <a:spLocks noChangeArrowheads="1"/>
          </p:cNvSpPr>
          <p:nvPr/>
        </p:nvSpPr>
        <p:spPr bwMode="auto">
          <a:xfrm>
            <a:off x="9961563" y="2933700"/>
            <a:ext cx="74612" cy="96838"/>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aphicFrame>
        <p:nvGraphicFramePr>
          <p:cNvPr id="190488" name="Object 35"/>
          <p:cNvGraphicFramePr>
            <a:graphicFrameLocks noChangeAspect="1"/>
          </p:cNvGraphicFramePr>
          <p:nvPr/>
        </p:nvGraphicFramePr>
        <p:xfrm>
          <a:off x="6319838" y="2865439"/>
          <a:ext cx="374650" cy="376237"/>
        </p:xfrm>
        <a:graphic>
          <a:graphicData uri="http://schemas.openxmlformats.org/presentationml/2006/ole">
            <mc:AlternateContent xmlns:mc="http://schemas.openxmlformats.org/markup-compatibility/2006">
              <mc:Choice xmlns:v="urn:schemas-microsoft-com:vml" Requires="v">
                <p:oleObj spid="_x0000_s379971" name="Clip" r:id="rId7" imgW="1307263" imgH="1084139" progId="">
                  <p:embed/>
                </p:oleObj>
              </mc:Choice>
              <mc:Fallback>
                <p:oleObj name="Clip" r:id="rId7" imgW="1307263" imgH="1084139" progId="">
                  <p:embed/>
                  <p:pic>
                    <p:nvPicPr>
                      <p:cNvPr id="190488" name="Object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838" y="2865439"/>
                        <a:ext cx="37465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0489" name="Line 36"/>
          <p:cNvSpPr>
            <a:spLocks noChangeShapeType="1"/>
          </p:cNvSpPr>
          <p:nvPr/>
        </p:nvSpPr>
        <p:spPr bwMode="auto">
          <a:xfrm>
            <a:off x="6670675" y="3043238"/>
            <a:ext cx="6731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0490" name="Line 37"/>
          <p:cNvSpPr>
            <a:spLocks noChangeShapeType="1"/>
          </p:cNvSpPr>
          <p:nvPr/>
        </p:nvSpPr>
        <p:spPr bwMode="auto">
          <a:xfrm flipH="1">
            <a:off x="6707189" y="3159125"/>
            <a:ext cx="6635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0491" name="Text Box 38"/>
          <p:cNvSpPr txBox="1">
            <a:spLocks noChangeArrowheads="1"/>
          </p:cNvSpPr>
          <p:nvPr/>
        </p:nvSpPr>
        <p:spPr bwMode="auto">
          <a:xfrm>
            <a:off x="6796088" y="3157538"/>
            <a:ext cx="514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u</a:t>
            </a:r>
            <a:r>
              <a:rPr lang="en-US" altLang="zh-CN" sz="1800" i="1" baseline="-25000">
                <a:latin typeface="+mn-lt"/>
                <a:ea typeface="+mn-ea"/>
              </a:rPr>
              <a:t>N</a:t>
            </a:r>
          </a:p>
        </p:txBody>
      </p:sp>
      <p:sp>
        <p:nvSpPr>
          <p:cNvPr id="190492" name="Text Box 39"/>
          <p:cNvSpPr txBox="1">
            <a:spLocks noChangeArrowheads="1"/>
          </p:cNvSpPr>
          <p:nvPr/>
        </p:nvSpPr>
        <p:spPr bwMode="auto">
          <a:xfrm>
            <a:off x="6797675" y="2690813"/>
            <a:ext cx="5286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d</a:t>
            </a:r>
            <a:r>
              <a:rPr lang="en-US" altLang="zh-CN" sz="1800" i="1" baseline="-25000">
                <a:latin typeface="+mn-lt"/>
                <a:ea typeface="+mn-ea"/>
              </a:rPr>
              <a:t>N</a:t>
            </a:r>
          </a:p>
        </p:txBody>
      </p:sp>
      <p:sp>
        <p:nvSpPr>
          <p:cNvPr id="190493" name="Text Box 40"/>
          <p:cNvSpPr txBox="1">
            <a:spLocks noChangeArrowheads="1"/>
          </p:cNvSpPr>
          <p:nvPr/>
        </p:nvSpPr>
        <p:spPr bwMode="auto">
          <a:xfrm>
            <a:off x="6605589" y="1295401"/>
            <a:ext cx="10112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spcBef>
                <a:spcPct val="0"/>
              </a:spcBef>
              <a:buSzTx/>
              <a:buFontTx/>
              <a:buNone/>
            </a:pPr>
            <a:r>
              <a:rPr lang="en-US" altLang="zh-CN" sz="1800">
                <a:latin typeface="+mn-lt"/>
                <a:ea typeface="+mn-ea"/>
              </a:rPr>
              <a:t>Server</a:t>
            </a:r>
            <a:endParaRPr lang="en-US" altLang="zh-CN" sz="1800" baseline="-25000">
              <a:latin typeface="+mn-lt"/>
              <a:ea typeface="+mn-ea"/>
            </a:endParaRPr>
          </a:p>
        </p:txBody>
      </p:sp>
      <p:sp>
        <p:nvSpPr>
          <p:cNvPr id="190494" name="Text Box 41"/>
          <p:cNvSpPr txBox="1">
            <a:spLocks noChangeArrowheads="1"/>
          </p:cNvSpPr>
          <p:nvPr/>
        </p:nvSpPr>
        <p:spPr bwMode="auto">
          <a:xfrm>
            <a:off x="7413626" y="2625726"/>
            <a:ext cx="19591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a:latin typeface="+mn-lt"/>
                <a:ea typeface="+mn-ea"/>
              </a:rPr>
              <a:t>Network (with </a:t>
            </a:r>
          </a:p>
          <a:p>
            <a:pPr eaLnBrk="1" hangingPunct="1">
              <a:spcBef>
                <a:spcPct val="0"/>
              </a:spcBef>
              <a:buSzTx/>
              <a:buFontTx/>
              <a:buNone/>
            </a:pPr>
            <a:r>
              <a:rPr lang="en-US" altLang="zh-CN" sz="1800">
                <a:latin typeface="+mn-lt"/>
                <a:ea typeface="+mn-ea"/>
              </a:rPr>
              <a:t>abundant bandwidth)</a:t>
            </a:r>
          </a:p>
        </p:txBody>
      </p:sp>
      <p:sp>
        <p:nvSpPr>
          <p:cNvPr id="190495" name="AutoShape 42"/>
          <p:cNvSpPr>
            <a:spLocks noChangeArrowheads="1"/>
          </p:cNvSpPr>
          <p:nvPr/>
        </p:nvSpPr>
        <p:spPr bwMode="auto">
          <a:xfrm>
            <a:off x="6356351" y="1647826"/>
            <a:ext cx="347663" cy="644525"/>
          </a:xfrm>
          <a:prstGeom prst="can">
            <a:avLst>
              <a:gd name="adj" fmla="val 46347"/>
            </a:avLst>
          </a:prstGeom>
          <a:solidFill>
            <a:srgbClr val="009900"/>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0496" name="Text Box 43"/>
          <p:cNvSpPr txBox="1">
            <a:spLocks noChangeArrowheads="1"/>
          </p:cNvSpPr>
          <p:nvPr/>
        </p:nvSpPr>
        <p:spPr bwMode="auto">
          <a:xfrm>
            <a:off x="6303963" y="1828801"/>
            <a:ext cx="4111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spcBef>
                <a:spcPct val="0"/>
              </a:spcBef>
              <a:buSzTx/>
              <a:buFontTx/>
              <a:buNone/>
            </a:pPr>
            <a:r>
              <a:rPr lang="en-US" altLang="zh-CN" sz="1800" i="1">
                <a:solidFill>
                  <a:schemeClr val="bg1"/>
                </a:solidFill>
                <a:latin typeface="+mn-lt"/>
                <a:ea typeface="+mn-ea"/>
              </a:rPr>
              <a:t>F</a:t>
            </a:r>
            <a:endParaRPr lang="en-US" altLang="zh-CN" sz="1800" i="1" baseline="-25000">
              <a:solidFill>
                <a:schemeClr val="bg1"/>
              </a:solidFill>
              <a:latin typeface="+mn-lt"/>
              <a:ea typeface="+mn-ea"/>
            </a:endParaRPr>
          </a:p>
        </p:txBody>
      </p:sp>
      <p:sp>
        <p:nvSpPr>
          <p:cNvPr id="245813" name="Line 53"/>
          <p:cNvSpPr>
            <a:spLocks noChangeShapeType="1"/>
          </p:cNvSpPr>
          <p:nvPr/>
        </p:nvSpPr>
        <p:spPr bwMode="auto">
          <a:xfrm flipV="1">
            <a:off x="6510338" y="5334000"/>
            <a:ext cx="430212" cy="692150"/>
          </a:xfrm>
          <a:prstGeom prst="line">
            <a:avLst/>
          </a:prstGeom>
          <a:noFill/>
          <a:ln w="9525">
            <a:solidFill>
              <a:schemeClr val="tx1"/>
            </a:solidFill>
            <a:round/>
            <a:headEnd/>
            <a:tailEnd/>
          </a:ln>
        </p:spPr>
        <p:txBody>
          <a:bodyPr/>
          <a:lstStyle/>
          <a:p>
            <a:pPr>
              <a:defRPr/>
            </a:pPr>
            <a:endParaRPr lang="zh-CN" altLang="en-US">
              <a:latin typeface="+mj-lt"/>
            </a:endParaRPr>
          </a:p>
        </p:txBody>
      </p:sp>
      <p:sp>
        <p:nvSpPr>
          <p:cNvPr id="245814" name="Text Box 54"/>
          <p:cNvSpPr txBox="1">
            <a:spLocks noChangeArrowheads="1"/>
          </p:cNvSpPr>
          <p:nvPr/>
        </p:nvSpPr>
        <p:spPr bwMode="auto">
          <a:xfrm>
            <a:off x="6030914" y="5922963"/>
            <a:ext cx="3199915" cy="683264"/>
          </a:xfrm>
          <a:prstGeom prst="rect">
            <a:avLst/>
          </a:prstGeom>
          <a:noFill/>
          <a:ln w="9525" algn="ctr">
            <a:noFill/>
            <a:miter lim="800000"/>
            <a:headEnd/>
            <a:tailEnd/>
          </a:ln>
        </p:spPr>
        <p:txBody>
          <a:bodyPr wrap="none">
            <a:spAutoFit/>
          </a:bodyPr>
          <a:lstStyle/>
          <a:p>
            <a:pPr marL="342900" indent="-342900">
              <a:lnSpc>
                <a:spcPct val="80000"/>
              </a:lnSpc>
              <a:defRPr/>
            </a:pPr>
            <a:r>
              <a:rPr lang="en-US" altLang="zh-CN">
                <a:latin typeface="+mj-lt"/>
                <a:ea typeface="宋体" charset="-122"/>
              </a:rPr>
              <a:t>increases linearly in N</a:t>
            </a:r>
          </a:p>
          <a:p>
            <a:pPr marL="342900" indent="-342900">
              <a:lnSpc>
                <a:spcPct val="80000"/>
              </a:lnSpc>
              <a:defRPr/>
            </a:pPr>
            <a:r>
              <a:rPr lang="en-US" altLang="zh-CN">
                <a:latin typeface="+mj-lt"/>
                <a:ea typeface="宋体" charset="-122"/>
              </a:rPr>
              <a:t>(for large N)</a:t>
            </a:r>
          </a:p>
        </p:txBody>
      </p:sp>
      <p:grpSp>
        <p:nvGrpSpPr>
          <p:cNvPr id="3" name="Group 56"/>
          <p:cNvGrpSpPr>
            <a:grpSpLocks/>
          </p:cNvGrpSpPr>
          <p:nvPr/>
        </p:nvGrpSpPr>
        <p:grpSpPr bwMode="auto">
          <a:xfrm>
            <a:off x="1855788" y="4048125"/>
            <a:ext cx="8369300" cy="1798638"/>
            <a:chOff x="209" y="2550"/>
            <a:chExt cx="5272" cy="1133"/>
          </a:xfrm>
        </p:grpSpPr>
        <p:sp>
          <p:nvSpPr>
            <p:cNvPr id="21543" name="Oval 29"/>
            <p:cNvSpPr>
              <a:spLocks noChangeArrowheads="1"/>
            </p:cNvSpPr>
            <p:nvPr/>
          </p:nvSpPr>
          <p:spPr bwMode="auto">
            <a:xfrm>
              <a:off x="4566" y="2550"/>
              <a:ext cx="47" cy="61"/>
            </a:xfrm>
            <a:prstGeom prst="ellipse">
              <a:avLst/>
            </a:prstGeom>
            <a:solidFill>
              <a:schemeClr val="tx1"/>
            </a:solidFill>
            <a:ln w="9525">
              <a:solidFill>
                <a:schemeClr val="tx1"/>
              </a:solidFill>
              <a:round/>
              <a:headEnd/>
              <a:tailEnd/>
            </a:ln>
          </p:spPr>
          <p:txBody>
            <a:bodyPr wrap="none" anchor="ctr"/>
            <a:lstStyle/>
            <a:p>
              <a:pPr>
                <a:defRPr/>
              </a:pPr>
              <a:endParaRPr lang="en-US" altLang="zh-CN">
                <a:latin typeface="+mj-lt"/>
                <a:ea typeface="宋体" charset="-122"/>
              </a:endParaRPr>
            </a:p>
          </p:txBody>
        </p:sp>
        <p:sp>
          <p:nvSpPr>
            <p:cNvPr id="21544" name="Oval 30"/>
            <p:cNvSpPr>
              <a:spLocks noChangeArrowheads="1"/>
            </p:cNvSpPr>
            <p:nvPr/>
          </p:nvSpPr>
          <p:spPr bwMode="auto">
            <a:xfrm>
              <a:off x="4942" y="2593"/>
              <a:ext cx="47" cy="61"/>
            </a:xfrm>
            <a:prstGeom prst="ellipse">
              <a:avLst/>
            </a:prstGeom>
            <a:solidFill>
              <a:schemeClr val="tx1"/>
            </a:solidFill>
            <a:ln w="9525">
              <a:solidFill>
                <a:schemeClr val="tx1"/>
              </a:solidFill>
              <a:round/>
              <a:headEnd/>
              <a:tailEnd/>
            </a:ln>
          </p:spPr>
          <p:txBody>
            <a:bodyPr wrap="none" anchor="ctr"/>
            <a:lstStyle/>
            <a:p>
              <a:pPr>
                <a:defRPr/>
              </a:pPr>
              <a:endParaRPr lang="en-US" altLang="zh-CN">
                <a:latin typeface="+mj-lt"/>
                <a:ea typeface="宋体" charset="-122"/>
              </a:endParaRPr>
            </a:p>
          </p:txBody>
        </p:sp>
        <p:grpSp>
          <p:nvGrpSpPr>
            <p:cNvPr id="190505" name="Group 52"/>
            <p:cNvGrpSpPr>
              <a:grpSpLocks/>
            </p:cNvGrpSpPr>
            <p:nvPr/>
          </p:nvGrpSpPr>
          <p:grpSpPr bwMode="auto">
            <a:xfrm>
              <a:off x="2473" y="3048"/>
              <a:ext cx="2867" cy="450"/>
              <a:chOff x="693" y="3074"/>
              <a:chExt cx="2867" cy="450"/>
            </a:xfrm>
          </p:grpSpPr>
          <p:sp>
            <p:nvSpPr>
              <p:cNvPr id="21548" name="Text Box 49"/>
              <p:cNvSpPr txBox="1">
                <a:spLocks noChangeArrowheads="1"/>
              </p:cNvSpPr>
              <p:nvPr/>
            </p:nvSpPr>
            <p:spPr bwMode="auto">
              <a:xfrm>
                <a:off x="693" y="3074"/>
                <a:ext cx="2867" cy="327"/>
              </a:xfrm>
              <a:prstGeom prst="rect">
                <a:avLst/>
              </a:prstGeom>
              <a:noFill/>
              <a:ln w="9525" algn="ctr">
                <a:noFill/>
                <a:miter lim="800000"/>
                <a:headEnd/>
                <a:tailEnd/>
              </a:ln>
            </p:spPr>
            <p:txBody>
              <a:bodyPr wrap="none">
                <a:spAutoFit/>
              </a:bodyPr>
              <a:lstStyle/>
              <a:p>
                <a:pPr marL="342900" indent="-342900">
                  <a:defRPr/>
                </a:pPr>
                <a:r>
                  <a:rPr lang="en-US" altLang="zh-CN" dirty="0">
                    <a:latin typeface="+mj-lt"/>
                    <a:ea typeface="宋体" charset="-122"/>
                  </a:rPr>
                  <a:t>= </a:t>
                </a:r>
                <a:r>
                  <a:rPr lang="en-US" altLang="zh-CN" i="1" dirty="0" err="1">
                    <a:solidFill>
                      <a:srgbClr val="00B050"/>
                    </a:solidFill>
                    <a:latin typeface="+mj-lt"/>
                    <a:ea typeface="宋体" charset="-122"/>
                  </a:rPr>
                  <a:t>d</a:t>
                </a:r>
                <a:r>
                  <a:rPr lang="en-US" altLang="zh-CN" i="1" baseline="-25000" dirty="0" err="1">
                    <a:solidFill>
                      <a:srgbClr val="00B050"/>
                    </a:solidFill>
                    <a:latin typeface="+mj-lt"/>
                    <a:ea typeface="宋体" charset="-122"/>
                  </a:rPr>
                  <a:t>cs</a:t>
                </a:r>
                <a:r>
                  <a:rPr lang="en-US" altLang="zh-CN" dirty="0">
                    <a:latin typeface="+mj-lt"/>
                    <a:ea typeface="宋体" charset="-122"/>
                  </a:rPr>
                  <a:t> = max </a:t>
                </a:r>
                <a:r>
                  <a:rPr lang="en-US" altLang="zh-CN" sz="2800" dirty="0">
                    <a:latin typeface="+mj-lt"/>
                    <a:ea typeface="宋体" charset="-122"/>
                  </a:rPr>
                  <a:t>{</a:t>
                </a:r>
                <a:r>
                  <a:rPr lang="en-US" altLang="zh-CN" dirty="0">
                    <a:latin typeface="+mj-lt"/>
                    <a:ea typeface="宋体" charset="-122"/>
                  </a:rPr>
                  <a:t> </a:t>
                </a:r>
                <a:r>
                  <a:rPr lang="en-US" altLang="zh-CN" i="1" dirty="0">
                    <a:solidFill>
                      <a:srgbClr val="00B050"/>
                    </a:solidFill>
                    <a:latin typeface="+mj-lt"/>
                    <a:ea typeface="宋体" charset="-122"/>
                  </a:rPr>
                  <a:t>NF/u</a:t>
                </a:r>
                <a:r>
                  <a:rPr lang="en-US" altLang="zh-CN" i="1" baseline="-25000" dirty="0">
                    <a:solidFill>
                      <a:srgbClr val="00B050"/>
                    </a:solidFill>
                    <a:latin typeface="+mj-lt"/>
                    <a:ea typeface="宋体" charset="-122"/>
                  </a:rPr>
                  <a:t>s</a:t>
                </a:r>
                <a:r>
                  <a:rPr lang="en-US" altLang="zh-CN" i="1" dirty="0">
                    <a:latin typeface="+mj-lt"/>
                    <a:ea typeface="宋体" charset="-122"/>
                  </a:rPr>
                  <a:t>, </a:t>
                </a:r>
                <a:r>
                  <a:rPr lang="en-US" altLang="zh-CN" i="1" dirty="0">
                    <a:solidFill>
                      <a:srgbClr val="00B050"/>
                    </a:solidFill>
                    <a:latin typeface="+mj-lt"/>
                    <a:ea typeface="宋体" charset="-122"/>
                  </a:rPr>
                  <a:t>F/min(d</a:t>
                </a:r>
                <a:r>
                  <a:rPr lang="en-US" altLang="zh-CN" i="1" baseline="-25000" dirty="0">
                    <a:solidFill>
                      <a:srgbClr val="00B050"/>
                    </a:solidFill>
                    <a:latin typeface="+mj-lt"/>
                    <a:ea typeface="宋体" charset="-122"/>
                  </a:rPr>
                  <a:t>i</a:t>
                </a:r>
                <a:r>
                  <a:rPr lang="en-US" altLang="zh-CN" i="1" dirty="0">
                    <a:solidFill>
                      <a:srgbClr val="00B050"/>
                    </a:solidFill>
                    <a:latin typeface="+mj-lt"/>
                    <a:ea typeface="宋体" charset="-122"/>
                  </a:rPr>
                  <a:t>)</a:t>
                </a:r>
                <a:r>
                  <a:rPr lang="en-US" altLang="zh-CN" dirty="0">
                    <a:solidFill>
                      <a:srgbClr val="00B050"/>
                    </a:solidFill>
                    <a:latin typeface="+mj-lt"/>
                    <a:ea typeface="宋体" charset="-122"/>
                  </a:rPr>
                  <a:t> </a:t>
                </a:r>
                <a:r>
                  <a:rPr lang="en-US" altLang="zh-CN" sz="2800" dirty="0">
                    <a:latin typeface="+mj-lt"/>
                    <a:ea typeface="宋体" charset="-122"/>
                  </a:rPr>
                  <a:t>}</a:t>
                </a:r>
              </a:p>
            </p:txBody>
          </p:sp>
          <p:sp>
            <p:nvSpPr>
              <p:cNvPr id="190509" name="Text Box 50"/>
              <p:cNvSpPr txBox="1">
                <a:spLocks noChangeArrowheads="1"/>
              </p:cNvSpPr>
              <p:nvPr/>
            </p:nvSpPr>
            <p:spPr bwMode="auto">
              <a:xfrm>
                <a:off x="2863" y="3274"/>
                <a:ext cx="16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000" i="1">
                    <a:ea typeface="宋体" panose="02010600030101010101" pitchFamily="2" charset="-122"/>
                  </a:rPr>
                  <a:t>i</a:t>
                </a:r>
              </a:p>
            </p:txBody>
          </p:sp>
        </p:grpSp>
        <p:sp>
          <p:nvSpPr>
            <p:cNvPr id="21546" name="Text Box 51"/>
            <p:cNvSpPr txBox="1">
              <a:spLocks noChangeArrowheads="1"/>
            </p:cNvSpPr>
            <p:nvPr/>
          </p:nvSpPr>
          <p:spPr bwMode="auto">
            <a:xfrm>
              <a:off x="457" y="2888"/>
              <a:ext cx="2079" cy="617"/>
            </a:xfrm>
            <a:prstGeom prst="rect">
              <a:avLst/>
            </a:prstGeom>
            <a:noFill/>
            <a:ln w="9525" algn="ctr">
              <a:noFill/>
              <a:miter lim="800000"/>
              <a:headEnd/>
              <a:tailEnd/>
            </a:ln>
          </p:spPr>
          <p:txBody>
            <a:bodyPr wrap="none">
              <a:spAutoFit/>
            </a:bodyPr>
            <a:lstStyle/>
            <a:p>
              <a:pPr marL="342900" indent="-342900" algn="r">
                <a:lnSpc>
                  <a:spcPct val="80000"/>
                </a:lnSpc>
                <a:defRPr/>
              </a:pPr>
              <a:r>
                <a:rPr lang="en-US" altLang="zh-CN">
                  <a:latin typeface="+mj-lt"/>
                  <a:ea typeface="宋体" charset="-122"/>
                </a:rPr>
                <a:t>Time to  distribute </a:t>
              </a:r>
              <a:r>
                <a:rPr lang="en-US" altLang="zh-CN" i="1">
                  <a:latin typeface="+mj-lt"/>
                  <a:ea typeface="宋体" charset="-122"/>
                </a:rPr>
                <a:t>F</a:t>
              </a:r>
              <a:r>
                <a:rPr lang="en-US" altLang="zh-CN">
                  <a:latin typeface="+mj-lt"/>
                  <a:ea typeface="宋体" charset="-122"/>
                </a:rPr>
                <a:t> </a:t>
              </a:r>
            </a:p>
            <a:p>
              <a:pPr marL="342900" indent="-342900" algn="r">
                <a:lnSpc>
                  <a:spcPct val="80000"/>
                </a:lnSpc>
                <a:defRPr/>
              </a:pPr>
              <a:r>
                <a:rPr lang="en-US" altLang="zh-CN">
                  <a:latin typeface="+mj-lt"/>
                  <a:ea typeface="宋体" charset="-122"/>
                </a:rPr>
                <a:t>to </a:t>
              </a:r>
              <a:r>
                <a:rPr lang="en-US" altLang="zh-CN" i="1">
                  <a:latin typeface="+mj-lt"/>
                  <a:ea typeface="宋体" charset="-122"/>
                </a:rPr>
                <a:t>N</a:t>
              </a:r>
              <a:r>
                <a:rPr lang="en-US" altLang="zh-CN">
                  <a:latin typeface="+mj-lt"/>
                  <a:ea typeface="宋体" charset="-122"/>
                </a:rPr>
                <a:t> clients using </a:t>
              </a:r>
            </a:p>
            <a:p>
              <a:pPr marL="342900" indent="-342900" algn="r">
                <a:lnSpc>
                  <a:spcPct val="80000"/>
                </a:lnSpc>
                <a:defRPr/>
              </a:pPr>
              <a:r>
                <a:rPr lang="en-US" altLang="zh-CN">
                  <a:latin typeface="+mj-lt"/>
                  <a:ea typeface="宋体" charset="-122"/>
                </a:rPr>
                <a:t>client/server approach </a:t>
              </a:r>
              <a:endParaRPr lang="en-US" altLang="zh-CN" sz="2800">
                <a:latin typeface="+mj-lt"/>
                <a:ea typeface="宋体" charset="-122"/>
              </a:endParaRPr>
            </a:p>
          </p:txBody>
        </p:sp>
        <p:sp>
          <p:nvSpPr>
            <p:cNvPr id="21547" name="Rectangle 55"/>
            <p:cNvSpPr>
              <a:spLocks noChangeArrowheads="1"/>
            </p:cNvSpPr>
            <p:nvPr/>
          </p:nvSpPr>
          <p:spPr bwMode="auto">
            <a:xfrm>
              <a:off x="209" y="2740"/>
              <a:ext cx="5272" cy="943"/>
            </a:xfrm>
            <a:prstGeom prst="rect">
              <a:avLst/>
            </a:prstGeom>
            <a:noFill/>
            <a:ln w="9525" algn="ctr">
              <a:solidFill>
                <a:srgbClr val="FF3300"/>
              </a:solidFill>
              <a:miter lim="800000"/>
              <a:headEnd/>
              <a:tailEnd/>
            </a:ln>
          </p:spPr>
          <p:txBody>
            <a:bodyPr wrap="none" anchor="ctr"/>
            <a:lstStyle/>
            <a:p>
              <a:pPr>
                <a:defRPr/>
              </a:pPr>
              <a:endParaRPr lang="en-US" altLang="zh-CN">
                <a:latin typeface="+mj-lt"/>
                <a:ea typeface="宋体" charset="-122"/>
              </a:endParaRPr>
            </a:p>
          </p:txBody>
        </p:sp>
      </p:grpSp>
    </p:spTree>
    <p:extLst>
      <p:ext uri="{BB962C8B-B14F-4D97-AF65-F5344CB8AC3E}">
        <p14:creationId xmlns:p14="http://schemas.microsoft.com/office/powerpoint/2010/main" val="15440929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8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58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4"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r>
              <a:rPr lang="en-US" altLang="zh-CN" dirty="0"/>
              <a:t>File distribution time: P2P</a:t>
            </a:r>
          </a:p>
        </p:txBody>
      </p:sp>
      <p:sp>
        <p:nvSpPr>
          <p:cNvPr id="192547" name="Rectangle 43"/>
          <p:cNvSpPr>
            <a:spLocks noGrp="1" noChangeArrowheads="1"/>
          </p:cNvSpPr>
          <p:nvPr>
            <p:ph sz="half" idx="1"/>
          </p:nvPr>
        </p:nvSpPr>
        <p:spPr>
          <a:xfrm>
            <a:off x="711200" y="1600200"/>
            <a:ext cx="5080000" cy="3028950"/>
          </a:xfrm>
        </p:spPr>
        <p:txBody>
          <a:bodyPr/>
          <a:lstStyle/>
          <a:p>
            <a:r>
              <a:rPr lang="en-US" altLang="zh-CN"/>
              <a:t>server must send one copy: F/us time </a:t>
            </a:r>
          </a:p>
          <a:p>
            <a:r>
              <a:rPr lang="en-US" altLang="zh-CN"/>
              <a:t>client i takes F/di time to download</a:t>
            </a:r>
          </a:p>
          <a:p>
            <a:r>
              <a:rPr lang="en-US" altLang="zh-CN"/>
              <a:t>NF bits must be downloaded (aggregate)</a:t>
            </a:r>
          </a:p>
        </p:txBody>
      </p:sp>
      <p:sp>
        <p:nvSpPr>
          <p:cNvPr id="4" name="灯片编号占位符 3"/>
          <p:cNvSpPr>
            <a:spLocks noGrp="1"/>
          </p:cNvSpPr>
          <p:nvPr>
            <p:ph type="sldNum" sz="quarter" idx="12"/>
          </p:nvPr>
        </p:nvSpPr>
        <p:spPr/>
        <p:txBody>
          <a:bodyPr/>
          <a:lstStyle/>
          <a:p>
            <a:fld id="{8DE895D9-91D8-4958-BB05-9803D63D1C8A}" type="slidenum">
              <a:rPr lang="en-US" altLang="zh-CN" smtClean="0"/>
              <a:pPr/>
              <a:t>104</a:t>
            </a:fld>
            <a:endParaRPr lang="en-US" altLang="zh-CN" dirty="0"/>
          </a:p>
        </p:txBody>
      </p:sp>
      <p:sp>
        <p:nvSpPr>
          <p:cNvPr id="192515" name="Freeform 3"/>
          <p:cNvSpPr>
            <a:spLocks/>
          </p:cNvSpPr>
          <p:nvPr/>
        </p:nvSpPr>
        <p:spPr bwMode="auto">
          <a:xfrm>
            <a:off x="7331075" y="2316164"/>
            <a:ext cx="2497138" cy="1677987"/>
          </a:xfrm>
          <a:custGeom>
            <a:avLst/>
            <a:gdLst>
              <a:gd name="T0" fmla="*/ 2147483646 w 1292"/>
              <a:gd name="T1" fmla="*/ 2147483646 h 1255"/>
              <a:gd name="T2" fmla="*/ 2147483646 w 1292"/>
              <a:gd name="T3" fmla="*/ 2147483646 h 1255"/>
              <a:gd name="T4" fmla="*/ 2147483646 w 1292"/>
              <a:gd name="T5" fmla="*/ 2147483646 h 1255"/>
              <a:gd name="T6" fmla="*/ 2147483646 w 1292"/>
              <a:gd name="T7" fmla="*/ 2147483646 h 1255"/>
              <a:gd name="T8" fmla="*/ 2147483646 w 1292"/>
              <a:gd name="T9" fmla="*/ 2147483646 h 1255"/>
              <a:gd name="T10" fmla="*/ 2147483646 w 1292"/>
              <a:gd name="T11" fmla="*/ 2147483646 h 1255"/>
              <a:gd name="T12" fmla="*/ 2147483646 w 1292"/>
              <a:gd name="T13" fmla="*/ 2147483646 h 1255"/>
              <a:gd name="T14" fmla="*/ 2147483646 w 1292"/>
              <a:gd name="T15" fmla="*/ 2147483646 h 1255"/>
              <a:gd name="T16" fmla="*/ 2147483646 w 1292"/>
              <a:gd name="T17" fmla="*/ 2147483646 h 1255"/>
              <a:gd name="T18" fmla="*/ 2147483646 w 1292"/>
              <a:gd name="T19" fmla="*/ 2147483646 h 1255"/>
              <a:gd name="T20" fmla="*/ 2147483646 w 1292"/>
              <a:gd name="T21" fmla="*/ 2147483646 h 1255"/>
              <a:gd name="T22" fmla="*/ 2147483646 w 1292"/>
              <a:gd name="T23" fmla="*/ 2147483646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atin typeface="+mn-lt"/>
              <a:ea typeface="+mn-ea"/>
            </a:endParaRPr>
          </a:p>
        </p:txBody>
      </p:sp>
      <p:grpSp>
        <p:nvGrpSpPr>
          <p:cNvPr id="192516" name="Group 4"/>
          <p:cNvGrpSpPr>
            <a:grpSpLocks/>
          </p:cNvGrpSpPr>
          <p:nvPr/>
        </p:nvGrpSpPr>
        <p:grpSpPr bwMode="auto">
          <a:xfrm>
            <a:off x="6788150" y="1651000"/>
            <a:ext cx="355600" cy="692150"/>
            <a:chOff x="4180" y="783"/>
            <a:chExt cx="150" cy="307"/>
          </a:xfrm>
        </p:grpSpPr>
        <p:sp>
          <p:nvSpPr>
            <p:cNvPr id="192556" name="AutoShape 5"/>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57" name="Rectangle 6"/>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58" name="Rectangle 7"/>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59" name="AutoShape 8"/>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60" name="Line 9"/>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2561" name="Line 10"/>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2562" name="Rectangle 11"/>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63" name="Rectangle 12"/>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sp>
        <p:nvSpPr>
          <p:cNvPr id="192517" name="Line 13"/>
          <p:cNvSpPr>
            <a:spLocks noChangeShapeType="1"/>
          </p:cNvSpPr>
          <p:nvPr/>
        </p:nvSpPr>
        <p:spPr bwMode="auto">
          <a:xfrm>
            <a:off x="6964363" y="2332039"/>
            <a:ext cx="531812" cy="2428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2518" name="Text Box 14"/>
          <p:cNvSpPr txBox="1">
            <a:spLocks noChangeArrowheads="1"/>
          </p:cNvSpPr>
          <p:nvPr/>
        </p:nvSpPr>
        <p:spPr bwMode="auto">
          <a:xfrm>
            <a:off x="7202488" y="2071688"/>
            <a:ext cx="3529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a:latin typeface="+mn-lt"/>
                <a:ea typeface="+mn-ea"/>
              </a:rPr>
              <a:t>u</a:t>
            </a:r>
            <a:r>
              <a:rPr lang="en-US" altLang="zh-CN" sz="1800" baseline="-25000">
                <a:latin typeface="+mn-lt"/>
                <a:ea typeface="+mn-ea"/>
              </a:rPr>
              <a:t>s</a:t>
            </a:r>
          </a:p>
        </p:txBody>
      </p:sp>
      <p:graphicFrame>
        <p:nvGraphicFramePr>
          <p:cNvPr id="192519" name="Object 15"/>
          <p:cNvGraphicFramePr>
            <a:graphicFrameLocks noChangeAspect="1"/>
          </p:cNvGraphicFramePr>
          <p:nvPr/>
        </p:nvGraphicFramePr>
        <p:xfrm>
          <a:off x="7870825" y="1366839"/>
          <a:ext cx="363538" cy="365125"/>
        </p:xfrm>
        <a:graphic>
          <a:graphicData uri="http://schemas.openxmlformats.org/presentationml/2006/ole">
            <mc:AlternateContent xmlns:mc="http://schemas.openxmlformats.org/markup-compatibility/2006">
              <mc:Choice xmlns:v="urn:schemas-microsoft-com:vml" Requires="v">
                <p:oleObj spid="_x0000_s380993" name="Clip" r:id="rId4" imgW="1307263" imgH="1084139" progId="">
                  <p:embed/>
                </p:oleObj>
              </mc:Choice>
              <mc:Fallback>
                <p:oleObj name="Clip" r:id="rId4" imgW="1307263" imgH="1084139" progId="">
                  <p:embed/>
                  <p:pic>
                    <p:nvPicPr>
                      <p:cNvPr id="192519"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0825" y="1366839"/>
                        <a:ext cx="3635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2520" name="Line 16"/>
          <p:cNvSpPr>
            <a:spLocks noChangeShapeType="1"/>
          </p:cNvSpPr>
          <p:nvPr/>
        </p:nvSpPr>
        <p:spPr bwMode="auto">
          <a:xfrm>
            <a:off x="8110538" y="1677989"/>
            <a:ext cx="150812" cy="71437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2521" name="Line 17"/>
          <p:cNvSpPr>
            <a:spLocks noChangeShapeType="1"/>
          </p:cNvSpPr>
          <p:nvPr/>
        </p:nvSpPr>
        <p:spPr bwMode="auto">
          <a:xfrm flipH="1" flipV="1">
            <a:off x="7975601" y="1670051"/>
            <a:ext cx="150813" cy="69532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2522" name="Text Box 18"/>
          <p:cNvSpPr txBox="1">
            <a:spLocks noChangeArrowheads="1"/>
          </p:cNvSpPr>
          <p:nvPr/>
        </p:nvSpPr>
        <p:spPr bwMode="auto">
          <a:xfrm>
            <a:off x="8462964" y="1797051"/>
            <a:ext cx="5556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u</a:t>
            </a:r>
            <a:r>
              <a:rPr lang="en-US" altLang="zh-CN" sz="1800" i="1" baseline="-25000">
                <a:latin typeface="+mn-lt"/>
                <a:ea typeface="+mn-ea"/>
              </a:rPr>
              <a:t>2</a:t>
            </a:r>
          </a:p>
        </p:txBody>
      </p:sp>
      <p:sp>
        <p:nvSpPr>
          <p:cNvPr id="192523" name="Text Box 19"/>
          <p:cNvSpPr txBox="1">
            <a:spLocks noChangeArrowheads="1"/>
          </p:cNvSpPr>
          <p:nvPr/>
        </p:nvSpPr>
        <p:spPr bwMode="auto">
          <a:xfrm>
            <a:off x="8137526" y="1881188"/>
            <a:ext cx="403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d</a:t>
            </a:r>
            <a:r>
              <a:rPr lang="en-US" altLang="zh-CN" sz="1800" i="1" baseline="-25000">
                <a:latin typeface="+mn-lt"/>
                <a:ea typeface="+mn-ea"/>
              </a:rPr>
              <a:t>1</a:t>
            </a:r>
          </a:p>
        </p:txBody>
      </p:sp>
      <p:graphicFrame>
        <p:nvGraphicFramePr>
          <p:cNvPr id="192524" name="Object 20"/>
          <p:cNvGraphicFramePr>
            <a:graphicFrameLocks noChangeAspect="1"/>
          </p:cNvGraphicFramePr>
          <p:nvPr/>
        </p:nvGraphicFramePr>
        <p:xfrm>
          <a:off x="8813801" y="1341439"/>
          <a:ext cx="379413" cy="382587"/>
        </p:xfrm>
        <a:graphic>
          <a:graphicData uri="http://schemas.openxmlformats.org/presentationml/2006/ole">
            <mc:AlternateContent xmlns:mc="http://schemas.openxmlformats.org/markup-compatibility/2006">
              <mc:Choice xmlns:v="urn:schemas-microsoft-com:vml" Requires="v">
                <p:oleObj spid="_x0000_s380994" name="Clip" r:id="rId6" imgW="1307263" imgH="1084139" progId="">
                  <p:embed/>
                </p:oleObj>
              </mc:Choice>
              <mc:Fallback>
                <p:oleObj name="Clip" r:id="rId6" imgW="1307263" imgH="1084139" progId="">
                  <p:embed/>
                  <p:pic>
                    <p:nvPicPr>
                      <p:cNvPr id="192524"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13801" y="1341439"/>
                        <a:ext cx="379413"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2525" name="Line 21"/>
          <p:cNvSpPr>
            <a:spLocks noChangeShapeType="1"/>
          </p:cNvSpPr>
          <p:nvPr/>
        </p:nvSpPr>
        <p:spPr bwMode="auto">
          <a:xfrm flipV="1">
            <a:off x="8669339" y="1700214"/>
            <a:ext cx="211137" cy="814387"/>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2526" name="Line 22"/>
          <p:cNvSpPr>
            <a:spLocks noChangeShapeType="1"/>
          </p:cNvSpPr>
          <p:nvPr/>
        </p:nvSpPr>
        <p:spPr bwMode="auto">
          <a:xfrm flipH="1">
            <a:off x="8796339" y="1762126"/>
            <a:ext cx="219075" cy="822325"/>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2527" name="Text Box 23"/>
          <p:cNvSpPr txBox="1">
            <a:spLocks noChangeArrowheads="1"/>
          </p:cNvSpPr>
          <p:nvPr/>
        </p:nvSpPr>
        <p:spPr bwMode="auto">
          <a:xfrm>
            <a:off x="8885239" y="1998663"/>
            <a:ext cx="403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d</a:t>
            </a:r>
            <a:r>
              <a:rPr lang="en-US" altLang="zh-CN" sz="1800" i="1" baseline="-25000">
                <a:latin typeface="+mn-lt"/>
                <a:ea typeface="+mn-ea"/>
              </a:rPr>
              <a:t>2</a:t>
            </a:r>
          </a:p>
        </p:txBody>
      </p:sp>
      <p:sp>
        <p:nvSpPr>
          <p:cNvPr id="192528" name="Text Box 24"/>
          <p:cNvSpPr txBox="1">
            <a:spLocks noChangeArrowheads="1"/>
          </p:cNvSpPr>
          <p:nvPr/>
        </p:nvSpPr>
        <p:spPr bwMode="auto">
          <a:xfrm>
            <a:off x="7727951" y="1881188"/>
            <a:ext cx="5127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u</a:t>
            </a:r>
            <a:r>
              <a:rPr lang="en-US" altLang="zh-CN" sz="1800" i="1" baseline="-25000">
                <a:latin typeface="+mn-lt"/>
                <a:ea typeface="+mn-ea"/>
              </a:rPr>
              <a:t>1</a:t>
            </a:r>
          </a:p>
        </p:txBody>
      </p:sp>
      <p:sp>
        <p:nvSpPr>
          <p:cNvPr id="192529" name="Oval 25"/>
          <p:cNvSpPr>
            <a:spLocks noChangeArrowheads="1"/>
          </p:cNvSpPr>
          <p:nvPr/>
        </p:nvSpPr>
        <p:spPr bwMode="auto">
          <a:xfrm>
            <a:off x="7518401" y="3548064"/>
            <a:ext cx="74613" cy="96837"/>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30" name="Oval 26"/>
          <p:cNvSpPr>
            <a:spLocks noChangeArrowheads="1"/>
          </p:cNvSpPr>
          <p:nvPr/>
        </p:nvSpPr>
        <p:spPr bwMode="auto">
          <a:xfrm>
            <a:off x="7983538" y="3794125"/>
            <a:ext cx="74612" cy="96838"/>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31" name="Oval 27"/>
          <p:cNvSpPr>
            <a:spLocks noChangeArrowheads="1"/>
          </p:cNvSpPr>
          <p:nvPr/>
        </p:nvSpPr>
        <p:spPr bwMode="auto">
          <a:xfrm>
            <a:off x="8297864" y="3956050"/>
            <a:ext cx="73025" cy="96838"/>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32" name="Oval 28"/>
          <p:cNvSpPr>
            <a:spLocks noChangeArrowheads="1"/>
          </p:cNvSpPr>
          <p:nvPr/>
        </p:nvSpPr>
        <p:spPr bwMode="auto">
          <a:xfrm>
            <a:off x="8772526" y="4048125"/>
            <a:ext cx="74613" cy="96838"/>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33" name="Oval 29"/>
          <p:cNvSpPr>
            <a:spLocks noChangeArrowheads="1"/>
          </p:cNvSpPr>
          <p:nvPr/>
        </p:nvSpPr>
        <p:spPr bwMode="auto">
          <a:xfrm>
            <a:off x="9369426" y="4116389"/>
            <a:ext cx="74613" cy="96837"/>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34" name="Oval 30"/>
          <p:cNvSpPr>
            <a:spLocks noChangeArrowheads="1"/>
          </p:cNvSpPr>
          <p:nvPr/>
        </p:nvSpPr>
        <p:spPr bwMode="auto">
          <a:xfrm>
            <a:off x="9769476" y="3924300"/>
            <a:ext cx="74613" cy="96838"/>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35" name="Oval 31"/>
          <p:cNvSpPr>
            <a:spLocks noChangeArrowheads="1"/>
          </p:cNvSpPr>
          <p:nvPr/>
        </p:nvSpPr>
        <p:spPr bwMode="auto">
          <a:xfrm>
            <a:off x="9910763" y="3398839"/>
            <a:ext cx="74612" cy="96837"/>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36" name="Oval 32"/>
          <p:cNvSpPr>
            <a:spLocks noChangeArrowheads="1"/>
          </p:cNvSpPr>
          <p:nvPr/>
        </p:nvSpPr>
        <p:spPr bwMode="auto">
          <a:xfrm>
            <a:off x="9366251" y="2281238"/>
            <a:ext cx="74613" cy="95250"/>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37" name="Oval 33"/>
          <p:cNvSpPr>
            <a:spLocks noChangeArrowheads="1"/>
          </p:cNvSpPr>
          <p:nvPr/>
        </p:nvSpPr>
        <p:spPr bwMode="auto">
          <a:xfrm>
            <a:off x="9961563" y="2933700"/>
            <a:ext cx="74612" cy="96838"/>
          </a:xfrm>
          <a:prstGeom prst="ellipse">
            <a:avLst/>
          </a:prstGeom>
          <a:solidFill>
            <a:schemeClr val="tx1"/>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aphicFrame>
        <p:nvGraphicFramePr>
          <p:cNvPr id="192538" name="Object 34"/>
          <p:cNvGraphicFramePr>
            <a:graphicFrameLocks noChangeAspect="1"/>
          </p:cNvGraphicFramePr>
          <p:nvPr/>
        </p:nvGraphicFramePr>
        <p:xfrm>
          <a:off x="6319838" y="2865439"/>
          <a:ext cx="374650" cy="376237"/>
        </p:xfrm>
        <a:graphic>
          <a:graphicData uri="http://schemas.openxmlformats.org/presentationml/2006/ole">
            <mc:AlternateContent xmlns:mc="http://schemas.openxmlformats.org/markup-compatibility/2006">
              <mc:Choice xmlns:v="urn:schemas-microsoft-com:vml" Requires="v">
                <p:oleObj spid="_x0000_s380995" name="Clip" r:id="rId7" imgW="1307263" imgH="1084139" progId="">
                  <p:embed/>
                </p:oleObj>
              </mc:Choice>
              <mc:Fallback>
                <p:oleObj name="Clip" r:id="rId7" imgW="1307263" imgH="1084139" progId="">
                  <p:embed/>
                  <p:pic>
                    <p:nvPicPr>
                      <p:cNvPr id="192538" name="Object 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838" y="2865439"/>
                        <a:ext cx="37465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2539" name="Line 35"/>
          <p:cNvSpPr>
            <a:spLocks noChangeShapeType="1"/>
          </p:cNvSpPr>
          <p:nvPr/>
        </p:nvSpPr>
        <p:spPr bwMode="auto">
          <a:xfrm>
            <a:off x="6670675" y="3043238"/>
            <a:ext cx="6731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2540" name="Line 36"/>
          <p:cNvSpPr>
            <a:spLocks noChangeShapeType="1"/>
          </p:cNvSpPr>
          <p:nvPr/>
        </p:nvSpPr>
        <p:spPr bwMode="auto">
          <a:xfrm flipH="1">
            <a:off x="6707189" y="3159125"/>
            <a:ext cx="6635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2541" name="Text Box 37"/>
          <p:cNvSpPr txBox="1">
            <a:spLocks noChangeArrowheads="1"/>
          </p:cNvSpPr>
          <p:nvPr/>
        </p:nvSpPr>
        <p:spPr bwMode="auto">
          <a:xfrm>
            <a:off x="6796088" y="3157538"/>
            <a:ext cx="514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u</a:t>
            </a:r>
            <a:r>
              <a:rPr lang="en-US" altLang="zh-CN" sz="1800" i="1" baseline="-25000">
                <a:latin typeface="+mn-lt"/>
                <a:ea typeface="+mn-ea"/>
              </a:rPr>
              <a:t>N</a:t>
            </a:r>
          </a:p>
        </p:txBody>
      </p:sp>
      <p:sp>
        <p:nvSpPr>
          <p:cNvPr id="192542" name="Text Box 38"/>
          <p:cNvSpPr txBox="1">
            <a:spLocks noChangeArrowheads="1"/>
          </p:cNvSpPr>
          <p:nvPr/>
        </p:nvSpPr>
        <p:spPr bwMode="auto">
          <a:xfrm>
            <a:off x="6797675" y="2690813"/>
            <a:ext cx="5286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i="1">
                <a:latin typeface="+mn-lt"/>
                <a:ea typeface="+mn-ea"/>
              </a:rPr>
              <a:t>d</a:t>
            </a:r>
            <a:r>
              <a:rPr lang="en-US" altLang="zh-CN" sz="1800" i="1" baseline="-25000">
                <a:latin typeface="+mn-lt"/>
                <a:ea typeface="+mn-ea"/>
              </a:rPr>
              <a:t>N</a:t>
            </a:r>
          </a:p>
        </p:txBody>
      </p:sp>
      <p:sp>
        <p:nvSpPr>
          <p:cNvPr id="192543" name="Text Box 39"/>
          <p:cNvSpPr txBox="1">
            <a:spLocks noChangeArrowheads="1"/>
          </p:cNvSpPr>
          <p:nvPr/>
        </p:nvSpPr>
        <p:spPr bwMode="auto">
          <a:xfrm>
            <a:off x="6605589" y="1295401"/>
            <a:ext cx="10112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spcBef>
                <a:spcPct val="0"/>
              </a:spcBef>
              <a:buSzTx/>
              <a:buFontTx/>
              <a:buNone/>
            </a:pPr>
            <a:r>
              <a:rPr lang="en-US" altLang="zh-CN" sz="1800">
                <a:latin typeface="+mn-lt"/>
                <a:ea typeface="+mn-ea"/>
              </a:rPr>
              <a:t>Server</a:t>
            </a:r>
            <a:endParaRPr lang="en-US" altLang="zh-CN" sz="1800" baseline="-25000">
              <a:latin typeface="+mn-lt"/>
              <a:ea typeface="+mn-ea"/>
            </a:endParaRPr>
          </a:p>
        </p:txBody>
      </p:sp>
      <p:sp>
        <p:nvSpPr>
          <p:cNvPr id="192544" name="Text Box 40"/>
          <p:cNvSpPr txBox="1">
            <a:spLocks noChangeArrowheads="1"/>
          </p:cNvSpPr>
          <p:nvPr/>
        </p:nvSpPr>
        <p:spPr bwMode="auto">
          <a:xfrm>
            <a:off x="7413626" y="2625726"/>
            <a:ext cx="19591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800">
                <a:latin typeface="+mn-lt"/>
                <a:ea typeface="+mn-ea"/>
              </a:rPr>
              <a:t>Network (with </a:t>
            </a:r>
          </a:p>
          <a:p>
            <a:pPr eaLnBrk="1" hangingPunct="1">
              <a:spcBef>
                <a:spcPct val="0"/>
              </a:spcBef>
              <a:buSzTx/>
              <a:buFontTx/>
              <a:buNone/>
            </a:pPr>
            <a:r>
              <a:rPr lang="en-US" altLang="zh-CN" sz="1800">
                <a:latin typeface="+mn-lt"/>
                <a:ea typeface="+mn-ea"/>
              </a:rPr>
              <a:t>abundant bandwidth)</a:t>
            </a:r>
          </a:p>
        </p:txBody>
      </p:sp>
      <p:sp>
        <p:nvSpPr>
          <p:cNvPr id="192545" name="AutoShape 41"/>
          <p:cNvSpPr>
            <a:spLocks noChangeArrowheads="1"/>
          </p:cNvSpPr>
          <p:nvPr/>
        </p:nvSpPr>
        <p:spPr bwMode="auto">
          <a:xfrm>
            <a:off x="6356351" y="1647826"/>
            <a:ext cx="347663" cy="644525"/>
          </a:xfrm>
          <a:prstGeom prst="can">
            <a:avLst>
              <a:gd name="adj" fmla="val 46347"/>
            </a:avLst>
          </a:prstGeom>
          <a:solidFill>
            <a:srgbClr val="009900"/>
          </a:solidFill>
          <a:ln w="9525">
            <a:solidFill>
              <a:schemeClr val="tx1"/>
            </a:solidFill>
            <a:round/>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2546" name="Text Box 42"/>
          <p:cNvSpPr txBox="1">
            <a:spLocks noChangeArrowheads="1"/>
          </p:cNvSpPr>
          <p:nvPr/>
        </p:nvSpPr>
        <p:spPr bwMode="auto">
          <a:xfrm>
            <a:off x="6303963" y="1828801"/>
            <a:ext cx="4111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eaLnBrk="1" hangingPunct="1">
              <a:spcBef>
                <a:spcPct val="0"/>
              </a:spcBef>
              <a:buSzTx/>
              <a:buFontTx/>
              <a:buNone/>
            </a:pPr>
            <a:r>
              <a:rPr lang="en-US" altLang="zh-CN" sz="1800" i="1">
                <a:solidFill>
                  <a:schemeClr val="bg1"/>
                </a:solidFill>
                <a:latin typeface="+mn-lt"/>
                <a:ea typeface="+mn-ea"/>
              </a:rPr>
              <a:t>F</a:t>
            </a:r>
            <a:endParaRPr lang="en-US" altLang="zh-CN" sz="1800" i="1" baseline="-25000">
              <a:solidFill>
                <a:schemeClr val="bg1"/>
              </a:solidFill>
              <a:latin typeface="+mn-lt"/>
              <a:ea typeface="+mn-ea"/>
            </a:endParaRPr>
          </a:p>
        </p:txBody>
      </p:sp>
      <p:sp>
        <p:nvSpPr>
          <p:cNvPr id="192548" name="Rectangle 50"/>
          <p:cNvSpPr>
            <a:spLocks noChangeArrowheads="1"/>
          </p:cNvSpPr>
          <p:nvPr/>
        </p:nvSpPr>
        <p:spPr bwMode="auto">
          <a:xfrm>
            <a:off x="2325689" y="4629150"/>
            <a:ext cx="6338887" cy="444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75000"/>
              </a:lnSpc>
              <a:spcBef>
                <a:spcPct val="0"/>
              </a:spcBef>
              <a:buSzTx/>
              <a:buFont typeface="ZapfDingbats"/>
              <a:buChar char="r"/>
            </a:pPr>
            <a:r>
              <a:rPr lang="en-US" altLang="zh-CN" sz="2400" dirty="0">
                <a:latin typeface="+mn-lt"/>
                <a:ea typeface="+mn-ea"/>
              </a:rPr>
              <a:t>fastest possible upload rate: </a:t>
            </a:r>
            <a:r>
              <a:rPr lang="en-US" altLang="zh-CN" sz="2400" i="1" dirty="0">
                <a:solidFill>
                  <a:srgbClr val="00B050"/>
                </a:solidFill>
                <a:latin typeface="+mn-lt"/>
                <a:ea typeface="+mn-ea"/>
              </a:rPr>
              <a:t>u</a:t>
            </a:r>
            <a:r>
              <a:rPr lang="en-US" altLang="zh-CN" sz="2400" i="1" baseline="-25000" dirty="0">
                <a:solidFill>
                  <a:srgbClr val="00B050"/>
                </a:solidFill>
                <a:latin typeface="+mn-lt"/>
                <a:ea typeface="+mn-ea"/>
              </a:rPr>
              <a:t>s</a:t>
            </a:r>
            <a:r>
              <a:rPr lang="en-US" altLang="zh-CN" sz="2400" i="1" dirty="0">
                <a:solidFill>
                  <a:srgbClr val="00B050"/>
                </a:solidFill>
                <a:latin typeface="+mn-lt"/>
                <a:ea typeface="+mn-ea"/>
              </a:rPr>
              <a:t> + </a:t>
            </a:r>
            <a:r>
              <a:rPr lang="en-US" altLang="zh-CN" sz="3200" i="1" dirty="0">
                <a:solidFill>
                  <a:srgbClr val="00B050"/>
                </a:solidFill>
                <a:latin typeface="+mn-lt"/>
                <a:ea typeface="+mn-ea"/>
              </a:rPr>
              <a:t>S</a:t>
            </a:r>
            <a:r>
              <a:rPr lang="en-US" altLang="zh-CN" sz="2400" i="1" dirty="0">
                <a:solidFill>
                  <a:srgbClr val="00B050"/>
                </a:solidFill>
                <a:latin typeface="+mn-lt"/>
                <a:ea typeface="+mn-ea"/>
              </a:rPr>
              <a:t>u</a:t>
            </a:r>
            <a:r>
              <a:rPr lang="en-US" altLang="zh-CN" sz="2400" i="1" baseline="-25000" dirty="0">
                <a:solidFill>
                  <a:srgbClr val="00B050"/>
                </a:solidFill>
                <a:latin typeface="+mn-lt"/>
                <a:ea typeface="+mn-ea"/>
              </a:rPr>
              <a:t>i</a:t>
            </a:r>
          </a:p>
        </p:txBody>
      </p:sp>
      <p:grpSp>
        <p:nvGrpSpPr>
          <p:cNvPr id="3" name="Group 54"/>
          <p:cNvGrpSpPr>
            <a:grpSpLocks/>
          </p:cNvGrpSpPr>
          <p:nvPr/>
        </p:nvGrpSpPr>
        <p:grpSpPr bwMode="auto">
          <a:xfrm>
            <a:off x="2674938" y="5318126"/>
            <a:ext cx="7423150" cy="1095375"/>
            <a:chOff x="454" y="3185"/>
            <a:chExt cx="4676" cy="690"/>
          </a:xfrm>
        </p:grpSpPr>
        <p:sp>
          <p:nvSpPr>
            <p:cNvPr id="22568" name="Text Box 45"/>
            <p:cNvSpPr txBox="1">
              <a:spLocks noChangeArrowheads="1"/>
            </p:cNvSpPr>
            <p:nvPr/>
          </p:nvSpPr>
          <p:spPr bwMode="auto">
            <a:xfrm>
              <a:off x="619" y="3303"/>
              <a:ext cx="4511" cy="365"/>
            </a:xfrm>
            <a:prstGeom prst="rect">
              <a:avLst/>
            </a:prstGeom>
            <a:noFill/>
            <a:ln w="9525" algn="ctr">
              <a:noFill/>
              <a:miter lim="800000"/>
              <a:headEnd/>
              <a:tailEnd/>
            </a:ln>
          </p:spPr>
          <p:txBody>
            <a:bodyPr>
              <a:spAutoFit/>
            </a:bodyPr>
            <a:lstStyle/>
            <a:p>
              <a:pPr marL="342900" indent="-342900">
                <a:defRPr/>
              </a:pPr>
              <a:r>
                <a:rPr lang="en-US" altLang="zh-CN" dirty="0">
                  <a:latin typeface="+mj-lt"/>
                  <a:ea typeface="宋体" charset="-122"/>
                </a:rPr>
                <a:t>d</a:t>
              </a:r>
              <a:r>
                <a:rPr lang="en-US" altLang="zh-CN" baseline="-25000" dirty="0">
                  <a:latin typeface="+mj-lt"/>
                  <a:ea typeface="宋体" charset="-122"/>
                </a:rPr>
                <a:t>P2P</a:t>
              </a:r>
              <a:r>
                <a:rPr lang="en-US" altLang="zh-CN" dirty="0">
                  <a:latin typeface="+mj-lt"/>
                  <a:ea typeface="宋体" charset="-122"/>
                </a:rPr>
                <a:t> = max </a:t>
              </a:r>
              <a:r>
                <a:rPr lang="en-US" altLang="zh-CN" sz="2800" dirty="0">
                  <a:latin typeface="+mj-lt"/>
                  <a:ea typeface="宋体" charset="-122"/>
                </a:rPr>
                <a:t>{</a:t>
              </a:r>
              <a:r>
                <a:rPr lang="en-US" altLang="zh-CN" dirty="0">
                  <a:latin typeface="+mj-lt"/>
                  <a:ea typeface="宋体" charset="-122"/>
                </a:rPr>
                <a:t> </a:t>
              </a:r>
              <a:r>
                <a:rPr lang="en-US" altLang="zh-CN" i="1" dirty="0">
                  <a:solidFill>
                    <a:srgbClr val="00B050"/>
                  </a:solidFill>
                  <a:latin typeface="+mj-lt"/>
                  <a:ea typeface="宋体" charset="-122"/>
                </a:rPr>
                <a:t>F/u</a:t>
              </a:r>
              <a:r>
                <a:rPr lang="en-US" altLang="zh-CN" i="1" baseline="-25000" dirty="0">
                  <a:solidFill>
                    <a:srgbClr val="00B050"/>
                  </a:solidFill>
                  <a:latin typeface="+mj-lt"/>
                  <a:ea typeface="宋体" charset="-122"/>
                </a:rPr>
                <a:t>s</a:t>
              </a:r>
              <a:r>
                <a:rPr lang="en-US" altLang="zh-CN" i="1" dirty="0">
                  <a:latin typeface="+mj-lt"/>
                  <a:ea typeface="宋体" charset="-122"/>
                </a:rPr>
                <a:t>, </a:t>
              </a:r>
              <a:r>
                <a:rPr lang="en-US" altLang="zh-CN" i="1" dirty="0">
                  <a:solidFill>
                    <a:srgbClr val="00B050"/>
                  </a:solidFill>
                  <a:latin typeface="+mj-lt"/>
                  <a:ea typeface="宋体" charset="-122"/>
                </a:rPr>
                <a:t>F/min(d</a:t>
              </a:r>
              <a:r>
                <a:rPr lang="en-US" altLang="zh-CN" i="1" baseline="-25000" dirty="0">
                  <a:solidFill>
                    <a:srgbClr val="00B050"/>
                  </a:solidFill>
                  <a:latin typeface="+mj-lt"/>
                  <a:ea typeface="宋体" charset="-122"/>
                </a:rPr>
                <a:t>i</a:t>
              </a:r>
              <a:r>
                <a:rPr lang="en-US" altLang="zh-CN" i="1" dirty="0">
                  <a:solidFill>
                    <a:srgbClr val="00B050"/>
                  </a:solidFill>
                  <a:latin typeface="+mj-lt"/>
                  <a:ea typeface="宋体" charset="-122"/>
                </a:rPr>
                <a:t>)</a:t>
              </a:r>
              <a:r>
                <a:rPr lang="en-US" altLang="zh-CN" dirty="0">
                  <a:solidFill>
                    <a:srgbClr val="00B050"/>
                  </a:solidFill>
                  <a:latin typeface="+mj-lt"/>
                  <a:ea typeface="宋体" charset="-122"/>
                </a:rPr>
                <a:t> </a:t>
              </a:r>
              <a:r>
                <a:rPr lang="en-US" altLang="zh-CN" dirty="0">
                  <a:latin typeface="+mj-lt"/>
                  <a:ea typeface="宋体" charset="-122"/>
                </a:rPr>
                <a:t>, </a:t>
              </a:r>
              <a:r>
                <a:rPr lang="en-US" altLang="zh-CN" i="1" dirty="0">
                  <a:solidFill>
                    <a:srgbClr val="00B050"/>
                  </a:solidFill>
                  <a:latin typeface="+mj-lt"/>
                  <a:ea typeface="宋体" charset="-122"/>
                </a:rPr>
                <a:t>NF/(u</a:t>
              </a:r>
              <a:r>
                <a:rPr lang="en-US" altLang="zh-CN" i="1" baseline="-25000" dirty="0">
                  <a:solidFill>
                    <a:srgbClr val="00B050"/>
                  </a:solidFill>
                  <a:latin typeface="+mj-lt"/>
                  <a:ea typeface="宋体" charset="-122"/>
                </a:rPr>
                <a:t>s</a:t>
              </a:r>
              <a:r>
                <a:rPr lang="en-US" altLang="zh-CN" i="1" dirty="0">
                  <a:solidFill>
                    <a:srgbClr val="00B050"/>
                  </a:solidFill>
                  <a:latin typeface="+mj-lt"/>
                  <a:ea typeface="宋体" charset="-122"/>
                </a:rPr>
                <a:t> + </a:t>
              </a:r>
              <a:r>
                <a:rPr lang="en-US" altLang="zh-CN" sz="3200" i="1" dirty="0">
                  <a:solidFill>
                    <a:srgbClr val="00B050"/>
                  </a:solidFill>
                  <a:latin typeface="+mj-lt"/>
                  <a:ea typeface="宋体" charset="-122"/>
                </a:rPr>
                <a:t>S</a:t>
              </a:r>
              <a:r>
                <a:rPr lang="en-US" altLang="zh-CN" i="1" dirty="0">
                  <a:solidFill>
                    <a:srgbClr val="00B050"/>
                  </a:solidFill>
                  <a:latin typeface="+mj-lt"/>
                  <a:ea typeface="宋体" charset="-122"/>
                </a:rPr>
                <a:t>u</a:t>
              </a:r>
              <a:r>
                <a:rPr lang="en-US" altLang="zh-CN" i="1" baseline="-25000" dirty="0">
                  <a:solidFill>
                    <a:srgbClr val="00B050"/>
                  </a:solidFill>
                  <a:latin typeface="+mj-lt"/>
                  <a:ea typeface="宋体" charset="-122"/>
                </a:rPr>
                <a:t>i</a:t>
              </a:r>
              <a:r>
                <a:rPr lang="en-US" altLang="zh-CN" i="1" dirty="0">
                  <a:solidFill>
                    <a:srgbClr val="00B050"/>
                  </a:solidFill>
                  <a:latin typeface="+mj-lt"/>
                  <a:ea typeface="宋体" charset="-122"/>
                </a:rPr>
                <a:t>)</a:t>
              </a:r>
              <a:r>
                <a:rPr lang="en-US" altLang="zh-CN" i="1" baseline="-25000" dirty="0">
                  <a:solidFill>
                    <a:srgbClr val="00B050"/>
                  </a:solidFill>
                  <a:latin typeface="+mj-lt"/>
                  <a:ea typeface="宋体" charset="-122"/>
                </a:rPr>
                <a:t> </a:t>
              </a:r>
              <a:r>
                <a:rPr lang="en-US" altLang="zh-CN" sz="2800" dirty="0">
                  <a:latin typeface="+mj-lt"/>
                  <a:ea typeface="宋体" charset="-122"/>
                </a:rPr>
                <a:t>}</a:t>
              </a:r>
            </a:p>
          </p:txBody>
        </p:sp>
        <p:sp>
          <p:nvSpPr>
            <p:cNvPr id="192553" name="Text Box 46"/>
            <p:cNvSpPr txBox="1">
              <a:spLocks noChangeArrowheads="1"/>
            </p:cNvSpPr>
            <p:nvPr/>
          </p:nvSpPr>
          <p:spPr bwMode="auto">
            <a:xfrm>
              <a:off x="2599" y="3530"/>
              <a:ext cx="16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000" i="1">
                  <a:ea typeface="宋体" panose="02010600030101010101" pitchFamily="2" charset="-122"/>
                </a:rPr>
                <a:t>i</a:t>
              </a:r>
            </a:p>
          </p:txBody>
        </p:sp>
        <p:sp>
          <p:nvSpPr>
            <p:cNvPr id="22570" name="Text Box 52"/>
            <p:cNvSpPr txBox="1">
              <a:spLocks noChangeArrowheads="1"/>
            </p:cNvSpPr>
            <p:nvPr/>
          </p:nvSpPr>
          <p:spPr bwMode="auto">
            <a:xfrm>
              <a:off x="3921" y="3559"/>
              <a:ext cx="116" cy="212"/>
            </a:xfrm>
            <a:prstGeom prst="rect">
              <a:avLst/>
            </a:prstGeom>
            <a:noFill/>
            <a:ln w="9525" algn="ctr">
              <a:noFill/>
              <a:miter lim="800000"/>
              <a:headEnd/>
              <a:tailEnd/>
            </a:ln>
          </p:spPr>
          <p:txBody>
            <a:bodyPr wrap="none">
              <a:spAutoFit/>
            </a:bodyPr>
            <a:lstStyle/>
            <a:p>
              <a:pPr marL="342900" indent="-342900">
                <a:defRPr/>
              </a:pPr>
              <a:endParaRPr lang="en-US" altLang="zh-CN" sz="1600" i="1">
                <a:latin typeface="+mj-lt"/>
                <a:ea typeface="宋体" charset="-122"/>
              </a:endParaRPr>
            </a:p>
          </p:txBody>
        </p:sp>
        <p:sp>
          <p:nvSpPr>
            <p:cNvPr id="22571" name="Rectangle 53"/>
            <p:cNvSpPr>
              <a:spLocks noChangeArrowheads="1"/>
            </p:cNvSpPr>
            <p:nvPr/>
          </p:nvSpPr>
          <p:spPr bwMode="auto">
            <a:xfrm>
              <a:off x="454" y="3185"/>
              <a:ext cx="4302" cy="690"/>
            </a:xfrm>
            <a:prstGeom prst="rect">
              <a:avLst/>
            </a:prstGeom>
            <a:noFill/>
            <a:ln w="9525" algn="ctr">
              <a:solidFill>
                <a:srgbClr val="FF3300"/>
              </a:solidFill>
              <a:miter lim="800000"/>
              <a:headEnd/>
              <a:tailEnd/>
            </a:ln>
          </p:spPr>
          <p:txBody>
            <a:bodyPr wrap="none" anchor="ctr"/>
            <a:lstStyle/>
            <a:p>
              <a:pPr>
                <a:defRPr/>
              </a:pPr>
              <a:endParaRPr lang="en-US" altLang="zh-CN">
                <a:latin typeface="+mj-lt"/>
                <a:ea typeface="宋体" charset="-122"/>
              </a:endParaRPr>
            </a:p>
          </p:txBody>
        </p:sp>
      </p:grpSp>
    </p:spTree>
    <p:extLst>
      <p:ext uri="{BB962C8B-B14F-4D97-AF65-F5344CB8AC3E}">
        <p14:creationId xmlns:p14="http://schemas.microsoft.com/office/powerpoint/2010/main" val="29317042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标题 10"/>
          <p:cNvSpPr>
            <a:spLocks noGrp="1"/>
          </p:cNvSpPr>
          <p:nvPr>
            <p:ph type="title"/>
          </p:nvPr>
        </p:nvSpPr>
        <p:spPr>
          <a:xfrm>
            <a:off x="240000" y="360000"/>
            <a:ext cx="11520000" cy="890588"/>
          </a:xfrm>
        </p:spPr>
        <p:txBody>
          <a:bodyPr/>
          <a:lstStyle/>
          <a:p>
            <a:r>
              <a:rPr lang="en-US" altLang="zh-CN" dirty="0"/>
              <a:t>Server-client vs. P2P: example</a:t>
            </a:r>
            <a:endParaRPr lang="zh-CN" altLang="en-US" dirty="0"/>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105</a:t>
            </a:fld>
            <a:endParaRPr lang="en-US" altLang="zh-CN" dirty="0"/>
          </a:p>
        </p:txBody>
      </p:sp>
      <p:graphicFrame>
        <p:nvGraphicFramePr>
          <p:cNvPr id="194563" name="Object 2"/>
          <p:cNvGraphicFramePr>
            <a:graphicFrameLocks noChangeAspect="1"/>
          </p:cNvGraphicFramePr>
          <p:nvPr/>
        </p:nvGraphicFramePr>
        <p:xfrm>
          <a:off x="2659900" y="2143125"/>
          <a:ext cx="6680200" cy="4714875"/>
        </p:xfrm>
        <a:graphic>
          <a:graphicData uri="http://schemas.openxmlformats.org/presentationml/2006/ole">
            <mc:AlternateContent xmlns:mc="http://schemas.openxmlformats.org/markup-compatibility/2006">
              <mc:Choice xmlns:v="urn:schemas-microsoft-com:vml" Requires="v">
                <p:oleObj spid="_x0000_s381975" name="工作表" r:id="rId4" imgW="7886571" imgH="5591165" progId="Excel.Sheet.8">
                  <p:embed/>
                </p:oleObj>
              </mc:Choice>
              <mc:Fallback>
                <p:oleObj name="工作表" r:id="rId4" imgW="7886571" imgH="5591165" progId="Excel.Sheet.8">
                  <p:embed/>
                  <p:pic>
                    <p:nvPicPr>
                      <p:cNvPr id="194563" name="Object 2"/>
                      <p:cNvPicPr>
                        <a:picLocks noChangeAspect="1" noChangeArrowheads="1"/>
                      </p:cNvPicPr>
                      <p:nvPr/>
                    </p:nvPicPr>
                    <p:blipFill>
                      <a:blip r:embed="rId5"/>
                      <a:srcRect/>
                      <a:stretch>
                        <a:fillRect/>
                      </a:stretch>
                    </p:blipFill>
                    <p:spPr bwMode="auto">
                      <a:xfrm>
                        <a:off x="2659900" y="2143125"/>
                        <a:ext cx="6680200" cy="471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558" name="Text Box 5"/>
          <p:cNvSpPr txBox="1">
            <a:spLocks noChangeArrowheads="1"/>
          </p:cNvSpPr>
          <p:nvPr/>
        </p:nvSpPr>
        <p:spPr bwMode="auto">
          <a:xfrm>
            <a:off x="2761485" y="1466024"/>
            <a:ext cx="6477030" cy="461665"/>
          </a:xfrm>
          <a:prstGeom prst="rect">
            <a:avLst/>
          </a:prstGeom>
          <a:noFill/>
          <a:ln w="9525" algn="ctr">
            <a:noFill/>
            <a:miter lim="800000"/>
            <a:headEnd/>
            <a:tailEnd/>
          </a:ln>
        </p:spPr>
        <p:txBody>
          <a:bodyPr wrap="none">
            <a:spAutoFit/>
          </a:bodyPr>
          <a:lstStyle/>
          <a:p>
            <a:pPr marL="342900" indent="-342900" algn="ctr">
              <a:defRPr/>
            </a:pPr>
            <a:r>
              <a:rPr lang="en-US" altLang="zh-CN" dirty="0">
                <a:latin typeface="+mn-lt"/>
                <a:ea typeface="+mn-ea"/>
              </a:rPr>
              <a:t>Client upload rate = u,  F/u = 1 hour,  u</a:t>
            </a:r>
            <a:r>
              <a:rPr lang="en-US" altLang="zh-CN" baseline="-25000" dirty="0">
                <a:latin typeface="+mn-lt"/>
                <a:ea typeface="+mn-ea"/>
              </a:rPr>
              <a:t>s</a:t>
            </a:r>
            <a:r>
              <a:rPr lang="en-US" altLang="zh-CN" dirty="0">
                <a:latin typeface="+mn-lt"/>
                <a:ea typeface="+mn-ea"/>
              </a:rPr>
              <a:t> = 10u,  </a:t>
            </a:r>
            <a:r>
              <a:rPr lang="en-US" altLang="zh-CN" dirty="0" err="1">
                <a:latin typeface="+mn-lt"/>
                <a:ea typeface="+mn-ea"/>
              </a:rPr>
              <a:t>d</a:t>
            </a:r>
            <a:r>
              <a:rPr lang="en-US" altLang="zh-CN" baseline="-25000" dirty="0" err="1">
                <a:latin typeface="+mn-lt"/>
                <a:ea typeface="+mn-ea"/>
              </a:rPr>
              <a:t>min</a:t>
            </a:r>
            <a:r>
              <a:rPr lang="en-US" altLang="zh-CN" dirty="0">
                <a:latin typeface="+mn-lt"/>
                <a:ea typeface="+mn-ea"/>
              </a:rPr>
              <a:t> ≥ u</a:t>
            </a:r>
            <a:r>
              <a:rPr lang="en-US" altLang="zh-CN" baseline="-25000" dirty="0">
                <a:latin typeface="+mn-lt"/>
                <a:ea typeface="+mn-ea"/>
              </a:rPr>
              <a:t>s</a:t>
            </a:r>
          </a:p>
        </p:txBody>
      </p:sp>
    </p:spTree>
    <p:extLst>
      <p:ext uri="{BB962C8B-B14F-4D97-AF65-F5344CB8AC3E}">
        <p14:creationId xmlns:p14="http://schemas.microsoft.com/office/powerpoint/2010/main" val="37191638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r>
              <a:rPr lang="en-US" altLang="zh-CN"/>
              <a:t>File distribution: BitTorrent </a:t>
            </a:r>
          </a:p>
        </p:txBody>
      </p:sp>
      <p:sp>
        <p:nvSpPr>
          <p:cNvPr id="4" name="灯片编号占位符 3"/>
          <p:cNvSpPr>
            <a:spLocks noGrp="1"/>
          </p:cNvSpPr>
          <p:nvPr>
            <p:ph type="sldNum" sz="quarter" idx="12"/>
          </p:nvPr>
        </p:nvSpPr>
        <p:spPr/>
        <p:txBody>
          <a:bodyPr/>
          <a:lstStyle/>
          <a:p>
            <a:fld id="{8DE895D9-91D8-4958-BB05-9803D63D1C8A}" type="slidenum">
              <a:rPr lang="en-US" altLang="zh-CN" smtClean="0"/>
              <a:pPr/>
              <a:t>106</a:t>
            </a:fld>
            <a:endParaRPr lang="en-US" altLang="zh-CN" dirty="0"/>
          </a:p>
        </p:txBody>
      </p:sp>
      <p:sp>
        <p:nvSpPr>
          <p:cNvPr id="196611" name="Text Box 37"/>
          <p:cNvSpPr txBox="1">
            <a:spLocks noChangeArrowheads="1"/>
          </p:cNvSpPr>
          <p:nvPr/>
        </p:nvSpPr>
        <p:spPr bwMode="auto">
          <a:xfrm>
            <a:off x="2846388" y="1965326"/>
            <a:ext cx="26196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2400" i="1" u="sng" dirty="0">
                <a:solidFill>
                  <a:srgbClr val="FF3300"/>
                </a:solidFill>
                <a:latin typeface="+mn-lt"/>
                <a:ea typeface="+mn-ea"/>
              </a:rPr>
              <a:t>tracker:</a:t>
            </a:r>
            <a:r>
              <a:rPr lang="en-US" altLang="zh-CN" sz="2400" dirty="0">
                <a:latin typeface="+mn-lt"/>
                <a:ea typeface="+mn-ea"/>
              </a:rPr>
              <a:t> tracks peers </a:t>
            </a:r>
          </a:p>
          <a:p>
            <a:pPr eaLnBrk="1" hangingPunct="1">
              <a:spcBef>
                <a:spcPct val="0"/>
              </a:spcBef>
              <a:buSzTx/>
              <a:buFontTx/>
              <a:buNone/>
            </a:pPr>
            <a:r>
              <a:rPr lang="en-US" altLang="zh-CN" sz="2400" dirty="0">
                <a:latin typeface="+mn-lt"/>
                <a:ea typeface="+mn-ea"/>
              </a:rPr>
              <a:t>participating in torrent</a:t>
            </a:r>
          </a:p>
        </p:txBody>
      </p:sp>
      <p:sp>
        <p:nvSpPr>
          <p:cNvPr id="196612" name="Text Box 41"/>
          <p:cNvSpPr txBox="1">
            <a:spLocks noChangeArrowheads="1"/>
          </p:cNvSpPr>
          <p:nvPr/>
        </p:nvSpPr>
        <p:spPr bwMode="auto">
          <a:xfrm>
            <a:off x="7302500" y="1989138"/>
            <a:ext cx="232627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nSpc>
                <a:spcPct val="75000"/>
              </a:lnSpc>
              <a:spcBef>
                <a:spcPct val="0"/>
              </a:spcBef>
              <a:buSzTx/>
              <a:buFontTx/>
              <a:buNone/>
            </a:pPr>
            <a:r>
              <a:rPr lang="en-US" altLang="zh-CN" sz="2400" i="1" u="sng">
                <a:solidFill>
                  <a:srgbClr val="FF3300"/>
                </a:solidFill>
                <a:latin typeface="+mn-lt"/>
                <a:ea typeface="+mn-ea"/>
              </a:rPr>
              <a:t>torrent:</a:t>
            </a:r>
            <a:r>
              <a:rPr lang="en-US" altLang="zh-CN" sz="2400">
                <a:latin typeface="+mn-lt"/>
                <a:ea typeface="+mn-ea"/>
              </a:rPr>
              <a:t> group of </a:t>
            </a:r>
          </a:p>
          <a:p>
            <a:pPr>
              <a:lnSpc>
                <a:spcPct val="75000"/>
              </a:lnSpc>
              <a:spcBef>
                <a:spcPct val="0"/>
              </a:spcBef>
              <a:buSzTx/>
              <a:buFontTx/>
              <a:buNone/>
            </a:pPr>
            <a:r>
              <a:rPr lang="en-US" altLang="zh-CN" sz="2400">
                <a:latin typeface="+mn-lt"/>
                <a:ea typeface="+mn-ea"/>
              </a:rPr>
              <a:t>peers exchanging  </a:t>
            </a:r>
          </a:p>
          <a:p>
            <a:pPr>
              <a:lnSpc>
                <a:spcPct val="75000"/>
              </a:lnSpc>
              <a:spcBef>
                <a:spcPct val="0"/>
              </a:spcBef>
              <a:buSzTx/>
              <a:buFontTx/>
              <a:buNone/>
            </a:pPr>
            <a:r>
              <a:rPr lang="en-US" altLang="zh-CN" sz="2400">
                <a:latin typeface="+mn-lt"/>
                <a:ea typeface="+mn-ea"/>
              </a:rPr>
              <a:t>chunks of a file</a:t>
            </a:r>
          </a:p>
        </p:txBody>
      </p:sp>
      <p:grpSp>
        <p:nvGrpSpPr>
          <p:cNvPr id="196613" name="Group 44"/>
          <p:cNvGrpSpPr>
            <a:grpSpLocks/>
          </p:cNvGrpSpPr>
          <p:nvPr/>
        </p:nvGrpSpPr>
        <p:grpSpPr bwMode="auto">
          <a:xfrm>
            <a:off x="2767013" y="2792414"/>
            <a:ext cx="5408612" cy="3863975"/>
            <a:chOff x="846" y="1309"/>
            <a:chExt cx="3407" cy="2792"/>
          </a:xfrm>
        </p:grpSpPr>
        <p:grpSp>
          <p:nvGrpSpPr>
            <p:cNvPr id="196620" name="Group 3"/>
            <p:cNvGrpSpPr>
              <a:grpSpLocks/>
            </p:cNvGrpSpPr>
            <p:nvPr/>
          </p:nvGrpSpPr>
          <p:grpSpPr bwMode="auto">
            <a:xfrm>
              <a:off x="1431" y="1325"/>
              <a:ext cx="339" cy="558"/>
              <a:chOff x="4180" y="783"/>
              <a:chExt cx="150" cy="307"/>
            </a:xfrm>
          </p:grpSpPr>
          <p:sp>
            <p:nvSpPr>
              <p:cNvPr id="196650" name="AutoShape 4"/>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6651" name="Rectangle 5"/>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6652" name="Rectangle 6"/>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6653" name="AutoShape 7"/>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6654" name="Line 8"/>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55" name="Line 9"/>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56" name="Rectangle 10"/>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sp>
            <p:nvSpPr>
              <p:cNvPr id="196657" name="Rectangle 11"/>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mn-lt"/>
                  <a:ea typeface="+mn-ea"/>
                </a:endParaRPr>
              </a:p>
            </p:txBody>
          </p:sp>
        </p:grpSp>
        <p:graphicFrame>
          <p:nvGraphicFramePr>
            <p:cNvPr id="196621" name="Object 12"/>
            <p:cNvGraphicFramePr>
              <a:graphicFrameLocks noChangeAspect="1"/>
            </p:cNvGraphicFramePr>
            <p:nvPr/>
          </p:nvGraphicFramePr>
          <p:xfrm>
            <a:off x="1398" y="2546"/>
            <a:ext cx="280" cy="239"/>
          </p:xfrm>
          <a:graphic>
            <a:graphicData uri="http://schemas.openxmlformats.org/presentationml/2006/ole">
              <mc:AlternateContent xmlns:mc="http://schemas.openxmlformats.org/markup-compatibility/2006">
                <mc:Choice xmlns:v="urn:schemas-microsoft-com:vml" Requires="v">
                  <p:oleObj spid="_x0000_s383167" name="Clip" r:id="rId4" imgW="1307263" imgH="1084139" progId="">
                    <p:embed/>
                  </p:oleObj>
                </mc:Choice>
                <mc:Fallback>
                  <p:oleObj name="Clip" r:id="rId4" imgW="1307263" imgH="1084139" progId="">
                    <p:embed/>
                    <p:pic>
                      <p:nvPicPr>
                        <p:cNvPr id="196621"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8" y="2546"/>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6622" name="Object 13"/>
            <p:cNvGraphicFramePr>
              <a:graphicFrameLocks noChangeAspect="1"/>
            </p:cNvGraphicFramePr>
            <p:nvPr/>
          </p:nvGraphicFramePr>
          <p:xfrm>
            <a:off x="2583" y="3755"/>
            <a:ext cx="280" cy="239"/>
          </p:xfrm>
          <a:graphic>
            <a:graphicData uri="http://schemas.openxmlformats.org/presentationml/2006/ole">
              <mc:AlternateContent xmlns:mc="http://schemas.openxmlformats.org/markup-compatibility/2006">
                <mc:Choice xmlns:v="urn:schemas-microsoft-com:vml" Requires="v">
                  <p:oleObj spid="_x0000_s383168" name="Clip" r:id="rId6" imgW="1307263" imgH="1084139" progId="">
                    <p:embed/>
                  </p:oleObj>
                </mc:Choice>
                <mc:Fallback>
                  <p:oleObj name="Clip" r:id="rId6" imgW="1307263" imgH="1084139" progId="">
                    <p:embed/>
                    <p:pic>
                      <p:nvPicPr>
                        <p:cNvPr id="196622"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3" y="3755"/>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6623" name="Object 14"/>
            <p:cNvGraphicFramePr>
              <a:graphicFrameLocks noChangeAspect="1"/>
            </p:cNvGraphicFramePr>
            <p:nvPr/>
          </p:nvGraphicFramePr>
          <p:xfrm>
            <a:off x="1826" y="3267"/>
            <a:ext cx="280" cy="239"/>
          </p:xfrm>
          <a:graphic>
            <a:graphicData uri="http://schemas.openxmlformats.org/presentationml/2006/ole">
              <mc:AlternateContent xmlns:mc="http://schemas.openxmlformats.org/markup-compatibility/2006">
                <mc:Choice xmlns:v="urn:schemas-microsoft-com:vml" Requires="v">
                  <p:oleObj spid="_x0000_s383169" name="Clip" r:id="rId7" imgW="1307263" imgH="1084139" progId="">
                    <p:embed/>
                  </p:oleObj>
                </mc:Choice>
                <mc:Fallback>
                  <p:oleObj name="Clip" r:id="rId7" imgW="1307263" imgH="1084139" progId="">
                    <p:embed/>
                    <p:pic>
                      <p:nvPicPr>
                        <p:cNvPr id="196623" name="Object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6" y="3267"/>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6624" name="Object 15"/>
            <p:cNvGraphicFramePr>
              <a:graphicFrameLocks noChangeAspect="1"/>
            </p:cNvGraphicFramePr>
            <p:nvPr/>
          </p:nvGraphicFramePr>
          <p:xfrm>
            <a:off x="3296" y="3553"/>
            <a:ext cx="280" cy="239"/>
          </p:xfrm>
          <a:graphic>
            <a:graphicData uri="http://schemas.openxmlformats.org/presentationml/2006/ole">
              <mc:AlternateContent xmlns:mc="http://schemas.openxmlformats.org/markup-compatibility/2006">
                <mc:Choice xmlns:v="urn:schemas-microsoft-com:vml" Requires="v">
                  <p:oleObj spid="_x0000_s383170" name="Clip" r:id="rId8" imgW="1307263" imgH="1084139" progId="">
                    <p:embed/>
                  </p:oleObj>
                </mc:Choice>
                <mc:Fallback>
                  <p:oleObj name="Clip" r:id="rId8" imgW="1307263" imgH="1084139" progId="">
                    <p:embed/>
                    <p:pic>
                      <p:nvPicPr>
                        <p:cNvPr id="196624"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96" y="3553"/>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6625" name="Object 16"/>
            <p:cNvGraphicFramePr>
              <a:graphicFrameLocks noChangeAspect="1"/>
            </p:cNvGraphicFramePr>
            <p:nvPr/>
          </p:nvGraphicFramePr>
          <p:xfrm>
            <a:off x="3754" y="3862"/>
            <a:ext cx="280" cy="239"/>
          </p:xfrm>
          <a:graphic>
            <a:graphicData uri="http://schemas.openxmlformats.org/presentationml/2006/ole">
              <mc:AlternateContent xmlns:mc="http://schemas.openxmlformats.org/markup-compatibility/2006">
                <mc:Choice xmlns:v="urn:schemas-microsoft-com:vml" Requires="v">
                  <p:oleObj spid="_x0000_s383171" name="Clip" r:id="rId9" imgW="1307263" imgH="1084139" progId="">
                    <p:embed/>
                  </p:oleObj>
                </mc:Choice>
                <mc:Fallback>
                  <p:oleObj name="Clip" r:id="rId9" imgW="1307263" imgH="1084139" progId="">
                    <p:embed/>
                    <p:pic>
                      <p:nvPicPr>
                        <p:cNvPr id="196625"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4" y="3862"/>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6626" name="Object 17"/>
            <p:cNvGraphicFramePr>
              <a:graphicFrameLocks noChangeAspect="1"/>
            </p:cNvGraphicFramePr>
            <p:nvPr/>
          </p:nvGraphicFramePr>
          <p:xfrm>
            <a:off x="3961" y="2633"/>
            <a:ext cx="280" cy="239"/>
          </p:xfrm>
          <a:graphic>
            <a:graphicData uri="http://schemas.openxmlformats.org/presentationml/2006/ole">
              <mc:AlternateContent xmlns:mc="http://schemas.openxmlformats.org/markup-compatibility/2006">
                <mc:Choice xmlns:v="urn:schemas-microsoft-com:vml" Requires="v">
                  <p:oleObj spid="_x0000_s383172" name="Clip" r:id="rId10" imgW="1307263" imgH="1084139" progId="">
                    <p:embed/>
                  </p:oleObj>
                </mc:Choice>
                <mc:Fallback>
                  <p:oleObj name="Clip" r:id="rId10" imgW="1307263" imgH="1084139" progId="">
                    <p:embed/>
                    <p:pic>
                      <p:nvPicPr>
                        <p:cNvPr id="196626"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1" y="2633"/>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6627" name="Object 18"/>
            <p:cNvGraphicFramePr>
              <a:graphicFrameLocks noChangeAspect="1"/>
            </p:cNvGraphicFramePr>
            <p:nvPr/>
          </p:nvGraphicFramePr>
          <p:xfrm>
            <a:off x="2189" y="1451"/>
            <a:ext cx="280" cy="239"/>
          </p:xfrm>
          <a:graphic>
            <a:graphicData uri="http://schemas.openxmlformats.org/presentationml/2006/ole">
              <mc:AlternateContent xmlns:mc="http://schemas.openxmlformats.org/markup-compatibility/2006">
                <mc:Choice xmlns:v="urn:schemas-microsoft-com:vml" Requires="v">
                  <p:oleObj spid="_x0000_s383173" name="Clip" r:id="rId11" imgW="1307263" imgH="1084139" progId="">
                    <p:embed/>
                  </p:oleObj>
                </mc:Choice>
                <mc:Fallback>
                  <p:oleObj name="Clip" r:id="rId11" imgW="1307263" imgH="1084139" progId="">
                    <p:embed/>
                    <p:pic>
                      <p:nvPicPr>
                        <p:cNvPr id="196627"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89" y="1451"/>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6628" name="Object 19"/>
            <p:cNvGraphicFramePr>
              <a:graphicFrameLocks noChangeAspect="1"/>
            </p:cNvGraphicFramePr>
            <p:nvPr/>
          </p:nvGraphicFramePr>
          <p:xfrm>
            <a:off x="3973" y="1903"/>
            <a:ext cx="280" cy="239"/>
          </p:xfrm>
          <a:graphic>
            <a:graphicData uri="http://schemas.openxmlformats.org/presentationml/2006/ole">
              <mc:AlternateContent xmlns:mc="http://schemas.openxmlformats.org/markup-compatibility/2006">
                <mc:Choice xmlns:v="urn:schemas-microsoft-com:vml" Requires="v">
                  <p:oleObj spid="_x0000_s383174" name="Clip" r:id="rId12" imgW="1307263" imgH="1084139" progId="">
                    <p:embed/>
                  </p:oleObj>
                </mc:Choice>
                <mc:Fallback>
                  <p:oleObj name="Clip" r:id="rId12" imgW="1307263" imgH="1084139" progId="">
                    <p:embed/>
                    <p:pic>
                      <p:nvPicPr>
                        <p:cNvPr id="196628" name="Object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3" y="1903"/>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6629" name="Object 20"/>
            <p:cNvGraphicFramePr>
              <a:graphicFrameLocks noChangeAspect="1"/>
            </p:cNvGraphicFramePr>
            <p:nvPr/>
          </p:nvGraphicFramePr>
          <p:xfrm>
            <a:off x="3289" y="1391"/>
            <a:ext cx="280" cy="239"/>
          </p:xfrm>
          <a:graphic>
            <a:graphicData uri="http://schemas.openxmlformats.org/presentationml/2006/ole">
              <mc:AlternateContent xmlns:mc="http://schemas.openxmlformats.org/markup-compatibility/2006">
                <mc:Choice xmlns:v="urn:schemas-microsoft-com:vml" Requires="v">
                  <p:oleObj spid="_x0000_s383175" name="Clip" r:id="rId13" imgW="1307263" imgH="1084139" progId="">
                    <p:embed/>
                  </p:oleObj>
                </mc:Choice>
                <mc:Fallback>
                  <p:oleObj name="Clip" r:id="rId13" imgW="1307263" imgH="1084139" progId="">
                    <p:embed/>
                    <p:pic>
                      <p:nvPicPr>
                        <p:cNvPr id="196629"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9" y="1391"/>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6630" name="Line 21"/>
            <p:cNvSpPr>
              <a:spLocks noChangeShapeType="1"/>
            </p:cNvSpPr>
            <p:nvPr/>
          </p:nvSpPr>
          <p:spPr bwMode="auto">
            <a:xfrm>
              <a:off x="1541" y="1892"/>
              <a:ext cx="1" cy="663"/>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31" name="Line 22"/>
            <p:cNvSpPr>
              <a:spLocks noChangeShapeType="1"/>
            </p:cNvSpPr>
            <p:nvPr/>
          </p:nvSpPr>
          <p:spPr bwMode="auto">
            <a:xfrm flipV="1">
              <a:off x="1636" y="1656"/>
              <a:ext cx="615" cy="946"/>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32" name="Line 23"/>
            <p:cNvSpPr>
              <a:spLocks noChangeShapeType="1"/>
            </p:cNvSpPr>
            <p:nvPr/>
          </p:nvSpPr>
          <p:spPr bwMode="auto">
            <a:xfrm flipV="1">
              <a:off x="1661" y="2020"/>
              <a:ext cx="2360" cy="63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33" name="Line 24"/>
            <p:cNvSpPr>
              <a:spLocks noChangeShapeType="1"/>
            </p:cNvSpPr>
            <p:nvPr/>
          </p:nvSpPr>
          <p:spPr bwMode="auto">
            <a:xfrm>
              <a:off x="1635" y="2760"/>
              <a:ext cx="1736" cy="80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34" name="Line 25"/>
            <p:cNvSpPr>
              <a:spLocks noChangeShapeType="1"/>
            </p:cNvSpPr>
            <p:nvPr/>
          </p:nvSpPr>
          <p:spPr bwMode="auto">
            <a:xfrm>
              <a:off x="2409" y="1665"/>
              <a:ext cx="1594" cy="994"/>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35" name="Line 26"/>
            <p:cNvSpPr>
              <a:spLocks noChangeShapeType="1"/>
            </p:cNvSpPr>
            <p:nvPr/>
          </p:nvSpPr>
          <p:spPr bwMode="auto">
            <a:xfrm flipH="1">
              <a:off x="2007" y="1671"/>
              <a:ext cx="323" cy="1586"/>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36" name="Line 27"/>
            <p:cNvSpPr>
              <a:spLocks noChangeShapeType="1"/>
            </p:cNvSpPr>
            <p:nvPr/>
          </p:nvSpPr>
          <p:spPr bwMode="auto">
            <a:xfrm flipH="1" flipV="1">
              <a:off x="3561" y="1592"/>
              <a:ext cx="489" cy="30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37" name="Line 28"/>
            <p:cNvSpPr>
              <a:spLocks noChangeShapeType="1"/>
            </p:cNvSpPr>
            <p:nvPr/>
          </p:nvSpPr>
          <p:spPr bwMode="auto">
            <a:xfrm flipH="1">
              <a:off x="2780" y="2137"/>
              <a:ext cx="1278" cy="1594"/>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38" name="Line 29"/>
            <p:cNvSpPr>
              <a:spLocks noChangeShapeType="1"/>
            </p:cNvSpPr>
            <p:nvPr/>
          </p:nvSpPr>
          <p:spPr bwMode="auto">
            <a:xfrm flipH="1">
              <a:off x="2835" y="3715"/>
              <a:ext cx="466" cy="11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39" name="Line 30"/>
            <p:cNvSpPr>
              <a:spLocks noChangeShapeType="1"/>
            </p:cNvSpPr>
            <p:nvPr/>
          </p:nvSpPr>
          <p:spPr bwMode="auto">
            <a:xfrm flipH="1">
              <a:off x="2086" y="1624"/>
              <a:ext cx="1294" cy="168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40" name="Line 31"/>
            <p:cNvSpPr>
              <a:spLocks noChangeShapeType="1"/>
            </p:cNvSpPr>
            <p:nvPr/>
          </p:nvSpPr>
          <p:spPr bwMode="auto">
            <a:xfrm flipV="1">
              <a:off x="2094" y="2792"/>
              <a:ext cx="1893" cy="592"/>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41" name="Line 32"/>
            <p:cNvSpPr>
              <a:spLocks noChangeShapeType="1"/>
            </p:cNvSpPr>
            <p:nvPr/>
          </p:nvSpPr>
          <p:spPr bwMode="auto">
            <a:xfrm>
              <a:off x="3506" y="1608"/>
              <a:ext cx="607" cy="101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42" name="Line 33"/>
            <p:cNvSpPr>
              <a:spLocks noChangeShapeType="1"/>
            </p:cNvSpPr>
            <p:nvPr/>
          </p:nvSpPr>
          <p:spPr bwMode="auto">
            <a:xfrm>
              <a:off x="3545" y="3731"/>
              <a:ext cx="237" cy="15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43" name="Line 34"/>
            <p:cNvSpPr>
              <a:spLocks noChangeShapeType="1"/>
            </p:cNvSpPr>
            <p:nvPr/>
          </p:nvSpPr>
          <p:spPr bwMode="auto">
            <a:xfrm>
              <a:off x="2843" y="3944"/>
              <a:ext cx="939" cy="1"/>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196644" name="Text Box 35"/>
            <p:cNvSpPr txBox="1">
              <a:spLocks noChangeArrowheads="1"/>
            </p:cNvSpPr>
            <p:nvPr/>
          </p:nvSpPr>
          <p:spPr bwMode="auto">
            <a:xfrm>
              <a:off x="846" y="2049"/>
              <a:ext cx="562" cy="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600">
                  <a:solidFill>
                    <a:srgbClr val="FF0000"/>
                  </a:solidFill>
                  <a:latin typeface="+mn-lt"/>
                  <a:ea typeface="+mn-ea"/>
                </a:rPr>
                <a:t>obtain list</a:t>
              </a:r>
            </a:p>
            <a:p>
              <a:pPr eaLnBrk="1" hangingPunct="1">
                <a:spcBef>
                  <a:spcPct val="0"/>
                </a:spcBef>
                <a:buSzTx/>
                <a:buFontTx/>
                <a:buNone/>
              </a:pPr>
              <a:r>
                <a:rPr lang="en-US" altLang="zh-CN" sz="1600">
                  <a:solidFill>
                    <a:srgbClr val="FF0000"/>
                  </a:solidFill>
                  <a:latin typeface="+mn-lt"/>
                  <a:ea typeface="+mn-ea"/>
                </a:rPr>
                <a:t>of peers</a:t>
              </a:r>
              <a:r>
                <a:rPr lang="en-US" altLang="zh-CN" sz="1800">
                  <a:latin typeface="+mn-lt"/>
                  <a:ea typeface="+mn-ea"/>
                </a:rPr>
                <a:t> </a:t>
              </a:r>
            </a:p>
          </p:txBody>
        </p:sp>
        <p:sp>
          <p:nvSpPr>
            <p:cNvPr id="196645" name="Text Box 36"/>
            <p:cNvSpPr txBox="1">
              <a:spLocks noChangeArrowheads="1"/>
            </p:cNvSpPr>
            <p:nvPr/>
          </p:nvSpPr>
          <p:spPr bwMode="auto">
            <a:xfrm>
              <a:off x="2730" y="2539"/>
              <a:ext cx="468" cy="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600">
                  <a:latin typeface="+mn-lt"/>
                  <a:ea typeface="+mn-ea"/>
                </a:rPr>
                <a:t>trading </a:t>
              </a:r>
            </a:p>
            <a:p>
              <a:pPr eaLnBrk="1" hangingPunct="1">
                <a:spcBef>
                  <a:spcPct val="0"/>
                </a:spcBef>
                <a:buSzTx/>
                <a:buFontTx/>
                <a:buNone/>
              </a:pPr>
              <a:r>
                <a:rPr lang="en-US" altLang="zh-CN" sz="1600">
                  <a:latin typeface="+mn-lt"/>
                  <a:ea typeface="+mn-ea"/>
                </a:rPr>
                <a:t>chunks</a:t>
              </a:r>
            </a:p>
          </p:txBody>
        </p:sp>
        <p:sp>
          <p:nvSpPr>
            <p:cNvPr id="196646" name="Line 38"/>
            <p:cNvSpPr>
              <a:spLocks noChangeShapeType="1"/>
            </p:cNvSpPr>
            <p:nvPr/>
          </p:nvSpPr>
          <p:spPr bwMode="auto">
            <a:xfrm flipH="1">
              <a:off x="3892" y="2871"/>
              <a:ext cx="214" cy="986"/>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pic>
          <p:nvPicPr>
            <p:cNvPr id="196647" name="Picture 39" descr="Alic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13" y="2742"/>
              <a:ext cx="354" cy="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6648" name="Text Box 40"/>
            <p:cNvSpPr txBox="1">
              <a:spLocks noChangeArrowheads="1"/>
            </p:cNvSpPr>
            <p:nvPr/>
          </p:nvSpPr>
          <p:spPr bwMode="auto">
            <a:xfrm>
              <a:off x="1760" y="3471"/>
              <a:ext cx="327" cy="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eaLnBrk="1" hangingPunct="1">
                <a:spcBef>
                  <a:spcPct val="0"/>
                </a:spcBef>
                <a:buSzTx/>
                <a:buFontTx/>
                <a:buNone/>
              </a:pPr>
              <a:r>
                <a:rPr lang="en-US" altLang="zh-CN" sz="1600">
                  <a:latin typeface="+mn-lt"/>
                  <a:ea typeface="+mn-ea"/>
                </a:rPr>
                <a:t>peer</a:t>
              </a:r>
            </a:p>
          </p:txBody>
        </p:sp>
        <p:sp>
          <p:nvSpPr>
            <p:cNvPr id="196649" name="Line 42"/>
            <p:cNvSpPr>
              <a:spLocks noChangeShapeType="1"/>
            </p:cNvSpPr>
            <p:nvPr/>
          </p:nvSpPr>
          <p:spPr bwMode="auto">
            <a:xfrm>
              <a:off x="1178" y="1309"/>
              <a:ext cx="218" cy="227"/>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sp>
        <p:nvSpPr>
          <p:cNvPr id="25618" name="矩形 47"/>
          <p:cNvSpPr>
            <a:spLocks noChangeArrowheads="1"/>
          </p:cNvSpPr>
          <p:nvPr/>
        </p:nvSpPr>
        <p:spPr bwMode="auto">
          <a:xfrm>
            <a:off x="8842375" y="5636421"/>
            <a:ext cx="1604927" cy="461665"/>
          </a:xfrm>
          <a:prstGeom prst="rect">
            <a:avLst/>
          </a:prstGeom>
          <a:noFill/>
          <a:ln w="9525">
            <a:noFill/>
            <a:miter lim="800000"/>
            <a:headEnd/>
            <a:tailEnd/>
          </a:ln>
        </p:spPr>
        <p:txBody>
          <a:bodyPr wrap="none">
            <a:spAutoFit/>
          </a:bodyPr>
          <a:lstStyle/>
          <a:p>
            <a:pPr>
              <a:defRPr/>
            </a:pPr>
            <a:r>
              <a:rPr lang="en-US" altLang="zh-CN" dirty="0">
                <a:latin typeface="+mn-lt"/>
                <a:ea typeface="+mn-ea"/>
              </a:rPr>
              <a:t>Bram Cohen</a:t>
            </a:r>
          </a:p>
        </p:txBody>
      </p:sp>
      <p:sp>
        <p:nvSpPr>
          <p:cNvPr id="2" name="圆角矩形 1"/>
          <p:cNvSpPr/>
          <p:nvPr/>
        </p:nvSpPr>
        <p:spPr bwMode="auto">
          <a:xfrm>
            <a:off x="1738314" y="5535614"/>
            <a:ext cx="2244725" cy="972693"/>
          </a:xfrm>
          <a:prstGeom prst="roundRect">
            <a:avLst/>
          </a:prstGeom>
          <a:noFill/>
          <a:ln>
            <a:solidFill>
              <a:srgbClr val="C00000"/>
            </a:solid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dirty="0">
                <a:latin typeface="+mn-lt"/>
              </a:rPr>
              <a:t>Published on April, 2001</a:t>
            </a:r>
            <a:endParaRPr lang="zh-CN" altLang="en-US" dirty="0">
              <a:latin typeface="+mn-lt"/>
            </a:endParaRPr>
          </a:p>
        </p:txBody>
      </p:sp>
      <p:pic>
        <p:nvPicPr>
          <p:cNvPr id="196619" name="Picture 51" descr="布拉姆·科恩"/>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916988" y="3636963"/>
            <a:ext cx="1179512"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98292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标题 1"/>
          <p:cNvSpPr>
            <a:spLocks noGrp="1"/>
          </p:cNvSpPr>
          <p:nvPr>
            <p:ph type="title"/>
          </p:nvPr>
        </p:nvSpPr>
        <p:spPr>
          <a:xfrm>
            <a:off x="240000" y="360000"/>
            <a:ext cx="11520000" cy="890588"/>
          </a:xfrm>
        </p:spPr>
        <p:txBody>
          <a:bodyPr/>
          <a:lstStyle/>
          <a:p>
            <a:r>
              <a:rPr lang="en-US" altLang="zh-CN"/>
              <a:t>Torrent File</a:t>
            </a:r>
            <a:endParaRPr lang="zh-CN" altLang="en-US"/>
          </a:p>
        </p:txBody>
      </p:sp>
      <p:sp>
        <p:nvSpPr>
          <p:cNvPr id="198659" name="内容占位符 2"/>
          <p:cNvSpPr>
            <a:spLocks noGrp="1"/>
          </p:cNvSpPr>
          <p:nvPr>
            <p:ph idx="1"/>
          </p:nvPr>
        </p:nvSpPr>
        <p:spPr>
          <a:xfrm>
            <a:off x="1491384" y="1512707"/>
            <a:ext cx="9126682" cy="4735512"/>
          </a:xfrm>
        </p:spPr>
        <p:txBody>
          <a:bodyPr/>
          <a:lstStyle/>
          <a:p>
            <a:r>
              <a:rPr lang="en-US" altLang="zh-CN" dirty="0"/>
              <a:t>A .torrent file is a text file, which consists of two parts</a:t>
            </a:r>
          </a:p>
          <a:p>
            <a:pPr marL="0" indent="0">
              <a:buNone/>
            </a:pPr>
            <a:r>
              <a:rPr lang="en-US" altLang="zh-CN" dirty="0"/>
              <a:t>(1) Information about Tracker</a:t>
            </a:r>
          </a:p>
          <a:p>
            <a:pPr marL="0" indent="0">
              <a:buNone/>
            </a:pPr>
            <a:r>
              <a:rPr lang="en-US" altLang="zh-CN" dirty="0"/>
              <a:t>(2) Information about the file to be shared</a:t>
            </a:r>
          </a:p>
          <a:p>
            <a:pPr lvl="1"/>
            <a:r>
              <a:rPr lang="en-US" altLang="zh-CN" dirty="0"/>
              <a:t>index of the blocks of the file</a:t>
            </a:r>
          </a:p>
          <a:p>
            <a:pPr lvl="1"/>
            <a:r>
              <a:rPr lang="en-US" altLang="zh-CN" dirty="0"/>
              <a:t>hash value of each block</a:t>
            </a:r>
            <a:endParaRPr lang="zh-CN" altLang="en-US" dirty="0"/>
          </a:p>
        </p:txBody>
      </p:sp>
      <p:sp>
        <p:nvSpPr>
          <p:cNvPr id="3" name="灯片编号占位符 2"/>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107</a:t>
            </a:fld>
            <a:endParaRPr lang="en-US" altLang="zh-CN" dirty="0"/>
          </a:p>
        </p:txBody>
      </p:sp>
    </p:spTree>
    <p:extLst>
      <p:ext uri="{BB962C8B-B14F-4D97-AF65-F5344CB8AC3E}">
        <p14:creationId xmlns:p14="http://schemas.microsoft.com/office/powerpoint/2010/main" val="267147143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31"/>
          <p:cNvSpPr>
            <a:spLocks noGrp="1" noChangeArrowheads="1"/>
          </p:cNvSpPr>
          <p:nvPr>
            <p:ph type="title"/>
          </p:nvPr>
        </p:nvSpPr>
        <p:spPr>
          <a:noFill/>
        </p:spPr>
        <p:txBody>
          <a:bodyPr/>
          <a:lstStyle/>
          <a:p>
            <a:r>
              <a:rPr lang="en-US" altLang="zh-CN"/>
              <a:t>Overall Architecture</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108</a:t>
            </a:fld>
            <a:endParaRPr lang="en-US" altLang="zh-CN" dirty="0"/>
          </a:p>
        </p:txBody>
      </p:sp>
      <p:grpSp>
        <p:nvGrpSpPr>
          <p:cNvPr id="199683" name="Group 58"/>
          <p:cNvGrpSpPr>
            <a:grpSpLocks/>
          </p:cNvGrpSpPr>
          <p:nvPr/>
        </p:nvGrpSpPr>
        <p:grpSpPr bwMode="auto">
          <a:xfrm>
            <a:off x="2057400" y="1371601"/>
            <a:ext cx="7086600" cy="5356225"/>
            <a:chOff x="336" y="864"/>
            <a:chExt cx="4464" cy="3374"/>
          </a:xfrm>
        </p:grpSpPr>
        <p:sp>
          <p:nvSpPr>
            <p:cNvPr id="199686" name="AutoShape 33"/>
            <p:cNvSpPr>
              <a:spLocks noChangeArrowheads="1"/>
            </p:cNvSpPr>
            <p:nvPr/>
          </p:nvSpPr>
          <p:spPr bwMode="auto">
            <a:xfrm rot="10656346">
              <a:off x="768" y="1056"/>
              <a:ext cx="576" cy="576"/>
            </a:xfrm>
            <a:prstGeom prst="foldedCorner">
              <a:avLst>
                <a:gd name="adj" fmla="val 12500"/>
              </a:avLst>
            </a:prstGeom>
            <a:solidFill>
              <a:schemeClr val="accent3"/>
            </a:solidFill>
            <a:ln w="9525">
              <a:solidFill>
                <a:schemeClr val="tx1"/>
              </a:solidFill>
              <a:round/>
              <a:headEnd/>
              <a:tailEnd/>
            </a:ln>
          </p:spPr>
          <p:txBody>
            <a:bodyPr rot="10800000"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000" dirty="0">
                  <a:latin typeface="+mn-lt"/>
                  <a:ea typeface="+mn-ea"/>
                </a:rPr>
                <a:t>Web page </a:t>
              </a:r>
            </a:p>
            <a:p>
              <a:pPr algn="ctr">
                <a:spcBef>
                  <a:spcPct val="0"/>
                </a:spcBef>
                <a:buSzTx/>
                <a:buFontTx/>
                <a:buNone/>
                <a:defRPr/>
              </a:pPr>
              <a:r>
                <a:rPr lang="en-US" altLang="zh-CN" sz="1000" dirty="0">
                  <a:latin typeface="+mn-lt"/>
                  <a:ea typeface="+mn-ea"/>
                </a:rPr>
                <a:t>with link </a:t>
              </a:r>
            </a:p>
            <a:p>
              <a:pPr algn="ctr">
                <a:spcBef>
                  <a:spcPct val="0"/>
                </a:spcBef>
                <a:buSzTx/>
                <a:buFontTx/>
                <a:buNone/>
                <a:defRPr/>
              </a:pPr>
              <a:r>
                <a:rPr lang="en-US" altLang="zh-CN" sz="1000" dirty="0">
                  <a:latin typeface="+mn-lt"/>
                  <a:ea typeface="+mn-ea"/>
                </a:rPr>
                <a:t>to .torrent</a:t>
              </a:r>
            </a:p>
          </p:txBody>
        </p:sp>
        <p:sp>
          <p:nvSpPr>
            <p:cNvPr id="199687" name="AutoShape 34"/>
            <p:cNvSpPr>
              <a:spLocks noChangeArrowheads="1"/>
            </p:cNvSpPr>
            <p:nvPr/>
          </p:nvSpPr>
          <p:spPr bwMode="auto">
            <a:xfrm>
              <a:off x="2688" y="1056"/>
              <a:ext cx="768" cy="624"/>
            </a:xfrm>
            <a:prstGeom prst="parallelogram">
              <a:avLst>
                <a:gd name="adj" fmla="val 30769"/>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defRPr/>
              </a:pPr>
              <a:endParaRPr lang="zh-CN" altLang="zh-CN" sz="2400">
                <a:latin typeface="+mn-lt"/>
                <a:ea typeface="+mn-ea"/>
              </a:endParaRPr>
            </a:p>
          </p:txBody>
        </p:sp>
        <p:sp>
          <p:nvSpPr>
            <p:cNvPr id="199688" name="Rectangle 35"/>
            <p:cNvSpPr>
              <a:spLocks noChangeArrowheads="1"/>
            </p:cNvSpPr>
            <p:nvPr/>
          </p:nvSpPr>
          <p:spPr bwMode="auto">
            <a:xfrm>
              <a:off x="576" y="2640"/>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2400">
                  <a:latin typeface="+mn-lt"/>
                  <a:ea typeface="+mn-ea"/>
                </a:rPr>
                <a:t>A</a:t>
              </a:r>
            </a:p>
          </p:txBody>
        </p:sp>
        <p:sp>
          <p:nvSpPr>
            <p:cNvPr id="199689" name="Rectangle 36"/>
            <p:cNvSpPr>
              <a:spLocks noChangeArrowheads="1"/>
            </p:cNvSpPr>
            <p:nvPr/>
          </p:nvSpPr>
          <p:spPr bwMode="auto">
            <a:xfrm>
              <a:off x="2112" y="3264"/>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2400">
                  <a:latin typeface="+mn-lt"/>
                  <a:ea typeface="+mn-ea"/>
                </a:rPr>
                <a:t>B</a:t>
              </a:r>
            </a:p>
          </p:txBody>
        </p:sp>
        <p:sp>
          <p:nvSpPr>
            <p:cNvPr id="199690" name="Rectangle 37"/>
            <p:cNvSpPr>
              <a:spLocks noChangeArrowheads="1"/>
            </p:cNvSpPr>
            <p:nvPr/>
          </p:nvSpPr>
          <p:spPr bwMode="auto">
            <a:xfrm>
              <a:off x="4176" y="2448"/>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2400">
                  <a:latin typeface="+mn-lt"/>
                  <a:ea typeface="+mn-ea"/>
                </a:rPr>
                <a:t>C</a:t>
              </a:r>
            </a:p>
          </p:txBody>
        </p:sp>
        <p:sp>
          <p:nvSpPr>
            <p:cNvPr id="110603" name="Text Box 38"/>
            <p:cNvSpPr txBox="1">
              <a:spLocks noChangeArrowheads="1"/>
            </p:cNvSpPr>
            <p:nvPr/>
          </p:nvSpPr>
          <p:spPr bwMode="auto">
            <a:xfrm>
              <a:off x="336" y="3216"/>
              <a:ext cx="912" cy="1018"/>
            </a:xfrm>
            <a:prstGeom prst="rect">
              <a:avLst/>
            </a:prstGeom>
            <a:noFill/>
            <a:ln w="9525">
              <a:noFill/>
              <a:miter lim="800000"/>
              <a:headEnd/>
              <a:tailEnd/>
            </a:ln>
          </p:spPr>
          <p:txBody>
            <a:bodyPr>
              <a:spAutoFit/>
            </a:bodyPr>
            <a:lstStyle/>
            <a:p>
              <a:pPr algn="ctr">
                <a:spcBef>
                  <a:spcPct val="50000"/>
                </a:spcBef>
                <a:defRPr/>
              </a:pPr>
              <a:r>
                <a:rPr lang="en-US" altLang="zh-CN" sz="1800" dirty="0">
                  <a:latin typeface="+mn-lt"/>
                  <a:ea typeface="+mn-ea"/>
                </a:rPr>
                <a:t>Peer</a:t>
              </a:r>
            </a:p>
            <a:p>
              <a:pPr algn="ctr">
                <a:spcBef>
                  <a:spcPct val="50000"/>
                </a:spcBef>
                <a:defRPr/>
              </a:pPr>
              <a:r>
                <a:rPr lang="en-US" altLang="zh-CN" sz="1800" dirty="0">
                  <a:latin typeface="+mn-lt"/>
                  <a:ea typeface="+mn-ea"/>
                </a:rPr>
                <a:t>[Leech]</a:t>
              </a:r>
            </a:p>
            <a:p>
              <a:pPr algn="ctr">
                <a:spcBef>
                  <a:spcPct val="50000"/>
                </a:spcBef>
                <a:defRPr/>
              </a:pPr>
              <a:r>
                <a:rPr lang="en-US" altLang="zh-CN" sz="1800" dirty="0">
                  <a:solidFill>
                    <a:srgbClr val="0000FF"/>
                  </a:solidFill>
                  <a:latin typeface="+mn-lt"/>
                  <a:ea typeface="+mn-ea"/>
                </a:rPr>
                <a:t>Downloader</a:t>
              </a:r>
            </a:p>
            <a:p>
              <a:pPr algn="ctr">
                <a:spcBef>
                  <a:spcPct val="50000"/>
                </a:spcBef>
                <a:defRPr/>
              </a:pPr>
              <a:r>
                <a:rPr lang="en-US" altLang="zh-CN" sz="1800" dirty="0">
                  <a:solidFill>
                    <a:srgbClr val="0000FF"/>
                  </a:solidFill>
                  <a:latin typeface="+mn-lt"/>
                  <a:ea typeface="+mn-ea"/>
                </a:rPr>
                <a:t>“US”</a:t>
              </a:r>
            </a:p>
          </p:txBody>
        </p:sp>
        <p:sp>
          <p:nvSpPr>
            <p:cNvPr id="110604" name="Text Box 39"/>
            <p:cNvSpPr txBox="1">
              <a:spLocks noChangeArrowheads="1"/>
            </p:cNvSpPr>
            <p:nvPr/>
          </p:nvSpPr>
          <p:spPr bwMode="auto">
            <a:xfrm>
              <a:off x="4224" y="2976"/>
              <a:ext cx="576" cy="494"/>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[Seed]</a:t>
              </a:r>
            </a:p>
          </p:txBody>
        </p:sp>
        <p:sp>
          <p:nvSpPr>
            <p:cNvPr id="110605" name="Text Box 40"/>
            <p:cNvSpPr txBox="1">
              <a:spLocks noChangeArrowheads="1"/>
            </p:cNvSpPr>
            <p:nvPr/>
          </p:nvSpPr>
          <p:spPr bwMode="auto">
            <a:xfrm>
              <a:off x="2112" y="3744"/>
              <a:ext cx="624" cy="494"/>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[Leech]</a:t>
              </a:r>
            </a:p>
          </p:txBody>
        </p:sp>
        <p:sp>
          <p:nvSpPr>
            <p:cNvPr id="110606" name="Text Box 41"/>
            <p:cNvSpPr txBox="1">
              <a:spLocks noChangeArrowheads="1"/>
            </p:cNvSpPr>
            <p:nvPr/>
          </p:nvSpPr>
          <p:spPr bwMode="auto">
            <a:xfrm>
              <a:off x="3504" y="864"/>
              <a:ext cx="67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Tracker</a:t>
              </a:r>
            </a:p>
          </p:txBody>
        </p:sp>
        <p:sp>
          <p:nvSpPr>
            <p:cNvPr id="110607" name="Text Box 54"/>
            <p:cNvSpPr txBox="1">
              <a:spLocks noChangeArrowheads="1"/>
            </p:cNvSpPr>
            <p:nvPr/>
          </p:nvSpPr>
          <p:spPr bwMode="auto">
            <a:xfrm>
              <a:off x="1392" y="912"/>
              <a:ext cx="91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Web Server</a:t>
              </a:r>
            </a:p>
          </p:txBody>
        </p:sp>
        <p:grpSp>
          <p:nvGrpSpPr>
            <p:cNvPr id="199696" name="Group 55"/>
            <p:cNvGrpSpPr>
              <a:grpSpLocks/>
            </p:cNvGrpSpPr>
            <p:nvPr/>
          </p:nvGrpSpPr>
          <p:grpSpPr bwMode="auto">
            <a:xfrm>
              <a:off x="498" y="1536"/>
              <a:ext cx="414" cy="1104"/>
              <a:chOff x="498" y="1536"/>
              <a:chExt cx="414" cy="1104"/>
            </a:xfrm>
          </p:grpSpPr>
          <p:sp>
            <p:nvSpPr>
              <p:cNvPr id="199697" name="Line 56"/>
              <p:cNvSpPr>
                <a:spLocks noChangeShapeType="1"/>
              </p:cNvSpPr>
              <p:nvPr/>
            </p:nvSpPr>
            <p:spPr bwMode="auto">
              <a:xfrm flipH="1">
                <a:off x="720" y="1632"/>
                <a:ext cx="192" cy="100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199698" name="Text Box 57"/>
              <p:cNvSpPr txBox="1">
                <a:spLocks noChangeArrowheads="1"/>
              </p:cNvSpPr>
              <p:nvPr/>
            </p:nvSpPr>
            <p:spPr bwMode="auto">
              <a:xfrm rot="17003791">
                <a:off x="96" y="1938"/>
                <a:ext cx="109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50000"/>
                  </a:spcBef>
                  <a:buSzTx/>
                  <a:buFontTx/>
                  <a:buNone/>
                </a:pPr>
                <a:r>
                  <a:rPr lang="en-US" altLang="zh-CN" sz="2400">
                    <a:latin typeface="+mn-lt"/>
                    <a:ea typeface="+mn-ea"/>
                  </a:rPr>
                  <a:t>.torrent</a:t>
                </a:r>
              </a:p>
            </p:txBody>
          </p:sp>
        </p:grpSp>
      </p:grpSp>
    </p:spTree>
    <p:extLst>
      <p:ext uri="{BB962C8B-B14F-4D97-AF65-F5344CB8AC3E}">
        <p14:creationId xmlns:p14="http://schemas.microsoft.com/office/powerpoint/2010/main" val="13338457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4"/>
          <p:cNvSpPr>
            <a:spLocks noGrp="1" noChangeArrowheads="1"/>
          </p:cNvSpPr>
          <p:nvPr>
            <p:ph type="title"/>
          </p:nvPr>
        </p:nvSpPr>
        <p:spPr>
          <a:noFill/>
        </p:spPr>
        <p:txBody>
          <a:bodyPr/>
          <a:lstStyle/>
          <a:p>
            <a:r>
              <a:rPr lang="en-US" altLang="zh-CN"/>
              <a:t>Overall Architecture</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109</a:t>
            </a:fld>
            <a:endParaRPr lang="en-US" altLang="zh-CN" dirty="0"/>
          </a:p>
        </p:txBody>
      </p:sp>
      <p:grpSp>
        <p:nvGrpSpPr>
          <p:cNvPr id="201731" name="Group 32"/>
          <p:cNvGrpSpPr>
            <a:grpSpLocks/>
          </p:cNvGrpSpPr>
          <p:nvPr/>
        </p:nvGrpSpPr>
        <p:grpSpPr bwMode="auto">
          <a:xfrm>
            <a:off x="2057400" y="1371601"/>
            <a:ext cx="7086600" cy="5356225"/>
            <a:chOff x="336" y="864"/>
            <a:chExt cx="4464" cy="3374"/>
          </a:xfrm>
        </p:grpSpPr>
        <p:sp>
          <p:nvSpPr>
            <p:cNvPr id="111622" name="AutoShape 6"/>
            <p:cNvSpPr>
              <a:spLocks noChangeArrowheads="1"/>
            </p:cNvSpPr>
            <p:nvPr/>
          </p:nvSpPr>
          <p:spPr bwMode="auto">
            <a:xfrm rot="10656346">
              <a:off x="768" y="1056"/>
              <a:ext cx="576" cy="576"/>
            </a:xfrm>
            <a:prstGeom prst="foldedCorner">
              <a:avLst>
                <a:gd name="adj" fmla="val 12500"/>
              </a:avLst>
            </a:prstGeom>
            <a:solidFill>
              <a:schemeClr val="accent3"/>
            </a:solidFill>
            <a:ln w="9525">
              <a:solidFill>
                <a:schemeClr val="tx1"/>
              </a:solidFill>
              <a:round/>
              <a:headEnd/>
              <a:tailEnd/>
            </a:ln>
          </p:spPr>
          <p:txBody>
            <a:bodyPr rot="10800000" wrap="none" anchor="ctr"/>
            <a:lstStyle/>
            <a:p>
              <a:pPr algn="ctr">
                <a:defRPr/>
              </a:pPr>
              <a:r>
                <a:rPr lang="en-US" altLang="zh-CN" sz="800">
                  <a:latin typeface="+mn-lt"/>
                  <a:ea typeface="+mn-ea"/>
                </a:rPr>
                <a:t>Web page </a:t>
              </a:r>
            </a:p>
            <a:p>
              <a:pPr algn="ctr">
                <a:defRPr/>
              </a:pPr>
              <a:r>
                <a:rPr lang="en-US" altLang="zh-CN" sz="800">
                  <a:latin typeface="+mn-lt"/>
                  <a:ea typeface="+mn-ea"/>
                </a:rPr>
                <a:t>with link </a:t>
              </a:r>
            </a:p>
            <a:p>
              <a:pPr algn="ctr">
                <a:defRPr/>
              </a:pPr>
              <a:r>
                <a:rPr lang="en-US" altLang="zh-CN" sz="800">
                  <a:latin typeface="+mn-lt"/>
                  <a:ea typeface="+mn-ea"/>
                </a:rPr>
                <a:t>to .torrent</a:t>
              </a:r>
            </a:p>
          </p:txBody>
        </p:sp>
        <p:sp>
          <p:nvSpPr>
            <p:cNvPr id="111623" name="AutoShape 7"/>
            <p:cNvSpPr>
              <a:spLocks noChangeArrowheads="1"/>
            </p:cNvSpPr>
            <p:nvPr/>
          </p:nvSpPr>
          <p:spPr bwMode="auto">
            <a:xfrm>
              <a:off x="2688" y="1056"/>
              <a:ext cx="768" cy="624"/>
            </a:xfrm>
            <a:prstGeom prst="parallelogram">
              <a:avLst>
                <a:gd name="adj" fmla="val 30769"/>
              </a:avLst>
            </a:prstGeom>
            <a:solidFill>
              <a:schemeClr val="accent3"/>
            </a:solidFill>
            <a:ln w="9525">
              <a:solidFill>
                <a:schemeClr val="tx1"/>
              </a:solidFill>
              <a:miter lim="800000"/>
              <a:headEnd/>
              <a:tailEnd/>
            </a:ln>
          </p:spPr>
          <p:txBody>
            <a:bodyPr wrap="none" anchor="ctr"/>
            <a:lstStyle/>
            <a:p>
              <a:pPr>
                <a:defRPr/>
              </a:pPr>
              <a:endParaRPr lang="zh-CN" altLang="zh-CN" sz="1800">
                <a:latin typeface="+mn-lt"/>
                <a:ea typeface="+mn-ea"/>
              </a:endParaRPr>
            </a:p>
          </p:txBody>
        </p:sp>
        <p:sp>
          <p:nvSpPr>
            <p:cNvPr id="201736" name="Rectangle 8"/>
            <p:cNvSpPr>
              <a:spLocks noChangeArrowheads="1"/>
            </p:cNvSpPr>
            <p:nvPr/>
          </p:nvSpPr>
          <p:spPr bwMode="auto">
            <a:xfrm>
              <a:off x="576" y="2640"/>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dirty="0">
                  <a:latin typeface="+mn-lt"/>
                  <a:ea typeface="+mn-ea"/>
                </a:rPr>
                <a:t>A</a:t>
              </a:r>
            </a:p>
          </p:txBody>
        </p:sp>
        <p:sp>
          <p:nvSpPr>
            <p:cNvPr id="201737" name="Rectangle 9"/>
            <p:cNvSpPr>
              <a:spLocks noChangeArrowheads="1"/>
            </p:cNvSpPr>
            <p:nvPr/>
          </p:nvSpPr>
          <p:spPr bwMode="auto">
            <a:xfrm>
              <a:off x="2112" y="3264"/>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B</a:t>
              </a:r>
            </a:p>
          </p:txBody>
        </p:sp>
        <p:sp>
          <p:nvSpPr>
            <p:cNvPr id="201738" name="Rectangle 10"/>
            <p:cNvSpPr>
              <a:spLocks noChangeArrowheads="1"/>
            </p:cNvSpPr>
            <p:nvPr/>
          </p:nvSpPr>
          <p:spPr bwMode="auto">
            <a:xfrm>
              <a:off x="4176" y="2448"/>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C</a:t>
              </a:r>
            </a:p>
          </p:txBody>
        </p:sp>
        <p:sp>
          <p:nvSpPr>
            <p:cNvPr id="111627" name="Text Box 11"/>
            <p:cNvSpPr txBox="1">
              <a:spLocks noChangeArrowheads="1"/>
            </p:cNvSpPr>
            <p:nvPr/>
          </p:nvSpPr>
          <p:spPr bwMode="auto">
            <a:xfrm>
              <a:off x="336" y="3216"/>
              <a:ext cx="912" cy="1018"/>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[Leech]</a:t>
              </a:r>
            </a:p>
            <a:p>
              <a:pPr algn="ctr">
                <a:spcBef>
                  <a:spcPct val="50000"/>
                </a:spcBef>
                <a:defRPr/>
              </a:pPr>
              <a:r>
                <a:rPr lang="en-US" altLang="zh-CN" sz="1800">
                  <a:solidFill>
                    <a:srgbClr val="0000FF"/>
                  </a:solidFill>
                  <a:latin typeface="+mn-lt"/>
                  <a:ea typeface="+mn-ea"/>
                </a:rPr>
                <a:t>Downloader</a:t>
              </a:r>
            </a:p>
            <a:p>
              <a:pPr algn="ctr">
                <a:spcBef>
                  <a:spcPct val="50000"/>
                </a:spcBef>
                <a:defRPr/>
              </a:pPr>
              <a:r>
                <a:rPr lang="en-US" altLang="zh-CN" sz="1800">
                  <a:solidFill>
                    <a:srgbClr val="0000FF"/>
                  </a:solidFill>
                  <a:latin typeface="+mn-lt"/>
                  <a:ea typeface="+mn-ea"/>
                </a:rPr>
                <a:t>“US”</a:t>
              </a:r>
            </a:p>
          </p:txBody>
        </p:sp>
        <p:sp>
          <p:nvSpPr>
            <p:cNvPr id="111628" name="Text Box 12"/>
            <p:cNvSpPr txBox="1">
              <a:spLocks noChangeArrowheads="1"/>
            </p:cNvSpPr>
            <p:nvPr/>
          </p:nvSpPr>
          <p:spPr bwMode="auto">
            <a:xfrm>
              <a:off x="4224" y="2976"/>
              <a:ext cx="576" cy="494"/>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[Seed]</a:t>
              </a:r>
            </a:p>
          </p:txBody>
        </p:sp>
        <p:sp>
          <p:nvSpPr>
            <p:cNvPr id="111629" name="Text Box 13"/>
            <p:cNvSpPr txBox="1">
              <a:spLocks noChangeArrowheads="1"/>
            </p:cNvSpPr>
            <p:nvPr/>
          </p:nvSpPr>
          <p:spPr bwMode="auto">
            <a:xfrm>
              <a:off x="2112" y="3744"/>
              <a:ext cx="624" cy="494"/>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[Leech]</a:t>
              </a:r>
            </a:p>
          </p:txBody>
        </p:sp>
        <p:sp>
          <p:nvSpPr>
            <p:cNvPr id="111630" name="Text Box 14"/>
            <p:cNvSpPr txBox="1">
              <a:spLocks noChangeArrowheads="1"/>
            </p:cNvSpPr>
            <p:nvPr/>
          </p:nvSpPr>
          <p:spPr bwMode="auto">
            <a:xfrm>
              <a:off x="3504" y="864"/>
              <a:ext cx="67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Tracker</a:t>
              </a:r>
            </a:p>
          </p:txBody>
        </p:sp>
        <p:grpSp>
          <p:nvGrpSpPr>
            <p:cNvPr id="201743" name="Group 31"/>
            <p:cNvGrpSpPr>
              <a:grpSpLocks/>
            </p:cNvGrpSpPr>
            <p:nvPr/>
          </p:nvGrpSpPr>
          <p:grpSpPr bwMode="auto">
            <a:xfrm>
              <a:off x="960" y="1680"/>
              <a:ext cx="1776" cy="960"/>
              <a:chOff x="960" y="1680"/>
              <a:chExt cx="1776" cy="960"/>
            </a:xfrm>
          </p:grpSpPr>
          <p:sp>
            <p:nvSpPr>
              <p:cNvPr id="111633" name="Line 16"/>
              <p:cNvSpPr>
                <a:spLocks noChangeShapeType="1"/>
              </p:cNvSpPr>
              <p:nvPr/>
            </p:nvSpPr>
            <p:spPr bwMode="auto">
              <a:xfrm flipV="1">
                <a:off x="960" y="1680"/>
                <a:ext cx="1776" cy="960"/>
              </a:xfrm>
              <a:prstGeom prst="line">
                <a:avLst/>
              </a:prstGeom>
              <a:noFill/>
              <a:ln w="9525">
                <a:solidFill>
                  <a:schemeClr val="tx1"/>
                </a:solidFill>
                <a:round/>
                <a:headEnd/>
                <a:tailEnd type="triangle" w="med" len="med"/>
              </a:ln>
            </p:spPr>
            <p:txBody>
              <a:bodyPr/>
              <a:lstStyle/>
              <a:p>
                <a:pPr>
                  <a:defRPr/>
                </a:pPr>
                <a:endParaRPr lang="zh-CN" altLang="en-US" sz="1800">
                  <a:latin typeface="+mn-lt"/>
                  <a:ea typeface="+mn-ea"/>
                </a:endParaRPr>
              </a:p>
            </p:txBody>
          </p:sp>
          <p:sp>
            <p:nvSpPr>
              <p:cNvPr id="111634" name="Text Box 18"/>
              <p:cNvSpPr txBox="1">
                <a:spLocks noChangeArrowheads="1"/>
              </p:cNvSpPr>
              <p:nvPr/>
            </p:nvSpPr>
            <p:spPr bwMode="auto">
              <a:xfrm rot="19829506">
                <a:off x="1385" y="1852"/>
                <a:ext cx="1055"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Get-announce</a:t>
                </a:r>
              </a:p>
            </p:txBody>
          </p:sp>
        </p:grpSp>
        <p:sp>
          <p:nvSpPr>
            <p:cNvPr id="111632" name="Text Box 27"/>
            <p:cNvSpPr txBox="1">
              <a:spLocks noChangeArrowheads="1"/>
            </p:cNvSpPr>
            <p:nvPr/>
          </p:nvSpPr>
          <p:spPr bwMode="auto">
            <a:xfrm>
              <a:off x="1392" y="912"/>
              <a:ext cx="91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Web Server</a:t>
              </a:r>
            </a:p>
          </p:txBody>
        </p:sp>
      </p:grpSp>
    </p:spTree>
    <p:extLst>
      <p:ext uri="{BB962C8B-B14F-4D97-AF65-F5344CB8AC3E}">
        <p14:creationId xmlns:p14="http://schemas.microsoft.com/office/powerpoint/2010/main" val="11884526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4"/>
          <p:cNvSpPr>
            <a:spLocks noGrp="1" noChangeArrowheads="1"/>
          </p:cNvSpPr>
          <p:nvPr>
            <p:ph type="title"/>
          </p:nvPr>
        </p:nvSpPr>
        <p:spPr>
          <a:noFill/>
        </p:spPr>
        <p:txBody>
          <a:bodyPr/>
          <a:lstStyle/>
          <a:p>
            <a:r>
              <a:rPr lang="en-US" altLang="zh-CN"/>
              <a:t>Overall Architecture</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110</a:t>
            </a:fld>
            <a:endParaRPr lang="en-US" altLang="zh-CN" dirty="0"/>
          </a:p>
        </p:txBody>
      </p:sp>
      <p:grpSp>
        <p:nvGrpSpPr>
          <p:cNvPr id="203779" name="Group 32"/>
          <p:cNvGrpSpPr>
            <a:grpSpLocks/>
          </p:cNvGrpSpPr>
          <p:nvPr/>
        </p:nvGrpSpPr>
        <p:grpSpPr bwMode="auto">
          <a:xfrm>
            <a:off x="2057400" y="1371601"/>
            <a:ext cx="7086600" cy="5356225"/>
            <a:chOff x="336" y="864"/>
            <a:chExt cx="4464" cy="3374"/>
          </a:xfrm>
        </p:grpSpPr>
        <p:sp>
          <p:nvSpPr>
            <p:cNvPr id="112646" name="AutoShape 6"/>
            <p:cNvSpPr>
              <a:spLocks noChangeArrowheads="1"/>
            </p:cNvSpPr>
            <p:nvPr/>
          </p:nvSpPr>
          <p:spPr bwMode="auto">
            <a:xfrm rot="10656346">
              <a:off x="768" y="1056"/>
              <a:ext cx="576" cy="576"/>
            </a:xfrm>
            <a:prstGeom prst="foldedCorner">
              <a:avLst>
                <a:gd name="adj" fmla="val 12500"/>
              </a:avLst>
            </a:prstGeom>
            <a:solidFill>
              <a:schemeClr val="accent3"/>
            </a:solidFill>
            <a:ln w="9525">
              <a:solidFill>
                <a:schemeClr val="tx1"/>
              </a:solidFill>
              <a:round/>
              <a:headEnd/>
              <a:tailEnd/>
            </a:ln>
          </p:spPr>
          <p:txBody>
            <a:bodyPr rot="10800000" wrap="none" anchor="ctr"/>
            <a:lstStyle/>
            <a:p>
              <a:pPr algn="ctr">
                <a:defRPr/>
              </a:pPr>
              <a:r>
                <a:rPr lang="en-US" altLang="zh-CN" sz="800" dirty="0">
                  <a:latin typeface="+mn-lt"/>
                  <a:ea typeface="+mn-ea"/>
                </a:rPr>
                <a:t>Web page </a:t>
              </a:r>
            </a:p>
            <a:p>
              <a:pPr algn="ctr">
                <a:defRPr/>
              </a:pPr>
              <a:r>
                <a:rPr lang="en-US" altLang="zh-CN" sz="800" dirty="0">
                  <a:latin typeface="+mn-lt"/>
                  <a:ea typeface="+mn-ea"/>
                </a:rPr>
                <a:t>with link </a:t>
              </a:r>
            </a:p>
            <a:p>
              <a:pPr algn="ctr">
                <a:defRPr/>
              </a:pPr>
              <a:r>
                <a:rPr lang="en-US" altLang="zh-CN" sz="800" dirty="0">
                  <a:latin typeface="+mn-lt"/>
                  <a:ea typeface="+mn-ea"/>
                </a:rPr>
                <a:t>to .torrent</a:t>
              </a:r>
            </a:p>
          </p:txBody>
        </p:sp>
        <p:sp>
          <p:nvSpPr>
            <p:cNvPr id="112647" name="AutoShape 7"/>
            <p:cNvSpPr>
              <a:spLocks noChangeArrowheads="1"/>
            </p:cNvSpPr>
            <p:nvPr/>
          </p:nvSpPr>
          <p:spPr bwMode="auto">
            <a:xfrm>
              <a:off x="2688" y="1056"/>
              <a:ext cx="768" cy="624"/>
            </a:xfrm>
            <a:prstGeom prst="parallelogram">
              <a:avLst>
                <a:gd name="adj" fmla="val 30769"/>
              </a:avLst>
            </a:prstGeom>
            <a:solidFill>
              <a:schemeClr val="accent3"/>
            </a:solidFill>
            <a:ln w="9525">
              <a:solidFill>
                <a:schemeClr val="tx1"/>
              </a:solidFill>
              <a:miter lim="800000"/>
              <a:headEnd/>
              <a:tailEnd/>
            </a:ln>
          </p:spPr>
          <p:txBody>
            <a:bodyPr wrap="none" anchor="ctr"/>
            <a:lstStyle/>
            <a:p>
              <a:pPr>
                <a:defRPr/>
              </a:pPr>
              <a:endParaRPr lang="zh-CN" altLang="zh-CN" sz="1800">
                <a:latin typeface="+mn-lt"/>
                <a:ea typeface="+mn-ea"/>
              </a:endParaRPr>
            </a:p>
          </p:txBody>
        </p:sp>
        <p:sp>
          <p:nvSpPr>
            <p:cNvPr id="203784" name="Rectangle 8"/>
            <p:cNvSpPr>
              <a:spLocks noChangeArrowheads="1"/>
            </p:cNvSpPr>
            <p:nvPr/>
          </p:nvSpPr>
          <p:spPr bwMode="auto">
            <a:xfrm>
              <a:off x="576" y="2640"/>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A</a:t>
              </a:r>
            </a:p>
          </p:txBody>
        </p:sp>
        <p:sp>
          <p:nvSpPr>
            <p:cNvPr id="203785" name="Rectangle 9"/>
            <p:cNvSpPr>
              <a:spLocks noChangeArrowheads="1"/>
            </p:cNvSpPr>
            <p:nvPr/>
          </p:nvSpPr>
          <p:spPr bwMode="auto">
            <a:xfrm>
              <a:off x="2112" y="3264"/>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B</a:t>
              </a:r>
            </a:p>
          </p:txBody>
        </p:sp>
        <p:sp>
          <p:nvSpPr>
            <p:cNvPr id="203786" name="Rectangle 10"/>
            <p:cNvSpPr>
              <a:spLocks noChangeArrowheads="1"/>
            </p:cNvSpPr>
            <p:nvPr/>
          </p:nvSpPr>
          <p:spPr bwMode="auto">
            <a:xfrm>
              <a:off x="4176" y="2448"/>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C</a:t>
              </a:r>
            </a:p>
          </p:txBody>
        </p:sp>
        <p:sp>
          <p:nvSpPr>
            <p:cNvPr id="112651" name="Text Box 11"/>
            <p:cNvSpPr txBox="1">
              <a:spLocks noChangeArrowheads="1"/>
            </p:cNvSpPr>
            <p:nvPr/>
          </p:nvSpPr>
          <p:spPr bwMode="auto">
            <a:xfrm>
              <a:off x="336" y="3216"/>
              <a:ext cx="912" cy="1018"/>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[Leech]</a:t>
              </a:r>
            </a:p>
            <a:p>
              <a:pPr algn="ctr">
                <a:spcBef>
                  <a:spcPct val="50000"/>
                </a:spcBef>
                <a:defRPr/>
              </a:pPr>
              <a:r>
                <a:rPr lang="en-US" altLang="zh-CN" sz="1800">
                  <a:solidFill>
                    <a:srgbClr val="0000FF"/>
                  </a:solidFill>
                  <a:latin typeface="+mn-lt"/>
                  <a:ea typeface="+mn-ea"/>
                </a:rPr>
                <a:t>Downloader</a:t>
              </a:r>
            </a:p>
            <a:p>
              <a:pPr algn="ctr">
                <a:spcBef>
                  <a:spcPct val="50000"/>
                </a:spcBef>
                <a:defRPr/>
              </a:pPr>
              <a:r>
                <a:rPr lang="en-US" altLang="zh-CN" sz="1800">
                  <a:solidFill>
                    <a:srgbClr val="0000FF"/>
                  </a:solidFill>
                  <a:latin typeface="+mn-lt"/>
                  <a:ea typeface="+mn-ea"/>
                </a:rPr>
                <a:t>“US”</a:t>
              </a:r>
            </a:p>
          </p:txBody>
        </p:sp>
        <p:sp>
          <p:nvSpPr>
            <p:cNvPr id="112652" name="Text Box 12"/>
            <p:cNvSpPr txBox="1">
              <a:spLocks noChangeArrowheads="1"/>
            </p:cNvSpPr>
            <p:nvPr/>
          </p:nvSpPr>
          <p:spPr bwMode="auto">
            <a:xfrm>
              <a:off x="4224" y="2976"/>
              <a:ext cx="576" cy="494"/>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[Seed]</a:t>
              </a:r>
            </a:p>
          </p:txBody>
        </p:sp>
        <p:sp>
          <p:nvSpPr>
            <p:cNvPr id="112653" name="Text Box 13"/>
            <p:cNvSpPr txBox="1">
              <a:spLocks noChangeArrowheads="1"/>
            </p:cNvSpPr>
            <p:nvPr/>
          </p:nvSpPr>
          <p:spPr bwMode="auto">
            <a:xfrm>
              <a:off x="2112" y="3744"/>
              <a:ext cx="624" cy="494"/>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[Leech]</a:t>
              </a:r>
            </a:p>
          </p:txBody>
        </p:sp>
        <p:sp>
          <p:nvSpPr>
            <p:cNvPr id="112654" name="Text Box 14"/>
            <p:cNvSpPr txBox="1">
              <a:spLocks noChangeArrowheads="1"/>
            </p:cNvSpPr>
            <p:nvPr/>
          </p:nvSpPr>
          <p:spPr bwMode="auto">
            <a:xfrm>
              <a:off x="3504" y="864"/>
              <a:ext cx="67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Tracker</a:t>
              </a:r>
            </a:p>
          </p:txBody>
        </p:sp>
        <p:grpSp>
          <p:nvGrpSpPr>
            <p:cNvPr id="203791" name="Group 31"/>
            <p:cNvGrpSpPr>
              <a:grpSpLocks/>
            </p:cNvGrpSpPr>
            <p:nvPr/>
          </p:nvGrpSpPr>
          <p:grpSpPr bwMode="auto">
            <a:xfrm>
              <a:off x="1152" y="1680"/>
              <a:ext cx="1808" cy="960"/>
              <a:chOff x="1152" y="1680"/>
              <a:chExt cx="1808" cy="960"/>
            </a:xfrm>
          </p:grpSpPr>
          <p:sp>
            <p:nvSpPr>
              <p:cNvPr id="112657" name="Line 17"/>
              <p:cNvSpPr>
                <a:spLocks noChangeShapeType="1"/>
              </p:cNvSpPr>
              <p:nvPr/>
            </p:nvSpPr>
            <p:spPr bwMode="auto">
              <a:xfrm flipH="1">
                <a:off x="1152" y="1680"/>
                <a:ext cx="1728" cy="960"/>
              </a:xfrm>
              <a:prstGeom prst="line">
                <a:avLst/>
              </a:prstGeom>
              <a:noFill/>
              <a:ln w="9525">
                <a:solidFill>
                  <a:schemeClr val="tx1"/>
                </a:solidFill>
                <a:round/>
                <a:headEnd/>
                <a:tailEnd type="triangle" w="med" len="med"/>
              </a:ln>
            </p:spPr>
            <p:txBody>
              <a:bodyPr/>
              <a:lstStyle/>
              <a:p>
                <a:pPr>
                  <a:defRPr/>
                </a:pPr>
                <a:endParaRPr lang="zh-CN" altLang="en-US" sz="1800">
                  <a:latin typeface="+mn-lt"/>
                  <a:ea typeface="+mn-ea"/>
                </a:endParaRPr>
              </a:p>
            </p:txBody>
          </p:sp>
          <p:sp>
            <p:nvSpPr>
              <p:cNvPr id="112658" name="Text Box 19"/>
              <p:cNvSpPr txBox="1">
                <a:spLocks noChangeArrowheads="1"/>
              </p:cNvSpPr>
              <p:nvPr/>
            </p:nvSpPr>
            <p:spPr bwMode="auto">
              <a:xfrm rot="19829506">
                <a:off x="1392" y="2111"/>
                <a:ext cx="1568"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Response-peer list</a:t>
                </a:r>
              </a:p>
            </p:txBody>
          </p:sp>
        </p:grpSp>
        <p:sp>
          <p:nvSpPr>
            <p:cNvPr id="112656" name="Text Box 27"/>
            <p:cNvSpPr txBox="1">
              <a:spLocks noChangeArrowheads="1"/>
            </p:cNvSpPr>
            <p:nvPr/>
          </p:nvSpPr>
          <p:spPr bwMode="auto">
            <a:xfrm>
              <a:off x="1392" y="912"/>
              <a:ext cx="91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Web Server</a:t>
              </a:r>
            </a:p>
          </p:txBody>
        </p:sp>
      </p:grpSp>
    </p:spTree>
    <p:extLst>
      <p:ext uri="{BB962C8B-B14F-4D97-AF65-F5344CB8AC3E}">
        <p14:creationId xmlns:p14="http://schemas.microsoft.com/office/powerpoint/2010/main" val="357821060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4"/>
          <p:cNvSpPr>
            <a:spLocks noGrp="1" noChangeArrowheads="1"/>
          </p:cNvSpPr>
          <p:nvPr>
            <p:ph type="title"/>
          </p:nvPr>
        </p:nvSpPr>
        <p:spPr>
          <a:noFill/>
        </p:spPr>
        <p:txBody>
          <a:bodyPr/>
          <a:lstStyle/>
          <a:p>
            <a:r>
              <a:rPr lang="en-US" altLang="zh-CN"/>
              <a:t>Overall Architecture</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111</a:t>
            </a:fld>
            <a:endParaRPr lang="en-US" altLang="zh-CN" dirty="0"/>
          </a:p>
        </p:txBody>
      </p:sp>
      <p:grpSp>
        <p:nvGrpSpPr>
          <p:cNvPr id="205827" name="Group 48"/>
          <p:cNvGrpSpPr>
            <a:grpSpLocks/>
          </p:cNvGrpSpPr>
          <p:nvPr/>
        </p:nvGrpSpPr>
        <p:grpSpPr bwMode="auto">
          <a:xfrm>
            <a:off x="2057400" y="1371601"/>
            <a:ext cx="7086600" cy="5356225"/>
            <a:chOff x="336" y="864"/>
            <a:chExt cx="4464" cy="3374"/>
          </a:xfrm>
        </p:grpSpPr>
        <p:sp>
          <p:nvSpPr>
            <p:cNvPr id="113670" name="AutoShape 6"/>
            <p:cNvSpPr>
              <a:spLocks noChangeArrowheads="1"/>
            </p:cNvSpPr>
            <p:nvPr/>
          </p:nvSpPr>
          <p:spPr bwMode="auto">
            <a:xfrm rot="10656346">
              <a:off x="768" y="1056"/>
              <a:ext cx="576" cy="576"/>
            </a:xfrm>
            <a:prstGeom prst="foldedCorner">
              <a:avLst>
                <a:gd name="adj" fmla="val 12500"/>
              </a:avLst>
            </a:prstGeom>
            <a:solidFill>
              <a:schemeClr val="accent3"/>
            </a:solidFill>
            <a:ln w="9525">
              <a:solidFill>
                <a:schemeClr val="tx1"/>
              </a:solidFill>
              <a:round/>
              <a:headEnd/>
              <a:tailEnd/>
            </a:ln>
          </p:spPr>
          <p:txBody>
            <a:bodyPr rot="10800000" wrap="none" anchor="ctr"/>
            <a:lstStyle/>
            <a:p>
              <a:pPr algn="ctr">
                <a:defRPr/>
              </a:pPr>
              <a:r>
                <a:rPr lang="en-US" altLang="zh-CN" sz="800" dirty="0">
                  <a:latin typeface="+mn-lt"/>
                  <a:ea typeface="+mn-ea"/>
                </a:rPr>
                <a:t>Web page </a:t>
              </a:r>
            </a:p>
            <a:p>
              <a:pPr algn="ctr">
                <a:defRPr/>
              </a:pPr>
              <a:r>
                <a:rPr lang="en-US" altLang="zh-CN" sz="800" dirty="0">
                  <a:latin typeface="+mn-lt"/>
                  <a:ea typeface="+mn-ea"/>
                </a:rPr>
                <a:t>with link </a:t>
              </a:r>
            </a:p>
            <a:p>
              <a:pPr algn="ctr">
                <a:defRPr/>
              </a:pPr>
              <a:r>
                <a:rPr lang="en-US" altLang="zh-CN" sz="800" dirty="0">
                  <a:latin typeface="+mn-lt"/>
                  <a:ea typeface="+mn-ea"/>
                </a:rPr>
                <a:t>to .torrent</a:t>
              </a:r>
            </a:p>
          </p:txBody>
        </p:sp>
        <p:sp>
          <p:nvSpPr>
            <p:cNvPr id="113671" name="AutoShape 7"/>
            <p:cNvSpPr>
              <a:spLocks noChangeArrowheads="1"/>
            </p:cNvSpPr>
            <p:nvPr/>
          </p:nvSpPr>
          <p:spPr bwMode="auto">
            <a:xfrm>
              <a:off x="2688" y="1056"/>
              <a:ext cx="768" cy="624"/>
            </a:xfrm>
            <a:prstGeom prst="parallelogram">
              <a:avLst>
                <a:gd name="adj" fmla="val 30769"/>
              </a:avLst>
            </a:prstGeom>
            <a:solidFill>
              <a:schemeClr val="accent3"/>
            </a:solidFill>
            <a:ln w="9525">
              <a:solidFill>
                <a:schemeClr val="tx1"/>
              </a:solidFill>
              <a:miter lim="800000"/>
              <a:headEnd/>
              <a:tailEnd/>
            </a:ln>
          </p:spPr>
          <p:txBody>
            <a:bodyPr wrap="none" anchor="ctr"/>
            <a:lstStyle/>
            <a:p>
              <a:pPr>
                <a:defRPr/>
              </a:pPr>
              <a:endParaRPr lang="zh-CN" altLang="zh-CN" sz="1800">
                <a:latin typeface="+mn-lt"/>
                <a:ea typeface="+mn-ea"/>
              </a:endParaRPr>
            </a:p>
          </p:txBody>
        </p:sp>
        <p:sp>
          <p:nvSpPr>
            <p:cNvPr id="205832" name="Rectangle 8"/>
            <p:cNvSpPr>
              <a:spLocks noChangeArrowheads="1"/>
            </p:cNvSpPr>
            <p:nvPr/>
          </p:nvSpPr>
          <p:spPr bwMode="auto">
            <a:xfrm>
              <a:off x="576" y="2640"/>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A</a:t>
              </a:r>
            </a:p>
          </p:txBody>
        </p:sp>
        <p:sp>
          <p:nvSpPr>
            <p:cNvPr id="205833" name="Rectangle 9"/>
            <p:cNvSpPr>
              <a:spLocks noChangeArrowheads="1"/>
            </p:cNvSpPr>
            <p:nvPr/>
          </p:nvSpPr>
          <p:spPr bwMode="auto">
            <a:xfrm>
              <a:off x="2112" y="3264"/>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B</a:t>
              </a:r>
            </a:p>
          </p:txBody>
        </p:sp>
        <p:sp>
          <p:nvSpPr>
            <p:cNvPr id="205834" name="Rectangle 10"/>
            <p:cNvSpPr>
              <a:spLocks noChangeArrowheads="1"/>
            </p:cNvSpPr>
            <p:nvPr/>
          </p:nvSpPr>
          <p:spPr bwMode="auto">
            <a:xfrm>
              <a:off x="4176" y="2448"/>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C</a:t>
              </a:r>
            </a:p>
          </p:txBody>
        </p:sp>
        <p:sp>
          <p:nvSpPr>
            <p:cNvPr id="113675" name="Text Box 11"/>
            <p:cNvSpPr txBox="1">
              <a:spLocks noChangeArrowheads="1"/>
            </p:cNvSpPr>
            <p:nvPr/>
          </p:nvSpPr>
          <p:spPr bwMode="auto">
            <a:xfrm>
              <a:off x="336" y="3216"/>
              <a:ext cx="912" cy="1018"/>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[Leech]</a:t>
              </a:r>
            </a:p>
            <a:p>
              <a:pPr algn="ctr">
                <a:spcBef>
                  <a:spcPct val="50000"/>
                </a:spcBef>
                <a:defRPr/>
              </a:pPr>
              <a:r>
                <a:rPr lang="en-US" altLang="zh-CN" sz="1800">
                  <a:solidFill>
                    <a:srgbClr val="0000FF"/>
                  </a:solidFill>
                  <a:latin typeface="+mn-lt"/>
                  <a:ea typeface="+mn-ea"/>
                </a:rPr>
                <a:t>Downloader</a:t>
              </a:r>
            </a:p>
            <a:p>
              <a:pPr algn="ctr">
                <a:spcBef>
                  <a:spcPct val="50000"/>
                </a:spcBef>
                <a:defRPr/>
              </a:pPr>
              <a:r>
                <a:rPr lang="en-US" altLang="zh-CN" sz="1800">
                  <a:solidFill>
                    <a:srgbClr val="0000FF"/>
                  </a:solidFill>
                  <a:latin typeface="+mn-lt"/>
                  <a:ea typeface="+mn-ea"/>
                </a:rPr>
                <a:t>“US”</a:t>
              </a:r>
            </a:p>
          </p:txBody>
        </p:sp>
        <p:sp>
          <p:nvSpPr>
            <p:cNvPr id="113676" name="Text Box 12"/>
            <p:cNvSpPr txBox="1">
              <a:spLocks noChangeArrowheads="1"/>
            </p:cNvSpPr>
            <p:nvPr/>
          </p:nvSpPr>
          <p:spPr bwMode="auto">
            <a:xfrm>
              <a:off x="4224" y="2976"/>
              <a:ext cx="576" cy="494"/>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[Seed]</a:t>
              </a:r>
            </a:p>
          </p:txBody>
        </p:sp>
        <p:sp>
          <p:nvSpPr>
            <p:cNvPr id="113677" name="Text Box 13"/>
            <p:cNvSpPr txBox="1">
              <a:spLocks noChangeArrowheads="1"/>
            </p:cNvSpPr>
            <p:nvPr/>
          </p:nvSpPr>
          <p:spPr bwMode="auto">
            <a:xfrm>
              <a:off x="2112" y="3744"/>
              <a:ext cx="624" cy="494"/>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[Leech]</a:t>
              </a:r>
            </a:p>
          </p:txBody>
        </p:sp>
        <p:sp>
          <p:nvSpPr>
            <p:cNvPr id="113678" name="Text Box 14"/>
            <p:cNvSpPr txBox="1">
              <a:spLocks noChangeArrowheads="1"/>
            </p:cNvSpPr>
            <p:nvPr/>
          </p:nvSpPr>
          <p:spPr bwMode="auto">
            <a:xfrm>
              <a:off x="3504" y="864"/>
              <a:ext cx="67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Tracker</a:t>
              </a:r>
            </a:p>
          </p:txBody>
        </p:sp>
        <p:grpSp>
          <p:nvGrpSpPr>
            <p:cNvPr id="205839" name="Group 32"/>
            <p:cNvGrpSpPr>
              <a:grpSpLocks/>
            </p:cNvGrpSpPr>
            <p:nvPr/>
          </p:nvGrpSpPr>
          <p:grpSpPr bwMode="auto">
            <a:xfrm>
              <a:off x="1200" y="2399"/>
              <a:ext cx="2976" cy="1105"/>
              <a:chOff x="1200" y="2399"/>
              <a:chExt cx="2976" cy="1105"/>
            </a:xfrm>
          </p:grpSpPr>
          <p:sp>
            <p:nvSpPr>
              <p:cNvPr id="113682" name="Line 21"/>
              <p:cNvSpPr>
                <a:spLocks noChangeShapeType="1"/>
              </p:cNvSpPr>
              <p:nvPr/>
            </p:nvSpPr>
            <p:spPr bwMode="auto">
              <a:xfrm>
                <a:off x="1200" y="2976"/>
                <a:ext cx="912" cy="528"/>
              </a:xfrm>
              <a:prstGeom prst="line">
                <a:avLst/>
              </a:prstGeom>
              <a:noFill/>
              <a:ln w="9525">
                <a:solidFill>
                  <a:schemeClr val="tx1"/>
                </a:solidFill>
                <a:round/>
                <a:headEnd type="triangle" w="med" len="med"/>
                <a:tailEnd type="triangle" w="med" len="med"/>
              </a:ln>
            </p:spPr>
            <p:txBody>
              <a:bodyPr/>
              <a:lstStyle/>
              <a:p>
                <a:pPr>
                  <a:defRPr/>
                </a:pPr>
                <a:endParaRPr lang="zh-CN" altLang="en-US" sz="1800">
                  <a:latin typeface="+mn-lt"/>
                  <a:ea typeface="+mn-ea"/>
                </a:endParaRPr>
              </a:p>
            </p:txBody>
          </p:sp>
          <p:sp>
            <p:nvSpPr>
              <p:cNvPr id="113683" name="Line 23"/>
              <p:cNvSpPr>
                <a:spLocks noChangeShapeType="1"/>
              </p:cNvSpPr>
              <p:nvPr/>
            </p:nvSpPr>
            <p:spPr bwMode="auto">
              <a:xfrm flipH="1">
                <a:off x="1200" y="2592"/>
                <a:ext cx="2976" cy="144"/>
              </a:xfrm>
              <a:prstGeom prst="line">
                <a:avLst/>
              </a:prstGeom>
              <a:noFill/>
              <a:ln w="9525">
                <a:solidFill>
                  <a:schemeClr val="tx1"/>
                </a:solidFill>
                <a:round/>
                <a:headEnd type="triangle" w="med" len="med"/>
                <a:tailEnd type="triangle" w="med" len="med"/>
              </a:ln>
            </p:spPr>
            <p:txBody>
              <a:bodyPr/>
              <a:lstStyle/>
              <a:p>
                <a:pPr>
                  <a:defRPr/>
                </a:pPr>
                <a:endParaRPr lang="zh-CN" altLang="en-US" sz="1800">
                  <a:latin typeface="+mn-lt"/>
                  <a:ea typeface="+mn-ea"/>
                </a:endParaRPr>
              </a:p>
            </p:txBody>
          </p:sp>
          <p:sp>
            <p:nvSpPr>
              <p:cNvPr id="113684" name="Text Box 26"/>
              <p:cNvSpPr txBox="1">
                <a:spLocks noChangeArrowheads="1"/>
              </p:cNvSpPr>
              <p:nvPr/>
            </p:nvSpPr>
            <p:spPr bwMode="auto">
              <a:xfrm rot="21392801">
                <a:off x="2352" y="2399"/>
                <a:ext cx="908"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Shake-hand</a:t>
                </a:r>
              </a:p>
            </p:txBody>
          </p:sp>
        </p:grpSp>
        <p:sp>
          <p:nvSpPr>
            <p:cNvPr id="113680" name="Text Box 27"/>
            <p:cNvSpPr txBox="1">
              <a:spLocks noChangeArrowheads="1"/>
            </p:cNvSpPr>
            <p:nvPr/>
          </p:nvSpPr>
          <p:spPr bwMode="auto">
            <a:xfrm>
              <a:off x="1392" y="912"/>
              <a:ext cx="91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Web Server</a:t>
              </a:r>
            </a:p>
          </p:txBody>
        </p:sp>
        <p:sp>
          <p:nvSpPr>
            <p:cNvPr id="113681" name="Text Box 31"/>
            <p:cNvSpPr txBox="1">
              <a:spLocks noChangeArrowheads="1"/>
            </p:cNvSpPr>
            <p:nvPr/>
          </p:nvSpPr>
          <p:spPr bwMode="auto">
            <a:xfrm rot="1756914">
              <a:off x="1152" y="3215"/>
              <a:ext cx="912"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Shake-hand</a:t>
              </a:r>
            </a:p>
          </p:txBody>
        </p:sp>
      </p:grpSp>
    </p:spTree>
    <p:extLst>
      <p:ext uri="{BB962C8B-B14F-4D97-AF65-F5344CB8AC3E}">
        <p14:creationId xmlns:p14="http://schemas.microsoft.com/office/powerpoint/2010/main" val="26642014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4"/>
          <p:cNvSpPr>
            <a:spLocks noGrp="1" noChangeArrowheads="1"/>
          </p:cNvSpPr>
          <p:nvPr>
            <p:ph type="title"/>
          </p:nvPr>
        </p:nvSpPr>
        <p:spPr>
          <a:noFill/>
        </p:spPr>
        <p:txBody>
          <a:bodyPr/>
          <a:lstStyle/>
          <a:p>
            <a:r>
              <a:rPr lang="en-US" altLang="zh-CN"/>
              <a:t>Overall Architecture</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112</a:t>
            </a:fld>
            <a:endParaRPr lang="en-US" altLang="zh-CN" dirty="0"/>
          </a:p>
        </p:txBody>
      </p:sp>
      <p:grpSp>
        <p:nvGrpSpPr>
          <p:cNvPr id="207875" name="Group 32"/>
          <p:cNvGrpSpPr>
            <a:grpSpLocks/>
          </p:cNvGrpSpPr>
          <p:nvPr/>
        </p:nvGrpSpPr>
        <p:grpSpPr bwMode="auto">
          <a:xfrm>
            <a:off x="2057400" y="1371601"/>
            <a:ext cx="7086600" cy="5356225"/>
            <a:chOff x="336" y="864"/>
            <a:chExt cx="4464" cy="3374"/>
          </a:xfrm>
        </p:grpSpPr>
        <p:sp>
          <p:nvSpPr>
            <p:cNvPr id="114694" name="AutoShape 6"/>
            <p:cNvSpPr>
              <a:spLocks noChangeArrowheads="1"/>
            </p:cNvSpPr>
            <p:nvPr/>
          </p:nvSpPr>
          <p:spPr bwMode="auto">
            <a:xfrm rot="10656346">
              <a:off x="768" y="1056"/>
              <a:ext cx="576" cy="576"/>
            </a:xfrm>
            <a:prstGeom prst="foldedCorner">
              <a:avLst>
                <a:gd name="adj" fmla="val 12500"/>
              </a:avLst>
            </a:prstGeom>
            <a:solidFill>
              <a:schemeClr val="accent3"/>
            </a:solidFill>
            <a:ln w="9525">
              <a:solidFill>
                <a:schemeClr val="tx1"/>
              </a:solidFill>
              <a:round/>
              <a:headEnd/>
              <a:tailEnd/>
            </a:ln>
          </p:spPr>
          <p:txBody>
            <a:bodyPr rot="10800000" wrap="none" anchor="ctr"/>
            <a:lstStyle/>
            <a:p>
              <a:pPr algn="ctr">
                <a:defRPr/>
              </a:pPr>
              <a:r>
                <a:rPr lang="en-US" altLang="zh-CN" sz="800">
                  <a:latin typeface="+mn-lt"/>
                  <a:ea typeface="+mn-ea"/>
                </a:rPr>
                <a:t>Web page </a:t>
              </a:r>
            </a:p>
            <a:p>
              <a:pPr algn="ctr">
                <a:defRPr/>
              </a:pPr>
              <a:r>
                <a:rPr lang="en-US" altLang="zh-CN" sz="800">
                  <a:latin typeface="+mn-lt"/>
                  <a:ea typeface="+mn-ea"/>
                </a:rPr>
                <a:t>with link </a:t>
              </a:r>
            </a:p>
            <a:p>
              <a:pPr algn="ctr">
                <a:defRPr/>
              </a:pPr>
              <a:r>
                <a:rPr lang="en-US" altLang="zh-CN" sz="800">
                  <a:latin typeface="+mn-lt"/>
                  <a:ea typeface="+mn-ea"/>
                </a:rPr>
                <a:t>to .torrent</a:t>
              </a:r>
            </a:p>
          </p:txBody>
        </p:sp>
        <p:sp>
          <p:nvSpPr>
            <p:cNvPr id="114695" name="AutoShape 7"/>
            <p:cNvSpPr>
              <a:spLocks noChangeArrowheads="1"/>
            </p:cNvSpPr>
            <p:nvPr/>
          </p:nvSpPr>
          <p:spPr bwMode="auto">
            <a:xfrm>
              <a:off x="2688" y="1056"/>
              <a:ext cx="768" cy="624"/>
            </a:xfrm>
            <a:prstGeom prst="parallelogram">
              <a:avLst>
                <a:gd name="adj" fmla="val 30769"/>
              </a:avLst>
            </a:prstGeom>
            <a:solidFill>
              <a:schemeClr val="accent3"/>
            </a:solidFill>
            <a:ln w="9525">
              <a:solidFill>
                <a:schemeClr val="tx1"/>
              </a:solidFill>
              <a:miter lim="800000"/>
              <a:headEnd/>
              <a:tailEnd/>
            </a:ln>
          </p:spPr>
          <p:txBody>
            <a:bodyPr wrap="none" anchor="ctr"/>
            <a:lstStyle/>
            <a:p>
              <a:pPr>
                <a:defRPr/>
              </a:pPr>
              <a:endParaRPr lang="zh-CN" altLang="zh-CN" sz="1800">
                <a:latin typeface="+mn-lt"/>
                <a:ea typeface="+mn-ea"/>
              </a:endParaRPr>
            </a:p>
          </p:txBody>
        </p:sp>
        <p:sp>
          <p:nvSpPr>
            <p:cNvPr id="207880" name="Rectangle 8"/>
            <p:cNvSpPr>
              <a:spLocks noChangeArrowheads="1"/>
            </p:cNvSpPr>
            <p:nvPr/>
          </p:nvSpPr>
          <p:spPr bwMode="auto">
            <a:xfrm>
              <a:off x="576" y="2640"/>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A</a:t>
              </a:r>
            </a:p>
          </p:txBody>
        </p:sp>
        <p:sp>
          <p:nvSpPr>
            <p:cNvPr id="207881" name="Rectangle 9"/>
            <p:cNvSpPr>
              <a:spLocks noChangeArrowheads="1"/>
            </p:cNvSpPr>
            <p:nvPr/>
          </p:nvSpPr>
          <p:spPr bwMode="auto">
            <a:xfrm>
              <a:off x="2112" y="3264"/>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B</a:t>
              </a:r>
            </a:p>
          </p:txBody>
        </p:sp>
        <p:sp>
          <p:nvSpPr>
            <p:cNvPr id="207882" name="Rectangle 10"/>
            <p:cNvSpPr>
              <a:spLocks noChangeArrowheads="1"/>
            </p:cNvSpPr>
            <p:nvPr/>
          </p:nvSpPr>
          <p:spPr bwMode="auto">
            <a:xfrm>
              <a:off x="4176" y="2448"/>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C</a:t>
              </a:r>
            </a:p>
          </p:txBody>
        </p:sp>
        <p:sp>
          <p:nvSpPr>
            <p:cNvPr id="114699" name="Text Box 11"/>
            <p:cNvSpPr txBox="1">
              <a:spLocks noChangeArrowheads="1"/>
            </p:cNvSpPr>
            <p:nvPr/>
          </p:nvSpPr>
          <p:spPr bwMode="auto">
            <a:xfrm>
              <a:off x="336" y="3216"/>
              <a:ext cx="912" cy="1018"/>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[Leech]</a:t>
              </a:r>
            </a:p>
            <a:p>
              <a:pPr algn="ctr">
                <a:spcBef>
                  <a:spcPct val="50000"/>
                </a:spcBef>
                <a:defRPr/>
              </a:pPr>
              <a:r>
                <a:rPr lang="en-US" altLang="zh-CN" sz="1800">
                  <a:solidFill>
                    <a:srgbClr val="0000FF"/>
                  </a:solidFill>
                  <a:latin typeface="+mn-lt"/>
                  <a:ea typeface="+mn-ea"/>
                </a:rPr>
                <a:t>Downloader</a:t>
              </a:r>
            </a:p>
            <a:p>
              <a:pPr algn="ctr">
                <a:spcBef>
                  <a:spcPct val="50000"/>
                </a:spcBef>
                <a:defRPr/>
              </a:pPr>
              <a:r>
                <a:rPr lang="en-US" altLang="zh-CN" sz="1800">
                  <a:solidFill>
                    <a:srgbClr val="0000FF"/>
                  </a:solidFill>
                  <a:latin typeface="+mn-lt"/>
                  <a:ea typeface="+mn-ea"/>
                </a:rPr>
                <a:t>“US”</a:t>
              </a:r>
            </a:p>
          </p:txBody>
        </p:sp>
        <p:sp>
          <p:nvSpPr>
            <p:cNvPr id="114700" name="Text Box 12"/>
            <p:cNvSpPr txBox="1">
              <a:spLocks noChangeArrowheads="1"/>
            </p:cNvSpPr>
            <p:nvPr/>
          </p:nvSpPr>
          <p:spPr bwMode="auto">
            <a:xfrm>
              <a:off x="4224" y="2976"/>
              <a:ext cx="576" cy="494"/>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[Seed]</a:t>
              </a:r>
            </a:p>
          </p:txBody>
        </p:sp>
        <p:sp>
          <p:nvSpPr>
            <p:cNvPr id="114701" name="Text Box 13"/>
            <p:cNvSpPr txBox="1">
              <a:spLocks noChangeArrowheads="1"/>
            </p:cNvSpPr>
            <p:nvPr/>
          </p:nvSpPr>
          <p:spPr bwMode="auto">
            <a:xfrm>
              <a:off x="2112" y="3744"/>
              <a:ext cx="624" cy="494"/>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[Leech]</a:t>
              </a:r>
            </a:p>
          </p:txBody>
        </p:sp>
        <p:sp>
          <p:nvSpPr>
            <p:cNvPr id="114702" name="Text Box 14"/>
            <p:cNvSpPr txBox="1">
              <a:spLocks noChangeArrowheads="1"/>
            </p:cNvSpPr>
            <p:nvPr/>
          </p:nvSpPr>
          <p:spPr bwMode="auto">
            <a:xfrm>
              <a:off x="3504" y="864"/>
              <a:ext cx="67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Tracker</a:t>
              </a:r>
            </a:p>
          </p:txBody>
        </p:sp>
        <p:grpSp>
          <p:nvGrpSpPr>
            <p:cNvPr id="207887" name="Group 31"/>
            <p:cNvGrpSpPr>
              <a:grpSpLocks/>
            </p:cNvGrpSpPr>
            <p:nvPr/>
          </p:nvGrpSpPr>
          <p:grpSpPr bwMode="auto">
            <a:xfrm>
              <a:off x="1200" y="2399"/>
              <a:ext cx="2976" cy="961"/>
              <a:chOff x="1200" y="2399"/>
              <a:chExt cx="2976" cy="961"/>
            </a:xfrm>
          </p:grpSpPr>
          <p:sp>
            <p:nvSpPr>
              <p:cNvPr id="114705" name="Line 22"/>
              <p:cNvSpPr>
                <a:spLocks noChangeShapeType="1"/>
              </p:cNvSpPr>
              <p:nvPr/>
            </p:nvSpPr>
            <p:spPr bwMode="auto">
              <a:xfrm flipH="1" flipV="1">
                <a:off x="1200" y="2832"/>
                <a:ext cx="912" cy="528"/>
              </a:xfrm>
              <a:prstGeom prst="line">
                <a:avLst/>
              </a:prstGeom>
              <a:noFill/>
              <a:ln w="9525">
                <a:solidFill>
                  <a:schemeClr val="tx1"/>
                </a:solidFill>
                <a:round/>
                <a:headEnd/>
                <a:tailEnd type="triangle" w="med" len="med"/>
              </a:ln>
            </p:spPr>
            <p:txBody>
              <a:bodyPr/>
              <a:lstStyle/>
              <a:p>
                <a:pPr>
                  <a:defRPr/>
                </a:pPr>
                <a:endParaRPr lang="zh-CN" altLang="en-US" sz="1800">
                  <a:latin typeface="+mn-lt"/>
                  <a:ea typeface="+mn-ea"/>
                </a:endParaRPr>
              </a:p>
            </p:txBody>
          </p:sp>
          <p:sp>
            <p:nvSpPr>
              <p:cNvPr id="114706" name="Line 23"/>
              <p:cNvSpPr>
                <a:spLocks noChangeShapeType="1"/>
              </p:cNvSpPr>
              <p:nvPr/>
            </p:nvSpPr>
            <p:spPr bwMode="auto">
              <a:xfrm flipH="1">
                <a:off x="1200" y="2592"/>
                <a:ext cx="2976" cy="144"/>
              </a:xfrm>
              <a:prstGeom prst="line">
                <a:avLst/>
              </a:prstGeom>
              <a:noFill/>
              <a:ln w="9525">
                <a:solidFill>
                  <a:schemeClr val="tx1"/>
                </a:solidFill>
                <a:round/>
                <a:headEnd/>
                <a:tailEnd type="triangle" w="med" len="med"/>
              </a:ln>
            </p:spPr>
            <p:txBody>
              <a:bodyPr/>
              <a:lstStyle/>
              <a:p>
                <a:pPr>
                  <a:defRPr/>
                </a:pPr>
                <a:endParaRPr lang="zh-CN" altLang="en-US" sz="1800">
                  <a:latin typeface="+mn-lt"/>
                  <a:ea typeface="+mn-ea"/>
                </a:endParaRPr>
              </a:p>
            </p:txBody>
          </p:sp>
          <p:sp>
            <p:nvSpPr>
              <p:cNvPr id="114707" name="Text Box 24"/>
              <p:cNvSpPr txBox="1">
                <a:spLocks noChangeArrowheads="1"/>
              </p:cNvSpPr>
              <p:nvPr/>
            </p:nvSpPr>
            <p:spPr bwMode="auto">
              <a:xfrm rot="1832436">
                <a:off x="1440" y="2927"/>
                <a:ext cx="624"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pieces</a:t>
                </a:r>
              </a:p>
            </p:txBody>
          </p:sp>
          <p:sp>
            <p:nvSpPr>
              <p:cNvPr id="114708" name="Text Box 26"/>
              <p:cNvSpPr txBox="1">
                <a:spLocks noChangeArrowheads="1"/>
              </p:cNvSpPr>
              <p:nvPr/>
            </p:nvSpPr>
            <p:spPr bwMode="auto">
              <a:xfrm rot="21392801">
                <a:off x="2544" y="2399"/>
                <a:ext cx="624"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pieces</a:t>
                </a:r>
              </a:p>
            </p:txBody>
          </p:sp>
        </p:grpSp>
        <p:sp>
          <p:nvSpPr>
            <p:cNvPr id="114704" name="Text Box 27"/>
            <p:cNvSpPr txBox="1">
              <a:spLocks noChangeArrowheads="1"/>
            </p:cNvSpPr>
            <p:nvPr/>
          </p:nvSpPr>
          <p:spPr bwMode="auto">
            <a:xfrm>
              <a:off x="1392" y="912"/>
              <a:ext cx="91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Web Server</a:t>
              </a:r>
            </a:p>
          </p:txBody>
        </p:sp>
      </p:grpSp>
    </p:spTree>
    <p:extLst>
      <p:ext uri="{BB962C8B-B14F-4D97-AF65-F5344CB8AC3E}">
        <p14:creationId xmlns:p14="http://schemas.microsoft.com/office/powerpoint/2010/main" val="131618050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4"/>
          <p:cNvSpPr>
            <a:spLocks noGrp="1" noChangeArrowheads="1"/>
          </p:cNvSpPr>
          <p:nvPr>
            <p:ph type="title"/>
          </p:nvPr>
        </p:nvSpPr>
        <p:spPr>
          <a:noFill/>
        </p:spPr>
        <p:txBody>
          <a:bodyPr/>
          <a:lstStyle/>
          <a:p>
            <a:r>
              <a:rPr lang="en-US" altLang="zh-CN"/>
              <a:t>Overall Architecture</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113</a:t>
            </a:fld>
            <a:endParaRPr lang="en-US" altLang="zh-CN" dirty="0"/>
          </a:p>
        </p:txBody>
      </p:sp>
      <p:grpSp>
        <p:nvGrpSpPr>
          <p:cNvPr id="209923" name="Group 31"/>
          <p:cNvGrpSpPr>
            <a:grpSpLocks/>
          </p:cNvGrpSpPr>
          <p:nvPr/>
        </p:nvGrpSpPr>
        <p:grpSpPr bwMode="auto">
          <a:xfrm>
            <a:off x="2057400" y="1371601"/>
            <a:ext cx="7086600" cy="5356225"/>
            <a:chOff x="336" y="864"/>
            <a:chExt cx="4464" cy="3374"/>
          </a:xfrm>
        </p:grpSpPr>
        <p:sp>
          <p:nvSpPr>
            <p:cNvPr id="115718" name="AutoShape 6"/>
            <p:cNvSpPr>
              <a:spLocks noChangeArrowheads="1"/>
            </p:cNvSpPr>
            <p:nvPr/>
          </p:nvSpPr>
          <p:spPr bwMode="auto">
            <a:xfrm rot="10656346">
              <a:off x="768" y="1056"/>
              <a:ext cx="576" cy="576"/>
            </a:xfrm>
            <a:prstGeom prst="foldedCorner">
              <a:avLst>
                <a:gd name="adj" fmla="val 12500"/>
              </a:avLst>
            </a:prstGeom>
            <a:solidFill>
              <a:schemeClr val="accent3"/>
            </a:solidFill>
            <a:ln w="9525">
              <a:solidFill>
                <a:schemeClr val="tx1"/>
              </a:solidFill>
              <a:round/>
              <a:headEnd/>
              <a:tailEnd/>
            </a:ln>
          </p:spPr>
          <p:txBody>
            <a:bodyPr rot="10800000" wrap="none" anchor="ctr"/>
            <a:lstStyle/>
            <a:p>
              <a:pPr algn="ctr">
                <a:defRPr/>
              </a:pPr>
              <a:r>
                <a:rPr lang="en-US" altLang="zh-CN" sz="800" dirty="0">
                  <a:latin typeface="+mn-lt"/>
                  <a:ea typeface="+mn-ea"/>
                </a:rPr>
                <a:t>Web page </a:t>
              </a:r>
            </a:p>
            <a:p>
              <a:pPr algn="ctr">
                <a:defRPr/>
              </a:pPr>
              <a:r>
                <a:rPr lang="en-US" altLang="zh-CN" sz="800" dirty="0">
                  <a:latin typeface="+mn-lt"/>
                  <a:ea typeface="+mn-ea"/>
                </a:rPr>
                <a:t>with link </a:t>
              </a:r>
            </a:p>
            <a:p>
              <a:pPr algn="ctr">
                <a:defRPr/>
              </a:pPr>
              <a:r>
                <a:rPr lang="en-US" altLang="zh-CN" sz="800" dirty="0">
                  <a:latin typeface="+mn-lt"/>
                  <a:ea typeface="+mn-ea"/>
                </a:rPr>
                <a:t>to .torrent</a:t>
              </a:r>
            </a:p>
          </p:txBody>
        </p:sp>
        <p:sp>
          <p:nvSpPr>
            <p:cNvPr id="115719" name="AutoShape 7"/>
            <p:cNvSpPr>
              <a:spLocks noChangeArrowheads="1"/>
            </p:cNvSpPr>
            <p:nvPr/>
          </p:nvSpPr>
          <p:spPr bwMode="auto">
            <a:xfrm>
              <a:off x="2688" y="1056"/>
              <a:ext cx="768" cy="624"/>
            </a:xfrm>
            <a:prstGeom prst="parallelogram">
              <a:avLst>
                <a:gd name="adj" fmla="val 30769"/>
              </a:avLst>
            </a:prstGeom>
            <a:solidFill>
              <a:schemeClr val="accent3"/>
            </a:solidFill>
            <a:ln w="9525">
              <a:solidFill>
                <a:schemeClr val="tx1"/>
              </a:solidFill>
              <a:miter lim="800000"/>
              <a:headEnd/>
              <a:tailEnd/>
            </a:ln>
          </p:spPr>
          <p:txBody>
            <a:bodyPr wrap="none" anchor="ctr"/>
            <a:lstStyle/>
            <a:p>
              <a:pPr>
                <a:defRPr/>
              </a:pPr>
              <a:endParaRPr lang="zh-CN" altLang="zh-CN" sz="1800">
                <a:latin typeface="+mn-lt"/>
                <a:ea typeface="+mn-ea"/>
              </a:endParaRPr>
            </a:p>
          </p:txBody>
        </p:sp>
        <p:sp>
          <p:nvSpPr>
            <p:cNvPr id="209928" name="Rectangle 8"/>
            <p:cNvSpPr>
              <a:spLocks noChangeArrowheads="1"/>
            </p:cNvSpPr>
            <p:nvPr/>
          </p:nvSpPr>
          <p:spPr bwMode="auto">
            <a:xfrm>
              <a:off x="576" y="2640"/>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A</a:t>
              </a:r>
            </a:p>
          </p:txBody>
        </p:sp>
        <p:sp>
          <p:nvSpPr>
            <p:cNvPr id="209929" name="Rectangle 9"/>
            <p:cNvSpPr>
              <a:spLocks noChangeArrowheads="1"/>
            </p:cNvSpPr>
            <p:nvPr/>
          </p:nvSpPr>
          <p:spPr bwMode="auto">
            <a:xfrm>
              <a:off x="2112" y="3264"/>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B</a:t>
              </a:r>
            </a:p>
          </p:txBody>
        </p:sp>
        <p:sp>
          <p:nvSpPr>
            <p:cNvPr id="209930" name="Rectangle 10"/>
            <p:cNvSpPr>
              <a:spLocks noChangeArrowheads="1"/>
            </p:cNvSpPr>
            <p:nvPr/>
          </p:nvSpPr>
          <p:spPr bwMode="auto">
            <a:xfrm>
              <a:off x="4176" y="2448"/>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C</a:t>
              </a:r>
            </a:p>
          </p:txBody>
        </p:sp>
        <p:sp>
          <p:nvSpPr>
            <p:cNvPr id="115723" name="Text Box 11"/>
            <p:cNvSpPr txBox="1">
              <a:spLocks noChangeArrowheads="1"/>
            </p:cNvSpPr>
            <p:nvPr/>
          </p:nvSpPr>
          <p:spPr bwMode="auto">
            <a:xfrm>
              <a:off x="336" y="3216"/>
              <a:ext cx="912" cy="1018"/>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[Leech]</a:t>
              </a:r>
            </a:p>
            <a:p>
              <a:pPr algn="ctr">
                <a:spcBef>
                  <a:spcPct val="50000"/>
                </a:spcBef>
                <a:defRPr/>
              </a:pPr>
              <a:r>
                <a:rPr lang="en-US" altLang="zh-CN" sz="1800">
                  <a:solidFill>
                    <a:srgbClr val="0000FF"/>
                  </a:solidFill>
                  <a:latin typeface="+mn-lt"/>
                  <a:ea typeface="+mn-ea"/>
                </a:rPr>
                <a:t>Downloader</a:t>
              </a:r>
            </a:p>
            <a:p>
              <a:pPr algn="ctr">
                <a:spcBef>
                  <a:spcPct val="50000"/>
                </a:spcBef>
                <a:defRPr/>
              </a:pPr>
              <a:r>
                <a:rPr lang="en-US" altLang="zh-CN" sz="1800">
                  <a:solidFill>
                    <a:srgbClr val="0000FF"/>
                  </a:solidFill>
                  <a:latin typeface="+mn-lt"/>
                  <a:ea typeface="+mn-ea"/>
                </a:rPr>
                <a:t>“US”</a:t>
              </a:r>
            </a:p>
          </p:txBody>
        </p:sp>
        <p:sp>
          <p:nvSpPr>
            <p:cNvPr id="115724" name="Text Box 12"/>
            <p:cNvSpPr txBox="1">
              <a:spLocks noChangeArrowheads="1"/>
            </p:cNvSpPr>
            <p:nvPr/>
          </p:nvSpPr>
          <p:spPr bwMode="auto">
            <a:xfrm>
              <a:off x="4224" y="2976"/>
              <a:ext cx="576" cy="494"/>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[Seed]</a:t>
              </a:r>
            </a:p>
          </p:txBody>
        </p:sp>
        <p:sp>
          <p:nvSpPr>
            <p:cNvPr id="115725" name="Text Box 13"/>
            <p:cNvSpPr txBox="1">
              <a:spLocks noChangeArrowheads="1"/>
            </p:cNvSpPr>
            <p:nvPr/>
          </p:nvSpPr>
          <p:spPr bwMode="auto">
            <a:xfrm>
              <a:off x="2112" y="3744"/>
              <a:ext cx="624" cy="494"/>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[Leech]</a:t>
              </a:r>
            </a:p>
          </p:txBody>
        </p:sp>
        <p:sp>
          <p:nvSpPr>
            <p:cNvPr id="115726" name="Text Box 14"/>
            <p:cNvSpPr txBox="1">
              <a:spLocks noChangeArrowheads="1"/>
            </p:cNvSpPr>
            <p:nvPr/>
          </p:nvSpPr>
          <p:spPr bwMode="auto">
            <a:xfrm>
              <a:off x="3504" y="864"/>
              <a:ext cx="67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Tracker</a:t>
              </a:r>
            </a:p>
          </p:txBody>
        </p:sp>
        <p:grpSp>
          <p:nvGrpSpPr>
            <p:cNvPr id="209935" name="Group 20"/>
            <p:cNvGrpSpPr>
              <a:grpSpLocks/>
            </p:cNvGrpSpPr>
            <p:nvPr/>
          </p:nvGrpSpPr>
          <p:grpSpPr bwMode="auto">
            <a:xfrm>
              <a:off x="1200" y="2399"/>
              <a:ext cx="2976" cy="1105"/>
              <a:chOff x="1200" y="2399"/>
              <a:chExt cx="2976" cy="1105"/>
            </a:xfrm>
          </p:grpSpPr>
          <p:sp>
            <p:nvSpPr>
              <p:cNvPr id="115729" name="Line 21"/>
              <p:cNvSpPr>
                <a:spLocks noChangeShapeType="1"/>
              </p:cNvSpPr>
              <p:nvPr/>
            </p:nvSpPr>
            <p:spPr bwMode="auto">
              <a:xfrm>
                <a:off x="1200" y="2976"/>
                <a:ext cx="912" cy="528"/>
              </a:xfrm>
              <a:prstGeom prst="line">
                <a:avLst/>
              </a:prstGeom>
              <a:noFill/>
              <a:ln w="9525">
                <a:solidFill>
                  <a:schemeClr val="tx1"/>
                </a:solidFill>
                <a:round/>
                <a:headEnd/>
                <a:tailEnd type="triangle" w="med" len="med"/>
              </a:ln>
            </p:spPr>
            <p:txBody>
              <a:bodyPr/>
              <a:lstStyle/>
              <a:p>
                <a:pPr>
                  <a:defRPr/>
                </a:pPr>
                <a:endParaRPr lang="zh-CN" altLang="en-US" sz="1800">
                  <a:latin typeface="+mn-lt"/>
                  <a:ea typeface="+mn-ea"/>
                </a:endParaRPr>
              </a:p>
            </p:txBody>
          </p:sp>
          <p:sp>
            <p:nvSpPr>
              <p:cNvPr id="115730" name="Line 22"/>
              <p:cNvSpPr>
                <a:spLocks noChangeShapeType="1"/>
              </p:cNvSpPr>
              <p:nvPr/>
            </p:nvSpPr>
            <p:spPr bwMode="auto">
              <a:xfrm flipH="1" flipV="1">
                <a:off x="1200" y="2832"/>
                <a:ext cx="912" cy="528"/>
              </a:xfrm>
              <a:prstGeom prst="line">
                <a:avLst/>
              </a:prstGeom>
              <a:noFill/>
              <a:ln w="9525">
                <a:solidFill>
                  <a:schemeClr val="tx1"/>
                </a:solidFill>
                <a:round/>
                <a:headEnd/>
                <a:tailEnd type="triangle" w="med" len="med"/>
              </a:ln>
            </p:spPr>
            <p:txBody>
              <a:bodyPr/>
              <a:lstStyle/>
              <a:p>
                <a:pPr>
                  <a:defRPr/>
                </a:pPr>
                <a:endParaRPr lang="zh-CN" altLang="en-US" sz="1800">
                  <a:latin typeface="+mn-lt"/>
                  <a:ea typeface="+mn-ea"/>
                </a:endParaRPr>
              </a:p>
            </p:txBody>
          </p:sp>
          <p:sp>
            <p:nvSpPr>
              <p:cNvPr id="115731" name="Line 23"/>
              <p:cNvSpPr>
                <a:spLocks noChangeShapeType="1"/>
              </p:cNvSpPr>
              <p:nvPr/>
            </p:nvSpPr>
            <p:spPr bwMode="auto">
              <a:xfrm flipH="1">
                <a:off x="1200" y="2592"/>
                <a:ext cx="2976" cy="144"/>
              </a:xfrm>
              <a:prstGeom prst="line">
                <a:avLst/>
              </a:prstGeom>
              <a:noFill/>
              <a:ln w="9525">
                <a:solidFill>
                  <a:schemeClr val="tx1"/>
                </a:solidFill>
                <a:round/>
                <a:headEnd/>
                <a:tailEnd type="triangle" w="med" len="med"/>
              </a:ln>
            </p:spPr>
            <p:txBody>
              <a:bodyPr/>
              <a:lstStyle/>
              <a:p>
                <a:pPr>
                  <a:defRPr/>
                </a:pPr>
                <a:endParaRPr lang="zh-CN" altLang="en-US" sz="1800">
                  <a:latin typeface="+mn-lt"/>
                  <a:ea typeface="+mn-ea"/>
                </a:endParaRPr>
              </a:p>
            </p:txBody>
          </p:sp>
          <p:sp>
            <p:nvSpPr>
              <p:cNvPr id="115732" name="Text Box 24"/>
              <p:cNvSpPr txBox="1">
                <a:spLocks noChangeArrowheads="1"/>
              </p:cNvSpPr>
              <p:nvPr/>
            </p:nvSpPr>
            <p:spPr bwMode="auto">
              <a:xfrm rot="1832436">
                <a:off x="1440" y="2927"/>
                <a:ext cx="624"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pieces</a:t>
                </a:r>
              </a:p>
            </p:txBody>
          </p:sp>
          <p:sp>
            <p:nvSpPr>
              <p:cNvPr id="115733" name="Text Box 25"/>
              <p:cNvSpPr txBox="1">
                <a:spLocks noChangeArrowheads="1"/>
              </p:cNvSpPr>
              <p:nvPr/>
            </p:nvSpPr>
            <p:spPr bwMode="auto">
              <a:xfrm rot="1832436">
                <a:off x="1296" y="3215"/>
                <a:ext cx="624"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pieces</a:t>
                </a:r>
              </a:p>
            </p:txBody>
          </p:sp>
          <p:sp>
            <p:nvSpPr>
              <p:cNvPr id="115734" name="Text Box 26"/>
              <p:cNvSpPr txBox="1">
                <a:spLocks noChangeArrowheads="1"/>
              </p:cNvSpPr>
              <p:nvPr/>
            </p:nvSpPr>
            <p:spPr bwMode="auto">
              <a:xfrm rot="21392801">
                <a:off x="2544" y="2399"/>
                <a:ext cx="624"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pieces</a:t>
                </a:r>
              </a:p>
            </p:txBody>
          </p:sp>
        </p:grpSp>
        <p:sp>
          <p:nvSpPr>
            <p:cNvPr id="115728" name="Text Box 27"/>
            <p:cNvSpPr txBox="1">
              <a:spLocks noChangeArrowheads="1"/>
            </p:cNvSpPr>
            <p:nvPr/>
          </p:nvSpPr>
          <p:spPr bwMode="auto">
            <a:xfrm>
              <a:off x="1392" y="912"/>
              <a:ext cx="91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Web Server</a:t>
              </a:r>
            </a:p>
          </p:txBody>
        </p:sp>
      </p:grpSp>
    </p:spTree>
    <p:extLst>
      <p:ext uri="{BB962C8B-B14F-4D97-AF65-F5344CB8AC3E}">
        <p14:creationId xmlns:p14="http://schemas.microsoft.com/office/powerpoint/2010/main" val="11111286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n-US" altLang="zh-CN"/>
              <a:t>Overall Architecture</a:t>
            </a:r>
          </a:p>
        </p:txBody>
      </p:sp>
      <p:sp>
        <p:nvSpPr>
          <p:cNvPr id="3" name="灯片编号占位符 2"/>
          <p:cNvSpPr>
            <a:spLocks noGrp="1"/>
          </p:cNvSpPr>
          <p:nvPr>
            <p:ph type="sldNum" sz="quarter" idx="12"/>
          </p:nvPr>
        </p:nvSpPr>
        <p:spPr/>
        <p:txBody>
          <a:bodyPr/>
          <a:lstStyle/>
          <a:p>
            <a:fld id="{8DE895D9-91D8-4958-BB05-9803D63D1C8A}" type="slidenum">
              <a:rPr lang="en-US" altLang="zh-CN" smtClean="0"/>
              <a:pPr/>
              <a:t>114</a:t>
            </a:fld>
            <a:endParaRPr lang="en-US" altLang="zh-CN" dirty="0"/>
          </a:p>
        </p:txBody>
      </p:sp>
      <p:grpSp>
        <p:nvGrpSpPr>
          <p:cNvPr id="211971" name="Group 36"/>
          <p:cNvGrpSpPr>
            <a:grpSpLocks/>
          </p:cNvGrpSpPr>
          <p:nvPr/>
        </p:nvGrpSpPr>
        <p:grpSpPr bwMode="auto">
          <a:xfrm>
            <a:off x="2057400" y="1371601"/>
            <a:ext cx="7086600" cy="5356225"/>
            <a:chOff x="336" y="864"/>
            <a:chExt cx="4464" cy="3374"/>
          </a:xfrm>
        </p:grpSpPr>
        <p:sp>
          <p:nvSpPr>
            <p:cNvPr id="116742" name="AutoShape 4"/>
            <p:cNvSpPr>
              <a:spLocks noChangeArrowheads="1"/>
            </p:cNvSpPr>
            <p:nvPr/>
          </p:nvSpPr>
          <p:spPr bwMode="auto">
            <a:xfrm rot="10656346">
              <a:off x="768" y="1056"/>
              <a:ext cx="576" cy="576"/>
            </a:xfrm>
            <a:prstGeom prst="foldedCorner">
              <a:avLst>
                <a:gd name="adj" fmla="val 12500"/>
              </a:avLst>
            </a:prstGeom>
            <a:solidFill>
              <a:schemeClr val="accent3"/>
            </a:solidFill>
            <a:ln w="9525">
              <a:solidFill>
                <a:schemeClr val="tx1"/>
              </a:solidFill>
              <a:round/>
              <a:headEnd/>
              <a:tailEnd/>
            </a:ln>
          </p:spPr>
          <p:txBody>
            <a:bodyPr rot="10800000" wrap="none" anchor="ctr"/>
            <a:lstStyle/>
            <a:p>
              <a:pPr algn="ctr">
                <a:defRPr/>
              </a:pPr>
              <a:r>
                <a:rPr lang="en-US" altLang="zh-CN" sz="800" dirty="0">
                  <a:latin typeface="+mn-lt"/>
                  <a:ea typeface="+mn-ea"/>
                </a:rPr>
                <a:t>Web page </a:t>
              </a:r>
            </a:p>
            <a:p>
              <a:pPr algn="ctr">
                <a:defRPr/>
              </a:pPr>
              <a:r>
                <a:rPr lang="en-US" altLang="zh-CN" sz="800" dirty="0">
                  <a:latin typeface="+mn-lt"/>
                  <a:ea typeface="+mn-ea"/>
                </a:rPr>
                <a:t>with link </a:t>
              </a:r>
            </a:p>
            <a:p>
              <a:pPr algn="ctr">
                <a:defRPr/>
              </a:pPr>
              <a:r>
                <a:rPr lang="en-US" altLang="zh-CN" sz="800" dirty="0">
                  <a:latin typeface="+mn-lt"/>
                  <a:ea typeface="+mn-ea"/>
                </a:rPr>
                <a:t>to .torrent</a:t>
              </a:r>
            </a:p>
          </p:txBody>
        </p:sp>
        <p:sp>
          <p:nvSpPr>
            <p:cNvPr id="116743" name="AutoShape 5"/>
            <p:cNvSpPr>
              <a:spLocks noChangeArrowheads="1"/>
            </p:cNvSpPr>
            <p:nvPr/>
          </p:nvSpPr>
          <p:spPr bwMode="auto">
            <a:xfrm>
              <a:off x="2688" y="1056"/>
              <a:ext cx="768" cy="624"/>
            </a:xfrm>
            <a:prstGeom prst="parallelogram">
              <a:avLst>
                <a:gd name="adj" fmla="val 30769"/>
              </a:avLst>
            </a:prstGeom>
            <a:solidFill>
              <a:schemeClr val="accent3"/>
            </a:solidFill>
            <a:ln w="9525">
              <a:solidFill>
                <a:schemeClr val="tx1"/>
              </a:solidFill>
              <a:miter lim="800000"/>
              <a:headEnd/>
              <a:tailEnd/>
            </a:ln>
          </p:spPr>
          <p:txBody>
            <a:bodyPr wrap="none" anchor="ctr"/>
            <a:lstStyle/>
            <a:p>
              <a:pPr>
                <a:defRPr/>
              </a:pPr>
              <a:endParaRPr lang="zh-CN" altLang="zh-CN" sz="1800">
                <a:latin typeface="+mn-lt"/>
                <a:ea typeface="+mn-ea"/>
              </a:endParaRPr>
            </a:p>
          </p:txBody>
        </p:sp>
        <p:sp>
          <p:nvSpPr>
            <p:cNvPr id="211976" name="Rectangle 6"/>
            <p:cNvSpPr>
              <a:spLocks noChangeArrowheads="1"/>
            </p:cNvSpPr>
            <p:nvPr/>
          </p:nvSpPr>
          <p:spPr bwMode="auto">
            <a:xfrm>
              <a:off x="576" y="2640"/>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A</a:t>
              </a:r>
            </a:p>
          </p:txBody>
        </p:sp>
        <p:sp>
          <p:nvSpPr>
            <p:cNvPr id="211977" name="Rectangle 7"/>
            <p:cNvSpPr>
              <a:spLocks noChangeArrowheads="1"/>
            </p:cNvSpPr>
            <p:nvPr/>
          </p:nvSpPr>
          <p:spPr bwMode="auto">
            <a:xfrm>
              <a:off x="2112" y="3264"/>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B</a:t>
              </a:r>
            </a:p>
          </p:txBody>
        </p:sp>
        <p:sp>
          <p:nvSpPr>
            <p:cNvPr id="211978" name="Rectangle 8"/>
            <p:cNvSpPr>
              <a:spLocks noChangeArrowheads="1"/>
            </p:cNvSpPr>
            <p:nvPr/>
          </p:nvSpPr>
          <p:spPr bwMode="auto">
            <a:xfrm>
              <a:off x="4176" y="2448"/>
              <a:ext cx="624" cy="432"/>
            </a:xfrm>
            <a:prstGeom prst="rect">
              <a:avLst/>
            </a:prstGeom>
            <a:solidFill>
              <a:schemeClr val="accent3"/>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lgn="ctr">
                <a:spcBef>
                  <a:spcPct val="0"/>
                </a:spcBef>
                <a:buSzTx/>
                <a:buFontTx/>
                <a:buNone/>
                <a:defRPr/>
              </a:pPr>
              <a:r>
                <a:rPr lang="en-US" altLang="zh-CN" sz="1800">
                  <a:latin typeface="+mn-lt"/>
                  <a:ea typeface="+mn-ea"/>
                </a:rPr>
                <a:t>C</a:t>
              </a:r>
            </a:p>
          </p:txBody>
        </p:sp>
        <p:sp>
          <p:nvSpPr>
            <p:cNvPr id="116747" name="Text Box 9"/>
            <p:cNvSpPr txBox="1">
              <a:spLocks noChangeArrowheads="1"/>
            </p:cNvSpPr>
            <p:nvPr/>
          </p:nvSpPr>
          <p:spPr bwMode="auto">
            <a:xfrm>
              <a:off x="336" y="3216"/>
              <a:ext cx="912" cy="1018"/>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[Leech]</a:t>
              </a:r>
            </a:p>
            <a:p>
              <a:pPr algn="ctr">
                <a:spcBef>
                  <a:spcPct val="50000"/>
                </a:spcBef>
                <a:defRPr/>
              </a:pPr>
              <a:r>
                <a:rPr lang="en-US" altLang="zh-CN" sz="1800">
                  <a:solidFill>
                    <a:srgbClr val="0000FF"/>
                  </a:solidFill>
                  <a:latin typeface="+mn-lt"/>
                  <a:ea typeface="+mn-ea"/>
                </a:rPr>
                <a:t>Downloader</a:t>
              </a:r>
            </a:p>
            <a:p>
              <a:pPr algn="ctr">
                <a:spcBef>
                  <a:spcPct val="50000"/>
                </a:spcBef>
                <a:defRPr/>
              </a:pPr>
              <a:r>
                <a:rPr lang="en-US" altLang="zh-CN" sz="1800">
                  <a:solidFill>
                    <a:srgbClr val="0000FF"/>
                  </a:solidFill>
                  <a:latin typeface="+mn-lt"/>
                  <a:ea typeface="+mn-ea"/>
                </a:rPr>
                <a:t>“US”</a:t>
              </a:r>
            </a:p>
          </p:txBody>
        </p:sp>
        <p:sp>
          <p:nvSpPr>
            <p:cNvPr id="116748" name="Text Box 11"/>
            <p:cNvSpPr txBox="1">
              <a:spLocks noChangeArrowheads="1"/>
            </p:cNvSpPr>
            <p:nvPr/>
          </p:nvSpPr>
          <p:spPr bwMode="auto">
            <a:xfrm>
              <a:off x="4224" y="2976"/>
              <a:ext cx="576" cy="494"/>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Peer</a:t>
              </a:r>
            </a:p>
            <a:p>
              <a:pPr algn="ctr">
                <a:spcBef>
                  <a:spcPct val="50000"/>
                </a:spcBef>
                <a:defRPr/>
              </a:pPr>
              <a:r>
                <a:rPr lang="en-US" altLang="zh-CN" sz="1800">
                  <a:latin typeface="+mn-lt"/>
                  <a:ea typeface="+mn-ea"/>
                </a:rPr>
                <a:t>[Seed]</a:t>
              </a:r>
            </a:p>
          </p:txBody>
        </p:sp>
        <p:sp>
          <p:nvSpPr>
            <p:cNvPr id="116749" name="Text Box 13"/>
            <p:cNvSpPr txBox="1">
              <a:spLocks noChangeArrowheads="1"/>
            </p:cNvSpPr>
            <p:nvPr/>
          </p:nvSpPr>
          <p:spPr bwMode="auto">
            <a:xfrm>
              <a:off x="2112" y="3744"/>
              <a:ext cx="624" cy="494"/>
            </a:xfrm>
            <a:prstGeom prst="rect">
              <a:avLst/>
            </a:prstGeom>
            <a:noFill/>
            <a:ln w="9525">
              <a:noFill/>
              <a:miter lim="800000"/>
              <a:headEnd/>
              <a:tailEnd/>
            </a:ln>
          </p:spPr>
          <p:txBody>
            <a:bodyPr>
              <a:spAutoFit/>
            </a:bodyPr>
            <a:lstStyle/>
            <a:p>
              <a:pPr algn="ctr">
                <a:spcBef>
                  <a:spcPct val="50000"/>
                </a:spcBef>
                <a:defRPr/>
              </a:pPr>
              <a:r>
                <a:rPr lang="en-US" altLang="zh-CN" sz="1800" dirty="0">
                  <a:latin typeface="+mn-lt"/>
                  <a:ea typeface="+mn-ea"/>
                </a:rPr>
                <a:t>Peer</a:t>
              </a:r>
            </a:p>
            <a:p>
              <a:pPr algn="ctr">
                <a:spcBef>
                  <a:spcPct val="50000"/>
                </a:spcBef>
                <a:defRPr/>
              </a:pPr>
              <a:r>
                <a:rPr lang="en-US" altLang="zh-CN" sz="1800" dirty="0">
                  <a:latin typeface="+mn-lt"/>
                  <a:ea typeface="+mn-ea"/>
                </a:rPr>
                <a:t>[Leech]</a:t>
              </a:r>
            </a:p>
          </p:txBody>
        </p:sp>
        <p:sp>
          <p:nvSpPr>
            <p:cNvPr id="116750" name="Text Box 20"/>
            <p:cNvSpPr txBox="1">
              <a:spLocks noChangeArrowheads="1"/>
            </p:cNvSpPr>
            <p:nvPr/>
          </p:nvSpPr>
          <p:spPr bwMode="auto">
            <a:xfrm>
              <a:off x="3504" y="864"/>
              <a:ext cx="67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Tracker</a:t>
              </a:r>
            </a:p>
          </p:txBody>
        </p:sp>
        <p:grpSp>
          <p:nvGrpSpPr>
            <p:cNvPr id="211983" name="Group 32"/>
            <p:cNvGrpSpPr>
              <a:grpSpLocks/>
            </p:cNvGrpSpPr>
            <p:nvPr/>
          </p:nvGrpSpPr>
          <p:grpSpPr bwMode="auto">
            <a:xfrm>
              <a:off x="960" y="1680"/>
              <a:ext cx="2000" cy="960"/>
              <a:chOff x="960" y="1680"/>
              <a:chExt cx="2000" cy="960"/>
            </a:xfrm>
          </p:grpSpPr>
          <p:sp>
            <p:nvSpPr>
              <p:cNvPr id="116760" name="Line 15"/>
              <p:cNvSpPr>
                <a:spLocks noChangeShapeType="1"/>
              </p:cNvSpPr>
              <p:nvPr/>
            </p:nvSpPr>
            <p:spPr bwMode="auto">
              <a:xfrm flipV="1">
                <a:off x="960" y="1680"/>
                <a:ext cx="1776" cy="960"/>
              </a:xfrm>
              <a:prstGeom prst="line">
                <a:avLst/>
              </a:prstGeom>
              <a:noFill/>
              <a:ln w="9525">
                <a:solidFill>
                  <a:schemeClr val="tx1"/>
                </a:solidFill>
                <a:round/>
                <a:headEnd/>
                <a:tailEnd type="triangle" w="med" len="med"/>
              </a:ln>
            </p:spPr>
            <p:txBody>
              <a:bodyPr/>
              <a:lstStyle/>
              <a:p>
                <a:pPr>
                  <a:defRPr/>
                </a:pPr>
                <a:endParaRPr lang="zh-CN" altLang="en-US" sz="1800">
                  <a:latin typeface="+mn-lt"/>
                  <a:ea typeface="+mn-ea"/>
                </a:endParaRPr>
              </a:p>
            </p:txBody>
          </p:sp>
          <p:sp>
            <p:nvSpPr>
              <p:cNvPr id="116761" name="Line 16"/>
              <p:cNvSpPr>
                <a:spLocks noChangeShapeType="1"/>
              </p:cNvSpPr>
              <p:nvPr/>
            </p:nvSpPr>
            <p:spPr bwMode="auto">
              <a:xfrm flipH="1">
                <a:off x="1152" y="1680"/>
                <a:ext cx="1728" cy="960"/>
              </a:xfrm>
              <a:prstGeom prst="line">
                <a:avLst/>
              </a:prstGeom>
              <a:noFill/>
              <a:ln w="9525">
                <a:solidFill>
                  <a:schemeClr val="tx1"/>
                </a:solidFill>
                <a:round/>
                <a:headEnd/>
                <a:tailEnd type="triangle" w="med" len="med"/>
              </a:ln>
            </p:spPr>
            <p:txBody>
              <a:bodyPr/>
              <a:lstStyle/>
              <a:p>
                <a:pPr>
                  <a:defRPr/>
                </a:pPr>
                <a:endParaRPr lang="zh-CN" altLang="en-US" sz="1800">
                  <a:latin typeface="+mn-lt"/>
                  <a:ea typeface="+mn-ea"/>
                </a:endParaRPr>
              </a:p>
            </p:txBody>
          </p:sp>
          <p:sp>
            <p:nvSpPr>
              <p:cNvPr id="116762" name="Text Box 21"/>
              <p:cNvSpPr txBox="1">
                <a:spLocks noChangeArrowheads="1"/>
              </p:cNvSpPr>
              <p:nvPr/>
            </p:nvSpPr>
            <p:spPr bwMode="auto">
              <a:xfrm rot="19829506">
                <a:off x="1385" y="1852"/>
                <a:ext cx="1055"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Get-announce</a:t>
                </a:r>
              </a:p>
            </p:txBody>
          </p:sp>
          <p:sp>
            <p:nvSpPr>
              <p:cNvPr id="116763" name="Text Box 22"/>
              <p:cNvSpPr txBox="1">
                <a:spLocks noChangeArrowheads="1"/>
              </p:cNvSpPr>
              <p:nvPr/>
            </p:nvSpPr>
            <p:spPr bwMode="auto">
              <a:xfrm rot="19829506">
                <a:off x="1392" y="2111"/>
                <a:ext cx="1568"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Response-peer list</a:t>
                </a:r>
              </a:p>
            </p:txBody>
          </p:sp>
        </p:grpSp>
        <p:grpSp>
          <p:nvGrpSpPr>
            <p:cNvPr id="211984" name="Group 33"/>
            <p:cNvGrpSpPr>
              <a:grpSpLocks/>
            </p:cNvGrpSpPr>
            <p:nvPr/>
          </p:nvGrpSpPr>
          <p:grpSpPr bwMode="auto">
            <a:xfrm>
              <a:off x="1200" y="2399"/>
              <a:ext cx="2976" cy="1105"/>
              <a:chOff x="1200" y="2399"/>
              <a:chExt cx="2976" cy="1105"/>
            </a:xfrm>
          </p:grpSpPr>
          <p:sp>
            <p:nvSpPr>
              <p:cNvPr id="116754" name="Line 17"/>
              <p:cNvSpPr>
                <a:spLocks noChangeShapeType="1"/>
              </p:cNvSpPr>
              <p:nvPr/>
            </p:nvSpPr>
            <p:spPr bwMode="auto">
              <a:xfrm>
                <a:off x="1200" y="2976"/>
                <a:ext cx="912" cy="528"/>
              </a:xfrm>
              <a:prstGeom prst="line">
                <a:avLst/>
              </a:prstGeom>
              <a:noFill/>
              <a:ln w="9525">
                <a:solidFill>
                  <a:schemeClr val="tx1"/>
                </a:solidFill>
                <a:round/>
                <a:headEnd/>
                <a:tailEnd type="triangle" w="med" len="med"/>
              </a:ln>
            </p:spPr>
            <p:txBody>
              <a:bodyPr/>
              <a:lstStyle/>
              <a:p>
                <a:pPr>
                  <a:defRPr/>
                </a:pPr>
                <a:endParaRPr lang="zh-CN" altLang="en-US" sz="1800">
                  <a:latin typeface="+mn-lt"/>
                  <a:ea typeface="+mn-ea"/>
                </a:endParaRPr>
              </a:p>
            </p:txBody>
          </p:sp>
          <p:sp>
            <p:nvSpPr>
              <p:cNvPr id="116755" name="Line 18"/>
              <p:cNvSpPr>
                <a:spLocks noChangeShapeType="1"/>
              </p:cNvSpPr>
              <p:nvPr/>
            </p:nvSpPr>
            <p:spPr bwMode="auto">
              <a:xfrm flipH="1" flipV="1">
                <a:off x="1200" y="2832"/>
                <a:ext cx="912" cy="528"/>
              </a:xfrm>
              <a:prstGeom prst="line">
                <a:avLst/>
              </a:prstGeom>
              <a:noFill/>
              <a:ln w="9525">
                <a:solidFill>
                  <a:schemeClr val="tx1"/>
                </a:solidFill>
                <a:round/>
                <a:headEnd/>
                <a:tailEnd type="triangle" w="med" len="med"/>
              </a:ln>
            </p:spPr>
            <p:txBody>
              <a:bodyPr/>
              <a:lstStyle/>
              <a:p>
                <a:pPr>
                  <a:defRPr/>
                </a:pPr>
                <a:endParaRPr lang="zh-CN" altLang="en-US" sz="1800">
                  <a:latin typeface="+mn-lt"/>
                  <a:ea typeface="+mn-ea"/>
                </a:endParaRPr>
              </a:p>
            </p:txBody>
          </p:sp>
          <p:sp>
            <p:nvSpPr>
              <p:cNvPr id="116756" name="Line 19"/>
              <p:cNvSpPr>
                <a:spLocks noChangeShapeType="1"/>
              </p:cNvSpPr>
              <p:nvPr/>
            </p:nvSpPr>
            <p:spPr bwMode="auto">
              <a:xfrm flipH="1">
                <a:off x="1200" y="2592"/>
                <a:ext cx="2976" cy="144"/>
              </a:xfrm>
              <a:prstGeom prst="line">
                <a:avLst/>
              </a:prstGeom>
              <a:noFill/>
              <a:ln w="9525">
                <a:solidFill>
                  <a:schemeClr val="tx1"/>
                </a:solidFill>
                <a:round/>
                <a:headEnd/>
                <a:tailEnd type="triangle" w="med" len="med"/>
              </a:ln>
            </p:spPr>
            <p:txBody>
              <a:bodyPr/>
              <a:lstStyle/>
              <a:p>
                <a:pPr>
                  <a:defRPr/>
                </a:pPr>
                <a:endParaRPr lang="zh-CN" altLang="en-US" sz="1800">
                  <a:latin typeface="+mn-lt"/>
                  <a:ea typeface="+mn-ea"/>
                </a:endParaRPr>
              </a:p>
            </p:txBody>
          </p:sp>
          <p:sp>
            <p:nvSpPr>
              <p:cNvPr id="116757" name="Text Box 23"/>
              <p:cNvSpPr txBox="1">
                <a:spLocks noChangeArrowheads="1"/>
              </p:cNvSpPr>
              <p:nvPr/>
            </p:nvSpPr>
            <p:spPr bwMode="auto">
              <a:xfrm rot="1832436">
                <a:off x="1440" y="2927"/>
                <a:ext cx="624"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pieces</a:t>
                </a:r>
              </a:p>
            </p:txBody>
          </p:sp>
          <p:sp>
            <p:nvSpPr>
              <p:cNvPr id="116758" name="Text Box 24"/>
              <p:cNvSpPr txBox="1">
                <a:spLocks noChangeArrowheads="1"/>
              </p:cNvSpPr>
              <p:nvPr/>
            </p:nvSpPr>
            <p:spPr bwMode="auto">
              <a:xfrm rot="1832436">
                <a:off x="1296" y="3215"/>
                <a:ext cx="624"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pieces</a:t>
                </a:r>
              </a:p>
            </p:txBody>
          </p:sp>
          <p:sp>
            <p:nvSpPr>
              <p:cNvPr id="116759" name="Text Box 25"/>
              <p:cNvSpPr txBox="1">
                <a:spLocks noChangeArrowheads="1"/>
              </p:cNvSpPr>
              <p:nvPr/>
            </p:nvSpPr>
            <p:spPr bwMode="auto">
              <a:xfrm rot="21392801">
                <a:off x="2544" y="2399"/>
                <a:ext cx="624" cy="233"/>
              </a:xfrm>
              <a:prstGeom prst="rect">
                <a:avLst/>
              </a:prstGeom>
              <a:noFill/>
              <a:ln w="9525">
                <a:noFill/>
                <a:miter lim="800000"/>
                <a:headEnd/>
                <a:tailEnd/>
              </a:ln>
            </p:spPr>
            <p:txBody>
              <a:bodyPr>
                <a:spAutoFit/>
              </a:bodyPr>
              <a:lstStyle/>
              <a:p>
                <a:pPr>
                  <a:spcBef>
                    <a:spcPct val="50000"/>
                  </a:spcBef>
                  <a:defRPr/>
                </a:pPr>
                <a:r>
                  <a:rPr lang="en-US" altLang="zh-CN" sz="1800">
                    <a:latin typeface="+mn-lt"/>
                    <a:ea typeface="+mn-ea"/>
                  </a:rPr>
                  <a:t>pieces</a:t>
                </a:r>
              </a:p>
            </p:txBody>
          </p:sp>
        </p:grpSp>
        <p:sp>
          <p:nvSpPr>
            <p:cNvPr id="116753" name="Text Box 27"/>
            <p:cNvSpPr txBox="1">
              <a:spLocks noChangeArrowheads="1"/>
            </p:cNvSpPr>
            <p:nvPr/>
          </p:nvSpPr>
          <p:spPr bwMode="auto">
            <a:xfrm>
              <a:off x="1392" y="912"/>
              <a:ext cx="912" cy="233"/>
            </a:xfrm>
            <a:prstGeom prst="rect">
              <a:avLst/>
            </a:prstGeom>
            <a:noFill/>
            <a:ln w="9525">
              <a:noFill/>
              <a:miter lim="800000"/>
              <a:headEnd/>
              <a:tailEnd/>
            </a:ln>
          </p:spPr>
          <p:txBody>
            <a:bodyPr>
              <a:spAutoFit/>
            </a:bodyPr>
            <a:lstStyle/>
            <a:p>
              <a:pPr algn="ctr">
                <a:spcBef>
                  <a:spcPct val="50000"/>
                </a:spcBef>
                <a:defRPr/>
              </a:pPr>
              <a:r>
                <a:rPr lang="en-US" altLang="zh-CN" sz="1800">
                  <a:latin typeface="+mn-lt"/>
                  <a:ea typeface="+mn-ea"/>
                </a:rPr>
                <a:t>Web Server</a:t>
              </a:r>
            </a:p>
          </p:txBody>
        </p:sp>
      </p:grpSp>
    </p:spTree>
    <p:extLst>
      <p:ext uri="{BB962C8B-B14F-4D97-AF65-F5344CB8AC3E}">
        <p14:creationId xmlns:p14="http://schemas.microsoft.com/office/powerpoint/2010/main" val="278926624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r>
              <a:rPr lang="en-US" altLang="zh-CN"/>
              <a:t>BitTorrent (1)</a:t>
            </a:r>
          </a:p>
        </p:txBody>
      </p:sp>
      <p:sp>
        <p:nvSpPr>
          <p:cNvPr id="214019" name="Rectangle 3"/>
          <p:cNvSpPr>
            <a:spLocks noGrp="1" noChangeArrowheads="1"/>
          </p:cNvSpPr>
          <p:nvPr>
            <p:ph sz="half" idx="1"/>
          </p:nvPr>
        </p:nvSpPr>
        <p:spPr>
          <a:xfrm>
            <a:off x="711200" y="1600200"/>
            <a:ext cx="5979160" cy="4648200"/>
          </a:xfrm>
        </p:spPr>
        <p:txBody>
          <a:bodyPr>
            <a:normAutofit lnSpcReduction="10000"/>
          </a:bodyPr>
          <a:lstStyle/>
          <a:p>
            <a:r>
              <a:rPr lang="en-US" altLang="zh-CN" sz="2400" dirty="0">
                <a:ea typeface="宋体" panose="02010600030101010101" pitchFamily="2" charset="-122"/>
              </a:rPr>
              <a:t>file divided into 256KB </a:t>
            </a:r>
            <a:r>
              <a:rPr lang="en-US" altLang="zh-CN" sz="2400" i="1" dirty="0">
                <a:solidFill>
                  <a:srgbClr val="FF3300"/>
                </a:solidFill>
                <a:ea typeface="宋体" panose="02010600030101010101" pitchFamily="2" charset="-122"/>
              </a:rPr>
              <a:t>chunks</a:t>
            </a:r>
            <a:r>
              <a:rPr lang="en-US" altLang="zh-CN" sz="2400" dirty="0">
                <a:ea typeface="宋体" panose="02010600030101010101" pitchFamily="2" charset="-122"/>
              </a:rPr>
              <a:t>.</a:t>
            </a:r>
          </a:p>
          <a:p>
            <a:r>
              <a:rPr lang="en-US" altLang="zh-CN" sz="2400" dirty="0">
                <a:ea typeface="宋体" panose="02010600030101010101" pitchFamily="2" charset="-122"/>
              </a:rPr>
              <a:t>peer joining </a:t>
            </a:r>
            <a:r>
              <a:rPr lang="en-US" altLang="zh-CN" sz="2400" dirty="0">
                <a:solidFill>
                  <a:srgbClr val="00B050"/>
                </a:solidFill>
                <a:ea typeface="宋体" panose="02010600030101010101" pitchFamily="2" charset="-122"/>
              </a:rPr>
              <a:t>torrent</a:t>
            </a:r>
            <a:r>
              <a:rPr lang="en-US" altLang="zh-CN" sz="2400" dirty="0">
                <a:ea typeface="宋体" panose="02010600030101010101" pitchFamily="2" charset="-122"/>
              </a:rPr>
              <a:t>: </a:t>
            </a:r>
          </a:p>
          <a:p>
            <a:pPr lvl="1"/>
            <a:r>
              <a:rPr lang="en-US" altLang="zh-CN" dirty="0">
                <a:ea typeface="宋体" panose="02010600030101010101" pitchFamily="2" charset="-122"/>
              </a:rPr>
              <a:t>has no chunks, but will accumulate them over time</a:t>
            </a:r>
          </a:p>
          <a:p>
            <a:pPr lvl="1"/>
            <a:r>
              <a:rPr lang="en-US" altLang="zh-CN" u="sng" dirty="0">
                <a:ea typeface="宋体" panose="02010600030101010101" pitchFamily="2" charset="-122"/>
              </a:rPr>
              <a:t>registers</a:t>
            </a:r>
            <a:r>
              <a:rPr lang="en-US" altLang="zh-CN" dirty="0">
                <a:ea typeface="宋体" panose="02010600030101010101" pitchFamily="2" charset="-122"/>
              </a:rPr>
              <a:t> with </a:t>
            </a:r>
            <a:r>
              <a:rPr lang="en-US" altLang="zh-CN" b="1" i="1" dirty="0">
                <a:ea typeface="宋体" panose="02010600030101010101" pitchFamily="2" charset="-122"/>
              </a:rPr>
              <a:t>tracker</a:t>
            </a:r>
            <a:r>
              <a:rPr lang="en-US" altLang="zh-CN" dirty="0">
                <a:ea typeface="宋体" panose="02010600030101010101" pitchFamily="2" charset="-122"/>
              </a:rPr>
              <a:t> to get list of peers, connects to subset of peers (“neighbors”)</a:t>
            </a:r>
          </a:p>
          <a:p>
            <a:r>
              <a:rPr lang="en-US" altLang="zh-CN" sz="2400" dirty="0">
                <a:ea typeface="宋体" panose="02010600030101010101" pitchFamily="2" charset="-122"/>
              </a:rPr>
              <a:t>while downloading,  peer </a:t>
            </a:r>
            <a:r>
              <a:rPr lang="en-US" altLang="zh-CN" sz="2400" dirty="0">
                <a:solidFill>
                  <a:srgbClr val="C00000"/>
                </a:solidFill>
                <a:ea typeface="宋体" panose="02010600030101010101" pitchFamily="2" charset="-122"/>
              </a:rPr>
              <a:t>uploads</a:t>
            </a:r>
            <a:r>
              <a:rPr lang="en-US" altLang="zh-CN" sz="2400" dirty="0">
                <a:ea typeface="宋体" panose="02010600030101010101" pitchFamily="2" charset="-122"/>
              </a:rPr>
              <a:t> chunks to other peers. </a:t>
            </a:r>
          </a:p>
          <a:p>
            <a:r>
              <a:rPr lang="en-US" altLang="zh-CN" sz="2400" dirty="0">
                <a:ea typeface="宋体" panose="02010600030101010101" pitchFamily="2" charset="-122"/>
              </a:rPr>
              <a:t>peers may come and go</a:t>
            </a:r>
          </a:p>
          <a:p>
            <a:r>
              <a:rPr lang="en-US" altLang="zh-CN" sz="2400" dirty="0">
                <a:ea typeface="宋体" panose="02010600030101010101" pitchFamily="2" charset="-122"/>
              </a:rPr>
              <a:t>once peer has entire file, it may (selfishly) leave or (altruistically) remain</a:t>
            </a:r>
          </a:p>
        </p:txBody>
      </p:sp>
      <p:sp>
        <p:nvSpPr>
          <p:cNvPr id="3" name="灯片编号占位符 2"/>
          <p:cNvSpPr>
            <a:spLocks noGrp="1"/>
          </p:cNvSpPr>
          <p:nvPr>
            <p:ph type="sldNum" sz="quarter" idx="12"/>
          </p:nvPr>
        </p:nvSpPr>
        <p:spPr/>
        <p:txBody>
          <a:bodyPr/>
          <a:lstStyle/>
          <a:p>
            <a:fld id="{B5976719-4C93-4032-AE44-9AF0CDE2F195}" type="slidenum">
              <a:rPr lang="en-US" altLang="zh-CN" smtClean="0"/>
              <a:pPr/>
              <a:t>115</a:t>
            </a:fld>
            <a:endParaRPr lang="en-US" altLang="zh-CN" dirty="0"/>
          </a:p>
        </p:txBody>
      </p:sp>
      <p:grpSp>
        <p:nvGrpSpPr>
          <p:cNvPr id="214020" name="Group 43"/>
          <p:cNvGrpSpPr>
            <a:grpSpLocks/>
          </p:cNvGrpSpPr>
          <p:nvPr/>
        </p:nvGrpSpPr>
        <p:grpSpPr bwMode="auto">
          <a:xfrm>
            <a:off x="8249085" y="1885324"/>
            <a:ext cx="2962275" cy="2882900"/>
            <a:chOff x="2195" y="208"/>
            <a:chExt cx="3140" cy="2776"/>
          </a:xfrm>
        </p:grpSpPr>
        <p:grpSp>
          <p:nvGrpSpPr>
            <p:cNvPr id="214023" name="Group 6"/>
            <p:cNvGrpSpPr>
              <a:grpSpLocks/>
            </p:cNvGrpSpPr>
            <p:nvPr/>
          </p:nvGrpSpPr>
          <p:grpSpPr bwMode="auto">
            <a:xfrm>
              <a:off x="2513" y="208"/>
              <a:ext cx="339" cy="558"/>
              <a:chOff x="4180" y="783"/>
              <a:chExt cx="150" cy="307"/>
            </a:xfrm>
          </p:grpSpPr>
          <p:sp>
            <p:nvSpPr>
              <p:cNvPr id="214049" name="AutoShape 7"/>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Times New Roman" panose="02020603050405020304" pitchFamily="18" charset="0"/>
                  <a:ea typeface="宋体" panose="02010600030101010101" pitchFamily="2" charset="-122"/>
                </a:endParaRPr>
              </a:p>
            </p:txBody>
          </p:sp>
          <p:sp>
            <p:nvSpPr>
              <p:cNvPr id="214050" name="Rectangle 8"/>
              <p:cNvSpPr>
                <a:spLocks noChangeArrowheads="1"/>
              </p:cNvSpPr>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Times New Roman" panose="02020603050405020304" pitchFamily="18" charset="0"/>
                  <a:ea typeface="宋体" panose="02010600030101010101" pitchFamily="2" charset="-122"/>
                </a:endParaRPr>
              </a:p>
            </p:txBody>
          </p:sp>
          <p:sp>
            <p:nvSpPr>
              <p:cNvPr id="214051" name="Rectangle 9"/>
              <p:cNvSpPr>
                <a:spLocks noChangeArrowheads="1"/>
              </p:cNvSpPr>
              <p:nvPr/>
            </p:nvSpPr>
            <p:spPr bwMode="auto">
              <a:xfrm>
                <a:off x="4181" y="852"/>
                <a:ext cx="95" cy="236"/>
              </a:xfrm>
              <a:prstGeom prst="rect">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Times New Roman" panose="02020603050405020304" pitchFamily="18" charset="0"/>
                  <a:ea typeface="宋体" panose="02010600030101010101" pitchFamily="2" charset="-122"/>
                </a:endParaRPr>
              </a:p>
            </p:txBody>
          </p:sp>
          <p:sp>
            <p:nvSpPr>
              <p:cNvPr id="214052" name="AutoShape 10"/>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Times New Roman" panose="02020603050405020304" pitchFamily="18" charset="0"/>
                  <a:ea typeface="宋体" panose="02010600030101010101" pitchFamily="2" charset="-122"/>
                </a:endParaRPr>
              </a:p>
            </p:txBody>
          </p:sp>
          <p:sp>
            <p:nvSpPr>
              <p:cNvPr id="214053" name="Line 11"/>
              <p:cNvSpPr>
                <a:spLocks noChangeShapeType="1"/>
              </p:cNvSpPr>
              <p:nvPr/>
            </p:nvSpPr>
            <p:spPr bwMode="auto">
              <a:xfrm>
                <a:off x="4330" y="788"/>
                <a:ext cx="0" cy="23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4054" name="Line 12"/>
              <p:cNvSpPr>
                <a:spLocks noChangeShapeType="1"/>
              </p:cNvSpPr>
              <p:nvPr/>
            </p:nvSpPr>
            <p:spPr bwMode="auto">
              <a:xfrm flipH="1">
                <a:off x="4276" y="1019"/>
                <a:ext cx="54" cy="6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4055" name="Rectangle 13"/>
              <p:cNvSpPr>
                <a:spLocks noChangeArrowheads="1"/>
              </p:cNvSpPr>
              <p:nvPr/>
            </p:nvSpPr>
            <p:spPr bwMode="auto">
              <a:xfrm>
                <a:off x="4193" y="883"/>
                <a:ext cx="63" cy="136"/>
              </a:xfrm>
              <a:prstGeom prst="rect">
                <a:avLst/>
              </a:prstGeom>
              <a:solidFill>
                <a:schemeClr val="accent2"/>
              </a:solidFill>
              <a:ln w="9525">
                <a:solidFill>
                  <a:schemeClr val="tx1"/>
                </a:solidFill>
                <a:miter lim="800000"/>
                <a:headEnd/>
                <a:tailEnd/>
              </a:ln>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Times New Roman" panose="02020603050405020304" pitchFamily="18" charset="0"/>
                  <a:ea typeface="宋体" panose="02010600030101010101" pitchFamily="2" charset="-122"/>
                </a:endParaRPr>
              </a:p>
            </p:txBody>
          </p:sp>
          <p:sp>
            <p:nvSpPr>
              <p:cNvPr id="214056" name="Rectangle 14"/>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en-US" altLang="zh-CN" sz="2400">
                  <a:latin typeface="Times New Roman" panose="02020603050405020304" pitchFamily="18" charset="0"/>
                  <a:ea typeface="宋体" panose="02010600030101010101" pitchFamily="2" charset="-122"/>
                </a:endParaRPr>
              </a:p>
            </p:txBody>
          </p:sp>
        </p:grpSp>
        <p:graphicFrame>
          <p:nvGraphicFramePr>
            <p:cNvPr id="214024" name="Object 15"/>
            <p:cNvGraphicFramePr>
              <a:graphicFrameLocks noChangeAspect="1"/>
            </p:cNvGraphicFramePr>
            <p:nvPr/>
          </p:nvGraphicFramePr>
          <p:xfrm>
            <a:off x="2480" y="1429"/>
            <a:ext cx="280" cy="239"/>
          </p:xfrm>
          <a:graphic>
            <a:graphicData uri="http://schemas.openxmlformats.org/presentationml/2006/ole">
              <mc:AlternateContent xmlns:mc="http://schemas.openxmlformats.org/markup-compatibility/2006">
                <mc:Choice xmlns:v="urn:schemas-microsoft-com:vml" Requires="v">
                  <p:oleObj spid="_x0000_s384191" name="Clip" r:id="rId4" imgW="1307263" imgH="1084139" progId="">
                    <p:embed/>
                  </p:oleObj>
                </mc:Choice>
                <mc:Fallback>
                  <p:oleObj name="Clip" r:id="rId4" imgW="1307263" imgH="1084139" progId="">
                    <p:embed/>
                    <p:pic>
                      <p:nvPicPr>
                        <p:cNvPr id="214024"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0" y="1429"/>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4025" name="Object 16"/>
            <p:cNvGraphicFramePr>
              <a:graphicFrameLocks noChangeAspect="1"/>
            </p:cNvGraphicFramePr>
            <p:nvPr/>
          </p:nvGraphicFramePr>
          <p:xfrm>
            <a:off x="3665" y="2638"/>
            <a:ext cx="280" cy="239"/>
          </p:xfrm>
          <a:graphic>
            <a:graphicData uri="http://schemas.openxmlformats.org/presentationml/2006/ole">
              <mc:AlternateContent xmlns:mc="http://schemas.openxmlformats.org/markup-compatibility/2006">
                <mc:Choice xmlns:v="urn:schemas-microsoft-com:vml" Requires="v">
                  <p:oleObj spid="_x0000_s384192" name="Clip" r:id="rId6" imgW="1307263" imgH="1084139" progId="">
                    <p:embed/>
                  </p:oleObj>
                </mc:Choice>
                <mc:Fallback>
                  <p:oleObj name="Clip" r:id="rId6" imgW="1307263" imgH="1084139" progId="">
                    <p:embed/>
                    <p:pic>
                      <p:nvPicPr>
                        <p:cNvPr id="214025"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65" y="2638"/>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4026" name="Object 17"/>
            <p:cNvGraphicFramePr>
              <a:graphicFrameLocks noChangeAspect="1"/>
            </p:cNvGraphicFramePr>
            <p:nvPr/>
          </p:nvGraphicFramePr>
          <p:xfrm>
            <a:off x="2908" y="2150"/>
            <a:ext cx="280" cy="239"/>
          </p:xfrm>
          <a:graphic>
            <a:graphicData uri="http://schemas.openxmlformats.org/presentationml/2006/ole">
              <mc:AlternateContent xmlns:mc="http://schemas.openxmlformats.org/markup-compatibility/2006">
                <mc:Choice xmlns:v="urn:schemas-microsoft-com:vml" Requires="v">
                  <p:oleObj spid="_x0000_s384193" name="Clip" r:id="rId7" imgW="1307263" imgH="1084139" progId="">
                    <p:embed/>
                  </p:oleObj>
                </mc:Choice>
                <mc:Fallback>
                  <p:oleObj name="Clip" r:id="rId7" imgW="1307263" imgH="1084139" progId="">
                    <p:embed/>
                    <p:pic>
                      <p:nvPicPr>
                        <p:cNvPr id="214026"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8" y="2150"/>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4027" name="Object 18"/>
            <p:cNvGraphicFramePr>
              <a:graphicFrameLocks noChangeAspect="1"/>
            </p:cNvGraphicFramePr>
            <p:nvPr/>
          </p:nvGraphicFramePr>
          <p:xfrm>
            <a:off x="4378" y="2436"/>
            <a:ext cx="280" cy="239"/>
          </p:xfrm>
          <a:graphic>
            <a:graphicData uri="http://schemas.openxmlformats.org/presentationml/2006/ole">
              <mc:AlternateContent xmlns:mc="http://schemas.openxmlformats.org/markup-compatibility/2006">
                <mc:Choice xmlns:v="urn:schemas-microsoft-com:vml" Requires="v">
                  <p:oleObj spid="_x0000_s384194" name="Clip" r:id="rId8" imgW="1307263" imgH="1084139" progId="">
                    <p:embed/>
                  </p:oleObj>
                </mc:Choice>
                <mc:Fallback>
                  <p:oleObj name="Clip" r:id="rId8" imgW="1307263" imgH="1084139" progId="">
                    <p:embed/>
                    <p:pic>
                      <p:nvPicPr>
                        <p:cNvPr id="214027"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8" y="2436"/>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4028" name="Object 19"/>
            <p:cNvGraphicFramePr>
              <a:graphicFrameLocks noChangeAspect="1"/>
            </p:cNvGraphicFramePr>
            <p:nvPr/>
          </p:nvGraphicFramePr>
          <p:xfrm>
            <a:off x="4836" y="2745"/>
            <a:ext cx="280" cy="239"/>
          </p:xfrm>
          <a:graphic>
            <a:graphicData uri="http://schemas.openxmlformats.org/presentationml/2006/ole">
              <mc:AlternateContent xmlns:mc="http://schemas.openxmlformats.org/markup-compatibility/2006">
                <mc:Choice xmlns:v="urn:schemas-microsoft-com:vml" Requires="v">
                  <p:oleObj spid="_x0000_s384195" name="Clip" r:id="rId9" imgW="1307263" imgH="1084139" progId="">
                    <p:embed/>
                  </p:oleObj>
                </mc:Choice>
                <mc:Fallback>
                  <p:oleObj name="Clip" r:id="rId9" imgW="1307263" imgH="1084139" progId="">
                    <p:embed/>
                    <p:pic>
                      <p:nvPicPr>
                        <p:cNvPr id="214028" name="Object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6" y="2745"/>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4029" name="Object 20"/>
            <p:cNvGraphicFramePr>
              <a:graphicFrameLocks noChangeAspect="1"/>
            </p:cNvGraphicFramePr>
            <p:nvPr/>
          </p:nvGraphicFramePr>
          <p:xfrm>
            <a:off x="5043" y="1516"/>
            <a:ext cx="280" cy="239"/>
          </p:xfrm>
          <a:graphic>
            <a:graphicData uri="http://schemas.openxmlformats.org/presentationml/2006/ole">
              <mc:AlternateContent xmlns:mc="http://schemas.openxmlformats.org/markup-compatibility/2006">
                <mc:Choice xmlns:v="urn:schemas-microsoft-com:vml" Requires="v">
                  <p:oleObj spid="_x0000_s384196" name="Clip" r:id="rId10" imgW="1307263" imgH="1084139" progId="">
                    <p:embed/>
                  </p:oleObj>
                </mc:Choice>
                <mc:Fallback>
                  <p:oleObj name="Clip" r:id="rId10" imgW="1307263" imgH="1084139" progId="">
                    <p:embed/>
                    <p:pic>
                      <p:nvPicPr>
                        <p:cNvPr id="214029"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3" y="1516"/>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4030" name="Object 21"/>
            <p:cNvGraphicFramePr>
              <a:graphicFrameLocks noChangeAspect="1"/>
            </p:cNvGraphicFramePr>
            <p:nvPr/>
          </p:nvGraphicFramePr>
          <p:xfrm>
            <a:off x="3271" y="334"/>
            <a:ext cx="280" cy="239"/>
          </p:xfrm>
          <a:graphic>
            <a:graphicData uri="http://schemas.openxmlformats.org/presentationml/2006/ole">
              <mc:AlternateContent xmlns:mc="http://schemas.openxmlformats.org/markup-compatibility/2006">
                <mc:Choice xmlns:v="urn:schemas-microsoft-com:vml" Requires="v">
                  <p:oleObj spid="_x0000_s384197" name="Clip" r:id="rId11" imgW="1307263" imgH="1084139" progId="">
                    <p:embed/>
                  </p:oleObj>
                </mc:Choice>
                <mc:Fallback>
                  <p:oleObj name="Clip" r:id="rId11" imgW="1307263" imgH="1084139" progId="">
                    <p:embed/>
                    <p:pic>
                      <p:nvPicPr>
                        <p:cNvPr id="21403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1" y="334"/>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4031" name="Object 22"/>
            <p:cNvGraphicFramePr>
              <a:graphicFrameLocks noChangeAspect="1"/>
            </p:cNvGraphicFramePr>
            <p:nvPr/>
          </p:nvGraphicFramePr>
          <p:xfrm>
            <a:off x="5055" y="786"/>
            <a:ext cx="280" cy="239"/>
          </p:xfrm>
          <a:graphic>
            <a:graphicData uri="http://schemas.openxmlformats.org/presentationml/2006/ole">
              <mc:AlternateContent xmlns:mc="http://schemas.openxmlformats.org/markup-compatibility/2006">
                <mc:Choice xmlns:v="urn:schemas-microsoft-com:vml" Requires="v">
                  <p:oleObj spid="_x0000_s384198" name="Clip" r:id="rId12" imgW="1307263" imgH="1084139" progId="">
                    <p:embed/>
                  </p:oleObj>
                </mc:Choice>
                <mc:Fallback>
                  <p:oleObj name="Clip" r:id="rId12" imgW="1307263" imgH="1084139" progId="">
                    <p:embed/>
                    <p:pic>
                      <p:nvPicPr>
                        <p:cNvPr id="214031" name="Object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5" y="786"/>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4032" name="Object 23"/>
            <p:cNvGraphicFramePr>
              <a:graphicFrameLocks noChangeAspect="1"/>
            </p:cNvGraphicFramePr>
            <p:nvPr/>
          </p:nvGraphicFramePr>
          <p:xfrm>
            <a:off x="4371" y="274"/>
            <a:ext cx="280" cy="239"/>
          </p:xfrm>
          <a:graphic>
            <a:graphicData uri="http://schemas.openxmlformats.org/presentationml/2006/ole">
              <mc:AlternateContent xmlns:mc="http://schemas.openxmlformats.org/markup-compatibility/2006">
                <mc:Choice xmlns:v="urn:schemas-microsoft-com:vml" Requires="v">
                  <p:oleObj spid="_x0000_s384199" name="Clip" r:id="rId13" imgW="1307263" imgH="1084139" progId="">
                    <p:embed/>
                  </p:oleObj>
                </mc:Choice>
                <mc:Fallback>
                  <p:oleObj name="Clip" r:id="rId13" imgW="1307263" imgH="1084139" progId="">
                    <p:embed/>
                    <p:pic>
                      <p:nvPicPr>
                        <p:cNvPr id="214032"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1" y="274"/>
                          <a:ext cx="280" cy="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4033" name="Line 24"/>
            <p:cNvSpPr>
              <a:spLocks noChangeShapeType="1"/>
            </p:cNvSpPr>
            <p:nvPr/>
          </p:nvSpPr>
          <p:spPr bwMode="auto">
            <a:xfrm>
              <a:off x="2623" y="775"/>
              <a:ext cx="0" cy="663"/>
            </a:xfrm>
            <a:prstGeom prst="line">
              <a:avLst/>
            </a:prstGeom>
            <a:noFill/>
            <a:ln w="9525">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34" name="Line 25"/>
            <p:cNvSpPr>
              <a:spLocks noChangeShapeType="1"/>
            </p:cNvSpPr>
            <p:nvPr/>
          </p:nvSpPr>
          <p:spPr bwMode="auto">
            <a:xfrm flipV="1">
              <a:off x="2718" y="539"/>
              <a:ext cx="615" cy="946"/>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35" name="Line 26"/>
            <p:cNvSpPr>
              <a:spLocks noChangeShapeType="1"/>
            </p:cNvSpPr>
            <p:nvPr/>
          </p:nvSpPr>
          <p:spPr bwMode="auto">
            <a:xfrm flipV="1">
              <a:off x="2743" y="903"/>
              <a:ext cx="2360" cy="63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36" name="Line 27"/>
            <p:cNvSpPr>
              <a:spLocks noChangeShapeType="1"/>
            </p:cNvSpPr>
            <p:nvPr/>
          </p:nvSpPr>
          <p:spPr bwMode="auto">
            <a:xfrm>
              <a:off x="2717" y="1643"/>
              <a:ext cx="1736" cy="805"/>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37" name="Line 28"/>
            <p:cNvSpPr>
              <a:spLocks noChangeShapeType="1"/>
            </p:cNvSpPr>
            <p:nvPr/>
          </p:nvSpPr>
          <p:spPr bwMode="auto">
            <a:xfrm>
              <a:off x="3491" y="548"/>
              <a:ext cx="1594" cy="994"/>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38" name="Line 29"/>
            <p:cNvSpPr>
              <a:spLocks noChangeShapeType="1"/>
            </p:cNvSpPr>
            <p:nvPr/>
          </p:nvSpPr>
          <p:spPr bwMode="auto">
            <a:xfrm flipH="1">
              <a:off x="3089" y="554"/>
              <a:ext cx="323" cy="1586"/>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39" name="Line 30"/>
            <p:cNvSpPr>
              <a:spLocks noChangeShapeType="1"/>
            </p:cNvSpPr>
            <p:nvPr/>
          </p:nvSpPr>
          <p:spPr bwMode="auto">
            <a:xfrm flipH="1" flipV="1">
              <a:off x="4643" y="475"/>
              <a:ext cx="489" cy="30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40" name="Line 31"/>
            <p:cNvSpPr>
              <a:spLocks noChangeShapeType="1"/>
            </p:cNvSpPr>
            <p:nvPr/>
          </p:nvSpPr>
          <p:spPr bwMode="auto">
            <a:xfrm flipH="1">
              <a:off x="3862" y="1020"/>
              <a:ext cx="1278" cy="1594"/>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41" name="Line 32"/>
            <p:cNvSpPr>
              <a:spLocks noChangeShapeType="1"/>
            </p:cNvSpPr>
            <p:nvPr/>
          </p:nvSpPr>
          <p:spPr bwMode="auto">
            <a:xfrm flipH="1">
              <a:off x="3917" y="2598"/>
              <a:ext cx="466" cy="11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42" name="Line 33"/>
            <p:cNvSpPr>
              <a:spLocks noChangeShapeType="1"/>
            </p:cNvSpPr>
            <p:nvPr/>
          </p:nvSpPr>
          <p:spPr bwMode="auto">
            <a:xfrm flipH="1">
              <a:off x="3168" y="507"/>
              <a:ext cx="1294" cy="168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43" name="Line 34"/>
            <p:cNvSpPr>
              <a:spLocks noChangeShapeType="1"/>
            </p:cNvSpPr>
            <p:nvPr/>
          </p:nvSpPr>
          <p:spPr bwMode="auto">
            <a:xfrm flipV="1">
              <a:off x="3176" y="1675"/>
              <a:ext cx="1893" cy="592"/>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44" name="Line 35"/>
            <p:cNvSpPr>
              <a:spLocks noChangeShapeType="1"/>
            </p:cNvSpPr>
            <p:nvPr/>
          </p:nvSpPr>
          <p:spPr bwMode="auto">
            <a:xfrm>
              <a:off x="4588" y="491"/>
              <a:ext cx="607" cy="1018"/>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45" name="Line 36"/>
            <p:cNvSpPr>
              <a:spLocks noChangeShapeType="1"/>
            </p:cNvSpPr>
            <p:nvPr/>
          </p:nvSpPr>
          <p:spPr bwMode="auto">
            <a:xfrm>
              <a:off x="4627" y="2614"/>
              <a:ext cx="237" cy="15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46" name="Line 37"/>
            <p:cNvSpPr>
              <a:spLocks noChangeShapeType="1"/>
            </p:cNvSpPr>
            <p:nvPr/>
          </p:nvSpPr>
          <p:spPr bwMode="auto">
            <a:xfrm>
              <a:off x="3925" y="2827"/>
              <a:ext cx="939"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14047" name="Line 39"/>
            <p:cNvSpPr>
              <a:spLocks noChangeShapeType="1"/>
            </p:cNvSpPr>
            <p:nvPr/>
          </p:nvSpPr>
          <p:spPr bwMode="auto">
            <a:xfrm flipH="1">
              <a:off x="4974" y="1754"/>
              <a:ext cx="214" cy="986"/>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pic>
          <p:nvPicPr>
            <p:cNvPr id="214048" name="Picture 40" descr="Alic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95" y="1625"/>
              <a:ext cx="354" cy="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318812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240000" y="360000"/>
            <a:ext cx="11520000" cy="890588"/>
          </a:xfrm>
        </p:spPr>
        <p:txBody>
          <a:bodyPr/>
          <a:lstStyle/>
          <a:p>
            <a:r>
              <a:rPr lang="en-US" altLang="zh-CN"/>
              <a:t>BitTorrent (2)</a:t>
            </a:r>
          </a:p>
        </p:txBody>
      </p:sp>
      <p:sp>
        <p:nvSpPr>
          <p:cNvPr id="2" name="内容占位符 1">
            <a:extLst>
              <a:ext uri="{FF2B5EF4-FFF2-40B4-BE49-F238E27FC236}">
                <a16:creationId xmlns:a16="http://schemas.microsoft.com/office/drawing/2014/main" id="{19B5B9FE-A2A6-49FC-9B8F-79D81D736462}"/>
              </a:ext>
            </a:extLst>
          </p:cNvPr>
          <p:cNvSpPr>
            <a:spLocks noGrp="1"/>
          </p:cNvSpPr>
          <p:nvPr>
            <p:ph sz="half" idx="1"/>
          </p:nvPr>
        </p:nvSpPr>
        <p:spPr>
          <a:xfrm>
            <a:off x="711200" y="1600200"/>
            <a:ext cx="5080000" cy="4648200"/>
          </a:xfrm>
        </p:spPr>
        <p:txBody>
          <a:bodyPr>
            <a:normAutofit/>
          </a:bodyPr>
          <a:lstStyle/>
          <a:p>
            <a:r>
              <a:rPr lang="en-US" altLang="zh-CN" dirty="0"/>
              <a:t>Sending Chunks: tit-for-tat</a:t>
            </a:r>
          </a:p>
          <a:p>
            <a:r>
              <a:rPr lang="en-US" altLang="zh-CN" dirty="0"/>
              <a:t>Alice sends chunks to four neighbors currently sending her chunks at the highest rate </a:t>
            </a:r>
          </a:p>
          <a:p>
            <a:pPr lvl="1"/>
            <a:r>
              <a:rPr lang="en-US" altLang="zh-CN" dirty="0"/>
              <a:t>re-evaluate top 4 every 10 secs</a:t>
            </a:r>
          </a:p>
          <a:p>
            <a:r>
              <a:rPr lang="en-US" altLang="zh-CN" dirty="0"/>
              <a:t>every 30 secs: randomly select another peer, starts sending chunks</a:t>
            </a:r>
          </a:p>
          <a:p>
            <a:pPr lvl="1"/>
            <a:r>
              <a:rPr lang="en-US" altLang="zh-CN"/>
              <a:t>newly chosen peer may join top 4</a:t>
            </a:r>
            <a:endParaRPr lang="zh-CN" altLang="en-US" dirty="0"/>
          </a:p>
        </p:txBody>
      </p:sp>
      <p:sp>
        <p:nvSpPr>
          <p:cNvPr id="216067" name="Rectangle 4"/>
          <p:cNvSpPr>
            <a:spLocks noGrp="1" noChangeArrowheads="1"/>
          </p:cNvSpPr>
          <p:nvPr>
            <p:ph sz="half" idx="2"/>
          </p:nvPr>
        </p:nvSpPr>
        <p:spPr>
          <a:xfrm>
            <a:off x="5994400" y="1600200"/>
            <a:ext cx="5080000" cy="4648200"/>
          </a:xfrm>
        </p:spPr>
        <p:txBody>
          <a:bodyPr>
            <a:normAutofit lnSpcReduction="10000"/>
          </a:bodyPr>
          <a:lstStyle/>
          <a:p>
            <a:r>
              <a:rPr lang="en-US" altLang="zh-CN" dirty="0"/>
              <a:t>Pulling Chunks</a:t>
            </a:r>
          </a:p>
          <a:p>
            <a:r>
              <a:rPr lang="en-US" altLang="zh-CN" dirty="0"/>
              <a:t>at any given time, different peers have different subsets of file chunks</a:t>
            </a:r>
          </a:p>
          <a:p>
            <a:r>
              <a:rPr lang="en-US" altLang="zh-CN" dirty="0"/>
              <a:t>periodically, a peer (Alice) asks each neighbor for list of chunks that they have.</a:t>
            </a:r>
          </a:p>
          <a:p>
            <a:r>
              <a:rPr lang="en-US" altLang="zh-CN" dirty="0"/>
              <a:t>Alice sends requests for her missing chunks</a:t>
            </a:r>
          </a:p>
          <a:p>
            <a:pPr lvl="1"/>
            <a:r>
              <a:rPr lang="en-US" altLang="zh-CN" dirty="0"/>
              <a:t>rarest first</a:t>
            </a:r>
          </a:p>
        </p:txBody>
      </p:sp>
      <p:sp>
        <p:nvSpPr>
          <p:cNvPr id="4" name="灯片编号占位符 3"/>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116</a:t>
            </a:fld>
            <a:endParaRPr lang="en-US" altLang="zh-CN" dirty="0"/>
          </a:p>
        </p:txBody>
      </p:sp>
    </p:spTree>
    <p:extLst>
      <p:ext uri="{BB962C8B-B14F-4D97-AF65-F5344CB8AC3E}">
        <p14:creationId xmlns:p14="http://schemas.microsoft.com/office/powerpoint/2010/main" val="162853246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1536701" y="1489004"/>
            <a:ext cx="10096500" cy="3359221"/>
          </a:xfrm>
        </p:spPr>
        <p:txBody>
          <a:bodyPr/>
          <a:lstStyle/>
          <a:p>
            <a:r>
              <a:rPr lang="en-US" dirty="0"/>
              <a:t>How do we organize peers and files in a distributed way?</a:t>
            </a:r>
            <a:br>
              <a:rPr lang="en-US" dirty="0"/>
            </a:br>
            <a:r>
              <a:rPr lang="en-US" dirty="0"/>
              <a:t>Users can search and download files from the p2p network</a:t>
            </a:r>
          </a:p>
        </p:txBody>
      </p:sp>
      <p:sp>
        <p:nvSpPr>
          <p:cNvPr id="3" name="灯片编号占位符 2"/>
          <p:cNvSpPr>
            <a:spLocks noGrp="1"/>
          </p:cNvSpPr>
          <p:nvPr>
            <p:ph type="sldNum" sz="quarter" idx="12"/>
          </p:nvPr>
        </p:nvSpPr>
        <p:spPr>
          <a:xfrm>
            <a:off x="11074400" y="6510338"/>
            <a:ext cx="1117600" cy="347662"/>
          </a:xfrm>
        </p:spPr>
        <p:txBody>
          <a:bodyPr/>
          <a:lstStyle/>
          <a:p>
            <a:fld id="{F769371F-0F95-4BDF-9A9A-7FF549C12214}" type="slidenum">
              <a:rPr lang="en-US" altLang="zh-CN" smtClean="0"/>
              <a:pPr/>
              <a:t>117</a:t>
            </a:fld>
            <a:endParaRPr lang="en-US" altLang="zh-CN" dirty="0"/>
          </a:p>
        </p:txBody>
      </p:sp>
    </p:spTree>
    <p:extLst>
      <p:ext uri="{BB962C8B-B14F-4D97-AF65-F5344CB8AC3E}">
        <p14:creationId xmlns:p14="http://schemas.microsoft.com/office/powerpoint/2010/main" val="92139761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240000" y="360000"/>
            <a:ext cx="11520000" cy="890588"/>
          </a:xfrm>
        </p:spPr>
        <p:txBody>
          <a:bodyPr/>
          <a:lstStyle/>
          <a:p>
            <a:r>
              <a:rPr lang="en-US" dirty="0"/>
              <a:t>A Straightforward Solution</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118</a:t>
            </a:fld>
            <a:endParaRPr lang="en-US" altLang="zh-CN" dirty="0"/>
          </a:p>
        </p:txBody>
      </p:sp>
      <p:sp>
        <p:nvSpPr>
          <p:cNvPr id="5" name="椭圆 4"/>
          <p:cNvSpPr/>
          <p:nvPr/>
        </p:nvSpPr>
        <p:spPr>
          <a:xfrm>
            <a:off x="1961416" y="2082862"/>
            <a:ext cx="371475" cy="371475"/>
          </a:xfrm>
          <a:prstGeom prst="ellipse">
            <a:avLst/>
          </a:prstGeom>
          <a:solidFill>
            <a:schemeClr val="tx2">
              <a:lumMod val="40000"/>
              <a:lumOff val="60000"/>
            </a:schemeClr>
          </a:solidFill>
          <a:ln w="28575">
            <a:solidFill>
              <a:schemeClr val="tx1"/>
            </a:solidFill>
          </a:ln>
        </p:spPr>
        <p:txBody>
          <a:bodyPr wrap="square" rtlCol="0" anchor="ctr" anchorCtr="0">
            <a:noAutofit/>
          </a:bodyPr>
          <a:lstStyle/>
          <a:p>
            <a:pPr algn="ctr"/>
            <a:endParaRPr lang="en-US" dirty="0">
              <a:latin typeface="Comic Sans MS" panose="030F0702030302020204" pitchFamily="66" charset="0"/>
            </a:endParaRPr>
          </a:p>
        </p:txBody>
      </p:sp>
      <p:sp>
        <p:nvSpPr>
          <p:cNvPr id="6" name="椭圆 5"/>
          <p:cNvSpPr/>
          <p:nvPr/>
        </p:nvSpPr>
        <p:spPr>
          <a:xfrm>
            <a:off x="4683323" y="4075751"/>
            <a:ext cx="371475" cy="371475"/>
          </a:xfrm>
          <a:prstGeom prst="ellipse">
            <a:avLst/>
          </a:prstGeom>
          <a:solidFill>
            <a:schemeClr val="tx2">
              <a:lumMod val="40000"/>
              <a:lumOff val="60000"/>
            </a:schemeClr>
          </a:solidFill>
          <a:ln w="28575">
            <a:solidFill>
              <a:schemeClr val="tx1"/>
            </a:solidFill>
          </a:ln>
        </p:spPr>
        <p:txBody>
          <a:bodyPr wrap="square" rtlCol="0" anchor="ctr" anchorCtr="0">
            <a:noAutofit/>
          </a:bodyPr>
          <a:lstStyle/>
          <a:p>
            <a:pPr algn="ctr"/>
            <a:endParaRPr lang="en-US" dirty="0">
              <a:latin typeface="Comic Sans MS" panose="030F0702030302020204" pitchFamily="66" charset="0"/>
            </a:endParaRPr>
          </a:p>
        </p:txBody>
      </p:sp>
      <p:sp>
        <p:nvSpPr>
          <p:cNvPr id="7" name="椭圆 6"/>
          <p:cNvSpPr/>
          <p:nvPr/>
        </p:nvSpPr>
        <p:spPr>
          <a:xfrm>
            <a:off x="2584135" y="5872825"/>
            <a:ext cx="371475" cy="371475"/>
          </a:xfrm>
          <a:prstGeom prst="ellipse">
            <a:avLst/>
          </a:prstGeom>
          <a:solidFill>
            <a:schemeClr val="tx2">
              <a:lumMod val="40000"/>
              <a:lumOff val="60000"/>
            </a:schemeClr>
          </a:solidFill>
          <a:ln w="28575">
            <a:solidFill>
              <a:schemeClr val="tx1"/>
            </a:solidFill>
          </a:ln>
        </p:spPr>
        <p:txBody>
          <a:bodyPr wrap="square" rtlCol="0" anchor="ctr" anchorCtr="0">
            <a:noAutofit/>
          </a:bodyPr>
          <a:lstStyle/>
          <a:p>
            <a:pPr algn="ctr"/>
            <a:endParaRPr lang="en-US" dirty="0">
              <a:latin typeface="Comic Sans MS" panose="030F0702030302020204" pitchFamily="66" charset="0"/>
            </a:endParaRPr>
          </a:p>
        </p:txBody>
      </p:sp>
      <p:sp>
        <p:nvSpPr>
          <p:cNvPr id="8" name="椭圆 7"/>
          <p:cNvSpPr/>
          <p:nvPr/>
        </p:nvSpPr>
        <p:spPr>
          <a:xfrm>
            <a:off x="5876925" y="5375451"/>
            <a:ext cx="371475" cy="371475"/>
          </a:xfrm>
          <a:prstGeom prst="ellipse">
            <a:avLst/>
          </a:prstGeom>
          <a:solidFill>
            <a:schemeClr val="tx2">
              <a:lumMod val="40000"/>
              <a:lumOff val="60000"/>
            </a:schemeClr>
          </a:solidFill>
          <a:ln w="28575">
            <a:solidFill>
              <a:schemeClr val="tx1"/>
            </a:solidFill>
          </a:ln>
        </p:spPr>
        <p:txBody>
          <a:bodyPr wrap="square" rtlCol="0" anchor="ctr" anchorCtr="0">
            <a:noAutofit/>
          </a:bodyPr>
          <a:lstStyle/>
          <a:p>
            <a:pPr algn="ctr"/>
            <a:endParaRPr lang="en-US" dirty="0">
              <a:latin typeface="Comic Sans MS" panose="030F0702030302020204" pitchFamily="66" charset="0"/>
            </a:endParaRPr>
          </a:p>
        </p:txBody>
      </p:sp>
      <p:sp>
        <p:nvSpPr>
          <p:cNvPr id="9" name="椭圆 8"/>
          <p:cNvSpPr/>
          <p:nvPr/>
        </p:nvSpPr>
        <p:spPr>
          <a:xfrm>
            <a:off x="6248400" y="3391719"/>
            <a:ext cx="371475" cy="371475"/>
          </a:xfrm>
          <a:prstGeom prst="ellipse">
            <a:avLst/>
          </a:prstGeom>
          <a:solidFill>
            <a:schemeClr val="tx2">
              <a:lumMod val="40000"/>
              <a:lumOff val="60000"/>
            </a:schemeClr>
          </a:solidFill>
          <a:ln w="28575">
            <a:solidFill>
              <a:schemeClr val="tx1"/>
            </a:solidFill>
          </a:ln>
        </p:spPr>
        <p:txBody>
          <a:bodyPr wrap="square" rtlCol="0" anchor="ctr" anchorCtr="0">
            <a:noAutofit/>
          </a:bodyPr>
          <a:lstStyle/>
          <a:p>
            <a:pPr algn="ctr"/>
            <a:endParaRPr lang="en-US" dirty="0">
              <a:latin typeface="Comic Sans MS" panose="030F0702030302020204" pitchFamily="66" charset="0"/>
            </a:endParaRPr>
          </a:p>
        </p:txBody>
      </p:sp>
      <p:sp>
        <p:nvSpPr>
          <p:cNvPr id="10" name="椭圆 9"/>
          <p:cNvSpPr/>
          <p:nvPr/>
        </p:nvSpPr>
        <p:spPr>
          <a:xfrm>
            <a:off x="7529513" y="1943100"/>
            <a:ext cx="371475" cy="371475"/>
          </a:xfrm>
          <a:prstGeom prst="ellipse">
            <a:avLst/>
          </a:prstGeom>
          <a:solidFill>
            <a:schemeClr val="tx2">
              <a:lumMod val="40000"/>
              <a:lumOff val="60000"/>
            </a:schemeClr>
          </a:solidFill>
          <a:ln w="28575">
            <a:solidFill>
              <a:schemeClr val="tx1"/>
            </a:solidFill>
          </a:ln>
        </p:spPr>
        <p:txBody>
          <a:bodyPr wrap="square" rtlCol="0" anchor="ctr" anchorCtr="0">
            <a:noAutofit/>
          </a:bodyPr>
          <a:lstStyle/>
          <a:p>
            <a:pPr algn="ctr"/>
            <a:endParaRPr lang="en-US" dirty="0">
              <a:latin typeface="Comic Sans MS" panose="030F0702030302020204" pitchFamily="66" charset="0"/>
            </a:endParaRPr>
          </a:p>
        </p:txBody>
      </p:sp>
      <p:sp>
        <p:nvSpPr>
          <p:cNvPr id="11" name="椭圆 10"/>
          <p:cNvSpPr/>
          <p:nvPr/>
        </p:nvSpPr>
        <p:spPr>
          <a:xfrm>
            <a:off x="9829801" y="3251626"/>
            <a:ext cx="371475" cy="371475"/>
          </a:xfrm>
          <a:prstGeom prst="ellipse">
            <a:avLst/>
          </a:prstGeom>
          <a:solidFill>
            <a:schemeClr val="tx2">
              <a:lumMod val="40000"/>
              <a:lumOff val="60000"/>
            </a:schemeClr>
          </a:solidFill>
          <a:ln w="28575">
            <a:solidFill>
              <a:schemeClr val="tx1"/>
            </a:solidFill>
          </a:ln>
        </p:spPr>
        <p:txBody>
          <a:bodyPr wrap="square" rtlCol="0" anchor="ctr" anchorCtr="0">
            <a:noAutofit/>
          </a:bodyPr>
          <a:lstStyle/>
          <a:p>
            <a:pPr algn="ctr"/>
            <a:endParaRPr lang="en-US" dirty="0">
              <a:latin typeface="Comic Sans MS" panose="030F0702030302020204" pitchFamily="66" charset="0"/>
            </a:endParaRPr>
          </a:p>
        </p:txBody>
      </p:sp>
      <p:sp>
        <p:nvSpPr>
          <p:cNvPr id="12" name="椭圆 11"/>
          <p:cNvSpPr/>
          <p:nvPr/>
        </p:nvSpPr>
        <p:spPr>
          <a:xfrm>
            <a:off x="8514246" y="5746926"/>
            <a:ext cx="371475" cy="371475"/>
          </a:xfrm>
          <a:prstGeom prst="ellipse">
            <a:avLst/>
          </a:prstGeom>
          <a:solidFill>
            <a:schemeClr val="tx2">
              <a:lumMod val="40000"/>
              <a:lumOff val="60000"/>
            </a:schemeClr>
          </a:solidFill>
          <a:ln w="28575">
            <a:solidFill>
              <a:schemeClr val="tx1"/>
            </a:solidFill>
          </a:ln>
        </p:spPr>
        <p:txBody>
          <a:bodyPr wrap="square" rtlCol="0" anchor="ctr" anchorCtr="0">
            <a:noAutofit/>
          </a:bodyPr>
          <a:lstStyle/>
          <a:p>
            <a:pPr algn="ctr"/>
            <a:endParaRPr lang="en-US" dirty="0">
              <a:latin typeface="Comic Sans MS" panose="030F0702030302020204" pitchFamily="66" charset="0"/>
            </a:endParaRPr>
          </a:p>
        </p:txBody>
      </p:sp>
      <p:cxnSp>
        <p:nvCxnSpPr>
          <p:cNvPr id="14" name="直接连接符 13"/>
          <p:cNvCxnSpPr>
            <a:stCxn id="5" idx="5"/>
            <a:endCxn id="6" idx="1"/>
          </p:cNvCxnSpPr>
          <p:nvPr/>
        </p:nvCxnSpPr>
        <p:spPr bwMode="auto">
          <a:xfrm>
            <a:off x="2278489" y="2399935"/>
            <a:ext cx="2459234" cy="1730216"/>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cxnSp>
        <p:nvCxnSpPr>
          <p:cNvPr id="15" name="直接连接符 14"/>
          <p:cNvCxnSpPr>
            <a:stCxn id="6" idx="6"/>
            <a:endCxn id="9" idx="2"/>
          </p:cNvCxnSpPr>
          <p:nvPr/>
        </p:nvCxnSpPr>
        <p:spPr bwMode="auto">
          <a:xfrm flipV="1">
            <a:off x="5054797" y="3577456"/>
            <a:ext cx="1193602" cy="684032"/>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cxnSp>
        <p:nvCxnSpPr>
          <p:cNvPr id="18" name="直接连接符 17"/>
          <p:cNvCxnSpPr>
            <a:stCxn id="6" idx="5"/>
            <a:endCxn id="8" idx="1"/>
          </p:cNvCxnSpPr>
          <p:nvPr/>
        </p:nvCxnSpPr>
        <p:spPr bwMode="auto">
          <a:xfrm>
            <a:off x="5000397" y="4392825"/>
            <a:ext cx="930929" cy="1037027"/>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cxnSp>
        <p:nvCxnSpPr>
          <p:cNvPr id="21" name="直接连接符 20"/>
          <p:cNvCxnSpPr>
            <a:stCxn id="5" idx="4"/>
            <a:endCxn id="7" idx="1"/>
          </p:cNvCxnSpPr>
          <p:nvPr/>
        </p:nvCxnSpPr>
        <p:spPr bwMode="auto">
          <a:xfrm>
            <a:off x="2147153" y="2454337"/>
            <a:ext cx="491382" cy="3472889"/>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cxnSp>
        <p:nvCxnSpPr>
          <p:cNvPr id="24" name="直接连接符 23"/>
          <p:cNvCxnSpPr>
            <a:stCxn id="8" idx="3"/>
            <a:endCxn id="7" idx="7"/>
          </p:cNvCxnSpPr>
          <p:nvPr/>
        </p:nvCxnSpPr>
        <p:spPr bwMode="auto">
          <a:xfrm flipH="1">
            <a:off x="2901209" y="5692525"/>
            <a:ext cx="3030117" cy="234701"/>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cxnSp>
        <p:nvCxnSpPr>
          <p:cNvPr id="27" name="直接连接符 26"/>
          <p:cNvCxnSpPr>
            <a:stCxn id="6" idx="3"/>
            <a:endCxn id="7" idx="0"/>
          </p:cNvCxnSpPr>
          <p:nvPr/>
        </p:nvCxnSpPr>
        <p:spPr bwMode="auto">
          <a:xfrm flipH="1">
            <a:off x="2769873" y="4392824"/>
            <a:ext cx="1967851" cy="1480000"/>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cxnSp>
        <p:nvCxnSpPr>
          <p:cNvPr id="34" name="直接连接符 33"/>
          <p:cNvCxnSpPr>
            <a:stCxn id="10" idx="4"/>
            <a:endCxn id="9" idx="7"/>
          </p:cNvCxnSpPr>
          <p:nvPr/>
        </p:nvCxnSpPr>
        <p:spPr bwMode="auto">
          <a:xfrm flipH="1">
            <a:off x="6565474" y="2314575"/>
            <a:ext cx="1149777" cy="1131545"/>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cxnSp>
        <p:nvCxnSpPr>
          <p:cNvPr id="37" name="直接连接符 36"/>
          <p:cNvCxnSpPr>
            <a:stCxn id="12" idx="0"/>
            <a:endCxn id="9" idx="5"/>
          </p:cNvCxnSpPr>
          <p:nvPr/>
        </p:nvCxnSpPr>
        <p:spPr bwMode="auto">
          <a:xfrm flipH="1" flipV="1">
            <a:off x="6565473" y="3708793"/>
            <a:ext cx="2134510" cy="2038133"/>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cxnSp>
        <p:nvCxnSpPr>
          <p:cNvPr id="40" name="直接连接符 39"/>
          <p:cNvCxnSpPr>
            <a:stCxn id="11" idx="1"/>
            <a:endCxn id="10" idx="4"/>
          </p:cNvCxnSpPr>
          <p:nvPr/>
        </p:nvCxnSpPr>
        <p:spPr bwMode="auto">
          <a:xfrm flipH="1" flipV="1">
            <a:off x="7715251" y="2314574"/>
            <a:ext cx="2168951" cy="991452"/>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cxnSp>
        <p:nvCxnSpPr>
          <p:cNvPr id="43" name="直接连接符 42"/>
          <p:cNvCxnSpPr>
            <a:stCxn id="12" idx="7"/>
            <a:endCxn id="11" idx="3"/>
          </p:cNvCxnSpPr>
          <p:nvPr/>
        </p:nvCxnSpPr>
        <p:spPr bwMode="auto">
          <a:xfrm flipV="1">
            <a:off x="8831319" y="3568700"/>
            <a:ext cx="1052882" cy="2232627"/>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cxnSp>
        <p:nvCxnSpPr>
          <p:cNvPr id="47" name="直接连接符 46"/>
          <p:cNvCxnSpPr>
            <a:stCxn id="12" idx="3"/>
            <a:endCxn id="8" idx="5"/>
          </p:cNvCxnSpPr>
          <p:nvPr/>
        </p:nvCxnSpPr>
        <p:spPr bwMode="auto">
          <a:xfrm flipH="1" flipV="1">
            <a:off x="6193998" y="5692525"/>
            <a:ext cx="2374648" cy="371475"/>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sp>
        <p:nvSpPr>
          <p:cNvPr id="53" name="椭圆 52"/>
          <p:cNvSpPr/>
          <p:nvPr/>
        </p:nvSpPr>
        <p:spPr>
          <a:xfrm>
            <a:off x="5299536" y="2226085"/>
            <a:ext cx="371475" cy="371475"/>
          </a:xfrm>
          <a:prstGeom prst="ellipse">
            <a:avLst/>
          </a:prstGeom>
          <a:solidFill>
            <a:schemeClr val="tx2">
              <a:lumMod val="40000"/>
              <a:lumOff val="60000"/>
            </a:schemeClr>
          </a:solidFill>
          <a:ln w="28575">
            <a:solidFill>
              <a:schemeClr val="tx1"/>
            </a:solidFill>
          </a:ln>
        </p:spPr>
        <p:txBody>
          <a:bodyPr wrap="square" rtlCol="0" anchor="ctr" anchorCtr="0">
            <a:noAutofit/>
          </a:bodyPr>
          <a:lstStyle/>
          <a:p>
            <a:pPr algn="ctr"/>
            <a:endParaRPr lang="en-US" dirty="0">
              <a:latin typeface="Comic Sans MS" panose="030F0702030302020204" pitchFamily="66" charset="0"/>
            </a:endParaRPr>
          </a:p>
        </p:txBody>
      </p:sp>
      <p:cxnSp>
        <p:nvCxnSpPr>
          <p:cNvPr id="58" name="直接连接符 57"/>
          <p:cNvCxnSpPr>
            <a:stCxn id="53" idx="2"/>
            <a:endCxn id="5" idx="7"/>
          </p:cNvCxnSpPr>
          <p:nvPr/>
        </p:nvCxnSpPr>
        <p:spPr bwMode="auto">
          <a:xfrm flipH="1" flipV="1">
            <a:off x="2278489" y="2137262"/>
            <a:ext cx="3021046" cy="274560"/>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cxnSp>
        <p:nvCxnSpPr>
          <p:cNvPr id="61" name="直接连接符 60"/>
          <p:cNvCxnSpPr>
            <a:stCxn id="10" idx="2"/>
            <a:endCxn id="53" idx="6"/>
          </p:cNvCxnSpPr>
          <p:nvPr/>
        </p:nvCxnSpPr>
        <p:spPr bwMode="auto">
          <a:xfrm flipH="1">
            <a:off x="5671010" y="2128838"/>
            <a:ext cx="1858502" cy="282985"/>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cxnSp>
        <p:nvCxnSpPr>
          <p:cNvPr id="65" name="直接连接符 64"/>
          <p:cNvCxnSpPr>
            <a:stCxn id="9" idx="1"/>
            <a:endCxn id="53" idx="5"/>
          </p:cNvCxnSpPr>
          <p:nvPr/>
        </p:nvCxnSpPr>
        <p:spPr bwMode="auto">
          <a:xfrm flipH="1" flipV="1">
            <a:off x="5616610" y="2543159"/>
            <a:ext cx="686191" cy="902961"/>
          </a:xfrm>
          <a:prstGeom prst="line">
            <a:avLst/>
          </a:prstGeom>
          <a:solidFill>
            <a:schemeClr val="accent1"/>
          </a:solidFill>
          <a:ln w="28575" cap="flat" cmpd="sng" algn="ctr">
            <a:solidFill>
              <a:schemeClr val="accent2">
                <a:lumMod val="75000"/>
              </a:schemeClr>
            </a:solidFill>
            <a:prstDash val="sysDash"/>
            <a:round/>
            <a:headEnd type="none" w="med" len="med"/>
            <a:tailEnd type="none" w="med" len="med"/>
          </a:ln>
          <a:effectLst/>
        </p:spPr>
      </p:cxnSp>
      <p:pic>
        <p:nvPicPr>
          <p:cNvPr id="264194"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50" y="5827819"/>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67830" y="5904755"/>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66479" y="5878261"/>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38260" y="4269412"/>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40542" y="4318974"/>
            <a:ext cx="383749" cy="366038"/>
          </a:xfrm>
          <a:prstGeom prst="rect">
            <a:avLst/>
          </a:prstGeom>
          <a:solidFill>
            <a:schemeClr val="tx2">
              <a:lumMod val="40000"/>
              <a:lumOff val="60000"/>
            </a:schemeClr>
          </a:solidFill>
        </p:spPr>
      </p:pic>
      <p:pic>
        <p:nvPicPr>
          <p:cNvPr id="135"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3286" y="3385680"/>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2" descr=" "/>
          <p:cNvPicPr>
            <a:picLocks noChangeAspect="1" noChangeArrowheads="1"/>
          </p:cNvPicPr>
          <p:nvPr/>
        </p:nvPicPr>
        <p:blipFill>
          <a:blip r:embed="rId2"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7125976" y="3327267"/>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2918" y="1726042"/>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9209" y="1849454"/>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2" descr=" "/>
          <p:cNvPicPr>
            <a:picLocks noChangeAspect="1" noChangeArrowheads="1"/>
          </p:cNvPicPr>
          <p:nvPr/>
        </p:nvPicPr>
        <p:blipFill>
          <a:blip r:embed="rId2"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5424735" y="1752207"/>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37638" y="1561416"/>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74532" y="1570548"/>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42"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57806" y="1441157"/>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97580" y="2810300"/>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44"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4466" y="3176338"/>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04039" y="3400570"/>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46"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61283" y="5806763"/>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74012" y="6087774"/>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08968" y="6255086"/>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49"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1" y="1481505"/>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2351" y="1595011"/>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51" name="Picture 2"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3965" y="1585487"/>
            <a:ext cx="383749" cy="366038"/>
          </a:xfrm>
          <a:prstGeom prst="rect">
            <a:avLst/>
          </a:prstGeom>
          <a:noFill/>
          <a:extLst>
            <a:ext uri="{909E8E84-426E-40DD-AFC4-6F175D3DCCD1}">
              <a14:hiddenFill xmlns:a14="http://schemas.microsoft.com/office/drawing/2010/main">
                <a:solidFill>
                  <a:srgbClr val="FFFFFF"/>
                </a:solidFill>
              </a14:hiddenFill>
            </a:ext>
          </a:extLst>
        </p:spPr>
      </p:pic>
      <p:sp>
        <p:nvSpPr>
          <p:cNvPr id="130" name="文本框 129"/>
          <p:cNvSpPr txBox="1"/>
          <p:nvPr/>
        </p:nvSpPr>
        <p:spPr>
          <a:xfrm>
            <a:off x="7717094" y="3182961"/>
            <a:ext cx="1744387" cy="461665"/>
          </a:xfrm>
          <a:prstGeom prst="rect">
            <a:avLst/>
          </a:prstGeom>
          <a:noFill/>
        </p:spPr>
        <p:txBody>
          <a:bodyPr wrap="none" rtlCol="0">
            <a:spAutoFit/>
          </a:bodyPr>
          <a:lstStyle/>
          <a:p>
            <a:pPr algn="ctr"/>
            <a:r>
              <a:rPr lang="en-US" dirty="0">
                <a:latin typeface="+mn-lt"/>
                <a:ea typeface="+mn-ea"/>
              </a:rPr>
              <a:t>Forrest Gump</a:t>
            </a:r>
          </a:p>
        </p:txBody>
      </p:sp>
      <p:pic>
        <p:nvPicPr>
          <p:cNvPr id="159" name="图片 158"/>
          <p:cNvPicPr>
            <a:picLocks noChangeAspect="1"/>
          </p:cNvPicPr>
          <p:nvPr/>
        </p:nvPicPr>
        <p:blipFill>
          <a:blip r:embed="rId3"/>
          <a:stretch>
            <a:fillRect/>
          </a:stretch>
        </p:blipFill>
        <p:spPr>
          <a:xfrm>
            <a:off x="2743347" y="5371243"/>
            <a:ext cx="269185" cy="260212"/>
          </a:xfrm>
          <a:prstGeom prst="rect">
            <a:avLst/>
          </a:prstGeom>
        </p:spPr>
      </p:pic>
      <p:pic>
        <p:nvPicPr>
          <p:cNvPr id="161" name="图片 160"/>
          <p:cNvPicPr>
            <a:picLocks noChangeAspect="1"/>
          </p:cNvPicPr>
          <p:nvPr/>
        </p:nvPicPr>
        <p:blipFill>
          <a:blip r:embed="rId3"/>
          <a:stretch>
            <a:fillRect/>
          </a:stretch>
        </p:blipFill>
        <p:spPr>
          <a:xfrm>
            <a:off x="2063706" y="4911337"/>
            <a:ext cx="269185" cy="260212"/>
          </a:xfrm>
          <a:prstGeom prst="rect">
            <a:avLst/>
          </a:prstGeom>
        </p:spPr>
      </p:pic>
      <p:pic>
        <p:nvPicPr>
          <p:cNvPr id="162" name="图片 161"/>
          <p:cNvPicPr>
            <a:picLocks noChangeAspect="1"/>
          </p:cNvPicPr>
          <p:nvPr/>
        </p:nvPicPr>
        <p:blipFill>
          <a:blip r:embed="rId3"/>
          <a:stretch>
            <a:fillRect/>
          </a:stretch>
        </p:blipFill>
        <p:spPr>
          <a:xfrm>
            <a:off x="3418944" y="5494542"/>
            <a:ext cx="269185" cy="260212"/>
          </a:xfrm>
          <a:prstGeom prst="rect">
            <a:avLst/>
          </a:prstGeom>
        </p:spPr>
      </p:pic>
      <p:cxnSp>
        <p:nvCxnSpPr>
          <p:cNvPr id="163" name="直接箭头连接符 162"/>
          <p:cNvCxnSpPr/>
          <p:nvPr/>
        </p:nvCxnSpPr>
        <p:spPr bwMode="auto">
          <a:xfrm flipV="1">
            <a:off x="3099107" y="4932175"/>
            <a:ext cx="558581" cy="459906"/>
          </a:xfrm>
          <a:prstGeom prst="straightConnector1">
            <a:avLst/>
          </a:prstGeom>
          <a:solidFill>
            <a:schemeClr val="accent1"/>
          </a:solidFill>
          <a:ln w="57150" cap="flat" cmpd="sng" algn="ctr">
            <a:solidFill>
              <a:schemeClr val="accent4">
                <a:lumMod val="90000"/>
                <a:lumOff val="10000"/>
              </a:schemeClr>
            </a:solidFill>
            <a:prstDash val="solid"/>
            <a:round/>
            <a:headEnd type="none" w="med" len="med"/>
            <a:tailEnd type="stealth" w="lg" len="lg"/>
          </a:ln>
          <a:effectLst/>
        </p:spPr>
      </p:cxnSp>
      <p:cxnSp>
        <p:nvCxnSpPr>
          <p:cNvPr id="165" name="直接箭头连接符 164"/>
          <p:cNvCxnSpPr>
            <a:stCxn id="161" idx="0"/>
          </p:cNvCxnSpPr>
          <p:nvPr/>
        </p:nvCxnSpPr>
        <p:spPr bwMode="auto">
          <a:xfrm flipH="1" flipV="1">
            <a:off x="2012218" y="3623101"/>
            <a:ext cx="186080" cy="1288237"/>
          </a:xfrm>
          <a:prstGeom prst="straightConnector1">
            <a:avLst/>
          </a:prstGeom>
          <a:solidFill>
            <a:schemeClr val="accent1"/>
          </a:solidFill>
          <a:ln w="57150" cap="flat" cmpd="sng" algn="ctr">
            <a:solidFill>
              <a:schemeClr val="accent4">
                <a:lumMod val="90000"/>
                <a:lumOff val="10000"/>
              </a:schemeClr>
            </a:solidFill>
            <a:prstDash val="solid"/>
            <a:round/>
            <a:headEnd type="none" w="med" len="med"/>
            <a:tailEnd type="stealth" w="lg" len="lg"/>
          </a:ln>
          <a:effectLst/>
        </p:spPr>
      </p:cxnSp>
      <p:cxnSp>
        <p:nvCxnSpPr>
          <p:cNvPr id="169" name="直接箭头连接符 168"/>
          <p:cNvCxnSpPr>
            <a:stCxn id="162" idx="3"/>
          </p:cNvCxnSpPr>
          <p:nvPr/>
        </p:nvCxnSpPr>
        <p:spPr bwMode="auto">
          <a:xfrm flipV="1">
            <a:off x="3688129" y="5561188"/>
            <a:ext cx="1536663" cy="63461"/>
          </a:xfrm>
          <a:prstGeom prst="straightConnector1">
            <a:avLst/>
          </a:prstGeom>
          <a:solidFill>
            <a:schemeClr val="accent1"/>
          </a:solidFill>
          <a:ln w="57150" cap="flat" cmpd="sng" algn="ctr">
            <a:solidFill>
              <a:schemeClr val="accent4">
                <a:lumMod val="90000"/>
                <a:lumOff val="10000"/>
              </a:schemeClr>
            </a:solidFill>
            <a:prstDash val="solid"/>
            <a:round/>
            <a:headEnd type="none" w="med" len="med"/>
            <a:tailEnd type="stealth" w="lg" len="lg"/>
          </a:ln>
          <a:effectLst/>
        </p:spPr>
      </p:cxnSp>
      <p:sp>
        <p:nvSpPr>
          <p:cNvPr id="174" name="文本框 173"/>
          <p:cNvSpPr txBox="1"/>
          <p:nvPr/>
        </p:nvSpPr>
        <p:spPr>
          <a:xfrm>
            <a:off x="1636412" y="5074034"/>
            <a:ext cx="873957" cy="461665"/>
          </a:xfrm>
          <a:prstGeom prst="rect">
            <a:avLst/>
          </a:prstGeom>
          <a:noFill/>
        </p:spPr>
        <p:txBody>
          <a:bodyPr wrap="none" rtlCol="0">
            <a:spAutoFit/>
          </a:bodyPr>
          <a:lstStyle/>
          <a:p>
            <a:pPr algn="ctr"/>
            <a:r>
              <a:rPr lang="en-US" altLang="zh-CN" dirty="0">
                <a:latin typeface="+mn-lt"/>
                <a:ea typeface="+mn-ea"/>
              </a:rPr>
              <a:t>Query</a:t>
            </a:r>
            <a:endParaRPr lang="en-US" dirty="0">
              <a:latin typeface="+mn-lt"/>
              <a:ea typeface="+mn-ea"/>
            </a:endParaRPr>
          </a:p>
        </p:txBody>
      </p:sp>
      <p:sp>
        <p:nvSpPr>
          <p:cNvPr id="175" name="文本框 174"/>
          <p:cNvSpPr txBox="1"/>
          <p:nvPr/>
        </p:nvSpPr>
        <p:spPr>
          <a:xfrm>
            <a:off x="5454198" y="1220460"/>
            <a:ext cx="1744387" cy="461665"/>
          </a:xfrm>
          <a:prstGeom prst="rect">
            <a:avLst/>
          </a:prstGeom>
          <a:noFill/>
        </p:spPr>
        <p:txBody>
          <a:bodyPr wrap="none" rtlCol="0">
            <a:spAutoFit/>
          </a:bodyPr>
          <a:lstStyle/>
          <a:p>
            <a:pPr algn="ctr"/>
            <a:r>
              <a:rPr lang="en-US" dirty="0">
                <a:latin typeface="+mn-lt"/>
                <a:ea typeface="+mn-ea"/>
              </a:rPr>
              <a:t>Forrest Gump</a:t>
            </a:r>
          </a:p>
        </p:txBody>
      </p:sp>
      <p:sp>
        <p:nvSpPr>
          <p:cNvPr id="176" name="文本框 175"/>
          <p:cNvSpPr txBox="1"/>
          <p:nvPr/>
        </p:nvSpPr>
        <p:spPr>
          <a:xfrm>
            <a:off x="2574575" y="6379042"/>
            <a:ext cx="352982" cy="461665"/>
          </a:xfrm>
          <a:prstGeom prst="rect">
            <a:avLst/>
          </a:prstGeom>
          <a:noFill/>
        </p:spPr>
        <p:txBody>
          <a:bodyPr wrap="none" rtlCol="0">
            <a:spAutoFit/>
          </a:bodyPr>
          <a:lstStyle/>
          <a:p>
            <a:pPr algn="ctr"/>
            <a:r>
              <a:rPr lang="en-US" dirty="0">
                <a:latin typeface="+mn-lt"/>
                <a:ea typeface="+mn-ea"/>
              </a:rPr>
              <a:t>A</a:t>
            </a:r>
          </a:p>
        </p:txBody>
      </p:sp>
      <p:sp>
        <p:nvSpPr>
          <p:cNvPr id="177" name="文本框 176"/>
          <p:cNvSpPr txBox="1"/>
          <p:nvPr/>
        </p:nvSpPr>
        <p:spPr>
          <a:xfrm>
            <a:off x="6255371" y="3817595"/>
            <a:ext cx="352981" cy="461665"/>
          </a:xfrm>
          <a:prstGeom prst="rect">
            <a:avLst/>
          </a:prstGeom>
          <a:noFill/>
        </p:spPr>
        <p:txBody>
          <a:bodyPr wrap="none" rtlCol="0">
            <a:spAutoFit/>
          </a:bodyPr>
          <a:lstStyle/>
          <a:p>
            <a:pPr algn="ctr"/>
            <a:r>
              <a:rPr lang="en-US" dirty="0">
                <a:latin typeface="+mn-lt"/>
                <a:ea typeface="+mn-ea"/>
              </a:rPr>
              <a:t>B</a:t>
            </a:r>
          </a:p>
        </p:txBody>
      </p:sp>
      <p:sp>
        <p:nvSpPr>
          <p:cNvPr id="178" name="文本框 177"/>
          <p:cNvSpPr txBox="1"/>
          <p:nvPr/>
        </p:nvSpPr>
        <p:spPr>
          <a:xfrm>
            <a:off x="5135907" y="2683801"/>
            <a:ext cx="378630" cy="461665"/>
          </a:xfrm>
          <a:prstGeom prst="rect">
            <a:avLst/>
          </a:prstGeom>
          <a:noFill/>
        </p:spPr>
        <p:txBody>
          <a:bodyPr wrap="none" rtlCol="0">
            <a:spAutoFit/>
          </a:bodyPr>
          <a:lstStyle/>
          <a:p>
            <a:pPr algn="ctr"/>
            <a:r>
              <a:rPr lang="en-US" dirty="0">
                <a:latin typeface="+mn-lt"/>
                <a:ea typeface="+mn-ea"/>
              </a:rPr>
              <a:t>C</a:t>
            </a:r>
          </a:p>
        </p:txBody>
      </p:sp>
      <p:sp>
        <p:nvSpPr>
          <p:cNvPr id="179" name="文本框 178"/>
          <p:cNvSpPr txBox="1"/>
          <p:nvPr/>
        </p:nvSpPr>
        <p:spPr>
          <a:xfrm>
            <a:off x="1588397" y="2188435"/>
            <a:ext cx="367408" cy="461665"/>
          </a:xfrm>
          <a:prstGeom prst="rect">
            <a:avLst/>
          </a:prstGeom>
          <a:noFill/>
        </p:spPr>
        <p:txBody>
          <a:bodyPr wrap="none" rtlCol="0">
            <a:spAutoFit/>
          </a:bodyPr>
          <a:lstStyle/>
          <a:p>
            <a:pPr algn="ctr"/>
            <a:r>
              <a:rPr lang="en-US" dirty="0">
                <a:latin typeface="+mn-lt"/>
                <a:ea typeface="+mn-ea"/>
              </a:rPr>
              <a:t>D</a:t>
            </a:r>
          </a:p>
        </p:txBody>
      </p:sp>
      <p:sp>
        <p:nvSpPr>
          <p:cNvPr id="180" name="文本框 179"/>
          <p:cNvSpPr txBox="1"/>
          <p:nvPr/>
        </p:nvSpPr>
        <p:spPr>
          <a:xfrm>
            <a:off x="4251372" y="4053871"/>
            <a:ext cx="338554" cy="461665"/>
          </a:xfrm>
          <a:prstGeom prst="rect">
            <a:avLst/>
          </a:prstGeom>
          <a:noFill/>
        </p:spPr>
        <p:txBody>
          <a:bodyPr wrap="none" rtlCol="0">
            <a:spAutoFit/>
          </a:bodyPr>
          <a:lstStyle/>
          <a:p>
            <a:pPr algn="ctr"/>
            <a:r>
              <a:rPr lang="en-US" dirty="0">
                <a:latin typeface="+mn-lt"/>
                <a:ea typeface="+mn-ea"/>
              </a:rPr>
              <a:t>F</a:t>
            </a:r>
          </a:p>
        </p:txBody>
      </p:sp>
      <p:sp>
        <p:nvSpPr>
          <p:cNvPr id="181" name="文本框 180"/>
          <p:cNvSpPr txBox="1"/>
          <p:nvPr/>
        </p:nvSpPr>
        <p:spPr>
          <a:xfrm>
            <a:off x="5328026" y="5987909"/>
            <a:ext cx="394660" cy="461665"/>
          </a:xfrm>
          <a:prstGeom prst="rect">
            <a:avLst/>
          </a:prstGeom>
          <a:noFill/>
        </p:spPr>
        <p:txBody>
          <a:bodyPr wrap="none" rtlCol="0">
            <a:spAutoFit/>
          </a:bodyPr>
          <a:lstStyle/>
          <a:p>
            <a:pPr algn="ctr"/>
            <a:r>
              <a:rPr lang="en-US" dirty="0">
                <a:latin typeface="+mn-lt"/>
                <a:ea typeface="+mn-ea"/>
              </a:rPr>
              <a:t>G</a:t>
            </a:r>
          </a:p>
        </p:txBody>
      </p:sp>
      <p:sp>
        <p:nvSpPr>
          <p:cNvPr id="182" name="文本框 181"/>
          <p:cNvSpPr txBox="1"/>
          <p:nvPr/>
        </p:nvSpPr>
        <p:spPr>
          <a:xfrm>
            <a:off x="8405582" y="6159460"/>
            <a:ext cx="367408" cy="461665"/>
          </a:xfrm>
          <a:prstGeom prst="rect">
            <a:avLst/>
          </a:prstGeom>
          <a:noFill/>
        </p:spPr>
        <p:txBody>
          <a:bodyPr wrap="none" rtlCol="0">
            <a:spAutoFit/>
          </a:bodyPr>
          <a:lstStyle/>
          <a:p>
            <a:pPr algn="ctr"/>
            <a:r>
              <a:rPr lang="en-US" dirty="0">
                <a:latin typeface="+mn-lt"/>
                <a:ea typeface="+mn-ea"/>
              </a:rPr>
              <a:t>H</a:t>
            </a:r>
          </a:p>
        </p:txBody>
      </p:sp>
      <p:sp>
        <p:nvSpPr>
          <p:cNvPr id="183" name="文本框 182"/>
          <p:cNvSpPr txBox="1"/>
          <p:nvPr/>
        </p:nvSpPr>
        <p:spPr>
          <a:xfrm>
            <a:off x="9966756" y="3712121"/>
            <a:ext cx="255198" cy="461665"/>
          </a:xfrm>
          <a:prstGeom prst="rect">
            <a:avLst/>
          </a:prstGeom>
          <a:noFill/>
        </p:spPr>
        <p:txBody>
          <a:bodyPr wrap="none" rtlCol="0">
            <a:spAutoFit/>
          </a:bodyPr>
          <a:lstStyle/>
          <a:p>
            <a:pPr algn="ctr"/>
            <a:r>
              <a:rPr lang="en-US" dirty="0">
                <a:latin typeface="+mn-lt"/>
                <a:ea typeface="+mn-ea"/>
              </a:rPr>
              <a:t>I</a:t>
            </a:r>
          </a:p>
        </p:txBody>
      </p:sp>
      <p:sp>
        <p:nvSpPr>
          <p:cNvPr id="184" name="文本框 183"/>
          <p:cNvSpPr txBox="1"/>
          <p:nvPr/>
        </p:nvSpPr>
        <p:spPr>
          <a:xfrm>
            <a:off x="8039524" y="1758762"/>
            <a:ext cx="311303" cy="461665"/>
          </a:xfrm>
          <a:prstGeom prst="rect">
            <a:avLst/>
          </a:prstGeom>
          <a:noFill/>
        </p:spPr>
        <p:txBody>
          <a:bodyPr wrap="none" rtlCol="0">
            <a:spAutoFit/>
          </a:bodyPr>
          <a:lstStyle/>
          <a:p>
            <a:pPr algn="ctr"/>
            <a:r>
              <a:rPr lang="en-US" dirty="0">
                <a:latin typeface="+mn-lt"/>
                <a:ea typeface="+mn-ea"/>
              </a:rPr>
              <a:t>J</a:t>
            </a:r>
          </a:p>
        </p:txBody>
      </p:sp>
    </p:spTree>
    <p:extLst>
      <p:ext uri="{BB962C8B-B14F-4D97-AF65-F5344CB8AC3E}">
        <p14:creationId xmlns:p14="http://schemas.microsoft.com/office/powerpoint/2010/main" val="143394922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p:cNvSpPr>
            <a:spLocks noGrp="1"/>
          </p:cNvSpPr>
          <p:nvPr>
            <p:ph type="body" idx="1"/>
          </p:nvPr>
        </p:nvSpPr>
        <p:spPr/>
        <p:txBody>
          <a:bodyPr/>
          <a:lstStyle/>
          <a:p>
            <a:r>
              <a:rPr lang="en-US" altLang="zh-CN" dirty="0"/>
              <a:t>Better </a:t>
            </a:r>
            <a:r>
              <a:rPr lang="en-US" dirty="0"/>
              <a:t>solutions?</a:t>
            </a:r>
          </a:p>
        </p:txBody>
      </p:sp>
      <p:sp>
        <p:nvSpPr>
          <p:cNvPr id="3" name="灯片编号占位符 2"/>
          <p:cNvSpPr>
            <a:spLocks noGrp="1"/>
          </p:cNvSpPr>
          <p:nvPr>
            <p:ph type="sldNum" sz="quarter" idx="12"/>
          </p:nvPr>
        </p:nvSpPr>
        <p:spPr/>
        <p:txBody>
          <a:bodyPr/>
          <a:lstStyle/>
          <a:p>
            <a:fld id="{F769371F-0F95-4BDF-9A9A-7FF549C12214}" type="slidenum">
              <a:rPr lang="en-US" altLang="zh-CN" smtClean="0"/>
              <a:pPr/>
              <a:t>119</a:t>
            </a:fld>
            <a:endParaRPr lang="en-US" altLang="zh-CN" dirty="0"/>
          </a:p>
        </p:txBody>
      </p:sp>
    </p:spTree>
    <p:extLst>
      <p:ext uri="{BB962C8B-B14F-4D97-AF65-F5344CB8AC3E}">
        <p14:creationId xmlns:p14="http://schemas.microsoft.com/office/powerpoint/2010/main" val="269906932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240000" y="360000"/>
            <a:ext cx="11520000" cy="890588"/>
          </a:xfrm>
        </p:spPr>
        <p:txBody>
          <a:bodyPr/>
          <a:lstStyle/>
          <a:p>
            <a:r>
              <a:rPr lang="en-US" dirty="0"/>
              <a:t>Basic Idea</a:t>
            </a:r>
          </a:p>
        </p:txBody>
      </p:sp>
      <p:sp>
        <p:nvSpPr>
          <p:cNvPr id="3" name="灯片编号占位符 2"/>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120</a:t>
            </a:fld>
            <a:endParaRPr lang="en-US" altLang="zh-CN" dirty="0"/>
          </a:p>
        </p:txBody>
      </p:sp>
      <p:sp>
        <p:nvSpPr>
          <p:cNvPr id="5" name="椭圆 4"/>
          <p:cNvSpPr/>
          <p:nvPr/>
        </p:nvSpPr>
        <p:spPr>
          <a:xfrm>
            <a:off x="2260994" y="4613119"/>
            <a:ext cx="371475" cy="371475"/>
          </a:xfrm>
          <a:prstGeom prst="ellipse">
            <a:avLst/>
          </a:prstGeom>
          <a:pattFill prst="solidDmnd">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6" name="椭圆 5"/>
          <p:cNvSpPr/>
          <p:nvPr/>
        </p:nvSpPr>
        <p:spPr>
          <a:xfrm>
            <a:off x="2260994" y="5897618"/>
            <a:ext cx="371475" cy="371475"/>
          </a:xfrm>
          <a:prstGeom prst="ellipse">
            <a:avLst/>
          </a:prstGeom>
          <a:pattFill prst="diagBrick">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8" name="椭圆 7"/>
          <p:cNvSpPr/>
          <p:nvPr/>
        </p:nvSpPr>
        <p:spPr>
          <a:xfrm>
            <a:off x="2260994" y="2044119"/>
            <a:ext cx="371475" cy="371475"/>
          </a:xfrm>
          <a:prstGeom prst="ellipse">
            <a:avLst/>
          </a:prstGeom>
          <a:pattFill prst="wdUpDiag">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9" name="椭圆 8"/>
          <p:cNvSpPr/>
          <p:nvPr/>
        </p:nvSpPr>
        <p:spPr>
          <a:xfrm>
            <a:off x="2260994" y="3328619"/>
            <a:ext cx="371475" cy="371475"/>
          </a:xfrm>
          <a:prstGeom prst="ellipse">
            <a:avLst/>
          </a:prstGeom>
          <a:pattFill prst="horzBrick">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pic>
        <p:nvPicPr>
          <p:cNvPr id="11" name="Picture 2" descr=" "/>
          <p:cNvPicPr>
            <a:picLocks noChangeAspect="1" noChangeArrowheads="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3003763" y="2030556"/>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 "/>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375057" y="2030556"/>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 "/>
          <p:cNvPicPr>
            <a:picLocks noChangeAspect="1" noChangeArrowheads="1"/>
          </p:cNvPicPr>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3758806" y="2046836"/>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 "/>
          <p:cNvPicPr>
            <a:picLocks noChangeAspect="1" noChangeArrowheads="1"/>
          </p:cNvPicPr>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3003763" y="3328618"/>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 "/>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375057" y="3328618"/>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 "/>
          <p:cNvPicPr>
            <a:picLocks noChangeAspect="1" noChangeArrowheads="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3003763" y="4610400"/>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 "/>
          <p:cNvPicPr>
            <a:picLocks noChangeAspect="1" noChangeArrowheads="1"/>
          </p:cNvPicPr>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3003763" y="5973906"/>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5057" y="5973906"/>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 "/>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758806" y="5990186"/>
            <a:ext cx="383749" cy="366038"/>
          </a:xfrm>
          <a:prstGeom prst="rect">
            <a:avLst/>
          </a:prstGeom>
          <a:noFill/>
          <a:extLst>
            <a:ext uri="{909E8E84-426E-40DD-AFC4-6F175D3DCCD1}">
              <a14:hiddenFill xmlns:a14="http://schemas.microsoft.com/office/drawing/2010/main">
                <a:solidFill>
                  <a:srgbClr val="FFFFFF"/>
                </a:solidFill>
              </a14:hiddenFill>
            </a:ext>
          </a:extLst>
        </p:spPr>
      </p:pic>
      <p:sp>
        <p:nvSpPr>
          <p:cNvPr id="21" name="文本框 20"/>
          <p:cNvSpPr txBox="1"/>
          <p:nvPr/>
        </p:nvSpPr>
        <p:spPr>
          <a:xfrm>
            <a:off x="2258646" y="2466628"/>
            <a:ext cx="338554" cy="369332"/>
          </a:xfrm>
          <a:prstGeom prst="rect">
            <a:avLst/>
          </a:prstGeom>
          <a:noFill/>
        </p:spPr>
        <p:txBody>
          <a:bodyPr wrap="none" rtlCol="0">
            <a:spAutoFit/>
          </a:bodyPr>
          <a:lstStyle/>
          <a:p>
            <a:pPr algn="ctr"/>
            <a:r>
              <a:rPr lang="en-US" sz="1800" dirty="0">
                <a:latin typeface="+mj-lt"/>
              </a:rPr>
              <a:t>A</a:t>
            </a:r>
          </a:p>
        </p:txBody>
      </p:sp>
      <p:sp>
        <p:nvSpPr>
          <p:cNvPr id="22" name="文本框 21"/>
          <p:cNvSpPr txBox="1"/>
          <p:nvPr/>
        </p:nvSpPr>
        <p:spPr>
          <a:xfrm>
            <a:off x="2277452" y="3841317"/>
            <a:ext cx="338555" cy="369332"/>
          </a:xfrm>
          <a:prstGeom prst="rect">
            <a:avLst/>
          </a:prstGeom>
          <a:noFill/>
        </p:spPr>
        <p:txBody>
          <a:bodyPr wrap="none" rtlCol="0">
            <a:spAutoFit/>
          </a:bodyPr>
          <a:lstStyle/>
          <a:p>
            <a:pPr algn="ctr"/>
            <a:r>
              <a:rPr lang="en-US" sz="1800" dirty="0">
                <a:latin typeface="+mj-lt"/>
              </a:rPr>
              <a:t>B</a:t>
            </a:r>
          </a:p>
        </p:txBody>
      </p:sp>
      <p:sp>
        <p:nvSpPr>
          <p:cNvPr id="23" name="文本框 22"/>
          <p:cNvSpPr txBox="1"/>
          <p:nvPr/>
        </p:nvSpPr>
        <p:spPr>
          <a:xfrm>
            <a:off x="2237007" y="5125817"/>
            <a:ext cx="351378" cy="369332"/>
          </a:xfrm>
          <a:prstGeom prst="rect">
            <a:avLst/>
          </a:prstGeom>
          <a:noFill/>
        </p:spPr>
        <p:txBody>
          <a:bodyPr wrap="none" rtlCol="0">
            <a:spAutoFit/>
          </a:bodyPr>
          <a:lstStyle/>
          <a:p>
            <a:pPr algn="ctr"/>
            <a:r>
              <a:rPr lang="en-US" sz="1800" dirty="0">
                <a:latin typeface="+mj-lt"/>
              </a:rPr>
              <a:t>C</a:t>
            </a:r>
          </a:p>
        </p:txBody>
      </p:sp>
      <p:sp>
        <p:nvSpPr>
          <p:cNvPr id="24" name="文本框 23"/>
          <p:cNvSpPr txBox="1"/>
          <p:nvPr/>
        </p:nvSpPr>
        <p:spPr>
          <a:xfrm>
            <a:off x="2267463" y="6356224"/>
            <a:ext cx="351378" cy="369332"/>
          </a:xfrm>
          <a:prstGeom prst="rect">
            <a:avLst/>
          </a:prstGeom>
          <a:noFill/>
        </p:spPr>
        <p:txBody>
          <a:bodyPr wrap="none" rtlCol="0">
            <a:spAutoFit/>
          </a:bodyPr>
          <a:lstStyle/>
          <a:p>
            <a:pPr algn="ctr"/>
            <a:r>
              <a:rPr lang="en-US" sz="1800" dirty="0">
                <a:latin typeface="+mj-lt"/>
              </a:rPr>
              <a:t>D</a:t>
            </a:r>
          </a:p>
        </p:txBody>
      </p:sp>
      <p:sp>
        <p:nvSpPr>
          <p:cNvPr id="26" name="文本框 25"/>
          <p:cNvSpPr txBox="1"/>
          <p:nvPr/>
        </p:nvSpPr>
        <p:spPr>
          <a:xfrm>
            <a:off x="2976511" y="2466627"/>
            <a:ext cx="377026" cy="369332"/>
          </a:xfrm>
          <a:prstGeom prst="rect">
            <a:avLst/>
          </a:prstGeom>
          <a:noFill/>
        </p:spPr>
        <p:txBody>
          <a:bodyPr wrap="none" rtlCol="0">
            <a:spAutoFit/>
          </a:bodyPr>
          <a:lstStyle/>
          <a:p>
            <a:pPr algn="ctr"/>
            <a:r>
              <a:rPr lang="en-US" altLang="zh-CN" sz="1800" dirty="0">
                <a:latin typeface="+mj-lt"/>
              </a:rPr>
              <a:t>f</a:t>
            </a:r>
            <a:r>
              <a:rPr lang="en-US" sz="1800" dirty="0">
                <a:latin typeface="+mj-lt"/>
              </a:rPr>
              <a:t>1</a:t>
            </a:r>
          </a:p>
        </p:txBody>
      </p:sp>
      <p:sp>
        <p:nvSpPr>
          <p:cNvPr id="27" name="文本框 26"/>
          <p:cNvSpPr txBox="1"/>
          <p:nvPr/>
        </p:nvSpPr>
        <p:spPr>
          <a:xfrm>
            <a:off x="2976511" y="5125817"/>
            <a:ext cx="377026" cy="369332"/>
          </a:xfrm>
          <a:prstGeom prst="rect">
            <a:avLst/>
          </a:prstGeom>
          <a:noFill/>
        </p:spPr>
        <p:txBody>
          <a:bodyPr wrap="none" rtlCol="0">
            <a:spAutoFit/>
          </a:bodyPr>
          <a:lstStyle/>
          <a:p>
            <a:pPr algn="ctr"/>
            <a:r>
              <a:rPr lang="en-US" sz="1800" dirty="0">
                <a:latin typeface="+mj-lt"/>
              </a:rPr>
              <a:t>f1</a:t>
            </a:r>
          </a:p>
        </p:txBody>
      </p:sp>
      <p:sp>
        <p:nvSpPr>
          <p:cNvPr id="28" name="文本框 27"/>
          <p:cNvSpPr txBox="1"/>
          <p:nvPr/>
        </p:nvSpPr>
        <p:spPr>
          <a:xfrm>
            <a:off x="3372651" y="2466627"/>
            <a:ext cx="377026" cy="369332"/>
          </a:xfrm>
          <a:prstGeom prst="rect">
            <a:avLst/>
          </a:prstGeom>
          <a:noFill/>
        </p:spPr>
        <p:txBody>
          <a:bodyPr wrap="none" rtlCol="0">
            <a:spAutoFit/>
          </a:bodyPr>
          <a:lstStyle/>
          <a:p>
            <a:pPr algn="ctr"/>
            <a:r>
              <a:rPr lang="en-US" sz="1800" dirty="0">
                <a:latin typeface="+mj-lt"/>
              </a:rPr>
              <a:t>f2</a:t>
            </a:r>
          </a:p>
        </p:txBody>
      </p:sp>
      <p:sp>
        <p:nvSpPr>
          <p:cNvPr id="29" name="文本框 28"/>
          <p:cNvSpPr txBox="1"/>
          <p:nvPr/>
        </p:nvSpPr>
        <p:spPr>
          <a:xfrm>
            <a:off x="3803455" y="2474767"/>
            <a:ext cx="377026" cy="369332"/>
          </a:xfrm>
          <a:prstGeom prst="rect">
            <a:avLst/>
          </a:prstGeom>
          <a:noFill/>
        </p:spPr>
        <p:txBody>
          <a:bodyPr wrap="none" rtlCol="0">
            <a:spAutoFit/>
          </a:bodyPr>
          <a:lstStyle/>
          <a:p>
            <a:pPr algn="ctr"/>
            <a:r>
              <a:rPr lang="en-US" sz="1800" dirty="0">
                <a:latin typeface="+mj-lt"/>
              </a:rPr>
              <a:t>f3</a:t>
            </a:r>
          </a:p>
        </p:txBody>
      </p:sp>
      <p:sp>
        <p:nvSpPr>
          <p:cNvPr id="30" name="文本框 29"/>
          <p:cNvSpPr txBox="1"/>
          <p:nvPr/>
        </p:nvSpPr>
        <p:spPr>
          <a:xfrm>
            <a:off x="2951663" y="3724691"/>
            <a:ext cx="377026" cy="369332"/>
          </a:xfrm>
          <a:prstGeom prst="rect">
            <a:avLst/>
          </a:prstGeom>
          <a:noFill/>
        </p:spPr>
        <p:txBody>
          <a:bodyPr wrap="none" rtlCol="0">
            <a:spAutoFit/>
          </a:bodyPr>
          <a:lstStyle/>
          <a:p>
            <a:pPr algn="ctr"/>
            <a:r>
              <a:rPr lang="en-US" sz="1800" dirty="0">
                <a:latin typeface="+mj-lt"/>
              </a:rPr>
              <a:t>f3</a:t>
            </a:r>
          </a:p>
        </p:txBody>
      </p:sp>
      <p:sp>
        <p:nvSpPr>
          <p:cNvPr id="31" name="文本框 30"/>
          <p:cNvSpPr txBox="1"/>
          <p:nvPr/>
        </p:nvSpPr>
        <p:spPr>
          <a:xfrm>
            <a:off x="2897549" y="6339672"/>
            <a:ext cx="377026" cy="369332"/>
          </a:xfrm>
          <a:prstGeom prst="rect">
            <a:avLst/>
          </a:prstGeom>
          <a:noFill/>
        </p:spPr>
        <p:txBody>
          <a:bodyPr wrap="none" rtlCol="0">
            <a:spAutoFit/>
          </a:bodyPr>
          <a:lstStyle/>
          <a:p>
            <a:pPr algn="ctr"/>
            <a:r>
              <a:rPr lang="en-US" sz="1800" dirty="0">
                <a:latin typeface="+mj-lt"/>
              </a:rPr>
              <a:t>f3</a:t>
            </a:r>
          </a:p>
        </p:txBody>
      </p:sp>
      <p:sp>
        <p:nvSpPr>
          <p:cNvPr id="32" name="文本框 31"/>
          <p:cNvSpPr txBox="1"/>
          <p:nvPr/>
        </p:nvSpPr>
        <p:spPr>
          <a:xfrm>
            <a:off x="3385106" y="3716627"/>
            <a:ext cx="377026" cy="369332"/>
          </a:xfrm>
          <a:prstGeom prst="rect">
            <a:avLst/>
          </a:prstGeom>
          <a:noFill/>
        </p:spPr>
        <p:txBody>
          <a:bodyPr wrap="none" rtlCol="0">
            <a:spAutoFit/>
          </a:bodyPr>
          <a:lstStyle/>
          <a:p>
            <a:pPr algn="ctr"/>
            <a:r>
              <a:rPr lang="en-US" sz="1800" dirty="0">
                <a:latin typeface="+mj-lt"/>
              </a:rPr>
              <a:t>f2</a:t>
            </a:r>
          </a:p>
        </p:txBody>
      </p:sp>
      <p:sp>
        <p:nvSpPr>
          <p:cNvPr id="33" name="文本框 32"/>
          <p:cNvSpPr txBox="1"/>
          <p:nvPr/>
        </p:nvSpPr>
        <p:spPr>
          <a:xfrm>
            <a:off x="3767931" y="6385215"/>
            <a:ext cx="377026" cy="369332"/>
          </a:xfrm>
          <a:prstGeom prst="rect">
            <a:avLst/>
          </a:prstGeom>
          <a:noFill/>
        </p:spPr>
        <p:txBody>
          <a:bodyPr wrap="none" rtlCol="0">
            <a:spAutoFit/>
          </a:bodyPr>
          <a:lstStyle/>
          <a:p>
            <a:pPr algn="ctr"/>
            <a:r>
              <a:rPr lang="en-US" sz="1800" dirty="0">
                <a:latin typeface="+mj-lt"/>
              </a:rPr>
              <a:t>f2</a:t>
            </a:r>
          </a:p>
        </p:txBody>
      </p:sp>
      <p:sp>
        <p:nvSpPr>
          <p:cNvPr id="34" name="文本框 33"/>
          <p:cNvSpPr txBox="1"/>
          <p:nvPr/>
        </p:nvSpPr>
        <p:spPr>
          <a:xfrm>
            <a:off x="3362937" y="6366165"/>
            <a:ext cx="377026" cy="369332"/>
          </a:xfrm>
          <a:prstGeom prst="rect">
            <a:avLst/>
          </a:prstGeom>
          <a:noFill/>
        </p:spPr>
        <p:txBody>
          <a:bodyPr wrap="none" rtlCol="0">
            <a:spAutoFit/>
          </a:bodyPr>
          <a:lstStyle/>
          <a:p>
            <a:pPr algn="ctr"/>
            <a:r>
              <a:rPr lang="en-US" sz="1800" dirty="0">
                <a:latin typeface="+mj-lt"/>
              </a:rPr>
              <a:t>f4</a:t>
            </a:r>
          </a:p>
        </p:txBody>
      </p:sp>
      <p:sp>
        <p:nvSpPr>
          <p:cNvPr id="35" name="文本框 34"/>
          <p:cNvSpPr txBox="1"/>
          <p:nvPr/>
        </p:nvSpPr>
        <p:spPr>
          <a:xfrm>
            <a:off x="7482965" y="1896002"/>
            <a:ext cx="2914650" cy="1200329"/>
          </a:xfrm>
          <a:prstGeom prst="rect">
            <a:avLst/>
          </a:prstGeom>
          <a:noFill/>
        </p:spPr>
        <p:txBody>
          <a:bodyPr wrap="square" rtlCol="0">
            <a:spAutoFit/>
          </a:bodyPr>
          <a:lstStyle/>
          <a:p>
            <a:pPr algn="ctr"/>
            <a:r>
              <a:rPr lang="en-US" dirty="0">
                <a:latin typeface="+mj-lt"/>
              </a:rPr>
              <a:t>A </a:t>
            </a:r>
            <a:r>
              <a:rPr lang="en-US" dirty="0">
                <a:solidFill>
                  <a:schemeClr val="accent2"/>
                </a:solidFill>
                <a:latin typeface="+mj-lt"/>
              </a:rPr>
              <a:t>structure</a:t>
            </a:r>
          </a:p>
          <a:p>
            <a:pPr algn="ctr"/>
            <a:r>
              <a:rPr lang="en-US" altLang="zh-CN" dirty="0">
                <a:latin typeface="+mj-lt"/>
              </a:rPr>
              <a:t>organizing both </a:t>
            </a:r>
            <a:r>
              <a:rPr lang="en-US" altLang="zh-CN" dirty="0">
                <a:solidFill>
                  <a:schemeClr val="accent3"/>
                </a:solidFill>
                <a:latin typeface="+mj-lt"/>
              </a:rPr>
              <a:t>peers</a:t>
            </a:r>
            <a:r>
              <a:rPr lang="en-US" altLang="zh-CN" dirty="0">
                <a:latin typeface="+mj-lt"/>
              </a:rPr>
              <a:t> and </a:t>
            </a:r>
            <a:r>
              <a:rPr lang="en-US" altLang="zh-CN" dirty="0">
                <a:solidFill>
                  <a:schemeClr val="accent5">
                    <a:lumMod val="75000"/>
                  </a:schemeClr>
                </a:solidFill>
                <a:latin typeface="+mj-lt"/>
              </a:rPr>
              <a:t>index</a:t>
            </a:r>
            <a:endParaRPr lang="en-US" dirty="0">
              <a:solidFill>
                <a:schemeClr val="accent5">
                  <a:lumMod val="75000"/>
                </a:schemeClr>
              </a:solidFill>
              <a:latin typeface="+mj-lt"/>
            </a:endParaRPr>
          </a:p>
        </p:txBody>
      </p:sp>
      <p:sp>
        <p:nvSpPr>
          <p:cNvPr id="37" name="文本框 36"/>
          <p:cNvSpPr txBox="1"/>
          <p:nvPr/>
        </p:nvSpPr>
        <p:spPr>
          <a:xfrm>
            <a:off x="5265199" y="1258712"/>
            <a:ext cx="922047" cy="461665"/>
          </a:xfrm>
          <a:prstGeom prst="rect">
            <a:avLst/>
          </a:prstGeom>
          <a:noFill/>
        </p:spPr>
        <p:txBody>
          <a:bodyPr wrap="none" rtlCol="0">
            <a:spAutoFit/>
          </a:bodyPr>
          <a:lstStyle/>
          <a:p>
            <a:pPr algn="ctr"/>
            <a:r>
              <a:rPr lang="en-US" dirty="0">
                <a:latin typeface="+mj-lt"/>
              </a:rPr>
              <a:t>index</a:t>
            </a:r>
          </a:p>
        </p:txBody>
      </p:sp>
      <p:cxnSp>
        <p:nvCxnSpPr>
          <p:cNvPr id="39" name="直接连接符 38"/>
          <p:cNvCxnSpPr/>
          <p:nvPr/>
        </p:nvCxnSpPr>
        <p:spPr bwMode="auto">
          <a:xfrm>
            <a:off x="4305300" y="1638301"/>
            <a:ext cx="0" cy="5045869"/>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0" name="直接连接符 39"/>
          <p:cNvCxnSpPr/>
          <p:nvPr/>
        </p:nvCxnSpPr>
        <p:spPr bwMode="auto">
          <a:xfrm>
            <a:off x="7277100" y="1638301"/>
            <a:ext cx="0" cy="5045869"/>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41" name="Picture 2" descr=" "/>
          <p:cNvPicPr>
            <a:picLocks noChangeAspect="1" noChangeArrowheads="1"/>
          </p:cNvPicPr>
          <p:nvPr/>
        </p:nvPicPr>
        <p:blipFill>
          <a:blip r:embed="rId3"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4737262" y="2888455"/>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 "/>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737262" y="3724691"/>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 "/>
          <p:cNvPicPr>
            <a:picLocks noChangeAspect="1" noChangeArrowheads="1"/>
          </p:cNvPicPr>
          <p:nvPr/>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4737262" y="4530722"/>
            <a:ext cx="383749" cy="366038"/>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7262" y="5498109"/>
            <a:ext cx="383749" cy="366038"/>
          </a:xfrm>
          <a:prstGeom prst="rect">
            <a:avLst/>
          </a:prstGeom>
          <a:noFill/>
          <a:extLst>
            <a:ext uri="{909E8E84-426E-40DD-AFC4-6F175D3DCCD1}">
              <a14:hiddenFill xmlns:a14="http://schemas.microsoft.com/office/drawing/2010/main">
                <a:solidFill>
                  <a:srgbClr val="FFFFFF"/>
                </a:solidFill>
              </a14:hiddenFill>
            </a:ext>
          </a:extLst>
        </p:spPr>
      </p:pic>
      <p:sp>
        <p:nvSpPr>
          <p:cNvPr id="45" name="文本框 44"/>
          <p:cNvSpPr txBox="1"/>
          <p:nvPr/>
        </p:nvSpPr>
        <p:spPr>
          <a:xfrm>
            <a:off x="4740621" y="3200110"/>
            <a:ext cx="377026" cy="369332"/>
          </a:xfrm>
          <a:prstGeom prst="rect">
            <a:avLst/>
          </a:prstGeom>
          <a:noFill/>
        </p:spPr>
        <p:txBody>
          <a:bodyPr wrap="none" rtlCol="0">
            <a:spAutoFit/>
          </a:bodyPr>
          <a:lstStyle/>
          <a:p>
            <a:pPr algn="ctr"/>
            <a:r>
              <a:rPr lang="en-US" sz="1800" dirty="0">
                <a:latin typeface="+mj-lt"/>
              </a:rPr>
              <a:t>f1</a:t>
            </a:r>
          </a:p>
        </p:txBody>
      </p:sp>
      <p:sp>
        <p:nvSpPr>
          <p:cNvPr id="46" name="文本框 45"/>
          <p:cNvSpPr txBox="1"/>
          <p:nvPr/>
        </p:nvSpPr>
        <p:spPr>
          <a:xfrm>
            <a:off x="4740622" y="4038861"/>
            <a:ext cx="377026" cy="369332"/>
          </a:xfrm>
          <a:prstGeom prst="rect">
            <a:avLst/>
          </a:prstGeom>
          <a:noFill/>
        </p:spPr>
        <p:txBody>
          <a:bodyPr wrap="none" rtlCol="0">
            <a:spAutoFit/>
          </a:bodyPr>
          <a:lstStyle/>
          <a:p>
            <a:pPr algn="ctr"/>
            <a:r>
              <a:rPr lang="en-US" sz="1800" dirty="0">
                <a:latin typeface="+mj-lt"/>
              </a:rPr>
              <a:t>f2</a:t>
            </a:r>
          </a:p>
        </p:txBody>
      </p:sp>
      <p:sp>
        <p:nvSpPr>
          <p:cNvPr id="47" name="文本框 46"/>
          <p:cNvSpPr txBox="1"/>
          <p:nvPr/>
        </p:nvSpPr>
        <p:spPr>
          <a:xfrm>
            <a:off x="4740622" y="4871042"/>
            <a:ext cx="377026" cy="369332"/>
          </a:xfrm>
          <a:prstGeom prst="rect">
            <a:avLst/>
          </a:prstGeom>
          <a:noFill/>
        </p:spPr>
        <p:txBody>
          <a:bodyPr wrap="none" rtlCol="0">
            <a:spAutoFit/>
          </a:bodyPr>
          <a:lstStyle/>
          <a:p>
            <a:pPr algn="ctr"/>
            <a:r>
              <a:rPr lang="en-US" sz="1800" dirty="0">
                <a:latin typeface="+mj-lt"/>
              </a:rPr>
              <a:t>f3</a:t>
            </a:r>
          </a:p>
        </p:txBody>
      </p:sp>
      <p:sp>
        <p:nvSpPr>
          <p:cNvPr id="48" name="文本框 47"/>
          <p:cNvSpPr txBox="1"/>
          <p:nvPr/>
        </p:nvSpPr>
        <p:spPr>
          <a:xfrm>
            <a:off x="4740622" y="5900000"/>
            <a:ext cx="377026" cy="369332"/>
          </a:xfrm>
          <a:prstGeom prst="rect">
            <a:avLst/>
          </a:prstGeom>
          <a:noFill/>
        </p:spPr>
        <p:txBody>
          <a:bodyPr wrap="none" rtlCol="0">
            <a:spAutoFit/>
          </a:bodyPr>
          <a:lstStyle/>
          <a:p>
            <a:pPr algn="ctr"/>
            <a:r>
              <a:rPr lang="en-US" sz="1800" dirty="0">
                <a:latin typeface="+mj-lt"/>
              </a:rPr>
              <a:t>f4</a:t>
            </a:r>
          </a:p>
        </p:txBody>
      </p:sp>
      <p:cxnSp>
        <p:nvCxnSpPr>
          <p:cNvPr id="50" name="直接箭头连接符 49"/>
          <p:cNvCxnSpPr>
            <a:stCxn id="41" idx="3"/>
          </p:cNvCxnSpPr>
          <p:nvPr/>
        </p:nvCxnSpPr>
        <p:spPr bwMode="auto">
          <a:xfrm>
            <a:off x="5121010" y="3071474"/>
            <a:ext cx="384440" cy="0"/>
          </a:xfrm>
          <a:prstGeom prst="straightConnector1">
            <a:avLst/>
          </a:prstGeom>
          <a:solidFill>
            <a:schemeClr val="accent1"/>
          </a:solidFill>
          <a:ln w="38100" cap="flat" cmpd="sng" algn="ctr">
            <a:solidFill>
              <a:schemeClr val="tx1"/>
            </a:solidFill>
            <a:prstDash val="solid"/>
            <a:round/>
            <a:headEnd type="none" w="med" len="med"/>
            <a:tailEnd type="stealth" w="lg" len="lg"/>
          </a:ln>
          <a:effectLst/>
        </p:spPr>
      </p:cxnSp>
      <p:sp>
        <p:nvSpPr>
          <p:cNvPr id="52" name="文本框 51"/>
          <p:cNvSpPr txBox="1"/>
          <p:nvPr/>
        </p:nvSpPr>
        <p:spPr>
          <a:xfrm>
            <a:off x="5620585" y="3214900"/>
            <a:ext cx="338554" cy="369332"/>
          </a:xfrm>
          <a:prstGeom prst="rect">
            <a:avLst/>
          </a:prstGeom>
          <a:noFill/>
        </p:spPr>
        <p:txBody>
          <a:bodyPr wrap="none" rtlCol="0">
            <a:spAutoFit/>
          </a:bodyPr>
          <a:lstStyle/>
          <a:p>
            <a:pPr algn="ctr"/>
            <a:r>
              <a:rPr lang="en-US" sz="1800" dirty="0">
                <a:latin typeface="+mj-lt"/>
              </a:rPr>
              <a:t>A</a:t>
            </a:r>
          </a:p>
        </p:txBody>
      </p:sp>
      <p:sp>
        <p:nvSpPr>
          <p:cNvPr id="53" name="文本框 52"/>
          <p:cNvSpPr txBox="1"/>
          <p:nvPr/>
        </p:nvSpPr>
        <p:spPr>
          <a:xfrm>
            <a:off x="6092441" y="3214900"/>
            <a:ext cx="351378" cy="369332"/>
          </a:xfrm>
          <a:prstGeom prst="rect">
            <a:avLst/>
          </a:prstGeom>
          <a:noFill/>
        </p:spPr>
        <p:txBody>
          <a:bodyPr wrap="none" rtlCol="0">
            <a:spAutoFit/>
          </a:bodyPr>
          <a:lstStyle/>
          <a:p>
            <a:pPr algn="ctr"/>
            <a:r>
              <a:rPr lang="en-US" sz="1800" dirty="0">
                <a:latin typeface="+mj-lt"/>
              </a:rPr>
              <a:t>C</a:t>
            </a:r>
          </a:p>
        </p:txBody>
      </p:sp>
      <p:cxnSp>
        <p:nvCxnSpPr>
          <p:cNvPr id="55" name="直接箭头连接符 54"/>
          <p:cNvCxnSpPr/>
          <p:nvPr/>
        </p:nvCxnSpPr>
        <p:spPr bwMode="auto">
          <a:xfrm>
            <a:off x="5131861" y="4711015"/>
            <a:ext cx="384440" cy="0"/>
          </a:xfrm>
          <a:prstGeom prst="straightConnector1">
            <a:avLst/>
          </a:prstGeom>
          <a:solidFill>
            <a:schemeClr val="accent1"/>
          </a:solidFill>
          <a:ln w="38100" cap="flat" cmpd="sng" algn="ctr">
            <a:solidFill>
              <a:schemeClr val="tx1"/>
            </a:solidFill>
            <a:prstDash val="solid"/>
            <a:round/>
            <a:headEnd type="none" w="med" len="med"/>
            <a:tailEnd type="stealth" w="lg" len="lg"/>
          </a:ln>
          <a:effectLst/>
        </p:spPr>
      </p:cxnSp>
      <p:cxnSp>
        <p:nvCxnSpPr>
          <p:cNvPr id="59" name="直接箭头连接符 58"/>
          <p:cNvCxnSpPr/>
          <p:nvPr/>
        </p:nvCxnSpPr>
        <p:spPr bwMode="auto">
          <a:xfrm>
            <a:off x="5131861" y="3920441"/>
            <a:ext cx="384440" cy="0"/>
          </a:xfrm>
          <a:prstGeom prst="straightConnector1">
            <a:avLst/>
          </a:prstGeom>
          <a:solidFill>
            <a:schemeClr val="accent1"/>
          </a:solidFill>
          <a:ln w="38100" cap="flat" cmpd="sng" algn="ctr">
            <a:solidFill>
              <a:schemeClr val="tx1"/>
            </a:solidFill>
            <a:prstDash val="solid"/>
            <a:round/>
            <a:headEnd type="none" w="med" len="med"/>
            <a:tailEnd type="stealth" w="lg" len="lg"/>
          </a:ln>
          <a:effectLst/>
        </p:spPr>
      </p:cxnSp>
      <p:sp>
        <p:nvSpPr>
          <p:cNvPr id="60" name="文本框 59"/>
          <p:cNvSpPr txBox="1"/>
          <p:nvPr/>
        </p:nvSpPr>
        <p:spPr>
          <a:xfrm>
            <a:off x="5600735" y="4005580"/>
            <a:ext cx="338554" cy="369332"/>
          </a:xfrm>
          <a:prstGeom prst="rect">
            <a:avLst/>
          </a:prstGeom>
          <a:noFill/>
        </p:spPr>
        <p:txBody>
          <a:bodyPr wrap="none" rtlCol="0">
            <a:spAutoFit/>
          </a:bodyPr>
          <a:lstStyle/>
          <a:p>
            <a:pPr algn="ctr"/>
            <a:r>
              <a:rPr lang="en-US" sz="1800" dirty="0">
                <a:latin typeface="+mj-lt"/>
              </a:rPr>
              <a:t>A</a:t>
            </a:r>
          </a:p>
        </p:txBody>
      </p:sp>
      <p:sp>
        <p:nvSpPr>
          <p:cNvPr id="61" name="文本框 60"/>
          <p:cNvSpPr txBox="1"/>
          <p:nvPr/>
        </p:nvSpPr>
        <p:spPr>
          <a:xfrm>
            <a:off x="6045848" y="4005579"/>
            <a:ext cx="338555" cy="369332"/>
          </a:xfrm>
          <a:prstGeom prst="rect">
            <a:avLst/>
          </a:prstGeom>
          <a:noFill/>
        </p:spPr>
        <p:txBody>
          <a:bodyPr wrap="none" rtlCol="0">
            <a:spAutoFit/>
          </a:bodyPr>
          <a:lstStyle/>
          <a:p>
            <a:pPr algn="ctr"/>
            <a:r>
              <a:rPr lang="en-US" sz="1800" dirty="0">
                <a:latin typeface="+mj-lt"/>
              </a:rPr>
              <a:t>B</a:t>
            </a:r>
          </a:p>
        </p:txBody>
      </p:sp>
      <p:sp>
        <p:nvSpPr>
          <p:cNvPr id="62" name="文本框 61"/>
          <p:cNvSpPr txBox="1"/>
          <p:nvPr/>
        </p:nvSpPr>
        <p:spPr>
          <a:xfrm>
            <a:off x="6493972" y="3986999"/>
            <a:ext cx="351378" cy="369332"/>
          </a:xfrm>
          <a:prstGeom prst="rect">
            <a:avLst/>
          </a:prstGeom>
          <a:noFill/>
        </p:spPr>
        <p:txBody>
          <a:bodyPr wrap="none" rtlCol="0">
            <a:spAutoFit/>
          </a:bodyPr>
          <a:lstStyle/>
          <a:p>
            <a:pPr algn="ctr"/>
            <a:r>
              <a:rPr lang="en-US" sz="1800" dirty="0">
                <a:latin typeface="+mj-lt"/>
              </a:rPr>
              <a:t>D</a:t>
            </a:r>
          </a:p>
        </p:txBody>
      </p:sp>
      <p:cxnSp>
        <p:nvCxnSpPr>
          <p:cNvPr id="63" name="直接箭头连接符 62"/>
          <p:cNvCxnSpPr/>
          <p:nvPr/>
        </p:nvCxnSpPr>
        <p:spPr bwMode="auto">
          <a:xfrm>
            <a:off x="5109992" y="5688981"/>
            <a:ext cx="384440" cy="0"/>
          </a:xfrm>
          <a:prstGeom prst="straightConnector1">
            <a:avLst/>
          </a:prstGeom>
          <a:solidFill>
            <a:schemeClr val="accent1"/>
          </a:solidFill>
          <a:ln w="38100" cap="flat" cmpd="sng" algn="ctr">
            <a:solidFill>
              <a:schemeClr val="tx1"/>
            </a:solidFill>
            <a:prstDash val="solid"/>
            <a:round/>
            <a:headEnd type="none" w="med" len="med"/>
            <a:tailEnd type="stealth" w="lg" len="lg"/>
          </a:ln>
          <a:effectLst/>
        </p:spPr>
      </p:cxnSp>
      <p:sp>
        <p:nvSpPr>
          <p:cNvPr id="66" name="文本框 65"/>
          <p:cNvSpPr txBox="1"/>
          <p:nvPr/>
        </p:nvSpPr>
        <p:spPr>
          <a:xfrm>
            <a:off x="5623984" y="5878007"/>
            <a:ext cx="351378" cy="369332"/>
          </a:xfrm>
          <a:prstGeom prst="rect">
            <a:avLst/>
          </a:prstGeom>
          <a:noFill/>
        </p:spPr>
        <p:txBody>
          <a:bodyPr wrap="none" rtlCol="0">
            <a:spAutoFit/>
          </a:bodyPr>
          <a:lstStyle/>
          <a:p>
            <a:pPr algn="ctr"/>
            <a:r>
              <a:rPr lang="en-US" sz="1800" dirty="0">
                <a:latin typeface="+mj-lt"/>
              </a:rPr>
              <a:t>D</a:t>
            </a:r>
          </a:p>
        </p:txBody>
      </p:sp>
      <p:sp>
        <p:nvSpPr>
          <p:cNvPr id="64" name="文本框 63"/>
          <p:cNvSpPr txBox="1"/>
          <p:nvPr/>
        </p:nvSpPr>
        <p:spPr>
          <a:xfrm>
            <a:off x="4850511" y="1927999"/>
            <a:ext cx="1800493" cy="461665"/>
          </a:xfrm>
          <a:prstGeom prst="rect">
            <a:avLst/>
          </a:prstGeom>
          <a:noFill/>
        </p:spPr>
        <p:txBody>
          <a:bodyPr wrap="none" rtlCol="0">
            <a:spAutoFit/>
          </a:bodyPr>
          <a:lstStyle/>
          <a:p>
            <a:pPr algn="ctr"/>
            <a:r>
              <a:rPr lang="en-US" dirty="0">
                <a:latin typeface="+mj-lt"/>
              </a:rPr>
              <a:t>(key, value)</a:t>
            </a:r>
          </a:p>
        </p:txBody>
      </p:sp>
      <p:sp>
        <p:nvSpPr>
          <p:cNvPr id="65" name="椭圆 64"/>
          <p:cNvSpPr/>
          <p:nvPr/>
        </p:nvSpPr>
        <p:spPr>
          <a:xfrm>
            <a:off x="8884828" y="3877380"/>
            <a:ext cx="371475" cy="371475"/>
          </a:xfrm>
          <a:prstGeom prst="ellipse">
            <a:avLst/>
          </a:prstGeom>
          <a:pattFill prst="wdUpDiag">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67" name="文本框 66"/>
          <p:cNvSpPr txBox="1"/>
          <p:nvPr/>
        </p:nvSpPr>
        <p:spPr>
          <a:xfrm>
            <a:off x="8882480" y="4299889"/>
            <a:ext cx="338554" cy="369332"/>
          </a:xfrm>
          <a:prstGeom prst="rect">
            <a:avLst/>
          </a:prstGeom>
          <a:noFill/>
        </p:spPr>
        <p:txBody>
          <a:bodyPr wrap="none" rtlCol="0">
            <a:spAutoFit/>
          </a:bodyPr>
          <a:lstStyle/>
          <a:p>
            <a:pPr algn="ctr"/>
            <a:r>
              <a:rPr lang="en-US" sz="1800" dirty="0">
                <a:latin typeface="+mj-lt"/>
              </a:rPr>
              <a:t>A</a:t>
            </a:r>
          </a:p>
        </p:txBody>
      </p:sp>
      <p:sp>
        <p:nvSpPr>
          <p:cNvPr id="68" name="椭圆 67"/>
          <p:cNvSpPr/>
          <p:nvPr/>
        </p:nvSpPr>
        <p:spPr>
          <a:xfrm>
            <a:off x="7794038" y="4719164"/>
            <a:ext cx="371475" cy="371475"/>
          </a:xfrm>
          <a:prstGeom prst="ellipse">
            <a:avLst/>
          </a:prstGeom>
          <a:pattFill prst="horzBrick">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69" name="文本框 68"/>
          <p:cNvSpPr txBox="1"/>
          <p:nvPr/>
        </p:nvSpPr>
        <p:spPr>
          <a:xfrm>
            <a:off x="7810496" y="5231862"/>
            <a:ext cx="338555" cy="369332"/>
          </a:xfrm>
          <a:prstGeom prst="rect">
            <a:avLst/>
          </a:prstGeom>
          <a:noFill/>
        </p:spPr>
        <p:txBody>
          <a:bodyPr wrap="none" rtlCol="0">
            <a:spAutoFit/>
          </a:bodyPr>
          <a:lstStyle/>
          <a:p>
            <a:pPr algn="ctr"/>
            <a:r>
              <a:rPr lang="en-US" sz="1800" dirty="0">
                <a:latin typeface="+mj-lt"/>
              </a:rPr>
              <a:t>B</a:t>
            </a:r>
          </a:p>
        </p:txBody>
      </p:sp>
      <p:sp>
        <p:nvSpPr>
          <p:cNvPr id="70" name="椭圆 69"/>
          <p:cNvSpPr/>
          <p:nvPr/>
        </p:nvSpPr>
        <p:spPr>
          <a:xfrm>
            <a:off x="9938007" y="4719164"/>
            <a:ext cx="371475" cy="371475"/>
          </a:xfrm>
          <a:prstGeom prst="ellipse">
            <a:avLst/>
          </a:prstGeom>
          <a:pattFill prst="solidDmnd">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71" name="文本框 70"/>
          <p:cNvSpPr txBox="1"/>
          <p:nvPr/>
        </p:nvSpPr>
        <p:spPr>
          <a:xfrm>
            <a:off x="9914020" y="5231862"/>
            <a:ext cx="351378" cy="369332"/>
          </a:xfrm>
          <a:prstGeom prst="rect">
            <a:avLst/>
          </a:prstGeom>
          <a:noFill/>
        </p:spPr>
        <p:txBody>
          <a:bodyPr wrap="none" rtlCol="0">
            <a:spAutoFit/>
          </a:bodyPr>
          <a:lstStyle/>
          <a:p>
            <a:pPr algn="ctr"/>
            <a:r>
              <a:rPr lang="en-US" sz="1800" dirty="0">
                <a:latin typeface="+mj-lt"/>
              </a:rPr>
              <a:t>C</a:t>
            </a:r>
          </a:p>
        </p:txBody>
      </p:sp>
      <p:sp>
        <p:nvSpPr>
          <p:cNvPr id="72" name="椭圆 71"/>
          <p:cNvSpPr/>
          <p:nvPr/>
        </p:nvSpPr>
        <p:spPr>
          <a:xfrm>
            <a:off x="8852582" y="5695776"/>
            <a:ext cx="371475" cy="371475"/>
          </a:xfrm>
          <a:prstGeom prst="ellipse">
            <a:avLst/>
          </a:prstGeom>
          <a:pattFill prst="diagBrick">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73" name="文本框 72"/>
          <p:cNvSpPr txBox="1"/>
          <p:nvPr/>
        </p:nvSpPr>
        <p:spPr>
          <a:xfrm>
            <a:off x="8872678" y="6086004"/>
            <a:ext cx="351378" cy="369332"/>
          </a:xfrm>
          <a:prstGeom prst="rect">
            <a:avLst/>
          </a:prstGeom>
          <a:noFill/>
        </p:spPr>
        <p:txBody>
          <a:bodyPr wrap="none" rtlCol="0">
            <a:spAutoFit/>
          </a:bodyPr>
          <a:lstStyle/>
          <a:p>
            <a:pPr algn="ctr"/>
            <a:r>
              <a:rPr lang="en-US" sz="1800" dirty="0">
                <a:latin typeface="+mj-lt"/>
              </a:rPr>
              <a:t>D</a:t>
            </a:r>
          </a:p>
        </p:txBody>
      </p:sp>
      <p:sp>
        <p:nvSpPr>
          <p:cNvPr id="74" name="文本框 73"/>
          <p:cNvSpPr txBox="1"/>
          <p:nvPr/>
        </p:nvSpPr>
        <p:spPr>
          <a:xfrm>
            <a:off x="5602240" y="4856161"/>
            <a:ext cx="338554" cy="369332"/>
          </a:xfrm>
          <a:prstGeom prst="rect">
            <a:avLst/>
          </a:prstGeom>
          <a:noFill/>
        </p:spPr>
        <p:txBody>
          <a:bodyPr wrap="none" rtlCol="0">
            <a:spAutoFit/>
          </a:bodyPr>
          <a:lstStyle/>
          <a:p>
            <a:pPr algn="ctr"/>
            <a:r>
              <a:rPr lang="en-US" sz="1800" dirty="0">
                <a:latin typeface="+mj-lt"/>
              </a:rPr>
              <a:t>A</a:t>
            </a:r>
          </a:p>
        </p:txBody>
      </p:sp>
      <p:sp>
        <p:nvSpPr>
          <p:cNvPr id="75" name="文本框 74"/>
          <p:cNvSpPr txBox="1"/>
          <p:nvPr/>
        </p:nvSpPr>
        <p:spPr>
          <a:xfrm>
            <a:off x="6047353" y="4856160"/>
            <a:ext cx="338555" cy="369332"/>
          </a:xfrm>
          <a:prstGeom prst="rect">
            <a:avLst/>
          </a:prstGeom>
          <a:noFill/>
        </p:spPr>
        <p:txBody>
          <a:bodyPr wrap="none" rtlCol="0">
            <a:spAutoFit/>
          </a:bodyPr>
          <a:lstStyle/>
          <a:p>
            <a:pPr algn="ctr"/>
            <a:r>
              <a:rPr lang="en-US" sz="1800" dirty="0">
                <a:latin typeface="+mj-lt"/>
              </a:rPr>
              <a:t>B</a:t>
            </a:r>
          </a:p>
        </p:txBody>
      </p:sp>
      <p:sp>
        <p:nvSpPr>
          <p:cNvPr id="76" name="文本框 75"/>
          <p:cNvSpPr txBox="1"/>
          <p:nvPr/>
        </p:nvSpPr>
        <p:spPr>
          <a:xfrm>
            <a:off x="6495477" y="4837580"/>
            <a:ext cx="351378" cy="369332"/>
          </a:xfrm>
          <a:prstGeom prst="rect">
            <a:avLst/>
          </a:prstGeom>
          <a:noFill/>
        </p:spPr>
        <p:txBody>
          <a:bodyPr wrap="none" rtlCol="0">
            <a:spAutoFit/>
          </a:bodyPr>
          <a:lstStyle/>
          <a:p>
            <a:pPr algn="ctr"/>
            <a:r>
              <a:rPr lang="en-US" sz="1800" dirty="0">
                <a:latin typeface="+mj-lt"/>
              </a:rPr>
              <a:t>D</a:t>
            </a:r>
          </a:p>
        </p:txBody>
      </p:sp>
      <p:sp>
        <p:nvSpPr>
          <p:cNvPr id="77" name="椭圆 76"/>
          <p:cNvSpPr/>
          <p:nvPr/>
        </p:nvSpPr>
        <p:spPr>
          <a:xfrm>
            <a:off x="5619653" y="2852997"/>
            <a:ext cx="371475" cy="371475"/>
          </a:xfrm>
          <a:prstGeom prst="ellipse">
            <a:avLst/>
          </a:prstGeom>
          <a:pattFill prst="wdUpDiag">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78" name="椭圆 77"/>
          <p:cNvSpPr/>
          <p:nvPr/>
        </p:nvSpPr>
        <p:spPr>
          <a:xfrm>
            <a:off x="5601317" y="3708599"/>
            <a:ext cx="371475" cy="371475"/>
          </a:xfrm>
          <a:prstGeom prst="ellipse">
            <a:avLst/>
          </a:prstGeom>
          <a:pattFill prst="wdUpDiag">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79" name="椭圆 78"/>
          <p:cNvSpPr/>
          <p:nvPr/>
        </p:nvSpPr>
        <p:spPr>
          <a:xfrm>
            <a:off x="5589032" y="4530722"/>
            <a:ext cx="371475" cy="371475"/>
          </a:xfrm>
          <a:prstGeom prst="ellipse">
            <a:avLst/>
          </a:prstGeom>
          <a:pattFill prst="wdUpDiag">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80" name="椭圆 79"/>
          <p:cNvSpPr/>
          <p:nvPr/>
        </p:nvSpPr>
        <p:spPr>
          <a:xfrm>
            <a:off x="6037646" y="3700675"/>
            <a:ext cx="371475" cy="371475"/>
          </a:xfrm>
          <a:prstGeom prst="ellipse">
            <a:avLst/>
          </a:prstGeom>
          <a:pattFill prst="horzBrick">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81" name="椭圆 80"/>
          <p:cNvSpPr/>
          <p:nvPr/>
        </p:nvSpPr>
        <p:spPr>
          <a:xfrm>
            <a:off x="6004933" y="4533426"/>
            <a:ext cx="371475" cy="371475"/>
          </a:xfrm>
          <a:prstGeom prst="ellipse">
            <a:avLst/>
          </a:prstGeom>
          <a:pattFill prst="horzBrick">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82" name="椭圆 81"/>
          <p:cNvSpPr/>
          <p:nvPr/>
        </p:nvSpPr>
        <p:spPr>
          <a:xfrm>
            <a:off x="6113869" y="2862177"/>
            <a:ext cx="371475" cy="371475"/>
          </a:xfrm>
          <a:prstGeom prst="ellipse">
            <a:avLst/>
          </a:prstGeom>
          <a:pattFill prst="solidDmnd">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83" name="椭圆 82"/>
          <p:cNvSpPr/>
          <p:nvPr/>
        </p:nvSpPr>
        <p:spPr>
          <a:xfrm>
            <a:off x="5589032" y="5510038"/>
            <a:ext cx="371475" cy="371475"/>
          </a:xfrm>
          <a:prstGeom prst="ellipse">
            <a:avLst/>
          </a:prstGeom>
          <a:pattFill prst="diagBrick">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84" name="椭圆 83"/>
          <p:cNvSpPr/>
          <p:nvPr/>
        </p:nvSpPr>
        <p:spPr>
          <a:xfrm>
            <a:off x="6424090" y="4525116"/>
            <a:ext cx="371475" cy="371475"/>
          </a:xfrm>
          <a:prstGeom prst="ellipse">
            <a:avLst/>
          </a:prstGeom>
          <a:pattFill prst="diagBrick">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85" name="椭圆 84"/>
          <p:cNvSpPr/>
          <p:nvPr/>
        </p:nvSpPr>
        <p:spPr>
          <a:xfrm>
            <a:off x="6483925" y="3670109"/>
            <a:ext cx="371475" cy="371475"/>
          </a:xfrm>
          <a:prstGeom prst="ellipse">
            <a:avLst/>
          </a:prstGeom>
          <a:pattFill prst="diagBrick">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86" name="文本框 85"/>
          <p:cNvSpPr txBox="1"/>
          <p:nvPr/>
        </p:nvSpPr>
        <p:spPr>
          <a:xfrm>
            <a:off x="8371846" y="6427721"/>
            <a:ext cx="1507143" cy="307777"/>
          </a:xfrm>
          <a:prstGeom prst="rect">
            <a:avLst/>
          </a:prstGeom>
          <a:solidFill>
            <a:schemeClr val="accent3">
              <a:lumMod val="20000"/>
              <a:lumOff val="80000"/>
            </a:schemeClr>
          </a:solidFill>
        </p:spPr>
        <p:txBody>
          <a:bodyPr wrap="none" rtlCol="0">
            <a:spAutoFit/>
          </a:bodyPr>
          <a:lstStyle/>
          <a:p>
            <a:pPr algn="ctr"/>
            <a:r>
              <a:rPr lang="en-US" sz="1400" dirty="0">
                <a:latin typeface="+mj-lt"/>
              </a:rPr>
              <a:t>Where to get f1?</a:t>
            </a:r>
          </a:p>
        </p:txBody>
      </p:sp>
      <p:pic>
        <p:nvPicPr>
          <p:cNvPr id="17" name="图片 16"/>
          <p:cNvPicPr>
            <a:picLocks noChangeAspect="1"/>
          </p:cNvPicPr>
          <p:nvPr/>
        </p:nvPicPr>
        <p:blipFill>
          <a:blip r:embed="rId4"/>
          <a:stretch>
            <a:fillRect/>
          </a:stretch>
        </p:blipFill>
        <p:spPr>
          <a:xfrm>
            <a:off x="8773151" y="3544604"/>
            <a:ext cx="594826" cy="210273"/>
          </a:xfrm>
          <a:prstGeom prst="rect">
            <a:avLst/>
          </a:prstGeom>
        </p:spPr>
      </p:pic>
      <p:pic>
        <p:nvPicPr>
          <p:cNvPr id="36" name="图片 35"/>
          <p:cNvPicPr>
            <a:picLocks noChangeAspect="1"/>
          </p:cNvPicPr>
          <p:nvPr/>
        </p:nvPicPr>
        <p:blipFill>
          <a:blip r:embed="rId5"/>
          <a:stretch>
            <a:fillRect/>
          </a:stretch>
        </p:blipFill>
        <p:spPr>
          <a:xfrm>
            <a:off x="7557767" y="4342852"/>
            <a:ext cx="833612" cy="234727"/>
          </a:xfrm>
          <a:prstGeom prst="rect">
            <a:avLst/>
          </a:prstGeom>
        </p:spPr>
      </p:pic>
      <p:pic>
        <p:nvPicPr>
          <p:cNvPr id="38" name="图片 37"/>
          <p:cNvPicPr>
            <a:picLocks noChangeAspect="1"/>
          </p:cNvPicPr>
          <p:nvPr/>
        </p:nvPicPr>
        <p:blipFill>
          <a:blip r:embed="rId6"/>
          <a:stretch>
            <a:fillRect/>
          </a:stretch>
        </p:blipFill>
        <p:spPr>
          <a:xfrm>
            <a:off x="9829801" y="4361261"/>
            <a:ext cx="768131" cy="267176"/>
          </a:xfrm>
          <a:prstGeom prst="rect">
            <a:avLst/>
          </a:prstGeom>
        </p:spPr>
      </p:pic>
      <p:pic>
        <p:nvPicPr>
          <p:cNvPr id="49" name="图片 48"/>
          <p:cNvPicPr>
            <a:picLocks noChangeAspect="1"/>
          </p:cNvPicPr>
          <p:nvPr/>
        </p:nvPicPr>
        <p:blipFill>
          <a:blip r:embed="rId7"/>
          <a:stretch>
            <a:fillRect/>
          </a:stretch>
        </p:blipFill>
        <p:spPr>
          <a:xfrm>
            <a:off x="8807539" y="5358399"/>
            <a:ext cx="445540" cy="273500"/>
          </a:xfrm>
          <a:prstGeom prst="rect">
            <a:avLst/>
          </a:prstGeom>
        </p:spPr>
      </p:pic>
    </p:spTree>
    <p:extLst>
      <p:ext uri="{BB962C8B-B14F-4D97-AF65-F5344CB8AC3E}">
        <p14:creationId xmlns:p14="http://schemas.microsoft.com/office/powerpoint/2010/main" val="70515624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91" name="Title 3"/>
          <p:cNvSpPr>
            <a:spLocks noGrp="1"/>
          </p:cNvSpPr>
          <p:nvPr>
            <p:ph type="title"/>
          </p:nvPr>
        </p:nvSpPr>
        <p:spPr/>
        <p:txBody>
          <a:bodyPr/>
          <a:lstStyle/>
          <a:p>
            <a:r>
              <a:rPr lang="en-US" altLang="en-US" dirty="0"/>
              <a:t>Simple Database </a:t>
            </a:r>
            <a:r>
              <a:rPr lang="en-US" altLang="zh-CN" dirty="0"/>
              <a:t>for Storing Index</a:t>
            </a:r>
            <a:endParaRPr lang="en-US" altLang="en-US" dirty="0"/>
          </a:p>
        </p:txBody>
      </p:sp>
      <p:sp>
        <p:nvSpPr>
          <p:cNvPr id="2" name="灯片编号占位符 1"/>
          <p:cNvSpPr>
            <a:spLocks noGrp="1"/>
          </p:cNvSpPr>
          <p:nvPr>
            <p:ph type="sldNum" sz="quarter" idx="12"/>
          </p:nvPr>
        </p:nvSpPr>
        <p:spPr/>
        <p:txBody>
          <a:bodyPr/>
          <a:lstStyle/>
          <a:p>
            <a:fld id="{B5976719-4C93-4032-AE44-9AF0CDE2F195}" type="slidenum">
              <a:rPr lang="en-US" altLang="zh-CN" smtClean="0"/>
              <a:pPr/>
              <a:t>121</a:t>
            </a:fld>
            <a:endParaRPr lang="en-US" altLang="zh-CN" dirty="0"/>
          </a:p>
        </p:txBody>
      </p:sp>
      <p:graphicFrame>
        <p:nvGraphicFramePr>
          <p:cNvPr id="6" name="Content Placeholder 5"/>
          <p:cNvGraphicFramePr>
            <a:graphicFrameLocks noGrp="1"/>
          </p:cNvGraphicFramePr>
          <p:nvPr>
            <p:ph idx="4294967295"/>
          </p:nvPr>
        </p:nvGraphicFramePr>
        <p:xfrm>
          <a:off x="2713038" y="1919923"/>
          <a:ext cx="7141946" cy="3640085"/>
        </p:xfrm>
        <a:graphic>
          <a:graphicData uri="http://schemas.openxmlformats.org/drawingml/2006/table">
            <a:tbl>
              <a:tblPr/>
              <a:tblGrid>
                <a:gridCol w="3570973">
                  <a:extLst>
                    <a:ext uri="{9D8B030D-6E8A-4147-A177-3AD203B41FA5}">
                      <a16:colId xmlns:a16="http://schemas.microsoft.com/office/drawing/2014/main" val="20000"/>
                    </a:ext>
                  </a:extLst>
                </a:gridCol>
                <a:gridCol w="3570973">
                  <a:extLst>
                    <a:ext uri="{9D8B030D-6E8A-4147-A177-3AD203B41FA5}">
                      <a16:colId xmlns:a16="http://schemas.microsoft.com/office/drawing/2014/main" val="20001"/>
                    </a:ext>
                  </a:extLst>
                </a:gridCol>
              </a:tblGrid>
              <a:tr h="891540">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mn-lt"/>
                          <a:ea typeface="+mn-ea"/>
                        </a:rPr>
                        <a:t>Key (File name)</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mn-lt"/>
                          <a:ea typeface="+mn-ea"/>
                        </a:rPr>
                        <a:t>Value (IP Address)</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mn-lt"/>
                          <a:ea typeface="+mn-ea"/>
                        </a:rPr>
                        <a:t>The Zookeeper's Wife</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mn-lt"/>
                          <a:ea typeface="+mn-ea"/>
                        </a:rPr>
                        <a:t>202.120.2.1</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1"/>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mn-lt"/>
                          <a:ea typeface="+mn-ea"/>
                        </a:rPr>
                        <a:t>Ghost in the Shell</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cap="none" normalizeH="0" baseline="0" dirty="0">
                          <a:ln>
                            <a:noFill/>
                          </a:ln>
                          <a:solidFill>
                            <a:srgbClr val="000000"/>
                          </a:solidFill>
                          <a:effectLst/>
                          <a:latin typeface="+mn-lt"/>
                          <a:ea typeface="+mn-ea"/>
                        </a:rPr>
                        <a:t>202.120.1.8, 202.120.100.3</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2"/>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cap="none" normalizeH="0" baseline="0" dirty="0">
                          <a:ln>
                            <a:noFill/>
                          </a:ln>
                          <a:solidFill>
                            <a:srgbClr val="000000"/>
                          </a:solidFill>
                          <a:effectLst/>
                          <a:latin typeface="+mn-lt"/>
                          <a:ea typeface="+mn-ea"/>
                        </a:rPr>
                        <a:t>…….</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3"/>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cap="none" normalizeH="0" baseline="0" dirty="0">
                          <a:ln>
                            <a:noFill/>
                          </a:ln>
                          <a:solidFill>
                            <a:srgbClr val="000000"/>
                          </a:solidFill>
                          <a:effectLst/>
                          <a:latin typeface="+mn-lt"/>
                          <a:ea typeface="+mn-ea"/>
                        </a:rPr>
                        <a:t>…….</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4"/>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mn-lt"/>
                          <a:ea typeface="+mn-ea"/>
                        </a:rPr>
                        <a:t>Forrest Gump </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mn-lt"/>
                          <a:ea typeface="+mn-ea"/>
                        </a:rPr>
                        <a:t>202.112.3.4</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5"/>
                  </a:ext>
                </a:extLst>
              </a:tr>
            </a:tbl>
          </a:graphicData>
        </a:graphic>
      </p:graphicFrame>
      <p:sp>
        <p:nvSpPr>
          <p:cNvPr id="3" name="文本框 2">
            <a:extLst>
              <a:ext uri="{FF2B5EF4-FFF2-40B4-BE49-F238E27FC236}">
                <a16:creationId xmlns:a16="http://schemas.microsoft.com/office/drawing/2014/main" id="{8932955B-BE36-4F5D-8316-77754219280F}"/>
              </a:ext>
            </a:extLst>
          </p:cNvPr>
          <p:cNvSpPr txBox="1"/>
          <p:nvPr/>
        </p:nvSpPr>
        <p:spPr>
          <a:xfrm>
            <a:off x="3697940" y="5833738"/>
            <a:ext cx="4796120" cy="461665"/>
          </a:xfrm>
          <a:prstGeom prst="rect">
            <a:avLst/>
          </a:prstGeom>
          <a:noFill/>
        </p:spPr>
        <p:txBody>
          <a:bodyPr wrap="none" rtlCol="0">
            <a:spAutoFit/>
          </a:bodyPr>
          <a:lstStyle/>
          <a:p>
            <a:pPr algn="ctr"/>
            <a:r>
              <a:rPr lang="en-US" altLang="zh-CN" dirty="0">
                <a:solidFill>
                  <a:schemeClr val="accent2"/>
                </a:solidFill>
                <a:latin typeface="+mj-lt"/>
              </a:rPr>
              <a:t>The Index, i.e., (key, value)  pairs!</a:t>
            </a:r>
            <a:endParaRPr lang="zh-CN" altLang="en-US" dirty="0">
              <a:solidFill>
                <a:schemeClr val="accent2"/>
              </a:solidFill>
              <a:latin typeface="+mj-lt"/>
            </a:endParaRPr>
          </a:p>
        </p:txBody>
      </p:sp>
    </p:spTree>
    <p:extLst>
      <p:ext uri="{BB962C8B-B14F-4D97-AF65-F5344CB8AC3E}">
        <p14:creationId xmlns:p14="http://schemas.microsoft.com/office/powerpoint/2010/main" val="7911216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48" name="Title 3"/>
          <p:cNvSpPr>
            <a:spLocks noGrp="1"/>
          </p:cNvSpPr>
          <p:nvPr>
            <p:ph type="title"/>
          </p:nvPr>
        </p:nvSpPr>
        <p:spPr>
          <a:xfrm>
            <a:off x="240000" y="360000"/>
            <a:ext cx="11520000" cy="890588"/>
          </a:xfrm>
        </p:spPr>
        <p:txBody>
          <a:bodyPr/>
          <a:lstStyle/>
          <a:p>
            <a:r>
              <a:rPr lang="en-US" altLang="en-US"/>
              <a:t>Hash Table</a:t>
            </a:r>
          </a:p>
        </p:txBody>
      </p:sp>
      <p:sp>
        <p:nvSpPr>
          <p:cNvPr id="2" name="灯片编号占位符 1"/>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122</a:t>
            </a:fld>
            <a:endParaRPr lang="en-US" altLang="zh-CN" dirty="0"/>
          </a:p>
        </p:txBody>
      </p:sp>
      <p:sp>
        <p:nvSpPr>
          <p:cNvPr id="222247" name="TextBox 7"/>
          <p:cNvSpPr txBox="1">
            <a:spLocks noChangeArrowheads="1"/>
          </p:cNvSpPr>
          <p:nvPr/>
        </p:nvSpPr>
        <p:spPr bwMode="auto">
          <a:xfrm>
            <a:off x="1820332" y="1420895"/>
            <a:ext cx="90085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eaLnBrk="1" hangingPunct="1"/>
            <a:r>
              <a:rPr lang="en-US" altLang="en-US" sz="2400" dirty="0">
                <a:solidFill>
                  <a:schemeClr val="accent2"/>
                </a:solidFill>
                <a:latin typeface="+mn-lt"/>
                <a:ea typeface="+mn-ea"/>
              </a:rPr>
              <a:t> More convenient to store and search on numerical representation of key</a:t>
            </a:r>
            <a:endParaRPr lang="en-US" altLang="en-US" sz="1600" dirty="0">
              <a:latin typeface="+mn-lt"/>
              <a:ea typeface="+mn-ea"/>
            </a:endParaRPr>
          </a:p>
        </p:txBody>
      </p:sp>
      <p:graphicFrame>
        <p:nvGraphicFramePr>
          <p:cNvPr id="8" name="Content Placeholder 5"/>
          <p:cNvGraphicFramePr>
            <a:graphicFrameLocks/>
          </p:cNvGraphicFramePr>
          <p:nvPr/>
        </p:nvGraphicFramePr>
        <p:xfrm>
          <a:off x="2453027" y="2731811"/>
          <a:ext cx="7141947" cy="3494218"/>
        </p:xfrm>
        <a:graphic>
          <a:graphicData uri="http://schemas.openxmlformats.org/drawingml/2006/table">
            <a:tbl>
              <a:tblPr/>
              <a:tblGrid>
                <a:gridCol w="2380649">
                  <a:extLst>
                    <a:ext uri="{9D8B030D-6E8A-4147-A177-3AD203B41FA5}">
                      <a16:colId xmlns:a16="http://schemas.microsoft.com/office/drawing/2014/main" val="20000"/>
                    </a:ext>
                  </a:extLst>
                </a:gridCol>
                <a:gridCol w="2380649">
                  <a:extLst>
                    <a:ext uri="{9D8B030D-6E8A-4147-A177-3AD203B41FA5}">
                      <a16:colId xmlns:a16="http://schemas.microsoft.com/office/drawing/2014/main" val="20001"/>
                    </a:ext>
                  </a:extLst>
                </a:gridCol>
                <a:gridCol w="2380649">
                  <a:extLst>
                    <a:ext uri="{9D8B030D-6E8A-4147-A177-3AD203B41FA5}">
                      <a16:colId xmlns:a16="http://schemas.microsoft.com/office/drawing/2014/main" val="20002"/>
                    </a:ext>
                  </a:extLst>
                </a:gridCol>
              </a:tblGrid>
              <a:tr h="655320">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a:ln>
                            <a:noFill/>
                          </a:ln>
                          <a:solidFill>
                            <a:srgbClr val="FFFFFF"/>
                          </a:solidFill>
                          <a:effectLst/>
                          <a:latin typeface="+mn-lt"/>
                          <a:ea typeface="+mn-ea"/>
                        </a:rPr>
                        <a:t>Original </a:t>
                      </a:r>
                      <a:r>
                        <a:rPr kumimoji="0" lang="en-US" altLang="en-US" sz="1800" b="1" i="0" u="none" strike="noStrike" cap="none" normalizeH="0" baseline="0" dirty="0">
                          <a:ln>
                            <a:noFill/>
                          </a:ln>
                          <a:solidFill>
                            <a:srgbClr val="FFFFFF"/>
                          </a:solidFill>
                          <a:effectLst/>
                          <a:latin typeface="+mn-lt"/>
                          <a:ea typeface="+mn-ea"/>
                        </a:rPr>
                        <a:t>Key (File name)</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mn-lt"/>
                          <a:ea typeface="+mn-ea"/>
                        </a:rPr>
                        <a:t>Numerical Key</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mn-lt"/>
                          <a:ea typeface="+mn-ea"/>
                        </a:rPr>
                        <a:t>Value (IP Address)</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mn-lt"/>
                          <a:ea typeface="+mn-ea"/>
                        </a:rPr>
                        <a:t>The Zookeeper's Wife</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mn-lt"/>
                          <a:ea typeface="+mn-ea"/>
                        </a:rPr>
                        <a:t>02</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mn-lt"/>
                          <a:ea typeface="+mn-ea"/>
                        </a:rPr>
                        <a:t>202.120.2.1</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1"/>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mn-lt"/>
                          <a:ea typeface="+mn-ea"/>
                        </a:rPr>
                        <a:t>Ghost in the Shell</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cap="none" normalizeH="0" baseline="0" dirty="0">
                          <a:ln>
                            <a:noFill/>
                          </a:ln>
                          <a:solidFill>
                            <a:srgbClr val="000000"/>
                          </a:solidFill>
                          <a:effectLst/>
                          <a:latin typeface="+mn-lt"/>
                          <a:ea typeface="+mn-ea"/>
                        </a:rPr>
                        <a:t>05</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cap="none" normalizeH="0" baseline="0" dirty="0">
                          <a:ln>
                            <a:noFill/>
                          </a:ln>
                          <a:solidFill>
                            <a:srgbClr val="000000"/>
                          </a:solidFill>
                          <a:effectLst/>
                          <a:latin typeface="+mn-lt"/>
                          <a:ea typeface="+mn-ea"/>
                        </a:rPr>
                        <a:t>202.120.1.8, 202.120.100.3</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2"/>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cap="none" normalizeH="0" baseline="0" dirty="0">
                          <a:ln>
                            <a:noFill/>
                          </a:ln>
                          <a:solidFill>
                            <a:srgbClr val="000000"/>
                          </a:solidFill>
                          <a:effectLst/>
                          <a:latin typeface="+mn-lt"/>
                          <a:ea typeface="+mn-ea"/>
                        </a:rPr>
                        <a:t>…….</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3"/>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cap="none" normalizeH="0" baseline="0" dirty="0">
                          <a:ln>
                            <a:noFill/>
                          </a:ln>
                          <a:solidFill>
                            <a:srgbClr val="000000"/>
                          </a:solidFill>
                          <a:effectLst/>
                          <a:latin typeface="+mn-lt"/>
                          <a:ea typeface="+mn-ea"/>
                        </a:rPr>
                        <a:t>…….</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4"/>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mn-lt"/>
                          <a:ea typeface="+mn-ea"/>
                        </a:rPr>
                        <a:t>Forrest Gump </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mn-lt"/>
                          <a:ea typeface="+mn-ea"/>
                        </a:rPr>
                        <a:t>02</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mn-lt"/>
                          <a:ea typeface="+mn-ea"/>
                        </a:rPr>
                        <a:t>202.112.3.4</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5"/>
                  </a:ext>
                </a:extLst>
              </a:tr>
            </a:tbl>
          </a:graphicData>
        </a:graphic>
      </p:graphicFrame>
      <p:sp>
        <p:nvSpPr>
          <p:cNvPr id="4" name="矩形 3"/>
          <p:cNvSpPr/>
          <p:nvPr/>
        </p:nvSpPr>
        <p:spPr>
          <a:xfrm>
            <a:off x="4532290" y="2052867"/>
            <a:ext cx="2935419" cy="461665"/>
          </a:xfrm>
          <a:prstGeom prst="rect">
            <a:avLst/>
          </a:prstGeom>
        </p:spPr>
        <p:txBody>
          <a:bodyPr wrap="none">
            <a:spAutoFit/>
          </a:bodyPr>
          <a:lstStyle/>
          <a:p>
            <a:pPr eaLnBrk="1" hangingPunct="1"/>
            <a:r>
              <a:rPr lang="en-US" altLang="en-US" dirty="0">
                <a:latin typeface="+mn-lt"/>
                <a:ea typeface="+mn-ea"/>
              </a:rPr>
              <a:t> key = hash(original key)</a:t>
            </a:r>
          </a:p>
        </p:txBody>
      </p:sp>
      <p:sp>
        <p:nvSpPr>
          <p:cNvPr id="7" name="文本框 6">
            <a:extLst>
              <a:ext uri="{FF2B5EF4-FFF2-40B4-BE49-F238E27FC236}">
                <a16:creationId xmlns:a16="http://schemas.microsoft.com/office/drawing/2014/main" id="{25E32689-29AD-433A-97D0-370CA8DA0366}"/>
              </a:ext>
            </a:extLst>
          </p:cNvPr>
          <p:cNvSpPr txBox="1"/>
          <p:nvPr/>
        </p:nvSpPr>
        <p:spPr>
          <a:xfrm>
            <a:off x="3479279" y="6396336"/>
            <a:ext cx="4796120" cy="461665"/>
          </a:xfrm>
          <a:prstGeom prst="rect">
            <a:avLst/>
          </a:prstGeom>
          <a:noFill/>
        </p:spPr>
        <p:txBody>
          <a:bodyPr wrap="none" rtlCol="0">
            <a:spAutoFit/>
          </a:bodyPr>
          <a:lstStyle/>
          <a:p>
            <a:pPr algn="ctr"/>
            <a:r>
              <a:rPr lang="en-US" altLang="zh-CN" dirty="0">
                <a:solidFill>
                  <a:schemeClr val="accent2"/>
                </a:solidFill>
                <a:latin typeface="+mj-lt"/>
              </a:rPr>
              <a:t>The Index, i.e., (key, value) pairs !</a:t>
            </a:r>
            <a:endParaRPr lang="zh-CN" altLang="en-US" dirty="0">
              <a:solidFill>
                <a:schemeClr val="accent2"/>
              </a:solidFill>
              <a:latin typeface="+mj-lt"/>
            </a:endParaRPr>
          </a:p>
        </p:txBody>
      </p:sp>
    </p:spTree>
    <p:extLst>
      <p:ext uri="{BB962C8B-B14F-4D97-AF65-F5344CB8AC3E}">
        <p14:creationId xmlns:p14="http://schemas.microsoft.com/office/powerpoint/2010/main" val="8244795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9" name="Title 1"/>
          <p:cNvSpPr>
            <a:spLocks noGrp="1"/>
          </p:cNvSpPr>
          <p:nvPr>
            <p:ph type="title"/>
          </p:nvPr>
        </p:nvSpPr>
        <p:spPr/>
        <p:txBody>
          <a:bodyPr/>
          <a:lstStyle/>
          <a:p>
            <a:r>
              <a:rPr lang="en-US" altLang="en-US" dirty="0"/>
              <a:t>Distributed Hash Table (DHT)</a:t>
            </a:r>
          </a:p>
        </p:txBody>
      </p:sp>
      <p:sp>
        <p:nvSpPr>
          <p:cNvPr id="224257" name="Content Placeholder 2"/>
          <p:cNvSpPr>
            <a:spLocks noGrp="1"/>
          </p:cNvSpPr>
          <p:nvPr>
            <p:ph sz="half" idx="1"/>
          </p:nvPr>
        </p:nvSpPr>
        <p:spPr/>
        <p:txBody>
          <a:bodyPr/>
          <a:lstStyle/>
          <a:p>
            <a:r>
              <a:rPr lang="en-US" altLang="en-US" dirty="0"/>
              <a:t>Distribute (key, value) pairs over millions of peers</a:t>
            </a:r>
          </a:p>
          <a:p>
            <a:pPr lvl="1"/>
            <a:r>
              <a:rPr lang="en-US" altLang="en-US" dirty="0"/>
              <a:t>pairs are evenly distributed over peers</a:t>
            </a:r>
          </a:p>
          <a:p>
            <a:r>
              <a:rPr lang="en-US" altLang="en-US" dirty="0"/>
              <a:t>Any peer can query DHT with a key</a:t>
            </a:r>
          </a:p>
          <a:p>
            <a:pPr lvl="1"/>
            <a:r>
              <a:rPr lang="en-US" altLang="en-US" dirty="0"/>
              <a:t>DHT returns </a:t>
            </a:r>
            <a:r>
              <a:rPr lang="en-US" altLang="zh-CN" dirty="0"/>
              <a:t>the </a:t>
            </a:r>
            <a:r>
              <a:rPr lang="en-US" altLang="en-US" dirty="0"/>
              <a:t>value for the key</a:t>
            </a:r>
          </a:p>
          <a:p>
            <a:r>
              <a:rPr lang="en-US" altLang="en-US" dirty="0"/>
              <a:t>Each peer only knows about a small number of other peers</a:t>
            </a:r>
          </a:p>
        </p:txBody>
      </p:sp>
      <p:sp>
        <p:nvSpPr>
          <p:cNvPr id="2" name="灯片编号占位符 1"/>
          <p:cNvSpPr>
            <a:spLocks noGrp="1"/>
          </p:cNvSpPr>
          <p:nvPr>
            <p:ph type="sldNum" sz="quarter" idx="12"/>
          </p:nvPr>
        </p:nvSpPr>
        <p:spPr/>
        <p:txBody>
          <a:bodyPr/>
          <a:lstStyle/>
          <a:p>
            <a:fld id="{8DE895D9-91D8-4958-BB05-9803D63D1C8A}" type="slidenum">
              <a:rPr lang="en-US" altLang="zh-CN" smtClean="0"/>
              <a:pPr/>
              <a:t>123</a:t>
            </a:fld>
            <a:endParaRPr lang="en-US" altLang="zh-CN" dirty="0"/>
          </a:p>
        </p:txBody>
      </p:sp>
      <p:sp>
        <p:nvSpPr>
          <p:cNvPr id="5" name="椭圆 4">
            <a:extLst>
              <a:ext uri="{FF2B5EF4-FFF2-40B4-BE49-F238E27FC236}">
                <a16:creationId xmlns:a16="http://schemas.microsoft.com/office/drawing/2014/main" id="{18CBD968-C529-49EE-8AF1-65496127161D}"/>
              </a:ext>
            </a:extLst>
          </p:cNvPr>
          <p:cNvSpPr/>
          <p:nvPr/>
        </p:nvSpPr>
        <p:spPr>
          <a:xfrm>
            <a:off x="8712594" y="2719140"/>
            <a:ext cx="371475" cy="371475"/>
          </a:xfrm>
          <a:prstGeom prst="ellipse">
            <a:avLst/>
          </a:prstGeom>
          <a:pattFill prst="wdUpDiag">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6" name="文本框 5">
            <a:extLst>
              <a:ext uri="{FF2B5EF4-FFF2-40B4-BE49-F238E27FC236}">
                <a16:creationId xmlns:a16="http://schemas.microsoft.com/office/drawing/2014/main" id="{E4DE2106-106E-40FC-9AE1-5A6A8D6F2F1A}"/>
              </a:ext>
            </a:extLst>
          </p:cNvPr>
          <p:cNvSpPr txBox="1"/>
          <p:nvPr/>
        </p:nvSpPr>
        <p:spPr>
          <a:xfrm>
            <a:off x="8710246" y="3141649"/>
            <a:ext cx="338554" cy="369332"/>
          </a:xfrm>
          <a:prstGeom prst="rect">
            <a:avLst/>
          </a:prstGeom>
          <a:noFill/>
        </p:spPr>
        <p:txBody>
          <a:bodyPr wrap="none" rtlCol="0">
            <a:spAutoFit/>
          </a:bodyPr>
          <a:lstStyle/>
          <a:p>
            <a:pPr algn="ctr"/>
            <a:r>
              <a:rPr lang="en-US" sz="1800" dirty="0">
                <a:latin typeface="+mj-lt"/>
              </a:rPr>
              <a:t>A</a:t>
            </a:r>
          </a:p>
        </p:txBody>
      </p:sp>
      <p:sp>
        <p:nvSpPr>
          <p:cNvPr id="7" name="椭圆 6">
            <a:extLst>
              <a:ext uri="{FF2B5EF4-FFF2-40B4-BE49-F238E27FC236}">
                <a16:creationId xmlns:a16="http://schemas.microsoft.com/office/drawing/2014/main" id="{2976BF25-BF0A-4469-B401-CB2B2E0B89AE}"/>
              </a:ext>
            </a:extLst>
          </p:cNvPr>
          <p:cNvSpPr/>
          <p:nvPr/>
        </p:nvSpPr>
        <p:spPr>
          <a:xfrm>
            <a:off x="7621804" y="3560924"/>
            <a:ext cx="371475" cy="371475"/>
          </a:xfrm>
          <a:prstGeom prst="ellipse">
            <a:avLst/>
          </a:prstGeom>
          <a:pattFill prst="horzBrick">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8" name="文本框 7">
            <a:extLst>
              <a:ext uri="{FF2B5EF4-FFF2-40B4-BE49-F238E27FC236}">
                <a16:creationId xmlns:a16="http://schemas.microsoft.com/office/drawing/2014/main" id="{59E71BA0-041B-4C5C-AA18-E6392B7CF119}"/>
              </a:ext>
            </a:extLst>
          </p:cNvPr>
          <p:cNvSpPr txBox="1"/>
          <p:nvPr/>
        </p:nvSpPr>
        <p:spPr>
          <a:xfrm>
            <a:off x="7638262" y="4073622"/>
            <a:ext cx="338555" cy="369332"/>
          </a:xfrm>
          <a:prstGeom prst="rect">
            <a:avLst/>
          </a:prstGeom>
          <a:noFill/>
        </p:spPr>
        <p:txBody>
          <a:bodyPr wrap="none" rtlCol="0">
            <a:spAutoFit/>
          </a:bodyPr>
          <a:lstStyle/>
          <a:p>
            <a:pPr algn="ctr"/>
            <a:r>
              <a:rPr lang="en-US" sz="1800" dirty="0">
                <a:latin typeface="+mj-lt"/>
              </a:rPr>
              <a:t>B</a:t>
            </a:r>
          </a:p>
        </p:txBody>
      </p:sp>
      <p:sp>
        <p:nvSpPr>
          <p:cNvPr id="9" name="椭圆 8">
            <a:extLst>
              <a:ext uri="{FF2B5EF4-FFF2-40B4-BE49-F238E27FC236}">
                <a16:creationId xmlns:a16="http://schemas.microsoft.com/office/drawing/2014/main" id="{F43762A4-606A-476F-99C6-6360DC0449ED}"/>
              </a:ext>
            </a:extLst>
          </p:cNvPr>
          <p:cNvSpPr/>
          <p:nvPr/>
        </p:nvSpPr>
        <p:spPr>
          <a:xfrm>
            <a:off x="9765773" y="3560924"/>
            <a:ext cx="371475" cy="371475"/>
          </a:xfrm>
          <a:prstGeom prst="ellipse">
            <a:avLst/>
          </a:prstGeom>
          <a:pattFill prst="solidDmnd">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10" name="文本框 9">
            <a:extLst>
              <a:ext uri="{FF2B5EF4-FFF2-40B4-BE49-F238E27FC236}">
                <a16:creationId xmlns:a16="http://schemas.microsoft.com/office/drawing/2014/main" id="{C98D3858-41AE-48DC-AD8F-060900E17FED}"/>
              </a:ext>
            </a:extLst>
          </p:cNvPr>
          <p:cNvSpPr txBox="1"/>
          <p:nvPr/>
        </p:nvSpPr>
        <p:spPr>
          <a:xfrm>
            <a:off x="9741786" y="4073622"/>
            <a:ext cx="351378" cy="369332"/>
          </a:xfrm>
          <a:prstGeom prst="rect">
            <a:avLst/>
          </a:prstGeom>
          <a:noFill/>
        </p:spPr>
        <p:txBody>
          <a:bodyPr wrap="none" rtlCol="0">
            <a:spAutoFit/>
          </a:bodyPr>
          <a:lstStyle/>
          <a:p>
            <a:pPr algn="ctr"/>
            <a:r>
              <a:rPr lang="en-US" sz="1800" dirty="0">
                <a:latin typeface="+mj-lt"/>
              </a:rPr>
              <a:t>C</a:t>
            </a:r>
          </a:p>
        </p:txBody>
      </p:sp>
      <p:sp>
        <p:nvSpPr>
          <p:cNvPr id="11" name="椭圆 10">
            <a:extLst>
              <a:ext uri="{FF2B5EF4-FFF2-40B4-BE49-F238E27FC236}">
                <a16:creationId xmlns:a16="http://schemas.microsoft.com/office/drawing/2014/main" id="{C67E6389-1362-4CDA-BAA8-D05EE8613784}"/>
              </a:ext>
            </a:extLst>
          </p:cNvPr>
          <p:cNvSpPr/>
          <p:nvPr/>
        </p:nvSpPr>
        <p:spPr>
          <a:xfrm>
            <a:off x="8680348" y="4537536"/>
            <a:ext cx="371475" cy="371475"/>
          </a:xfrm>
          <a:prstGeom prst="ellipse">
            <a:avLst/>
          </a:prstGeom>
          <a:pattFill prst="diagBrick">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12" name="文本框 11">
            <a:extLst>
              <a:ext uri="{FF2B5EF4-FFF2-40B4-BE49-F238E27FC236}">
                <a16:creationId xmlns:a16="http://schemas.microsoft.com/office/drawing/2014/main" id="{8013412D-F27C-466A-A59E-C323F059E6BA}"/>
              </a:ext>
            </a:extLst>
          </p:cNvPr>
          <p:cNvSpPr txBox="1"/>
          <p:nvPr/>
        </p:nvSpPr>
        <p:spPr>
          <a:xfrm>
            <a:off x="8700444" y="4927764"/>
            <a:ext cx="351378" cy="369332"/>
          </a:xfrm>
          <a:prstGeom prst="rect">
            <a:avLst/>
          </a:prstGeom>
          <a:noFill/>
        </p:spPr>
        <p:txBody>
          <a:bodyPr wrap="none" rtlCol="0">
            <a:spAutoFit/>
          </a:bodyPr>
          <a:lstStyle/>
          <a:p>
            <a:pPr algn="ctr"/>
            <a:r>
              <a:rPr lang="en-US" sz="1800" dirty="0">
                <a:latin typeface="+mj-lt"/>
              </a:rPr>
              <a:t>D</a:t>
            </a:r>
          </a:p>
        </p:txBody>
      </p:sp>
      <p:pic>
        <p:nvPicPr>
          <p:cNvPr id="13" name="图片 12">
            <a:extLst>
              <a:ext uri="{FF2B5EF4-FFF2-40B4-BE49-F238E27FC236}">
                <a16:creationId xmlns:a16="http://schemas.microsoft.com/office/drawing/2014/main" id="{F9CEFC54-C1AA-4F02-BC39-C0704220037E}"/>
              </a:ext>
            </a:extLst>
          </p:cNvPr>
          <p:cNvPicPr>
            <a:picLocks noChangeAspect="1"/>
          </p:cNvPicPr>
          <p:nvPr/>
        </p:nvPicPr>
        <p:blipFill>
          <a:blip r:embed="rId3"/>
          <a:stretch>
            <a:fillRect/>
          </a:stretch>
        </p:blipFill>
        <p:spPr>
          <a:xfrm>
            <a:off x="8600917" y="2386364"/>
            <a:ext cx="594826" cy="210273"/>
          </a:xfrm>
          <a:prstGeom prst="rect">
            <a:avLst/>
          </a:prstGeom>
        </p:spPr>
      </p:pic>
      <p:pic>
        <p:nvPicPr>
          <p:cNvPr id="14" name="图片 13">
            <a:extLst>
              <a:ext uri="{FF2B5EF4-FFF2-40B4-BE49-F238E27FC236}">
                <a16:creationId xmlns:a16="http://schemas.microsoft.com/office/drawing/2014/main" id="{FD7029E9-2F38-4861-B476-7C8852870DB8}"/>
              </a:ext>
            </a:extLst>
          </p:cNvPr>
          <p:cNvPicPr>
            <a:picLocks noChangeAspect="1"/>
          </p:cNvPicPr>
          <p:nvPr/>
        </p:nvPicPr>
        <p:blipFill>
          <a:blip r:embed="rId4"/>
          <a:stretch>
            <a:fillRect/>
          </a:stretch>
        </p:blipFill>
        <p:spPr>
          <a:xfrm>
            <a:off x="7385533" y="3184612"/>
            <a:ext cx="833612" cy="234727"/>
          </a:xfrm>
          <a:prstGeom prst="rect">
            <a:avLst/>
          </a:prstGeom>
        </p:spPr>
      </p:pic>
      <p:pic>
        <p:nvPicPr>
          <p:cNvPr id="15" name="图片 14">
            <a:extLst>
              <a:ext uri="{FF2B5EF4-FFF2-40B4-BE49-F238E27FC236}">
                <a16:creationId xmlns:a16="http://schemas.microsoft.com/office/drawing/2014/main" id="{A0D1FBE0-46A7-4234-A71A-042432EC7BF4}"/>
              </a:ext>
            </a:extLst>
          </p:cNvPr>
          <p:cNvPicPr>
            <a:picLocks noChangeAspect="1"/>
          </p:cNvPicPr>
          <p:nvPr/>
        </p:nvPicPr>
        <p:blipFill>
          <a:blip r:embed="rId5"/>
          <a:stretch>
            <a:fillRect/>
          </a:stretch>
        </p:blipFill>
        <p:spPr>
          <a:xfrm>
            <a:off x="9657567" y="3203021"/>
            <a:ext cx="768131" cy="267176"/>
          </a:xfrm>
          <a:prstGeom prst="rect">
            <a:avLst/>
          </a:prstGeom>
        </p:spPr>
      </p:pic>
      <p:pic>
        <p:nvPicPr>
          <p:cNvPr id="16" name="图片 15">
            <a:extLst>
              <a:ext uri="{FF2B5EF4-FFF2-40B4-BE49-F238E27FC236}">
                <a16:creationId xmlns:a16="http://schemas.microsoft.com/office/drawing/2014/main" id="{230D0509-7A65-455D-A445-C771161751DC}"/>
              </a:ext>
            </a:extLst>
          </p:cNvPr>
          <p:cNvPicPr>
            <a:picLocks noChangeAspect="1"/>
          </p:cNvPicPr>
          <p:nvPr/>
        </p:nvPicPr>
        <p:blipFill>
          <a:blip r:embed="rId6"/>
          <a:stretch>
            <a:fillRect/>
          </a:stretch>
        </p:blipFill>
        <p:spPr>
          <a:xfrm>
            <a:off x="8635305" y="4200159"/>
            <a:ext cx="445540" cy="273500"/>
          </a:xfrm>
          <a:prstGeom prst="rect">
            <a:avLst/>
          </a:prstGeom>
        </p:spPr>
      </p:pic>
      <p:sp>
        <p:nvSpPr>
          <p:cNvPr id="3" name="文本框 2">
            <a:extLst>
              <a:ext uri="{FF2B5EF4-FFF2-40B4-BE49-F238E27FC236}">
                <a16:creationId xmlns:a16="http://schemas.microsoft.com/office/drawing/2014/main" id="{2CED7941-6988-42B9-AD00-9246F8E17B86}"/>
              </a:ext>
            </a:extLst>
          </p:cNvPr>
          <p:cNvSpPr txBox="1"/>
          <p:nvPr/>
        </p:nvSpPr>
        <p:spPr>
          <a:xfrm>
            <a:off x="8309868" y="1972368"/>
            <a:ext cx="1176925" cy="307777"/>
          </a:xfrm>
          <a:prstGeom prst="rect">
            <a:avLst/>
          </a:prstGeom>
          <a:noFill/>
        </p:spPr>
        <p:txBody>
          <a:bodyPr wrap="none" rtlCol="0">
            <a:spAutoFit/>
          </a:bodyPr>
          <a:lstStyle/>
          <a:p>
            <a:pPr algn="ctr"/>
            <a:r>
              <a:rPr lang="en-US" altLang="zh-CN" sz="1400" dirty="0">
                <a:latin typeface="+mj-lt"/>
              </a:rPr>
              <a:t>(key, value) </a:t>
            </a:r>
            <a:endParaRPr lang="zh-CN" altLang="en-US" sz="1400" dirty="0">
              <a:latin typeface="+mj-lt"/>
            </a:endParaRPr>
          </a:p>
        </p:txBody>
      </p:sp>
      <p:sp>
        <p:nvSpPr>
          <p:cNvPr id="18" name="文本框 17">
            <a:extLst>
              <a:ext uri="{FF2B5EF4-FFF2-40B4-BE49-F238E27FC236}">
                <a16:creationId xmlns:a16="http://schemas.microsoft.com/office/drawing/2014/main" id="{A1D6AF8C-230B-42D4-8A8D-B6C763102C94}"/>
              </a:ext>
            </a:extLst>
          </p:cNvPr>
          <p:cNvSpPr txBox="1"/>
          <p:nvPr/>
        </p:nvSpPr>
        <p:spPr>
          <a:xfrm>
            <a:off x="9491076" y="2833873"/>
            <a:ext cx="1176925" cy="307777"/>
          </a:xfrm>
          <a:prstGeom prst="rect">
            <a:avLst/>
          </a:prstGeom>
          <a:noFill/>
        </p:spPr>
        <p:txBody>
          <a:bodyPr wrap="none" rtlCol="0">
            <a:spAutoFit/>
          </a:bodyPr>
          <a:lstStyle/>
          <a:p>
            <a:pPr algn="ctr"/>
            <a:r>
              <a:rPr lang="en-US" altLang="zh-CN" sz="1400" dirty="0">
                <a:latin typeface="+mj-lt"/>
              </a:rPr>
              <a:t>(key, value) </a:t>
            </a:r>
            <a:endParaRPr lang="zh-CN" altLang="en-US" sz="1400" dirty="0">
              <a:latin typeface="+mj-lt"/>
            </a:endParaRPr>
          </a:p>
        </p:txBody>
      </p:sp>
      <p:sp>
        <p:nvSpPr>
          <p:cNvPr id="19" name="文本框 18">
            <a:extLst>
              <a:ext uri="{FF2B5EF4-FFF2-40B4-BE49-F238E27FC236}">
                <a16:creationId xmlns:a16="http://schemas.microsoft.com/office/drawing/2014/main" id="{5B19962B-5EEA-41D5-B435-613CEAAC51E3}"/>
              </a:ext>
            </a:extLst>
          </p:cNvPr>
          <p:cNvSpPr txBox="1"/>
          <p:nvPr/>
        </p:nvSpPr>
        <p:spPr>
          <a:xfrm>
            <a:off x="8309868" y="5318019"/>
            <a:ext cx="1176925" cy="307777"/>
          </a:xfrm>
          <a:prstGeom prst="rect">
            <a:avLst/>
          </a:prstGeom>
          <a:noFill/>
        </p:spPr>
        <p:txBody>
          <a:bodyPr wrap="none" rtlCol="0">
            <a:spAutoFit/>
          </a:bodyPr>
          <a:lstStyle/>
          <a:p>
            <a:pPr algn="ctr"/>
            <a:r>
              <a:rPr lang="en-US" altLang="zh-CN" sz="1400" dirty="0">
                <a:latin typeface="+mj-lt"/>
              </a:rPr>
              <a:t>(key, value) </a:t>
            </a:r>
            <a:endParaRPr lang="zh-CN" altLang="en-US" sz="1400" dirty="0">
              <a:latin typeface="+mj-lt"/>
            </a:endParaRPr>
          </a:p>
        </p:txBody>
      </p:sp>
      <p:sp>
        <p:nvSpPr>
          <p:cNvPr id="20" name="文本框 19">
            <a:extLst>
              <a:ext uri="{FF2B5EF4-FFF2-40B4-BE49-F238E27FC236}">
                <a16:creationId xmlns:a16="http://schemas.microsoft.com/office/drawing/2014/main" id="{381FB211-2244-450B-A7BB-B1E25188DFFC}"/>
              </a:ext>
            </a:extLst>
          </p:cNvPr>
          <p:cNvSpPr txBox="1"/>
          <p:nvPr/>
        </p:nvSpPr>
        <p:spPr>
          <a:xfrm>
            <a:off x="7221341" y="2719140"/>
            <a:ext cx="1176925" cy="307777"/>
          </a:xfrm>
          <a:prstGeom prst="rect">
            <a:avLst/>
          </a:prstGeom>
          <a:noFill/>
        </p:spPr>
        <p:txBody>
          <a:bodyPr wrap="none" rtlCol="0">
            <a:spAutoFit/>
          </a:bodyPr>
          <a:lstStyle/>
          <a:p>
            <a:pPr algn="ctr"/>
            <a:r>
              <a:rPr lang="en-US" altLang="zh-CN" sz="1400" dirty="0">
                <a:latin typeface="+mj-lt"/>
              </a:rPr>
              <a:t>(key, value) </a:t>
            </a:r>
            <a:endParaRPr lang="zh-CN" altLang="en-US" sz="1400" dirty="0">
              <a:latin typeface="+mj-lt"/>
            </a:endParaRPr>
          </a:p>
        </p:txBody>
      </p:sp>
    </p:spTree>
    <p:extLst>
      <p:ext uri="{BB962C8B-B14F-4D97-AF65-F5344CB8AC3E}">
        <p14:creationId xmlns:p14="http://schemas.microsoft.com/office/powerpoint/2010/main" val="207770913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a:xfrm>
            <a:off x="2582081" y="3733255"/>
            <a:ext cx="7842409" cy="2458670"/>
          </a:xfrm>
        </p:spPr>
        <p:txBody>
          <a:bodyPr/>
          <a:lstStyle/>
          <a:p>
            <a:r>
              <a:rPr lang="en-US" altLang="zh-CN" dirty="0"/>
              <a:t>How do you distribute (key, value) pairs over peers?</a:t>
            </a:r>
          </a:p>
          <a:p>
            <a:r>
              <a:rPr lang="en-US" dirty="0"/>
              <a:t>What are </a:t>
            </a:r>
            <a:r>
              <a:rPr lang="en-US" altLang="zh-CN" dirty="0"/>
              <a:t>objectives</a:t>
            </a:r>
            <a:r>
              <a:rPr lang="en-US" dirty="0"/>
              <a:t>?</a:t>
            </a:r>
          </a:p>
        </p:txBody>
      </p:sp>
      <p:sp>
        <p:nvSpPr>
          <p:cNvPr id="3" name="灯片编号占位符 2"/>
          <p:cNvSpPr>
            <a:spLocks noGrp="1"/>
          </p:cNvSpPr>
          <p:nvPr>
            <p:ph type="sldNum" sz="quarter" idx="12"/>
          </p:nvPr>
        </p:nvSpPr>
        <p:spPr/>
        <p:txBody>
          <a:bodyPr/>
          <a:lstStyle/>
          <a:p>
            <a:fld id="{F769371F-0F95-4BDF-9A9A-7FF549C12214}" type="slidenum">
              <a:rPr lang="en-US" altLang="zh-CN" smtClean="0"/>
              <a:pPr/>
              <a:t>124</a:t>
            </a:fld>
            <a:endParaRPr lang="en-US" altLang="zh-CN" dirty="0"/>
          </a:p>
        </p:txBody>
      </p:sp>
      <p:sp>
        <p:nvSpPr>
          <p:cNvPr id="4" name="椭圆 3">
            <a:extLst>
              <a:ext uri="{FF2B5EF4-FFF2-40B4-BE49-F238E27FC236}">
                <a16:creationId xmlns:a16="http://schemas.microsoft.com/office/drawing/2014/main" id="{98DE94FD-DC15-452E-A057-ED5818049C51}"/>
              </a:ext>
            </a:extLst>
          </p:cNvPr>
          <p:cNvSpPr/>
          <p:nvPr/>
        </p:nvSpPr>
        <p:spPr>
          <a:xfrm>
            <a:off x="5474094" y="1472901"/>
            <a:ext cx="371475" cy="371475"/>
          </a:xfrm>
          <a:prstGeom prst="ellipse">
            <a:avLst/>
          </a:prstGeom>
          <a:pattFill prst="wdUpDiag">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5" name="文本框 4">
            <a:extLst>
              <a:ext uri="{FF2B5EF4-FFF2-40B4-BE49-F238E27FC236}">
                <a16:creationId xmlns:a16="http://schemas.microsoft.com/office/drawing/2014/main" id="{BC21ED2D-170F-40C9-B225-919F5599FE7E}"/>
              </a:ext>
            </a:extLst>
          </p:cNvPr>
          <p:cNvSpPr txBox="1"/>
          <p:nvPr/>
        </p:nvSpPr>
        <p:spPr>
          <a:xfrm>
            <a:off x="5471746" y="1895410"/>
            <a:ext cx="338554" cy="369332"/>
          </a:xfrm>
          <a:prstGeom prst="rect">
            <a:avLst/>
          </a:prstGeom>
          <a:noFill/>
        </p:spPr>
        <p:txBody>
          <a:bodyPr wrap="none" rtlCol="0">
            <a:spAutoFit/>
          </a:bodyPr>
          <a:lstStyle/>
          <a:p>
            <a:pPr algn="ctr"/>
            <a:r>
              <a:rPr lang="en-US" sz="1800" dirty="0">
                <a:solidFill>
                  <a:srgbClr val="FFFF00"/>
                </a:solidFill>
                <a:latin typeface="+mj-lt"/>
              </a:rPr>
              <a:t>A</a:t>
            </a:r>
          </a:p>
        </p:txBody>
      </p:sp>
      <p:sp>
        <p:nvSpPr>
          <p:cNvPr id="6" name="椭圆 5">
            <a:extLst>
              <a:ext uri="{FF2B5EF4-FFF2-40B4-BE49-F238E27FC236}">
                <a16:creationId xmlns:a16="http://schemas.microsoft.com/office/drawing/2014/main" id="{343B05C5-42CE-4242-B815-C3113C37BE95}"/>
              </a:ext>
            </a:extLst>
          </p:cNvPr>
          <p:cNvSpPr/>
          <p:nvPr/>
        </p:nvSpPr>
        <p:spPr>
          <a:xfrm>
            <a:off x="4383304" y="2314685"/>
            <a:ext cx="371475" cy="371475"/>
          </a:xfrm>
          <a:prstGeom prst="ellipse">
            <a:avLst/>
          </a:prstGeom>
          <a:pattFill prst="horzBrick">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7" name="文本框 6">
            <a:extLst>
              <a:ext uri="{FF2B5EF4-FFF2-40B4-BE49-F238E27FC236}">
                <a16:creationId xmlns:a16="http://schemas.microsoft.com/office/drawing/2014/main" id="{849690A8-07CA-46B7-BB32-0FD939FD1FAC}"/>
              </a:ext>
            </a:extLst>
          </p:cNvPr>
          <p:cNvSpPr txBox="1"/>
          <p:nvPr/>
        </p:nvSpPr>
        <p:spPr>
          <a:xfrm>
            <a:off x="4399762" y="2827383"/>
            <a:ext cx="338555" cy="369332"/>
          </a:xfrm>
          <a:prstGeom prst="rect">
            <a:avLst/>
          </a:prstGeom>
          <a:noFill/>
        </p:spPr>
        <p:txBody>
          <a:bodyPr wrap="none" rtlCol="0">
            <a:spAutoFit/>
          </a:bodyPr>
          <a:lstStyle/>
          <a:p>
            <a:pPr algn="ctr"/>
            <a:r>
              <a:rPr lang="en-US" sz="1800" dirty="0">
                <a:solidFill>
                  <a:srgbClr val="FFFF00"/>
                </a:solidFill>
                <a:latin typeface="+mj-lt"/>
              </a:rPr>
              <a:t>B</a:t>
            </a:r>
          </a:p>
        </p:txBody>
      </p:sp>
      <p:sp>
        <p:nvSpPr>
          <p:cNvPr id="8" name="椭圆 7">
            <a:extLst>
              <a:ext uri="{FF2B5EF4-FFF2-40B4-BE49-F238E27FC236}">
                <a16:creationId xmlns:a16="http://schemas.microsoft.com/office/drawing/2014/main" id="{4A0D14C2-951E-4949-8AA2-783C1A59E34A}"/>
              </a:ext>
            </a:extLst>
          </p:cNvPr>
          <p:cNvSpPr/>
          <p:nvPr/>
        </p:nvSpPr>
        <p:spPr>
          <a:xfrm>
            <a:off x="6527273" y="2314685"/>
            <a:ext cx="371475" cy="371475"/>
          </a:xfrm>
          <a:prstGeom prst="ellipse">
            <a:avLst/>
          </a:prstGeom>
          <a:pattFill prst="solidDmnd">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9" name="文本框 8">
            <a:extLst>
              <a:ext uri="{FF2B5EF4-FFF2-40B4-BE49-F238E27FC236}">
                <a16:creationId xmlns:a16="http://schemas.microsoft.com/office/drawing/2014/main" id="{DD485D59-367A-4ABF-802E-F459E2085881}"/>
              </a:ext>
            </a:extLst>
          </p:cNvPr>
          <p:cNvSpPr txBox="1"/>
          <p:nvPr/>
        </p:nvSpPr>
        <p:spPr>
          <a:xfrm>
            <a:off x="6503286" y="2827383"/>
            <a:ext cx="351378" cy="369332"/>
          </a:xfrm>
          <a:prstGeom prst="rect">
            <a:avLst/>
          </a:prstGeom>
          <a:noFill/>
        </p:spPr>
        <p:txBody>
          <a:bodyPr wrap="none" rtlCol="0">
            <a:spAutoFit/>
          </a:bodyPr>
          <a:lstStyle/>
          <a:p>
            <a:pPr algn="ctr"/>
            <a:r>
              <a:rPr lang="en-US" sz="1800" dirty="0">
                <a:solidFill>
                  <a:srgbClr val="FFFF00"/>
                </a:solidFill>
                <a:latin typeface="+mj-lt"/>
              </a:rPr>
              <a:t>C</a:t>
            </a:r>
          </a:p>
        </p:txBody>
      </p:sp>
      <p:sp>
        <p:nvSpPr>
          <p:cNvPr id="10" name="椭圆 9">
            <a:extLst>
              <a:ext uri="{FF2B5EF4-FFF2-40B4-BE49-F238E27FC236}">
                <a16:creationId xmlns:a16="http://schemas.microsoft.com/office/drawing/2014/main" id="{17FFF5E9-CDE4-43EA-BE7E-955457479E4C}"/>
              </a:ext>
            </a:extLst>
          </p:cNvPr>
          <p:cNvSpPr/>
          <p:nvPr/>
        </p:nvSpPr>
        <p:spPr>
          <a:xfrm>
            <a:off x="8235042" y="1534202"/>
            <a:ext cx="371475" cy="371475"/>
          </a:xfrm>
          <a:prstGeom prst="ellipse">
            <a:avLst/>
          </a:prstGeom>
          <a:pattFill prst="diagBrick">
            <a:fgClr>
              <a:schemeClr val="tx1"/>
            </a:fgClr>
            <a:bgClr>
              <a:schemeClr val="bg1"/>
            </a:bgClr>
          </a:pattFill>
          <a:ln w="28575">
            <a:solidFill>
              <a:schemeClr val="tx1"/>
            </a:solidFill>
          </a:ln>
        </p:spPr>
        <p:txBody>
          <a:bodyPr wrap="square" rtlCol="0" anchor="ctr" anchorCtr="0">
            <a:noAutofit/>
          </a:bodyPr>
          <a:lstStyle/>
          <a:p>
            <a:pPr algn="ctr"/>
            <a:endParaRPr lang="en-US" sz="1800" dirty="0">
              <a:latin typeface="Comic Sans MS" panose="030F0702030302020204" pitchFamily="66" charset="0"/>
            </a:endParaRPr>
          </a:p>
        </p:txBody>
      </p:sp>
      <p:sp>
        <p:nvSpPr>
          <p:cNvPr id="11" name="文本框 10">
            <a:extLst>
              <a:ext uri="{FF2B5EF4-FFF2-40B4-BE49-F238E27FC236}">
                <a16:creationId xmlns:a16="http://schemas.microsoft.com/office/drawing/2014/main" id="{AB4D7C74-04A4-4800-9DD6-49E09F9AA525}"/>
              </a:ext>
            </a:extLst>
          </p:cNvPr>
          <p:cNvSpPr txBox="1"/>
          <p:nvPr/>
        </p:nvSpPr>
        <p:spPr>
          <a:xfrm>
            <a:off x="8255138" y="1924430"/>
            <a:ext cx="351378" cy="369332"/>
          </a:xfrm>
          <a:prstGeom prst="rect">
            <a:avLst/>
          </a:prstGeom>
          <a:noFill/>
        </p:spPr>
        <p:txBody>
          <a:bodyPr wrap="none" rtlCol="0">
            <a:spAutoFit/>
          </a:bodyPr>
          <a:lstStyle/>
          <a:p>
            <a:pPr algn="ctr"/>
            <a:r>
              <a:rPr lang="en-US" sz="1800" dirty="0">
                <a:solidFill>
                  <a:srgbClr val="FFFF00"/>
                </a:solidFill>
                <a:latin typeface="+mj-lt"/>
              </a:rPr>
              <a:t>D</a:t>
            </a:r>
          </a:p>
        </p:txBody>
      </p:sp>
      <p:pic>
        <p:nvPicPr>
          <p:cNvPr id="12" name="图片 11">
            <a:extLst>
              <a:ext uri="{FF2B5EF4-FFF2-40B4-BE49-F238E27FC236}">
                <a16:creationId xmlns:a16="http://schemas.microsoft.com/office/drawing/2014/main" id="{2E0D701F-D17D-446E-BAB7-C9A8580B765B}"/>
              </a:ext>
            </a:extLst>
          </p:cNvPr>
          <p:cNvPicPr>
            <a:picLocks noChangeAspect="1"/>
          </p:cNvPicPr>
          <p:nvPr/>
        </p:nvPicPr>
        <p:blipFill>
          <a:blip r:embed="rId3"/>
          <a:stretch>
            <a:fillRect/>
          </a:stretch>
        </p:blipFill>
        <p:spPr>
          <a:xfrm>
            <a:off x="5362417" y="1140125"/>
            <a:ext cx="594826" cy="210273"/>
          </a:xfrm>
          <a:prstGeom prst="rect">
            <a:avLst/>
          </a:prstGeom>
        </p:spPr>
      </p:pic>
      <p:pic>
        <p:nvPicPr>
          <p:cNvPr id="13" name="图片 12">
            <a:extLst>
              <a:ext uri="{FF2B5EF4-FFF2-40B4-BE49-F238E27FC236}">
                <a16:creationId xmlns:a16="http://schemas.microsoft.com/office/drawing/2014/main" id="{07E8EE02-9118-4FE5-B719-44B29D802043}"/>
              </a:ext>
            </a:extLst>
          </p:cNvPr>
          <p:cNvPicPr>
            <a:picLocks noChangeAspect="1"/>
          </p:cNvPicPr>
          <p:nvPr/>
        </p:nvPicPr>
        <p:blipFill>
          <a:blip r:embed="rId4"/>
          <a:stretch>
            <a:fillRect/>
          </a:stretch>
        </p:blipFill>
        <p:spPr>
          <a:xfrm>
            <a:off x="4147033" y="1938373"/>
            <a:ext cx="833612" cy="234727"/>
          </a:xfrm>
          <a:prstGeom prst="rect">
            <a:avLst/>
          </a:prstGeom>
        </p:spPr>
      </p:pic>
      <p:pic>
        <p:nvPicPr>
          <p:cNvPr id="14" name="图片 13">
            <a:extLst>
              <a:ext uri="{FF2B5EF4-FFF2-40B4-BE49-F238E27FC236}">
                <a16:creationId xmlns:a16="http://schemas.microsoft.com/office/drawing/2014/main" id="{CD211F7A-6B83-410A-AAA6-D0075190FCA8}"/>
              </a:ext>
            </a:extLst>
          </p:cNvPr>
          <p:cNvPicPr>
            <a:picLocks noChangeAspect="1"/>
          </p:cNvPicPr>
          <p:nvPr/>
        </p:nvPicPr>
        <p:blipFill>
          <a:blip r:embed="rId5"/>
          <a:stretch>
            <a:fillRect/>
          </a:stretch>
        </p:blipFill>
        <p:spPr>
          <a:xfrm>
            <a:off x="6419067" y="1956782"/>
            <a:ext cx="768131" cy="267176"/>
          </a:xfrm>
          <a:prstGeom prst="rect">
            <a:avLst/>
          </a:prstGeom>
        </p:spPr>
      </p:pic>
      <p:pic>
        <p:nvPicPr>
          <p:cNvPr id="15" name="图片 14">
            <a:extLst>
              <a:ext uri="{FF2B5EF4-FFF2-40B4-BE49-F238E27FC236}">
                <a16:creationId xmlns:a16="http://schemas.microsoft.com/office/drawing/2014/main" id="{35F0D0EF-E9CF-4EF2-BEE3-B7EAF092407F}"/>
              </a:ext>
            </a:extLst>
          </p:cNvPr>
          <p:cNvPicPr>
            <a:picLocks noChangeAspect="1"/>
          </p:cNvPicPr>
          <p:nvPr/>
        </p:nvPicPr>
        <p:blipFill>
          <a:blip r:embed="rId6"/>
          <a:stretch>
            <a:fillRect/>
          </a:stretch>
        </p:blipFill>
        <p:spPr>
          <a:xfrm>
            <a:off x="8189999" y="1196825"/>
            <a:ext cx="445540" cy="273500"/>
          </a:xfrm>
          <a:prstGeom prst="rect">
            <a:avLst/>
          </a:prstGeom>
        </p:spPr>
      </p:pic>
      <p:sp>
        <p:nvSpPr>
          <p:cNvPr id="16" name="文本框 15">
            <a:extLst>
              <a:ext uri="{FF2B5EF4-FFF2-40B4-BE49-F238E27FC236}">
                <a16:creationId xmlns:a16="http://schemas.microsoft.com/office/drawing/2014/main" id="{75774DB8-DAC3-460D-A30C-2A9E37025F84}"/>
              </a:ext>
            </a:extLst>
          </p:cNvPr>
          <p:cNvSpPr txBox="1"/>
          <p:nvPr/>
        </p:nvSpPr>
        <p:spPr>
          <a:xfrm>
            <a:off x="5071368" y="726129"/>
            <a:ext cx="1176925" cy="307777"/>
          </a:xfrm>
          <a:prstGeom prst="rect">
            <a:avLst/>
          </a:prstGeom>
          <a:noFill/>
        </p:spPr>
        <p:txBody>
          <a:bodyPr wrap="none" rtlCol="0">
            <a:spAutoFit/>
          </a:bodyPr>
          <a:lstStyle/>
          <a:p>
            <a:pPr algn="ctr"/>
            <a:r>
              <a:rPr lang="en-US" altLang="zh-CN" sz="1400" dirty="0">
                <a:solidFill>
                  <a:srgbClr val="FFFF00"/>
                </a:solidFill>
                <a:latin typeface="+mj-lt"/>
              </a:rPr>
              <a:t>(key, value) </a:t>
            </a:r>
            <a:endParaRPr lang="zh-CN" altLang="en-US" sz="1400" dirty="0">
              <a:solidFill>
                <a:srgbClr val="FFFF00"/>
              </a:solidFill>
              <a:latin typeface="+mj-lt"/>
            </a:endParaRPr>
          </a:p>
        </p:txBody>
      </p:sp>
      <p:sp>
        <p:nvSpPr>
          <p:cNvPr id="17" name="文本框 16">
            <a:extLst>
              <a:ext uri="{FF2B5EF4-FFF2-40B4-BE49-F238E27FC236}">
                <a16:creationId xmlns:a16="http://schemas.microsoft.com/office/drawing/2014/main" id="{B29168B6-0950-4518-9F79-5CB27D359961}"/>
              </a:ext>
            </a:extLst>
          </p:cNvPr>
          <p:cNvSpPr txBox="1"/>
          <p:nvPr/>
        </p:nvSpPr>
        <p:spPr>
          <a:xfrm>
            <a:off x="6252576" y="1587634"/>
            <a:ext cx="1176925" cy="307777"/>
          </a:xfrm>
          <a:prstGeom prst="rect">
            <a:avLst/>
          </a:prstGeom>
          <a:noFill/>
        </p:spPr>
        <p:txBody>
          <a:bodyPr wrap="none" rtlCol="0">
            <a:spAutoFit/>
          </a:bodyPr>
          <a:lstStyle/>
          <a:p>
            <a:pPr algn="ctr"/>
            <a:r>
              <a:rPr lang="en-US" altLang="zh-CN" sz="1400" dirty="0">
                <a:solidFill>
                  <a:srgbClr val="FFFF00"/>
                </a:solidFill>
                <a:latin typeface="+mj-lt"/>
              </a:rPr>
              <a:t>(key, value) </a:t>
            </a:r>
            <a:endParaRPr lang="zh-CN" altLang="en-US" sz="1400" dirty="0">
              <a:solidFill>
                <a:srgbClr val="FFFF00"/>
              </a:solidFill>
              <a:latin typeface="+mj-lt"/>
            </a:endParaRPr>
          </a:p>
        </p:txBody>
      </p:sp>
      <p:sp>
        <p:nvSpPr>
          <p:cNvPr id="18" name="文本框 17">
            <a:extLst>
              <a:ext uri="{FF2B5EF4-FFF2-40B4-BE49-F238E27FC236}">
                <a16:creationId xmlns:a16="http://schemas.microsoft.com/office/drawing/2014/main" id="{10B14BF1-6BCE-4699-8796-45E027C7A641}"/>
              </a:ext>
            </a:extLst>
          </p:cNvPr>
          <p:cNvSpPr txBox="1"/>
          <p:nvPr/>
        </p:nvSpPr>
        <p:spPr>
          <a:xfrm>
            <a:off x="7864562" y="2314685"/>
            <a:ext cx="1176925" cy="307777"/>
          </a:xfrm>
          <a:prstGeom prst="rect">
            <a:avLst/>
          </a:prstGeom>
          <a:noFill/>
        </p:spPr>
        <p:txBody>
          <a:bodyPr wrap="none" rtlCol="0">
            <a:spAutoFit/>
          </a:bodyPr>
          <a:lstStyle/>
          <a:p>
            <a:pPr algn="ctr"/>
            <a:r>
              <a:rPr lang="en-US" altLang="zh-CN" sz="1400" dirty="0">
                <a:solidFill>
                  <a:srgbClr val="FFFF00"/>
                </a:solidFill>
                <a:latin typeface="+mj-lt"/>
              </a:rPr>
              <a:t>(key, value) </a:t>
            </a:r>
            <a:endParaRPr lang="zh-CN" altLang="en-US" sz="1400" dirty="0">
              <a:solidFill>
                <a:srgbClr val="FFFF00"/>
              </a:solidFill>
              <a:latin typeface="+mj-lt"/>
            </a:endParaRPr>
          </a:p>
        </p:txBody>
      </p:sp>
      <p:sp>
        <p:nvSpPr>
          <p:cNvPr id="19" name="文本框 18">
            <a:extLst>
              <a:ext uri="{FF2B5EF4-FFF2-40B4-BE49-F238E27FC236}">
                <a16:creationId xmlns:a16="http://schemas.microsoft.com/office/drawing/2014/main" id="{0DC9D8D9-39BF-4FD8-8861-FFB7CA6DC78C}"/>
              </a:ext>
            </a:extLst>
          </p:cNvPr>
          <p:cNvSpPr txBox="1"/>
          <p:nvPr/>
        </p:nvSpPr>
        <p:spPr>
          <a:xfrm>
            <a:off x="3982841" y="1472901"/>
            <a:ext cx="1176925" cy="307777"/>
          </a:xfrm>
          <a:prstGeom prst="rect">
            <a:avLst/>
          </a:prstGeom>
          <a:noFill/>
        </p:spPr>
        <p:txBody>
          <a:bodyPr wrap="none" rtlCol="0">
            <a:spAutoFit/>
          </a:bodyPr>
          <a:lstStyle/>
          <a:p>
            <a:pPr algn="ctr"/>
            <a:r>
              <a:rPr lang="en-US" altLang="zh-CN" sz="1400" dirty="0">
                <a:solidFill>
                  <a:srgbClr val="FFFF00"/>
                </a:solidFill>
                <a:latin typeface="+mj-lt"/>
              </a:rPr>
              <a:t>(key, value) </a:t>
            </a:r>
            <a:endParaRPr lang="zh-CN" altLang="en-US" sz="1400" dirty="0">
              <a:solidFill>
                <a:srgbClr val="FFFF00"/>
              </a:solidFill>
              <a:latin typeface="+mj-lt"/>
            </a:endParaRPr>
          </a:p>
        </p:txBody>
      </p:sp>
    </p:spTree>
    <p:extLst>
      <p:ext uri="{BB962C8B-B14F-4D97-AF65-F5344CB8AC3E}">
        <p14:creationId xmlns:p14="http://schemas.microsoft.com/office/powerpoint/2010/main" val="335826176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a:xfrm>
            <a:off x="240000" y="360000"/>
            <a:ext cx="11520000" cy="890588"/>
          </a:xfrm>
        </p:spPr>
        <p:txBody>
          <a:bodyPr/>
          <a:lstStyle/>
          <a:p>
            <a:r>
              <a:rPr lang="en-US" altLang="zh-CN" dirty="0"/>
              <a:t>Chord: Basic Idea</a:t>
            </a:r>
            <a:endParaRPr lang="en-US" altLang="en-US" dirty="0"/>
          </a:p>
        </p:txBody>
      </p:sp>
      <p:sp>
        <p:nvSpPr>
          <p:cNvPr id="2" name="灯片编号占位符 1"/>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125</a:t>
            </a:fld>
            <a:endParaRPr lang="en-US" altLang="zh-CN" dirty="0"/>
          </a:p>
        </p:txBody>
      </p:sp>
      <p:graphicFrame>
        <p:nvGraphicFramePr>
          <p:cNvPr id="5" name="Content Placeholder 5"/>
          <p:cNvGraphicFramePr>
            <a:graphicFrameLocks/>
          </p:cNvGraphicFramePr>
          <p:nvPr>
            <p:extLst>
              <p:ext uri="{D42A27DB-BD31-4B8C-83A1-F6EECF244321}">
                <p14:modId xmlns:p14="http://schemas.microsoft.com/office/powerpoint/2010/main" val="3727010273"/>
              </p:ext>
            </p:extLst>
          </p:nvPr>
        </p:nvGraphicFramePr>
        <p:xfrm>
          <a:off x="1348871" y="2399970"/>
          <a:ext cx="2932123" cy="3403865"/>
        </p:xfrm>
        <a:graphic>
          <a:graphicData uri="http://schemas.openxmlformats.org/drawingml/2006/table">
            <a:tbl>
              <a:tblPr/>
              <a:tblGrid>
                <a:gridCol w="1200783">
                  <a:extLst>
                    <a:ext uri="{9D8B030D-6E8A-4147-A177-3AD203B41FA5}">
                      <a16:colId xmlns:a16="http://schemas.microsoft.com/office/drawing/2014/main" val="20000"/>
                    </a:ext>
                  </a:extLst>
                </a:gridCol>
                <a:gridCol w="753966">
                  <a:extLst>
                    <a:ext uri="{9D8B030D-6E8A-4147-A177-3AD203B41FA5}">
                      <a16:colId xmlns:a16="http://schemas.microsoft.com/office/drawing/2014/main" val="20001"/>
                    </a:ext>
                  </a:extLst>
                </a:gridCol>
                <a:gridCol w="977374">
                  <a:extLst>
                    <a:ext uri="{9D8B030D-6E8A-4147-A177-3AD203B41FA5}">
                      <a16:colId xmlns:a16="http://schemas.microsoft.com/office/drawing/2014/main" val="20002"/>
                    </a:ext>
                  </a:extLst>
                </a:gridCol>
              </a:tblGrid>
              <a:tr h="655320">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100" b="1" i="0" u="none" strike="noStrike" cap="none" normalizeH="0" baseline="0" dirty="0">
                          <a:ln>
                            <a:noFill/>
                          </a:ln>
                          <a:solidFill>
                            <a:srgbClr val="FFFFFF"/>
                          </a:solidFill>
                          <a:effectLst/>
                          <a:latin typeface="+mn-lt"/>
                          <a:ea typeface="+mn-ea"/>
                        </a:rPr>
                        <a:t>Original </a:t>
                      </a:r>
                      <a:r>
                        <a:rPr kumimoji="0" lang="en-US" altLang="en-US" sz="1100" b="1" i="0" u="none" strike="noStrike" cap="none" normalizeH="0" baseline="0" dirty="0">
                          <a:ln>
                            <a:noFill/>
                          </a:ln>
                          <a:solidFill>
                            <a:srgbClr val="FFFFFF"/>
                          </a:solidFill>
                          <a:effectLst/>
                          <a:latin typeface="+mn-lt"/>
                          <a:ea typeface="+mn-ea"/>
                        </a:rPr>
                        <a:t>Key (File name)</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a:ln>
                            <a:noFill/>
                          </a:ln>
                          <a:solidFill>
                            <a:srgbClr val="FFFFFF"/>
                          </a:solidFill>
                          <a:effectLst/>
                          <a:latin typeface="+mn-lt"/>
                          <a:ea typeface="+mn-ea"/>
                        </a:rPr>
                        <a:t>Key IDs</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1" i="0" u="none" strike="noStrike" cap="none" normalizeH="0" baseline="0" dirty="0">
                          <a:ln>
                            <a:noFill/>
                          </a:ln>
                          <a:solidFill>
                            <a:srgbClr val="FFFFFF"/>
                          </a:solidFill>
                          <a:effectLst/>
                          <a:latin typeface="+mn-lt"/>
                          <a:ea typeface="+mn-ea"/>
                        </a:rPr>
                        <a:t>Value (IP Address)</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C00000"/>
                          </a:solidFill>
                          <a:effectLst/>
                          <a:latin typeface="+mn-lt"/>
                          <a:ea typeface="+mn-ea"/>
                        </a:rPr>
                        <a:t>The Zookeeper's Wife</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mn-lt"/>
                          <a:ea typeface="+mn-ea"/>
                        </a:rPr>
                        <a:t>2</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C00000"/>
                          </a:solidFill>
                          <a:effectLst/>
                          <a:latin typeface="+mn-lt"/>
                          <a:ea typeface="+mn-ea"/>
                        </a:rPr>
                        <a:t>202.120.5.18</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1"/>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mn-lt"/>
                          <a:ea typeface="+mn-ea"/>
                        </a:rPr>
                        <a:t>Ghost in the </a:t>
                      </a:r>
                      <a:r>
                        <a:rPr kumimoji="0" lang="en-US" altLang="en-US" sz="1100" b="0" i="0" u="none" strike="noStrike" cap="none" normalizeH="0" baseline="0" dirty="0" err="1">
                          <a:ln>
                            <a:noFill/>
                          </a:ln>
                          <a:solidFill>
                            <a:srgbClr val="000000"/>
                          </a:solidFill>
                          <a:effectLst/>
                          <a:latin typeface="+mn-lt"/>
                          <a:ea typeface="+mn-ea"/>
                        </a:rPr>
                        <a:t>Shellz</a:t>
                      </a:r>
                      <a:endParaRPr kumimoji="0" lang="en-US" altLang="en-US" sz="1100" b="0" i="0" u="none" strike="noStrike" cap="none" normalizeH="0" baseline="0" dirty="0">
                        <a:ln>
                          <a:noFill/>
                        </a:ln>
                        <a:solidFill>
                          <a:srgbClr val="000000"/>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cap="none" normalizeH="0" baseline="0" dirty="0">
                          <a:ln>
                            <a:noFill/>
                          </a:ln>
                          <a:solidFill>
                            <a:srgbClr val="000000"/>
                          </a:solidFill>
                          <a:effectLst/>
                          <a:latin typeface="+mn-lt"/>
                          <a:ea typeface="+mn-ea"/>
                        </a:rPr>
                        <a:t>5</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cap="none" normalizeH="0" baseline="0" dirty="0">
                          <a:ln>
                            <a:noFill/>
                          </a:ln>
                          <a:solidFill>
                            <a:srgbClr val="000000"/>
                          </a:solidFill>
                          <a:effectLst/>
                          <a:latin typeface="+mn-lt"/>
                          <a:ea typeface="+mn-ea"/>
                        </a:rPr>
                        <a:t>202.120.1.8, 202.120.100.3</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2"/>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cap="none" normalizeH="0" baseline="0" dirty="0">
                          <a:ln>
                            <a:noFill/>
                          </a:ln>
                          <a:solidFill>
                            <a:srgbClr val="000000"/>
                          </a:solidFill>
                          <a:effectLst/>
                          <a:latin typeface="+mn-lt"/>
                          <a:ea typeface="+mn-ea"/>
                        </a:rPr>
                        <a:t>…….</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rgbClr val="000000"/>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3"/>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cap="none" normalizeH="0" baseline="0" dirty="0">
                          <a:ln>
                            <a:noFill/>
                          </a:ln>
                          <a:solidFill>
                            <a:srgbClr val="000000"/>
                          </a:solidFill>
                          <a:effectLst/>
                          <a:latin typeface="+mn-lt"/>
                          <a:ea typeface="+mn-ea"/>
                        </a:rPr>
                        <a:t>…….</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rgbClr val="000000"/>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100" b="0" i="0" u="none" strike="noStrike" cap="none" normalizeH="0" baseline="0">
                        <a:ln>
                          <a:noFill/>
                        </a:ln>
                        <a:solidFill>
                          <a:srgbClr val="000000"/>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6EF"/>
                    </a:solidFill>
                  </a:tcPr>
                </a:tc>
                <a:extLst>
                  <a:ext uri="{0D108BD9-81ED-4DB2-BD59-A6C34878D82A}">
                    <a16:rowId xmlns:a16="http://schemas.microsoft.com/office/drawing/2014/main" val="10004"/>
                  </a:ext>
                </a:extLst>
              </a:tr>
              <a:tr h="549709">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C00000"/>
                          </a:solidFill>
                          <a:effectLst/>
                          <a:latin typeface="+mn-lt"/>
                          <a:ea typeface="+mn-ea"/>
                        </a:rPr>
                        <a:t>Forrest Gump </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mn-lt"/>
                          <a:ea typeface="+mn-ea"/>
                        </a:rPr>
                        <a:t>2</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C00000"/>
                          </a:solidFill>
                          <a:effectLst/>
                          <a:latin typeface="+mn-lt"/>
                          <a:ea typeface="+mn-ea"/>
                        </a:rPr>
                        <a:t>202.112.3.4</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BECDE"/>
                    </a:solidFill>
                  </a:tcPr>
                </a:tc>
                <a:extLst>
                  <a:ext uri="{0D108BD9-81ED-4DB2-BD59-A6C34878D82A}">
                    <a16:rowId xmlns:a16="http://schemas.microsoft.com/office/drawing/2014/main" val="10005"/>
                  </a:ext>
                </a:extLst>
              </a:tr>
            </a:tbl>
          </a:graphicData>
        </a:graphic>
      </p:graphicFrame>
      <p:sp>
        <p:nvSpPr>
          <p:cNvPr id="3" name="矩形 2"/>
          <p:cNvSpPr/>
          <p:nvPr/>
        </p:nvSpPr>
        <p:spPr>
          <a:xfrm>
            <a:off x="1348871" y="1718141"/>
            <a:ext cx="2932123" cy="523220"/>
          </a:xfrm>
          <a:prstGeom prst="rect">
            <a:avLst/>
          </a:prstGeom>
          <a:solidFill>
            <a:schemeClr val="accent3">
              <a:lumMod val="40000"/>
              <a:lumOff val="60000"/>
            </a:schemeClr>
          </a:solidFill>
        </p:spPr>
        <p:txBody>
          <a:bodyPr wrap="square">
            <a:spAutoFit/>
          </a:bodyPr>
          <a:lstStyle/>
          <a:p>
            <a:pPr algn="ctr"/>
            <a:r>
              <a:rPr lang="en-US" altLang="en-US" sz="2800" dirty="0">
                <a:latin typeface="+mn-lt"/>
                <a:ea typeface="+mn-ea"/>
              </a:rPr>
              <a:t>Key-Value Pairs</a:t>
            </a:r>
            <a:endParaRPr lang="en-US" sz="2800" dirty="0">
              <a:latin typeface="+mn-lt"/>
              <a:ea typeface="+mn-ea"/>
            </a:endParaRPr>
          </a:p>
        </p:txBody>
      </p:sp>
      <p:graphicFrame>
        <p:nvGraphicFramePr>
          <p:cNvPr id="7" name="Content Placeholder 5"/>
          <p:cNvGraphicFramePr>
            <a:graphicFrameLocks/>
          </p:cNvGraphicFramePr>
          <p:nvPr>
            <p:extLst>
              <p:ext uri="{D42A27DB-BD31-4B8C-83A1-F6EECF244321}">
                <p14:modId xmlns:p14="http://schemas.microsoft.com/office/powerpoint/2010/main" val="1597566606"/>
              </p:ext>
            </p:extLst>
          </p:nvPr>
        </p:nvGraphicFramePr>
        <p:xfrm>
          <a:off x="6307121" y="2369062"/>
          <a:ext cx="3207774" cy="3341783"/>
        </p:xfrm>
        <a:graphic>
          <a:graphicData uri="http://schemas.openxmlformats.org/drawingml/2006/table">
            <a:tbl>
              <a:tblPr/>
              <a:tblGrid>
                <a:gridCol w="1607820">
                  <a:extLst>
                    <a:ext uri="{9D8B030D-6E8A-4147-A177-3AD203B41FA5}">
                      <a16:colId xmlns:a16="http://schemas.microsoft.com/office/drawing/2014/main" val="20000"/>
                    </a:ext>
                  </a:extLst>
                </a:gridCol>
                <a:gridCol w="1599954">
                  <a:extLst>
                    <a:ext uri="{9D8B030D-6E8A-4147-A177-3AD203B41FA5}">
                      <a16:colId xmlns:a16="http://schemas.microsoft.com/office/drawing/2014/main" val="20001"/>
                    </a:ext>
                  </a:extLst>
                </a:gridCol>
              </a:tblGrid>
              <a:tr h="643368">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FFFFFF"/>
                          </a:solidFill>
                          <a:effectLst/>
                          <a:latin typeface="+mn-lt"/>
                          <a:ea typeface="+mn-ea"/>
                        </a:rPr>
                        <a:t>Peer IP</a:t>
                      </a:r>
                      <a:endParaRPr kumimoji="0" lang="en-US" altLang="en-US" sz="1400" b="1" i="0" u="none" strike="noStrike" cap="none" normalizeH="0" baseline="0" dirty="0">
                        <a:ln>
                          <a:noFill/>
                        </a:ln>
                        <a:solidFill>
                          <a:srgbClr val="FFFFFF"/>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FFFFFF"/>
                          </a:solidFill>
                          <a:effectLst/>
                          <a:latin typeface="+mn-lt"/>
                          <a:ea typeface="+mn-ea"/>
                        </a:rPr>
                        <a:t>Peer ID</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solidFill>
                  </a:tcPr>
                </a:tc>
                <a:extLst>
                  <a:ext uri="{0D108BD9-81ED-4DB2-BD59-A6C34878D82A}">
                    <a16:rowId xmlns:a16="http://schemas.microsoft.com/office/drawing/2014/main" val="10000"/>
                  </a:ext>
                </a:extLst>
              </a:tr>
              <a:tr h="539683">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C00000"/>
                          </a:solidFill>
                          <a:effectLst/>
                          <a:latin typeface="+mn-lt"/>
                          <a:ea typeface="+mn-ea"/>
                        </a:rPr>
                        <a:t>202.120.2.1</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5000"/>
                        <a:lumOff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C00000"/>
                          </a:solidFill>
                          <a:effectLst/>
                          <a:latin typeface="+mn-lt"/>
                          <a:ea typeface="+mn-ea"/>
                        </a:rPr>
                        <a:t>2</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5000"/>
                        <a:lumOff val="75000"/>
                      </a:schemeClr>
                    </a:solidFill>
                  </a:tcPr>
                </a:tc>
                <a:extLst>
                  <a:ext uri="{0D108BD9-81ED-4DB2-BD59-A6C34878D82A}">
                    <a16:rowId xmlns:a16="http://schemas.microsoft.com/office/drawing/2014/main" val="10001"/>
                  </a:ext>
                </a:extLst>
              </a:tr>
              <a:tr h="539683">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mn-lt"/>
                          <a:ea typeface="+mn-ea"/>
                        </a:rPr>
                        <a:t>202.120.1.8</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cap="none" normalizeH="0" baseline="0" dirty="0">
                          <a:ln>
                            <a:noFill/>
                          </a:ln>
                          <a:solidFill>
                            <a:srgbClr val="000000"/>
                          </a:solidFill>
                          <a:effectLst/>
                          <a:latin typeface="+mn-lt"/>
                          <a:ea typeface="+mn-ea"/>
                        </a:rPr>
                        <a:t>3</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39683">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cap="none" normalizeH="0" baseline="0" dirty="0">
                          <a:ln>
                            <a:noFill/>
                          </a:ln>
                          <a:solidFill>
                            <a:srgbClr val="000000"/>
                          </a:solidFill>
                          <a:effectLst/>
                          <a:latin typeface="+mn-lt"/>
                          <a:ea typeface="+mn-ea"/>
                        </a:rPr>
                        <a:t>…….</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5000"/>
                        <a:lumOff val="7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rgbClr val="000000"/>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lumMod val="25000"/>
                        <a:lumOff val="75000"/>
                      </a:schemeClr>
                    </a:solidFill>
                  </a:tcPr>
                </a:tc>
                <a:extLst>
                  <a:ext uri="{0D108BD9-81ED-4DB2-BD59-A6C34878D82A}">
                    <a16:rowId xmlns:a16="http://schemas.microsoft.com/office/drawing/2014/main" val="10003"/>
                  </a:ext>
                </a:extLst>
              </a:tr>
              <a:tr h="539683">
                <a:tc>
                  <a:txBody>
                    <a:bodyPr/>
                    <a:lstStyle>
                      <a:lvl1pPr>
                        <a:lnSpc>
                          <a:spcPct val="85000"/>
                        </a:lnSpc>
                        <a:buClr>
                          <a:srgbClr val="000099"/>
                        </a:buClr>
                        <a:buSzPct val="65000"/>
                        <a:buFont typeface="Wingdings" panose="05000000000000000000" pitchFamily="2" charset="2"/>
                        <a:defRPr sz="2400">
                          <a:solidFill>
                            <a:schemeClr val="tx1"/>
                          </a:solidFill>
                          <a:latin typeface="Gill Sans MT" panose="020B0502020104020203" pitchFamily="34" charset="0"/>
                          <a:ea typeface="MS PGothic" panose="020B0600070205080204" pitchFamily="34" charset="-128"/>
                        </a:defRPr>
                      </a:lvl1pPr>
                      <a:lvl2pPr marL="742950" indent="-285750">
                        <a:lnSpc>
                          <a:spcPct val="85000"/>
                        </a:lnSpc>
                        <a:buClr>
                          <a:srgbClr val="000099"/>
                        </a:buClr>
                        <a:buFont typeface="Wingdings" panose="05000000000000000000" pitchFamily="2" charset="2"/>
                        <a:defRPr sz="2000">
                          <a:solidFill>
                            <a:schemeClr val="tx1"/>
                          </a:solidFill>
                          <a:latin typeface="Gill Sans MT" panose="020B0502020104020203" pitchFamily="34" charset="0"/>
                          <a:ea typeface="MS PGothic" panose="020B0600070205080204" pitchFamily="34" charset="-128"/>
                        </a:defRPr>
                      </a:lvl2pPr>
                      <a:lvl3pPr marL="1143000" indent="-228600">
                        <a:defRPr>
                          <a:solidFill>
                            <a:schemeClr val="tx1"/>
                          </a:solidFill>
                          <a:latin typeface="Comic Sans MS" panose="030F0702030302020204" pitchFamily="66" charset="0"/>
                          <a:ea typeface="MS PGothic" panose="020B0600070205080204" pitchFamily="34" charset="-128"/>
                        </a:defRPr>
                      </a:lvl3pPr>
                      <a:lvl4pPr marL="1600200" indent="-228600">
                        <a:defRPr>
                          <a:solidFill>
                            <a:schemeClr val="tx1"/>
                          </a:solidFill>
                          <a:latin typeface="Times New Roman" panose="02020603050405020304" pitchFamily="18" charset="0"/>
                          <a:ea typeface="MS PGothic" panose="020B0600070205080204" pitchFamily="34" charset="-128"/>
                        </a:defRPr>
                      </a:lvl4pPr>
                      <a:lvl5pPr marL="2057400" indent="-228600">
                        <a:defRPr>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20000"/>
                        </a:spcBef>
                        <a:spcAft>
                          <a:spcPct val="0"/>
                        </a:spcAft>
                        <a:defRPr>
                          <a:solidFill>
                            <a:schemeClr val="tx1"/>
                          </a:solidFill>
                          <a:latin typeface="Times New Roman" panose="02020603050405020304" pitchFamily="18"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cap="none" normalizeH="0" baseline="0" dirty="0">
                          <a:ln>
                            <a:noFill/>
                          </a:ln>
                          <a:solidFill>
                            <a:srgbClr val="000000"/>
                          </a:solidFill>
                          <a:effectLst/>
                          <a:latin typeface="+mn-lt"/>
                          <a:ea typeface="+mn-ea"/>
                        </a:rPr>
                        <a:t>202.120.100.3</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latin typeface="+mn-lt"/>
                          <a:ea typeface="+mn-ea"/>
                        </a:rPr>
                        <a:t>5</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3968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cap="none" normalizeH="0" baseline="0" dirty="0">
                          <a:ln>
                            <a:noFill/>
                          </a:ln>
                          <a:solidFill>
                            <a:srgbClr val="000000"/>
                          </a:solidFill>
                          <a:effectLst/>
                          <a:latin typeface="+mn-lt"/>
                          <a:ea typeface="+mn-ea"/>
                        </a:rPr>
                        <a:t>…….</a:t>
                      </a: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cap="none" normalizeH="0" baseline="0" dirty="0">
                        <a:ln>
                          <a:noFill/>
                        </a:ln>
                        <a:solidFill>
                          <a:srgbClr val="000000"/>
                        </a:solidFill>
                        <a:effectLst/>
                        <a:latin typeface="+mn-lt"/>
                        <a:ea typeface="+mn-ea"/>
                      </a:endParaRPr>
                    </a:p>
                  </a:txBody>
                  <a:tcPr marT="45711" marB="4571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63123120"/>
                  </a:ext>
                </a:extLst>
              </a:tr>
            </a:tbl>
          </a:graphicData>
        </a:graphic>
      </p:graphicFrame>
      <p:sp>
        <p:nvSpPr>
          <p:cNvPr id="8" name="矩形 7"/>
          <p:cNvSpPr/>
          <p:nvPr/>
        </p:nvSpPr>
        <p:spPr>
          <a:xfrm>
            <a:off x="6307121" y="1687233"/>
            <a:ext cx="3207774" cy="523220"/>
          </a:xfrm>
          <a:prstGeom prst="rect">
            <a:avLst/>
          </a:prstGeom>
          <a:solidFill>
            <a:schemeClr val="accent5">
              <a:lumMod val="20000"/>
              <a:lumOff val="80000"/>
            </a:schemeClr>
          </a:solidFill>
        </p:spPr>
        <p:txBody>
          <a:bodyPr wrap="square">
            <a:spAutoFit/>
          </a:bodyPr>
          <a:lstStyle/>
          <a:p>
            <a:pPr algn="ctr"/>
            <a:r>
              <a:rPr lang="en-US" altLang="en-US" sz="2800" dirty="0">
                <a:latin typeface="+mn-lt"/>
                <a:ea typeface="+mn-ea"/>
              </a:rPr>
              <a:t>Peers</a:t>
            </a:r>
            <a:endParaRPr lang="en-US" sz="2800" dirty="0">
              <a:latin typeface="+mn-lt"/>
              <a:ea typeface="+mn-ea"/>
            </a:endParaRPr>
          </a:p>
        </p:txBody>
      </p:sp>
      <p:sp>
        <p:nvSpPr>
          <p:cNvPr id="10" name="矩形 9">
            <a:extLst>
              <a:ext uri="{FF2B5EF4-FFF2-40B4-BE49-F238E27FC236}">
                <a16:creationId xmlns:a16="http://schemas.microsoft.com/office/drawing/2014/main" id="{D4E5A1A7-3490-44C5-B1CF-C996BB0999A4}"/>
              </a:ext>
            </a:extLst>
          </p:cNvPr>
          <p:cNvSpPr/>
          <p:nvPr/>
        </p:nvSpPr>
        <p:spPr>
          <a:xfrm>
            <a:off x="1348871" y="6205612"/>
            <a:ext cx="2932123" cy="400110"/>
          </a:xfrm>
          <a:prstGeom prst="rect">
            <a:avLst/>
          </a:prstGeom>
          <a:solidFill>
            <a:schemeClr val="bg2">
              <a:lumMod val="20000"/>
              <a:lumOff val="80000"/>
            </a:schemeClr>
          </a:solidFill>
        </p:spPr>
        <p:txBody>
          <a:bodyPr wrap="square">
            <a:spAutoFit/>
          </a:bodyPr>
          <a:lstStyle/>
          <a:p>
            <a:pPr algn="ctr"/>
            <a:r>
              <a:rPr lang="en-US" altLang="en-US" sz="2000" b="1" dirty="0">
                <a:latin typeface="+mn-lt"/>
                <a:ea typeface="+mn-ea"/>
              </a:rPr>
              <a:t>Key hashed to ID space</a:t>
            </a:r>
            <a:endParaRPr lang="en-US" sz="2000" b="1" dirty="0">
              <a:latin typeface="+mn-lt"/>
              <a:ea typeface="+mn-ea"/>
            </a:endParaRPr>
          </a:p>
        </p:txBody>
      </p:sp>
      <p:sp>
        <p:nvSpPr>
          <p:cNvPr id="11" name="矩形 10">
            <a:extLst>
              <a:ext uri="{FF2B5EF4-FFF2-40B4-BE49-F238E27FC236}">
                <a16:creationId xmlns:a16="http://schemas.microsoft.com/office/drawing/2014/main" id="{FCE26B24-7F0A-45A6-A2EB-77E78DCCD045}"/>
              </a:ext>
            </a:extLst>
          </p:cNvPr>
          <p:cNvSpPr/>
          <p:nvPr/>
        </p:nvSpPr>
        <p:spPr>
          <a:xfrm>
            <a:off x="6307121" y="6174704"/>
            <a:ext cx="3207773" cy="400110"/>
          </a:xfrm>
          <a:prstGeom prst="rect">
            <a:avLst/>
          </a:prstGeom>
          <a:solidFill>
            <a:schemeClr val="bg2">
              <a:lumMod val="20000"/>
              <a:lumOff val="80000"/>
            </a:schemeClr>
          </a:solidFill>
        </p:spPr>
        <p:txBody>
          <a:bodyPr wrap="square">
            <a:spAutoFit/>
          </a:bodyPr>
          <a:lstStyle/>
          <a:p>
            <a:pPr algn="ctr"/>
            <a:r>
              <a:rPr lang="en-US" sz="2000" b="1" dirty="0">
                <a:latin typeface="+mn-lt"/>
                <a:ea typeface="+mn-ea"/>
              </a:rPr>
              <a:t>IP hashed to ID space</a:t>
            </a:r>
          </a:p>
        </p:txBody>
      </p:sp>
      <p:cxnSp>
        <p:nvCxnSpPr>
          <p:cNvPr id="19" name="直接箭头连接符 18">
            <a:extLst>
              <a:ext uri="{FF2B5EF4-FFF2-40B4-BE49-F238E27FC236}">
                <a16:creationId xmlns:a16="http://schemas.microsoft.com/office/drawing/2014/main" id="{CD3A3373-8708-4B1B-B8C9-ABCFF7EB1FB0}"/>
              </a:ext>
            </a:extLst>
          </p:cNvPr>
          <p:cNvCxnSpPr>
            <a:cxnSpLocks/>
          </p:cNvCxnSpPr>
          <p:nvPr/>
        </p:nvCxnSpPr>
        <p:spPr bwMode="auto">
          <a:xfrm flipV="1">
            <a:off x="4280993" y="3344553"/>
            <a:ext cx="2026127" cy="15608"/>
          </a:xfrm>
          <a:prstGeom prst="straightConnector1">
            <a:avLst/>
          </a:prstGeom>
          <a:solidFill>
            <a:schemeClr val="accent1"/>
          </a:solidFill>
          <a:ln w="76200" cap="flat" cmpd="sng" algn="ctr">
            <a:solidFill>
              <a:srgbClr val="0070C0"/>
            </a:solidFill>
            <a:prstDash val="solid"/>
            <a:round/>
            <a:headEnd type="none" w="med" len="med"/>
            <a:tailEnd type="stealth" w="lg" len="lg"/>
          </a:ln>
          <a:effectLst/>
        </p:spPr>
      </p:cxnSp>
      <p:cxnSp>
        <p:nvCxnSpPr>
          <p:cNvPr id="22" name="直接箭头连接符 21">
            <a:extLst>
              <a:ext uri="{FF2B5EF4-FFF2-40B4-BE49-F238E27FC236}">
                <a16:creationId xmlns:a16="http://schemas.microsoft.com/office/drawing/2014/main" id="{79AB6366-2A84-4DA1-A88C-F3CEC0CFFF2F}"/>
              </a:ext>
            </a:extLst>
          </p:cNvPr>
          <p:cNvCxnSpPr>
            <a:cxnSpLocks/>
          </p:cNvCxnSpPr>
          <p:nvPr/>
        </p:nvCxnSpPr>
        <p:spPr bwMode="auto">
          <a:xfrm flipV="1">
            <a:off x="4280994" y="3313645"/>
            <a:ext cx="2026126" cy="2355636"/>
          </a:xfrm>
          <a:prstGeom prst="straightConnector1">
            <a:avLst/>
          </a:prstGeom>
          <a:solidFill>
            <a:schemeClr val="accent1"/>
          </a:solidFill>
          <a:ln w="76200" cap="flat" cmpd="sng" algn="ctr">
            <a:solidFill>
              <a:srgbClr val="0070C0"/>
            </a:solidFill>
            <a:prstDash val="solid"/>
            <a:round/>
            <a:headEnd type="none" w="med" len="med"/>
            <a:tailEnd type="stealth" w="lg" len="lg"/>
          </a:ln>
          <a:effectLst/>
        </p:spPr>
      </p:cxnSp>
      <p:sp>
        <p:nvSpPr>
          <p:cNvPr id="4" name="文本框 3">
            <a:extLst>
              <a:ext uri="{FF2B5EF4-FFF2-40B4-BE49-F238E27FC236}">
                <a16:creationId xmlns:a16="http://schemas.microsoft.com/office/drawing/2014/main" id="{61978281-C26B-41C6-B35C-95439A706E39}"/>
              </a:ext>
            </a:extLst>
          </p:cNvPr>
          <p:cNvSpPr txBox="1"/>
          <p:nvPr/>
        </p:nvSpPr>
        <p:spPr>
          <a:xfrm>
            <a:off x="4718320" y="2569928"/>
            <a:ext cx="1507144" cy="461665"/>
          </a:xfrm>
          <a:prstGeom prst="rect">
            <a:avLst/>
          </a:prstGeom>
          <a:noFill/>
        </p:spPr>
        <p:txBody>
          <a:bodyPr wrap="none" rtlCol="0">
            <a:spAutoFit/>
          </a:bodyPr>
          <a:lstStyle/>
          <a:p>
            <a:pPr algn="ctr"/>
            <a:r>
              <a:rPr lang="en-US" altLang="zh-CN" dirty="0">
                <a:latin typeface="+mn-lt"/>
              </a:rPr>
              <a:t>Assignment</a:t>
            </a:r>
            <a:endParaRPr lang="zh-CN" altLang="en-US" dirty="0">
              <a:latin typeface="+mn-lt"/>
            </a:endParaRPr>
          </a:p>
        </p:txBody>
      </p:sp>
      <p:sp>
        <p:nvSpPr>
          <p:cNvPr id="6" name="文本框 5">
            <a:extLst>
              <a:ext uri="{FF2B5EF4-FFF2-40B4-BE49-F238E27FC236}">
                <a16:creationId xmlns:a16="http://schemas.microsoft.com/office/drawing/2014/main" id="{AFED060C-2D7B-49AB-A610-FB64CEA9440A}"/>
              </a:ext>
            </a:extLst>
          </p:cNvPr>
          <p:cNvSpPr txBox="1"/>
          <p:nvPr/>
        </p:nvSpPr>
        <p:spPr>
          <a:xfrm>
            <a:off x="9594656" y="3082057"/>
            <a:ext cx="2077813" cy="415498"/>
          </a:xfrm>
          <a:prstGeom prst="rect">
            <a:avLst/>
          </a:prstGeom>
          <a:noFill/>
        </p:spPr>
        <p:txBody>
          <a:bodyPr wrap="none" rtlCol="0">
            <a:spAutoFit/>
          </a:bodyPr>
          <a:lstStyle/>
          <a:p>
            <a:pPr algn="ctr"/>
            <a:r>
              <a:rPr lang="en-US" altLang="zh-CN" sz="1050" b="1" dirty="0">
                <a:latin typeface="+mn-lt"/>
              </a:rPr>
              <a:t>(The</a:t>
            </a:r>
            <a:r>
              <a:rPr lang="zh-CN" altLang="en-US" sz="1050" b="1" dirty="0">
                <a:latin typeface="+mn-lt"/>
              </a:rPr>
              <a:t> </a:t>
            </a:r>
            <a:r>
              <a:rPr lang="en-US" altLang="zh-CN" sz="1050" b="1" dirty="0">
                <a:latin typeface="+mn-lt"/>
              </a:rPr>
              <a:t>Zookeeper’s</a:t>
            </a:r>
            <a:r>
              <a:rPr lang="zh-CN" altLang="en-US" sz="1050" b="1" dirty="0">
                <a:latin typeface="+mn-lt"/>
              </a:rPr>
              <a:t> </a:t>
            </a:r>
            <a:r>
              <a:rPr lang="en-US" altLang="zh-CN" sz="1050" b="1" dirty="0">
                <a:latin typeface="+mn-lt"/>
              </a:rPr>
              <a:t>wife,</a:t>
            </a:r>
            <a:r>
              <a:rPr lang="zh-CN" altLang="en-US" sz="1050" b="1" dirty="0">
                <a:latin typeface="+mn-lt"/>
              </a:rPr>
              <a:t> </a:t>
            </a:r>
            <a:r>
              <a:rPr lang="en-US" altLang="zh-CN" sz="1050" b="1" dirty="0">
                <a:latin typeface="+mn-lt"/>
              </a:rPr>
              <a:t>202.120.5.18)</a:t>
            </a:r>
          </a:p>
          <a:p>
            <a:pPr algn="ctr"/>
            <a:r>
              <a:rPr lang="en-US" altLang="zh-CN" sz="1050" b="1" dirty="0">
                <a:latin typeface="+mn-lt"/>
              </a:rPr>
              <a:t>(Forrest Gump, 202.112.3.4)</a:t>
            </a:r>
            <a:endParaRPr lang="zh-CN" altLang="en-US" sz="1050" b="1" dirty="0">
              <a:latin typeface="+mn-lt"/>
            </a:endParaRPr>
          </a:p>
        </p:txBody>
      </p:sp>
      <p:sp>
        <p:nvSpPr>
          <p:cNvPr id="14" name="文本框 13">
            <a:extLst>
              <a:ext uri="{FF2B5EF4-FFF2-40B4-BE49-F238E27FC236}">
                <a16:creationId xmlns:a16="http://schemas.microsoft.com/office/drawing/2014/main" id="{3BEF3760-E1E2-4B5D-83B8-7A512F2F9E24}"/>
              </a:ext>
            </a:extLst>
          </p:cNvPr>
          <p:cNvSpPr txBox="1"/>
          <p:nvPr/>
        </p:nvSpPr>
        <p:spPr>
          <a:xfrm>
            <a:off x="9514894" y="4815304"/>
            <a:ext cx="2650085" cy="253916"/>
          </a:xfrm>
          <a:prstGeom prst="rect">
            <a:avLst/>
          </a:prstGeom>
          <a:noFill/>
        </p:spPr>
        <p:txBody>
          <a:bodyPr wrap="none" rtlCol="0">
            <a:spAutoFit/>
          </a:bodyPr>
          <a:lstStyle/>
          <a:p>
            <a:pPr algn="ctr"/>
            <a:r>
              <a:rPr lang="en-US" altLang="zh-CN" sz="1050" b="1" dirty="0">
                <a:latin typeface="+mn-lt"/>
              </a:rPr>
              <a:t>(Ghost in the </a:t>
            </a:r>
            <a:r>
              <a:rPr lang="en-US" altLang="zh-CN" sz="1050" b="1" dirty="0" err="1">
                <a:latin typeface="+mn-lt"/>
              </a:rPr>
              <a:t>Shellz</a:t>
            </a:r>
            <a:r>
              <a:rPr lang="en-US" altLang="zh-CN" sz="1050" b="1" dirty="0">
                <a:latin typeface="+mn-lt"/>
              </a:rPr>
              <a:t>,</a:t>
            </a:r>
            <a:r>
              <a:rPr lang="zh-CN" altLang="en-US" sz="1050" b="1" dirty="0">
                <a:latin typeface="+mn-lt"/>
              </a:rPr>
              <a:t> </a:t>
            </a:r>
            <a:r>
              <a:rPr lang="en-US" altLang="zh-CN" sz="1050" b="1" dirty="0">
                <a:latin typeface="+mn-lt"/>
              </a:rPr>
              <a:t>202.120.1.8/202.120.100.3 )</a:t>
            </a:r>
          </a:p>
        </p:txBody>
      </p:sp>
      <p:cxnSp>
        <p:nvCxnSpPr>
          <p:cNvPr id="17" name="直接箭头连接符 16">
            <a:extLst>
              <a:ext uri="{FF2B5EF4-FFF2-40B4-BE49-F238E27FC236}">
                <a16:creationId xmlns:a16="http://schemas.microsoft.com/office/drawing/2014/main" id="{6607CA57-3814-4980-A103-18ABEFF39B62}"/>
              </a:ext>
            </a:extLst>
          </p:cNvPr>
          <p:cNvCxnSpPr>
            <a:cxnSpLocks/>
          </p:cNvCxnSpPr>
          <p:nvPr/>
        </p:nvCxnSpPr>
        <p:spPr bwMode="auto">
          <a:xfrm>
            <a:off x="4280991" y="3904867"/>
            <a:ext cx="2026129" cy="1677497"/>
          </a:xfrm>
          <a:prstGeom prst="straightConnector1">
            <a:avLst/>
          </a:prstGeom>
          <a:solidFill>
            <a:schemeClr val="accent1"/>
          </a:solidFill>
          <a:ln w="76200" cap="flat" cmpd="sng" algn="ctr">
            <a:solidFill>
              <a:srgbClr val="0070C0"/>
            </a:solidFill>
            <a:prstDash val="sysDash"/>
            <a:round/>
            <a:headEnd type="none" w="med" len="med"/>
            <a:tailEnd type="stealth" w="lg" len="lg"/>
          </a:ln>
          <a:effectLst/>
        </p:spPr>
      </p:cxnSp>
    </p:spTree>
    <p:extLst>
      <p:ext uri="{BB962C8B-B14F-4D97-AF65-F5344CB8AC3E}">
        <p14:creationId xmlns:p14="http://schemas.microsoft.com/office/powerpoint/2010/main" val="198227527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a:xfrm>
            <a:off x="240000" y="360000"/>
            <a:ext cx="11520000" cy="890588"/>
          </a:xfrm>
        </p:spPr>
        <p:txBody>
          <a:bodyPr/>
          <a:lstStyle/>
          <a:p>
            <a:r>
              <a:rPr lang="en-US" altLang="en-US" dirty="0"/>
              <a:t>Chord: details</a:t>
            </a:r>
          </a:p>
        </p:txBody>
      </p:sp>
      <p:sp>
        <p:nvSpPr>
          <p:cNvPr id="226306" name="Content Placeholder 2"/>
          <p:cNvSpPr>
            <a:spLocks noGrp="1"/>
          </p:cNvSpPr>
          <p:nvPr>
            <p:ph idx="1"/>
          </p:nvPr>
        </p:nvSpPr>
        <p:spPr>
          <a:xfrm>
            <a:off x="1491384" y="1512707"/>
            <a:ext cx="9126682" cy="4735512"/>
          </a:xfrm>
        </p:spPr>
        <p:txBody>
          <a:bodyPr/>
          <a:lstStyle/>
          <a:p>
            <a:r>
              <a:rPr lang="en-US" altLang="en-US" dirty="0">
                <a:solidFill>
                  <a:schemeClr val="accent2"/>
                </a:solidFill>
              </a:rPr>
              <a:t>rule: assign key-value pair to the peer that has the closest ID.</a:t>
            </a:r>
          </a:p>
          <a:p>
            <a:r>
              <a:rPr lang="en-US" altLang="en-US" dirty="0"/>
              <a:t>convention: closest is the immediate successor of the key.</a:t>
            </a:r>
          </a:p>
          <a:p>
            <a:r>
              <a:rPr lang="en-US" altLang="en-US" dirty="0"/>
              <a:t>e.g., ID space {0,1,2,3,…,63}</a:t>
            </a:r>
          </a:p>
          <a:p>
            <a:r>
              <a:rPr lang="en-US" altLang="en-US" dirty="0"/>
              <a:t>suppose 8 peers: 1,12,13,25,32,40,48,60</a:t>
            </a:r>
          </a:p>
          <a:p>
            <a:pPr lvl="1"/>
            <a:r>
              <a:rPr lang="en-US" altLang="en-US" dirty="0"/>
              <a:t>If key = 51, then assigned to peer 60</a:t>
            </a:r>
          </a:p>
          <a:p>
            <a:pPr lvl="1"/>
            <a:r>
              <a:rPr lang="en-US" altLang="en-US" dirty="0"/>
              <a:t>If key = 60, then assigned to peer 60</a:t>
            </a:r>
          </a:p>
          <a:p>
            <a:pPr lvl="1"/>
            <a:r>
              <a:rPr lang="en-US" altLang="en-US" dirty="0"/>
              <a:t>If key = 61, then assigned to peer 1</a:t>
            </a:r>
          </a:p>
          <a:p>
            <a:pPr lvl="1"/>
            <a:endParaRPr lang="en-US" altLang="en-US" dirty="0"/>
          </a:p>
          <a:p>
            <a:pPr lvl="1"/>
            <a:endParaRPr lang="en-US" altLang="en-US" dirty="0"/>
          </a:p>
        </p:txBody>
      </p:sp>
      <p:sp>
        <p:nvSpPr>
          <p:cNvPr id="2" name="灯片编号占位符 1"/>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126</a:t>
            </a:fld>
            <a:endParaRPr lang="en-US" altLang="zh-CN" dirty="0"/>
          </a:p>
        </p:txBody>
      </p:sp>
    </p:spTree>
    <p:extLst>
      <p:ext uri="{BB962C8B-B14F-4D97-AF65-F5344CB8AC3E}">
        <p14:creationId xmlns:p14="http://schemas.microsoft.com/office/powerpoint/2010/main" val="362954222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8353" name="Group 42"/>
          <p:cNvGrpSpPr>
            <a:grpSpLocks/>
          </p:cNvGrpSpPr>
          <p:nvPr/>
        </p:nvGrpSpPr>
        <p:grpSpPr bwMode="auto">
          <a:xfrm>
            <a:off x="1722120" y="2661921"/>
            <a:ext cx="3862131" cy="3662367"/>
            <a:chOff x="946990" y="1676400"/>
            <a:chExt cx="3863352" cy="3662022"/>
          </a:xfrm>
        </p:grpSpPr>
        <p:sp>
          <p:nvSpPr>
            <p:cNvPr id="228717" name="Oval 3"/>
            <p:cNvSpPr>
              <a:spLocks noChangeArrowheads="1"/>
            </p:cNvSpPr>
            <p:nvPr/>
          </p:nvSpPr>
          <p:spPr bwMode="auto">
            <a:xfrm>
              <a:off x="2794354" y="4791480"/>
              <a:ext cx="96564" cy="98891"/>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8718" name="Oval 4"/>
            <p:cNvSpPr>
              <a:spLocks noChangeArrowheads="1"/>
            </p:cNvSpPr>
            <p:nvPr/>
          </p:nvSpPr>
          <p:spPr bwMode="auto">
            <a:xfrm>
              <a:off x="1435115" y="2890435"/>
              <a:ext cx="96564" cy="98891"/>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8719" name="Oval 5"/>
            <p:cNvSpPr>
              <a:spLocks noChangeArrowheads="1"/>
            </p:cNvSpPr>
            <p:nvPr/>
          </p:nvSpPr>
          <p:spPr bwMode="auto">
            <a:xfrm>
              <a:off x="1459562" y="3978242"/>
              <a:ext cx="96564" cy="98892"/>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8720" name="Oval 6"/>
            <p:cNvSpPr>
              <a:spLocks noChangeArrowheads="1"/>
            </p:cNvSpPr>
            <p:nvPr/>
          </p:nvSpPr>
          <p:spPr bwMode="auto">
            <a:xfrm>
              <a:off x="3989799" y="2585616"/>
              <a:ext cx="96564" cy="98891"/>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8721" name="Oval 7"/>
            <p:cNvSpPr>
              <a:spLocks noChangeArrowheads="1"/>
            </p:cNvSpPr>
            <p:nvPr/>
          </p:nvSpPr>
          <p:spPr bwMode="auto">
            <a:xfrm>
              <a:off x="4283160" y="3457025"/>
              <a:ext cx="96564" cy="98892"/>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8722" name="Oval 8"/>
            <p:cNvSpPr>
              <a:spLocks noChangeArrowheads="1"/>
            </p:cNvSpPr>
            <p:nvPr/>
          </p:nvSpPr>
          <p:spPr bwMode="auto">
            <a:xfrm>
              <a:off x="4004467" y="4192313"/>
              <a:ext cx="96564" cy="98892"/>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8723" name="Oval 9"/>
            <p:cNvSpPr>
              <a:spLocks noChangeArrowheads="1"/>
            </p:cNvSpPr>
            <p:nvPr/>
          </p:nvSpPr>
          <p:spPr bwMode="auto">
            <a:xfrm>
              <a:off x="1991278" y="4548323"/>
              <a:ext cx="96565" cy="98892"/>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8724" name="Oval 10"/>
            <p:cNvSpPr>
              <a:spLocks noChangeArrowheads="1"/>
            </p:cNvSpPr>
            <p:nvPr/>
          </p:nvSpPr>
          <p:spPr bwMode="auto">
            <a:xfrm>
              <a:off x="1376443" y="2050438"/>
              <a:ext cx="2927496" cy="279339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8725" name="Text Box 11"/>
            <p:cNvSpPr txBox="1">
              <a:spLocks noChangeArrowheads="1"/>
            </p:cNvSpPr>
            <p:nvPr/>
          </p:nvSpPr>
          <p:spPr bwMode="auto">
            <a:xfrm>
              <a:off x="2895600" y="1676400"/>
              <a:ext cx="325833"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1</a:t>
              </a:r>
            </a:p>
          </p:txBody>
        </p:sp>
        <p:sp>
          <p:nvSpPr>
            <p:cNvPr id="228726" name="Rectangle 12"/>
            <p:cNvSpPr>
              <a:spLocks noChangeArrowheads="1"/>
            </p:cNvSpPr>
            <p:nvPr/>
          </p:nvSpPr>
          <p:spPr bwMode="auto">
            <a:xfrm>
              <a:off x="4114800" y="25146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12</a:t>
              </a:r>
            </a:p>
          </p:txBody>
        </p:sp>
        <p:sp>
          <p:nvSpPr>
            <p:cNvPr id="228727" name="Rectangle 13"/>
            <p:cNvSpPr>
              <a:spLocks noChangeArrowheads="1"/>
            </p:cNvSpPr>
            <p:nvPr/>
          </p:nvSpPr>
          <p:spPr bwMode="auto">
            <a:xfrm>
              <a:off x="4343400" y="33528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13</a:t>
              </a:r>
            </a:p>
          </p:txBody>
        </p:sp>
        <p:sp>
          <p:nvSpPr>
            <p:cNvPr id="228728" name="Rectangle 14"/>
            <p:cNvSpPr>
              <a:spLocks noChangeArrowheads="1"/>
            </p:cNvSpPr>
            <p:nvPr/>
          </p:nvSpPr>
          <p:spPr bwMode="auto">
            <a:xfrm>
              <a:off x="4114800" y="41148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25</a:t>
              </a:r>
            </a:p>
          </p:txBody>
        </p:sp>
        <p:sp>
          <p:nvSpPr>
            <p:cNvPr id="228729" name="Rectangle 15"/>
            <p:cNvSpPr>
              <a:spLocks noChangeArrowheads="1"/>
            </p:cNvSpPr>
            <p:nvPr/>
          </p:nvSpPr>
          <p:spPr bwMode="auto">
            <a:xfrm>
              <a:off x="2743200" y="48768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32</a:t>
              </a:r>
            </a:p>
          </p:txBody>
        </p:sp>
        <p:sp>
          <p:nvSpPr>
            <p:cNvPr id="228730" name="Rectangle 16"/>
            <p:cNvSpPr>
              <a:spLocks noChangeArrowheads="1"/>
            </p:cNvSpPr>
            <p:nvPr/>
          </p:nvSpPr>
          <p:spPr bwMode="auto">
            <a:xfrm>
              <a:off x="1676400" y="46482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40</a:t>
              </a:r>
            </a:p>
          </p:txBody>
        </p:sp>
        <p:sp>
          <p:nvSpPr>
            <p:cNvPr id="228731" name="Rectangle 17"/>
            <p:cNvSpPr>
              <a:spLocks noChangeArrowheads="1"/>
            </p:cNvSpPr>
            <p:nvPr/>
          </p:nvSpPr>
          <p:spPr bwMode="auto">
            <a:xfrm>
              <a:off x="1018876" y="38862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48</a:t>
              </a:r>
            </a:p>
          </p:txBody>
        </p:sp>
        <p:sp>
          <p:nvSpPr>
            <p:cNvPr id="228732" name="Rectangle 18"/>
            <p:cNvSpPr>
              <a:spLocks noChangeArrowheads="1"/>
            </p:cNvSpPr>
            <p:nvPr/>
          </p:nvSpPr>
          <p:spPr bwMode="auto">
            <a:xfrm>
              <a:off x="946990" y="26670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60</a:t>
              </a:r>
            </a:p>
          </p:txBody>
        </p:sp>
        <p:sp>
          <p:nvSpPr>
            <p:cNvPr id="228733" name="Oval 28"/>
            <p:cNvSpPr>
              <a:spLocks noChangeArrowheads="1"/>
            </p:cNvSpPr>
            <p:nvPr/>
          </p:nvSpPr>
          <p:spPr bwMode="auto">
            <a:xfrm>
              <a:off x="2912920" y="2010882"/>
              <a:ext cx="96565" cy="98891"/>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grpSp>
      <p:sp>
        <p:nvSpPr>
          <p:cNvPr id="228354" name="Title 67"/>
          <p:cNvSpPr>
            <a:spLocks noGrp="1"/>
          </p:cNvSpPr>
          <p:nvPr>
            <p:ph type="title"/>
          </p:nvPr>
        </p:nvSpPr>
        <p:spPr/>
        <p:txBody>
          <a:bodyPr/>
          <a:lstStyle/>
          <a:p>
            <a:r>
              <a:rPr lang="en-US" altLang="en-US" dirty="0"/>
              <a:t>Circular DHT</a:t>
            </a:r>
          </a:p>
        </p:txBody>
      </p:sp>
      <p:sp>
        <p:nvSpPr>
          <p:cNvPr id="2" name="灯片编号占位符 1"/>
          <p:cNvSpPr>
            <a:spLocks noGrp="1"/>
          </p:cNvSpPr>
          <p:nvPr>
            <p:ph type="sldNum" sz="quarter" idx="12"/>
          </p:nvPr>
        </p:nvSpPr>
        <p:spPr/>
        <p:txBody>
          <a:bodyPr/>
          <a:lstStyle/>
          <a:p>
            <a:fld id="{B5976719-4C93-4032-AE44-9AF0CDE2F195}" type="slidenum">
              <a:rPr lang="en-US" altLang="zh-CN" smtClean="0"/>
              <a:pPr/>
              <a:t>127</a:t>
            </a:fld>
            <a:endParaRPr lang="en-US" altLang="zh-CN" dirty="0"/>
          </a:p>
        </p:txBody>
      </p:sp>
      <p:grpSp>
        <p:nvGrpSpPr>
          <p:cNvPr id="3" name="Group 392"/>
          <p:cNvGrpSpPr>
            <a:grpSpLocks/>
          </p:cNvGrpSpPr>
          <p:nvPr/>
        </p:nvGrpSpPr>
        <p:grpSpPr bwMode="auto">
          <a:xfrm>
            <a:off x="6934200" y="611598"/>
            <a:ext cx="4183144" cy="5934418"/>
            <a:chOff x="5410200" y="611591"/>
            <a:chExt cx="4183143" cy="5935002"/>
          </a:xfrm>
        </p:grpSpPr>
        <p:grpSp>
          <p:nvGrpSpPr>
            <p:cNvPr id="228358" name="Group 390"/>
            <p:cNvGrpSpPr>
              <a:grpSpLocks/>
            </p:cNvGrpSpPr>
            <p:nvPr/>
          </p:nvGrpSpPr>
          <p:grpSpPr bwMode="auto">
            <a:xfrm>
              <a:off x="5410200" y="611591"/>
              <a:ext cx="3567381" cy="5297772"/>
              <a:chOff x="5592763" y="382991"/>
              <a:chExt cx="3567381" cy="5297772"/>
            </a:xfrm>
          </p:grpSpPr>
          <p:grpSp>
            <p:nvGrpSpPr>
              <p:cNvPr id="228360" name="Group 389"/>
              <p:cNvGrpSpPr>
                <a:grpSpLocks/>
              </p:cNvGrpSpPr>
              <p:nvPr/>
            </p:nvGrpSpPr>
            <p:grpSpPr bwMode="auto">
              <a:xfrm>
                <a:off x="5592763" y="382991"/>
                <a:ext cx="3567381" cy="5297772"/>
                <a:chOff x="5257800" y="1190341"/>
                <a:chExt cx="3567381" cy="5297772"/>
              </a:xfrm>
            </p:grpSpPr>
            <p:grpSp>
              <p:nvGrpSpPr>
                <p:cNvPr id="228362" name="Group 1"/>
                <p:cNvGrpSpPr>
                  <a:grpSpLocks/>
                </p:cNvGrpSpPr>
                <p:nvPr/>
              </p:nvGrpSpPr>
              <p:grpSpPr bwMode="auto">
                <a:xfrm>
                  <a:off x="5257800" y="1990725"/>
                  <a:ext cx="3551237" cy="4497388"/>
                  <a:chOff x="5202238" y="1546225"/>
                  <a:chExt cx="3551237" cy="4497388"/>
                </a:xfrm>
              </p:grpSpPr>
              <p:sp>
                <p:nvSpPr>
                  <p:cNvPr id="228367" name="Freeform 415"/>
                  <p:cNvSpPr>
                    <a:spLocks/>
                  </p:cNvSpPr>
                  <p:nvPr/>
                </p:nvSpPr>
                <p:spPr bwMode="auto">
                  <a:xfrm>
                    <a:off x="7004050" y="3527425"/>
                    <a:ext cx="1314450" cy="674688"/>
                  </a:xfrm>
                  <a:custGeom>
                    <a:avLst/>
                    <a:gdLst>
                      <a:gd name="T0" fmla="*/ 2147483647 w 828"/>
                      <a:gd name="T1" fmla="*/ 2147483647 h 425"/>
                      <a:gd name="T2" fmla="*/ 2147483647 w 828"/>
                      <a:gd name="T3" fmla="*/ 2147483647 h 425"/>
                      <a:gd name="T4" fmla="*/ 2147483647 w 828"/>
                      <a:gd name="T5" fmla="*/ 2147483647 h 425"/>
                      <a:gd name="T6" fmla="*/ 2147483647 w 828"/>
                      <a:gd name="T7" fmla="*/ 2147483647 h 425"/>
                      <a:gd name="T8" fmla="*/ 2147483647 w 828"/>
                      <a:gd name="T9" fmla="*/ 2147483647 h 425"/>
                      <a:gd name="T10" fmla="*/ 2147483647 w 828"/>
                      <a:gd name="T11" fmla="*/ 2147483647 h 425"/>
                      <a:gd name="T12" fmla="*/ 2147483647 w 828"/>
                      <a:gd name="T13" fmla="*/ 2147483647 h 425"/>
                      <a:gd name="T14" fmla="*/ 2147483647 w 828"/>
                      <a:gd name="T15" fmla="*/ 2147483647 h 425"/>
                      <a:gd name="T16" fmla="*/ 2147483647 w 828"/>
                      <a:gd name="T17" fmla="*/ 2147483647 h 425"/>
                      <a:gd name="T18" fmla="*/ 2147483647 w 828"/>
                      <a:gd name="T19" fmla="*/ 2147483647 h 425"/>
                      <a:gd name="T20" fmla="*/ 2147483647 w 828"/>
                      <a:gd name="T21" fmla="*/ 2147483647 h 425"/>
                      <a:gd name="T22" fmla="*/ 2147483647 w 828"/>
                      <a:gd name="T23" fmla="*/ 2147483647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368" name="Freeform 416"/>
                  <p:cNvSpPr>
                    <a:spLocks/>
                  </p:cNvSpPr>
                  <p:nvPr/>
                </p:nvSpPr>
                <p:spPr bwMode="auto">
                  <a:xfrm>
                    <a:off x="7023100" y="2001838"/>
                    <a:ext cx="1730375" cy="1125538"/>
                  </a:xfrm>
                  <a:custGeom>
                    <a:avLst/>
                    <a:gdLst>
                      <a:gd name="T0" fmla="*/ 2147483647 w 765"/>
                      <a:gd name="T1" fmla="*/ 2147483647 h 459"/>
                      <a:gd name="T2" fmla="*/ 2147483647 w 765"/>
                      <a:gd name="T3" fmla="*/ 2147483647 h 459"/>
                      <a:gd name="T4" fmla="*/ 2147483647 w 765"/>
                      <a:gd name="T5" fmla="*/ 2147483647 h 459"/>
                      <a:gd name="T6" fmla="*/ 2147483647 w 765"/>
                      <a:gd name="T7" fmla="*/ 2147483647 h 459"/>
                      <a:gd name="T8" fmla="*/ 2147483647 w 765"/>
                      <a:gd name="T9" fmla="*/ 2147483647 h 459"/>
                      <a:gd name="T10" fmla="*/ 2147483647 w 765"/>
                      <a:gd name="T11" fmla="*/ 2147483647 h 459"/>
                      <a:gd name="T12" fmla="*/ 2147483647 w 765"/>
                      <a:gd name="T13" fmla="*/ 2147483647 h 459"/>
                      <a:gd name="T14" fmla="*/ 2147483647 w 765"/>
                      <a:gd name="T15" fmla="*/ 2147483647 h 459"/>
                      <a:gd name="T16" fmla="*/ 2147483647 w 765"/>
                      <a:gd name="T17" fmla="*/ 2147483647 h 459"/>
                      <a:gd name="T18" fmla="*/ 2147483647 w 765"/>
                      <a:gd name="T19" fmla="*/ 2147483647 h 459"/>
                      <a:gd name="T20" fmla="*/ 2147483647 w 765"/>
                      <a:gd name="T21" fmla="*/ 2147483647 h 459"/>
                      <a:gd name="T22" fmla="*/ 2147483647 w 765"/>
                      <a:gd name="T23" fmla="*/ 2147483647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00CCFF"/>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369" name="Freeform 417"/>
                  <p:cNvSpPr>
                    <a:spLocks/>
                  </p:cNvSpPr>
                  <p:nvPr/>
                </p:nvSpPr>
                <p:spPr bwMode="auto">
                  <a:xfrm>
                    <a:off x="5202238" y="1709738"/>
                    <a:ext cx="1736725" cy="1071563"/>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nvGrpSpPr>
                  <p:cNvPr id="228370" name="Group 418"/>
                  <p:cNvGrpSpPr>
                    <a:grpSpLocks/>
                  </p:cNvGrpSpPr>
                  <p:nvPr/>
                </p:nvGrpSpPr>
                <p:grpSpPr bwMode="auto">
                  <a:xfrm>
                    <a:off x="5278438" y="2974975"/>
                    <a:ext cx="1458912" cy="933450"/>
                    <a:chOff x="2889" y="1631"/>
                    <a:chExt cx="980" cy="743"/>
                  </a:xfrm>
                </p:grpSpPr>
                <p:sp>
                  <p:nvSpPr>
                    <p:cNvPr id="228715" name="Rectangle 419"/>
                    <p:cNvSpPr>
                      <a:spLocks noChangeArrowheads="1"/>
                    </p:cNvSpPr>
                    <p:nvPr/>
                  </p:nvSpPr>
                  <p:spPr bwMode="auto">
                    <a:xfrm>
                      <a:off x="3046" y="1841"/>
                      <a:ext cx="663" cy="533"/>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716" name="AutoShape 420"/>
                    <p:cNvSpPr>
                      <a:spLocks noChangeArrowheads="1"/>
                    </p:cNvSpPr>
                    <p:nvPr/>
                  </p:nvSpPr>
                  <p:spPr bwMode="auto">
                    <a:xfrm>
                      <a:off x="2889" y="1631"/>
                      <a:ext cx="980" cy="253"/>
                    </a:xfrm>
                    <a:prstGeom prst="triangle">
                      <a:avLst>
                        <a:gd name="adj" fmla="val 50000"/>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endParaRPr lang="en-US" altLang="en-US">
                        <a:solidFill>
                          <a:srgbClr val="00CCFF"/>
                        </a:solidFill>
                        <a:latin typeface="+mn-lt"/>
                        <a:ea typeface="+mn-ea"/>
                      </a:endParaRPr>
                    </a:p>
                  </p:txBody>
                </p:sp>
              </p:grpSp>
              <p:sp>
                <p:nvSpPr>
                  <p:cNvPr id="228371" name="Line 421"/>
                  <p:cNvSpPr>
                    <a:spLocks noChangeShapeType="1"/>
                  </p:cNvSpPr>
                  <p:nvPr/>
                </p:nvSpPr>
                <p:spPr bwMode="auto">
                  <a:xfrm>
                    <a:off x="7396163" y="3813175"/>
                    <a:ext cx="163512" cy="1206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72" name="Line 422"/>
                  <p:cNvSpPr>
                    <a:spLocks noChangeShapeType="1"/>
                  </p:cNvSpPr>
                  <p:nvPr/>
                </p:nvSpPr>
                <p:spPr bwMode="auto">
                  <a:xfrm>
                    <a:off x="7493000" y="3733800"/>
                    <a:ext cx="279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73" name="Line 423"/>
                  <p:cNvSpPr>
                    <a:spLocks noChangeShapeType="1"/>
                  </p:cNvSpPr>
                  <p:nvPr/>
                </p:nvSpPr>
                <p:spPr bwMode="auto">
                  <a:xfrm flipV="1">
                    <a:off x="7729538" y="3819525"/>
                    <a:ext cx="134937" cy="1047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74" name="Line 424"/>
                  <p:cNvSpPr>
                    <a:spLocks noChangeShapeType="1"/>
                  </p:cNvSpPr>
                  <p:nvPr/>
                </p:nvSpPr>
                <p:spPr bwMode="auto">
                  <a:xfrm>
                    <a:off x="6427788" y="3740150"/>
                    <a:ext cx="6794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75" name="Line 425"/>
                  <p:cNvSpPr>
                    <a:spLocks noChangeShapeType="1"/>
                  </p:cNvSpPr>
                  <p:nvPr/>
                </p:nvSpPr>
                <p:spPr bwMode="auto">
                  <a:xfrm>
                    <a:off x="6723063" y="2587625"/>
                    <a:ext cx="509587" cy="3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76" name="Line 426"/>
                  <p:cNvSpPr>
                    <a:spLocks noChangeShapeType="1"/>
                  </p:cNvSpPr>
                  <p:nvPr/>
                </p:nvSpPr>
                <p:spPr bwMode="auto">
                  <a:xfrm>
                    <a:off x="6289675" y="2403475"/>
                    <a:ext cx="152400" cy="952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77" name="Freeform 427"/>
                  <p:cNvSpPr>
                    <a:spLocks/>
                  </p:cNvSpPr>
                  <p:nvPr/>
                </p:nvSpPr>
                <p:spPr bwMode="auto">
                  <a:xfrm>
                    <a:off x="5497513" y="4378325"/>
                    <a:ext cx="3079750" cy="1665288"/>
                  </a:xfrm>
                  <a:custGeom>
                    <a:avLst/>
                    <a:gdLst>
                      <a:gd name="T0" fmla="*/ 2147483647 w 1940"/>
                      <a:gd name="T1" fmla="*/ 2147483647 h 1049"/>
                      <a:gd name="T2" fmla="*/ 2147483647 w 1940"/>
                      <a:gd name="T3" fmla="*/ 2147483647 h 1049"/>
                      <a:gd name="T4" fmla="*/ 2147483647 w 1940"/>
                      <a:gd name="T5" fmla="*/ 2147483647 h 1049"/>
                      <a:gd name="T6" fmla="*/ 2147483647 w 1940"/>
                      <a:gd name="T7" fmla="*/ 2147483647 h 1049"/>
                      <a:gd name="T8" fmla="*/ 2147483647 w 1940"/>
                      <a:gd name="T9" fmla="*/ 2147483647 h 1049"/>
                      <a:gd name="T10" fmla="*/ 2147483647 w 1940"/>
                      <a:gd name="T11" fmla="*/ 2147483647 h 1049"/>
                      <a:gd name="T12" fmla="*/ 2147483647 w 1940"/>
                      <a:gd name="T13" fmla="*/ 2147483647 h 1049"/>
                      <a:gd name="T14" fmla="*/ 2147483647 w 1940"/>
                      <a:gd name="T15" fmla="*/ 2147483647 h 1049"/>
                      <a:gd name="T16" fmla="*/ 2147483647 w 1940"/>
                      <a:gd name="T17" fmla="*/ 2147483647 h 1049"/>
                      <a:gd name="T18" fmla="*/ 2147483647 w 1940"/>
                      <a:gd name="T19" fmla="*/ 2147483647 h 1049"/>
                      <a:gd name="T20" fmla="*/ 2147483647 w 1940"/>
                      <a:gd name="T21" fmla="*/ 2147483647 h 1049"/>
                      <a:gd name="T22" fmla="*/ 2147483647 w 1940"/>
                      <a:gd name="T23" fmla="*/ 2147483647 h 1049"/>
                      <a:gd name="T24" fmla="*/ 2147483647 w 1940"/>
                      <a:gd name="T25" fmla="*/ 2147483647 h 1049"/>
                      <a:gd name="T26" fmla="*/ 2147483647 w 1940"/>
                      <a:gd name="T27" fmla="*/ 2147483647 h 1049"/>
                      <a:gd name="T28" fmla="*/ 2147483647 w 1940"/>
                      <a:gd name="T29" fmla="*/ 2147483647 h 1049"/>
                      <a:gd name="T30" fmla="*/ 2147483647 w 1940"/>
                      <a:gd name="T31" fmla="*/ 2147483647 h 10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40"/>
                      <a:gd name="T49" fmla="*/ 0 h 1049"/>
                      <a:gd name="T50" fmla="*/ 1940 w 1940"/>
                      <a:gd name="T51" fmla="*/ 1049 h 10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40" h="1049">
                        <a:moveTo>
                          <a:pt x="952" y="26"/>
                        </a:moveTo>
                        <a:cubicBezTo>
                          <a:pt x="867" y="45"/>
                          <a:pt x="832" y="118"/>
                          <a:pt x="755" y="125"/>
                        </a:cubicBezTo>
                        <a:cubicBezTo>
                          <a:pt x="678" y="132"/>
                          <a:pt x="587" y="72"/>
                          <a:pt x="488" y="68"/>
                        </a:cubicBezTo>
                        <a:cubicBezTo>
                          <a:pt x="389" y="64"/>
                          <a:pt x="237" y="48"/>
                          <a:pt x="158" y="101"/>
                        </a:cubicBezTo>
                        <a:cubicBezTo>
                          <a:pt x="79" y="154"/>
                          <a:pt x="28" y="298"/>
                          <a:pt x="14" y="389"/>
                        </a:cubicBezTo>
                        <a:cubicBezTo>
                          <a:pt x="0" y="480"/>
                          <a:pt x="25" y="595"/>
                          <a:pt x="71" y="648"/>
                        </a:cubicBezTo>
                        <a:cubicBezTo>
                          <a:pt x="117" y="701"/>
                          <a:pt x="205" y="665"/>
                          <a:pt x="288" y="706"/>
                        </a:cubicBezTo>
                        <a:cubicBezTo>
                          <a:pt x="371" y="747"/>
                          <a:pt x="450" y="842"/>
                          <a:pt x="568" y="893"/>
                        </a:cubicBezTo>
                        <a:cubicBezTo>
                          <a:pt x="686" y="944"/>
                          <a:pt x="852" y="991"/>
                          <a:pt x="996" y="1014"/>
                        </a:cubicBezTo>
                        <a:cubicBezTo>
                          <a:pt x="1140" y="1036"/>
                          <a:pt x="1309" y="1049"/>
                          <a:pt x="1433" y="1031"/>
                        </a:cubicBezTo>
                        <a:cubicBezTo>
                          <a:pt x="1557" y="1012"/>
                          <a:pt x="1657" y="960"/>
                          <a:pt x="1739" y="907"/>
                        </a:cubicBezTo>
                        <a:cubicBezTo>
                          <a:pt x="1821" y="855"/>
                          <a:pt x="1906" y="824"/>
                          <a:pt x="1923" y="714"/>
                        </a:cubicBezTo>
                        <a:cubicBezTo>
                          <a:pt x="1940" y="604"/>
                          <a:pt x="1898" y="350"/>
                          <a:pt x="1839" y="251"/>
                        </a:cubicBezTo>
                        <a:cubicBezTo>
                          <a:pt x="1780" y="151"/>
                          <a:pt x="1662" y="153"/>
                          <a:pt x="1566" y="114"/>
                        </a:cubicBezTo>
                        <a:cubicBezTo>
                          <a:pt x="1470" y="76"/>
                          <a:pt x="1365" y="30"/>
                          <a:pt x="1263" y="15"/>
                        </a:cubicBezTo>
                        <a:cubicBezTo>
                          <a:pt x="1161" y="0"/>
                          <a:pt x="1037" y="8"/>
                          <a:pt x="952" y="26"/>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378" name="Line 428"/>
                  <p:cNvSpPr>
                    <a:spLocks noChangeShapeType="1"/>
                  </p:cNvSpPr>
                  <p:nvPr/>
                </p:nvSpPr>
                <p:spPr bwMode="auto">
                  <a:xfrm rot="-5400000">
                    <a:off x="7845425" y="5159376"/>
                    <a:ext cx="523875" cy="139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28379" name="Line 429"/>
                  <p:cNvSpPr>
                    <a:spLocks noChangeShapeType="1"/>
                  </p:cNvSpPr>
                  <p:nvPr/>
                </p:nvSpPr>
                <p:spPr bwMode="auto">
                  <a:xfrm rot="5400000" flipV="1">
                    <a:off x="7991475" y="5440363"/>
                    <a:ext cx="3175" cy="85725"/>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28380" name="Line 430"/>
                  <p:cNvSpPr>
                    <a:spLocks noChangeShapeType="1"/>
                  </p:cNvSpPr>
                  <p:nvPr/>
                </p:nvSpPr>
                <p:spPr bwMode="auto">
                  <a:xfrm rot="-5400000">
                    <a:off x="8177213" y="5116513"/>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n-lt"/>
                      <a:ea typeface="+mn-ea"/>
                    </a:endParaRPr>
                  </a:p>
                </p:txBody>
              </p:sp>
              <p:sp>
                <p:nvSpPr>
                  <p:cNvPr id="228381" name="Line 431"/>
                  <p:cNvSpPr>
                    <a:spLocks noChangeShapeType="1"/>
                  </p:cNvSpPr>
                  <p:nvPr/>
                </p:nvSpPr>
                <p:spPr bwMode="auto">
                  <a:xfrm>
                    <a:off x="7358063" y="4697413"/>
                    <a:ext cx="390525" cy="1841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82" name="Line 432"/>
                  <p:cNvSpPr>
                    <a:spLocks noChangeShapeType="1"/>
                  </p:cNvSpPr>
                  <p:nvPr/>
                </p:nvSpPr>
                <p:spPr bwMode="auto">
                  <a:xfrm flipV="1">
                    <a:off x="6737350" y="4684713"/>
                    <a:ext cx="322263" cy="198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83" name="Line 433"/>
                  <p:cNvSpPr>
                    <a:spLocks noChangeShapeType="1"/>
                  </p:cNvSpPr>
                  <p:nvPr/>
                </p:nvSpPr>
                <p:spPr bwMode="auto">
                  <a:xfrm flipV="1">
                    <a:off x="6780213" y="4976813"/>
                    <a:ext cx="9715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84" name="Line 435"/>
                  <p:cNvSpPr>
                    <a:spLocks noChangeShapeType="1"/>
                  </p:cNvSpPr>
                  <p:nvPr/>
                </p:nvSpPr>
                <p:spPr bwMode="auto">
                  <a:xfrm>
                    <a:off x="6100763" y="4773613"/>
                    <a:ext cx="263525" cy="857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85" name="Line 436"/>
                  <p:cNvSpPr>
                    <a:spLocks noChangeShapeType="1"/>
                  </p:cNvSpPr>
                  <p:nvPr/>
                </p:nvSpPr>
                <p:spPr bwMode="auto">
                  <a:xfrm flipV="1">
                    <a:off x="5842000" y="4983163"/>
                    <a:ext cx="412750" cy="127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86" name="Line 439"/>
                  <p:cNvSpPr>
                    <a:spLocks noChangeShapeType="1"/>
                  </p:cNvSpPr>
                  <p:nvPr/>
                </p:nvSpPr>
                <p:spPr bwMode="auto">
                  <a:xfrm flipH="1">
                    <a:off x="6267450" y="5070475"/>
                    <a:ext cx="142875" cy="1984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87" name="Line 440"/>
                  <p:cNvSpPr>
                    <a:spLocks noChangeShapeType="1"/>
                  </p:cNvSpPr>
                  <p:nvPr/>
                </p:nvSpPr>
                <p:spPr bwMode="auto">
                  <a:xfrm flipH="1" flipV="1">
                    <a:off x="6588125" y="5097463"/>
                    <a:ext cx="74613" cy="1730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88" name="Line 441"/>
                  <p:cNvSpPr>
                    <a:spLocks noChangeShapeType="1"/>
                  </p:cNvSpPr>
                  <p:nvPr/>
                </p:nvSpPr>
                <p:spPr bwMode="auto">
                  <a:xfrm>
                    <a:off x="6743700" y="5053013"/>
                    <a:ext cx="503238" cy="2698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89" name="Line 443"/>
                  <p:cNvSpPr>
                    <a:spLocks noChangeShapeType="1"/>
                  </p:cNvSpPr>
                  <p:nvPr/>
                </p:nvSpPr>
                <p:spPr bwMode="auto">
                  <a:xfrm>
                    <a:off x="6281738" y="3522663"/>
                    <a:ext cx="0" cy="1317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90" name="Line 444"/>
                  <p:cNvSpPr>
                    <a:spLocks noChangeShapeType="1"/>
                  </p:cNvSpPr>
                  <p:nvPr/>
                </p:nvSpPr>
                <p:spPr bwMode="auto">
                  <a:xfrm flipV="1">
                    <a:off x="7577138" y="2492375"/>
                    <a:ext cx="123825" cy="873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91" name="Line 445"/>
                  <p:cNvSpPr>
                    <a:spLocks noChangeShapeType="1"/>
                  </p:cNvSpPr>
                  <p:nvPr/>
                </p:nvSpPr>
                <p:spPr bwMode="auto">
                  <a:xfrm>
                    <a:off x="7405688" y="2665413"/>
                    <a:ext cx="0" cy="825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92" name="Line 446"/>
                  <p:cNvSpPr>
                    <a:spLocks noChangeShapeType="1"/>
                  </p:cNvSpPr>
                  <p:nvPr/>
                </p:nvSpPr>
                <p:spPr bwMode="auto">
                  <a:xfrm flipV="1">
                    <a:off x="7577138" y="2562225"/>
                    <a:ext cx="263525" cy="2889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93" name="Line 447"/>
                  <p:cNvSpPr>
                    <a:spLocks noChangeShapeType="1"/>
                  </p:cNvSpPr>
                  <p:nvPr/>
                </p:nvSpPr>
                <p:spPr bwMode="auto">
                  <a:xfrm>
                    <a:off x="7942263" y="2560638"/>
                    <a:ext cx="0" cy="1968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94" name="Line 448"/>
                  <p:cNvSpPr>
                    <a:spLocks noChangeShapeType="1"/>
                  </p:cNvSpPr>
                  <p:nvPr/>
                </p:nvSpPr>
                <p:spPr bwMode="auto">
                  <a:xfrm>
                    <a:off x="7596188" y="2867025"/>
                    <a:ext cx="1889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95" name="Line 449"/>
                  <p:cNvSpPr>
                    <a:spLocks noChangeShapeType="1"/>
                  </p:cNvSpPr>
                  <p:nvPr/>
                </p:nvSpPr>
                <p:spPr bwMode="auto">
                  <a:xfrm flipV="1">
                    <a:off x="5891213" y="3733800"/>
                    <a:ext cx="168275" cy="3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96" name="Line 450"/>
                  <p:cNvSpPr>
                    <a:spLocks noChangeShapeType="1"/>
                  </p:cNvSpPr>
                  <p:nvPr/>
                </p:nvSpPr>
                <p:spPr bwMode="auto">
                  <a:xfrm>
                    <a:off x="8150225" y="2857500"/>
                    <a:ext cx="177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97" name="Line 451"/>
                  <p:cNvSpPr>
                    <a:spLocks noChangeShapeType="1"/>
                  </p:cNvSpPr>
                  <p:nvPr/>
                </p:nvSpPr>
                <p:spPr bwMode="auto">
                  <a:xfrm flipH="1">
                    <a:off x="7296150" y="2933700"/>
                    <a:ext cx="98425" cy="7048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98" name="Line 452"/>
                  <p:cNvSpPr>
                    <a:spLocks noChangeShapeType="1"/>
                  </p:cNvSpPr>
                  <p:nvPr/>
                </p:nvSpPr>
                <p:spPr bwMode="auto">
                  <a:xfrm flipH="1">
                    <a:off x="7888288" y="2933700"/>
                    <a:ext cx="111125" cy="7270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399" name="Line 541"/>
                  <p:cNvSpPr>
                    <a:spLocks noChangeShapeType="1"/>
                  </p:cNvSpPr>
                  <p:nvPr/>
                </p:nvSpPr>
                <p:spPr bwMode="auto">
                  <a:xfrm flipV="1">
                    <a:off x="7272338" y="4075113"/>
                    <a:ext cx="227012" cy="4365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nvGrpSpPr>
                  <p:cNvPr id="228400" name="Group 590"/>
                  <p:cNvGrpSpPr>
                    <a:grpSpLocks/>
                  </p:cNvGrpSpPr>
                  <p:nvPr/>
                </p:nvGrpSpPr>
                <p:grpSpPr bwMode="auto">
                  <a:xfrm flipH="1">
                    <a:off x="5775325" y="4533900"/>
                    <a:ext cx="414337" cy="373063"/>
                    <a:chOff x="2839" y="3501"/>
                    <a:chExt cx="755" cy="803"/>
                  </a:xfrm>
                </p:grpSpPr>
                <p:pic>
                  <p:nvPicPr>
                    <p:cNvPr id="228713" name="Picture 591" descr="desktop_computer_stylized_me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714" name="Freeform 592"/>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latin typeface="+mn-lt"/>
                        <a:ea typeface="+mn-ea"/>
                      </a:endParaRPr>
                    </a:p>
                  </p:txBody>
                </p:sp>
              </p:grpSp>
              <p:grpSp>
                <p:nvGrpSpPr>
                  <p:cNvPr id="228401" name="Group 593"/>
                  <p:cNvGrpSpPr>
                    <a:grpSpLocks/>
                  </p:cNvGrpSpPr>
                  <p:nvPr/>
                </p:nvGrpSpPr>
                <p:grpSpPr bwMode="auto">
                  <a:xfrm flipH="1">
                    <a:off x="5457825" y="4954588"/>
                    <a:ext cx="482600" cy="406400"/>
                    <a:chOff x="2839" y="3501"/>
                    <a:chExt cx="755" cy="803"/>
                  </a:xfrm>
                </p:grpSpPr>
                <p:pic>
                  <p:nvPicPr>
                    <p:cNvPr id="228711" name="Picture 594" descr="desktop_computer_stylized_mediu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712" name="Freeform 595"/>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latin typeface="+mn-lt"/>
                        <a:ea typeface="+mn-ea"/>
                      </a:endParaRPr>
                    </a:p>
                  </p:txBody>
                </p:sp>
              </p:grpSp>
              <p:grpSp>
                <p:nvGrpSpPr>
                  <p:cNvPr id="228402" name="Group 596"/>
                  <p:cNvGrpSpPr>
                    <a:grpSpLocks/>
                  </p:cNvGrpSpPr>
                  <p:nvPr/>
                </p:nvGrpSpPr>
                <p:grpSpPr bwMode="auto">
                  <a:xfrm flipH="1">
                    <a:off x="5935663" y="5256213"/>
                    <a:ext cx="427037" cy="349250"/>
                    <a:chOff x="2839" y="3501"/>
                    <a:chExt cx="755" cy="803"/>
                  </a:xfrm>
                </p:grpSpPr>
                <p:pic>
                  <p:nvPicPr>
                    <p:cNvPr id="228709" name="Picture 597" descr="desktop_computer_stylized_mediu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710" name="Freeform 598"/>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latin typeface="+mn-lt"/>
                        <a:ea typeface="+mn-ea"/>
                      </a:endParaRPr>
                    </a:p>
                  </p:txBody>
                </p:sp>
              </p:grpSp>
              <p:grpSp>
                <p:nvGrpSpPr>
                  <p:cNvPr id="228403" name="Group 599"/>
                  <p:cNvGrpSpPr>
                    <a:grpSpLocks/>
                  </p:cNvGrpSpPr>
                  <p:nvPr/>
                </p:nvGrpSpPr>
                <p:grpSpPr bwMode="auto">
                  <a:xfrm>
                    <a:off x="6550025" y="5238750"/>
                    <a:ext cx="427037" cy="350838"/>
                    <a:chOff x="2839" y="3501"/>
                    <a:chExt cx="755" cy="803"/>
                  </a:xfrm>
                </p:grpSpPr>
                <p:pic>
                  <p:nvPicPr>
                    <p:cNvPr id="228707" name="Picture 600" descr="desktop_computer_stylized_mediu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708" name="Freeform 601"/>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latin typeface="+mn-lt"/>
                        <a:ea typeface="+mn-ea"/>
                      </a:endParaRPr>
                    </a:p>
                  </p:txBody>
                </p:sp>
              </p:grpSp>
              <p:pic>
                <p:nvPicPr>
                  <p:cNvPr id="228404" name="Picture 603" descr="car_icon_smal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42063" y="1720850"/>
                    <a:ext cx="849312"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8405" name="Group 652"/>
                  <p:cNvGrpSpPr>
                    <a:grpSpLocks/>
                  </p:cNvGrpSpPr>
                  <p:nvPr/>
                </p:nvGrpSpPr>
                <p:grpSpPr bwMode="auto">
                  <a:xfrm>
                    <a:off x="5613400" y="1546225"/>
                    <a:ext cx="415925" cy="385763"/>
                    <a:chOff x="2751" y="1851"/>
                    <a:chExt cx="462" cy="478"/>
                  </a:xfrm>
                </p:grpSpPr>
                <p:pic>
                  <p:nvPicPr>
                    <p:cNvPr id="228705" name="Picture 653" descr="iphone_stylized_small"/>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28" y="1922"/>
                      <a:ext cx="15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706" name="Picture 654" descr="antenna_radiation_stylize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51" y="1851"/>
                      <a:ext cx="462" cy="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8406" name="Group 665"/>
                  <p:cNvGrpSpPr>
                    <a:grpSpLocks/>
                  </p:cNvGrpSpPr>
                  <p:nvPr/>
                </p:nvGrpSpPr>
                <p:grpSpPr bwMode="auto">
                  <a:xfrm>
                    <a:off x="7689850" y="2395538"/>
                    <a:ext cx="390525" cy="169863"/>
                    <a:chOff x="4650" y="1129"/>
                    <a:chExt cx="246" cy="95"/>
                  </a:xfrm>
                </p:grpSpPr>
                <p:sp>
                  <p:nvSpPr>
                    <p:cNvPr id="228697"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698"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endParaRPr lang="en-US" altLang="en-US">
                        <a:latin typeface="+mn-lt"/>
                        <a:ea typeface="+mn-ea"/>
                      </a:endParaRPr>
                    </a:p>
                  </p:txBody>
                </p:sp>
                <p:sp>
                  <p:nvSpPr>
                    <p:cNvPr id="228699"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700" name="Group 659"/>
                    <p:cNvGrpSpPr>
                      <a:grpSpLocks/>
                    </p:cNvGrpSpPr>
                    <p:nvPr/>
                  </p:nvGrpSpPr>
                  <p:grpSpPr bwMode="auto">
                    <a:xfrm>
                      <a:off x="4699" y="1145"/>
                      <a:ext cx="138" cy="29"/>
                      <a:chOff x="2468" y="1332"/>
                      <a:chExt cx="310" cy="60"/>
                    </a:xfrm>
                  </p:grpSpPr>
                  <p:sp>
                    <p:nvSpPr>
                      <p:cNvPr id="228703" name="Freeform 66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sp>
                    <p:nvSpPr>
                      <p:cNvPr id="228704" name="Freeform 66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grpSp>
                <p:sp>
                  <p:nvSpPr>
                    <p:cNvPr id="228701" name="Line 662"/>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702" name="Line 663"/>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grpSp>
                <p:nvGrpSpPr>
                  <p:cNvPr id="228407" name="Group 666"/>
                  <p:cNvGrpSpPr>
                    <a:grpSpLocks/>
                  </p:cNvGrpSpPr>
                  <p:nvPr/>
                </p:nvGrpSpPr>
                <p:grpSpPr bwMode="auto">
                  <a:xfrm>
                    <a:off x="7762875" y="2757488"/>
                    <a:ext cx="390525" cy="176213"/>
                    <a:chOff x="4650" y="1129"/>
                    <a:chExt cx="246" cy="95"/>
                  </a:xfrm>
                </p:grpSpPr>
                <p:sp>
                  <p:nvSpPr>
                    <p:cNvPr id="228689"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690"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endParaRPr lang="en-US" altLang="en-US">
                        <a:latin typeface="+mn-lt"/>
                        <a:ea typeface="+mn-ea"/>
                      </a:endParaRPr>
                    </a:p>
                  </p:txBody>
                </p:sp>
                <p:sp>
                  <p:nvSpPr>
                    <p:cNvPr id="228691"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692" name="Group 670"/>
                    <p:cNvGrpSpPr>
                      <a:grpSpLocks/>
                    </p:cNvGrpSpPr>
                    <p:nvPr/>
                  </p:nvGrpSpPr>
                  <p:grpSpPr bwMode="auto">
                    <a:xfrm>
                      <a:off x="4699" y="1145"/>
                      <a:ext cx="138" cy="29"/>
                      <a:chOff x="2468" y="1332"/>
                      <a:chExt cx="310" cy="60"/>
                    </a:xfrm>
                  </p:grpSpPr>
                  <p:sp>
                    <p:nvSpPr>
                      <p:cNvPr id="228695" name="Freeform 671"/>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sp>
                    <p:nvSpPr>
                      <p:cNvPr id="228696" name="Freeform 672"/>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grpSp>
                <p:sp>
                  <p:nvSpPr>
                    <p:cNvPr id="228693" name="Line 673"/>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694" name="Line 674"/>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grpSp>
                <p:nvGrpSpPr>
                  <p:cNvPr id="228408" name="Group 675"/>
                  <p:cNvGrpSpPr>
                    <a:grpSpLocks/>
                  </p:cNvGrpSpPr>
                  <p:nvPr/>
                </p:nvGrpSpPr>
                <p:grpSpPr bwMode="auto">
                  <a:xfrm>
                    <a:off x="7204075" y="2493963"/>
                    <a:ext cx="390525" cy="169863"/>
                    <a:chOff x="4650" y="1129"/>
                    <a:chExt cx="246" cy="95"/>
                  </a:xfrm>
                </p:grpSpPr>
                <p:sp>
                  <p:nvSpPr>
                    <p:cNvPr id="228681"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682"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endParaRPr lang="en-US" altLang="en-US">
                        <a:latin typeface="+mn-lt"/>
                        <a:ea typeface="+mn-ea"/>
                      </a:endParaRPr>
                    </a:p>
                  </p:txBody>
                </p:sp>
                <p:sp>
                  <p:nvSpPr>
                    <p:cNvPr id="228683"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684" name="Group 679"/>
                    <p:cNvGrpSpPr>
                      <a:grpSpLocks/>
                    </p:cNvGrpSpPr>
                    <p:nvPr/>
                  </p:nvGrpSpPr>
                  <p:grpSpPr bwMode="auto">
                    <a:xfrm>
                      <a:off x="4699" y="1145"/>
                      <a:ext cx="138" cy="29"/>
                      <a:chOff x="2468" y="1332"/>
                      <a:chExt cx="310" cy="60"/>
                    </a:xfrm>
                  </p:grpSpPr>
                  <p:sp>
                    <p:nvSpPr>
                      <p:cNvPr id="228687" name="Freeform 680"/>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sp>
                    <p:nvSpPr>
                      <p:cNvPr id="228688" name="Freeform 681"/>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grpSp>
                <p:sp>
                  <p:nvSpPr>
                    <p:cNvPr id="228685" name="Line 682"/>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686" name="Line 683"/>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grpSp>
                <p:nvGrpSpPr>
                  <p:cNvPr id="228409" name="Group 684"/>
                  <p:cNvGrpSpPr>
                    <a:grpSpLocks/>
                  </p:cNvGrpSpPr>
                  <p:nvPr/>
                </p:nvGrpSpPr>
                <p:grpSpPr bwMode="auto">
                  <a:xfrm>
                    <a:off x="7215188" y="2757488"/>
                    <a:ext cx="390525" cy="169863"/>
                    <a:chOff x="4650" y="1129"/>
                    <a:chExt cx="246" cy="95"/>
                  </a:xfrm>
                </p:grpSpPr>
                <p:sp>
                  <p:nvSpPr>
                    <p:cNvPr id="228673"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674"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endParaRPr lang="en-US" altLang="en-US">
                        <a:latin typeface="+mn-lt"/>
                        <a:ea typeface="+mn-ea"/>
                      </a:endParaRPr>
                    </a:p>
                  </p:txBody>
                </p:sp>
                <p:sp>
                  <p:nvSpPr>
                    <p:cNvPr id="228675"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676" name="Group 688"/>
                    <p:cNvGrpSpPr>
                      <a:grpSpLocks/>
                    </p:cNvGrpSpPr>
                    <p:nvPr/>
                  </p:nvGrpSpPr>
                  <p:grpSpPr bwMode="auto">
                    <a:xfrm>
                      <a:off x="4699" y="1145"/>
                      <a:ext cx="138" cy="29"/>
                      <a:chOff x="2468" y="1332"/>
                      <a:chExt cx="310" cy="60"/>
                    </a:xfrm>
                  </p:grpSpPr>
                  <p:sp>
                    <p:nvSpPr>
                      <p:cNvPr id="228679" name="Freeform 68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sp>
                    <p:nvSpPr>
                      <p:cNvPr id="228680" name="Freeform 69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grpSp>
                <p:sp>
                  <p:nvSpPr>
                    <p:cNvPr id="228677" name="Line 691"/>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678" name="Line 692"/>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sp>
                <p:nvSpPr>
                  <p:cNvPr id="228410" name="Line 693"/>
                  <p:cNvSpPr>
                    <a:spLocks noChangeShapeType="1"/>
                  </p:cNvSpPr>
                  <p:nvPr/>
                </p:nvSpPr>
                <p:spPr bwMode="auto">
                  <a:xfrm>
                    <a:off x="8345488" y="2855913"/>
                    <a:ext cx="177800" cy="0"/>
                  </a:xfrm>
                  <a:prstGeom prst="line">
                    <a:avLst/>
                  </a:prstGeom>
                  <a:noFill/>
                  <a:ln w="9525">
                    <a:solidFill>
                      <a:schemeClr val="bg2"/>
                    </a:solidFill>
                    <a:prstDash val="dash"/>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nvGrpSpPr>
                  <p:cNvPr id="228411" name="Group 694"/>
                  <p:cNvGrpSpPr>
                    <a:grpSpLocks/>
                  </p:cNvGrpSpPr>
                  <p:nvPr/>
                </p:nvGrpSpPr>
                <p:grpSpPr bwMode="auto">
                  <a:xfrm>
                    <a:off x="7400925" y="3911600"/>
                    <a:ext cx="485775" cy="203200"/>
                    <a:chOff x="4650" y="1129"/>
                    <a:chExt cx="246" cy="95"/>
                  </a:xfrm>
                </p:grpSpPr>
                <p:sp>
                  <p:nvSpPr>
                    <p:cNvPr id="228665"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666"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endParaRPr lang="en-US" altLang="en-US">
                        <a:latin typeface="+mn-lt"/>
                        <a:ea typeface="+mn-ea"/>
                      </a:endParaRPr>
                    </a:p>
                  </p:txBody>
                </p:sp>
                <p:sp>
                  <p:nvSpPr>
                    <p:cNvPr id="228667"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668" name="Group 698"/>
                    <p:cNvGrpSpPr>
                      <a:grpSpLocks/>
                    </p:cNvGrpSpPr>
                    <p:nvPr/>
                  </p:nvGrpSpPr>
                  <p:grpSpPr bwMode="auto">
                    <a:xfrm>
                      <a:off x="4699" y="1145"/>
                      <a:ext cx="138" cy="29"/>
                      <a:chOff x="2468" y="1332"/>
                      <a:chExt cx="310" cy="60"/>
                    </a:xfrm>
                  </p:grpSpPr>
                  <p:sp>
                    <p:nvSpPr>
                      <p:cNvPr id="228671" name="Freeform 699"/>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sp>
                    <p:nvSpPr>
                      <p:cNvPr id="228672" name="Freeform 700"/>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grpSp>
                <p:sp>
                  <p:nvSpPr>
                    <p:cNvPr id="228669" name="Line 701"/>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670" name="Line 702"/>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grpSp>
                <p:nvGrpSpPr>
                  <p:cNvPr id="228412" name="Group 712"/>
                  <p:cNvGrpSpPr>
                    <a:grpSpLocks/>
                  </p:cNvGrpSpPr>
                  <p:nvPr/>
                </p:nvGrpSpPr>
                <p:grpSpPr bwMode="auto">
                  <a:xfrm>
                    <a:off x="7081838" y="3630613"/>
                    <a:ext cx="485775" cy="203200"/>
                    <a:chOff x="4650" y="1129"/>
                    <a:chExt cx="246" cy="95"/>
                  </a:xfrm>
                </p:grpSpPr>
                <p:sp>
                  <p:nvSpPr>
                    <p:cNvPr id="228657"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658"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endParaRPr lang="en-US" altLang="en-US">
                        <a:latin typeface="+mn-lt"/>
                        <a:ea typeface="+mn-ea"/>
                      </a:endParaRPr>
                    </a:p>
                  </p:txBody>
                </p:sp>
                <p:sp>
                  <p:nvSpPr>
                    <p:cNvPr id="228659"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660" name="Group 716"/>
                    <p:cNvGrpSpPr>
                      <a:grpSpLocks/>
                    </p:cNvGrpSpPr>
                    <p:nvPr/>
                  </p:nvGrpSpPr>
                  <p:grpSpPr bwMode="auto">
                    <a:xfrm>
                      <a:off x="4699" y="1145"/>
                      <a:ext cx="138" cy="29"/>
                      <a:chOff x="2468" y="1332"/>
                      <a:chExt cx="310" cy="60"/>
                    </a:xfrm>
                  </p:grpSpPr>
                  <p:sp>
                    <p:nvSpPr>
                      <p:cNvPr id="228663" name="Freeform 717"/>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sp>
                    <p:nvSpPr>
                      <p:cNvPr id="228664" name="Freeform 718"/>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grpSp>
                <p:sp>
                  <p:nvSpPr>
                    <p:cNvPr id="228661" name="Line 719"/>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662" name="Line 720"/>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grpSp>
                <p:nvGrpSpPr>
                  <p:cNvPr id="228413" name="Group 721"/>
                  <p:cNvGrpSpPr>
                    <a:grpSpLocks/>
                  </p:cNvGrpSpPr>
                  <p:nvPr/>
                </p:nvGrpSpPr>
                <p:grpSpPr bwMode="auto">
                  <a:xfrm>
                    <a:off x="7743825" y="3643313"/>
                    <a:ext cx="485775" cy="203200"/>
                    <a:chOff x="4650" y="1129"/>
                    <a:chExt cx="246" cy="95"/>
                  </a:xfrm>
                </p:grpSpPr>
                <p:sp>
                  <p:nvSpPr>
                    <p:cNvPr id="228649"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650"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endParaRPr lang="en-US" altLang="en-US">
                        <a:latin typeface="+mn-lt"/>
                        <a:ea typeface="+mn-ea"/>
                      </a:endParaRPr>
                    </a:p>
                  </p:txBody>
                </p:sp>
                <p:sp>
                  <p:nvSpPr>
                    <p:cNvPr id="228651"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652" name="Group 725"/>
                    <p:cNvGrpSpPr>
                      <a:grpSpLocks/>
                    </p:cNvGrpSpPr>
                    <p:nvPr/>
                  </p:nvGrpSpPr>
                  <p:grpSpPr bwMode="auto">
                    <a:xfrm>
                      <a:off x="4699" y="1145"/>
                      <a:ext cx="138" cy="29"/>
                      <a:chOff x="2468" y="1332"/>
                      <a:chExt cx="310" cy="60"/>
                    </a:xfrm>
                  </p:grpSpPr>
                  <p:sp>
                    <p:nvSpPr>
                      <p:cNvPr id="228655" name="Freeform 726"/>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sp>
                    <p:nvSpPr>
                      <p:cNvPr id="228656" name="Freeform 727"/>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grpSp>
                <p:sp>
                  <p:nvSpPr>
                    <p:cNvPr id="228653" name="Line 728"/>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654" name="Line 729"/>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grpSp>
                <p:nvGrpSpPr>
                  <p:cNvPr id="228414" name="Group 730"/>
                  <p:cNvGrpSpPr>
                    <a:grpSpLocks/>
                  </p:cNvGrpSpPr>
                  <p:nvPr/>
                </p:nvGrpSpPr>
                <p:grpSpPr bwMode="auto">
                  <a:xfrm>
                    <a:off x="6962775" y="4505325"/>
                    <a:ext cx="619125" cy="242888"/>
                    <a:chOff x="4650" y="1129"/>
                    <a:chExt cx="246" cy="95"/>
                  </a:xfrm>
                </p:grpSpPr>
                <p:sp>
                  <p:nvSpPr>
                    <p:cNvPr id="228641"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642"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endParaRPr lang="en-US" altLang="en-US">
                        <a:latin typeface="+mn-lt"/>
                        <a:ea typeface="+mn-ea"/>
                      </a:endParaRPr>
                    </a:p>
                  </p:txBody>
                </p:sp>
                <p:sp>
                  <p:nvSpPr>
                    <p:cNvPr id="228643"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644" name="Group 734"/>
                    <p:cNvGrpSpPr>
                      <a:grpSpLocks/>
                    </p:cNvGrpSpPr>
                    <p:nvPr/>
                  </p:nvGrpSpPr>
                  <p:grpSpPr bwMode="auto">
                    <a:xfrm>
                      <a:off x="4699" y="1145"/>
                      <a:ext cx="138" cy="29"/>
                      <a:chOff x="2468" y="1332"/>
                      <a:chExt cx="310" cy="60"/>
                    </a:xfrm>
                  </p:grpSpPr>
                  <p:sp>
                    <p:nvSpPr>
                      <p:cNvPr id="228647" name="Freeform 735"/>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sp>
                    <p:nvSpPr>
                      <p:cNvPr id="228648" name="Freeform 736"/>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grpSp>
                <p:sp>
                  <p:nvSpPr>
                    <p:cNvPr id="228645" name="Line 737"/>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646" name="Line 738"/>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grpSp>
                <p:nvGrpSpPr>
                  <p:cNvPr id="228415" name="Group 739"/>
                  <p:cNvGrpSpPr>
                    <a:grpSpLocks/>
                  </p:cNvGrpSpPr>
                  <p:nvPr/>
                </p:nvGrpSpPr>
                <p:grpSpPr bwMode="auto">
                  <a:xfrm>
                    <a:off x="7596188" y="4803775"/>
                    <a:ext cx="619125" cy="242888"/>
                    <a:chOff x="4650" y="1129"/>
                    <a:chExt cx="246" cy="95"/>
                  </a:xfrm>
                </p:grpSpPr>
                <p:sp>
                  <p:nvSpPr>
                    <p:cNvPr id="228633"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634"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endParaRPr lang="en-US" altLang="en-US">
                        <a:latin typeface="+mn-lt"/>
                        <a:ea typeface="+mn-ea"/>
                      </a:endParaRPr>
                    </a:p>
                  </p:txBody>
                </p:sp>
                <p:sp>
                  <p:nvSpPr>
                    <p:cNvPr id="228635"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636" name="Group 743"/>
                    <p:cNvGrpSpPr>
                      <a:grpSpLocks/>
                    </p:cNvGrpSpPr>
                    <p:nvPr/>
                  </p:nvGrpSpPr>
                  <p:grpSpPr bwMode="auto">
                    <a:xfrm>
                      <a:off x="4699" y="1145"/>
                      <a:ext cx="138" cy="29"/>
                      <a:chOff x="2468" y="1332"/>
                      <a:chExt cx="310" cy="60"/>
                    </a:xfrm>
                  </p:grpSpPr>
                  <p:sp>
                    <p:nvSpPr>
                      <p:cNvPr id="228639" name="Freeform 744"/>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sp>
                    <p:nvSpPr>
                      <p:cNvPr id="228640" name="Freeform 745"/>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grpSp>
                <p:sp>
                  <p:nvSpPr>
                    <p:cNvPr id="228637" name="Line 746"/>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638" name="Line 747"/>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grpSp>
                <p:nvGrpSpPr>
                  <p:cNvPr id="228416" name="Group 748"/>
                  <p:cNvGrpSpPr>
                    <a:grpSpLocks/>
                  </p:cNvGrpSpPr>
                  <p:nvPr/>
                </p:nvGrpSpPr>
                <p:grpSpPr bwMode="auto">
                  <a:xfrm>
                    <a:off x="6246813" y="4848225"/>
                    <a:ext cx="619125" cy="242888"/>
                    <a:chOff x="4650" y="1129"/>
                    <a:chExt cx="246" cy="95"/>
                  </a:xfrm>
                </p:grpSpPr>
                <p:sp>
                  <p:nvSpPr>
                    <p:cNvPr id="228625"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626"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endParaRPr lang="en-US" altLang="en-US">
                        <a:latin typeface="+mn-lt"/>
                        <a:ea typeface="+mn-ea"/>
                      </a:endParaRPr>
                    </a:p>
                  </p:txBody>
                </p:sp>
                <p:sp>
                  <p:nvSpPr>
                    <p:cNvPr id="228627"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628" name="Group 752"/>
                    <p:cNvGrpSpPr>
                      <a:grpSpLocks/>
                    </p:cNvGrpSpPr>
                    <p:nvPr/>
                  </p:nvGrpSpPr>
                  <p:grpSpPr bwMode="auto">
                    <a:xfrm>
                      <a:off x="4699" y="1145"/>
                      <a:ext cx="138" cy="29"/>
                      <a:chOff x="2468" y="1332"/>
                      <a:chExt cx="310" cy="60"/>
                    </a:xfrm>
                  </p:grpSpPr>
                  <p:sp>
                    <p:nvSpPr>
                      <p:cNvPr id="228631" name="Freeform 753"/>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sp>
                    <p:nvSpPr>
                      <p:cNvPr id="228632" name="Freeform 754"/>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grpSp>
                <p:sp>
                  <p:nvSpPr>
                    <p:cNvPr id="228629" name="Line 755"/>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630" name="Line 756"/>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grpSp>
                <p:nvGrpSpPr>
                  <p:cNvPr id="228417" name="Group 757"/>
                  <p:cNvGrpSpPr>
                    <a:grpSpLocks/>
                  </p:cNvGrpSpPr>
                  <p:nvPr/>
                </p:nvGrpSpPr>
                <p:grpSpPr bwMode="auto">
                  <a:xfrm>
                    <a:off x="6053138" y="3640138"/>
                    <a:ext cx="390525" cy="169863"/>
                    <a:chOff x="4650" y="1129"/>
                    <a:chExt cx="246" cy="95"/>
                  </a:xfrm>
                </p:grpSpPr>
                <p:sp>
                  <p:nvSpPr>
                    <p:cNvPr id="228617"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618"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endParaRPr lang="en-US" altLang="en-US">
                        <a:latin typeface="+mn-lt"/>
                        <a:ea typeface="+mn-ea"/>
                      </a:endParaRPr>
                    </a:p>
                  </p:txBody>
                </p:sp>
                <p:sp>
                  <p:nvSpPr>
                    <p:cNvPr id="228619"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620" name="Group 761"/>
                    <p:cNvGrpSpPr>
                      <a:grpSpLocks/>
                    </p:cNvGrpSpPr>
                    <p:nvPr/>
                  </p:nvGrpSpPr>
                  <p:grpSpPr bwMode="auto">
                    <a:xfrm>
                      <a:off x="4699" y="1145"/>
                      <a:ext cx="138" cy="29"/>
                      <a:chOff x="2468" y="1332"/>
                      <a:chExt cx="310" cy="60"/>
                    </a:xfrm>
                  </p:grpSpPr>
                  <p:sp>
                    <p:nvSpPr>
                      <p:cNvPr id="228623" name="Freeform 76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sp>
                    <p:nvSpPr>
                      <p:cNvPr id="228624" name="Freeform 76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grpSp>
                <p:sp>
                  <p:nvSpPr>
                    <p:cNvPr id="228621" name="Line 764"/>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622" name="Line 765"/>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grpSp>
                <p:nvGrpSpPr>
                  <p:cNvPr id="228418" name="Group 767"/>
                  <p:cNvGrpSpPr>
                    <a:grpSpLocks/>
                  </p:cNvGrpSpPr>
                  <p:nvPr/>
                </p:nvGrpSpPr>
                <p:grpSpPr bwMode="auto">
                  <a:xfrm>
                    <a:off x="6353175" y="2487613"/>
                    <a:ext cx="390525" cy="169863"/>
                    <a:chOff x="4650" y="1129"/>
                    <a:chExt cx="246" cy="95"/>
                  </a:xfrm>
                </p:grpSpPr>
                <p:sp>
                  <p:nvSpPr>
                    <p:cNvPr id="228609"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610"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endParaRPr lang="en-US" altLang="en-US">
                        <a:latin typeface="+mn-lt"/>
                        <a:ea typeface="+mn-ea"/>
                      </a:endParaRPr>
                    </a:p>
                  </p:txBody>
                </p:sp>
                <p:sp>
                  <p:nvSpPr>
                    <p:cNvPr id="228611"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612" name="Group 771"/>
                    <p:cNvGrpSpPr>
                      <a:grpSpLocks/>
                    </p:cNvGrpSpPr>
                    <p:nvPr/>
                  </p:nvGrpSpPr>
                  <p:grpSpPr bwMode="auto">
                    <a:xfrm>
                      <a:off x="4699" y="1145"/>
                      <a:ext cx="138" cy="29"/>
                      <a:chOff x="2468" y="1332"/>
                      <a:chExt cx="310" cy="60"/>
                    </a:xfrm>
                  </p:grpSpPr>
                  <p:sp>
                    <p:nvSpPr>
                      <p:cNvPr id="228615" name="Freeform 772"/>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sp>
                    <p:nvSpPr>
                      <p:cNvPr id="228616" name="Freeform 773"/>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latin typeface="+mn-lt"/>
                          <a:ea typeface="+mn-ea"/>
                        </a:endParaRPr>
                      </a:p>
                    </p:txBody>
                  </p:sp>
                </p:grpSp>
                <p:sp>
                  <p:nvSpPr>
                    <p:cNvPr id="228613" name="Line 774"/>
                    <p:cNvSpPr>
                      <a:spLocks noChangeShapeType="1"/>
                    </p:cNvSpPr>
                    <p:nvPr/>
                  </p:nvSpPr>
                  <p:spPr bwMode="auto">
                    <a:xfrm>
                      <a:off x="4651" y="1158"/>
                      <a:ext cx="0" cy="4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8614" name="Line 775"/>
                    <p:cNvSpPr>
                      <a:spLocks noChangeShapeType="1"/>
                    </p:cNvSpPr>
                    <p:nvPr/>
                  </p:nvSpPr>
                  <p:spPr bwMode="auto">
                    <a:xfrm>
                      <a:off x="4894" y="1160"/>
                      <a:ext cx="0" cy="4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latin typeface="+mn-lt"/>
                        <a:ea typeface="+mn-ea"/>
                      </a:endParaRPr>
                    </a:p>
                  </p:txBody>
                </p:sp>
              </p:grpSp>
              <p:grpSp>
                <p:nvGrpSpPr>
                  <p:cNvPr id="228419" name="Group 776"/>
                  <p:cNvGrpSpPr>
                    <a:grpSpLocks/>
                  </p:cNvGrpSpPr>
                  <p:nvPr/>
                </p:nvGrpSpPr>
                <p:grpSpPr bwMode="auto">
                  <a:xfrm>
                    <a:off x="5611813" y="3500438"/>
                    <a:ext cx="506412" cy="352425"/>
                    <a:chOff x="2967" y="478"/>
                    <a:chExt cx="788" cy="625"/>
                  </a:xfrm>
                </p:grpSpPr>
                <p:pic>
                  <p:nvPicPr>
                    <p:cNvPr id="228607" name="Picture 777" descr="access_point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608" name="Picture 778" descr="antenna_radiation_stylized"/>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8420" name="Group 779"/>
                  <p:cNvGrpSpPr>
                    <a:grpSpLocks/>
                  </p:cNvGrpSpPr>
                  <p:nvPr/>
                </p:nvGrpSpPr>
                <p:grpSpPr bwMode="auto">
                  <a:xfrm>
                    <a:off x="7132638" y="5003800"/>
                    <a:ext cx="563562" cy="420688"/>
                    <a:chOff x="2967" y="478"/>
                    <a:chExt cx="788" cy="625"/>
                  </a:xfrm>
                </p:grpSpPr>
                <p:pic>
                  <p:nvPicPr>
                    <p:cNvPr id="228605" name="Picture 780" descr="access_point_stylized_small"/>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12" y="559"/>
                      <a:ext cx="57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606" name="Picture 781" descr="antenna_radiation_stylized"/>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67" y="478"/>
                      <a:ext cx="788"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8421" name="Group 782"/>
                  <p:cNvGrpSpPr>
                    <a:grpSpLocks/>
                  </p:cNvGrpSpPr>
                  <p:nvPr/>
                </p:nvGrpSpPr>
                <p:grpSpPr bwMode="auto">
                  <a:xfrm>
                    <a:off x="6061075" y="1844675"/>
                    <a:ext cx="457200" cy="631825"/>
                    <a:chOff x="742" y="2409"/>
                    <a:chExt cx="576" cy="881"/>
                  </a:xfrm>
                </p:grpSpPr>
                <p:grpSp>
                  <p:nvGrpSpPr>
                    <p:cNvPr id="228587" name="Group 783"/>
                    <p:cNvGrpSpPr>
                      <a:grpSpLocks/>
                    </p:cNvGrpSpPr>
                    <p:nvPr/>
                  </p:nvGrpSpPr>
                  <p:grpSpPr bwMode="auto">
                    <a:xfrm>
                      <a:off x="832" y="2643"/>
                      <a:ext cx="376" cy="647"/>
                      <a:chOff x="3130" y="3288"/>
                      <a:chExt cx="410" cy="742"/>
                    </a:xfrm>
                  </p:grpSpPr>
                  <p:sp>
                    <p:nvSpPr>
                      <p:cNvPr id="228590" name="Line 270"/>
                      <p:cNvSpPr>
                        <a:spLocks noChangeShapeType="1"/>
                      </p:cNvSpPr>
                      <p:nvPr/>
                    </p:nvSpPr>
                    <p:spPr bwMode="auto">
                      <a:xfrm flipH="1">
                        <a:off x="3130" y="3288"/>
                        <a:ext cx="205" cy="6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591" name="Line 271"/>
                      <p:cNvSpPr>
                        <a:spLocks noChangeShapeType="1"/>
                      </p:cNvSpPr>
                      <p:nvPr/>
                    </p:nvSpPr>
                    <p:spPr bwMode="auto">
                      <a:xfrm>
                        <a:off x="3335" y="3288"/>
                        <a:ext cx="205" cy="66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592" name="Line 272"/>
                      <p:cNvSpPr>
                        <a:spLocks noChangeShapeType="1"/>
                      </p:cNvSpPr>
                      <p:nvPr/>
                    </p:nvSpPr>
                    <p:spPr bwMode="auto">
                      <a:xfrm>
                        <a:off x="3130" y="3957"/>
                        <a:ext cx="205" cy="7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593" name="Line 273"/>
                      <p:cNvSpPr>
                        <a:spLocks noChangeShapeType="1"/>
                      </p:cNvSpPr>
                      <p:nvPr/>
                    </p:nvSpPr>
                    <p:spPr bwMode="auto">
                      <a:xfrm flipH="1">
                        <a:off x="3335" y="3957"/>
                        <a:ext cx="205" cy="7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594" name="Line 274"/>
                      <p:cNvSpPr>
                        <a:spLocks noChangeShapeType="1"/>
                      </p:cNvSpPr>
                      <p:nvPr/>
                    </p:nvSpPr>
                    <p:spPr bwMode="auto">
                      <a:xfrm>
                        <a:off x="3335" y="3303"/>
                        <a:ext cx="0" cy="72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595" name="Line 275"/>
                      <p:cNvSpPr>
                        <a:spLocks noChangeShapeType="1"/>
                      </p:cNvSpPr>
                      <p:nvPr/>
                    </p:nvSpPr>
                    <p:spPr bwMode="auto">
                      <a:xfrm flipV="1">
                        <a:off x="3130" y="3888"/>
                        <a:ext cx="205" cy="7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596" name="Line 276"/>
                      <p:cNvSpPr>
                        <a:spLocks noChangeShapeType="1"/>
                      </p:cNvSpPr>
                      <p:nvPr/>
                    </p:nvSpPr>
                    <p:spPr bwMode="auto">
                      <a:xfrm flipH="1" flipV="1">
                        <a:off x="3335" y="3888"/>
                        <a:ext cx="205" cy="6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597" name="Line 277"/>
                      <p:cNvSpPr>
                        <a:spLocks noChangeShapeType="1"/>
                      </p:cNvSpPr>
                      <p:nvPr/>
                    </p:nvSpPr>
                    <p:spPr bwMode="auto">
                      <a:xfrm>
                        <a:off x="3217" y="3668"/>
                        <a:ext cx="118" cy="5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598" name="Line 278"/>
                      <p:cNvSpPr>
                        <a:spLocks noChangeShapeType="1"/>
                      </p:cNvSpPr>
                      <p:nvPr/>
                    </p:nvSpPr>
                    <p:spPr bwMode="auto">
                      <a:xfrm flipV="1">
                        <a:off x="3335" y="3668"/>
                        <a:ext cx="124" cy="5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599" name="Line 279"/>
                      <p:cNvSpPr>
                        <a:spLocks noChangeShapeType="1"/>
                      </p:cNvSpPr>
                      <p:nvPr/>
                    </p:nvSpPr>
                    <p:spPr bwMode="auto">
                      <a:xfrm>
                        <a:off x="3178" y="3766"/>
                        <a:ext cx="152" cy="7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600" name="Line 280"/>
                      <p:cNvSpPr>
                        <a:spLocks noChangeShapeType="1"/>
                      </p:cNvSpPr>
                      <p:nvPr/>
                    </p:nvSpPr>
                    <p:spPr bwMode="auto">
                      <a:xfrm flipV="1">
                        <a:off x="3335" y="3781"/>
                        <a:ext cx="153" cy="6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601" name="Line 281"/>
                      <p:cNvSpPr>
                        <a:spLocks noChangeShapeType="1"/>
                      </p:cNvSpPr>
                      <p:nvPr/>
                    </p:nvSpPr>
                    <p:spPr bwMode="auto">
                      <a:xfrm flipV="1">
                        <a:off x="3335" y="3567"/>
                        <a:ext cx="78" cy="2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602" name="Line 282"/>
                      <p:cNvSpPr>
                        <a:spLocks noChangeShapeType="1"/>
                      </p:cNvSpPr>
                      <p:nvPr/>
                    </p:nvSpPr>
                    <p:spPr bwMode="auto">
                      <a:xfrm flipV="1">
                        <a:off x="3335" y="3428"/>
                        <a:ext cx="49" cy="2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603" name="Line 283"/>
                      <p:cNvSpPr>
                        <a:spLocks noChangeShapeType="1"/>
                      </p:cNvSpPr>
                      <p:nvPr/>
                    </p:nvSpPr>
                    <p:spPr bwMode="auto">
                      <a:xfrm>
                        <a:off x="3247" y="3558"/>
                        <a:ext cx="95" cy="3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sp>
                    <p:nvSpPr>
                      <p:cNvPr id="228604" name="Line 284"/>
                      <p:cNvSpPr>
                        <a:spLocks noChangeShapeType="1"/>
                      </p:cNvSpPr>
                      <p:nvPr/>
                    </p:nvSpPr>
                    <p:spPr bwMode="auto">
                      <a:xfrm>
                        <a:off x="3289" y="3422"/>
                        <a:ext cx="55" cy="3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en-US">
                          <a:latin typeface="+mn-lt"/>
                          <a:ea typeface="+mn-ea"/>
                        </a:endParaRPr>
                      </a:p>
                    </p:txBody>
                  </p:sp>
                </p:grpSp>
                <p:pic>
                  <p:nvPicPr>
                    <p:cNvPr id="228588" name="Picture 799" descr="cell_tower_radiation copy"/>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2" y="2409"/>
                      <a:ext cx="576" cy="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589" name="Oval 800"/>
                    <p:cNvSpPr>
                      <a:spLocks noChangeArrowheads="1"/>
                    </p:cNvSpPr>
                    <p:nvPr/>
                  </p:nvSpPr>
                  <p:spPr bwMode="auto">
                    <a:xfrm>
                      <a:off x="986" y="2597"/>
                      <a:ext cx="66" cy="69"/>
                    </a:xfrm>
                    <a:prstGeom prst="ellipse">
                      <a:avLst/>
                    </a:prstGeom>
                    <a:solidFill>
                      <a:schemeClr val="tx2"/>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grpSp>
                <p:nvGrpSpPr>
                  <p:cNvPr id="228422" name="Group 950"/>
                  <p:cNvGrpSpPr>
                    <a:grpSpLocks/>
                  </p:cNvGrpSpPr>
                  <p:nvPr/>
                </p:nvGrpSpPr>
                <p:grpSpPr bwMode="auto">
                  <a:xfrm>
                    <a:off x="8240713" y="5002213"/>
                    <a:ext cx="227012" cy="481013"/>
                    <a:chOff x="4140" y="429"/>
                    <a:chExt cx="1425" cy="2396"/>
                  </a:xfrm>
                </p:grpSpPr>
                <p:sp>
                  <p:nvSpPr>
                    <p:cNvPr id="228555" name="Freeform 951"/>
                    <p:cNvSpPr>
                      <a:spLocks/>
                    </p:cNvSpPr>
                    <p:nvPr/>
                  </p:nvSpPr>
                  <p:spPr bwMode="auto">
                    <a:xfrm>
                      <a:off x="5268" y="433"/>
                      <a:ext cx="283" cy="2286"/>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56" name="Rectangle 952"/>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57" name="Freeform 953"/>
                    <p:cNvSpPr>
                      <a:spLocks/>
                    </p:cNvSpPr>
                    <p:nvPr/>
                  </p:nvSpPr>
                  <p:spPr bwMode="auto">
                    <a:xfrm>
                      <a:off x="5321" y="570"/>
                      <a:ext cx="169" cy="2115"/>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58" name="Freeform 954"/>
                    <p:cNvSpPr>
                      <a:spLocks/>
                    </p:cNvSpPr>
                    <p:nvPr/>
                  </p:nvSpPr>
                  <p:spPr bwMode="auto">
                    <a:xfrm>
                      <a:off x="5284" y="1640"/>
                      <a:ext cx="263" cy="189"/>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59" name="Rectangle 955"/>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560" name="Group 956"/>
                    <p:cNvGrpSpPr>
                      <a:grpSpLocks/>
                    </p:cNvGrpSpPr>
                    <p:nvPr/>
                  </p:nvGrpSpPr>
                  <p:grpSpPr bwMode="auto">
                    <a:xfrm>
                      <a:off x="4749" y="668"/>
                      <a:ext cx="581" cy="145"/>
                      <a:chOff x="614" y="2568"/>
                      <a:chExt cx="725" cy="139"/>
                    </a:xfrm>
                  </p:grpSpPr>
                  <p:sp>
                    <p:nvSpPr>
                      <p:cNvPr id="228585" name="AutoShape 957"/>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86" name="AutoShape 958"/>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sp>
                  <p:nvSpPr>
                    <p:cNvPr id="228561" name="Rectangle 959"/>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562" name="Group 960"/>
                    <p:cNvGrpSpPr>
                      <a:grpSpLocks/>
                    </p:cNvGrpSpPr>
                    <p:nvPr/>
                  </p:nvGrpSpPr>
                  <p:grpSpPr bwMode="auto">
                    <a:xfrm>
                      <a:off x="4747" y="994"/>
                      <a:ext cx="581" cy="134"/>
                      <a:chOff x="614" y="2568"/>
                      <a:chExt cx="725" cy="139"/>
                    </a:xfrm>
                  </p:grpSpPr>
                  <p:sp>
                    <p:nvSpPr>
                      <p:cNvPr id="228583" name="AutoShape 961"/>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84" name="AutoShape 962"/>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sp>
                  <p:nvSpPr>
                    <p:cNvPr id="228563" name="Rectangle 963"/>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64" name="Rectangle 964"/>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565" name="Group 965"/>
                    <p:cNvGrpSpPr>
                      <a:grpSpLocks/>
                    </p:cNvGrpSpPr>
                    <p:nvPr/>
                  </p:nvGrpSpPr>
                  <p:grpSpPr bwMode="auto">
                    <a:xfrm>
                      <a:off x="4735" y="1627"/>
                      <a:ext cx="582" cy="151"/>
                      <a:chOff x="614" y="2568"/>
                      <a:chExt cx="725" cy="139"/>
                    </a:xfrm>
                  </p:grpSpPr>
                  <p:sp>
                    <p:nvSpPr>
                      <p:cNvPr id="228581" name="AutoShape 966"/>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82" name="AutoShape 967"/>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sp>
                  <p:nvSpPr>
                    <p:cNvPr id="228566" name="Freeform 968"/>
                    <p:cNvSpPr>
                      <a:spLocks/>
                    </p:cNvSpPr>
                    <p:nvPr/>
                  </p:nvSpPr>
                  <p:spPr bwMode="auto">
                    <a:xfrm>
                      <a:off x="5288" y="1354"/>
                      <a:ext cx="263" cy="188"/>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nvGrpSpPr>
                    <p:cNvPr id="228567" name="Group 969"/>
                    <p:cNvGrpSpPr>
                      <a:grpSpLocks/>
                    </p:cNvGrpSpPr>
                    <p:nvPr/>
                  </p:nvGrpSpPr>
                  <p:grpSpPr bwMode="auto">
                    <a:xfrm>
                      <a:off x="4739" y="1327"/>
                      <a:ext cx="582" cy="139"/>
                      <a:chOff x="614" y="2568"/>
                      <a:chExt cx="725" cy="139"/>
                    </a:xfrm>
                  </p:grpSpPr>
                  <p:sp>
                    <p:nvSpPr>
                      <p:cNvPr id="228579" name="AutoShape 970"/>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80" name="AutoShape 971"/>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sp>
                  <p:nvSpPr>
                    <p:cNvPr id="228568" name="Rectangle 972"/>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69" name="Freeform 973"/>
                    <p:cNvSpPr>
                      <a:spLocks/>
                    </p:cNvSpPr>
                    <p:nvPr/>
                  </p:nvSpPr>
                  <p:spPr bwMode="auto">
                    <a:xfrm>
                      <a:off x="5312" y="1007"/>
                      <a:ext cx="237" cy="213"/>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70" name="Freeform 974"/>
                    <p:cNvSpPr>
                      <a:spLocks/>
                    </p:cNvSpPr>
                    <p:nvPr/>
                  </p:nvSpPr>
                  <p:spPr bwMode="auto">
                    <a:xfrm>
                      <a:off x="5315" y="680"/>
                      <a:ext cx="244" cy="240"/>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71" name="Oval 975"/>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72" name="Freeform 976"/>
                    <p:cNvSpPr>
                      <a:spLocks/>
                    </p:cNvSpPr>
                    <p:nvPr/>
                  </p:nvSpPr>
                  <p:spPr bwMode="auto">
                    <a:xfrm>
                      <a:off x="5302" y="2614"/>
                      <a:ext cx="245" cy="200"/>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73" name="AutoShape 977"/>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74" name="AutoShape 978"/>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75" name="Oval 979"/>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76" name="Oval 980"/>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eaLnBrk="1" hangingPunct="1"/>
                      <a:endParaRPr lang="en-US" altLang="en-US" sz="1800">
                        <a:solidFill>
                          <a:srgbClr val="FF0000"/>
                        </a:solidFill>
                        <a:latin typeface="+mn-lt"/>
                        <a:ea typeface="+mn-ea"/>
                      </a:endParaRPr>
                    </a:p>
                  </p:txBody>
                </p:sp>
                <p:sp>
                  <p:nvSpPr>
                    <p:cNvPr id="228577" name="Oval 981"/>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78" name="Rectangle 982"/>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grpSp>
                <p:nvGrpSpPr>
                  <p:cNvPr id="228423" name="Group 983"/>
                  <p:cNvGrpSpPr>
                    <a:grpSpLocks/>
                  </p:cNvGrpSpPr>
                  <p:nvPr/>
                </p:nvGrpSpPr>
                <p:grpSpPr bwMode="auto">
                  <a:xfrm>
                    <a:off x="7924800" y="5303838"/>
                    <a:ext cx="227012" cy="481013"/>
                    <a:chOff x="4140" y="429"/>
                    <a:chExt cx="1425" cy="2396"/>
                  </a:xfrm>
                </p:grpSpPr>
                <p:sp>
                  <p:nvSpPr>
                    <p:cNvPr id="228523" name="Freeform 984"/>
                    <p:cNvSpPr>
                      <a:spLocks/>
                    </p:cNvSpPr>
                    <p:nvPr/>
                  </p:nvSpPr>
                  <p:spPr bwMode="auto">
                    <a:xfrm>
                      <a:off x="5268" y="433"/>
                      <a:ext cx="283" cy="2286"/>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24" name="Rectangle 985"/>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25" name="Freeform 986"/>
                    <p:cNvSpPr>
                      <a:spLocks/>
                    </p:cNvSpPr>
                    <p:nvPr/>
                  </p:nvSpPr>
                  <p:spPr bwMode="auto">
                    <a:xfrm>
                      <a:off x="5321" y="570"/>
                      <a:ext cx="169" cy="2115"/>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26" name="Freeform 987"/>
                    <p:cNvSpPr>
                      <a:spLocks/>
                    </p:cNvSpPr>
                    <p:nvPr/>
                  </p:nvSpPr>
                  <p:spPr bwMode="auto">
                    <a:xfrm>
                      <a:off x="5284" y="1640"/>
                      <a:ext cx="263" cy="189"/>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27" name="Rectangle 988"/>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528" name="Group 989"/>
                    <p:cNvGrpSpPr>
                      <a:grpSpLocks/>
                    </p:cNvGrpSpPr>
                    <p:nvPr/>
                  </p:nvGrpSpPr>
                  <p:grpSpPr bwMode="auto">
                    <a:xfrm>
                      <a:off x="4749" y="668"/>
                      <a:ext cx="581" cy="145"/>
                      <a:chOff x="614" y="2568"/>
                      <a:chExt cx="725" cy="139"/>
                    </a:xfrm>
                  </p:grpSpPr>
                  <p:sp>
                    <p:nvSpPr>
                      <p:cNvPr id="228553" name="AutoShape 990"/>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54" name="AutoShape 991"/>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sp>
                  <p:nvSpPr>
                    <p:cNvPr id="228529" name="Rectangle 992"/>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530" name="Group 993"/>
                    <p:cNvGrpSpPr>
                      <a:grpSpLocks/>
                    </p:cNvGrpSpPr>
                    <p:nvPr/>
                  </p:nvGrpSpPr>
                  <p:grpSpPr bwMode="auto">
                    <a:xfrm>
                      <a:off x="4747" y="994"/>
                      <a:ext cx="581" cy="134"/>
                      <a:chOff x="614" y="2568"/>
                      <a:chExt cx="725" cy="139"/>
                    </a:xfrm>
                  </p:grpSpPr>
                  <p:sp>
                    <p:nvSpPr>
                      <p:cNvPr id="228551" name="AutoShape 994"/>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52" name="AutoShape 995"/>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sp>
                  <p:nvSpPr>
                    <p:cNvPr id="228531" name="Rectangle 996"/>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32" name="Rectangle 997"/>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nvGrpSpPr>
                    <p:cNvPr id="228533" name="Group 998"/>
                    <p:cNvGrpSpPr>
                      <a:grpSpLocks/>
                    </p:cNvGrpSpPr>
                    <p:nvPr/>
                  </p:nvGrpSpPr>
                  <p:grpSpPr bwMode="auto">
                    <a:xfrm>
                      <a:off x="4735" y="1627"/>
                      <a:ext cx="582" cy="151"/>
                      <a:chOff x="614" y="2568"/>
                      <a:chExt cx="725" cy="139"/>
                    </a:xfrm>
                  </p:grpSpPr>
                  <p:sp>
                    <p:nvSpPr>
                      <p:cNvPr id="228549" name="AutoShape 999"/>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50" name="AutoShape 1000"/>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sp>
                  <p:nvSpPr>
                    <p:cNvPr id="228534" name="Freeform 1001"/>
                    <p:cNvSpPr>
                      <a:spLocks/>
                    </p:cNvSpPr>
                    <p:nvPr/>
                  </p:nvSpPr>
                  <p:spPr bwMode="auto">
                    <a:xfrm>
                      <a:off x="5288" y="1354"/>
                      <a:ext cx="263" cy="188"/>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nvGrpSpPr>
                    <p:cNvPr id="228535" name="Group 1002"/>
                    <p:cNvGrpSpPr>
                      <a:grpSpLocks/>
                    </p:cNvGrpSpPr>
                    <p:nvPr/>
                  </p:nvGrpSpPr>
                  <p:grpSpPr bwMode="auto">
                    <a:xfrm>
                      <a:off x="4739" y="1327"/>
                      <a:ext cx="582" cy="139"/>
                      <a:chOff x="614" y="2568"/>
                      <a:chExt cx="725" cy="139"/>
                    </a:xfrm>
                  </p:grpSpPr>
                  <p:sp>
                    <p:nvSpPr>
                      <p:cNvPr id="228547" name="AutoShape 1003"/>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48" name="AutoShape 1004"/>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sp>
                  <p:nvSpPr>
                    <p:cNvPr id="228536" name="Rectangle 1005"/>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37" name="Freeform 1006"/>
                    <p:cNvSpPr>
                      <a:spLocks/>
                    </p:cNvSpPr>
                    <p:nvPr/>
                  </p:nvSpPr>
                  <p:spPr bwMode="auto">
                    <a:xfrm>
                      <a:off x="5312" y="1007"/>
                      <a:ext cx="237" cy="213"/>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38" name="Freeform 1007"/>
                    <p:cNvSpPr>
                      <a:spLocks/>
                    </p:cNvSpPr>
                    <p:nvPr/>
                  </p:nvSpPr>
                  <p:spPr bwMode="auto">
                    <a:xfrm>
                      <a:off x="5315" y="680"/>
                      <a:ext cx="244" cy="240"/>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39" name="Oval 1008"/>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40" name="Freeform 1009"/>
                    <p:cNvSpPr>
                      <a:spLocks/>
                    </p:cNvSpPr>
                    <p:nvPr/>
                  </p:nvSpPr>
                  <p:spPr bwMode="auto">
                    <a:xfrm>
                      <a:off x="5302" y="2614"/>
                      <a:ext cx="245" cy="200"/>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41" name="AutoShape 1010"/>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42" name="AutoShape 1011"/>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43" name="Oval 1012"/>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44" name="Oval 1013"/>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eaLnBrk="1" hangingPunct="1"/>
                      <a:endParaRPr lang="en-US" altLang="en-US" sz="1800">
                        <a:solidFill>
                          <a:srgbClr val="FF0000"/>
                        </a:solidFill>
                        <a:latin typeface="+mn-lt"/>
                        <a:ea typeface="+mn-ea"/>
                      </a:endParaRPr>
                    </a:p>
                  </p:txBody>
                </p:sp>
                <p:sp>
                  <p:nvSpPr>
                    <p:cNvPr id="228545" name="Oval 1014"/>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sp>
                  <p:nvSpPr>
                    <p:cNvPr id="228546" name="Rectangle 1015"/>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endParaRPr lang="en-US" altLang="en-US">
                        <a:latin typeface="+mn-lt"/>
                        <a:ea typeface="+mn-ea"/>
                      </a:endParaRPr>
                    </a:p>
                  </p:txBody>
                </p:sp>
              </p:grpSp>
              <p:grpSp>
                <p:nvGrpSpPr>
                  <p:cNvPr id="228424" name="Group 1016"/>
                  <p:cNvGrpSpPr>
                    <a:grpSpLocks/>
                  </p:cNvGrpSpPr>
                  <p:nvPr/>
                </p:nvGrpSpPr>
                <p:grpSpPr bwMode="auto">
                  <a:xfrm>
                    <a:off x="5302250" y="2043113"/>
                    <a:ext cx="534987" cy="407988"/>
                    <a:chOff x="877" y="1008"/>
                    <a:chExt cx="2747" cy="2591"/>
                  </a:xfrm>
                </p:grpSpPr>
                <p:pic>
                  <p:nvPicPr>
                    <p:cNvPr id="228500" name="Picture 1017" descr="antenna_stylized"/>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501" name="Picture 1018" descr="laptop_keyboard"/>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502" name="Freeform 1019"/>
                    <p:cNvSpPr>
                      <a:spLocks/>
                    </p:cNvSpPr>
                    <p:nvPr/>
                  </p:nvSpPr>
                  <p:spPr bwMode="auto">
                    <a:xfrm>
                      <a:off x="1753" y="1603"/>
                      <a:ext cx="1807" cy="1322"/>
                    </a:xfrm>
                    <a:custGeom>
                      <a:avLst/>
                      <a:gdLst>
                        <a:gd name="T0" fmla="*/ 1 w 2982"/>
                        <a:gd name="T1" fmla="*/ 0 h 2442"/>
                        <a:gd name="T2" fmla="*/ 0 w 2982"/>
                        <a:gd name="T3" fmla="*/ 1 h 2442"/>
                        <a:gd name="T4" fmla="*/ 2 w 2982"/>
                        <a:gd name="T5" fmla="*/ 1 h 2442"/>
                        <a:gd name="T6" fmla="*/ 2 w 2982"/>
                        <a:gd name="T7" fmla="*/ 1 h 2442"/>
                        <a:gd name="T8" fmla="*/ 1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latin typeface="+mn-lt"/>
                        <a:ea typeface="+mn-ea"/>
                      </a:endParaRPr>
                    </a:p>
                  </p:txBody>
                </p:sp>
                <p:pic>
                  <p:nvPicPr>
                    <p:cNvPr id="228503" name="Picture 1020" descr="screen"/>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504" name="Freeform 1021"/>
                    <p:cNvSpPr>
                      <a:spLocks/>
                    </p:cNvSpPr>
                    <p:nvPr/>
                  </p:nvSpPr>
                  <p:spPr bwMode="auto">
                    <a:xfrm>
                      <a:off x="2082" y="1564"/>
                      <a:ext cx="1531" cy="246"/>
                    </a:xfrm>
                    <a:custGeom>
                      <a:avLst/>
                      <a:gdLst>
                        <a:gd name="T0" fmla="*/ 1 w 2528"/>
                        <a:gd name="T1" fmla="*/ 0 h 455"/>
                        <a:gd name="T2" fmla="*/ 2 w 2528"/>
                        <a:gd name="T3" fmla="*/ 1 h 455"/>
                        <a:gd name="T4" fmla="*/ 2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05" name="Freeform 1022"/>
                    <p:cNvSpPr>
                      <a:spLocks/>
                    </p:cNvSpPr>
                    <p:nvPr/>
                  </p:nvSpPr>
                  <p:spPr bwMode="auto">
                    <a:xfrm>
                      <a:off x="1737" y="1562"/>
                      <a:ext cx="425" cy="1024"/>
                    </a:xfrm>
                    <a:custGeom>
                      <a:avLst/>
                      <a:gdLst>
                        <a:gd name="T0" fmla="*/ 1 w 702"/>
                        <a:gd name="T1" fmla="*/ 0 h 1893"/>
                        <a:gd name="T2" fmla="*/ 0 w 702"/>
                        <a:gd name="T3" fmla="*/ 1 h 1893"/>
                        <a:gd name="T4" fmla="*/ 1 w 702"/>
                        <a:gd name="T5" fmla="*/ 1 h 1893"/>
                        <a:gd name="T6" fmla="*/ 1 w 702"/>
                        <a:gd name="T7" fmla="*/ 1 h 1893"/>
                        <a:gd name="T8" fmla="*/ 1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06" name="Freeform 1023"/>
                    <p:cNvSpPr>
                      <a:spLocks/>
                    </p:cNvSpPr>
                    <p:nvPr/>
                  </p:nvSpPr>
                  <p:spPr bwMode="auto">
                    <a:xfrm>
                      <a:off x="3144" y="1745"/>
                      <a:ext cx="458" cy="1182"/>
                    </a:xfrm>
                    <a:custGeom>
                      <a:avLst/>
                      <a:gdLst>
                        <a:gd name="T0" fmla="*/ 1 w 756"/>
                        <a:gd name="T1" fmla="*/ 0 h 2184"/>
                        <a:gd name="T2" fmla="*/ 1 w 756"/>
                        <a:gd name="T3" fmla="*/ 1 h 2184"/>
                        <a:gd name="T4" fmla="*/ 0 w 756"/>
                        <a:gd name="T5" fmla="*/ 1 h 2184"/>
                        <a:gd name="T6" fmla="*/ 1 w 756"/>
                        <a:gd name="T7" fmla="*/ 1 h 2184"/>
                        <a:gd name="T8" fmla="*/ 1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07" name="Freeform 1024"/>
                    <p:cNvSpPr>
                      <a:spLocks/>
                    </p:cNvSpPr>
                    <p:nvPr/>
                  </p:nvSpPr>
                  <p:spPr bwMode="auto">
                    <a:xfrm>
                      <a:off x="1732" y="2534"/>
                      <a:ext cx="1680" cy="399"/>
                    </a:xfrm>
                    <a:custGeom>
                      <a:avLst/>
                      <a:gdLst>
                        <a:gd name="T0" fmla="*/ 1 w 2773"/>
                        <a:gd name="T1" fmla="*/ 0 h 738"/>
                        <a:gd name="T2" fmla="*/ 0 w 2773"/>
                        <a:gd name="T3" fmla="*/ 1 h 738"/>
                        <a:gd name="T4" fmla="*/ 2 w 2773"/>
                        <a:gd name="T5" fmla="*/ 1 h 738"/>
                        <a:gd name="T6" fmla="*/ 2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08" name="Freeform 1025"/>
                    <p:cNvSpPr>
                      <a:spLocks/>
                    </p:cNvSpPr>
                    <p:nvPr/>
                  </p:nvSpPr>
                  <p:spPr bwMode="auto">
                    <a:xfrm>
                      <a:off x="3195" y="1755"/>
                      <a:ext cx="429" cy="1187"/>
                    </a:xfrm>
                    <a:custGeom>
                      <a:avLst/>
                      <a:gdLst>
                        <a:gd name="T0" fmla="*/ 2 w 637"/>
                        <a:gd name="T1" fmla="*/ 0 h 1659"/>
                        <a:gd name="T2" fmla="*/ 2 w 637"/>
                        <a:gd name="T3" fmla="*/ 0 h 1659"/>
                        <a:gd name="T4" fmla="*/ 1 w 637"/>
                        <a:gd name="T5" fmla="*/ 15 h 1659"/>
                        <a:gd name="T6" fmla="*/ 0 w 637"/>
                        <a:gd name="T7" fmla="*/ 15 h 1659"/>
                        <a:gd name="T8" fmla="*/ 2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09" name="Freeform 1026"/>
                    <p:cNvSpPr>
                      <a:spLocks/>
                    </p:cNvSpPr>
                    <p:nvPr/>
                  </p:nvSpPr>
                  <p:spPr bwMode="auto">
                    <a:xfrm>
                      <a:off x="1734" y="2587"/>
                      <a:ext cx="1494" cy="394"/>
                    </a:xfrm>
                    <a:custGeom>
                      <a:avLst/>
                      <a:gdLst>
                        <a:gd name="T0" fmla="*/ 0 w 2216"/>
                        <a:gd name="T1" fmla="*/ 0 h 550"/>
                        <a:gd name="T2" fmla="*/ 1 w 2216"/>
                        <a:gd name="T3" fmla="*/ 1 h 550"/>
                        <a:gd name="T4" fmla="*/ 9 w 2216"/>
                        <a:gd name="T5" fmla="*/ 5 h 550"/>
                        <a:gd name="T6" fmla="*/ 9 w 2216"/>
                        <a:gd name="T7" fmla="*/ 4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nvGrpSpPr>
                    <p:cNvPr id="228510" name="Group 1027"/>
                    <p:cNvGrpSpPr>
                      <a:grpSpLocks/>
                    </p:cNvGrpSpPr>
                    <p:nvPr/>
                  </p:nvGrpSpPr>
                  <p:grpSpPr bwMode="auto">
                    <a:xfrm>
                      <a:off x="1709" y="3008"/>
                      <a:ext cx="507" cy="234"/>
                      <a:chOff x="1740" y="2642"/>
                      <a:chExt cx="752" cy="327"/>
                    </a:xfrm>
                  </p:grpSpPr>
                  <p:sp>
                    <p:nvSpPr>
                      <p:cNvPr id="228517" name="Freeform 1028"/>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18" name="Freeform 1029"/>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19" name="Freeform 1030"/>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20" name="Freeform 1031"/>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21" name="Freeform 1032"/>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22" name="Freeform 1033"/>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sp>
                  <p:nvSpPr>
                    <p:cNvPr id="228511" name="Freeform 1034"/>
                    <p:cNvSpPr>
                      <a:spLocks/>
                    </p:cNvSpPr>
                    <p:nvPr/>
                  </p:nvSpPr>
                  <p:spPr bwMode="auto">
                    <a:xfrm>
                      <a:off x="2577" y="3043"/>
                      <a:ext cx="614" cy="514"/>
                    </a:xfrm>
                    <a:custGeom>
                      <a:avLst/>
                      <a:gdLst>
                        <a:gd name="T0" fmla="*/ 1 w 990"/>
                        <a:gd name="T1" fmla="*/ 2 h 792"/>
                        <a:gd name="T2" fmla="*/ 1 w 990"/>
                        <a:gd name="T3" fmla="*/ 0 h 792"/>
                        <a:gd name="T4" fmla="*/ 1 w 990"/>
                        <a:gd name="T5" fmla="*/ 1 h 792"/>
                        <a:gd name="T6" fmla="*/ 0 w 990"/>
                        <a:gd name="T7" fmla="*/ 2 h 792"/>
                        <a:gd name="T8" fmla="*/ 1 w 990"/>
                        <a:gd name="T9" fmla="*/ 2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12" name="Freeform 1035"/>
                    <p:cNvSpPr>
                      <a:spLocks/>
                    </p:cNvSpPr>
                    <p:nvPr/>
                  </p:nvSpPr>
                  <p:spPr bwMode="auto">
                    <a:xfrm>
                      <a:off x="1010" y="3084"/>
                      <a:ext cx="1571" cy="469"/>
                    </a:xfrm>
                    <a:custGeom>
                      <a:avLst/>
                      <a:gdLst>
                        <a:gd name="T0" fmla="*/ 1 w 2532"/>
                        <a:gd name="T1" fmla="*/ 0 h 723"/>
                        <a:gd name="T2" fmla="*/ 1 w 2532"/>
                        <a:gd name="T3" fmla="*/ 0 h 723"/>
                        <a:gd name="T4" fmla="*/ 4 w 2532"/>
                        <a:gd name="T5" fmla="*/ 2 h 723"/>
                        <a:gd name="T6" fmla="*/ 4 w 2532"/>
                        <a:gd name="T7" fmla="*/ 2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13" name="Freeform 1036"/>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14" name="Freeform 1037"/>
                    <p:cNvSpPr>
                      <a:spLocks/>
                    </p:cNvSpPr>
                    <p:nvPr/>
                  </p:nvSpPr>
                  <p:spPr bwMode="auto">
                    <a:xfrm>
                      <a:off x="1012" y="2611"/>
                      <a:ext cx="730" cy="393"/>
                    </a:xfrm>
                    <a:custGeom>
                      <a:avLst/>
                      <a:gdLst>
                        <a:gd name="T0" fmla="*/ 1 w 1176"/>
                        <a:gd name="T1" fmla="*/ 0 h 606"/>
                        <a:gd name="T2" fmla="*/ 0 w 1176"/>
                        <a:gd name="T3" fmla="*/ 1 h 606"/>
                        <a:gd name="T4" fmla="*/ 1 w 1176"/>
                        <a:gd name="T5" fmla="*/ 1 h 606"/>
                        <a:gd name="T6" fmla="*/ 1 w 1176"/>
                        <a:gd name="T7" fmla="*/ 1 h 606"/>
                        <a:gd name="T8" fmla="*/ 1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15" name="Freeform 1038"/>
                    <p:cNvSpPr>
                      <a:spLocks/>
                    </p:cNvSpPr>
                    <p:nvPr/>
                  </p:nvSpPr>
                  <p:spPr bwMode="auto">
                    <a:xfrm>
                      <a:off x="1061" y="3018"/>
                      <a:ext cx="1490" cy="451"/>
                    </a:xfrm>
                    <a:custGeom>
                      <a:avLst/>
                      <a:gdLst>
                        <a:gd name="T0" fmla="*/ 1 w 2532"/>
                        <a:gd name="T1" fmla="*/ 0 h 723"/>
                        <a:gd name="T2" fmla="*/ 1 w 2532"/>
                        <a:gd name="T3" fmla="*/ 0 h 723"/>
                        <a:gd name="T4" fmla="*/ 1 w 2532"/>
                        <a:gd name="T5" fmla="*/ 1 h 723"/>
                        <a:gd name="T6" fmla="*/ 1 w 2532"/>
                        <a:gd name="T7" fmla="*/ 1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516" name="Freeform 1039"/>
                    <p:cNvSpPr>
                      <a:spLocks/>
                    </p:cNvSpPr>
                    <p:nvPr/>
                  </p:nvSpPr>
                  <p:spPr bwMode="auto">
                    <a:xfrm flipV="1">
                      <a:off x="2549" y="2986"/>
                      <a:ext cx="608" cy="467"/>
                    </a:xfrm>
                    <a:custGeom>
                      <a:avLst/>
                      <a:gdLst>
                        <a:gd name="T0" fmla="*/ 0 w 2532"/>
                        <a:gd name="T1" fmla="*/ 0 h 723"/>
                        <a:gd name="T2" fmla="*/ 0 w 2532"/>
                        <a:gd name="T3" fmla="*/ 0 h 723"/>
                        <a:gd name="T4" fmla="*/ 0 w 2532"/>
                        <a:gd name="T5" fmla="*/ 2 h 723"/>
                        <a:gd name="T6" fmla="*/ 0 w 2532"/>
                        <a:gd name="T7" fmla="*/ 2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grpSp>
                <p:nvGrpSpPr>
                  <p:cNvPr id="228425" name="Group 1064"/>
                  <p:cNvGrpSpPr>
                    <a:grpSpLocks/>
                  </p:cNvGrpSpPr>
                  <p:nvPr/>
                </p:nvGrpSpPr>
                <p:grpSpPr bwMode="auto">
                  <a:xfrm>
                    <a:off x="6872288" y="5486400"/>
                    <a:ext cx="474662" cy="407988"/>
                    <a:chOff x="877" y="1008"/>
                    <a:chExt cx="2747" cy="2591"/>
                  </a:xfrm>
                </p:grpSpPr>
                <p:pic>
                  <p:nvPicPr>
                    <p:cNvPr id="228477" name="Picture 1065" descr="antenna_stylized"/>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478" name="Picture 1066" descr="laptop_keyboard"/>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479" name="Freeform 1067"/>
                    <p:cNvSpPr>
                      <a:spLocks/>
                    </p:cNvSpPr>
                    <p:nvPr/>
                  </p:nvSpPr>
                  <p:spPr bwMode="auto">
                    <a:xfrm>
                      <a:off x="1753" y="1603"/>
                      <a:ext cx="1807" cy="1322"/>
                    </a:xfrm>
                    <a:custGeom>
                      <a:avLst/>
                      <a:gdLst>
                        <a:gd name="T0" fmla="*/ 1 w 2982"/>
                        <a:gd name="T1" fmla="*/ 0 h 2442"/>
                        <a:gd name="T2" fmla="*/ 0 w 2982"/>
                        <a:gd name="T3" fmla="*/ 1 h 2442"/>
                        <a:gd name="T4" fmla="*/ 2 w 2982"/>
                        <a:gd name="T5" fmla="*/ 1 h 2442"/>
                        <a:gd name="T6" fmla="*/ 2 w 2982"/>
                        <a:gd name="T7" fmla="*/ 1 h 2442"/>
                        <a:gd name="T8" fmla="*/ 1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latin typeface="+mn-lt"/>
                        <a:ea typeface="+mn-ea"/>
                      </a:endParaRPr>
                    </a:p>
                  </p:txBody>
                </p:sp>
                <p:pic>
                  <p:nvPicPr>
                    <p:cNvPr id="228480" name="Picture 1068" descr="screen"/>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481" name="Freeform 1069"/>
                    <p:cNvSpPr>
                      <a:spLocks/>
                    </p:cNvSpPr>
                    <p:nvPr/>
                  </p:nvSpPr>
                  <p:spPr bwMode="auto">
                    <a:xfrm>
                      <a:off x="2082" y="1564"/>
                      <a:ext cx="1531" cy="246"/>
                    </a:xfrm>
                    <a:custGeom>
                      <a:avLst/>
                      <a:gdLst>
                        <a:gd name="T0" fmla="*/ 1 w 2528"/>
                        <a:gd name="T1" fmla="*/ 0 h 455"/>
                        <a:gd name="T2" fmla="*/ 2 w 2528"/>
                        <a:gd name="T3" fmla="*/ 1 h 455"/>
                        <a:gd name="T4" fmla="*/ 2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82" name="Freeform 1070"/>
                    <p:cNvSpPr>
                      <a:spLocks/>
                    </p:cNvSpPr>
                    <p:nvPr/>
                  </p:nvSpPr>
                  <p:spPr bwMode="auto">
                    <a:xfrm>
                      <a:off x="1737" y="1562"/>
                      <a:ext cx="425" cy="1024"/>
                    </a:xfrm>
                    <a:custGeom>
                      <a:avLst/>
                      <a:gdLst>
                        <a:gd name="T0" fmla="*/ 1 w 702"/>
                        <a:gd name="T1" fmla="*/ 0 h 1893"/>
                        <a:gd name="T2" fmla="*/ 0 w 702"/>
                        <a:gd name="T3" fmla="*/ 1 h 1893"/>
                        <a:gd name="T4" fmla="*/ 1 w 702"/>
                        <a:gd name="T5" fmla="*/ 1 h 1893"/>
                        <a:gd name="T6" fmla="*/ 1 w 702"/>
                        <a:gd name="T7" fmla="*/ 1 h 1893"/>
                        <a:gd name="T8" fmla="*/ 1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83" name="Freeform 1071"/>
                    <p:cNvSpPr>
                      <a:spLocks/>
                    </p:cNvSpPr>
                    <p:nvPr/>
                  </p:nvSpPr>
                  <p:spPr bwMode="auto">
                    <a:xfrm>
                      <a:off x="3144" y="1745"/>
                      <a:ext cx="458" cy="1182"/>
                    </a:xfrm>
                    <a:custGeom>
                      <a:avLst/>
                      <a:gdLst>
                        <a:gd name="T0" fmla="*/ 1 w 756"/>
                        <a:gd name="T1" fmla="*/ 0 h 2184"/>
                        <a:gd name="T2" fmla="*/ 1 w 756"/>
                        <a:gd name="T3" fmla="*/ 1 h 2184"/>
                        <a:gd name="T4" fmla="*/ 0 w 756"/>
                        <a:gd name="T5" fmla="*/ 1 h 2184"/>
                        <a:gd name="T6" fmla="*/ 1 w 756"/>
                        <a:gd name="T7" fmla="*/ 1 h 2184"/>
                        <a:gd name="T8" fmla="*/ 1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84" name="Freeform 1072"/>
                    <p:cNvSpPr>
                      <a:spLocks/>
                    </p:cNvSpPr>
                    <p:nvPr/>
                  </p:nvSpPr>
                  <p:spPr bwMode="auto">
                    <a:xfrm>
                      <a:off x="1732" y="2534"/>
                      <a:ext cx="1680" cy="399"/>
                    </a:xfrm>
                    <a:custGeom>
                      <a:avLst/>
                      <a:gdLst>
                        <a:gd name="T0" fmla="*/ 1 w 2773"/>
                        <a:gd name="T1" fmla="*/ 0 h 738"/>
                        <a:gd name="T2" fmla="*/ 0 w 2773"/>
                        <a:gd name="T3" fmla="*/ 1 h 738"/>
                        <a:gd name="T4" fmla="*/ 2 w 2773"/>
                        <a:gd name="T5" fmla="*/ 1 h 738"/>
                        <a:gd name="T6" fmla="*/ 2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85" name="Freeform 1073"/>
                    <p:cNvSpPr>
                      <a:spLocks/>
                    </p:cNvSpPr>
                    <p:nvPr/>
                  </p:nvSpPr>
                  <p:spPr bwMode="auto">
                    <a:xfrm>
                      <a:off x="3195" y="1755"/>
                      <a:ext cx="429" cy="1187"/>
                    </a:xfrm>
                    <a:custGeom>
                      <a:avLst/>
                      <a:gdLst>
                        <a:gd name="T0" fmla="*/ 2 w 637"/>
                        <a:gd name="T1" fmla="*/ 0 h 1659"/>
                        <a:gd name="T2" fmla="*/ 2 w 637"/>
                        <a:gd name="T3" fmla="*/ 0 h 1659"/>
                        <a:gd name="T4" fmla="*/ 1 w 637"/>
                        <a:gd name="T5" fmla="*/ 15 h 1659"/>
                        <a:gd name="T6" fmla="*/ 0 w 637"/>
                        <a:gd name="T7" fmla="*/ 15 h 1659"/>
                        <a:gd name="T8" fmla="*/ 2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86" name="Freeform 1074"/>
                    <p:cNvSpPr>
                      <a:spLocks/>
                    </p:cNvSpPr>
                    <p:nvPr/>
                  </p:nvSpPr>
                  <p:spPr bwMode="auto">
                    <a:xfrm>
                      <a:off x="1734" y="2587"/>
                      <a:ext cx="1494" cy="394"/>
                    </a:xfrm>
                    <a:custGeom>
                      <a:avLst/>
                      <a:gdLst>
                        <a:gd name="T0" fmla="*/ 0 w 2216"/>
                        <a:gd name="T1" fmla="*/ 0 h 550"/>
                        <a:gd name="T2" fmla="*/ 1 w 2216"/>
                        <a:gd name="T3" fmla="*/ 1 h 550"/>
                        <a:gd name="T4" fmla="*/ 9 w 2216"/>
                        <a:gd name="T5" fmla="*/ 5 h 550"/>
                        <a:gd name="T6" fmla="*/ 9 w 2216"/>
                        <a:gd name="T7" fmla="*/ 4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nvGrpSpPr>
                    <p:cNvPr id="228487" name="Group 1075"/>
                    <p:cNvGrpSpPr>
                      <a:grpSpLocks/>
                    </p:cNvGrpSpPr>
                    <p:nvPr/>
                  </p:nvGrpSpPr>
                  <p:grpSpPr bwMode="auto">
                    <a:xfrm>
                      <a:off x="1709" y="3008"/>
                      <a:ext cx="507" cy="234"/>
                      <a:chOff x="1740" y="2642"/>
                      <a:chExt cx="752" cy="327"/>
                    </a:xfrm>
                  </p:grpSpPr>
                  <p:sp>
                    <p:nvSpPr>
                      <p:cNvPr id="228494" name="Freeform 1076"/>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95" name="Freeform 1077"/>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96" name="Freeform 1078"/>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97" name="Freeform 1079"/>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98" name="Freeform 1080"/>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99" name="Freeform 1081"/>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sp>
                  <p:nvSpPr>
                    <p:cNvPr id="228488" name="Freeform 1082"/>
                    <p:cNvSpPr>
                      <a:spLocks/>
                    </p:cNvSpPr>
                    <p:nvPr/>
                  </p:nvSpPr>
                  <p:spPr bwMode="auto">
                    <a:xfrm>
                      <a:off x="2577" y="3043"/>
                      <a:ext cx="614" cy="514"/>
                    </a:xfrm>
                    <a:custGeom>
                      <a:avLst/>
                      <a:gdLst>
                        <a:gd name="T0" fmla="*/ 1 w 990"/>
                        <a:gd name="T1" fmla="*/ 2 h 792"/>
                        <a:gd name="T2" fmla="*/ 1 w 990"/>
                        <a:gd name="T3" fmla="*/ 0 h 792"/>
                        <a:gd name="T4" fmla="*/ 1 w 990"/>
                        <a:gd name="T5" fmla="*/ 1 h 792"/>
                        <a:gd name="T6" fmla="*/ 0 w 990"/>
                        <a:gd name="T7" fmla="*/ 2 h 792"/>
                        <a:gd name="T8" fmla="*/ 1 w 990"/>
                        <a:gd name="T9" fmla="*/ 2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89" name="Freeform 1083"/>
                    <p:cNvSpPr>
                      <a:spLocks/>
                    </p:cNvSpPr>
                    <p:nvPr/>
                  </p:nvSpPr>
                  <p:spPr bwMode="auto">
                    <a:xfrm>
                      <a:off x="1010" y="3084"/>
                      <a:ext cx="1571" cy="469"/>
                    </a:xfrm>
                    <a:custGeom>
                      <a:avLst/>
                      <a:gdLst>
                        <a:gd name="T0" fmla="*/ 1 w 2532"/>
                        <a:gd name="T1" fmla="*/ 0 h 723"/>
                        <a:gd name="T2" fmla="*/ 1 w 2532"/>
                        <a:gd name="T3" fmla="*/ 0 h 723"/>
                        <a:gd name="T4" fmla="*/ 4 w 2532"/>
                        <a:gd name="T5" fmla="*/ 2 h 723"/>
                        <a:gd name="T6" fmla="*/ 4 w 2532"/>
                        <a:gd name="T7" fmla="*/ 2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90" name="Freeform 1084"/>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91" name="Freeform 1085"/>
                    <p:cNvSpPr>
                      <a:spLocks/>
                    </p:cNvSpPr>
                    <p:nvPr/>
                  </p:nvSpPr>
                  <p:spPr bwMode="auto">
                    <a:xfrm>
                      <a:off x="1012" y="2611"/>
                      <a:ext cx="730" cy="393"/>
                    </a:xfrm>
                    <a:custGeom>
                      <a:avLst/>
                      <a:gdLst>
                        <a:gd name="T0" fmla="*/ 1 w 1176"/>
                        <a:gd name="T1" fmla="*/ 0 h 606"/>
                        <a:gd name="T2" fmla="*/ 0 w 1176"/>
                        <a:gd name="T3" fmla="*/ 1 h 606"/>
                        <a:gd name="T4" fmla="*/ 1 w 1176"/>
                        <a:gd name="T5" fmla="*/ 1 h 606"/>
                        <a:gd name="T6" fmla="*/ 1 w 1176"/>
                        <a:gd name="T7" fmla="*/ 1 h 606"/>
                        <a:gd name="T8" fmla="*/ 1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92" name="Freeform 1086"/>
                    <p:cNvSpPr>
                      <a:spLocks/>
                    </p:cNvSpPr>
                    <p:nvPr/>
                  </p:nvSpPr>
                  <p:spPr bwMode="auto">
                    <a:xfrm>
                      <a:off x="1061" y="3018"/>
                      <a:ext cx="1490" cy="451"/>
                    </a:xfrm>
                    <a:custGeom>
                      <a:avLst/>
                      <a:gdLst>
                        <a:gd name="T0" fmla="*/ 1 w 2532"/>
                        <a:gd name="T1" fmla="*/ 0 h 723"/>
                        <a:gd name="T2" fmla="*/ 1 w 2532"/>
                        <a:gd name="T3" fmla="*/ 0 h 723"/>
                        <a:gd name="T4" fmla="*/ 1 w 2532"/>
                        <a:gd name="T5" fmla="*/ 1 h 723"/>
                        <a:gd name="T6" fmla="*/ 1 w 2532"/>
                        <a:gd name="T7" fmla="*/ 1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93" name="Freeform 1087"/>
                    <p:cNvSpPr>
                      <a:spLocks/>
                    </p:cNvSpPr>
                    <p:nvPr/>
                  </p:nvSpPr>
                  <p:spPr bwMode="auto">
                    <a:xfrm flipV="1">
                      <a:off x="2549" y="2986"/>
                      <a:ext cx="608" cy="467"/>
                    </a:xfrm>
                    <a:custGeom>
                      <a:avLst/>
                      <a:gdLst>
                        <a:gd name="T0" fmla="*/ 0 w 2532"/>
                        <a:gd name="T1" fmla="*/ 0 h 723"/>
                        <a:gd name="T2" fmla="*/ 0 w 2532"/>
                        <a:gd name="T3" fmla="*/ 0 h 723"/>
                        <a:gd name="T4" fmla="*/ 0 w 2532"/>
                        <a:gd name="T5" fmla="*/ 2 h 723"/>
                        <a:gd name="T6" fmla="*/ 0 w 2532"/>
                        <a:gd name="T7" fmla="*/ 2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grpSp>
                <p:nvGrpSpPr>
                  <p:cNvPr id="228426" name="Group 1114"/>
                  <p:cNvGrpSpPr>
                    <a:grpSpLocks/>
                  </p:cNvGrpSpPr>
                  <p:nvPr/>
                </p:nvGrpSpPr>
                <p:grpSpPr bwMode="auto">
                  <a:xfrm>
                    <a:off x="5561013" y="3041650"/>
                    <a:ext cx="444500" cy="407988"/>
                    <a:chOff x="877" y="1008"/>
                    <a:chExt cx="2747" cy="2591"/>
                  </a:xfrm>
                </p:grpSpPr>
                <p:pic>
                  <p:nvPicPr>
                    <p:cNvPr id="228454" name="Picture 1115" descr="antenna_stylized"/>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455" name="Picture 1116" descr="laptop_keyboard"/>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456" name="Freeform 1117"/>
                    <p:cNvSpPr>
                      <a:spLocks/>
                    </p:cNvSpPr>
                    <p:nvPr/>
                  </p:nvSpPr>
                  <p:spPr bwMode="auto">
                    <a:xfrm>
                      <a:off x="1753" y="1603"/>
                      <a:ext cx="1807" cy="1322"/>
                    </a:xfrm>
                    <a:custGeom>
                      <a:avLst/>
                      <a:gdLst>
                        <a:gd name="T0" fmla="*/ 1 w 2982"/>
                        <a:gd name="T1" fmla="*/ 0 h 2442"/>
                        <a:gd name="T2" fmla="*/ 0 w 2982"/>
                        <a:gd name="T3" fmla="*/ 1 h 2442"/>
                        <a:gd name="T4" fmla="*/ 2 w 2982"/>
                        <a:gd name="T5" fmla="*/ 1 h 2442"/>
                        <a:gd name="T6" fmla="*/ 2 w 2982"/>
                        <a:gd name="T7" fmla="*/ 1 h 2442"/>
                        <a:gd name="T8" fmla="*/ 1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latin typeface="+mn-lt"/>
                        <a:ea typeface="+mn-ea"/>
                      </a:endParaRPr>
                    </a:p>
                  </p:txBody>
                </p:sp>
                <p:pic>
                  <p:nvPicPr>
                    <p:cNvPr id="228457" name="Picture 1118" descr="screen"/>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458" name="Freeform 1119"/>
                    <p:cNvSpPr>
                      <a:spLocks/>
                    </p:cNvSpPr>
                    <p:nvPr/>
                  </p:nvSpPr>
                  <p:spPr bwMode="auto">
                    <a:xfrm>
                      <a:off x="2082" y="1564"/>
                      <a:ext cx="1531" cy="246"/>
                    </a:xfrm>
                    <a:custGeom>
                      <a:avLst/>
                      <a:gdLst>
                        <a:gd name="T0" fmla="*/ 1 w 2528"/>
                        <a:gd name="T1" fmla="*/ 0 h 455"/>
                        <a:gd name="T2" fmla="*/ 2 w 2528"/>
                        <a:gd name="T3" fmla="*/ 1 h 455"/>
                        <a:gd name="T4" fmla="*/ 2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59" name="Freeform 1120"/>
                    <p:cNvSpPr>
                      <a:spLocks/>
                    </p:cNvSpPr>
                    <p:nvPr/>
                  </p:nvSpPr>
                  <p:spPr bwMode="auto">
                    <a:xfrm>
                      <a:off x="1737" y="1562"/>
                      <a:ext cx="425" cy="1024"/>
                    </a:xfrm>
                    <a:custGeom>
                      <a:avLst/>
                      <a:gdLst>
                        <a:gd name="T0" fmla="*/ 1 w 702"/>
                        <a:gd name="T1" fmla="*/ 0 h 1893"/>
                        <a:gd name="T2" fmla="*/ 0 w 702"/>
                        <a:gd name="T3" fmla="*/ 1 h 1893"/>
                        <a:gd name="T4" fmla="*/ 1 w 702"/>
                        <a:gd name="T5" fmla="*/ 1 h 1893"/>
                        <a:gd name="T6" fmla="*/ 1 w 702"/>
                        <a:gd name="T7" fmla="*/ 1 h 1893"/>
                        <a:gd name="T8" fmla="*/ 1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60" name="Freeform 1121"/>
                    <p:cNvSpPr>
                      <a:spLocks/>
                    </p:cNvSpPr>
                    <p:nvPr/>
                  </p:nvSpPr>
                  <p:spPr bwMode="auto">
                    <a:xfrm>
                      <a:off x="3144" y="1745"/>
                      <a:ext cx="458" cy="1182"/>
                    </a:xfrm>
                    <a:custGeom>
                      <a:avLst/>
                      <a:gdLst>
                        <a:gd name="T0" fmla="*/ 1 w 756"/>
                        <a:gd name="T1" fmla="*/ 0 h 2184"/>
                        <a:gd name="T2" fmla="*/ 1 w 756"/>
                        <a:gd name="T3" fmla="*/ 1 h 2184"/>
                        <a:gd name="T4" fmla="*/ 0 w 756"/>
                        <a:gd name="T5" fmla="*/ 1 h 2184"/>
                        <a:gd name="T6" fmla="*/ 1 w 756"/>
                        <a:gd name="T7" fmla="*/ 1 h 2184"/>
                        <a:gd name="T8" fmla="*/ 1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61" name="Freeform 1122"/>
                    <p:cNvSpPr>
                      <a:spLocks/>
                    </p:cNvSpPr>
                    <p:nvPr/>
                  </p:nvSpPr>
                  <p:spPr bwMode="auto">
                    <a:xfrm>
                      <a:off x="1732" y="2534"/>
                      <a:ext cx="1680" cy="399"/>
                    </a:xfrm>
                    <a:custGeom>
                      <a:avLst/>
                      <a:gdLst>
                        <a:gd name="T0" fmla="*/ 1 w 2773"/>
                        <a:gd name="T1" fmla="*/ 0 h 738"/>
                        <a:gd name="T2" fmla="*/ 0 w 2773"/>
                        <a:gd name="T3" fmla="*/ 1 h 738"/>
                        <a:gd name="T4" fmla="*/ 2 w 2773"/>
                        <a:gd name="T5" fmla="*/ 1 h 738"/>
                        <a:gd name="T6" fmla="*/ 2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62" name="Freeform 1123"/>
                    <p:cNvSpPr>
                      <a:spLocks/>
                    </p:cNvSpPr>
                    <p:nvPr/>
                  </p:nvSpPr>
                  <p:spPr bwMode="auto">
                    <a:xfrm>
                      <a:off x="3195" y="1755"/>
                      <a:ext cx="429" cy="1187"/>
                    </a:xfrm>
                    <a:custGeom>
                      <a:avLst/>
                      <a:gdLst>
                        <a:gd name="T0" fmla="*/ 2 w 637"/>
                        <a:gd name="T1" fmla="*/ 0 h 1659"/>
                        <a:gd name="T2" fmla="*/ 2 w 637"/>
                        <a:gd name="T3" fmla="*/ 0 h 1659"/>
                        <a:gd name="T4" fmla="*/ 1 w 637"/>
                        <a:gd name="T5" fmla="*/ 15 h 1659"/>
                        <a:gd name="T6" fmla="*/ 0 w 637"/>
                        <a:gd name="T7" fmla="*/ 15 h 1659"/>
                        <a:gd name="T8" fmla="*/ 2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63" name="Freeform 1124"/>
                    <p:cNvSpPr>
                      <a:spLocks/>
                    </p:cNvSpPr>
                    <p:nvPr/>
                  </p:nvSpPr>
                  <p:spPr bwMode="auto">
                    <a:xfrm>
                      <a:off x="1734" y="2587"/>
                      <a:ext cx="1494" cy="394"/>
                    </a:xfrm>
                    <a:custGeom>
                      <a:avLst/>
                      <a:gdLst>
                        <a:gd name="T0" fmla="*/ 0 w 2216"/>
                        <a:gd name="T1" fmla="*/ 0 h 550"/>
                        <a:gd name="T2" fmla="*/ 1 w 2216"/>
                        <a:gd name="T3" fmla="*/ 1 h 550"/>
                        <a:gd name="T4" fmla="*/ 9 w 2216"/>
                        <a:gd name="T5" fmla="*/ 5 h 550"/>
                        <a:gd name="T6" fmla="*/ 9 w 2216"/>
                        <a:gd name="T7" fmla="*/ 4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nvGrpSpPr>
                    <p:cNvPr id="228464" name="Group 1125"/>
                    <p:cNvGrpSpPr>
                      <a:grpSpLocks/>
                    </p:cNvGrpSpPr>
                    <p:nvPr/>
                  </p:nvGrpSpPr>
                  <p:grpSpPr bwMode="auto">
                    <a:xfrm>
                      <a:off x="1709" y="3008"/>
                      <a:ext cx="507" cy="234"/>
                      <a:chOff x="1740" y="2642"/>
                      <a:chExt cx="752" cy="327"/>
                    </a:xfrm>
                  </p:grpSpPr>
                  <p:sp>
                    <p:nvSpPr>
                      <p:cNvPr id="228471" name="Freeform 1126"/>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72" name="Freeform 1127"/>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73" name="Freeform 1128"/>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74" name="Freeform 1129"/>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75" name="Freeform 1130"/>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76" name="Freeform 1131"/>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sp>
                  <p:nvSpPr>
                    <p:cNvPr id="228465" name="Freeform 1132"/>
                    <p:cNvSpPr>
                      <a:spLocks/>
                    </p:cNvSpPr>
                    <p:nvPr/>
                  </p:nvSpPr>
                  <p:spPr bwMode="auto">
                    <a:xfrm>
                      <a:off x="2577" y="3043"/>
                      <a:ext cx="614" cy="514"/>
                    </a:xfrm>
                    <a:custGeom>
                      <a:avLst/>
                      <a:gdLst>
                        <a:gd name="T0" fmla="*/ 1 w 990"/>
                        <a:gd name="T1" fmla="*/ 2 h 792"/>
                        <a:gd name="T2" fmla="*/ 1 w 990"/>
                        <a:gd name="T3" fmla="*/ 0 h 792"/>
                        <a:gd name="T4" fmla="*/ 1 w 990"/>
                        <a:gd name="T5" fmla="*/ 1 h 792"/>
                        <a:gd name="T6" fmla="*/ 0 w 990"/>
                        <a:gd name="T7" fmla="*/ 2 h 792"/>
                        <a:gd name="T8" fmla="*/ 1 w 990"/>
                        <a:gd name="T9" fmla="*/ 2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66" name="Freeform 1133"/>
                    <p:cNvSpPr>
                      <a:spLocks/>
                    </p:cNvSpPr>
                    <p:nvPr/>
                  </p:nvSpPr>
                  <p:spPr bwMode="auto">
                    <a:xfrm>
                      <a:off x="1010" y="3084"/>
                      <a:ext cx="1571" cy="469"/>
                    </a:xfrm>
                    <a:custGeom>
                      <a:avLst/>
                      <a:gdLst>
                        <a:gd name="T0" fmla="*/ 1 w 2532"/>
                        <a:gd name="T1" fmla="*/ 0 h 723"/>
                        <a:gd name="T2" fmla="*/ 1 w 2532"/>
                        <a:gd name="T3" fmla="*/ 0 h 723"/>
                        <a:gd name="T4" fmla="*/ 4 w 2532"/>
                        <a:gd name="T5" fmla="*/ 2 h 723"/>
                        <a:gd name="T6" fmla="*/ 4 w 2532"/>
                        <a:gd name="T7" fmla="*/ 2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67" name="Freeform 1134"/>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68" name="Freeform 1135"/>
                    <p:cNvSpPr>
                      <a:spLocks/>
                    </p:cNvSpPr>
                    <p:nvPr/>
                  </p:nvSpPr>
                  <p:spPr bwMode="auto">
                    <a:xfrm>
                      <a:off x="1012" y="2611"/>
                      <a:ext cx="730" cy="393"/>
                    </a:xfrm>
                    <a:custGeom>
                      <a:avLst/>
                      <a:gdLst>
                        <a:gd name="T0" fmla="*/ 1 w 1176"/>
                        <a:gd name="T1" fmla="*/ 0 h 606"/>
                        <a:gd name="T2" fmla="*/ 0 w 1176"/>
                        <a:gd name="T3" fmla="*/ 1 h 606"/>
                        <a:gd name="T4" fmla="*/ 1 w 1176"/>
                        <a:gd name="T5" fmla="*/ 1 h 606"/>
                        <a:gd name="T6" fmla="*/ 1 w 1176"/>
                        <a:gd name="T7" fmla="*/ 1 h 606"/>
                        <a:gd name="T8" fmla="*/ 1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69" name="Freeform 1136"/>
                    <p:cNvSpPr>
                      <a:spLocks/>
                    </p:cNvSpPr>
                    <p:nvPr/>
                  </p:nvSpPr>
                  <p:spPr bwMode="auto">
                    <a:xfrm>
                      <a:off x="1061" y="3018"/>
                      <a:ext cx="1490" cy="451"/>
                    </a:xfrm>
                    <a:custGeom>
                      <a:avLst/>
                      <a:gdLst>
                        <a:gd name="T0" fmla="*/ 1 w 2532"/>
                        <a:gd name="T1" fmla="*/ 0 h 723"/>
                        <a:gd name="T2" fmla="*/ 1 w 2532"/>
                        <a:gd name="T3" fmla="*/ 0 h 723"/>
                        <a:gd name="T4" fmla="*/ 1 w 2532"/>
                        <a:gd name="T5" fmla="*/ 1 h 723"/>
                        <a:gd name="T6" fmla="*/ 1 w 2532"/>
                        <a:gd name="T7" fmla="*/ 1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70" name="Freeform 1137"/>
                    <p:cNvSpPr>
                      <a:spLocks/>
                    </p:cNvSpPr>
                    <p:nvPr/>
                  </p:nvSpPr>
                  <p:spPr bwMode="auto">
                    <a:xfrm flipV="1">
                      <a:off x="2549" y="2986"/>
                      <a:ext cx="608" cy="467"/>
                    </a:xfrm>
                    <a:custGeom>
                      <a:avLst/>
                      <a:gdLst>
                        <a:gd name="T0" fmla="*/ 0 w 2532"/>
                        <a:gd name="T1" fmla="*/ 0 h 723"/>
                        <a:gd name="T2" fmla="*/ 0 w 2532"/>
                        <a:gd name="T3" fmla="*/ 0 h 723"/>
                        <a:gd name="T4" fmla="*/ 0 w 2532"/>
                        <a:gd name="T5" fmla="*/ 2 h 723"/>
                        <a:gd name="T6" fmla="*/ 0 w 2532"/>
                        <a:gd name="T7" fmla="*/ 2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grpSp>
                <p:nvGrpSpPr>
                  <p:cNvPr id="228427" name="Group 1139"/>
                  <p:cNvGrpSpPr>
                    <a:grpSpLocks/>
                  </p:cNvGrpSpPr>
                  <p:nvPr/>
                </p:nvGrpSpPr>
                <p:grpSpPr bwMode="auto">
                  <a:xfrm flipH="1">
                    <a:off x="5940425" y="3222625"/>
                    <a:ext cx="414337" cy="373063"/>
                    <a:chOff x="2839" y="3501"/>
                    <a:chExt cx="755" cy="803"/>
                  </a:xfrm>
                </p:grpSpPr>
                <p:pic>
                  <p:nvPicPr>
                    <p:cNvPr id="228452" name="Picture 1140" descr="desktop_computer_stylized_me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 y="3501"/>
                      <a:ext cx="755" cy="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453" name="Freeform 1141"/>
                    <p:cNvSpPr>
                      <a:spLocks/>
                    </p:cNvSpPr>
                    <p:nvPr/>
                  </p:nvSpPr>
                  <p:spPr bwMode="auto">
                    <a:xfrm>
                      <a:off x="2916" y="3578"/>
                      <a:ext cx="356" cy="368"/>
                    </a:xfrm>
                    <a:custGeom>
                      <a:avLst/>
                      <a:gdLst>
                        <a:gd name="T0" fmla="*/ 0 w 356"/>
                        <a:gd name="T1" fmla="*/ 0 h 368"/>
                        <a:gd name="T2" fmla="*/ 300 w 356"/>
                        <a:gd name="T3" fmla="*/ 14 h 368"/>
                        <a:gd name="T4" fmla="*/ 356 w 356"/>
                        <a:gd name="T5" fmla="*/ 294 h 368"/>
                        <a:gd name="T6" fmla="*/ 78 w 356"/>
                        <a:gd name="T7" fmla="*/ 368 h 368"/>
                        <a:gd name="T8" fmla="*/ 0 w 356"/>
                        <a:gd name="T9" fmla="*/ 0 h 368"/>
                        <a:gd name="T10" fmla="*/ 0 60000 65536"/>
                        <a:gd name="T11" fmla="*/ 0 60000 65536"/>
                        <a:gd name="T12" fmla="*/ 0 60000 65536"/>
                        <a:gd name="T13" fmla="*/ 0 60000 65536"/>
                        <a:gd name="T14" fmla="*/ 0 60000 65536"/>
                        <a:gd name="T15" fmla="*/ 0 w 356"/>
                        <a:gd name="T16" fmla="*/ 0 h 368"/>
                        <a:gd name="T17" fmla="*/ 356 w 356"/>
                        <a:gd name="T18" fmla="*/ 368 h 368"/>
                      </a:gdLst>
                      <a:ahLst/>
                      <a:cxnLst>
                        <a:cxn ang="T10">
                          <a:pos x="T0" y="T1"/>
                        </a:cxn>
                        <a:cxn ang="T11">
                          <a:pos x="T2" y="T3"/>
                        </a:cxn>
                        <a:cxn ang="T12">
                          <a:pos x="T4" y="T5"/>
                        </a:cxn>
                        <a:cxn ang="T13">
                          <a:pos x="T6" y="T7"/>
                        </a:cxn>
                        <a:cxn ang="T14">
                          <a:pos x="T8" y="T9"/>
                        </a:cxn>
                      </a:cxnLst>
                      <a:rect l="T15" t="T16" r="T17" b="T18"/>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a:noFill/>
                    </a:ln>
                    <a:extLst>
                      <a:ext uri="{91240B29-F687-4F45-9708-019B960494DF}">
                        <a14:hiddenLine xmlns:a14="http://schemas.microsoft.com/office/drawing/2010/main" w="9525" cap="flat" cmpd="sng">
                          <a:solidFill>
                            <a:srgbClr val="000000"/>
                          </a:solidFill>
                          <a:prstDash val="solid"/>
                          <a:round/>
                          <a:headEnd/>
                          <a:tailEnd/>
                        </a14:hiddenLine>
                      </a:ext>
                    </a:extLst>
                  </p:spPr>
                  <p:txBody>
                    <a:bodyPr wrap="none"/>
                    <a:lstStyle/>
                    <a:p>
                      <a:endParaRPr lang="en-US">
                        <a:latin typeface="+mn-lt"/>
                        <a:ea typeface="+mn-ea"/>
                      </a:endParaRPr>
                    </a:p>
                  </p:txBody>
                </p:sp>
              </p:grpSp>
              <p:grpSp>
                <p:nvGrpSpPr>
                  <p:cNvPr id="228428" name="Group 1142"/>
                  <p:cNvGrpSpPr>
                    <a:grpSpLocks/>
                  </p:cNvGrpSpPr>
                  <p:nvPr/>
                </p:nvGrpSpPr>
                <p:grpSpPr bwMode="auto">
                  <a:xfrm>
                    <a:off x="7307263" y="5422900"/>
                    <a:ext cx="474662" cy="407988"/>
                    <a:chOff x="877" y="1008"/>
                    <a:chExt cx="2747" cy="2591"/>
                  </a:xfrm>
                </p:grpSpPr>
                <p:pic>
                  <p:nvPicPr>
                    <p:cNvPr id="228429" name="Picture 1143" descr="antenna_stylized"/>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77" y="1008"/>
                      <a:ext cx="2725" cy="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8430" name="Picture 1144" descr="laptop_keyboard"/>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rot="109064" flipH="1">
                      <a:off x="1009" y="2586"/>
                      <a:ext cx="2245"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431" name="Freeform 1145"/>
                    <p:cNvSpPr>
                      <a:spLocks/>
                    </p:cNvSpPr>
                    <p:nvPr/>
                  </p:nvSpPr>
                  <p:spPr bwMode="auto">
                    <a:xfrm>
                      <a:off x="1753" y="1603"/>
                      <a:ext cx="1807" cy="1322"/>
                    </a:xfrm>
                    <a:custGeom>
                      <a:avLst/>
                      <a:gdLst>
                        <a:gd name="T0" fmla="*/ 1 w 2982"/>
                        <a:gd name="T1" fmla="*/ 0 h 2442"/>
                        <a:gd name="T2" fmla="*/ 0 w 2982"/>
                        <a:gd name="T3" fmla="*/ 1 h 2442"/>
                        <a:gd name="T4" fmla="*/ 2 w 2982"/>
                        <a:gd name="T5" fmla="*/ 1 h 2442"/>
                        <a:gd name="T6" fmla="*/ 2 w 2982"/>
                        <a:gd name="T7" fmla="*/ 1 h 2442"/>
                        <a:gd name="T8" fmla="*/ 1 w 2982"/>
                        <a:gd name="T9" fmla="*/ 0 h 2442"/>
                        <a:gd name="T10" fmla="*/ 0 60000 65536"/>
                        <a:gd name="T11" fmla="*/ 0 60000 65536"/>
                        <a:gd name="T12" fmla="*/ 0 60000 65536"/>
                        <a:gd name="T13" fmla="*/ 0 60000 65536"/>
                        <a:gd name="T14" fmla="*/ 0 60000 65536"/>
                        <a:gd name="T15" fmla="*/ 0 w 2982"/>
                        <a:gd name="T16" fmla="*/ 0 h 2442"/>
                        <a:gd name="T17" fmla="*/ 2982 w 2982"/>
                        <a:gd name="T18" fmla="*/ 2442 h 2442"/>
                      </a:gdLst>
                      <a:ahLst/>
                      <a:cxnLst>
                        <a:cxn ang="T10">
                          <a:pos x="T0" y="T1"/>
                        </a:cxn>
                        <a:cxn ang="T11">
                          <a:pos x="T2" y="T3"/>
                        </a:cxn>
                        <a:cxn ang="T12">
                          <a:pos x="T4" y="T5"/>
                        </a:cxn>
                        <a:cxn ang="T13">
                          <a:pos x="T6" y="T7"/>
                        </a:cxn>
                        <a:cxn ang="T14">
                          <a:pos x="T8" y="T9"/>
                        </a:cxn>
                      </a:cxnLst>
                      <a:rect l="T15" t="T16" r="T17" b="T18"/>
                      <a:pathLst>
                        <a:path w="2982" h="2442">
                          <a:moveTo>
                            <a:pt x="540" y="0"/>
                          </a:moveTo>
                          <a:lnTo>
                            <a:pt x="0" y="1734"/>
                          </a:lnTo>
                          <a:lnTo>
                            <a:pt x="2394" y="2442"/>
                          </a:lnTo>
                          <a:lnTo>
                            <a:pt x="2982" y="318"/>
                          </a:lnTo>
                          <a:lnTo>
                            <a:pt x="540" y="0"/>
                          </a:lnTo>
                          <a:close/>
                        </a:path>
                      </a:pathLst>
                    </a:custGeom>
                    <a:solidFill>
                      <a:schemeClr val="tx1"/>
                    </a:solidFill>
                    <a:ln w="9525">
                      <a:solidFill>
                        <a:schemeClr val="tx1"/>
                      </a:solidFill>
                      <a:round/>
                      <a:headEnd/>
                      <a:tailEnd/>
                    </a:ln>
                  </p:spPr>
                  <p:txBody>
                    <a:bodyPr/>
                    <a:lstStyle/>
                    <a:p>
                      <a:endParaRPr lang="en-US">
                        <a:latin typeface="+mn-lt"/>
                        <a:ea typeface="+mn-ea"/>
                      </a:endParaRPr>
                    </a:p>
                  </p:txBody>
                </p:sp>
                <p:pic>
                  <p:nvPicPr>
                    <p:cNvPr id="228432" name="Picture 1146" descr="screen"/>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842" y="1637"/>
                      <a:ext cx="1642"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433" name="Freeform 1147"/>
                    <p:cNvSpPr>
                      <a:spLocks/>
                    </p:cNvSpPr>
                    <p:nvPr/>
                  </p:nvSpPr>
                  <p:spPr bwMode="auto">
                    <a:xfrm>
                      <a:off x="2082" y="1564"/>
                      <a:ext cx="1531" cy="246"/>
                    </a:xfrm>
                    <a:custGeom>
                      <a:avLst/>
                      <a:gdLst>
                        <a:gd name="T0" fmla="*/ 1 w 2528"/>
                        <a:gd name="T1" fmla="*/ 0 h 455"/>
                        <a:gd name="T2" fmla="*/ 2 w 2528"/>
                        <a:gd name="T3" fmla="*/ 1 h 455"/>
                        <a:gd name="T4" fmla="*/ 2 w 2528"/>
                        <a:gd name="T5" fmla="*/ 1 h 455"/>
                        <a:gd name="T6" fmla="*/ 0 w 2528"/>
                        <a:gd name="T7" fmla="*/ 1 h 455"/>
                        <a:gd name="T8" fmla="*/ 1 w 2528"/>
                        <a:gd name="T9" fmla="*/ 0 h 455"/>
                        <a:gd name="T10" fmla="*/ 0 60000 65536"/>
                        <a:gd name="T11" fmla="*/ 0 60000 65536"/>
                        <a:gd name="T12" fmla="*/ 0 60000 65536"/>
                        <a:gd name="T13" fmla="*/ 0 60000 65536"/>
                        <a:gd name="T14" fmla="*/ 0 60000 65536"/>
                        <a:gd name="T15" fmla="*/ 0 w 2528"/>
                        <a:gd name="T16" fmla="*/ 0 h 455"/>
                        <a:gd name="T17" fmla="*/ 2528 w 2528"/>
                        <a:gd name="T18" fmla="*/ 455 h 455"/>
                      </a:gdLst>
                      <a:ahLst/>
                      <a:cxnLst>
                        <a:cxn ang="T10">
                          <a:pos x="T0" y="T1"/>
                        </a:cxn>
                        <a:cxn ang="T11">
                          <a:pos x="T2" y="T3"/>
                        </a:cxn>
                        <a:cxn ang="T12">
                          <a:pos x="T4" y="T5"/>
                        </a:cxn>
                        <a:cxn ang="T13">
                          <a:pos x="T6" y="T7"/>
                        </a:cxn>
                        <a:cxn ang="T14">
                          <a:pos x="T8" y="T9"/>
                        </a:cxn>
                      </a:cxnLst>
                      <a:rect l="T15" t="T16" r="T17" b="T18"/>
                      <a:pathLst>
                        <a:path w="2528" h="455">
                          <a:moveTo>
                            <a:pt x="14" y="0"/>
                          </a:moveTo>
                          <a:lnTo>
                            <a:pt x="2528" y="341"/>
                          </a:lnTo>
                          <a:lnTo>
                            <a:pt x="2480" y="455"/>
                          </a:lnTo>
                          <a:lnTo>
                            <a:pt x="0" y="86"/>
                          </a:lnTo>
                          <a:lnTo>
                            <a:pt x="14" y="0"/>
                          </a:lnTo>
                          <a:close/>
                        </a:path>
                      </a:pathLst>
                    </a:custGeom>
                    <a:gradFill rotWithShape="1">
                      <a:gsLst>
                        <a:gs pos="0">
                          <a:srgbClr val="000099"/>
                        </a:gs>
                        <a:gs pos="100000">
                          <a:srgbClr val="EAEAEA"/>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34" name="Freeform 1148"/>
                    <p:cNvSpPr>
                      <a:spLocks/>
                    </p:cNvSpPr>
                    <p:nvPr/>
                  </p:nvSpPr>
                  <p:spPr bwMode="auto">
                    <a:xfrm>
                      <a:off x="1737" y="1562"/>
                      <a:ext cx="425" cy="1024"/>
                    </a:xfrm>
                    <a:custGeom>
                      <a:avLst/>
                      <a:gdLst>
                        <a:gd name="T0" fmla="*/ 1 w 702"/>
                        <a:gd name="T1" fmla="*/ 0 h 1893"/>
                        <a:gd name="T2" fmla="*/ 0 w 702"/>
                        <a:gd name="T3" fmla="*/ 1 h 1893"/>
                        <a:gd name="T4" fmla="*/ 1 w 702"/>
                        <a:gd name="T5" fmla="*/ 1 h 1893"/>
                        <a:gd name="T6" fmla="*/ 1 w 702"/>
                        <a:gd name="T7" fmla="*/ 1 h 1893"/>
                        <a:gd name="T8" fmla="*/ 1 w 702"/>
                        <a:gd name="T9" fmla="*/ 0 h 1893"/>
                        <a:gd name="T10" fmla="*/ 0 60000 65536"/>
                        <a:gd name="T11" fmla="*/ 0 60000 65536"/>
                        <a:gd name="T12" fmla="*/ 0 60000 65536"/>
                        <a:gd name="T13" fmla="*/ 0 60000 65536"/>
                        <a:gd name="T14" fmla="*/ 0 60000 65536"/>
                        <a:gd name="T15" fmla="*/ 0 w 702"/>
                        <a:gd name="T16" fmla="*/ 0 h 1893"/>
                        <a:gd name="T17" fmla="*/ 702 w 702"/>
                        <a:gd name="T18" fmla="*/ 1893 h 1893"/>
                      </a:gdLst>
                      <a:ahLst/>
                      <a:cxnLst>
                        <a:cxn ang="T10">
                          <a:pos x="T0" y="T1"/>
                        </a:cxn>
                        <a:cxn ang="T11">
                          <a:pos x="T2" y="T3"/>
                        </a:cxn>
                        <a:cxn ang="T12">
                          <a:pos x="T4" y="T5"/>
                        </a:cxn>
                        <a:cxn ang="T13">
                          <a:pos x="T6" y="T7"/>
                        </a:cxn>
                        <a:cxn ang="T14">
                          <a:pos x="T8" y="T9"/>
                        </a:cxn>
                      </a:cxnLst>
                      <a:rect l="T15" t="T16" r="T17" b="T18"/>
                      <a:pathLst>
                        <a:path w="702" h="1893">
                          <a:moveTo>
                            <a:pt x="579" y="0"/>
                          </a:moveTo>
                          <a:lnTo>
                            <a:pt x="0" y="1869"/>
                          </a:lnTo>
                          <a:lnTo>
                            <a:pt x="114" y="1893"/>
                          </a:lnTo>
                          <a:lnTo>
                            <a:pt x="702" y="51"/>
                          </a:lnTo>
                          <a:lnTo>
                            <a:pt x="579"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35" name="Freeform 1149"/>
                    <p:cNvSpPr>
                      <a:spLocks/>
                    </p:cNvSpPr>
                    <p:nvPr/>
                  </p:nvSpPr>
                  <p:spPr bwMode="auto">
                    <a:xfrm>
                      <a:off x="3144" y="1745"/>
                      <a:ext cx="458" cy="1182"/>
                    </a:xfrm>
                    <a:custGeom>
                      <a:avLst/>
                      <a:gdLst>
                        <a:gd name="T0" fmla="*/ 1 w 756"/>
                        <a:gd name="T1" fmla="*/ 0 h 2184"/>
                        <a:gd name="T2" fmla="*/ 1 w 756"/>
                        <a:gd name="T3" fmla="*/ 1 h 2184"/>
                        <a:gd name="T4" fmla="*/ 0 w 756"/>
                        <a:gd name="T5" fmla="*/ 1 h 2184"/>
                        <a:gd name="T6" fmla="*/ 1 w 756"/>
                        <a:gd name="T7" fmla="*/ 1 h 2184"/>
                        <a:gd name="T8" fmla="*/ 1 w 756"/>
                        <a:gd name="T9" fmla="*/ 0 h 2184"/>
                        <a:gd name="T10" fmla="*/ 0 60000 65536"/>
                        <a:gd name="T11" fmla="*/ 0 60000 65536"/>
                        <a:gd name="T12" fmla="*/ 0 60000 65536"/>
                        <a:gd name="T13" fmla="*/ 0 60000 65536"/>
                        <a:gd name="T14" fmla="*/ 0 60000 65536"/>
                        <a:gd name="T15" fmla="*/ 0 w 756"/>
                        <a:gd name="T16" fmla="*/ 0 h 2184"/>
                        <a:gd name="T17" fmla="*/ 756 w 756"/>
                        <a:gd name="T18" fmla="*/ 2184 h 2184"/>
                      </a:gdLst>
                      <a:ahLst/>
                      <a:cxnLst>
                        <a:cxn ang="T10">
                          <a:pos x="T0" y="T1"/>
                        </a:cxn>
                        <a:cxn ang="T11">
                          <a:pos x="T2" y="T3"/>
                        </a:cxn>
                        <a:cxn ang="T12">
                          <a:pos x="T4" y="T5"/>
                        </a:cxn>
                        <a:cxn ang="T13">
                          <a:pos x="T6" y="T7"/>
                        </a:cxn>
                        <a:cxn ang="T14">
                          <a:pos x="T8" y="T9"/>
                        </a:cxn>
                      </a:cxnLst>
                      <a:rect l="T15" t="T16" r="T17" b="T18"/>
                      <a:pathLst>
                        <a:path w="756" h="2184">
                          <a:moveTo>
                            <a:pt x="756" y="0"/>
                          </a:moveTo>
                          <a:lnTo>
                            <a:pt x="138" y="2184"/>
                          </a:lnTo>
                          <a:lnTo>
                            <a:pt x="0" y="2148"/>
                          </a:lnTo>
                          <a:lnTo>
                            <a:pt x="606" y="78"/>
                          </a:lnTo>
                          <a:lnTo>
                            <a:pt x="756" y="0"/>
                          </a:lnTo>
                          <a:close/>
                        </a:path>
                      </a:pathLst>
                    </a:custGeom>
                    <a:gradFill rotWithShape="1">
                      <a:gsLst>
                        <a:gs pos="0">
                          <a:srgbClr val="DDDDDD"/>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36" name="Freeform 1150"/>
                    <p:cNvSpPr>
                      <a:spLocks/>
                    </p:cNvSpPr>
                    <p:nvPr/>
                  </p:nvSpPr>
                  <p:spPr bwMode="auto">
                    <a:xfrm>
                      <a:off x="1732" y="2534"/>
                      <a:ext cx="1680" cy="399"/>
                    </a:xfrm>
                    <a:custGeom>
                      <a:avLst/>
                      <a:gdLst>
                        <a:gd name="T0" fmla="*/ 1 w 2773"/>
                        <a:gd name="T1" fmla="*/ 0 h 738"/>
                        <a:gd name="T2" fmla="*/ 0 w 2773"/>
                        <a:gd name="T3" fmla="*/ 1 h 738"/>
                        <a:gd name="T4" fmla="*/ 2 w 2773"/>
                        <a:gd name="T5" fmla="*/ 1 h 738"/>
                        <a:gd name="T6" fmla="*/ 2 w 2773"/>
                        <a:gd name="T7" fmla="*/ 1 h 738"/>
                        <a:gd name="T8" fmla="*/ 1 w 2773"/>
                        <a:gd name="T9" fmla="*/ 0 h 738"/>
                        <a:gd name="T10" fmla="*/ 0 60000 65536"/>
                        <a:gd name="T11" fmla="*/ 0 60000 65536"/>
                        <a:gd name="T12" fmla="*/ 0 60000 65536"/>
                        <a:gd name="T13" fmla="*/ 0 60000 65536"/>
                        <a:gd name="T14" fmla="*/ 0 60000 65536"/>
                        <a:gd name="T15" fmla="*/ 0 w 2773"/>
                        <a:gd name="T16" fmla="*/ 0 h 738"/>
                        <a:gd name="T17" fmla="*/ 2773 w 2773"/>
                        <a:gd name="T18" fmla="*/ 738 h 738"/>
                      </a:gdLst>
                      <a:ahLst/>
                      <a:cxnLst>
                        <a:cxn ang="T10">
                          <a:pos x="T0" y="T1"/>
                        </a:cxn>
                        <a:cxn ang="T11">
                          <a:pos x="T2" y="T3"/>
                        </a:cxn>
                        <a:cxn ang="T12">
                          <a:pos x="T4" y="T5"/>
                        </a:cxn>
                        <a:cxn ang="T13">
                          <a:pos x="T6" y="T7"/>
                        </a:cxn>
                        <a:cxn ang="T14">
                          <a:pos x="T8" y="T9"/>
                        </a:cxn>
                      </a:cxnLst>
                      <a:rect l="T15" t="T16" r="T17" b="T18"/>
                      <a:pathLst>
                        <a:path w="2773" h="738">
                          <a:moveTo>
                            <a:pt x="33" y="0"/>
                          </a:moveTo>
                          <a:lnTo>
                            <a:pt x="0" y="99"/>
                          </a:lnTo>
                          <a:lnTo>
                            <a:pt x="2436" y="738"/>
                          </a:lnTo>
                          <a:cubicBezTo>
                            <a:pt x="2499" y="501"/>
                            <a:pt x="2773" y="727"/>
                            <a:pt x="2373" y="603"/>
                          </a:cubicBezTo>
                          <a:lnTo>
                            <a:pt x="33" y="0"/>
                          </a:lnTo>
                          <a:close/>
                        </a:path>
                      </a:pathLst>
                    </a:custGeom>
                    <a:gradFill rotWithShape="1">
                      <a:gsLst>
                        <a:gs pos="0">
                          <a:srgbClr val="0000CC"/>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37" name="Freeform 1151"/>
                    <p:cNvSpPr>
                      <a:spLocks/>
                    </p:cNvSpPr>
                    <p:nvPr/>
                  </p:nvSpPr>
                  <p:spPr bwMode="auto">
                    <a:xfrm>
                      <a:off x="3195" y="1755"/>
                      <a:ext cx="429" cy="1187"/>
                    </a:xfrm>
                    <a:custGeom>
                      <a:avLst/>
                      <a:gdLst>
                        <a:gd name="T0" fmla="*/ 2 w 637"/>
                        <a:gd name="T1" fmla="*/ 0 h 1659"/>
                        <a:gd name="T2" fmla="*/ 2 w 637"/>
                        <a:gd name="T3" fmla="*/ 0 h 1659"/>
                        <a:gd name="T4" fmla="*/ 1 w 637"/>
                        <a:gd name="T5" fmla="*/ 15 h 1659"/>
                        <a:gd name="T6" fmla="*/ 0 w 637"/>
                        <a:gd name="T7" fmla="*/ 15 h 1659"/>
                        <a:gd name="T8" fmla="*/ 2 w 637"/>
                        <a:gd name="T9" fmla="*/ 0 h 1659"/>
                        <a:gd name="T10" fmla="*/ 0 60000 65536"/>
                        <a:gd name="T11" fmla="*/ 0 60000 65536"/>
                        <a:gd name="T12" fmla="*/ 0 60000 65536"/>
                        <a:gd name="T13" fmla="*/ 0 60000 65536"/>
                        <a:gd name="T14" fmla="*/ 0 60000 65536"/>
                        <a:gd name="T15" fmla="*/ 0 w 637"/>
                        <a:gd name="T16" fmla="*/ 0 h 1659"/>
                        <a:gd name="T17" fmla="*/ 637 w 637"/>
                        <a:gd name="T18" fmla="*/ 1659 h 1659"/>
                      </a:gdLst>
                      <a:ahLst/>
                      <a:cxnLst>
                        <a:cxn ang="T10">
                          <a:pos x="T0" y="T1"/>
                        </a:cxn>
                        <a:cxn ang="T11">
                          <a:pos x="T2" y="T3"/>
                        </a:cxn>
                        <a:cxn ang="T12">
                          <a:pos x="T4" y="T5"/>
                        </a:cxn>
                        <a:cxn ang="T13">
                          <a:pos x="T6" y="T7"/>
                        </a:cxn>
                        <a:cxn ang="T14">
                          <a:pos x="T8" y="T9"/>
                        </a:cxn>
                      </a:cxnLst>
                      <a:rect l="T15" t="T16" r="T17" b="T18"/>
                      <a:pathLst>
                        <a:path w="637" h="1659">
                          <a:moveTo>
                            <a:pt x="615" y="0"/>
                          </a:moveTo>
                          <a:lnTo>
                            <a:pt x="637" y="0"/>
                          </a:lnTo>
                          <a:lnTo>
                            <a:pt x="68" y="1659"/>
                          </a:lnTo>
                          <a:lnTo>
                            <a:pt x="0" y="1647"/>
                          </a:lnTo>
                          <a:lnTo>
                            <a:pt x="615"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38" name="Freeform 1152"/>
                    <p:cNvSpPr>
                      <a:spLocks/>
                    </p:cNvSpPr>
                    <p:nvPr/>
                  </p:nvSpPr>
                  <p:spPr bwMode="auto">
                    <a:xfrm>
                      <a:off x="1734" y="2587"/>
                      <a:ext cx="1494" cy="394"/>
                    </a:xfrm>
                    <a:custGeom>
                      <a:avLst/>
                      <a:gdLst>
                        <a:gd name="T0" fmla="*/ 0 w 2216"/>
                        <a:gd name="T1" fmla="*/ 0 h 550"/>
                        <a:gd name="T2" fmla="*/ 1 w 2216"/>
                        <a:gd name="T3" fmla="*/ 1 h 550"/>
                        <a:gd name="T4" fmla="*/ 9 w 2216"/>
                        <a:gd name="T5" fmla="*/ 5 h 550"/>
                        <a:gd name="T6" fmla="*/ 9 w 2216"/>
                        <a:gd name="T7" fmla="*/ 4 h 550"/>
                        <a:gd name="T8" fmla="*/ 0 w 2216"/>
                        <a:gd name="T9" fmla="*/ 0 h 550"/>
                        <a:gd name="T10" fmla="*/ 0 60000 65536"/>
                        <a:gd name="T11" fmla="*/ 0 60000 65536"/>
                        <a:gd name="T12" fmla="*/ 0 60000 65536"/>
                        <a:gd name="T13" fmla="*/ 0 60000 65536"/>
                        <a:gd name="T14" fmla="*/ 0 60000 65536"/>
                        <a:gd name="T15" fmla="*/ 0 w 2216"/>
                        <a:gd name="T16" fmla="*/ 0 h 550"/>
                        <a:gd name="T17" fmla="*/ 2216 w 2216"/>
                        <a:gd name="T18" fmla="*/ 550 h 550"/>
                      </a:gdLst>
                      <a:ahLst/>
                      <a:cxnLst>
                        <a:cxn ang="T10">
                          <a:pos x="T0" y="T1"/>
                        </a:cxn>
                        <a:cxn ang="T11">
                          <a:pos x="T2" y="T3"/>
                        </a:cxn>
                        <a:cxn ang="T12">
                          <a:pos x="T4" y="T5"/>
                        </a:cxn>
                        <a:cxn ang="T13">
                          <a:pos x="T6" y="T7"/>
                        </a:cxn>
                        <a:cxn ang="T14">
                          <a:pos x="T8" y="T9"/>
                        </a:cxn>
                      </a:cxnLst>
                      <a:rect l="T15" t="T16" r="T17" b="T18"/>
                      <a:pathLst>
                        <a:path w="2216" h="550">
                          <a:moveTo>
                            <a:pt x="0" y="0"/>
                          </a:moveTo>
                          <a:lnTo>
                            <a:pt x="9" y="57"/>
                          </a:lnTo>
                          <a:lnTo>
                            <a:pt x="2164" y="550"/>
                          </a:lnTo>
                          <a:lnTo>
                            <a:pt x="2216" y="496"/>
                          </a:lnTo>
                          <a:lnTo>
                            <a:pt x="0" y="0"/>
                          </a:lnTo>
                          <a:close/>
                        </a:path>
                      </a:pathLst>
                    </a:custGeom>
                    <a:gradFill rotWithShape="1">
                      <a:gsLst>
                        <a:gs pos="0">
                          <a:srgbClr val="00009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nvGrpSpPr>
                    <p:cNvPr id="228439" name="Group 1153"/>
                    <p:cNvGrpSpPr>
                      <a:grpSpLocks/>
                    </p:cNvGrpSpPr>
                    <p:nvPr/>
                  </p:nvGrpSpPr>
                  <p:grpSpPr bwMode="auto">
                    <a:xfrm>
                      <a:off x="1709" y="3008"/>
                      <a:ext cx="507" cy="234"/>
                      <a:chOff x="1740" y="2642"/>
                      <a:chExt cx="752" cy="327"/>
                    </a:xfrm>
                  </p:grpSpPr>
                  <p:sp>
                    <p:nvSpPr>
                      <p:cNvPr id="228446" name="Freeform 1154"/>
                      <p:cNvSpPr>
                        <a:spLocks/>
                      </p:cNvSpPr>
                      <p:nvPr/>
                    </p:nvSpPr>
                    <p:spPr bwMode="auto">
                      <a:xfrm>
                        <a:off x="1740" y="2642"/>
                        <a:ext cx="752" cy="327"/>
                      </a:xfrm>
                      <a:custGeom>
                        <a:avLst/>
                        <a:gdLst>
                          <a:gd name="T0" fmla="*/ 293 w 752"/>
                          <a:gd name="T1" fmla="*/ 0 h 327"/>
                          <a:gd name="T2" fmla="*/ 752 w 752"/>
                          <a:gd name="T3" fmla="*/ 124 h 327"/>
                          <a:gd name="T4" fmla="*/ 470 w 752"/>
                          <a:gd name="T5" fmla="*/ 327 h 327"/>
                          <a:gd name="T6" fmla="*/ 0 w 752"/>
                          <a:gd name="T7" fmla="*/ 183 h 327"/>
                          <a:gd name="T8" fmla="*/ 293 w 752"/>
                          <a:gd name="T9" fmla="*/ 0 h 327"/>
                          <a:gd name="T10" fmla="*/ 0 60000 65536"/>
                          <a:gd name="T11" fmla="*/ 0 60000 65536"/>
                          <a:gd name="T12" fmla="*/ 0 60000 65536"/>
                          <a:gd name="T13" fmla="*/ 0 60000 65536"/>
                          <a:gd name="T14" fmla="*/ 0 60000 65536"/>
                          <a:gd name="T15" fmla="*/ 0 w 752"/>
                          <a:gd name="T16" fmla="*/ 0 h 327"/>
                          <a:gd name="T17" fmla="*/ 752 w 752"/>
                          <a:gd name="T18" fmla="*/ 327 h 327"/>
                        </a:gdLst>
                        <a:ahLst/>
                        <a:cxnLst>
                          <a:cxn ang="T10">
                            <a:pos x="T0" y="T1"/>
                          </a:cxn>
                          <a:cxn ang="T11">
                            <a:pos x="T2" y="T3"/>
                          </a:cxn>
                          <a:cxn ang="T12">
                            <a:pos x="T4" y="T5"/>
                          </a:cxn>
                          <a:cxn ang="T13">
                            <a:pos x="T6" y="T7"/>
                          </a:cxn>
                          <a:cxn ang="T14">
                            <a:pos x="T8" y="T9"/>
                          </a:cxn>
                        </a:cxnLst>
                        <a:rect l="T15" t="T16" r="T17" b="T18"/>
                        <a:pathLst>
                          <a:path w="752" h="327">
                            <a:moveTo>
                              <a:pt x="293" y="0"/>
                            </a:moveTo>
                            <a:lnTo>
                              <a:pt x="752" y="124"/>
                            </a:lnTo>
                            <a:lnTo>
                              <a:pt x="470" y="327"/>
                            </a:lnTo>
                            <a:lnTo>
                              <a:pt x="0" y="183"/>
                            </a:lnTo>
                            <a:lnTo>
                              <a:pt x="293"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47" name="Freeform 1155"/>
                      <p:cNvSpPr>
                        <a:spLocks/>
                      </p:cNvSpPr>
                      <p:nvPr/>
                    </p:nvSpPr>
                    <p:spPr bwMode="auto">
                      <a:xfrm>
                        <a:off x="1754" y="2649"/>
                        <a:ext cx="726" cy="311"/>
                      </a:xfrm>
                      <a:custGeom>
                        <a:avLst/>
                        <a:gdLst>
                          <a:gd name="T0" fmla="*/ 282 w 726"/>
                          <a:gd name="T1" fmla="*/ 0 h 311"/>
                          <a:gd name="T2" fmla="*/ 726 w 726"/>
                          <a:gd name="T3" fmla="*/ 119 h 311"/>
                          <a:gd name="T4" fmla="*/ 457 w 726"/>
                          <a:gd name="T5" fmla="*/ 311 h 311"/>
                          <a:gd name="T6" fmla="*/ 0 w 726"/>
                          <a:gd name="T7" fmla="*/ 173 h 311"/>
                          <a:gd name="T8" fmla="*/ 282 w 726"/>
                          <a:gd name="T9" fmla="*/ 0 h 311"/>
                          <a:gd name="T10" fmla="*/ 0 60000 65536"/>
                          <a:gd name="T11" fmla="*/ 0 60000 65536"/>
                          <a:gd name="T12" fmla="*/ 0 60000 65536"/>
                          <a:gd name="T13" fmla="*/ 0 60000 65536"/>
                          <a:gd name="T14" fmla="*/ 0 60000 65536"/>
                          <a:gd name="T15" fmla="*/ 0 w 726"/>
                          <a:gd name="T16" fmla="*/ 0 h 311"/>
                          <a:gd name="T17" fmla="*/ 726 w 726"/>
                          <a:gd name="T18" fmla="*/ 311 h 311"/>
                        </a:gdLst>
                        <a:ahLst/>
                        <a:cxnLst>
                          <a:cxn ang="T10">
                            <a:pos x="T0" y="T1"/>
                          </a:cxn>
                          <a:cxn ang="T11">
                            <a:pos x="T2" y="T3"/>
                          </a:cxn>
                          <a:cxn ang="T12">
                            <a:pos x="T4" y="T5"/>
                          </a:cxn>
                          <a:cxn ang="T13">
                            <a:pos x="T6" y="T7"/>
                          </a:cxn>
                          <a:cxn ang="T14">
                            <a:pos x="T8" y="T9"/>
                          </a:cxn>
                        </a:cxnLst>
                        <a:rect l="T15" t="T16" r="T17" b="T18"/>
                        <a:pathLst>
                          <a:path w="726" h="311">
                            <a:moveTo>
                              <a:pt x="282" y="0"/>
                            </a:moveTo>
                            <a:lnTo>
                              <a:pt x="726" y="119"/>
                            </a:lnTo>
                            <a:lnTo>
                              <a:pt x="457" y="311"/>
                            </a:lnTo>
                            <a:lnTo>
                              <a:pt x="0" y="173"/>
                            </a:lnTo>
                            <a:lnTo>
                              <a:pt x="282" y="0"/>
                            </a:lnTo>
                            <a:close/>
                          </a:path>
                        </a:pathLst>
                      </a:custGeom>
                      <a:gradFill rotWithShape="1">
                        <a:gsLst>
                          <a:gs pos="0">
                            <a:srgbClr val="4D4D4D"/>
                          </a:gs>
                          <a:gs pos="100000">
                            <a:srgbClr val="DDDDDD"/>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48" name="Freeform 1156"/>
                      <p:cNvSpPr>
                        <a:spLocks/>
                      </p:cNvSpPr>
                      <p:nvPr/>
                    </p:nvSpPr>
                    <p:spPr bwMode="auto">
                      <a:xfrm>
                        <a:off x="1808" y="2770"/>
                        <a:ext cx="258" cy="100"/>
                      </a:xfrm>
                      <a:custGeom>
                        <a:avLst/>
                        <a:gdLst>
                          <a:gd name="T0" fmla="*/ 0 w 258"/>
                          <a:gd name="T1" fmla="*/ 44 h 100"/>
                          <a:gd name="T2" fmla="*/ 75 w 258"/>
                          <a:gd name="T3" fmla="*/ 0 h 100"/>
                          <a:gd name="T4" fmla="*/ 258 w 258"/>
                          <a:gd name="T5" fmla="*/ 50 h 100"/>
                          <a:gd name="T6" fmla="*/ 183 w 258"/>
                          <a:gd name="T7" fmla="*/ 100 h 100"/>
                          <a:gd name="T8" fmla="*/ 0 w 258"/>
                          <a:gd name="T9" fmla="*/ 44 h 100"/>
                          <a:gd name="T10" fmla="*/ 0 60000 65536"/>
                          <a:gd name="T11" fmla="*/ 0 60000 65536"/>
                          <a:gd name="T12" fmla="*/ 0 60000 65536"/>
                          <a:gd name="T13" fmla="*/ 0 60000 65536"/>
                          <a:gd name="T14" fmla="*/ 0 60000 65536"/>
                          <a:gd name="T15" fmla="*/ 0 w 258"/>
                          <a:gd name="T16" fmla="*/ 0 h 100"/>
                          <a:gd name="T17" fmla="*/ 258 w 258"/>
                          <a:gd name="T18" fmla="*/ 100 h 100"/>
                        </a:gdLst>
                        <a:ahLst/>
                        <a:cxnLst>
                          <a:cxn ang="T10">
                            <a:pos x="T0" y="T1"/>
                          </a:cxn>
                          <a:cxn ang="T11">
                            <a:pos x="T2" y="T3"/>
                          </a:cxn>
                          <a:cxn ang="T12">
                            <a:pos x="T4" y="T5"/>
                          </a:cxn>
                          <a:cxn ang="T13">
                            <a:pos x="T6" y="T7"/>
                          </a:cxn>
                          <a:cxn ang="T14">
                            <a:pos x="T8" y="T9"/>
                          </a:cxn>
                        </a:cxnLst>
                        <a:rect l="T15" t="T16" r="T17" b="T18"/>
                        <a:pathLst>
                          <a:path w="258" h="100">
                            <a:moveTo>
                              <a:pt x="0" y="44"/>
                            </a:moveTo>
                            <a:lnTo>
                              <a:pt x="75" y="0"/>
                            </a:lnTo>
                            <a:lnTo>
                              <a:pt x="258" y="50"/>
                            </a:lnTo>
                            <a:lnTo>
                              <a:pt x="183" y="100"/>
                            </a:lnTo>
                            <a:lnTo>
                              <a:pt x="0" y="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49" name="Freeform 1157"/>
                      <p:cNvSpPr>
                        <a:spLocks/>
                      </p:cNvSpPr>
                      <p:nvPr/>
                    </p:nvSpPr>
                    <p:spPr bwMode="auto">
                      <a:xfrm>
                        <a:off x="1799" y="2816"/>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50" name="Freeform 1158"/>
                      <p:cNvSpPr>
                        <a:spLocks/>
                      </p:cNvSpPr>
                      <p:nvPr/>
                    </p:nvSpPr>
                    <p:spPr bwMode="auto">
                      <a:xfrm>
                        <a:off x="2020" y="2834"/>
                        <a:ext cx="258" cy="102"/>
                      </a:xfrm>
                      <a:custGeom>
                        <a:avLst/>
                        <a:gdLst>
                          <a:gd name="T0" fmla="*/ 0 w 258"/>
                          <a:gd name="T1" fmla="*/ 46 h 102"/>
                          <a:gd name="T2" fmla="*/ 71 w 258"/>
                          <a:gd name="T3" fmla="*/ 0 h 102"/>
                          <a:gd name="T4" fmla="*/ 258 w 258"/>
                          <a:gd name="T5" fmla="*/ 52 h 102"/>
                          <a:gd name="T6" fmla="*/ 183 w 258"/>
                          <a:gd name="T7" fmla="*/ 102 h 102"/>
                          <a:gd name="T8" fmla="*/ 0 w 258"/>
                          <a:gd name="T9" fmla="*/ 46 h 102"/>
                          <a:gd name="T10" fmla="*/ 0 60000 65536"/>
                          <a:gd name="T11" fmla="*/ 0 60000 65536"/>
                          <a:gd name="T12" fmla="*/ 0 60000 65536"/>
                          <a:gd name="T13" fmla="*/ 0 60000 65536"/>
                          <a:gd name="T14" fmla="*/ 0 60000 65536"/>
                          <a:gd name="T15" fmla="*/ 0 w 258"/>
                          <a:gd name="T16" fmla="*/ 0 h 102"/>
                          <a:gd name="T17" fmla="*/ 258 w 258"/>
                          <a:gd name="T18" fmla="*/ 102 h 102"/>
                        </a:gdLst>
                        <a:ahLst/>
                        <a:cxnLst>
                          <a:cxn ang="T10">
                            <a:pos x="T0" y="T1"/>
                          </a:cxn>
                          <a:cxn ang="T11">
                            <a:pos x="T2" y="T3"/>
                          </a:cxn>
                          <a:cxn ang="T12">
                            <a:pos x="T4" y="T5"/>
                          </a:cxn>
                          <a:cxn ang="T13">
                            <a:pos x="T6" y="T7"/>
                          </a:cxn>
                          <a:cxn ang="T14">
                            <a:pos x="T8" y="T9"/>
                          </a:cxn>
                        </a:cxnLst>
                        <a:rect l="T15" t="T16" r="T17" b="T18"/>
                        <a:pathLst>
                          <a:path w="258" h="102">
                            <a:moveTo>
                              <a:pt x="0" y="46"/>
                            </a:moveTo>
                            <a:lnTo>
                              <a:pt x="71" y="0"/>
                            </a:lnTo>
                            <a:lnTo>
                              <a:pt x="258" y="52"/>
                            </a:lnTo>
                            <a:lnTo>
                              <a:pt x="183" y="102"/>
                            </a:lnTo>
                            <a:lnTo>
                              <a:pt x="0" y="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51" name="Freeform 1159"/>
                      <p:cNvSpPr>
                        <a:spLocks/>
                      </p:cNvSpPr>
                      <p:nvPr/>
                    </p:nvSpPr>
                    <p:spPr bwMode="auto">
                      <a:xfrm>
                        <a:off x="2011" y="2882"/>
                        <a:ext cx="194" cy="63"/>
                      </a:xfrm>
                      <a:custGeom>
                        <a:avLst/>
                        <a:gdLst>
                          <a:gd name="T0" fmla="*/ 12 w 194"/>
                          <a:gd name="T1" fmla="*/ 0 h 63"/>
                          <a:gd name="T2" fmla="*/ 194 w 194"/>
                          <a:gd name="T3" fmla="*/ 53 h 63"/>
                          <a:gd name="T4" fmla="*/ 180 w 194"/>
                          <a:gd name="T5" fmla="*/ 63 h 63"/>
                          <a:gd name="T6" fmla="*/ 0 w 194"/>
                          <a:gd name="T7" fmla="*/ 9 h 63"/>
                          <a:gd name="T8" fmla="*/ 12 w 194"/>
                          <a:gd name="T9" fmla="*/ 0 h 63"/>
                          <a:gd name="T10" fmla="*/ 0 60000 65536"/>
                          <a:gd name="T11" fmla="*/ 0 60000 65536"/>
                          <a:gd name="T12" fmla="*/ 0 60000 65536"/>
                          <a:gd name="T13" fmla="*/ 0 60000 65536"/>
                          <a:gd name="T14" fmla="*/ 0 60000 65536"/>
                          <a:gd name="T15" fmla="*/ 0 w 194"/>
                          <a:gd name="T16" fmla="*/ 0 h 63"/>
                          <a:gd name="T17" fmla="*/ 194 w 194"/>
                          <a:gd name="T18" fmla="*/ 63 h 63"/>
                        </a:gdLst>
                        <a:ahLst/>
                        <a:cxnLst>
                          <a:cxn ang="T10">
                            <a:pos x="T0" y="T1"/>
                          </a:cxn>
                          <a:cxn ang="T11">
                            <a:pos x="T2" y="T3"/>
                          </a:cxn>
                          <a:cxn ang="T12">
                            <a:pos x="T4" y="T5"/>
                          </a:cxn>
                          <a:cxn ang="T13">
                            <a:pos x="T6" y="T7"/>
                          </a:cxn>
                          <a:cxn ang="T14">
                            <a:pos x="T8" y="T9"/>
                          </a:cxn>
                        </a:cxnLst>
                        <a:rect l="T15" t="T16" r="T17" b="T18"/>
                        <a:pathLst>
                          <a:path w="194" h="63">
                            <a:moveTo>
                              <a:pt x="12" y="0"/>
                            </a:moveTo>
                            <a:lnTo>
                              <a:pt x="194" y="53"/>
                            </a:lnTo>
                            <a:lnTo>
                              <a:pt x="180" y="63"/>
                            </a:lnTo>
                            <a:lnTo>
                              <a:pt x="0" y="9"/>
                            </a:lnTo>
                            <a:lnTo>
                              <a:pt x="12"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sp>
                  <p:nvSpPr>
                    <p:cNvPr id="228440" name="Freeform 1160"/>
                    <p:cNvSpPr>
                      <a:spLocks/>
                    </p:cNvSpPr>
                    <p:nvPr/>
                  </p:nvSpPr>
                  <p:spPr bwMode="auto">
                    <a:xfrm>
                      <a:off x="2577" y="3043"/>
                      <a:ext cx="614" cy="514"/>
                    </a:xfrm>
                    <a:custGeom>
                      <a:avLst/>
                      <a:gdLst>
                        <a:gd name="T0" fmla="*/ 1 w 990"/>
                        <a:gd name="T1" fmla="*/ 2 h 792"/>
                        <a:gd name="T2" fmla="*/ 1 w 990"/>
                        <a:gd name="T3" fmla="*/ 0 h 792"/>
                        <a:gd name="T4" fmla="*/ 1 w 990"/>
                        <a:gd name="T5" fmla="*/ 1 h 792"/>
                        <a:gd name="T6" fmla="*/ 0 w 990"/>
                        <a:gd name="T7" fmla="*/ 2 h 792"/>
                        <a:gd name="T8" fmla="*/ 1 w 990"/>
                        <a:gd name="T9" fmla="*/ 2 h 792"/>
                        <a:gd name="T10" fmla="*/ 0 60000 65536"/>
                        <a:gd name="T11" fmla="*/ 0 60000 65536"/>
                        <a:gd name="T12" fmla="*/ 0 60000 65536"/>
                        <a:gd name="T13" fmla="*/ 0 60000 65536"/>
                        <a:gd name="T14" fmla="*/ 0 60000 65536"/>
                        <a:gd name="T15" fmla="*/ 0 w 990"/>
                        <a:gd name="T16" fmla="*/ 0 h 792"/>
                        <a:gd name="T17" fmla="*/ 990 w 990"/>
                        <a:gd name="T18" fmla="*/ 792 h 792"/>
                      </a:gdLst>
                      <a:ahLst/>
                      <a:cxnLst>
                        <a:cxn ang="T10">
                          <a:pos x="T0" y="T1"/>
                        </a:cxn>
                        <a:cxn ang="T11">
                          <a:pos x="T2" y="T3"/>
                        </a:cxn>
                        <a:cxn ang="T12">
                          <a:pos x="T4" y="T5"/>
                        </a:cxn>
                        <a:cxn ang="T13">
                          <a:pos x="T6" y="T7"/>
                        </a:cxn>
                        <a:cxn ang="T14">
                          <a:pos x="T8" y="T9"/>
                        </a:cxn>
                      </a:cxnLst>
                      <a:rect l="T15" t="T16" r="T17" b="T18"/>
                      <a:pathLst>
                        <a:path w="990" h="792">
                          <a:moveTo>
                            <a:pt x="3" y="738"/>
                          </a:moveTo>
                          <a:lnTo>
                            <a:pt x="990" y="0"/>
                          </a:lnTo>
                          <a:lnTo>
                            <a:pt x="987" y="60"/>
                          </a:lnTo>
                          <a:lnTo>
                            <a:pt x="0" y="792"/>
                          </a:lnTo>
                          <a:lnTo>
                            <a:pt x="3" y="738"/>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41" name="Freeform 1161"/>
                    <p:cNvSpPr>
                      <a:spLocks/>
                    </p:cNvSpPr>
                    <p:nvPr/>
                  </p:nvSpPr>
                  <p:spPr bwMode="auto">
                    <a:xfrm>
                      <a:off x="1010" y="3084"/>
                      <a:ext cx="1571" cy="469"/>
                    </a:xfrm>
                    <a:custGeom>
                      <a:avLst/>
                      <a:gdLst>
                        <a:gd name="T0" fmla="*/ 1 w 2532"/>
                        <a:gd name="T1" fmla="*/ 0 h 723"/>
                        <a:gd name="T2" fmla="*/ 1 w 2532"/>
                        <a:gd name="T3" fmla="*/ 0 h 723"/>
                        <a:gd name="T4" fmla="*/ 4 w 2532"/>
                        <a:gd name="T5" fmla="*/ 2 h 723"/>
                        <a:gd name="T6" fmla="*/ 4 w 2532"/>
                        <a:gd name="T7" fmla="*/ 2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42" name="Freeform 1162"/>
                    <p:cNvSpPr>
                      <a:spLocks/>
                    </p:cNvSpPr>
                    <p:nvPr/>
                  </p:nvSpPr>
                  <p:spPr bwMode="auto">
                    <a:xfrm>
                      <a:off x="1011" y="2998"/>
                      <a:ext cx="17" cy="95"/>
                    </a:xfrm>
                    <a:custGeom>
                      <a:avLst/>
                      <a:gdLst>
                        <a:gd name="T0" fmla="*/ 1 w 26"/>
                        <a:gd name="T1" fmla="*/ 1 h 147"/>
                        <a:gd name="T2" fmla="*/ 1 w 26"/>
                        <a:gd name="T3" fmla="*/ 1 h 147"/>
                        <a:gd name="T4" fmla="*/ 0 w 26"/>
                        <a:gd name="T5" fmla="*/ 1 h 147"/>
                        <a:gd name="T6" fmla="*/ 1 w 26"/>
                        <a:gd name="T7" fmla="*/ 0 h 147"/>
                        <a:gd name="T8" fmla="*/ 1 w 26"/>
                        <a:gd name="T9" fmla="*/ 1 h 147"/>
                        <a:gd name="T10" fmla="*/ 0 60000 65536"/>
                        <a:gd name="T11" fmla="*/ 0 60000 65536"/>
                        <a:gd name="T12" fmla="*/ 0 60000 65536"/>
                        <a:gd name="T13" fmla="*/ 0 60000 65536"/>
                        <a:gd name="T14" fmla="*/ 0 60000 65536"/>
                        <a:gd name="T15" fmla="*/ 0 w 26"/>
                        <a:gd name="T16" fmla="*/ 0 h 147"/>
                        <a:gd name="T17" fmla="*/ 26 w 26"/>
                        <a:gd name="T18" fmla="*/ 147 h 147"/>
                      </a:gdLst>
                      <a:ahLst/>
                      <a:cxnLst>
                        <a:cxn ang="T10">
                          <a:pos x="T0" y="T1"/>
                        </a:cxn>
                        <a:cxn ang="T11">
                          <a:pos x="T2" y="T3"/>
                        </a:cxn>
                        <a:cxn ang="T12">
                          <a:pos x="T4" y="T5"/>
                        </a:cxn>
                        <a:cxn ang="T13">
                          <a:pos x="T6" y="T7"/>
                        </a:cxn>
                        <a:cxn ang="T14">
                          <a:pos x="T8" y="T9"/>
                        </a:cxn>
                      </a:cxnLst>
                      <a:rect l="T15" t="T16" r="T17" b="T18"/>
                      <a:pathLst>
                        <a:path w="26" h="147">
                          <a:moveTo>
                            <a:pt x="26" y="10"/>
                          </a:moveTo>
                          <a:lnTo>
                            <a:pt x="23" y="147"/>
                          </a:lnTo>
                          <a:lnTo>
                            <a:pt x="0" y="144"/>
                          </a:lnTo>
                          <a:lnTo>
                            <a:pt x="3" y="0"/>
                          </a:lnTo>
                          <a:lnTo>
                            <a:pt x="26" y="1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43" name="Freeform 1163"/>
                    <p:cNvSpPr>
                      <a:spLocks/>
                    </p:cNvSpPr>
                    <p:nvPr/>
                  </p:nvSpPr>
                  <p:spPr bwMode="auto">
                    <a:xfrm>
                      <a:off x="1012" y="2611"/>
                      <a:ext cx="730" cy="393"/>
                    </a:xfrm>
                    <a:custGeom>
                      <a:avLst/>
                      <a:gdLst>
                        <a:gd name="T0" fmla="*/ 1 w 1176"/>
                        <a:gd name="T1" fmla="*/ 0 h 606"/>
                        <a:gd name="T2" fmla="*/ 0 w 1176"/>
                        <a:gd name="T3" fmla="*/ 1 h 606"/>
                        <a:gd name="T4" fmla="*/ 1 w 1176"/>
                        <a:gd name="T5" fmla="*/ 1 h 606"/>
                        <a:gd name="T6" fmla="*/ 1 w 1176"/>
                        <a:gd name="T7" fmla="*/ 1 h 606"/>
                        <a:gd name="T8" fmla="*/ 1 w 1176"/>
                        <a:gd name="T9" fmla="*/ 0 h 606"/>
                        <a:gd name="T10" fmla="*/ 0 60000 65536"/>
                        <a:gd name="T11" fmla="*/ 0 60000 65536"/>
                        <a:gd name="T12" fmla="*/ 0 60000 65536"/>
                        <a:gd name="T13" fmla="*/ 0 60000 65536"/>
                        <a:gd name="T14" fmla="*/ 0 60000 65536"/>
                        <a:gd name="T15" fmla="*/ 0 w 1176"/>
                        <a:gd name="T16" fmla="*/ 0 h 606"/>
                        <a:gd name="T17" fmla="*/ 1176 w 1176"/>
                        <a:gd name="T18" fmla="*/ 606 h 606"/>
                      </a:gdLst>
                      <a:ahLst/>
                      <a:cxnLst>
                        <a:cxn ang="T10">
                          <a:pos x="T0" y="T1"/>
                        </a:cxn>
                        <a:cxn ang="T11">
                          <a:pos x="T2" y="T3"/>
                        </a:cxn>
                        <a:cxn ang="T12">
                          <a:pos x="T4" y="T5"/>
                        </a:cxn>
                        <a:cxn ang="T13">
                          <a:pos x="T6" y="T7"/>
                        </a:cxn>
                        <a:cxn ang="T14">
                          <a:pos x="T8" y="T9"/>
                        </a:cxn>
                      </a:cxnLst>
                      <a:rect l="T15" t="T16" r="T17" b="T18"/>
                      <a:pathLst>
                        <a:path w="1176" h="606">
                          <a:moveTo>
                            <a:pt x="1170" y="0"/>
                          </a:moveTo>
                          <a:lnTo>
                            <a:pt x="0" y="597"/>
                          </a:lnTo>
                          <a:lnTo>
                            <a:pt x="30" y="606"/>
                          </a:lnTo>
                          <a:lnTo>
                            <a:pt x="1176" y="18"/>
                          </a:lnTo>
                          <a:lnTo>
                            <a:pt x="1170"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44" name="Freeform 1164"/>
                    <p:cNvSpPr>
                      <a:spLocks/>
                    </p:cNvSpPr>
                    <p:nvPr/>
                  </p:nvSpPr>
                  <p:spPr bwMode="auto">
                    <a:xfrm>
                      <a:off x="1061" y="3018"/>
                      <a:ext cx="1490" cy="451"/>
                    </a:xfrm>
                    <a:custGeom>
                      <a:avLst/>
                      <a:gdLst>
                        <a:gd name="T0" fmla="*/ 1 w 2532"/>
                        <a:gd name="T1" fmla="*/ 0 h 723"/>
                        <a:gd name="T2" fmla="*/ 1 w 2532"/>
                        <a:gd name="T3" fmla="*/ 0 h 723"/>
                        <a:gd name="T4" fmla="*/ 1 w 2532"/>
                        <a:gd name="T5" fmla="*/ 1 h 723"/>
                        <a:gd name="T6" fmla="*/ 1 w 2532"/>
                        <a:gd name="T7" fmla="*/ 1 h 723"/>
                        <a:gd name="T8" fmla="*/ 0 w 2532"/>
                        <a:gd name="T9" fmla="*/ 1 h 723"/>
                        <a:gd name="T10" fmla="*/ 1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sp>
                  <p:nvSpPr>
                    <p:cNvPr id="228445" name="Freeform 1165"/>
                    <p:cNvSpPr>
                      <a:spLocks/>
                    </p:cNvSpPr>
                    <p:nvPr/>
                  </p:nvSpPr>
                  <p:spPr bwMode="auto">
                    <a:xfrm flipV="1">
                      <a:off x="2549" y="2986"/>
                      <a:ext cx="608" cy="467"/>
                    </a:xfrm>
                    <a:custGeom>
                      <a:avLst/>
                      <a:gdLst>
                        <a:gd name="T0" fmla="*/ 0 w 2532"/>
                        <a:gd name="T1" fmla="*/ 0 h 723"/>
                        <a:gd name="T2" fmla="*/ 0 w 2532"/>
                        <a:gd name="T3" fmla="*/ 0 h 723"/>
                        <a:gd name="T4" fmla="*/ 0 w 2532"/>
                        <a:gd name="T5" fmla="*/ 2 h 723"/>
                        <a:gd name="T6" fmla="*/ 0 w 2532"/>
                        <a:gd name="T7" fmla="*/ 2 h 723"/>
                        <a:gd name="T8" fmla="*/ 0 w 2532"/>
                        <a:gd name="T9" fmla="*/ 1 h 723"/>
                        <a:gd name="T10" fmla="*/ 0 w 2532"/>
                        <a:gd name="T11" fmla="*/ 0 h 723"/>
                        <a:gd name="T12" fmla="*/ 0 60000 65536"/>
                        <a:gd name="T13" fmla="*/ 0 60000 65536"/>
                        <a:gd name="T14" fmla="*/ 0 60000 65536"/>
                        <a:gd name="T15" fmla="*/ 0 60000 65536"/>
                        <a:gd name="T16" fmla="*/ 0 60000 65536"/>
                        <a:gd name="T17" fmla="*/ 0 60000 65536"/>
                        <a:gd name="T18" fmla="*/ 0 w 2532"/>
                        <a:gd name="T19" fmla="*/ 0 h 723"/>
                        <a:gd name="T20" fmla="*/ 2532 w 2532"/>
                        <a:gd name="T21" fmla="*/ 723 h 723"/>
                      </a:gdLst>
                      <a:ahLst/>
                      <a:cxnLst>
                        <a:cxn ang="T12">
                          <a:pos x="T0" y="T1"/>
                        </a:cxn>
                        <a:cxn ang="T13">
                          <a:pos x="T2" y="T3"/>
                        </a:cxn>
                        <a:cxn ang="T14">
                          <a:pos x="T4" y="T5"/>
                        </a:cxn>
                        <a:cxn ang="T15">
                          <a:pos x="T6" y="T7"/>
                        </a:cxn>
                        <a:cxn ang="T16">
                          <a:pos x="T8" y="T9"/>
                        </a:cxn>
                        <a:cxn ang="T17">
                          <a:pos x="T10" y="T11"/>
                        </a:cxn>
                      </a:cxnLst>
                      <a:rect l="T18" t="T19" r="T20" b="T21"/>
                      <a:pathLst>
                        <a:path w="2532" h="723">
                          <a:moveTo>
                            <a:pt x="6" y="0"/>
                          </a:moveTo>
                          <a:cubicBezTo>
                            <a:pt x="16" y="0"/>
                            <a:pt x="26" y="0"/>
                            <a:pt x="36" y="0"/>
                          </a:cubicBezTo>
                          <a:lnTo>
                            <a:pt x="2532" y="678"/>
                          </a:lnTo>
                          <a:lnTo>
                            <a:pt x="2529" y="723"/>
                          </a:lnTo>
                          <a:lnTo>
                            <a:pt x="0" y="24"/>
                          </a:lnTo>
                          <a:lnTo>
                            <a:pt x="6" y="0"/>
                          </a:lnTo>
                          <a:close/>
                        </a:path>
                      </a:pathLst>
                    </a:custGeom>
                    <a:solidFill>
                      <a:srgbClr val="0000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latin typeface="+mn-lt"/>
                        <a:ea typeface="+mn-ea"/>
                      </a:endParaRPr>
                    </a:p>
                  </p:txBody>
                </p:sp>
              </p:grpSp>
            </p:grpSp>
            <p:sp>
              <p:nvSpPr>
                <p:cNvPr id="380" name="Arc 379"/>
                <p:cNvSpPr/>
                <p:nvPr/>
              </p:nvSpPr>
              <p:spPr>
                <a:xfrm flipH="1">
                  <a:off x="5638800" y="2209206"/>
                  <a:ext cx="304800" cy="685867"/>
                </a:xfrm>
                <a:prstGeom prst="arc">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381" name="Arc 380"/>
                <p:cNvSpPr/>
                <p:nvPr/>
              </p:nvSpPr>
              <p:spPr>
                <a:xfrm rot="20303859" flipH="1">
                  <a:off x="5770563" y="2818866"/>
                  <a:ext cx="304800" cy="1600357"/>
                </a:xfrm>
                <a:prstGeom prst="arc">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385" name="Straight Connector 384"/>
                <p:cNvCxnSpPr>
                  <a:stCxn id="228465" idx="0"/>
                </p:cNvCxnSpPr>
                <p:nvPr/>
              </p:nvCxnSpPr>
              <p:spPr>
                <a:xfrm flipH="1">
                  <a:off x="5867400" y="3807975"/>
                  <a:ext cx="23813" cy="1678153"/>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89" name="Arc 388"/>
                <p:cNvSpPr/>
                <p:nvPr/>
              </p:nvSpPr>
              <p:spPr>
                <a:xfrm rot="10232661" flipH="1">
                  <a:off x="5937463" y="1190341"/>
                  <a:ext cx="2887718" cy="4769319"/>
                </a:xfrm>
                <a:prstGeom prst="arc">
                  <a:avLst>
                    <a:gd name="adj1" fmla="val 16244888"/>
                    <a:gd name="adj2" fmla="val 6964520"/>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sp>
            <p:nvSpPr>
              <p:cNvPr id="387" name="Arc 386"/>
              <p:cNvSpPr/>
              <p:nvPr/>
            </p:nvSpPr>
            <p:spPr>
              <a:xfrm rot="20181212" flipH="1" flipV="1">
                <a:off x="6267451" y="4002437"/>
                <a:ext cx="1670050" cy="1582893"/>
              </a:xfrm>
              <a:prstGeom prst="arc">
                <a:avLst>
                  <a:gd name="adj1" fmla="val 16200000"/>
                  <a:gd name="adj2" fmla="val 794785"/>
                </a:avLst>
              </a:prstGeom>
              <a:ln w="3810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sp>
          <p:nvSpPr>
            <p:cNvPr id="228359" name="TextBox 391"/>
            <p:cNvSpPr txBox="1">
              <a:spLocks noChangeArrowheads="1"/>
            </p:cNvSpPr>
            <p:nvPr/>
          </p:nvSpPr>
          <p:spPr bwMode="auto">
            <a:xfrm>
              <a:off x="6228320" y="5961760"/>
              <a:ext cx="3365023" cy="58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r>
                <a:rPr lang="ja-JP" altLang="en-US" sz="3200" dirty="0">
                  <a:latin typeface="+mn-lt"/>
                  <a:ea typeface="+mn-ea"/>
                </a:rPr>
                <a:t>“</a:t>
              </a:r>
              <a:r>
                <a:rPr lang="en-US" altLang="ja-JP" sz="3200" dirty="0">
                  <a:latin typeface="+mn-lt"/>
                  <a:ea typeface="+mn-ea"/>
                </a:rPr>
                <a:t>overlay network</a:t>
              </a:r>
              <a:r>
                <a:rPr lang="ja-JP" altLang="en-US" sz="3200" dirty="0">
                  <a:latin typeface="+mn-lt"/>
                  <a:ea typeface="+mn-ea"/>
                </a:rPr>
                <a:t>”</a:t>
              </a:r>
              <a:endParaRPr lang="en-US" altLang="en-US" sz="3200" dirty="0">
                <a:latin typeface="+mn-lt"/>
                <a:ea typeface="+mn-ea"/>
              </a:endParaRPr>
            </a:p>
          </p:txBody>
        </p:sp>
      </p:grpSp>
    </p:spTree>
    <p:extLst>
      <p:ext uri="{BB962C8B-B14F-4D97-AF65-F5344CB8AC3E}">
        <p14:creationId xmlns:p14="http://schemas.microsoft.com/office/powerpoint/2010/main" val="1746156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Oval 3"/>
          <p:cNvSpPr>
            <a:spLocks noChangeArrowheads="1"/>
          </p:cNvSpPr>
          <p:nvPr/>
        </p:nvSpPr>
        <p:spPr bwMode="auto">
          <a:xfrm>
            <a:off x="6215063" y="5799139"/>
            <a:ext cx="125412" cy="134937"/>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9378" name="Oval 4"/>
          <p:cNvSpPr>
            <a:spLocks noChangeArrowheads="1"/>
          </p:cNvSpPr>
          <p:nvPr/>
        </p:nvSpPr>
        <p:spPr bwMode="auto">
          <a:xfrm>
            <a:off x="4449763" y="3205164"/>
            <a:ext cx="125412" cy="134937"/>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9379" name="Oval 5"/>
          <p:cNvSpPr>
            <a:spLocks noChangeArrowheads="1"/>
          </p:cNvSpPr>
          <p:nvPr/>
        </p:nvSpPr>
        <p:spPr bwMode="auto">
          <a:xfrm>
            <a:off x="4481513" y="4689475"/>
            <a:ext cx="125412" cy="134938"/>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9380" name="Oval 6"/>
          <p:cNvSpPr>
            <a:spLocks noChangeArrowheads="1"/>
          </p:cNvSpPr>
          <p:nvPr/>
        </p:nvSpPr>
        <p:spPr bwMode="auto">
          <a:xfrm>
            <a:off x="7767638" y="2789239"/>
            <a:ext cx="125412" cy="134937"/>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9381" name="Oval 7"/>
          <p:cNvSpPr>
            <a:spLocks noChangeArrowheads="1"/>
          </p:cNvSpPr>
          <p:nvPr/>
        </p:nvSpPr>
        <p:spPr bwMode="auto">
          <a:xfrm>
            <a:off x="8148638" y="3978275"/>
            <a:ext cx="125412" cy="134938"/>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9382" name="Oval 8"/>
          <p:cNvSpPr>
            <a:spLocks noChangeArrowheads="1"/>
          </p:cNvSpPr>
          <p:nvPr/>
        </p:nvSpPr>
        <p:spPr bwMode="auto">
          <a:xfrm>
            <a:off x="7786688" y="4981575"/>
            <a:ext cx="125412" cy="134938"/>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9383" name="Oval 9"/>
          <p:cNvSpPr>
            <a:spLocks noChangeArrowheads="1"/>
          </p:cNvSpPr>
          <p:nvPr/>
        </p:nvSpPr>
        <p:spPr bwMode="auto">
          <a:xfrm>
            <a:off x="5172076" y="5467350"/>
            <a:ext cx="125413" cy="134938"/>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9384" name="Oval 10"/>
          <p:cNvSpPr>
            <a:spLocks noChangeArrowheads="1"/>
          </p:cNvSpPr>
          <p:nvPr/>
        </p:nvSpPr>
        <p:spPr bwMode="auto">
          <a:xfrm>
            <a:off x="4373563" y="2058989"/>
            <a:ext cx="3802062" cy="3811587"/>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29385" name="Text Box 11"/>
          <p:cNvSpPr txBox="1">
            <a:spLocks noChangeArrowheads="1"/>
          </p:cNvSpPr>
          <p:nvPr/>
        </p:nvSpPr>
        <p:spPr bwMode="auto">
          <a:xfrm>
            <a:off x="6129338" y="1652589"/>
            <a:ext cx="3257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1</a:t>
            </a:r>
          </a:p>
        </p:txBody>
      </p:sp>
      <p:sp>
        <p:nvSpPr>
          <p:cNvPr id="229386" name="Rectangle 12"/>
          <p:cNvSpPr>
            <a:spLocks noChangeArrowheads="1"/>
          </p:cNvSpPr>
          <p:nvPr/>
        </p:nvSpPr>
        <p:spPr bwMode="auto">
          <a:xfrm>
            <a:off x="7620000" y="2362201"/>
            <a:ext cx="466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12</a:t>
            </a:r>
          </a:p>
        </p:txBody>
      </p:sp>
      <p:sp>
        <p:nvSpPr>
          <p:cNvPr id="229387" name="Rectangle 13"/>
          <p:cNvSpPr>
            <a:spLocks noChangeArrowheads="1"/>
          </p:cNvSpPr>
          <p:nvPr/>
        </p:nvSpPr>
        <p:spPr bwMode="auto">
          <a:xfrm>
            <a:off x="8312150" y="3890964"/>
            <a:ext cx="466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13</a:t>
            </a:r>
          </a:p>
        </p:txBody>
      </p:sp>
      <p:sp>
        <p:nvSpPr>
          <p:cNvPr id="229388" name="Rectangle 14"/>
          <p:cNvSpPr>
            <a:spLocks noChangeArrowheads="1"/>
          </p:cNvSpPr>
          <p:nvPr/>
        </p:nvSpPr>
        <p:spPr bwMode="auto">
          <a:xfrm>
            <a:off x="8018464" y="4895851"/>
            <a:ext cx="466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25</a:t>
            </a:r>
          </a:p>
        </p:txBody>
      </p:sp>
      <p:sp>
        <p:nvSpPr>
          <p:cNvPr id="229389" name="Rectangle 15"/>
          <p:cNvSpPr>
            <a:spLocks noChangeArrowheads="1"/>
          </p:cNvSpPr>
          <p:nvPr/>
        </p:nvSpPr>
        <p:spPr bwMode="auto">
          <a:xfrm>
            <a:off x="6391276" y="5849939"/>
            <a:ext cx="466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32</a:t>
            </a:r>
          </a:p>
        </p:txBody>
      </p:sp>
      <p:sp>
        <p:nvSpPr>
          <p:cNvPr id="229390" name="Rectangle 16"/>
          <p:cNvSpPr>
            <a:spLocks noChangeArrowheads="1"/>
          </p:cNvSpPr>
          <p:nvPr/>
        </p:nvSpPr>
        <p:spPr bwMode="auto">
          <a:xfrm>
            <a:off x="4876801" y="5638801"/>
            <a:ext cx="466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40</a:t>
            </a:r>
          </a:p>
        </p:txBody>
      </p:sp>
      <p:sp>
        <p:nvSpPr>
          <p:cNvPr id="229391" name="Rectangle 17"/>
          <p:cNvSpPr>
            <a:spLocks noChangeArrowheads="1"/>
          </p:cNvSpPr>
          <p:nvPr/>
        </p:nvSpPr>
        <p:spPr bwMode="auto">
          <a:xfrm>
            <a:off x="3962401" y="4495801"/>
            <a:ext cx="466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48</a:t>
            </a:r>
          </a:p>
        </p:txBody>
      </p:sp>
      <p:sp>
        <p:nvSpPr>
          <p:cNvPr id="229392" name="Rectangle 18"/>
          <p:cNvSpPr>
            <a:spLocks noChangeArrowheads="1"/>
          </p:cNvSpPr>
          <p:nvPr/>
        </p:nvSpPr>
        <p:spPr bwMode="auto">
          <a:xfrm>
            <a:off x="3962401" y="2971801"/>
            <a:ext cx="466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60</a:t>
            </a:r>
          </a:p>
        </p:txBody>
      </p:sp>
      <p:grpSp>
        <p:nvGrpSpPr>
          <p:cNvPr id="2" name="Group 19"/>
          <p:cNvGrpSpPr>
            <a:grpSpLocks/>
          </p:cNvGrpSpPr>
          <p:nvPr/>
        </p:nvGrpSpPr>
        <p:grpSpPr bwMode="auto">
          <a:xfrm>
            <a:off x="8140996" y="1447801"/>
            <a:ext cx="2364298" cy="1222375"/>
            <a:chOff x="4311" y="1273"/>
            <a:chExt cx="712" cy="609"/>
          </a:xfrm>
        </p:grpSpPr>
        <p:sp>
          <p:nvSpPr>
            <p:cNvPr id="229409" name="AutoShape 20"/>
            <p:cNvSpPr>
              <a:spLocks noChangeArrowheads="1"/>
            </p:cNvSpPr>
            <p:nvPr/>
          </p:nvSpPr>
          <p:spPr bwMode="auto">
            <a:xfrm>
              <a:off x="4311" y="1273"/>
              <a:ext cx="709" cy="609"/>
            </a:xfrm>
            <a:prstGeom prst="wedgeRoundRectCallout">
              <a:avLst>
                <a:gd name="adj1" fmla="val -59593"/>
                <a:gd name="adj2" fmla="val 68556"/>
                <a:gd name="adj3" fmla="val 1666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buClr>
                  <a:srgbClr val="3333CC"/>
                </a:buClr>
              </a:pPr>
              <a:endParaRPr lang="en-US" altLang="en-US" sz="1600" dirty="0">
                <a:solidFill>
                  <a:srgbClr val="000000"/>
                </a:solidFill>
                <a:latin typeface="+mn-lt"/>
                <a:ea typeface="+mn-ea"/>
              </a:endParaRPr>
            </a:p>
          </p:txBody>
        </p:sp>
        <p:sp>
          <p:nvSpPr>
            <p:cNvPr id="229410" name="Text Box 21"/>
            <p:cNvSpPr txBox="1">
              <a:spLocks noChangeArrowheads="1"/>
            </p:cNvSpPr>
            <p:nvPr/>
          </p:nvSpPr>
          <p:spPr bwMode="auto">
            <a:xfrm>
              <a:off x="4363" y="1324"/>
              <a:ext cx="660"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nSpc>
                  <a:spcPts val="2000"/>
                </a:lnSpc>
                <a:buClr>
                  <a:srgbClr val="3333CC"/>
                </a:buClr>
              </a:pPr>
              <a:r>
                <a:rPr lang="en-US" altLang="en-US" dirty="0">
                  <a:solidFill>
                    <a:srgbClr val="CC0000"/>
                  </a:solidFill>
                  <a:latin typeface="+mn-lt"/>
                  <a:ea typeface="+mn-ea"/>
                </a:rPr>
                <a:t>What is the value (IP)</a:t>
              </a:r>
              <a:br>
                <a:rPr lang="en-US" altLang="en-US" dirty="0">
                  <a:solidFill>
                    <a:srgbClr val="CC0000"/>
                  </a:solidFill>
                  <a:latin typeface="+mn-lt"/>
                  <a:ea typeface="+mn-ea"/>
                </a:rPr>
              </a:br>
              <a:r>
                <a:rPr lang="en-US" altLang="en-US" dirty="0">
                  <a:solidFill>
                    <a:srgbClr val="CC0000"/>
                  </a:solidFill>
                  <a:latin typeface="+mn-lt"/>
                  <a:ea typeface="+mn-ea"/>
                </a:rPr>
                <a:t>associated with key 53 ?</a:t>
              </a:r>
            </a:p>
          </p:txBody>
        </p:sp>
      </p:grpSp>
      <p:sp>
        <p:nvSpPr>
          <p:cNvPr id="226326" name="Line 22"/>
          <p:cNvSpPr>
            <a:spLocks noChangeShapeType="1"/>
          </p:cNvSpPr>
          <p:nvPr/>
        </p:nvSpPr>
        <p:spPr bwMode="auto">
          <a:xfrm>
            <a:off x="7847014" y="3003550"/>
            <a:ext cx="288925" cy="95250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6327" name="Line 23"/>
          <p:cNvSpPr>
            <a:spLocks noChangeShapeType="1"/>
          </p:cNvSpPr>
          <p:nvPr/>
        </p:nvSpPr>
        <p:spPr bwMode="auto">
          <a:xfrm flipH="1">
            <a:off x="7827964" y="4164014"/>
            <a:ext cx="301625" cy="795337"/>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6328" name="Line 24"/>
          <p:cNvSpPr>
            <a:spLocks noChangeShapeType="1"/>
          </p:cNvSpPr>
          <p:nvPr/>
        </p:nvSpPr>
        <p:spPr bwMode="auto">
          <a:xfrm flipH="1">
            <a:off x="6388100" y="5100639"/>
            <a:ext cx="1282700" cy="669925"/>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6329" name="Line 25"/>
          <p:cNvSpPr>
            <a:spLocks noChangeShapeType="1"/>
          </p:cNvSpPr>
          <p:nvPr/>
        </p:nvSpPr>
        <p:spPr bwMode="auto">
          <a:xfrm flipH="1" flipV="1">
            <a:off x="5380038" y="5521326"/>
            <a:ext cx="812800" cy="265113"/>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6330" name="Line 26"/>
          <p:cNvSpPr>
            <a:spLocks noChangeShapeType="1"/>
          </p:cNvSpPr>
          <p:nvPr/>
        </p:nvSpPr>
        <p:spPr bwMode="auto">
          <a:xfrm flipH="1" flipV="1">
            <a:off x="4633913" y="4794251"/>
            <a:ext cx="552450" cy="620713"/>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6331" name="Line 27"/>
          <p:cNvSpPr>
            <a:spLocks noChangeShapeType="1"/>
          </p:cNvSpPr>
          <p:nvPr/>
        </p:nvSpPr>
        <p:spPr bwMode="auto">
          <a:xfrm flipH="1" flipV="1">
            <a:off x="4484689" y="3422651"/>
            <a:ext cx="52387" cy="1198563"/>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9400" name="Oval 28"/>
          <p:cNvSpPr>
            <a:spLocks noChangeArrowheads="1"/>
          </p:cNvSpPr>
          <p:nvPr/>
        </p:nvSpPr>
        <p:spPr bwMode="auto">
          <a:xfrm>
            <a:off x="6369051" y="2005014"/>
            <a:ext cx="125413" cy="134937"/>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grpSp>
        <p:nvGrpSpPr>
          <p:cNvPr id="3" name="Group 29"/>
          <p:cNvGrpSpPr>
            <a:grpSpLocks/>
          </p:cNvGrpSpPr>
          <p:nvPr/>
        </p:nvGrpSpPr>
        <p:grpSpPr bwMode="auto">
          <a:xfrm>
            <a:off x="4492625" y="2252663"/>
            <a:ext cx="3049588" cy="933450"/>
            <a:chOff x="1870" y="1419"/>
            <a:chExt cx="1921" cy="588"/>
          </a:xfrm>
        </p:grpSpPr>
        <p:grpSp>
          <p:nvGrpSpPr>
            <p:cNvPr id="229405" name="Group 30"/>
            <p:cNvGrpSpPr>
              <a:grpSpLocks/>
            </p:cNvGrpSpPr>
            <p:nvPr/>
          </p:nvGrpSpPr>
          <p:grpSpPr bwMode="auto">
            <a:xfrm>
              <a:off x="1870" y="1419"/>
              <a:ext cx="1921" cy="588"/>
              <a:chOff x="1870" y="1419"/>
              <a:chExt cx="1921" cy="588"/>
            </a:xfrm>
          </p:grpSpPr>
          <p:sp>
            <p:nvSpPr>
              <p:cNvPr id="229407" name="Line 31"/>
              <p:cNvSpPr>
                <a:spLocks noChangeShapeType="1"/>
              </p:cNvSpPr>
              <p:nvPr/>
            </p:nvSpPr>
            <p:spPr bwMode="auto">
              <a:xfrm flipV="1">
                <a:off x="1941" y="1813"/>
                <a:ext cx="1850" cy="194"/>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US">
                  <a:latin typeface="+mn-lt"/>
                  <a:ea typeface="+mn-ea"/>
                </a:endParaRPr>
              </a:p>
            </p:txBody>
          </p:sp>
          <p:sp>
            <p:nvSpPr>
              <p:cNvPr id="229408" name="AutoShape 32"/>
              <p:cNvSpPr>
                <a:spLocks noChangeArrowheads="1"/>
              </p:cNvSpPr>
              <p:nvPr/>
            </p:nvSpPr>
            <p:spPr bwMode="auto">
              <a:xfrm>
                <a:off x="1870" y="1419"/>
                <a:ext cx="691" cy="384"/>
              </a:xfrm>
              <a:prstGeom prst="wedgeRoundRectCallout">
                <a:avLst>
                  <a:gd name="adj1" fmla="val 17440"/>
                  <a:gd name="adj2" fmla="val 87759"/>
                  <a:gd name="adj3" fmla="val 16667"/>
                </a:avLst>
              </a:prstGeom>
              <a:solidFill>
                <a:schemeClr val="bg1"/>
              </a:solidFill>
              <a:ln w="9525">
                <a:solidFill>
                  <a:schemeClr val="tx1"/>
                </a:solidFill>
                <a:miter lim="800000"/>
                <a:headEnd/>
                <a:tailEnd/>
              </a:ln>
            </p:spPr>
            <p:txBody>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buClr>
                    <a:srgbClr val="3333CC"/>
                  </a:buClr>
                </a:pPr>
                <a:endParaRPr lang="en-US" altLang="en-US" sz="2400" dirty="0">
                  <a:solidFill>
                    <a:srgbClr val="000000"/>
                  </a:solidFill>
                  <a:latin typeface="+mn-lt"/>
                  <a:ea typeface="+mn-ea"/>
                </a:endParaRPr>
              </a:p>
            </p:txBody>
          </p:sp>
        </p:grpSp>
        <p:sp>
          <p:nvSpPr>
            <p:cNvPr id="229406" name="Text Box 33"/>
            <p:cNvSpPr txBox="1">
              <a:spLocks noChangeArrowheads="1"/>
            </p:cNvSpPr>
            <p:nvPr/>
          </p:nvSpPr>
          <p:spPr bwMode="auto">
            <a:xfrm>
              <a:off x="1908" y="1431"/>
              <a:ext cx="81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CC0000"/>
                  </a:solidFill>
                  <a:latin typeface="+mn-lt"/>
                  <a:ea typeface="+mn-ea"/>
                </a:rPr>
                <a:t>value</a:t>
              </a:r>
            </a:p>
          </p:txBody>
        </p:sp>
      </p:grpSp>
      <p:sp>
        <p:nvSpPr>
          <p:cNvPr id="226338" name="Text Box 34"/>
          <p:cNvSpPr txBox="1">
            <a:spLocks noChangeArrowheads="1"/>
          </p:cNvSpPr>
          <p:nvPr/>
        </p:nvSpPr>
        <p:spPr bwMode="auto">
          <a:xfrm>
            <a:off x="1676401" y="5029201"/>
            <a:ext cx="262123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nSpc>
                <a:spcPts val="2375"/>
              </a:lnSpc>
              <a:buClr>
                <a:srgbClr val="3333CC"/>
              </a:buClr>
            </a:pPr>
            <a:r>
              <a:rPr lang="en-US" altLang="en-US" sz="2400" i="1" dirty="0">
                <a:solidFill>
                  <a:schemeClr val="accent2"/>
                </a:solidFill>
                <a:latin typeface="+mn-lt"/>
                <a:ea typeface="+mn-ea"/>
              </a:rPr>
              <a:t>O(N) </a:t>
            </a:r>
            <a:r>
              <a:rPr lang="en-US" altLang="en-US" sz="2400" dirty="0">
                <a:latin typeface="+mn-lt"/>
                <a:ea typeface="+mn-ea"/>
              </a:rPr>
              <a:t>messages</a:t>
            </a:r>
          </a:p>
          <a:p>
            <a:pPr>
              <a:lnSpc>
                <a:spcPts val="2375"/>
              </a:lnSpc>
              <a:buClr>
                <a:srgbClr val="3333CC"/>
              </a:buClr>
            </a:pPr>
            <a:r>
              <a:rPr lang="en-US" altLang="en-US" sz="2400" dirty="0">
                <a:latin typeface="+mn-lt"/>
                <a:ea typeface="+mn-ea"/>
              </a:rPr>
              <a:t>on average to resolve</a:t>
            </a:r>
          </a:p>
          <a:p>
            <a:pPr>
              <a:lnSpc>
                <a:spcPts val="2375"/>
              </a:lnSpc>
              <a:buClr>
                <a:srgbClr val="3333CC"/>
              </a:buClr>
            </a:pPr>
            <a:r>
              <a:rPr lang="en-US" altLang="en-US" sz="2400" dirty="0">
                <a:latin typeface="+mn-lt"/>
                <a:ea typeface="+mn-ea"/>
              </a:rPr>
              <a:t>query, when there</a:t>
            </a:r>
          </a:p>
          <a:p>
            <a:pPr>
              <a:lnSpc>
                <a:spcPts val="2375"/>
              </a:lnSpc>
              <a:buClr>
                <a:srgbClr val="3333CC"/>
              </a:buClr>
            </a:pPr>
            <a:r>
              <a:rPr lang="en-US" altLang="en-US" sz="2400" dirty="0">
                <a:latin typeface="+mn-lt"/>
                <a:ea typeface="+mn-ea"/>
              </a:rPr>
              <a:t>are </a:t>
            </a:r>
            <a:r>
              <a:rPr lang="en-US" altLang="en-US" sz="2400" i="1" dirty="0">
                <a:latin typeface="+mn-lt"/>
                <a:ea typeface="+mn-ea"/>
              </a:rPr>
              <a:t>N</a:t>
            </a:r>
            <a:r>
              <a:rPr lang="en-US" altLang="en-US" sz="2400" dirty="0">
                <a:latin typeface="+mn-lt"/>
                <a:ea typeface="+mn-ea"/>
              </a:rPr>
              <a:t> peers</a:t>
            </a:r>
          </a:p>
        </p:txBody>
      </p:sp>
      <p:sp>
        <p:nvSpPr>
          <p:cNvPr id="229403" name="Title 67"/>
          <p:cNvSpPr>
            <a:spLocks noGrp="1"/>
          </p:cNvSpPr>
          <p:nvPr>
            <p:ph type="title"/>
          </p:nvPr>
        </p:nvSpPr>
        <p:spPr>
          <a:xfrm>
            <a:off x="240000" y="360000"/>
            <a:ext cx="11520000" cy="890588"/>
          </a:xfrm>
        </p:spPr>
        <p:txBody>
          <a:bodyPr/>
          <a:lstStyle/>
          <a:p>
            <a:r>
              <a:rPr lang="en-US" altLang="en-US" dirty="0"/>
              <a:t>Resolving a query</a:t>
            </a:r>
          </a:p>
        </p:txBody>
      </p:sp>
      <p:sp>
        <p:nvSpPr>
          <p:cNvPr id="4" name="灯片编号占位符 3"/>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128</a:t>
            </a:fld>
            <a:endParaRPr lang="en-US" altLang="zh-CN" dirty="0"/>
          </a:p>
        </p:txBody>
      </p:sp>
    </p:spTree>
    <p:extLst>
      <p:ext uri="{BB962C8B-B14F-4D97-AF65-F5344CB8AC3E}">
        <p14:creationId xmlns:p14="http://schemas.microsoft.com/office/powerpoint/2010/main" val="27011867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632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632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632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632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633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633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6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26" grpId="0" animBg="1"/>
      <p:bldP spid="226327" grpId="0" animBg="1"/>
      <p:bldP spid="226328" grpId="0" animBg="1"/>
      <p:bldP spid="226329" grpId="0" animBg="1"/>
      <p:bldP spid="226330" grpId="0" animBg="1"/>
      <p:bldP spid="226331" grpId="0" animBg="1"/>
      <p:bldP spid="226338"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Title 67"/>
          <p:cNvSpPr>
            <a:spLocks noGrp="1"/>
          </p:cNvSpPr>
          <p:nvPr>
            <p:ph type="title"/>
          </p:nvPr>
        </p:nvSpPr>
        <p:spPr/>
        <p:txBody>
          <a:bodyPr/>
          <a:lstStyle/>
          <a:p>
            <a:r>
              <a:rPr lang="en-US" altLang="en-US"/>
              <a:t>Circular DHT with shortcuts</a:t>
            </a:r>
          </a:p>
        </p:txBody>
      </p:sp>
      <p:sp>
        <p:nvSpPr>
          <p:cNvPr id="109571" name="Content Placeholder 37"/>
          <p:cNvSpPr>
            <a:spLocks noGrp="1"/>
          </p:cNvSpPr>
          <p:nvPr>
            <p:ph sz="half" idx="1"/>
          </p:nvPr>
        </p:nvSpPr>
        <p:spPr>
          <a:xfrm>
            <a:off x="604520" y="4763866"/>
            <a:ext cx="11155480" cy="1484534"/>
          </a:xfrm>
        </p:spPr>
        <p:txBody>
          <a:bodyPr rtlCol="0">
            <a:normAutofit lnSpcReduction="10000"/>
          </a:bodyPr>
          <a:lstStyle/>
          <a:p>
            <a:pPr eaLnBrk="1" fontAlgn="auto" hangingPunct="1">
              <a:lnSpc>
                <a:spcPct val="120000"/>
              </a:lnSpc>
              <a:spcBef>
                <a:spcPts val="0"/>
              </a:spcBef>
              <a:spcAft>
                <a:spcPts val="600"/>
              </a:spcAft>
              <a:buFont typeface="Arial" pitchFamily="34" charset="0"/>
              <a:buChar char="•"/>
              <a:defRPr/>
            </a:pPr>
            <a:r>
              <a:rPr lang="en-US" sz="2400" dirty="0">
                <a:ea typeface="ＭＳ Ｐゴシック" pitchFamily="34" charset="-128"/>
              </a:rPr>
              <a:t>each peer keeps track of IP addresses of </a:t>
            </a:r>
            <a:r>
              <a:rPr lang="en-US" sz="2400" dirty="0">
                <a:solidFill>
                  <a:schemeClr val="accent2"/>
                </a:solidFill>
                <a:ea typeface="ＭＳ Ｐゴシック" pitchFamily="34" charset="-128"/>
              </a:rPr>
              <a:t>predecessor, successor, short cuts</a:t>
            </a:r>
            <a:r>
              <a:rPr lang="en-US" sz="2400" dirty="0">
                <a:ea typeface="ＭＳ Ｐゴシック" pitchFamily="34" charset="-128"/>
              </a:rPr>
              <a:t>.</a:t>
            </a:r>
          </a:p>
          <a:p>
            <a:pPr eaLnBrk="1" fontAlgn="auto" hangingPunct="1">
              <a:lnSpc>
                <a:spcPct val="120000"/>
              </a:lnSpc>
              <a:spcBef>
                <a:spcPts val="0"/>
              </a:spcBef>
              <a:spcAft>
                <a:spcPts val="600"/>
              </a:spcAft>
              <a:buFont typeface="Arial" pitchFamily="34" charset="0"/>
              <a:buChar char="•"/>
              <a:defRPr/>
            </a:pPr>
            <a:r>
              <a:rPr lang="en-US" sz="2400" dirty="0">
                <a:ea typeface="ＭＳ Ｐゴシック" pitchFamily="34" charset="-128"/>
              </a:rPr>
              <a:t>reduced from 6 to 3 messages.</a:t>
            </a:r>
          </a:p>
          <a:p>
            <a:pPr eaLnBrk="1" fontAlgn="auto" hangingPunct="1">
              <a:lnSpc>
                <a:spcPct val="120000"/>
              </a:lnSpc>
              <a:spcBef>
                <a:spcPts val="0"/>
              </a:spcBef>
              <a:spcAft>
                <a:spcPts val="600"/>
              </a:spcAft>
              <a:buFont typeface="Arial" pitchFamily="34" charset="0"/>
              <a:buChar char="•"/>
              <a:defRPr/>
            </a:pPr>
            <a:r>
              <a:rPr lang="en-US" sz="2400" dirty="0">
                <a:ea typeface="ＭＳ Ｐゴシック" pitchFamily="34" charset="-128"/>
              </a:rPr>
              <a:t>possible to design shortcuts with </a:t>
            </a:r>
            <a:r>
              <a:rPr lang="en-US" sz="2400" i="1" dirty="0">
                <a:solidFill>
                  <a:schemeClr val="accent2"/>
                </a:solidFill>
                <a:ea typeface="ＭＳ Ｐゴシック" pitchFamily="34" charset="-128"/>
              </a:rPr>
              <a:t>O(log N) </a:t>
            </a:r>
            <a:r>
              <a:rPr lang="en-US" sz="2400" dirty="0">
                <a:solidFill>
                  <a:schemeClr val="accent2"/>
                </a:solidFill>
                <a:ea typeface="ＭＳ Ｐゴシック" pitchFamily="34" charset="-128"/>
              </a:rPr>
              <a:t>neighbors, </a:t>
            </a:r>
            <a:r>
              <a:rPr lang="en-US" sz="2400" i="1" dirty="0">
                <a:solidFill>
                  <a:schemeClr val="accent2"/>
                </a:solidFill>
                <a:ea typeface="ＭＳ Ｐゴシック" pitchFamily="34" charset="-128"/>
              </a:rPr>
              <a:t>O(log N) </a:t>
            </a:r>
            <a:r>
              <a:rPr lang="en-US" sz="2400" dirty="0">
                <a:solidFill>
                  <a:schemeClr val="accent2"/>
                </a:solidFill>
                <a:ea typeface="ＭＳ Ｐゴシック" pitchFamily="34" charset="-128"/>
              </a:rPr>
              <a:t>messages in query</a:t>
            </a:r>
          </a:p>
        </p:txBody>
      </p:sp>
      <p:sp>
        <p:nvSpPr>
          <p:cNvPr id="2" name="灯片编号占位符 1"/>
          <p:cNvSpPr>
            <a:spLocks noGrp="1"/>
          </p:cNvSpPr>
          <p:nvPr>
            <p:ph type="sldNum" sz="quarter" idx="12"/>
          </p:nvPr>
        </p:nvSpPr>
        <p:spPr/>
        <p:txBody>
          <a:bodyPr/>
          <a:lstStyle/>
          <a:p>
            <a:fld id="{B5976719-4C93-4032-AE44-9AF0CDE2F195}" type="slidenum">
              <a:rPr lang="en-US" altLang="zh-CN" smtClean="0"/>
              <a:pPr/>
              <a:t>129</a:t>
            </a:fld>
            <a:endParaRPr lang="en-US" altLang="zh-CN" dirty="0"/>
          </a:p>
        </p:txBody>
      </p:sp>
      <p:grpSp>
        <p:nvGrpSpPr>
          <p:cNvPr id="231427" name="Group 66"/>
          <p:cNvGrpSpPr>
            <a:grpSpLocks/>
          </p:cNvGrpSpPr>
          <p:nvPr/>
        </p:nvGrpSpPr>
        <p:grpSpPr bwMode="auto">
          <a:xfrm>
            <a:off x="3767138" y="1120141"/>
            <a:ext cx="3862130" cy="3662367"/>
            <a:chOff x="4833190" y="1676400"/>
            <a:chExt cx="3863352" cy="3662022"/>
          </a:xfrm>
        </p:grpSpPr>
        <p:grpSp>
          <p:nvGrpSpPr>
            <p:cNvPr id="231437" name="Group 43"/>
            <p:cNvGrpSpPr>
              <a:grpSpLocks/>
            </p:cNvGrpSpPr>
            <p:nvPr/>
          </p:nvGrpSpPr>
          <p:grpSpPr bwMode="auto">
            <a:xfrm>
              <a:off x="4833190" y="1676400"/>
              <a:ext cx="3863352" cy="3662022"/>
              <a:chOff x="946990" y="1676400"/>
              <a:chExt cx="3863352" cy="3662022"/>
            </a:xfrm>
          </p:grpSpPr>
          <p:sp>
            <p:nvSpPr>
              <p:cNvPr id="231446" name="Oval 3"/>
              <p:cNvSpPr>
                <a:spLocks noChangeArrowheads="1"/>
              </p:cNvSpPr>
              <p:nvPr/>
            </p:nvSpPr>
            <p:spPr bwMode="auto">
              <a:xfrm>
                <a:off x="2794354" y="4791480"/>
                <a:ext cx="96564" cy="98891"/>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1447" name="Oval 4"/>
              <p:cNvSpPr>
                <a:spLocks noChangeArrowheads="1"/>
              </p:cNvSpPr>
              <p:nvPr/>
            </p:nvSpPr>
            <p:spPr bwMode="auto">
              <a:xfrm>
                <a:off x="1435115" y="2890435"/>
                <a:ext cx="96564" cy="98891"/>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1448" name="Oval 5"/>
              <p:cNvSpPr>
                <a:spLocks noChangeArrowheads="1"/>
              </p:cNvSpPr>
              <p:nvPr/>
            </p:nvSpPr>
            <p:spPr bwMode="auto">
              <a:xfrm>
                <a:off x="1459562" y="3978242"/>
                <a:ext cx="96564" cy="98892"/>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1449" name="Oval 6"/>
              <p:cNvSpPr>
                <a:spLocks noChangeArrowheads="1"/>
              </p:cNvSpPr>
              <p:nvPr/>
            </p:nvSpPr>
            <p:spPr bwMode="auto">
              <a:xfrm>
                <a:off x="3989799" y="2585616"/>
                <a:ext cx="96564" cy="98891"/>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1450" name="Oval 7"/>
              <p:cNvSpPr>
                <a:spLocks noChangeArrowheads="1"/>
              </p:cNvSpPr>
              <p:nvPr/>
            </p:nvSpPr>
            <p:spPr bwMode="auto">
              <a:xfrm>
                <a:off x="4283160" y="3457025"/>
                <a:ext cx="96564" cy="98892"/>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1451" name="Oval 8"/>
              <p:cNvSpPr>
                <a:spLocks noChangeArrowheads="1"/>
              </p:cNvSpPr>
              <p:nvPr/>
            </p:nvSpPr>
            <p:spPr bwMode="auto">
              <a:xfrm>
                <a:off x="4004467" y="4192313"/>
                <a:ext cx="96564" cy="98892"/>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1452" name="Oval 9"/>
              <p:cNvSpPr>
                <a:spLocks noChangeArrowheads="1"/>
              </p:cNvSpPr>
              <p:nvPr/>
            </p:nvSpPr>
            <p:spPr bwMode="auto">
              <a:xfrm>
                <a:off x="1991278" y="4548323"/>
                <a:ext cx="96565" cy="98892"/>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1453" name="Oval 10"/>
              <p:cNvSpPr>
                <a:spLocks noChangeArrowheads="1"/>
              </p:cNvSpPr>
              <p:nvPr/>
            </p:nvSpPr>
            <p:spPr bwMode="auto">
              <a:xfrm>
                <a:off x="1376443" y="2050438"/>
                <a:ext cx="2927496" cy="279339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1454" name="Text Box 11"/>
              <p:cNvSpPr txBox="1">
                <a:spLocks noChangeArrowheads="1"/>
              </p:cNvSpPr>
              <p:nvPr/>
            </p:nvSpPr>
            <p:spPr bwMode="auto">
              <a:xfrm>
                <a:off x="2895600" y="1676400"/>
                <a:ext cx="325833"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1</a:t>
                </a:r>
              </a:p>
            </p:txBody>
          </p:sp>
          <p:sp>
            <p:nvSpPr>
              <p:cNvPr id="231455" name="Rectangle 12"/>
              <p:cNvSpPr>
                <a:spLocks noChangeArrowheads="1"/>
              </p:cNvSpPr>
              <p:nvPr/>
            </p:nvSpPr>
            <p:spPr bwMode="auto">
              <a:xfrm>
                <a:off x="4022305" y="22860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12</a:t>
                </a:r>
              </a:p>
            </p:txBody>
          </p:sp>
          <p:sp>
            <p:nvSpPr>
              <p:cNvPr id="231456" name="Rectangle 13"/>
              <p:cNvSpPr>
                <a:spLocks noChangeArrowheads="1"/>
              </p:cNvSpPr>
              <p:nvPr/>
            </p:nvSpPr>
            <p:spPr bwMode="auto">
              <a:xfrm>
                <a:off x="4343400" y="33528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13</a:t>
                </a:r>
              </a:p>
            </p:txBody>
          </p:sp>
          <p:sp>
            <p:nvSpPr>
              <p:cNvPr id="231457" name="Rectangle 14"/>
              <p:cNvSpPr>
                <a:spLocks noChangeArrowheads="1"/>
              </p:cNvSpPr>
              <p:nvPr/>
            </p:nvSpPr>
            <p:spPr bwMode="auto">
              <a:xfrm>
                <a:off x="4114800" y="41148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25</a:t>
                </a:r>
              </a:p>
            </p:txBody>
          </p:sp>
          <p:sp>
            <p:nvSpPr>
              <p:cNvPr id="231458" name="Rectangle 15"/>
              <p:cNvSpPr>
                <a:spLocks noChangeArrowheads="1"/>
              </p:cNvSpPr>
              <p:nvPr/>
            </p:nvSpPr>
            <p:spPr bwMode="auto">
              <a:xfrm>
                <a:off x="2743200" y="48768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32</a:t>
                </a:r>
              </a:p>
            </p:txBody>
          </p:sp>
          <p:sp>
            <p:nvSpPr>
              <p:cNvPr id="231459" name="Rectangle 16"/>
              <p:cNvSpPr>
                <a:spLocks noChangeArrowheads="1"/>
              </p:cNvSpPr>
              <p:nvPr/>
            </p:nvSpPr>
            <p:spPr bwMode="auto">
              <a:xfrm>
                <a:off x="1676400" y="46482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40</a:t>
                </a:r>
              </a:p>
            </p:txBody>
          </p:sp>
          <p:sp>
            <p:nvSpPr>
              <p:cNvPr id="231460" name="Rectangle 17"/>
              <p:cNvSpPr>
                <a:spLocks noChangeArrowheads="1"/>
              </p:cNvSpPr>
              <p:nvPr/>
            </p:nvSpPr>
            <p:spPr bwMode="auto">
              <a:xfrm>
                <a:off x="982933" y="38862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48</a:t>
                </a:r>
              </a:p>
            </p:txBody>
          </p:sp>
          <p:sp>
            <p:nvSpPr>
              <p:cNvPr id="231461" name="Rectangle 18"/>
              <p:cNvSpPr>
                <a:spLocks noChangeArrowheads="1"/>
              </p:cNvSpPr>
              <p:nvPr/>
            </p:nvSpPr>
            <p:spPr bwMode="auto">
              <a:xfrm>
                <a:off x="946990" y="2667000"/>
                <a:ext cx="466942" cy="46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60</a:t>
                </a:r>
              </a:p>
            </p:txBody>
          </p:sp>
          <p:sp>
            <p:nvSpPr>
              <p:cNvPr id="231462" name="Oval 28"/>
              <p:cNvSpPr>
                <a:spLocks noChangeArrowheads="1"/>
              </p:cNvSpPr>
              <p:nvPr/>
            </p:nvSpPr>
            <p:spPr bwMode="auto">
              <a:xfrm>
                <a:off x="2912920" y="2010882"/>
                <a:ext cx="96565" cy="98891"/>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grpSp>
        <p:cxnSp>
          <p:nvCxnSpPr>
            <p:cNvPr id="80" name="Straight Arrow Connector 79"/>
            <p:cNvCxnSpPr>
              <a:endCxn id="231452" idx="7"/>
            </p:cNvCxnSpPr>
            <p:nvPr/>
          </p:nvCxnSpPr>
          <p:spPr>
            <a:xfrm rot="10800000" flipV="1">
              <a:off x="5959083" y="3505028"/>
              <a:ext cx="2254963" cy="1057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a:stCxn id="231451" idx="1"/>
              <a:endCxn id="231448" idx="6"/>
            </p:cNvCxnSpPr>
            <p:nvPr/>
          </p:nvCxnSpPr>
          <p:spPr>
            <a:xfrm rot="16200000" flipV="1">
              <a:off x="6583205" y="2885456"/>
              <a:ext cx="179370" cy="246299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a:stCxn id="231446" idx="0"/>
              <a:endCxn id="231448" idx="6"/>
            </p:cNvCxnSpPr>
            <p:nvPr/>
          </p:nvCxnSpPr>
          <p:spPr>
            <a:xfrm flipH="1" flipV="1">
              <a:off x="5442983" y="4027267"/>
              <a:ext cx="1286282" cy="76351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rot="5400000" flipH="1" flipV="1">
              <a:off x="5160822" y="2839745"/>
              <a:ext cx="2452457" cy="8876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a:stCxn id="231448" idx="7"/>
            </p:cNvCxnSpPr>
            <p:nvPr/>
          </p:nvCxnSpPr>
          <p:spPr>
            <a:xfrm rot="5400000" flipH="1" flipV="1">
              <a:off x="6013347" y="2080662"/>
              <a:ext cx="1325438" cy="249792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a:endCxn id="231453" idx="6"/>
            </p:cNvCxnSpPr>
            <p:nvPr/>
          </p:nvCxnSpPr>
          <p:spPr>
            <a:xfrm>
              <a:off x="5409634" y="2939931"/>
              <a:ext cx="2780592" cy="50795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231462" idx="5"/>
            </p:cNvCxnSpPr>
            <p:nvPr/>
          </p:nvCxnSpPr>
          <p:spPr>
            <a:xfrm rot="16200000" flipH="1">
              <a:off x="6355721" y="2621453"/>
              <a:ext cx="2095303" cy="10433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rot="5400000">
              <a:off x="6292217" y="3156357"/>
              <a:ext cx="2177845" cy="119894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cxnSp>
        <p:nvCxnSpPr>
          <p:cNvPr id="34" name="Straight Arrow Connector 33"/>
          <p:cNvCxnSpPr>
            <a:endCxn id="231453" idx="4"/>
          </p:cNvCxnSpPr>
          <p:nvPr/>
        </p:nvCxnSpPr>
        <p:spPr>
          <a:xfrm flipH="1">
            <a:off x="5659438" y="2110741"/>
            <a:ext cx="1122362" cy="217646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231453" idx="4"/>
          </p:cNvCxnSpPr>
          <p:nvPr/>
        </p:nvCxnSpPr>
        <p:spPr>
          <a:xfrm flipH="1" flipV="1">
            <a:off x="4343400" y="3482341"/>
            <a:ext cx="1316038" cy="804863"/>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4" name="Group 19"/>
          <p:cNvGrpSpPr>
            <a:grpSpLocks/>
          </p:cNvGrpSpPr>
          <p:nvPr/>
        </p:nvGrpSpPr>
        <p:grpSpPr bwMode="auto">
          <a:xfrm>
            <a:off x="7218363" y="1236029"/>
            <a:ext cx="2487612" cy="936719"/>
            <a:chOff x="4311" y="1273"/>
            <a:chExt cx="737" cy="663"/>
          </a:xfrm>
        </p:grpSpPr>
        <p:sp>
          <p:nvSpPr>
            <p:cNvPr id="231435" name="AutoShape 20"/>
            <p:cNvSpPr>
              <a:spLocks noChangeArrowheads="1"/>
            </p:cNvSpPr>
            <p:nvPr/>
          </p:nvSpPr>
          <p:spPr bwMode="auto">
            <a:xfrm>
              <a:off x="4311" y="1273"/>
              <a:ext cx="709" cy="609"/>
            </a:xfrm>
            <a:prstGeom prst="wedgeRoundRectCallout">
              <a:avLst>
                <a:gd name="adj1" fmla="val -59593"/>
                <a:gd name="adj2" fmla="val 68556"/>
                <a:gd name="adj3" fmla="val 1666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buClr>
                  <a:srgbClr val="3333CC"/>
                </a:buClr>
              </a:pPr>
              <a:endParaRPr lang="en-US" altLang="en-US" sz="1600">
                <a:solidFill>
                  <a:srgbClr val="000000"/>
                </a:solidFill>
                <a:latin typeface="+mn-lt"/>
                <a:ea typeface="+mn-ea"/>
              </a:endParaRPr>
            </a:p>
          </p:txBody>
        </p:sp>
        <p:sp>
          <p:nvSpPr>
            <p:cNvPr id="231436" name="Text Box 21"/>
            <p:cNvSpPr txBox="1">
              <a:spLocks noChangeArrowheads="1"/>
            </p:cNvSpPr>
            <p:nvPr/>
          </p:nvSpPr>
          <p:spPr bwMode="auto">
            <a:xfrm>
              <a:off x="4344" y="1326"/>
              <a:ext cx="704"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nSpc>
                  <a:spcPts val="2000"/>
                </a:lnSpc>
                <a:buClr>
                  <a:srgbClr val="3333CC"/>
                </a:buClr>
              </a:pPr>
              <a:r>
                <a:rPr lang="en-US" altLang="en-US" dirty="0">
                  <a:solidFill>
                    <a:srgbClr val="CC0000"/>
                  </a:solidFill>
                  <a:latin typeface="+mn-lt"/>
                  <a:ea typeface="+mn-ea"/>
                </a:rPr>
                <a:t>What is the value (IP) for</a:t>
              </a:r>
            </a:p>
            <a:p>
              <a:pPr>
                <a:lnSpc>
                  <a:spcPts val="2000"/>
                </a:lnSpc>
                <a:buClr>
                  <a:srgbClr val="3333CC"/>
                </a:buClr>
              </a:pPr>
              <a:r>
                <a:rPr lang="en-US" altLang="en-US" dirty="0">
                  <a:solidFill>
                    <a:srgbClr val="CC0000"/>
                  </a:solidFill>
                  <a:latin typeface="+mn-lt"/>
                  <a:ea typeface="+mn-ea"/>
                </a:rPr>
                <a:t>key 53</a:t>
              </a:r>
            </a:p>
          </p:txBody>
        </p:sp>
      </p:grpSp>
      <p:sp>
        <p:nvSpPr>
          <p:cNvPr id="39" name="AutoShape 32"/>
          <p:cNvSpPr>
            <a:spLocks noChangeArrowheads="1"/>
          </p:cNvSpPr>
          <p:nvPr/>
        </p:nvSpPr>
        <p:spPr bwMode="auto">
          <a:xfrm>
            <a:off x="4724401" y="1348740"/>
            <a:ext cx="1096963" cy="609600"/>
          </a:xfrm>
          <a:prstGeom prst="wedgeRoundRectCallout">
            <a:avLst>
              <a:gd name="adj1" fmla="val 17440"/>
              <a:gd name="adj2" fmla="val 87759"/>
              <a:gd name="adj3" fmla="val 16667"/>
            </a:avLst>
          </a:prstGeom>
          <a:solidFill>
            <a:schemeClr val="bg1"/>
          </a:solidFill>
          <a:ln w="9525">
            <a:solidFill>
              <a:schemeClr val="tx1"/>
            </a:solidFill>
            <a:miter lim="800000"/>
            <a:headEnd/>
            <a:tailEnd/>
          </a:ln>
        </p:spPr>
        <p:txBody>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lgn="ctr">
              <a:buClr>
                <a:srgbClr val="3333CC"/>
              </a:buClr>
            </a:pPr>
            <a:r>
              <a:rPr lang="en-US" altLang="en-US" sz="2400" dirty="0">
                <a:solidFill>
                  <a:srgbClr val="000000"/>
                </a:solidFill>
                <a:latin typeface="+mn-lt"/>
                <a:ea typeface="+mn-ea"/>
              </a:rPr>
              <a:t>value</a:t>
            </a:r>
          </a:p>
        </p:txBody>
      </p:sp>
      <p:cxnSp>
        <p:nvCxnSpPr>
          <p:cNvPr id="41" name="Straight Arrow Connector 40"/>
          <p:cNvCxnSpPr/>
          <p:nvPr/>
        </p:nvCxnSpPr>
        <p:spPr>
          <a:xfrm flipV="1">
            <a:off x="4495800" y="2110740"/>
            <a:ext cx="2133600" cy="3048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V="1">
            <a:off x="4343400" y="2491740"/>
            <a:ext cx="0" cy="8382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8602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linds(horizontal)">
                                      <p:cBhvr>
                                        <p:cTn id="12" dur="500"/>
                                        <p:tgtEl>
                                          <p:spTgt spid="3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linds(horizontal)">
                                      <p:cBhvr>
                                        <p:cTn id="17" dur="500"/>
                                        <p:tgtEl>
                                          <p:spTgt spid="3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blinds(horizontal)">
                                      <p:cBhvr>
                                        <p:cTn id="22" dur="500"/>
                                        <p:tgtEl>
                                          <p:spTgt spid="4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blinds(horizontal)">
                                      <p:cBhvr>
                                        <p:cTn id="27" dur="500"/>
                                        <p:tgtEl>
                                          <p:spTgt spid="39"/>
                                        </p:tgtEl>
                                      </p:cBhvr>
                                    </p:animEffect>
                                  </p:childTnLst>
                                </p:cTn>
                              </p:par>
                              <p:par>
                                <p:cTn id="28" presetID="3" presetClass="entr" presetSubtype="10"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blinds(horizontal)">
                                      <p:cBhvr>
                                        <p:cTn id="30" dur="500"/>
                                        <p:tgtEl>
                                          <p:spTgt spid="4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109571">
                                            <p:txEl>
                                              <p:pRg st="1" end="1"/>
                                            </p:txEl>
                                          </p:spTgt>
                                        </p:tgtEl>
                                        <p:attrNameLst>
                                          <p:attrName>style.visibility</p:attrName>
                                        </p:attrNameLst>
                                      </p:cBhvr>
                                      <p:to>
                                        <p:strVal val="visible"/>
                                      </p:to>
                                    </p:set>
                                    <p:animEffect transition="in" filter="blinds(horizontal)">
                                      <p:cBhvr>
                                        <p:cTn id="35" dur="500"/>
                                        <p:tgtEl>
                                          <p:spTgt spid="109571">
                                            <p:txEl>
                                              <p:pRg st="1" end="1"/>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09571">
                                            <p:txEl>
                                              <p:pRg st="2" end="2"/>
                                            </p:txEl>
                                          </p:spTgt>
                                        </p:tgtEl>
                                        <p:attrNameLst>
                                          <p:attrName>style.visibility</p:attrName>
                                        </p:attrNameLst>
                                      </p:cBhvr>
                                      <p:to>
                                        <p:strVal val="visible"/>
                                      </p:to>
                                    </p:set>
                                    <p:animEffect transition="in" filter="blinds(horizontal)">
                                      <p:cBhvr>
                                        <p:cTn id="40" dur="500"/>
                                        <p:tgtEl>
                                          <p:spTgt spid="1095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67"/>
          <p:cNvSpPr>
            <a:spLocks noGrp="1"/>
          </p:cNvSpPr>
          <p:nvPr>
            <p:ph type="title"/>
          </p:nvPr>
        </p:nvSpPr>
        <p:spPr>
          <a:xfrm>
            <a:off x="240000" y="360000"/>
            <a:ext cx="11520000" cy="890588"/>
          </a:xfrm>
        </p:spPr>
        <p:txBody>
          <a:bodyPr/>
          <a:lstStyle/>
          <a:p>
            <a:r>
              <a:rPr lang="en-US" altLang="en-US"/>
              <a:t>Peer churn</a:t>
            </a:r>
          </a:p>
        </p:txBody>
      </p:sp>
      <p:sp>
        <p:nvSpPr>
          <p:cNvPr id="2" name="灯片编号占位符 1"/>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130</a:t>
            </a:fld>
            <a:endParaRPr lang="en-US" altLang="zh-CN" dirty="0"/>
          </a:p>
        </p:txBody>
      </p:sp>
      <p:sp>
        <p:nvSpPr>
          <p:cNvPr id="69" name="Content Placeholder 68"/>
          <p:cNvSpPr>
            <a:spLocks noGrp="1"/>
          </p:cNvSpPr>
          <p:nvPr>
            <p:ph idx="4294967295"/>
          </p:nvPr>
        </p:nvSpPr>
        <p:spPr>
          <a:xfrm>
            <a:off x="1346200" y="4771330"/>
            <a:ext cx="5649913" cy="1076325"/>
          </a:xfrm>
        </p:spPr>
        <p:txBody>
          <a:bodyPr/>
          <a:lstStyle/>
          <a:p>
            <a:pPr marL="0" indent="0" eaLnBrk="1" hangingPunct="1">
              <a:lnSpc>
                <a:spcPct val="90000"/>
              </a:lnSpc>
              <a:buNone/>
            </a:pPr>
            <a:r>
              <a:rPr lang="en-US" altLang="en-US" sz="2600" i="1" dirty="0">
                <a:solidFill>
                  <a:srgbClr val="CC0000"/>
                </a:solidFill>
              </a:rPr>
              <a:t>example: peer 5 abruptly leaves</a:t>
            </a:r>
            <a:endParaRPr lang="en-US" altLang="en-US" sz="2600" dirty="0"/>
          </a:p>
        </p:txBody>
      </p:sp>
      <p:grpSp>
        <p:nvGrpSpPr>
          <p:cNvPr id="232451" name="Group 42"/>
          <p:cNvGrpSpPr>
            <a:grpSpLocks/>
          </p:cNvGrpSpPr>
          <p:nvPr/>
        </p:nvGrpSpPr>
        <p:grpSpPr bwMode="auto">
          <a:xfrm>
            <a:off x="1782764" y="814389"/>
            <a:ext cx="3721223" cy="3662387"/>
            <a:chOff x="946990" y="1676400"/>
            <a:chExt cx="3722228" cy="3662018"/>
          </a:xfrm>
        </p:grpSpPr>
        <p:sp>
          <p:nvSpPr>
            <p:cNvPr id="232459" name="Oval 3"/>
            <p:cNvSpPr>
              <a:spLocks noChangeArrowheads="1"/>
            </p:cNvSpPr>
            <p:nvPr/>
          </p:nvSpPr>
          <p:spPr bwMode="auto">
            <a:xfrm>
              <a:off x="2794354" y="4791480"/>
              <a:ext cx="96564" cy="98891"/>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2460" name="Oval 4"/>
            <p:cNvSpPr>
              <a:spLocks noChangeArrowheads="1"/>
            </p:cNvSpPr>
            <p:nvPr/>
          </p:nvSpPr>
          <p:spPr bwMode="auto">
            <a:xfrm>
              <a:off x="1435115" y="2890435"/>
              <a:ext cx="96564" cy="98891"/>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2461" name="Oval 5"/>
            <p:cNvSpPr>
              <a:spLocks noChangeArrowheads="1"/>
            </p:cNvSpPr>
            <p:nvPr/>
          </p:nvSpPr>
          <p:spPr bwMode="auto">
            <a:xfrm>
              <a:off x="1459562" y="3978242"/>
              <a:ext cx="96564" cy="98892"/>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2462" name="Oval 6"/>
            <p:cNvSpPr>
              <a:spLocks noChangeArrowheads="1"/>
            </p:cNvSpPr>
            <p:nvPr/>
          </p:nvSpPr>
          <p:spPr bwMode="auto">
            <a:xfrm>
              <a:off x="3989799" y="2585616"/>
              <a:ext cx="96564" cy="98891"/>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2463" name="Oval 7"/>
            <p:cNvSpPr>
              <a:spLocks noChangeArrowheads="1"/>
            </p:cNvSpPr>
            <p:nvPr/>
          </p:nvSpPr>
          <p:spPr bwMode="auto">
            <a:xfrm>
              <a:off x="4283160" y="3457025"/>
              <a:ext cx="96564" cy="98892"/>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2464" name="Oval 8"/>
            <p:cNvSpPr>
              <a:spLocks noChangeArrowheads="1"/>
            </p:cNvSpPr>
            <p:nvPr/>
          </p:nvSpPr>
          <p:spPr bwMode="auto">
            <a:xfrm>
              <a:off x="4004467" y="4192313"/>
              <a:ext cx="96564" cy="98892"/>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2465" name="Oval 9"/>
            <p:cNvSpPr>
              <a:spLocks noChangeArrowheads="1"/>
            </p:cNvSpPr>
            <p:nvPr/>
          </p:nvSpPr>
          <p:spPr bwMode="auto">
            <a:xfrm>
              <a:off x="1991278" y="4548323"/>
              <a:ext cx="96565" cy="98892"/>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2466" name="Oval 10"/>
            <p:cNvSpPr>
              <a:spLocks noChangeArrowheads="1"/>
            </p:cNvSpPr>
            <p:nvPr/>
          </p:nvSpPr>
          <p:spPr bwMode="auto">
            <a:xfrm>
              <a:off x="1376443" y="2050438"/>
              <a:ext cx="2927496" cy="2793396"/>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sp>
          <p:nvSpPr>
            <p:cNvPr id="232467" name="Text Box 11"/>
            <p:cNvSpPr txBox="1">
              <a:spLocks noChangeArrowheads="1"/>
            </p:cNvSpPr>
            <p:nvPr/>
          </p:nvSpPr>
          <p:spPr bwMode="auto">
            <a:xfrm>
              <a:off x="2895600" y="1676400"/>
              <a:ext cx="325818" cy="46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1</a:t>
              </a:r>
            </a:p>
          </p:txBody>
        </p:sp>
        <p:sp>
          <p:nvSpPr>
            <p:cNvPr id="232468" name="Rectangle 12"/>
            <p:cNvSpPr>
              <a:spLocks noChangeArrowheads="1"/>
            </p:cNvSpPr>
            <p:nvPr/>
          </p:nvSpPr>
          <p:spPr bwMode="auto">
            <a:xfrm>
              <a:off x="4114800" y="2514600"/>
              <a:ext cx="325818" cy="46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3</a:t>
              </a:r>
            </a:p>
          </p:txBody>
        </p:sp>
        <p:sp>
          <p:nvSpPr>
            <p:cNvPr id="232469" name="Rectangle 13"/>
            <p:cNvSpPr>
              <a:spLocks noChangeArrowheads="1"/>
            </p:cNvSpPr>
            <p:nvPr/>
          </p:nvSpPr>
          <p:spPr bwMode="auto">
            <a:xfrm>
              <a:off x="4343400" y="3352800"/>
              <a:ext cx="325818" cy="46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4</a:t>
              </a:r>
            </a:p>
          </p:txBody>
        </p:sp>
        <p:sp>
          <p:nvSpPr>
            <p:cNvPr id="232470" name="Rectangle 14"/>
            <p:cNvSpPr>
              <a:spLocks noChangeArrowheads="1"/>
            </p:cNvSpPr>
            <p:nvPr/>
          </p:nvSpPr>
          <p:spPr bwMode="auto">
            <a:xfrm>
              <a:off x="4114800" y="4114800"/>
              <a:ext cx="325818" cy="46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5</a:t>
              </a:r>
            </a:p>
          </p:txBody>
        </p:sp>
        <p:sp>
          <p:nvSpPr>
            <p:cNvPr id="232471" name="Rectangle 15"/>
            <p:cNvSpPr>
              <a:spLocks noChangeArrowheads="1"/>
            </p:cNvSpPr>
            <p:nvPr/>
          </p:nvSpPr>
          <p:spPr bwMode="auto">
            <a:xfrm>
              <a:off x="2743200" y="4876800"/>
              <a:ext cx="325818" cy="46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8</a:t>
              </a:r>
            </a:p>
          </p:txBody>
        </p:sp>
        <p:sp>
          <p:nvSpPr>
            <p:cNvPr id="232472" name="Rectangle 16"/>
            <p:cNvSpPr>
              <a:spLocks noChangeArrowheads="1"/>
            </p:cNvSpPr>
            <p:nvPr/>
          </p:nvSpPr>
          <p:spPr bwMode="auto">
            <a:xfrm>
              <a:off x="1676400" y="4648200"/>
              <a:ext cx="466920" cy="46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10</a:t>
              </a:r>
            </a:p>
          </p:txBody>
        </p:sp>
        <p:sp>
          <p:nvSpPr>
            <p:cNvPr id="232473" name="Rectangle 17"/>
            <p:cNvSpPr>
              <a:spLocks noChangeArrowheads="1"/>
            </p:cNvSpPr>
            <p:nvPr/>
          </p:nvSpPr>
          <p:spPr bwMode="auto">
            <a:xfrm>
              <a:off x="970952" y="3886200"/>
              <a:ext cx="466920" cy="46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12</a:t>
              </a:r>
            </a:p>
          </p:txBody>
        </p:sp>
        <p:sp>
          <p:nvSpPr>
            <p:cNvPr id="232474" name="Rectangle 18"/>
            <p:cNvSpPr>
              <a:spLocks noChangeArrowheads="1"/>
            </p:cNvSpPr>
            <p:nvPr/>
          </p:nvSpPr>
          <p:spPr bwMode="auto">
            <a:xfrm>
              <a:off x="946990" y="2667000"/>
              <a:ext cx="466920" cy="46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mn-lt"/>
                  <a:ea typeface="+mn-ea"/>
                </a:rPr>
                <a:t>15</a:t>
              </a:r>
            </a:p>
          </p:txBody>
        </p:sp>
        <p:sp>
          <p:nvSpPr>
            <p:cNvPr id="232475" name="Oval 28"/>
            <p:cNvSpPr>
              <a:spLocks noChangeArrowheads="1"/>
            </p:cNvSpPr>
            <p:nvPr/>
          </p:nvSpPr>
          <p:spPr bwMode="auto">
            <a:xfrm>
              <a:off x="2912920" y="2010882"/>
              <a:ext cx="96565" cy="98891"/>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mn-lt"/>
                <a:ea typeface="+mn-ea"/>
              </a:endParaRPr>
            </a:p>
          </p:txBody>
        </p:sp>
      </p:grpSp>
      <p:cxnSp>
        <p:nvCxnSpPr>
          <p:cNvPr id="64" name="Straight Connector 63"/>
          <p:cNvCxnSpPr/>
          <p:nvPr/>
        </p:nvCxnSpPr>
        <p:spPr>
          <a:xfrm>
            <a:off x="3578225" y="1119188"/>
            <a:ext cx="152400" cy="76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0800000" flipV="1">
            <a:off x="3654426" y="1195389"/>
            <a:ext cx="169863" cy="968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97425" y="3252788"/>
            <a:ext cx="228600" cy="18415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32470" idx="0"/>
          </p:cNvCxnSpPr>
          <p:nvPr/>
        </p:nvCxnSpPr>
        <p:spPr>
          <a:xfrm flipH="1">
            <a:off x="4721227" y="3253035"/>
            <a:ext cx="391357" cy="228353"/>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0249" name="TextBox 28"/>
          <p:cNvSpPr txBox="1">
            <a:spLocks noChangeArrowheads="1"/>
          </p:cNvSpPr>
          <p:nvPr/>
        </p:nvSpPr>
        <p:spPr bwMode="auto">
          <a:xfrm>
            <a:off x="6688015" y="1525915"/>
            <a:ext cx="4427537" cy="380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spcBef>
                <a:spcPts val="600"/>
              </a:spcBef>
              <a:spcAft>
                <a:spcPts val="600"/>
              </a:spcAft>
              <a:buClr>
                <a:srgbClr val="000099"/>
              </a:buClr>
              <a:buSzPct val="75000"/>
            </a:pPr>
            <a:r>
              <a:rPr lang="en-US" altLang="en-US" sz="2800" b="1" dirty="0">
                <a:solidFill>
                  <a:srgbClr val="CC0000"/>
                </a:solidFill>
                <a:latin typeface="+mn-lt"/>
                <a:ea typeface="+mn-ea"/>
              </a:rPr>
              <a:t>handling peer churn:</a:t>
            </a:r>
          </a:p>
          <a:p>
            <a:pPr>
              <a:lnSpc>
                <a:spcPts val="2600"/>
              </a:lnSpc>
              <a:spcBef>
                <a:spcPts val="600"/>
              </a:spcBef>
              <a:spcAft>
                <a:spcPts val="600"/>
              </a:spcAft>
              <a:buClr>
                <a:srgbClr val="000099"/>
              </a:buClr>
              <a:buSzPct val="75000"/>
              <a:buFont typeface="Wingdings" panose="05000000000000000000" pitchFamily="2" charset="2"/>
              <a:buChar char="v"/>
            </a:pPr>
            <a:r>
              <a:rPr lang="en-US" altLang="en-US" sz="2400" dirty="0">
                <a:solidFill>
                  <a:srgbClr val="000000"/>
                </a:solidFill>
                <a:latin typeface="+mn-lt"/>
                <a:ea typeface="+mn-ea"/>
              </a:rPr>
              <a:t>peers may come and go (churn)</a:t>
            </a:r>
          </a:p>
          <a:p>
            <a:pPr>
              <a:lnSpc>
                <a:spcPts val="2600"/>
              </a:lnSpc>
              <a:spcBef>
                <a:spcPts val="600"/>
              </a:spcBef>
              <a:spcAft>
                <a:spcPts val="600"/>
              </a:spcAft>
              <a:buClr>
                <a:srgbClr val="000099"/>
              </a:buClr>
              <a:buSzPct val="75000"/>
              <a:buFont typeface="Wingdings" panose="05000000000000000000" pitchFamily="2" charset="2"/>
              <a:buChar char="v"/>
            </a:pPr>
            <a:r>
              <a:rPr lang="en-US" altLang="en-US" sz="2400" dirty="0">
                <a:solidFill>
                  <a:srgbClr val="000000"/>
                </a:solidFill>
                <a:latin typeface="+mn-lt"/>
                <a:ea typeface="+mn-ea"/>
              </a:rPr>
              <a:t>each peer knows address of its two successors </a:t>
            </a:r>
          </a:p>
          <a:p>
            <a:pPr>
              <a:lnSpc>
                <a:spcPts val="2600"/>
              </a:lnSpc>
              <a:spcBef>
                <a:spcPts val="600"/>
              </a:spcBef>
              <a:spcAft>
                <a:spcPts val="600"/>
              </a:spcAft>
              <a:buClr>
                <a:srgbClr val="000099"/>
              </a:buClr>
              <a:buSzPct val="75000"/>
              <a:buFont typeface="Wingdings" panose="05000000000000000000" pitchFamily="2" charset="2"/>
              <a:buChar char="v"/>
            </a:pPr>
            <a:r>
              <a:rPr lang="en-US" altLang="en-US" sz="2400" dirty="0">
                <a:solidFill>
                  <a:srgbClr val="000000"/>
                </a:solidFill>
                <a:latin typeface="+mn-lt"/>
                <a:ea typeface="+mn-ea"/>
              </a:rPr>
              <a:t>each peer periodically pings its </a:t>
            </a:r>
            <a:br>
              <a:rPr lang="en-US" altLang="en-US" sz="2400" dirty="0">
                <a:solidFill>
                  <a:srgbClr val="000000"/>
                </a:solidFill>
                <a:latin typeface="+mn-lt"/>
                <a:ea typeface="+mn-ea"/>
              </a:rPr>
            </a:br>
            <a:r>
              <a:rPr lang="en-US" altLang="en-US" sz="2400" dirty="0">
                <a:solidFill>
                  <a:srgbClr val="000000"/>
                </a:solidFill>
                <a:latin typeface="+mn-lt"/>
                <a:ea typeface="+mn-ea"/>
              </a:rPr>
              <a:t>two successors to check aliveness</a:t>
            </a:r>
          </a:p>
          <a:p>
            <a:pPr>
              <a:lnSpc>
                <a:spcPts val="2600"/>
              </a:lnSpc>
              <a:spcBef>
                <a:spcPts val="600"/>
              </a:spcBef>
              <a:spcAft>
                <a:spcPts val="600"/>
              </a:spcAft>
              <a:buClr>
                <a:srgbClr val="000099"/>
              </a:buClr>
              <a:buSzPct val="75000"/>
              <a:buFont typeface="Wingdings" panose="05000000000000000000" pitchFamily="2" charset="2"/>
              <a:buChar char="v"/>
            </a:pPr>
            <a:r>
              <a:rPr lang="en-US" altLang="en-US" sz="2400" dirty="0">
                <a:solidFill>
                  <a:srgbClr val="000000"/>
                </a:solidFill>
                <a:latin typeface="+mn-lt"/>
                <a:ea typeface="+mn-ea"/>
              </a:rPr>
              <a:t>if immediate successor leaves, choose next successor as new immediate successor</a:t>
            </a:r>
          </a:p>
        </p:txBody>
      </p:sp>
      <p:cxnSp>
        <p:nvCxnSpPr>
          <p:cNvPr id="232457" name="Straight Arrow Connector 30"/>
          <p:cNvCxnSpPr>
            <a:cxnSpLocks noChangeShapeType="1"/>
            <a:stCxn id="232469" idx="1"/>
          </p:cNvCxnSpPr>
          <p:nvPr/>
        </p:nvCxnSpPr>
        <p:spPr bwMode="auto">
          <a:xfrm flipH="1">
            <a:off x="4730753" y="2721791"/>
            <a:ext cx="447504" cy="265885"/>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type="arrow" w="med" len="med"/>
              </a14:hiddenLine>
            </a:ext>
          </a:extLst>
        </p:spPr>
      </p:cxnSp>
    </p:spTree>
    <p:extLst>
      <p:ext uri="{BB962C8B-B14F-4D97-AF65-F5344CB8AC3E}">
        <p14:creationId xmlns:p14="http://schemas.microsoft.com/office/powerpoint/2010/main" val="36657709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249">
                                            <p:txEl>
                                              <p:pRg st="2" end="2"/>
                                            </p:txEl>
                                          </p:spTgt>
                                        </p:tgtEl>
                                        <p:attrNameLst>
                                          <p:attrName>style.visibility</p:attrName>
                                        </p:attrNameLst>
                                      </p:cBhvr>
                                      <p:to>
                                        <p:strVal val="visible"/>
                                      </p:to>
                                    </p:set>
                                    <p:animEffect transition="in" filter="blinds(horizontal)">
                                      <p:cBhvr>
                                        <p:cTn id="7" dur="500"/>
                                        <p:tgtEl>
                                          <p:spTgt spid="10249">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0249">
                                            <p:txEl>
                                              <p:pRg st="3" end="3"/>
                                            </p:txEl>
                                          </p:spTgt>
                                        </p:tgtEl>
                                        <p:attrNameLst>
                                          <p:attrName>style.visibility</p:attrName>
                                        </p:attrNameLst>
                                      </p:cBhvr>
                                      <p:to>
                                        <p:strVal val="visible"/>
                                      </p:to>
                                    </p:set>
                                    <p:animEffect transition="in" filter="blinds(horizontal)">
                                      <p:cBhvr>
                                        <p:cTn id="12" dur="500"/>
                                        <p:tgtEl>
                                          <p:spTgt spid="10249">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0249">
                                            <p:txEl>
                                              <p:pRg st="4" end="4"/>
                                            </p:txEl>
                                          </p:spTgt>
                                        </p:tgtEl>
                                        <p:attrNameLst>
                                          <p:attrName>style.visibility</p:attrName>
                                        </p:attrNameLst>
                                      </p:cBhvr>
                                      <p:to>
                                        <p:strVal val="visible"/>
                                      </p:to>
                                    </p:set>
                                    <p:animEffect transition="in" filter="blinds(horizontal)">
                                      <p:cBhvr>
                                        <p:cTn id="17" dur="500"/>
                                        <p:tgtEl>
                                          <p:spTgt spid="10249">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69">
                                            <p:txEl>
                                              <p:pRg st="0" end="0"/>
                                            </p:txEl>
                                          </p:spTgt>
                                        </p:tgtEl>
                                        <p:attrNameLst>
                                          <p:attrName>style.visibility</p:attrName>
                                        </p:attrNameLst>
                                      </p:cBhvr>
                                      <p:to>
                                        <p:strVal val="visible"/>
                                      </p:to>
                                    </p:set>
                                    <p:animEffect transition="in" filter="blinds(horizontal)">
                                      <p:cBhvr>
                                        <p:cTn id="22" dur="500"/>
                                        <p:tgtEl>
                                          <p:spTgt spid="69">
                                            <p:txEl>
                                              <p:pRg st="0" end="0"/>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blinds(horizontal)">
                                      <p:cBhvr>
                                        <p:cTn id="25" dur="500"/>
                                        <p:tgtEl>
                                          <p:spTgt spid="27"/>
                                        </p:tgtEl>
                                      </p:cBhvr>
                                    </p:animEffect>
                                  </p:childTnLst>
                                </p:cTn>
                              </p:par>
                              <p:par>
                                <p:cTn id="26" presetID="3" presetClass="entr" presetSubtype="1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linds(horizontal)">
                                      <p:cBhvr>
                                        <p:cTn id="2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67"/>
          <p:cNvSpPr>
            <a:spLocks noGrp="1"/>
          </p:cNvSpPr>
          <p:nvPr>
            <p:ph type="title"/>
          </p:nvPr>
        </p:nvSpPr>
        <p:spPr>
          <a:xfrm>
            <a:off x="240000" y="360000"/>
            <a:ext cx="11520000" cy="890588"/>
          </a:xfrm>
        </p:spPr>
        <p:txBody>
          <a:bodyPr/>
          <a:lstStyle/>
          <a:p>
            <a:r>
              <a:rPr lang="en-US" altLang="en-US"/>
              <a:t>Peer churn</a:t>
            </a:r>
          </a:p>
        </p:txBody>
      </p:sp>
      <p:sp>
        <p:nvSpPr>
          <p:cNvPr id="2" name="灯片编号占位符 1"/>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131</a:t>
            </a:fld>
            <a:endParaRPr lang="en-US" altLang="zh-CN" dirty="0"/>
          </a:p>
        </p:txBody>
      </p:sp>
      <p:sp>
        <p:nvSpPr>
          <p:cNvPr id="69" name="Content Placeholder 68"/>
          <p:cNvSpPr>
            <a:spLocks noGrp="1"/>
          </p:cNvSpPr>
          <p:nvPr>
            <p:ph idx="4294967295"/>
          </p:nvPr>
        </p:nvSpPr>
        <p:spPr>
          <a:xfrm>
            <a:off x="758032" y="4559311"/>
            <a:ext cx="8229600" cy="2133600"/>
          </a:xfrm>
        </p:spPr>
        <p:txBody>
          <a:bodyPr/>
          <a:lstStyle/>
          <a:p>
            <a:pPr marL="0" indent="0" eaLnBrk="1" hangingPunct="1">
              <a:lnSpc>
                <a:spcPct val="90000"/>
              </a:lnSpc>
              <a:buNone/>
            </a:pPr>
            <a:r>
              <a:rPr lang="en-US" altLang="en-US" sz="2400" i="1" dirty="0">
                <a:solidFill>
                  <a:srgbClr val="CC0000"/>
                </a:solidFill>
              </a:rPr>
              <a:t>example: peer 5 abruptly leaves</a:t>
            </a:r>
          </a:p>
          <a:p>
            <a:pPr marL="0" indent="0" eaLnBrk="1" hangingPunct="1">
              <a:lnSpc>
                <a:spcPct val="90000"/>
              </a:lnSpc>
            </a:pPr>
            <a:r>
              <a:rPr lang="en-US" altLang="en-US" sz="2400" dirty="0"/>
              <a:t>peer 4 detects peer 5</a:t>
            </a:r>
            <a:r>
              <a:rPr lang="en-US" altLang="ja-JP" sz="2400" dirty="0"/>
              <a:t>’s departure; makes 8 its immediate successor</a:t>
            </a:r>
          </a:p>
          <a:p>
            <a:pPr marL="0" indent="0" eaLnBrk="1" hangingPunct="1">
              <a:lnSpc>
                <a:spcPct val="90000"/>
              </a:lnSpc>
            </a:pPr>
            <a:r>
              <a:rPr lang="en-US" altLang="en-US" sz="2400" dirty="0"/>
              <a:t> 4 asks 8 who its immediate successor is; makes 8</a:t>
            </a:r>
            <a:r>
              <a:rPr lang="en-US" altLang="ja-JP" sz="2400" dirty="0"/>
              <a:t>’s immediate successor its second successor.</a:t>
            </a:r>
          </a:p>
          <a:p>
            <a:pPr marL="0" indent="0" eaLnBrk="1" hangingPunct="1">
              <a:lnSpc>
                <a:spcPct val="90000"/>
              </a:lnSpc>
              <a:buNone/>
            </a:pPr>
            <a:endParaRPr lang="en-US" altLang="en-US" sz="2400" dirty="0"/>
          </a:p>
        </p:txBody>
      </p:sp>
      <p:sp>
        <p:nvSpPr>
          <p:cNvPr id="233475" name="Oval 3"/>
          <p:cNvSpPr>
            <a:spLocks noChangeArrowheads="1"/>
          </p:cNvSpPr>
          <p:nvPr/>
        </p:nvSpPr>
        <p:spPr bwMode="auto">
          <a:xfrm>
            <a:off x="3629025" y="3929063"/>
            <a:ext cx="96838" cy="100012"/>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Comic Sans MS" panose="030F0702030302020204" pitchFamily="66" charset="0"/>
            </a:endParaRPr>
          </a:p>
        </p:txBody>
      </p:sp>
      <p:sp>
        <p:nvSpPr>
          <p:cNvPr id="233476" name="Oval 4"/>
          <p:cNvSpPr>
            <a:spLocks noChangeArrowheads="1"/>
          </p:cNvSpPr>
          <p:nvPr/>
        </p:nvSpPr>
        <p:spPr bwMode="auto">
          <a:xfrm>
            <a:off x="2270125" y="2028826"/>
            <a:ext cx="96838" cy="98425"/>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Comic Sans MS" panose="030F0702030302020204" pitchFamily="66" charset="0"/>
            </a:endParaRPr>
          </a:p>
        </p:txBody>
      </p:sp>
      <p:sp>
        <p:nvSpPr>
          <p:cNvPr id="233477" name="Oval 5"/>
          <p:cNvSpPr>
            <a:spLocks noChangeArrowheads="1"/>
          </p:cNvSpPr>
          <p:nvPr/>
        </p:nvSpPr>
        <p:spPr bwMode="auto">
          <a:xfrm>
            <a:off x="2295525" y="3116264"/>
            <a:ext cx="96838" cy="98425"/>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Comic Sans MS" panose="030F0702030302020204" pitchFamily="66" charset="0"/>
            </a:endParaRPr>
          </a:p>
        </p:txBody>
      </p:sp>
      <p:sp>
        <p:nvSpPr>
          <p:cNvPr id="233478" name="Oval 6"/>
          <p:cNvSpPr>
            <a:spLocks noChangeArrowheads="1"/>
          </p:cNvSpPr>
          <p:nvPr/>
        </p:nvSpPr>
        <p:spPr bwMode="auto">
          <a:xfrm>
            <a:off x="4824414" y="1724026"/>
            <a:ext cx="96837" cy="98425"/>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Comic Sans MS" panose="030F0702030302020204" pitchFamily="66" charset="0"/>
            </a:endParaRPr>
          </a:p>
        </p:txBody>
      </p:sp>
      <p:sp>
        <p:nvSpPr>
          <p:cNvPr id="233479" name="Oval 7"/>
          <p:cNvSpPr>
            <a:spLocks noChangeArrowheads="1"/>
          </p:cNvSpPr>
          <p:nvPr/>
        </p:nvSpPr>
        <p:spPr bwMode="auto">
          <a:xfrm>
            <a:off x="5118100" y="2595564"/>
            <a:ext cx="96838" cy="98425"/>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Comic Sans MS" panose="030F0702030302020204" pitchFamily="66" charset="0"/>
            </a:endParaRPr>
          </a:p>
        </p:txBody>
      </p:sp>
      <p:sp>
        <p:nvSpPr>
          <p:cNvPr id="233480" name="Oval 9"/>
          <p:cNvSpPr>
            <a:spLocks noChangeArrowheads="1"/>
          </p:cNvSpPr>
          <p:nvPr/>
        </p:nvSpPr>
        <p:spPr bwMode="auto">
          <a:xfrm>
            <a:off x="2827338" y="3686176"/>
            <a:ext cx="95250" cy="100013"/>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Comic Sans MS" panose="030F0702030302020204" pitchFamily="66" charset="0"/>
            </a:endParaRPr>
          </a:p>
        </p:txBody>
      </p:sp>
      <p:sp>
        <p:nvSpPr>
          <p:cNvPr id="233481" name="Oval 10"/>
          <p:cNvSpPr>
            <a:spLocks noChangeArrowheads="1"/>
          </p:cNvSpPr>
          <p:nvPr/>
        </p:nvSpPr>
        <p:spPr bwMode="auto">
          <a:xfrm>
            <a:off x="2211388" y="1189038"/>
            <a:ext cx="2927350" cy="279241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Comic Sans MS" panose="030F0702030302020204" pitchFamily="66" charset="0"/>
            </a:endParaRPr>
          </a:p>
        </p:txBody>
      </p:sp>
      <p:sp>
        <p:nvSpPr>
          <p:cNvPr id="233482" name="Text Box 11"/>
          <p:cNvSpPr txBox="1">
            <a:spLocks noChangeArrowheads="1"/>
          </p:cNvSpPr>
          <p:nvPr/>
        </p:nvSpPr>
        <p:spPr bwMode="auto">
          <a:xfrm>
            <a:off x="3730625" y="814389"/>
            <a:ext cx="3225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Comic Sans MS" panose="030F0702030302020204" pitchFamily="66" charset="0"/>
              </a:rPr>
              <a:t>1</a:t>
            </a:r>
          </a:p>
        </p:txBody>
      </p:sp>
      <p:sp>
        <p:nvSpPr>
          <p:cNvPr id="233483" name="Rectangle 12"/>
          <p:cNvSpPr>
            <a:spLocks noChangeArrowheads="1"/>
          </p:cNvSpPr>
          <p:nvPr/>
        </p:nvSpPr>
        <p:spPr bwMode="auto">
          <a:xfrm>
            <a:off x="4949825" y="1652589"/>
            <a:ext cx="3722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Comic Sans MS" panose="030F0702030302020204" pitchFamily="66" charset="0"/>
              </a:rPr>
              <a:t>3</a:t>
            </a:r>
          </a:p>
        </p:txBody>
      </p:sp>
      <p:sp>
        <p:nvSpPr>
          <p:cNvPr id="233484" name="Rectangle 13"/>
          <p:cNvSpPr>
            <a:spLocks noChangeArrowheads="1"/>
          </p:cNvSpPr>
          <p:nvPr/>
        </p:nvSpPr>
        <p:spPr bwMode="auto">
          <a:xfrm>
            <a:off x="5178425" y="2490789"/>
            <a:ext cx="3722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Comic Sans MS" panose="030F0702030302020204" pitchFamily="66" charset="0"/>
              </a:rPr>
              <a:t>4</a:t>
            </a:r>
          </a:p>
        </p:txBody>
      </p:sp>
      <p:sp>
        <p:nvSpPr>
          <p:cNvPr id="233485" name="Rectangle 15"/>
          <p:cNvSpPr>
            <a:spLocks noChangeArrowheads="1"/>
          </p:cNvSpPr>
          <p:nvPr/>
        </p:nvSpPr>
        <p:spPr bwMode="auto">
          <a:xfrm>
            <a:off x="3578225" y="4014789"/>
            <a:ext cx="3722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Comic Sans MS" panose="030F0702030302020204" pitchFamily="66" charset="0"/>
              </a:rPr>
              <a:t>8</a:t>
            </a:r>
          </a:p>
        </p:txBody>
      </p:sp>
      <p:sp>
        <p:nvSpPr>
          <p:cNvPr id="233486" name="Rectangle 16"/>
          <p:cNvSpPr>
            <a:spLocks noChangeArrowheads="1"/>
          </p:cNvSpPr>
          <p:nvPr/>
        </p:nvSpPr>
        <p:spPr bwMode="auto">
          <a:xfrm>
            <a:off x="2511425" y="3786188"/>
            <a:ext cx="527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Comic Sans MS" panose="030F0702030302020204" pitchFamily="66" charset="0"/>
              </a:rPr>
              <a:t>10</a:t>
            </a:r>
          </a:p>
        </p:txBody>
      </p:sp>
      <p:sp>
        <p:nvSpPr>
          <p:cNvPr id="233487" name="Rectangle 17"/>
          <p:cNvSpPr>
            <a:spLocks noChangeArrowheads="1"/>
          </p:cNvSpPr>
          <p:nvPr/>
        </p:nvSpPr>
        <p:spPr bwMode="auto">
          <a:xfrm>
            <a:off x="1806575" y="3024188"/>
            <a:ext cx="527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Comic Sans MS" panose="030F0702030302020204" pitchFamily="66" charset="0"/>
              </a:rPr>
              <a:t>12</a:t>
            </a:r>
          </a:p>
        </p:txBody>
      </p:sp>
      <p:sp>
        <p:nvSpPr>
          <p:cNvPr id="233488" name="Rectangle 18"/>
          <p:cNvSpPr>
            <a:spLocks noChangeArrowheads="1"/>
          </p:cNvSpPr>
          <p:nvPr/>
        </p:nvSpPr>
        <p:spPr bwMode="auto">
          <a:xfrm>
            <a:off x="1782763" y="1804988"/>
            <a:ext cx="527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r>
              <a:rPr lang="en-US" altLang="en-US" sz="2400" dirty="0">
                <a:solidFill>
                  <a:srgbClr val="000000"/>
                </a:solidFill>
                <a:latin typeface="Comic Sans MS" panose="030F0702030302020204" pitchFamily="66" charset="0"/>
              </a:rPr>
              <a:t>15</a:t>
            </a:r>
          </a:p>
        </p:txBody>
      </p:sp>
      <p:sp>
        <p:nvSpPr>
          <p:cNvPr id="233489" name="Oval 28"/>
          <p:cNvSpPr>
            <a:spLocks noChangeArrowheads="1"/>
          </p:cNvSpPr>
          <p:nvPr/>
        </p:nvSpPr>
        <p:spPr bwMode="auto">
          <a:xfrm>
            <a:off x="3748089" y="1149351"/>
            <a:ext cx="96837" cy="98425"/>
          </a:xfrm>
          <a:prstGeom prst="ellipse">
            <a:avLst/>
          </a:prstGeom>
          <a:solidFill>
            <a:schemeClr val="accent1"/>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3333CC"/>
              </a:buClr>
            </a:pPr>
            <a:endParaRPr lang="en-US" altLang="en-US" sz="2400" dirty="0">
              <a:solidFill>
                <a:srgbClr val="000000"/>
              </a:solidFill>
              <a:latin typeface="Comic Sans MS" panose="030F0702030302020204" pitchFamily="66" charset="0"/>
            </a:endParaRPr>
          </a:p>
        </p:txBody>
      </p:sp>
      <p:cxnSp>
        <p:nvCxnSpPr>
          <p:cNvPr id="64" name="Straight Connector 63"/>
          <p:cNvCxnSpPr/>
          <p:nvPr/>
        </p:nvCxnSpPr>
        <p:spPr>
          <a:xfrm>
            <a:off x="3578225" y="1119188"/>
            <a:ext cx="152400" cy="76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0800000" flipV="1">
            <a:off x="3654426" y="1195389"/>
            <a:ext cx="169863" cy="968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3492" name="TextBox 28"/>
          <p:cNvSpPr txBox="1">
            <a:spLocks noChangeArrowheads="1"/>
          </p:cNvSpPr>
          <p:nvPr/>
        </p:nvSpPr>
        <p:spPr bwMode="auto">
          <a:xfrm>
            <a:off x="7205663" y="1542688"/>
            <a:ext cx="4427537" cy="34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pitchFamily="82" charset="2"/>
              <a:defRPr sz="2000">
                <a:solidFill>
                  <a:schemeClr val="tx1"/>
                </a:solidFill>
                <a:latin typeface="Arial" panose="020B0604020202020204" pitchFamily="34" charset="0"/>
                <a:ea typeface="MS PGothic" panose="020B0600070205080204" pitchFamily="34" charset="-128"/>
              </a:defRPr>
            </a:lvl9pPr>
          </a:lstStyle>
          <a:p>
            <a:pPr>
              <a:buClr>
                <a:srgbClr val="000099"/>
              </a:buClr>
              <a:buSzPct val="75000"/>
            </a:pPr>
            <a:r>
              <a:rPr lang="en-US" altLang="en-US" sz="2400" b="1" dirty="0">
                <a:solidFill>
                  <a:srgbClr val="CC0000"/>
                </a:solidFill>
                <a:latin typeface="+mn-lt"/>
                <a:ea typeface="+mn-ea"/>
              </a:rPr>
              <a:t>handling peer churn:</a:t>
            </a:r>
          </a:p>
          <a:p>
            <a:pPr marL="361950" indent="-361950">
              <a:lnSpc>
                <a:spcPts val="2600"/>
              </a:lnSpc>
              <a:buClr>
                <a:srgbClr val="000099"/>
              </a:buClr>
              <a:buSzPct val="75000"/>
              <a:buFont typeface="Wingdings" panose="05000000000000000000" pitchFamily="2" charset="2"/>
              <a:buChar char="v"/>
            </a:pPr>
            <a:r>
              <a:rPr lang="en-US" altLang="en-US" dirty="0">
                <a:solidFill>
                  <a:srgbClr val="000000"/>
                </a:solidFill>
                <a:latin typeface="+mn-lt"/>
                <a:ea typeface="+mn-ea"/>
              </a:rPr>
              <a:t>peers may come and go (churn)</a:t>
            </a:r>
          </a:p>
          <a:p>
            <a:pPr marL="361950" indent="-361950">
              <a:lnSpc>
                <a:spcPts val="2600"/>
              </a:lnSpc>
              <a:buClr>
                <a:srgbClr val="000099"/>
              </a:buClr>
              <a:buSzPct val="75000"/>
              <a:buFont typeface="Wingdings" panose="05000000000000000000" pitchFamily="2" charset="2"/>
              <a:buChar char="v"/>
            </a:pPr>
            <a:r>
              <a:rPr lang="en-US" altLang="en-US" dirty="0">
                <a:solidFill>
                  <a:srgbClr val="000000"/>
                </a:solidFill>
                <a:latin typeface="+mn-lt"/>
                <a:ea typeface="+mn-ea"/>
              </a:rPr>
              <a:t>each peer knows address of its two successors </a:t>
            </a:r>
          </a:p>
          <a:p>
            <a:pPr marL="361950" indent="-361950">
              <a:lnSpc>
                <a:spcPts val="2600"/>
              </a:lnSpc>
              <a:buClr>
                <a:srgbClr val="000099"/>
              </a:buClr>
              <a:buSzPct val="75000"/>
              <a:buFont typeface="Wingdings" panose="05000000000000000000" pitchFamily="2" charset="2"/>
              <a:buChar char="v"/>
            </a:pPr>
            <a:r>
              <a:rPr lang="en-US" altLang="en-US" dirty="0">
                <a:solidFill>
                  <a:srgbClr val="000000"/>
                </a:solidFill>
                <a:latin typeface="+mn-lt"/>
                <a:ea typeface="+mn-ea"/>
              </a:rPr>
              <a:t>each peer periodically pings its </a:t>
            </a:r>
            <a:br>
              <a:rPr lang="en-US" altLang="en-US" dirty="0">
                <a:solidFill>
                  <a:srgbClr val="000000"/>
                </a:solidFill>
                <a:latin typeface="+mn-lt"/>
                <a:ea typeface="+mn-ea"/>
              </a:rPr>
            </a:br>
            <a:r>
              <a:rPr lang="en-US" altLang="en-US" dirty="0">
                <a:solidFill>
                  <a:srgbClr val="000000"/>
                </a:solidFill>
                <a:latin typeface="+mn-lt"/>
                <a:ea typeface="+mn-ea"/>
              </a:rPr>
              <a:t>two successors to check aliveness</a:t>
            </a:r>
          </a:p>
          <a:p>
            <a:pPr marL="361950" indent="-361950">
              <a:lnSpc>
                <a:spcPts val="2600"/>
              </a:lnSpc>
              <a:buClr>
                <a:srgbClr val="000099"/>
              </a:buClr>
              <a:buSzPct val="75000"/>
              <a:buFont typeface="Wingdings" panose="05000000000000000000" pitchFamily="2" charset="2"/>
              <a:buChar char="v"/>
            </a:pPr>
            <a:r>
              <a:rPr lang="en-US" altLang="en-US" dirty="0">
                <a:solidFill>
                  <a:srgbClr val="000000"/>
                </a:solidFill>
                <a:latin typeface="+mn-lt"/>
                <a:ea typeface="+mn-ea"/>
              </a:rPr>
              <a:t>if immediate successor leaves, choose next successor as new immediate successor</a:t>
            </a:r>
          </a:p>
          <a:p>
            <a:pPr>
              <a:buClr>
                <a:srgbClr val="3333CC"/>
              </a:buClr>
            </a:pPr>
            <a:endParaRPr lang="en-US" altLang="en-US" dirty="0">
              <a:solidFill>
                <a:srgbClr val="000000"/>
              </a:solidFill>
              <a:latin typeface="+mn-lt"/>
              <a:ea typeface="+mn-ea"/>
            </a:endParaRPr>
          </a:p>
        </p:txBody>
      </p:sp>
      <p:cxnSp>
        <p:nvCxnSpPr>
          <p:cNvPr id="233493" name="Straight Arrow Connector 30"/>
          <p:cNvCxnSpPr>
            <a:cxnSpLocks noChangeShapeType="1"/>
            <a:stCxn id="233484" idx="1"/>
          </p:cNvCxnSpPr>
          <p:nvPr/>
        </p:nvCxnSpPr>
        <p:spPr bwMode="auto">
          <a:xfrm flipH="1">
            <a:off x="4730751" y="2721621"/>
            <a:ext cx="447674" cy="266054"/>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type="arrow" w="med" len="med"/>
              </a14:hiddenLine>
            </a:ext>
          </a:extLst>
        </p:spPr>
      </p:cxnSp>
    </p:spTree>
    <p:extLst>
      <p:ext uri="{BB962C8B-B14F-4D97-AF65-F5344CB8AC3E}">
        <p14:creationId xmlns:p14="http://schemas.microsoft.com/office/powerpoint/2010/main" val="10691924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9">
                                            <p:txEl>
                                              <p:pRg st="2" end="2"/>
                                            </p:txEl>
                                          </p:spTgt>
                                        </p:tgtEl>
                                        <p:attrNameLst>
                                          <p:attrName>style.visibility</p:attrName>
                                        </p:attrNameLst>
                                      </p:cBhvr>
                                      <p:to>
                                        <p:strVal val="visible"/>
                                      </p:to>
                                    </p:set>
                                    <p:animEffect transition="in" filter="blinds(horizontal)">
                                      <p:cBhvr>
                                        <p:cTn id="7" dur="500"/>
                                        <p:tgtEl>
                                          <p:spTgt spid="6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24560" y="335280"/>
            <a:ext cx="10149840" cy="851852"/>
          </a:xfrm>
        </p:spPr>
        <p:txBody>
          <a:bodyPr/>
          <a:lstStyle/>
          <a:p>
            <a:r>
              <a:rPr lang="en-US" altLang="zh-CN"/>
              <a:t>Roadmap</a:t>
            </a:r>
            <a:endParaRPr lang="en-US" altLang="zh-CN" dirty="0"/>
          </a:p>
        </p:txBody>
      </p:sp>
      <p:sp>
        <p:nvSpPr>
          <p:cNvPr id="31747" name="Rectangle 3"/>
          <p:cNvSpPr>
            <a:spLocks noGrp="1" noChangeArrowheads="1"/>
          </p:cNvSpPr>
          <p:nvPr>
            <p:ph idx="1"/>
          </p:nvPr>
        </p:nvSpPr>
        <p:spPr>
          <a:xfrm>
            <a:off x="3273044" y="1597980"/>
            <a:ext cx="5892800" cy="4648200"/>
          </a:xfrm>
        </p:spPr>
        <p:txBody>
          <a:bodyPr/>
          <a:lstStyle/>
          <a:p>
            <a:r>
              <a:rPr lang="en-US" altLang="zh-CN" dirty="0"/>
              <a:t>2.1 Principles of network applications</a:t>
            </a:r>
          </a:p>
          <a:p>
            <a:r>
              <a:rPr lang="en-US" altLang="zh-CN" dirty="0"/>
              <a:t>2.2 Web and HTTP</a:t>
            </a:r>
          </a:p>
          <a:p>
            <a:r>
              <a:rPr lang="en-US" altLang="zh-CN" dirty="0"/>
              <a:t>2.3 FTP</a:t>
            </a:r>
          </a:p>
          <a:p>
            <a:r>
              <a:rPr lang="en-US" altLang="zh-CN" dirty="0"/>
              <a:t>2.4 Electronic Mail</a:t>
            </a:r>
          </a:p>
          <a:p>
            <a:r>
              <a:rPr lang="en-US" altLang="zh-CN" dirty="0"/>
              <a:t>2.5 DNS</a:t>
            </a:r>
          </a:p>
          <a:p>
            <a:r>
              <a:rPr lang="en-US" altLang="zh-CN" dirty="0"/>
              <a:t>2.5 P2P applications</a:t>
            </a:r>
          </a:p>
          <a:p>
            <a:r>
              <a:rPr lang="en-US" altLang="zh-CN" dirty="0">
                <a:solidFill>
                  <a:schemeClr val="accent2"/>
                </a:solidFill>
              </a:rPr>
              <a:t>2.6 Video Streaming and CDN</a:t>
            </a:r>
            <a:endParaRPr lang="en-US" altLang="zh-CN" dirty="0"/>
          </a:p>
        </p:txBody>
      </p:sp>
      <p:sp>
        <p:nvSpPr>
          <p:cNvPr id="3" name="灯片编号占位符 2"/>
          <p:cNvSpPr>
            <a:spLocks noGrp="1"/>
          </p:cNvSpPr>
          <p:nvPr>
            <p:ph type="sldNum" sz="quarter" idx="12"/>
          </p:nvPr>
        </p:nvSpPr>
        <p:spPr>
          <a:xfrm>
            <a:off x="11074400" y="6510338"/>
            <a:ext cx="1117600" cy="347662"/>
          </a:xfrm>
        </p:spPr>
        <p:txBody>
          <a:bodyPr/>
          <a:lstStyle/>
          <a:p>
            <a:fld id="{DEDE5757-5941-4466-94C9-99ED3E191645}" type="slidenum">
              <a:rPr lang="en-US" altLang="zh-CN" smtClean="0"/>
              <a:pPr/>
              <a:t>132</a:t>
            </a:fld>
            <a:endParaRPr lang="en-US" altLang="zh-CN" dirty="0"/>
          </a:p>
        </p:txBody>
      </p:sp>
    </p:spTree>
    <p:extLst>
      <p:ext uri="{BB962C8B-B14F-4D97-AF65-F5344CB8AC3E}">
        <p14:creationId xmlns:p14="http://schemas.microsoft.com/office/powerpoint/2010/main" val="211138576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idx="1"/>
          </p:nvPr>
        </p:nvSpPr>
        <p:spPr/>
        <p:txBody>
          <a:bodyPr/>
          <a:lstStyle/>
          <a:p>
            <a:r>
              <a:rPr lang="en-US" dirty="0"/>
              <a:t>What are unique characteristics of video streaming applications? </a:t>
            </a:r>
          </a:p>
        </p:txBody>
      </p:sp>
      <p:sp>
        <p:nvSpPr>
          <p:cNvPr id="3" name="灯片编号占位符 2"/>
          <p:cNvSpPr>
            <a:spLocks noGrp="1"/>
          </p:cNvSpPr>
          <p:nvPr>
            <p:ph type="sldNum" sz="quarter" idx="12"/>
          </p:nvPr>
        </p:nvSpPr>
        <p:spPr/>
        <p:txBody>
          <a:bodyPr/>
          <a:lstStyle/>
          <a:p>
            <a:fld id="{F769371F-0F95-4BDF-9A9A-7FF549C12214}" type="slidenum">
              <a:rPr lang="en-US" altLang="zh-CN" smtClean="0"/>
              <a:pPr/>
              <a:t>133</a:t>
            </a:fld>
            <a:endParaRPr lang="en-US" altLang="zh-CN" dirty="0"/>
          </a:p>
        </p:txBody>
      </p:sp>
    </p:spTree>
    <p:extLst>
      <p:ext uri="{BB962C8B-B14F-4D97-AF65-F5344CB8AC3E}">
        <p14:creationId xmlns:p14="http://schemas.microsoft.com/office/powerpoint/2010/main" val="263185656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59776" y="3933643"/>
            <a:ext cx="2671762"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588" name="Rectangle 2"/>
          <p:cNvSpPr>
            <a:spLocks noGrp="1" noChangeArrowheads="1"/>
          </p:cNvSpPr>
          <p:nvPr>
            <p:ph type="title"/>
          </p:nvPr>
        </p:nvSpPr>
        <p:spPr>
          <a:xfrm>
            <a:off x="240000" y="360000"/>
            <a:ext cx="11520000" cy="890588"/>
          </a:xfrm>
        </p:spPr>
        <p:txBody>
          <a:bodyPr/>
          <a:lstStyle/>
          <a:p>
            <a:r>
              <a:rPr lang="en-US" altLang="zh-CN"/>
              <a:t>Video Streaming and CDNs: context</a:t>
            </a:r>
          </a:p>
        </p:txBody>
      </p:sp>
      <p:sp>
        <p:nvSpPr>
          <p:cNvPr id="3" name="内容占位符 2">
            <a:extLst>
              <a:ext uri="{FF2B5EF4-FFF2-40B4-BE49-F238E27FC236}">
                <a16:creationId xmlns:a16="http://schemas.microsoft.com/office/drawing/2014/main" id="{F6F16C4A-9C58-4794-979C-0261BF2BBD05}"/>
              </a:ext>
            </a:extLst>
          </p:cNvPr>
          <p:cNvSpPr>
            <a:spLocks noGrp="1"/>
          </p:cNvSpPr>
          <p:nvPr>
            <p:ph sz="half" idx="1"/>
          </p:nvPr>
        </p:nvSpPr>
        <p:spPr>
          <a:xfrm>
            <a:off x="711199" y="1600200"/>
            <a:ext cx="6867577" cy="4648200"/>
          </a:xfrm>
        </p:spPr>
        <p:txBody>
          <a:bodyPr>
            <a:normAutofit fontScale="92500"/>
          </a:bodyPr>
          <a:lstStyle/>
          <a:p>
            <a:r>
              <a:rPr lang="en-US" altLang="zh-CN" dirty="0">
                <a:solidFill>
                  <a:schemeClr val="tx2"/>
                </a:solidFill>
              </a:rPr>
              <a:t>video traffic: major consumer of Internet bandwidth</a:t>
            </a:r>
          </a:p>
          <a:p>
            <a:pPr lvl="1"/>
            <a:r>
              <a:rPr lang="en-US" altLang="zh-CN" dirty="0"/>
              <a:t>Netflix, YouTube: 37%, 16% of downstream residential ISP traffic</a:t>
            </a:r>
          </a:p>
          <a:p>
            <a:pPr lvl="1"/>
            <a:r>
              <a:rPr lang="en-US" altLang="zh-CN" dirty="0"/>
              <a:t>~1B YouTube users, ~75M Netflix users</a:t>
            </a:r>
          </a:p>
          <a:p>
            <a:r>
              <a:rPr lang="en-US" altLang="zh-CN" dirty="0">
                <a:solidFill>
                  <a:schemeClr val="accent2"/>
                </a:solidFill>
              </a:rPr>
              <a:t>Challenge 1: heterogeneity</a:t>
            </a:r>
          </a:p>
          <a:p>
            <a:pPr lvl="1"/>
            <a:r>
              <a:rPr lang="en-US" altLang="zh-CN" dirty="0"/>
              <a:t>different users have different capabilities (e.g., wired versus mobile; bandwidth rich versus bandwidth poor)</a:t>
            </a:r>
          </a:p>
          <a:p>
            <a:r>
              <a:rPr lang="en-US" altLang="zh-CN" dirty="0">
                <a:solidFill>
                  <a:schemeClr val="accent2"/>
                </a:solidFill>
              </a:rPr>
              <a:t>Challenge 2:  scale - how to reach ~1B users?</a:t>
            </a:r>
          </a:p>
          <a:p>
            <a:pPr lvl="1"/>
            <a:r>
              <a:rPr lang="en-US" altLang="zh-CN" dirty="0"/>
              <a:t>single mega-video server won</a:t>
            </a:r>
            <a:r>
              <a:rPr lang="en-US" altLang="en-US" dirty="0"/>
              <a:t>’</a:t>
            </a:r>
            <a:r>
              <a:rPr lang="en-US" altLang="zh-CN" dirty="0"/>
              <a:t>t work (why?)</a:t>
            </a:r>
          </a:p>
          <a:p>
            <a:endParaRPr lang="zh-CN" altLang="en-US" dirty="0"/>
          </a:p>
        </p:txBody>
      </p:sp>
      <p:sp>
        <p:nvSpPr>
          <p:cNvPr id="2" name="灯片编号占位符 1"/>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134</a:t>
            </a:fld>
            <a:endParaRPr lang="en-US" altLang="zh-CN" dirty="0"/>
          </a:p>
        </p:txBody>
      </p:sp>
      <p:pic>
        <p:nvPicPr>
          <p:cNvPr id="195590"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52" y="1744479"/>
            <a:ext cx="1779587"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1" name="Picture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42413" y="2808105"/>
            <a:ext cx="1227138"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2" name="Picture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48764" y="3639954"/>
            <a:ext cx="121126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595" name="Picture 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748764" y="5075055"/>
            <a:ext cx="15017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564134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240000" y="360000"/>
            <a:ext cx="11520000" cy="890588"/>
          </a:xfrm>
        </p:spPr>
        <p:txBody>
          <a:bodyPr/>
          <a:lstStyle/>
          <a:p>
            <a:r>
              <a:rPr lang="en-US" dirty="0"/>
              <a:t>Multimedia: video</a:t>
            </a:r>
          </a:p>
        </p:txBody>
      </p:sp>
      <p:sp>
        <p:nvSpPr>
          <p:cNvPr id="6" name="内容占位符 5"/>
          <p:cNvSpPr>
            <a:spLocks noGrp="1"/>
          </p:cNvSpPr>
          <p:nvPr>
            <p:ph sz="half" idx="1"/>
          </p:nvPr>
        </p:nvSpPr>
        <p:spPr>
          <a:xfrm>
            <a:off x="711200" y="1600200"/>
            <a:ext cx="5080000" cy="4648200"/>
          </a:xfrm>
        </p:spPr>
        <p:txBody>
          <a:bodyPr>
            <a:normAutofit fontScale="92500"/>
          </a:bodyPr>
          <a:lstStyle/>
          <a:p>
            <a:r>
              <a:rPr lang="en-US" altLang="zh-CN" dirty="0"/>
              <a:t>video: sequence of images displayed at constant rate</a:t>
            </a:r>
          </a:p>
          <a:p>
            <a:pPr lvl="1"/>
            <a:r>
              <a:rPr lang="en-US" altLang="zh-CN" dirty="0"/>
              <a:t>e.g., 24 images/sec</a:t>
            </a:r>
          </a:p>
          <a:p>
            <a:r>
              <a:rPr lang="en-US" altLang="zh-CN" dirty="0"/>
              <a:t>digital image: array of pixels</a:t>
            </a:r>
          </a:p>
          <a:p>
            <a:pPr lvl="1"/>
            <a:r>
              <a:rPr lang="en-US" altLang="zh-CN" dirty="0"/>
              <a:t>each pixel represented by bits</a:t>
            </a:r>
          </a:p>
          <a:p>
            <a:r>
              <a:rPr lang="en-US" altLang="zh-CN" dirty="0"/>
              <a:t>coding: use redundancy within and between images to decrease # bits used to encode image</a:t>
            </a:r>
          </a:p>
          <a:p>
            <a:pPr lvl="1"/>
            <a:r>
              <a:rPr lang="en-US" altLang="zh-CN" dirty="0"/>
              <a:t>spatial (within image)</a:t>
            </a:r>
          </a:p>
          <a:p>
            <a:pPr lvl="1"/>
            <a:r>
              <a:rPr lang="en-US" altLang="zh-CN" dirty="0"/>
              <a:t>temporal (from one image to next)</a:t>
            </a:r>
            <a:endParaRPr lang="zh-CN" altLang="en-US" dirty="0"/>
          </a:p>
        </p:txBody>
      </p:sp>
      <p:sp>
        <p:nvSpPr>
          <p:cNvPr id="2" name="灯片编号占位符 1"/>
          <p:cNvSpPr>
            <a:spLocks noGrp="1"/>
          </p:cNvSpPr>
          <p:nvPr>
            <p:ph type="sldNum" sz="quarter" idx="12"/>
          </p:nvPr>
        </p:nvSpPr>
        <p:spPr>
          <a:xfrm>
            <a:off x="11074400" y="6510338"/>
            <a:ext cx="1117600" cy="347662"/>
          </a:xfrm>
        </p:spPr>
        <p:txBody>
          <a:bodyPr/>
          <a:lstStyle/>
          <a:p>
            <a:fld id="{B154813A-C266-48CA-A7BD-BF64D513E5B8}" type="slidenum">
              <a:rPr lang="en-US" altLang="zh-CN" smtClean="0"/>
              <a:pPr/>
              <a:t>135</a:t>
            </a:fld>
            <a:endParaRPr lang="en-US" altLang="zh-CN" dirty="0"/>
          </a:p>
        </p:txBody>
      </p:sp>
      <p:grpSp>
        <p:nvGrpSpPr>
          <p:cNvPr id="197636" name="Group 18"/>
          <p:cNvGrpSpPr>
            <a:grpSpLocks/>
          </p:cNvGrpSpPr>
          <p:nvPr/>
        </p:nvGrpSpPr>
        <p:grpSpPr bwMode="auto">
          <a:xfrm>
            <a:off x="5862639" y="592026"/>
            <a:ext cx="5211761" cy="5435713"/>
            <a:chOff x="4338638" y="592025"/>
            <a:chExt cx="5212687" cy="5435713"/>
          </a:xfrm>
        </p:grpSpPr>
        <p:pic>
          <p:nvPicPr>
            <p:cNvPr id="19763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7975" y="1749425"/>
              <a:ext cx="1642963" cy="186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7640" name="Group 15"/>
            <p:cNvGrpSpPr>
              <a:grpSpLocks/>
            </p:cNvGrpSpPr>
            <p:nvPr/>
          </p:nvGrpSpPr>
          <p:grpSpPr bwMode="auto">
            <a:xfrm>
              <a:off x="5345113" y="592025"/>
              <a:ext cx="4206212" cy="1433597"/>
              <a:chOff x="5345311" y="820977"/>
              <a:chExt cx="4205218" cy="1433487"/>
            </a:xfrm>
          </p:grpSpPr>
          <p:sp>
            <p:nvSpPr>
              <p:cNvPr id="197646" name="TextBox 5"/>
              <p:cNvSpPr txBox="1">
                <a:spLocks noChangeArrowheads="1"/>
              </p:cNvSpPr>
              <p:nvPr/>
            </p:nvSpPr>
            <p:spPr bwMode="auto">
              <a:xfrm>
                <a:off x="5345311" y="1789936"/>
                <a:ext cx="1856071" cy="3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800">
                    <a:solidFill>
                      <a:srgbClr val="CC0000"/>
                    </a:solidFill>
                    <a:latin typeface="Arial Narrow" panose="020B0606020202030204" pitchFamily="34" charset="0"/>
                  </a:rPr>
                  <a:t>……………………..</a:t>
                </a:r>
              </a:p>
            </p:txBody>
          </p:sp>
          <p:sp>
            <p:nvSpPr>
              <p:cNvPr id="197647" name="TextBox 8"/>
              <p:cNvSpPr txBox="1">
                <a:spLocks noChangeArrowheads="1"/>
              </p:cNvSpPr>
              <p:nvPr/>
            </p:nvSpPr>
            <p:spPr bwMode="auto">
              <a:xfrm>
                <a:off x="6739105" y="820977"/>
                <a:ext cx="281142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400" i="1" dirty="0">
                    <a:solidFill>
                      <a:srgbClr val="CC0000"/>
                    </a:solidFill>
                    <a:cs typeface="Arial" panose="020B0604020202020204" pitchFamily="34" charset="0"/>
                  </a:rPr>
                  <a:t>spatial coding example: </a:t>
                </a:r>
                <a:r>
                  <a:rPr lang="en-US" altLang="zh-CN" sz="1400" dirty="0">
                    <a:cs typeface="Arial" panose="020B0604020202020204" pitchFamily="34" charset="0"/>
                  </a:rPr>
                  <a:t>instead of sending</a:t>
                </a:r>
                <a:r>
                  <a:rPr lang="en-US" altLang="zh-CN" sz="1400" i="1" dirty="0">
                    <a:cs typeface="Arial" panose="020B0604020202020204" pitchFamily="34" charset="0"/>
                  </a:rPr>
                  <a:t> N </a:t>
                </a:r>
                <a:r>
                  <a:rPr lang="en-US" altLang="zh-CN" sz="1400" dirty="0">
                    <a:cs typeface="Arial" panose="020B0604020202020204" pitchFamily="34" charset="0"/>
                  </a:rPr>
                  <a:t>values of same color (all purple), send only two values: color  value (</a:t>
                </a:r>
                <a:r>
                  <a:rPr lang="en-US" altLang="zh-CN" sz="1400" i="1" dirty="0">
                    <a:cs typeface="Arial" panose="020B0604020202020204" pitchFamily="34" charset="0"/>
                  </a:rPr>
                  <a:t>purple)  and number of repeated values (</a:t>
                </a:r>
                <a:r>
                  <a:rPr lang="en-US" altLang="zh-CN" sz="1400" dirty="0">
                    <a:cs typeface="Arial" panose="020B0604020202020204" pitchFamily="34" charset="0"/>
                  </a:rPr>
                  <a:t>N)</a:t>
                </a:r>
              </a:p>
            </p:txBody>
          </p:sp>
          <p:sp>
            <p:nvSpPr>
              <p:cNvPr id="197648" name="TextBox 13"/>
              <p:cNvSpPr txBox="1">
                <a:spLocks noChangeArrowheads="1"/>
              </p:cNvSpPr>
              <p:nvPr/>
            </p:nvSpPr>
            <p:spPr bwMode="auto">
              <a:xfrm>
                <a:off x="5354771" y="1885160"/>
                <a:ext cx="1803448" cy="3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800">
                    <a:solidFill>
                      <a:srgbClr val="CC0000"/>
                    </a:solidFill>
                    <a:latin typeface="Arial Narrow" panose="020B0606020202030204" pitchFamily="34" charset="0"/>
                  </a:rPr>
                  <a:t>……………….…….</a:t>
                </a:r>
              </a:p>
            </p:txBody>
          </p:sp>
          <p:cxnSp>
            <p:nvCxnSpPr>
              <p:cNvPr id="197649" name="Straight Connector 10"/>
              <p:cNvCxnSpPr>
                <a:cxnSpLocks noChangeShapeType="1"/>
                <a:stCxn id="197647" idx="1"/>
              </p:cNvCxnSpPr>
              <p:nvPr/>
            </p:nvCxnSpPr>
            <p:spPr bwMode="auto">
              <a:xfrm flipH="1">
                <a:off x="5565603" y="1405753"/>
                <a:ext cx="1173502" cy="506282"/>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97641" name="TextBox 17"/>
            <p:cNvSpPr txBox="1">
              <a:spLocks noChangeArrowheads="1"/>
            </p:cNvSpPr>
            <p:nvPr/>
          </p:nvSpPr>
          <p:spPr bwMode="auto">
            <a:xfrm>
              <a:off x="5323721" y="3654665"/>
              <a:ext cx="8901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800">
                  <a:solidFill>
                    <a:srgbClr val="CC0000"/>
                  </a:solidFill>
                  <a:cs typeface="Arial" panose="020B0604020202020204" pitchFamily="34" charset="0"/>
                </a:rPr>
                <a:t>frame</a:t>
              </a:r>
              <a:r>
                <a:rPr lang="en-US" altLang="zh-CN" sz="1800" i="1">
                  <a:solidFill>
                    <a:srgbClr val="CC0000"/>
                  </a:solidFill>
                  <a:cs typeface="Arial" panose="020B0604020202020204" pitchFamily="34" charset="0"/>
                </a:rPr>
                <a:t> i</a:t>
              </a:r>
            </a:p>
          </p:txBody>
        </p:sp>
        <p:sp>
          <p:nvSpPr>
            <p:cNvPr id="197642" name="TextBox 23"/>
            <p:cNvSpPr txBox="1">
              <a:spLocks noChangeArrowheads="1"/>
            </p:cNvSpPr>
            <p:nvPr/>
          </p:nvSpPr>
          <p:spPr bwMode="auto">
            <a:xfrm>
              <a:off x="7051858" y="5611091"/>
              <a:ext cx="1196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800">
                  <a:solidFill>
                    <a:srgbClr val="CC0000"/>
                  </a:solidFill>
                  <a:cs typeface="Arial" panose="020B0604020202020204" pitchFamily="34" charset="0"/>
                </a:rPr>
                <a:t>frame</a:t>
              </a:r>
              <a:r>
                <a:rPr lang="en-US" altLang="zh-CN" sz="1800" i="1">
                  <a:solidFill>
                    <a:srgbClr val="CC0000"/>
                  </a:solidFill>
                  <a:cs typeface="Arial" panose="020B0604020202020204" pitchFamily="34" charset="0"/>
                </a:rPr>
                <a:t> i+1</a:t>
              </a:r>
            </a:p>
          </p:txBody>
        </p:sp>
        <p:sp>
          <p:nvSpPr>
            <p:cNvPr id="197643" name="TextBox 26"/>
            <p:cNvSpPr txBox="1">
              <a:spLocks noChangeArrowheads="1"/>
            </p:cNvSpPr>
            <p:nvPr/>
          </p:nvSpPr>
          <p:spPr bwMode="auto">
            <a:xfrm>
              <a:off x="4338638" y="4857750"/>
              <a:ext cx="2278062"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400" i="1" dirty="0">
                  <a:solidFill>
                    <a:srgbClr val="CC0000"/>
                  </a:solidFill>
                  <a:cs typeface="Arial" panose="020B0604020202020204" pitchFamily="34" charset="0"/>
                </a:rPr>
                <a:t>temporal coding example: </a:t>
              </a:r>
              <a:r>
                <a:rPr lang="en-US" altLang="zh-CN" sz="1400" dirty="0">
                  <a:cs typeface="Arial" panose="020B0604020202020204" pitchFamily="34" charset="0"/>
                </a:rPr>
                <a:t>instead of sending complete frame at i+1, send only differences from frame </a:t>
              </a:r>
              <a:r>
                <a:rPr lang="en-US" altLang="zh-CN" sz="1400" dirty="0" err="1">
                  <a:cs typeface="Arial" panose="020B0604020202020204" pitchFamily="34" charset="0"/>
                </a:rPr>
                <a:t>i</a:t>
              </a:r>
              <a:endParaRPr lang="en-US" altLang="zh-CN" sz="1400" dirty="0">
                <a:cs typeface="Arial" panose="020B0604020202020204" pitchFamily="34" charset="0"/>
              </a:endParaRPr>
            </a:p>
          </p:txBody>
        </p:sp>
        <p:cxnSp>
          <p:nvCxnSpPr>
            <p:cNvPr id="197644" name="Straight Connector 28"/>
            <p:cNvCxnSpPr>
              <a:cxnSpLocks noChangeShapeType="1"/>
            </p:cNvCxnSpPr>
            <p:nvPr/>
          </p:nvCxnSpPr>
          <p:spPr bwMode="auto">
            <a:xfrm>
              <a:off x="5972518" y="4021445"/>
              <a:ext cx="1013060" cy="1783949"/>
            </a:xfrm>
            <a:prstGeom prst="line">
              <a:avLst/>
            </a:prstGeom>
            <a:noFill/>
            <a:ln w="95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9764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12885" y="3806720"/>
              <a:ext cx="1642963" cy="186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2637888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240000" y="360000"/>
            <a:ext cx="11520000" cy="890588"/>
          </a:xfrm>
        </p:spPr>
        <p:txBody>
          <a:bodyPr/>
          <a:lstStyle/>
          <a:p>
            <a:r>
              <a:rPr lang="en-US" dirty="0"/>
              <a:t>Video encoding</a:t>
            </a:r>
          </a:p>
        </p:txBody>
      </p:sp>
      <p:sp>
        <p:nvSpPr>
          <p:cNvPr id="4" name="内容占位符 3"/>
          <p:cNvSpPr>
            <a:spLocks noGrp="1"/>
          </p:cNvSpPr>
          <p:nvPr>
            <p:ph sz="half" idx="1"/>
          </p:nvPr>
        </p:nvSpPr>
        <p:spPr>
          <a:xfrm>
            <a:off x="711200" y="1600200"/>
            <a:ext cx="5080000" cy="4648200"/>
          </a:xfrm>
        </p:spPr>
        <p:txBody>
          <a:bodyPr>
            <a:normAutofit/>
          </a:bodyPr>
          <a:lstStyle/>
          <a:p>
            <a:r>
              <a:rPr lang="en-US" altLang="zh-CN" dirty="0"/>
              <a:t>Coding examples:</a:t>
            </a:r>
          </a:p>
          <a:p>
            <a:r>
              <a:rPr lang="en-US" altLang="zh-CN" dirty="0"/>
              <a:t>MPEG 1 (CD-ROM) 1.5 Mbps</a:t>
            </a:r>
          </a:p>
          <a:p>
            <a:r>
              <a:rPr lang="en-US" altLang="zh-CN" dirty="0"/>
              <a:t>MPEG2 (DVD) 3-6 Mbps</a:t>
            </a:r>
          </a:p>
          <a:p>
            <a:r>
              <a:rPr lang="en-US" altLang="zh-CN" dirty="0"/>
              <a:t>MPEG4 (often used in Internet, &lt; 1 Mbps)</a:t>
            </a:r>
            <a:endParaRPr lang="zh-CN" altLang="en-US" dirty="0"/>
          </a:p>
        </p:txBody>
      </p:sp>
      <p:sp>
        <p:nvSpPr>
          <p:cNvPr id="2" name="灯片编号占位符 1"/>
          <p:cNvSpPr>
            <a:spLocks noGrp="1"/>
          </p:cNvSpPr>
          <p:nvPr>
            <p:ph type="sldNum" sz="quarter" idx="12"/>
          </p:nvPr>
        </p:nvSpPr>
        <p:spPr>
          <a:xfrm>
            <a:off x="11074400" y="6510338"/>
            <a:ext cx="1117600" cy="347662"/>
          </a:xfrm>
        </p:spPr>
        <p:txBody>
          <a:bodyPr/>
          <a:lstStyle/>
          <a:p>
            <a:fld id="{B154813A-C266-48CA-A7BD-BF64D513E5B8}" type="slidenum">
              <a:rPr lang="en-US" altLang="zh-CN" smtClean="0"/>
              <a:pPr/>
              <a:t>136</a:t>
            </a:fld>
            <a:endParaRPr lang="en-US" altLang="zh-CN" dirty="0"/>
          </a:p>
        </p:txBody>
      </p:sp>
      <p:grpSp>
        <p:nvGrpSpPr>
          <p:cNvPr id="199684" name="Group 4"/>
          <p:cNvGrpSpPr>
            <a:grpSpLocks/>
          </p:cNvGrpSpPr>
          <p:nvPr/>
        </p:nvGrpSpPr>
        <p:grpSpPr bwMode="auto">
          <a:xfrm>
            <a:off x="5862639" y="1053331"/>
            <a:ext cx="5841744" cy="4927092"/>
            <a:chOff x="4338638" y="1053331"/>
            <a:chExt cx="5842782" cy="4927092"/>
          </a:xfrm>
        </p:grpSpPr>
        <p:pic>
          <p:nvPicPr>
            <p:cNvPr id="19968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7975" y="1749425"/>
              <a:ext cx="1642963" cy="186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9688" name="Group 15"/>
            <p:cNvGrpSpPr>
              <a:grpSpLocks/>
            </p:cNvGrpSpPr>
            <p:nvPr/>
          </p:nvGrpSpPr>
          <p:grpSpPr bwMode="auto">
            <a:xfrm>
              <a:off x="5345113" y="1053331"/>
              <a:ext cx="4836307" cy="1169551"/>
              <a:chOff x="5345311" y="1282247"/>
              <a:chExt cx="4835164" cy="1169461"/>
            </a:xfrm>
          </p:grpSpPr>
          <p:sp>
            <p:nvSpPr>
              <p:cNvPr id="199694" name="TextBox 5"/>
              <p:cNvSpPr txBox="1">
                <a:spLocks noChangeArrowheads="1"/>
              </p:cNvSpPr>
              <p:nvPr/>
            </p:nvSpPr>
            <p:spPr bwMode="auto">
              <a:xfrm>
                <a:off x="5345311" y="1789936"/>
                <a:ext cx="1856071" cy="3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800">
                    <a:solidFill>
                      <a:srgbClr val="CC0000"/>
                    </a:solidFill>
                    <a:latin typeface="+mn-lt"/>
                    <a:ea typeface="+mn-ea"/>
                  </a:rPr>
                  <a:t>……………………..</a:t>
                </a:r>
              </a:p>
            </p:txBody>
          </p:sp>
          <p:sp>
            <p:nvSpPr>
              <p:cNvPr id="199695" name="TextBox 8"/>
              <p:cNvSpPr txBox="1">
                <a:spLocks noChangeArrowheads="1"/>
              </p:cNvSpPr>
              <p:nvPr/>
            </p:nvSpPr>
            <p:spPr bwMode="auto">
              <a:xfrm>
                <a:off x="7369051" y="1282247"/>
                <a:ext cx="2811424" cy="1169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400" b="1" i="1" dirty="0">
                    <a:solidFill>
                      <a:schemeClr val="accent6"/>
                    </a:solidFill>
                    <a:latin typeface="+mn-lt"/>
                    <a:ea typeface="+mn-ea"/>
                    <a:cs typeface="Arial" panose="020B0604020202020204" pitchFamily="34" charset="0"/>
                  </a:rPr>
                  <a:t>spatial coding example: </a:t>
                </a:r>
                <a:r>
                  <a:rPr lang="en-US" altLang="zh-CN" sz="1400" dirty="0">
                    <a:latin typeface="+mn-lt"/>
                    <a:ea typeface="+mn-ea"/>
                    <a:cs typeface="Arial" panose="020B0604020202020204" pitchFamily="34" charset="0"/>
                  </a:rPr>
                  <a:t>instead of sending</a:t>
                </a:r>
                <a:r>
                  <a:rPr lang="en-US" altLang="zh-CN" sz="1400" i="1" dirty="0">
                    <a:latin typeface="+mn-lt"/>
                    <a:ea typeface="+mn-ea"/>
                    <a:cs typeface="Arial" panose="020B0604020202020204" pitchFamily="34" charset="0"/>
                  </a:rPr>
                  <a:t> N </a:t>
                </a:r>
                <a:r>
                  <a:rPr lang="en-US" altLang="zh-CN" sz="1400" dirty="0">
                    <a:latin typeface="+mn-lt"/>
                    <a:ea typeface="+mn-ea"/>
                    <a:cs typeface="Arial" panose="020B0604020202020204" pitchFamily="34" charset="0"/>
                  </a:rPr>
                  <a:t>values of same color (all purple), send only two values: color  value (</a:t>
                </a:r>
                <a:r>
                  <a:rPr lang="en-US" altLang="zh-CN" sz="1400" i="1" dirty="0">
                    <a:latin typeface="+mn-lt"/>
                    <a:ea typeface="+mn-ea"/>
                    <a:cs typeface="Arial" panose="020B0604020202020204" pitchFamily="34" charset="0"/>
                  </a:rPr>
                  <a:t>purple)  and number of repeated values (</a:t>
                </a:r>
                <a:r>
                  <a:rPr lang="en-US" altLang="zh-CN" sz="1400" dirty="0">
                    <a:latin typeface="+mn-lt"/>
                    <a:ea typeface="+mn-ea"/>
                    <a:cs typeface="Arial" panose="020B0604020202020204" pitchFamily="34" charset="0"/>
                  </a:rPr>
                  <a:t>N)</a:t>
                </a:r>
              </a:p>
            </p:txBody>
          </p:sp>
          <p:sp>
            <p:nvSpPr>
              <p:cNvPr id="199696" name="TextBox 13"/>
              <p:cNvSpPr txBox="1">
                <a:spLocks noChangeArrowheads="1"/>
              </p:cNvSpPr>
              <p:nvPr/>
            </p:nvSpPr>
            <p:spPr bwMode="auto">
              <a:xfrm>
                <a:off x="5354771" y="1885160"/>
                <a:ext cx="1803448" cy="3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800">
                    <a:solidFill>
                      <a:srgbClr val="CC0000"/>
                    </a:solidFill>
                    <a:latin typeface="+mn-lt"/>
                    <a:ea typeface="+mn-ea"/>
                  </a:rPr>
                  <a:t>……………….…….</a:t>
                </a:r>
              </a:p>
            </p:txBody>
          </p:sp>
          <p:cxnSp>
            <p:nvCxnSpPr>
              <p:cNvPr id="199697" name="Straight Connector 10"/>
              <p:cNvCxnSpPr>
                <a:cxnSpLocks noChangeShapeType="1"/>
              </p:cNvCxnSpPr>
              <p:nvPr/>
            </p:nvCxnSpPr>
            <p:spPr bwMode="auto">
              <a:xfrm flipH="1">
                <a:off x="5565603" y="1502049"/>
                <a:ext cx="1803448" cy="409987"/>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99689" name="TextBox 17"/>
            <p:cNvSpPr txBox="1">
              <a:spLocks noChangeArrowheads="1"/>
            </p:cNvSpPr>
            <p:nvPr/>
          </p:nvSpPr>
          <p:spPr bwMode="auto">
            <a:xfrm>
              <a:off x="5323721" y="3654665"/>
              <a:ext cx="8067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800" b="1">
                  <a:solidFill>
                    <a:schemeClr val="accent5"/>
                  </a:solidFill>
                  <a:latin typeface="+mn-lt"/>
                  <a:ea typeface="+mn-ea"/>
                  <a:cs typeface="Arial" panose="020B0604020202020204" pitchFamily="34" charset="0"/>
                </a:rPr>
                <a:t>frame</a:t>
              </a:r>
              <a:r>
                <a:rPr lang="en-US" altLang="zh-CN" sz="1800" b="1" i="1">
                  <a:solidFill>
                    <a:schemeClr val="accent5"/>
                  </a:solidFill>
                  <a:latin typeface="+mn-lt"/>
                  <a:ea typeface="+mn-ea"/>
                  <a:cs typeface="Arial" panose="020B0604020202020204" pitchFamily="34" charset="0"/>
                </a:rPr>
                <a:t> i</a:t>
              </a:r>
            </a:p>
          </p:txBody>
        </p:sp>
        <p:sp>
          <p:nvSpPr>
            <p:cNvPr id="199690" name="TextBox 23"/>
            <p:cNvSpPr txBox="1">
              <a:spLocks noChangeArrowheads="1"/>
            </p:cNvSpPr>
            <p:nvPr/>
          </p:nvSpPr>
          <p:spPr bwMode="auto">
            <a:xfrm>
              <a:off x="7051858" y="5611091"/>
              <a:ext cx="10232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800" b="1" dirty="0">
                  <a:solidFill>
                    <a:schemeClr val="accent5"/>
                  </a:solidFill>
                  <a:latin typeface="+mn-lt"/>
                  <a:ea typeface="+mn-ea"/>
                  <a:cs typeface="Arial" panose="020B0604020202020204" pitchFamily="34" charset="0"/>
                </a:rPr>
                <a:t>frame</a:t>
              </a:r>
              <a:r>
                <a:rPr lang="en-US" altLang="zh-CN" sz="1800" b="1" i="1" dirty="0">
                  <a:solidFill>
                    <a:schemeClr val="accent5"/>
                  </a:solidFill>
                  <a:latin typeface="+mn-lt"/>
                  <a:ea typeface="+mn-ea"/>
                  <a:cs typeface="Arial" panose="020B0604020202020204" pitchFamily="34" charset="0"/>
                </a:rPr>
                <a:t> i+1</a:t>
              </a:r>
            </a:p>
          </p:txBody>
        </p:sp>
        <p:sp>
          <p:nvSpPr>
            <p:cNvPr id="199691" name="TextBox 26"/>
            <p:cNvSpPr txBox="1">
              <a:spLocks noChangeArrowheads="1"/>
            </p:cNvSpPr>
            <p:nvPr/>
          </p:nvSpPr>
          <p:spPr bwMode="auto">
            <a:xfrm>
              <a:off x="4338638" y="4857750"/>
              <a:ext cx="22780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400" b="1" i="1" dirty="0">
                  <a:solidFill>
                    <a:schemeClr val="accent6"/>
                  </a:solidFill>
                  <a:latin typeface="+mn-lt"/>
                  <a:ea typeface="+mn-ea"/>
                  <a:cs typeface="Arial" panose="020B0604020202020204" pitchFamily="34" charset="0"/>
                </a:rPr>
                <a:t>temporal coding example: </a:t>
              </a:r>
              <a:r>
                <a:rPr lang="en-US" altLang="zh-CN" sz="1400" dirty="0">
                  <a:latin typeface="+mn-lt"/>
                  <a:ea typeface="+mn-ea"/>
                  <a:cs typeface="Arial" panose="020B0604020202020204" pitchFamily="34" charset="0"/>
                </a:rPr>
                <a:t>instead of sending complete frame at i+1, send only differences from frame </a:t>
              </a:r>
              <a:r>
                <a:rPr lang="en-US" altLang="zh-CN" sz="1400" dirty="0" err="1">
                  <a:latin typeface="+mn-lt"/>
                  <a:ea typeface="+mn-ea"/>
                  <a:cs typeface="Arial" panose="020B0604020202020204" pitchFamily="34" charset="0"/>
                </a:rPr>
                <a:t>i</a:t>
              </a:r>
              <a:endParaRPr lang="en-US" altLang="zh-CN" sz="1400" dirty="0">
                <a:latin typeface="+mn-lt"/>
                <a:ea typeface="+mn-ea"/>
                <a:cs typeface="Arial" panose="020B0604020202020204" pitchFamily="34" charset="0"/>
              </a:endParaRPr>
            </a:p>
          </p:txBody>
        </p:sp>
        <p:cxnSp>
          <p:nvCxnSpPr>
            <p:cNvPr id="199692" name="Straight Connector 28"/>
            <p:cNvCxnSpPr>
              <a:cxnSpLocks noChangeShapeType="1"/>
            </p:cNvCxnSpPr>
            <p:nvPr/>
          </p:nvCxnSpPr>
          <p:spPr bwMode="auto">
            <a:xfrm>
              <a:off x="5972518" y="4021445"/>
              <a:ext cx="1013060" cy="1783949"/>
            </a:xfrm>
            <a:prstGeom prst="line">
              <a:avLst/>
            </a:prstGeom>
            <a:noFill/>
            <a:ln w="9525">
              <a:solidFill>
                <a:srgbClr val="CC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9969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12885" y="3806720"/>
              <a:ext cx="1642963" cy="1860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5805865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1729" name="Group 2"/>
          <p:cNvGrpSpPr>
            <a:grpSpLocks/>
          </p:cNvGrpSpPr>
          <p:nvPr/>
        </p:nvGrpSpPr>
        <p:grpSpPr bwMode="auto">
          <a:xfrm>
            <a:off x="7164389" y="2125664"/>
            <a:ext cx="2109787" cy="1582737"/>
            <a:chOff x="1842724" y="2867233"/>
            <a:chExt cx="5649912" cy="3416300"/>
          </a:xfrm>
        </p:grpSpPr>
        <p:sp>
          <p:nvSpPr>
            <p:cNvPr id="201784" name="AutoShape 99"/>
            <p:cNvSpPr>
              <a:spLocks noChangeArrowheads="1"/>
            </p:cNvSpPr>
            <p:nvPr/>
          </p:nvSpPr>
          <p:spPr bwMode="auto">
            <a:xfrm>
              <a:off x="1842724" y="2867233"/>
              <a:ext cx="5649912" cy="768350"/>
            </a:xfrm>
            <a:prstGeom prst="triangle">
              <a:avLst>
                <a:gd name="adj" fmla="val 50000"/>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endParaRPr lang="zh-CN" altLang="zh-CN"/>
            </a:p>
          </p:txBody>
        </p:sp>
        <p:sp>
          <p:nvSpPr>
            <p:cNvPr id="201785" name="Rectangle 87"/>
            <p:cNvSpPr>
              <a:spLocks noChangeArrowheads="1"/>
            </p:cNvSpPr>
            <p:nvPr/>
          </p:nvSpPr>
          <p:spPr bwMode="auto">
            <a:xfrm>
              <a:off x="2277699" y="3621296"/>
              <a:ext cx="4781550" cy="2662237"/>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endParaRPr lang="zh-CN" altLang="zh-CN"/>
            </a:p>
          </p:txBody>
        </p:sp>
      </p:grpSp>
      <p:grpSp>
        <p:nvGrpSpPr>
          <p:cNvPr id="201730" name="Group 249"/>
          <p:cNvGrpSpPr>
            <a:grpSpLocks/>
          </p:cNvGrpSpPr>
          <p:nvPr/>
        </p:nvGrpSpPr>
        <p:grpSpPr bwMode="auto">
          <a:xfrm>
            <a:off x="3424239" y="2686051"/>
            <a:ext cx="427037" cy="785813"/>
            <a:chOff x="4140" y="429"/>
            <a:chExt cx="1425" cy="2396"/>
          </a:xfrm>
        </p:grpSpPr>
        <p:sp>
          <p:nvSpPr>
            <p:cNvPr id="201752" name="Freeform 250"/>
            <p:cNvSpPr>
              <a:spLocks/>
            </p:cNvSpPr>
            <p:nvPr/>
          </p:nvSpPr>
          <p:spPr bwMode="auto">
            <a:xfrm>
              <a:off x="5268" y="433"/>
              <a:ext cx="283" cy="2286"/>
            </a:xfrm>
            <a:custGeom>
              <a:avLst/>
              <a:gdLst>
                <a:gd name="T0" fmla="*/ 17 w 354"/>
                <a:gd name="T1" fmla="*/ 0 h 2742"/>
                <a:gd name="T2" fmla="*/ 93 w 354"/>
                <a:gd name="T3" fmla="*/ 114 h 2742"/>
                <a:gd name="T4" fmla="*/ 91 w 354"/>
                <a:gd name="T5" fmla="*/ 881 h 2742"/>
                <a:gd name="T6" fmla="*/ 0 w 354"/>
                <a:gd name="T7" fmla="*/ 921 h 2742"/>
                <a:gd name="T8" fmla="*/ 17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2" name="Rectangle 251"/>
            <p:cNvSpPr>
              <a:spLocks noChangeArrowheads="1"/>
            </p:cNvSpPr>
            <p:nvPr/>
          </p:nvSpPr>
          <p:spPr bwMode="auto">
            <a:xfrm>
              <a:off x="4204" y="429"/>
              <a:ext cx="1049" cy="2285"/>
            </a:xfrm>
            <a:prstGeom prst="rect">
              <a:avLst/>
            </a:prstGeom>
            <a:gradFill rotWithShape="1">
              <a:gsLst>
                <a:gs pos="0">
                  <a:srgbClr val="292929"/>
                </a:gs>
                <a:gs pos="100000">
                  <a:srgbClr val="808080"/>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sp>
          <p:nvSpPr>
            <p:cNvPr id="201754" name="Freeform 252"/>
            <p:cNvSpPr>
              <a:spLocks/>
            </p:cNvSpPr>
            <p:nvPr/>
          </p:nvSpPr>
          <p:spPr bwMode="auto">
            <a:xfrm>
              <a:off x="5321" y="570"/>
              <a:ext cx="169" cy="2115"/>
            </a:xfrm>
            <a:custGeom>
              <a:avLst/>
              <a:gdLst>
                <a:gd name="T0" fmla="*/ 2 w 211"/>
                <a:gd name="T1" fmla="*/ 0 h 2537"/>
                <a:gd name="T2" fmla="*/ 56 w 211"/>
                <a:gd name="T3" fmla="*/ 73 h 2537"/>
                <a:gd name="T4" fmla="*/ 2 w 211"/>
                <a:gd name="T5" fmla="*/ 839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1755" name="Freeform 253"/>
            <p:cNvSpPr>
              <a:spLocks/>
            </p:cNvSpPr>
            <p:nvPr/>
          </p:nvSpPr>
          <p:spPr bwMode="auto">
            <a:xfrm>
              <a:off x="5284" y="1640"/>
              <a:ext cx="263" cy="189"/>
            </a:xfrm>
            <a:custGeom>
              <a:avLst/>
              <a:gdLst>
                <a:gd name="T0" fmla="*/ 2 w 328"/>
                <a:gd name="T1" fmla="*/ 0 h 226"/>
                <a:gd name="T2" fmla="*/ 87 w 328"/>
                <a:gd name="T3" fmla="*/ 43 h 226"/>
                <a:gd name="T4" fmla="*/ 87 w 328"/>
                <a:gd name="T5" fmla="*/ 77 h 226"/>
                <a:gd name="T6" fmla="*/ 0 w 328"/>
                <a:gd name="T7" fmla="*/ 34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5" name="Rectangle 254"/>
            <p:cNvSpPr>
              <a:spLocks noChangeArrowheads="1"/>
            </p:cNvSpPr>
            <p:nvPr/>
          </p:nvSpPr>
          <p:spPr bwMode="auto">
            <a:xfrm>
              <a:off x="4214" y="695"/>
              <a:ext cx="593" cy="44"/>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grpSp>
          <p:nvGrpSpPr>
            <p:cNvPr id="201757" name="Group 255"/>
            <p:cNvGrpSpPr>
              <a:grpSpLocks/>
            </p:cNvGrpSpPr>
            <p:nvPr/>
          </p:nvGrpSpPr>
          <p:grpSpPr bwMode="auto">
            <a:xfrm>
              <a:off x="4749" y="668"/>
              <a:ext cx="581" cy="145"/>
              <a:chOff x="614" y="2568"/>
              <a:chExt cx="725" cy="139"/>
            </a:xfrm>
          </p:grpSpPr>
          <p:sp>
            <p:nvSpPr>
              <p:cNvPr id="191" name="AutoShape 256"/>
              <p:cNvSpPr>
                <a:spLocks noChangeArrowheads="1"/>
              </p:cNvSpPr>
              <p:nvPr/>
            </p:nvSpPr>
            <p:spPr bwMode="auto">
              <a:xfrm>
                <a:off x="614" y="2566"/>
                <a:ext cx="727" cy="139"/>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sp>
            <p:nvSpPr>
              <p:cNvPr id="192" name="AutoShape 257"/>
              <p:cNvSpPr>
                <a:spLocks noChangeArrowheads="1"/>
              </p:cNvSpPr>
              <p:nvPr/>
            </p:nvSpPr>
            <p:spPr bwMode="auto">
              <a:xfrm>
                <a:off x="627" y="2580"/>
                <a:ext cx="694" cy="10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grpSp>
        <p:sp>
          <p:nvSpPr>
            <p:cNvPr id="167" name="Rectangle 258"/>
            <p:cNvSpPr>
              <a:spLocks noChangeArrowheads="1"/>
            </p:cNvSpPr>
            <p:nvPr/>
          </p:nvSpPr>
          <p:spPr bwMode="auto">
            <a:xfrm>
              <a:off x="4225" y="1020"/>
              <a:ext cx="593" cy="4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grpSp>
          <p:nvGrpSpPr>
            <p:cNvPr id="201759" name="Group 259"/>
            <p:cNvGrpSpPr>
              <a:grpSpLocks/>
            </p:cNvGrpSpPr>
            <p:nvPr/>
          </p:nvGrpSpPr>
          <p:grpSpPr bwMode="auto">
            <a:xfrm>
              <a:off x="4747" y="994"/>
              <a:ext cx="581" cy="134"/>
              <a:chOff x="614" y="2568"/>
              <a:chExt cx="725" cy="139"/>
            </a:xfrm>
          </p:grpSpPr>
          <p:sp>
            <p:nvSpPr>
              <p:cNvPr id="189" name="AutoShape 260"/>
              <p:cNvSpPr>
                <a:spLocks noChangeArrowheads="1"/>
              </p:cNvSpPr>
              <p:nvPr/>
            </p:nvSpPr>
            <p:spPr bwMode="auto">
              <a:xfrm>
                <a:off x="617" y="2569"/>
                <a:ext cx="721" cy="136"/>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sp>
            <p:nvSpPr>
              <p:cNvPr id="190" name="AutoShape 261"/>
              <p:cNvSpPr>
                <a:spLocks noChangeArrowheads="1"/>
              </p:cNvSpPr>
              <p:nvPr/>
            </p:nvSpPr>
            <p:spPr bwMode="auto">
              <a:xfrm>
                <a:off x="630" y="2584"/>
                <a:ext cx="687" cy="105"/>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grpSp>
        <p:sp>
          <p:nvSpPr>
            <p:cNvPr id="169" name="Rectangle 262"/>
            <p:cNvSpPr>
              <a:spLocks noChangeArrowheads="1"/>
            </p:cNvSpPr>
            <p:nvPr/>
          </p:nvSpPr>
          <p:spPr bwMode="auto">
            <a:xfrm>
              <a:off x="4219" y="1358"/>
              <a:ext cx="593" cy="44"/>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sp>
          <p:nvSpPr>
            <p:cNvPr id="170" name="Rectangle 263"/>
            <p:cNvSpPr>
              <a:spLocks noChangeArrowheads="1"/>
            </p:cNvSpPr>
            <p:nvPr/>
          </p:nvSpPr>
          <p:spPr bwMode="auto">
            <a:xfrm>
              <a:off x="4225" y="1654"/>
              <a:ext cx="599" cy="4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grpSp>
          <p:nvGrpSpPr>
            <p:cNvPr id="201762" name="Group 264"/>
            <p:cNvGrpSpPr>
              <a:grpSpLocks/>
            </p:cNvGrpSpPr>
            <p:nvPr/>
          </p:nvGrpSpPr>
          <p:grpSpPr bwMode="auto">
            <a:xfrm>
              <a:off x="4735" y="1627"/>
              <a:ext cx="582" cy="151"/>
              <a:chOff x="614" y="2568"/>
              <a:chExt cx="725" cy="139"/>
            </a:xfrm>
          </p:grpSpPr>
          <p:sp>
            <p:nvSpPr>
              <p:cNvPr id="187" name="AutoShape 265"/>
              <p:cNvSpPr>
                <a:spLocks noChangeArrowheads="1"/>
              </p:cNvSpPr>
              <p:nvPr/>
            </p:nvSpPr>
            <p:spPr bwMode="auto">
              <a:xfrm>
                <a:off x="612" y="2570"/>
                <a:ext cx="719" cy="138"/>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sp>
            <p:nvSpPr>
              <p:cNvPr id="188" name="AutoShape 266"/>
              <p:cNvSpPr>
                <a:spLocks noChangeArrowheads="1"/>
              </p:cNvSpPr>
              <p:nvPr/>
            </p:nvSpPr>
            <p:spPr bwMode="auto">
              <a:xfrm>
                <a:off x="625" y="2588"/>
                <a:ext cx="693" cy="102"/>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grpSp>
        <p:sp>
          <p:nvSpPr>
            <p:cNvPr id="201763" name="Freeform 267"/>
            <p:cNvSpPr>
              <a:spLocks/>
            </p:cNvSpPr>
            <p:nvPr/>
          </p:nvSpPr>
          <p:spPr bwMode="auto">
            <a:xfrm>
              <a:off x="5288" y="1354"/>
              <a:ext cx="263" cy="188"/>
            </a:xfrm>
            <a:custGeom>
              <a:avLst/>
              <a:gdLst>
                <a:gd name="T0" fmla="*/ 2 w 328"/>
                <a:gd name="T1" fmla="*/ 0 h 226"/>
                <a:gd name="T2" fmla="*/ 87 w 328"/>
                <a:gd name="T3" fmla="*/ 42 h 226"/>
                <a:gd name="T4" fmla="*/ 87 w 328"/>
                <a:gd name="T5" fmla="*/ 75 h 226"/>
                <a:gd name="T6" fmla="*/ 0 w 328"/>
                <a:gd name="T7" fmla="*/ 32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201764" name="Group 268"/>
            <p:cNvGrpSpPr>
              <a:grpSpLocks/>
            </p:cNvGrpSpPr>
            <p:nvPr/>
          </p:nvGrpSpPr>
          <p:grpSpPr bwMode="auto">
            <a:xfrm>
              <a:off x="4739" y="1327"/>
              <a:ext cx="582" cy="139"/>
              <a:chOff x="614" y="2568"/>
              <a:chExt cx="725" cy="139"/>
            </a:xfrm>
          </p:grpSpPr>
          <p:sp>
            <p:nvSpPr>
              <p:cNvPr id="185" name="AutoShape 269"/>
              <p:cNvSpPr>
                <a:spLocks noChangeArrowheads="1"/>
              </p:cNvSpPr>
              <p:nvPr/>
            </p:nvSpPr>
            <p:spPr bwMode="auto">
              <a:xfrm>
                <a:off x="614" y="2570"/>
                <a:ext cx="726" cy="136"/>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sp>
            <p:nvSpPr>
              <p:cNvPr id="186" name="AutoShape 270"/>
              <p:cNvSpPr>
                <a:spLocks noChangeArrowheads="1"/>
              </p:cNvSpPr>
              <p:nvPr/>
            </p:nvSpPr>
            <p:spPr bwMode="auto">
              <a:xfrm>
                <a:off x="627" y="2585"/>
                <a:ext cx="693"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grpSp>
        <p:sp>
          <p:nvSpPr>
            <p:cNvPr id="174" name="Rectangle 271"/>
            <p:cNvSpPr>
              <a:spLocks noChangeArrowheads="1"/>
            </p:cNvSpPr>
            <p:nvPr/>
          </p:nvSpPr>
          <p:spPr bwMode="auto">
            <a:xfrm>
              <a:off x="5252" y="429"/>
              <a:ext cx="64" cy="2290"/>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sp>
          <p:nvSpPr>
            <p:cNvPr id="201766" name="Freeform 272"/>
            <p:cNvSpPr>
              <a:spLocks/>
            </p:cNvSpPr>
            <p:nvPr/>
          </p:nvSpPr>
          <p:spPr bwMode="auto">
            <a:xfrm>
              <a:off x="5312" y="1007"/>
              <a:ext cx="237" cy="213"/>
            </a:xfrm>
            <a:custGeom>
              <a:avLst/>
              <a:gdLst>
                <a:gd name="T0" fmla="*/ 2 w 296"/>
                <a:gd name="T1" fmla="*/ 0 h 256"/>
                <a:gd name="T2" fmla="*/ 77 w 296"/>
                <a:gd name="T3" fmla="*/ 47 h 256"/>
                <a:gd name="T4" fmla="*/ 78 w 296"/>
                <a:gd name="T5" fmla="*/ 85 h 256"/>
                <a:gd name="T6" fmla="*/ 0 w 296"/>
                <a:gd name="T7" fmla="*/ 32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1767" name="Freeform 273"/>
            <p:cNvSpPr>
              <a:spLocks/>
            </p:cNvSpPr>
            <p:nvPr/>
          </p:nvSpPr>
          <p:spPr bwMode="auto">
            <a:xfrm>
              <a:off x="5315" y="680"/>
              <a:ext cx="244" cy="240"/>
            </a:xfrm>
            <a:custGeom>
              <a:avLst/>
              <a:gdLst>
                <a:gd name="T0" fmla="*/ 0 w 304"/>
                <a:gd name="T1" fmla="*/ 0 h 288"/>
                <a:gd name="T2" fmla="*/ 81 w 304"/>
                <a:gd name="T3" fmla="*/ 55 h 288"/>
                <a:gd name="T4" fmla="*/ 76 w 304"/>
                <a:gd name="T5" fmla="*/ 97 h 288"/>
                <a:gd name="T6" fmla="*/ 2 w 304"/>
                <a:gd name="T7" fmla="*/ 42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7" name="Oval 274"/>
            <p:cNvSpPr>
              <a:spLocks noChangeArrowheads="1"/>
            </p:cNvSpPr>
            <p:nvPr/>
          </p:nvSpPr>
          <p:spPr bwMode="auto">
            <a:xfrm>
              <a:off x="5517" y="2612"/>
              <a:ext cx="48" cy="97"/>
            </a:xfrm>
            <a:prstGeom prst="ellipse">
              <a:avLst/>
            </a:prstGeom>
            <a:solidFill>
              <a:srgbClr val="3333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sp>
          <p:nvSpPr>
            <p:cNvPr id="201769" name="Freeform 275"/>
            <p:cNvSpPr>
              <a:spLocks/>
            </p:cNvSpPr>
            <p:nvPr/>
          </p:nvSpPr>
          <p:spPr bwMode="auto">
            <a:xfrm>
              <a:off x="5302" y="2614"/>
              <a:ext cx="245" cy="200"/>
            </a:xfrm>
            <a:custGeom>
              <a:avLst/>
              <a:gdLst>
                <a:gd name="T0" fmla="*/ 0 w 306"/>
                <a:gd name="T1" fmla="*/ 36 h 240"/>
                <a:gd name="T2" fmla="*/ 2 w 306"/>
                <a:gd name="T3" fmla="*/ 81 h 240"/>
                <a:gd name="T4" fmla="*/ 81 w 306"/>
                <a:gd name="T5" fmla="*/ 37 h 240"/>
                <a:gd name="T6" fmla="*/ 78 w 306"/>
                <a:gd name="T7" fmla="*/ 0 h 240"/>
                <a:gd name="T8" fmla="*/ 0 w 306"/>
                <a:gd name="T9" fmla="*/ 36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9" name="AutoShape 276"/>
            <p:cNvSpPr>
              <a:spLocks noChangeArrowheads="1"/>
            </p:cNvSpPr>
            <p:nvPr/>
          </p:nvSpPr>
          <p:spPr bwMode="auto">
            <a:xfrm>
              <a:off x="4140" y="2680"/>
              <a:ext cx="1203" cy="145"/>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sp>
          <p:nvSpPr>
            <p:cNvPr id="180" name="AutoShape 277"/>
            <p:cNvSpPr>
              <a:spLocks noChangeArrowheads="1"/>
            </p:cNvSpPr>
            <p:nvPr/>
          </p:nvSpPr>
          <p:spPr bwMode="auto">
            <a:xfrm>
              <a:off x="4204" y="2709"/>
              <a:ext cx="1075" cy="82"/>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sp>
          <p:nvSpPr>
            <p:cNvPr id="181" name="Oval 278"/>
            <p:cNvSpPr>
              <a:spLocks noChangeArrowheads="1"/>
            </p:cNvSpPr>
            <p:nvPr/>
          </p:nvSpPr>
          <p:spPr bwMode="auto">
            <a:xfrm>
              <a:off x="4310" y="2380"/>
              <a:ext cx="159" cy="145"/>
            </a:xfrm>
            <a:prstGeom prst="ellipse">
              <a:avLst/>
            </a:prstGeom>
            <a:solidFill>
              <a:srgbClr val="33CC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sp>
          <p:nvSpPr>
            <p:cNvPr id="182" name="Oval 279"/>
            <p:cNvSpPr>
              <a:spLocks noChangeArrowheads="1"/>
            </p:cNvSpPr>
            <p:nvPr/>
          </p:nvSpPr>
          <p:spPr bwMode="auto">
            <a:xfrm>
              <a:off x="4484" y="2385"/>
              <a:ext cx="164" cy="140"/>
            </a:xfrm>
            <a:prstGeom prst="ellipse">
              <a:avLst/>
            </a:prstGeom>
            <a:solidFill>
              <a:srgbClr val="FF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buFont typeface="ZapfDingbats" charset="0"/>
                <a:buNone/>
                <a:defRPr/>
              </a:pPr>
              <a:endParaRPr lang="en-US" dirty="0">
                <a:solidFill>
                  <a:srgbClr val="FF0000"/>
                </a:solidFill>
                <a:latin typeface="Arial" charset="0"/>
                <a:ea typeface="ＭＳ Ｐゴシック" charset="0"/>
                <a:cs typeface="Arial" charset="0"/>
              </a:endParaRPr>
            </a:p>
          </p:txBody>
        </p:sp>
        <p:sp>
          <p:nvSpPr>
            <p:cNvPr id="183" name="Oval 280"/>
            <p:cNvSpPr>
              <a:spLocks noChangeArrowheads="1"/>
            </p:cNvSpPr>
            <p:nvPr/>
          </p:nvSpPr>
          <p:spPr bwMode="auto">
            <a:xfrm>
              <a:off x="4664" y="2380"/>
              <a:ext cx="154" cy="140"/>
            </a:xfrm>
            <a:prstGeom prst="ellipse">
              <a:avLst/>
            </a:prstGeom>
            <a:solidFill>
              <a:srgbClr val="33CC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sp>
          <p:nvSpPr>
            <p:cNvPr id="184" name="Rectangle 281"/>
            <p:cNvSpPr>
              <a:spLocks noChangeArrowheads="1"/>
            </p:cNvSpPr>
            <p:nvPr/>
          </p:nvSpPr>
          <p:spPr bwMode="auto">
            <a:xfrm>
              <a:off x="5062" y="1838"/>
              <a:ext cx="85" cy="760"/>
            </a:xfrm>
            <a:prstGeom prst="rect">
              <a:avLst/>
            </a:prstGeom>
            <a:solidFill>
              <a:srgbClr val="29292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charset="0"/>
                <a:ea typeface="ＭＳ Ｐゴシック" charset="0"/>
                <a:cs typeface="Arial" charset="0"/>
              </a:endParaRPr>
            </a:p>
          </p:txBody>
        </p:sp>
      </p:grpSp>
      <p:sp>
        <p:nvSpPr>
          <p:cNvPr id="201731" name="Rectangle 2"/>
          <p:cNvSpPr>
            <a:spLocks noGrp="1" noChangeArrowheads="1"/>
          </p:cNvSpPr>
          <p:nvPr>
            <p:ph type="title"/>
          </p:nvPr>
        </p:nvSpPr>
        <p:spPr>
          <a:xfrm>
            <a:off x="240000" y="360000"/>
            <a:ext cx="11520000" cy="890588"/>
          </a:xfrm>
        </p:spPr>
        <p:txBody>
          <a:bodyPr/>
          <a:lstStyle/>
          <a:p>
            <a:r>
              <a:rPr lang="en-US" altLang="zh-CN"/>
              <a:t>Streaming stored video: </a:t>
            </a:r>
          </a:p>
        </p:txBody>
      </p:sp>
      <p:sp>
        <p:nvSpPr>
          <p:cNvPr id="2" name="灯片编号占位符 1"/>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137</a:t>
            </a:fld>
            <a:endParaRPr lang="en-US" altLang="zh-CN" dirty="0"/>
          </a:p>
        </p:txBody>
      </p:sp>
      <p:grpSp>
        <p:nvGrpSpPr>
          <p:cNvPr id="201732" name="Group 134"/>
          <p:cNvGrpSpPr>
            <a:grpSpLocks/>
          </p:cNvGrpSpPr>
          <p:nvPr/>
        </p:nvGrpSpPr>
        <p:grpSpPr bwMode="auto">
          <a:xfrm>
            <a:off x="2997201" y="2317750"/>
            <a:ext cx="1281113" cy="363538"/>
            <a:chOff x="3621" y="3265"/>
            <a:chExt cx="1776" cy="744"/>
          </a:xfrm>
        </p:grpSpPr>
        <p:pic>
          <p:nvPicPr>
            <p:cNvPr id="201748" name="Picture 135" descr="reel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1" y="3265"/>
              <a:ext cx="1776" cy="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344" name="Freeform 136"/>
            <p:cNvSpPr>
              <a:spLocks/>
            </p:cNvSpPr>
            <p:nvPr/>
          </p:nvSpPr>
          <p:spPr bwMode="auto">
            <a:xfrm>
              <a:off x="3971" y="3288"/>
              <a:ext cx="1402" cy="439"/>
            </a:xfrm>
            <a:custGeom>
              <a:avLst/>
              <a:gdLst>
                <a:gd name="T0" fmla="*/ 0 w 1401"/>
                <a:gd name="T1" fmla="*/ 6 h 438"/>
                <a:gd name="T2" fmla="*/ 27 w 1401"/>
                <a:gd name="T3" fmla="*/ 385 h 438"/>
                <a:gd name="T4" fmla="*/ 114 w 1401"/>
                <a:gd name="T5" fmla="*/ 382 h 438"/>
                <a:gd name="T6" fmla="*/ 132 w 1401"/>
                <a:gd name="T7" fmla="*/ 358 h 438"/>
                <a:gd name="T8" fmla="*/ 210 w 1401"/>
                <a:gd name="T9" fmla="*/ 403 h 438"/>
                <a:gd name="T10" fmla="*/ 450 w 1401"/>
                <a:gd name="T11" fmla="*/ 385 h 438"/>
                <a:gd name="T12" fmla="*/ 486 w 1401"/>
                <a:gd name="T13" fmla="*/ 394 h 438"/>
                <a:gd name="T14" fmla="*/ 690 w 1401"/>
                <a:gd name="T15" fmla="*/ 418 h 438"/>
                <a:gd name="T16" fmla="*/ 1075 w 1401"/>
                <a:gd name="T17" fmla="*/ 439 h 438"/>
                <a:gd name="T18" fmla="*/ 1402 w 1401"/>
                <a:gd name="T19" fmla="*/ 421 h 438"/>
                <a:gd name="T20" fmla="*/ 1393 w 1401"/>
                <a:gd name="T21" fmla="*/ 165 h 438"/>
                <a:gd name="T22" fmla="*/ 291 w 1401"/>
                <a:gd name="T23" fmla="*/ 0 h 438"/>
                <a:gd name="T24" fmla="*/ 0 w 1401"/>
                <a:gd name="T25" fmla="*/ 6 h 4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01" h="438">
                  <a:moveTo>
                    <a:pt x="0" y="6"/>
                  </a:moveTo>
                  <a:lnTo>
                    <a:pt x="27" y="384"/>
                  </a:lnTo>
                  <a:lnTo>
                    <a:pt x="114" y="381"/>
                  </a:lnTo>
                  <a:lnTo>
                    <a:pt x="132" y="357"/>
                  </a:lnTo>
                  <a:lnTo>
                    <a:pt x="210" y="402"/>
                  </a:lnTo>
                  <a:lnTo>
                    <a:pt x="450" y="384"/>
                  </a:lnTo>
                  <a:lnTo>
                    <a:pt x="486" y="393"/>
                  </a:lnTo>
                  <a:lnTo>
                    <a:pt x="690" y="417"/>
                  </a:lnTo>
                  <a:lnTo>
                    <a:pt x="1074" y="438"/>
                  </a:lnTo>
                  <a:lnTo>
                    <a:pt x="1401" y="420"/>
                  </a:lnTo>
                  <a:lnTo>
                    <a:pt x="1392" y="165"/>
                  </a:lnTo>
                  <a:lnTo>
                    <a:pt x="291" y="0"/>
                  </a:lnTo>
                  <a:lnTo>
                    <a:pt x="0" y="6"/>
                  </a:lnTo>
                  <a:close/>
                </a:path>
              </a:pathLst>
            </a:custGeom>
            <a:solidFill>
              <a:schemeClr val="bg1"/>
            </a:solidFill>
            <a:ln w="9525">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zh-CN" altLang="en-US"/>
            </a:p>
          </p:txBody>
        </p:sp>
        <p:sp>
          <p:nvSpPr>
            <p:cNvPr id="222345" name="Freeform 137"/>
            <p:cNvSpPr>
              <a:spLocks/>
            </p:cNvSpPr>
            <p:nvPr/>
          </p:nvSpPr>
          <p:spPr bwMode="auto">
            <a:xfrm>
              <a:off x="4242" y="3860"/>
              <a:ext cx="999" cy="120"/>
            </a:xfrm>
            <a:custGeom>
              <a:avLst/>
              <a:gdLst>
                <a:gd name="T0" fmla="*/ 0 w 999"/>
                <a:gd name="T1" fmla="*/ 6 h 123"/>
                <a:gd name="T2" fmla="*/ 717 w 999"/>
                <a:gd name="T3" fmla="*/ 12 h 123"/>
                <a:gd name="T4" fmla="*/ 744 w 999"/>
                <a:gd name="T5" fmla="*/ 35 h 123"/>
                <a:gd name="T6" fmla="*/ 801 w 999"/>
                <a:gd name="T7" fmla="*/ 41 h 123"/>
                <a:gd name="T8" fmla="*/ 876 w 999"/>
                <a:gd name="T9" fmla="*/ 6 h 123"/>
                <a:gd name="T10" fmla="*/ 933 w 999"/>
                <a:gd name="T11" fmla="*/ 0 h 123"/>
                <a:gd name="T12" fmla="*/ 981 w 999"/>
                <a:gd name="T13" fmla="*/ 15 h 123"/>
                <a:gd name="T14" fmla="*/ 999 w 999"/>
                <a:gd name="T15" fmla="*/ 50 h 123"/>
                <a:gd name="T16" fmla="*/ 987 w 999"/>
                <a:gd name="T17" fmla="*/ 120 h 123"/>
                <a:gd name="T18" fmla="*/ 18 w 999"/>
                <a:gd name="T19" fmla="*/ 117 h 123"/>
                <a:gd name="T20" fmla="*/ 0 w 999"/>
                <a:gd name="T21" fmla="*/ 6 h 1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99" h="123">
                  <a:moveTo>
                    <a:pt x="0" y="6"/>
                  </a:moveTo>
                  <a:lnTo>
                    <a:pt x="717" y="12"/>
                  </a:lnTo>
                  <a:lnTo>
                    <a:pt x="744" y="36"/>
                  </a:lnTo>
                  <a:lnTo>
                    <a:pt x="801" y="42"/>
                  </a:lnTo>
                  <a:lnTo>
                    <a:pt x="876" y="6"/>
                  </a:lnTo>
                  <a:lnTo>
                    <a:pt x="933" y="0"/>
                  </a:lnTo>
                  <a:lnTo>
                    <a:pt x="981" y="15"/>
                  </a:lnTo>
                  <a:lnTo>
                    <a:pt x="999" y="51"/>
                  </a:lnTo>
                  <a:lnTo>
                    <a:pt x="987" y="123"/>
                  </a:lnTo>
                  <a:lnTo>
                    <a:pt x="18" y="120"/>
                  </a:lnTo>
                  <a:lnTo>
                    <a:pt x="0" y="6"/>
                  </a:lnTo>
                  <a:close/>
                </a:path>
              </a:pathLst>
            </a:custGeom>
            <a:solidFill>
              <a:schemeClr val="bg1"/>
            </a:solidFill>
            <a:ln w="9525">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zh-CN" altLang="en-US"/>
            </a:p>
          </p:txBody>
        </p:sp>
        <p:pic>
          <p:nvPicPr>
            <p:cNvPr id="201751" name="Picture 138" descr="video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83" y="3400"/>
              <a:ext cx="889"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1734" name="Group 349"/>
          <p:cNvGrpSpPr>
            <a:grpSpLocks/>
          </p:cNvGrpSpPr>
          <p:nvPr/>
        </p:nvGrpSpPr>
        <p:grpSpPr bwMode="auto">
          <a:xfrm>
            <a:off x="7923213" y="2905126"/>
            <a:ext cx="677862" cy="663575"/>
            <a:chOff x="4437" y="1472"/>
            <a:chExt cx="427" cy="418"/>
          </a:xfrm>
        </p:grpSpPr>
        <p:sp>
          <p:nvSpPr>
            <p:cNvPr id="222558" name="Rectangle 350"/>
            <p:cNvSpPr>
              <a:spLocks noChangeArrowheads="1"/>
            </p:cNvSpPr>
            <p:nvPr/>
          </p:nvSpPr>
          <p:spPr bwMode="auto">
            <a:xfrm>
              <a:off x="4443" y="1475"/>
              <a:ext cx="421" cy="361"/>
            </a:xfrm>
            <a:prstGeom prst="rect">
              <a:avLst/>
            </a:prstGeom>
            <a:gradFill rotWithShape="0">
              <a:gsLst>
                <a:gs pos="0">
                  <a:srgbClr val="99CCFF">
                    <a:gamma/>
                    <a:shade val="46275"/>
                    <a:invGamma/>
                  </a:srgbClr>
                </a:gs>
                <a:gs pos="50000">
                  <a:srgbClr val="99CCFF"/>
                </a:gs>
                <a:gs pos="100000">
                  <a:srgbClr val="99CCFF">
                    <a:gamma/>
                    <a:shade val="46275"/>
                    <a:invGamma/>
                  </a:srgbClr>
                </a:gs>
              </a:gsLst>
              <a:lin ang="5400000" scaled="1"/>
            </a:gradFill>
            <a:ln w="19050">
              <a:solidFill>
                <a:srgbClr val="5F5F5F"/>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a:ea typeface="ＭＳ Ｐゴシック" charset="0"/>
                <a:cs typeface="Arial"/>
              </a:endParaRPr>
            </a:p>
          </p:txBody>
        </p:sp>
        <p:sp>
          <p:nvSpPr>
            <p:cNvPr id="222559" name="Rectangle 351"/>
            <p:cNvSpPr>
              <a:spLocks noChangeArrowheads="1"/>
            </p:cNvSpPr>
            <p:nvPr/>
          </p:nvSpPr>
          <p:spPr bwMode="auto">
            <a:xfrm>
              <a:off x="4567" y="1837"/>
              <a:ext cx="179" cy="23"/>
            </a:xfrm>
            <a:prstGeom prst="rect">
              <a:avLst/>
            </a:prstGeom>
            <a:solidFill>
              <a:srgbClr val="5F5F5F"/>
            </a:solidFill>
            <a:ln w="19050">
              <a:solidFill>
                <a:srgbClr val="5F5F5F"/>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a:ea typeface="ＭＳ Ｐゴシック" charset="0"/>
                <a:cs typeface="Arial"/>
              </a:endParaRPr>
            </a:p>
          </p:txBody>
        </p:sp>
        <p:sp>
          <p:nvSpPr>
            <p:cNvPr id="222560" name="Rectangle 352"/>
            <p:cNvSpPr>
              <a:spLocks noChangeArrowheads="1"/>
            </p:cNvSpPr>
            <p:nvPr/>
          </p:nvSpPr>
          <p:spPr bwMode="auto">
            <a:xfrm>
              <a:off x="4442" y="1866"/>
              <a:ext cx="414" cy="24"/>
            </a:xfrm>
            <a:prstGeom prst="rect">
              <a:avLst/>
            </a:prstGeom>
            <a:solidFill>
              <a:schemeClr val="tx2"/>
            </a:solidFill>
            <a:ln w="19050">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a:ea typeface="ＭＳ Ｐゴシック" charset="0"/>
                <a:cs typeface="Arial"/>
              </a:endParaRPr>
            </a:p>
          </p:txBody>
        </p:sp>
        <p:sp>
          <p:nvSpPr>
            <p:cNvPr id="222561" name="Rectangle 353"/>
            <p:cNvSpPr>
              <a:spLocks noChangeArrowheads="1"/>
            </p:cNvSpPr>
            <p:nvPr/>
          </p:nvSpPr>
          <p:spPr bwMode="auto">
            <a:xfrm>
              <a:off x="4437" y="1472"/>
              <a:ext cx="423" cy="356"/>
            </a:xfrm>
            <a:prstGeom prst="rect">
              <a:avLst/>
            </a:prstGeom>
            <a:noFill/>
            <a:ln w="19050">
              <a:solidFill>
                <a:schemeClr val="accent2"/>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buFont typeface="ZapfDingbats" charset="0"/>
                <a:buNone/>
                <a:defRPr/>
              </a:pPr>
              <a:endParaRPr lang="en-US" dirty="0">
                <a:latin typeface="Arial"/>
                <a:ea typeface="ＭＳ Ｐゴシック" charset="0"/>
                <a:cs typeface="Arial"/>
              </a:endParaRPr>
            </a:p>
          </p:txBody>
        </p:sp>
      </p:grpSp>
      <p:sp>
        <p:nvSpPr>
          <p:cNvPr id="201735" name="TextBox 1"/>
          <p:cNvSpPr txBox="1">
            <a:spLocks noChangeArrowheads="1"/>
          </p:cNvSpPr>
          <p:nvPr/>
        </p:nvSpPr>
        <p:spPr bwMode="auto">
          <a:xfrm>
            <a:off x="4694238" y="4827799"/>
            <a:ext cx="22878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2800" dirty="0">
                <a:latin typeface="+mn-lt"/>
              </a:rPr>
              <a:t>simple scenario</a:t>
            </a:r>
            <a:r>
              <a:rPr lang="en-US" altLang="zh-CN" dirty="0">
                <a:latin typeface="+mn-lt"/>
              </a:rPr>
              <a:t>:</a:t>
            </a:r>
          </a:p>
        </p:txBody>
      </p:sp>
      <p:sp>
        <p:nvSpPr>
          <p:cNvPr id="201736" name="Freeform 1287"/>
          <p:cNvSpPr>
            <a:spLocks/>
          </p:cNvSpPr>
          <p:nvPr/>
        </p:nvSpPr>
        <p:spPr bwMode="auto">
          <a:xfrm>
            <a:off x="4432301" y="2346326"/>
            <a:ext cx="2320925" cy="1228725"/>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cxnSp>
        <p:nvCxnSpPr>
          <p:cNvPr id="201737" name="Straight Connector 45"/>
          <p:cNvCxnSpPr>
            <a:cxnSpLocks noChangeShapeType="1"/>
          </p:cNvCxnSpPr>
          <p:nvPr/>
        </p:nvCxnSpPr>
        <p:spPr bwMode="auto">
          <a:xfrm>
            <a:off x="4073526" y="2911475"/>
            <a:ext cx="1241425" cy="0"/>
          </a:xfrm>
          <a:prstGeom prst="line">
            <a:avLst/>
          </a:prstGeom>
          <a:noFill/>
          <a:ln w="57150">
            <a:solidFill>
              <a:schemeClr val="accent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1738" name="Straight Connector 46"/>
          <p:cNvCxnSpPr>
            <a:cxnSpLocks noChangeShapeType="1"/>
          </p:cNvCxnSpPr>
          <p:nvPr/>
        </p:nvCxnSpPr>
        <p:spPr bwMode="auto">
          <a:xfrm>
            <a:off x="6084889" y="2941638"/>
            <a:ext cx="1531937" cy="0"/>
          </a:xfrm>
          <a:prstGeom prst="line">
            <a:avLst/>
          </a:prstGeom>
          <a:noFill/>
          <a:ln w="57150">
            <a:solidFill>
              <a:schemeClr val="accent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1739" name="TextBox 64"/>
          <p:cNvSpPr txBox="1">
            <a:spLocks noChangeArrowheads="1"/>
          </p:cNvSpPr>
          <p:nvPr/>
        </p:nvSpPr>
        <p:spPr bwMode="auto">
          <a:xfrm>
            <a:off x="2986279" y="3839817"/>
            <a:ext cx="14366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r>
              <a:rPr lang="en-US" altLang="zh-CN" sz="1800" b="1" dirty="0">
                <a:solidFill>
                  <a:srgbClr val="000000"/>
                </a:solidFill>
                <a:latin typeface="+mn-lt"/>
                <a:cs typeface="Arial" panose="020B0604020202020204" pitchFamily="34" charset="0"/>
              </a:rPr>
              <a:t>video server</a:t>
            </a:r>
          </a:p>
          <a:p>
            <a:pPr algn="ctr"/>
            <a:r>
              <a:rPr lang="en-US" altLang="zh-CN" sz="1800" b="1" dirty="0">
                <a:solidFill>
                  <a:srgbClr val="000000"/>
                </a:solidFill>
                <a:latin typeface="+mn-lt"/>
                <a:cs typeface="Arial" panose="020B0604020202020204" pitchFamily="34" charset="0"/>
              </a:rPr>
              <a:t>(stored video)</a:t>
            </a:r>
            <a:endParaRPr lang="en-US" altLang="zh-CN" sz="1800" b="1" i="1" dirty="0">
              <a:solidFill>
                <a:srgbClr val="CC0000"/>
              </a:solidFill>
              <a:latin typeface="+mn-lt"/>
              <a:cs typeface="Arial" panose="020B0604020202020204" pitchFamily="34" charset="0"/>
            </a:endParaRPr>
          </a:p>
        </p:txBody>
      </p:sp>
      <p:sp>
        <p:nvSpPr>
          <p:cNvPr id="201740" name="TextBox 64"/>
          <p:cNvSpPr txBox="1">
            <a:spLocks noChangeArrowheads="1"/>
          </p:cNvSpPr>
          <p:nvPr/>
        </p:nvSpPr>
        <p:spPr bwMode="auto">
          <a:xfrm>
            <a:off x="7824939" y="3947766"/>
            <a:ext cx="679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800" b="1" dirty="0">
                <a:solidFill>
                  <a:srgbClr val="000000"/>
                </a:solidFill>
                <a:latin typeface="+mn-lt"/>
                <a:cs typeface="Arial" panose="020B0604020202020204" pitchFamily="34" charset="0"/>
              </a:rPr>
              <a:t>client</a:t>
            </a:r>
            <a:endParaRPr lang="en-US" altLang="zh-CN" sz="1800" b="1" i="1" dirty="0">
              <a:solidFill>
                <a:srgbClr val="CC0000"/>
              </a:solidFill>
              <a:latin typeface="+mn-lt"/>
              <a:cs typeface="Arial" panose="020B0604020202020204" pitchFamily="34" charset="0"/>
            </a:endParaRPr>
          </a:p>
        </p:txBody>
      </p:sp>
      <p:sp>
        <p:nvSpPr>
          <p:cNvPr id="201741" name="TextBox 64"/>
          <p:cNvSpPr txBox="1">
            <a:spLocks noChangeArrowheads="1"/>
          </p:cNvSpPr>
          <p:nvPr/>
        </p:nvSpPr>
        <p:spPr bwMode="auto">
          <a:xfrm>
            <a:off x="5207429" y="2484560"/>
            <a:ext cx="7521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r>
              <a:rPr lang="en-US" altLang="zh-CN" sz="1600" dirty="0">
                <a:solidFill>
                  <a:srgbClr val="000000"/>
                </a:solidFill>
                <a:latin typeface="+mn-lt"/>
                <a:cs typeface="Arial" panose="020B0604020202020204" pitchFamily="34" charset="0"/>
              </a:rPr>
              <a:t>Internet</a:t>
            </a:r>
            <a:endParaRPr lang="en-US" altLang="zh-CN" sz="1800" i="1" dirty="0">
              <a:solidFill>
                <a:srgbClr val="CC0000"/>
              </a:solidFill>
              <a:latin typeface="+mn-lt"/>
              <a:cs typeface="Arial" panose="020B0604020202020204" pitchFamily="34" charset="0"/>
            </a:endParaRPr>
          </a:p>
        </p:txBody>
      </p:sp>
    </p:spTree>
    <p:extLst>
      <p:ext uri="{BB962C8B-B14F-4D97-AF65-F5344CB8AC3E}">
        <p14:creationId xmlns:p14="http://schemas.microsoft.com/office/powerpoint/2010/main" val="78152019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C254BB70-32D9-47D7-8557-F0196F74C0DE}"/>
              </a:ext>
            </a:extLst>
          </p:cNvPr>
          <p:cNvSpPr>
            <a:spLocks noGrp="1"/>
          </p:cNvSpPr>
          <p:nvPr>
            <p:ph type="body" idx="1"/>
          </p:nvPr>
        </p:nvSpPr>
        <p:spPr/>
        <p:txBody>
          <a:bodyPr/>
          <a:lstStyle/>
          <a:p>
            <a:r>
              <a:rPr lang="en-US" altLang="zh-CN" dirty="0"/>
              <a:t>Challenge 1: heterogeneity</a:t>
            </a:r>
          </a:p>
          <a:p>
            <a:r>
              <a:rPr lang="en-US" altLang="zh-CN" dirty="0"/>
              <a:t>How do we address it?</a:t>
            </a:r>
            <a:endParaRPr lang="zh-CN" altLang="en-US" dirty="0"/>
          </a:p>
        </p:txBody>
      </p:sp>
      <p:sp>
        <p:nvSpPr>
          <p:cNvPr id="3" name="灯片编号占位符 2">
            <a:extLst>
              <a:ext uri="{FF2B5EF4-FFF2-40B4-BE49-F238E27FC236}">
                <a16:creationId xmlns:a16="http://schemas.microsoft.com/office/drawing/2014/main" id="{3A1DEA8F-3EA8-4DFA-86D4-9AB3B31B5D4B}"/>
              </a:ext>
            </a:extLst>
          </p:cNvPr>
          <p:cNvSpPr>
            <a:spLocks noGrp="1"/>
          </p:cNvSpPr>
          <p:nvPr>
            <p:ph type="sldNum" sz="quarter" idx="12"/>
          </p:nvPr>
        </p:nvSpPr>
        <p:spPr/>
        <p:txBody>
          <a:bodyPr/>
          <a:lstStyle/>
          <a:p>
            <a:fld id="{F769371F-0F95-4BDF-9A9A-7FF549C12214}" type="slidenum">
              <a:rPr lang="en-US" altLang="zh-CN" smtClean="0"/>
              <a:pPr/>
              <a:t>138</a:t>
            </a:fld>
            <a:endParaRPr lang="en-US" altLang="zh-CN" dirty="0"/>
          </a:p>
        </p:txBody>
      </p:sp>
    </p:spTree>
    <p:extLst>
      <p:ext uri="{BB962C8B-B14F-4D97-AF65-F5344CB8AC3E}">
        <p14:creationId xmlns:p14="http://schemas.microsoft.com/office/powerpoint/2010/main" val="59694229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2"/>
          <p:cNvSpPr>
            <a:spLocks noGrp="1" noChangeArrowheads="1"/>
          </p:cNvSpPr>
          <p:nvPr>
            <p:ph type="title"/>
          </p:nvPr>
        </p:nvSpPr>
        <p:spPr/>
        <p:txBody>
          <a:bodyPr/>
          <a:lstStyle/>
          <a:p>
            <a:r>
              <a:rPr lang="en-US" altLang="zh-CN" dirty="0"/>
              <a:t>Streaming multimedia: DASH</a:t>
            </a:r>
          </a:p>
        </p:txBody>
      </p:sp>
      <p:sp>
        <p:nvSpPr>
          <p:cNvPr id="203778" name="Rectangle 3"/>
          <p:cNvSpPr>
            <a:spLocks noGrp="1" noChangeArrowheads="1"/>
          </p:cNvSpPr>
          <p:nvPr>
            <p:ph sz="half" idx="1"/>
          </p:nvPr>
        </p:nvSpPr>
        <p:spPr/>
        <p:txBody>
          <a:bodyPr>
            <a:normAutofit fontScale="77500" lnSpcReduction="20000"/>
          </a:bodyPr>
          <a:lstStyle/>
          <a:p>
            <a:r>
              <a:rPr lang="en-US" altLang="zh-CN" dirty="0"/>
              <a:t>server:</a:t>
            </a:r>
          </a:p>
          <a:p>
            <a:pPr lvl="1"/>
            <a:r>
              <a:rPr lang="en-US" altLang="zh-CN" dirty="0"/>
              <a:t>divides video file into multiple chunks</a:t>
            </a:r>
          </a:p>
          <a:p>
            <a:pPr lvl="1"/>
            <a:r>
              <a:rPr lang="en-US" altLang="zh-CN" dirty="0"/>
              <a:t>each chunk stored, encoded at different rates </a:t>
            </a:r>
          </a:p>
          <a:p>
            <a:pPr lvl="1"/>
            <a:r>
              <a:rPr lang="en-US" altLang="zh-CN" dirty="0"/>
              <a:t>manifest file: provides URLs for different chunks</a:t>
            </a:r>
          </a:p>
          <a:p>
            <a:r>
              <a:rPr lang="en-US" altLang="zh-CN" dirty="0"/>
              <a:t>client:</a:t>
            </a:r>
          </a:p>
          <a:p>
            <a:pPr lvl="1"/>
            <a:r>
              <a:rPr lang="en-US" altLang="zh-CN" dirty="0"/>
              <a:t>periodically measures server-to-client bandwidth</a:t>
            </a:r>
          </a:p>
          <a:p>
            <a:pPr lvl="1"/>
            <a:r>
              <a:rPr lang="en-US" altLang="zh-CN" dirty="0"/>
              <a:t>consulting manifest, requests one chunk at a time </a:t>
            </a:r>
          </a:p>
          <a:p>
            <a:pPr lvl="2"/>
            <a:r>
              <a:rPr lang="en-US" altLang="zh-CN" dirty="0"/>
              <a:t>chooses maximum coding rate sustainable given current bandwidth</a:t>
            </a:r>
          </a:p>
          <a:p>
            <a:pPr lvl="2"/>
            <a:r>
              <a:rPr lang="en-US" altLang="zh-CN" dirty="0"/>
              <a:t>can choose different coding rates at different points in time (depending on available bandwidth at time)</a:t>
            </a:r>
          </a:p>
        </p:txBody>
      </p:sp>
      <p:sp>
        <p:nvSpPr>
          <p:cNvPr id="2" name="灯片编号占位符 1"/>
          <p:cNvSpPr>
            <a:spLocks noGrp="1"/>
          </p:cNvSpPr>
          <p:nvPr>
            <p:ph type="sldNum" sz="quarter" idx="12"/>
          </p:nvPr>
        </p:nvSpPr>
        <p:spPr/>
        <p:txBody>
          <a:bodyPr/>
          <a:lstStyle/>
          <a:p>
            <a:fld id="{8DE895D9-91D8-4958-BB05-9803D63D1C8A}" type="slidenum">
              <a:rPr lang="en-US" altLang="zh-CN" smtClean="0"/>
              <a:pPr/>
              <a:t>139</a:t>
            </a:fld>
            <a:endParaRPr lang="en-US" altLang="zh-CN" dirty="0"/>
          </a:p>
        </p:txBody>
      </p:sp>
      <p:sp>
        <p:nvSpPr>
          <p:cNvPr id="4" name="矩形 3">
            <a:extLst>
              <a:ext uri="{FF2B5EF4-FFF2-40B4-BE49-F238E27FC236}">
                <a16:creationId xmlns:a16="http://schemas.microsoft.com/office/drawing/2014/main" id="{2AA7AD37-E96E-4BE5-8810-0E056BC38A1C}"/>
              </a:ext>
            </a:extLst>
          </p:cNvPr>
          <p:cNvSpPr/>
          <p:nvPr/>
        </p:nvSpPr>
        <p:spPr>
          <a:xfrm>
            <a:off x="6341110" y="1573352"/>
            <a:ext cx="4784090" cy="830997"/>
          </a:xfrm>
          <a:prstGeom prst="rect">
            <a:avLst/>
          </a:prstGeom>
        </p:spPr>
        <p:txBody>
          <a:bodyPr wrap="square">
            <a:spAutoFit/>
          </a:bodyPr>
          <a:lstStyle/>
          <a:p>
            <a:r>
              <a:rPr lang="en-US" altLang="zh-CN" dirty="0">
                <a:solidFill>
                  <a:schemeClr val="accent2"/>
                </a:solidFill>
                <a:latin typeface="+mn-lt"/>
              </a:rPr>
              <a:t>DASH: Dynamic, Adaptive Streaming over HTTP</a:t>
            </a:r>
          </a:p>
        </p:txBody>
      </p:sp>
      <p:pic>
        <p:nvPicPr>
          <p:cNvPr id="269316" name="Picture 4" descr="Fig. 1. DASH client-server architecture">
            <a:extLst>
              <a:ext uri="{FF2B5EF4-FFF2-40B4-BE49-F238E27FC236}">
                <a16:creationId xmlns:a16="http://schemas.microsoft.com/office/drawing/2014/main" id="{5430F27B-8214-463B-B114-FBB3DEA2D8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2063" y="2872873"/>
            <a:ext cx="5002184" cy="331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945965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Rectangle 2"/>
          <p:cNvSpPr>
            <a:spLocks noGrp="1" noChangeArrowheads="1"/>
          </p:cNvSpPr>
          <p:nvPr>
            <p:ph type="title"/>
          </p:nvPr>
        </p:nvSpPr>
        <p:spPr/>
        <p:txBody>
          <a:bodyPr/>
          <a:lstStyle/>
          <a:p>
            <a:r>
              <a:rPr lang="en-US" altLang="zh-CN" dirty="0"/>
              <a:t>Streaming multimedia: DASH</a:t>
            </a:r>
          </a:p>
        </p:txBody>
      </p:sp>
      <p:sp>
        <p:nvSpPr>
          <p:cNvPr id="205826" name="Rectangle 3"/>
          <p:cNvSpPr>
            <a:spLocks noGrp="1" noChangeArrowheads="1"/>
          </p:cNvSpPr>
          <p:nvPr>
            <p:ph sz="half" idx="1"/>
          </p:nvPr>
        </p:nvSpPr>
        <p:spPr/>
        <p:txBody>
          <a:bodyPr>
            <a:normAutofit lnSpcReduction="10000"/>
          </a:bodyPr>
          <a:lstStyle/>
          <a:p>
            <a:r>
              <a:rPr lang="en-US" altLang="zh-CN" dirty="0"/>
              <a:t>when to request chunk (so that buffer starvation, or overflow does not occur)</a:t>
            </a:r>
          </a:p>
          <a:p>
            <a:r>
              <a:rPr lang="en-US" altLang="zh-CN" dirty="0"/>
              <a:t>what encoding rate to request (higher quality when more bandwidth available) </a:t>
            </a:r>
          </a:p>
          <a:p>
            <a:r>
              <a:rPr lang="en-US" altLang="zh-CN" dirty="0"/>
              <a:t>where to request chunk (can request from URL server that is </a:t>
            </a:r>
            <a:r>
              <a:rPr lang="en-US" altLang="en-US" dirty="0"/>
              <a:t>“</a:t>
            </a:r>
            <a:r>
              <a:rPr lang="en-US" altLang="zh-CN" dirty="0"/>
              <a:t>close</a:t>
            </a:r>
            <a:r>
              <a:rPr lang="en-US" altLang="en-US" dirty="0"/>
              <a:t>”</a:t>
            </a:r>
            <a:r>
              <a:rPr lang="en-US" altLang="zh-CN" dirty="0"/>
              <a:t> to client or has high available bandwidth) </a:t>
            </a:r>
          </a:p>
        </p:txBody>
      </p:sp>
      <p:sp>
        <p:nvSpPr>
          <p:cNvPr id="2" name="灯片编号占位符 1"/>
          <p:cNvSpPr>
            <a:spLocks noGrp="1"/>
          </p:cNvSpPr>
          <p:nvPr>
            <p:ph type="sldNum" sz="quarter" idx="12"/>
          </p:nvPr>
        </p:nvSpPr>
        <p:spPr/>
        <p:txBody>
          <a:bodyPr/>
          <a:lstStyle/>
          <a:p>
            <a:fld id="{8DE895D9-91D8-4958-BB05-9803D63D1C8A}" type="slidenum">
              <a:rPr lang="en-US" altLang="zh-CN" smtClean="0"/>
              <a:pPr/>
              <a:t>140</a:t>
            </a:fld>
            <a:endParaRPr lang="en-US" altLang="zh-CN" dirty="0"/>
          </a:p>
        </p:txBody>
      </p:sp>
      <p:pic>
        <p:nvPicPr>
          <p:cNvPr id="270338" name="Picture 2" descr="Fig. 3. Timeline illustration of DASH adaptive behaviour">
            <a:extLst>
              <a:ext uri="{FF2B5EF4-FFF2-40B4-BE49-F238E27FC236}">
                <a16:creationId xmlns:a16="http://schemas.microsoft.com/office/drawing/2014/main" id="{A4719DC1-66A7-4B21-9F5F-889BF3A490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733557"/>
            <a:ext cx="5392526" cy="302545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43917081-EBEE-42AD-A531-888414CB02FB}"/>
              </a:ext>
            </a:extLst>
          </p:cNvPr>
          <p:cNvSpPr/>
          <p:nvPr/>
        </p:nvSpPr>
        <p:spPr>
          <a:xfrm>
            <a:off x="6467010" y="5196371"/>
            <a:ext cx="4572000" cy="830997"/>
          </a:xfrm>
          <a:prstGeom prst="rect">
            <a:avLst/>
          </a:prstGeom>
        </p:spPr>
        <p:txBody>
          <a:bodyPr>
            <a:spAutoFit/>
          </a:bodyPr>
          <a:lstStyle/>
          <a:p>
            <a:r>
              <a:rPr lang="en-US" altLang="en-US" b="1" dirty="0">
                <a:solidFill>
                  <a:srgbClr val="000099"/>
                </a:solidFill>
                <a:latin typeface="+mn-lt"/>
              </a:rPr>
              <a:t>“</a:t>
            </a:r>
            <a:r>
              <a:rPr lang="en-US" altLang="zh-CN" b="1" dirty="0">
                <a:solidFill>
                  <a:srgbClr val="000099"/>
                </a:solidFill>
                <a:latin typeface="+mn-lt"/>
              </a:rPr>
              <a:t>intelligence</a:t>
            </a:r>
            <a:r>
              <a:rPr lang="en-US" altLang="en-US" b="1" dirty="0">
                <a:solidFill>
                  <a:srgbClr val="000099"/>
                </a:solidFill>
                <a:latin typeface="+mn-lt"/>
              </a:rPr>
              <a:t>”</a:t>
            </a:r>
            <a:r>
              <a:rPr lang="en-US" altLang="zh-CN" b="1" dirty="0">
                <a:solidFill>
                  <a:srgbClr val="000099"/>
                </a:solidFill>
                <a:latin typeface="+mn-lt"/>
              </a:rPr>
              <a:t> at client: </a:t>
            </a:r>
            <a:r>
              <a:rPr lang="en-US" altLang="zh-CN" b="1" dirty="0">
                <a:latin typeface="+mn-lt"/>
              </a:rPr>
              <a:t>client determines</a:t>
            </a:r>
          </a:p>
        </p:txBody>
      </p:sp>
    </p:spTree>
    <p:extLst>
      <p:ext uri="{BB962C8B-B14F-4D97-AF65-F5344CB8AC3E}">
        <p14:creationId xmlns:p14="http://schemas.microsoft.com/office/powerpoint/2010/main" val="2515536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C254BB70-32D9-47D7-8557-F0196F74C0DE}"/>
              </a:ext>
            </a:extLst>
          </p:cNvPr>
          <p:cNvSpPr>
            <a:spLocks noGrp="1"/>
          </p:cNvSpPr>
          <p:nvPr>
            <p:ph type="body" idx="1"/>
          </p:nvPr>
        </p:nvSpPr>
        <p:spPr/>
        <p:txBody>
          <a:bodyPr/>
          <a:lstStyle/>
          <a:p>
            <a:r>
              <a:rPr lang="en-US" altLang="zh-CN" dirty="0"/>
              <a:t>Challenge 2: Streaming to hundreds of thousands of simultaneous users</a:t>
            </a:r>
          </a:p>
          <a:p>
            <a:r>
              <a:rPr lang="en-US" altLang="zh-CN" dirty="0"/>
              <a:t>How do we address it?</a:t>
            </a:r>
            <a:endParaRPr lang="zh-CN" altLang="en-US" dirty="0"/>
          </a:p>
        </p:txBody>
      </p:sp>
      <p:sp>
        <p:nvSpPr>
          <p:cNvPr id="3" name="灯片编号占位符 2">
            <a:extLst>
              <a:ext uri="{FF2B5EF4-FFF2-40B4-BE49-F238E27FC236}">
                <a16:creationId xmlns:a16="http://schemas.microsoft.com/office/drawing/2014/main" id="{3A1DEA8F-3EA8-4DFA-86D4-9AB3B31B5D4B}"/>
              </a:ext>
            </a:extLst>
          </p:cNvPr>
          <p:cNvSpPr>
            <a:spLocks noGrp="1"/>
          </p:cNvSpPr>
          <p:nvPr>
            <p:ph type="sldNum" sz="quarter" idx="12"/>
          </p:nvPr>
        </p:nvSpPr>
        <p:spPr/>
        <p:txBody>
          <a:bodyPr/>
          <a:lstStyle/>
          <a:p>
            <a:fld id="{F769371F-0F95-4BDF-9A9A-7FF549C12214}" type="slidenum">
              <a:rPr lang="en-US" altLang="zh-CN" smtClean="0"/>
              <a:pPr/>
              <a:t>141</a:t>
            </a:fld>
            <a:endParaRPr lang="en-US" altLang="zh-CN" dirty="0"/>
          </a:p>
        </p:txBody>
      </p:sp>
    </p:spTree>
    <p:extLst>
      <p:ext uri="{BB962C8B-B14F-4D97-AF65-F5344CB8AC3E}">
        <p14:creationId xmlns:p14="http://schemas.microsoft.com/office/powerpoint/2010/main" val="167419383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2"/>
          <p:cNvSpPr>
            <a:spLocks noGrp="1" noChangeArrowheads="1"/>
          </p:cNvSpPr>
          <p:nvPr>
            <p:ph type="title"/>
          </p:nvPr>
        </p:nvSpPr>
        <p:spPr>
          <a:xfrm>
            <a:off x="240000" y="360000"/>
            <a:ext cx="11520000" cy="890588"/>
          </a:xfrm>
        </p:spPr>
        <p:txBody>
          <a:bodyPr/>
          <a:lstStyle/>
          <a:p>
            <a:r>
              <a:rPr lang="en-US" altLang="zh-CN"/>
              <a:t>Option 1: Mega-server</a:t>
            </a:r>
            <a:endParaRPr lang="en-US" altLang="zh-CN" dirty="0"/>
          </a:p>
        </p:txBody>
      </p:sp>
      <p:sp>
        <p:nvSpPr>
          <p:cNvPr id="223235" name="Rectangle 3"/>
          <p:cNvSpPr>
            <a:spLocks noGrp="1" noChangeArrowheads="1"/>
          </p:cNvSpPr>
          <p:nvPr>
            <p:ph idx="1"/>
          </p:nvPr>
        </p:nvSpPr>
        <p:spPr>
          <a:xfrm>
            <a:off x="1491384" y="1512707"/>
            <a:ext cx="9126682" cy="4735512"/>
          </a:xfrm>
        </p:spPr>
        <p:txBody>
          <a:bodyPr/>
          <a:lstStyle/>
          <a:p>
            <a:r>
              <a:rPr lang="en-US" altLang="zh-CN" dirty="0"/>
              <a:t>Disadvantages</a:t>
            </a:r>
          </a:p>
          <a:p>
            <a:pPr lvl="1"/>
            <a:r>
              <a:rPr lang="en-US" altLang="zh-CN" dirty="0"/>
              <a:t>single point of failure</a:t>
            </a:r>
          </a:p>
          <a:p>
            <a:pPr lvl="1"/>
            <a:r>
              <a:rPr lang="en-US" altLang="zh-CN" dirty="0"/>
              <a:t>point of network congestion</a:t>
            </a:r>
          </a:p>
          <a:p>
            <a:pPr lvl="1"/>
            <a:r>
              <a:rPr lang="en-US" altLang="zh-CN" dirty="0"/>
              <a:t>long path to distant clients</a:t>
            </a:r>
          </a:p>
          <a:p>
            <a:pPr lvl="1"/>
            <a:r>
              <a:rPr lang="en-US" altLang="zh-CN" dirty="0"/>
              <a:t>multiple copies of video sent over outgoing link</a:t>
            </a:r>
          </a:p>
          <a:p>
            <a:r>
              <a:rPr lang="en-US" altLang="zh-CN" dirty="0">
                <a:solidFill>
                  <a:schemeClr val="accent2"/>
                </a:solidFill>
              </a:rPr>
              <a:t>this solution </a:t>
            </a:r>
            <a:r>
              <a:rPr lang="en-US" altLang="zh-CN" dirty="0" err="1">
                <a:solidFill>
                  <a:schemeClr val="accent2"/>
                </a:solidFill>
              </a:rPr>
              <a:t>doesn</a:t>
            </a:r>
            <a:r>
              <a:rPr lang="fr-FR" altLang="en-US" dirty="0">
                <a:solidFill>
                  <a:schemeClr val="accent2"/>
                </a:solidFill>
              </a:rPr>
              <a:t>’</a:t>
            </a:r>
            <a:r>
              <a:rPr lang="en-US" altLang="ja-JP" dirty="0">
                <a:solidFill>
                  <a:schemeClr val="accent2"/>
                </a:solidFill>
              </a:rPr>
              <a:t>t scale</a:t>
            </a:r>
            <a:endParaRPr lang="en-US" altLang="zh-CN" dirty="0">
              <a:solidFill>
                <a:schemeClr val="accent2"/>
              </a:solidFill>
            </a:endParaRPr>
          </a:p>
        </p:txBody>
      </p:sp>
      <p:sp>
        <p:nvSpPr>
          <p:cNvPr id="2" name="灯片编号占位符 1"/>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142</a:t>
            </a:fld>
            <a:endParaRPr lang="en-US" altLang="zh-CN" dirty="0"/>
          </a:p>
        </p:txBody>
      </p:sp>
    </p:spTree>
    <p:extLst>
      <p:ext uri="{BB962C8B-B14F-4D97-AF65-F5344CB8AC3E}">
        <p14:creationId xmlns:p14="http://schemas.microsoft.com/office/powerpoint/2010/main" val="324055688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a:grpSpLocks/>
          </p:cNvGrpSpPr>
          <p:nvPr/>
        </p:nvGrpSpPr>
        <p:grpSpPr bwMode="auto">
          <a:xfrm>
            <a:off x="3270568" y="2352674"/>
            <a:ext cx="347662" cy="681038"/>
            <a:chOff x="7923189" y="2486664"/>
            <a:chExt cx="360377" cy="884585"/>
          </a:xfrm>
        </p:grpSpPr>
        <p:pic>
          <p:nvPicPr>
            <p:cNvPr id="21260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43998" y="2486664"/>
              <a:ext cx="239568" cy="53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2607" name="Group 950"/>
            <p:cNvGrpSpPr>
              <a:grpSpLocks/>
            </p:cNvGrpSpPr>
            <p:nvPr/>
          </p:nvGrpSpPr>
          <p:grpSpPr bwMode="auto">
            <a:xfrm>
              <a:off x="7923189" y="2890236"/>
              <a:ext cx="227012" cy="481013"/>
              <a:chOff x="4140" y="429"/>
              <a:chExt cx="1425" cy="2396"/>
            </a:xfrm>
          </p:grpSpPr>
          <p:sp>
            <p:nvSpPr>
              <p:cNvPr id="212608" name="Freeform 951"/>
              <p:cNvSpPr>
                <a:spLocks/>
              </p:cNvSpPr>
              <p:nvPr/>
            </p:nvSpPr>
            <p:spPr bwMode="auto">
              <a:xfrm>
                <a:off x="5268" y="433"/>
                <a:ext cx="283" cy="2286"/>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609" name="Rectangle 952"/>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610" name="Freeform 953"/>
              <p:cNvSpPr>
                <a:spLocks/>
              </p:cNvSpPr>
              <p:nvPr/>
            </p:nvSpPr>
            <p:spPr bwMode="auto">
              <a:xfrm>
                <a:off x="5321" y="570"/>
                <a:ext cx="169" cy="2115"/>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611" name="Freeform 954"/>
              <p:cNvSpPr>
                <a:spLocks/>
              </p:cNvSpPr>
              <p:nvPr/>
            </p:nvSpPr>
            <p:spPr bwMode="auto">
              <a:xfrm>
                <a:off x="5284" y="1640"/>
                <a:ext cx="263" cy="189"/>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612" name="Rectangle 955"/>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613" name="Group 956"/>
              <p:cNvGrpSpPr>
                <a:grpSpLocks/>
              </p:cNvGrpSpPr>
              <p:nvPr/>
            </p:nvGrpSpPr>
            <p:grpSpPr bwMode="auto">
              <a:xfrm>
                <a:off x="4749" y="668"/>
                <a:ext cx="581" cy="145"/>
                <a:chOff x="614" y="2568"/>
                <a:chExt cx="725" cy="139"/>
              </a:xfrm>
            </p:grpSpPr>
            <p:sp>
              <p:nvSpPr>
                <p:cNvPr id="212638" name="AutoShape 957"/>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639" name="AutoShape 958"/>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614" name="Rectangle 959"/>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615" name="Group 960"/>
              <p:cNvGrpSpPr>
                <a:grpSpLocks/>
              </p:cNvGrpSpPr>
              <p:nvPr/>
            </p:nvGrpSpPr>
            <p:grpSpPr bwMode="auto">
              <a:xfrm>
                <a:off x="4747" y="994"/>
                <a:ext cx="581" cy="134"/>
                <a:chOff x="614" y="2568"/>
                <a:chExt cx="725" cy="139"/>
              </a:xfrm>
            </p:grpSpPr>
            <p:sp>
              <p:nvSpPr>
                <p:cNvPr id="212636" name="AutoShape 961"/>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637" name="AutoShape 962"/>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616" name="Rectangle 963"/>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617" name="Rectangle 964"/>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618" name="Group 965"/>
              <p:cNvGrpSpPr>
                <a:grpSpLocks/>
              </p:cNvGrpSpPr>
              <p:nvPr/>
            </p:nvGrpSpPr>
            <p:grpSpPr bwMode="auto">
              <a:xfrm>
                <a:off x="4735" y="1627"/>
                <a:ext cx="582" cy="151"/>
                <a:chOff x="614" y="2568"/>
                <a:chExt cx="725" cy="139"/>
              </a:xfrm>
            </p:grpSpPr>
            <p:sp>
              <p:nvSpPr>
                <p:cNvPr id="212634" name="AutoShape 966"/>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635" name="AutoShape 967"/>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619" name="Freeform 968"/>
              <p:cNvSpPr>
                <a:spLocks/>
              </p:cNvSpPr>
              <p:nvPr/>
            </p:nvSpPr>
            <p:spPr bwMode="auto">
              <a:xfrm>
                <a:off x="5288" y="1354"/>
                <a:ext cx="263" cy="188"/>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212620" name="Group 969"/>
              <p:cNvGrpSpPr>
                <a:grpSpLocks/>
              </p:cNvGrpSpPr>
              <p:nvPr/>
            </p:nvGrpSpPr>
            <p:grpSpPr bwMode="auto">
              <a:xfrm>
                <a:off x="4739" y="1327"/>
                <a:ext cx="582" cy="139"/>
                <a:chOff x="614" y="2568"/>
                <a:chExt cx="725" cy="139"/>
              </a:xfrm>
            </p:grpSpPr>
            <p:sp>
              <p:nvSpPr>
                <p:cNvPr id="212632" name="AutoShape 970"/>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633" name="AutoShape 971"/>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621" name="Rectangle 972"/>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622" name="Freeform 973"/>
              <p:cNvSpPr>
                <a:spLocks/>
              </p:cNvSpPr>
              <p:nvPr/>
            </p:nvSpPr>
            <p:spPr bwMode="auto">
              <a:xfrm>
                <a:off x="5312" y="1007"/>
                <a:ext cx="237" cy="213"/>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623" name="Freeform 974"/>
              <p:cNvSpPr>
                <a:spLocks/>
              </p:cNvSpPr>
              <p:nvPr/>
            </p:nvSpPr>
            <p:spPr bwMode="auto">
              <a:xfrm>
                <a:off x="5315" y="680"/>
                <a:ext cx="244" cy="240"/>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624" name="Oval 975"/>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625" name="Freeform 976"/>
              <p:cNvSpPr>
                <a:spLocks/>
              </p:cNvSpPr>
              <p:nvPr/>
            </p:nvSpPr>
            <p:spPr bwMode="auto">
              <a:xfrm>
                <a:off x="5302" y="2614"/>
                <a:ext cx="245" cy="200"/>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626" name="AutoShape 977"/>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627" name="AutoShape 978"/>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628" name="Oval 979"/>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629" name="Oval 980"/>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endParaRPr lang="zh-CN" altLang="zh-CN" sz="1800">
                  <a:solidFill>
                    <a:srgbClr val="FF0000"/>
                  </a:solidFill>
                  <a:latin typeface="+mn-lt"/>
                  <a:ea typeface="+mn-ea"/>
                </a:endParaRPr>
              </a:p>
            </p:txBody>
          </p:sp>
          <p:sp>
            <p:nvSpPr>
              <p:cNvPr id="212630" name="Oval 981"/>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631" name="Rectangle 982"/>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grpSp>
      <p:grpSp>
        <p:nvGrpSpPr>
          <p:cNvPr id="211972" name="Group 485"/>
          <p:cNvGrpSpPr>
            <a:grpSpLocks/>
          </p:cNvGrpSpPr>
          <p:nvPr/>
        </p:nvGrpSpPr>
        <p:grpSpPr bwMode="auto">
          <a:xfrm>
            <a:off x="2713034" y="2271450"/>
            <a:ext cx="7044060" cy="2764362"/>
            <a:chOff x="399120" y="1433583"/>
            <a:chExt cx="8437851" cy="5258268"/>
          </a:xfrm>
        </p:grpSpPr>
        <p:sp>
          <p:nvSpPr>
            <p:cNvPr id="212306" name="Freeform 84"/>
            <p:cNvSpPr>
              <a:spLocks/>
            </p:cNvSpPr>
            <p:nvPr/>
          </p:nvSpPr>
          <p:spPr bwMode="auto">
            <a:xfrm>
              <a:off x="1825539" y="2241382"/>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07" name="Freeform 84"/>
            <p:cNvSpPr>
              <a:spLocks/>
            </p:cNvSpPr>
            <p:nvPr/>
          </p:nvSpPr>
          <p:spPr bwMode="auto">
            <a:xfrm>
              <a:off x="669683" y="3041420"/>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08" name="Freeform 84"/>
            <p:cNvSpPr>
              <a:spLocks/>
            </p:cNvSpPr>
            <p:nvPr/>
          </p:nvSpPr>
          <p:spPr bwMode="auto">
            <a:xfrm>
              <a:off x="6334646" y="2495362"/>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09" name="Freeform 84"/>
            <p:cNvSpPr>
              <a:spLocks/>
            </p:cNvSpPr>
            <p:nvPr/>
          </p:nvSpPr>
          <p:spPr bwMode="auto">
            <a:xfrm>
              <a:off x="1241260" y="5352642"/>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10" name="Freeform 84"/>
            <p:cNvSpPr>
              <a:spLocks/>
            </p:cNvSpPr>
            <p:nvPr/>
          </p:nvSpPr>
          <p:spPr bwMode="auto">
            <a:xfrm>
              <a:off x="822104" y="4730390"/>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11" name="Freeform 84"/>
            <p:cNvSpPr>
              <a:spLocks/>
            </p:cNvSpPr>
            <p:nvPr/>
          </p:nvSpPr>
          <p:spPr bwMode="auto">
            <a:xfrm>
              <a:off x="593473" y="4070041"/>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12" name="Freeform 84"/>
            <p:cNvSpPr>
              <a:spLocks/>
            </p:cNvSpPr>
            <p:nvPr/>
          </p:nvSpPr>
          <p:spPr bwMode="auto">
            <a:xfrm>
              <a:off x="7084047" y="2927129"/>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13" name="Freeform 84"/>
            <p:cNvSpPr>
              <a:spLocks/>
            </p:cNvSpPr>
            <p:nvPr/>
          </p:nvSpPr>
          <p:spPr bwMode="auto">
            <a:xfrm>
              <a:off x="3425955" y="2000100"/>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14" name="Freeform 84"/>
            <p:cNvSpPr>
              <a:spLocks/>
            </p:cNvSpPr>
            <p:nvPr/>
          </p:nvSpPr>
          <p:spPr bwMode="auto">
            <a:xfrm>
              <a:off x="1050735" y="2647751"/>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15" name="Freeform 84"/>
            <p:cNvSpPr>
              <a:spLocks/>
            </p:cNvSpPr>
            <p:nvPr/>
          </p:nvSpPr>
          <p:spPr bwMode="auto">
            <a:xfrm>
              <a:off x="4340478" y="1974702"/>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16" name="Freeform 84"/>
            <p:cNvSpPr>
              <a:spLocks/>
            </p:cNvSpPr>
            <p:nvPr/>
          </p:nvSpPr>
          <p:spPr bwMode="auto">
            <a:xfrm>
              <a:off x="7401590" y="5606623"/>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17" name="Freeform 84"/>
            <p:cNvSpPr>
              <a:spLocks/>
            </p:cNvSpPr>
            <p:nvPr/>
          </p:nvSpPr>
          <p:spPr bwMode="auto">
            <a:xfrm>
              <a:off x="8239903" y="4958973"/>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18" name="Freeform 84"/>
            <p:cNvSpPr>
              <a:spLocks/>
            </p:cNvSpPr>
            <p:nvPr/>
          </p:nvSpPr>
          <p:spPr bwMode="auto">
            <a:xfrm>
              <a:off x="8011272" y="4044643"/>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19" name="Freeform 84"/>
            <p:cNvSpPr>
              <a:spLocks/>
            </p:cNvSpPr>
            <p:nvPr/>
          </p:nvSpPr>
          <p:spPr bwMode="auto">
            <a:xfrm>
              <a:off x="5166089" y="5847904"/>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20" name="Freeform 84"/>
            <p:cNvSpPr>
              <a:spLocks/>
            </p:cNvSpPr>
            <p:nvPr/>
          </p:nvSpPr>
          <p:spPr bwMode="auto">
            <a:xfrm>
              <a:off x="4251566" y="5987593"/>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21" name="Freeform 84"/>
            <p:cNvSpPr>
              <a:spLocks/>
            </p:cNvSpPr>
            <p:nvPr/>
          </p:nvSpPr>
          <p:spPr bwMode="auto">
            <a:xfrm>
              <a:off x="3032202" y="5835205"/>
              <a:ext cx="597068" cy="418221"/>
            </a:xfrm>
            <a:custGeom>
              <a:avLst/>
              <a:gdLst>
                <a:gd name="T0" fmla="*/ 2147483647 w 1036"/>
                <a:gd name="T1" fmla="*/ 2147483647 h 675"/>
                <a:gd name="T2" fmla="*/ 2147483647 w 1036"/>
                <a:gd name="T3" fmla="*/ 2147483647 h 675"/>
                <a:gd name="T4" fmla="*/ 2147483647 w 1036"/>
                <a:gd name="T5" fmla="*/ 2147483647 h 675"/>
                <a:gd name="T6" fmla="*/ 2147483647 w 1036"/>
                <a:gd name="T7" fmla="*/ 2147483647 h 675"/>
                <a:gd name="T8" fmla="*/ 2147483647 w 1036"/>
                <a:gd name="T9" fmla="*/ 2147483647 h 675"/>
                <a:gd name="T10" fmla="*/ 2147483647 w 1036"/>
                <a:gd name="T11" fmla="*/ 2147483647 h 675"/>
                <a:gd name="T12" fmla="*/ 2147483647 w 1036"/>
                <a:gd name="T13" fmla="*/ 2147483647 h 675"/>
                <a:gd name="T14" fmla="*/ 2147483647 w 1036"/>
                <a:gd name="T15" fmla="*/ 2147483647 h 675"/>
                <a:gd name="T16" fmla="*/ 2147483647 w 1036"/>
                <a:gd name="T17" fmla="*/ 2147483647 h 675"/>
                <a:gd name="T18" fmla="*/ 2147483647 w 1036"/>
                <a:gd name="T19" fmla="*/ 2147483647 h 675"/>
                <a:gd name="T20" fmla="*/ 2147483647 w 1036"/>
                <a:gd name="T21" fmla="*/ 2147483647 h 675"/>
                <a:gd name="T22" fmla="*/ 2147483647 w 1036"/>
                <a:gd name="T23" fmla="*/ 2147483647 h 675"/>
                <a:gd name="T24" fmla="*/ 2147483647 w 1036"/>
                <a:gd name="T25" fmla="*/ 2147483647 h 675"/>
                <a:gd name="T26" fmla="*/ 2147483647 w 1036"/>
                <a:gd name="T27" fmla="*/ 2147483647 h 675"/>
                <a:gd name="T28" fmla="*/ 2147483647 w 1036"/>
                <a:gd name="T29" fmla="*/ 2147483647 h 675"/>
                <a:gd name="T30" fmla="*/ 2147483647 w 1036"/>
                <a:gd name="T31" fmla="*/ 2147483647 h 675"/>
                <a:gd name="T32" fmla="*/ 2147483647 w 1036"/>
                <a:gd name="T33" fmla="*/ 2147483647 h 675"/>
                <a:gd name="T34" fmla="*/ 2147483647 w 1036"/>
                <a:gd name="T35" fmla="*/ 2147483647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322" name="TextBox 4"/>
            <p:cNvSpPr txBox="1">
              <a:spLocks noChangeArrowheads="1"/>
            </p:cNvSpPr>
            <p:nvPr/>
          </p:nvSpPr>
          <p:spPr bwMode="auto">
            <a:xfrm rot="307360">
              <a:off x="5279879" y="1433583"/>
              <a:ext cx="574519" cy="9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zh-CN" sz="2800">
                  <a:solidFill>
                    <a:srgbClr val="0000FF"/>
                  </a:solidFill>
                  <a:latin typeface="+mn-lt"/>
                  <a:ea typeface="+mn-ea"/>
                </a:rPr>
                <a:t>…</a:t>
              </a:r>
            </a:p>
          </p:txBody>
        </p:sp>
        <p:sp>
          <p:nvSpPr>
            <p:cNvPr id="212323" name="TextBox 179"/>
            <p:cNvSpPr txBox="1">
              <a:spLocks noChangeArrowheads="1"/>
            </p:cNvSpPr>
            <p:nvPr/>
          </p:nvSpPr>
          <p:spPr bwMode="auto">
            <a:xfrm rot="2829263">
              <a:off x="7451627" y="3033433"/>
              <a:ext cx="912312" cy="626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zh-CN" sz="2800">
                  <a:solidFill>
                    <a:srgbClr val="0000FF"/>
                  </a:solidFill>
                  <a:latin typeface="+mn-lt"/>
                  <a:ea typeface="+mn-ea"/>
                </a:rPr>
                <a:t>…</a:t>
              </a:r>
            </a:p>
          </p:txBody>
        </p:sp>
        <p:sp>
          <p:nvSpPr>
            <p:cNvPr id="212324" name="TextBox 180"/>
            <p:cNvSpPr txBox="1">
              <a:spLocks noChangeArrowheads="1"/>
            </p:cNvSpPr>
            <p:nvPr/>
          </p:nvSpPr>
          <p:spPr bwMode="auto">
            <a:xfrm rot="9845918">
              <a:off x="6379645" y="5649524"/>
              <a:ext cx="574519" cy="9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zh-CN" sz="2800">
                  <a:solidFill>
                    <a:srgbClr val="0000FF"/>
                  </a:solidFill>
                  <a:latin typeface="+mn-lt"/>
                  <a:ea typeface="+mn-ea"/>
                </a:rPr>
                <a:t>…</a:t>
              </a:r>
            </a:p>
          </p:txBody>
        </p:sp>
        <p:sp>
          <p:nvSpPr>
            <p:cNvPr id="212325" name="TextBox 181"/>
            <p:cNvSpPr txBox="1">
              <a:spLocks noChangeArrowheads="1"/>
            </p:cNvSpPr>
            <p:nvPr/>
          </p:nvSpPr>
          <p:spPr bwMode="auto">
            <a:xfrm rot="11651262">
              <a:off x="2102164" y="5696601"/>
              <a:ext cx="574519" cy="9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zh-CN" sz="2800">
                  <a:solidFill>
                    <a:srgbClr val="0000FF"/>
                  </a:solidFill>
                  <a:latin typeface="+mn-lt"/>
                  <a:ea typeface="+mn-ea"/>
                </a:rPr>
                <a:t>…</a:t>
              </a:r>
            </a:p>
          </p:txBody>
        </p:sp>
        <p:sp>
          <p:nvSpPr>
            <p:cNvPr id="212326" name="TextBox 182"/>
            <p:cNvSpPr txBox="1">
              <a:spLocks noChangeArrowheads="1"/>
            </p:cNvSpPr>
            <p:nvPr/>
          </p:nvSpPr>
          <p:spPr bwMode="auto">
            <a:xfrm rot="16607303">
              <a:off x="256338" y="3660810"/>
              <a:ext cx="912312" cy="626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zh-CN" sz="2800">
                  <a:solidFill>
                    <a:srgbClr val="0000FF"/>
                  </a:solidFill>
                  <a:latin typeface="+mn-lt"/>
                  <a:ea typeface="+mn-ea"/>
                </a:rPr>
                <a:t>…</a:t>
              </a:r>
            </a:p>
          </p:txBody>
        </p:sp>
        <p:sp>
          <p:nvSpPr>
            <p:cNvPr id="212327" name="TextBox 183"/>
            <p:cNvSpPr txBox="1">
              <a:spLocks noChangeArrowheads="1"/>
            </p:cNvSpPr>
            <p:nvPr/>
          </p:nvSpPr>
          <p:spPr bwMode="auto">
            <a:xfrm rot="21079349">
              <a:off x="2520712" y="1498435"/>
              <a:ext cx="574519" cy="9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zh-CN" sz="2800">
                  <a:solidFill>
                    <a:srgbClr val="0000FF"/>
                  </a:solidFill>
                  <a:latin typeface="+mn-lt"/>
                  <a:ea typeface="+mn-ea"/>
                </a:rPr>
                <a:t>…</a:t>
              </a:r>
            </a:p>
          </p:txBody>
        </p:sp>
        <p:grpSp>
          <p:nvGrpSpPr>
            <p:cNvPr id="212328" name="Group 8"/>
            <p:cNvGrpSpPr>
              <a:grpSpLocks/>
            </p:cNvGrpSpPr>
            <p:nvPr/>
          </p:nvGrpSpPr>
          <p:grpSpPr bwMode="auto">
            <a:xfrm>
              <a:off x="4546600" y="3746500"/>
              <a:ext cx="3225800" cy="1117600"/>
              <a:chOff x="7848600" y="2044700"/>
              <a:chExt cx="3200399" cy="1371600"/>
            </a:xfrm>
          </p:grpSpPr>
          <p:sp>
            <p:nvSpPr>
              <p:cNvPr id="212524" name="Oval 3"/>
              <p:cNvSpPr>
                <a:spLocks noChangeArrowheads="1"/>
              </p:cNvSpPr>
              <p:nvPr/>
            </p:nvSpPr>
            <p:spPr bwMode="auto">
              <a:xfrm>
                <a:off x="7848600" y="2044700"/>
                <a:ext cx="3200399" cy="1371600"/>
              </a:xfrm>
              <a:prstGeom prst="ellipse">
                <a:avLst/>
              </a:prstGeom>
              <a:solidFill>
                <a:schemeClr val="accent1"/>
              </a:solidFill>
              <a:ln>
                <a:noFill/>
              </a:ln>
              <a:extLst>
                <a:ext uri="{91240B29-F687-4F45-9708-019B960494DF}">
                  <a14:hiddenLine xmlns:a14="http://schemas.microsoft.com/office/drawing/2010/main" w="3175">
                    <a:solidFill>
                      <a:srgbClr val="000000"/>
                    </a:solidFill>
                    <a:round/>
                    <a:headEnd/>
                    <a:tailEnd/>
                  </a14:hiddenLine>
                </a:ext>
              </a:extLst>
            </p:spPr>
            <p:txBody>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525" name="Group 133"/>
              <p:cNvGrpSpPr>
                <a:grpSpLocks/>
              </p:cNvGrpSpPr>
              <p:nvPr/>
            </p:nvGrpSpPr>
            <p:grpSpPr bwMode="auto">
              <a:xfrm>
                <a:off x="8526482" y="2160804"/>
                <a:ext cx="532759" cy="184809"/>
                <a:chOff x="2356" y="1300"/>
                <a:chExt cx="555" cy="194"/>
              </a:xfrm>
            </p:grpSpPr>
            <p:sp>
              <p:nvSpPr>
                <p:cNvPr id="212598"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599"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600"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601" name="Group 137"/>
                <p:cNvGrpSpPr>
                  <a:grpSpLocks/>
                </p:cNvGrpSpPr>
                <p:nvPr/>
              </p:nvGrpSpPr>
              <p:grpSpPr bwMode="auto">
                <a:xfrm>
                  <a:off x="2468" y="1332"/>
                  <a:ext cx="310" cy="60"/>
                  <a:chOff x="2468" y="1332"/>
                  <a:chExt cx="310" cy="60"/>
                </a:xfrm>
              </p:grpSpPr>
              <p:sp>
                <p:nvSpPr>
                  <p:cNvPr id="212604"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605"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602" name="Line 140"/>
                <p:cNvSpPr>
                  <a:spLocks noChangeShapeType="1"/>
                </p:cNvSpPr>
                <p:nvPr/>
              </p:nvSpPr>
              <p:spPr bwMode="auto">
                <a:xfrm>
                  <a:off x="2357" y="1362"/>
                  <a:ext cx="0" cy="8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603" name="Line 141"/>
                <p:cNvSpPr>
                  <a:spLocks noChangeShapeType="1"/>
                </p:cNvSpPr>
                <p:nvPr/>
              </p:nvSpPr>
              <p:spPr bwMode="auto">
                <a:xfrm>
                  <a:off x="2908" y="1364"/>
                  <a:ext cx="0" cy="8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cxnSp>
            <p:nvCxnSpPr>
              <p:cNvPr id="212526" name="Straight Connector 10"/>
              <p:cNvCxnSpPr>
                <a:cxnSpLocks noChangeShapeType="1"/>
                <a:stCxn id="212603" idx="0"/>
              </p:cNvCxnSpPr>
              <p:nvPr/>
            </p:nvCxnSpPr>
            <p:spPr bwMode="auto">
              <a:xfrm>
                <a:off x="9055401" y="2220819"/>
                <a:ext cx="975377" cy="13653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527" name="Straight Connector 297"/>
              <p:cNvCxnSpPr>
                <a:cxnSpLocks noChangeShapeType="1"/>
              </p:cNvCxnSpPr>
              <p:nvPr/>
            </p:nvCxnSpPr>
            <p:spPr bwMode="auto">
              <a:xfrm>
                <a:off x="9522191" y="2583188"/>
                <a:ext cx="120745" cy="8339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528" name="Straight Connector 298"/>
              <p:cNvCxnSpPr>
                <a:cxnSpLocks noChangeShapeType="1"/>
              </p:cNvCxnSpPr>
              <p:nvPr/>
            </p:nvCxnSpPr>
            <p:spPr bwMode="auto">
              <a:xfrm flipV="1">
                <a:off x="9323081" y="2786992"/>
                <a:ext cx="243358" cy="4562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529" name="Straight Connector 299"/>
              <p:cNvCxnSpPr>
                <a:cxnSpLocks noChangeShapeType="1"/>
              </p:cNvCxnSpPr>
              <p:nvPr/>
            </p:nvCxnSpPr>
            <p:spPr bwMode="auto">
              <a:xfrm flipV="1">
                <a:off x="9028147" y="2611644"/>
                <a:ext cx="192778" cy="1095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530" name="Straight Connector 300"/>
              <p:cNvCxnSpPr>
                <a:cxnSpLocks noChangeShapeType="1"/>
              </p:cNvCxnSpPr>
              <p:nvPr/>
            </p:nvCxnSpPr>
            <p:spPr bwMode="auto">
              <a:xfrm flipV="1">
                <a:off x="8729859" y="2909476"/>
                <a:ext cx="192778" cy="1095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531" name="Straight Connector 301"/>
              <p:cNvCxnSpPr>
                <a:cxnSpLocks noChangeShapeType="1"/>
              </p:cNvCxnSpPr>
              <p:nvPr/>
            </p:nvCxnSpPr>
            <p:spPr bwMode="auto">
              <a:xfrm flipV="1">
                <a:off x="9537887" y="2836224"/>
                <a:ext cx="252969" cy="25294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532" name="Straight Connector 302"/>
              <p:cNvCxnSpPr>
                <a:cxnSpLocks noChangeShapeType="1"/>
              </p:cNvCxnSpPr>
              <p:nvPr/>
            </p:nvCxnSpPr>
            <p:spPr bwMode="auto">
              <a:xfrm flipH="1" flipV="1">
                <a:off x="10029359" y="2822067"/>
                <a:ext cx="354959" cy="12439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533" name="Straight Connector 303"/>
              <p:cNvCxnSpPr>
                <a:cxnSpLocks noChangeShapeType="1"/>
              </p:cNvCxnSpPr>
              <p:nvPr/>
            </p:nvCxnSpPr>
            <p:spPr bwMode="auto">
              <a:xfrm flipV="1">
                <a:off x="10015190" y="2475242"/>
                <a:ext cx="283363" cy="19566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534" name="Straight Connector 304"/>
              <p:cNvCxnSpPr>
                <a:cxnSpLocks noChangeShapeType="1"/>
                <a:endCxn id="212598" idx="4"/>
              </p:cNvCxnSpPr>
              <p:nvPr/>
            </p:nvCxnSpPr>
            <p:spPr bwMode="auto">
              <a:xfrm flipH="1" flipV="1">
                <a:off x="8791902" y="2345614"/>
                <a:ext cx="410984" cy="8718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grpSp>
            <p:nvGrpSpPr>
              <p:cNvPr id="212535" name="Group 133"/>
              <p:cNvGrpSpPr>
                <a:grpSpLocks/>
              </p:cNvGrpSpPr>
              <p:nvPr/>
            </p:nvGrpSpPr>
            <p:grpSpPr bwMode="auto">
              <a:xfrm>
                <a:off x="9555206" y="2650627"/>
                <a:ext cx="532759" cy="184809"/>
                <a:chOff x="2356" y="1300"/>
                <a:chExt cx="555" cy="194"/>
              </a:xfrm>
            </p:grpSpPr>
            <p:sp>
              <p:nvSpPr>
                <p:cNvPr id="212590"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591"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592"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593" name="Group 137"/>
                <p:cNvGrpSpPr>
                  <a:grpSpLocks/>
                </p:cNvGrpSpPr>
                <p:nvPr/>
              </p:nvGrpSpPr>
              <p:grpSpPr bwMode="auto">
                <a:xfrm>
                  <a:off x="2468" y="1332"/>
                  <a:ext cx="310" cy="60"/>
                  <a:chOff x="2468" y="1332"/>
                  <a:chExt cx="310" cy="60"/>
                </a:xfrm>
              </p:grpSpPr>
              <p:sp>
                <p:nvSpPr>
                  <p:cNvPr id="212596"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597"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594" name="Line 140"/>
                <p:cNvSpPr>
                  <a:spLocks noChangeShapeType="1"/>
                </p:cNvSpPr>
                <p:nvPr/>
              </p:nvSpPr>
              <p:spPr bwMode="auto">
                <a:xfrm>
                  <a:off x="2358" y="1361"/>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595" name="Line 141"/>
                <p:cNvSpPr>
                  <a:spLocks noChangeShapeType="1"/>
                </p:cNvSpPr>
                <p:nvPr/>
              </p:nvSpPr>
              <p:spPr bwMode="auto">
                <a:xfrm>
                  <a:off x="2908" y="1363"/>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536" name="Group 133"/>
              <p:cNvGrpSpPr>
                <a:grpSpLocks/>
              </p:cNvGrpSpPr>
              <p:nvPr/>
            </p:nvGrpSpPr>
            <p:grpSpPr bwMode="auto">
              <a:xfrm>
                <a:off x="8772607" y="2725609"/>
                <a:ext cx="532759" cy="184809"/>
                <a:chOff x="2356" y="1300"/>
                <a:chExt cx="555" cy="194"/>
              </a:xfrm>
            </p:grpSpPr>
            <p:sp>
              <p:nvSpPr>
                <p:cNvPr id="212582"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583"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584"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585" name="Group 137"/>
                <p:cNvGrpSpPr>
                  <a:grpSpLocks/>
                </p:cNvGrpSpPr>
                <p:nvPr/>
              </p:nvGrpSpPr>
              <p:grpSpPr bwMode="auto">
                <a:xfrm>
                  <a:off x="2468" y="1332"/>
                  <a:ext cx="310" cy="60"/>
                  <a:chOff x="2468" y="1332"/>
                  <a:chExt cx="310" cy="60"/>
                </a:xfrm>
              </p:grpSpPr>
              <p:sp>
                <p:nvSpPr>
                  <p:cNvPr id="212588"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589"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586" name="Line 140"/>
                <p:cNvSpPr>
                  <a:spLocks noChangeShapeType="1"/>
                </p:cNvSpPr>
                <p:nvPr/>
              </p:nvSpPr>
              <p:spPr bwMode="auto">
                <a:xfrm>
                  <a:off x="2358" y="1356"/>
                  <a:ext cx="0" cy="88"/>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587" name="Line 141"/>
                <p:cNvSpPr>
                  <a:spLocks noChangeShapeType="1"/>
                </p:cNvSpPr>
                <p:nvPr/>
              </p:nvSpPr>
              <p:spPr bwMode="auto">
                <a:xfrm>
                  <a:off x="2908" y="1358"/>
                  <a:ext cx="0" cy="86"/>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537" name="Group 133"/>
              <p:cNvGrpSpPr>
                <a:grpSpLocks/>
              </p:cNvGrpSpPr>
              <p:nvPr/>
            </p:nvGrpSpPr>
            <p:grpSpPr bwMode="auto">
              <a:xfrm>
                <a:off x="9060908" y="2428111"/>
                <a:ext cx="532759" cy="184809"/>
                <a:chOff x="2356" y="1300"/>
                <a:chExt cx="555" cy="194"/>
              </a:xfrm>
            </p:grpSpPr>
            <p:sp>
              <p:nvSpPr>
                <p:cNvPr id="212574"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575"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576"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577" name="Group 137"/>
                <p:cNvGrpSpPr>
                  <a:grpSpLocks/>
                </p:cNvGrpSpPr>
                <p:nvPr/>
              </p:nvGrpSpPr>
              <p:grpSpPr bwMode="auto">
                <a:xfrm>
                  <a:off x="2468" y="1332"/>
                  <a:ext cx="310" cy="60"/>
                  <a:chOff x="2468" y="1332"/>
                  <a:chExt cx="310" cy="60"/>
                </a:xfrm>
              </p:grpSpPr>
              <p:sp>
                <p:nvSpPr>
                  <p:cNvPr id="212580"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581"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578" name="Line 140"/>
                <p:cNvSpPr>
                  <a:spLocks noChangeShapeType="1"/>
                </p:cNvSpPr>
                <p:nvPr/>
              </p:nvSpPr>
              <p:spPr bwMode="auto">
                <a:xfrm>
                  <a:off x="2358" y="1362"/>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579" name="Line 141"/>
                <p:cNvSpPr>
                  <a:spLocks noChangeShapeType="1"/>
                </p:cNvSpPr>
                <p:nvPr/>
              </p:nvSpPr>
              <p:spPr bwMode="auto">
                <a:xfrm>
                  <a:off x="2908" y="1364"/>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538" name="Group 133"/>
              <p:cNvGrpSpPr>
                <a:grpSpLocks/>
              </p:cNvGrpSpPr>
              <p:nvPr/>
            </p:nvGrpSpPr>
            <p:grpSpPr bwMode="auto">
              <a:xfrm>
                <a:off x="10005281" y="2289952"/>
                <a:ext cx="532759" cy="184809"/>
                <a:chOff x="2356" y="1300"/>
                <a:chExt cx="555" cy="194"/>
              </a:xfrm>
            </p:grpSpPr>
            <p:sp>
              <p:nvSpPr>
                <p:cNvPr id="212566"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567"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568"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569" name="Group 137"/>
                <p:cNvGrpSpPr>
                  <a:grpSpLocks/>
                </p:cNvGrpSpPr>
                <p:nvPr/>
              </p:nvGrpSpPr>
              <p:grpSpPr bwMode="auto">
                <a:xfrm>
                  <a:off x="2468" y="1332"/>
                  <a:ext cx="310" cy="60"/>
                  <a:chOff x="2468" y="1332"/>
                  <a:chExt cx="310" cy="60"/>
                </a:xfrm>
              </p:grpSpPr>
              <p:sp>
                <p:nvSpPr>
                  <p:cNvPr id="212572"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573"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570" name="Line 140"/>
                <p:cNvSpPr>
                  <a:spLocks noChangeShapeType="1"/>
                </p:cNvSpPr>
                <p:nvPr/>
              </p:nvSpPr>
              <p:spPr bwMode="auto">
                <a:xfrm>
                  <a:off x="2357" y="1362"/>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571" name="Line 141"/>
                <p:cNvSpPr>
                  <a:spLocks noChangeShapeType="1"/>
                </p:cNvSpPr>
                <p:nvPr/>
              </p:nvSpPr>
              <p:spPr bwMode="auto">
                <a:xfrm>
                  <a:off x="2908" y="1364"/>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539" name="Group 133"/>
              <p:cNvGrpSpPr>
                <a:grpSpLocks/>
              </p:cNvGrpSpPr>
              <p:nvPr/>
            </p:nvGrpSpPr>
            <p:grpSpPr bwMode="auto">
              <a:xfrm>
                <a:off x="10232661" y="2882876"/>
                <a:ext cx="532759" cy="184809"/>
                <a:chOff x="2356" y="1300"/>
                <a:chExt cx="555" cy="194"/>
              </a:xfrm>
            </p:grpSpPr>
            <p:sp>
              <p:nvSpPr>
                <p:cNvPr id="212558"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559"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560"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561" name="Group 137"/>
                <p:cNvGrpSpPr>
                  <a:grpSpLocks/>
                </p:cNvGrpSpPr>
                <p:nvPr/>
              </p:nvGrpSpPr>
              <p:grpSpPr bwMode="auto">
                <a:xfrm>
                  <a:off x="2468" y="1332"/>
                  <a:ext cx="310" cy="60"/>
                  <a:chOff x="2468" y="1332"/>
                  <a:chExt cx="310" cy="60"/>
                </a:xfrm>
              </p:grpSpPr>
              <p:sp>
                <p:nvSpPr>
                  <p:cNvPr id="212564"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565"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562" name="Line 140"/>
                <p:cNvSpPr>
                  <a:spLocks noChangeShapeType="1"/>
                </p:cNvSpPr>
                <p:nvPr/>
              </p:nvSpPr>
              <p:spPr bwMode="auto">
                <a:xfrm>
                  <a:off x="2358" y="1361"/>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563" name="Line 141"/>
                <p:cNvSpPr>
                  <a:spLocks noChangeShapeType="1"/>
                </p:cNvSpPr>
                <p:nvPr/>
              </p:nvSpPr>
              <p:spPr bwMode="auto">
                <a:xfrm>
                  <a:off x="2908" y="1363"/>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540" name="Group 133"/>
              <p:cNvGrpSpPr>
                <a:grpSpLocks/>
              </p:cNvGrpSpPr>
              <p:nvPr/>
            </p:nvGrpSpPr>
            <p:grpSpPr bwMode="auto">
              <a:xfrm>
                <a:off x="9330660" y="3072767"/>
                <a:ext cx="532759" cy="184809"/>
                <a:chOff x="2356" y="1300"/>
                <a:chExt cx="555" cy="194"/>
              </a:xfrm>
            </p:grpSpPr>
            <p:sp>
              <p:nvSpPr>
                <p:cNvPr id="212550"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551"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552"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553" name="Group 137"/>
                <p:cNvGrpSpPr>
                  <a:grpSpLocks/>
                </p:cNvGrpSpPr>
                <p:nvPr/>
              </p:nvGrpSpPr>
              <p:grpSpPr bwMode="auto">
                <a:xfrm>
                  <a:off x="2468" y="1332"/>
                  <a:ext cx="310" cy="60"/>
                  <a:chOff x="2468" y="1332"/>
                  <a:chExt cx="310" cy="60"/>
                </a:xfrm>
              </p:grpSpPr>
              <p:sp>
                <p:nvSpPr>
                  <p:cNvPr id="212556"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557"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554" name="Line 140"/>
                <p:cNvSpPr>
                  <a:spLocks noChangeShapeType="1"/>
                </p:cNvSpPr>
                <p:nvPr/>
              </p:nvSpPr>
              <p:spPr bwMode="auto">
                <a:xfrm>
                  <a:off x="2358" y="1362"/>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555" name="Line 141"/>
                <p:cNvSpPr>
                  <a:spLocks noChangeShapeType="1"/>
                </p:cNvSpPr>
                <p:nvPr/>
              </p:nvSpPr>
              <p:spPr bwMode="auto">
                <a:xfrm>
                  <a:off x="2907" y="1364"/>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541" name="Group 133"/>
              <p:cNvGrpSpPr>
                <a:grpSpLocks/>
              </p:cNvGrpSpPr>
              <p:nvPr/>
            </p:nvGrpSpPr>
            <p:grpSpPr bwMode="auto">
              <a:xfrm>
                <a:off x="8438032" y="3018963"/>
                <a:ext cx="532759" cy="184809"/>
                <a:chOff x="2356" y="1300"/>
                <a:chExt cx="555" cy="194"/>
              </a:xfrm>
            </p:grpSpPr>
            <p:sp>
              <p:nvSpPr>
                <p:cNvPr id="212542"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543"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544"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545" name="Group 137"/>
                <p:cNvGrpSpPr>
                  <a:grpSpLocks/>
                </p:cNvGrpSpPr>
                <p:nvPr/>
              </p:nvGrpSpPr>
              <p:grpSpPr bwMode="auto">
                <a:xfrm>
                  <a:off x="2468" y="1332"/>
                  <a:ext cx="310" cy="60"/>
                  <a:chOff x="2468" y="1332"/>
                  <a:chExt cx="310" cy="60"/>
                </a:xfrm>
              </p:grpSpPr>
              <p:sp>
                <p:nvSpPr>
                  <p:cNvPr id="212548"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549"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546" name="Line 140"/>
                <p:cNvSpPr>
                  <a:spLocks noChangeShapeType="1"/>
                </p:cNvSpPr>
                <p:nvPr/>
              </p:nvSpPr>
              <p:spPr bwMode="auto">
                <a:xfrm>
                  <a:off x="2357" y="1361"/>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547" name="Line 141"/>
                <p:cNvSpPr>
                  <a:spLocks noChangeShapeType="1"/>
                </p:cNvSpPr>
                <p:nvPr/>
              </p:nvSpPr>
              <p:spPr bwMode="auto">
                <a:xfrm>
                  <a:off x="2910" y="1363"/>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grpSp>
          <p:nvGrpSpPr>
            <p:cNvPr id="212329" name="Group 331"/>
            <p:cNvGrpSpPr>
              <a:grpSpLocks/>
            </p:cNvGrpSpPr>
            <p:nvPr/>
          </p:nvGrpSpPr>
          <p:grpSpPr bwMode="auto">
            <a:xfrm>
              <a:off x="1803400" y="2755900"/>
              <a:ext cx="3467100" cy="1193800"/>
              <a:chOff x="7848600" y="2044700"/>
              <a:chExt cx="3200399" cy="1371600"/>
            </a:xfrm>
          </p:grpSpPr>
          <p:sp>
            <p:nvSpPr>
              <p:cNvPr id="212442" name="Oval 332"/>
              <p:cNvSpPr>
                <a:spLocks noChangeArrowheads="1"/>
              </p:cNvSpPr>
              <p:nvPr/>
            </p:nvSpPr>
            <p:spPr bwMode="auto">
              <a:xfrm>
                <a:off x="7848600" y="2044700"/>
                <a:ext cx="3200399" cy="1371600"/>
              </a:xfrm>
              <a:prstGeom prst="ellipse">
                <a:avLst/>
              </a:prstGeom>
              <a:solidFill>
                <a:schemeClr val="accent1"/>
              </a:solidFill>
              <a:ln>
                <a:noFill/>
              </a:ln>
              <a:extLst>
                <a:ext uri="{91240B29-F687-4F45-9708-019B960494DF}">
                  <a14:hiddenLine xmlns:a14="http://schemas.microsoft.com/office/drawing/2010/main" w="3175">
                    <a:solidFill>
                      <a:srgbClr val="000000"/>
                    </a:solidFill>
                    <a:round/>
                    <a:headEnd/>
                    <a:tailEnd/>
                  </a14:hiddenLine>
                </a:ext>
              </a:extLst>
            </p:spPr>
            <p:txBody>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443" name="Group 133"/>
              <p:cNvGrpSpPr>
                <a:grpSpLocks/>
              </p:cNvGrpSpPr>
              <p:nvPr/>
            </p:nvGrpSpPr>
            <p:grpSpPr bwMode="auto">
              <a:xfrm>
                <a:off x="8526482" y="2160804"/>
                <a:ext cx="532759" cy="184809"/>
                <a:chOff x="2356" y="1300"/>
                <a:chExt cx="555" cy="194"/>
              </a:xfrm>
            </p:grpSpPr>
            <p:sp>
              <p:nvSpPr>
                <p:cNvPr id="212516"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517"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518"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519" name="Group 137"/>
                <p:cNvGrpSpPr>
                  <a:grpSpLocks/>
                </p:cNvGrpSpPr>
                <p:nvPr/>
              </p:nvGrpSpPr>
              <p:grpSpPr bwMode="auto">
                <a:xfrm>
                  <a:off x="2468" y="1332"/>
                  <a:ext cx="310" cy="60"/>
                  <a:chOff x="2468" y="1332"/>
                  <a:chExt cx="310" cy="60"/>
                </a:xfrm>
              </p:grpSpPr>
              <p:sp>
                <p:nvSpPr>
                  <p:cNvPr id="212522"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523"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520" name="Line 140"/>
                <p:cNvSpPr>
                  <a:spLocks noChangeShapeType="1"/>
                </p:cNvSpPr>
                <p:nvPr/>
              </p:nvSpPr>
              <p:spPr bwMode="auto">
                <a:xfrm>
                  <a:off x="2358" y="1362"/>
                  <a:ext cx="0" cy="8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521" name="Line 141"/>
                <p:cNvSpPr>
                  <a:spLocks noChangeShapeType="1"/>
                </p:cNvSpPr>
                <p:nvPr/>
              </p:nvSpPr>
              <p:spPr bwMode="auto">
                <a:xfrm>
                  <a:off x="2906" y="1364"/>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cxnSp>
            <p:nvCxnSpPr>
              <p:cNvPr id="212444" name="Straight Connector 334"/>
              <p:cNvCxnSpPr>
                <a:cxnSpLocks noChangeShapeType="1"/>
                <a:stCxn id="212521" idx="0"/>
              </p:cNvCxnSpPr>
              <p:nvPr/>
            </p:nvCxnSpPr>
            <p:spPr bwMode="auto">
              <a:xfrm>
                <a:off x="9055401" y="2220819"/>
                <a:ext cx="975377" cy="13653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445" name="Straight Connector 335"/>
              <p:cNvCxnSpPr>
                <a:cxnSpLocks noChangeShapeType="1"/>
              </p:cNvCxnSpPr>
              <p:nvPr/>
            </p:nvCxnSpPr>
            <p:spPr bwMode="auto">
              <a:xfrm>
                <a:off x="9522191" y="2583188"/>
                <a:ext cx="120745" cy="8339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446" name="Straight Connector 336"/>
              <p:cNvCxnSpPr>
                <a:cxnSpLocks noChangeShapeType="1"/>
              </p:cNvCxnSpPr>
              <p:nvPr/>
            </p:nvCxnSpPr>
            <p:spPr bwMode="auto">
              <a:xfrm flipV="1">
                <a:off x="9323081" y="2786992"/>
                <a:ext cx="243358" cy="4562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447" name="Straight Connector 337"/>
              <p:cNvCxnSpPr>
                <a:cxnSpLocks noChangeShapeType="1"/>
              </p:cNvCxnSpPr>
              <p:nvPr/>
            </p:nvCxnSpPr>
            <p:spPr bwMode="auto">
              <a:xfrm flipV="1">
                <a:off x="9028147" y="2611644"/>
                <a:ext cx="192778" cy="1095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448" name="Straight Connector 338"/>
              <p:cNvCxnSpPr>
                <a:cxnSpLocks noChangeShapeType="1"/>
              </p:cNvCxnSpPr>
              <p:nvPr/>
            </p:nvCxnSpPr>
            <p:spPr bwMode="auto">
              <a:xfrm flipV="1">
                <a:off x="8729859" y="2909476"/>
                <a:ext cx="192778" cy="1095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449" name="Straight Connector 339"/>
              <p:cNvCxnSpPr>
                <a:cxnSpLocks noChangeShapeType="1"/>
              </p:cNvCxnSpPr>
              <p:nvPr/>
            </p:nvCxnSpPr>
            <p:spPr bwMode="auto">
              <a:xfrm flipV="1">
                <a:off x="9537887" y="2836224"/>
                <a:ext cx="252969" cy="25294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450" name="Straight Connector 340"/>
              <p:cNvCxnSpPr>
                <a:cxnSpLocks noChangeShapeType="1"/>
              </p:cNvCxnSpPr>
              <p:nvPr/>
            </p:nvCxnSpPr>
            <p:spPr bwMode="auto">
              <a:xfrm flipH="1" flipV="1">
                <a:off x="10029359" y="2822067"/>
                <a:ext cx="354959" cy="12439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451" name="Straight Connector 341"/>
              <p:cNvCxnSpPr>
                <a:cxnSpLocks noChangeShapeType="1"/>
              </p:cNvCxnSpPr>
              <p:nvPr/>
            </p:nvCxnSpPr>
            <p:spPr bwMode="auto">
              <a:xfrm flipV="1">
                <a:off x="10015190" y="2475242"/>
                <a:ext cx="283363" cy="19566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452" name="Straight Connector 342"/>
              <p:cNvCxnSpPr>
                <a:cxnSpLocks noChangeShapeType="1"/>
                <a:endCxn id="212516" idx="4"/>
              </p:cNvCxnSpPr>
              <p:nvPr/>
            </p:nvCxnSpPr>
            <p:spPr bwMode="auto">
              <a:xfrm flipH="1" flipV="1">
                <a:off x="8791902" y="2345614"/>
                <a:ext cx="410984" cy="8718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grpSp>
            <p:nvGrpSpPr>
              <p:cNvPr id="212453" name="Group 133"/>
              <p:cNvGrpSpPr>
                <a:grpSpLocks/>
              </p:cNvGrpSpPr>
              <p:nvPr/>
            </p:nvGrpSpPr>
            <p:grpSpPr bwMode="auto">
              <a:xfrm>
                <a:off x="9555206" y="2650627"/>
                <a:ext cx="532759" cy="184809"/>
                <a:chOff x="2356" y="1300"/>
                <a:chExt cx="555" cy="194"/>
              </a:xfrm>
            </p:grpSpPr>
            <p:sp>
              <p:nvSpPr>
                <p:cNvPr id="212508"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509"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510"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511" name="Group 137"/>
                <p:cNvGrpSpPr>
                  <a:grpSpLocks/>
                </p:cNvGrpSpPr>
                <p:nvPr/>
              </p:nvGrpSpPr>
              <p:grpSpPr bwMode="auto">
                <a:xfrm>
                  <a:off x="2468" y="1332"/>
                  <a:ext cx="310" cy="60"/>
                  <a:chOff x="2468" y="1332"/>
                  <a:chExt cx="310" cy="60"/>
                </a:xfrm>
              </p:grpSpPr>
              <p:sp>
                <p:nvSpPr>
                  <p:cNvPr id="212514"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515"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512" name="Line 140"/>
                <p:cNvSpPr>
                  <a:spLocks noChangeShapeType="1"/>
                </p:cNvSpPr>
                <p:nvPr/>
              </p:nvSpPr>
              <p:spPr bwMode="auto">
                <a:xfrm>
                  <a:off x="2358" y="1361"/>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513" name="Line 141"/>
                <p:cNvSpPr>
                  <a:spLocks noChangeShapeType="1"/>
                </p:cNvSpPr>
                <p:nvPr/>
              </p:nvSpPr>
              <p:spPr bwMode="auto">
                <a:xfrm>
                  <a:off x="2906" y="1363"/>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454" name="Group 133"/>
              <p:cNvGrpSpPr>
                <a:grpSpLocks/>
              </p:cNvGrpSpPr>
              <p:nvPr/>
            </p:nvGrpSpPr>
            <p:grpSpPr bwMode="auto">
              <a:xfrm>
                <a:off x="8772607" y="2725609"/>
                <a:ext cx="532759" cy="184809"/>
                <a:chOff x="2356" y="1300"/>
                <a:chExt cx="555" cy="194"/>
              </a:xfrm>
            </p:grpSpPr>
            <p:sp>
              <p:nvSpPr>
                <p:cNvPr id="212500"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501"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502"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503" name="Group 137"/>
                <p:cNvGrpSpPr>
                  <a:grpSpLocks/>
                </p:cNvGrpSpPr>
                <p:nvPr/>
              </p:nvGrpSpPr>
              <p:grpSpPr bwMode="auto">
                <a:xfrm>
                  <a:off x="2468" y="1332"/>
                  <a:ext cx="310" cy="60"/>
                  <a:chOff x="2468" y="1332"/>
                  <a:chExt cx="310" cy="60"/>
                </a:xfrm>
              </p:grpSpPr>
              <p:sp>
                <p:nvSpPr>
                  <p:cNvPr id="212506"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507"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504" name="Line 140"/>
                <p:cNvSpPr>
                  <a:spLocks noChangeShapeType="1"/>
                </p:cNvSpPr>
                <p:nvPr/>
              </p:nvSpPr>
              <p:spPr bwMode="auto">
                <a:xfrm>
                  <a:off x="2358" y="1361"/>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505" name="Line 141"/>
                <p:cNvSpPr>
                  <a:spLocks noChangeShapeType="1"/>
                </p:cNvSpPr>
                <p:nvPr/>
              </p:nvSpPr>
              <p:spPr bwMode="auto">
                <a:xfrm>
                  <a:off x="2906" y="1363"/>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455" name="Group 133"/>
              <p:cNvGrpSpPr>
                <a:grpSpLocks/>
              </p:cNvGrpSpPr>
              <p:nvPr/>
            </p:nvGrpSpPr>
            <p:grpSpPr bwMode="auto">
              <a:xfrm>
                <a:off x="9060908" y="2428111"/>
                <a:ext cx="532759" cy="184809"/>
                <a:chOff x="2356" y="1300"/>
                <a:chExt cx="555" cy="194"/>
              </a:xfrm>
            </p:grpSpPr>
            <p:sp>
              <p:nvSpPr>
                <p:cNvPr id="212492"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493"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494"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495" name="Group 137"/>
                <p:cNvGrpSpPr>
                  <a:grpSpLocks/>
                </p:cNvGrpSpPr>
                <p:nvPr/>
              </p:nvGrpSpPr>
              <p:grpSpPr bwMode="auto">
                <a:xfrm>
                  <a:off x="2468" y="1332"/>
                  <a:ext cx="310" cy="60"/>
                  <a:chOff x="2468" y="1332"/>
                  <a:chExt cx="310" cy="60"/>
                </a:xfrm>
              </p:grpSpPr>
              <p:sp>
                <p:nvSpPr>
                  <p:cNvPr id="212498"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499"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496" name="Line 140"/>
                <p:cNvSpPr>
                  <a:spLocks noChangeShapeType="1"/>
                </p:cNvSpPr>
                <p:nvPr/>
              </p:nvSpPr>
              <p:spPr bwMode="auto">
                <a:xfrm>
                  <a:off x="2357" y="1361"/>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497" name="Line 141"/>
                <p:cNvSpPr>
                  <a:spLocks noChangeShapeType="1"/>
                </p:cNvSpPr>
                <p:nvPr/>
              </p:nvSpPr>
              <p:spPr bwMode="auto">
                <a:xfrm>
                  <a:off x="2907" y="1363"/>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456" name="Group 133"/>
              <p:cNvGrpSpPr>
                <a:grpSpLocks/>
              </p:cNvGrpSpPr>
              <p:nvPr/>
            </p:nvGrpSpPr>
            <p:grpSpPr bwMode="auto">
              <a:xfrm>
                <a:off x="10005281" y="2289952"/>
                <a:ext cx="532759" cy="184809"/>
                <a:chOff x="2356" y="1300"/>
                <a:chExt cx="555" cy="194"/>
              </a:xfrm>
            </p:grpSpPr>
            <p:sp>
              <p:nvSpPr>
                <p:cNvPr id="212484"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485"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486"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487" name="Group 137"/>
                <p:cNvGrpSpPr>
                  <a:grpSpLocks/>
                </p:cNvGrpSpPr>
                <p:nvPr/>
              </p:nvGrpSpPr>
              <p:grpSpPr bwMode="auto">
                <a:xfrm>
                  <a:off x="2468" y="1332"/>
                  <a:ext cx="310" cy="60"/>
                  <a:chOff x="2468" y="1332"/>
                  <a:chExt cx="310" cy="60"/>
                </a:xfrm>
              </p:grpSpPr>
              <p:sp>
                <p:nvSpPr>
                  <p:cNvPr id="212490"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491"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488" name="Line 140"/>
                <p:cNvSpPr>
                  <a:spLocks noChangeShapeType="1"/>
                </p:cNvSpPr>
                <p:nvPr/>
              </p:nvSpPr>
              <p:spPr bwMode="auto">
                <a:xfrm>
                  <a:off x="2358" y="1360"/>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489" name="Line 141"/>
                <p:cNvSpPr>
                  <a:spLocks noChangeShapeType="1"/>
                </p:cNvSpPr>
                <p:nvPr/>
              </p:nvSpPr>
              <p:spPr bwMode="auto">
                <a:xfrm>
                  <a:off x="2906" y="1362"/>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457" name="Group 133"/>
              <p:cNvGrpSpPr>
                <a:grpSpLocks/>
              </p:cNvGrpSpPr>
              <p:nvPr/>
            </p:nvGrpSpPr>
            <p:grpSpPr bwMode="auto">
              <a:xfrm>
                <a:off x="10232661" y="2882876"/>
                <a:ext cx="532759" cy="184809"/>
                <a:chOff x="2356" y="1300"/>
                <a:chExt cx="555" cy="194"/>
              </a:xfrm>
            </p:grpSpPr>
            <p:sp>
              <p:nvSpPr>
                <p:cNvPr id="212476"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477"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478"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479" name="Group 137"/>
                <p:cNvGrpSpPr>
                  <a:grpSpLocks/>
                </p:cNvGrpSpPr>
                <p:nvPr/>
              </p:nvGrpSpPr>
              <p:grpSpPr bwMode="auto">
                <a:xfrm>
                  <a:off x="2468" y="1332"/>
                  <a:ext cx="310" cy="60"/>
                  <a:chOff x="2468" y="1332"/>
                  <a:chExt cx="310" cy="60"/>
                </a:xfrm>
              </p:grpSpPr>
              <p:sp>
                <p:nvSpPr>
                  <p:cNvPr id="212482"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483"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480" name="Line 140"/>
                <p:cNvSpPr>
                  <a:spLocks noChangeShapeType="1"/>
                </p:cNvSpPr>
                <p:nvPr/>
              </p:nvSpPr>
              <p:spPr bwMode="auto">
                <a:xfrm>
                  <a:off x="2358" y="1362"/>
                  <a:ext cx="0" cy="8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481" name="Line 141"/>
                <p:cNvSpPr>
                  <a:spLocks noChangeShapeType="1"/>
                </p:cNvSpPr>
                <p:nvPr/>
              </p:nvSpPr>
              <p:spPr bwMode="auto">
                <a:xfrm>
                  <a:off x="2906" y="1364"/>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458" name="Group 133"/>
              <p:cNvGrpSpPr>
                <a:grpSpLocks/>
              </p:cNvGrpSpPr>
              <p:nvPr/>
            </p:nvGrpSpPr>
            <p:grpSpPr bwMode="auto">
              <a:xfrm>
                <a:off x="9330660" y="3072767"/>
                <a:ext cx="532759" cy="184809"/>
                <a:chOff x="2356" y="1300"/>
                <a:chExt cx="555" cy="194"/>
              </a:xfrm>
            </p:grpSpPr>
            <p:sp>
              <p:nvSpPr>
                <p:cNvPr id="212468"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469"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470"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471" name="Group 137"/>
                <p:cNvGrpSpPr>
                  <a:grpSpLocks/>
                </p:cNvGrpSpPr>
                <p:nvPr/>
              </p:nvGrpSpPr>
              <p:grpSpPr bwMode="auto">
                <a:xfrm>
                  <a:off x="2468" y="1332"/>
                  <a:ext cx="310" cy="60"/>
                  <a:chOff x="2468" y="1332"/>
                  <a:chExt cx="310" cy="60"/>
                </a:xfrm>
              </p:grpSpPr>
              <p:sp>
                <p:nvSpPr>
                  <p:cNvPr id="212474"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475"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472" name="Line 140"/>
                <p:cNvSpPr>
                  <a:spLocks noChangeShapeType="1"/>
                </p:cNvSpPr>
                <p:nvPr/>
              </p:nvSpPr>
              <p:spPr bwMode="auto">
                <a:xfrm>
                  <a:off x="2357" y="1362"/>
                  <a:ext cx="0" cy="8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473" name="Line 141"/>
                <p:cNvSpPr>
                  <a:spLocks noChangeShapeType="1"/>
                </p:cNvSpPr>
                <p:nvPr/>
              </p:nvSpPr>
              <p:spPr bwMode="auto">
                <a:xfrm>
                  <a:off x="2907" y="1364"/>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459" name="Group 133"/>
              <p:cNvGrpSpPr>
                <a:grpSpLocks/>
              </p:cNvGrpSpPr>
              <p:nvPr/>
            </p:nvGrpSpPr>
            <p:grpSpPr bwMode="auto">
              <a:xfrm>
                <a:off x="8438032" y="3018963"/>
                <a:ext cx="532759" cy="184809"/>
                <a:chOff x="2356" y="1300"/>
                <a:chExt cx="555" cy="194"/>
              </a:xfrm>
            </p:grpSpPr>
            <p:sp>
              <p:nvSpPr>
                <p:cNvPr id="212460"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461"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462"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463" name="Group 137"/>
                <p:cNvGrpSpPr>
                  <a:grpSpLocks/>
                </p:cNvGrpSpPr>
                <p:nvPr/>
              </p:nvGrpSpPr>
              <p:grpSpPr bwMode="auto">
                <a:xfrm>
                  <a:off x="2468" y="1332"/>
                  <a:ext cx="310" cy="60"/>
                  <a:chOff x="2468" y="1332"/>
                  <a:chExt cx="310" cy="60"/>
                </a:xfrm>
              </p:grpSpPr>
              <p:sp>
                <p:nvSpPr>
                  <p:cNvPr id="212466"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467"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464" name="Line 140"/>
                <p:cNvSpPr>
                  <a:spLocks noChangeShapeType="1"/>
                </p:cNvSpPr>
                <p:nvPr/>
              </p:nvSpPr>
              <p:spPr bwMode="auto">
                <a:xfrm>
                  <a:off x="2357" y="1361"/>
                  <a:ext cx="0" cy="79"/>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465" name="Line 141"/>
                <p:cNvSpPr>
                  <a:spLocks noChangeShapeType="1"/>
                </p:cNvSpPr>
                <p:nvPr/>
              </p:nvSpPr>
              <p:spPr bwMode="auto">
                <a:xfrm>
                  <a:off x="2907" y="1363"/>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sp>
          <p:nvSpPr>
            <p:cNvPr id="212330" name="Oval 417"/>
            <p:cNvSpPr>
              <a:spLocks noChangeArrowheads="1"/>
            </p:cNvSpPr>
            <p:nvPr/>
          </p:nvSpPr>
          <p:spPr bwMode="auto">
            <a:xfrm>
              <a:off x="1498600" y="4165600"/>
              <a:ext cx="3086100" cy="1168400"/>
            </a:xfrm>
            <a:prstGeom prst="ellipse">
              <a:avLst/>
            </a:prstGeom>
            <a:solidFill>
              <a:schemeClr val="accent1"/>
            </a:solidFill>
            <a:ln>
              <a:noFill/>
            </a:ln>
            <a:extLst>
              <a:ext uri="{91240B29-F687-4F45-9708-019B960494DF}">
                <a14:hiddenLine xmlns:a14="http://schemas.microsoft.com/office/drawing/2010/main" w="3175">
                  <a:solidFill>
                    <a:srgbClr val="000000"/>
                  </a:solidFill>
                  <a:round/>
                  <a:headEnd/>
                  <a:tailEnd/>
                </a14:hiddenLine>
              </a:ext>
            </a:extLst>
          </p:spPr>
          <p:txBody>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331" name="Group 133"/>
            <p:cNvGrpSpPr>
              <a:grpSpLocks/>
            </p:cNvGrpSpPr>
            <p:nvPr/>
          </p:nvGrpSpPr>
          <p:grpSpPr bwMode="auto">
            <a:xfrm>
              <a:off x="2152272" y="4264503"/>
              <a:ext cx="513732" cy="157430"/>
              <a:chOff x="2356" y="1300"/>
              <a:chExt cx="555" cy="194"/>
            </a:xfrm>
          </p:grpSpPr>
          <p:sp>
            <p:nvSpPr>
              <p:cNvPr id="212434" name="Oval 492"/>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435"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436"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437" name="Group 137"/>
              <p:cNvGrpSpPr>
                <a:grpSpLocks/>
              </p:cNvGrpSpPr>
              <p:nvPr/>
            </p:nvGrpSpPr>
            <p:grpSpPr bwMode="auto">
              <a:xfrm>
                <a:off x="2468" y="1332"/>
                <a:ext cx="310" cy="60"/>
                <a:chOff x="2468" y="1332"/>
                <a:chExt cx="310" cy="60"/>
              </a:xfrm>
            </p:grpSpPr>
            <p:sp>
              <p:nvSpPr>
                <p:cNvPr id="212440"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441"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438" name="Line 140"/>
              <p:cNvSpPr>
                <a:spLocks noChangeShapeType="1"/>
              </p:cNvSpPr>
              <p:nvPr/>
            </p:nvSpPr>
            <p:spPr bwMode="auto">
              <a:xfrm>
                <a:off x="2358" y="1360"/>
                <a:ext cx="0" cy="8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439" name="Line 141"/>
              <p:cNvSpPr>
                <a:spLocks noChangeShapeType="1"/>
              </p:cNvSpPr>
              <p:nvPr/>
            </p:nvSpPr>
            <p:spPr bwMode="auto">
              <a:xfrm>
                <a:off x="2907" y="1362"/>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cxnSp>
          <p:nvCxnSpPr>
            <p:cNvPr id="212332" name="Straight Connector 419"/>
            <p:cNvCxnSpPr>
              <a:cxnSpLocks noChangeShapeType="1"/>
              <a:stCxn id="212439" idx="0"/>
            </p:cNvCxnSpPr>
            <p:nvPr/>
          </p:nvCxnSpPr>
          <p:spPr bwMode="auto">
            <a:xfrm>
              <a:off x="2662301" y="4315627"/>
              <a:ext cx="940542" cy="116307"/>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33" name="Straight Connector 420"/>
            <p:cNvCxnSpPr>
              <a:cxnSpLocks noChangeShapeType="1"/>
            </p:cNvCxnSpPr>
            <p:nvPr/>
          </p:nvCxnSpPr>
          <p:spPr bwMode="auto">
            <a:xfrm>
              <a:off x="3112420" y="4624312"/>
              <a:ext cx="116433" cy="71038"/>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34" name="Straight Connector 421"/>
            <p:cNvCxnSpPr>
              <a:cxnSpLocks noChangeShapeType="1"/>
            </p:cNvCxnSpPr>
            <p:nvPr/>
          </p:nvCxnSpPr>
          <p:spPr bwMode="auto">
            <a:xfrm flipV="1">
              <a:off x="2920421" y="4797923"/>
              <a:ext cx="234667" cy="38865"/>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35" name="Straight Connector 422"/>
            <p:cNvCxnSpPr>
              <a:cxnSpLocks noChangeShapeType="1"/>
            </p:cNvCxnSpPr>
            <p:nvPr/>
          </p:nvCxnSpPr>
          <p:spPr bwMode="auto">
            <a:xfrm flipV="1">
              <a:off x="2636021" y="4648552"/>
              <a:ext cx="185893" cy="93349"/>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36" name="Straight Connector 423"/>
            <p:cNvCxnSpPr>
              <a:cxnSpLocks noChangeShapeType="1"/>
            </p:cNvCxnSpPr>
            <p:nvPr/>
          </p:nvCxnSpPr>
          <p:spPr bwMode="auto">
            <a:xfrm flipV="1">
              <a:off x="2348386" y="4902261"/>
              <a:ext cx="185893" cy="93349"/>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37" name="Straight Connector 424"/>
            <p:cNvCxnSpPr>
              <a:cxnSpLocks noChangeShapeType="1"/>
            </p:cNvCxnSpPr>
            <p:nvPr/>
          </p:nvCxnSpPr>
          <p:spPr bwMode="auto">
            <a:xfrm flipV="1">
              <a:off x="3127556" y="4839861"/>
              <a:ext cx="243934" cy="215469"/>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38" name="Straight Connector 425"/>
            <p:cNvCxnSpPr>
              <a:cxnSpLocks noChangeShapeType="1"/>
            </p:cNvCxnSpPr>
            <p:nvPr/>
          </p:nvCxnSpPr>
          <p:spPr bwMode="auto">
            <a:xfrm flipH="1" flipV="1">
              <a:off x="3601475" y="4827802"/>
              <a:ext cx="342282" cy="10596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39" name="Straight Connector 426"/>
            <p:cNvCxnSpPr>
              <a:cxnSpLocks noChangeShapeType="1"/>
            </p:cNvCxnSpPr>
            <p:nvPr/>
          </p:nvCxnSpPr>
          <p:spPr bwMode="auto">
            <a:xfrm flipV="1">
              <a:off x="3587812" y="4532358"/>
              <a:ext cx="273243" cy="166677"/>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40" name="Straight Connector 427"/>
            <p:cNvCxnSpPr>
              <a:cxnSpLocks noChangeShapeType="1"/>
              <a:endCxn id="212434" idx="4"/>
            </p:cNvCxnSpPr>
            <p:nvPr/>
          </p:nvCxnSpPr>
          <p:spPr bwMode="auto">
            <a:xfrm flipH="1" flipV="1">
              <a:off x="2408213" y="4421934"/>
              <a:ext cx="396306" cy="7426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grpSp>
          <p:nvGrpSpPr>
            <p:cNvPr id="212341" name="Group 133"/>
            <p:cNvGrpSpPr>
              <a:grpSpLocks/>
            </p:cNvGrpSpPr>
            <p:nvPr/>
          </p:nvGrpSpPr>
          <p:grpSpPr bwMode="auto">
            <a:xfrm>
              <a:off x="3144256" y="4681760"/>
              <a:ext cx="513732" cy="157430"/>
              <a:chOff x="2356" y="1300"/>
              <a:chExt cx="555" cy="194"/>
            </a:xfrm>
          </p:grpSpPr>
          <p:sp>
            <p:nvSpPr>
              <p:cNvPr id="212426"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427"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428"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429" name="Group 137"/>
              <p:cNvGrpSpPr>
                <a:grpSpLocks/>
              </p:cNvGrpSpPr>
              <p:nvPr/>
            </p:nvGrpSpPr>
            <p:grpSpPr bwMode="auto">
              <a:xfrm>
                <a:off x="2468" y="1332"/>
                <a:ext cx="310" cy="60"/>
                <a:chOff x="2468" y="1332"/>
                <a:chExt cx="310" cy="60"/>
              </a:xfrm>
            </p:grpSpPr>
            <p:sp>
              <p:nvSpPr>
                <p:cNvPr id="212432"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433"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430" name="Line 140"/>
              <p:cNvSpPr>
                <a:spLocks noChangeShapeType="1"/>
              </p:cNvSpPr>
              <p:nvPr/>
            </p:nvSpPr>
            <p:spPr bwMode="auto">
              <a:xfrm>
                <a:off x="2358" y="1360"/>
                <a:ext cx="0" cy="8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431" name="Line 141"/>
              <p:cNvSpPr>
                <a:spLocks noChangeShapeType="1"/>
              </p:cNvSpPr>
              <p:nvPr/>
            </p:nvSpPr>
            <p:spPr bwMode="auto">
              <a:xfrm>
                <a:off x="2907" y="1362"/>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342" name="Group 133"/>
            <p:cNvGrpSpPr>
              <a:grpSpLocks/>
            </p:cNvGrpSpPr>
            <p:nvPr/>
          </p:nvGrpSpPr>
          <p:grpSpPr bwMode="auto">
            <a:xfrm>
              <a:off x="2389607" y="4745634"/>
              <a:ext cx="513732" cy="157430"/>
              <a:chOff x="2356" y="1300"/>
              <a:chExt cx="555" cy="194"/>
            </a:xfrm>
          </p:grpSpPr>
          <p:sp>
            <p:nvSpPr>
              <p:cNvPr id="212418"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419"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420"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421" name="Group 137"/>
              <p:cNvGrpSpPr>
                <a:grpSpLocks/>
              </p:cNvGrpSpPr>
              <p:nvPr/>
            </p:nvGrpSpPr>
            <p:grpSpPr bwMode="auto">
              <a:xfrm>
                <a:off x="2468" y="1332"/>
                <a:ext cx="310" cy="60"/>
                <a:chOff x="2468" y="1332"/>
                <a:chExt cx="310" cy="60"/>
              </a:xfrm>
            </p:grpSpPr>
            <p:sp>
              <p:nvSpPr>
                <p:cNvPr id="212424"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425"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422" name="Line 140"/>
              <p:cNvSpPr>
                <a:spLocks noChangeShapeType="1"/>
              </p:cNvSpPr>
              <p:nvPr/>
            </p:nvSpPr>
            <p:spPr bwMode="auto">
              <a:xfrm>
                <a:off x="2357" y="1360"/>
                <a:ext cx="0" cy="86"/>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423" name="Line 141"/>
              <p:cNvSpPr>
                <a:spLocks noChangeShapeType="1"/>
              </p:cNvSpPr>
              <p:nvPr/>
            </p:nvSpPr>
            <p:spPr bwMode="auto">
              <a:xfrm>
                <a:off x="2908" y="1362"/>
                <a:ext cx="0" cy="86"/>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343" name="Group 133"/>
            <p:cNvGrpSpPr>
              <a:grpSpLocks/>
            </p:cNvGrpSpPr>
            <p:nvPr/>
          </p:nvGrpSpPr>
          <p:grpSpPr bwMode="auto">
            <a:xfrm>
              <a:off x="2667612" y="4492209"/>
              <a:ext cx="513732" cy="157430"/>
              <a:chOff x="2356" y="1300"/>
              <a:chExt cx="555" cy="194"/>
            </a:xfrm>
          </p:grpSpPr>
          <p:sp>
            <p:nvSpPr>
              <p:cNvPr id="212410"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411"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412"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413" name="Group 137"/>
              <p:cNvGrpSpPr>
                <a:grpSpLocks/>
              </p:cNvGrpSpPr>
              <p:nvPr/>
            </p:nvGrpSpPr>
            <p:grpSpPr bwMode="auto">
              <a:xfrm>
                <a:off x="2468" y="1332"/>
                <a:ext cx="310" cy="60"/>
                <a:chOff x="2468" y="1332"/>
                <a:chExt cx="310" cy="60"/>
              </a:xfrm>
            </p:grpSpPr>
            <p:sp>
              <p:nvSpPr>
                <p:cNvPr id="212416"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417"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414" name="Line 140"/>
              <p:cNvSpPr>
                <a:spLocks noChangeShapeType="1"/>
              </p:cNvSpPr>
              <p:nvPr/>
            </p:nvSpPr>
            <p:spPr bwMode="auto">
              <a:xfrm>
                <a:off x="2357" y="1361"/>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415" name="Line 141"/>
              <p:cNvSpPr>
                <a:spLocks noChangeShapeType="1"/>
              </p:cNvSpPr>
              <p:nvPr/>
            </p:nvSpPr>
            <p:spPr bwMode="auto">
              <a:xfrm>
                <a:off x="2908" y="1363"/>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344" name="Group 133"/>
            <p:cNvGrpSpPr>
              <a:grpSpLocks/>
            </p:cNvGrpSpPr>
            <p:nvPr/>
          </p:nvGrpSpPr>
          <p:grpSpPr bwMode="auto">
            <a:xfrm>
              <a:off x="3578257" y="4374518"/>
              <a:ext cx="513732" cy="157430"/>
              <a:chOff x="2356" y="1300"/>
              <a:chExt cx="555" cy="194"/>
            </a:xfrm>
          </p:grpSpPr>
          <p:sp>
            <p:nvSpPr>
              <p:cNvPr id="212402"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403"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404"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405" name="Group 137"/>
              <p:cNvGrpSpPr>
                <a:grpSpLocks/>
              </p:cNvGrpSpPr>
              <p:nvPr/>
            </p:nvGrpSpPr>
            <p:grpSpPr bwMode="auto">
              <a:xfrm>
                <a:off x="2468" y="1332"/>
                <a:ext cx="310" cy="60"/>
                <a:chOff x="2468" y="1332"/>
                <a:chExt cx="310" cy="60"/>
              </a:xfrm>
            </p:grpSpPr>
            <p:sp>
              <p:nvSpPr>
                <p:cNvPr id="212408"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409"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406" name="Line 140"/>
              <p:cNvSpPr>
                <a:spLocks noChangeShapeType="1"/>
              </p:cNvSpPr>
              <p:nvPr/>
            </p:nvSpPr>
            <p:spPr bwMode="auto">
              <a:xfrm>
                <a:off x="2358" y="1361"/>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407" name="Line 141"/>
              <p:cNvSpPr>
                <a:spLocks noChangeShapeType="1"/>
              </p:cNvSpPr>
              <p:nvPr/>
            </p:nvSpPr>
            <p:spPr bwMode="auto">
              <a:xfrm>
                <a:off x="2908" y="1363"/>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345" name="Group 133"/>
            <p:cNvGrpSpPr>
              <a:grpSpLocks/>
            </p:cNvGrpSpPr>
            <p:nvPr/>
          </p:nvGrpSpPr>
          <p:grpSpPr bwMode="auto">
            <a:xfrm>
              <a:off x="3797517" y="4879602"/>
              <a:ext cx="513732" cy="157430"/>
              <a:chOff x="2356" y="1300"/>
              <a:chExt cx="555" cy="194"/>
            </a:xfrm>
          </p:grpSpPr>
          <p:sp>
            <p:nvSpPr>
              <p:cNvPr id="212394"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395"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396"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397" name="Group 137"/>
              <p:cNvGrpSpPr>
                <a:grpSpLocks/>
              </p:cNvGrpSpPr>
              <p:nvPr/>
            </p:nvGrpSpPr>
            <p:grpSpPr bwMode="auto">
              <a:xfrm>
                <a:off x="2468" y="1332"/>
                <a:ext cx="310" cy="60"/>
                <a:chOff x="2468" y="1332"/>
                <a:chExt cx="310" cy="60"/>
              </a:xfrm>
            </p:grpSpPr>
            <p:sp>
              <p:nvSpPr>
                <p:cNvPr id="212400"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401"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398" name="Line 140"/>
              <p:cNvSpPr>
                <a:spLocks noChangeShapeType="1"/>
              </p:cNvSpPr>
              <p:nvPr/>
            </p:nvSpPr>
            <p:spPr bwMode="auto">
              <a:xfrm>
                <a:off x="2357" y="1361"/>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399" name="Line 141"/>
              <p:cNvSpPr>
                <a:spLocks noChangeShapeType="1"/>
              </p:cNvSpPr>
              <p:nvPr/>
            </p:nvSpPr>
            <p:spPr bwMode="auto">
              <a:xfrm>
                <a:off x="2908" y="1363"/>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346" name="Group 133"/>
            <p:cNvGrpSpPr>
              <a:grpSpLocks/>
            </p:cNvGrpSpPr>
            <p:nvPr/>
          </p:nvGrpSpPr>
          <p:grpSpPr bwMode="auto">
            <a:xfrm>
              <a:off x="2927730" y="5041361"/>
              <a:ext cx="513732" cy="157430"/>
              <a:chOff x="2356" y="1300"/>
              <a:chExt cx="555" cy="194"/>
            </a:xfrm>
          </p:grpSpPr>
          <p:sp>
            <p:nvSpPr>
              <p:cNvPr id="212386"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387"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388"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389" name="Group 137"/>
              <p:cNvGrpSpPr>
                <a:grpSpLocks/>
              </p:cNvGrpSpPr>
              <p:nvPr/>
            </p:nvGrpSpPr>
            <p:grpSpPr bwMode="auto">
              <a:xfrm>
                <a:off x="2468" y="1332"/>
                <a:ext cx="310" cy="60"/>
                <a:chOff x="2468" y="1332"/>
                <a:chExt cx="310" cy="60"/>
              </a:xfrm>
            </p:grpSpPr>
            <p:sp>
              <p:nvSpPr>
                <p:cNvPr id="212392"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393"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390" name="Line 140"/>
              <p:cNvSpPr>
                <a:spLocks noChangeShapeType="1"/>
              </p:cNvSpPr>
              <p:nvPr/>
            </p:nvSpPr>
            <p:spPr bwMode="auto">
              <a:xfrm>
                <a:off x="2357" y="1361"/>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391" name="Line 141"/>
              <p:cNvSpPr>
                <a:spLocks noChangeShapeType="1"/>
              </p:cNvSpPr>
              <p:nvPr/>
            </p:nvSpPr>
            <p:spPr bwMode="auto">
              <a:xfrm>
                <a:off x="2908" y="1363"/>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grpSp>
          <p:nvGrpSpPr>
            <p:cNvPr id="212347" name="Group 133"/>
            <p:cNvGrpSpPr>
              <a:grpSpLocks/>
            </p:cNvGrpSpPr>
            <p:nvPr/>
          </p:nvGrpSpPr>
          <p:grpSpPr bwMode="auto">
            <a:xfrm>
              <a:off x="2066981" y="4995528"/>
              <a:ext cx="513732" cy="157430"/>
              <a:chOff x="2356" y="1300"/>
              <a:chExt cx="555" cy="194"/>
            </a:xfrm>
          </p:grpSpPr>
          <p:sp>
            <p:nvSpPr>
              <p:cNvPr id="212378" name="Oval 407"/>
              <p:cNvSpPr>
                <a:spLocks noChangeArrowheads="1"/>
              </p:cNvSpPr>
              <p:nvPr/>
            </p:nvSpPr>
            <p:spPr bwMode="auto">
              <a:xfrm>
                <a:off x="2357" y="1385"/>
                <a:ext cx="551" cy="109"/>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379" name="Rectangle 410"/>
              <p:cNvSpPr>
                <a:spLocks noChangeArrowheads="1"/>
              </p:cNvSpPr>
              <p:nvPr/>
            </p:nvSpPr>
            <p:spPr bwMode="auto">
              <a:xfrm>
                <a:off x="2357" y="1374"/>
                <a:ext cx="554" cy="66"/>
              </a:xfrm>
              <a:prstGeom prst="rect">
                <a:avLst/>
              </a:prstGeom>
              <a:gradFill rotWithShape="1">
                <a:gsLst>
                  <a:gs pos="0">
                    <a:schemeClr val="hlink"/>
                  </a:gs>
                  <a:gs pos="100000">
                    <a:srgbClr val="FFFFFF"/>
                  </a:gs>
                </a:gsLst>
                <a:lin ang="0" scaled="1"/>
              </a:gradFill>
              <a:ln w="3175">
                <a:solidFill>
                  <a:srgbClr val="000000"/>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2380" name="Oval 411"/>
              <p:cNvSpPr>
                <a:spLocks noChangeArrowheads="1"/>
              </p:cNvSpPr>
              <p:nvPr/>
            </p:nvSpPr>
            <p:spPr bwMode="auto">
              <a:xfrm>
                <a:off x="2356" y="1300"/>
                <a:ext cx="551" cy="127"/>
              </a:xfrm>
              <a:prstGeom prst="ellipse">
                <a:avLst/>
              </a:prstGeom>
              <a:gradFill rotWithShape="1">
                <a:gsLst>
                  <a:gs pos="0">
                    <a:schemeClr val="hlink"/>
                  </a:gs>
                  <a:gs pos="100000">
                    <a:srgbClr val="FFFFFF"/>
                  </a:gs>
                </a:gsLst>
                <a:lin ang="0" scaled="1"/>
              </a:gradFill>
              <a:ln w="317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381" name="Group 137"/>
              <p:cNvGrpSpPr>
                <a:grpSpLocks/>
              </p:cNvGrpSpPr>
              <p:nvPr/>
            </p:nvGrpSpPr>
            <p:grpSpPr bwMode="auto">
              <a:xfrm>
                <a:off x="2468" y="1332"/>
                <a:ext cx="310" cy="60"/>
                <a:chOff x="2468" y="1332"/>
                <a:chExt cx="310" cy="60"/>
              </a:xfrm>
            </p:grpSpPr>
            <p:sp>
              <p:nvSpPr>
                <p:cNvPr id="212384" name="Freeform 138"/>
                <p:cNvSpPr>
                  <a:spLocks/>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 name="T12" fmla="*/ 0 w 310"/>
                    <a:gd name="T13" fmla="*/ 0 h 60"/>
                    <a:gd name="T14" fmla="*/ 310 w 310"/>
                    <a:gd name="T15" fmla="*/ 60 h 60"/>
                  </a:gdLst>
                  <a:ahLst/>
                  <a:cxnLst>
                    <a:cxn ang="T8">
                      <a:pos x="T0" y="T1"/>
                    </a:cxn>
                    <a:cxn ang="T9">
                      <a:pos x="T2" y="T3"/>
                    </a:cxn>
                    <a:cxn ang="T10">
                      <a:pos x="T4" y="T5"/>
                    </a:cxn>
                    <a:cxn ang="T11">
                      <a:pos x="T6" y="T7"/>
                    </a:cxn>
                  </a:cxnLst>
                  <a:rect l="T12" t="T13" r="T14" b="T15"/>
                  <a:pathLst>
                    <a:path w="310" h="60">
                      <a:moveTo>
                        <a:pt x="0" y="60"/>
                      </a:moveTo>
                      <a:lnTo>
                        <a:pt x="96" y="60"/>
                      </a:lnTo>
                      <a:lnTo>
                        <a:pt x="192" y="0"/>
                      </a:lnTo>
                      <a:lnTo>
                        <a:pt x="310" y="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sp>
              <p:nvSpPr>
                <p:cNvPr id="212385" name="Freeform 139"/>
                <p:cNvSpPr>
                  <a:spLocks/>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 name="T12" fmla="*/ 0 w 282"/>
                    <a:gd name="T13" fmla="*/ 0 h 60"/>
                    <a:gd name="T14" fmla="*/ 282 w 282"/>
                    <a:gd name="T15" fmla="*/ 60 h 60"/>
                  </a:gdLst>
                  <a:ahLst/>
                  <a:cxnLst>
                    <a:cxn ang="T8">
                      <a:pos x="T0" y="T1"/>
                    </a:cxn>
                    <a:cxn ang="T9">
                      <a:pos x="T2" y="T3"/>
                    </a:cxn>
                    <a:cxn ang="T10">
                      <a:pos x="T4" y="T5"/>
                    </a:cxn>
                    <a:cxn ang="T11">
                      <a:pos x="T6" y="T7"/>
                    </a:cxn>
                  </a:cxnLst>
                  <a:rect l="T12" t="T13" r="T14" b="T15"/>
                  <a:pathLst>
                    <a:path w="282" h="60">
                      <a:moveTo>
                        <a:pt x="0" y="0"/>
                      </a:moveTo>
                      <a:lnTo>
                        <a:pt x="96" y="0"/>
                      </a:lnTo>
                      <a:lnTo>
                        <a:pt x="192" y="60"/>
                      </a:lnTo>
                      <a:lnTo>
                        <a:pt x="282" y="60"/>
                      </a:lnTo>
                    </a:path>
                  </a:pathLst>
                </a:custGeom>
                <a:noFill/>
                <a:ln w="31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lt"/>
                    <a:ea typeface="+mn-ea"/>
                  </a:endParaRPr>
                </a:p>
              </p:txBody>
            </p:sp>
          </p:grpSp>
          <p:sp>
            <p:nvSpPr>
              <p:cNvPr id="212382" name="Line 140"/>
              <p:cNvSpPr>
                <a:spLocks noChangeShapeType="1"/>
              </p:cNvSpPr>
              <p:nvPr/>
            </p:nvSpPr>
            <p:spPr bwMode="auto">
              <a:xfrm>
                <a:off x="2358" y="1361"/>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212383" name="Line 141"/>
              <p:cNvSpPr>
                <a:spLocks noChangeShapeType="1"/>
              </p:cNvSpPr>
              <p:nvPr/>
            </p:nvSpPr>
            <p:spPr bwMode="auto">
              <a:xfrm>
                <a:off x="2908" y="1363"/>
                <a:ext cx="0" cy="84"/>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grpSp>
        <p:cxnSp>
          <p:nvCxnSpPr>
            <p:cNvPr id="212348" name="Straight Connector 12"/>
            <p:cNvCxnSpPr>
              <a:cxnSpLocks noChangeShapeType="1"/>
              <a:endCxn id="212518" idx="1"/>
            </p:cNvCxnSpPr>
            <p:nvPr/>
          </p:nvCxnSpPr>
          <p:spPr bwMode="auto">
            <a:xfrm>
              <a:off x="2382838" y="2609850"/>
              <a:ext cx="238125" cy="261938"/>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49" name="Straight Connector 500"/>
            <p:cNvCxnSpPr>
              <a:cxnSpLocks noChangeShapeType="1"/>
              <a:stCxn id="212314" idx="8"/>
              <a:endCxn id="212375" idx="2"/>
            </p:cNvCxnSpPr>
            <p:nvPr/>
          </p:nvCxnSpPr>
          <p:spPr bwMode="auto">
            <a:xfrm>
              <a:off x="1455738" y="2990850"/>
              <a:ext cx="38100" cy="309563"/>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50" name="Straight Connector 501"/>
            <p:cNvCxnSpPr>
              <a:cxnSpLocks noChangeShapeType="1"/>
              <a:endCxn id="212375" idx="3"/>
            </p:cNvCxnSpPr>
            <p:nvPr/>
          </p:nvCxnSpPr>
          <p:spPr bwMode="auto">
            <a:xfrm>
              <a:off x="1235075" y="3271838"/>
              <a:ext cx="123825" cy="212725"/>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51" name="Straight Connector 502"/>
            <p:cNvCxnSpPr>
              <a:cxnSpLocks noChangeShapeType="1"/>
              <a:endCxn id="212486" idx="1"/>
            </p:cNvCxnSpPr>
            <p:nvPr/>
          </p:nvCxnSpPr>
          <p:spPr bwMode="auto">
            <a:xfrm>
              <a:off x="3916363" y="2411413"/>
              <a:ext cx="307975" cy="573087"/>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52" name="Straight Connector 503"/>
            <p:cNvCxnSpPr>
              <a:cxnSpLocks noChangeShapeType="1"/>
              <a:endCxn id="212486" idx="0"/>
            </p:cNvCxnSpPr>
            <p:nvPr/>
          </p:nvCxnSpPr>
          <p:spPr bwMode="auto">
            <a:xfrm flipH="1">
              <a:off x="4425950" y="2389188"/>
              <a:ext cx="384175" cy="579437"/>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53" name="Straight Connector 504"/>
            <p:cNvCxnSpPr>
              <a:cxnSpLocks noChangeShapeType="1"/>
              <a:endCxn id="212568" idx="0"/>
            </p:cNvCxnSpPr>
            <p:nvPr/>
          </p:nvCxnSpPr>
          <p:spPr bwMode="auto">
            <a:xfrm>
              <a:off x="6770688" y="2900363"/>
              <a:ext cx="215900" cy="104616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54" name="Straight Connector 505"/>
            <p:cNvCxnSpPr>
              <a:cxnSpLocks noChangeShapeType="1"/>
            </p:cNvCxnSpPr>
            <p:nvPr/>
          </p:nvCxnSpPr>
          <p:spPr bwMode="auto">
            <a:xfrm flipH="1">
              <a:off x="7137400" y="3251200"/>
              <a:ext cx="241300" cy="69215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55" name="Straight Connector 506"/>
            <p:cNvCxnSpPr>
              <a:cxnSpLocks noChangeShapeType="1"/>
              <a:stCxn id="212318" idx="4"/>
              <a:endCxn id="212563" idx="0"/>
            </p:cNvCxnSpPr>
            <p:nvPr/>
          </p:nvCxnSpPr>
          <p:spPr bwMode="auto">
            <a:xfrm flipH="1">
              <a:off x="7483475" y="4229100"/>
              <a:ext cx="541338" cy="249238"/>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56" name="Straight Connector 507"/>
            <p:cNvCxnSpPr>
              <a:cxnSpLocks noChangeShapeType="1"/>
            </p:cNvCxnSpPr>
            <p:nvPr/>
          </p:nvCxnSpPr>
          <p:spPr bwMode="auto">
            <a:xfrm flipH="1" flipV="1">
              <a:off x="7454900" y="4573588"/>
              <a:ext cx="796925" cy="61436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57" name="Straight Connector 508"/>
            <p:cNvCxnSpPr>
              <a:cxnSpLocks noChangeShapeType="1"/>
              <a:endCxn id="212550" idx="5"/>
            </p:cNvCxnSpPr>
            <p:nvPr/>
          </p:nvCxnSpPr>
          <p:spPr bwMode="auto">
            <a:xfrm flipH="1" flipV="1">
              <a:off x="6496050" y="4722813"/>
              <a:ext cx="1047750" cy="966787"/>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58" name="Straight Connector 509"/>
            <p:cNvCxnSpPr>
              <a:cxnSpLocks noChangeShapeType="1"/>
              <a:stCxn id="212319" idx="0"/>
              <a:endCxn id="212374" idx="5"/>
            </p:cNvCxnSpPr>
            <p:nvPr/>
          </p:nvCxnSpPr>
          <p:spPr bwMode="auto">
            <a:xfrm flipH="1" flipV="1">
              <a:off x="5084763" y="5684838"/>
              <a:ext cx="520700" cy="169862"/>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59" name="Straight Connector 510"/>
            <p:cNvCxnSpPr>
              <a:cxnSpLocks noChangeShapeType="1"/>
            </p:cNvCxnSpPr>
            <p:nvPr/>
          </p:nvCxnSpPr>
          <p:spPr bwMode="auto">
            <a:xfrm flipH="1" flipV="1">
              <a:off x="4068763" y="5045075"/>
              <a:ext cx="371475" cy="973138"/>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60" name="Straight Connector 511"/>
            <p:cNvCxnSpPr>
              <a:cxnSpLocks noChangeShapeType="1"/>
            </p:cNvCxnSpPr>
            <p:nvPr/>
          </p:nvCxnSpPr>
          <p:spPr bwMode="auto">
            <a:xfrm flipV="1">
              <a:off x="3389313" y="5689600"/>
              <a:ext cx="306387" cy="16510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61" name="Straight Connector 512"/>
            <p:cNvCxnSpPr>
              <a:cxnSpLocks noChangeShapeType="1"/>
            </p:cNvCxnSpPr>
            <p:nvPr/>
          </p:nvCxnSpPr>
          <p:spPr bwMode="auto">
            <a:xfrm flipV="1">
              <a:off x="1790700" y="5160963"/>
              <a:ext cx="401638" cy="20955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62" name="Straight Connector 513"/>
            <p:cNvCxnSpPr>
              <a:cxnSpLocks noChangeShapeType="1"/>
            </p:cNvCxnSpPr>
            <p:nvPr/>
          </p:nvCxnSpPr>
          <p:spPr bwMode="auto">
            <a:xfrm flipV="1">
              <a:off x="1179513" y="4467225"/>
              <a:ext cx="227012" cy="282575"/>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63" name="Straight Connector 514"/>
            <p:cNvCxnSpPr>
              <a:cxnSpLocks noChangeShapeType="1"/>
              <a:endCxn id="212375" idx="5"/>
            </p:cNvCxnSpPr>
            <p:nvPr/>
          </p:nvCxnSpPr>
          <p:spPr bwMode="auto">
            <a:xfrm flipV="1">
              <a:off x="1155700" y="4368800"/>
              <a:ext cx="203200" cy="7938"/>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sp>
          <p:nvSpPr>
            <p:cNvPr id="212364" name="Oval 14"/>
            <p:cNvSpPr>
              <a:spLocks noChangeArrowheads="1"/>
            </p:cNvSpPr>
            <p:nvPr/>
          </p:nvSpPr>
          <p:spPr bwMode="auto">
            <a:xfrm>
              <a:off x="5677595" y="2896842"/>
              <a:ext cx="528046" cy="304770"/>
            </a:xfrm>
            <a:prstGeom prst="ellipse">
              <a:avLst/>
            </a:prstGeom>
            <a:solidFill>
              <a:srgbClr val="0000FF"/>
            </a:solidFill>
            <a:ln>
              <a:noFill/>
            </a:ln>
            <a:extLst>
              <a:ext uri="{91240B29-F687-4F45-9708-019B960494DF}">
                <a14:hiddenLine xmlns:a14="http://schemas.microsoft.com/office/drawing/2010/main" w="3175">
                  <a:solidFill>
                    <a:srgbClr val="000000"/>
                  </a:solidFill>
                  <a:round/>
                  <a:headEnd/>
                  <a:tailEnd/>
                </a14:hiddenLine>
              </a:ext>
            </a:extLst>
          </p:spPr>
          <p:txBody>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cxnSp>
          <p:nvCxnSpPr>
            <p:cNvPr id="212365" name="Straight Connector 18"/>
            <p:cNvCxnSpPr>
              <a:cxnSpLocks noChangeShapeType="1"/>
            </p:cNvCxnSpPr>
            <p:nvPr/>
          </p:nvCxnSpPr>
          <p:spPr bwMode="auto">
            <a:xfrm>
              <a:off x="4713288" y="3051291"/>
              <a:ext cx="964307" cy="26892"/>
            </a:xfrm>
            <a:prstGeom prst="line">
              <a:avLst/>
            </a:prstGeom>
            <a:noFill/>
            <a:ln w="12700">
              <a:solidFill>
                <a:srgbClr val="CC0000"/>
              </a:solidFill>
              <a:round/>
              <a:headEnd/>
              <a:tailEnd/>
            </a:ln>
            <a:extLst>
              <a:ext uri="{909E8E84-426E-40DD-AFC4-6F175D3DCCD1}">
                <a14:hiddenFill xmlns:a14="http://schemas.microsoft.com/office/drawing/2010/main">
                  <a:noFill/>
                </a14:hiddenFill>
              </a:ext>
            </a:extLst>
          </p:spPr>
        </p:cxnSp>
        <p:cxnSp>
          <p:nvCxnSpPr>
            <p:cNvPr id="212366" name="Straight Connector 516"/>
            <p:cNvCxnSpPr>
              <a:cxnSpLocks noChangeShapeType="1"/>
            </p:cNvCxnSpPr>
            <p:nvPr/>
          </p:nvCxnSpPr>
          <p:spPr bwMode="auto">
            <a:xfrm>
              <a:off x="6139457" y="3169615"/>
              <a:ext cx="691556" cy="784846"/>
            </a:xfrm>
            <a:prstGeom prst="line">
              <a:avLst/>
            </a:prstGeom>
            <a:noFill/>
            <a:ln w="12700">
              <a:solidFill>
                <a:srgbClr val="CC0000"/>
              </a:solidFill>
              <a:round/>
              <a:headEnd/>
              <a:tailEnd/>
            </a:ln>
            <a:extLst>
              <a:ext uri="{909E8E84-426E-40DD-AFC4-6F175D3DCCD1}">
                <a14:hiddenFill xmlns:a14="http://schemas.microsoft.com/office/drawing/2010/main">
                  <a:noFill/>
                </a14:hiddenFill>
              </a:ext>
            </a:extLst>
          </p:spPr>
        </p:cxnSp>
        <p:cxnSp>
          <p:nvCxnSpPr>
            <p:cNvPr id="212367" name="Straight Connector 515"/>
            <p:cNvCxnSpPr>
              <a:cxnSpLocks noChangeShapeType="1"/>
              <a:stCxn id="212404" idx="0"/>
            </p:cNvCxnSpPr>
            <p:nvPr/>
          </p:nvCxnSpPr>
          <p:spPr bwMode="auto">
            <a:xfrm flipV="1">
              <a:off x="3832888" y="4233720"/>
              <a:ext cx="190494" cy="141430"/>
            </a:xfrm>
            <a:prstGeom prst="line">
              <a:avLst/>
            </a:prstGeom>
            <a:noFill/>
            <a:ln w="12700">
              <a:solidFill>
                <a:srgbClr val="CC0000"/>
              </a:solidFill>
              <a:round/>
              <a:headEnd/>
              <a:tailEnd/>
            </a:ln>
            <a:extLst>
              <a:ext uri="{909E8E84-426E-40DD-AFC4-6F175D3DCCD1}">
                <a14:hiddenFill xmlns:a14="http://schemas.microsoft.com/office/drawing/2010/main">
                  <a:noFill/>
                </a14:hiddenFill>
              </a:ext>
            </a:extLst>
          </p:spPr>
        </p:cxnSp>
        <p:sp>
          <p:nvSpPr>
            <p:cNvPr id="212368" name="Oval 521"/>
            <p:cNvSpPr>
              <a:spLocks noChangeArrowheads="1"/>
            </p:cNvSpPr>
            <p:nvPr/>
          </p:nvSpPr>
          <p:spPr bwMode="auto">
            <a:xfrm>
              <a:off x="3932543" y="3959560"/>
              <a:ext cx="528230" cy="305050"/>
            </a:xfrm>
            <a:prstGeom prst="ellipse">
              <a:avLst/>
            </a:prstGeom>
            <a:solidFill>
              <a:srgbClr val="0000FF"/>
            </a:solidFill>
            <a:ln>
              <a:noFill/>
            </a:ln>
            <a:extLst>
              <a:ext uri="{91240B29-F687-4F45-9708-019B960494DF}">
                <a14:hiddenLine xmlns:a14="http://schemas.microsoft.com/office/drawing/2010/main" w="3175">
                  <a:solidFill>
                    <a:srgbClr val="000000"/>
                  </a:solidFill>
                  <a:round/>
                  <a:headEnd/>
                  <a:tailEnd/>
                </a14:hiddenLine>
              </a:ext>
            </a:extLst>
          </p:spPr>
          <p:txBody>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zh-CN" sz="2400">
                  <a:solidFill>
                    <a:srgbClr val="000000"/>
                  </a:solidFill>
                  <a:latin typeface="+mn-lt"/>
                  <a:ea typeface="+mn-ea"/>
                </a:rPr>
                <a:t>   </a:t>
              </a:r>
            </a:p>
          </p:txBody>
        </p:sp>
        <p:cxnSp>
          <p:nvCxnSpPr>
            <p:cNvPr id="212369" name="Straight Connector 519"/>
            <p:cNvCxnSpPr>
              <a:cxnSpLocks noChangeShapeType="1"/>
              <a:stCxn id="212368" idx="6"/>
              <a:endCxn id="212602" idx="1"/>
            </p:cNvCxnSpPr>
            <p:nvPr/>
          </p:nvCxnSpPr>
          <p:spPr bwMode="auto">
            <a:xfrm flipV="1">
              <a:off x="4460773" y="3953940"/>
              <a:ext cx="770040" cy="158145"/>
            </a:xfrm>
            <a:prstGeom prst="line">
              <a:avLst/>
            </a:prstGeom>
            <a:noFill/>
            <a:ln w="12700">
              <a:solidFill>
                <a:srgbClr val="CC0000"/>
              </a:solidFill>
              <a:round/>
              <a:headEnd/>
              <a:tailEnd/>
            </a:ln>
            <a:extLst>
              <a:ext uri="{909E8E84-426E-40DD-AFC4-6F175D3DCCD1}">
                <a14:hiddenFill xmlns:a14="http://schemas.microsoft.com/office/drawing/2010/main">
                  <a:noFill/>
                </a14:hiddenFill>
              </a:ext>
            </a:extLst>
          </p:spPr>
        </p:cxnSp>
        <p:cxnSp>
          <p:nvCxnSpPr>
            <p:cNvPr id="212370" name="Straight Connector 520"/>
            <p:cNvCxnSpPr>
              <a:cxnSpLocks noChangeShapeType="1"/>
            </p:cNvCxnSpPr>
            <p:nvPr/>
          </p:nvCxnSpPr>
          <p:spPr bwMode="auto">
            <a:xfrm>
              <a:off x="3692525" y="3789363"/>
              <a:ext cx="342828" cy="205015"/>
            </a:xfrm>
            <a:prstGeom prst="line">
              <a:avLst/>
            </a:prstGeom>
            <a:noFill/>
            <a:ln w="12700">
              <a:solidFill>
                <a:srgbClr val="CC0000"/>
              </a:solidFill>
              <a:round/>
              <a:headEnd/>
              <a:tailEnd/>
            </a:ln>
            <a:extLst>
              <a:ext uri="{909E8E84-426E-40DD-AFC4-6F175D3DCCD1}">
                <a14:hiddenFill xmlns:a14="http://schemas.microsoft.com/office/drawing/2010/main">
                  <a:noFill/>
                </a14:hiddenFill>
              </a:ext>
            </a:extLst>
          </p:spPr>
        </p:cxnSp>
        <p:cxnSp>
          <p:nvCxnSpPr>
            <p:cNvPr id="212371" name="Straight Connector 7"/>
            <p:cNvCxnSpPr>
              <a:cxnSpLocks noChangeShapeType="1"/>
              <a:stCxn id="212476" idx="5"/>
              <a:endCxn id="212600" idx="1"/>
            </p:cNvCxnSpPr>
            <p:nvPr/>
          </p:nvCxnSpPr>
          <p:spPr bwMode="auto">
            <a:xfrm>
              <a:off x="4876727" y="3633788"/>
              <a:ext cx="431873" cy="222379"/>
            </a:xfrm>
            <a:prstGeom prst="line">
              <a:avLst/>
            </a:prstGeom>
            <a:noFill/>
            <a:ln w="12700">
              <a:solidFill>
                <a:srgbClr val="CC0000"/>
              </a:solidFill>
              <a:round/>
              <a:headEnd/>
              <a:tailEnd/>
            </a:ln>
            <a:extLst>
              <a:ext uri="{909E8E84-426E-40DD-AFC4-6F175D3DCCD1}">
                <a14:hiddenFill xmlns:a14="http://schemas.microsoft.com/office/drawing/2010/main">
                  <a:noFill/>
                </a14:hiddenFill>
              </a:ext>
            </a:extLst>
          </p:spPr>
        </p:cxnSp>
        <p:cxnSp>
          <p:nvCxnSpPr>
            <p:cNvPr id="212372" name="Straight Connector 415"/>
            <p:cNvCxnSpPr>
              <a:cxnSpLocks noChangeShapeType="1"/>
              <a:endCxn id="212436" idx="0"/>
            </p:cNvCxnSpPr>
            <p:nvPr/>
          </p:nvCxnSpPr>
          <p:spPr bwMode="auto">
            <a:xfrm flipH="1">
              <a:off x="2406650" y="3753813"/>
              <a:ext cx="282556" cy="511097"/>
            </a:xfrm>
            <a:prstGeom prst="line">
              <a:avLst/>
            </a:prstGeom>
            <a:noFill/>
            <a:ln w="12700">
              <a:solidFill>
                <a:srgbClr val="CC0000"/>
              </a:solidFill>
              <a:round/>
              <a:headEnd/>
              <a:tailEnd/>
            </a:ln>
            <a:extLst>
              <a:ext uri="{909E8E84-426E-40DD-AFC4-6F175D3DCCD1}">
                <a14:hiddenFill xmlns:a14="http://schemas.microsoft.com/office/drawing/2010/main">
                  <a:noFill/>
                </a14:hiddenFill>
              </a:ext>
            </a:extLst>
          </p:spPr>
        </p:cxnSp>
        <p:cxnSp>
          <p:nvCxnSpPr>
            <p:cNvPr id="212373" name="Straight Connector 523"/>
            <p:cNvCxnSpPr>
              <a:cxnSpLocks noChangeShapeType="1"/>
              <a:stCxn id="212399" idx="0"/>
            </p:cNvCxnSpPr>
            <p:nvPr/>
          </p:nvCxnSpPr>
          <p:spPr bwMode="auto">
            <a:xfrm flipV="1">
              <a:off x="4307761" y="4626483"/>
              <a:ext cx="844015" cy="304292"/>
            </a:xfrm>
            <a:prstGeom prst="line">
              <a:avLst/>
            </a:prstGeom>
            <a:noFill/>
            <a:ln w="12700">
              <a:solidFill>
                <a:srgbClr val="CC0000"/>
              </a:solidFill>
              <a:round/>
              <a:headEnd/>
              <a:tailEnd/>
            </a:ln>
            <a:extLst>
              <a:ext uri="{909E8E84-426E-40DD-AFC4-6F175D3DCCD1}">
                <a14:hiddenFill xmlns:a14="http://schemas.microsoft.com/office/drawing/2010/main">
                  <a:noFill/>
                </a14:hiddenFill>
              </a:ext>
            </a:extLst>
          </p:spPr>
        </p:cxnSp>
        <p:sp>
          <p:nvSpPr>
            <p:cNvPr id="212374" name="Oval 6"/>
            <p:cNvSpPr>
              <a:spLocks noChangeArrowheads="1"/>
            </p:cNvSpPr>
            <p:nvPr/>
          </p:nvSpPr>
          <p:spPr bwMode="auto">
            <a:xfrm>
              <a:off x="3340100" y="5359400"/>
              <a:ext cx="2044700" cy="381000"/>
            </a:xfrm>
            <a:prstGeom prst="ellipse">
              <a:avLst/>
            </a:prstGeom>
            <a:solidFill>
              <a:srgbClr val="FFFF00"/>
            </a:solidFill>
            <a:ln>
              <a:noFill/>
            </a:ln>
            <a:extLst>
              <a:ext uri="{91240B29-F687-4F45-9708-019B960494DF}">
                <a14:hiddenLine xmlns:a14="http://schemas.microsoft.com/office/drawing/2010/main" w="3175">
                  <a:solidFill>
                    <a:srgbClr val="000000"/>
                  </a:solidFill>
                  <a:round/>
                  <a:headEnd/>
                  <a:tailEnd/>
                </a14:hiddenLine>
              </a:ext>
            </a:extLst>
          </p:spPr>
          <p:txBody>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375" name="Oval 517"/>
            <p:cNvSpPr>
              <a:spLocks noChangeArrowheads="1"/>
            </p:cNvSpPr>
            <p:nvPr/>
          </p:nvSpPr>
          <p:spPr bwMode="auto">
            <a:xfrm rot="5400000">
              <a:off x="867569" y="3736182"/>
              <a:ext cx="1252537" cy="381000"/>
            </a:xfrm>
            <a:prstGeom prst="ellipse">
              <a:avLst/>
            </a:prstGeom>
            <a:solidFill>
              <a:srgbClr val="FFFF00"/>
            </a:solidFill>
            <a:ln>
              <a:noFill/>
            </a:ln>
            <a:extLst>
              <a:ext uri="{91240B29-F687-4F45-9708-019B960494DF}">
                <a14:hiddenLine xmlns:a14="http://schemas.microsoft.com/office/drawing/2010/main" w="3175">
                  <a:solidFill>
                    <a:srgbClr val="000000"/>
                  </a:solidFill>
                  <a:round/>
                  <a:headEnd/>
                  <a:tailEnd/>
                </a14:hiddenLine>
              </a:ext>
            </a:extLst>
          </p:spPr>
          <p:txBody>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cxnSp>
          <p:nvCxnSpPr>
            <p:cNvPr id="212376" name="Straight Connector 39941"/>
            <p:cNvCxnSpPr>
              <a:cxnSpLocks noChangeShapeType="1"/>
              <a:stCxn id="212375" idx="0"/>
              <a:endCxn id="212464" idx="0"/>
            </p:cNvCxnSpPr>
            <p:nvPr/>
          </p:nvCxnSpPr>
          <p:spPr bwMode="auto">
            <a:xfrm flipV="1">
              <a:off x="1684338" y="3654425"/>
              <a:ext cx="758825" cy="273050"/>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cxnSp>
          <p:nvCxnSpPr>
            <p:cNvPr id="212377" name="Straight Connector 524"/>
            <p:cNvCxnSpPr>
              <a:cxnSpLocks noChangeShapeType="1"/>
              <a:endCxn id="212438" idx="1"/>
            </p:cNvCxnSpPr>
            <p:nvPr/>
          </p:nvCxnSpPr>
          <p:spPr bwMode="auto">
            <a:xfrm>
              <a:off x="1685925" y="4111625"/>
              <a:ext cx="466725" cy="269875"/>
            </a:xfrm>
            <a:prstGeom prst="line">
              <a:avLst/>
            </a:prstGeom>
            <a:noFill/>
            <a:ln w="3175">
              <a:solidFill>
                <a:schemeClr val="tx1"/>
              </a:solidFill>
              <a:round/>
              <a:headEnd/>
              <a:tailEnd/>
            </a:ln>
            <a:extLst>
              <a:ext uri="{909E8E84-426E-40DD-AFC4-6F175D3DCCD1}">
                <a14:hiddenFill xmlns:a14="http://schemas.microsoft.com/office/drawing/2010/main">
                  <a:noFill/>
                </a14:hiddenFill>
              </a:ext>
            </a:extLst>
          </p:spPr>
        </p:cxnSp>
      </p:grpSp>
      <p:grpSp>
        <p:nvGrpSpPr>
          <p:cNvPr id="211973" name="Group 418"/>
          <p:cNvGrpSpPr>
            <a:grpSpLocks/>
          </p:cNvGrpSpPr>
          <p:nvPr/>
        </p:nvGrpSpPr>
        <p:grpSpPr bwMode="auto">
          <a:xfrm>
            <a:off x="2032318" y="3325812"/>
            <a:ext cx="874712" cy="506412"/>
            <a:chOff x="2889" y="1631"/>
            <a:chExt cx="980" cy="743"/>
          </a:xfrm>
        </p:grpSpPr>
        <p:sp>
          <p:nvSpPr>
            <p:cNvPr id="212304" name="Rectangle 419"/>
            <p:cNvSpPr>
              <a:spLocks noChangeArrowheads="1"/>
            </p:cNvSpPr>
            <p:nvPr/>
          </p:nvSpPr>
          <p:spPr bwMode="auto">
            <a:xfrm>
              <a:off x="3046" y="1841"/>
              <a:ext cx="663" cy="53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35249" name="AutoShape 420"/>
            <p:cNvSpPr>
              <a:spLocks noChangeArrowheads="1"/>
            </p:cNvSpPr>
            <p:nvPr/>
          </p:nvSpPr>
          <p:spPr bwMode="auto">
            <a:xfrm>
              <a:off x="2889" y="1631"/>
              <a:ext cx="980" cy="254"/>
            </a:xfrm>
            <a:prstGeom prst="triangle">
              <a:avLst>
                <a:gd name="adj" fmla="val 50000"/>
              </a:avLst>
            </a:prstGeom>
            <a:solidFill>
              <a:schemeClr val="tx1">
                <a:lumMod val="50000"/>
                <a:lumOff val="50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spcBef>
                  <a:spcPct val="0"/>
                </a:spcBef>
                <a:buClrTx/>
                <a:buSzTx/>
                <a:buFontTx/>
                <a:buNone/>
                <a:defRPr/>
              </a:pPr>
              <a:endParaRPr lang="en-US" dirty="0">
                <a:solidFill>
                  <a:srgbClr val="00CCFF"/>
                </a:solidFill>
                <a:latin typeface="+mn-lt"/>
                <a:ea typeface="+mn-ea"/>
                <a:cs typeface="ＭＳ Ｐゴシック" charset="0"/>
              </a:endParaRPr>
            </a:p>
          </p:txBody>
        </p:sp>
      </p:grpSp>
      <p:sp>
        <p:nvSpPr>
          <p:cNvPr id="211974" name="Line 424"/>
          <p:cNvSpPr>
            <a:spLocks noChangeShapeType="1"/>
          </p:cNvSpPr>
          <p:nvPr/>
        </p:nvSpPr>
        <p:spPr bwMode="auto">
          <a:xfrm flipV="1">
            <a:off x="2754631" y="3778250"/>
            <a:ext cx="144463" cy="3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zh-CN" altLang="en-US">
              <a:latin typeface="+mn-lt"/>
              <a:ea typeface="+mn-ea"/>
            </a:endParaRPr>
          </a:p>
        </p:txBody>
      </p:sp>
      <p:sp>
        <p:nvSpPr>
          <p:cNvPr id="6" name="标题 5"/>
          <p:cNvSpPr>
            <a:spLocks noGrp="1"/>
          </p:cNvSpPr>
          <p:nvPr>
            <p:ph type="title"/>
          </p:nvPr>
        </p:nvSpPr>
        <p:spPr>
          <a:xfrm>
            <a:off x="240000" y="360000"/>
            <a:ext cx="11520000" cy="890588"/>
          </a:xfrm>
        </p:spPr>
        <p:txBody>
          <a:bodyPr/>
          <a:lstStyle/>
          <a:p>
            <a:r>
              <a:rPr lang="en-US" altLang="zh-CN" dirty="0"/>
              <a:t>Option 2: CDN Overview</a:t>
            </a:r>
            <a:endParaRPr lang="zh-CN" altLang="en-US" dirty="0"/>
          </a:p>
        </p:txBody>
      </p:sp>
      <p:sp>
        <p:nvSpPr>
          <p:cNvPr id="2" name="灯片编号占位符 1"/>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143</a:t>
            </a:fld>
            <a:endParaRPr lang="en-US" altLang="zh-CN" dirty="0"/>
          </a:p>
        </p:txBody>
      </p:sp>
      <p:grpSp>
        <p:nvGrpSpPr>
          <p:cNvPr id="793" name="Group 792"/>
          <p:cNvGrpSpPr>
            <a:grpSpLocks/>
          </p:cNvGrpSpPr>
          <p:nvPr/>
        </p:nvGrpSpPr>
        <p:grpSpPr bwMode="auto">
          <a:xfrm>
            <a:off x="4813618" y="4275137"/>
            <a:ext cx="349250" cy="679450"/>
            <a:chOff x="7923189" y="2486664"/>
            <a:chExt cx="360377" cy="884585"/>
          </a:xfrm>
        </p:grpSpPr>
        <p:pic>
          <p:nvPicPr>
            <p:cNvPr id="212270"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43998" y="2486664"/>
              <a:ext cx="239568" cy="53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2271" name="Group 950"/>
            <p:cNvGrpSpPr>
              <a:grpSpLocks/>
            </p:cNvGrpSpPr>
            <p:nvPr/>
          </p:nvGrpSpPr>
          <p:grpSpPr bwMode="auto">
            <a:xfrm>
              <a:off x="7923189" y="2890236"/>
              <a:ext cx="227012" cy="481013"/>
              <a:chOff x="4140" y="429"/>
              <a:chExt cx="1425" cy="2396"/>
            </a:xfrm>
          </p:grpSpPr>
          <p:sp>
            <p:nvSpPr>
              <p:cNvPr id="212272" name="Freeform 951"/>
              <p:cNvSpPr>
                <a:spLocks/>
              </p:cNvSpPr>
              <p:nvPr/>
            </p:nvSpPr>
            <p:spPr bwMode="auto">
              <a:xfrm>
                <a:off x="5268" y="433"/>
                <a:ext cx="283" cy="2286"/>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73" name="Rectangle 952"/>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74" name="Freeform 953"/>
              <p:cNvSpPr>
                <a:spLocks/>
              </p:cNvSpPr>
              <p:nvPr/>
            </p:nvSpPr>
            <p:spPr bwMode="auto">
              <a:xfrm>
                <a:off x="5321" y="570"/>
                <a:ext cx="169" cy="2115"/>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75" name="Freeform 954"/>
              <p:cNvSpPr>
                <a:spLocks/>
              </p:cNvSpPr>
              <p:nvPr/>
            </p:nvSpPr>
            <p:spPr bwMode="auto">
              <a:xfrm>
                <a:off x="5284" y="1640"/>
                <a:ext cx="263" cy="189"/>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76" name="Rectangle 955"/>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277" name="Group 956"/>
              <p:cNvGrpSpPr>
                <a:grpSpLocks/>
              </p:cNvGrpSpPr>
              <p:nvPr/>
            </p:nvGrpSpPr>
            <p:grpSpPr bwMode="auto">
              <a:xfrm>
                <a:off x="4749" y="668"/>
                <a:ext cx="581" cy="145"/>
                <a:chOff x="614" y="2568"/>
                <a:chExt cx="725" cy="139"/>
              </a:xfrm>
            </p:grpSpPr>
            <p:sp>
              <p:nvSpPr>
                <p:cNvPr id="212302" name="AutoShape 957"/>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303" name="AutoShape 958"/>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278" name="Rectangle 959"/>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279" name="Group 960"/>
              <p:cNvGrpSpPr>
                <a:grpSpLocks/>
              </p:cNvGrpSpPr>
              <p:nvPr/>
            </p:nvGrpSpPr>
            <p:grpSpPr bwMode="auto">
              <a:xfrm>
                <a:off x="4747" y="994"/>
                <a:ext cx="581" cy="134"/>
                <a:chOff x="614" y="2568"/>
                <a:chExt cx="725" cy="139"/>
              </a:xfrm>
            </p:grpSpPr>
            <p:sp>
              <p:nvSpPr>
                <p:cNvPr id="212300" name="AutoShape 961"/>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301" name="AutoShape 962"/>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280" name="Rectangle 963"/>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81" name="Rectangle 964"/>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282" name="Group 965"/>
              <p:cNvGrpSpPr>
                <a:grpSpLocks/>
              </p:cNvGrpSpPr>
              <p:nvPr/>
            </p:nvGrpSpPr>
            <p:grpSpPr bwMode="auto">
              <a:xfrm>
                <a:off x="4735" y="1627"/>
                <a:ext cx="582" cy="151"/>
                <a:chOff x="614" y="2568"/>
                <a:chExt cx="725" cy="139"/>
              </a:xfrm>
            </p:grpSpPr>
            <p:sp>
              <p:nvSpPr>
                <p:cNvPr id="212298" name="AutoShape 966"/>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99" name="AutoShape 967"/>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283" name="Freeform 968"/>
              <p:cNvSpPr>
                <a:spLocks/>
              </p:cNvSpPr>
              <p:nvPr/>
            </p:nvSpPr>
            <p:spPr bwMode="auto">
              <a:xfrm>
                <a:off x="5288" y="1354"/>
                <a:ext cx="263" cy="188"/>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212284" name="Group 969"/>
              <p:cNvGrpSpPr>
                <a:grpSpLocks/>
              </p:cNvGrpSpPr>
              <p:nvPr/>
            </p:nvGrpSpPr>
            <p:grpSpPr bwMode="auto">
              <a:xfrm>
                <a:off x="4739" y="1327"/>
                <a:ext cx="582" cy="139"/>
                <a:chOff x="614" y="2568"/>
                <a:chExt cx="725" cy="139"/>
              </a:xfrm>
            </p:grpSpPr>
            <p:sp>
              <p:nvSpPr>
                <p:cNvPr id="212296" name="AutoShape 970"/>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97" name="AutoShape 971"/>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285" name="Rectangle 972"/>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86" name="Freeform 973"/>
              <p:cNvSpPr>
                <a:spLocks/>
              </p:cNvSpPr>
              <p:nvPr/>
            </p:nvSpPr>
            <p:spPr bwMode="auto">
              <a:xfrm>
                <a:off x="5312" y="1007"/>
                <a:ext cx="237" cy="213"/>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87" name="Freeform 974"/>
              <p:cNvSpPr>
                <a:spLocks/>
              </p:cNvSpPr>
              <p:nvPr/>
            </p:nvSpPr>
            <p:spPr bwMode="auto">
              <a:xfrm>
                <a:off x="5315" y="680"/>
                <a:ext cx="244" cy="240"/>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88" name="Oval 975"/>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89" name="Freeform 976"/>
              <p:cNvSpPr>
                <a:spLocks/>
              </p:cNvSpPr>
              <p:nvPr/>
            </p:nvSpPr>
            <p:spPr bwMode="auto">
              <a:xfrm>
                <a:off x="5302" y="2614"/>
                <a:ext cx="245" cy="200"/>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90" name="AutoShape 977"/>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91" name="AutoShape 978"/>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92" name="Oval 979"/>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93" name="Oval 980"/>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endParaRPr lang="zh-CN" altLang="zh-CN" sz="1800">
                  <a:solidFill>
                    <a:srgbClr val="FF0000"/>
                  </a:solidFill>
                  <a:latin typeface="+mn-lt"/>
                  <a:ea typeface="+mn-ea"/>
                </a:endParaRPr>
              </a:p>
            </p:txBody>
          </p:sp>
          <p:sp>
            <p:nvSpPr>
              <p:cNvPr id="212294" name="Oval 981"/>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95" name="Rectangle 982"/>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grpSp>
      <p:grpSp>
        <p:nvGrpSpPr>
          <p:cNvPr id="828" name="Group 827"/>
          <p:cNvGrpSpPr>
            <a:grpSpLocks/>
          </p:cNvGrpSpPr>
          <p:nvPr/>
        </p:nvGrpSpPr>
        <p:grpSpPr bwMode="auto">
          <a:xfrm>
            <a:off x="5980431" y="2054224"/>
            <a:ext cx="347663" cy="679450"/>
            <a:chOff x="7923189" y="2486664"/>
            <a:chExt cx="360377" cy="884585"/>
          </a:xfrm>
        </p:grpSpPr>
        <p:pic>
          <p:nvPicPr>
            <p:cNvPr id="212236"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43998" y="2486664"/>
              <a:ext cx="239568" cy="53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2237" name="Group 950"/>
            <p:cNvGrpSpPr>
              <a:grpSpLocks/>
            </p:cNvGrpSpPr>
            <p:nvPr/>
          </p:nvGrpSpPr>
          <p:grpSpPr bwMode="auto">
            <a:xfrm>
              <a:off x="7923189" y="2890236"/>
              <a:ext cx="227012" cy="481013"/>
              <a:chOff x="4140" y="429"/>
              <a:chExt cx="1425" cy="2396"/>
            </a:xfrm>
          </p:grpSpPr>
          <p:sp>
            <p:nvSpPr>
              <p:cNvPr id="212238" name="Freeform 951"/>
              <p:cNvSpPr>
                <a:spLocks/>
              </p:cNvSpPr>
              <p:nvPr/>
            </p:nvSpPr>
            <p:spPr bwMode="auto">
              <a:xfrm>
                <a:off x="5268" y="433"/>
                <a:ext cx="283" cy="2286"/>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39" name="Rectangle 952"/>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40" name="Freeform 953"/>
              <p:cNvSpPr>
                <a:spLocks/>
              </p:cNvSpPr>
              <p:nvPr/>
            </p:nvSpPr>
            <p:spPr bwMode="auto">
              <a:xfrm>
                <a:off x="5321" y="570"/>
                <a:ext cx="169" cy="2115"/>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41" name="Freeform 954"/>
              <p:cNvSpPr>
                <a:spLocks/>
              </p:cNvSpPr>
              <p:nvPr/>
            </p:nvSpPr>
            <p:spPr bwMode="auto">
              <a:xfrm>
                <a:off x="5284" y="1640"/>
                <a:ext cx="263" cy="189"/>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42" name="Rectangle 955"/>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243" name="Group 956"/>
              <p:cNvGrpSpPr>
                <a:grpSpLocks/>
              </p:cNvGrpSpPr>
              <p:nvPr/>
            </p:nvGrpSpPr>
            <p:grpSpPr bwMode="auto">
              <a:xfrm>
                <a:off x="4749" y="668"/>
                <a:ext cx="581" cy="145"/>
                <a:chOff x="614" y="2568"/>
                <a:chExt cx="725" cy="139"/>
              </a:xfrm>
            </p:grpSpPr>
            <p:sp>
              <p:nvSpPr>
                <p:cNvPr id="212268" name="AutoShape 957"/>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69" name="AutoShape 958"/>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244" name="Rectangle 959"/>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245" name="Group 960"/>
              <p:cNvGrpSpPr>
                <a:grpSpLocks/>
              </p:cNvGrpSpPr>
              <p:nvPr/>
            </p:nvGrpSpPr>
            <p:grpSpPr bwMode="auto">
              <a:xfrm>
                <a:off x="4747" y="994"/>
                <a:ext cx="581" cy="134"/>
                <a:chOff x="614" y="2568"/>
                <a:chExt cx="725" cy="139"/>
              </a:xfrm>
            </p:grpSpPr>
            <p:sp>
              <p:nvSpPr>
                <p:cNvPr id="212266" name="AutoShape 961"/>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67" name="AutoShape 962"/>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246" name="Rectangle 963"/>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47" name="Rectangle 964"/>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248" name="Group 965"/>
              <p:cNvGrpSpPr>
                <a:grpSpLocks/>
              </p:cNvGrpSpPr>
              <p:nvPr/>
            </p:nvGrpSpPr>
            <p:grpSpPr bwMode="auto">
              <a:xfrm>
                <a:off x="4735" y="1627"/>
                <a:ext cx="582" cy="151"/>
                <a:chOff x="614" y="2568"/>
                <a:chExt cx="725" cy="139"/>
              </a:xfrm>
            </p:grpSpPr>
            <p:sp>
              <p:nvSpPr>
                <p:cNvPr id="212264" name="AutoShape 966"/>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65" name="AutoShape 967"/>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249" name="Freeform 968"/>
              <p:cNvSpPr>
                <a:spLocks/>
              </p:cNvSpPr>
              <p:nvPr/>
            </p:nvSpPr>
            <p:spPr bwMode="auto">
              <a:xfrm>
                <a:off x="5288" y="1354"/>
                <a:ext cx="263" cy="188"/>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212250" name="Group 969"/>
              <p:cNvGrpSpPr>
                <a:grpSpLocks/>
              </p:cNvGrpSpPr>
              <p:nvPr/>
            </p:nvGrpSpPr>
            <p:grpSpPr bwMode="auto">
              <a:xfrm>
                <a:off x="4739" y="1327"/>
                <a:ext cx="582" cy="139"/>
                <a:chOff x="614" y="2568"/>
                <a:chExt cx="725" cy="139"/>
              </a:xfrm>
            </p:grpSpPr>
            <p:sp>
              <p:nvSpPr>
                <p:cNvPr id="212262" name="AutoShape 970"/>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63" name="AutoShape 971"/>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251" name="Rectangle 972"/>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52" name="Freeform 973"/>
              <p:cNvSpPr>
                <a:spLocks/>
              </p:cNvSpPr>
              <p:nvPr/>
            </p:nvSpPr>
            <p:spPr bwMode="auto">
              <a:xfrm>
                <a:off x="5312" y="1007"/>
                <a:ext cx="237" cy="213"/>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53" name="Freeform 974"/>
              <p:cNvSpPr>
                <a:spLocks/>
              </p:cNvSpPr>
              <p:nvPr/>
            </p:nvSpPr>
            <p:spPr bwMode="auto">
              <a:xfrm>
                <a:off x="5315" y="680"/>
                <a:ext cx="244" cy="240"/>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54" name="Oval 975"/>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55" name="Freeform 976"/>
              <p:cNvSpPr>
                <a:spLocks/>
              </p:cNvSpPr>
              <p:nvPr/>
            </p:nvSpPr>
            <p:spPr bwMode="auto">
              <a:xfrm>
                <a:off x="5302" y="2614"/>
                <a:ext cx="245" cy="200"/>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56" name="AutoShape 977"/>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57" name="AutoShape 978"/>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58" name="Oval 979"/>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59" name="Oval 980"/>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endParaRPr lang="zh-CN" altLang="zh-CN" sz="1800">
                  <a:solidFill>
                    <a:srgbClr val="FF0000"/>
                  </a:solidFill>
                  <a:latin typeface="+mn-lt"/>
                  <a:ea typeface="+mn-ea"/>
                </a:endParaRPr>
              </a:p>
            </p:txBody>
          </p:sp>
          <p:sp>
            <p:nvSpPr>
              <p:cNvPr id="212260" name="Oval 981"/>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61" name="Rectangle 982"/>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grpSp>
      <p:grpSp>
        <p:nvGrpSpPr>
          <p:cNvPr id="863" name="Group 862"/>
          <p:cNvGrpSpPr>
            <a:grpSpLocks/>
          </p:cNvGrpSpPr>
          <p:nvPr/>
        </p:nvGrpSpPr>
        <p:grpSpPr bwMode="auto">
          <a:xfrm>
            <a:off x="6677343" y="4110038"/>
            <a:ext cx="347662" cy="681037"/>
            <a:chOff x="7923189" y="2486664"/>
            <a:chExt cx="360377" cy="884585"/>
          </a:xfrm>
        </p:grpSpPr>
        <p:pic>
          <p:nvPicPr>
            <p:cNvPr id="21220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43998" y="2486664"/>
              <a:ext cx="239568" cy="53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2203" name="Group 950"/>
            <p:cNvGrpSpPr>
              <a:grpSpLocks/>
            </p:cNvGrpSpPr>
            <p:nvPr/>
          </p:nvGrpSpPr>
          <p:grpSpPr bwMode="auto">
            <a:xfrm>
              <a:off x="7923189" y="2890236"/>
              <a:ext cx="227012" cy="481013"/>
              <a:chOff x="4140" y="429"/>
              <a:chExt cx="1425" cy="2396"/>
            </a:xfrm>
          </p:grpSpPr>
          <p:sp>
            <p:nvSpPr>
              <p:cNvPr id="212204" name="Freeform 951"/>
              <p:cNvSpPr>
                <a:spLocks/>
              </p:cNvSpPr>
              <p:nvPr/>
            </p:nvSpPr>
            <p:spPr bwMode="auto">
              <a:xfrm>
                <a:off x="5268" y="433"/>
                <a:ext cx="283" cy="2286"/>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05" name="Rectangle 952"/>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06" name="Freeform 953"/>
              <p:cNvSpPr>
                <a:spLocks/>
              </p:cNvSpPr>
              <p:nvPr/>
            </p:nvSpPr>
            <p:spPr bwMode="auto">
              <a:xfrm>
                <a:off x="5321" y="570"/>
                <a:ext cx="169" cy="2115"/>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07" name="Freeform 954"/>
              <p:cNvSpPr>
                <a:spLocks/>
              </p:cNvSpPr>
              <p:nvPr/>
            </p:nvSpPr>
            <p:spPr bwMode="auto">
              <a:xfrm>
                <a:off x="5284" y="1640"/>
                <a:ext cx="263" cy="189"/>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08" name="Rectangle 955"/>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209" name="Group 956"/>
              <p:cNvGrpSpPr>
                <a:grpSpLocks/>
              </p:cNvGrpSpPr>
              <p:nvPr/>
            </p:nvGrpSpPr>
            <p:grpSpPr bwMode="auto">
              <a:xfrm>
                <a:off x="4749" y="668"/>
                <a:ext cx="581" cy="145"/>
                <a:chOff x="614" y="2568"/>
                <a:chExt cx="725" cy="139"/>
              </a:xfrm>
            </p:grpSpPr>
            <p:sp>
              <p:nvSpPr>
                <p:cNvPr id="212234" name="AutoShape 957"/>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35" name="AutoShape 958"/>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210" name="Rectangle 959"/>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211" name="Group 960"/>
              <p:cNvGrpSpPr>
                <a:grpSpLocks/>
              </p:cNvGrpSpPr>
              <p:nvPr/>
            </p:nvGrpSpPr>
            <p:grpSpPr bwMode="auto">
              <a:xfrm>
                <a:off x="4747" y="994"/>
                <a:ext cx="581" cy="134"/>
                <a:chOff x="614" y="2568"/>
                <a:chExt cx="725" cy="139"/>
              </a:xfrm>
            </p:grpSpPr>
            <p:sp>
              <p:nvSpPr>
                <p:cNvPr id="212232" name="AutoShape 961"/>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33" name="AutoShape 962"/>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212" name="Rectangle 963"/>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13" name="Rectangle 964"/>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214" name="Group 965"/>
              <p:cNvGrpSpPr>
                <a:grpSpLocks/>
              </p:cNvGrpSpPr>
              <p:nvPr/>
            </p:nvGrpSpPr>
            <p:grpSpPr bwMode="auto">
              <a:xfrm>
                <a:off x="4735" y="1627"/>
                <a:ext cx="582" cy="151"/>
                <a:chOff x="614" y="2568"/>
                <a:chExt cx="725" cy="139"/>
              </a:xfrm>
            </p:grpSpPr>
            <p:sp>
              <p:nvSpPr>
                <p:cNvPr id="212230" name="AutoShape 966"/>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31" name="AutoShape 967"/>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215" name="Freeform 968"/>
              <p:cNvSpPr>
                <a:spLocks/>
              </p:cNvSpPr>
              <p:nvPr/>
            </p:nvSpPr>
            <p:spPr bwMode="auto">
              <a:xfrm>
                <a:off x="5288" y="1354"/>
                <a:ext cx="263" cy="188"/>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212216" name="Group 969"/>
              <p:cNvGrpSpPr>
                <a:grpSpLocks/>
              </p:cNvGrpSpPr>
              <p:nvPr/>
            </p:nvGrpSpPr>
            <p:grpSpPr bwMode="auto">
              <a:xfrm>
                <a:off x="4739" y="1327"/>
                <a:ext cx="582" cy="139"/>
                <a:chOff x="614" y="2568"/>
                <a:chExt cx="725" cy="139"/>
              </a:xfrm>
            </p:grpSpPr>
            <p:sp>
              <p:nvSpPr>
                <p:cNvPr id="212228" name="AutoShape 970"/>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29" name="AutoShape 971"/>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217" name="Rectangle 972"/>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18" name="Freeform 973"/>
              <p:cNvSpPr>
                <a:spLocks/>
              </p:cNvSpPr>
              <p:nvPr/>
            </p:nvSpPr>
            <p:spPr bwMode="auto">
              <a:xfrm>
                <a:off x="5312" y="1007"/>
                <a:ext cx="237" cy="213"/>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19" name="Freeform 974"/>
              <p:cNvSpPr>
                <a:spLocks/>
              </p:cNvSpPr>
              <p:nvPr/>
            </p:nvSpPr>
            <p:spPr bwMode="auto">
              <a:xfrm>
                <a:off x="5315" y="680"/>
                <a:ext cx="244" cy="240"/>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20" name="Oval 975"/>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21" name="Freeform 976"/>
              <p:cNvSpPr>
                <a:spLocks/>
              </p:cNvSpPr>
              <p:nvPr/>
            </p:nvSpPr>
            <p:spPr bwMode="auto">
              <a:xfrm>
                <a:off x="5302" y="2614"/>
                <a:ext cx="245" cy="200"/>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222" name="AutoShape 977"/>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23" name="AutoShape 978"/>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24" name="Oval 979"/>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25" name="Oval 980"/>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endParaRPr lang="zh-CN" altLang="zh-CN" sz="1800">
                  <a:solidFill>
                    <a:srgbClr val="FF0000"/>
                  </a:solidFill>
                  <a:latin typeface="+mn-lt"/>
                  <a:ea typeface="+mn-ea"/>
                </a:endParaRPr>
              </a:p>
            </p:txBody>
          </p:sp>
          <p:sp>
            <p:nvSpPr>
              <p:cNvPr id="212226" name="Oval 981"/>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27" name="Rectangle 982"/>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grpSp>
      <p:grpSp>
        <p:nvGrpSpPr>
          <p:cNvPr id="898" name="Group 897"/>
          <p:cNvGrpSpPr>
            <a:grpSpLocks/>
          </p:cNvGrpSpPr>
          <p:nvPr/>
        </p:nvGrpSpPr>
        <p:grpSpPr bwMode="auto">
          <a:xfrm>
            <a:off x="7660006" y="2327274"/>
            <a:ext cx="347663" cy="681038"/>
            <a:chOff x="7923189" y="2486664"/>
            <a:chExt cx="360377" cy="884585"/>
          </a:xfrm>
        </p:grpSpPr>
        <p:pic>
          <p:nvPicPr>
            <p:cNvPr id="212168"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43998" y="2486664"/>
              <a:ext cx="239568" cy="53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2169" name="Group 950"/>
            <p:cNvGrpSpPr>
              <a:grpSpLocks/>
            </p:cNvGrpSpPr>
            <p:nvPr/>
          </p:nvGrpSpPr>
          <p:grpSpPr bwMode="auto">
            <a:xfrm>
              <a:off x="7923189" y="2890236"/>
              <a:ext cx="227012" cy="481013"/>
              <a:chOff x="4140" y="429"/>
              <a:chExt cx="1425" cy="2396"/>
            </a:xfrm>
          </p:grpSpPr>
          <p:sp>
            <p:nvSpPr>
              <p:cNvPr id="212170" name="Freeform 951"/>
              <p:cNvSpPr>
                <a:spLocks/>
              </p:cNvSpPr>
              <p:nvPr/>
            </p:nvSpPr>
            <p:spPr bwMode="auto">
              <a:xfrm>
                <a:off x="5268" y="433"/>
                <a:ext cx="283" cy="2286"/>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171" name="Rectangle 952"/>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72" name="Freeform 953"/>
              <p:cNvSpPr>
                <a:spLocks/>
              </p:cNvSpPr>
              <p:nvPr/>
            </p:nvSpPr>
            <p:spPr bwMode="auto">
              <a:xfrm>
                <a:off x="5321" y="570"/>
                <a:ext cx="169" cy="2115"/>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173" name="Freeform 954"/>
              <p:cNvSpPr>
                <a:spLocks/>
              </p:cNvSpPr>
              <p:nvPr/>
            </p:nvSpPr>
            <p:spPr bwMode="auto">
              <a:xfrm>
                <a:off x="5284" y="1640"/>
                <a:ext cx="263" cy="189"/>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174" name="Rectangle 955"/>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175" name="Group 956"/>
              <p:cNvGrpSpPr>
                <a:grpSpLocks/>
              </p:cNvGrpSpPr>
              <p:nvPr/>
            </p:nvGrpSpPr>
            <p:grpSpPr bwMode="auto">
              <a:xfrm>
                <a:off x="4749" y="668"/>
                <a:ext cx="581" cy="145"/>
                <a:chOff x="614" y="2568"/>
                <a:chExt cx="725" cy="139"/>
              </a:xfrm>
            </p:grpSpPr>
            <p:sp>
              <p:nvSpPr>
                <p:cNvPr id="212200" name="AutoShape 957"/>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201" name="AutoShape 958"/>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176" name="Rectangle 959"/>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177" name="Group 960"/>
              <p:cNvGrpSpPr>
                <a:grpSpLocks/>
              </p:cNvGrpSpPr>
              <p:nvPr/>
            </p:nvGrpSpPr>
            <p:grpSpPr bwMode="auto">
              <a:xfrm>
                <a:off x="4747" y="994"/>
                <a:ext cx="581" cy="134"/>
                <a:chOff x="614" y="2568"/>
                <a:chExt cx="725" cy="139"/>
              </a:xfrm>
            </p:grpSpPr>
            <p:sp>
              <p:nvSpPr>
                <p:cNvPr id="212198" name="AutoShape 961"/>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99" name="AutoShape 962"/>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178" name="Rectangle 963"/>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79" name="Rectangle 964"/>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180" name="Group 965"/>
              <p:cNvGrpSpPr>
                <a:grpSpLocks/>
              </p:cNvGrpSpPr>
              <p:nvPr/>
            </p:nvGrpSpPr>
            <p:grpSpPr bwMode="auto">
              <a:xfrm>
                <a:off x="4735" y="1627"/>
                <a:ext cx="582" cy="151"/>
                <a:chOff x="614" y="2568"/>
                <a:chExt cx="725" cy="139"/>
              </a:xfrm>
            </p:grpSpPr>
            <p:sp>
              <p:nvSpPr>
                <p:cNvPr id="212196" name="AutoShape 966"/>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97" name="AutoShape 967"/>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181" name="Freeform 968"/>
              <p:cNvSpPr>
                <a:spLocks/>
              </p:cNvSpPr>
              <p:nvPr/>
            </p:nvSpPr>
            <p:spPr bwMode="auto">
              <a:xfrm>
                <a:off x="5288" y="1354"/>
                <a:ext cx="263" cy="188"/>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212182" name="Group 969"/>
              <p:cNvGrpSpPr>
                <a:grpSpLocks/>
              </p:cNvGrpSpPr>
              <p:nvPr/>
            </p:nvGrpSpPr>
            <p:grpSpPr bwMode="auto">
              <a:xfrm>
                <a:off x="4739" y="1327"/>
                <a:ext cx="582" cy="139"/>
                <a:chOff x="614" y="2568"/>
                <a:chExt cx="725" cy="139"/>
              </a:xfrm>
            </p:grpSpPr>
            <p:sp>
              <p:nvSpPr>
                <p:cNvPr id="212194" name="AutoShape 970"/>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95" name="AutoShape 971"/>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183" name="Rectangle 972"/>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84" name="Freeform 973"/>
              <p:cNvSpPr>
                <a:spLocks/>
              </p:cNvSpPr>
              <p:nvPr/>
            </p:nvSpPr>
            <p:spPr bwMode="auto">
              <a:xfrm>
                <a:off x="5312" y="1007"/>
                <a:ext cx="237" cy="213"/>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185" name="Freeform 974"/>
              <p:cNvSpPr>
                <a:spLocks/>
              </p:cNvSpPr>
              <p:nvPr/>
            </p:nvSpPr>
            <p:spPr bwMode="auto">
              <a:xfrm>
                <a:off x="5315" y="680"/>
                <a:ext cx="244" cy="240"/>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186" name="Oval 975"/>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87" name="Freeform 976"/>
              <p:cNvSpPr>
                <a:spLocks/>
              </p:cNvSpPr>
              <p:nvPr/>
            </p:nvSpPr>
            <p:spPr bwMode="auto">
              <a:xfrm>
                <a:off x="5302" y="2614"/>
                <a:ext cx="245" cy="200"/>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188" name="AutoShape 977"/>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89" name="AutoShape 978"/>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90" name="Oval 979"/>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91" name="Oval 980"/>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endParaRPr lang="zh-CN" altLang="zh-CN" sz="1800">
                  <a:solidFill>
                    <a:srgbClr val="FF0000"/>
                  </a:solidFill>
                  <a:latin typeface="+mn-lt"/>
                  <a:ea typeface="+mn-ea"/>
                </a:endParaRPr>
              </a:p>
            </p:txBody>
          </p:sp>
          <p:sp>
            <p:nvSpPr>
              <p:cNvPr id="212192" name="Oval 981"/>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93" name="Rectangle 982"/>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grpSp>
      <p:grpSp>
        <p:nvGrpSpPr>
          <p:cNvPr id="933" name="Group 932"/>
          <p:cNvGrpSpPr>
            <a:grpSpLocks/>
          </p:cNvGrpSpPr>
          <p:nvPr/>
        </p:nvGrpSpPr>
        <p:grpSpPr bwMode="auto">
          <a:xfrm>
            <a:off x="3715068" y="4127499"/>
            <a:ext cx="347662" cy="681038"/>
            <a:chOff x="7923189" y="2486664"/>
            <a:chExt cx="360377" cy="884585"/>
          </a:xfrm>
        </p:grpSpPr>
        <p:pic>
          <p:nvPicPr>
            <p:cNvPr id="21213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43998" y="2486664"/>
              <a:ext cx="239568" cy="53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2135" name="Group 950"/>
            <p:cNvGrpSpPr>
              <a:grpSpLocks/>
            </p:cNvGrpSpPr>
            <p:nvPr/>
          </p:nvGrpSpPr>
          <p:grpSpPr bwMode="auto">
            <a:xfrm>
              <a:off x="7923189" y="2890236"/>
              <a:ext cx="227012" cy="481013"/>
              <a:chOff x="4140" y="429"/>
              <a:chExt cx="1425" cy="2396"/>
            </a:xfrm>
          </p:grpSpPr>
          <p:sp>
            <p:nvSpPr>
              <p:cNvPr id="212136" name="Freeform 951"/>
              <p:cNvSpPr>
                <a:spLocks/>
              </p:cNvSpPr>
              <p:nvPr/>
            </p:nvSpPr>
            <p:spPr bwMode="auto">
              <a:xfrm>
                <a:off x="5268" y="433"/>
                <a:ext cx="283" cy="2286"/>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137" name="Rectangle 952"/>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38" name="Freeform 953"/>
              <p:cNvSpPr>
                <a:spLocks/>
              </p:cNvSpPr>
              <p:nvPr/>
            </p:nvSpPr>
            <p:spPr bwMode="auto">
              <a:xfrm>
                <a:off x="5321" y="570"/>
                <a:ext cx="169" cy="2115"/>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139" name="Freeform 954"/>
              <p:cNvSpPr>
                <a:spLocks/>
              </p:cNvSpPr>
              <p:nvPr/>
            </p:nvSpPr>
            <p:spPr bwMode="auto">
              <a:xfrm>
                <a:off x="5284" y="1640"/>
                <a:ext cx="263" cy="189"/>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140" name="Rectangle 955"/>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141" name="Group 956"/>
              <p:cNvGrpSpPr>
                <a:grpSpLocks/>
              </p:cNvGrpSpPr>
              <p:nvPr/>
            </p:nvGrpSpPr>
            <p:grpSpPr bwMode="auto">
              <a:xfrm>
                <a:off x="4749" y="668"/>
                <a:ext cx="581" cy="145"/>
                <a:chOff x="614" y="2568"/>
                <a:chExt cx="725" cy="139"/>
              </a:xfrm>
            </p:grpSpPr>
            <p:sp>
              <p:nvSpPr>
                <p:cNvPr id="212166" name="AutoShape 957"/>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67" name="AutoShape 958"/>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142" name="Rectangle 959"/>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143" name="Group 960"/>
              <p:cNvGrpSpPr>
                <a:grpSpLocks/>
              </p:cNvGrpSpPr>
              <p:nvPr/>
            </p:nvGrpSpPr>
            <p:grpSpPr bwMode="auto">
              <a:xfrm>
                <a:off x="4747" y="994"/>
                <a:ext cx="581" cy="134"/>
                <a:chOff x="614" y="2568"/>
                <a:chExt cx="725" cy="139"/>
              </a:xfrm>
            </p:grpSpPr>
            <p:sp>
              <p:nvSpPr>
                <p:cNvPr id="212164" name="AutoShape 961"/>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65" name="AutoShape 962"/>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144" name="Rectangle 963"/>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45" name="Rectangle 964"/>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146" name="Group 965"/>
              <p:cNvGrpSpPr>
                <a:grpSpLocks/>
              </p:cNvGrpSpPr>
              <p:nvPr/>
            </p:nvGrpSpPr>
            <p:grpSpPr bwMode="auto">
              <a:xfrm>
                <a:off x="4735" y="1627"/>
                <a:ext cx="582" cy="151"/>
                <a:chOff x="614" y="2568"/>
                <a:chExt cx="725" cy="139"/>
              </a:xfrm>
            </p:grpSpPr>
            <p:sp>
              <p:nvSpPr>
                <p:cNvPr id="212162" name="AutoShape 966"/>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63" name="AutoShape 967"/>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147" name="Freeform 968"/>
              <p:cNvSpPr>
                <a:spLocks/>
              </p:cNvSpPr>
              <p:nvPr/>
            </p:nvSpPr>
            <p:spPr bwMode="auto">
              <a:xfrm>
                <a:off x="5288" y="1354"/>
                <a:ext cx="263" cy="188"/>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212148" name="Group 969"/>
              <p:cNvGrpSpPr>
                <a:grpSpLocks/>
              </p:cNvGrpSpPr>
              <p:nvPr/>
            </p:nvGrpSpPr>
            <p:grpSpPr bwMode="auto">
              <a:xfrm>
                <a:off x="4739" y="1327"/>
                <a:ext cx="582" cy="139"/>
                <a:chOff x="614" y="2568"/>
                <a:chExt cx="725" cy="139"/>
              </a:xfrm>
            </p:grpSpPr>
            <p:sp>
              <p:nvSpPr>
                <p:cNvPr id="212160" name="AutoShape 970"/>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61" name="AutoShape 971"/>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149" name="Rectangle 972"/>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50" name="Freeform 973"/>
              <p:cNvSpPr>
                <a:spLocks/>
              </p:cNvSpPr>
              <p:nvPr/>
            </p:nvSpPr>
            <p:spPr bwMode="auto">
              <a:xfrm>
                <a:off x="5312" y="1007"/>
                <a:ext cx="237" cy="213"/>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151" name="Freeform 974"/>
              <p:cNvSpPr>
                <a:spLocks/>
              </p:cNvSpPr>
              <p:nvPr/>
            </p:nvSpPr>
            <p:spPr bwMode="auto">
              <a:xfrm>
                <a:off x="5315" y="680"/>
                <a:ext cx="244" cy="240"/>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152" name="Oval 975"/>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53" name="Freeform 976"/>
              <p:cNvSpPr>
                <a:spLocks/>
              </p:cNvSpPr>
              <p:nvPr/>
            </p:nvSpPr>
            <p:spPr bwMode="auto">
              <a:xfrm>
                <a:off x="5302" y="2614"/>
                <a:ext cx="245" cy="200"/>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154" name="AutoShape 977"/>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55" name="AutoShape 978"/>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56" name="Oval 979"/>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57" name="Oval 980"/>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endParaRPr lang="zh-CN" altLang="zh-CN" sz="1800">
                  <a:solidFill>
                    <a:srgbClr val="FF0000"/>
                  </a:solidFill>
                  <a:latin typeface="+mn-lt"/>
                  <a:ea typeface="+mn-ea"/>
                </a:endParaRPr>
              </a:p>
            </p:txBody>
          </p:sp>
          <p:sp>
            <p:nvSpPr>
              <p:cNvPr id="212158" name="Oval 981"/>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159" name="Rectangle 982"/>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grpSp>
      <p:grpSp>
        <p:nvGrpSpPr>
          <p:cNvPr id="211981" name="Group 15"/>
          <p:cNvGrpSpPr>
            <a:grpSpLocks/>
          </p:cNvGrpSpPr>
          <p:nvPr/>
        </p:nvGrpSpPr>
        <p:grpSpPr bwMode="auto">
          <a:xfrm>
            <a:off x="9299893" y="2867024"/>
            <a:ext cx="990600" cy="731838"/>
            <a:chOff x="7707615" y="4368892"/>
            <a:chExt cx="990551" cy="731635"/>
          </a:xfrm>
        </p:grpSpPr>
        <p:pic>
          <p:nvPicPr>
            <p:cNvPr id="212034" name="Picture 1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71833" y="4640202"/>
              <a:ext cx="822008" cy="46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2035" name="Group 249"/>
            <p:cNvGrpSpPr>
              <a:grpSpLocks/>
            </p:cNvGrpSpPr>
            <p:nvPr/>
          </p:nvGrpSpPr>
          <p:grpSpPr bwMode="auto">
            <a:xfrm flipH="1">
              <a:off x="7707615" y="4368892"/>
              <a:ext cx="225953" cy="395900"/>
              <a:chOff x="4140" y="429"/>
              <a:chExt cx="1425" cy="2396"/>
            </a:xfrm>
          </p:grpSpPr>
          <p:sp>
            <p:nvSpPr>
              <p:cNvPr id="212102" name="Freeform 250"/>
              <p:cNvSpPr>
                <a:spLocks/>
              </p:cNvSpPr>
              <p:nvPr/>
            </p:nvSpPr>
            <p:spPr bwMode="auto">
              <a:xfrm>
                <a:off x="5268" y="433"/>
                <a:ext cx="283" cy="2286"/>
              </a:xfrm>
              <a:custGeom>
                <a:avLst/>
                <a:gdLst>
                  <a:gd name="T0" fmla="*/ 9 w 354"/>
                  <a:gd name="T1" fmla="*/ 0 h 2742"/>
                  <a:gd name="T2" fmla="*/ 47 w 354"/>
                  <a:gd name="T3" fmla="*/ 66 h 2742"/>
                  <a:gd name="T4" fmla="*/ 46 w 354"/>
                  <a:gd name="T5" fmla="*/ 510 h 2742"/>
                  <a:gd name="T6" fmla="*/ 0 w 354"/>
                  <a:gd name="T7" fmla="*/ 534 h 2742"/>
                  <a:gd name="T8" fmla="*/ 9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971" name="Rectangle 251"/>
              <p:cNvSpPr>
                <a:spLocks noChangeArrowheads="1"/>
              </p:cNvSpPr>
              <p:nvPr/>
            </p:nvSpPr>
            <p:spPr bwMode="auto">
              <a:xfrm>
                <a:off x="4203" y="429"/>
                <a:ext cx="1051" cy="2276"/>
              </a:xfrm>
              <a:prstGeom prst="rect">
                <a:avLst/>
              </a:prstGeom>
              <a:gradFill rotWithShape="1">
                <a:gsLst>
                  <a:gs pos="0">
                    <a:srgbClr val="292929"/>
                  </a:gs>
                  <a:gs pos="100000">
                    <a:srgbClr val="808080"/>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212104" name="Freeform 252"/>
              <p:cNvSpPr>
                <a:spLocks/>
              </p:cNvSpPr>
              <p:nvPr/>
            </p:nvSpPr>
            <p:spPr bwMode="auto">
              <a:xfrm>
                <a:off x="5321" y="570"/>
                <a:ext cx="169" cy="2115"/>
              </a:xfrm>
              <a:custGeom>
                <a:avLst/>
                <a:gdLst>
                  <a:gd name="T0" fmla="*/ 2 w 211"/>
                  <a:gd name="T1" fmla="*/ 0 h 2537"/>
                  <a:gd name="T2" fmla="*/ 29 w 211"/>
                  <a:gd name="T3" fmla="*/ 43 h 2537"/>
                  <a:gd name="T4" fmla="*/ 2 w 211"/>
                  <a:gd name="T5" fmla="*/ 486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212105" name="Freeform 253"/>
              <p:cNvSpPr>
                <a:spLocks/>
              </p:cNvSpPr>
              <p:nvPr/>
            </p:nvSpPr>
            <p:spPr bwMode="auto">
              <a:xfrm>
                <a:off x="5284" y="1640"/>
                <a:ext cx="263" cy="189"/>
              </a:xfrm>
              <a:custGeom>
                <a:avLst/>
                <a:gdLst>
                  <a:gd name="T0" fmla="*/ 2 w 328"/>
                  <a:gd name="T1" fmla="*/ 0 h 226"/>
                  <a:gd name="T2" fmla="*/ 45 w 328"/>
                  <a:gd name="T3" fmla="*/ 25 h 226"/>
                  <a:gd name="T4" fmla="*/ 45 w 328"/>
                  <a:gd name="T5" fmla="*/ 45 h 226"/>
                  <a:gd name="T6" fmla="*/ 0 w 328"/>
                  <a:gd name="T7" fmla="*/ 1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974" name="Rectangle 254"/>
              <p:cNvSpPr>
                <a:spLocks noChangeArrowheads="1"/>
              </p:cNvSpPr>
              <p:nvPr/>
            </p:nvSpPr>
            <p:spPr bwMode="auto">
              <a:xfrm>
                <a:off x="4213" y="688"/>
                <a:ext cx="601" cy="4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nvGrpSpPr>
              <p:cNvPr id="212107" name="Group 255"/>
              <p:cNvGrpSpPr>
                <a:grpSpLocks/>
              </p:cNvGrpSpPr>
              <p:nvPr/>
            </p:nvGrpSpPr>
            <p:grpSpPr bwMode="auto">
              <a:xfrm>
                <a:off x="4749" y="668"/>
                <a:ext cx="581" cy="145"/>
                <a:chOff x="614" y="2568"/>
                <a:chExt cx="725" cy="139"/>
              </a:xfrm>
            </p:grpSpPr>
            <p:sp>
              <p:nvSpPr>
                <p:cNvPr id="1000" name="AutoShape 256"/>
                <p:cNvSpPr>
                  <a:spLocks noChangeArrowheads="1"/>
                </p:cNvSpPr>
                <p:nvPr/>
              </p:nvSpPr>
              <p:spPr bwMode="auto">
                <a:xfrm>
                  <a:off x="620" y="2569"/>
                  <a:ext cx="725" cy="138"/>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01" name="AutoShape 257"/>
                <p:cNvSpPr>
                  <a:spLocks noChangeArrowheads="1"/>
                </p:cNvSpPr>
                <p:nvPr/>
              </p:nvSpPr>
              <p:spPr bwMode="auto">
                <a:xfrm>
                  <a:off x="645" y="2587"/>
                  <a:ext cx="700" cy="101"/>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sp>
            <p:nvSpPr>
              <p:cNvPr id="976" name="Rectangle 258"/>
              <p:cNvSpPr>
                <a:spLocks noChangeArrowheads="1"/>
              </p:cNvSpPr>
              <p:nvPr/>
            </p:nvSpPr>
            <p:spPr bwMode="auto">
              <a:xfrm>
                <a:off x="4223" y="1015"/>
                <a:ext cx="601" cy="4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nvGrpSpPr>
              <p:cNvPr id="212109" name="Group 259"/>
              <p:cNvGrpSpPr>
                <a:grpSpLocks/>
              </p:cNvGrpSpPr>
              <p:nvPr/>
            </p:nvGrpSpPr>
            <p:grpSpPr bwMode="auto">
              <a:xfrm>
                <a:off x="4747" y="994"/>
                <a:ext cx="581" cy="134"/>
                <a:chOff x="614" y="2568"/>
                <a:chExt cx="725" cy="139"/>
              </a:xfrm>
            </p:grpSpPr>
            <p:sp>
              <p:nvSpPr>
                <p:cNvPr id="998" name="AutoShape 260"/>
                <p:cNvSpPr>
                  <a:spLocks noChangeArrowheads="1"/>
                </p:cNvSpPr>
                <p:nvPr/>
              </p:nvSpPr>
              <p:spPr bwMode="auto">
                <a:xfrm>
                  <a:off x="610" y="2570"/>
                  <a:ext cx="725" cy="139"/>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999" name="AutoShape 261"/>
                <p:cNvSpPr>
                  <a:spLocks noChangeArrowheads="1"/>
                </p:cNvSpPr>
                <p:nvPr/>
              </p:nvSpPr>
              <p:spPr bwMode="auto">
                <a:xfrm>
                  <a:off x="623" y="2590"/>
                  <a:ext cx="687" cy="100"/>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sp>
            <p:nvSpPr>
              <p:cNvPr id="978" name="Rectangle 262"/>
              <p:cNvSpPr>
                <a:spLocks noChangeArrowheads="1"/>
              </p:cNvSpPr>
              <p:nvPr/>
            </p:nvSpPr>
            <p:spPr bwMode="auto">
              <a:xfrm>
                <a:off x="4223" y="1361"/>
                <a:ext cx="591" cy="3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979" name="Rectangle 263"/>
              <p:cNvSpPr>
                <a:spLocks noChangeArrowheads="1"/>
              </p:cNvSpPr>
              <p:nvPr/>
            </p:nvSpPr>
            <p:spPr bwMode="auto">
              <a:xfrm>
                <a:off x="4234" y="1649"/>
                <a:ext cx="591" cy="4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nvGrpSpPr>
              <p:cNvPr id="212112" name="Group 264"/>
              <p:cNvGrpSpPr>
                <a:grpSpLocks/>
              </p:cNvGrpSpPr>
              <p:nvPr/>
            </p:nvGrpSpPr>
            <p:grpSpPr bwMode="auto">
              <a:xfrm>
                <a:off x="4735" y="1627"/>
                <a:ext cx="582" cy="151"/>
                <a:chOff x="614" y="2568"/>
                <a:chExt cx="725" cy="139"/>
              </a:xfrm>
            </p:grpSpPr>
            <p:sp>
              <p:nvSpPr>
                <p:cNvPr id="996" name="AutoShape 265"/>
                <p:cNvSpPr>
                  <a:spLocks noChangeArrowheads="1"/>
                </p:cNvSpPr>
                <p:nvPr/>
              </p:nvSpPr>
              <p:spPr bwMode="auto">
                <a:xfrm>
                  <a:off x="613" y="2570"/>
                  <a:ext cx="711" cy="133"/>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997" name="AutoShape 266"/>
                <p:cNvSpPr>
                  <a:spLocks noChangeArrowheads="1"/>
                </p:cNvSpPr>
                <p:nvPr/>
              </p:nvSpPr>
              <p:spPr bwMode="auto">
                <a:xfrm>
                  <a:off x="625" y="2588"/>
                  <a:ext cx="673" cy="9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sp>
            <p:nvSpPr>
              <p:cNvPr id="212113" name="Freeform 267"/>
              <p:cNvSpPr>
                <a:spLocks/>
              </p:cNvSpPr>
              <p:nvPr/>
            </p:nvSpPr>
            <p:spPr bwMode="auto">
              <a:xfrm>
                <a:off x="5288" y="1354"/>
                <a:ext cx="263" cy="188"/>
              </a:xfrm>
              <a:custGeom>
                <a:avLst/>
                <a:gdLst>
                  <a:gd name="T0" fmla="*/ 2 w 328"/>
                  <a:gd name="T1" fmla="*/ 0 h 226"/>
                  <a:gd name="T2" fmla="*/ 45 w 328"/>
                  <a:gd name="T3" fmla="*/ 24 h 226"/>
                  <a:gd name="T4" fmla="*/ 45 w 328"/>
                  <a:gd name="T5" fmla="*/ 43 h 226"/>
                  <a:gd name="T6" fmla="*/ 0 w 328"/>
                  <a:gd name="T7" fmla="*/ 18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grpSp>
            <p:nvGrpSpPr>
              <p:cNvPr id="212114" name="Group 268"/>
              <p:cNvGrpSpPr>
                <a:grpSpLocks/>
              </p:cNvGrpSpPr>
              <p:nvPr/>
            </p:nvGrpSpPr>
            <p:grpSpPr bwMode="auto">
              <a:xfrm>
                <a:off x="4739" y="1327"/>
                <a:ext cx="582" cy="139"/>
                <a:chOff x="614" y="2568"/>
                <a:chExt cx="725" cy="139"/>
              </a:xfrm>
            </p:grpSpPr>
            <p:sp>
              <p:nvSpPr>
                <p:cNvPr id="994" name="AutoShape 269"/>
                <p:cNvSpPr>
                  <a:spLocks noChangeArrowheads="1"/>
                </p:cNvSpPr>
                <p:nvPr/>
              </p:nvSpPr>
              <p:spPr bwMode="auto">
                <a:xfrm>
                  <a:off x="620" y="2544"/>
                  <a:ext cx="723" cy="163"/>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995" name="AutoShape 270"/>
                <p:cNvSpPr>
                  <a:spLocks noChangeArrowheads="1"/>
                </p:cNvSpPr>
                <p:nvPr/>
              </p:nvSpPr>
              <p:spPr bwMode="auto">
                <a:xfrm>
                  <a:off x="645" y="2582"/>
                  <a:ext cx="673" cy="115"/>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sp>
            <p:nvSpPr>
              <p:cNvPr id="983" name="Rectangle 271"/>
              <p:cNvSpPr>
                <a:spLocks noChangeArrowheads="1"/>
              </p:cNvSpPr>
              <p:nvPr/>
            </p:nvSpPr>
            <p:spPr bwMode="auto">
              <a:xfrm>
                <a:off x="5255" y="429"/>
                <a:ext cx="60" cy="2286"/>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212116" name="Freeform 272"/>
              <p:cNvSpPr>
                <a:spLocks/>
              </p:cNvSpPr>
              <p:nvPr/>
            </p:nvSpPr>
            <p:spPr bwMode="auto">
              <a:xfrm>
                <a:off x="5312" y="1007"/>
                <a:ext cx="237" cy="213"/>
              </a:xfrm>
              <a:custGeom>
                <a:avLst/>
                <a:gdLst>
                  <a:gd name="T0" fmla="*/ 2 w 296"/>
                  <a:gd name="T1" fmla="*/ 0 h 256"/>
                  <a:gd name="T2" fmla="*/ 40 w 296"/>
                  <a:gd name="T3" fmla="*/ 27 h 256"/>
                  <a:gd name="T4" fmla="*/ 40 w 296"/>
                  <a:gd name="T5" fmla="*/ 49 h 256"/>
                  <a:gd name="T6" fmla="*/ 0 w 296"/>
                  <a:gd name="T7" fmla="*/ 18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212117" name="Freeform 273"/>
              <p:cNvSpPr>
                <a:spLocks/>
              </p:cNvSpPr>
              <p:nvPr/>
            </p:nvSpPr>
            <p:spPr bwMode="auto">
              <a:xfrm>
                <a:off x="5315" y="680"/>
                <a:ext cx="244" cy="240"/>
              </a:xfrm>
              <a:custGeom>
                <a:avLst/>
                <a:gdLst>
                  <a:gd name="T0" fmla="*/ 0 w 304"/>
                  <a:gd name="T1" fmla="*/ 0 h 288"/>
                  <a:gd name="T2" fmla="*/ 42 w 304"/>
                  <a:gd name="T3" fmla="*/ 32 h 288"/>
                  <a:gd name="T4" fmla="*/ 39 w 304"/>
                  <a:gd name="T5" fmla="*/ 57 h 288"/>
                  <a:gd name="T6" fmla="*/ 2 w 304"/>
                  <a:gd name="T7" fmla="*/ 24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986" name="Oval 274"/>
              <p:cNvSpPr>
                <a:spLocks noChangeArrowheads="1"/>
              </p:cNvSpPr>
              <p:nvPr/>
            </p:nvSpPr>
            <p:spPr bwMode="auto">
              <a:xfrm>
                <a:off x="5515" y="2609"/>
                <a:ext cx="50" cy="96"/>
              </a:xfrm>
              <a:prstGeom prst="ellipse">
                <a:avLst/>
              </a:prstGeom>
              <a:solidFill>
                <a:srgbClr val="3333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212119" name="Freeform 275"/>
              <p:cNvSpPr>
                <a:spLocks/>
              </p:cNvSpPr>
              <p:nvPr/>
            </p:nvSpPr>
            <p:spPr bwMode="auto">
              <a:xfrm>
                <a:off x="5302" y="2614"/>
                <a:ext cx="245" cy="200"/>
              </a:xfrm>
              <a:custGeom>
                <a:avLst/>
                <a:gdLst>
                  <a:gd name="T0" fmla="*/ 0 w 306"/>
                  <a:gd name="T1" fmla="*/ 21 h 240"/>
                  <a:gd name="T2" fmla="*/ 2 w 306"/>
                  <a:gd name="T3" fmla="*/ 48 h 240"/>
                  <a:gd name="T4" fmla="*/ 42 w 306"/>
                  <a:gd name="T5" fmla="*/ 22 h 240"/>
                  <a:gd name="T6" fmla="*/ 40 w 306"/>
                  <a:gd name="T7" fmla="*/ 0 h 240"/>
                  <a:gd name="T8" fmla="*/ 0 w 306"/>
                  <a:gd name="T9" fmla="*/ 21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988" name="AutoShape 276"/>
              <p:cNvSpPr>
                <a:spLocks noChangeArrowheads="1"/>
              </p:cNvSpPr>
              <p:nvPr/>
            </p:nvSpPr>
            <p:spPr bwMode="auto">
              <a:xfrm>
                <a:off x="4143" y="2677"/>
                <a:ext cx="1201" cy="144"/>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989" name="AutoShape 277"/>
              <p:cNvSpPr>
                <a:spLocks noChangeArrowheads="1"/>
              </p:cNvSpPr>
              <p:nvPr/>
            </p:nvSpPr>
            <p:spPr bwMode="auto">
              <a:xfrm>
                <a:off x="4203" y="2705"/>
                <a:ext cx="1071" cy="77"/>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990" name="Oval 278"/>
              <p:cNvSpPr>
                <a:spLocks noChangeArrowheads="1"/>
              </p:cNvSpPr>
              <p:nvPr/>
            </p:nvSpPr>
            <p:spPr bwMode="auto">
              <a:xfrm>
                <a:off x="4314" y="2379"/>
                <a:ext cx="160" cy="144"/>
              </a:xfrm>
              <a:prstGeom prst="ellipse">
                <a:avLst/>
              </a:prstGeom>
              <a:solidFill>
                <a:srgbClr val="33CC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991" name="Oval 279"/>
              <p:cNvSpPr>
                <a:spLocks noChangeArrowheads="1"/>
              </p:cNvSpPr>
              <p:nvPr/>
            </p:nvSpPr>
            <p:spPr bwMode="auto">
              <a:xfrm>
                <a:off x="4484" y="2379"/>
                <a:ext cx="160" cy="144"/>
              </a:xfrm>
              <a:prstGeom prst="ellipse">
                <a:avLst/>
              </a:prstGeom>
              <a:solidFill>
                <a:srgbClr val="FF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spcBef>
                    <a:spcPct val="0"/>
                  </a:spcBef>
                  <a:buClrTx/>
                  <a:buSzTx/>
                  <a:buFontTx/>
                  <a:buNone/>
                  <a:defRPr/>
                </a:pPr>
                <a:endParaRPr lang="en-US" dirty="0">
                  <a:solidFill>
                    <a:srgbClr val="FF0000"/>
                  </a:solidFill>
                  <a:latin typeface="+mn-lt"/>
                  <a:ea typeface="+mn-ea"/>
                </a:endParaRPr>
              </a:p>
            </p:txBody>
          </p:sp>
          <p:sp>
            <p:nvSpPr>
              <p:cNvPr id="992" name="Oval 280"/>
              <p:cNvSpPr>
                <a:spLocks noChangeArrowheads="1"/>
              </p:cNvSpPr>
              <p:nvPr/>
            </p:nvSpPr>
            <p:spPr bwMode="auto">
              <a:xfrm>
                <a:off x="4664" y="2379"/>
                <a:ext cx="160" cy="134"/>
              </a:xfrm>
              <a:prstGeom prst="ellipse">
                <a:avLst/>
              </a:prstGeom>
              <a:solidFill>
                <a:srgbClr val="33CC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993" name="Rectangle 281"/>
              <p:cNvSpPr>
                <a:spLocks noChangeArrowheads="1"/>
              </p:cNvSpPr>
              <p:nvPr/>
            </p:nvSpPr>
            <p:spPr bwMode="auto">
              <a:xfrm>
                <a:off x="5064" y="1831"/>
                <a:ext cx="80" cy="759"/>
              </a:xfrm>
              <a:prstGeom prst="rect">
                <a:avLst/>
              </a:prstGeom>
              <a:solidFill>
                <a:srgbClr val="29292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grpSp>
          <p:nvGrpSpPr>
            <p:cNvPr id="212036" name="Group 249"/>
            <p:cNvGrpSpPr>
              <a:grpSpLocks/>
            </p:cNvGrpSpPr>
            <p:nvPr/>
          </p:nvGrpSpPr>
          <p:grpSpPr bwMode="auto">
            <a:xfrm flipH="1">
              <a:off x="7939866" y="4369199"/>
              <a:ext cx="225953" cy="395900"/>
              <a:chOff x="4140" y="429"/>
              <a:chExt cx="1425" cy="2396"/>
            </a:xfrm>
          </p:grpSpPr>
          <p:sp>
            <p:nvSpPr>
              <p:cNvPr id="212070" name="Freeform 250"/>
              <p:cNvSpPr>
                <a:spLocks/>
              </p:cNvSpPr>
              <p:nvPr/>
            </p:nvSpPr>
            <p:spPr bwMode="auto">
              <a:xfrm>
                <a:off x="5268" y="433"/>
                <a:ext cx="283" cy="2286"/>
              </a:xfrm>
              <a:custGeom>
                <a:avLst/>
                <a:gdLst>
                  <a:gd name="T0" fmla="*/ 9 w 354"/>
                  <a:gd name="T1" fmla="*/ 0 h 2742"/>
                  <a:gd name="T2" fmla="*/ 47 w 354"/>
                  <a:gd name="T3" fmla="*/ 66 h 2742"/>
                  <a:gd name="T4" fmla="*/ 46 w 354"/>
                  <a:gd name="T5" fmla="*/ 510 h 2742"/>
                  <a:gd name="T6" fmla="*/ 0 w 354"/>
                  <a:gd name="T7" fmla="*/ 534 h 2742"/>
                  <a:gd name="T8" fmla="*/ 9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1004" name="Rectangle 251"/>
              <p:cNvSpPr>
                <a:spLocks noChangeArrowheads="1"/>
              </p:cNvSpPr>
              <p:nvPr/>
            </p:nvSpPr>
            <p:spPr bwMode="auto">
              <a:xfrm>
                <a:off x="4207" y="427"/>
                <a:ext cx="1051" cy="2286"/>
              </a:xfrm>
              <a:prstGeom prst="rect">
                <a:avLst/>
              </a:prstGeom>
              <a:gradFill rotWithShape="1">
                <a:gsLst>
                  <a:gs pos="0">
                    <a:srgbClr val="292929"/>
                  </a:gs>
                  <a:gs pos="100000">
                    <a:srgbClr val="808080"/>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212072" name="Freeform 252"/>
              <p:cNvSpPr>
                <a:spLocks/>
              </p:cNvSpPr>
              <p:nvPr/>
            </p:nvSpPr>
            <p:spPr bwMode="auto">
              <a:xfrm>
                <a:off x="5321" y="570"/>
                <a:ext cx="169" cy="2115"/>
              </a:xfrm>
              <a:custGeom>
                <a:avLst/>
                <a:gdLst>
                  <a:gd name="T0" fmla="*/ 2 w 211"/>
                  <a:gd name="T1" fmla="*/ 0 h 2537"/>
                  <a:gd name="T2" fmla="*/ 29 w 211"/>
                  <a:gd name="T3" fmla="*/ 43 h 2537"/>
                  <a:gd name="T4" fmla="*/ 2 w 211"/>
                  <a:gd name="T5" fmla="*/ 486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212073" name="Freeform 253"/>
              <p:cNvSpPr>
                <a:spLocks/>
              </p:cNvSpPr>
              <p:nvPr/>
            </p:nvSpPr>
            <p:spPr bwMode="auto">
              <a:xfrm>
                <a:off x="5284" y="1640"/>
                <a:ext cx="263" cy="189"/>
              </a:xfrm>
              <a:custGeom>
                <a:avLst/>
                <a:gdLst>
                  <a:gd name="T0" fmla="*/ 2 w 328"/>
                  <a:gd name="T1" fmla="*/ 0 h 226"/>
                  <a:gd name="T2" fmla="*/ 45 w 328"/>
                  <a:gd name="T3" fmla="*/ 25 h 226"/>
                  <a:gd name="T4" fmla="*/ 45 w 328"/>
                  <a:gd name="T5" fmla="*/ 45 h 226"/>
                  <a:gd name="T6" fmla="*/ 0 w 328"/>
                  <a:gd name="T7" fmla="*/ 1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1007" name="Rectangle 254"/>
              <p:cNvSpPr>
                <a:spLocks noChangeArrowheads="1"/>
              </p:cNvSpPr>
              <p:nvPr/>
            </p:nvSpPr>
            <p:spPr bwMode="auto">
              <a:xfrm>
                <a:off x="4207" y="696"/>
                <a:ext cx="601" cy="3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nvGrpSpPr>
              <p:cNvPr id="212075" name="Group 255"/>
              <p:cNvGrpSpPr>
                <a:grpSpLocks/>
              </p:cNvGrpSpPr>
              <p:nvPr/>
            </p:nvGrpSpPr>
            <p:grpSpPr bwMode="auto">
              <a:xfrm>
                <a:off x="4749" y="668"/>
                <a:ext cx="581" cy="145"/>
                <a:chOff x="614" y="2568"/>
                <a:chExt cx="725" cy="139"/>
              </a:xfrm>
            </p:grpSpPr>
            <p:sp>
              <p:nvSpPr>
                <p:cNvPr id="1033" name="AutoShape 256"/>
                <p:cNvSpPr>
                  <a:spLocks noChangeArrowheads="1"/>
                </p:cNvSpPr>
                <p:nvPr/>
              </p:nvSpPr>
              <p:spPr bwMode="auto">
                <a:xfrm>
                  <a:off x="612" y="2567"/>
                  <a:ext cx="725" cy="138"/>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34" name="AutoShape 257"/>
                <p:cNvSpPr>
                  <a:spLocks noChangeArrowheads="1"/>
                </p:cNvSpPr>
                <p:nvPr/>
              </p:nvSpPr>
              <p:spPr bwMode="auto">
                <a:xfrm>
                  <a:off x="624" y="2586"/>
                  <a:ext cx="700" cy="101"/>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sp>
            <p:nvSpPr>
              <p:cNvPr id="1009" name="Rectangle 258"/>
              <p:cNvSpPr>
                <a:spLocks noChangeArrowheads="1"/>
              </p:cNvSpPr>
              <p:nvPr/>
            </p:nvSpPr>
            <p:spPr bwMode="auto">
              <a:xfrm>
                <a:off x="4227" y="1023"/>
                <a:ext cx="591" cy="3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nvGrpSpPr>
              <p:cNvPr id="212077" name="Group 259"/>
              <p:cNvGrpSpPr>
                <a:grpSpLocks/>
              </p:cNvGrpSpPr>
              <p:nvPr/>
            </p:nvGrpSpPr>
            <p:grpSpPr bwMode="auto">
              <a:xfrm>
                <a:off x="4747" y="994"/>
                <a:ext cx="581" cy="134"/>
                <a:chOff x="614" y="2568"/>
                <a:chExt cx="725" cy="139"/>
              </a:xfrm>
            </p:grpSpPr>
            <p:sp>
              <p:nvSpPr>
                <p:cNvPr id="1031" name="AutoShape 260"/>
                <p:cNvSpPr>
                  <a:spLocks noChangeArrowheads="1"/>
                </p:cNvSpPr>
                <p:nvPr/>
              </p:nvSpPr>
              <p:spPr bwMode="auto">
                <a:xfrm>
                  <a:off x="614" y="2568"/>
                  <a:ext cx="725" cy="139"/>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32" name="AutoShape 261"/>
                <p:cNvSpPr>
                  <a:spLocks noChangeArrowheads="1"/>
                </p:cNvSpPr>
                <p:nvPr/>
              </p:nvSpPr>
              <p:spPr bwMode="auto">
                <a:xfrm>
                  <a:off x="627" y="2588"/>
                  <a:ext cx="687" cy="100"/>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sp>
            <p:nvSpPr>
              <p:cNvPr id="1011" name="Rectangle 262"/>
              <p:cNvSpPr>
                <a:spLocks noChangeArrowheads="1"/>
              </p:cNvSpPr>
              <p:nvPr/>
            </p:nvSpPr>
            <p:spPr bwMode="auto">
              <a:xfrm>
                <a:off x="4217" y="1359"/>
                <a:ext cx="591" cy="4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12" name="Rectangle 263"/>
              <p:cNvSpPr>
                <a:spLocks noChangeArrowheads="1"/>
              </p:cNvSpPr>
              <p:nvPr/>
            </p:nvSpPr>
            <p:spPr bwMode="auto">
              <a:xfrm>
                <a:off x="4227" y="1657"/>
                <a:ext cx="601" cy="4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nvGrpSpPr>
              <p:cNvPr id="212080" name="Group 264"/>
              <p:cNvGrpSpPr>
                <a:grpSpLocks/>
              </p:cNvGrpSpPr>
              <p:nvPr/>
            </p:nvGrpSpPr>
            <p:grpSpPr bwMode="auto">
              <a:xfrm>
                <a:off x="4735" y="1627"/>
                <a:ext cx="582" cy="151"/>
                <a:chOff x="614" y="2568"/>
                <a:chExt cx="725" cy="139"/>
              </a:xfrm>
            </p:grpSpPr>
            <p:sp>
              <p:nvSpPr>
                <p:cNvPr id="1029" name="AutoShape 265"/>
                <p:cNvSpPr>
                  <a:spLocks noChangeArrowheads="1"/>
                </p:cNvSpPr>
                <p:nvPr/>
              </p:nvSpPr>
              <p:spPr bwMode="auto">
                <a:xfrm>
                  <a:off x="617" y="2569"/>
                  <a:ext cx="711" cy="141"/>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30" name="AutoShape 266"/>
                <p:cNvSpPr>
                  <a:spLocks noChangeArrowheads="1"/>
                </p:cNvSpPr>
                <p:nvPr/>
              </p:nvSpPr>
              <p:spPr bwMode="auto">
                <a:xfrm>
                  <a:off x="629" y="2586"/>
                  <a:ext cx="673"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sp>
            <p:nvSpPr>
              <p:cNvPr id="212081" name="Freeform 267"/>
              <p:cNvSpPr>
                <a:spLocks/>
              </p:cNvSpPr>
              <p:nvPr/>
            </p:nvSpPr>
            <p:spPr bwMode="auto">
              <a:xfrm>
                <a:off x="5288" y="1354"/>
                <a:ext cx="263" cy="188"/>
              </a:xfrm>
              <a:custGeom>
                <a:avLst/>
                <a:gdLst>
                  <a:gd name="T0" fmla="*/ 2 w 328"/>
                  <a:gd name="T1" fmla="*/ 0 h 226"/>
                  <a:gd name="T2" fmla="*/ 45 w 328"/>
                  <a:gd name="T3" fmla="*/ 24 h 226"/>
                  <a:gd name="T4" fmla="*/ 45 w 328"/>
                  <a:gd name="T5" fmla="*/ 43 h 226"/>
                  <a:gd name="T6" fmla="*/ 0 w 328"/>
                  <a:gd name="T7" fmla="*/ 18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grpSp>
            <p:nvGrpSpPr>
              <p:cNvPr id="212082" name="Group 268"/>
              <p:cNvGrpSpPr>
                <a:grpSpLocks/>
              </p:cNvGrpSpPr>
              <p:nvPr/>
            </p:nvGrpSpPr>
            <p:grpSpPr bwMode="auto">
              <a:xfrm>
                <a:off x="4739" y="1327"/>
                <a:ext cx="582" cy="139"/>
                <a:chOff x="614" y="2568"/>
                <a:chExt cx="725" cy="139"/>
              </a:xfrm>
            </p:grpSpPr>
            <p:sp>
              <p:nvSpPr>
                <p:cNvPr id="1027" name="AutoShape 269"/>
                <p:cNvSpPr>
                  <a:spLocks noChangeArrowheads="1"/>
                </p:cNvSpPr>
                <p:nvPr/>
              </p:nvSpPr>
              <p:spPr bwMode="auto">
                <a:xfrm>
                  <a:off x="612" y="2571"/>
                  <a:ext cx="761" cy="134"/>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28" name="AutoShape 270"/>
                <p:cNvSpPr>
                  <a:spLocks noChangeArrowheads="1"/>
                </p:cNvSpPr>
                <p:nvPr/>
              </p:nvSpPr>
              <p:spPr bwMode="auto">
                <a:xfrm>
                  <a:off x="624" y="2590"/>
                  <a:ext cx="723" cy="106"/>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sp>
            <p:nvSpPr>
              <p:cNvPr id="1016" name="Rectangle 271"/>
              <p:cNvSpPr>
                <a:spLocks noChangeArrowheads="1"/>
              </p:cNvSpPr>
              <p:nvPr/>
            </p:nvSpPr>
            <p:spPr bwMode="auto">
              <a:xfrm>
                <a:off x="5248" y="427"/>
                <a:ext cx="70" cy="2296"/>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212084" name="Freeform 272"/>
              <p:cNvSpPr>
                <a:spLocks/>
              </p:cNvSpPr>
              <p:nvPr/>
            </p:nvSpPr>
            <p:spPr bwMode="auto">
              <a:xfrm>
                <a:off x="5312" y="1007"/>
                <a:ext cx="237" cy="213"/>
              </a:xfrm>
              <a:custGeom>
                <a:avLst/>
                <a:gdLst>
                  <a:gd name="T0" fmla="*/ 2 w 296"/>
                  <a:gd name="T1" fmla="*/ 0 h 256"/>
                  <a:gd name="T2" fmla="*/ 40 w 296"/>
                  <a:gd name="T3" fmla="*/ 27 h 256"/>
                  <a:gd name="T4" fmla="*/ 40 w 296"/>
                  <a:gd name="T5" fmla="*/ 49 h 256"/>
                  <a:gd name="T6" fmla="*/ 0 w 296"/>
                  <a:gd name="T7" fmla="*/ 18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212085" name="Freeform 273"/>
              <p:cNvSpPr>
                <a:spLocks/>
              </p:cNvSpPr>
              <p:nvPr/>
            </p:nvSpPr>
            <p:spPr bwMode="auto">
              <a:xfrm>
                <a:off x="5315" y="680"/>
                <a:ext cx="244" cy="240"/>
              </a:xfrm>
              <a:custGeom>
                <a:avLst/>
                <a:gdLst>
                  <a:gd name="T0" fmla="*/ 0 w 304"/>
                  <a:gd name="T1" fmla="*/ 0 h 288"/>
                  <a:gd name="T2" fmla="*/ 42 w 304"/>
                  <a:gd name="T3" fmla="*/ 32 h 288"/>
                  <a:gd name="T4" fmla="*/ 39 w 304"/>
                  <a:gd name="T5" fmla="*/ 57 h 288"/>
                  <a:gd name="T6" fmla="*/ 2 w 304"/>
                  <a:gd name="T7" fmla="*/ 24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1019" name="Oval 274"/>
              <p:cNvSpPr>
                <a:spLocks noChangeArrowheads="1"/>
              </p:cNvSpPr>
              <p:nvPr/>
            </p:nvSpPr>
            <p:spPr bwMode="auto">
              <a:xfrm>
                <a:off x="5518" y="2617"/>
                <a:ext cx="50" cy="96"/>
              </a:xfrm>
              <a:prstGeom prst="ellipse">
                <a:avLst/>
              </a:prstGeom>
              <a:solidFill>
                <a:srgbClr val="3333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212087" name="Freeform 275"/>
              <p:cNvSpPr>
                <a:spLocks/>
              </p:cNvSpPr>
              <p:nvPr/>
            </p:nvSpPr>
            <p:spPr bwMode="auto">
              <a:xfrm>
                <a:off x="5302" y="2614"/>
                <a:ext cx="245" cy="200"/>
              </a:xfrm>
              <a:custGeom>
                <a:avLst/>
                <a:gdLst>
                  <a:gd name="T0" fmla="*/ 0 w 306"/>
                  <a:gd name="T1" fmla="*/ 21 h 240"/>
                  <a:gd name="T2" fmla="*/ 2 w 306"/>
                  <a:gd name="T3" fmla="*/ 48 h 240"/>
                  <a:gd name="T4" fmla="*/ 42 w 306"/>
                  <a:gd name="T5" fmla="*/ 22 h 240"/>
                  <a:gd name="T6" fmla="*/ 40 w 306"/>
                  <a:gd name="T7" fmla="*/ 0 h 240"/>
                  <a:gd name="T8" fmla="*/ 0 w 306"/>
                  <a:gd name="T9" fmla="*/ 21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1021" name="AutoShape 276"/>
              <p:cNvSpPr>
                <a:spLocks noChangeArrowheads="1"/>
              </p:cNvSpPr>
              <p:nvPr/>
            </p:nvSpPr>
            <p:spPr bwMode="auto">
              <a:xfrm>
                <a:off x="4136" y="2684"/>
                <a:ext cx="1201" cy="144"/>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22" name="AutoShape 277"/>
              <p:cNvSpPr>
                <a:spLocks noChangeArrowheads="1"/>
              </p:cNvSpPr>
              <p:nvPr/>
            </p:nvSpPr>
            <p:spPr bwMode="auto">
              <a:xfrm>
                <a:off x="4207" y="2713"/>
                <a:ext cx="1071" cy="86"/>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23" name="Oval 278"/>
              <p:cNvSpPr>
                <a:spLocks noChangeArrowheads="1"/>
              </p:cNvSpPr>
              <p:nvPr/>
            </p:nvSpPr>
            <p:spPr bwMode="auto">
              <a:xfrm>
                <a:off x="4307" y="2387"/>
                <a:ext cx="160" cy="144"/>
              </a:xfrm>
              <a:prstGeom prst="ellipse">
                <a:avLst/>
              </a:prstGeom>
              <a:solidFill>
                <a:srgbClr val="33CC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24" name="Oval 279"/>
              <p:cNvSpPr>
                <a:spLocks noChangeArrowheads="1"/>
              </p:cNvSpPr>
              <p:nvPr/>
            </p:nvSpPr>
            <p:spPr bwMode="auto">
              <a:xfrm>
                <a:off x="4487" y="2387"/>
                <a:ext cx="160" cy="144"/>
              </a:xfrm>
              <a:prstGeom prst="ellipse">
                <a:avLst/>
              </a:prstGeom>
              <a:solidFill>
                <a:srgbClr val="FF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spcBef>
                    <a:spcPct val="0"/>
                  </a:spcBef>
                  <a:buClrTx/>
                  <a:buSzTx/>
                  <a:buFontTx/>
                  <a:buNone/>
                  <a:defRPr/>
                </a:pPr>
                <a:endParaRPr lang="en-US" dirty="0">
                  <a:solidFill>
                    <a:srgbClr val="FF0000"/>
                  </a:solidFill>
                  <a:latin typeface="+mn-lt"/>
                  <a:ea typeface="+mn-ea"/>
                </a:endParaRPr>
              </a:p>
            </p:txBody>
          </p:sp>
          <p:sp>
            <p:nvSpPr>
              <p:cNvPr id="1025" name="Oval 280"/>
              <p:cNvSpPr>
                <a:spLocks noChangeArrowheads="1"/>
              </p:cNvSpPr>
              <p:nvPr/>
            </p:nvSpPr>
            <p:spPr bwMode="auto">
              <a:xfrm>
                <a:off x="4657" y="2387"/>
                <a:ext cx="160" cy="134"/>
              </a:xfrm>
              <a:prstGeom prst="ellipse">
                <a:avLst/>
              </a:prstGeom>
              <a:solidFill>
                <a:srgbClr val="33CC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26" name="Rectangle 281"/>
              <p:cNvSpPr>
                <a:spLocks noChangeArrowheads="1"/>
              </p:cNvSpPr>
              <p:nvPr/>
            </p:nvSpPr>
            <p:spPr bwMode="auto">
              <a:xfrm>
                <a:off x="5068" y="1839"/>
                <a:ext cx="80" cy="759"/>
              </a:xfrm>
              <a:prstGeom prst="rect">
                <a:avLst/>
              </a:prstGeom>
              <a:solidFill>
                <a:srgbClr val="29292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grpSp>
          <p:nvGrpSpPr>
            <p:cNvPr id="212037" name="Group 249"/>
            <p:cNvGrpSpPr>
              <a:grpSpLocks/>
            </p:cNvGrpSpPr>
            <p:nvPr/>
          </p:nvGrpSpPr>
          <p:grpSpPr bwMode="auto">
            <a:xfrm flipH="1">
              <a:off x="8472213" y="4384408"/>
              <a:ext cx="225953" cy="395900"/>
              <a:chOff x="4140" y="429"/>
              <a:chExt cx="1425" cy="2396"/>
            </a:xfrm>
          </p:grpSpPr>
          <p:sp>
            <p:nvSpPr>
              <p:cNvPr id="212038" name="Freeform 250"/>
              <p:cNvSpPr>
                <a:spLocks/>
              </p:cNvSpPr>
              <p:nvPr/>
            </p:nvSpPr>
            <p:spPr bwMode="auto">
              <a:xfrm>
                <a:off x="5268" y="433"/>
                <a:ext cx="283" cy="2286"/>
              </a:xfrm>
              <a:custGeom>
                <a:avLst/>
                <a:gdLst>
                  <a:gd name="T0" fmla="*/ 9 w 354"/>
                  <a:gd name="T1" fmla="*/ 0 h 2742"/>
                  <a:gd name="T2" fmla="*/ 47 w 354"/>
                  <a:gd name="T3" fmla="*/ 66 h 2742"/>
                  <a:gd name="T4" fmla="*/ 46 w 354"/>
                  <a:gd name="T5" fmla="*/ 510 h 2742"/>
                  <a:gd name="T6" fmla="*/ 0 w 354"/>
                  <a:gd name="T7" fmla="*/ 534 h 2742"/>
                  <a:gd name="T8" fmla="*/ 9 w 354"/>
                  <a:gd name="T9" fmla="*/ 0 h 27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1037" name="Rectangle 251"/>
              <p:cNvSpPr>
                <a:spLocks noChangeArrowheads="1"/>
              </p:cNvSpPr>
              <p:nvPr/>
            </p:nvSpPr>
            <p:spPr bwMode="auto">
              <a:xfrm>
                <a:off x="4200" y="431"/>
                <a:ext cx="1051" cy="2276"/>
              </a:xfrm>
              <a:prstGeom prst="rect">
                <a:avLst/>
              </a:prstGeom>
              <a:gradFill rotWithShape="1">
                <a:gsLst>
                  <a:gs pos="0">
                    <a:srgbClr val="292929"/>
                  </a:gs>
                  <a:gs pos="100000">
                    <a:srgbClr val="808080"/>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212040" name="Freeform 252"/>
              <p:cNvSpPr>
                <a:spLocks/>
              </p:cNvSpPr>
              <p:nvPr/>
            </p:nvSpPr>
            <p:spPr bwMode="auto">
              <a:xfrm>
                <a:off x="5321" y="570"/>
                <a:ext cx="169" cy="2115"/>
              </a:xfrm>
              <a:custGeom>
                <a:avLst/>
                <a:gdLst>
                  <a:gd name="T0" fmla="*/ 2 w 211"/>
                  <a:gd name="T1" fmla="*/ 0 h 2537"/>
                  <a:gd name="T2" fmla="*/ 29 w 211"/>
                  <a:gd name="T3" fmla="*/ 43 h 2537"/>
                  <a:gd name="T4" fmla="*/ 2 w 211"/>
                  <a:gd name="T5" fmla="*/ 486 h 2537"/>
                  <a:gd name="T6" fmla="*/ 2 w 211"/>
                  <a:gd name="T7" fmla="*/ 0 h 25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212041" name="Freeform 253"/>
              <p:cNvSpPr>
                <a:spLocks/>
              </p:cNvSpPr>
              <p:nvPr/>
            </p:nvSpPr>
            <p:spPr bwMode="auto">
              <a:xfrm>
                <a:off x="5284" y="1640"/>
                <a:ext cx="263" cy="189"/>
              </a:xfrm>
              <a:custGeom>
                <a:avLst/>
                <a:gdLst>
                  <a:gd name="T0" fmla="*/ 2 w 328"/>
                  <a:gd name="T1" fmla="*/ 0 h 226"/>
                  <a:gd name="T2" fmla="*/ 45 w 328"/>
                  <a:gd name="T3" fmla="*/ 25 h 226"/>
                  <a:gd name="T4" fmla="*/ 45 w 328"/>
                  <a:gd name="T5" fmla="*/ 45 h 226"/>
                  <a:gd name="T6" fmla="*/ 0 w 328"/>
                  <a:gd name="T7" fmla="*/ 19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1040" name="Rectangle 254"/>
              <p:cNvSpPr>
                <a:spLocks noChangeArrowheads="1"/>
              </p:cNvSpPr>
              <p:nvPr/>
            </p:nvSpPr>
            <p:spPr bwMode="auto">
              <a:xfrm>
                <a:off x="4210" y="690"/>
                <a:ext cx="601" cy="4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nvGrpSpPr>
              <p:cNvPr id="212043" name="Group 255"/>
              <p:cNvGrpSpPr>
                <a:grpSpLocks/>
              </p:cNvGrpSpPr>
              <p:nvPr/>
            </p:nvGrpSpPr>
            <p:grpSpPr bwMode="auto">
              <a:xfrm>
                <a:off x="4749" y="668"/>
                <a:ext cx="581" cy="145"/>
                <a:chOff x="614" y="2568"/>
                <a:chExt cx="725" cy="139"/>
              </a:xfrm>
            </p:grpSpPr>
            <p:sp>
              <p:nvSpPr>
                <p:cNvPr id="1066" name="AutoShape 256"/>
                <p:cNvSpPr>
                  <a:spLocks noChangeArrowheads="1"/>
                </p:cNvSpPr>
                <p:nvPr/>
              </p:nvSpPr>
              <p:spPr bwMode="auto">
                <a:xfrm>
                  <a:off x="616" y="2571"/>
                  <a:ext cx="725" cy="138"/>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67" name="AutoShape 257"/>
                <p:cNvSpPr>
                  <a:spLocks noChangeArrowheads="1"/>
                </p:cNvSpPr>
                <p:nvPr/>
              </p:nvSpPr>
              <p:spPr bwMode="auto">
                <a:xfrm>
                  <a:off x="629" y="2590"/>
                  <a:ext cx="700" cy="101"/>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sp>
            <p:nvSpPr>
              <p:cNvPr id="1042" name="Rectangle 258"/>
              <p:cNvSpPr>
                <a:spLocks noChangeArrowheads="1"/>
              </p:cNvSpPr>
              <p:nvPr/>
            </p:nvSpPr>
            <p:spPr bwMode="auto">
              <a:xfrm>
                <a:off x="4220" y="1017"/>
                <a:ext cx="601" cy="4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nvGrpSpPr>
              <p:cNvPr id="212045" name="Group 259"/>
              <p:cNvGrpSpPr>
                <a:grpSpLocks/>
              </p:cNvGrpSpPr>
              <p:nvPr/>
            </p:nvGrpSpPr>
            <p:grpSpPr bwMode="auto">
              <a:xfrm>
                <a:off x="4747" y="994"/>
                <a:ext cx="581" cy="134"/>
                <a:chOff x="614" y="2568"/>
                <a:chExt cx="725" cy="139"/>
              </a:xfrm>
            </p:grpSpPr>
            <p:sp>
              <p:nvSpPr>
                <p:cNvPr id="1064" name="AutoShape 260"/>
                <p:cNvSpPr>
                  <a:spLocks noChangeArrowheads="1"/>
                </p:cNvSpPr>
                <p:nvPr/>
              </p:nvSpPr>
              <p:spPr bwMode="auto">
                <a:xfrm>
                  <a:off x="581" y="2572"/>
                  <a:ext cx="725" cy="139"/>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65" name="AutoShape 261"/>
                <p:cNvSpPr>
                  <a:spLocks noChangeArrowheads="1"/>
                </p:cNvSpPr>
                <p:nvPr/>
              </p:nvSpPr>
              <p:spPr bwMode="auto">
                <a:xfrm>
                  <a:off x="594" y="2592"/>
                  <a:ext cx="687" cy="100"/>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sp>
            <p:nvSpPr>
              <p:cNvPr id="1044" name="Rectangle 262"/>
              <p:cNvSpPr>
                <a:spLocks noChangeArrowheads="1"/>
              </p:cNvSpPr>
              <p:nvPr/>
            </p:nvSpPr>
            <p:spPr bwMode="auto">
              <a:xfrm>
                <a:off x="4220" y="1363"/>
                <a:ext cx="591" cy="3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45" name="Rectangle 263"/>
              <p:cNvSpPr>
                <a:spLocks noChangeArrowheads="1"/>
              </p:cNvSpPr>
              <p:nvPr/>
            </p:nvSpPr>
            <p:spPr bwMode="auto">
              <a:xfrm>
                <a:off x="4230" y="1651"/>
                <a:ext cx="591" cy="48"/>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nvGrpSpPr>
              <p:cNvPr id="212048" name="Group 264"/>
              <p:cNvGrpSpPr>
                <a:grpSpLocks/>
              </p:cNvGrpSpPr>
              <p:nvPr/>
            </p:nvGrpSpPr>
            <p:grpSpPr bwMode="auto">
              <a:xfrm>
                <a:off x="4735" y="1627"/>
                <a:ext cx="582" cy="151"/>
                <a:chOff x="614" y="2568"/>
                <a:chExt cx="725" cy="139"/>
              </a:xfrm>
            </p:grpSpPr>
            <p:sp>
              <p:nvSpPr>
                <p:cNvPr id="1062" name="AutoShape 265"/>
                <p:cNvSpPr>
                  <a:spLocks noChangeArrowheads="1"/>
                </p:cNvSpPr>
                <p:nvPr/>
              </p:nvSpPr>
              <p:spPr bwMode="auto">
                <a:xfrm>
                  <a:off x="609" y="2572"/>
                  <a:ext cx="686" cy="133"/>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63" name="AutoShape 266"/>
                <p:cNvSpPr>
                  <a:spLocks noChangeArrowheads="1"/>
                </p:cNvSpPr>
                <p:nvPr/>
              </p:nvSpPr>
              <p:spPr bwMode="auto">
                <a:xfrm>
                  <a:off x="621" y="2590"/>
                  <a:ext cx="648" cy="97"/>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sp>
            <p:nvSpPr>
              <p:cNvPr id="212049" name="Freeform 267"/>
              <p:cNvSpPr>
                <a:spLocks/>
              </p:cNvSpPr>
              <p:nvPr/>
            </p:nvSpPr>
            <p:spPr bwMode="auto">
              <a:xfrm>
                <a:off x="5288" y="1354"/>
                <a:ext cx="263" cy="188"/>
              </a:xfrm>
              <a:custGeom>
                <a:avLst/>
                <a:gdLst>
                  <a:gd name="T0" fmla="*/ 2 w 328"/>
                  <a:gd name="T1" fmla="*/ 0 h 226"/>
                  <a:gd name="T2" fmla="*/ 45 w 328"/>
                  <a:gd name="T3" fmla="*/ 24 h 226"/>
                  <a:gd name="T4" fmla="*/ 45 w 328"/>
                  <a:gd name="T5" fmla="*/ 43 h 226"/>
                  <a:gd name="T6" fmla="*/ 0 w 328"/>
                  <a:gd name="T7" fmla="*/ 18 h 226"/>
                  <a:gd name="T8" fmla="*/ 2 w 328"/>
                  <a:gd name="T9" fmla="*/ 0 h 2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grpSp>
            <p:nvGrpSpPr>
              <p:cNvPr id="212050" name="Group 268"/>
              <p:cNvGrpSpPr>
                <a:grpSpLocks/>
              </p:cNvGrpSpPr>
              <p:nvPr/>
            </p:nvGrpSpPr>
            <p:grpSpPr bwMode="auto">
              <a:xfrm>
                <a:off x="4739" y="1327"/>
                <a:ext cx="582" cy="139"/>
                <a:chOff x="614" y="2568"/>
                <a:chExt cx="725" cy="139"/>
              </a:xfrm>
            </p:grpSpPr>
            <p:sp>
              <p:nvSpPr>
                <p:cNvPr id="1060" name="AutoShape 269"/>
                <p:cNvSpPr>
                  <a:spLocks noChangeArrowheads="1"/>
                </p:cNvSpPr>
                <p:nvPr/>
              </p:nvSpPr>
              <p:spPr bwMode="auto">
                <a:xfrm>
                  <a:off x="616" y="2565"/>
                  <a:ext cx="723" cy="144"/>
                </a:xfrm>
                <a:prstGeom prst="roundRect">
                  <a:avLst>
                    <a:gd name="adj" fmla="val 50000"/>
                  </a:avLst>
                </a:prstGeom>
                <a:solidFill>
                  <a:schemeClr val="tx1"/>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61" name="AutoShape 270"/>
                <p:cNvSpPr>
                  <a:spLocks noChangeArrowheads="1"/>
                </p:cNvSpPr>
                <p:nvPr/>
              </p:nvSpPr>
              <p:spPr bwMode="auto">
                <a:xfrm>
                  <a:off x="629" y="2585"/>
                  <a:ext cx="686" cy="115"/>
                </a:xfrm>
                <a:prstGeom prst="roundRect">
                  <a:avLst>
                    <a:gd name="adj" fmla="val 50000"/>
                  </a:avLst>
                </a:prstGeom>
                <a:gradFill rotWithShape="1">
                  <a:gsLst>
                    <a:gs pos="0">
                      <a:srgbClr val="0000FF"/>
                    </a:gs>
                    <a:gs pos="50000">
                      <a:srgbClr val="99CCFF"/>
                    </a:gs>
                    <a:gs pos="100000">
                      <a:srgbClr val="0000FF"/>
                    </a:gs>
                  </a:gsLst>
                  <a:lin ang="0" scaled="1"/>
                </a:gra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sp>
            <p:nvSpPr>
              <p:cNvPr id="1049" name="Rectangle 271"/>
              <p:cNvSpPr>
                <a:spLocks noChangeArrowheads="1"/>
              </p:cNvSpPr>
              <p:nvPr/>
            </p:nvSpPr>
            <p:spPr bwMode="auto">
              <a:xfrm>
                <a:off x="5251" y="431"/>
                <a:ext cx="60" cy="2286"/>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212052" name="Freeform 272"/>
              <p:cNvSpPr>
                <a:spLocks/>
              </p:cNvSpPr>
              <p:nvPr/>
            </p:nvSpPr>
            <p:spPr bwMode="auto">
              <a:xfrm>
                <a:off x="5312" y="1007"/>
                <a:ext cx="237" cy="213"/>
              </a:xfrm>
              <a:custGeom>
                <a:avLst/>
                <a:gdLst>
                  <a:gd name="T0" fmla="*/ 2 w 296"/>
                  <a:gd name="T1" fmla="*/ 0 h 256"/>
                  <a:gd name="T2" fmla="*/ 40 w 296"/>
                  <a:gd name="T3" fmla="*/ 27 h 256"/>
                  <a:gd name="T4" fmla="*/ 40 w 296"/>
                  <a:gd name="T5" fmla="*/ 49 h 256"/>
                  <a:gd name="T6" fmla="*/ 0 w 296"/>
                  <a:gd name="T7" fmla="*/ 18 h 256"/>
                  <a:gd name="T8" fmla="*/ 2 w 296"/>
                  <a:gd name="T9" fmla="*/ 0 h 2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212053" name="Freeform 273"/>
              <p:cNvSpPr>
                <a:spLocks/>
              </p:cNvSpPr>
              <p:nvPr/>
            </p:nvSpPr>
            <p:spPr bwMode="auto">
              <a:xfrm>
                <a:off x="5315" y="680"/>
                <a:ext cx="244" cy="240"/>
              </a:xfrm>
              <a:custGeom>
                <a:avLst/>
                <a:gdLst>
                  <a:gd name="T0" fmla="*/ 0 w 304"/>
                  <a:gd name="T1" fmla="*/ 0 h 288"/>
                  <a:gd name="T2" fmla="*/ 42 w 304"/>
                  <a:gd name="T3" fmla="*/ 32 h 288"/>
                  <a:gd name="T4" fmla="*/ 39 w 304"/>
                  <a:gd name="T5" fmla="*/ 57 h 288"/>
                  <a:gd name="T6" fmla="*/ 2 w 304"/>
                  <a:gd name="T7" fmla="*/ 24 h 288"/>
                  <a:gd name="T8" fmla="*/ 0 w 304"/>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1052" name="Oval 274"/>
              <p:cNvSpPr>
                <a:spLocks noChangeArrowheads="1"/>
              </p:cNvSpPr>
              <p:nvPr/>
            </p:nvSpPr>
            <p:spPr bwMode="auto">
              <a:xfrm>
                <a:off x="5512" y="2611"/>
                <a:ext cx="50" cy="96"/>
              </a:xfrm>
              <a:prstGeom prst="ellipse">
                <a:avLst/>
              </a:prstGeom>
              <a:solidFill>
                <a:srgbClr val="3333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212055" name="Freeform 275"/>
              <p:cNvSpPr>
                <a:spLocks/>
              </p:cNvSpPr>
              <p:nvPr/>
            </p:nvSpPr>
            <p:spPr bwMode="auto">
              <a:xfrm>
                <a:off x="5302" y="2614"/>
                <a:ext cx="245" cy="200"/>
              </a:xfrm>
              <a:custGeom>
                <a:avLst/>
                <a:gdLst>
                  <a:gd name="T0" fmla="*/ 0 w 306"/>
                  <a:gd name="T1" fmla="*/ 21 h 240"/>
                  <a:gd name="T2" fmla="*/ 2 w 306"/>
                  <a:gd name="T3" fmla="*/ 48 h 240"/>
                  <a:gd name="T4" fmla="*/ 42 w 306"/>
                  <a:gd name="T5" fmla="*/ 22 h 240"/>
                  <a:gd name="T6" fmla="*/ 40 w 306"/>
                  <a:gd name="T7" fmla="*/ 0 h 240"/>
                  <a:gd name="T8" fmla="*/ 0 w 306"/>
                  <a:gd name="T9" fmla="*/ 21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 h="240">
                    <a:moveTo>
                      <a:pt x="0" y="106"/>
                    </a:moveTo>
                    <a:lnTo>
                      <a:pt x="2" y="240"/>
                    </a:lnTo>
                    <a:lnTo>
                      <a:pt x="306" y="110"/>
                    </a:lnTo>
                    <a:lnTo>
                      <a:pt x="300" y="0"/>
                    </a:lnTo>
                    <a:lnTo>
                      <a:pt x="0" y="106"/>
                    </a:lnTo>
                    <a:close/>
                  </a:path>
                </a:pathLst>
              </a:custGeom>
              <a:solidFill>
                <a:srgbClr val="3333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mn-lt"/>
                  <a:ea typeface="+mn-ea"/>
                </a:endParaRPr>
              </a:p>
            </p:txBody>
          </p:sp>
          <p:sp>
            <p:nvSpPr>
              <p:cNvPr id="1054" name="AutoShape 276"/>
              <p:cNvSpPr>
                <a:spLocks noChangeArrowheads="1"/>
              </p:cNvSpPr>
              <p:nvPr/>
            </p:nvSpPr>
            <p:spPr bwMode="auto">
              <a:xfrm>
                <a:off x="4140" y="2679"/>
                <a:ext cx="1201" cy="144"/>
              </a:xfrm>
              <a:prstGeom prst="roundRect">
                <a:avLst>
                  <a:gd name="adj" fmla="val 50000"/>
                </a:avLst>
              </a:prstGeom>
              <a:solidFill>
                <a:srgbClr val="DDDDDD"/>
              </a:soli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55" name="AutoShape 277"/>
              <p:cNvSpPr>
                <a:spLocks noChangeArrowheads="1"/>
              </p:cNvSpPr>
              <p:nvPr/>
            </p:nvSpPr>
            <p:spPr bwMode="auto">
              <a:xfrm>
                <a:off x="4200" y="2708"/>
                <a:ext cx="1071" cy="86"/>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56" name="Oval 278"/>
              <p:cNvSpPr>
                <a:spLocks noChangeArrowheads="1"/>
              </p:cNvSpPr>
              <p:nvPr/>
            </p:nvSpPr>
            <p:spPr bwMode="auto">
              <a:xfrm>
                <a:off x="4310" y="2381"/>
                <a:ext cx="160" cy="144"/>
              </a:xfrm>
              <a:prstGeom prst="ellipse">
                <a:avLst/>
              </a:prstGeom>
              <a:solidFill>
                <a:srgbClr val="33CC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57" name="Oval 279"/>
              <p:cNvSpPr>
                <a:spLocks noChangeArrowheads="1"/>
              </p:cNvSpPr>
              <p:nvPr/>
            </p:nvSpPr>
            <p:spPr bwMode="auto">
              <a:xfrm>
                <a:off x="4480" y="2381"/>
                <a:ext cx="160" cy="144"/>
              </a:xfrm>
              <a:prstGeom prst="ellipse">
                <a:avLst/>
              </a:prstGeom>
              <a:solidFill>
                <a:srgbClr val="FF0000"/>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spcBef>
                    <a:spcPct val="0"/>
                  </a:spcBef>
                  <a:buClrTx/>
                  <a:buSzTx/>
                  <a:buFontTx/>
                  <a:buNone/>
                  <a:defRPr/>
                </a:pPr>
                <a:endParaRPr lang="en-US" dirty="0">
                  <a:solidFill>
                    <a:srgbClr val="FF0000"/>
                  </a:solidFill>
                  <a:latin typeface="+mn-lt"/>
                  <a:ea typeface="+mn-ea"/>
                </a:endParaRPr>
              </a:p>
            </p:txBody>
          </p:sp>
          <p:sp>
            <p:nvSpPr>
              <p:cNvPr id="1058" name="Oval 280"/>
              <p:cNvSpPr>
                <a:spLocks noChangeArrowheads="1"/>
              </p:cNvSpPr>
              <p:nvPr/>
            </p:nvSpPr>
            <p:spPr bwMode="auto">
              <a:xfrm>
                <a:off x="4661" y="2381"/>
                <a:ext cx="160" cy="134"/>
              </a:xfrm>
              <a:prstGeom prst="ellipse">
                <a:avLst/>
              </a:prstGeom>
              <a:solidFill>
                <a:srgbClr val="33CC33"/>
              </a:solidFill>
              <a:ln>
                <a:noFill/>
              </a:ln>
              <a:effectLst/>
              <a:extLst>
                <a:ext uri="{91240B29-F687-4f45-9708-019B960494DF}">
                  <a14:hiddenLine xmlns="" xmlns:a14="http://schemas.microsoft.com/office/drawing/2010/main" w="9525">
                    <a:solidFill>
                      <a:schemeClr val="tx1"/>
                    </a:solidFill>
                    <a:round/>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sp>
            <p:nvSpPr>
              <p:cNvPr id="1059" name="Rectangle 281"/>
              <p:cNvSpPr>
                <a:spLocks noChangeArrowheads="1"/>
              </p:cNvSpPr>
              <p:nvPr/>
            </p:nvSpPr>
            <p:spPr bwMode="auto">
              <a:xfrm>
                <a:off x="5061" y="1833"/>
                <a:ext cx="80" cy="759"/>
              </a:xfrm>
              <a:prstGeom prst="rect">
                <a:avLst/>
              </a:prstGeom>
              <a:solidFill>
                <a:srgbClr val="292929"/>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spcBef>
                    <a:spcPct val="0"/>
                  </a:spcBef>
                  <a:buClrTx/>
                  <a:buSzTx/>
                  <a:buFontTx/>
                  <a:buNone/>
                  <a:defRPr/>
                </a:pPr>
                <a:endParaRPr lang="en-US" dirty="0">
                  <a:solidFill>
                    <a:srgbClr val="000000"/>
                  </a:solidFill>
                  <a:latin typeface="+mn-lt"/>
                  <a:ea typeface="+mn-ea"/>
                </a:endParaRPr>
              </a:p>
            </p:txBody>
          </p:sp>
        </p:grpSp>
      </p:grpSp>
      <p:grpSp>
        <p:nvGrpSpPr>
          <p:cNvPr id="1069" name="Group 1068"/>
          <p:cNvGrpSpPr>
            <a:grpSpLocks/>
          </p:cNvGrpSpPr>
          <p:nvPr/>
        </p:nvGrpSpPr>
        <p:grpSpPr bwMode="auto">
          <a:xfrm>
            <a:off x="8779193" y="4232274"/>
            <a:ext cx="347662" cy="681038"/>
            <a:chOff x="7923189" y="2486664"/>
            <a:chExt cx="360377" cy="884585"/>
          </a:xfrm>
        </p:grpSpPr>
        <p:pic>
          <p:nvPicPr>
            <p:cNvPr id="21200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43998" y="2486664"/>
              <a:ext cx="239568" cy="53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2001" name="Group 950"/>
            <p:cNvGrpSpPr>
              <a:grpSpLocks/>
            </p:cNvGrpSpPr>
            <p:nvPr/>
          </p:nvGrpSpPr>
          <p:grpSpPr bwMode="auto">
            <a:xfrm>
              <a:off x="7923189" y="2890236"/>
              <a:ext cx="227012" cy="481013"/>
              <a:chOff x="4140" y="429"/>
              <a:chExt cx="1425" cy="2396"/>
            </a:xfrm>
          </p:grpSpPr>
          <p:sp>
            <p:nvSpPr>
              <p:cNvPr id="212002" name="Freeform 951"/>
              <p:cNvSpPr>
                <a:spLocks/>
              </p:cNvSpPr>
              <p:nvPr/>
            </p:nvSpPr>
            <p:spPr bwMode="auto">
              <a:xfrm>
                <a:off x="5268" y="433"/>
                <a:ext cx="283" cy="2286"/>
              </a:xfrm>
              <a:custGeom>
                <a:avLst/>
                <a:gdLst>
                  <a:gd name="T0" fmla="*/ 3 w 354"/>
                  <a:gd name="T1" fmla="*/ 0 h 2742"/>
                  <a:gd name="T2" fmla="*/ 15 w 354"/>
                  <a:gd name="T3" fmla="*/ 27 h 2742"/>
                  <a:gd name="T4" fmla="*/ 15 w 354"/>
                  <a:gd name="T5" fmla="*/ 205 h 2742"/>
                  <a:gd name="T6" fmla="*/ 0 w 354"/>
                  <a:gd name="T7" fmla="*/ 215 h 2742"/>
                  <a:gd name="T8" fmla="*/ 3 w 354"/>
                  <a:gd name="T9" fmla="*/ 0 h 2742"/>
                  <a:gd name="T10" fmla="*/ 0 60000 65536"/>
                  <a:gd name="T11" fmla="*/ 0 60000 65536"/>
                  <a:gd name="T12" fmla="*/ 0 60000 65536"/>
                  <a:gd name="T13" fmla="*/ 0 60000 65536"/>
                  <a:gd name="T14" fmla="*/ 0 60000 65536"/>
                  <a:gd name="T15" fmla="*/ 0 w 354"/>
                  <a:gd name="T16" fmla="*/ 0 h 2742"/>
                  <a:gd name="T17" fmla="*/ 354 w 354"/>
                  <a:gd name="T18" fmla="*/ 2742 h 2742"/>
                </a:gdLst>
                <a:ahLst/>
                <a:cxnLst>
                  <a:cxn ang="T10">
                    <a:pos x="T0" y="T1"/>
                  </a:cxn>
                  <a:cxn ang="T11">
                    <a:pos x="T2" y="T3"/>
                  </a:cxn>
                  <a:cxn ang="T12">
                    <a:pos x="T4" y="T5"/>
                  </a:cxn>
                  <a:cxn ang="T13">
                    <a:pos x="T6" y="T7"/>
                  </a:cxn>
                  <a:cxn ang="T14">
                    <a:pos x="T8" y="T9"/>
                  </a:cxn>
                </a:cxnLst>
                <a:rect l="T15" t="T16" r="T17" b="T18"/>
                <a:pathLst>
                  <a:path w="354" h="2742">
                    <a:moveTo>
                      <a:pt x="63" y="0"/>
                    </a:moveTo>
                    <a:lnTo>
                      <a:pt x="354" y="339"/>
                    </a:lnTo>
                    <a:lnTo>
                      <a:pt x="346" y="2624"/>
                    </a:lnTo>
                    <a:lnTo>
                      <a:pt x="0" y="2742"/>
                    </a:lnTo>
                    <a:lnTo>
                      <a:pt x="63" y="0"/>
                    </a:lnTo>
                    <a:close/>
                  </a:path>
                </a:pathLst>
              </a:custGeom>
              <a:gradFill rotWithShape="1">
                <a:gsLst>
                  <a:gs pos="0">
                    <a:srgbClr val="DDDDDD"/>
                  </a:gs>
                  <a:gs pos="100000">
                    <a:srgbClr val="333333"/>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003" name="Rectangle 952"/>
              <p:cNvSpPr>
                <a:spLocks noChangeArrowheads="1"/>
              </p:cNvSpPr>
              <p:nvPr/>
            </p:nvSpPr>
            <p:spPr bwMode="auto">
              <a:xfrm>
                <a:off x="4210" y="429"/>
                <a:ext cx="1046" cy="2285"/>
              </a:xfrm>
              <a:prstGeom prst="rect">
                <a:avLst/>
              </a:pr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004" name="Freeform 953"/>
              <p:cNvSpPr>
                <a:spLocks/>
              </p:cNvSpPr>
              <p:nvPr/>
            </p:nvSpPr>
            <p:spPr bwMode="auto">
              <a:xfrm>
                <a:off x="5321" y="570"/>
                <a:ext cx="169" cy="2115"/>
              </a:xfrm>
              <a:custGeom>
                <a:avLst/>
                <a:gdLst>
                  <a:gd name="T0" fmla="*/ 2 w 211"/>
                  <a:gd name="T1" fmla="*/ 0 h 2537"/>
                  <a:gd name="T2" fmla="*/ 9 w 211"/>
                  <a:gd name="T3" fmla="*/ 18 h 2537"/>
                  <a:gd name="T4" fmla="*/ 2 w 211"/>
                  <a:gd name="T5" fmla="*/ 196 h 2537"/>
                  <a:gd name="T6" fmla="*/ 2 w 211"/>
                  <a:gd name="T7" fmla="*/ 0 h 2537"/>
                  <a:gd name="T8" fmla="*/ 0 60000 65536"/>
                  <a:gd name="T9" fmla="*/ 0 60000 65536"/>
                  <a:gd name="T10" fmla="*/ 0 60000 65536"/>
                  <a:gd name="T11" fmla="*/ 0 60000 65536"/>
                  <a:gd name="T12" fmla="*/ 0 w 211"/>
                  <a:gd name="T13" fmla="*/ 0 h 2537"/>
                  <a:gd name="T14" fmla="*/ 211 w 211"/>
                  <a:gd name="T15" fmla="*/ 2537 h 2537"/>
                </a:gdLst>
                <a:ahLst/>
                <a:cxnLst>
                  <a:cxn ang="T8">
                    <a:pos x="T0" y="T1"/>
                  </a:cxn>
                  <a:cxn ang="T9">
                    <a:pos x="T2" y="T3"/>
                  </a:cxn>
                  <a:cxn ang="T10">
                    <a:pos x="T4" y="T5"/>
                  </a:cxn>
                  <a:cxn ang="T11">
                    <a:pos x="T6" y="T7"/>
                  </a:cxn>
                </a:cxnLst>
                <a:rect l="T12" t="T13" r="T14" b="T15"/>
                <a:pathLst>
                  <a:path w="211" h="2537">
                    <a:moveTo>
                      <a:pt x="7" y="0"/>
                    </a:moveTo>
                    <a:cubicBezTo>
                      <a:pt x="7" y="0"/>
                      <a:pt x="57" y="28"/>
                      <a:pt x="211" y="218"/>
                    </a:cubicBezTo>
                    <a:cubicBezTo>
                      <a:pt x="0" y="1229"/>
                      <a:pt x="41" y="2537"/>
                      <a:pt x="7" y="2501"/>
                    </a:cubicBezTo>
                    <a:lnTo>
                      <a:pt x="7" y="0"/>
                    </a:lnTo>
                    <a:close/>
                  </a:path>
                </a:pathLst>
              </a:custGeom>
              <a:gradFill rotWithShape="1">
                <a:gsLst>
                  <a:gs pos="0">
                    <a:srgbClr val="808080"/>
                  </a:gs>
                  <a:gs pos="100000">
                    <a:srgbClr val="F8F8F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005" name="Freeform 954"/>
              <p:cNvSpPr>
                <a:spLocks/>
              </p:cNvSpPr>
              <p:nvPr/>
            </p:nvSpPr>
            <p:spPr bwMode="auto">
              <a:xfrm>
                <a:off x="5284" y="1640"/>
                <a:ext cx="263" cy="189"/>
              </a:xfrm>
              <a:custGeom>
                <a:avLst/>
                <a:gdLst>
                  <a:gd name="T0" fmla="*/ 2 w 328"/>
                  <a:gd name="T1" fmla="*/ 0 h 226"/>
                  <a:gd name="T2" fmla="*/ 14 w 328"/>
                  <a:gd name="T3" fmla="*/ 11 h 226"/>
                  <a:gd name="T4" fmla="*/ 14 w 328"/>
                  <a:gd name="T5" fmla="*/ 19 h 226"/>
                  <a:gd name="T6" fmla="*/ 0 w 328"/>
                  <a:gd name="T7" fmla="*/ 8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006" name="Rectangle 955"/>
              <p:cNvSpPr>
                <a:spLocks noChangeArrowheads="1"/>
              </p:cNvSpPr>
              <p:nvPr/>
            </p:nvSpPr>
            <p:spPr bwMode="auto">
              <a:xfrm>
                <a:off x="4210" y="690"/>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007" name="Group 956"/>
              <p:cNvGrpSpPr>
                <a:grpSpLocks/>
              </p:cNvGrpSpPr>
              <p:nvPr/>
            </p:nvGrpSpPr>
            <p:grpSpPr bwMode="auto">
              <a:xfrm>
                <a:off x="4749" y="668"/>
                <a:ext cx="581" cy="145"/>
                <a:chOff x="614" y="2568"/>
                <a:chExt cx="725" cy="139"/>
              </a:xfrm>
            </p:grpSpPr>
            <p:sp>
              <p:nvSpPr>
                <p:cNvPr id="212032" name="AutoShape 957"/>
                <p:cNvSpPr>
                  <a:spLocks noChangeArrowheads="1"/>
                </p:cNvSpPr>
                <p:nvPr/>
              </p:nvSpPr>
              <p:spPr bwMode="auto">
                <a:xfrm>
                  <a:off x="613" y="2566"/>
                  <a:ext cx="721" cy="14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033" name="AutoShape 958"/>
                <p:cNvSpPr>
                  <a:spLocks noChangeArrowheads="1"/>
                </p:cNvSpPr>
                <p:nvPr/>
              </p:nvSpPr>
              <p:spPr bwMode="auto">
                <a:xfrm>
                  <a:off x="625" y="2581"/>
                  <a:ext cx="696" cy="114"/>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008" name="Rectangle 959"/>
              <p:cNvSpPr>
                <a:spLocks noChangeArrowheads="1"/>
              </p:cNvSpPr>
              <p:nvPr/>
            </p:nvSpPr>
            <p:spPr bwMode="auto">
              <a:xfrm>
                <a:off x="4220" y="1022"/>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009" name="Group 960"/>
              <p:cNvGrpSpPr>
                <a:grpSpLocks/>
              </p:cNvGrpSpPr>
              <p:nvPr/>
            </p:nvGrpSpPr>
            <p:grpSpPr bwMode="auto">
              <a:xfrm>
                <a:off x="4747" y="994"/>
                <a:ext cx="581" cy="134"/>
                <a:chOff x="614" y="2568"/>
                <a:chExt cx="725" cy="139"/>
              </a:xfrm>
            </p:grpSpPr>
            <p:sp>
              <p:nvSpPr>
                <p:cNvPr id="212030" name="AutoShape 961"/>
                <p:cNvSpPr>
                  <a:spLocks noChangeArrowheads="1"/>
                </p:cNvSpPr>
                <p:nvPr/>
              </p:nvSpPr>
              <p:spPr bwMode="auto">
                <a:xfrm>
                  <a:off x="615" y="2564"/>
                  <a:ext cx="721" cy="139"/>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031" name="AutoShape 962"/>
                <p:cNvSpPr>
                  <a:spLocks noChangeArrowheads="1"/>
                </p:cNvSpPr>
                <p:nvPr/>
              </p:nvSpPr>
              <p:spPr bwMode="auto">
                <a:xfrm>
                  <a:off x="628" y="2581"/>
                  <a:ext cx="696" cy="107"/>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010" name="Rectangle 963"/>
              <p:cNvSpPr>
                <a:spLocks noChangeArrowheads="1"/>
              </p:cNvSpPr>
              <p:nvPr/>
            </p:nvSpPr>
            <p:spPr bwMode="auto">
              <a:xfrm>
                <a:off x="4220" y="1354"/>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011" name="Rectangle 964"/>
              <p:cNvSpPr>
                <a:spLocks noChangeArrowheads="1"/>
              </p:cNvSpPr>
              <p:nvPr/>
            </p:nvSpPr>
            <p:spPr bwMode="auto">
              <a:xfrm>
                <a:off x="4230" y="1655"/>
                <a:ext cx="598" cy="47"/>
              </a:xfrm>
              <a:prstGeom prst="rect">
                <a:avLst/>
              </a:prstGeom>
              <a:solidFill>
                <a:schemeClr val="tx1"/>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nvGrpSpPr>
              <p:cNvPr id="212012" name="Group 965"/>
              <p:cNvGrpSpPr>
                <a:grpSpLocks/>
              </p:cNvGrpSpPr>
              <p:nvPr/>
            </p:nvGrpSpPr>
            <p:grpSpPr bwMode="auto">
              <a:xfrm>
                <a:off x="4735" y="1627"/>
                <a:ext cx="582" cy="151"/>
                <a:chOff x="614" y="2568"/>
                <a:chExt cx="725" cy="139"/>
              </a:xfrm>
            </p:grpSpPr>
            <p:sp>
              <p:nvSpPr>
                <p:cNvPr id="212028" name="AutoShape 966"/>
                <p:cNvSpPr>
                  <a:spLocks noChangeArrowheads="1"/>
                </p:cNvSpPr>
                <p:nvPr/>
              </p:nvSpPr>
              <p:spPr bwMode="auto">
                <a:xfrm>
                  <a:off x="618" y="2586"/>
                  <a:ext cx="720" cy="12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029" name="AutoShape 967"/>
                <p:cNvSpPr>
                  <a:spLocks noChangeArrowheads="1"/>
                </p:cNvSpPr>
                <p:nvPr/>
              </p:nvSpPr>
              <p:spPr bwMode="auto">
                <a:xfrm>
                  <a:off x="630" y="2586"/>
                  <a:ext cx="695" cy="109"/>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013" name="Freeform 968"/>
              <p:cNvSpPr>
                <a:spLocks/>
              </p:cNvSpPr>
              <p:nvPr/>
            </p:nvSpPr>
            <p:spPr bwMode="auto">
              <a:xfrm>
                <a:off x="5288" y="1354"/>
                <a:ext cx="263" cy="188"/>
              </a:xfrm>
              <a:custGeom>
                <a:avLst/>
                <a:gdLst>
                  <a:gd name="T0" fmla="*/ 2 w 328"/>
                  <a:gd name="T1" fmla="*/ 0 h 226"/>
                  <a:gd name="T2" fmla="*/ 14 w 328"/>
                  <a:gd name="T3" fmla="*/ 10 h 226"/>
                  <a:gd name="T4" fmla="*/ 14 w 328"/>
                  <a:gd name="T5" fmla="*/ 17 h 226"/>
                  <a:gd name="T6" fmla="*/ 0 w 328"/>
                  <a:gd name="T7" fmla="*/ 7 h 226"/>
                  <a:gd name="T8" fmla="*/ 2 w 328"/>
                  <a:gd name="T9" fmla="*/ 0 h 226"/>
                  <a:gd name="T10" fmla="*/ 0 60000 65536"/>
                  <a:gd name="T11" fmla="*/ 0 60000 65536"/>
                  <a:gd name="T12" fmla="*/ 0 60000 65536"/>
                  <a:gd name="T13" fmla="*/ 0 60000 65536"/>
                  <a:gd name="T14" fmla="*/ 0 60000 65536"/>
                  <a:gd name="T15" fmla="*/ 0 w 328"/>
                  <a:gd name="T16" fmla="*/ 0 h 226"/>
                  <a:gd name="T17" fmla="*/ 328 w 328"/>
                  <a:gd name="T18" fmla="*/ 226 h 226"/>
                </a:gdLst>
                <a:ahLst/>
                <a:cxnLst>
                  <a:cxn ang="T10">
                    <a:pos x="T0" y="T1"/>
                  </a:cxn>
                  <a:cxn ang="T11">
                    <a:pos x="T2" y="T3"/>
                  </a:cxn>
                  <a:cxn ang="T12">
                    <a:pos x="T4" y="T5"/>
                  </a:cxn>
                  <a:cxn ang="T13">
                    <a:pos x="T6" y="T7"/>
                  </a:cxn>
                  <a:cxn ang="T14">
                    <a:pos x="T8" y="T9"/>
                  </a:cxn>
                </a:cxnLst>
                <a:rect l="T15" t="T16" r="T17" b="T18"/>
                <a:pathLst>
                  <a:path w="328" h="226">
                    <a:moveTo>
                      <a:pt x="4" y="0"/>
                    </a:moveTo>
                    <a:cubicBezTo>
                      <a:pt x="60" y="10"/>
                      <a:pt x="182" y="74"/>
                      <a:pt x="328" y="128"/>
                    </a:cubicBezTo>
                    <a:cubicBezTo>
                      <a:pt x="326" y="162"/>
                      <a:pt x="326" y="158"/>
                      <a:pt x="326" y="226"/>
                    </a:cubicBezTo>
                    <a:cubicBezTo>
                      <a:pt x="326" y="226"/>
                      <a:pt x="169" y="155"/>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grpSp>
            <p:nvGrpSpPr>
              <p:cNvPr id="212014" name="Group 969"/>
              <p:cNvGrpSpPr>
                <a:grpSpLocks/>
              </p:cNvGrpSpPr>
              <p:nvPr/>
            </p:nvGrpSpPr>
            <p:grpSpPr bwMode="auto">
              <a:xfrm>
                <a:off x="4739" y="1327"/>
                <a:ext cx="582" cy="139"/>
                <a:chOff x="614" y="2568"/>
                <a:chExt cx="725" cy="139"/>
              </a:xfrm>
            </p:grpSpPr>
            <p:sp>
              <p:nvSpPr>
                <p:cNvPr id="212026" name="AutoShape 970"/>
                <p:cNvSpPr>
                  <a:spLocks noChangeArrowheads="1"/>
                </p:cNvSpPr>
                <p:nvPr/>
              </p:nvSpPr>
              <p:spPr bwMode="auto">
                <a:xfrm>
                  <a:off x="613" y="2571"/>
                  <a:ext cx="732" cy="134"/>
                </a:xfrm>
                <a:prstGeom prst="roundRect">
                  <a:avLst>
                    <a:gd name="adj" fmla="val 50000"/>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027" name="AutoShape 971"/>
                <p:cNvSpPr>
                  <a:spLocks noChangeArrowheads="1"/>
                </p:cNvSpPr>
                <p:nvPr/>
              </p:nvSpPr>
              <p:spPr bwMode="auto">
                <a:xfrm>
                  <a:off x="625" y="2587"/>
                  <a:ext cx="720" cy="103"/>
                </a:xfrm>
                <a:prstGeom prst="roundRect">
                  <a:avLst>
                    <a:gd name="adj" fmla="val 50000"/>
                  </a:avLst>
                </a:prstGeom>
                <a:gradFill rotWithShape="1">
                  <a:gsLst>
                    <a:gs pos="0">
                      <a:srgbClr val="0000FF"/>
                    </a:gs>
                    <a:gs pos="50000">
                      <a:srgbClr val="99CCFF"/>
                    </a:gs>
                    <a:gs pos="100000">
                      <a:srgbClr val="0000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sp>
            <p:nvSpPr>
              <p:cNvPr id="212015" name="Rectangle 972"/>
              <p:cNvSpPr>
                <a:spLocks noChangeArrowheads="1"/>
              </p:cNvSpPr>
              <p:nvPr/>
            </p:nvSpPr>
            <p:spPr bwMode="auto">
              <a:xfrm>
                <a:off x="5246" y="429"/>
                <a:ext cx="70" cy="2285"/>
              </a:xfrm>
              <a:prstGeom prst="rect">
                <a:avLst/>
              </a:prstGeom>
              <a:gradFill rotWithShape="1">
                <a:gsLst>
                  <a:gs pos="0">
                    <a:srgbClr val="333333"/>
                  </a:gs>
                  <a:gs pos="50000">
                    <a:srgbClr val="DDDDDD"/>
                  </a:gs>
                  <a:gs pos="100000">
                    <a:srgbClr val="333333"/>
                  </a:gs>
                </a:gsLst>
                <a:lin ang="0" scaled="1"/>
              </a:gra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016" name="Freeform 973"/>
              <p:cNvSpPr>
                <a:spLocks/>
              </p:cNvSpPr>
              <p:nvPr/>
            </p:nvSpPr>
            <p:spPr bwMode="auto">
              <a:xfrm>
                <a:off x="5312" y="1007"/>
                <a:ext cx="237" cy="213"/>
              </a:xfrm>
              <a:custGeom>
                <a:avLst/>
                <a:gdLst>
                  <a:gd name="T0" fmla="*/ 2 w 296"/>
                  <a:gd name="T1" fmla="*/ 0 h 256"/>
                  <a:gd name="T2" fmla="*/ 14 w 296"/>
                  <a:gd name="T3" fmla="*/ 10 h 256"/>
                  <a:gd name="T4" fmla="*/ 14 w 296"/>
                  <a:gd name="T5" fmla="*/ 19 h 256"/>
                  <a:gd name="T6" fmla="*/ 0 w 296"/>
                  <a:gd name="T7" fmla="*/ 7 h 256"/>
                  <a:gd name="T8" fmla="*/ 2 w 296"/>
                  <a:gd name="T9" fmla="*/ 0 h 256"/>
                  <a:gd name="T10" fmla="*/ 0 60000 65536"/>
                  <a:gd name="T11" fmla="*/ 0 60000 65536"/>
                  <a:gd name="T12" fmla="*/ 0 60000 65536"/>
                  <a:gd name="T13" fmla="*/ 0 60000 65536"/>
                  <a:gd name="T14" fmla="*/ 0 60000 65536"/>
                  <a:gd name="T15" fmla="*/ 0 w 296"/>
                  <a:gd name="T16" fmla="*/ 0 h 256"/>
                  <a:gd name="T17" fmla="*/ 296 w 296"/>
                  <a:gd name="T18" fmla="*/ 256 h 256"/>
                </a:gdLst>
                <a:ahLst/>
                <a:cxnLst>
                  <a:cxn ang="T10">
                    <a:pos x="T0" y="T1"/>
                  </a:cxn>
                  <a:cxn ang="T11">
                    <a:pos x="T2" y="T3"/>
                  </a:cxn>
                  <a:cxn ang="T12">
                    <a:pos x="T4" y="T5"/>
                  </a:cxn>
                  <a:cxn ang="T13">
                    <a:pos x="T6" y="T7"/>
                  </a:cxn>
                  <a:cxn ang="T14">
                    <a:pos x="T8" y="T9"/>
                  </a:cxn>
                </a:cxnLst>
                <a:rect l="T15" t="T16" r="T17" b="T18"/>
                <a:pathLst>
                  <a:path w="296" h="256">
                    <a:moveTo>
                      <a:pt x="4" y="0"/>
                    </a:moveTo>
                    <a:cubicBezTo>
                      <a:pt x="55" y="10"/>
                      <a:pt x="144" y="68"/>
                      <a:pt x="292" y="144"/>
                    </a:cubicBezTo>
                    <a:cubicBezTo>
                      <a:pt x="290" y="178"/>
                      <a:pt x="296" y="188"/>
                      <a:pt x="296" y="256"/>
                    </a:cubicBezTo>
                    <a:cubicBezTo>
                      <a:pt x="296" y="256"/>
                      <a:pt x="160" y="176"/>
                      <a:pt x="0" y="100"/>
                    </a:cubicBezTo>
                    <a:cubicBezTo>
                      <a:pt x="0" y="48"/>
                      <a:pt x="4" y="17"/>
                      <a:pt x="4"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017" name="Freeform 974"/>
              <p:cNvSpPr>
                <a:spLocks/>
              </p:cNvSpPr>
              <p:nvPr/>
            </p:nvSpPr>
            <p:spPr bwMode="auto">
              <a:xfrm>
                <a:off x="5315" y="680"/>
                <a:ext cx="244" cy="240"/>
              </a:xfrm>
              <a:custGeom>
                <a:avLst/>
                <a:gdLst>
                  <a:gd name="T0" fmla="*/ 0 w 304"/>
                  <a:gd name="T1" fmla="*/ 0 h 288"/>
                  <a:gd name="T2" fmla="*/ 14 w 304"/>
                  <a:gd name="T3" fmla="*/ 13 h 288"/>
                  <a:gd name="T4" fmla="*/ 13 w 304"/>
                  <a:gd name="T5" fmla="*/ 23 h 288"/>
                  <a:gd name="T6" fmla="*/ 2 w 304"/>
                  <a:gd name="T7" fmla="*/ 10 h 288"/>
                  <a:gd name="T8" fmla="*/ 0 w 304"/>
                  <a:gd name="T9" fmla="*/ 0 h 288"/>
                  <a:gd name="T10" fmla="*/ 0 60000 65536"/>
                  <a:gd name="T11" fmla="*/ 0 60000 65536"/>
                  <a:gd name="T12" fmla="*/ 0 60000 65536"/>
                  <a:gd name="T13" fmla="*/ 0 60000 65536"/>
                  <a:gd name="T14" fmla="*/ 0 60000 65536"/>
                  <a:gd name="T15" fmla="*/ 0 w 304"/>
                  <a:gd name="T16" fmla="*/ 0 h 288"/>
                  <a:gd name="T17" fmla="*/ 304 w 304"/>
                  <a:gd name="T18" fmla="*/ 288 h 288"/>
                </a:gdLst>
                <a:ahLst/>
                <a:cxnLst>
                  <a:cxn ang="T10">
                    <a:pos x="T0" y="T1"/>
                  </a:cxn>
                  <a:cxn ang="T11">
                    <a:pos x="T2" y="T3"/>
                  </a:cxn>
                  <a:cxn ang="T12">
                    <a:pos x="T4" y="T5"/>
                  </a:cxn>
                  <a:cxn ang="T13">
                    <a:pos x="T6" y="T7"/>
                  </a:cxn>
                  <a:cxn ang="T14">
                    <a:pos x="T8" y="T9"/>
                  </a:cxn>
                </a:cxnLst>
                <a:rect l="T15" t="T16" r="T17" b="T18"/>
                <a:pathLst>
                  <a:path w="304" h="288">
                    <a:moveTo>
                      <a:pt x="0" y="0"/>
                    </a:moveTo>
                    <a:cubicBezTo>
                      <a:pt x="51" y="10"/>
                      <a:pt x="148" y="76"/>
                      <a:pt x="304" y="164"/>
                    </a:cubicBezTo>
                    <a:cubicBezTo>
                      <a:pt x="302" y="198"/>
                      <a:pt x="284" y="220"/>
                      <a:pt x="284" y="288"/>
                    </a:cubicBezTo>
                    <a:cubicBezTo>
                      <a:pt x="284" y="288"/>
                      <a:pt x="163" y="179"/>
                      <a:pt x="8" y="124"/>
                    </a:cubicBezTo>
                    <a:cubicBezTo>
                      <a:pt x="8" y="72"/>
                      <a:pt x="0" y="17"/>
                      <a:pt x="0" y="0"/>
                    </a:cubicBezTo>
                    <a:close/>
                  </a:path>
                </a:pathLst>
              </a:custGeom>
              <a:gradFill rotWithShape="1">
                <a:gsLst>
                  <a:gs pos="0">
                    <a:srgbClr val="292929"/>
                  </a:gs>
                  <a:gs pos="100000">
                    <a:srgbClr val="80808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018" name="Oval 975"/>
              <p:cNvSpPr>
                <a:spLocks noChangeArrowheads="1"/>
              </p:cNvSpPr>
              <p:nvPr/>
            </p:nvSpPr>
            <p:spPr bwMode="auto">
              <a:xfrm>
                <a:off x="5515" y="2611"/>
                <a:ext cx="50" cy="95"/>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019" name="Freeform 976"/>
              <p:cNvSpPr>
                <a:spLocks/>
              </p:cNvSpPr>
              <p:nvPr/>
            </p:nvSpPr>
            <p:spPr bwMode="auto">
              <a:xfrm>
                <a:off x="5302" y="2614"/>
                <a:ext cx="245" cy="200"/>
              </a:xfrm>
              <a:custGeom>
                <a:avLst/>
                <a:gdLst>
                  <a:gd name="T0" fmla="*/ 0 w 306"/>
                  <a:gd name="T1" fmla="*/ 9 h 240"/>
                  <a:gd name="T2" fmla="*/ 2 w 306"/>
                  <a:gd name="T3" fmla="*/ 19 h 240"/>
                  <a:gd name="T4" fmla="*/ 14 w 306"/>
                  <a:gd name="T5" fmla="*/ 9 h 240"/>
                  <a:gd name="T6" fmla="*/ 14 w 306"/>
                  <a:gd name="T7" fmla="*/ 0 h 240"/>
                  <a:gd name="T8" fmla="*/ 0 w 306"/>
                  <a:gd name="T9" fmla="*/ 9 h 240"/>
                  <a:gd name="T10" fmla="*/ 0 60000 65536"/>
                  <a:gd name="T11" fmla="*/ 0 60000 65536"/>
                  <a:gd name="T12" fmla="*/ 0 60000 65536"/>
                  <a:gd name="T13" fmla="*/ 0 60000 65536"/>
                  <a:gd name="T14" fmla="*/ 0 60000 65536"/>
                  <a:gd name="T15" fmla="*/ 0 w 306"/>
                  <a:gd name="T16" fmla="*/ 0 h 240"/>
                  <a:gd name="T17" fmla="*/ 306 w 306"/>
                  <a:gd name="T18" fmla="*/ 240 h 240"/>
                </a:gdLst>
                <a:ahLst/>
                <a:cxnLst>
                  <a:cxn ang="T10">
                    <a:pos x="T0" y="T1"/>
                  </a:cxn>
                  <a:cxn ang="T11">
                    <a:pos x="T2" y="T3"/>
                  </a:cxn>
                  <a:cxn ang="T12">
                    <a:pos x="T4" y="T5"/>
                  </a:cxn>
                  <a:cxn ang="T13">
                    <a:pos x="T6" y="T7"/>
                  </a:cxn>
                  <a:cxn ang="T14">
                    <a:pos x="T8" y="T9"/>
                  </a:cxn>
                </a:cxnLst>
                <a:rect l="T15" t="T16" r="T17" b="T18"/>
                <a:pathLst>
                  <a:path w="306" h="240">
                    <a:moveTo>
                      <a:pt x="0" y="106"/>
                    </a:moveTo>
                    <a:lnTo>
                      <a:pt x="2" y="240"/>
                    </a:lnTo>
                    <a:lnTo>
                      <a:pt x="306" y="110"/>
                    </a:lnTo>
                    <a:lnTo>
                      <a:pt x="300" y="0"/>
                    </a:lnTo>
                    <a:lnTo>
                      <a:pt x="0" y="10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mn-lt"/>
                  <a:ea typeface="+mn-ea"/>
                </a:endParaRPr>
              </a:p>
            </p:txBody>
          </p:sp>
          <p:sp>
            <p:nvSpPr>
              <p:cNvPr id="212020" name="AutoShape 977"/>
              <p:cNvSpPr>
                <a:spLocks noChangeArrowheads="1"/>
              </p:cNvSpPr>
              <p:nvPr/>
            </p:nvSpPr>
            <p:spPr bwMode="auto">
              <a:xfrm>
                <a:off x="4140" y="2675"/>
                <a:ext cx="1196" cy="150"/>
              </a:xfrm>
              <a:prstGeom prst="roundRect">
                <a:avLst>
                  <a:gd name="adj" fmla="val 50000"/>
                </a:avLst>
              </a:prstGeom>
              <a:solidFill>
                <a:srgbClr val="DDDDDD"/>
              </a:soli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021" name="AutoShape 978"/>
              <p:cNvSpPr>
                <a:spLocks noChangeArrowheads="1"/>
              </p:cNvSpPr>
              <p:nvPr/>
            </p:nvSpPr>
            <p:spPr bwMode="auto">
              <a:xfrm>
                <a:off x="4210" y="2714"/>
                <a:ext cx="1066" cy="79"/>
              </a:xfrm>
              <a:prstGeom prst="roundRect">
                <a:avLst>
                  <a:gd name="adj" fmla="val 50000"/>
                </a:avLst>
              </a:prstGeom>
              <a:gradFill rotWithShape="1">
                <a:gsLst>
                  <a:gs pos="0">
                    <a:schemeClr val="tx2"/>
                  </a:gs>
                  <a:gs pos="100000">
                    <a:schemeClr val="bg2"/>
                  </a:gs>
                </a:gsLst>
                <a:lin ang="0" scaled="1"/>
              </a:gradFill>
              <a:ln w="9525">
                <a:solidFill>
                  <a:schemeClr val="tx1"/>
                </a:solidFill>
                <a:round/>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022" name="Oval 979"/>
              <p:cNvSpPr>
                <a:spLocks noChangeArrowheads="1"/>
              </p:cNvSpPr>
              <p:nvPr/>
            </p:nvSpPr>
            <p:spPr bwMode="auto">
              <a:xfrm>
                <a:off x="4309"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023" name="Oval 980"/>
              <p:cNvSpPr>
                <a:spLocks noChangeArrowheads="1"/>
              </p:cNvSpPr>
              <p:nvPr/>
            </p:nvSpPr>
            <p:spPr bwMode="auto">
              <a:xfrm>
                <a:off x="4489" y="2382"/>
                <a:ext cx="159" cy="142"/>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endParaRPr lang="zh-CN" altLang="zh-CN" sz="1800">
                  <a:solidFill>
                    <a:srgbClr val="FF0000"/>
                  </a:solidFill>
                  <a:latin typeface="+mn-lt"/>
                  <a:ea typeface="+mn-ea"/>
                </a:endParaRPr>
              </a:p>
            </p:txBody>
          </p:sp>
          <p:sp>
            <p:nvSpPr>
              <p:cNvPr id="212024" name="Oval 981"/>
              <p:cNvSpPr>
                <a:spLocks noChangeArrowheads="1"/>
              </p:cNvSpPr>
              <p:nvPr/>
            </p:nvSpPr>
            <p:spPr bwMode="auto">
              <a:xfrm>
                <a:off x="4658" y="2382"/>
                <a:ext cx="159" cy="142"/>
              </a:xfrm>
              <a:prstGeom prst="ellipse">
                <a:avLst/>
              </a:prstGeom>
              <a:solidFill>
                <a:srgbClr val="33CC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sp>
            <p:nvSpPr>
              <p:cNvPr id="212025" name="Rectangle 982"/>
              <p:cNvSpPr>
                <a:spLocks noChangeArrowheads="1"/>
              </p:cNvSpPr>
              <p:nvPr/>
            </p:nvSpPr>
            <p:spPr bwMode="auto">
              <a:xfrm>
                <a:off x="5067" y="1837"/>
                <a:ext cx="80" cy="759"/>
              </a:xfrm>
              <a:prstGeom prst="rect">
                <a:avLst/>
              </a:prstGeom>
              <a:solidFill>
                <a:srgbClr val="292929"/>
              </a:solidFill>
              <a:ln w="9525">
                <a:solidFill>
                  <a:schemeClr val="tx1"/>
                </a:solidFill>
                <a:miter lim="800000"/>
                <a:headEnd/>
                <a:tailEnd/>
              </a:ln>
            </p:spPr>
            <p:txBody>
              <a:bodyPr wrap="none"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endParaRPr lang="zh-CN" altLang="zh-CN" sz="2400">
                  <a:solidFill>
                    <a:srgbClr val="000000"/>
                  </a:solidFill>
                  <a:latin typeface="+mn-lt"/>
                  <a:ea typeface="+mn-ea"/>
                </a:endParaRPr>
              </a:p>
            </p:txBody>
          </p:sp>
        </p:grpSp>
      </p:grpSp>
      <p:grpSp>
        <p:nvGrpSpPr>
          <p:cNvPr id="20" name="Group 19"/>
          <p:cNvGrpSpPr>
            <a:grpSpLocks/>
          </p:cNvGrpSpPr>
          <p:nvPr/>
        </p:nvGrpSpPr>
        <p:grpSpPr bwMode="auto">
          <a:xfrm>
            <a:off x="1819593" y="2217737"/>
            <a:ext cx="982662" cy="1585912"/>
            <a:chOff x="226804" y="3719080"/>
            <a:chExt cx="982820" cy="1586234"/>
          </a:xfrm>
        </p:grpSpPr>
        <p:pic>
          <p:nvPicPr>
            <p:cNvPr id="211997" name="Picture 9"/>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3109" y="5014480"/>
              <a:ext cx="405029" cy="290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1998" name="Cloud Callout 16"/>
            <p:cNvSpPr>
              <a:spLocks noChangeArrowheads="1"/>
            </p:cNvSpPr>
            <p:nvPr/>
          </p:nvSpPr>
          <p:spPr bwMode="auto">
            <a:xfrm flipH="1">
              <a:off x="226804" y="3719080"/>
              <a:ext cx="982820" cy="514019"/>
            </a:xfrm>
            <a:prstGeom prst="cloudCallout">
              <a:avLst>
                <a:gd name="adj1" fmla="val -7606"/>
                <a:gd name="adj2" fmla="val 147866"/>
              </a:avLst>
            </a:prstGeom>
            <a:noFill/>
            <a:ln w="9525">
              <a:solidFill>
                <a:schemeClr val="bg2"/>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pic>
          <p:nvPicPr>
            <p:cNvPr id="211999" name="Picture 18" descr="madman.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47767" y="3870258"/>
              <a:ext cx="767350" cy="21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22"/>
          <p:cNvGrpSpPr>
            <a:grpSpLocks/>
          </p:cNvGrpSpPr>
          <p:nvPr/>
        </p:nvGrpSpPr>
        <p:grpSpPr bwMode="auto">
          <a:xfrm>
            <a:off x="1627505" y="3529013"/>
            <a:ext cx="1829533" cy="338554"/>
            <a:chOff x="5957397" y="-30236"/>
            <a:chExt cx="1829557" cy="338972"/>
          </a:xfrm>
        </p:grpSpPr>
        <p:sp>
          <p:nvSpPr>
            <p:cNvPr id="211995" name="Rectangle 20"/>
            <p:cNvSpPr>
              <a:spLocks noChangeArrowheads="1"/>
            </p:cNvSpPr>
            <p:nvPr/>
          </p:nvSpPr>
          <p:spPr bwMode="auto">
            <a:xfrm>
              <a:off x="5957398" y="0"/>
              <a:ext cx="1829556" cy="272128"/>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1996" name="TextBox 21"/>
            <p:cNvSpPr txBox="1">
              <a:spLocks noChangeArrowheads="1"/>
            </p:cNvSpPr>
            <p:nvPr/>
          </p:nvSpPr>
          <p:spPr bwMode="auto">
            <a:xfrm>
              <a:off x="5957397" y="-30236"/>
              <a:ext cx="1550766" cy="33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zh-CN" sz="1600" dirty="0">
                  <a:solidFill>
                    <a:srgbClr val="FFFFFF"/>
                  </a:solidFill>
                  <a:latin typeface="+mn-lt"/>
                  <a:ea typeface="+mn-ea"/>
                </a:rPr>
                <a:t>where</a:t>
              </a:r>
              <a:r>
                <a:rPr lang="en-US" altLang="en-US" sz="1600" dirty="0">
                  <a:solidFill>
                    <a:srgbClr val="FFFFFF"/>
                  </a:solidFill>
                  <a:latin typeface="+mn-lt"/>
                  <a:ea typeface="+mn-ea"/>
                </a:rPr>
                <a:t>’</a:t>
              </a:r>
              <a:r>
                <a:rPr lang="en-US" altLang="zh-CN" sz="1600" dirty="0">
                  <a:solidFill>
                    <a:srgbClr val="FFFFFF"/>
                  </a:solidFill>
                  <a:latin typeface="+mn-lt"/>
                  <a:ea typeface="+mn-ea"/>
                </a:rPr>
                <a:t>s Madmen?</a:t>
              </a:r>
            </a:p>
          </p:txBody>
        </p:sp>
      </p:grpSp>
      <p:grpSp>
        <p:nvGrpSpPr>
          <p:cNvPr id="1113" name="Group 1112"/>
          <p:cNvGrpSpPr>
            <a:grpSpLocks/>
          </p:cNvGrpSpPr>
          <p:nvPr/>
        </p:nvGrpSpPr>
        <p:grpSpPr bwMode="auto">
          <a:xfrm>
            <a:off x="8853807" y="3276599"/>
            <a:ext cx="1251575" cy="338554"/>
            <a:chOff x="5931471" y="-30236"/>
            <a:chExt cx="1251792" cy="339388"/>
          </a:xfrm>
        </p:grpSpPr>
        <p:sp>
          <p:nvSpPr>
            <p:cNvPr id="211993" name="Rectangle 1113"/>
            <p:cNvSpPr>
              <a:spLocks noChangeArrowheads="1"/>
            </p:cNvSpPr>
            <p:nvPr/>
          </p:nvSpPr>
          <p:spPr bwMode="auto">
            <a:xfrm>
              <a:off x="5957398" y="13898"/>
              <a:ext cx="1225865" cy="258229"/>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buFontTx/>
                <a:buNone/>
              </a:pPr>
              <a:endParaRPr lang="zh-CN" altLang="zh-CN" sz="2400">
                <a:solidFill>
                  <a:srgbClr val="000000"/>
                </a:solidFill>
                <a:latin typeface="+mn-lt"/>
                <a:ea typeface="+mn-ea"/>
              </a:endParaRPr>
            </a:p>
          </p:txBody>
        </p:sp>
        <p:sp>
          <p:nvSpPr>
            <p:cNvPr id="211994" name="TextBox 1114"/>
            <p:cNvSpPr txBox="1">
              <a:spLocks noChangeArrowheads="1"/>
            </p:cNvSpPr>
            <p:nvPr/>
          </p:nvSpPr>
          <p:spPr bwMode="auto">
            <a:xfrm>
              <a:off x="5931471" y="-30236"/>
              <a:ext cx="1077726" cy="33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Arial" panose="020B0604020202020204" pitchFamily="34" charset="0"/>
                  <a:ea typeface="MS PGothic" panose="020B0600070205080204" pitchFamily="34" charset="-128"/>
                </a:defRPr>
              </a:lvl1pPr>
              <a:lvl2pPr marL="742950" indent="-285750">
                <a:defRPr sz="2000">
                  <a:solidFill>
                    <a:schemeClr val="tx1"/>
                  </a:solidFill>
                  <a:latin typeface="Arial" panose="020B0604020202020204" pitchFamily="34" charset="0"/>
                  <a:ea typeface="MS PGothic" panose="020B0600070205080204" pitchFamily="34" charset="-128"/>
                </a:defRPr>
              </a:lvl2pPr>
              <a:lvl3pPr marL="1143000" indent="-228600">
                <a:defRPr sz="2000">
                  <a:solidFill>
                    <a:schemeClr val="tx1"/>
                  </a:solidFill>
                  <a:latin typeface="Arial" panose="020B0604020202020204" pitchFamily="34" charset="0"/>
                  <a:ea typeface="MS PGothic" panose="020B0600070205080204" pitchFamily="34" charset="-128"/>
                </a:defRPr>
              </a:lvl3pPr>
              <a:lvl4pPr marL="1600200" indent="-228600">
                <a:defRPr sz="2000">
                  <a:solidFill>
                    <a:schemeClr val="tx1"/>
                  </a:solidFill>
                  <a:latin typeface="Arial" panose="020B0604020202020204" pitchFamily="34" charset="0"/>
                  <a:ea typeface="MS PGothic" panose="020B0600070205080204" pitchFamily="34" charset="-128"/>
                </a:defRPr>
              </a:lvl4pPr>
              <a:lvl5pPr marL="2057400" indent="-22860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accent2"/>
                </a:buClr>
                <a:buSzPct val="85000"/>
                <a:buFont typeface="ZapfDingbats" charset="2"/>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zh-CN" sz="1600">
                  <a:solidFill>
                    <a:srgbClr val="FFFFFF"/>
                  </a:solidFill>
                  <a:latin typeface="+mn-lt"/>
                  <a:ea typeface="+mn-ea"/>
                </a:rPr>
                <a:t>manifest file</a:t>
              </a:r>
            </a:p>
          </p:txBody>
        </p:sp>
      </p:grpSp>
      <p:sp>
        <p:nvSpPr>
          <p:cNvPr id="28" name="Freeform 27"/>
          <p:cNvSpPr>
            <a:spLocks/>
          </p:cNvSpPr>
          <p:nvPr/>
        </p:nvSpPr>
        <p:spPr bwMode="auto">
          <a:xfrm>
            <a:off x="2667318" y="2741612"/>
            <a:ext cx="1008062" cy="881062"/>
          </a:xfrm>
          <a:custGeom>
            <a:avLst/>
            <a:gdLst>
              <a:gd name="T0" fmla="*/ 542251 w 1284637"/>
              <a:gd name="T1" fmla="*/ 0 h 1108430"/>
              <a:gd name="T2" fmla="*/ 620508 w 1284637"/>
              <a:gd name="T3" fmla="*/ 556152 h 1108430"/>
              <a:gd name="T4" fmla="*/ 0 w 1284637"/>
              <a:gd name="T5" fmla="*/ 555512 h 1108430"/>
              <a:gd name="T6" fmla="*/ 0 60000 65536"/>
              <a:gd name="T7" fmla="*/ 0 60000 65536"/>
              <a:gd name="T8" fmla="*/ 0 60000 65536"/>
            </a:gdLst>
            <a:ahLst/>
            <a:cxnLst>
              <a:cxn ang="T6">
                <a:pos x="T0" y="T1"/>
              </a:cxn>
              <a:cxn ang="T7">
                <a:pos x="T2" y="T3"/>
              </a:cxn>
              <a:cxn ang="T8">
                <a:pos x="T4" y="T5"/>
              </a:cxn>
            </a:cxnLst>
            <a:rect l="0" t="0" r="r" b="b"/>
            <a:pathLst>
              <a:path w="1284637" h="1108430">
                <a:moveTo>
                  <a:pt x="1122624" y="0"/>
                </a:moveTo>
                <a:lnTo>
                  <a:pt x="1284637" y="1108430"/>
                </a:lnTo>
                <a:lnTo>
                  <a:pt x="0" y="1107156"/>
                </a:lnTo>
              </a:path>
            </a:pathLst>
          </a:custGeom>
          <a:noFill/>
          <a:ln w="57150">
            <a:solidFill>
              <a:srgbClr val="FF0000"/>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mn-lt"/>
              <a:ea typeface="+mn-ea"/>
            </a:endParaRPr>
          </a:p>
        </p:txBody>
      </p:sp>
      <p:sp>
        <p:nvSpPr>
          <p:cNvPr id="1123" name="Content Placeholder 12"/>
          <p:cNvSpPr txBox="1">
            <a:spLocks/>
          </p:cNvSpPr>
          <p:nvPr/>
        </p:nvSpPr>
        <p:spPr bwMode="auto">
          <a:xfrm>
            <a:off x="6632564" y="3683869"/>
            <a:ext cx="7772400" cy="503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lvl1pPr marL="342900" indent="-342900" algn="l" rtl="0" eaLnBrk="0" fontAlgn="base" hangingPunct="0">
              <a:lnSpc>
                <a:spcPct val="85000"/>
              </a:lnSpc>
              <a:spcBef>
                <a:spcPct val="20000"/>
              </a:spcBef>
              <a:spcAft>
                <a:spcPct val="0"/>
              </a:spcAft>
              <a:buClr>
                <a:srgbClr val="000099"/>
              </a:buClr>
              <a:buSzPct val="65000"/>
              <a:buFont typeface="Wingdings" charset="0"/>
              <a:buChar char="v"/>
              <a:defRPr sz="2800">
                <a:solidFill>
                  <a:schemeClr val="tx1"/>
                </a:solidFill>
                <a:latin typeface="+mn-lt"/>
                <a:ea typeface="ＭＳ Ｐゴシック" charset="0"/>
                <a:cs typeface="+mn-cs"/>
              </a:defRPr>
            </a:lvl1pPr>
            <a:lvl2pPr marL="742950" indent="-285750" algn="l" rtl="0" eaLnBrk="0" fontAlgn="base" hangingPunct="0">
              <a:lnSpc>
                <a:spcPct val="85000"/>
              </a:lnSpc>
              <a:spcBef>
                <a:spcPct val="20000"/>
              </a:spcBef>
              <a:spcAft>
                <a:spcPct val="0"/>
              </a:spcAft>
              <a:buClr>
                <a:srgbClr val="000099"/>
              </a:buClr>
              <a:buFont typeface="Wingdings" charset="0"/>
              <a:buChar char="§"/>
              <a:defRPr sz="24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000">
                <a:solidFill>
                  <a:schemeClr val="tx1"/>
                </a:solidFill>
                <a:latin typeface="Comic Sans MS" pitchFamily="66" charset="0"/>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Times New Roman" pitchFamily="18" charset="0"/>
                <a:ea typeface="Arial" charset="0"/>
                <a:cs typeface="+mn-cs"/>
              </a:defRPr>
            </a:lvl5pPr>
            <a:lvl6pPr marL="2514600" indent="-228600" algn="l" rtl="0" fontAlgn="base">
              <a:spcBef>
                <a:spcPct val="20000"/>
              </a:spcBef>
              <a:spcAft>
                <a:spcPct val="0"/>
              </a:spcAft>
              <a:buChar char="»"/>
              <a:defRPr sz="2000">
                <a:solidFill>
                  <a:schemeClr val="tx1"/>
                </a:solidFill>
                <a:latin typeface="Times New Roman" pitchFamily="18" charset="0"/>
                <a:cs typeface="+mn-cs"/>
              </a:defRPr>
            </a:lvl6pPr>
            <a:lvl7pPr marL="2971800" indent="-228600" algn="l" rtl="0" fontAlgn="base">
              <a:spcBef>
                <a:spcPct val="20000"/>
              </a:spcBef>
              <a:spcAft>
                <a:spcPct val="0"/>
              </a:spcAft>
              <a:buChar char="»"/>
              <a:defRPr sz="2000">
                <a:solidFill>
                  <a:schemeClr val="tx1"/>
                </a:solidFill>
                <a:latin typeface="Times New Roman" pitchFamily="18" charset="0"/>
                <a:cs typeface="+mn-cs"/>
              </a:defRPr>
            </a:lvl7pPr>
            <a:lvl8pPr marL="3429000" indent="-228600" algn="l" rtl="0" fontAlgn="base">
              <a:spcBef>
                <a:spcPct val="20000"/>
              </a:spcBef>
              <a:spcAft>
                <a:spcPct val="0"/>
              </a:spcAft>
              <a:buChar char="»"/>
              <a:defRPr sz="2000">
                <a:solidFill>
                  <a:schemeClr val="tx1"/>
                </a:solidFill>
                <a:latin typeface="Times New Roman" pitchFamily="18" charset="0"/>
                <a:cs typeface="+mn-cs"/>
              </a:defRPr>
            </a:lvl8pPr>
            <a:lvl9pPr marL="3886200" indent="-228600" algn="l" rtl="0" fontAlgn="base">
              <a:spcBef>
                <a:spcPct val="20000"/>
              </a:spcBef>
              <a:spcAft>
                <a:spcPct val="0"/>
              </a:spcAft>
              <a:buChar char="»"/>
              <a:defRPr sz="2000">
                <a:solidFill>
                  <a:schemeClr val="tx1"/>
                </a:solidFill>
                <a:latin typeface="Times New Roman" pitchFamily="18" charset="0"/>
                <a:cs typeface="+mn-cs"/>
              </a:defRPr>
            </a:lvl9pPr>
          </a:lstStyle>
          <a:p>
            <a:pPr marL="457200" lvl="1" indent="0">
              <a:buNone/>
              <a:defRPr/>
            </a:pPr>
            <a:endParaRPr lang="en-US" dirty="0">
              <a:solidFill>
                <a:srgbClr val="000000"/>
              </a:solidFill>
            </a:endParaRPr>
          </a:p>
        </p:txBody>
      </p:sp>
      <p:sp>
        <p:nvSpPr>
          <p:cNvPr id="4" name="文本框 3">
            <a:extLst>
              <a:ext uri="{FF2B5EF4-FFF2-40B4-BE49-F238E27FC236}">
                <a16:creationId xmlns:a16="http://schemas.microsoft.com/office/drawing/2014/main" id="{A3BF0CA1-1CE4-4F19-8A09-C9AE98E697BC}"/>
              </a:ext>
            </a:extLst>
          </p:cNvPr>
          <p:cNvSpPr txBox="1"/>
          <p:nvPr/>
        </p:nvSpPr>
        <p:spPr>
          <a:xfrm>
            <a:off x="3735601" y="6099753"/>
            <a:ext cx="4259499" cy="461665"/>
          </a:xfrm>
          <a:prstGeom prst="rect">
            <a:avLst/>
          </a:prstGeom>
          <a:noFill/>
        </p:spPr>
        <p:txBody>
          <a:bodyPr wrap="none" rtlCol="0">
            <a:spAutoFit/>
          </a:bodyPr>
          <a:lstStyle/>
          <a:p>
            <a:pPr algn="ctr"/>
            <a:r>
              <a:rPr lang="en-US" altLang="zh-CN">
                <a:latin typeface="+mj-lt"/>
              </a:rPr>
              <a:t>Content Distribution Networks</a:t>
            </a:r>
            <a:endParaRPr lang="zh-CN" altLang="en-US" dirty="0">
              <a:latin typeface="+mj-lt"/>
            </a:endParaRPr>
          </a:p>
        </p:txBody>
      </p:sp>
      <p:sp>
        <p:nvSpPr>
          <p:cNvPr id="5" name="文本框 4">
            <a:extLst>
              <a:ext uri="{FF2B5EF4-FFF2-40B4-BE49-F238E27FC236}">
                <a16:creationId xmlns:a16="http://schemas.microsoft.com/office/drawing/2014/main" id="{38D4FDFF-D365-41F9-BD7A-36681368FF1B}"/>
              </a:ext>
            </a:extLst>
          </p:cNvPr>
          <p:cNvSpPr txBox="1"/>
          <p:nvPr/>
        </p:nvSpPr>
        <p:spPr>
          <a:xfrm>
            <a:off x="8781382" y="2251887"/>
            <a:ext cx="1757661" cy="461665"/>
          </a:xfrm>
          <a:prstGeom prst="rect">
            <a:avLst/>
          </a:prstGeom>
          <a:noFill/>
        </p:spPr>
        <p:txBody>
          <a:bodyPr wrap="none" rtlCol="0">
            <a:spAutoFit/>
          </a:bodyPr>
          <a:lstStyle/>
          <a:p>
            <a:pPr algn="ctr"/>
            <a:r>
              <a:rPr lang="en-US" altLang="zh-CN" dirty="0">
                <a:latin typeface="+mn-lt"/>
                <a:ea typeface="+mn-ea"/>
              </a:rPr>
              <a:t>Video website</a:t>
            </a:r>
            <a:endParaRPr lang="zh-CN" altLang="en-US" dirty="0">
              <a:latin typeface="+mn-lt"/>
              <a:ea typeface="+mn-ea"/>
            </a:endParaRPr>
          </a:p>
        </p:txBody>
      </p:sp>
      <p:sp>
        <p:nvSpPr>
          <p:cNvPr id="671" name="文本框 670">
            <a:extLst>
              <a:ext uri="{FF2B5EF4-FFF2-40B4-BE49-F238E27FC236}">
                <a16:creationId xmlns:a16="http://schemas.microsoft.com/office/drawing/2014/main" id="{C1A8D563-263C-420A-BD82-C35BE64BB0A2}"/>
              </a:ext>
            </a:extLst>
          </p:cNvPr>
          <p:cNvSpPr txBox="1"/>
          <p:nvPr/>
        </p:nvSpPr>
        <p:spPr>
          <a:xfrm>
            <a:off x="2924512" y="5161975"/>
            <a:ext cx="1172116" cy="369332"/>
          </a:xfrm>
          <a:prstGeom prst="rect">
            <a:avLst/>
          </a:prstGeom>
          <a:noFill/>
        </p:spPr>
        <p:txBody>
          <a:bodyPr wrap="none" rtlCol="0">
            <a:spAutoFit/>
          </a:bodyPr>
          <a:lstStyle/>
          <a:p>
            <a:pPr algn="ctr"/>
            <a:r>
              <a:rPr lang="en-US" altLang="zh-CN" sz="1800" dirty="0">
                <a:solidFill>
                  <a:schemeClr val="accent5"/>
                </a:solidFill>
                <a:latin typeface="+mn-lt"/>
                <a:ea typeface="+mn-ea"/>
              </a:rPr>
              <a:t>CDN server</a:t>
            </a:r>
            <a:endParaRPr lang="zh-CN" altLang="en-US" sz="1800" dirty="0">
              <a:solidFill>
                <a:schemeClr val="accent5"/>
              </a:solidFill>
              <a:latin typeface="+mn-lt"/>
              <a:ea typeface="+mn-ea"/>
            </a:endParaRPr>
          </a:p>
        </p:txBody>
      </p:sp>
      <p:sp>
        <p:nvSpPr>
          <p:cNvPr id="672" name="文本框 671">
            <a:extLst>
              <a:ext uri="{FF2B5EF4-FFF2-40B4-BE49-F238E27FC236}">
                <a16:creationId xmlns:a16="http://schemas.microsoft.com/office/drawing/2014/main" id="{4A95307D-8062-4E46-8ECB-66E533BD2253}"/>
              </a:ext>
            </a:extLst>
          </p:cNvPr>
          <p:cNvSpPr txBox="1"/>
          <p:nvPr/>
        </p:nvSpPr>
        <p:spPr>
          <a:xfrm>
            <a:off x="4683618" y="5184782"/>
            <a:ext cx="1172116" cy="369332"/>
          </a:xfrm>
          <a:prstGeom prst="rect">
            <a:avLst/>
          </a:prstGeom>
          <a:noFill/>
        </p:spPr>
        <p:txBody>
          <a:bodyPr wrap="none" rtlCol="0">
            <a:spAutoFit/>
          </a:bodyPr>
          <a:lstStyle/>
          <a:p>
            <a:pPr algn="ctr"/>
            <a:r>
              <a:rPr lang="en-US" altLang="zh-CN" sz="1800" dirty="0">
                <a:solidFill>
                  <a:schemeClr val="accent5"/>
                </a:solidFill>
                <a:latin typeface="+mn-lt"/>
                <a:ea typeface="+mn-ea"/>
              </a:rPr>
              <a:t>CDN server</a:t>
            </a:r>
            <a:endParaRPr lang="zh-CN" altLang="en-US" sz="1800" dirty="0">
              <a:solidFill>
                <a:schemeClr val="accent5"/>
              </a:solidFill>
              <a:latin typeface="+mn-lt"/>
              <a:ea typeface="+mn-ea"/>
            </a:endParaRPr>
          </a:p>
        </p:txBody>
      </p:sp>
      <p:sp>
        <p:nvSpPr>
          <p:cNvPr id="673" name="文本框 672">
            <a:extLst>
              <a:ext uri="{FF2B5EF4-FFF2-40B4-BE49-F238E27FC236}">
                <a16:creationId xmlns:a16="http://schemas.microsoft.com/office/drawing/2014/main" id="{B49D67C4-3D65-4BA1-ABF8-92D4ED30088F}"/>
              </a:ext>
            </a:extLst>
          </p:cNvPr>
          <p:cNvSpPr txBox="1"/>
          <p:nvPr/>
        </p:nvSpPr>
        <p:spPr>
          <a:xfrm>
            <a:off x="6411996" y="4954757"/>
            <a:ext cx="1172116" cy="369332"/>
          </a:xfrm>
          <a:prstGeom prst="rect">
            <a:avLst/>
          </a:prstGeom>
          <a:noFill/>
        </p:spPr>
        <p:txBody>
          <a:bodyPr wrap="none" rtlCol="0">
            <a:spAutoFit/>
          </a:bodyPr>
          <a:lstStyle/>
          <a:p>
            <a:pPr algn="ctr"/>
            <a:r>
              <a:rPr lang="en-US" altLang="zh-CN" sz="1800" dirty="0">
                <a:solidFill>
                  <a:schemeClr val="accent5"/>
                </a:solidFill>
                <a:latin typeface="+mn-lt"/>
                <a:ea typeface="+mn-ea"/>
              </a:rPr>
              <a:t>CDN server</a:t>
            </a:r>
            <a:endParaRPr lang="zh-CN" altLang="en-US" sz="1800" dirty="0">
              <a:solidFill>
                <a:schemeClr val="accent5"/>
              </a:solidFill>
              <a:latin typeface="+mn-lt"/>
              <a:ea typeface="+mn-ea"/>
            </a:endParaRPr>
          </a:p>
        </p:txBody>
      </p:sp>
      <p:sp>
        <p:nvSpPr>
          <p:cNvPr id="674" name="文本框 673">
            <a:extLst>
              <a:ext uri="{FF2B5EF4-FFF2-40B4-BE49-F238E27FC236}">
                <a16:creationId xmlns:a16="http://schemas.microsoft.com/office/drawing/2014/main" id="{F0DAE4AA-EC82-4860-AC2B-8ED6F8188A13}"/>
              </a:ext>
            </a:extLst>
          </p:cNvPr>
          <p:cNvSpPr txBox="1"/>
          <p:nvPr/>
        </p:nvSpPr>
        <p:spPr>
          <a:xfrm>
            <a:off x="8540887" y="5207892"/>
            <a:ext cx="1172116" cy="369332"/>
          </a:xfrm>
          <a:prstGeom prst="rect">
            <a:avLst/>
          </a:prstGeom>
          <a:noFill/>
        </p:spPr>
        <p:txBody>
          <a:bodyPr wrap="none" rtlCol="0">
            <a:spAutoFit/>
          </a:bodyPr>
          <a:lstStyle/>
          <a:p>
            <a:pPr algn="ctr"/>
            <a:r>
              <a:rPr lang="en-US" altLang="zh-CN" sz="1800" dirty="0">
                <a:solidFill>
                  <a:schemeClr val="accent5"/>
                </a:solidFill>
                <a:latin typeface="+mn-lt"/>
                <a:ea typeface="+mn-ea"/>
              </a:rPr>
              <a:t>CDN server</a:t>
            </a:r>
            <a:endParaRPr lang="zh-CN" altLang="en-US" sz="1800" dirty="0">
              <a:solidFill>
                <a:schemeClr val="accent5"/>
              </a:solidFill>
              <a:latin typeface="+mn-lt"/>
              <a:ea typeface="+mn-ea"/>
            </a:endParaRPr>
          </a:p>
        </p:txBody>
      </p:sp>
    </p:spTree>
    <p:extLst>
      <p:ext uri="{BB962C8B-B14F-4D97-AF65-F5344CB8AC3E}">
        <p14:creationId xmlns:p14="http://schemas.microsoft.com/office/powerpoint/2010/main" val="31369241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98"/>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Whoosh"/>
                                        </p:tgtEl>
                                      </p:cMediaNode>
                                    </p:audio>
                                  </p:subTnLst>
                                </p:cTn>
                              </p:par>
                            </p:childTnLst>
                          </p:cTn>
                        </p:par>
                        <p:par>
                          <p:cTn id="7" fill="hold" nodeType="afterGroup">
                            <p:stCondLst>
                              <p:cond delay="0"/>
                            </p:stCondLst>
                            <p:childTnLst>
                              <p:par>
                                <p:cTn id="8" presetID="1" presetClass="entr" presetSubtype="0" fill="hold" nodeType="afterEffect">
                                  <p:stCondLst>
                                    <p:cond delay="250"/>
                                  </p:stCondLst>
                                  <p:childTnLst>
                                    <p:set>
                                      <p:cBhvr>
                                        <p:cTn id="9" dur="1" fill="hold">
                                          <p:stCondLst>
                                            <p:cond delay="0"/>
                                          </p:stCondLst>
                                        </p:cTn>
                                        <p:tgtEl>
                                          <p:spTgt spid="828"/>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Whoosh"/>
                                        </p:tgtEl>
                                      </p:cMediaNode>
                                    </p:audio>
                                  </p:subTnLst>
                                </p:cTn>
                              </p:par>
                            </p:childTnLst>
                          </p:cTn>
                        </p:par>
                        <p:par>
                          <p:cTn id="10" fill="hold" nodeType="afterGroup">
                            <p:stCondLst>
                              <p:cond delay="250"/>
                            </p:stCondLst>
                            <p:childTnLst>
                              <p:par>
                                <p:cTn id="11" presetID="1" presetClass="entr" presetSubtype="0" fill="hold" nodeType="afterEffect">
                                  <p:stCondLst>
                                    <p:cond delay="250"/>
                                  </p:stCondLst>
                                  <p:childTnLst>
                                    <p:set>
                                      <p:cBhvr>
                                        <p:cTn id="12"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11"/>
                                            </p:cond>
                                          </p:stCondLst>
                                          <p:endCondLst>
                                            <p:cond evt="onStopAudio" delay="0">
                                              <p:tgtEl>
                                                <p:sldTgt/>
                                              </p:tgtEl>
                                            </p:cond>
                                          </p:endCondLst>
                                        </p:cTn>
                                        <p:tgtEl>
                                          <p:sndTgt r:embed="rId3" name="Whoosh"/>
                                        </p:tgtEl>
                                      </p:cMediaNode>
                                    </p:audio>
                                  </p:subTnLst>
                                </p:cTn>
                              </p:par>
                            </p:childTnLst>
                          </p:cTn>
                        </p:par>
                        <p:par>
                          <p:cTn id="13" fill="hold" nodeType="afterGroup">
                            <p:stCondLst>
                              <p:cond delay="500"/>
                            </p:stCondLst>
                            <p:childTnLst>
                              <p:par>
                                <p:cTn id="14" presetID="1" presetClass="entr" presetSubtype="0" fill="hold" nodeType="afterEffect">
                                  <p:stCondLst>
                                    <p:cond delay="250"/>
                                  </p:stCondLst>
                                  <p:childTnLst>
                                    <p:set>
                                      <p:cBhvr>
                                        <p:cTn id="15" dur="1" fill="hold">
                                          <p:stCondLst>
                                            <p:cond delay="0"/>
                                          </p:stCondLst>
                                        </p:cTn>
                                        <p:tgtEl>
                                          <p:spTgt spid="933"/>
                                        </p:tgtEl>
                                        <p:attrNameLst>
                                          <p:attrName>style.visibility</p:attrName>
                                        </p:attrNameLst>
                                      </p:cBhvr>
                                      <p:to>
                                        <p:strVal val="visible"/>
                                      </p:to>
                                    </p:set>
                                  </p:childTnLst>
                                  <p:subTnLst>
                                    <p:audio>
                                      <p:cMediaNode>
                                        <p:cTn display="0" masterRel="sameClick">
                                          <p:stCondLst>
                                            <p:cond evt="begin" delay="0">
                                              <p:tn val="14"/>
                                            </p:cond>
                                          </p:stCondLst>
                                          <p:endCondLst>
                                            <p:cond evt="onStopAudio" delay="0">
                                              <p:tgtEl>
                                                <p:sldTgt/>
                                              </p:tgtEl>
                                            </p:cond>
                                          </p:endCondLst>
                                        </p:cTn>
                                        <p:tgtEl>
                                          <p:sndTgt r:embed="rId3" name="Whoosh"/>
                                        </p:tgtEl>
                                      </p:cMediaNode>
                                    </p:audio>
                                  </p:subTnLst>
                                </p:cTn>
                              </p:par>
                            </p:childTnLst>
                          </p:cTn>
                        </p:par>
                        <p:par>
                          <p:cTn id="16" fill="hold" nodeType="afterGroup">
                            <p:stCondLst>
                              <p:cond delay="750"/>
                            </p:stCondLst>
                            <p:childTnLst>
                              <p:par>
                                <p:cTn id="17" presetID="1" presetClass="entr" presetSubtype="0" fill="hold" nodeType="afterEffect">
                                  <p:stCondLst>
                                    <p:cond delay="250"/>
                                  </p:stCondLst>
                                  <p:childTnLst>
                                    <p:set>
                                      <p:cBhvr>
                                        <p:cTn id="18" dur="1" fill="hold">
                                          <p:stCondLst>
                                            <p:cond delay="0"/>
                                          </p:stCondLst>
                                        </p:cTn>
                                        <p:tgtEl>
                                          <p:spTgt spid="793"/>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3" name="Whoosh"/>
                                        </p:tgtEl>
                                      </p:cMediaNode>
                                    </p:audio>
                                  </p:subTnLst>
                                </p:cTn>
                              </p:par>
                            </p:childTnLst>
                          </p:cTn>
                        </p:par>
                        <p:par>
                          <p:cTn id="19" fill="hold" nodeType="afterGroup">
                            <p:stCondLst>
                              <p:cond delay="1000"/>
                            </p:stCondLst>
                            <p:childTnLst>
                              <p:par>
                                <p:cTn id="20" presetID="1" presetClass="entr" presetSubtype="0" fill="hold" nodeType="afterEffect">
                                  <p:stCondLst>
                                    <p:cond delay="250"/>
                                  </p:stCondLst>
                                  <p:childTnLst>
                                    <p:set>
                                      <p:cBhvr>
                                        <p:cTn id="21" dur="1" fill="hold">
                                          <p:stCondLst>
                                            <p:cond delay="0"/>
                                          </p:stCondLst>
                                        </p:cTn>
                                        <p:tgtEl>
                                          <p:spTgt spid="863"/>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3" name="Whoosh"/>
                                        </p:tgtEl>
                                      </p:cMediaNode>
                                    </p:audio>
                                  </p:subTnLst>
                                </p:cTn>
                              </p:par>
                            </p:childTnLst>
                          </p:cTn>
                        </p:par>
                        <p:par>
                          <p:cTn id="22" fill="hold" nodeType="afterGroup">
                            <p:stCondLst>
                              <p:cond delay="1250"/>
                            </p:stCondLst>
                            <p:childTnLst>
                              <p:par>
                                <p:cTn id="23" presetID="1" presetClass="entr" presetSubtype="0" fill="hold" nodeType="afterEffect">
                                  <p:stCondLst>
                                    <p:cond delay="250"/>
                                  </p:stCondLst>
                                  <p:childTnLst>
                                    <p:set>
                                      <p:cBhvr>
                                        <p:cTn id="24" dur="1" fill="hold">
                                          <p:stCondLst>
                                            <p:cond delay="0"/>
                                          </p:stCondLst>
                                        </p:cTn>
                                        <p:tgtEl>
                                          <p:spTgt spid="1069"/>
                                        </p:tgtEl>
                                        <p:attrNameLst>
                                          <p:attrName>style.visibility</p:attrName>
                                        </p:attrNameLst>
                                      </p:cBhvr>
                                      <p:to>
                                        <p:strVal val="visible"/>
                                      </p:to>
                                    </p:set>
                                  </p:childTnLst>
                                  <p:subTnLst>
                                    <p:audio>
                                      <p:cMediaNode>
                                        <p:cTn display="0" masterRel="sameClick">
                                          <p:stCondLst>
                                            <p:cond evt="begin" delay="0">
                                              <p:tn val="23"/>
                                            </p:cond>
                                          </p:stCondLst>
                                          <p:endCondLst>
                                            <p:cond evt="onStopAudio" delay="0">
                                              <p:tgtEl>
                                                <p:sldTgt/>
                                              </p:tgtEl>
                                            </p:cond>
                                          </p:endCondLst>
                                        </p:cTn>
                                        <p:tgtEl>
                                          <p:sndTgt r:embed="rId3" name="Whoosh"/>
                                        </p:tgtEl>
                                      </p:cMediaNode>
                                    </p:audio>
                                  </p:sub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4"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dissolve">
                                      <p:cBhvr>
                                        <p:cTn id="34" dur="500"/>
                                        <p:tgtEl>
                                          <p:spTgt spid="23"/>
                                        </p:tgtEl>
                                      </p:cBhvr>
                                    </p:animEffect>
                                  </p:childTnLst>
                                </p:cTn>
                              </p:par>
                            </p:childTnLst>
                          </p:cTn>
                        </p:par>
                        <p:par>
                          <p:cTn id="35" fill="hold" nodeType="afterGroup">
                            <p:stCondLst>
                              <p:cond delay="500"/>
                            </p:stCondLst>
                            <p:childTnLst>
                              <p:par>
                                <p:cTn id="36" presetID="0" presetClass="path" presetSubtype="0" accel="50000" decel="50000" fill="hold" nodeType="afterEffect">
                                  <p:stCondLst>
                                    <p:cond delay="0"/>
                                  </p:stCondLst>
                                  <p:childTnLst>
                                    <p:animMotion origin="layout" path="M -3.65214E-6 3.59408E-6 L 0.11335 -0.02916 L 0.14356 -0.02685 L 0.31852 0.00185 L 0.46138 -0.03078 L 0.55164 -0.00486 L 0.62333 0.0155 L 0.72418 -0.01088 L 0.77539 -0.05508 " pathEditMode="relative" rAng="0" ptsTypes="AAAAAAAAA">
                                      <p:cBhvr>
                                        <p:cTn id="37" dur="2000" fill="hold"/>
                                        <p:tgtEl>
                                          <p:spTgt spid="23"/>
                                        </p:tgtEl>
                                        <p:attrNameLst>
                                          <p:attrName>ppt_x</p:attrName>
                                          <p:attrName>ppt_y</p:attrName>
                                        </p:attrNameLst>
                                      </p:cBhvr>
                                      <p:rCtr x="38761" y="-1990"/>
                                    </p:animMotion>
                                  </p:childTnLst>
                                </p:cTn>
                              </p:par>
                            </p:childTnLst>
                          </p:cTn>
                        </p:par>
                        <p:par>
                          <p:cTn id="38" fill="hold" nodeType="afterGroup">
                            <p:stCondLst>
                              <p:cond delay="2500"/>
                            </p:stCondLst>
                            <p:childTnLst>
                              <p:par>
                                <p:cTn id="39" presetID="9" presetClass="exit" presetSubtype="0" fill="hold" nodeType="afterEffect">
                                  <p:stCondLst>
                                    <p:cond delay="0"/>
                                  </p:stCondLst>
                                  <p:childTnLst>
                                    <p:animEffect transition="out" filter="dissolve">
                                      <p:cBhvr>
                                        <p:cTn id="40" dur="500"/>
                                        <p:tgtEl>
                                          <p:spTgt spid="23"/>
                                        </p:tgtEl>
                                      </p:cBhvr>
                                    </p:animEffect>
                                    <p:set>
                                      <p:cBhvr>
                                        <p:cTn id="41" dur="1" fill="hold">
                                          <p:stCondLst>
                                            <p:cond delay="499"/>
                                          </p:stCondLst>
                                        </p:cTn>
                                        <p:tgtEl>
                                          <p:spTgt spid="23"/>
                                        </p:tgtEl>
                                        <p:attrNameLst>
                                          <p:attrName>style.visibility</p:attrName>
                                        </p:attrNameLst>
                                      </p:cBhvr>
                                      <p:to>
                                        <p:strVal val="hidden"/>
                                      </p:to>
                                    </p:set>
                                  </p:childTnLst>
                                </p:cTn>
                              </p:par>
                            </p:childTnLst>
                          </p:cTn>
                        </p:par>
                        <p:par>
                          <p:cTn id="42" fill="hold" nodeType="afterGroup">
                            <p:stCondLst>
                              <p:cond delay="3000"/>
                            </p:stCondLst>
                            <p:childTnLst>
                              <p:par>
                                <p:cTn id="43" presetID="9" presetClass="entr" presetSubtype="0" fill="hold" nodeType="afterEffect">
                                  <p:stCondLst>
                                    <p:cond delay="0"/>
                                  </p:stCondLst>
                                  <p:childTnLst>
                                    <p:set>
                                      <p:cBhvr>
                                        <p:cTn id="44" dur="1" fill="hold">
                                          <p:stCondLst>
                                            <p:cond delay="0"/>
                                          </p:stCondLst>
                                        </p:cTn>
                                        <p:tgtEl>
                                          <p:spTgt spid="1113"/>
                                        </p:tgtEl>
                                        <p:attrNameLst>
                                          <p:attrName>style.visibility</p:attrName>
                                        </p:attrNameLst>
                                      </p:cBhvr>
                                      <p:to>
                                        <p:strVal val="visible"/>
                                      </p:to>
                                    </p:set>
                                    <p:animEffect transition="in" filter="dissolve">
                                      <p:cBhvr>
                                        <p:cTn id="45" dur="500"/>
                                        <p:tgtEl>
                                          <p:spTgt spid="1113"/>
                                        </p:tgtEl>
                                      </p:cBhvr>
                                    </p:animEffect>
                                  </p:childTnLst>
                                </p:cTn>
                              </p:par>
                            </p:childTnLst>
                          </p:cTn>
                        </p:par>
                        <p:par>
                          <p:cTn id="46" fill="hold" nodeType="afterGroup">
                            <p:stCondLst>
                              <p:cond delay="3500"/>
                            </p:stCondLst>
                            <p:childTnLst>
                              <p:par>
                                <p:cTn id="47" presetID="0" presetClass="path" presetSubtype="0" accel="50000" decel="50000" fill="hold" nodeType="afterEffect">
                                  <p:stCondLst>
                                    <p:cond delay="0"/>
                                  </p:stCondLst>
                                  <p:childTnLst>
                                    <p:animMotion origin="layout" path="M 0.00486 -0.00046 L -0.12238 0.06989 L -0.2812 0.02152 L -0.43152 0.0523 L -0.6367 0.028 L -0.76549 0.05462 " pathEditMode="relative" rAng="0" ptsTypes="AAAAAA">
                                      <p:cBhvr>
                                        <p:cTn id="48" dur="2000" fill="hold"/>
                                        <p:tgtEl>
                                          <p:spTgt spid="1113"/>
                                        </p:tgtEl>
                                        <p:attrNameLst>
                                          <p:attrName>ppt_x</p:attrName>
                                          <p:attrName>ppt_y</p:attrName>
                                        </p:attrNameLst>
                                      </p:cBhvr>
                                      <p:rCtr x="-38518" y="3518"/>
                                    </p:animMotion>
                                  </p:childTnLst>
                                </p:cTn>
                              </p:par>
                            </p:childTnLst>
                          </p:cTn>
                        </p:par>
                        <p:par>
                          <p:cTn id="49" fill="hold" nodeType="afterGroup">
                            <p:stCondLst>
                              <p:cond delay="5500"/>
                            </p:stCondLst>
                            <p:childTnLst>
                              <p:par>
                                <p:cTn id="50" presetID="9" presetClass="exit" presetSubtype="0" fill="hold" nodeType="afterEffect">
                                  <p:stCondLst>
                                    <p:cond delay="0"/>
                                  </p:stCondLst>
                                  <p:childTnLst>
                                    <p:animEffect transition="out" filter="dissolve">
                                      <p:cBhvr>
                                        <p:cTn id="51" dur="500"/>
                                        <p:tgtEl>
                                          <p:spTgt spid="1113"/>
                                        </p:tgtEl>
                                      </p:cBhvr>
                                    </p:animEffect>
                                    <p:set>
                                      <p:cBhvr>
                                        <p:cTn id="52" dur="1" fill="hold">
                                          <p:stCondLst>
                                            <p:cond delay="499"/>
                                          </p:stCondLst>
                                        </p:cTn>
                                        <p:tgtEl>
                                          <p:spTgt spid="1113"/>
                                        </p:tgtEl>
                                        <p:attrNameLst>
                                          <p:attrName>style.visibility</p:attrName>
                                        </p:attrNameLst>
                                      </p:cBhvr>
                                      <p:to>
                                        <p:strVal val="hidden"/>
                                      </p:to>
                                    </p:set>
                                  </p:childTnLst>
                                </p:cTn>
                              </p:par>
                            </p:childTnLst>
                          </p:cTn>
                        </p:par>
                        <p:par>
                          <p:cTn id="53" fill="hold" nodeType="afterGroup">
                            <p:stCondLst>
                              <p:cond delay="6000"/>
                            </p:stCondLst>
                            <p:childTnLst>
                              <p:par>
                                <p:cTn id="54" presetID="9" presetClass="entr" presetSubtype="0"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dissolve">
                                      <p:cBhvr>
                                        <p:cTn id="56" dur="500"/>
                                        <p:tgtEl>
                                          <p:spTgt spid="28"/>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9" presetClass="entr" presetSubtype="0" fill="hold" grpId="0" nodeType="clickEffect" nodePh="1">
                                  <p:stCondLst>
                                    <p:cond delay="0"/>
                                  </p:stCondLst>
                                  <p:endCondLst>
                                    <p:cond evt="begin" delay="0">
                                      <p:tn val="59"/>
                                    </p:cond>
                                  </p:endCondLst>
                                  <p:childTnLst>
                                    <p:set>
                                      <p:cBhvr>
                                        <p:cTn id="60" dur="1" fill="hold">
                                          <p:stCondLst>
                                            <p:cond delay="0"/>
                                          </p:stCondLst>
                                        </p:cTn>
                                        <p:tgtEl>
                                          <p:spTgt spid="1123"/>
                                        </p:tgtEl>
                                        <p:attrNameLst>
                                          <p:attrName>style.visibility</p:attrName>
                                        </p:attrNameLst>
                                      </p:cBhvr>
                                      <p:to>
                                        <p:strVal val="visible"/>
                                      </p:to>
                                    </p:set>
                                    <p:animEffect transition="in" filter="dissolve">
                                      <p:cBhvr>
                                        <p:cTn id="61" dur="500"/>
                                        <p:tgtEl>
                                          <p:spTgt spid="1123"/>
                                        </p:tgtEl>
                                      </p:cBhvr>
                                    </p:animEffect>
                                  </p:childTnLst>
                                </p:cTn>
                              </p:par>
                            </p:childTnLst>
                          </p:cTn>
                        </p:par>
                        <p:par>
                          <p:cTn id="62" fill="hold" nodeType="afterGroup">
                            <p:stCondLst>
                              <p:cond delay="500"/>
                            </p:stCondLst>
                            <p:childTnLst>
                              <p:par>
                                <p:cTn id="63" presetID="9" presetClass="exit" presetSubtype="0" fill="hold" nodeType="afterEffect">
                                  <p:stCondLst>
                                    <p:cond delay="0"/>
                                  </p:stCondLst>
                                  <p:childTnLst>
                                    <p:animEffect transition="out" filter="dissolve">
                                      <p:cBhvr>
                                        <p:cTn id="64" dur="500"/>
                                        <p:tgtEl>
                                          <p:spTgt spid="28"/>
                                        </p:tgtEl>
                                      </p:cBhvr>
                                    </p:animEffect>
                                    <p:set>
                                      <p:cBhvr>
                                        <p:cTn id="65"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3"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7" name="Rectangle 2"/>
          <p:cNvSpPr>
            <a:spLocks noGrp="1" noChangeArrowheads="1"/>
          </p:cNvSpPr>
          <p:nvPr>
            <p:ph type="title"/>
          </p:nvPr>
        </p:nvSpPr>
        <p:spPr>
          <a:xfrm>
            <a:off x="240000" y="360000"/>
            <a:ext cx="11520000" cy="890588"/>
          </a:xfrm>
        </p:spPr>
        <p:txBody>
          <a:bodyPr/>
          <a:lstStyle/>
          <a:p>
            <a:r>
              <a:rPr lang="en-US" altLang="zh-CN" dirty="0"/>
              <a:t>CDN content access: a closer look</a:t>
            </a:r>
          </a:p>
        </p:txBody>
      </p:sp>
      <p:sp>
        <p:nvSpPr>
          <p:cNvPr id="2" name="灯片编号占位符 1"/>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144</a:t>
            </a:fld>
            <a:endParaRPr lang="en-US" altLang="zh-CN" dirty="0"/>
          </a:p>
        </p:txBody>
      </p:sp>
      <p:pic>
        <p:nvPicPr>
          <p:cNvPr id="4" name="图片 3">
            <a:extLst>
              <a:ext uri="{FF2B5EF4-FFF2-40B4-BE49-F238E27FC236}">
                <a16:creationId xmlns:a16="http://schemas.microsoft.com/office/drawing/2014/main" id="{F85BFF81-5BA3-4FC7-AAAF-F98054D978A0}"/>
              </a:ext>
            </a:extLst>
          </p:cNvPr>
          <p:cNvPicPr>
            <a:picLocks noChangeAspect="1"/>
          </p:cNvPicPr>
          <p:nvPr/>
        </p:nvPicPr>
        <p:blipFill>
          <a:blip r:embed="rId3"/>
          <a:stretch>
            <a:fillRect/>
          </a:stretch>
        </p:blipFill>
        <p:spPr>
          <a:xfrm>
            <a:off x="2535946" y="1194828"/>
            <a:ext cx="6638535" cy="4918915"/>
          </a:xfrm>
          <a:prstGeom prst="rect">
            <a:avLst/>
          </a:prstGeom>
        </p:spPr>
      </p:pic>
      <p:pic>
        <p:nvPicPr>
          <p:cNvPr id="5" name="图片 4">
            <a:extLst>
              <a:ext uri="{FF2B5EF4-FFF2-40B4-BE49-F238E27FC236}">
                <a16:creationId xmlns:a16="http://schemas.microsoft.com/office/drawing/2014/main" id="{4FECC83B-C382-4DC2-BA24-1CB48D91A9CC}"/>
              </a:ext>
            </a:extLst>
          </p:cNvPr>
          <p:cNvPicPr>
            <a:picLocks noChangeAspect="1"/>
          </p:cNvPicPr>
          <p:nvPr/>
        </p:nvPicPr>
        <p:blipFill>
          <a:blip r:embed="rId4"/>
          <a:stretch>
            <a:fillRect/>
          </a:stretch>
        </p:blipFill>
        <p:spPr>
          <a:xfrm rot="20216666">
            <a:off x="3860484" y="2191177"/>
            <a:ext cx="2631758" cy="204228"/>
          </a:xfrm>
          <a:prstGeom prst="rect">
            <a:avLst/>
          </a:prstGeom>
          <a:ln>
            <a:solidFill>
              <a:schemeClr val="accent2"/>
            </a:solidFill>
          </a:ln>
        </p:spPr>
      </p:pic>
      <p:sp>
        <p:nvSpPr>
          <p:cNvPr id="6" name="文本框 5">
            <a:extLst>
              <a:ext uri="{FF2B5EF4-FFF2-40B4-BE49-F238E27FC236}">
                <a16:creationId xmlns:a16="http://schemas.microsoft.com/office/drawing/2014/main" id="{5C932B88-AC25-45D2-9196-976DEDEFF514}"/>
              </a:ext>
            </a:extLst>
          </p:cNvPr>
          <p:cNvSpPr txBox="1"/>
          <p:nvPr/>
        </p:nvSpPr>
        <p:spPr>
          <a:xfrm>
            <a:off x="2709976" y="6371063"/>
            <a:ext cx="6676251" cy="461665"/>
          </a:xfrm>
          <a:prstGeom prst="rect">
            <a:avLst/>
          </a:prstGeom>
          <a:noFill/>
        </p:spPr>
        <p:txBody>
          <a:bodyPr wrap="none" rtlCol="0">
            <a:spAutoFit/>
          </a:bodyPr>
          <a:lstStyle/>
          <a:p>
            <a:pPr algn="ctr"/>
            <a:r>
              <a:rPr lang="en-US" altLang="zh-CN" dirty="0">
                <a:solidFill>
                  <a:schemeClr val="accent5"/>
                </a:solidFill>
                <a:latin typeface="+mj-lt"/>
              </a:rPr>
              <a:t>DNS redirects a user’s request to a CDN server</a:t>
            </a:r>
            <a:endParaRPr lang="zh-CN" altLang="en-US" dirty="0">
              <a:solidFill>
                <a:schemeClr val="accent5"/>
              </a:solidFill>
              <a:latin typeface="+mj-lt"/>
            </a:endParaRPr>
          </a:p>
        </p:txBody>
      </p:sp>
      <p:pic>
        <p:nvPicPr>
          <p:cNvPr id="7" name="图片 6">
            <a:extLst>
              <a:ext uri="{FF2B5EF4-FFF2-40B4-BE49-F238E27FC236}">
                <a16:creationId xmlns:a16="http://schemas.microsoft.com/office/drawing/2014/main" id="{8ED681F5-7A4D-43D2-A4E8-64039376EE3C}"/>
              </a:ext>
            </a:extLst>
          </p:cNvPr>
          <p:cNvPicPr>
            <a:picLocks noChangeAspect="1"/>
          </p:cNvPicPr>
          <p:nvPr/>
        </p:nvPicPr>
        <p:blipFill>
          <a:blip r:embed="rId5"/>
          <a:stretch>
            <a:fillRect/>
          </a:stretch>
        </p:blipFill>
        <p:spPr>
          <a:xfrm rot="20883880">
            <a:off x="5861687" y="2900134"/>
            <a:ext cx="1712531" cy="258700"/>
          </a:xfrm>
          <a:prstGeom prst="rect">
            <a:avLst/>
          </a:prstGeom>
          <a:ln>
            <a:solidFill>
              <a:schemeClr val="accent2"/>
            </a:solidFill>
          </a:ln>
        </p:spPr>
      </p:pic>
      <p:pic>
        <p:nvPicPr>
          <p:cNvPr id="8" name="图片 7">
            <a:extLst>
              <a:ext uri="{FF2B5EF4-FFF2-40B4-BE49-F238E27FC236}">
                <a16:creationId xmlns:a16="http://schemas.microsoft.com/office/drawing/2014/main" id="{A30DB539-B2D1-49B9-9135-D75FDE465330}"/>
              </a:ext>
            </a:extLst>
          </p:cNvPr>
          <p:cNvPicPr>
            <a:picLocks noChangeAspect="1"/>
          </p:cNvPicPr>
          <p:nvPr/>
        </p:nvPicPr>
        <p:blipFill>
          <a:blip r:embed="rId6"/>
          <a:stretch>
            <a:fillRect/>
          </a:stretch>
        </p:blipFill>
        <p:spPr>
          <a:xfrm>
            <a:off x="6717952" y="5815242"/>
            <a:ext cx="2668275" cy="298500"/>
          </a:xfrm>
          <a:prstGeom prst="rect">
            <a:avLst/>
          </a:prstGeom>
          <a:ln>
            <a:solidFill>
              <a:schemeClr val="accent6"/>
            </a:solidFill>
          </a:ln>
        </p:spPr>
      </p:pic>
      <p:sp>
        <p:nvSpPr>
          <p:cNvPr id="9" name="矩形 8">
            <a:extLst>
              <a:ext uri="{FF2B5EF4-FFF2-40B4-BE49-F238E27FC236}">
                <a16:creationId xmlns:a16="http://schemas.microsoft.com/office/drawing/2014/main" id="{1422F3A6-B32B-428D-B20E-F7FB0F9B088F}"/>
              </a:ext>
            </a:extLst>
          </p:cNvPr>
          <p:cNvSpPr/>
          <p:nvPr/>
        </p:nvSpPr>
        <p:spPr>
          <a:xfrm rot="1789578">
            <a:off x="5990475" y="4574181"/>
            <a:ext cx="1385554" cy="234199"/>
          </a:xfrm>
          <a:prstGeom prst="rect">
            <a:avLst/>
          </a:prstGeom>
          <a:ln w="3175">
            <a:solidFill>
              <a:srgbClr val="C00000"/>
            </a:solidFill>
          </a:ln>
        </p:spPr>
        <p:txBody>
          <a:bodyPr wrap="square" rtlCol="0" anchor="ctr" anchorCtr="0">
            <a:noAutofit/>
          </a:bodyPr>
          <a:lstStyle/>
          <a:p>
            <a:pPr algn="ctr"/>
            <a:r>
              <a:rPr lang="en-US" altLang="zh-CN" sz="1200" dirty="0">
                <a:latin typeface="Comic Sans MS" panose="030F0702030302020204" pitchFamily="66" charset="0"/>
              </a:rPr>
              <a:t>CDN Server IP</a:t>
            </a:r>
            <a:endParaRPr lang="zh-CN" altLang="en-US" sz="1200" dirty="0">
              <a:latin typeface="Comic Sans MS" panose="030F0702030302020204" pitchFamily="66" charset="0"/>
            </a:endParaRPr>
          </a:p>
        </p:txBody>
      </p:sp>
    </p:spTree>
    <p:extLst>
      <p:ext uri="{BB962C8B-B14F-4D97-AF65-F5344CB8AC3E}">
        <p14:creationId xmlns:p14="http://schemas.microsoft.com/office/powerpoint/2010/main" val="395569449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17B641-CB4C-4857-A39D-F51144DD6218}"/>
              </a:ext>
            </a:extLst>
          </p:cNvPr>
          <p:cNvSpPr>
            <a:spLocks noGrp="1"/>
          </p:cNvSpPr>
          <p:nvPr>
            <p:ph type="title"/>
          </p:nvPr>
        </p:nvSpPr>
        <p:spPr>
          <a:xfrm>
            <a:off x="240000" y="360000"/>
            <a:ext cx="11520000" cy="890588"/>
          </a:xfrm>
        </p:spPr>
        <p:txBody>
          <a:bodyPr/>
          <a:lstStyle/>
          <a:p>
            <a:r>
              <a:rPr lang="en-US" altLang="zh-CN" dirty="0"/>
              <a:t>Return which CDN server to the user?</a:t>
            </a:r>
            <a:endParaRPr lang="zh-CN" altLang="en-US" dirty="0"/>
          </a:p>
        </p:txBody>
      </p:sp>
      <p:sp>
        <p:nvSpPr>
          <p:cNvPr id="3" name="灯片编号占位符 2">
            <a:extLst>
              <a:ext uri="{FF2B5EF4-FFF2-40B4-BE49-F238E27FC236}">
                <a16:creationId xmlns:a16="http://schemas.microsoft.com/office/drawing/2014/main" id="{D5A0B4E2-B057-415C-8E07-024A0053D656}"/>
              </a:ext>
            </a:extLst>
          </p:cNvPr>
          <p:cNvSpPr>
            <a:spLocks noGrp="1"/>
          </p:cNvSpPr>
          <p:nvPr>
            <p:ph type="sldNum" sz="quarter" idx="12"/>
          </p:nvPr>
        </p:nvSpPr>
        <p:spPr>
          <a:xfrm>
            <a:off x="11074400" y="6510338"/>
            <a:ext cx="1117600" cy="347662"/>
          </a:xfrm>
        </p:spPr>
        <p:txBody>
          <a:bodyPr/>
          <a:lstStyle/>
          <a:p>
            <a:fld id="{B5976719-4C93-4032-AE44-9AF0CDE2F195}" type="slidenum">
              <a:rPr lang="en-US" altLang="zh-CN" smtClean="0"/>
              <a:pPr/>
              <a:t>145</a:t>
            </a:fld>
            <a:endParaRPr lang="en-US" altLang="zh-CN" dirty="0"/>
          </a:p>
        </p:txBody>
      </p:sp>
      <p:sp>
        <p:nvSpPr>
          <p:cNvPr id="4" name="文本框 3">
            <a:extLst>
              <a:ext uri="{FF2B5EF4-FFF2-40B4-BE49-F238E27FC236}">
                <a16:creationId xmlns:a16="http://schemas.microsoft.com/office/drawing/2014/main" id="{B2EA17A6-D411-4FD3-A066-17A57231D5C6}"/>
              </a:ext>
            </a:extLst>
          </p:cNvPr>
          <p:cNvSpPr txBox="1"/>
          <p:nvPr/>
        </p:nvSpPr>
        <p:spPr>
          <a:xfrm>
            <a:off x="4815498" y="3323963"/>
            <a:ext cx="2284600" cy="461665"/>
          </a:xfrm>
          <a:prstGeom prst="rect">
            <a:avLst/>
          </a:prstGeom>
          <a:noFill/>
        </p:spPr>
        <p:txBody>
          <a:bodyPr wrap="none" rtlCol="0">
            <a:spAutoFit/>
          </a:bodyPr>
          <a:lstStyle/>
          <a:p>
            <a:pPr algn="ctr"/>
            <a:r>
              <a:rPr lang="en-US" altLang="zh-CN" b="1" dirty="0">
                <a:solidFill>
                  <a:srgbClr val="C00000"/>
                </a:solidFill>
                <a:latin typeface="+mj-lt"/>
              </a:rPr>
              <a:t>The main idea</a:t>
            </a:r>
            <a:endParaRPr lang="zh-CN" altLang="en-US" b="1" dirty="0">
              <a:solidFill>
                <a:srgbClr val="C00000"/>
              </a:solidFill>
              <a:latin typeface="+mj-lt"/>
            </a:endParaRPr>
          </a:p>
        </p:txBody>
      </p:sp>
      <p:sp>
        <p:nvSpPr>
          <p:cNvPr id="5" name="文本框 4">
            <a:extLst>
              <a:ext uri="{FF2B5EF4-FFF2-40B4-BE49-F238E27FC236}">
                <a16:creationId xmlns:a16="http://schemas.microsoft.com/office/drawing/2014/main" id="{B6B104F7-90E4-42F8-9126-2069E5EF9413}"/>
              </a:ext>
            </a:extLst>
          </p:cNvPr>
          <p:cNvSpPr txBox="1"/>
          <p:nvPr/>
        </p:nvSpPr>
        <p:spPr>
          <a:xfrm>
            <a:off x="2691291" y="3916043"/>
            <a:ext cx="7004673" cy="830997"/>
          </a:xfrm>
          <a:prstGeom prst="rect">
            <a:avLst/>
          </a:prstGeom>
          <a:noFill/>
        </p:spPr>
        <p:txBody>
          <a:bodyPr wrap="none" rtlCol="0">
            <a:spAutoFit/>
          </a:bodyPr>
          <a:lstStyle/>
          <a:p>
            <a:pPr algn="ctr"/>
            <a:r>
              <a:rPr lang="en-US" altLang="zh-CN" b="1" dirty="0">
                <a:latin typeface="+mj-lt"/>
              </a:rPr>
              <a:t>Step 1: </a:t>
            </a:r>
            <a:r>
              <a:rPr lang="en-US" altLang="zh-CN" dirty="0">
                <a:latin typeface="+mj-lt"/>
              </a:rPr>
              <a:t>the CDN learns the IP address of the user</a:t>
            </a:r>
          </a:p>
          <a:p>
            <a:pPr algn="ctr"/>
            <a:r>
              <a:rPr lang="en-US" altLang="zh-CN" dirty="0">
                <a:solidFill>
                  <a:schemeClr val="accent5"/>
                </a:solidFill>
                <a:latin typeface="+mj-lt"/>
              </a:rPr>
              <a:t>How?</a:t>
            </a:r>
            <a:endParaRPr lang="zh-CN" altLang="en-US" dirty="0">
              <a:solidFill>
                <a:schemeClr val="accent5"/>
              </a:solidFill>
              <a:latin typeface="+mj-lt"/>
            </a:endParaRPr>
          </a:p>
        </p:txBody>
      </p:sp>
      <p:sp>
        <p:nvSpPr>
          <p:cNvPr id="6" name="文本框 5">
            <a:extLst>
              <a:ext uri="{FF2B5EF4-FFF2-40B4-BE49-F238E27FC236}">
                <a16:creationId xmlns:a16="http://schemas.microsoft.com/office/drawing/2014/main" id="{AAA216DD-08C6-423F-B899-E203608F85C1}"/>
              </a:ext>
            </a:extLst>
          </p:cNvPr>
          <p:cNvSpPr txBox="1"/>
          <p:nvPr/>
        </p:nvSpPr>
        <p:spPr>
          <a:xfrm>
            <a:off x="2417918" y="5028525"/>
            <a:ext cx="7551421" cy="1200329"/>
          </a:xfrm>
          <a:prstGeom prst="rect">
            <a:avLst/>
          </a:prstGeom>
          <a:noFill/>
        </p:spPr>
        <p:txBody>
          <a:bodyPr wrap="square" rtlCol="0">
            <a:spAutoFit/>
          </a:bodyPr>
          <a:lstStyle/>
          <a:p>
            <a:pPr algn="ctr"/>
            <a:r>
              <a:rPr lang="en-US" altLang="zh-CN" b="1" dirty="0">
                <a:latin typeface="+mj-lt"/>
              </a:rPr>
              <a:t>Step 2: </a:t>
            </a:r>
            <a:r>
              <a:rPr lang="en-US" altLang="zh-CN" dirty="0">
                <a:latin typeface="+mj-lt"/>
              </a:rPr>
              <a:t>Assign the CDN server that is geographically closest to the user host.</a:t>
            </a:r>
          </a:p>
          <a:p>
            <a:pPr algn="ctr"/>
            <a:r>
              <a:rPr lang="en-US" altLang="zh-CN" dirty="0">
                <a:solidFill>
                  <a:schemeClr val="accent5"/>
                </a:solidFill>
                <a:latin typeface="+mj-lt"/>
              </a:rPr>
              <a:t>How?</a:t>
            </a:r>
            <a:endParaRPr lang="zh-CN" altLang="en-US" dirty="0">
              <a:solidFill>
                <a:schemeClr val="accent5"/>
              </a:solidFill>
              <a:latin typeface="+mj-lt"/>
            </a:endParaRPr>
          </a:p>
        </p:txBody>
      </p:sp>
      <p:sp>
        <p:nvSpPr>
          <p:cNvPr id="7" name="文本框 6">
            <a:extLst>
              <a:ext uri="{FF2B5EF4-FFF2-40B4-BE49-F238E27FC236}">
                <a16:creationId xmlns:a16="http://schemas.microsoft.com/office/drawing/2014/main" id="{0837E79C-9388-4FB0-8710-B9FB6887AF6A}"/>
              </a:ext>
            </a:extLst>
          </p:cNvPr>
          <p:cNvSpPr txBox="1"/>
          <p:nvPr/>
        </p:nvSpPr>
        <p:spPr>
          <a:xfrm>
            <a:off x="1269076" y="1929997"/>
            <a:ext cx="10446328" cy="1263551"/>
          </a:xfrm>
          <a:prstGeom prst="rect">
            <a:avLst/>
          </a:prstGeom>
          <a:solidFill>
            <a:schemeClr val="accent5"/>
          </a:solidFill>
        </p:spPr>
        <p:txBody>
          <a:bodyPr wrap="square" rtlCol="0" anchor="ctr" anchorCtr="0">
            <a:noAutofit/>
          </a:bodyPr>
          <a:lstStyle/>
          <a:p>
            <a:pPr algn="ctr"/>
            <a:r>
              <a:rPr lang="en-US" altLang="zh-CN" b="1" dirty="0">
                <a:solidFill>
                  <a:schemeClr val="bg1"/>
                </a:solidFill>
                <a:latin typeface="+mj-lt"/>
              </a:rPr>
              <a:t>How do we assign the CDN server that provides best performance to the user</a:t>
            </a:r>
          </a:p>
        </p:txBody>
      </p:sp>
    </p:spTree>
    <p:extLst>
      <p:ext uri="{BB962C8B-B14F-4D97-AF65-F5344CB8AC3E}">
        <p14:creationId xmlns:p14="http://schemas.microsoft.com/office/powerpoint/2010/main" val="4075263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a:xfrm>
            <a:off x="240000" y="360000"/>
            <a:ext cx="11520000" cy="890588"/>
          </a:xfrm>
        </p:spPr>
        <p:txBody>
          <a:bodyPr/>
          <a:lstStyle/>
          <a:p>
            <a:r>
              <a:rPr lang="en-US" altLang="zh-CN"/>
              <a:t>Chapter 2: Summary</a:t>
            </a:r>
          </a:p>
        </p:txBody>
      </p:sp>
      <p:sp>
        <p:nvSpPr>
          <p:cNvPr id="236547" name="Rectangle 3"/>
          <p:cNvSpPr>
            <a:spLocks noGrp="1" noChangeArrowheads="1"/>
          </p:cNvSpPr>
          <p:nvPr>
            <p:ph sz="half" idx="1"/>
          </p:nvPr>
        </p:nvSpPr>
        <p:spPr>
          <a:xfrm>
            <a:off x="711200" y="1600200"/>
            <a:ext cx="5080000" cy="4648200"/>
          </a:xfrm>
        </p:spPr>
        <p:txBody>
          <a:bodyPr/>
          <a:lstStyle/>
          <a:p>
            <a:r>
              <a:rPr lang="en-US" altLang="zh-CN" dirty="0"/>
              <a:t>typical request/reply message exchange:</a:t>
            </a:r>
          </a:p>
          <a:p>
            <a:pPr lvl="1"/>
            <a:r>
              <a:rPr lang="en-US" altLang="zh-CN" dirty="0"/>
              <a:t>client requests info or service</a:t>
            </a:r>
          </a:p>
          <a:p>
            <a:pPr lvl="1"/>
            <a:r>
              <a:rPr lang="en-US" altLang="zh-CN" dirty="0"/>
              <a:t>server responds with data, status code</a:t>
            </a:r>
          </a:p>
          <a:p>
            <a:r>
              <a:rPr lang="en-US" altLang="zh-CN" dirty="0"/>
              <a:t>message formats:</a:t>
            </a:r>
          </a:p>
          <a:p>
            <a:pPr lvl="1"/>
            <a:r>
              <a:rPr lang="en-US" altLang="zh-CN" dirty="0"/>
              <a:t>headers: fields giving info about data</a:t>
            </a:r>
          </a:p>
          <a:p>
            <a:pPr lvl="1"/>
            <a:r>
              <a:rPr lang="en-US" altLang="zh-CN" dirty="0"/>
              <a:t>data: info being communicated</a:t>
            </a:r>
          </a:p>
        </p:txBody>
      </p:sp>
      <p:sp>
        <p:nvSpPr>
          <p:cNvPr id="236548" name="Rectangle 4"/>
          <p:cNvSpPr>
            <a:spLocks noGrp="1" noChangeArrowheads="1"/>
          </p:cNvSpPr>
          <p:nvPr>
            <p:ph sz="half" idx="2"/>
          </p:nvPr>
        </p:nvSpPr>
        <p:spPr>
          <a:xfrm>
            <a:off x="5994400" y="1600200"/>
            <a:ext cx="5080000" cy="4648200"/>
          </a:xfrm>
        </p:spPr>
        <p:txBody>
          <a:bodyPr/>
          <a:lstStyle/>
          <a:p>
            <a:r>
              <a:rPr lang="en-US" altLang="zh-CN" dirty="0">
                <a:solidFill>
                  <a:schemeClr val="accent2"/>
                </a:solidFill>
              </a:rPr>
              <a:t>Important themes: </a:t>
            </a:r>
          </a:p>
          <a:p>
            <a:pPr lvl="1"/>
            <a:r>
              <a:rPr lang="en-US" altLang="zh-CN" dirty="0"/>
              <a:t>control vs. data </a:t>
            </a:r>
            <a:r>
              <a:rPr lang="en-US" altLang="zh-CN" dirty="0" err="1"/>
              <a:t>msgs</a:t>
            </a:r>
            <a:endParaRPr lang="en-US" altLang="zh-CN" dirty="0"/>
          </a:p>
          <a:p>
            <a:pPr lvl="2"/>
            <a:r>
              <a:rPr lang="en-US" altLang="zh-CN" dirty="0"/>
              <a:t>in-band, out-of-band</a:t>
            </a:r>
          </a:p>
          <a:p>
            <a:pPr lvl="1"/>
            <a:r>
              <a:rPr lang="en-US" altLang="zh-CN" dirty="0"/>
              <a:t>centralized vs. decentralized </a:t>
            </a:r>
          </a:p>
          <a:p>
            <a:pPr lvl="1"/>
            <a:r>
              <a:rPr lang="en-US" altLang="zh-CN" dirty="0"/>
              <a:t>stateless vs. stateful</a:t>
            </a:r>
          </a:p>
          <a:p>
            <a:pPr lvl="1"/>
            <a:r>
              <a:rPr lang="en-US" altLang="zh-CN" dirty="0"/>
              <a:t>reliable vs. unreliable msg transfer </a:t>
            </a:r>
          </a:p>
          <a:p>
            <a:pPr lvl="1"/>
            <a:r>
              <a:rPr lang="en-US" altLang="zh-CN" dirty="0"/>
              <a:t>“complexity at network edge”</a:t>
            </a:r>
          </a:p>
        </p:txBody>
      </p:sp>
      <p:sp>
        <p:nvSpPr>
          <p:cNvPr id="3" name="灯片编号占位符 2"/>
          <p:cNvSpPr>
            <a:spLocks noGrp="1"/>
          </p:cNvSpPr>
          <p:nvPr>
            <p:ph type="sldNum" sz="quarter" idx="12"/>
          </p:nvPr>
        </p:nvSpPr>
        <p:spPr>
          <a:xfrm>
            <a:off x="11074400" y="6510338"/>
            <a:ext cx="1117600" cy="347662"/>
          </a:xfrm>
        </p:spPr>
        <p:txBody>
          <a:bodyPr/>
          <a:lstStyle/>
          <a:p>
            <a:fld id="{EE7AFD8E-47EC-4333-9317-F3617AC17F61}" type="slidenum">
              <a:rPr lang="en-US" altLang="zh-CN" smtClean="0"/>
              <a:pPr/>
              <a:t>146</a:t>
            </a:fld>
            <a:endParaRPr lang="en-US" altLang="zh-CN" dirty="0"/>
          </a:p>
        </p:txBody>
      </p:sp>
    </p:spTree>
    <p:extLst>
      <p:ext uri="{BB962C8B-B14F-4D97-AF65-F5344CB8AC3E}">
        <p14:creationId xmlns:p14="http://schemas.microsoft.com/office/powerpoint/2010/main" val="121020146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240000" y="360000"/>
            <a:ext cx="11520000" cy="890588"/>
          </a:xfrm>
        </p:spPr>
        <p:txBody>
          <a:bodyPr/>
          <a:lstStyle/>
          <a:p>
            <a:r>
              <a:rPr lang="en-US" dirty="0" err="1"/>
              <a:t>Homework</a:t>
            </a:r>
            <a:r>
              <a:rPr lang="en-US" altLang="zh-CN" dirty="0" err="1"/>
              <a:t>s</a:t>
            </a:r>
            <a:endParaRPr lang="en-US" dirty="0"/>
          </a:p>
        </p:txBody>
      </p:sp>
      <p:sp>
        <p:nvSpPr>
          <p:cNvPr id="7" name="内容占位符 6"/>
          <p:cNvSpPr>
            <a:spLocks noGrp="1"/>
          </p:cNvSpPr>
          <p:nvPr>
            <p:ph idx="1"/>
          </p:nvPr>
        </p:nvSpPr>
        <p:spPr>
          <a:xfrm>
            <a:off x="1491384" y="1512707"/>
            <a:ext cx="9126682" cy="4735512"/>
          </a:xfrm>
        </p:spPr>
        <p:txBody>
          <a:bodyPr/>
          <a:lstStyle/>
          <a:p>
            <a:pPr algn="ctr"/>
            <a:endParaRPr lang="en-US" altLang="zh-CN" dirty="0"/>
          </a:p>
          <a:p>
            <a:pPr algn="ctr"/>
            <a:r>
              <a:rPr lang="en-US" altLang="zh-CN" dirty="0"/>
              <a:t>Chapter 01 problems: </a:t>
            </a:r>
          </a:p>
          <a:p>
            <a:pPr lvl="1" algn="ctr"/>
            <a:r>
              <a:rPr lang="en-US" altLang="zh-CN" dirty="0"/>
              <a:t>P1, P9, P14, P16, P25</a:t>
            </a:r>
          </a:p>
          <a:p>
            <a:pPr algn="ctr"/>
            <a:endParaRPr lang="en-US" altLang="zh-CN" dirty="0"/>
          </a:p>
          <a:p>
            <a:pPr algn="ctr"/>
            <a:r>
              <a:rPr lang="en-US" altLang="zh-CN" dirty="0"/>
              <a:t>Chapter 02 problems</a:t>
            </a:r>
            <a:r>
              <a:rPr lang="en-US" altLang="en-US" dirty="0"/>
              <a:t>: </a:t>
            </a:r>
          </a:p>
          <a:p>
            <a:pPr lvl="1" algn="ctr"/>
            <a:r>
              <a:rPr lang="en-US" dirty="0"/>
              <a:t>P7,</a:t>
            </a:r>
            <a:r>
              <a:rPr lang="zh-CN" altLang="en-US" dirty="0"/>
              <a:t> </a:t>
            </a:r>
            <a:r>
              <a:rPr lang="en-US" dirty="0"/>
              <a:t>P14, P19, P27, P30</a:t>
            </a:r>
          </a:p>
        </p:txBody>
      </p:sp>
      <p:sp>
        <p:nvSpPr>
          <p:cNvPr id="3" name="灯片编号占位符 2"/>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147</a:t>
            </a:fld>
            <a:endParaRPr lang="en-US" altLang="zh-CN" dirty="0"/>
          </a:p>
        </p:txBody>
      </p:sp>
      <p:sp>
        <p:nvSpPr>
          <p:cNvPr id="2" name="文本框 1">
            <a:extLst>
              <a:ext uri="{FF2B5EF4-FFF2-40B4-BE49-F238E27FC236}">
                <a16:creationId xmlns:a16="http://schemas.microsoft.com/office/drawing/2014/main" id="{F86008C8-DB33-4F8D-8AD1-0F38546C21D9}"/>
              </a:ext>
            </a:extLst>
          </p:cNvPr>
          <p:cNvSpPr txBox="1"/>
          <p:nvPr/>
        </p:nvSpPr>
        <p:spPr>
          <a:xfrm>
            <a:off x="4474805" y="6085840"/>
            <a:ext cx="3159839" cy="461665"/>
          </a:xfrm>
          <a:prstGeom prst="rect">
            <a:avLst/>
          </a:prstGeom>
          <a:noFill/>
        </p:spPr>
        <p:txBody>
          <a:bodyPr wrap="none" rtlCol="0">
            <a:spAutoFit/>
          </a:bodyPr>
          <a:lstStyle/>
          <a:p>
            <a:pPr algn="ctr"/>
            <a:r>
              <a:rPr lang="en-US" altLang="zh-CN" b="1" dirty="0">
                <a:solidFill>
                  <a:schemeClr val="accent2"/>
                </a:solidFill>
                <a:latin typeface="+mn-lt"/>
              </a:rPr>
              <a:t>No submission required!</a:t>
            </a:r>
            <a:endParaRPr lang="zh-CN" altLang="en-US" b="1" dirty="0">
              <a:solidFill>
                <a:schemeClr val="accent2"/>
              </a:solidFill>
              <a:latin typeface="+mn-lt"/>
            </a:endParaRPr>
          </a:p>
        </p:txBody>
      </p:sp>
    </p:spTree>
    <p:extLst>
      <p:ext uri="{BB962C8B-B14F-4D97-AF65-F5344CB8AC3E}">
        <p14:creationId xmlns:p14="http://schemas.microsoft.com/office/powerpoint/2010/main" val="253398199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90588"/>
          </a:xfrm>
        </p:spPr>
        <p:txBody>
          <a:bodyPr/>
          <a:lstStyle/>
          <a:p>
            <a:r>
              <a:rPr lang="en-US" dirty="0"/>
              <a:t>Lab #2</a:t>
            </a:r>
          </a:p>
        </p:txBody>
      </p:sp>
      <p:sp>
        <p:nvSpPr>
          <p:cNvPr id="3" name="内容占位符 2"/>
          <p:cNvSpPr>
            <a:spLocks noGrp="1"/>
          </p:cNvSpPr>
          <p:nvPr>
            <p:ph idx="1"/>
          </p:nvPr>
        </p:nvSpPr>
        <p:spPr>
          <a:xfrm>
            <a:off x="1491384" y="1512707"/>
            <a:ext cx="9126682" cy="4735512"/>
          </a:xfrm>
        </p:spPr>
        <p:txBody>
          <a:bodyPr/>
          <a:lstStyle/>
          <a:p>
            <a:r>
              <a:rPr lang="en-US" dirty="0"/>
              <a:t>One application layer protocol</a:t>
            </a:r>
          </a:p>
          <a:p>
            <a:pPr lvl="1"/>
            <a:r>
              <a:rPr lang="en-US" dirty="0"/>
              <a:t>DNS (</a:t>
            </a:r>
            <a:r>
              <a:rPr lang="en-US" dirty="0">
                <a:hlinkClick r:id="rId2"/>
              </a:rPr>
              <a:t>PDF</a:t>
            </a:r>
            <a:r>
              <a:rPr lang="en-US" dirty="0"/>
              <a:t>)</a:t>
            </a:r>
          </a:p>
          <a:p>
            <a:endParaRPr lang="en-US" dirty="0"/>
          </a:p>
        </p:txBody>
      </p:sp>
      <p:sp>
        <p:nvSpPr>
          <p:cNvPr id="4" name="灯片编号占位符 3"/>
          <p:cNvSpPr>
            <a:spLocks noGrp="1"/>
          </p:cNvSpPr>
          <p:nvPr>
            <p:ph type="sldNum" sz="quarter" idx="12"/>
          </p:nvPr>
        </p:nvSpPr>
        <p:spPr>
          <a:xfrm>
            <a:off x="11074400" y="6510338"/>
            <a:ext cx="1117600" cy="347662"/>
          </a:xfrm>
        </p:spPr>
        <p:txBody>
          <a:bodyPr/>
          <a:lstStyle/>
          <a:p>
            <a:fld id="{8DE895D9-91D8-4958-BB05-9803D63D1C8A}" type="slidenum">
              <a:rPr lang="en-US" altLang="zh-CN" smtClean="0"/>
              <a:pPr/>
              <a:t>148</a:t>
            </a:fld>
            <a:endParaRPr lang="en-US" altLang="zh-CN" dirty="0"/>
          </a:p>
        </p:txBody>
      </p:sp>
    </p:spTree>
    <p:extLst>
      <p:ext uri="{BB962C8B-B14F-4D97-AF65-F5344CB8AC3E}">
        <p14:creationId xmlns:p14="http://schemas.microsoft.com/office/powerpoint/2010/main" val="4527175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GEyNjRiOGVjNGQ4OGM0YzEzYzQ1MWZkNTM4MWNiNmEifQ=="/>
</p:tagLst>
</file>

<file path=ppt/theme/theme1.xml><?xml version="1.0" encoding="utf-8"?>
<a:theme xmlns:a="http://schemas.openxmlformats.org/drawingml/2006/main" name="Default Design">
  <a:themeElements>
    <a:clrScheme name="color_zhu_new_v1">
      <a:dk1>
        <a:srgbClr val="000000"/>
      </a:dk1>
      <a:lt1>
        <a:srgbClr val="FFFFFF"/>
      </a:lt1>
      <a:dk2>
        <a:srgbClr val="2C3E50"/>
      </a:dk2>
      <a:lt2>
        <a:srgbClr val="BDC1C7"/>
      </a:lt2>
      <a:accent1>
        <a:srgbClr val="1A2A3A"/>
      </a:accent1>
      <a:accent2>
        <a:srgbClr val="C0392B"/>
      </a:accent2>
      <a:accent3>
        <a:srgbClr val="F39C12"/>
      </a:accent3>
      <a:accent4>
        <a:srgbClr val="2C3E50"/>
      </a:accent4>
      <a:accent5>
        <a:srgbClr val="2980B9"/>
      </a:accent5>
      <a:accent6>
        <a:srgbClr val="16A085"/>
      </a:accent6>
      <a:hlink>
        <a:srgbClr val="2980B9"/>
      </a:hlink>
      <a:folHlink>
        <a:srgbClr val="C0392B"/>
      </a:folHlink>
    </a:clrScheme>
    <a:fontScheme name="Arial-微软雅黑">
      <a:majorFont>
        <a:latin typeface="Arial"/>
        <a:ea typeface="微软雅黑"/>
        <a:cs typeface=""/>
      </a:majorFont>
      <a:minorFont>
        <a:latin typeface="Arial Narrow"/>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175">
          <a:solidFill>
            <a:schemeClr val="tx1"/>
          </a:solidFill>
        </a:ln>
      </a:spPr>
      <a:bodyPr wrap="square" rtlCol="0" anchor="ctr" anchorCtr="0">
        <a:noAutofit/>
      </a:bodyPr>
      <a:lstStyle>
        <a:defPPr algn="ctr">
          <a:defRPr sz="2000" dirty="0" smtClean="0">
            <a:latin typeface="+mn-lt"/>
            <a:ea typeface="+mn-ea"/>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txDef>
      <a:spPr>
        <a:noFill/>
      </a:spPr>
      <a:bodyPr wrap="none" rtlCol="0">
        <a:spAutoFit/>
      </a:bodyPr>
      <a:lstStyle>
        <a:defPPr algn="ctr">
          <a:defRPr dirty="0" smtClean="0">
            <a:latin typeface="+mn-lt"/>
          </a:defRPr>
        </a:defPPr>
      </a:lstStyle>
    </a:tx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6321</TotalTime>
  <Words>8991</Words>
  <Application>Microsoft Office PowerPoint</Application>
  <PresentationFormat>宽屏</PresentationFormat>
  <Paragraphs>2166</Paragraphs>
  <Slides>148</Slides>
  <Notes>122</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2</vt:i4>
      </vt:variant>
      <vt:variant>
        <vt:lpstr>幻灯片标题</vt:lpstr>
      </vt:variant>
      <vt:variant>
        <vt:i4>148</vt:i4>
      </vt:variant>
    </vt:vector>
  </HeadingPairs>
  <TitlesOfParts>
    <vt:vector size="161" baseType="lpstr">
      <vt:lpstr>PingFang SC</vt:lpstr>
      <vt:lpstr>ZapfDingbats</vt:lpstr>
      <vt:lpstr>Arial</vt:lpstr>
      <vt:lpstr>Arial Narrow</vt:lpstr>
      <vt:lpstr>Calibri</vt:lpstr>
      <vt:lpstr>Comic Sans MS</vt:lpstr>
      <vt:lpstr>Courier New</vt:lpstr>
      <vt:lpstr>Tahoma</vt:lpstr>
      <vt:lpstr>Times New Roman</vt:lpstr>
      <vt:lpstr>Wingdings</vt:lpstr>
      <vt:lpstr>Default Design</vt:lpstr>
      <vt:lpstr>Clip</vt:lpstr>
      <vt:lpstr>工作表</vt:lpstr>
      <vt:lpstr>Chapter 2: Application Layer</vt:lpstr>
      <vt:lpstr>PowerPoint 演示文稿</vt:lpstr>
      <vt:lpstr>Chapter 2: Our goals</vt:lpstr>
      <vt:lpstr>Some network apps</vt:lpstr>
      <vt:lpstr>Roadmap</vt:lpstr>
      <vt:lpstr>Roadmap</vt:lpstr>
      <vt:lpstr>Creating a network appication</vt:lpstr>
      <vt:lpstr>Application architectures</vt:lpstr>
      <vt:lpstr>Client-server architecture</vt:lpstr>
      <vt:lpstr>Pure P2P architecture</vt:lpstr>
      <vt:lpstr>Hybrid of client-server and P2P</vt:lpstr>
      <vt:lpstr>Processes communicating</vt:lpstr>
      <vt:lpstr>Sockets</vt:lpstr>
      <vt:lpstr>Addressing processes</vt:lpstr>
      <vt:lpstr>App-layer protocol defines</vt:lpstr>
      <vt:lpstr>What transport service need?</vt:lpstr>
      <vt:lpstr>Fun</vt:lpstr>
      <vt:lpstr>Transport service requirements</vt:lpstr>
      <vt:lpstr>Internet transport protocols services</vt:lpstr>
      <vt:lpstr>Internet apps vs. transport protocols</vt:lpstr>
      <vt:lpstr>Roadmap</vt:lpstr>
      <vt:lpstr>PowerPoint 演示文稿</vt:lpstr>
      <vt:lpstr>WWW: A Milestone of the Internet!</vt:lpstr>
      <vt:lpstr>Overview</vt:lpstr>
      <vt:lpstr>Web and HTTP</vt:lpstr>
      <vt:lpstr>HTTP overview</vt:lpstr>
      <vt:lpstr>HTTP overview (continued)</vt:lpstr>
      <vt:lpstr>HTTP connections</vt:lpstr>
      <vt:lpstr>Nonpersistent HTTP</vt:lpstr>
      <vt:lpstr>Nonpersistent HTTP (cont.)</vt:lpstr>
      <vt:lpstr>Non-Persistent HTTP: Response time</vt:lpstr>
      <vt:lpstr>Persistent HTTP</vt:lpstr>
      <vt:lpstr>HTTP request message</vt:lpstr>
      <vt:lpstr>HTTP request message: general format</vt:lpstr>
      <vt:lpstr>Uploading form input</vt:lpstr>
      <vt:lpstr>Method types</vt:lpstr>
      <vt:lpstr>HTTP response message</vt:lpstr>
      <vt:lpstr>HTTP response status codes</vt:lpstr>
      <vt:lpstr>Trying out HTTP (client side)</vt:lpstr>
      <vt:lpstr>HTTP/2</vt:lpstr>
      <vt:lpstr>HTTP/2</vt:lpstr>
      <vt:lpstr>HTTP/2: mitigating HOL blocking</vt:lpstr>
      <vt:lpstr>HTTP/2: mitigating HOL blocking</vt:lpstr>
      <vt:lpstr>HTTP/2 to HTTP/3</vt:lpstr>
      <vt:lpstr>QUIC: Quick UDP Internet Connections</vt:lpstr>
      <vt:lpstr>QUIC: Quick UDP Internet Connections</vt:lpstr>
      <vt:lpstr>QUIC: Connection establishment</vt:lpstr>
      <vt:lpstr>QUIC: 0-RTT Connection establishment</vt:lpstr>
      <vt:lpstr>What a RFC look like?</vt:lpstr>
      <vt:lpstr>RFC 1945: HTTP/1.0</vt:lpstr>
      <vt:lpstr>RFC 2068: HTTP/1.1</vt:lpstr>
      <vt:lpstr>RFC 7540 HTTP/2 </vt:lpstr>
      <vt:lpstr>RFC 9114 HTTP/3</vt:lpstr>
      <vt:lpstr>PowerPoint 演示文稿</vt:lpstr>
      <vt:lpstr>User-server state: cookies</vt:lpstr>
      <vt:lpstr>Cookies: keeping “state” (cont.)</vt:lpstr>
      <vt:lpstr>Cookies (continued)</vt:lpstr>
      <vt:lpstr>Web caches (proxy server)</vt:lpstr>
      <vt:lpstr>More about Web caching</vt:lpstr>
      <vt:lpstr>Caching example </vt:lpstr>
      <vt:lpstr>Caching example (cont)</vt:lpstr>
      <vt:lpstr>Caching example (cont)</vt:lpstr>
      <vt:lpstr>Conditional GET</vt:lpstr>
      <vt:lpstr>PowerPoint 演示文稿</vt:lpstr>
      <vt:lpstr>FTP: the file transfer protocol</vt:lpstr>
      <vt:lpstr>FTP: separate control, data connections</vt:lpstr>
      <vt:lpstr>FTP commands, responses</vt:lpstr>
      <vt:lpstr>Roadmap</vt:lpstr>
      <vt:lpstr>PowerPoint 演示文稿</vt:lpstr>
      <vt:lpstr>Overview: Electronic Mail</vt:lpstr>
      <vt:lpstr>Electronic Mail: mail servers</vt:lpstr>
      <vt:lpstr>Electronic Mail: SMTP</vt:lpstr>
      <vt:lpstr>Scenario: Alice sends message to Bob</vt:lpstr>
      <vt:lpstr>Sample SMTP interaction</vt:lpstr>
      <vt:lpstr>Try SMTP interaction for yourself:</vt:lpstr>
      <vt:lpstr>SMTP: final words</vt:lpstr>
      <vt:lpstr>Mail message format</vt:lpstr>
      <vt:lpstr>Mail access protocols</vt:lpstr>
      <vt:lpstr>POP3 protocol</vt:lpstr>
      <vt:lpstr>POP3 (more) and IMAP</vt:lpstr>
      <vt:lpstr>Roadmap</vt:lpstr>
      <vt:lpstr>DNS: Domain Name System</vt:lpstr>
      <vt:lpstr>PowerPoint 演示文稿</vt:lpstr>
      <vt:lpstr>Domain Name System:</vt:lpstr>
      <vt:lpstr>DNS </vt:lpstr>
      <vt:lpstr>Distributed, Hierarchical Database</vt:lpstr>
      <vt:lpstr>DNS: Root name servers</vt:lpstr>
      <vt:lpstr>TLD and Authoritative Servers</vt:lpstr>
      <vt:lpstr>Local Name Server</vt:lpstr>
      <vt:lpstr>Example</vt:lpstr>
      <vt:lpstr>Example</vt:lpstr>
      <vt:lpstr>DNS: caching and updating records</vt:lpstr>
      <vt:lpstr>DNS records</vt:lpstr>
      <vt:lpstr>DNS protocol, messages</vt:lpstr>
      <vt:lpstr>DNS protocol, messages</vt:lpstr>
      <vt:lpstr>PowerPoint 演示文稿</vt:lpstr>
      <vt:lpstr>Inserting records into DNS</vt:lpstr>
      <vt:lpstr>Inserting records into DNS</vt:lpstr>
      <vt:lpstr>Roadmap</vt:lpstr>
      <vt:lpstr>Pure P2P architecture</vt:lpstr>
      <vt:lpstr>PowerPoint 演示文稿</vt:lpstr>
      <vt:lpstr>File Distribution: Server-Client vs P2P</vt:lpstr>
      <vt:lpstr>File distribution time: server-client</vt:lpstr>
      <vt:lpstr>File distribution time: P2P</vt:lpstr>
      <vt:lpstr>Server-client vs. P2P: example</vt:lpstr>
      <vt:lpstr>File distribution: BitTorrent </vt:lpstr>
      <vt:lpstr>Torrent File</vt:lpstr>
      <vt:lpstr>Overall Architecture</vt:lpstr>
      <vt:lpstr>Overall Architecture</vt:lpstr>
      <vt:lpstr>Overall Architecture</vt:lpstr>
      <vt:lpstr>Overall Architecture</vt:lpstr>
      <vt:lpstr>Overall Architecture</vt:lpstr>
      <vt:lpstr>Overall Architecture</vt:lpstr>
      <vt:lpstr>Overall Architecture</vt:lpstr>
      <vt:lpstr>BitTorrent (1)</vt:lpstr>
      <vt:lpstr>BitTorrent (2)</vt:lpstr>
      <vt:lpstr>PowerPoint 演示文稿</vt:lpstr>
      <vt:lpstr>A Straightforward Solution</vt:lpstr>
      <vt:lpstr>PowerPoint 演示文稿</vt:lpstr>
      <vt:lpstr>Basic Idea</vt:lpstr>
      <vt:lpstr>Simple Database for Storing Index</vt:lpstr>
      <vt:lpstr>Hash Table</vt:lpstr>
      <vt:lpstr>Distributed Hash Table (DHT)</vt:lpstr>
      <vt:lpstr>PowerPoint 演示文稿</vt:lpstr>
      <vt:lpstr>Chord: Basic Idea</vt:lpstr>
      <vt:lpstr>Chord: details</vt:lpstr>
      <vt:lpstr>Circular DHT</vt:lpstr>
      <vt:lpstr>Resolving a query</vt:lpstr>
      <vt:lpstr>Circular DHT with shortcuts</vt:lpstr>
      <vt:lpstr>Peer churn</vt:lpstr>
      <vt:lpstr>Peer churn</vt:lpstr>
      <vt:lpstr>Roadmap</vt:lpstr>
      <vt:lpstr>PowerPoint 演示文稿</vt:lpstr>
      <vt:lpstr>Video Streaming and CDNs: context</vt:lpstr>
      <vt:lpstr>Multimedia: video</vt:lpstr>
      <vt:lpstr>Video encoding</vt:lpstr>
      <vt:lpstr>Streaming stored video: </vt:lpstr>
      <vt:lpstr>PowerPoint 演示文稿</vt:lpstr>
      <vt:lpstr>Streaming multimedia: DASH</vt:lpstr>
      <vt:lpstr>Streaming multimedia: DASH</vt:lpstr>
      <vt:lpstr>PowerPoint 演示文稿</vt:lpstr>
      <vt:lpstr>Option 1: Mega-server</vt:lpstr>
      <vt:lpstr>Option 2: CDN Overview</vt:lpstr>
      <vt:lpstr>CDN content access: a closer look</vt:lpstr>
      <vt:lpstr>Return which CDN server to the user?</vt:lpstr>
      <vt:lpstr>Chapter 2: Summary</vt:lpstr>
      <vt:lpstr>Homeworks</vt:lpstr>
      <vt:lpstr>Lab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yzhu</dc:creator>
  <cp:lastModifiedBy>Yanmin Zhu</cp:lastModifiedBy>
  <cp:revision>855</cp:revision>
  <cp:lastPrinted>2017-03-20T12:13:00Z</cp:lastPrinted>
  <dcterms:created xsi:type="dcterms:W3CDTF">1999-10-08T19:08:00Z</dcterms:created>
  <dcterms:modified xsi:type="dcterms:W3CDTF">2025-10-13T00:39:23Z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FD933C4B89F54630A178DDBAC2E140F9</vt:lpwstr>
  </property>
  <property fmtid="{D5CDD505-2E9C-101B-9397-08002B2CF9AE}" pid="3" name="KSOProductBuildVer">
    <vt:lpwstr>2052-11.1.0.12358</vt:lpwstr>
  </property>
</Properties>
</file>