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198"/>
  </p:notesMasterIdLst>
  <p:handoutMasterIdLst>
    <p:handoutMasterId r:id="rId199"/>
  </p:handoutMasterIdLst>
  <p:sldIdLst>
    <p:sldId id="256" r:id="rId2"/>
    <p:sldId id="470" r:id="rId3"/>
    <p:sldId id="396" r:id="rId4"/>
    <p:sldId id="259" r:id="rId5"/>
    <p:sldId id="260" r:id="rId6"/>
    <p:sldId id="263" r:id="rId7"/>
    <p:sldId id="261" r:id="rId8"/>
    <p:sldId id="397" r:id="rId9"/>
    <p:sldId id="403" r:id="rId10"/>
    <p:sldId id="404" r:id="rId11"/>
    <p:sldId id="405" r:id="rId12"/>
    <p:sldId id="406" r:id="rId13"/>
    <p:sldId id="407" r:id="rId14"/>
    <p:sldId id="408" r:id="rId15"/>
    <p:sldId id="409" r:id="rId16"/>
    <p:sldId id="398" r:id="rId17"/>
    <p:sldId id="272" r:id="rId18"/>
    <p:sldId id="273" r:id="rId19"/>
    <p:sldId id="274" r:id="rId20"/>
    <p:sldId id="276" r:id="rId21"/>
    <p:sldId id="482" r:id="rId22"/>
    <p:sldId id="481" r:id="rId23"/>
    <p:sldId id="399" r:id="rId24"/>
    <p:sldId id="279" r:id="rId25"/>
    <p:sldId id="280" r:id="rId26"/>
    <p:sldId id="281" r:id="rId27"/>
    <p:sldId id="282" r:id="rId28"/>
    <p:sldId id="283" r:id="rId29"/>
    <p:sldId id="498" r:id="rId30"/>
    <p:sldId id="410" r:id="rId31"/>
    <p:sldId id="284" r:id="rId32"/>
    <p:sldId id="463" r:id="rId33"/>
    <p:sldId id="285" r:id="rId34"/>
    <p:sldId id="286" r:id="rId35"/>
    <p:sldId id="287" r:id="rId36"/>
    <p:sldId id="288" r:id="rId37"/>
    <p:sldId id="487" r:id="rId38"/>
    <p:sldId id="486" r:id="rId39"/>
    <p:sldId id="485" r:id="rId40"/>
    <p:sldId id="484" r:id="rId41"/>
    <p:sldId id="475" r:id="rId42"/>
    <p:sldId id="476" r:id="rId43"/>
    <p:sldId id="488" r:id="rId44"/>
    <p:sldId id="489" r:id="rId45"/>
    <p:sldId id="290" r:id="rId46"/>
    <p:sldId id="291" r:id="rId47"/>
    <p:sldId id="292" r:id="rId48"/>
    <p:sldId id="293" r:id="rId49"/>
    <p:sldId id="496" r:id="rId50"/>
    <p:sldId id="494" r:id="rId51"/>
    <p:sldId id="495" r:id="rId52"/>
    <p:sldId id="295" r:id="rId53"/>
    <p:sldId id="462" r:id="rId54"/>
    <p:sldId id="490" r:id="rId55"/>
    <p:sldId id="491" r:id="rId56"/>
    <p:sldId id="296" r:id="rId57"/>
    <p:sldId id="493" r:id="rId58"/>
    <p:sldId id="413" r:id="rId59"/>
    <p:sldId id="414" r:id="rId60"/>
    <p:sldId id="464" r:id="rId61"/>
    <p:sldId id="465" r:id="rId62"/>
    <p:sldId id="300" r:id="rId63"/>
    <p:sldId id="436" r:id="rId64"/>
    <p:sldId id="301" r:id="rId65"/>
    <p:sldId id="302" r:id="rId66"/>
    <p:sldId id="466" r:id="rId67"/>
    <p:sldId id="303" r:id="rId68"/>
    <p:sldId id="304" r:id="rId69"/>
    <p:sldId id="305" r:id="rId70"/>
    <p:sldId id="306" r:id="rId71"/>
    <p:sldId id="307" r:id="rId72"/>
    <p:sldId id="308" r:id="rId73"/>
    <p:sldId id="309" r:id="rId74"/>
    <p:sldId id="310" r:id="rId75"/>
    <p:sldId id="311" r:id="rId76"/>
    <p:sldId id="312" r:id="rId77"/>
    <p:sldId id="415" r:id="rId78"/>
    <p:sldId id="314" r:id="rId79"/>
    <p:sldId id="437" r:id="rId80"/>
    <p:sldId id="467" r:id="rId81"/>
    <p:sldId id="316" r:id="rId82"/>
    <p:sldId id="317" r:id="rId83"/>
    <p:sldId id="318" r:id="rId84"/>
    <p:sldId id="416" r:id="rId85"/>
    <p:sldId id="321" r:id="rId86"/>
    <p:sldId id="417" r:id="rId87"/>
    <p:sldId id="438" r:id="rId88"/>
    <p:sldId id="400" r:id="rId89"/>
    <p:sldId id="323" r:id="rId90"/>
    <p:sldId id="507" r:id="rId91"/>
    <p:sldId id="419" r:id="rId92"/>
    <p:sldId id="497" r:id="rId93"/>
    <p:sldId id="324" r:id="rId94"/>
    <p:sldId id="325" r:id="rId95"/>
    <p:sldId id="418" r:id="rId96"/>
    <p:sldId id="326" r:id="rId97"/>
    <p:sldId id="327" r:id="rId98"/>
    <p:sldId id="328" r:id="rId99"/>
    <p:sldId id="329" r:id="rId100"/>
    <p:sldId id="330" r:id="rId101"/>
    <p:sldId id="420" r:id="rId102"/>
    <p:sldId id="332" r:id="rId103"/>
    <p:sldId id="335" r:id="rId104"/>
    <p:sldId id="336" r:id="rId105"/>
    <p:sldId id="500" r:id="rId106"/>
    <p:sldId id="478" r:id="rId107"/>
    <p:sldId id="501" r:id="rId108"/>
    <p:sldId id="479" r:id="rId109"/>
    <p:sldId id="338" r:id="rId110"/>
    <p:sldId id="339" r:id="rId111"/>
    <p:sldId id="340" r:id="rId112"/>
    <p:sldId id="435" r:id="rId113"/>
    <p:sldId id="477" r:id="rId114"/>
    <p:sldId id="424" r:id="rId115"/>
    <p:sldId id="341" r:id="rId116"/>
    <p:sldId id="342" r:id="rId117"/>
    <p:sldId id="343" r:id="rId118"/>
    <p:sldId id="508" r:id="rId119"/>
    <p:sldId id="509" r:id="rId120"/>
    <p:sldId id="510" r:id="rId121"/>
    <p:sldId id="421" r:id="rId122"/>
    <p:sldId id="426" r:id="rId123"/>
    <p:sldId id="480" r:id="rId124"/>
    <p:sldId id="346" r:id="rId125"/>
    <p:sldId id="439" r:id="rId126"/>
    <p:sldId id="411" r:id="rId127"/>
    <p:sldId id="511" r:id="rId128"/>
    <p:sldId id="512" r:id="rId129"/>
    <p:sldId id="513" r:id="rId130"/>
    <p:sldId id="514" r:id="rId131"/>
    <p:sldId id="422" r:id="rId132"/>
    <p:sldId id="427" r:id="rId133"/>
    <p:sldId id="349" r:id="rId134"/>
    <p:sldId id="473" r:id="rId135"/>
    <p:sldId id="474" r:id="rId136"/>
    <p:sldId id="428" r:id="rId137"/>
    <p:sldId id="429" r:id="rId138"/>
    <p:sldId id="351" r:id="rId139"/>
    <p:sldId id="430" r:id="rId140"/>
    <p:sldId id="471" r:id="rId141"/>
    <p:sldId id="505" r:id="rId142"/>
    <p:sldId id="506" r:id="rId143"/>
    <p:sldId id="431" r:id="rId144"/>
    <p:sldId id="353" r:id="rId145"/>
    <p:sldId id="354" r:id="rId146"/>
    <p:sldId id="355" r:id="rId147"/>
    <p:sldId id="520" r:id="rId148"/>
    <p:sldId id="432" r:id="rId149"/>
    <p:sldId id="433" r:id="rId150"/>
    <p:sldId id="515" r:id="rId151"/>
    <p:sldId id="516" r:id="rId152"/>
    <p:sldId id="517" r:id="rId153"/>
    <p:sldId id="401" r:id="rId154"/>
    <p:sldId id="363" r:id="rId155"/>
    <p:sldId id="440" r:id="rId156"/>
    <p:sldId id="441" r:id="rId157"/>
    <p:sldId id="442" r:id="rId158"/>
    <p:sldId id="443" r:id="rId159"/>
    <p:sldId id="444" r:id="rId160"/>
    <p:sldId id="445" r:id="rId161"/>
    <p:sldId id="446" r:id="rId162"/>
    <p:sldId id="447" r:id="rId163"/>
    <p:sldId id="448" r:id="rId164"/>
    <p:sldId id="449" r:id="rId165"/>
    <p:sldId id="370" r:id="rId166"/>
    <p:sldId id="371" r:id="rId167"/>
    <p:sldId id="372" r:id="rId168"/>
    <p:sldId id="402" r:id="rId169"/>
    <p:sldId id="450" r:id="rId170"/>
    <p:sldId id="375" r:id="rId171"/>
    <p:sldId id="502" r:id="rId172"/>
    <p:sldId id="503" r:id="rId173"/>
    <p:sldId id="451" r:id="rId174"/>
    <p:sldId id="377" r:id="rId175"/>
    <p:sldId id="376" r:id="rId176"/>
    <p:sldId id="379" r:id="rId177"/>
    <p:sldId id="380" r:id="rId178"/>
    <p:sldId id="468" r:id="rId179"/>
    <p:sldId id="452" r:id="rId180"/>
    <p:sldId id="453" r:id="rId181"/>
    <p:sldId id="469" r:id="rId182"/>
    <p:sldId id="456" r:id="rId183"/>
    <p:sldId id="457" r:id="rId184"/>
    <p:sldId id="384" r:id="rId185"/>
    <p:sldId id="455" r:id="rId186"/>
    <p:sldId id="458" r:id="rId187"/>
    <p:sldId id="386" r:id="rId188"/>
    <p:sldId id="387" r:id="rId189"/>
    <p:sldId id="388" r:id="rId190"/>
    <p:sldId id="434" r:id="rId191"/>
    <p:sldId id="522" r:id="rId192"/>
    <p:sldId id="389" r:id="rId193"/>
    <p:sldId id="459" r:id="rId194"/>
    <p:sldId id="460" r:id="rId195"/>
    <p:sldId id="518" r:id="rId196"/>
    <p:sldId id="519" r:id="rId197"/>
  </p:sldIdLst>
  <p:sldSz cx="12192000" cy="6858000"/>
  <p:notesSz cx="7099300" cy="10234613"/>
  <p:custDataLst>
    <p:tags r:id="rId20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0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hu Yanmin" initials="ZY" lastIdx="1" clrIdx="0">
    <p:extLst>
      <p:ext uri="{19B8F6BF-5375-455C-9EA6-DF929625EA0E}">
        <p15:presenceInfo xmlns:p15="http://schemas.microsoft.com/office/powerpoint/2012/main" userId="0021423d0820c87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ECFF"/>
    <a:srgbClr val="3366FF"/>
    <a:srgbClr val="0000FF"/>
    <a:srgbClr val="10059D"/>
    <a:srgbClr val="FFFF00"/>
    <a:srgbClr val="333333"/>
    <a:srgbClr val="FFF4D1"/>
    <a:srgbClr val="FFFFCC"/>
    <a:srgbClr val="99FF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81" autoAdjust="0"/>
    <p:restoredTop sz="83986" autoAdjust="0"/>
  </p:normalViewPr>
  <p:slideViewPr>
    <p:cSldViewPr snapToGrid="0">
      <p:cViewPr varScale="1">
        <p:scale>
          <a:sx n="128" d="100"/>
          <a:sy n="128" d="100"/>
        </p:scale>
        <p:origin x="188" y="60"/>
      </p:cViewPr>
      <p:guideLst>
        <p:guide orient="horz" pos="2160"/>
        <p:guide pos="3804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116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handoutMaster" Target="handoutMasters/handoutMaster1.xml"/><Relationship Id="rId203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190" Type="http://schemas.openxmlformats.org/officeDocument/2006/relationships/slide" Target="slides/slide189.xml"/><Relationship Id="rId204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tags" Target="tags/tag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commentAuthors" Target="commentAuthor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notesMaster" Target="notesMasters/notesMaster1.xml"/><Relationship Id="rId202" Type="http://schemas.openxmlformats.org/officeDocument/2006/relationships/presProps" Target="presProps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683" tIns="46842" rIns="93683" bIns="46842" numCol="1" anchor="t" anchorCtr="0" compatLnSpc="1"/>
          <a:lstStyle>
            <a:lvl1pPr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506" y="1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683" tIns="46842" rIns="93683" bIns="46842" numCol="1" anchor="t" anchorCtr="0" compatLnSpc="1"/>
          <a:lstStyle>
            <a:lvl1pPr algn="r"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2883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683" tIns="46842" rIns="93683" bIns="46842" numCol="1" anchor="b" anchorCtr="0" compatLnSpc="1"/>
          <a:lstStyle>
            <a:lvl1pPr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506" y="9722883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683" tIns="46842" rIns="93683" bIns="46842" numCol="1" anchor="b" anchorCtr="0" compatLnSpc="1"/>
          <a:lstStyle>
            <a:lvl1pPr algn="r" defTabSz="935990">
              <a:defRPr sz="1200">
                <a:ea typeface="+mn-ea"/>
              </a:defRPr>
            </a:lvl1pPr>
          </a:lstStyle>
          <a:p>
            <a:pPr>
              <a:defRPr/>
            </a:pPr>
            <a:fld id="{AE22CDFA-2223-4120-B031-B8AC33295ED4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32" tIns="49517" rIns="99032" bIns="49517" numCol="1" anchor="t" anchorCtr="0" compatLnSpc="1"/>
          <a:lstStyle>
            <a:lvl1pPr defTabSz="991235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163" y="1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32" tIns="49517" rIns="99032" bIns="49517" numCol="1" anchor="t" anchorCtr="0" compatLnSpc="1"/>
          <a:lstStyle>
            <a:lvl1pPr algn="r" defTabSz="991235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1288" y="769938"/>
            <a:ext cx="6818312" cy="3835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685" y="4862265"/>
            <a:ext cx="5205932" cy="46039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32" tIns="49517" rIns="99032" bIns="49517" numCol="1" anchor="t" anchorCtr="0" compatLnSpc="1"/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4528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32" tIns="49517" rIns="99032" bIns="49517" numCol="1" anchor="b" anchorCtr="0" compatLnSpc="1"/>
          <a:lstStyle>
            <a:lvl1pPr defTabSz="991235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163" y="9724528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32" tIns="49517" rIns="99032" bIns="49517" numCol="1" anchor="b" anchorCtr="0" compatLnSpc="1"/>
          <a:lstStyle>
            <a:lvl1pPr algn="r" defTabSz="990600">
              <a:defRPr sz="1200">
                <a:ea typeface="+mn-ea"/>
              </a:defRPr>
            </a:lvl1pPr>
          </a:lstStyle>
          <a:p>
            <a:pPr>
              <a:defRPr/>
            </a:pPr>
            <a:fld id="{960BD98A-0495-4D4B-B200-81369F18E29D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m.com/docs/en/zos/2.1.0?topic=SSLTBW_2.1.0/com.ibm.zos.v2r1.halu101/constatus.htm" TargetMode="External"/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fld id="{464838B6-0EDE-4DDE-81F9-E8DBAF8FCB86}" type="slidenum">
              <a:rPr lang="en-US" altLang="zh-CN" sz="1200" smtClean="0">
                <a:latin typeface="Comic Sans MS" panose="030F0702030302020204" pitchFamily="66" charset="0"/>
              </a:rPr>
              <a:pPr>
                <a:defRPr/>
              </a:pPr>
              <a:t>1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542361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dirty="0">
                <a:latin typeface="+mn-lt"/>
                <a:ea typeface="+mn-ea"/>
              </a:rPr>
              <a:t>What header information is used for demultiplexing at the receiver host?</a:t>
            </a:r>
            <a:endParaRPr lang="zh-CN" altLang="en-US" b="1" dirty="0">
              <a:latin typeface="+mn-lt"/>
              <a:ea typeface="+mn-ea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64833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How to compute 16-bit one's complement sum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What that means is: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1. Add the 16-bit values up. Each time a carry-out (17th bit) is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produced, swing that bit around and add it back into the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LSb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(one's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digit). This is somewhat erroneously referred to as "one's complement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addition."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2. Once all the values are added in this manner, invert all the bits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in the result. A binary value that has all the bits of another binary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value inverted is called its "one's complement," or simply its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"complement."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For example, suppose our header has the following data. I separate the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data into groups of 4 bits only for readability. (I know that headers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are really longer than 8 bytes, but this will demonstrate the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process):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 1000 0110 0101 1110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 1010 1100 0110 0000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 0111 0001 0010 1010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 1000 0001 1011 0101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First, we add the 16-bit values 2 at a time: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   1000 0110 0101 1110   First 16-bit value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 +   1010 1100 0110 0000   Second 16-bit value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 ---------------------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 1 0011 0010 1011 1110   Produced a carry-out, which gets added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 +  /----------------&gt; 1   back into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LBb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 ---------------------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   0011 0010 1011 1111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 +   0111 0001 0010 1010   Third 16-bit value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 ---------------------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 0 1010 0011 1110 1001   No carry to swing around (**)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 +   1000 0001 1011 0101   Fourth 16-bit value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 ---------------------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 1 0010 0101 1001 1110   Produced a carry-out, which gets added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 +  /----------------&gt; 1   back into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LBb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 ---------------------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   0010 0101 1001 1111   Our "one's complement sum"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(**) Note that we could "swing around" the carry-out of 0, but adding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0 back into the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LSb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has no affect on the sum. (But technically, that's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what the checksum generator does.)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Of course, we'd continue to add the rest of the header data in 16-bit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segments until all data were included.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Then we have to take the one's complement of the sum. We do this by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simply inverting all the bits in the final result from above: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   0010 0101 1001 1111   Our "one's complement sum"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   1101 1010 0110 0000   The "one's complement"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So the checksum stored in the header would be 1101 1010 0110 0000.</a:t>
            </a:r>
          </a:p>
          <a:p>
            <a:endParaRPr lang="en-US" altLang="zh-CN" sz="1200" b="0" i="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endParaRPr lang="en-US" altLang="zh-CN" sz="1200" b="0" i="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引入 反码和补码（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1’s complement and 2’s complement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），主要解决计算机只做加法的问题。只做加法，意味着要把减法表达为加法运算。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2-1=2+(-1)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endParaRPr lang="en-US" altLang="zh-CN" sz="1200" b="0" i="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正数的反码：就是正数的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进制表示；负数的反码：第一位是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，表示负数，其他部分为正数二进制的取反。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反码的问题是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0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有两种表达方式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endParaRPr lang="en-US" altLang="zh-CN" sz="1200" b="0" i="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补码解决了反码的问题，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0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只有一种表达，即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0 000</a:t>
            </a:r>
          </a:p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正数的反码：及时正数的二进制表示；负数的补码：第一位是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，表示负数，其他部分为正数二进制的取反，再加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99617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fld id="{30F71609-84AC-4198-9830-EE7B7C146443}" type="slidenum">
              <a:rPr lang="en-US" altLang="zh-CN" sz="1200" smtClean="0">
                <a:latin typeface="Comic Sans MS" panose="030F0702030302020204" pitchFamily="66" charset="0"/>
              </a:rPr>
              <a:pPr>
                <a:defRPr/>
              </a:pPr>
              <a:t>20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/>
              <a:t>Kurose and Ross forgot to say anything about wrapping the carry and adding it to low order bit</a:t>
            </a:r>
          </a:p>
        </p:txBody>
      </p:sp>
    </p:spTree>
    <p:extLst>
      <p:ext uri="{BB962C8B-B14F-4D97-AF65-F5344CB8AC3E}">
        <p14:creationId xmlns:p14="http://schemas.microsoft.com/office/powerpoint/2010/main" val="252278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As an example, suppose that we have the bit stream 0110011001100110 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0110011001100110 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      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0000111100001111: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This bit stream is divided into segments of 16-bits integers.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So, it looks like this: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0110011001100110 (16-bit integer segment)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0101010101010101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0000111100001111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The sum of first of these 16-bit words is: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0110011001100110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0101010101010101</a:t>
            </a:r>
          </a:p>
          <a:p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−−−−−−−−−−−−−−−−−−−−−−−−−−−−−−−−−−−−−−−−−−−−−−−−−−−−−−−−−−−−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1011101110111011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Adding the third word to the above sum gives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1011101110111011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0000111100001111</a:t>
            </a:r>
          </a:p>
          <a:p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−−−−−−−−−−−−−−−−−−−−−−−−−−−−−−−−−−−−−−−−−−−−−−−−−−−−−−−−−−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1100101011001010 (sum of all segments)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Now to calculate checksum 1's complement of sum is taken. As I mentioned earlier, 1's complement is achieved by converting all 1s into 0s and all 0s into 1s. So, the checksum at sender side is: 0011010100110101.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Now at the receiver side, again all segments are added .and sum is added with sender's checksum.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If no error than check of receiver would be: 1111111111111111.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31431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23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05656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t>25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10706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发送者，</a:t>
            </a:r>
            <a:r>
              <a:rPr lang="en-US" altLang="zh-CN" dirty="0"/>
              <a:t>2</a:t>
            </a:r>
            <a:r>
              <a:rPr lang="zh-CN" altLang="en-US" dirty="0"/>
              <a:t>个状态，</a:t>
            </a:r>
            <a:endParaRPr lang="en-US" altLang="zh-CN" dirty="0"/>
          </a:p>
          <a:p>
            <a:r>
              <a:rPr lang="en-US" altLang="zh-CN" dirty="0"/>
              <a:t>1</a:t>
            </a:r>
            <a:r>
              <a:rPr lang="zh-CN" altLang="en-US" dirty="0"/>
              <a:t>）等待发送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）等待确认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接受者，</a:t>
            </a:r>
            <a:r>
              <a:rPr lang="en-US" altLang="zh-CN" dirty="0"/>
              <a:t>1</a:t>
            </a:r>
            <a:r>
              <a:rPr lang="zh-CN" altLang="en-US" dirty="0"/>
              <a:t>个状态，</a:t>
            </a:r>
            <a:endParaRPr lang="en-US" altLang="zh-CN" dirty="0"/>
          </a:p>
          <a:p>
            <a:r>
              <a:rPr lang="zh-CN" altLang="en-US" dirty="0"/>
              <a:t>等待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34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3857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t>38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204167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Idea: the sender include a tag saying that this is a retransmission or not, which let the receiver be able to know if it is a duplicate.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39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2765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42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6055274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发送者和接受者，状态都翻倍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发送者：</a:t>
            </a:r>
            <a:endParaRPr lang="en-US" altLang="zh-CN" dirty="0"/>
          </a:p>
          <a:p>
            <a:r>
              <a:rPr lang="zh-CN" altLang="en-US" dirty="0"/>
              <a:t>等待发送</a:t>
            </a:r>
            <a:r>
              <a:rPr lang="en-US" altLang="zh-CN" dirty="0"/>
              <a:t>0#</a:t>
            </a:r>
            <a:r>
              <a:rPr lang="zh-CN" altLang="en-US" dirty="0"/>
              <a:t>，等待确认</a:t>
            </a:r>
            <a:r>
              <a:rPr lang="en-US" altLang="zh-CN" dirty="0"/>
              <a:t>0#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等待发送</a:t>
            </a:r>
            <a:r>
              <a:rPr lang="en-US" altLang="zh-CN" dirty="0"/>
              <a:t>1#</a:t>
            </a:r>
            <a:r>
              <a:rPr lang="zh-CN" altLang="en-US" dirty="0"/>
              <a:t>，等待确认</a:t>
            </a:r>
            <a:r>
              <a:rPr lang="en-US" altLang="zh-CN" dirty="0"/>
              <a:t>1#</a:t>
            </a:r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接受者：</a:t>
            </a:r>
            <a:endParaRPr lang="en-US" altLang="zh-CN" dirty="0"/>
          </a:p>
          <a:p>
            <a:r>
              <a:rPr lang="zh-CN" altLang="en-US" dirty="0"/>
              <a:t>等待收到</a:t>
            </a:r>
            <a:r>
              <a:rPr lang="en-US" altLang="zh-CN" dirty="0"/>
              <a:t>0#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等待收到</a:t>
            </a:r>
            <a:r>
              <a:rPr lang="en-US" altLang="zh-CN" dirty="0"/>
              <a:t>1#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44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34178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绿色条件：没错</a:t>
            </a:r>
            <a:endParaRPr lang="en-US" altLang="zh-CN" dirty="0"/>
          </a:p>
          <a:p>
            <a:r>
              <a:rPr lang="zh-CN" altLang="en-US" dirty="0"/>
              <a:t>红色条件：出错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45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330427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绿色条件：没错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红色条件：出错</a:t>
            </a:r>
            <a:endParaRPr lang="en-US" altLang="zh-CN" dirty="0"/>
          </a:p>
          <a:p>
            <a:r>
              <a:rPr lang="zh-CN" altLang="en-US" dirty="0"/>
              <a:t>深褐色条件：重复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46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031293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50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78621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什么时候发生最右边的</a:t>
            </a:r>
            <a:r>
              <a:rPr lang="en-US" altLang="zh-CN" dirty="0"/>
              <a:t>transition</a:t>
            </a:r>
            <a:r>
              <a:rPr lang="zh-CN" altLang="en-US" dirty="0"/>
              <a:t>？  </a:t>
            </a:r>
            <a:r>
              <a:rPr lang="en-US" altLang="zh-CN" dirty="0"/>
              <a:t>Receiver</a:t>
            </a:r>
            <a:r>
              <a:rPr lang="zh-CN" altLang="en-US" dirty="0"/>
              <a:t>发送了</a:t>
            </a:r>
            <a:r>
              <a:rPr lang="en-US" altLang="zh-CN" dirty="0"/>
              <a:t>ACK0</a:t>
            </a:r>
            <a:r>
              <a:rPr lang="zh-CN" altLang="en-US" dirty="0"/>
              <a:t>，但</a:t>
            </a:r>
            <a:r>
              <a:rPr lang="en-US" altLang="zh-CN" dirty="0"/>
              <a:t>Sender</a:t>
            </a:r>
            <a:r>
              <a:rPr lang="zh-CN" altLang="en-US" dirty="0"/>
              <a:t>收到一个</a:t>
            </a:r>
            <a:r>
              <a:rPr lang="en-US" altLang="zh-CN" dirty="0"/>
              <a:t>corrupted pkt</a:t>
            </a:r>
            <a:r>
              <a:rPr lang="zh-CN" altLang="en-US" dirty="0"/>
              <a:t>，重新发送，</a:t>
            </a:r>
            <a:r>
              <a:rPr lang="en-US" altLang="zh-CN" dirty="0"/>
              <a:t>Receiver</a:t>
            </a:r>
            <a:r>
              <a:rPr lang="zh-CN" altLang="en-US" dirty="0"/>
              <a:t>收到数据的时候。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51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509397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52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52941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Add a timer!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54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203844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56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434530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Premature timer</a:t>
            </a:r>
            <a:r>
              <a:rPr lang="zh-CN" altLang="en-US" dirty="0"/>
              <a:t>，</a:t>
            </a:r>
            <a:r>
              <a:rPr lang="en-US" altLang="zh-CN" dirty="0"/>
              <a:t>packet</a:t>
            </a:r>
            <a:r>
              <a:rPr lang="zh-CN" altLang="en-US" dirty="0"/>
              <a:t>被</a:t>
            </a:r>
            <a:r>
              <a:rPr lang="en-US" altLang="zh-CN" dirty="0"/>
              <a:t>Receiver</a:t>
            </a:r>
            <a:r>
              <a:rPr lang="zh-CN" altLang="en-US" dirty="0"/>
              <a:t>正确接收，</a:t>
            </a:r>
            <a:r>
              <a:rPr lang="en-US" altLang="zh-CN" dirty="0"/>
              <a:t>Receiver</a:t>
            </a:r>
            <a:r>
              <a:rPr lang="zh-CN" altLang="en-US" dirty="0"/>
              <a:t>发送</a:t>
            </a:r>
            <a:r>
              <a:rPr lang="en-US" altLang="zh-CN" dirty="0"/>
              <a:t>ACK(0)</a:t>
            </a:r>
            <a:r>
              <a:rPr lang="zh-CN" altLang="en-US" dirty="0"/>
              <a:t>，并进入</a:t>
            </a:r>
            <a:r>
              <a:rPr lang="en-US" altLang="zh-CN" dirty="0"/>
              <a:t>Wait for 1 From below </a:t>
            </a:r>
            <a:r>
              <a:rPr lang="zh-CN" altLang="en-US" dirty="0"/>
              <a:t>状态。但是</a:t>
            </a:r>
            <a:r>
              <a:rPr lang="en-US" altLang="zh-CN" dirty="0"/>
              <a:t>ACK(0)</a:t>
            </a:r>
            <a:r>
              <a:rPr lang="zh-CN" altLang="en-US" dirty="0"/>
              <a:t>超时到达！</a:t>
            </a:r>
            <a:endParaRPr lang="en-US" altLang="zh-CN" dirty="0"/>
          </a:p>
          <a:p>
            <a:r>
              <a:rPr lang="zh-CN" altLang="en-US" dirty="0"/>
              <a:t>这是 </a:t>
            </a:r>
            <a:r>
              <a:rPr lang="en-US" altLang="zh-CN" dirty="0"/>
              <a:t>Sender  </a:t>
            </a:r>
            <a:r>
              <a:rPr lang="en-US" altLang="zh-CN" dirty="0" err="1"/>
              <a:t>timerout</a:t>
            </a:r>
            <a:r>
              <a:rPr lang="zh-CN" altLang="en-US" dirty="0"/>
              <a:t>发送，</a:t>
            </a:r>
            <a:r>
              <a:rPr lang="en-US" altLang="zh-CN" dirty="0"/>
              <a:t>Sender</a:t>
            </a:r>
            <a:r>
              <a:rPr lang="zh-CN" altLang="en-US" dirty="0"/>
              <a:t>重新发送数据。之后，</a:t>
            </a:r>
            <a:r>
              <a:rPr lang="en-US" altLang="zh-CN" dirty="0"/>
              <a:t>ACK</a:t>
            </a:r>
            <a:r>
              <a:rPr lang="zh-CN" altLang="en-US" dirty="0"/>
              <a:t>（</a:t>
            </a:r>
            <a:r>
              <a:rPr lang="en-US" altLang="zh-CN" dirty="0"/>
              <a:t>0</a:t>
            </a:r>
            <a:r>
              <a:rPr lang="zh-CN" altLang="en-US" dirty="0"/>
              <a:t>）正确接收，</a:t>
            </a:r>
            <a:r>
              <a:rPr lang="en-US" altLang="zh-CN" dirty="0"/>
              <a:t>Sender</a:t>
            </a:r>
            <a:r>
              <a:rPr lang="zh-CN" altLang="en-US" dirty="0"/>
              <a:t>进入 “</a:t>
            </a:r>
            <a:r>
              <a:rPr lang="en-US" altLang="zh-CN" dirty="0"/>
              <a:t>Wait for call 1 from above</a:t>
            </a:r>
            <a:r>
              <a:rPr lang="zh-CN" altLang="en-US" dirty="0"/>
              <a:t>”。</a:t>
            </a:r>
            <a:endParaRPr lang="en-US" altLang="zh-CN" dirty="0"/>
          </a:p>
          <a:p>
            <a:r>
              <a:rPr lang="en-US" altLang="zh-CN" dirty="0"/>
              <a:t>Receiver </a:t>
            </a:r>
            <a:r>
              <a:rPr lang="zh-CN" altLang="en-US" dirty="0"/>
              <a:t>在 “</a:t>
            </a:r>
            <a:r>
              <a:rPr lang="en-US" altLang="zh-CN" dirty="0"/>
              <a:t>Wait for 1 from below</a:t>
            </a:r>
            <a:r>
              <a:rPr lang="zh-CN" altLang="en-US" dirty="0"/>
              <a:t>”状态下，收到序列号为</a:t>
            </a:r>
            <a:r>
              <a:rPr lang="en-US" altLang="zh-CN" dirty="0"/>
              <a:t>0</a:t>
            </a:r>
            <a:r>
              <a:rPr lang="zh-CN" altLang="en-US" dirty="0"/>
              <a:t>的数据，重新发送</a:t>
            </a:r>
            <a:r>
              <a:rPr lang="en-US" altLang="zh-CN" dirty="0"/>
              <a:t>ACK</a:t>
            </a:r>
            <a:r>
              <a:rPr lang="zh-CN" altLang="en-US" dirty="0"/>
              <a:t>（</a:t>
            </a:r>
            <a:r>
              <a:rPr lang="en-US" altLang="zh-CN" dirty="0"/>
              <a:t>0</a:t>
            </a:r>
            <a:r>
              <a:rPr lang="zh-CN" altLang="en-US" dirty="0"/>
              <a:t>）。</a:t>
            </a:r>
            <a:endParaRPr lang="en-US" altLang="zh-CN" dirty="0"/>
          </a:p>
          <a:p>
            <a:r>
              <a:rPr lang="zh-CN" altLang="en-US" dirty="0"/>
              <a:t>这是</a:t>
            </a:r>
            <a:r>
              <a:rPr lang="en-US" altLang="zh-CN" dirty="0"/>
              <a:t>sender</a:t>
            </a:r>
            <a:r>
              <a:rPr lang="zh-CN" altLang="en-US" dirty="0"/>
              <a:t>正确接收</a:t>
            </a:r>
            <a:r>
              <a:rPr lang="en-US" altLang="zh-CN" dirty="0"/>
              <a:t>ACK</a:t>
            </a:r>
            <a:r>
              <a:rPr lang="zh-CN" altLang="en-US" dirty="0"/>
              <a:t>（</a:t>
            </a:r>
            <a:r>
              <a:rPr lang="en-US" altLang="zh-CN" dirty="0"/>
              <a:t>0</a:t>
            </a:r>
            <a:r>
              <a:rPr lang="zh-CN" altLang="en-US" dirty="0"/>
              <a:t>），直接丢弃。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57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014527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t>58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233205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Many packets in flight, not acknowledged.</a:t>
            </a:r>
          </a:p>
          <a:p>
            <a:r>
              <a:rPr lang="en-US" altLang="zh-CN" dirty="0"/>
              <a:t>Out of order arrival! But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need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deliver in order to the upper layer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66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943004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82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848451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http://wps.pearsoned.com/ecs_kurose_compnetw_6/216/55463/14198700.cw/index.html</a:t>
            </a:r>
          </a:p>
          <a:p>
            <a:endParaRPr lang="en-US" altLang="zh-CN" dirty="0"/>
          </a:p>
          <a:p>
            <a:r>
              <a:rPr lang="en-US" altLang="zh-CN" dirty="0"/>
              <a:t>http://media.pearsoncmg.com/aw/ecs_kurose_compnetwork_6/video_applets/GBNindex.html</a:t>
            </a:r>
          </a:p>
          <a:p>
            <a:r>
              <a:rPr lang="zh-CN" altLang="en-US" dirty="0"/>
              <a:t>解决</a:t>
            </a:r>
            <a:r>
              <a:rPr lang="en-US" altLang="zh-CN" dirty="0"/>
              <a:t>applet</a:t>
            </a:r>
            <a:r>
              <a:rPr lang="zh-CN" altLang="en-US" dirty="0"/>
              <a:t>被阻止的解决方法：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把具体的页面网址放到</a:t>
            </a:r>
            <a:r>
              <a:rPr lang="en-US" altLang="zh-CN" baseline="0" dirty="0"/>
              <a:t> </a:t>
            </a:r>
            <a:r>
              <a:rPr lang="zh-CN" altLang="en-US" baseline="0" dirty="0"/>
              <a:t>控制面板 </a:t>
            </a:r>
            <a:r>
              <a:rPr lang="en-US" altLang="zh-CN" baseline="0" dirty="0"/>
              <a:t>java </a:t>
            </a:r>
            <a:r>
              <a:rPr lang="zh-CN" altLang="en-US" baseline="0" dirty="0"/>
              <a:t>中的例外列表中，重新启动浏览器。</a:t>
            </a:r>
            <a:endParaRPr lang="en-US" altLang="zh-CN" dirty="0"/>
          </a:p>
          <a:p>
            <a:endParaRPr lang="zh-CN" altLang="en-US" dirty="0"/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52A47C-A572-4E38-8898-E2AA37A0D0B7}" type="slidenum">
              <a:rPr lang="en-US" altLang="zh-CN" smtClean="0"/>
              <a:pPr>
                <a:defRPr/>
              </a:pPr>
              <a:t>85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17743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两种情况：协议执行一模一样</a:t>
            </a:r>
            <a:endParaRPr lang="en-US" altLang="zh-CN" dirty="0"/>
          </a:p>
          <a:p>
            <a:r>
              <a:rPr lang="zh-CN" altLang="en-US" dirty="0"/>
              <a:t>但是，有一种情况是数据传输错误的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t>86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550408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r>
              <a:rPr lang="en-US" altLang="zh-CN" b="1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Buffer Requirements</a:t>
            </a: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Both the sender and receiver need to maintain buffers to handle out-of-order packets. This requires more memory and can complicate the implementation.</a:t>
            </a:r>
          </a:p>
          <a:p>
            <a:pPr algn="l">
              <a:buFont typeface="+mj-lt"/>
              <a:buAutoNum type="arabicPeriod"/>
            </a:pPr>
            <a:r>
              <a:rPr lang="en-US" altLang="zh-CN" b="1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Complexity</a:t>
            </a: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The protocol is more complex to implement than simpler protocols. It requires mechanisms to handle individual acknowledgments and out-of-order delivery.</a:t>
            </a:r>
          </a:p>
          <a:p>
            <a:pPr algn="l">
              <a:buFont typeface="+mj-lt"/>
              <a:buAutoNum type="arabicPeriod"/>
            </a:pPr>
            <a:r>
              <a:rPr lang="en-US" altLang="zh-CN" b="1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Acknowledgment Overhead</a:t>
            </a: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Each packet requires an acknowledgment, which can increase overhead, especially if the network has high latency or if the window size is large.</a:t>
            </a:r>
          </a:p>
          <a:p>
            <a:pPr algn="l">
              <a:buFont typeface="+mj-lt"/>
              <a:buAutoNum type="arabicPeriod"/>
            </a:pPr>
            <a:r>
              <a:rPr lang="en-US" altLang="zh-CN" b="1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Sequence Number Wrapping</a:t>
            </a: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Since the protocol uses sequence numbers to keep track of packets, there is a possibility of sequence number wrapping if the range is too small relative to the window size. This can lead to ambiguity and errors in packet identification.</a:t>
            </a:r>
          </a:p>
          <a:p>
            <a:pPr algn="l">
              <a:buFont typeface="+mj-lt"/>
              <a:buAutoNum type="arabicPeriod"/>
            </a:pPr>
            <a:r>
              <a:rPr lang="en-US" altLang="zh-CN" b="1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Synchronization</a:t>
            </a: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The sender and receiver need to maintain a synchronized view of the window, which can be challenging if there are packet losses or delays.</a:t>
            </a:r>
          </a:p>
          <a:p>
            <a:pPr algn="l">
              <a:buFont typeface="+mj-lt"/>
              <a:buAutoNum type="arabicPeriod"/>
            </a:pPr>
            <a:r>
              <a:rPr lang="en-US" altLang="zh-CN" b="1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Retransmission Complexity</a:t>
            </a: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Handling retransmissions efficiently without unnecessary duplication requires careful management of the window and acknowledgment processes.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t>87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081557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32DE57-EA84-4A28-935E-FB0F763456CB}" type="slidenum">
              <a:rPr lang="en-US" altLang="zh-CN" sz="1200" smtClean="0">
                <a:latin typeface="Comic Sans MS" panose="030F0702030302020204" pitchFamily="66" charset="0"/>
              </a:rPr>
              <a:pPr/>
              <a:t>89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6801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92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500470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F50199C-3612-4161-9864-D1FEEBD872F7}" type="slidenum">
              <a:rPr lang="en-US" altLang="zh-CN" sz="1200" smtClean="0">
                <a:latin typeface="Comic Sans MS" panose="030F0702030302020204" pitchFamily="66" charset="0"/>
              </a:rPr>
              <a:pPr/>
              <a:t>93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8474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53A68EF-5D80-4FBB-9287-B4C454B35C0C}" type="slidenum">
              <a:rPr lang="en-US" altLang="zh-CN" sz="1200" smtClean="0">
                <a:latin typeface="Comic Sans MS" panose="030F0702030302020204" pitchFamily="66" charset="0"/>
              </a:rPr>
              <a:pPr/>
              <a:t>94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8848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53A68EF-5D80-4FBB-9287-B4C454B35C0C}" type="slidenum">
              <a:rPr lang="en-US" altLang="zh-CN" sz="1200" smtClean="0">
                <a:latin typeface="Comic Sans MS" panose="030F0702030302020204" pitchFamily="66" charset="0"/>
              </a:rPr>
              <a:pPr/>
              <a:t>95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5022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5A73AC5-C6A1-4C6E-8881-827E5185C0EF}" type="slidenum">
              <a:rPr lang="en-US" altLang="zh-CN" sz="1200" smtClean="0">
                <a:latin typeface="Comic Sans MS" panose="030F0702030302020204" pitchFamily="66" charset="0"/>
              </a:rPr>
              <a:pPr/>
              <a:t>96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0547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C721924-09B2-42DA-B35A-510F8D92A422}" type="slidenum">
              <a:rPr lang="en-US" altLang="zh-CN" sz="1200" smtClean="0">
                <a:latin typeface="Comic Sans MS" panose="030F0702030302020204" pitchFamily="66" charset="0"/>
              </a:rPr>
              <a:pPr/>
              <a:t>97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423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6B0B474-0AD2-4589-83DA-4CC8579191F1}" type="slidenum">
              <a:rPr lang="en-US" altLang="zh-CN" sz="1200" smtClean="0">
                <a:latin typeface="Comic Sans MS" panose="030F0702030302020204" pitchFamily="66" charset="0"/>
              </a:rPr>
              <a:pPr/>
              <a:t>98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8713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241D54C-405C-4726-9E60-7B3B5383E1A3}" type="slidenum">
              <a:rPr lang="en-US" altLang="zh-CN" sz="1200" smtClean="0">
                <a:latin typeface="Comic Sans MS" panose="030F0702030302020204" pitchFamily="66" charset="0"/>
              </a:rPr>
              <a:pPr/>
              <a:t>99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9277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56FE311-E802-44CE-B0CE-71869E8B36E2}" type="slidenum">
              <a:rPr lang="en-US" altLang="zh-CN" sz="1200" smtClean="0">
                <a:latin typeface="Comic Sans MS" panose="030F0702030302020204" pitchFamily="66" charset="0"/>
              </a:rPr>
              <a:pPr/>
              <a:t>100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465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238C970-E8C7-4C21-AC94-DCC869F73850}" type="slidenum">
              <a:rPr lang="en-US" altLang="zh-CN" sz="1200" smtClean="0">
                <a:latin typeface="Comic Sans MS" panose="030F0702030302020204" pitchFamily="66" charset="0"/>
              </a:rPr>
              <a:pPr/>
              <a:t>102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62144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762269F-D1EB-4ADE-BD2B-86398CE4CEEF}" type="slidenum">
              <a:rPr lang="en-US" altLang="zh-CN" sz="1200" smtClean="0">
                <a:latin typeface="Comic Sans MS" panose="030F0702030302020204" pitchFamily="66" charset="0"/>
              </a:rPr>
              <a:pPr/>
              <a:t>105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18845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762269F-D1EB-4ADE-BD2B-86398CE4CEEF}" type="slidenum">
              <a:rPr lang="en-US" altLang="zh-CN" sz="1200" smtClean="0">
                <a:latin typeface="Comic Sans MS" panose="030F0702030302020204" pitchFamily="66" charset="0"/>
              </a:rPr>
              <a:pPr/>
              <a:t>106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74109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762269F-D1EB-4ADE-BD2B-86398CE4CEEF}" type="slidenum">
              <a:rPr lang="en-US" altLang="zh-CN" sz="1200" smtClean="0">
                <a:latin typeface="Comic Sans MS" panose="030F0702030302020204" pitchFamily="66" charset="0"/>
              </a:rPr>
              <a:pPr/>
              <a:t>107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50783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5969F52-4210-4F44-8346-E9755822D1A8}" type="slidenum">
              <a:rPr lang="en-US" altLang="zh-CN" sz="1200" smtClean="0">
                <a:latin typeface="Comic Sans MS" panose="030F0702030302020204" pitchFamily="66" charset="0"/>
              </a:rPr>
              <a:pPr/>
              <a:t>109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11360757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5969F52-4210-4F44-8346-E9755822D1A8}" type="slidenum">
              <a:rPr lang="en-US" altLang="zh-CN" sz="1200" smtClean="0">
                <a:latin typeface="Comic Sans MS" panose="030F0702030302020204" pitchFamily="66" charset="0"/>
              </a:rPr>
              <a:pPr/>
              <a:t>110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08827073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E2BD2BD-7092-437A-BF40-ECFFC1172F96}" type="slidenum">
              <a:rPr lang="en-US" altLang="zh-CN" sz="1200" smtClean="0">
                <a:latin typeface="Comic Sans MS" panose="030F0702030302020204" pitchFamily="66" charset="0"/>
              </a:rPr>
              <a:pPr/>
              <a:t>111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55732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D61FC17-4371-42B4-98F5-F5140F2ECF47}" type="slidenum">
              <a:rPr lang="en-US" altLang="zh-CN" sz="1200" smtClean="0">
                <a:latin typeface="Comic Sans MS" panose="030F0702030302020204" pitchFamily="66" charset="0"/>
              </a:rPr>
              <a:pPr/>
              <a:t>115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13212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18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EDAFCDB-900A-452A-84AD-28ADBF1B407B}" type="slidenum">
              <a:rPr lang="en-US" altLang="zh-CN" sz="1200" smtClean="0">
                <a:latin typeface="Comic Sans MS" panose="030F0702030302020204" pitchFamily="66" charset="0"/>
              </a:rPr>
              <a:pPr/>
              <a:t>116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36453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17D2A13-CF9C-4B98-A13A-DEB0B61E0BF9}" type="slidenum">
              <a:rPr lang="en-US" altLang="zh-CN" sz="1200" smtClean="0">
                <a:latin typeface="Comic Sans MS" panose="030F0702030302020204" pitchFamily="66" charset="0"/>
              </a:rPr>
              <a:pPr/>
              <a:t>117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25417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两种非常不一样的情况（讨论序列号空间大小问题）：（</a:t>
            </a:r>
            <a:r>
              <a:rPr lang="en-US" altLang="zh-CN" dirty="0"/>
              <a:t>1</a:t>
            </a:r>
            <a:r>
              <a:rPr lang="zh-CN" altLang="en-US" dirty="0"/>
              <a:t>）空间过小，二发送</a:t>
            </a:r>
            <a:r>
              <a:rPr lang="en-US" altLang="zh-CN" dirty="0"/>
              <a:t>/</a:t>
            </a:r>
            <a:r>
              <a:rPr lang="zh-CN" altLang="en-US" dirty="0"/>
              <a:t>接收窗口过大，导致一个重新发送的数据包当初新的数据包接收。（</a:t>
            </a:r>
            <a:r>
              <a:rPr lang="en-US" altLang="zh-CN" dirty="0"/>
              <a:t>2</a:t>
            </a:r>
            <a:r>
              <a:rPr lang="zh-CN" altLang="en-US" dirty="0"/>
              <a:t>）空间过小，上一轮的序列号</a:t>
            </a:r>
            <a:r>
              <a:rPr lang="en-US" altLang="zh-CN" dirty="0"/>
              <a:t>S</a:t>
            </a:r>
            <a:r>
              <a:rPr lang="zh-CN" altLang="en-US" dirty="0"/>
              <a:t>和下一轮的</a:t>
            </a:r>
            <a:r>
              <a:rPr lang="en-US" altLang="zh-CN" dirty="0"/>
              <a:t>S</a:t>
            </a:r>
            <a:r>
              <a:rPr lang="zh-CN" altLang="en-US" dirty="0"/>
              <a:t>，都还在网络中飞，因为带宽很高，发送很快。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两者主要区别，（</a:t>
            </a:r>
            <a:r>
              <a:rPr lang="en-US" altLang="zh-CN" dirty="0"/>
              <a:t>1</a:t>
            </a:r>
            <a:r>
              <a:rPr lang="zh-CN" altLang="en-US" dirty="0"/>
              <a:t>）中不假设数据包传输较慢才出错；（</a:t>
            </a:r>
            <a:r>
              <a:rPr lang="en-US" altLang="zh-CN" dirty="0"/>
              <a:t>2</a:t>
            </a:r>
            <a:r>
              <a:rPr lang="zh-CN" altLang="en-US" dirty="0"/>
              <a:t>）中加上之前的</a:t>
            </a:r>
            <a:r>
              <a:rPr lang="en-US" altLang="zh-CN" dirty="0"/>
              <a:t>S</a:t>
            </a:r>
            <a:r>
              <a:rPr lang="zh-CN" altLang="en-US" dirty="0"/>
              <a:t>传播的相对较慢，这是出错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The wrapping around problem which may lead to wrong data reception</a:t>
            </a:r>
          </a:p>
          <a:p>
            <a:endParaRPr lang="en-US" altLang="zh-CN" dirty="0"/>
          </a:p>
          <a:p>
            <a:r>
              <a:rPr lang="zh-CN" altLang="en-US" dirty="0"/>
              <a:t>接收端也可能消耗得很快的！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118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8304048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119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295323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options</a:t>
            </a:r>
            <a:r>
              <a:rPr lang="zh-CN" altLang="en-US" dirty="0"/>
              <a:t>，比如加入时间戳，用于区分两个相同的</a:t>
            </a:r>
            <a:r>
              <a:rPr lang="en-US" altLang="zh-CN" dirty="0"/>
              <a:t>S</a:t>
            </a:r>
            <a:r>
              <a:rPr lang="zh-CN" altLang="en-US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120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0330867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A328220-3CDA-425A-8137-11AC7FDC5B97}" type="slidenum">
              <a:rPr lang="en-US" altLang="zh-CN" sz="1200" smtClean="0">
                <a:latin typeface="Comic Sans MS" panose="030F0702030302020204" pitchFamily="66" charset="0"/>
              </a:rPr>
              <a:pPr/>
              <a:t>124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6732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What if </a:t>
            </a:r>
            <a:r>
              <a:rPr lang="en-US" altLang="zh-CN" dirty="0" err="1"/>
              <a:t>ack</a:t>
            </a:r>
            <a:r>
              <a:rPr lang="en-US" altLang="zh-CN" dirty="0"/>
              <a:t> (</a:t>
            </a:r>
            <a:r>
              <a:rPr lang="en-US" altLang="zh-CN" dirty="0" err="1"/>
              <a:t>rwind</a:t>
            </a:r>
            <a:r>
              <a:rPr lang="en-US" altLang="zh-CN" dirty="0"/>
              <a:t>=1)</a:t>
            </a:r>
            <a:r>
              <a:rPr lang="en-US" altLang="zh-CN" baseline="0" dirty="0"/>
              <a:t> lost, will overflow?</a:t>
            </a:r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125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26071833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两种非常不一样的情况（讨论序列号空间大小问题）：（</a:t>
            </a:r>
            <a:r>
              <a:rPr lang="en-US" altLang="zh-CN" dirty="0"/>
              <a:t>1</a:t>
            </a:r>
            <a:r>
              <a:rPr lang="zh-CN" altLang="en-US" dirty="0"/>
              <a:t>）空间过</a:t>
            </a:r>
            <a:r>
              <a:rPr lang="zh-CN" altLang="en-US"/>
              <a:t>小，而发送</a:t>
            </a:r>
            <a:r>
              <a:rPr lang="en-US" altLang="zh-CN" dirty="0"/>
              <a:t>/</a:t>
            </a:r>
            <a:r>
              <a:rPr lang="zh-CN" altLang="en-US" dirty="0"/>
              <a:t>接收窗口过大，导致一个重新发送的数据包当初新的数据包接收。（</a:t>
            </a:r>
            <a:r>
              <a:rPr lang="en-US" altLang="zh-CN" dirty="0"/>
              <a:t>2</a:t>
            </a:r>
            <a:r>
              <a:rPr lang="zh-CN" altLang="en-US" dirty="0"/>
              <a:t>）空间过小，上一轮的序列号</a:t>
            </a:r>
            <a:r>
              <a:rPr lang="en-US" altLang="zh-CN" dirty="0"/>
              <a:t>S</a:t>
            </a:r>
            <a:r>
              <a:rPr lang="zh-CN" altLang="en-US" dirty="0"/>
              <a:t>和下一轮的</a:t>
            </a:r>
            <a:r>
              <a:rPr lang="en-US" altLang="zh-CN" dirty="0"/>
              <a:t>S</a:t>
            </a:r>
            <a:r>
              <a:rPr lang="zh-CN" altLang="en-US" dirty="0"/>
              <a:t>，都还在网络中飞，因为带宽很高，发送很快。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两者主要区别，（</a:t>
            </a:r>
            <a:r>
              <a:rPr lang="en-US" altLang="zh-CN" dirty="0"/>
              <a:t>1</a:t>
            </a:r>
            <a:r>
              <a:rPr lang="zh-CN" altLang="en-US" dirty="0"/>
              <a:t>）中不假设数据包传输较慢才出错；（</a:t>
            </a:r>
            <a:r>
              <a:rPr lang="en-US" altLang="zh-CN" dirty="0"/>
              <a:t>2</a:t>
            </a:r>
            <a:r>
              <a:rPr lang="zh-CN" altLang="en-US" dirty="0"/>
              <a:t>）中加上之前的</a:t>
            </a:r>
            <a:r>
              <a:rPr lang="en-US" altLang="zh-CN" dirty="0"/>
              <a:t>S</a:t>
            </a:r>
            <a:r>
              <a:rPr lang="zh-CN" altLang="en-US" dirty="0"/>
              <a:t>传播的相对较慢，这是出错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The wrapping around problem which may lead to wrong data reception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127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7529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128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6614852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129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038314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134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55516116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解释 如何解决前面 </a:t>
            </a:r>
            <a:r>
              <a:rPr lang="en-US" altLang="zh-CN" dirty="0"/>
              <a:t>2-way </a:t>
            </a:r>
            <a:r>
              <a:rPr lang="zh-CN" altLang="en-US" dirty="0"/>
              <a:t>出现的问题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ESTAB </a:t>
            </a:r>
            <a:r>
              <a:rPr lang="zh-CN" altLang="en-US" dirty="0"/>
              <a:t>状态出现之前，不准结束连接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真的不会出现问题？想想。 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答案：不会。 </a:t>
            </a:r>
            <a:r>
              <a:rPr lang="en-US" altLang="zh-CN" dirty="0"/>
              <a:t>Client</a:t>
            </a:r>
            <a:r>
              <a:rPr lang="zh-CN" altLang="en-US" dirty="0"/>
              <a:t>在收到 </a:t>
            </a:r>
            <a:r>
              <a:rPr lang="en-US" altLang="zh-CN" dirty="0"/>
              <a:t>Duplicate SYNACK</a:t>
            </a:r>
            <a:r>
              <a:rPr lang="zh-CN" altLang="en-US" dirty="0"/>
              <a:t>的时候，他所处的状态不是 </a:t>
            </a:r>
            <a:r>
              <a:rPr lang="en-US" altLang="zh-CN" dirty="0"/>
              <a:t>SYNSENT</a:t>
            </a:r>
            <a:r>
              <a:rPr lang="zh-CN" altLang="en-US" dirty="0"/>
              <a:t>，而是 </a:t>
            </a:r>
            <a:r>
              <a:rPr lang="en-US" altLang="zh-CN" dirty="0"/>
              <a:t>CLOSED </a:t>
            </a:r>
            <a:r>
              <a:rPr lang="zh-CN" altLang="en-US" dirty="0"/>
              <a:t>或 </a:t>
            </a:r>
            <a:r>
              <a:rPr lang="en-US" altLang="zh-CN" dirty="0"/>
              <a:t>LISTEN</a:t>
            </a:r>
            <a:r>
              <a:rPr lang="zh-CN" altLang="en-US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140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4177782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 short previous TCP connection may still have in-flight seq#0 packets, which may be accepted by the following TCP connection receiver.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141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5928406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6277953-5545-48B3-94B1-DBC73BA47B4B}" type="slidenum">
              <a:rPr lang="zh-CN" altLang="en-US" sz="1200" smtClean="0">
                <a:latin typeface="Comic Sans MS" panose="030F0702030302020204" pitchFamily="66" charset="0"/>
              </a:rPr>
              <a:pPr/>
              <a:t>146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/>
              <a:t>Asymmetric release is the way the telephone system works: when one party hangs up, the connection is broken. </a:t>
            </a:r>
          </a:p>
          <a:p>
            <a:r>
              <a:rPr lang="en-US" altLang="zh-CN"/>
              <a:t>Consider the scenario of </a:t>
            </a:r>
            <a:r>
              <a:rPr lang="en-US" altLang="zh-CN">
                <a:hlinkClick r:id="" action="ppaction://noaction"/>
              </a:rPr>
              <a:t>Fig. 6-12</a:t>
            </a:r>
            <a:r>
              <a:rPr lang="en-US" altLang="zh-CN"/>
              <a:t>. After the connection is established, host 1 sends a TPDU that arrives properly at host 2. Then host 1 sends another TPDU. Unfortunately, host 2 issues a DISCONNECT before the second TPDU arrives. The result is that the connection is released and data are lost.</a:t>
            </a:r>
          </a:p>
          <a:p>
            <a:r>
              <a:rPr lang="en-US" altLang="zh-CN"/>
              <a:t>Clearly, a more sophisticated release protocol is needed to avoid data loss. One way is to use symmetric release.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16643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hlinkClick r:id="rId3"/>
              </a:rPr>
              <a:t>TCP connection status - IBM Documentation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t>150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6089439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b="0" i="0" dirty="0">
                <a:effectLst/>
                <a:latin typeface="source sans pro" panose="020B0604020202020204" pitchFamily="34" charset="0"/>
              </a:rPr>
              <a:t>From the above, we can see that TIME_WAIT appears only on the actively disconnected side, while the passively disconnected side goes directly to the CLOSED state, and the client that enters TIME_WAIT needs to wait for 2 MSL before it can actually close the connection. The reason why the TCP protocol requires the TIME_WAIT state is the same as the reason why a client needs to wait for two MSLs before it can directly enter the CLOSED state.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zh-CN" b="0" i="0" dirty="0">
                <a:effectLst/>
                <a:latin typeface="source sans pro" panose="020B0604020202020204" pitchFamily="34" charset="0"/>
              </a:rPr>
              <a:t>prevent delayed data segments from being received by other TCP connections using the same source address, source port, destination address, and destination port.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zh-CN" b="0" i="0" dirty="0">
                <a:effectLst/>
                <a:latin typeface="source sans pro" panose="020B0604020202020204" pitchFamily="34" charset="0"/>
              </a:rPr>
              <a:t>guaranteeing that a TCP connection is properly closed remotely, i.e., waiting for the ACK message corresponding to FIN to be received by the party passively closing the connection.</a:t>
            </a:r>
          </a:p>
          <a:p>
            <a:pPr algn="l"/>
            <a:r>
              <a:rPr lang="en-US" altLang="zh-CN" b="0" i="0" dirty="0">
                <a:effectLst/>
                <a:latin typeface="source sans pro" panose="020B0604020202020204" pitchFamily="34" charset="0"/>
              </a:rPr>
              <a:t>Both of the above reasons are relatively simple, so let’s expand on some of the possible problems behind them.</a:t>
            </a:r>
          </a:p>
          <a:p>
            <a:endParaRPr lang="en-US" altLang="zh-CN" dirty="0"/>
          </a:p>
          <a:p>
            <a:r>
              <a:rPr lang="en-US" altLang="zh-CN" dirty="0"/>
              <a:t>MSL: just an assumption, 2 minutes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t>151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5465209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704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FE45761-BB3C-4A7A-AB6E-B733FC887FB7}" type="slidenum">
              <a:rPr lang="en-US" altLang="zh-CN" sz="1200" smtClean="0">
                <a:latin typeface="Comic Sans MS" panose="030F0702030302020204" pitchFamily="66" charset="0"/>
              </a:rPr>
              <a:pPr/>
              <a:t>154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867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138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E885B34-7B32-4FE8-9A74-4FDC07EAC5C2}" type="slidenum">
              <a:rPr lang="en-US" altLang="zh-CN" sz="1200" smtClean="0">
                <a:latin typeface="Comic Sans MS" panose="030F0702030302020204" pitchFamily="66" charset="0"/>
              </a:rPr>
              <a:pPr/>
              <a:t>165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31897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42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E964D91-F04E-4F05-BE0A-CF472AB2D3A0}" type="slidenum">
              <a:rPr lang="en-US" altLang="zh-CN" sz="1200" smtClean="0">
                <a:latin typeface="Comic Sans MS" panose="030F0702030302020204" pitchFamily="66" charset="0"/>
              </a:rPr>
              <a:pPr/>
              <a:t>166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78142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47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BFC946B-9452-466B-9282-686A8CA29BC0}" type="slidenum">
              <a:rPr lang="en-US" altLang="zh-CN" sz="1200" smtClean="0">
                <a:latin typeface="Comic Sans MS" panose="030F0702030302020204" pitchFamily="66" charset="0"/>
              </a:rPr>
              <a:pPr/>
              <a:t>167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3253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Great</a:t>
            </a:r>
            <a:r>
              <a:rPr lang="en-US" altLang="zh-CN" baseline="0" dirty="0"/>
              <a:t>er throughput while avoiding congestions!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169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6999074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57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D6D61BA-94BE-4BC5-9976-881A534E86D0}" type="slidenum">
              <a:rPr lang="en-US" altLang="zh-CN" sz="1200" smtClean="0">
                <a:latin typeface="Comic Sans MS" panose="030F0702030302020204" pitchFamily="66" charset="0"/>
              </a:rPr>
              <a:pPr/>
              <a:t>170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76913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Great</a:t>
            </a:r>
            <a:r>
              <a:rPr lang="en-US" altLang="zh-CN" baseline="0" dirty="0"/>
              <a:t>er throughput while avoiding congestions!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172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2463755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162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C3298D9-02DA-40D1-A38A-793B6512771E}" type="slidenum">
              <a:rPr lang="en-US" altLang="zh-CN" sz="1200" smtClean="0">
                <a:latin typeface="Comic Sans MS" panose="030F0702030302020204" pitchFamily="66" charset="0"/>
              </a:rPr>
              <a:pPr/>
              <a:t>174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42310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957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D6D61BA-94BE-4BC5-9976-881A534E86D0}" type="slidenum">
              <a:rPr lang="en-US" altLang="zh-CN" sz="1200" smtClean="0">
                <a:latin typeface="Comic Sans MS" panose="030F0702030302020204" pitchFamily="66" charset="0"/>
              </a:rPr>
              <a:pPr/>
              <a:t>175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24997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571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22CED67-7CE7-4B1D-949C-282EB33A45BC}" type="slidenum">
              <a:rPr lang="en-US" altLang="zh-CN" sz="1200" smtClean="0">
                <a:latin typeface="Comic Sans MS" panose="030F0702030302020204" pitchFamily="66" charset="0"/>
              </a:rPr>
              <a:pPr/>
              <a:t>176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05061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776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3B99AF1-17E7-490F-9C0B-C5A79AC766E3}" type="slidenum">
              <a:rPr lang="en-US" altLang="zh-CN" sz="1200" smtClean="0">
                <a:latin typeface="Comic Sans MS" panose="030F0702030302020204" pitchFamily="66" charset="0"/>
              </a:rPr>
              <a:pPr/>
              <a:t>177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7745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66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66064A8-EDCA-48FA-8054-D2CDB27576C5}" type="slidenum">
              <a:rPr lang="en-US" altLang="zh-CN" sz="1200" smtClean="0">
                <a:latin typeface="Comic Sans MS" panose="030F0702030302020204" pitchFamily="66" charset="0"/>
              </a:rPr>
              <a:pPr/>
              <a:t>178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32449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If the bandwidth is very high, the window size is very large.  A lost will decrease the window to 1 and it takes long</a:t>
            </a:r>
            <a:r>
              <a:rPr lang="en-US" altLang="zh-CN" baseline="0" dirty="0"/>
              <a:t> time to recover.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183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5166693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595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12C4B9A-1190-468F-AD92-3BDA1B917861}" type="slidenum">
              <a:rPr lang="en-US" altLang="zh-CN" sz="1200" smtClean="0">
                <a:latin typeface="Comic Sans MS" panose="030F0702030302020204" pitchFamily="66" charset="0"/>
              </a:rPr>
              <a:pPr/>
              <a:t>184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81741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005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34A5FF3-7F7E-4169-9D92-46312E8EC39D}" type="slidenum">
              <a:rPr lang="en-US" altLang="zh-CN" sz="1200" smtClean="0">
                <a:latin typeface="Comic Sans MS" panose="030F0702030302020204" pitchFamily="66" charset="0"/>
              </a:rPr>
              <a:pPr/>
              <a:t>187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06147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209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210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2BC8198-EAED-4943-A4AB-842FC857A552}" type="slidenum">
              <a:rPr lang="en-US" altLang="zh-CN" sz="1200" smtClean="0">
                <a:latin typeface="Comic Sans MS" panose="030F0702030302020204" pitchFamily="66" charset="0"/>
              </a:rPr>
              <a:pPr/>
              <a:t>188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1105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22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5F75880-E6FD-4480-B5A6-4F2F558CFBC8}" type="slidenum">
              <a:rPr lang="en-US" altLang="zh-CN" sz="1200" smtClean="0">
                <a:latin typeface="Comic Sans MS" panose="030F0702030302020204" pitchFamily="66" charset="0"/>
              </a:rPr>
              <a:pPr/>
              <a:t>189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89929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926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926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EB33559-CD08-4EE6-82B1-F298B011433B}" type="slidenum">
              <a:rPr lang="en-US" altLang="zh-CN" sz="1200" smtClean="0">
                <a:latin typeface="Comic Sans MS" panose="030F0702030302020204" pitchFamily="66" charset="0"/>
              </a:rPr>
              <a:pPr/>
              <a:t>192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53541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194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7501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13" Type="http://schemas.openxmlformats.org/officeDocument/2006/relationships/image" Target="../media/image3.wmf"/><Relationship Id="rId18" Type="http://schemas.openxmlformats.org/officeDocument/2006/relationships/oleObject" Target="../embeddings/oleObject10.bin"/><Relationship Id="rId3" Type="http://schemas.openxmlformats.org/officeDocument/2006/relationships/image" Target="../media/image4.wmf"/><Relationship Id="rId21" Type="http://schemas.openxmlformats.org/officeDocument/2006/relationships/oleObject" Target="../embeddings/oleObject13.bin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5.bin"/><Relationship Id="rId17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2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7.bin"/><Relationship Id="rId10" Type="http://schemas.openxmlformats.org/officeDocument/2006/relationships/oleObject" Target="../embeddings/oleObject4.bin"/><Relationship Id="rId19" Type="http://schemas.openxmlformats.org/officeDocument/2006/relationships/oleObject" Target="../embeddings/oleObject11.bin"/><Relationship Id="rId4" Type="http://schemas.openxmlformats.org/officeDocument/2006/relationships/image" Target="../media/image5.png"/><Relationship Id="rId9" Type="http://schemas.openxmlformats.org/officeDocument/2006/relationships/oleObject" Target="../embeddings/oleObject3.bin"/><Relationship Id="rId14" Type="http://schemas.openxmlformats.org/officeDocument/2006/relationships/oleObject" Target="../embeddings/oleObject6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62"/>
          <p:cNvGrpSpPr/>
          <p:nvPr userDrawn="1"/>
        </p:nvGrpSpPr>
        <p:grpSpPr bwMode="auto">
          <a:xfrm>
            <a:off x="6885518" y="1143000"/>
            <a:ext cx="4627033" cy="4489450"/>
            <a:chOff x="3177" y="1065"/>
            <a:chExt cx="2186" cy="2828"/>
          </a:xfrm>
        </p:grpSpPr>
        <p:sp>
          <p:nvSpPr>
            <p:cNvPr id="5" name="Freeform 263"/>
            <p:cNvSpPr/>
            <p:nvPr/>
          </p:nvSpPr>
          <p:spPr bwMode="auto">
            <a:xfrm>
              <a:off x="4261" y="2412"/>
              <a:ext cx="828" cy="425"/>
            </a:xfrm>
            <a:custGeom>
              <a:avLst/>
              <a:gdLst>
                <a:gd name="T0" fmla="*/ 382 w 828"/>
                <a:gd name="T1" fmla="*/ 30 h 425"/>
                <a:gd name="T2" fmla="*/ 370 w 828"/>
                <a:gd name="T3" fmla="*/ 30 h 425"/>
                <a:gd name="T4" fmla="*/ 126 w 828"/>
                <a:gd name="T5" fmla="*/ 32 h 425"/>
                <a:gd name="T6" fmla="*/ 6 w 828"/>
                <a:gd name="T7" fmla="*/ 126 h 425"/>
                <a:gd name="T8" fmla="*/ 92 w 828"/>
                <a:gd name="T9" fmla="*/ 274 h 425"/>
                <a:gd name="T10" fmla="*/ 292 w 828"/>
                <a:gd name="T11" fmla="*/ 384 h 425"/>
                <a:gd name="T12" fmla="*/ 540 w 828"/>
                <a:gd name="T13" fmla="*/ 416 h 425"/>
                <a:gd name="T14" fmla="*/ 698 w 828"/>
                <a:gd name="T15" fmla="*/ 330 h 425"/>
                <a:gd name="T16" fmla="*/ 776 w 828"/>
                <a:gd name="T17" fmla="*/ 170 h 425"/>
                <a:gd name="T18" fmla="*/ 792 w 828"/>
                <a:gd name="T19" fmla="*/ 22 h 425"/>
                <a:gd name="T20" fmla="*/ 560 w 828"/>
                <a:gd name="T21" fmla="*/ 38 h 425"/>
                <a:gd name="T22" fmla="*/ 382 w 828"/>
                <a:gd name="T23" fmla="*/ 30 h 4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8"/>
                <a:gd name="T37" fmla="*/ 0 h 425"/>
                <a:gd name="T38" fmla="*/ 828 w 828"/>
                <a:gd name="T39" fmla="*/ 425 h 42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8" h="425">
                  <a:moveTo>
                    <a:pt x="382" y="30"/>
                  </a:moveTo>
                  <a:cubicBezTo>
                    <a:pt x="350" y="29"/>
                    <a:pt x="413" y="30"/>
                    <a:pt x="370" y="30"/>
                  </a:cubicBezTo>
                  <a:cubicBezTo>
                    <a:pt x="327" y="30"/>
                    <a:pt x="187" y="16"/>
                    <a:pt x="126" y="32"/>
                  </a:cubicBezTo>
                  <a:cubicBezTo>
                    <a:pt x="65" y="48"/>
                    <a:pt x="12" y="86"/>
                    <a:pt x="6" y="126"/>
                  </a:cubicBezTo>
                  <a:cubicBezTo>
                    <a:pt x="0" y="166"/>
                    <a:pt x="44" y="231"/>
                    <a:pt x="92" y="274"/>
                  </a:cubicBezTo>
                  <a:cubicBezTo>
                    <a:pt x="140" y="317"/>
                    <a:pt x="217" y="360"/>
                    <a:pt x="292" y="384"/>
                  </a:cubicBezTo>
                  <a:cubicBezTo>
                    <a:pt x="367" y="408"/>
                    <a:pt x="472" y="425"/>
                    <a:pt x="540" y="416"/>
                  </a:cubicBezTo>
                  <a:cubicBezTo>
                    <a:pt x="608" y="407"/>
                    <a:pt x="659" y="371"/>
                    <a:pt x="698" y="330"/>
                  </a:cubicBezTo>
                  <a:cubicBezTo>
                    <a:pt x="737" y="289"/>
                    <a:pt x="760" y="221"/>
                    <a:pt x="776" y="170"/>
                  </a:cubicBezTo>
                  <a:cubicBezTo>
                    <a:pt x="792" y="119"/>
                    <a:pt x="828" y="44"/>
                    <a:pt x="792" y="22"/>
                  </a:cubicBezTo>
                  <a:cubicBezTo>
                    <a:pt x="756" y="0"/>
                    <a:pt x="630" y="37"/>
                    <a:pt x="560" y="38"/>
                  </a:cubicBezTo>
                  <a:cubicBezTo>
                    <a:pt x="490" y="39"/>
                    <a:pt x="414" y="31"/>
                    <a:pt x="382" y="30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" name="Freeform 264"/>
            <p:cNvSpPr/>
            <p:nvPr/>
          </p:nvSpPr>
          <p:spPr bwMode="auto">
            <a:xfrm>
              <a:off x="4273" y="1451"/>
              <a:ext cx="1090" cy="658"/>
            </a:xfrm>
            <a:custGeom>
              <a:avLst/>
              <a:gdLst>
                <a:gd name="T0" fmla="*/ 599942130 w 765"/>
                <a:gd name="T1" fmla="*/ 17804735 h 459"/>
                <a:gd name="T2" fmla="*/ 406559188 w 765"/>
                <a:gd name="T3" fmla="*/ 125591005 h 459"/>
                <a:gd name="T4" fmla="*/ 136007685 w 765"/>
                <a:gd name="T5" fmla="*/ 180041136 h 459"/>
                <a:gd name="T6" fmla="*/ 19434385 w 765"/>
                <a:gd name="T7" fmla="*/ 607379164 h 459"/>
                <a:gd name="T8" fmla="*/ 254382400 w 765"/>
                <a:gd name="T9" fmla="*/ 801151646 h 459"/>
                <a:gd name="T10" fmla="*/ 489002591 w 765"/>
                <a:gd name="T11" fmla="*/ 769817217 h 459"/>
                <a:gd name="T12" fmla="*/ 825379772 w 765"/>
                <a:gd name="T13" fmla="*/ 801151646 h 459"/>
                <a:gd name="T14" fmla="*/ 987694603 w 765"/>
                <a:gd name="T15" fmla="*/ 783914143 h 459"/>
                <a:gd name="T16" fmla="*/ 1063160589 w 765"/>
                <a:gd name="T17" fmla="*/ 671215097 h 459"/>
                <a:gd name="T18" fmla="*/ 1061293333 w 765"/>
                <a:gd name="T19" fmla="*/ 285490141 h 459"/>
                <a:gd name="T20" fmla="*/ 936642367 w 765"/>
                <a:gd name="T21" fmla="*/ 61112791 h 459"/>
                <a:gd name="T22" fmla="*/ 599942130 w 765"/>
                <a:gd name="T23" fmla="*/ 17804735 h 4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5"/>
                <a:gd name="T37" fmla="*/ 0 h 459"/>
                <a:gd name="T38" fmla="*/ 765 w 765"/>
                <a:gd name="T39" fmla="*/ 459 h 4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5" h="459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7" name="Freeform 265"/>
            <p:cNvSpPr/>
            <p:nvPr/>
          </p:nvSpPr>
          <p:spPr bwMode="auto">
            <a:xfrm>
              <a:off x="3177" y="1267"/>
              <a:ext cx="1036" cy="675"/>
            </a:xfrm>
            <a:custGeom>
              <a:avLst/>
              <a:gdLst>
                <a:gd name="T0" fmla="*/ 648 w 1036"/>
                <a:gd name="T1" fmla="*/ 11 h 675"/>
                <a:gd name="T2" fmla="*/ 390 w 1036"/>
                <a:gd name="T3" fmla="*/ 53 h 675"/>
                <a:gd name="T4" fmla="*/ 206 w 1036"/>
                <a:gd name="T5" fmla="*/ 129 h 675"/>
                <a:gd name="T6" fmla="*/ 152 w 1036"/>
                <a:gd name="T7" fmla="*/ 229 h 675"/>
                <a:gd name="T8" fmla="*/ 22 w 1036"/>
                <a:gd name="T9" fmla="*/ 297 h 675"/>
                <a:gd name="T10" fmla="*/ 18 w 1036"/>
                <a:gd name="T11" fmla="*/ 459 h 675"/>
                <a:gd name="T12" fmla="*/ 132 w 1036"/>
                <a:gd name="T13" fmla="*/ 489 h 675"/>
                <a:gd name="T14" fmla="*/ 458 w 1036"/>
                <a:gd name="T15" fmla="*/ 489 h 675"/>
                <a:gd name="T16" fmla="*/ 598 w 1036"/>
                <a:gd name="T17" fmla="*/ 555 h 675"/>
                <a:gd name="T18" fmla="*/ 752 w 1036"/>
                <a:gd name="T19" fmla="*/ 657 h 675"/>
                <a:gd name="T20" fmla="*/ 870 w 1036"/>
                <a:gd name="T21" fmla="*/ 661 h 675"/>
                <a:gd name="T22" fmla="*/ 952 w 1036"/>
                <a:gd name="T23" fmla="*/ 603 h 675"/>
                <a:gd name="T24" fmla="*/ 992 w 1036"/>
                <a:gd name="T25" fmla="*/ 445 h 675"/>
                <a:gd name="T26" fmla="*/ 1018 w 1036"/>
                <a:gd name="T27" fmla="*/ 291 h 675"/>
                <a:gd name="T28" fmla="*/ 1022 w 1036"/>
                <a:gd name="T29" fmla="*/ 107 h 675"/>
                <a:gd name="T30" fmla="*/ 934 w 1036"/>
                <a:gd name="T31" fmla="*/ 17 h 675"/>
                <a:gd name="T32" fmla="*/ 776 w 1036"/>
                <a:gd name="T33" fmla="*/ 3 h 675"/>
                <a:gd name="T34" fmla="*/ 648 w 1036"/>
                <a:gd name="T35" fmla="*/ 11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grpSp>
          <p:nvGrpSpPr>
            <p:cNvPr id="8" name="Group 266"/>
            <p:cNvGrpSpPr/>
            <p:nvPr/>
          </p:nvGrpSpPr>
          <p:grpSpPr bwMode="auto">
            <a:xfrm>
              <a:off x="3232" y="2108"/>
              <a:ext cx="919" cy="588"/>
              <a:chOff x="2889" y="1631"/>
              <a:chExt cx="980" cy="743"/>
            </a:xfrm>
          </p:grpSpPr>
          <p:sp>
            <p:nvSpPr>
              <p:cNvPr id="323" name="Rectangle 267"/>
              <p:cNvSpPr>
                <a:spLocks noChangeArrowheads="1"/>
              </p:cNvSpPr>
              <p:nvPr/>
            </p:nvSpPr>
            <p:spPr bwMode="auto">
              <a:xfrm>
                <a:off x="3046" y="1841"/>
                <a:ext cx="663" cy="533"/>
              </a:xfrm>
              <a:prstGeom prst="rect">
                <a:avLst/>
              </a:pr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324" name="AutoShape 268"/>
              <p:cNvSpPr>
                <a:spLocks noChangeArrowheads="1"/>
              </p:cNvSpPr>
              <p:nvPr/>
            </p:nvSpPr>
            <p:spPr bwMode="auto">
              <a:xfrm>
                <a:off x="2889" y="1631"/>
                <a:ext cx="980" cy="253"/>
              </a:xfrm>
              <a:prstGeom prst="triangle">
                <a:avLst>
                  <a:gd name="adj" fmla="val 50000"/>
                </a:avLst>
              </a:pr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solidFill>
                    <a:srgbClr val="00CCFF"/>
                  </a:solidFill>
                  <a:latin typeface="+mn-lt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" name="Group 269"/>
            <p:cNvGrpSpPr/>
            <p:nvPr/>
          </p:nvGrpSpPr>
          <p:grpSpPr bwMode="auto">
            <a:xfrm>
              <a:off x="3674" y="1388"/>
              <a:ext cx="212" cy="335"/>
              <a:chOff x="3796" y="1043"/>
              <a:chExt cx="865" cy="1237"/>
            </a:xfrm>
          </p:grpSpPr>
          <p:sp>
            <p:nvSpPr>
              <p:cNvPr id="293" name="Line 270"/>
              <p:cNvSpPr>
                <a:spLocks noChangeShapeType="1"/>
              </p:cNvSpPr>
              <p:nvPr/>
            </p:nvSpPr>
            <p:spPr bwMode="auto">
              <a:xfrm flipH="1">
                <a:off x="3992" y="1482"/>
                <a:ext cx="237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4" name="Line 271"/>
              <p:cNvSpPr>
                <a:spLocks noChangeShapeType="1"/>
              </p:cNvSpPr>
              <p:nvPr/>
            </p:nvSpPr>
            <p:spPr bwMode="auto">
              <a:xfrm>
                <a:off x="4229" y="1482"/>
                <a:ext cx="233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5" name="Line 272"/>
              <p:cNvSpPr>
                <a:spLocks noChangeShapeType="1"/>
              </p:cNvSpPr>
              <p:nvPr/>
            </p:nvSpPr>
            <p:spPr bwMode="auto">
              <a:xfrm>
                <a:off x="3992" y="2202"/>
                <a:ext cx="237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6" name="Line 273"/>
              <p:cNvSpPr>
                <a:spLocks noChangeShapeType="1"/>
              </p:cNvSpPr>
              <p:nvPr/>
            </p:nvSpPr>
            <p:spPr bwMode="auto">
              <a:xfrm flipH="1">
                <a:off x="4229" y="2202"/>
                <a:ext cx="233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7" name="Line 274"/>
              <p:cNvSpPr>
                <a:spLocks noChangeShapeType="1"/>
              </p:cNvSpPr>
              <p:nvPr/>
            </p:nvSpPr>
            <p:spPr bwMode="auto">
              <a:xfrm>
                <a:off x="4229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8" name="Line 275"/>
              <p:cNvSpPr>
                <a:spLocks noChangeShapeType="1"/>
              </p:cNvSpPr>
              <p:nvPr/>
            </p:nvSpPr>
            <p:spPr bwMode="auto">
              <a:xfrm flipV="1">
                <a:off x="3992" y="2129"/>
                <a:ext cx="237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9" name="Line 276"/>
              <p:cNvSpPr>
                <a:spLocks noChangeShapeType="1"/>
              </p:cNvSpPr>
              <p:nvPr/>
            </p:nvSpPr>
            <p:spPr bwMode="auto">
              <a:xfrm flipH="1" flipV="1">
                <a:off x="4229" y="2129"/>
                <a:ext cx="233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0" name="Line 277"/>
              <p:cNvSpPr>
                <a:spLocks noChangeShapeType="1"/>
              </p:cNvSpPr>
              <p:nvPr/>
            </p:nvSpPr>
            <p:spPr bwMode="auto">
              <a:xfrm>
                <a:off x="4094" y="1889"/>
                <a:ext cx="135" cy="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1" name="Line 278"/>
              <p:cNvSpPr>
                <a:spLocks noChangeShapeType="1"/>
              </p:cNvSpPr>
              <p:nvPr/>
            </p:nvSpPr>
            <p:spPr bwMode="auto">
              <a:xfrm flipV="1">
                <a:off x="4229" y="1889"/>
                <a:ext cx="143" cy="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2" name="Line 279"/>
              <p:cNvSpPr>
                <a:spLocks noChangeShapeType="1"/>
              </p:cNvSpPr>
              <p:nvPr/>
            </p:nvSpPr>
            <p:spPr bwMode="auto">
              <a:xfrm>
                <a:off x="4049" y="1996"/>
                <a:ext cx="171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3" name="Line 280"/>
              <p:cNvSpPr>
                <a:spLocks noChangeShapeType="1"/>
              </p:cNvSpPr>
              <p:nvPr/>
            </p:nvSpPr>
            <p:spPr bwMode="auto">
              <a:xfrm flipV="1">
                <a:off x="4229" y="2010"/>
                <a:ext cx="175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4" name="Line 281"/>
              <p:cNvSpPr>
                <a:spLocks noChangeShapeType="1"/>
              </p:cNvSpPr>
              <p:nvPr/>
            </p:nvSpPr>
            <p:spPr bwMode="auto">
              <a:xfrm flipV="1">
                <a:off x="4229" y="1782"/>
                <a:ext cx="90" cy="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5" name="Line 282"/>
              <p:cNvSpPr>
                <a:spLocks noChangeShapeType="1"/>
              </p:cNvSpPr>
              <p:nvPr/>
            </p:nvSpPr>
            <p:spPr bwMode="auto">
              <a:xfrm flipV="1">
                <a:off x="4229" y="1634"/>
                <a:ext cx="57" cy="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6" name="Line 283"/>
              <p:cNvSpPr>
                <a:spLocks noChangeShapeType="1"/>
              </p:cNvSpPr>
              <p:nvPr/>
            </p:nvSpPr>
            <p:spPr bwMode="auto">
              <a:xfrm>
                <a:off x="4126" y="1770"/>
                <a:ext cx="11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7" name="Line 284"/>
              <p:cNvSpPr>
                <a:spLocks noChangeShapeType="1"/>
              </p:cNvSpPr>
              <p:nvPr/>
            </p:nvSpPr>
            <p:spPr bwMode="auto">
              <a:xfrm>
                <a:off x="4175" y="1626"/>
                <a:ext cx="61" cy="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grpSp>
            <p:nvGrpSpPr>
              <p:cNvPr id="308" name="Group 285"/>
              <p:cNvGrpSpPr/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319" name="Line 286"/>
                <p:cNvSpPr>
                  <a:spLocks noChangeShapeType="1"/>
                </p:cNvSpPr>
                <p:nvPr/>
              </p:nvSpPr>
              <p:spPr bwMode="auto">
                <a:xfrm>
                  <a:off x="4228" y="1602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20" name="Line 28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5" y="1205"/>
                  <a:ext cx="189" cy="5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21" name="Line 288"/>
                <p:cNvSpPr>
                  <a:spLocks noChangeShapeType="1"/>
                </p:cNvSpPr>
                <p:nvPr/>
              </p:nvSpPr>
              <p:spPr bwMode="auto">
                <a:xfrm rot="6361956">
                  <a:off x="4605" y="1390"/>
                  <a:ext cx="189" cy="20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22" name="Line 28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4" y="1285"/>
                  <a:ext cx="189" cy="5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309" name="Group 290"/>
              <p:cNvGrpSpPr/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315" name="Line 291"/>
                <p:cNvSpPr>
                  <a:spLocks noChangeShapeType="1"/>
                </p:cNvSpPr>
                <p:nvPr/>
              </p:nvSpPr>
              <p:spPr bwMode="auto">
                <a:xfrm>
                  <a:off x="4190" y="164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16" name="Line 29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208"/>
                  <a:ext cx="193" cy="49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17" name="Line 293"/>
                <p:cNvSpPr>
                  <a:spLocks noChangeShapeType="1"/>
                </p:cNvSpPr>
                <p:nvPr/>
              </p:nvSpPr>
              <p:spPr bwMode="auto">
                <a:xfrm rot="6361956">
                  <a:off x="4562" y="1434"/>
                  <a:ext cx="193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18" name="Line 29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2" y="1288"/>
                  <a:ext cx="193" cy="49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310" name="Group 295"/>
              <p:cNvGrpSpPr/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311" name="Line 296"/>
                <p:cNvSpPr>
                  <a:spLocks noChangeShapeType="1"/>
                </p:cNvSpPr>
                <p:nvPr/>
              </p:nvSpPr>
              <p:spPr bwMode="auto">
                <a:xfrm>
                  <a:off x="4228" y="156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12" name="Line 29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5" y="1169"/>
                  <a:ext cx="189" cy="5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13" name="Line 298"/>
                <p:cNvSpPr>
                  <a:spLocks noChangeShapeType="1"/>
                </p:cNvSpPr>
                <p:nvPr/>
              </p:nvSpPr>
              <p:spPr bwMode="auto">
                <a:xfrm rot="6361956">
                  <a:off x="4650" y="1354"/>
                  <a:ext cx="189" cy="20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14" name="Line 29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4" y="1249"/>
                  <a:ext cx="189" cy="5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0" name="Group 300"/>
            <p:cNvGrpSpPr/>
            <p:nvPr/>
          </p:nvGrpSpPr>
          <p:grpSpPr bwMode="auto">
            <a:xfrm>
              <a:off x="3223" y="1598"/>
              <a:ext cx="436" cy="114"/>
              <a:chOff x="3072" y="739"/>
              <a:chExt cx="652" cy="146"/>
            </a:xfrm>
          </p:grpSpPr>
          <p:pic>
            <p:nvPicPr>
              <p:cNvPr id="290" name="Picture 301" descr="lgv_fqmg[1]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237" y="739"/>
                <a:ext cx="487" cy="1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1" name="Line 302"/>
              <p:cNvSpPr>
                <a:spLocks noChangeShapeType="1"/>
              </p:cNvSpPr>
              <p:nvPr/>
            </p:nvSpPr>
            <p:spPr bwMode="auto">
              <a:xfrm flipH="1">
                <a:off x="3103" y="784"/>
                <a:ext cx="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2" name="Line 303"/>
              <p:cNvSpPr>
                <a:spLocks noChangeShapeType="1"/>
              </p:cNvSpPr>
              <p:nvPr/>
            </p:nvSpPr>
            <p:spPr bwMode="auto">
              <a:xfrm flipH="1">
                <a:off x="3072" y="759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</p:grpSp>
        <p:pic>
          <p:nvPicPr>
            <p:cNvPr id="11" name="Picture 304" descr="imgyjavg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9" y="1417"/>
              <a:ext cx="232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" name="Group 305"/>
            <p:cNvGrpSpPr/>
            <p:nvPr/>
          </p:nvGrpSpPr>
          <p:grpSpPr bwMode="auto">
            <a:xfrm>
              <a:off x="3880" y="1303"/>
              <a:ext cx="256" cy="269"/>
              <a:chOff x="2870" y="1518"/>
              <a:chExt cx="292" cy="320"/>
            </a:xfrm>
          </p:grpSpPr>
          <p:graphicFrame>
            <p:nvGraphicFramePr>
              <p:cNvPr id="288" name="Object 16"/>
              <p:cNvGraphicFramePr>
                <a:graphicFrameLocks noChangeAspect="1"/>
              </p:cNvGraphicFramePr>
              <p:nvPr userDrawn="1"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325" name="Clip" r:id="rId5" imgW="826770" imgH="840105" progId="MS_ClipArt_Gallery.2">
                      <p:embed/>
                    </p:oleObj>
                  </mc:Choice>
                  <mc:Fallback>
                    <p:oleObj name="Clip" r:id="rId5" imgW="826770" imgH="840105" progId="MS_ClipArt_Gallery.2">
                      <p:embed/>
                      <p:pic>
                        <p:nvPicPr>
                          <p:cNvPr id="0" name="图片 29197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89" name="Object 17"/>
              <p:cNvGraphicFramePr>
                <a:graphicFrameLocks noChangeAspect="1"/>
              </p:cNvGraphicFramePr>
              <p:nvPr userDrawn="1"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326" name="Clip" r:id="rId7" imgW="1268095" imgH="1199515" progId="MS_ClipArt_Gallery.2">
                      <p:embed/>
                    </p:oleObj>
                  </mc:Choice>
                  <mc:Fallback>
                    <p:oleObj name="Clip" r:id="rId7" imgW="1268095" imgH="1199515" progId="MS_ClipArt_Gallery.2">
                      <p:embed/>
                      <p:pic>
                        <p:nvPicPr>
                          <p:cNvPr id="0" name="图片 29197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3" name="Group 308"/>
            <p:cNvGrpSpPr/>
            <p:nvPr/>
          </p:nvGrpSpPr>
          <p:grpSpPr bwMode="auto">
            <a:xfrm>
              <a:off x="4338" y="2487"/>
              <a:ext cx="228" cy="108"/>
              <a:chOff x="3600" y="219"/>
              <a:chExt cx="360" cy="175"/>
            </a:xfrm>
          </p:grpSpPr>
          <p:sp>
            <p:nvSpPr>
              <p:cNvPr id="275" name="Oval 30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76" name="Line 31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77" name="Line 31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78" name="Rectangle 31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79" name="Oval 31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80" name="Group 314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85" name="Line 315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86" name="Line 31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87" name="Line 317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81" name="Group 318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82" name="Line 319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83" name="Line 32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84" name="Line 321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4" name="Group 322"/>
            <p:cNvGrpSpPr/>
            <p:nvPr/>
          </p:nvGrpSpPr>
          <p:grpSpPr bwMode="auto">
            <a:xfrm>
              <a:off x="4562" y="2663"/>
              <a:ext cx="228" cy="108"/>
              <a:chOff x="3600" y="219"/>
              <a:chExt cx="360" cy="175"/>
            </a:xfrm>
          </p:grpSpPr>
          <p:sp>
            <p:nvSpPr>
              <p:cNvPr id="262" name="Oval 32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63" name="Line 32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64" name="Line 32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65" name="Rectangle 32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66" name="Oval 32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67" name="Group 328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72" name="Line 329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73" name="Line 33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74" name="Line 331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68" name="Group 332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69" name="Line 333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70" name="Line 33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71" name="Line 335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5" name="Group 336"/>
            <p:cNvGrpSpPr/>
            <p:nvPr/>
          </p:nvGrpSpPr>
          <p:grpSpPr bwMode="auto">
            <a:xfrm>
              <a:off x="4738" y="2495"/>
              <a:ext cx="228" cy="108"/>
              <a:chOff x="3600" y="219"/>
              <a:chExt cx="360" cy="175"/>
            </a:xfrm>
          </p:grpSpPr>
          <p:sp>
            <p:nvSpPr>
              <p:cNvPr id="249" name="Oval 33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50" name="Line 33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51" name="Line 33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52" name="Rectangle 34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53" name="Oval 34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54" name="Group 342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59" name="Line 343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60" name="Line 34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61" name="Line 345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55" name="Group 346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56" name="Line 347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57" name="Line 34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58" name="Line 349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6" name="Group 350"/>
            <p:cNvGrpSpPr/>
            <p:nvPr/>
          </p:nvGrpSpPr>
          <p:grpSpPr bwMode="auto">
            <a:xfrm>
              <a:off x="4401" y="1766"/>
              <a:ext cx="221" cy="101"/>
              <a:chOff x="3600" y="219"/>
              <a:chExt cx="360" cy="175"/>
            </a:xfrm>
          </p:grpSpPr>
          <p:sp>
            <p:nvSpPr>
              <p:cNvPr id="236" name="Oval 35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37" name="Line 352"/>
              <p:cNvSpPr>
                <a:spLocks noChangeShapeType="1"/>
              </p:cNvSpPr>
              <p:nvPr/>
            </p:nvSpPr>
            <p:spPr bwMode="auto">
              <a:xfrm>
                <a:off x="3603" y="288"/>
                <a:ext cx="0" cy="6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38" name="Line 353"/>
              <p:cNvSpPr>
                <a:spLocks noChangeShapeType="1"/>
              </p:cNvSpPr>
              <p:nvPr/>
            </p:nvSpPr>
            <p:spPr bwMode="auto">
              <a:xfrm>
                <a:off x="3960" y="288"/>
                <a:ext cx="0" cy="6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39" name="Rectangle 354"/>
              <p:cNvSpPr>
                <a:spLocks noChangeArrowheads="1"/>
              </p:cNvSpPr>
              <p:nvPr/>
            </p:nvSpPr>
            <p:spPr bwMode="auto">
              <a:xfrm>
                <a:off x="3603" y="288"/>
                <a:ext cx="353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40" name="Oval 35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41" name="Group 356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46" name="Line 357"/>
                <p:cNvSpPr>
                  <a:spLocks noChangeShapeType="1"/>
                </p:cNvSpPr>
                <p:nvPr/>
              </p:nvSpPr>
              <p:spPr bwMode="auto">
                <a:xfrm flipV="1">
                  <a:off x="2848" y="847"/>
                  <a:ext cx="50" cy="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47" name="Line 358"/>
                <p:cNvSpPr>
                  <a:spLocks noChangeShapeType="1"/>
                </p:cNvSpPr>
                <p:nvPr/>
              </p:nvSpPr>
              <p:spPr bwMode="auto">
                <a:xfrm>
                  <a:off x="2944" y="947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48" name="Line 359"/>
                <p:cNvSpPr>
                  <a:spLocks noChangeShapeType="1"/>
                </p:cNvSpPr>
                <p:nvPr/>
              </p:nvSpPr>
              <p:spPr bwMode="auto">
                <a:xfrm>
                  <a:off x="2893" y="847"/>
                  <a:ext cx="53" cy="10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42" name="Group 360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43" name="Line 36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44" name="Line 36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45" name="Line 363"/>
                <p:cNvSpPr>
                  <a:spLocks noChangeShapeType="1"/>
                </p:cNvSpPr>
                <p:nvPr/>
              </p:nvSpPr>
              <p:spPr bwMode="auto">
                <a:xfrm>
                  <a:off x="2893" y="850"/>
                  <a:ext cx="53" cy="9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7" name="Group 364"/>
            <p:cNvGrpSpPr/>
            <p:nvPr/>
          </p:nvGrpSpPr>
          <p:grpSpPr bwMode="auto">
            <a:xfrm>
              <a:off x="4400" y="1927"/>
              <a:ext cx="228" cy="108"/>
              <a:chOff x="3600" y="219"/>
              <a:chExt cx="360" cy="175"/>
            </a:xfrm>
          </p:grpSpPr>
          <p:sp>
            <p:nvSpPr>
              <p:cNvPr id="223" name="Oval 36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24" name="Line 36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25" name="Line 36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26" name="Rectangle 36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27" name="Oval 36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28" name="Group 370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33" name="Line 371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34" name="Line 37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35" name="Line 373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29" name="Group 374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30" name="Line 375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31" name="Line 37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32" name="Line 377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8" name="Group 378"/>
            <p:cNvGrpSpPr/>
            <p:nvPr/>
          </p:nvGrpSpPr>
          <p:grpSpPr bwMode="auto">
            <a:xfrm>
              <a:off x="4700" y="1706"/>
              <a:ext cx="210" cy="97"/>
              <a:chOff x="3600" y="219"/>
              <a:chExt cx="360" cy="175"/>
            </a:xfrm>
          </p:grpSpPr>
          <p:sp>
            <p:nvSpPr>
              <p:cNvPr id="210" name="Oval 37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11" name="Line 38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12" name="Line 38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13" name="Rectangle 38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3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14" name="Oval 38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15" name="Group 384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0" name="Line 38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21" name="Line 386"/>
                <p:cNvSpPr>
                  <a:spLocks noChangeShapeType="1"/>
                </p:cNvSpPr>
                <p:nvPr/>
              </p:nvSpPr>
              <p:spPr bwMode="auto">
                <a:xfrm>
                  <a:off x="2944" y="945"/>
                  <a:ext cx="4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22" name="Line 387"/>
                <p:cNvSpPr>
                  <a:spLocks noChangeShapeType="1"/>
                </p:cNvSpPr>
                <p:nvPr/>
              </p:nvSpPr>
              <p:spPr bwMode="auto">
                <a:xfrm>
                  <a:off x="2894" y="851"/>
                  <a:ext cx="52" cy="9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16" name="Group 388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17" name="Line 38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18" name="Line 390"/>
                <p:cNvSpPr>
                  <a:spLocks noChangeShapeType="1"/>
                </p:cNvSpPr>
                <p:nvPr/>
              </p:nvSpPr>
              <p:spPr bwMode="auto">
                <a:xfrm>
                  <a:off x="2944" y="947"/>
                  <a:ext cx="4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19" name="Line 39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9" name="Group 392"/>
            <p:cNvGrpSpPr/>
            <p:nvPr/>
          </p:nvGrpSpPr>
          <p:grpSpPr bwMode="auto">
            <a:xfrm>
              <a:off x="4754" y="1927"/>
              <a:ext cx="228" cy="108"/>
              <a:chOff x="3600" y="219"/>
              <a:chExt cx="360" cy="175"/>
            </a:xfrm>
          </p:grpSpPr>
          <p:sp>
            <p:nvSpPr>
              <p:cNvPr id="197" name="Oval 39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98" name="Line 39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99" name="Line 39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00" name="Rectangle 39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01" name="Oval 39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02" name="Group 398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07" name="Line 399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08" name="Line 40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09" name="Line 401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03" name="Group 402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04" name="Line 403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05" name="Line 40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06" name="Line 405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20" name="Group 406"/>
            <p:cNvGrpSpPr/>
            <p:nvPr/>
          </p:nvGrpSpPr>
          <p:grpSpPr bwMode="auto">
            <a:xfrm>
              <a:off x="3866" y="1763"/>
              <a:ext cx="220" cy="100"/>
              <a:chOff x="3600" y="219"/>
              <a:chExt cx="360" cy="175"/>
            </a:xfrm>
          </p:grpSpPr>
          <p:sp>
            <p:nvSpPr>
              <p:cNvPr id="184" name="Oval 407"/>
              <p:cNvSpPr>
                <a:spLocks noChangeArrowheads="1"/>
              </p:cNvSpPr>
              <p:nvPr/>
            </p:nvSpPr>
            <p:spPr bwMode="auto">
              <a:xfrm>
                <a:off x="3603" y="298"/>
                <a:ext cx="357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85" name="Line 40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86" name="Line 40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87" name="Rectangle 41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3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88" name="Oval 41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189" name="Group 412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94" name="Line 413"/>
                <p:cNvSpPr>
                  <a:spLocks noChangeShapeType="1"/>
                </p:cNvSpPr>
                <p:nvPr/>
              </p:nvSpPr>
              <p:spPr bwMode="auto">
                <a:xfrm flipV="1">
                  <a:off x="2851" y="847"/>
                  <a:ext cx="48" cy="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95" name="Line 41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96" name="Line 41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3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190" name="Group 416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91" name="Line 417"/>
                <p:cNvSpPr>
                  <a:spLocks noChangeShapeType="1"/>
                </p:cNvSpPr>
                <p:nvPr/>
              </p:nvSpPr>
              <p:spPr bwMode="auto">
                <a:xfrm flipV="1">
                  <a:off x="2851" y="849"/>
                  <a:ext cx="48" cy="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92" name="Line 418"/>
                <p:cNvSpPr>
                  <a:spLocks noChangeShapeType="1"/>
                </p:cNvSpPr>
                <p:nvPr/>
              </p:nvSpPr>
              <p:spPr bwMode="auto">
                <a:xfrm>
                  <a:off x="2944" y="945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93" name="Line 419"/>
                <p:cNvSpPr>
                  <a:spLocks noChangeShapeType="1"/>
                </p:cNvSpPr>
                <p:nvPr/>
              </p:nvSpPr>
              <p:spPr bwMode="auto">
                <a:xfrm>
                  <a:off x="2894" y="854"/>
                  <a:ext cx="53" cy="9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21" name="Group 420"/>
            <p:cNvGrpSpPr/>
            <p:nvPr/>
          </p:nvGrpSpPr>
          <p:grpSpPr bwMode="auto">
            <a:xfrm>
              <a:off x="3673" y="2487"/>
              <a:ext cx="220" cy="100"/>
              <a:chOff x="3600" y="219"/>
              <a:chExt cx="360" cy="175"/>
            </a:xfrm>
          </p:grpSpPr>
          <p:sp>
            <p:nvSpPr>
              <p:cNvPr id="171" name="Oval 421"/>
              <p:cNvSpPr>
                <a:spLocks noChangeArrowheads="1"/>
              </p:cNvSpPr>
              <p:nvPr/>
            </p:nvSpPr>
            <p:spPr bwMode="auto">
              <a:xfrm>
                <a:off x="3603" y="298"/>
                <a:ext cx="357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72" name="Line 42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73" name="Line 42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74" name="Rectangle 42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3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75" name="Oval 42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176" name="Group 426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81" name="Line 427"/>
                <p:cNvSpPr>
                  <a:spLocks noChangeShapeType="1"/>
                </p:cNvSpPr>
                <p:nvPr/>
              </p:nvSpPr>
              <p:spPr bwMode="auto">
                <a:xfrm flipV="1">
                  <a:off x="2851" y="847"/>
                  <a:ext cx="48" cy="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82" name="Line 42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83" name="Line 42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3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177" name="Group 430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78" name="Line 431"/>
                <p:cNvSpPr>
                  <a:spLocks noChangeShapeType="1"/>
                </p:cNvSpPr>
                <p:nvPr/>
              </p:nvSpPr>
              <p:spPr bwMode="auto">
                <a:xfrm flipV="1">
                  <a:off x="2851" y="849"/>
                  <a:ext cx="48" cy="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79" name="Line 432"/>
                <p:cNvSpPr>
                  <a:spLocks noChangeShapeType="1"/>
                </p:cNvSpPr>
                <p:nvPr/>
              </p:nvSpPr>
              <p:spPr bwMode="auto">
                <a:xfrm>
                  <a:off x="2944" y="945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80" name="Line 433"/>
                <p:cNvSpPr>
                  <a:spLocks noChangeShapeType="1"/>
                </p:cNvSpPr>
                <p:nvPr/>
              </p:nvSpPr>
              <p:spPr bwMode="auto">
                <a:xfrm>
                  <a:off x="2894" y="854"/>
                  <a:ext cx="53" cy="9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sp>
          <p:nvSpPr>
            <p:cNvPr id="22" name="Line 434"/>
            <p:cNvSpPr>
              <a:spLocks noChangeShapeType="1"/>
            </p:cNvSpPr>
            <p:nvPr/>
          </p:nvSpPr>
          <p:spPr bwMode="auto">
            <a:xfrm flipV="1">
              <a:off x="4430" y="2757"/>
              <a:ext cx="143" cy="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23" name="Line 435"/>
            <p:cNvSpPr>
              <a:spLocks noChangeShapeType="1"/>
            </p:cNvSpPr>
            <p:nvPr/>
          </p:nvSpPr>
          <p:spPr bwMode="auto">
            <a:xfrm>
              <a:off x="4508" y="2592"/>
              <a:ext cx="103" cy="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24" name="Line 436"/>
            <p:cNvSpPr>
              <a:spLocks noChangeShapeType="1"/>
            </p:cNvSpPr>
            <p:nvPr/>
          </p:nvSpPr>
          <p:spPr bwMode="auto">
            <a:xfrm>
              <a:off x="4569" y="254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25" name="Line 437"/>
            <p:cNvSpPr>
              <a:spLocks noChangeShapeType="1"/>
            </p:cNvSpPr>
            <p:nvPr/>
          </p:nvSpPr>
          <p:spPr bwMode="auto">
            <a:xfrm flipV="1">
              <a:off x="4718" y="2596"/>
              <a:ext cx="85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26" name="Line 438"/>
            <p:cNvSpPr>
              <a:spLocks noChangeShapeType="1"/>
            </p:cNvSpPr>
            <p:nvPr/>
          </p:nvSpPr>
          <p:spPr bwMode="auto">
            <a:xfrm>
              <a:off x="3898" y="2546"/>
              <a:ext cx="4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grpSp>
          <p:nvGrpSpPr>
            <p:cNvPr id="27" name="Group 439"/>
            <p:cNvGrpSpPr/>
            <p:nvPr/>
          </p:nvGrpSpPr>
          <p:grpSpPr bwMode="auto">
            <a:xfrm>
              <a:off x="3424" y="2213"/>
              <a:ext cx="209" cy="224"/>
              <a:chOff x="2870" y="1518"/>
              <a:chExt cx="292" cy="320"/>
            </a:xfrm>
          </p:grpSpPr>
          <p:graphicFrame>
            <p:nvGraphicFramePr>
              <p:cNvPr id="169" name="Object 14"/>
              <p:cNvGraphicFramePr>
                <a:graphicFrameLocks noChangeAspect="1"/>
              </p:cNvGraphicFramePr>
              <p:nvPr userDrawn="1"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327" name="Clip" r:id="rId9" imgW="826770" imgH="840105" progId="MS_ClipArt_Gallery.2">
                      <p:embed/>
                    </p:oleObj>
                  </mc:Choice>
                  <mc:Fallback>
                    <p:oleObj name="Clip" r:id="rId9" imgW="826770" imgH="840105" progId="MS_ClipArt_Gallery.2">
                      <p:embed/>
                      <p:pic>
                        <p:nvPicPr>
                          <p:cNvPr id="0" name="图片 29197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0" name="Object 15"/>
              <p:cNvGraphicFramePr>
                <a:graphicFrameLocks noChangeAspect="1"/>
              </p:cNvGraphicFramePr>
              <p:nvPr userDrawn="1"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328" name="Clip" r:id="rId10" imgW="1268095" imgH="1199515" progId="MS_ClipArt_Gallery.2">
                      <p:embed/>
                    </p:oleObj>
                  </mc:Choice>
                  <mc:Fallback>
                    <p:oleObj name="Clip" r:id="rId10" imgW="1268095" imgH="1199515" progId="MS_ClipArt_Gallery.2">
                      <p:embed/>
                      <p:pic>
                        <p:nvPicPr>
                          <p:cNvPr id="0" name="图片 29198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8" name="Group 442"/>
            <p:cNvGrpSpPr/>
            <p:nvPr/>
          </p:nvGrpSpPr>
          <p:grpSpPr bwMode="auto">
            <a:xfrm>
              <a:off x="3452" y="2445"/>
              <a:ext cx="139" cy="194"/>
              <a:chOff x="2556" y="2689"/>
              <a:chExt cx="183" cy="255"/>
            </a:xfrm>
          </p:grpSpPr>
          <p:pic>
            <p:nvPicPr>
              <p:cNvPr id="152" name="Picture 443" descr="31u_bnrz[1]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9" y="2770"/>
                <a:ext cx="121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3" name="Freeform 444"/>
              <p:cNvSpPr/>
              <p:nvPr/>
            </p:nvSpPr>
            <p:spPr bwMode="auto">
              <a:xfrm>
                <a:off x="2605" y="2702"/>
                <a:ext cx="33" cy="39"/>
              </a:xfrm>
              <a:custGeom>
                <a:avLst/>
                <a:gdLst>
                  <a:gd name="T0" fmla="*/ 0 w 199"/>
                  <a:gd name="T1" fmla="*/ 0 h 232"/>
                  <a:gd name="T2" fmla="*/ 0 w 199"/>
                  <a:gd name="T3" fmla="*/ 0 h 232"/>
                  <a:gd name="T4" fmla="*/ 0 w 199"/>
                  <a:gd name="T5" fmla="*/ 0 h 232"/>
                  <a:gd name="T6" fmla="*/ 0 w 199"/>
                  <a:gd name="T7" fmla="*/ 0 h 232"/>
                  <a:gd name="T8" fmla="*/ 0 w 199"/>
                  <a:gd name="T9" fmla="*/ 0 h 232"/>
                  <a:gd name="T10" fmla="*/ 0 w 199"/>
                  <a:gd name="T11" fmla="*/ 0 h 232"/>
                  <a:gd name="T12" fmla="*/ 0 w 199"/>
                  <a:gd name="T13" fmla="*/ 0 h 232"/>
                  <a:gd name="T14" fmla="*/ 0 w 199"/>
                  <a:gd name="T15" fmla="*/ 0 h 232"/>
                  <a:gd name="T16" fmla="*/ 0 w 199"/>
                  <a:gd name="T17" fmla="*/ 0 h 232"/>
                  <a:gd name="T18" fmla="*/ 0 w 199"/>
                  <a:gd name="T19" fmla="*/ 0 h 232"/>
                  <a:gd name="T20" fmla="*/ 0 w 199"/>
                  <a:gd name="T21" fmla="*/ 0 h 232"/>
                  <a:gd name="T22" fmla="*/ 0 w 199"/>
                  <a:gd name="T23" fmla="*/ 0 h 232"/>
                  <a:gd name="T24" fmla="*/ 0 w 199"/>
                  <a:gd name="T25" fmla="*/ 0 h 232"/>
                  <a:gd name="T26" fmla="*/ 0 w 199"/>
                  <a:gd name="T27" fmla="*/ 0 h 232"/>
                  <a:gd name="T28" fmla="*/ 0 w 199"/>
                  <a:gd name="T29" fmla="*/ 0 h 232"/>
                  <a:gd name="T30" fmla="*/ 0 w 199"/>
                  <a:gd name="T31" fmla="*/ 0 h 232"/>
                  <a:gd name="T32" fmla="*/ 0 w 199"/>
                  <a:gd name="T33" fmla="*/ 0 h 232"/>
                  <a:gd name="T34" fmla="*/ 0 w 199"/>
                  <a:gd name="T35" fmla="*/ 0 h 232"/>
                  <a:gd name="T36" fmla="*/ 0 w 199"/>
                  <a:gd name="T37" fmla="*/ 0 h 232"/>
                  <a:gd name="T38" fmla="*/ 0 w 199"/>
                  <a:gd name="T39" fmla="*/ 0 h 232"/>
                  <a:gd name="T40" fmla="*/ 0 w 199"/>
                  <a:gd name="T41" fmla="*/ 0 h 232"/>
                  <a:gd name="T42" fmla="*/ 0 w 199"/>
                  <a:gd name="T43" fmla="*/ 0 h 232"/>
                  <a:gd name="T44" fmla="*/ 0 w 199"/>
                  <a:gd name="T45" fmla="*/ 0 h 232"/>
                  <a:gd name="T46" fmla="*/ 0 w 199"/>
                  <a:gd name="T47" fmla="*/ 0 h 232"/>
                  <a:gd name="T48" fmla="*/ 0 w 199"/>
                  <a:gd name="T49" fmla="*/ 0 h 232"/>
                  <a:gd name="T50" fmla="*/ 0 w 199"/>
                  <a:gd name="T51" fmla="*/ 0 h 232"/>
                  <a:gd name="T52" fmla="*/ 0 w 199"/>
                  <a:gd name="T53" fmla="*/ 0 h 232"/>
                  <a:gd name="T54" fmla="*/ 0 w 199"/>
                  <a:gd name="T55" fmla="*/ 0 h 232"/>
                  <a:gd name="T56" fmla="*/ 0 w 199"/>
                  <a:gd name="T57" fmla="*/ 0 h 232"/>
                  <a:gd name="T58" fmla="*/ 0 w 199"/>
                  <a:gd name="T59" fmla="*/ 0 h 232"/>
                  <a:gd name="T60" fmla="*/ 0 w 199"/>
                  <a:gd name="T61" fmla="*/ 0 h 232"/>
                  <a:gd name="T62" fmla="*/ 0 w 199"/>
                  <a:gd name="T63" fmla="*/ 0 h 232"/>
                  <a:gd name="T64" fmla="*/ 0 w 199"/>
                  <a:gd name="T65" fmla="*/ 0 h 232"/>
                  <a:gd name="T66" fmla="*/ 0 w 199"/>
                  <a:gd name="T67" fmla="*/ 0 h 232"/>
                  <a:gd name="T68" fmla="*/ 0 w 199"/>
                  <a:gd name="T69" fmla="*/ 0 h 232"/>
                  <a:gd name="T70" fmla="*/ 0 w 199"/>
                  <a:gd name="T71" fmla="*/ 0 h 232"/>
                  <a:gd name="T72" fmla="*/ 0 w 199"/>
                  <a:gd name="T73" fmla="*/ 0 h 232"/>
                  <a:gd name="T74" fmla="*/ 0 w 199"/>
                  <a:gd name="T75" fmla="*/ 0 h 232"/>
                  <a:gd name="T76" fmla="*/ 0 w 199"/>
                  <a:gd name="T77" fmla="*/ 0 h 232"/>
                  <a:gd name="T78" fmla="*/ 0 w 199"/>
                  <a:gd name="T79" fmla="*/ 0 h 232"/>
                  <a:gd name="T80" fmla="*/ 0 w 199"/>
                  <a:gd name="T81" fmla="*/ 0 h 232"/>
                  <a:gd name="T82" fmla="*/ 0 w 199"/>
                  <a:gd name="T83" fmla="*/ 0 h 232"/>
                  <a:gd name="T84" fmla="*/ 0 w 199"/>
                  <a:gd name="T85" fmla="*/ 0 h 232"/>
                  <a:gd name="T86" fmla="*/ 0 w 199"/>
                  <a:gd name="T87" fmla="*/ 0 h 232"/>
                  <a:gd name="T88" fmla="*/ 0 w 199"/>
                  <a:gd name="T89" fmla="*/ 0 h 232"/>
                  <a:gd name="T90" fmla="*/ 0 w 199"/>
                  <a:gd name="T91" fmla="*/ 0 h 232"/>
                  <a:gd name="T92" fmla="*/ 0 w 199"/>
                  <a:gd name="T93" fmla="*/ 0 h 232"/>
                  <a:gd name="T94" fmla="*/ 0 w 199"/>
                  <a:gd name="T95" fmla="*/ 0 h 232"/>
                  <a:gd name="T96" fmla="*/ 0 w 199"/>
                  <a:gd name="T97" fmla="*/ 0 h 2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99"/>
                  <a:gd name="T148" fmla="*/ 0 h 232"/>
                  <a:gd name="T149" fmla="*/ 199 w 199"/>
                  <a:gd name="T150" fmla="*/ 232 h 2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99" h="232">
                    <a:moveTo>
                      <a:pt x="70" y="29"/>
                    </a:moveTo>
                    <a:lnTo>
                      <a:pt x="55" y="39"/>
                    </a:lnTo>
                    <a:lnTo>
                      <a:pt x="42" y="50"/>
                    </a:lnTo>
                    <a:lnTo>
                      <a:pt x="30" y="63"/>
                    </a:lnTo>
                    <a:lnTo>
                      <a:pt x="20" y="77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2" y="125"/>
                    </a:lnTo>
                    <a:lnTo>
                      <a:pt x="0" y="142"/>
                    </a:lnTo>
                    <a:lnTo>
                      <a:pt x="2" y="166"/>
                    </a:lnTo>
                    <a:lnTo>
                      <a:pt x="12" y="186"/>
                    </a:lnTo>
                    <a:lnTo>
                      <a:pt x="26" y="203"/>
                    </a:lnTo>
                    <a:lnTo>
                      <a:pt x="45" y="216"/>
                    </a:lnTo>
                    <a:lnTo>
                      <a:pt x="66" y="226"/>
                    </a:lnTo>
                    <a:lnTo>
                      <a:pt x="88" y="230"/>
                    </a:lnTo>
                    <a:lnTo>
                      <a:pt x="111" y="232"/>
                    </a:lnTo>
                    <a:lnTo>
                      <a:pt x="134" y="228"/>
                    </a:lnTo>
                    <a:lnTo>
                      <a:pt x="138" y="228"/>
                    </a:lnTo>
                    <a:lnTo>
                      <a:pt x="143" y="226"/>
                    </a:lnTo>
                    <a:lnTo>
                      <a:pt x="147" y="222"/>
                    </a:lnTo>
                    <a:lnTo>
                      <a:pt x="148" y="218"/>
                    </a:lnTo>
                    <a:lnTo>
                      <a:pt x="145" y="212"/>
                    </a:lnTo>
                    <a:lnTo>
                      <a:pt x="141" y="207"/>
                    </a:lnTo>
                    <a:lnTo>
                      <a:pt x="135" y="203"/>
                    </a:lnTo>
                    <a:lnTo>
                      <a:pt x="129" y="201"/>
                    </a:lnTo>
                    <a:lnTo>
                      <a:pt x="117" y="197"/>
                    </a:lnTo>
                    <a:lnTo>
                      <a:pt x="105" y="195"/>
                    </a:lnTo>
                    <a:lnTo>
                      <a:pt x="94" y="193"/>
                    </a:lnTo>
                    <a:lnTo>
                      <a:pt x="83" y="190"/>
                    </a:lnTo>
                    <a:lnTo>
                      <a:pt x="73" y="187"/>
                    </a:lnTo>
                    <a:lnTo>
                      <a:pt x="62" y="182"/>
                    </a:lnTo>
                    <a:lnTo>
                      <a:pt x="53" y="176"/>
                    </a:lnTo>
                    <a:lnTo>
                      <a:pt x="43" y="167"/>
                    </a:lnTo>
                    <a:lnTo>
                      <a:pt x="40" y="128"/>
                    </a:lnTo>
                    <a:lnTo>
                      <a:pt x="49" y="96"/>
                    </a:lnTo>
                    <a:lnTo>
                      <a:pt x="68" y="71"/>
                    </a:lnTo>
                    <a:lnTo>
                      <a:pt x="94" y="50"/>
                    </a:lnTo>
                    <a:lnTo>
                      <a:pt x="122" y="34"/>
                    </a:lnTo>
                    <a:lnTo>
                      <a:pt x="151" y="21"/>
                    </a:lnTo>
                    <a:lnTo>
                      <a:pt x="178" y="12"/>
                    </a:lnTo>
                    <a:lnTo>
                      <a:pt x="199" y="4"/>
                    </a:lnTo>
                    <a:lnTo>
                      <a:pt x="186" y="1"/>
                    </a:lnTo>
                    <a:lnTo>
                      <a:pt x="172" y="0"/>
                    </a:lnTo>
                    <a:lnTo>
                      <a:pt x="156" y="2"/>
                    </a:lnTo>
                    <a:lnTo>
                      <a:pt x="138" y="4"/>
                    </a:lnTo>
                    <a:lnTo>
                      <a:pt x="121" y="10"/>
                    </a:lnTo>
                    <a:lnTo>
                      <a:pt x="103" y="16"/>
                    </a:lnTo>
                    <a:lnTo>
                      <a:pt x="86" y="23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4" name="Freeform 445"/>
              <p:cNvSpPr/>
              <p:nvPr/>
            </p:nvSpPr>
            <p:spPr bwMode="auto">
              <a:xfrm>
                <a:off x="2661" y="2701"/>
                <a:ext cx="21" cy="30"/>
              </a:xfrm>
              <a:custGeom>
                <a:avLst/>
                <a:gdLst>
                  <a:gd name="T0" fmla="*/ 0 w 128"/>
                  <a:gd name="T1" fmla="*/ 0 h 180"/>
                  <a:gd name="T2" fmla="*/ 0 w 128"/>
                  <a:gd name="T3" fmla="*/ 0 h 180"/>
                  <a:gd name="T4" fmla="*/ 0 w 128"/>
                  <a:gd name="T5" fmla="*/ 0 h 180"/>
                  <a:gd name="T6" fmla="*/ 0 w 128"/>
                  <a:gd name="T7" fmla="*/ 0 h 180"/>
                  <a:gd name="T8" fmla="*/ 0 w 128"/>
                  <a:gd name="T9" fmla="*/ 0 h 180"/>
                  <a:gd name="T10" fmla="*/ 0 w 128"/>
                  <a:gd name="T11" fmla="*/ 0 h 180"/>
                  <a:gd name="T12" fmla="*/ 0 w 128"/>
                  <a:gd name="T13" fmla="*/ 0 h 180"/>
                  <a:gd name="T14" fmla="*/ 0 w 128"/>
                  <a:gd name="T15" fmla="*/ 0 h 180"/>
                  <a:gd name="T16" fmla="*/ 0 w 128"/>
                  <a:gd name="T17" fmla="*/ 0 h 180"/>
                  <a:gd name="T18" fmla="*/ 0 w 128"/>
                  <a:gd name="T19" fmla="*/ 0 h 180"/>
                  <a:gd name="T20" fmla="*/ 0 w 128"/>
                  <a:gd name="T21" fmla="*/ 0 h 180"/>
                  <a:gd name="T22" fmla="*/ 0 w 128"/>
                  <a:gd name="T23" fmla="*/ 0 h 180"/>
                  <a:gd name="T24" fmla="*/ 0 w 128"/>
                  <a:gd name="T25" fmla="*/ 0 h 180"/>
                  <a:gd name="T26" fmla="*/ 0 w 128"/>
                  <a:gd name="T27" fmla="*/ 0 h 180"/>
                  <a:gd name="T28" fmla="*/ 0 w 128"/>
                  <a:gd name="T29" fmla="*/ 0 h 180"/>
                  <a:gd name="T30" fmla="*/ 0 w 128"/>
                  <a:gd name="T31" fmla="*/ 0 h 180"/>
                  <a:gd name="T32" fmla="*/ 0 w 128"/>
                  <a:gd name="T33" fmla="*/ 0 h 180"/>
                  <a:gd name="T34" fmla="*/ 0 w 128"/>
                  <a:gd name="T35" fmla="*/ 0 h 180"/>
                  <a:gd name="T36" fmla="*/ 0 w 128"/>
                  <a:gd name="T37" fmla="*/ 0 h 180"/>
                  <a:gd name="T38" fmla="*/ 0 w 128"/>
                  <a:gd name="T39" fmla="*/ 0 h 180"/>
                  <a:gd name="T40" fmla="*/ 0 w 128"/>
                  <a:gd name="T41" fmla="*/ 0 h 180"/>
                  <a:gd name="T42" fmla="*/ 0 w 128"/>
                  <a:gd name="T43" fmla="*/ 0 h 180"/>
                  <a:gd name="T44" fmla="*/ 0 w 128"/>
                  <a:gd name="T45" fmla="*/ 0 h 180"/>
                  <a:gd name="T46" fmla="*/ 0 w 128"/>
                  <a:gd name="T47" fmla="*/ 0 h 180"/>
                  <a:gd name="T48" fmla="*/ 0 w 128"/>
                  <a:gd name="T49" fmla="*/ 0 h 180"/>
                  <a:gd name="T50" fmla="*/ 0 w 128"/>
                  <a:gd name="T51" fmla="*/ 0 h 180"/>
                  <a:gd name="T52" fmla="*/ 0 w 128"/>
                  <a:gd name="T53" fmla="*/ 0 h 180"/>
                  <a:gd name="T54" fmla="*/ 0 w 128"/>
                  <a:gd name="T55" fmla="*/ 0 h 180"/>
                  <a:gd name="T56" fmla="*/ 0 w 128"/>
                  <a:gd name="T57" fmla="*/ 0 h 180"/>
                  <a:gd name="T58" fmla="*/ 0 w 128"/>
                  <a:gd name="T59" fmla="*/ 0 h 180"/>
                  <a:gd name="T60" fmla="*/ 0 w 128"/>
                  <a:gd name="T61" fmla="*/ 0 h 180"/>
                  <a:gd name="T62" fmla="*/ 0 w 128"/>
                  <a:gd name="T63" fmla="*/ 0 h 180"/>
                  <a:gd name="T64" fmla="*/ 0 w 128"/>
                  <a:gd name="T65" fmla="*/ 0 h 180"/>
                  <a:gd name="T66" fmla="*/ 0 w 128"/>
                  <a:gd name="T67" fmla="*/ 0 h 180"/>
                  <a:gd name="T68" fmla="*/ 0 w 128"/>
                  <a:gd name="T69" fmla="*/ 0 h 180"/>
                  <a:gd name="T70" fmla="*/ 0 w 128"/>
                  <a:gd name="T71" fmla="*/ 0 h 180"/>
                  <a:gd name="T72" fmla="*/ 0 w 128"/>
                  <a:gd name="T73" fmla="*/ 0 h 180"/>
                  <a:gd name="T74" fmla="*/ 0 w 128"/>
                  <a:gd name="T75" fmla="*/ 0 h 180"/>
                  <a:gd name="T76" fmla="*/ 0 w 128"/>
                  <a:gd name="T77" fmla="*/ 0 h 180"/>
                  <a:gd name="T78" fmla="*/ 0 w 128"/>
                  <a:gd name="T79" fmla="*/ 0 h 180"/>
                  <a:gd name="T80" fmla="*/ 0 w 128"/>
                  <a:gd name="T81" fmla="*/ 0 h 1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0"/>
                  <a:gd name="T125" fmla="*/ 128 w 128"/>
                  <a:gd name="T126" fmla="*/ 180 h 1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0">
                    <a:moveTo>
                      <a:pt x="108" y="59"/>
                    </a:moveTo>
                    <a:lnTo>
                      <a:pt x="113" y="77"/>
                    </a:lnTo>
                    <a:lnTo>
                      <a:pt x="111" y="94"/>
                    </a:lnTo>
                    <a:lnTo>
                      <a:pt x="103" y="108"/>
                    </a:lnTo>
                    <a:lnTo>
                      <a:pt x="91" y="121"/>
                    </a:lnTo>
                    <a:lnTo>
                      <a:pt x="77" y="132"/>
                    </a:lnTo>
                    <a:lnTo>
                      <a:pt x="61" y="144"/>
                    </a:lnTo>
                    <a:lnTo>
                      <a:pt x="45" y="154"/>
                    </a:lnTo>
                    <a:lnTo>
                      <a:pt x="30" y="164"/>
                    </a:lnTo>
                    <a:lnTo>
                      <a:pt x="28" y="168"/>
                    </a:lnTo>
                    <a:lnTo>
                      <a:pt x="27" y="170"/>
                    </a:lnTo>
                    <a:lnTo>
                      <a:pt x="27" y="174"/>
                    </a:lnTo>
                    <a:lnTo>
                      <a:pt x="28" y="177"/>
                    </a:lnTo>
                    <a:lnTo>
                      <a:pt x="32" y="179"/>
                    </a:lnTo>
                    <a:lnTo>
                      <a:pt x="35" y="180"/>
                    </a:lnTo>
                    <a:lnTo>
                      <a:pt x="37" y="180"/>
                    </a:lnTo>
                    <a:lnTo>
                      <a:pt x="41" y="179"/>
                    </a:lnTo>
                    <a:lnTo>
                      <a:pt x="60" y="169"/>
                    </a:lnTo>
                    <a:lnTo>
                      <a:pt x="77" y="158"/>
                    </a:lnTo>
                    <a:lnTo>
                      <a:pt x="94" y="145"/>
                    </a:lnTo>
                    <a:lnTo>
                      <a:pt x="109" y="130"/>
                    </a:lnTo>
                    <a:lnTo>
                      <a:pt x="120" y="114"/>
                    </a:lnTo>
                    <a:lnTo>
                      <a:pt x="127" y="95"/>
                    </a:lnTo>
                    <a:lnTo>
                      <a:pt x="128" y="76"/>
                    </a:lnTo>
                    <a:lnTo>
                      <a:pt x="123" y="55"/>
                    </a:lnTo>
                    <a:lnTo>
                      <a:pt x="113" y="39"/>
                    </a:lnTo>
                    <a:lnTo>
                      <a:pt x="97" y="25"/>
                    </a:lnTo>
                    <a:lnTo>
                      <a:pt x="79" y="15"/>
                    </a:lnTo>
                    <a:lnTo>
                      <a:pt x="57" y="7"/>
                    </a:lnTo>
                    <a:lnTo>
                      <a:pt x="36" y="2"/>
                    </a:lnTo>
                    <a:lnTo>
                      <a:pt x="19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14" y="9"/>
                    </a:lnTo>
                    <a:lnTo>
                      <a:pt x="29" y="14"/>
                    </a:lnTo>
                    <a:lnTo>
                      <a:pt x="46" y="19"/>
                    </a:lnTo>
                    <a:lnTo>
                      <a:pt x="61" y="23"/>
                    </a:lnTo>
                    <a:lnTo>
                      <a:pt x="76" y="29"/>
                    </a:lnTo>
                    <a:lnTo>
                      <a:pt x="89" y="37"/>
                    </a:lnTo>
                    <a:lnTo>
                      <a:pt x="100" y="46"/>
                    </a:lnTo>
                    <a:lnTo>
                      <a:pt x="108" y="5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5" name="Freeform 446"/>
              <p:cNvSpPr/>
              <p:nvPr/>
            </p:nvSpPr>
            <p:spPr bwMode="auto">
              <a:xfrm>
                <a:off x="2584" y="2694"/>
                <a:ext cx="54" cy="63"/>
              </a:xfrm>
              <a:custGeom>
                <a:avLst/>
                <a:gdLst>
                  <a:gd name="T0" fmla="*/ 0 w 322"/>
                  <a:gd name="T1" fmla="*/ 0 h 378"/>
                  <a:gd name="T2" fmla="*/ 0 w 322"/>
                  <a:gd name="T3" fmla="*/ 0 h 378"/>
                  <a:gd name="T4" fmla="*/ 0 w 322"/>
                  <a:gd name="T5" fmla="*/ 0 h 378"/>
                  <a:gd name="T6" fmla="*/ 0 w 322"/>
                  <a:gd name="T7" fmla="*/ 0 h 378"/>
                  <a:gd name="T8" fmla="*/ 0 w 322"/>
                  <a:gd name="T9" fmla="*/ 0 h 378"/>
                  <a:gd name="T10" fmla="*/ 0 w 322"/>
                  <a:gd name="T11" fmla="*/ 0 h 378"/>
                  <a:gd name="T12" fmla="*/ 0 w 322"/>
                  <a:gd name="T13" fmla="*/ 0 h 378"/>
                  <a:gd name="T14" fmla="*/ 0 w 322"/>
                  <a:gd name="T15" fmla="*/ 0 h 378"/>
                  <a:gd name="T16" fmla="*/ 0 w 322"/>
                  <a:gd name="T17" fmla="*/ 0 h 378"/>
                  <a:gd name="T18" fmla="*/ 0 w 322"/>
                  <a:gd name="T19" fmla="*/ 0 h 378"/>
                  <a:gd name="T20" fmla="*/ 0 w 322"/>
                  <a:gd name="T21" fmla="*/ 0 h 378"/>
                  <a:gd name="T22" fmla="*/ 0 w 322"/>
                  <a:gd name="T23" fmla="*/ 0 h 378"/>
                  <a:gd name="T24" fmla="*/ 0 w 322"/>
                  <a:gd name="T25" fmla="*/ 0 h 378"/>
                  <a:gd name="T26" fmla="*/ 0 w 322"/>
                  <a:gd name="T27" fmla="*/ 0 h 378"/>
                  <a:gd name="T28" fmla="*/ 0 w 322"/>
                  <a:gd name="T29" fmla="*/ 0 h 378"/>
                  <a:gd name="T30" fmla="*/ 0 w 322"/>
                  <a:gd name="T31" fmla="*/ 0 h 378"/>
                  <a:gd name="T32" fmla="*/ 0 w 322"/>
                  <a:gd name="T33" fmla="*/ 0 h 378"/>
                  <a:gd name="T34" fmla="*/ 0 w 322"/>
                  <a:gd name="T35" fmla="*/ 0 h 378"/>
                  <a:gd name="T36" fmla="*/ 0 w 322"/>
                  <a:gd name="T37" fmla="*/ 0 h 378"/>
                  <a:gd name="T38" fmla="*/ 0 w 322"/>
                  <a:gd name="T39" fmla="*/ 0 h 378"/>
                  <a:gd name="T40" fmla="*/ 0 w 322"/>
                  <a:gd name="T41" fmla="*/ 0 h 378"/>
                  <a:gd name="T42" fmla="*/ 0 w 322"/>
                  <a:gd name="T43" fmla="*/ 0 h 378"/>
                  <a:gd name="T44" fmla="*/ 0 w 322"/>
                  <a:gd name="T45" fmla="*/ 0 h 378"/>
                  <a:gd name="T46" fmla="*/ 0 w 322"/>
                  <a:gd name="T47" fmla="*/ 0 h 378"/>
                  <a:gd name="T48" fmla="*/ 0 w 322"/>
                  <a:gd name="T49" fmla="*/ 0 h 378"/>
                  <a:gd name="T50" fmla="*/ 0 w 322"/>
                  <a:gd name="T51" fmla="*/ 0 h 378"/>
                  <a:gd name="T52" fmla="*/ 0 w 322"/>
                  <a:gd name="T53" fmla="*/ 0 h 378"/>
                  <a:gd name="T54" fmla="*/ 0 w 322"/>
                  <a:gd name="T55" fmla="*/ 0 h 378"/>
                  <a:gd name="T56" fmla="*/ 0 w 322"/>
                  <a:gd name="T57" fmla="*/ 0 h 378"/>
                  <a:gd name="T58" fmla="*/ 0 w 322"/>
                  <a:gd name="T59" fmla="*/ 0 h 378"/>
                  <a:gd name="T60" fmla="*/ 0 w 322"/>
                  <a:gd name="T61" fmla="*/ 0 h 378"/>
                  <a:gd name="T62" fmla="*/ 0 w 322"/>
                  <a:gd name="T63" fmla="*/ 0 h 378"/>
                  <a:gd name="T64" fmla="*/ 0 w 322"/>
                  <a:gd name="T65" fmla="*/ 0 h 378"/>
                  <a:gd name="T66" fmla="*/ 0 w 322"/>
                  <a:gd name="T67" fmla="*/ 0 h 378"/>
                  <a:gd name="T68" fmla="*/ 0 w 322"/>
                  <a:gd name="T69" fmla="*/ 0 h 378"/>
                  <a:gd name="T70" fmla="*/ 0 w 322"/>
                  <a:gd name="T71" fmla="*/ 0 h 378"/>
                  <a:gd name="T72" fmla="*/ 0 w 322"/>
                  <a:gd name="T73" fmla="*/ 0 h 378"/>
                  <a:gd name="T74" fmla="*/ 0 w 322"/>
                  <a:gd name="T75" fmla="*/ 0 h 378"/>
                  <a:gd name="T76" fmla="*/ 0 w 322"/>
                  <a:gd name="T77" fmla="*/ 0 h 378"/>
                  <a:gd name="T78" fmla="*/ 0 w 322"/>
                  <a:gd name="T79" fmla="*/ 0 h 378"/>
                  <a:gd name="T80" fmla="*/ 0 w 322"/>
                  <a:gd name="T81" fmla="*/ 0 h 378"/>
                  <a:gd name="T82" fmla="*/ 0 w 322"/>
                  <a:gd name="T83" fmla="*/ 0 h 378"/>
                  <a:gd name="T84" fmla="*/ 0 w 322"/>
                  <a:gd name="T85" fmla="*/ 0 h 378"/>
                  <a:gd name="T86" fmla="*/ 0 w 322"/>
                  <a:gd name="T87" fmla="*/ 0 h 3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2"/>
                  <a:gd name="T133" fmla="*/ 0 h 378"/>
                  <a:gd name="T134" fmla="*/ 322 w 322"/>
                  <a:gd name="T135" fmla="*/ 378 h 3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2" h="378">
                    <a:moveTo>
                      <a:pt x="125" y="49"/>
                    </a:moveTo>
                    <a:lnTo>
                      <a:pt x="100" y="70"/>
                    </a:lnTo>
                    <a:lnTo>
                      <a:pt x="76" y="90"/>
                    </a:lnTo>
                    <a:lnTo>
                      <a:pt x="53" y="115"/>
                    </a:lnTo>
                    <a:lnTo>
                      <a:pt x="34" y="140"/>
                    </a:lnTo>
                    <a:lnTo>
                      <a:pt x="17" y="166"/>
                    </a:lnTo>
                    <a:lnTo>
                      <a:pt x="5" y="195"/>
                    </a:lnTo>
                    <a:lnTo>
                      <a:pt x="0" y="226"/>
                    </a:lnTo>
                    <a:lnTo>
                      <a:pt x="1" y="258"/>
                    </a:lnTo>
                    <a:lnTo>
                      <a:pt x="3" y="266"/>
                    </a:lnTo>
                    <a:lnTo>
                      <a:pt x="5" y="275"/>
                    </a:lnTo>
                    <a:lnTo>
                      <a:pt x="9" y="282"/>
                    </a:lnTo>
                    <a:lnTo>
                      <a:pt x="14" y="290"/>
                    </a:lnTo>
                    <a:lnTo>
                      <a:pt x="19" y="297"/>
                    </a:lnTo>
                    <a:lnTo>
                      <a:pt x="26" y="304"/>
                    </a:lnTo>
                    <a:lnTo>
                      <a:pt x="32" y="310"/>
                    </a:lnTo>
                    <a:lnTo>
                      <a:pt x="41" y="314"/>
                    </a:lnTo>
                    <a:lnTo>
                      <a:pt x="56" y="324"/>
                    </a:lnTo>
                    <a:lnTo>
                      <a:pt x="71" y="332"/>
                    </a:lnTo>
                    <a:lnTo>
                      <a:pt x="86" y="338"/>
                    </a:lnTo>
                    <a:lnTo>
                      <a:pt x="103" y="344"/>
                    </a:lnTo>
                    <a:lnTo>
                      <a:pt x="119" y="350"/>
                    </a:lnTo>
                    <a:lnTo>
                      <a:pt x="136" y="355"/>
                    </a:lnTo>
                    <a:lnTo>
                      <a:pt x="152" y="359"/>
                    </a:lnTo>
                    <a:lnTo>
                      <a:pt x="168" y="363"/>
                    </a:lnTo>
                    <a:lnTo>
                      <a:pt x="186" y="366"/>
                    </a:lnTo>
                    <a:lnTo>
                      <a:pt x="202" y="368"/>
                    </a:lnTo>
                    <a:lnTo>
                      <a:pt x="220" y="371"/>
                    </a:lnTo>
                    <a:lnTo>
                      <a:pt x="238" y="373"/>
                    </a:lnTo>
                    <a:lnTo>
                      <a:pt x="254" y="374"/>
                    </a:lnTo>
                    <a:lnTo>
                      <a:pt x="272" y="375"/>
                    </a:lnTo>
                    <a:lnTo>
                      <a:pt x="289" y="376"/>
                    </a:lnTo>
                    <a:lnTo>
                      <a:pt x="306" y="378"/>
                    </a:lnTo>
                    <a:lnTo>
                      <a:pt x="311" y="378"/>
                    </a:lnTo>
                    <a:lnTo>
                      <a:pt x="316" y="375"/>
                    </a:lnTo>
                    <a:lnTo>
                      <a:pt x="320" y="371"/>
                    </a:lnTo>
                    <a:lnTo>
                      <a:pt x="322" y="366"/>
                    </a:lnTo>
                    <a:lnTo>
                      <a:pt x="322" y="360"/>
                    </a:lnTo>
                    <a:lnTo>
                      <a:pt x="320" y="356"/>
                    </a:lnTo>
                    <a:lnTo>
                      <a:pt x="315" y="352"/>
                    </a:lnTo>
                    <a:lnTo>
                      <a:pt x="309" y="350"/>
                    </a:lnTo>
                    <a:lnTo>
                      <a:pt x="294" y="347"/>
                    </a:lnTo>
                    <a:lnTo>
                      <a:pt x="279" y="344"/>
                    </a:lnTo>
                    <a:lnTo>
                      <a:pt x="263" y="341"/>
                    </a:lnTo>
                    <a:lnTo>
                      <a:pt x="247" y="338"/>
                    </a:lnTo>
                    <a:lnTo>
                      <a:pt x="232" y="336"/>
                    </a:lnTo>
                    <a:lnTo>
                      <a:pt x="216" y="334"/>
                    </a:lnTo>
                    <a:lnTo>
                      <a:pt x="200" y="332"/>
                    </a:lnTo>
                    <a:lnTo>
                      <a:pt x="185" y="328"/>
                    </a:lnTo>
                    <a:lnTo>
                      <a:pt x="170" y="326"/>
                    </a:lnTo>
                    <a:lnTo>
                      <a:pt x="154" y="322"/>
                    </a:lnTo>
                    <a:lnTo>
                      <a:pt x="139" y="318"/>
                    </a:lnTo>
                    <a:lnTo>
                      <a:pt x="124" y="314"/>
                    </a:lnTo>
                    <a:lnTo>
                      <a:pt x="110" y="309"/>
                    </a:lnTo>
                    <a:lnTo>
                      <a:pt x="94" y="303"/>
                    </a:lnTo>
                    <a:lnTo>
                      <a:pt x="80" y="297"/>
                    </a:lnTo>
                    <a:lnTo>
                      <a:pt x="66" y="289"/>
                    </a:lnTo>
                    <a:lnTo>
                      <a:pt x="55" y="281"/>
                    </a:lnTo>
                    <a:lnTo>
                      <a:pt x="45" y="271"/>
                    </a:lnTo>
                    <a:lnTo>
                      <a:pt x="38" y="259"/>
                    </a:lnTo>
                    <a:lnTo>
                      <a:pt x="35" y="245"/>
                    </a:lnTo>
                    <a:lnTo>
                      <a:pt x="34" y="232"/>
                    </a:lnTo>
                    <a:lnTo>
                      <a:pt x="35" y="216"/>
                    </a:lnTo>
                    <a:lnTo>
                      <a:pt x="38" y="200"/>
                    </a:lnTo>
                    <a:lnTo>
                      <a:pt x="43" y="187"/>
                    </a:lnTo>
                    <a:lnTo>
                      <a:pt x="51" y="170"/>
                    </a:lnTo>
                    <a:lnTo>
                      <a:pt x="60" y="152"/>
                    </a:lnTo>
                    <a:lnTo>
                      <a:pt x="71" y="137"/>
                    </a:lnTo>
                    <a:lnTo>
                      <a:pt x="83" y="124"/>
                    </a:lnTo>
                    <a:lnTo>
                      <a:pt x="94" y="110"/>
                    </a:lnTo>
                    <a:lnTo>
                      <a:pt x="107" y="96"/>
                    </a:lnTo>
                    <a:lnTo>
                      <a:pt x="123" y="82"/>
                    </a:lnTo>
                    <a:lnTo>
                      <a:pt x="138" y="69"/>
                    </a:lnTo>
                    <a:lnTo>
                      <a:pt x="153" y="57"/>
                    </a:lnTo>
                    <a:lnTo>
                      <a:pt x="173" y="47"/>
                    </a:lnTo>
                    <a:lnTo>
                      <a:pt x="195" y="38"/>
                    </a:lnTo>
                    <a:lnTo>
                      <a:pt x="218" y="28"/>
                    </a:lnTo>
                    <a:lnTo>
                      <a:pt x="238" y="20"/>
                    </a:lnTo>
                    <a:lnTo>
                      <a:pt x="254" y="13"/>
                    </a:lnTo>
                    <a:lnTo>
                      <a:pt x="264" y="7"/>
                    </a:lnTo>
                    <a:lnTo>
                      <a:pt x="268" y="2"/>
                    </a:lnTo>
                    <a:lnTo>
                      <a:pt x="256" y="0"/>
                    </a:lnTo>
                    <a:lnTo>
                      <a:pt x="240" y="1"/>
                    </a:lnTo>
                    <a:lnTo>
                      <a:pt x="221" y="4"/>
                    </a:lnTo>
                    <a:lnTo>
                      <a:pt x="201" y="10"/>
                    </a:lnTo>
                    <a:lnTo>
                      <a:pt x="180" y="18"/>
                    </a:lnTo>
                    <a:lnTo>
                      <a:pt x="160" y="27"/>
                    </a:lnTo>
                    <a:lnTo>
                      <a:pt x="141" y="38"/>
                    </a:lnTo>
                    <a:lnTo>
                      <a:pt x="125" y="4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6" name="Freeform 447"/>
              <p:cNvSpPr/>
              <p:nvPr/>
            </p:nvSpPr>
            <p:spPr bwMode="auto">
              <a:xfrm>
                <a:off x="2660" y="2692"/>
                <a:ext cx="47" cy="42"/>
              </a:xfrm>
              <a:custGeom>
                <a:avLst/>
                <a:gdLst>
                  <a:gd name="T0" fmla="*/ 0 w 283"/>
                  <a:gd name="T1" fmla="*/ 0 h 252"/>
                  <a:gd name="T2" fmla="*/ 0 w 283"/>
                  <a:gd name="T3" fmla="*/ 0 h 252"/>
                  <a:gd name="T4" fmla="*/ 0 w 283"/>
                  <a:gd name="T5" fmla="*/ 0 h 252"/>
                  <a:gd name="T6" fmla="*/ 0 w 283"/>
                  <a:gd name="T7" fmla="*/ 0 h 252"/>
                  <a:gd name="T8" fmla="*/ 0 w 283"/>
                  <a:gd name="T9" fmla="*/ 0 h 252"/>
                  <a:gd name="T10" fmla="*/ 0 w 283"/>
                  <a:gd name="T11" fmla="*/ 0 h 252"/>
                  <a:gd name="T12" fmla="*/ 0 w 283"/>
                  <a:gd name="T13" fmla="*/ 0 h 252"/>
                  <a:gd name="T14" fmla="*/ 0 w 283"/>
                  <a:gd name="T15" fmla="*/ 0 h 252"/>
                  <a:gd name="T16" fmla="*/ 0 w 283"/>
                  <a:gd name="T17" fmla="*/ 0 h 252"/>
                  <a:gd name="T18" fmla="*/ 0 w 283"/>
                  <a:gd name="T19" fmla="*/ 0 h 252"/>
                  <a:gd name="T20" fmla="*/ 0 w 283"/>
                  <a:gd name="T21" fmla="*/ 0 h 252"/>
                  <a:gd name="T22" fmla="*/ 0 w 283"/>
                  <a:gd name="T23" fmla="*/ 0 h 252"/>
                  <a:gd name="T24" fmla="*/ 0 w 283"/>
                  <a:gd name="T25" fmla="*/ 0 h 252"/>
                  <a:gd name="T26" fmla="*/ 0 w 283"/>
                  <a:gd name="T27" fmla="*/ 0 h 252"/>
                  <a:gd name="T28" fmla="*/ 0 w 283"/>
                  <a:gd name="T29" fmla="*/ 0 h 252"/>
                  <a:gd name="T30" fmla="*/ 0 w 283"/>
                  <a:gd name="T31" fmla="*/ 0 h 252"/>
                  <a:gd name="T32" fmla="*/ 0 w 283"/>
                  <a:gd name="T33" fmla="*/ 0 h 252"/>
                  <a:gd name="T34" fmla="*/ 0 w 283"/>
                  <a:gd name="T35" fmla="*/ 0 h 252"/>
                  <a:gd name="T36" fmla="*/ 0 w 283"/>
                  <a:gd name="T37" fmla="*/ 0 h 252"/>
                  <a:gd name="T38" fmla="*/ 0 w 283"/>
                  <a:gd name="T39" fmla="*/ 0 h 252"/>
                  <a:gd name="T40" fmla="*/ 0 w 283"/>
                  <a:gd name="T41" fmla="*/ 0 h 252"/>
                  <a:gd name="T42" fmla="*/ 0 w 283"/>
                  <a:gd name="T43" fmla="*/ 0 h 252"/>
                  <a:gd name="T44" fmla="*/ 0 w 283"/>
                  <a:gd name="T45" fmla="*/ 0 h 252"/>
                  <a:gd name="T46" fmla="*/ 0 w 283"/>
                  <a:gd name="T47" fmla="*/ 0 h 252"/>
                  <a:gd name="T48" fmla="*/ 0 w 283"/>
                  <a:gd name="T49" fmla="*/ 0 h 252"/>
                  <a:gd name="T50" fmla="*/ 0 w 283"/>
                  <a:gd name="T51" fmla="*/ 0 h 252"/>
                  <a:gd name="T52" fmla="*/ 0 w 283"/>
                  <a:gd name="T53" fmla="*/ 0 h 252"/>
                  <a:gd name="T54" fmla="*/ 0 w 283"/>
                  <a:gd name="T55" fmla="*/ 0 h 252"/>
                  <a:gd name="T56" fmla="*/ 0 w 283"/>
                  <a:gd name="T57" fmla="*/ 0 h 252"/>
                  <a:gd name="T58" fmla="*/ 0 w 283"/>
                  <a:gd name="T59" fmla="*/ 0 h 252"/>
                  <a:gd name="T60" fmla="*/ 0 w 283"/>
                  <a:gd name="T61" fmla="*/ 0 h 252"/>
                  <a:gd name="T62" fmla="*/ 0 w 283"/>
                  <a:gd name="T63" fmla="*/ 0 h 252"/>
                  <a:gd name="T64" fmla="*/ 0 w 283"/>
                  <a:gd name="T65" fmla="*/ 0 h 252"/>
                  <a:gd name="T66" fmla="*/ 0 w 283"/>
                  <a:gd name="T67" fmla="*/ 0 h 252"/>
                  <a:gd name="T68" fmla="*/ 0 w 283"/>
                  <a:gd name="T69" fmla="*/ 0 h 252"/>
                  <a:gd name="T70" fmla="*/ 0 w 283"/>
                  <a:gd name="T71" fmla="*/ 0 h 252"/>
                  <a:gd name="T72" fmla="*/ 0 w 283"/>
                  <a:gd name="T73" fmla="*/ 0 h 252"/>
                  <a:gd name="T74" fmla="*/ 0 w 283"/>
                  <a:gd name="T75" fmla="*/ 0 h 252"/>
                  <a:gd name="T76" fmla="*/ 0 w 283"/>
                  <a:gd name="T77" fmla="*/ 0 h 252"/>
                  <a:gd name="T78" fmla="*/ 0 w 283"/>
                  <a:gd name="T79" fmla="*/ 0 h 252"/>
                  <a:gd name="T80" fmla="*/ 0 w 283"/>
                  <a:gd name="T81" fmla="*/ 0 h 252"/>
                  <a:gd name="T82" fmla="*/ 0 w 283"/>
                  <a:gd name="T83" fmla="*/ 0 h 252"/>
                  <a:gd name="T84" fmla="*/ 0 w 283"/>
                  <a:gd name="T85" fmla="*/ 0 h 252"/>
                  <a:gd name="T86" fmla="*/ 0 w 283"/>
                  <a:gd name="T87" fmla="*/ 0 h 252"/>
                  <a:gd name="T88" fmla="*/ 0 w 283"/>
                  <a:gd name="T89" fmla="*/ 0 h 252"/>
                  <a:gd name="T90" fmla="*/ 0 w 283"/>
                  <a:gd name="T91" fmla="*/ 0 h 252"/>
                  <a:gd name="T92" fmla="*/ 0 w 283"/>
                  <a:gd name="T93" fmla="*/ 0 h 252"/>
                  <a:gd name="T94" fmla="*/ 0 w 283"/>
                  <a:gd name="T95" fmla="*/ 0 h 252"/>
                  <a:gd name="T96" fmla="*/ 0 w 283"/>
                  <a:gd name="T97" fmla="*/ 0 h 252"/>
                  <a:gd name="T98" fmla="*/ 0 w 283"/>
                  <a:gd name="T99" fmla="*/ 0 h 252"/>
                  <a:gd name="T100" fmla="*/ 0 w 283"/>
                  <a:gd name="T101" fmla="*/ 0 h 252"/>
                  <a:gd name="T102" fmla="*/ 0 w 283"/>
                  <a:gd name="T103" fmla="*/ 0 h 252"/>
                  <a:gd name="T104" fmla="*/ 0 w 283"/>
                  <a:gd name="T105" fmla="*/ 0 h 252"/>
                  <a:gd name="T106" fmla="*/ 0 w 283"/>
                  <a:gd name="T107" fmla="*/ 0 h 252"/>
                  <a:gd name="T108" fmla="*/ 0 w 283"/>
                  <a:gd name="T109" fmla="*/ 0 h 252"/>
                  <a:gd name="T110" fmla="*/ 0 w 283"/>
                  <a:gd name="T111" fmla="*/ 0 h 252"/>
                  <a:gd name="T112" fmla="*/ 0 w 283"/>
                  <a:gd name="T113" fmla="*/ 0 h 252"/>
                  <a:gd name="T114" fmla="*/ 0 w 283"/>
                  <a:gd name="T115" fmla="*/ 0 h 252"/>
                  <a:gd name="T116" fmla="*/ 0 w 283"/>
                  <a:gd name="T117" fmla="*/ 0 h 252"/>
                  <a:gd name="T118" fmla="*/ 0 w 283"/>
                  <a:gd name="T119" fmla="*/ 0 h 252"/>
                  <a:gd name="T120" fmla="*/ 0 w 283"/>
                  <a:gd name="T121" fmla="*/ 0 h 25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3"/>
                  <a:gd name="T184" fmla="*/ 0 h 252"/>
                  <a:gd name="T185" fmla="*/ 283 w 283"/>
                  <a:gd name="T186" fmla="*/ 252 h 25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3" h="252">
                    <a:moveTo>
                      <a:pt x="235" y="77"/>
                    </a:moveTo>
                    <a:lnTo>
                      <a:pt x="248" y="91"/>
                    </a:lnTo>
                    <a:lnTo>
                      <a:pt x="256" y="107"/>
                    </a:lnTo>
                    <a:lnTo>
                      <a:pt x="259" y="124"/>
                    </a:lnTo>
                    <a:lnTo>
                      <a:pt x="259" y="142"/>
                    </a:lnTo>
                    <a:lnTo>
                      <a:pt x="257" y="157"/>
                    </a:lnTo>
                    <a:lnTo>
                      <a:pt x="252" y="170"/>
                    </a:lnTo>
                    <a:lnTo>
                      <a:pt x="244" y="183"/>
                    </a:lnTo>
                    <a:lnTo>
                      <a:pt x="236" y="193"/>
                    </a:lnTo>
                    <a:lnTo>
                      <a:pt x="225" y="204"/>
                    </a:lnTo>
                    <a:lnTo>
                      <a:pt x="215" y="214"/>
                    </a:lnTo>
                    <a:lnTo>
                      <a:pt x="204" y="224"/>
                    </a:lnTo>
                    <a:lnTo>
                      <a:pt x="194" y="234"/>
                    </a:lnTo>
                    <a:lnTo>
                      <a:pt x="191" y="238"/>
                    </a:lnTo>
                    <a:lnTo>
                      <a:pt x="191" y="241"/>
                    </a:lnTo>
                    <a:lnTo>
                      <a:pt x="191" y="245"/>
                    </a:lnTo>
                    <a:lnTo>
                      <a:pt x="194" y="248"/>
                    </a:lnTo>
                    <a:lnTo>
                      <a:pt x="197" y="250"/>
                    </a:lnTo>
                    <a:lnTo>
                      <a:pt x="202" y="252"/>
                    </a:lnTo>
                    <a:lnTo>
                      <a:pt x="205" y="250"/>
                    </a:lnTo>
                    <a:lnTo>
                      <a:pt x="209" y="248"/>
                    </a:lnTo>
                    <a:lnTo>
                      <a:pt x="232" y="233"/>
                    </a:lnTo>
                    <a:lnTo>
                      <a:pt x="252" y="214"/>
                    </a:lnTo>
                    <a:lnTo>
                      <a:pt x="268" y="192"/>
                    </a:lnTo>
                    <a:lnTo>
                      <a:pt x="278" y="167"/>
                    </a:lnTo>
                    <a:lnTo>
                      <a:pt x="283" y="141"/>
                    </a:lnTo>
                    <a:lnTo>
                      <a:pt x="280" y="115"/>
                    </a:lnTo>
                    <a:lnTo>
                      <a:pt x="271" y="91"/>
                    </a:lnTo>
                    <a:lnTo>
                      <a:pt x="252" y="69"/>
                    </a:lnTo>
                    <a:lnTo>
                      <a:pt x="238" y="57"/>
                    </a:lnTo>
                    <a:lnTo>
                      <a:pt x="222" y="48"/>
                    </a:lnTo>
                    <a:lnTo>
                      <a:pt x="204" y="39"/>
                    </a:lnTo>
                    <a:lnTo>
                      <a:pt x="184" y="31"/>
                    </a:lnTo>
                    <a:lnTo>
                      <a:pt x="164" y="23"/>
                    </a:lnTo>
                    <a:lnTo>
                      <a:pt x="144" y="17"/>
                    </a:lnTo>
                    <a:lnTo>
                      <a:pt x="123" y="13"/>
                    </a:lnTo>
                    <a:lnTo>
                      <a:pt x="103" y="8"/>
                    </a:lnTo>
                    <a:lnTo>
                      <a:pt x="83" y="5"/>
                    </a:lnTo>
                    <a:lnTo>
                      <a:pt x="66" y="2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12" y="7"/>
                    </a:lnTo>
                    <a:lnTo>
                      <a:pt x="24" y="8"/>
                    </a:lnTo>
                    <a:lnTo>
                      <a:pt x="38" y="10"/>
                    </a:lnTo>
                    <a:lnTo>
                      <a:pt x="52" y="13"/>
                    </a:lnTo>
                    <a:lnTo>
                      <a:pt x="66" y="16"/>
                    </a:lnTo>
                    <a:lnTo>
                      <a:pt x="82" y="18"/>
                    </a:lnTo>
                    <a:lnTo>
                      <a:pt x="98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4"/>
                    </a:lnTo>
                    <a:lnTo>
                      <a:pt x="162" y="39"/>
                    </a:lnTo>
                    <a:lnTo>
                      <a:pt x="177" y="45"/>
                    </a:lnTo>
                    <a:lnTo>
                      <a:pt x="193" y="52"/>
                    </a:lnTo>
                    <a:lnTo>
                      <a:pt x="208" y="60"/>
                    </a:lnTo>
                    <a:lnTo>
                      <a:pt x="222" y="68"/>
                    </a:lnTo>
                    <a:lnTo>
                      <a:pt x="235" y="77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7" name="Freeform 448"/>
              <p:cNvSpPr/>
              <p:nvPr/>
            </p:nvSpPr>
            <p:spPr bwMode="auto">
              <a:xfrm>
                <a:off x="2564" y="2711"/>
                <a:ext cx="20" cy="38"/>
              </a:xfrm>
              <a:custGeom>
                <a:avLst/>
                <a:gdLst>
                  <a:gd name="T0" fmla="*/ 0 w 114"/>
                  <a:gd name="T1" fmla="*/ 0 h 238"/>
                  <a:gd name="T2" fmla="*/ 0 w 114"/>
                  <a:gd name="T3" fmla="*/ 0 h 238"/>
                  <a:gd name="T4" fmla="*/ 0 w 114"/>
                  <a:gd name="T5" fmla="*/ 0 h 238"/>
                  <a:gd name="T6" fmla="*/ 0 w 114"/>
                  <a:gd name="T7" fmla="*/ 0 h 238"/>
                  <a:gd name="T8" fmla="*/ 0 w 114"/>
                  <a:gd name="T9" fmla="*/ 0 h 238"/>
                  <a:gd name="T10" fmla="*/ 0 w 114"/>
                  <a:gd name="T11" fmla="*/ 0 h 238"/>
                  <a:gd name="T12" fmla="*/ 0 w 114"/>
                  <a:gd name="T13" fmla="*/ 0 h 238"/>
                  <a:gd name="T14" fmla="*/ 0 w 114"/>
                  <a:gd name="T15" fmla="*/ 0 h 238"/>
                  <a:gd name="T16" fmla="*/ 0 w 114"/>
                  <a:gd name="T17" fmla="*/ 0 h 238"/>
                  <a:gd name="T18" fmla="*/ 0 w 114"/>
                  <a:gd name="T19" fmla="*/ 0 h 238"/>
                  <a:gd name="T20" fmla="*/ 0 w 114"/>
                  <a:gd name="T21" fmla="*/ 0 h 238"/>
                  <a:gd name="T22" fmla="*/ 0 w 114"/>
                  <a:gd name="T23" fmla="*/ 0 h 238"/>
                  <a:gd name="T24" fmla="*/ 0 w 114"/>
                  <a:gd name="T25" fmla="*/ 0 h 238"/>
                  <a:gd name="T26" fmla="*/ 0 w 114"/>
                  <a:gd name="T27" fmla="*/ 0 h 238"/>
                  <a:gd name="T28" fmla="*/ 0 w 114"/>
                  <a:gd name="T29" fmla="*/ 0 h 238"/>
                  <a:gd name="T30" fmla="*/ 0 w 114"/>
                  <a:gd name="T31" fmla="*/ 0 h 238"/>
                  <a:gd name="T32" fmla="*/ 0 w 114"/>
                  <a:gd name="T33" fmla="*/ 0 h 238"/>
                  <a:gd name="T34" fmla="*/ 0 w 114"/>
                  <a:gd name="T35" fmla="*/ 0 h 238"/>
                  <a:gd name="T36" fmla="*/ 0 w 114"/>
                  <a:gd name="T37" fmla="*/ 0 h 238"/>
                  <a:gd name="T38" fmla="*/ 0 w 114"/>
                  <a:gd name="T39" fmla="*/ 0 h 238"/>
                  <a:gd name="T40" fmla="*/ 0 w 114"/>
                  <a:gd name="T41" fmla="*/ 0 h 238"/>
                  <a:gd name="T42" fmla="*/ 0 w 114"/>
                  <a:gd name="T43" fmla="*/ 0 h 238"/>
                  <a:gd name="T44" fmla="*/ 0 w 114"/>
                  <a:gd name="T45" fmla="*/ 0 h 238"/>
                  <a:gd name="T46" fmla="*/ 0 w 114"/>
                  <a:gd name="T47" fmla="*/ 0 h 238"/>
                  <a:gd name="T48" fmla="*/ 0 w 114"/>
                  <a:gd name="T49" fmla="*/ 0 h 238"/>
                  <a:gd name="T50" fmla="*/ 0 w 114"/>
                  <a:gd name="T51" fmla="*/ 0 h 238"/>
                  <a:gd name="T52" fmla="*/ 0 w 114"/>
                  <a:gd name="T53" fmla="*/ 0 h 238"/>
                  <a:gd name="T54" fmla="*/ 0 w 114"/>
                  <a:gd name="T55" fmla="*/ 0 h 238"/>
                  <a:gd name="T56" fmla="*/ 0 w 114"/>
                  <a:gd name="T57" fmla="*/ 0 h 238"/>
                  <a:gd name="T58" fmla="*/ 0 w 114"/>
                  <a:gd name="T59" fmla="*/ 0 h 238"/>
                  <a:gd name="T60" fmla="*/ 0 w 114"/>
                  <a:gd name="T61" fmla="*/ 0 h 238"/>
                  <a:gd name="T62" fmla="*/ 0 w 114"/>
                  <a:gd name="T63" fmla="*/ 0 h 238"/>
                  <a:gd name="T64" fmla="*/ 0 w 114"/>
                  <a:gd name="T65" fmla="*/ 0 h 238"/>
                  <a:gd name="T66" fmla="*/ 0 w 114"/>
                  <a:gd name="T67" fmla="*/ 0 h 238"/>
                  <a:gd name="T68" fmla="*/ 0 w 114"/>
                  <a:gd name="T69" fmla="*/ 0 h 238"/>
                  <a:gd name="T70" fmla="*/ 0 w 114"/>
                  <a:gd name="T71" fmla="*/ 0 h 238"/>
                  <a:gd name="T72" fmla="*/ 0 w 114"/>
                  <a:gd name="T73" fmla="*/ 0 h 238"/>
                  <a:gd name="T74" fmla="*/ 0 w 114"/>
                  <a:gd name="T75" fmla="*/ 0 h 238"/>
                  <a:gd name="T76" fmla="*/ 0 w 114"/>
                  <a:gd name="T77" fmla="*/ 0 h 238"/>
                  <a:gd name="T78" fmla="*/ 0 w 114"/>
                  <a:gd name="T79" fmla="*/ 0 h 238"/>
                  <a:gd name="T80" fmla="*/ 0 w 114"/>
                  <a:gd name="T81" fmla="*/ 0 h 2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4"/>
                  <a:gd name="T124" fmla="*/ 0 h 238"/>
                  <a:gd name="T125" fmla="*/ 114 w 114"/>
                  <a:gd name="T126" fmla="*/ 238 h 2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4" h="238">
                    <a:moveTo>
                      <a:pt x="0" y="130"/>
                    </a:moveTo>
                    <a:lnTo>
                      <a:pt x="0" y="149"/>
                    </a:lnTo>
                    <a:lnTo>
                      <a:pt x="4" y="168"/>
                    </a:lnTo>
                    <a:lnTo>
                      <a:pt x="12" y="185"/>
                    </a:lnTo>
                    <a:lnTo>
                      <a:pt x="24" y="200"/>
                    </a:lnTo>
                    <a:lnTo>
                      <a:pt x="38" y="213"/>
                    </a:lnTo>
                    <a:lnTo>
                      <a:pt x="55" y="224"/>
                    </a:lnTo>
                    <a:lnTo>
                      <a:pt x="73" y="232"/>
                    </a:lnTo>
                    <a:lnTo>
                      <a:pt x="92" y="237"/>
                    </a:lnTo>
                    <a:lnTo>
                      <a:pt x="98" y="238"/>
                    </a:lnTo>
                    <a:lnTo>
                      <a:pt x="104" y="235"/>
                    </a:lnTo>
                    <a:lnTo>
                      <a:pt x="109" y="232"/>
                    </a:lnTo>
                    <a:lnTo>
                      <a:pt x="111" y="227"/>
                    </a:lnTo>
                    <a:lnTo>
                      <a:pt x="111" y="222"/>
                    </a:lnTo>
                    <a:lnTo>
                      <a:pt x="110" y="216"/>
                    </a:lnTo>
                    <a:lnTo>
                      <a:pt x="106" y="211"/>
                    </a:lnTo>
                    <a:lnTo>
                      <a:pt x="100" y="209"/>
                    </a:lnTo>
                    <a:lnTo>
                      <a:pt x="82" y="202"/>
                    </a:lnTo>
                    <a:lnTo>
                      <a:pt x="64" y="193"/>
                    </a:lnTo>
                    <a:lnTo>
                      <a:pt x="50" y="180"/>
                    </a:lnTo>
                    <a:lnTo>
                      <a:pt x="39" y="167"/>
                    </a:lnTo>
                    <a:lnTo>
                      <a:pt x="32" y="149"/>
                    </a:lnTo>
                    <a:lnTo>
                      <a:pt x="29" y="131"/>
                    </a:lnTo>
                    <a:lnTo>
                      <a:pt x="29" y="111"/>
                    </a:lnTo>
                    <a:lnTo>
                      <a:pt x="35" y="91"/>
                    </a:lnTo>
                    <a:lnTo>
                      <a:pt x="42" y="76"/>
                    </a:lnTo>
                    <a:lnTo>
                      <a:pt x="51" y="62"/>
                    </a:lnTo>
                    <a:lnTo>
                      <a:pt x="62" y="49"/>
                    </a:lnTo>
                    <a:lnTo>
                      <a:pt x="73" y="38"/>
                    </a:lnTo>
                    <a:lnTo>
                      <a:pt x="84" y="28"/>
                    </a:lnTo>
                    <a:lnTo>
                      <a:pt x="96" y="18"/>
                    </a:lnTo>
                    <a:lnTo>
                      <a:pt x="106" y="9"/>
                    </a:lnTo>
                    <a:lnTo>
                      <a:pt x="114" y="1"/>
                    </a:lnTo>
                    <a:lnTo>
                      <a:pt x="106" y="0"/>
                    </a:lnTo>
                    <a:lnTo>
                      <a:pt x="93" y="6"/>
                    </a:lnTo>
                    <a:lnTo>
                      <a:pt x="76" y="18"/>
                    </a:lnTo>
                    <a:lnTo>
                      <a:pt x="56" y="36"/>
                    </a:lnTo>
                    <a:lnTo>
                      <a:pt x="37" y="57"/>
                    </a:lnTo>
                    <a:lnTo>
                      <a:pt x="20" y="80"/>
                    </a:lnTo>
                    <a:lnTo>
                      <a:pt x="7" y="106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8" name="Freeform 449"/>
              <p:cNvSpPr/>
              <p:nvPr/>
            </p:nvSpPr>
            <p:spPr bwMode="auto">
              <a:xfrm>
                <a:off x="2698" y="2689"/>
                <a:ext cx="41" cy="53"/>
              </a:xfrm>
              <a:custGeom>
                <a:avLst/>
                <a:gdLst>
                  <a:gd name="T0" fmla="*/ 0 w 246"/>
                  <a:gd name="T1" fmla="*/ 0 h 310"/>
                  <a:gd name="T2" fmla="*/ 0 w 246"/>
                  <a:gd name="T3" fmla="*/ 0 h 310"/>
                  <a:gd name="T4" fmla="*/ 0 w 246"/>
                  <a:gd name="T5" fmla="*/ 0 h 310"/>
                  <a:gd name="T6" fmla="*/ 0 w 246"/>
                  <a:gd name="T7" fmla="*/ 0 h 310"/>
                  <a:gd name="T8" fmla="*/ 0 w 246"/>
                  <a:gd name="T9" fmla="*/ 0 h 310"/>
                  <a:gd name="T10" fmla="*/ 0 w 246"/>
                  <a:gd name="T11" fmla="*/ 0 h 310"/>
                  <a:gd name="T12" fmla="*/ 0 w 246"/>
                  <a:gd name="T13" fmla="*/ 0 h 310"/>
                  <a:gd name="T14" fmla="*/ 0 w 246"/>
                  <a:gd name="T15" fmla="*/ 0 h 310"/>
                  <a:gd name="T16" fmla="*/ 0 w 246"/>
                  <a:gd name="T17" fmla="*/ 0 h 310"/>
                  <a:gd name="T18" fmla="*/ 0 w 246"/>
                  <a:gd name="T19" fmla="*/ 0 h 310"/>
                  <a:gd name="T20" fmla="*/ 0 w 246"/>
                  <a:gd name="T21" fmla="*/ 0 h 310"/>
                  <a:gd name="T22" fmla="*/ 0 w 246"/>
                  <a:gd name="T23" fmla="*/ 0 h 310"/>
                  <a:gd name="T24" fmla="*/ 0 w 246"/>
                  <a:gd name="T25" fmla="*/ 0 h 310"/>
                  <a:gd name="T26" fmla="*/ 0 w 246"/>
                  <a:gd name="T27" fmla="*/ 0 h 310"/>
                  <a:gd name="T28" fmla="*/ 0 w 246"/>
                  <a:gd name="T29" fmla="*/ 0 h 310"/>
                  <a:gd name="T30" fmla="*/ 0 w 246"/>
                  <a:gd name="T31" fmla="*/ 0 h 310"/>
                  <a:gd name="T32" fmla="*/ 0 w 246"/>
                  <a:gd name="T33" fmla="*/ 0 h 310"/>
                  <a:gd name="T34" fmla="*/ 0 w 246"/>
                  <a:gd name="T35" fmla="*/ 0 h 310"/>
                  <a:gd name="T36" fmla="*/ 0 w 246"/>
                  <a:gd name="T37" fmla="*/ 0 h 310"/>
                  <a:gd name="T38" fmla="*/ 0 w 246"/>
                  <a:gd name="T39" fmla="*/ 0 h 310"/>
                  <a:gd name="T40" fmla="*/ 0 w 246"/>
                  <a:gd name="T41" fmla="*/ 0 h 310"/>
                  <a:gd name="T42" fmla="*/ 0 w 246"/>
                  <a:gd name="T43" fmla="*/ 0 h 310"/>
                  <a:gd name="T44" fmla="*/ 0 w 246"/>
                  <a:gd name="T45" fmla="*/ 0 h 310"/>
                  <a:gd name="T46" fmla="*/ 0 w 246"/>
                  <a:gd name="T47" fmla="*/ 0 h 310"/>
                  <a:gd name="T48" fmla="*/ 0 w 246"/>
                  <a:gd name="T49" fmla="*/ 0 h 310"/>
                  <a:gd name="T50" fmla="*/ 0 w 246"/>
                  <a:gd name="T51" fmla="*/ 0 h 310"/>
                  <a:gd name="T52" fmla="*/ 0 w 246"/>
                  <a:gd name="T53" fmla="*/ 0 h 310"/>
                  <a:gd name="T54" fmla="*/ 0 w 246"/>
                  <a:gd name="T55" fmla="*/ 0 h 310"/>
                  <a:gd name="T56" fmla="*/ 0 w 246"/>
                  <a:gd name="T57" fmla="*/ 0 h 310"/>
                  <a:gd name="T58" fmla="*/ 0 w 246"/>
                  <a:gd name="T59" fmla="*/ 0 h 310"/>
                  <a:gd name="T60" fmla="*/ 0 w 246"/>
                  <a:gd name="T61" fmla="*/ 0 h 310"/>
                  <a:gd name="T62" fmla="*/ 0 w 246"/>
                  <a:gd name="T63" fmla="*/ 0 h 310"/>
                  <a:gd name="T64" fmla="*/ 0 w 246"/>
                  <a:gd name="T65" fmla="*/ 0 h 310"/>
                  <a:gd name="T66" fmla="*/ 0 w 246"/>
                  <a:gd name="T67" fmla="*/ 0 h 310"/>
                  <a:gd name="T68" fmla="*/ 0 w 246"/>
                  <a:gd name="T69" fmla="*/ 0 h 310"/>
                  <a:gd name="T70" fmla="*/ 0 w 246"/>
                  <a:gd name="T71" fmla="*/ 0 h 310"/>
                  <a:gd name="T72" fmla="*/ 0 w 246"/>
                  <a:gd name="T73" fmla="*/ 0 h 310"/>
                  <a:gd name="T74" fmla="*/ 0 w 246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6"/>
                  <a:gd name="T115" fmla="*/ 0 h 310"/>
                  <a:gd name="T116" fmla="*/ 246 w 246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6" h="310">
                    <a:moveTo>
                      <a:pt x="199" y="116"/>
                    </a:moveTo>
                    <a:lnTo>
                      <a:pt x="207" y="124"/>
                    </a:lnTo>
                    <a:lnTo>
                      <a:pt x="214" y="133"/>
                    </a:lnTo>
                    <a:lnTo>
                      <a:pt x="219" y="143"/>
                    </a:lnTo>
                    <a:lnTo>
                      <a:pt x="223" y="154"/>
                    </a:lnTo>
                    <a:lnTo>
                      <a:pt x="225" y="164"/>
                    </a:lnTo>
                    <a:lnTo>
                      <a:pt x="225" y="176"/>
                    </a:lnTo>
                    <a:lnTo>
                      <a:pt x="221" y="187"/>
                    </a:lnTo>
                    <a:lnTo>
                      <a:pt x="216" y="197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8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3" y="264"/>
                    </a:lnTo>
                    <a:lnTo>
                      <a:pt x="132" y="274"/>
                    </a:lnTo>
                    <a:lnTo>
                      <a:pt x="129" y="278"/>
                    </a:lnTo>
                    <a:lnTo>
                      <a:pt x="126" y="282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1" y="305"/>
                    </a:lnTo>
                    <a:lnTo>
                      <a:pt x="125" y="309"/>
                    </a:lnTo>
                    <a:lnTo>
                      <a:pt x="130" y="310"/>
                    </a:lnTo>
                    <a:lnTo>
                      <a:pt x="134" y="310"/>
                    </a:lnTo>
                    <a:lnTo>
                      <a:pt x="139" y="309"/>
                    </a:lnTo>
                    <a:lnTo>
                      <a:pt x="143" y="305"/>
                    </a:lnTo>
                    <a:lnTo>
                      <a:pt x="154" y="293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19" y="233"/>
                    </a:lnTo>
                    <a:lnTo>
                      <a:pt x="231" y="219"/>
                    </a:lnTo>
                    <a:lnTo>
                      <a:pt x="239" y="204"/>
                    </a:lnTo>
                    <a:lnTo>
                      <a:pt x="245" y="187"/>
                    </a:lnTo>
                    <a:lnTo>
                      <a:pt x="246" y="170"/>
                    </a:lnTo>
                    <a:lnTo>
                      <a:pt x="242" y="153"/>
                    </a:lnTo>
                    <a:lnTo>
                      <a:pt x="236" y="136"/>
                    </a:lnTo>
                    <a:lnTo>
                      <a:pt x="227" y="120"/>
                    </a:lnTo>
                    <a:lnTo>
                      <a:pt x="215" y="107"/>
                    </a:lnTo>
                    <a:lnTo>
                      <a:pt x="201" y="94"/>
                    </a:lnTo>
                    <a:lnTo>
                      <a:pt x="187" y="82"/>
                    </a:lnTo>
                    <a:lnTo>
                      <a:pt x="177" y="74"/>
                    </a:lnTo>
                    <a:lnTo>
                      <a:pt x="165" y="68"/>
                    </a:lnTo>
                    <a:lnTo>
                      <a:pt x="152" y="60"/>
                    </a:lnTo>
                    <a:lnTo>
                      <a:pt x="139" y="51"/>
                    </a:lnTo>
                    <a:lnTo>
                      <a:pt x="126" y="43"/>
                    </a:lnTo>
                    <a:lnTo>
                      <a:pt x="112" y="35"/>
                    </a:lnTo>
                    <a:lnTo>
                      <a:pt x="98" y="28"/>
                    </a:lnTo>
                    <a:lnTo>
                      <a:pt x="85" y="22"/>
                    </a:lnTo>
                    <a:lnTo>
                      <a:pt x="72" y="16"/>
                    </a:lnTo>
                    <a:lnTo>
                      <a:pt x="59" y="10"/>
                    </a:lnTo>
                    <a:lnTo>
                      <a:pt x="46" y="7"/>
                    </a:lnTo>
                    <a:lnTo>
                      <a:pt x="35" y="3"/>
                    </a:lnTo>
                    <a:lnTo>
                      <a:pt x="24" y="1"/>
                    </a:lnTo>
                    <a:lnTo>
                      <a:pt x="15" y="0"/>
                    </a:lnTo>
                    <a:lnTo>
                      <a:pt x="7" y="1"/>
                    </a:lnTo>
                    <a:lnTo>
                      <a:pt x="0" y="3"/>
                    </a:lnTo>
                    <a:lnTo>
                      <a:pt x="8" y="6"/>
                    </a:lnTo>
                    <a:lnTo>
                      <a:pt x="17" y="9"/>
                    </a:lnTo>
                    <a:lnTo>
                      <a:pt x="28" y="14"/>
                    </a:lnTo>
                    <a:lnTo>
                      <a:pt x="38" y="18"/>
                    </a:lnTo>
                    <a:lnTo>
                      <a:pt x="51" y="24"/>
                    </a:lnTo>
                    <a:lnTo>
                      <a:pt x="64" y="30"/>
                    </a:lnTo>
                    <a:lnTo>
                      <a:pt x="78" y="37"/>
                    </a:lnTo>
                    <a:lnTo>
                      <a:pt x="92" y="43"/>
                    </a:lnTo>
                    <a:lnTo>
                      <a:pt x="106" y="51"/>
                    </a:lnTo>
                    <a:lnTo>
                      <a:pt x="120" y="60"/>
                    </a:lnTo>
                    <a:lnTo>
                      <a:pt x="134" y="69"/>
                    </a:lnTo>
                    <a:lnTo>
                      <a:pt x="148" y="78"/>
                    </a:lnTo>
                    <a:lnTo>
                      <a:pt x="163" y="87"/>
                    </a:lnTo>
                    <a:lnTo>
                      <a:pt x="175" y="96"/>
                    </a:lnTo>
                    <a:lnTo>
                      <a:pt x="187" y="105"/>
                    </a:lnTo>
                    <a:lnTo>
                      <a:pt x="199" y="116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9" name="Freeform 450"/>
              <p:cNvSpPr/>
              <p:nvPr/>
            </p:nvSpPr>
            <p:spPr bwMode="auto">
              <a:xfrm>
                <a:off x="2653" y="2749"/>
                <a:ext cx="13" cy="32"/>
              </a:xfrm>
              <a:custGeom>
                <a:avLst/>
                <a:gdLst>
                  <a:gd name="T0" fmla="*/ 0 w 83"/>
                  <a:gd name="T1" fmla="*/ 0 h 187"/>
                  <a:gd name="T2" fmla="*/ 0 w 83"/>
                  <a:gd name="T3" fmla="*/ 0 h 187"/>
                  <a:gd name="T4" fmla="*/ 0 w 83"/>
                  <a:gd name="T5" fmla="*/ 0 h 187"/>
                  <a:gd name="T6" fmla="*/ 0 w 83"/>
                  <a:gd name="T7" fmla="*/ 0 h 187"/>
                  <a:gd name="T8" fmla="*/ 0 w 83"/>
                  <a:gd name="T9" fmla="*/ 0 h 187"/>
                  <a:gd name="T10" fmla="*/ 0 w 83"/>
                  <a:gd name="T11" fmla="*/ 0 h 187"/>
                  <a:gd name="T12" fmla="*/ 0 w 83"/>
                  <a:gd name="T13" fmla="*/ 0 h 187"/>
                  <a:gd name="T14" fmla="*/ 0 w 83"/>
                  <a:gd name="T15" fmla="*/ 0 h 187"/>
                  <a:gd name="T16" fmla="*/ 0 w 83"/>
                  <a:gd name="T17" fmla="*/ 0 h 187"/>
                  <a:gd name="T18" fmla="*/ 0 w 83"/>
                  <a:gd name="T19" fmla="*/ 0 h 187"/>
                  <a:gd name="T20" fmla="*/ 0 w 83"/>
                  <a:gd name="T21" fmla="*/ 0 h 187"/>
                  <a:gd name="T22" fmla="*/ 0 w 83"/>
                  <a:gd name="T23" fmla="*/ 0 h 187"/>
                  <a:gd name="T24" fmla="*/ 0 w 83"/>
                  <a:gd name="T25" fmla="*/ 0 h 187"/>
                  <a:gd name="T26" fmla="*/ 0 w 83"/>
                  <a:gd name="T27" fmla="*/ 0 h 187"/>
                  <a:gd name="T28" fmla="*/ 0 w 83"/>
                  <a:gd name="T29" fmla="*/ 0 h 187"/>
                  <a:gd name="T30" fmla="*/ 0 w 83"/>
                  <a:gd name="T31" fmla="*/ 0 h 187"/>
                  <a:gd name="T32" fmla="*/ 0 w 83"/>
                  <a:gd name="T33" fmla="*/ 0 h 187"/>
                  <a:gd name="T34" fmla="*/ 0 w 83"/>
                  <a:gd name="T35" fmla="*/ 0 h 187"/>
                  <a:gd name="T36" fmla="*/ 0 w 83"/>
                  <a:gd name="T37" fmla="*/ 0 h 187"/>
                  <a:gd name="T38" fmla="*/ 0 w 83"/>
                  <a:gd name="T39" fmla="*/ 0 h 187"/>
                  <a:gd name="T40" fmla="*/ 0 w 83"/>
                  <a:gd name="T41" fmla="*/ 0 h 187"/>
                  <a:gd name="T42" fmla="*/ 0 w 83"/>
                  <a:gd name="T43" fmla="*/ 0 h 187"/>
                  <a:gd name="T44" fmla="*/ 0 w 83"/>
                  <a:gd name="T45" fmla="*/ 0 h 187"/>
                  <a:gd name="T46" fmla="*/ 0 w 83"/>
                  <a:gd name="T47" fmla="*/ 0 h 187"/>
                  <a:gd name="T48" fmla="*/ 0 w 83"/>
                  <a:gd name="T49" fmla="*/ 0 h 1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"/>
                  <a:gd name="T76" fmla="*/ 0 h 187"/>
                  <a:gd name="T77" fmla="*/ 83 w 83"/>
                  <a:gd name="T78" fmla="*/ 187 h 1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" h="187">
                    <a:moveTo>
                      <a:pt x="31" y="14"/>
                    </a:moveTo>
                    <a:lnTo>
                      <a:pt x="29" y="8"/>
                    </a:lnTo>
                    <a:lnTo>
                      <a:pt x="25" y="3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3" y="5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5" y="42"/>
                    </a:lnTo>
                    <a:lnTo>
                      <a:pt x="15" y="71"/>
                    </a:lnTo>
                    <a:lnTo>
                      <a:pt x="27" y="100"/>
                    </a:lnTo>
                    <a:lnTo>
                      <a:pt x="41" y="127"/>
                    </a:lnTo>
                    <a:lnTo>
                      <a:pt x="55" y="151"/>
                    </a:lnTo>
                    <a:lnTo>
                      <a:pt x="68" y="171"/>
                    </a:lnTo>
                    <a:lnTo>
                      <a:pt x="77" y="184"/>
                    </a:lnTo>
                    <a:lnTo>
                      <a:pt x="83" y="187"/>
                    </a:lnTo>
                    <a:lnTo>
                      <a:pt x="80" y="174"/>
                    </a:lnTo>
                    <a:lnTo>
                      <a:pt x="75" y="158"/>
                    </a:lnTo>
                    <a:lnTo>
                      <a:pt x="68" y="138"/>
                    </a:lnTo>
                    <a:lnTo>
                      <a:pt x="59" y="113"/>
                    </a:lnTo>
                    <a:lnTo>
                      <a:pt x="51" y="88"/>
                    </a:lnTo>
                    <a:lnTo>
                      <a:pt x="43" y="63"/>
                    </a:lnTo>
                    <a:lnTo>
                      <a:pt x="36" y="38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0" name="Freeform 451"/>
              <p:cNvSpPr/>
              <p:nvPr/>
            </p:nvSpPr>
            <p:spPr bwMode="auto">
              <a:xfrm>
                <a:off x="2647" y="2732"/>
                <a:ext cx="7" cy="17"/>
              </a:xfrm>
              <a:custGeom>
                <a:avLst/>
                <a:gdLst>
                  <a:gd name="T0" fmla="*/ 0 w 44"/>
                  <a:gd name="T1" fmla="*/ 0 h 94"/>
                  <a:gd name="T2" fmla="*/ 0 w 44"/>
                  <a:gd name="T3" fmla="*/ 0 h 94"/>
                  <a:gd name="T4" fmla="*/ 0 w 44"/>
                  <a:gd name="T5" fmla="*/ 0 h 94"/>
                  <a:gd name="T6" fmla="*/ 0 w 44"/>
                  <a:gd name="T7" fmla="*/ 0 h 94"/>
                  <a:gd name="T8" fmla="*/ 0 w 44"/>
                  <a:gd name="T9" fmla="*/ 0 h 94"/>
                  <a:gd name="T10" fmla="*/ 0 w 44"/>
                  <a:gd name="T11" fmla="*/ 0 h 94"/>
                  <a:gd name="T12" fmla="*/ 0 w 44"/>
                  <a:gd name="T13" fmla="*/ 0 h 94"/>
                  <a:gd name="T14" fmla="*/ 0 w 44"/>
                  <a:gd name="T15" fmla="*/ 0 h 94"/>
                  <a:gd name="T16" fmla="*/ 0 w 44"/>
                  <a:gd name="T17" fmla="*/ 0 h 94"/>
                  <a:gd name="T18" fmla="*/ 0 w 44"/>
                  <a:gd name="T19" fmla="*/ 0 h 94"/>
                  <a:gd name="T20" fmla="*/ 0 w 44"/>
                  <a:gd name="T21" fmla="*/ 0 h 94"/>
                  <a:gd name="T22" fmla="*/ 0 w 44"/>
                  <a:gd name="T23" fmla="*/ 0 h 94"/>
                  <a:gd name="T24" fmla="*/ 0 w 44"/>
                  <a:gd name="T25" fmla="*/ 0 h 94"/>
                  <a:gd name="T26" fmla="*/ 0 w 44"/>
                  <a:gd name="T27" fmla="*/ 0 h 94"/>
                  <a:gd name="T28" fmla="*/ 0 w 44"/>
                  <a:gd name="T29" fmla="*/ 0 h 94"/>
                  <a:gd name="T30" fmla="*/ 0 w 44"/>
                  <a:gd name="T31" fmla="*/ 0 h 94"/>
                  <a:gd name="T32" fmla="*/ 0 w 44"/>
                  <a:gd name="T33" fmla="*/ 0 h 94"/>
                  <a:gd name="T34" fmla="*/ 0 w 44"/>
                  <a:gd name="T35" fmla="*/ 0 h 94"/>
                  <a:gd name="T36" fmla="*/ 0 w 44"/>
                  <a:gd name="T37" fmla="*/ 0 h 94"/>
                  <a:gd name="T38" fmla="*/ 0 w 44"/>
                  <a:gd name="T39" fmla="*/ 0 h 94"/>
                  <a:gd name="T40" fmla="*/ 0 w 44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4"/>
                  <a:gd name="T64" fmla="*/ 0 h 94"/>
                  <a:gd name="T65" fmla="*/ 44 w 44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4" h="94">
                    <a:moveTo>
                      <a:pt x="22" y="10"/>
                    </a:moveTo>
                    <a:lnTo>
                      <a:pt x="21" y="6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24"/>
                    </a:lnTo>
                    <a:lnTo>
                      <a:pt x="4" y="38"/>
                    </a:lnTo>
                    <a:lnTo>
                      <a:pt x="8" y="52"/>
                    </a:lnTo>
                    <a:lnTo>
                      <a:pt x="14" y="65"/>
                    </a:lnTo>
                    <a:lnTo>
                      <a:pt x="21" y="78"/>
                    </a:lnTo>
                    <a:lnTo>
                      <a:pt x="28" y="87"/>
                    </a:lnTo>
                    <a:lnTo>
                      <a:pt x="37" y="93"/>
                    </a:lnTo>
                    <a:lnTo>
                      <a:pt x="42" y="94"/>
                    </a:lnTo>
                    <a:lnTo>
                      <a:pt x="44" y="76"/>
                    </a:lnTo>
                    <a:lnTo>
                      <a:pt x="38" y="54"/>
                    </a:lnTo>
                    <a:lnTo>
                      <a:pt x="31" y="32"/>
                    </a:ln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1" name="Freeform 452"/>
              <p:cNvSpPr/>
              <p:nvPr/>
            </p:nvSpPr>
            <p:spPr bwMode="auto">
              <a:xfrm>
                <a:off x="2642" y="2722"/>
                <a:ext cx="5" cy="9"/>
              </a:xfrm>
              <a:custGeom>
                <a:avLst/>
                <a:gdLst>
                  <a:gd name="T0" fmla="*/ 0 w 38"/>
                  <a:gd name="T1" fmla="*/ 0 h 54"/>
                  <a:gd name="T2" fmla="*/ 0 w 38"/>
                  <a:gd name="T3" fmla="*/ 0 h 54"/>
                  <a:gd name="T4" fmla="*/ 0 w 38"/>
                  <a:gd name="T5" fmla="*/ 0 h 54"/>
                  <a:gd name="T6" fmla="*/ 0 w 38"/>
                  <a:gd name="T7" fmla="*/ 0 h 54"/>
                  <a:gd name="T8" fmla="*/ 0 w 38"/>
                  <a:gd name="T9" fmla="*/ 0 h 54"/>
                  <a:gd name="T10" fmla="*/ 0 w 38"/>
                  <a:gd name="T11" fmla="*/ 0 h 54"/>
                  <a:gd name="T12" fmla="*/ 0 w 38"/>
                  <a:gd name="T13" fmla="*/ 0 h 54"/>
                  <a:gd name="T14" fmla="*/ 0 w 38"/>
                  <a:gd name="T15" fmla="*/ 0 h 54"/>
                  <a:gd name="T16" fmla="*/ 0 w 38"/>
                  <a:gd name="T17" fmla="*/ 0 h 54"/>
                  <a:gd name="T18" fmla="*/ 0 w 38"/>
                  <a:gd name="T19" fmla="*/ 0 h 54"/>
                  <a:gd name="T20" fmla="*/ 0 w 38"/>
                  <a:gd name="T21" fmla="*/ 0 h 54"/>
                  <a:gd name="T22" fmla="*/ 0 w 38"/>
                  <a:gd name="T23" fmla="*/ 0 h 54"/>
                  <a:gd name="T24" fmla="*/ 0 w 38"/>
                  <a:gd name="T25" fmla="*/ 0 h 54"/>
                  <a:gd name="T26" fmla="*/ 0 w 38"/>
                  <a:gd name="T27" fmla="*/ 0 h 54"/>
                  <a:gd name="T28" fmla="*/ 0 w 38"/>
                  <a:gd name="T29" fmla="*/ 0 h 54"/>
                  <a:gd name="T30" fmla="*/ 0 w 38"/>
                  <a:gd name="T31" fmla="*/ 0 h 54"/>
                  <a:gd name="T32" fmla="*/ 0 w 38"/>
                  <a:gd name="T33" fmla="*/ 0 h 54"/>
                  <a:gd name="T34" fmla="*/ 0 w 38"/>
                  <a:gd name="T35" fmla="*/ 0 h 54"/>
                  <a:gd name="T36" fmla="*/ 0 w 38"/>
                  <a:gd name="T37" fmla="*/ 0 h 54"/>
                  <a:gd name="T38" fmla="*/ 0 w 38"/>
                  <a:gd name="T39" fmla="*/ 0 h 54"/>
                  <a:gd name="T40" fmla="*/ 0 w 38"/>
                  <a:gd name="T41" fmla="*/ 0 h 54"/>
                  <a:gd name="T42" fmla="*/ 0 w 38"/>
                  <a:gd name="T43" fmla="*/ 0 h 54"/>
                  <a:gd name="T44" fmla="*/ 0 w 38"/>
                  <a:gd name="T45" fmla="*/ 0 h 54"/>
                  <a:gd name="T46" fmla="*/ 0 w 38"/>
                  <a:gd name="T47" fmla="*/ 0 h 54"/>
                  <a:gd name="T48" fmla="*/ 0 w 38"/>
                  <a:gd name="T49" fmla="*/ 0 h 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8"/>
                  <a:gd name="T76" fmla="*/ 0 h 54"/>
                  <a:gd name="T77" fmla="*/ 38 w 38"/>
                  <a:gd name="T78" fmla="*/ 54 h 5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8" h="54">
                    <a:moveTo>
                      <a:pt x="20" y="7"/>
                    </a:moveTo>
                    <a:lnTo>
                      <a:pt x="20" y="8"/>
                    </a:lnTo>
                    <a:lnTo>
                      <a:pt x="19" y="4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7"/>
                    </a:lnTo>
                    <a:lnTo>
                      <a:pt x="4" y="24"/>
                    </a:lnTo>
                    <a:lnTo>
                      <a:pt x="8" y="32"/>
                    </a:lnTo>
                    <a:lnTo>
                      <a:pt x="14" y="39"/>
                    </a:lnTo>
                    <a:lnTo>
                      <a:pt x="20" y="46"/>
                    </a:lnTo>
                    <a:lnTo>
                      <a:pt x="27" y="50"/>
                    </a:lnTo>
                    <a:lnTo>
                      <a:pt x="33" y="54"/>
                    </a:lnTo>
                    <a:lnTo>
                      <a:pt x="38" y="54"/>
                    </a:lnTo>
                    <a:lnTo>
                      <a:pt x="36" y="42"/>
                    </a:lnTo>
                    <a:lnTo>
                      <a:pt x="32" y="29"/>
                    </a:lnTo>
                    <a:lnTo>
                      <a:pt x="25" y="16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2" name="Freeform 453"/>
              <p:cNvSpPr/>
              <p:nvPr/>
            </p:nvSpPr>
            <p:spPr bwMode="auto">
              <a:xfrm>
                <a:off x="2636" y="2714"/>
                <a:ext cx="8" cy="7"/>
              </a:xfrm>
              <a:custGeom>
                <a:avLst/>
                <a:gdLst>
                  <a:gd name="T0" fmla="*/ 0 w 52"/>
                  <a:gd name="T1" fmla="*/ 0 h 36"/>
                  <a:gd name="T2" fmla="*/ 0 w 52"/>
                  <a:gd name="T3" fmla="*/ 0 h 36"/>
                  <a:gd name="T4" fmla="*/ 0 w 52"/>
                  <a:gd name="T5" fmla="*/ 0 h 36"/>
                  <a:gd name="T6" fmla="*/ 0 w 52"/>
                  <a:gd name="T7" fmla="*/ 0 h 36"/>
                  <a:gd name="T8" fmla="*/ 0 w 52"/>
                  <a:gd name="T9" fmla="*/ 0 h 36"/>
                  <a:gd name="T10" fmla="*/ 0 w 52"/>
                  <a:gd name="T11" fmla="*/ 0 h 36"/>
                  <a:gd name="T12" fmla="*/ 0 w 52"/>
                  <a:gd name="T13" fmla="*/ 0 h 36"/>
                  <a:gd name="T14" fmla="*/ 0 w 52"/>
                  <a:gd name="T15" fmla="*/ 0 h 36"/>
                  <a:gd name="T16" fmla="*/ 0 w 52"/>
                  <a:gd name="T17" fmla="*/ 0 h 36"/>
                  <a:gd name="T18" fmla="*/ 0 w 52"/>
                  <a:gd name="T19" fmla="*/ 0 h 36"/>
                  <a:gd name="T20" fmla="*/ 0 w 52"/>
                  <a:gd name="T21" fmla="*/ 0 h 36"/>
                  <a:gd name="T22" fmla="*/ 0 w 52"/>
                  <a:gd name="T23" fmla="*/ 0 h 36"/>
                  <a:gd name="T24" fmla="*/ 0 w 52"/>
                  <a:gd name="T25" fmla="*/ 0 h 36"/>
                  <a:gd name="T26" fmla="*/ 0 w 52"/>
                  <a:gd name="T27" fmla="*/ 0 h 36"/>
                  <a:gd name="T28" fmla="*/ 0 w 52"/>
                  <a:gd name="T29" fmla="*/ 0 h 36"/>
                  <a:gd name="T30" fmla="*/ 0 w 52"/>
                  <a:gd name="T31" fmla="*/ 0 h 36"/>
                  <a:gd name="T32" fmla="*/ 0 w 52"/>
                  <a:gd name="T33" fmla="*/ 0 h 36"/>
                  <a:gd name="T34" fmla="*/ 0 w 52"/>
                  <a:gd name="T35" fmla="*/ 0 h 36"/>
                  <a:gd name="T36" fmla="*/ 0 w 52"/>
                  <a:gd name="T37" fmla="*/ 0 h 36"/>
                  <a:gd name="T38" fmla="*/ 0 w 52"/>
                  <a:gd name="T39" fmla="*/ 0 h 36"/>
                  <a:gd name="T40" fmla="*/ 0 w 52"/>
                  <a:gd name="T41" fmla="*/ 0 h 36"/>
                  <a:gd name="T42" fmla="*/ 0 w 52"/>
                  <a:gd name="T43" fmla="*/ 0 h 36"/>
                  <a:gd name="T44" fmla="*/ 0 w 52"/>
                  <a:gd name="T45" fmla="*/ 0 h 36"/>
                  <a:gd name="T46" fmla="*/ 0 w 52"/>
                  <a:gd name="T47" fmla="*/ 0 h 36"/>
                  <a:gd name="T48" fmla="*/ 0 w 5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36"/>
                  <a:gd name="T77" fmla="*/ 52 w 5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36">
                    <a:moveTo>
                      <a:pt x="41" y="27"/>
                    </a:moveTo>
                    <a:lnTo>
                      <a:pt x="46" y="24"/>
                    </a:lnTo>
                    <a:lnTo>
                      <a:pt x="51" y="21"/>
                    </a:lnTo>
                    <a:lnTo>
                      <a:pt x="52" y="16"/>
                    </a:lnTo>
                    <a:lnTo>
                      <a:pt x="52" y="12"/>
                    </a:lnTo>
                    <a:lnTo>
                      <a:pt x="50" y="6"/>
                    </a:lnTo>
                    <a:lnTo>
                      <a:pt x="46" y="2"/>
                    </a:lnTo>
                    <a:lnTo>
                      <a:pt x="41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29" y="1"/>
                    </a:lnTo>
                    <a:lnTo>
                      <a:pt x="21" y="4"/>
                    </a:lnTo>
                    <a:lnTo>
                      <a:pt x="13" y="8"/>
                    </a:lnTo>
                    <a:lnTo>
                      <a:pt x="6" y="15"/>
                    </a:lnTo>
                    <a:lnTo>
                      <a:pt x="3" y="22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4" y="33"/>
                    </a:lnTo>
                    <a:lnTo>
                      <a:pt x="9" y="36"/>
                    </a:lnTo>
                    <a:lnTo>
                      <a:pt x="13" y="36"/>
                    </a:lnTo>
                    <a:lnTo>
                      <a:pt x="18" y="36"/>
                    </a:lnTo>
                    <a:lnTo>
                      <a:pt x="24" y="33"/>
                    </a:lnTo>
                    <a:lnTo>
                      <a:pt x="30" y="32"/>
                    </a:lnTo>
                    <a:lnTo>
                      <a:pt x="36" y="30"/>
                    </a:lnTo>
                    <a:lnTo>
                      <a:pt x="41" y="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3" name="Freeform 454"/>
              <p:cNvSpPr/>
              <p:nvPr/>
            </p:nvSpPr>
            <p:spPr bwMode="auto">
              <a:xfrm>
                <a:off x="2595" y="2703"/>
                <a:ext cx="33" cy="38"/>
              </a:xfrm>
              <a:custGeom>
                <a:avLst/>
                <a:gdLst>
                  <a:gd name="T0" fmla="*/ 0 w 198"/>
                  <a:gd name="T1" fmla="*/ 0 h 236"/>
                  <a:gd name="T2" fmla="*/ 0 w 198"/>
                  <a:gd name="T3" fmla="*/ 0 h 236"/>
                  <a:gd name="T4" fmla="*/ 0 w 198"/>
                  <a:gd name="T5" fmla="*/ 0 h 236"/>
                  <a:gd name="T6" fmla="*/ 0 w 198"/>
                  <a:gd name="T7" fmla="*/ 0 h 236"/>
                  <a:gd name="T8" fmla="*/ 0 w 198"/>
                  <a:gd name="T9" fmla="*/ 0 h 236"/>
                  <a:gd name="T10" fmla="*/ 0 w 198"/>
                  <a:gd name="T11" fmla="*/ 0 h 236"/>
                  <a:gd name="T12" fmla="*/ 0 w 198"/>
                  <a:gd name="T13" fmla="*/ 0 h 236"/>
                  <a:gd name="T14" fmla="*/ 0 w 198"/>
                  <a:gd name="T15" fmla="*/ 0 h 236"/>
                  <a:gd name="T16" fmla="*/ 0 w 198"/>
                  <a:gd name="T17" fmla="*/ 0 h 236"/>
                  <a:gd name="T18" fmla="*/ 0 w 198"/>
                  <a:gd name="T19" fmla="*/ 0 h 236"/>
                  <a:gd name="T20" fmla="*/ 0 w 198"/>
                  <a:gd name="T21" fmla="*/ 0 h 236"/>
                  <a:gd name="T22" fmla="*/ 0 w 198"/>
                  <a:gd name="T23" fmla="*/ 0 h 236"/>
                  <a:gd name="T24" fmla="*/ 0 w 198"/>
                  <a:gd name="T25" fmla="*/ 0 h 236"/>
                  <a:gd name="T26" fmla="*/ 0 w 198"/>
                  <a:gd name="T27" fmla="*/ 0 h 236"/>
                  <a:gd name="T28" fmla="*/ 0 w 198"/>
                  <a:gd name="T29" fmla="*/ 0 h 236"/>
                  <a:gd name="T30" fmla="*/ 0 w 198"/>
                  <a:gd name="T31" fmla="*/ 0 h 236"/>
                  <a:gd name="T32" fmla="*/ 0 w 198"/>
                  <a:gd name="T33" fmla="*/ 0 h 236"/>
                  <a:gd name="T34" fmla="*/ 0 w 198"/>
                  <a:gd name="T35" fmla="*/ 0 h 236"/>
                  <a:gd name="T36" fmla="*/ 0 w 198"/>
                  <a:gd name="T37" fmla="*/ 0 h 236"/>
                  <a:gd name="T38" fmla="*/ 0 w 198"/>
                  <a:gd name="T39" fmla="*/ 0 h 236"/>
                  <a:gd name="T40" fmla="*/ 0 w 198"/>
                  <a:gd name="T41" fmla="*/ 0 h 236"/>
                  <a:gd name="T42" fmla="*/ 0 w 198"/>
                  <a:gd name="T43" fmla="*/ 0 h 236"/>
                  <a:gd name="T44" fmla="*/ 0 w 198"/>
                  <a:gd name="T45" fmla="*/ 0 h 236"/>
                  <a:gd name="T46" fmla="*/ 0 w 198"/>
                  <a:gd name="T47" fmla="*/ 0 h 236"/>
                  <a:gd name="T48" fmla="*/ 0 w 198"/>
                  <a:gd name="T49" fmla="*/ 0 h 236"/>
                  <a:gd name="T50" fmla="*/ 0 w 198"/>
                  <a:gd name="T51" fmla="*/ 0 h 236"/>
                  <a:gd name="T52" fmla="*/ 0 w 198"/>
                  <a:gd name="T53" fmla="*/ 0 h 236"/>
                  <a:gd name="T54" fmla="*/ 0 w 198"/>
                  <a:gd name="T55" fmla="*/ 0 h 236"/>
                  <a:gd name="T56" fmla="*/ 0 w 198"/>
                  <a:gd name="T57" fmla="*/ 0 h 236"/>
                  <a:gd name="T58" fmla="*/ 0 w 198"/>
                  <a:gd name="T59" fmla="*/ 0 h 236"/>
                  <a:gd name="T60" fmla="*/ 0 w 198"/>
                  <a:gd name="T61" fmla="*/ 0 h 236"/>
                  <a:gd name="T62" fmla="*/ 0 w 198"/>
                  <a:gd name="T63" fmla="*/ 0 h 236"/>
                  <a:gd name="T64" fmla="*/ 0 w 198"/>
                  <a:gd name="T65" fmla="*/ 0 h 236"/>
                  <a:gd name="T66" fmla="*/ 0 w 198"/>
                  <a:gd name="T67" fmla="*/ 0 h 236"/>
                  <a:gd name="T68" fmla="*/ 0 w 198"/>
                  <a:gd name="T69" fmla="*/ 0 h 236"/>
                  <a:gd name="T70" fmla="*/ 0 w 198"/>
                  <a:gd name="T71" fmla="*/ 0 h 236"/>
                  <a:gd name="T72" fmla="*/ 0 w 198"/>
                  <a:gd name="T73" fmla="*/ 0 h 236"/>
                  <a:gd name="T74" fmla="*/ 0 w 198"/>
                  <a:gd name="T75" fmla="*/ 0 h 236"/>
                  <a:gd name="T76" fmla="*/ 0 w 198"/>
                  <a:gd name="T77" fmla="*/ 0 h 236"/>
                  <a:gd name="T78" fmla="*/ 0 w 198"/>
                  <a:gd name="T79" fmla="*/ 0 h 236"/>
                  <a:gd name="T80" fmla="*/ 0 w 198"/>
                  <a:gd name="T81" fmla="*/ 0 h 236"/>
                  <a:gd name="T82" fmla="*/ 0 w 198"/>
                  <a:gd name="T83" fmla="*/ 0 h 236"/>
                  <a:gd name="T84" fmla="*/ 0 w 198"/>
                  <a:gd name="T85" fmla="*/ 0 h 236"/>
                  <a:gd name="T86" fmla="*/ 0 w 198"/>
                  <a:gd name="T87" fmla="*/ 0 h 236"/>
                  <a:gd name="T88" fmla="*/ 0 w 198"/>
                  <a:gd name="T89" fmla="*/ 0 h 236"/>
                  <a:gd name="T90" fmla="*/ 0 w 198"/>
                  <a:gd name="T91" fmla="*/ 0 h 236"/>
                  <a:gd name="T92" fmla="*/ 0 w 198"/>
                  <a:gd name="T93" fmla="*/ 0 h 236"/>
                  <a:gd name="T94" fmla="*/ 0 w 198"/>
                  <a:gd name="T95" fmla="*/ 0 h 236"/>
                  <a:gd name="T96" fmla="*/ 0 w 198"/>
                  <a:gd name="T97" fmla="*/ 0 h 236"/>
                  <a:gd name="T98" fmla="*/ 0 w 198"/>
                  <a:gd name="T99" fmla="*/ 0 h 236"/>
                  <a:gd name="T100" fmla="*/ 0 w 198"/>
                  <a:gd name="T101" fmla="*/ 0 h 236"/>
                  <a:gd name="T102" fmla="*/ 0 w 198"/>
                  <a:gd name="T103" fmla="*/ 0 h 236"/>
                  <a:gd name="T104" fmla="*/ 0 w 198"/>
                  <a:gd name="T105" fmla="*/ 0 h 236"/>
                  <a:gd name="T106" fmla="*/ 0 w 198"/>
                  <a:gd name="T107" fmla="*/ 0 h 236"/>
                  <a:gd name="T108" fmla="*/ 0 w 198"/>
                  <a:gd name="T109" fmla="*/ 0 h 236"/>
                  <a:gd name="T110" fmla="*/ 0 w 198"/>
                  <a:gd name="T111" fmla="*/ 0 h 236"/>
                  <a:gd name="T112" fmla="*/ 0 w 198"/>
                  <a:gd name="T113" fmla="*/ 0 h 236"/>
                  <a:gd name="T114" fmla="*/ 0 w 198"/>
                  <a:gd name="T115" fmla="*/ 0 h 236"/>
                  <a:gd name="T116" fmla="*/ 0 w 198"/>
                  <a:gd name="T117" fmla="*/ 0 h 236"/>
                  <a:gd name="T118" fmla="*/ 0 w 198"/>
                  <a:gd name="T119" fmla="*/ 0 h 236"/>
                  <a:gd name="T120" fmla="*/ 0 w 198"/>
                  <a:gd name="T121" fmla="*/ 0 h 2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8"/>
                  <a:gd name="T184" fmla="*/ 0 h 236"/>
                  <a:gd name="T185" fmla="*/ 198 w 198"/>
                  <a:gd name="T186" fmla="*/ 236 h 2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8" h="236">
                    <a:moveTo>
                      <a:pt x="73" y="36"/>
                    </a:moveTo>
                    <a:lnTo>
                      <a:pt x="58" y="46"/>
                    </a:lnTo>
                    <a:lnTo>
                      <a:pt x="46" y="58"/>
                    </a:lnTo>
                    <a:lnTo>
                      <a:pt x="33" y="72"/>
                    </a:lnTo>
                    <a:lnTo>
                      <a:pt x="22" y="85"/>
                    </a:lnTo>
                    <a:lnTo>
                      <a:pt x="14" y="100"/>
                    </a:lnTo>
                    <a:lnTo>
                      <a:pt x="7" y="115"/>
                    </a:lnTo>
                    <a:lnTo>
                      <a:pt x="2" y="130"/>
                    </a:lnTo>
                    <a:lnTo>
                      <a:pt x="0" y="146"/>
                    </a:lnTo>
                    <a:lnTo>
                      <a:pt x="2" y="170"/>
                    </a:lnTo>
                    <a:lnTo>
                      <a:pt x="12" y="190"/>
                    </a:lnTo>
                    <a:lnTo>
                      <a:pt x="26" y="207"/>
                    </a:lnTo>
                    <a:lnTo>
                      <a:pt x="43" y="220"/>
                    </a:lnTo>
                    <a:lnTo>
                      <a:pt x="64" y="229"/>
                    </a:lnTo>
                    <a:lnTo>
                      <a:pt x="88" y="235"/>
                    </a:lnTo>
                    <a:lnTo>
                      <a:pt x="110" y="236"/>
                    </a:lnTo>
                    <a:lnTo>
                      <a:pt x="132" y="232"/>
                    </a:lnTo>
                    <a:lnTo>
                      <a:pt x="137" y="232"/>
                    </a:lnTo>
                    <a:lnTo>
                      <a:pt x="142" y="230"/>
                    </a:lnTo>
                    <a:lnTo>
                      <a:pt x="145" y="226"/>
                    </a:lnTo>
                    <a:lnTo>
                      <a:pt x="146" y="221"/>
                    </a:lnTo>
                    <a:lnTo>
                      <a:pt x="145" y="219"/>
                    </a:lnTo>
                    <a:lnTo>
                      <a:pt x="142" y="219"/>
                    </a:lnTo>
                    <a:lnTo>
                      <a:pt x="137" y="217"/>
                    </a:lnTo>
                    <a:lnTo>
                      <a:pt x="131" y="217"/>
                    </a:lnTo>
                    <a:lnTo>
                      <a:pt x="124" y="217"/>
                    </a:lnTo>
                    <a:lnTo>
                      <a:pt x="118" y="217"/>
                    </a:lnTo>
                    <a:lnTo>
                      <a:pt x="112" y="217"/>
                    </a:lnTo>
                    <a:lnTo>
                      <a:pt x="109" y="217"/>
                    </a:lnTo>
                    <a:lnTo>
                      <a:pt x="97" y="216"/>
                    </a:lnTo>
                    <a:lnTo>
                      <a:pt x="87" y="215"/>
                    </a:lnTo>
                    <a:lnTo>
                      <a:pt x="75" y="214"/>
                    </a:lnTo>
                    <a:lnTo>
                      <a:pt x="63" y="211"/>
                    </a:lnTo>
                    <a:lnTo>
                      <a:pt x="51" y="207"/>
                    </a:lnTo>
                    <a:lnTo>
                      <a:pt x="40" y="199"/>
                    </a:lnTo>
                    <a:lnTo>
                      <a:pt x="29" y="189"/>
                    </a:lnTo>
                    <a:lnTo>
                      <a:pt x="17" y="174"/>
                    </a:lnTo>
                    <a:lnTo>
                      <a:pt x="15" y="157"/>
                    </a:lnTo>
                    <a:lnTo>
                      <a:pt x="16" y="141"/>
                    </a:lnTo>
                    <a:lnTo>
                      <a:pt x="21" y="124"/>
                    </a:lnTo>
                    <a:lnTo>
                      <a:pt x="28" y="109"/>
                    </a:lnTo>
                    <a:lnTo>
                      <a:pt x="39" y="96"/>
                    </a:lnTo>
                    <a:lnTo>
                      <a:pt x="50" y="82"/>
                    </a:lnTo>
                    <a:lnTo>
                      <a:pt x="63" y="70"/>
                    </a:lnTo>
                    <a:lnTo>
                      <a:pt x="78" y="59"/>
                    </a:lnTo>
                    <a:lnTo>
                      <a:pt x="94" y="49"/>
                    </a:lnTo>
                    <a:lnTo>
                      <a:pt x="110" y="39"/>
                    </a:lnTo>
                    <a:lnTo>
                      <a:pt x="126" y="31"/>
                    </a:lnTo>
                    <a:lnTo>
                      <a:pt x="142" y="24"/>
                    </a:lnTo>
                    <a:lnTo>
                      <a:pt x="158" y="19"/>
                    </a:lnTo>
                    <a:lnTo>
                      <a:pt x="172" y="13"/>
                    </a:lnTo>
                    <a:lnTo>
                      <a:pt x="186" y="10"/>
                    </a:lnTo>
                    <a:lnTo>
                      <a:pt x="198" y="7"/>
                    </a:lnTo>
                    <a:lnTo>
                      <a:pt x="190" y="3"/>
                    </a:lnTo>
                    <a:lnTo>
                      <a:pt x="177" y="0"/>
                    </a:lnTo>
                    <a:lnTo>
                      <a:pt x="162" y="3"/>
                    </a:lnTo>
                    <a:lnTo>
                      <a:pt x="144" y="6"/>
                    </a:lnTo>
                    <a:lnTo>
                      <a:pt x="124" y="12"/>
                    </a:lnTo>
                    <a:lnTo>
                      <a:pt x="105" y="19"/>
                    </a:lnTo>
                    <a:lnTo>
                      <a:pt x="88" y="28"/>
                    </a:lnTo>
                    <a:lnTo>
                      <a:pt x="73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4" name="Freeform 455"/>
              <p:cNvSpPr/>
              <p:nvPr/>
            </p:nvSpPr>
            <p:spPr bwMode="auto">
              <a:xfrm>
                <a:off x="2652" y="2703"/>
                <a:ext cx="22" cy="29"/>
              </a:xfrm>
              <a:custGeom>
                <a:avLst/>
                <a:gdLst>
                  <a:gd name="T0" fmla="*/ 0 w 128"/>
                  <a:gd name="T1" fmla="*/ 0 h 183"/>
                  <a:gd name="T2" fmla="*/ 0 w 128"/>
                  <a:gd name="T3" fmla="*/ 0 h 183"/>
                  <a:gd name="T4" fmla="*/ 0 w 128"/>
                  <a:gd name="T5" fmla="*/ 0 h 183"/>
                  <a:gd name="T6" fmla="*/ 0 w 128"/>
                  <a:gd name="T7" fmla="*/ 0 h 183"/>
                  <a:gd name="T8" fmla="*/ 0 w 128"/>
                  <a:gd name="T9" fmla="*/ 0 h 183"/>
                  <a:gd name="T10" fmla="*/ 0 w 128"/>
                  <a:gd name="T11" fmla="*/ 0 h 183"/>
                  <a:gd name="T12" fmla="*/ 0 w 128"/>
                  <a:gd name="T13" fmla="*/ 0 h 183"/>
                  <a:gd name="T14" fmla="*/ 0 w 128"/>
                  <a:gd name="T15" fmla="*/ 0 h 183"/>
                  <a:gd name="T16" fmla="*/ 0 w 128"/>
                  <a:gd name="T17" fmla="*/ 0 h 183"/>
                  <a:gd name="T18" fmla="*/ 0 w 128"/>
                  <a:gd name="T19" fmla="*/ 0 h 183"/>
                  <a:gd name="T20" fmla="*/ 0 w 128"/>
                  <a:gd name="T21" fmla="*/ 0 h 183"/>
                  <a:gd name="T22" fmla="*/ 0 w 128"/>
                  <a:gd name="T23" fmla="*/ 0 h 183"/>
                  <a:gd name="T24" fmla="*/ 0 w 128"/>
                  <a:gd name="T25" fmla="*/ 0 h 183"/>
                  <a:gd name="T26" fmla="*/ 0 w 128"/>
                  <a:gd name="T27" fmla="*/ 0 h 183"/>
                  <a:gd name="T28" fmla="*/ 0 w 128"/>
                  <a:gd name="T29" fmla="*/ 0 h 183"/>
                  <a:gd name="T30" fmla="*/ 0 w 128"/>
                  <a:gd name="T31" fmla="*/ 0 h 183"/>
                  <a:gd name="T32" fmla="*/ 0 w 128"/>
                  <a:gd name="T33" fmla="*/ 0 h 183"/>
                  <a:gd name="T34" fmla="*/ 0 w 128"/>
                  <a:gd name="T35" fmla="*/ 0 h 183"/>
                  <a:gd name="T36" fmla="*/ 0 w 128"/>
                  <a:gd name="T37" fmla="*/ 0 h 183"/>
                  <a:gd name="T38" fmla="*/ 0 w 128"/>
                  <a:gd name="T39" fmla="*/ 0 h 183"/>
                  <a:gd name="T40" fmla="*/ 0 w 128"/>
                  <a:gd name="T41" fmla="*/ 0 h 183"/>
                  <a:gd name="T42" fmla="*/ 0 w 128"/>
                  <a:gd name="T43" fmla="*/ 0 h 183"/>
                  <a:gd name="T44" fmla="*/ 0 w 128"/>
                  <a:gd name="T45" fmla="*/ 0 h 183"/>
                  <a:gd name="T46" fmla="*/ 0 w 128"/>
                  <a:gd name="T47" fmla="*/ 0 h 183"/>
                  <a:gd name="T48" fmla="*/ 0 w 128"/>
                  <a:gd name="T49" fmla="*/ 0 h 183"/>
                  <a:gd name="T50" fmla="*/ 0 w 128"/>
                  <a:gd name="T51" fmla="*/ 0 h 183"/>
                  <a:gd name="T52" fmla="*/ 0 w 128"/>
                  <a:gd name="T53" fmla="*/ 0 h 183"/>
                  <a:gd name="T54" fmla="*/ 0 w 128"/>
                  <a:gd name="T55" fmla="*/ 0 h 183"/>
                  <a:gd name="T56" fmla="*/ 0 w 128"/>
                  <a:gd name="T57" fmla="*/ 0 h 183"/>
                  <a:gd name="T58" fmla="*/ 0 w 128"/>
                  <a:gd name="T59" fmla="*/ 0 h 183"/>
                  <a:gd name="T60" fmla="*/ 0 w 128"/>
                  <a:gd name="T61" fmla="*/ 0 h 183"/>
                  <a:gd name="T62" fmla="*/ 0 w 128"/>
                  <a:gd name="T63" fmla="*/ 0 h 183"/>
                  <a:gd name="T64" fmla="*/ 0 w 128"/>
                  <a:gd name="T65" fmla="*/ 0 h 183"/>
                  <a:gd name="T66" fmla="*/ 0 w 128"/>
                  <a:gd name="T67" fmla="*/ 0 h 183"/>
                  <a:gd name="T68" fmla="*/ 0 w 128"/>
                  <a:gd name="T69" fmla="*/ 0 h 183"/>
                  <a:gd name="T70" fmla="*/ 0 w 128"/>
                  <a:gd name="T71" fmla="*/ 0 h 183"/>
                  <a:gd name="T72" fmla="*/ 0 w 128"/>
                  <a:gd name="T73" fmla="*/ 0 h 183"/>
                  <a:gd name="T74" fmla="*/ 0 w 128"/>
                  <a:gd name="T75" fmla="*/ 0 h 183"/>
                  <a:gd name="T76" fmla="*/ 0 w 128"/>
                  <a:gd name="T77" fmla="*/ 0 h 183"/>
                  <a:gd name="T78" fmla="*/ 0 w 128"/>
                  <a:gd name="T79" fmla="*/ 0 h 183"/>
                  <a:gd name="T80" fmla="*/ 0 w 128"/>
                  <a:gd name="T81" fmla="*/ 0 h 18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3"/>
                  <a:gd name="T125" fmla="*/ 128 w 128"/>
                  <a:gd name="T126" fmla="*/ 183 h 18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3">
                    <a:moveTo>
                      <a:pt x="108" y="61"/>
                    </a:moveTo>
                    <a:lnTo>
                      <a:pt x="111" y="80"/>
                    </a:lnTo>
                    <a:lnTo>
                      <a:pt x="109" y="97"/>
                    </a:lnTo>
                    <a:lnTo>
                      <a:pt x="101" y="110"/>
                    </a:lnTo>
                    <a:lnTo>
                      <a:pt x="89" y="123"/>
                    </a:lnTo>
                    <a:lnTo>
                      <a:pt x="75" y="134"/>
                    </a:lnTo>
                    <a:lnTo>
                      <a:pt x="60" y="145"/>
                    </a:lnTo>
                    <a:lnTo>
                      <a:pt x="43" y="156"/>
                    </a:lnTo>
                    <a:lnTo>
                      <a:pt x="29" y="167"/>
                    </a:lnTo>
                    <a:lnTo>
                      <a:pt x="27" y="170"/>
                    </a:lnTo>
                    <a:lnTo>
                      <a:pt x="26" y="172"/>
                    </a:lnTo>
                    <a:lnTo>
                      <a:pt x="26" y="176"/>
                    </a:lnTo>
                    <a:lnTo>
                      <a:pt x="28" y="179"/>
                    </a:lnTo>
                    <a:lnTo>
                      <a:pt x="30" y="182"/>
                    </a:lnTo>
                    <a:lnTo>
                      <a:pt x="34" y="183"/>
                    </a:lnTo>
                    <a:lnTo>
                      <a:pt x="37" y="183"/>
                    </a:lnTo>
                    <a:lnTo>
                      <a:pt x="41" y="182"/>
                    </a:lnTo>
                    <a:lnTo>
                      <a:pt x="58" y="171"/>
                    </a:lnTo>
                    <a:lnTo>
                      <a:pt x="76" y="160"/>
                    </a:lnTo>
                    <a:lnTo>
                      <a:pt x="92" y="147"/>
                    </a:lnTo>
                    <a:lnTo>
                      <a:pt x="108" y="132"/>
                    </a:lnTo>
                    <a:lnTo>
                      <a:pt x="118" y="116"/>
                    </a:lnTo>
                    <a:lnTo>
                      <a:pt x="125" y="98"/>
                    </a:lnTo>
                    <a:lnTo>
                      <a:pt x="128" y="78"/>
                    </a:lnTo>
                    <a:lnTo>
                      <a:pt x="123" y="58"/>
                    </a:lnTo>
                    <a:lnTo>
                      <a:pt x="112" y="41"/>
                    </a:lnTo>
                    <a:lnTo>
                      <a:pt x="98" y="28"/>
                    </a:lnTo>
                    <a:lnTo>
                      <a:pt x="80" y="16"/>
                    </a:lnTo>
                    <a:lnTo>
                      <a:pt x="61" y="8"/>
                    </a:lnTo>
                    <a:lnTo>
                      <a:pt x="41" y="2"/>
                    </a:lnTo>
                    <a:lnTo>
                      <a:pt x="23" y="0"/>
                    </a:lnTo>
                    <a:lnTo>
                      <a:pt x="9" y="1"/>
                    </a:lnTo>
                    <a:lnTo>
                      <a:pt x="0" y="6"/>
                    </a:lnTo>
                    <a:lnTo>
                      <a:pt x="16" y="10"/>
                    </a:lnTo>
                    <a:lnTo>
                      <a:pt x="33" y="14"/>
                    </a:lnTo>
                    <a:lnTo>
                      <a:pt x="48" y="17"/>
                    </a:lnTo>
                    <a:lnTo>
                      <a:pt x="63" y="22"/>
                    </a:lnTo>
                    <a:lnTo>
                      <a:pt x="77" y="28"/>
                    </a:lnTo>
                    <a:lnTo>
                      <a:pt x="90" y="36"/>
                    </a:lnTo>
                    <a:lnTo>
                      <a:pt x="101" y="46"/>
                    </a:lnTo>
                    <a:lnTo>
                      <a:pt x="108" y="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5" name="Freeform 456"/>
              <p:cNvSpPr/>
              <p:nvPr/>
            </p:nvSpPr>
            <p:spPr bwMode="auto">
              <a:xfrm>
                <a:off x="2574" y="2697"/>
                <a:ext cx="54" cy="63"/>
              </a:xfrm>
              <a:custGeom>
                <a:avLst/>
                <a:gdLst>
                  <a:gd name="T0" fmla="*/ 0 w 323"/>
                  <a:gd name="T1" fmla="*/ 0 h 379"/>
                  <a:gd name="T2" fmla="*/ 0 w 323"/>
                  <a:gd name="T3" fmla="*/ 0 h 379"/>
                  <a:gd name="T4" fmla="*/ 0 w 323"/>
                  <a:gd name="T5" fmla="*/ 0 h 379"/>
                  <a:gd name="T6" fmla="*/ 0 w 323"/>
                  <a:gd name="T7" fmla="*/ 0 h 379"/>
                  <a:gd name="T8" fmla="*/ 0 w 323"/>
                  <a:gd name="T9" fmla="*/ 0 h 379"/>
                  <a:gd name="T10" fmla="*/ 0 w 323"/>
                  <a:gd name="T11" fmla="*/ 0 h 379"/>
                  <a:gd name="T12" fmla="*/ 0 w 323"/>
                  <a:gd name="T13" fmla="*/ 0 h 379"/>
                  <a:gd name="T14" fmla="*/ 0 w 323"/>
                  <a:gd name="T15" fmla="*/ 0 h 379"/>
                  <a:gd name="T16" fmla="*/ 0 w 323"/>
                  <a:gd name="T17" fmla="*/ 0 h 379"/>
                  <a:gd name="T18" fmla="*/ 0 w 323"/>
                  <a:gd name="T19" fmla="*/ 0 h 379"/>
                  <a:gd name="T20" fmla="*/ 0 w 323"/>
                  <a:gd name="T21" fmla="*/ 0 h 379"/>
                  <a:gd name="T22" fmla="*/ 0 w 323"/>
                  <a:gd name="T23" fmla="*/ 0 h 379"/>
                  <a:gd name="T24" fmla="*/ 0 w 323"/>
                  <a:gd name="T25" fmla="*/ 0 h 379"/>
                  <a:gd name="T26" fmla="*/ 0 w 323"/>
                  <a:gd name="T27" fmla="*/ 0 h 379"/>
                  <a:gd name="T28" fmla="*/ 0 w 323"/>
                  <a:gd name="T29" fmla="*/ 0 h 379"/>
                  <a:gd name="T30" fmla="*/ 0 w 323"/>
                  <a:gd name="T31" fmla="*/ 0 h 379"/>
                  <a:gd name="T32" fmla="*/ 0 w 323"/>
                  <a:gd name="T33" fmla="*/ 0 h 379"/>
                  <a:gd name="T34" fmla="*/ 0 w 323"/>
                  <a:gd name="T35" fmla="*/ 0 h 379"/>
                  <a:gd name="T36" fmla="*/ 0 w 323"/>
                  <a:gd name="T37" fmla="*/ 0 h 379"/>
                  <a:gd name="T38" fmla="*/ 0 w 323"/>
                  <a:gd name="T39" fmla="*/ 0 h 379"/>
                  <a:gd name="T40" fmla="*/ 0 w 323"/>
                  <a:gd name="T41" fmla="*/ 0 h 379"/>
                  <a:gd name="T42" fmla="*/ 0 w 323"/>
                  <a:gd name="T43" fmla="*/ 0 h 379"/>
                  <a:gd name="T44" fmla="*/ 0 w 323"/>
                  <a:gd name="T45" fmla="*/ 0 h 379"/>
                  <a:gd name="T46" fmla="*/ 0 w 323"/>
                  <a:gd name="T47" fmla="*/ 0 h 379"/>
                  <a:gd name="T48" fmla="*/ 0 w 323"/>
                  <a:gd name="T49" fmla="*/ 0 h 379"/>
                  <a:gd name="T50" fmla="*/ 0 w 323"/>
                  <a:gd name="T51" fmla="*/ 0 h 379"/>
                  <a:gd name="T52" fmla="*/ 0 w 323"/>
                  <a:gd name="T53" fmla="*/ 0 h 379"/>
                  <a:gd name="T54" fmla="*/ 0 w 323"/>
                  <a:gd name="T55" fmla="*/ 0 h 379"/>
                  <a:gd name="T56" fmla="*/ 0 w 323"/>
                  <a:gd name="T57" fmla="*/ 0 h 379"/>
                  <a:gd name="T58" fmla="*/ 0 w 323"/>
                  <a:gd name="T59" fmla="*/ 0 h 379"/>
                  <a:gd name="T60" fmla="*/ 0 w 323"/>
                  <a:gd name="T61" fmla="*/ 0 h 379"/>
                  <a:gd name="T62" fmla="*/ 0 w 323"/>
                  <a:gd name="T63" fmla="*/ 0 h 379"/>
                  <a:gd name="T64" fmla="*/ 0 w 323"/>
                  <a:gd name="T65" fmla="*/ 0 h 379"/>
                  <a:gd name="T66" fmla="*/ 0 w 323"/>
                  <a:gd name="T67" fmla="*/ 0 h 379"/>
                  <a:gd name="T68" fmla="*/ 0 w 323"/>
                  <a:gd name="T69" fmla="*/ 0 h 379"/>
                  <a:gd name="T70" fmla="*/ 0 w 323"/>
                  <a:gd name="T71" fmla="*/ 0 h 379"/>
                  <a:gd name="T72" fmla="*/ 0 w 323"/>
                  <a:gd name="T73" fmla="*/ 0 h 379"/>
                  <a:gd name="T74" fmla="*/ 0 w 323"/>
                  <a:gd name="T75" fmla="*/ 0 h 379"/>
                  <a:gd name="T76" fmla="*/ 0 w 323"/>
                  <a:gd name="T77" fmla="*/ 0 h 379"/>
                  <a:gd name="T78" fmla="*/ 0 w 323"/>
                  <a:gd name="T79" fmla="*/ 0 h 379"/>
                  <a:gd name="T80" fmla="*/ 0 w 323"/>
                  <a:gd name="T81" fmla="*/ 0 h 379"/>
                  <a:gd name="T82" fmla="*/ 0 w 323"/>
                  <a:gd name="T83" fmla="*/ 0 h 379"/>
                  <a:gd name="T84" fmla="*/ 0 w 323"/>
                  <a:gd name="T85" fmla="*/ 0 h 379"/>
                  <a:gd name="T86" fmla="*/ 0 w 323"/>
                  <a:gd name="T87" fmla="*/ 0 h 37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3"/>
                  <a:gd name="T133" fmla="*/ 0 h 379"/>
                  <a:gd name="T134" fmla="*/ 323 w 323"/>
                  <a:gd name="T135" fmla="*/ 379 h 37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3" h="379">
                    <a:moveTo>
                      <a:pt x="126" y="50"/>
                    </a:moveTo>
                    <a:lnTo>
                      <a:pt x="101" y="70"/>
                    </a:lnTo>
                    <a:lnTo>
                      <a:pt x="76" y="92"/>
                    </a:lnTo>
                    <a:lnTo>
                      <a:pt x="54" y="115"/>
                    </a:lnTo>
                    <a:lnTo>
                      <a:pt x="34" y="140"/>
                    </a:lnTo>
                    <a:lnTo>
                      <a:pt x="18" y="167"/>
                    </a:lnTo>
                    <a:lnTo>
                      <a:pt x="6" y="196"/>
                    </a:lnTo>
                    <a:lnTo>
                      <a:pt x="0" y="227"/>
                    </a:lnTo>
                    <a:lnTo>
                      <a:pt x="1" y="259"/>
                    </a:lnTo>
                    <a:lnTo>
                      <a:pt x="4" y="267"/>
                    </a:lnTo>
                    <a:lnTo>
                      <a:pt x="7" y="277"/>
                    </a:lnTo>
                    <a:lnTo>
                      <a:pt x="11" y="283"/>
                    </a:lnTo>
                    <a:lnTo>
                      <a:pt x="15" y="291"/>
                    </a:lnTo>
                    <a:lnTo>
                      <a:pt x="21" y="298"/>
                    </a:lnTo>
                    <a:lnTo>
                      <a:pt x="27" y="305"/>
                    </a:lnTo>
                    <a:lnTo>
                      <a:pt x="34" y="311"/>
                    </a:lnTo>
                    <a:lnTo>
                      <a:pt x="41" y="316"/>
                    </a:lnTo>
                    <a:lnTo>
                      <a:pt x="57" y="325"/>
                    </a:lnTo>
                    <a:lnTo>
                      <a:pt x="72" y="333"/>
                    </a:lnTo>
                    <a:lnTo>
                      <a:pt x="87" y="340"/>
                    </a:lnTo>
                    <a:lnTo>
                      <a:pt x="103" y="345"/>
                    </a:lnTo>
                    <a:lnTo>
                      <a:pt x="120" y="351"/>
                    </a:lnTo>
                    <a:lnTo>
                      <a:pt x="136" y="356"/>
                    </a:lnTo>
                    <a:lnTo>
                      <a:pt x="153" y="360"/>
                    </a:lnTo>
                    <a:lnTo>
                      <a:pt x="169" y="364"/>
                    </a:lnTo>
                    <a:lnTo>
                      <a:pt x="187" y="367"/>
                    </a:lnTo>
                    <a:lnTo>
                      <a:pt x="204" y="370"/>
                    </a:lnTo>
                    <a:lnTo>
                      <a:pt x="221" y="372"/>
                    </a:lnTo>
                    <a:lnTo>
                      <a:pt x="238" y="374"/>
                    </a:lnTo>
                    <a:lnTo>
                      <a:pt x="256" y="375"/>
                    </a:lnTo>
                    <a:lnTo>
                      <a:pt x="273" y="376"/>
                    </a:lnTo>
                    <a:lnTo>
                      <a:pt x="290" y="378"/>
                    </a:lnTo>
                    <a:lnTo>
                      <a:pt x="307" y="379"/>
                    </a:lnTo>
                    <a:lnTo>
                      <a:pt x="312" y="379"/>
                    </a:lnTo>
                    <a:lnTo>
                      <a:pt x="317" y="375"/>
                    </a:lnTo>
                    <a:lnTo>
                      <a:pt x="320" y="372"/>
                    </a:lnTo>
                    <a:lnTo>
                      <a:pt x="323" y="366"/>
                    </a:lnTo>
                    <a:lnTo>
                      <a:pt x="323" y="360"/>
                    </a:lnTo>
                    <a:lnTo>
                      <a:pt x="320" y="356"/>
                    </a:lnTo>
                    <a:lnTo>
                      <a:pt x="316" y="352"/>
                    </a:lnTo>
                    <a:lnTo>
                      <a:pt x="311" y="351"/>
                    </a:lnTo>
                    <a:lnTo>
                      <a:pt x="295" y="351"/>
                    </a:lnTo>
                    <a:lnTo>
                      <a:pt x="279" y="351"/>
                    </a:lnTo>
                    <a:lnTo>
                      <a:pt x="263" y="350"/>
                    </a:lnTo>
                    <a:lnTo>
                      <a:pt x="248" y="349"/>
                    </a:lnTo>
                    <a:lnTo>
                      <a:pt x="231" y="348"/>
                    </a:lnTo>
                    <a:lnTo>
                      <a:pt x="215" y="345"/>
                    </a:lnTo>
                    <a:lnTo>
                      <a:pt x="200" y="343"/>
                    </a:lnTo>
                    <a:lnTo>
                      <a:pt x="183" y="341"/>
                    </a:lnTo>
                    <a:lnTo>
                      <a:pt x="168" y="337"/>
                    </a:lnTo>
                    <a:lnTo>
                      <a:pt x="151" y="334"/>
                    </a:lnTo>
                    <a:lnTo>
                      <a:pt x="136" y="329"/>
                    </a:lnTo>
                    <a:lnTo>
                      <a:pt x="121" y="325"/>
                    </a:lnTo>
                    <a:lnTo>
                      <a:pt x="106" y="320"/>
                    </a:lnTo>
                    <a:lnTo>
                      <a:pt x="92" y="313"/>
                    </a:lnTo>
                    <a:lnTo>
                      <a:pt x="76" y="306"/>
                    </a:lnTo>
                    <a:lnTo>
                      <a:pt x="62" y="300"/>
                    </a:lnTo>
                    <a:lnTo>
                      <a:pt x="51" y="291"/>
                    </a:lnTo>
                    <a:lnTo>
                      <a:pt x="41" y="280"/>
                    </a:lnTo>
                    <a:lnTo>
                      <a:pt x="35" y="269"/>
                    </a:lnTo>
                    <a:lnTo>
                      <a:pt x="31" y="255"/>
                    </a:lnTo>
                    <a:lnTo>
                      <a:pt x="31" y="239"/>
                    </a:lnTo>
                    <a:lnTo>
                      <a:pt x="33" y="218"/>
                    </a:lnTo>
                    <a:lnTo>
                      <a:pt x="38" y="197"/>
                    </a:lnTo>
                    <a:lnTo>
                      <a:pt x="42" y="182"/>
                    </a:lnTo>
                    <a:lnTo>
                      <a:pt x="51" y="165"/>
                    </a:lnTo>
                    <a:lnTo>
                      <a:pt x="60" y="150"/>
                    </a:lnTo>
                    <a:lnTo>
                      <a:pt x="68" y="136"/>
                    </a:lnTo>
                    <a:lnTo>
                      <a:pt x="79" y="124"/>
                    </a:lnTo>
                    <a:lnTo>
                      <a:pt x="89" y="111"/>
                    </a:lnTo>
                    <a:lnTo>
                      <a:pt x="101" y="100"/>
                    </a:lnTo>
                    <a:lnTo>
                      <a:pt x="114" y="88"/>
                    </a:lnTo>
                    <a:lnTo>
                      <a:pt x="129" y="76"/>
                    </a:lnTo>
                    <a:lnTo>
                      <a:pt x="144" y="64"/>
                    </a:lnTo>
                    <a:lnTo>
                      <a:pt x="162" y="53"/>
                    </a:lnTo>
                    <a:lnTo>
                      <a:pt x="181" y="41"/>
                    </a:lnTo>
                    <a:lnTo>
                      <a:pt x="201" y="31"/>
                    </a:lnTo>
                    <a:lnTo>
                      <a:pt x="219" y="22"/>
                    </a:lnTo>
                    <a:lnTo>
                      <a:pt x="237" y="14"/>
                    </a:lnTo>
                    <a:lnTo>
                      <a:pt x="253" y="7"/>
                    </a:lnTo>
                    <a:lnTo>
                      <a:pt x="268" y="1"/>
                    </a:lnTo>
                    <a:lnTo>
                      <a:pt x="255" y="0"/>
                    </a:lnTo>
                    <a:lnTo>
                      <a:pt x="238" y="1"/>
                    </a:lnTo>
                    <a:lnTo>
                      <a:pt x="221" y="5"/>
                    </a:lnTo>
                    <a:lnTo>
                      <a:pt x="201" y="11"/>
                    </a:lnTo>
                    <a:lnTo>
                      <a:pt x="181" y="19"/>
                    </a:lnTo>
                    <a:lnTo>
                      <a:pt x="161" y="28"/>
                    </a:lnTo>
                    <a:lnTo>
                      <a:pt x="142" y="39"/>
                    </a:lnTo>
                    <a:lnTo>
                      <a:pt x="126" y="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6" name="Freeform 457"/>
              <p:cNvSpPr/>
              <p:nvPr/>
            </p:nvSpPr>
            <p:spPr bwMode="auto">
              <a:xfrm>
                <a:off x="2649" y="2696"/>
                <a:ext cx="46" cy="42"/>
              </a:xfrm>
              <a:custGeom>
                <a:avLst/>
                <a:gdLst>
                  <a:gd name="T0" fmla="*/ 0 w 282"/>
                  <a:gd name="T1" fmla="*/ 0 h 253"/>
                  <a:gd name="T2" fmla="*/ 0 w 282"/>
                  <a:gd name="T3" fmla="*/ 0 h 253"/>
                  <a:gd name="T4" fmla="*/ 0 w 282"/>
                  <a:gd name="T5" fmla="*/ 0 h 253"/>
                  <a:gd name="T6" fmla="*/ 0 w 282"/>
                  <a:gd name="T7" fmla="*/ 0 h 253"/>
                  <a:gd name="T8" fmla="*/ 0 w 282"/>
                  <a:gd name="T9" fmla="*/ 0 h 253"/>
                  <a:gd name="T10" fmla="*/ 0 w 282"/>
                  <a:gd name="T11" fmla="*/ 0 h 253"/>
                  <a:gd name="T12" fmla="*/ 0 w 282"/>
                  <a:gd name="T13" fmla="*/ 0 h 253"/>
                  <a:gd name="T14" fmla="*/ 0 w 282"/>
                  <a:gd name="T15" fmla="*/ 0 h 253"/>
                  <a:gd name="T16" fmla="*/ 0 w 282"/>
                  <a:gd name="T17" fmla="*/ 0 h 253"/>
                  <a:gd name="T18" fmla="*/ 0 w 282"/>
                  <a:gd name="T19" fmla="*/ 0 h 253"/>
                  <a:gd name="T20" fmla="*/ 0 w 282"/>
                  <a:gd name="T21" fmla="*/ 0 h 253"/>
                  <a:gd name="T22" fmla="*/ 0 w 282"/>
                  <a:gd name="T23" fmla="*/ 0 h 253"/>
                  <a:gd name="T24" fmla="*/ 0 w 282"/>
                  <a:gd name="T25" fmla="*/ 0 h 253"/>
                  <a:gd name="T26" fmla="*/ 0 w 282"/>
                  <a:gd name="T27" fmla="*/ 0 h 253"/>
                  <a:gd name="T28" fmla="*/ 0 w 282"/>
                  <a:gd name="T29" fmla="*/ 0 h 253"/>
                  <a:gd name="T30" fmla="*/ 0 w 282"/>
                  <a:gd name="T31" fmla="*/ 0 h 253"/>
                  <a:gd name="T32" fmla="*/ 0 w 282"/>
                  <a:gd name="T33" fmla="*/ 0 h 253"/>
                  <a:gd name="T34" fmla="*/ 0 w 282"/>
                  <a:gd name="T35" fmla="*/ 0 h 253"/>
                  <a:gd name="T36" fmla="*/ 0 w 282"/>
                  <a:gd name="T37" fmla="*/ 0 h 253"/>
                  <a:gd name="T38" fmla="*/ 0 w 282"/>
                  <a:gd name="T39" fmla="*/ 0 h 253"/>
                  <a:gd name="T40" fmla="*/ 0 w 282"/>
                  <a:gd name="T41" fmla="*/ 0 h 253"/>
                  <a:gd name="T42" fmla="*/ 0 w 282"/>
                  <a:gd name="T43" fmla="*/ 0 h 253"/>
                  <a:gd name="T44" fmla="*/ 0 w 282"/>
                  <a:gd name="T45" fmla="*/ 0 h 253"/>
                  <a:gd name="T46" fmla="*/ 0 w 282"/>
                  <a:gd name="T47" fmla="*/ 0 h 253"/>
                  <a:gd name="T48" fmla="*/ 0 w 282"/>
                  <a:gd name="T49" fmla="*/ 0 h 253"/>
                  <a:gd name="T50" fmla="*/ 0 w 282"/>
                  <a:gd name="T51" fmla="*/ 0 h 253"/>
                  <a:gd name="T52" fmla="*/ 0 w 282"/>
                  <a:gd name="T53" fmla="*/ 0 h 253"/>
                  <a:gd name="T54" fmla="*/ 0 w 282"/>
                  <a:gd name="T55" fmla="*/ 0 h 253"/>
                  <a:gd name="T56" fmla="*/ 0 w 282"/>
                  <a:gd name="T57" fmla="*/ 0 h 253"/>
                  <a:gd name="T58" fmla="*/ 0 w 282"/>
                  <a:gd name="T59" fmla="*/ 0 h 253"/>
                  <a:gd name="T60" fmla="*/ 0 w 282"/>
                  <a:gd name="T61" fmla="*/ 0 h 253"/>
                  <a:gd name="T62" fmla="*/ 0 w 282"/>
                  <a:gd name="T63" fmla="*/ 0 h 253"/>
                  <a:gd name="T64" fmla="*/ 0 w 282"/>
                  <a:gd name="T65" fmla="*/ 0 h 253"/>
                  <a:gd name="T66" fmla="*/ 0 w 282"/>
                  <a:gd name="T67" fmla="*/ 0 h 253"/>
                  <a:gd name="T68" fmla="*/ 0 w 282"/>
                  <a:gd name="T69" fmla="*/ 0 h 253"/>
                  <a:gd name="T70" fmla="*/ 0 w 282"/>
                  <a:gd name="T71" fmla="*/ 0 h 253"/>
                  <a:gd name="T72" fmla="*/ 0 w 282"/>
                  <a:gd name="T73" fmla="*/ 0 h 253"/>
                  <a:gd name="T74" fmla="*/ 0 w 282"/>
                  <a:gd name="T75" fmla="*/ 0 h 253"/>
                  <a:gd name="T76" fmla="*/ 0 w 282"/>
                  <a:gd name="T77" fmla="*/ 0 h 253"/>
                  <a:gd name="T78" fmla="*/ 0 w 282"/>
                  <a:gd name="T79" fmla="*/ 0 h 253"/>
                  <a:gd name="T80" fmla="*/ 0 w 282"/>
                  <a:gd name="T81" fmla="*/ 0 h 253"/>
                  <a:gd name="T82" fmla="*/ 0 w 282"/>
                  <a:gd name="T83" fmla="*/ 0 h 253"/>
                  <a:gd name="T84" fmla="*/ 0 w 282"/>
                  <a:gd name="T85" fmla="*/ 0 h 253"/>
                  <a:gd name="T86" fmla="*/ 0 w 282"/>
                  <a:gd name="T87" fmla="*/ 0 h 253"/>
                  <a:gd name="T88" fmla="*/ 0 w 282"/>
                  <a:gd name="T89" fmla="*/ 0 h 253"/>
                  <a:gd name="T90" fmla="*/ 0 w 282"/>
                  <a:gd name="T91" fmla="*/ 0 h 253"/>
                  <a:gd name="T92" fmla="*/ 0 w 282"/>
                  <a:gd name="T93" fmla="*/ 0 h 253"/>
                  <a:gd name="T94" fmla="*/ 0 w 282"/>
                  <a:gd name="T95" fmla="*/ 0 h 253"/>
                  <a:gd name="T96" fmla="*/ 0 w 282"/>
                  <a:gd name="T97" fmla="*/ 0 h 253"/>
                  <a:gd name="T98" fmla="*/ 0 w 282"/>
                  <a:gd name="T99" fmla="*/ 0 h 253"/>
                  <a:gd name="T100" fmla="*/ 0 w 282"/>
                  <a:gd name="T101" fmla="*/ 0 h 253"/>
                  <a:gd name="T102" fmla="*/ 0 w 282"/>
                  <a:gd name="T103" fmla="*/ 0 h 253"/>
                  <a:gd name="T104" fmla="*/ 0 w 282"/>
                  <a:gd name="T105" fmla="*/ 0 h 253"/>
                  <a:gd name="T106" fmla="*/ 0 w 282"/>
                  <a:gd name="T107" fmla="*/ 0 h 253"/>
                  <a:gd name="T108" fmla="*/ 0 w 282"/>
                  <a:gd name="T109" fmla="*/ 0 h 253"/>
                  <a:gd name="T110" fmla="*/ 0 w 282"/>
                  <a:gd name="T111" fmla="*/ 0 h 253"/>
                  <a:gd name="T112" fmla="*/ 0 w 282"/>
                  <a:gd name="T113" fmla="*/ 0 h 253"/>
                  <a:gd name="T114" fmla="*/ 0 w 282"/>
                  <a:gd name="T115" fmla="*/ 0 h 253"/>
                  <a:gd name="T116" fmla="*/ 0 w 282"/>
                  <a:gd name="T117" fmla="*/ 0 h 253"/>
                  <a:gd name="T118" fmla="*/ 0 w 282"/>
                  <a:gd name="T119" fmla="*/ 0 h 253"/>
                  <a:gd name="T120" fmla="*/ 0 w 282"/>
                  <a:gd name="T121" fmla="*/ 0 h 2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2"/>
                  <a:gd name="T184" fmla="*/ 0 h 253"/>
                  <a:gd name="T185" fmla="*/ 282 w 282"/>
                  <a:gd name="T186" fmla="*/ 253 h 2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2" h="253">
                    <a:moveTo>
                      <a:pt x="235" y="78"/>
                    </a:moveTo>
                    <a:lnTo>
                      <a:pt x="248" y="92"/>
                    </a:lnTo>
                    <a:lnTo>
                      <a:pt x="255" y="108"/>
                    </a:lnTo>
                    <a:lnTo>
                      <a:pt x="259" y="125"/>
                    </a:lnTo>
                    <a:lnTo>
                      <a:pt x="259" y="144"/>
                    </a:lnTo>
                    <a:lnTo>
                      <a:pt x="257" y="159"/>
                    </a:lnTo>
                    <a:lnTo>
                      <a:pt x="252" y="171"/>
                    </a:lnTo>
                    <a:lnTo>
                      <a:pt x="244" y="184"/>
                    </a:lnTo>
                    <a:lnTo>
                      <a:pt x="236" y="194"/>
                    </a:lnTo>
                    <a:lnTo>
                      <a:pt x="225" y="206"/>
                    </a:lnTo>
                    <a:lnTo>
                      <a:pt x="215" y="215"/>
                    </a:lnTo>
                    <a:lnTo>
                      <a:pt x="204" y="225"/>
                    </a:lnTo>
                    <a:lnTo>
                      <a:pt x="194" y="236"/>
                    </a:lnTo>
                    <a:lnTo>
                      <a:pt x="191" y="239"/>
                    </a:lnTo>
                    <a:lnTo>
                      <a:pt x="190" y="242"/>
                    </a:lnTo>
                    <a:lnTo>
                      <a:pt x="191" y="246"/>
                    </a:lnTo>
                    <a:lnTo>
                      <a:pt x="194" y="249"/>
                    </a:lnTo>
                    <a:lnTo>
                      <a:pt x="197" y="252"/>
                    </a:lnTo>
                    <a:lnTo>
                      <a:pt x="201" y="253"/>
                    </a:lnTo>
                    <a:lnTo>
                      <a:pt x="205" y="252"/>
                    </a:lnTo>
                    <a:lnTo>
                      <a:pt x="209" y="249"/>
                    </a:lnTo>
                    <a:lnTo>
                      <a:pt x="232" y="234"/>
                    </a:lnTo>
                    <a:lnTo>
                      <a:pt x="251" y="215"/>
                    </a:lnTo>
                    <a:lnTo>
                      <a:pt x="267" y="192"/>
                    </a:lnTo>
                    <a:lnTo>
                      <a:pt x="278" y="168"/>
                    </a:lnTo>
                    <a:lnTo>
                      <a:pt x="282" y="141"/>
                    </a:lnTo>
                    <a:lnTo>
                      <a:pt x="279" y="116"/>
                    </a:lnTo>
                    <a:lnTo>
                      <a:pt x="270" y="92"/>
                    </a:lnTo>
                    <a:lnTo>
                      <a:pt x="251" y="70"/>
                    </a:lnTo>
                    <a:lnTo>
                      <a:pt x="237" y="59"/>
                    </a:lnTo>
                    <a:lnTo>
                      <a:pt x="221" y="48"/>
                    </a:lnTo>
                    <a:lnTo>
                      <a:pt x="202" y="39"/>
                    </a:lnTo>
                    <a:lnTo>
                      <a:pt x="183" y="31"/>
                    </a:lnTo>
                    <a:lnTo>
                      <a:pt x="163" y="24"/>
                    </a:lnTo>
                    <a:lnTo>
                      <a:pt x="142" y="18"/>
                    </a:lnTo>
                    <a:lnTo>
                      <a:pt x="122" y="13"/>
                    </a:lnTo>
                    <a:lnTo>
                      <a:pt x="101" y="8"/>
                    </a:lnTo>
                    <a:lnTo>
                      <a:pt x="82" y="5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12" y="8"/>
                    </a:lnTo>
                    <a:lnTo>
                      <a:pt x="25" y="9"/>
                    </a:lnTo>
                    <a:lnTo>
                      <a:pt x="38" y="12"/>
                    </a:lnTo>
                    <a:lnTo>
                      <a:pt x="52" y="14"/>
                    </a:lnTo>
                    <a:lnTo>
                      <a:pt x="67" y="16"/>
                    </a:lnTo>
                    <a:lnTo>
                      <a:pt x="82" y="18"/>
                    </a:lnTo>
                    <a:lnTo>
                      <a:pt x="97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5"/>
                    </a:lnTo>
                    <a:lnTo>
                      <a:pt x="162" y="40"/>
                    </a:lnTo>
                    <a:lnTo>
                      <a:pt x="177" y="46"/>
                    </a:lnTo>
                    <a:lnTo>
                      <a:pt x="192" y="53"/>
                    </a:lnTo>
                    <a:lnTo>
                      <a:pt x="208" y="60"/>
                    </a:lnTo>
                    <a:lnTo>
                      <a:pt x="222" y="69"/>
                    </a:lnTo>
                    <a:lnTo>
                      <a:pt x="235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7" name="Freeform 458"/>
              <p:cNvSpPr/>
              <p:nvPr/>
            </p:nvSpPr>
            <p:spPr bwMode="auto">
              <a:xfrm>
                <a:off x="2556" y="2718"/>
                <a:ext cx="18" cy="39"/>
              </a:xfrm>
              <a:custGeom>
                <a:avLst/>
                <a:gdLst>
                  <a:gd name="T0" fmla="*/ 0 w 115"/>
                  <a:gd name="T1" fmla="*/ 0 h 236"/>
                  <a:gd name="T2" fmla="*/ 0 w 115"/>
                  <a:gd name="T3" fmla="*/ 0 h 236"/>
                  <a:gd name="T4" fmla="*/ 0 w 115"/>
                  <a:gd name="T5" fmla="*/ 0 h 236"/>
                  <a:gd name="T6" fmla="*/ 0 w 115"/>
                  <a:gd name="T7" fmla="*/ 0 h 236"/>
                  <a:gd name="T8" fmla="*/ 0 w 115"/>
                  <a:gd name="T9" fmla="*/ 0 h 236"/>
                  <a:gd name="T10" fmla="*/ 0 w 115"/>
                  <a:gd name="T11" fmla="*/ 0 h 236"/>
                  <a:gd name="T12" fmla="*/ 0 w 115"/>
                  <a:gd name="T13" fmla="*/ 0 h 236"/>
                  <a:gd name="T14" fmla="*/ 0 w 115"/>
                  <a:gd name="T15" fmla="*/ 0 h 236"/>
                  <a:gd name="T16" fmla="*/ 0 w 115"/>
                  <a:gd name="T17" fmla="*/ 0 h 236"/>
                  <a:gd name="T18" fmla="*/ 0 w 115"/>
                  <a:gd name="T19" fmla="*/ 0 h 236"/>
                  <a:gd name="T20" fmla="*/ 0 w 115"/>
                  <a:gd name="T21" fmla="*/ 0 h 236"/>
                  <a:gd name="T22" fmla="*/ 0 w 115"/>
                  <a:gd name="T23" fmla="*/ 0 h 236"/>
                  <a:gd name="T24" fmla="*/ 0 w 115"/>
                  <a:gd name="T25" fmla="*/ 0 h 236"/>
                  <a:gd name="T26" fmla="*/ 0 w 115"/>
                  <a:gd name="T27" fmla="*/ 0 h 236"/>
                  <a:gd name="T28" fmla="*/ 0 w 115"/>
                  <a:gd name="T29" fmla="*/ 0 h 236"/>
                  <a:gd name="T30" fmla="*/ 0 w 115"/>
                  <a:gd name="T31" fmla="*/ 0 h 236"/>
                  <a:gd name="T32" fmla="*/ 0 w 115"/>
                  <a:gd name="T33" fmla="*/ 0 h 236"/>
                  <a:gd name="T34" fmla="*/ 0 w 115"/>
                  <a:gd name="T35" fmla="*/ 0 h 236"/>
                  <a:gd name="T36" fmla="*/ 0 w 115"/>
                  <a:gd name="T37" fmla="*/ 0 h 236"/>
                  <a:gd name="T38" fmla="*/ 0 w 115"/>
                  <a:gd name="T39" fmla="*/ 0 h 236"/>
                  <a:gd name="T40" fmla="*/ 0 w 115"/>
                  <a:gd name="T41" fmla="*/ 0 h 236"/>
                  <a:gd name="T42" fmla="*/ 0 w 115"/>
                  <a:gd name="T43" fmla="*/ 0 h 236"/>
                  <a:gd name="T44" fmla="*/ 0 w 115"/>
                  <a:gd name="T45" fmla="*/ 0 h 236"/>
                  <a:gd name="T46" fmla="*/ 0 w 115"/>
                  <a:gd name="T47" fmla="*/ 0 h 236"/>
                  <a:gd name="T48" fmla="*/ 0 w 115"/>
                  <a:gd name="T49" fmla="*/ 0 h 236"/>
                  <a:gd name="T50" fmla="*/ 0 w 115"/>
                  <a:gd name="T51" fmla="*/ 0 h 236"/>
                  <a:gd name="T52" fmla="*/ 0 w 115"/>
                  <a:gd name="T53" fmla="*/ 0 h 236"/>
                  <a:gd name="T54" fmla="*/ 0 w 115"/>
                  <a:gd name="T55" fmla="*/ 0 h 236"/>
                  <a:gd name="T56" fmla="*/ 0 w 115"/>
                  <a:gd name="T57" fmla="*/ 0 h 236"/>
                  <a:gd name="T58" fmla="*/ 0 w 115"/>
                  <a:gd name="T59" fmla="*/ 0 h 236"/>
                  <a:gd name="T60" fmla="*/ 0 w 115"/>
                  <a:gd name="T61" fmla="*/ 0 h 236"/>
                  <a:gd name="T62" fmla="*/ 0 w 115"/>
                  <a:gd name="T63" fmla="*/ 0 h 236"/>
                  <a:gd name="T64" fmla="*/ 0 w 115"/>
                  <a:gd name="T65" fmla="*/ 0 h 236"/>
                  <a:gd name="T66" fmla="*/ 0 w 115"/>
                  <a:gd name="T67" fmla="*/ 0 h 236"/>
                  <a:gd name="T68" fmla="*/ 0 w 115"/>
                  <a:gd name="T69" fmla="*/ 0 h 236"/>
                  <a:gd name="T70" fmla="*/ 0 w 115"/>
                  <a:gd name="T71" fmla="*/ 0 h 236"/>
                  <a:gd name="T72" fmla="*/ 0 w 115"/>
                  <a:gd name="T73" fmla="*/ 0 h 236"/>
                  <a:gd name="T74" fmla="*/ 0 w 115"/>
                  <a:gd name="T75" fmla="*/ 0 h 236"/>
                  <a:gd name="T76" fmla="*/ 0 w 115"/>
                  <a:gd name="T77" fmla="*/ 0 h 236"/>
                  <a:gd name="T78" fmla="*/ 0 w 115"/>
                  <a:gd name="T79" fmla="*/ 0 h 236"/>
                  <a:gd name="T80" fmla="*/ 0 w 115"/>
                  <a:gd name="T81" fmla="*/ 0 h 2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5"/>
                  <a:gd name="T124" fmla="*/ 0 h 236"/>
                  <a:gd name="T125" fmla="*/ 115 w 115"/>
                  <a:gd name="T126" fmla="*/ 236 h 2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5" h="236">
                    <a:moveTo>
                      <a:pt x="0" y="128"/>
                    </a:moveTo>
                    <a:lnTo>
                      <a:pt x="0" y="148"/>
                    </a:lnTo>
                    <a:lnTo>
                      <a:pt x="5" y="166"/>
                    </a:lnTo>
                    <a:lnTo>
                      <a:pt x="13" y="184"/>
                    </a:lnTo>
                    <a:lnTo>
                      <a:pt x="24" y="198"/>
                    </a:lnTo>
                    <a:lnTo>
                      <a:pt x="39" y="211"/>
                    </a:lnTo>
                    <a:lnTo>
                      <a:pt x="55" y="223"/>
                    </a:lnTo>
                    <a:lnTo>
                      <a:pt x="74" y="231"/>
                    </a:lnTo>
                    <a:lnTo>
                      <a:pt x="92" y="235"/>
                    </a:lnTo>
                    <a:lnTo>
                      <a:pt x="98" y="236"/>
                    </a:lnTo>
                    <a:lnTo>
                      <a:pt x="104" y="234"/>
                    </a:lnTo>
                    <a:lnTo>
                      <a:pt x="109" y="231"/>
                    </a:lnTo>
                    <a:lnTo>
                      <a:pt x="111" y="226"/>
                    </a:lnTo>
                    <a:lnTo>
                      <a:pt x="111" y="220"/>
                    </a:lnTo>
                    <a:lnTo>
                      <a:pt x="110" y="215"/>
                    </a:lnTo>
                    <a:lnTo>
                      <a:pt x="107" y="210"/>
                    </a:lnTo>
                    <a:lnTo>
                      <a:pt x="101" y="208"/>
                    </a:lnTo>
                    <a:lnTo>
                      <a:pt x="82" y="201"/>
                    </a:lnTo>
                    <a:lnTo>
                      <a:pt x="64" y="192"/>
                    </a:lnTo>
                    <a:lnTo>
                      <a:pt x="50" y="179"/>
                    </a:lnTo>
                    <a:lnTo>
                      <a:pt x="40" y="165"/>
                    </a:lnTo>
                    <a:lnTo>
                      <a:pt x="33" y="148"/>
                    </a:lnTo>
                    <a:lnTo>
                      <a:pt x="29" y="130"/>
                    </a:lnTo>
                    <a:lnTo>
                      <a:pt x="29" y="110"/>
                    </a:lnTo>
                    <a:lnTo>
                      <a:pt x="35" y="89"/>
                    </a:lnTo>
                    <a:lnTo>
                      <a:pt x="43" y="74"/>
                    </a:lnTo>
                    <a:lnTo>
                      <a:pt x="56" y="60"/>
                    </a:lnTo>
                    <a:lnTo>
                      <a:pt x="70" y="46"/>
                    </a:lnTo>
                    <a:lnTo>
                      <a:pt x="85" y="33"/>
                    </a:lnTo>
                    <a:lnTo>
                      <a:pt x="98" y="23"/>
                    </a:lnTo>
                    <a:lnTo>
                      <a:pt x="109" y="12"/>
                    </a:lnTo>
                    <a:lnTo>
                      <a:pt x="115" y="6"/>
                    </a:lnTo>
                    <a:lnTo>
                      <a:pt x="115" y="0"/>
                    </a:lnTo>
                    <a:lnTo>
                      <a:pt x="102" y="4"/>
                    </a:lnTo>
                    <a:lnTo>
                      <a:pt x="85" y="12"/>
                    </a:lnTo>
                    <a:lnTo>
                      <a:pt x="68" y="26"/>
                    </a:lnTo>
                    <a:lnTo>
                      <a:pt x="49" y="42"/>
                    </a:lnTo>
                    <a:lnTo>
                      <a:pt x="32" y="61"/>
                    </a:lnTo>
                    <a:lnTo>
                      <a:pt x="17" y="82"/>
                    </a:lnTo>
                    <a:lnTo>
                      <a:pt x="6" y="105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8" name="Freeform 459"/>
              <p:cNvSpPr/>
              <p:nvPr/>
            </p:nvSpPr>
            <p:spPr bwMode="auto">
              <a:xfrm>
                <a:off x="2689" y="2692"/>
                <a:ext cx="41" cy="54"/>
              </a:xfrm>
              <a:custGeom>
                <a:avLst/>
                <a:gdLst>
                  <a:gd name="T0" fmla="*/ 0 w 245"/>
                  <a:gd name="T1" fmla="*/ 0 h 310"/>
                  <a:gd name="T2" fmla="*/ 0 w 245"/>
                  <a:gd name="T3" fmla="*/ 0 h 310"/>
                  <a:gd name="T4" fmla="*/ 0 w 245"/>
                  <a:gd name="T5" fmla="*/ 0 h 310"/>
                  <a:gd name="T6" fmla="*/ 0 w 245"/>
                  <a:gd name="T7" fmla="*/ 0 h 310"/>
                  <a:gd name="T8" fmla="*/ 0 w 245"/>
                  <a:gd name="T9" fmla="*/ 0 h 310"/>
                  <a:gd name="T10" fmla="*/ 0 w 245"/>
                  <a:gd name="T11" fmla="*/ 0 h 310"/>
                  <a:gd name="T12" fmla="*/ 0 w 245"/>
                  <a:gd name="T13" fmla="*/ 0 h 310"/>
                  <a:gd name="T14" fmla="*/ 0 w 245"/>
                  <a:gd name="T15" fmla="*/ 0 h 310"/>
                  <a:gd name="T16" fmla="*/ 0 w 245"/>
                  <a:gd name="T17" fmla="*/ 0 h 310"/>
                  <a:gd name="T18" fmla="*/ 0 w 245"/>
                  <a:gd name="T19" fmla="*/ 0 h 310"/>
                  <a:gd name="T20" fmla="*/ 0 w 245"/>
                  <a:gd name="T21" fmla="*/ 0 h 310"/>
                  <a:gd name="T22" fmla="*/ 0 w 245"/>
                  <a:gd name="T23" fmla="*/ 0 h 310"/>
                  <a:gd name="T24" fmla="*/ 0 w 245"/>
                  <a:gd name="T25" fmla="*/ 0 h 310"/>
                  <a:gd name="T26" fmla="*/ 0 w 245"/>
                  <a:gd name="T27" fmla="*/ 0 h 310"/>
                  <a:gd name="T28" fmla="*/ 0 w 245"/>
                  <a:gd name="T29" fmla="*/ 0 h 310"/>
                  <a:gd name="T30" fmla="*/ 0 w 245"/>
                  <a:gd name="T31" fmla="*/ 0 h 310"/>
                  <a:gd name="T32" fmla="*/ 0 w 245"/>
                  <a:gd name="T33" fmla="*/ 0 h 310"/>
                  <a:gd name="T34" fmla="*/ 0 w 245"/>
                  <a:gd name="T35" fmla="*/ 0 h 310"/>
                  <a:gd name="T36" fmla="*/ 0 w 245"/>
                  <a:gd name="T37" fmla="*/ 0 h 310"/>
                  <a:gd name="T38" fmla="*/ 0 w 245"/>
                  <a:gd name="T39" fmla="*/ 0 h 310"/>
                  <a:gd name="T40" fmla="*/ 0 w 245"/>
                  <a:gd name="T41" fmla="*/ 0 h 310"/>
                  <a:gd name="T42" fmla="*/ 0 w 245"/>
                  <a:gd name="T43" fmla="*/ 0 h 310"/>
                  <a:gd name="T44" fmla="*/ 0 w 245"/>
                  <a:gd name="T45" fmla="*/ 0 h 310"/>
                  <a:gd name="T46" fmla="*/ 0 w 245"/>
                  <a:gd name="T47" fmla="*/ 0 h 310"/>
                  <a:gd name="T48" fmla="*/ 0 w 245"/>
                  <a:gd name="T49" fmla="*/ 0 h 310"/>
                  <a:gd name="T50" fmla="*/ 0 w 245"/>
                  <a:gd name="T51" fmla="*/ 0 h 310"/>
                  <a:gd name="T52" fmla="*/ 0 w 245"/>
                  <a:gd name="T53" fmla="*/ 0 h 310"/>
                  <a:gd name="T54" fmla="*/ 0 w 245"/>
                  <a:gd name="T55" fmla="*/ 0 h 310"/>
                  <a:gd name="T56" fmla="*/ 0 w 245"/>
                  <a:gd name="T57" fmla="*/ 0 h 310"/>
                  <a:gd name="T58" fmla="*/ 0 w 245"/>
                  <a:gd name="T59" fmla="*/ 0 h 310"/>
                  <a:gd name="T60" fmla="*/ 0 w 245"/>
                  <a:gd name="T61" fmla="*/ 0 h 310"/>
                  <a:gd name="T62" fmla="*/ 0 w 245"/>
                  <a:gd name="T63" fmla="*/ 0 h 310"/>
                  <a:gd name="T64" fmla="*/ 0 w 245"/>
                  <a:gd name="T65" fmla="*/ 0 h 310"/>
                  <a:gd name="T66" fmla="*/ 0 w 245"/>
                  <a:gd name="T67" fmla="*/ 0 h 310"/>
                  <a:gd name="T68" fmla="*/ 0 w 245"/>
                  <a:gd name="T69" fmla="*/ 0 h 310"/>
                  <a:gd name="T70" fmla="*/ 0 w 245"/>
                  <a:gd name="T71" fmla="*/ 0 h 310"/>
                  <a:gd name="T72" fmla="*/ 0 w 245"/>
                  <a:gd name="T73" fmla="*/ 0 h 310"/>
                  <a:gd name="T74" fmla="*/ 0 w 245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5"/>
                  <a:gd name="T115" fmla="*/ 0 h 310"/>
                  <a:gd name="T116" fmla="*/ 245 w 245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5" h="310">
                    <a:moveTo>
                      <a:pt x="200" y="116"/>
                    </a:moveTo>
                    <a:lnTo>
                      <a:pt x="208" y="124"/>
                    </a:lnTo>
                    <a:lnTo>
                      <a:pt x="214" y="133"/>
                    </a:lnTo>
                    <a:lnTo>
                      <a:pt x="220" y="144"/>
                    </a:lnTo>
                    <a:lnTo>
                      <a:pt x="223" y="154"/>
                    </a:lnTo>
                    <a:lnTo>
                      <a:pt x="226" y="164"/>
                    </a:lnTo>
                    <a:lnTo>
                      <a:pt x="224" y="176"/>
                    </a:lnTo>
                    <a:lnTo>
                      <a:pt x="222" y="187"/>
                    </a:lnTo>
                    <a:lnTo>
                      <a:pt x="216" y="198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9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2" y="264"/>
                    </a:lnTo>
                    <a:lnTo>
                      <a:pt x="132" y="275"/>
                    </a:lnTo>
                    <a:lnTo>
                      <a:pt x="128" y="278"/>
                    </a:lnTo>
                    <a:lnTo>
                      <a:pt x="126" y="283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2" y="306"/>
                    </a:lnTo>
                    <a:lnTo>
                      <a:pt x="126" y="309"/>
                    </a:lnTo>
                    <a:lnTo>
                      <a:pt x="131" y="310"/>
                    </a:lnTo>
                    <a:lnTo>
                      <a:pt x="135" y="310"/>
                    </a:lnTo>
                    <a:lnTo>
                      <a:pt x="139" y="309"/>
                    </a:lnTo>
                    <a:lnTo>
                      <a:pt x="142" y="306"/>
                    </a:lnTo>
                    <a:lnTo>
                      <a:pt x="154" y="292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20" y="233"/>
                    </a:lnTo>
                    <a:lnTo>
                      <a:pt x="230" y="219"/>
                    </a:lnTo>
                    <a:lnTo>
                      <a:pt x="238" y="204"/>
                    </a:lnTo>
                    <a:lnTo>
                      <a:pt x="244" y="186"/>
                    </a:lnTo>
                    <a:lnTo>
                      <a:pt x="245" y="169"/>
                    </a:lnTo>
                    <a:lnTo>
                      <a:pt x="243" y="152"/>
                    </a:lnTo>
                    <a:lnTo>
                      <a:pt x="237" y="134"/>
                    </a:lnTo>
                    <a:lnTo>
                      <a:pt x="228" y="119"/>
                    </a:lnTo>
                    <a:lnTo>
                      <a:pt x="217" y="105"/>
                    </a:lnTo>
                    <a:lnTo>
                      <a:pt x="203" y="93"/>
                    </a:lnTo>
                    <a:lnTo>
                      <a:pt x="188" y="83"/>
                    </a:lnTo>
                    <a:lnTo>
                      <a:pt x="176" y="76"/>
                    </a:lnTo>
                    <a:lnTo>
                      <a:pt x="163" y="69"/>
                    </a:lnTo>
                    <a:lnTo>
                      <a:pt x="151" y="61"/>
                    </a:lnTo>
                    <a:lnTo>
                      <a:pt x="136" y="54"/>
                    </a:lnTo>
                    <a:lnTo>
                      <a:pt x="122" y="46"/>
                    </a:lnTo>
                    <a:lnTo>
                      <a:pt x="107" y="39"/>
                    </a:lnTo>
                    <a:lnTo>
                      <a:pt x="93" y="31"/>
                    </a:lnTo>
                    <a:lnTo>
                      <a:pt x="79" y="24"/>
                    </a:lnTo>
                    <a:lnTo>
                      <a:pt x="66" y="18"/>
                    </a:lnTo>
                    <a:lnTo>
                      <a:pt x="53" y="13"/>
                    </a:lnTo>
                    <a:lnTo>
                      <a:pt x="40" y="8"/>
                    </a:lnTo>
                    <a:lnTo>
                      <a:pt x="30" y="5"/>
                    </a:lnTo>
                    <a:lnTo>
                      <a:pt x="20" y="1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1" y="8"/>
                    </a:lnTo>
                    <a:lnTo>
                      <a:pt x="23" y="14"/>
                    </a:lnTo>
                    <a:lnTo>
                      <a:pt x="36" y="20"/>
                    </a:lnTo>
                    <a:lnTo>
                      <a:pt x="47" y="25"/>
                    </a:lnTo>
                    <a:lnTo>
                      <a:pt x="60" y="31"/>
                    </a:lnTo>
                    <a:lnTo>
                      <a:pt x="73" y="37"/>
                    </a:lnTo>
                    <a:lnTo>
                      <a:pt x="86" y="44"/>
                    </a:lnTo>
                    <a:lnTo>
                      <a:pt x="99" y="51"/>
                    </a:lnTo>
                    <a:lnTo>
                      <a:pt x="113" y="57"/>
                    </a:lnTo>
                    <a:lnTo>
                      <a:pt x="126" y="64"/>
                    </a:lnTo>
                    <a:lnTo>
                      <a:pt x="139" y="71"/>
                    </a:lnTo>
                    <a:lnTo>
                      <a:pt x="152" y="79"/>
                    </a:lnTo>
                    <a:lnTo>
                      <a:pt x="165" y="88"/>
                    </a:lnTo>
                    <a:lnTo>
                      <a:pt x="176" y="96"/>
                    </a:lnTo>
                    <a:lnTo>
                      <a:pt x="188" y="106"/>
                    </a:lnTo>
                    <a:lnTo>
                      <a:pt x="200" y="1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</p:grpSp>
        <p:graphicFrame>
          <p:nvGraphicFramePr>
            <p:cNvPr id="29" name="Object 5"/>
            <p:cNvGraphicFramePr>
              <a:graphicFrameLocks noChangeAspect="1"/>
            </p:cNvGraphicFramePr>
            <p:nvPr userDrawn="1"/>
          </p:nvGraphicFramePr>
          <p:xfrm>
            <a:off x="3694" y="2240"/>
            <a:ext cx="207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329" name="Clip" r:id="rId12" imgW="1307465" imgH="1083945" progId="MS_ClipArt_Gallery.2">
                    <p:embed/>
                  </p:oleObj>
                </mc:Choice>
                <mc:Fallback>
                  <p:oleObj name="Clip" r:id="rId12" imgW="1307465" imgH="1083945" progId="MS_ClipArt_Gallery.2">
                    <p:embed/>
                    <p:pic>
                      <p:nvPicPr>
                        <p:cNvPr id="0" name="图片 29198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4" y="2240"/>
                          <a:ext cx="207" cy="1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" name="Line 461"/>
            <p:cNvSpPr>
              <a:spLocks noChangeShapeType="1"/>
            </p:cNvSpPr>
            <p:nvPr/>
          </p:nvSpPr>
          <p:spPr bwMode="auto">
            <a:xfrm>
              <a:off x="4084" y="1820"/>
              <a:ext cx="321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31" name="Line 462"/>
            <p:cNvSpPr>
              <a:spLocks noChangeShapeType="1"/>
            </p:cNvSpPr>
            <p:nvPr/>
          </p:nvSpPr>
          <p:spPr bwMode="auto">
            <a:xfrm>
              <a:off x="3811" y="1712"/>
              <a:ext cx="96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32" name="Freeform 463"/>
            <p:cNvSpPr/>
            <p:nvPr/>
          </p:nvSpPr>
          <p:spPr bwMode="auto">
            <a:xfrm>
              <a:off x="3382" y="2976"/>
              <a:ext cx="1877" cy="917"/>
            </a:xfrm>
            <a:custGeom>
              <a:avLst/>
              <a:gdLst>
                <a:gd name="T0" fmla="*/ 889 w 1877"/>
                <a:gd name="T1" fmla="*/ 23 h 917"/>
                <a:gd name="T2" fmla="*/ 692 w 1877"/>
                <a:gd name="T3" fmla="*/ 109 h 917"/>
                <a:gd name="T4" fmla="*/ 415 w 1877"/>
                <a:gd name="T5" fmla="*/ 91 h 917"/>
                <a:gd name="T6" fmla="*/ 112 w 1877"/>
                <a:gd name="T7" fmla="*/ 170 h 917"/>
                <a:gd name="T8" fmla="*/ 50 w 1877"/>
                <a:gd name="T9" fmla="*/ 353 h 917"/>
                <a:gd name="T10" fmla="*/ 14 w 1877"/>
                <a:gd name="T11" fmla="*/ 528 h 917"/>
                <a:gd name="T12" fmla="*/ 139 w 1877"/>
                <a:gd name="T13" fmla="*/ 650 h 917"/>
                <a:gd name="T14" fmla="*/ 505 w 1877"/>
                <a:gd name="T15" fmla="*/ 781 h 917"/>
                <a:gd name="T16" fmla="*/ 933 w 1877"/>
                <a:gd name="T17" fmla="*/ 886 h 917"/>
                <a:gd name="T18" fmla="*/ 1370 w 1877"/>
                <a:gd name="T19" fmla="*/ 901 h 917"/>
                <a:gd name="T20" fmla="*/ 1676 w 1877"/>
                <a:gd name="T21" fmla="*/ 793 h 917"/>
                <a:gd name="T22" fmla="*/ 1860 w 1877"/>
                <a:gd name="T23" fmla="*/ 624 h 917"/>
                <a:gd name="T24" fmla="*/ 1776 w 1877"/>
                <a:gd name="T25" fmla="*/ 219 h 917"/>
                <a:gd name="T26" fmla="*/ 1503 w 1877"/>
                <a:gd name="T27" fmla="*/ 100 h 917"/>
                <a:gd name="T28" fmla="*/ 1200 w 1877"/>
                <a:gd name="T29" fmla="*/ 13 h 917"/>
                <a:gd name="T30" fmla="*/ 889 w 1877"/>
                <a:gd name="T31" fmla="*/ 23 h 9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77"/>
                <a:gd name="T49" fmla="*/ 0 h 917"/>
                <a:gd name="T50" fmla="*/ 1877 w 1877"/>
                <a:gd name="T51" fmla="*/ 917 h 9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77" h="917">
                  <a:moveTo>
                    <a:pt x="889" y="23"/>
                  </a:moveTo>
                  <a:cubicBezTo>
                    <a:pt x="804" y="39"/>
                    <a:pt x="771" y="98"/>
                    <a:pt x="692" y="109"/>
                  </a:cubicBezTo>
                  <a:cubicBezTo>
                    <a:pt x="613" y="120"/>
                    <a:pt x="511" y="81"/>
                    <a:pt x="415" y="91"/>
                  </a:cubicBezTo>
                  <a:cubicBezTo>
                    <a:pt x="319" y="101"/>
                    <a:pt x="174" y="126"/>
                    <a:pt x="112" y="170"/>
                  </a:cubicBezTo>
                  <a:cubicBezTo>
                    <a:pt x="51" y="214"/>
                    <a:pt x="66" y="294"/>
                    <a:pt x="50" y="353"/>
                  </a:cubicBezTo>
                  <a:cubicBezTo>
                    <a:pt x="34" y="412"/>
                    <a:pt x="0" y="479"/>
                    <a:pt x="14" y="528"/>
                  </a:cubicBezTo>
                  <a:cubicBezTo>
                    <a:pt x="29" y="577"/>
                    <a:pt x="57" y="608"/>
                    <a:pt x="139" y="650"/>
                  </a:cubicBezTo>
                  <a:cubicBezTo>
                    <a:pt x="221" y="692"/>
                    <a:pt x="372" y="742"/>
                    <a:pt x="505" y="781"/>
                  </a:cubicBezTo>
                  <a:cubicBezTo>
                    <a:pt x="638" y="820"/>
                    <a:pt x="789" y="866"/>
                    <a:pt x="933" y="886"/>
                  </a:cubicBezTo>
                  <a:cubicBezTo>
                    <a:pt x="1077" y="906"/>
                    <a:pt x="1246" y="917"/>
                    <a:pt x="1370" y="901"/>
                  </a:cubicBezTo>
                  <a:cubicBezTo>
                    <a:pt x="1494" y="885"/>
                    <a:pt x="1594" y="839"/>
                    <a:pt x="1676" y="793"/>
                  </a:cubicBezTo>
                  <a:cubicBezTo>
                    <a:pt x="1758" y="747"/>
                    <a:pt x="1843" y="720"/>
                    <a:pt x="1860" y="624"/>
                  </a:cubicBezTo>
                  <a:cubicBezTo>
                    <a:pt x="1877" y="528"/>
                    <a:pt x="1835" y="306"/>
                    <a:pt x="1776" y="219"/>
                  </a:cubicBezTo>
                  <a:cubicBezTo>
                    <a:pt x="1717" y="132"/>
                    <a:pt x="1599" y="134"/>
                    <a:pt x="1503" y="100"/>
                  </a:cubicBezTo>
                  <a:cubicBezTo>
                    <a:pt x="1407" y="66"/>
                    <a:pt x="1302" y="26"/>
                    <a:pt x="1200" y="13"/>
                  </a:cubicBezTo>
                  <a:cubicBezTo>
                    <a:pt x="1098" y="0"/>
                    <a:pt x="974" y="7"/>
                    <a:pt x="889" y="23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33" name="Line 464"/>
            <p:cNvSpPr>
              <a:spLocks noChangeShapeType="1"/>
            </p:cNvSpPr>
            <p:nvPr/>
          </p:nvSpPr>
          <p:spPr bwMode="auto">
            <a:xfrm rot="-5400000">
              <a:off x="4791" y="3440"/>
              <a:ext cx="330" cy="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400">
                <a:latin typeface="+mn-lt"/>
              </a:endParaRPr>
            </a:p>
          </p:txBody>
        </p:sp>
        <p:grpSp>
          <p:nvGrpSpPr>
            <p:cNvPr id="34" name="Group 465"/>
            <p:cNvGrpSpPr/>
            <p:nvPr/>
          </p:nvGrpSpPr>
          <p:grpSpPr bwMode="auto">
            <a:xfrm>
              <a:off x="4736" y="3526"/>
              <a:ext cx="125" cy="230"/>
              <a:chOff x="4180" y="783"/>
              <a:chExt cx="150" cy="307"/>
            </a:xfrm>
          </p:grpSpPr>
          <p:sp>
            <p:nvSpPr>
              <p:cNvPr id="144" name="AutoShape 466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45" name="Rectangle 467"/>
              <p:cNvSpPr>
                <a:spLocks noChangeArrowheads="1"/>
              </p:cNvSpPr>
              <p:nvPr/>
            </p:nvSpPr>
            <p:spPr bwMode="auto">
              <a:xfrm>
                <a:off x="4256" y="784"/>
                <a:ext cx="72" cy="236"/>
              </a:xfrm>
              <a:prstGeom prst="rect">
                <a:avLst/>
              </a:prstGeom>
              <a:solidFill>
                <a:srgbClr val="33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46" name="Rectangle 468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47" name="AutoShape 469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48" name="Line 470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49" name="Line 471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0" name="Rectangle 472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2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51" name="Rectangle 473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5" name="Line 474"/>
            <p:cNvSpPr>
              <a:spLocks noChangeShapeType="1"/>
            </p:cNvSpPr>
            <p:nvPr/>
          </p:nvSpPr>
          <p:spPr bwMode="auto">
            <a:xfrm rot="5400000" flipV="1">
              <a:off x="4883" y="3617"/>
              <a:ext cx="2" cy="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36" name="Line 475"/>
            <p:cNvSpPr>
              <a:spLocks noChangeShapeType="1"/>
            </p:cNvSpPr>
            <p:nvPr/>
          </p:nvSpPr>
          <p:spPr bwMode="auto">
            <a:xfrm rot="-5400000">
              <a:off x="5000" y="3413"/>
              <a:ext cx="0" cy="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400">
                <a:latin typeface="+mn-lt"/>
              </a:endParaRPr>
            </a:p>
          </p:txBody>
        </p:sp>
        <p:grpSp>
          <p:nvGrpSpPr>
            <p:cNvPr id="37" name="Group 476"/>
            <p:cNvGrpSpPr/>
            <p:nvPr/>
          </p:nvGrpSpPr>
          <p:grpSpPr bwMode="auto">
            <a:xfrm>
              <a:off x="4735" y="3230"/>
              <a:ext cx="316" cy="148"/>
              <a:chOff x="3600" y="219"/>
              <a:chExt cx="360" cy="175"/>
            </a:xfrm>
          </p:grpSpPr>
          <p:sp>
            <p:nvSpPr>
              <p:cNvPr id="131" name="Oval 47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32" name="Line 47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33" name="Line 47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34" name="Rectangle 48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2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35" name="Oval 48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136" name="Group 482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41" name="Line 48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42" name="Line 48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43" name="Line 48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137" name="Group 486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38" name="Line 48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39" name="Line 488"/>
                <p:cNvSpPr>
                  <a:spLocks noChangeShapeType="1"/>
                </p:cNvSpPr>
                <p:nvPr/>
              </p:nvSpPr>
              <p:spPr bwMode="auto">
                <a:xfrm>
                  <a:off x="2944" y="948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40" name="Line 48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38" name="Group 490"/>
            <p:cNvGrpSpPr/>
            <p:nvPr/>
          </p:nvGrpSpPr>
          <p:grpSpPr bwMode="auto">
            <a:xfrm>
              <a:off x="4221" y="3056"/>
              <a:ext cx="316" cy="148"/>
              <a:chOff x="3600" y="219"/>
              <a:chExt cx="360" cy="175"/>
            </a:xfrm>
          </p:grpSpPr>
          <p:sp>
            <p:nvSpPr>
              <p:cNvPr id="118" name="Oval 49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19" name="Line 49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20" name="Line 49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21" name="Rectangle 49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2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22" name="Oval 49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123" name="Group 496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28" name="Line 49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29" name="Line 49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30" name="Line 49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124" name="Group 500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25" name="Line 50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26" name="Line 502"/>
                <p:cNvSpPr>
                  <a:spLocks noChangeShapeType="1"/>
                </p:cNvSpPr>
                <p:nvPr/>
              </p:nvSpPr>
              <p:spPr bwMode="auto">
                <a:xfrm>
                  <a:off x="2944" y="948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27" name="Line 50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39" name="Group 504"/>
            <p:cNvGrpSpPr/>
            <p:nvPr/>
          </p:nvGrpSpPr>
          <p:grpSpPr bwMode="auto">
            <a:xfrm>
              <a:off x="3802" y="3248"/>
              <a:ext cx="316" cy="148"/>
              <a:chOff x="3600" y="219"/>
              <a:chExt cx="360" cy="175"/>
            </a:xfrm>
          </p:grpSpPr>
          <p:sp>
            <p:nvSpPr>
              <p:cNvPr id="105" name="Oval 50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06" name="Line 50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07" name="Line 50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08" name="Rectangle 50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2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09" name="Oval 50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110" name="Group 510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15" name="Line 51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16" name="Line 51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17" name="Line 51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111" name="Group 514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2" name="Line 51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13" name="Line 516"/>
                <p:cNvSpPr>
                  <a:spLocks noChangeShapeType="1"/>
                </p:cNvSpPr>
                <p:nvPr/>
              </p:nvSpPr>
              <p:spPr bwMode="auto">
                <a:xfrm>
                  <a:off x="2944" y="948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14" name="Line 51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sp>
          <p:nvSpPr>
            <p:cNvPr id="40" name="Line 518"/>
            <p:cNvSpPr>
              <a:spLocks noChangeShapeType="1"/>
            </p:cNvSpPr>
            <p:nvPr/>
          </p:nvSpPr>
          <p:spPr bwMode="auto">
            <a:xfrm>
              <a:off x="4504" y="3189"/>
              <a:ext cx="226" cy="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1" name="Line 519"/>
            <p:cNvSpPr>
              <a:spLocks noChangeShapeType="1"/>
            </p:cNvSpPr>
            <p:nvPr/>
          </p:nvSpPr>
          <p:spPr bwMode="auto">
            <a:xfrm flipV="1">
              <a:off x="4093" y="3197"/>
              <a:ext cx="175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2" name="Line 520"/>
            <p:cNvSpPr>
              <a:spLocks noChangeShapeType="1"/>
            </p:cNvSpPr>
            <p:nvPr/>
          </p:nvSpPr>
          <p:spPr bwMode="auto">
            <a:xfrm flipV="1">
              <a:off x="4120" y="3325"/>
              <a:ext cx="6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3" name="Line 521"/>
            <p:cNvSpPr>
              <a:spLocks noChangeShapeType="1"/>
            </p:cNvSpPr>
            <p:nvPr/>
          </p:nvSpPr>
          <p:spPr bwMode="auto">
            <a:xfrm flipH="1">
              <a:off x="3676" y="3165"/>
              <a:ext cx="160" cy="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4" name="Line 522"/>
            <p:cNvSpPr>
              <a:spLocks noChangeShapeType="1"/>
            </p:cNvSpPr>
            <p:nvPr/>
          </p:nvSpPr>
          <p:spPr bwMode="auto">
            <a:xfrm>
              <a:off x="3692" y="3197"/>
              <a:ext cx="1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5" name="Line 523"/>
            <p:cNvSpPr>
              <a:spLocks noChangeShapeType="1"/>
            </p:cNvSpPr>
            <p:nvPr/>
          </p:nvSpPr>
          <p:spPr bwMode="auto">
            <a:xfrm>
              <a:off x="3604" y="3409"/>
              <a:ext cx="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6" name="Line 524"/>
            <p:cNvSpPr>
              <a:spLocks noChangeShapeType="1"/>
            </p:cNvSpPr>
            <p:nvPr/>
          </p:nvSpPr>
          <p:spPr bwMode="auto">
            <a:xfrm>
              <a:off x="3763" y="3459"/>
              <a:ext cx="3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7" name="Line 525"/>
            <p:cNvSpPr>
              <a:spLocks noChangeShapeType="1"/>
            </p:cNvSpPr>
            <p:nvPr/>
          </p:nvSpPr>
          <p:spPr bwMode="auto">
            <a:xfrm flipH="1">
              <a:off x="3914" y="3401"/>
              <a:ext cx="34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8" name="Line 526"/>
            <p:cNvSpPr>
              <a:spLocks noChangeShapeType="1"/>
            </p:cNvSpPr>
            <p:nvPr/>
          </p:nvSpPr>
          <p:spPr bwMode="auto">
            <a:xfrm>
              <a:off x="3796" y="3457"/>
              <a:ext cx="1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9" name="Line 527"/>
            <p:cNvSpPr>
              <a:spLocks noChangeShapeType="1"/>
            </p:cNvSpPr>
            <p:nvPr/>
          </p:nvSpPr>
          <p:spPr bwMode="auto">
            <a:xfrm flipH="1" flipV="1">
              <a:off x="4046" y="3462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graphicFrame>
          <p:nvGraphicFramePr>
            <p:cNvPr id="50" name="Object 6"/>
            <p:cNvGraphicFramePr>
              <a:graphicFrameLocks noChangeAspect="1"/>
            </p:cNvGraphicFramePr>
            <p:nvPr userDrawn="1"/>
          </p:nvGraphicFramePr>
          <p:xfrm>
            <a:off x="3451" y="3335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330" name="Clip" r:id="rId14" imgW="1307465" imgH="1083945" progId="MS_ClipArt_Gallery.2">
                    <p:embed/>
                  </p:oleObj>
                </mc:Choice>
                <mc:Fallback>
                  <p:oleObj name="Clip" r:id="rId14" imgW="1307465" imgH="1083945" progId="MS_ClipArt_Gallery.2">
                    <p:embed/>
                    <p:pic>
                      <p:nvPicPr>
                        <p:cNvPr id="0" name="图片 29198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1" y="3335"/>
                          <a:ext cx="216" cy="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7"/>
            <p:cNvGraphicFramePr>
              <a:graphicFrameLocks noChangeAspect="1"/>
            </p:cNvGraphicFramePr>
            <p:nvPr userDrawn="1"/>
          </p:nvGraphicFramePr>
          <p:xfrm>
            <a:off x="3555" y="3135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331" name="Clip" r:id="rId15" imgW="1307465" imgH="1083945" progId="MS_ClipArt_Gallery.2">
                    <p:embed/>
                  </p:oleObj>
                </mc:Choice>
                <mc:Fallback>
                  <p:oleObj name="Clip" r:id="rId15" imgW="1307465" imgH="1083945" progId="MS_ClipArt_Gallery.2">
                    <p:embed/>
                    <p:pic>
                      <p:nvPicPr>
                        <p:cNvPr id="0" name="图片 2919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5" y="3135"/>
                          <a:ext cx="216" cy="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8"/>
            <p:cNvGraphicFramePr>
              <a:graphicFrameLocks noChangeAspect="1"/>
            </p:cNvGraphicFramePr>
            <p:nvPr userDrawn="1"/>
          </p:nvGraphicFramePr>
          <p:xfrm>
            <a:off x="3723" y="3495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332" name="Clip" r:id="rId16" imgW="1307465" imgH="1083945" progId="MS_ClipArt_Gallery.2">
                    <p:embed/>
                  </p:oleObj>
                </mc:Choice>
                <mc:Fallback>
                  <p:oleObj name="Clip" r:id="rId16" imgW="1307465" imgH="1083945" progId="MS_ClipArt_Gallery.2">
                    <p:embed/>
                    <p:pic>
                      <p:nvPicPr>
                        <p:cNvPr id="0" name="图片 2919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23" y="3495"/>
                          <a:ext cx="216" cy="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9"/>
            <p:cNvGraphicFramePr>
              <a:graphicFrameLocks noChangeAspect="1"/>
            </p:cNvGraphicFramePr>
            <p:nvPr userDrawn="1"/>
          </p:nvGraphicFramePr>
          <p:xfrm>
            <a:off x="3937" y="3497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333" name="Clip" r:id="rId17" imgW="1307465" imgH="1083945" progId="MS_ClipArt_Gallery.2">
                    <p:embed/>
                  </p:oleObj>
                </mc:Choice>
                <mc:Fallback>
                  <p:oleObj name="Clip" r:id="rId17" imgW="1307465" imgH="1083945" progId="MS_ClipArt_Gallery.2">
                    <p:embed/>
                    <p:pic>
                      <p:nvPicPr>
                        <p:cNvPr id="0" name="图片 2919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7" y="3497"/>
                          <a:ext cx="216" cy="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4" name="Group 532"/>
            <p:cNvGrpSpPr/>
            <p:nvPr/>
          </p:nvGrpSpPr>
          <p:grpSpPr bwMode="auto">
            <a:xfrm>
              <a:off x="4509" y="3576"/>
              <a:ext cx="172" cy="215"/>
              <a:chOff x="2870" y="1518"/>
              <a:chExt cx="292" cy="320"/>
            </a:xfrm>
          </p:grpSpPr>
          <p:graphicFrame>
            <p:nvGraphicFramePr>
              <p:cNvPr id="103" name="Object 12"/>
              <p:cNvGraphicFramePr>
                <a:graphicFrameLocks noChangeAspect="1"/>
              </p:cNvGraphicFramePr>
              <p:nvPr userDrawn="1"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334" name="Clip" r:id="rId18" imgW="826770" imgH="840105" progId="MS_ClipArt_Gallery.2">
                      <p:embed/>
                    </p:oleObj>
                  </mc:Choice>
                  <mc:Fallback>
                    <p:oleObj name="Clip" r:id="rId18" imgW="826770" imgH="840105" progId="MS_ClipArt_Gallery.2">
                      <p:embed/>
                      <p:pic>
                        <p:nvPicPr>
                          <p:cNvPr id="0" name="图片 29198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4" name="Object 13"/>
              <p:cNvGraphicFramePr>
                <a:graphicFrameLocks noChangeAspect="1"/>
              </p:cNvGraphicFramePr>
              <p:nvPr userDrawn="1"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335" name="Clip" r:id="rId19" imgW="1268095" imgH="1199515" progId="MS_ClipArt_Gallery.2">
                      <p:embed/>
                    </p:oleObj>
                  </mc:Choice>
                  <mc:Fallback>
                    <p:oleObj name="Clip" r:id="rId19" imgW="1268095" imgH="1199515" progId="MS_ClipArt_Gallery.2">
                      <p:embed/>
                      <p:pic>
                        <p:nvPicPr>
                          <p:cNvPr id="0" name="图片 29198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55" name="Group 535"/>
            <p:cNvGrpSpPr/>
            <p:nvPr/>
          </p:nvGrpSpPr>
          <p:grpSpPr bwMode="auto">
            <a:xfrm>
              <a:off x="4225" y="3608"/>
              <a:ext cx="220" cy="203"/>
              <a:chOff x="2870" y="1518"/>
              <a:chExt cx="292" cy="320"/>
            </a:xfrm>
          </p:grpSpPr>
          <p:graphicFrame>
            <p:nvGraphicFramePr>
              <p:cNvPr id="101" name="Object 10"/>
              <p:cNvGraphicFramePr>
                <a:graphicFrameLocks noChangeAspect="1"/>
              </p:cNvGraphicFramePr>
              <p:nvPr userDrawn="1"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336" name="Clip" r:id="rId20" imgW="826770" imgH="840105" progId="MS_ClipArt_Gallery.2">
                      <p:embed/>
                    </p:oleObj>
                  </mc:Choice>
                  <mc:Fallback>
                    <p:oleObj name="Clip" r:id="rId20" imgW="826770" imgH="840105" progId="MS_ClipArt_Gallery.2">
                      <p:embed/>
                      <p:pic>
                        <p:nvPicPr>
                          <p:cNvPr id="0" name="图片 29198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" name="Object 11"/>
              <p:cNvGraphicFramePr>
                <a:graphicFrameLocks noChangeAspect="1"/>
              </p:cNvGraphicFramePr>
              <p:nvPr userDrawn="1"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337" name="Clip" r:id="rId21" imgW="1268095" imgH="1199515" progId="MS_ClipArt_Gallery.2">
                      <p:embed/>
                    </p:oleObj>
                  </mc:Choice>
                  <mc:Fallback>
                    <p:oleObj name="Clip" r:id="rId21" imgW="1268095" imgH="1199515" progId="MS_ClipArt_Gallery.2">
                      <p:embed/>
                      <p:pic>
                        <p:nvPicPr>
                          <p:cNvPr id="0" name="图片 29198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56" name="Group 538"/>
            <p:cNvGrpSpPr/>
            <p:nvPr/>
          </p:nvGrpSpPr>
          <p:grpSpPr bwMode="auto">
            <a:xfrm>
              <a:off x="4324" y="3364"/>
              <a:ext cx="183" cy="255"/>
              <a:chOff x="2556" y="2689"/>
              <a:chExt cx="183" cy="255"/>
            </a:xfrm>
          </p:grpSpPr>
          <p:pic>
            <p:nvPicPr>
              <p:cNvPr id="84" name="Picture 539" descr="31u_bnrz[1]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9" y="2770"/>
                <a:ext cx="121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5" name="Freeform 540"/>
              <p:cNvSpPr/>
              <p:nvPr/>
            </p:nvSpPr>
            <p:spPr bwMode="auto">
              <a:xfrm>
                <a:off x="2605" y="2702"/>
                <a:ext cx="33" cy="39"/>
              </a:xfrm>
              <a:custGeom>
                <a:avLst/>
                <a:gdLst>
                  <a:gd name="T0" fmla="*/ 0 w 199"/>
                  <a:gd name="T1" fmla="*/ 0 h 232"/>
                  <a:gd name="T2" fmla="*/ 0 w 199"/>
                  <a:gd name="T3" fmla="*/ 0 h 232"/>
                  <a:gd name="T4" fmla="*/ 0 w 199"/>
                  <a:gd name="T5" fmla="*/ 0 h 232"/>
                  <a:gd name="T6" fmla="*/ 0 w 199"/>
                  <a:gd name="T7" fmla="*/ 0 h 232"/>
                  <a:gd name="T8" fmla="*/ 0 w 199"/>
                  <a:gd name="T9" fmla="*/ 0 h 232"/>
                  <a:gd name="T10" fmla="*/ 0 w 199"/>
                  <a:gd name="T11" fmla="*/ 0 h 232"/>
                  <a:gd name="T12" fmla="*/ 0 w 199"/>
                  <a:gd name="T13" fmla="*/ 0 h 232"/>
                  <a:gd name="T14" fmla="*/ 0 w 199"/>
                  <a:gd name="T15" fmla="*/ 0 h 232"/>
                  <a:gd name="T16" fmla="*/ 0 w 199"/>
                  <a:gd name="T17" fmla="*/ 0 h 232"/>
                  <a:gd name="T18" fmla="*/ 0 w 199"/>
                  <a:gd name="T19" fmla="*/ 0 h 232"/>
                  <a:gd name="T20" fmla="*/ 0 w 199"/>
                  <a:gd name="T21" fmla="*/ 0 h 232"/>
                  <a:gd name="T22" fmla="*/ 0 w 199"/>
                  <a:gd name="T23" fmla="*/ 0 h 232"/>
                  <a:gd name="T24" fmla="*/ 0 w 199"/>
                  <a:gd name="T25" fmla="*/ 0 h 232"/>
                  <a:gd name="T26" fmla="*/ 0 w 199"/>
                  <a:gd name="T27" fmla="*/ 0 h 232"/>
                  <a:gd name="T28" fmla="*/ 0 w 199"/>
                  <a:gd name="T29" fmla="*/ 0 h 232"/>
                  <a:gd name="T30" fmla="*/ 0 w 199"/>
                  <a:gd name="T31" fmla="*/ 0 h 232"/>
                  <a:gd name="T32" fmla="*/ 0 w 199"/>
                  <a:gd name="T33" fmla="*/ 0 h 232"/>
                  <a:gd name="T34" fmla="*/ 0 w 199"/>
                  <a:gd name="T35" fmla="*/ 0 h 232"/>
                  <a:gd name="T36" fmla="*/ 0 w 199"/>
                  <a:gd name="T37" fmla="*/ 0 h 232"/>
                  <a:gd name="T38" fmla="*/ 0 w 199"/>
                  <a:gd name="T39" fmla="*/ 0 h 232"/>
                  <a:gd name="T40" fmla="*/ 0 w 199"/>
                  <a:gd name="T41" fmla="*/ 0 h 232"/>
                  <a:gd name="T42" fmla="*/ 0 w 199"/>
                  <a:gd name="T43" fmla="*/ 0 h 232"/>
                  <a:gd name="T44" fmla="*/ 0 w 199"/>
                  <a:gd name="T45" fmla="*/ 0 h 232"/>
                  <a:gd name="T46" fmla="*/ 0 w 199"/>
                  <a:gd name="T47" fmla="*/ 0 h 232"/>
                  <a:gd name="T48" fmla="*/ 0 w 199"/>
                  <a:gd name="T49" fmla="*/ 0 h 232"/>
                  <a:gd name="T50" fmla="*/ 0 w 199"/>
                  <a:gd name="T51" fmla="*/ 0 h 232"/>
                  <a:gd name="T52" fmla="*/ 0 w 199"/>
                  <a:gd name="T53" fmla="*/ 0 h 232"/>
                  <a:gd name="T54" fmla="*/ 0 w 199"/>
                  <a:gd name="T55" fmla="*/ 0 h 232"/>
                  <a:gd name="T56" fmla="*/ 0 w 199"/>
                  <a:gd name="T57" fmla="*/ 0 h 232"/>
                  <a:gd name="T58" fmla="*/ 0 w 199"/>
                  <a:gd name="T59" fmla="*/ 0 h 232"/>
                  <a:gd name="T60" fmla="*/ 0 w 199"/>
                  <a:gd name="T61" fmla="*/ 0 h 232"/>
                  <a:gd name="T62" fmla="*/ 0 w 199"/>
                  <a:gd name="T63" fmla="*/ 0 h 232"/>
                  <a:gd name="T64" fmla="*/ 0 w 199"/>
                  <a:gd name="T65" fmla="*/ 0 h 232"/>
                  <a:gd name="T66" fmla="*/ 0 w 199"/>
                  <a:gd name="T67" fmla="*/ 0 h 232"/>
                  <a:gd name="T68" fmla="*/ 0 w 199"/>
                  <a:gd name="T69" fmla="*/ 0 h 232"/>
                  <a:gd name="T70" fmla="*/ 0 w 199"/>
                  <a:gd name="T71" fmla="*/ 0 h 232"/>
                  <a:gd name="T72" fmla="*/ 0 w 199"/>
                  <a:gd name="T73" fmla="*/ 0 h 232"/>
                  <a:gd name="T74" fmla="*/ 0 w 199"/>
                  <a:gd name="T75" fmla="*/ 0 h 232"/>
                  <a:gd name="T76" fmla="*/ 0 w 199"/>
                  <a:gd name="T77" fmla="*/ 0 h 232"/>
                  <a:gd name="T78" fmla="*/ 0 w 199"/>
                  <a:gd name="T79" fmla="*/ 0 h 232"/>
                  <a:gd name="T80" fmla="*/ 0 w 199"/>
                  <a:gd name="T81" fmla="*/ 0 h 232"/>
                  <a:gd name="T82" fmla="*/ 0 w 199"/>
                  <a:gd name="T83" fmla="*/ 0 h 232"/>
                  <a:gd name="T84" fmla="*/ 0 w 199"/>
                  <a:gd name="T85" fmla="*/ 0 h 232"/>
                  <a:gd name="T86" fmla="*/ 0 w 199"/>
                  <a:gd name="T87" fmla="*/ 0 h 232"/>
                  <a:gd name="T88" fmla="*/ 0 w 199"/>
                  <a:gd name="T89" fmla="*/ 0 h 232"/>
                  <a:gd name="T90" fmla="*/ 0 w 199"/>
                  <a:gd name="T91" fmla="*/ 0 h 232"/>
                  <a:gd name="T92" fmla="*/ 0 w 199"/>
                  <a:gd name="T93" fmla="*/ 0 h 232"/>
                  <a:gd name="T94" fmla="*/ 0 w 199"/>
                  <a:gd name="T95" fmla="*/ 0 h 232"/>
                  <a:gd name="T96" fmla="*/ 0 w 199"/>
                  <a:gd name="T97" fmla="*/ 0 h 2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99"/>
                  <a:gd name="T148" fmla="*/ 0 h 232"/>
                  <a:gd name="T149" fmla="*/ 199 w 199"/>
                  <a:gd name="T150" fmla="*/ 232 h 2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99" h="232">
                    <a:moveTo>
                      <a:pt x="70" y="29"/>
                    </a:moveTo>
                    <a:lnTo>
                      <a:pt x="55" y="39"/>
                    </a:lnTo>
                    <a:lnTo>
                      <a:pt x="42" y="50"/>
                    </a:lnTo>
                    <a:lnTo>
                      <a:pt x="30" y="63"/>
                    </a:lnTo>
                    <a:lnTo>
                      <a:pt x="20" y="77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2" y="125"/>
                    </a:lnTo>
                    <a:lnTo>
                      <a:pt x="0" y="142"/>
                    </a:lnTo>
                    <a:lnTo>
                      <a:pt x="2" y="166"/>
                    </a:lnTo>
                    <a:lnTo>
                      <a:pt x="12" y="186"/>
                    </a:lnTo>
                    <a:lnTo>
                      <a:pt x="26" y="203"/>
                    </a:lnTo>
                    <a:lnTo>
                      <a:pt x="45" y="216"/>
                    </a:lnTo>
                    <a:lnTo>
                      <a:pt x="66" y="226"/>
                    </a:lnTo>
                    <a:lnTo>
                      <a:pt x="88" y="230"/>
                    </a:lnTo>
                    <a:lnTo>
                      <a:pt x="111" y="232"/>
                    </a:lnTo>
                    <a:lnTo>
                      <a:pt x="134" y="228"/>
                    </a:lnTo>
                    <a:lnTo>
                      <a:pt x="138" y="228"/>
                    </a:lnTo>
                    <a:lnTo>
                      <a:pt x="143" y="226"/>
                    </a:lnTo>
                    <a:lnTo>
                      <a:pt x="147" y="222"/>
                    </a:lnTo>
                    <a:lnTo>
                      <a:pt x="148" y="218"/>
                    </a:lnTo>
                    <a:lnTo>
                      <a:pt x="145" y="212"/>
                    </a:lnTo>
                    <a:lnTo>
                      <a:pt x="141" y="207"/>
                    </a:lnTo>
                    <a:lnTo>
                      <a:pt x="135" y="203"/>
                    </a:lnTo>
                    <a:lnTo>
                      <a:pt x="129" y="201"/>
                    </a:lnTo>
                    <a:lnTo>
                      <a:pt x="117" y="197"/>
                    </a:lnTo>
                    <a:lnTo>
                      <a:pt x="105" y="195"/>
                    </a:lnTo>
                    <a:lnTo>
                      <a:pt x="94" y="193"/>
                    </a:lnTo>
                    <a:lnTo>
                      <a:pt x="83" y="190"/>
                    </a:lnTo>
                    <a:lnTo>
                      <a:pt x="73" y="187"/>
                    </a:lnTo>
                    <a:lnTo>
                      <a:pt x="62" y="182"/>
                    </a:lnTo>
                    <a:lnTo>
                      <a:pt x="53" y="176"/>
                    </a:lnTo>
                    <a:lnTo>
                      <a:pt x="43" y="167"/>
                    </a:lnTo>
                    <a:lnTo>
                      <a:pt x="40" y="128"/>
                    </a:lnTo>
                    <a:lnTo>
                      <a:pt x="49" y="96"/>
                    </a:lnTo>
                    <a:lnTo>
                      <a:pt x="68" y="71"/>
                    </a:lnTo>
                    <a:lnTo>
                      <a:pt x="94" y="50"/>
                    </a:lnTo>
                    <a:lnTo>
                      <a:pt x="122" y="34"/>
                    </a:lnTo>
                    <a:lnTo>
                      <a:pt x="151" y="21"/>
                    </a:lnTo>
                    <a:lnTo>
                      <a:pt x="178" y="12"/>
                    </a:lnTo>
                    <a:lnTo>
                      <a:pt x="199" y="4"/>
                    </a:lnTo>
                    <a:lnTo>
                      <a:pt x="186" y="1"/>
                    </a:lnTo>
                    <a:lnTo>
                      <a:pt x="172" y="0"/>
                    </a:lnTo>
                    <a:lnTo>
                      <a:pt x="156" y="2"/>
                    </a:lnTo>
                    <a:lnTo>
                      <a:pt x="138" y="4"/>
                    </a:lnTo>
                    <a:lnTo>
                      <a:pt x="121" y="10"/>
                    </a:lnTo>
                    <a:lnTo>
                      <a:pt x="103" y="16"/>
                    </a:lnTo>
                    <a:lnTo>
                      <a:pt x="86" y="23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86" name="Freeform 541"/>
              <p:cNvSpPr/>
              <p:nvPr/>
            </p:nvSpPr>
            <p:spPr bwMode="auto">
              <a:xfrm>
                <a:off x="2661" y="2701"/>
                <a:ext cx="22" cy="30"/>
              </a:xfrm>
              <a:custGeom>
                <a:avLst/>
                <a:gdLst>
                  <a:gd name="T0" fmla="*/ 0 w 128"/>
                  <a:gd name="T1" fmla="*/ 0 h 180"/>
                  <a:gd name="T2" fmla="*/ 0 w 128"/>
                  <a:gd name="T3" fmla="*/ 0 h 180"/>
                  <a:gd name="T4" fmla="*/ 0 w 128"/>
                  <a:gd name="T5" fmla="*/ 0 h 180"/>
                  <a:gd name="T6" fmla="*/ 0 w 128"/>
                  <a:gd name="T7" fmla="*/ 0 h 180"/>
                  <a:gd name="T8" fmla="*/ 0 w 128"/>
                  <a:gd name="T9" fmla="*/ 0 h 180"/>
                  <a:gd name="T10" fmla="*/ 0 w 128"/>
                  <a:gd name="T11" fmla="*/ 0 h 180"/>
                  <a:gd name="T12" fmla="*/ 0 w 128"/>
                  <a:gd name="T13" fmla="*/ 0 h 180"/>
                  <a:gd name="T14" fmla="*/ 0 w 128"/>
                  <a:gd name="T15" fmla="*/ 0 h 180"/>
                  <a:gd name="T16" fmla="*/ 0 w 128"/>
                  <a:gd name="T17" fmla="*/ 0 h 180"/>
                  <a:gd name="T18" fmla="*/ 0 w 128"/>
                  <a:gd name="T19" fmla="*/ 0 h 180"/>
                  <a:gd name="T20" fmla="*/ 0 w 128"/>
                  <a:gd name="T21" fmla="*/ 0 h 180"/>
                  <a:gd name="T22" fmla="*/ 0 w 128"/>
                  <a:gd name="T23" fmla="*/ 0 h 180"/>
                  <a:gd name="T24" fmla="*/ 0 w 128"/>
                  <a:gd name="T25" fmla="*/ 0 h 180"/>
                  <a:gd name="T26" fmla="*/ 0 w 128"/>
                  <a:gd name="T27" fmla="*/ 0 h 180"/>
                  <a:gd name="T28" fmla="*/ 0 w 128"/>
                  <a:gd name="T29" fmla="*/ 0 h 180"/>
                  <a:gd name="T30" fmla="*/ 0 w 128"/>
                  <a:gd name="T31" fmla="*/ 0 h 180"/>
                  <a:gd name="T32" fmla="*/ 0 w 128"/>
                  <a:gd name="T33" fmla="*/ 0 h 180"/>
                  <a:gd name="T34" fmla="*/ 0 w 128"/>
                  <a:gd name="T35" fmla="*/ 0 h 180"/>
                  <a:gd name="T36" fmla="*/ 0 w 128"/>
                  <a:gd name="T37" fmla="*/ 0 h 180"/>
                  <a:gd name="T38" fmla="*/ 0 w 128"/>
                  <a:gd name="T39" fmla="*/ 0 h 180"/>
                  <a:gd name="T40" fmla="*/ 0 w 128"/>
                  <a:gd name="T41" fmla="*/ 0 h 180"/>
                  <a:gd name="T42" fmla="*/ 0 w 128"/>
                  <a:gd name="T43" fmla="*/ 0 h 180"/>
                  <a:gd name="T44" fmla="*/ 0 w 128"/>
                  <a:gd name="T45" fmla="*/ 0 h 180"/>
                  <a:gd name="T46" fmla="*/ 0 w 128"/>
                  <a:gd name="T47" fmla="*/ 0 h 180"/>
                  <a:gd name="T48" fmla="*/ 0 w 128"/>
                  <a:gd name="T49" fmla="*/ 0 h 180"/>
                  <a:gd name="T50" fmla="*/ 0 w 128"/>
                  <a:gd name="T51" fmla="*/ 0 h 180"/>
                  <a:gd name="T52" fmla="*/ 0 w 128"/>
                  <a:gd name="T53" fmla="*/ 0 h 180"/>
                  <a:gd name="T54" fmla="*/ 0 w 128"/>
                  <a:gd name="T55" fmla="*/ 0 h 180"/>
                  <a:gd name="T56" fmla="*/ 0 w 128"/>
                  <a:gd name="T57" fmla="*/ 0 h 180"/>
                  <a:gd name="T58" fmla="*/ 0 w 128"/>
                  <a:gd name="T59" fmla="*/ 0 h 180"/>
                  <a:gd name="T60" fmla="*/ 0 w 128"/>
                  <a:gd name="T61" fmla="*/ 0 h 180"/>
                  <a:gd name="T62" fmla="*/ 0 w 128"/>
                  <a:gd name="T63" fmla="*/ 0 h 180"/>
                  <a:gd name="T64" fmla="*/ 0 w 128"/>
                  <a:gd name="T65" fmla="*/ 0 h 180"/>
                  <a:gd name="T66" fmla="*/ 0 w 128"/>
                  <a:gd name="T67" fmla="*/ 0 h 180"/>
                  <a:gd name="T68" fmla="*/ 0 w 128"/>
                  <a:gd name="T69" fmla="*/ 0 h 180"/>
                  <a:gd name="T70" fmla="*/ 0 w 128"/>
                  <a:gd name="T71" fmla="*/ 0 h 180"/>
                  <a:gd name="T72" fmla="*/ 0 w 128"/>
                  <a:gd name="T73" fmla="*/ 0 h 180"/>
                  <a:gd name="T74" fmla="*/ 0 w 128"/>
                  <a:gd name="T75" fmla="*/ 0 h 180"/>
                  <a:gd name="T76" fmla="*/ 0 w 128"/>
                  <a:gd name="T77" fmla="*/ 0 h 180"/>
                  <a:gd name="T78" fmla="*/ 0 w 128"/>
                  <a:gd name="T79" fmla="*/ 0 h 180"/>
                  <a:gd name="T80" fmla="*/ 0 w 128"/>
                  <a:gd name="T81" fmla="*/ 0 h 1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0"/>
                  <a:gd name="T125" fmla="*/ 128 w 128"/>
                  <a:gd name="T126" fmla="*/ 180 h 1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0">
                    <a:moveTo>
                      <a:pt x="108" y="59"/>
                    </a:moveTo>
                    <a:lnTo>
                      <a:pt x="113" y="77"/>
                    </a:lnTo>
                    <a:lnTo>
                      <a:pt x="111" y="94"/>
                    </a:lnTo>
                    <a:lnTo>
                      <a:pt x="103" y="108"/>
                    </a:lnTo>
                    <a:lnTo>
                      <a:pt x="91" y="121"/>
                    </a:lnTo>
                    <a:lnTo>
                      <a:pt x="77" y="132"/>
                    </a:lnTo>
                    <a:lnTo>
                      <a:pt x="61" y="144"/>
                    </a:lnTo>
                    <a:lnTo>
                      <a:pt x="45" y="154"/>
                    </a:lnTo>
                    <a:lnTo>
                      <a:pt x="30" y="164"/>
                    </a:lnTo>
                    <a:lnTo>
                      <a:pt x="28" y="168"/>
                    </a:lnTo>
                    <a:lnTo>
                      <a:pt x="27" y="170"/>
                    </a:lnTo>
                    <a:lnTo>
                      <a:pt x="27" y="174"/>
                    </a:lnTo>
                    <a:lnTo>
                      <a:pt x="28" y="177"/>
                    </a:lnTo>
                    <a:lnTo>
                      <a:pt x="32" y="179"/>
                    </a:lnTo>
                    <a:lnTo>
                      <a:pt x="35" y="180"/>
                    </a:lnTo>
                    <a:lnTo>
                      <a:pt x="37" y="180"/>
                    </a:lnTo>
                    <a:lnTo>
                      <a:pt x="41" y="179"/>
                    </a:lnTo>
                    <a:lnTo>
                      <a:pt x="60" y="169"/>
                    </a:lnTo>
                    <a:lnTo>
                      <a:pt x="77" y="158"/>
                    </a:lnTo>
                    <a:lnTo>
                      <a:pt x="94" y="145"/>
                    </a:lnTo>
                    <a:lnTo>
                      <a:pt x="109" y="130"/>
                    </a:lnTo>
                    <a:lnTo>
                      <a:pt x="120" y="114"/>
                    </a:lnTo>
                    <a:lnTo>
                      <a:pt x="127" y="95"/>
                    </a:lnTo>
                    <a:lnTo>
                      <a:pt x="128" y="76"/>
                    </a:lnTo>
                    <a:lnTo>
                      <a:pt x="123" y="55"/>
                    </a:lnTo>
                    <a:lnTo>
                      <a:pt x="113" y="39"/>
                    </a:lnTo>
                    <a:lnTo>
                      <a:pt x="97" y="25"/>
                    </a:lnTo>
                    <a:lnTo>
                      <a:pt x="79" y="15"/>
                    </a:lnTo>
                    <a:lnTo>
                      <a:pt x="57" y="7"/>
                    </a:lnTo>
                    <a:lnTo>
                      <a:pt x="36" y="2"/>
                    </a:lnTo>
                    <a:lnTo>
                      <a:pt x="19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14" y="9"/>
                    </a:lnTo>
                    <a:lnTo>
                      <a:pt x="29" y="14"/>
                    </a:lnTo>
                    <a:lnTo>
                      <a:pt x="46" y="19"/>
                    </a:lnTo>
                    <a:lnTo>
                      <a:pt x="61" y="23"/>
                    </a:lnTo>
                    <a:lnTo>
                      <a:pt x="76" y="29"/>
                    </a:lnTo>
                    <a:lnTo>
                      <a:pt x="89" y="37"/>
                    </a:lnTo>
                    <a:lnTo>
                      <a:pt x="100" y="46"/>
                    </a:lnTo>
                    <a:lnTo>
                      <a:pt x="108" y="5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87" name="Freeform 542"/>
              <p:cNvSpPr/>
              <p:nvPr/>
            </p:nvSpPr>
            <p:spPr bwMode="auto">
              <a:xfrm>
                <a:off x="2584" y="2694"/>
                <a:ext cx="54" cy="63"/>
              </a:xfrm>
              <a:custGeom>
                <a:avLst/>
                <a:gdLst>
                  <a:gd name="T0" fmla="*/ 0 w 322"/>
                  <a:gd name="T1" fmla="*/ 0 h 378"/>
                  <a:gd name="T2" fmla="*/ 0 w 322"/>
                  <a:gd name="T3" fmla="*/ 0 h 378"/>
                  <a:gd name="T4" fmla="*/ 0 w 322"/>
                  <a:gd name="T5" fmla="*/ 0 h 378"/>
                  <a:gd name="T6" fmla="*/ 0 w 322"/>
                  <a:gd name="T7" fmla="*/ 0 h 378"/>
                  <a:gd name="T8" fmla="*/ 0 w 322"/>
                  <a:gd name="T9" fmla="*/ 0 h 378"/>
                  <a:gd name="T10" fmla="*/ 0 w 322"/>
                  <a:gd name="T11" fmla="*/ 0 h 378"/>
                  <a:gd name="T12" fmla="*/ 0 w 322"/>
                  <a:gd name="T13" fmla="*/ 0 h 378"/>
                  <a:gd name="T14" fmla="*/ 0 w 322"/>
                  <a:gd name="T15" fmla="*/ 0 h 378"/>
                  <a:gd name="T16" fmla="*/ 0 w 322"/>
                  <a:gd name="T17" fmla="*/ 0 h 378"/>
                  <a:gd name="T18" fmla="*/ 0 w 322"/>
                  <a:gd name="T19" fmla="*/ 0 h 378"/>
                  <a:gd name="T20" fmla="*/ 0 w 322"/>
                  <a:gd name="T21" fmla="*/ 0 h 378"/>
                  <a:gd name="T22" fmla="*/ 0 w 322"/>
                  <a:gd name="T23" fmla="*/ 0 h 378"/>
                  <a:gd name="T24" fmla="*/ 0 w 322"/>
                  <a:gd name="T25" fmla="*/ 0 h 378"/>
                  <a:gd name="T26" fmla="*/ 0 w 322"/>
                  <a:gd name="T27" fmla="*/ 0 h 378"/>
                  <a:gd name="T28" fmla="*/ 0 w 322"/>
                  <a:gd name="T29" fmla="*/ 0 h 378"/>
                  <a:gd name="T30" fmla="*/ 0 w 322"/>
                  <a:gd name="T31" fmla="*/ 0 h 378"/>
                  <a:gd name="T32" fmla="*/ 0 w 322"/>
                  <a:gd name="T33" fmla="*/ 0 h 378"/>
                  <a:gd name="T34" fmla="*/ 0 w 322"/>
                  <a:gd name="T35" fmla="*/ 0 h 378"/>
                  <a:gd name="T36" fmla="*/ 0 w 322"/>
                  <a:gd name="T37" fmla="*/ 0 h 378"/>
                  <a:gd name="T38" fmla="*/ 0 w 322"/>
                  <a:gd name="T39" fmla="*/ 0 h 378"/>
                  <a:gd name="T40" fmla="*/ 0 w 322"/>
                  <a:gd name="T41" fmla="*/ 0 h 378"/>
                  <a:gd name="T42" fmla="*/ 0 w 322"/>
                  <a:gd name="T43" fmla="*/ 0 h 378"/>
                  <a:gd name="T44" fmla="*/ 0 w 322"/>
                  <a:gd name="T45" fmla="*/ 0 h 378"/>
                  <a:gd name="T46" fmla="*/ 0 w 322"/>
                  <a:gd name="T47" fmla="*/ 0 h 378"/>
                  <a:gd name="T48" fmla="*/ 0 w 322"/>
                  <a:gd name="T49" fmla="*/ 0 h 378"/>
                  <a:gd name="T50" fmla="*/ 0 w 322"/>
                  <a:gd name="T51" fmla="*/ 0 h 378"/>
                  <a:gd name="T52" fmla="*/ 0 w 322"/>
                  <a:gd name="T53" fmla="*/ 0 h 378"/>
                  <a:gd name="T54" fmla="*/ 0 w 322"/>
                  <a:gd name="T55" fmla="*/ 0 h 378"/>
                  <a:gd name="T56" fmla="*/ 0 w 322"/>
                  <a:gd name="T57" fmla="*/ 0 h 378"/>
                  <a:gd name="T58" fmla="*/ 0 w 322"/>
                  <a:gd name="T59" fmla="*/ 0 h 378"/>
                  <a:gd name="T60" fmla="*/ 0 w 322"/>
                  <a:gd name="T61" fmla="*/ 0 h 378"/>
                  <a:gd name="T62" fmla="*/ 0 w 322"/>
                  <a:gd name="T63" fmla="*/ 0 h 378"/>
                  <a:gd name="T64" fmla="*/ 0 w 322"/>
                  <a:gd name="T65" fmla="*/ 0 h 378"/>
                  <a:gd name="T66" fmla="*/ 0 w 322"/>
                  <a:gd name="T67" fmla="*/ 0 h 378"/>
                  <a:gd name="T68" fmla="*/ 0 w 322"/>
                  <a:gd name="T69" fmla="*/ 0 h 378"/>
                  <a:gd name="T70" fmla="*/ 0 w 322"/>
                  <a:gd name="T71" fmla="*/ 0 h 378"/>
                  <a:gd name="T72" fmla="*/ 0 w 322"/>
                  <a:gd name="T73" fmla="*/ 0 h 378"/>
                  <a:gd name="T74" fmla="*/ 0 w 322"/>
                  <a:gd name="T75" fmla="*/ 0 h 378"/>
                  <a:gd name="T76" fmla="*/ 0 w 322"/>
                  <a:gd name="T77" fmla="*/ 0 h 378"/>
                  <a:gd name="T78" fmla="*/ 0 w 322"/>
                  <a:gd name="T79" fmla="*/ 0 h 378"/>
                  <a:gd name="T80" fmla="*/ 0 w 322"/>
                  <a:gd name="T81" fmla="*/ 0 h 378"/>
                  <a:gd name="T82" fmla="*/ 0 w 322"/>
                  <a:gd name="T83" fmla="*/ 0 h 378"/>
                  <a:gd name="T84" fmla="*/ 0 w 322"/>
                  <a:gd name="T85" fmla="*/ 0 h 378"/>
                  <a:gd name="T86" fmla="*/ 0 w 322"/>
                  <a:gd name="T87" fmla="*/ 0 h 3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2"/>
                  <a:gd name="T133" fmla="*/ 0 h 378"/>
                  <a:gd name="T134" fmla="*/ 322 w 322"/>
                  <a:gd name="T135" fmla="*/ 378 h 3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2" h="378">
                    <a:moveTo>
                      <a:pt x="125" y="49"/>
                    </a:moveTo>
                    <a:lnTo>
                      <a:pt x="100" y="70"/>
                    </a:lnTo>
                    <a:lnTo>
                      <a:pt x="76" y="90"/>
                    </a:lnTo>
                    <a:lnTo>
                      <a:pt x="53" y="115"/>
                    </a:lnTo>
                    <a:lnTo>
                      <a:pt x="34" y="140"/>
                    </a:lnTo>
                    <a:lnTo>
                      <a:pt x="17" y="166"/>
                    </a:lnTo>
                    <a:lnTo>
                      <a:pt x="5" y="195"/>
                    </a:lnTo>
                    <a:lnTo>
                      <a:pt x="0" y="226"/>
                    </a:lnTo>
                    <a:lnTo>
                      <a:pt x="1" y="258"/>
                    </a:lnTo>
                    <a:lnTo>
                      <a:pt x="3" y="266"/>
                    </a:lnTo>
                    <a:lnTo>
                      <a:pt x="5" y="275"/>
                    </a:lnTo>
                    <a:lnTo>
                      <a:pt x="9" y="282"/>
                    </a:lnTo>
                    <a:lnTo>
                      <a:pt x="14" y="290"/>
                    </a:lnTo>
                    <a:lnTo>
                      <a:pt x="19" y="297"/>
                    </a:lnTo>
                    <a:lnTo>
                      <a:pt x="26" y="304"/>
                    </a:lnTo>
                    <a:lnTo>
                      <a:pt x="32" y="310"/>
                    </a:lnTo>
                    <a:lnTo>
                      <a:pt x="41" y="314"/>
                    </a:lnTo>
                    <a:lnTo>
                      <a:pt x="56" y="324"/>
                    </a:lnTo>
                    <a:lnTo>
                      <a:pt x="71" y="332"/>
                    </a:lnTo>
                    <a:lnTo>
                      <a:pt x="86" y="338"/>
                    </a:lnTo>
                    <a:lnTo>
                      <a:pt x="103" y="344"/>
                    </a:lnTo>
                    <a:lnTo>
                      <a:pt x="119" y="350"/>
                    </a:lnTo>
                    <a:lnTo>
                      <a:pt x="136" y="355"/>
                    </a:lnTo>
                    <a:lnTo>
                      <a:pt x="152" y="359"/>
                    </a:lnTo>
                    <a:lnTo>
                      <a:pt x="168" y="363"/>
                    </a:lnTo>
                    <a:lnTo>
                      <a:pt x="186" y="366"/>
                    </a:lnTo>
                    <a:lnTo>
                      <a:pt x="202" y="368"/>
                    </a:lnTo>
                    <a:lnTo>
                      <a:pt x="220" y="371"/>
                    </a:lnTo>
                    <a:lnTo>
                      <a:pt x="238" y="373"/>
                    </a:lnTo>
                    <a:lnTo>
                      <a:pt x="254" y="374"/>
                    </a:lnTo>
                    <a:lnTo>
                      <a:pt x="272" y="375"/>
                    </a:lnTo>
                    <a:lnTo>
                      <a:pt x="289" y="376"/>
                    </a:lnTo>
                    <a:lnTo>
                      <a:pt x="306" y="378"/>
                    </a:lnTo>
                    <a:lnTo>
                      <a:pt x="311" y="378"/>
                    </a:lnTo>
                    <a:lnTo>
                      <a:pt x="316" y="375"/>
                    </a:lnTo>
                    <a:lnTo>
                      <a:pt x="320" y="371"/>
                    </a:lnTo>
                    <a:lnTo>
                      <a:pt x="322" y="366"/>
                    </a:lnTo>
                    <a:lnTo>
                      <a:pt x="322" y="360"/>
                    </a:lnTo>
                    <a:lnTo>
                      <a:pt x="320" y="356"/>
                    </a:lnTo>
                    <a:lnTo>
                      <a:pt x="315" y="352"/>
                    </a:lnTo>
                    <a:lnTo>
                      <a:pt x="309" y="350"/>
                    </a:lnTo>
                    <a:lnTo>
                      <a:pt x="294" y="347"/>
                    </a:lnTo>
                    <a:lnTo>
                      <a:pt x="279" y="344"/>
                    </a:lnTo>
                    <a:lnTo>
                      <a:pt x="263" y="341"/>
                    </a:lnTo>
                    <a:lnTo>
                      <a:pt x="247" y="338"/>
                    </a:lnTo>
                    <a:lnTo>
                      <a:pt x="232" y="336"/>
                    </a:lnTo>
                    <a:lnTo>
                      <a:pt x="216" y="334"/>
                    </a:lnTo>
                    <a:lnTo>
                      <a:pt x="200" y="332"/>
                    </a:lnTo>
                    <a:lnTo>
                      <a:pt x="185" y="328"/>
                    </a:lnTo>
                    <a:lnTo>
                      <a:pt x="170" y="326"/>
                    </a:lnTo>
                    <a:lnTo>
                      <a:pt x="154" y="322"/>
                    </a:lnTo>
                    <a:lnTo>
                      <a:pt x="139" y="318"/>
                    </a:lnTo>
                    <a:lnTo>
                      <a:pt x="124" y="314"/>
                    </a:lnTo>
                    <a:lnTo>
                      <a:pt x="110" y="309"/>
                    </a:lnTo>
                    <a:lnTo>
                      <a:pt x="94" y="303"/>
                    </a:lnTo>
                    <a:lnTo>
                      <a:pt x="80" y="297"/>
                    </a:lnTo>
                    <a:lnTo>
                      <a:pt x="66" y="289"/>
                    </a:lnTo>
                    <a:lnTo>
                      <a:pt x="55" y="281"/>
                    </a:lnTo>
                    <a:lnTo>
                      <a:pt x="45" y="271"/>
                    </a:lnTo>
                    <a:lnTo>
                      <a:pt x="38" y="259"/>
                    </a:lnTo>
                    <a:lnTo>
                      <a:pt x="35" y="245"/>
                    </a:lnTo>
                    <a:lnTo>
                      <a:pt x="34" y="232"/>
                    </a:lnTo>
                    <a:lnTo>
                      <a:pt x="35" y="216"/>
                    </a:lnTo>
                    <a:lnTo>
                      <a:pt x="38" y="200"/>
                    </a:lnTo>
                    <a:lnTo>
                      <a:pt x="43" y="187"/>
                    </a:lnTo>
                    <a:lnTo>
                      <a:pt x="51" y="170"/>
                    </a:lnTo>
                    <a:lnTo>
                      <a:pt x="60" y="152"/>
                    </a:lnTo>
                    <a:lnTo>
                      <a:pt x="71" y="137"/>
                    </a:lnTo>
                    <a:lnTo>
                      <a:pt x="83" y="124"/>
                    </a:lnTo>
                    <a:lnTo>
                      <a:pt x="94" y="110"/>
                    </a:lnTo>
                    <a:lnTo>
                      <a:pt x="107" y="96"/>
                    </a:lnTo>
                    <a:lnTo>
                      <a:pt x="123" y="82"/>
                    </a:lnTo>
                    <a:lnTo>
                      <a:pt x="138" y="69"/>
                    </a:lnTo>
                    <a:lnTo>
                      <a:pt x="153" y="57"/>
                    </a:lnTo>
                    <a:lnTo>
                      <a:pt x="173" y="47"/>
                    </a:lnTo>
                    <a:lnTo>
                      <a:pt x="195" y="38"/>
                    </a:lnTo>
                    <a:lnTo>
                      <a:pt x="218" y="28"/>
                    </a:lnTo>
                    <a:lnTo>
                      <a:pt x="238" y="20"/>
                    </a:lnTo>
                    <a:lnTo>
                      <a:pt x="254" y="13"/>
                    </a:lnTo>
                    <a:lnTo>
                      <a:pt x="264" y="7"/>
                    </a:lnTo>
                    <a:lnTo>
                      <a:pt x="268" y="2"/>
                    </a:lnTo>
                    <a:lnTo>
                      <a:pt x="256" y="0"/>
                    </a:lnTo>
                    <a:lnTo>
                      <a:pt x="240" y="1"/>
                    </a:lnTo>
                    <a:lnTo>
                      <a:pt x="221" y="4"/>
                    </a:lnTo>
                    <a:lnTo>
                      <a:pt x="201" y="10"/>
                    </a:lnTo>
                    <a:lnTo>
                      <a:pt x="180" y="18"/>
                    </a:lnTo>
                    <a:lnTo>
                      <a:pt x="160" y="27"/>
                    </a:lnTo>
                    <a:lnTo>
                      <a:pt x="141" y="38"/>
                    </a:lnTo>
                    <a:lnTo>
                      <a:pt x="125" y="4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88" name="Freeform 543"/>
              <p:cNvSpPr/>
              <p:nvPr/>
            </p:nvSpPr>
            <p:spPr bwMode="auto">
              <a:xfrm>
                <a:off x="2660" y="2692"/>
                <a:ext cx="47" cy="42"/>
              </a:xfrm>
              <a:custGeom>
                <a:avLst/>
                <a:gdLst>
                  <a:gd name="T0" fmla="*/ 0 w 283"/>
                  <a:gd name="T1" fmla="*/ 0 h 252"/>
                  <a:gd name="T2" fmla="*/ 0 w 283"/>
                  <a:gd name="T3" fmla="*/ 0 h 252"/>
                  <a:gd name="T4" fmla="*/ 0 w 283"/>
                  <a:gd name="T5" fmla="*/ 0 h 252"/>
                  <a:gd name="T6" fmla="*/ 0 w 283"/>
                  <a:gd name="T7" fmla="*/ 0 h 252"/>
                  <a:gd name="T8" fmla="*/ 0 w 283"/>
                  <a:gd name="T9" fmla="*/ 0 h 252"/>
                  <a:gd name="T10" fmla="*/ 0 w 283"/>
                  <a:gd name="T11" fmla="*/ 0 h 252"/>
                  <a:gd name="T12" fmla="*/ 0 w 283"/>
                  <a:gd name="T13" fmla="*/ 0 h 252"/>
                  <a:gd name="T14" fmla="*/ 0 w 283"/>
                  <a:gd name="T15" fmla="*/ 0 h 252"/>
                  <a:gd name="T16" fmla="*/ 0 w 283"/>
                  <a:gd name="T17" fmla="*/ 0 h 252"/>
                  <a:gd name="T18" fmla="*/ 0 w 283"/>
                  <a:gd name="T19" fmla="*/ 0 h 252"/>
                  <a:gd name="T20" fmla="*/ 0 w 283"/>
                  <a:gd name="T21" fmla="*/ 0 h 252"/>
                  <a:gd name="T22" fmla="*/ 0 w 283"/>
                  <a:gd name="T23" fmla="*/ 0 h 252"/>
                  <a:gd name="T24" fmla="*/ 0 w 283"/>
                  <a:gd name="T25" fmla="*/ 0 h 252"/>
                  <a:gd name="T26" fmla="*/ 0 w 283"/>
                  <a:gd name="T27" fmla="*/ 0 h 252"/>
                  <a:gd name="T28" fmla="*/ 0 w 283"/>
                  <a:gd name="T29" fmla="*/ 0 h 252"/>
                  <a:gd name="T30" fmla="*/ 0 w 283"/>
                  <a:gd name="T31" fmla="*/ 0 h 252"/>
                  <a:gd name="T32" fmla="*/ 0 w 283"/>
                  <a:gd name="T33" fmla="*/ 0 h 252"/>
                  <a:gd name="T34" fmla="*/ 0 w 283"/>
                  <a:gd name="T35" fmla="*/ 0 h 252"/>
                  <a:gd name="T36" fmla="*/ 0 w 283"/>
                  <a:gd name="T37" fmla="*/ 0 h 252"/>
                  <a:gd name="T38" fmla="*/ 0 w 283"/>
                  <a:gd name="T39" fmla="*/ 0 h 252"/>
                  <a:gd name="T40" fmla="*/ 0 w 283"/>
                  <a:gd name="T41" fmla="*/ 0 h 252"/>
                  <a:gd name="T42" fmla="*/ 0 w 283"/>
                  <a:gd name="T43" fmla="*/ 0 h 252"/>
                  <a:gd name="T44" fmla="*/ 0 w 283"/>
                  <a:gd name="T45" fmla="*/ 0 h 252"/>
                  <a:gd name="T46" fmla="*/ 0 w 283"/>
                  <a:gd name="T47" fmla="*/ 0 h 252"/>
                  <a:gd name="T48" fmla="*/ 0 w 283"/>
                  <a:gd name="T49" fmla="*/ 0 h 252"/>
                  <a:gd name="T50" fmla="*/ 0 w 283"/>
                  <a:gd name="T51" fmla="*/ 0 h 252"/>
                  <a:gd name="T52" fmla="*/ 0 w 283"/>
                  <a:gd name="T53" fmla="*/ 0 h 252"/>
                  <a:gd name="T54" fmla="*/ 0 w 283"/>
                  <a:gd name="T55" fmla="*/ 0 h 252"/>
                  <a:gd name="T56" fmla="*/ 0 w 283"/>
                  <a:gd name="T57" fmla="*/ 0 h 252"/>
                  <a:gd name="T58" fmla="*/ 0 w 283"/>
                  <a:gd name="T59" fmla="*/ 0 h 252"/>
                  <a:gd name="T60" fmla="*/ 0 w 283"/>
                  <a:gd name="T61" fmla="*/ 0 h 252"/>
                  <a:gd name="T62" fmla="*/ 0 w 283"/>
                  <a:gd name="T63" fmla="*/ 0 h 252"/>
                  <a:gd name="T64" fmla="*/ 0 w 283"/>
                  <a:gd name="T65" fmla="*/ 0 h 252"/>
                  <a:gd name="T66" fmla="*/ 0 w 283"/>
                  <a:gd name="T67" fmla="*/ 0 h 252"/>
                  <a:gd name="T68" fmla="*/ 0 w 283"/>
                  <a:gd name="T69" fmla="*/ 0 h 252"/>
                  <a:gd name="T70" fmla="*/ 0 w 283"/>
                  <a:gd name="T71" fmla="*/ 0 h 252"/>
                  <a:gd name="T72" fmla="*/ 0 w 283"/>
                  <a:gd name="T73" fmla="*/ 0 h 252"/>
                  <a:gd name="T74" fmla="*/ 0 w 283"/>
                  <a:gd name="T75" fmla="*/ 0 h 252"/>
                  <a:gd name="T76" fmla="*/ 0 w 283"/>
                  <a:gd name="T77" fmla="*/ 0 h 252"/>
                  <a:gd name="T78" fmla="*/ 0 w 283"/>
                  <a:gd name="T79" fmla="*/ 0 h 252"/>
                  <a:gd name="T80" fmla="*/ 0 w 283"/>
                  <a:gd name="T81" fmla="*/ 0 h 252"/>
                  <a:gd name="T82" fmla="*/ 0 w 283"/>
                  <a:gd name="T83" fmla="*/ 0 h 252"/>
                  <a:gd name="T84" fmla="*/ 0 w 283"/>
                  <a:gd name="T85" fmla="*/ 0 h 252"/>
                  <a:gd name="T86" fmla="*/ 0 w 283"/>
                  <a:gd name="T87" fmla="*/ 0 h 252"/>
                  <a:gd name="T88" fmla="*/ 0 w 283"/>
                  <a:gd name="T89" fmla="*/ 0 h 252"/>
                  <a:gd name="T90" fmla="*/ 0 w 283"/>
                  <a:gd name="T91" fmla="*/ 0 h 252"/>
                  <a:gd name="T92" fmla="*/ 0 w 283"/>
                  <a:gd name="T93" fmla="*/ 0 h 252"/>
                  <a:gd name="T94" fmla="*/ 0 w 283"/>
                  <a:gd name="T95" fmla="*/ 0 h 252"/>
                  <a:gd name="T96" fmla="*/ 0 w 283"/>
                  <a:gd name="T97" fmla="*/ 0 h 252"/>
                  <a:gd name="T98" fmla="*/ 0 w 283"/>
                  <a:gd name="T99" fmla="*/ 0 h 252"/>
                  <a:gd name="T100" fmla="*/ 0 w 283"/>
                  <a:gd name="T101" fmla="*/ 0 h 252"/>
                  <a:gd name="T102" fmla="*/ 0 w 283"/>
                  <a:gd name="T103" fmla="*/ 0 h 252"/>
                  <a:gd name="T104" fmla="*/ 0 w 283"/>
                  <a:gd name="T105" fmla="*/ 0 h 252"/>
                  <a:gd name="T106" fmla="*/ 0 w 283"/>
                  <a:gd name="T107" fmla="*/ 0 h 252"/>
                  <a:gd name="T108" fmla="*/ 0 w 283"/>
                  <a:gd name="T109" fmla="*/ 0 h 252"/>
                  <a:gd name="T110" fmla="*/ 0 w 283"/>
                  <a:gd name="T111" fmla="*/ 0 h 252"/>
                  <a:gd name="T112" fmla="*/ 0 w 283"/>
                  <a:gd name="T113" fmla="*/ 0 h 252"/>
                  <a:gd name="T114" fmla="*/ 0 w 283"/>
                  <a:gd name="T115" fmla="*/ 0 h 252"/>
                  <a:gd name="T116" fmla="*/ 0 w 283"/>
                  <a:gd name="T117" fmla="*/ 0 h 252"/>
                  <a:gd name="T118" fmla="*/ 0 w 283"/>
                  <a:gd name="T119" fmla="*/ 0 h 252"/>
                  <a:gd name="T120" fmla="*/ 0 w 283"/>
                  <a:gd name="T121" fmla="*/ 0 h 25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3"/>
                  <a:gd name="T184" fmla="*/ 0 h 252"/>
                  <a:gd name="T185" fmla="*/ 283 w 283"/>
                  <a:gd name="T186" fmla="*/ 252 h 25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3" h="252">
                    <a:moveTo>
                      <a:pt x="235" y="77"/>
                    </a:moveTo>
                    <a:lnTo>
                      <a:pt x="248" y="91"/>
                    </a:lnTo>
                    <a:lnTo>
                      <a:pt x="256" y="107"/>
                    </a:lnTo>
                    <a:lnTo>
                      <a:pt x="259" y="124"/>
                    </a:lnTo>
                    <a:lnTo>
                      <a:pt x="259" y="142"/>
                    </a:lnTo>
                    <a:lnTo>
                      <a:pt x="257" y="157"/>
                    </a:lnTo>
                    <a:lnTo>
                      <a:pt x="252" y="170"/>
                    </a:lnTo>
                    <a:lnTo>
                      <a:pt x="244" y="183"/>
                    </a:lnTo>
                    <a:lnTo>
                      <a:pt x="236" y="193"/>
                    </a:lnTo>
                    <a:lnTo>
                      <a:pt x="225" y="204"/>
                    </a:lnTo>
                    <a:lnTo>
                      <a:pt x="215" y="214"/>
                    </a:lnTo>
                    <a:lnTo>
                      <a:pt x="204" y="224"/>
                    </a:lnTo>
                    <a:lnTo>
                      <a:pt x="194" y="234"/>
                    </a:lnTo>
                    <a:lnTo>
                      <a:pt x="191" y="238"/>
                    </a:lnTo>
                    <a:lnTo>
                      <a:pt x="191" y="241"/>
                    </a:lnTo>
                    <a:lnTo>
                      <a:pt x="191" y="245"/>
                    </a:lnTo>
                    <a:lnTo>
                      <a:pt x="194" y="248"/>
                    </a:lnTo>
                    <a:lnTo>
                      <a:pt x="197" y="250"/>
                    </a:lnTo>
                    <a:lnTo>
                      <a:pt x="202" y="252"/>
                    </a:lnTo>
                    <a:lnTo>
                      <a:pt x="205" y="250"/>
                    </a:lnTo>
                    <a:lnTo>
                      <a:pt x="209" y="248"/>
                    </a:lnTo>
                    <a:lnTo>
                      <a:pt x="232" y="233"/>
                    </a:lnTo>
                    <a:lnTo>
                      <a:pt x="252" y="214"/>
                    </a:lnTo>
                    <a:lnTo>
                      <a:pt x="268" y="192"/>
                    </a:lnTo>
                    <a:lnTo>
                      <a:pt x="278" y="167"/>
                    </a:lnTo>
                    <a:lnTo>
                      <a:pt x="283" y="141"/>
                    </a:lnTo>
                    <a:lnTo>
                      <a:pt x="280" y="115"/>
                    </a:lnTo>
                    <a:lnTo>
                      <a:pt x="271" y="91"/>
                    </a:lnTo>
                    <a:lnTo>
                      <a:pt x="252" y="69"/>
                    </a:lnTo>
                    <a:lnTo>
                      <a:pt x="238" y="57"/>
                    </a:lnTo>
                    <a:lnTo>
                      <a:pt x="222" y="48"/>
                    </a:lnTo>
                    <a:lnTo>
                      <a:pt x="204" y="39"/>
                    </a:lnTo>
                    <a:lnTo>
                      <a:pt x="184" y="31"/>
                    </a:lnTo>
                    <a:lnTo>
                      <a:pt x="164" y="23"/>
                    </a:lnTo>
                    <a:lnTo>
                      <a:pt x="144" y="17"/>
                    </a:lnTo>
                    <a:lnTo>
                      <a:pt x="123" y="13"/>
                    </a:lnTo>
                    <a:lnTo>
                      <a:pt x="103" y="8"/>
                    </a:lnTo>
                    <a:lnTo>
                      <a:pt x="83" y="5"/>
                    </a:lnTo>
                    <a:lnTo>
                      <a:pt x="66" y="2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12" y="7"/>
                    </a:lnTo>
                    <a:lnTo>
                      <a:pt x="24" y="8"/>
                    </a:lnTo>
                    <a:lnTo>
                      <a:pt x="38" y="10"/>
                    </a:lnTo>
                    <a:lnTo>
                      <a:pt x="52" y="13"/>
                    </a:lnTo>
                    <a:lnTo>
                      <a:pt x="66" y="16"/>
                    </a:lnTo>
                    <a:lnTo>
                      <a:pt x="82" y="18"/>
                    </a:lnTo>
                    <a:lnTo>
                      <a:pt x="98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4"/>
                    </a:lnTo>
                    <a:lnTo>
                      <a:pt x="162" y="39"/>
                    </a:lnTo>
                    <a:lnTo>
                      <a:pt x="177" y="45"/>
                    </a:lnTo>
                    <a:lnTo>
                      <a:pt x="193" y="52"/>
                    </a:lnTo>
                    <a:lnTo>
                      <a:pt x="208" y="60"/>
                    </a:lnTo>
                    <a:lnTo>
                      <a:pt x="222" y="68"/>
                    </a:lnTo>
                    <a:lnTo>
                      <a:pt x="235" y="77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89" name="Freeform 544"/>
              <p:cNvSpPr/>
              <p:nvPr/>
            </p:nvSpPr>
            <p:spPr bwMode="auto">
              <a:xfrm>
                <a:off x="2564" y="2712"/>
                <a:ext cx="19" cy="39"/>
              </a:xfrm>
              <a:custGeom>
                <a:avLst/>
                <a:gdLst>
                  <a:gd name="T0" fmla="*/ 0 w 114"/>
                  <a:gd name="T1" fmla="*/ 0 h 238"/>
                  <a:gd name="T2" fmla="*/ 0 w 114"/>
                  <a:gd name="T3" fmla="*/ 0 h 238"/>
                  <a:gd name="T4" fmla="*/ 0 w 114"/>
                  <a:gd name="T5" fmla="*/ 0 h 238"/>
                  <a:gd name="T6" fmla="*/ 0 w 114"/>
                  <a:gd name="T7" fmla="*/ 0 h 238"/>
                  <a:gd name="T8" fmla="*/ 0 w 114"/>
                  <a:gd name="T9" fmla="*/ 0 h 238"/>
                  <a:gd name="T10" fmla="*/ 0 w 114"/>
                  <a:gd name="T11" fmla="*/ 0 h 238"/>
                  <a:gd name="T12" fmla="*/ 0 w 114"/>
                  <a:gd name="T13" fmla="*/ 0 h 238"/>
                  <a:gd name="T14" fmla="*/ 0 w 114"/>
                  <a:gd name="T15" fmla="*/ 0 h 238"/>
                  <a:gd name="T16" fmla="*/ 0 w 114"/>
                  <a:gd name="T17" fmla="*/ 0 h 238"/>
                  <a:gd name="T18" fmla="*/ 0 w 114"/>
                  <a:gd name="T19" fmla="*/ 0 h 238"/>
                  <a:gd name="T20" fmla="*/ 0 w 114"/>
                  <a:gd name="T21" fmla="*/ 0 h 238"/>
                  <a:gd name="T22" fmla="*/ 0 w 114"/>
                  <a:gd name="T23" fmla="*/ 0 h 238"/>
                  <a:gd name="T24" fmla="*/ 0 w 114"/>
                  <a:gd name="T25" fmla="*/ 0 h 238"/>
                  <a:gd name="T26" fmla="*/ 0 w 114"/>
                  <a:gd name="T27" fmla="*/ 0 h 238"/>
                  <a:gd name="T28" fmla="*/ 0 w 114"/>
                  <a:gd name="T29" fmla="*/ 0 h 238"/>
                  <a:gd name="T30" fmla="*/ 0 w 114"/>
                  <a:gd name="T31" fmla="*/ 0 h 238"/>
                  <a:gd name="T32" fmla="*/ 0 w 114"/>
                  <a:gd name="T33" fmla="*/ 0 h 238"/>
                  <a:gd name="T34" fmla="*/ 0 w 114"/>
                  <a:gd name="T35" fmla="*/ 0 h 238"/>
                  <a:gd name="T36" fmla="*/ 0 w 114"/>
                  <a:gd name="T37" fmla="*/ 0 h 238"/>
                  <a:gd name="T38" fmla="*/ 0 w 114"/>
                  <a:gd name="T39" fmla="*/ 0 h 238"/>
                  <a:gd name="T40" fmla="*/ 0 w 114"/>
                  <a:gd name="T41" fmla="*/ 0 h 238"/>
                  <a:gd name="T42" fmla="*/ 0 w 114"/>
                  <a:gd name="T43" fmla="*/ 0 h 238"/>
                  <a:gd name="T44" fmla="*/ 0 w 114"/>
                  <a:gd name="T45" fmla="*/ 0 h 238"/>
                  <a:gd name="T46" fmla="*/ 0 w 114"/>
                  <a:gd name="T47" fmla="*/ 0 h 238"/>
                  <a:gd name="T48" fmla="*/ 0 w 114"/>
                  <a:gd name="T49" fmla="*/ 0 h 238"/>
                  <a:gd name="T50" fmla="*/ 0 w 114"/>
                  <a:gd name="T51" fmla="*/ 0 h 238"/>
                  <a:gd name="T52" fmla="*/ 0 w 114"/>
                  <a:gd name="T53" fmla="*/ 0 h 238"/>
                  <a:gd name="T54" fmla="*/ 0 w 114"/>
                  <a:gd name="T55" fmla="*/ 0 h 238"/>
                  <a:gd name="T56" fmla="*/ 0 w 114"/>
                  <a:gd name="T57" fmla="*/ 0 h 238"/>
                  <a:gd name="T58" fmla="*/ 0 w 114"/>
                  <a:gd name="T59" fmla="*/ 0 h 238"/>
                  <a:gd name="T60" fmla="*/ 0 w 114"/>
                  <a:gd name="T61" fmla="*/ 0 h 238"/>
                  <a:gd name="T62" fmla="*/ 0 w 114"/>
                  <a:gd name="T63" fmla="*/ 0 h 238"/>
                  <a:gd name="T64" fmla="*/ 0 w 114"/>
                  <a:gd name="T65" fmla="*/ 0 h 238"/>
                  <a:gd name="T66" fmla="*/ 0 w 114"/>
                  <a:gd name="T67" fmla="*/ 0 h 238"/>
                  <a:gd name="T68" fmla="*/ 0 w 114"/>
                  <a:gd name="T69" fmla="*/ 0 h 238"/>
                  <a:gd name="T70" fmla="*/ 0 w 114"/>
                  <a:gd name="T71" fmla="*/ 0 h 238"/>
                  <a:gd name="T72" fmla="*/ 0 w 114"/>
                  <a:gd name="T73" fmla="*/ 0 h 238"/>
                  <a:gd name="T74" fmla="*/ 0 w 114"/>
                  <a:gd name="T75" fmla="*/ 0 h 238"/>
                  <a:gd name="T76" fmla="*/ 0 w 114"/>
                  <a:gd name="T77" fmla="*/ 0 h 238"/>
                  <a:gd name="T78" fmla="*/ 0 w 114"/>
                  <a:gd name="T79" fmla="*/ 0 h 238"/>
                  <a:gd name="T80" fmla="*/ 0 w 114"/>
                  <a:gd name="T81" fmla="*/ 0 h 2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4"/>
                  <a:gd name="T124" fmla="*/ 0 h 238"/>
                  <a:gd name="T125" fmla="*/ 114 w 114"/>
                  <a:gd name="T126" fmla="*/ 238 h 2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4" h="238">
                    <a:moveTo>
                      <a:pt x="0" y="130"/>
                    </a:moveTo>
                    <a:lnTo>
                      <a:pt x="0" y="149"/>
                    </a:lnTo>
                    <a:lnTo>
                      <a:pt x="4" y="168"/>
                    </a:lnTo>
                    <a:lnTo>
                      <a:pt x="12" y="185"/>
                    </a:lnTo>
                    <a:lnTo>
                      <a:pt x="24" y="200"/>
                    </a:lnTo>
                    <a:lnTo>
                      <a:pt x="38" y="213"/>
                    </a:lnTo>
                    <a:lnTo>
                      <a:pt x="55" y="224"/>
                    </a:lnTo>
                    <a:lnTo>
                      <a:pt x="73" y="232"/>
                    </a:lnTo>
                    <a:lnTo>
                      <a:pt x="92" y="237"/>
                    </a:lnTo>
                    <a:lnTo>
                      <a:pt x="98" y="238"/>
                    </a:lnTo>
                    <a:lnTo>
                      <a:pt x="104" y="235"/>
                    </a:lnTo>
                    <a:lnTo>
                      <a:pt x="109" y="232"/>
                    </a:lnTo>
                    <a:lnTo>
                      <a:pt x="111" y="227"/>
                    </a:lnTo>
                    <a:lnTo>
                      <a:pt x="111" y="222"/>
                    </a:lnTo>
                    <a:lnTo>
                      <a:pt x="110" y="216"/>
                    </a:lnTo>
                    <a:lnTo>
                      <a:pt x="106" y="211"/>
                    </a:lnTo>
                    <a:lnTo>
                      <a:pt x="100" y="209"/>
                    </a:lnTo>
                    <a:lnTo>
                      <a:pt x="82" y="202"/>
                    </a:lnTo>
                    <a:lnTo>
                      <a:pt x="64" y="193"/>
                    </a:lnTo>
                    <a:lnTo>
                      <a:pt x="50" y="180"/>
                    </a:lnTo>
                    <a:lnTo>
                      <a:pt x="39" y="167"/>
                    </a:lnTo>
                    <a:lnTo>
                      <a:pt x="32" y="149"/>
                    </a:lnTo>
                    <a:lnTo>
                      <a:pt x="29" y="131"/>
                    </a:lnTo>
                    <a:lnTo>
                      <a:pt x="29" y="111"/>
                    </a:lnTo>
                    <a:lnTo>
                      <a:pt x="35" y="91"/>
                    </a:lnTo>
                    <a:lnTo>
                      <a:pt x="42" y="76"/>
                    </a:lnTo>
                    <a:lnTo>
                      <a:pt x="51" y="62"/>
                    </a:lnTo>
                    <a:lnTo>
                      <a:pt x="62" y="49"/>
                    </a:lnTo>
                    <a:lnTo>
                      <a:pt x="73" y="38"/>
                    </a:lnTo>
                    <a:lnTo>
                      <a:pt x="84" y="28"/>
                    </a:lnTo>
                    <a:lnTo>
                      <a:pt x="96" y="18"/>
                    </a:lnTo>
                    <a:lnTo>
                      <a:pt x="106" y="9"/>
                    </a:lnTo>
                    <a:lnTo>
                      <a:pt x="114" y="1"/>
                    </a:lnTo>
                    <a:lnTo>
                      <a:pt x="106" y="0"/>
                    </a:lnTo>
                    <a:lnTo>
                      <a:pt x="93" y="6"/>
                    </a:lnTo>
                    <a:lnTo>
                      <a:pt x="76" y="18"/>
                    </a:lnTo>
                    <a:lnTo>
                      <a:pt x="56" y="36"/>
                    </a:lnTo>
                    <a:lnTo>
                      <a:pt x="37" y="57"/>
                    </a:lnTo>
                    <a:lnTo>
                      <a:pt x="20" y="80"/>
                    </a:lnTo>
                    <a:lnTo>
                      <a:pt x="7" y="106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0" name="Freeform 545"/>
              <p:cNvSpPr/>
              <p:nvPr/>
            </p:nvSpPr>
            <p:spPr bwMode="auto">
              <a:xfrm>
                <a:off x="2698" y="2689"/>
                <a:ext cx="41" cy="52"/>
              </a:xfrm>
              <a:custGeom>
                <a:avLst/>
                <a:gdLst>
                  <a:gd name="T0" fmla="*/ 0 w 246"/>
                  <a:gd name="T1" fmla="*/ 0 h 310"/>
                  <a:gd name="T2" fmla="*/ 0 w 246"/>
                  <a:gd name="T3" fmla="*/ 0 h 310"/>
                  <a:gd name="T4" fmla="*/ 0 w 246"/>
                  <a:gd name="T5" fmla="*/ 0 h 310"/>
                  <a:gd name="T6" fmla="*/ 0 w 246"/>
                  <a:gd name="T7" fmla="*/ 0 h 310"/>
                  <a:gd name="T8" fmla="*/ 0 w 246"/>
                  <a:gd name="T9" fmla="*/ 0 h 310"/>
                  <a:gd name="T10" fmla="*/ 0 w 246"/>
                  <a:gd name="T11" fmla="*/ 0 h 310"/>
                  <a:gd name="T12" fmla="*/ 0 w 246"/>
                  <a:gd name="T13" fmla="*/ 0 h 310"/>
                  <a:gd name="T14" fmla="*/ 0 w 246"/>
                  <a:gd name="T15" fmla="*/ 0 h 310"/>
                  <a:gd name="T16" fmla="*/ 0 w 246"/>
                  <a:gd name="T17" fmla="*/ 0 h 310"/>
                  <a:gd name="T18" fmla="*/ 0 w 246"/>
                  <a:gd name="T19" fmla="*/ 0 h 310"/>
                  <a:gd name="T20" fmla="*/ 0 w 246"/>
                  <a:gd name="T21" fmla="*/ 0 h 310"/>
                  <a:gd name="T22" fmla="*/ 0 w 246"/>
                  <a:gd name="T23" fmla="*/ 0 h 310"/>
                  <a:gd name="T24" fmla="*/ 0 w 246"/>
                  <a:gd name="T25" fmla="*/ 0 h 310"/>
                  <a:gd name="T26" fmla="*/ 0 w 246"/>
                  <a:gd name="T27" fmla="*/ 0 h 310"/>
                  <a:gd name="T28" fmla="*/ 0 w 246"/>
                  <a:gd name="T29" fmla="*/ 0 h 310"/>
                  <a:gd name="T30" fmla="*/ 0 w 246"/>
                  <a:gd name="T31" fmla="*/ 0 h 310"/>
                  <a:gd name="T32" fmla="*/ 0 w 246"/>
                  <a:gd name="T33" fmla="*/ 0 h 310"/>
                  <a:gd name="T34" fmla="*/ 0 w 246"/>
                  <a:gd name="T35" fmla="*/ 0 h 310"/>
                  <a:gd name="T36" fmla="*/ 0 w 246"/>
                  <a:gd name="T37" fmla="*/ 0 h 310"/>
                  <a:gd name="T38" fmla="*/ 0 w 246"/>
                  <a:gd name="T39" fmla="*/ 0 h 310"/>
                  <a:gd name="T40" fmla="*/ 0 w 246"/>
                  <a:gd name="T41" fmla="*/ 0 h 310"/>
                  <a:gd name="T42" fmla="*/ 0 w 246"/>
                  <a:gd name="T43" fmla="*/ 0 h 310"/>
                  <a:gd name="T44" fmla="*/ 0 w 246"/>
                  <a:gd name="T45" fmla="*/ 0 h 310"/>
                  <a:gd name="T46" fmla="*/ 0 w 246"/>
                  <a:gd name="T47" fmla="*/ 0 h 310"/>
                  <a:gd name="T48" fmla="*/ 0 w 246"/>
                  <a:gd name="T49" fmla="*/ 0 h 310"/>
                  <a:gd name="T50" fmla="*/ 0 w 246"/>
                  <a:gd name="T51" fmla="*/ 0 h 310"/>
                  <a:gd name="T52" fmla="*/ 0 w 246"/>
                  <a:gd name="T53" fmla="*/ 0 h 310"/>
                  <a:gd name="T54" fmla="*/ 0 w 246"/>
                  <a:gd name="T55" fmla="*/ 0 h 310"/>
                  <a:gd name="T56" fmla="*/ 0 w 246"/>
                  <a:gd name="T57" fmla="*/ 0 h 310"/>
                  <a:gd name="T58" fmla="*/ 0 w 246"/>
                  <a:gd name="T59" fmla="*/ 0 h 310"/>
                  <a:gd name="T60" fmla="*/ 0 w 246"/>
                  <a:gd name="T61" fmla="*/ 0 h 310"/>
                  <a:gd name="T62" fmla="*/ 0 w 246"/>
                  <a:gd name="T63" fmla="*/ 0 h 310"/>
                  <a:gd name="T64" fmla="*/ 0 w 246"/>
                  <a:gd name="T65" fmla="*/ 0 h 310"/>
                  <a:gd name="T66" fmla="*/ 0 w 246"/>
                  <a:gd name="T67" fmla="*/ 0 h 310"/>
                  <a:gd name="T68" fmla="*/ 0 w 246"/>
                  <a:gd name="T69" fmla="*/ 0 h 310"/>
                  <a:gd name="T70" fmla="*/ 0 w 246"/>
                  <a:gd name="T71" fmla="*/ 0 h 310"/>
                  <a:gd name="T72" fmla="*/ 0 w 246"/>
                  <a:gd name="T73" fmla="*/ 0 h 310"/>
                  <a:gd name="T74" fmla="*/ 0 w 246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6"/>
                  <a:gd name="T115" fmla="*/ 0 h 310"/>
                  <a:gd name="T116" fmla="*/ 246 w 246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6" h="310">
                    <a:moveTo>
                      <a:pt x="199" y="116"/>
                    </a:moveTo>
                    <a:lnTo>
                      <a:pt x="207" y="124"/>
                    </a:lnTo>
                    <a:lnTo>
                      <a:pt x="214" y="133"/>
                    </a:lnTo>
                    <a:lnTo>
                      <a:pt x="219" y="143"/>
                    </a:lnTo>
                    <a:lnTo>
                      <a:pt x="223" y="154"/>
                    </a:lnTo>
                    <a:lnTo>
                      <a:pt x="225" y="164"/>
                    </a:lnTo>
                    <a:lnTo>
                      <a:pt x="225" y="176"/>
                    </a:lnTo>
                    <a:lnTo>
                      <a:pt x="221" y="187"/>
                    </a:lnTo>
                    <a:lnTo>
                      <a:pt x="216" y="197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8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3" y="264"/>
                    </a:lnTo>
                    <a:lnTo>
                      <a:pt x="132" y="274"/>
                    </a:lnTo>
                    <a:lnTo>
                      <a:pt x="129" y="278"/>
                    </a:lnTo>
                    <a:lnTo>
                      <a:pt x="126" y="282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1" y="305"/>
                    </a:lnTo>
                    <a:lnTo>
                      <a:pt x="125" y="309"/>
                    </a:lnTo>
                    <a:lnTo>
                      <a:pt x="130" y="310"/>
                    </a:lnTo>
                    <a:lnTo>
                      <a:pt x="134" y="310"/>
                    </a:lnTo>
                    <a:lnTo>
                      <a:pt x="139" y="309"/>
                    </a:lnTo>
                    <a:lnTo>
                      <a:pt x="143" y="305"/>
                    </a:lnTo>
                    <a:lnTo>
                      <a:pt x="154" y="293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19" y="233"/>
                    </a:lnTo>
                    <a:lnTo>
                      <a:pt x="231" y="219"/>
                    </a:lnTo>
                    <a:lnTo>
                      <a:pt x="239" y="204"/>
                    </a:lnTo>
                    <a:lnTo>
                      <a:pt x="245" y="187"/>
                    </a:lnTo>
                    <a:lnTo>
                      <a:pt x="246" y="170"/>
                    </a:lnTo>
                    <a:lnTo>
                      <a:pt x="242" y="153"/>
                    </a:lnTo>
                    <a:lnTo>
                      <a:pt x="236" y="136"/>
                    </a:lnTo>
                    <a:lnTo>
                      <a:pt x="227" y="120"/>
                    </a:lnTo>
                    <a:lnTo>
                      <a:pt x="215" y="107"/>
                    </a:lnTo>
                    <a:lnTo>
                      <a:pt x="201" y="94"/>
                    </a:lnTo>
                    <a:lnTo>
                      <a:pt x="187" y="82"/>
                    </a:lnTo>
                    <a:lnTo>
                      <a:pt x="177" y="74"/>
                    </a:lnTo>
                    <a:lnTo>
                      <a:pt x="165" y="68"/>
                    </a:lnTo>
                    <a:lnTo>
                      <a:pt x="152" y="60"/>
                    </a:lnTo>
                    <a:lnTo>
                      <a:pt x="139" y="51"/>
                    </a:lnTo>
                    <a:lnTo>
                      <a:pt x="126" y="43"/>
                    </a:lnTo>
                    <a:lnTo>
                      <a:pt x="112" y="35"/>
                    </a:lnTo>
                    <a:lnTo>
                      <a:pt x="98" y="28"/>
                    </a:lnTo>
                    <a:lnTo>
                      <a:pt x="85" y="22"/>
                    </a:lnTo>
                    <a:lnTo>
                      <a:pt x="72" y="16"/>
                    </a:lnTo>
                    <a:lnTo>
                      <a:pt x="59" y="10"/>
                    </a:lnTo>
                    <a:lnTo>
                      <a:pt x="46" y="7"/>
                    </a:lnTo>
                    <a:lnTo>
                      <a:pt x="35" y="3"/>
                    </a:lnTo>
                    <a:lnTo>
                      <a:pt x="24" y="1"/>
                    </a:lnTo>
                    <a:lnTo>
                      <a:pt x="15" y="0"/>
                    </a:lnTo>
                    <a:lnTo>
                      <a:pt x="7" y="1"/>
                    </a:lnTo>
                    <a:lnTo>
                      <a:pt x="0" y="3"/>
                    </a:lnTo>
                    <a:lnTo>
                      <a:pt x="8" y="6"/>
                    </a:lnTo>
                    <a:lnTo>
                      <a:pt x="17" y="9"/>
                    </a:lnTo>
                    <a:lnTo>
                      <a:pt x="28" y="14"/>
                    </a:lnTo>
                    <a:lnTo>
                      <a:pt x="38" y="18"/>
                    </a:lnTo>
                    <a:lnTo>
                      <a:pt x="51" y="24"/>
                    </a:lnTo>
                    <a:lnTo>
                      <a:pt x="64" y="30"/>
                    </a:lnTo>
                    <a:lnTo>
                      <a:pt x="78" y="37"/>
                    </a:lnTo>
                    <a:lnTo>
                      <a:pt x="92" y="43"/>
                    </a:lnTo>
                    <a:lnTo>
                      <a:pt x="106" y="51"/>
                    </a:lnTo>
                    <a:lnTo>
                      <a:pt x="120" y="60"/>
                    </a:lnTo>
                    <a:lnTo>
                      <a:pt x="134" y="69"/>
                    </a:lnTo>
                    <a:lnTo>
                      <a:pt x="148" y="78"/>
                    </a:lnTo>
                    <a:lnTo>
                      <a:pt x="163" y="87"/>
                    </a:lnTo>
                    <a:lnTo>
                      <a:pt x="175" y="96"/>
                    </a:lnTo>
                    <a:lnTo>
                      <a:pt x="187" y="105"/>
                    </a:lnTo>
                    <a:lnTo>
                      <a:pt x="199" y="116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1" name="Freeform 546"/>
              <p:cNvSpPr/>
              <p:nvPr/>
            </p:nvSpPr>
            <p:spPr bwMode="auto">
              <a:xfrm>
                <a:off x="2653" y="2750"/>
                <a:ext cx="14" cy="31"/>
              </a:xfrm>
              <a:custGeom>
                <a:avLst/>
                <a:gdLst>
                  <a:gd name="T0" fmla="*/ 0 w 83"/>
                  <a:gd name="T1" fmla="*/ 0 h 187"/>
                  <a:gd name="T2" fmla="*/ 0 w 83"/>
                  <a:gd name="T3" fmla="*/ 0 h 187"/>
                  <a:gd name="T4" fmla="*/ 0 w 83"/>
                  <a:gd name="T5" fmla="*/ 0 h 187"/>
                  <a:gd name="T6" fmla="*/ 0 w 83"/>
                  <a:gd name="T7" fmla="*/ 0 h 187"/>
                  <a:gd name="T8" fmla="*/ 0 w 83"/>
                  <a:gd name="T9" fmla="*/ 0 h 187"/>
                  <a:gd name="T10" fmla="*/ 0 w 83"/>
                  <a:gd name="T11" fmla="*/ 0 h 187"/>
                  <a:gd name="T12" fmla="*/ 0 w 83"/>
                  <a:gd name="T13" fmla="*/ 0 h 187"/>
                  <a:gd name="T14" fmla="*/ 0 w 83"/>
                  <a:gd name="T15" fmla="*/ 0 h 187"/>
                  <a:gd name="T16" fmla="*/ 0 w 83"/>
                  <a:gd name="T17" fmla="*/ 0 h 187"/>
                  <a:gd name="T18" fmla="*/ 0 w 83"/>
                  <a:gd name="T19" fmla="*/ 0 h 187"/>
                  <a:gd name="T20" fmla="*/ 0 w 83"/>
                  <a:gd name="T21" fmla="*/ 0 h 187"/>
                  <a:gd name="T22" fmla="*/ 0 w 83"/>
                  <a:gd name="T23" fmla="*/ 0 h 187"/>
                  <a:gd name="T24" fmla="*/ 0 w 83"/>
                  <a:gd name="T25" fmla="*/ 0 h 187"/>
                  <a:gd name="T26" fmla="*/ 0 w 83"/>
                  <a:gd name="T27" fmla="*/ 0 h 187"/>
                  <a:gd name="T28" fmla="*/ 0 w 83"/>
                  <a:gd name="T29" fmla="*/ 0 h 187"/>
                  <a:gd name="T30" fmla="*/ 0 w 83"/>
                  <a:gd name="T31" fmla="*/ 0 h 187"/>
                  <a:gd name="T32" fmla="*/ 0 w 83"/>
                  <a:gd name="T33" fmla="*/ 0 h 187"/>
                  <a:gd name="T34" fmla="*/ 0 w 83"/>
                  <a:gd name="T35" fmla="*/ 0 h 187"/>
                  <a:gd name="T36" fmla="*/ 0 w 83"/>
                  <a:gd name="T37" fmla="*/ 0 h 187"/>
                  <a:gd name="T38" fmla="*/ 0 w 83"/>
                  <a:gd name="T39" fmla="*/ 0 h 187"/>
                  <a:gd name="T40" fmla="*/ 0 w 83"/>
                  <a:gd name="T41" fmla="*/ 0 h 187"/>
                  <a:gd name="T42" fmla="*/ 0 w 83"/>
                  <a:gd name="T43" fmla="*/ 0 h 187"/>
                  <a:gd name="T44" fmla="*/ 0 w 83"/>
                  <a:gd name="T45" fmla="*/ 0 h 187"/>
                  <a:gd name="T46" fmla="*/ 0 w 83"/>
                  <a:gd name="T47" fmla="*/ 0 h 187"/>
                  <a:gd name="T48" fmla="*/ 0 w 83"/>
                  <a:gd name="T49" fmla="*/ 0 h 1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"/>
                  <a:gd name="T76" fmla="*/ 0 h 187"/>
                  <a:gd name="T77" fmla="*/ 83 w 83"/>
                  <a:gd name="T78" fmla="*/ 187 h 1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" h="187">
                    <a:moveTo>
                      <a:pt x="31" y="14"/>
                    </a:moveTo>
                    <a:lnTo>
                      <a:pt x="29" y="8"/>
                    </a:lnTo>
                    <a:lnTo>
                      <a:pt x="25" y="3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3" y="5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5" y="42"/>
                    </a:lnTo>
                    <a:lnTo>
                      <a:pt x="15" y="71"/>
                    </a:lnTo>
                    <a:lnTo>
                      <a:pt x="27" y="100"/>
                    </a:lnTo>
                    <a:lnTo>
                      <a:pt x="41" y="127"/>
                    </a:lnTo>
                    <a:lnTo>
                      <a:pt x="55" y="151"/>
                    </a:lnTo>
                    <a:lnTo>
                      <a:pt x="68" y="171"/>
                    </a:lnTo>
                    <a:lnTo>
                      <a:pt x="77" y="184"/>
                    </a:lnTo>
                    <a:lnTo>
                      <a:pt x="83" y="187"/>
                    </a:lnTo>
                    <a:lnTo>
                      <a:pt x="80" y="174"/>
                    </a:lnTo>
                    <a:lnTo>
                      <a:pt x="75" y="158"/>
                    </a:lnTo>
                    <a:lnTo>
                      <a:pt x="68" y="138"/>
                    </a:lnTo>
                    <a:lnTo>
                      <a:pt x="59" y="113"/>
                    </a:lnTo>
                    <a:lnTo>
                      <a:pt x="51" y="88"/>
                    </a:lnTo>
                    <a:lnTo>
                      <a:pt x="43" y="63"/>
                    </a:lnTo>
                    <a:lnTo>
                      <a:pt x="36" y="38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2" name="Freeform 547"/>
              <p:cNvSpPr/>
              <p:nvPr/>
            </p:nvSpPr>
            <p:spPr bwMode="auto">
              <a:xfrm>
                <a:off x="2647" y="2733"/>
                <a:ext cx="7" cy="16"/>
              </a:xfrm>
              <a:custGeom>
                <a:avLst/>
                <a:gdLst>
                  <a:gd name="T0" fmla="*/ 0 w 44"/>
                  <a:gd name="T1" fmla="*/ 0 h 94"/>
                  <a:gd name="T2" fmla="*/ 0 w 44"/>
                  <a:gd name="T3" fmla="*/ 0 h 94"/>
                  <a:gd name="T4" fmla="*/ 0 w 44"/>
                  <a:gd name="T5" fmla="*/ 0 h 94"/>
                  <a:gd name="T6" fmla="*/ 0 w 44"/>
                  <a:gd name="T7" fmla="*/ 0 h 94"/>
                  <a:gd name="T8" fmla="*/ 0 w 44"/>
                  <a:gd name="T9" fmla="*/ 0 h 94"/>
                  <a:gd name="T10" fmla="*/ 0 w 44"/>
                  <a:gd name="T11" fmla="*/ 0 h 94"/>
                  <a:gd name="T12" fmla="*/ 0 w 44"/>
                  <a:gd name="T13" fmla="*/ 0 h 94"/>
                  <a:gd name="T14" fmla="*/ 0 w 44"/>
                  <a:gd name="T15" fmla="*/ 0 h 94"/>
                  <a:gd name="T16" fmla="*/ 0 w 44"/>
                  <a:gd name="T17" fmla="*/ 0 h 94"/>
                  <a:gd name="T18" fmla="*/ 0 w 44"/>
                  <a:gd name="T19" fmla="*/ 0 h 94"/>
                  <a:gd name="T20" fmla="*/ 0 w 44"/>
                  <a:gd name="T21" fmla="*/ 0 h 94"/>
                  <a:gd name="T22" fmla="*/ 0 w 44"/>
                  <a:gd name="T23" fmla="*/ 0 h 94"/>
                  <a:gd name="T24" fmla="*/ 0 w 44"/>
                  <a:gd name="T25" fmla="*/ 0 h 94"/>
                  <a:gd name="T26" fmla="*/ 0 w 44"/>
                  <a:gd name="T27" fmla="*/ 0 h 94"/>
                  <a:gd name="T28" fmla="*/ 0 w 44"/>
                  <a:gd name="T29" fmla="*/ 0 h 94"/>
                  <a:gd name="T30" fmla="*/ 0 w 44"/>
                  <a:gd name="T31" fmla="*/ 0 h 94"/>
                  <a:gd name="T32" fmla="*/ 0 w 44"/>
                  <a:gd name="T33" fmla="*/ 0 h 94"/>
                  <a:gd name="T34" fmla="*/ 0 w 44"/>
                  <a:gd name="T35" fmla="*/ 0 h 94"/>
                  <a:gd name="T36" fmla="*/ 0 w 44"/>
                  <a:gd name="T37" fmla="*/ 0 h 94"/>
                  <a:gd name="T38" fmla="*/ 0 w 44"/>
                  <a:gd name="T39" fmla="*/ 0 h 94"/>
                  <a:gd name="T40" fmla="*/ 0 w 44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4"/>
                  <a:gd name="T64" fmla="*/ 0 h 94"/>
                  <a:gd name="T65" fmla="*/ 44 w 44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4" h="94">
                    <a:moveTo>
                      <a:pt x="22" y="10"/>
                    </a:moveTo>
                    <a:lnTo>
                      <a:pt x="21" y="6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24"/>
                    </a:lnTo>
                    <a:lnTo>
                      <a:pt x="4" y="38"/>
                    </a:lnTo>
                    <a:lnTo>
                      <a:pt x="8" y="52"/>
                    </a:lnTo>
                    <a:lnTo>
                      <a:pt x="14" y="65"/>
                    </a:lnTo>
                    <a:lnTo>
                      <a:pt x="21" y="78"/>
                    </a:lnTo>
                    <a:lnTo>
                      <a:pt x="28" y="87"/>
                    </a:lnTo>
                    <a:lnTo>
                      <a:pt x="37" y="93"/>
                    </a:lnTo>
                    <a:lnTo>
                      <a:pt x="42" y="94"/>
                    </a:lnTo>
                    <a:lnTo>
                      <a:pt x="44" y="76"/>
                    </a:lnTo>
                    <a:lnTo>
                      <a:pt x="38" y="54"/>
                    </a:lnTo>
                    <a:lnTo>
                      <a:pt x="31" y="32"/>
                    </a:ln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3" name="Freeform 548"/>
              <p:cNvSpPr/>
              <p:nvPr/>
            </p:nvSpPr>
            <p:spPr bwMode="auto">
              <a:xfrm>
                <a:off x="2641" y="2722"/>
                <a:ext cx="6" cy="9"/>
              </a:xfrm>
              <a:custGeom>
                <a:avLst/>
                <a:gdLst>
                  <a:gd name="T0" fmla="*/ 0 w 38"/>
                  <a:gd name="T1" fmla="*/ 0 h 54"/>
                  <a:gd name="T2" fmla="*/ 0 w 38"/>
                  <a:gd name="T3" fmla="*/ 0 h 54"/>
                  <a:gd name="T4" fmla="*/ 0 w 38"/>
                  <a:gd name="T5" fmla="*/ 0 h 54"/>
                  <a:gd name="T6" fmla="*/ 0 w 38"/>
                  <a:gd name="T7" fmla="*/ 0 h 54"/>
                  <a:gd name="T8" fmla="*/ 0 w 38"/>
                  <a:gd name="T9" fmla="*/ 0 h 54"/>
                  <a:gd name="T10" fmla="*/ 0 w 38"/>
                  <a:gd name="T11" fmla="*/ 0 h 54"/>
                  <a:gd name="T12" fmla="*/ 0 w 38"/>
                  <a:gd name="T13" fmla="*/ 0 h 54"/>
                  <a:gd name="T14" fmla="*/ 0 w 38"/>
                  <a:gd name="T15" fmla="*/ 0 h 54"/>
                  <a:gd name="T16" fmla="*/ 0 w 38"/>
                  <a:gd name="T17" fmla="*/ 0 h 54"/>
                  <a:gd name="T18" fmla="*/ 0 w 38"/>
                  <a:gd name="T19" fmla="*/ 0 h 54"/>
                  <a:gd name="T20" fmla="*/ 0 w 38"/>
                  <a:gd name="T21" fmla="*/ 0 h 54"/>
                  <a:gd name="T22" fmla="*/ 0 w 38"/>
                  <a:gd name="T23" fmla="*/ 0 h 54"/>
                  <a:gd name="T24" fmla="*/ 0 w 38"/>
                  <a:gd name="T25" fmla="*/ 0 h 54"/>
                  <a:gd name="T26" fmla="*/ 0 w 38"/>
                  <a:gd name="T27" fmla="*/ 0 h 54"/>
                  <a:gd name="T28" fmla="*/ 0 w 38"/>
                  <a:gd name="T29" fmla="*/ 0 h 54"/>
                  <a:gd name="T30" fmla="*/ 0 w 38"/>
                  <a:gd name="T31" fmla="*/ 0 h 54"/>
                  <a:gd name="T32" fmla="*/ 0 w 38"/>
                  <a:gd name="T33" fmla="*/ 0 h 54"/>
                  <a:gd name="T34" fmla="*/ 0 w 38"/>
                  <a:gd name="T35" fmla="*/ 0 h 54"/>
                  <a:gd name="T36" fmla="*/ 0 w 38"/>
                  <a:gd name="T37" fmla="*/ 0 h 54"/>
                  <a:gd name="T38" fmla="*/ 0 w 38"/>
                  <a:gd name="T39" fmla="*/ 0 h 54"/>
                  <a:gd name="T40" fmla="*/ 0 w 38"/>
                  <a:gd name="T41" fmla="*/ 0 h 54"/>
                  <a:gd name="T42" fmla="*/ 0 w 38"/>
                  <a:gd name="T43" fmla="*/ 0 h 54"/>
                  <a:gd name="T44" fmla="*/ 0 w 38"/>
                  <a:gd name="T45" fmla="*/ 0 h 54"/>
                  <a:gd name="T46" fmla="*/ 0 w 38"/>
                  <a:gd name="T47" fmla="*/ 0 h 54"/>
                  <a:gd name="T48" fmla="*/ 0 w 38"/>
                  <a:gd name="T49" fmla="*/ 0 h 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8"/>
                  <a:gd name="T76" fmla="*/ 0 h 54"/>
                  <a:gd name="T77" fmla="*/ 38 w 38"/>
                  <a:gd name="T78" fmla="*/ 54 h 5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8" h="54">
                    <a:moveTo>
                      <a:pt x="20" y="7"/>
                    </a:moveTo>
                    <a:lnTo>
                      <a:pt x="20" y="8"/>
                    </a:lnTo>
                    <a:lnTo>
                      <a:pt x="19" y="4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7"/>
                    </a:lnTo>
                    <a:lnTo>
                      <a:pt x="4" y="24"/>
                    </a:lnTo>
                    <a:lnTo>
                      <a:pt x="8" y="32"/>
                    </a:lnTo>
                    <a:lnTo>
                      <a:pt x="14" y="39"/>
                    </a:lnTo>
                    <a:lnTo>
                      <a:pt x="20" y="46"/>
                    </a:lnTo>
                    <a:lnTo>
                      <a:pt x="27" y="50"/>
                    </a:lnTo>
                    <a:lnTo>
                      <a:pt x="33" y="54"/>
                    </a:lnTo>
                    <a:lnTo>
                      <a:pt x="38" y="54"/>
                    </a:lnTo>
                    <a:lnTo>
                      <a:pt x="36" y="42"/>
                    </a:lnTo>
                    <a:lnTo>
                      <a:pt x="32" y="29"/>
                    </a:lnTo>
                    <a:lnTo>
                      <a:pt x="25" y="16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4" name="Freeform 549"/>
              <p:cNvSpPr/>
              <p:nvPr/>
            </p:nvSpPr>
            <p:spPr bwMode="auto">
              <a:xfrm>
                <a:off x="2636" y="2714"/>
                <a:ext cx="8" cy="6"/>
              </a:xfrm>
              <a:custGeom>
                <a:avLst/>
                <a:gdLst>
                  <a:gd name="T0" fmla="*/ 0 w 52"/>
                  <a:gd name="T1" fmla="*/ 0 h 36"/>
                  <a:gd name="T2" fmla="*/ 0 w 52"/>
                  <a:gd name="T3" fmla="*/ 0 h 36"/>
                  <a:gd name="T4" fmla="*/ 0 w 52"/>
                  <a:gd name="T5" fmla="*/ 0 h 36"/>
                  <a:gd name="T6" fmla="*/ 0 w 52"/>
                  <a:gd name="T7" fmla="*/ 0 h 36"/>
                  <a:gd name="T8" fmla="*/ 0 w 52"/>
                  <a:gd name="T9" fmla="*/ 0 h 36"/>
                  <a:gd name="T10" fmla="*/ 0 w 52"/>
                  <a:gd name="T11" fmla="*/ 0 h 36"/>
                  <a:gd name="T12" fmla="*/ 0 w 52"/>
                  <a:gd name="T13" fmla="*/ 0 h 36"/>
                  <a:gd name="T14" fmla="*/ 0 w 52"/>
                  <a:gd name="T15" fmla="*/ 0 h 36"/>
                  <a:gd name="T16" fmla="*/ 0 w 52"/>
                  <a:gd name="T17" fmla="*/ 0 h 36"/>
                  <a:gd name="T18" fmla="*/ 0 w 52"/>
                  <a:gd name="T19" fmla="*/ 0 h 36"/>
                  <a:gd name="T20" fmla="*/ 0 w 52"/>
                  <a:gd name="T21" fmla="*/ 0 h 36"/>
                  <a:gd name="T22" fmla="*/ 0 w 52"/>
                  <a:gd name="T23" fmla="*/ 0 h 36"/>
                  <a:gd name="T24" fmla="*/ 0 w 52"/>
                  <a:gd name="T25" fmla="*/ 0 h 36"/>
                  <a:gd name="T26" fmla="*/ 0 w 52"/>
                  <a:gd name="T27" fmla="*/ 0 h 36"/>
                  <a:gd name="T28" fmla="*/ 0 w 52"/>
                  <a:gd name="T29" fmla="*/ 0 h 36"/>
                  <a:gd name="T30" fmla="*/ 0 w 52"/>
                  <a:gd name="T31" fmla="*/ 0 h 36"/>
                  <a:gd name="T32" fmla="*/ 0 w 52"/>
                  <a:gd name="T33" fmla="*/ 0 h 36"/>
                  <a:gd name="T34" fmla="*/ 0 w 52"/>
                  <a:gd name="T35" fmla="*/ 0 h 36"/>
                  <a:gd name="T36" fmla="*/ 0 w 52"/>
                  <a:gd name="T37" fmla="*/ 0 h 36"/>
                  <a:gd name="T38" fmla="*/ 0 w 52"/>
                  <a:gd name="T39" fmla="*/ 0 h 36"/>
                  <a:gd name="T40" fmla="*/ 0 w 52"/>
                  <a:gd name="T41" fmla="*/ 0 h 36"/>
                  <a:gd name="T42" fmla="*/ 0 w 52"/>
                  <a:gd name="T43" fmla="*/ 0 h 36"/>
                  <a:gd name="T44" fmla="*/ 0 w 52"/>
                  <a:gd name="T45" fmla="*/ 0 h 36"/>
                  <a:gd name="T46" fmla="*/ 0 w 52"/>
                  <a:gd name="T47" fmla="*/ 0 h 36"/>
                  <a:gd name="T48" fmla="*/ 0 w 5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36"/>
                  <a:gd name="T77" fmla="*/ 52 w 5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36">
                    <a:moveTo>
                      <a:pt x="41" y="27"/>
                    </a:moveTo>
                    <a:lnTo>
                      <a:pt x="46" y="24"/>
                    </a:lnTo>
                    <a:lnTo>
                      <a:pt x="51" y="21"/>
                    </a:lnTo>
                    <a:lnTo>
                      <a:pt x="52" y="16"/>
                    </a:lnTo>
                    <a:lnTo>
                      <a:pt x="52" y="12"/>
                    </a:lnTo>
                    <a:lnTo>
                      <a:pt x="50" y="6"/>
                    </a:lnTo>
                    <a:lnTo>
                      <a:pt x="46" y="2"/>
                    </a:lnTo>
                    <a:lnTo>
                      <a:pt x="41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29" y="1"/>
                    </a:lnTo>
                    <a:lnTo>
                      <a:pt x="21" y="4"/>
                    </a:lnTo>
                    <a:lnTo>
                      <a:pt x="13" y="8"/>
                    </a:lnTo>
                    <a:lnTo>
                      <a:pt x="6" y="15"/>
                    </a:lnTo>
                    <a:lnTo>
                      <a:pt x="3" y="22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4" y="33"/>
                    </a:lnTo>
                    <a:lnTo>
                      <a:pt x="9" y="36"/>
                    </a:lnTo>
                    <a:lnTo>
                      <a:pt x="13" y="36"/>
                    </a:lnTo>
                    <a:lnTo>
                      <a:pt x="18" y="36"/>
                    </a:lnTo>
                    <a:lnTo>
                      <a:pt x="24" y="33"/>
                    </a:lnTo>
                    <a:lnTo>
                      <a:pt x="30" y="32"/>
                    </a:lnTo>
                    <a:lnTo>
                      <a:pt x="36" y="30"/>
                    </a:lnTo>
                    <a:lnTo>
                      <a:pt x="41" y="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5" name="Freeform 550"/>
              <p:cNvSpPr/>
              <p:nvPr/>
            </p:nvSpPr>
            <p:spPr bwMode="auto">
              <a:xfrm>
                <a:off x="2596" y="2704"/>
                <a:ext cx="33" cy="39"/>
              </a:xfrm>
              <a:custGeom>
                <a:avLst/>
                <a:gdLst>
                  <a:gd name="T0" fmla="*/ 0 w 198"/>
                  <a:gd name="T1" fmla="*/ 0 h 236"/>
                  <a:gd name="T2" fmla="*/ 0 w 198"/>
                  <a:gd name="T3" fmla="*/ 0 h 236"/>
                  <a:gd name="T4" fmla="*/ 0 w 198"/>
                  <a:gd name="T5" fmla="*/ 0 h 236"/>
                  <a:gd name="T6" fmla="*/ 0 w 198"/>
                  <a:gd name="T7" fmla="*/ 0 h 236"/>
                  <a:gd name="T8" fmla="*/ 0 w 198"/>
                  <a:gd name="T9" fmla="*/ 0 h 236"/>
                  <a:gd name="T10" fmla="*/ 0 w 198"/>
                  <a:gd name="T11" fmla="*/ 0 h 236"/>
                  <a:gd name="T12" fmla="*/ 0 w 198"/>
                  <a:gd name="T13" fmla="*/ 0 h 236"/>
                  <a:gd name="T14" fmla="*/ 0 w 198"/>
                  <a:gd name="T15" fmla="*/ 0 h 236"/>
                  <a:gd name="T16" fmla="*/ 0 w 198"/>
                  <a:gd name="T17" fmla="*/ 0 h 236"/>
                  <a:gd name="T18" fmla="*/ 0 w 198"/>
                  <a:gd name="T19" fmla="*/ 0 h 236"/>
                  <a:gd name="T20" fmla="*/ 0 w 198"/>
                  <a:gd name="T21" fmla="*/ 0 h 236"/>
                  <a:gd name="T22" fmla="*/ 0 w 198"/>
                  <a:gd name="T23" fmla="*/ 0 h 236"/>
                  <a:gd name="T24" fmla="*/ 0 w 198"/>
                  <a:gd name="T25" fmla="*/ 0 h 236"/>
                  <a:gd name="T26" fmla="*/ 0 w 198"/>
                  <a:gd name="T27" fmla="*/ 0 h 236"/>
                  <a:gd name="T28" fmla="*/ 0 w 198"/>
                  <a:gd name="T29" fmla="*/ 0 h 236"/>
                  <a:gd name="T30" fmla="*/ 0 w 198"/>
                  <a:gd name="T31" fmla="*/ 0 h 236"/>
                  <a:gd name="T32" fmla="*/ 0 w 198"/>
                  <a:gd name="T33" fmla="*/ 0 h 236"/>
                  <a:gd name="T34" fmla="*/ 0 w 198"/>
                  <a:gd name="T35" fmla="*/ 0 h 236"/>
                  <a:gd name="T36" fmla="*/ 0 w 198"/>
                  <a:gd name="T37" fmla="*/ 0 h 236"/>
                  <a:gd name="T38" fmla="*/ 0 w 198"/>
                  <a:gd name="T39" fmla="*/ 0 h 236"/>
                  <a:gd name="T40" fmla="*/ 0 w 198"/>
                  <a:gd name="T41" fmla="*/ 0 h 236"/>
                  <a:gd name="T42" fmla="*/ 0 w 198"/>
                  <a:gd name="T43" fmla="*/ 0 h 236"/>
                  <a:gd name="T44" fmla="*/ 0 w 198"/>
                  <a:gd name="T45" fmla="*/ 0 h 236"/>
                  <a:gd name="T46" fmla="*/ 0 w 198"/>
                  <a:gd name="T47" fmla="*/ 0 h 236"/>
                  <a:gd name="T48" fmla="*/ 0 w 198"/>
                  <a:gd name="T49" fmla="*/ 0 h 236"/>
                  <a:gd name="T50" fmla="*/ 0 w 198"/>
                  <a:gd name="T51" fmla="*/ 0 h 236"/>
                  <a:gd name="T52" fmla="*/ 0 w 198"/>
                  <a:gd name="T53" fmla="*/ 0 h 236"/>
                  <a:gd name="T54" fmla="*/ 0 w 198"/>
                  <a:gd name="T55" fmla="*/ 0 h 236"/>
                  <a:gd name="T56" fmla="*/ 0 w 198"/>
                  <a:gd name="T57" fmla="*/ 0 h 236"/>
                  <a:gd name="T58" fmla="*/ 0 w 198"/>
                  <a:gd name="T59" fmla="*/ 0 h 236"/>
                  <a:gd name="T60" fmla="*/ 0 w 198"/>
                  <a:gd name="T61" fmla="*/ 0 h 236"/>
                  <a:gd name="T62" fmla="*/ 0 w 198"/>
                  <a:gd name="T63" fmla="*/ 0 h 236"/>
                  <a:gd name="T64" fmla="*/ 0 w 198"/>
                  <a:gd name="T65" fmla="*/ 0 h 236"/>
                  <a:gd name="T66" fmla="*/ 0 w 198"/>
                  <a:gd name="T67" fmla="*/ 0 h 236"/>
                  <a:gd name="T68" fmla="*/ 0 w 198"/>
                  <a:gd name="T69" fmla="*/ 0 h 236"/>
                  <a:gd name="T70" fmla="*/ 0 w 198"/>
                  <a:gd name="T71" fmla="*/ 0 h 236"/>
                  <a:gd name="T72" fmla="*/ 0 w 198"/>
                  <a:gd name="T73" fmla="*/ 0 h 236"/>
                  <a:gd name="T74" fmla="*/ 0 w 198"/>
                  <a:gd name="T75" fmla="*/ 0 h 236"/>
                  <a:gd name="T76" fmla="*/ 0 w 198"/>
                  <a:gd name="T77" fmla="*/ 0 h 236"/>
                  <a:gd name="T78" fmla="*/ 0 w 198"/>
                  <a:gd name="T79" fmla="*/ 0 h 236"/>
                  <a:gd name="T80" fmla="*/ 0 w 198"/>
                  <a:gd name="T81" fmla="*/ 0 h 236"/>
                  <a:gd name="T82" fmla="*/ 0 w 198"/>
                  <a:gd name="T83" fmla="*/ 0 h 236"/>
                  <a:gd name="T84" fmla="*/ 0 w 198"/>
                  <a:gd name="T85" fmla="*/ 0 h 236"/>
                  <a:gd name="T86" fmla="*/ 0 w 198"/>
                  <a:gd name="T87" fmla="*/ 0 h 236"/>
                  <a:gd name="T88" fmla="*/ 0 w 198"/>
                  <a:gd name="T89" fmla="*/ 0 h 236"/>
                  <a:gd name="T90" fmla="*/ 0 w 198"/>
                  <a:gd name="T91" fmla="*/ 0 h 236"/>
                  <a:gd name="T92" fmla="*/ 0 w 198"/>
                  <a:gd name="T93" fmla="*/ 0 h 236"/>
                  <a:gd name="T94" fmla="*/ 0 w 198"/>
                  <a:gd name="T95" fmla="*/ 0 h 236"/>
                  <a:gd name="T96" fmla="*/ 0 w 198"/>
                  <a:gd name="T97" fmla="*/ 0 h 236"/>
                  <a:gd name="T98" fmla="*/ 0 w 198"/>
                  <a:gd name="T99" fmla="*/ 0 h 236"/>
                  <a:gd name="T100" fmla="*/ 0 w 198"/>
                  <a:gd name="T101" fmla="*/ 0 h 236"/>
                  <a:gd name="T102" fmla="*/ 0 w 198"/>
                  <a:gd name="T103" fmla="*/ 0 h 236"/>
                  <a:gd name="T104" fmla="*/ 0 w 198"/>
                  <a:gd name="T105" fmla="*/ 0 h 236"/>
                  <a:gd name="T106" fmla="*/ 0 w 198"/>
                  <a:gd name="T107" fmla="*/ 0 h 236"/>
                  <a:gd name="T108" fmla="*/ 0 w 198"/>
                  <a:gd name="T109" fmla="*/ 0 h 236"/>
                  <a:gd name="T110" fmla="*/ 0 w 198"/>
                  <a:gd name="T111" fmla="*/ 0 h 236"/>
                  <a:gd name="T112" fmla="*/ 0 w 198"/>
                  <a:gd name="T113" fmla="*/ 0 h 236"/>
                  <a:gd name="T114" fmla="*/ 0 w 198"/>
                  <a:gd name="T115" fmla="*/ 0 h 236"/>
                  <a:gd name="T116" fmla="*/ 0 w 198"/>
                  <a:gd name="T117" fmla="*/ 0 h 236"/>
                  <a:gd name="T118" fmla="*/ 0 w 198"/>
                  <a:gd name="T119" fmla="*/ 0 h 236"/>
                  <a:gd name="T120" fmla="*/ 0 w 198"/>
                  <a:gd name="T121" fmla="*/ 0 h 2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8"/>
                  <a:gd name="T184" fmla="*/ 0 h 236"/>
                  <a:gd name="T185" fmla="*/ 198 w 198"/>
                  <a:gd name="T186" fmla="*/ 236 h 2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8" h="236">
                    <a:moveTo>
                      <a:pt x="73" y="36"/>
                    </a:moveTo>
                    <a:lnTo>
                      <a:pt x="58" y="46"/>
                    </a:lnTo>
                    <a:lnTo>
                      <a:pt x="46" y="58"/>
                    </a:lnTo>
                    <a:lnTo>
                      <a:pt x="33" y="72"/>
                    </a:lnTo>
                    <a:lnTo>
                      <a:pt x="22" y="85"/>
                    </a:lnTo>
                    <a:lnTo>
                      <a:pt x="14" y="100"/>
                    </a:lnTo>
                    <a:lnTo>
                      <a:pt x="7" y="115"/>
                    </a:lnTo>
                    <a:lnTo>
                      <a:pt x="2" y="130"/>
                    </a:lnTo>
                    <a:lnTo>
                      <a:pt x="0" y="146"/>
                    </a:lnTo>
                    <a:lnTo>
                      <a:pt x="2" y="170"/>
                    </a:lnTo>
                    <a:lnTo>
                      <a:pt x="12" y="190"/>
                    </a:lnTo>
                    <a:lnTo>
                      <a:pt x="26" y="207"/>
                    </a:lnTo>
                    <a:lnTo>
                      <a:pt x="43" y="220"/>
                    </a:lnTo>
                    <a:lnTo>
                      <a:pt x="64" y="229"/>
                    </a:lnTo>
                    <a:lnTo>
                      <a:pt x="88" y="235"/>
                    </a:lnTo>
                    <a:lnTo>
                      <a:pt x="110" y="236"/>
                    </a:lnTo>
                    <a:lnTo>
                      <a:pt x="132" y="232"/>
                    </a:lnTo>
                    <a:lnTo>
                      <a:pt x="137" y="232"/>
                    </a:lnTo>
                    <a:lnTo>
                      <a:pt x="142" y="230"/>
                    </a:lnTo>
                    <a:lnTo>
                      <a:pt x="145" y="226"/>
                    </a:lnTo>
                    <a:lnTo>
                      <a:pt x="146" y="221"/>
                    </a:lnTo>
                    <a:lnTo>
                      <a:pt x="145" y="219"/>
                    </a:lnTo>
                    <a:lnTo>
                      <a:pt x="142" y="219"/>
                    </a:lnTo>
                    <a:lnTo>
                      <a:pt x="137" y="217"/>
                    </a:lnTo>
                    <a:lnTo>
                      <a:pt x="131" y="217"/>
                    </a:lnTo>
                    <a:lnTo>
                      <a:pt x="124" y="217"/>
                    </a:lnTo>
                    <a:lnTo>
                      <a:pt x="118" y="217"/>
                    </a:lnTo>
                    <a:lnTo>
                      <a:pt x="112" y="217"/>
                    </a:lnTo>
                    <a:lnTo>
                      <a:pt x="109" y="217"/>
                    </a:lnTo>
                    <a:lnTo>
                      <a:pt x="97" y="216"/>
                    </a:lnTo>
                    <a:lnTo>
                      <a:pt x="87" y="215"/>
                    </a:lnTo>
                    <a:lnTo>
                      <a:pt x="75" y="214"/>
                    </a:lnTo>
                    <a:lnTo>
                      <a:pt x="63" y="211"/>
                    </a:lnTo>
                    <a:lnTo>
                      <a:pt x="51" y="207"/>
                    </a:lnTo>
                    <a:lnTo>
                      <a:pt x="40" y="199"/>
                    </a:lnTo>
                    <a:lnTo>
                      <a:pt x="29" y="189"/>
                    </a:lnTo>
                    <a:lnTo>
                      <a:pt x="17" y="174"/>
                    </a:lnTo>
                    <a:lnTo>
                      <a:pt x="15" y="157"/>
                    </a:lnTo>
                    <a:lnTo>
                      <a:pt x="16" y="141"/>
                    </a:lnTo>
                    <a:lnTo>
                      <a:pt x="21" y="124"/>
                    </a:lnTo>
                    <a:lnTo>
                      <a:pt x="28" y="109"/>
                    </a:lnTo>
                    <a:lnTo>
                      <a:pt x="39" y="96"/>
                    </a:lnTo>
                    <a:lnTo>
                      <a:pt x="50" y="82"/>
                    </a:lnTo>
                    <a:lnTo>
                      <a:pt x="63" y="70"/>
                    </a:lnTo>
                    <a:lnTo>
                      <a:pt x="78" y="59"/>
                    </a:lnTo>
                    <a:lnTo>
                      <a:pt x="94" y="49"/>
                    </a:lnTo>
                    <a:lnTo>
                      <a:pt x="110" y="39"/>
                    </a:lnTo>
                    <a:lnTo>
                      <a:pt x="126" y="31"/>
                    </a:lnTo>
                    <a:lnTo>
                      <a:pt x="142" y="24"/>
                    </a:lnTo>
                    <a:lnTo>
                      <a:pt x="158" y="19"/>
                    </a:lnTo>
                    <a:lnTo>
                      <a:pt x="172" y="13"/>
                    </a:lnTo>
                    <a:lnTo>
                      <a:pt x="186" y="10"/>
                    </a:lnTo>
                    <a:lnTo>
                      <a:pt x="198" y="7"/>
                    </a:lnTo>
                    <a:lnTo>
                      <a:pt x="190" y="3"/>
                    </a:lnTo>
                    <a:lnTo>
                      <a:pt x="177" y="0"/>
                    </a:lnTo>
                    <a:lnTo>
                      <a:pt x="162" y="3"/>
                    </a:lnTo>
                    <a:lnTo>
                      <a:pt x="144" y="6"/>
                    </a:lnTo>
                    <a:lnTo>
                      <a:pt x="124" y="12"/>
                    </a:lnTo>
                    <a:lnTo>
                      <a:pt x="105" y="19"/>
                    </a:lnTo>
                    <a:lnTo>
                      <a:pt x="88" y="28"/>
                    </a:lnTo>
                    <a:lnTo>
                      <a:pt x="73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6" name="Freeform 551"/>
              <p:cNvSpPr/>
              <p:nvPr/>
            </p:nvSpPr>
            <p:spPr bwMode="auto">
              <a:xfrm>
                <a:off x="2652" y="2704"/>
                <a:ext cx="22" cy="30"/>
              </a:xfrm>
              <a:custGeom>
                <a:avLst/>
                <a:gdLst>
                  <a:gd name="T0" fmla="*/ 0 w 128"/>
                  <a:gd name="T1" fmla="*/ 0 h 183"/>
                  <a:gd name="T2" fmla="*/ 0 w 128"/>
                  <a:gd name="T3" fmla="*/ 0 h 183"/>
                  <a:gd name="T4" fmla="*/ 0 w 128"/>
                  <a:gd name="T5" fmla="*/ 0 h 183"/>
                  <a:gd name="T6" fmla="*/ 0 w 128"/>
                  <a:gd name="T7" fmla="*/ 0 h 183"/>
                  <a:gd name="T8" fmla="*/ 0 w 128"/>
                  <a:gd name="T9" fmla="*/ 0 h 183"/>
                  <a:gd name="T10" fmla="*/ 0 w 128"/>
                  <a:gd name="T11" fmla="*/ 0 h 183"/>
                  <a:gd name="T12" fmla="*/ 0 w 128"/>
                  <a:gd name="T13" fmla="*/ 0 h 183"/>
                  <a:gd name="T14" fmla="*/ 0 w 128"/>
                  <a:gd name="T15" fmla="*/ 0 h 183"/>
                  <a:gd name="T16" fmla="*/ 0 w 128"/>
                  <a:gd name="T17" fmla="*/ 0 h 183"/>
                  <a:gd name="T18" fmla="*/ 0 w 128"/>
                  <a:gd name="T19" fmla="*/ 0 h 183"/>
                  <a:gd name="T20" fmla="*/ 0 w 128"/>
                  <a:gd name="T21" fmla="*/ 0 h 183"/>
                  <a:gd name="T22" fmla="*/ 0 w 128"/>
                  <a:gd name="T23" fmla="*/ 0 h 183"/>
                  <a:gd name="T24" fmla="*/ 0 w 128"/>
                  <a:gd name="T25" fmla="*/ 0 h 183"/>
                  <a:gd name="T26" fmla="*/ 0 w 128"/>
                  <a:gd name="T27" fmla="*/ 0 h 183"/>
                  <a:gd name="T28" fmla="*/ 0 w 128"/>
                  <a:gd name="T29" fmla="*/ 0 h 183"/>
                  <a:gd name="T30" fmla="*/ 0 w 128"/>
                  <a:gd name="T31" fmla="*/ 0 h 183"/>
                  <a:gd name="T32" fmla="*/ 0 w 128"/>
                  <a:gd name="T33" fmla="*/ 0 h 183"/>
                  <a:gd name="T34" fmla="*/ 0 w 128"/>
                  <a:gd name="T35" fmla="*/ 0 h 183"/>
                  <a:gd name="T36" fmla="*/ 0 w 128"/>
                  <a:gd name="T37" fmla="*/ 0 h 183"/>
                  <a:gd name="T38" fmla="*/ 0 w 128"/>
                  <a:gd name="T39" fmla="*/ 0 h 183"/>
                  <a:gd name="T40" fmla="*/ 0 w 128"/>
                  <a:gd name="T41" fmla="*/ 0 h 183"/>
                  <a:gd name="T42" fmla="*/ 0 w 128"/>
                  <a:gd name="T43" fmla="*/ 0 h 183"/>
                  <a:gd name="T44" fmla="*/ 0 w 128"/>
                  <a:gd name="T45" fmla="*/ 0 h 183"/>
                  <a:gd name="T46" fmla="*/ 0 w 128"/>
                  <a:gd name="T47" fmla="*/ 0 h 183"/>
                  <a:gd name="T48" fmla="*/ 0 w 128"/>
                  <a:gd name="T49" fmla="*/ 0 h 183"/>
                  <a:gd name="T50" fmla="*/ 0 w 128"/>
                  <a:gd name="T51" fmla="*/ 0 h 183"/>
                  <a:gd name="T52" fmla="*/ 0 w 128"/>
                  <a:gd name="T53" fmla="*/ 0 h 183"/>
                  <a:gd name="T54" fmla="*/ 0 w 128"/>
                  <a:gd name="T55" fmla="*/ 0 h 183"/>
                  <a:gd name="T56" fmla="*/ 0 w 128"/>
                  <a:gd name="T57" fmla="*/ 0 h 183"/>
                  <a:gd name="T58" fmla="*/ 0 w 128"/>
                  <a:gd name="T59" fmla="*/ 0 h 183"/>
                  <a:gd name="T60" fmla="*/ 0 w 128"/>
                  <a:gd name="T61" fmla="*/ 0 h 183"/>
                  <a:gd name="T62" fmla="*/ 0 w 128"/>
                  <a:gd name="T63" fmla="*/ 0 h 183"/>
                  <a:gd name="T64" fmla="*/ 0 w 128"/>
                  <a:gd name="T65" fmla="*/ 0 h 183"/>
                  <a:gd name="T66" fmla="*/ 0 w 128"/>
                  <a:gd name="T67" fmla="*/ 0 h 183"/>
                  <a:gd name="T68" fmla="*/ 0 w 128"/>
                  <a:gd name="T69" fmla="*/ 0 h 183"/>
                  <a:gd name="T70" fmla="*/ 0 w 128"/>
                  <a:gd name="T71" fmla="*/ 0 h 183"/>
                  <a:gd name="T72" fmla="*/ 0 w 128"/>
                  <a:gd name="T73" fmla="*/ 0 h 183"/>
                  <a:gd name="T74" fmla="*/ 0 w 128"/>
                  <a:gd name="T75" fmla="*/ 0 h 183"/>
                  <a:gd name="T76" fmla="*/ 0 w 128"/>
                  <a:gd name="T77" fmla="*/ 0 h 183"/>
                  <a:gd name="T78" fmla="*/ 0 w 128"/>
                  <a:gd name="T79" fmla="*/ 0 h 183"/>
                  <a:gd name="T80" fmla="*/ 0 w 128"/>
                  <a:gd name="T81" fmla="*/ 0 h 18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3"/>
                  <a:gd name="T125" fmla="*/ 128 w 128"/>
                  <a:gd name="T126" fmla="*/ 183 h 18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3">
                    <a:moveTo>
                      <a:pt x="108" y="61"/>
                    </a:moveTo>
                    <a:lnTo>
                      <a:pt x="111" y="80"/>
                    </a:lnTo>
                    <a:lnTo>
                      <a:pt x="109" y="97"/>
                    </a:lnTo>
                    <a:lnTo>
                      <a:pt x="101" y="110"/>
                    </a:lnTo>
                    <a:lnTo>
                      <a:pt x="89" y="123"/>
                    </a:lnTo>
                    <a:lnTo>
                      <a:pt x="75" y="134"/>
                    </a:lnTo>
                    <a:lnTo>
                      <a:pt x="60" y="145"/>
                    </a:lnTo>
                    <a:lnTo>
                      <a:pt x="43" y="156"/>
                    </a:lnTo>
                    <a:lnTo>
                      <a:pt x="29" y="167"/>
                    </a:lnTo>
                    <a:lnTo>
                      <a:pt x="27" y="170"/>
                    </a:lnTo>
                    <a:lnTo>
                      <a:pt x="26" y="172"/>
                    </a:lnTo>
                    <a:lnTo>
                      <a:pt x="26" y="176"/>
                    </a:lnTo>
                    <a:lnTo>
                      <a:pt x="28" y="179"/>
                    </a:lnTo>
                    <a:lnTo>
                      <a:pt x="30" y="182"/>
                    </a:lnTo>
                    <a:lnTo>
                      <a:pt x="34" y="183"/>
                    </a:lnTo>
                    <a:lnTo>
                      <a:pt x="37" y="183"/>
                    </a:lnTo>
                    <a:lnTo>
                      <a:pt x="41" y="182"/>
                    </a:lnTo>
                    <a:lnTo>
                      <a:pt x="58" y="171"/>
                    </a:lnTo>
                    <a:lnTo>
                      <a:pt x="76" y="160"/>
                    </a:lnTo>
                    <a:lnTo>
                      <a:pt x="92" y="147"/>
                    </a:lnTo>
                    <a:lnTo>
                      <a:pt x="108" y="132"/>
                    </a:lnTo>
                    <a:lnTo>
                      <a:pt x="118" y="116"/>
                    </a:lnTo>
                    <a:lnTo>
                      <a:pt x="125" y="98"/>
                    </a:lnTo>
                    <a:lnTo>
                      <a:pt x="128" y="78"/>
                    </a:lnTo>
                    <a:lnTo>
                      <a:pt x="123" y="58"/>
                    </a:lnTo>
                    <a:lnTo>
                      <a:pt x="112" y="41"/>
                    </a:lnTo>
                    <a:lnTo>
                      <a:pt x="98" y="28"/>
                    </a:lnTo>
                    <a:lnTo>
                      <a:pt x="80" y="16"/>
                    </a:lnTo>
                    <a:lnTo>
                      <a:pt x="61" y="8"/>
                    </a:lnTo>
                    <a:lnTo>
                      <a:pt x="41" y="2"/>
                    </a:lnTo>
                    <a:lnTo>
                      <a:pt x="23" y="0"/>
                    </a:lnTo>
                    <a:lnTo>
                      <a:pt x="9" y="1"/>
                    </a:lnTo>
                    <a:lnTo>
                      <a:pt x="0" y="6"/>
                    </a:lnTo>
                    <a:lnTo>
                      <a:pt x="16" y="10"/>
                    </a:lnTo>
                    <a:lnTo>
                      <a:pt x="33" y="14"/>
                    </a:lnTo>
                    <a:lnTo>
                      <a:pt x="48" y="17"/>
                    </a:lnTo>
                    <a:lnTo>
                      <a:pt x="63" y="22"/>
                    </a:lnTo>
                    <a:lnTo>
                      <a:pt x="77" y="28"/>
                    </a:lnTo>
                    <a:lnTo>
                      <a:pt x="90" y="36"/>
                    </a:lnTo>
                    <a:lnTo>
                      <a:pt x="101" y="46"/>
                    </a:lnTo>
                    <a:lnTo>
                      <a:pt x="108" y="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7" name="Freeform 552"/>
              <p:cNvSpPr/>
              <p:nvPr/>
            </p:nvSpPr>
            <p:spPr bwMode="auto">
              <a:xfrm>
                <a:off x="2575" y="2697"/>
                <a:ext cx="53" cy="63"/>
              </a:xfrm>
              <a:custGeom>
                <a:avLst/>
                <a:gdLst>
                  <a:gd name="T0" fmla="*/ 0 w 323"/>
                  <a:gd name="T1" fmla="*/ 0 h 379"/>
                  <a:gd name="T2" fmla="*/ 0 w 323"/>
                  <a:gd name="T3" fmla="*/ 0 h 379"/>
                  <a:gd name="T4" fmla="*/ 0 w 323"/>
                  <a:gd name="T5" fmla="*/ 0 h 379"/>
                  <a:gd name="T6" fmla="*/ 0 w 323"/>
                  <a:gd name="T7" fmla="*/ 0 h 379"/>
                  <a:gd name="T8" fmla="*/ 0 w 323"/>
                  <a:gd name="T9" fmla="*/ 0 h 379"/>
                  <a:gd name="T10" fmla="*/ 0 w 323"/>
                  <a:gd name="T11" fmla="*/ 0 h 379"/>
                  <a:gd name="T12" fmla="*/ 0 w 323"/>
                  <a:gd name="T13" fmla="*/ 0 h 379"/>
                  <a:gd name="T14" fmla="*/ 0 w 323"/>
                  <a:gd name="T15" fmla="*/ 0 h 379"/>
                  <a:gd name="T16" fmla="*/ 0 w 323"/>
                  <a:gd name="T17" fmla="*/ 0 h 379"/>
                  <a:gd name="T18" fmla="*/ 0 w 323"/>
                  <a:gd name="T19" fmla="*/ 0 h 379"/>
                  <a:gd name="T20" fmla="*/ 0 w 323"/>
                  <a:gd name="T21" fmla="*/ 0 h 379"/>
                  <a:gd name="T22" fmla="*/ 0 w 323"/>
                  <a:gd name="T23" fmla="*/ 0 h 379"/>
                  <a:gd name="T24" fmla="*/ 0 w 323"/>
                  <a:gd name="T25" fmla="*/ 0 h 379"/>
                  <a:gd name="T26" fmla="*/ 0 w 323"/>
                  <a:gd name="T27" fmla="*/ 0 h 379"/>
                  <a:gd name="T28" fmla="*/ 0 w 323"/>
                  <a:gd name="T29" fmla="*/ 0 h 379"/>
                  <a:gd name="T30" fmla="*/ 0 w 323"/>
                  <a:gd name="T31" fmla="*/ 0 h 379"/>
                  <a:gd name="T32" fmla="*/ 0 w 323"/>
                  <a:gd name="T33" fmla="*/ 0 h 379"/>
                  <a:gd name="T34" fmla="*/ 0 w 323"/>
                  <a:gd name="T35" fmla="*/ 0 h 379"/>
                  <a:gd name="T36" fmla="*/ 0 w 323"/>
                  <a:gd name="T37" fmla="*/ 0 h 379"/>
                  <a:gd name="T38" fmla="*/ 0 w 323"/>
                  <a:gd name="T39" fmla="*/ 0 h 379"/>
                  <a:gd name="T40" fmla="*/ 0 w 323"/>
                  <a:gd name="T41" fmla="*/ 0 h 379"/>
                  <a:gd name="T42" fmla="*/ 0 w 323"/>
                  <a:gd name="T43" fmla="*/ 0 h 379"/>
                  <a:gd name="T44" fmla="*/ 0 w 323"/>
                  <a:gd name="T45" fmla="*/ 0 h 379"/>
                  <a:gd name="T46" fmla="*/ 0 w 323"/>
                  <a:gd name="T47" fmla="*/ 0 h 379"/>
                  <a:gd name="T48" fmla="*/ 0 w 323"/>
                  <a:gd name="T49" fmla="*/ 0 h 379"/>
                  <a:gd name="T50" fmla="*/ 0 w 323"/>
                  <a:gd name="T51" fmla="*/ 0 h 379"/>
                  <a:gd name="T52" fmla="*/ 0 w 323"/>
                  <a:gd name="T53" fmla="*/ 0 h 379"/>
                  <a:gd name="T54" fmla="*/ 0 w 323"/>
                  <a:gd name="T55" fmla="*/ 0 h 379"/>
                  <a:gd name="T56" fmla="*/ 0 w 323"/>
                  <a:gd name="T57" fmla="*/ 0 h 379"/>
                  <a:gd name="T58" fmla="*/ 0 w 323"/>
                  <a:gd name="T59" fmla="*/ 0 h 379"/>
                  <a:gd name="T60" fmla="*/ 0 w 323"/>
                  <a:gd name="T61" fmla="*/ 0 h 379"/>
                  <a:gd name="T62" fmla="*/ 0 w 323"/>
                  <a:gd name="T63" fmla="*/ 0 h 379"/>
                  <a:gd name="T64" fmla="*/ 0 w 323"/>
                  <a:gd name="T65" fmla="*/ 0 h 379"/>
                  <a:gd name="T66" fmla="*/ 0 w 323"/>
                  <a:gd name="T67" fmla="*/ 0 h 379"/>
                  <a:gd name="T68" fmla="*/ 0 w 323"/>
                  <a:gd name="T69" fmla="*/ 0 h 379"/>
                  <a:gd name="T70" fmla="*/ 0 w 323"/>
                  <a:gd name="T71" fmla="*/ 0 h 379"/>
                  <a:gd name="T72" fmla="*/ 0 w 323"/>
                  <a:gd name="T73" fmla="*/ 0 h 379"/>
                  <a:gd name="T74" fmla="*/ 0 w 323"/>
                  <a:gd name="T75" fmla="*/ 0 h 379"/>
                  <a:gd name="T76" fmla="*/ 0 w 323"/>
                  <a:gd name="T77" fmla="*/ 0 h 379"/>
                  <a:gd name="T78" fmla="*/ 0 w 323"/>
                  <a:gd name="T79" fmla="*/ 0 h 379"/>
                  <a:gd name="T80" fmla="*/ 0 w 323"/>
                  <a:gd name="T81" fmla="*/ 0 h 379"/>
                  <a:gd name="T82" fmla="*/ 0 w 323"/>
                  <a:gd name="T83" fmla="*/ 0 h 379"/>
                  <a:gd name="T84" fmla="*/ 0 w 323"/>
                  <a:gd name="T85" fmla="*/ 0 h 379"/>
                  <a:gd name="T86" fmla="*/ 0 w 323"/>
                  <a:gd name="T87" fmla="*/ 0 h 37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3"/>
                  <a:gd name="T133" fmla="*/ 0 h 379"/>
                  <a:gd name="T134" fmla="*/ 323 w 323"/>
                  <a:gd name="T135" fmla="*/ 379 h 37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3" h="379">
                    <a:moveTo>
                      <a:pt x="126" y="50"/>
                    </a:moveTo>
                    <a:lnTo>
                      <a:pt x="101" y="70"/>
                    </a:lnTo>
                    <a:lnTo>
                      <a:pt x="76" y="92"/>
                    </a:lnTo>
                    <a:lnTo>
                      <a:pt x="54" y="115"/>
                    </a:lnTo>
                    <a:lnTo>
                      <a:pt x="34" y="140"/>
                    </a:lnTo>
                    <a:lnTo>
                      <a:pt x="18" y="167"/>
                    </a:lnTo>
                    <a:lnTo>
                      <a:pt x="6" y="196"/>
                    </a:lnTo>
                    <a:lnTo>
                      <a:pt x="0" y="227"/>
                    </a:lnTo>
                    <a:lnTo>
                      <a:pt x="1" y="259"/>
                    </a:lnTo>
                    <a:lnTo>
                      <a:pt x="4" y="267"/>
                    </a:lnTo>
                    <a:lnTo>
                      <a:pt x="7" y="277"/>
                    </a:lnTo>
                    <a:lnTo>
                      <a:pt x="11" y="283"/>
                    </a:lnTo>
                    <a:lnTo>
                      <a:pt x="15" y="291"/>
                    </a:lnTo>
                    <a:lnTo>
                      <a:pt x="21" y="298"/>
                    </a:lnTo>
                    <a:lnTo>
                      <a:pt x="27" y="305"/>
                    </a:lnTo>
                    <a:lnTo>
                      <a:pt x="34" y="311"/>
                    </a:lnTo>
                    <a:lnTo>
                      <a:pt x="41" y="316"/>
                    </a:lnTo>
                    <a:lnTo>
                      <a:pt x="57" y="325"/>
                    </a:lnTo>
                    <a:lnTo>
                      <a:pt x="72" y="333"/>
                    </a:lnTo>
                    <a:lnTo>
                      <a:pt x="87" y="340"/>
                    </a:lnTo>
                    <a:lnTo>
                      <a:pt x="103" y="345"/>
                    </a:lnTo>
                    <a:lnTo>
                      <a:pt x="120" y="351"/>
                    </a:lnTo>
                    <a:lnTo>
                      <a:pt x="136" y="356"/>
                    </a:lnTo>
                    <a:lnTo>
                      <a:pt x="153" y="360"/>
                    </a:lnTo>
                    <a:lnTo>
                      <a:pt x="169" y="364"/>
                    </a:lnTo>
                    <a:lnTo>
                      <a:pt x="187" y="367"/>
                    </a:lnTo>
                    <a:lnTo>
                      <a:pt x="204" y="370"/>
                    </a:lnTo>
                    <a:lnTo>
                      <a:pt x="221" y="372"/>
                    </a:lnTo>
                    <a:lnTo>
                      <a:pt x="238" y="374"/>
                    </a:lnTo>
                    <a:lnTo>
                      <a:pt x="256" y="375"/>
                    </a:lnTo>
                    <a:lnTo>
                      <a:pt x="273" y="376"/>
                    </a:lnTo>
                    <a:lnTo>
                      <a:pt x="290" y="378"/>
                    </a:lnTo>
                    <a:lnTo>
                      <a:pt x="307" y="379"/>
                    </a:lnTo>
                    <a:lnTo>
                      <a:pt x="312" y="379"/>
                    </a:lnTo>
                    <a:lnTo>
                      <a:pt x="317" y="375"/>
                    </a:lnTo>
                    <a:lnTo>
                      <a:pt x="320" y="372"/>
                    </a:lnTo>
                    <a:lnTo>
                      <a:pt x="323" y="366"/>
                    </a:lnTo>
                    <a:lnTo>
                      <a:pt x="323" y="360"/>
                    </a:lnTo>
                    <a:lnTo>
                      <a:pt x="320" y="356"/>
                    </a:lnTo>
                    <a:lnTo>
                      <a:pt x="316" y="352"/>
                    </a:lnTo>
                    <a:lnTo>
                      <a:pt x="311" y="351"/>
                    </a:lnTo>
                    <a:lnTo>
                      <a:pt x="295" y="351"/>
                    </a:lnTo>
                    <a:lnTo>
                      <a:pt x="279" y="351"/>
                    </a:lnTo>
                    <a:lnTo>
                      <a:pt x="263" y="350"/>
                    </a:lnTo>
                    <a:lnTo>
                      <a:pt x="248" y="349"/>
                    </a:lnTo>
                    <a:lnTo>
                      <a:pt x="231" y="348"/>
                    </a:lnTo>
                    <a:lnTo>
                      <a:pt x="215" y="345"/>
                    </a:lnTo>
                    <a:lnTo>
                      <a:pt x="200" y="343"/>
                    </a:lnTo>
                    <a:lnTo>
                      <a:pt x="183" y="341"/>
                    </a:lnTo>
                    <a:lnTo>
                      <a:pt x="168" y="337"/>
                    </a:lnTo>
                    <a:lnTo>
                      <a:pt x="151" y="334"/>
                    </a:lnTo>
                    <a:lnTo>
                      <a:pt x="136" y="329"/>
                    </a:lnTo>
                    <a:lnTo>
                      <a:pt x="121" y="325"/>
                    </a:lnTo>
                    <a:lnTo>
                      <a:pt x="106" y="320"/>
                    </a:lnTo>
                    <a:lnTo>
                      <a:pt x="92" y="313"/>
                    </a:lnTo>
                    <a:lnTo>
                      <a:pt x="76" y="306"/>
                    </a:lnTo>
                    <a:lnTo>
                      <a:pt x="62" y="300"/>
                    </a:lnTo>
                    <a:lnTo>
                      <a:pt x="51" y="291"/>
                    </a:lnTo>
                    <a:lnTo>
                      <a:pt x="41" y="280"/>
                    </a:lnTo>
                    <a:lnTo>
                      <a:pt x="35" y="269"/>
                    </a:lnTo>
                    <a:lnTo>
                      <a:pt x="31" y="255"/>
                    </a:lnTo>
                    <a:lnTo>
                      <a:pt x="31" y="239"/>
                    </a:lnTo>
                    <a:lnTo>
                      <a:pt x="33" y="218"/>
                    </a:lnTo>
                    <a:lnTo>
                      <a:pt x="38" y="197"/>
                    </a:lnTo>
                    <a:lnTo>
                      <a:pt x="42" y="182"/>
                    </a:lnTo>
                    <a:lnTo>
                      <a:pt x="51" y="165"/>
                    </a:lnTo>
                    <a:lnTo>
                      <a:pt x="60" y="150"/>
                    </a:lnTo>
                    <a:lnTo>
                      <a:pt x="68" y="136"/>
                    </a:lnTo>
                    <a:lnTo>
                      <a:pt x="79" y="124"/>
                    </a:lnTo>
                    <a:lnTo>
                      <a:pt x="89" y="111"/>
                    </a:lnTo>
                    <a:lnTo>
                      <a:pt x="101" y="100"/>
                    </a:lnTo>
                    <a:lnTo>
                      <a:pt x="114" y="88"/>
                    </a:lnTo>
                    <a:lnTo>
                      <a:pt x="129" y="76"/>
                    </a:lnTo>
                    <a:lnTo>
                      <a:pt x="144" y="64"/>
                    </a:lnTo>
                    <a:lnTo>
                      <a:pt x="162" y="53"/>
                    </a:lnTo>
                    <a:lnTo>
                      <a:pt x="181" y="41"/>
                    </a:lnTo>
                    <a:lnTo>
                      <a:pt x="201" y="31"/>
                    </a:lnTo>
                    <a:lnTo>
                      <a:pt x="219" y="22"/>
                    </a:lnTo>
                    <a:lnTo>
                      <a:pt x="237" y="14"/>
                    </a:lnTo>
                    <a:lnTo>
                      <a:pt x="253" y="7"/>
                    </a:lnTo>
                    <a:lnTo>
                      <a:pt x="268" y="1"/>
                    </a:lnTo>
                    <a:lnTo>
                      <a:pt x="255" y="0"/>
                    </a:lnTo>
                    <a:lnTo>
                      <a:pt x="238" y="1"/>
                    </a:lnTo>
                    <a:lnTo>
                      <a:pt x="221" y="5"/>
                    </a:lnTo>
                    <a:lnTo>
                      <a:pt x="201" y="11"/>
                    </a:lnTo>
                    <a:lnTo>
                      <a:pt x="181" y="19"/>
                    </a:lnTo>
                    <a:lnTo>
                      <a:pt x="161" y="28"/>
                    </a:lnTo>
                    <a:lnTo>
                      <a:pt x="142" y="39"/>
                    </a:lnTo>
                    <a:lnTo>
                      <a:pt x="126" y="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8" name="Freeform 553"/>
              <p:cNvSpPr/>
              <p:nvPr/>
            </p:nvSpPr>
            <p:spPr bwMode="auto">
              <a:xfrm>
                <a:off x="2650" y="2695"/>
                <a:ext cx="47" cy="42"/>
              </a:xfrm>
              <a:custGeom>
                <a:avLst/>
                <a:gdLst>
                  <a:gd name="T0" fmla="*/ 0 w 282"/>
                  <a:gd name="T1" fmla="*/ 0 h 253"/>
                  <a:gd name="T2" fmla="*/ 0 w 282"/>
                  <a:gd name="T3" fmla="*/ 0 h 253"/>
                  <a:gd name="T4" fmla="*/ 0 w 282"/>
                  <a:gd name="T5" fmla="*/ 0 h 253"/>
                  <a:gd name="T6" fmla="*/ 0 w 282"/>
                  <a:gd name="T7" fmla="*/ 0 h 253"/>
                  <a:gd name="T8" fmla="*/ 0 w 282"/>
                  <a:gd name="T9" fmla="*/ 0 h 253"/>
                  <a:gd name="T10" fmla="*/ 0 w 282"/>
                  <a:gd name="T11" fmla="*/ 0 h 253"/>
                  <a:gd name="T12" fmla="*/ 0 w 282"/>
                  <a:gd name="T13" fmla="*/ 0 h 253"/>
                  <a:gd name="T14" fmla="*/ 0 w 282"/>
                  <a:gd name="T15" fmla="*/ 0 h 253"/>
                  <a:gd name="T16" fmla="*/ 0 w 282"/>
                  <a:gd name="T17" fmla="*/ 0 h 253"/>
                  <a:gd name="T18" fmla="*/ 0 w 282"/>
                  <a:gd name="T19" fmla="*/ 0 h 253"/>
                  <a:gd name="T20" fmla="*/ 0 w 282"/>
                  <a:gd name="T21" fmla="*/ 0 h 253"/>
                  <a:gd name="T22" fmla="*/ 0 w 282"/>
                  <a:gd name="T23" fmla="*/ 0 h 253"/>
                  <a:gd name="T24" fmla="*/ 0 w 282"/>
                  <a:gd name="T25" fmla="*/ 0 h 253"/>
                  <a:gd name="T26" fmla="*/ 0 w 282"/>
                  <a:gd name="T27" fmla="*/ 0 h 253"/>
                  <a:gd name="T28" fmla="*/ 0 w 282"/>
                  <a:gd name="T29" fmla="*/ 0 h 253"/>
                  <a:gd name="T30" fmla="*/ 0 w 282"/>
                  <a:gd name="T31" fmla="*/ 0 h 253"/>
                  <a:gd name="T32" fmla="*/ 0 w 282"/>
                  <a:gd name="T33" fmla="*/ 0 h 253"/>
                  <a:gd name="T34" fmla="*/ 0 w 282"/>
                  <a:gd name="T35" fmla="*/ 0 h 253"/>
                  <a:gd name="T36" fmla="*/ 0 w 282"/>
                  <a:gd name="T37" fmla="*/ 0 h 253"/>
                  <a:gd name="T38" fmla="*/ 0 w 282"/>
                  <a:gd name="T39" fmla="*/ 0 h 253"/>
                  <a:gd name="T40" fmla="*/ 0 w 282"/>
                  <a:gd name="T41" fmla="*/ 0 h 253"/>
                  <a:gd name="T42" fmla="*/ 0 w 282"/>
                  <a:gd name="T43" fmla="*/ 0 h 253"/>
                  <a:gd name="T44" fmla="*/ 0 w 282"/>
                  <a:gd name="T45" fmla="*/ 0 h 253"/>
                  <a:gd name="T46" fmla="*/ 0 w 282"/>
                  <a:gd name="T47" fmla="*/ 0 h 253"/>
                  <a:gd name="T48" fmla="*/ 0 w 282"/>
                  <a:gd name="T49" fmla="*/ 0 h 253"/>
                  <a:gd name="T50" fmla="*/ 0 w 282"/>
                  <a:gd name="T51" fmla="*/ 0 h 253"/>
                  <a:gd name="T52" fmla="*/ 0 w 282"/>
                  <a:gd name="T53" fmla="*/ 0 h 253"/>
                  <a:gd name="T54" fmla="*/ 0 w 282"/>
                  <a:gd name="T55" fmla="*/ 0 h 253"/>
                  <a:gd name="T56" fmla="*/ 0 w 282"/>
                  <a:gd name="T57" fmla="*/ 0 h 253"/>
                  <a:gd name="T58" fmla="*/ 0 w 282"/>
                  <a:gd name="T59" fmla="*/ 0 h 253"/>
                  <a:gd name="T60" fmla="*/ 0 w 282"/>
                  <a:gd name="T61" fmla="*/ 0 h 253"/>
                  <a:gd name="T62" fmla="*/ 0 w 282"/>
                  <a:gd name="T63" fmla="*/ 0 h 253"/>
                  <a:gd name="T64" fmla="*/ 0 w 282"/>
                  <a:gd name="T65" fmla="*/ 0 h 253"/>
                  <a:gd name="T66" fmla="*/ 0 w 282"/>
                  <a:gd name="T67" fmla="*/ 0 h 253"/>
                  <a:gd name="T68" fmla="*/ 0 w 282"/>
                  <a:gd name="T69" fmla="*/ 0 h 253"/>
                  <a:gd name="T70" fmla="*/ 0 w 282"/>
                  <a:gd name="T71" fmla="*/ 0 h 253"/>
                  <a:gd name="T72" fmla="*/ 0 w 282"/>
                  <a:gd name="T73" fmla="*/ 0 h 253"/>
                  <a:gd name="T74" fmla="*/ 0 w 282"/>
                  <a:gd name="T75" fmla="*/ 0 h 253"/>
                  <a:gd name="T76" fmla="*/ 0 w 282"/>
                  <a:gd name="T77" fmla="*/ 0 h 253"/>
                  <a:gd name="T78" fmla="*/ 0 w 282"/>
                  <a:gd name="T79" fmla="*/ 0 h 253"/>
                  <a:gd name="T80" fmla="*/ 0 w 282"/>
                  <a:gd name="T81" fmla="*/ 0 h 253"/>
                  <a:gd name="T82" fmla="*/ 0 w 282"/>
                  <a:gd name="T83" fmla="*/ 0 h 253"/>
                  <a:gd name="T84" fmla="*/ 0 w 282"/>
                  <a:gd name="T85" fmla="*/ 0 h 253"/>
                  <a:gd name="T86" fmla="*/ 0 w 282"/>
                  <a:gd name="T87" fmla="*/ 0 h 253"/>
                  <a:gd name="T88" fmla="*/ 0 w 282"/>
                  <a:gd name="T89" fmla="*/ 0 h 253"/>
                  <a:gd name="T90" fmla="*/ 0 w 282"/>
                  <a:gd name="T91" fmla="*/ 0 h 253"/>
                  <a:gd name="T92" fmla="*/ 0 w 282"/>
                  <a:gd name="T93" fmla="*/ 0 h 253"/>
                  <a:gd name="T94" fmla="*/ 0 w 282"/>
                  <a:gd name="T95" fmla="*/ 0 h 253"/>
                  <a:gd name="T96" fmla="*/ 0 w 282"/>
                  <a:gd name="T97" fmla="*/ 0 h 253"/>
                  <a:gd name="T98" fmla="*/ 0 w 282"/>
                  <a:gd name="T99" fmla="*/ 0 h 253"/>
                  <a:gd name="T100" fmla="*/ 0 w 282"/>
                  <a:gd name="T101" fmla="*/ 0 h 253"/>
                  <a:gd name="T102" fmla="*/ 0 w 282"/>
                  <a:gd name="T103" fmla="*/ 0 h 253"/>
                  <a:gd name="T104" fmla="*/ 0 w 282"/>
                  <a:gd name="T105" fmla="*/ 0 h 253"/>
                  <a:gd name="T106" fmla="*/ 0 w 282"/>
                  <a:gd name="T107" fmla="*/ 0 h 253"/>
                  <a:gd name="T108" fmla="*/ 0 w 282"/>
                  <a:gd name="T109" fmla="*/ 0 h 253"/>
                  <a:gd name="T110" fmla="*/ 0 w 282"/>
                  <a:gd name="T111" fmla="*/ 0 h 253"/>
                  <a:gd name="T112" fmla="*/ 0 w 282"/>
                  <a:gd name="T113" fmla="*/ 0 h 253"/>
                  <a:gd name="T114" fmla="*/ 0 w 282"/>
                  <a:gd name="T115" fmla="*/ 0 h 253"/>
                  <a:gd name="T116" fmla="*/ 0 w 282"/>
                  <a:gd name="T117" fmla="*/ 0 h 253"/>
                  <a:gd name="T118" fmla="*/ 0 w 282"/>
                  <a:gd name="T119" fmla="*/ 0 h 253"/>
                  <a:gd name="T120" fmla="*/ 0 w 282"/>
                  <a:gd name="T121" fmla="*/ 0 h 2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2"/>
                  <a:gd name="T184" fmla="*/ 0 h 253"/>
                  <a:gd name="T185" fmla="*/ 282 w 282"/>
                  <a:gd name="T186" fmla="*/ 253 h 2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2" h="253">
                    <a:moveTo>
                      <a:pt x="235" y="78"/>
                    </a:moveTo>
                    <a:lnTo>
                      <a:pt x="248" y="92"/>
                    </a:lnTo>
                    <a:lnTo>
                      <a:pt x="255" y="108"/>
                    </a:lnTo>
                    <a:lnTo>
                      <a:pt x="259" y="125"/>
                    </a:lnTo>
                    <a:lnTo>
                      <a:pt x="259" y="144"/>
                    </a:lnTo>
                    <a:lnTo>
                      <a:pt x="257" y="159"/>
                    </a:lnTo>
                    <a:lnTo>
                      <a:pt x="252" y="171"/>
                    </a:lnTo>
                    <a:lnTo>
                      <a:pt x="244" y="184"/>
                    </a:lnTo>
                    <a:lnTo>
                      <a:pt x="236" y="194"/>
                    </a:lnTo>
                    <a:lnTo>
                      <a:pt x="225" y="206"/>
                    </a:lnTo>
                    <a:lnTo>
                      <a:pt x="215" y="215"/>
                    </a:lnTo>
                    <a:lnTo>
                      <a:pt x="204" y="225"/>
                    </a:lnTo>
                    <a:lnTo>
                      <a:pt x="194" y="236"/>
                    </a:lnTo>
                    <a:lnTo>
                      <a:pt x="191" y="239"/>
                    </a:lnTo>
                    <a:lnTo>
                      <a:pt x="190" y="242"/>
                    </a:lnTo>
                    <a:lnTo>
                      <a:pt x="191" y="246"/>
                    </a:lnTo>
                    <a:lnTo>
                      <a:pt x="194" y="249"/>
                    </a:lnTo>
                    <a:lnTo>
                      <a:pt x="197" y="252"/>
                    </a:lnTo>
                    <a:lnTo>
                      <a:pt x="201" y="253"/>
                    </a:lnTo>
                    <a:lnTo>
                      <a:pt x="205" y="252"/>
                    </a:lnTo>
                    <a:lnTo>
                      <a:pt x="209" y="249"/>
                    </a:lnTo>
                    <a:lnTo>
                      <a:pt x="232" y="234"/>
                    </a:lnTo>
                    <a:lnTo>
                      <a:pt x="251" y="215"/>
                    </a:lnTo>
                    <a:lnTo>
                      <a:pt x="267" y="192"/>
                    </a:lnTo>
                    <a:lnTo>
                      <a:pt x="278" y="168"/>
                    </a:lnTo>
                    <a:lnTo>
                      <a:pt x="282" y="141"/>
                    </a:lnTo>
                    <a:lnTo>
                      <a:pt x="279" y="116"/>
                    </a:lnTo>
                    <a:lnTo>
                      <a:pt x="270" y="92"/>
                    </a:lnTo>
                    <a:lnTo>
                      <a:pt x="251" y="70"/>
                    </a:lnTo>
                    <a:lnTo>
                      <a:pt x="237" y="59"/>
                    </a:lnTo>
                    <a:lnTo>
                      <a:pt x="221" y="48"/>
                    </a:lnTo>
                    <a:lnTo>
                      <a:pt x="202" y="39"/>
                    </a:lnTo>
                    <a:lnTo>
                      <a:pt x="183" y="31"/>
                    </a:lnTo>
                    <a:lnTo>
                      <a:pt x="163" y="24"/>
                    </a:lnTo>
                    <a:lnTo>
                      <a:pt x="142" y="18"/>
                    </a:lnTo>
                    <a:lnTo>
                      <a:pt x="122" y="13"/>
                    </a:lnTo>
                    <a:lnTo>
                      <a:pt x="101" y="8"/>
                    </a:lnTo>
                    <a:lnTo>
                      <a:pt x="82" y="5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12" y="8"/>
                    </a:lnTo>
                    <a:lnTo>
                      <a:pt x="25" y="9"/>
                    </a:lnTo>
                    <a:lnTo>
                      <a:pt x="38" y="12"/>
                    </a:lnTo>
                    <a:lnTo>
                      <a:pt x="52" y="14"/>
                    </a:lnTo>
                    <a:lnTo>
                      <a:pt x="67" y="16"/>
                    </a:lnTo>
                    <a:lnTo>
                      <a:pt x="82" y="18"/>
                    </a:lnTo>
                    <a:lnTo>
                      <a:pt x="97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5"/>
                    </a:lnTo>
                    <a:lnTo>
                      <a:pt x="162" y="40"/>
                    </a:lnTo>
                    <a:lnTo>
                      <a:pt x="177" y="46"/>
                    </a:lnTo>
                    <a:lnTo>
                      <a:pt x="192" y="53"/>
                    </a:lnTo>
                    <a:lnTo>
                      <a:pt x="208" y="60"/>
                    </a:lnTo>
                    <a:lnTo>
                      <a:pt x="222" y="69"/>
                    </a:lnTo>
                    <a:lnTo>
                      <a:pt x="235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9" name="Freeform 554"/>
              <p:cNvSpPr/>
              <p:nvPr/>
            </p:nvSpPr>
            <p:spPr bwMode="auto">
              <a:xfrm>
                <a:off x="2556" y="2718"/>
                <a:ext cx="19" cy="39"/>
              </a:xfrm>
              <a:custGeom>
                <a:avLst/>
                <a:gdLst>
                  <a:gd name="T0" fmla="*/ 0 w 115"/>
                  <a:gd name="T1" fmla="*/ 0 h 236"/>
                  <a:gd name="T2" fmla="*/ 0 w 115"/>
                  <a:gd name="T3" fmla="*/ 0 h 236"/>
                  <a:gd name="T4" fmla="*/ 0 w 115"/>
                  <a:gd name="T5" fmla="*/ 0 h 236"/>
                  <a:gd name="T6" fmla="*/ 0 w 115"/>
                  <a:gd name="T7" fmla="*/ 0 h 236"/>
                  <a:gd name="T8" fmla="*/ 0 w 115"/>
                  <a:gd name="T9" fmla="*/ 0 h 236"/>
                  <a:gd name="T10" fmla="*/ 0 w 115"/>
                  <a:gd name="T11" fmla="*/ 0 h 236"/>
                  <a:gd name="T12" fmla="*/ 0 w 115"/>
                  <a:gd name="T13" fmla="*/ 0 h 236"/>
                  <a:gd name="T14" fmla="*/ 0 w 115"/>
                  <a:gd name="T15" fmla="*/ 0 h 236"/>
                  <a:gd name="T16" fmla="*/ 0 w 115"/>
                  <a:gd name="T17" fmla="*/ 0 h 236"/>
                  <a:gd name="T18" fmla="*/ 0 w 115"/>
                  <a:gd name="T19" fmla="*/ 0 h 236"/>
                  <a:gd name="T20" fmla="*/ 0 w 115"/>
                  <a:gd name="T21" fmla="*/ 0 h 236"/>
                  <a:gd name="T22" fmla="*/ 0 w 115"/>
                  <a:gd name="T23" fmla="*/ 0 h 236"/>
                  <a:gd name="T24" fmla="*/ 0 w 115"/>
                  <a:gd name="T25" fmla="*/ 0 h 236"/>
                  <a:gd name="T26" fmla="*/ 0 w 115"/>
                  <a:gd name="T27" fmla="*/ 0 h 236"/>
                  <a:gd name="T28" fmla="*/ 0 w 115"/>
                  <a:gd name="T29" fmla="*/ 0 h 236"/>
                  <a:gd name="T30" fmla="*/ 0 w 115"/>
                  <a:gd name="T31" fmla="*/ 0 h 236"/>
                  <a:gd name="T32" fmla="*/ 0 w 115"/>
                  <a:gd name="T33" fmla="*/ 0 h 236"/>
                  <a:gd name="T34" fmla="*/ 0 w 115"/>
                  <a:gd name="T35" fmla="*/ 0 h 236"/>
                  <a:gd name="T36" fmla="*/ 0 w 115"/>
                  <a:gd name="T37" fmla="*/ 0 h 236"/>
                  <a:gd name="T38" fmla="*/ 0 w 115"/>
                  <a:gd name="T39" fmla="*/ 0 h 236"/>
                  <a:gd name="T40" fmla="*/ 0 w 115"/>
                  <a:gd name="T41" fmla="*/ 0 h 236"/>
                  <a:gd name="T42" fmla="*/ 0 w 115"/>
                  <a:gd name="T43" fmla="*/ 0 h 236"/>
                  <a:gd name="T44" fmla="*/ 0 w 115"/>
                  <a:gd name="T45" fmla="*/ 0 h 236"/>
                  <a:gd name="T46" fmla="*/ 0 w 115"/>
                  <a:gd name="T47" fmla="*/ 0 h 236"/>
                  <a:gd name="T48" fmla="*/ 0 w 115"/>
                  <a:gd name="T49" fmla="*/ 0 h 236"/>
                  <a:gd name="T50" fmla="*/ 0 w 115"/>
                  <a:gd name="T51" fmla="*/ 0 h 236"/>
                  <a:gd name="T52" fmla="*/ 0 w 115"/>
                  <a:gd name="T53" fmla="*/ 0 h 236"/>
                  <a:gd name="T54" fmla="*/ 0 w 115"/>
                  <a:gd name="T55" fmla="*/ 0 h 236"/>
                  <a:gd name="T56" fmla="*/ 0 w 115"/>
                  <a:gd name="T57" fmla="*/ 0 h 236"/>
                  <a:gd name="T58" fmla="*/ 0 w 115"/>
                  <a:gd name="T59" fmla="*/ 0 h 236"/>
                  <a:gd name="T60" fmla="*/ 0 w 115"/>
                  <a:gd name="T61" fmla="*/ 0 h 236"/>
                  <a:gd name="T62" fmla="*/ 0 w 115"/>
                  <a:gd name="T63" fmla="*/ 0 h 236"/>
                  <a:gd name="T64" fmla="*/ 0 w 115"/>
                  <a:gd name="T65" fmla="*/ 0 h 236"/>
                  <a:gd name="T66" fmla="*/ 0 w 115"/>
                  <a:gd name="T67" fmla="*/ 0 h 236"/>
                  <a:gd name="T68" fmla="*/ 0 w 115"/>
                  <a:gd name="T69" fmla="*/ 0 h 236"/>
                  <a:gd name="T70" fmla="*/ 0 w 115"/>
                  <a:gd name="T71" fmla="*/ 0 h 236"/>
                  <a:gd name="T72" fmla="*/ 0 w 115"/>
                  <a:gd name="T73" fmla="*/ 0 h 236"/>
                  <a:gd name="T74" fmla="*/ 0 w 115"/>
                  <a:gd name="T75" fmla="*/ 0 h 236"/>
                  <a:gd name="T76" fmla="*/ 0 w 115"/>
                  <a:gd name="T77" fmla="*/ 0 h 236"/>
                  <a:gd name="T78" fmla="*/ 0 w 115"/>
                  <a:gd name="T79" fmla="*/ 0 h 236"/>
                  <a:gd name="T80" fmla="*/ 0 w 115"/>
                  <a:gd name="T81" fmla="*/ 0 h 2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5"/>
                  <a:gd name="T124" fmla="*/ 0 h 236"/>
                  <a:gd name="T125" fmla="*/ 115 w 115"/>
                  <a:gd name="T126" fmla="*/ 236 h 2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5" h="236">
                    <a:moveTo>
                      <a:pt x="0" y="128"/>
                    </a:moveTo>
                    <a:lnTo>
                      <a:pt x="0" y="148"/>
                    </a:lnTo>
                    <a:lnTo>
                      <a:pt x="5" y="166"/>
                    </a:lnTo>
                    <a:lnTo>
                      <a:pt x="13" y="184"/>
                    </a:lnTo>
                    <a:lnTo>
                      <a:pt x="24" y="198"/>
                    </a:lnTo>
                    <a:lnTo>
                      <a:pt x="39" y="211"/>
                    </a:lnTo>
                    <a:lnTo>
                      <a:pt x="55" y="223"/>
                    </a:lnTo>
                    <a:lnTo>
                      <a:pt x="74" y="231"/>
                    </a:lnTo>
                    <a:lnTo>
                      <a:pt x="92" y="235"/>
                    </a:lnTo>
                    <a:lnTo>
                      <a:pt x="98" y="236"/>
                    </a:lnTo>
                    <a:lnTo>
                      <a:pt x="104" y="234"/>
                    </a:lnTo>
                    <a:lnTo>
                      <a:pt x="109" y="231"/>
                    </a:lnTo>
                    <a:lnTo>
                      <a:pt x="111" y="226"/>
                    </a:lnTo>
                    <a:lnTo>
                      <a:pt x="111" y="220"/>
                    </a:lnTo>
                    <a:lnTo>
                      <a:pt x="110" y="215"/>
                    </a:lnTo>
                    <a:lnTo>
                      <a:pt x="107" y="210"/>
                    </a:lnTo>
                    <a:lnTo>
                      <a:pt x="101" y="208"/>
                    </a:lnTo>
                    <a:lnTo>
                      <a:pt x="82" y="201"/>
                    </a:lnTo>
                    <a:lnTo>
                      <a:pt x="64" y="192"/>
                    </a:lnTo>
                    <a:lnTo>
                      <a:pt x="50" y="179"/>
                    </a:lnTo>
                    <a:lnTo>
                      <a:pt x="40" y="165"/>
                    </a:lnTo>
                    <a:lnTo>
                      <a:pt x="33" y="148"/>
                    </a:lnTo>
                    <a:lnTo>
                      <a:pt x="29" y="130"/>
                    </a:lnTo>
                    <a:lnTo>
                      <a:pt x="29" y="110"/>
                    </a:lnTo>
                    <a:lnTo>
                      <a:pt x="35" y="89"/>
                    </a:lnTo>
                    <a:lnTo>
                      <a:pt x="43" y="74"/>
                    </a:lnTo>
                    <a:lnTo>
                      <a:pt x="56" y="60"/>
                    </a:lnTo>
                    <a:lnTo>
                      <a:pt x="70" y="46"/>
                    </a:lnTo>
                    <a:lnTo>
                      <a:pt x="85" y="33"/>
                    </a:lnTo>
                    <a:lnTo>
                      <a:pt x="98" y="23"/>
                    </a:lnTo>
                    <a:lnTo>
                      <a:pt x="109" y="12"/>
                    </a:lnTo>
                    <a:lnTo>
                      <a:pt x="115" y="6"/>
                    </a:lnTo>
                    <a:lnTo>
                      <a:pt x="115" y="0"/>
                    </a:lnTo>
                    <a:lnTo>
                      <a:pt x="102" y="4"/>
                    </a:lnTo>
                    <a:lnTo>
                      <a:pt x="85" y="12"/>
                    </a:lnTo>
                    <a:lnTo>
                      <a:pt x="68" y="26"/>
                    </a:lnTo>
                    <a:lnTo>
                      <a:pt x="49" y="42"/>
                    </a:lnTo>
                    <a:lnTo>
                      <a:pt x="32" y="61"/>
                    </a:lnTo>
                    <a:lnTo>
                      <a:pt x="17" y="82"/>
                    </a:lnTo>
                    <a:lnTo>
                      <a:pt x="6" y="105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00" name="Freeform 555"/>
              <p:cNvSpPr/>
              <p:nvPr/>
            </p:nvSpPr>
            <p:spPr bwMode="auto">
              <a:xfrm>
                <a:off x="2689" y="2692"/>
                <a:ext cx="41" cy="52"/>
              </a:xfrm>
              <a:custGeom>
                <a:avLst/>
                <a:gdLst>
                  <a:gd name="T0" fmla="*/ 0 w 245"/>
                  <a:gd name="T1" fmla="*/ 0 h 310"/>
                  <a:gd name="T2" fmla="*/ 0 w 245"/>
                  <a:gd name="T3" fmla="*/ 0 h 310"/>
                  <a:gd name="T4" fmla="*/ 0 w 245"/>
                  <a:gd name="T5" fmla="*/ 0 h 310"/>
                  <a:gd name="T6" fmla="*/ 0 w 245"/>
                  <a:gd name="T7" fmla="*/ 0 h 310"/>
                  <a:gd name="T8" fmla="*/ 0 w 245"/>
                  <a:gd name="T9" fmla="*/ 0 h 310"/>
                  <a:gd name="T10" fmla="*/ 0 w 245"/>
                  <a:gd name="T11" fmla="*/ 0 h 310"/>
                  <a:gd name="T12" fmla="*/ 0 w 245"/>
                  <a:gd name="T13" fmla="*/ 0 h 310"/>
                  <a:gd name="T14" fmla="*/ 0 w 245"/>
                  <a:gd name="T15" fmla="*/ 0 h 310"/>
                  <a:gd name="T16" fmla="*/ 0 w 245"/>
                  <a:gd name="T17" fmla="*/ 0 h 310"/>
                  <a:gd name="T18" fmla="*/ 0 w 245"/>
                  <a:gd name="T19" fmla="*/ 0 h 310"/>
                  <a:gd name="T20" fmla="*/ 0 w 245"/>
                  <a:gd name="T21" fmla="*/ 0 h 310"/>
                  <a:gd name="T22" fmla="*/ 0 w 245"/>
                  <a:gd name="T23" fmla="*/ 0 h 310"/>
                  <a:gd name="T24" fmla="*/ 0 w 245"/>
                  <a:gd name="T25" fmla="*/ 0 h 310"/>
                  <a:gd name="T26" fmla="*/ 0 w 245"/>
                  <a:gd name="T27" fmla="*/ 0 h 310"/>
                  <a:gd name="T28" fmla="*/ 0 w 245"/>
                  <a:gd name="T29" fmla="*/ 0 h 310"/>
                  <a:gd name="T30" fmla="*/ 0 w 245"/>
                  <a:gd name="T31" fmla="*/ 0 h 310"/>
                  <a:gd name="T32" fmla="*/ 0 w 245"/>
                  <a:gd name="T33" fmla="*/ 0 h 310"/>
                  <a:gd name="T34" fmla="*/ 0 w 245"/>
                  <a:gd name="T35" fmla="*/ 0 h 310"/>
                  <a:gd name="T36" fmla="*/ 0 w 245"/>
                  <a:gd name="T37" fmla="*/ 0 h 310"/>
                  <a:gd name="T38" fmla="*/ 0 w 245"/>
                  <a:gd name="T39" fmla="*/ 0 h 310"/>
                  <a:gd name="T40" fmla="*/ 0 w 245"/>
                  <a:gd name="T41" fmla="*/ 0 h 310"/>
                  <a:gd name="T42" fmla="*/ 0 w 245"/>
                  <a:gd name="T43" fmla="*/ 0 h 310"/>
                  <a:gd name="T44" fmla="*/ 0 w 245"/>
                  <a:gd name="T45" fmla="*/ 0 h 310"/>
                  <a:gd name="T46" fmla="*/ 0 w 245"/>
                  <a:gd name="T47" fmla="*/ 0 h 310"/>
                  <a:gd name="T48" fmla="*/ 0 w 245"/>
                  <a:gd name="T49" fmla="*/ 0 h 310"/>
                  <a:gd name="T50" fmla="*/ 0 w 245"/>
                  <a:gd name="T51" fmla="*/ 0 h 310"/>
                  <a:gd name="T52" fmla="*/ 0 w 245"/>
                  <a:gd name="T53" fmla="*/ 0 h 310"/>
                  <a:gd name="T54" fmla="*/ 0 w 245"/>
                  <a:gd name="T55" fmla="*/ 0 h 310"/>
                  <a:gd name="T56" fmla="*/ 0 w 245"/>
                  <a:gd name="T57" fmla="*/ 0 h 310"/>
                  <a:gd name="T58" fmla="*/ 0 w 245"/>
                  <a:gd name="T59" fmla="*/ 0 h 310"/>
                  <a:gd name="T60" fmla="*/ 0 w 245"/>
                  <a:gd name="T61" fmla="*/ 0 h 310"/>
                  <a:gd name="T62" fmla="*/ 0 w 245"/>
                  <a:gd name="T63" fmla="*/ 0 h 310"/>
                  <a:gd name="T64" fmla="*/ 0 w 245"/>
                  <a:gd name="T65" fmla="*/ 0 h 310"/>
                  <a:gd name="T66" fmla="*/ 0 w 245"/>
                  <a:gd name="T67" fmla="*/ 0 h 310"/>
                  <a:gd name="T68" fmla="*/ 0 w 245"/>
                  <a:gd name="T69" fmla="*/ 0 h 310"/>
                  <a:gd name="T70" fmla="*/ 0 w 245"/>
                  <a:gd name="T71" fmla="*/ 0 h 310"/>
                  <a:gd name="T72" fmla="*/ 0 w 245"/>
                  <a:gd name="T73" fmla="*/ 0 h 310"/>
                  <a:gd name="T74" fmla="*/ 0 w 245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5"/>
                  <a:gd name="T115" fmla="*/ 0 h 310"/>
                  <a:gd name="T116" fmla="*/ 245 w 245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5" h="310">
                    <a:moveTo>
                      <a:pt x="200" y="116"/>
                    </a:moveTo>
                    <a:lnTo>
                      <a:pt x="208" y="124"/>
                    </a:lnTo>
                    <a:lnTo>
                      <a:pt x="214" y="133"/>
                    </a:lnTo>
                    <a:lnTo>
                      <a:pt x="220" y="144"/>
                    </a:lnTo>
                    <a:lnTo>
                      <a:pt x="223" y="154"/>
                    </a:lnTo>
                    <a:lnTo>
                      <a:pt x="226" y="164"/>
                    </a:lnTo>
                    <a:lnTo>
                      <a:pt x="224" y="176"/>
                    </a:lnTo>
                    <a:lnTo>
                      <a:pt x="222" y="187"/>
                    </a:lnTo>
                    <a:lnTo>
                      <a:pt x="216" y="198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9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2" y="264"/>
                    </a:lnTo>
                    <a:lnTo>
                      <a:pt x="132" y="275"/>
                    </a:lnTo>
                    <a:lnTo>
                      <a:pt x="128" y="278"/>
                    </a:lnTo>
                    <a:lnTo>
                      <a:pt x="126" y="283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2" y="306"/>
                    </a:lnTo>
                    <a:lnTo>
                      <a:pt x="126" y="309"/>
                    </a:lnTo>
                    <a:lnTo>
                      <a:pt x="131" y="310"/>
                    </a:lnTo>
                    <a:lnTo>
                      <a:pt x="135" y="310"/>
                    </a:lnTo>
                    <a:lnTo>
                      <a:pt x="139" y="309"/>
                    </a:lnTo>
                    <a:lnTo>
                      <a:pt x="142" y="306"/>
                    </a:lnTo>
                    <a:lnTo>
                      <a:pt x="154" y="292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20" y="233"/>
                    </a:lnTo>
                    <a:lnTo>
                      <a:pt x="230" y="219"/>
                    </a:lnTo>
                    <a:lnTo>
                      <a:pt x="238" y="204"/>
                    </a:lnTo>
                    <a:lnTo>
                      <a:pt x="244" y="186"/>
                    </a:lnTo>
                    <a:lnTo>
                      <a:pt x="245" y="169"/>
                    </a:lnTo>
                    <a:lnTo>
                      <a:pt x="243" y="152"/>
                    </a:lnTo>
                    <a:lnTo>
                      <a:pt x="237" y="134"/>
                    </a:lnTo>
                    <a:lnTo>
                      <a:pt x="228" y="119"/>
                    </a:lnTo>
                    <a:lnTo>
                      <a:pt x="217" y="105"/>
                    </a:lnTo>
                    <a:lnTo>
                      <a:pt x="203" y="93"/>
                    </a:lnTo>
                    <a:lnTo>
                      <a:pt x="188" y="83"/>
                    </a:lnTo>
                    <a:lnTo>
                      <a:pt x="176" y="76"/>
                    </a:lnTo>
                    <a:lnTo>
                      <a:pt x="163" y="69"/>
                    </a:lnTo>
                    <a:lnTo>
                      <a:pt x="151" y="61"/>
                    </a:lnTo>
                    <a:lnTo>
                      <a:pt x="136" y="54"/>
                    </a:lnTo>
                    <a:lnTo>
                      <a:pt x="122" y="46"/>
                    </a:lnTo>
                    <a:lnTo>
                      <a:pt x="107" y="39"/>
                    </a:lnTo>
                    <a:lnTo>
                      <a:pt x="93" y="31"/>
                    </a:lnTo>
                    <a:lnTo>
                      <a:pt x="79" y="24"/>
                    </a:lnTo>
                    <a:lnTo>
                      <a:pt x="66" y="18"/>
                    </a:lnTo>
                    <a:lnTo>
                      <a:pt x="53" y="13"/>
                    </a:lnTo>
                    <a:lnTo>
                      <a:pt x="40" y="8"/>
                    </a:lnTo>
                    <a:lnTo>
                      <a:pt x="30" y="5"/>
                    </a:lnTo>
                    <a:lnTo>
                      <a:pt x="20" y="1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1" y="8"/>
                    </a:lnTo>
                    <a:lnTo>
                      <a:pt x="23" y="14"/>
                    </a:lnTo>
                    <a:lnTo>
                      <a:pt x="36" y="20"/>
                    </a:lnTo>
                    <a:lnTo>
                      <a:pt x="47" y="25"/>
                    </a:lnTo>
                    <a:lnTo>
                      <a:pt x="60" y="31"/>
                    </a:lnTo>
                    <a:lnTo>
                      <a:pt x="73" y="37"/>
                    </a:lnTo>
                    <a:lnTo>
                      <a:pt x="86" y="44"/>
                    </a:lnTo>
                    <a:lnTo>
                      <a:pt x="99" y="51"/>
                    </a:lnTo>
                    <a:lnTo>
                      <a:pt x="113" y="57"/>
                    </a:lnTo>
                    <a:lnTo>
                      <a:pt x="126" y="64"/>
                    </a:lnTo>
                    <a:lnTo>
                      <a:pt x="139" y="71"/>
                    </a:lnTo>
                    <a:lnTo>
                      <a:pt x="152" y="79"/>
                    </a:lnTo>
                    <a:lnTo>
                      <a:pt x="165" y="88"/>
                    </a:lnTo>
                    <a:lnTo>
                      <a:pt x="176" y="96"/>
                    </a:lnTo>
                    <a:lnTo>
                      <a:pt x="188" y="106"/>
                    </a:lnTo>
                    <a:lnTo>
                      <a:pt x="200" y="1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</p:grpSp>
        <p:sp>
          <p:nvSpPr>
            <p:cNvPr id="57" name="Line 556"/>
            <p:cNvSpPr>
              <a:spLocks noChangeShapeType="1"/>
            </p:cNvSpPr>
            <p:nvPr/>
          </p:nvSpPr>
          <p:spPr bwMode="auto">
            <a:xfrm>
              <a:off x="4097" y="3373"/>
              <a:ext cx="317" cy="1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58" name="Line 557"/>
            <p:cNvSpPr>
              <a:spLocks noChangeShapeType="1"/>
            </p:cNvSpPr>
            <p:nvPr/>
          </p:nvSpPr>
          <p:spPr bwMode="auto">
            <a:xfrm>
              <a:off x="3750" y="3332"/>
              <a:ext cx="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grpSp>
          <p:nvGrpSpPr>
            <p:cNvPr id="59" name="Group 558"/>
            <p:cNvGrpSpPr/>
            <p:nvPr/>
          </p:nvGrpSpPr>
          <p:grpSpPr bwMode="auto">
            <a:xfrm>
              <a:off x="4995" y="3370"/>
              <a:ext cx="131" cy="258"/>
              <a:chOff x="4180" y="783"/>
              <a:chExt cx="150" cy="307"/>
            </a:xfrm>
          </p:grpSpPr>
          <p:sp>
            <p:nvSpPr>
              <p:cNvPr id="76" name="AutoShape 559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77" name="Rectangle 560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71" cy="236"/>
              </a:xfrm>
              <a:prstGeom prst="rect">
                <a:avLst/>
              </a:prstGeom>
              <a:solidFill>
                <a:srgbClr val="33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78" name="Rectangle 561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79" name="AutoShape 562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80" name="Line 563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81" name="Line 564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82" name="Rectangle 565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83" name="Rectangle 566"/>
              <p:cNvSpPr>
                <a:spLocks noChangeArrowheads="1"/>
              </p:cNvSpPr>
              <p:nvPr/>
            </p:nvSpPr>
            <p:spPr bwMode="auto">
              <a:xfrm>
                <a:off x="4202" y="923"/>
                <a:ext cx="48" cy="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0" name="Line 567"/>
            <p:cNvSpPr>
              <a:spLocks noChangeShapeType="1"/>
            </p:cNvSpPr>
            <p:nvPr/>
          </p:nvSpPr>
          <p:spPr bwMode="auto">
            <a:xfrm flipH="1">
              <a:off x="3806" y="2401"/>
              <a:ext cx="2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1" name="Line 568"/>
            <p:cNvSpPr>
              <a:spLocks noChangeShapeType="1"/>
            </p:cNvSpPr>
            <p:nvPr/>
          </p:nvSpPr>
          <p:spPr bwMode="auto">
            <a:xfrm flipV="1">
              <a:off x="4623" y="1760"/>
              <a:ext cx="78" cy="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2" name="Line 569"/>
            <p:cNvSpPr>
              <a:spLocks noChangeShapeType="1"/>
            </p:cNvSpPr>
            <p:nvPr/>
          </p:nvSpPr>
          <p:spPr bwMode="auto">
            <a:xfrm>
              <a:off x="4514" y="1869"/>
              <a:ext cx="0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3" name="Line 570"/>
            <p:cNvSpPr>
              <a:spLocks noChangeShapeType="1"/>
            </p:cNvSpPr>
            <p:nvPr/>
          </p:nvSpPr>
          <p:spPr bwMode="auto">
            <a:xfrm flipV="1">
              <a:off x="4630" y="1804"/>
              <a:ext cx="166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4" name="Line 571"/>
            <p:cNvSpPr>
              <a:spLocks noChangeShapeType="1"/>
            </p:cNvSpPr>
            <p:nvPr/>
          </p:nvSpPr>
          <p:spPr bwMode="auto">
            <a:xfrm>
              <a:off x="4852" y="1803"/>
              <a:ext cx="0" cy="1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5" name="Line 572"/>
            <p:cNvSpPr>
              <a:spLocks noChangeShapeType="1"/>
            </p:cNvSpPr>
            <p:nvPr/>
          </p:nvSpPr>
          <p:spPr bwMode="auto">
            <a:xfrm>
              <a:off x="4634" y="1996"/>
              <a:ext cx="11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6" name="Line 573"/>
            <p:cNvSpPr>
              <a:spLocks noChangeShapeType="1"/>
            </p:cNvSpPr>
            <p:nvPr/>
          </p:nvSpPr>
          <p:spPr bwMode="auto">
            <a:xfrm flipV="1">
              <a:off x="3560" y="2542"/>
              <a:ext cx="10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7" name="Line 574"/>
            <p:cNvSpPr>
              <a:spLocks noChangeShapeType="1"/>
            </p:cNvSpPr>
            <p:nvPr/>
          </p:nvSpPr>
          <p:spPr bwMode="auto">
            <a:xfrm flipV="1">
              <a:off x="4895" y="1614"/>
              <a:ext cx="150" cy="1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8" name="Line 575"/>
            <p:cNvSpPr>
              <a:spLocks noChangeShapeType="1"/>
            </p:cNvSpPr>
            <p:nvPr/>
          </p:nvSpPr>
          <p:spPr bwMode="auto">
            <a:xfrm>
              <a:off x="4983" y="1990"/>
              <a:ext cx="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9" name="Line 576"/>
            <p:cNvSpPr>
              <a:spLocks noChangeShapeType="1"/>
            </p:cNvSpPr>
            <p:nvPr/>
          </p:nvSpPr>
          <p:spPr bwMode="auto">
            <a:xfrm flipH="1">
              <a:off x="4445" y="2038"/>
              <a:ext cx="62" cy="4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70" name="Line 577"/>
            <p:cNvSpPr>
              <a:spLocks noChangeShapeType="1"/>
            </p:cNvSpPr>
            <p:nvPr/>
          </p:nvSpPr>
          <p:spPr bwMode="auto">
            <a:xfrm flipH="1">
              <a:off x="4817" y="2038"/>
              <a:ext cx="70" cy="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71" name="Text Box 578"/>
            <p:cNvSpPr txBox="1">
              <a:spLocks noChangeArrowheads="1"/>
            </p:cNvSpPr>
            <p:nvPr/>
          </p:nvSpPr>
          <p:spPr bwMode="auto">
            <a:xfrm>
              <a:off x="3229" y="2006"/>
              <a:ext cx="66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r>
                <a:rPr lang="en-US" altLang="zh-CN" sz="1800">
                  <a:latin typeface="+mn-lt"/>
                  <a:ea typeface="宋体" panose="02010600030101010101" pitchFamily="2" charset="-122"/>
                </a:rPr>
                <a:t>Home network</a:t>
              </a:r>
            </a:p>
          </p:txBody>
        </p:sp>
        <p:sp>
          <p:nvSpPr>
            <p:cNvPr id="72" name="Text Box 579"/>
            <p:cNvSpPr txBox="1">
              <a:spLocks noChangeArrowheads="1"/>
            </p:cNvSpPr>
            <p:nvPr/>
          </p:nvSpPr>
          <p:spPr bwMode="auto">
            <a:xfrm>
              <a:off x="3515" y="2852"/>
              <a:ext cx="87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r>
                <a:rPr lang="en-US" altLang="zh-CN" sz="1800">
                  <a:latin typeface="+mn-lt"/>
                  <a:ea typeface="宋体" panose="02010600030101010101" pitchFamily="2" charset="-122"/>
                </a:rPr>
                <a:t>Institutional network</a:t>
              </a:r>
            </a:p>
          </p:txBody>
        </p:sp>
        <p:sp>
          <p:nvSpPr>
            <p:cNvPr id="73" name="Text Box 580"/>
            <p:cNvSpPr txBox="1">
              <a:spLocks noChangeArrowheads="1"/>
            </p:cNvSpPr>
            <p:nvPr/>
          </p:nvSpPr>
          <p:spPr bwMode="auto">
            <a:xfrm>
              <a:off x="3234" y="1065"/>
              <a:ext cx="6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r>
                <a:rPr lang="en-US" altLang="zh-CN" sz="1800">
                  <a:latin typeface="+mn-lt"/>
                  <a:ea typeface="宋体" panose="02010600030101010101" pitchFamily="2" charset="-122"/>
                </a:rPr>
                <a:t>Mobile network</a:t>
              </a:r>
            </a:p>
          </p:txBody>
        </p:sp>
        <p:sp>
          <p:nvSpPr>
            <p:cNvPr id="74" name="Text Box 581"/>
            <p:cNvSpPr txBox="1">
              <a:spLocks noChangeArrowheads="1"/>
            </p:cNvSpPr>
            <p:nvPr/>
          </p:nvSpPr>
          <p:spPr bwMode="auto">
            <a:xfrm>
              <a:off x="4369" y="1368"/>
              <a:ext cx="51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r>
                <a:rPr lang="en-US" altLang="zh-CN" sz="1800">
                  <a:latin typeface="+mn-lt"/>
                  <a:ea typeface="宋体" panose="02010600030101010101" pitchFamily="2" charset="-122"/>
                </a:rPr>
                <a:t>Global ISP</a:t>
              </a:r>
            </a:p>
          </p:txBody>
        </p:sp>
        <p:sp>
          <p:nvSpPr>
            <p:cNvPr id="75" name="Text Box 582"/>
            <p:cNvSpPr txBox="1">
              <a:spLocks noChangeArrowheads="1"/>
            </p:cNvSpPr>
            <p:nvPr/>
          </p:nvSpPr>
          <p:spPr bwMode="auto">
            <a:xfrm>
              <a:off x="4240" y="2240"/>
              <a:ext cx="61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r>
                <a:rPr lang="en-US" altLang="zh-CN" sz="1800">
                  <a:latin typeface="+mn-lt"/>
                  <a:ea typeface="宋体" panose="02010600030101010101" pitchFamily="2" charset="-122"/>
                </a:rPr>
                <a:t>Regional ISP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75096" y="1842559"/>
            <a:ext cx="5380034" cy="1470025"/>
          </a:xfrm>
        </p:spPr>
        <p:txBody>
          <a:bodyPr/>
          <a:lstStyle>
            <a:lvl1pPr algn="l">
              <a:defRPr u="none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68913" y="3581400"/>
            <a:ext cx="5416556" cy="1752600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32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2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00559-3FE1-47AD-B526-98C97DF9B748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91384" y="1512707"/>
            <a:ext cx="9126682" cy="4735512"/>
          </a:xfrm>
        </p:spPr>
        <p:txBody>
          <a:bodyPr/>
          <a:lstStyle>
            <a:lvl1pPr>
              <a:spcBef>
                <a:spcPts val="1800"/>
              </a:spcBef>
              <a:spcAft>
                <a:spcPts val="600"/>
              </a:spcAft>
              <a:defRPr lang="zh-CN" altLang="en-US" dirty="0"/>
            </a:lvl1pPr>
            <a:lvl2pPr>
              <a:defRPr lang="zh-CN" altLang="en-US" dirty="0"/>
            </a:lvl2pPr>
            <a:lvl3pPr>
              <a:defRPr lang="zh-CN" altLang="en-US" dirty="0"/>
            </a:lvl3pPr>
            <a:lvl4pPr>
              <a:defRPr lang="zh-CN" altLang="en-US" dirty="0"/>
            </a:lvl4pPr>
            <a:lvl5pPr>
              <a:defRPr lang="zh-CN" altLang="en-US" dirty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895D9-91D8-4958-BB05-9803D63D1C8A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oadmap">
    <p:bg>
      <p:bgPr>
        <a:solidFill>
          <a:schemeClr val="accent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/>
        </p:nvCxnSpPr>
        <p:spPr bwMode="auto">
          <a:xfrm>
            <a:off x="396240" y="1395730"/>
            <a:ext cx="112166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4560" y="335280"/>
            <a:ext cx="10149840" cy="851852"/>
          </a:xfrm>
        </p:spPr>
        <p:txBody>
          <a:bodyPr/>
          <a:lstStyle>
            <a:lvl1pPr>
              <a:defRPr b="1" u="none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73044" y="1597980"/>
            <a:ext cx="5892800" cy="46482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E5757-5941-4466-94C9-99ED3E191645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问题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559050" y="1558854"/>
            <a:ext cx="7842409" cy="3359221"/>
          </a:xfr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9371F-0F95-4BDF-9A9A-7FF549C12214}" type="slidenum">
              <a:rPr lang="en-US" altLang="zh-CN"/>
              <a:t>‹#›</a:t>
            </a:fld>
            <a:endParaRPr lang="en-US" altLang="zh-CN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4891" y="1021145"/>
            <a:ext cx="1060451" cy="18695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问题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223839" y="765105"/>
            <a:ext cx="8237507" cy="1541401"/>
          </a:xfr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9371F-0F95-4BDF-9A9A-7FF549C12214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2223839" y="2762250"/>
            <a:ext cx="8237507" cy="30956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3pPr>
            <a:lvl4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4pPr>
            <a:lvl5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203" y="436945"/>
            <a:ext cx="1060451" cy="18695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11200" y="1600200"/>
            <a:ext cx="5080000" cy="464820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216000" rIns="180000" bIns="216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94400" y="1600200"/>
            <a:ext cx="5080000" cy="464820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216000" rIns="180000" bIns="216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AFD8E-47EC-4333-9317-F3617AC17F61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0000" y="360000"/>
            <a:ext cx="11520000" cy="8892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68250"/>
            <a:ext cx="5386917" cy="8892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 anchorCtr="0"/>
          <a:lstStyle>
            <a:lvl1pPr marL="0" indent="0" algn="ctr">
              <a:buNone/>
              <a:defRPr sz="2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603500"/>
            <a:ext cx="5386917" cy="3522662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180000" rIns="180000" bIns="18000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68250"/>
            <a:ext cx="5389033" cy="8892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 anchorCtr="0"/>
          <a:lstStyle>
            <a:lvl1pPr marL="0" indent="0" algn="ctr">
              <a:buNone/>
              <a:defRPr sz="28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603500"/>
            <a:ext cx="5389033" cy="3522662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180000" rIns="180000" bIns="18000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808BE-A5DC-469A-87DA-635598E09B7F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1500" y="2787650"/>
            <a:ext cx="5080000" cy="346075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180000" rIns="180000" bIns="180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53200" y="2787650"/>
            <a:ext cx="5080000" cy="346075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180000" rIns="180000" bIns="180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AFD8E-47EC-4333-9317-F3617AC17F61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F1B479F3-5780-4752-8148-47525A159B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2450" y="1631950"/>
            <a:ext cx="11080750" cy="914400"/>
          </a:xfrm>
          <a:solidFill>
            <a:schemeClr val="accent5">
              <a:lumMod val="20000"/>
              <a:lumOff val="80000"/>
            </a:schemeClr>
          </a:solidFill>
        </p:spPr>
        <p:txBody>
          <a:bodyPr anchor="ctr" anchorCtr="0"/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89193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加图（右侧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11200" y="1600200"/>
            <a:ext cx="5080000" cy="464820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180000" rIns="180000" bIns="180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4813A-C266-48CA-A7BD-BF64D513E5B8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加图（下面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301750" y="1625600"/>
            <a:ext cx="9588500" cy="180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4813A-C266-48CA-A7BD-BF64D513E5B8}" type="slidenum">
              <a:rPr lang="en-US" altLang="zh-CN"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45198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加图（上面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89050" y="3765550"/>
            <a:ext cx="9588500" cy="2482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4813A-C266-48CA-A7BD-BF64D513E5B8}" type="slidenum">
              <a:rPr lang="en-US" altLang="zh-CN"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953423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76719-4C93-4032-AE44-9AF0CDE2F195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加图（下面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2649" y="2396065"/>
            <a:ext cx="10191751" cy="2294467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>
              <a:defRPr sz="4400" u="none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4813A-C266-48CA-A7BD-BF64D513E5B8}" type="slidenum">
              <a:rPr lang="en-US" altLang="zh-CN"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94079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0000" y="360000"/>
            <a:ext cx="11520000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1200" y="1512888"/>
            <a:ext cx="10363200" cy="473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931" y="6510338"/>
            <a:ext cx="2540000" cy="3476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400" baseline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074400" y="6510338"/>
            <a:ext cx="1117600" cy="3476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r">
              <a:defRPr sz="1800" b="1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2E1ADD79-24A3-44AD-836C-1737AC6DAD0E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1031" name="Rectangle 6"/>
          <p:cNvSpPr>
            <a:spLocks noChangeArrowheads="1"/>
          </p:cNvSpPr>
          <p:nvPr userDrawn="1"/>
        </p:nvSpPr>
        <p:spPr bwMode="auto">
          <a:xfrm>
            <a:off x="0" y="0"/>
            <a:ext cx="6197600" cy="274638"/>
          </a:xfrm>
          <a:prstGeom prst="rect">
            <a:avLst/>
          </a:prstGeom>
          <a:gradFill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75000"/>
                </a:schemeClr>
              </a:gs>
              <a:gs pos="100000">
                <a:schemeClr val="accent1">
                  <a:lumMod val="50000"/>
                  <a:lumOff val="50000"/>
                </a:schemeClr>
              </a:gs>
            </a:gsLst>
            <a:lin ang="2700000" scaled="1"/>
          </a:gra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endParaRPr lang="en-US" altLang="zh-CN" sz="1600" b="1" dirty="0">
              <a:solidFill>
                <a:srgbClr val="FFFFFF"/>
              </a:solidFill>
              <a:latin typeface="Arial Narrow" panose="020B0606020202030204" pitchFamily="34" charset="0"/>
              <a:ea typeface="MS PGothic" panose="020B0600070205080204" pitchFamily="34" charset="-128"/>
            </a:endParaRPr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6197600" y="0"/>
            <a:ext cx="5994400" cy="274638"/>
          </a:xfrm>
          <a:prstGeom prst="rect">
            <a:avLst/>
          </a:prstGeom>
          <a:gradFill rotWithShape="1">
            <a:gsLst>
              <a:gs pos="0">
                <a:schemeClr val="accent3"/>
              </a:gs>
              <a:gs pos="50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endParaRPr lang="en-US" altLang="zh-CN" sz="1600" i="1" dirty="0">
              <a:solidFill>
                <a:srgbClr val="FFFFFF"/>
              </a:solidFill>
              <a:latin typeface="Comic Sans MS" panose="030F0702030302020204" pitchFamily="66" charset="0"/>
              <a:ea typeface="MS PGothic" panose="020B0600070205080204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73" r:id="rId8"/>
    <p:sldLayoutId id="2147483655" r:id="rId9"/>
    <p:sldLayoutId id="2147483660" r:id="rId10"/>
    <p:sldLayoutId id="2147483661" r:id="rId11"/>
    <p:sldLayoutId id="2147483657" r:id="rId12"/>
    <p:sldLayoutId id="2147483662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u="sng" baseline="0">
          <a:solidFill>
            <a:schemeClr val="accent5"/>
          </a:solidFill>
          <a:latin typeface="Arial Narrow" panose="020B060602020203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u="sng">
          <a:solidFill>
            <a:srgbClr val="2C2CFF"/>
          </a:solidFill>
          <a:latin typeface="Comic Sans MS" panose="030F0702030302020204" pitchFamily="66" charset="0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u="sng">
          <a:solidFill>
            <a:srgbClr val="2C2CFF"/>
          </a:solidFill>
          <a:latin typeface="Comic Sans MS" panose="030F0702030302020204" pitchFamily="66" charset="0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u="sng">
          <a:solidFill>
            <a:srgbClr val="2C2CFF"/>
          </a:solidFill>
          <a:latin typeface="Comic Sans MS" panose="030F0702030302020204" pitchFamily="66" charset="0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u="sng">
          <a:solidFill>
            <a:srgbClr val="2C2CFF"/>
          </a:solidFill>
          <a:latin typeface="Comic Sans MS" panose="030F0702030302020204" pitchFamily="66" charset="0"/>
          <a:ea typeface="微软雅黑" panose="020B0503020204020204" pitchFamily="34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anose="030F0702030302020204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anose="030F0702030302020204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anose="030F0702030302020204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anose="030F0702030302020204" pitchFamily="66" charset="0"/>
        </a:defRPr>
      </a:lvl9pPr>
    </p:titleStyle>
    <p:bodyStyle>
      <a:lvl1pPr marL="342900" indent="-342900" algn="l" rtl="0" eaLnBrk="0" fontAlgn="base" hangingPunct="0">
        <a:spcBef>
          <a:spcPts val="600"/>
        </a:spcBef>
        <a:spcAft>
          <a:spcPts val="200"/>
        </a:spcAft>
        <a:buSzPct val="85000"/>
        <a:buFont typeface="Wingdings" panose="05000000000000000000" pitchFamily="2" charset="2"/>
        <a:buChar char="q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v"/>
        <a:defRPr sz="2400">
          <a:solidFill>
            <a:schemeClr val="tx1"/>
          </a:solidFill>
          <a:latin typeface="+mn-lt"/>
          <a:ea typeface="微软雅黑" panose="020B0503020204020204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微软雅黑" panose="020B0503020204020204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anose="02020603050405020304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anose="02020603050405020304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anose="02020603050405020304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anose="02020603050405020304" pitchFamily="18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13" Type="http://schemas.openxmlformats.org/officeDocument/2006/relationships/oleObject" Target="../embeddings/oleObject19.bin"/><Relationship Id="rId18" Type="http://schemas.openxmlformats.org/officeDocument/2006/relationships/oleObject" Target="../embeddings/oleObject24.bin"/><Relationship Id="rId3" Type="http://schemas.openxmlformats.org/officeDocument/2006/relationships/image" Target="../media/image4.wmf"/><Relationship Id="rId21" Type="http://schemas.openxmlformats.org/officeDocument/2006/relationships/image" Target="../media/image6.png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3.wmf"/><Relationship Id="rId17" Type="http://schemas.openxmlformats.org/officeDocument/2006/relationships/oleObject" Target="../embeddings/oleObject23.bin"/><Relationship Id="rId2" Type="http://schemas.openxmlformats.org/officeDocument/2006/relationships/slideLayout" Target="../slideLayouts/slideLayout9.xml"/><Relationship Id="rId16" Type="http://schemas.openxmlformats.org/officeDocument/2006/relationships/oleObject" Target="../embeddings/oleObject22.bin"/><Relationship Id="rId20" Type="http://schemas.openxmlformats.org/officeDocument/2006/relationships/oleObject" Target="../embeddings/oleObject26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4.bin"/><Relationship Id="rId15" Type="http://schemas.openxmlformats.org/officeDocument/2006/relationships/oleObject" Target="../embeddings/oleObject21.bin"/><Relationship Id="rId10" Type="http://schemas.openxmlformats.org/officeDocument/2006/relationships/oleObject" Target="../embeddings/oleObject17.bin"/><Relationship Id="rId19" Type="http://schemas.openxmlformats.org/officeDocument/2006/relationships/oleObject" Target="../embeddings/oleObject25.bin"/><Relationship Id="rId4" Type="http://schemas.openxmlformats.org/officeDocument/2006/relationships/image" Target="../media/image5.png"/><Relationship Id="rId9" Type="http://schemas.openxmlformats.org/officeDocument/2006/relationships/oleObject" Target="../embeddings/oleObject16.bin"/><Relationship Id="rId14" Type="http://schemas.openxmlformats.org/officeDocument/2006/relationships/oleObject" Target="../embeddings/oleObject20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0.w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2.wmf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3.png"/><Relationship Id="rId5" Type="http://schemas.openxmlformats.org/officeDocument/2006/relationships/image" Target="../media/image3.wmf"/><Relationship Id="rId4" Type="http://schemas.openxmlformats.org/officeDocument/2006/relationships/oleObject" Target="../embeddings/oleObject29.bin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0.bin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2.bin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4.bin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6.bin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3.png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gi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2.png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8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75.emf"/><Relationship Id="rId4" Type="http://schemas.openxmlformats.org/officeDocument/2006/relationships/oleObject" Target="../embeddings/oleObject38.bin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9.bin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9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41.bin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6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6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8"/>
          <p:cNvSpPr>
            <a:spLocks noGrp="1"/>
          </p:cNvSpPr>
          <p:nvPr>
            <p:ph type="ctrTitle"/>
          </p:nvPr>
        </p:nvSpPr>
        <p:spPr>
          <a:xfrm>
            <a:off x="1075096" y="1842559"/>
            <a:ext cx="5380034" cy="1470025"/>
          </a:xfrm>
        </p:spPr>
        <p:txBody>
          <a:bodyPr/>
          <a:lstStyle/>
          <a:p>
            <a:r>
              <a:rPr lang="en-US" altLang="zh-CN" dirty="0"/>
              <a:t>Chapter 3</a:t>
            </a:r>
            <a:br>
              <a:rPr lang="en-US" altLang="zh-CN" dirty="0"/>
            </a:br>
            <a:r>
              <a:rPr lang="en-US" altLang="zh-CN" dirty="0"/>
              <a:t>Transport Layer</a:t>
            </a:r>
            <a:endParaRPr lang="zh-CN" altLang="en-US" dirty="0"/>
          </a:p>
        </p:txBody>
      </p:sp>
      <p:sp>
        <p:nvSpPr>
          <p:cNvPr id="14339" name="副标题 9"/>
          <p:cNvSpPr>
            <a:spLocks noGrp="1"/>
          </p:cNvSpPr>
          <p:nvPr>
            <p:ph type="subTitle" idx="1"/>
          </p:nvPr>
        </p:nvSpPr>
        <p:spPr>
          <a:xfrm>
            <a:off x="1068913" y="3581400"/>
            <a:ext cx="5416556" cy="1752600"/>
          </a:xfrm>
        </p:spPr>
        <p:txBody>
          <a:bodyPr/>
          <a:lstStyle/>
          <a:p>
            <a:r>
              <a:rPr lang="en-US" altLang="zh-CN" dirty="0"/>
              <a:t>Yanmin Zhu</a:t>
            </a:r>
          </a:p>
          <a:p>
            <a:r>
              <a:rPr lang="en-US" altLang="zh-CN" dirty="0"/>
              <a:t>School </a:t>
            </a:r>
            <a:r>
              <a:rPr lang="en-US" altLang="zh-CN"/>
              <a:t>of Computers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074400" y="6510338"/>
            <a:ext cx="1117600" cy="347662"/>
          </a:xfrm>
        </p:spPr>
        <p:txBody>
          <a:bodyPr/>
          <a:lstStyle/>
          <a:p>
            <a:fld id="{51200559-3FE1-47AD-B526-98C97DF9B748}" type="slidenum">
              <a:rPr lang="en-US" altLang="zh-CN" smtClean="0"/>
              <a:pPr/>
              <a:t>1</a:t>
            </a:fld>
            <a:endParaRPr lang="en-US" altLang="zh-CN" dirty="0"/>
          </a:p>
        </p:txBody>
      </p:sp>
      <p:sp>
        <p:nvSpPr>
          <p:cNvPr id="14340" name="Picture 9"/>
          <p:cNvSpPr>
            <a:spLocks noChangeAspect="1" noChangeArrowheads="1"/>
          </p:cNvSpPr>
          <p:nvPr/>
        </p:nvSpPr>
        <p:spPr bwMode="auto">
          <a:xfrm>
            <a:off x="7651750" y="561975"/>
            <a:ext cx="2597150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9209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Discussions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2</a:t>
            </a:fld>
            <a:endParaRPr lang="en-US" altLang="zh-CN" dirty="0"/>
          </a:p>
        </p:txBody>
      </p:sp>
      <p:sp>
        <p:nvSpPr>
          <p:cNvPr id="7" name="文本占位符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The services provided by and used by the transport layer</a:t>
            </a:r>
          </a:p>
          <a:p>
            <a:r>
              <a:rPr lang="en-US" altLang="zh-CN" dirty="0"/>
              <a:t>Challenges of reliable data transfer and how do we address them?</a:t>
            </a:r>
          </a:p>
          <a:p>
            <a:r>
              <a:rPr lang="en-US" altLang="zh-CN" dirty="0"/>
              <a:t>Congestion happens! How do you handle congestion</a:t>
            </a:r>
            <a:r>
              <a:rPr lang="zh-CN" altLang="en-US" dirty="0"/>
              <a:t>？</a:t>
            </a:r>
            <a:r>
              <a:rPr lang="en-US" altLang="zh-CN" dirty="0"/>
              <a:t>What are the objectives of congestion control?</a:t>
            </a:r>
          </a:p>
        </p:txBody>
      </p:sp>
    </p:spTree>
    <p:extLst>
      <p:ext uri="{BB962C8B-B14F-4D97-AF65-F5344CB8AC3E}">
        <p14:creationId xmlns:p14="http://schemas.microsoft.com/office/powerpoint/2010/main" val="1196594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Outline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altLang="zh-CN" dirty="0">
                <a:solidFill>
                  <a:schemeClr val="accent2"/>
                </a:solidFill>
              </a:rPr>
              <a:t>3.1 Transport-layer services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3.2 Multiplexing and demultiplexing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3.3 Connectionless transport: UDP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3.4 Principles of reliable data transfer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3.5 Connection-oriented transport: TCP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3.6 Principles of congestion control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3.7 TCP congestion control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72739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Transport services and protocols</a:t>
            </a:r>
          </a:p>
        </p:txBody>
      </p:sp>
      <p:sp>
        <p:nvSpPr>
          <p:cNvPr id="1042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CN" sz="2000" dirty="0">
                <a:ea typeface="宋体" pitchFamily="2" charset="-122"/>
              </a:rPr>
              <a:t>provide</a:t>
            </a:r>
            <a:r>
              <a:rPr lang="en-US" altLang="zh-CN" sz="2000" i="1" dirty="0">
                <a:solidFill>
                  <a:srgbClr val="FF0000"/>
                </a:solidFill>
                <a:ea typeface="宋体" pitchFamily="2" charset="-122"/>
              </a:rPr>
              <a:t> logical communication</a:t>
            </a:r>
            <a:r>
              <a:rPr lang="en-US" altLang="zh-CN" sz="2000" dirty="0">
                <a:ea typeface="宋体" pitchFamily="2" charset="-122"/>
              </a:rPr>
              <a:t> between </a:t>
            </a:r>
            <a:r>
              <a:rPr lang="en-US" altLang="zh-CN" sz="2000" dirty="0">
                <a:solidFill>
                  <a:schemeClr val="accent5"/>
                </a:solidFill>
                <a:ea typeface="宋体" pitchFamily="2" charset="-122"/>
              </a:rPr>
              <a:t>app processes </a:t>
            </a:r>
            <a:r>
              <a:rPr lang="en-US" altLang="zh-CN" sz="2000" dirty="0">
                <a:ea typeface="宋体" pitchFamily="2" charset="-122"/>
              </a:rPr>
              <a:t>running on different hosts</a:t>
            </a:r>
          </a:p>
          <a:p>
            <a:pPr>
              <a:defRPr/>
            </a:pPr>
            <a:r>
              <a:rPr lang="en-US" altLang="zh-CN" sz="2000" dirty="0">
                <a:ea typeface="宋体" pitchFamily="2" charset="-122"/>
              </a:rPr>
              <a:t>transport protocols run in end systems </a:t>
            </a:r>
          </a:p>
          <a:p>
            <a:pPr lvl="1">
              <a:defRPr/>
            </a:pPr>
            <a:r>
              <a:rPr lang="en-US" altLang="zh-CN" sz="2000" dirty="0">
                <a:solidFill>
                  <a:schemeClr val="accent5"/>
                </a:solidFill>
                <a:ea typeface="宋体" pitchFamily="2" charset="-122"/>
              </a:rPr>
              <a:t>send side</a:t>
            </a:r>
            <a:r>
              <a:rPr lang="en-US" altLang="zh-CN" sz="2000" dirty="0">
                <a:ea typeface="宋体" pitchFamily="2" charset="-122"/>
              </a:rPr>
              <a:t>: breaks app messages into </a:t>
            </a:r>
            <a:r>
              <a:rPr lang="en-US" altLang="zh-CN" sz="2000" dirty="0">
                <a:solidFill>
                  <a:srgbClr val="FF0000"/>
                </a:solidFill>
                <a:ea typeface="宋体" pitchFamily="2" charset="-122"/>
              </a:rPr>
              <a:t>segments</a:t>
            </a:r>
            <a:r>
              <a:rPr lang="en-US" altLang="zh-CN" sz="2000" dirty="0">
                <a:ea typeface="宋体" pitchFamily="2" charset="-122"/>
              </a:rPr>
              <a:t>, passes to network layer</a:t>
            </a:r>
          </a:p>
          <a:p>
            <a:pPr lvl="1">
              <a:defRPr/>
            </a:pPr>
            <a:r>
              <a:rPr lang="en-US" altLang="zh-CN" sz="2000" dirty="0" err="1">
                <a:solidFill>
                  <a:schemeClr val="accent2"/>
                </a:solidFill>
                <a:ea typeface="宋体" pitchFamily="2" charset="-122"/>
              </a:rPr>
              <a:t>rcv</a:t>
            </a:r>
            <a:r>
              <a:rPr lang="en-US" altLang="zh-CN" sz="2000" dirty="0">
                <a:solidFill>
                  <a:schemeClr val="accent2"/>
                </a:solidFill>
                <a:ea typeface="宋体" pitchFamily="2" charset="-122"/>
              </a:rPr>
              <a:t> side</a:t>
            </a:r>
            <a:r>
              <a:rPr lang="en-US" altLang="zh-CN" sz="2000" dirty="0">
                <a:ea typeface="宋体" pitchFamily="2" charset="-122"/>
              </a:rPr>
              <a:t>: reassembles segments into messages, passes to app layer</a:t>
            </a:r>
          </a:p>
          <a:p>
            <a:pPr>
              <a:defRPr/>
            </a:pPr>
            <a:r>
              <a:rPr lang="en-US" altLang="zh-CN" sz="2000" dirty="0">
                <a:ea typeface="宋体" pitchFamily="2" charset="-122"/>
              </a:rPr>
              <a:t>more than one transport protocol available to apps</a:t>
            </a:r>
          </a:p>
          <a:p>
            <a:pPr lvl="1">
              <a:defRPr/>
            </a:pPr>
            <a:r>
              <a:rPr lang="en-US" altLang="zh-CN" sz="2000" dirty="0">
                <a:ea typeface="宋体" pitchFamily="2" charset="-122"/>
              </a:rPr>
              <a:t>Internet: </a:t>
            </a:r>
            <a:r>
              <a:rPr lang="en-US" altLang="zh-CN" sz="2000" b="1" dirty="0">
                <a:solidFill>
                  <a:srgbClr val="7030A0"/>
                </a:solidFill>
                <a:ea typeface="宋体" pitchFamily="2" charset="-122"/>
              </a:rPr>
              <a:t>TCP</a:t>
            </a:r>
            <a:r>
              <a:rPr lang="en-US" altLang="zh-CN" sz="2000" dirty="0">
                <a:ea typeface="宋体" pitchFamily="2" charset="-122"/>
              </a:rPr>
              <a:t> and </a:t>
            </a:r>
            <a:r>
              <a:rPr lang="en-US" altLang="zh-CN" sz="2000" b="1" dirty="0">
                <a:solidFill>
                  <a:schemeClr val="accent1">
                    <a:lumMod val="50000"/>
                  </a:schemeClr>
                </a:solidFill>
                <a:ea typeface="宋体" pitchFamily="2" charset="-122"/>
              </a:rPr>
              <a:t>UDP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4</a:t>
            </a:fld>
            <a:endParaRPr lang="en-US" altLang="zh-CN" dirty="0"/>
          </a:p>
        </p:txBody>
      </p:sp>
      <p:grpSp>
        <p:nvGrpSpPr>
          <p:cNvPr id="368" name="Group 894"/>
          <p:cNvGrpSpPr>
            <a:grpSpLocks/>
          </p:cNvGrpSpPr>
          <p:nvPr/>
        </p:nvGrpSpPr>
        <p:grpSpPr bwMode="auto">
          <a:xfrm>
            <a:off x="6626226" y="1601788"/>
            <a:ext cx="3540125" cy="4545012"/>
            <a:chOff x="3277" y="974"/>
            <a:chExt cx="2230" cy="2863"/>
          </a:xfrm>
        </p:grpSpPr>
        <p:sp>
          <p:nvSpPr>
            <p:cNvPr id="369" name="Freeform 895"/>
            <p:cNvSpPr>
              <a:spLocks/>
            </p:cNvSpPr>
            <p:nvPr/>
          </p:nvSpPr>
          <p:spPr bwMode="auto">
            <a:xfrm>
              <a:off x="3277" y="1079"/>
              <a:ext cx="1094" cy="675"/>
            </a:xfrm>
            <a:custGeom>
              <a:avLst/>
              <a:gdLst>
                <a:gd name="T0" fmla="*/ 1116 w 1036"/>
                <a:gd name="T1" fmla="*/ 11 h 675"/>
                <a:gd name="T2" fmla="*/ 673 w 1036"/>
                <a:gd name="T3" fmla="*/ 53 h 675"/>
                <a:gd name="T4" fmla="*/ 356 w 1036"/>
                <a:gd name="T5" fmla="*/ 129 h 675"/>
                <a:gd name="T6" fmla="*/ 264 w 1036"/>
                <a:gd name="T7" fmla="*/ 229 h 675"/>
                <a:gd name="T8" fmla="*/ 37 w 1036"/>
                <a:gd name="T9" fmla="*/ 297 h 675"/>
                <a:gd name="T10" fmla="*/ 29 w 1036"/>
                <a:gd name="T11" fmla="*/ 459 h 675"/>
                <a:gd name="T12" fmla="*/ 227 w 1036"/>
                <a:gd name="T13" fmla="*/ 489 h 675"/>
                <a:gd name="T14" fmla="*/ 792 w 1036"/>
                <a:gd name="T15" fmla="*/ 489 h 675"/>
                <a:gd name="T16" fmla="*/ 1030 w 1036"/>
                <a:gd name="T17" fmla="*/ 555 h 675"/>
                <a:gd name="T18" fmla="*/ 1296 w 1036"/>
                <a:gd name="T19" fmla="*/ 657 h 675"/>
                <a:gd name="T20" fmla="*/ 1499 w 1036"/>
                <a:gd name="T21" fmla="*/ 661 h 675"/>
                <a:gd name="T22" fmla="*/ 1640 w 1036"/>
                <a:gd name="T23" fmla="*/ 603 h 675"/>
                <a:gd name="T24" fmla="*/ 1711 w 1036"/>
                <a:gd name="T25" fmla="*/ 445 h 675"/>
                <a:gd name="T26" fmla="*/ 1755 w 1036"/>
                <a:gd name="T27" fmla="*/ 291 h 675"/>
                <a:gd name="T28" fmla="*/ 1760 w 1036"/>
                <a:gd name="T29" fmla="*/ 107 h 675"/>
                <a:gd name="T30" fmla="*/ 1611 w 1036"/>
                <a:gd name="T31" fmla="*/ 17 h 675"/>
                <a:gd name="T32" fmla="*/ 1337 w 1036"/>
                <a:gd name="T33" fmla="*/ 3 h 675"/>
                <a:gd name="T34" fmla="*/ 1116 w 1036"/>
                <a:gd name="T35" fmla="*/ 11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370" name="Group 896"/>
            <p:cNvGrpSpPr>
              <a:grpSpLocks/>
            </p:cNvGrpSpPr>
            <p:nvPr/>
          </p:nvGrpSpPr>
          <p:grpSpPr bwMode="auto">
            <a:xfrm>
              <a:off x="3383" y="1920"/>
              <a:ext cx="919" cy="588"/>
              <a:chOff x="2889" y="1631"/>
              <a:chExt cx="980" cy="743"/>
            </a:xfrm>
          </p:grpSpPr>
          <p:sp>
            <p:nvSpPr>
              <p:cNvPr id="748" name="Rectangle 897"/>
              <p:cNvSpPr>
                <a:spLocks noChangeArrowheads="1"/>
              </p:cNvSpPr>
              <p:nvPr/>
            </p:nvSpPr>
            <p:spPr bwMode="auto">
              <a:xfrm>
                <a:off x="3046" y="1841"/>
                <a:ext cx="663" cy="533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49" name="AutoShape 898"/>
              <p:cNvSpPr>
                <a:spLocks noChangeArrowheads="1"/>
              </p:cNvSpPr>
              <p:nvPr/>
            </p:nvSpPr>
            <p:spPr bwMode="auto">
              <a:xfrm>
                <a:off x="2889" y="1631"/>
                <a:ext cx="980" cy="253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CCFF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371" name="Freeform 899"/>
            <p:cNvSpPr>
              <a:spLocks/>
            </p:cNvSpPr>
            <p:nvPr/>
          </p:nvSpPr>
          <p:spPr bwMode="auto">
            <a:xfrm>
              <a:off x="3379" y="2788"/>
              <a:ext cx="2032" cy="1049"/>
            </a:xfrm>
            <a:custGeom>
              <a:avLst/>
              <a:gdLst>
                <a:gd name="T0" fmla="*/ 1044 w 2032"/>
                <a:gd name="T1" fmla="*/ 26 h 1049"/>
                <a:gd name="T2" fmla="*/ 847 w 2032"/>
                <a:gd name="T3" fmla="*/ 125 h 1049"/>
                <a:gd name="T4" fmla="*/ 580 w 2032"/>
                <a:gd name="T5" fmla="*/ 68 h 1049"/>
                <a:gd name="T6" fmla="*/ 143 w 2032"/>
                <a:gd name="T7" fmla="*/ 170 h 1049"/>
                <a:gd name="T8" fmla="*/ 48 w 2032"/>
                <a:gd name="T9" fmla="*/ 374 h 1049"/>
                <a:gd name="T10" fmla="*/ 41 w 2032"/>
                <a:gd name="T11" fmla="*/ 680 h 1049"/>
                <a:gd name="T12" fmla="*/ 294 w 2032"/>
                <a:gd name="T13" fmla="*/ 744 h 1049"/>
                <a:gd name="T14" fmla="*/ 660 w 2032"/>
                <a:gd name="T15" fmla="*/ 893 h 1049"/>
                <a:gd name="T16" fmla="*/ 1088 w 2032"/>
                <a:gd name="T17" fmla="*/ 1014 h 1049"/>
                <a:gd name="T18" fmla="*/ 1525 w 2032"/>
                <a:gd name="T19" fmla="*/ 1031 h 1049"/>
                <a:gd name="T20" fmla="*/ 1831 w 2032"/>
                <a:gd name="T21" fmla="*/ 907 h 1049"/>
                <a:gd name="T22" fmla="*/ 2015 w 2032"/>
                <a:gd name="T23" fmla="*/ 714 h 1049"/>
                <a:gd name="T24" fmla="*/ 1931 w 2032"/>
                <a:gd name="T25" fmla="*/ 251 h 1049"/>
                <a:gd name="T26" fmla="*/ 1658 w 2032"/>
                <a:gd name="T27" fmla="*/ 114 h 1049"/>
                <a:gd name="T28" fmla="*/ 1355 w 2032"/>
                <a:gd name="T29" fmla="*/ 15 h 1049"/>
                <a:gd name="T30" fmla="*/ 1044 w 2032"/>
                <a:gd name="T31" fmla="*/ 26 h 104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32" h="1049">
                  <a:moveTo>
                    <a:pt x="1044" y="26"/>
                  </a:moveTo>
                  <a:cubicBezTo>
                    <a:pt x="959" y="45"/>
                    <a:pt x="924" y="118"/>
                    <a:pt x="847" y="125"/>
                  </a:cubicBezTo>
                  <a:cubicBezTo>
                    <a:pt x="770" y="132"/>
                    <a:pt x="697" y="61"/>
                    <a:pt x="580" y="68"/>
                  </a:cubicBezTo>
                  <a:cubicBezTo>
                    <a:pt x="463" y="75"/>
                    <a:pt x="232" y="119"/>
                    <a:pt x="143" y="170"/>
                  </a:cubicBezTo>
                  <a:cubicBezTo>
                    <a:pt x="54" y="221"/>
                    <a:pt x="65" y="289"/>
                    <a:pt x="48" y="374"/>
                  </a:cubicBezTo>
                  <a:cubicBezTo>
                    <a:pt x="31" y="459"/>
                    <a:pt x="0" y="618"/>
                    <a:pt x="41" y="680"/>
                  </a:cubicBezTo>
                  <a:cubicBezTo>
                    <a:pt x="82" y="742"/>
                    <a:pt x="191" y="709"/>
                    <a:pt x="294" y="744"/>
                  </a:cubicBezTo>
                  <a:cubicBezTo>
                    <a:pt x="397" y="779"/>
                    <a:pt x="527" y="849"/>
                    <a:pt x="660" y="893"/>
                  </a:cubicBezTo>
                  <a:cubicBezTo>
                    <a:pt x="793" y="938"/>
                    <a:pt x="944" y="991"/>
                    <a:pt x="1088" y="1014"/>
                  </a:cubicBezTo>
                  <a:cubicBezTo>
                    <a:pt x="1232" y="1036"/>
                    <a:pt x="1401" y="1049"/>
                    <a:pt x="1525" y="1031"/>
                  </a:cubicBezTo>
                  <a:cubicBezTo>
                    <a:pt x="1649" y="1012"/>
                    <a:pt x="1749" y="960"/>
                    <a:pt x="1831" y="907"/>
                  </a:cubicBezTo>
                  <a:cubicBezTo>
                    <a:pt x="1913" y="855"/>
                    <a:pt x="1998" y="824"/>
                    <a:pt x="2015" y="714"/>
                  </a:cubicBezTo>
                  <a:cubicBezTo>
                    <a:pt x="2032" y="604"/>
                    <a:pt x="1990" y="350"/>
                    <a:pt x="1931" y="251"/>
                  </a:cubicBezTo>
                  <a:cubicBezTo>
                    <a:pt x="1872" y="151"/>
                    <a:pt x="1754" y="153"/>
                    <a:pt x="1658" y="114"/>
                  </a:cubicBezTo>
                  <a:cubicBezTo>
                    <a:pt x="1562" y="76"/>
                    <a:pt x="1457" y="30"/>
                    <a:pt x="1355" y="15"/>
                  </a:cubicBezTo>
                  <a:cubicBezTo>
                    <a:pt x="1253" y="0"/>
                    <a:pt x="1129" y="8"/>
                    <a:pt x="1044" y="26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72" name="Line 900"/>
            <p:cNvSpPr>
              <a:spLocks noChangeShapeType="1"/>
            </p:cNvSpPr>
            <p:nvPr/>
          </p:nvSpPr>
          <p:spPr bwMode="auto">
            <a:xfrm rot="-5400000">
              <a:off x="4942" y="3252"/>
              <a:ext cx="330" cy="88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73" name="Line 901"/>
            <p:cNvSpPr>
              <a:spLocks noChangeShapeType="1"/>
            </p:cNvSpPr>
            <p:nvPr/>
          </p:nvSpPr>
          <p:spPr bwMode="auto">
            <a:xfrm rot="5400000" flipV="1">
              <a:off x="5034" y="3429"/>
              <a:ext cx="2" cy="54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74" name="Line 902"/>
            <p:cNvSpPr>
              <a:spLocks noChangeShapeType="1"/>
            </p:cNvSpPr>
            <p:nvPr/>
          </p:nvSpPr>
          <p:spPr bwMode="auto">
            <a:xfrm rot="-5400000">
              <a:off x="5151" y="3225"/>
              <a:ext cx="0" cy="72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75" name="Line 903"/>
            <p:cNvSpPr>
              <a:spLocks noChangeShapeType="1"/>
            </p:cNvSpPr>
            <p:nvPr/>
          </p:nvSpPr>
          <p:spPr bwMode="auto">
            <a:xfrm flipH="1">
              <a:off x="3827" y="2977"/>
              <a:ext cx="160" cy="29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76" name="Line 904"/>
            <p:cNvSpPr>
              <a:spLocks noChangeShapeType="1"/>
            </p:cNvSpPr>
            <p:nvPr/>
          </p:nvSpPr>
          <p:spPr bwMode="auto">
            <a:xfrm>
              <a:off x="3843" y="3009"/>
              <a:ext cx="124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77" name="Line 905"/>
            <p:cNvSpPr>
              <a:spLocks noChangeShapeType="1"/>
            </p:cNvSpPr>
            <p:nvPr/>
          </p:nvSpPr>
          <p:spPr bwMode="auto">
            <a:xfrm>
              <a:off x="3680" y="3221"/>
              <a:ext cx="17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78" name="Line 906"/>
            <p:cNvSpPr>
              <a:spLocks noChangeShapeType="1"/>
            </p:cNvSpPr>
            <p:nvPr/>
          </p:nvSpPr>
          <p:spPr bwMode="auto">
            <a:xfrm>
              <a:off x="3914" y="3271"/>
              <a:ext cx="30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79" name="Line 907"/>
            <p:cNvSpPr>
              <a:spLocks noChangeShapeType="1"/>
            </p:cNvSpPr>
            <p:nvPr/>
          </p:nvSpPr>
          <p:spPr bwMode="auto">
            <a:xfrm flipH="1">
              <a:off x="4065" y="3213"/>
              <a:ext cx="34" cy="5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80" name="Line 908"/>
            <p:cNvSpPr>
              <a:spLocks noChangeShapeType="1"/>
            </p:cNvSpPr>
            <p:nvPr/>
          </p:nvSpPr>
          <p:spPr bwMode="auto">
            <a:xfrm>
              <a:off x="3947" y="3269"/>
              <a:ext cx="1" cy="5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81" name="Line 909"/>
            <p:cNvSpPr>
              <a:spLocks noChangeShapeType="1"/>
            </p:cNvSpPr>
            <p:nvPr/>
          </p:nvSpPr>
          <p:spPr bwMode="auto">
            <a:xfrm flipH="1" flipV="1">
              <a:off x="4197" y="3274"/>
              <a:ext cx="0" cy="4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82" name="Line 910"/>
            <p:cNvSpPr>
              <a:spLocks noChangeShapeType="1"/>
            </p:cNvSpPr>
            <p:nvPr/>
          </p:nvSpPr>
          <p:spPr bwMode="auto">
            <a:xfrm>
              <a:off x="4248" y="3185"/>
              <a:ext cx="317" cy="17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83" name="Line 911"/>
            <p:cNvSpPr>
              <a:spLocks noChangeShapeType="1"/>
            </p:cNvSpPr>
            <p:nvPr/>
          </p:nvSpPr>
          <p:spPr bwMode="auto">
            <a:xfrm>
              <a:off x="3901" y="3144"/>
              <a:ext cx="51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84" name="Line 912"/>
            <p:cNvSpPr>
              <a:spLocks noChangeShapeType="1"/>
            </p:cNvSpPr>
            <p:nvPr/>
          </p:nvSpPr>
          <p:spPr bwMode="auto">
            <a:xfrm>
              <a:off x="3809" y="2257"/>
              <a:ext cx="148" cy="4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85" name="Line 913"/>
            <p:cNvSpPr>
              <a:spLocks noChangeShapeType="1"/>
            </p:cNvSpPr>
            <p:nvPr/>
          </p:nvSpPr>
          <p:spPr bwMode="auto">
            <a:xfrm flipV="1">
              <a:off x="3711" y="2354"/>
              <a:ext cx="106" cy="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386" name="Group 914"/>
            <p:cNvGrpSpPr>
              <a:grpSpLocks/>
            </p:cNvGrpSpPr>
            <p:nvPr/>
          </p:nvGrpSpPr>
          <p:grpSpPr bwMode="auto">
            <a:xfrm>
              <a:off x="3535" y="2207"/>
              <a:ext cx="319" cy="222"/>
              <a:chOff x="2967" y="478"/>
              <a:chExt cx="788" cy="625"/>
            </a:xfrm>
          </p:grpSpPr>
          <p:pic>
            <p:nvPicPr>
              <p:cNvPr id="746" name="Picture 915" descr="access_point_stylized_small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2" y="559"/>
                <a:ext cx="576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47" name="Picture 916" descr="antenna_radiation_stylized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7" y="478"/>
                <a:ext cx="78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87" name="Freeform 917"/>
            <p:cNvSpPr>
              <a:spLocks/>
            </p:cNvSpPr>
            <p:nvPr/>
          </p:nvSpPr>
          <p:spPr bwMode="auto">
            <a:xfrm>
              <a:off x="4419" y="2224"/>
              <a:ext cx="828" cy="425"/>
            </a:xfrm>
            <a:custGeom>
              <a:avLst/>
              <a:gdLst>
                <a:gd name="T0" fmla="*/ 382 w 828"/>
                <a:gd name="T1" fmla="*/ 30 h 425"/>
                <a:gd name="T2" fmla="*/ 370 w 828"/>
                <a:gd name="T3" fmla="*/ 30 h 425"/>
                <a:gd name="T4" fmla="*/ 126 w 828"/>
                <a:gd name="T5" fmla="*/ 32 h 425"/>
                <a:gd name="T6" fmla="*/ 6 w 828"/>
                <a:gd name="T7" fmla="*/ 126 h 425"/>
                <a:gd name="T8" fmla="*/ 92 w 828"/>
                <a:gd name="T9" fmla="*/ 274 h 425"/>
                <a:gd name="T10" fmla="*/ 292 w 828"/>
                <a:gd name="T11" fmla="*/ 384 h 425"/>
                <a:gd name="T12" fmla="*/ 540 w 828"/>
                <a:gd name="T13" fmla="*/ 416 h 425"/>
                <a:gd name="T14" fmla="*/ 698 w 828"/>
                <a:gd name="T15" fmla="*/ 330 h 425"/>
                <a:gd name="T16" fmla="*/ 776 w 828"/>
                <a:gd name="T17" fmla="*/ 170 h 425"/>
                <a:gd name="T18" fmla="*/ 792 w 828"/>
                <a:gd name="T19" fmla="*/ 22 h 425"/>
                <a:gd name="T20" fmla="*/ 560 w 828"/>
                <a:gd name="T21" fmla="*/ 38 h 425"/>
                <a:gd name="T22" fmla="*/ 382 w 828"/>
                <a:gd name="T23" fmla="*/ 30 h 4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28" h="425">
                  <a:moveTo>
                    <a:pt x="382" y="30"/>
                  </a:moveTo>
                  <a:cubicBezTo>
                    <a:pt x="350" y="29"/>
                    <a:pt x="413" y="30"/>
                    <a:pt x="370" y="30"/>
                  </a:cubicBezTo>
                  <a:cubicBezTo>
                    <a:pt x="327" y="30"/>
                    <a:pt x="187" y="16"/>
                    <a:pt x="126" y="32"/>
                  </a:cubicBezTo>
                  <a:cubicBezTo>
                    <a:pt x="65" y="48"/>
                    <a:pt x="12" y="86"/>
                    <a:pt x="6" y="126"/>
                  </a:cubicBezTo>
                  <a:cubicBezTo>
                    <a:pt x="0" y="166"/>
                    <a:pt x="44" y="231"/>
                    <a:pt x="92" y="274"/>
                  </a:cubicBezTo>
                  <a:cubicBezTo>
                    <a:pt x="140" y="317"/>
                    <a:pt x="217" y="360"/>
                    <a:pt x="292" y="384"/>
                  </a:cubicBezTo>
                  <a:cubicBezTo>
                    <a:pt x="367" y="408"/>
                    <a:pt x="472" y="425"/>
                    <a:pt x="540" y="416"/>
                  </a:cubicBezTo>
                  <a:cubicBezTo>
                    <a:pt x="608" y="407"/>
                    <a:pt x="659" y="371"/>
                    <a:pt x="698" y="330"/>
                  </a:cubicBezTo>
                  <a:cubicBezTo>
                    <a:pt x="737" y="289"/>
                    <a:pt x="760" y="221"/>
                    <a:pt x="776" y="170"/>
                  </a:cubicBezTo>
                  <a:cubicBezTo>
                    <a:pt x="792" y="119"/>
                    <a:pt x="828" y="44"/>
                    <a:pt x="792" y="22"/>
                  </a:cubicBezTo>
                  <a:cubicBezTo>
                    <a:pt x="756" y="0"/>
                    <a:pt x="630" y="37"/>
                    <a:pt x="560" y="38"/>
                  </a:cubicBezTo>
                  <a:cubicBezTo>
                    <a:pt x="490" y="39"/>
                    <a:pt x="414" y="31"/>
                    <a:pt x="382" y="3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88" name="Freeform 918"/>
            <p:cNvSpPr>
              <a:spLocks/>
            </p:cNvSpPr>
            <p:nvPr/>
          </p:nvSpPr>
          <p:spPr bwMode="auto">
            <a:xfrm>
              <a:off x="4417" y="1263"/>
              <a:ext cx="1090" cy="709"/>
            </a:xfrm>
            <a:custGeom>
              <a:avLst/>
              <a:gdLst>
                <a:gd name="T0" fmla="*/ 14627 w 765"/>
                <a:gd name="T1" fmla="*/ 763 h 459"/>
                <a:gd name="T2" fmla="*/ 9913 w 765"/>
                <a:gd name="T3" fmla="*/ 5420 h 459"/>
                <a:gd name="T4" fmla="*/ 3316 w 765"/>
                <a:gd name="T5" fmla="*/ 7714 h 459"/>
                <a:gd name="T6" fmla="*/ 474 w 765"/>
                <a:gd name="T7" fmla="*/ 25995 h 459"/>
                <a:gd name="T8" fmla="*/ 6202 w 765"/>
                <a:gd name="T9" fmla="*/ 34346 h 459"/>
                <a:gd name="T10" fmla="*/ 11922 w 765"/>
                <a:gd name="T11" fmla="*/ 32921 h 459"/>
                <a:gd name="T12" fmla="*/ 20124 w 765"/>
                <a:gd name="T13" fmla="*/ 34346 h 459"/>
                <a:gd name="T14" fmla="*/ 24081 w 765"/>
                <a:gd name="T15" fmla="*/ 33549 h 459"/>
                <a:gd name="T16" fmla="*/ 25921 w 765"/>
                <a:gd name="T17" fmla="*/ 28785 h 459"/>
                <a:gd name="T18" fmla="*/ 25875 w 765"/>
                <a:gd name="T19" fmla="*/ 12218 h 459"/>
                <a:gd name="T20" fmla="*/ 22836 w 765"/>
                <a:gd name="T21" fmla="*/ 2665 h 459"/>
                <a:gd name="T22" fmla="*/ 14627 w 765"/>
                <a:gd name="T23" fmla="*/ 763 h 4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65" h="459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89" name="Line 919"/>
            <p:cNvSpPr>
              <a:spLocks noChangeShapeType="1"/>
            </p:cNvSpPr>
            <p:nvPr/>
          </p:nvSpPr>
          <p:spPr bwMode="auto">
            <a:xfrm>
              <a:off x="4659" y="2404"/>
              <a:ext cx="103" cy="7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90" name="Line 920"/>
            <p:cNvSpPr>
              <a:spLocks noChangeShapeType="1"/>
            </p:cNvSpPr>
            <p:nvPr/>
          </p:nvSpPr>
          <p:spPr bwMode="auto">
            <a:xfrm>
              <a:off x="4720" y="2354"/>
              <a:ext cx="176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91" name="Line 921"/>
            <p:cNvSpPr>
              <a:spLocks noChangeShapeType="1"/>
            </p:cNvSpPr>
            <p:nvPr/>
          </p:nvSpPr>
          <p:spPr bwMode="auto">
            <a:xfrm flipV="1">
              <a:off x="4869" y="2408"/>
              <a:ext cx="85" cy="6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92" name="Line 922"/>
            <p:cNvSpPr>
              <a:spLocks noChangeShapeType="1"/>
            </p:cNvSpPr>
            <p:nvPr/>
          </p:nvSpPr>
          <p:spPr bwMode="auto">
            <a:xfrm>
              <a:off x="4235" y="1632"/>
              <a:ext cx="321" cy="2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93" name="Line 923"/>
            <p:cNvSpPr>
              <a:spLocks noChangeShapeType="1"/>
            </p:cNvSpPr>
            <p:nvPr/>
          </p:nvSpPr>
          <p:spPr bwMode="auto">
            <a:xfrm>
              <a:off x="4635" y="2961"/>
              <a:ext cx="246" cy="11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94" name="Line 924"/>
            <p:cNvSpPr>
              <a:spLocks noChangeShapeType="1"/>
            </p:cNvSpPr>
            <p:nvPr/>
          </p:nvSpPr>
          <p:spPr bwMode="auto">
            <a:xfrm flipV="1">
              <a:off x="4244" y="2953"/>
              <a:ext cx="203" cy="12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95" name="Line 925"/>
            <p:cNvSpPr>
              <a:spLocks noChangeShapeType="1"/>
            </p:cNvSpPr>
            <p:nvPr/>
          </p:nvSpPr>
          <p:spPr bwMode="auto">
            <a:xfrm flipV="1">
              <a:off x="4271" y="3137"/>
              <a:ext cx="61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96" name="Line 926"/>
            <p:cNvSpPr>
              <a:spLocks noChangeShapeType="1"/>
            </p:cNvSpPr>
            <p:nvPr/>
          </p:nvSpPr>
          <p:spPr bwMode="auto">
            <a:xfrm flipV="1">
              <a:off x="4773" y="1572"/>
              <a:ext cx="78" cy="5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97" name="Line 927"/>
            <p:cNvSpPr>
              <a:spLocks noChangeShapeType="1"/>
            </p:cNvSpPr>
            <p:nvPr/>
          </p:nvSpPr>
          <p:spPr bwMode="auto">
            <a:xfrm>
              <a:off x="4665" y="1681"/>
              <a:ext cx="0" cy="52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98" name="Line 928"/>
            <p:cNvSpPr>
              <a:spLocks noChangeShapeType="1"/>
            </p:cNvSpPr>
            <p:nvPr/>
          </p:nvSpPr>
          <p:spPr bwMode="auto">
            <a:xfrm flipV="1">
              <a:off x="4773" y="1616"/>
              <a:ext cx="166" cy="18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99" name="Line 929"/>
            <p:cNvSpPr>
              <a:spLocks noChangeShapeType="1"/>
            </p:cNvSpPr>
            <p:nvPr/>
          </p:nvSpPr>
          <p:spPr bwMode="auto">
            <a:xfrm>
              <a:off x="5003" y="1615"/>
              <a:ext cx="0" cy="12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00" name="Line 930"/>
            <p:cNvSpPr>
              <a:spLocks noChangeShapeType="1"/>
            </p:cNvSpPr>
            <p:nvPr/>
          </p:nvSpPr>
          <p:spPr bwMode="auto">
            <a:xfrm>
              <a:off x="4785" y="1808"/>
              <a:ext cx="11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01" name="Line 931"/>
            <p:cNvSpPr>
              <a:spLocks noChangeShapeType="1"/>
            </p:cNvSpPr>
            <p:nvPr/>
          </p:nvSpPr>
          <p:spPr bwMode="auto">
            <a:xfrm>
              <a:off x="5134" y="1802"/>
              <a:ext cx="11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02" name="Line 932"/>
            <p:cNvSpPr>
              <a:spLocks noChangeShapeType="1"/>
            </p:cNvSpPr>
            <p:nvPr/>
          </p:nvSpPr>
          <p:spPr bwMode="auto">
            <a:xfrm flipH="1">
              <a:off x="4596" y="1850"/>
              <a:ext cx="62" cy="444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03" name="Line 933"/>
            <p:cNvSpPr>
              <a:spLocks noChangeShapeType="1"/>
            </p:cNvSpPr>
            <p:nvPr/>
          </p:nvSpPr>
          <p:spPr bwMode="auto">
            <a:xfrm flipH="1">
              <a:off x="4969" y="1850"/>
              <a:ext cx="70" cy="45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04" name="Line 934"/>
            <p:cNvSpPr>
              <a:spLocks noChangeShapeType="1"/>
            </p:cNvSpPr>
            <p:nvPr/>
          </p:nvSpPr>
          <p:spPr bwMode="auto">
            <a:xfrm flipV="1">
              <a:off x="4581" y="2569"/>
              <a:ext cx="143" cy="27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05" name="Line 935"/>
            <p:cNvSpPr>
              <a:spLocks noChangeShapeType="1"/>
            </p:cNvSpPr>
            <p:nvPr/>
          </p:nvSpPr>
          <p:spPr bwMode="auto">
            <a:xfrm>
              <a:off x="5257" y="1801"/>
              <a:ext cx="11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406" name="Group 936"/>
            <p:cNvGrpSpPr>
              <a:grpSpLocks/>
            </p:cNvGrpSpPr>
            <p:nvPr/>
          </p:nvGrpSpPr>
          <p:grpSpPr bwMode="auto">
            <a:xfrm>
              <a:off x="3813" y="1163"/>
              <a:ext cx="295" cy="391"/>
              <a:chOff x="1653" y="3023"/>
              <a:chExt cx="622" cy="911"/>
            </a:xfrm>
          </p:grpSpPr>
          <p:sp>
            <p:nvSpPr>
              <p:cNvPr id="729" name="Line 270"/>
              <p:cNvSpPr>
                <a:spLocks noChangeShapeType="1"/>
              </p:cNvSpPr>
              <p:nvPr/>
            </p:nvSpPr>
            <p:spPr bwMode="auto">
              <a:xfrm flipH="1">
                <a:off x="1766" y="3287"/>
                <a:ext cx="188" cy="586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30" name="Line 271"/>
              <p:cNvSpPr>
                <a:spLocks noChangeShapeType="1"/>
              </p:cNvSpPr>
              <p:nvPr/>
            </p:nvSpPr>
            <p:spPr bwMode="auto">
              <a:xfrm>
                <a:off x="1954" y="3287"/>
                <a:ext cx="188" cy="583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31" name="Line 272"/>
              <p:cNvSpPr>
                <a:spLocks noChangeShapeType="1"/>
              </p:cNvSpPr>
              <p:nvPr/>
            </p:nvSpPr>
            <p:spPr bwMode="auto">
              <a:xfrm>
                <a:off x="1766" y="3870"/>
                <a:ext cx="188" cy="64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32" name="Line 273"/>
              <p:cNvSpPr>
                <a:spLocks noChangeShapeType="1"/>
              </p:cNvSpPr>
              <p:nvPr/>
            </p:nvSpPr>
            <p:spPr bwMode="auto">
              <a:xfrm flipH="1">
                <a:off x="1954" y="3870"/>
                <a:ext cx="188" cy="64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33" name="Line 274"/>
              <p:cNvSpPr>
                <a:spLocks noChangeShapeType="1"/>
              </p:cNvSpPr>
              <p:nvPr/>
            </p:nvSpPr>
            <p:spPr bwMode="auto">
              <a:xfrm>
                <a:off x="1954" y="3300"/>
                <a:ext cx="0" cy="634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34" name="Line 275"/>
              <p:cNvSpPr>
                <a:spLocks noChangeShapeType="1"/>
              </p:cNvSpPr>
              <p:nvPr/>
            </p:nvSpPr>
            <p:spPr bwMode="auto">
              <a:xfrm flipV="1">
                <a:off x="1766" y="3810"/>
                <a:ext cx="188" cy="63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35" name="Line 276"/>
              <p:cNvSpPr>
                <a:spLocks noChangeShapeType="1"/>
              </p:cNvSpPr>
              <p:nvPr/>
            </p:nvSpPr>
            <p:spPr bwMode="auto">
              <a:xfrm flipH="1" flipV="1">
                <a:off x="1954" y="3810"/>
                <a:ext cx="188" cy="60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36" name="Line 277"/>
              <p:cNvSpPr>
                <a:spLocks noChangeShapeType="1"/>
              </p:cNvSpPr>
              <p:nvPr/>
            </p:nvSpPr>
            <p:spPr bwMode="auto">
              <a:xfrm>
                <a:off x="1846" y="3618"/>
                <a:ext cx="108" cy="48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37" name="Line 278"/>
              <p:cNvSpPr>
                <a:spLocks noChangeShapeType="1"/>
              </p:cNvSpPr>
              <p:nvPr/>
            </p:nvSpPr>
            <p:spPr bwMode="auto">
              <a:xfrm flipV="1">
                <a:off x="1954" y="3618"/>
                <a:ext cx="114" cy="48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38" name="Line 279"/>
              <p:cNvSpPr>
                <a:spLocks noChangeShapeType="1"/>
              </p:cNvSpPr>
              <p:nvPr/>
            </p:nvSpPr>
            <p:spPr bwMode="auto">
              <a:xfrm>
                <a:off x="1810" y="3704"/>
                <a:ext cx="139" cy="65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39" name="Line 280"/>
              <p:cNvSpPr>
                <a:spLocks noChangeShapeType="1"/>
              </p:cNvSpPr>
              <p:nvPr/>
            </p:nvSpPr>
            <p:spPr bwMode="auto">
              <a:xfrm flipV="1">
                <a:off x="1954" y="3717"/>
                <a:ext cx="140" cy="57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40" name="Line 281"/>
              <p:cNvSpPr>
                <a:spLocks noChangeShapeType="1"/>
              </p:cNvSpPr>
              <p:nvPr/>
            </p:nvSpPr>
            <p:spPr bwMode="auto">
              <a:xfrm flipV="1">
                <a:off x="1954" y="3530"/>
                <a:ext cx="72" cy="24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41" name="Line 282"/>
              <p:cNvSpPr>
                <a:spLocks noChangeShapeType="1"/>
              </p:cNvSpPr>
              <p:nvPr/>
            </p:nvSpPr>
            <p:spPr bwMode="auto">
              <a:xfrm flipV="1">
                <a:off x="1954" y="3409"/>
                <a:ext cx="45" cy="18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42" name="Line 283"/>
              <p:cNvSpPr>
                <a:spLocks noChangeShapeType="1"/>
              </p:cNvSpPr>
              <p:nvPr/>
            </p:nvSpPr>
            <p:spPr bwMode="auto">
              <a:xfrm>
                <a:off x="1873" y="3522"/>
                <a:ext cx="87" cy="32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43" name="Line 284"/>
              <p:cNvSpPr>
                <a:spLocks noChangeShapeType="1"/>
              </p:cNvSpPr>
              <p:nvPr/>
            </p:nvSpPr>
            <p:spPr bwMode="auto">
              <a:xfrm>
                <a:off x="1912" y="3404"/>
                <a:ext cx="50" cy="31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44" name="Oval 952"/>
              <p:cNvSpPr>
                <a:spLocks noChangeArrowheads="1"/>
              </p:cNvSpPr>
              <p:nvPr/>
            </p:nvSpPr>
            <p:spPr bwMode="auto">
              <a:xfrm>
                <a:off x="1921" y="3233"/>
                <a:ext cx="63" cy="68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pic>
            <p:nvPicPr>
              <p:cNvPr id="745" name="Picture 953" descr="cell_tower_radiation_gray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3" y="3023"/>
                <a:ext cx="622" cy="5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407" name="Group 954"/>
            <p:cNvGrpSpPr>
              <a:grpSpLocks/>
            </p:cNvGrpSpPr>
            <p:nvPr/>
          </p:nvGrpSpPr>
          <p:grpSpPr bwMode="auto">
            <a:xfrm>
              <a:off x="3962" y="1516"/>
              <a:ext cx="286" cy="160"/>
              <a:chOff x="3843" y="1516"/>
              <a:chExt cx="286" cy="160"/>
            </a:xfrm>
          </p:grpSpPr>
          <p:sp>
            <p:nvSpPr>
              <p:cNvPr id="720" name="Line 955"/>
              <p:cNvSpPr>
                <a:spLocks noChangeShapeType="1"/>
              </p:cNvSpPr>
              <p:nvPr/>
            </p:nvSpPr>
            <p:spPr bwMode="auto">
              <a:xfrm>
                <a:off x="3843" y="1516"/>
                <a:ext cx="96" cy="60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21" name="Oval 407"/>
              <p:cNvSpPr>
                <a:spLocks noChangeArrowheads="1"/>
              </p:cNvSpPr>
              <p:nvPr/>
            </p:nvSpPr>
            <p:spPr bwMode="auto">
              <a:xfrm>
                <a:off x="3884" y="1616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22" name="Rectangle 410"/>
              <p:cNvSpPr>
                <a:spLocks noChangeArrowheads="1"/>
              </p:cNvSpPr>
              <p:nvPr/>
            </p:nvSpPr>
            <p:spPr bwMode="auto">
              <a:xfrm>
                <a:off x="3884" y="1610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23" name="Oval 411"/>
              <p:cNvSpPr>
                <a:spLocks noChangeArrowheads="1"/>
              </p:cNvSpPr>
              <p:nvPr/>
            </p:nvSpPr>
            <p:spPr bwMode="auto">
              <a:xfrm>
                <a:off x="3883" y="1569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724" name="Group 959"/>
              <p:cNvGrpSpPr>
                <a:grpSpLocks/>
              </p:cNvGrpSpPr>
              <p:nvPr/>
            </p:nvGrpSpPr>
            <p:grpSpPr bwMode="auto">
              <a:xfrm>
                <a:off x="3932" y="1587"/>
                <a:ext cx="138" cy="33"/>
                <a:chOff x="2468" y="1332"/>
                <a:chExt cx="310" cy="60"/>
              </a:xfrm>
            </p:grpSpPr>
            <p:sp>
              <p:nvSpPr>
                <p:cNvPr id="727" name="Freeform 96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728" name="Freeform 96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725" name="Line 962"/>
              <p:cNvSpPr>
                <a:spLocks noChangeShapeType="1"/>
              </p:cNvSpPr>
              <p:nvPr/>
            </p:nvSpPr>
            <p:spPr bwMode="auto">
              <a:xfrm>
                <a:off x="3884" y="1602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26" name="Line 963"/>
              <p:cNvSpPr>
                <a:spLocks noChangeShapeType="1"/>
              </p:cNvSpPr>
              <p:nvPr/>
            </p:nvSpPr>
            <p:spPr bwMode="auto">
              <a:xfrm>
                <a:off x="4127" y="1604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08" name="Group 964"/>
            <p:cNvGrpSpPr>
              <a:grpSpLocks/>
            </p:cNvGrpSpPr>
            <p:nvPr/>
          </p:nvGrpSpPr>
          <p:grpSpPr bwMode="auto">
            <a:xfrm>
              <a:off x="4537" y="1571"/>
              <a:ext cx="246" cy="110"/>
              <a:chOff x="4334" y="1470"/>
              <a:chExt cx="246" cy="107"/>
            </a:xfrm>
          </p:grpSpPr>
          <p:sp>
            <p:nvSpPr>
              <p:cNvPr id="712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13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14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715" name="Group 968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718" name="Freeform 969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719" name="Freeform 970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716" name="Line 971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17" name="Line 972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09" name="Group 973"/>
            <p:cNvGrpSpPr>
              <a:grpSpLocks/>
            </p:cNvGrpSpPr>
            <p:nvPr/>
          </p:nvGrpSpPr>
          <p:grpSpPr bwMode="auto">
            <a:xfrm>
              <a:off x="4544" y="1737"/>
              <a:ext cx="246" cy="110"/>
              <a:chOff x="4334" y="1470"/>
              <a:chExt cx="246" cy="107"/>
            </a:xfrm>
          </p:grpSpPr>
          <p:sp>
            <p:nvSpPr>
              <p:cNvPr id="704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05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06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707" name="Group 977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710" name="Freeform 97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711" name="Freeform 97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708" name="Line 980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09" name="Line 981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10" name="Group 982"/>
            <p:cNvGrpSpPr>
              <a:grpSpLocks/>
            </p:cNvGrpSpPr>
            <p:nvPr/>
          </p:nvGrpSpPr>
          <p:grpSpPr bwMode="auto">
            <a:xfrm>
              <a:off x="4890" y="1738"/>
              <a:ext cx="246" cy="110"/>
              <a:chOff x="4334" y="1470"/>
              <a:chExt cx="246" cy="107"/>
            </a:xfrm>
          </p:grpSpPr>
          <p:sp>
            <p:nvSpPr>
              <p:cNvPr id="696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97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98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699" name="Group 986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702" name="Freeform 987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703" name="Freeform 988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700" name="Line 989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01" name="Line 990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11" name="Group 991"/>
            <p:cNvGrpSpPr>
              <a:grpSpLocks/>
            </p:cNvGrpSpPr>
            <p:nvPr/>
          </p:nvGrpSpPr>
          <p:grpSpPr bwMode="auto">
            <a:xfrm>
              <a:off x="4844" y="1508"/>
              <a:ext cx="246" cy="110"/>
              <a:chOff x="4334" y="1470"/>
              <a:chExt cx="246" cy="107"/>
            </a:xfrm>
          </p:grpSpPr>
          <p:sp>
            <p:nvSpPr>
              <p:cNvPr id="688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89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90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691" name="Group 995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694" name="Freeform 996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95" name="Freeform 997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692" name="Line 998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93" name="Line 999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12" name="Group 1000"/>
            <p:cNvGrpSpPr>
              <a:grpSpLocks/>
            </p:cNvGrpSpPr>
            <p:nvPr/>
          </p:nvGrpSpPr>
          <p:grpSpPr bwMode="auto">
            <a:xfrm>
              <a:off x="4874" y="2296"/>
              <a:ext cx="310" cy="130"/>
              <a:chOff x="4334" y="1470"/>
              <a:chExt cx="246" cy="107"/>
            </a:xfrm>
          </p:grpSpPr>
          <p:sp>
            <p:nvSpPr>
              <p:cNvPr id="680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81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82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683" name="Group 1004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686" name="Freeform 1005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87" name="Freeform 1006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684" name="Line 1007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85" name="Line 1008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413" name="Line 1009"/>
            <p:cNvSpPr>
              <a:spLocks noChangeShapeType="1"/>
            </p:cNvSpPr>
            <p:nvPr/>
          </p:nvSpPr>
          <p:spPr bwMode="auto">
            <a:xfrm>
              <a:off x="4049" y="2358"/>
              <a:ext cx="428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414" name="Group 1010"/>
            <p:cNvGrpSpPr>
              <a:grpSpLocks/>
            </p:cNvGrpSpPr>
            <p:nvPr/>
          </p:nvGrpSpPr>
          <p:grpSpPr bwMode="auto">
            <a:xfrm>
              <a:off x="4464" y="2288"/>
              <a:ext cx="310" cy="130"/>
              <a:chOff x="4334" y="1470"/>
              <a:chExt cx="246" cy="107"/>
            </a:xfrm>
          </p:grpSpPr>
          <p:sp>
            <p:nvSpPr>
              <p:cNvPr id="672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3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4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675" name="Group 1014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678" name="Freeform 1015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79" name="Freeform 1016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676" name="Line 1017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77" name="Line 1018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15" name="Group 1019"/>
            <p:cNvGrpSpPr>
              <a:grpSpLocks/>
            </p:cNvGrpSpPr>
            <p:nvPr/>
          </p:nvGrpSpPr>
          <p:grpSpPr bwMode="auto">
            <a:xfrm>
              <a:off x="4660" y="2464"/>
              <a:ext cx="310" cy="130"/>
              <a:chOff x="4334" y="1470"/>
              <a:chExt cx="246" cy="107"/>
            </a:xfrm>
          </p:grpSpPr>
          <p:sp>
            <p:nvSpPr>
              <p:cNvPr id="664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5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6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667" name="Group 1023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670" name="Freeform 1024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71" name="Freeform 1025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668" name="Line 1026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69" name="Line 1027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16" name="Group 1028"/>
            <p:cNvGrpSpPr>
              <a:grpSpLocks/>
            </p:cNvGrpSpPr>
            <p:nvPr/>
          </p:nvGrpSpPr>
          <p:grpSpPr bwMode="auto">
            <a:xfrm>
              <a:off x="4782" y="3028"/>
              <a:ext cx="392" cy="154"/>
              <a:chOff x="4334" y="1470"/>
              <a:chExt cx="246" cy="107"/>
            </a:xfrm>
          </p:grpSpPr>
          <p:sp>
            <p:nvSpPr>
              <p:cNvPr id="656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7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8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659" name="Group 1032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662" name="Freeform 1033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63" name="Freeform 1034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660" name="Line 1035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61" name="Line 1036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17" name="Group 1037"/>
            <p:cNvGrpSpPr>
              <a:grpSpLocks/>
            </p:cNvGrpSpPr>
            <p:nvPr/>
          </p:nvGrpSpPr>
          <p:grpSpPr bwMode="auto">
            <a:xfrm>
              <a:off x="4388" y="2840"/>
              <a:ext cx="392" cy="154"/>
              <a:chOff x="4334" y="1470"/>
              <a:chExt cx="246" cy="107"/>
            </a:xfrm>
          </p:grpSpPr>
          <p:sp>
            <p:nvSpPr>
              <p:cNvPr id="648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9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0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651" name="Group 1041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654" name="Freeform 1042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55" name="Freeform 1043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652" name="Line 1044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53" name="Line 1045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18" name="Group 1046"/>
            <p:cNvGrpSpPr>
              <a:grpSpLocks/>
            </p:cNvGrpSpPr>
            <p:nvPr/>
          </p:nvGrpSpPr>
          <p:grpSpPr bwMode="auto">
            <a:xfrm>
              <a:off x="3932" y="3056"/>
              <a:ext cx="392" cy="154"/>
              <a:chOff x="4334" y="1470"/>
              <a:chExt cx="246" cy="107"/>
            </a:xfrm>
          </p:grpSpPr>
          <p:sp>
            <p:nvSpPr>
              <p:cNvPr id="640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1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42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643" name="Group 1050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646" name="Freeform 1051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47" name="Freeform 1052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644" name="Line 1053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45" name="Line 1054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19" name="Group 1055"/>
            <p:cNvGrpSpPr>
              <a:grpSpLocks/>
            </p:cNvGrpSpPr>
            <p:nvPr/>
          </p:nvGrpSpPr>
          <p:grpSpPr bwMode="auto">
            <a:xfrm>
              <a:off x="3812" y="2296"/>
              <a:ext cx="246" cy="108"/>
              <a:chOff x="4334" y="1470"/>
              <a:chExt cx="246" cy="107"/>
            </a:xfrm>
          </p:grpSpPr>
          <p:sp>
            <p:nvSpPr>
              <p:cNvPr id="632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3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4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l"/>
                <a:endParaRPr lang="en-US" altLang="en-US" sz="2400" dirty="0"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635" name="Group 1059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638" name="Freeform 106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39" name="Freeform 106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636" name="Line 1062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5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37" name="Line 1063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5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20" name="Group 1064"/>
            <p:cNvGrpSpPr>
              <a:grpSpLocks/>
            </p:cNvGrpSpPr>
            <p:nvPr/>
          </p:nvGrpSpPr>
          <p:grpSpPr bwMode="auto">
            <a:xfrm>
              <a:off x="4511" y="3153"/>
              <a:ext cx="281" cy="266"/>
              <a:chOff x="5072" y="3611"/>
              <a:chExt cx="459" cy="380"/>
            </a:xfrm>
          </p:grpSpPr>
          <p:grpSp>
            <p:nvGrpSpPr>
              <p:cNvPr id="618" name="Group 1065"/>
              <p:cNvGrpSpPr>
                <a:grpSpLocks/>
              </p:cNvGrpSpPr>
              <p:nvPr/>
            </p:nvGrpSpPr>
            <p:grpSpPr bwMode="auto">
              <a:xfrm>
                <a:off x="5144" y="3611"/>
                <a:ext cx="387" cy="99"/>
                <a:chOff x="5030" y="2639"/>
                <a:chExt cx="387" cy="99"/>
              </a:xfrm>
            </p:grpSpPr>
            <p:sp>
              <p:nvSpPr>
                <p:cNvPr id="620" name="Freeform 1066"/>
                <p:cNvSpPr>
                  <a:spLocks/>
                </p:cNvSpPr>
                <p:nvPr/>
              </p:nvSpPr>
              <p:spPr bwMode="auto">
                <a:xfrm>
                  <a:off x="5134" y="2657"/>
                  <a:ext cx="69" cy="55"/>
                </a:xfrm>
                <a:custGeom>
                  <a:avLst/>
                  <a:gdLst>
                    <a:gd name="T0" fmla="*/ 0 w 199"/>
                    <a:gd name="T1" fmla="*/ 0 h 232"/>
                    <a:gd name="T2" fmla="*/ 0 w 199"/>
                    <a:gd name="T3" fmla="*/ 0 h 232"/>
                    <a:gd name="T4" fmla="*/ 0 w 199"/>
                    <a:gd name="T5" fmla="*/ 0 h 232"/>
                    <a:gd name="T6" fmla="*/ 0 w 199"/>
                    <a:gd name="T7" fmla="*/ 0 h 232"/>
                    <a:gd name="T8" fmla="*/ 0 w 199"/>
                    <a:gd name="T9" fmla="*/ 0 h 232"/>
                    <a:gd name="T10" fmla="*/ 0 w 199"/>
                    <a:gd name="T11" fmla="*/ 0 h 232"/>
                    <a:gd name="T12" fmla="*/ 0 w 199"/>
                    <a:gd name="T13" fmla="*/ 0 h 232"/>
                    <a:gd name="T14" fmla="*/ 0 w 199"/>
                    <a:gd name="T15" fmla="*/ 0 h 232"/>
                    <a:gd name="T16" fmla="*/ 0 w 199"/>
                    <a:gd name="T17" fmla="*/ 0 h 232"/>
                    <a:gd name="T18" fmla="*/ 0 w 199"/>
                    <a:gd name="T19" fmla="*/ 0 h 232"/>
                    <a:gd name="T20" fmla="*/ 0 w 199"/>
                    <a:gd name="T21" fmla="*/ 0 h 232"/>
                    <a:gd name="T22" fmla="*/ 0 w 199"/>
                    <a:gd name="T23" fmla="*/ 0 h 232"/>
                    <a:gd name="T24" fmla="*/ 0 w 199"/>
                    <a:gd name="T25" fmla="*/ 0 h 232"/>
                    <a:gd name="T26" fmla="*/ 0 w 199"/>
                    <a:gd name="T27" fmla="*/ 0 h 232"/>
                    <a:gd name="T28" fmla="*/ 0 w 199"/>
                    <a:gd name="T29" fmla="*/ 0 h 232"/>
                    <a:gd name="T30" fmla="*/ 0 w 199"/>
                    <a:gd name="T31" fmla="*/ 0 h 232"/>
                    <a:gd name="T32" fmla="*/ 0 w 199"/>
                    <a:gd name="T33" fmla="*/ 0 h 232"/>
                    <a:gd name="T34" fmla="*/ 0 w 199"/>
                    <a:gd name="T35" fmla="*/ 0 h 232"/>
                    <a:gd name="T36" fmla="*/ 0 w 199"/>
                    <a:gd name="T37" fmla="*/ 0 h 232"/>
                    <a:gd name="T38" fmla="*/ 0 w 199"/>
                    <a:gd name="T39" fmla="*/ 0 h 232"/>
                    <a:gd name="T40" fmla="*/ 0 w 199"/>
                    <a:gd name="T41" fmla="*/ 0 h 232"/>
                    <a:gd name="T42" fmla="*/ 0 w 199"/>
                    <a:gd name="T43" fmla="*/ 0 h 232"/>
                    <a:gd name="T44" fmla="*/ 0 w 199"/>
                    <a:gd name="T45" fmla="*/ 0 h 232"/>
                    <a:gd name="T46" fmla="*/ 0 w 199"/>
                    <a:gd name="T47" fmla="*/ 0 h 232"/>
                    <a:gd name="T48" fmla="*/ 0 w 199"/>
                    <a:gd name="T49" fmla="*/ 0 h 232"/>
                    <a:gd name="T50" fmla="*/ 0 w 199"/>
                    <a:gd name="T51" fmla="*/ 0 h 232"/>
                    <a:gd name="T52" fmla="*/ 0 w 199"/>
                    <a:gd name="T53" fmla="*/ 0 h 232"/>
                    <a:gd name="T54" fmla="*/ 0 w 199"/>
                    <a:gd name="T55" fmla="*/ 0 h 232"/>
                    <a:gd name="T56" fmla="*/ 0 w 199"/>
                    <a:gd name="T57" fmla="*/ 0 h 232"/>
                    <a:gd name="T58" fmla="*/ 0 w 199"/>
                    <a:gd name="T59" fmla="*/ 0 h 232"/>
                    <a:gd name="T60" fmla="*/ 0 w 199"/>
                    <a:gd name="T61" fmla="*/ 0 h 232"/>
                    <a:gd name="T62" fmla="*/ 0 w 199"/>
                    <a:gd name="T63" fmla="*/ 0 h 232"/>
                    <a:gd name="T64" fmla="*/ 0 w 199"/>
                    <a:gd name="T65" fmla="*/ 0 h 232"/>
                    <a:gd name="T66" fmla="*/ 0 w 199"/>
                    <a:gd name="T67" fmla="*/ 0 h 232"/>
                    <a:gd name="T68" fmla="*/ 0 w 199"/>
                    <a:gd name="T69" fmla="*/ 0 h 232"/>
                    <a:gd name="T70" fmla="*/ 0 w 199"/>
                    <a:gd name="T71" fmla="*/ 0 h 232"/>
                    <a:gd name="T72" fmla="*/ 0 w 199"/>
                    <a:gd name="T73" fmla="*/ 0 h 232"/>
                    <a:gd name="T74" fmla="*/ 0 w 199"/>
                    <a:gd name="T75" fmla="*/ 0 h 232"/>
                    <a:gd name="T76" fmla="*/ 0 w 199"/>
                    <a:gd name="T77" fmla="*/ 0 h 232"/>
                    <a:gd name="T78" fmla="*/ 0 w 199"/>
                    <a:gd name="T79" fmla="*/ 0 h 232"/>
                    <a:gd name="T80" fmla="*/ 0 w 199"/>
                    <a:gd name="T81" fmla="*/ 0 h 232"/>
                    <a:gd name="T82" fmla="*/ 0 w 199"/>
                    <a:gd name="T83" fmla="*/ 0 h 232"/>
                    <a:gd name="T84" fmla="*/ 0 w 199"/>
                    <a:gd name="T85" fmla="*/ 0 h 232"/>
                    <a:gd name="T86" fmla="*/ 0 w 199"/>
                    <a:gd name="T87" fmla="*/ 0 h 232"/>
                    <a:gd name="T88" fmla="*/ 0 w 199"/>
                    <a:gd name="T89" fmla="*/ 0 h 232"/>
                    <a:gd name="T90" fmla="*/ 0 w 199"/>
                    <a:gd name="T91" fmla="*/ 0 h 232"/>
                    <a:gd name="T92" fmla="*/ 0 w 199"/>
                    <a:gd name="T93" fmla="*/ 0 h 232"/>
                    <a:gd name="T94" fmla="*/ 0 w 199"/>
                    <a:gd name="T95" fmla="*/ 0 h 232"/>
                    <a:gd name="T96" fmla="*/ 0 w 199"/>
                    <a:gd name="T97" fmla="*/ 0 h 232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199" h="232">
                      <a:moveTo>
                        <a:pt x="70" y="29"/>
                      </a:moveTo>
                      <a:lnTo>
                        <a:pt x="55" y="39"/>
                      </a:lnTo>
                      <a:lnTo>
                        <a:pt x="42" y="50"/>
                      </a:lnTo>
                      <a:lnTo>
                        <a:pt x="30" y="63"/>
                      </a:lnTo>
                      <a:lnTo>
                        <a:pt x="20" y="77"/>
                      </a:lnTo>
                      <a:lnTo>
                        <a:pt x="12" y="91"/>
                      </a:lnTo>
                      <a:lnTo>
                        <a:pt x="6" y="108"/>
                      </a:lnTo>
                      <a:lnTo>
                        <a:pt x="2" y="125"/>
                      </a:lnTo>
                      <a:lnTo>
                        <a:pt x="0" y="142"/>
                      </a:lnTo>
                      <a:lnTo>
                        <a:pt x="2" y="166"/>
                      </a:lnTo>
                      <a:lnTo>
                        <a:pt x="12" y="186"/>
                      </a:lnTo>
                      <a:lnTo>
                        <a:pt x="26" y="203"/>
                      </a:lnTo>
                      <a:lnTo>
                        <a:pt x="45" y="216"/>
                      </a:lnTo>
                      <a:lnTo>
                        <a:pt x="66" y="226"/>
                      </a:lnTo>
                      <a:lnTo>
                        <a:pt x="88" y="230"/>
                      </a:lnTo>
                      <a:lnTo>
                        <a:pt x="111" y="232"/>
                      </a:lnTo>
                      <a:lnTo>
                        <a:pt x="134" y="228"/>
                      </a:lnTo>
                      <a:lnTo>
                        <a:pt x="138" y="228"/>
                      </a:lnTo>
                      <a:lnTo>
                        <a:pt x="143" y="226"/>
                      </a:lnTo>
                      <a:lnTo>
                        <a:pt x="147" y="222"/>
                      </a:lnTo>
                      <a:lnTo>
                        <a:pt x="148" y="218"/>
                      </a:lnTo>
                      <a:lnTo>
                        <a:pt x="145" y="212"/>
                      </a:lnTo>
                      <a:lnTo>
                        <a:pt x="141" y="207"/>
                      </a:lnTo>
                      <a:lnTo>
                        <a:pt x="135" y="203"/>
                      </a:lnTo>
                      <a:lnTo>
                        <a:pt x="129" y="201"/>
                      </a:lnTo>
                      <a:lnTo>
                        <a:pt x="117" y="197"/>
                      </a:lnTo>
                      <a:lnTo>
                        <a:pt x="105" y="195"/>
                      </a:lnTo>
                      <a:lnTo>
                        <a:pt x="94" y="193"/>
                      </a:lnTo>
                      <a:lnTo>
                        <a:pt x="83" y="190"/>
                      </a:lnTo>
                      <a:lnTo>
                        <a:pt x="73" y="187"/>
                      </a:lnTo>
                      <a:lnTo>
                        <a:pt x="62" y="182"/>
                      </a:lnTo>
                      <a:lnTo>
                        <a:pt x="53" y="176"/>
                      </a:lnTo>
                      <a:lnTo>
                        <a:pt x="43" y="167"/>
                      </a:lnTo>
                      <a:lnTo>
                        <a:pt x="40" y="128"/>
                      </a:lnTo>
                      <a:lnTo>
                        <a:pt x="49" y="96"/>
                      </a:lnTo>
                      <a:lnTo>
                        <a:pt x="68" y="71"/>
                      </a:lnTo>
                      <a:lnTo>
                        <a:pt x="94" y="50"/>
                      </a:lnTo>
                      <a:lnTo>
                        <a:pt x="122" y="34"/>
                      </a:lnTo>
                      <a:lnTo>
                        <a:pt x="151" y="21"/>
                      </a:lnTo>
                      <a:lnTo>
                        <a:pt x="178" y="12"/>
                      </a:lnTo>
                      <a:lnTo>
                        <a:pt x="199" y="4"/>
                      </a:lnTo>
                      <a:lnTo>
                        <a:pt x="186" y="1"/>
                      </a:lnTo>
                      <a:lnTo>
                        <a:pt x="172" y="0"/>
                      </a:lnTo>
                      <a:lnTo>
                        <a:pt x="156" y="2"/>
                      </a:lnTo>
                      <a:lnTo>
                        <a:pt x="138" y="4"/>
                      </a:lnTo>
                      <a:lnTo>
                        <a:pt x="121" y="10"/>
                      </a:lnTo>
                      <a:lnTo>
                        <a:pt x="103" y="16"/>
                      </a:lnTo>
                      <a:lnTo>
                        <a:pt x="86" y="23"/>
                      </a:lnTo>
                      <a:lnTo>
                        <a:pt x="70" y="2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21" name="Freeform 1067"/>
                <p:cNvSpPr>
                  <a:spLocks/>
                </p:cNvSpPr>
                <p:nvPr/>
              </p:nvSpPr>
              <p:spPr bwMode="auto">
                <a:xfrm>
                  <a:off x="5252" y="2656"/>
                  <a:ext cx="47" cy="42"/>
                </a:xfrm>
                <a:custGeom>
                  <a:avLst/>
                  <a:gdLst>
                    <a:gd name="T0" fmla="*/ 0 w 128"/>
                    <a:gd name="T1" fmla="*/ 0 h 180"/>
                    <a:gd name="T2" fmla="*/ 0 w 128"/>
                    <a:gd name="T3" fmla="*/ 0 h 180"/>
                    <a:gd name="T4" fmla="*/ 0 w 128"/>
                    <a:gd name="T5" fmla="*/ 0 h 180"/>
                    <a:gd name="T6" fmla="*/ 0 w 128"/>
                    <a:gd name="T7" fmla="*/ 0 h 180"/>
                    <a:gd name="T8" fmla="*/ 0 w 128"/>
                    <a:gd name="T9" fmla="*/ 0 h 180"/>
                    <a:gd name="T10" fmla="*/ 0 w 128"/>
                    <a:gd name="T11" fmla="*/ 0 h 180"/>
                    <a:gd name="T12" fmla="*/ 0 w 128"/>
                    <a:gd name="T13" fmla="*/ 0 h 180"/>
                    <a:gd name="T14" fmla="*/ 0 w 128"/>
                    <a:gd name="T15" fmla="*/ 0 h 180"/>
                    <a:gd name="T16" fmla="*/ 0 w 128"/>
                    <a:gd name="T17" fmla="*/ 0 h 180"/>
                    <a:gd name="T18" fmla="*/ 0 w 128"/>
                    <a:gd name="T19" fmla="*/ 0 h 180"/>
                    <a:gd name="T20" fmla="*/ 0 w 128"/>
                    <a:gd name="T21" fmla="*/ 0 h 180"/>
                    <a:gd name="T22" fmla="*/ 0 w 128"/>
                    <a:gd name="T23" fmla="*/ 0 h 180"/>
                    <a:gd name="T24" fmla="*/ 0 w 128"/>
                    <a:gd name="T25" fmla="*/ 0 h 180"/>
                    <a:gd name="T26" fmla="*/ 0 w 128"/>
                    <a:gd name="T27" fmla="*/ 0 h 180"/>
                    <a:gd name="T28" fmla="*/ 0 w 128"/>
                    <a:gd name="T29" fmla="*/ 0 h 180"/>
                    <a:gd name="T30" fmla="*/ 0 w 128"/>
                    <a:gd name="T31" fmla="*/ 0 h 180"/>
                    <a:gd name="T32" fmla="*/ 0 w 128"/>
                    <a:gd name="T33" fmla="*/ 0 h 180"/>
                    <a:gd name="T34" fmla="*/ 0 w 128"/>
                    <a:gd name="T35" fmla="*/ 0 h 180"/>
                    <a:gd name="T36" fmla="*/ 0 w 128"/>
                    <a:gd name="T37" fmla="*/ 0 h 180"/>
                    <a:gd name="T38" fmla="*/ 0 w 128"/>
                    <a:gd name="T39" fmla="*/ 0 h 180"/>
                    <a:gd name="T40" fmla="*/ 0 w 128"/>
                    <a:gd name="T41" fmla="*/ 0 h 180"/>
                    <a:gd name="T42" fmla="*/ 0 w 128"/>
                    <a:gd name="T43" fmla="*/ 0 h 180"/>
                    <a:gd name="T44" fmla="*/ 0 w 128"/>
                    <a:gd name="T45" fmla="*/ 0 h 180"/>
                    <a:gd name="T46" fmla="*/ 0 w 128"/>
                    <a:gd name="T47" fmla="*/ 0 h 180"/>
                    <a:gd name="T48" fmla="*/ 0 w 128"/>
                    <a:gd name="T49" fmla="*/ 0 h 180"/>
                    <a:gd name="T50" fmla="*/ 0 w 128"/>
                    <a:gd name="T51" fmla="*/ 0 h 180"/>
                    <a:gd name="T52" fmla="*/ 0 w 128"/>
                    <a:gd name="T53" fmla="*/ 0 h 180"/>
                    <a:gd name="T54" fmla="*/ 0 w 128"/>
                    <a:gd name="T55" fmla="*/ 0 h 180"/>
                    <a:gd name="T56" fmla="*/ 0 w 128"/>
                    <a:gd name="T57" fmla="*/ 0 h 180"/>
                    <a:gd name="T58" fmla="*/ 0 w 128"/>
                    <a:gd name="T59" fmla="*/ 0 h 180"/>
                    <a:gd name="T60" fmla="*/ 0 w 128"/>
                    <a:gd name="T61" fmla="*/ 0 h 180"/>
                    <a:gd name="T62" fmla="*/ 0 w 128"/>
                    <a:gd name="T63" fmla="*/ 0 h 180"/>
                    <a:gd name="T64" fmla="*/ 0 w 128"/>
                    <a:gd name="T65" fmla="*/ 0 h 180"/>
                    <a:gd name="T66" fmla="*/ 0 w 128"/>
                    <a:gd name="T67" fmla="*/ 0 h 180"/>
                    <a:gd name="T68" fmla="*/ 0 w 128"/>
                    <a:gd name="T69" fmla="*/ 0 h 180"/>
                    <a:gd name="T70" fmla="*/ 0 w 128"/>
                    <a:gd name="T71" fmla="*/ 0 h 180"/>
                    <a:gd name="T72" fmla="*/ 0 w 128"/>
                    <a:gd name="T73" fmla="*/ 0 h 180"/>
                    <a:gd name="T74" fmla="*/ 0 w 128"/>
                    <a:gd name="T75" fmla="*/ 0 h 180"/>
                    <a:gd name="T76" fmla="*/ 0 w 128"/>
                    <a:gd name="T77" fmla="*/ 0 h 180"/>
                    <a:gd name="T78" fmla="*/ 0 w 128"/>
                    <a:gd name="T79" fmla="*/ 0 h 180"/>
                    <a:gd name="T80" fmla="*/ 0 w 128"/>
                    <a:gd name="T81" fmla="*/ 0 h 180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28" h="180">
                      <a:moveTo>
                        <a:pt x="108" y="59"/>
                      </a:moveTo>
                      <a:lnTo>
                        <a:pt x="113" y="77"/>
                      </a:lnTo>
                      <a:lnTo>
                        <a:pt x="111" y="94"/>
                      </a:lnTo>
                      <a:lnTo>
                        <a:pt x="103" y="108"/>
                      </a:lnTo>
                      <a:lnTo>
                        <a:pt x="91" y="121"/>
                      </a:lnTo>
                      <a:lnTo>
                        <a:pt x="77" y="132"/>
                      </a:lnTo>
                      <a:lnTo>
                        <a:pt x="61" y="144"/>
                      </a:lnTo>
                      <a:lnTo>
                        <a:pt x="45" y="154"/>
                      </a:lnTo>
                      <a:lnTo>
                        <a:pt x="30" y="164"/>
                      </a:lnTo>
                      <a:lnTo>
                        <a:pt x="28" y="168"/>
                      </a:lnTo>
                      <a:lnTo>
                        <a:pt x="27" y="170"/>
                      </a:lnTo>
                      <a:lnTo>
                        <a:pt x="27" y="174"/>
                      </a:lnTo>
                      <a:lnTo>
                        <a:pt x="28" y="177"/>
                      </a:lnTo>
                      <a:lnTo>
                        <a:pt x="32" y="179"/>
                      </a:lnTo>
                      <a:lnTo>
                        <a:pt x="35" y="180"/>
                      </a:lnTo>
                      <a:lnTo>
                        <a:pt x="37" y="180"/>
                      </a:lnTo>
                      <a:lnTo>
                        <a:pt x="41" y="179"/>
                      </a:lnTo>
                      <a:lnTo>
                        <a:pt x="60" y="169"/>
                      </a:lnTo>
                      <a:lnTo>
                        <a:pt x="77" y="158"/>
                      </a:lnTo>
                      <a:lnTo>
                        <a:pt x="94" y="145"/>
                      </a:lnTo>
                      <a:lnTo>
                        <a:pt x="109" y="130"/>
                      </a:lnTo>
                      <a:lnTo>
                        <a:pt x="120" y="114"/>
                      </a:lnTo>
                      <a:lnTo>
                        <a:pt x="127" y="95"/>
                      </a:lnTo>
                      <a:lnTo>
                        <a:pt x="128" y="76"/>
                      </a:lnTo>
                      <a:lnTo>
                        <a:pt x="123" y="55"/>
                      </a:lnTo>
                      <a:lnTo>
                        <a:pt x="113" y="39"/>
                      </a:lnTo>
                      <a:lnTo>
                        <a:pt x="97" y="25"/>
                      </a:lnTo>
                      <a:lnTo>
                        <a:pt x="79" y="15"/>
                      </a:lnTo>
                      <a:lnTo>
                        <a:pt x="57" y="7"/>
                      </a:lnTo>
                      <a:lnTo>
                        <a:pt x="36" y="2"/>
                      </a:lnTo>
                      <a:lnTo>
                        <a:pt x="19" y="0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4" y="9"/>
                      </a:lnTo>
                      <a:lnTo>
                        <a:pt x="29" y="14"/>
                      </a:lnTo>
                      <a:lnTo>
                        <a:pt x="46" y="19"/>
                      </a:lnTo>
                      <a:lnTo>
                        <a:pt x="61" y="23"/>
                      </a:lnTo>
                      <a:lnTo>
                        <a:pt x="76" y="29"/>
                      </a:lnTo>
                      <a:lnTo>
                        <a:pt x="89" y="37"/>
                      </a:lnTo>
                      <a:lnTo>
                        <a:pt x="100" y="46"/>
                      </a:lnTo>
                      <a:lnTo>
                        <a:pt x="108" y="5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22" name="Freeform 1068"/>
                <p:cNvSpPr>
                  <a:spLocks/>
                </p:cNvSpPr>
                <p:nvPr/>
              </p:nvSpPr>
              <p:spPr bwMode="auto">
                <a:xfrm>
                  <a:off x="5089" y="2646"/>
                  <a:ext cx="114" cy="88"/>
                </a:xfrm>
                <a:custGeom>
                  <a:avLst/>
                  <a:gdLst>
                    <a:gd name="T0" fmla="*/ 0 w 322"/>
                    <a:gd name="T1" fmla="*/ 0 h 378"/>
                    <a:gd name="T2" fmla="*/ 0 w 322"/>
                    <a:gd name="T3" fmla="*/ 0 h 378"/>
                    <a:gd name="T4" fmla="*/ 0 w 322"/>
                    <a:gd name="T5" fmla="*/ 0 h 378"/>
                    <a:gd name="T6" fmla="*/ 0 w 322"/>
                    <a:gd name="T7" fmla="*/ 0 h 378"/>
                    <a:gd name="T8" fmla="*/ 0 w 322"/>
                    <a:gd name="T9" fmla="*/ 0 h 378"/>
                    <a:gd name="T10" fmla="*/ 0 w 322"/>
                    <a:gd name="T11" fmla="*/ 0 h 378"/>
                    <a:gd name="T12" fmla="*/ 0 w 322"/>
                    <a:gd name="T13" fmla="*/ 0 h 378"/>
                    <a:gd name="T14" fmla="*/ 0 w 322"/>
                    <a:gd name="T15" fmla="*/ 0 h 378"/>
                    <a:gd name="T16" fmla="*/ 0 w 322"/>
                    <a:gd name="T17" fmla="*/ 0 h 378"/>
                    <a:gd name="T18" fmla="*/ 0 w 322"/>
                    <a:gd name="T19" fmla="*/ 0 h 378"/>
                    <a:gd name="T20" fmla="*/ 0 w 322"/>
                    <a:gd name="T21" fmla="*/ 0 h 378"/>
                    <a:gd name="T22" fmla="*/ 0 w 322"/>
                    <a:gd name="T23" fmla="*/ 0 h 378"/>
                    <a:gd name="T24" fmla="*/ 0 w 322"/>
                    <a:gd name="T25" fmla="*/ 0 h 378"/>
                    <a:gd name="T26" fmla="*/ 0 w 322"/>
                    <a:gd name="T27" fmla="*/ 0 h 378"/>
                    <a:gd name="T28" fmla="*/ 0 w 322"/>
                    <a:gd name="T29" fmla="*/ 0 h 378"/>
                    <a:gd name="T30" fmla="*/ 0 w 322"/>
                    <a:gd name="T31" fmla="*/ 0 h 378"/>
                    <a:gd name="T32" fmla="*/ 0 w 322"/>
                    <a:gd name="T33" fmla="*/ 0 h 378"/>
                    <a:gd name="T34" fmla="*/ 0 w 322"/>
                    <a:gd name="T35" fmla="*/ 0 h 378"/>
                    <a:gd name="T36" fmla="*/ 0 w 322"/>
                    <a:gd name="T37" fmla="*/ 0 h 378"/>
                    <a:gd name="T38" fmla="*/ 0 w 322"/>
                    <a:gd name="T39" fmla="*/ 0 h 378"/>
                    <a:gd name="T40" fmla="*/ 0 w 322"/>
                    <a:gd name="T41" fmla="*/ 0 h 378"/>
                    <a:gd name="T42" fmla="*/ 0 w 322"/>
                    <a:gd name="T43" fmla="*/ 0 h 378"/>
                    <a:gd name="T44" fmla="*/ 0 w 322"/>
                    <a:gd name="T45" fmla="*/ 0 h 378"/>
                    <a:gd name="T46" fmla="*/ 0 w 322"/>
                    <a:gd name="T47" fmla="*/ 0 h 378"/>
                    <a:gd name="T48" fmla="*/ 0 w 322"/>
                    <a:gd name="T49" fmla="*/ 0 h 378"/>
                    <a:gd name="T50" fmla="*/ 0 w 322"/>
                    <a:gd name="T51" fmla="*/ 0 h 378"/>
                    <a:gd name="T52" fmla="*/ 0 w 322"/>
                    <a:gd name="T53" fmla="*/ 0 h 378"/>
                    <a:gd name="T54" fmla="*/ 0 w 322"/>
                    <a:gd name="T55" fmla="*/ 0 h 378"/>
                    <a:gd name="T56" fmla="*/ 0 w 322"/>
                    <a:gd name="T57" fmla="*/ 0 h 378"/>
                    <a:gd name="T58" fmla="*/ 0 w 322"/>
                    <a:gd name="T59" fmla="*/ 0 h 378"/>
                    <a:gd name="T60" fmla="*/ 0 w 322"/>
                    <a:gd name="T61" fmla="*/ 0 h 378"/>
                    <a:gd name="T62" fmla="*/ 0 w 322"/>
                    <a:gd name="T63" fmla="*/ 0 h 378"/>
                    <a:gd name="T64" fmla="*/ 0 w 322"/>
                    <a:gd name="T65" fmla="*/ 0 h 378"/>
                    <a:gd name="T66" fmla="*/ 0 w 322"/>
                    <a:gd name="T67" fmla="*/ 0 h 378"/>
                    <a:gd name="T68" fmla="*/ 0 w 322"/>
                    <a:gd name="T69" fmla="*/ 0 h 378"/>
                    <a:gd name="T70" fmla="*/ 0 w 322"/>
                    <a:gd name="T71" fmla="*/ 0 h 378"/>
                    <a:gd name="T72" fmla="*/ 0 w 322"/>
                    <a:gd name="T73" fmla="*/ 0 h 378"/>
                    <a:gd name="T74" fmla="*/ 0 w 322"/>
                    <a:gd name="T75" fmla="*/ 0 h 378"/>
                    <a:gd name="T76" fmla="*/ 0 w 322"/>
                    <a:gd name="T77" fmla="*/ 0 h 378"/>
                    <a:gd name="T78" fmla="*/ 0 w 322"/>
                    <a:gd name="T79" fmla="*/ 0 h 378"/>
                    <a:gd name="T80" fmla="*/ 0 w 322"/>
                    <a:gd name="T81" fmla="*/ 0 h 378"/>
                    <a:gd name="T82" fmla="*/ 0 w 322"/>
                    <a:gd name="T83" fmla="*/ 0 h 378"/>
                    <a:gd name="T84" fmla="*/ 0 w 322"/>
                    <a:gd name="T85" fmla="*/ 0 h 378"/>
                    <a:gd name="T86" fmla="*/ 0 w 322"/>
                    <a:gd name="T87" fmla="*/ 0 h 37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322" h="378">
                      <a:moveTo>
                        <a:pt x="125" y="49"/>
                      </a:moveTo>
                      <a:lnTo>
                        <a:pt x="100" y="70"/>
                      </a:lnTo>
                      <a:lnTo>
                        <a:pt x="76" y="90"/>
                      </a:lnTo>
                      <a:lnTo>
                        <a:pt x="53" y="115"/>
                      </a:lnTo>
                      <a:lnTo>
                        <a:pt x="34" y="140"/>
                      </a:lnTo>
                      <a:lnTo>
                        <a:pt x="17" y="166"/>
                      </a:lnTo>
                      <a:lnTo>
                        <a:pt x="5" y="195"/>
                      </a:lnTo>
                      <a:lnTo>
                        <a:pt x="0" y="226"/>
                      </a:lnTo>
                      <a:lnTo>
                        <a:pt x="1" y="258"/>
                      </a:lnTo>
                      <a:lnTo>
                        <a:pt x="3" y="266"/>
                      </a:lnTo>
                      <a:lnTo>
                        <a:pt x="5" y="275"/>
                      </a:lnTo>
                      <a:lnTo>
                        <a:pt x="9" y="282"/>
                      </a:lnTo>
                      <a:lnTo>
                        <a:pt x="14" y="290"/>
                      </a:lnTo>
                      <a:lnTo>
                        <a:pt x="19" y="297"/>
                      </a:lnTo>
                      <a:lnTo>
                        <a:pt x="26" y="304"/>
                      </a:lnTo>
                      <a:lnTo>
                        <a:pt x="32" y="310"/>
                      </a:lnTo>
                      <a:lnTo>
                        <a:pt x="41" y="314"/>
                      </a:lnTo>
                      <a:lnTo>
                        <a:pt x="56" y="324"/>
                      </a:lnTo>
                      <a:lnTo>
                        <a:pt x="71" y="332"/>
                      </a:lnTo>
                      <a:lnTo>
                        <a:pt x="86" y="338"/>
                      </a:lnTo>
                      <a:lnTo>
                        <a:pt x="103" y="344"/>
                      </a:lnTo>
                      <a:lnTo>
                        <a:pt x="119" y="350"/>
                      </a:lnTo>
                      <a:lnTo>
                        <a:pt x="136" y="355"/>
                      </a:lnTo>
                      <a:lnTo>
                        <a:pt x="152" y="359"/>
                      </a:lnTo>
                      <a:lnTo>
                        <a:pt x="168" y="363"/>
                      </a:lnTo>
                      <a:lnTo>
                        <a:pt x="186" y="366"/>
                      </a:lnTo>
                      <a:lnTo>
                        <a:pt x="202" y="368"/>
                      </a:lnTo>
                      <a:lnTo>
                        <a:pt x="220" y="371"/>
                      </a:lnTo>
                      <a:lnTo>
                        <a:pt x="238" y="373"/>
                      </a:lnTo>
                      <a:lnTo>
                        <a:pt x="254" y="374"/>
                      </a:lnTo>
                      <a:lnTo>
                        <a:pt x="272" y="375"/>
                      </a:lnTo>
                      <a:lnTo>
                        <a:pt x="289" y="376"/>
                      </a:lnTo>
                      <a:lnTo>
                        <a:pt x="306" y="378"/>
                      </a:lnTo>
                      <a:lnTo>
                        <a:pt x="311" y="378"/>
                      </a:lnTo>
                      <a:lnTo>
                        <a:pt x="316" y="375"/>
                      </a:lnTo>
                      <a:lnTo>
                        <a:pt x="320" y="371"/>
                      </a:lnTo>
                      <a:lnTo>
                        <a:pt x="322" y="366"/>
                      </a:lnTo>
                      <a:lnTo>
                        <a:pt x="322" y="360"/>
                      </a:lnTo>
                      <a:lnTo>
                        <a:pt x="320" y="356"/>
                      </a:lnTo>
                      <a:lnTo>
                        <a:pt x="315" y="352"/>
                      </a:lnTo>
                      <a:lnTo>
                        <a:pt x="309" y="350"/>
                      </a:lnTo>
                      <a:lnTo>
                        <a:pt x="294" y="347"/>
                      </a:lnTo>
                      <a:lnTo>
                        <a:pt x="279" y="344"/>
                      </a:lnTo>
                      <a:lnTo>
                        <a:pt x="263" y="341"/>
                      </a:lnTo>
                      <a:lnTo>
                        <a:pt x="247" y="338"/>
                      </a:lnTo>
                      <a:lnTo>
                        <a:pt x="232" y="336"/>
                      </a:lnTo>
                      <a:lnTo>
                        <a:pt x="216" y="334"/>
                      </a:lnTo>
                      <a:lnTo>
                        <a:pt x="200" y="332"/>
                      </a:lnTo>
                      <a:lnTo>
                        <a:pt x="185" y="328"/>
                      </a:lnTo>
                      <a:lnTo>
                        <a:pt x="170" y="326"/>
                      </a:lnTo>
                      <a:lnTo>
                        <a:pt x="154" y="322"/>
                      </a:lnTo>
                      <a:lnTo>
                        <a:pt x="139" y="318"/>
                      </a:lnTo>
                      <a:lnTo>
                        <a:pt x="124" y="314"/>
                      </a:lnTo>
                      <a:lnTo>
                        <a:pt x="110" y="309"/>
                      </a:lnTo>
                      <a:lnTo>
                        <a:pt x="94" y="303"/>
                      </a:lnTo>
                      <a:lnTo>
                        <a:pt x="80" y="297"/>
                      </a:lnTo>
                      <a:lnTo>
                        <a:pt x="66" y="289"/>
                      </a:lnTo>
                      <a:lnTo>
                        <a:pt x="55" y="281"/>
                      </a:lnTo>
                      <a:lnTo>
                        <a:pt x="45" y="271"/>
                      </a:lnTo>
                      <a:lnTo>
                        <a:pt x="38" y="259"/>
                      </a:lnTo>
                      <a:lnTo>
                        <a:pt x="35" y="245"/>
                      </a:lnTo>
                      <a:lnTo>
                        <a:pt x="34" y="232"/>
                      </a:lnTo>
                      <a:lnTo>
                        <a:pt x="35" y="216"/>
                      </a:lnTo>
                      <a:lnTo>
                        <a:pt x="38" y="200"/>
                      </a:lnTo>
                      <a:lnTo>
                        <a:pt x="43" y="187"/>
                      </a:lnTo>
                      <a:lnTo>
                        <a:pt x="51" y="170"/>
                      </a:lnTo>
                      <a:lnTo>
                        <a:pt x="60" y="152"/>
                      </a:lnTo>
                      <a:lnTo>
                        <a:pt x="71" y="137"/>
                      </a:lnTo>
                      <a:lnTo>
                        <a:pt x="83" y="124"/>
                      </a:lnTo>
                      <a:lnTo>
                        <a:pt x="94" y="110"/>
                      </a:lnTo>
                      <a:lnTo>
                        <a:pt x="107" y="96"/>
                      </a:lnTo>
                      <a:lnTo>
                        <a:pt x="123" y="82"/>
                      </a:lnTo>
                      <a:lnTo>
                        <a:pt x="138" y="69"/>
                      </a:lnTo>
                      <a:lnTo>
                        <a:pt x="153" y="57"/>
                      </a:lnTo>
                      <a:lnTo>
                        <a:pt x="173" y="47"/>
                      </a:lnTo>
                      <a:lnTo>
                        <a:pt x="195" y="38"/>
                      </a:lnTo>
                      <a:lnTo>
                        <a:pt x="218" y="28"/>
                      </a:lnTo>
                      <a:lnTo>
                        <a:pt x="238" y="20"/>
                      </a:lnTo>
                      <a:lnTo>
                        <a:pt x="254" y="13"/>
                      </a:lnTo>
                      <a:lnTo>
                        <a:pt x="264" y="7"/>
                      </a:lnTo>
                      <a:lnTo>
                        <a:pt x="268" y="2"/>
                      </a:lnTo>
                      <a:lnTo>
                        <a:pt x="256" y="0"/>
                      </a:lnTo>
                      <a:lnTo>
                        <a:pt x="240" y="1"/>
                      </a:lnTo>
                      <a:lnTo>
                        <a:pt x="221" y="4"/>
                      </a:lnTo>
                      <a:lnTo>
                        <a:pt x="201" y="10"/>
                      </a:lnTo>
                      <a:lnTo>
                        <a:pt x="180" y="18"/>
                      </a:lnTo>
                      <a:lnTo>
                        <a:pt x="160" y="27"/>
                      </a:lnTo>
                      <a:lnTo>
                        <a:pt x="141" y="38"/>
                      </a:lnTo>
                      <a:lnTo>
                        <a:pt x="125" y="4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23" name="Freeform 1069"/>
                <p:cNvSpPr>
                  <a:spLocks/>
                </p:cNvSpPr>
                <p:nvPr/>
              </p:nvSpPr>
              <p:spPr bwMode="auto">
                <a:xfrm>
                  <a:off x="5250" y="2643"/>
                  <a:ext cx="99" cy="59"/>
                </a:xfrm>
                <a:custGeom>
                  <a:avLst/>
                  <a:gdLst>
                    <a:gd name="T0" fmla="*/ 0 w 283"/>
                    <a:gd name="T1" fmla="*/ 0 h 252"/>
                    <a:gd name="T2" fmla="*/ 0 w 283"/>
                    <a:gd name="T3" fmla="*/ 0 h 252"/>
                    <a:gd name="T4" fmla="*/ 0 w 283"/>
                    <a:gd name="T5" fmla="*/ 0 h 252"/>
                    <a:gd name="T6" fmla="*/ 0 w 283"/>
                    <a:gd name="T7" fmla="*/ 0 h 252"/>
                    <a:gd name="T8" fmla="*/ 0 w 283"/>
                    <a:gd name="T9" fmla="*/ 0 h 252"/>
                    <a:gd name="T10" fmla="*/ 0 w 283"/>
                    <a:gd name="T11" fmla="*/ 0 h 252"/>
                    <a:gd name="T12" fmla="*/ 0 w 283"/>
                    <a:gd name="T13" fmla="*/ 0 h 252"/>
                    <a:gd name="T14" fmla="*/ 0 w 283"/>
                    <a:gd name="T15" fmla="*/ 0 h 252"/>
                    <a:gd name="T16" fmla="*/ 0 w 283"/>
                    <a:gd name="T17" fmla="*/ 0 h 252"/>
                    <a:gd name="T18" fmla="*/ 0 w 283"/>
                    <a:gd name="T19" fmla="*/ 0 h 252"/>
                    <a:gd name="T20" fmla="*/ 0 w 283"/>
                    <a:gd name="T21" fmla="*/ 0 h 252"/>
                    <a:gd name="T22" fmla="*/ 0 w 283"/>
                    <a:gd name="T23" fmla="*/ 0 h 252"/>
                    <a:gd name="T24" fmla="*/ 0 w 283"/>
                    <a:gd name="T25" fmla="*/ 0 h 252"/>
                    <a:gd name="T26" fmla="*/ 0 w 283"/>
                    <a:gd name="T27" fmla="*/ 0 h 252"/>
                    <a:gd name="T28" fmla="*/ 0 w 283"/>
                    <a:gd name="T29" fmla="*/ 0 h 252"/>
                    <a:gd name="T30" fmla="*/ 0 w 283"/>
                    <a:gd name="T31" fmla="*/ 0 h 252"/>
                    <a:gd name="T32" fmla="*/ 0 w 283"/>
                    <a:gd name="T33" fmla="*/ 0 h 252"/>
                    <a:gd name="T34" fmla="*/ 0 w 283"/>
                    <a:gd name="T35" fmla="*/ 0 h 252"/>
                    <a:gd name="T36" fmla="*/ 0 w 283"/>
                    <a:gd name="T37" fmla="*/ 0 h 252"/>
                    <a:gd name="T38" fmla="*/ 0 w 283"/>
                    <a:gd name="T39" fmla="*/ 0 h 252"/>
                    <a:gd name="T40" fmla="*/ 0 w 283"/>
                    <a:gd name="T41" fmla="*/ 0 h 252"/>
                    <a:gd name="T42" fmla="*/ 0 w 283"/>
                    <a:gd name="T43" fmla="*/ 0 h 252"/>
                    <a:gd name="T44" fmla="*/ 0 w 283"/>
                    <a:gd name="T45" fmla="*/ 0 h 252"/>
                    <a:gd name="T46" fmla="*/ 0 w 283"/>
                    <a:gd name="T47" fmla="*/ 0 h 252"/>
                    <a:gd name="T48" fmla="*/ 0 w 283"/>
                    <a:gd name="T49" fmla="*/ 0 h 252"/>
                    <a:gd name="T50" fmla="*/ 0 w 283"/>
                    <a:gd name="T51" fmla="*/ 0 h 252"/>
                    <a:gd name="T52" fmla="*/ 0 w 283"/>
                    <a:gd name="T53" fmla="*/ 0 h 252"/>
                    <a:gd name="T54" fmla="*/ 0 w 283"/>
                    <a:gd name="T55" fmla="*/ 0 h 252"/>
                    <a:gd name="T56" fmla="*/ 0 w 283"/>
                    <a:gd name="T57" fmla="*/ 0 h 252"/>
                    <a:gd name="T58" fmla="*/ 0 w 283"/>
                    <a:gd name="T59" fmla="*/ 0 h 252"/>
                    <a:gd name="T60" fmla="*/ 0 w 283"/>
                    <a:gd name="T61" fmla="*/ 0 h 252"/>
                    <a:gd name="T62" fmla="*/ 0 w 283"/>
                    <a:gd name="T63" fmla="*/ 0 h 252"/>
                    <a:gd name="T64" fmla="*/ 0 w 283"/>
                    <a:gd name="T65" fmla="*/ 0 h 252"/>
                    <a:gd name="T66" fmla="*/ 0 w 283"/>
                    <a:gd name="T67" fmla="*/ 0 h 252"/>
                    <a:gd name="T68" fmla="*/ 0 w 283"/>
                    <a:gd name="T69" fmla="*/ 0 h 252"/>
                    <a:gd name="T70" fmla="*/ 0 w 283"/>
                    <a:gd name="T71" fmla="*/ 0 h 252"/>
                    <a:gd name="T72" fmla="*/ 0 w 283"/>
                    <a:gd name="T73" fmla="*/ 0 h 252"/>
                    <a:gd name="T74" fmla="*/ 0 w 283"/>
                    <a:gd name="T75" fmla="*/ 0 h 252"/>
                    <a:gd name="T76" fmla="*/ 0 w 283"/>
                    <a:gd name="T77" fmla="*/ 0 h 252"/>
                    <a:gd name="T78" fmla="*/ 0 w 283"/>
                    <a:gd name="T79" fmla="*/ 0 h 252"/>
                    <a:gd name="T80" fmla="*/ 0 w 283"/>
                    <a:gd name="T81" fmla="*/ 0 h 252"/>
                    <a:gd name="T82" fmla="*/ 0 w 283"/>
                    <a:gd name="T83" fmla="*/ 0 h 252"/>
                    <a:gd name="T84" fmla="*/ 0 w 283"/>
                    <a:gd name="T85" fmla="*/ 0 h 252"/>
                    <a:gd name="T86" fmla="*/ 0 w 283"/>
                    <a:gd name="T87" fmla="*/ 0 h 252"/>
                    <a:gd name="T88" fmla="*/ 0 w 283"/>
                    <a:gd name="T89" fmla="*/ 0 h 252"/>
                    <a:gd name="T90" fmla="*/ 0 w 283"/>
                    <a:gd name="T91" fmla="*/ 0 h 252"/>
                    <a:gd name="T92" fmla="*/ 0 w 283"/>
                    <a:gd name="T93" fmla="*/ 0 h 252"/>
                    <a:gd name="T94" fmla="*/ 0 w 283"/>
                    <a:gd name="T95" fmla="*/ 0 h 252"/>
                    <a:gd name="T96" fmla="*/ 0 w 283"/>
                    <a:gd name="T97" fmla="*/ 0 h 252"/>
                    <a:gd name="T98" fmla="*/ 0 w 283"/>
                    <a:gd name="T99" fmla="*/ 0 h 252"/>
                    <a:gd name="T100" fmla="*/ 0 w 283"/>
                    <a:gd name="T101" fmla="*/ 0 h 252"/>
                    <a:gd name="T102" fmla="*/ 0 w 283"/>
                    <a:gd name="T103" fmla="*/ 0 h 252"/>
                    <a:gd name="T104" fmla="*/ 0 w 283"/>
                    <a:gd name="T105" fmla="*/ 0 h 252"/>
                    <a:gd name="T106" fmla="*/ 0 w 283"/>
                    <a:gd name="T107" fmla="*/ 0 h 252"/>
                    <a:gd name="T108" fmla="*/ 0 w 283"/>
                    <a:gd name="T109" fmla="*/ 0 h 252"/>
                    <a:gd name="T110" fmla="*/ 0 w 283"/>
                    <a:gd name="T111" fmla="*/ 0 h 252"/>
                    <a:gd name="T112" fmla="*/ 0 w 283"/>
                    <a:gd name="T113" fmla="*/ 0 h 252"/>
                    <a:gd name="T114" fmla="*/ 0 w 283"/>
                    <a:gd name="T115" fmla="*/ 0 h 252"/>
                    <a:gd name="T116" fmla="*/ 0 w 283"/>
                    <a:gd name="T117" fmla="*/ 0 h 252"/>
                    <a:gd name="T118" fmla="*/ 0 w 283"/>
                    <a:gd name="T119" fmla="*/ 0 h 252"/>
                    <a:gd name="T120" fmla="*/ 0 w 283"/>
                    <a:gd name="T121" fmla="*/ 0 h 252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83" h="252">
                      <a:moveTo>
                        <a:pt x="235" y="77"/>
                      </a:moveTo>
                      <a:lnTo>
                        <a:pt x="248" y="91"/>
                      </a:lnTo>
                      <a:lnTo>
                        <a:pt x="256" y="107"/>
                      </a:lnTo>
                      <a:lnTo>
                        <a:pt x="259" y="124"/>
                      </a:lnTo>
                      <a:lnTo>
                        <a:pt x="259" y="142"/>
                      </a:lnTo>
                      <a:lnTo>
                        <a:pt x="257" y="157"/>
                      </a:lnTo>
                      <a:lnTo>
                        <a:pt x="252" y="170"/>
                      </a:lnTo>
                      <a:lnTo>
                        <a:pt x="244" y="183"/>
                      </a:lnTo>
                      <a:lnTo>
                        <a:pt x="236" y="193"/>
                      </a:lnTo>
                      <a:lnTo>
                        <a:pt x="225" y="204"/>
                      </a:lnTo>
                      <a:lnTo>
                        <a:pt x="215" y="214"/>
                      </a:lnTo>
                      <a:lnTo>
                        <a:pt x="204" y="224"/>
                      </a:lnTo>
                      <a:lnTo>
                        <a:pt x="194" y="234"/>
                      </a:lnTo>
                      <a:lnTo>
                        <a:pt x="191" y="238"/>
                      </a:lnTo>
                      <a:lnTo>
                        <a:pt x="191" y="241"/>
                      </a:lnTo>
                      <a:lnTo>
                        <a:pt x="191" y="245"/>
                      </a:lnTo>
                      <a:lnTo>
                        <a:pt x="194" y="248"/>
                      </a:lnTo>
                      <a:lnTo>
                        <a:pt x="197" y="250"/>
                      </a:lnTo>
                      <a:lnTo>
                        <a:pt x="202" y="252"/>
                      </a:lnTo>
                      <a:lnTo>
                        <a:pt x="205" y="250"/>
                      </a:lnTo>
                      <a:lnTo>
                        <a:pt x="209" y="248"/>
                      </a:lnTo>
                      <a:lnTo>
                        <a:pt x="232" y="233"/>
                      </a:lnTo>
                      <a:lnTo>
                        <a:pt x="252" y="214"/>
                      </a:lnTo>
                      <a:lnTo>
                        <a:pt x="268" y="192"/>
                      </a:lnTo>
                      <a:lnTo>
                        <a:pt x="278" y="167"/>
                      </a:lnTo>
                      <a:lnTo>
                        <a:pt x="283" y="141"/>
                      </a:lnTo>
                      <a:lnTo>
                        <a:pt x="280" y="115"/>
                      </a:lnTo>
                      <a:lnTo>
                        <a:pt x="271" y="91"/>
                      </a:lnTo>
                      <a:lnTo>
                        <a:pt x="252" y="69"/>
                      </a:lnTo>
                      <a:lnTo>
                        <a:pt x="238" y="57"/>
                      </a:lnTo>
                      <a:lnTo>
                        <a:pt x="222" y="48"/>
                      </a:lnTo>
                      <a:lnTo>
                        <a:pt x="204" y="39"/>
                      </a:lnTo>
                      <a:lnTo>
                        <a:pt x="184" y="31"/>
                      </a:lnTo>
                      <a:lnTo>
                        <a:pt x="164" y="23"/>
                      </a:lnTo>
                      <a:lnTo>
                        <a:pt x="144" y="17"/>
                      </a:lnTo>
                      <a:lnTo>
                        <a:pt x="123" y="13"/>
                      </a:lnTo>
                      <a:lnTo>
                        <a:pt x="103" y="8"/>
                      </a:lnTo>
                      <a:lnTo>
                        <a:pt x="83" y="5"/>
                      </a:lnTo>
                      <a:lnTo>
                        <a:pt x="66" y="2"/>
                      </a:lnTo>
                      <a:lnTo>
                        <a:pt x="48" y="0"/>
                      </a:lnTo>
                      <a:lnTo>
                        <a:pt x="34" y="0"/>
                      </a:lnTo>
                      <a:lnTo>
                        <a:pt x="21" y="0"/>
                      </a:lnTo>
                      <a:lnTo>
                        <a:pt x="11" y="0"/>
                      </a:lnTo>
                      <a:lnTo>
                        <a:pt x="4" y="2"/>
                      </a:lnTo>
                      <a:lnTo>
                        <a:pt x="0" y="5"/>
                      </a:lnTo>
                      <a:lnTo>
                        <a:pt x="12" y="7"/>
                      </a:lnTo>
                      <a:lnTo>
                        <a:pt x="24" y="8"/>
                      </a:lnTo>
                      <a:lnTo>
                        <a:pt x="38" y="10"/>
                      </a:lnTo>
                      <a:lnTo>
                        <a:pt x="52" y="13"/>
                      </a:lnTo>
                      <a:lnTo>
                        <a:pt x="66" y="16"/>
                      </a:lnTo>
                      <a:lnTo>
                        <a:pt x="82" y="18"/>
                      </a:lnTo>
                      <a:lnTo>
                        <a:pt x="98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4"/>
                      </a:lnTo>
                      <a:lnTo>
                        <a:pt x="162" y="39"/>
                      </a:lnTo>
                      <a:lnTo>
                        <a:pt x="177" y="45"/>
                      </a:lnTo>
                      <a:lnTo>
                        <a:pt x="193" y="52"/>
                      </a:lnTo>
                      <a:lnTo>
                        <a:pt x="208" y="60"/>
                      </a:lnTo>
                      <a:lnTo>
                        <a:pt x="222" y="68"/>
                      </a:lnTo>
                      <a:lnTo>
                        <a:pt x="235" y="77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24" name="Freeform 1070"/>
                <p:cNvSpPr>
                  <a:spLocks/>
                </p:cNvSpPr>
                <p:nvPr/>
              </p:nvSpPr>
              <p:spPr bwMode="auto">
                <a:xfrm>
                  <a:off x="5047" y="2671"/>
                  <a:ext cx="40" cy="55"/>
                </a:xfrm>
                <a:custGeom>
                  <a:avLst/>
                  <a:gdLst>
                    <a:gd name="T0" fmla="*/ 0 w 114"/>
                    <a:gd name="T1" fmla="*/ 0 h 238"/>
                    <a:gd name="T2" fmla="*/ 0 w 114"/>
                    <a:gd name="T3" fmla="*/ 0 h 238"/>
                    <a:gd name="T4" fmla="*/ 0 w 114"/>
                    <a:gd name="T5" fmla="*/ 0 h 238"/>
                    <a:gd name="T6" fmla="*/ 0 w 114"/>
                    <a:gd name="T7" fmla="*/ 0 h 238"/>
                    <a:gd name="T8" fmla="*/ 0 w 114"/>
                    <a:gd name="T9" fmla="*/ 0 h 238"/>
                    <a:gd name="T10" fmla="*/ 0 w 114"/>
                    <a:gd name="T11" fmla="*/ 0 h 238"/>
                    <a:gd name="T12" fmla="*/ 0 w 114"/>
                    <a:gd name="T13" fmla="*/ 0 h 238"/>
                    <a:gd name="T14" fmla="*/ 0 w 114"/>
                    <a:gd name="T15" fmla="*/ 0 h 238"/>
                    <a:gd name="T16" fmla="*/ 0 w 114"/>
                    <a:gd name="T17" fmla="*/ 0 h 238"/>
                    <a:gd name="T18" fmla="*/ 0 w 114"/>
                    <a:gd name="T19" fmla="*/ 0 h 238"/>
                    <a:gd name="T20" fmla="*/ 0 w 114"/>
                    <a:gd name="T21" fmla="*/ 0 h 238"/>
                    <a:gd name="T22" fmla="*/ 0 w 114"/>
                    <a:gd name="T23" fmla="*/ 0 h 238"/>
                    <a:gd name="T24" fmla="*/ 0 w 114"/>
                    <a:gd name="T25" fmla="*/ 0 h 238"/>
                    <a:gd name="T26" fmla="*/ 0 w 114"/>
                    <a:gd name="T27" fmla="*/ 0 h 238"/>
                    <a:gd name="T28" fmla="*/ 0 w 114"/>
                    <a:gd name="T29" fmla="*/ 0 h 238"/>
                    <a:gd name="T30" fmla="*/ 0 w 114"/>
                    <a:gd name="T31" fmla="*/ 0 h 238"/>
                    <a:gd name="T32" fmla="*/ 0 w 114"/>
                    <a:gd name="T33" fmla="*/ 0 h 238"/>
                    <a:gd name="T34" fmla="*/ 0 w 114"/>
                    <a:gd name="T35" fmla="*/ 0 h 238"/>
                    <a:gd name="T36" fmla="*/ 0 w 114"/>
                    <a:gd name="T37" fmla="*/ 0 h 238"/>
                    <a:gd name="T38" fmla="*/ 0 w 114"/>
                    <a:gd name="T39" fmla="*/ 0 h 238"/>
                    <a:gd name="T40" fmla="*/ 0 w 114"/>
                    <a:gd name="T41" fmla="*/ 0 h 238"/>
                    <a:gd name="T42" fmla="*/ 0 w 114"/>
                    <a:gd name="T43" fmla="*/ 0 h 238"/>
                    <a:gd name="T44" fmla="*/ 0 w 114"/>
                    <a:gd name="T45" fmla="*/ 0 h 238"/>
                    <a:gd name="T46" fmla="*/ 0 w 114"/>
                    <a:gd name="T47" fmla="*/ 0 h 238"/>
                    <a:gd name="T48" fmla="*/ 0 w 114"/>
                    <a:gd name="T49" fmla="*/ 0 h 238"/>
                    <a:gd name="T50" fmla="*/ 0 w 114"/>
                    <a:gd name="T51" fmla="*/ 0 h 238"/>
                    <a:gd name="T52" fmla="*/ 0 w 114"/>
                    <a:gd name="T53" fmla="*/ 0 h 238"/>
                    <a:gd name="T54" fmla="*/ 0 w 114"/>
                    <a:gd name="T55" fmla="*/ 0 h 238"/>
                    <a:gd name="T56" fmla="*/ 0 w 114"/>
                    <a:gd name="T57" fmla="*/ 0 h 238"/>
                    <a:gd name="T58" fmla="*/ 0 w 114"/>
                    <a:gd name="T59" fmla="*/ 0 h 238"/>
                    <a:gd name="T60" fmla="*/ 0 w 114"/>
                    <a:gd name="T61" fmla="*/ 0 h 238"/>
                    <a:gd name="T62" fmla="*/ 0 w 114"/>
                    <a:gd name="T63" fmla="*/ 0 h 238"/>
                    <a:gd name="T64" fmla="*/ 0 w 114"/>
                    <a:gd name="T65" fmla="*/ 0 h 238"/>
                    <a:gd name="T66" fmla="*/ 0 w 114"/>
                    <a:gd name="T67" fmla="*/ 0 h 238"/>
                    <a:gd name="T68" fmla="*/ 0 w 114"/>
                    <a:gd name="T69" fmla="*/ 0 h 238"/>
                    <a:gd name="T70" fmla="*/ 0 w 114"/>
                    <a:gd name="T71" fmla="*/ 0 h 238"/>
                    <a:gd name="T72" fmla="*/ 0 w 114"/>
                    <a:gd name="T73" fmla="*/ 0 h 238"/>
                    <a:gd name="T74" fmla="*/ 0 w 114"/>
                    <a:gd name="T75" fmla="*/ 0 h 238"/>
                    <a:gd name="T76" fmla="*/ 0 w 114"/>
                    <a:gd name="T77" fmla="*/ 0 h 238"/>
                    <a:gd name="T78" fmla="*/ 0 w 114"/>
                    <a:gd name="T79" fmla="*/ 0 h 238"/>
                    <a:gd name="T80" fmla="*/ 0 w 114"/>
                    <a:gd name="T81" fmla="*/ 0 h 238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14" h="238">
                      <a:moveTo>
                        <a:pt x="0" y="130"/>
                      </a:moveTo>
                      <a:lnTo>
                        <a:pt x="0" y="149"/>
                      </a:lnTo>
                      <a:lnTo>
                        <a:pt x="4" y="168"/>
                      </a:lnTo>
                      <a:lnTo>
                        <a:pt x="12" y="185"/>
                      </a:lnTo>
                      <a:lnTo>
                        <a:pt x="24" y="200"/>
                      </a:lnTo>
                      <a:lnTo>
                        <a:pt x="38" y="213"/>
                      </a:lnTo>
                      <a:lnTo>
                        <a:pt x="55" y="224"/>
                      </a:lnTo>
                      <a:lnTo>
                        <a:pt x="73" y="232"/>
                      </a:lnTo>
                      <a:lnTo>
                        <a:pt x="92" y="237"/>
                      </a:lnTo>
                      <a:lnTo>
                        <a:pt x="98" y="238"/>
                      </a:lnTo>
                      <a:lnTo>
                        <a:pt x="104" y="235"/>
                      </a:lnTo>
                      <a:lnTo>
                        <a:pt x="109" y="232"/>
                      </a:lnTo>
                      <a:lnTo>
                        <a:pt x="111" y="227"/>
                      </a:lnTo>
                      <a:lnTo>
                        <a:pt x="111" y="222"/>
                      </a:lnTo>
                      <a:lnTo>
                        <a:pt x="110" y="216"/>
                      </a:lnTo>
                      <a:lnTo>
                        <a:pt x="106" y="211"/>
                      </a:lnTo>
                      <a:lnTo>
                        <a:pt x="100" y="209"/>
                      </a:lnTo>
                      <a:lnTo>
                        <a:pt x="82" y="202"/>
                      </a:lnTo>
                      <a:lnTo>
                        <a:pt x="64" y="193"/>
                      </a:lnTo>
                      <a:lnTo>
                        <a:pt x="50" y="180"/>
                      </a:lnTo>
                      <a:lnTo>
                        <a:pt x="39" y="167"/>
                      </a:lnTo>
                      <a:lnTo>
                        <a:pt x="32" y="149"/>
                      </a:lnTo>
                      <a:lnTo>
                        <a:pt x="29" y="131"/>
                      </a:lnTo>
                      <a:lnTo>
                        <a:pt x="29" y="111"/>
                      </a:lnTo>
                      <a:lnTo>
                        <a:pt x="35" y="91"/>
                      </a:lnTo>
                      <a:lnTo>
                        <a:pt x="42" y="76"/>
                      </a:lnTo>
                      <a:lnTo>
                        <a:pt x="51" y="62"/>
                      </a:lnTo>
                      <a:lnTo>
                        <a:pt x="62" y="49"/>
                      </a:lnTo>
                      <a:lnTo>
                        <a:pt x="73" y="38"/>
                      </a:lnTo>
                      <a:lnTo>
                        <a:pt x="84" y="28"/>
                      </a:lnTo>
                      <a:lnTo>
                        <a:pt x="96" y="18"/>
                      </a:lnTo>
                      <a:lnTo>
                        <a:pt x="106" y="9"/>
                      </a:lnTo>
                      <a:lnTo>
                        <a:pt x="114" y="1"/>
                      </a:lnTo>
                      <a:lnTo>
                        <a:pt x="106" y="0"/>
                      </a:lnTo>
                      <a:lnTo>
                        <a:pt x="93" y="6"/>
                      </a:lnTo>
                      <a:lnTo>
                        <a:pt x="76" y="18"/>
                      </a:lnTo>
                      <a:lnTo>
                        <a:pt x="56" y="36"/>
                      </a:lnTo>
                      <a:lnTo>
                        <a:pt x="37" y="57"/>
                      </a:lnTo>
                      <a:lnTo>
                        <a:pt x="20" y="80"/>
                      </a:lnTo>
                      <a:lnTo>
                        <a:pt x="7" y="106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25" name="Freeform 1071"/>
                <p:cNvSpPr>
                  <a:spLocks/>
                </p:cNvSpPr>
                <p:nvPr/>
              </p:nvSpPr>
              <p:spPr bwMode="auto">
                <a:xfrm>
                  <a:off x="5330" y="2639"/>
                  <a:ext cx="87" cy="73"/>
                </a:xfrm>
                <a:custGeom>
                  <a:avLst/>
                  <a:gdLst>
                    <a:gd name="T0" fmla="*/ 0 w 246"/>
                    <a:gd name="T1" fmla="*/ 0 h 310"/>
                    <a:gd name="T2" fmla="*/ 0 w 246"/>
                    <a:gd name="T3" fmla="*/ 0 h 310"/>
                    <a:gd name="T4" fmla="*/ 0 w 246"/>
                    <a:gd name="T5" fmla="*/ 0 h 310"/>
                    <a:gd name="T6" fmla="*/ 0 w 246"/>
                    <a:gd name="T7" fmla="*/ 0 h 310"/>
                    <a:gd name="T8" fmla="*/ 0 w 246"/>
                    <a:gd name="T9" fmla="*/ 0 h 310"/>
                    <a:gd name="T10" fmla="*/ 0 w 246"/>
                    <a:gd name="T11" fmla="*/ 0 h 310"/>
                    <a:gd name="T12" fmla="*/ 0 w 246"/>
                    <a:gd name="T13" fmla="*/ 0 h 310"/>
                    <a:gd name="T14" fmla="*/ 0 w 246"/>
                    <a:gd name="T15" fmla="*/ 0 h 310"/>
                    <a:gd name="T16" fmla="*/ 0 w 246"/>
                    <a:gd name="T17" fmla="*/ 0 h 310"/>
                    <a:gd name="T18" fmla="*/ 0 w 246"/>
                    <a:gd name="T19" fmla="*/ 0 h 310"/>
                    <a:gd name="T20" fmla="*/ 0 w 246"/>
                    <a:gd name="T21" fmla="*/ 0 h 310"/>
                    <a:gd name="T22" fmla="*/ 0 w 246"/>
                    <a:gd name="T23" fmla="*/ 0 h 310"/>
                    <a:gd name="T24" fmla="*/ 0 w 246"/>
                    <a:gd name="T25" fmla="*/ 0 h 310"/>
                    <a:gd name="T26" fmla="*/ 0 w 246"/>
                    <a:gd name="T27" fmla="*/ 0 h 310"/>
                    <a:gd name="T28" fmla="*/ 0 w 246"/>
                    <a:gd name="T29" fmla="*/ 0 h 310"/>
                    <a:gd name="T30" fmla="*/ 0 w 246"/>
                    <a:gd name="T31" fmla="*/ 0 h 310"/>
                    <a:gd name="T32" fmla="*/ 0 w 246"/>
                    <a:gd name="T33" fmla="*/ 0 h 310"/>
                    <a:gd name="T34" fmla="*/ 0 w 246"/>
                    <a:gd name="T35" fmla="*/ 0 h 310"/>
                    <a:gd name="T36" fmla="*/ 0 w 246"/>
                    <a:gd name="T37" fmla="*/ 0 h 310"/>
                    <a:gd name="T38" fmla="*/ 0 w 246"/>
                    <a:gd name="T39" fmla="*/ 0 h 310"/>
                    <a:gd name="T40" fmla="*/ 0 w 246"/>
                    <a:gd name="T41" fmla="*/ 0 h 310"/>
                    <a:gd name="T42" fmla="*/ 0 w 246"/>
                    <a:gd name="T43" fmla="*/ 0 h 310"/>
                    <a:gd name="T44" fmla="*/ 0 w 246"/>
                    <a:gd name="T45" fmla="*/ 0 h 310"/>
                    <a:gd name="T46" fmla="*/ 0 w 246"/>
                    <a:gd name="T47" fmla="*/ 0 h 310"/>
                    <a:gd name="T48" fmla="*/ 0 w 246"/>
                    <a:gd name="T49" fmla="*/ 0 h 310"/>
                    <a:gd name="T50" fmla="*/ 0 w 246"/>
                    <a:gd name="T51" fmla="*/ 0 h 310"/>
                    <a:gd name="T52" fmla="*/ 0 w 246"/>
                    <a:gd name="T53" fmla="*/ 0 h 310"/>
                    <a:gd name="T54" fmla="*/ 0 w 246"/>
                    <a:gd name="T55" fmla="*/ 0 h 310"/>
                    <a:gd name="T56" fmla="*/ 0 w 246"/>
                    <a:gd name="T57" fmla="*/ 0 h 310"/>
                    <a:gd name="T58" fmla="*/ 0 w 246"/>
                    <a:gd name="T59" fmla="*/ 0 h 310"/>
                    <a:gd name="T60" fmla="*/ 0 w 246"/>
                    <a:gd name="T61" fmla="*/ 0 h 310"/>
                    <a:gd name="T62" fmla="*/ 0 w 246"/>
                    <a:gd name="T63" fmla="*/ 0 h 310"/>
                    <a:gd name="T64" fmla="*/ 0 w 246"/>
                    <a:gd name="T65" fmla="*/ 0 h 310"/>
                    <a:gd name="T66" fmla="*/ 0 w 246"/>
                    <a:gd name="T67" fmla="*/ 0 h 310"/>
                    <a:gd name="T68" fmla="*/ 0 w 246"/>
                    <a:gd name="T69" fmla="*/ 0 h 310"/>
                    <a:gd name="T70" fmla="*/ 0 w 246"/>
                    <a:gd name="T71" fmla="*/ 0 h 310"/>
                    <a:gd name="T72" fmla="*/ 0 w 246"/>
                    <a:gd name="T73" fmla="*/ 0 h 310"/>
                    <a:gd name="T74" fmla="*/ 0 w 246"/>
                    <a:gd name="T75" fmla="*/ 0 h 31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246" h="310">
                      <a:moveTo>
                        <a:pt x="199" y="116"/>
                      </a:moveTo>
                      <a:lnTo>
                        <a:pt x="207" y="124"/>
                      </a:lnTo>
                      <a:lnTo>
                        <a:pt x="214" y="133"/>
                      </a:lnTo>
                      <a:lnTo>
                        <a:pt x="219" y="143"/>
                      </a:lnTo>
                      <a:lnTo>
                        <a:pt x="223" y="154"/>
                      </a:lnTo>
                      <a:lnTo>
                        <a:pt x="225" y="164"/>
                      </a:lnTo>
                      <a:lnTo>
                        <a:pt x="225" y="176"/>
                      </a:lnTo>
                      <a:lnTo>
                        <a:pt x="221" y="187"/>
                      </a:lnTo>
                      <a:lnTo>
                        <a:pt x="216" y="197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8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3" y="264"/>
                      </a:lnTo>
                      <a:lnTo>
                        <a:pt x="132" y="274"/>
                      </a:lnTo>
                      <a:lnTo>
                        <a:pt x="129" y="278"/>
                      </a:lnTo>
                      <a:lnTo>
                        <a:pt x="126" y="282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1" y="305"/>
                      </a:lnTo>
                      <a:lnTo>
                        <a:pt x="125" y="309"/>
                      </a:lnTo>
                      <a:lnTo>
                        <a:pt x="130" y="310"/>
                      </a:lnTo>
                      <a:lnTo>
                        <a:pt x="134" y="310"/>
                      </a:lnTo>
                      <a:lnTo>
                        <a:pt x="139" y="309"/>
                      </a:lnTo>
                      <a:lnTo>
                        <a:pt x="143" y="305"/>
                      </a:lnTo>
                      <a:lnTo>
                        <a:pt x="154" y="293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19" y="233"/>
                      </a:lnTo>
                      <a:lnTo>
                        <a:pt x="231" y="219"/>
                      </a:lnTo>
                      <a:lnTo>
                        <a:pt x="239" y="204"/>
                      </a:lnTo>
                      <a:lnTo>
                        <a:pt x="245" y="187"/>
                      </a:lnTo>
                      <a:lnTo>
                        <a:pt x="246" y="170"/>
                      </a:lnTo>
                      <a:lnTo>
                        <a:pt x="242" y="153"/>
                      </a:lnTo>
                      <a:lnTo>
                        <a:pt x="236" y="136"/>
                      </a:lnTo>
                      <a:lnTo>
                        <a:pt x="227" y="120"/>
                      </a:lnTo>
                      <a:lnTo>
                        <a:pt x="215" y="107"/>
                      </a:lnTo>
                      <a:lnTo>
                        <a:pt x="201" y="94"/>
                      </a:lnTo>
                      <a:lnTo>
                        <a:pt x="187" y="82"/>
                      </a:lnTo>
                      <a:lnTo>
                        <a:pt x="177" y="74"/>
                      </a:lnTo>
                      <a:lnTo>
                        <a:pt x="165" y="68"/>
                      </a:lnTo>
                      <a:lnTo>
                        <a:pt x="152" y="60"/>
                      </a:lnTo>
                      <a:lnTo>
                        <a:pt x="139" y="51"/>
                      </a:lnTo>
                      <a:lnTo>
                        <a:pt x="126" y="43"/>
                      </a:lnTo>
                      <a:lnTo>
                        <a:pt x="112" y="35"/>
                      </a:lnTo>
                      <a:lnTo>
                        <a:pt x="98" y="28"/>
                      </a:lnTo>
                      <a:lnTo>
                        <a:pt x="85" y="22"/>
                      </a:lnTo>
                      <a:lnTo>
                        <a:pt x="72" y="16"/>
                      </a:lnTo>
                      <a:lnTo>
                        <a:pt x="59" y="10"/>
                      </a:lnTo>
                      <a:lnTo>
                        <a:pt x="46" y="7"/>
                      </a:lnTo>
                      <a:lnTo>
                        <a:pt x="35" y="3"/>
                      </a:lnTo>
                      <a:lnTo>
                        <a:pt x="24" y="1"/>
                      </a:lnTo>
                      <a:lnTo>
                        <a:pt x="15" y="0"/>
                      </a:lnTo>
                      <a:lnTo>
                        <a:pt x="7" y="1"/>
                      </a:lnTo>
                      <a:lnTo>
                        <a:pt x="0" y="3"/>
                      </a:lnTo>
                      <a:lnTo>
                        <a:pt x="8" y="6"/>
                      </a:lnTo>
                      <a:lnTo>
                        <a:pt x="17" y="9"/>
                      </a:lnTo>
                      <a:lnTo>
                        <a:pt x="28" y="14"/>
                      </a:lnTo>
                      <a:lnTo>
                        <a:pt x="38" y="18"/>
                      </a:lnTo>
                      <a:lnTo>
                        <a:pt x="51" y="24"/>
                      </a:lnTo>
                      <a:lnTo>
                        <a:pt x="64" y="30"/>
                      </a:lnTo>
                      <a:lnTo>
                        <a:pt x="78" y="37"/>
                      </a:lnTo>
                      <a:lnTo>
                        <a:pt x="92" y="43"/>
                      </a:lnTo>
                      <a:lnTo>
                        <a:pt x="106" y="51"/>
                      </a:lnTo>
                      <a:lnTo>
                        <a:pt x="120" y="60"/>
                      </a:lnTo>
                      <a:lnTo>
                        <a:pt x="134" y="69"/>
                      </a:lnTo>
                      <a:lnTo>
                        <a:pt x="148" y="78"/>
                      </a:lnTo>
                      <a:lnTo>
                        <a:pt x="163" y="87"/>
                      </a:lnTo>
                      <a:lnTo>
                        <a:pt x="175" y="96"/>
                      </a:lnTo>
                      <a:lnTo>
                        <a:pt x="187" y="105"/>
                      </a:lnTo>
                      <a:lnTo>
                        <a:pt x="199" y="116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26" name="Freeform 1072"/>
                <p:cNvSpPr>
                  <a:spLocks/>
                </p:cNvSpPr>
                <p:nvPr/>
              </p:nvSpPr>
              <p:spPr bwMode="auto">
                <a:xfrm>
                  <a:off x="5115" y="2660"/>
                  <a:ext cx="69" cy="55"/>
                </a:xfrm>
                <a:custGeom>
                  <a:avLst/>
                  <a:gdLst>
                    <a:gd name="T0" fmla="*/ 0 w 198"/>
                    <a:gd name="T1" fmla="*/ 0 h 236"/>
                    <a:gd name="T2" fmla="*/ 0 w 198"/>
                    <a:gd name="T3" fmla="*/ 0 h 236"/>
                    <a:gd name="T4" fmla="*/ 0 w 198"/>
                    <a:gd name="T5" fmla="*/ 0 h 236"/>
                    <a:gd name="T6" fmla="*/ 0 w 198"/>
                    <a:gd name="T7" fmla="*/ 0 h 236"/>
                    <a:gd name="T8" fmla="*/ 0 w 198"/>
                    <a:gd name="T9" fmla="*/ 0 h 236"/>
                    <a:gd name="T10" fmla="*/ 0 w 198"/>
                    <a:gd name="T11" fmla="*/ 0 h 236"/>
                    <a:gd name="T12" fmla="*/ 0 w 198"/>
                    <a:gd name="T13" fmla="*/ 0 h 236"/>
                    <a:gd name="T14" fmla="*/ 0 w 198"/>
                    <a:gd name="T15" fmla="*/ 0 h 236"/>
                    <a:gd name="T16" fmla="*/ 0 w 198"/>
                    <a:gd name="T17" fmla="*/ 0 h 236"/>
                    <a:gd name="T18" fmla="*/ 0 w 198"/>
                    <a:gd name="T19" fmla="*/ 0 h 236"/>
                    <a:gd name="T20" fmla="*/ 0 w 198"/>
                    <a:gd name="T21" fmla="*/ 0 h 236"/>
                    <a:gd name="T22" fmla="*/ 0 w 198"/>
                    <a:gd name="T23" fmla="*/ 0 h 236"/>
                    <a:gd name="T24" fmla="*/ 0 w 198"/>
                    <a:gd name="T25" fmla="*/ 0 h 236"/>
                    <a:gd name="T26" fmla="*/ 0 w 198"/>
                    <a:gd name="T27" fmla="*/ 0 h 236"/>
                    <a:gd name="T28" fmla="*/ 0 w 198"/>
                    <a:gd name="T29" fmla="*/ 0 h 236"/>
                    <a:gd name="T30" fmla="*/ 0 w 198"/>
                    <a:gd name="T31" fmla="*/ 0 h 236"/>
                    <a:gd name="T32" fmla="*/ 0 w 198"/>
                    <a:gd name="T33" fmla="*/ 0 h 236"/>
                    <a:gd name="T34" fmla="*/ 0 w 198"/>
                    <a:gd name="T35" fmla="*/ 0 h 236"/>
                    <a:gd name="T36" fmla="*/ 0 w 198"/>
                    <a:gd name="T37" fmla="*/ 0 h 236"/>
                    <a:gd name="T38" fmla="*/ 0 w 198"/>
                    <a:gd name="T39" fmla="*/ 0 h 236"/>
                    <a:gd name="T40" fmla="*/ 0 w 198"/>
                    <a:gd name="T41" fmla="*/ 0 h 236"/>
                    <a:gd name="T42" fmla="*/ 0 w 198"/>
                    <a:gd name="T43" fmla="*/ 0 h 236"/>
                    <a:gd name="T44" fmla="*/ 0 w 198"/>
                    <a:gd name="T45" fmla="*/ 0 h 236"/>
                    <a:gd name="T46" fmla="*/ 0 w 198"/>
                    <a:gd name="T47" fmla="*/ 0 h 236"/>
                    <a:gd name="T48" fmla="*/ 0 w 198"/>
                    <a:gd name="T49" fmla="*/ 0 h 236"/>
                    <a:gd name="T50" fmla="*/ 0 w 198"/>
                    <a:gd name="T51" fmla="*/ 0 h 236"/>
                    <a:gd name="T52" fmla="*/ 0 w 198"/>
                    <a:gd name="T53" fmla="*/ 0 h 236"/>
                    <a:gd name="T54" fmla="*/ 0 w 198"/>
                    <a:gd name="T55" fmla="*/ 0 h 236"/>
                    <a:gd name="T56" fmla="*/ 0 w 198"/>
                    <a:gd name="T57" fmla="*/ 0 h 236"/>
                    <a:gd name="T58" fmla="*/ 0 w 198"/>
                    <a:gd name="T59" fmla="*/ 0 h 236"/>
                    <a:gd name="T60" fmla="*/ 0 w 198"/>
                    <a:gd name="T61" fmla="*/ 0 h 236"/>
                    <a:gd name="T62" fmla="*/ 0 w 198"/>
                    <a:gd name="T63" fmla="*/ 0 h 236"/>
                    <a:gd name="T64" fmla="*/ 0 w 198"/>
                    <a:gd name="T65" fmla="*/ 0 h 236"/>
                    <a:gd name="T66" fmla="*/ 0 w 198"/>
                    <a:gd name="T67" fmla="*/ 0 h 236"/>
                    <a:gd name="T68" fmla="*/ 0 w 198"/>
                    <a:gd name="T69" fmla="*/ 0 h 236"/>
                    <a:gd name="T70" fmla="*/ 0 w 198"/>
                    <a:gd name="T71" fmla="*/ 0 h 236"/>
                    <a:gd name="T72" fmla="*/ 0 w 198"/>
                    <a:gd name="T73" fmla="*/ 0 h 236"/>
                    <a:gd name="T74" fmla="*/ 0 w 198"/>
                    <a:gd name="T75" fmla="*/ 0 h 236"/>
                    <a:gd name="T76" fmla="*/ 0 w 198"/>
                    <a:gd name="T77" fmla="*/ 0 h 236"/>
                    <a:gd name="T78" fmla="*/ 0 w 198"/>
                    <a:gd name="T79" fmla="*/ 0 h 236"/>
                    <a:gd name="T80" fmla="*/ 0 w 198"/>
                    <a:gd name="T81" fmla="*/ 0 h 236"/>
                    <a:gd name="T82" fmla="*/ 0 w 198"/>
                    <a:gd name="T83" fmla="*/ 0 h 236"/>
                    <a:gd name="T84" fmla="*/ 0 w 198"/>
                    <a:gd name="T85" fmla="*/ 0 h 236"/>
                    <a:gd name="T86" fmla="*/ 0 w 198"/>
                    <a:gd name="T87" fmla="*/ 0 h 236"/>
                    <a:gd name="T88" fmla="*/ 0 w 198"/>
                    <a:gd name="T89" fmla="*/ 0 h 236"/>
                    <a:gd name="T90" fmla="*/ 0 w 198"/>
                    <a:gd name="T91" fmla="*/ 0 h 236"/>
                    <a:gd name="T92" fmla="*/ 0 w 198"/>
                    <a:gd name="T93" fmla="*/ 0 h 236"/>
                    <a:gd name="T94" fmla="*/ 0 w 198"/>
                    <a:gd name="T95" fmla="*/ 0 h 236"/>
                    <a:gd name="T96" fmla="*/ 0 w 198"/>
                    <a:gd name="T97" fmla="*/ 0 h 236"/>
                    <a:gd name="T98" fmla="*/ 0 w 198"/>
                    <a:gd name="T99" fmla="*/ 0 h 236"/>
                    <a:gd name="T100" fmla="*/ 0 w 198"/>
                    <a:gd name="T101" fmla="*/ 0 h 236"/>
                    <a:gd name="T102" fmla="*/ 0 w 198"/>
                    <a:gd name="T103" fmla="*/ 0 h 236"/>
                    <a:gd name="T104" fmla="*/ 0 w 198"/>
                    <a:gd name="T105" fmla="*/ 0 h 236"/>
                    <a:gd name="T106" fmla="*/ 0 w 198"/>
                    <a:gd name="T107" fmla="*/ 0 h 236"/>
                    <a:gd name="T108" fmla="*/ 0 w 198"/>
                    <a:gd name="T109" fmla="*/ 0 h 236"/>
                    <a:gd name="T110" fmla="*/ 0 w 198"/>
                    <a:gd name="T111" fmla="*/ 0 h 236"/>
                    <a:gd name="T112" fmla="*/ 0 w 198"/>
                    <a:gd name="T113" fmla="*/ 0 h 236"/>
                    <a:gd name="T114" fmla="*/ 0 w 198"/>
                    <a:gd name="T115" fmla="*/ 0 h 236"/>
                    <a:gd name="T116" fmla="*/ 0 w 198"/>
                    <a:gd name="T117" fmla="*/ 0 h 236"/>
                    <a:gd name="T118" fmla="*/ 0 w 198"/>
                    <a:gd name="T119" fmla="*/ 0 h 236"/>
                    <a:gd name="T120" fmla="*/ 0 w 198"/>
                    <a:gd name="T121" fmla="*/ 0 h 2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98" h="236">
                      <a:moveTo>
                        <a:pt x="73" y="36"/>
                      </a:moveTo>
                      <a:lnTo>
                        <a:pt x="58" y="46"/>
                      </a:lnTo>
                      <a:lnTo>
                        <a:pt x="46" y="58"/>
                      </a:lnTo>
                      <a:lnTo>
                        <a:pt x="33" y="72"/>
                      </a:lnTo>
                      <a:lnTo>
                        <a:pt x="22" y="85"/>
                      </a:lnTo>
                      <a:lnTo>
                        <a:pt x="14" y="100"/>
                      </a:lnTo>
                      <a:lnTo>
                        <a:pt x="7" y="115"/>
                      </a:lnTo>
                      <a:lnTo>
                        <a:pt x="2" y="130"/>
                      </a:lnTo>
                      <a:lnTo>
                        <a:pt x="0" y="146"/>
                      </a:lnTo>
                      <a:lnTo>
                        <a:pt x="2" y="170"/>
                      </a:lnTo>
                      <a:lnTo>
                        <a:pt x="12" y="190"/>
                      </a:lnTo>
                      <a:lnTo>
                        <a:pt x="26" y="207"/>
                      </a:lnTo>
                      <a:lnTo>
                        <a:pt x="43" y="220"/>
                      </a:lnTo>
                      <a:lnTo>
                        <a:pt x="64" y="229"/>
                      </a:lnTo>
                      <a:lnTo>
                        <a:pt x="88" y="235"/>
                      </a:lnTo>
                      <a:lnTo>
                        <a:pt x="110" y="236"/>
                      </a:lnTo>
                      <a:lnTo>
                        <a:pt x="132" y="232"/>
                      </a:lnTo>
                      <a:lnTo>
                        <a:pt x="137" y="232"/>
                      </a:lnTo>
                      <a:lnTo>
                        <a:pt x="142" y="230"/>
                      </a:lnTo>
                      <a:lnTo>
                        <a:pt x="145" y="226"/>
                      </a:lnTo>
                      <a:lnTo>
                        <a:pt x="146" y="221"/>
                      </a:lnTo>
                      <a:lnTo>
                        <a:pt x="145" y="219"/>
                      </a:lnTo>
                      <a:lnTo>
                        <a:pt x="142" y="219"/>
                      </a:lnTo>
                      <a:lnTo>
                        <a:pt x="137" y="217"/>
                      </a:lnTo>
                      <a:lnTo>
                        <a:pt x="131" y="217"/>
                      </a:lnTo>
                      <a:lnTo>
                        <a:pt x="124" y="217"/>
                      </a:lnTo>
                      <a:lnTo>
                        <a:pt x="118" y="217"/>
                      </a:lnTo>
                      <a:lnTo>
                        <a:pt x="112" y="217"/>
                      </a:lnTo>
                      <a:lnTo>
                        <a:pt x="109" y="217"/>
                      </a:lnTo>
                      <a:lnTo>
                        <a:pt x="97" y="216"/>
                      </a:lnTo>
                      <a:lnTo>
                        <a:pt x="87" y="215"/>
                      </a:lnTo>
                      <a:lnTo>
                        <a:pt x="75" y="214"/>
                      </a:lnTo>
                      <a:lnTo>
                        <a:pt x="63" y="211"/>
                      </a:lnTo>
                      <a:lnTo>
                        <a:pt x="51" y="207"/>
                      </a:lnTo>
                      <a:lnTo>
                        <a:pt x="40" y="199"/>
                      </a:lnTo>
                      <a:lnTo>
                        <a:pt x="29" y="189"/>
                      </a:lnTo>
                      <a:lnTo>
                        <a:pt x="17" y="174"/>
                      </a:lnTo>
                      <a:lnTo>
                        <a:pt x="15" y="157"/>
                      </a:lnTo>
                      <a:lnTo>
                        <a:pt x="16" y="141"/>
                      </a:lnTo>
                      <a:lnTo>
                        <a:pt x="21" y="124"/>
                      </a:lnTo>
                      <a:lnTo>
                        <a:pt x="28" y="109"/>
                      </a:lnTo>
                      <a:lnTo>
                        <a:pt x="39" y="96"/>
                      </a:lnTo>
                      <a:lnTo>
                        <a:pt x="50" y="82"/>
                      </a:lnTo>
                      <a:lnTo>
                        <a:pt x="63" y="70"/>
                      </a:lnTo>
                      <a:lnTo>
                        <a:pt x="78" y="59"/>
                      </a:lnTo>
                      <a:lnTo>
                        <a:pt x="94" y="49"/>
                      </a:lnTo>
                      <a:lnTo>
                        <a:pt x="110" y="39"/>
                      </a:lnTo>
                      <a:lnTo>
                        <a:pt x="126" y="31"/>
                      </a:lnTo>
                      <a:lnTo>
                        <a:pt x="142" y="24"/>
                      </a:lnTo>
                      <a:lnTo>
                        <a:pt x="158" y="19"/>
                      </a:lnTo>
                      <a:lnTo>
                        <a:pt x="172" y="13"/>
                      </a:lnTo>
                      <a:lnTo>
                        <a:pt x="186" y="10"/>
                      </a:lnTo>
                      <a:lnTo>
                        <a:pt x="198" y="7"/>
                      </a:lnTo>
                      <a:lnTo>
                        <a:pt x="190" y="3"/>
                      </a:lnTo>
                      <a:lnTo>
                        <a:pt x="177" y="0"/>
                      </a:lnTo>
                      <a:lnTo>
                        <a:pt x="162" y="3"/>
                      </a:lnTo>
                      <a:lnTo>
                        <a:pt x="144" y="6"/>
                      </a:lnTo>
                      <a:lnTo>
                        <a:pt x="124" y="12"/>
                      </a:lnTo>
                      <a:lnTo>
                        <a:pt x="105" y="19"/>
                      </a:lnTo>
                      <a:lnTo>
                        <a:pt x="88" y="28"/>
                      </a:lnTo>
                      <a:lnTo>
                        <a:pt x="73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27" name="Freeform 1073"/>
                <p:cNvSpPr>
                  <a:spLocks/>
                </p:cNvSpPr>
                <p:nvPr/>
              </p:nvSpPr>
              <p:spPr bwMode="auto">
                <a:xfrm>
                  <a:off x="5233" y="2660"/>
                  <a:ext cx="47" cy="42"/>
                </a:xfrm>
                <a:custGeom>
                  <a:avLst/>
                  <a:gdLst>
                    <a:gd name="T0" fmla="*/ 0 w 128"/>
                    <a:gd name="T1" fmla="*/ 0 h 183"/>
                    <a:gd name="T2" fmla="*/ 0 w 128"/>
                    <a:gd name="T3" fmla="*/ 0 h 183"/>
                    <a:gd name="T4" fmla="*/ 0 w 128"/>
                    <a:gd name="T5" fmla="*/ 0 h 183"/>
                    <a:gd name="T6" fmla="*/ 0 w 128"/>
                    <a:gd name="T7" fmla="*/ 0 h 183"/>
                    <a:gd name="T8" fmla="*/ 0 w 128"/>
                    <a:gd name="T9" fmla="*/ 0 h 183"/>
                    <a:gd name="T10" fmla="*/ 0 w 128"/>
                    <a:gd name="T11" fmla="*/ 0 h 183"/>
                    <a:gd name="T12" fmla="*/ 0 w 128"/>
                    <a:gd name="T13" fmla="*/ 0 h 183"/>
                    <a:gd name="T14" fmla="*/ 0 w 128"/>
                    <a:gd name="T15" fmla="*/ 0 h 183"/>
                    <a:gd name="T16" fmla="*/ 0 w 128"/>
                    <a:gd name="T17" fmla="*/ 0 h 183"/>
                    <a:gd name="T18" fmla="*/ 0 w 128"/>
                    <a:gd name="T19" fmla="*/ 0 h 183"/>
                    <a:gd name="T20" fmla="*/ 0 w 128"/>
                    <a:gd name="T21" fmla="*/ 0 h 183"/>
                    <a:gd name="T22" fmla="*/ 0 w 128"/>
                    <a:gd name="T23" fmla="*/ 0 h 183"/>
                    <a:gd name="T24" fmla="*/ 0 w 128"/>
                    <a:gd name="T25" fmla="*/ 0 h 183"/>
                    <a:gd name="T26" fmla="*/ 0 w 128"/>
                    <a:gd name="T27" fmla="*/ 0 h 183"/>
                    <a:gd name="T28" fmla="*/ 0 w 128"/>
                    <a:gd name="T29" fmla="*/ 0 h 183"/>
                    <a:gd name="T30" fmla="*/ 0 w 128"/>
                    <a:gd name="T31" fmla="*/ 0 h 183"/>
                    <a:gd name="T32" fmla="*/ 0 w 128"/>
                    <a:gd name="T33" fmla="*/ 0 h 183"/>
                    <a:gd name="T34" fmla="*/ 0 w 128"/>
                    <a:gd name="T35" fmla="*/ 0 h 183"/>
                    <a:gd name="T36" fmla="*/ 0 w 128"/>
                    <a:gd name="T37" fmla="*/ 0 h 183"/>
                    <a:gd name="T38" fmla="*/ 0 w 128"/>
                    <a:gd name="T39" fmla="*/ 0 h 183"/>
                    <a:gd name="T40" fmla="*/ 0 w 128"/>
                    <a:gd name="T41" fmla="*/ 0 h 183"/>
                    <a:gd name="T42" fmla="*/ 0 w 128"/>
                    <a:gd name="T43" fmla="*/ 0 h 183"/>
                    <a:gd name="T44" fmla="*/ 0 w 128"/>
                    <a:gd name="T45" fmla="*/ 0 h 183"/>
                    <a:gd name="T46" fmla="*/ 0 w 128"/>
                    <a:gd name="T47" fmla="*/ 0 h 183"/>
                    <a:gd name="T48" fmla="*/ 0 w 128"/>
                    <a:gd name="T49" fmla="*/ 0 h 183"/>
                    <a:gd name="T50" fmla="*/ 0 w 128"/>
                    <a:gd name="T51" fmla="*/ 0 h 183"/>
                    <a:gd name="T52" fmla="*/ 0 w 128"/>
                    <a:gd name="T53" fmla="*/ 0 h 183"/>
                    <a:gd name="T54" fmla="*/ 0 w 128"/>
                    <a:gd name="T55" fmla="*/ 0 h 183"/>
                    <a:gd name="T56" fmla="*/ 0 w 128"/>
                    <a:gd name="T57" fmla="*/ 0 h 183"/>
                    <a:gd name="T58" fmla="*/ 0 w 128"/>
                    <a:gd name="T59" fmla="*/ 0 h 183"/>
                    <a:gd name="T60" fmla="*/ 0 w 128"/>
                    <a:gd name="T61" fmla="*/ 0 h 183"/>
                    <a:gd name="T62" fmla="*/ 0 w 128"/>
                    <a:gd name="T63" fmla="*/ 0 h 183"/>
                    <a:gd name="T64" fmla="*/ 0 w 128"/>
                    <a:gd name="T65" fmla="*/ 0 h 183"/>
                    <a:gd name="T66" fmla="*/ 0 w 128"/>
                    <a:gd name="T67" fmla="*/ 0 h 183"/>
                    <a:gd name="T68" fmla="*/ 0 w 128"/>
                    <a:gd name="T69" fmla="*/ 0 h 183"/>
                    <a:gd name="T70" fmla="*/ 0 w 128"/>
                    <a:gd name="T71" fmla="*/ 0 h 183"/>
                    <a:gd name="T72" fmla="*/ 0 w 128"/>
                    <a:gd name="T73" fmla="*/ 0 h 183"/>
                    <a:gd name="T74" fmla="*/ 0 w 128"/>
                    <a:gd name="T75" fmla="*/ 0 h 183"/>
                    <a:gd name="T76" fmla="*/ 0 w 128"/>
                    <a:gd name="T77" fmla="*/ 0 h 183"/>
                    <a:gd name="T78" fmla="*/ 0 w 128"/>
                    <a:gd name="T79" fmla="*/ 0 h 183"/>
                    <a:gd name="T80" fmla="*/ 0 w 128"/>
                    <a:gd name="T81" fmla="*/ 0 h 183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28" h="183">
                      <a:moveTo>
                        <a:pt x="108" y="61"/>
                      </a:moveTo>
                      <a:lnTo>
                        <a:pt x="111" y="80"/>
                      </a:lnTo>
                      <a:lnTo>
                        <a:pt x="109" y="97"/>
                      </a:lnTo>
                      <a:lnTo>
                        <a:pt x="101" y="110"/>
                      </a:lnTo>
                      <a:lnTo>
                        <a:pt x="89" y="123"/>
                      </a:lnTo>
                      <a:lnTo>
                        <a:pt x="75" y="134"/>
                      </a:lnTo>
                      <a:lnTo>
                        <a:pt x="60" y="145"/>
                      </a:lnTo>
                      <a:lnTo>
                        <a:pt x="43" y="156"/>
                      </a:lnTo>
                      <a:lnTo>
                        <a:pt x="29" y="167"/>
                      </a:lnTo>
                      <a:lnTo>
                        <a:pt x="27" y="170"/>
                      </a:lnTo>
                      <a:lnTo>
                        <a:pt x="26" y="172"/>
                      </a:lnTo>
                      <a:lnTo>
                        <a:pt x="26" y="176"/>
                      </a:lnTo>
                      <a:lnTo>
                        <a:pt x="28" y="179"/>
                      </a:lnTo>
                      <a:lnTo>
                        <a:pt x="30" y="182"/>
                      </a:lnTo>
                      <a:lnTo>
                        <a:pt x="34" y="183"/>
                      </a:lnTo>
                      <a:lnTo>
                        <a:pt x="37" y="183"/>
                      </a:lnTo>
                      <a:lnTo>
                        <a:pt x="41" y="182"/>
                      </a:lnTo>
                      <a:lnTo>
                        <a:pt x="58" y="171"/>
                      </a:lnTo>
                      <a:lnTo>
                        <a:pt x="76" y="160"/>
                      </a:lnTo>
                      <a:lnTo>
                        <a:pt x="92" y="147"/>
                      </a:lnTo>
                      <a:lnTo>
                        <a:pt x="108" y="132"/>
                      </a:lnTo>
                      <a:lnTo>
                        <a:pt x="118" y="116"/>
                      </a:lnTo>
                      <a:lnTo>
                        <a:pt x="125" y="98"/>
                      </a:lnTo>
                      <a:lnTo>
                        <a:pt x="128" y="78"/>
                      </a:lnTo>
                      <a:lnTo>
                        <a:pt x="123" y="58"/>
                      </a:lnTo>
                      <a:lnTo>
                        <a:pt x="112" y="41"/>
                      </a:lnTo>
                      <a:lnTo>
                        <a:pt x="98" y="28"/>
                      </a:lnTo>
                      <a:lnTo>
                        <a:pt x="80" y="16"/>
                      </a:lnTo>
                      <a:lnTo>
                        <a:pt x="61" y="8"/>
                      </a:lnTo>
                      <a:lnTo>
                        <a:pt x="41" y="2"/>
                      </a:lnTo>
                      <a:lnTo>
                        <a:pt x="23" y="0"/>
                      </a:lnTo>
                      <a:lnTo>
                        <a:pt x="9" y="1"/>
                      </a:lnTo>
                      <a:lnTo>
                        <a:pt x="0" y="6"/>
                      </a:lnTo>
                      <a:lnTo>
                        <a:pt x="16" y="10"/>
                      </a:lnTo>
                      <a:lnTo>
                        <a:pt x="33" y="14"/>
                      </a:lnTo>
                      <a:lnTo>
                        <a:pt x="48" y="17"/>
                      </a:lnTo>
                      <a:lnTo>
                        <a:pt x="63" y="22"/>
                      </a:lnTo>
                      <a:lnTo>
                        <a:pt x="77" y="28"/>
                      </a:lnTo>
                      <a:lnTo>
                        <a:pt x="90" y="36"/>
                      </a:lnTo>
                      <a:lnTo>
                        <a:pt x="101" y="46"/>
                      </a:lnTo>
                      <a:lnTo>
                        <a:pt x="108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28" name="Freeform 1074"/>
                <p:cNvSpPr>
                  <a:spLocks/>
                </p:cNvSpPr>
                <p:nvPr/>
              </p:nvSpPr>
              <p:spPr bwMode="auto">
                <a:xfrm>
                  <a:off x="5070" y="2650"/>
                  <a:ext cx="112" cy="88"/>
                </a:xfrm>
                <a:custGeom>
                  <a:avLst/>
                  <a:gdLst>
                    <a:gd name="T0" fmla="*/ 0 w 323"/>
                    <a:gd name="T1" fmla="*/ 0 h 379"/>
                    <a:gd name="T2" fmla="*/ 0 w 323"/>
                    <a:gd name="T3" fmla="*/ 0 h 379"/>
                    <a:gd name="T4" fmla="*/ 0 w 323"/>
                    <a:gd name="T5" fmla="*/ 0 h 379"/>
                    <a:gd name="T6" fmla="*/ 0 w 323"/>
                    <a:gd name="T7" fmla="*/ 0 h 379"/>
                    <a:gd name="T8" fmla="*/ 0 w 323"/>
                    <a:gd name="T9" fmla="*/ 0 h 379"/>
                    <a:gd name="T10" fmla="*/ 0 w 323"/>
                    <a:gd name="T11" fmla="*/ 0 h 379"/>
                    <a:gd name="T12" fmla="*/ 0 w 323"/>
                    <a:gd name="T13" fmla="*/ 0 h 379"/>
                    <a:gd name="T14" fmla="*/ 0 w 323"/>
                    <a:gd name="T15" fmla="*/ 0 h 379"/>
                    <a:gd name="T16" fmla="*/ 0 w 323"/>
                    <a:gd name="T17" fmla="*/ 0 h 379"/>
                    <a:gd name="T18" fmla="*/ 0 w 323"/>
                    <a:gd name="T19" fmla="*/ 0 h 379"/>
                    <a:gd name="T20" fmla="*/ 0 w 323"/>
                    <a:gd name="T21" fmla="*/ 0 h 379"/>
                    <a:gd name="T22" fmla="*/ 0 w 323"/>
                    <a:gd name="T23" fmla="*/ 0 h 379"/>
                    <a:gd name="T24" fmla="*/ 0 w 323"/>
                    <a:gd name="T25" fmla="*/ 0 h 379"/>
                    <a:gd name="T26" fmla="*/ 0 w 323"/>
                    <a:gd name="T27" fmla="*/ 0 h 379"/>
                    <a:gd name="T28" fmla="*/ 0 w 323"/>
                    <a:gd name="T29" fmla="*/ 0 h 379"/>
                    <a:gd name="T30" fmla="*/ 0 w 323"/>
                    <a:gd name="T31" fmla="*/ 0 h 379"/>
                    <a:gd name="T32" fmla="*/ 0 w 323"/>
                    <a:gd name="T33" fmla="*/ 0 h 379"/>
                    <a:gd name="T34" fmla="*/ 0 w 323"/>
                    <a:gd name="T35" fmla="*/ 0 h 379"/>
                    <a:gd name="T36" fmla="*/ 0 w 323"/>
                    <a:gd name="T37" fmla="*/ 0 h 379"/>
                    <a:gd name="T38" fmla="*/ 0 w 323"/>
                    <a:gd name="T39" fmla="*/ 0 h 379"/>
                    <a:gd name="T40" fmla="*/ 0 w 323"/>
                    <a:gd name="T41" fmla="*/ 0 h 379"/>
                    <a:gd name="T42" fmla="*/ 0 w 323"/>
                    <a:gd name="T43" fmla="*/ 0 h 379"/>
                    <a:gd name="T44" fmla="*/ 0 w 323"/>
                    <a:gd name="T45" fmla="*/ 0 h 379"/>
                    <a:gd name="T46" fmla="*/ 0 w 323"/>
                    <a:gd name="T47" fmla="*/ 0 h 379"/>
                    <a:gd name="T48" fmla="*/ 0 w 323"/>
                    <a:gd name="T49" fmla="*/ 0 h 379"/>
                    <a:gd name="T50" fmla="*/ 0 w 323"/>
                    <a:gd name="T51" fmla="*/ 0 h 379"/>
                    <a:gd name="T52" fmla="*/ 0 w 323"/>
                    <a:gd name="T53" fmla="*/ 0 h 379"/>
                    <a:gd name="T54" fmla="*/ 0 w 323"/>
                    <a:gd name="T55" fmla="*/ 0 h 379"/>
                    <a:gd name="T56" fmla="*/ 0 w 323"/>
                    <a:gd name="T57" fmla="*/ 0 h 379"/>
                    <a:gd name="T58" fmla="*/ 0 w 323"/>
                    <a:gd name="T59" fmla="*/ 0 h 379"/>
                    <a:gd name="T60" fmla="*/ 0 w 323"/>
                    <a:gd name="T61" fmla="*/ 0 h 379"/>
                    <a:gd name="T62" fmla="*/ 0 w 323"/>
                    <a:gd name="T63" fmla="*/ 0 h 379"/>
                    <a:gd name="T64" fmla="*/ 0 w 323"/>
                    <a:gd name="T65" fmla="*/ 0 h 379"/>
                    <a:gd name="T66" fmla="*/ 0 w 323"/>
                    <a:gd name="T67" fmla="*/ 0 h 379"/>
                    <a:gd name="T68" fmla="*/ 0 w 323"/>
                    <a:gd name="T69" fmla="*/ 0 h 379"/>
                    <a:gd name="T70" fmla="*/ 0 w 323"/>
                    <a:gd name="T71" fmla="*/ 0 h 379"/>
                    <a:gd name="T72" fmla="*/ 0 w 323"/>
                    <a:gd name="T73" fmla="*/ 0 h 379"/>
                    <a:gd name="T74" fmla="*/ 0 w 323"/>
                    <a:gd name="T75" fmla="*/ 0 h 379"/>
                    <a:gd name="T76" fmla="*/ 0 w 323"/>
                    <a:gd name="T77" fmla="*/ 0 h 379"/>
                    <a:gd name="T78" fmla="*/ 0 w 323"/>
                    <a:gd name="T79" fmla="*/ 0 h 379"/>
                    <a:gd name="T80" fmla="*/ 0 w 323"/>
                    <a:gd name="T81" fmla="*/ 0 h 379"/>
                    <a:gd name="T82" fmla="*/ 0 w 323"/>
                    <a:gd name="T83" fmla="*/ 0 h 379"/>
                    <a:gd name="T84" fmla="*/ 0 w 323"/>
                    <a:gd name="T85" fmla="*/ 0 h 379"/>
                    <a:gd name="T86" fmla="*/ 0 w 323"/>
                    <a:gd name="T87" fmla="*/ 0 h 37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323" h="379">
                      <a:moveTo>
                        <a:pt x="126" y="50"/>
                      </a:moveTo>
                      <a:lnTo>
                        <a:pt x="101" y="70"/>
                      </a:lnTo>
                      <a:lnTo>
                        <a:pt x="76" y="92"/>
                      </a:lnTo>
                      <a:lnTo>
                        <a:pt x="54" y="115"/>
                      </a:lnTo>
                      <a:lnTo>
                        <a:pt x="34" y="140"/>
                      </a:lnTo>
                      <a:lnTo>
                        <a:pt x="18" y="167"/>
                      </a:lnTo>
                      <a:lnTo>
                        <a:pt x="6" y="196"/>
                      </a:lnTo>
                      <a:lnTo>
                        <a:pt x="0" y="227"/>
                      </a:lnTo>
                      <a:lnTo>
                        <a:pt x="1" y="259"/>
                      </a:lnTo>
                      <a:lnTo>
                        <a:pt x="4" y="267"/>
                      </a:lnTo>
                      <a:lnTo>
                        <a:pt x="7" y="277"/>
                      </a:lnTo>
                      <a:lnTo>
                        <a:pt x="11" y="283"/>
                      </a:lnTo>
                      <a:lnTo>
                        <a:pt x="15" y="291"/>
                      </a:lnTo>
                      <a:lnTo>
                        <a:pt x="21" y="298"/>
                      </a:lnTo>
                      <a:lnTo>
                        <a:pt x="27" y="305"/>
                      </a:lnTo>
                      <a:lnTo>
                        <a:pt x="34" y="311"/>
                      </a:lnTo>
                      <a:lnTo>
                        <a:pt x="41" y="316"/>
                      </a:lnTo>
                      <a:lnTo>
                        <a:pt x="57" y="325"/>
                      </a:lnTo>
                      <a:lnTo>
                        <a:pt x="72" y="333"/>
                      </a:lnTo>
                      <a:lnTo>
                        <a:pt x="87" y="340"/>
                      </a:lnTo>
                      <a:lnTo>
                        <a:pt x="103" y="345"/>
                      </a:lnTo>
                      <a:lnTo>
                        <a:pt x="120" y="351"/>
                      </a:lnTo>
                      <a:lnTo>
                        <a:pt x="136" y="356"/>
                      </a:lnTo>
                      <a:lnTo>
                        <a:pt x="153" y="360"/>
                      </a:lnTo>
                      <a:lnTo>
                        <a:pt x="169" y="364"/>
                      </a:lnTo>
                      <a:lnTo>
                        <a:pt x="187" y="367"/>
                      </a:lnTo>
                      <a:lnTo>
                        <a:pt x="204" y="370"/>
                      </a:lnTo>
                      <a:lnTo>
                        <a:pt x="221" y="372"/>
                      </a:lnTo>
                      <a:lnTo>
                        <a:pt x="238" y="374"/>
                      </a:lnTo>
                      <a:lnTo>
                        <a:pt x="256" y="375"/>
                      </a:lnTo>
                      <a:lnTo>
                        <a:pt x="273" y="376"/>
                      </a:lnTo>
                      <a:lnTo>
                        <a:pt x="290" y="378"/>
                      </a:lnTo>
                      <a:lnTo>
                        <a:pt x="307" y="379"/>
                      </a:lnTo>
                      <a:lnTo>
                        <a:pt x="312" y="379"/>
                      </a:lnTo>
                      <a:lnTo>
                        <a:pt x="317" y="375"/>
                      </a:lnTo>
                      <a:lnTo>
                        <a:pt x="320" y="372"/>
                      </a:lnTo>
                      <a:lnTo>
                        <a:pt x="323" y="366"/>
                      </a:lnTo>
                      <a:lnTo>
                        <a:pt x="323" y="360"/>
                      </a:lnTo>
                      <a:lnTo>
                        <a:pt x="320" y="356"/>
                      </a:lnTo>
                      <a:lnTo>
                        <a:pt x="316" y="352"/>
                      </a:lnTo>
                      <a:lnTo>
                        <a:pt x="311" y="351"/>
                      </a:lnTo>
                      <a:lnTo>
                        <a:pt x="295" y="351"/>
                      </a:lnTo>
                      <a:lnTo>
                        <a:pt x="279" y="351"/>
                      </a:lnTo>
                      <a:lnTo>
                        <a:pt x="263" y="350"/>
                      </a:lnTo>
                      <a:lnTo>
                        <a:pt x="248" y="349"/>
                      </a:lnTo>
                      <a:lnTo>
                        <a:pt x="231" y="348"/>
                      </a:lnTo>
                      <a:lnTo>
                        <a:pt x="215" y="345"/>
                      </a:lnTo>
                      <a:lnTo>
                        <a:pt x="200" y="343"/>
                      </a:lnTo>
                      <a:lnTo>
                        <a:pt x="183" y="341"/>
                      </a:lnTo>
                      <a:lnTo>
                        <a:pt x="168" y="337"/>
                      </a:lnTo>
                      <a:lnTo>
                        <a:pt x="151" y="334"/>
                      </a:lnTo>
                      <a:lnTo>
                        <a:pt x="136" y="329"/>
                      </a:lnTo>
                      <a:lnTo>
                        <a:pt x="121" y="325"/>
                      </a:lnTo>
                      <a:lnTo>
                        <a:pt x="106" y="320"/>
                      </a:lnTo>
                      <a:lnTo>
                        <a:pt x="92" y="313"/>
                      </a:lnTo>
                      <a:lnTo>
                        <a:pt x="76" y="306"/>
                      </a:lnTo>
                      <a:lnTo>
                        <a:pt x="62" y="300"/>
                      </a:lnTo>
                      <a:lnTo>
                        <a:pt x="51" y="291"/>
                      </a:lnTo>
                      <a:lnTo>
                        <a:pt x="41" y="280"/>
                      </a:lnTo>
                      <a:lnTo>
                        <a:pt x="35" y="269"/>
                      </a:lnTo>
                      <a:lnTo>
                        <a:pt x="31" y="255"/>
                      </a:lnTo>
                      <a:lnTo>
                        <a:pt x="31" y="239"/>
                      </a:lnTo>
                      <a:lnTo>
                        <a:pt x="33" y="218"/>
                      </a:lnTo>
                      <a:lnTo>
                        <a:pt x="38" y="197"/>
                      </a:lnTo>
                      <a:lnTo>
                        <a:pt x="42" y="182"/>
                      </a:lnTo>
                      <a:lnTo>
                        <a:pt x="51" y="165"/>
                      </a:lnTo>
                      <a:lnTo>
                        <a:pt x="60" y="150"/>
                      </a:lnTo>
                      <a:lnTo>
                        <a:pt x="68" y="136"/>
                      </a:lnTo>
                      <a:lnTo>
                        <a:pt x="79" y="124"/>
                      </a:lnTo>
                      <a:lnTo>
                        <a:pt x="89" y="111"/>
                      </a:lnTo>
                      <a:lnTo>
                        <a:pt x="101" y="100"/>
                      </a:lnTo>
                      <a:lnTo>
                        <a:pt x="114" y="88"/>
                      </a:lnTo>
                      <a:lnTo>
                        <a:pt x="129" y="76"/>
                      </a:lnTo>
                      <a:lnTo>
                        <a:pt x="144" y="64"/>
                      </a:lnTo>
                      <a:lnTo>
                        <a:pt x="162" y="53"/>
                      </a:lnTo>
                      <a:lnTo>
                        <a:pt x="181" y="41"/>
                      </a:lnTo>
                      <a:lnTo>
                        <a:pt x="201" y="31"/>
                      </a:lnTo>
                      <a:lnTo>
                        <a:pt x="219" y="22"/>
                      </a:lnTo>
                      <a:lnTo>
                        <a:pt x="237" y="14"/>
                      </a:lnTo>
                      <a:lnTo>
                        <a:pt x="253" y="7"/>
                      </a:lnTo>
                      <a:lnTo>
                        <a:pt x="268" y="1"/>
                      </a:lnTo>
                      <a:lnTo>
                        <a:pt x="255" y="0"/>
                      </a:lnTo>
                      <a:lnTo>
                        <a:pt x="238" y="1"/>
                      </a:lnTo>
                      <a:lnTo>
                        <a:pt x="221" y="5"/>
                      </a:lnTo>
                      <a:lnTo>
                        <a:pt x="201" y="11"/>
                      </a:lnTo>
                      <a:lnTo>
                        <a:pt x="181" y="19"/>
                      </a:lnTo>
                      <a:lnTo>
                        <a:pt x="161" y="28"/>
                      </a:lnTo>
                      <a:lnTo>
                        <a:pt x="142" y="39"/>
                      </a:lnTo>
                      <a:lnTo>
                        <a:pt x="126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29" name="Freeform 1075"/>
                <p:cNvSpPr>
                  <a:spLocks/>
                </p:cNvSpPr>
                <p:nvPr/>
              </p:nvSpPr>
              <p:spPr bwMode="auto">
                <a:xfrm>
                  <a:off x="5229" y="2647"/>
                  <a:ext cx="99" cy="59"/>
                </a:xfrm>
                <a:custGeom>
                  <a:avLst/>
                  <a:gdLst>
                    <a:gd name="T0" fmla="*/ 0 w 282"/>
                    <a:gd name="T1" fmla="*/ 0 h 253"/>
                    <a:gd name="T2" fmla="*/ 0 w 282"/>
                    <a:gd name="T3" fmla="*/ 0 h 253"/>
                    <a:gd name="T4" fmla="*/ 0 w 282"/>
                    <a:gd name="T5" fmla="*/ 0 h 253"/>
                    <a:gd name="T6" fmla="*/ 0 w 282"/>
                    <a:gd name="T7" fmla="*/ 0 h 253"/>
                    <a:gd name="T8" fmla="*/ 0 w 282"/>
                    <a:gd name="T9" fmla="*/ 0 h 253"/>
                    <a:gd name="T10" fmla="*/ 0 w 282"/>
                    <a:gd name="T11" fmla="*/ 0 h 253"/>
                    <a:gd name="T12" fmla="*/ 0 w 282"/>
                    <a:gd name="T13" fmla="*/ 0 h 253"/>
                    <a:gd name="T14" fmla="*/ 0 w 282"/>
                    <a:gd name="T15" fmla="*/ 0 h 253"/>
                    <a:gd name="T16" fmla="*/ 0 w 282"/>
                    <a:gd name="T17" fmla="*/ 0 h 253"/>
                    <a:gd name="T18" fmla="*/ 0 w 282"/>
                    <a:gd name="T19" fmla="*/ 0 h 253"/>
                    <a:gd name="T20" fmla="*/ 0 w 282"/>
                    <a:gd name="T21" fmla="*/ 0 h 253"/>
                    <a:gd name="T22" fmla="*/ 0 w 282"/>
                    <a:gd name="T23" fmla="*/ 0 h 253"/>
                    <a:gd name="T24" fmla="*/ 0 w 282"/>
                    <a:gd name="T25" fmla="*/ 0 h 253"/>
                    <a:gd name="T26" fmla="*/ 0 w 282"/>
                    <a:gd name="T27" fmla="*/ 0 h 253"/>
                    <a:gd name="T28" fmla="*/ 0 w 282"/>
                    <a:gd name="T29" fmla="*/ 0 h 253"/>
                    <a:gd name="T30" fmla="*/ 0 w 282"/>
                    <a:gd name="T31" fmla="*/ 0 h 253"/>
                    <a:gd name="T32" fmla="*/ 0 w 282"/>
                    <a:gd name="T33" fmla="*/ 0 h 253"/>
                    <a:gd name="T34" fmla="*/ 0 w 282"/>
                    <a:gd name="T35" fmla="*/ 0 h 253"/>
                    <a:gd name="T36" fmla="*/ 0 w 282"/>
                    <a:gd name="T37" fmla="*/ 0 h 253"/>
                    <a:gd name="T38" fmla="*/ 0 w 282"/>
                    <a:gd name="T39" fmla="*/ 0 h 253"/>
                    <a:gd name="T40" fmla="*/ 0 w 282"/>
                    <a:gd name="T41" fmla="*/ 0 h 253"/>
                    <a:gd name="T42" fmla="*/ 0 w 282"/>
                    <a:gd name="T43" fmla="*/ 0 h 253"/>
                    <a:gd name="T44" fmla="*/ 0 w 282"/>
                    <a:gd name="T45" fmla="*/ 0 h 253"/>
                    <a:gd name="T46" fmla="*/ 0 w 282"/>
                    <a:gd name="T47" fmla="*/ 0 h 253"/>
                    <a:gd name="T48" fmla="*/ 0 w 282"/>
                    <a:gd name="T49" fmla="*/ 0 h 253"/>
                    <a:gd name="T50" fmla="*/ 0 w 282"/>
                    <a:gd name="T51" fmla="*/ 0 h 253"/>
                    <a:gd name="T52" fmla="*/ 0 w 282"/>
                    <a:gd name="T53" fmla="*/ 0 h 253"/>
                    <a:gd name="T54" fmla="*/ 0 w 282"/>
                    <a:gd name="T55" fmla="*/ 0 h 253"/>
                    <a:gd name="T56" fmla="*/ 0 w 282"/>
                    <a:gd name="T57" fmla="*/ 0 h 253"/>
                    <a:gd name="T58" fmla="*/ 0 w 282"/>
                    <a:gd name="T59" fmla="*/ 0 h 253"/>
                    <a:gd name="T60" fmla="*/ 0 w 282"/>
                    <a:gd name="T61" fmla="*/ 0 h 253"/>
                    <a:gd name="T62" fmla="*/ 0 w 282"/>
                    <a:gd name="T63" fmla="*/ 0 h 253"/>
                    <a:gd name="T64" fmla="*/ 0 w 282"/>
                    <a:gd name="T65" fmla="*/ 0 h 253"/>
                    <a:gd name="T66" fmla="*/ 0 w 282"/>
                    <a:gd name="T67" fmla="*/ 0 h 253"/>
                    <a:gd name="T68" fmla="*/ 0 w 282"/>
                    <a:gd name="T69" fmla="*/ 0 h 253"/>
                    <a:gd name="T70" fmla="*/ 0 w 282"/>
                    <a:gd name="T71" fmla="*/ 0 h 253"/>
                    <a:gd name="T72" fmla="*/ 0 w 282"/>
                    <a:gd name="T73" fmla="*/ 0 h 253"/>
                    <a:gd name="T74" fmla="*/ 0 w 282"/>
                    <a:gd name="T75" fmla="*/ 0 h 253"/>
                    <a:gd name="T76" fmla="*/ 0 w 282"/>
                    <a:gd name="T77" fmla="*/ 0 h 253"/>
                    <a:gd name="T78" fmla="*/ 0 w 282"/>
                    <a:gd name="T79" fmla="*/ 0 h 253"/>
                    <a:gd name="T80" fmla="*/ 0 w 282"/>
                    <a:gd name="T81" fmla="*/ 0 h 253"/>
                    <a:gd name="T82" fmla="*/ 0 w 282"/>
                    <a:gd name="T83" fmla="*/ 0 h 253"/>
                    <a:gd name="T84" fmla="*/ 0 w 282"/>
                    <a:gd name="T85" fmla="*/ 0 h 253"/>
                    <a:gd name="T86" fmla="*/ 0 w 282"/>
                    <a:gd name="T87" fmla="*/ 0 h 253"/>
                    <a:gd name="T88" fmla="*/ 0 w 282"/>
                    <a:gd name="T89" fmla="*/ 0 h 253"/>
                    <a:gd name="T90" fmla="*/ 0 w 282"/>
                    <a:gd name="T91" fmla="*/ 0 h 253"/>
                    <a:gd name="T92" fmla="*/ 0 w 282"/>
                    <a:gd name="T93" fmla="*/ 0 h 253"/>
                    <a:gd name="T94" fmla="*/ 0 w 282"/>
                    <a:gd name="T95" fmla="*/ 0 h 253"/>
                    <a:gd name="T96" fmla="*/ 0 w 282"/>
                    <a:gd name="T97" fmla="*/ 0 h 253"/>
                    <a:gd name="T98" fmla="*/ 0 w 282"/>
                    <a:gd name="T99" fmla="*/ 0 h 253"/>
                    <a:gd name="T100" fmla="*/ 0 w 282"/>
                    <a:gd name="T101" fmla="*/ 0 h 253"/>
                    <a:gd name="T102" fmla="*/ 0 w 282"/>
                    <a:gd name="T103" fmla="*/ 0 h 253"/>
                    <a:gd name="T104" fmla="*/ 0 w 282"/>
                    <a:gd name="T105" fmla="*/ 0 h 253"/>
                    <a:gd name="T106" fmla="*/ 0 w 282"/>
                    <a:gd name="T107" fmla="*/ 0 h 253"/>
                    <a:gd name="T108" fmla="*/ 0 w 282"/>
                    <a:gd name="T109" fmla="*/ 0 h 253"/>
                    <a:gd name="T110" fmla="*/ 0 w 282"/>
                    <a:gd name="T111" fmla="*/ 0 h 253"/>
                    <a:gd name="T112" fmla="*/ 0 w 282"/>
                    <a:gd name="T113" fmla="*/ 0 h 253"/>
                    <a:gd name="T114" fmla="*/ 0 w 282"/>
                    <a:gd name="T115" fmla="*/ 0 h 253"/>
                    <a:gd name="T116" fmla="*/ 0 w 282"/>
                    <a:gd name="T117" fmla="*/ 0 h 253"/>
                    <a:gd name="T118" fmla="*/ 0 w 282"/>
                    <a:gd name="T119" fmla="*/ 0 h 253"/>
                    <a:gd name="T120" fmla="*/ 0 w 282"/>
                    <a:gd name="T121" fmla="*/ 0 h 253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82" h="253">
                      <a:moveTo>
                        <a:pt x="235" y="78"/>
                      </a:moveTo>
                      <a:lnTo>
                        <a:pt x="248" y="92"/>
                      </a:lnTo>
                      <a:lnTo>
                        <a:pt x="255" y="108"/>
                      </a:lnTo>
                      <a:lnTo>
                        <a:pt x="259" y="125"/>
                      </a:lnTo>
                      <a:lnTo>
                        <a:pt x="259" y="144"/>
                      </a:lnTo>
                      <a:lnTo>
                        <a:pt x="257" y="159"/>
                      </a:lnTo>
                      <a:lnTo>
                        <a:pt x="252" y="171"/>
                      </a:lnTo>
                      <a:lnTo>
                        <a:pt x="244" y="184"/>
                      </a:lnTo>
                      <a:lnTo>
                        <a:pt x="236" y="194"/>
                      </a:lnTo>
                      <a:lnTo>
                        <a:pt x="225" y="206"/>
                      </a:lnTo>
                      <a:lnTo>
                        <a:pt x="215" y="215"/>
                      </a:lnTo>
                      <a:lnTo>
                        <a:pt x="204" y="225"/>
                      </a:lnTo>
                      <a:lnTo>
                        <a:pt x="194" y="236"/>
                      </a:lnTo>
                      <a:lnTo>
                        <a:pt x="191" y="239"/>
                      </a:lnTo>
                      <a:lnTo>
                        <a:pt x="190" y="242"/>
                      </a:lnTo>
                      <a:lnTo>
                        <a:pt x="191" y="246"/>
                      </a:lnTo>
                      <a:lnTo>
                        <a:pt x="194" y="249"/>
                      </a:lnTo>
                      <a:lnTo>
                        <a:pt x="197" y="252"/>
                      </a:lnTo>
                      <a:lnTo>
                        <a:pt x="201" y="253"/>
                      </a:lnTo>
                      <a:lnTo>
                        <a:pt x="205" y="252"/>
                      </a:lnTo>
                      <a:lnTo>
                        <a:pt x="209" y="249"/>
                      </a:lnTo>
                      <a:lnTo>
                        <a:pt x="232" y="234"/>
                      </a:lnTo>
                      <a:lnTo>
                        <a:pt x="251" y="215"/>
                      </a:lnTo>
                      <a:lnTo>
                        <a:pt x="267" y="192"/>
                      </a:lnTo>
                      <a:lnTo>
                        <a:pt x="278" y="168"/>
                      </a:lnTo>
                      <a:lnTo>
                        <a:pt x="282" y="141"/>
                      </a:lnTo>
                      <a:lnTo>
                        <a:pt x="279" y="116"/>
                      </a:lnTo>
                      <a:lnTo>
                        <a:pt x="270" y="92"/>
                      </a:lnTo>
                      <a:lnTo>
                        <a:pt x="251" y="70"/>
                      </a:lnTo>
                      <a:lnTo>
                        <a:pt x="237" y="59"/>
                      </a:lnTo>
                      <a:lnTo>
                        <a:pt x="221" y="48"/>
                      </a:lnTo>
                      <a:lnTo>
                        <a:pt x="202" y="39"/>
                      </a:lnTo>
                      <a:lnTo>
                        <a:pt x="183" y="31"/>
                      </a:lnTo>
                      <a:lnTo>
                        <a:pt x="163" y="24"/>
                      </a:lnTo>
                      <a:lnTo>
                        <a:pt x="142" y="18"/>
                      </a:lnTo>
                      <a:lnTo>
                        <a:pt x="122" y="13"/>
                      </a:lnTo>
                      <a:lnTo>
                        <a:pt x="101" y="8"/>
                      </a:lnTo>
                      <a:lnTo>
                        <a:pt x="82" y="5"/>
                      </a:lnTo>
                      <a:lnTo>
                        <a:pt x="63" y="2"/>
                      </a:lnTo>
                      <a:lnTo>
                        <a:pt x="47" y="0"/>
                      </a:lnTo>
                      <a:lnTo>
                        <a:pt x="32" y="0"/>
                      </a:lnTo>
                      <a:lnTo>
                        <a:pt x="19" y="0"/>
                      </a:lnTo>
                      <a:lnTo>
                        <a:pt x="10" y="1"/>
                      </a:lnTo>
                      <a:lnTo>
                        <a:pt x="4" y="4"/>
                      </a:lnTo>
                      <a:lnTo>
                        <a:pt x="0" y="6"/>
                      </a:lnTo>
                      <a:lnTo>
                        <a:pt x="12" y="8"/>
                      </a:lnTo>
                      <a:lnTo>
                        <a:pt x="25" y="9"/>
                      </a:lnTo>
                      <a:lnTo>
                        <a:pt x="38" y="12"/>
                      </a:lnTo>
                      <a:lnTo>
                        <a:pt x="52" y="14"/>
                      </a:lnTo>
                      <a:lnTo>
                        <a:pt x="67" y="16"/>
                      </a:lnTo>
                      <a:lnTo>
                        <a:pt x="82" y="18"/>
                      </a:lnTo>
                      <a:lnTo>
                        <a:pt x="97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5"/>
                      </a:lnTo>
                      <a:lnTo>
                        <a:pt x="162" y="40"/>
                      </a:lnTo>
                      <a:lnTo>
                        <a:pt x="177" y="46"/>
                      </a:lnTo>
                      <a:lnTo>
                        <a:pt x="192" y="53"/>
                      </a:lnTo>
                      <a:lnTo>
                        <a:pt x="208" y="60"/>
                      </a:lnTo>
                      <a:lnTo>
                        <a:pt x="222" y="69"/>
                      </a:lnTo>
                      <a:lnTo>
                        <a:pt x="235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30" name="Freeform 1076"/>
                <p:cNvSpPr>
                  <a:spLocks/>
                </p:cNvSpPr>
                <p:nvPr/>
              </p:nvSpPr>
              <p:spPr bwMode="auto">
                <a:xfrm>
                  <a:off x="5030" y="2680"/>
                  <a:ext cx="40" cy="54"/>
                </a:xfrm>
                <a:custGeom>
                  <a:avLst/>
                  <a:gdLst>
                    <a:gd name="T0" fmla="*/ 0 w 115"/>
                    <a:gd name="T1" fmla="*/ 0 h 236"/>
                    <a:gd name="T2" fmla="*/ 0 w 115"/>
                    <a:gd name="T3" fmla="*/ 0 h 236"/>
                    <a:gd name="T4" fmla="*/ 0 w 115"/>
                    <a:gd name="T5" fmla="*/ 0 h 236"/>
                    <a:gd name="T6" fmla="*/ 0 w 115"/>
                    <a:gd name="T7" fmla="*/ 0 h 236"/>
                    <a:gd name="T8" fmla="*/ 0 w 115"/>
                    <a:gd name="T9" fmla="*/ 0 h 236"/>
                    <a:gd name="T10" fmla="*/ 0 w 115"/>
                    <a:gd name="T11" fmla="*/ 0 h 236"/>
                    <a:gd name="T12" fmla="*/ 0 w 115"/>
                    <a:gd name="T13" fmla="*/ 0 h 236"/>
                    <a:gd name="T14" fmla="*/ 0 w 115"/>
                    <a:gd name="T15" fmla="*/ 0 h 236"/>
                    <a:gd name="T16" fmla="*/ 0 w 115"/>
                    <a:gd name="T17" fmla="*/ 0 h 236"/>
                    <a:gd name="T18" fmla="*/ 0 w 115"/>
                    <a:gd name="T19" fmla="*/ 0 h 236"/>
                    <a:gd name="T20" fmla="*/ 0 w 115"/>
                    <a:gd name="T21" fmla="*/ 0 h 236"/>
                    <a:gd name="T22" fmla="*/ 0 w 115"/>
                    <a:gd name="T23" fmla="*/ 0 h 236"/>
                    <a:gd name="T24" fmla="*/ 0 w 115"/>
                    <a:gd name="T25" fmla="*/ 0 h 236"/>
                    <a:gd name="T26" fmla="*/ 0 w 115"/>
                    <a:gd name="T27" fmla="*/ 0 h 236"/>
                    <a:gd name="T28" fmla="*/ 0 w 115"/>
                    <a:gd name="T29" fmla="*/ 0 h 236"/>
                    <a:gd name="T30" fmla="*/ 0 w 115"/>
                    <a:gd name="T31" fmla="*/ 0 h 236"/>
                    <a:gd name="T32" fmla="*/ 0 w 115"/>
                    <a:gd name="T33" fmla="*/ 0 h 236"/>
                    <a:gd name="T34" fmla="*/ 0 w 115"/>
                    <a:gd name="T35" fmla="*/ 0 h 236"/>
                    <a:gd name="T36" fmla="*/ 0 w 115"/>
                    <a:gd name="T37" fmla="*/ 0 h 236"/>
                    <a:gd name="T38" fmla="*/ 0 w 115"/>
                    <a:gd name="T39" fmla="*/ 0 h 236"/>
                    <a:gd name="T40" fmla="*/ 0 w 115"/>
                    <a:gd name="T41" fmla="*/ 0 h 236"/>
                    <a:gd name="T42" fmla="*/ 0 w 115"/>
                    <a:gd name="T43" fmla="*/ 0 h 236"/>
                    <a:gd name="T44" fmla="*/ 0 w 115"/>
                    <a:gd name="T45" fmla="*/ 0 h 236"/>
                    <a:gd name="T46" fmla="*/ 0 w 115"/>
                    <a:gd name="T47" fmla="*/ 0 h 236"/>
                    <a:gd name="T48" fmla="*/ 0 w 115"/>
                    <a:gd name="T49" fmla="*/ 0 h 236"/>
                    <a:gd name="T50" fmla="*/ 0 w 115"/>
                    <a:gd name="T51" fmla="*/ 0 h 236"/>
                    <a:gd name="T52" fmla="*/ 0 w 115"/>
                    <a:gd name="T53" fmla="*/ 0 h 236"/>
                    <a:gd name="T54" fmla="*/ 0 w 115"/>
                    <a:gd name="T55" fmla="*/ 0 h 236"/>
                    <a:gd name="T56" fmla="*/ 0 w 115"/>
                    <a:gd name="T57" fmla="*/ 0 h 236"/>
                    <a:gd name="T58" fmla="*/ 0 w 115"/>
                    <a:gd name="T59" fmla="*/ 0 h 236"/>
                    <a:gd name="T60" fmla="*/ 0 w 115"/>
                    <a:gd name="T61" fmla="*/ 0 h 236"/>
                    <a:gd name="T62" fmla="*/ 0 w 115"/>
                    <a:gd name="T63" fmla="*/ 0 h 236"/>
                    <a:gd name="T64" fmla="*/ 0 w 115"/>
                    <a:gd name="T65" fmla="*/ 0 h 236"/>
                    <a:gd name="T66" fmla="*/ 0 w 115"/>
                    <a:gd name="T67" fmla="*/ 0 h 236"/>
                    <a:gd name="T68" fmla="*/ 0 w 115"/>
                    <a:gd name="T69" fmla="*/ 0 h 236"/>
                    <a:gd name="T70" fmla="*/ 0 w 115"/>
                    <a:gd name="T71" fmla="*/ 0 h 236"/>
                    <a:gd name="T72" fmla="*/ 0 w 115"/>
                    <a:gd name="T73" fmla="*/ 0 h 236"/>
                    <a:gd name="T74" fmla="*/ 0 w 115"/>
                    <a:gd name="T75" fmla="*/ 0 h 236"/>
                    <a:gd name="T76" fmla="*/ 0 w 115"/>
                    <a:gd name="T77" fmla="*/ 0 h 236"/>
                    <a:gd name="T78" fmla="*/ 0 w 115"/>
                    <a:gd name="T79" fmla="*/ 0 h 236"/>
                    <a:gd name="T80" fmla="*/ 0 w 115"/>
                    <a:gd name="T81" fmla="*/ 0 h 2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15" h="236">
                      <a:moveTo>
                        <a:pt x="0" y="128"/>
                      </a:moveTo>
                      <a:lnTo>
                        <a:pt x="0" y="148"/>
                      </a:lnTo>
                      <a:lnTo>
                        <a:pt x="5" y="166"/>
                      </a:lnTo>
                      <a:lnTo>
                        <a:pt x="13" y="184"/>
                      </a:lnTo>
                      <a:lnTo>
                        <a:pt x="24" y="198"/>
                      </a:lnTo>
                      <a:lnTo>
                        <a:pt x="39" y="211"/>
                      </a:lnTo>
                      <a:lnTo>
                        <a:pt x="55" y="223"/>
                      </a:lnTo>
                      <a:lnTo>
                        <a:pt x="74" y="231"/>
                      </a:lnTo>
                      <a:lnTo>
                        <a:pt x="92" y="235"/>
                      </a:lnTo>
                      <a:lnTo>
                        <a:pt x="98" y="236"/>
                      </a:lnTo>
                      <a:lnTo>
                        <a:pt x="104" y="234"/>
                      </a:lnTo>
                      <a:lnTo>
                        <a:pt x="109" y="231"/>
                      </a:lnTo>
                      <a:lnTo>
                        <a:pt x="111" y="226"/>
                      </a:lnTo>
                      <a:lnTo>
                        <a:pt x="111" y="220"/>
                      </a:lnTo>
                      <a:lnTo>
                        <a:pt x="110" y="215"/>
                      </a:lnTo>
                      <a:lnTo>
                        <a:pt x="107" y="210"/>
                      </a:lnTo>
                      <a:lnTo>
                        <a:pt x="101" y="208"/>
                      </a:lnTo>
                      <a:lnTo>
                        <a:pt x="82" y="201"/>
                      </a:lnTo>
                      <a:lnTo>
                        <a:pt x="64" y="192"/>
                      </a:lnTo>
                      <a:lnTo>
                        <a:pt x="50" y="179"/>
                      </a:lnTo>
                      <a:lnTo>
                        <a:pt x="40" y="165"/>
                      </a:lnTo>
                      <a:lnTo>
                        <a:pt x="33" y="148"/>
                      </a:lnTo>
                      <a:lnTo>
                        <a:pt x="29" y="130"/>
                      </a:lnTo>
                      <a:lnTo>
                        <a:pt x="29" y="110"/>
                      </a:lnTo>
                      <a:lnTo>
                        <a:pt x="35" y="89"/>
                      </a:lnTo>
                      <a:lnTo>
                        <a:pt x="43" y="74"/>
                      </a:lnTo>
                      <a:lnTo>
                        <a:pt x="56" y="60"/>
                      </a:lnTo>
                      <a:lnTo>
                        <a:pt x="70" y="46"/>
                      </a:lnTo>
                      <a:lnTo>
                        <a:pt x="85" y="33"/>
                      </a:lnTo>
                      <a:lnTo>
                        <a:pt x="98" y="23"/>
                      </a:lnTo>
                      <a:lnTo>
                        <a:pt x="109" y="12"/>
                      </a:lnTo>
                      <a:lnTo>
                        <a:pt x="115" y="6"/>
                      </a:lnTo>
                      <a:lnTo>
                        <a:pt x="115" y="0"/>
                      </a:lnTo>
                      <a:lnTo>
                        <a:pt x="102" y="4"/>
                      </a:lnTo>
                      <a:lnTo>
                        <a:pt x="85" y="12"/>
                      </a:lnTo>
                      <a:lnTo>
                        <a:pt x="68" y="26"/>
                      </a:lnTo>
                      <a:lnTo>
                        <a:pt x="49" y="42"/>
                      </a:lnTo>
                      <a:lnTo>
                        <a:pt x="32" y="61"/>
                      </a:lnTo>
                      <a:lnTo>
                        <a:pt x="17" y="82"/>
                      </a:lnTo>
                      <a:lnTo>
                        <a:pt x="6" y="10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31" name="Freeform 1077"/>
                <p:cNvSpPr>
                  <a:spLocks/>
                </p:cNvSpPr>
                <p:nvPr/>
              </p:nvSpPr>
              <p:spPr bwMode="auto">
                <a:xfrm>
                  <a:off x="5311" y="2643"/>
                  <a:ext cx="87" cy="73"/>
                </a:xfrm>
                <a:custGeom>
                  <a:avLst/>
                  <a:gdLst>
                    <a:gd name="T0" fmla="*/ 0 w 245"/>
                    <a:gd name="T1" fmla="*/ 0 h 310"/>
                    <a:gd name="T2" fmla="*/ 0 w 245"/>
                    <a:gd name="T3" fmla="*/ 0 h 310"/>
                    <a:gd name="T4" fmla="*/ 0 w 245"/>
                    <a:gd name="T5" fmla="*/ 0 h 310"/>
                    <a:gd name="T6" fmla="*/ 0 w 245"/>
                    <a:gd name="T7" fmla="*/ 0 h 310"/>
                    <a:gd name="T8" fmla="*/ 0 w 245"/>
                    <a:gd name="T9" fmla="*/ 0 h 310"/>
                    <a:gd name="T10" fmla="*/ 0 w 245"/>
                    <a:gd name="T11" fmla="*/ 0 h 310"/>
                    <a:gd name="T12" fmla="*/ 0 w 245"/>
                    <a:gd name="T13" fmla="*/ 0 h 310"/>
                    <a:gd name="T14" fmla="*/ 0 w 245"/>
                    <a:gd name="T15" fmla="*/ 0 h 310"/>
                    <a:gd name="T16" fmla="*/ 0 w 245"/>
                    <a:gd name="T17" fmla="*/ 0 h 310"/>
                    <a:gd name="T18" fmla="*/ 0 w 245"/>
                    <a:gd name="T19" fmla="*/ 0 h 310"/>
                    <a:gd name="T20" fmla="*/ 0 w 245"/>
                    <a:gd name="T21" fmla="*/ 0 h 310"/>
                    <a:gd name="T22" fmla="*/ 0 w 245"/>
                    <a:gd name="T23" fmla="*/ 0 h 310"/>
                    <a:gd name="T24" fmla="*/ 0 w 245"/>
                    <a:gd name="T25" fmla="*/ 0 h 310"/>
                    <a:gd name="T26" fmla="*/ 0 w 245"/>
                    <a:gd name="T27" fmla="*/ 0 h 310"/>
                    <a:gd name="T28" fmla="*/ 0 w 245"/>
                    <a:gd name="T29" fmla="*/ 0 h 310"/>
                    <a:gd name="T30" fmla="*/ 0 w 245"/>
                    <a:gd name="T31" fmla="*/ 0 h 310"/>
                    <a:gd name="T32" fmla="*/ 0 w 245"/>
                    <a:gd name="T33" fmla="*/ 0 h 310"/>
                    <a:gd name="T34" fmla="*/ 0 w 245"/>
                    <a:gd name="T35" fmla="*/ 0 h 310"/>
                    <a:gd name="T36" fmla="*/ 0 w 245"/>
                    <a:gd name="T37" fmla="*/ 0 h 310"/>
                    <a:gd name="T38" fmla="*/ 0 w 245"/>
                    <a:gd name="T39" fmla="*/ 0 h 310"/>
                    <a:gd name="T40" fmla="*/ 0 w 245"/>
                    <a:gd name="T41" fmla="*/ 0 h 310"/>
                    <a:gd name="T42" fmla="*/ 0 w 245"/>
                    <a:gd name="T43" fmla="*/ 0 h 310"/>
                    <a:gd name="T44" fmla="*/ 0 w 245"/>
                    <a:gd name="T45" fmla="*/ 0 h 310"/>
                    <a:gd name="T46" fmla="*/ 0 w 245"/>
                    <a:gd name="T47" fmla="*/ 0 h 310"/>
                    <a:gd name="T48" fmla="*/ 0 w 245"/>
                    <a:gd name="T49" fmla="*/ 0 h 310"/>
                    <a:gd name="T50" fmla="*/ 0 w 245"/>
                    <a:gd name="T51" fmla="*/ 0 h 310"/>
                    <a:gd name="T52" fmla="*/ 0 w 245"/>
                    <a:gd name="T53" fmla="*/ 0 h 310"/>
                    <a:gd name="T54" fmla="*/ 0 w 245"/>
                    <a:gd name="T55" fmla="*/ 0 h 310"/>
                    <a:gd name="T56" fmla="*/ 0 w 245"/>
                    <a:gd name="T57" fmla="*/ 0 h 310"/>
                    <a:gd name="T58" fmla="*/ 0 w 245"/>
                    <a:gd name="T59" fmla="*/ 0 h 310"/>
                    <a:gd name="T60" fmla="*/ 0 w 245"/>
                    <a:gd name="T61" fmla="*/ 0 h 310"/>
                    <a:gd name="T62" fmla="*/ 0 w 245"/>
                    <a:gd name="T63" fmla="*/ 0 h 310"/>
                    <a:gd name="T64" fmla="*/ 0 w 245"/>
                    <a:gd name="T65" fmla="*/ 0 h 310"/>
                    <a:gd name="T66" fmla="*/ 0 w 245"/>
                    <a:gd name="T67" fmla="*/ 0 h 310"/>
                    <a:gd name="T68" fmla="*/ 0 w 245"/>
                    <a:gd name="T69" fmla="*/ 0 h 310"/>
                    <a:gd name="T70" fmla="*/ 0 w 245"/>
                    <a:gd name="T71" fmla="*/ 0 h 310"/>
                    <a:gd name="T72" fmla="*/ 0 w 245"/>
                    <a:gd name="T73" fmla="*/ 0 h 310"/>
                    <a:gd name="T74" fmla="*/ 0 w 245"/>
                    <a:gd name="T75" fmla="*/ 0 h 31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245" h="310">
                      <a:moveTo>
                        <a:pt x="200" y="116"/>
                      </a:moveTo>
                      <a:lnTo>
                        <a:pt x="208" y="124"/>
                      </a:lnTo>
                      <a:lnTo>
                        <a:pt x="214" y="133"/>
                      </a:lnTo>
                      <a:lnTo>
                        <a:pt x="220" y="144"/>
                      </a:lnTo>
                      <a:lnTo>
                        <a:pt x="223" y="154"/>
                      </a:lnTo>
                      <a:lnTo>
                        <a:pt x="226" y="164"/>
                      </a:lnTo>
                      <a:lnTo>
                        <a:pt x="224" y="176"/>
                      </a:lnTo>
                      <a:lnTo>
                        <a:pt x="222" y="187"/>
                      </a:lnTo>
                      <a:lnTo>
                        <a:pt x="216" y="198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9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2" y="264"/>
                      </a:lnTo>
                      <a:lnTo>
                        <a:pt x="132" y="275"/>
                      </a:lnTo>
                      <a:lnTo>
                        <a:pt x="128" y="278"/>
                      </a:lnTo>
                      <a:lnTo>
                        <a:pt x="126" y="283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2" y="306"/>
                      </a:lnTo>
                      <a:lnTo>
                        <a:pt x="126" y="309"/>
                      </a:lnTo>
                      <a:lnTo>
                        <a:pt x="131" y="310"/>
                      </a:lnTo>
                      <a:lnTo>
                        <a:pt x="135" y="310"/>
                      </a:lnTo>
                      <a:lnTo>
                        <a:pt x="139" y="309"/>
                      </a:lnTo>
                      <a:lnTo>
                        <a:pt x="142" y="306"/>
                      </a:lnTo>
                      <a:lnTo>
                        <a:pt x="154" y="292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20" y="233"/>
                      </a:lnTo>
                      <a:lnTo>
                        <a:pt x="230" y="219"/>
                      </a:lnTo>
                      <a:lnTo>
                        <a:pt x="238" y="204"/>
                      </a:lnTo>
                      <a:lnTo>
                        <a:pt x="244" y="186"/>
                      </a:lnTo>
                      <a:lnTo>
                        <a:pt x="245" y="169"/>
                      </a:lnTo>
                      <a:lnTo>
                        <a:pt x="243" y="152"/>
                      </a:lnTo>
                      <a:lnTo>
                        <a:pt x="237" y="134"/>
                      </a:lnTo>
                      <a:lnTo>
                        <a:pt x="228" y="119"/>
                      </a:lnTo>
                      <a:lnTo>
                        <a:pt x="217" y="105"/>
                      </a:lnTo>
                      <a:lnTo>
                        <a:pt x="203" y="93"/>
                      </a:lnTo>
                      <a:lnTo>
                        <a:pt x="188" y="83"/>
                      </a:lnTo>
                      <a:lnTo>
                        <a:pt x="176" y="76"/>
                      </a:lnTo>
                      <a:lnTo>
                        <a:pt x="163" y="69"/>
                      </a:lnTo>
                      <a:lnTo>
                        <a:pt x="151" y="61"/>
                      </a:lnTo>
                      <a:lnTo>
                        <a:pt x="136" y="54"/>
                      </a:lnTo>
                      <a:lnTo>
                        <a:pt x="122" y="46"/>
                      </a:lnTo>
                      <a:lnTo>
                        <a:pt x="107" y="39"/>
                      </a:lnTo>
                      <a:lnTo>
                        <a:pt x="93" y="31"/>
                      </a:lnTo>
                      <a:lnTo>
                        <a:pt x="79" y="24"/>
                      </a:lnTo>
                      <a:lnTo>
                        <a:pt x="66" y="18"/>
                      </a:lnTo>
                      <a:lnTo>
                        <a:pt x="53" y="13"/>
                      </a:lnTo>
                      <a:lnTo>
                        <a:pt x="40" y="8"/>
                      </a:lnTo>
                      <a:lnTo>
                        <a:pt x="30" y="5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lnTo>
                        <a:pt x="11" y="8"/>
                      </a:lnTo>
                      <a:lnTo>
                        <a:pt x="23" y="14"/>
                      </a:lnTo>
                      <a:lnTo>
                        <a:pt x="36" y="20"/>
                      </a:lnTo>
                      <a:lnTo>
                        <a:pt x="47" y="25"/>
                      </a:lnTo>
                      <a:lnTo>
                        <a:pt x="60" y="31"/>
                      </a:lnTo>
                      <a:lnTo>
                        <a:pt x="73" y="37"/>
                      </a:lnTo>
                      <a:lnTo>
                        <a:pt x="86" y="44"/>
                      </a:lnTo>
                      <a:lnTo>
                        <a:pt x="99" y="51"/>
                      </a:lnTo>
                      <a:lnTo>
                        <a:pt x="113" y="57"/>
                      </a:lnTo>
                      <a:lnTo>
                        <a:pt x="126" y="64"/>
                      </a:lnTo>
                      <a:lnTo>
                        <a:pt x="139" y="71"/>
                      </a:lnTo>
                      <a:lnTo>
                        <a:pt x="152" y="79"/>
                      </a:lnTo>
                      <a:lnTo>
                        <a:pt x="165" y="88"/>
                      </a:lnTo>
                      <a:lnTo>
                        <a:pt x="176" y="96"/>
                      </a:lnTo>
                      <a:lnTo>
                        <a:pt x="188" y="106"/>
                      </a:lnTo>
                      <a:lnTo>
                        <a:pt x="200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pic>
            <p:nvPicPr>
              <p:cNvPr id="619" name="Picture 1078" descr="access_point_stylized_gray_small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2" y="3642"/>
                <a:ext cx="430" cy="3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421" name="Group 1079"/>
            <p:cNvGrpSpPr>
              <a:grpSpLocks/>
            </p:cNvGrpSpPr>
            <p:nvPr/>
          </p:nvGrpSpPr>
          <p:grpSpPr bwMode="auto">
            <a:xfrm>
              <a:off x="3552" y="2211"/>
              <a:ext cx="251" cy="226"/>
              <a:chOff x="5072" y="3611"/>
              <a:chExt cx="459" cy="380"/>
            </a:xfrm>
          </p:grpSpPr>
          <p:grpSp>
            <p:nvGrpSpPr>
              <p:cNvPr id="604" name="Group 1080"/>
              <p:cNvGrpSpPr>
                <a:grpSpLocks/>
              </p:cNvGrpSpPr>
              <p:nvPr/>
            </p:nvGrpSpPr>
            <p:grpSpPr bwMode="auto">
              <a:xfrm>
                <a:off x="5144" y="3611"/>
                <a:ext cx="387" cy="99"/>
                <a:chOff x="5030" y="2639"/>
                <a:chExt cx="387" cy="99"/>
              </a:xfrm>
            </p:grpSpPr>
            <p:sp>
              <p:nvSpPr>
                <p:cNvPr id="606" name="Freeform 1081"/>
                <p:cNvSpPr>
                  <a:spLocks/>
                </p:cNvSpPr>
                <p:nvPr/>
              </p:nvSpPr>
              <p:spPr bwMode="auto">
                <a:xfrm>
                  <a:off x="5134" y="2657"/>
                  <a:ext cx="69" cy="55"/>
                </a:xfrm>
                <a:custGeom>
                  <a:avLst/>
                  <a:gdLst>
                    <a:gd name="T0" fmla="*/ 0 w 199"/>
                    <a:gd name="T1" fmla="*/ 0 h 232"/>
                    <a:gd name="T2" fmla="*/ 0 w 199"/>
                    <a:gd name="T3" fmla="*/ 0 h 232"/>
                    <a:gd name="T4" fmla="*/ 0 w 199"/>
                    <a:gd name="T5" fmla="*/ 0 h 232"/>
                    <a:gd name="T6" fmla="*/ 0 w 199"/>
                    <a:gd name="T7" fmla="*/ 0 h 232"/>
                    <a:gd name="T8" fmla="*/ 0 w 199"/>
                    <a:gd name="T9" fmla="*/ 0 h 232"/>
                    <a:gd name="T10" fmla="*/ 0 w 199"/>
                    <a:gd name="T11" fmla="*/ 0 h 232"/>
                    <a:gd name="T12" fmla="*/ 0 w 199"/>
                    <a:gd name="T13" fmla="*/ 0 h 232"/>
                    <a:gd name="T14" fmla="*/ 0 w 199"/>
                    <a:gd name="T15" fmla="*/ 0 h 232"/>
                    <a:gd name="T16" fmla="*/ 0 w 199"/>
                    <a:gd name="T17" fmla="*/ 0 h 232"/>
                    <a:gd name="T18" fmla="*/ 0 w 199"/>
                    <a:gd name="T19" fmla="*/ 0 h 232"/>
                    <a:gd name="T20" fmla="*/ 0 w 199"/>
                    <a:gd name="T21" fmla="*/ 0 h 232"/>
                    <a:gd name="T22" fmla="*/ 0 w 199"/>
                    <a:gd name="T23" fmla="*/ 0 h 232"/>
                    <a:gd name="T24" fmla="*/ 0 w 199"/>
                    <a:gd name="T25" fmla="*/ 0 h 232"/>
                    <a:gd name="T26" fmla="*/ 0 w 199"/>
                    <a:gd name="T27" fmla="*/ 0 h 232"/>
                    <a:gd name="T28" fmla="*/ 0 w 199"/>
                    <a:gd name="T29" fmla="*/ 0 h 232"/>
                    <a:gd name="T30" fmla="*/ 0 w 199"/>
                    <a:gd name="T31" fmla="*/ 0 h 232"/>
                    <a:gd name="T32" fmla="*/ 0 w 199"/>
                    <a:gd name="T33" fmla="*/ 0 h 232"/>
                    <a:gd name="T34" fmla="*/ 0 w 199"/>
                    <a:gd name="T35" fmla="*/ 0 h 232"/>
                    <a:gd name="T36" fmla="*/ 0 w 199"/>
                    <a:gd name="T37" fmla="*/ 0 h 232"/>
                    <a:gd name="T38" fmla="*/ 0 w 199"/>
                    <a:gd name="T39" fmla="*/ 0 h 232"/>
                    <a:gd name="T40" fmla="*/ 0 w 199"/>
                    <a:gd name="T41" fmla="*/ 0 h 232"/>
                    <a:gd name="T42" fmla="*/ 0 w 199"/>
                    <a:gd name="T43" fmla="*/ 0 h 232"/>
                    <a:gd name="T44" fmla="*/ 0 w 199"/>
                    <a:gd name="T45" fmla="*/ 0 h 232"/>
                    <a:gd name="T46" fmla="*/ 0 w 199"/>
                    <a:gd name="T47" fmla="*/ 0 h 232"/>
                    <a:gd name="T48" fmla="*/ 0 w 199"/>
                    <a:gd name="T49" fmla="*/ 0 h 232"/>
                    <a:gd name="T50" fmla="*/ 0 w 199"/>
                    <a:gd name="T51" fmla="*/ 0 h 232"/>
                    <a:gd name="T52" fmla="*/ 0 w 199"/>
                    <a:gd name="T53" fmla="*/ 0 h 232"/>
                    <a:gd name="T54" fmla="*/ 0 w 199"/>
                    <a:gd name="T55" fmla="*/ 0 h 232"/>
                    <a:gd name="T56" fmla="*/ 0 w 199"/>
                    <a:gd name="T57" fmla="*/ 0 h 232"/>
                    <a:gd name="T58" fmla="*/ 0 w 199"/>
                    <a:gd name="T59" fmla="*/ 0 h 232"/>
                    <a:gd name="T60" fmla="*/ 0 w 199"/>
                    <a:gd name="T61" fmla="*/ 0 h 232"/>
                    <a:gd name="T62" fmla="*/ 0 w 199"/>
                    <a:gd name="T63" fmla="*/ 0 h 232"/>
                    <a:gd name="T64" fmla="*/ 0 w 199"/>
                    <a:gd name="T65" fmla="*/ 0 h 232"/>
                    <a:gd name="T66" fmla="*/ 0 w 199"/>
                    <a:gd name="T67" fmla="*/ 0 h 232"/>
                    <a:gd name="T68" fmla="*/ 0 w 199"/>
                    <a:gd name="T69" fmla="*/ 0 h 232"/>
                    <a:gd name="T70" fmla="*/ 0 w 199"/>
                    <a:gd name="T71" fmla="*/ 0 h 232"/>
                    <a:gd name="T72" fmla="*/ 0 w 199"/>
                    <a:gd name="T73" fmla="*/ 0 h 232"/>
                    <a:gd name="T74" fmla="*/ 0 w 199"/>
                    <a:gd name="T75" fmla="*/ 0 h 232"/>
                    <a:gd name="T76" fmla="*/ 0 w 199"/>
                    <a:gd name="T77" fmla="*/ 0 h 232"/>
                    <a:gd name="T78" fmla="*/ 0 w 199"/>
                    <a:gd name="T79" fmla="*/ 0 h 232"/>
                    <a:gd name="T80" fmla="*/ 0 w 199"/>
                    <a:gd name="T81" fmla="*/ 0 h 232"/>
                    <a:gd name="T82" fmla="*/ 0 w 199"/>
                    <a:gd name="T83" fmla="*/ 0 h 232"/>
                    <a:gd name="T84" fmla="*/ 0 w 199"/>
                    <a:gd name="T85" fmla="*/ 0 h 232"/>
                    <a:gd name="T86" fmla="*/ 0 w 199"/>
                    <a:gd name="T87" fmla="*/ 0 h 232"/>
                    <a:gd name="T88" fmla="*/ 0 w 199"/>
                    <a:gd name="T89" fmla="*/ 0 h 232"/>
                    <a:gd name="T90" fmla="*/ 0 w 199"/>
                    <a:gd name="T91" fmla="*/ 0 h 232"/>
                    <a:gd name="T92" fmla="*/ 0 w 199"/>
                    <a:gd name="T93" fmla="*/ 0 h 232"/>
                    <a:gd name="T94" fmla="*/ 0 w 199"/>
                    <a:gd name="T95" fmla="*/ 0 h 232"/>
                    <a:gd name="T96" fmla="*/ 0 w 199"/>
                    <a:gd name="T97" fmla="*/ 0 h 232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199" h="232">
                      <a:moveTo>
                        <a:pt x="70" y="29"/>
                      </a:moveTo>
                      <a:lnTo>
                        <a:pt x="55" y="39"/>
                      </a:lnTo>
                      <a:lnTo>
                        <a:pt x="42" y="50"/>
                      </a:lnTo>
                      <a:lnTo>
                        <a:pt x="30" y="63"/>
                      </a:lnTo>
                      <a:lnTo>
                        <a:pt x="20" y="77"/>
                      </a:lnTo>
                      <a:lnTo>
                        <a:pt x="12" y="91"/>
                      </a:lnTo>
                      <a:lnTo>
                        <a:pt x="6" y="108"/>
                      </a:lnTo>
                      <a:lnTo>
                        <a:pt x="2" y="125"/>
                      </a:lnTo>
                      <a:lnTo>
                        <a:pt x="0" y="142"/>
                      </a:lnTo>
                      <a:lnTo>
                        <a:pt x="2" y="166"/>
                      </a:lnTo>
                      <a:lnTo>
                        <a:pt x="12" y="186"/>
                      </a:lnTo>
                      <a:lnTo>
                        <a:pt x="26" y="203"/>
                      </a:lnTo>
                      <a:lnTo>
                        <a:pt x="45" y="216"/>
                      </a:lnTo>
                      <a:lnTo>
                        <a:pt x="66" y="226"/>
                      </a:lnTo>
                      <a:lnTo>
                        <a:pt x="88" y="230"/>
                      </a:lnTo>
                      <a:lnTo>
                        <a:pt x="111" y="232"/>
                      </a:lnTo>
                      <a:lnTo>
                        <a:pt x="134" y="228"/>
                      </a:lnTo>
                      <a:lnTo>
                        <a:pt x="138" y="228"/>
                      </a:lnTo>
                      <a:lnTo>
                        <a:pt x="143" y="226"/>
                      </a:lnTo>
                      <a:lnTo>
                        <a:pt x="147" y="222"/>
                      </a:lnTo>
                      <a:lnTo>
                        <a:pt x="148" y="218"/>
                      </a:lnTo>
                      <a:lnTo>
                        <a:pt x="145" y="212"/>
                      </a:lnTo>
                      <a:lnTo>
                        <a:pt x="141" y="207"/>
                      </a:lnTo>
                      <a:lnTo>
                        <a:pt x="135" y="203"/>
                      </a:lnTo>
                      <a:lnTo>
                        <a:pt x="129" y="201"/>
                      </a:lnTo>
                      <a:lnTo>
                        <a:pt x="117" y="197"/>
                      </a:lnTo>
                      <a:lnTo>
                        <a:pt x="105" y="195"/>
                      </a:lnTo>
                      <a:lnTo>
                        <a:pt x="94" y="193"/>
                      </a:lnTo>
                      <a:lnTo>
                        <a:pt x="83" y="190"/>
                      </a:lnTo>
                      <a:lnTo>
                        <a:pt x="73" y="187"/>
                      </a:lnTo>
                      <a:lnTo>
                        <a:pt x="62" y="182"/>
                      </a:lnTo>
                      <a:lnTo>
                        <a:pt x="53" y="176"/>
                      </a:lnTo>
                      <a:lnTo>
                        <a:pt x="43" y="167"/>
                      </a:lnTo>
                      <a:lnTo>
                        <a:pt x="40" y="128"/>
                      </a:lnTo>
                      <a:lnTo>
                        <a:pt x="49" y="96"/>
                      </a:lnTo>
                      <a:lnTo>
                        <a:pt x="68" y="71"/>
                      </a:lnTo>
                      <a:lnTo>
                        <a:pt x="94" y="50"/>
                      </a:lnTo>
                      <a:lnTo>
                        <a:pt x="122" y="34"/>
                      </a:lnTo>
                      <a:lnTo>
                        <a:pt x="151" y="21"/>
                      </a:lnTo>
                      <a:lnTo>
                        <a:pt x="178" y="12"/>
                      </a:lnTo>
                      <a:lnTo>
                        <a:pt x="199" y="4"/>
                      </a:lnTo>
                      <a:lnTo>
                        <a:pt x="186" y="1"/>
                      </a:lnTo>
                      <a:lnTo>
                        <a:pt x="172" y="0"/>
                      </a:lnTo>
                      <a:lnTo>
                        <a:pt x="156" y="2"/>
                      </a:lnTo>
                      <a:lnTo>
                        <a:pt x="138" y="4"/>
                      </a:lnTo>
                      <a:lnTo>
                        <a:pt x="121" y="10"/>
                      </a:lnTo>
                      <a:lnTo>
                        <a:pt x="103" y="16"/>
                      </a:lnTo>
                      <a:lnTo>
                        <a:pt x="86" y="23"/>
                      </a:lnTo>
                      <a:lnTo>
                        <a:pt x="70" y="2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07" name="Freeform 1082"/>
                <p:cNvSpPr>
                  <a:spLocks/>
                </p:cNvSpPr>
                <p:nvPr/>
              </p:nvSpPr>
              <p:spPr bwMode="auto">
                <a:xfrm>
                  <a:off x="5252" y="2656"/>
                  <a:ext cx="47" cy="42"/>
                </a:xfrm>
                <a:custGeom>
                  <a:avLst/>
                  <a:gdLst>
                    <a:gd name="T0" fmla="*/ 0 w 128"/>
                    <a:gd name="T1" fmla="*/ 0 h 180"/>
                    <a:gd name="T2" fmla="*/ 0 w 128"/>
                    <a:gd name="T3" fmla="*/ 0 h 180"/>
                    <a:gd name="T4" fmla="*/ 0 w 128"/>
                    <a:gd name="T5" fmla="*/ 0 h 180"/>
                    <a:gd name="T6" fmla="*/ 0 w 128"/>
                    <a:gd name="T7" fmla="*/ 0 h 180"/>
                    <a:gd name="T8" fmla="*/ 0 w 128"/>
                    <a:gd name="T9" fmla="*/ 0 h 180"/>
                    <a:gd name="T10" fmla="*/ 0 w 128"/>
                    <a:gd name="T11" fmla="*/ 0 h 180"/>
                    <a:gd name="T12" fmla="*/ 0 w 128"/>
                    <a:gd name="T13" fmla="*/ 0 h 180"/>
                    <a:gd name="T14" fmla="*/ 0 w 128"/>
                    <a:gd name="T15" fmla="*/ 0 h 180"/>
                    <a:gd name="T16" fmla="*/ 0 w 128"/>
                    <a:gd name="T17" fmla="*/ 0 h 180"/>
                    <a:gd name="T18" fmla="*/ 0 w 128"/>
                    <a:gd name="T19" fmla="*/ 0 h 180"/>
                    <a:gd name="T20" fmla="*/ 0 w 128"/>
                    <a:gd name="T21" fmla="*/ 0 h 180"/>
                    <a:gd name="T22" fmla="*/ 0 w 128"/>
                    <a:gd name="T23" fmla="*/ 0 h 180"/>
                    <a:gd name="T24" fmla="*/ 0 w 128"/>
                    <a:gd name="T25" fmla="*/ 0 h 180"/>
                    <a:gd name="T26" fmla="*/ 0 w 128"/>
                    <a:gd name="T27" fmla="*/ 0 h 180"/>
                    <a:gd name="T28" fmla="*/ 0 w 128"/>
                    <a:gd name="T29" fmla="*/ 0 h 180"/>
                    <a:gd name="T30" fmla="*/ 0 w 128"/>
                    <a:gd name="T31" fmla="*/ 0 h 180"/>
                    <a:gd name="T32" fmla="*/ 0 w 128"/>
                    <a:gd name="T33" fmla="*/ 0 h 180"/>
                    <a:gd name="T34" fmla="*/ 0 w 128"/>
                    <a:gd name="T35" fmla="*/ 0 h 180"/>
                    <a:gd name="T36" fmla="*/ 0 w 128"/>
                    <a:gd name="T37" fmla="*/ 0 h 180"/>
                    <a:gd name="T38" fmla="*/ 0 w 128"/>
                    <a:gd name="T39" fmla="*/ 0 h 180"/>
                    <a:gd name="T40" fmla="*/ 0 w 128"/>
                    <a:gd name="T41" fmla="*/ 0 h 180"/>
                    <a:gd name="T42" fmla="*/ 0 w 128"/>
                    <a:gd name="T43" fmla="*/ 0 h 180"/>
                    <a:gd name="T44" fmla="*/ 0 w 128"/>
                    <a:gd name="T45" fmla="*/ 0 h 180"/>
                    <a:gd name="T46" fmla="*/ 0 w 128"/>
                    <a:gd name="T47" fmla="*/ 0 h 180"/>
                    <a:gd name="T48" fmla="*/ 0 w 128"/>
                    <a:gd name="T49" fmla="*/ 0 h 180"/>
                    <a:gd name="T50" fmla="*/ 0 w 128"/>
                    <a:gd name="T51" fmla="*/ 0 h 180"/>
                    <a:gd name="T52" fmla="*/ 0 w 128"/>
                    <a:gd name="T53" fmla="*/ 0 h 180"/>
                    <a:gd name="T54" fmla="*/ 0 w 128"/>
                    <a:gd name="T55" fmla="*/ 0 h 180"/>
                    <a:gd name="T56" fmla="*/ 0 w 128"/>
                    <a:gd name="T57" fmla="*/ 0 h 180"/>
                    <a:gd name="T58" fmla="*/ 0 w 128"/>
                    <a:gd name="T59" fmla="*/ 0 h 180"/>
                    <a:gd name="T60" fmla="*/ 0 w 128"/>
                    <a:gd name="T61" fmla="*/ 0 h 180"/>
                    <a:gd name="T62" fmla="*/ 0 w 128"/>
                    <a:gd name="T63" fmla="*/ 0 h 180"/>
                    <a:gd name="T64" fmla="*/ 0 w 128"/>
                    <a:gd name="T65" fmla="*/ 0 h 180"/>
                    <a:gd name="T66" fmla="*/ 0 w 128"/>
                    <a:gd name="T67" fmla="*/ 0 h 180"/>
                    <a:gd name="T68" fmla="*/ 0 w 128"/>
                    <a:gd name="T69" fmla="*/ 0 h 180"/>
                    <a:gd name="T70" fmla="*/ 0 w 128"/>
                    <a:gd name="T71" fmla="*/ 0 h 180"/>
                    <a:gd name="T72" fmla="*/ 0 w 128"/>
                    <a:gd name="T73" fmla="*/ 0 h 180"/>
                    <a:gd name="T74" fmla="*/ 0 w 128"/>
                    <a:gd name="T75" fmla="*/ 0 h 180"/>
                    <a:gd name="T76" fmla="*/ 0 w 128"/>
                    <a:gd name="T77" fmla="*/ 0 h 180"/>
                    <a:gd name="T78" fmla="*/ 0 w 128"/>
                    <a:gd name="T79" fmla="*/ 0 h 180"/>
                    <a:gd name="T80" fmla="*/ 0 w 128"/>
                    <a:gd name="T81" fmla="*/ 0 h 180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28" h="180">
                      <a:moveTo>
                        <a:pt x="108" y="59"/>
                      </a:moveTo>
                      <a:lnTo>
                        <a:pt x="113" y="77"/>
                      </a:lnTo>
                      <a:lnTo>
                        <a:pt x="111" y="94"/>
                      </a:lnTo>
                      <a:lnTo>
                        <a:pt x="103" y="108"/>
                      </a:lnTo>
                      <a:lnTo>
                        <a:pt x="91" y="121"/>
                      </a:lnTo>
                      <a:lnTo>
                        <a:pt x="77" y="132"/>
                      </a:lnTo>
                      <a:lnTo>
                        <a:pt x="61" y="144"/>
                      </a:lnTo>
                      <a:lnTo>
                        <a:pt x="45" y="154"/>
                      </a:lnTo>
                      <a:lnTo>
                        <a:pt x="30" y="164"/>
                      </a:lnTo>
                      <a:lnTo>
                        <a:pt x="28" y="168"/>
                      </a:lnTo>
                      <a:lnTo>
                        <a:pt x="27" y="170"/>
                      </a:lnTo>
                      <a:lnTo>
                        <a:pt x="27" y="174"/>
                      </a:lnTo>
                      <a:lnTo>
                        <a:pt x="28" y="177"/>
                      </a:lnTo>
                      <a:lnTo>
                        <a:pt x="32" y="179"/>
                      </a:lnTo>
                      <a:lnTo>
                        <a:pt x="35" y="180"/>
                      </a:lnTo>
                      <a:lnTo>
                        <a:pt x="37" y="180"/>
                      </a:lnTo>
                      <a:lnTo>
                        <a:pt x="41" y="179"/>
                      </a:lnTo>
                      <a:lnTo>
                        <a:pt x="60" y="169"/>
                      </a:lnTo>
                      <a:lnTo>
                        <a:pt x="77" y="158"/>
                      </a:lnTo>
                      <a:lnTo>
                        <a:pt x="94" y="145"/>
                      </a:lnTo>
                      <a:lnTo>
                        <a:pt x="109" y="130"/>
                      </a:lnTo>
                      <a:lnTo>
                        <a:pt x="120" y="114"/>
                      </a:lnTo>
                      <a:lnTo>
                        <a:pt x="127" y="95"/>
                      </a:lnTo>
                      <a:lnTo>
                        <a:pt x="128" y="76"/>
                      </a:lnTo>
                      <a:lnTo>
                        <a:pt x="123" y="55"/>
                      </a:lnTo>
                      <a:lnTo>
                        <a:pt x="113" y="39"/>
                      </a:lnTo>
                      <a:lnTo>
                        <a:pt x="97" y="25"/>
                      </a:lnTo>
                      <a:lnTo>
                        <a:pt x="79" y="15"/>
                      </a:lnTo>
                      <a:lnTo>
                        <a:pt x="57" y="7"/>
                      </a:lnTo>
                      <a:lnTo>
                        <a:pt x="36" y="2"/>
                      </a:lnTo>
                      <a:lnTo>
                        <a:pt x="19" y="0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4" y="9"/>
                      </a:lnTo>
                      <a:lnTo>
                        <a:pt x="29" y="14"/>
                      </a:lnTo>
                      <a:lnTo>
                        <a:pt x="46" y="19"/>
                      </a:lnTo>
                      <a:lnTo>
                        <a:pt x="61" y="23"/>
                      </a:lnTo>
                      <a:lnTo>
                        <a:pt x="76" y="29"/>
                      </a:lnTo>
                      <a:lnTo>
                        <a:pt x="89" y="37"/>
                      </a:lnTo>
                      <a:lnTo>
                        <a:pt x="100" y="46"/>
                      </a:lnTo>
                      <a:lnTo>
                        <a:pt x="108" y="5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08" name="Freeform 1083"/>
                <p:cNvSpPr>
                  <a:spLocks/>
                </p:cNvSpPr>
                <p:nvPr/>
              </p:nvSpPr>
              <p:spPr bwMode="auto">
                <a:xfrm>
                  <a:off x="5089" y="2646"/>
                  <a:ext cx="114" cy="88"/>
                </a:xfrm>
                <a:custGeom>
                  <a:avLst/>
                  <a:gdLst>
                    <a:gd name="T0" fmla="*/ 0 w 322"/>
                    <a:gd name="T1" fmla="*/ 0 h 378"/>
                    <a:gd name="T2" fmla="*/ 0 w 322"/>
                    <a:gd name="T3" fmla="*/ 0 h 378"/>
                    <a:gd name="T4" fmla="*/ 0 w 322"/>
                    <a:gd name="T5" fmla="*/ 0 h 378"/>
                    <a:gd name="T6" fmla="*/ 0 w 322"/>
                    <a:gd name="T7" fmla="*/ 0 h 378"/>
                    <a:gd name="T8" fmla="*/ 0 w 322"/>
                    <a:gd name="T9" fmla="*/ 0 h 378"/>
                    <a:gd name="T10" fmla="*/ 0 w 322"/>
                    <a:gd name="T11" fmla="*/ 0 h 378"/>
                    <a:gd name="T12" fmla="*/ 0 w 322"/>
                    <a:gd name="T13" fmla="*/ 0 h 378"/>
                    <a:gd name="T14" fmla="*/ 0 w 322"/>
                    <a:gd name="T15" fmla="*/ 0 h 378"/>
                    <a:gd name="T16" fmla="*/ 0 w 322"/>
                    <a:gd name="T17" fmla="*/ 0 h 378"/>
                    <a:gd name="T18" fmla="*/ 0 w 322"/>
                    <a:gd name="T19" fmla="*/ 0 h 378"/>
                    <a:gd name="T20" fmla="*/ 0 w 322"/>
                    <a:gd name="T21" fmla="*/ 0 h 378"/>
                    <a:gd name="T22" fmla="*/ 0 w 322"/>
                    <a:gd name="T23" fmla="*/ 0 h 378"/>
                    <a:gd name="T24" fmla="*/ 0 w 322"/>
                    <a:gd name="T25" fmla="*/ 0 h 378"/>
                    <a:gd name="T26" fmla="*/ 0 w 322"/>
                    <a:gd name="T27" fmla="*/ 0 h 378"/>
                    <a:gd name="T28" fmla="*/ 0 w 322"/>
                    <a:gd name="T29" fmla="*/ 0 h 378"/>
                    <a:gd name="T30" fmla="*/ 0 w 322"/>
                    <a:gd name="T31" fmla="*/ 0 h 378"/>
                    <a:gd name="T32" fmla="*/ 0 w 322"/>
                    <a:gd name="T33" fmla="*/ 0 h 378"/>
                    <a:gd name="T34" fmla="*/ 0 w 322"/>
                    <a:gd name="T35" fmla="*/ 0 h 378"/>
                    <a:gd name="T36" fmla="*/ 0 w 322"/>
                    <a:gd name="T37" fmla="*/ 0 h 378"/>
                    <a:gd name="T38" fmla="*/ 0 w 322"/>
                    <a:gd name="T39" fmla="*/ 0 h 378"/>
                    <a:gd name="T40" fmla="*/ 0 w 322"/>
                    <a:gd name="T41" fmla="*/ 0 h 378"/>
                    <a:gd name="T42" fmla="*/ 0 w 322"/>
                    <a:gd name="T43" fmla="*/ 0 h 378"/>
                    <a:gd name="T44" fmla="*/ 0 w 322"/>
                    <a:gd name="T45" fmla="*/ 0 h 378"/>
                    <a:gd name="T46" fmla="*/ 0 w 322"/>
                    <a:gd name="T47" fmla="*/ 0 h 378"/>
                    <a:gd name="T48" fmla="*/ 0 w 322"/>
                    <a:gd name="T49" fmla="*/ 0 h 378"/>
                    <a:gd name="T50" fmla="*/ 0 w 322"/>
                    <a:gd name="T51" fmla="*/ 0 h 378"/>
                    <a:gd name="T52" fmla="*/ 0 w 322"/>
                    <a:gd name="T53" fmla="*/ 0 h 378"/>
                    <a:gd name="T54" fmla="*/ 0 w 322"/>
                    <a:gd name="T55" fmla="*/ 0 h 378"/>
                    <a:gd name="T56" fmla="*/ 0 w 322"/>
                    <a:gd name="T57" fmla="*/ 0 h 378"/>
                    <a:gd name="T58" fmla="*/ 0 w 322"/>
                    <a:gd name="T59" fmla="*/ 0 h 378"/>
                    <a:gd name="T60" fmla="*/ 0 w 322"/>
                    <a:gd name="T61" fmla="*/ 0 h 378"/>
                    <a:gd name="T62" fmla="*/ 0 w 322"/>
                    <a:gd name="T63" fmla="*/ 0 h 378"/>
                    <a:gd name="T64" fmla="*/ 0 w 322"/>
                    <a:gd name="T65" fmla="*/ 0 h 378"/>
                    <a:gd name="T66" fmla="*/ 0 w 322"/>
                    <a:gd name="T67" fmla="*/ 0 h 378"/>
                    <a:gd name="T68" fmla="*/ 0 w 322"/>
                    <a:gd name="T69" fmla="*/ 0 h 378"/>
                    <a:gd name="T70" fmla="*/ 0 w 322"/>
                    <a:gd name="T71" fmla="*/ 0 h 378"/>
                    <a:gd name="T72" fmla="*/ 0 w 322"/>
                    <a:gd name="T73" fmla="*/ 0 h 378"/>
                    <a:gd name="T74" fmla="*/ 0 w 322"/>
                    <a:gd name="T75" fmla="*/ 0 h 378"/>
                    <a:gd name="T76" fmla="*/ 0 w 322"/>
                    <a:gd name="T77" fmla="*/ 0 h 378"/>
                    <a:gd name="T78" fmla="*/ 0 w 322"/>
                    <a:gd name="T79" fmla="*/ 0 h 378"/>
                    <a:gd name="T80" fmla="*/ 0 w 322"/>
                    <a:gd name="T81" fmla="*/ 0 h 378"/>
                    <a:gd name="T82" fmla="*/ 0 w 322"/>
                    <a:gd name="T83" fmla="*/ 0 h 378"/>
                    <a:gd name="T84" fmla="*/ 0 w 322"/>
                    <a:gd name="T85" fmla="*/ 0 h 378"/>
                    <a:gd name="T86" fmla="*/ 0 w 322"/>
                    <a:gd name="T87" fmla="*/ 0 h 37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322" h="378">
                      <a:moveTo>
                        <a:pt x="125" y="49"/>
                      </a:moveTo>
                      <a:lnTo>
                        <a:pt x="100" y="70"/>
                      </a:lnTo>
                      <a:lnTo>
                        <a:pt x="76" y="90"/>
                      </a:lnTo>
                      <a:lnTo>
                        <a:pt x="53" y="115"/>
                      </a:lnTo>
                      <a:lnTo>
                        <a:pt x="34" y="140"/>
                      </a:lnTo>
                      <a:lnTo>
                        <a:pt x="17" y="166"/>
                      </a:lnTo>
                      <a:lnTo>
                        <a:pt x="5" y="195"/>
                      </a:lnTo>
                      <a:lnTo>
                        <a:pt x="0" y="226"/>
                      </a:lnTo>
                      <a:lnTo>
                        <a:pt x="1" y="258"/>
                      </a:lnTo>
                      <a:lnTo>
                        <a:pt x="3" y="266"/>
                      </a:lnTo>
                      <a:lnTo>
                        <a:pt x="5" y="275"/>
                      </a:lnTo>
                      <a:lnTo>
                        <a:pt x="9" y="282"/>
                      </a:lnTo>
                      <a:lnTo>
                        <a:pt x="14" y="290"/>
                      </a:lnTo>
                      <a:lnTo>
                        <a:pt x="19" y="297"/>
                      </a:lnTo>
                      <a:lnTo>
                        <a:pt x="26" y="304"/>
                      </a:lnTo>
                      <a:lnTo>
                        <a:pt x="32" y="310"/>
                      </a:lnTo>
                      <a:lnTo>
                        <a:pt x="41" y="314"/>
                      </a:lnTo>
                      <a:lnTo>
                        <a:pt x="56" y="324"/>
                      </a:lnTo>
                      <a:lnTo>
                        <a:pt x="71" y="332"/>
                      </a:lnTo>
                      <a:lnTo>
                        <a:pt x="86" y="338"/>
                      </a:lnTo>
                      <a:lnTo>
                        <a:pt x="103" y="344"/>
                      </a:lnTo>
                      <a:lnTo>
                        <a:pt x="119" y="350"/>
                      </a:lnTo>
                      <a:lnTo>
                        <a:pt x="136" y="355"/>
                      </a:lnTo>
                      <a:lnTo>
                        <a:pt x="152" y="359"/>
                      </a:lnTo>
                      <a:lnTo>
                        <a:pt x="168" y="363"/>
                      </a:lnTo>
                      <a:lnTo>
                        <a:pt x="186" y="366"/>
                      </a:lnTo>
                      <a:lnTo>
                        <a:pt x="202" y="368"/>
                      </a:lnTo>
                      <a:lnTo>
                        <a:pt x="220" y="371"/>
                      </a:lnTo>
                      <a:lnTo>
                        <a:pt x="238" y="373"/>
                      </a:lnTo>
                      <a:lnTo>
                        <a:pt x="254" y="374"/>
                      </a:lnTo>
                      <a:lnTo>
                        <a:pt x="272" y="375"/>
                      </a:lnTo>
                      <a:lnTo>
                        <a:pt x="289" y="376"/>
                      </a:lnTo>
                      <a:lnTo>
                        <a:pt x="306" y="378"/>
                      </a:lnTo>
                      <a:lnTo>
                        <a:pt x="311" y="378"/>
                      </a:lnTo>
                      <a:lnTo>
                        <a:pt x="316" y="375"/>
                      </a:lnTo>
                      <a:lnTo>
                        <a:pt x="320" y="371"/>
                      </a:lnTo>
                      <a:lnTo>
                        <a:pt x="322" y="366"/>
                      </a:lnTo>
                      <a:lnTo>
                        <a:pt x="322" y="360"/>
                      </a:lnTo>
                      <a:lnTo>
                        <a:pt x="320" y="356"/>
                      </a:lnTo>
                      <a:lnTo>
                        <a:pt x="315" y="352"/>
                      </a:lnTo>
                      <a:lnTo>
                        <a:pt x="309" y="350"/>
                      </a:lnTo>
                      <a:lnTo>
                        <a:pt x="294" y="347"/>
                      </a:lnTo>
                      <a:lnTo>
                        <a:pt x="279" y="344"/>
                      </a:lnTo>
                      <a:lnTo>
                        <a:pt x="263" y="341"/>
                      </a:lnTo>
                      <a:lnTo>
                        <a:pt x="247" y="338"/>
                      </a:lnTo>
                      <a:lnTo>
                        <a:pt x="232" y="336"/>
                      </a:lnTo>
                      <a:lnTo>
                        <a:pt x="216" y="334"/>
                      </a:lnTo>
                      <a:lnTo>
                        <a:pt x="200" y="332"/>
                      </a:lnTo>
                      <a:lnTo>
                        <a:pt x="185" y="328"/>
                      </a:lnTo>
                      <a:lnTo>
                        <a:pt x="170" y="326"/>
                      </a:lnTo>
                      <a:lnTo>
                        <a:pt x="154" y="322"/>
                      </a:lnTo>
                      <a:lnTo>
                        <a:pt x="139" y="318"/>
                      </a:lnTo>
                      <a:lnTo>
                        <a:pt x="124" y="314"/>
                      </a:lnTo>
                      <a:lnTo>
                        <a:pt x="110" y="309"/>
                      </a:lnTo>
                      <a:lnTo>
                        <a:pt x="94" y="303"/>
                      </a:lnTo>
                      <a:lnTo>
                        <a:pt x="80" y="297"/>
                      </a:lnTo>
                      <a:lnTo>
                        <a:pt x="66" y="289"/>
                      </a:lnTo>
                      <a:lnTo>
                        <a:pt x="55" y="281"/>
                      </a:lnTo>
                      <a:lnTo>
                        <a:pt x="45" y="271"/>
                      </a:lnTo>
                      <a:lnTo>
                        <a:pt x="38" y="259"/>
                      </a:lnTo>
                      <a:lnTo>
                        <a:pt x="35" y="245"/>
                      </a:lnTo>
                      <a:lnTo>
                        <a:pt x="34" y="232"/>
                      </a:lnTo>
                      <a:lnTo>
                        <a:pt x="35" y="216"/>
                      </a:lnTo>
                      <a:lnTo>
                        <a:pt x="38" y="200"/>
                      </a:lnTo>
                      <a:lnTo>
                        <a:pt x="43" y="187"/>
                      </a:lnTo>
                      <a:lnTo>
                        <a:pt x="51" y="170"/>
                      </a:lnTo>
                      <a:lnTo>
                        <a:pt x="60" y="152"/>
                      </a:lnTo>
                      <a:lnTo>
                        <a:pt x="71" y="137"/>
                      </a:lnTo>
                      <a:lnTo>
                        <a:pt x="83" y="124"/>
                      </a:lnTo>
                      <a:lnTo>
                        <a:pt x="94" y="110"/>
                      </a:lnTo>
                      <a:lnTo>
                        <a:pt x="107" y="96"/>
                      </a:lnTo>
                      <a:lnTo>
                        <a:pt x="123" y="82"/>
                      </a:lnTo>
                      <a:lnTo>
                        <a:pt x="138" y="69"/>
                      </a:lnTo>
                      <a:lnTo>
                        <a:pt x="153" y="57"/>
                      </a:lnTo>
                      <a:lnTo>
                        <a:pt x="173" y="47"/>
                      </a:lnTo>
                      <a:lnTo>
                        <a:pt x="195" y="38"/>
                      </a:lnTo>
                      <a:lnTo>
                        <a:pt x="218" y="28"/>
                      </a:lnTo>
                      <a:lnTo>
                        <a:pt x="238" y="20"/>
                      </a:lnTo>
                      <a:lnTo>
                        <a:pt x="254" y="13"/>
                      </a:lnTo>
                      <a:lnTo>
                        <a:pt x="264" y="7"/>
                      </a:lnTo>
                      <a:lnTo>
                        <a:pt x="268" y="2"/>
                      </a:lnTo>
                      <a:lnTo>
                        <a:pt x="256" y="0"/>
                      </a:lnTo>
                      <a:lnTo>
                        <a:pt x="240" y="1"/>
                      </a:lnTo>
                      <a:lnTo>
                        <a:pt x="221" y="4"/>
                      </a:lnTo>
                      <a:lnTo>
                        <a:pt x="201" y="10"/>
                      </a:lnTo>
                      <a:lnTo>
                        <a:pt x="180" y="18"/>
                      </a:lnTo>
                      <a:lnTo>
                        <a:pt x="160" y="27"/>
                      </a:lnTo>
                      <a:lnTo>
                        <a:pt x="141" y="38"/>
                      </a:lnTo>
                      <a:lnTo>
                        <a:pt x="125" y="4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09" name="Freeform 1084"/>
                <p:cNvSpPr>
                  <a:spLocks/>
                </p:cNvSpPr>
                <p:nvPr/>
              </p:nvSpPr>
              <p:spPr bwMode="auto">
                <a:xfrm>
                  <a:off x="5250" y="2643"/>
                  <a:ext cx="99" cy="59"/>
                </a:xfrm>
                <a:custGeom>
                  <a:avLst/>
                  <a:gdLst>
                    <a:gd name="T0" fmla="*/ 0 w 283"/>
                    <a:gd name="T1" fmla="*/ 0 h 252"/>
                    <a:gd name="T2" fmla="*/ 0 w 283"/>
                    <a:gd name="T3" fmla="*/ 0 h 252"/>
                    <a:gd name="T4" fmla="*/ 0 w 283"/>
                    <a:gd name="T5" fmla="*/ 0 h 252"/>
                    <a:gd name="T6" fmla="*/ 0 w 283"/>
                    <a:gd name="T7" fmla="*/ 0 h 252"/>
                    <a:gd name="T8" fmla="*/ 0 w 283"/>
                    <a:gd name="T9" fmla="*/ 0 h 252"/>
                    <a:gd name="T10" fmla="*/ 0 w 283"/>
                    <a:gd name="T11" fmla="*/ 0 h 252"/>
                    <a:gd name="T12" fmla="*/ 0 w 283"/>
                    <a:gd name="T13" fmla="*/ 0 h 252"/>
                    <a:gd name="T14" fmla="*/ 0 w 283"/>
                    <a:gd name="T15" fmla="*/ 0 h 252"/>
                    <a:gd name="T16" fmla="*/ 0 w 283"/>
                    <a:gd name="T17" fmla="*/ 0 h 252"/>
                    <a:gd name="T18" fmla="*/ 0 w 283"/>
                    <a:gd name="T19" fmla="*/ 0 h 252"/>
                    <a:gd name="T20" fmla="*/ 0 w 283"/>
                    <a:gd name="T21" fmla="*/ 0 h 252"/>
                    <a:gd name="T22" fmla="*/ 0 w 283"/>
                    <a:gd name="T23" fmla="*/ 0 h 252"/>
                    <a:gd name="T24" fmla="*/ 0 w 283"/>
                    <a:gd name="T25" fmla="*/ 0 h 252"/>
                    <a:gd name="T26" fmla="*/ 0 w 283"/>
                    <a:gd name="T27" fmla="*/ 0 h 252"/>
                    <a:gd name="T28" fmla="*/ 0 w 283"/>
                    <a:gd name="T29" fmla="*/ 0 h 252"/>
                    <a:gd name="T30" fmla="*/ 0 w 283"/>
                    <a:gd name="T31" fmla="*/ 0 h 252"/>
                    <a:gd name="T32" fmla="*/ 0 w 283"/>
                    <a:gd name="T33" fmla="*/ 0 h 252"/>
                    <a:gd name="T34" fmla="*/ 0 w 283"/>
                    <a:gd name="T35" fmla="*/ 0 h 252"/>
                    <a:gd name="T36" fmla="*/ 0 w 283"/>
                    <a:gd name="T37" fmla="*/ 0 h 252"/>
                    <a:gd name="T38" fmla="*/ 0 w 283"/>
                    <a:gd name="T39" fmla="*/ 0 h 252"/>
                    <a:gd name="T40" fmla="*/ 0 w 283"/>
                    <a:gd name="T41" fmla="*/ 0 h 252"/>
                    <a:gd name="T42" fmla="*/ 0 w 283"/>
                    <a:gd name="T43" fmla="*/ 0 h 252"/>
                    <a:gd name="T44" fmla="*/ 0 w 283"/>
                    <a:gd name="T45" fmla="*/ 0 h 252"/>
                    <a:gd name="T46" fmla="*/ 0 w 283"/>
                    <a:gd name="T47" fmla="*/ 0 h 252"/>
                    <a:gd name="T48" fmla="*/ 0 w 283"/>
                    <a:gd name="T49" fmla="*/ 0 h 252"/>
                    <a:gd name="T50" fmla="*/ 0 w 283"/>
                    <a:gd name="T51" fmla="*/ 0 h 252"/>
                    <a:gd name="T52" fmla="*/ 0 w 283"/>
                    <a:gd name="T53" fmla="*/ 0 h 252"/>
                    <a:gd name="T54" fmla="*/ 0 w 283"/>
                    <a:gd name="T55" fmla="*/ 0 h 252"/>
                    <a:gd name="T56" fmla="*/ 0 w 283"/>
                    <a:gd name="T57" fmla="*/ 0 h 252"/>
                    <a:gd name="T58" fmla="*/ 0 w 283"/>
                    <a:gd name="T59" fmla="*/ 0 h 252"/>
                    <a:gd name="T60" fmla="*/ 0 w 283"/>
                    <a:gd name="T61" fmla="*/ 0 h 252"/>
                    <a:gd name="T62" fmla="*/ 0 w 283"/>
                    <a:gd name="T63" fmla="*/ 0 h 252"/>
                    <a:gd name="T64" fmla="*/ 0 w 283"/>
                    <a:gd name="T65" fmla="*/ 0 h 252"/>
                    <a:gd name="T66" fmla="*/ 0 w 283"/>
                    <a:gd name="T67" fmla="*/ 0 h 252"/>
                    <a:gd name="T68" fmla="*/ 0 w 283"/>
                    <a:gd name="T69" fmla="*/ 0 h 252"/>
                    <a:gd name="T70" fmla="*/ 0 w 283"/>
                    <a:gd name="T71" fmla="*/ 0 h 252"/>
                    <a:gd name="T72" fmla="*/ 0 w 283"/>
                    <a:gd name="T73" fmla="*/ 0 h 252"/>
                    <a:gd name="T74" fmla="*/ 0 w 283"/>
                    <a:gd name="T75" fmla="*/ 0 h 252"/>
                    <a:gd name="T76" fmla="*/ 0 w 283"/>
                    <a:gd name="T77" fmla="*/ 0 h 252"/>
                    <a:gd name="T78" fmla="*/ 0 w 283"/>
                    <a:gd name="T79" fmla="*/ 0 h 252"/>
                    <a:gd name="T80" fmla="*/ 0 w 283"/>
                    <a:gd name="T81" fmla="*/ 0 h 252"/>
                    <a:gd name="T82" fmla="*/ 0 w 283"/>
                    <a:gd name="T83" fmla="*/ 0 h 252"/>
                    <a:gd name="T84" fmla="*/ 0 w 283"/>
                    <a:gd name="T85" fmla="*/ 0 h 252"/>
                    <a:gd name="T86" fmla="*/ 0 w 283"/>
                    <a:gd name="T87" fmla="*/ 0 h 252"/>
                    <a:gd name="T88" fmla="*/ 0 w 283"/>
                    <a:gd name="T89" fmla="*/ 0 h 252"/>
                    <a:gd name="T90" fmla="*/ 0 w 283"/>
                    <a:gd name="T91" fmla="*/ 0 h 252"/>
                    <a:gd name="T92" fmla="*/ 0 w 283"/>
                    <a:gd name="T93" fmla="*/ 0 h 252"/>
                    <a:gd name="T94" fmla="*/ 0 w 283"/>
                    <a:gd name="T95" fmla="*/ 0 h 252"/>
                    <a:gd name="T96" fmla="*/ 0 w 283"/>
                    <a:gd name="T97" fmla="*/ 0 h 252"/>
                    <a:gd name="T98" fmla="*/ 0 w 283"/>
                    <a:gd name="T99" fmla="*/ 0 h 252"/>
                    <a:gd name="T100" fmla="*/ 0 w 283"/>
                    <a:gd name="T101" fmla="*/ 0 h 252"/>
                    <a:gd name="T102" fmla="*/ 0 w 283"/>
                    <a:gd name="T103" fmla="*/ 0 h 252"/>
                    <a:gd name="T104" fmla="*/ 0 w 283"/>
                    <a:gd name="T105" fmla="*/ 0 h 252"/>
                    <a:gd name="T106" fmla="*/ 0 w 283"/>
                    <a:gd name="T107" fmla="*/ 0 h 252"/>
                    <a:gd name="T108" fmla="*/ 0 w 283"/>
                    <a:gd name="T109" fmla="*/ 0 h 252"/>
                    <a:gd name="T110" fmla="*/ 0 w 283"/>
                    <a:gd name="T111" fmla="*/ 0 h 252"/>
                    <a:gd name="T112" fmla="*/ 0 w 283"/>
                    <a:gd name="T113" fmla="*/ 0 h 252"/>
                    <a:gd name="T114" fmla="*/ 0 w 283"/>
                    <a:gd name="T115" fmla="*/ 0 h 252"/>
                    <a:gd name="T116" fmla="*/ 0 w 283"/>
                    <a:gd name="T117" fmla="*/ 0 h 252"/>
                    <a:gd name="T118" fmla="*/ 0 w 283"/>
                    <a:gd name="T119" fmla="*/ 0 h 252"/>
                    <a:gd name="T120" fmla="*/ 0 w 283"/>
                    <a:gd name="T121" fmla="*/ 0 h 252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83" h="252">
                      <a:moveTo>
                        <a:pt x="235" y="77"/>
                      </a:moveTo>
                      <a:lnTo>
                        <a:pt x="248" y="91"/>
                      </a:lnTo>
                      <a:lnTo>
                        <a:pt x="256" y="107"/>
                      </a:lnTo>
                      <a:lnTo>
                        <a:pt x="259" y="124"/>
                      </a:lnTo>
                      <a:lnTo>
                        <a:pt x="259" y="142"/>
                      </a:lnTo>
                      <a:lnTo>
                        <a:pt x="257" y="157"/>
                      </a:lnTo>
                      <a:lnTo>
                        <a:pt x="252" y="170"/>
                      </a:lnTo>
                      <a:lnTo>
                        <a:pt x="244" y="183"/>
                      </a:lnTo>
                      <a:lnTo>
                        <a:pt x="236" y="193"/>
                      </a:lnTo>
                      <a:lnTo>
                        <a:pt x="225" y="204"/>
                      </a:lnTo>
                      <a:lnTo>
                        <a:pt x="215" y="214"/>
                      </a:lnTo>
                      <a:lnTo>
                        <a:pt x="204" y="224"/>
                      </a:lnTo>
                      <a:lnTo>
                        <a:pt x="194" y="234"/>
                      </a:lnTo>
                      <a:lnTo>
                        <a:pt x="191" y="238"/>
                      </a:lnTo>
                      <a:lnTo>
                        <a:pt x="191" y="241"/>
                      </a:lnTo>
                      <a:lnTo>
                        <a:pt x="191" y="245"/>
                      </a:lnTo>
                      <a:lnTo>
                        <a:pt x="194" y="248"/>
                      </a:lnTo>
                      <a:lnTo>
                        <a:pt x="197" y="250"/>
                      </a:lnTo>
                      <a:lnTo>
                        <a:pt x="202" y="252"/>
                      </a:lnTo>
                      <a:lnTo>
                        <a:pt x="205" y="250"/>
                      </a:lnTo>
                      <a:lnTo>
                        <a:pt x="209" y="248"/>
                      </a:lnTo>
                      <a:lnTo>
                        <a:pt x="232" y="233"/>
                      </a:lnTo>
                      <a:lnTo>
                        <a:pt x="252" y="214"/>
                      </a:lnTo>
                      <a:lnTo>
                        <a:pt x="268" y="192"/>
                      </a:lnTo>
                      <a:lnTo>
                        <a:pt x="278" y="167"/>
                      </a:lnTo>
                      <a:lnTo>
                        <a:pt x="283" y="141"/>
                      </a:lnTo>
                      <a:lnTo>
                        <a:pt x="280" y="115"/>
                      </a:lnTo>
                      <a:lnTo>
                        <a:pt x="271" y="91"/>
                      </a:lnTo>
                      <a:lnTo>
                        <a:pt x="252" y="69"/>
                      </a:lnTo>
                      <a:lnTo>
                        <a:pt x="238" y="57"/>
                      </a:lnTo>
                      <a:lnTo>
                        <a:pt x="222" y="48"/>
                      </a:lnTo>
                      <a:lnTo>
                        <a:pt x="204" y="39"/>
                      </a:lnTo>
                      <a:lnTo>
                        <a:pt x="184" y="31"/>
                      </a:lnTo>
                      <a:lnTo>
                        <a:pt x="164" y="23"/>
                      </a:lnTo>
                      <a:lnTo>
                        <a:pt x="144" y="17"/>
                      </a:lnTo>
                      <a:lnTo>
                        <a:pt x="123" y="13"/>
                      </a:lnTo>
                      <a:lnTo>
                        <a:pt x="103" y="8"/>
                      </a:lnTo>
                      <a:lnTo>
                        <a:pt x="83" y="5"/>
                      </a:lnTo>
                      <a:lnTo>
                        <a:pt x="66" y="2"/>
                      </a:lnTo>
                      <a:lnTo>
                        <a:pt x="48" y="0"/>
                      </a:lnTo>
                      <a:lnTo>
                        <a:pt x="34" y="0"/>
                      </a:lnTo>
                      <a:lnTo>
                        <a:pt x="21" y="0"/>
                      </a:lnTo>
                      <a:lnTo>
                        <a:pt x="11" y="0"/>
                      </a:lnTo>
                      <a:lnTo>
                        <a:pt x="4" y="2"/>
                      </a:lnTo>
                      <a:lnTo>
                        <a:pt x="0" y="5"/>
                      </a:lnTo>
                      <a:lnTo>
                        <a:pt x="12" y="7"/>
                      </a:lnTo>
                      <a:lnTo>
                        <a:pt x="24" y="8"/>
                      </a:lnTo>
                      <a:lnTo>
                        <a:pt x="38" y="10"/>
                      </a:lnTo>
                      <a:lnTo>
                        <a:pt x="52" y="13"/>
                      </a:lnTo>
                      <a:lnTo>
                        <a:pt x="66" y="16"/>
                      </a:lnTo>
                      <a:lnTo>
                        <a:pt x="82" y="18"/>
                      </a:lnTo>
                      <a:lnTo>
                        <a:pt x="98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4"/>
                      </a:lnTo>
                      <a:lnTo>
                        <a:pt x="162" y="39"/>
                      </a:lnTo>
                      <a:lnTo>
                        <a:pt x="177" y="45"/>
                      </a:lnTo>
                      <a:lnTo>
                        <a:pt x="193" y="52"/>
                      </a:lnTo>
                      <a:lnTo>
                        <a:pt x="208" y="60"/>
                      </a:lnTo>
                      <a:lnTo>
                        <a:pt x="222" y="68"/>
                      </a:lnTo>
                      <a:lnTo>
                        <a:pt x="235" y="77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10" name="Freeform 1085"/>
                <p:cNvSpPr>
                  <a:spLocks/>
                </p:cNvSpPr>
                <p:nvPr/>
              </p:nvSpPr>
              <p:spPr bwMode="auto">
                <a:xfrm>
                  <a:off x="5047" y="2671"/>
                  <a:ext cx="40" cy="55"/>
                </a:xfrm>
                <a:custGeom>
                  <a:avLst/>
                  <a:gdLst>
                    <a:gd name="T0" fmla="*/ 0 w 114"/>
                    <a:gd name="T1" fmla="*/ 0 h 238"/>
                    <a:gd name="T2" fmla="*/ 0 w 114"/>
                    <a:gd name="T3" fmla="*/ 0 h 238"/>
                    <a:gd name="T4" fmla="*/ 0 w 114"/>
                    <a:gd name="T5" fmla="*/ 0 h 238"/>
                    <a:gd name="T6" fmla="*/ 0 w 114"/>
                    <a:gd name="T7" fmla="*/ 0 h 238"/>
                    <a:gd name="T8" fmla="*/ 0 w 114"/>
                    <a:gd name="T9" fmla="*/ 0 h 238"/>
                    <a:gd name="T10" fmla="*/ 0 w 114"/>
                    <a:gd name="T11" fmla="*/ 0 h 238"/>
                    <a:gd name="T12" fmla="*/ 0 w 114"/>
                    <a:gd name="T13" fmla="*/ 0 h 238"/>
                    <a:gd name="T14" fmla="*/ 0 w 114"/>
                    <a:gd name="T15" fmla="*/ 0 h 238"/>
                    <a:gd name="T16" fmla="*/ 0 w 114"/>
                    <a:gd name="T17" fmla="*/ 0 h 238"/>
                    <a:gd name="T18" fmla="*/ 0 w 114"/>
                    <a:gd name="T19" fmla="*/ 0 h 238"/>
                    <a:gd name="T20" fmla="*/ 0 w 114"/>
                    <a:gd name="T21" fmla="*/ 0 h 238"/>
                    <a:gd name="T22" fmla="*/ 0 w 114"/>
                    <a:gd name="T23" fmla="*/ 0 h 238"/>
                    <a:gd name="T24" fmla="*/ 0 w 114"/>
                    <a:gd name="T25" fmla="*/ 0 h 238"/>
                    <a:gd name="T26" fmla="*/ 0 w 114"/>
                    <a:gd name="T27" fmla="*/ 0 h 238"/>
                    <a:gd name="T28" fmla="*/ 0 w 114"/>
                    <a:gd name="T29" fmla="*/ 0 h 238"/>
                    <a:gd name="T30" fmla="*/ 0 w 114"/>
                    <a:gd name="T31" fmla="*/ 0 h 238"/>
                    <a:gd name="T32" fmla="*/ 0 w 114"/>
                    <a:gd name="T33" fmla="*/ 0 h 238"/>
                    <a:gd name="T34" fmla="*/ 0 w 114"/>
                    <a:gd name="T35" fmla="*/ 0 h 238"/>
                    <a:gd name="T36" fmla="*/ 0 w 114"/>
                    <a:gd name="T37" fmla="*/ 0 h 238"/>
                    <a:gd name="T38" fmla="*/ 0 w 114"/>
                    <a:gd name="T39" fmla="*/ 0 h 238"/>
                    <a:gd name="T40" fmla="*/ 0 w 114"/>
                    <a:gd name="T41" fmla="*/ 0 h 238"/>
                    <a:gd name="T42" fmla="*/ 0 w 114"/>
                    <a:gd name="T43" fmla="*/ 0 h 238"/>
                    <a:gd name="T44" fmla="*/ 0 w 114"/>
                    <a:gd name="T45" fmla="*/ 0 h 238"/>
                    <a:gd name="T46" fmla="*/ 0 w 114"/>
                    <a:gd name="T47" fmla="*/ 0 h 238"/>
                    <a:gd name="T48" fmla="*/ 0 w 114"/>
                    <a:gd name="T49" fmla="*/ 0 h 238"/>
                    <a:gd name="T50" fmla="*/ 0 w 114"/>
                    <a:gd name="T51" fmla="*/ 0 h 238"/>
                    <a:gd name="T52" fmla="*/ 0 w 114"/>
                    <a:gd name="T53" fmla="*/ 0 h 238"/>
                    <a:gd name="T54" fmla="*/ 0 w 114"/>
                    <a:gd name="T55" fmla="*/ 0 h 238"/>
                    <a:gd name="T56" fmla="*/ 0 w 114"/>
                    <a:gd name="T57" fmla="*/ 0 h 238"/>
                    <a:gd name="T58" fmla="*/ 0 w 114"/>
                    <a:gd name="T59" fmla="*/ 0 h 238"/>
                    <a:gd name="T60" fmla="*/ 0 w 114"/>
                    <a:gd name="T61" fmla="*/ 0 h 238"/>
                    <a:gd name="T62" fmla="*/ 0 w 114"/>
                    <a:gd name="T63" fmla="*/ 0 h 238"/>
                    <a:gd name="T64" fmla="*/ 0 w 114"/>
                    <a:gd name="T65" fmla="*/ 0 h 238"/>
                    <a:gd name="T66" fmla="*/ 0 w 114"/>
                    <a:gd name="T67" fmla="*/ 0 h 238"/>
                    <a:gd name="T68" fmla="*/ 0 w 114"/>
                    <a:gd name="T69" fmla="*/ 0 h 238"/>
                    <a:gd name="T70" fmla="*/ 0 w 114"/>
                    <a:gd name="T71" fmla="*/ 0 h 238"/>
                    <a:gd name="T72" fmla="*/ 0 w 114"/>
                    <a:gd name="T73" fmla="*/ 0 h 238"/>
                    <a:gd name="T74" fmla="*/ 0 w 114"/>
                    <a:gd name="T75" fmla="*/ 0 h 238"/>
                    <a:gd name="T76" fmla="*/ 0 w 114"/>
                    <a:gd name="T77" fmla="*/ 0 h 238"/>
                    <a:gd name="T78" fmla="*/ 0 w 114"/>
                    <a:gd name="T79" fmla="*/ 0 h 238"/>
                    <a:gd name="T80" fmla="*/ 0 w 114"/>
                    <a:gd name="T81" fmla="*/ 0 h 238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14" h="238">
                      <a:moveTo>
                        <a:pt x="0" y="130"/>
                      </a:moveTo>
                      <a:lnTo>
                        <a:pt x="0" y="149"/>
                      </a:lnTo>
                      <a:lnTo>
                        <a:pt x="4" y="168"/>
                      </a:lnTo>
                      <a:lnTo>
                        <a:pt x="12" y="185"/>
                      </a:lnTo>
                      <a:lnTo>
                        <a:pt x="24" y="200"/>
                      </a:lnTo>
                      <a:lnTo>
                        <a:pt x="38" y="213"/>
                      </a:lnTo>
                      <a:lnTo>
                        <a:pt x="55" y="224"/>
                      </a:lnTo>
                      <a:lnTo>
                        <a:pt x="73" y="232"/>
                      </a:lnTo>
                      <a:lnTo>
                        <a:pt x="92" y="237"/>
                      </a:lnTo>
                      <a:lnTo>
                        <a:pt x="98" y="238"/>
                      </a:lnTo>
                      <a:lnTo>
                        <a:pt x="104" y="235"/>
                      </a:lnTo>
                      <a:lnTo>
                        <a:pt x="109" y="232"/>
                      </a:lnTo>
                      <a:lnTo>
                        <a:pt x="111" y="227"/>
                      </a:lnTo>
                      <a:lnTo>
                        <a:pt x="111" y="222"/>
                      </a:lnTo>
                      <a:lnTo>
                        <a:pt x="110" y="216"/>
                      </a:lnTo>
                      <a:lnTo>
                        <a:pt x="106" y="211"/>
                      </a:lnTo>
                      <a:lnTo>
                        <a:pt x="100" y="209"/>
                      </a:lnTo>
                      <a:lnTo>
                        <a:pt x="82" y="202"/>
                      </a:lnTo>
                      <a:lnTo>
                        <a:pt x="64" y="193"/>
                      </a:lnTo>
                      <a:lnTo>
                        <a:pt x="50" y="180"/>
                      </a:lnTo>
                      <a:lnTo>
                        <a:pt x="39" y="167"/>
                      </a:lnTo>
                      <a:lnTo>
                        <a:pt x="32" y="149"/>
                      </a:lnTo>
                      <a:lnTo>
                        <a:pt x="29" y="131"/>
                      </a:lnTo>
                      <a:lnTo>
                        <a:pt x="29" y="111"/>
                      </a:lnTo>
                      <a:lnTo>
                        <a:pt x="35" y="91"/>
                      </a:lnTo>
                      <a:lnTo>
                        <a:pt x="42" y="76"/>
                      </a:lnTo>
                      <a:lnTo>
                        <a:pt x="51" y="62"/>
                      </a:lnTo>
                      <a:lnTo>
                        <a:pt x="62" y="49"/>
                      </a:lnTo>
                      <a:lnTo>
                        <a:pt x="73" y="38"/>
                      </a:lnTo>
                      <a:lnTo>
                        <a:pt x="84" y="28"/>
                      </a:lnTo>
                      <a:lnTo>
                        <a:pt x="96" y="18"/>
                      </a:lnTo>
                      <a:lnTo>
                        <a:pt x="106" y="9"/>
                      </a:lnTo>
                      <a:lnTo>
                        <a:pt x="114" y="1"/>
                      </a:lnTo>
                      <a:lnTo>
                        <a:pt x="106" y="0"/>
                      </a:lnTo>
                      <a:lnTo>
                        <a:pt x="93" y="6"/>
                      </a:lnTo>
                      <a:lnTo>
                        <a:pt x="76" y="18"/>
                      </a:lnTo>
                      <a:lnTo>
                        <a:pt x="56" y="36"/>
                      </a:lnTo>
                      <a:lnTo>
                        <a:pt x="37" y="57"/>
                      </a:lnTo>
                      <a:lnTo>
                        <a:pt x="20" y="80"/>
                      </a:lnTo>
                      <a:lnTo>
                        <a:pt x="7" y="106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11" name="Freeform 1086"/>
                <p:cNvSpPr>
                  <a:spLocks/>
                </p:cNvSpPr>
                <p:nvPr/>
              </p:nvSpPr>
              <p:spPr bwMode="auto">
                <a:xfrm>
                  <a:off x="5330" y="2639"/>
                  <a:ext cx="87" cy="73"/>
                </a:xfrm>
                <a:custGeom>
                  <a:avLst/>
                  <a:gdLst>
                    <a:gd name="T0" fmla="*/ 0 w 246"/>
                    <a:gd name="T1" fmla="*/ 0 h 310"/>
                    <a:gd name="T2" fmla="*/ 0 w 246"/>
                    <a:gd name="T3" fmla="*/ 0 h 310"/>
                    <a:gd name="T4" fmla="*/ 0 w 246"/>
                    <a:gd name="T5" fmla="*/ 0 h 310"/>
                    <a:gd name="T6" fmla="*/ 0 w 246"/>
                    <a:gd name="T7" fmla="*/ 0 h 310"/>
                    <a:gd name="T8" fmla="*/ 0 w 246"/>
                    <a:gd name="T9" fmla="*/ 0 h 310"/>
                    <a:gd name="T10" fmla="*/ 0 w 246"/>
                    <a:gd name="T11" fmla="*/ 0 h 310"/>
                    <a:gd name="T12" fmla="*/ 0 w 246"/>
                    <a:gd name="T13" fmla="*/ 0 h 310"/>
                    <a:gd name="T14" fmla="*/ 0 w 246"/>
                    <a:gd name="T15" fmla="*/ 0 h 310"/>
                    <a:gd name="T16" fmla="*/ 0 w 246"/>
                    <a:gd name="T17" fmla="*/ 0 h 310"/>
                    <a:gd name="T18" fmla="*/ 0 w 246"/>
                    <a:gd name="T19" fmla="*/ 0 h 310"/>
                    <a:gd name="T20" fmla="*/ 0 w 246"/>
                    <a:gd name="T21" fmla="*/ 0 h 310"/>
                    <a:gd name="T22" fmla="*/ 0 w 246"/>
                    <a:gd name="T23" fmla="*/ 0 h 310"/>
                    <a:gd name="T24" fmla="*/ 0 w 246"/>
                    <a:gd name="T25" fmla="*/ 0 h 310"/>
                    <a:gd name="T26" fmla="*/ 0 w 246"/>
                    <a:gd name="T27" fmla="*/ 0 h 310"/>
                    <a:gd name="T28" fmla="*/ 0 w 246"/>
                    <a:gd name="T29" fmla="*/ 0 h 310"/>
                    <a:gd name="T30" fmla="*/ 0 w 246"/>
                    <a:gd name="T31" fmla="*/ 0 h 310"/>
                    <a:gd name="T32" fmla="*/ 0 w 246"/>
                    <a:gd name="T33" fmla="*/ 0 h 310"/>
                    <a:gd name="T34" fmla="*/ 0 w 246"/>
                    <a:gd name="T35" fmla="*/ 0 h 310"/>
                    <a:gd name="T36" fmla="*/ 0 w 246"/>
                    <a:gd name="T37" fmla="*/ 0 h 310"/>
                    <a:gd name="T38" fmla="*/ 0 w 246"/>
                    <a:gd name="T39" fmla="*/ 0 h 310"/>
                    <a:gd name="T40" fmla="*/ 0 w 246"/>
                    <a:gd name="T41" fmla="*/ 0 h 310"/>
                    <a:gd name="T42" fmla="*/ 0 w 246"/>
                    <a:gd name="T43" fmla="*/ 0 h 310"/>
                    <a:gd name="T44" fmla="*/ 0 w 246"/>
                    <a:gd name="T45" fmla="*/ 0 h 310"/>
                    <a:gd name="T46" fmla="*/ 0 w 246"/>
                    <a:gd name="T47" fmla="*/ 0 h 310"/>
                    <a:gd name="T48" fmla="*/ 0 w 246"/>
                    <a:gd name="T49" fmla="*/ 0 h 310"/>
                    <a:gd name="T50" fmla="*/ 0 w 246"/>
                    <a:gd name="T51" fmla="*/ 0 h 310"/>
                    <a:gd name="T52" fmla="*/ 0 w 246"/>
                    <a:gd name="T53" fmla="*/ 0 h 310"/>
                    <a:gd name="T54" fmla="*/ 0 w 246"/>
                    <a:gd name="T55" fmla="*/ 0 h 310"/>
                    <a:gd name="T56" fmla="*/ 0 w 246"/>
                    <a:gd name="T57" fmla="*/ 0 h 310"/>
                    <a:gd name="T58" fmla="*/ 0 w 246"/>
                    <a:gd name="T59" fmla="*/ 0 h 310"/>
                    <a:gd name="T60" fmla="*/ 0 w 246"/>
                    <a:gd name="T61" fmla="*/ 0 h 310"/>
                    <a:gd name="T62" fmla="*/ 0 w 246"/>
                    <a:gd name="T63" fmla="*/ 0 h 310"/>
                    <a:gd name="T64" fmla="*/ 0 w 246"/>
                    <a:gd name="T65" fmla="*/ 0 h 310"/>
                    <a:gd name="T66" fmla="*/ 0 w 246"/>
                    <a:gd name="T67" fmla="*/ 0 h 310"/>
                    <a:gd name="T68" fmla="*/ 0 w 246"/>
                    <a:gd name="T69" fmla="*/ 0 h 310"/>
                    <a:gd name="T70" fmla="*/ 0 w 246"/>
                    <a:gd name="T71" fmla="*/ 0 h 310"/>
                    <a:gd name="T72" fmla="*/ 0 w 246"/>
                    <a:gd name="T73" fmla="*/ 0 h 310"/>
                    <a:gd name="T74" fmla="*/ 0 w 246"/>
                    <a:gd name="T75" fmla="*/ 0 h 31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246" h="310">
                      <a:moveTo>
                        <a:pt x="199" y="116"/>
                      </a:moveTo>
                      <a:lnTo>
                        <a:pt x="207" y="124"/>
                      </a:lnTo>
                      <a:lnTo>
                        <a:pt x="214" y="133"/>
                      </a:lnTo>
                      <a:lnTo>
                        <a:pt x="219" y="143"/>
                      </a:lnTo>
                      <a:lnTo>
                        <a:pt x="223" y="154"/>
                      </a:lnTo>
                      <a:lnTo>
                        <a:pt x="225" y="164"/>
                      </a:lnTo>
                      <a:lnTo>
                        <a:pt x="225" y="176"/>
                      </a:lnTo>
                      <a:lnTo>
                        <a:pt x="221" y="187"/>
                      </a:lnTo>
                      <a:lnTo>
                        <a:pt x="216" y="197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8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3" y="264"/>
                      </a:lnTo>
                      <a:lnTo>
                        <a:pt x="132" y="274"/>
                      </a:lnTo>
                      <a:lnTo>
                        <a:pt x="129" y="278"/>
                      </a:lnTo>
                      <a:lnTo>
                        <a:pt x="126" y="282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1" y="305"/>
                      </a:lnTo>
                      <a:lnTo>
                        <a:pt x="125" y="309"/>
                      </a:lnTo>
                      <a:lnTo>
                        <a:pt x="130" y="310"/>
                      </a:lnTo>
                      <a:lnTo>
                        <a:pt x="134" y="310"/>
                      </a:lnTo>
                      <a:lnTo>
                        <a:pt x="139" y="309"/>
                      </a:lnTo>
                      <a:lnTo>
                        <a:pt x="143" y="305"/>
                      </a:lnTo>
                      <a:lnTo>
                        <a:pt x="154" y="293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19" y="233"/>
                      </a:lnTo>
                      <a:lnTo>
                        <a:pt x="231" y="219"/>
                      </a:lnTo>
                      <a:lnTo>
                        <a:pt x="239" y="204"/>
                      </a:lnTo>
                      <a:lnTo>
                        <a:pt x="245" y="187"/>
                      </a:lnTo>
                      <a:lnTo>
                        <a:pt x="246" y="170"/>
                      </a:lnTo>
                      <a:lnTo>
                        <a:pt x="242" y="153"/>
                      </a:lnTo>
                      <a:lnTo>
                        <a:pt x="236" y="136"/>
                      </a:lnTo>
                      <a:lnTo>
                        <a:pt x="227" y="120"/>
                      </a:lnTo>
                      <a:lnTo>
                        <a:pt x="215" y="107"/>
                      </a:lnTo>
                      <a:lnTo>
                        <a:pt x="201" y="94"/>
                      </a:lnTo>
                      <a:lnTo>
                        <a:pt x="187" y="82"/>
                      </a:lnTo>
                      <a:lnTo>
                        <a:pt x="177" y="74"/>
                      </a:lnTo>
                      <a:lnTo>
                        <a:pt x="165" y="68"/>
                      </a:lnTo>
                      <a:lnTo>
                        <a:pt x="152" y="60"/>
                      </a:lnTo>
                      <a:lnTo>
                        <a:pt x="139" y="51"/>
                      </a:lnTo>
                      <a:lnTo>
                        <a:pt x="126" y="43"/>
                      </a:lnTo>
                      <a:lnTo>
                        <a:pt x="112" y="35"/>
                      </a:lnTo>
                      <a:lnTo>
                        <a:pt x="98" y="28"/>
                      </a:lnTo>
                      <a:lnTo>
                        <a:pt x="85" y="22"/>
                      </a:lnTo>
                      <a:lnTo>
                        <a:pt x="72" y="16"/>
                      </a:lnTo>
                      <a:lnTo>
                        <a:pt x="59" y="10"/>
                      </a:lnTo>
                      <a:lnTo>
                        <a:pt x="46" y="7"/>
                      </a:lnTo>
                      <a:lnTo>
                        <a:pt x="35" y="3"/>
                      </a:lnTo>
                      <a:lnTo>
                        <a:pt x="24" y="1"/>
                      </a:lnTo>
                      <a:lnTo>
                        <a:pt x="15" y="0"/>
                      </a:lnTo>
                      <a:lnTo>
                        <a:pt x="7" y="1"/>
                      </a:lnTo>
                      <a:lnTo>
                        <a:pt x="0" y="3"/>
                      </a:lnTo>
                      <a:lnTo>
                        <a:pt x="8" y="6"/>
                      </a:lnTo>
                      <a:lnTo>
                        <a:pt x="17" y="9"/>
                      </a:lnTo>
                      <a:lnTo>
                        <a:pt x="28" y="14"/>
                      </a:lnTo>
                      <a:lnTo>
                        <a:pt x="38" y="18"/>
                      </a:lnTo>
                      <a:lnTo>
                        <a:pt x="51" y="24"/>
                      </a:lnTo>
                      <a:lnTo>
                        <a:pt x="64" y="30"/>
                      </a:lnTo>
                      <a:lnTo>
                        <a:pt x="78" y="37"/>
                      </a:lnTo>
                      <a:lnTo>
                        <a:pt x="92" y="43"/>
                      </a:lnTo>
                      <a:lnTo>
                        <a:pt x="106" y="51"/>
                      </a:lnTo>
                      <a:lnTo>
                        <a:pt x="120" y="60"/>
                      </a:lnTo>
                      <a:lnTo>
                        <a:pt x="134" y="69"/>
                      </a:lnTo>
                      <a:lnTo>
                        <a:pt x="148" y="78"/>
                      </a:lnTo>
                      <a:lnTo>
                        <a:pt x="163" y="87"/>
                      </a:lnTo>
                      <a:lnTo>
                        <a:pt x="175" y="96"/>
                      </a:lnTo>
                      <a:lnTo>
                        <a:pt x="187" y="105"/>
                      </a:lnTo>
                      <a:lnTo>
                        <a:pt x="199" y="116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12" name="Freeform 1087"/>
                <p:cNvSpPr>
                  <a:spLocks/>
                </p:cNvSpPr>
                <p:nvPr/>
              </p:nvSpPr>
              <p:spPr bwMode="auto">
                <a:xfrm>
                  <a:off x="5115" y="2660"/>
                  <a:ext cx="69" cy="55"/>
                </a:xfrm>
                <a:custGeom>
                  <a:avLst/>
                  <a:gdLst>
                    <a:gd name="T0" fmla="*/ 0 w 198"/>
                    <a:gd name="T1" fmla="*/ 0 h 236"/>
                    <a:gd name="T2" fmla="*/ 0 w 198"/>
                    <a:gd name="T3" fmla="*/ 0 h 236"/>
                    <a:gd name="T4" fmla="*/ 0 w 198"/>
                    <a:gd name="T5" fmla="*/ 0 h 236"/>
                    <a:gd name="T6" fmla="*/ 0 w 198"/>
                    <a:gd name="T7" fmla="*/ 0 h 236"/>
                    <a:gd name="T8" fmla="*/ 0 w 198"/>
                    <a:gd name="T9" fmla="*/ 0 h 236"/>
                    <a:gd name="T10" fmla="*/ 0 w 198"/>
                    <a:gd name="T11" fmla="*/ 0 h 236"/>
                    <a:gd name="T12" fmla="*/ 0 w 198"/>
                    <a:gd name="T13" fmla="*/ 0 h 236"/>
                    <a:gd name="T14" fmla="*/ 0 w 198"/>
                    <a:gd name="T15" fmla="*/ 0 h 236"/>
                    <a:gd name="T16" fmla="*/ 0 w 198"/>
                    <a:gd name="T17" fmla="*/ 0 h 236"/>
                    <a:gd name="T18" fmla="*/ 0 w 198"/>
                    <a:gd name="T19" fmla="*/ 0 h 236"/>
                    <a:gd name="T20" fmla="*/ 0 w 198"/>
                    <a:gd name="T21" fmla="*/ 0 h 236"/>
                    <a:gd name="T22" fmla="*/ 0 w 198"/>
                    <a:gd name="T23" fmla="*/ 0 h 236"/>
                    <a:gd name="T24" fmla="*/ 0 w 198"/>
                    <a:gd name="T25" fmla="*/ 0 h 236"/>
                    <a:gd name="T26" fmla="*/ 0 w 198"/>
                    <a:gd name="T27" fmla="*/ 0 h 236"/>
                    <a:gd name="T28" fmla="*/ 0 w 198"/>
                    <a:gd name="T29" fmla="*/ 0 h 236"/>
                    <a:gd name="T30" fmla="*/ 0 w 198"/>
                    <a:gd name="T31" fmla="*/ 0 h 236"/>
                    <a:gd name="T32" fmla="*/ 0 w 198"/>
                    <a:gd name="T33" fmla="*/ 0 h 236"/>
                    <a:gd name="T34" fmla="*/ 0 w 198"/>
                    <a:gd name="T35" fmla="*/ 0 h 236"/>
                    <a:gd name="T36" fmla="*/ 0 w 198"/>
                    <a:gd name="T37" fmla="*/ 0 h 236"/>
                    <a:gd name="T38" fmla="*/ 0 w 198"/>
                    <a:gd name="T39" fmla="*/ 0 h 236"/>
                    <a:gd name="T40" fmla="*/ 0 w 198"/>
                    <a:gd name="T41" fmla="*/ 0 h 236"/>
                    <a:gd name="T42" fmla="*/ 0 w 198"/>
                    <a:gd name="T43" fmla="*/ 0 h 236"/>
                    <a:gd name="T44" fmla="*/ 0 w 198"/>
                    <a:gd name="T45" fmla="*/ 0 h 236"/>
                    <a:gd name="T46" fmla="*/ 0 w 198"/>
                    <a:gd name="T47" fmla="*/ 0 h 236"/>
                    <a:gd name="T48" fmla="*/ 0 w 198"/>
                    <a:gd name="T49" fmla="*/ 0 h 236"/>
                    <a:gd name="T50" fmla="*/ 0 w 198"/>
                    <a:gd name="T51" fmla="*/ 0 h 236"/>
                    <a:gd name="T52" fmla="*/ 0 w 198"/>
                    <a:gd name="T53" fmla="*/ 0 h 236"/>
                    <a:gd name="T54" fmla="*/ 0 w 198"/>
                    <a:gd name="T55" fmla="*/ 0 h 236"/>
                    <a:gd name="T56" fmla="*/ 0 w 198"/>
                    <a:gd name="T57" fmla="*/ 0 h 236"/>
                    <a:gd name="T58" fmla="*/ 0 w 198"/>
                    <a:gd name="T59" fmla="*/ 0 h 236"/>
                    <a:gd name="T60" fmla="*/ 0 w 198"/>
                    <a:gd name="T61" fmla="*/ 0 h 236"/>
                    <a:gd name="T62" fmla="*/ 0 w 198"/>
                    <a:gd name="T63" fmla="*/ 0 h 236"/>
                    <a:gd name="T64" fmla="*/ 0 w 198"/>
                    <a:gd name="T65" fmla="*/ 0 h 236"/>
                    <a:gd name="T66" fmla="*/ 0 w 198"/>
                    <a:gd name="T67" fmla="*/ 0 h 236"/>
                    <a:gd name="T68" fmla="*/ 0 w 198"/>
                    <a:gd name="T69" fmla="*/ 0 h 236"/>
                    <a:gd name="T70" fmla="*/ 0 w 198"/>
                    <a:gd name="T71" fmla="*/ 0 h 236"/>
                    <a:gd name="T72" fmla="*/ 0 w 198"/>
                    <a:gd name="T73" fmla="*/ 0 h 236"/>
                    <a:gd name="T74" fmla="*/ 0 w 198"/>
                    <a:gd name="T75" fmla="*/ 0 h 236"/>
                    <a:gd name="T76" fmla="*/ 0 w 198"/>
                    <a:gd name="T77" fmla="*/ 0 h 236"/>
                    <a:gd name="T78" fmla="*/ 0 w 198"/>
                    <a:gd name="T79" fmla="*/ 0 h 236"/>
                    <a:gd name="T80" fmla="*/ 0 w 198"/>
                    <a:gd name="T81" fmla="*/ 0 h 236"/>
                    <a:gd name="T82" fmla="*/ 0 w 198"/>
                    <a:gd name="T83" fmla="*/ 0 h 236"/>
                    <a:gd name="T84" fmla="*/ 0 w 198"/>
                    <a:gd name="T85" fmla="*/ 0 h 236"/>
                    <a:gd name="T86" fmla="*/ 0 w 198"/>
                    <a:gd name="T87" fmla="*/ 0 h 236"/>
                    <a:gd name="T88" fmla="*/ 0 w 198"/>
                    <a:gd name="T89" fmla="*/ 0 h 236"/>
                    <a:gd name="T90" fmla="*/ 0 w 198"/>
                    <a:gd name="T91" fmla="*/ 0 h 236"/>
                    <a:gd name="T92" fmla="*/ 0 w 198"/>
                    <a:gd name="T93" fmla="*/ 0 h 236"/>
                    <a:gd name="T94" fmla="*/ 0 w 198"/>
                    <a:gd name="T95" fmla="*/ 0 h 236"/>
                    <a:gd name="T96" fmla="*/ 0 w 198"/>
                    <a:gd name="T97" fmla="*/ 0 h 236"/>
                    <a:gd name="T98" fmla="*/ 0 w 198"/>
                    <a:gd name="T99" fmla="*/ 0 h 236"/>
                    <a:gd name="T100" fmla="*/ 0 w 198"/>
                    <a:gd name="T101" fmla="*/ 0 h 236"/>
                    <a:gd name="T102" fmla="*/ 0 w 198"/>
                    <a:gd name="T103" fmla="*/ 0 h 236"/>
                    <a:gd name="T104" fmla="*/ 0 w 198"/>
                    <a:gd name="T105" fmla="*/ 0 h 236"/>
                    <a:gd name="T106" fmla="*/ 0 w 198"/>
                    <a:gd name="T107" fmla="*/ 0 h 236"/>
                    <a:gd name="T108" fmla="*/ 0 w 198"/>
                    <a:gd name="T109" fmla="*/ 0 h 236"/>
                    <a:gd name="T110" fmla="*/ 0 w 198"/>
                    <a:gd name="T111" fmla="*/ 0 h 236"/>
                    <a:gd name="T112" fmla="*/ 0 w 198"/>
                    <a:gd name="T113" fmla="*/ 0 h 236"/>
                    <a:gd name="T114" fmla="*/ 0 w 198"/>
                    <a:gd name="T115" fmla="*/ 0 h 236"/>
                    <a:gd name="T116" fmla="*/ 0 w 198"/>
                    <a:gd name="T117" fmla="*/ 0 h 236"/>
                    <a:gd name="T118" fmla="*/ 0 w 198"/>
                    <a:gd name="T119" fmla="*/ 0 h 236"/>
                    <a:gd name="T120" fmla="*/ 0 w 198"/>
                    <a:gd name="T121" fmla="*/ 0 h 2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98" h="236">
                      <a:moveTo>
                        <a:pt x="73" y="36"/>
                      </a:moveTo>
                      <a:lnTo>
                        <a:pt x="58" y="46"/>
                      </a:lnTo>
                      <a:lnTo>
                        <a:pt x="46" y="58"/>
                      </a:lnTo>
                      <a:lnTo>
                        <a:pt x="33" y="72"/>
                      </a:lnTo>
                      <a:lnTo>
                        <a:pt x="22" y="85"/>
                      </a:lnTo>
                      <a:lnTo>
                        <a:pt x="14" y="100"/>
                      </a:lnTo>
                      <a:lnTo>
                        <a:pt x="7" y="115"/>
                      </a:lnTo>
                      <a:lnTo>
                        <a:pt x="2" y="130"/>
                      </a:lnTo>
                      <a:lnTo>
                        <a:pt x="0" y="146"/>
                      </a:lnTo>
                      <a:lnTo>
                        <a:pt x="2" y="170"/>
                      </a:lnTo>
                      <a:lnTo>
                        <a:pt x="12" y="190"/>
                      </a:lnTo>
                      <a:lnTo>
                        <a:pt x="26" y="207"/>
                      </a:lnTo>
                      <a:lnTo>
                        <a:pt x="43" y="220"/>
                      </a:lnTo>
                      <a:lnTo>
                        <a:pt x="64" y="229"/>
                      </a:lnTo>
                      <a:lnTo>
                        <a:pt x="88" y="235"/>
                      </a:lnTo>
                      <a:lnTo>
                        <a:pt x="110" y="236"/>
                      </a:lnTo>
                      <a:lnTo>
                        <a:pt x="132" y="232"/>
                      </a:lnTo>
                      <a:lnTo>
                        <a:pt x="137" y="232"/>
                      </a:lnTo>
                      <a:lnTo>
                        <a:pt x="142" y="230"/>
                      </a:lnTo>
                      <a:lnTo>
                        <a:pt x="145" y="226"/>
                      </a:lnTo>
                      <a:lnTo>
                        <a:pt x="146" y="221"/>
                      </a:lnTo>
                      <a:lnTo>
                        <a:pt x="145" y="219"/>
                      </a:lnTo>
                      <a:lnTo>
                        <a:pt x="142" y="219"/>
                      </a:lnTo>
                      <a:lnTo>
                        <a:pt x="137" y="217"/>
                      </a:lnTo>
                      <a:lnTo>
                        <a:pt x="131" y="217"/>
                      </a:lnTo>
                      <a:lnTo>
                        <a:pt x="124" y="217"/>
                      </a:lnTo>
                      <a:lnTo>
                        <a:pt x="118" y="217"/>
                      </a:lnTo>
                      <a:lnTo>
                        <a:pt x="112" y="217"/>
                      </a:lnTo>
                      <a:lnTo>
                        <a:pt x="109" y="217"/>
                      </a:lnTo>
                      <a:lnTo>
                        <a:pt x="97" y="216"/>
                      </a:lnTo>
                      <a:lnTo>
                        <a:pt x="87" y="215"/>
                      </a:lnTo>
                      <a:lnTo>
                        <a:pt x="75" y="214"/>
                      </a:lnTo>
                      <a:lnTo>
                        <a:pt x="63" y="211"/>
                      </a:lnTo>
                      <a:lnTo>
                        <a:pt x="51" y="207"/>
                      </a:lnTo>
                      <a:lnTo>
                        <a:pt x="40" y="199"/>
                      </a:lnTo>
                      <a:lnTo>
                        <a:pt x="29" y="189"/>
                      </a:lnTo>
                      <a:lnTo>
                        <a:pt x="17" y="174"/>
                      </a:lnTo>
                      <a:lnTo>
                        <a:pt x="15" y="157"/>
                      </a:lnTo>
                      <a:lnTo>
                        <a:pt x="16" y="141"/>
                      </a:lnTo>
                      <a:lnTo>
                        <a:pt x="21" y="124"/>
                      </a:lnTo>
                      <a:lnTo>
                        <a:pt x="28" y="109"/>
                      </a:lnTo>
                      <a:lnTo>
                        <a:pt x="39" y="96"/>
                      </a:lnTo>
                      <a:lnTo>
                        <a:pt x="50" y="82"/>
                      </a:lnTo>
                      <a:lnTo>
                        <a:pt x="63" y="70"/>
                      </a:lnTo>
                      <a:lnTo>
                        <a:pt x="78" y="59"/>
                      </a:lnTo>
                      <a:lnTo>
                        <a:pt x="94" y="49"/>
                      </a:lnTo>
                      <a:lnTo>
                        <a:pt x="110" y="39"/>
                      </a:lnTo>
                      <a:lnTo>
                        <a:pt x="126" y="31"/>
                      </a:lnTo>
                      <a:lnTo>
                        <a:pt x="142" y="24"/>
                      </a:lnTo>
                      <a:lnTo>
                        <a:pt x="158" y="19"/>
                      </a:lnTo>
                      <a:lnTo>
                        <a:pt x="172" y="13"/>
                      </a:lnTo>
                      <a:lnTo>
                        <a:pt x="186" y="10"/>
                      </a:lnTo>
                      <a:lnTo>
                        <a:pt x="198" y="7"/>
                      </a:lnTo>
                      <a:lnTo>
                        <a:pt x="190" y="3"/>
                      </a:lnTo>
                      <a:lnTo>
                        <a:pt x="177" y="0"/>
                      </a:lnTo>
                      <a:lnTo>
                        <a:pt x="162" y="3"/>
                      </a:lnTo>
                      <a:lnTo>
                        <a:pt x="144" y="6"/>
                      </a:lnTo>
                      <a:lnTo>
                        <a:pt x="124" y="12"/>
                      </a:lnTo>
                      <a:lnTo>
                        <a:pt x="105" y="19"/>
                      </a:lnTo>
                      <a:lnTo>
                        <a:pt x="88" y="28"/>
                      </a:lnTo>
                      <a:lnTo>
                        <a:pt x="73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13" name="Freeform 1088"/>
                <p:cNvSpPr>
                  <a:spLocks/>
                </p:cNvSpPr>
                <p:nvPr/>
              </p:nvSpPr>
              <p:spPr bwMode="auto">
                <a:xfrm>
                  <a:off x="5233" y="2660"/>
                  <a:ext cx="47" cy="42"/>
                </a:xfrm>
                <a:custGeom>
                  <a:avLst/>
                  <a:gdLst>
                    <a:gd name="T0" fmla="*/ 0 w 128"/>
                    <a:gd name="T1" fmla="*/ 0 h 183"/>
                    <a:gd name="T2" fmla="*/ 0 w 128"/>
                    <a:gd name="T3" fmla="*/ 0 h 183"/>
                    <a:gd name="T4" fmla="*/ 0 w 128"/>
                    <a:gd name="T5" fmla="*/ 0 h 183"/>
                    <a:gd name="T6" fmla="*/ 0 w 128"/>
                    <a:gd name="T7" fmla="*/ 0 h 183"/>
                    <a:gd name="T8" fmla="*/ 0 w 128"/>
                    <a:gd name="T9" fmla="*/ 0 h 183"/>
                    <a:gd name="T10" fmla="*/ 0 w 128"/>
                    <a:gd name="T11" fmla="*/ 0 h 183"/>
                    <a:gd name="T12" fmla="*/ 0 w 128"/>
                    <a:gd name="T13" fmla="*/ 0 h 183"/>
                    <a:gd name="T14" fmla="*/ 0 w 128"/>
                    <a:gd name="T15" fmla="*/ 0 h 183"/>
                    <a:gd name="T16" fmla="*/ 0 w 128"/>
                    <a:gd name="T17" fmla="*/ 0 h 183"/>
                    <a:gd name="T18" fmla="*/ 0 w 128"/>
                    <a:gd name="T19" fmla="*/ 0 h 183"/>
                    <a:gd name="T20" fmla="*/ 0 w 128"/>
                    <a:gd name="T21" fmla="*/ 0 h 183"/>
                    <a:gd name="T22" fmla="*/ 0 w 128"/>
                    <a:gd name="T23" fmla="*/ 0 h 183"/>
                    <a:gd name="T24" fmla="*/ 0 w 128"/>
                    <a:gd name="T25" fmla="*/ 0 h 183"/>
                    <a:gd name="T26" fmla="*/ 0 w 128"/>
                    <a:gd name="T27" fmla="*/ 0 h 183"/>
                    <a:gd name="T28" fmla="*/ 0 w 128"/>
                    <a:gd name="T29" fmla="*/ 0 h 183"/>
                    <a:gd name="T30" fmla="*/ 0 w 128"/>
                    <a:gd name="T31" fmla="*/ 0 h 183"/>
                    <a:gd name="T32" fmla="*/ 0 w 128"/>
                    <a:gd name="T33" fmla="*/ 0 h 183"/>
                    <a:gd name="T34" fmla="*/ 0 w 128"/>
                    <a:gd name="T35" fmla="*/ 0 h 183"/>
                    <a:gd name="T36" fmla="*/ 0 w 128"/>
                    <a:gd name="T37" fmla="*/ 0 h 183"/>
                    <a:gd name="T38" fmla="*/ 0 w 128"/>
                    <a:gd name="T39" fmla="*/ 0 h 183"/>
                    <a:gd name="T40" fmla="*/ 0 w 128"/>
                    <a:gd name="T41" fmla="*/ 0 h 183"/>
                    <a:gd name="T42" fmla="*/ 0 w 128"/>
                    <a:gd name="T43" fmla="*/ 0 h 183"/>
                    <a:gd name="T44" fmla="*/ 0 w 128"/>
                    <a:gd name="T45" fmla="*/ 0 h 183"/>
                    <a:gd name="T46" fmla="*/ 0 w 128"/>
                    <a:gd name="T47" fmla="*/ 0 h 183"/>
                    <a:gd name="T48" fmla="*/ 0 w 128"/>
                    <a:gd name="T49" fmla="*/ 0 h 183"/>
                    <a:gd name="T50" fmla="*/ 0 w 128"/>
                    <a:gd name="T51" fmla="*/ 0 h 183"/>
                    <a:gd name="T52" fmla="*/ 0 w 128"/>
                    <a:gd name="T53" fmla="*/ 0 h 183"/>
                    <a:gd name="T54" fmla="*/ 0 w 128"/>
                    <a:gd name="T55" fmla="*/ 0 h 183"/>
                    <a:gd name="T56" fmla="*/ 0 w 128"/>
                    <a:gd name="T57" fmla="*/ 0 h 183"/>
                    <a:gd name="T58" fmla="*/ 0 w 128"/>
                    <a:gd name="T59" fmla="*/ 0 h 183"/>
                    <a:gd name="T60" fmla="*/ 0 w 128"/>
                    <a:gd name="T61" fmla="*/ 0 h 183"/>
                    <a:gd name="T62" fmla="*/ 0 w 128"/>
                    <a:gd name="T63" fmla="*/ 0 h 183"/>
                    <a:gd name="T64" fmla="*/ 0 w 128"/>
                    <a:gd name="T65" fmla="*/ 0 h 183"/>
                    <a:gd name="T66" fmla="*/ 0 w 128"/>
                    <a:gd name="T67" fmla="*/ 0 h 183"/>
                    <a:gd name="T68" fmla="*/ 0 w 128"/>
                    <a:gd name="T69" fmla="*/ 0 h 183"/>
                    <a:gd name="T70" fmla="*/ 0 w 128"/>
                    <a:gd name="T71" fmla="*/ 0 h 183"/>
                    <a:gd name="T72" fmla="*/ 0 w 128"/>
                    <a:gd name="T73" fmla="*/ 0 h 183"/>
                    <a:gd name="T74" fmla="*/ 0 w 128"/>
                    <a:gd name="T75" fmla="*/ 0 h 183"/>
                    <a:gd name="T76" fmla="*/ 0 w 128"/>
                    <a:gd name="T77" fmla="*/ 0 h 183"/>
                    <a:gd name="T78" fmla="*/ 0 w 128"/>
                    <a:gd name="T79" fmla="*/ 0 h 183"/>
                    <a:gd name="T80" fmla="*/ 0 w 128"/>
                    <a:gd name="T81" fmla="*/ 0 h 183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28" h="183">
                      <a:moveTo>
                        <a:pt x="108" y="61"/>
                      </a:moveTo>
                      <a:lnTo>
                        <a:pt x="111" y="80"/>
                      </a:lnTo>
                      <a:lnTo>
                        <a:pt x="109" y="97"/>
                      </a:lnTo>
                      <a:lnTo>
                        <a:pt x="101" y="110"/>
                      </a:lnTo>
                      <a:lnTo>
                        <a:pt x="89" y="123"/>
                      </a:lnTo>
                      <a:lnTo>
                        <a:pt x="75" y="134"/>
                      </a:lnTo>
                      <a:lnTo>
                        <a:pt x="60" y="145"/>
                      </a:lnTo>
                      <a:lnTo>
                        <a:pt x="43" y="156"/>
                      </a:lnTo>
                      <a:lnTo>
                        <a:pt x="29" y="167"/>
                      </a:lnTo>
                      <a:lnTo>
                        <a:pt x="27" y="170"/>
                      </a:lnTo>
                      <a:lnTo>
                        <a:pt x="26" y="172"/>
                      </a:lnTo>
                      <a:lnTo>
                        <a:pt x="26" y="176"/>
                      </a:lnTo>
                      <a:lnTo>
                        <a:pt x="28" y="179"/>
                      </a:lnTo>
                      <a:lnTo>
                        <a:pt x="30" y="182"/>
                      </a:lnTo>
                      <a:lnTo>
                        <a:pt x="34" y="183"/>
                      </a:lnTo>
                      <a:lnTo>
                        <a:pt x="37" y="183"/>
                      </a:lnTo>
                      <a:lnTo>
                        <a:pt x="41" y="182"/>
                      </a:lnTo>
                      <a:lnTo>
                        <a:pt x="58" y="171"/>
                      </a:lnTo>
                      <a:lnTo>
                        <a:pt x="76" y="160"/>
                      </a:lnTo>
                      <a:lnTo>
                        <a:pt x="92" y="147"/>
                      </a:lnTo>
                      <a:lnTo>
                        <a:pt x="108" y="132"/>
                      </a:lnTo>
                      <a:lnTo>
                        <a:pt x="118" y="116"/>
                      </a:lnTo>
                      <a:lnTo>
                        <a:pt x="125" y="98"/>
                      </a:lnTo>
                      <a:lnTo>
                        <a:pt x="128" y="78"/>
                      </a:lnTo>
                      <a:lnTo>
                        <a:pt x="123" y="58"/>
                      </a:lnTo>
                      <a:lnTo>
                        <a:pt x="112" y="41"/>
                      </a:lnTo>
                      <a:lnTo>
                        <a:pt x="98" y="28"/>
                      </a:lnTo>
                      <a:lnTo>
                        <a:pt x="80" y="16"/>
                      </a:lnTo>
                      <a:lnTo>
                        <a:pt x="61" y="8"/>
                      </a:lnTo>
                      <a:lnTo>
                        <a:pt x="41" y="2"/>
                      </a:lnTo>
                      <a:lnTo>
                        <a:pt x="23" y="0"/>
                      </a:lnTo>
                      <a:lnTo>
                        <a:pt x="9" y="1"/>
                      </a:lnTo>
                      <a:lnTo>
                        <a:pt x="0" y="6"/>
                      </a:lnTo>
                      <a:lnTo>
                        <a:pt x="16" y="10"/>
                      </a:lnTo>
                      <a:lnTo>
                        <a:pt x="33" y="14"/>
                      </a:lnTo>
                      <a:lnTo>
                        <a:pt x="48" y="17"/>
                      </a:lnTo>
                      <a:lnTo>
                        <a:pt x="63" y="22"/>
                      </a:lnTo>
                      <a:lnTo>
                        <a:pt x="77" y="28"/>
                      </a:lnTo>
                      <a:lnTo>
                        <a:pt x="90" y="36"/>
                      </a:lnTo>
                      <a:lnTo>
                        <a:pt x="101" y="46"/>
                      </a:lnTo>
                      <a:lnTo>
                        <a:pt x="108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14" name="Freeform 1089"/>
                <p:cNvSpPr>
                  <a:spLocks/>
                </p:cNvSpPr>
                <p:nvPr/>
              </p:nvSpPr>
              <p:spPr bwMode="auto">
                <a:xfrm>
                  <a:off x="5070" y="2650"/>
                  <a:ext cx="112" cy="88"/>
                </a:xfrm>
                <a:custGeom>
                  <a:avLst/>
                  <a:gdLst>
                    <a:gd name="T0" fmla="*/ 0 w 323"/>
                    <a:gd name="T1" fmla="*/ 0 h 379"/>
                    <a:gd name="T2" fmla="*/ 0 w 323"/>
                    <a:gd name="T3" fmla="*/ 0 h 379"/>
                    <a:gd name="T4" fmla="*/ 0 w 323"/>
                    <a:gd name="T5" fmla="*/ 0 h 379"/>
                    <a:gd name="T6" fmla="*/ 0 w 323"/>
                    <a:gd name="T7" fmla="*/ 0 h 379"/>
                    <a:gd name="T8" fmla="*/ 0 w 323"/>
                    <a:gd name="T9" fmla="*/ 0 h 379"/>
                    <a:gd name="T10" fmla="*/ 0 w 323"/>
                    <a:gd name="T11" fmla="*/ 0 h 379"/>
                    <a:gd name="T12" fmla="*/ 0 w 323"/>
                    <a:gd name="T13" fmla="*/ 0 h 379"/>
                    <a:gd name="T14" fmla="*/ 0 w 323"/>
                    <a:gd name="T15" fmla="*/ 0 h 379"/>
                    <a:gd name="T16" fmla="*/ 0 w 323"/>
                    <a:gd name="T17" fmla="*/ 0 h 379"/>
                    <a:gd name="T18" fmla="*/ 0 w 323"/>
                    <a:gd name="T19" fmla="*/ 0 h 379"/>
                    <a:gd name="T20" fmla="*/ 0 w 323"/>
                    <a:gd name="T21" fmla="*/ 0 h 379"/>
                    <a:gd name="T22" fmla="*/ 0 w 323"/>
                    <a:gd name="T23" fmla="*/ 0 h 379"/>
                    <a:gd name="T24" fmla="*/ 0 w 323"/>
                    <a:gd name="T25" fmla="*/ 0 h 379"/>
                    <a:gd name="T26" fmla="*/ 0 w 323"/>
                    <a:gd name="T27" fmla="*/ 0 h 379"/>
                    <a:gd name="T28" fmla="*/ 0 w 323"/>
                    <a:gd name="T29" fmla="*/ 0 h 379"/>
                    <a:gd name="T30" fmla="*/ 0 w 323"/>
                    <a:gd name="T31" fmla="*/ 0 h 379"/>
                    <a:gd name="T32" fmla="*/ 0 w 323"/>
                    <a:gd name="T33" fmla="*/ 0 h 379"/>
                    <a:gd name="T34" fmla="*/ 0 w 323"/>
                    <a:gd name="T35" fmla="*/ 0 h 379"/>
                    <a:gd name="T36" fmla="*/ 0 w 323"/>
                    <a:gd name="T37" fmla="*/ 0 h 379"/>
                    <a:gd name="T38" fmla="*/ 0 w 323"/>
                    <a:gd name="T39" fmla="*/ 0 h 379"/>
                    <a:gd name="T40" fmla="*/ 0 w 323"/>
                    <a:gd name="T41" fmla="*/ 0 h 379"/>
                    <a:gd name="T42" fmla="*/ 0 w 323"/>
                    <a:gd name="T43" fmla="*/ 0 h 379"/>
                    <a:gd name="T44" fmla="*/ 0 w 323"/>
                    <a:gd name="T45" fmla="*/ 0 h 379"/>
                    <a:gd name="T46" fmla="*/ 0 w 323"/>
                    <a:gd name="T47" fmla="*/ 0 h 379"/>
                    <a:gd name="T48" fmla="*/ 0 w 323"/>
                    <a:gd name="T49" fmla="*/ 0 h 379"/>
                    <a:gd name="T50" fmla="*/ 0 w 323"/>
                    <a:gd name="T51" fmla="*/ 0 h 379"/>
                    <a:gd name="T52" fmla="*/ 0 w 323"/>
                    <a:gd name="T53" fmla="*/ 0 h 379"/>
                    <a:gd name="T54" fmla="*/ 0 w 323"/>
                    <a:gd name="T55" fmla="*/ 0 h 379"/>
                    <a:gd name="T56" fmla="*/ 0 w 323"/>
                    <a:gd name="T57" fmla="*/ 0 h 379"/>
                    <a:gd name="T58" fmla="*/ 0 w 323"/>
                    <a:gd name="T59" fmla="*/ 0 h 379"/>
                    <a:gd name="T60" fmla="*/ 0 w 323"/>
                    <a:gd name="T61" fmla="*/ 0 h 379"/>
                    <a:gd name="T62" fmla="*/ 0 w 323"/>
                    <a:gd name="T63" fmla="*/ 0 h 379"/>
                    <a:gd name="T64" fmla="*/ 0 w 323"/>
                    <a:gd name="T65" fmla="*/ 0 h 379"/>
                    <a:gd name="T66" fmla="*/ 0 w 323"/>
                    <a:gd name="T67" fmla="*/ 0 h 379"/>
                    <a:gd name="T68" fmla="*/ 0 w 323"/>
                    <a:gd name="T69" fmla="*/ 0 h 379"/>
                    <a:gd name="T70" fmla="*/ 0 w 323"/>
                    <a:gd name="T71" fmla="*/ 0 h 379"/>
                    <a:gd name="T72" fmla="*/ 0 w 323"/>
                    <a:gd name="T73" fmla="*/ 0 h 379"/>
                    <a:gd name="T74" fmla="*/ 0 w 323"/>
                    <a:gd name="T75" fmla="*/ 0 h 379"/>
                    <a:gd name="T76" fmla="*/ 0 w 323"/>
                    <a:gd name="T77" fmla="*/ 0 h 379"/>
                    <a:gd name="T78" fmla="*/ 0 w 323"/>
                    <a:gd name="T79" fmla="*/ 0 h 379"/>
                    <a:gd name="T80" fmla="*/ 0 w 323"/>
                    <a:gd name="T81" fmla="*/ 0 h 379"/>
                    <a:gd name="T82" fmla="*/ 0 w 323"/>
                    <a:gd name="T83" fmla="*/ 0 h 379"/>
                    <a:gd name="T84" fmla="*/ 0 w 323"/>
                    <a:gd name="T85" fmla="*/ 0 h 379"/>
                    <a:gd name="T86" fmla="*/ 0 w 323"/>
                    <a:gd name="T87" fmla="*/ 0 h 37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323" h="379">
                      <a:moveTo>
                        <a:pt x="126" y="50"/>
                      </a:moveTo>
                      <a:lnTo>
                        <a:pt x="101" y="70"/>
                      </a:lnTo>
                      <a:lnTo>
                        <a:pt x="76" y="92"/>
                      </a:lnTo>
                      <a:lnTo>
                        <a:pt x="54" y="115"/>
                      </a:lnTo>
                      <a:lnTo>
                        <a:pt x="34" y="140"/>
                      </a:lnTo>
                      <a:lnTo>
                        <a:pt x="18" y="167"/>
                      </a:lnTo>
                      <a:lnTo>
                        <a:pt x="6" y="196"/>
                      </a:lnTo>
                      <a:lnTo>
                        <a:pt x="0" y="227"/>
                      </a:lnTo>
                      <a:lnTo>
                        <a:pt x="1" y="259"/>
                      </a:lnTo>
                      <a:lnTo>
                        <a:pt x="4" y="267"/>
                      </a:lnTo>
                      <a:lnTo>
                        <a:pt x="7" y="277"/>
                      </a:lnTo>
                      <a:lnTo>
                        <a:pt x="11" y="283"/>
                      </a:lnTo>
                      <a:lnTo>
                        <a:pt x="15" y="291"/>
                      </a:lnTo>
                      <a:lnTo>
                        <a:pt x="21" y="298"/>
                      </a:lnTo>
                      <a:lnTo>
                        <a:pt x="27" y="305"/>
                      </a:lnTo>
                      <a:lnTo>
                        <a:pt x="34" y="311"/>
                      </a:lnTo>
                      <a:lnTo>
                        <a:pt x="41" y="316"/>
                      </a:lnTo>
                      <a:lnTo>
                        <a:pt x="57" y="325"/>
                      </a:lnTo>
                      <a:lnTo>
                        <a:pt x="72" y="333"/>
                      </a:lnTo>
                      <a:lnTo>
                        <a:pt x="87" y="340"/>
                      </a:lnTo>
                      <a:lnTo>
                        <a:pt x="103" y="345"/>
                      </a:lnTo>
                      <a:lnTo>
                        <a:pt x="120" y="351"/>
                      </a:lnTo>
                      <a:lnTo>
                        <a:pt x="136" y="356"/>
                      </a:lnTo>
                      <a:lnTo>
                        <a:pt x="153" y="360"/>
                      </a:lnTo>
                      <a:lnTo>
                        <a:pt x="169" y="364"/>
                      </a:lnTo>
                      <a:lnTo>
                        <a:pt x="187" y="367"/>
                      </a:lnTo>
                      <a:lnTo>
                        <a:pt x="204" y="370"/>
                      </a:lnTo>
                      <a:lnTo>
                        <a:pt x="221" y="372"/>
                      </a:lnTo>
                      <a:lnTo>
                        <a:pt x="238" y="374"/>
                      </a:lnTo>
                      <a:lnTo>
                        <a:pt x="256" y="375"/>
                      </a:lnTo>
                      <a:lnTo>
                        <a:pt x="273" y="376"/>
                      </a:lnTo>
                      <a:lnTo>
                        <a:pt x="290" y="378"/>
                      </a:lnTo>
                      <a:lnTo>
                        <a:pt x="307" y="379"/>
                      </a:lnTo>
                      <a:lnTo>
                        <a:pt x="312" y="379"/>
                      </a:lnTo>
                      <a:lnTo>
                        <a:pt x="317" y="375"/>
                      </a:lnTo>
                      <a:lnTo>
                        <a:pt x="320" y="372"/>
                      </a:lnTo>
                      <a:lnTo>
                        <a:pt x="323" y="366"/>
                      </a:lnTo>
                      <a:lnTo>
                        <a:pt x="323" y="360"/>
                      </a:lnTo>
                      <a:lnTo>
                        <a:pt x="320" y="356"/>
                      </a:lnTo>
                      <a:lnTo>
                        <a:pt x="316" y="352"/>
                      </a:lnTo>
                      <a:lnTo>
                        <a:pt x="311" y="351"/>
                      </a:lnTo>
                      <a:lnTo>
                        <a:pt x="295" y="351"/>
                      </a:lnTo>
                      <a:lnTo>
                        <a:pt x="279" y="351"/>
                      </a:lnTo>
                      <a:lnTo>
                        <a:pt x="263" y="350"/>
                      </a:lnTo>
                      <a:lnTo>
                        <a:pt x="248" y="349"/>
                      </a:lnTo>
                      <a:lnTo>
                        <a:pt x="231" y="348"/>
                      </a:lnTo>
                      <a:lnTo>
                        <a:pt x="215" y="345"/>
                      </a:lnTo>
                      <a:lnTo>
                        <a:pt x="200" y="343"/>
                      </a:lnTo>
                      <a:lnTo>
                        <a:pt x="183" y="341"/>
                      </a:lnTo>
                      <a:lnTo>
                        <a:pt x="168" y="337"/>
                      </a:lnTo>
                      <a:lnTo>
                        <a:pt x="151" y="334"/>
                      </a:lnTo>
                      <a:lnTo>
                        <a:pt x="136" y="329"/>
                      </a:lnTo>
                      <a:lnTo>
                        <a:pt x="121" y="325"/>
                      </a:lnTo>
                      <a:lnTo>
                        <a:pt x="106" y="320"/>
                      </a:lnTo>
                      <a:lnTo>
                        <a:pt x="92" y="313"/>
                      </a:lnTo>
                      <a:lnTo>
                        <a:pt x="76" y="306"/>
                      </a:lnTo>
                      <a:lnTo>
                        <a:pt x="62" y="300"/>
                      </a:lnTo>
                      <a:lnTo>
                        <a:pt x="51" y="291"/>
                      </a:lnTo>
                      <a:lnTo>
                        <a:pt x="41" y="280"/>
                      </a:lnTo>
                      <a:lnTo>
                        <a:pt x="35" y="269"/>
                      </a:lnTo>
                      <a:lnTo>
                        <a:pt x="31" y="255"/>
                      </a:lnTo>
                      <a:lnTo>
                        <a:pt x="31" y="239"/>
                      </a:lnTo>
                      <a:lnTo>
                        <a:pt x="33" y="218"/>
                      </a:lnTo>
                      <a:lnTo>
                        <a:pt x="38" y="197"/>
                      </a:lnTo>
                      <a:lnTo>
                        <a:pt x="42" y="182"/>
                      </a:lnTo>
                      <a:lnTo>
                        <a:pt x="51" y="165"/>
                      </a:lnTo>
                      <a:lnTo>
                        <a:pt x="60" y="150"/>
                      </a:lnTo>
                      <a:lnTo>
                        <a:pt x="68" y="136"/>
                      </a:lnTo>
                      <a:lnTo>
                        <a:pt x="79" y="124"/>
                      </a:lnTo>
                      <a:lnTo>
                        <a:pt x="89" y="111"/>
                      </a:lnTo>
                      <a:lnTo>
                        <a:pt x="101" y="100"/>
                      </a:lnTo>
                      <a:lnTo>
                        <a:pt x="114" y="88"/>
                      </a:lnTo>
                      <a:lnTo>
                        <a:pt x="129" y="76"/>
                      </a:lnTo>
                      <a:lnTo>
                        <a:pt x="144" y="64"/>
                      </a:lnTo>
                      <a:lnTo>
                        <a:pt x="162" y="53"/>
                      </a:lnTo>
                      <a:lnTo>
                        <a:pt x="181" y="41"/>
                      </a:lnTo>
                      <a:lnTo>
                        <a:pt x="201" y="31"/>
                      </a:lnTo>
                      <a:lnTo>
                        <a:pt x="219" y="22"/>
                      </a:lnTo>
                      <a:lnTo>
                        <a:pt x="237" y="14"/>
                      </a:lnTo>
                      <a:lnTo>
                        <a:pt x="253" y="7"/>
                      </a:lnTo>
                      <a:lnTo>
                        <a:pt x="268" y="1"/>
                      </a:lnTo>
                      <a:lnTo>
                        <a:pt x="255" y="0"/>
                      </a:lnTo>
                      <a:lnTo>
                        <a:pt x="238" y="1"/>
                      </a:lnTo>
                      <a:lnTo>
                        <a:pt x="221" y="5"/>
                      </a:lnTo>
                      <a:lnTo>
                        <a:pt x="201" y="11"/>
                      </a:lnTo>
                      <a:lnTo>
                        <a:pt x="181" y="19"/>
                      </a:lnTo>
                      <a:lnTo>
                        <a:pt x="161" y="28"/>
                      </a:lnTo>
                      <a:lnTo>
                        <a:pt x="142" y="39"/>
                      </a:lnTo>
                      <a:lnTo>
                        <a:pt x="126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15" name="Freeform 1090"/>
                <p:cNvSpPr>
                  <a:spLocks/>
                </p:cNvSpPr>
                <p:nvPr/>
              </p:nvSpPr>
              <p:spPr bwMode="auto">
                <a:xfrm>
                  <a:off x="5229" y="2647"/>
                  <a:ext cx="99" cy="59"/>
                </a:xfrm>
                <a:custGeom>
                  <a:avLst/>
                  <a:gdLst>
                    <a:gd name="T0" fmla="*/ 0 w 282"/>
                    <a:gd name="T1" fmla="*/ 0 h 253"/>
                    <a:gd name="T2" fmla="*/ 0 w 282"/>
                    <a:gd name="T3" fmla="*/ 0 h 253"/>
                    <a:gd name="T4" fmla="*/ 0 w 282"/>
                    <a:gd name="T5" fmla="*/ 0 h 253"/>
                    <a:gd name="T6" fmla="*/ 0 w 282"/>
                    <a:gd name="T7" fmla="*/ 0 h 253"/>
                    <a:gd name="T8" fmla="*/ 0 w 282"/>
                    <a:gd name="T9" fmla="*/ 0 h 253"/>
                    <a:gd name="T10" fmla="*/ 0 w 282"/>
                    <a:gd name="T11" fmla="*/ 0 h 253"/>
                    <a:gd name="T12" fmla="*/ 0 w 282"/>
                    <a:gd name="T13" fmla="*/ 0 h 253"/>
                    <a:gd name="T14" fmla="*/ 0 w 282"/>
                    <a:gd name="T15" fmla="*/ 0 h 253"/>
                    <a:gd name="T16" fmla="*/ 0 w 282"/>
                    <a:gd name="T17" fmla="*/ 0 h 253"/>
                    <a:gd name="T18" fmla="*/ 0 w 282"/>
                    <a:gd name="T19" fmla="*/ 0 h 253"/>
                    <a:gd name="T20" fmla="*/ 0 w 282"/>
                    <a:gd name="T21" fmla="*/ 0 h 253"/>
                    <a:gd name="T22" fmla="*/ 0 w 282"/>
                    <a:gd name="T23" fmla="*/ 0 h 253"/>
                    <a:gd name="T24" fmla="*/ 0 w 282"/>
                    <a:gd name="T25" fmla="*/ 0 h 253"/>
                    <a:gd name="T26" fmla="*/ 0 w 282"/>
                    <a:gd name="T27" fmla="*/ 0 h 253"/>
                    <a:gd name="T28" fmla="*/ 0 w 282"/>
                    <a:gd name="T29" fmla="*/ 0 h 253"/>
                    <a:gd name="T30" fmla="*/ 0 w 282"/>
                    <a:gd name="T31" fmla="*/ 0 h 253"/>
                    <a:gd name="T32" fmla="*/ 0 w 282"/>
                    <a:gd name="T33" fmla="*/ 0 h 253"/>
                    <a:gd name="T34" fmla="*/ 0 w 282"/>
                    <a:gd name="T35" fmla="*/ 0 h 253"/>
                    <a:gd name="T36" fmla="*/ 0 w 282"/>
                    <a:gd name="T37" fmla="*/ 0 h 253"/>
                    <a:gd name="T38" fmla="*/ 0 w 282"/>
                    <a:gd name="T39" fmla="*/ 0 h 253"/>
                    <a:gd name="T40" fmla="*/ 0 w 282"/>
                    <a:gd name="T41" fmla="*/ 0 h 253"/>
                    <a:gd name="T42" fmla="*/ 0 w 282"/>
                    <a:gd name="T43" fmla="*/ 0 h 253"/>
                    <a:gd name="T44" fmla="*/ 0 w 282"/>
                    <a:gd name="T45" fmla="*/ 0 h 253"/>
                    <a:gd name="T46" fmla="*/ 0 w 282"/>
                    <a:gd name="T47" fmla="*/ 0 h 253"/>
                    <a:gd name="T48" fmla="*/ 0 w 282"/>
                    <a:gd name="T49" fmla="*/ 0 h 253"/>
                    <a:gd name="T50" fmla="*/ 0 w 282"/>
                    <a:gd name="T51" fmla="*/ 0 h 253"/>
                    <a:gd name="T52" fmla="*/ 0 w 282"/>
                    <a:gd name="T53" fmla="*/ 0 h 253"/>
                    <a:gd name="T54" fmla="*/ 0 w 282"/>
                    <a:gd name="T55" fmla="*/ 0 h 253"/>
                    <a:gd name="T56" fmla="*/ 0 w 282"/>
                    <a:gd name="T57" fmla="*/ 0 h 253"/>
                    <a:gd name="T58" fmla="*/ 0 w 282"/>
                    <a:gd name="T59" fmla="*/ 0 h 253"/>
                    <a:gd name="T60" fmla="*/ 0 w 282"/>
                    <a:gd name="T61" fmla="*/ 0 h 253"/>
                    <a:gd name="T62" fmla="*/ 0 w 282"/>
                    <a:gd name="T63" fmla="*/ 0 h 253"/>
                    <a:gd name="T64" fmla="*/ 0 w 282"/>
                    <a:gd name="T65" fmla="*/ 0 h 253"/>
                    <a:gd name="T66" fmla="*/ 0 w 282"/>
                    <a:gd name="T67" fmla="*/ 0 h 253"/>
                    <a:gd name="T68" fmla="*/ 0 w 282"/>
                    <a:gd name="T69" fmla="*/ 0 h 253"/>
                    <a:gd name="T70" fmla="*/ 0 w 282"/>
                    <a:gd name="T71" fmla="*/ 0 h 253"/>
                    <a:gd name="T72" fmla="*/ 0 w 282"/>
                    <a:gd name="T73" fmla="*/ 0 h 253"/>
                    <a:gd name="T74" fmla="*/ 0 w 282"/>
                    <a:gd name="T75" fmla="*/ 0 h 253"/>
                    <a:gd name="T76" fmla="*/ 0 w 282"/>
                    <a:gd name="T77" fmla="*/ 0 h 253"/>
                    <a:gd name="T78" fmla="*/ 0 w 282"/>
                    <a:gd name="T79" fmla="*/ 0 h 253"/>
                    <a:gd name="T80" fmla="*/ 0 w 282"/>
                    <a:gd name="T81" fmla="*/ 0 h 253"/>
                    <a:gd name="T82" fmla="*/ 0 w 282"/>
                    <a:gd name="T83" fmla="*/ 0 h 253"/>
                    <a:gd name="T84" fmla="*/ 0 w 282"/>
                    <a:gd name="T85" fmla="*/ 0 h 253"/>
                    <a:gd name="T86" fmla="*/ 0 w 282"/>
                    <a:gd name="T87" fmla="*/ 0 h 253"/>
                    <a:gd name="T88" fmla="*/ 0 w 282"/>
                    <a:gd name="T89" fmla="*/ 0 h 253"/>
                    <a:gd name="T90" fmla="*/ 0 w 282"/>
                    <a:gd name="T91" fmla="*/ 0 h 253"/>
                    <a:gd name="T92" fmla="*/ 0 w 282"/>
                    <a:gd name="T93" fmla="*/ 0 h 253"/>
                    <a:gd name="T94" fmla="*/ 0 w 282"/>
                    <a:gd name="T95" fmla="*/ 0 h 253"/>
                    <a:gd name="T96" fmla="*/ 0 w 282"/>
                    <a:gd name="T97" fmla="*/ 0 h 253"/>
                    <a:gd name="T98" fmla="*/ 0 w 282"/>
                    <a:gd name="T99" fmla="*/ 0 h 253"/>
                    <a:gd name="T100" fmla="*/ 0 w 282"/>
                    <a:gd name="T101" fmla="*/ 0 h 253"/>
                    <a:gd name="T102" fmla="*/ 0 w 282"/>
                    <a:gd name="T103" fmla="*/ 0 h 253"/>
                    <a:gd name="T104" fmla="*/ 0 w 282"/>
                    <a:gd name="T105" fmla="*/ 0 h 253"/>
                    <a:gd name="T106" fmla="*/ 0 w 282"/>
                    <a:gd name="T107" fmla="*/ 0 h 253"/>
                    <a:gd name="T108" fmla="*/ 0 w 282"/>
                    <a:gd name="T109" fmla="*/ 0 h 253"/>
                    <a:gd name="T110" fmla="*/ 0 w 282"/>
                    <a:gd name="T111" fmla="*/ 0 h 253"/>
                    <a:gd name="T112" fmla="*/ 0 w 282"/>
                    <a:gd name="T113" fmla="*/ 0 h 253"/>
                    <a:gd name="T114" fmla="*/ 0 w 282"/>
                    <a:gd name="T115" fmla="*/ 0 h 253"/>
                    <a:gd name="T116" fmla="*/ 0 w 282"/>
                    <a:gd name="T117" fmla="*/ 0 h 253"/>
                    <a:gd name="T118" fmla="*/ 0 w 282"/>
                    <a:gd name="T119" fmla="*/ 0 h 253"/>
                    <a:gd name="T120" fmla="*/ 0 w 282"/>
                    <a:gd name="T121" fmla="*/ 0 h 253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82" h="253">
                      <a:moveTo>
                        <a:pt x="235" y="78"/>
                      </a:moveTo>
                      <a:lnTo>
                        <a:pt x="248" y="92"/>
                      </a:lnTo>
                      <a:lnTo>
                        <a:pt x="255" y="108"/>
                      </a:lnTo>
                      <a:lnTo>
                        <a:pt x="259" y="125"/>
                      </a:lnTo>
                      <a:lnTo>
                        <a:pt x="259" y="144"/>
                      </a:lnTo>
                      <a:lnTo>
                        <a:pt x="257" y="159"/>
                      </a:lnTo>
                      <a:lnTo>
                        <a:pt x="252" y="171"/>
                      </a:lnTo>
                      <a:lnTo>
                        <a:pt x="244" y="184"/>
                      </a:lnTo>
                      <a:lnTo>
                        <a:pt x="236" y="194"/>
                      </a:lnTo>
                      <a:lnTo>
                        <a:pt x="225" y="206"/>
                      </a:lnTo>
                      <a:lnTo>
                        <a:pt x="215" y="215"/>
                      </a:lnTo>
                      <a:lnTo>
                        <a:pt x="204" y="225"/>
                      </a:lnTo>
                      <a:lnTo>
                        <a:pt x="194" y="236"/>
                      </a:lnTo>
                      <a:lnTo>
                        <a:pt x="191" y="239"/>
                      </a:lnTo>
                      <a:lnTo>
                        <a:pt x="190" y="242"/>
                      </a:lnTo>
                      <a:lnTo>
                        <a:pt x="191" y="246"/>
                      </a:lnTo>
                      <a:lnTo>
                        <a:pt x="194" y="249"/>
                      </a:lnTo>
                      <a:lnTo>
                        <a:pt x="197" y="252"/>
                      </a:lnTo>
                      <a:lnTo>
                        <a:pt x="201" y="253"/>
                      </a:lnTo>
                      <a:lnTo>
                        <a:pt x="205" y="252"/>
                      </a:lnTo>
                      <a:lnTo>
                        <a:pt x="209" y="249"/>
                      </a:lnTo>
                      <a:lnTo>
                        <a:pt x="232" y="234"/>
                      </a:lnTo>
                      <a:lnTo>
                        <a:pt x="251" y="215"/>
                      </a:lnTo>
                      <a:lnTo>
                        <a:pt x="267" y="192"/>
                      </a:lnTo>
                      <a:lnTo>
                        <a:pt x="278" y="168"/>
                      </a:lnTo>
                      <a:lnTo>
                        <a:pt x="282" y="141"/>
                      </a:lnTo>
                      <a:lnTo>
                        <a:pt x="279" y="116"/>
                      </a:lnTo>
                      <a:lnTo>
                        <a:pt x="270" y="92"/>
                      </a:lnTo>
                      <a:lnTo>
                        <a:pt x="251" y="70"/>
                      </a:lnTo>
                      <a:lnTo>
                        <a:pt x="237" y="59"/>
                      </a:lnTo>
                      <a:lnTo>
                        <a:pt x="221" y="48"/>
                      </a:lnTo>
                      <a:lnTo>
                        <a:pt x="202" y="39"/>
                      </a:lnTo>
                      <a:lnTo>
                        <a:pt x="183" y="31"/>
                      </a:lnTo>
                      <a:lnTo>
                        <a:pt x="163" y="24"/>
                      </a:lnTo>
                      <a:lnTo>
                        <a:pt x="142" y="18"/>
                      </a:lnTo>
                      <a:lnTo>
                        <a:pt x="122" y="13"/>
                      </a:lnTo>
                      <a:lnTo>
                        <a:pt x="101" y="8"/>
                      </a:lnTo>
                      <a:lnTo>
                        <a:pt x="82" y="5"/>
                      </a:lnTo>
                      <a:lnTo>
                        <a:pt x="63" y="2"/>
                      </a:lnTo>
                      <a:lnTo>
                        <a:pt x="47" y="0"/>
                      </a:lnTo>
                      <a:lnTo>
                        <a:pt x="32" y="0"/>
                      </a:lnTo>
                      <a:lnTo>
                        <a:pt x="19" y="0"/>
                      </a:lnTo>
                      <a:lnTo>
                        <a:pt x="10" y="1"/>
                      </a:lnTo>
                      <a:lnTo>
                        <a:pt x="4" y="4"/>
                      </a:lnTo>
                      <a:lnTo>
                        <a:pt x="0" y="6"/>
                      </a:lnTo>
                      <a:lnTo>
                        <a:pt x="12" y="8"/>
                      </a:lnTo>
                      <a:lnTo>
                        <a:pt x="25" y="9"/>
                      </a:lnTo>
                      <a:lnTo>
                        <a:pt x="38" y="12"/>
                      </a:lnTo>
                      <a:lnTo>
                        <a:pt x="52" y="14"/>
                      </a:lnTo>
                      <a:lnTo>
                        <a:pt x="67" y="16"/>
                      </a:lnTo>
                      <a:lnTo>
                        <a:pt x="82" y="18"/>
                      </a:lnTo>
                      <a:lnTo>
                        <a:pt x="97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5"/>
                      </a:lnTo>
                      <a:lnTo>
                        <a:pt x="162" y="40"/>
                      </a:lnTo>
                      <a:lnTo>
                        <a:pt x="177" y="46"/>
                      </a:lnTo>
                      <a:lnTo>
                        <a:pt x="192" y="53"/>
                      </a:lnTo>
                      <a:lnTo>
                        <a:pt x="208" y="60"/>
                      </a:lnTo>
                      <a:lnTo>
                        <a:pt x="222" y="69"/>
                      </a:lnTo>
                      <a:lnTo>
                        <a:pt x="235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16" name="Freeform 1091"/>
                <p:cNvSpPr>
                  <a:spLocks/>
                </p:cNvSpPr>
                <p:nvPr/>
              </p:nvSpPr>
              <p:spPr bwMode="auto">
                <a:xfrm>
                  <a:off x="5030" y="2680"/>
                  <a:ext cx="40" cy="54"/>
                </a:xfrm>
                <a:custGeom>
                  <a:avLst/>
                  <a:gdLst>
                    <a:gd name="T0" fmla="*/ 0 w 115"/>
                    <a:gd name="T1" fmla="*/ 0 h 236"/>
                    <a:gd name="T2" fmla="*/ 0 w 115"/>
                    <a:gd name="T3" fmla="*/ 0 h 236"/>
                    <a:gd name="T4" fmla="*/ 0 w 115"/>
                    <a:gd name="T5" fmla="*/ 0 h 236"/>
                    <a:gd name="T6" fmla="*/ 0 w 115"/>
                    <a:gd name="T7" fmla="*/ 0 h 236"/>
                    <a:gd name="T8" fmla="*/ 0 w 115"/>
                    <a:gd name="T9" fmla="*/ 0 h 236"/>
                    <a:gd name="T10" fmla="*/ 0 w 115"/>
                    <a:gd name="T11" fmla="*/ 0 h 236"/>
                    <a:gd name="T12" fmla="*/ 0 w 115"/>
                    <a:gd name="T13" fmla="*/ 0 h 236"/>
                    <a:gd name="T14" fmla="*/ 0 w 115"/>
                    <a:gd name="T15" fmla="*/ 0 h 236"/>
                    <a:gd name="T16" fmla="*/ 0 w 115"/>
                    <a:gd name="T17" fmla="*/ 0 h 236"/>
                    <a:gd name="T18" fmla="*/ 0 w 115"/>
                    <a:gd name="T19" fmla="*/ 0 h 236"/>
                    <a:gd name="T20" fmla="*/ 0 w 115"/>
                    <a:gd name="T21" fmla="*/ 0 h 236"/>
                    <a:gd name="T22" fmla="*/ 0 w 115"/>
                    <a:gd name="T23" fmla="*/ 0 h 236"/>
                    <a:gd name="T24" fmla="*/ 0 w 115"/>
                    <a:gd name="T25" fmla="*/ 0 h 236"/>
                    <a:gd name="T26" fmla="*/ 0 w 115"/>
                    <a:gd name="T27" fmla="*/ 0 h 236"/>
                    <a:gd name="T28" fmla="*/ 0 w 115"/>
                    <a:gd name="T29" fmla="*/ 0 h 236"/>
                    <a:gd name="T30" fmla="*/ 0 w 115"/>
                    <a:gd name="T31" fmla="*/ 0 h 236"/>
                    <a:gd name="T32" fmla="*/ 0 w 115"/>
                    <a:gd name="T33" fmla="*/ 0 h 236"/>
                    <a:gd name="T34" fmla="*/ 0 w 115"/>
                    <a:gd name="T35" fmla="*/ 0 h 236"/>
                    <a:gd name="T36" fmla="*/ 0 w 115"/>
                    <a:gd name="T37" fmla="*/ 0 h 236"/>
                    <a:gd name="T38" fmla="*/ 0 w 115"/>
                    <a:gd name="T39" fmla="*/ 0 h 236"/>
                    <a:gd name="T40" fmla="*/ 0 w 115"/>
                    <a:gd name="T41" fmla="*/ 0 h 236"/>
                    <a:gd name="T42" fmla="*/ 0 w 115"/>
                    <a:gd name="T43" fmla="*/ 0 h 236"/>
                    <a:gd name="T44" fmla="*/ 0 w 115"/>
                    <a:gd name="T45" fmla="*/ 0 h 236"/>
                    <a:gd name="T46" fmla="*/ 0 w 115"/>
                    <a:gd name="T47" fmla="*/ 0 h 236"/>
                    <a:gd name="T48" fmla="*/ 0 w 115"/>
                    <a:gd name="T49" fmla="*/ 0 h 236"/>
                    <a:gd name="T50" fmla="*/ 0 w 115"/>
                    <a:gd name="T51" fmla="*/ 0 h 236"/>
                    <a:gd name="T52" fmla="*/ 0 w 115"/>
                    <a:gd name="T53" fmla="*/ 0 h 236"/>
                    <a:gd name="T54" fmla="*/ 0 w 115"/>
                    <a:gd name="T55" fmla="*/ 0 h 236"/>
                    <a:gd name="T56" fmla="*/ 0 w 115"/>
                    <a:gd name="T57" fmla="*/ 0 h 236"/>
                    <a:gd name="T58" fmla="*/ 0 w 115"/>
                    <a:gd name="T59" fmla="*/ 0 h 236"/>
                    <a:gd name="T60" fmla="*/ 0 w 115"/>
                    <a:gd name="T61" fmla="*/ 0 h 236"/>
                    <a:gd name="T62" fmla="*/ 0 w 115"/>
                    <a:gd name="T63" fmla="*/ 0 h 236"/>
                    <a:gd name="T64" fmla="*/ 0 w 115"/>
                    <a:gd name="T65" fmla="*/ 0 h 236"/>
                    <a:gd name="T66" fmla="*/ 0 w 115"/>
                    <a:gd name="T67" fmla="*/ 0 h 236"/>
                    <a:gd name="T68" fmla="*/ 0 w 115"/>
                    <a:gd name="T69" fmla="*/ 0 h 236"/>
                    <a:gd name="T70" fmla="*/ 0 w 115"/>
                    <a:gd name="T71" fmla="*/ 0 h 236"/>
                    <a:gd name="T72" fmla="*/ 0 w 115"/>
                    <a:gd name="T73" fmla="*/ 0 h 236"/>
                    <a:gd name="T74" fmla="*/ 0 w 115"/>
                    <a:gd name="T75" fmla="*/ 0 h 236"/>
                    <a:gd name="T76" fmla="*/ 0 w 115"/>
                    <a:gd name="T77" fmla="*/ 0 h 236"/>
                    <a:gd name="T78" fmla="*/ 0 w 115"/>
                    <a:gd name="T79" fmla="*/ 0 h 236"/>
                    <a:gd name="T80" fmla="*/ 0 w 115"/>
                    <a:gd name="T81" fmla="*/ 0 h 2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15" h="236">
                      <a:moveTo>
                        <a:pt x="0" y="128"/>
                      </a:moveTo>
                      <a:lnTo>
                        <a:pt x="0" y="148"/>
                      </a:lnTo>
                      <a:lnTo>
                        <a:pt x="5" y="166"/>
                      </a:lnTo>
                      <a:lnTo>
                        <a:pt x="13" y="184"/>
                      </a:lnTo>
                      <a:lnTo>
                        <a:pt x="24" y="198"/>
                      </a:lnTo>
                      <a:lnTo>
                        <a:pt x="39" y="211"/>
                      </a:lnTo>
                      <a:lnTo>
                        <a:pt x="55" y="223"/>
                      </a:lnTo>
                      <a:lnTo>
                        <a:pt x="74" y="231"/>
                      </a:lnTo>
                      <a:lnTo>
                        <a:pt x="92" y="235"/>
                      </a:lnTo>
                      <a:lnTo>
                        <a:pt x="98" y="236"/>
                      </a:lnTo>
                      <a:lnTo>
                        <a:pt x="104" y="234"/>
                      </a:lnTo>
                      <a:lnTo>
                        <a:pt x="109" y="231"/>
                      </a:lnTo>
                      <a:lnTo>
                        <a:pt x="111" y="226"/>
                      </a:lnTo>
                      <a:lnTo>
                        <a:pt x="111" y="220"/>
                      </a:lnTo>
                      <a:lnTo>
                        <a:pt x="110" y="215"/>
                      </a:lnTo>
                      <a:lnTo>
                        <a:pt x="107" y="210"/>
                      </a:lnTo>
                      <a:lnTo>
                        <a:pt x="101" y="208"/>
                      </a:lnTo>
                      <a:lnTo>
                        <a:pt x="82" y="201"/>
                      </a:lnTo>
                      <a:lnTo>
                        <a:pt x="64" y="192"/>
                      </a:lnTo>
                      <a:lnTo>
                        <a:pt x="50" y="179"/>
                      </a:lnTo>
                      <a:lnTo>
                        <a:pt x="40" y="165"/>
                      </a:lnTo>
                      <a:lnTo>
                        <a:pt x="33" y="148"/>
                      </a:lnTo>
                      <a:lnTo>
                        <a:pt x="29" y="130"/>
                      </a:lnTo>
                      <a:lnTo>
                        <a:pt x="29" y="110"/>
                      </a:lnTo>
                      <a:lnTo>
                        <a:pt x="35" y="89"/>
                      </a:lnTo>
                      <a:lnTo>
                        <a:pt x="43" y="74"/>
                      </a:lnTo>
                      <a:lnTo>
                        <a:pt x="56" y="60"/>
                      </a:lnTo>
                      <a:lnTo>
                        <a:pt x="70" y="46"/>
                      </a:lnTo>
                      <a:lnTo>
                        <a:pt x="85" y="33"/>
                      </a:lnTo>
                      <a:lnTo>
                        <a:pt x="98" y="23"/>
                      </a:lnTo>
                      <a:lnTo>
                        <a:pt x="109" y="12"/>
                      </a:lnTo>
                      <a:lnTo>
                        <a:pt x="115" y="6"/>
                      </a:lnTo>
                      <a:lnTo>
                        <a:pt x="115" y="0"/>
                      </a:lnTo>
                      <a:lnTo>
                        <a:pt x="102" y="4"/>
                      </a:lnTo>
                      <a:lnTo>
                        <a:pt x="85" y="12"/>
                      </a:lnTo>
                      <a:lnTo>
                        <a:pt x="68" y="26"/>
                      </a:lnTo>
                      <a:lnTo>
                        <a:pt x="49" y="42"/>
                      </a:lnTo>
                      <a:lnTo>
                        <a:pt x="32" y="61"/>
                      </a:lnTo>
                      <a:lnTo>
                        <a:pt x="17" y="82"/>
                      </a:lnTo>
                      <a:lnTo>
                        <a:pt x="6" y="10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617" name="Freeform 1092"/>
                <p:cNvSpPr>
                  <a:spLocks/>
                </p:cNvSpPr>
                <p:nvPr/>
              </p:nvSpPr>
              <p:spPr bwMode="auto">
                <a:xfrm>
                  <a:off x="5311" y="2643"/>
                  <a:ext cx="87" cy="73"/>
                </a:xfrm>
                <a:custGeom>
                  <a:avLst/>
                  <a:gdLst>
                    <a:gd name="T0" fmla="*/ 0 w 245"/>
                    <a:gd name="T1" fmla="*/ 0 h 310"/>
                    <a:gd name="T2" fmla="*/ 0 w 245"/>
                    <a:gd name="T3" fmla="*/ 0 h 310"/>
                    <a:gd name="T4" fmla="*/ 0 w 245"/>
                    <a:gd name="T5" fmla="*/ 0 h 310"/>
                    <a:gd name="T6" fmla="*/ 0 w 245"/>
                    <a:gd name="T7" fmla="*/ 0 h 310"/>
                    <a:gd name="T8" fmla="*/ 0 w 245"/>
                    <a:gd name="T9" fmla="*/ 0 h 310"/>
                    <a:gd name="T10" fmla="*/ 0 w 245"/>
                    <a:gd name="T11" fmla="*/ 0 h 310"/>
                    <a:gd name="T12" fmla="*/ 0 w 245"/>
                    <a:gd name="T13" fmla="*/ 0 h 310"/>
                    <a:gd name="T14" fmla="*/ 0 w 245"/>
                    <a:gd name="T15" fmla="*/ 0 h 310"/>
                    <a:gd name="T16" fmla="*/ 0 w 245"/>
                    <a:gd name="T17" fmla="*/ 0 h 310"/>
                    <a:gd name="T18" fmla="*/ 0 w 245"/>
                    <a:gd name="T19" fmla="*/ 0 h 310"/>
                    <a:gd name="T20" fmla="*/ 0 w 245"/>
                    <a:gd name="T21" fmla="*/ 0 h 310"/>
                    <a:gd name="T22" fmla="*/ 0 w 245"/>
                    <a:gd name="T23" fmla="*/ 0 h 310"/>
                    <a:gd name="T24" fmla="*/ 0 w 245"/>
                    <a:gd name="T25" fmla="*/ 0 h 310"/>
                    <a:gd name="T26" fmla="*/ 0 w 245"/>
                    <a:gd name="T27" fmla="*/ 0 h 310"/>
                    <a:gd name="T28" fmla="*/ 0 w 245"/>
                    <a:gd name="T29" fmla="*/ 0 h 310"/>
                    <a:gd name="T30" fmla="*/ 0 w 245"/>
                    <a:gd name="T31" fmla="*/ 0 h 310"/>
                    <a:gd name="T32" fmla="*/ 0 w 245"/>
                    <a:gd name="T33" fmla="*/ 0 h 310"/>
                    <a:gd name="T34" fmla="*/ 0 w 245"/>
                    <a:gd name="T35" fmla="*/ 0 h 310"/>
                    <a:gd name="T36" fmla="*/ 0 w 245"/>
                    <a:gd name="T37" fmla="*/ 0 h 310"/>
                    <a:gd name="T38" fmla="*/ 0 w 245"/>
                    <a:gd name="T39" fmla="*/ 0 h 310"/>
                    <a:gd name="T40" fmla="*/ 0 w 245"/>
                    <a:gd name="T41" fmla="*/ 0 h 310"/>
                    <a:gd name="T42" fmla="*/ 0 w 245"/>
                    <a:gd name="T43" fmla="*/ 0 h 310"/>
                    <a:gd name="T44" fmla="*/ 0 w 245"/>
                    <a:gd name="T45" fmla="*/ 0 h 310"/>
                    <a:gd name="T46" fmla="*/ 0 w 245"/>
                    <a:gd name="T47" fmla="*/ 0 h 310"/>
                    <a:gd name="T48" fmla="*/ 0 w 245"/>
                    <a:gd name="T49" fmla="*/ 0 h 310"/>
                    <a:gd name="T50" fmla="*/ 0 w 245"/>
                    <a:gd name="T51" fmla="*/ 0 h 310"/>
                    <a:gd name="T52" fmla="*/ 0 w 245"/>
                    <a:gd name="T53" fmla="*/ 0 h 310"/>
                    <a:gd name="T54" fmla="*/ 0 w 245"/>
                    <a:gd name="T55" fmla="*/ 0 h 310"/>
                    <a:gd name="T56" fmla="*/ 0 w 245"/>
                    <a:gd name="T57" fmla="*/ 0 h 310"/>
                    <a:gd name="T58" fmla="*/ 0 w 245"/>
                    <a:gd name="T59" fmla="*/ 0 h 310"/>
                    <a:gd name="T60" fmla="*/ 0 w 245"/>
                    <a:gd name="T61" fmla="*/ 0 h 310"/>
                    <a:gd name="T62" fmla="*/ 0 w 245"/>
                    <a:gd name="T63" fmla="*/ 0 h 310"/>
                    <a:gd name="T64" fmla="*/ 0 w 245"/>
                    <a:gd name="T65" fmla="*/ 0 h 310"/>
                    <a:gd name="T66" fmla="*/ 0 w 245"/>
                    <a:gd name="T67" fmla="*/ 0 h 310"/>
                    <a:gd name="T68" fmla="*/ 0 w 245"/>
                    <a:gd name="T69" fmla="*/ 0 h 310"/>
                    <a:gd name="T70" fmla="*/ 0 w 245"/>
                    <a:gd name="T71" fmla="*/ 0 h 310"/>
                    <a:gd name="T72" fmla="*/ 0 w 245"/>
                    <a:gd name="T73" fmla="*/ 0 h 310"/>
                    <a:gd name="T74" fmla="*/ 0 w 245"/>
                    <a:gd name="T75" fmla="*/ 0 h 31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245" h="310">
                      <a:moveTo>
                        <a:pt x="200" y="116"/>
                      </a:moveTo>
                      <a:lnTo>
                        <a:pt x="208" y="124"/>
                      </a:lnTo>
                      <a:lnTo>
                        <a:pt x="214" y="133"/>
                      </a:lnTo>
                      <a:lnTo>
                        <a:pt x="220" y="144"/>
                      </a:lnTo>
                      <a:lnTo>
                        <a:pt x="223" y="154"/>
                      </a:lnTo>
                      <a:lnTo>
                        <a:pt x="226" y="164"/>
                      </a:lnTo>
                      <a:lnTo>
                        <a:pt x="224" y="176"/>
                      </a:lnTo>
                      <a:lnTo>
                        <a:pt x="222" y="187"/>
                      </a:lnTo>
                      <a:lnTo>
                        <a:pt x="216" y="198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9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2" y="264"/>
                      </a:lnTo>
                      <a:lnTo>
                        <a:pt x="132" y="275"/>
                      </a:lnTo>
                      <a:lnTo>
                        <a:pt x="128" y="278"/>
                      </a:lnTo>
                      <a:lnTo>
                        <a:pt x="126" y="283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2" y="306"/>
                      </a:lnTo>
                      <a:lnTo>
                        <a:pt x="126" y="309"/>
                      </a:lnTo>
                      <a:lnTo>
                        <a:pt x="131" y="310"/>
                      </a:lnTo>
                      <a:lnTo>
                        <a:pt x="135" y="310"/>
                      </a:lnTo>
                      <a:lnTo>
                        <a:pt x="139" y="309"/>
                      </a:lnTo>
                      <a:lnTo>
                        <a:pt x="142" y="306"/>
                      </a:lnTo>
                      <a:lnTo>
                        <a:pt x="154" y="292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20" y="233"/>
                      </a:lnTo>
                      <a:lnTo>
                        <a:pt x="230" y="219"/>
                      </a:lnTo>
                      <a:lnTo>
                        <a:pt x="238" y="204"/>
                      </a:lnTo>
                      <a:lnTo>
                        <a:pt x="244" y="186"/>
                      </a:lnTo>
                      <a:lnTo>
                        <a:pt x="245" y="169"/>
                      </a:lnTo>
                      <a:lnTo>
                        <a:pt x="243" y="152"/>
                      </a:lnTo>
                      <a:lnTo>
                        <a:pt x="237" y="134"/>
                      </a:lnTo>
                      <a:lnTo>
                        <a:pt x="228" y="119"/>
                      </a:lnTo>
                      <a:lnTo>
                        <a:pt x="217" y="105"/>
                      </a:lnTo>
                      <a:lnTo>
                        <a:pt x="203" y="93"/>
                      </a:lnTo>
                      <a:lnTo>
                        <a:pt x="188" y="83"/>
                      </a:lnTo>
                      <a:lnTo>
                        <a:pt x="176" y="76"/>
                      </a:lnTo>
                      <a:lnTo>
                        <a:pt x="163" y="69"/>
                      </a:lnTo>
                      <a:lnTo>
                        <a:pt x="151" y="61"/>
                      </a:lnTo>
                      <a:lnTo>
                        <a:pt x="136" y="54"/>
                      </a:lnTo>
                      <a:lnTo>
                        <a:pt x="122" y="46"/>
                      </a:lnTo>
                      <a:lnTo>
                        <a:pt x="107" y="39"/>
                      </a:lnTo>
                      <a:lnTo>
                        <a:pt x="93" y="31"/>
                      </a:lnTo>
                      <a:lnTo>
                        <a:pt x="79" y="24"/>
                      </a:lnTo>
                      <a:lnTo>
                        <a:pt x="66" y="18"/>
                      </a:lnTo>
                      <a:lnTo>
                        <a:pt x="53" y="13"/>
                      </a:lnTo>
                      <a:lnTo>
                        <a:pt x="40" y="8"/>
                      </a:lnTo>
                      <a:lnTo>
                        <a:pt x="30" y="5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lnTo>
                        <a:pt x="11" y="8"/>
                      </a:lnTo>
                      <a:lnTo>
                        <a:pt x="23" y="14"/>
                      </a:lnTo>
                      <a:lnTo>
                        <a:pt x="36" y="20"/>
                      </a:lnTo>
                      <a:lnTo>
                        <a:pt x="47" y="25"/>
                      </a:lnTo>
                      <a:lnTo>
                        <a:pt x="60" y="31"/>
                      </a:lnTo>
                      <a:lnTo>
                        <a:pt x="73" y="37"/>
                      </a:lnTo>
                      <a:lnTo>
                        <a:pt x="86" y="44"/>
                      </a:lnTo>
                      <a:lnTo>
                        <a:pt x="99" y="51"/>
                      </a:lnTo>
                      <a:lnTo>
                        <a:pt x="113" y="57"/>
                      </a:lnTo>
                      <a:lnTo>
                        <a:pt x="126" y="64"/>
                      </a:lnTo>
                      <a:lnTo>
                        <a:pt x="139" y="71"/>
                      </a:lnTo>
                      <a:lnTo>
                        <a:pt x="152" y="79"/>
                      </a:lnTo>
                      <a:lnTo>
                        <a:pt x="165" y="88"/>
                      </a:lnTo>
                      <a:lnTo>
                        <a:pt x="176" y="96"/>
                      </a:lnTo>
                      <a:lnTo>
                        <a:pt x="188" y="106"/>
                      </a:lnTo>
                      <a:lnTo>
                        <a:pt x="200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pic>
            <p:nvPicPr>
              <p:cNvPr id="605" name="Picture 1093" descr="access_point_stylized_gray_small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2" y="3642"/>
                <a:ext cx="430" cy="3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22" name="Line 1094"/>
            <p:cNvSpPr>
              <a:spLocks noChangeShapeType="1"/>
            </p:cNvSpPr>
            <p:nvPr/>
          </p:nvSpPr>
          <p:spPr bwMode="auto">
            <a:xfrm rot="5400000" flipV="1">
              <a:off x="5034" y="3427"/>
              <a:ext cx="2" cy="54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423" name="Group 1095"/>
            <p:cNvGrpSpPr>
              <a:grpSpLocks/>
            </p:cNvGrpSpPr>
            <p:nvPr/>
          </p:nvGrpSpPr>
          <p:grpSpPr bwMode="auto">
            <a:xfrm flipH="1">
              <a:off x="3638" y="2856"/>
              <a:ext cx="261" cy="235"/>
              <a:chOff x="2839" y="3501"/>
              <a:chExt cx="755" cy="803"/>
            </a:xfrm>
          </p:grpSpPr>
          <p:pic>
            <p:nvPicPr>
              <p:cNvPr id="602" name="Picture 1096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03" name="Freeform 1097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24" name="Group 1098"/>
            <p:cNvGrpSpPr>
              <a:grpSpLocks/>
            </p:cNvGrpSpPr>
            <p:nvPr/>
          </p:nvGrpSpPr>
          <p:grpSpPr bwMode="auto">
            <a:xfrm flipH="1">
              <a:off x="3438" y="3121"/>
              <a:ext cx="304" cy="256"/>
              <a:chOff x="2839" y="3501"/>
              <a:chExt cx="755" cy="803"/>
            </a:xfrm>
          </p:grpSpPr>
          <p:pic>
            <p:nvPicPr>
              <p:cNvPr id="600" name="Picture 109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01" name="Freeform 1100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25" name="Group 1101"/>
            <p:cNvGrpSpPr>
              <a:grpSpLocks/>
            </p:cNvGrpSpPr>
            <p:nvPr/>
          </p:nvGrpSpPr>
          <p:grpSpPr bwMode="auto">
            <a:xfrm flipH="1">
              <a:off x="3739" y="3311"/>
              <a:ext cx="269" cy="220"/>
              <a:chOff x="2839" y="3501"/>
              <a:chExt cx="755" cy="803"/>
            </a:xfrm>
          </p:grpSpPr>
          <p:pic>
            <p:nvPicPr>
              <p:cNvPr id="598" name="Picture 1102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99" name="Freeform 1103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26" name="Group 1104"/>
            <p:cNvGrpSpPr>
              <a:grpSpLocks/>
            </p:cNvGrpSpPr>
            <p:nvPr/>
          </p:nvGrpSpPr>
          <p:grpSpPr bwMode="auto">
            <a:xfrm>
              <a:off x="4126" y="3300"/>
              <a:ext cx="269" cy="221"/>
              <a:chOff x="2839" y="3501"/>
              <a:chExt cx="755" cy="803"/>
            </a:xfrm>
          </p:grpSpPr>
          <p:pic>
            <p:nvPicPr>
              <p:cNvPr id="596" name="Picture 110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97" name="Freeform 1106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pic>
          <p:nvPicPr>
            <p:cNvPr id="427" name="Picture 1107" descr="car_icon_small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" y="1084"/>
              <a:ext cx="535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28" name="Group 1108"/>
            <p:cNvGrpSpPr>
              <a:grpSpLocks/>
            </p:cNvGrpSpPr>
            <p:nvPr/>
          </p:nvGrpSpPr>
          <p:grpSpPr bwMode="auto">
            <a:xfrm>
              <a:off x="3536" y="974"/>
              <a:ext cx="262" cy="243"/>
              <a:chOff x="2751" y="1851"/>
              <a:chExt cx="462" cy="478"/>
            </a:xfrm>
          </p:grpSpPr>
          <p:pic>
            <p:nvPicPr>
              <p:cNvPr id="594" name="Picture 1109" descr="iphone_stylized_small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95" name="Picture 1110" descr="antenna_radiation_stylized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429" name="Group 1111"/>
            <p:cNvGrpSpPr>
              <a:grpSpLocks/>
            </p:cNvGrpSpPr>
            <p:nvPr/>
          </p:nvGrpSpPr>
          <p:grpSpPr bwMode="auto">
            <a:xfrm>
              <a:off x="5191" y="3151"/>
              <a:ext cx="143" cy="303"/>
              <a:chOff x="4140" y="429"/>
              <a:chExt cx="1425" cy="2396"/>
            </a:xfrm>
          </p:grpSpPr>
          <p:sp>
            <p:nvSpPr>
              <p:cNvPr id="562" name="Freeform 1112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7 w 354"/>
                  <a:gd name="T1" fmla="*/ 0 h 2742"/>
                  <a:gd name="T2" fmla="*/ 38 w 354"/>
                  <a:gd name="T3" fmla="*/ 55 h 2742"/>
                  <a:gd name="T4" fmla="*/ 37 w 354"/>
                  <a:gd name="T5" fmla="*/ 425 h 2742"/>
                  <a:gd name="T6" fmla="*/ 0 w 354"/>
                  <a:gd name="T7" fmla="*/ 445 h 2742"/>
                  <a:gd name="T8" fmla="*/ 7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63" name="Rectangle 1113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64" name="Freeform 1114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3 w 211"/>
                  <a:gd name="T3" fmla="*/ 36 h 2537"/>
                  <a:gd name="T4" fmla="*/ 2 w 211"/>
                  <a:gd name="T5" fmla="*/ 405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65" name="Freeform 1115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1 h 226"/>
                  <a:gd name="T4" fmla="*/ 36 w 328"/>
                  <a:gd name="T5" fmla="*/ 38 h 226"/>
                  <a:gd name="T6" fmla="*/ 0 w 328"/>
                  <a:gd name="T7" fmla="*/ 16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66" name="Rectangle 1116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grpSp>
            <p:nvGrpSpPr>
              <p:cNvPr id="567" name="Group 1117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592" name="AutoShape 1118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593" name="AutoShape 1119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568" name="Rectangle 1120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grpSp>
            <p:nvGrpSpPr>
              <p:cNvPr id="569" name="Group 1121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590" name="AutoShape 1122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591" name="AutoShape 1123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570" name="Rectangle 1124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71" name="Rectangle 1125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grpSp>
            <p:nvGrpSpPr>
              <p:cNvPr id="572" name="Group 1126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588" name="AutoShape 1127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589" name="AutoShape 1128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573" name="Freeform 1129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0 h 226"/>
                  <a:gd name="T4" fmla="*/ 36 w 328"/>
                  <a:gd name="T5" fmla="*/ 36 h 226"/>
                  <a:gd name="T6" fmla="*/ 0 w 328"/>
                  <a:gd name="T7" fmla="*/ 1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grpSp>
            <p:nvGrpSpPr>
              <p:cNvPr id="574" name="Group 1130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586" name="AutoShape 1131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587" name="AutoShape 1132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575" name="Rectangle 1133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76" name="Freeform 1134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32 w 296"/>
                  <a:gd name="T3" fmla="*/ 22 h 256"/>
                  <a:gd name="T4" fmla="*/ 32 w 296"/>
                  <a:gd name="T5" fmla="*/ 41 h 256"/>
                  <a:gd name="T6" fmla="*/ 0 w 296"/>
                  <a:gd name="T7" fmla="*/ 15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77" name="Freeform 1135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34 w 304"/>
                  <a:gd name="T3" fmla="*/ 27 h 288"/>
                  <a:gd name="T4" fmla="*/ 31 w 304"/>
                  <a:gd name="T5" fmla="*/ 48 h 288"/>
                  <a:gd name="T6" fmla="*/ 2 w 304"/>
                  <a:gd name="T7" fmla="*/ 2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78" name="Oval 1136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79" name="Freeform 1137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8 h 240"/>
                  <a:gd name="T2" fmla="*/ 2 w 306"/>
                  <a:gd name="T3" fmla="*/ 40 h 240"/>
                  <a:gd name="T4" fmla="*/ 34 w 306"/>
                  <a:gd name="T5" fmla="*/ 18 h 240"/>
                  <a:gd name="T6" fmla="*/ 32 w 306"/>
                  <a:gd name="T7" fmla="*/ 0 h 240"/>
                  <a:gd name="T8" fmla="*/ 0 w 306"/>
                  <a:gd name="T9" fmla="*/ 18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80" name="AutoShape 1138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81" name="AutoShape 1139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82" name="Oval 1140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83" name="Oval 1141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1800" dirty="0">
                  <a:solidFill>
                    <a:srgbClr val="FF0000"/>
                  </a:solidFill>
                  <a:latin typeface="+mn-lt"/>
                  <a:ea typeface="+mn-ea"/>
                  <a:cs typeface="Arial" charset="0"/>
                </a:endParaRPr>
              </a:p>
            </p:txBody>
          </p:sp>
          <p:sp>
            <p:nvSpPr>
              <p:cNvPr id="584" name="Oval 1142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85" name="Rectangle 1143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30" name="Group 1144"/>
            <p:cNvGrpSpPr>
              <a:grpSpLocks/>
            </p:cNvGrpSpPr>
            <p:nvPr/>
          </p:nvGrpSpPr>
          <p:grpSpPr bwMode="auto">
            <a:xfrm>
              <a:off x="4992" y="3341"/>
              <a:ext cx="143" cy="303"/>
              <a:chOff x="4140" y="429"/>
              <a:chExt cx="1425" cy="2396"/>
            </a:xfrm>
          </p:grpSpPr>
          <p:sp>
            <p:nvSpPr>
              <p:cNvPr id="530" name="Freeform 1145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7 w 354"/>
                  <a:gd name="T1" fmla="*/ 0 h 2742"/>
                  <a:gd name="T2" fmla="*/ 38 w 354"/>
                  <a:gd name="T3" fmla="*/ 55 h 2742"/>
                  <a:gd name="T4" fmla="*/ 37 w 354"/>
                  <a:gd name="T5" fmla="*/ 425 h 2742"/>
                  <a:gd name="T6" fmla="*/ 0 w 354"/>
                  <a:gd name="T7" fmla="*/ 445 h 2742"/>
                  <a:gd name="T8" fmla="*/ 7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31" name="Rectangle 1146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32" name="Freeform 1147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3 w 211"/>
                  <a:gd name="T3" fmla="*/ 36 h 2537"/>
                  <a:gd name="T4" fmla="*/ 2 w 211"/>
                  <a:gd name="T5" fmla="*/ 405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33" name="Freeform 1148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1 h 226"/>
                  <a:gd name="T4" fmla="*/ 36 w 328"/>
                  <a:gd name="T5" fmla="*/ 38 h 226"/>
                  <a:gd name="T6" fmla="*/ 0 w 328"/>
                  <a:gd name="T7" fmla="*/ 16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34" name="Rectangle 1149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grpSp>
            <p:nvGrpSpPr>
              <p:cNvPr id="535" name="Group 1150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560" name="AutoShape 1151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561" name="AutoShape 1152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536" name="Rectangle 1153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grpSp>
            <p:nvGrpSpPr>
              <p:cNvPr id="537" name="Group 1154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558" name="AutoShape 1155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559" name="AutoShape 1156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538" name="Rectangle 1157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39" name="Rectangle 1158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grpSp>
            <p:nvGrpSpPr>
              <p:cNvPr id="540" name="Group 1159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556" name="AutoShape 1160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557" name="AutoShape 1161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541" name="Freeform 1162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0 h 226"/>
                  <a:gd name="T4" fmla="*/ 36 w 328"/>
                  <a:gd name="T5" fmla="*/ 36 h 226"/>
                  <a:gd name="T6" fmla="*/ 0 w 328"/>
                  <a:gd name="T7" fmla="*/ 1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grpSp>
            <p:nvGrpSpPr>
              <p:cNvPr id="542" name="Group 1163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554" name="AutoShape 1164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555" name="AutoShape 1165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543" name="Rectangle 1166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44" name="Freeform 1167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32 w 296"/>
                  <a:gd name="T3" fmla="*/ 22 h 256"/>
                  <a:gd name="T4" fmla="*/ 32 w 296"/>
                  <a:gd name="T5" fmla="*/ 41 h 256"/>
                  <a:gd name="T6" fmla="*/ 0 w 296"/>
                  <a:gd name="T7" fmla="*/ 15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45" name="Freeform 1168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34 w 304"/>
                  <a:gd name="T3" fmla="*/ 27 h 288"/>
                  <a:gd name="T4" fmla="*/ 31 w 304"/>
                  <a:gd name="T5" fmla="*/ 48 h 288"/>
                  <a:gd name="T6" fmla="*/ 2 w 304"/>
                  <a:gd name="T7" fmla="*/ 2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46" name="Oval 1169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47" name="Freeform 1170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8 h 240"/>
                  <a:gd name="T2" fmla="*/ 2 w 306"/>
                  <a:gd name="T3" fmla="*/ 40 h 240"/>
                  <a:gd name="T4" fmla="*/ 34 w 306"/>
                  <a:gd name="T5" fmla="*/ 18 h 240"/>
                  <a:gd name="T6" fmla="*/ 32 w 306"/>
                  <a:gd name="T7" fmla="*/ 0 h 240"/>
                  <a:gd name="T8" fmla="*/ 0 w 306"/>
                  <a:gd name="T9" fmla="*/ 18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48" name="AutoShape 1171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49" name="AutoShape 1172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50" name="Oval 1173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51" name="Oval 1174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1800" dirty="0">
                  <a:solidFill>
                    <a:srgbClr val="FF0000"/>
                  </a:solidFill>
                  <a:latin typeface="+mn-lt"/>
                  <a:ea typeface="+mn-ea"/>
                  <a:cs typeface="Arial" charset="0"/>
                </a:endParaRPr>
              </a:p>
            </p:txBody>
          </p:sp>
          <p:sp>
            <p:nvSpPr>
              <p:cNvPr id="552" name="Oval 1175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53" name="Rectangle 1176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31" name="Group 1177"/>
            <p:cNvGrpSpPr>
              <a:grpSpLocks/>
            </p:cNvGrpSpPr>
            <p:nvPr/>
          </p:nvGrpSpPr>
          <p:grpSpPr bwMode="auto">
            <a:xfrm>
              <a:off x="3340" y="1287"/>
              <a:ext cx="337" cy="257"/>
              <a:chOff x="877" y="1008"/>
              <a:chExt cx="2747" cy="2591"/>
            </a:xfrm>
          </p:grpSpPr>
          <p:pic>
            <p:nvPicPr>
              <p:cNvPr id="507" name="Picture 1178" descr="antenna_stylized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08" name="Picture 1179" descr="laptop_keyboard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9" name="Freeform 1180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pic>
            <p:nvPicPr>
              <p:cNvPr id="510" name="Picture 1181" descr="screen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1" name="Freeform 1182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12" name="Freeform 1183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13" name="Freeform 1184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14" name="Freeform 1185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15" name="Freeform 1186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16" name="Freeform 1187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grpSp>
            <p:nvGrpSpPr>
              <p:cNvPr id="517" name="Group 1188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524" name="Freeform 1189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525" name="Freeform 1190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526" name="Freeform 1191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527" name="Freeform 1192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528" name="Freeform 1193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529" name="Freeform 1194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518" name="Freeform 1195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19" name="Freeform 1196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20" name="Freeform 1197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21" name="Freeform 1198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22" name="Freeform 1199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23" name="Freeform 1200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32" name="Group 1201"/>
            <p:cNvGrpSpPr>
              <a:grpSpLocks/>
            </p:cNvGrpSpPr>
            <p:nvPr/>
          </p:nvGrpSpPr>
          <p:grpSpPr bwMode="auto">
            <a:xfrm>
              <a:off x="4329" y="3456"/>
              <a:ext cx="299" cy="257"/>
              <a:chOff x="877" y="1008"/>
              <a:chExt cx="2747" cy="2591"/>
            </a:xfrm>
          </p:grpSpPr>
          <p:pic>
            <p:nvPicPr>
              <p:cNvPr id="484" name="Picture 1202" descr="antenna_stylized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85" name="Picture 1203" descr="laptop_keyboard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86" name="Freeform 1204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pic>
            <p:nvPicPr>
              <p:cNvPr id="487" name="Picture 1205" descr="screen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88" name="Freeform 1206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89" name="Freeform 1207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90" name="Freeform 1208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91" name="Freeform 1209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92" name="Freeform 1210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93" name="Freeform 1211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grpSp>
            <p:nvGrpSpPr>
              <p:cNvPr id="494" name="Group 1212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501" name="Freeform 1213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502" name="Freeform 1214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503" name="Freeform 1215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504" name="Freeform 1216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505" name="Freeform 1217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506" name="Freeform 1218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495" name="Freeform 1219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96" name="Freeform 1220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97" name="Freeform 1221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98" name="Freeform 1222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99" name="Freeform 1223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500" name="Freeform 1224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33" name="Group 1225"/>
            <p:cNvGrpSpPr>
              <a:grpSpLocks/>
            </p:cNvGrpSpPr>
            <p:nvPr/>
          </p:nvGrpSpPr>
          <p:grpSpPr bwMode="auto">
            <a:xfrm>
              <a:off x="3503" y="1916"/>
              <a:ext cx="280" cy="257"/>
              <a:chOff x="877" y="1008"/>
              <a:chExt cx="2747" cy="2591"/>
            </a:xfrm>
          </p:grpSpPr>
          <p:pic>
            <p:nvPicPr>
              <p:cNvPr id="461" name="Picture 1226" descr="antenna_stylized"/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2" name="Picture 1227" descr="laptop_keyboard"/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63" name="Freeform 1228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pic>
            <p:nvPicPr>
              <p:cNvPr id="464" name="Picture 1229" descr="screen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65" name="Freeform 1230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66" name="Freeform 1231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67" name="Freeform 1232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68" name="Freeform 1233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69" name="Freeform 1234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70" name="Freeform 1235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grpSp>
            <p:nvGrpSpPr>
              <p:cNvPr id="471" name="Group 1236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478" name="Freeform 1237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479" name="Freeform 1238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480" name="Freeform 1239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481" name="Freeform 1240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482" name="Freeform 1241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483" name="Freeform 1242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472" name="Freeform 1243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73" name="Freeform 1244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74" name="Freeform 1245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75" name="Freeform 1246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76" name="Freeform 1247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77" name="Freeform 1248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34" name="Group 1249"/>
            <p:cNvGrpSpPr>
              <a:grpSpLocks/>
            </p:cNvGrpSpPr>
            <p:nvPr/>
          </p:nvGrpSpPr>
          <p:grpSpPr bwMode="auto">
            <a:xfrm flipH="1">
              <a:off x="3742" y="2030"/>
              <a:ext cx="261" cy="235"/>
              <a:chOff x="2839" y="3501"/>
              <a:chExt cx="755" cy="803"/>
            </a:xfrm>
          </p:grpSpPr>
          <p:pic>
            <p:nvPicPr>
              <p:cNvPr id="459" name="Picture 125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60" name="Freeform 1251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35" name="Group 1252"/>
            <p:cNvGrpSpPr>
              <a:grpSpLocks/>
            </p:cNvGrpSpPr>
            <p:nvPr/>
          </p:nvGrpSpPr>
          <p:grpSpPr bwMode="auto">
            <a:xfrm>
              <a:off x="4603" y="3416"/>
              <a:ext cx="299" cy="257"/>
              <a:chOff x="877" y="1008"/>
              <a:chExt cx="2747" cy="2591"/>
            </a:xfrm>
          </p:grpSpPr>
          <p:pic>
            <p:nvPicPr>
              <p:cNvPr id="436" name="Picture 1253" descr="antenna_stylized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7" name="Picture 1254" descr="laptop_keyboard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8" name="Freeform 1255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pic>
            <p:nvPicPr>
              <p:cNvPr id="439" name="Picture 1256" descr="screen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0" name="Freeform 1257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41" name="Freeform 1258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42" name="Freeform 1259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43" name="Freeform 1260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44" name="Freeform 1261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45" name="Freeform 1262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grpSp>
            <p:nvGrpSpPr>
              <p:cNvPr id="446" name="Group 1263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453" name="Freeform 1264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454" name="Freeform 1265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455" name="Freeform 1266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456" name="Freeform 1267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457" name="Freeform 1268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458" name="Freeform 1269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447" name="Freeform 1270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48" name="Freeform 1271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49" name="Freeform 1272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50" name="Freeform 1273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51" name="Freeform 1274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52" name="Freeform 1275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750" name="Group 669"/>
          <p:cNvGrpSpPr>
            <a:grpSpLocks/>
          </p:cNvGrpSpPr>
          <p:nvPr/>
        </p:nvGrpSpPr>
        <p:grpSpPr bwMode="auto">
          <a:xfrm>
            <a:off x="9380539" y="4454526"/>
            <a:ext cx="1057275" cy="957263"/>
            <a:chOff x="-153" y="1680"/>
            <a:chExt cx="666" cy="603"/>
          </a:xfrm>
        </p:grpSpPr>
        <p:grpSp>
          <p:nvGrpSpPr>
            <p:cNvPr id="751" name="Group 670"/>
            <p:cNvGrpSpPr>
              <a:grpSpLocks/>
            </p:cNvGrpSpPr>
            <p:nvPr/>
          </p:nvGrpSpPr>
          <p:grpSpPr bwMode="auto">
            <a:xfrm>
              <a:off x="0" y="1680"/>
              <a:ext cx="513" cy="538"/>
              <a:chOff x="4180" y="744"/>
              <a:chExt cx="513" cy="538"/>
            </a:xfrm>
          </p:grpSpPr>
          <p:sp>
            <p:nvSpPr>
              <p:cNvPr id="753" name="Rectangle 671"/>
              <p:cNvSpPr>
                <a:spLocks noChangeArrowheads="1"/>
              </p:cNvSpPr>
              <p:nvPr/>
            </p:nvSpPr>
            <p:spPr bwMode="auto">
              <a:xfrm>
                <a:off x="4242" y="747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54" name="Rectangle 672"/>
              <p:cNvSpPr>
                <a:spLocks noChangeArrowheads="1"/>
              </p:cNvSpPr>
              <p:nvPr/>
            </p:nvSpPr>
            <p:spPr bwMode="auto">
              <a:xfrm>
                <a:off x="4221" y="762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55" name="Rectangle 673"/>
              <p:cNvSpPr>
                <a:spLocks noChangeArrowheads="1"/>
              </p:cNvSpPr>
              <p:nvPr/>
            </p:nvSpPr>
            <p:spPr bwMode="auto">
              <a:xfrm>
                <a:off x="4224" y="873"/>
                <a:ext cx="426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56" name="Text Box 674"/>
              <p:cNvSpPr txBox="1">
                <a:spLocks noChangeArrowheads="1"/>
              </p:cNvSpPr>
              <p:nvPr/>
            </p:nvSpPr>
            <p:spPr bwMode="auto">
              <a:xfrm>
                <a:off x="4180" y="744"/>
                <a:ext cx="513" cy="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+mn-lt"/>
                    <a:ea typeface="+mn-ea"/>
                  </a:rPr>
                  <a:t>application</a:t>
                </a:r>
              </a:p>
              <a:p>
                <a:pPr>
                  <a:defRPr/>
                </a:pPr>
                <a:r>
                  <a:rPr lang="en-US" sz="1000" dirty="0">
                    <a:solidFill>
                      <a:schemeClr val="bg1"/>
                    </a:solidFill>
                    <a:latin typeface="+mn-lt"/>
                    <a:ea typeface="+mn-ea"/>
                  </a:rPr>
                  <a:t>transport</a:t>
                </a:r>
                <a:endParaRPr lang="en-US" sz="1000" dirty="0">
                  <a:latin typeface="+mn-lt"/>
                  <a:ea typeface="+mn-ea"/>
                </a:endParaRPr>
              </a:p>
              <a:p>
                <a:pPr>
                  <a:defRPr/>
                </a:pPr>
                <a:r>
                  <a:rPr lang="en-US" sz="1000" dirty="0">
                    <a:latin typeface="+mn-lt"/>
                    <a:ea typeface="+mn-ea"/>
                  </a:rPr>
                  <a:t>network</a:t>
                </a:r>
              </a:p>
              <a:p>
                <a:pPr>
                  <a:defRPr/>
                </a:pPr>
                <a:r>
                  <a:rPr lang="en-US" sz="1000" dirty="0">
                    <a:latin typeface="+mn-lt"/>
                    <a:ea typeface="+mn-ea"/>
                  </a:rPr>
                  <a:t>data link</a:t>
                </a:r>
              </a:p>
              <a:p>
                <a:pPr>
                  <a:defRPr/>
                </a:pPr>
                <a:r>
                  <a:rPr lang="en-US" sz="1000" dirty="0">
                    <a:latin typeface="+mn-lt"/>
                    <a:ea typeface="+mn-ea"/>
                  </a:rPr>
                  <a:t>physical</a:t>
                </a:r>
                <a:endParaRPr lang="en-US" sz="2400" dirty="0">
                  <a:latin typeface="+mn-lt"/>
                  <a:ea typeface="+mn-ea"/>
                </a:endParaRPr>
              </a:p>
            </p:txBody>
          </p:sp>
          <p:sp>
            <p:nvSpPr>
              <p:cNvPr id="757" name="Line 675"/>
              <p:cNvSpPr>
                <a:spLocks noChangeShapeType="1"/>
              </p:cNvSpPr>
              <p:nvPr/>
            </p:nvSpPr>
            <p:spPr bwMode="auto">
              <a:xfrm>
                <a:off x="4221" y="978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58" name="Line 676"/>
              <p:cNvSpPr>
                <a:spLocks noChangeShapeType="1"/>
              </p:cNvSpPr>
              <p:nvPr/>
            </p:nvSpPr>
            <p:spPr bwMode="auto">
              <a:xfrm>
                <a:off x="4227" y="106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59" name="Line 677"/>
              <p:cNvSpPr>
                <a:spLocks noChangeShapeType="1"/>
              </p:cNvSpPr>
              <p:nvPr/>
            </p:nvSpPr>
            <p:spPr bwMode="auto">
              <a:xfrm>
                <a:off x="4227" y="115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752" name="Freeform 678"/>
            <p:cNvSpPr>
              <a:spLocks/>
            </p:cNvSpPr>
            <p:nvPr/>
          </p:nvSpPr>
          <p:spPr bwMode="auto">
            <a:xfrm>
              <a:off x="-153" y="1689"/>
              <a:ext cx="192" cy="594"/>
            </a:xfrm>
            <a:custGeom>
              <a:avLst/>
              <a:gdLst>
                <a:gd name="T0" fmla="*/ 0 w 192"/>
                <a:gd name="T1" fmla="*/ 594 h 594"/>
                <a:gd name="T2" fmla="*/ 192 w 192"/>
                <a:gd name="T3" fmla="*/ 0 h 594"/>
                <a:gd name="T4" fmla="*/ 192 w 192"/>
                <a:gd name="T5" fmla="*/ 515 h 594"/>
                <a:gd name="T6" fmla="*/ 0 w 192"/>
                <a:gd name="T7" fmla="*/ 594 h 59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2" h="594">
                  <a:moveTo>
                    <a:pt x="0" y="594"/>
                  </a:moveTo>
                  <a:lnTo>
                    <a:pt x="192" y="0"/>
                  </a:lnTo>
                  <a:lnTo>
                    <a:pt x="192" y="515"/>
                  </a:lnTo>
                  <a:lnTo>
                    <a:pt x="0" y="59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0" scaled="1"/>
            </a:gradFill>
            <a:ln w="952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760" name="Group 298"/>
          <p:cNvGrpSpPr>
            <a:grpSpLocks/>
          </p:cNvGrpSpPr>
          <p:nvPr/>
        </p:nvGrpSpPr>
        <p:grpSpPr bwMode="auto">
          <a:xfrm rot="2937887">
            <a:off x="6913564" y="3022601"/>
            <a:ext cx="3781425" cy="434975"/>
            <a:chOff x="2937" y="3579"/>
            <a:chExt cx="2382" cy="274"/>
          </a:xfrm>
        </p:grpSpPr>
        <p:sp>
          <p:nvSpPr>
            <p:cNvPr id="761" name="Rectangle 295"/>
            <p:cNvSpPr>
              <a:spLocks noChangeArrowheads="1"/>
            </p:cNvSpPr>
            <p:nvPr/>
          </p:nvSpPr>
          <p:spPr bwMode="auto">
            <a:xfrm>
              <a:off x="3165" y="3631"/>
              <a:ext cx="1920" cy="17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62" name="Text Box 293"/>
            <p:cNvSpPr txBox="1">
              <a:spLocks noChangeArrowheads="1"/>
            </p:cNvSpPr>
            <p:nvPr/>
          </p:nvSpPr>
          <p:spPr bwMode="auto">
            <a:xfrm>
              <a:off x="3510" y="3611"/>
              <a:ext cx="127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chemeClr val="bg1"/>
                  </a:solidFill>
                  <a:latin typeface="+mn-lt"/>
                  <a:ea typeface="+mn-ea"/>
                </a:rPr>
                <a:t>logical end-end transport</a:t>
              </a: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63" name="Freeform 296"/>
            <p:cNvSpPr>
              <a:spLocks/>
            </p:cNvSpPr>
            <p:nvPr/>
          </p:nvSpPr>
          <p:spPr bwMode="auto">
            <a:xfrm>
              <a:off x="2937" y="3579"/>
              <a:ext cx="282" cy="264"/>
            </a:xfrm>
            <a:custGeom>
              <a:avLst/>
              <a:gdLst>
                <a:gd name="T0" fmla="*/ 282 w 282"/>
                <a:gd name="T1" fmla="*/ 0 h 264"/>
                <a:gd name="T2" fmla="*/ 282 w 282"/>
                <a:gd name="T3" fmla="*/ 264 h 264"/>
                <a:gd name="T4" fmla="*/ 0 w 282"/>
                <a:gd name="T5" fmla="*/ 129 h 264"/>
                <a:gd name="T6" fmla="*/ 282 w 282"/>
                <a:gd name="T7" fmla="*/ 0 h 2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2" h="264">
                  <a:moveTo>
                    <a:pt x="282" y="0"/>
                  </a:moveTo>
                  <a:cubicBezTo>
                    <a:pt x="282" y="132"/>
                    <a:pt x="282" y="264"/>
                    <a:pt x="282" y="264"/>
                  </a:cubicBezTo>
                  <a:cubicBezTo>
                    <a:pt x="159" y="150"/>
                    <a:pt x="0" y="153"/>
                    <a:pt x="0" y="129"/>
                  </a:cubicBezTo>
                  <a:cubicBezTo>
                    <a:pt x="0" y="108"/>
                    <a:pt x="153" y="108"/>
                    <a:pt x="28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64" name="Freeform 297"/>
            <p:cNvSpPr>
              <a:spLocks/>
            </p:cNvSpPr>
            <p:nvPr/>
          </p:nvSpPr>
          <p:spPr bwMode="auto">
            <a:xfrm flipH="1">
              <a:off x="5037" y="3589"/>
              <a:ext cx="282" cy="264"/>
            </a:xfrm>
            <a:custGeom>
              <a:avLst/>
              <a:gdLst>
                <a:gd name="T0" fmla="*/ 282 w 282"/>
                <a:gd name="T1" fmla="*/ 0 h 264"/>
                <a:gd name="T2" fmla="*/ 282 w 282"/>
                <a:gd name="T3" fmla="*/ 264 h 264"/>
                <a:gd name="T4" fmla="*/ 0 w 282"/>
                <a:gd name="T5" fmla="*/ 129 h 264"/>
                <a:gd name="T6" fmla="*/ 282 w 282"/>
                <a:gd name="T7" fmla="*/ 0 h 2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2" h="264">
                  <a:moveTo>
                    <a:pt x="282" y="0"/>
                  </a:moveTo>
                  <a:cubicBezTo>
                    <a:pt x="282" y="132"/>
                    <a:pt x="282" y="264"/>
                    <a:pt x="282" y="264"/>
                  </a:cubicBezTo>
                  <a:cubicBezTo>
                    <a:pt x="159" y="150"/>
                    <a:pt x="0" y="153"/>
                    <a:pt x="0" y="129"/>
                  </a:cubicBezTo>
                  <a:cubicBezTo>
                    <a:pt x="0" y="108"/>
                    <a:pt x="153" y="108"/>
                    <a:pt x="28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765" name="Group 865"/>
          <p:cNvGrpSpPr>
            <a:grpSpLocks/>
          </p:cNvGrpSpPr>
          <p:nvPr/>
        </p:nvGrpSpPr>
        <p:grpSpPr bwMode="auto">
          <a:xfrm>
            <a:off x="6986589" y="1296988"/>
            <a:ext cx="1057275" cy="957262"/>
            <a:chOff x="-153" y="1680"/>
            <a:chExt cx="666" cy="603"/>
          </a:xfrm>
        </p:grpSpPr>
        <p:grpSp>
          <p:nvGrpSpPr>
            <p:cNvPr id="766" name="Group 866"/>
            <p:cNvGrpSpPr>
              <a:grpSpLocks/>
            </p:cNvGrpSpPr>
            <p:nvPr/>
          </p:nvGrpSpPr>
          <p:grpSpPr bwMode="auto">
            <a:xfrm>
              <a:off x="0" y="1680"/>
              <a:ext cx="513" cy="538"/>
              <a:chOff x="4180" y="744"/>
              <a:chExt cx="513" cy="538"/>
            </a:xfrm>
          </p:grpSpPr>
          <p:sp>
            <p:nvSpPr>
              <p:cNvPr id="768" name="Rectangle 867"/>
              <p:cNvSpPr>
                <a:spLocks noChangeArrowheads="1"/>
              </p:cNvSpPr>
              <p:nvPr/>
            </p:nvSpPr>
            <p:spPr bwMode="auto">
              <a:xfrm>
                <a:off x="4242" y="747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69" name="Rectangle 868"/>
              <p:cNvSpPr>
                <a:spLocks noChangeArrowheads="1"/>
              </p:cNvSpPr>
              <p:nvPr/>
            </p:nvSpPr>
            <p:spPr bwMode="auto">
              <a:xfrm>
                <a:off x="4221" y="762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70" name="Rectangle 869"/>
              <p:cNvSpPr>
                <a:spLocks noChangeArrowheads="1"/>
              </p:cNvSpPr>
              <p:nvPr/>
            </p:nvSpPr>
            <p:spPr bwMode="auto">
              <a:xfrm>
                <a:off x="4224" y="873"/>
                <a:ext cx="426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71" name="Text Box 870"/>
              <p:cNvSpPr txBox="1">
                <a:spLocks noChangeArrowheads="1"/>
              </p:cNvSpPr>
              <p:nvPr/>
            </p:nvSpPr>
            <p:spPr bwMode="auto">
              <a:xfrm>
                <a:off x="4180" y="744"/>
                <a:ext cx="513" cy="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+mn-lt"/>
                    <a:ea typeface="+mn-ea"/>
                  </a:rPr>
                  <a:t>application</a:t>
                </a:r>
              </a:p>
              <a:p>
                <a:pPr>
                  <a:defRPr/>
                </a:pPr>
                <a:r>
                  <a:rPr lang="en-US" sz="1000" dirty="0">
                    <a:solidFill>
                      <a:schemeClr val="bg1"/>
                    </a:solidFill>
                    <a:latin typeface="+mn-lt"/>
                    <a:ea typeface="+mn-ea"/>
                  </a:rPr>
                  <a:t>transport</a:t>
                </a:r>
                <a:endParaRPr lang="en-US" sz="1000" dirty="0">
                  <a:latin typeface="+mn-lt"/>
                  <a:ea typeface="+mn-ea"/>
                </a:endParaRPr>
              </a:p>
              <a:p>
                <a:pPr>
                  <a:defRPr/>
                </a:pPr>
                <a:r>
                  <a:rPr lang="en-US" sz="1000" dirty="0">
                    <a:latin typeface="+mn-lt"/>
                    <a:ea typeface="+mn-ea"/>
                  </a:rPr>
                  <a:t>network</a:t>
                </a:r>
              </a:p>
              <a:p>
                <a:pPr>
                  <a:defRPr/>
                </a:pPr>
                <a:r>
                  <a:rPr lang="en-US" sz="1000" dirty="0">
                    <a:latin typeface="+mn-lt"/>
                    <a:ea typeface="+mn-ea"/>
                  </a:rPr>
                  <a:t>data link</a:t>
                </a:r>
              </a:p>
              <a:p>
                <a:pPr>
                  <a:defRPr/>
                </a:pPr>
                <a:r>
                  <a:rPr lang="en-US" sz="1000" dirty="0">
                    <a:latin typeface="+mn-lt"/>
                    <a:ea typeface="+mn-ea"/>
                  </a:rPr>
                  <a:t>physical</a:t>
                </a:r>
                <a:endParaRPr lang="en-US" sz="2400" dirty="0">
                  <a:latin typeface="+mn-lt"/>
                  <a:ea typeface="+mn-ea"/>
                </a:endParaRPr>
              </a:p>
            </p:txBody>
          </p:sp>
          <p:sp>
            <p:nvSpPr>
              <p:cNvPr id="772" name="Line 871"/>
              <p:cNvSpPr>
                <a:spLocks noChangeShapeType="1"/>
              </p:cNvSpPr>
              <p:nvPr/>
            </p:nvSpPr>
            <p:spPr bwMode="auto">
              <a:xfrm>
                <a:off x="4221" y="978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73" name="Line 872"/>
              <p:cNvSpPr>
                <a:spLocks noChangeShapeType="1"/>
              </p:cNvSpPr>
              <p:nvPr/>
            </p:nvSpPr>
            <p:spPr bwMode="auto">
              <a:xfrm>
                <a:off x="4227" y="106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774" name="Line 873"/>
              <p:cNvSpPr>
                <a:spLocks noChangeShapeType="1"/>
              </p:cNvSpPr>
              <p:nvPr/>
            </p:nvSpPr>
            <p:spPr bwMode="auto">
              <a:xfrm>
                <a:off x="4227" y="115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767" name="Freeform 874"/>
            <p:cNvSpPr>
              <a:spLocks/>
            </p:cNvSpPr>
            <p:nvPr/>
          </p:nvSpPr>
          <p:spPr bwMode="auto">
            <a:xfrm>
              <a:off x="-153" y="1689"/>
              <a:ext cx="192" cy="594"/>
            </a:xfrm>
            <a:custGeom>
              <a:avLst/>
              <a:gdLst>
                <a:gd name="T0" fmla="*/ 0 w 192"/>
                <a:gd name="T1" fmla="*/ 594 h 594"/>
                <a:gd name="T2" fmla="*/ 192 w 192"/>
                <a:gd name="T3" fmla="*/ 0 h 594"/>
                <a:gd name="T4" fmla="*/ 192 w 192"/>
                <a:gd name="T5" fmla="*/ 515 h 594"/>
                <a:gd name="T6" fmla="*/ 0 w 192"/>
                <a:gd name="T7" fmla="*/ 594 h 59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2" h="594">
                  <a:moveTo>
                    <a:pt x="0" y="594"/>
                  </a:moveTo>
                  <a:lnTo>
                    <a:pt x="192" y="0"/>
                  </a:lnTo>
                  <a:lnTo>
                    <a:pt x="192" y="515"/>
                  </a:lnTo>
                  <a:lnTo>
                    <a:pt x="0" y="59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0" scaled="1"/>
            </a:gradFill>
            <a:ln w="952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55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en-US" altLang="zh-CN"/>
              <a:t>Transport vs. network layer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11200" y="1600200"/>
            <a:ext cx="5080000" cy="4648200"/>
          </a:xfrm>
        </p:spPr>
        <p:txBody>
          <a:bodyPr/>
          <a:lstStyle/>
          <a:p>
            <a:r>
              <a:rPr lang="en-US" altLang="zh-CN" dirty="0">
                <a:solidFill>
                  <a:schemeClr val="accent2"/>
                </a:solidFill>
              </a:rPr>
              <a:t>network layer: </a:t>
            </a:r>
            <a:r>
              <a:rPr lang="en-US" altLang="zh-CN" dirty="0"/>
              <a:t>logical communication between hosts</a:t>
            </a:r>
          </a:p>
          <a:p>
            <a:endParaRPr lang="en-US" altLang="zh-CN" dirty="0"/>
          </a:p>
          <a:p>
            <a:r>
              <a:rPr lang="en-US" altLang="zh-CN" dirty="0">
                <a:solidFill>
                  <a:schemeClr val="accent2"/>
                </a:solidFill>
              </a:rPr>
              <a:t>transport layer: </a:t>
            </a:r>
            <a:r>
              <a:rPr lang="en-US" altLang="zh-CN" dirty="0"/>
              <a:t>logical communication between processes </a:t>
            </a:r>
          </a:p>
          <a:p>
            <a:pPr lvl="1"/>
            <a:r>
              <a:rPr lang="en-US" altLang="zh-CN" dirty="0"/>
              <a:t>relies on network layer services</a:t>
            </a:r>
          </a:p>
          <a:p>
            <a:pPr lvl="1"/>
            <a:r>
              <a:rPr lang="en-US" altLang="zh-CN" dirty="0"/>
              <a:t>Enhances</a:t>
            </a:r>
          </a:p>
        </p:txBody>
      </p:sp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019899E-6988-41DB-9315-BE1DC24F10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4400" y="1600200"/>
            <a:ext cx="5080000" cy="4648200"/>
          </a:xfrm>
        </p:spPr>
        <p:txBody>
          <a:bodyPr/>
          <a:lstStyle/>
          <a:p>
            <a:r>
              <a:rPr lang="en-US" altLang="zh-CN" dirty="0"/>
              <a:t>Household analogy:</a:t>
            </a:r>
          </a:p>
          <a:p>
            <a:pPr lvl="1"/>
            <a:r>
              <a:rPr lang="en-US" altLang="zh-CN" dirty="0"/>
              <a:t>12 kids sending letters to 12 kids</a:t>
            </a:r>
          </a:p>
          <a:p>
            <a:pPr lvl="1"/>
            <a:r>
              <a:rPr lang="en-US" altLang="zh-CN" dirty="0"/>
              <a:t>processes = kids</a:t>
            </a:r>
          </a:p>
          <a:p>
            <a:pPr lvl="1"/>
            <a:r>
              <a:rPr lang="en-US" altLang="zh-CN" dirty="0"/>
              <a:t>app messages = letters in envelopes</a:t>
            </a:r>
          </a:p>
          <a:p>
            <a:pPr lvl="1"/>
            <a:r>
              <a:rPr lang="en-US" altLang="zh-CN" dirty="0"/>
              <a:t>hosts = houses</a:t>
            </a:r>
          </a:p>
          <a:p>
            <a:pPr lvl="1"/>
            <a:r>
              <a:rPr lang="en-US" altLang="zh-CN" dirty="0"/>
              <a:t>transport protocol = Ann and Bill</a:t>
            </a:r>
          </a:p>
          <a:p>
            <a:pPr lvl="1"/>
            <a:r>
              <a:rPr lang="en-US" altLang="zh-CN" dirty="0"/>
              <a:t>network-layer protocol = postal service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074400" y="6510338"/>
            <a:ext cx="1117600" cy="347662"/>
          </a:xfrm>
        </p:spPr>
        <p:txBody>
          <a:bodyPr/>
          <a:lstStyle/>
          <a:p>
            <a:fld id="{EE7AFD8E-47EC-4333-9317-F3617AC17F61}" type="slidenum">
              <a:rPr lang="en-US" altLang="zh-CN" smtClean="0"/>
              <a:pPr/>
              <a:t>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61325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 bwMode="auto">
          <a:xfrm>
            <a:off x="5345808" y="4817489"/>
            <a:ext cx="3125787" cy="903288"/>
          </a:xfrm>
          <a:prstGeom prst="rect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3964682" y="4817489"/>
            <a:ext cx="1371600" cy="903288"/>
          </a:xfrm>
          <a:prstGeom prst="rect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1400" dirty="0">
                <a:solidFill>
                  <a:srgbClr val="000000"/>
                </a:solidFill>
              </a:rPr>
              <a:t>datagram</a:t>
            </a:r>
          </a:p>
          <a:p>
            <a:pPr>
              <a:defRPr/>
            </a:pPr>
            <a:r>
              <a:rPr lang="en-US" altLang="zh-CN" sz="1400" dirty="0">
                <a:solidFill>
                  <a:srgbClr val="000000"/>
                </a:solidFill>
              </a:rPr>
              <a:t>header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6271320" y="4849240"/>
            <a:ext cx="2136775" cy="830263"/>
          </a:xfrm>
          <a:prstGeom prst="rect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2533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Message, Segment, Datagram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6</a:t>
            </a:fld>
            <a:endParaRPr lang="en-US" altLang="zh-CN" dirty="0"/>
          </a:p>
        </p:txBody>
      </p:sp>
      <p:graphicFrame>
        <p:nvGraphicFramePr>
          <p:cNvPr id="11" name="内容占位符 8"/>
          <p:cNvGraphicFramePr>
            <a:graphicFrameLocks noGrp="1"/>
          </p:cNvGraphicFramePr>
          <p:nvPr/>
        </p:nvGraphicFramePr>
        <p:xfrm>
          <a:off x="3748088" y="1674814"/>
          <a:ext cx="4932362" cy="2119311"/>
        </p:xfrm>
        <a:graphic>
          <a:graphicData uri="http://schemas.openxmlformats.org/drawingml/2006/table">
            <a:tbl>
              <a:tblPr/>
              <a:tblGrid>
                <a:gridCol w="493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64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</a:rPr>
                        <a:t>APPLICATION LAYER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</a:rPr>
                        <a:t>(Message)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64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TRANSPORT LAYER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(Segment)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64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NETWORK LAYER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(Datagram)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544" name="矩形 11"/>
          <p:cNvSpPr>
            <a:spLocks noChangeArrowheads="1"/>
          </p:cNvSpPr>
          <p:nvPr/>
        </p:nvSpPr>
        <p:spPr bwMode="auto">
          <a:xfrm>
            <a:off x="7209849" y="4912739"/>
            <a:ext cx="1145858" cy="660400"/>
          </a:xfrm>
          <a:prstGeom prst="rect">
            <a:avLst/>
          </a:prstGeom>
          <a:solidFill>
            <a:schemeClr val="accent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solidFill>
                  <a:schemeClr val="bg1"/>
                </a:solidFill>
                <a:latin typeface="+mn-lt"/>
                <a:ea typeface="+mn-ea"/>
              </a:rPr>
              <a:t>data</a:t>
            </a:r>
            <a:endParaRPr lang="zh-CN" altLang="en-US" sz="14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22545" name="矩形 12"/>
          <p:cNvSpPr>
            <a:spLocks noChangeArrowheads="1"/>
          </p:cNvSpPr>
          <p:nvPr/>
        </p:nvSpPr>
        <p:spPr bwMode="auto">
          <a:xfrm>
            <a:off x="6345932" y="4912739"/>
            <a:ext cx="854392" cy="660400"/>
          </a:xfrm>
          <a:prstGeom prst="rect">
            <a:avLst/>
          </a:prstGeom>
          <a:solidFill>
            <a:schemeClr val="accent1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solidFill>
                  <a:schemeClr val="bg1"/>
                </a:solidFill>
                <a:latin typeface="+mn-lt"/>
                <a:ea typeface="+mn-ea"/>
              </a:rPr>
              <a:t>app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solidFill>
                  <a:schemeClr val="bg1"/>
                </a:solidFill>
                <a:latin typeface="+mn-lt"/>
                <a:ea typeface="+mn-ea"/>
              </a:rPr>
              <a:t>header</a:t>
            </a:r>
            <a:endParaRPr lang="zh-CN" altLang="en-US" sz="14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5410895" y="4849240"/>
            <a:ext cx="828675" cy="830263"/>
          </a:xfrm>
          <a:prstGeom prst="rect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1400" dirty="0" err="1">
                <a:solidFill>
                  <a:schemeClr val="tx1"/>
                </a:solidFill>
              </a:rPr>
              <a:t>tran</a:t>
            </a:r>
            <a:r>
              <a:rPr lang="en-US" altLang="zh-CN" sz="1400" dirty="0">
                <a:solidFill>
                  <a:schemeClr val="tx1"/>
                </a:solidFill>
              </a:rPr>
              <a:t>.</a:t>
            </a:r>
          </a:p>
          <a:p>
            <a:pPr>
              <a:defRPr/>
            </a:pPr>
            <a:r>
              <a:rPr lang="en-US" altLang="zh-CN" sz="1400" dirty="0">
                <a:solidFill>
                  <a:schemeClr val="tx1"/>
                </a:solidFill>
              </a:rPr>
              <a:t>header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2547" name="左大括号 19"/>
          <p:cNvSpPr>
            <a:spLocks/>
          </p:cNvSpPr>
          <p:nvPr/>
        </p:nvSpPr>
        <p:spPr bwMode="auto">
          <a:xfrm rot="5400000">
            <a:off x="7181751" y="3483196"/>
            <a:ext cx="360362" cy="2073275"/>
          </a:xfrm>
          <a:prstGeom prst="leftBrace">
            <a:avLst>
              <a:gd name="adj1" fmla="val 59105"/>
              <a:gd name="adj2" fmla="val 49620"/>
            </a:avLst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22548" name="左大括号 20"/>
          <p:cNvSpPr>
            <a:spLocks/>
          </p:cNvSpPr>
          <p:nvPr/>
        </p:nvSpPr>
        <p:spPr bwMode="auto">
          <a:xfrm rot="-5400000">
            <a:off x="6760269" y="4487289"/>
            <a:ext cx="361950" cy="3041650"/>
          </a:xfrm>
          <a:prstGeom prst="leftBrace">
            <a:avLst>
              <a:gd name="adj1" fmla="val 58863"/>
              <a:gd name="adj2" fmla="val 49620"/>
            </a:avLst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22549" name="左大括号 21"/>
          <p:cNvSpPr>
            <a:spLocks/>
          </p:cNvSpPr>
          <p:nvPr/>
        </p:nvSpPr>
        <p:spPr bwMode="auto">
          <a:xfrm rot="-5400000">
            <a:off x="6043513" y="4184871"/>
            <a:ext cx="360363" cy="4476750"/>
          </a:xfrm>
          <a:prstGeom prst="leftBrace">
            <a:avLst>
              <a:gd name="adj1" fmla="val 59124"/>
              <a:gd name="adj2" fmla="val 49620"/>
            </a:avLst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23576" name="TextBox 22"/>
          <p:cNvSpPr txBox="1">
            <a:spLocks noChangeArrowheads="1"/>
          </p:cNvSpPr>
          <p:nvPr/>
        </p:nvSpPr>
        <p:spPr bwMode="auto">
          <a:xfrm>
            <a:off x="6888857" y="3914203"/>
            <a:ext cx="12682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b="1">
                <a:solidFill>
                  <a:srgbClr val="00B050"/>
                </a:solidFill>
                <a:latin typeface="+mn-lt"/>
                <a:ea typeface="+mn-ea"/>
              </a:rPr>
              <a:t>message</a:t>
            </a:r>
            <a:endParaRPr lang="zh-CN" altLang="en-US" b="1">
              <a:solidFill>
                <a:srgbClr val="00B050"/>
              </a:solidFill>
              <a:latin typeface="+mn-lt"/>
              <a:ea typeface="+mn-ea"/>
            </a:endParaRPr>
          </a:p>
        </p:txBody>
      </p:sp>
      <p:sp>
        <p:nvSpPr>
          <p:cNvPr id="23577" name="TextBox 23"/>
          <p:cNvSpPr txBox="1">
            <a:spLocks noChangeArrowheads="1"/>
          </p:cNvSpPr>
          <p:nvPr/>
        </p:nvSpPr>
        <p:spPr bwMode="auto">
          <a:xfrm>
            <a:off x="8577957" y="5720778"/>
            <a:ext cx="12234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b="1" dirty="0">
                <a:solidFill>
                  <a:srgbClr val="595959"/>
                </a:solidFill>
                <a:latin typeface="+mn-lt"/>
                <a:ea typeface="+mn-ea"/>
              </a:rPr>
              <a:t>segment</a:t>
            </a:r>
            <a:endParaRPr lang="zh-CN" altLang="en-US" b="1" dirty="0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23578" name="TextBox 24"/>
          <p:cNvSpPr txBox="1">
            <a:spLocks noChangeArrowheads="1"/>
          </p:cNvSpPr>
          <p:nvPr/>
        </p:nvSpPr>
        <p:spPr bwMode="auto">
          <a:xfrm>
            <a:off x="2224782" y="5952553"/>
            <a:ext cx="13211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b="1" dirty="0">
                <a:solidFill>
                  <a:srgbClr val="22228B"/>
                </a:solidFill>
                <a:latin typeface="+mn-lt"/>
                <a:ea typeface="+mn-ea"/>
              </a:rPr>
              <a:t>datagram</a:t>
            </a:r>
            <a:endParaRPr lang="zh-CN" altLang="en-US" b="1" dirty="0">
              <a:solidFill>
                <a:srgbClr val="22228B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73929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Internet transport-layer protocols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sz="2400" dirty="0">
                <a:solidFill>
                  <a:srgbClr val="0070C0"/>
                </a:solidFill>
                <a:ea typeface="宋体" panose="02010600030101010101" pitchFamily="2" charset="-122"/>
              </a:rPr>
              <a:t>reliable, in-order delivery (TCP)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congestion control 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flow control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connection setup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solidFill>
                  <a:srgbClr val="7030A0"/>
                </a:solidFill>
                <a:ea typeface="宋体" panose="02010600030101010101" pitchFamily="2" charset="-122"/>
              </a:rPr>
              <a:t>unreliable, unordered delivery: UDP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no-frills extension of “best-effort” IP</a:t>
            </a:r>
          </a:p>
          <a:p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services not available: 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delay guarantees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bandwidth guarantees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7</a:t>
            </a:fld>
            <a:endParaRPr lang="en-US" altLang="zh-CN" dirty="0"/>
          </a:p>
        </p:txBody>
      </p:sp>
      <p:sp>
        <p:nvSpPr>
          <p:cNvPr id="20484" name="Freeform 275"/>
          <p:cNvSpPr>
            <a:spLocks/>
          </p:cNvSpPr>
          <p:nvPr/>
        </p:nvSpPr>
        <p:spPr bwMode="auto">
          <a:xfrm>
            <a:off x="8261350" y="3430589"/>
            <a:ext cx="1314450" cy="674687"/>
          </a:xfrm>
          <a:custGeom>
            <a:avLst/>
            <a:gdLst>
              <a:gd name="T0" fmla="*/ 2147483646 w 828"/>
              <a:gd name="T1" fmla="*/ 2147483646 h 425"/>
              <a:gd name="T2" fmla="*/ 2147483646 w 828"/>
              <a:gd name="T3" fmla="*/ 2147483646 h 425"/>
              <a:gd name="T4" fmla="*/ 2147483646 w 828"/>
              <a:gd name="T5" fmla="*/ 2147483646 h 425"/>
              <a:gd name="T6" fmla="*/ 2147483646 w 828"/>
              <a:gd name="T7" fmla="*/ 2147483646 h 425"/>
              <a:gd name="T8" fmla="*/ 2147483646 w 828"/>
              <a:gd name="T9" fmla="*/ 2147483646 h 425"/>
              <a:gd name="T10" fmla="*/ 2147483646 w 828"/>
              <a:gd name="T11" fmla="*/ 2147483646 h 425"/>
              <a:gd name="T12" fmla="*/ 2147483646 w 828"/>
              <a:gd name="T13" fmla="*/ 2147483646 h 425"/>
              <a:gd name="T14" fmla="*/ 2147483646 w 828"/>
              <a:gd name="T15" fmla="*/ 2147483646 h 425"/>
              <a:gd name="T16" fmla="*/ 2147483646 w 828"/>
              <a:gd name="T17" fmla="*/ 2147483646 h 425"/>
              <a:gd name="T18" fmla="*/ 2147483646 w 828"/>
              <a:gd name="T19" fmla="*/ 2147483646 h 425"/>
              <a:gd name="T20" fmla="*/ 2147483646 w 828"/>
              <a:gd name="T21" fmla="*/ 2147483646 h 425"/>
              <a:gd name="T22" fmla="*/ 2147483646 w 828"/>
              <a:gd name="T23" fmla="*/ 2147483646 h 4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8"/>
              <a:gd name="T37" fmla="*/ 0 h 425"/>
              <a:gd name="T38" fmla="*/ 828 w 828"/>
              <a:gd name="T39" fmla="*/ 425 h 42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8" h="425">
                <a:moveTo>
                  <a:pt x="382" y="30"/>
                </a:moveTo>
                <a:cubicBezTo>
                  <a:pt x="350" y="29"/>
                  <a:pt x="413" y="30"/>
                  <a:pt x="370" y="30"/>
                </a:cubicBezTo>
                <a:cubicBezTo>
                  <a:pt x="327" y="30"/>
                  <a:pt x="187" y="16"/>
                  <a:pt x="126" y="32"/>
                </a:cubicBezTo>
                <a:cubicBezTo>
                  <a:pt x="65" y="48"/>
                  <a:pt x="12" y="86"/>
                  <a:pt x="6" y="126"/>
                </a:cubicBezTo>
                <a:cubicBezTo>
                  <a:pt x="0" y="166"/>
                  <a:pt x="44" y="231"/>
                  <a:pt x="92" y="274"/>
                </a:cubicBezTo>
                <a:cubicBezTo>
                  <a:pt x="140" y="317"/>
                  <a:pt x="217" y="360"/>
                  <a:pt x="292" y="384"/>
                </a:cubicBezTo>
                <a:cubicBezTo>
                  <a:pt x="367" y="408"/>
                  <a:pt x="472" y="425"/>
                  <a:pt x="540" y="416"/>
                </a:cubicBezTo>
                <a:cubicBezTo>
                  <a:pt x="608" y="407"/>
                  <a:pt x="659" y="371"/>
                  <a:pt x="698" y="330"/>
                </a:cubicBezTo>
                <a:cubicBezTo>
                  <a:pt x="737" y="289"/>
                  <a:pt x="760" y="221"/>
                  <a:pt x="776" y="170"/>
                </a:cubicBezTo>
                <a:cubicBezTo>
                  <a:pt x="792" y="119"/>
                  <a:pt x="828" y="44"/>
                  <a:pt x="792" y="22"/>
                </a:cubicBezTo>
                <a:cubicBezTo>
                  <a:pt x="756" y="0"/>
                  <a:pt x="630" y="37"/>
                  <a:pt x="560" y="38"/>
                </a:cubicBezTo>
                <a:cubicBezTo>
                  <a:pt x="490" y="39"/>
                  <a:pt x="414" y="31"/>
                  <a:pt x="382" y="3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485" name="Freeform 276"/>
          <p:cNvSpPr>
            <a:spLocks/>
          </p:cNvSpPr>
          <p:nvPr/>
        </p:nvSpPr>
        <p:spPr bwMode="auto">
          <a:xfrm>
            <a:off x="8280401" y="1905001"/>
            <a:ext cx="1730375" cy="1044575"/>
          </a:xfrm>
          <a:custGeom>
            <a:avLst/>
            <a:gdLst>
              <a:gd name="T0" fmla="*/ 2147483646 w 765"/>
              <a:gd name="T1" fmla="*/ 2147483646 h 459"/>
              <a:gd name="T2" fmla="*/ 2147483646 w 765"/>
              <a:gd name="T3" fmla="*/ 2147483646 h 459"/>
              <a:gd name="T4" fmla="*/ 2147483646 w 765"/>
              <a:gd name="T5" fmla="*/ 2147483646 h 459"/>
              <a:gd name="T6" fmla="*/ 2147483646 w 765"/>
              <a:gd name="T7" fmla="*/ 2147483646 h 459"/>
              <a:gd name="T8" fmla="*/ 2147483646 w 765"/>
              <a:gd name="T9" fmla="*/ 2147483646 h 459"/>
              <a:gd name="T10" fmla="*/ 2147483646 w 765"/>
              <a:gd name="T11" fmla="*/ 2147483646 h 459"/>
              <a:gd name="T12" fmla="*/ 2147483646 w 765"/>
              <a:gd name="T13" fmla="*/ 2147483646 h 459"/>
              <a:gd name="T14" fmla="*/ 2147483646 w 765"/>
              <a:gd name="T15" fmla="*/ 2147483646 h 459"/>
              <a:gd name="T16" fmla="*/ 2147483646 w 765"/>
              <a:gd name="T17" fmla="*/ 2147483646 h 459"/>
              <a:gd name="T18" fmla="*/ 2147483646 w 765"/>
              <a:gd name="T19" fmla="*/ 2147483646 h 459"/>
              <a:gd name="T20" fmla="*/ 2147483646 w 765"/>
              <a:gd name="T21" fmla="*/ 2147483646 h 459"/>
              <a:gd name="T22" fmla="*/ 2147483646 w 765"/>
              <a:gd name="T23" fmla="*/ 2147483646 h 4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765"/>
              <a:gd name="T37" fmla="*/ 0 h 459"/>
              <a:gd name="T38" fmla="*/ 765 w 765"/>
              <a:gd name="T39" fmla="*/ 459 h 4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765" h="459">
                <a:moveTo>
                  <a:pt x="424" y="10"/>
                </a:moveTo>
                <a:cubicBezTo>
                  <a:pt x="362" y="16"/>
                  <a:pt x="343" y="55"/>
                  <a:pt x="288" y="70"/>
                </a:cubicBezTo>
                <a:cubicBezTo>
                  <a:pt x="233" y="85"/>
                  <a:pt x="142" y="56"/>
                  <a:pt x="96" y="100"/>
                </a:cubicBezTo>
                <a:cubicBezTo>
                  <a:pt x="50" y="144"/>
                  <a:pt x="0" y="279"/>
                  <a:pt x="14" y="336"/>
                </a:cubicBezTo>
                <a:cubicBezTo>
                  <a:pt x="28" y="393"/>
                  <a:pt x="125" y="429"/>
                  <a:pt x="180" y="444"/>
                </a:cubicBezTo>
                <a:cubicBezTo>
                  <a:pt x="235" y="459"/>
                  <a:pt x="279" y="426"/>
                  <a:pt x="346" y="426"/>
                </a:cubicBezTo>
                <a:cubicBezTo>
                  <a:pt x="413" y="426"/>
                  <a:pt x="525" y="443"/>
                  <a:pt x="584" y="444"/>
                </a:cubicBezTo>
                <a:cubicBezTo>
                  <a:pt x="643" y="445"/>
                  <a:pt x="670" y="446"/>
                  <a:pt x="698" y="434"/>
                </a:cubicBezTo>
                <a:cubicBezTo>
                  <a:pt x="726" y="422"/>
                  <a:pt x="743" y="418"/>
                  <a:pt x="752" y="372"/>
                </a:cubicBezTo>
                <a:cubicBezTo>
                  <a:pt x="761" y="326"/>
                  <a:pt x="765" y="214"/>
                  <a:pt x="750" y="158"/>
                </a:cubicBezTo>
                <a:cubicBezTo>
                  <a:pt x="735" y="102"/>
                  <a:pt x="716" y="58"/>
                  <a:pt x="662" y="34"/>
                </a:cubicBezTo>
                <a:cubicBezTo>
                  <a:pt x="608" y="10"/>
                  <a:pt x="505" y="0"/>
                  <a:pt x="424" y="10"/>
                </a:cubicBez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486" name="Freeform 277"/>
          <p:cNvSpPr>
            <a:spLocks/>
          </p:cNvSpPr>
          <p:nvPr/>
        </p:nvSpPr>
        <p:spPr bwMode="auto">
          <a:xfrm>
            <a:off x="6540500" y="1612901"/>
            <a:ext cx="1644650" cy="1071563"/>
          </a:xfrm>
          <a:custGeom>
            <a:avLst/>
            <a:gdLst>
              <a:gd name="T0" fmla="*/ 2147483646 w 1036"/>
              <a:gd name="T1" fmla="*/ 2147483646 h 675"/>
              <a:gd name="T2" fmla="*/ 2147483646 w 1036"/>
              <a:gd name="T3" fmla="*/ 2147483646 h 675"/>
              <a:gd name="T4" fmla="*/ 2147483646 w 1036"/>
              <a:gd name="T5" fmla="*/ 2147483646 h 675"/>
              <a:gd name="T6" fmla="*/ 2147483646 w 1036"/>
              <a:gd name="T7" fmla="*/ 2147483646 h 675"/>
              <a:gd name="T8" fmla="*/ 2147483646 w 1036"/>
              <a:gd name="T9" fmla="*/ 2147483646 h 675"/>
              <a:gd name="T10" fmla="*/ 2147483646 w 1036"/>
              <a:gd name="T11" fmla="*/ 2147483646 h 675"/>
              <a:gd name="T12" fmla="*/ 2147483646 w 1036"/>
              <a:gd name="T13" fmla="*/ 2147483646 h 675"/>
              <a:gd name="T14" fmla="*/ 2147483646 w 1036"/>
              <a:gd name="T15" fmla="*/ 2147483646 h 675"/>
              <a:gd name="T16" fmla="*/ 2147483646 w 1036"/>
              <a:gd name="T17" fmla="*/ 2147483646 h 675"/>
              <a:gd name="T18" fmla="*/ 2147483646 w 1036"/>
              <a:gd name="T19" fmla="*/ 2147483646 h 675"/>
              <a:gd name="T20" fmla="*/ 2147483646 w 1036"/>
              <a:gd name="T21" fmla="*/ 2147483646 h 675"/>
              <a:gd name="T22" fmla="*/ 2147483646 w 1036"/>
              <a:gd name="T23" fmla="*/ 2147483646 h 675"/>
              <a:gd name="T24" fmla="*/ 2147483646 w 1036"/>
              <a:gd name="T25" fmla="*/ 2147483646 h 675"/>
              <a:gd name="T26" fmla="*/ 2147483646 w 1036"/>
              <a:gd name="T27" fmla="*/ 2147483646 h 675"/>
              <a:gd name="T28" fmla="*/ 2147483646 w 1036"/>
              <a:gd name="T29" fmla="*/ 2147483646 h 675"/>
              <a:gd name="T30" fmla="*/ 2147483646 w 1036"/>
              <a:gd name="T31" fmla="*/ 2147483646 h 675"/>
              <a:gd name="T32" fmla="*/ 2147483646 w 1036"/>
              <a:gd name="T33" fmla="*/ 2147483646 h 675"/>
              <a:gd name="T34" fmla="*/ 2147483646 w 1036"/>
              <a:gd name="T35" fmla="*/ 2147483646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20487" name="Group 278"/>
          <p:cNvGrpSpPr>
            <a:grpSpLocks/>
          </p:cNvGrpSpPr>
          <p:nvPr/>
        </p:nvGrpSpPr>
        <p:grpSpPr bwMode="auto">
          <a:xfrm>
            <a:off x="6627813" y="2947988"/>
            <a:ext cx="1458912" cy="933450"/>
            <a:chOff x="2889" y="1631"/>
            <a:chExt cx="980" cy="743"/>
          </a:xfrm>
        </p:grpSpPr>
        <p:sp>
          <p:nvSpPr>
            <p:cNvPr id="20878" name="Rectangle 279"/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879" name="AutoShape 280"/>
            <p:cNvSpPr>
              <a:spLocks noChangeArrowheads="1"/>
            </p:cNvSpPr>
            <p:nvPr/>
          </p:nvSpPr>
          <p:spPr bwMode="auto">
            <a:xfrm>
              <a:off x="2889" y="1631"/>
              <a:ext cx="980" cy="253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zh-CN" sz="2400" dirty="0">
                <a:solidFill>
                  <a:srgbClr val="00CC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0488" name="Group 281"/>
          <p:cNvGrpSpPr>
            <a:grpSpLocks/>
          </p:cNvGrpSpPr>
          <p:nvPr/>
        </p:nvGrpSpPr>
        <p:grpSpPr bwMode="auto">
          <a:xfrm>
            <a:off x="7329488" y="1804988"/>
            <a:ext cx="336550" cy="531812"/>
            <a:chOff x="3796" y="1043"/>
            <a:chExt cx="865" cy="1237"/>
          </a:xfrm>
        </p:grpSpPr>
        <p:sp>
          <p:nvSpPr>
            <p:cNvPr id="20848" name="Line 282"/>
            <p:cNvSpPr>
              <a:spLocks noChangeShapeType="1"/>
            </p:cNvSpPr>
            <p:nvPr/>
          </p:nvSpPr>
          <p:spPr bwMode="auto">
            <a:xfrm flipH="1">
              <a:off x="3992" y="1481"/>
              <a:ext cx="235" cy="72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49" name="Line 283"/>
            <p:cNvSpPr>
              <a:spLocks noChangeShapeType="1"/>
            </p:cNvSpPr>
            <p:nvPr/>
          </p:nvSpPr>
          <p:spPr bwMode="auto">
            <a:xfrm>
              <a:off x="4227" y="1481"/>
              <a:ext cx="236" cy="72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50" name="Line 284"/>
            <p:cNvSpPr>
              <a:spLocks noChangeShapeType="1"/>
            </p:cNvSpPr>
            <p:nvPr/>
          </p:nvSpPr>
          <p:spPr bwMode="auto">
            <a:xfrm>
              <a:off x="3992" y="2201"/>
              <a:ext cx="235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51" name="Line 285"/>
            <p:cNvSpPr>
              <a:spLocks noChangeShapeType="1"/>
            </p:cNvSpPr>
            <p:nvPr/>
          </p:nvSpPr>
          <p:spPr bwMode="auto">
            <a:xfrm flipH="1">
              <a:off x="4227" y="2201"/>
              <a:ext cx="236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52" name="Line 286"/>
            <p:cNvSpPr>
              <a:spLocks noChangeShapeType="1"/>
            </p:cNvSpPr>
            <p:nvPr/>
          </p:nvSpPr>
          <p:spPr bwMode="auto">
            <a:xfrm>
              <a:off x="4227" y="1497"/>
              <a:ext cx="0" cy="78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53" name="Line 287"/>
            <p:cNvSpPr>
              <a:spLocks noChangeShapeType="1"/>
            </p:cNvSpPr>
            <p:nvPr/>
          </p:nvSpPr>
          <p:spPr bwMode="auto">
            <a:xfrm flipV="1">
              <a:off x="3992" y="2127"/>
              <a:ext cx="235" cy="7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54" name="Line 288"/>
            <p:cNvSpPr>
              <a:spLocks noChangeShapeType="1"/>
            </p:cNvSpPr>
            <p:nvPr/>
          </p:nvSpPr>
          <p:spPr bwMode="auto">
            <a:xfrm flipH="1" flipV="1">
              <a:off x="4227" y="2127"/>
              <a:ext cx="236" cy="7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55" name="Line 289"/>
            <p:cNvSpPr>
              <a:spLocks noChangeShapeType="1"/>
            </p:cNvSpPr>
            <p:nvPr/>
          </p:nvSpPr>
          <p:spPr bwMode="auto">
            <a:xfrm>
              <a:off x="4092" y="1890"/>
              <a:ext cx="135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56" name="Line 290"/>
            <p:cNvSpPr>
              <a:spLocks noChangeShapeType="1"/>
            </p:cNvSpPr>
            <p:nvPr/>
          </p:nvSpPr>
          <p:spPr bwMode="auto">
            <a:xfrm flipV="1">
              <a:off x="4227" y="1890"/>
              <a:ext cx="143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57" name="Line 291"/>
            <p:cNvSpPr>
              <a:spLocks noChangeShapeType="1"/>
            </p:cNvSpPr>
            <p:nvPr/>
          </p:nvSpPr>
          <p:spPr bwMode="auto">
            <a:xfrm>
              <a:off x="4047" y="1996"/>
              <a:ext cx="175" cy="8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58" name="Line 292"/>
            <p:cNvSpPr>
              <a:spLocks noChangeShapeType="1"/>
            </p:cNvSpPr>
            <p:nvPr/>
          </p:nvSpPr>
          <p:spPr bwMode="auto">
            <a:xfrm flipV="1">
              <a:off x="4227" y="2012"/>
              <a:ext cx="176" cy="7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59" name="Line 293"/>
            <p:cNvSpPr>
              <a:spLocks noChangeShapeType="1"/>
            </p:cNvSpPr>
            <p:nvPr/>
          </p:nvSpPr>
          <p:spPr bwMode="auto">
            <a:xfrm flipV="1">
              <a:off x="4227" y="1782"/>
              <a:ext cx="90" cy="2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60" name="Line 294"/>
            <p:cNvSpPr>
              <a:spLocks noChangeShapeType="1"/>
            </p:cNvSpPr>
            <p:nvPr/>
          </p:nvSpPr>
          <p:spPr bwMode="auto">
            <a:xfrm flipV="1">
              <a:off x="4227" y="1632"/>
              <a:ext cx="57" cy="2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61" name="Line 295"/>
            <p:cNvSpPr>
              <a:spLocks noChangeShapeType="1"/>
            </p:cNvSpPr>
            <p:nvPr/>
          </p:nvSpPr>
          <p:spPr bwMode="auto">
            <a:xfrm>
              <a:off x="4126" y="1772"/>
              <a:ext cx="109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62" name="Line 296"/>
            <p:cNvSpPr>
              <a:spLocks noChangeShapeType="1"/>
            </p:cNvSpPr>
            <p:nvPr/>
          </p:nvSpPr>
          <p:spPr bwMode="auto">
            <a:xfrm>
              <a:off x="4175" y="1625"/>
              <a:ext cx="63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20863" name="Group 297"/>
            <p:cNvGrpSpPr>
              <a:grpSpLocks/>
            </p:cNvGrpSpPr>
            <p:nvPr/>
          </p:nvGrpSpPr>
          <p:grpSpPr bwMode="auto">
            <a:xfrm>
              <a:off x="4269" y="1415"/>
              <a:ext cx="392" cy="137"/>
              <a:chOff x="4227" y="1360"/>
              <a:chExt cx="863" cy="270"/>
            </a:xfrm>
          </p:grpSpPr>
          <p:sp>
            <p:nvSpPr>
              <p:cNvPr id="20874" name="Line 298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875" name="Line 299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876" name="Line 300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877" name="Line 301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20864" name="Group 302"/>
            <p:cNvGrpSpPr>
              <a:grpSpLocks/>
            </p:cNvGrpSpPr>
            <p:nvPr/>
          </p:nvGrpSpPr>
          <p:grpSpPr bwMode="auto">
            <a:xfrm rot="5700496">
              <a:off x="4053" y="1170"/>
              <a:ext cx="392" cy="137"/>
              <a:chOff x="4227" y="1360"/>
              <a:chExt cx="863" cy="270"/>
            </a:xfrm>
          </p:grpSpPr>
          <p:sp>
            <p:nvSpPr>
              <p:cNvPr id="20870" name="Line 303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871" name="Line 304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872" name="Line 305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873" name="Line 306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20865" name="Group 307"/>
            <p:cNvGrpSpPr>
              <a:grpSpLocks/>
            </p:cNvGrpSpPr>
            <p:nvPr/>
          </p:nvGrpSpPr>
          <p:grpSpPr bwMode="auto">
            <a:xfrm rot="10800000">
              <a:off x="3796" y="1402"/>
              <a:ext cx="392" cy="137"/>
              <a:chOff x="4227" y="1360"/>
              <a:chExt cx="863" cy="270"/>
            </a:xfrm>
          </p:grpSpPr>
          <p:sp>
            <p:nvSpPr>
              <p:cNvPr id="20866" name="Line 308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867" name="Line 309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868" name="Line 310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869" name="Line 311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20489" name="Oval 312"/>
          <p:cNvSpPr>
            <a:spLocks noChangeArrowheads="1"/>
          </p:cNvSpPr>
          <p:nvPr/>
        </p:nvSpPr>
        <p:spPr bwMode="auto">
          <a:xfrm>
            <a:off x="8386764" y="36258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20490" name="Line 313"/>
          <p:cNvSpPr>
            <a:spLocks noChangeShapeType="1"/>
          </p:cNvSpPr>
          <p:nvPr/>
        </p:nvSpPr>
        <p:spPr bwMode="auto">
          <a:xfrm>
            <a:off x="8386763" y="3617914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491" name="Line 314"/>
          <p:cNvSpPr>
            <a:spLocks noChangeShapeType="1"/>
          </p:cNvSpPr>
          <p:nvPr/>
        </p:nvSpPr>
        <p:spPr bwMode="auto">
          <a:xfrm>
            <a:off x="8745538" y="3617914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492" name="Rectangle 315"/>
          <p:cNvSpPr>
            <a:spLocks noChangeArrowheads="1"/>
          </p:cNvSpPr>
          <p:nvPr/>
        </p:nvSpPr>
        <p:spPr bwMode="auto">
          <a:xfrm>
            <a:off x="8386763" y="3617914"/>
            <a:ext cx="355600" cy="58737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zh-CN" sz="2400" dirty="0">
              <a:latin typeface="+mn-lt"/>
              <a:ea typeface="+mn-ea"/>
            </a:endParaRPr>
          </a:p>
        </p:txBody>
      </p:sp>
      <p:sp>
        <p:nvSpPr>
          <p:cNvPr id="20493" name="Oval 316"/>
          <p:cNvSpPr>
            <a:spLocks noChangeArrowheads="1"/>
          </p:cNvSpPr>
          <p:nvPr/>
        </p:nvSpPr>
        <p:spPr bwMode="auto">
          <a:xfrm>
            <a:off x="8383589" y="3549651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grpSp>
        <p:nvGrpSpPr>
          <p:cNvPr id="20494" name="Group 317"/>
          <p:cNvGrpSpPr>
            <a:grpSpLocks/>
          </p:cNvGrpSpPr>
          <p:nvPr/>
        </p:nvGrpSpPr>
        <p:grpSpPr bwMode="auto">
          <a:xfrm>
            <a:off x="8469314" y="3573464"/>
            <a:ext cx="179387" cy="65087"/>
            <a:chOff x="2848" y="848"/>
            <a:chExt cx="140" cy="98"/>
          </a:xfrm>
        </p:grpSpPr>
        <p:sp>
          <p:nvSpPr>
            <p:cNvPr id="20845" name="Line 31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46" name="Line 31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47" name="Line 32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495" name="Group 321"/>
          <p:cNvGrpSpPr>
            <a:grpSpLocks/>
          </p:cNvGrpSpPr>
          <p:nvPr/>
        </p:nvGrpSpPr>
        <p:grpSpPr bwMode="auto">
          <a:xfrm flipV="1">
            <a:off x="8469314" y="3573464"/>
            <a:ext cx="179387" cy="65087"/>
            <a:chOff x="2848" y="848"/>
            <a:chExt cx="140" cy="98"/>
          </a:xfrm>
        </p:grpSpPr>
        <p:sp>
          <p:nvSpPr>
            <p:cNvPr id="20842" name="Line 32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43" name="Line 32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44" name="Line 32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20496" name="Oval 325"/>
          <p:cNvSpPr>
            <a:spLocks noChangeArrowheads="1"/>
          </p:cNvSpPr>
          <p:nvPr/>
        </p:nvSpPr>
        <p:spPr bwMode="auto">
          <a:xfrm>
            <a:off x="8742364" y="39052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20497" name="Line 326"/>
          <p:cNvSpPr>
            <a:spLocks noChangeShapeType="1"/>
          </p:cNvSpPr>
          <p:nvPr/>
        </p:nvSpPr>
        <p:spPr bwMode="auto">
          <a:xfrm>
            <a:off x="8742363" y="3897314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498" name="Line 327"/>
          <p:cNvSpPr>
            <a:spLocks noChangeShapeType="1"/>
          </p:cNvSpPr>
          <p:nvPr/>
        </p:nvSpPr>
        <p:spPr bwMode="auto">
          <a:xfrm>
            <a:off x="9101138" y="3897314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499" name="Rectangle 328"/>
          <p:cNvSpPr>
            <a:spLocks noChangeArrowheads="1"/>
          </p:cNvSpPr>
          <p:nvPr/>
        </p:nvSpPr>
        <p:spPr bwMode="auto">
          <a:xfrm>
            <a:off x="8742363" y="3897314"/>
            <a:ext cx="355600" cy="58737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zh-CN" sz="2400" dirty="0">
              <a:latin typeface="+mn-lt"/>
              <a:ea typeface="+mn-ea"/>
            </a:endParaRPr>
          </a:p>
        </p:txBody>
      </p:sp>
      <p:sp>
        <p:nvSpPr>
          <p:cNvPr id="20500" name="Oval 329"/>
          <p:cNvSpPr>
            <a:spLocks noChangeArrowheads="1"/>
          </p:cNvSpPr>
          <p:nvPr/>
        </p:nvSpPr>
        <p:spPr bwMode="auto">
          <a:xfrm>
            <a:off x="8739189" y="3829051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grpSp>
        <p:nvGrpSpPr>
          <p:cNvPr id="20501" name="Group 330"/>
          <p:cNvGrpSpPr>
            <a:grpSpLocks/>
          </p:cNvGrpSpPr>
          <p:nvPr/>
        </p:nvGrpSpPr>
        <p:grpSpPr bwMode="auto">
          <a:xfrm>
            <a:off x="8824914" y="3852864"/>
            <a:ext cx="179387" cy="65087"/>
            <a:chOff x="2848" y="848"/>
            <a:chExt cx="140" cy="98"/>
          </a:xfrm>
        </p:grpSpPr>
        <p:sp>
          <p:nvSpPr>
            <p:cNvPr id="20839" name="Line 33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40" name="Line 33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41" name="Line 33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502" name="Group 334"/>
          <p:cNvGrpSpPr>
            <a:grpSpLocks/>
          </p:cNvGrpSpPr>
          <p:nvPr/>
        </p:nvGrpSpPr>
        <p:grpSpPr bwMode="auto">
          <a:xfrm flipV="1">
            <a:off x="8824914" y="3852864"/>
            <a:ext cx="179387" cy="65087"/>
            <a:chOff x="2848" y="848"/>
            <a:chExt cx="140" cy="98"/>
          </a:xfrm>
        </p:grpSpPr>
        <p:sp>
          <p:nvSpPr>
            <p:cNvPr id="20836" name="Line 33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37" name="Line 33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38" name="Line 33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20503" name="Oval 338"/>
          <p:cNvSpPr>
            <a:spLocks noChangeArrowheads="1"/>
          </p:cNvSpPr>
          <p:nvPr/>
        </p:nvSpPr>
        <p:spPr bwMode="auto">
          <a:xfrm>
            <a:off x="9021764" y="36385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20504" name="Line 339"/>
          <p:cNvSpPr>
            <a:spLocks noChangeShapeType="1"/>
          </p:cNvSpPr>
          <p:nvPr/>
        </p:nvSpPr>
        <p:spPr bwMode="auto">
          <a:xfrm>
            <a:off x="9021763" y="3630614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05" name="Line 340"/>
          <p:cNvSpPr>
            <a:spLocks noChangeShapeType="1"/>
          </p:cNvSpPr>
          <p:nvPr/>
        </p:nvSpPr>
        <p:spPr bwMode="auto">
          <a:xfrm>
            <a:off x="9380538" y="3630614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06" name="Rectangle 341"/>
          <p:cNvSpPr>
            <a:spLocks noChangeArrowheads="1"/>
          </p:cNvSpPr>
          <p:nvPr/>
        </p:nvSpPr>
        <p:spPr bwMode="auto">
          <a:xfrm>
            <a:off x="9021763" y="3630614"/>
            <a:ext cx="355600" cy="58737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zh-CN" sz="2400" dirty="0">
              <a:latin typeface="+mn-lt"/>
              <a:ea typeface="+mn-ea"/>
            </a:endParaRPr>
          </a:p>
        </p:txBody>
      </p:sp>
      <p:sp>
        <p:nvSpPr>
          <p:cNvPr id="20507" name="Oval 342"/>
          <p:cNvSpPr>
            <a:spLocks noChangeArrowheads="1"/>
          </p:cNvSpPr>
          <p:nvPr/>
        </p:nvSpPr>
        <p:spPr bwMode="auto">
          <a:xfrm>
            <a:off x="9018589" y="3562351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grpSp>
        <p:nvGrpSpPr>
          <p:cNvPr id="20508" name="Group 343"/>
          <p:cNvGrpSpPr>
            <a:grpSpLocks/>
          </p:cNvGrpSpPr>
          <p:nvPr/>
        </p:nvGrpSpPr>
        <p:grpSpPr bwMode="auto">
          <a:xfrm>
            <a:off x="9104314" y="3586164"/>
            <a:ext cx="179387" cy="65087"/>
            <a:chOff x="2848" y="848"/>
            <a:chExt cx="140" cy="98"/>
          </a:xfrm>
        </p:grpSpPr>
        <p:sp>
          <p:nvSpPr>
            <p:cNvPr id="20833" name="Line 34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34" name="Line 34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35" name="Line 34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509" name="Group 347"/>
          <p:cNvGrpSpPr>
            <a:grpSpLocks/>
          </p:cNvGrpSpPr>
          <p:nvPr/>
        </p:nvGrpSpPr>
        <p:grpSpPr bwMode="auto">
          <a:xfrm flipV="1">
            <a:off x="9104314" y="3586164"/>
            <a:ext cx="179387" cy="65087"/>
            <a:chOff x="2848" y="848"/>
            <a:chExt cx="140" cy="98"/>
          </a:xfrm>
        </p:grpSpPr>
        <p:sp>
          <p:nvSpPr>
            <p:cNvPr id="20830" name="Line 34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31" name="Line 34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32" name="Line 35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20510" name="Oval 351"/>
          <p:cNvSpPr>
            <a:spLocks noChangeArrowheads="1"/>
          </p:cNvSpPr>
          <p:nvPr/>
        </p:nvSpPr>
        <p:spPr bwMode="auto">
          <a:xfrm>
            <a:off x="8486776" y="2476500"/>
            <a:ext cx="347663" cy="8890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20511" name="Line 352"/>
          <p:cNvSpPr>
            <a:spLocks noChangeShapeType="1"/>
          </p:cNvSpPr>
          <p:nvPr/>
        </p:nvSpPr>
        <p:spPr bwMode="auto">
          <a:xfrm>
            <a:off x="8486775" y="2468563"/>
            <a:ext cx="0" cy="55562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12" name="Line 353"/>
          <p:cNvSpPr>
            <a:spLocks noChangeShapeType="1"/>
          </p:cNvSpPr>
          <p:nvPr/>
        </p:nvSpPr>
        <p:spPr bwMode="auto">
          <a:xfrm>
            <a:off x="8834438" y="2468563"/>
            <a:ext cx="0" cy="55562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13" name="Rectangle 354"/>
          <p:cNvSpPr>
            <a:spLocks noChangeArrowheads="1"/>
          </p:cNvSpPr>
          <p:nvPr/>
        </p:nvSpPr>
        <p:spPr bwMode="auto">
          <a:xfrm>
            <a:off x="8486775" y="2468564"/>
            <a:ext cx="344488" cy="539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zh-CN" sz="2400" dirty="0">
              <a:latin typeface="+mn-lt"/>
              <a:ea typeface="+mn-ea"/>
            </a:endParaRPr>
          </a:p>
        </p:txBody>
      </p:sp>
      <p:sp>
        <p:nvSpPr>
          <p:cNvPr id="20514" name="Oval 355"/>
          <p:cNvSpPr>
            <a:spLocks noChangeArrowheads="1"/>
          </p:cNvSpPr>
          <p:nvPr/>
        </p:nvSpPr>
        <p:spPr bwMode="auto">
          <a:xfrm>
            <a:off x="8483601" y="2405064"/>
            <a:ext cx="347663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grpSp>
        <p:nvGrpSpPr>
          <p:cNvPr id="20515" name="Group 356"/>
          <p:cNvGrpSpPr>
            <a:grpSpLocks/>
          </p:cNvGrpSpPr>
          <p:nvPr/>
        </p:nvGrpSpPr>
        <p:grpSpPr bwMode="auto">
          <a:xfrm>
            <a:off x="8567738" y="2427288"/>
            <a:ext cx="171450" cy="61912"/>
            <a:chOff x="2848" y="848"/>
            <a:chExt cx="140" cy="98"/>
          </a:xfrm>
        </p:grpSpPr>
        <p:sp>
          <p:nvSpPr>
            <p:cNvPr id="20827" name="Line 35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28" name="Line 35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29" name="Line 35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516" name="Group 360"/>
          <p:cNvGrpSpPr>
            <a:grpSpLocks/>
          </p:cNvGrpSpPr>
          <p:nvPr/>
        </p:nvGrpSpPr>
        <p:grpSpPr bwMode="auto">
          <a:xfrm flipV="1">
            <a:off x="8567738" y="2427289"/>
            <a:ext cx="171450" cy="60325"/>
            <a:chOff x="2848" y="848"/>
            <a:chExt cx="140" cy="98"/>
          </a:xfrm>
        </p:grpSpPr>
        <p:sp>
          <p:nvSpPr>
            <p:cNvPr id="20824" name="Line 36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25" name="Line 36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26" name="Line 36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20517" name="Oval 364"/>
          <p:cNvSpPr>
            <a:spLocks noChangeArrowheads="1"/>
          </p:cNvSpPr>
          <p:nvPr/>
        </p:nvSpPr>
        <p:spPr bwMode="auto">
          <a:xfrm>
            <a:off x="8485189" y="27368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20518" name="Line 365"/>
          <p:cNvSpPr>
            <a:spLocks noChangeShapeType="1"/>
          </p:cNvSpPr>
          <p:nvPr/>
        </p:nvSpPr>
        <p:spPr bwMode="auto">
          <a:xfrm>
            <a:off x="8485188" y="2728914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19" name="Line 366"/>
          <p:cNvSpPr>
            <a:spLocks noChangeShapeType="1"/>
          </p:cNvSpPr>
          <p:nvPr/>
        </p:nvSpPr>
        <p:spPr bwMode="auto">
          <a:xfrm>
            <a:off x="8843963" y="2728914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20" name="Rectangle 367"/>
          <p:cNvSpPr>
            <a:spLocks noChangeArrowheads="1"/>
          </p:cNvSpPr>
          <p:nvPr/>
        </p:nvSpPr>
        <p:spPr bwMode="auto">
          <a:xfrm>
            <a:off x="8485188" y="2728914"/>
            <a:ext cx="355600" cy="58737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zh-CN" sz="2400" dirty="0">
              <a:latin typeface="+mn-lt"/>
              <a:ea typeface="+mn-ea"/>
            </a:endParaRPr>
          </a:p>
        </p:txBody>
      </p:sp>
      <p:sp>
        <p:nvSpPr>
          <p:cNvPr id="20521" name="Oval 368"/>
          <p:cNvSpPr>
            <a:spLocks noChangeArrowheads="1"/>
          </p:cNvSpPr>
          <p:nvPr/>
        </p:nvSpPr>
        <p:spPr bwMode="auto">
          <a:xfrm>
            <a:off x="8482014" y="2660651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grpSp>
        <p:nvGrpSpPr>
          <p:cNvPr id="20522" name="Group 369"/>
          <p:cNvGrpSpPr>
            <a:grpSpLocks/>
          </p:cNvGrpSpPr>
          <p:nvPr/>
        </p:nvGrpSpPr>
        <p:grpSpPr bwMode="auto">
          <a:xfrm>
            <a:off x="8567739" y="2684464"/>
            <a:ext cx="179387" cy="65087"/>
            <a:chOff x="2848" y="848"/>
            <a:chExt cx="140" cy="98"/>
          </a:xfrm>
        </p:grpSpPr>
        <p:sp>
          <p:nvSpPr>
            <p:cNvPr id="20821" name="Line 37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22" name="Line 37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23" name="Line 37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523" name="Group 373"/>
          <p:cNvGrpSpPr>
            <a:grpSpLocks/>
          </p:cNvGrpSpPr>
          <p:nvPr/>
        </p:nvGrpSpPr>
        <p:grpSpPr bwMode="auto">
          <a:xfrm flipV="1">
            <a:off x="8567739" y="2684464"/>
            <a:ext cx="179387" cy="65087"/>
            <a:chOff x="2848" y="848"/>
            <a:chExt cx="140" cy="98"/>
          </a:xfrm>
        </p:grpSpPr>
        <p:sp>
          <p:nvSpPr>
            <p:cNvPr id="20818" name="Line 37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19" name="Line 37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20" name="Line 37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20524" name="Oval 377"/>
          <p:cNvSpPr>
            <a:spLocks noChangeArrowheads="1"/>
          </p:cNvSpPr>
          <p:nvPr/>
        </p:nvSpPr>
        <p:spPr bwMode="auto">
          <a:xfrm>
            <a:off x="8961438" y="2378076"/>
            <a:ext cx="330200" cy="857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20525" name="Line 378"/>
          <p:cNvSpPr>
            <a:spLocks noChangeShapeType="1"/>
          </p:cNvSpPr>
          <p:nvPr/>
        </p:nvSpPr>
        <p:spPr bwMode="auto">
          <a:xfrm>
            <a:off x="8961438" y="2371725"/>
            <a:ext cx="0" cy="5238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26" name="Line 379"/>
          <p:cNvSpPr>
            <a:spLocks noChangeShapeType="1"/>
          </p:cNvSpPr>
          <p:nvPr/>
        </p:nvSpPr>
        <p:spPr bwMode="auto">
          <a:xfrm>
            <a:off x="9291638" y="2371725"/>
            <a:ext cx="0" cy="5238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27" name="Rectangle 380"/>
          <p:cNvSpPr>
            <a:spLocks noChangeArrowheads="1"/>
          </p:cNvSpPr>
          <p:nvPr/>
        </p:nvSpPr>
        <p:spPr bwMode="auto">
          <a:xfrm>
            <a:off x="8961439" y="2371725"/>
            <a:ext cx="327025" cy="5238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zh-CN" sz="2400" dirty="0">
              <a:solidFill>
                <a:schemeClr val="bg2"/>
              </a:solidFill>
              <a:latin typeface="+mn-lt"/>
              <a:ea typeface="+mn-ea"/>
            </a:endParaRPr>
          </a:p>
        </p:txBody>
      </p:sp>
      <p:sp>
        <p:nvSpPr>
          <p:cNvPr id="20528" name="Oval 381"/>
          <p:cNvSpPr>
            <a:spLocks noChangeArrowheads="1"/>
          </p:cNvSpPr>
          <p:nvPr/>
        </p:nvSpPr>
        <p:spPr bwMode="auto">
          <a:xfrm>
            <a:off x="8958263" y="2309813"/>
            <a:ext cx="330200" cy="10001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grpSp>
        <p:nvGrpSpPr>
          <p:cNvPr id="20529" name="Group 382"/>
          <p:cNvGrpSpPr>
            <a:grpSpLocks/>
          </p:cNvGrpSpPr>
          <p:nvPr/>
        </p:nvGrpSpPr>
        <p:grpSpPr bwMode="auto">
          <a:xfrm>
            <a:off x="9037638" y="2332038"/>
            <a:ext cx="163512" cy="57150"/>
            <a:chOff x="2848" y="848"/>
            <a:chExt cx="140" cy="98"/>
          </a:xfrm>
        </p:grpSpPr>
        <p:sp>
          <p:nvSpPr>
            <p:cNvPr id="20815" name="Line 38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16" name="Line 38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17" name="Line 38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530" name="Group 386"/>
          <p:cNvGrpSpPr>
            <a:grpSpLocks/>
          </p:cNvGrpSpPr>
          <p:nvPr/>
        </p:nvGrpSpPr>
        <p:grpSpPr bwMode="auto">
          <a:xfrm flipV="1">
            <a:off x="9037638" y="2330450"/>
            <a:ext cx="163512" cy="58738"/>
            <a:chOff x="2848" y="848"/>
            <a:chExt cx="140" cy="98"/>
          </a:xfrm>
        </p:grpSpPr>
        <p:sp>
          <p:nvSpPr>
            <p:cNvPr id="20812" name="Line 38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13" name="Line 38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14" name="Line 38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20531" name="Oval 390"/>
          <p:cNvSpPr>
            <a:spLocks noChangeArrowheads="1"/>
          </p:cNvSpPr>
          <p:nvPr/>
        </p:nvSpPr>
        <p:spPr bwMode="auto">
          <a:xfrm>
            <a:off x="9047164" y="27368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20532" name="Line 391"/>
          <p:cNvSpPr>
            <a:spLocks noChangeShapeType="1"/>
          </p:cNvSpPr>
          <p:nvPr/>
        </p:nvSpPr>
        <p:spPr bwMode="auto">
          <a:xfrm>
            <a:off x="9047163" y="2728914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33" name="Line 392"/>
          <p:cNvSpPr>
            <a:spLocks noChangeShapeType="1"/>
          </p:cNvSpPr>
          <p:nvPr/>
        </p:nvSpPr>
        <p:spPr bwMode="auto">
          <a:xfrm>
            <a:off x="9405938" y="2728914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34" name="Rectangle 393"/>
          <p:cNvSpPr>
            <a:spLocks noChangeArrowheads="1"/>
          </p:cNvSpPr>
          <p:nvPr/>
        </p:nvSpPr>
        <p:spPr bwMode="auto">
          <a:xfrm>
            <a:off x="9047163" y="2728914"/>
            <a:ext cx="355600" cy="58737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zh-CN" sz="2400" dirty="0">
              <a:latin typeface="+mn-lt"/>
              <a:ea typeface="+mn-ea"/>
            </a:endParaRPr>
          </a:p>
        </p:txBody>
      </p:sp>
      <p:sp>
        <p:nvSpPr>
          <p:cNvPr id="20535" name="Oval 394"/>
          <p:cNvSpPr>
            <a:spLocks noChangeArrowheads="1"/>
          </p:cNvSpPr>
          <p:nvPr/>
        </p:nvSpPr>
        <p:spPr bwMode="auto">
          <a:xfrm>
            <a:off x="9043989" y="2660651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grpSp>
        <p:nvGrpSpPr>
          <p:cNvPr id="20536" name="Group 395"/>
          <p:cNvGrpSpPr>
            <a:grpSpLocks/>
          </p:cNvGrpSpPr>
          <p:nvPr/>
        </p:nvGrpSpPr>
        <p:grpSpPr bwMode="auto">
          <a:xfrm>
            <a:off x="9129714" y="2684464"/>
            <a:ext cx="179387" cy="65087"/>
            <a:chOff x="2848" y="848"/>
            <a:chExt cx="140" cy="98"/>
          </a:xfrm>
        </p:grpSpPr>
        <p:sp>
          <p:nvSpPr>
            <p:cNvPr id="20809" name="Line 39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10" name="Line 39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11" name="Line 39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537" name="Group 399"/>
          <p:cNvGrpSpPr>
            <a:grpSpLocks/>
          </p:cNvGrpSpPr>
          <p:nvPr/>
        </p:nvGrpSpPr>
        <p:grpSpPr bwMode="auto">
          <a:xfrm flipV="1">
            <a:off x="9129714" y="2684464"/>
            <a:ext cx="179387" cy="65087"/>
            <a:chOff x="2848" y="848"/>
            <a:chExt cx="140" cy="98"/>
          </a:xfrm>
        </p:grpSpPr>
        <p:sp>
          <p:nvSpPr>
            <p:cNvPr id="20806" name="Line 40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07" name="Line 40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08" name="Line 40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20538" name="Oval 403"/>
          <p:cNvSpPr>
            <a:spLocks noChangeArrowheads="1"/>
          </p:cNvSpPr>
          <p:nvPr/>
        </p:nvSpPr>
        <p:spPr bwMode="auto">
          <a:xfrm>
            <a:off x="7637464" y="2471738"/>
            <a:ext cx="346075" cy="8731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20539" name="Line 404"/>
          <p:cNvSpPr>
            <a:spLocks noChangeShapeType="1"/>
          </p:cNvSpPr>
          <p:nvPr/>
        </p:nvSpPr>
        <p:spPr bwMode="auto">
          <a:xfrm>
            <a:off x="7637463" y="2463801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40" name="Line 405"/>
          <p:cNvSpPr>
            <a:spLocks noChangeShapeType="1"/>
          </p:cNvSpPr>
          <p:nvPr/>
        </p:nvSpPr>
        <p:spPr bwMode="auto">
          <a:xfrm>
            <a:off x="7983538" y="2463801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41" name="Rectangle 406"/>
          <p:cNvSpPr>
            <a:spLocks noChangeArrowheads="1"/>
          </p:cNvSpPr>
          <p:nvPr/>
        </p:nvSpPr>
        <p:spPr bwMode="auto">
          <a:xfrm>
            <a:off x="7637463" y="2463801"/>
            <a:ext cx="342900" cy="539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zh-CN" sz="2400" dirty="0">
              <a:latin typeface="+mn-lt"/>
              <a:ea typeface="+mn-ea"/>
            </a:endParaRPr>
          </a:p>
        </p:txBody>
      </p:sp>
      <p:sp>
        <p:nvSpPr>
          <p:cNvPr id="20542" name="Oval 407"/>
          <p:cNvSpPr>
            <a:spLocks noChangeArrowheads="1"/>
          </p:cNvSpPr>
          <p:nvPr/>
        </p:nvSpPr>
        <p:spPr bwMode="auto">
          <a:xfrm>
            <a:off x="7634289" y="2400300"/>
            <a:ext cx="346075" cy="103188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grpSp>
        <p:nvGrpSpPr>
          <p:cNvPr id="20543" name="Group 408"/>
          <p:cNvGrpSpPr>
            <a:grpSpLocks/>
          </p:cNvGrpSpPr>
          <p:nvPr/>
        </p:nvGrpSpPr>
        <p:grpSpPr bwMode="auto">
          <a:xfrm>
            <a:off x="7718425" y="2422526"/>
            <a:ext cx="171450" cy="60325"/>
            <a:chOff x="2848" y="848"/>
            <a:chExt cx="140" cy="98"/>
          </a:xfrm>
        </p:grpSpPr>
        <p:sp>
          <p:nvSpPr>
            <p:cNvPr id="20803" name="Line 40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04" name="Line 41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05" name="Line 41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544" name="Group 412"/>
          <p:cNvGrpSpPr>
            <a:grpSpLocks/>
          </p:cNvGrpSpPr>
          <p:nvPr/>
        </p:nvGrpSpPr>
        <p:grpSpPr bwMode="auto">
          <a:xfrm flipV="1">
            <a:off x="7718425" y="2422525"/>
            <a:ext cx="171450" cy="58738"/>
            <a:chOff x="2848" y="848"/>
            <a:chExt cx="140" cy="98"/>
          </a:xfrm>
        </p:grpSpPr>
        <p:sp>
          <p:nvSpPr>
            <p:cNvPr id="20800" name="Line 41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01" name="Line 41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802" name="Line 41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20545" name="Oval 416"/>
          <p:cNvSpPr>
            <a:spLocks noChangeArrowheads="1"/>
          </p:cNvSpPr>
          <p:nvPr/>
        </p:nvSpPr>
        <p:spPr bwMode="auto">
          <a:xfrm>
            <a:off x="7331076" y="3621088"/>
            <a:ext cx="346075" cy="8731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20546" name="Line 417"/>
          <p:cNvSpPr>
            <a:spLocks noChangeShapeType="1"/>
          </p:cNvSpPr>
          <p:nvPr/>
        </p:nvSpPr>
        <p:spPr bwMode="auto">
          <a:xfrm>
            <a:off x="7331075" y="3613151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47" name="Line 418"/>
          <p:cNvSpPr>
            <a:spLocks noChangeShapeType="1"/>
          </p:cNvSpPr>
          <p:nvPr/>
        </p:nvSpPr>
        <p:spPr bwMode="auto">
          <a:xfrm>
            <a:off x="7677150" y="3613151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48" name="Rectangle 419"/>
          <p:cNvSpPr>
            <a:spLocks noChangeArrowheads="1"/>
          </p:cNvSpPr>
          <p:nvPr/>
        </p:nvSpPr>
        <p:spPr bwMode="auto">
          <a:xfrm>
            <a:off x="7331075" y="3613151"/>
            <a:ext cx="342900" cy="539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zh-CN" sz="2400" dirty="0">
              <a:latin typeface="+mn-lt"/>
              <a:ea typeface="+mn-ea"/>
            </a:endParaRPr>
          </a:p>
        </p:txBody>
      </p:sp>
      <p:sp>
        <p:nvSpPr>
          <p:cNvPr id="20549" name="Oval 420"/>
          <p:cNvSpPr>
            <a:spLocks noChangeArrowheads="1"/>
          </p:cNvSpPr>
          <p:nvPr/>
        </p:nvSpPr>
        <p:spPr bwMode="auto">
          <a:xfrm>
            <a:off x="7327901" y="3549650"/>
            <a:ext cx="346075" cy="103188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grpSp>
        <p:nvGrpSpPr>
          <p:cNvPr id="20550" name="Group 421"/>
          <p:cNvGrpSpPr>
            <a:grpSpLocks/>
          </p:cNvGrpSpPr>
          <p:nvPr/>
        </p:nvGrpSpPr>
        <p:grpSpPr bwMode="auto">
          <a:xfrm>
            <a:off x="7412038" y="3571876"/>
            <a:ext cx="171450" cy="60325"/>
            <a:chOff x="2848" y="848"/>
            <a:chExt cx="140" cy="98"/>
          </a:xfrm>
        </p:grpSpPr>
        <p:sp>
          <p:nvSpPr>
            <p:cNvPr id="20797" name="Line 42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798" name="Line 42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799" name="Line 42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551" name="Group 425"/>
          <p:cNvGrpSpPr>
            <a:grpSpLocks/>
          </p:cNvGrpSpPr>
          <p:nvPr/>
        </p:nvGrpSpPr>
        <p:grpSpPr bwMode="auto">
          <a:xfrm flipV="1">
            <a:off x="7412038" y="3571875"/>
            <a:ext cx="171450" cy="58738"/>
            <a:chOff x="2848" y="848"/>
            <a:chExt cx="140" cy="98"/>
          </a:xfrm>
        </p:grpSpPr>
        <p:sp>
          <p:nvSpPr>
            <p:cNvPr id="20794" name="Line 42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795" name="Line 42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796" name="Line 42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20552" name="Line 429"/>
          <p:cNvSpPr>
            <a:spLocks noChangeShapeType="1"/>
          </p:cNvSpPr>
          <p:nvPr/>
        </p:nvSpPr>
        <p:spPr bwMode="auto">
          <a:xfrm flipV="1">
            <a:off x="8529638" y="3978276"/>
            <a:ext cx="227012" cy="43656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53" name="Line 430"/>
          <p:cNvSpPr>
            <a:spLocks noChangeShapeType="1"/>
          </p:cNvSpPr>
          <p:nvPr/>
        </p:nvSpPr>
        <p:spPr bwMode="auto">
          <a:xfrm>
            <a:off x="8653463" y="3716338"/>
            <a:ext cx="163512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54" name="Line 431"/>
          <p:cNvSpPr>
            <a:spLocks noChangeShapeType="1"/>
          </p:cNvSpPr>
          <p:nvPr/>
        </p:nvSpPr>
        <p:spPr bwMode="auto">
          <a:xfrm>
            <a:off x="8750300" y="3636963"/>
            <a:ext cx="2794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55" name="Line 432"/>
          <p:cNvSpPr>
            <a:spLocks noChangeShapeType="1"/>
          </p:cNvSpPr>
          <p:nvPr/>
        </p:nvSpPr>
        <p:spPr bwMode="auto">
          <a:xfrm flipV="1">
            <a:off x="8986839" y="3722689"/>
            <a:ext cx="134937" cy="1047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56" name="Line 433"/>
          <p:cNvSpPr>
            <a:spLocks noChangeShapeType="1"/>
          </p:cNvSpPr>
          <p:nvPr/>
        </p:nvSpPr>
        <p:spPr bwMode="auto">
          <a:xfrm>
            <a:off x="7685088" y="3643313"/>
            <a:ext cx="6794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57" name="Line 434"/>
          <p:cNvSpPr>
            <a:spLocks noChangeShapeType="1"/>
          </p:cNvSpPr>
          <p:nvPr/>
        </p:nvSpPr>
        <p:spPr bwMode="auto">
          <a:xfrm>
            <a:off x="7980364" y="2490789"/>
            <a:ext cx="509587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58" name="Line 435"/>
          <p:cNvSpPr>
            <a:spLocks noChangeShapeType="1"/>
          </p:cNvSpPr>
          <p:nvPr/>
        </p:nvSpPr>
        <p:spPr bwMode="auto">
          <a:xfrm>
            <a:off x="7546975" y="2319338"/>
            <a:ext cx="15240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59" name="Freeform 436"/>
          <p:cNvSpPr>
            <a:spLocks/>
          </p:cNvSpPr>
          <p:nvPr/>
        </p:nvSpPr>
        <p:spPr bwMode="auto">
          <a:xfrm>
            <a:off x="6867525" y="4325939"/>
            <a:ext cx="2979738" cy="1455737"/>
          </a:xfrm>
          <a:custGeom>
            <a:avLst/>
            <a:gdLst>
              <a:gd name="T0" fmla="*/ 2147483646 w 1877"/>
              <a:gd name="T1" fmla="*/ 2147483646 h 917"/>
              <a:gd name="T2" fmla="*/ 2147483646 w 1877"/>
              <a:gd name="T3" fmla="*/ 2147483646 h 917"/>
              <a:gd name="T4" fmla="*/ 2147483646 w 1877"/>
              <a:gd name="T5" fmla="*/ 2147483646 h 917"/>
              <a:gd name="T6" fmla="*/ 2147483646 w 1877"/>
              <a:gd name="T7" fmla="*/ 2147483646 h 917"/>
              <a:gd name="T8" fmla="*/ 2147483646 w 1877"/>
              <a:gd name="T9" fmla="*/ 2147483646 h 917"/>
              <a:gd name="T10" fmla="*/ 2147483646 w 1877"/>
              <a:gd name="T11" fmla="*/ 2147483646 h 917"/>
              <a:gd name="T12" fmla="*/ 2147483646 w 1877"/>
              <a:gd name="T13" fmla="*/ 2147483646 h 917"/>
              <a:gd name="T14" fmla="*/ 2147483646 w 1877"/>
              <a:gd name="T15" fmla="*/ 2147483646 h 917"/>
              <a:gd name="T16" fmla="*/ 2147483646 w 1877"/>
              <a:gd name="T17" fmla="*/ 2147483646 h 917"/>
              <a:gd name="T18" fmla="*/ 2147483646 w 1877"/>
              <a:gd name="T19" fmla="*/ 2147483646 h 917"/>
              <a:gd name="T20" fmla="*/ 2147483646 w 1877"/>
              <a:gd name="T21" fmla="*/ 2147483646 h 917"/>
              <a:gd name="T22" fmla="*/ 2147483646 w 1877"/>
              <a:gd name="T23" fmla="*/ 2147483646 h 917"/>
              <a:gd name="T24" fmla="*/ 2147483646 w 1877"/>
              <a:gd name="T25" fmla="*/ 2147483646 h 917"/>
              <a:gd name="T26" fmla="*/ 2147483646 w 1877"/>
              <a:gd name="T27" fmla="*/ 2147483646 h 917"/>
              <a:gd name="T28" fmla="*/ 2147483646 w 1877"/>
              <a:gd name="T29" fmla="*/ 2147483646 h 917"/>
              <a:gd name="T30" fmla="*/ 2147483646 w 1877"/>
              <a:gd name="T31" fmla="*/ 2147483646 h 91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877"/>
              <a:gd name="T49" fmla="*/ 0 h 917"/>
              <a:gd name="T50" fmla="*/ 1877 w 1877"/>
              <a:gd name="T51" fmla="*/ 917 h 91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877" h="917">
                <a:moveTo>
                  <a:pt x="889" y="23"/>
                </a:moveTo>
                <a:cubicBezTo>
                  <a:pt x="804" y="39"/>
                  <a:pt x="771" y="98"/>
                  <a:pt x="692" y="109"/>
                </a:cubicBezTo>
                <a:cubicBezTo>
                  <a:pt x="613" y="120"/>
                  <a:pt x="511" y="81"/>
                  <a:pt x="415" y="91"/>
                </a:cubicBezTo>
                <a:cubicBezTo>
                  <a:pt x="319" y="101"/>
                  <a:pt x="174" y="126"/>
                  <a:pt x="112" y="170"/>
                </a:cubicBezTo>
                <a:cubicBezTo>
                  <a:pt x="51" y="214"/>
                  <a:pt x="66" y="294"/>
                  <a:pt x="50" y="353"/>
                </a:cubicBezTo>
                <a:cubicBezTo>
                  <a:pt x="34" y="412"/>
                  <a:pt x="0" y="479"/>
                  <a:pt x="14" y="528"/>
                </a:cubicBezTo>
                <a:cubicBezTo>
                  <a:pt x="29" y="577"/>
                  <a:pt x="57" y="608"/>
                  <a:pt x="139" y="650"/>
                </a:cubicBezTo>
                <a:cubicBezTo>
                  <a:pt x="221" y="692"/>
                  <a:pt x="372" y="742"/>
                  <a:pt x="505" y="781"/>
                </a:cubicBezTo>
                <a:cubicBezTo>
                  <a:pt x="638" y="820"/>
                  <a:pt x="789" y="866"/>
                  <a:pt x="933" y="886"/>
                </a:cubicBezTo>
                <a:cubicBezTo>
                  <a:pt x="1077" y="906"/>
                  <a:pt x="1246" y="917"/>
                  <a:pt x="1370" y="901"/>
                </a:cubicBezTo>
                <a:cubicBezTo>
                  <a:pt x="1494" y="885"/>
                  <a:pt x="1594" y="839"/>
                  <a:pt x="1676" y="793"/>
                </a:cubicBezTo>
                <a:cubicBezTo>
                  <a:pt x="1758" y="747"/>
                  <a:pt x="1843" y="720"/>
                  <a:pt x="1860" y="624"/>
                </a:cubicBezTo>
                <a:cubicBezTo>
                  <a:pt x="1877" y="528"/>
                  <a:pt x="1835" y="306"/>
                  <a:pt x="1776" y="219"/>
                </a:cubicBezTo>
                <a:cubicBezTo>
                  <a:pt x="1717" y="132"/>
                  <a:pt x="1599" y="134"/>
                  <a:pt x="1503" y="100"/>
                </a:cubicBezTo>
                <a:cubicBezTo>
                  <a:pt x="1407" y="66"/>
                  <a:pt x="1302" y="26"/>
                  <a:pt x="1200" y="13"/>
                </a:cubicBezTo>
                <a:cubicBezTo>
                  <a:pt x="1098" y="0"/>
                  <a:pt x="974" y="7"/>
                  <a:pt x="889" y="23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60" name="Line 437"/>
          <p:cNvSpPr>
            <a:spLocks noChangeShapeType="1"/>
          </p:cNvSpPr>
          <p:nvPr/>
        </p:nvSpPr>
        <p:spPr bwMode="auto">
          <a:xfrm rot="16200000">
            <a:off x="9102726" y="5062538"/>
            <a:ext cx="523875" cy="1397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61" name="Line 438"/>
          <p:cNvSpPr>
            <a:spLocks noChangeShapeType="1"/>
          </p:cNvSpPr>
          <p:nvPr/>
        </p:nvSpPr>
        <p:spPr bwMode="auto">
          <a:xfrm rot="5400000" flipV="1">
            <a:off x="9248776" y="5343526"/>
            <a:ext cx="3175" cy="857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62" name="Line 439"/>
          <p:cNvSpPr>
            <a:spLocks noChangeShapeType="1"/>
          </p:cNvSpPr>
          <p:nvPr/>
        </p:nvSpPr>
        <p:spPr bwMode="auto">
          <a:xfrm rot="16200000">
            <a:off x="9434513" y="5019675"/>
            <a:ext cx="0" cy="1143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20563" name="Group 440"/>
          <p:cNvGrpSpPr>
            <a:grpSpLocks/>
          </p:cNvGrpSpPr>
          <p:nvPr/>
        </p:nvGrpSpPr>
        <p:grpSpPr bwMode="auto">
          <a:xfrm>
            <a:off x="9013825" y="4729163"/>
            <a:ext cx="501650" cy="234950"/>
            <a:chOff x="4701" y="2996"/>
            <a:chExt cx="316" cy="148"/>
          </a:xfrm>
        </p:grpSpPr>
        <p:sp>
          <p:nvSpPr>
            <p:cNvPr id="20781" name="Oval 441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782" name="Line 442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783" name="Line 443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784" name="Rectangle 444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zh-CN" sz="2400" dirty="0">
                <a:latin typeface="+mn-lt"/>
                <a:ea typeface="+mn-ea"/>
              </a:endParaRPr>
            </a:p>
          </p:txBody>
        </p:sp>
        <p:sp>
          <p:nvSpPr>
            <p:cNvPr id="20785" name="Oval 445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grpSp>
          <p:nvGrpSpPr>
            <p:cNvPr id="20786" name="Group 446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20791" name="Line 44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92" name="Line 44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93" name="Line 44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20787" name="Group 450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20788" name="Line 45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89" name="Line 45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90" name="Line 45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0564" name="Group 454"/>
          <p:cNvGrpSpPr>
            <a:grpSpLocks/>
          </p:cNvGrpSpPr>
          <p:nvPr/>
        </p:nvGrpSpPr>
        <p:grpSpPr bwMode="auto">
          <a:xfrm>
            <a:off x="8197850" y="4452938"/>
            <a:ext cx="501650" cy="234950"/>
            <a:chOff x="3600" y="219"/>
            <a:chExt cx="360" cy="175"/>
          </a:xfrm>
        </p:grpSpPr>
        <p:sp>
          <p:nvSpPr>
            <p:cNvPr id="20768" name="Oval 45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769" name="Line 45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770" name="Line 45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771" name="Rectangle 45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zh-CN" sz="2400" dirty="0">
                <a:latin typeface="+mn-lt"/>
                <a:ea typeface="+mn-ea"/>
              </a:endParaRPr>
            </a:p>
          </p:txBody>
        </p:sp>
        <p:sp>
          <p:nvSpPr>
            <p:cNvPr id="20772" name="Oval 45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grpSp>
          <p:nvGrpSpPr>
            <p:cNvPr id="20773" name="Group 46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0778" name="Line 46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79" name="Line 46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80" name="Line 46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20774" name="Group 46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0775" name="Line 46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76" name="Line 46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77" name="Line 46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0565" name="Group 468"/>
          <p:cNvGrpSpPr>
            <a:grpSpLocks/>
          </p:cNvGrpSpPr>
          <p:nvPr/>
        </p:nvGrpSpPr>
        <p:grpSpPr bwMode="auto">
          <a:xfrm>
            <a:off x="7532688" y="4757738"/>
            <a:ext cx="501650" cy="234950"/>
            <a:chOff x="3600" y="219"/>
            <a:chExt cx="360" cy="175"/>
          </a:xfrm>
        </p:grpSpPr>
        <p:sp>
          <p:nvSpPr>
            <p:cNvPr id="20755" name="Oval 46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756" name="Line 47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757" name="Line 47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758" name="Rectangle 47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zh-CN" sz="2400" dirty="0">
                <a:latin typeface="+mn-lt"/>
                <a:ea typeface="+mn-ea"/>
              </a:endParaRPr>
            </a:p>
          </p:txBody>
        </p:sp>
        <p:sp>
          <p:nvSpPr>
            <p:cNvPr id="20759" name="Oval 47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grpSp>
          <p:nvGrpSpPr>
            <p:cNvPr id="20760" name="Group 47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0765" name="Line 47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66" name="Line 47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67" name="Line 47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20761" name="Group 47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0762" name="Line 47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63" name="Line 48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64" name="Line 48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20566" name="Line 482"/>
          <p:cNvSpPr>
            <a:spLocks noChangeShapeType="1"/>
          </p:cNvSpPr>
          <p:nvPr/>
        </p:nvSpPr>
        <p:spPr bwMode="auto">
          <a:xfrm>
            <a:off x="8647114" y="4664075"/>
            <a:ext cx="358775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67" name="Line 483"/>
          <p:cNvSpPr>
            <a:spLocks noChangeShapeType="1"/>
          </p:cNvSpPr>
          <p:nvPr/>
        </p:nvSpPr>
        <p:spPr bwMode="auto">
          <a:xfrm flipV="1">
            <a:off x="7994651" y="4676775"/>
            <a:ext cx="277813" cy="10953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68" name="Line 484"/>
          <p:cNvSpPr>
            <a:spLocks noChangeShapeType="1"/>
          </p:cNvSpPr>
          <p:nvPr/>
        </p:nvSpPr>
        <p:spPr bwMode="auto">
          <a:xfrm flipV="1">
            <a:off x="8037513" y="4879975"/>
            <a:ext cx="9715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69" name="Line 485"/>
          <p:cNvSpPr>
            <a:spLocks noChangeShapeType="1"/>
          </p:cNvSpPr>
          <p:nvPr/>
        </p:nvSpPr>
        <p:spPr bwMode="auto">
          <a:xfrm flipH="1">
            <a:off x="7332663" y="4625975"/>
            <a:ext cx="254000" cy="4699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70" name="Line 486"/>
          <p:cNvSpPr>
            <a:spLocks noChangeShapeType="1"/>
          </p:cNvSpPr>
          <p:nvPr/>
        </p:nvSpPr>
        <p:spPr bwMode="auto">
          <a:xfrm>
            <a:off x="7358063" y="4676775"/>
            <a:ext cx="1968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71" name="Line 487"/>
          <p:cNvSpPr>
            <a:spLocks noChangeShapeType="1"/>
          </p:cNvSpPr>
          <p:nvPr/>
        </p:nvSpPr>
        <p:spPr bwMode="auto">
          <a:xfrm>
            <a:off x="7218364" y="5013325"/>
            <a:ext cx="15398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72" name="Line 488"/>
          <p:cNvSpPr>
            <a:spLocks noChangeShapeType="1"/>
          </p:cNvSpPr>
          <p:nvPr/>
        </p:nvSpPr>
        <p:spPr bwMode="auto">
          <a:xfrm>
            <a:off x="7470775" y="5092700"/>
            <a:ext cx="490538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73" name="Line 489"/>
          <p:cNvSpPr>
            <a:spLocks noChangeShapeType="1"/>
          </p:cNvSpPr>
          <p:nvPr/>
        </p:nvSpPr>
        <p:spPr bwMode="auto">
          <a:xfrm flipH="1">
            <a:off x="7710489" y="5000626"/>
            <a:ext cx="53975" cy="857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74" name="Line 490"/>
          <p:cNvSpPr>
            <a:spLocks noChangeShapeType="1"/>
          </p:cNvSpPr>
          <p:nvPr/>
        </p:nvSpPr>
        <p:spPr bwMode="auto">
          <a:xfrm>
            <a:off x="7523164" y="5089525"/>
            <a:ext cx="1587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75" name="Line 491"/>
          <p:cNvSpPr>
            <a:spLocks noChangeShapeType="1"/>
          </p:cNvSpPr>
          <p:nvPr/>
        </p:nvSpPr>
        <p:spPr bwMode="auto">
          <a:xfrm flipH="1" flipV="1">
            <a:off x="7920038" y="5097463"/>
            <a:ext cx="0" cy="76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76" name="Line 492"/>
          <p:cNvSpPr>
            <a:spLocks noChangeShapeType="1"/>
          </p:cNvSpPr>
          <p:nvPr/>
        </p:nvSpPr>
        <p:spPr bwMode="auto">
          <a:xfrm>
            <a:off x="8001000" y="4956176"/>
            <a:ext cx="503238" cy="2698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77" name="Line 493"/>
          <p:cNvSpPr>
            <a:spLocks noChangeShapeType="1"/>
          </p:cNvSpPr>
          <p:nvPr/>
        </p:nvSpPr>
        <p:spPr bwMode="auto">
          <a:xfrm>
            <a:off x="7450138" y="4891088"/>
            <a:ext cx="80962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20578" name="Group 494"/>
          <p:cNvGrpSpPr>
            <a:grpSpLocks/>
          </p:cNvGrpSpPr>
          <p:nvPr/>
        </p:nvGrpSpPr>
        <p:grpSpPr bwMode="auto">
          <a:xfrm>
            <a:off x="6635751" y="1651000"/>
            <a:ext cx="3021013" cy="3981450"/>
            <a:chOff x="-1203" y="1352"/>
            <a:chExt cx="1903" cy="2508"/>
          </a:xfrm>
        </p:grpSpPr>
        <p:grpSp>
          <p:nvGrpSpPr>
            <p:cNvPr id="20715" name="Group 495"/>
            <p:cNvGrpSpPr>
              <a:grpSpLocks/>
            </p:cNvGrpSpPr>
            <p:nvPr/>
          </p:nvGrpSpPr>
          <p:grpSpPr bwMode="auto">
            <a:xfrm>
              <a:off x="-1203" y="1647"/>
              <a:ext cx="436" cy="114"/>
              <a:chOff x="3072" y="739"/>
              <a:chExt cx="652" cy="146"/>
            </a:xfrm>
          </p:grpSpPr>
          <p:pic>
            <p:nvPicPr>
              <p:cNvPr id="20752" name="Picture 496" descr="lgv_fqmg[1]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237" y="739"/>
                <a:ext cx="487" cy="1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753" name="Line 497"/>
              <p:cNvSpPr>
                <a:spLocks noChangeShapeType="1"/>
              </p:cNvSpPr>
              <p:nvPr/>
            </p:nvSpPr>
            <p:spPr bwMode="auto">
              <a:xfrm flipH="1">
                <a:off x="3104" y="784"/>
                <a:ext cx="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54" name="Line 498"/>
              <p:cNvSpPr>
                <a:spLocks noChangeShapeType="1"/>
              </p:cNvSpPr>
              <p:nvPr/>
            </p:nvSpPr>
            <p:spPr bwMode="auto">
              <a:xfrm flipH="1">
                <a:off x="3072" y="76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pic>
          <p:nvPicPr>
            <p:cNvPr id="20716" name="Picture 499" descr="imgyjavg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27" y="1466"/>
              <a:ext cx="232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717" name="Group 500"/>
            <p:cNvGrpSpPr>
              <a:grpSpLocks/>
            </p:cNvGrpSpPr>
            <p:nvPr/>
          </p:nvGrpSpPr>
          <p:grpSpPr bwMode="auto">
            <a:xfrm>
              <a:off x="-546" y="1352"/>
              <a:ext cx="256" cy="269"/>
              <a:chOff x="2870" y="1518"/>
              <a:chExt cx="292" cy="320"/>
            </a:xfrm>
          </p:grpSpPr>
          <p:graphicFrame>
            <p:nvGraphicFramePr>
              <p:cNvPr id="20750" name="Object 50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1112" name="Clip" r:id="rId5" imgW="826829" imgH="840406" progId="MS_ClipArt_Gallery.2">
                      <p:embed/>
                    </p:oleObj>
                  </mc:Choice>
                  <mc:Fallback>
                    <p:oleObj name="Clip" r:id="rId5" imgW="826829" imgH="840406" progId="MS_ClipArt_Gallery.2">
                      <p:embed/>
                      <p:pic>
                        <p:nvPicPr>
                          <p:cNvPr id="20750" name="Object 50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751" name="Object 50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1113" name="Clip" r:id="rId7" imgW="1268295" imgH="1199426" progId="MS_ClipArt_Gallery.2">
                      <p:embed/>
                    </p:oleObj>
                  </mc:Choice>
                  <mc:Fallback>
                    <p:oleObj name="Clip" r:id="rId7" imgW="1268295" imgH="1199426" progId="MS_ClipArt_Gallery.2">
                      <p:embed/>
                      <p:pic>
                        <p:nvPicPr>
                          <p:cNvPr id="20751" name="Object 50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0718" name="Group 503"/>
            <p:cNvGrpSpPr>
              <a:grpSpLocks/>
            </p:cNvGrpSpPr>
            <p:nvPr/>
          </p:nvGrpSpPr>
          <p:grpSpPr bwMode="auto">
            <a:xfrm>
              <a:off x="-1002" y="2262"/>
              <a:ext cx="209" cy="224"/>
              <a:chOff x="2870" y="1518"/>
              <a:chExt cx="292" cy="320"/>
            </a:xfrm>
          </p:grpSpPr>
          <p:graphicFrame>
            <p:nvGraphicFramePr>
              <p:cNvPr id="20748" name="Object 504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1114" name="Clip" r:id="rId9" imgW="826829" imgH="840406" progId="MS_ClipArt_Gallery.2">
                      <p:embed/>
                    </p:oleObj>
                  </mc:Choice>
                  <mc:Fallback>
                    <p:oleObj name="Clip" r:id="rId9" imgW="826829" imgH="840406" progId="MS_ClipArt_Gallery.2">
                      <p:embed/>
                      <p:pic>
                        <p:nvPicPr>
                          <p:cNvPr id="20748" name="Object 50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749" name="Object 505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1115" name="Clip" r:id="rId10" imgW="1268295" imgH="1199426" progId="MS_ClipArt_Gallery.2">
                      <p:embed/>
                    </p:oleObj>
                  </mc:Choice>
                  <mc:Fallback>
                    <p:oleObj name="Clip" r:id="rId10" imgW="1268295" imgH="1199426" progId="MS_ClipArt_Gallery.2">
                      <p:embed/>
                      <p:pic>
                        <p:nvPicPr>
                          <p:cNvPr id="20749" name="Object 50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0719" name="Object 506"/>
            <p:cNvGraphicFramePr>
              <a:graphicFrameLocks noChangeAspect="1"/>
            </p:cNvGraphicFramePr>
            <p:nvPr/>
          </p:nvGraphicFramePr>
          <p:xfrm>
            <a:off x="-732" y="2289"/>
            <a:ext cx="207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116" name="Clip" r:id="rId11" imgW="1307263" imgH="1084139" progId="MS_ClipArt_Gallery.2">
                    <p:embed/>
                  </p:oleObj>
                </mc:Choice>
                <mc:Fallback>
                  <p:oleObj name="Clip" r:id="rId11" imgW="1307263" imgH="1084139" progId="MS_ClipArt_Gallery.2">
                    <p:embed/>
                    <p:pic>
                      <p:nvPicPr>
                        <p:cNvPr id="20719" name="Object 50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732" y="2289"/>
                          <a:ext cx="207" cy="1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0720" name="Group 507"/>
            <p:cNvGrpSpPr>
              <a:grpSpLocks/>
            </p:cNvGrpSpPr>
            <p:nvPr/>
          </p:nvGrpSpPr>
          <p:grpSpPr bwMode="auto">
            <a:xfrm>
              <a:off x="310" y="3575"/>
              <a:ext cx="125" cy="230"/>
              <a:chOff x="4180" y="783"/>
              <a:chExt cx="150" cy="307"/>
            </a:xfrm>
          </p:grpSpPr>
          <p:sp>
            <p:nvSpPr>
              <p:cNvPr id="20740" name="AutoShape 508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zh-CN" altLang="en-US" sz="2400" dirty="0">
                  <a:latin typeface="+mn-lt"/>
                  <a:ea typeface="+mn-ea"/>
                </a:endParaRPr>
              </a:p>
            </p:txBody>
          </p:sp>
          <p:sp>
            <p:nvSpPr>
              <p:cNvPr id="20741" name="Rectangle 509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zh-CN" altLang="en-US" sz="2400" dirty="0">
                  <a:latin typeface="+mn-lt"/>
                  <a:ea typeface="+mn-ea"/>
                </a:endParaRPr>
              </a:p>
            </p:txBody>
          </p:sp>
          <p:sp>
            <p:nvSpPr>
              <p:cNvPr id="20742" name="Rectangle 510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zh-CN" altLang="en-US" sz="2400" dirty="0">
                  <a:latin typeface="+mn-lt"/>
                  <a:ea typeface="+mn-ea"/>
                </a:endParaRPr>
              </a:p>
            </p:txBody>
          </p:sp>
          <p:sp>
            <p:nvSpPr>
              <p:cNvPr id="20743" name="AutoShape 511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zh-CN" altLang="en-US" sz="2400" dirty="0">
                  <a:latin typeface="+mn-lt"/>
                  <a:ea typeface="+mn-ea"/>
                </a:endParaRPr>
              </a:p>
            </p:txBody>
          </p:sp>
          <p:sp>
            <p:nvSpPr>
              <p:cNvPr id="20744" name="Line 512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45" name="Line 513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46" name="Rectangle 514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zh-CN" altLang="en-US" sz="2400" dirty="0">
                  <a:latin typeface="+mn-lt"/>
                  <a:ea typeface="+mn-ea"/>
                </a:endParaRPr>
              </a:p>
            </p:txBody>
          </p:sp>
          <p:sp>
            <p:nvSpPr>
              <p:cNvPr id="20747" name="Rectangle 515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zh-CN" altLang="en-US" sz="2400" dirty="0">
                  <a:latin typeface="+mn-lt"/>
                  <a:ea typeface="+mn-ea"/>
                </a:endParaRPr>
              </a:p>
            </p:txBody>
          </p:sp>
        </p:grpSp>
        <p:graphicFrame>
          <p:nvGraphicFramePr>
            <p:cNvPr id="20721" name="Object 516"/>
            <p:cNvGraphicFramePr>
              <a:graphicFrameLocks noChangeAspect="1"/>
            </p:cNvGraphicFramePr>
            <p:nvPr/>
          </p:nvGraphicFramePr>
          <p:xfrm>
            <a:off x="-975" y="3384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117" name="Clip" r:id="rId13" imgW="1307263" imgH="1084139" progId="MS_ClipArt_Gallery.2">
                    <p:embed/>
                  </p:oleObj>
                </mc:Choice>
                <mc:Fallback>
                  <p:oleObj name="Clip" r:id="rId13" imgW="1307263" imgH="1084139" progId="MS_ClipArt_Gallery.2">
                    <p:embed/>
                    <p:pic>
                      <p:nvPicPr>
                        <p:cNvPr id="20721" name="Object 5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975" y="3384"/>
                          <a:ext cx="216" cy="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722" name="Object 517"/>
            <p:cNvGraphicFramePr>
              <a:graphicFrameLocks noChangeAspect="1"/>
            </p:cNvGraphicFramePr>
            <p:nvPr/>
          </p:nvGraphicFramePr>
          <p:xfrm>
            <a:off x="-871" y="3184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118" name="Clip" r:id="rId14" imgW="1307263" imgH="1084139" progId="MS_ClipArt_Gallery.2">
                    <p:embed/>
                  </p:oleObj>
                </mc:Choice>
                <mc:Fallback>
                  <p:oleObj name="Clip" r:id="rId14" imgW="1307263" imgH="1084139" progId="MS_ClipArt_Gallery.2">
                    <p:embed/>
                    <p:pic>
                      <p:nvPicPr>
                        <p:cNvPr id="20722" name="Object 5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871" y="3184"/>
                          <a:ext cx="216" cy="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723" name="Object 518"/>
            <p:cNvGraphicFramePr>
              <a:graphicFrameLocks noChangeAspect="1"/>
            </p:cNvGraphicFramePr>
            <p:nvPr/>
          </p:nvGraphicFramePr>
          <p:xfrm>
            <a:off x="-703" y="3544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119" name="Clip" r:id="rId15" imgW="1307263" imgH="1084139" progId="MS_ClipArt_Gallery.2">
                    <p:embed/>
                  </p:oleObj>
                </mc:Choice>
                <mc:Fallback>
                  <p:oleObj name="Clip" r:id="rId15" imgW="1307263" imgH="1084139" progId="MS_ClipArt_Gallery.2">
                    <p:embed/>
                    <p:pic>
                      <p:nvPicPr>
                        <p:cNvPr id="20723" name="Object 5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703" y="3544"/>
                          <a:ext cx="216" cy="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724" name="Object 519"/>
            <p:cNvGraphicFramePr>
              <a:graphicFrameLocks noChangeAspect="1"/>
            </p:cNvGraphicFramePr>
            <p:nvPr/>
          </p:nvGraphicFramePr>
          <p:xfrm>
            <a:off x="-489" y="3546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120" name="Clip" r:id="rId16" imgW="1307263" imgH="1084139" progId="MS_ClipArt_Gallery.2">
                    <p:embed/>
                  </p:oleObj>
                </mc:Choice>
                <mc:Fallback>
                  <p:oleObj name="Clip" r:id="rId16" imgW="1307263" imgH="1084139" progId="MS_ClipArt_Gallery.2">
                    <p:embed/>
                    <p:pic>
                      <p:nvPicPr>
                        <p:cNvPr id="20724" name="Object 5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489" y="3546"/>
                          <a:ext cx="216" cy="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0725" name="Group 520"/>
            <p:cNvGrpSpPr>
              <a:grpSpLocks/>
            </p:cNvGrpSpPr>
            <p:nvPr/>
          </p:nvGrpSpPr>
          <p:grpSpPr bwMode="auto">
            <a:xfrm>
              <a:off x="83" y="3625"/>
              <a:ext cx="172" cy="215"/>
              <a:chOff x="2870" y="1518"/>
              <a:chExt cx="292" cy="320"/>
            </a:xfrm>
          </p:grpSpPr>
          <p:graphicFrame>
            <p:nvGraphicFramePr>
              <p:cNvPr id="20738" name="Object 52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1121" name="Clip" r:id="rId17" imgW="826829" imgH="840406" progId="MS_ClipArt_Gallery.2">
                      <p:embed/>
                    </p:oleObj>
                  </mc:Choice>
                  <mc:Fallback>
                    <p:oleObj name="Clip" r:id="rId17" imgW="826829" imgH="840406" progId="MS_ClipArt_Gallery.2">
                      <p:embed/>
                      <p:pic>
                        <p:nvPicPr>
                          <p:cNvPr id="20738" name="Object 5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739" name="Object 52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1122" name="Clip" r:id="rId18" imgW="1268295" imgH="1199426" progId="MS_ClipArt_Gallery.2">
                      <p:embed/>
                    </p:oleObj>
                  </mc:Choice>
                  <mc:Fallback>
                    <p:oleObj name="Clip" r:id="rId18" imgW="1268295" imgH="1199426" progId="MS_ClipArt_Gallery.2">
                      <p:embed/>
                      <p:pic>
                        <p:nvPicPr>
                          <p:cNvPr id="20739" name="Object 52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0726" name="Group 523"/>
            <p:cNvGrpSpPr>
              <a:grpSpLocks/>
            </p:cNvGrpSpPr>
            <p:nvPr/>
          </p:nvGrpSpPr>
          <p:grpSpPr bwMode="auto">
            <a:xfrm>
              <a:off x="-201" y="3657"/>
              <a:ext cx="220" cy="203"/>
              <a:chOff x="2870" y="1518"/>
              <a:chExt cx="292" cy="320"/>
            </a:xfrm>
          </p:grpSpPr>
          <p:graphicFrame>
            <p:nvGraphicFramePr>
              <p:cNvPr id="20736" name="Object 524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1123" name="Clip" r:id="rId19" imgW="826829" imgH="840406" progId="MS_ClipArt_Gallery.2">
                      <p:embed/>
                    </p:oleObj>
                  </mc:Choice>
                  <mc:Fallback>
                    <p:oleObj name="Clip" r:id="rId19" imgW="826829" imgH="840406" progId="MS_ClipArt_Gallery.2">
                      <p:embed/>
                      <p:pic>
                        <p:nvPicPr>
                          <p:cNvPr id="20736" name="Object 52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737" name="Object 525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1124" name="Clip" r:id="rId20" imgW="1268295" imgH="1199426" progId="MS_ClipArt_Gallery.2">
                      <p:embed/>
                    </p:oleObj>
                  </mc:Choice>
                  <mc:Fallback>
                    <p:oleObj name="Clip" r:id="rId20" imgW="1268295" imgH="1199426" progId="MS_ClipArt_Gallery.2">
                      <p:embed/>
                      <p:pic>
                        <p:nvPicPr>
                          <p:cNvPr id="20737" name="Object 52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0727" name="Group 526"/>
            <p:cNvGrpSpPr>
              <a:grpSpLocks/>
            </p:cNvGrpSpPr>
            <p:nvPr/>
          </p:nvGrpSpPr>
          <p:grpSpPr bwMode="auto">
            <a:xfrm>
              <a:off x="569" y="3419"/>
              <a:ext cx="131" cy="258"/>
              <a:chOff x="4180" y="783"/>
              <a:chExt cx="150" cy="307"/>
            </a:xfrm>
          </p:grpSpPr>
          <p:sp>
            <p:nvSpPr>
              <p:cNvPr id="20728" name="AutoShape 527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zh-CN" altLang="en-US" sz="2400" dirty="0">
                  <a:latin typeface="+mn-lt"/>
                  <a:ea typeface="+mn-ea"/>
                </a:endParaRPr>
              </a:p>
            </p:txBody>
          </p:sp>
          <p:sp>
            <p:nvSpPr>
              <p:cNvPr id="20729" name="Rectangle 528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zh-CN" altLang="en-US" sz="2400" dirty="0">
                  <a:latin typeface="+mn-lt"/>
                  <a:ea typeface="+mn-ea"/>
                </a:endParaRPr>
              </a:p>
            </p:txBody>
          </p:sp>
          <p:sp>
            <p:nvSpPr>
              <p:cNvPr id="20730" name="Rectangle 529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zh-CN" altLang="en-US" sz="2400" dirty="0">
                  <a:latin typeface="+mn-lt"/>
                  <a:ea typeface="+mn-ea"/>
                </a:endParaRPr>
              </a:p>
            </p:txBody>
          </p:sp>
          <p:sp>
            <p:nvSpPr>
              <p:cNvPr id="20731" name="AutoShape 530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zh-CN" altLang="en-US" sz="2400" dirty="0">
                  <a:latin typeface="+mn-lt"/>
                  <a:ea typeface="+mn-ea"/>
                </a:endParaRPr>
              </a:p>
            </p:txBody>
          </p:sp>
          <p:sp>
            <p:nvSpPr>
              <p:cNvPr id="20732" name="Line 531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33" name="Line 532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34" name="Rectangle 533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zh-CN" altLang="en-US" sz="2400" dirty="0">
                  <a:latin typeface="+mn-lt"/>
                  <a:ea typeface="+mn-ea"/>
                </a:endParaRPr>
              </a:p>
            </p:txBody>
          </p:sp>
          <p:sp>
            <p:nvSpPr>
              <p:cNvPr id="20735" name="Rectangle 534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zh-CN" altLang="en-US" sz="2400" dirty="0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20579" name="Line 535"/>
          <p:cNvSpPr>
            <a:spLocks noChangeShapeType="1"/>
          </p:cNvSpPr>
          <p:nvPr/>
        </p:nvSpPr>
        <p:spPr bwMode="auto">
          <a:xfrm flipH="1">
            <a:off x="7539039" y="3413126"/>
            <a:ext cx="3175" cy="14446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80" name="Line 536"/>
          <p:cNvSpPr>
            <a:spLocks noChangeShapeType="1"/>
          </p:cNvSpPr>
          <p:nvPr/>
        </p:nvSpPr>
        <p:spPr bwMode="auto">
          <a:xfrm flipV="1">
            <a:off x="8836026" y="2395538"/>
            <a:ext cx="123825" cy="8731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81" name="Line 537"/>
          <p:cNvSpPr>
            <a:spLocks noChangeShapeType="1"/>
          </p:cNvSpPr>
          <p:nvPr/>
        </p:nvSpPr>
        <p:spPr bwMode="auto">
          <a:xfrm>
            <a:off x="8662988" y="2568575"/>
            <a:ext cx="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82" name="Line 538"/>
          <p:cNvSpPr>
            <a:spLocks noChangeShapeType="1"/>
          </p:cNvSpPr>
          <p:nvPr/>
        </p:nvSpPr>
        <p:spPr bwMode="auto">
          <a:xfrm flipV="1">
            <a:off x="8834439" y="2465389"/>
            <a:ext cx="263525" cy="2889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83" name="Line 539"/>
          <p:cNvSpPr>
            <a:spLocks noChangeShapeType="1"/>
          </p:cNvSpPr>
          <p:nvPr/>
        </p:nvSpPr>
        <p:spPr bwMode="auto">
          <a:xfrm>
            <a:off x="9199563" y="2463800"/>
            <a:ext cx="0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84" name="Line 540"/>
          <p:cNvSpPr>
            <a:spLocks noChangeShapeType="1"/>
          </p:cNvSpPr>
          <p:nvPr/>
        </p:nvSpPr>
        <p:spPr bwMode="auto">
          <a:xfrm>
            <a:off x="8853488" y="2770188"/>
            <a:ext cx="188912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85" name="Line 541"/>
          <p:cNvSpPr>
            <a:spLocks noChangeShapeType="1"/>
          </p:cNvSpPr>
          <p:nvPr/>
        </p:nvSpPr>
        <p:spPr bwMode="auto">
          <a:xfrm flipV="1">
            <a:off x="7148514" y="3636964"/>
            <a:ext cx="168275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86" name="Line 542"/>
          <p:cNvSpPr>
            <a:spLocks noChangeShapeType="1"/>
          </p:cNvSpPr>
          <p:nvPr/>
        </p:nvSpPr>
        <p:spPr bwMode="auto">
          <a:xfrm flipV="1">
            <a:off x="9267826" y="2163764"/>
            <a:ext cx="238125" cy="1682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87" name="Line 543"/>
          <p:cNvSpPr>
            <a:spLocks noChangeShapeType="1"/>
          </p:cNvSpPr>
          <p:nvPr/>
        </p:nvSpPr>
        <p:spPr bwMode="auto">
          <a:xfrm>
            <a:off x="9407525" y="2760663"/>
            <a:ext cx="177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88" name="Line 544"/>
          <p:cNvSpPr>
            <a:spLocks noChangeShapeType="1"/>
          </p:cNvSpPr>
          <p:nvPr/>
        </p:nvSpPr>
        <p:spPr bwMode="auto">
          <a:xfrm flipH="1">
            <a:off x="8553451" y="2836863"/>
            <a:ext cx="98425" cy="704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589" name="Line 545"/>
          <p:cNvSpPr>
            <a:spLocks noChangeShapeType="1"/>
          </p:cNvSpPr>
          <p:nvPr/>
        </p:nvSpPr>
        <p:spPr bwMode="auto">
          <a:xfrm flipH="1">
            <a:off x="9144001" y="2836864"/>
            <a:ext cx="111125" cy="7270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20590" name="Group 546"/>
          <p:cNvGrpSpPr>
            <a:grpSpLocks/>
          </p:cNvGrpSpPr>
          <p:nvPr/>
        </p:nvGrpSpPr>
        <p:grpSpPr bwMode="auto">
          <a:xfrm>
            <a:off x="8196263" y="4454525"/>
            <a:ext cx="501650" cy="234950"/>
            <a:chOff x="4701" y="2996"/>
            <a:chExt cx="316" cy="148"/>
          </a:xfrm>
        </p:grpSpPr>
        <p:sp>
          <p:nvSpPr>
            <p:cNvPr id="20702" name="Oval 547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703" name="Line 548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704" name="Line 549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705" name="Rectangle 550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zh-CN" sz="2400" dirty="0">
                <a:latin typeface="+mn-lt"/>
                <a:ea typeface="+mn-ea"/>
              </a:endParaRPr>
            </a:p>
          </p:txBody>
        </p:sp>
        <p:sp>
          <p:nvSpPr>
            <p:cNvPr id="20706" name="Oval 551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grpSp>
          <p:nvGrpSpPr>
            <p:cNvPr id="20707" name="Group 552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20712" name="Line 55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13" name="Line 55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14" name="Line 55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20708" name="Group 556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20709" name="Line 55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10" name="Line 55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11" name="Line 55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0591" name="Group 560"/>
          <p:cNvGrpSpPr>
            <a:grpSpLocks/>
          </p:cNvGrpSpPr>
          <p:nvPr/>
        </p:nvGrpSpPr>
        <p:grpSpPr bwMode="auto">
          <a:xfrm>
            <a:off x="7531100" y="4756150"/>
            <a:ext cx="501650" cy="234950"/>
            <a:chOff x="4701" y="2996"/>
            <a:chExt cx="316" cy="148"/>
          </a:xfrm>
        </p:grpSpPr>
        <p:sp>
          <p:nvSpPr>
            <p:cNvPr id="20689" name="Oval 561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90" name="Line 562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91" name="Line 563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92" name="Rectangle 564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zh-CN" sz="2400" dirty="0">
                <a:latin typeface="+mn-lt"/>
                <a:ea typeface="+mn-ea"/>
              </a:endParaRPr>
            </a:p>
          </p:txBody>
        </p:sp>
        <p:sp>
          <p:nvSpPr>
            <p:cNvPr id="20693" name="Oval 565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grpSp>
          <p:nvGrpSpPr>
            <p:cNvPr id="20694" name="Group 566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20699" name="Line 56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00" name="Line 56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701" name="Line 56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20695" name="Group 570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20696" name="Line 57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697" name="Line 57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20698" name="Line 57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0592" name="Group 574"/>
          <p:cNvGrpSpPr>
            <a:grpSpLocks/>
          </p:cNvGrpSpPr>
          <p:nvPr/>
        </p:nvGrpSpPr>
        <p:grpSpPr bwMode="auto">
          <a:xfrm>
            <a:off x="8361363" y="4941888"/>
            <a:ext cx="290512" cy="404812"/>
            <a:chOff x="4290" y="3130"/>
            <a:chExt cx="183" cy="255"/>
          </a:xfrm>
        </p:grpSpPr>
        <p:pic>
          <p:nvPicPr>
            <p:cNvPr id="20671" name="Picture 575" descr="31u_bnrz[1]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72" name="Freeform 576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>
                <a:gd name="T0" fmla="*/ 0 w 199"/>
                <a:gd name="T1" fmla="*/ 0 h 232"/>
                <a:gd name="T2" fmla="*/ 0 w 199"/>
                <a:gd name="T3" fmla="*/ 0 h 232"/>
                <a:gd name="T4" fmla="*/ 0 w 199"/>
                <a:gd name="T5" fmla="*/ 0 h 232"/>
                <a:gd name="T6" fmla="*/ 0 w 199"/>
                <a:gd name="T7" fmla="*/ 0 h 232"/>
                <a:gd name="T8" fmla="*/ 0 w 199"/>
                <a:gd name="T9" fmla="*/ 0 h 232"/>
                <a:gd name="T10" fmla="*/ 0 w 199"/>
                <a:gd name="T11" fmla="*/ 0 h 232"/>
                <a:gd name="T12" fmla="*/ 0 w 199"/>
                <a:gd name="T13" fmla="*/ 0 h 232"/>
                <a:gd name="T14" fmla="*/ 0 w 199"/>
                <a:gd name="T15" fmla="*/ 0 h 232"/>
                <a:gd name="T16" fmla="*/ 0 w 199"/>
                <a:gd name="T17" fmla="*/ 0 h 232"/>
                <a:gd name="T18" fmla="*/ 0 w 199"/>
                <a:gd name="T19" fmla="*/ 0 h 232"/>
                <a:gd name="T20" fmla="*/ 0 w 199"/>
                <a:gd name="T21" fmla="*/ 0 h 232"/>
                <a:gd name="T22" fmla="*/ 0 w 199"/>
                <a:gd name="T23" fmla="*/ 0 h 232"/>
                <a:gd name="T24" fmla="*/ 0 w 199"/>
                <a:gd name="T25" fmla="*/ 0 h 232"/>
                <a:gd name="T26" fmla="*/ 0 w 199"/>
                <a:gd name="T27" fmla="*/ 0 h 232"/>
                <a:gd name="T28" fmla="*/ 0 w 199"/>
                <a:gd name="T29" fmla="*/ 0 h 232"/>
                <a:gd name="T30" fmla="*/ 0 w 199"/>
                <a:gd name="T31" fmla="*/ 0 h 232"/>
                <a:gd name="T32" fmla="*/ 0 w 199"/>
                <a:gd name="T33" fmla="*/ 0 h 232"/>
                <a:gd name="T34" fmla="*/ 0 w 199"/>
                <a:gd name="T35" fmla="*/ 0 h 232"/>
                <a:gd name="T36" fmla="*/ 0 w 199"/>
                <a:gd name="T37" fmla="*/ 0 h 232"/>
                <a:gd name="T38" fmla="*/ 0 w 199"/>
                <a:gd name="T39" fmla="*/ 0 h 232"/>
                <a:gd name="T40" fmla="*/ 0 w 199"/>
                <a:gd name="T41" fmla="*/ 0 h 232"/>
                <a:gd name="T42" fmla="*/ 0 w 199"/>
                <a:gd name="T43" fmla="*/ 0 h 232"/>
                <a:gd name="T44" fmla="*/ 0 w 199"/>
                <a:gd name="T45" fmla="*/ 0 h 232"/>
                <a:gd name="T46" fmla="*/ 0 w 199"/>
                <a:gd name="T47" fmla="*/ 0 h 232"/>
                <a:gd name="T48" fmla="*/ 0 w 199"/>
                <a:gd name="T49" fmla="*/ 0 h 232"/>
                <a:gd name="T50" fmla="*/ 0 w 199"/>
                <a:gd name="T51" fmla="*/ 0 h 232"/>
                <a:gd name="T52" fmla="*/ 0 w 199"/>
                <a:gd name="T53" fmla="*/ 0 h 232"/>
                <a:gd name="T54" fmla="*/ 0 w 199"/>
                <a:gd name="T55" fmla="*/ 0 h 232"/>
                <a:gd name="T56" fmla="*/ 0 w 199"/>
                <a:gd name="T57" fmla="*/ 0 h 232"/>
                <a:gd name="T58" fmla="*/ 0 w 199"/>
                <a:gd name="T59" fmla="*/ 0 h 232"/>
                <a:gd name="T60" fmla="*/ 0 w 199"/>
                <a:gd name="T61" fmla="*/ 0 h 232"/>
                <a:gd name="T62" fmla="*/ 0 w 199"/>
                <a:gd name="T63" fmla="*/ 0 h 232"/>
                <a:gd name="T64" fmla="*/ 0 w 199"/>
                <a:gd name="T65" fmla="*/ 0 h 232"/>
                <a:gd name="T66" fmla="*/ 0 w 199"/>
                <a:gd name="T67" fmla="*/ 0 h 232"/>
                <a:gd name="T68" fmla="*/ 0 w 199"/>
                <a:gd name="T69" fmla="*/ 0 h 232"/>
                <a:gd name="T70" fmla="*/ 0 w 199"/>
                <a:gd name="T71" fmla="*/ 0 h 232"/>
                <a:gd name="T72" fmla="*/ 0 w 199"/>
                <a:gd name="T73" fmla="*/ 0 h 232"/>
                <a:gd name="T74" fmla="*/ 0 w 199"/>
                <a:gd name="T75" fmla="*/ 0 h 232"/>
                <a:gd name="T76" fmla="*/ 0 w 199"/>
                <a:gd name="T77" fmla="*/ 0 h 232"/>
                <a:gd name="T78" fmla="*/ 0 w 199"/>
                <a:gd name="T79" fmla="*/ 0 h 232"/>
                <a:gd name="T80" fmla="*/ 0 w 199"/>
                <a:gd name="T81" fmla="*/ 0 h 232"/>
                <a:gd name="T82" fmla="*/ 0 w 199"/>
                <a:gd name="T83" fmla="*/ 0 h 232"/>
                <a:gd name="T84" fmla="*/ 0 w 199"/>
                <a:gd name="T85" fmla="*/ 0 h 232"/>
                <a:gd name="T86" fmla="*/ 0 w 199"/>
                <a:gd name="T87" fmla="*/ 0 h 232"/>
                <a:gd name="T88" fmla="*/ 0 w 199"/>
                <a:gd name="T89" fmla="*/ 0 h 232"/>
                <a:gd name="T90" fmla="*/ 0 w 199"/>
                <a:gd name="T91" fmla="*/ 0 h 232"/>
                <a:gd name="T92" fmla="*/ 0 w 199"/>
                <a:gd name="T93" fmla="*/ 0 h 232"/>
                <a:gd name="T94" fmla="*/ 0 w 199"/>
                <a:gd name="T95" fmla="*/ 0 h 232"/>
                <a:gd name="T96" fmla="*/ 0 w 199"/>
                <a:gd name="T97" fmla="*/ 0 h 2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9"/>
                <a:gd name="T148" fmla="*/ 0 h 232"/>
                <a:gd name="T149" fmla="*/ 199 w 199"/>
                <a:gd name="T150" fmla="*/ 232 h 2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73" name="Freeform 577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>
                <a:gd name="T0" fmla="*/ 0 w 128"/>
                <a:gd name="T1" fmla="*/ 0 h 180"/>
                <a:gd name="T2" fmla="*/ 0 w 128"/>
                <a:gd name="T3" fmla="*/ 0 h 180"/>
                <a:gd name="T4" fmla="*/ 0 w 128"/>
                <a:gd name="T5" fmla="*/ 0 h 180"/>
                <a:gd name="T6" fmla="*/ 0 w 128"/>
                <a:gd name="T7" fmla="*/ 0 h 180"/>
                <a:gd name="T8" fmla="*/ 0 w 128"/>
                <a:gd name="T9" fmla="*/ 0 h 180"/>
                <a:gd name="T10" fmla="*/ 0 w 128"/>
                <a:gd name="T11" fmla="*/ 0 h 180"/>
                <a:gd name="T12" fmla="*/ 0 w 128"/>
                <a:gd name="T13" fmla="*/ 0 h 180"/>
                <a:gd name="T14" fmla="*/ 0 w 128"/>
                <a:gd name="T15" fmla="*/ 0 h 180"/>
                <a:gd name="T16" fmla="*/ 0 w 128"/>
                <a:gd name="T17" fmla="*/ 0 h 180"/>
                <a:gd name="T18" fmla="*/ 0 w 128"/>
                <a:gd name="T19" fmla="*/ 0 h 180"/>
                <a:gd name="T20" fmla="*/ 0 w 128"/>
                <a:gd name="T21" fmla="*/ 0 h 180"/>
                <a:gd name="T22" fmla="*/ 0 w 128"/>
                <a:gd name="T23" fmla="*/ 0 h 180"/>
                <a:gd name="T24" fmla="*/ 0 w 128"/>
                <a:gd name="T25" fmla="*/ 0 h 180"/>
                <a:gd name="T26" fmla="*/ 0 w 128"/>
                <a:gd name="T27" fmla="*/ 0 h 180"/>
                <a:gd name="T28" fmla="*/ 0 w 128"/>
                <a:gd name="T29" fmla="*/ 0 h 180"/>
                <a:gd name="T30" fmla="*/ 0 w 128"/>
                <a:gd name="T31" fmla="*/ 0 h 180"/>
                <a:gd name="T32" fmla="*/ 0 w 128"/>
                <a:gd name="T33" fmla="*/ 0 h 180"/>
                <a:gd name="T34" fmla="*/ 0 w 128"/>
                <a:gd name="T35" fmla="*/ 0 h 180"/>
                <a:gd name="T36" fmla="*/ 0 w 128"/>
                <a:gd name="T37" fmla="*/ 0 h 180"/>
                <a:gd name="T38" fmla="*/ 0 w 128"/>
                <a:gd name="T39" fmla="*/ 0 h 180"/>
                <a:gd name="T40" fmla="*/ 0 w 128"/>
                <a:gd name="T41" fmla="*/ 0 h 180"/>
                <a:gd name="T42" fmla="*/ 0 w 128"/>
                <a:gd name="T43" fmla="*/ 0 h 180"/>
                <a:gd name="T44" fmla="*/ 0 w 128"/>
                <a:gd name="T45" fmla="*/ 0 h 180"/>
                <a:gd name="T46" fmla="*/ 0 w 128"/>
                <a:gd name="T47" fmla="*/ 0 h 180"/>
                <a:gd name="T48" fmla="*/ 0 w 128"/>
                <a:gd name="T49" fmla="*/ 0 h 180"/>
                <a:gd name="T50" fmla="*/ 0 w 128"/>
                <a:gd name="T51" fmla="*/ 0 h 180"/>
                <a:gd name="T52" fmla="*/ 0 w 128"/>
                <a:gd name="T53" fmla="*/ 0 h 180"/>
                <a:gd name="T54" fmla="*/ 0 w 128"/>
                <a:gd name="T55" fmla="*/ 0 h 180"/>
                <a:gd name="T56" fmla="*/ 0 w 128"/>
                <a:gd name="T57" fmla="*/ 0 h 180"/>
                <a:gd name="T58" fmla="*/ 0 w 128"/>
                <a:gd name="T59" fmla="*/ 0 h 180"/>
                <a:gd name="T60" fmla="*/ 0 w 128"/>
                <a:gd name="T61" fmla="*/ 0 h 180"/>
                <a:gd name="T62" fmla="*/ 0 w 128"/>
                <a:gd name="T63" fmla="*/ 0 h 180"/>
                <a:gd name="T64" fmla="*/ 0 w 128"/>
                <a:gd name="T65" fmla="*/ 0 h 180"/>
                <a:gd name="T66" fmla="*/ 0 w 128"/>
                <a:gd name="T67" fmla="*/ 0 h 180"/>
                <a:gd name="T68" fmla="*/ 0 w 128"/>
                <a:gd name="T69" fmla="*/ 0 h 180"/>
                <a:gd name="T70" fmla="*/ 0 w 128"/>
                <a:gd name="T71" fmla="*/ 0 h 180"/>
                <a:gd name="T72" fmla="*/ 0 w 128"/>
                <a:gd name="T73" fmla="*/ 0 h 180"/>
                <a:gd name="T74" fmla="*/ 0 w 128"/>
                <a:gd name="T75" fmla="*/ 0 h 180"/>
                <a:gd name="T76" fmla="*/ 0 w 128"/>
                <a:gd name="T77" fmla="*/ 0 h 180"/>
                <a:gd name="T78" fmla="*/ 0 w 128"/>
                <a:gd name="T79" fmla="*/ 0 h 180"/>
                <a:gd name="T80" fmla="*/ 0 w 128"/>
                <a:gd name="T81" fmla="*/ 0 h 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0"/>
                <a:gd name="T125" fmla="*/ 128 w 128"/>
                <a:gd name="T126" fmla="*/ 180 h 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74" name="Freeform 578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>
                <a:gd name="T0" fmla="*/ 0 w 322"/>
                <a:gd name="T1" fmla="*/ 0 h 378"/>
                <a:gd name="T2" fmla="*/ 0 w 322"/>
                <a:gd name="T3" fmla="*/ 0 h 378"/>
                <a:gd name="T4" fmla="*/ 0 w 322"/>
                <a:gd name="T5" fmla="*/ 0 h 378"/>
                <a:gd name="T6" fmla="*/ 0 w 322"/>
                <a:gd name="T7" fmla="*/ 0 h 378"/>
                <a:gd name="T8" fmla="*/ 0 w 322"/>
                <a:gd name="T9" fmla="*/ 0 h 378"/>
                <a:gd name="T10" fmla="*/ 0 w 322"/>
                <a:gd name="T11" fmla="*/ 0 h 378"/>
                <a:gd name="T12" fmla="*/ 0 w 322"/>
                <a:gd name="T13" fmla="*/ 0 h 378"/>
                <a:gd name="T14" fmla="*/ 0 w 322"/>
                <a:gd name="T15" fmla="*/ 0 h 378"/>
                <a:gd name="T16" fmla="*/ 0 w 322"/>
                <a:gd name="T17" fmla="*/ 0 h 378"/>
                <a:gd name="T18" fmla="*/ 0 w 322"/>
                <a:gd name="T19" fmla="*/ 0 h 378"/>
                <a:gd name="T20" fmla="*/ 0 w 322"/>
                <a:gd name="T21" fmla="*/ 0 h 378"/>
                <a:gd name="T22" fmla="*/ 0 w 322"/>
                <a:gd name="T23" fmla="*/ 0 h 378"/>
                <a:gd name="T24" fmla="*/ 0 w 322"/>
                <a:gd name="T25" fmla="*/ 0 h 378"/>
                <a:gd name="T26" fmla="*/ 0 w 322"/>
                <a:gd name="T27" fmla="*/ 0 h 378"/>
                <a:gd name="T28" fmla="*/ 0 w 322"/>
                <a:gd name="T29" fmla="*/ 0 h 378"/>
                <a:gd name="T30" fmla="*/ 0 w 322"/>
                <a:gd name="T31" fmla="*/ 0 h 378"/>
                <a:gd name="T32" fmla="*/ 0 w 322"/>
                <a:gd name="T33" fmla="*/ 0 h 378"/>
                <a:gd name="T34" fmla="*/ 0 w 322"/>
                <a:gd name="T35" fmla="*/ 0 h 378"/>
                <a:gd name="T36" fmla="*/ 0 w 322"/>
                <a:gd name="T37" fmla="*/ 0 h 378"/>
                <a:gd name="T38" fmla="*/ 0 w 322"/>
                <a:gd name="T39" fmla="*/ 0 h 378"/>
                <a:gd name="T40" fmla="*/ 0 w 322"/>
                <a:gd name="T41" fmla="*/ 0 h 378"/>
                <a:gd name="T42" fmla="*/ 0 w 322"/>
                <a:gd name="T43" fmla="*/ 0 h 378"/>
                <a:gd name="T44" fmla="*/ 0 w 322"/>
                <a:gd name="T45" fmla="*/ 0 h 378"/>
                <a:gd name="T46" fmla="*/ 0 w 322"/>
                <a:gd name="T47" fmla="*/ 0 h 378"/>
                <a:gd name="T48" fmla="*/ 0 w 322"/>
                <a:gd name="T49" fmla="*/ 0 h 378"/>
                <a:gd name="T50" fmla="*/ 0 w 322"/>
                <a:gd name="T51" fmla="*/ 0 h 378"/>
                <a:gd name="T52" fmla="*/ 0 w 322"/>
                <a:gd name="T53" fmla="*/ 0 h 378"/>
                <a:gd name="T54" fmla="*/ 0 w 322"/>
                <a:gd name="T55" fmla="*/ 0 h 378"/>
                <a:gd name="T56" fmla="*/ 0 w 322"/>
                <a:gd name="T57" fmla="*/ 0 h 378"/>
                <a:gd name="T58" fmla="*/ 0 w 322"/>
                <a:gd name="T59" fmla="*/ 0 h 378"/>
                <a:gd name="T60" fmla="*/ 0 w 322"/>
                <a:gd name="T61" fmla="*/ 0 h 378"/>
                <a:gd name="T62" fmla="*/ 0 w 322"/>
                <a:gd name="T63" fmla="*/ 0 h 378"/>
                <a:gd name="T64" fmla="*/ 0 w 322"/>
                <a:gd name="T65" fmla="*/ 0 h 378"/>
                <a:gd name="T66" fmla="*/ 0 w 322"/>
                <a:gd name="T67" fmla="*/ 0 h 378"/>
                <a:gd name="T68" fmla="*/ 0 w 322"/>
                <a:gd name="T69" fmla="*/ 0 h 378"/>
                <a:gd name="T70" fmla="*/ 0 w 322"/>
                <a:gd name="T71" fmla="*/ 0 h 378"/>
                <a:gd name="T72" fmla="*/ 0 w 322"/>
                <a:gd name="T73" fmla="*/ 0 h 378"/>
                <a:gd name="T74" fmla="*/ 0 w 322"/>
                <a:gd name="T75" fmla="*/ 0 h 378"/>
                <a:gd name="T76" fmla="*/ 0 w 322"/>
                <a:gd name="T77" fmla="*/ 0 h 378"/>
                <a:gd name="T78" fmla="*/ 0 w 322"/>
                <a:gd name="T79" fmla="*/ 0 h 378"/>
                <a:gd name="T80" fmla="*/ 0 w 322"/>
                <a:gd name="T81" fmla="*/ 0 h 378"/>
                <a:gd name="T82" fmla="*/ 0 w 322"/>
                <a:gd name="T83" fmla="*/ 0 h 378"/>
                <a:gd name="T84" fmla="*/ 0 w 322"/>
                <a:gd name="T85" fmla="*/ 0 h 378"/>
                <a:gd name="T86" fmla="*/ 0 w 322"/>
                <a:gd name="T87" fmla="*/ 0 h 3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2"/>
                <a:gd name="T133" fmla="*/ 0 h 378"/>
                <a:gd name="T134" fmla="*/ 322 w 322"/>
                <a:gd name="T135" fmla="*/ 378 h 3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75" name="Freeform 579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>
                <a:gd name="T0" fmla="*/ 0 w 283"/>
                <a:gd name="T1" fmla="*/ 0 h 252"/>
                <a:gd name="T2" fmla="*/ 0 w 283"/>
                <a:gd name="T3" fmla="*/ 0 h 252"/>
                <a:gd name="T4" fmla="*/ 0 w 283"/>
                <a:gd name="T5" fmla="*/ 0 h 252"/>
                <a:gd name="T6" fmla="*/ 0 w 283"/>
                <a:gd name="T7" fmla="*/ 0 h 252"/>
                <a:gd name="T8" fmla="*/ 0 w 283"/>
                <a:gd name="T9" fmla="*/ 0 h 252"/>
                <a:gd name="T10" fmla="*/ 0 w 283"/>
                <a:gd name="T11" fmla="*/ 0 h 252"/>
                <a:gd name="T12" fmla="*/ 0 w 283"/>
                <a:gd name="T13" fmla="*/ 0 h 252"/>
                <a:gd name="T14" fmla="*/ 0 w 283"/>
                <a:gd name="T15" fmla="*/ 0 h 252"/>
                <a:gd name="T16" fmla="*/ 0 w 283"/>
                <a:gd name="T17" fmla="*/ 0 h 252"/>
                <a:gd name="T18" fmla="*/ 0 w 283"/>
                <a:gd name="T19" fmla="*/ 0 h 252"/>
                <a:gd name="T20" fmla="*/ 0 w 283"/>
                <a:gd name="T21" fmla="*/ 0 h 252"/>
                <a:gd name="T22" fmla="*/ 0 w 283"/>
                <a:gd name="T23" fmla="*/ 0 h 252"/>
                <a:gd name="T24" fmla="*/ 0 w 283"/>
                <a:gd name="T25" fmla="*/ 0 h 252"/>
                <a:gd name="T26" fmla="*/ 0 w 283"/>
                <a:gd name="T27" fmla="*/ 0 h 252"/>
                <a:gd name="T28" fmla="*/ 0 w 283"/>
                <a:gd name="T29" fmla="*/ 0 h 252"/>
                <a:gd name="T30" fmla="*/ 0 w 283"/>
                <a:gd name="T31" fmla="*/ 0 h 252"/>
                <a:gd name="T32" fmla="*/ 0 w 283"/>
                <a:gd name="T33" fmla="*/ 0 h 252"/>
                <a:gd name="T34" fmla="*/ 0 w 283"/>
                <a:gd name="T35" fmla="*/ 0 h 252"/>
                <a:gd name="T36" fmla="*/ 0 w 283"/>
                <a:gd name="T37" fmla="*/ 0 h 252"/>
                <a:gd name="T38" fmla="*/ 0 w 283"/>
                <a:gd name="T39" fmla="*/ 0 h 252"/>
                <a:gd name="T40" fmla="*/ 0 w 283"/>
                <a:gd name="T41" fmla="*/ 0 h 252"/>
                <a:gd name="T42" fmla="*/ 0 w 283"/>
                <a:gd name="T43" fmla="*/ 0 h 252"/>
                <a:gd name="T44" fmla="*/ 0 w 283"/>
                <a:gd name="T45" fmla="*/ 0 h 252"/>
                <a:gd name="T46" fmla="*/ 0 w 283"/>
                <a:gd name="T47" fmla="*/ 0 h 252"/>
                <a:gd name="T48" fmla="*/ 0 w 283"/>
                <a:gd name="T49" fmla="*/ 0 h 252"/>
                <a:gd name="T50" fmla="*/ 0 w 283"/>
                <a:gd name="T51" fmla="*/ 0 h 252"/>
                <a:gd name="T52" fmla="*/ 0 w 283"/>
                <a:gd name="T53" fmla="*/ 0 h 252"/>
                <a:gd name="T54" fmla="*/ 0 w 283"/>
                <a:gd name="T55" fmla="*/ 0 h 252"/>
                <a:gd name="T56" fmla="*/ 0 w 283"/>
                <a:gd name="T57" fmla="*/ 0 h 252"/>
                <a:gd name="T58" fmla="*/ 0 w 283"/>
                <a:gd name="T59" fmla="*/ 0 h 252"/>
                <a:gd name="T60" fmla="*/ 0 w 283"/>
                <a:gd name="T61" fmla="*/ 0 h 252"/>
                <a:gd name="T62" fmla="*/ 0 w 283"/>
                <a:gd name="T63" fmla="*/ 0 h 252"/>
                <a:gd name="T64" fmla="*/ 0 w 283"/>
                <a:gd name="T65" fmla="*/ 0 h 252"/>
                <a:gd name="T66" fmla="*/ 0 w 283"/>
                <a:gd name="T67" fmla="*/ 0 h 252"/>
                <a:gd name="T68" fmla="*/ 0 w 283"/>
                <a:gd name="T69" fmla="*/ 0 h 252"/>
                <a:gd name="T70" fmla="*/ 0 w 283"/>
                <a:gd name="T71" fmla="*/ 0 h 252"/>
                <a:gd name="T72" fmla="*/ 0 w 283"/>
                <a:gd name="T73" fmla="*/ 0 h 252"/>
                <a:gd name="T74" fmla="*/ 0 w 283"/>
                <a:gd name="T75" fmla="*/ 0 h 252"/>
                <a:gd name="T76" fmla="*/ 0 w 283"/>
                <a:gd name="T77" fmla="*/ 0 h 252"/>
                <a:gd name="T78" fmla="*/ 0 w 283"/>
                <a:gd name="T79" fmla="*/ 0 h 252"/>
                <a:gd name="T80" fmla="*/ 0 w 283"/>
                <a:gd name="T81" fmla="*/ 0 h 252"/>
                <a:gd name="T82" fmla="*/ 0 w 283"/>
                <a:gd name="T83" fmla="*/ 0 h 252"/>
                <a:gd name="T84" fmla="*/ 0 w 283"/>
                <a:gd name="T85" fmla="*/ 0 h 252"/>
                <a:gd name="T86" fmla="*/ 0 w 283"/>
                <a:gd name="T87" fmla="*/ 0 h 252"/>
                <a:gd name="T88" fmla="*/ 0 w 283"/>
                <a:gd name="T89" fmla="*/ 0 h 252"/>
                <a:gd name="T90" fmla="*/ 0 w 283"/>
                <a:gd name="T91" fmla="*/ 0 h 252"/>
                <a:gd name="T92" fmla="*/ 0 w 283"/>
                <a:gd name="T93" fmla="*/ 0 h 252"/>
                <a:gd name="T94" fmla="*/ 0 w 283"/>
                <a:gd name="T95" fmla="*/ 0 h 252"/>
                <a:gd name="T96" fmla="*/ 0 w 283"/>
                <a:gd name="T97" fmla="*/ 0 h 252"/>
                <a:gd name="T98" fmla="*/ 0 w 283"/>
                <a:gd name="T99" fmla="*/ 0 h 252"/>
                <a:gd name="T100" fmla="*/ 0 w 283"/>
                <a:gd name="T101" fmla="*/ 0 h 252"/>
                <a:gd name="T102" fmla="*/ 0 w 283"/>
                <a:gd name="T103" fmla="*/ 0 h 252"/>
                <a:gd name="T104" fmla="*/ 0 w 283"/>
                <a:gd name="T105" fmla="*/ 0 h 252"/>
                <a:gd name="T106" fmla="*/ 0 w 283"/>
                <a:gd name="T107" fmla="*/ 0 h 252"/>
                <a:gd name="T108" fmla="*/ 0 w 283"/>
                <a:gd name="T109" fmla="*/ 0 h 252"/>
                <a:gd name="T110" fmla="*/ 0 w 283"/>
                <a:gd name="T111" fmla="*/ 0 h 252"/>
                <a:gd name="T112" fmla="*/ 0 w 283"/>
                <a:gd name="T113" fmla="*/ 0 h 252"/>
                <a:gd name="T114" fmla="*/ 0 w 283"/>
                <a:gd name="T115" fmla="*/ 0 h 252"/>
                <a:gd name="T116" fmla="*/ 0 w 283"/>
                <a:gd name="T117" fmla="*/ 0 h 252"/>
                <a:gd name="T118" fmla="*/ 0 w 283"/>
                <a:gd name="T119" fmla="*/ 0 h 252"/>
                <a:gd name="T120" fmla="*/ 0 w 283"/>
                <a:gd name="T121" fmla="*/ 0 h 2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3"/>
                <a:gd name="T184" fmla="*/ 0 h 252"/>
                <a:gd name="T185" fmla="*/ 283 w 283"/>
                <a:gd name="T186" fmla="*/ 252 h 25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76" name="Freeform 580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>
                <a:gd name="T0" fmla="*/ 0 w 114"/>
                <a:gd name="T1" fmla="*/ 0 h 238"/>
                <a:gd name="T2" fmla="*/ 0 w 114"/>
                <a:gd name="T3" fmla="*/ 0 h 238"/>
                <a:gd name="T4" fmla="*/ 0 w 114"/>
                <a:gd name="T5" fmla="*/ 0 h 238"/>
                <a:gd name="T6" fmla="*/ 0 w 114"/>
                <a:gd name="T7" fmla="*/ 0 h 238"/>
                <a:gd name="T8" fmla="*/ 0 w 114"/>
                <a:gd name="T9" fmla="*/ 0 h 238"/>
                <a:gd name="T10" fmla="*/ 0 w 114"/>
                <a:gd name="T11" fmla="*/ 0 h 238"/>
                <a:gd name="T12" fmla="*/ 0 w 114"/>
                <a:gd name="T13" fmla="*/ 0 h 238"/>
                <a:gd name="T14" fmla="*/ 0 w 114"/>
                <a:gd name="T15" fmla="*/ 0 h 238"/>
                <a:gd name="T16" fmla="*/ 0 w 114"/>
                <a:gd name="T17" fmla="*/ 0 h 238"/>
                <a:gd name="T18" fmla="*/ 0 w 114"/>
                <a:gd name="T19" fmla="*/ 0 h 238"/>
                <a:gd name="T20" fmla="*/ 0 w 114"/>
                <a:gd name="T21" fmla="*/ 0 h 238"/>
                <a:gd name="T22" fmla="*/ 0 w 114"/>
                <a:gd name="T23" fmla="*/ 0 h 238"/>
                <a:gd name="T24" fmla="*/ 0 w 114"/>
                <a:gd name="T25" fmla="*/ 0 h 238"/>
                <a:gd name="T26" fmla="*/ 0 w 114"/>
                <a:gd name="T27" fmla="*/ 0 h 238"/>
                <a:gd name="T28" fmla="*/ 0 w 114"/>
                <a:gd name="T29" fmla="*/ 0 h 238"/>
                <a:gd name="T30" fmla="*/ 0 w 114"/>
                <a:gd name="T31" fmla="*/ 0 h 238"/>
                <a:gd name="T32" fmla="*/ 0 w 114"/>
                <a:gd name="T33" fmla="*/ 0 h 238"/>
                <a:gd name="T34" fmla="*/ 0 w 114"/>
                <a:gd name="T35" fmla="*/ 0 h 238"/>
                <a:gd name="T36" fmla="*/ 0 w 114"/>
                <a:gd name="T37" fmla="*/ 0 h 238"/>
                <a:gd name="T38" fmla="*/ 0 w 114"/>
                <a:gd name="T39" fmla="*/ 0 h 238"/>
                <a:gd name="T40" fmla="*/ 0 w 114"/>
                <a:gd name="T41" fmla="*/ 0 h 238"/>
                <a:gd name="T42" fmla="*/ 0 w 114"/>
                <a:gd name="T43" fmla="*/ 0 h 238"/>
                <a:gd name="T44" fmla="*/ 0 w 114"/>
                <a:gd name="T45" fmla="*/ 0 h 238"/>
                <a:gd name="T46" fmla="*/ 0 w 114"/>
                <a:gd name="T47" fmla="*/ 0 h 238"/>
                <a:gd name="T48" fmla="*/ 0 w 114"/>
                <a:gd name="T49" fmla="*/ 0 h 238"/>
                <a:gd name="T50" fmla="*/ 0 w 114"/>
                <a:gd name="T51" fmla="*/ 0 h 238"/>
                <a:gd name="T52" fmla="*/ 0 w 114"/>
                <a:gd name="T53" fmla="*/ 0 h 238"/>
                <a:gd name="T54" fmla="*/ 0 w 114"/>
                <a:gd name="T55" fmla="*/ 0 h 238"/>
                <a:gd name="T56" fmla="*/ 0 w 114"/>
                <a:gd name="T57" fmla="*/ 0 h 238"/>
                <a:gd name="T58" fmla="*/ 0 w 114"/>
                <a:gd name="T59" fmla="*/ 0 h 238"/>
                <a:gd name="T60" fmla="*/ 0 w 114"/>
                <a:gd name="T61" fmla="*/ 0 h 238"/>
                <a:gd name="T62" fmla="*/ 0 w 114"/>
                <a:gd name="T63" fmla="*/ 0 h 238"/>
                <a:gd name="T64" fmla="*/ 0 w 114"/>
                <a:gd name="T65" fmla="*/ 0 h 238"/>
                <a:gd name="T66" fmla="*/ 0 w 114"/>
                <a:gd name="T67" fmla="*/ 0 h 238"/>
                <a:gd name="T68" fmla="*/ 0 w 114"/>
                <a:gd name="T69" fmla="*/ 0 h 238"/>
                <a:gd name="T70" fmla="*/ 0 w 114"/>
                <a:gd name="T71" fmla="*/ 0 h 238"/>
                <a:gd name="T72" fmla="*/ 0 w 114"/>
                <a:gd name="T73" fmla="*/ 0 h 238"/>
                <a:gd name="T74" fmla="*/ 0 w 114"/>
                <a:gd name="T75" fmla="*/ 0 h 238"/>
                <a:gd name="T76" fmla="*/ 0 w 114"/>
                <a:gd name="T77" fmla="*/ 0 h 238"/>
                <a:gd name="T78" fmla="*/ 0 w 114"/>
                <a:gd name="T79" fmla="*/ 0 h 238"/>
                <a:gd name="T80" fmla="*/ 0 w 114"/>
                <a:gd name="T81" fmla="*/ 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4"/>
                <a:gd name="T124" fmla="*/ 0 h 238"/>
                <a:gd name="T125" fmla="*/ 114 w 114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77" name="Freeform 581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>
                <a:gd name="T0" fmla="*/ 0 w 246"/>
                <a:gd name="T1" fmla="*/ 0 h 310"/>
                <a:gd name="T2" fmla="*/ 0 w 246"/>
                <a:gd name="T3" fmla="*/ 0 h 310"/>
                <a:gd name="T4" fmla="*/ 0 w 246"/>
                <a:gd name="T5" fmla="*/ 0 h 310"/>
                <a:gd name="T6" fmla="*/ 0 w 246"/>
                <a:gd name="T7" fmla="*/ 0 h 310"/>
                <a:gd name="T8" fmla="*/ 0 w 246"/>
                <a:gd name="T9" fmla="*/ 0 h 310"/>
                <a:gd name="T10" fmla="*/ 0 w 246"/>
                <a:gd name="T11" fmla="*/ 0 h 310"/>
                <a:gd name="T12" fmla="*/ 0 w 246"/>
                <a:gd name="T13" fmla="*/ 0 h 310"/>
                <a:gd name="T14" fmla="*/ 0 w 246"/>
                <a:gd name="T15" fmla="*/ 0 h 310"/>
                <a:gd name="T16" fmla="*/ 0 w 246"/>
                <a:gd name="T17" fmla="*/ 0 h 310"/>
                <a:gd name="T18" fmla="*/ 0 w 246"/>
                <a:gd name="T19" fmla="*/ 0 h 310"/>
                <a:gd name="T20" fmla="*/ 0 w 246"/>
                <a:gd name="T21" fmla="*/ 0 h 310"/>
                <a:gd name="T22" fmla="*/ 0 w 246"/>
                <a:gd name="T23" fmla="*/ 0 h 310"/>
                <a:gd name="T24" fmla="*/ 0 w 246"/>
                <a:gd name="T25" fmla="*/ 0 h 310"/>
                <a:gd name="T26" fmla="*/ 0 w 246"/>
                <a:gd name="T27" fmla="*/ 0 h 310"/>
                <a:gd name="T28" fmla="*/ 0 w 246"/>
                <a:gd name="T29" fmla="*/ 0 h 310"/>
                <a:gd name="T30" fmla="*/ 0 w 246"/>
                <a:gd name="T31" fmla="*/ 0 h 310"/>
                <a:gd name="T32" fmla="*/ 0 w 246"/>
                <a:gd name="T33" fmla="*/ 0 h 310"/>
                <a:gd name="T34" fmla="*/ 0 w 246"/>
                <a:gd name="T35" fmla="*/ 0 h 310"/>
                <a:gd name="T36" fmla="*/ 0 w 246"/>
                <a:gd name="T37" fmla="*/ 0 h 310"/>
                <a:gd name="T38" fmla="*/ 0 w 246"/>
                <a:gd name="T39" fmla="*/ 0 h 310"/>
                <a:gd name="T40" fmla="*/ 0 w 246"/>
                <a:gd name="T41" fmla="*/ 0 h 310"/>
                <a:gd name="T42" fmla="*/ 0 w 246"/>
                <a:gd name="T43" fmla="*/ 0 h 310"/>
                <a:gd name="T44" fmla="*/ 0 w 246"/>
                <a:gd name="T45" fmla="*/ 0 h 310"/>
                <a:gd name="T46" fmla="*/ 0 w 246"/>
                <a:gd name="T47" fmla="*/ 0 h 310"/>
                <a:gd name="T48" fmla="*/ 0 w 246"/>
                <a:gd name="T49" fmla="*/ 0 h 310"/>
                <a:gd name="T50" fmla="*/ 0 w 246"/>
                <a:gd name="T51" fmla="*/ 0 h 310"/>
                <a:gd name="T52" fmla="*/ 0 w 246"/>
                <a:gd name="T53" fmla="*/ 0 h 310"/>
                <a:gd name="T54" fmla="*/ 0 w 246"/>
                <a:gd name="T55" fmla="*/ 0 h 310"/>
                <a:gd name="T56" fmla="*/ 0 w 246"/>
                <a:gd name="T57" fmla="*/ 0 h 310"/>
                <a:gd name="T58" fmla="*/ 0 w 246"/>
                <a:gd name="T59" fmla="*/ 0 h 310"/>
                <a:gd name="T60" fmla="*/ 0 w 246"/>
                <a:gd name="T61" fmla="*/ 0 h 310"/>
                <a:gd name="T62" fmla="*/ 0 w 246"/>
                <a:gd name="T63" fmla="*/ 0 h 310"/>
                <a:gd name="T64" fmla="*/ 0 w 246"/>
                <a:gd name="T65" fmla="*/ 0 h 310"/>
                <a:gd name="T66" fmla="*/ 0 w 246"/>
                <a:gd name="T67" fmla="*/ 0 h 310"/>
                <a:gd name="T68" fmla="*/ 0 w 246"/>
                <a:gd name="T69" fmla="*/ 0 h 310"/>
                <a:gd name="T70" fmla="*/ 0 w 246"/>
                <a:gd name="T71" fmla="*/ 0 h 310"/>
                <a:gd name="T72" fmla="*/ 0 w 246"/>
                <a:gd name="T73" fmla="*/ 0 h 310"/>
                <a:gd name="T74" fmla="*/ 0 w 246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6"/>
                <a:gd name="T115" fmla="*/ 0 h 310"/>
                <a:gd name="T116" fmla="*/ 246 w 246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78" name="Freeform 582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>
                <a:gd name="T0" fmla="*/ 0 w 83"/>
                <a:gd name="T1" fmla="*/ 0 h 187"/>
                <a:gd name="T2" fmla="*/ 0 w 83"/>
                <a:gd name="T3" fmla="*/ 0 h 187"/>
                <a:gd name="T4" fmla="*/ 0 w 83"/>
                <a:gd name="T5" fmla="*/ 0 h 187"/>
                <a:gd name="T6" fmla="*/ 0 w 83"/>
                <a:gd name="T7" fmla="*/ 0 h 187"/>
                <a:gd name="T8" fmla="*/ 0 w 83"/>
                <a:gd name="T9" fmla="*/ 0 h 187"/>
                <a:gd name="T10" fmla="*/ 0 w 83"/>
                <a:gd name="T11" fmla="*/ 0 h 187"/>
                <a:gd name="T12" fmla="*/ 0 w 83"/>
                <a:gd name="T13" fmla="*/ 0 h 187"/>
                <a:gd name="T14" fmla="*/ 0 w 83"/>
                <a:gd name="T15" fmla="*/ 0 h 187"/>
                <a:gd name="T16" fmla="*/ 0 w 83"/>
                <a:gd name="T17" fmla="*/ 0 h 187"/>
                <a:gd name="T18" fmla="*/ 0 w 83"/>
                <a:gd name="T19" fmla="*/ 0 h 187"/>
                <a:gd name="T20" fmla="*/ 0 w 83"/>
                <a:gd name="T21" fmla="*/ 0 h 187"/>
                <a:gd name="T22" fmla="*/ 0 w 83"/>
                <a:gd name="T23" fmla="*/ 0 h 187"/>
                <a:gd name="T24" fmla="*/ 0 w 83"/>
                <a:gd name="T25" fmla="*/ 0 h 187"/>
                <a:gd name="T26" fmla="*/ 0 w 83"/>
                <a:gd name="T27" fmla="*/ 0 h 187"/>
                <a:gd name="T28" fmla="*/ 0 w 83"/>
                <a:gd name="T29" fmla="*/ 0 h 187"/>
                <a:gd name="T30" fmla="*/ 0 w 83"/>
                <a:gd name="T31" fmla="*/ 0 h 187"/>
                <a:gd name="T32" fmla="*/ 0 w 83"/>
                <a:gd name="T33" fmla="*/ 0 h 187"/>
                <a:gd name="T34" fmla="*/ 0 w 83"/>
                <a:gd name="T35" fmla="*/ 0 h 187"/>
                <a:gd name="T36" fmla="*/ 0 w 83"/>
                <a:gd name="T37" fmla="*/ 0 h 187"/>
                <a:gd name="T38" fmla="*/ 0 w 83"/>
                <a:gd name="T39" fmla="*/ 0 h 187"/>
                <a:gd name="T40" fmla="*/ 0 w 83"/>
                <a:gd name="T41" fmla="*/ 0 h 187"/>
                <a:gd name="T42" fmla="*/ 0 w 83"/>
                <a:gd name="T43" fmla="*/ 0 h 187"/>
                <a:gd name="T44" fmla="*/ 0 w 83"/>
                <a:gd name="T45" fmla="*/ 0 h 187"/>
                <a:gd name="T46" fmla="*/ 0 w 83"/>
                <a:gd name="T47" fmla="*/ 0 h 187"/>
                <a:gd name="T48" fmla="*/ 0 w 83"/>
                <a:gd name="T49" fmla="*/ 0 h 1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3"/>
                <a:gd name="T76" fmla="*/ 0 h 187"/>
                <a:gd name="T77" fmla="*/ 83 w 83"/>
                <a:gd name="T78" fmla="*/ 187 h 18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79" name="Freeform 583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>
                <a:gd name="T0" fmla="*/ 0 w 44"/>
                <a:gd name="T1" fmla="*/ 0 h 94"/>
                <a:gd name="T2" fmla="*/ 0 w 44"/>
                <a:gd name="T3" fmla="*/ 0 h 94"/>
                <a:gd name="T4" fmla="*/ 0 w 44"/>
                <a:gd name="T5" fmla="*/ 0 h 94"/>
                <a:gd name="T6" fmla="*/ 0 w 44"/>
                <a:gd name="T7" fmla="*/ 0 h 94"/>
                <a:gd name="T8" fmla="*/ 0 w 44"/>
                <a:gd name="T9" fmla="*/ 0 h 94"/>
                <a:gd name="T10" fmla="*/ 0 w 44"/>
                <a:gd name="T11" fmla="*/ 0 h 94"/>
                <a:gd name="T12" fmla="*/ 0 w 44"/>
                <a:gd name="T13" fmla="*/ 0 h 94"/>
                <a:gd name="T14" fmla="*/ 0 w 44"/>
                <a:gd name="T15" fmla="*/ 0 h 94"/>
                <a:gd name="T16" fmla="*/ 0 w 44"/>
                <a:gd name="T17" fmla="*/ 0 h 94"/>
                <a:gd name="T18" fmla="*/ 0 w 44"/>
                <a:gd name="T19" fmla="*/ 0 h 94"/>
                <a:gd name="T20" fmla="*/ 0 w 44"/>
                <a:gd name="T21" fmla="*/ 0 h 94"/>
                <a:gd name="T22" fmla="*/ 0 w 44"/>
                <a:gd name="T23" fmla="*/ 0 h 94"/>
                <a:gd name="T24" fmla="*/ 0 w 44"/>
                <a:gd name="T25" fmla="*/ 0 h 94"/>
                <a:gd name="T26" fmla="*/ 0 w 44"/>
                <a:gd name="T27" fmla="*/ 0 h 94"/>
                <a:gd name="T28" fmla="*/ 0 w 44"/>
                <a:gd name="T29" fmla="*/ 0 h 94"/>
                <a:gd name="T30" fmla="*/ 0 w 44"/>
                <a:gd name="T31" fmla="*/ 0 h 94"/>
                <a:gd name="T32" fmla="*/ 0 w 44"/>
                <a:gd name="T33" fmla="*/ 0 h 94"/>
                <a:gd name="T34" fmla="*/ 0 w 44"/>
                <a:gd name="T35" fmla="*/ 0 h 94"/>
                <a:gd name="T36" fmla="*/ 0 w 44"/>
                <a:gd name="T37" fmla="*/ 0 h 94"/>
                <a:gd name="T38" fmla="*/ 0 w 44"/>
                <a:gd name="T39" fmla="*/ 0 h 94"/>
                <a:gd name="T40" fmla="*/ 0 w 44"/>
                <a:gd name="T41" fmla="*/ 0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"/>
                <a:gd name="T64" fmla="*/ 0 h 94"/>
                <a:gd name="T65" fmla="*/ 44 w 44"/>
                <a:gd name="T66" fmla="*/ 94 h 9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80" name="Freeform 584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>
                <a:gd name="T0" fmla="*/ 0 w 38"/>
                <a:gd name="T1" fmla="*/ 0 h 54"/>
                <a:gd name="T2" fmla="*/ 0 w 38"/>
                <a:gd name="T3" fmla="*/ 0 h 54"/>
                <a:gd name="T4" fmla="*/ 0 w 38"/>
                <a:gd name="T5" fmla="*/ 0 h 54"/>
                <a:gd name="T6" fmla="*/ 0 w 38"/>
                <a:gd name="T7" fmla="*/ 0 h 54"/>
                <a:gd name="T8" fmla="*/ 0 w 38"/>
                <a:gd name="T9" fmla="*/ 0 h 54"/>
                <a:gd name="T10" fmla="*/ 0 w 38"/>
                <a:gd name="T11" fmla="*/ 0 h 54"/>
                <a:gd name="T12" fmla="*/ 0 w 38"/>
                <a:gd name="T13" fmla="*/ 0 h 54"/>
                <a:gd name="T14" fmla="*/ 0 w 38"/>
                <a:gd name="T15" fmla="*/ 0 h 54"/>
                <a:gd name="T16" fmla="*/ 0 w 38"/>
                <a:gd name="T17" fmla="*/ 0 h 54"/>
                <a:gd name="T18" fmla="*/ 0 w 38"/>
                <a:gd name="T19" fmla="*/ 0 h 54"/>
                <a:gd name="T20" fmla="*/ 0 w 38"/>
                <a:gd name="T21" fmla="*/ 0 h 54"/>
                <a:gd name="T22" fmla="*/ 0 w 38"/>
                <a:gd name="T23" fmla="*/ 0 h 54"/>
                <a:gd name="T24" fmla="*/ 0 w 38"/>
                <a:gd name="T25" fmla="*/ 0 h 54"/>
                <a:gd name="T26" fmla="*/ 0 w 38"/>
                <a:gd name="T27" fmla="*/ 0 h 54"/>
                <a:gd name="T28" fmla="*/ 0 w 38"/>
                <a:gd name="T29" fmla="*/ 0 h 54"/>
                <a:gd name="T30" fmla="*/ 0 w 38"/>
                <a:gd name="T31" fmla="*/ 0 h 54"/>
                <a:gd name="T32" fmla="*/ 0 w 38"/>
                <a:gd name="T33" fmla="*/ 0 h 54"/>
                <a:gd name="T34" fmla="*/ 0 w 38"/>
                <a:gd name="T35" fmla="*/ 0 h 54"/>
                <a:gd name="T36" fmla="*/ 0 w 38"/>
                <a:gd name="T37" fmla="*/ 0 h 54"/>
                <a:gd name="T38" fmla="*/ 0 w 38"/>
                <a:gd name="T39" fmla="*/ 0 h 54"/>
                <a:gd name="T40" fmla="*/ 0 w 38"/>
                <a:gd name="T41" fmla="*/ 0 h 54"/>
                <a:gd name="T42" fmla="*/ 0 w 38"/>
                <a:gd name="T43" fmla="*/ 0 h 54"/>
                <a:gd name="T44" fmla="*/ 0 w 38"/>
                <a:gd name="T45" fmla="*/ 0 h 54"/>
                <a:gd name="T46" fmla="*/ 0 w 38"/>
                <a:gd name="T47" fmla="*/ 0 h 54"/>
                <a:gd name="T48" fmla="*/ 0 w 38"/>
                <a:gd name="T49" fmla="*/ 0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"/>
                <a:gd name="T76" fmla="*/ 0 h 54"/>
                <a:gd name="T77" fmla="*/ 38 w 38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81" name="Freeform 585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>
                <a:gd name="T0" fmla="*/ 0 w 52"/>
                <a:gd name="T1" fmla="*/ 0 h 36"/>
                <a:gd name="T2" fmla="*/ 0 w 52"/>
                <a:gd name="T3" fmla="*/ 0 h 36"/>
                <a:gd name="T4" fmla="*/ 0 w 52"/>
                <a:gd name="T5" fmla="*/ 0 h 36"/>
                <a:gd name="T6" fmla="*/ 0 w 52"/>
                <a:gd name="T7" fmla="*/ 0 h 36"/>
                <a:gd name="T8" fmla="*/ 0 w 52"/>
                <a:gd name="T9" fmla="*/ 0 h 36"/>
                <a:gd name="T10" fmla="*/ 0 w 52"/>
                <a:gd name="T11" fmla="*/ 0 h 36"/>
                <a:gd name="T12" fmla="*/ 0 w 52"/>
                <a:gd name="T13" fmla="*/ 0 h 36"/>
                <a:gd name="T14" fmla="*/ 0 w 52"/>
                <a:gd name="T15" fmla="*/ 0 h 36"/>
                <a:gd name="T16" fmla="*/ 0 w 52"/>
                <a:gd name="T17" fmla="*/ 0 h 36"/>
                <a:gd name="T18" fmla="*/ 0 w 52"/>
                <a:gd name="T19" fmla="*/ 0 h 36"/>
                <a:gd name="T20" fmla="*/ 0 w 52"/>
                <a:gd name="T21" fmla="*/ 0 h 36"/>
                <a:gd name="T22" fmla="*/ 0 w 52"/>
                <a:gd name="T23" fmla="*/ 0 h 36"/>
                <a:gd name="T24" fmla="*/ 0 w 52"/>
                <a:gd name="T25" fmla="*/ 0 h 36"/>
                <a:gd name="T26" fmla="*/ 0 w 52"/>
                <a:gd name="T27" fmla="*/ 0 h 36"/>
                <a:gd name="T28" fmla="*/ 0 w 52"/>
                <a:gd name="T29" fmla="*/ 0 h 36"/>
                <a:gd name="T30" fmla="*/ 0 w 52"/>
                <a:gd name="T31" fmla="*/ 0 h 36"/>
                <a:gd name="T32" fmla="*/ 0 w 52"/>
                <a:gd name="T33" fmla="*/ 0 h 36"/>
                <a:gd name="T34" fmla="*/ 0 w 52"/>
                <a:gd name="T35" fmla="*/ 0 h 36"/>
                <a:gd name="T36" fmla="*/ 0 w 52"/>
                <a:gd name="T37" fmla="*/ 0 h 36"/>
                <a:gd name="T38" fmla="*/ 0 w 52"/>
                <a:gd name="T39" fmla="*/ 0 h 36"/>
                <a:gd name="T40" fmla="*/ 0 w 52"/>
                <a:gd name="T41" fmla="*/ 0 h 36"/>
                <a:gd name="T42" fmla="*/ 0 w 52"/>
                <a:gd name="T43" fmla="*/ 0 h 36"/>
                <a:gd name="T44" fmla="*/ 0 w 52"/>
                <a:gd name="T45" fmla="*/ 0 h 36"/>
                <a:gd name="T46" fmla="*/ 0 w 52"/>
                <a:gd name="T47" fmla="*/ 0 h 36"/>
                <a:gd name="T48" fmla="*/ 0 w 52"/>
                <a:gd name="T49" fmla="*/ 0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2"/>
                <a:gd name="T76" fmla="*/ 0 h 36"/>
                <a:gd name="T77" fmla="*/ 52 w 52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82" name="Freeform 586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>
                <a:gd name="T0" fmla="*/ 0 w 198"/>
                <a:gd name="T1" fmla="*/ 0 h 236"/>
                <a:gd name="T2" fmla="*/ 0 w 198"/>
                <a:gd name="T3" fmla="*/ 0 h 236"/>
                <a:gd name="T4" fmla="*/ 0 w 198"/>
                <a:gd name="T5" fmla="*/ 0 h 236"/>
                <a:gd name="T6" fmla="*/ 0 w 198"/>
                <a:gd name="T7" fmla="*/ 0 h 236"/>
                <a:gd name="T8" fmla="*/ 0 w 198"/>
                <a:gd name="T9" fmla="*/ 0 h 236"/>
                <a:gd name="T10" fmla="*/ 0 w 198"/>
                <a:gd name="T11" fmla="*/ 0 h 236"/>
                <a:gd name="T12" fmla="*/ 0 w 198"/>
                <a:gd name="T13" fmla="*/ 0 h 236"/>
                <a:gd name="T14" fmla="*/ 0 w 198"/>
                <a:gd name="T15" fmla="*/ 0 h 236"/>
                <a:gd name="T16" fmla="*/ 0 w 198"/>
                <a:gd name="T17" fmla="*/ 0 h 236"/>
                <a:gd name="T18" fmla="*/ 0 w 198"/>
                <a:gd name="T19" fmla="*/ 0 h 236"/>
                <a:gd name="T20" fmla="*/ 0 w 198"/>
                <a:gd name="T21" fmla="*/ 0 h 236"/>
                <a:gd name="T22" fmla="*/ 0 w 198"/>
                <a:gd name="T23" fmla="*/ 0 h 236"/>
                <a:gd name="T24" fmla="*/ 0 w 198"/>
                <a:gd name="T25" fmla="*/ 0 h 236"/>
                <a:gd name="T26" fmla="*/ 0 w 198"/>
                <a:gd name="T27" fmla="*/ 0 h 236"/>
                <a:gd name="T28" fmla="*/ 0 w 198"/>
                <a:gd name="T29" fmla="*/ 0 h 236"/>
                <a:gd name="T30" fmla="*/ 0 w 198"/>
                <a:gd name="T31" fmla="*/ 0 h 236"/>
                <a:gd name="T32" fmla="*/ 0 w 198"/>
                <a:gd name="T33" fmla="*/ 0 h 236"/>
                <a:gd name="T34" fmla="*/ 0 w 198"/>
                <a:gd name="T35" fmla="*/ 0 h 236"/>
                <a:gd name="T36" fmla="*/ 0 w 198"/>
                <a:gd name="T37" fmla="*/ 0 h 236"/>
                <a:gd name="T38" fmla="*/ 0 w 198"/>
                <a:gd name="T39" fmla="*/ 0 h 236"/>
                <a:gd name="T40" fmla="*/ 0 w 198"/>
                <a:gd name="T41" fmla="*/ 0 h 236"/>
                <a:gd name="T42" fmla="*/ 0 w 198"/>
                <a:gd name="T43" fmla="*/ 0 h 236"/>
                <a:gd name="T44" fmla="*/ 0 w 198"/>
                <a:gd name="T45" fmla="*/ 0 h 236"/>
                <a:gd name="T46" fmla="*/ 0 w 198"/>
                <a:gd name="T47" fmla="*/ 0 h 236"/>
                <a:gd name="T48" fmla="*/ 0 w 198"/>
                <a:gd name="T49" fmla="*/ 0 h 236"/>
                <a:gd name="T50" fmla="*/ 0 w 198"/>
                <a:gd name="T51" fmla="*/ 0 h 236"/>
                <a:gd name="T52" fmla="*/ 0 w 198"/>
                <a:gd name="T53" fmla="*/ 0 h 236"/>
                <a:gd name="T54" fmla="*/ 0 w 198"/>
                <a:gd name="T55" fmla="*/ 0 h 236"/>
                <a:gd name="T56" fmla="*/ 0 w 198"/>
                <a:gd name="T57" fmla="*/ 0 h 236"/>
                <a:gd name="T58" fmla="*/ 0 w 198"/>
                <a:gd name="T59" fmla="*/ 0 h 236"/>
                <a:gd name="T60" fmla="*/ 0 w 198"/>
                <a:gd name="T61" fmla="*/ 0 h 236"/>
                <a:gd name="T62" fmla="*/ 0 w 198"/>
                <a:gd name="T63" fmla="*/ 0 h 236"/>
                <a:gd name="T64" fmla="*/ 0 w 198"/>
                <a:gd name="T65" fmla="*/ 0 h 236"/>
                <a:gd name="T66" fmla="*/ 0 w 198"/>
                <a:gd name="T67" fmla="*/ 0 h 236"/>
                <a:gd name="T68" fmla="*/ 0 w 198"/>
                <a:gd name="T69" fmla="*/ 0 h 236"/>
                <a:gd name="T70" fmla="*/ 0 w 198"/>
                <a:gd name="T71" fmla="*/ 0 h 236"/>
                <a:gd name="T72" fmla="*/ 0 w 198"/>
                <a:gd name="T73" fmla="*/ 0 h 236"/>
                <a:gd name="T74" fmla="*/ 0 w 198"/>
                <a:gd name="T75" fmla="*/ 0 h 236"/>
                <a:gd name="T76" fmla="*/ 0 w 198"/>
                <a:gd name="T77" fmla="*/ 0 h 236"/>
                <a:gd name="T78" fmla="*/ 0 w 198"/>
                <a:gd name="T79" fmla="*/ 0 h 236"/>
                <a:gd name="T80" fmla="*/ 0 w 198"/>
                <a:gd name="T81" fmla="*/ 0 h 236"/>
                <a:gd name="T82" fmla="*/ 0 w 198"/>
                <a:gd name="T83" fmla="*/ 0 h 236"/>
                <a:gd name="T84" fmla="*/ 0 w 198"/>
                <a:gd name="T85" fmla="*/ 0 h 236"/>
                <a:gd name="T86" fmla="*/ 0 w 198"/>
                <a:gd name="T87" fmla="*/ 0 h 236"/>
                <a:gd name="T88" fmla="*/ 0 w 198"/>
                <a:gd name="T89" fmla="*/ 0 h 236"/>
                <a:gd name="T90" fmla="*/ 0 w 198"/>
                <a:gd name="T91" fmla="*/ 0 h 236"/>
                <a:gd name="T92" fmla="*/ 0 w 198"/>
                <a:gd name="T93" fmla="*/ 0 h 236"/>
                <a:gd name="T94" fmla="*/ 0 w 198"/>
                <a:gd name="T95" fmla="*/ 0 h 236"/>
                <a:gd name="T96" fmla="*/ 0 w 198"/>
                <a:gd name="T97" fmla="*/ 0 h 236"/>
                <a:gd name="T98" fmla="*/ 0 w 198"/>
                <a:gd name="T99" fmla="*/ 0 h 236"/>
                <a:gd name="T100" fmla="*/ 0 w 198"/>
                <a:gd name="T101" fmla="*/ 0 h 236"/>
                <a:gd name="T102" fmla="*/ 0 w 198"/>
                <a:gd name="T103" fmla="*/ 0 h 236"/>
                <a:gd name="T104" fmla="*/ 0 w 198"/>
                <a:gd name="T105" fmla="*/ 0 h 236"/>
                <a:gd name="T106" fmla="*/ 0 w 198"/>
                <a:gd name="T107" fmla="*/ 0 h 236"/>
                <a:gd name="T108" fmla="*/ 0 w 198"/>
                <a:gd name="T109" fmla="*/ 0 h 236"/>
                <a:gd name="T110" fmla="*/ 0 w 198"/>
                <a:gd name="T111" fmla="*/ 0 h 236"/>
                <a:gd name="T112" fmla="*/ 0 w 198"/>
                <a:gd name="T113" fmla="*/ 0 h 236"/>
                <a:gd name="T114" fmla="*/ 0 w 198"/>
                <a:gd name="T115" fmla="*/ 0 h 236"/>
                <a:gd name="T116" fmla="*/ 0 w 198"/>
                <a:gd name="T117" fmla="*/ 0 h 236"/>
                <a:gd name="T118" fmla="*/ 0 w 198"/>
                <a:gd name="T119" fmla="*/ 0 h 236"/>
                <a:gd name="T120" fmla="*/ 0 w 198"/>
                <a:gd name="T121" fmla="*/ 0 h 2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8"/>
                <a:gd name="T184" fmla="*/ 0 h 236"/>
                <a:gd name="T185" fmla="*/ 198 w 198"/>
                <a:gd name="T186" fmla="*/ 236 h 2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83" name="Freeform 587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>
                <a:gd name="T0" fmla="*/ 0 w 128"/>
                <a:gd name="T1" fmla="*/ 0 h 183"/>
                <a:gd name="T2" fmla="*/ 0 w 128"/>
                <a:gd name="T3" fmla="*/ 0 h 183"/>
                <a:gd name="T4" fmla="*/ 0 w 128"/>
                <a:gd name="T5" fmla="*/ 0 h 183"/>
                <a:gd name="T6" fmla="*/ 0 w 128"/>
                <a:gd name="T7" fmla="*/ 0 h 183"/>
                <a:gd name="T8" fmla="*/ 0 w 128"/>
                <a:gd name="T9" fmla="*/ 0 h 183"/>
                <a:gd name="T10" fmla="*/ 0 w 128"/>
                <a:gd name="T11" fmla="*/ 0 h 183"/>
                <a:gd name="T12" fmla="*/ 0 w 128"/>
                <a:gd name="T13" fmla="*/ 0 h 183"/>
                <a:gd name="T14" fmla="*/ 0 w 128"/>
                <a:gd name="T15" fmla="*/ 0 h 183"/>
                <a:gd name="T16" fmla="*/ 0 w 128"/>
                <a:gd name="T17" fmla="*/ 0 h 183"/>
                <a:gd name="T18" fmla="*/ 0 w 128"/>
                <a:gd name="T19" fmla="*/ 0 h 183"/>
                <a:gd name="T20" fmla="*/ 0 w 128"/>
                <a:gd name="T21" fmla="*/ 0 h 183"/>
                <a:gd name="T22" fmla="*/ 0 w 128"/>
                <a:gd name="T23" fmla="*/ 0 h 183"/>
                <a:gd name="T24" fmla="*/ 0 w 128"/>
                <a:gd name="T25" fmla="*/ 0 h 183"/>
                <a:gd name="T26" fmla="*/ 0 w 128"/>
                <a:gd name="T27" fmla="*/ 0 h 183"/>
                <a:gd name="T28" fmla="*/ 0 w 128"/>
                <a:gd name="T29" fmla="*/ 0 h 183"/>
                <a:gd name="T30" fmla="*/ 0 w 128"/>
                <a:gd name="T31" fmla="*/ 0 h 183"/>
                <a:gd name="T32" fmla="*/ 0 w 128"/>
                <a:gd name="T33" fmla="*/ 0 h 183"/>
                <a:gd name="T34" fmla="*/ 0 w 128"/>
                <a:gd name="T35" fmla="*/ 0 h 183"/>
                <a:gd name="T36" fmla="*/ 0 w 128"/>
                <a:gd name="T37" fmla="*/ 0 h 183"/>
                <a:gd name="T38" fmla="*/ 0 w 128"/>
                <a:gd name="T39" fmla="*/ 0 h 183"/>
                <a:gd name="T40" fmla="*/ 0 w 128"/>
                <a:gd name="T41" fmla="*/ 0 h 183"/>
                <a:gd name="T42" fmla="*/ 0 w 128"/>
                <a:gd name="T43" fmla="*/ 0 h 183"/>
                <a:gd name="T44" fmla="*/ 0 w 128"/>
                <a:gd name="T45" fmla="*/ 0 h 183"/>
                <a:gd name="T46" fmla="*/ 0 w 128"/>
                <a:gd name="T47" fmla="*/ 0 h 183"/>
                <a:gd name="T48" fmla="*/ 0 w 128"/>
                <a:gd name="T49" fmla="*/ 0 h 183"/>
                <a:gd name="T50" fmla="*/ 0 w 128"/>
                <a:gd name="T51" fmla="*/ 0 h 183"/>
                <a:gd name="T52" fmla="*/ 0 w 128"/>
                <a:gd name="T53" fmla="*/ 0 h 183"/>
                <a:gd name="T54" fmla="*/ 0 w 128"/>
                <a:gd name="T55" fmla="*/ 0 h 183"/>
                <a:gd name="T56" fmla="*/ 0 w 128"/>
                <a:gd name="T57" fmla="*/ 0 h 183"/>
                <a:gd name="T58" fmla="*/ 0 w 128"/>
                <a:gd name="T59" fmla="*/ 0 h 183"/>
                <a:gd name="T60" fmla="*/ 0 w 128"/>
                <a:gd name="T61" fmla="*/ 0 h 183"/>
                <a:gd name="T62" fmla="*/ 0 w 128"/>
                <a:gd name="T63" fmla="*/ 0 h 183"/>
                <a:gd name="T64" fmla="*/ 0 w 128"/>
                <a:gd name="T65" fmla="*/ 0 h 183"/>
                <a:gd name="T66" fmla="*/ 0 w 128"/>
                <a:gd name="T67" fmla="*/ 0 h 183"/>
                <a:gd name="T68" fmla="*/ 0 w 128"/>
                <a:gd name="T69" fmla="*/ 0 h 183"/>
                <a:gd name="T70" fmla="*/ 0 w 128"/>
                <a:gd name="T71" fmla="*/ 0 h 183"/>
                <a:gd name="T72" fmla="*/ 0 w 128"/>
                <a:gd name="T73" fmla="*/ 0 h 183"/>
                <a:gd name="T74" fmla="*/ 0 w 128"/>
                <a:gd name="T75" fmla="*/ 0 h 183"/>
                <a:gd name="T76" fmla="*/ 0 w 128"/>
                <a:gd name="T77" fmla="*/ 0 h 183"/>
                <a:gd name="T78" fmla="*/ 0 w 128"/>
                <a:gd name="T79" fmla="*/ 0 h 183"/>
                <a:gd name="T80" fmla="*/ 0 w 128"/>
                <a:gd name="T81" fmla="*/ 0 h 18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3"/>
                <a:gd name="T125" fmla="*/ 128 w 128"/>
                <a:gd name="T126" fmla="*/ 183 h 18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84" name="Freeform 588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>
                <a:gd name="T0" fmla="*/ 0 w 323"/>
                <a:gd name="T1" fmla="*/ 0 h 379"/>
                <a:gd name="T2" fmla="*/ 0 w 323"/>
                <a:gd name="T3" fmla="*/ 0 h 379"/>
                <a:gd name="T4" fmla="*/ 0 w 323"/>
                <a:gd name="T5" fmla="*/ 0 h 379"/>
                <a:gd name="T6" fmla="*/ 0 w 323"/>
                <a:gd name="T7" fmla="*/ 0 h 379"/>
                <a:gd name="T8" fmla="*/ 0 w 323"/>
                <a:gd name="T9" fmla="*/ 0 h 379"/>
                <a:gd name="T10" fmla="*/ 0 w 323"/>
                <a:gd name="T11" fmla="*/ 0 h 379"/>
                <a:gd name="T12" fmla="*/ 0 w 323"/>
                <a:gd name="T13" fmla="*/ 0 h 379"/>
                <a:gd name="T14" fmla="*/ 0 w 323"/>
                <a:gd name="T15" fmla="*/ 0 h 379"/>
                <a:gd name="T16" fmla="*/ 0 w 323"/>
                <a:gd name="T17" fmla="*/ 0 h 379"/>
                <a:gd name="T18" fmla="*/ 0 w 323"/>
                <a:gd name="T19" fmla="*/ 0 h 379"/>
                <a:gd name="T20" fmla="*/ 0 w 323"/>
                <a:gd name="T21" fmla="*/ 0 h 379"/>
                <a:gd name="T22" fmla="*/ 0 w 323"/>
                <a:gd name="T23" fmla="*/ 0 h 379"/>
                <a:gd name="T24" fmla="*/ 0 w 323"/>
                <a:gd name="T25" fmla="*/ 0 h 379"/>
                <a:gd name="T26" fmla="*/ 0 w 323"/>
                <a:gd name="T27" fmla="*/ 0 h 379"/>
                <a:gd name="T28" fmla="*/ 0 w 323"/>
                <a:gd name="T29" fmla="*/ 0 h 379"/>
                <a:gd name="T30" fmla="*/ 0 w 323"/>
                <a:gd name="T31" fmla="*/ 0 h 379"/>
                <a:gd name="T32" fmla="*/ 0 w 323"/>
                <a:gd name="T33" fmla="*/ 0 h 379"/>
                <a:gd name="T34" fmla="*/ 0 w 323"/>
                <a:gd name="T35" fmla="*/ 0 h 379"/>
                <a:gd name="T36" fmla="*/ 0 w 323"/>
                <a:gd name="T37" fmla="*/ 0 h 379"/>
                <a:gd name="T38" fmla="*/ 0 w 323"/>
                <a:gd name="T39" fmla="*/ 0 h 379"/>
                <a:gd name="T40" fmla="*/ 0 w 323"/>
                <a:gd name="T41" fmla="*/ 0 h 379"/>
                <a:gd name="T42" fmla="*/ 0 w 323"/>
                <a:gd name="T43" fmla="*/ 0 h 379"/>
                <a:gd name="T44" fmla="*/ 0 w 323"/>
                <a:gd name="T45" fmla="*/ 0 h 379"/>
                <a:gd name="T46" fmla="*/ 0 w 323"/>
                <a:gd name="T47" fmla="*/ 0 h 379"/>
                <a:gd name="T48" fmla="*/ 0 w 323"/>
                <a:gd name="T49" fmla="*/ 0 h 379"/>
                <a:gd name="T50" fmla="*/ 0 w 323"/>
                <a:gd name="T51" fmla="*/ 0 h 379"/>
                <a:gd name="T52" fmla="*/ 0 w 323"/>
                <a:gd name="T53" fmla="*/ 0 h 379"/>
                <a:gd name="T54" fmla="*/ 0 w 323"/>
                <a:gd name="T55" fmla="*/ 0 h 379"/>
                <a:gd name="T56" fmla="*/ 0 w 323"/>
                <a:gd name="T57" fmla="*/ 0 h 379"/>
                <a:gd name="T58" fmla="*/ 0 w 323"/>
                <a:gd name="T59" fmla="*/ 0 h 379"/>
                <a:gd name="T60" fmla="*/ 0 w 323"/>
                <a:gd name="T61" fmla="*/ 0 h 379"/>
                <a:gd name="T62" fmla="*/ 0 w 323"/>
                <a:gd name="T63" fmla="*/ 0 h 379"/>
                <a:gd name="T64" fmla="*/ 0 w 323"/>
                <a:gd name="T65" fmla="*/ 0 h 379"/>
                <a:gd name="T66" fmla="*/ 0 w 323"/>
                <a:gd name="T67" fmla="*/ 0 h 379"/>
                <a:gd name="T68" fmla="*/ 0 w 323"/>
                <a:gd name="T69" fmla="*/ 0 h 379"/>
                <a:gd name="T70" fmla="*/ 0 w 323"/>
                <a:gd name="T71" fmla="*/ 0 h 379"/>
                <a:gd name="T72" fmla="*/ 0 w 323"/>
                <a:gd name="T73" fmla="*/ 0 h 379"/>
                <a:gd name="T74" fmla="*/ 0 w 323"/>
                <a:gd name="T75" fmla="*/ 0 h 379"/>
                <a:gd name="T76" fmla="*/ 0 w 323"/>
                <a:gd name="T77" fmla="*/ 0 h 379"/>
                <a:gd name="T78" fmla="*/ 0 w 323"/>
                <a:gd name="T79" fmla="*/ 0 h 379"/>
                <a:gd name="T80" fmla="*/ 0 w 323"/>
                <a:gd name="T81" fmla="*/ 0 h 379"/>
                <a:gd name="T82" fmla="*/ 0 w 323"/>
                <a:gd name="T83" fmla="*/ 0 h 379"/>
                <a:gd name="T84" fmla="*/ 0 w 323"/>
                <a:gd name="T85" fmla="*/ 0 h 379"/>
                <a:gd name="T86" fmla="*/ 0 w 323"/>
                <a:gd name="T87" fmla="*/ 0 h 37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3"/>
                <a:gd name="T133" fmla="*/ 0 h 379"/>
                <a:gd name="T134" fmla="*/ 323 w 323"/>
                <a:gd name="T135" fmla="*/ 379 h 37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85" name="Freeform 589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>
                <a:gd name="T0" fmla="*/ 0 w 282"/>
                <a:gd name="T1" fmla="*/ 0 h 253"/>
                <a:gd name="T2" fmla="*/ 0 w 282"/>
                <a:gd name="T3" fmla="*/ 0 h 253"/>
                <a:gd name="T4" fmla="*/ 0 w 282"/>
                <a:gd name="T5" fmla="*/ 0 h 253"/>
                <a:gd name="T6" fmla="*/ 0 w 282"/>
                <a:gd name="T7" fmla="*/ 0 h 253"/>
                <a:gd name="T8" fmla="*/ 0 w 282"/>
                <a:gd name="T9" fmla="*/ 0 h 253"/>
                <a:gd name="T10" fmla="*/ 0 w 282"/>
                <a:gd name="T11" fmla="*/ 0 h 253"/>
                <a:gd name="T12" fmla="*/ 0 w 282"/>
                <a:gd name="T13" fmla="*/ 0 h 253"/>
                <a:gd name="T14" fmla="*/ 0 w 282"/>
                <a:gd name="T15" fmla="*/ 0 h 253"/>
                <a:gd name="T16" fmla="*/ 0 w 282"/>
                <a:gd name="T17" fmla="*/ 0 h 253"/>
                <a:gd name="T18" fmla="*/ 0 w 282"/>
                <a:gd name="T19" fmla="*/ 0 h 253"/>
                <a:gd name="T20" fmla="*/ 0 w 282"/>
                <a:gd name="T21" fmla="*/ 0 h 253"/>
                <a:gd name="T22" fmla="*/ 0 w 282"/>
                <a:gd name="T23" fmla="*/ 0 h 253"/>
                <a:gd name="T24" fmla="*/ 0 w 282"/>
                <a:gd name="T25" fmla="*/ 0 h 253"/>
                <a:gd name="T26" fmla="*/ 0 w 282"/>
                <a:gd name="T27" fmla="*/ 0 h 253"/>
                <a:gd name="T28" fmla="*/ 0 w 282"/>
                <a:gd name="T29" fmla="*/ 0 h 253"/>
                <a:gd name="T30" fmla="*/ 0 w 282"/>
                <a:gd name="T31" fmla="*/ 0 h 253"/>
                <a:gd name="T32" fmla="*/ 0 w 282"/>
                <a:gd name="T33" fmla="*/ 0 h 253"/>
                <a:gd name="T34" fmla="*/ 0 w 282"/>
                <a:gd name="T35" fmla="*/ 0 h 253"/>
                <a:gd name="T36" fmla="*/ 0 w 282"/>
                <a:gd name="T37" fmla="*/ 0 h 253"/>
                <a:gd name="T38" fmla="*/ 0 w 282"/>
                <a:gd name="T39" fmla="*/ 0 h 253"/>
                <a:gd name="T40" fmla="*/ 0 w 282"/>
                <a:gd name="T41" fmla="*/ 0 h 253"/>
                <a:gd name="T42" fmla="*/ 0 w 282"/>
                <a:gd name="T43" fmla="*/ 0 h 253"/>
                <a:gd name="T44" fmla="*/ 0 w 282"/>
                <a:gd name="T45" fmla="*/ 0 h 253"/>
                <a:gd name="T46" fmla="*/ 0 w 282"/>
                <a:gd name="T47" fmla="*/ 0 h 253"/>
                <a:gd name="T48" fmla="*/ 0 w 282"/>
                <a:gd name="T49" fmla="*/ 0 h 253"/>
                <a:gd name="T50" fmla="*/ 0 w 282"/>
                <a:gd name="T51" fmla="*/ 0 h 253"/>
                <a:gd name="T52" fmla="*/ 0 w 282"/>
                <a:gd name="T53" fmla="*/ 0 h 253"/>
                <a:gd name="T54" fmla="*/ 0 w 282"/>
                <a:gd name="T55" fmla="*/ 0 h 253"/>
                <a:gd name="T56" fmla="*/ 0 w 282"/>
                <a:gd name="T57" fmla="*/ 0 h 253"/>
                <a:gd name="T58" fmla="*/ 0 w 282"/>
                <a:gd name="T59" fmla="*/ 0 h 253"/>
                <a:gd name="T60" fmla="*/ 0 w 282"/>
                <a:gd name="T61" fmla="*/ 0 h 253"/>
                <a:gd name="T62" fmla="*/ 0 w 282"/>
                <a:gd name="T63" fmla="*/ 0 h 253"/>
                <a:gd name="T64" fmla="*/ 0 w 282"/>
                <a:gd name="T65" fmla="*/ 0 h 253"/>
                <a:gd name="T66" fmla="*/ 0 w 282"/>
                <a:gd name="T67" fmla="*/ 0 h 253"/>
                <a:gd name="T68" fmla="*/ 0 w 282"/>
                <a:gd name="T69" fmla="*/ 0 h 253"/>
                <a:gd name="T70" fmla="*/ 0 w 282"/>
                <a:gd name="T71" fmla="*/ 0 h 253"/>
                <a:gd name="T72" fmla="*/ 0 w 282"/>
                <a:gd name="T73" fmla="*/ 0 h 253"/>
                <a:gd name="T74" fmla="*/ 0 w 282"/>
                <a:gd name="T75" fmla="*/ 0 h 253"/>
                <a:gd name="T76" fmla="*/ 0 w 282"/>
                <a:gd name="T77" fmla="*/ 0 h 253"/>
                <a:gd name="T78" fmla="*/ 0 w 282"/>
                <a:gd name="T79" fmla="*/ 0 h 253"/>
                <a:gd name="T80" fmla="*/ 0 w 282"/>
                <a:gd name="T81" fmla="*/ 0 h 253"/>
                <a:gd name="T82" fmla="*/ 0 w 282"/>
                <a:gd name="T83" fmla="*/ 0 h 253"/>
                <a:gd name="T84" fmla="*/ 0 w 282"/>
                <a:gd name="T85" fmla="*/ 0 h 253"/>
                <a:gd name="T86" fmla="*/ 0 w 282"/>
                <a:gd name="T87" fmla="*/ 0 h 253"/>
                <a:gd name="T88" fmla="*/ 0 w 282"/>
                <a:gd name="T89" fmla="*/ 0 h 253"/>
                <a:gd name="T90" fmla="*/ 0 w 282"/>
                <a:gd name="T91" fmla="*/ 0 h 253"/>
                <a:gd name="T92" fmla="*/ 0 w 282"/>
                <a:gd name="T93" fmla="*/ 0 h 253"/>
                <a:gd name="T94" fmla="*/ 0 w 282"/>
                <a:gd name="T95" fmla="*/ 0 h 253"/>
                <a:gd name="T96" fmla="*/ 0 w 282"/>
                <a:gd name="T97" fmla="*/ 0 h 253"/>
                <a:gd name="T98" fmla="*/ 0 w 282"/>
                <a:gd name="T99" fmla="*/ 0 h 253"/>
                <a:gd name="T100" fmla="*/ 0 w 282"/>
                <a:gd name="T101" fmla="*/ 0 h 253"/>
                <a:gd name="T102" fmla="*/ 0 w 282"/>
                <a:gd name="T103" fmla="*/ 0 h 253"/>
                <a:gd name="T104" fmla="*/ 0 w 282"/>
                <a:gd name="T105" fmla="*/ 0 h 253"/>
                <a:gd name="T106" fmla="*/ 0 w 282"/>
                <a:gd name="T107" fmla="*/ 0 h 253"/>
                <a:gd name="T108" fmla="*/ 0 w 282"/>
                <a:gd name="T109" fmla="*/ 0 h 253"/>
                <a:gd name="T110" fmla="*/ 0 w 282"/>
                <a:gd name="T111" fmla="*/ 0 h 253"/>
                <a:gd name="T112" fmla="*/ 0 w 282"/>
                <a:gd name="T113" fmla="*/ 0 h 253"/>
                <a:gd name="T114" fmla="*/ 0 w 282"/>
                <a:gd name="T115" fmla="*/ 0 h 253"/>
                <a:gd name="T116" fmla="*/ 0 w 282"/>
                <a:gd name="T117" fmla="*/ 0 h 253"/>
                <a:gd name="T118" fmla="*/ 0 w 282"/>
                <a:gd name="T119" fmla="*/ 0 h 253"/>
                <a:gd name="T120" fmla="*/ 0 w 282"/>
                <a:gd name="T121" fmla="*/ 0 h 25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2"/>
                <a:gd name="T184" fmla="*/ 0 h 253"/>
                <a:gd name="T185" fmla="*/ 282 w 282"/>
                <a:gd name="T186" fmla="*/ 253 h 25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86" name="Freeform 590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>
                <a:gd name="T0" fmla="*/ 0 w 115"/>
                <a:gd name="T1" fmla="*/ 0 h 236"/>
                <a:gd name="T2" fmla="*/ 0 w 115"/>
                <a:gd name="T3" fmla="*/ 0 h 236"/>
                <a:gd name="T4" fmla="*/ 0 w 115"/>
                <a:gd name="T5" fmla="*/ 0 h 236"/>
                <a:gd name="T6" fmla="*/ 0 w 115"/>
                <a:gd name="T7" fmla="*/ 0 h 236"/>
                <a:gd name="T8" fmla="*/ 0 w 115"/>
                <a:gd name="T9" fmla="*/ 0 h 236"/>
                <a:gd name="T10" fmla="*/ 0 w 115"/>
                <a:gd name="T11" fmla="*/ 0 h 236"/>
                <a:gd name="T12" fmla="*/ 0 w 115"/>
                <a:gd name="T13" fmla="*/ 0 h 236"/>
                <a:gd name="T14" fmla="*/ 0 w 115"/>
                <a:gd name="T15" fmla="*/ 0 h 236"/>
                <a:gd name="T16" fmla="*/ 0 w 115"/>
                <a:gd name="T17" fmla="*/ 0 h 236"/>
                <a:gd name="T18" fmla="*/ 0 w 115"/>
                <a:gd name="T19" fmla="*/ 0 h 236"/>
                <a:gd name="T20" fmla="*/ 0 w 115"/>
                <a:gd name="T21" fmla="*/ 0 h 236"/>
                <a:gd name="T22" fmla="*/ 0 w 115"/>
                <a:gd name="T23" fmla="*/ 0 h 236"/>
                <a:gd name="T24" fmla="*/ 0 w 115"/>
                <a:gd name="T25" fmla="*/ 0 h 236"/>
                <a:gd name="T26" fmla="*/ 0 w 115"/>
                <a:gd name="T27" fmla="*/ 0 h 236"/>
                <a:gd name="T28" fmla="*/ 0 w 115"/>
                <a:gd name="T29" fmla="*/ 0 h 236"/>
                <a:gd name="T30" fmla="*/ 0 w 115"/>
                <a:gd name="T31" fmla="*/ 0 h 236"/>
                <a:gd name="T32" fmla="*/ 0 w 115"/>
                <a:gd name="T33" fmla="*/ 0 h 236"/>
                <a:gd name="T34" fmla="*/ 0 w 115"/>
                <a:gd name="T35" fmla="*/ 0 h 236"/>
                <a:gd name="T36" fmla="*/ 0 w 115"/>
                <a:gd name="T37" fmla="*/ 0 h 236"/>
                <a:gd name="T38" fmla="*/ 0 w 115"/>
                <a:gd name="T39" fmla="*/ 0 h 236"/>
                <a:gd name="T40" fmla="*/ 0 w 115"/>
                <a:gd name="T41" fmla="*/ 0 h 236"/>
                <a:gd name="T42" fmla="*/ 0 w 115"/>
                <a:gd name="T43" fmla="*/ 0 h 236"/>
                <a:gd name="T44" fmla="*/ 0 w 115"/>
                <a:gd name="T45" fmla="*/ 0 h 236"/>
                <a:gd name="T46" fmla="*/ 0 w 115"/>
                <a:gd name="T47" fmla="*/ 0 h 236"/>
                <a:gd name="T48" fmla="*/ 0 w 115"/>
                <a:gd name="T49" fmla="*/ 0 h 236"/>
                <a:gd name="T50" fmla="*/ 0 w 115"/>
                <a:gd name="T51" fmla="*/ 0 h 236"/>
                <a:gd name="T52" fmla="*/ 0 w 115"/>
                <a:gd name="T53" fmla="*/ 0 h 236"/>
                <a:gd name="T54" fmla="*/ 0 w 115"/>
                <a:gd name="T55" fmla="*/ 0 h 236"/>
                <a:gd name="T56" fmla="*/ 0 w 115"/>
                <a:gd name="T57" fmla="*/ 0 h 236"/>
                <a:gd name="T58" fmla="*/ 0 w 115"/>
                <a:gd name="T59" fmla="*/ 0 h 236"/>
                <a:gd name="T60" fmla="*/ 0 w 115"/>
                <a:gd name="T61" fmla="*/ 0 h 236"/>
                <a:gd name="T62" fmla="*/ 0 w 115"/>
                <a:gd name="T63" fmla="*/ 0 h 236"/>
                <a:gd name="T64" fmla="*/ 0 w 115"/>
                <a:gd name="T65" fmla="*/ 0 h 236"/>
                <a:gd name="T66" fmla="*/ 0 w 115"/>
                <a:gd name="T67" fmla="*/ 0 h 236"/>
                <a:gd name="T68" fmla="*/ 0 w 115"/>
                <a:gd name="T69" fmla="*/ 0 h 236"/>
                <a:gd name="T70" fmla="*/ 0 w 115"/>
                <a:gd name="T71" fmla="*/ 0 h 236"/>
                <a:gd name="T72" fmla="*/ 0 w 115"/>
                <a:gd name="T73" fmla="*/ 0 h 236"/>
                <a:gd name="T74" fmla="*/ 0 w 115"/>
                <a:gd name="T75" fmla="*/ 0 h 236"/>
                <a:gd name="T76" fmla="*/ 0 w 115"/>
                <a:gd name="T77" fmla="*/ 0 h 236"/>
                <a:gd name="T78" fmla="*/ 0 w 115"/>
                <a:gd name="T79" fmla="*/ 0 h 236"/>
                <a:gd name="T80" fmla="*/ 0 w 115"/>
                <a:gd name="T81" fmla="*/ 0 h 2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5"/>
                <a:gd name="T124" fmla="*/ 0 h 236"/>
                <a:gd name="T125" fmla="*/ 115 w 115"/>
                <a:gd name="T126" fmla="*/ 236 h 2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87" name="Freeform 591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>
                <a:gd name="T0" fmla="*/ 0 w 245"/>
                <a:gd name="T1" fmla="*/ 0 h 310"/>
                <a:gd name="T2" fmla="*/ 0 w 245"/>
                <a:gd name="T3" fmla="*/ 0 h 310"/>
                <a:gd name="T4" fmla="*/ 0 w 245"/>
                <a:gd name="T5" fmla="*/ 0 h 310"/>
                <a:gd name="T6" fmla="*/ 0 w 245"/>
                <a:gd name="T7" fmla="*/ 0 h 310"/>
                <a:gd name="T8" fmla="*/ 0 w 245"/>
                <a:gd name="T9" fmla="*/ 0 h 310"/>
                <a:gd name="T10" fmla="*/ 0 w 245"/>
                <a:gd name="T11" fmla="*/ 0 h 310"/>
                <a:gd name="T12" fmla="*/ 0 w 245"/>
                <a:gd name="T13" fmla="*/ 0 h 310"/>
                <a:gd name="T14" fmla="*/ 0 w 245"/>
                <a:gd name="T15" fmla="*/ 0 h 310"/>
                <a:gd name="T16" fmla="*/ 0 w 245"/>
                <a:gd name="T17" fmla="*/ 0 h 310"/>
                <a:gd name="T18" fmla="*/ 0 w 245"/>
                <a:gd name="T19" fmla="*/ 0 h 310"/>
                <a:gd name="T20" fmla="*/ 0 w 245"/>
                <a:gd name="T21" fmla="*/ 0 h 310"/>
                <a:gd name="T22" fmla="*/ 0 w 245"/>
                <a:gd name="T23" fmla="*/ 0 h 310"/>
                <a:gd name="T24" fmla="*/ 0 w 245"/>
                <a:gd name="T25" fmla="*/ 0 h 310"/>
                <a:gd name="T26" fmla="*/ 0 w 245"/>
                <a:gd name="T27" fmla="*/ 0 h 310"/>
                <a:gd name="T28" fmla="*/ 0 w 245"/>
                <a:gd name="T29" fmla="*/ 0 h 310"/>
                <a:gd name="T30" fmla="*/ 0 w 245"/>
                <a:gd name="T31" fmla="*/ 0 h 310"/>
                <a:gd name="T32" fmla="*/ 0 w 245"/>
                <a:gd name="T33" fmla="*/ 0 h 310"/>
                <a:gd name="T34" fmla="*/ 0 w 245"/>
                <a:gd name="T35" fmla="*/ 0 h 310"/>
                <a:gd name="T36" fmla="*/ 0 w 245"/>
                <a:gd name="T37" fmla="*/ 0 h 310"/>
                <a:gd name="T38" fmla="*/ 0 w 245"/>
                <a:gd name="T39" fmla="*/ 0 h 310"/>
                <a:gd name="T40" fmla="*/ 0 w 245"/>
                <a:gd name="T41" fmla="*/ 0 h 310"/>
                <a:gd name="T42" fmla="*/ 0 w 245"/>
                <a:gd name="T43" fmla="*/ 0 h 310"/>
                <a:gd name="T44" fmla="*/ 0 w 245"/>
                <a:gd name="T45" fmla="*/ 0 h 310"/>
                <a:gd name="T46" fmla="*/ 0 w 245"/>
                <a:gd name="T47" fmla="*/ 0 h 310"/>
                <a:gd name="T48" fmla="*/ 0 w 245"/>
                <a:gd name="T49" fmla="*/ 0 h 310"/>
                <a:gd name="T50" fmla="*/ 0 w 245"/>
                <a:gd name="T51" fmla="*/ 0 h 310"/>
                <a:gd name="T52" fmla="*/ 0 w 245"/>
                <a:gd name="T53" fmla="*/ 0 h 310"/>
                <a:gd name="T54" fmla="*/ 0 w 245"/>
                <a:gd name="T55" fmla="*/ 0 h 310"/>
                <a:gd name="T56" fmla="*/ 0 w 245"/>
                <a:gd name="T57" fmla="*/ 0 h 310"/>
                <a:gd name="T58" fmla="*/ 0 w 245"/>
                <a:gd name="T59" fmla="*/ 0 h 310"/>
                <a:gd name="T60" fmla="*/ 0 w 245"/>
                <a:gd name="T61" fmla="*/ 0 h 310"/>
                <a:gd name="T62" fmla="*/ 0 w 245"/>
                <a:gd name="T63" fmla="*/ 0 h 310"/>
                <a:gd name="T64" fmla="*/ 0 w 245"/>
                <a:gd name="T65" fmla="*/ 0 h 310"/>
                <a:gd name="T66" fmla="*/ 0 w 245"/>
                <a:gd name="T67" fmla="*/ 0 h 310"/>
                <a:gd name="T68" fmla="*/ 0 w 245"/>
                <a:gd name="T69" fmla="*/ 0 h 310"/>
                <a:gd name="T70" fmla="*/ 0 w 245"/>
                <a:gd name="T71" fmla="*/ 0 h 310"/>
                <a:gd name="T72" fmla="*/ 0 w 245"/>
                <a:gd name="T73" fmla="*/ 0 h 310"/>
                <a:gd name="T74" fmla="*/ 0 w 245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5"/>
                <a:gd name="T115" fmla="*/ 0 h 310"/>
                <a:gd name="T116" fmla="*/ 245 w 245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88" name="Freeform 592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>
                <a:gd name="T0" fmla="*/ 0 w 125"/>
                <a:gd name="T1" fmla="*/ 175 h 175"/>
                <a:gd name="T2" fmla="*/ 0 w 125"/>
                <a:gd name="T3" fmla="*/ 144 h 175"/>
                <a:gd name="T4" fmla="*/ 11 w 125"/>
                <a:gd name="T5" fmla="*/ 144 h 175"/>
                <a:gd name="T6" fmla="*/ 11 w 125"/>
                <a:gd name="T7" fmla="*/ 118 h 175"/>
                <a:gd name="T8" fmla="*/ 23 w 125"/>
                <a:gd name="T9" fmla="*/ 114 h 175"/>
                <a:gd name="T10" fmla="*/ 20 w 125"/>
                <a:gd name="T11" fmla="*/ 88 h 175"/>
                <a:gd name="T12" fmla="*/ 30 w 125"/>
                <a:gd name="T13" fmla="*/ 84 h 175"/>
                <a:gd name="T14" fmla="*/ 30 w 125"/>
                <a:gd name="T15" fmla="*/ 58 h 175"/>
                <a:gd name="T16" fmla="*/ 39 w 125"/>
                <a:gd name="T17" fmla="*/ 54 h 175"/>
                <a:gd name="T18" fmla="*/ 39 w 125"/>
                <a:gd name="T19" fmla="*/ 28 h 175"/>
                <a:gd name="T20" fmla="*/ 48 w 125"/>
                <a:gd name="T21" fmla="*/ 28 h 175"/>
                <a:gd name="T22" fmla="*/ 56 w 125"/>
                <a:gd name="T23" fmla="*/ 0 h 175"/>
                <a:gd name="T24" fmla="*/ 80 w 125"/>
                <a:gd name="T25" fmla="*/ 0 h 175"/>
                <a:gd name="T26" fmla="*/ 81 w 125"/>
                <a:gd name="T27" fmla="*/ 25 h 175"/>
                <a:gd name="T28" fmla="*/ 92 w 125"/>
                <a:gd name="T29" fmla="*/ 24 h 175"/>
                <a:gd name="T30" fmla="*/ 93 w 125"/>
                <a:gd name="T31" fmla="*/ 49 h 175"/>
                <a:gd name="T32" fmla="*/ 102 w 125"/>
                <a:gd name="T33" fmla="*/ 54 h 175"/>
                <a:gd name="T34" fmla="*/ 99 w 125"/>
                <a:gd name="T35" fmla="*/ 81 h 175"/>
                <a:gd name="T36" fmla="*/ 114 w 125"/>
                <a:gd name="T37" fmla="*/ 82 h 175"/>
                <a:gd name="T38" fmla="*/ 107 w 125"/>
                <a:gd name="T39" fmla="*/ 81 h 175"/>
                <a:gd name="T40" fmla="*/ 108 w 125"/>
                <a:gd name="T41" fmla="*/ 114 h 175"/>
                <a:gd name="T42" fmla="*/ 117 w 125"/>
                <a:gd name="T43" fmla="*/ 117 h 175"/>
                <a:gd name="T44" fmla="*/ 122 w 125"/>
                <a:gd name="T45" fmla="*/ 142 h 175"/>
                <a:gd name="T46" fmla="*/ 125 w 125"/>
                <a:gd name="T47" fmla="*/ 175 h 175"/>
                <a:gd name="T48" fmla="*/ 0 w 125"/>
                <a:gd name="T49" fmla="*/ 175 h 17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5"/>
                <a:gd name="T76" fmla="*/ 0 h 175"/>
                <a:gd name="T77" fmla="*/ 125 w 125"/>
                <a:gd name="T78" fmla="*/ 175 h 17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593" name="Group 593"/>
          <p:cNvGrpSpPr>
            <a:grpSpLocks/>
          </p:cNvGrpSpPr>
          <p:nvPr/>
        </p:nvGrpSpPr>
        <p:grpSpPr bwMode="auto">
          <a:xfrm>
            <a:off x="6918326" y="3403601"/>
            <a:ext cx="290513" cy="404813"/>
            <a:chOff x="4290" y="3130"/>
            <a:chExt cx="183" cy="255"/>
          </a:xfrm>
        </p:grpSpPr>
        <p:pic>
          <p:nvPicPr>
            <p:cNvPr id="20653" name="Picture 594" descr="31u_bnrz[1]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54" name="Freeform 595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>
                <a:gd name="T0" fmla="*/ 0 w 199"/>
                <a:gd name="T1" fmla="*/ 0 h 232"/>
                <a:gd name="T2" fmla="*/ 0 w 199"/>
                <a:gd name="T3" fmla="*/ 0 h 232"/>
                <a:gd name="T4" fmla="*/ 0 w 199"/>
                <a:gd name="T5" fmla="*/ 0 h 232"/>
                <a:gd name="T6" fmla="*/ 0 w 199"/>
                <a:gd name="T7" fmla="*/ 0 h 232"/>
                <a:gd name="T8" fmla="*/ 0 w 199"/>
                <a:gd name="T9" fmla="*/ 0 h 232"/>
                <a:gd name="T10" fmla="*/ 0 w 199"/>
                <a:gd name="T11" fmla="*/ 0 h 232"/>
                <a:gd name="T12" fmla="*/ 0 w 199"/>
                <a:gd name="T13" fmla="*/ 0 h 232"/>
                <a:gd name="T14" fmla="*/ 0 w 199"/>
                <a:gd name="T15" fmla="*/ 0 h 232"/>
                <a:gd name="T16" fmla="*/ 0 w 199"/>
                <a:gd name="T17" fmla="*/ 0 h 232"/>
                <a:gd name="T18" fmla="*/ 0 w 199"/>
                <a:gd name="T19" fmla="*/ 0 h 232"/>
                <a:gd name="T20" fmla="*/ 0 w 199"/>
                <a:gd name="T21" fmla="*/ 0 h 232"/>
                <a:gd name="T22" fmla="*/ 0 w 199"/>
                <a:gd name="T23" fmla="*/ 0 h 232"/>
                <a:gd name="T24" fmla="*/ 0 w 199"/>
                <a:gd name="T25" fmla="*/ 0 h 232"/>
                <a:gd name="T26" fmla="*/ 0 w 199"/>
                <a:gd name="T27" fmla="*/ 0 h 232"/>
                <a:gd name="T28" fmla="*/ 0 w 199"/>
                <a:gd name="T29" fmla="*/ 0 h 232"/>
                <a:gd name="T30" fmla="*/ 0 w 199"/>
                <a:gd name="T31" fmla="*/ 0 h 232"/>
                <a:gd name="T32" fmla="*/ 0 w 199"/>
                <a:gd name="T33" fmla="*/ 0 h 232"/>
                <a:gd name="T34" fmla="*/ 0 w 199"/>
                <a:gd name="T35" fmla="*/ 0 h 232"/>
                <a:gd name="T36" fmla="*/ 0 w 199"/>
                <a:gd name="T37" fmla="*/ 0 h 232"/>
                <a:gd name="T38" fmla="*/ 0 w 199"/>
                <a:gd name="T39" fmla="*/ 0 h 232"/>
                <a:gd name="T40" fmla="*/ 0 w 199"/>
                <a:gd name="T41" fmla="*/ 0 h 232"/>
                <a:gd name="T42" fmla="*/ 0 w 199"/>
                <a:gd name="T43" fmla="*/ 0 h 232"/>
                <a:gd name="T44" fmla="*/ 0 w 199"/>
                <a:gd name="T45" fmla="*/ 0 h 232"/>
                <a:gd name="T46" fmla="*/ 0 w 199"/>
                <a:gd name="T47" fmla="*/ 0 h 232"/>
                <a:gd name="T48" fmla="*/ 0 w 199"/>
                <a:gd name="T49" fmla="*/ 0 h 232"/>
                <a:gd name="T50" fmla="*/ 0 w 199"/>
                <a:gd name="T51" fmla="*/ 0 h 232"/>
                <a:gd name="T52" fmla="*/ 0 w 199"/>
                <a:gd name="T53" fmla="*/ 0 h 232"/>
                <a:gd name="T54" fmla="*/ 0 w 199"/>
                <a:gd name="T55" fmla="*/ 0 h 232"/>
                <a:gd name="T56" fmla="*/ 0 w 199"/>
                <a:gd name="T57" fmla="*/ 0 h 232"/>
                <a:gd name="T58" fmla="*/ 0 w 199"/>
                <a:gd name="T59" fmla="*/ 0 h 232"/>
                <a:gd name="T60" fmla="*/ 0 w 199"/>
                <a:gd name="T61" fmla="*/ 0 h 232"/>
                <a:gd name="T62" fmla="*/ 0 w 199"/>
                <a:gd name="T63" fmla="*/ 0 h 232"/>
                <a:gd name="T64" fmla="*/ 0 w 199"/>
                <a:gd name="T65" fmla="*/ 0 h 232"/>
                <a:gd name="T66" fmla="*/ 0 w 199"/>
                <a:gd name="T67" fmla="*/ 0 h 232"/>
                <a:gd name="T68" fmla="*/ 0 w 199"/>
                <a:gd name="T69" fmla="*/ 0 h 232"/>
                <a:gd name="T70" fmla="*/ 0 w 199"/>
                <a:gd name="T71" fmla="*/ 0 h 232"/>
                <a:gd name="T72" fmla="*/ 0 w 199"/>
                <a:gd name="T73" fmla="*/ 0 h 232"/>
                <a:gd name="T74" fmla="*/ 0 w 199"/>
                <a:gd name="T75" fmla="*/ 0 h 232"/>
                <a:gd name="T76" fmla="*/ 0 w 199"/>
                <a:gd name="T77" fmla="*/ 0 h 232"/>
                <a:gd name="T78" fmla="*/ 0 w 199"/>
                <a:gd name="T79" fmla="*/ 0 h 232"/>
                <a:gd name="T80" fmla="*/ 0 w 199"/>
                <a:gd name="T81" fmla="*/ 0 h 232"/>
                <a:gd name="T82" fmla="*/ 0 w 199"/>
                <a:gd name="T83" fmla="*/ 0 h 232"/>
                <a:gd name="T84" fmla="*/ 0 w 199"/>
                <a:gd name="T85" fmla="*/ 0 h 232"/>
                <a:gd name="T86" fmla="*/ 0 w 199"/>
                <a:gd name="T87" fmla="*/ 0 h 232"/>
                <a:gd name="T88" fmla="*/ 0 w 199"/>
                <a:gd name="T89" fmla="*/ 0 h 232"/>
                <a:gd name="T90" fmla="*/ 0 w 199"/>
                <a:gd name="T91" fmla="*/ 0 h 232"/>
                <a:gd name="T92" fmla="*/ 0 w 199"/>
                <a:gd name="T93" fmla="*/ 0 h 232"/>
                <a:gd name="T94" fmla="*/ 0 w 199"/>
                <a:gd name="T95" fmla="*/ 0 h 232"/>
                <a:gd name="T96" fmla="*/ 0 w 199"/>
                <a:gd name="T97" fmla="*/ 0 h 2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9"/>
                <a:gd name="T148" fmla="*/ 0 h 232"/>
                <a:gd name="T149" fmla="*/ 199 w 199"/>
                <a:gd name="T150" fmla="*/ 232 h 2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55" name="Freeform 596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>
                <a:gd name="T0" fmla="*/ 0 w 128"/>
                <a:gd name="T1" fmla="*/ 0 h 180"/>
                <a:gd name="T2" fmla="*/ 0 w 128"/>
                <a:gd name="T3" fmla="*/ 0 h 180"/>
                <a:gd name="T4" fmla="*/ 0 w 128"/>
                <a:gd name="T5" fmla="*/ 0 h 180"/>
                <a:gd name="T6" fmla="*/ 0 w 128"/>
                <a:gd name="T7" fmla="*/ 0 h 180"/>
                <a:gd name="T8" fmla="*/ 0 w 128"/>
                <a:gd name="T9" fmla="*/ 0 h 180"/>
                <a:gd name="T10" fmla="*/ 0 w 128"/>
                <a:gd name="T11" fmla="*/ 0 h 180"/>
                <a:gd name="T12" fmla="*/ 0 w 128"/>
                <a:gd name="T13" fmla="*/ 0 h 180"/>
                <a:gd name="T14" fmla="*/ 0 w 128"/>
                <a:gd name="T15" fmla="*/ 0 h 180"/>
                <a:gd name="T16" fmla="*/ 0 w 128"/>
                <a:gd name="T17" fmla="*/ 0 h 180"/>
                <a:gd name="T18" fmla="*/ 0 w 128"/>
                <a:gd name="T19" fmla="*/ 0 h 180"/>
                <a:gd name="T20" fmla="*/ 0 w 128"/>
                <a:gd name="T21" fmla="*/ 0 h 180"/>
                <a:gd name="T22" fmla="*/ 0 w 128"/>
                <a:gd name="T23" fmla="*/ 0 h 180"/>
                <a:gd name="T24" fmla="*/ 0 w 128"/>
                <a:gd name="T25" fmla="*/ 0 h 180"/>
                <a:gd name="T26" fmla="*/ 0 w 128"/>
                <a:gd name="T27" fmla="*/ 0 h 180"/>
                <a:gd name="T28" fmla="*/ 0 w 128"/>
                <a:gd name="T29" fmla="*/ 0 h 180"/>
                <a:gd name="T30" fmla="*/ 0 w 128"/>
                <a:gd name="T31" fmla="*/ 0 h 180"/>
                <a:gd name="T32" fmla="*/ 0 w 128"/>
                <a:gd name="T33" fmla="*/ 0 h 180"/>
                <a:gd name="T34" fmla="*/ 0 w 128"/>
                <a:gd name="T35" fmla="*/ 0 h 180"/>
                <a:gd name="T36" fmla="*/ 0 w 128"/>
                <a:gd name="T37" fmla="*/ 0 h 180"/>
                <a:gd name="T38" fmla="*/ 0 w 128"/>
                <a:gd name="T39" fmla="*/ 0 h 180"/>
                <a:gd name="T40" fmla="*/ 0 w 128"/>
                <a:gd name="T41" fmla="*/ 0 h 180"/>
                <a:gd name="T42" fmla="*/ 0 w 128"/>
                <a:gd name="T43" fmla="*/ 0 h 180"/>
                <a:gd name="T44" fmla="*/ 0 w 128"/>
                <a:gd name="T45" fmla="*/ 0 h 180"/>
                <a:gd name="T46" fmla="*/ 0 w 128"/>
                <a:gd name="T47" fmla="*/ 0 h 180"/>
                <a:gd name="T48" fmla="*/ 0 w 128"/>
                <a:gd name="T49" fmla="*/ 0 h 180"/>
                <a:gd name="T50" fmla="*/ 0 w 128"/>
                <a:gd name="T51" fmla="*/ 0 h 180"/>
                <a:gd name="T52" fmla="*/ 0 w 128"/>
                <a:gd name="T53" fmla="*/ 0 h 180"/>
                <a:gd name="T54" fmla="*/ 0 w 128"/>
                <a:gd name="T55" fmla="*/ 0 h 180"/>
                <a:gd name="T56" fmla="*/ 0 w 128"/>
                <a:gd name="T57" fmla="*/ 0 h 180"/>
                <a:gd name="T58" fmla="*/ 0 w 128"/>
                <a:gd name="T59" fmla="*/ 0 h 180"/>
                <a:gd name="T60" fmla="*/ 0 w 128"/>
                <a:gd name="T61" fmla="*/ 0 h 180"/>
                <a:gd name="T62" fmla="*/ 0 w 128"/>
                <a:gd name="T63" fmla="*/ 0 h 180"/>
                <a:gd name="T64" fmla="*/ 0 w 128"/>
                <a:gd name="T65" fmla="*/ 0 h 180"/>
                <a:gd name="T66" fmla="*/ 0 w 128"/>
                <a:gd name="T67" fmla="*/ 0 h 180"/>
                <a:gd name="T68" fmla="*/ 0 w 128"/>
                <a:gd name="T69" fmla="*/ 0 h 180"/>
                <a:gd name="T70" fmla="*/ 0 w 128"/>
                <a:gd name="T71" fmla="*/ 0 h 180"/>
                <a:gd name="T72" fmla="*/ 0 w 128"/>
                <a:gd name="T73" fmla="*/ 0 h 180"/>
                <a:gd name="T74" fmla="*/ 0 w 128"/>
                <a:gd name="T75" fmla="*/ 0 h 180"/>
                <a:gd name="T76" fmla="*/ 0 w 128"/>
                <a:gd name="T77" fmla="*/ 0 h 180"/>
                <a:gd name="T78" fmla="*/ 0 w 128"/>
                <a:gd name="T79" fmla="*/ 0 h 180"/>
                <a:gd name="T80" fmla="*/ 0 w 128"/>
                <a:gd name="T81" fmla="*/ 0 h 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0"/>
                <a:gd name="T125" fmla="*/ 128 w 128"/>
                <a:gd name="T126" fmla="*/ 180 h 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56" name="Freeform 597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>
                <a:gd name="T0" fmla="*/ 0 w 322"/>
                <a:gd name="T1" fmla="*/ 0 h 378"/>
                <a:gd name="T2" fmla="*/ 0 w 322"/>
                <a:gd name="T3" fmla="*/ 0 h 378"/>
                <a:gd name="T4" fmla="*/ 0 w 322"/>
                <a:gd name="T5" fmla="*/ 0 h 378"/>
                <a:gd name="T6" fmla="*/ 0 w 322"/>
                <a:gd name="T7" fmla="*/ 0 h 378"/>
                <a:gd name="T8" fmla="*/ 0 w 322"/>
                <a:gd name="T9" fmla="*/ 0 h 378"/>
                <a:gd name="T10" fmla="*/ 0 w 322"/>
                <a:gd name="T11" fmla="*/ 0 h 378"/>
                <a:gd name="T12" fmla="*/ 0 w 322"/>
                <a:gd name="T13" fmla="*/ 0 h 378"/>
                <a:gd name="T14" fmla="*/ 0 w 322"/>
                <a:gd name="T15" fmla="*/ 0 h 378"/>
                <a:gd name="T16" fmla="*/ 0 w 322"/>
                <a:gd name="T17" fmla="*/ 0 h 378"/>
                <a:gd name="T18" fmla="*/ 0 w 322"/>
                <a:gd name="T19" fmla="*/ 0 h 378"/>
                <a:gd name="T20" fmla="*/ 0 w 322"/>
                <a:gd name="T21" fmla="*/ 0 h 378"/>
                <a:gd name="T22" fmla="*/ 0 w 322"/>
                <a:gd name="T23" fmla="*/ 0 h 378"/>
                <a:gd name="T24" fmla="*/ 0 w 322"/>
                <a:gd name="T25" fmla="*/ 0 h 378"/>
                <a:gd name="T26" fmla="*/ 0 w 322"/>
                <a:gd name="T27" fmla="*/ 0 h 378"/>
                <a:gd name="T28" fmla="*/ 0 w 322"/>
                <a:gd name="T29" fmla="*/ 0 h 378"/>
                <a:gd name="T30" fmla="*/ 0 w 322"/>
                <a:gd name="T31" fmla="*/ 0 h 378"/>
                <a:gd name="T32" fmla="*/ 0 w 322"/>
                <a:gd name="T33" fmla="*/ 0 h 378"/>
                <a:gd name="T34" fmla="*/ 0 w 322"/>
                <a:gd name="T35" fmla="*/ 0 h 378"/>
                <a:gd name="T36" fmla="*/ 0 w 322"/>
                <a:gd name="T37" fmla="*/ 0 h 378"/>
                <a:gd name="T38" fmla="*/ 0 w 322"/>
                <a:gd name="T39" fmla="*/ 0 h 378"/>
                <a:gd name="T40" fmla="*/ 0 w 322"/>
                <a:gd name="T41" fmla="*/ 0 h 378"/>
                <a:gd name="T42" fmla="*/ 0 w 322"/>
                <a:gd name="T43" fmla="*/ 0 h 378"/>
                <a:gd name="T44" fmla="*/ 0 w 322"/>
                <a:gd name="T45" fmla="*/ 0 h 378"/>
                <a:gd name="T46" fmla="*/ 0 w 322"/>
                <a:gd name="T47" fmla="*/ 0 h 378"/>
                <a:gd name="T48" fmla="*/ 0 w 322"/>
                <a:gd name="T49" fmla="*/ 0 h 378"/>
                <a:gd name="T50" fmla="*/ 0 w 322"/>
                <a:gd name="T51" fmla="*/ 0 h 378"/>
                <a:gd name="T52" fmla="*/ 0 w 322"/>
                <a:gd name="T53" fmla="*/ 0 h 378"/>
                <a:gd name="T54" fmla="*/ 0 w 322"/>
                <a:gd name="T55" fmla="*/ 0 h 378"/>
                <a:gd name="T56" fmla="*/ 0 w 322"/>
                <a:gd name="T57" fmla="*/ 0 h 378"/>
                <a:gd name="T58" fmla="*/ 0 w 322"/>
                <a:gd name="T59" fmla="*/ 0 h 378"/>
                <a:gd name="T60" fmla="*/ 0 w 322"/>
                <a:gd name="T61" fmla="*/ 0 h 378"/>
                <a:gd name="T62" fmla="*/ 0 w 322"/>
                <a:gd name="T63" fmla="*/ 0 h 378"/>
                <a:gd name="T64" fmla="*/ 0 w 322"/>
                <a:gd name="T65" fmla="*/ 0 h 378"/>
                <a:gd name="T66" fmla="*/ 0 w 322"/>
                <a:gd name="T67" fmla="*/ 0 h 378"/>
                <a:gd name="T68" fmla="*/ 0 w 322"/>
                <a:gd name="T69" fmla="*/ 0 h 378"/>
                <a:gd name="T70" fmla="*/ 0 w 322"/>
                <a:gd name="T71" fmla="*/ 0 h 378"/>
                <a:gd name="T72" fmla="*/ 0 w 322"/>
                <a:gd name="T73" fmla="*/ 0 h 378"/>
                <a:gd name="T74" fmla="*/ 0 w 322"/>
                <a:gd name="T75" fmla="*/ 0 h 378"/>
                <a:gd name="T76" fmla="*/ 0 w 322"/>
                <a:gd name="T77" fmla="*/ 0 h 378"/>
                <a:gd name="T78" fmla="*/ 0 w 322"/>
                <a:gd name="T79" fmla="*/ 0 h 378"/>
                <a:gd name="T80" fmla="*/ 0 w 322"/>
                <a:gd name="T81" fmla="*/ 0 h 378"/>
                <a:gd name="T82" fmla="*/ 0 w 322"/>
                <a:gd name="T83" fmla="*/ 0 h 378"/>
                <a:gd name="T84" fmla="*/ 0 w 322"/>
                <a:gd name="T85" fmla="*/ 0 h 378"/>
                <a:gd name="T86" fmla="*/ 0 w 322"/>
                <a:gd name="T87" fmla="*/ 0 h 3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2"/>
                <a:gd name="T133" fmla="*/ 0 h 378"/>
                <a:gd name="T134" fmla="*/ 322 w 322"/>
                <a:gd name="T135" fmla="*/ 378 h 3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57" name="Freeform 598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>
                <a:gd name="T0" fmla="*/ 0 w 283"/>
                <a:gd name="T1" fmla="*/ 0 h 252"/>
                <a:gd name="T2" fmla="*/ 0 w 283"/>
                <a:gd name="T3" fmla="*/ 0 h 252"/>
                <a:gd name="T4" fmla="*/ 0 w 283"/>
                <a:gd name="T5" fmla="*/ 0 h 252"/>
                <a:gd name="T6" fmla="*/ 0 w 283"/>
                <a:gd name="T7" fmla="*/ 0 h 252"/>
                <a:gd name="T8" fmla="*/ 0 w 283"/>
                <a:gd name="T9" fmla="*/ 0 h 252"/>
                <a:gd name="T10" fmla="*/ 0 w 283"/>
                <a:gd name="T11" fmla="*/ 0 h 252"/>
                <a:gd name="T12" fmla="*/ 0 w 283"/>
                <a:gd name="T13" fmla="*/ 0 h 252"/>
                <a:gd name="T14" fmla="*/ 0 w 283"/>
                <a:gd name="T15" fmla="*/ 0 h 252"/>
                <a:gd name="T16" fmla="*/ 0 w 283"/>
                <a:gd name="T17" fmla="*/ 0 h 252"/>
                <a:gd name="T18" fmla="*/ 0 w 283"/>
                <a:gd name="T19" fmla="*/ 0 h 252"/>
                <a:gd name="T20" fmla="*/ 0 w 283"/>
                <a:gd name="T21" fmla="*/ 0 h 252"/>
                <a:gd name="T22" fmla="*/ 0 w 283"/>
                <a:gd name="T23" fmla="*/ 0 h 252"/>
                <a:gd name="T24" fmla="*/ 0 w 283"/>
                <a:gd name="T25" fmla="*/ 0 h 252"/>
                <a:gd name="T26" fmla="*/ 0 w 283"/>
                <a:gd name="T27" fmla="*/ 0 h 252"/>
                <a:gd name="T28" fmla="*/ 0 w 283"/>
                <a:gd name="T29" fmla="*/ 0 h 252"/>
                <a:gd name="T30" fmla="*/ 0 w 283"/>
                <a:gd name="T31" fmla="*/ 0 h 252"/>
                <a:gd name="T32" fmla="*/ 0 w 283"/>
                <a:gd name="T33" fmla="*/ 0 h 252"/>
                <a:gd name="T34" fmla="*/ 0 w 283"/>
                <a:gd name="T35" fmla="*/ 0 h 252"/>
                <a:gd name="T36" fmla="*/ 0 w 283"/>
                <a:gd name="T37" fmla="*/ 0 h 252"/>
                <a:gd name="T38" fmla="*/ 0 w 283"/>
                <a:gd name="T39" fmla="*/ 0 h 252"/>
                <a:gd name="T40" fmla="*/ 0 w 283"/>
                <a:gd name="T41" fmla="*/ 0 h 252"/>
                <a:gd name="T42" fmla="*/ 0 w 283"/>
                <a:gd name="T43" fmla="*/ 0 h 252"/>
                <a:gd name="T44" fmla="*/ 0 w 283"/>
                <a:gd name="T45" fmla="*/ 0 h 252"/>
                <a:gd name="T46" fmla="*/ 0 w 283"/>
                <a:gd name="T47" fmla="*/ 0 h 252"/>
                <a:gd name="T48" fmla="*/ 0 w 283"/>
                <a:gd name="T49" fmla="*/ 0 h 252"/>
                <a:gd name="T50" fmla="*/ 0 w 283"/>
                <a:gd name="T51" fmla="*/ 0 h 252"/>
                <a:gd name="T52" fmla="*/ 0 w 283"/>
                <a:gd name="T53" fmla="*/ 0 h 252"/>
                <a:gd name="T54" fmla="*/ 0 w 283"/>
                <a:gd name="T55" fmla="*/ 0 h 252"/>
                <a:gd name="T56" fmla="*/ 0 w 283"/>
                <a:gd name="T57" fmla="*/ 0 h 252"/>
                <a:gd name="T58" fmla="*/ 0 w 283"/>
                <a:gd name="T59" fmla="*/ 0 h 252"/>
                <a:gd name="T60" fmla="*/ 0 w 283"/>
                <a:gd name="T61" fmla="*/ 0 h 252"/>
                <a:gd name="T62" fmla="*/ 0 w 283"/>
                <a:gd name="T63" fmla="*/ 0 h 252"/>
                <a:gd name="T64" fmla="*/ 0 w 283"/>
                <a:gd name="T65" fmla="*/ 0 h 252"/>
                <a:gd name="T66" fmla="*/ 0 w 283"/>
                <a:gd name="T67" fmla="*/ 0 h 252"/>
                <a:gd name="T68" fmla="*/ 0 w 283"/>
                <a:gd name="T69" fmla="*/ 0 h 252"/>
                <a:gd name="T70" fmla="*/ 0 w 283"/>
                <a:gd name="T71" fmla="*/ 0 h 252"/>
                <a:gd name="T72" fmla="*/ 0 w 283"/>
                <a:gd name="T73" fmla="*/ 0 h 252"/>
                <a:gd name="T74" fmla="*/ 0 w 283"/>
                <a:gd name="T75" fmla="*/ 0 h 252"/>
                <a:gd name="T76" fmla="*/ 0 w 283"/>
                <a:gd name="T77" fmla="*/ 0 h 252"/>
                <a:gd name="T78" fmla="*/ 0 w 283"/>
                <a:gd name="T79" fmla="*/ 0 h 252"/>
                <a:gd name="T80" fmla="*/ 0 w 283"/>
                <a:gd name="T81" fmla="*/ 0 h 252"/>
                <a:gd name="T82" fmla="*/ 0 w 283"/>
                <a:gd name="T83" fmla="*/ 0 h 252"/>
                <a:gd name="T84" fmla="*/ 0 w 283"/>
                <a:gd name="T85" fmla="*/ 0 h 252"/>
                <a:gd name="T86" fmla="*/ 0 w 283"/>
                <a:gd name="T87" fmla="*/ 0 h 252"/>
                <a:gd name="T88" fmla="*/ 0 w 283"/>
                <a:gd name="T89" fmla="*/ 0 h 252"/>
                <a:gd name="T90" fmla="*/ 0 w 283"/>
                <a:gd name="T91" fmla="*/ 0 h 252"/>
                <a:gd name="T92" fmla="*/ 0 w 283"/>
                <a:gd name="T93" fmla="*/ 0 h 252"/>
                <a:gd name="T94" fmla="*/ 0 w 283"/>
                <a:gd name="T95" fmla="*/ 0 h 252"/>
                <a:gd name="T96" fmla="*/ 0 w 283"/>
                <a:gd name="T97" fmla="*/ 0 h 252"/>
                <a:gd name="T98" fmla="*/ 0 w 283"/>
                <a:gd name="T99" fmla="*/ 0 h 252"/>
                <a:gd name="T100" fmla="*/ 0 w 283"/>
                <a:gd name="T101" fmla="*/ 0 h 252"/>
                <a:gd name="T102" fmla="*/ 0 w 283"/>
                <a:gd name="T103" fmla="*/ 0 h 252"/>
                <a:gd name="T104" fmla="*/ 0 w 283"/>
                <a:gd name="T105" fmla="*/ 0 h 252"/>
                <a:gd name="T106" fmla="*/ 0 w 283"/>
                <a:gd name="T107" fmla="*/ 0 h 252"/>
                <a:gd name="T108" fmla="*/ 0 w 283"/>
                <a:gd name="T109" fmla="*/ 0 h 252"/>
                <a:gd name="T110" fmla="*/ 0 w 283"/>
                <a:gd name="T111" fmla="*/ 0 h 252"/>
                <a:gd name="T112" fmla="*/ 0 w 283"/>
                <a:gd name="T113" fmla="*/ 0 h 252"/>
                <a:gd name="T114" fmla="*/ 0 w 283"/>
                <a:gd name="T115" fmla="*/ 0 h 252"/>
                <a:gd name="T116" fmla="*/ 0 w 283"/>
                <a:gd name="T117" fmla="*/ 0 h 252"/>
                <a:gd name="T118" fmla="*/ 0 w 283"/>
                <a:gd name="T119" fmla="*/ 0 h 252"/>
                <a:gd name="T120" fmla="*/ 0 w 283"/>
                <a:gd name="T121" fmla="*/ 0 h 2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3"/>
                <a:gd name="T184" fmla="*/ 0 h 252"/>
                <a:gd name="T185" fmla="*/ 283 w 283"/>
                <a:gd name="T186" fmla="*/ 252 h 25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58" name="Freeform 599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>
                <a:gd name="T0" fmla="*/ 0 w 114"/>
                <a:gd name="T1" fmla="*/ 0 h 238"/>
                <a:gd name="T2" fmla="*/ 0 w 114"/>
                <a:gd name="T3" fmla="*/ 0 h 238"/>
                <a:gd name="T4" fmla="*/ 0 w 114"/>
                <a:gd name="T5" fmla="*/ 0 h 238"/>
                <a:gd name="T6" fmla="*/ 0 w 114"/>
                <a:gd name="T7" fmla="*/ 0 h 238"/>
                <a:gd name="T8" fmla="*/ 0 w 114"/>
                <a:gd name="T9" fmla="*/ 0 h 238"/>
                <a:gd name="T10" fmla="*/ 0 w 114"/>
                <a:gd name="T11" fmla="*/ 0 h 238"/>
                <a:gd name="T12" fmla="*/ 0 w 114"/>
                <a:gd name="T13" fmla="*/ 0 h 238"/>
                <a:gd name="T14" fmla="*/ 0 w 114"/>
                <a:gd name="T15" fmla="*/ 0 h 238"/>
                <a:gd name="T16" fmla="*/ 0 w 114"/>
                <a:gd name="T17" fmla="*/ 0 h 238"/>
                <a:gd name="T18" fmla="*/ 0 w 114"/>
                <a:gd name="T19" fmla="*/ 0 h 238"/>
                <a:gd name="T20" fmla="*/ 0 w 114"/>
                <a:gd name="T21" fmla="*/ 0 h 238"/>
                <a:gd name="T22" fmla="*/ 0 w 114"/>
                <a:gd name="T23" fmla="*/ 0 h 238"/>
                <a:gd name="T24" fmla="*/ 0 w 114"/>
                <a:gd name="T25" fmla="*/ 0 h 238"/>
                <a:gd name="T26" fmla="*/ 0 w 114"/>
                <a:gd name="T27" fmla="*/ 0 h 238"/>
                <a:gd name="T28" fmla="*/ 0 w 114"/>
                <a:gd name="T29" fmla="*/ 0 h 238"/>
                <a:gd name="T30" fmla="*/ 0 w 114"/>
                <a:gd name="T31" fmla="*/ 0 h 238"/>
                <a:gd name="T32" fmla="*/ 0 w 114"/>
                <a:gd name="T33" fmla="*/ 0 h 238"/>
                <a:gd name="T34" fmla="*/ 0 w 114"/>
                <a:gd name="T35" fmla="*/ 0 h 238"/>
                <a:gd name="T36" fmla="*/ 0 w 114"/>
                <a:gd name="T37" fmla="*/ 0 h 238"/>
                <a:gd name="T38" fmla="*/ 0 w 114"/>
                <a:gd name="T39" fmla="*/ 0 h 238"/>
                <a:gd name="T40" fmla="*/ 0 w 114"/>
                <a:gd name="T41" fmla="*/ 0 h 238"/>
                <a:gd name="T42" fmla="*/ 0 w 114"/>
                <a:gd name="T43" fmla="*/ 0 h 238"/>
                <a:gd name="T44" fmla="*/ 0 w 114"/>
                <a:gd name="T45" fmla="*/ 0 h 238"/>
                <a:gd name="T46" fmla="*/ 0 w 114"/>
                <a:gd name="T47" fmla="*/ 0 h 238"/>
                <a:gd name="T48" fmla="*/ 0 w 114"/>
                <a:gd name="T49" fmla="*/ 0 h 238"/>
                <a:gd name="T50" fmla="*/ 0 w 114"/>
                <a:gd name="T51" fmla="*/ 0 h 238"/>
                <a:gd name="T52" fmla="*/ 0 w 114"/>
                <a:gd name="T53" fmla="*/ 0 h 238"/>
                <a:gd name="T54" fmla="*/ 0 w 114"/>
                <a:gd name="T55" fmla="*/ 0 h 238"/>
                <a:gd name="T56" fmla="*/ 0 w 114"/>
                <a:gd name="T57" fmla="*/ 0 h 238"/>
                <a:gd name="T58" fmla="*/ 0 w 114"/>
                <a:gd name="T59" fmla="*/ 0 h 238"/>
                <a:gd name="T60" fmla="*/ 0 w 114"/>
                <a:gd name="T61" fmla="*/ 0 h 238"/>
                <a:gd name="T62" fmla="*/ 0 w 114"/>
                <a:gd name="T63" fmla="*/ 0 h 238"/>
                <a:gd name="T64" fmla="*/ 0 w 114"/>
                <a:gd name="T65" fmla="*/ 0 h 238"/>
                <a:gd name="T66" fmla="*/ 0 w 114"/>
                <a:gd name="T67" fmla="*/ 0 h 238"/>
                <a:gd name="T68" fmla="*/ 0 w 114"/>
                <a:gd name="T69" fmla="*/ 0 h 238"/>
                <a:gd name="T70" fmla="*/ 0 w 114"/>
                <a:gd name="T71" fmla="*/ 0 h 238"/>
                <a:gd name="T72" fmla="*/ 0 w 114"/>
                <a:gd name="T73" fmla="*/ 0 h 238"/>
                <a:gd name="T74" fmla="*/ 0 w 114"/>
                <a:gd name="T75" fmla="*/ 0 h 238"/>
                <a:gd name="T76" fmla="*/ 0 w 114"/>
                <a:gd name="T77" fmla="*/ 0 h 238"/>
                <a:gd name="T78" fmla="*/ 0 w 114"/>
                <a:gd name="T79" fmla="*/ 0 h 238"/>
                <a:gd name="T80" fmla="*/ 0 w 114"/>
                <a:gd name="T81" fmla="*/ 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4"/>
                <a:gd name="T124" fmla="*/ 0 h 238"/>
                <a:gd name="T125" fmla="*/ 114 w 114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59" name="Freeform 600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>
                <a:gd name="T0" fmla="*/ 0 w 246"/>
                <a:gd name="T1" fmla="*/ 0 h 310"/>
                <a:gd name="T2" fmla="*/ 0 w 246"/>
                <a:gd name="T3" fmla="*/ 0 h 310"/>
                <a:gd name="T4" fmla="*/ 0 w 246"/>
                <a:gd name="T5" fmla="*/ 0 h 310"/>
                <a:gd name="T6" fmla="*/ 0 w 246"/>
                <a:gd name="T7" fmla="*/ 0 h 310"/>
                <a:gd name="T8" fmla="*/ 0 w 246"/>
                <a:gd name="T9" fmla="*/ 0 h 310"/>
                <a:gd name="T10" fmla="*/ 0 w 246"/>
                <a:gd name="T11" fmla="*/ 0 h 310"/>
                <a:gd name="T12" fmla="*/ 0 w 246"/>
                <a:gd name="T13" fmla="*/ 0 h 310"/>
                <a:gd name="T14" fmla="*/ 0 w 246"/>
                <a:gd name="T15" fmla="*/ 0 h 310"/>
                <a:gd name="T16" fmla="*/ 0 w 246"/>
                <a:gd name="T17" fmla="*/ 0 h 310"/>
                <a:gd name="T18" fmla="*/ 0 w 246"/>
                <a:gd name="T19" fmla="*/ 0 h 310"/>
                <a:gd name="T20" fmla="*/ 0 w 246"/>
                <a:gd name="T21" fmla="*/ 0 h 310"/>
                <a:gd name="T22" fmla="*/ 0 w 246"/>
                <a:gd name="T23" fmla="*/ 0 h 310"/>
                <a:gd name="T24" fmla="*/ 0 w 246"/>
                <a:gd name="T25" fmla="*/ 0 h 310"/>
                <a:gd name="T26" fmla="*/ 0 w 246"/>
                <a:gd name="T27" fmla="*/ 0 h 310"/>
                <a:gd name="T28" fmla="*/ 0 w 246"/>
                <a:gd name="T29" fmla="*/ 0 h 310"/>
                <a:gd name="T30" fmla="*/ 0 w 246"/>
                <a:gd name="T31" fmla="*/ 0 h 310"/>
                <a:gd name="T32" fmla="*/ 0 w 246"/>
                <a:gd name="T33" fmla="*/ 0 h 310"/>
                <a:gd name="T34" fmla="*/ 0 w 246"/>
                <a:gd name="T35" fmla="*/ 0 h 310"/>
                <a:gd name="T36" fmla="*/ 0 w 246"/>
                <a:gd name="T37" fmla="*/ 0 h 310"/>
                <a:gd name="T38" fmla="*/ 0 w 246"/>
                <a:gd name="T39" fmla="*/ 0 h 310"/>
                <a:gd name="T40" fmla="*/ 0 w 246"/>
                <a:gd name="T41" fmla="*/ 0 h 310"/>
                <a:gd name="T42" fmla="*/ 0 w 246"/>
                <a:gd name="T43" fmla="*/ 0 h 310"/>
                <a:gd name="T44" fmla="*/ 0 w 246"/>
                <a:gd name="T45" fmla="*/ 0 h 310"/>
                <a:gd name="T46" fmla="*/ 0 w 246"/>
                <a:gd name="T47" fmla="*/ 0 h 310"/>
                <a:gd name="T48" fmla="*/ 0 w 246"/>
                <a:gd name="T49" fmla="*/ 0 h 310"/>
                <a:gd name="T50" fmla="*/ 0 w 246"/>
                <a:gd name="T51" fmla="*/ 0 h 310"/>
                <a:gd name="T52" fmla="*/ 0 w 246"/>
                <a:gd name="T53" fmla="*/ 0 h 310"/>
                <a:gd name="T54" fmla="*/ 0 w 246"/>
                <a:gd name="T55" fmla="*/ 0 h 310"/>
                <a:gd name="T56" fmla="*/ 0 w 246"/>
                <a:gd name="T57" fmla="*/ 0 h 310"/>
                <a:gd name="T58" fmla="*/ 0 w 246"/>
                <a:gd name="T59" fmla="*/ 0 h 310"/>
                <a:gd name="T60" fmla="*/ 0 w 246"/>
                <a:gd name="T61" fmla="*/ 0 h 310"/>
                <a:gd name="T62" fmla="*/ 0 w 246"/>
                <a:gd name="T63" fmla="*/ 0 h 310"/>
                <a:gd name="T64" fmla="*/ 0 w 246"/>
                <a:gd name="T65" fmla="*/ 0 h 310"/>
                <a:gd name="T66" fmla="*/ 0 w 246"/>
                <a:gd name="T67" fmla="*/ 0 h 310"/>
                <a:gd name="T68" fmla="*/ 0 w 246"/>
                <a:gd name="T69" fmla="*/ 0 h 310"/>
                <a:gd name="T70" fmla="*/ 0 w 246"/>
                <a:gd name="T71" fmla="*/ 0 h 310"/>
                <a:gd name="T72" fmla="*/ 0 w 246"/>
                <a:gd name="T73" fmla="*/ 0 h 310"/>
                <a:gd name="T74" fmla="*/ 0 w 246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6"/>
                <a:gd name="T115" fmla="*/ 0 h 310"/>
                <a:gd name="T116" fmla="*/ 246 w 246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60" name="Freeform 601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>
                <a:gd name="T0" fmla="*/ 0 w 83"/>
                <a:gd name="T1" fmla="*/ 0 h 187"/>
                <a:gd name="T2" fmla="*/ 0 w 83"/>
                <a:gd name="T3" fmla="*/ 0 h 187"/>
                <a:gd name="T4" fmla="*/ 0 w 83"/>
                <a:gd name="T5" fmla="*/ 0 h 187"/>
                <a:gd name="T6" fmla="*/ 0 w 83"/>
                <a:gd name="T7" fmla="*/ 0 h 187"/>
                <a:gd name="T8" fmla="*/ 0 w 83"/>
                <a:gd name="T9" fmla="*/ 0 h 187"/>
                <a:gd name="T10" fmla="*/ 0 w 83"/>
                <a:gd name="T11" fmla="*/ 0 h 187"/>
                <a:gd name="T12" fmla="*/ 0 w 83"/>
                <a:gd name="T13" fmla="*/ 0 h 187"/>
                <a:gd name="T14" fmla="*/ 0 w 83"/>
                <a:gd name="T15" fmla="*/ 0 h 187"/>
                <a:gd name="T16" fmla="*/ 0 w 83"/>
                <a:gd name="T17" fmla="*/ 0 h 187"/>
                <a:gd name="T18" fmla="*/ 0 w 83"/>
                <a:gd name="T19" fmla="*/ 0 h 187"/>
                <a:gd name="T20" fmla="*/ 0 w 83"/>
                <a:gd name="T21" fmla="*/ 0 h 187"/>
                <a:gd name="T22" fmla="*/ 0 w 83"/>
                <a:gd name="T23" fmla="*/ 0 h 187"/>
                <a:gd name="T24" fmla="*/ 0 w 83"/>
                <a:gd name="T25" fmla="*/ 0 h 187"/>
                <a:gd name="T26" fmla="*/ 0 w 83"/>
                <a:gd name="T27" fmla="*/ 0 h 187"/>
                <a:gd name="T28" fmla="*/ 0 w 83"/>
                <a:gd name="T29" fmla="*/ 0 h 187"/>
                <a:gd name="T30" fmla="*/ 0 w 83"/>
                <a:gd name="T31" fmla="*/ 0 h 187"/>
                <a:gd name="T32" fmla="*/ 0 w 83"/>
                <a:gd name="T33" fmla="*/ 0 h 187"/>
                <a:gd name="T34" fmla="*/ 0 w 83"/>
                <a:gd name="T35" fmla="*/ 0 h 187"/>
                <a:gd name="T36" fmla="*/ 0 w 83"/>
                <a:gd name="T37" fmla="*/ 0 h 187"/>
                <a:gd name="T38" fmla="*/ 0 w 83"/>
                <a:gd name="T39" fmla="*/ 0 h 187"/>
                <a:gd name="T40" fmla="*/ 0 w 83"/>
                <a:gd name="T41" fmla="*/ 0 h 187"/>
                <a:gd name="T42" fmla="*/ 0 w 83"/>
                <a:gd name="T43" fmla="*/ 0 h 187"/>
                <a:gd name="T44" fmla="*/ 0 w 83"/>
                <a:gd name="T45" fmla="*/ 0 h 187"/>
                <a:gd name="T46" fmla="*/ 0 w 83"/>
                <a:gd name="T47" fmla="*/ 0 h 187"/>
                <a:gd name="T48" fmla="*/ 0 w 83"/>
                <a:gd name="T49" fmla="*/ 0 h 1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3"/>
                <a:gd name="T76" fmla="*/ 0 h 187"/>
                <a:gd name="T77" fmla="*/ 83 w 83"/>
                <a:gd name="T78" fmla="*/ 187 h 18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61" name="Freeform 602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>
                <a:gd name="T0" fmla="*/ 0 w 44"/>
                <a:gd name="T1" fmla="*/ 0 h 94"/>
                <a:gd name="T2" fmla="*/ 0 w 44"/>
                <a:gd name="T3" fmla="*/ 0 h 94"/>
                <a:gd name="T4" fmla="*/ 0 w 44"/>
                <a:gd name="T5" fmla="*/ 0 h 94"/>
                <a:gd name="T6" fmla="*/ 0 w 44"/>
                <a:gd name="T7" fmla="*/ 0 h 94"/>
                <a:gd name="T8" fmla="*/ 0 w 44"/>
                <a:gd name="T9" fmla="*/ 0 h 94"/>
                <a:gd name="T10" fmla="*/ 0 w 44"/>
                <a:gd name="T11" fmla="*/ 0 h 94"/>
                <a:gd name="T12" fmla="*/ 0 w 44"/>
                <a:gd name="T13" fmla="*/ 0 h 94"/>
                <a:gd name="T14" fmla="*/ 0 w 44"/>
                <a:gd name="T15" fmla="*/ 0 h 94"/>
                <a:gd name="T16" fmla="*/ 0 w 44"/>
                <a:gd name="T17" fmla="*/ 0 h 94"/>
                <a:gd name="T18" fmla="*/ 0 w 44"/>
                <a:gd name="T19" fmla="*/ 0 h 94"/>
                <a:gd name="T20" fmla="*/ 0 w 44"/>
                <a:gd name="T21" fmla="*/ 0 h 94"/>
                <a:gd name="T22" fmla="*/ 0 w 44"/>
                <a:gd name="T23" fmla="*/ 0 h 94"/>
                <a:gd name="T24" fmla="*/ 0 w 44"/>
                <a:gd name="T25" fmla="*/ 0 h 94"/>
                <a:gd name="T26" fmla="*/ 0 w 44"/>
                <a:gd name="T27" fmla="*/ 0 h 94"/>
                <a:gd name="T28" fmla="*/ 0 w 44"/>
                <a:gd name="T29" fmla="*/ 0 h 94"/>
                <a:gd name="T30" fmla="*/ 0 w 44"/>
                <a:gd name="T31" fmla="*/ 0 h 94"/>
                <a:gd name="T32" fmla="*/ 0 w 44"/>
                <a:gd name="T33" fmla="*/ 0 h 94"/>
                <a:gd name="T34" fmla="*/ 0 w 44"/>
                <a:gd name="T35" fmla="*/ 0 h 94"/>
                <a:gd name="T36" fmla="*/ 0 w 44"/>
                <a:gd name="T37" fmla="*/ 0 h 94"/>
                <a:gd name="T38" fmla="*/ 0 w 44"/>
                <a:gd name="T39" fmla="*/ 0 h 94"/>
                <a:gd name="T40" fmla="*/ 0 w 44"/>
                <a:gd name="T41" fmla="*/ 0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"/>
                <a:gd name="T64" fmla="*/ 0 h 94"/>
                <a:gd name="T65" fmla="*/ 44 w 44"/>
                <a:gd name="T66" fmla="*/ 94 h 9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62" name="Freeform 603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>
                <a:gd name="T0" fmla="*/ 0 w 38"/>
                <a:gd name="T1" fmla="*/ 0 h 54"/>
                <a:gd name="T2" fmla="*/ 0 w 38"/>
                <a:gd name="T3" fmla="*/ 0 h 54"/>
                <a:gd name="T4" fmla="*/ 0 w 38"/>
                <a:gd name="T5" fmla="*/ 0 h 54"/>
                <a:gd name="T6" fmla="*/ 0 w 38"/>
                <a:gd name="T7" fmla="*/ 0 h 54"/>
                <a:gd name="T8" fmla="*/ 0 w 38"/>
                <a:gd name="T9" fmla="*/ 0 h 54"/>
                <a:gd name="T10" fmla="*/ 0 w 38"/>
                <a:gd name="T11" fmla="*/ 0 h 54"/>
                <a:gd name="T12" fmla="*/ 0 w 38"/>
                <a:gd name="T13" fmla="*/ 0 h 54"/>
                <a:gd name="T14" fmla="*/ 0 w 38"/>
                <a:gd name="T15" fmla="*/ 0 h 54"/>
                <a:gd name="T16" fmla="*/ 0 w 38"/>
                <a:gd name="T17" fmla="*/ 0 h 54"/>
                <a:gd name="T18" fmla="*/ 0 w 38"/>
                <a:gd name="T19" fmla="*/ 0 h 54"/>
                <a:gd name="T20" fmla="*/ 0 w 38"/>
                <a:gd name="T21" fmla="*/ 0 h 54"/>
                <a:gd name="T22" fmla="*/ 0 w 38"/>
                <a:gd name="T23" fmla="*/ 0 h 54"/>
                <a:gd name="T24" fmla="*/ 0 w 38"/>
                <a:gd name="T25" fmla="*/ 0 h 54"/>
                <a:gd name="T26" fmla="*/ 0 w 38"/>
                <a:gd name="T27" fmla="*/ 0 h 54"/>
                <a:gd name="T28" fmla="*/ 0 w 38"/>
                <a:gd name="T29" fmla="*/ 0 h 54"/>
                <a:gd name="T30" fmla="*/ 0 w 38"/>
                <a:gd name="T31" fmla="*/ 0 h 54"/>
                <a:gd name="T32" fmla="*/ 0 w 38"/>
                <a:gd name="T33" fmla="*/ 0 h 54"/>
                <a:gd name="T34" fmla="*/ 0 w 38"/>
                <a:gd name="T35" fmla="*/ 0 h 54"/>
                <a:gd name="T36" fmla="*/ 0 w 38"/>
                <a:gd name="T37" fmla="*/ 0 h 54"/>
                <a:gd name="T38" fmla="*/ 0 w 38"/>
                <a:gd name="T39" fmla="*/ 0 h 54"/>
                <a:gd name="T40" fmla="*/ 0 w 38"/>
                <a:gd name="T41" fmla="*/ 0 h 54"/>
                <a:gd name="T42" fmla="*/ 0 w 38"/>
                <a:gd name="T43" fmla="*/ 0 h 54"/>
                <a:gd name="T44" fmla="*/ 0 w 38"/>
                <a:gd name="T45" fmla="*/ 0 h 54"/>
                <a:gd name="T46" fmla="*/ 0 w 38"/>
                <a:gd name="T47" fmla="*/ 0 h 54"/>
                <a:gd name="T48" fmla="*/ 0 w 38"/>
                <a:gd name="T49" fmla="*/ 0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"/>
                <a:gd name="T76" fmla="*/ 0 h 54"/>
                <a:gd name="T77" fmla="*/ 38 w 38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63" name="Freeform 604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>
                <a:gd name="T0" fmla="*/ 0 w 52"/>
                <a:gd name="T1" fmla="*/ 0 h 36"/>
                <a:gd name="T2" fmla="*/ 0 w 52"/>
                <a:gd name="T3" fmla="*/ 0 h 36"/>
                <a:gd name="T4" fmla="*/ 0 w 52"/>
                <a:gd name="T5" fmla="*/ 0 h 36"/>
                <a:gd name="T6" fmla="*/ 0 w 52"/>
                <a:gd name="T7" fmla="*/ 0 h 36"/>
                <a:gd name="T8" fmla="*/ 0 w 52"/>
                <a:gd name="T9" fmla="*/ 0 h 36"/>
                <a:gd name="T10" fmla="*/ 0 w 52"/>
                <a:gd name="T11" fmla="*/ 0 h 36"/>
                <a:gd name="T12" fmla="*/ 0 w 52"/>
                <a:gd name="T13" fmla="*/ 0 h 36"/>
                <a:gd name="T14" fmla="*/ 0 w 52"/>
                <a:gd name="T15" fmla="*/ 0 h 36"/>
                <a:gd name="T16" fmla="*/ 0 w 52"/>
                <a:gd name="T17" fmla="*/ 0 h 36"/>
                <a:gd name="T18" fmla="*/ 0 w 52"/>
                <a:gd name="T19" fmla="*/ 0 h 36"/>
                <a:gd name="T20" fmla="*/ 0 w 52"/>
                <a:gd name="T21" fmla="*/ 0 h 36"/>
                <a:gd name="T22" fmla="*/ 0 w 52"/>
                <a:gd name="T23" fmla="*/ 0 h 36"/>
                <a:gd name="T24" fmla="*/ 0 w 52"/>
                <a:gd name="T25" fmla="*/ 0 h 36"/>
                <a:gd name="T26" fmla="*/ 0 w 52"/>
                <a:gd name="T27" fmla="*/ 0 h 36"/>
                <a:gd name="T28" fmla="*/ 0 w 52"/>
                <a:gd name="T29" fmla="*/ 0 h 36"/>
                <a:gd name="T30" fmla="*/ 0 w 52"/>
                <a:gd name="T31" fmla="*/ 0 h 36"/>
                <a:gd name="T32" fmla="*/ 0 w 52"/>
                <a:gd name="T33" fmla="*/ 0 h 36"/>
                <a:gd name="T34" fmla="*/ 0 w 52"/>
                <a:gd name="T35" fmla="*/ 0 h 36"/>
                <a:gd name="T36" fmla="*/ 0 w 52"/>
                <a:gd name="T37" fmla="*/ 0 h 36"/>
                <a:gd name="T38" fmla="*/ 0 w 52"/>
                <a:gd name="T39" fmla="*/ 0 h 36"/>
                <a:gd name="T40" fmla="*/ 0 w 52"/>
                <a:gd name="T41" fmla="*/ 0 h 36"/>
                <a:gd name="T42" fmla="*/ 0 w 52"/>
                <a:gd name="T43" fmla="*/ 0 h 36"/>
                <a:gd name="T44" fmla="*/ 0 w 52"/>
                <a:gd name="T45" fmla="*/ 0 h 36"/>
                <a:gd name="T46" fmla="*/ 0 w 52"/>
                <a:gd name="T47" fmla="*/ 0 h 36"/>
                <a:gd name="T48" fmla="*/ 0 w 52"/>
                <a:gd name="T49" fmla="*/ 0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2"/>
                <a:gd name="T76" fmla="*/ 0 h 36"/>
                <a:gd name="T77" fmla="*/ 52 w 52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64" name="Freeform 605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>
                <a:gd name="T0" fmla="*/ 0 w 198"/>
                <a:gd name="T1" fmla="*/ 0 h 236"/>
                <a:gd name="T2" fmla="*/ 0 w 198"/>
                <a:gd name="T3" fmla="*/ 0 h 236"/>
                <a:gd name="T4" fmla="*/ 0 w 198"/>
                <a:gd name="T5" fmla="*/ 0 h 236"/>
                <a:gd name="T6" fmla="*/ 0 w 198"/>
                <a:gd name="T7" fmla="*/ 0 h 236"/>
                <a:gd name="T8" fmla="*/ 0 w 198"/>
                <a:gd name="T9" fmla="*/ 0 h 236"/>
                <a:gd name="T10" fmla="*/ 0 w 198"/>
                <a:gd name="T11" fmla="*/ 0 h 236"/>
                <a:gd name="T12" fmla="*/ 0 w 198"/>
                <a:gd name="T13" fmla="*/ 0 h 236"/>
                <a:gd name="T14" fmla="*/ 0 w 198"/>
                <a:gd name="T15" fmla="*/ 0 h 236"/>
                <a:gd name="T16" fmla="*/ 0 w 198"/>
                <a:gd name="T17" fmla="*/ 0 h 236"/>
                <a:gd name="T18" fmla="*/ 0 w 198"/>
                <a:gd name="T19" fmla="*/ 0 h 236"/>
                <a:gd name="T20" fmla="*/ 0 w 198"/>
                <a:gd name="T21" fmla="*/ 0 h 236"/>
                <a:gd name="T22" fmla="*/ 0 w 198"/>
                <a:gd name="T23" fmla="*/ 0 h 236"/>
                <a:gd name="T24" fmla="*/ 0 w 198"/>
                <a:gd name="T25" fmla="*/ 0 h 236"/>
                <a:gd name="T26" fmla="*/ 0 w 198"/>
                <a:gd name="T27" fmla="*/ 0 h 236"/>
                <a:gd name="T28" fmla="*/ 0 w 198"/>
                <a:gd name="T29" fmla="*/ 0 h 236"/>
                <a:gd name="T30" fmla="*/ 0 w 198"/>
                <a:gd name="T31" fmla="*/ 0 h 236"/>
                <a:gd name="T32" fmla="*/ 0 w 198"/>
                <a:gd name="T33" fmla="*/ 0 h 236"/>
                <a:gd name="T34" fmla="*/ 0 w 198"/>
                <a:gd name="T35" fmla="*/ 0 h 236"/>
                <a:gd name="T36" fmla="*/ 0 w 198"/>
                <a:gd name="T37" fmla="*/ 0 h 236"/>
                <a:gd name="T38" fmla="*/ 0 w 198"/>
                <a:gd name="T39" fmla="*/ 0 h 236"/>
                <a:gd name="T40" fmla="*/ 0 w 198"/>
                <a:gd name="T41" fmla="*/ 0 h 236"/>
                <a:gd name="T42" fmla="*/ 0 w 198"/>
                <a:gd name="T43" fmla="*/ 0 h 236"/>
                <a:gd name="T44" fmla="*/ 0 w 198"/>
                <a:gd name="T45" fmla="*/ 0 h 236"/>
                <a:gd name="T46" fmla="*/ 0 w 198"/>
                <a:gd name="T47" fmla="*/ 0 h 236"/>
                <a:gd name="T48" fmla="*/ 0 w 198"/>
                <a:gd name="T49" fmla="*/ 0 h 236"/>
                <a:gd name="T50" fmla="*/ 0 w 198"/>
                <a:gd name="T51" fmla="*/ 0 h 236"/>
                <a:gd name="T52" fmla="*/ 0 w 198"/>
                <a:gd name="T53" fmla="*/ 0 h 236"/>
                <a:gd name="T54" fmla="*/ 0 w 198"/>
                <a:gd name="T55" fmla="*/ 0 h 236"/>
                <a:gd name="T56" fmla="*/ 0 w 198"/>
                <a:gd name="T57" fmla="*/ 0 h 236"/>
                <a:gd name="T58" fmla="*/ 0 w 198"/>
                <a:gd name="T59" fmla="*/ 0 h 236"/>
                <a:gd name="T60" fmla="*/ 0 w 198"/>
                <a:gd name="T61" fmla="*/ 0 h 236"/>
                <a:gd name="T62" fmla="*/ 0 w 198"/>
                <a:gd name="T63" fmla="*/ 0 h 236"/>
                <a:gd name="T64" fmla="*/ 0 w 198"/>
                <a:gd name="T65" fmla="*/ 0 h 236"/>
                <a:gd name="T66" fmla="*/ 0 w 198"/>
                <a:gd name="T67" fmla="*/ 0 h 236"/>
                <a:gd name="T68" fmla="*/ 0 w 198"/>
                <a:gd name="T69" fmla="*/ 0 h 236"/>
                <a:gd name="T70" fmla="*/ 0 w 198"/>
                <a:gd name="T71" fmla="*/ 0 h 236"/>
                <a:gd name="T72" fmla="*/ 0 w 198"/>
                <a:gd name="T73" fmla="*/ 0 h 236"/>
                <a:gd name="T74" fmla="*/ 0 w 198"/>
                <a:gd name="T75" fmla="*/ 0 h 236"/>
                <a:gd name="T76" fmla="*/ 0 w 198"/>
                <a:gd name="T77" fmla="*/ 0 h 236"/>
                <a:gd name="T78" fmla="*/ 0 w 198"/>
                <a:gd name="T79" fmla="*/ 0 h 236"/>
                <a:gd name="T80" fmla="*/ 0 w 198"/>
                <a:gd name="T81" fmla="*/ 0 h 236"/>
                <a:gd name="T82" fmla="*/ 0 w 198"/>
                <a:gd name="T83" fmla="*/ 0 h 236"/>
                <a:gd name="T84" fmla="*/ 0 w 198"/>
                <a:gd name="T85" fmla="*/ 0 h 236"/>
                <a:gd name="T86" fmla="*/ 0 w 198"/>
                <a:gd name="T87" fmla="*/ 0 h 236"/>
                <a:gd name="T88" fmla="*/ 0 w 198"/>
                <a:gd name="T89" fmla="*/ 0 h 236"/>
                <a:gd name="T90" fmla="*/ 0 w 198"/>
                <a:gd name="T91" fmla="*/ 0 h 236"/>
                <a:gd name="T92" fmla="*/ 0 w 198"/>
                <a:gd name="T93" fmla="*/ 0 h 236"/>
                <a:gd name="T94" fmla="*/ 0 w 198"/>
                <a:gd name="T95" fmla="*/ 0 h 236"/>
                <a:gd name="T96" fmla="*/ 0 w 198"/>
                <a:gd name="T97" fmla="*/ 0 h 236"/>
                <a:gd name="T98" fmla="*/ 0 w 198"/>
                <a:gd name="T99" fmla="*/ 0 h 236"/>
                <a:gd name="T100" fmla="*/ 0 w 198"/>
                <a:gd name="T101" fmla="*/ 0 h 236"/>
                <a:gd name="T102" fmla="*/ 0 w 198"/>
                <a:gd name="T103" fmla="*/ 0 h 236"/>
                <a:gd name="T104" fmla="*/ 0 w 198"/>
                <a:gd name="T105" fmla="*/ 0 h 236"/>
                <a:gd name="T106" fmla="*/ 0 w 198"/>
                <a:gd name="T107" fmla="*/ 0 h 236"/>
                <a:gd name="T108" fmla="*/ 0 w 198"/>
                <a:gd name="T109" fmla="*/ 0 h 236"/>
                <a:gd name="T110" fmla="*/ 0 w 198"/>
                <a:gd name="T111" fmla="*/ 0 h 236"/>
                <a:gd name="T112" fmla="*/ 0 w 198"/>
                <a:gd name="T113" fmla="*/ 0 h 236"/>
                <a:gd name="T114" fmla="*/ 0 w 198"/>
                <a:gd name="T115" fmla="*/ 0 h 236"/>
                <a:gd name="T116" fmla="*/ 0 w 198"/>
                <a:gd name="T117" fmla="*/ 0 h 236"/>
                <a:gd name="T118" fmla="*/ 0 w 198"/>
                <a:gd name="T119" fmla="*/ 0 h 236"/>
                <a:gd name="T120" fmla="*/ 0 w 198"/>
                <a:gd name="T121" fmla="*/ 0 h 2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8"/>
                <a:gd name="T184" fmla="*/ 0 h 236"/>
                <a:gd name="T185" fmla="*/ 198 w 198"/>
                <a:gd name="T186" fmla="*/ 236 h 2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65" name="Freeform 606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>
                <a:gd name="T0" fmla="*/ 0 w 128"/>
                <a:gd name="T1" fmla="*/ 0 h 183"/>
                <a:gd name="T2" fmla="*/ 0 w 128"/>
                <a:gd name="T3" fmla="*/ 0 h 183"/>
                <a:gd name="T4" fmla="*/ 0 w 128"/>
                <a:gd name="T5" fmla="*/ 0 h 183"/>
                <a:gd name="T6" fmla="*/ 0 w 128"/>
                <a:gd name="T7" fmla="*/ 0 h 183"/>
                <a:gd name="T8" fmla="*/ 0 w 128"/>
                <a:gd name="T9" fmla="*/ 0 h 183"/>
                <a:gd name="T10" fmla="*/ 0 w 128"/>
                <a:gd name="T11" fmla="*/ 0 h 183"/>
                <a:gd name="T12" fmla="*/ 0 w 128"/>
                <a:gd name="T13" fmla="*/ 0 h 183"/>
                <a:gd name="T14" fmla="*/ 0 w 128"/>
                <a:gd name="T15" fmla="*/ 0 h 183"/>
                <a:gd name="T16" fmla="*/ 0 w 128"/>
                <a:gd name="T17" fmla="*/ 0 h 183"/>
                <a:gd name="T18" fmla="*/ 0 w 128"/>
                <a:gd name="T19" fmla="*/ 0 h 183"/>
                <a:gd name="T20" fmla="*/ 0 w 128"/>
                <a:gd name="T21" fmla="*/ 0 h 183"/>
                <a:gd name="T22" fmla="*/ 0 w 128"/>
                <a:gd name="T23" fmla="*/ 0 h 183"/>
                <a:gd name="T24" fmla="*/ 0 w 128"/>
                <a:gd name="T25" fmla="*/ 0 h 183"/>
                <a:gd name="T26" fmla="*/ 0 w 128"/>
                <a:gd name="T27" fmla="*/ 0 h 183"/>
                <a:gd name="T28" fmla="*/ 0 w 128"/>
                <a:gd name="T29" fmla="*/ 0 h 183"/>
                <a:gd name="T30" fmla="*/ 0 w 128"/>
                <a:gd name="T31" fmla="*/ 0 h 183"/>
                <a:gd name="T32" fmla="*/ 0 w 128"/>
                <a:gd name="T33" fmla="*/ 0 h 183"/>
                <a:gd name="T34" fmla="*/ 0 w 128"/>
                <a:gd name="T35" fmla="*/ 0 h 183"/>
                <a:gd name="T36" fmla="*/ 0 w 128"/>
                <a:gd name="T37" fmla="*/ 0 h 183"/>
                <a:gd name="T38" fmla="*/ 0 w 128"/>
                <a:gd name="T39" fmla="*/ 0 h 183"/>
                <a:gd name="T40" fmla="*/ 0 w 128"/>
                <a:gd name="T41" fmla="*/ 0 h 183"/>
                <a:gd name="T42" fmla="*/ 0 w 128"/>
                <a:gd name="T43" fmla="*/ 0 h 183"/>
                <a:gd name="T44" fmla="*/ 0 w 128"/>
                <a:gd name="T45" fmla="*/ 0 h 183"/>
                <a:gd name="T46" fmla="*/ 0 w 128"/>
                <a:gd name="T47" fmla="*/ 0 h 183"/>
                <a:gd name="T48" fmla="*/ 0 w 128"/>
                <a:gd name="T49" fmla="*/ 0 h 183"/>
                <a:gd name="T50" fmla="*/ 0 w 128"/>
                <a:gd name="T51" fmla="*/ 0 h 183"/>
                <a:gd name="T52" fmla="*/ 0 w 128"/>
                <a:gd name="T53" fmla="*/ 0 h 183"/>
                <a:gd name="T54" fmla="*/ 0 w 128"/>
                <a:gd name="T55" fmla="*/ 0 h 183"/>
                <a:gd name="T56" fmla="*/ 0 w 128"/>
                <a:gd name="T57" fmla="*/ 0 h 183"/>
                <a:gd name="T58" fmla="*/ 0 w 128"/>
                <a:gd name="T59" fmla="*/ 0 h 183"/>
                <a:gd name="T60" fmla="*/ 0 w 128"/>
                <a:gd name="T61" fmla="*/ 0 h 183"/>
                <a:gd name="T62" fmla="*/ 0 w 128"/>
                <a:gd name="T63" fmla="*/ 0 h 183"/>
                <a:gd name="T64" fmla="*/ 0 w 128"/>
                <a:gd name="T65" fmla="*/ 0 h 183"/>
                <a:gd name="T66" fmla="*/ 0 w 128"/>
                <a:gd name="T67" fmla="*/ 0 h 183"/>
                <a:gd name="T68" fmla="*/ 0 w 128"/>
                <a:gd name="T69" fmla="*/ 0 h 183"/>
                <a:gd name="T70" fmla="*/ 0 w 128"/>
                <a:gd name="T71" fmla="*/ 0 h 183"/>
                <a:gd name="T72" fmla="*/ 0 w 128"/>
                <a:gd name="T73" fmla="*/ 0 h 183"/>
                <a:gd name="T74" fmla="*/ 0 w 128"/>
                <a:gd name="T75" fmla="*/ 0 h 183"/>
                <a:gd name="T76" fmla="*/ 0 w 128"/>
                <a:gd name="T77" fmla="*/ 0 h 183"/>
                <a:gd name="T78" fmla="*/ 0 w 128"/>
                <a:gd name="T79" fmla="*/ 0 h 183"/>
                <a:gd name="T80" fmla="*/ 0 w 128"/>
                <a:gd name="T81" fmla="*/ 0 h 18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3"/>
                <a:gd name="T125" fmla="*/ 128 w 128"/>
                <a:gd name="T126" fmla="*/ 183 h 18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66" name="Freeform 607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>
                <a:gd name="T0" fmla="*/ 0 w 323"/>
                <a:gd name="T1" fmla="*/ 0 h 379"/>
                <a:gd name="T2" fmla="*/ 0 w 323"/>
                <a:gd name="T3" fmla="*/ 0 h 379"/>
                <a:gd name="T4" fmla="*/ 0 w 323"/>
                <a:gd name="T5" fmla="*/ 0 h 379"/>
                <a:gd name="T6" fmla="*/ 0 w 323"/>
                <a:gd name="T7" fmla="*/ 0 h 379"/>
                <a:gd name="T8" fmla="*/ 0 w 323"/>
                <a:gd name="T9" fmla="*/ 0 h 379"/>
                <a:gd name="T10" fmla="*/ 0 w 323"/>
                <a:gd name="T11" fmla="*/ 0 h 379"/>
                <a:gd name="T12" fmla="*/ 0 w 323"/>
                <a:gd name="T13" fmla="*/ 0 h 379"/>
                <a:gd name="T14" fmla="*/ 0 w 323"/>
                <a:gd name="T15" fmla="*/ 0 h 379"/>
                <a:gd name="T16" fmla="*/ 0 w 323"/>
                <a:gd name="T17" fmla="*/ 0 h 379"/>
                <a:gd name="T18" fmla="*/ 0 w 323"/>
                <a:gd name="T19" fmla="*/ 0 h 379"/>
                <a:gd name="T20" fmla="*/ 0 w 323"/>
                <a:gd name="T21" fmla="*/ 0 h 379"/>
                <a:gd name="T22" fmla="*/ 0 w 323"/>
                <a:gd name="T23" fmla="*/ 0 h 379"/>
                <a:gd name="T24" fmla="*/ 0 w 323"/>
                <a:gd name="T25" fmla="*/ 0 h 379"/>
                <a:gd name="T26" fmla="*/ 0 w 323"/>
                <a:gd name="T27" fmla="*/ 0 h 379"/>
                <a:gd name="T28" fmla="*/ 0 w 323"/>
                <a:gd name="T29" fmla="*/ 0 h 379"/>
                <a:gd name="T30" fmla="*/ 0 w 323"/>
                <a:gd name="T31" fmla="*/ 0 h 379"/>
                <a:gd name="T32" fmla="*/ 0 w 323"/>
                <a:gd name="T33" fmla="*/ 0 h 379"/>
                <a:gd name="T34" fmla="*/ 0 w 323"/>
                <a:gd name="T35" fmla="*/ 0 h 379"/>
                <a:gd name="T36" fmla="*/ 0 w 323"/>
                <a:gd name="T37" fmla="*/ 0 h 379"/>
                <a:gd name="T38" fmla="*/ 0 w 323"/>
                <a:gd name="T39" fmla="*/ 0 h 379"/>
                <a:gd name="T40" fmla="*/ 0 w 323"/>
                <a:gd name="T41" fmla="*/ 0 h 379"/>
                <a:gd name="T42" fmla="*/ 0 w 323"/>
                <a:gd name="T43" fmla="*/ 0 h 379"/>
                <a:gd name="T44" fmla="*/ 0 w 323"/>
                <a:gd name="T45" fmla="*/ 0 h 379"/>
                <a:gd name="T46" fmla="*/ 0 w 323"/>
                <a:gd name="T47" fmla="*/ 0 h 379"/>
                <a:gd name="T48" fmla="*/ 0 w 323"/>
                <a:gd name="T49" fmla="*/ 0 h 379"/>
                <a:gd name="T50" fmla="*/ 0 w 323"/>
                <a:gd name="T51" fmla="*/ 0 h 379"/>
                <a:gd name="T52" fmla="*/ 0 w 323"/>
                <a:gd name="T53" fmla="*/ 0 h 379"/>
                <a:gd name="T54" fmla="*/ 0 w 323"/>
                <a:gd name="T55" fmla="*/ 0 h 379"/>
                <a:gd name="T56" fmla="*/ 0 w 323"/>
                <a:gd name="T57" fmla="*/ 0 h 379"/>
                <a:gd name="T58" fmla="*/ 0 w 323"/>
                <a:gd name="T59" fmla="*/ 0 h 379"/>
                <a:gd name="T60" fmla="*/ 0 w 323"/>
                <a:gd name="T61" fmla="*/ 0 h 379"/>
                <a:gd name="T62" fmla="*/ 0 w 323"/>
                <a:gd name="T63" fmla="*/ 0 h 379"/>
                <a:gd name="T64" fmla="*/ 0 w 323"/>
                <a:gd name="T65" fmla="*/ 0 h 379"/>
                <a:gd name="T66" fmla="*/ 0 w 323"/>
                <a:gd name="T67" fmla="*/ 0 h 379"/>
                <a:gd name="T68" fmla="*/ 0 w 323"/>
                <a:gd name="T69" fmla="*/ 0 h 379"/>
                <a:gd name="T70" fmla="*/ 0 w 323"/>
                <a:gd name="T71" fmla="*/ 0 h 379"/>
                <a:gd name="T72" fmla="*/ 0 w 323"/>
                <a:gd name="T73" fmla="*/ 0 h 379"/>
                <a:gd name="T74" fmla="*/ 0 w 323"/>
                <a:gd name="T75" fmla="*/ 0 h 379"/>
                <a:gd name="T76" fmla="*/ 0 w 323"/>
                <a:gd name="T77" fmla="*/ 0 h 379"/>
                <a:gd name="T78" fmla="*/ 0 w 323"/>
                <a:gd name="T79" fmla="*/ 0 h 379"/>
                <a:gd name="T80" fmla="*/ 0 w 323"/>
                <a:gd name="T81" fmla="*/ 0 h 379"/>
                <a:gd name="T82" fmla="*/ 0 w 323"/>
                <a:gd name="T83" fmla="*/ 0 h 379"/>
                <a:gd name="T84" fmla="*/ 0 w 323"/>
                <a:gd name="T85" fmla="*/ 0 h 379"/>
                <a:gd name="T86" fmla="*/ 0 w 323"/>
                <a:gd name="T87" fmla="*/ 0 h 37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3"/>
                <a:gd name="T133" fmla="*/ 0 h 379"/>
                <a:gd name="T134" fmla="*/ 323 w 323"/>
                <a:gd name="T135" fmla="*/ 379 h 37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67" name="Freeform 608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>
                <a:gd name="T0" fmla="*/ 0 w 282"/>
                <a:gd name="T1" fmla="*/ 0 h 253"/>
                <a:gd name="T2" fmla="*/ 0 w 282"/>
                <a:gd name="T3" fmla="*/ 0 h 253"/>
                <a:gd name="T4" fmla="*/ 0 w 282"/>
                <a:gd name="T5" fmla="*/ 0 h 253"/>
                <a:gd name="T6" fmla="*/ 0 w 282"/>
                <a:gd name="T7" fmla="*/ 0 h 253"/>
                <a:gd name="T8" fmla="*/ 0 w 282"/>
                <a:gd name="T9" fmla="*/ 0 h 253"/>
                <a:gd name="T10" fmla="*/ 0 w 282"/>
                <a:gd name="T11" fmla="*/ 0 h 253"/>
                <a:gd name="T12" fmla="*/ 0 w 282"/>
                <a:gd name="T13" fmla="*/ 0 h 253"/>
                <a:gd name="T14" fmla="*/ 0 w 282"/>
                <a:gd name="T15" fmla="*/ 0 h 253"/>
                <a:gd name="T16" fmla="*/ 0 w 282"/>
                <a:gd name="T17" fmla="*/ 0 h 253"/>
                <a:gd name="T18" fmla="*/ 0 w 282"/>
                <a:gd name="T19" fmla="*/ 0 h 253"/>
                <a:gd name="T20" fmla="*/ 0 w 282"/>
                <a:gd name="T21" fmla="*/ 0 h 253"/>
                <a:gd name="T22" fmla="*/ 0 w 282"/>
                <a:gd name="T23" fmla="*/ 0 h 253"/>
                <a:gd name="T24" fmla="*/ 0 w 282"/>
                <a:gd name="T25" fmla="*/ 0 h 253"/>
                <a:gd name="T26" fmla="*/ 0 w 282"/>
                <a:gd name="T27" fmla="*/ 0 h 253"/>
                <a:gd name="T28" fmla="*/ 0 w 282"/>
                <a:gd name="T29" fmla="*/ 0 h 253"/>
                <a:gd name="T30" fmla="*/ 0 w 282"/>
                <a:gd name="T31" fmla="*/ 0 h 253"/>
                <a:gd name="T32" fmla="*/ 0 w 282"/>
                <a:gd name="T33" fmla="*/ 0 h 253"/>
                <a:gd name="T34" fmla="*/ 0 w 282"/>
                <a:gd name="T35" fmla="*/ 0 h 253"/>
                <a:gd name="T36" fmla="*/ 0 w 282"/>
                <a:gd name="T37" fmla="*/ 0 h 253"/>
                <a:gd name="T38" fmla="*/ 0 w 282"/>
                <a:gd name="T39" fmla="*/ 0 h 253"/>
                <a:gd name="T40" fmla="*/ 0 w 282"/>
                <a:gd name="T41" fmla="*/ 0 h 253"/>
                <a:gd name="T42" fmla="*/ 0 w 282"/>
                <a:gd name="T43" fmla="*/ 0 h 253"/>
                <a:gd name="T44" fmla="*/ 0 w 282"/>
                <a:gd name="T45" fmla="*/ 0 h 253"/>
                <a:gd name="T46" fmla="*/ 0 w 282"/>
                <a:gd name="T47" fmla="*/ 0 h 253"/>
                <a:gd name="T48" fmla="*/ 0 w 282"/>
                <a:gd name="T49" fmla="*/ 0 h 253"/>
                <a:gd name="T50" fmla="*/ 0 w 282"/>
                <a:gd name="T51" fmla="*/ 0 h 253"/>
                <a:gd name="T52" fmla="*/ 0 w 282"/>
                <a:gd name="T53" fmla="*/ 0 h 253"/>
                <a:gd name="T54" fmla="*/ 0 w 282"/>
                <a:gd name="T55" fmla="*/ 0 h 253"/>
                <a:gd name="T56" fmla="*/ 0 w 282"/>
                <a:gd name="T57" fmla="*/ 0 h 253"/>
                <a:gd name="T58" fmla="*/ 0 w 282"/>
                <a:gd name="T59" fmla="*/ 0 h 253"/>
                <a:gd name="T60" fmla="*/ 0 w 282"/>
                <a:gd name="T61" fmla="*/ 0 h 253"/>
                <a:gd name="T62" fmla="*/ 0 w 282"/>
                <a:gd name="T63" fmla="*/ 0 h 253"/>
                <a:gd name="T64" fmla="*/ 0 w 282"/>
                <a:gd name="T65" fmla="*/ 0 h 253"/>
                <a:gd name="T66" fmla="*/ 0 w 282"/>
                <a:gd name="T67" fmla="*/ 0 h 253"/>
                <a:gd name="T68" fmla="*/ 0 w 282"/>
                <a:gd name="T69" fmla="*/ 0 h 253"/>
                <a:gd name="T70" fmla="*/ 0 w 282"/>
                <a:gd name="T71" fmla="*/ 0 h 253"/>
                <a:gd name="T72" fmla="*/ 0 w 282"/>
                <a:gd name="T73" fmla="*/ 0 h 253"/>
                <a:gd name="T74" fmla="*/ 0 w 282"/>
                <a:gd name="T75" fmla="*/ 0 h 253"/>
                <a:gd name="T76" fmla="*/ 0 w 282"/>
                <a:gd name="T77" fmla="*/ 0 h 253"/>
                <a:gd name="T78" fmla="*/ 0 w 282"/>
                <a:gd name="T79" fmla="*/ 0 h 253"/>
                <a:gd name="T80" fmla="*/ 0 w 282"/>
                <a:gd name="T81" fmla="*/ 0 h 253"/>
                <a:gd name="T82" fmla="*/ 0 w 282"/>
                <a:gd name="T83" fmla="*/ 0 h 253"/>
                <a:gd name="T84" fmla="*/ 0 w 282"/>
                <a:gd name="T85" fmla="*/ 0 h 253"/>
                <a:gd name="T86" fmla="*/ 0 w 282"/>
                <a:gd name="T87" fmla="*/ 0 h 253"/>
                <a:gd name="T88" fmla="*/ 0 w 282"/>
                <a:gd name="T89" fmla="*/ 0 h 253"/>
                <a:gd name="T90" fmla="*/ 0 w 282"/>
                <a:gd name="T91" fmla="*/ 0 h 253"/>
                <a:gd name="T92" fmla="*/ 0 w 282"/>
                <a:gd name="T93" fmla="*/ 0 h 253"/>
                <a:gd name="T94" fmla="*/ 0 w 282"/>
                <a:gd name="T95" fmla="*/ 0 h 253"/>
                <a:gd name="T96" fmla="*/ 0 w 282"/>
                <a:gd name="T97" fmla="*/ 0 h 253"/>
                <a:gd name="T98" fmla="*/ 0 w 282"/>
                <a:gd name="T99" fmla="*/ 0 h 253"/>
                <a:gd name="T100" fmla="*/ 0 w 282"/>
                <a:gd name="T101" fmla="*/ 0 h 253"/>
                <a:gd name="T102" fmla="*/ 0 w 282"/>
                <a:gd name="T103" fmla="*/ 0 h 253"/>
                <a:gd name="T104" fmla="*/ 0 w 282"/>
                <a:gd name="T105" fmla="*/ 0 h 253"/>
                <a:gd name="T106" fmla="*/ 0 w 282"/>
                <a:gd name="T107" fmla="*/ 0 h 253"/>
                <a:gd name="T108" fmla="*/ 0 w 282"/>
                <a:gd name="T109" fmla="*/ 0 h 253"/>
                <a:gd name="T110" fmla="*/ 0 w 282"/>
                <a:gd name="T111" fmla="*/ 0 h 253"/>
                <a:gd name="T112" fmla="*/ 0 w 282"/>
                <a:gd name="T113" fmla="*/ 0 h 253"/>
                <a:gd name="T114" fmla="*/ 0 w 282"/>
                <a:gd name="T115" fmla="*/ 0 h 253"/>
                <a:gd name="T116" fmla="*/ 0 w 282"/>
                <a:gd name="T117" fmla="*/ 0 h 253"/>
                <a:gd name="T118" fmla="*/ 0 w 282"/>
                <a:gd name="T119" fmla="*/ 0 h 253"/>
                <a:gd name="T120" fmla="*/ 0 w 282"/>
                <a:gd name="T121" fmla="*/ 0 h 25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2"/>
                <a:gd name="T184" fmla="*/ 0 h 253"/>
                <a:gd name="T185" fmla="*/ 282 w 282"/>
                <a:gd name="T186" fmla="*/ 253 h 25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68" name="Freeform 609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>
                <a:gd name="T0" fmla="*/ 0 w 115"/>
                <a:gd name="T1" fmla="*/ 0 h 236"/>
                <a:gd name="T2" fmla="*/ 0 w 115"/>
                <a:gd name="T3" fmla="*/ 0 h 236"/>
                <a:gd name="T4" fmla="*/ 0 w 115"/>
                <a:gd name="T5" fmla="*/ 0 h 236"/>
                <a:gd name="T6" fmla="*/ 0 w 115"/>
                <a:gd name="T7" fmla="*/ 0 h 236"/>
                <a:gd name="T8" fmla="*/ 0 w 115"/>
                <a:gd name="T9" fmla="*/ 0 h 236"/>
                <a:gd name="T10" fmla="*/ 0 w 115"/>
                <a:gd name="T11" fmla="*/ 0 h 236"/>
                <a:gd name="T12" fmla="*/ 0 w 115"/>
                <a:gd name="T13" fmla="*/ 0 h 236"/>
                <a:gd name="T14" fmla="*/ 0 w 115"/>
                <a:gd name="T15" fmla="*/ 0 h 236"/>
                <a:gd name="T16" fmla="*/ 0 w 115"/>
                <a:gd name="T17" fmla="*/ 0 h 236"/>
                <a:gd name="T18" fmla="*/ 0 w 115"/>
                <a:gd name="T19" fmla="*/ 0 h 236"/>
                <a:gd name="T20" fmla="*/ 0 w 115"/>
                <a:gd name="T21" fmla="*/ 0 h 236"/>
                <a:gd name="T22" fmla="*/ 0 w 115"/>
                <a:gd name="T23" fmla="*/ 0 h 236"/>
                <a:gd name="T24" fmla="*/ 0 w 115"/>
                <a:gd name="T25" fmla="*/ 0 h 236"/>
                <a:gd name="T26" fmla="*/ 0 w 115"/>
                <a:gd name="T27" fmla="*/ 0 h 236"/>
                <a:gd name="T28" fmla="*/ 0 w 115"/>
                <a:gd name="T29" fmla="*/ 0 h 236"/>
                <a:gd name="T30" fmla="*/ 0 w 115"/>
                <a:gd name="T31" fmla="*/ 0 h 236"/>
                <a:gd name="T32" fmla="*/ 0 w 115"/>
                <a:gd name="T33" fmla="*/ 0 h 236"/>
                <a:gd name="T34" fmla="*/ 0 w 115"/>
                <a:gd name="T35" fmla="*/ 0 h 236"/>
                <a:gd name="T36" fmla="*/ 0 w 115"/>
                <a:gd name="T37" fmla="*/ 0 h 236"/>
                <a:gd name="T38" fmla="*/ 0 w 115"/>
                <a:gd name="T39" fmla="*/ 0 h 236"/>
                <a:gd name="T40" fmla="*/ 0 w 115"/>
                <a:gd name="T41" fmla="*/ 0 h 236"/>
                <a:gd name="T42" fmla="*/ 0 w 115"/>
                <a:gd name="T43" fmla="*/ 0 h 236"/>
                <a:gd name="T44" fmla="*/ 0 w 115"/>
                <a:gd name="T45" fmla="*/ 0 h 236"/>
                <a:gd name="T46" fmla="*/ 0 w 115"/>
                <a:gd name="T47" fmla="*/ 0 h 236"/>
                <a:gd name="T48" fmla="*/ 0 w 115"/>
                <a:gd name="T49" fmla="*/ 0 h 236"/>
                <a:gd name="T50" fmla="*/ 0 w 115"/>
                <a:gd name="T51" fmla="*/ 0 h 236"/>
                <a:gd name="T52" fmla="*/ 0 w 115"/>
                <a:gd name="T53" fmla="*/ 0 h 236"/>
                <a:gd name="T54" fmla="*/ 0 w 115"/>
                <a:gd name="T55" fmla="*/ 0 h 236"/>
                <a:gd name="T56" fmla="*/ 0 w 115"/>
                <a:gd name="T57" fmla="*/ 0 h 236"/>
                <a:gd name="T58" fmla="*/ 0 w 115"/>
                <a:gd name="T59" fmla="*/ 0 h 236"/>
                <a:gd name="T60" fmla="*/ 0 w 115"/>
                <a:gd name="T61" fmla="*/ 0 h 236"/>
                <a:gd name="T62" fmla="*/ 0 w 115"/>
                <a:gd name="T63" fmla="*/ 0 h 236"/>
                <a:gd name="T64" fmla="*/ 0 w 115"/>
                <a:gd name="T65" fmla="*/ 0 h 236"/>
                <a:gd name="T66" fmla="*/ 0 w 115"/>
                <a:gd name="T67" fmla="*/ 0 h 236"/>
                <a:gd name="T68" fmla="*/ 0 w 115"/>
                <a:gd name="T69" fmla="*/ 0 h 236"/>
                <a:gd name="T70" fmla="*/ 0 w 115"/>
                <a:gd name="T71" fmla="*/ 0 h 236"/>
                <a:gd name="T72" fmla="*/ 0 w 115"/>
                <a:gd name="T73" fmla="*/ 0 h 236"/>
                <a:gd name="T74" fmla="*/ 0 w 115"/>
                <a:gd name="T75" fmla="*/ 0 h 236"/>
                <a:gd name="T76" fmla="*/ 0 w 115"/>
                <a:gd name="T77" fmla="*/ 0 h 236"/>
                <a:gd name="T78" fmla="*/ 0 w 115"/>
                <a:gd name="T79" fmla="*/ 0 h 236"/>
                <a:gd name="T80" fmla="*/ 0 w 115"/>
                <a:gd name="T81" fmla="*/ 0 h 2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5"/>
                <a:gd name="T124" fmla="*/ 0 h 236"/>
                <a:gd name="T125" fmla="*/ 115 w 115"/>
                <a:gd name="T126" fmla="*/ 236 h 2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69" name="Freeform 610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>
                <a:gd name="T0" fmla="*/ 0 w 245"/>
                <a:gd name="T1" fmla="*/ 0 h 310"/>
                <a:gd name="T2" fmla="*/ 0 w 245"/>
                <a:gd name="T3" fmla="*/ 0 h 310"/>
                <a:gd name="T4" fmla="*/ 0 w 245"/>
                <a:gd name="T5" fmla="*/ 0 h 310"/>
                <a:gd name="T6" fmla="*/ 0 w 245"/>
                <a:gd name="T7" fmla="*/ 0 h 310"/>
                <a:gd name="T8" fmla="*/ 0 w 245"/>
                <a:gd name="T9" fmla="*/ 0 h 310"/>
                <a:gd name="T10" fmla="*/ 0 w 245"/>
                <a:gd name="T11" fmla="*/ 0 h 310"/>
                <a:gd name="T12" fmla="*/ 0 w 245"/>
                <a:gd name="T13" fmla="*/ 0 h 310"/>
                <a:gd name="T14" fmla="*/ 0 w 245"/>
                <a:gd name="T15" fmla="*/ 0 h 310"/>
                <a:gd name="T16" fmla="*/ 0 w 245"/>
                <a:gd name="T17" fmla="*/ 0 h 310"/>
                <a:gd name="T18" fmla="*/ 0 w 245"/>
                <a:gd name="T19" fmla="*/ 0 h 310"/>
                <a:gd name="T20" fmla="*/ 0 w 245"/>
                <a:gd name="T21" fmla="*/ 0 h 310"/>
                <a:gd name="T22" fmla="*/ 0 w 245"/>
                <a:gd name="T23" fmla="*/ 0 h 310"/>
                <a:gd name="T24" fmla="*/ 0 w 245"/>
                <a:gd name="T25" fmla="*/ 0 h 310"/>
                <a:gd name="T26" fmla="*/ 0 w 245"/>
                <a:gd name="T27" fmla="*/ 0 h 310"/>
                <a:gd name="T28" fmla="*/ 0 w 245"/>
                <a:gd name="T29" fmla="*/ 0 h 310"/>
                <a:gd name="T30" fmla="*/ 0 w 245"/>
                <a:gd name="T31" fmla="*/ 0 h 310"/>
                <a:gd name="T32" fmla="*/ 0 w 245"/>
                <a:gd name="T33" fmla="*/ 0 h 310"/>
                <a:gd name="T34" fmla="*/ 0 w 245"/>
                <a:gd name="T35" fmla="*/ 0 h 310"/>
                <a:gd name="T36" fmla="*/ 0 w 245"/>
                <a:gd name="T37" fmla="*/ 0 h 310"/>
                <a:gd name="T38" fmla="*/ 0 w 245"/>
                <a:gd name="T39" fmla="*/ 0 h 310"/>
                <a:gd name="T40" fmla="*/ 0 w 245"/>
                <a:gd name="T41" fmla="*/ 0 h 310"/>
                <a:gd name="T42" fmla="*/ 0 w 245"/>
                <a:gd name="T43" fmla="*/ 0 h 310"/>
                <a:gd name="T44" fmla="*/ 0 w 245"/>
                <a:gd name="T45" fmla="*/ 0 h 310"/>
                <a:gd name="T46" fmla="*/ 0 w 245"/>
                <a:gd name="T47" fmla="*/ 0 h 310"/>
                <a:gd name="T48" fmla="*/ 0 w 245"/>
                <a:gd name="T49" fmla="*/ 0 h 310"/>
                <a:gd name="T50" fmla="*/ 0 w 245"/>
                <a:gd name="T51" fmla="*/ 0 h 310"/>
                <a:gd name="T52" fmla="*/ 0 w 245"/>
                <a:gd name="T53" fmla="*/ 0 h 310"/>
                <a:gd name="T54" fmla="*/ 0 w 245"/>
                <a:gd name="T55" fmla="*/ 0 h 310"/>
                <a:gd name="T56" fmla="*/ 0 w 245"/>
                <a:gd name="T57" fmla="*/ 0 h 310"/>
                <a:gd name="T58" fmla="*/ 0 w 245"/>
                <a:gd name="T59" fmla="*/ 0 h 310"/>
                <a:gd name="T60" fmla="*/ 0 w 245"/>
                <a:gd name="T61" fmla="*/ 0 h 310"/>
                <a:gd name="T62" fmla="*/ 0 w 245"/>
                <a:gd name="T63" fmla="*/ 0 h 310"/>
                <a:gd name="T64" fmla="*/ 0 w 245"/>
                <a:gd name="T65" fmla="*/ 0 h 310"/>
                <a:gd name="T66" fmla="*/ 0 w 245"/>
                <a:gd name="T67" fmla="*/ 0 h 310"/>
                <a:gd name="T68" fmla="*/ 0 w 245"/>
                <a:gd name="T69" fmla="*/ 0 h 310"/>
                <a:gd name="T70" fmla="*/ 0 w 245"/>
                <a:gd name="T71" fmla="*/ 0 h 310"/>
                <a:gd name="T72" fmla="*/ 0 w 245"/>
                <a:gd name="T73" fmla="*/ 0 h 310"/>
                <a:gd name="T74" fmla="*/ 0 w 245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5"/>
                <a:gd name="T115" fmla="*/ 0 h 310"/>
                <a:gd name="T116" fmla="*/ 245 w 245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70" name="Freeform 611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>
                <a:gd name="T0" fmla="*/ 0 w 125"/>
                <a:gd name="T1" fmla="*/ 175 h 175"/>
                <a:gd name="T2" fmla="*/ 0 w 125"/>
                <a:gd name="T3" fmla="*/ 144 h 175"/>
                <a:gd name="T4" fmla="*/ 11 w 125"/>
                <a:gd name="T5" fmla="*/ 144 h 175"/>
                <a:gd name="T6" fmla="*/ 11 w 125"/>
                <a:gd name="T7" fmla="*/ 118 h 175"/>
                <a:gd name="T8" fmla="*/ 23 w 125"/>
                <a:gd name="T9" fmla="*/ 114 h 175"/>
                <a:gd name="T10" fmla="*/ 20 w 125"/>
                <a:gd name="T11" fmla="*/ 88 h 175"/>
                <a:gd name="T12" fmla="*/ 30 w 125"/>
                <a:gd name="T13" fmla="*/ 84 h 175"/>
                <a:gd name="T14" fmla="*/ 30 w 125"/>
                <a:gd name="T15" fmla="*/ 58 h 175"/>
                <a:gd name="T16" fmla="*/ 39 w 125"/>
                <a:gd name="T17" fmla="*/ 54 h 175"/>
                <a:gd name="T18" fmla="*/ 39 w 125"/>
                <a:gd name="T19" fmla="*/ 28 h 175"/>
                <a:gd name="T20" fmla="*/ 48 w 125"/>
                <a:gd name="T21" fmla="*/ 28 h 175"/>
                <a:gd name="T22" fmla="*/ 56 w 125"/>
                <a:gd name="T23" fmla="*/ 0 h 175"/>
                <a:gd name="T24" fmla="*/ 80 w 125"/>
                <a:gd name="T25" fmla="*/ 0 h 175"/>
                <a:gd name="T26" fmla="*/ 81 w 125"/>
                <a:gd name="T27" fmla="*/ 25 h 175"/>
                <a:gd name="T28" fmla="*/ 92 w 125"/>
                <a:gd name="T29" fmla="*/ 24 h 175"/>
                <a:gd name="T30" fmla="*/ 93 w 125"/>
                <a:gd name="T31" fmla="*/ 49 h 175"/>
                <a:gd name="T32" fmla="*/ 102 w 125"/>
                <a:gd name="T33" fmla="*/ 54 h 175"/>
                <a:gd name="T34" fmla="*/ 99 w 125"/>
                <a:gd name="T35" fmla="*/ 81 h 175"/>
                <a:gd name="T36" fmla="*/ 114 w 125"/>
                <a:gd name="T37" fmla="*/ 82 h 175"/>
                <a:gd name="T38" fmla="*/ 107 w 125"/>
                <a:gd name="T39" fmla="*/ 81 h 175"/>
                <a:gd name="T40" fmla="*/ 108 w 125"/>
                <a:gd name="T41" fmla="*/ 114 h 175"/>
                <a:gd name="T42" fmla="*/ 117 w 125"/>
                <a:gd name="T43" fmla="*/ 117 h 175"/>
                <a:gd name="T44" fmla="*/ 122 w 125"/>
                <a:gd name="T45" fmla="*/ 142 h 175"/>
                <a:gd name="T46" fmla="*/ 125 w 125"/>
                <a:gd name="T47" fmla="*/ 175 h 175"/>
                <a:gd name="T48" fmla="*/ 0 w 125"/>
                <a:gd name="T49" fmla="*/ 175 h 17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5"/>
                <a:gd name="T76" fmla="*/ 0 h 175"/>
                <a:gd name="T77" fmla="*/ 125 w 125"/>
                <a:gd name="T78" fmla="*/ 175 h 17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594" name="Group 613"/>
          <p:cNvGrpSpPr>
            <a:grpSpLocks/>
          </p:cNvGrpSpPr>
          <p:nvPr/>
        </p:nvGrpSpPr>
        <p:grpSpPr bwMode="auto">
          <a:xfrm>
            <a:off x="6738939" y="1423989"/>
            <a:ext cx="814387" cy="854075"/>
            <a:chOff x="4180" y="744"/>
            <a:chExt cx="513" cy="538"/>
          </a:xfrm>
        </p:grpSpPr>
        <p:sp>
          <p:nvSpPr>
            <p:cNvPr id="20646" name="Rectangle 614"/>
            <p:cNvSpPr>
              <a:spLocks noChangeArrowheads="1"/>
            </p:cNvSpPr>
            <p:nvPr/>
          </p:nvSpPr>
          <p:spPr bwMode="auto">
            <a:xfrm>
              <a:off x="4242" y="747"/>
              <a:ext cx="426" cy="4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47" name="Rectangle 615"/>
            <p:cNvSpPr>
              <a:spLocks noChangeArrowheads="1"/>
            </p:cNvSpPr>
            <p:nvPr/>
          </p:nvSpPr>
          <p:spPr bwMode="auto">
            <a:xfrm>
              <a:off x="4221" y="762"/>
              <a:ext cx="435" cy="50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48" name="Rectangle 616"/>
            <p:cNvSpPr>
              <a:spLocks noChangeArrowheads="1"/>
            </p:cNvSpPr>
            <p:nvPr/>
          </p:nvSpPr>
          <p:spPr bwMode="auto">
            <a:xfrm>
              <a:off x="4224" y="873"/>
              <a:ext cx="426" cy="10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49" name="Text Box 617"/>
            <p:cNvSpPr txBox="1">
              <a:spLocks noChangeArrowheads="1"/>
            </p:cNvSpPr>
            <p:nvPr/>
          </p:nvSpPr>
          <p:spPr bwMode="auto">
            <a:xfrm>
              <a:off x="4180" y="744"/>
              <a:ext cx="513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application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solidFill>
                    <a:schemeClr val="bg1"/>
                  </a:solidFill>
                  <a:latin typeface="+mn-lt"/>
                  <a:ea typeface="+mn-ea"/>
                </a:rPr>
                <a:t>transport</a:t>
              </a:r>
              <a:endParaRPr lang="en-US" altLang="zh-CN" sz="1000" dirty="0">
                <a:latin typeface="+mn-lt"/>
                <a:ea typeface="+mn-ea"/>
              </a:endParaRP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network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data link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physical</a:t>
              </a:r>
              <a:endParaRPr lang="en-US" altLang="zh-CN" sz="2400" dirty="0">
                <a:latin typeface="+mn-lt"/>
                <a:ea typeface="+mn-ea"/>
              </a:endParaRPr>
            </a:p>
          </p:txBody>
        </p:sp>
        <p:sp>
          <p:nvSpPr>
            <p:cNvPr id="20650" name="Line 618"/>
            <p:cNvSpPr>
              <a:spLocks noChangeShapeType="1"/>
            </p:cNvSpPr>
            <p:nvPr/>
          </p:nvSpPr>
          <p:spPr bwMode="auto">
            <a:xfrm>
              <a:off x="4221" y="978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51" name="Line 619"/>
            <p:cNvSpPr>
              <a:spLocks noChangeShapeType="1"/>
            </p:cNvSpPr>
            <p:nvPr/>
          </p:nvSpPr>
          <p:spPr bwMode="auto">
            <a:xfrm>
              <a:off x="4227" y="1065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52" name="Line 620"/>
            <p:cNvSpPr>
              <a:spLocks noChangeShapeType="1"/>
            </p:cNvSpPr>
            <p:nvPr/>
          </p:nvSpPr>
          <p:spPr bwMode="auto">
            <a:xfrm>
              <a:off x="4227" y="1152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595" name="Group 245"/>
          <p:cNvGrpSpPr>
            <a:grpSpLocks/>
          </p:cNvGrpSpPr>
          <p:nvPr/>
        </p:nvGrpSpPr>
        <p:grpSpPr bwMode="auto">
          <a:xfrm>
            <a:off x="7485064" y="1987551"/>
            <a:ext cx="814387" cy="701675"/>
            <a:chOff x="2923" y="3345"/>
            <a:chExt cx="513" cy="442"/>
          </a:xfrm>
        </p:grpSpPr>
        <p:sp>
          <p:nvSpPr>
            <p:cNvPr id="20641" name="Rectangle 246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42" name="Rectangle 247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43" name="Text Box 248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zh-CN" sz="1000" dirty="0">
                <a:latin typeface="+mn-lt"/>
                <a:ea typeface="+mn-ea"/>
              </a:endParaRP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network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data link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physical</a:t>
              </a:r>
              <a:endParaRPr lang="en-US" altLang="zh-CN" sz="2400" dirty="0">
                <a:latin typeface="+mn-lt"/>
                <a:ea typeface="+mn-ea"/>
              </a:endParaRPr>
            </a:p>
          </p:txBody>
        </p:sp>
        <p:sp>
          <p:nvSpPr>
            <p:cNvPr id="20644" name="Line 249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45" name="Line 250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596" name="Group 637"/>
          <p:cNvGrpSpPr>
            <a:grpSpLocks/>
          </p:cNvGrpSpPr>
          <p:nvPr/>
        </p:nvGrpSpPr>
        <p:grpSpPr bwMode="auto">
          <a:xfrm>
            <a:off x="8656639" y="4359276"/>
            <a:ext cx="814387" cy="701675"/>
            <a:chOff x="2923" y="3345"/>
            <a:chExt cx="513" cy="442"/>
          </a:xfrm>
        </p:grpSpPr>
        <p:sp>
          <p:nvSpPr>
            <p:cNvPr id="20636" name="Rectangle 638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37" name="Rectangle 639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38" name="Text Box 640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zh-CN" sz="1000" dirty="0">
                <a:latin typeface="+mn-lt"/>
                <a:ea typeface="+mn-ea"/>
              </a:endParaRP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network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data link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physical</a:t>
              </a:r>
              <a:endParaRPr lang="en-US" altLang="zh-CN" sz="2400" dirty="0">
                <a:latin typeface="+mn-lt"/>
                <a:ea typeface="+mn-ea"/>
              </a:endParaRPr>
            </a:p>
          </p:txBody>
        </p:sp>
        <p:sp>
          <p:nvSpPr>
            <p:cNvPr id="20639" name="Line 641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40" name="Line 642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597" name="Group 643"/>
          <p:cNvGrpSpPr>
            <a:grpSpLocks/>
          </p:cNvGrpSpPr>
          <p:nvPr/>
        </p:nvGrpSpPr>
        <p:grpSpPr bwMode="auto">
          <a:xfrm>
            <a:off x="7924800" y="4011614"/>
            <a:ext cx="814388" cy="701675"/>
            <a:chOff x="2923" y="3345"/>
            <a:chExt cx="513" cy="442"/>
          </a:xfrm>
        </p:grpSpPr>
        <p:sp>
          <p:nvSpPr>
            <p:cNvPr id="20631" name="Rectangle 644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32" name="Rectangle 645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33" name="Text Box 646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zh-CN" sz="1000" dirty="0">
                <a:latin typeface="+mn-lt"/>
                <a:ea typeface="+mn-ea"/>
              </a:endParaRP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network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data link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physical</a:t>
              </a:r>
              <a:endParaRPr lang="en-US" altLang="zh-CN" sz="2400" dirty="0">
                <a:latin typeface="+mn-lt"/>
                <a:ea typeface="+mn-ea"/>
              </a:endParaRPr>
            </a:p>
          </p:txBody>
        </p:sp>
        <p:sp>
          <p:nvSpPr>
            <p:cNvPr id="20634" name="Line 647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35" name="Line 648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598" name="Group 649"/>
          <p:cNvGrpSpPr>
            <a:grpSpLocks/>
          </p:cNvGrpSpPr>
          <p:nvPr/>
        </p:nvGrpSpPr>
        <p:grpSpPr bwMode="auto">
          <a:xfrm>
            <a:off x="8466139" y="3538539"/>
            <a:ext cx="814387" cy="701675"/>
            <a:chOff x="2923" y="3345"/>
            <a:chExt cx="513" cy="442"/>
          </a:xfrm>
        </p:grpSpPr>
        <p:sp>
          <p:nvSpPr>
            <p:cNvPr id="20626" name="Rectangle 650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27" name="Rectangle 651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28" name="Text Box 652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zh-CN" sz="1000" dirty="0">
                <a:latin typeface="+mn-lt"/>
                <a:ea typeface="+mn-ea"/>
              </a:endParaRP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network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data link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physical</a:t>
              </a:r>
              <a:endParaRPr lang="en-US" altLang="zh-CN" sz="2400" dirty="0">
                <a:latin typeface="+mn-lt"/>
                <a:ea typeface="+mn-ea"/>
              </a:endParaRPr>
            </a:p>
          </p:txBody>
        </p:sp>
        <p:sp>
          <p:nvSpPr>
            <p:cNvPr id="20629" name="Line 653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30" name="Line 654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599" name="Group 655"/>
          <p:cNvGrpSpPr>
            <a:grpSpLocks/>
          </p:cNvGrpSpPr>
          <p:nvPr/>
        </p:nvGrpSpPr>
        <p:grpSpPr bwMode="auto">
          <a:xfrm>
            <a:off x="8018464" y="3176589"/>
            <a:ext cx="814387" cy="701675"/>
            <a:chOff x="2923" y="3345"/>
            <a:chExt cx="513" cy="442"/>
          </a:xfrm>
        </p:grpSpPr>
        <p:sp>
          <p:nvSpPr>
            <p:cNvPr id="20621" name="Rectangle 656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22" name="Rectangle 657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23" name="Text Box 658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zh-CN" sz="1000" dirty="0">
                <a:latin typeface="+mn-lt"/>
                <a:ea typeface="+mn-ea"/>
              </a:endParaRP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network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data link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physical</a:t>
              </a:r>
              <a:endParaRPr lang="en-US" altLang="zh-CN" sz="2400" dirty="0">
                <a:latin typeface="+mn-lt"/>
                <a:ea typeface="+mn-ea"/>
              </a:endParaRPr>
            </a:p>
          </p:txBody>
        </p:sp>
        <p:sp>
          <p:nvSpPr>
            <p:cNvPr id="20624" name="Line 659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25" name="Line 660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600" name="Group 661"/>
          <p:cNvGrpSpPr>
            <a:grpSpLocks/>
          </p:cNvGrpSpPr>
          <p:nvPr/>
        </p:nvGrpSpPr>
        <p:grpSpPr bwMode="auto">
          <a:xfrm>
            <a:off x="8299450" y="2228851"/>
            <a:ext cx="814388" cy="701675"/>
            <a:chOff x="2923" y="3345"/>
            <a:chExt cx="513" cy="442"/>
          </a:xfrm>
        </p:grpSpPr>
        <p:sp>
          <p:nvSpPr>
            <p:cNvPr id="20616" name="Rectangle 662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17" name="Rectangle 663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18" name="Text Box 664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zh-CN" sz="1000" dirty="0">
                <a:latin typeface="+mn-lt"/>
                <a:ea typeface="+mn-ea"/>
              </a:endParaRP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network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data link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physical</a:t>
              </a:r>
              <a:endParaRPr lang="en-US" altLang="zh-CN" sz="2400" dirty="0">
                <a:latin typeface="+mn-lt"/>
                <a:ea typeface="+mn-ea"/>
              </a:endParaRPr>
            </a:p>
          </p:txBody>
        </p:sp>
        <p:sp>
          <p:nvSpPr>
            <p:cNvPr id="20619" name="Line 665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20" name="Line 666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601" name="Group 623"/>
          <p:cNvGrpSpPr>
            <a:grpSpLocks/>
          </p:cNvGrpSpPr>
          <p:nvPr/>
        </p:nvGrpSpPr>
        <p:grpSpPr bwMode="auto">
          <a:xfrm>
            <a:off x="9496425" y="4392614"/>
            <a:ext cx="814388" cy="854075"/>
            <a:chOff x="4180" y="744"/>
            <a:chExt cx="513" cy="538"/>
          </a:xfrm>
        </p:grpSpPr>
        <p:sp>
          <p:nvSpPr>
            <p:cNvPr id="20609" name="Rectangle 624"/>
            <p:cNvSpPr>
              <a:spLocks noChangeArrowheads="1"/>
            </p:cNvSpPr>
            <p:nvPr/>
          </p:nvSpPr>
          <p:spPr bwMode="auto">
            <a:xfrm>
              <a:off x="4242" y="747"/>
              <a:ext cx="426" cy="4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10" name="Rectangle 625"/>
            <p:cNvSpPr>
              <a:spLocks noChangeArrowheads="1"/>
            </p:cNvSpPr>
            <p:nvPr/>
          </p:nvSpPr>
          <p:spPr bwMode="auto">
            <a:xfrm>
              <a:off x="4221" y="762"/>
              <a:ext cx="435" cy="50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11" name="Rectangle 626"/>
            <p:cNvSpPr>
              <a:spLocks noChangeArrowheads="1"/>
            </p:cNvSpPr>
            <p:nvPr/>
          </p:nvSpPr>
          <p:spPr bwMode="auto">
            <a:xfrm>
              <a:off x="4224" y="873"/>
              <a:ext cx="426" cy="10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12" name="Text Box 627"/>
            <p:cNvSpPr txBox="1">
              <a:spLocks noChangeArrowheads="1"/>
            </p:cNvSpPr>
            <p:nvPr/>
          </p:nvSpPr>
          <p:spPr bwMode="auto">
            <a:xfrm>
              <a:off x="4180" y="744"/>
              <a:ext cx="513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application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solidFill>
                    <a:schemeClr val="bg1"/>
                  </a:solidFill>
                  <a:latin typeface="+mn-lt"/>
                  <a:ea typeface="+mn-ea"/>
                </a:rPr>
                <a:t>transport</a:t>
              </a:r>
              <a:endParaRPr lang="en-US" altLang="zh-CN" sz="1000" dirty="0">
                <a:latin typeface="+mn-lt"/>
                <a:ea typeface="+mn-ea"/>
              </a:endParaRP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network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data link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000" dirty="0">
                  <a:latin typeface="+mn-lt"/>
                  <a:ea typeface="+mn-ea"/>
                </a:rPr>
                <a:t>physical</a:t>
              </a:r>
              <a:endParaRPr lang="en-US" altLang="zh-CN" sz="2400" dirty="0">
                <a:latin typeface="+mn-lt"/>
                <a:ea typeface="+mn-ea"/>
              </a:endParaRPr>
            </a:p>
          </p:txBody>
        </p:sp>
        <p:sp>
          <p:nvSpPr>
            <p:cNvPr id="20613" name="Line 628"/>
            <p:cNvSpPr>
              <a:spLocks noChangeShapeType="1"/>
            </p:cNvSpPr>
            <p:nvPr/>
          </p:nvSpPr>
          <p:spPr bwMode="auto">
            <a:xfrm>
              <a:off x="4221" y="978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14" name="Line 629"/>
            <p:cNvSpPr>
              <a:spLocks noChangeShapeType="1"/>
            </p:cNvSpPr>
            <p:nvPr/>
          </p:nvSpPr>
          <p:spPr bwMode="auto">
            <a:xfrm>
              <a:off x="4227" y="1065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15" name="Line 630"/>
            <p:cNvSpPr>
              <a:spLocks noChangeShapeType="1"/>
            </p:cNvSpPr>
            <p:nvPr/>
          </p:nvSpPr>
          <p:spPr bwMode="auto">
            <a:xfrm>
              <a:off x="4227" y="1152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0602" name="Group 632"/>
          <p:cNvGrpSpPr>
            <a:grpSpLocks/>
          </p:cNvGrpSpPr>
          <p:nvPr/>
        </p:nvGrpSpPr>
        <p:grpSpPr bwMode="auto">
          <a:xfrm rot="2937887">
            <a:off x="6765926" y="2987676"/>
            <a:ext cx="3781425" cy="434975"/>
            <a:chOff x="2937" y="3579"/>
            <a:chExt cx="2382" cy="274"/>
          </a:xfrm>
        </p:grpSpPr>
        <p:sp>
          <p:nvSpPr>
            <p:cNvPr id="20605" name="Rectangle 633"/>
            <p:cNvSpPr>
              <a:spLocks noChangeArrowheads="1"/>
            </p:cNvSpPr>
            <p:nvPr/>
          </p:nvSpPr>
          <p:spPr bwMode="auto">
            <a:xfrm>
              <a:off x="3168" y="3630"/>
              <a:ext cx="1920" cy="17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606" name="Text Box 634"/>
            <p:cNvSpPr txBox="1">
              <a:spLocks noChangeArrowheads="1"/>
            </p:cNvSpPr>
            <p:nvPr/>
          </p:nvSpPr>
          <p:spPr bwMode="auto">
            <a:xfrm>
              <a:off x="3364" y="3597"/>
              <a:ext cx="157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2000" dirty="0">
                  <a:solidFill>
                    <a:schemeClr val="bg1"/>
                  </a:solidFill>
                  <a:latin typeface="+mn-lt"/>
                  <a:ea typeface="+mn-ea"/>
                </a:rPr>
                <a:t>logical end-end transport</a:t>
              </a:r>
              <a:endParaRPr lang="en-US" altLang="zh-CN" sz="2000" dirty="0">
                <a:latin typeface="+mn-lt"/>
                <a:ea typeface="+mn-ea"/>
              </a:endParaRPr>
            </a:p>
          </p:txBody>
        </p:sp>
        <p:sp>
          <p:nvSpPr>
            <p:cNvPr id="20607" name="Freeform 635"/>
            <p:cNvSpPr>
              <a:spLocks/>
            </p:cNvSpPr>
            <p:nvPr/>
          </p:nvSpPr>
          <p:spPr bwMode="auto">
            <a:xfrm>
              <a:off x="2937" y="3579"/>
              <a:ext cx="282" cy="264"/>
            </a:xfrm>
            <a:custGeom>
              <a:avLst/>
              <a:gdLst>
                <a:gd name="T0" fmla="*/ 282 w 282"/>
                <a:gd name="T1" fmla="*/ 0 h 264"/>
                <a:gd name="T2" fmla="*/ 282 w 282"/>
                <a:gd name="T3" fmla="*/ 264 h 264"/>
                <a:gd name="T4" fmla="*/ 0 w 282"/>
                <a:gd name="T5" fmla="*/ 129 h 264"/>
                <a:gd name="T6" fmla="*/ 282 w 282"/>
                <a:gd name="T7" fmla="*/ 0 h 2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2"/>
                <a:gd name="T13" fmla="*/ 0 h 264"/>
                <a:gd name="T14" fmla="*/ 282 w 282"/>
                <a:gd name="T15" fmla="*/ 264 h 2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2" h="264">
                  <a:moveTo>
                    <a:pt x="282" y="0"/>
                  </a:moveTo>
                  <a:cubicBezTo>
                    <a:pt x="282" y="132"/>
                    <a:pt x="282" y="264"/>
                    <a:pt x="282" y="264"/>
                  </a:cubicBezTo>
                  <a:cubicBezTo>
                    <a:pt x="159" y="150"/>
                    <a:pt x="0" y="153"/>
                    <a:pt x="0" y="129"/>
                  </a:cubicBezTo>
                  <a:cubicBezTo>
                    <a:pt x="0" y="108"/>
                    <a:pt x="153" y="108"/>
                    <a:pt x="28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608" name="Freeform 636"/>
            <p:cNvSpPr>
              <a:spLocks/>
            </p:cNvSpPr>
            <p:nvPr/>
          </p:nvSpPr>
          <p:spPr bwMode="auto">
            <a:xfrm flipH="1">
              <a:off x="5037" y="3589"/>
              <a:ext cx="282" cy="264"/>
            </a:xfrm>
            <a:custGeom>
              <a:avLst/>
              <a:gdLst>
                <a:gd name="T0" fmla="*/ 282 w 282"/>
                <a:gd name="T1" fmla="*/ 0 h 264"/>
                <a:gd name="T2" fmla="*/ 282 w 282"/>
                <a:gd name="T3" fmla="*/ 264 h 264"/>
                <a:gd name="T4" fmla="*/ 0 w 282"/>
                <a:gd name="T5" fmla="*/ 129 h 264"/>
                <a:gd name="T6" fmla="*/ 282 w 282"/>
                <a:gd name="T7" fmla="*/ 0 h 2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2"/>
                <a:gd name="T13" fmla="*/ 0 h 264"/>
                <a:gd name="T14" fmla="*/ 282 w 282"/>
                <a:gd name="T15" fmla="*/ 264 h 2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2" h="264">
                  <a:moveTo>
                    <a:pt x="282" y="0"/>
                  </a:moveTo>
                  <a:cubicBezTo>
                    <a:pt x="282" y="132"/>
                    <a:pt x="282" y="264"/>
                    <a:pt x="282" y="264"/>
                  </a:cubicBezTo>
                  <a:cubicBezTo>
                    <a:pt x="159" y="150"/>
                    <a:pt x="0" y="153"/>
                    <a:pt x="0" y="129"/>
                  </a:cubicBezTo>
                  <a:cubicBezTo>
                    <a:pt x="0" y="108"/>
                    <a:pt x="153" y="108"/>
                    <a:pt x="28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1574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Outline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3.1 Transport-layer services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>
                <a:solidFill>
                  <a:schemeClr val="accent2"/>
                </a:solidFill>
              </a:rPr>
              <a:t>3.2 Multiplexing and demultiplexing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3.3 Connectionless transport: UDP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3.4 Principles of reliable data transfer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3.5 Connection-oriented transport: TCP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3.6 Principles of congestion control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3.7 TCP congestion control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568610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Multiplexing/demultiplexing</a:t>
            </a:r>
          </a:p>
        </p:txBody>
      </p:sp>
      <p:sp>
        <p:nvSpPr>
          <p:cNvPr id="22532" name="Freeform 157"/>
          <p:cNvSpPr>
            <a:spLocks/>
          </p:cNvSpPr>
          <p:nvPr/>
        </p:nvSpPr>
        <p:spPr bwMode="auto">
          <a:xfrm>
            <a:off x="4291013" y="3143250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8199" name="Text Box 37"/>
          <p:cNvSpPr txBox="1">
            <a:spLocks noChangeArrowheads="1"/>
          </p:cNvSpPr>
          <p:nvPr/>
        </p:nvSpPr>
        <p:spPr bwMode="auto">
          <a:xfrm>
            <a:off x="9520406" y="4068763"/>
            <a:ext cx="77457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+mn-lt"/>
                <a:ea typeface="+mn-ea"/>
              </a:rPr>
              <a:t>process</a:t>
            </a:r>
          </a:p>
        </p:txBody>
      </p:sp>
      <p:sp>
        <p:nvSpPr>
          <p:cNvPr id="8200" name="Text Box 38"/>
          <p:cNvSpPr txBox="1">
            <a:spLocks noChangeArrowheads="1"/>
          </p:cNvSpPr>
          <p:nvPr/>
        </p:nvSpPr>
        <p:spPr bwMode="auto">
          <a:xfrm>
            <a:off x="9505951" y="3667125"/>
            <a:ext cx="67197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+mn-lt"/>
                <a:ea typeface="+mn-ea"/>
              </a:rPr>
              <a:t>socket</a:t>
            </a:r>
          </a:p>
        </p:txBody>
      </p:sp>
      <p:grpSp>
        <p:nvGrpSpPr>
          <p:cNvPr id="362673" name="Group 177"/>
          <p:cNvGrpSpPr>
            <a:grpSpLocks/>
          </p:cNvGrpSpPr>
          <p:nvPr/>
        </p:nvGrpSpPr>
        <p:grpSpPr bwMode="auto">
          <a:xfrm>
            <a:off x="6151563" y="1320165"/>
            <a:ext cx="4089401" cy="1468438"/>
            <a:chOff x="2915" y="990"/>
            <a:chExt cx="2576" cy="925"/>
          </a:xfrm>
        </p:grpSpPr>
        <p:sp>
          <p:nvSpPr>
            <p:cNvPr id="8323" name="Rectangle 41"/>
            <p:cNvSpPr>
              <a:spLocks noChangeArrowheads="1"/>
            </p:cNvSpPr>
            <p:nvPr/>
          </p:nvSpPr>
          <p:spPr bwMode="auto">
            <a:xfrm>
              <a:off x="3092" y="1163"/>
              <a:ext cx="2399" cy="752"/>
            </a:xfrm>
            <a:prstGeom prst="rect">
              <a:avLst/>
            </a:prstGeom>
            <a:noFill/>
            <a:ln w="19050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>
                <a:lnSpc>
                  <a:spcPct val="80000"/>
                </a:lnSpc>
                <a:defRPr/>
              </a:pPr>
              <a:r>
                <a:rPr lang="en-US" sz="2000" dirty="0">
                  <a:latin typeface="+mn-lt"/>
                  <a:ea typeface="+mn-ea"/>
                </a:rPr>
                <a:t>use header info to deliver</a:t>
              </a:r>
            </a:p>
            <a:p>
              <a:pPr algn="l">
                <a:lnSpc>
                  <a:spcPct val="80000"/>
                </a:lnSpc>
                <a:defRPr/>
              </a:pPr>
              <a:r>
                <a:rPr lang="en-US" sz="2000" dirty="0">
                  <a:latin typeface="+mn-lt"/>
                  <a:ea typeface="+mn-ea"/>
                </a:rPr>
                <a:t>received segments to correct </a:t>
              </a:r>
            </a:p>
            <a:p>
              <a:pPr algn="l">
                <a:lnSpc>
                  <a:spcPct val="80000"/>
                </a:lnSpc>
                <a:defRPr/>
              </a:pPr>
              <a:r>
                <a:rPr lang="en-US" sz="2000" dirty="0">
                  <a:latin typeface="+mn-lt"/>
                  <a:ea typeface="+mn-ea"/>
                </a:rPr>
                <a:t>socket</a:t>
              </a:r>
            </a:p>
          </p:txBody>
        </p:sp>
        <p:grpSp>
          <p:nvGrpSpPr>
            <p:cNvPr id="22659" name="Group 42"/>
            <p:cNvGrpSpPr>
              <a:grpSpLocks/>
            </p:cNvGrpSpPr>
            <p:nvPr/>
          </p:nvGrpSpPr>
          <p:grpSpPr bwMode="auto">
            <a:xfrm>
              <a:off x="2915" y="990"/>
              <a:ext cx="2017" cy="291"/>
              <a:chOff x="915" y="3681"/>
              <a:chExt cx="1619" cy="291"/>
            </a:xfrm>
          </p:grpSpPr>
          <p:sp>
            <p:nvSpPr>
              <p:cNvPr id="8325" name="Rectangle 43"/>
              <p:cNvSpPr>
                <a:spLocks noChangeArrowheads="1"/>
              </p:cNvSpPr>
              <p:nvPr/>
            </p:nvSpPr>
            <p:spPr bwMode="auto">
              <a:xfrm>
                <a:off x="1422" y="3732"/>
                <a:ext cx="1002" cy="2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8326" name="Text Box 44"/>
              <p:cNvSpPr txBox="1">
                <a:spLocks noChangeArrowheads="1"/>
              </p:cNvSpPr>
              <p:nvPr/>
            </p:nvSpPr>
            <p:spPr bwMode="auto">
              <a:xfrm>
                <a:off x="915" y="3681"/>
                <a:ext cx="1619" cy="2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400" i="1" dirty="0">
                    <a:solidFill>
                      <a:srgbClr val="CC0000"/>
                    </a:solidFill>
                    <a:latin typeface="+mn-lt"/>
                    <a:ea typeface="+mn-ea"/>
                  </a:rPr>
                  <a:t>demultiplexing at receiver:</a:t>
                </a:r>
              </a:p>
            </p:txBody>
          </p:sp>
        </p:grpSp>
      </p:grpSp>
      <p:grpSp>
        <p:nvGrpSpPr>
          <p:cNvPr id="362672" name="Group 176"/>
          <p:cNvGrpSpPr>
            <a:grpSpLocks/>
          </p:cNvGrpSpPr>
          <p:nvPr/>
        </p:nvGrpSpPr>
        <p:grpSpPr bwMode="auto">
          <a:xfrm>
            <a:off x="1703388" y="1335088"/>
            <a:ext cx="4167188" cy="1466850"/>
            <a:chOff x="113" y="841"/>
            <a:chExt cx="2625" cy="924"/>
          </a:xfrm>
        </p:grpSpPr>
        <p:sp>
          <p:nvSpPr>
            <p:cNvPr id="8318" name="Text Box 45"/>
            <p:cNvSpPr txBox="1">
              <a:spLocks noChangeArrowheads="1"/>
            </p:cNvSpPr>
            <p:nvPr/>
          </p:nvSpPr>
          <p:spPr bwMode="auto">
            <a:xfrm>
              <a:off x="264" y="1111"/>
              <a:ext cx="2374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0000"/>
                </a:lnSpc>
                <a:defRPr/>
              </a:pPr>
              <a:r>
                <a:rPr lang="en-US" sz="2000" dirty="0">
                  <a:latin typeface="+mn-lt"/>
                  <a:ea typeface="+mn-ea"/>
                </a:rPr>
                <a:t>handle data from multiple</a:t>
              </a:r>
            </a:p>
            <a:p>
              <a:pPr algn="l">
                <a:lnSpc>
                  <a:spcPct val="80000"/>
                </a:lnSpc>
                <a:defRPr/>
              </a:pPr>
              <a:r>
                <a:rPr lang="en-US" sz="2000" dirty="0">
                  <a:latin typeface="+mn-lt"/>
                  <a:ea typeface="+mn-ea"/>
                </a:rPr>
                <a:t>sockets, add transport header (later used for demultiplexing)</a:t>
              </a:r>
            </a:p>
          </p:txBody>
        </p:sp>
        <p:sp>
          <p:nvSpPr>
            <p:cNvPr id="8319" name="Rectangle 46"/>
            <p:cNvSpPr>
              <a:spLocks noChangeArrowheads="1"/>
            </p:cNvSpPr>
            <p:nvPr/>
          </p:nvSpPr>
          <p:spPr bwMode="auto">
            <a:xfrm>
              <a:off x="259" y="1009"/>
              <a:ext cx="2479" cy="756"/>
            </a:xfrm>
            <a:prstGeom prst="rect">
              <a:avLst/>
            </a:prstGeom>
            <a:noFill/>
            <a:ln w="19050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22655" name="Group 47"/>
            <p:cNvGrpSpPr>
              <a:grpSpLocks/>
            </p:cNvGrpSpPr>
            <p:nvPr/>
          </p:nvGrpSpPr>
          <p:grpSpPr bwMode="auto">
            <a:xfrm>
              <a:off x="113" y="841"/>
              <a:ext cx="1765" cy="291"/>
              <a:chOff x="891" y="3681"/>
              <a:chExt cx="1695" cy="291"/>
            </a:xfrm>
          </p:grpSpPr>
          <p:sp>
            <p:nvSpPr>
              <p:cNvPr id="8321" name="Rectangle 48"/>
              <p:cNvSpPr>
                <a:spLocks noChangeArrowheads="1"/>
              </p:cNvSpPr>
              <p:nvPr/>
            </p:nvSpPr>
            <p:spPr bwMode="auto">
              <a:xfrm>
                <a:off x="1422" y="3732"/>
                <a:ext cx="1006" cy="2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8322" name="Text Box 49"/>
              <p:cNvSpPr txBox="1">
                <a:spLocks noChangeArrowheads="1"/>
              </p:cNvSpPr>
              <p:nvPr/>
            </p:nvSpPr>
            <p:spPr bwMode="auto">
              <a:xfrm>
                <a:off x="891" y="3681"/>
                <a:ext cx="1695" cy="2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400" i="1" dirty="0">
                    <a:solidFill>
                      <a:srgbClr val="CC0000"/>
                    </a:solidFill>
                    <a:latin typeface="+mn-lt"/>
                    <a:ea typeface="+mn-ea"/>
                  </a:rPr>
                  <a:t>multiplexing at sender:</a:t>
                </a:r>
              </a:p>
            </p:txBody>
          </p:sp>
        </p:grpSp>
      </p:grpSp>
      <p:grpSp>
        <p:nvGrpSpPr>
          <p:cNvPr id="22538" name="Group 57"/>
          <p:cNvGrpSpPr>
            <a:grpSpLocks/>
          </p:cNvGrpSpPr>
          <p:nvPr/>
        </p:nvGrpSpPr>
        <p:grpSpPr bwMode="auto">
          <a:xfrm>
            <a:off x="9005888" y="3741739"/>
            <a:ext cx="533400" cy="206375"/>
            <a:chOff x="344" y="1846"/>
            <a:chExt cx="336" cy="130"/>
          </a:xfrm>
        </p:grpSpPr>
        <p:sp>
          <p:nvSpPr>
            <p:cNvPr id="8314" name="Rectangle 35"/>
            <p:cNvSpPr>
              <a:spLocks noChangeArrowheads="1"/>
            </p:cNvSpPr>
            <p:nvPr/>
          </p:nvSpPr>
          <p:spPr bwMode="auto">
            <a:xfrm>
              <a:off x="344" y="1846"/>
              <a:ext cx="336" cy="1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315" name="Rectangle 54"/>
            <p:cNvSpPr>
              <a:spLocks noChangeArrowheads="1"/>
            </p:cNvSpPr>
            <p:nvPr/>
          </p:nvSpPr>
          <p:spPr bwMode="auto">
            <a:xfrm>
              <a:off x="454" y="1863"/>
              <a:ext cx="110" cy="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316" name="Rectangle 55"/>
            <p:cNvSpPr>
              <a:spLocks noChangeArrowheads="1"/>
            </p:cNvSpPr>
            <p:nvPr/>
          </p:nvSpPr>
          <p:spPr bwMode="auto">
            <a:xfrm>
              <a:off x="578" y="1921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317" name="Rectangle 56"/>
            <p:cNvSpPr>
              <a:spLocks noChangeArrowheads="1"/>
            </p:cNvSpPr>
            <p:nvPr/>
          </p:nvSpPr>
          <p:spPr bwMode="auto">
            <a:xfrm>
              <a:off x="407" y="1922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22539" name="Rectangle 23"/>
          <p:cNvSpPr>
            <a:spLocks noChangeArrowheads="1"/>
          </p:cNvSpPr>
          <p:nvPr/>
        </p:nvSpPr>
        <p:spPr bwMode="auto">
          <a:xfrm>
            <a:off x="4838701" y="3194050"/>
            <a:ext cx="1497013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400" dirty="0">
              <a:latin typeface="+mn-lt"/>
              <a:ea typeface="+mn-ea"/>
            </a:endParaRPr>
          </a:p>
        </p:txBody>
      </p:sp>
      <p:sp>
        <p:nvSpPr>
          <p:cNvPr id="22540" name="Rectangle 24"/>
          <p:cNvSpPr>
            <a:spLocks noChangeArrowheads="1"/>
          </p:cNvSpPr>
          <p:nvPr/>
        </p:nvSpPr>
        <p:spPr bwMode="auto">
          <a:xfrm>
            <a:off x="4803775" y="3248026"/>
            <a:ext cx="1473200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400" dirty="0">
              <a:latin typeface="+mn-lt"/>
              <a:ea typeface="+mn-ea"/>
            </a:endParaRPr>
          </a:p>
        </p:txBody>
      </p:sp>
      <p:sp>
        <p:nvSpPr>
          <p:cNvPr id="22541" name="Line 25"/>
          <p:cNvSpPr>
            <a:spLocks noChangeShapeType="1"/>
          </p:cNvSpPr>
          <p:nvPr/>
        </p:nvSpPr>
        <p:spPr bwMode="auto">
          <a:xfrm>
            <a:off x="4810125" y="4017964"/>
            <a:ext cx="146050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2542" name="Text Box 26"/>
          <p:cNvSpPr txBox="1">
            <a:spLocks noChangeArrowheads="1"/>
          </p:cNvSpPr>
          <p:nvPr/>
        </p:nvSpPr>
        <p:spPr bwMode="auto">
          <a:xfrm>
            <a:off x="4881564" y="4000501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transport</a:t>
            </a:r>
          </a:p>
        </p:txBody>
      </p:sp>
      <p:sp>
        <p:nvSpPr>
          <p:cNvPr id="22543" name="Line 27"/>
          <p:cNvSpPr>
            <a:spLocks noChangeShapeType="1"/>
          </p:cNvSpPr>
          <p:nvPr/>
        </p:nvSpPr>
        <p:spPr bwMode="auto">
          <a:xfrm>
            <a:off x="4811714" y="4335463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2544" name="Text Box 26"/>
          <p:cNvSpPr txBox="1">
            <a:spLocks noChangeArrowheads="1"/>
          </p:cNvSpPr>
          <p:nvPr/>
        </p:nvSpPr>
        <p:spPr bwMode="auto">
          <a:xfrm>
            <a:off x="4878389" y="3214689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application</a:t>
            </a:r>
          </a:p>
        </p:txBody>
      </p:sp>
      <p:sp>
        <p:nvSpPr>
          <p:cNvPr id="22545" name="Text Box 26"/>
          <p:cNvSpPr txBox="1">
            <a:spLocks noChangeArrowheads="1"/>
          </p:cNvSpPr>
          <p:nvPr/>
        </p:nvSpPr>
        <p:spPr bwMode="auto">
          <a:xfrm>
            <a:off x="4875214" y="4905376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physical</a:t>
            </a:r>
          </a:p>
        </p:txBody>
      </p:sp>
      <p:sp>
        <p:nvSpPr>
          <p:cNvPr id="22546" name="Text Box 26"/>
          <p:cNvSpPr txBox="1">
            <a:spLocks noChangeArrowheads="1"/>
          </p:cNvSpPr>
          <p:nvPr/>
        </p:nvSpPr>
        <p:spPr bwMode="auto">
          <a:xfrm>
            <a:off x="4875214" y="4619626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link</a:t>
            </a:r>
          </a:p>
        </p:txBody>
      </p:sp>
      <p:sp>
        <p:nvSpPr>
          <p:cNvPr id="22547" name="Text Box 26"/>
          <p:cNvSpPr txBox="1">
            <a:spLocks noChangeArrowheads="1"/>
          </p:cNvSpPr>
          <p:nvPr/>
        </p:nvSpPr>
        <p:spPr bwMode="auto">
          <a:xfrm>
            <a:off x="4875214" y="4321176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network</a:t>
            </a:r>
          </a:p>
        </p:txBody>
      </p:sp>
      <p:sp>
        <p:nvSpPr>
          <p:cNvPr id="8213" name="Oval 120"/>
          <p:cNvSpPr>
            <a:spLocks noChangeArrowheads="1"/>
          </p:cNvSpPr>
          <p:nvPr/>
        </p:nvSpPr>
        <p:spPr bwMode="auto">
          <a:xfrm>
            <a:off x="5575300" y="358933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+mn-lt"/>
                <a:ea typeface="+mn-ea"/>
              </a:rPr>
              <a:t>P2</a:t>
            </a:r>
          </a:p>
        </p:txBody>
      </p:sp>
      <p:sp>
        <p:nvSpPr>
          <p:cNvPr id="22549" name="Line 27"/>
          <p:cNvSpPr>
            <a:spLocks noChangeShapeType="1"/>
          </p:cNvSpPr>
          <p:nvPr/>
        </p:nvSpPr>
        <p:spPr bwMode="auto">
          <a:xfrm>
            <a:off x="4808539" y="4646613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2550" name="Line 27"/>
          <p:cNvSpPr>
            <a:spLocks noChangeShapeType="1"/>
          </p:cNvSpPr>
          <p:nvPr/>
        </p:nvSpPr>
        <p:spPr bwMode="auto">
          <a:xfrm>
            <a:off x="4805364" y="4945063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8216" name="Oval 128"/>
          <p:cNvSpPr>
            <a:spLocks noChangeArrowheads="1"/>
          </p:cNvSpPr>
          <p:nvPr/>
        </p:nvSpPr>
        <p:spPr bwMode="auto">
          <a:xfrm>
            <a:off x="4870450" y="358933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+mn-lt"/>
                <a:ea typeface="+mn-ea"/>
              </a:rPr>
              <a:t>P1</a:t>
            </a:r>
          </a:p>
        </p:txBody>
      </p:sp>
      <p:grpSp>
        <p:nvGrpSpPr>
          <p:cNvPr id="22552" name="Group 134"/>
          <p:cNvGrpSpPr>
            <a:grpSpLocks/>
          </p:cNvGrpSpPr>
          <p:nvPr/>
        </p:nvGrpSpPr>
        <p:grpSpPr bwMode="auto">
          <a:xfrm>
            <a:off x="5651500" y="3948113"/>
            <a:ext cx="412750" cy="158750"/>
            <a:chOff x="1383" y="2620"/>
            <a:chExt cx="260" cy="100"/>
          </a:xfrm>
        </p:grpSpPr>
        <p:sp>
          <p:nvSpPr>
            <p:cNvPr id="8310" name="Rectangle 130"/>
            <p:cNvSpPr>
              <a:spLocks noChangeArrowheads="1"/>
            </p:cNvSpPr>
            <p:nvPr/>
          </p:nvSpPr>
          <p:spPr bwMode="auto">
            <a:xfrm>
              <a:off x="1383" y="2620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311" name="Rectangle 131"/>
            <p:cNvSpPr>
              <a:spLocks noChangeArrowheads="1"/>
            </p:cNvSpPr>
            <p:nvPr/>
          </p:nvSpPr>
          <p:spPr bwMode="auto">
            <a:xfrm>
              <a:off x="1434" y="2633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312" name="Rectangle 132"/>
            <p:cNvSpPr>
              <a:spLocks noChangeArrowheads="1"/>
            </p:cNvSpPr>
            <p:nvPr/>
          </p:nvSpPr>
          <p:spPr bwMode="auto">
            <a:xfrm>
              <a:off x="1599" y="2678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313" name="Rectangle 133"/>
            <p:cNvSpPr>
              <a:spLocks noChangeArrowheads="1"/>
            </p:cNvSpPr>
            <p:nvPr/>
          </p:nvSpPr>
          <p:spPr bwMode="auto">
            <a:xfrm>
              <a:off x="1394" y="2679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2553" name="Group 135"/>
          <p:cNvGrpSpPr>
            <a:grpSpLocks/>
          </p:cNvGrpSpPr>
          <p:nvPr/>
        </p:nvGrpSpPr>
        <p:grpSpPr bwMode="auto">
          <a:xfrm>
            <a:off x="4949825" y="3940175"/>
            <a:ext cx="412750" cy="158750"/>
            <a:chOff x="1383" y="2620"/>
            <a:chExt cx="260" cy="100"/>
          </a:xfrm>
        </p:grpSpPr>
        <p:sp>
          <p:nvSpPr>
            <p:cNvPr id="8306" name="Rectangle 136"/>
            <p:cNvSpPr>
              <a:spLocks noChangeArrowheads="1"/>
            </p:cNvSpPr>
            <p:nvPr/>
          </p:nvSpPr>
          <p:spPr bwMode="auto">
            <a:xfrm>
              <a:off x="1383" y="2620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307" name="Rectangle 137"/>
            <p:cNvSpPr>
              <a:spLocks noChangeArrowheads="1"/>
            </p:cNvSpPr>
            <p:nvPr/>
          </p:nvSpPr>
          <p:spPr bwMode="auto">
            <a:xfrm>
              <a:off x="1434" y="2633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308" name="Rectangle 138"/>
            <p:cNvSpPr>
              <a:spLocks noChangeArrowheads="1"/>
            </p:cNvSpPr>
            <p:nvPr/>
          </p:nvSpPr>
          <p:spPr bwMode="auto">
            <a:xfrm>
              <a:off x="1599" y="2678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309" name="Rectangle 139"/>
            <p:cNvSpPr>
              <a:spLocks noChangeArrowheads="1"/>
            </p:cNvSpPr>
            <p:nvPr/>
          </p:nvSpPr>
          <p:spPr bwMode="auto">
            <a:xfrm>
              <a:off x="1394" y="2679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22554" name="Freeform 141"/>
          <p:cNvSpPr>
            <a:spLocks/>
          </p:cNvSpPr>
          <p:nvPr/>
        </p:nvSpPr>
        <p:spPr bwMode="auto">
          <a:xfrm>
            <a:off x="3317875" y="4003675"/>
            <a:ext cx="2160588" cy="1989138"/>
          </a:xfrm>
          <a:custGeom>
            <a:avLst/>
            <a:gdLst>
              <a:gd name="T0" fmla="*/ 0 w 1361"/>
              <a:gd name="T1" fmla="*/ 2147483647 h 1253"/>
              <a:gd name="T2" fmla="*/ 2147483647 w 1361"/>
              <a:gd name="T3" fmla="*/ 2147483647 h 1253"/>
              <a:gd name="T4" fmla="*/ 2147483647 w 1361"/>
              <a:gd name="T5" fmla="*/ 2147483647 h 1253"/>
              <a:gd name="T6" fmla="*/ 2147483647 w 1361"/>
              <a:gd name="T7" fmla="*/ 2147483647 h 1253"/>
              <a:gd name="T8" fmla="*/ 2147483647 w 1361"/>
              <a:gd name="T9" fmla="*/ 2147483647 h 1253"/>
              <a:gd name="T10" fmla="*/ 2147483647 w 1361"/>
              <a:gd name="T11" fmla="*/ 0 h 125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361" h="1253">
                <a:moveTo>
                  <a:pt x="0" y="216"/>
                </a:moveTo>
                <a:lnTo>
                  <a:pt x="7" y="1252"/>
                </a:lnTo>
                <a:lnTo>
                  <a:pt x="1320" y="1253"/>
                </a:lnTo>
                <a:lnTo>
                  <a:pt x="1361" y="1252"/>
                </a:lnTo>
                <a:lnTo>
                  <a:pt x="1353" y="114"/>
                </a:lnTo>
                <a:lnTo>
                  <a:pt x="1178" y="0"/>
                </a:lnTo>
              </a:path>
            </a:pathLst>
          </a:custGeom>
          <a:noFill/>
          <a:ln w="19050" cap="flat" cmpd="sng">
            <a:solidFill>
              <a:srgbClr val="0000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2555" name="Freeform 142"/>
          <p:cNvSpPr>
            <a:spLocks/>
          </p:cNvSpPr>
          <p:nvPr/>
        </p:nvSpPr>
        <p:spPr bwMode="auto">
          <a:xfrm>
            <a:off x="3381375" y="4029076"/>
            <a:ext cx="1962150" cy="1897063"/>
          </a:xfrm>
          <a:custGeom>
            <a:avLst/>
            <a:gdLst>
              <a:gd name="T0" fmla="*/ 0 w 1236"/>
              <a:gd name="T1" fmla="*/ 2147483647 h 1195"/>
              <a:gd name="T2" fmla="*/ 2147483647 w 1236"/>
              <a:gd name="T3" fmla="*/ 2147483647 h 1195"/>
              <a:gd name="T4" fmla="*/ 2147483647 w 1236"/>
              <a:gd name="T5" fmla="*/ 2147483647 h 1195"/>
              <a:gd name="T6" fmla="*/ 2147483647 w 1236"/>
              <a:gd name="T7" fmla="*/ 2147483647 h 1195"/>
              <a:gd name="T8" fmla="*/ 2147483647 w 1236"/>
              <a:gd name="T9" fmla="*/ 0 h 11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36" h="1195">
                <a:moveTo>
                  <a:pt x="0" y="202"/>
                </a:moveTo>
                <a:lnTo>
                  <a:pt x="6" y="1194"/>
                </a:lnTo>
                <a:lnTo>
                  <a:pt x="1236" y="1195"/>
                </a:lnTo>
                <a:lnTo>
                  <a:pt x="1227" y="150"/>
                </a:lnTo>
                <a:lnTo>
                  <a:pt x="1069" y="0"/>
                </a:lnTo>
              </a:path>
            </a:pathLst>
          </a:custGeom>
          <a:noFill/>
          <a:ln w="19050" cap="flat" cmpd="sng">
            <a:solidFill>
              <a:srgbClr val="000099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2556" name="Rectangle 23"/>
          <p:cNvSpPr>
            <a:spLocks noChangeArrowheads="1"/>
          </p:cNvSpPr>
          <p:nvPr/>
        </p:nvSpPr>
        <p:spPr bwMode="auto">
          <a:xfrm>
            <a:off x="7100889" y="3563938"/>
            <a:ext cx="1296987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400" dirty="0">
              <a:latin typeface="+mn-lt"/>
              <a:ea typeface="+mn-ea"/>
            </a:endParaRPr>
          </a:p>
        </p:txBody>
      </p:sp>
      <p:sp>
        <p:nvSpPr>
          <p:cNvPr id="22557" name="Rectangle 24"/>
          <p:cNvSpPr>
            <a:spLocks noChangeArrowheads="1"/>
          </p:cNvSpPr>
          <p:nvPr/>
        </p:nvSpPr>
        <p:spPr bwMode="auto">
          <a:xfrm>
            <a:off x="7062789" y="3617913"/>
            <a:ext cx="1273175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400" dirty="0">
              <a:latin typeface="+mn-lt"/>
              <a:ea typeface="+mn-ea"/>
            </a:endParaRPr>
          </a:p>
        </p:txBody>
      </p:sp>
      <p:sp>
        <p:nvSpPr>
          <p:cNvPr id="22558" name="Line 25"/>
          <p:cNvSpPr>
            <a:spLocks noChangeShapeType="1"/>
          </p:cNvSpPr>
          <p:nvPr/>
        </p:nvSpPr>
        <p:spPr bwMode="auto">
          <a:xfrm>
            <a:off x="7072313" y="4378326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2559" name="Text Box 26"/>
          <p:cNvSpPr txBox="1">
            <a:spLocks noChangeArrowheads="1"/>
          </p:cNvSpPr>
          <p:nvPr/>
        </p:nvSpPr>
        <p:spPr bwMode="auto">
          <a:xfrm>
            <a:off x="7029451" y="4360864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transport</a:t>
            </a:r>
          </a:p>
        </p:txBody>
      </p:sp>
      <p:sp>
        <p:nvSpPr>
          <p:cNvPr id="22560" name="Line 27"/>
          <p:cNvSpPr>
            <a:spLocks noChangeShapeType="1"/>
          </p:cNvSpPr>
          <p:nvPr/>
        </p:nvSpPr>
        <p:spPr bwMode="auto">
          <a:xfrm>
            <a:off x="7080250" y="4699001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2561" name="Line 28"/>
          <p:cNvSpPr>
            <a:spLocks noChangeShapeType="1"/>
          </p:cNvSpPr>
          <p:nvPr/>
        </p:nvSpPr>
        <p:spPr bwMode="auto">
          <a:xfrm>
            <a:off x="7065963" y="5008564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2562" name="Line 29"/>
          <p:cNvSpPr>
            <a:spLocks noChangeShapeType="1"/>
          </p:cNvSpPr>
          <p:nvPr/>
        </p:nvSpPr>
        <p:spPr bwMode="auto">
          <a:xfrm>
            <a:off x="7065963" y="5294314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2563" name="Text Box 26"/>
          <p:cNvSpPr txBox="1">
            <a:spLocks noChangeArrowheads="1"/>
          </p:cNvSpPr>
          <p:nvPr/>
        </p:nvSpPr>
        <p:spPr bwMode="auto">
          <a:xfrm>
            <a:off x="7064376" y="3608389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application</a:t>
            </a:r>
          </a:p>
        </p:txBody>
      </p:sp>
      <p:sp>
        <p:nvSpPr>
          <p:cNvPr id="22564" name="Text Box 26"/>
          <p:cNvSpPr txBox="1">
            <a:spLocks noChangeArrowheads="1"/>
          </p:cNvSpPr>
          <p:nvPr/>
        </p:nvSpPr>
        <p:spPr bwMode="auto">
          <a:xfrm>
            <a:off x="7019926" y="5265739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physical</a:t>
            </a:r>
          </a:p>
        </p:txBody>
      </p:sp>
      <p:sp>
        <p:nvSpPr>
          <p:cNvPr id="22565" name="Text Box 26"/>
          <p:cNvSpPr txBox="1">
            <a:spLocks noChangeArrowheads="1"/>
          </p:cNvSpPr>
          <p:nvPr/>
        </p:nvSpPr>
        <p:spPr bwMode="auto">
          <a:xfrm>
            <a:off x="7038976" y="4979989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link</a:t>
            </a:r>
          </a:p>
        </p:txBody>
      </p:sp>
      <p:sp>
        <p:nvSpPr>
          <p:cNvPr id="22566" name="Text Box 26"/>
          <p:cNvSpPr txBox="1">
            <a:spLocks noChangeArrowheads="1"/>
          </p:cNvSpPr>
          <p:nvPr/>
        </p:nvSpPr>
        <p:spPr bwMode="auto">
          <a:xfrm>
            <a:off x="7029451" y="4684714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network</a:t>
            </a:r>
          </a:p>
        </p:txBody>
      </p:sp>
      <p:sp>
        <p:nvSpPr>
          <p:cNvPr id="8232" name="Oval 101"/>
          <p:cNvSpPr>
            <a:spLocks noChangeArrowheads="1"/>
          </p:cNvSpPr>
          <p:nvPr/>
        </p:nvSpPr>
        <p:spPr bwMode="auto">
          <a:xfrm>
            <a:off x="7399339" y="3949700"/>
            <a:ext cx="5984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+mn-lt"/>
                <a:ea typeface="+mn-ea"/>
              </a:rPr>
              <a:t>P4</a:t>
            </a:r>
          </a:p>
        </p:txBody>
      </p:sp>
      <p:sp>
        <p:nvSpPr>
          <p:cNvPr id="22568" name="Freeform 103"/>
          <p:cNvSpPr>
            <a:spLocks/>
          </p:cNvSpPr>
          <p:nvPr/>
        </p:nvSpPr>
        <p:spPr bwMode="auto">
          <a:xfrm>
            <a:off x="8348664" y="3595688"/>
            <a:ext cx="581025" cy="2038350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2569" name="Freeform 70"/>
          <p:cNvSpPr>
            <a:spLocks/>
          </p:cNvSpPr>
          <p:nvPr/>
        </p:nvSpPr>
        <p:spPr bwMode="auto">
          <a:xfrm>
            <a:off x="2159000" y="3616325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2570" name="Rectangle 23"/>
          <p:cNvSpPr>
            <a:spLocks noChangeArrowheads="1"/>
          </p:cNvSpPr>
          <p:nvPr/>
        </p:nvSpPr>
        <p:spPr bwMode="auto">
          <a:xfrm>
            <a:off x="2755900" y="3571875"/>
            <a:ext cx="1296988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400" dirty="0">
              <a:latin typeface="+mn-lt"/>
              <a:ea typeface="+mn-ea"/>
            </a:endParaRPr>
          </a:p>
        </p:txBody>
      </p:sp>
      <p:sp>
        <p:nvSpPr>
          <p:cNvPr id="22571" name="Rectangle 24"/>
          <p:cNvSpPr>
            <a:spLocks noChangeArrowheads="1"/>
          </p:cNvSpPr>
          <p:nvPr/>
        </p:nvSpPr>
        <p:spPr bwMode="auto">
          <a:xfrm>
            <a:off x="2717801" y="3625851"/>
            <a:ext cx="12731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400" dirty="0">
              <a:latin typeface="+mn-lt"/>
              <a:ea typeface="+mn-ea"/>
            </a:endParaRPr>
          </a:p>
        </p:txBody>
      </p:sp>
      <p:sp>
        <p:nvSpPr>
          <p:cNvPr id="22572" name="Line 25"/>
          <p:cNvSpPr>
            <a:spLocks noChangeShapeType="1"/>
          </p:cNvSpPr>
          <p:nvPr/>
        </p:nvSpPr>
        <p:spPr bwMode="auto">
          <a:xfrm>
            <a:off x="2727325" y="4386264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2573" name="Text Box 26"/>
          <p:cNvSpPr txBox="1">
            <a:spLocks noChangeArrowheads="1"/>
          </p:cNvSpPr>
          <p:nvPr/>
        </p:nvSpPr>
        <p:spPr bwMode="auto">
          <a:xfrm>
            <a:off x="2684464" y="4368801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transport</a:t>
            </a:r>
          </a:p>
        </p:txBody>
      </p:sp>
      <p:sp>
        <p:nvSpPr>
          <p:cNvPr id="22574" name="Line 27"/>
          <p:cNvSpPr>
            <a:spLocks noChangeShapeType="1"/>
          </p:cNvSpPr>
          <p:nvPr/>
        </p:nvSpPr>
        <p:spPr bwMode="auto">
          <a:xfrm>
            <a:off x="2735263" y="4706939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2575" name="Line 28"/>
          <p:cNvSpPr>
            <a:spLocks noChangeShapeType="1"/>
          </p:cNvSpPr>
          <p:nvPr/>
        </p:nvSpPr>
        <p:spPr bwMode="auto">
          <a:xfrm>
            <a:off x="2720975" y="5016501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2576" name="Line 29"/>
          <p:cNvSpPr>
            <a:spLocks noChangeShapeType="1"/>
          </p:cNvSpPr>
          <p:nvPr/>
        </p:nvSpPr>
        <p:spPr bwMode="auto">
          <a:xfrm>
            <a:off x="2720975" y="5302251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2577" name="Text Box 26"/>
          <p:cNvSpPr txBox="1">
            <a:spLocks noChangeArrowheads="1"/>
          </p:cNvSpPr>
          <p:nvPr/>
        </p:nvSpPr>
        <p:spPr bwMode="auto">
          <a:xfrm>
            <a:off x="2719389" y="3616326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application</a:t>
            </a:r>
          </a:p>
        </p:txBody>
      </p:sp>
      <p:sp>
        <p:nvSpPr>
          <p:cNvPr id="22578" name="Text Box 26"/>
          <p:cNvSpPr txBox="1">
            <a:spLocks noChangeArrowheads="1"/>
          </p:cNvSpPr>
          <p:nvPr/>
        </p:nvSpPr>
        <p:spPr bwMode="auto">
          <a:xfrm>
            <a:off x="2674939" y="5273676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physical</a:t>
            </a:r>
          </a:p>
        </p:txBody>
      </p:sp>
      <p:sp>
        <p:nvSpPr>
          <p:cNvPr id="22579" name="Text Box 26"/>
          <p:cNvSpPr txBox="1">
            <a:spLocks noChangeArrowheads="1"/>
          </p:cNvSpPr>
          <p:nvPr/>
        </p:nvSpPr>
        <p:spPr bwMode="auto">
          <a:xfrm>
            <a:off x="2693989" y="4987926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link</a:t>
            </a:r>
          </a:p>
        </p:txBody>
      </p:sp>
      <p:sp>
        <p:nvSpPr>
          <p:cNvPr id="22580" name="Text Box 26"/>
          <p:cNvSpPr txBox="1">
            <a:spLocks noChangeArrowheads="1"/>
          </p:cNvSpPr>
          <p:nvPr/>
        </p:nvSpPr>
        <p:spPr bwMode="auto">
          <a:xfrm>
            <a:off x="2684464" y="4692651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network</a:t>
            </a:r>
          </a:p>
        </p:txBody>
      </p:sp>
      <p:sp>
        <p:nvSpPr>
          <p:cNvPr id="8246" name="Oval 23"/>
          <p:cNvSpPr>
            <a:spLocks noChangeArrowheads="1"/>
          </p:cNvSpPr>
          <p:nvPr/>
        </p:nvSpPr>
        <p:spPr bwMode="auto">
          <a:xfrm>
            <a:off x="3054350" y="395763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+mn-lt"/>
                <a:ea typeface="+mn-ea"/>
              </a:rPr>
              <a:t>P3</a:t>
            </a:r>
          </a:p>
        </p:txBody>
      </p:sp>
      <p:grpSp>
        <p:nvGrpSpPr>
          <p:cNvPr id="22582" name="Group 149"/>
          <p:cNvGrpSpPr>
            <a:grpSpLocks/>
          </p:cNvGrpSpPr>
          <p:nvPr/>
        </p:nvGrpSpPr>
        <p:grpSpPr bwMode="auto">
          <a:xfrm>
            <a:off x="3144838" y="4295775"/>
            <a:ext cx="412750" cy="158750"/>
            <a:chOff x="1287" y="2524"/>
            <a:chExt cx="260" cy="100"/>
          </a:xfrm>
        </p:grpSpPr>
        <p:sp>
          <p:nvSpPr>
            <p:cNvPr id="8302" name="Rectangle 73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303" name="Rectangle 74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304" name="Rectangle 75"/>
            <p:cNvSpPr>
              <a:spLocks noChangeArrowheads="1"/>
            </p:cNvSpPr>
            <p:nvPr/>
          </p:nvSpPr>
          <p:spPr bwMode="auto">
            <a:xfrm>
              <a:off x="1503" y="2582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305" name="Rectangle 129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2583" name="Group 150"/>
          <p:cNvGrpSpPr>
            <a:grpSpLocks/>
          </p:cNvGrpSpPr>
          <p:nvPr/>
        </p:nvGrpSpPr>
        <p:grpSpPr bwMode="auto">
          <a:xfrm>
            <a:off x="7485063" y="4294188"/>
            <a:ext cx="412750" cy="158750"/>
            <a:chOff x="1287" y="2524"/>
            <a:chExt cx="260" cy="100"/>
          </a:xfrm>
        </p:grpSpPr>
        <p:sp>
          <p:nvSpPr>
            <p:cNvPr id="8298" name="Rectangle 151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299" name="Rectangle 152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300" name="Rectangle 153"/>
            <p:cNvSpPr>
              <a:spLocks noChangeArrowheads="1"/>
            </p:cNvSpPr>
            <p:nvPr/>
          </p:nvSpPr>
          <p:spPr bwMode="auto">
            <a:xfrm>
              <a:off x="1503" y="2582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301" name="Rectangle 154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22584" name="Freeform 146"/>
          <p:cNvSpPr>
            <a:spLocks/>
          </p:cNvSpPr>
          <p:nvPr/>
        </p:nvSpPr>
        <p:spPr bwMode="auto">
          <a:xfrm>
            <a:off x="5532439" y="3995739"/>
            <a:ext cx="2173287" cy="1989137"/>
          </a:xfrm>
          <a:custGeom>
            <a:avLst/>
            <a:gdLst>
              <a:gd name="T0" fmla="*/ 2147483647 w 1369"/>
              <a:gd name="T1" fmla="*/ 2147483647 h 1253"/>
              <a:gd name="T2" fmla="*/ 2147483647 w 1369"/>
              <a:gd name="T3" fmla="*/ 2147483647 h 1253"/>
              <a:gd name="T4" fmla="*/ 2147483647 w 1369"/>
              <a:gd name="T5" fmla="*/ 2147483647 h 1253"/>
              <a:gd name="T6" fmla="*/ 0 w 1369"/>
              <a:gd name="T7" fmla="*/ 2147483647 h 1253"/>
              <a:gd name="T8" fmla="*/ 2147483647 w 1369"/>
              <a:gd name="T9" fmla="*/ 0 h 12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69" h="1253">
                <a:moveTo>
                  <a:pt x="1369" y="216"/>
                </a:moveTo>
                <a:lnTo>
                  <a:pt x="1362" y="1252"/>
                </a:lnTo>
                <a:lnTo>
                  <a:pt x="16" y="1253"/>
                </a:lnTo>
                <a:lnTo>
                  <a:pt x="0" y="121"/>
                </a:lnTo>
                <a:lnTo>
                  <a:pt x="191" y="0"/>
                </a:lnTo>
              </a:path>
            </a:pathLst>
          </a:custGeom>
          <a:noFill/>
          <a:ln w="19050" cap="flat" cmpd="sng">
            <a:solidFill>
              <a:srgbClr val="0000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2585" name="Freeform 147"/>
          <p:cNvSpPr>
            <a:spLocks/>
          </p:cNvSpPr>
          <p:nvPr/>
        </p:nvSpPr>
        <p:spPr bwMode="auto">
          <a:xfrm>
            <a:off x="5651501" y="4027489"/>
            <a:ext cx="1984375" cy="1876425"/>
          </a:xfrm>
          <a:custGeom>
            <a:avLst/>
            <a:gdLst>
              <a:gd name="T0" fmla="*/ 2147483647 w 1250"/>
              <a:gd name="T1" fmla="*/ 2147483647 h 1182"/>
              <a:gd name="T2" fmla="*/ 2147483647 w 1250"/>
              <a:gd name="T3" fmla="*/ 2147483647 h 1182"/>
              <a:gd name="T4" fmla="*/ 2147483647 w 1250"/>
              <a:gd name="T5" fmla="*/ 2147483647 h 1182"/>
              <a:gd name="T6" fmla="*/ 0 w 1250"/>
              <a:gd name="T7" fmla="*/ 2147483647 h 1182"/>
              <a:gd name="T8" fmla="*/ 2147483647 w 1250"/>
              <a:gd name="T9" fmla="*/ 0 h 1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50" h="1182">
                <a:moveTo>
                  <a:pt x="1250" y="190"/>
                </a:moveTo>
                <a:lnTo>
                  <a:pt x="1244" y="1182"/>
                </a:lnTo>
                <a:lnTo>
                  <a:pt x="19" y="1181"/>
                </a:lnTo>
                <a:lnTo>
                  <a:pt x="0" y="155"/>
                </a:lnTo>
                <a:lnTo>
                  <a:pt x="171" y="0"/>
                </a:lnTo>
              </a:path>
            </a:pathLst>
          </a:custGeom>
          <a:noFill/>
          <a:ln w="19050" cap="flat" cmpd="sng">
            <a:solidFill>
              <a:srgbClr val="000099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8251" name="Oval 36"/>
          <p:cNvSpPr>
            <a:spLocks noChangeArrowheads="1"/>
          </p:cNvSpPr>
          <p:nvPr/>
        </p:nvSpPr>
        <p:spPr bwMode="auto">
          <a:xfrm>
            <a:off x="8991600" y="4106863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grpSp>
        <p:nvGrpSpPr>
          <p:cNvPr id="362665" name="Group 169"/>
          <p:cNvGrpSpPr>
            <a:grpSpLocks/>
          </p:cNvGrpSpPr>
          <p:nvPr/>
        </p:nvGrpSpPr>
        <p:grpSpPr bwMode="auto">
          <a:xfrm>
            <a:off x="4486276" y="2854325"/>
            <a:ext cx="1292225" cy="1454150"/>
            <a:chOff x="1868" y="1796"/>
            <a:chExt cx="814" cy="916"/>
          </a:xfrm>
        </p:grpSpPr>
        <p:sp>
          <p:nvSpPr>
            <p:cNvPr id="8295" name="Oval 166"/>
            <p:cNvSpPr>
              <a:spLocks noChangeArrowheads="1"/>
            </p:cNvSpPr>
            <p:nvPr/>
          </p:nvSpPr>
          <p:spPr bwMode="auto">
            <a:xfrm>
              <a:off x="2318" y="2668"/>
              <a:ext cx="124" cy="44"/>
            </a:xfrm>
            <a:prstGeom prst="ellips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296" name="Oval 167"/>
            <p:cNvSpPr>
              <a:spLocks noChangeArrowheads="1"/>
            </p:cNvSpPr>
            <p:nvPr/>
          </p:nvSpPr>
          <p:spPr bwMode="auto">
            <a:xfrm>
              <a:off x="2558" y="2668"/>
              <a:ext cx="124" cy="44"/>
            </a:xfrm>
            <a:prstGeom prst="ellips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2632" name="Freeform 168"/>
            <p:cNvSpPr>
              <a:spLocks/>
            </p:cNvSpPr>
            <p:nvPr/>
          </p:nvSpPr>
          <p:spPr bwMode="auto">
            <a:xfrm>
              <a:off x="1868" y="1796"/>
              <a:ext cx="434" cy="904"/>
            </a:xfrm>
            <a:custGeom>
              <a:avLst/>
              <a:gdLst>
                <a:gd name="T0" fmla="*/ 434 w 434"/>
                <a:gd name="T1" fmla="*/ 904 h 904"/>
                <a:gd name="T2" fmla="*/ 2 w 434"/>
                <a:gd name="T3" fmla="*/ 902 h 904"/>
                <a:gd name="T4" fmla="*/ 0 w 434"/>
                <a:gd name="T5" fmla="*/ 0 h 90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4" h="904">
                  <a:moveTo>
                    <a:pt x="434" y="904"/>
                  </a:moveTo>
                  <a:lnTo>
                    <a:pt x="2" y="902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CC0000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362668" name="Group 172"/>
          <p:cNvGrpSpPr>
            <a:grpSpLocks/>
          </p:cNvGrpSpPr>
          <p:nvPr/>
        </p:nvGrpSpPr>
        <p:grpSpPr bwMode="auto">
          <a:xfrm>
            <a:off x="5394325" y="2809875"/>
            <a:ext cx="1047750" cy="1441450"/>
            <a:chOff x="2432" y="1758"/>
            <a:chExt cx="660" cy="908"/>
          </a:xfrm>
        </p:grpSpPr>
        <p:sp>
          <p:nvSpPr>
            <p:cNvPr id="8293" name="Oval 170"/>
            <p:cNvSpPr>
              <a:spLocks noChangeArrowheads="1"/>
            </p:cNvSpPr>
            <p:nvPr/>
          </p:nvSpPr>
          <p:spPr bwMode="auto">
            <a:xfrm>
              <a:off x="2432" y="2564"/>
              <a:ext cx="144" cy="102"/>
            </a:xfrm>
            <a:prstGeom prst="ellips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2629" name="Freeform 171"/>
            <p:cNvSpPr>
              <a:spLocks/>
            </p:cNvSpPr>
            <p:nvPr/>
          </p:nvSpPr>
          <p:spPr bwMode="auto">
            <a:xfrm>
              <a:off x="2506" y="1758"/>
              <a:ext cx="586" cy="810"/>
            </a:xfrm>
            <a:custGeom>
              <a:avLst/>
              <a:gdLst>
                <a:gd name="T0" fmla="*/ 0 w 586"/>
                <a:gd name="T1" fmla="*/ 810 h 810"/>
                <a:gd name="T2" fmla="*/ 2 w 586"/>
                <a:gd name="T3" fmla="*/ 808 h 810"/>
                <a:gd name="T4" fmla="*/ 2 w 586"/>
                <a:gd name="T5" fmla="*/ 170 h 810"/>
                <a:gd name="T6" fmla="*/ 586 w 586"/>
                <a:gd name="T7" fmla="*/ 0 h 8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6" h="810">
                  <a:moveTo>
                    <a:pt x="0" y="810"/>
                  </a:moveTo>
                  <a:lnTo>
                    <a:pt x="2" y="808"/>
                  </a:lnTo>
                  <a:lnTo>
                    <a:pt x="2" y="170"/>
                  </a:lnTo>
                  <a:lnTo>
                    <a:pt x="586" y="0"/>
                  </a:lnTo>
                </a:path>
              </a:pathLst>
            </a:custGeom>
            <a:noFill/>
            <a:ln w="12700" cap="flat" cmpd="sng">
              <a:solidFill>
                <a:srgbClr val="CC0000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2589" name="Group 179"/>
          <p:cNvGrpSpPr>
            <a:grpSpLocks/>
          </p:cNvGrpSpPr>
          <p:nvPr/>
        </p:nvGrpSpPr>
        <p:grpSpPr bwMode="auto">
          <a:xfrm>
            <a:off x="1693863" y="5126039"/>
            <a:ext cx="800100" cy="828675"/>
            <a:chOff x="-44" y="1473"/>
            <a:chExt cx="981" cy="1105"/>
          </a:xfrm>
        </p:grpSpPr>
        <p:pic>
          <p:nvPicPr>
            <p:cNvPr id="22626" name="Picture 180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627" name="Freeform 18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2590" name="Group 182"/>
          <p:cNvGrpSpPr>
            <a:grpSpLocks/>
          </p:cNvGrpSpPr>
          <p:nvPr/>
        </p:nvGrpSpPr>
        <p:grpSpPr bwMode="auto">
          <a:xfrm flipH="1">
            <a:off x="8675689" y="5040314"/>
            <a:ext cx="788987" cy="782637"/>
            <a:chOff x="-44" y="1473"/>
            <a:chExt cx="981" cy="1105"/>
          </a:xfrm>
        </p:grpSpPr>
        <p:pic>
          <p:nvPicPr>
            <p:cNvPr id="22624" name="Picture 183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625" name="Freeform 184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2591" name="Group 185"/>
          <p:cNvGrpSpPr>
            <a:grpSpLocks/>
          </p:cNvGrpSpPr>
          <p:nvPr/>
        </p:nvGrpSpPr>
        <p:grpSpPr bwMode="auto">
          <a:xfrm>
            <a:off x="4265614" y="4625975"/>
            <a:ext cx="358775" cy="704850"/>
            <a:chOff x="4140" y="429"/>
            <a:chExt cx="1425" cy="2396"/>
          </a:xfrm>
        </p:grpSpPr>
        <p:sp>
          <p:nvSpPr>
            <p:cNvPr id="22592" name="Freeform 186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7 w 354"/>
                <a:gd name="T1" fmla="*/ 0 h 2742"/>
                <a:gd name="T2" fmla="*/ 93 w 354"/>
                <a:gd name="T3" fmla="*/ 114 h 2742"/>
                <a:gd name="T4" fmla="*/ 91 w 354"/>
                <a:gd name="T5" fmla="*/ 881 h 2742"/>
                <a:gd name="T6" fmla="*/ 0 w 354"/>
                <a:gd name="T7" fmla="*/ 921 h 2742"/>
                <a:gd name="T8" fmla="*/ 1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258" name="Rectangle 187"/>
            <p:cNvSpPr>
              <a:spLocks noChangeArrowheads="1"/>
            </p:cNvSpPr>
            <p:nvPr/>
          </p:nvSpPr>
          <p:spPr bwMode="auto">
            <a:xfrm>
              <a:off x="4203" y="429"/>
              <a:ext cx="1053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2594" name="Freeform 188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56 w 211"/>
                <a:gd name="T3" fmla="*/ 73 h 2537"/>
                <a:gd name="T4" fmla="*/ 2 w 211"/>
                <a:gd name="T5" fmla="*/ 83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2595" name="Freeform 189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3 h 226"/>
                <a:gd name="T4" fmla="*/ 87 w 328"/>
                <a:gd name="T5" fmla="*/ 77 h 226"/>
                <a:gd name="T6" fmla="*/ 0 w 328"/>
                <a:gd name="T7" fmla="*/ 34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261" name="Rectangle 190"/>
            <p:cNvSpPr>
              <a:spLocks noChangeArrowheads="1"/>
            </p:cNvSpPr>
            <p:nvPr/>
          </p:nvSpPr>
          <p:spPr bwMode="auto">
            <a:xfrm>
              <a:off x="4209" y="693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22597" name="Group 191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8287" name="AutoShape 192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8288" name="AutoShape 193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8263" name="Rectangle 194"/>
            <p:cNvSpPr>
              <a:spLocks noChangeArrowheads="1"/>
            </p:cNvSpPr>
            <p:nvPr/>
          </p:nvSpPr>
          <p:spPr bwMode="auto">
            <a:xfrm>
              <a:off x="4222" y="101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22599" name="Group 195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8285" name="AutoShape 196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4" cy="15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8286" name="AutoShape 197"/>
              <p:cNvSpPr>
                <a:spLocks noChangeArrowheads="1"/>
              </p:cNvSpPr>
              <p:nvPr/>
            </p:nvSpPr>
            <p:spPr bwMode="auto">
              <a:xfrm>
                <a:off x="628" y="2586"/>
                <a:ext cx="69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8265" name="Rectangle 198"/>
            <p:cNvSpPr>
              <a:spLocks noChangeArrowheads="1"/>
            </p:cNvSpPr>
            <p:nvPr/>
          </p:nvSpPr>
          <p:spPr bwMode="auto">
            <a:xfrm>
              <a:off x="4216" y="135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266" name="Rectangle 199"/>
            <p:cNvSpPr>
              <a:spLocks noChangeArrowheads="1"/>
            </p:cNvSpPr>
            <p:nvPr/>
          </p:nvSpPr>
          <p:spPr bwMode="auto">
            <a:xfrm>
              <a:off x="4228" y="1654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22602" name="Group 200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8283" name="AutoShape 201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8284" name="AutoShape 202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9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22603" name="Freeform 203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2 h 226"/>
                <a:gd name="T4" fmla="*/ 87 w 328"/>
                <a:gd name="T5" fmla="*/ 75 h 226"/>
                <a:gd name="T6" fmla="*/ 0 w 328"/>
                <a:gd name="T7" fmla="*/ 3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22604" name="Group 204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8281" name="AutoShape 205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8282" name="AutoShape 206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1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8270" name="Rectangle 207"/>
            <p:cNvSpPr>
              <a:spLocks noChangeArrowheads="1"/>
            </p:cNvSpPr>
            <p:nvPr/>
          </p:nvSpPr>
          <p:spPr bwMode="auto">
            <a:xfrm>
              <a:off x="5250" y="429"/>
              <a:ext cx="69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2606" name="Freeform 208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77 w 296"/>
                <a:gd name="T3" fmla="*/ 47 h 256"/>
                <a:gd name="T4" fmla="*/ 78 w 296"/>
                <a:gd name="T5" fmla="*/ 85 h 256"/>
                <a:gd name="T6" fmla="*/ 0 w 296"/>
                <a:gd name="T7" fmla="*/ 3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2607" name="Freeform 209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81 w 304"/>
                <a:gd name="T3" fmla="*/ 55 h 288"/>
                <a:gd name="T4" fmla="*/ 76 w 304"/>
                <a:gd name="T5" fmla="*/ 97 h 288"/>
                <a:gd name="T6" fmla="*/ 2 w 304"/>
                <a:gd name="T7" fmla="*/ 4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273" name="Oval 210"/>
            <p:cNvSpPr>
              <a:spLocks noChangeArrowheads="1"/>
            </p:cNvSpPr>
            <p:nvPr/>
          </p:nvSpPr>
          <p:spPr bwMode="auto">
            <a:xfrm>
              <a:off x="5515" y="2609"/>
              <a:ext cx="50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2609" name="Freeform 211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6 h 240"/>
                <a:gd name="T2" fmla="*/ 2 w 306"/>
                <a:gd name="T3" fmla="*/ 81 h 240"/>
                <a:gd name="T4" fmla="*/ 81 w 306"/>
                <a:gd name="T5" fmla="*/ 37 h 240"/>
                <a:gd name="T6" fmla="*/ 78 w 306"/>
                <a:gd name="T7" fmla="*/ 0 h 240"/>
                <a:gd name="T8" fmla="*/ 0 w 306"/>
                <a:gd name="T9" fmla="*/ 36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275" name="AutoShape 212"/>
            <p:cNvSpPr>
              <a:spLocks noChangeArrowheads="1"/>
            </p:cNvSpPr>
            <p:nvPr/>
          </p:nvSpPr>
          <p:spPr bwMode="auto">
            <a:xfrm>
              <a:off x="4140" y="2679"/>
              <a:ext cx="1198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276" name="AutoShape 213"/>
            <p:cNvSpPr>
              <a:spLocks noChangeArrowheads="1"/>
            </p:cNvSpPr>
            <p:nvPr/>
          </p:nvSpPr>
          <p:spPr bwMode="auto">
            <a:xfrm>
              <a:off x="4203" y="2712"/>
              <a:ext cx="1072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277" name="Oval 214"/>
            <p:cNvSpPr>
              <a:spLocks noChangeArrowheads="1"/>
            </p:cNvSpPr>
            <p:nvPr/>
          </p:nvSpPr>
          <p:spPr bwMode="auto">
            <a:xfrm>
              <a:off x="4310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278" name="Oval 215"/>
            <p:cNvSpPr>
              <a:spLocks noChangeArrowheads="1"/>
            </p:cNvSpPr>
            <p:nvPr/>
          </p:nvSpPr>
          <p:spPr bwMode="auto">
            <a:xfrm>
              <a:off x="4487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 dirty="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279" name="Oval 216"/>
            <p:cNvSpPr>
              <a:spLocks noChangeArrowheads="1"/>
            </p:cNvSpPr>
            <p:nvPr/>
          </p:nvSpPr>
          <p:spPr bwMode="auto">
            <a:xfrm>
              <a:off x="4663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280" name="Rectangle 217"/>
            <p:cNvSpPr>
              <a:spLocks noChangeArrowheads="1"/>
            </p:cNvSpPr>
            <p:nvPr/>
          </p:nvSpPr>
          <p:spPr bwMode="auto">
            <a:xfrm>
              <a:off x="5061" y="1837"/>
              <a:ext cx="88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785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TCP/UDP segment format: port #s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719-4C93-4032-AE44-9AF0CDE2F195}" type="slidenum">
              <a:rPr lang="en-US" altLang="zh-CN" smtClean="0"/>
              <a:pPr/>
              <a:t>10</a:t>
            </a:fld>
            <a:endParaRPr lang="en-US" altLang="zh-CN" dirty="0"/>
          </a:p>
        </p:txBody>
      </p:sp>
      <p:sp>
        <p:nvSpPr>
          <p:cNvPr id="9221" name="Rectangle 75"/>
          <p:cNvSpPr>
            <a:spLocks noChangeArrowheads="1"/>
          </p:cNvSpPr>
          <p:nvPr/>
        </p:nvSpPr>
        <p:spPr bwMode="auto">
          <a:xfrm>
            <a:off x="4368166" y="2162757"/>
            <a:ext cx="3324225" cy="32004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222" name="Rectangle 65"/>
          <p:cNvSpPr>
            <a:spLocks noChangeArrowheads="1"/>
          </p:cNvSpPr>
          <p:nvPr/>
        </p:nvSpPr>
        <p:spPr bwMode="auto">
          <a:xfrm>
            <a:off x="4291966" y="2258007"/>
            <a:ext cx="3324225" cy="3200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225" name="Text Box 63"/>
          <p:cNvSpPr txBox="1">
            <a:spLocks noChangeArrowheads="1"/>
          </p:cNvSpPr>
          <p:nvPr/>
        </p:nvSpPr>
        <p:spPr bwMode="auto">
          <a:xfrm>
            <a:off x="4331654" y="2270707"/>
            <a:ext cx="12923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>
                <a:solidFill>
                  <a:srgbClr val="CC0000"/>
                </a:solidFill>
                <a:latin typeface="+mn-lt"/>
                <a:ea typeface="+mn-ea"/>
              </a:rPr>
              <a:t>source port #</a:t>
            </a:r>
            <a:endParaRPr lang="en-US" sz="2400" dirty="0">
              <a:solidFill>
                <a:srgbClr val="CC0000"/>
              </a:solidFill>
              <a:latin typeface="+mn-lt"/>
              <a:ea typeface="+mn-ea"/>
            </a:endParaRPr>
          </a:p>
        </p:txBody>
      </p:sp>
      <p:sp>
        <p:nvSpPr>
          <p:cNvPr id="9226" name="Text Box 64"/>
          <p:cNvSpPr txBox="1">
            <a:spLocks noChangeArrowheads="1"/>
          </p:cNvSpPr>
          <p:nvPr/>
        </p:nvSpPr>
        <p:spPr bwMode="auto">
          <a:xfrm>
            <a:off x="6117590" y="2270707"/>
            <a:ext cx="10823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 err="1">
                <a:solidFill>
                  <a:srgbClr val="CC0000"/>
                </a:solidFill>
                <a:latin typeface="+mn-lt"/>
                <a:ea typeface="+mn-ea"/>
              </a:rPr>
              <a:t>dest</a:t>
            </a:r>
            <a:r>
              <a:rPr lang="en-US" sz="1800" dirty="0">
                <a:solidFill>
                  <a:srgbClr val="CC0000"/>
                </a:solidFill>
                <a:latin typeface="+mn-lt"/>
                <a:ea typeface="+mn-ea"/>
              </a:rPr>
              <a:t> port #</a:t>
            </a:r>
            <a:endParaRPr lang="en-US" sz="2400" dirty="0">
              <a:solidFill>
                <a:srgbClr val="CC0000"/>
              </a:solidFill>
              <a:latin typeface="+mn-lt"/>
              <a:ea typeface="+mn-ea"/>
            </a:endParaRPr>
          </a:p>
        </p:txBody>
      </p:sp>
      <p:sp>
        <p:nvSpPr>
          <p:cNvPr id="9227" name="Line 66"/>
          <p:cNvSpPr>
            <a:spLocks noChangeShapeType="1"/>
          </p:cNvSpPr>
          <p:nvPr/>
        </p:nvSpPr>
        <p:spPr bwMode="auto">
          <a:xfrm flipV="1">
            <a:off x="4282440" y="2658057"/>
            <a:ext cx="33289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228" name="Line 68"/>
          <p:cNvSpPr>
            <a:spLocks noChangeShapeType="1"/>
          </p:cNvSpPr>
          <p:nvPr/>
        </p:nvSpPr>
        <p:spPr bwMode="auto">
          <a:xfrm flipV="1">
            <a:off x="4291966" y="3648657"/>
            <a:ext cx="33242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229" name="Line 69"/>
          <p:cNvSpPr>
            <a:spLocks noChangeShapeType="1"/>
          </p:cNvSpPr>
          <p:nvPr/>
        </p:nvSpPr>
        <p:spPr bwMode="auto">
          <a:xfrm flipV="1">
            <a:off x="5930265" y="2258007"/>
            <a:ext cx="0" cy="395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230" name="Text Box 70"/>
          <p:cNvSpPr txBox="1">
            <a:spLocks noChangeArrowheads="1"/>
          </p:cNvSpPr>
          <p:nvPr/>
        </p:nvSpPr>
        <p:spPr bwMode="auto">
          <a:xfrm>
            <a:off x="5474653" y="1818270"/>
            <a:ext cx="7441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>
                <a:latin typeface="+mn-lt"/>
                <a:ea typeface="+mn-ea"/>
              </a:rPr>
              <a:t>32 bits</a:t>
            </a:r>
            <a:endParaRPr lang="en-US" sz="2400" dirty="0">
              <a:latin typeface="+mn-lt"/>
              <a:ea typeface="+mn-ea"/>
            </a:endParaRPr>
          </a:p>
        </p:txBody>
      </p:sp>
      <p:sp>
        <p:nvSpPr>
          <p:cNvPr id="9231" name="Line 71"/>
          <p:cNvSpPr>
            <a:spLocks noChangeShapeType="1"/>
          </p:cNvSpPr>
          <p:nvPr/>
        </p:nvSpPr>
        <p:spPr bwMode="auto">
          <a:xfrm>
            <a:off x="6387465" y="2024645"/>
            <a:ext cx="1200150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232" name="Line 72"/>
          <p:cNvSpPr>
            <a:spLocks noChangeShapeType="1"/>
          </p:cNvSpPr>
          <p:nvPr/>
        </p:nvSpPr>
        <p:spPr bwMode="auto">
          <a:xfrm rot="10800000">
            <a:off x="4277678" y="2034170"/>
            <a:ext cx="11287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233" name="Text Box 73"/>
          <p:cNvSpPr txBox="1">
            <a:spLocks noChangeArrowheads="1"/>
          </p:cNvSpPr>
          <p:nvPr/>
        </p:nvSpPr>
        <p:spPr bwMode="auto">
          <a:xfrm>
            <a:off x="5185729" y="3978858"/>
            <a:ext cx="118974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+mn-lt"/>
                <a:ea typeface="+mn-ea"/>
              </a:rPr>
              <a:t>application</a:t>
            </a:r>
          </a:p>
          <a:p>
            <a:pPr>
              <a:defRPr/>
            </a:pPr>
            <a:r>
              <a:rPr lang="en-US" sz="2000" dirty="0">
                <a:latin typeface="+mn-lt"/>
                <a:ea typeface="+mn-ea"/>
              </a:rPr>
              <a:t>data </a:t>
            </a:r>
          </a:p>
          <a:p>
            <a:pPr>
              <a:defRPr/>
            </a:pPr>
            <a:r>
              <a:rPr lang="en-US" sz="2000" dirty="0">
                <a:latin typeface="+mn-lt"/>
                <a:ea typeface="+mn-ea"/>
              </a:rPr>
              <a:t>(payload)</a:t>
            </a:r>
            <a:endParaRPr lang="en-US" sz="2400" dirty="0">
              <a:latin typeface="+mn-lt"/>
              <a:ea typeface="+mn-ea"/>
            </a:endParaRPr>
          </a:p>
        </p:txBody>
      </p:sp>
      <p:sp>
        <p:nvSpPr>
          <p:cNvPr id="9234" name="Text Box 74"/>
          <p:cNvSpPr txBox="1">
            <a:spLocks noChangeArrowheads="1"/>
          </p:cNvSpPr>
          <p:nvPr/>
        </p:nvSpPr>
        <p:spPr bwMode="auto">
          <a:xfrm>
            <a:off x="4801554" y="3012070"/>
            <a:ext cx="19255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+mn-lt"/>
                <a:ea typeface="+mn-ea"/>
              </a:rPr>
              <a:t>other header fields</a:t>
            </a:r>
            <a:endParaRPr lang="en-US" sz="2400" dirty="0">
              <a:latin typeface="+mn-lt"/>
              <a:ea typeface="+mn-ea"/>
            </a:endParaRPr>
          </a:p>
        </p:txBody>
      </p:sp>
      <p:sp>
        <p:nvSpPr>
          <p:cNvPr id="9235" name="Text Box 76"/>
          <p:cNvSpPr txBox="1">
            <a:spLocks noChangeArrowheads="1"/>
          </p:cNvSpPr>
          <p:nvPr/>
        </p:nvSpPr>
        <p:spPr bwMode="auto">
          <a:xfrm>
            <a:off x="4504691" y="5542545"/>
            <a:ext cx="262238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+mn-lt"/>
                <a:ea typeface="+mn-ea"/>
              </a:rPr>
              <a:t>TCP/UDP segment format</a:t>
            </a:r>
            <a:endParaRPr lang="en-US" sz="2400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13234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Connectionless demultiplexing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E6B75A4-0855-430A-9687-AF407C8DEF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  <a:defRPr/>
            </a:pPr>
            <a:r>
              <a:rPr lang="en-US" altLang="zh-CN" dirty="0">
                <a:ea typeface="ＭＳ Ｐゴシック" charset="0"/>
                <a:cs typeface="+mn-cs"/>
              </a:rPr>
              <a:t>when host receives UDP segment:</a:t>
            </a:r>
          </a:p>
          <a:p>
            <a:pPr>
              <a:spcAft>
                <a:spcPts val="600"/>
              </a:spcAft>
              <a:buFont typeface="Wingdings" charset="0"/>
              <a:buChar char="§"/>
              <a:defRPr/>
            </a:pPr>
            <a:r>
              <a:rPr lang="en-US" altLang="zh-CN" sz="2800" dirty="0">
                <a:ea typeface="ＭＳ Ｐゴシック" charset="0"/>
              </a:rPr>
              <a:t>checks destination port # in segment</a:t>
            </a:r>
          </a:p>
          <a:p>
            <a:pPr>
              <a:spcAft>
                <a:spcPts val="600"/>
              </a:spcAft>
              <a:buFont typeface="Wingdings" charset="0"/>
              <a:buChar char="§"/>
              <a:defRPr/>
            </a:pPr>
            <a:r>
              <a:rPr lang="en-US" altLang="zh-CN" sz="2800" dirty="0">
                <a:ea typeface="ＭＳ Ｐゴシック" charset="0"/>
              </a:rPr>
              <a:t>directs UDP segment to socket with that port #</a:t>
            </a:r>
          </a:p>
          <a:p>
            <a:endParaRPr lang="zh-CN" altLang="en-US" dirty="0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181640D6-3DB8-4029-BA0B-BE6D2C7080D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  <a:ea typeface="+mn-ea"/>
              </a:rPr>
              <a:t>IP datagrams with </a:t>
            </a:r>
            <a:r>
              <a:rPr lang="en-US" altLang="zh-CN" i="1" dirty="0">
                <a:solidFill>
                  <a:srgbClr val="CC0000"/>
                </a:solidFill>
                <a:latin typeface="+mn-lt"/>
                <a:ea typeface="+mn-ea"/>
              </a:rPr>
              <a:t>same </a:t>
            </a:r>
            <a:r>
              <a:rPr lang="en-US" altLang="zh-CN" i="1" dirty="0" err="1">
                <a:solidFill>
                  <a:srgbClr val="CC0000"/>
                </a:solidFill>
                <a:latin typeface="+mn-lt"/>
                <a:ea typeface="+mn-ea"/>
              </a:rPr>
              <a:t>dest</a:t>
            </a:r>
            <a:r>
              <a:rPr lang="en-US" altLang="zh-CN" i="1" dirty="0">
                <a:solidFill>
                  <a:srgbClr val="CC0000"/>
                </a:solidFill>
                <a:latin typeface="+mn-lt"/>
                <a:ea typeface="+mn-ea"/>
              </a:rPr>
              <a:t>. port #,</a:t>
            </a:r>
            <a:r>
              <a:rPr lang="en-US" altLang="zh-CN" dirty="0">
                <a:latin typeface="+mn-lt"/>
                <a:ea typeface="+mn-ea"/>
              </a:rPr>
              <a:t> but different source IP addresses and/or source port numbers will be directed to </a:t>
            </a:r>
            <a:r>
              <a:rPr lang="en-US" altLang="zh-CN" i="1" dirty="0">
                <a:solidFill>
                  <a:srgbClr val="CC0000"/>
                </a:solidFill>
                <a:latin typeface="+mn-lt"/>
                <a:ea typeface="+mn-ea"/>
              </a:rPr>
              <a:t>same socket </a:t>
            </a:r>
            <a:r>
              <a:rPr lang="en-US" altLang="zh-CN" dirty="0">
                <a:latin typeface="+mn-lt"/>
                <a:ea typeface="+mn-ea"/>
              </a:rPr>
              <a:t>at </a:t>
            </a:r>
            <a:r>
              <a:rPr lang="en-US" altLang="zh-CN" dirty="0" err="1">
                <a:latin typeface="+mn-lt"/>
                <a:ea typeface="+mn-ea"/>
              </a:rPr>
              <a:t>dest</a:t>
            </a:r>
            <a:endParaRPr lang="en-US" altLang="zh-CN" dirty="0">
              <a:latin typeface="+mn-lt"/>
              <a:ea typeface="+mn-ea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11</a:t>
            </a:fld>
            <a:endParaRPr lang="en-US" altLang="zh-CN" dirty="0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1B212263-1B28-43E2-BB30-AB91347375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sz="2800" b="1" dirty="0">
                <a:latin typeface="+mn-lt"/>
                <a:ea typeface="+mn-ea"/>
              </a:rPr>
              <a:t>What header information is used for demultiplexing at the receiver host?</a:t>
            </a:r>
            <a:endParaRPr lang="zh-CN" altLang="en-US" sz="2800" dirty="0"/>
          </a:p>
        </p:txBody>
      </p:sp>
      <p:sp>
        <p:nvSpPr>
          <p:cNvPr id="240751" name="Rectangle 111"/>
          <p:cNvSpPr>
            <a:spLocks noChangeArrowheads="1"/>
          </p:cNvSpPr>
          <p:nvPr/>
        </p:nvSpPr>
        <p:spPr bwMode="auto">
          <a:xfrm>
            <a:off x="6854826" y="3429000"/>
            <a:ext cx="3432175" cy="286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rgbClr val="000099"/>
              </a:buClr>
              <a:buSzPct val="65000"/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240753" name="AutoShape 113"/>
          <p:cNvSpPr>
            <a:spLocks noChangeArrowheads="1"/>
          </p:cNvSpPr>
          <p:nvPr/>
        </p:nvSpPr>
        <p:spPr bwMode="auto">
          <a:xfrm>
            <a:off x="5841999" y="3854451"/>
            <a:ext cx="560388" cy="914400"/>
          </a:xfrm>
          <a:prstGeom prst="rightArrow">
            <a:avLst>
              <a:gd name="adj1" fmla="val 50000"/>
              <a:gd name="adj2" fmla="val 45026"/>
            </a:avLst>
          </a:prstGeom>
          <a:solidFill>
            <a:schemeClr val="accent2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2000" dirty="0">
              <a:latin typeface="Comic Sans MS" panose="030F0702030302020204" pitchFamily="66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04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75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Connectionless </a:t>
            </a:r>
            <a:r>
              <a:rPr lang="en-US" dirty="0" err="1"/>
              <a:t>demux</a:t>
            </a:r>
            <a:r>
              <a:rPr lang="en-US" dirty="0"/>
              <a:t>: example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12</a:t>
            </a:fld>
            <a:endParaRPr lang="en-US" altLang="zh-CN" dirty="0"/>
          </a:p>
        </p:txBody>
      </p:sp>
      <p:sp>
        <p:nvSpPr>
          <p:cNvPr id="241708" name="Rectangle 44"/>
          <p:cNvSpPr>
            <a:spLocks noGrp="1" noChangeArrowheads="1"/>
          </p:cNvSpPr>
          <p:nvPr>
            <p:ph type="body" idx="4294967295"/>
          </p:nvPr>
        </p:nvSpPr>
        <p:spPr>
          <a:xfrm>
            <a:off x="4659251" y="1796335"/>
            <a:ext cx="3078482" cy="613538"/>
          </a:xfrm>
          <a:prstGeom prst="rect">
            <a:avLst/>
          </a:prstGeom>
        </p:spPr>
        <p:txBody>
          <a:bodyPr/>
          <a:lstStyle/>
          <a:p>
            <a:pPr marL="173038" indent="-173038">
              <a:buNone/>
              <a:defRPr/>
            </a:pPr>
            <a:r>
              <a:rPr lang="en-US" sz="1200" dirty="0" err="1"/>
              <a:t>DatagramSocket</a:t>
            </a:r>
            <a:r>
              <a:rPr lang="en-US" sz="1200" dirty="0"/>
              <a:t> </a:t>
            </a:r>
            <a:r>
              <a:rPr lang="en-US" sz="1200" dirty="0" err="1"/>
              <a:t>serverSocket</a:t>
            </a:r>
            <a:r>
              <a:rPr lang="en-US" sz="1200" dirty="0"/>
              <a:t> = new </a:t>
            </a:r>
            <a:r>
              <a:rPr lang="en-US" sz="1200" dirty="0" err="1"/>
              <a:t>DatagramSocket</a:t>
            </a:r>
            <a:r>
              <a:rPr lang="en-US" sz="1200" dirty="0"/>
              <a:t> (</a:t>
            </a:r>
            <a:r>
              <a:rPr lang="en-US" sz="1200" dirty="0">
                <a:solidFill>
                  <a:srgbClr val="CC0000"/>
                </a:solidFill>
              </a:rPr>
              <a:t>6428</a:t>
            </a:r>
            <a:r>
              <a:rPr lang="en-US" sz="1200" dirty="0"/>
              <a:t>);</a:t>
            </a:r>
            <a:endParaRPr lang="en-US" sz="2400" dirty="0"/>
          </a:p>
        </p:txBody>
      </p:sp>
      <p:sp>
        <p:nvSpPr>
          <p:cNvPr id="25606" name="Freeform 89"/>
          <p:cNvSpPr>
            <a:spLocks/>
          </p:cNvSpPr>
          <p:nvPr/>
        </p:nvSpPr>
        <p:spPr bwMode="auto">
          <a:xfrm>
            <a:off x="4713288" y="2478088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5607" name="Freeform 97"/>
          <p:cNvSpPr>
            <a:spLocks/>
          </p:cNvSpPr>
          <p:nvPr/>
        </p:nvSpPr>
        <p:spPr bwMode="auto">
          <a:xfrm>
            <a:off x="1928814" y="2782889"/>
            <a:ext cx="460375" cy="2193925"/>
          </a:xfrm>
          <a:custGeom>
            <a:avLst/>
            <a:gdLst>
              <a:gd name="T0" fmla="*/ 2147483647 w 290"/>
              <a:gd name="T1" fmla="*/ 2147483647 h 1382"/>
              <a:gd name="T2" fmla="*/ 0 w 290"/>
              <a:gd name="T3" fmla="*/ 2147483647 h 1382"/>
              <a:gd name="T4" fmla="*/ 2147483647 w 290"/>
              <a:gd name="T5" fmla="*/ 0 h 1382"/>
              <a:gd name="T6" fmla="*/ 2147483647 w 290"/>
              <a:gd name="T7" fmla="*/ 2147483647 h 1382"/>
              <a:gd name="T8" fmla="*/ 2147483647 w 290"/>
              <a:gd name="T9" fmla="*/ 2147483647 h 1382"/>
              <a:gd name="T10" fmla="*/ 2147483647 w 290"/>
              <a:gd name="T11" fmla="*/ 2147483647 h 13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90" h="1382">
                <a:moveTo>
                  <a:pt x="15" y="1382"/>
                </a:moveTo>
                <a:lnTo>
                  <a:pt x="0" y="1360"/>
                </a:lnTo>
                <a:lnTo>
                  <a:pt x="290" y="0"/>
                </a:lnTo>
                <a:lnTo>
                  <a:pt x="284" y="1258"/>
                </a:lnTo>
                <a:lnTo>
                  <a:pt x="182" y="1382"/>
                </a:lnTo>
                <a:lnTo>
                  <a:pt x="15" y="138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5608" name="Rectangle 23"/>
          <p:cNvSpPr>
            <a:spLocks noChangeArrowheads="1"/>
          </p:cNvSpPr>
          <p:nvPr/>
        </p:nvSpPr>
        <p:spPr bwMode="auto">
          <a:xfrm>
            <a:off x="2433639" y="2749550"/>
            <a:ext cx="1296987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000" dirty="0">
              <a:latin typeface="+mn-lt"/>
              <a:ea typeface="+mn-ea"/>
            </a:endParaRPr>
          </a:p>
        </p:txBody>
      </p:sp>
      <p:sp>
        <p:nvSpPr>
          <p:cNvPr id="25609" name="Rectangle 24"/>
          <p:cNvSpPr>
            <a:spLocks noChangeArrowheads="1"/>
          </p:cNvSpPr>
          <p:nvPr/>
        </p:nvSpPr>
        <p:spPr bwMode="auto">
          <a:xfrm>
            <a:off x="2395539" y="2803526"/>
            <a:ext cx="12731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000" dirty="0">
              <a:latin typeface="+mn-lt"/>
              <a:ea typeface="+mn-ea"/>
            </a:endParaRPr>
          </a:p>
        </p:txBody>
      </p:sp>
      <p:sp>
        <p:nvSpPr>
          <p:cNvPr id="25610" name="Line 25"/>
          <p:cNvSpPr>
            <a:spLocks noChangeShapeType="1"/>
          </p:cNvSpPr>
          <p:nvPr/>
        </p:nvSpPr>
        <p:spPr bwMode="auto">
          <a:xfrm>
            <a:off x="2405063" y="3563939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5611" name="Text Box 26"/>
          <p:cNvSpPr txBox="1">
            <a:spLocks noChangeArrowheads="1"/>
          </p:cNvSpPr>
          <p:nvPr/>
        </p:nvSpPr>
        <p:spPr bwMode="auto">
          <a:xfrm>
            <a:off x="2362201" y="3546476"/>
            <a:ext cx="1317625" cy="28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200" dirty="0">
                <a:latin typeface="+mn-lt"/>
                <a:ea typeface="+mn-ea"/>
              </a:rPr>
              <a:t>transport</a:t>
            </a:r>
          </a:p>
        </p:txBody>
      </p:sp>
      <p:sp>
        <p:nvSpPr>
          <p:cNvPr id="25612" name="Line 27"/>
          <p:cNvSpPr>
            <a:spLocks noChangeShapeType="1"/>
          </p:cNvSpPr>
          <p:nvPr/>
        </p:nvSpPr>
        <p:spPr bwMode="auto">
          <a:xfrm>
            <a:off x="2413000" y="3884614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5613" name="Line 28"/>
          <p:cNvSpPr>
            <a:spLocks noChangeShapeType="1"/>
          </p:cNvSpPr>
          <p:nvPr/>
        </p:nvSpPr>
        <p:spPr bwMode="auto">
          <a:xfrm>
            <a:off x="2398713" y="4194176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5614" name="Line 29"/>
          <p:cNvSpPr>
            <a:spLocks noChangeShapeType="1"/>
          </p:cNvSpPr>
          <p:nvPr/>
        </p:nvSpPr>
        <p:spPr bwMode="auto">
          <a:xfrm>
            <a:off x="2398713" y="4479926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5615" name="Text Box 26"/>
          <p:cNvSpPr txBox="1">
            <a:spLocks noChangeArrowheads="1"/>
          </p:cNvSpPr>
          <p:nvPr/>
        </p:nvSpPr>
        <p:spPr bwMode="auto">
          <a:xfrm>
            <a:off x="2397126" y="2794001"/>
            <a:ext cx="1317625" cy="28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200" dirty="0">
                <a:latin typeface="+mn-lt"/>
                <a:ea typeface="+mn-ea"/>
              </a:rPr>
              <a:t>application</a:t>
            </a:r>
          </a:p>
        </p:txBody>
      </p:sp>
      <p:sp>
        <p:nvSpPr>
          <p:cNvPr id="25616" name="Text Box 26"/>
          <p:cNvSpPr txBox="1">
            <a:spLocks noChangeArrowheads="1"/>
          </p:cNvSpPr>
          <p:nvPr/>
        </p:nvSpPr>
        <p:spPr bwMode="auto">
          <a:xfrm>
            <a:off x="2352676" y="4451351"/>
            <a:ext cx="1317625" cy="28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200" dirty="0">
                <a:latin typeface="+mn-lt"/>
                <a:ea typeface="+mn-ea"/>
              </a:rPr>
              <a:t>physical</a:t>
            </a:r>
          </a:p>
        </p:txBody>
      </p:sp>
      <p:sp>
        <p:nvSpPr>
          <p:cNvPr id="25617" name="Text Box 26"/>
          <p:cNvSpPr txBox="1">
            <a:spLocks noChangeArrowheads="1"/>
          </p:cNvSpPr>
          <p:nvPr/>
        </p:nvSpPr>
        <p:spPr bwMode="auto">
          <a:xfrm>
            <a:off x="2371726" y="4165601"/>
            <a:ext cx="1317625" cy="28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200" dirty="0">
                <a:latin typeface="+mn-lt"/>
                <a:ea typeface="+mn-ea"/>
              </a:rPr>
              <a:t>link</a:t>
            </a:r>
          </a:p>
        </p:txBody>
      </p:sp>
      <p:sp>
        <p:nvSpPr>
          <p:cNvPr id="25618" name="Text Box 26"/>
          <p:cNvSpPr txBox="1">
            <a:spLocks noChangeArrowheads="1"/>
          </p:cNvSpPr>
          <p:nvPr/>
        </p:nvSpPr>
        <p:spPr bwMode="auto">
          <a:xfrm>
            <a:off x="2362201" y="3870326"/>
            <a:ext cx="1317625" cy="28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200" dirty="0">
                <a:latin typeface="+mn-lt"/>
                <a:ea typeface="+mn-ea"/>
              </a:rPr>
              <a:t>network</a:t>
            </a:r>
          </a:p>
        </p:txBody>
      </p:sp>
      <p:sp>
        <p:nvSpPr>
          <p:cNvPr id="11284" name="Oval 110"/>
          <p:cNvSpPr>
            <a:spLocks noChangeArrowheads="1"/>
          </p:cNvSpPr>
          <p:nvPr/>
        </p:nvSpPr>
        <p:spPr bwMode="auto">
          <a:xfrm>
            <a:off x="2732089" y="3079750"/>
            <a:ext cx="5984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2000" dirty="0">
                <a:latin typeface="+mn-lt"/>
                <a:ea typeface="+mn-ea"/>
              </a:rPr>
              <a:t>P3</a:t>
            </a:r>
          </a:p>
        </p:txBody>
      </p:sp>
      <p:grpSp>
        <p:nvGrpSpPr>
          <p:cNvPr id="241775" name="Group 111"/>
          <p:cNvGrpSpPr>
            <a:grpSpLocks/>
          </p:cNvGrpSpPr>
          <p:nvPr/>
        </p:nvGrpSpPr>
        <p:grpSpPr bwMode="auto">
          <a:xfrm>
            <a:off x="2700338" y="3403600"/>
            <a:ext cx="620712" cy="228600"/>
            <a:chOff x="1287" y="2524"/>
            <a:chExt cx="260" cy="100"/>
          </a:xfrm>
        </p:grpSpPr>
        <p:sp>
          <p:nvSpPr>
            <p:cNvPr id="11390" name="Rectangle 112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91" name="Rectangle 113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92" name="Rectangle 114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93" name="Rectangle 115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</p:grpSp>
      <p:sp>
        <p:nvSpPr>
          <p:cNvPr id="25621" name="Rectangle 23"/>
          <p:cNvSpPr>
            <a:spLocks noChangeArrowheads="1"/>
          </p:cNvSpPr>
          <p:nvPr/>
        </p:nvSpPr>
        <p:spPr bwMode="auto">
          <a:xfrm>
            <a:off x="5260976" y="2516188"/>
            <a:ext cx="1497013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000" dirty="0">
              <a:latin typeface="+mn-lt"/>
              <a:ea typeface="+mn-ea"/>
            </a:endParaRPr>
          </a:p>
        </p:txBody>
      </p:sp>
      <p:sp>
        <p:nvSpPr>
          <p:cNvPr id="25622" name="Rectangle 24"/>
          <p:cNvSpPr>
            <a:spLocks noChangeArrowheads="1"/>
          </p:cNvSpPr>
          <p:nvPr/>
        </p:nvSpPr>
        <p:spPr bwMode="auto">
          <a:xfrm>
            <a:off x="5226050" y="2570163"/>
            <a:ext cx="1473200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000" dirty="0">
              <a:latin typeface="+mn-lt"/>
              <a:ea typeface="+mn-ea"/>
            </a:endParaRPr>
          </a:p>
        </p:txBody>
      </p:sp>
      <p:sp>
        <p:nvSpPr>
          <p:cNvPr id="25623" name="Line 25"/>
          <p:cNvSpPr>
            <a:spLocks noChangeShapeType="1"/>
          </p:cNvSpPr>
          <p:nvPr/>
        </p:nvSpPr>
        <p:spPr bwMode="auto">
          <a:xfrm>
            <a:off x="5232400" y="3340101"/>
            <a:ext cx="146050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5624" name="Text Box 26"/>
          <p:cNvSpPr txBox="1">
            <a:spLocks noChangeArrowheads="1"/>
          </p:cNvSpPr>
          <p:nvPr/>
        </p:nvSpPr>
        <p:spPr bwMode="auto">
          <a:xfrm>
            <a:off x="5303839" y="3322639"/>
            <a:ext cx="1317625" cy="28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200" dirty="0">
                <a:latin typeface="+mn-lt"/>
                <a:ea typeface="+mn-ea"/>
              </a:rPr>
              <a:t>transport</a:t>
            </a:r>
          </a:p>
        </p:txBody>
      </p:sp>
      <p:sp>
        <p:nvSpPr>
          <p:cNvPr id="25625" name="Line 27"/>
          <p:cNvSpPr>
            <a:spLocks noChangeShapeType="1"/>
          </p:cNvSpPr>
          <p:nvPr/>
        </p:nvSpPr>
        <p:spPr bwMode="auto">
          <a:xfrm>
            <a:off x="5233989" y="3657600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5626" name="Text Box 26"/>
          <p:cNvSpPr txBox="1">
            <a:spLocks noChangeArrowheads="1"/>
          </p:cNvSpPr>
          <p:nvPr/>
        </p:nvSpPr>
        <p:spPr bwMode="auto">
          <a:xfrm>
            <a:off x="5300664" y="2536826"/>
            <a:ext cx="1317625" cy="28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200" dirty="0">
                <a:latin typeface="+mn-lt"/>
                <a:ea typeface="+mn-ea"/>
              </a:rPr>
              <a:t>application</a:t>
            </a:r>
          </a:p>
        </p:txBody>
      </p:sp>
      <p:sp>
        <p:nvSpPr>
          <p:cNvPr id="25627" name="Text Box 26"/>
          <p:cNvSpPr txBox="1">
            <a:spLocks noChangeArrowheads="1"/>
          </p:cNvSpPr>
          <p:nvPr/>
        </p:nvSpPr>
        <p:spPr bwMode="auto">
          <a:xfrm>
            <a:off x="5297489" y="4227514"/>
            <a:ext cx="1317625" cy="28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200" dirty="0">
                <a:latin typeface="+mn-lt"/>
                <a:ea typeface="+mn-ea"/>
              </a:rPr>
              <a:t>physical</a:t>
            </a:r>
          </a:p>
        </p:txBody>
      </p:sp>
      <p:sp>
        <p:nvSpPr>
          <p:cNvPr id="25628" name="Text Box 26"/>
          <p:cNvSpPr txBox="1">
            <a:spLocks noChangeArrowheads="1"/>
          </p:cNvSpPr>
          <p:nvPr/>
        </p:nvSpPr>
        <p:spPr bwMode="auto">
          <a:xfrm>
            <a:off x="5297489" y="3941764"/>
            <a:ext cx="1317625" cy="28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200" dirty="0">
                <a:latin typeface="+mn-lt"/>
                <a:ea typeface="+mn-ea"/>
              </a:rPr>
              <a:t>link</a:t>
            </a:r>
          </a:p>
        </p:txBody>
      </p:sp>
      <p:sp>
        <p:nvSpPr>
          <p:cNvPr id="25629" name="Text Box 26"/>
          <p:cNvSpPr txBox="1">
            <a:spLocks noChangeArrowheads="1"/>
          </p:cNvSpPr>
          <p:nvPr/>
        </p:nvSpPr>
        <p:spPr bwMode="auto">
          <a:xfrm>
            <a:off x="5297489" y="3643314"/>
            <a:ext cx="1317625" cy="28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200" dirty="0">
                <a:latin typeface="+mn-lt"/>
                <a:ea typeface="+mn-ea"/>
              </a:rPr>
              <a:t>network</a:t>
            </a:r>
          </a:p>
        </p:txBody>
      </p:sp>
      <p:sp>
        <p:nvSpPr>
          <p:cNvPr id="25630" name="Line 27"/>
          <p:cNvSpPr>
            <a:spLocks noChangeShapeType="1"/>
          </p:cNvSpPr>
          <p:nvPr/>
        </p:nvSpPr>
        <p:spPr bwMode="auto">
          <a:xfrm>
            <a:off x="5230814" y="3968750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5631" name="Line 27"/>
          <p:cNvSpPr>
            <a:spLocks noChangeShapeType="1"/>
          </p:cNvSpPr>
          <p:nvPr/>
        </p:nvSpPr>
        <p:spPr bwMode="auto">
          <a:xfrm>
            <a:off x="5227639" y="4267200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11297" name="Oval 128"/>
          <p:cNvSpPr>
            <a:spLocks noChangeArrowheads="1"/>
          </p:cNvSpPr>
          <p:nvPr/>
        </p:nvSpPr>
        <p:spPr bwMode="auto">
          <a:xfrm>
            <a:off x="5645150" y="287655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2000" dirty="0">
                <a:latin typeface="+mn-lt"/>
                <a:ea typeface="+mn-ea"/>
              </a:rPr>
              <a:t>P1</a:t>
            </a:r>
          </a:p>
        </p:txBody>
      </p:sp>
      <p:grpSp>
        <p:nvGrpSpPr>
          <p:cNvPr id="241798" name="Group 134"/>
          <p:cNvGrpSpPr>
            <a:grpSpLocks/>
          </p:cNvGrpSpPr>
          <p:nvPr/>
        </p:nvGrpSpPr>
        <p:grpSpPr bwMode="auto">
          <a:xfrm>
            <a:off x="5516563" y="3192463"/>
            <a:ext cx="887412" cy="228600"/>
            <a:chOff x="1383" y="2620"/>
            <a:chExt cx="260" cy="100"/>
          </a:xfrm>
        </p:grpSpPr>
        <p:sp>
          <p:nvSpPr>
            <p:cNvPr id="11386" name="Rectangle 135"/>
            <p:cNvSpPr>
              <a:spLocks noChangeArrowheads="1"/>
            </p:cNvSpPr>
            <p:nvPr/>
          </p:nvSpPr>
          <p:spPr bwMode="auto">
            <a:xfrm>
              <a:off x="1383" y="2620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87" name="Rectangle 136"/>
            <p:cNvSpPr>
              <a:spLocks noChangeArrowheads="1"/>
            </p:cNvSpPr>
            <p:nvPr/>
          </p:nvSpPr>
          <p:spPr bwMode="auto">
            <a:xfrm>
              <a:off x="1434" y="2633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88" name="Rectangle 137"/>
            <p:cNvSpPr>
              <a:spLocks noChangeArrowheads="1"/>
            </p:cNvSpPr>
            <p:nvPr/>
          </p:nvSpPr>
          <p:spPr bwMode="auto">
            <a:xfrm>
              <a:off x="1599" y="2678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89" name="Rectangle 138"/>
            <p:cNvSpPr>
              <a:spLocks noChangeArrowheads="1"/>
            </p:cNvSpPr>
            <p:nvPr/>
          </p:nvSpPr>
          <p:spPr bwMode="auto">
            <a:xfrm>
              <a:off x="1394" y="2679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</p:grpSp>
      <p:sp>
        <p:nvSpPr>
          <p:cNvPr id="25634" name="Rectangle 23"/>
          <p:cNvSpPr>
            <a:spLocks noChangeArrowheads="1"/>
          </p:cNvSpPr>
          <p:nvPr/>
        </p:nvSpPr>
        <p:spPr bwMode="auto">
          <a:xfrm>
            <a:off x="8267700" y="2741613"/>
            <a:ext cx="1296988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000" dirty="0">
              <a:latin typeface="+mn-lt"/>
              <a:ea typeface="+mn-ea"/>
            </a:endParaRPr>
          </a:p>
        </p:txBody>
      </p:sp>
      <p:sp>
        <p:nvSpPr>
          <p:cNvPr id="25635" name="Rectangle 24"/>
          <p:cNvSpPr>
            <a:spLocks noChangeArrowheads="1"/>
          </p:cNvSpPr>
          <p:nvPr/>
        </p:nvSpPr>
        <p:spPr bwMode="auto">
          <a:xfrm>
            <a:off x="8229601" y="2795588"/>
            <a:ext cx="1273175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000" dirty="0">
              <a:latin typeface="+mn-lt"/>
              <a:ea typeface="+mn-ea"/>
            </a:endParaRPr>
          </a:p>
        </p:txBody>
      </p:sp>
      <p:sp>
        <p:nvSpPr>
          <p:cNvPr id="25636" name="Line 25"/>
          <p:cNvSpPr>
            <a:spLocks noChangeShapeType="1"/>
          </p:cNvSpPr>
          <p:nvPr/>
        </p:nvSpPr>
        <p:spPr bwMode="auto">
          <a:xfrm>
            <a:off x="8239125" y="3556001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5637" name="Text Box 26"/>
          <p:cNvSpPr txBox="1">
            <a:spLocks noChangeArrowheads="1"/>
          </p:cNvSpPr>
          <p:nvPr/>
        </p:nvSpPr>
        <p:spPr bwMode="auto">
          <a:xfrm>
            <a:off x="8196264" y="3538539"/>
            <a:ext cx="1317625" cy="28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200" dirty="0">
                <a:latin typeface="+mn-lt"/>
                <a:ea typeface="+mn-ea"/>
              </a:rPr>
              <a:t>transport</a:t>
            </a:r>
          </a:p>
        </p:txBody>
      </p:sp>
      <p:sp>
        <p:nvSpPr>
          <p:cNvPr id="25638" name="Line 27"/>
          <p:cNvSpPr>
            <a:spLocks noChangeShapeType="1"/>
          </p:cNvSpPr>
          <p:nvPr/>
        </p:nvSpPr>
        <p:spPr bwMode="auto">
          <a:xfrm>
            <a:off x="8247063" y="3876676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5639" name="Line 28"/>
          <p:cNvSpPr>
            <a:spLocks noChangeShapeType="1"/>
          </p:cNvSpPr>
          <p:nvPr/>
        </p:nvSpPr>
        <p:spPr bwMode="auto">
          <a:xfrm>
            <a:off x="8232775" y="4186239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5640" name="Line 29"/>
          <p:cNvSpPr>
            <a:spLocks noChangeShapeType="1"/>
          </p:cNvSpPr>
          <p:nvPr/>
        </p:nvSpPr>
        <p:spPr bwMode="auto">
          <a:xfrm>
            <a:off x="8232775" y="4471989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5641" name="Text Box 26"/>
          <p:cNvSpPr txBox="1">
            <a:spLocks noChangeArrowheads="1"/>
          </p:cNvSpPr>
          <p:nvPr/>
        </p:nvSpPr>
        <p:spPr bwMode="auto">
          <a:xfrm>
            <a:off x="8231189" y="2786064"/>
            <a:ext cx="1317625" cy="28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200" dirty="0">
                <a:latin typeface="+mn-lt"/>
                <a:ea typeface="+mn-ea"/>
              </a:rPr>
              <a:t>application</a:t>
            </a:r>
          </a:p>
        </p:txBody>
      </p:sp>
      <p:sp>
        <p:nvSpPr>
          <p:cNvPr id="25642" name="Text Box 26"/>
          <p:cNvSpPr txBox="1">
            <a:spLocks noChangeArrowheads="1"/>
          </p:cNvSpPr>
          <p:nvPr/>
        </p:nvSpPr>
        <p:spPr bwMode="auto">
          <a:xfrm>
            <a:off x="8186739" y="4443414"/>
            <a:ext cx="1317625" cy="28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200" dirty="0">
                <a:latin typeface="+mn-lt"/>
                <a:ea typeface="+mn-ea"/>
              </a:rPr>
              <a:t>physical</a:t>
            </a:r>
          </a:p>
        </p:txBody>
      </p:sp>
      <p:sp>
        <p:nvSpPr>
          <p:cNvPr id="25643" name="Text Box 26"/>
          <p:cNvSpPr txBox="1">
            <a:spLocks noChangeArrowheads="1"/>
          </p:cNvSpPr>
          <p:nvPr/>
        </p:nvSpPr>
        <p:spPr bwMode="auto">
          <a:xfrm>
            <a:off x="8205789" y="4157664"/>
            <a:ext cx="1317625" cy="28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200" dirty="0">
                <a:latin typeface="+mn-lt"/>
                <a:ea typeface="+mn-ea"/>
              </a:rPr>
              <a:t>link</a:t>
            </a:r>
          </a:p>
        </p:txBody>
      </p:sp>
      <p:sp>
        <p:nvSpPr>
          <p:cNvPr id="25644" name="Text Box 26"/>
          <p:cNvSpPr txBox="1">
            <a:spLocks noChangeArrowheads="1"/>
          </p:cNvSpPr>
          <p:nvPr/>
        </p:nvSpPr>
        <p:spPr bwMode="auto">
          <a:xfrm>
            <a:off x="8196264" y="3862389"/>
            <a:ext cx="1317625" cy="28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200" dirty="0">
                <a:latin typeface="+mn-lt"/>
                <a:ea typeface="+mn-ea"/>
              </a:rPr>
              <a:t>network</a:t>
            </a:r>
          </a:p>
        </p:txBody>
      </p:sp>
      <p:sp>
        <p:nvSpPr>
          <p:cNvPr id="11310" name="Oval 153"/>
          <p:cNvSpPr>
            <a:spLocks noChangeArrowheads="1"/>
          </p:cNvSpPr>
          <p:nvPr/>
        </p:nvSpPr>
        <p:spPr bwMode="auto">
          <a:xfrm>
            <a:off x="8566150" y="309403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2000" dirty="0">
                <a:latin typeface="+mn-lt"/>
                <a:ea typeface="+mn-ea"/>
              </a:rPr>
              <a:t>P4</a:t>
            </a:r>
          </a:p>
        </p:txBody>
      </p:sp>
      <p:sp>
        <p:nvSpPr>
          <p:cNvPr id="25646" name="Freeform 154"/>
          <p:cNvSpPr>
            <a:spLocks/>
          </p:cNvSpPr>
          <p:nvPr/>
        </p:nvSpPr>
        <p:spPr bwMode="auto">
          <a:xfrm>
            <a:off x="9526589" y="2762250"/>
            <a:ext cx="504825" cy="2133600"/>
          </a:xfrm>
          <a:custGeom>
            <a:avLst/>
            <a:gdLst>
              <a:gd name="T0" fmla="*/ 2147483647 w 318"/>
              <a:gd name="T1" fmla="*/ 2147483647 h 1344"/>
              <a:gd name="T2" fmla="*/ 2147483647 w 318"/>
              <a:gd name="T3" fmla="*/ 0 h 1344"/>
              <a:gd name="T4" fmla="*/ 0 w 318"/>
              <a:gd name="T5" fmla="*/ 2147483647 h 1344"/>
              <a:gd name="T6" fmla="*/ 2147483647 w 318"/>
              <a:gd name="T7" fmla="*/ 2147483647 h 1344"/>
              <a:gd name="T8" fmla="*/ 2147483647 w 318"/>
              <a:gd name="T9" fmla="*/ 2147483647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8" h="1344">
                <a:moveTo>
                  <a:pt x="318" y="1344"/>
                </a:moveTo>
                <a:lnTo>
                  <a:pt x="12" y="0"/>
                </a:lnTo>
                <a:lnTo>
                  <a:pt x="0" y="1224"/>
                </a:lnTo>
                <a:lnTo>
                  <a:pt x="121" y="1344"/>
                </a:lnTo>
                <a:lnTo>
                  <a:pt x="318" y="1344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grpSp>
        <p:nvGrpSpPr>
          <p:cNvPr id="241820" name="Group 156"/>
          <p:cNvGrpSpPr>
            <a:grpSpLocks/>
          </p:cNvGrpSpPr>
          <p:nvPr/>
        </p:nvGrpSpPr>
        <p:grpSpPr bwMode="auto">
          <a:xfrm>
            <a:off x="8559801" y="3425825"/>
            <a:ext cx="620713" cy="204788"/>
            <a:chOff x="1287" y="2524"/>
            <a:chExt cx="260" cy="100"/>
          </a:xfrm>
        </p:grpSpPr>
        <p:sp>
          <p:nvSpPr>
            <p:cNvPr id="11382" name="Rectangle 157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83" name="Rectangle 158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84" name="Rectangle 159"/>
            <p:cNvSpPr>
              <a:spLocks noChangeArrowheads="1"/>
            </p:cNvSpPr>
            <p:nvPr/>
          </p:nvSpPr>
          <p:spPr bwMode="auto">
            <a:xfrm>
              <a:off x="1503" y="2582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85" name="Rectangle 160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</p:grpSp>
      <p:sp>
        <p:nvSpPr>
          <p:cNvPr id="241837" name="Rectangle 173"/>
          <p:cNvSpPr>
            <a:spLocks noChangeArrowheads="1"/>
          </p:cNvSpPr>
          <p:nvPr/>
        </p:nvSpPr>
        <p:spPr bwMode="auto">
          <a:xfrm>
            <a:off x="7659688" y="2155827"/>
            <a:ext cx="2659063" cy="450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115888" indent="-115888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defRPr/>
            </a:pPr>
            <a:r>
              <a:rPr lang="en-US" sz="1200" b="1" dirty="0" err="1">
                <a:latin typeface="+mn-lt"/>
                <a:ea typeface="+mn-ea"/>
              </a:rPr>
              <a:t>DatagramSocket</a:t>
            </a:r>
            <a:r>
              <a:rPr lang="en-US" sz="1200" b="1" dirty="0">
                <a:latin typeface="+mn-lt"/>
                <a:ea typeface="+mn-ea"/>
              </a:rPr>
              <a:t> mySocket1 = new </a:t>
            </a:r>
            <a:r>
              <a:rPr lang="en-US" sz="1200" b="1" dirty="0" err="1">
                <a:latin typeface="+mn-lt"/>
                <a:ea typeface="+mn-ea"/>
              </a:rPr>
              <a:t>DatagramSocket</a:t>
            </a:r>
            <a:r>
              <a:rPr lang="en-US" sz="1200" b="1" dirty="0">
                <a:latin typeface="+mn-lt"/>
                <a:ea typeface="+mn-ea"/>
              </a:rPr>
              <a:t> (</a:t>
            </a:r>
            <a:r>
              <a:rPr lang="en-US" sz="1200" b="1" dirty="0">
                <a:solidFill>
                  <a:srgbClr val="CC0000"/>
                </a:solidFill>
                <a:latin typeface="+mn-lt"/>
                <a:ea typeface="+mn-ea"/>
              </a:rPr>
              <a:t>5775</a:t>
            </a:r>
            <a:r>
              <a:rPr lang="en-US" sz="1200" b="1" dirty="0">
                <a:latin typeface="+mn-lt"/>
                <a:ea typeface="+mn-ea"/>
              </a:rPr>
              <a:t>); </a:t>
            </a:r>
            <a:endParaRPr lang="en-US" sz="1200" dirty="0">
              <a:latin typeface="+mn-lt"/>
              <a:ea typeface="+mn-ea"/>
            </a:endParaRPr>
          </a:p>
        </p:txBody>
      </p:sp>
      <p:sp>
        <p:nvSpPr>
          <p:cNvPr id="241838" name="Rectangle 174"/>
          <p:cNvSpPr>
            <a:spLocks noChangeArrowheads="1"/>
          </p:cNvSpPr>
          <p:nvPr/>
        </p:nvSpPr>
        <p:spPr bwMode="auto">
          <a:xfrm>
            <a:off x="1775619" y="2113786"/>
            <a:ext cx="2613025" cy="487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115888" indent="-115888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defRPr/>
            </a:pPr>
            <a:r>
              <a:rPr lang="en-US" sz="1200" b="1" dirty="0" err="1">
                <a:latin typeface="+mn-lt"/>
                <a:ea typeface="+mn-ea"/>
              </a:rPr>
              <a:t>DatagramSocket</a:t>
            </a:r>
            <a:r>
              <a:rPr lang="en-US" sz="1200" b="1" dirty="0">
                <a:latin typeface="+mn-lt"/>
                <a:ea typeface="+mn-ea"/>
              </a:rPr>
              <a:t> mySocket2 = new </a:t>
            </a:r>
            <a:r>
              <a:rPr lang="en-US" sz="1200" b="1" dirty="0" err="1">
                <a:latin typeface="+mn-lt"/>
                <a:ea typeface="+mn-ea"/>
              </a:rPr>
              <a:t>DatagramSocket</a:t>
            </a:r>
            <a:r>
              <a:rPr lang="en-US" sz="1200" b="1" dirty="0">
                <a:latin typeface="+mn-lt"/>
                <a:ea typeface="+mn-ea"/>
              </a:rPr>
              <a:t> (</a:t>
            </a:r>
            <a:r>
              <a:rPr lang="en-US" sz="1200" b="1" dirty="0">
                <a:solidFill>
                  <a:srgbClr val="CC0000"/>
                </a:solidFill>
                <a:latin typeface="+mn-lt"/>
                <a:ea typeface="+mn-ea"/>
              </a:rPr>
              <a:t>9157</a:t>
            </a:r>
            <a:r>
              <a:rPr lang="en-US" sz="1200" b="1" dirty="0">
                <a:latin typeface="+mn-lt"/>
                <a:ea typeface="+mn-ea"/>
              </a:rPr>
              <a:t>);</a:t>
            </a:r>
            <a:endParaRPr lang="en-US" sz="1400" dirty="0">
              <a:latin typeface="+mn-lt"/>
              <a:ea typeface="+mn-ea"/>
            </a:endParaRPr>
          </a:p>
        </p:txBody>
      </p:sp>
      <p:sp>
        <p:nvSpPr>
          <p:cNvPr id="241841" name="Line 177"/>
          <p:cNvSpPr>
            <a:spLocks noChangeShapeType="1"/>
          </p:cNvSpPr>
          <p:nvPr/>
        </p:nvSpPr>
        <p:spPr bwMode="auto">
          <a:xfrm>
            <a:off x="2936875" y="3506788"/>
            <a:ext cx="0" cy="217646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41842" name="Line 178"/>
          <p:cNvSpPr>
            <a:spLocks noChangeShapeType="1"/>
          </p:cNvSpPr>
          <p:nvPr/>
        </p:nvSpPr>
        <p:spPr bwMode="auto">
          <a:xfrm>
            <a:off x="5867400" y="3265489"/>
            <a:ext cx="12700" cy="2408237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41844" name="Line 180"/>
          <p:cNvSpPr>
            <a:spLocks noChangeShapeType="1"/>
          </p:cNvSpPr>
          <p:nvPr/>
        </p:nvSpPr>
        <p:spPr bwMode="auto">
          <a:xfrm>
            <a:off x="2936876" y="5665788"/>
            <a:ext cx="2936875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41845" name="Line 181"/>
          <p:cNvSpPr>
            <a:spLocks noChangeShapeType="1"/>
          </p:cNvSpPr>
          <p:nvPr/>
        </p:nvSpPr>
        <p:spPr bwMode="auto">
          <a:xfrm>
            <a:off x="5743575" y="3278188"/>
            <a:ext cx="0" cy="224631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41846" name="Line 182"/>
          <p:cNvSpPr>
            <a:spLocks noChangeShapeType="1"/>
          </p:cNvSpPr>
          <p:nvPr/>
        </p:nvSpPr>
        <p:spPr bwMode="auto">
          <a:xfrm>
            <a:off x="3044826" y="5507038"/>
            <a:ext cx="2740025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41847" name="Line 183"/>
          <p:cNvSpPr>
            <a:spLocks noChangeShapeType="1"/>
          </p:cNvSpPr>
          <p:nvPr/>
        </p:nvSpPr>
        <p:spPr bwMode="auto">
          <a:xfrm>
            <a:off x="3038475" y="3494088"/>
            <a:ext cx="12700" cy="201771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41848" name="Line 184"/>
          <p:cNvSpPr>
            <a:spLocks noChangeShapeType="1"/>
          </p:cNvSpPr>
          <p:nvPr/>
        </p:nvSpPr>
        <p:spPr bwMode="auto">
          <a:xfrm>
            <a:off x="8947150" y="3544888"/>
            <a:ext cx="0" cy="217646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41849" name="Line 185"/>
          <p:cNvSpPr>
            <a:spLocks noChangeShapeType="1"/>
          </p:cNvSpPr>
          <p:nvPr/>
        </p:nvSpPr>
        <p:spPr bwMode="auto">
          <a:xfrm>
            <a:off x="8829675" y="3513138"/>
            <a:ext cx="12700" cy="201771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41850" name="Line 186"/>
          <p:cNvSpPr>
            <a:spLocks noChangeShapeType="1"/>
          </p:cNvSpPr>
          <p:nvPr/>
        </p:nvSpPr>
        <p:spPr bwMode="auto">
          <a:xfrm>
            <a:off x="6010275" y="3284539"/>
            <a:ext cx="12700" cy="2408237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41851" name="Line 187"/>
          <p:cNvSpPr>
            <a:spLocks noChangeShapeType="1"/>
          </p:cNvSpPr>
          <p:nvPr/>
        </p:nvSpPr>
        <p:spPr bwMode="auto">
          <a:xfrm>
            <a:off x="6143625" y="3297238"/>
            <a:ext cx="0" cy="224631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41852" name="Line 188"/>
          <p:cNvSpPr>
            <a:spLocks noChangeShapeType="1"/>
          </p:cNvSpPr>
          <p:nvPr/>
        </p:nvSpPr>
        <p:spPr bwMode="auto">
          <a:xfrm>
            <a:off x="6032501" y="5684838"/>
            <a:ext cx="2936875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41853" name="Line 189"/>
          <p:cNvSpPr>
            <a:spLocks noChangeShapeType="1"/>
          </p:cNvSpPr>
          <p:nvPr/>
        </p:nvSpPr>
        <p:spPr bwMode="auto">
          <a:xfrm>
            <a:off x="6118226" y="5516563"/>
            <a:ext cx="2740025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sz="2000" dirty="0">
              <a:latin typeface="+mn-lt"/>
              <a:ea typeface="+mn-ea"/>
            </a:endParaRPr>
          </a:p>
        </p:txBody>
      </p:sp>
      <p:grpSp>
        <p:nvGrpSpPr>
          <p:cNvPr id="241860" name="Group 196"/>
          <p:cNvGrpSpPr>
            <a:grpSpLocks/>
          </p:cNvGrpSpPr>
          <p:nvPr/>
        </p:nvGrpSpPr>
        <p:grpSpPr bwMode="auto">
          <a:xfrm>
            <a:off x="3027363" y="5765800"/>
            <a:ext cx="1271588" cy="604838"/>
            <a:chOff x="1553" y="3697"/>
            <a:chExt cx="801" cy="381"/>
          </a:xfrm>
        </p:grpSpPr>
        <p:sp>
          <p:nvSpPr>
            <p:cNvPr id="11379" name="Rectangle 193"/>
            <p:cNvSpPr>
              <a:spLocks noChangeArrowheads="1"/>
            </p:cNvSpPr>
            <p:nvPr/>
          </p:nvSpPr>
          <p:spPr bwMode="auto">
            <a:xfrm>
              <a:off x="1553" y="3697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80" name="Line 194"/>
            <p:cNvSpPr>
              <a:spLocks noChangeShapeType="1"/>
            </p:cNvSpPr>
            <p:nvPr/>
          </p:nvSpPr>
          <p:spPr bwMode="auto">
            <a:xfrm flipV="1">
              <a:off x="2179" y="3770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81" name="Text Box 195"/>
            <p:cNvSpPr txBox="1">
              <a:spLocks noChangeArrowheads="1"/>
            </p:cNvSpPr>
            <p:nvPr/>
          </p:nvSpPr>
          <p:spPr bwMode="auto">
            <a:xfrm>
              <a:off x="1576" y="3822"/>
              <a:ext cx="736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sz="1200" dirty="0">
                  <a:latin typeface="+mn-lt"/>
                  <a:ea typeface="+mn-ea"/>
                </a:rPr>
                <a:t>source port: 9157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 sz="1200" dirty="0" err="1">
                  <a:latin typeface="+mn-lt"/>
                  <a:ea typeface="+mn-ea"/>
                </a:rPr>
                <a:t>dest</a:t>
              </a:r>
              <a:r>
                <a:rPr lang="en-US" sz="1200" dirty="0">
                  <a:latin typeface="+mn-lt"/>
                  <a:ea typeface="+mn-ea"/>
                </a:rPr>
                <a:t> port: 6428</a:t>
              </a:r>
            </a:p>
          </p:txBody>
        </p:sp>
      </p:grpSp>
      <p:grpSp>
        <p:nvGrpSpPr>
          <p:cNvPr id="241865" name="Group 201"/>
          <p:cNvGrpSpPr>
            <a:grpSpLocks/>
          </p:cNvGrpSpPr>
          <p:nvPr/>
        </p:nvGrpSpPr>
        <p:grpSpPr bwMode="auto">
          <a:xfrm>
            <a:off x="3952875" y="4889500"/>
            <a:ext cx="1282700" cy="604838"/>
            <a:chOff x="2741" y="3750"/>
            <a:chExt cx="808" cy="381"/>
          </a:xfrm>
        </p:grpSpPr>
        <p:sp>
          <p:nvSpPr>
            <p:cNvPr id="11376" name="Rectangle 198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77" name="Line 199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78" name="Text Box 200"/>
            <p:cNvSpPr txBox="1">
              <a:spLocks noChangeArrowheads="1"/>
            </p:cNvSpPr>
            <p:nvPr/>
          </p:nvSpPr>
          <p:spPr bwMode="auto">
            <a:xfrm>
              <a:off x="2813" y="3875"/>
              <a:ext cx="736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200" dirty="0">
                  <a:latin typeface="+mn-lt"/>
                  <a:ea typeface="+mn-ea"/>
                </a:rPr>
                <a:t>source port: 6428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200" dirty="0" err="1">
                  <a:latin typeface="+mn-lt"/>
                  <a:ea typeface="+mn-ea"/>
                </a:rPr>
                <a:t>dest</a:t>
              </a:r>
              <a:r>
                <a:rPr lang="en-US" sz="1200" dirty="0">
                  <a:latin typeface="+mn-lt"/>
                  <a:ea typeface="+mn-ea"/>
                </a:rPr>
                <a:t> port: 9157</a:t>
              </a:r>
            </a:p>
          </p:txBody>
        </p:sp>
      </p:grpSp>
      <p:grpSp>
        <p:nvGrpSpPr>
          <p:cNvPr id="241866" name="Group 202"/>
          <p:cNvGrpSpPr>
            <a:grpSpLocks/>
          </p:cNvGrpSpPr>
          <p:nvPr/>
        </p:nvGrpSpPr>
        <p:grpSpPr bwMode="auto">
          <a:xfrm>
            <a:off x="7046914" y="4889500"/>
            <a:ext cx="1271587" cy="604838"/>
            <a:chOff x="1553" y="3697"/>
            <a:chExt cx="801" cy="381"/>
          </a:xfrm>
        </p:grpSpPr>
        <p:sp>
          <p:nvSpPr>
            <p:cNvPr id="11373" name="Rectangle 203"/>
            <p:cNvSpPr>
              <a:spLocks noChangeArrowheads="1"/>
            </p:cNvSpPr>
            <p:nvPr/>
          </p:nvSpPr>
          <p:spPr bwMode="auto">
            <a:xfrm>
              <a:off x="1553" y="3697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74" name="Line 204"/>
            <p:cNvSpPr>
              <a:spLocks noChangeShapeType="1"/>
            </p:cNvSpPr>
            <p:nvPr/>
          </p:nvSpPr>
          <p:spPr bwMode="auto">
            <a:xfrm flipV="1">
              <a:off x="2179" y="3770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75" name="Text Box 205"/>
            <p:cNvSpPr txBox="1">
              <a:spLocks noChangeArrowheads="1"/>
            </p:cNvSpPr>
            <p:nvPr/>
          </p:nvSpPr>
          <p:spPr bwMode="auto">
            <a:xfrm>
              <a:off x="1709" y="3822"/>
              <a:ext cx="603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sz="1200" dirty="0">
                  <a:latin typeface="+mn-lt"/>
                  <a:ea typeface="+mn-ea"/>
                </a:rPr>
                <a:t>source port: ?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 sz="1200" dirty="0" err="1">
                  <a:latin typeface="+mn-lt"/>
                  <a:ea typeface="+mn-ea"/>
                </a:rPr>
                <a:t>dest</a:t>
              </a:r>
              <a:r>
                <a:rPr lang="en-US" sz="1200" dirty="0">
                  <a:latin typeface="+mn-lt"/>
                  <a:ea typeface="+mn-ea"/>
                </a:rPr>
                <a:t> port: ?</a:t>
              </a:r>
            </a:p>
          </p:txBody>
        </p:sp>
      </p:grpSp>
      <p:grpSp>
        <p:nvGrpSpPr>
          <p:cNvPr id="241870" name="Group 206"/>
          <p:cNvGrpSpPr>
            <a:grpSpLocks/>
          </p:cNvGrpSpPr>
          <p:nvPr/>
        </p:nvGrpSpPr>
        <p:grpSpPr bwMode="auto">
          <a:xfrm>
            <a:off x="6218240" y="5743575"/>
            <a:ext cx="1263650" cy="604838"/>
            <a:chOff x="2741" y="3750"/>
            <a:chExt cx="796" cy="381"/>
          </a:xfrm>
        </p:grpSpPr>
        <p:sp>
          <p:nvSpPr>
            <p:cNvPr id="11370" name="Rectangle 207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71" name="Line 208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72" name="Text Box 209"/>
            <p:cNvSpPr txBox="1">
              <a:spLocks noChangeArrowheads="1"/>
            </p:cNvSpPr>
            <p:nvPr/>
          </p:nvSpPr>
          <p:spPr bwMode="auto">
            <a:xfrm>
              <a:off x="2813" y="3875"/>
              <a:ext cx="603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200" dirty="0">
                  <a:latin typeface="+mn-lt"/>
                  <a:ea typeface="+mn-ea"/>
                </a:rPr>
                <a:t>source port: ?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200" dirty="0" err="1">
                  <a:latin typeface="+mn-lt"/>
                  <a:ea typeface="+mn-ea"/>
                </a:rPr>
                <a:t>dest</a:t>
              </a:r>
              <a:r>
                <a:rPr lang="en-US" sz="1200" dirty="0">
                  <a:latin typeface="+mn-lt"/>
                  <a:ea typeface="+mn-ea"/>
                </a:rPr>
                <a:t> port: ?</a:t>
              </a:r>
            </a:p>
          </p:txBody>
        </p:sp>
      </p:grpSp>
      <p:grpSp>
        <p:nvGrpSpPr>
          <p:cNvPr id="25666" name="Group 214"/>
          <p:cNvGrpSpPr>
            <a:grpSpLocks/>
          </p:cNvGrpSpPr>
          <p:nvPr/>
        </p:nvGrpSpPr>
        <p:grpSpPr bwMode="auto">
          <a:xfrm>
            <a:off x="1524000" y="4381501"/>
            <a:ext cx="711200" cy="669925"/>
            <a:chOff x="-44" y="1473"/>
            <a:chExt cx="981" cy="1105"/>
          </a:xfrm>
        </p:grpSpPr>
        <p:pic>
          <p:nvPicPr>
            <p:cNvPr id="25703" name="Picture 21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704" name="Freeform 21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000" dirty="0">
                <a:latin typeface="+mn-lt"/>
                <a:ea typeface="+mn-ea"/>
              </a:endParaRPr>
            </a:p>
          </p:txBody>
        </p:sp>
      </p:grpSp>
      <p:grpSp>
        <p:nvGrpSpPr>
          <p:cNvPr id="25667" name="Group 217"/>
          <p:cNvGrpSpPr>
            <a:grpSpLocks/>
          </p:cNvGrpSpPr>
          <p:nvPr/>
        </p:nvGrpSpPr>
        <p:grpSpPr bwMode="auto">
          <a:xfrm flipH="1">
            <a:off x="9793288" y="4505326"/>
            <a:ext cx="711200" cy="669925"/>
            <a:chOff x="-44" y="1473"/>
            <a:chExt cx="981" cy="1105"/>
          </a:xfrm>
        </p:grpSpPr>
        <p:pic>
          <p:nvPicPr>
            <p:cNvPr id="25701" name="Picture 218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702" name="Freeform 21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000" dirty="0">
                <a:latin typeface="+mn-lt"/>
                <a:ea typeface="+mn-ea"/>
              </a:endParaRPr>
            </a:p>
          </p:txBody>
        </p:sp>
      </p:grpSp>
      <p:grpSp>
        <p:nvGrpSpPr>
          <p:cNvPr id="25668" name="Group 220"/>
          <p:cNvGrpSpPr>
            <a:grpSpLocks/>
          </p:cNvGrpSpPr>
          <p:nvPr/>
        </p:nvGrpSpPr>
        <p:grpSpPr bwMode="auto">
          <a:xfrm>
            <a:off x="4616451" y="3903663"/>
            <a:ext cx="358775" cy="704850"/>
            <a:chOff x="4140" y="429"/>
            <a:chExt cx="1425" cy="2396"/>
          </a:xfrm>
        </p:grpSpPr>
        <p:sp>
          <p:nvSpPr>
            <p:cNvPr id="25669" name="Freeform 221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7 w 354"/>
                <a:gd name="T1" fmla="*/ 0 h 2742"/>
                <a:gd name="T2" fmla="*/ 93 w 354"/>
                <a:gd name="T3" fmla="*/ 114 h 2742"/>
                <a:gd name="T4" fmla="*/ 91 w 354"/>
                <a:gd name="T5" fmla="*/ 881 h 2742"/>
                <a:gd name="T6" fmla="*/ 0 w 354"/>
                <a:gd name="T7" fmla="*/ 921 h 2742"/>
                <a:gd name="T8" fmla="*/ 1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35" name="Rectangle 222"/>
            <p:cNvSpPr>
              <a:spLocks noChangeArrowheads="1"/>
            </p:cNvSpPr>
            <p:nvPr/>
          </p:nvSpPr>
          <p:spPr bwMode="auto">
            <a:xfrm>
              <a:off x="4203" y="429"/>
              <a:ext cx="1053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25671" name="Freeform 223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56 w 211"/>
                <a:gd name="T3" fmla="*/ 73 h 2537"/>
                <a:gd name="T4" fmla="*/ 2 w 211"/>
                <a:gd name="T5" fmla="*/ 83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25672" name="Freeform 224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3 h 226"/>
                <a:gd name="T4" fmla="*/ 87 w 328"/>
                <a:gd name="T5" fmla="*/ 77 h 226"/>
                <a:gd name="T6" fmla="*/ 0 w 328"/>
                <a:gd name="T7" fmla="*/ 34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38" name="Rectangle 225"/>
            <p:cNvSpPr>
              <a:spLocks noChangeArrowheads="1"/>
            </p:cNvSpPr>
            <p:nvPr/>
          </p:nvSpPr>
          <p:spPr bwMode="auto">
            <a:xfrm>
              <a:off x="4209" y="693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grpSp>
          <p:nvGrpSpPr>
            <p:cNvPr id="25674" name="Group 226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1364" name="AutoShape 227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000" dirty="0">
                  <a:latin typeface="+mn-lt"/>
                  <a:ea typeface="+mn-ea"/>
                </a:endParaRPr>
              </a:p>
            </p:txBody>
          </p:sp>
          <p:sp>
            <p:nvSpPr>
              <p:cNvPr id="11365" name="AutoShape 228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000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1340" name="Rectangle 229"/>
            <p:cNvSpPr>
              <a:spLocks noChangeArrowheads="1"/>
            </p:cNvSpPr>
            <p:nvPr/>
          </p:nvSpPr>
          <p:spPr bwMode="auto">
            <a:xfrm>
              <a:off x="4222" y="101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grpSp>
          <p:nvGrpSpPr>
            <p:cNvPr id="25676" name="Group 230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1362" name="AutoShape 231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4" cy="15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000" dirty="0">
                  <a:latin typeface="+mn-lt"/>
                  <a:ea typeface="+mn-ea"/>
                </a:endParaRPr>
              </a:p>
            </p:txBody>
          </p:sp>
          <p:sp>
            <p:nvSpPr>
              <p:cNvPr id="11363" name="AutoShape 232"/>
              <p:cNvSpPr>
                <a:spLocks noChangeArrowheads="1"/>
              </p:cNvSpPr>
              <p:nvPr/>
            </p:nvSpPr>
            <p:spPr bwMode="auto">
              <a:xfrm>
                <a:off x="628" y="2586"/>
                <a:ext cx="69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000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1342" name="Rectangle 233"/>
            <p:cNvSpPr>
              <a:spLocks noChangeArrowheads="1"/>
            </p:cNvSpPr>
            <p:nvPr/>
          </p:nvSpPr>
          <p:spPr bwMode="auto">
            <a:xfrm>
              <a:off x="4216" y="135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43" name="Rectangle 234"/>
            <p:cNvSpPr>
              <a:spLocks noChangeArrowheads="1"/>
            </p:cNvSpPr>
            <p:nvPr/>
          </p:nvSpPr>
          <p:spPr bwMode="auto">
            <a:xfrm>
              <a:off x="4228" y="1654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grpSp>
          <p:nvGrpSpPr>
            <p:cNvPr id="25679" name="Group 235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1360" name="AutoShape 236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000" dirty="0">
                  <a:latin typeface="+mn-lt"/>
                  <a:ea typeface="+mn-ea"/>
                </a:endParaRPr>
              </a:p>
            </p:txBody>
          </p:sp>
          <p:sp>
            <p:nvSpPr>
              <p:cNvPr id="11361" name="AutoShape 237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9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000" dirty="0">
                  <a:latin typeface="+mn-lt"/>
                  <a:ea typeface="+mn-ea"/>
                </a:endParaRPr>
              </a:p>
            </p:txBody>
          </p:sp>
        </p:grpSp>
        <p:sp>
          <p:nvSpPr>
            <p:cNvPr id="25680" name="Freeform 238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2 h 226"/>
                <a:gd name="T4" fmla="*/ 87 w 328"/>
                <a:gd name="T5" fmla="*/ 75 h 226"/>
                <a:gd name="T6" fmla="*/ 0 w 328"/>
                <a:gd name="T7" fmla="*/ 3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000" dirty="0">
                <a:latin typeface="+mn-lt"/>
                <a:ea typeface="+mn-ea"/>
              </a:endParaRPr>
            </a:p>
          </p:txBody>
        </p:sp>
        <p:grpSp>
          <p:nvGrpSpPr>
            <p:cNvPr id="25681" name="Group 239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1358" name="AutoShape 240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000" dirty="0">
                  <a:latin typeface="+mn-lt"/>
                  <a:ea typeface="+mn-ea"/>
                </a:endParaRPr>
              </a:p>
            </p:txBody>
          </p:sp>
          <p:sp>
            <p:nvSpPr>
              <p:cNvPr id="11359" name="AutoShape 241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1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000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1347" name="Rectangle 242"/>
            <p:cNvSpPr>
              <a:spLocks noChangeArrowheads="1"/>
            </p:cNvSpPr>
            <p:nvPr/>
          </p:nvSpPr>
          <p:spPr bwMode="auto">
            <a:xfrm>
              <a:off x="5250" y="429"/>
              <a:ext cx="69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25683" name="Freeform 243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77 w 296"/>
                <a:gd name="T3" fmla="*/ 47 h 256"/>
                <a:gd name="T4" fmla="*/ 78 w 296"/>
                <a:gd name="T5" fmla="*/ 85 h 256"/>
                <a:gd name="T6" fmla="*/ 0 w 296"/>
                <a:gd name="T7" fmla="*/ 3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25684" name="Freeform 244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81 w 304"/>
                <a:gd name="T3" fmla="*/ 55 h 288"/>
                <a:gd name="T4" fmla="*/ 76 w 304"/>
                <a:gd name="T5" fmla="*/ 97 h 288"/>
                <a:gd name="T6" fmla="*/ 2 w 304"/>
                <a:gd name="T7" fmla="*/ 4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50" name="Oval 245"/>
            <p:cNvSpPr>
              <a:spLocks noChangeArrowheads="1"/>
            </p:cNvSpPr>
            <p:nvPr/>
          </p:nvSpPr>
          <p:spPr bwMode="auto">
            <a:xfrm>
              <a:off x="5515" y="2609"/>
              <a:ext cx="50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25686" name="Freeform 246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6 h 240"/>
                <a:gd name="T2" fmla="*/ 2 w 306"/>
                <a:gd name="T3" fmla="*/ 81 h 240"/>
                <a:gd name="T4" fmla="*/ 81 w 306"/>
                <a:gd name="T5" fmla="*/ 37 h 240"/>
                <a:gd name="T6" fmla="*/ 78 w 306"/>
                <a:gd name="T7" fmla="*/ 0 h 240"/>
                <a:gd name="T8" fmla="*/ 0 w 306"/>
                <a:gd name="T9" fmla="*/ 36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52" name="AutoShape 247"/>
            <p:cNvSpPr>
              <a:spLocks noChangeArrowheads="1"/>
            </p:cNvSpPr>
            <p:nvPr/>
          </p:nvSpPr>
          <p:spPr bwMode="auto">
            <a:xfrm>
              <a:off x="4140" y="2679"/>
              <a:ext cx="1198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53" name="AutoShape 248"/>
            <p:cNvSpPr>
              <a:spLocks noChangeArrowheads="1"/>
            </p:cNvSpPr>
            <p:nvPr/>
          </p:nvSpPr>
          <p:spPr bwMode="auto">
            <a:xfrm>
              <a:off x="4203" y="2712"/>
              <a:ext cx="1072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54" name="Oval 249"/>
            <p:cNvSpPr>
              <a:spLocks noChangeArrowheads="1"/>
            </p:cNvSpPr>
            <p:nvPr/>
          </p:nvSpPr>
          <p:spPr bwMode="auto">
            <a:xfrm>
              <a:off x="4310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55" name="Oval 250"/>
            <p:cNvSpPr>
              <a:spLocks noChangeArrowheads="1"/>
            </p:cNvSpPr>
            <p:nvPr/>
          </p:nvSpPr>
          <p:spPr bwMode="auto">
            <a:xfrm>
              <a:off x="4487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600" dirty="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356" name="Oval 251"/>
            <p:cNvSpPr>
              <a:spLocks noChangeArrowheads="1"/>
            </p:cNvSpPr>
            <p:nvPr/>
          </p:nvSpPr>
          <p:spPr bwMode="auto">
            <a:xfrm>
              <a:off x="4663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  <p:sp>
          <p:nvSpPr>
            <p:cNvPr id="11357" name="Rectangle 252"/>
            <p:cNvSpPr>
              <a:spLocks noChangeArrowheads="1"/>
            </p:cNvSpPr>
            <p:nvPr/>
          </p:nvSpPr>
          <p:spPr bwMode="auto">
            <a:xfrm>
              <a:off x="5061" y="1837"/>
              <a:ext cx="88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966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41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1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41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41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4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41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41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41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41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41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41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41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241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4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41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708" grpId="0" build="p"/>
      <p:bldP spid="2418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en-US" dirty="0"/>
              <a:t>Connection-oriented demultiplexing</a:t>
            </a:r>
          </a:p>
        </p:txBody>
      </p:sp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5310DEC-F423-4794-A051-E2D1516AF6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2787650"/>
            <a:ext cx="5080000" cy="346075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TCP socket identified by </a:t>
            </a:r>
            <a:r>
              <a:rPr lang="en-US" altLang="zh-CN" dirty="0">
                <a:solidFill>
                  <a:schemeClr val="accent2"/>
                </a:solidFill>
              </a:rPr>
              <a:t>4-tuple</a:t>
            </a:r>
            <a:r>
              <a:rPr lang="en-US" altLang="zh-CN" dirty="0"/>
              <a:t>: </a:t>
            </a:r>
          </a:p>
          <a:p>
            <a:pPr lvl="1"/>
            <a:r>
              <a:rPr lang="en-US" altLang="zh-CN" dirty="0"/>
              <a:t>source IP address</a:t>
            </a:r>
          </a:p>
          <a:p>
            <a:pPr lvl="1"/>
            <a:r>
              <a:rPr lang="en-US" altLang="zh-CN" dirty="0"/>
              <a:t>source port number</a:t>
            </a:r>
          </a:p>
          <a:p>
            <a:pPr lvl="1"/>
            <a:r>
              <a:rPr lang="en-US" altLang="zh-CN" dirty="0" err="1"/>
              <a:t>dest</a:t>
            </a:r>
            <a:r>
              <a:rPr lang="en-US" altLang="zh-CN" dirty="0"/>
              <a:t> IP address</a:t>
            </a:r>
          </a:p>
          <a:p>
            <a:pPr lvl="1"/>
            <a:r>
              <a:rPr lang="en-US" altLang="zh-CN" dirty="0" err="1"/>
              <a:t>dest</a:t>
            </a:r>
            <a:r>
              <a:rPr lang="en-US" altLang="zh-CN" dirty="0"/>
              <a:t> port number</a:t>
            </a:r>
          </a:p>
          <a:p>
            <a:r>
              <a:rPr lang="en-US" altLang="zh-CN" dirty="0" err="1">
                <a:solidFill>
                  <a:schemeClr val="accent2"/>
                </a:solidFill>
              </a:rPr>
              <a:t>demux</a:t>
            </a:r>
            <a:r>
              <a:rPr lang="en-US" altLang="zh-CN" dirty="0"/>
              <a:t>: receiver uses all four values to direct segment to appropriate socket</a:t>
            </a:r>
          </a:p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A0B4C3-431B-4879-9C13-CBB4CFDFC8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3200" y="2787650"/>
            <a:ext cx="5080000" cy="3460750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/>
              <a:t>server host may support </a:t>
            </a:r>
            <a:r>
              <a:rPr lang="en-US" altLang="zh-CN" dirty="0">
                <a:solidFill>
                  <a:schemeClr val="accent2"/>
                </a:solidFill>
              </a:rPr>
              <a:t>many simultaneous TCP sockets</a:t>
            </a:r>
            <a:r>
              <a:rPr lang="en-US" altLang="zh-CN" dirty="0"/>
              <a:t>:</a:t>
            </a:r>
          </a:p>
          <a:p>
            <a:pPr lvl="1"/>
            <a:r>
              <a:rPr lang="en-US" altLang="zh-CN" dirty="0"/>
              <a:t>each socket identified by its own 4-tuple</a:t>
            </a:r>
          </a:p>
          <a:p>
            <a:r>
              <a:rPr lang="en-US" altLang="zh-CN" dirty="0"/>
              <a:t>web servers have different sockets for each connecting client</a:t>
            </a:r>
          </a:p>
          <a:p>
            <a:pPr lvl="1"/>
            <a:r>
              <a:rPr lang="en-US" altLang="zh-CN" dirty="0"/>
              <a:t>non-persistent HTTP will have different socket for each request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074400" y="6510338"/>
            <a:ext cx="1117600" cy="347662"/>
          </a:xfrm>
        </p:spPr>
        <p:txBody>
          <a:bodyPr/>
          <a:lstStyle/>
          <a:p>
            <a:fld id="{B5976719-4C93-4032-AE44-9AF0CDE2F195}" type="slidenum">
              <a:rPr lang="en-US" altLang="zh-CN" smtClean="0"/>
              <a:pPr/>
              <a:t>13</a:t>
            </a:fld>
            <a:endParaRPr lang="en-US" altLang="zh-CN" dirty="0"/>
          </a:p>
        </p:txBody>
      </p:sp>
      <p:sp>
        <p:nvSpPr>
          <p:cNvPr id="12294" name="Rectangle 4"/>
          <p:cNvSpPr>
            <a:spLocks noGrp="1" noChangeArrowheads="1"/>
          </p:cNvSpPr>
          <p:nvPr>
            <p:ph type="body" sz="quarter" idx="13"/>
          </p:nvPr>
        </p:nvSpPr>
        <p:spPr>
          <a:xfrm>
            <a:off x="552450" y="1631950"/>
            <a:ext cx="11080750" cy="914400"/>
          </a:xfrm>
        </p:spPr>
        <p:txBody>
          <a:bodyPr/>
          <a:lstStyle/>
          <a:p>
            <a:r>
              <a:rPr lang="en-US" altLang="zh-CN" dirty="0"/>
              <a:t>What header information is used for demultiplexing?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95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Connection-oriented </a:t>
            </a:r>
            <a:r>
              <a:rPr lang="en-US" dirty="0" err="1"/>
              <a:t>demux</a:t>
            </a:r>
            <a:r>
              <a:rPr lang="en-US" dirty="0"/>
              <a:t>: example</a:t>
            </a:r>
          </a:p>
        </p:txBody>
      </p:sp>
      <p:sp>
        <p:nvSpPr>
          <p:cNvPr id="27653" name="Freeform 5"/>
          <p:cNvSpPr>
            <a:spLocks/>
          </p:cNvSpPr>
          <p:nvPr/>
        </p:nvSpPr>
        <p:spPr bwMode="auto">
          <a:xfrm>
            <a:off x="4351020" y="2306320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7654" name="Freeform 6"/>
          <p:cNvSpPr>
            <a:spLocks/>
          </p:cNvSpPr>
          <p:nvPr/>
        </p:nvSpPr>
        <p:spPr bwMode="auto">
          <a:xfrm>
            <a:off x="1949134" y="2485709"/>
            <a:ext cx="460375" cy="2193925"/>
          </a:xfrm>
          <a:custGeom>
            <a:avLst/>
            <a:gdLst>
              <a:gd name="T0" fmla="*/ 2147483647 w 290"/>
              <a:gd name="T1" fmla="*/ 2147483647 h 1382"/>
              <a:gd name="T2" fmla="*/ 0 w 290"/>
              <a:gd name="T3" fmla="*/ 2147483647 h 1382"/>
              <a:gd name="T4" fmla="*/ 2147483647 w 290"/>
              <a:gd name="T5" fmla="*/ 0 h 1382"/>
              <a:gd name="T6" fmla="*/ 2147483647 w 290"/>
              <a:gd name="T7" fmla="*/ 2147483647 h 1382"/>
              <a:gd name="T8" fmla="*/ 2147483647 w 290"/>
              <a:gd name="T9" fmla="*/ 2147483647 h 1382"/>
              <a:gd name="T10" fmla="*/ 2147483647 w 290"/>
              <a:gd name="T11" fmla="*/ 2147483647 h 13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90" h="1382">
                <a:moveTo>
                  <a:pt x="15" y="1382"/>
                </a:moveTo>
                <a:lnTo>
                  <a:pt x="0" y="1360"/>
                </a:lnTo>
                <a:lnTo>
                  <a:pt x="290" y="0"/>
                </a:lnTo>
                <a:lnTo>
                  <a:pt x="284" y="1258"/>
                </a:lnTo>
                <a:lnTo>
                  <a:pt x="182" y="1382"/>
                </a:lnTo>
                <a:lnTo>
                  <a:pt x="15" y="138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7655" name="Rectangle 23"/>
          <p:cNvSpPr>
            <a:spLocks noChangeArrowheads="1"/>
          </p:cNvSpPr>
          <p:nvPr/>
        </p:nvSpPr>
        <p:spPr bwMode="auto">
          <a:xfrm>
            <a:off x="2465070" y="2452370"/>
            <a:ext cx="1296988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400" dirty="0">
              <a:latin typeface="+mn-lt"/>
              <a:ea typeface="+mn-ea"/>
            </a:endParaRPr>
          </a:p>
        </p:txBody>
      </p:sp>
      <p:sp>
        <p:nvSpPr>
          <p:cNvPr id="27656" name="Rectangle 24"/>
          <p:cNvSpPr>
            <a:spLocks noChangeArrowheads="1"/>
          </p:cNvSpPr>
          <p:nvPr/>
        </p:nvSpPr>
        <p:spPr bwMode="auto">
          <a:xfrm>
            <a:off x="2426971" y="2506346"/>
            <a:ext cx="12731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400" dirty="0">
              <a:latin typeface="+mn-lt"/>
              <a:ea typeface="+mn-ea"/>
            </a:endParaRPr>
          </a:p>
        </p:txBody>
      </p:sp>
      <p:sp>
        <p:nvSpPr>
          <p:cNvPr id="27657" name="Line 25"/>
          <p:cNvSpPr>
            <a:spLocks noChangeShapeType="1"/>
          </p:cNvSpPr>
          <p:nvPr/>
        </p:nvSpPr>
        <p:spPr bwMode="auto">
          <a:xfrm>
            <a:off x="2436495" y="3266759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7658" name="Text Box 26"/>
          <p:cNvSpPr txBox="1">
            <a:spLocks noChangeArrowheads="1"/>
          </p:cNvSpPr>
          <p:nvPr/>
        </p:nvSpPr>
        <p:spPr bwMode="auto">
          <a:xfrm>
            <a:off x="2393634" y="3249296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transport</a:t>
            </a:r>
          </a:p>
        </p:txBody>
      </p:sp>
      <p:sp>
        <p:nvSpPr>
          <p:cNvPr id="27659" name="Line 27"/>
          <p:cNvSpPr>
            <a:spLocks noChangeShapeType="1"/>
          </p:cNvSpPr>
          <p:nvPr/>
        </p:nvSpPr>
        <p:spPr bwMode="auto">
          <a:xfrm>
            <a:off x="2444433" y="3587434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7660" name="Line 28"/>
          <p:cNvSpPr>
            <a:spLocks noChangeShapeType="1"/>
          </p:cNvSpPr>
          <p:nvPr/>
        </p:nvSpPr>
        <p:spPr bwMode="auto">
          <a:xfrm>
            <a:off x="2430145" y="3896996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7661" name="Line 29"/>
          <p:cNvSpPr>
            <a:spLocks noChangeShapeType="1"/>
          </p:cNvSpPr>
          <p:nvPr/>
        </p:nvSpPr>
        <p:spPr bwMode="auto">
          <a:xfrm>
            <a:off x="2430145" y="4182746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7662" name="Text Box 26"/>
          <p:cNvSpPr txBox="1">
            <a:spLocks noChangeArrowheads="1"/>
          </p:cNvSpPr>
          <p:nvPr/>
        </p:nvSpPr>
        <p:spPr bwMode="auto">
          <a:xfrm>
            <a:off x="2428559" y="2496821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application</a:t>
            </a:r>
          </a:p>
        </p:txBody>
      </p:sp>
      <p:sp>
        <p:nvSpPr>
          <p:cNvPr id="27663" name="Text Box 26"/>
          <p:cNvSpPr txBox="1">
            <a:spLocks noChangeArrowheads="1"/>
          </p:cNvSpPr>
          <p:nvPr/>
        </p:nvSpPr>
        <p:spPr bwMode="auto">
          <a:xfrm>
            <a:off x="2384109" y="4154171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physical</a:t>
            </a:r>
          </a:p>
        </p:txBody>
      </p:sp>
      <p:sp>
        <p:nvSpPr>
          <p:cNvPr id="27664" name="Text Box 26"/>
          <p:cNvSpPr txBox="1">
            <a:spLocks noChangeArrowheads="1"/>
          </p:cNvSpPr>
          <p:nvPr/>
        </p:nvSpPr>
        <p:spPr bwMode="auto">
          <a:xfrm>
            <a:off x="2403159" y="3868421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link</a:t>
            </a:r>
          </a:p>
        </p:txBody>
      </p:sp>
      <p:sp>
        <p:nvSpPr>
          <p:cNvPr id="27665" name="Text Box 26"/>
          <p:cNvSpPr txBox="1">
            <a:spLocks noChangeArrowheads="1"/>
          </p:cNvSpPr>
          <p:nvPr/>
        </p:nvSpPr>
        <p:spPr bwMode="auto">
          <a:xfrm>
            <a:off x="2393634" y="3573146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network</a:t>
            </a:r>
          </a:p>
        </p:txBody>
      </p:sp>
      <p:sp>
        <p:nvSpPr>
          <p:cNvPr id="13331" name="Oval 19"/>
          <p:cNvSpPr>
            <a:spLocks noChangeArrowheads="1"/>
          </p:cNvSpPr>
          <p:nvPr/>
        </p:nvSpPr>
        <p:spPr bwMode="auto">
          <a:xfrm>
            <a:off x="2763520" y="278257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2000" dirty="0">
                <a:latin typeface="+mn-lt"/>
                <a:ea typeface="+mn-ea"/>
              </a:rPr>
              <a:t>P1</a:t>
            </a:r>
          </a:p>
        </p:txBody>
      </p:sp>
      <p:grpSp>
        <p:nvGrpSpPr>
          <p:cNvPr id="27667" name="Group 20"/>
          <p:cNvGrpSpPr>
            <a:grpSpLocks/>
          </p:cNvGrpSpPr>
          <p:nvPr/>
        </p:nvGrpSpPr>
        <p:grpSpPr bwMode="auto">
          <a:xfrm>
            <a:off x="2731771" y="3106420"/>
            <a:ext cx="620713" cy="228600"/>
            <a:chOff x="1287" y="2524"/>
            <a:chExt cx="260" cy="100"/>
          </a:xfrm>
        </p:grpSpPr>
        <p:sp>
          <p:nvSpPr>
            <p:cNvPr id="13451" name="Rectangle 21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52" name="Rectangle 22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53" name="Rectangle 23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54" name="Rectangle 24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27668" name="Rectangle 23"/>
          <p:cNvSpPr>
            <a:spLocks noChangeArrowheads="1"/>
          </p:cNvSpPr>
          <p:nvPr/>
        </p:nvSpPr>
        <p:spPr bwMode="auto">
          <a:xfrm>
            <a:off x="4963795" y="2219008"/>
            <a:ext cx="2254250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400" dirty="0">
              <a:latin typeface="+mn-lt"/>
              <a:ea typeface="+mn-ea"/>
            </a:endParaRPr>
          </a:p>
        </p:txBody>
      </p:sp>
      <p:sp>
        <p:nvSpPr>
          <p:cNvPr id="27669" name="Rectangle 24"/>
          <p:cNvSpPr>
            <a:spLocks noChangeArrowheads="1"/>
          </p:cNvSpPr>
          <p:nvPr/>
        </p:nvSpPr>
        <p:spPr bwMode="auto">
          <a:xfrm>
            <a:off x="4909821" y="2296796"/>
            <a:ext cx="22256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400" dirty="0">
              <a:latin typeface="+mn-lt"/>
              <a:ea typeface="+mn-ea"/>
            </a:endParaRPr>
          </a:p>
        </p:txBody>
      </p:sp>
      <p:sp>
        <p:nvSpPr>
          <p:cNvPr id="27670" name="Text Box 26"/>
          <p:cNvSpPr txBox="1">
            <a:spLocks noChangeArrowheads="1"/>
          </p:cNvSpPr>
          <p:nvPr/>
        </p:nvSpPr>
        <p:spPr bwMode="auto">
          <a:xfrm>
            <a:off x="5335271" y="3025459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transport</a:t>
            </a:r>
          </a:p>
        </p:txBody>
      </p:sp>
      <p:sp>
        <p:nvSpPr>
          <p:cNvPr id="27671" name="Text Box 26"/>
          <p:cNvSpPr txBox="1">
            <a:spLocks noChangeArrowheads="1"/>
          </p:cNvSpPr>
          <p:nvPr/>
        </p:nvSpPr>
        <p:spPr bwMode="auto">
          <a:xfrm>
            <a:off x="5389246" y="2249171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application</a:t>
            </a:r>
          </a:p>
        </p:txBody>
      </p:sp>
      <p:sp>
        <p:nvSpPr>
          <p:cNvPr id="27672" name="Text Box 26"/>
          <p:cNvSpPr txBox="1">
            <a:spLocks noChangeArrowheads="1"/>
          </p:cNvSpPr>
          <p:nvPr/>
        </p:nvSpPr>
        <p:spPr bwMode="auto">
          <a:xfrm>
            <a:off x="5328921" y="3930334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physical</a:t>
            </a:r>
          </a:p>
        </p:txBody>
      </p:sp>
      <p:sp>
        <p:nvSpPr>
          <p:cNvPr id="27673" name="Text Box 26"/>
          <p:cNvSpPr txBox="1">
            <a:spLocks noChangeArrowheads="1"/>
          </p:cNvSpPr>
          <p:nvPr/>
        </p:nvSpPr>
        <p:spPr bwMode="auto">
          <a:xfrm>
            <a:off x="5328921" y="3644584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link</a:t>
            </a:r>
          </a:p>
        </p:txBody>
      </p:sp>
      <p:sp>
        <p:nvSpPr>
          <p:cNvPr id="13339" name="Oval 36"/>
          <p:cNvSpPr>
            <a:spLocks noChangeArrowheads="1"/>
          </p:cNvSpPr>
          <p:nvPr/>
        </p:nvSpPr>
        <p:spPr bwMode="auto">
          <a:xfrm>
            <a:off x="5028884" y="2555558"/>
            <a:ext cx="5984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2000" dirty="0">
                <a:latin typeface="+mn-lt"/>
                <a:ea typeface="+mn-ea"/>
              </a:rPr>
              <a:t>P4</a:t>
            </a:r>
          </a:p>
        </p:txBody>
      </p:sp>
      <p:sp>
        <p:nvSpPr>
          <p:cNvPr id="27675" name="Rectangle 23"/>
          <p:cNvSpPr>
            <a:spLocks noChangeArrowheads="1"/>
          </p:cNvSpPr>
          <p:nvPr/>
        </p:nvSpPr>
        <p:spPr bwMode="auto">
          <a:xfrm>
            <a:off x="8099109" y="2444433"/>
            <a:ext cx="1296987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400" dirty="0">
              <a:latin typeface="+mn-lt"/>
              <a:ea typeface="+mn-ea"/>
            </a:endParaRPr>
          </a:p>
        </p:txBody>
      </p:sp>
      <p:sp>
        <p:nvSpPr>
          <p:cNvPr id="27676" name="Rectangle 24"/>
          <p:cNvSpPr>
            <a:spLocks noChangeArrowheads="1"/>
          </p:cNvSpPr>
          <p:nvPr/>
        </p:nvSpPr>
        <p:spPr bwMode="auto">
          <a:xfrm>
            <a:off x="7902258" y="2485708"/>
            <a:ext cx="1631950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400" dirty="0">
              <a:latin typeface="+mn-lt"/>
              <a:ea typeface="+mn-ea"/>
            </a:endParaRPr>
          </a:p>
        </p:txBody>
      </p:sp>
      <p:sp>
        <p:nvSpPr>
          <p:cNvPr id="27677" name="Text Box 26"/>
          <p:cNvSpPr txBox="1">
            <a:spLocks noChangeArrowheads="1"/>
          </p:cNvSpPr>
          <p:nvPr/>
        </p:nvSpPr>
        <p:spPr bwMode="auto">
          <a:xfrm>
            <a:off x="8027671" y="3241359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transport</a:t>
            </a:r>
          </a:p>
        </p:txBody>
      </p:sp>
      <p:sp>
        <p:nvSpPr>
          <p:cNvPr id="27678" name="Text Box 26"/>
          <p:cNvSpPr txBox="1">
            <a:spLocks noChangeArrowheads="1"/>
          </p:cNvSpPr>
          <p:nvPr/>
        </p:nvSpPr>
        <p:spPr bwMode="auto">
          <a:xfrm>
            <a:off x="8062596" y="2488884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application</a:t>
            </a:r>
          </a:p>
        </p:txBody>
      </p:sp>
      <p:sp>
        <p:nvSpPr>
          <p:cNvPr id="27679" name="Text Box 26"/>
          <p:cNvSpPr txBox="1">
            <a:spLocks noChangeArrowheads="1"/>
          </p:cNvSpPr>
          <p:nvPr/>
        </p:nvSpPr>
        <p:spPr bwMode="auto">
          <a:xfrm>
            <a:off x="8070534" y="4146234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physical</a:t>
            </a:r>
          </a:p>
        </p:txBody>
      </p:sp>
      <p:sp>
        <p:nvSpPr>
          <p:cNvPr id="27680" name="Text Box 26"/>
          <p:cNvSpPr txBox="1">
            <a:spLocks noChangeArrowheads="1"/>
          </p:cNvSpPr>
          <p:nvPr/>
        </p:nvSpPr>
        <p:spPr bwMode="auto">
          <a:xfrm>
            <a:off x="8037196" y="3860484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link</a:t>
            </a:r>
          </a:p>
        </p:txBody>
      </p:sp>
      <p:sp>
        <p:nvSpPr>
          <p:cNvPr id="27681" name="Text Box 26"/>
          <p:cNvSpPr txBox="1">
            <a:spLocks noChangeArrowheads="1"/>
          </p:cNvSpPr>
          <p:nvPr/>
        </p:nvSpPr>
        <p:spPr bwMode="auto">
          <a:xfrm>
            <a:off x="8027671" y="3565209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network</a:t>
            </a:r>
          </a:p>
        </p:txBody>
      </p:sp>
      <p:sp>
        <p:nvSpPr>
          <p:cNvPr id="13347" name="Oval 53"/>
          <p:cNvSpPr>
            <a:spLocks noChangeArrowheads="1"/>
          </p:cNvSpPr>
          <p:nvPr/>
        </p:nvSpPr>
        <p:spPr bwMode="auto">
          <a:xfrm>
            <a:off x="7983220" y="278257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2000" dirty="0">
                <a:latin typeface="+mn-lt"/>
                <a:ea typeface="+mn-ea"/>
              </a:rPr>
              <a:t>P2</a:t>
            </a:r>
          </a:p>
        </p:txBody>
      </p:sp>
      <p:sp>
        <p:nvSpPr>
          <p:cNvPr id="27683" name="Freeform 54"/>
          <p:cNvSpPr>
            <a:spLocks/>
          </p:cNvSpPr>
          <p:nvPr/>
        </p:nvSpPr>
        <p:spPr bwMode="auto">
          <a:xfrm>
            <a:off x="9558021" y="2465070"/>
            <a:ext cx="504825" cy="2133600"/>
          </a:xfrm>
          <a:custGeom>
            <a:avLst/>
            <a:gdLst>
              <a:gd name="T0" fmla="*/ 2147483647 w 318"/>
              <a:gd name="T1" fmla="*/ 2147483647 h 1344"/>
              <a:gd name="T2" fmla="*/ 2147483647 w 318"/>
              <a:gd name="T3" fmla="*/ 0 h 1344"/>
              <a:gd name="T4" fmla="*/ 0 w 318"/>
              <a:gd name="T5" fmla="*/ 2147483647 h 1344"/>
              <a:gd name="T6" fmla="*/ 2147483647 w 318"/>
              <a:gd name="T7" fmla="*/ 2147483647 h 1344"/>
              <a:gd name="T8" fmla="*/ 2147483647 w 318"/>
              <a:gd name="T9" fmla="*/ 2147483647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8" h="1344">
                <a:moveTo>
                  <a:pt x="318" y="1344"/>
                </a:moveTo>
                <a:lnTo>
                  <a:pt x="12" y="0"/>
                </a:lnTo>
                <a:lnTo>
                  <a:pt x="0" y="1224"/>
                </a:lnTo>
                <a:lnTo>
                  <a:pt x="121" y="1344"/>
                </a:lnTo>
                <a:lnTo>
                  <a:pt x="318" y="1344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27684" name="Group 76"/>
          <p:cNvGrpSpPr>
            <a:grpSpLocks/>
          </p:cNvGrpSpPr>
          <p:nvPr/>
        </p:nvGrpSpPr>
        <p:grpSpPr bwMode="auto">
          <a:xfrm>
            <a:off x="3677921" y="5711504"/>
            <a:ext cx="1693863" cy="657224"/>
            <a:chOff x="1287" y="3697"/>
            <a:chExt cx="1067" cy="414"/>
          </a:xfrm>
        </p:grpSpPr>
        <p:sp>
          <p:nvSpPr>
            <p:cNvPr id="13448" name="Rectangle 77"/>
            <p:cNvSpPr>
              <a:spLocks noChangeArrowheads="1"/>
            </p:cNvSpPr>
            <p:nvPr/>
          </p:nvSpPr>
          <p:spPr bwMode="auto">
            <a:xfrm>
              <a:off x="1553" y="3697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49" name="Line 78"/>
            <p:cNvSpPr>
              <a:spLocks noChangeShapeType="1"/>
            </p:cNvSpPr>
            <p:nvPr/>
          </p:nvSpPr>
          <p:spPr bwMode="auto">
            <a:xfrm flipV="1">
              <a:off x="2179" y="3770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50" name="Text Box 79"/>
            <p:cNvSpPr txBox="1">
              <a:spLocks noChangeArrowheads="1"/>
            </p:cNvSpPr>
            <p:nvPr/>
          </p:nvSpPr>
          <p:spPr bwMode="auto">
            <a:xfrm>
              <a:off x="1287" y="3822"/>
              <a:ext cx="1025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sz="1400" dirty="0">
                  <a:latin typeface="+mn-lt"/>
                  <a:ea typeface="+mn-ea"/>
                </a:rPr>
                <a:t>source </a:t>
              </a:r>
              <a:r>
                <a:rPr lang="en-US" sz="1400" dirty="0" err="1">
                  <a:latin typeface="+mn-lt"/>
                  <a:ea typeface="+mn-ea"/>
                </a:rPr>
                <a:t>IP,port</a:t>
              </a:r>
              <a:r>
                <a:rPr lang="en-US" sz="1400" dirty="0">
                  <a:latin typeface="+mn-lt"/>
                  <a:ea typeface="+mn-ea"/>
                </a:rPr>
                <a:t>: A,9157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 sz="1400" dirty="0" err="1">
                  <a:latin typeface="+mn-lt"/>
                  <a:ea typeface="+mn-ea"/>
                </a:rPr>
                <a:t>dest</a:t>
              </a:r>
              <a:r>
                <a:rPr lang="en-US" sz="1400" dirty="0">
                  <a:latin typeface="+mn-lt"/>
                  <a:ea typeface="+mn-ea"/>
                </a:rPr>
                <a:t> IP, port: B,80</a:t>
              </a:r>
            </a:p>
          </p:txBody>
        </p:sp>
      </p:grpSp>
      <p:grpSp>
        <p:nvGrpSpPr>
          <p:cNvPr id="27685" name="Group 80"/>
          <p:cNvGrpSpPr>
            <a:grpSpLocks/>
          </p:cNvGrpSpPr>
          <p:nvPr/>
        </p:nvGrpSpPr>
        <p:grpSpPr bwMode="auto">
          <a:xfrm>
            <a:off x="3198496" y="5020949"/>
            <a:ext cx="1585913" cy="657226"/>
            <a:chOff x="2741" y="3750"/>
            <a:chExt cx="999" cy="414"/>
          </a:xfrm>
        </p:grpSpPr>
        <p:sp>
          <p:nvSpPr>
            <p:cNvPr id="13445" name="Rectangle 81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46" name="Line 82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47" name="Text Box 83"/>
            <p:cNvSpPr txBox="1">
              <a:spLocks noChangeArrowheads="1"/>
            </p:cNvSpPr>
            <p:nvPr/>
          </p:nvSpPr>
          <p:spPr bwMode="auto">
            <a:xfrm>
              <a:off x="2813" y="3875"/>
              <a:ext cx="927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dirty="0">
                  <a:latin typeface="+mn-lt"/>
                  <a:ea typeface="+mn-ea"/>
                </a:rPr>
                <a:t>source </a:t>
              </a:r>
              <a:r>
                <a:rPr lang="en-US" sz="1400" dirty="0" err="1">
                  <a:latin typeface="+mn-lt"/>
                  <a:ea typeface="+mn-ea"/>
                </a:rPr>
                <a:t>IP,port</a:t>
              </a:r>
              <a:r>
                <a:rPr lang="en-US" sz="1400" dirty="0">
                  <a:latin typeface="+mn-lt"/>
                  <a:ea typeface="+mn-ea"/>
                </a:rPr>
                <a:t>: B,80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dirty="0" err="1">
                  <a:latin typeface="+mn-lt"/>
                  <a:ea typeface="+mn-ea"/>
                </a:rPr>
                <a:t>dest</a:t>
              </a:r>
              <a:r>
                <a:rPr lang="en-US" sz="1400" dirty="0">
                  <a:latin typeface="+mn-lt"/>
                  <a:ea typeface="+mn-ea"/>
                </a:rPr>
                <a:t> </a:t>
              </a:r>
              <a:r>
                <a:rPr lang="en-US" sz="1400" dirty="0" err="1">
                  <a:latin typeface="+mn-lt"/>
                  <a:ea typeface="+mn-ea"/>
                </a:rPr>
                <a:t>IP,port</a:t>
              </a:r>
              <a:r>
                <a:rPr lang="en-US" sz="1400" dirty="0">
                  <a:latin typeface="+mn-lt"/>
                  <a:ea typeface="+mn-ea"/>
                </a:rPr>
                <a:t>: A,9157</a:t>
              </a:r>
            </a:p>
          </p:txBody>
        </p:sp>
      </p:grpSp>
      <p:sp>
        <p:nvSpPr>
          <p:cNvPr id="13351" name="Text Box 93"/>
          <p:cNvSpPr txBox="1">
            <a:spLocks noChangeArrowheads="1"/>
          </p:cNvSpPr>
          <p:nvPr/>
        </p:nvSpPr>
        <p:spPr bwMode="auto">
          <a:xfrm flipH="1">
            <a:off x="1557815" y="4858068"/>
            <a:ext cx="1147763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dirty="0">
                <a:latin typeface="+mn-lt"/>
                <a:ea typeface="+mn-ea"/>
              </a:rPr>
              <a:t>host: IP address A</a:t>
            </a:r>
          </a:p>
        </p:txBody>
      </p:sp>
      <p:sp>
        <p:nvSpPr>
          <p:cNvPr id="13352" name="Text Box 94"/>
          <p:cNvSpPr txBox="1">
            <a:spLocks noChangeArrowheads="1"/>
          </p:cNvSpPr>
          <p:nvPr/>
        </p:nvSpPr>
        <p:spPr bwMode="auto">
          <a:xfrm flipH="1">
            <a:off x="9396095" y="4847169"/>
            <a:ext cx="1274763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dirty="0">
                <a:latin typeface="+mn-lt"/>
                <a:ea typeface="+mn-ea"/>
              </a:rPr>
              <a:t>host: IP address C</a:t>
            </a:r>
          </a:p>
        </p:txBody>
      </p:sp>
      <p:sp>
        <p:nvSpPr>
          <p:cNvPr id="13353" name="Line 96"/>
          <p:cNvSpPr>
            <a:spLocks noChangeShapeType="1"/>
          </p:cNvSpPr>
          <p:nvPr/>
        </p:nvSpPr>
        <p:spPr bwMode="auto">
          <a:xfrm>
            <a:off x="4886008" y="3973195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354" name="Line 97"/>
          <p:cNvSpPr>
            <a:spLocks noChangeShapeType="1"/>
          </p:cNvSpPr>
          <p:nvPr/>
        </p:nvSpPr>
        <p:spPr bwMode="auto">
          <a:xfrm>
            <a:off x="4901883" y="3671570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27690" name="Text Box 26"/>
          <p:cNvSpPr txBox="1">
            <a:spLocks noChangeArrowheads="1"/>
          </p:cNvSpPr>
          <p:nvPr/>
        </p:nvSpPr>
        <p:spPr bwMode="auto">
          <a:xfrm>
            <a:off x="5289234" y="3336609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network</a:t>
            </a:r>
          </a:p>
        </p:txBody>
      </p:sp>
      <p:sp>
        <p:nvSpPr>
          <p:cNvPr id="13356" name="Line 99"/>
          <p:cNvSpPr>
            <a:spLocks noChangeShapeType="1"/>
          </p:cNvSpPr>
          <p:nvPr/>
        </p:nvSpPr>
        <p:spPr bwMode="auto">
          <a:xfrm>
            <a:off x="4905058" y="3349308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357" name="Line 100"/>
          <p:cNvSpPr>
            <a:spLocks noChangeShapeType="1"/>
          </p:cNvSpPr>
          <p:nvPr/>
        </p:nvSpPr>
        <p:spPr bwMode="auto">
          <a:xfrm>
            <a:off x="4908233" y="3027045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grpSp>
        <p:nvGrpSpPr>
          <p:cNvPr id="27693" name="Group 101"/>
          <p:cNvGrpSpPr>
            <a:grpSpLocks/>
          </p:cNvGrpSpPr>
          <p:nvPr/>
        </p:nvGrpSpPr>
        <p:grpSpPr bwMode="auto">
          <a:xfrm>
            <a:off x="5084446" y="2888933"/>
            <a:ext cx="473075" cy="228600"/>
            <a:chOff x="1287" y="2524"/>
            <a:chExt cx="260" cy="100"/>
          </a:xfrm>
        </p:grpSpPr>
        <p:sp>
          <p:nvSpPr>
            <p:cNvPr id="13441" name="Rectangle 102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42" name="Rectangle 103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43" name="Rectangle 104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44" name="Rectangle 105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13359" name="Oval 106"/>
          <p:cNvSpPr>
            <a:spLocks noChangeArrowheads="1"/>
          </p:cNvSpPr>
          <p:nvPr/>
        </p:nvSpPr>
        <p:spPr bwMode="auto">
          <a:xfrm>
            <a:off x="6395720" y="256032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2000" dirty="0">
                <a:latin typeface="+mn-lt"/>
                <a:ea typeface="+mn-ea"/>
              </a:rPr>
              <a:t>P6</a:t>
            </a:r>
          </a:p>
        </p:txBody>
      </p:sp>
      <p:sp>
        <p:nvSpPr>
          <p:cNvPr id="13360" name="Oval 112"/>
          <p:cNvSpPr>
            <a:spLocks noChangeArrowheads="1"/>
          </p:cNvSpPr>
          <p:nvPr/>
        </p:nvSpPr>
        <p:spPr bwMode="auto">
          <a:xfrm>
            <a:off x="5724209" y="2558733"/>
            <a:ext cx="5984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2000" dirty="0">
                <a:latin typeface="+mn-lt"/>
                <a:ea typeface="+mn-ea"/>
              </a:rPr>
              <a:t>P5</a:t>
            </a:r>
          </a:p>
        </p:txBody>
      </p:sp>
      <p:grpSp>
        <p:nvGrpSpPr>
          <p:cNvPr id="27696" name="Group 118"/>
          <p:cNvGrpSpPr>
            <a:grpSpLocks/>
          </p:cNvGrpSpPr>
          <p:nvPr/>
        </p:nvGrpSpPr>
        <p:grpSpPr bwMode="auto">
          <a:xfrm>
            <a:off x="5789296" y="2893695"/>
            <a:ext cx="473075" cy="228600"/>
            <a:chOff x="1287" y="2524"/>
            <a:chExt cx="260" cy="100"/>
          </a:xfrm>
        </p:grpSpPr>
        <p:sp>
          <p:nvSpPr>
            <p:cNvPr id="13437" name="Rectangle 119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38" name="Rectangle 120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39" name="Rectangle 121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40" name="Rectangle 122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7697" name="Group 123"/>
          <p:cNvGrpSpPr>
            <a:grpSpLocks/>
          </p:cNvGrpSpPr>
          <p:nvPr/>
        </p:nvGrpSpPr>
        <p:grpSpPr bwMode="auto">
          <a:xfrm>
            <a:off x="6460809" y="2898458"/>
            <a:ext cx="473075" cy="228600"/>
            <a:chOff x="1287" y="2524"/>
            <a:chExt cx="260" cy="100"/>
          </a:xfrm>
        </p:grpSpPr>
        <p:sp>
          <p:nvSpPr>
            <p:cNvPr id="13433" name="Rectangle 124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34" name="Rectangle 125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35" name="Rectangle 126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36" name="Rectangle 127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13363" name="Line 133"/>
          <p:cNvSpPr>
            <a:spLocks noChangeShapeType="1"/>
          </p:cNvSpPr>
          <p:nvPr/>
        </p:nvSpPr>
        <p:spPr bwMode="auto">
          <a:xfrm>
            <a:off x="7894320" y="4189095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364" name="Line 134"/>
          <p:cNvSpPr>
            <a:spLocks noChangeShapeType="1"/>
          </p:cNvSpPr>
          <p:nvPr/>
        </p:nvSpPr>
        <p:spPr bwMode="auto">
          <a:xfrm>
            <a:off x="7884795" y="3893820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365" name="Line 135"/>
          <p:cNvSpPr>
            <a:spLocks noChangeShapeType="1"/>
          </p:cNvSpPr>
          <p:nvPr/>
        </p:nvSpPr>
        <p:spPr bwMode="auto">
          <a:xfrm>
            <a:off x="7884795" y="3598545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366" name="Line 136"/>
          <p:cNvSpPr>
            <a:spLocks noChangeShapeType="1"/>
          </p:cNvSpPr>
          <p:nvPr/>
        </p:nvSpPr>
        <p:spPr bwMode="auto">
          <a:xfrm>
            <a:off x="7884795" y="3293745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grpSp>
        <p:nvGrpSpPr>
          <p:cNvPr id="27702" name="Group 128"/>
          <p:cNvGrpSpPr>
            <a:grpSpLocks/>
          </p:cNvGrpSpPr>
          <p:nvPr/>
        </p:nvGrpSpPr>
        <p:grpSpPr bwMode="auto">
          <a:xfrm>
            <a:off x="8037196" y="3120708"/>
            <a:ext cx="473075" cy="228600"/>
            <a:chOff x="1287" y="2524"/>
            <a:chExt cx="260" cy="100"/>
          </a:xfrm>
        </p:grpSpPr>
        <p:sp>
          <p:nvSpPr>
            <p:cNvPr id="13429" name="Rectangle 129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30" name="Rectangle 130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31" name="Rectangle 131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32" name="Rectangle 132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7703" name="Group 137"/>
          <p:cNvGrpSpPr>
            <a:grpSpLocks/>
          </p:cNvGrpSpPr>
          <p:nvPr/>
        </p:nvGrpSpPr>
        <p:grpSpPr bwMode="auto">
          <a:xfrm>
            <a:off x="8832534" y="3111183"/>
            <a:ext cx="473075" cy="228600"/>
            <a:chOff x="1287" y="2524"/>
            <a:chExt cx="260" cy="100"/>
          </a:xfrm>
        </p:grpSpPr>
        <p:sp>
          <p:nvSpPr>
            <p:cNvPr id="13425" name="Rectangle 138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26" name="Rectangle 139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27" name="Rectangle 140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28" name="Rectangle 141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13369" name="Oval 143"/>
          <p:cNvSpPr>
            <a:spLocks noChangeArrowheads="1"/>
          </p:cNvSpPr>
          <p:nvPr/>
        </p:nvSpPr>
        <p:spPr bwMode="auto">
          <a:xfrm>
            <a:off x="8773795" y="277780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2000" dirty="0">
                <a:latin typeface="+mn-lt"/>
                <a:ea typeface="+mn-ea"/>
              </a:rPr>
              <a:t>P3</a:t>
            </a:r>
          </a:p>
        </p:txBody>
      </p:sp>
      <p:sp>
        <p:nvSpPr>
          <p:cNvPr id="27705" name="Freeform 144"/>
          <p:cNvSpPr>
            <a:spLocks/>
          </p:cNvSpPr>
          <p:nvPr/>
        </p:nvSpPr>
        <p:spPr bwMode="auto">
          <a:xfrm>
            <a:off x="3025459" y="2981009"/>
            <a:ext cx="2695575" cy="2695575"/>
          </a:xfrm>
          <a:custGeom>
            <a:avLst/>
            <a:gdLst>
              <a:gd name="T0" fmla="*/ 0 w 1698"/>
              <a:gd name="T1" fmla="*/ 2147483647 h 1698"/>
              <a:gd name="T2" fmla="*/ 0 w 1698"/>
              <a:gd name="T3" fmla="*/ 2147483647 h 1698"/>
              <a:gd name="T4" fmla="*/ 2147483647 w 1698"/>
              <a:gd name="T5" fmla="*/ 2147483647 h 1698"/>
              <a:gd name="T6" fmla="*/ 2147483647 w 1698"/>
              <a:gd name="T7" fmla="*/ 2147483647 h 1698"/>
              <a:gd name="T8" fmla="*/ 2147483647 w 1698"/>
              <a:gd name="T9" fmla="*/ 0 h 16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98" h="1698">
                <a:moveTo>
                  <a:pt x="0" y="131"/>
                </a:moveTo>
                <a:lnTo>
                  <a:pt x="0" y="1698"/>
                </a:lnTo>
                <a:lnTo>
                  <a:pt x="1698" y="1690"/>
                </a:lnTo>
                <a:lnTo>
                  <a:pt x="1691" y="148"/>
                </a:lnTo>
                <a:lnTo>
                  <a:pt x="1443" y="0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7706" name="Freeform 145"/>
          <p:cNvSpPr>
            <a:spLocks/>
          </p:cNvSpPr>
          <p:nvPr/>
        </p:nvSpPr>
        <p:spPr bwMode="auto">
          <a:xfrm>
            <a:off x="6011546" y="3012759"/>
            <a:ext cx="3089275" cy="3252787"/>
          </a:xfrm>
          <a:custGeom>
            <a:avLst/>
            <a:gdLst>
              <a:gd name="T0" fmla="*/ 0 w 1946"/>
              <a:gd name="T1" fmla="*/ 0 h 1801"/>
              <a:gd name="T2" fmla="*/ 0 w 1946"/>
              <a:gd name="T3" fmla="*/ 2147483647 h 1801"/>
              <a:gd name="T4" fmla="*/ 2147483647 w 1946"/>
              <a:gd name="T5" fmla="*/ 2147483647 h 1801"/>
              <a:gd name="T6" fmla="*/ 2147483647 w 1946"/>
              <a:gd name="T7" fmla="*/ 2147483647 h 180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46" h="1801">
                <a:moveTo>
                  <a:pt x="0" y="0"/>
                </a:moveTo>
                <a:lnTo>
                  <a:pt x="0" y="1801"/>
                </a:lnTo>
                <a:lnTo>
                  <a:pt x="1946" y="1794"/>
                </a:lnTo>
                <a:lnTo>
                  <a:pt x="1925" y="132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7707" name="Freeform 146"/>
          <p:cNvSpPr>
            <a:spLocks/>
          </p:cNvSpPr>
          <p:nvPr/>
        </p:nvSpPr>
        <p:spPr bwMode="auto">
          <a:xfrm>
            <a:off x="6670359" y="3001645"/>
            <a:ext cx="1609725" cy="2465388"/>
          </a:xfrm>
          <a:custGeom>
            <a:avLst/>
            <a:gdLst>
              <a:gd name="T0" fmla="*/ 0 w 1014"/>
              <a:gd name="T1" fmla="*/ 0 h 1480"/>
              <a:gd name="T2" fmla="*/ 0 w 1014"/>
              <a:gd name="T3" fmla="*/ 2147483647 h 1480"/>
              <a:gd name="T4" fmla="*/ 2147483647 w 1014"/>
              <a:gd name="T5" fmla="*/ 2147483647 h 1480"/>
              <a:gd name="T6" fmla="*/ 2147483647 w 1014"/>
              <a:gd name="T7" fmla="*/ 2147483647 h 14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14" h="1480">
                <a:moveTo>
                  <a:pt x="0" y="0"/>
                </a:moveTo>
                <a:lnTo>
                  <a:pt x="0" y="1480"/>
                </a:lnTo>
                <a:lnTo>
                  <a:pt x="1014" y="1480"/>
                </a:lnTo>
                <a:lnTo>
                  <a:pt x="1014" y="146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27708" name="Group 147"/>
          <p:cNvGrpSpPr>
            <a:grpSpLocks/>
          </p:cNvGrpSpPr>
          <p:nvPr/>
        </p:nvGrpSpPr>
        <p:grpSpPr bwMode="auto">
          <a:xfrm>
            <a:off x="6768784" y="5225726"/>
            <a:ext cx="1752600" cy="719136"/>
            <a:chOff x="2741" y="3750"/>
            <a:chExt cx="1104" cy="453"/>
          </a:xfrm>
        </p:grpSpPr>
        <p:sp>
          <p:nvSpPr>
            <p:cNvPr id="13422" name="Rectangle 148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23" name="Line 149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24" name="Text Box 150"/>
            <p:cNvSpPr txBox="1">
              <a:spLocks noChangeArrowheads="1"/>
            </p:cNvSpPr>
            <p:nvPr/>
          </p:nvSpPr>
          <p:spPr bwMode="auto">
            <a:xfrm>
              <a:off x="2810" y="3914"/>
              <a:ext cx="1035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dirty="0">
                  <a:latin typeface="+mn-lt"/>
                  <a:ea typeface="+mn-ea"/>
                </a:rPr>
                <a:t>source </a:t>
              </a:r>
              <a:r>
                <a:rPr lang="en-US" sz="1400" dirty="0" err="1">
                  <a:latin typeface="+mn-lt"/>
                  <a:ea typeface="+mn-ea"/>
                </a:rPr>
                <a:t>IP,port</a:t>
              </a:r>
              <a:r>
                <a:rPr lang="en-US" sz="1400" dirty="0">
                  <a:latin typeface="+mn-lt"/>
                  <a:ea typeface="+mn-ea"/>
                </a:rPr>
                <a:t>: C,5775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dirty="0" err="1">
                  <a:latin typeface="+mn-lt"/>
                  <a:ea typeface="+mn-ea"/>
                </a:rPr>
                <a:t>dest</a:t>
              </a:r>
              <a:r>
                <a:rPr lang="en-US" sz="1400" dirty="0">
                  <a:latin typeface="+mn-lt"/>
                  <a:ea typeface="+mn-ea"/>
                </a:rPr>
                <a:t> </a:t>
              </a:r>
              <a:r>
                <a:rPr lang="en-US" sz="1400" dirty="0" err="1">
                  <a:latin typeface="+mn-lt"/>
                  <a:ea typeface="+mn-ea"/>
                </a:rPr>
                <a:t>IP,port</a:t>
              </a:r>
              <a:r>
                <a:rPr lang="en-US" sz="1400" dirty="0">
                  <a:latin typeface="+mn-lt"/>
                  <a:ea typeface="+mn-ea"/>
                </a:rPr>
                <a:t>: B,80</a:t>
              </a:r>
            </a:p>
          </p:txBody>
        </p:sp>
      </p:grpSp>
      <p:grpSp>
        <p:nvGrpSpPr>
          <p:cNvPr id="27709" name="Group 151"/>
          <p:cNvGrpSpPr>
            <a:grpSpLocks/>
          </p:cNvGrpSpPr>
          <p:nvPr/>
        </p:nvGrpSpPr>
        <p:grpSpPr bwMode="auto">
          <a:xfrm>
            <a:off x="6838634" y="6014716"/>
            <a:ext cx="1781175" cy="781050"/>
            <a:chOff x="2741" y="3750"/>
            <a:chExt cx="1122" cy="492"/>
          </a:xfrm>
        </p:grpSpPr>
        <p:sp>
          <p:nvSpPr>
            <p:cNvPr id="13419" name="Rectangle 152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20" name="Line 153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21" name="Text Box 154"/>
            <p:cNvSpPr txBox="1">
              <a:spLocks noChangeArrowheads="1"/>
            </p:cNvSpPr>
            <p:nvPr/>
          </p:nvSpPr>
          <p:spPr bwMode="auto">
            <a:xfrm>
              <a:off x="2828" y="3953"/>
              <a:ext cx="1035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dirty="0">
                  <a:latin typeface="+mn-lt"/>
                  <a:ea typeface="+mn-ea"/>
                </a:rPr>
                <a:t>source </a:t>
              </a:r>
              <a:r>
                <a:rPr lang="en-US" sz="1400" dirty="0" err="1">
                  <a:latin typeface="+mn-lt"/>
                  <a:ea typeface="+mn-ea"/>
                </a:rPr>
                <a:t>IP,port</a:t>
              </a:r>
              <a:r>
                <a:rPr lang="en-US" sz="1400" dirty="0">
                  <a:latin typeface="+mn-lt"/>
                  <a:ea typeface="+mn-ea"/>
                </a:rPr>
                <a:t>: C,9157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dirty="0" err="1">
                  <a:latin typeface="+mn-lt"/>
                  <a:ea typeface="+mn-ea"/>
                </a:rPr>
                <a:t>dest</a:t>
              </a:r>
              <a:r>
                <a:rPr lang="en-US" sz="1400" dirty="0">
                  <a:latin typeface="+mn-lt"/>
                  <a:ea typeface="+mn-ea"/>
                </a:rPr>
                <a:t> </a:t>
              </a:r>
              <a:r>
                <a:rPr lang="en-US" sz="1400" dirty="0" err="1">
                  <a:latin typeface="+mn-lt"/>
                  <a:ea typeface="+mn-ea"/>
                </a:rPr>
                <a:t>IP,port</a:t>
              </a:r>
              <a:r>
                <a:rPr lang="en-US" sz="1400" dirty="0">
                  <a:latin typeface="+mn-lt"/>
                  <a:ea typeface="+mn-ea"/>
                </a:rPr>
                <a:t>: B,80</a:t>
              </a:r>
            </a:p>
          </p:txBody>
        </p:sp>
      </p:grpSp>
      <p:sp>
        <p:nvSpPr>
          <p:cNvPr id="364700" name="Line 156"/>
          <p:cNvSpPr>
            <a:spLocks noChangeShapeType="1"/>
          </p:cNvSpPr>
          <p:nvPr/>
        </p:nvSpPr>
        <p:spPr bwMode="auto">
          <a:xfrm>
            <a:off x="4867837" y="6368728"/>
            <a:ext cx="2857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364701" name="Line 157"/>
          <p:cNvSpPr>
            <a:spLocks noChangeShapeType="1"/>
          </p:cNvSpPr>
          <p:nvPr/>
        </p:nvSpPr>
        <p:spPr bwMode="auto">
          <a:xfrm>
            <a:off x="7884795" y="5909941"/>
            <a:ext cx="2857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364702" name="Line 158"/>
          <p:cNvSpPr>
            <a:spLocks noChangeShapeType="1"/>
          </p:cNvSpPr>
          <p:nvPr/>
        </p:nvSpPr>
        <p:spPr bwMode="auto">
          <a:xfrm>
            <a:off x="7963462" y="6769094"/>
            <a:ext cx="2857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379" name="Text Box 160"/>
          <p:cNvSpPr txBox="1">
            <a:spLocks noChangeArrowheads="1"/>
          </p:cNvSpPr>
          <p:nvPr/>
        </p:nvSpPr>
        <p:spPr bwMode="auto">
          <a:xfrm flipH="1">
            <a:off x="4445385" y="4450490"/>
            <a:ext cx="1281908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dirty="0">
                <a:latin typeface="+mn-lt"/>
                <a:ea typeface="+mn-ea"/>
              </a:rPr>
              <a:t>server: IP address B</a:t>
            </a:r>
          </a:p>
        </p:txBody>
      </p:sp>
      <p:grpSp>
        <p:nvGrpSpPr>
          <p:cNvPr id="27715" name="Group 161"/>
          <p:cNvGrpSpPr>
            <a:grpSpLocks/>
          </p:cNvGrpSpPr>
          <p:nvPr/>
        </p:nvGrpSpPr>
        <p:grpSpPr bwMode="auto">
          <a:xfrm>
            <a:off x="4352609" y="3733483"/>
            <a:ext cx="358775" cy="704850"/>
            <a:chOff x="4140" y="429"/>
            <a:chExt cx="1425" cy="2396"/>
          </a:xfrm>
        </p:grpSpPr>
        <p:sp>
          <p:nvSpPr>
            <p:cNvPr id="27722" name="Freeform 162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7 w 354"/>
                <a:gd name="T1" fmla="*/ 0 h 2742"/>
                <a:gd name="T2" fmla="*/ 93 w 354"/>
                <a:gd name="T3" fmla="*/ 114 h 2742"/>
                <a:gd name="T4" fmla="*/ 91 w 354"/>
                <a:gd name="T5" fmla="*/ 881 h 2742"/>
                <a:gd name="T6" fmla="*/ 0 w 354"/>
                <a:gd name="T7" fmla="*/ 921 h 2742"/>
                <a:gd name="T8" fmla="*/ 1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388" name="Rectangle 163"/>
            <p:cNvSpPr>
              <a:spLocks noChangeArrowheads="1"/>
            </p:cNvSpPr>
            <p:nvPr/>
          </p:nvSpPr>
          <p:spPr bwMode="auto">
            <a:xfrm>
              <a:off x="4203" y="429"/>
              <a:ext cx="1053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7724" name="Freeform 164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56 w 211"/>
                <a:gd name="T3" fmla="*/ 73 h 2537"/>
                <a:gd name="T4" fmla="*/ 2 w 211"/>
                <a:gd name="T5" fmla="*/ 83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7725" name="Freeform 165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3 h 226"/>
                <a:gd name="T4" fmla="*/ 87 w 328"/>
                <a:gd name="T5" fmla="*/ 77 h 226"/>
                <a:gd name="T6" fmla="*/ 0 w 328"/>
                <a:gd name="T7" fmla="*/ 34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391" name="Rectangle 166"/>
            <p:cNvSpPr>
              <a:spLocks noChangeArrowheads="1"/>
            </p:cNvSpPr>
            <p:nvPr/>
          </p:nvSpPr>
          <p:spPr bwMode="auto">
            <a:xfrm>
              <a:off x="4209" y="693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27727" name="Group 167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3417" name="AutoShape 168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13418" name="AutoShape 169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3393" name="Rectangle 170"/>
            <p:cNvSpPr>
              <a:spLocks noChangeArrowheads="1"/>
            </p:cNvSpPr>
            <p:nvPr/>
          </p:nvSpPr>
          <p:spPr bwMode="auto">
            <a:xfrm>
              <a:off x="4222" y="101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27729" name="Group 171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3415" name="AutoShape 172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4" cy="15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13416" name="AutoShape 173"/>
              <p:cNvSpPr>
                <a:spLocks noChangeArrowheads="1"/>
              </p:cNvSpPr>
              <p:nvPr/>
            </p:nvSpPr>
            <p:spPr bwMode="auto">
              <a:xfrm>
                <a:off x="628" y="2586"/>
                <a:ext cx="69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3395" name="Rectangle 174"/>
            <p:cNvSpPr>
              <a:spLocks noChangeArrowheads="1"/>
            </p:cNvSpPr>
            <p:nvPr/>
          </p:nvSpPr>
          <p:spPr bwMode="auto">
            <a:xfrm>
              <a:off x="4216" y="135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396" name="Rectangle 175"/>
            <p:cNvSpPr>
              <a:spLocks noChangeArrowheads="1"/>
            </p:cNvSpPr>
            <p:nvPr/>
          </p:nvSpPr>
          <p:spPr bwMode="auto">
            <a:xfrm>
              <a:off x="4228" y="1654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27732" name="Group 176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3413" name="AutoShape 177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13414" name="AutoShape 178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9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27733" name="Freeform 179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2 h 226"/>
                <a:gd name="T4" fmla="*/ 87 w 328"/>
                <a:gd name="T5" fmla="*/ 75 h 226"/>
                <a:gd name="T6" fmla="*/ 0 w 328"/>
                <a:gd name="T7" fmla="*/ 3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27734" name="Group 180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3411" name="AutoShape 181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13412" name="AutoShape 182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1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3400" name="Rectangle 183"/>
            <p:cNvSpPr>
              <a:spLocks noChangeArrowheads="1"/>
            </p:cNvSpPr>
            <p:nvPr/>
          </p:nvSpPr>
          <p:spPr bwMode="auto">
            <a:xfrm>
              <a:off x="5250" y="429"/>
              <a:ext cx="69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7736" name="Freeform 184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77 w 296"/>
                <a:gd name="T3" fmla="*/ 47 h 256"/>
                <a:gd name="T4" fmla="*/ 78 w 296"/>
                <a:gd name="T5" fmla="*/ 85 h 256"/>
                <a:gd name="T6" fmla="*/ 0 w 296"/>
                <a:gd name="T7" fmla="*/ 3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7737" name="Freeform 185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81 w 304"/>
                <a:gd name="T3" fmla="*/ 55 h 288"/>
                <a:gd name="T4" fmla="*/ 76 w 304"/>
                <a:gd name="T5" fmla="*/ 97 h 288"/>
                <a:gd name="T6" fmla="*/ 2 w 304"/>
                <a:gd name="T7" fmla="*/ 4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03" name="Oval 186"/>
            <p:cNvSpPr>
              <a:spLocks noChangeArrowheads="1"/>
            </p:cNvSpPr>
            <p:nvPr/>
          </p:nvSpPr>
          <p:spPr bwMode="auto">
            <a:xfrm>
              <a:off x="5515" y="2609"/>
              <a:ext cx="50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7739" name="Freeform 187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6 h 240"/>
                <a:gd name="T2" fmla="*/ 2 w 306"/>
                <a:gd name="T3" fmla="*/ 81 h 240"/>
                <a:gd name="T4" fmla="*/ 81 w 306"/>
                <a:gd name="T5" fmla="*/ 37 h 240"/>
                <a:gd name="T6" fmla="*/ 78 w 306"/>
                <a:gd name="T7" fmla="*/ 0 h 240"/>
                <a:gd name="T8" fmla="*/ 0 w 306"/>
                <a:gd name="T9" fmla="*/ 36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05" name="AutoShape 188"/>
            <p:cNvSpPr>
              <a:spLocks noChangeArrowheads="1"/>
            </p:cNvSpPr>
            <p:nvPr/>
          </p:nvSpPr>
          <p:spPr bwMode="auto">
            <a:xfrm>
              <a:off x="4140" y="2679"/>
              <a:ext cx="1198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06" name="AutoShape 189"/>
            <p:cNvSpPr>
              <a:spLocks noChangeArrowheads="1"/>
            </p:cNvSpPr>
            <p:nvPr/>
          </p:nvSpPr>
          <p:spPr bwMode="auto">
            <a:xfrm>
              <a:off x="4203" y="2712"/>
              <a:ext cx="1072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07" name="Oval 190"/>
            <p:cNvSpPr>
              <a:spLocks noChangeArrowheads="1"/>
            </p:cNvSpPr>
            <p:nvPr/>
          </p:nvSpPr>
          <p:spPr bwMode="auto">
            <a:xfrm>
              <a:off x="4310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08" name="Oval 191"/>
            <p:cNvSpPr>
              <a:spLocks noChangeArrowheads="1"/>
            </p:cNvSpPr>
            <p:nvPr/>
          </p:nvSpPr>
          <p:spPr bwMode="auto">
            <a:xfrm>
              <a:off x="4487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 dirty="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409" name="Oval 192"/>
            <p:cNvSpPr>
              <a:spLocks noChangeArrowheads="1"/>
            </p:cNvSpPr>
            <p:nvPr/>
          </p:nvSpPr>
          <p:spPr bwMode="auto">
            <a:xfrm>
              <a:off x="4663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3410" name="Rectangle 193"/>
            <p:cNvSpPr>
              <a:spLocks noChangeArrowheads="1"/>
            </p:cNvSpPr>
            <p:nvPr/>
          </p:nvSpPr>
          <p:spPr bwMode="auto">
            <a:xfrm>
              <a:off x="5061" y="1837"/>
              <a:ext cx="88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7716" name="Group 194"/>
          <p:cNvGrpSpPr>
            <a:grpSpLocks/>
          </p:cNvGrpSpPr>
          <p:nvPr/>
        </p:nvGrpSpPr>
        <p:grpSpPr bwMode="auto">
          <a:xfrm>
            <a:off x="1487170" y="4154171"/>
            <a:ext cx="711200" cy="669925"/>
            <a:chOff x="-44" y="1473"/>
            <a:chExt cx="981" cy="1105"/>
          </a:xfrm>
        </p:grpSpPr>
        <p:pic>
          <p:nvPicPr>
            <p:cNvPr id="27720" name="Picture 19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721" name="Freeform 19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7717" name="Group 197"/>
          <p:cNvGrpSpPr>
            <a:grpSpLocks/>
          </p:cNvGrpSpPr>
          <p:nvPr/>
        </p:nvGrpSpPr>
        <p:grpSpPr bwMode="auto">
          <a:xfrm flipH="1">
            <a:off x="9789795" y="4070034"/>
            <a:ext cx="711200" cy="669925"/>
            <a:chOff x="-44" y="1473"/>
            <a:chExt cx="981" cy="1105"/>
          </a:xfrm>
        </p:grpSpPr>
        <p:pic>
          <p:nvPicPr>
            <p:cNvPr id="27718" name="Picture 198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719" name="Freeform 19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14</a:t>
            </a:fld>
            <a:endParaRPr lang="en-US" altLang="zh-CN" dirty="0"/>
          </a:p>
        </p:txBody>
      </p:sp>
      <p:sp>
        <p:nvSpPr>
          <p:cNvPr id="141" name="Text Box 155">
            <a:extLst>
              <a:ext uri="{FF2B5EF4-FFF2-40B4-BE49-F238E27FC236}">
                <a16:creationId xmlns:a16="http://schemas.microsoft.com/office/drawing/2014/main" id="{77531022-466A-4526-A7BC-F2CF507DC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3985" y="1441778"/>
            <a:ext cx="91081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b="1" dirty="0">
                <a:latin typeface="+mn-lt"/>
                <a:ea typeface="+mn-ea"/>
              </a:rPr>
              <a:t>3 segments, all destined to </a:t>
            </a:r>
            <a:r>
              <a:rPr lang="en-US" sz="2400" b="1" u="sng" dirty="0">
                <a:solidFill>
                  <a:schemeClr val="accent5"/>
                </a:solidFill>
                <a:latin typeface="+mn-lt"/>
                <a:ea typeface="+mn-ea"/>
              </a:rPr>
              <a:t>IP add: B,  </a:t>
            </a:r>
            <a:r>
              <a:rPr lang="en-US" sz="2400" b="1" u="sng" dirty="0" err="1">
                <a:solidFill>
                  <a:schemeClr val="accent5"/>
                </a:solidFill>
                <a:latin typeface="+mn-lt"/>
                <a:ea typeface="+mn-ea"/>
              </a:rPr>
              <a:t>dest</a:t>
            </a:r>
            <a:r>
              <a:rPr lang="en-US" sz="2400" b="1" u="sng" dirty="0">
                <a:solidFill>
                  <a:schemeClr val="accent5"/>
                </a:solidFill>
                <a:latin typeface="+mn-lt"/>
                <a:ea typeface="+mn-ea"/>
              </a:rPr>
              <a:t> port: 80 </a:t>
            </a:r>
            <a:r>
              <a:rPr lang="en-US" sz="2400" b="1" dirty="0">
                <a:latin typeface="+mn-lt"/>
                <a:ea typeface="+mn-ea"/>
              </a:rPr>
              <a:t>are demultiplexed</a:t>
            </a:r>
          </a:p>
        </p:txBody>
      </p:sp>
    </p:spTree>
    <p:extLst>
      <p:ext uri="{BB962C8B-B14F-4D97-AF65-F5344CB8AC3E}">
        <p14:creationId xmlns:p14="http://schemas.microsoft.com/office/powerpoint/2010/main" val="419727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64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4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Connection-oriented </a:t>
            </a:r>
            <a:r>
              <a:rPr lang="en-US" dirty="0" err="1"/>
              <a:t>demux</a:t>
            </a:r>
            <a:r>
              <a:rPr lang="en-US" dirty="0"/>
              <a:t>: example</a:t>
            </a:r>
          </a:p>
        </p:txBody>
      </p:sp>
      <p:sp>
        <p:nvSpPr>
          <p:cNvPr id="28676" name="Freeform 4"/>
          <p:cNvSpPr>
            <a:spLocks/>
          </p:cNvSpPr>
          <p:nvPr/>
        </p:nvSpPr>
        <p:spPr bwMode="auto">
          <a:xfrm>
            <a:off x="4515380" y="2121266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8677" name="Freeform 5"/>
          <p:cNvSpPr>
            <a:spLocks/>
          </p:cNvSpPr>
          <p:nvPr/>
        </p:nvSpPr>
        <p:spPr bwMode="auto">
          <a:xfrm>
            <a:off x="2123018" y="2300654"/>
            <a:ext cx="460375" cy="2193925"/>
          </a:xfrm>
          <a:custGeom>
            <a:avLst/>
            <a:gdLst>
              <a:gd name="T0" fmla="*/ 2147483647 w 290"/>
              <a:gd name="T1" fmla="*/ 2147483647 h 1382"/>
              <a:gd name="T2" fmla="*/ 0 w 290"/>
              <a:gd name="T3" fmla="*/ 2147483647 h 1382"/>
              <a:gd name="T4" fmla="*/ 2147483647 w 290"/>
              <a:gd name="T5" fmla="*/ 0 h 1382"/>
              <a:gd name="T6" fmla="*/ 2147483647 w 290"/>
              <a:gd name="T7" fmla="*/ 2147483647 h 1382"/>
              <a:gd name="T8" fmla="*/ 2147483647 w 290"/>
              <a:gd name="T9" fmla="*/ 2147483647 h 1382"/>
              <a:gd name="T10" fmla="*/ 2147483647 w 290"/>
              <a:gd name="T11" fmla="*/ 2147483647 h 13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90" h="1382">
                <a:moveTo>
                  <a:pt x="15" y="1382"/>
                </a:moveTo>
                <a:lnTo>
                  <a:pt x="0" y="1360"/>
                </a:lnTo>
                <a:lnTo>
                  <a:pt x="290" y="0"/>
                </a:lnTo>
                <a:lnTo>
                  <a:pt x="284" y="1258"/>
                </a:lnTo>
                <a:lnTo>
                  <a:pt x="182" y="1382"/>
                </a:lnTo>
                <a:lnTo>
                  <a:pt x="15" y="138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8678" name="Rectangle 23"/>
          <p:cNvSpPr>
            <a:spLocks noChangeArrowheads="1"/>
          </p:cNvSpPr>
          <p:nvPr/>
        </p:nvSpPr>
        <p:spPr bwMode="auto">
          <a:xfrm>
            <a:off x="2618317" y="2278428"/>
            <a:ext cx="1296988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400" dirty="0">
              <a:latin typeface="+mn-lt"/>
              <a:ea typeface="+mn-ea"/>
            </a:endParaRPr>
          </a:p>
        </p:txBody>
      </p:sp>
      <p:sp>
        <p:nvSpPr>
          <p:cNvPr id="28679" name="Rectangle 24"/>
          <p:cNvSpPr>
            <a:spLocks noChangeArrowheads="1"/>
          </p:cNvSpPr>
          <p:nvPr/>
        </p:nvSpPr>
        <p:spPr bwMode="auto">
          <a:xfrm>
            <a:off x="2580218" y="2332404"/>
            <a:ext cx="12731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400" dirty="0">
              <a:latin typeface="+mn-lt"/>
              <a:ea typeface="+mn-ea"/>
            </a:endParaRPr>
          </a:p>
        </p:txBody>
      </p:sp>
      <p:sp>
        <p:nvSpPr>
          <p:cNvPr id="28680" name="Line 25"/>
          <p:cNvSpPr>
            <a:spLocks noChangeShapeType="1"/>
          </p:cNvSpPr>
          <p:nvPr/>
        </p:nvSpPr>
        <p:spPr bwMode="auto">
          <a:xfrm>
            <a:off x="2589742" y="3092817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8681" name="Text Box 26"/>
          <p:cNvSpPr txBox="1">
            <a:spLocks noChangeArrowheads="1"/>
          </p:cNvSpPr>
          <p:nvPr/>
        </p:nvSpPr>
        <p:spPr bwMode="auto">
          <a:xfrm>
            <a:off x="2546881" y="3075354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transport</a:t>
            </a:r>
          </a:p>
        </p:txBody>
      </p:sp>
      <p:sp>
        <p:nvSpPr>
          <p:cNvPr id="28682" name="Line 27"/>
          <p:cNvSpPr>
            <a:spLocks noChangeShapeType="1"/>
          </p:cNvSpPr>
          <p:nvPr/>
        </p:nvSpPr>
        <p:spPr bwMode="auto">
          <a:xfrm>
            <a:off x="2597680" y="3413492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8683" name="Line 28"/>
          <p:cNvSpPr>
            <a:spLocks noChangeShapeType="1"/>
          </p:cNvSpPr>
          <p:nvPr/>
        </p:nvSpPr>
        <p:spPr bwMode="auto">
          <a:xfrm>
            <a:off x="2583392" y="3723054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8684" name="Line 29"/>
          <p:cNvSpPr>
            <a:spLocks noChangeShapeType="1"/>
          </p:cNvSpPr>
          <p:nvPr/>
        </p:nvSpPr>
        <p:spPr bwMode="auto">
          <a:xfrm>
            <a:off x="2583392" y="4008804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8685" name="Text Box 26"/>
          <p:cNvSpPr txBox="1">
            <a:spLocks noChangeArrowheads="1"/>
          </p:cNvSpPr>
          <p:nvPr/>
        </p:nvSpPr>
        <p:spPr bwMode="auto">
          <a:xfrm>
            <a:off x="2581806" y="2322879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application</a:t>
            </a:r>
          </a:p>
        </p:txBody>
      </p:sp>
      <p:sp>
        <p:nvSpPr>
          <p:cNvPr id="28686" name="Text Box 26"/>
          <p:cNvSpPr txBox="1">
            <a:spLocks noChangeArrowheads="1"/>
          </p:cNvSpPr>
          <p:nvPr/>
        </p:nvSpPr>
        <p:spPr bwMode="auto">
          <a:xfrm>
            <a:off x="2537356" y="3980229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physical</a:t>
            </a:r>
          </a:p>
        </p:txBody>
      </p:sp>
      <p:sp>
        <p:nvSpPr>
          <p:cNvPr id="28687" name="Text Box 26"/>
          <p:cNvSpPr txBox="1">
            <a:spLocks noChangeArrowheads="1"/>
          </p:cNvSpPr>
          <p:nvPr/>
        </p:nvSpPr>
        <p:spPr bwMode="auto">
          <a:xfrm>
            <a:off x="2556406" y="3694479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link</a:t>
            </a:r>
          </a:p>
        </p:txBody>
      </p:sp>
      <p:sp>
        <p:nvSpPr>
          <p:cNvPr id="28688" name="Text Box 26"/>
          <p:cNvSpPr txBox="1">
            <a:spLocks noChangeArrowheads="1"/>
          </p:cNvSpPr>
          <p:nvPr/>
        </p:nvSpPr>
        <p:spPr bwMode="auto">
          <a:xfrm>
            <a:off x="2546881" y="3399204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network</a:t>
            </a:r>
          </a:p>
        </p:txBody>
      </p:sp>
      <p:sp>
        <p:nvSpPr>
          <p:cNvPr id="14354" name="Oval 18"/>
          <p:cNvSpPr>
            <a:spLocks noChangeArrowheads="1"/>
          </p:cNvSpPr>
          <p:nvPr/>
        </p:nvSpPr>
        <p:spPr bwMode="auto">
          <a:xfrm>
            <a:off x="2916767" y="260862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2000" dirty="0">
                <a:latin typeface="+mn-lt"/>
                <a:ea typeface="+mn-ea"/>
              </a:rPr>
              <a:t>P1</a:t>
            </a:r>
          </a:p>
        </p:txBody>
      </p:sp>
      <p:grpSp>
        <p:nvGrpSpPr>
          <p:cNvPr id="28690" name="Group 19"/>
          <p:cNvGrpSpPr>
            <a:grpSpLocks/>
          </p:cNvGrpSpPr>
          <p:nvPr/>
        </p:nvGrpSpPr>
        <p:grpSpPr bwMode="auto">
          <a:xfrm>
            <a:off x="2885018" y="2932478"/>
            <a:ext cx="620713" cy="228600"/>
            <a:chOff x="1287" y="2524"/>
            <a:chExt cx="260" cy="100"/>
          </a:xfrm>
        </p:grpSpPr>
        <p:sp>
          <p:nvSpPr>
            <p:cNvPr id="14471" name="Rectangle 20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72" name="Rectangle 21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73" name="Rectangle 22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74" name="Rectangle 23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28691" name="Rectangle 23"/>
          <p:cNvSpPr>
            <a:spLocks noChangeArrowheads="1"/>
          </p:cNvSpPr>
          <p:nvPr/>
        </p:nvSpPr>
        <p:spPr bwMode="auto">
          <a:xfrm>
            <a:off x="5117042" y="2045066"/>
            <a:ext cx="2254250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400" dirty="0">
              <a:latin typeface="+mn-lt"/>
              <a:ea typeface="+mn-ea"/>
            </a:endParaRPr>
          </a:p>
        </p:txBody>
      </p:sp>
      <p:sp>
        <p:nvSpPr>
          <p:cNvPr id="28692" name="Rectangle 24"/>
          <p:cNvSpPr>
            <a:spLocks noChangeArrowheads="1"/>
          </p:cNvSpPr>
          <p:nvPr/>
        </p:nvSpPr>
        <p:spPr bwMode="auto">
          <a:xfrm>
            <a:off x="5063068" y="2122854"/>
            <a:ext cx="22256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400" dirty="0">
              <a:latin typeface="+mn-lt"/>
              <a:ea typeface="+mn-ea"/>
            </a:endParaRPr>
          </a:p>
        </p:txBody>
      </p:sp>
      <p:sp>
        <p:nvSpPr>
          <p:cNvPr id="28693" name="Text Box 26"/>
          <p:cNvSpPr txBox="1">
            <a:spLocks noChangeArrowheads="1"/>
          </p:cNvSpPr>
          <p:nvPr/>
        </p:nvSpPr>
        <p:spPr bwMode="auto">
          <a:xfrm>
            <a:off x="5488518" y="2851517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transport</a:t>
            </a:r>
          </a:p>
        </p:txBody>
      </p:sp>
      <p:sp>
        <p:nvSpPr>
          <p:cNvPr id="28694" name="Text Box 26"/>
          <p:cNvSpPr txBox="1">
            <a:spLocks noChangeArrowheads="1"/>
          </p:cNvSpPr>
          <p:nvPr/>
        </p:nvSpPr>
        <p:spPr bwMode="auto">
          <a:xfrm>
            <a:off x="5542493" y="2075229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application</a:t>
            </a:r>
          </a:p>
        </p:txBody>
      </p:sp>
      <p:sp>
        <p:nvSpPr>
          <p:cNvPr id="28695" name="Text Box 26"/>
          <p:cNvSpPr txBox="1">
            <a:spLocks noChangeArrowheads="1"/>
          </p:cNvSpPr>
          <p:nvPr/>
        </p:nvSpPr>
        <p:spPr bwMode="auto">
          <a:xfrm>
            <a:off x="5482168" y="3756392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physical</a:t>
            </a:r>
          </a:p>
        </p:txBody>
      </p:sp>
      <p:sp>
        <p:nvSpPr>
          <p:cNvPr id="28696" name="Text Box 26"/>
          <p:cNvSpPr txBox="1">
            <a:spLocks noChangeArrowheads="1"/>
          </p:cNvSpPr>
          <p:nvPr/>
        </p:nvSpPr>
        <p:spPr bwMode="auto">
          <a:xfrm>
            <a:off x="5482168" y="3470642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link</a:t>
            </a:r>
          </a:p>
        </p:txBody>
      </p:sp>
      <p:sp>
        <p:nvSpPr>
          <p:cNvPr id="28697" name="Rectangle 23"/>
          <p:cNvSpPr>
            <a:spLocks noChangeArrowheads="1"/>
          </p:cNvSpPr>
          <p:nvPr/>
        </p:nvSpPr>
        <p:spPr bwMode="auto">
          <a:xfrm>
            <a:off x="8252356" y="2270491"/>
            <a:ext cx="1296987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400" dirty="0">
              <a:latin typeface="+mn-lt"/>
              <a:ea typeface="+mn-ea"/>
            </a:endParaRPr>
          </a:p>
        </p:txBody>
      </p:sp>
      <p:sp>
        <p:nvSpPr>
          <p:cNvPr id="28698" name="Rectangle 24"/>
          <p:cNvSpPr>
            <a:spLocks noChangeArrowheads="1"/>
          </p:cNvSpPr>
          <p:nvPr/>
        </p:nvSpPr>
        <p:spPr bwMode="auto">
          <a:xfrm>
            <a:off x="8055505" y="2311766"/>
            <a:ext cx="1631950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en-US" sz="2400" dirty="0">
              <a:latin typeface="+mn-lt"/>
              <a:ea typeface="+mn-ea"/>
            </a:endParaRPr>
          </a:p>
        </p:txBody>
      </p:sp>
      <p:sp>
        <p:nvSpPr>
          <p:cNvPr id="28699" name="Text Box 26"/>
          <p:cNvSpPr txBox="1">
            <a:spLocks noChangeArrowheads="1"/>
          </p:cNvSpPr>
          <p:nvPr/>
        </p:nvSpPr>
        <p:spPr bwMode="auto">
          <a:xfrm>
            <a:off x="8180918" y="3067417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transport</a:t>
            </a:r>
          </a:p>
        </p:txBody>
      </p:sp>
      <p:sp>
        <p:nvSpPr>
          <p:cNvPr id="28700" name="Text Box 26"/>
          <p:cNvSpPr txBox="1">
            <a:spLocks noChangeArrowheads="1"/>
          </p:cNvSpPr>
          <p:nvPr/>
        </p:nvSpPr>
        <p:spPr bwMode="auto">
          <a:xfrm>
            <a:off x="8215843" y="2314942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application</a:t>
            </a:r>
          </a:p>
        </p:txBody>
      </p:sp>
      <p:sp>
        <p:nvSpPr>
          <p:cNvPr id="28701" name="Text Box 26"/>
          <p:cNvSpPr txBox="1">
            <a:spLocks noChangeArrowheads="1"/>
          </p:cNvSpPr>
          <p:nvPr/>
        </p:nvSpPr>
        <p:spPr bwMode="auto">
          <a:xfrm>
            <a:off x="8223781" y="3972292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physical</a:t>
            </a:r>
          </a:p>
        </p:txBody>
      </p:sp>
      <p:sp>
        <p:nvSpPr>
          <p:cNvPr id="28702" name="Text Box 26"/>
          <p:cNvSpPr txBox="1">
            <a:spLocks noChangeArrowheads="1"/>
          </p:cNvSpPr>
          <p:nvPr/>
        </p:nvSpPr>
        <p:spPr bwMode="auto">
          <a:xfrm>
            <a:off x="8190443" y="3686542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link</a:t>
            </a:r>
          </a:p>
        </p:txBody>
      </p:sp>
      <p:sp>
        <p:nvSpPr>
          <p:cNvPr id="28703" name="Text Box 26"/>
          <p:cNvSpPr txBox="1">
            <a:spLocks noChangeArrowheads="1"/>
          </p:cNvSpPr>
          <p:nvPr/>
        </p:nvSpPr>
        <p:spPr bwMode="auto">
          <a:xfrm>
            <a:off x="8180918" y="3391267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network</a:t>
            </a:r>
          </a:p>
        </p:txBody>
      </p:sp>
      <p:sp>
        <p:nvSpPr>
          <p:cNvPr id="14369" name="Oval 38"/>
          <p:cNvSpPr>
            <a:spLocks noChangeArrowheads="1"/>
          </p:cNvSpPr>
          <p:nvPr/>
        </p:nvSpPr>
        <p:spPr bwMode="auto">
          <a:xfrm>
            <a:off x="8136467" y="260862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2000" dirty="0">
                <a:latin typeface="+mn-lt"/>
                <a:ea typeface="+mn-ea"/>
              </a:rPr>
              <a:t>P2</a:t>
            </a:r>
          </a:p>
        </p:txBody>
      </p:sp>
      <p:sp>
        <p:nvSpPr>
          <p:cNvPr id="28705" name="Freeform 39"/>
          <p:cNvSpPr>
            <a:spLocks/>
          </p:cNvSpPr>
          <p:nvPr/>
        </p:nvSpPr>
        <p:spPr bwMode="auto">
          <a:xfrm>
            <a:off x="9689043" y="2291128"/>
            <a:ext cx="504825" cy="2133600"/>
          </a:xfrm>
          <a:custGeom>
            <a:avLst/>
            <a:gdLst>
              <a:gd name="T0" fmla="*/ 2147483647 w 318"/>
              <a:gd name="T1" fmla="*/ 2147483647 h 1344"/>
              <a:gd name="T2" fmla="*/ 2147483647 w 318"/>
              <a:gd name="T3" fmla="*/ 0 h 1344"/>
              <a:gd name="T4" fmla="*/ 0 w 318"/>
              <a:gd name="T5" fmla="*/ 2147483647 h 1344"/>
              <a:gd name="T6" fmla="*/ 2147483647 w 318"/>
              <a:gd name="T7" fmla="*/ 2147483647 h 1344"/>
              <a:gd name="T8" fmla="*/ 2147483647 w 318"/>
              <a:gd name="T9" fmla="*/ 2147483647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8" h="1344">
                <a:moveTo>
                  <a:pt x="318" y="1344"/>
                </a:moveTo>
                <a:lnTo>
                  <a:pt x="12" y="0"/>
                </a:lnTo>
                <a:lnTo>
                  <a:pt x="0" y="1224"/>
                </a:lnTo>
                <a:lnTo>
                  <a:pt x="121" y="1344"/>
                </a:lnTo>
                <a:lnTo>
                  <a:pt x="318" y="1344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28706" name="Group 42"/>
          <p:cNvGrpSpPr>
            <a:grpSpLocks/>
          </p:cNvGrpSpPr>
          <p:nvPr/>
        </p:nvGrpSpPr>
        <p:grpSpPr bwMode="auto">
          <a:xfrm>
            <a:off x="3788305" y="5537562"/>
            <a:ext cx="1736725" cy="657224"/>
            <a:chOff x="1260" y="3697"/>
            <a:chExt cx="1094" cy="414"/>
          </a:xfrm>
        </p:grpSpPr>
        <p:sp>
          <p:nvSpPr>
            <p:cNvPr id="14468" name="Rectangle 43"/>
            <p:cNvSpPr>
              <a:spLocks noChangeArrowheads="1"/>
            </p:cNvSpPr>
            <p:nvPr/>
          </p:nvSpPr>
          <p:spPr bwMode="auto">
            <a:xfrm>
              <a:off x="1553" y="3697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69" name="Line 44"/>
            <p:cNvSpPr>
              <a:spLocks noChangeShapeType="1"/>
            </p:cNvSpPr>
            <p:nvPr/>
          </p:nvSpPr>
          <p:spPr bwMode="auto">
            <a:xfrm flipV="1">
              <a:off x="2179" y="3770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70" name="Text Box 45"/>
            <p:cNvSpPr txBox="1">
              <a:spLocks noChangeArrowheads="1"/>
            </p:cNvSpPr>
            <p:nvPr/>
          </p:nvSpPr>
          <p:spPr bwMode="auto">
            <a:xfrm>
              <a:off x="1260" y="3822"/>
              <a:ext cx="1052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sz="1400" dirty="0">
                  <a:latin typeface="+mn-lt"/>
                  <a:ea typeface="+mn-ea"/>
                </a:rPr>
                <a:t>source IP, port: A,9157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 sz="1400" dirty="0" err="1">
                  <a:latin typeface="+mn-lt"/>
                  <a:ea typeface="+mn-ea"/>
                </a:rPr>
                <a:t>dest</a:t>
              </a:r>
              <a:r>
                <a:rPr lang="en-US" sz="1400" dirty="0">
                  <a:latin typeface="+mn-lt"/>
                  <a:ea typeface="+mn-ea"/>
                </a:rPr>
                <a:t> IP, port: B,80</a:t>
              </a:r>
            </a:p>
          </p:txBody>
        </p:sp>
      </p:grpSp>
      <p:grpSp>
        <p:nvGrpSpPr>
          <p:cNvPr id="28707" name="Group 46"/>
          <p:cNvGrpSpPr>
            <a:grpSpLocks/>
          </p:cNvGrpSpPr>
          <p:nvPr/>
        </p:nvGrpSpPr>
        <p:grpSpPr bwMode="auto">
          <a:xfrm>
            <a:off x="3351743" y="4847007"/>
            <a:ext cx="1628776" cy="657226"/>
            <a:chOff x="2741" y="3750"/>
            <a:chExt cx="1026" cy="414"/>
          </a:xfrm>
        </p:grpSpPr>
        <p:sp>
          <p:nvSpPr>
            <p:cNvPr id="14465" name="Rectangle 47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66" name="Line 48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67" name="Text Box 49"/>
            <p:cNvSpPr txBox="1">
              <a:spLocks noChangeArrowheads="1"/>
            </p:cNvSpPr>
            <p:nvPr/>
          </p:nvSpPr>
          <p:spPr bwMode="auto">
            <a:xfrm>
              <a:off x="2813" y="3875"/>
              <a:ext cx="954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dirty="0">
                  <a:latin typeface="+mn-lt"/>
                  <a:ea typeface="+mn-ea"/>
                </a:rPr>
                <a:t>source IP, port: B,80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dirty="0" err="1">
                  <a:latin typeface="+mn-lt"/>
                  <a:ea typeface="+mn-ea"/>
                </a:rPr>
                <a:t>dest</a:t>
              </a:r>
              <a:r>
                <a:rPr lang="en-US" sz="1400" dirty="0">
                  <a:latin typeface="+mn-lt"/>
                  <a:ea typeface="+mn-ea"/>
                </a:rPr>
                <a:t> IP, port: A,9157</a:t>
              </a:r>
            </a:p>
          </p:txBody>
        </p:sp>
      </p:grpSp>
      <p:sp>
        <p:nvSpPr>
          <p:cNvPr id="14373" name="Text Box 50"/>
          <p:cNvSpPr txBox="1">
            <a:spLocks noChangeArrowheads="1"/>
          </p:cNvSpPr>
          <p:nvPr/>
        </p:nvSpPr>
        <p:spPr bwMode="auto">
          <a:xfrm flipH="1">
            <a:off x="1650733" y="4683809"/>
            <a:ext cx="1394620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dirty="0">
                <a:latin typeface="+mn-lt"/>
                <a:ea typeface="+mn-ea"/>
              </a:rPr>
              <a:t>host: IP address A</a:t>
            </a:r>
          </a:p>
        </p:txBody>
      </p:sp>
      <p:sp>
        <p:nvSpPr>
          <p:cNvPr id="14374" name="Text Box 51"/>
          <p:cNvSpPr txBox="1">
            <a:spLocks noChangeArrowheads="1"/>
          </p:cNvSpPr>
          <p:nvPr/>
        </p:nvSpPr>
        <p:spPr bwMode="auto">
          <a:xfrm flipH="1">
            <a:off x="9441392" y="4695665"/>
            <a:ext cx="1257689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dirty="0">
                <a:latin typeface="+mn-lt"/>
                <a:ea typeface="+mn-ea"/>
              </a:rPr>
              <a:t>host: IP address C</a:t>
            </a:r>
          </a:p>
        </p:txBody>
      </p:sp>
      <p:sp>
        <p:nvSpPr>
          <p:cNvPr id="14375" name="Text Box 52"/>
          <p:cNvSpPr txBox="1">
            <a:spLocks noChangeArrowheads="1"/>
          </p:cNvSpPr>
          <p:nvPr/>
        </p:nvSpPr>
        <p:spPr bwMode="auto">
          <a:xfrm flipH="1">
            <a:off x="4294401" y="4259497"/>
            <a:ext cx="1385434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 dirty="0">
                <a:latin typeface="+mn-lt"/>
                <a:ea typeface="+mn-ea"/>
              </a:rPr>
              <a:t>server: IP address B</a:t>
            </a:r>
          </a:p>
        </p:txBody>
      </p:sp>
      <p:sp>
        <p:nvSpPr>
          <p:cNvPr id="14376" name="Line 53"/>
          <p:cNvSpPr>
            <a:spLocks noChangeShapeType="1"/>
          </p:cNvSpPr>
          <p:nvPr/>
        </p:nvSpPr>
        <p:spPr bwMode="auto">
          <a:xfrm>
            <a:off x="5039255" y="3799253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377" name="Line 54"/>
          <p:cNvSpPr>
            <a:spLocks noChangeShapeType="1"/>
          </p:cNvSpPr>
          <p:nvPr/>
        </p:nvSpPr>
        <p:spPr bwMode="auto">
          <a:xfrm>
            <a:off x="5055130" y="3497628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28713" name="Text Box 26"/>
          <p:cNvSpPr txBox="1">
            <a:spLocks noChangeArrowheads="1"/>
          </p:cNvSpPr>
          <p:nvPr/>
        </p:nvSpPr>
        <p:spPr bwMode="auto">
          <a:xfrm>
            <a:off x="5442481" y="3162667"/>
            <a:ext cx="1317625" cy="31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 dirty="0">
                <a:latin typeface="+mn-lt"/>
                <a:ea typeface="+mn-ea"/>
              </a:rPr>
              <a:t>network</a:t>
            </a:r>
          </a:p>
        </p:txBody>
      </p:sp>
      <p:sp>
        <p:nvSpPr>
          <p:cNvPr id="14379" name="Line 56"/>
          <p:cNvSpPr>
            <a:spLocks noChangeShapeType="1"/>
          </p:cNvSpPr>
          <p:nvPr/>
        </p:nvSpPr>
        <p:spPr bwMode="auto">
          <a:xfrm>
            <a:off x="5058305" y="3175366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380" name="Line 57"/>
          <p:cNvSpPr>
            <a:spLocks noChangeShapeType="1"/>
          </p:cNvSpPr>
          <p:nvPr/>
        </p:nvSpPr>
        <p:spPr bwMode="auto">
          <a:xfrm>
            <a:off x="5061480" y="2853103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grpSp>
        <p:nvGrpSpPr>
          <p:cNvPr id="28716" name="Group 58"/>
          <p:cNvGrpSpPr>
            <a:grpSpLocks/>
          </p:cNvGrpSpPr>
          <p:nvPr/>
        </p:nvGrpSpPr>
        <p:grpSpPr bwMode="auto">
          <a:xfrm>
            <a:off x="5237693" y="2714991"/>
            <a:ext cx="473075" cy="228600"/>
            <a:chOff x="1287" y="2524"/>
            <a:chExt cx="260" cy="100"/>
          </a:xfrm>
        </p:grpSpPr>
        <p:sp>
          <p:nvSpPr>
            <p:cNvPr id="14461" name="Rectangle 59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62" name="Rectangle 60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63" name="Rectangle 61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64" name="Rectangle 62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8717" name="Group 65"/>
          <p:cNvGrpSpPr>
            <a:grpSpLocks/>
          </p:cNvGrpSpPr>
          <p:nvPr/>
        </p:nvGrpSpPr>
        <p:grpSpPr bwMode="auto">
          <a:xfrm>
            <a:off x="5942543" y="2719753"/>
            <a:ext cx="473075" cy="228600"/>
            <a:chOff x="1287" y="2524"/>
            <a:chExt cx="260" cy="100"/>
          </a:xfrm>
        </p:grpSpPr>
        <p:sp>
          <p:nvSpPr>
            <p:cNvPr id="14457" name="Rectangle 66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58" name="Rectangle 67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59" name="Rectangle 68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60" name="Rectangle 69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8718" name="Group 70"/>
          <p:cNvGrpSpPr>
            <a:grpSpLocks/>
          </p:cNvGrpSpPr>
          <p:nvPr/>
        </p:nvGrpSpPr>
        <p:grpSpPr bwMode="auto">
          <a:xfrm>
            <a:off x="6614056" y="2724516"/>
            <a:ext cx="473075" cy="228600"/>
            <a:chOff x="1287" y="2524"/>
            <a:chExt cx="260" cy="100"/>
          </a:xfrm>
        </p:grpSpPr>
        <p:sp>
          <p:nvSpPr>
            <p:cNvPr id="14453" name="Rectangle 71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54" name="Rectangle 72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55" name="Rectangle 73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56" name="Rectangle 74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14384" name="Line 75"/>
          <p:cNvSpPr>
            <a:spLocks noChangeShapeType="1"/>
          </p:cNvSpPr>
          <p:nvPr/>
        </p:nvSpPr>
        <p:spPr bwMode="auto">
          <a:xfrm>
            <a:off x="8047567" y="4015153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385" name="Line 76"/>
          <p:cNvSpPr>
            <a:spLocks noChangeShapeType="1"/>
          </p:cNvSpPr>
          <p:nvPr/>
        </p:nvSpPr>
        <p:spPr bwMode="auto">
          <a:xfrm>
            <a:off x="8038042" y="3719878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386" name="Line 77"/>
          <p:cNvSpPr>
            <a:spLocks noChangeShapeType="1"/>
          </p:cNvSpPr>
          <p:nvPr/>
        </p:nvSpPr>
        <p:spPr bwMode="auto">
          <a:xfrm>
            <a:off x="8038042" y="3424603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387" name="Line 78"/>
          <p:cNvSpPr>
            <a:spLocks noChangeShapeType="1"/>
          </p:cNvSpPr>
          <p:nvPr/>
        </p:nvSpPr>
        <p:spPr bwMode="auto">
          <a:xfrm>
            <a:off x="8038042" y="3119803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grpSp>
        <p:nvGrpSpPr>
          <p:cNvPr id="28723" name="Group 79"/>
          <p:cNvGrpSpPr>
            <a:grpSpLocks/>
          </p:cNvGrpSpPr>
          <p:nvPr/>
        </p:nvGrpSpPr>
        <p:grpSpPr bwMode="auto">
          <a:xfrm>
            <a:off x="8190443" y="2946766"/>
            <a:ext cx="473075" cy="228600"/>
            <a:chOff x="1287" y="2524"/>
            <a:chExt cx="260" cy="100"/>
          </a:xfrm>
        </p:grpSpPr>
        <p:sp>
          <p:nvSpPr>
            <p:cNvPr id="14449" name="Rectangle 80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50" name="Rectangle 81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51" name="Rectangle 82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52" name="Rectangle 83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8724" name="Group 84"/>
          <p:cNvGrpSpPr>
            <a:grpSpLocks/>
          </p:cNvGrpSpPr>
          <p:nvPr/>
        </p:nvGrpSpPr>
        <p:grpSpPr bwMode="auto">
          <a:xfrm>
            <a:off x="8985781" y="2937241"/>
            <a:ext cx="473075" cy="228600"/>
            <a:chOff x="1287" y="2524"/>
            <a:chExt cx="260" cy="100"/>
          </a:xfrm>
        </p:grpSpPr>
        <p:sp>
          <p:nvSpPr>
            <p:cNvPr id="14445" name="Rectangle 85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46" name="Rectangle 86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47" name="Rectangle 87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48" name="Rectangle 88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14390" name="Oval 89"/>
          <p:cNvSpPr>
            <a:spLocks noChangeArrowheads="1"/>
          </p:cNvSpPr>
          <p:nvPr/>
        </p:nvSpPr>
        <p:spPr bwMode="auto">
          <a:xfrm>
            <a:off x="8927042" y="2603866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2000" dirty="0">
                <a:latin typeface="+mn-lt"/>
                <a:ea typeface="+mn-ea"/>
              </a:rPr>
              <a:t>P3</a:t>
            </a:r>
          </a:p>
        </p:txBody>
      </p:sp>
      <p:sp>
        <p:nvSpPr>
          <p:cNvPr id="28726" name="Freeform 90"/>
          <p:cNvSpPr>
            <a:spLocks/>
          </p:cNvSpPr>
          <p:nvPr/>
        </p:nvSpPr>
        <p:spPr bwMode="auto">
          <a:xfrm>
            <a:off x="3178706" y="2807067"/>
            <a:ext cx="2695575" cy="2695575"/>
          </a:xfrm>
          <a:custGeom>
            <a:avLst/>
            <a:gdLst>
              <a:gd name="T0" fmla="*/ 0 w 1698"/>
              <a:gd name="T1" fmla="*/ 2147483647 h 1698"/>
              <a:gd name="T2" fmla="*/ 0 w 1698"/>
              <a:gd name="T3" fmla="*/ 2147483647 h 1698"/>
              <a:gd name="T4" fmla="*/ 2147483647 w 1698"/>
              <a:gd name="T5" fmla="*/ 2147483647 h 1698"/>
              <a:gd name="T6" fmla="*/ 2147483647 w 1698"/>
              <a:gd name="T7" fmla="*/ 2147483647 h 1698"/>
              <a:gd name="T8" fmla="*/ 2147483647 w 1698"/>
              <a:gd name="T9" fmla="*/ 0 h 16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98" h="1698">
                <a:moveTo>
                  <a:pt x="0" y="131"/>
                </a:moveTo>
                <a:lnTo>
                  <a:pt x="0" y="1698"/>
                </a:lnTo>
                <a:lnTo>
                  <a:pt x="1698" y="1690"/>
                </a:lnTo>
                <a:lnTo>
                  <a:pt x="1691" y="148"/>
                </a:lnTo>
                <a:lnTo>
                  <a:pt x="1443" y="0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8727" name="Freeform 91"/>
          <p:cNvSpPr>
            <a:spLocks/>
          </p:cNvSpPr>
          <p:nvPr/>
        </p:nvSpPr>
        <p:spPr bwMode="auto">
          <a:xfrm>
            <a:off x="6164793" y="2838817"/>
            <a:ext cx="3089275" cy="3252787"/>
          </a:xfrm>
          <a:custGeom>
            <a:avLst/>
            <a:gdLst>
              <a:gd name="T0" fmla="*/ 0 w 1946"/>
              <a:gd name="T1" fmla="*/ 0 h 1801"/>
              <a:gd name="T2" fmla="*/ 0 w 1946"/>
              <a:gd name="T3" fmla="*/ 2147483647 h 1801"/>
              <a:gd name="T4" fmla="*/ 2147483647 w 1946"/>
              <a:gd name="T5" fmla="*/ 2147483647 h 1801"/>
              <a:gd name="T6" fmla="*/ 2147483647 w 1946"/>
              <a:gd name="T7" fmla="*/ 2147483647 h 180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46" h="1801">
                <a:moveTo>
                  <a:pt x="0" y="0"/>
                </a:moveTo>
                <a:lnTo>
                  <a:pt x="0" y="1801"/>
                </a:lnTo>
                <a:lnTo>
                  <a:pt x="1946" y="1794"/>
                </a:lnTo>
                <a:lnTo>
                  <a:pt x="1925" y="132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8728" name="Freeform 92"/>
          <p:cNvSpPr>
            <a:spLocks/>
          </p:cNvSpPr>
          <p:nvPr/>
        </p:nvSpPr>
        <p:spPr bwMode="auto">
          <a:xfrm>
            <a:off x="6823606" y="2827703"/>
            <a:ext cx="1609725" cy="2465388"/>
          </a:xfrm>
          <a:custGeom>
            <a:avLst/>
            <a:gdLst>
              <a:gd name="T0" fmla="*/ 0 w 1014"/>
              <a:gd name="T1" fmla="*/ 0 h 1480"/>
              <a:gd name="T2" fmla="*/ 0 w 1014"/>
              <a:gd name="T3" fmla="*/ 2147483647 h 1480"/>
              <a:gd name="T4" fmla="*/ 2147483647 w 1014"/>
              <a:gd name="T5" fmla="*/ 2147483647 h 1480"/>
              <a:gd name="T6" fmla="*/ 2147483647 w 1014"/>
              <a:gd name="T7" fmla="*/ 2147483647 h 14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14" h="1480">
                <a:moveTo>
                  <a:pt x="0" y="0"/>
                </a:moveTo>
                <a:lnTo>
                  <a:pt x="0" y="1480"/>
                </a:lnTo>
                <a:lnTo>
                  <a:pt x="1014" y="1480"/>
                </a:lnTo>
                <a:lnTo>
                  <a:pt x="1014" y="146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28729" name="Group 93"/>
          <p:cNvGrpSpPr>
            <a:grpSpLocks/>
          </p:cNvGrpSpPr>
          <p:nvPr/>
        </p:nvGrpSpPr>
        <p:grpSpPr bwMode="auto">
          <a:xfrm>
            <a:off x="6922029" y="5051787"/>
            <a:ext cx="1800224" cy="657224"/>
            <a:chOff x="2741" y="3750"/>
            <a:chExt cx="1134" cy="414"/>
          </a:xfrm>
        </p:grpSpPr>
        <p:sp>
          <p:nvSpPr>
            <p:cNvPr id="14442" name="Rectangle 94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43" name="Line 95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44" name="Text Box 96"/>
            <p:cNvSpPr txBox="1">
              <a:spLocks noChangeArrowheads="1"/>
            </p:cNvSpPr>
            <p:nvPr/>
          </p:nvSpPr>
          <p:spPr bwMode="auto">
            <a:xfrm>
              <a:off x="2813" y="3875"/>
              <a:ext cx="1062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dirty="0">
                  <a:latin typeface="+mn-lt"/>
                  <a:ea typeface="+mn-ea"/>
                </a:rPr>
                <a:t>source IP, port: C,5775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dirty="0" err="1">
                  <a:latin typeface="+mn-lt"/>
                  <a:ea typeface="+mn-ea"/>
                </a:rPr>
                <a:t>dest</a:t>
              </a:r>
              <a:r>
                <a:rPr lang="en-US" sz="1400" dirty="0">
                  <a:latin typeface="+mn-lt"/>
                  <a:ea typeface="+mn-ea"/>
                </a:rPr>
                <a:t> IP, port: B,80</a:t>
              </a:r>
            </a:p>
          </p:txBody>
        </p:sp>
      </p:grpSp>
      <p:grpSp>
        <p:nvGrpSpPr>
          <p:cNvPr id="28730" name="Group 97"/>
          <p:cNvGrpSpPr>
            <a:grpSpLocks/>
          </p:cNvGrpSpPr>
          <p:nvPr/>
        </p:nvGrpSpPr>
        <p:grpSpPr bwMode="auto">
          <a:xfrm>
            <a:off x="6991881" y="5840775"/>
            <a:ext cx="1800225" cy="657225"/>
            <a:chOff x="2741" y="3750"/>
            <a:chExt cx="1134" cy="414"/>
          </a:xfrm>
        </p:grpSpPr>
        <p:sp>
          <p:nvSpPr>
            <p:cNvPr id="14439" name="Rectangle 98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40" name="Line 99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41" name="Text Box 100"/>
            <p:cNvSpPr txBox="1">
              <a:spLocks noChangeArrowheads="1"/>
            </p:cNvSpPr>
            <p:nvPr/>
          </p:nvSpPr>
          <p:spPr bwMode="auto">
            <a:xfrm>
              <a:off x="2813" y="3875"/>
              <a:ext cx="1062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dirty="0">
                  <a:latin typeface="+mn-lt"/>
                  <a:ea typeface="+mn-ea"/>
                </a:rPr>
                <a:t>source IP, port: C,9157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dirty="0" err="1">
                  <a:latin typeface="+mn-lt"/>
                  <a:ea typeface="+mn-ea"/>
                </a:rPr>
                <a:t>dest</a:t>
              </a:r>
              <a:r>
                <a:rPr lang="en-US" sz="1400" dirty="0">
                  <a:latin typeface="+mn-lt"/>
                  <a:ea typeface="+mn-ea"/>
                </a:rPr>
                <a:t> IP, port: B,80</a:t>
              </a:r>
            </a:p>
          </p:txBody>
        </p:sp>
      </p:grpSp>
      <p:sp>
        <p:nvSpPr>
          <p:cNvPr id="14396" name="Oval 30"/>
          <p:cNvSpPr>
            <a:spLocks noChangeArrowheads="1"/>
          </p:cNvSpPr>
          <p:nvPr/>
        </p:nvSpPr>
        <p:spPr bwMode="auto">
          <a:xfrm>
            <a:off x="5182131" y="2470516"/>
            <a:ext cx="20335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2000" dirty="0">
                <a:latin typeface="+mn-lt"/>
                <a:ea typeface="+mn-ea"/>
              </a:rPr>
              <a:t>P4</a:t>
            </a:r>
          </a:p>
        </p:txBody>
      </p:sp>
      <p:sp>
        <p:nvSpPr>
          <p:cNvPr id="14397" name="Text Box 101"/>
          <p:cNvSpPr txBox="1">
            <a:spLocks noChangeArrowheads="1"/>
          </p:cNvSpPr>
          <p:nvPr/>
        </p:nvSpPr>
        <p:spPr bwMode="auto">
          <a:xfrm>
            <a:off x="6655331" y="1538653"/>
            <a:ext cx="16594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CC0000"/>
                </a:solidFill>
                <a:latin typeface="+mn-lt"/>
                <a:ea typeface="+mn-ea"/>
              </a:rPr>
              <a:t>threaded server</a:t>
            </a:r>
          </a:p>
        </p:txBody>
      </p:sp>
      <p:sp>
        <p:nvSpPr>
          <p:cNvPr id="14398" name="Line 102"/>
          <p:cNvSpPr>
            <a:spLocks noChangeShapeType="1"/>
          </p:cNvSpPr>
          <p:nvPr/>
        </p:nvSpPr>
        <p:spPr bwMode="auto">
          <a:xfrm flipH="1">
            <a:off x="6464831" y="1883142"/>
            <a:ext cx="579437" cy="752475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latin typeface="+mn-lt"/>
              <a:ea typeface="+mn-ea"/>
            </a:endParaRPr>
          </a:p>
        </p:txBody>
      </p:sp>
      <p:grpSp>
        <p:nvGrpSpPr>
          <p:cNvPr id="28735" name="Group 104"/>
          <p:cNvGrpSpPr>
            <a:grpSpLocks/>
          </p:cNvGrpSpPr>
          <p:nvPr/>
        </p:nvGrpSpPr>
        <p:grpSpPr bwMode="auto">
          <a:xfrm flipH="1">
            <a:off x="9943042" y="3896092"/>
            <a:ext cx="711200" cy="669925"/>
            <a:chOff x="-44" y="1473"/>
            <a:chExt cx="981" cy="1105"/>
          </a:xfrm>
        </p:grpSpPr>
        <p:pic>
          <p:nvPicPr>
            <p:cNvPr id="28772" name="Picture 10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73" name="Freeform 10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8736" name="Group 107"/>
          <p:cNvGrpSpPr>
            <a:grpSpLocks/>
          </p:cNvGrpSpPr>
          <p:nvPr/>
        </p:nvGrpSpPr>
        <p:grpSpPr bwMode="auto">
          <a:xfrm>
            <a:off x="1640417" y="3980229"/>
            <a:ext cx="711200" cy="669925"/>
            <a:chOff x="-44" y="1473"/>
            <a:chExt cx="981" cy="1105"/>
          </a:xfrm>
        </p:grpSpPr>
        <p:pic>
          <p:nvPicPr>
            <p:cNvPr id="28770" name="Picture 108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71" name="Freeform 10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8737" name="Group 110"/>
          <p:cNvGrpSpPr>
            <a:grpSpLocks/>
          </p:cNvGrpSpPr>
          <p:nvPr/>
        </p:nvGrpSpPr>
        <p:grpSpPr bwMode="auto">
          <a:xfrm>
            <a:off x="4505856" y="3559541"/>
            <a:ext cx="358775" cy="704850"/>
            <a:chOff x="4140" y="429"/>
            <a:chExt cx="1425" cy="2396"/>
          </a:xfrm>
        </p:grpSpPr>
        <p:sp>
          <p:nvSpPr>
            <p:cNvPr id="28738" name="Freeform 111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7 w 354"/>
                <a:gd name="T1" fmla="*/ 0 h 2742"/>
                <a:gd name="T2" fmla="*/ 93 w 354"/>
                <a:gd name="T3" fmla="*/ 114 h 2742"/>
                <a:gd name="T4" fmla="*/ 91 w 354"/>
                <a:gd name="T5" fmla="*/ 881 h 2742"/>
                <a:gd name="T6" fmla="*/ 0 w 354"/>
                <a:gd name="T7" fmla="*/ 921 h 2742"/>
                <a:gd name="T8" fmla="*/ 1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04" name="Rectangle 112"/>
            <p:cNvSpPr>
              <a:spLocks noChangeArrowheads="1"/>
            </p:cNvSpPr>
            <p:nvPr/>
          </p:nvSpPr>
          <p:spPr bwMode="auto">
            <a:xfrm>
              <a:off x="4203" y="429"/>
              <a:ext cx="1053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8740" name="Freeform 113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56 w 211"/>
                <a:gd name="T3" fmla="*/ 73 h 2537"/>
                <a:gd name="T4" fmla="*/ 2 w 211"/>
                <a:gd name="T5" fmla="*/ 83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8741" name="Freeform 114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3 h 226"/>
                <a:gd name="T4" fmla="*/ 87 w 328"/>
                <a:gd name="T5" fmla="*/ 77 h 226"/>
                <a:gd name="T6" fmla="*/ 0 w 328"/>
                <a:gd name="T7" fmla="*/ 34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07" name="Rectangle 115"/>
            <p:cNvSpPr>
              <a:spLocks noChangeArrowheads="1"/>
            </p:cNvSpPr>
            <p:nvPr/>
          </p:nvSpPr>
          <p:spPr bwMode="auto">
            <a:xfrm>
              <a:off x="4209" y="693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28743" name="Group 116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4433" name="AutoShape 117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14434" name="AutoShape 118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4409" name="Rectangle 119"/>
            <p:cNvSpPr>
              <a:spLocks noChangeArrowheads="1"/>
            </p:cNvSpPr>
            <p:nvPr/>
          </p:nvSpPr>
          <p:spPr bwMode="auto">
            <a:xfrm>
              <a:off x="4222" y="101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28745" name="Group 120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4431" name="AutoShape 121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4" cy="15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14432" name="AutoShape 122"/>
              <p:cNvSpPr>
                <a:spLocks noChangeArrowheads="1"/>
              </p:cNvSpPr>
              <p:nvPr/>
            </p:nvSpPr>
            <p:spPr bwMode="auto">
              <a:xfrm>
                <a:off x="628" y="2586"/>
                <a:ext cx="69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4411" name="Rectangle 123"/>
            <p:cNvSpPr>
              <a:spLocks noChangeArrowheads="1"/>
            </p:cNvSpPr>
            <p:nvPr/>
          </p:nvSpPr>
          <p:spPr bwMode="auto">
            <a:xfrm>
              <a:off x="4216" y="135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12" name="Rectangle 124"/>
            <p:cNvSpPr>
              <a:spLocks noChangeArrowheads="1"/>
            </p:cNvSpPr>
            <p:nvPr/>
          </p:nvSpPr>
          <p:spPr bwMode="auto">
            <a:xfrm>
              <a:off x="4228" y="1654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28748" name="Group 125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4429" name="AutoShape 126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14430" name="AutoShape 127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9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28749" name="Freeform 128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2 h 226"/>
                <a:gd name="T4" fmla="*/ 87 w 328"/>
                <a:gd name="T5" fmla="*/ 75 h 226"/>
                <a:gd name="T6" fmla="*/ 0 w 328"/>
                <a:gd name="T7" fmla="*/ 3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28750" name="Group 129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4427" name="AutoShape 130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14428" name="AutoShape 131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1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4416" name="Rectangle 132"/>
            <p:cNvSpPr>
              <a:spLocks noChangeArrowheads="1"/>
            </p:cNvSpPr>
            <p:nvPr/>
          </p:nvSpPr>
          <p:spPr bwMode="auto">
            <a:xfrm>
              <a:off x="5250" y="429"/>
              <a:ext cx="69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8752" name="Freeform 133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77 w 296"/>
                <a:gd name="T3" fmla="*/ 47 h 256"/>
                <a:gd name="T4" fmla="*/ 78 w 296"/>
                <a:gd name="T5" fmla="*/ 85 h 256"/>
                <a:gd name="T6" fmla="*/ 0 w 296"/>
                <a:gd name="T7" fmla="*/ 3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8753" name="Freeform 134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81 w 304"/>
                <a:gd name="T3" fmla="*/ 55 h 288"/>
                <a:gd name="T4" fmla="*/ 76 w 304"/>
                <a:gd name="T5" fmla="*/ 97 h 288"/>
                <a:gd name="T6" fmla="*/ 2 w 304"/>
                <a:gd name="T7" fmla="*/ 4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19" name="Oval 135"/>
            <p:cNvSpPr>
              <a:spLocks noChangeArrowheads="1"/>
            </p:cNvSpPr>
            <p:nvPr/>
          </p:nvSpPr>
          <p:spPr bwMode="auto">
            <a:xfrm>
              <a:off x="5515" y="2609"/>
              <a:ext cx="50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8755" name="Freeform 136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6 h 240"/>
                <a:gd name="T2" fmla="*/ 2 w 306"/>
                <a:gd name="T3" fmla="*/ 81 h 240"/>
                <a:gd name="T4" fmla="*/ 81 w 306"/>
                <a:gd name="T5" fmla="*/ 37 h 240"/>
                <a:gd name="T6" fmla="*/ 78 w 306"/>
                <a:gd name="T7" fmla="*/ 0 h 240"/>
                <a:gd name="T8" fmla="*/ 0 w 306"/>
                <a:gd name="T9" fmla="*/ 36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21" name="AutoShape 137"/>
            <p:cNvSpPr>
              <a:spLocks noChangeArrowheads="1"/>
            </p:cNvSpPr>
            <p:nvPr/>
          </p:nvSpPr>
          <p:spPr bwMode="auto">
            <a:xfrm>
              <a:off x="4140" y="2679"/>
              <a:ext cx="1198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22" name="AutoShape 138"/>
            <p:cNvSpPr>
              <a:spLocks noChangeArrowheads="1"/>
            </p:cNvSpPr>
            <p:nvPr/>
          </p:nvSpPr>
          <p:spPr bwMode="auto">
            <a:xfrm>
              <a:off x="4203" y="2712"/>
              <a:ext cx="1072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23" name="Oval 139"/>
            <p:cNvSpPr>
              <a:spLocks noChangeArrowheads="1"/>
            </p:cNvSpPr>
            <p:nvPr/>
          </p:nvSpPr>
          <p:spPr bwMode="auto">
            <a:xfrm>
              <a:off x="4310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24" name="Oval 140"/>
            <p:cNvSpPr>
              <a:spLocks noChangeArrowheads="1"/>
            </p:cNvSpPr>
            <p:nvPr/>
          </p:nvSpPr>
          <p:spPr bwMode="auto">
            <a:xfrm>
              <a:off x="4487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 dirty="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425" name="Oval 141"/>
            <p:cNvSpPr>
              <a:spLocks noChangeArrowheads="1"/>
            </p:cNvSpPr>
            <p:nvPr/>
          </p:nvSpPr>
          <p:spPr bwMode="auto">
            <a:xfrm>
              <a:off x="4663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426" name="Rectangle 142"/>
            <p:cNvSpPr>
              <a:spLocks noChangeArrowheads="1"/>
            </p:cNvSpPr>
            <p:nvPr/>
          </p:nvSpPr>
          <p:spPr bwMode="auto">
            <a:xfrm>
              <a:off x="5061" y="1837"/>
              <a:ext cx="88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42021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Outline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3.1 Transport-layer services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3.2 Multiplexing and demultiplexing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>
                <a:solidFill>
                  <a:schemeClr val="accent2"/>
                </a:solidFill>
              </a:rPr>
              <a:t>3.3 Connectionless transport: UDP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3.4 Principles of reliable data transfer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3.5 Connection-oriented transport: TCP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3.6 Principles of congestion control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3.7 TCP congestion control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16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332600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UDP: User Datagram Protocol </a:t>
            </a:r>
            <a:r>
              <a:rPr lang="en-US" altLang="zh-CN" sz="2800" dirty="0">
                <a:ea typeface="宋体" panose="02010600030101010101" pitchFamily="2" charset="-122"/>
              </a:rPr>
              <a:t>[RFC 768]</a:t>
            </a:r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“no frills,” “bare bones” Internet transport protocol</a:t>
            </a:r>
          </a:p>
          <a:p>
            <a:pPr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“</a:t>
            </a:r>
            <a:r>
              <a:rPr lang="en-US" altLang="zh-CN" sz="2000" dirty="0">
                <a:solidFill>
                  <a:schemeClr val="accent6"/>
                </a:solidFill>
                <a:ea typeface="宋体" panose="02010600030101010101" pitchFamily="2" charset="-122"/>
              </a:rPr>
              <a:t>best effort</a:t>
            </a:r>
            <a:r>
              <a:rPr lang="en-US" altLang="zh-CN" sz="2000" dirty="0">
                <a:ea typeface="宋体" panose="02010600030101010101" pitchFamily="2" charset="-122"/>
              </a:rPr>
              <a:t>” service, UDP segments may be:</a:t>
            </a:r>
          </a:p>
          <a:p>
            <a:pPr lvl="1"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lost</a:t>
            </a:r>
          </a:p>
          <a:p>
            <a:pPr lvl="1"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delivered out of order to app</a:t>
            </a:r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31749" name="Rectangle 4"/>
          <p:cNvSpPr>
            <a:spLocks noGrp="1" noChangeArrowheads="1"/>
          </p:cNvSpPr>
          <p:nvPr>
            <p:ph sz="half" idx="2"/>
          </p:nvPr>
        </p:nvSpPr>
        <p:spPr>
          <a:noFill/>
        </p:spPr>
        <p:txBody>
          <a:bodyPr/>
          <a:lstStyle/>
          <a:p>
            <a:pPr algn="ctr">
              <a:buFont typeface="ZapfDingbats" pitchFamily="82" charset="2"/>
              <a:buNone/>
            </a:pPr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Why is there a UDP?</a:t>
            </a:r>
          </a:p>
          <a:p>
            <a:r>
              <a:rPr lang="en-US" altLang="zh-CN" sz="2000" dirty="0">
                <a:solidFill>
                  <a:schemeClr val="accent6"/>
                </a:solidFill>
                <a:ea typeface="宋体" panose="02010600030101010101" pitchFamily="2" charset="-122"/>
              </a:rPr>
              <a:t>no connection establishment </a:t>
            </a:r>
            <a:r>
              <a:rPr lang="en-US" altLang="zh-CN" sz="2000" dirty="0">
                <a:ea typeface="宋体" panose="02010600030101010101" pitchFamily="2" charset="-122"/>
              </a:rPr>
              <a:t>(which can add delay)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small segment header</a:t>
            </a:r>
          </a:p>
          <a:p>
            <a:r>
              <a:rPr lang="en-US" altLang="zh-CN" sz="2000" dirty="0">
                <a:solidFill>
                  <a:srgbClr val="7030A0"/>
                </a:solidFill>
                <a:ea typeface="宋体" panose="02010600030101010101" pitchFamily="2" charset="-122"/>
              </a:rPr>
              <a:t>no congestion control</a:t>
            </a:r>
            <a:r>
              <a:rPr lang="en-US" altLang="zh-CN" sz="2000" dirty="0">
                <a:ea typeface="宋体" panose="02010600030101010101" pitchFamily="2" charset="-122"/>
              </a:rPr>
              <a:t>: UDP can blast away as fast as desired</a:t>
            </a:r>
          </a:p>
          <a:p>
            <a:r>
              <a:rPr lang="en-US" altLang="zh-CN" sz="2000" dirty="0">
                <a:solidFill>
                  <a:schemeClr val="accent6"/>
                </a:solidFill>
                <a:ea typeface="宋体" panose="02010600030101010101" pitchFamily="2" charset="-122"/>
              </a:rPr>
              <a:t>simple</a:t>
            </a:r>
            <a:r>
              <a:rPr lang="en-US" altLang="zh-CN" sz="2000" dirty="0">
                <a:ea typeface="宋体" panose="02010600030101010101" pitchFamily="2" charset="-122"/>
              </a:rPr>
              <a:t>: no connection state at sender, receiver</a:t>
            </a:r>
          </a:p>
          <a:p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17</a:t>
            </a:fld>
            <a:endParaRPr lang="en-US" altLang="zh-CN" dirty="0"/>
          </a:p>
        </p:txBody>
      </p:sp>
      <p:sp>
        <p:nvSpPr>
          <p:cNvPr id="8" name="圆角矩形 7"/>
          <p:cNvSpPr/>
          <p:nvPr/>
        </p:nvSpPr>
        <p:spPr bwMode="auto">
          <a:xfrm>
            <a:off x="1117600" y="4102462"/>
            <a:ext cx="4025900" cy="1893526"/>
          </a:xfrm>
          <a:prstGeom prst="roundRect">
            <a:avLst>
              <a:gd name="adj" fmla="val 3426"/>
            </a:avLst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US" altLang="zh-CN" sz="2000" b="1" i="1" dirty="0">
                <a:solidFill>
                  <a:schemeClr val="accent2"/>
                </a:solidFill>
                <a:ea typeface="宋体" panose="02010600030101010101" pitchFamily="2" charset="-122"/>
              </a:rPr>
              <a:t>Connectionless</a:t>
            </a:r>
            <a:r>
              <a:rPr lang="en-US" altLang="zh-CN" sz="2000" b="1" i="1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  <a:endParaRPr lang="en-US" altLang="zh-CN" b="1" dirty="0">
              <a:ea typeface="宋体" panose="02010600030101010101" pitchFamily="2" charset="-122"/>
            </a:endParaRPr>
          </a:p>
          <a:p>
            <a:pPr lvl="1"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no handshaking between UDP sender, receiver</a:t>
            </a:r>
          </a:p>
          <a:p>
            <a:pPr lvl="1"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each UDP segment handled independently of others</a:t>
            </a:r>
            <a:endParaRPr lang="zh-CN" altLang="en-US" dirty="0">
              <a:solidFill>
                <a:schemeClr val="tx1"/>
              </a:solidFill>
              <a:latin typeface="Comic Sans MS" panose="030F0702030302020204" pitchFamily="66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6142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UDP: more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sz="2400" dirty="0">
                <a:solidFill>
                  <a:srgbClr val="C00000"/>
                </a:solidFill>
                <a:ea typeface="宋体" panose="02010600030101010101" pitchFamily="2" charset="-122"/>
              </a:rPr>
              <a:t>often used for streaming multimedia apps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loss tolerant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rate sensitive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other UDP uses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DNS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SNMP</a:t>
            </a:r>
            <a:endParaRPr lang="en-US" altLang="zh-CN" sz="1800" dirty="0">
              <a:ea typeface="宋体" panose="02010600030101010101" pitchFamily="2" charset="-122"/>
            </a:endParaRPr>
          </a:p>
          <a:p>
            <a:r>
              <a:rPr lang="en-US" altLang="zh-CN" sz="2000" dirty="0">
                <a:ea typeface="宋体" panose="02010600030101010101" pitchFamily="2" charset="-122"/>
              </a:rPr>
              <a:t>reliable transfer over UDP: add reliability at application layer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application-specific error recovery!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18</a:t>
            </a:fld>
            <a:endParaRPr lang="en-US" altLang="zh-CN" dirty="0"/>
          </a:p>
        </p:txBody>
      </p:sp>
      <p:sp>
        <p:nvSpPr>
          <p:cNvPr id="34822" name="Rectangle 7"/>
          <p:cNvSpPr>
            <a:spLocks noChangeArrowheads="1"/>
          </p:cNvSpPr>
          <p:nvPr/>
        </p:nvSpPr>
        <p:spPr bwMode="auto">
          <a:xfrm>
            <a:off x="6867526" y="2000250"/>
            <a:ext cx="3324225" cy="3200400"/>
          </a:xfrm>
          <a:prstGeom prst="rect">
            <a:avLst/>
          </a:prstGeom>
          <a:solidFill>
            <a:schemeClr val="accent2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34823" name="Rectangle 8"/>
          <p:cNvSpPr>
            <a:spLocks noChangeArrowheads="1"/>
          </p:cNvSpPr>
          <p:nvPr/>
        </p:nvSpPr>
        <p:spPr bwMode="auto">
          <a:xfrm>
            <a:off x="6791326" y="2095500"/>
            <a:ext cx="3324225" cy="3200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zh-CN">
              <a:latin typeface="+mn-lt"/>
              <a:ea typeface="+mn-ea"/>
            </a:endParaRPr>
          </a:p>
        </p:txBody>
      </p:sp>
      <p:sp>
        <p:nvSpPr>
          <p:cNvPr id="34824" name="Text Box 9"/>
          <p:cNvSpPr txBox="1">
            <a:spLocks noChangeArrowheads="1"/>
          </p:cNvSpPr>
          <p:nvPr/>
        </p:nvSpPr>
        <p:spPr bwMode="auto">
          <a:xfrm>
            <a:off x="6775450" y="2117725"/>
            <a:ext cx="16541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800">
                <a:latin typeface="+mn-lt"/>
                <a:ea typeface="+mn-ea"/>
              </a:rPr>
              <a:t>source port #</a:t>
            </a:r>
            <a:endParaRPr lang="en-US" altLang="zh-CN">
              <a:latin typeface="+mn-lt"/>
              <a:ea typeface="+mn-ea"/>
            </a:endParaRPr>
          </a:p>
        </p:txBody>
      </p:sp>
      <p:sp>
        <p:nvSpPr>
          <p:cNvPr id="34825" name="Text Box 10"/>
          <p:cNvSpPr txBox="1">
            <a:spLocks noChangeArrowheads="1"/>
          </p:cNvSpPr>
          <p:nvPr/>
        </p:nvSpPr>
        <p:spPr bwMode="auto">
          <a:xfrm>
            <a:off x="8555038" y="2117725"/>
            <a:ext cx="13128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800" dirty="0" err="1">
                <a:latin typeface="+mn-lt"/>
                <a:ea typeface="+mn-ea"/>
              </a:rPr>
              <a:t>dest</a:t>
            </a:r>
            <a:r>
              <a:rPr lang="en-US" altLang="zh-CN" sz="1800" dirty="0">
                <a:latin typeface="+mn-lt"/>
                <a:ea typeface="+mn-ea"/>
              </a:rPr>
              <a:t> port #</a:t>
            </a:r>
          </a:p>
        </p:txBody>
      </p:sp>
      <p:sp>
        <p:nvSpPr>
          <p:cNvPr id="34826" name="Line 11"/>
          <p:cNvSpPr>
            <a:spLocks noChangeShapeType="1"/>
          </p:cNvSpPr>
          <p:nvPr/>
        </p:nvSpPr>
        <p:spPr bwMode="auto">
          <a:xfrm flipV="1">
            <a:off x="6781800" y="2495550"/>
            <a:ext cx="33289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34827" name="Line 12"/>
          <p:cNvSpPr>
            <a:spLocks noChangeShapeType="1"/>
          </p:cNvSpPr>
          <p:nvPr/>
        </p:nvSpPr>
        <p:spPr bwMode="auto">
          <a:xfrm flipV="1">
            <a:off x="6772276" y="2895600"/>
            <a:ext cx="33242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34828" name="Line 13"/>
          <p:cNvSpPr>
            <a:spLocks noChangeShapeType="1"/>
          </p:cNvSpPr>
          <p:nvPr/>
        </p:nvSpPr>
        <p:spPr bwMode="auto">
          <a:xfrm flipV="1">
            <a:off x="8429625" y="2095500"/>
            <a:ext cx="0" cy="395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34829" name="Text Box 14"/>
          <p:cNvSpPr txBox="1">
            <a:spLocks noChangeArrowheads="1"/>
          </p:cNvSpPr>
          <p:nvPr/>
        </p:nvSpPr>
        <p:spPr bwMode="auto">
          <a:xfrm>
            <a:off x="7931151" y="1665288"/>
            <a:ext cx="7441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800">
                <a:latin typeface="+mn-lt"/>
                <a:ea typeface="+mn-ea"/>
              </a:rPr>
              <a:t>32 bits</a:t>
            </a:r>
            <a:endParaRPr lang="en-US" altLang="zh-CN">
              <a:latin typeface="+mn-lt"/>
              <a:ea typeface="+mn-ea"/>
            </a:endParaRPr>
          </a:p>
        </p:txBody>
      </p:sp>
      <p:sp>
        <p:nvSpPr>
          <p:cNvPr id="34830" name="Line 15"/>
          <p:cNvSpPr>
            <a:spLocks noChangeShapeType="1"/>
          </p:cNvSpPr>
          <p:nvPr/>
        </p:nvSpPr>
        <p:spPr bwMode="auto">
          <a:xfrm>
            <a:off x="8886825" y="1862138"/>
            <a:ext cx="1200150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34831" name="Line 16"/>
          <p:cNvSpPr>
            <a:spLocks noChangeShapeType="1"/>
          </p:cNvSpPr>
          <p:nvPr/>
        </p:nvSpPr>
        <p:spPr bwMode="auto">
          <a:xfrm rot="10800000">
            <a:off x="6777038" y="1871663"/>
            <a:ext cx="11287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34832" name="Text Box 17"/>
          <p:cNvSpPr txBox="1">
            <a:spLocks noChangeArrowheads="1"/>
          </p:cNvSpPr>
          <p:nvPr/>
        </p:nvSpPr>
        <p:spPr bwMode="auto">
          <a:xfrm>
            <a:off x="7648575" y="3951289"/>
            <a:ext cx="121379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>
                <a:latin typeface="+mn-lt"/>
                <a:ea typeface="+mn-ea"/>
              </a:rPr>
              <a:t>Application</a:t>
            </a:r>
          </a:p>
          <a:p>
            <a:pPr>
              <a:defRPr/>
            </a:pPr>
            <a:r>
              <a:rPr lang="en-US" altLang="zh-CN" sz="2000" dirty="0">
                <a:latin typeface="+mn-lt"/>
                <a:ea typeface="+mn-ea"/>
              </a:rPr>
              <a:t>data </a:t>
            </a:r>
          </a:p>
          <a:p>
            <a:pPr>
              <a:defRPr/>
            </a:pPr>
            <a:r>
              <a:rPr lang="en-US" altLang="zh-CN" sz="2000" dirty="0">
                <a:latin typeface="+mn-lt"/>
                <a:ea typeface="+mn-ea"/>
              </a:rPr>
              <a:t>(message)</a:t>
            </a:r>
            <a:endParaRPr lang="en-US" altLang="zh-CN" dirty="0">
              <a:latin typeface="+mn-lt"/>
              <a:ea typeface="+mn-ea"/>
            </a:endParaRPr>
          </a:p>
        </p:txBody>
      </p:sp>
      <p:sp>
        <p:nvSpPr>
          <p:cNvPr id="34833" name="Text Box 19"/>
          <p:cNvSpPr txBox="1">
            <a:spLocks noChangeArrowheads="1"/>
          </p:cNvSpPr>
          <p:nvPr/>
        </p:nvSpPr>
        <p:spPr bwMode="auto">
          <a:xfrm>
            <a:off x="7458094" y="5480370"/>
            <a:ext cx="21430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>
                <a:latin typeface="+mn-lt"/>
                <a:ea typeface="+mn-ea"/>
              </a:rPr>
              <a:t>UDP segment format</a:t>
            </a:r>
            <a:endParaRPr lang="en-US" altLang="zh-CN" dirty="0">
              <a:latin typeface="+mn-lt"/>
              <a:ea typeface="+mn-ea"/>
            </a:endParaRPr>
          </a:p>
        </p:txBody>
      </p:sp>
      <p:sp>
        <p:nvSpPr>
          <p:cNvPr id="34834" name="Line 20"/>
          <p:cNvSpPr>
            <a:spLocks noChangeShapeType="1"/>
          </p:cNvSpPr>
          <p:nvPr/>
        </p:nvSpPr>
        <p:spPr bwMode="auto">
          <a:xfrm flipV="1">
            <a:off x="8429625" y="2505075"/>
            <a:ext cx="0" cy="395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34835" name="Text Box 22"/>
          <p:cNvSpPr txBox="1">
            <a:spLocks noChangeArrowheads="1"/>
          </p:cNvSpPr>
          <p:nvPr/>
        </p:nvSpPr>
        <p:spPr bwMode="auto">
          <a:xfrm>
            <a:off x="7156451" y="2508250"/>
            <a:ext cx="7024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800">
                <a:latin typeface="+mn-lt"/>
                <a:ea typeface="+mn-ea"/>
              </a:rPr>
              <a:t>length</a:t>
            </a:r>
            <a:endParaRPr lang="en-US" altLang="zh-CN">
              <a:latin typeface="+mn-lt"/>
              <a:ea typeface="+mn-ea"/>
            </a:endParaRPr>
          </a:p>
        </p:txBody>
      </p:sp>
      <p:sp>
        <p:nvSpPr>
          <p:cNvPr id="34836" name="Text Box 23"/>
          <p:cNvSpPr txBox="1">
            <a:spLocks noChangeArrowheads="1"/>
          </p:cNvSpPr>
          <p:nvPr/>
        </p:nvSpPr>
        <p:spPr bwMode="auto">
          <a:xfrm>
            <a:off x="8704263" y="2498725"/>
            <a:ext cx="10374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800" dirty="0">
                <a:latin typeface="+mn-lt"/>
                <a:ea typeface="+mn-ea"/>
              </a:rPr>
              <a:t>checksum</a:t>
            </a:r>
            <a:endParaRPr lang="en-US" altLang="zh-CN" dirty="0">
              <a:latin typeface="+mn-lt"/>
              <a:ea typeface="+mn-ea"/>
            </a:endParaRPr>
          </a:p>
        </p:txBody>
      </p:sp>
      <p:sp>
        <p:nvSpPr>
          <p:cNvPr id="34837" name="Text Box 24"/>
          <p:cNvSpPr txBox="1">
            <a:spLocks noChangeArrowheads="1"/>
          </p:cNvSpPr>
          <p:nvPr/>
        </p:nvSpPr>
        <p:spPr bwMode="auto">
          <a:xfrm>
            <a:off x="10681737" y="3600450"/>
            <a:ext cx="1301959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altLang="zh-CN" sz="1800" dirty="0">
                <a:latin typeface="+mn-lt"/>
                <a:ea typeface="+mn-ea"/>
              </a:rPr>
              <a:t>Length, in</a:t>
            </a:r>
          </a:p>
          <a:p>
            <a:pPr algn="r">
              <a:defRPr/>
            </a:pPr>
            <a:r>
              <a:rPr lang="en-US" altLang="zh-CN" sz="1800" dirty="0">
                <a:latin typeface="+mn-lt"/>
                <a:ea typeface="+mn-ea"/>
              </a:rPr>
              <a:t>bytes of UDP</a:t>
            </a:r>
          </a:p>
          <a:p>
            <a:pPr algn="r">
              <a:defRPr/>
            </a:pPr>
            <a:r>
              <a:rPr lang="en-US" altLang="zh-CN" sz="1800" dirty="0">
                <a:latin typeface="+mn-lt"/>
                <a:ea typeface="+mn-ea"/>
              </a:rPr>
              <a:t>segment,</a:t>
            </a:r>
          </a:p>
          <a:p>
            <a:pPr algn="r">
              <a:defRPr/>
            </a:pPr>
            <a:r>
              <a:rPr lang="en-US" altLang="zh-CN" sz="1800" dirty="0">
                <a:latin typeface="+mn-lt"/>
                <a:ea typeface="+mn-ea"/>
              </a:rPr>
              <a:t>including</a:t>
            </a:r>
          </a:p>
          <a:p>
            <a:pPr algn="r">
              <a:defRPr/>
            </a:pPr>
            <a:r>
              <a:rPr lang="en-US" altLang="zh-CN" sz="1800" dirty="0">
                <a:latin typeface="+mn-lt"/>
                <a:ea typeface="+mn-ea"/>
              </a:rPr>
              <a:t>header</a:t>
            </a:r>
            <a:endParaRPr lang="en-US" altLang="zh-CN" dirty="0">
              <a:latin typeface="+mn-lt"/>
              <a:ea typeface="+mn-ea"/>
            </a:endParaRPr>
          </a:p>
        </p:txBody>
      </p:sp>
      <p:sp>
        <p:nvSpPr>
          <p:cNvPr id="34838" name="Line 25"/>
          <p:cNvSpPr>
            <a:spLocks noChangeShapeType="1"/>
          </p:cNvSpPr>
          <p:nvPr/>
        </p:nvSpPr>
        <p:spPr bwMode="auto">
          <a:xfrm flipH="1" flipV="1">
            <a:off x="8210549" y="2840366"/>
            <a:ext cx="2270125" cy="101566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8097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UDP checksum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zh-CN" sz="2400" u="sng" dirty="0">
                <a:solidFill>
                  <a:srgbClr val="FF0000"/>
                </a:solidFill>
                <a:ea typeface="宋体" panose="02010600030101010101" pitchFamily="2" charset="-122"/>
              </a:rPr>
              <a:t>Sender:</a:t>
            </a:r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000" dirty="0">
                <a:solidFill>
                  <a:srgbClr val="7030A0"/>
                </a:solidFill>
                <a:ea typeface="宋体" panose="02010600030101010101" pitchFamily="2" charset="-122"/>
              </a:rPr>
              <a:t>treat segment contents as sequence of 16-bit integers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checksum: addition of segment contents and then take  the </a:t>
            </a:r>
            <a:r>
              <a:rPr lang="en-US" altLang="zh-CN" sz="2000" dirty="0">
                <a:solidFill>
                  <a:schemeClr val="accent6"/>
                </a:solidFill>
                <a:ea typeface="宋体" panose="02010600030101010101" pitchFamily="2" charset="-122"/>
              </a:rPr>
              <a:t>1’s complement of the sum</a:t>
            </a:r>
            <a:endParaRPr lang="en-US" altLang="zh-CN" sz="2000" dirty="0">
              <a:ea typeface="宋体" panose="02010600030101010101" pitchFamily="2" charset="-122"/>
            </a:endParaRPr>
          </a:p>
          <a:p>
            <a:r>
              <a:rPr lang="en-US" altLang="zh-CN" sz="2000" dirty="0">
                <a:ea typeface="宋体" panose="02010600030101010101" pitchFamily="2" charset="-122"/>
              </a:rPr>
              <a:t>sender puts checksum value into UDP checksum field</a:t>
            </a:r>
          </a:p>
          <a:p>
            <a:pPr>
              <a:buFont typeface="ZapfDingbats" pitchFamily="82" charset="2"/>
              <a:buNone/>
            </a:pPr>
            <a:endParaRPr lang="en-US" altLang="zh-CN" sz="2400" dirty="0">
              <a:ea typeface="宋体" panose="02010600030101010101" pitchFamily="2" charset="-122"/>
            </a:endParaRPr>
          </a:p>
          <a:p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33796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zh-CN" sz="2400" u="sng" dirty="0">
                <a:solidFill>
                  <a:srgbClr val="FF0000"/>
                </a:solidFill>
                <a:ea typeface="宋体" panose="02010600030101010101" pitchFamily="2" charset="-122"/>
              </a:rPr>
              <a:t>Receiver:</a:t>
            </a:r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000" dirty="0">
                <a:ea typeface="宋体" panose="02010600030101010101" pitchFamily="2" charset="-122"/>
              </a:rPr>
              <a:t>compute checksum of received segment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check if computed checksum equals checksum field value: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NO - error detected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YES - no error detected. </a:t>
            </a:r>
            <a:r>
              <a:rPr lang="en-US" altLang="zh-CN" sz="2000" i="1" dirty="0">
                <a:ea typeface="宋体" panose="02010600030101010101" pitchFamily="2" charset="-122"/>
              </a:rPr>
              <a:t>But maybe errors nonetheless?</a:t>
            </a:r>
            <a:r>
              <a:rPr lang="en-US" altLang="zh-CN" sz="2000" dirty="0">
                <a:ea typeface="宋体" panose="02010600030101010101" pitchFamily="2" charset="-122"/>
              </a:rPr>
              <a:t> More later ….</a:t>
            </a:r>
          </a:p>
          <a:p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19</a:t>
            </a:fld>
            <a:endParaRPr lang="en-US" altLang="zh-CN" dirty="0"/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id="{FD754DC5-4360-48CD-B588-5C8CEC4628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Goal: detect “errors” (e.g., flipped bits) in transmitted segment</a:t>
            </a:r>
          </a:p>
        </p:txBody>
      </p:sp>
    </p:spTree>
    <p:extLst>
      <p:ext uri="{BB962C8B-B14F-4D97-AF65-F5344CB8AC3E}">
        <p14:creationId xmlns:p14="http://schemas.microsoft.com/office/powerpoint/2010/main" val="1974192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Internet Checksum Example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20</a:t>
            </a:fld>
            <a:endParaRPr lang="en-US" altLang="zh-CN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73593" y="1249511"/>
            <a:ext cx="7772400" cy="2743200"/>
          </a:xfrm>
        </p:spPr>
        <p:txBody>
          <a:bodyPr/>
          <a:lstStyle/>
          <a:p>
            <a:r>
              <a:rPr lang="en-US" altLang="en-US" sz="2400" dirty="0"/>
              <a:t>Note</a:t>
            </a:r>
          </a:p>
          <a:p>
            <a:pPr lvl="1"/>
            <a:r>
              <a:rPr lang="en-US" altLang="en-US" dirty="0"/>
              <a:t>When adding numbers, a </a:t>
            </a:r>
            <a:r>
              <a:rPr lang="en-US" altLang="en-US" dirty="0">
                <a:solidFill>
                  <a:srgbClr val="C00000"/>
                </a:solidFill>
              </a:rPr>
              <a:t>carryout</a:t>
            </a:r>
            <a:r>
              <a:rPr lang="en-US" altLang="en-US" dirty="0"/>
              <a:t> from the most significant bit needs to be added to the result</a:t>
            </a:r>
          </a:p>
          <a:p>
            <a:pPr>
              <a:lnSpc>
                <a:spcPct val="130000"/>
              </a:lnSpc>
            </a:pPr>
            <a:r>
              <a:rPr lang="en-US" altLang="en-US" sz="2400" dirty="0"/>
              <a:t>Example: add two 16-bit integers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3376613" y="3567113"/>
            <a:ext cx="6400800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med"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 b="1" dirty="0">
                <a:solidFill>
                  <a:schemeClr val="bg1"/>
                </a:solidFill>
                <a:latin typeface="+mn-lt"/>
                <a:ea typeface="+mn-ea"/>
              </a:rPr>
              <a:t>1</a:t>
            </a:r>
            <a:r>
              <a:rPr lang="en-US" altLang="en-US" sz="2000" b="1" dirty="0">
                <a:latin typeface="+mn-lt"/>
                <a:ea typeface="+mn-ea"/>
              </a:rPr>
              <a:t>  1  1  1  0  0  1  1  0  0  1  1  0  0  1  1  0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 b="1" dirty="0">
                <a:solidFill>
                  <a:schemeClr val="bg1"/>
                </a:solidFill>
                <a:latin typeface="+mn-lt"/>
                <a:ea typeface="+mn-ea"/>
              </a:rPr>
              <a:t>1</a:t>
            </a:r>
            <a:r>
              <a:rPr lang="en-US" altLang="en-US" sz="2000" b="1" dirty="0">
                <a:latin typeface="+mn-lt"/>
                <a:ea typeface="+mn-ea"/>
              </a:rPr>
              <a:t>  1  1  0  1  0  1  0  1  0  1  0  1  0  1  0  1</a:t>
            </a:r>
          </a:p>
          <a:p>
            <a:pPr>
              <a:lnSpc>
                <a:spcPct val="12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000" b="1" dirty="0">
              <a:latin typeface="+mn-lt"/>
              <a:ea typeface="+mn-ea"/>
            </a:endParaRP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 b="1" dirty="0">
                <a:latin typeface="+mn-lt"/>
                <a:ea typeface="+mn-ea"/>
              </a:rPr>
              <a:t>1  1  0  1  1  1  0  1  1  1  0  1  1  1  0  1  1</a:t>
            </a:r>
          </a:p>
          <a:p>
            <a:pPr>
              <a:lnSpc>
                <a:spcPct val="12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000" b="1" dirty="0">
              <a:latin typeface="+mn-lt"/>
              <a:ea typeface="+mn-ea"/>
            </a:endParaRP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 b="1" dirty="0">
                <a:solidFill>
                  <a:schemeClr val="bg1"/>
                </a:solidFill>
                <a:latin typeface="+mn-lt"/>
                <a:ea typeface="+mn-ea"/>
              </a:rPr>
              <a:t>1</a:t>
            </a:r>
            <a:r>
              <a:rPr lang="en-US" altLang="en-US" sz="2000" b="1" dirty="0">
                <a:latin typeface="+mn-lt"/>
                <a:ea typeface="+mn-ea"/>
              </a:rPr>
              <a:t>  1  0  1  1  1  0  1  1  1  0  1  1  1  1  0  0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 b="1" dirty="0">
                <a:solidFill>
                  <a:schemeClr val="bg1"/>
                </a:solidFill>
                <a:latin typeface="+mn-lt"/>
                <a:ea typeface="+mn-ea"/>
              </a:rPr>
              <a:t>1</a:t>
            </a:r>
            <a:r>
              <a:rPr lang="en-US" altLang="en-US" sz="2000" b="1" dirty="0">
                <a:latin typeface="+mn-lt"/>
                <a:ea typeface="+mn-ea"/>
              </a:rPr>
              <a:t>  0  1  0  0  0  1  0  0  0  1  0  0  0  0  1  1</a:t>
            </a:r>
            <a:endParaRPr lang="en-US" altLang="en-US" sz="2400" b="1" dirty="0">
              <a:latin typeface="+mn-lt"/>
              <a:ea typeface="+mn-ea"/>
            </a:endParaRPr>
          </a:p>
        </p:txBody>
      </p:sp>
      <p:sp>
        <p:nvSpPr>
          <p:cNvPr id="34821" name="Line 5"/>
          <p:cNvSpPr>
            <a:spLocks noChangeShapeType="1"/>
          </p:cNvSpPr>
          <p:nvPr/>
        </p:nvSpPr>
        <p:spPr bwMode="auto">
          <a:xfrm flipH="1">
            <a:off x="3300413" y="4394200"/>
            <a:ext cx="6477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34822" name="Oval 6"/>
          <p:cNvSpPr>
            <a:spLocks noChangeArrowheads="1"/>
          </p:cNvSpPr>
          <p:nvPr/>
        </p:nvSpPr>
        <p:spPr bwMode="auto">
          <a:xfrm>
            <a:off x="3376613" y="4570413"/>
            <a:ext cx="304800" cy="3048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 type="none" w="sm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1776414" y="4525964"/>
            <a:ext cx="12971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med"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 dirty="0">
                <a:latin typeface="+mn-lt"/>
                <a:ea typeface="+mn-ea"/>
              </a:rPr>
              <a:t>wraparound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2686050" y="5133976"/>
            <a:ext cx="5822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med"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 dirty="0">
                <a:latin typeface="+mn-lt"/>
                <a:ea typeface="+mn-ea"/>
              </a:rPr>
              <a:t>sum</a:t>
            </a: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2003426" y="5486401"/>
            <a:ext cx="113364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med"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 dirty="0">
                <a:latin typeface="+mn-lt"/>
                <a:ea typeface="+mn-ea"/>
              </a:rPr>
              <a:t>checksum</a:t>
            </a:r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 flipH="1">
            <a:off x="3300413" y="5113338"/>
            <a:ext cx="6477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34827" name="Freeform 11"/>
          <p:cNvSpPr>
            <a:spLocks/>
          </p:cNvSpPr>
          <p:nvPr/>
        </p:nvSpPr>
        <p:spPr bwMode="auto">
          <a:xfrm>
            <a:off x="3538538" y="4876801"/>
            <a:ext cx="3708929" cy="56789"/>
          </a:xfrm>
          <a:custGeom>
            <a:avLst/>
            <a:gdLst>
              <a:gd name="T0" fmla="*/ 0 w 3788"/>
              <a:gd name="T1" fmla="*/ 0 h 58"/>
              <a:gd name="T2" fmla="*/ 0 w 3788"/>
              <a:gd name="T3" fmla="*/ 2147483646 h 58"/>
              <a:gd name="T4" fmla="*/ 2147483646 w 3788"/>
              <a:gd name="T5" fmla="*/ 2147483646 h 58"/>
              <a:gd name="T6" fmla="*/ 0 60000 65536"/>
              <a:gd name="T7" fmla="*/ 0 60000 65536"/>
              <a:gd name="T8" fmla="*/ 0 60000 65536"/>
              <a:gd name="T9" fmla="*/ 0 w 3788"/>
              <a:gd name="T10" fmla="*/ 0 h 58"/>
              <a:gd name="T11" fmla="*/ 3788 w 3788"/>
              <a:gd name="T12" fmla="*/ 58 h 5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788" h="58">
                <a:moveTo>
                  <a:pt x="0" y="0"/>
                </a:moveTo>
                <a:lnTo>
                  <a:pt x="0" y="58"/>
                </a:lnTo>
                <a:lnTo>
                  <a:pt x="3788" y="58"/>
                </a:ln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sm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15115" y="6268745"/>
            <a:ext cx="7889359" cy="461665"/>
          </a:xfrm>
          <a:prstGeom prst="rect">
            <a:avLst/>
          </a:prstGeom>
          <a:noFill/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altLang="zh-CN" b="1" dirty="0">
                <a:solidFill>
                  <a:schemeClr val="accent6"/>
                </a:solidFill>
                <a:latin typeface="Arial Narrow" panose="020B0606020202030204" pitchFamily="34" charset="0"/>
                <a:ea typeface="宋体" pitchFamily="2" charset="-122"/>
              </a:rPr>
              <a:t>Receiver side: </a:t>
            </a:r>
            <a:r>
              <a:rPr lang="en-US" altLang="zh-CN" b="1" dirty="0">
                <a:solidFill>
                  <a:schemeClr val="tx1"/>
                </a:solidFill>
                <a:latin typeface="Arial Narrow" panose="020B0606020202030204" pitchFamily="34" charset="0"/>
                <a:ea typeface="宋体" pitchFamily="2" charset="-122"/>
              </a:rPr>
              <a:t>checksum + sum of data = 11111….111</a:t>
            </a:r>
            <a:endParaRPr lang="zh-CN" altLang="en-US" b="1" dirty="0">
              <a:solidFill>
                <a:schemeClr val="tx1"/>
              </a:solidFill>
              <a:latin typeface="Arial Narrow" panose="020B0606020202030204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6040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CD8CA3D-FA0D-49AD-9CDD-453E7FB980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Real-world practice:</a:t>
            </a:r>
          </a:p>
          <a:p>
            <a:r>
              <a:rPr lang="en-US" altLang="zh-CN" dirty="0"/>
              <a:t>What fields are included for checksum calculation?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9D7B4E1-B97D-40FA-B735-A3E495562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21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6115246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C845A512-844F-44C6-B2C3-AD0A6BF2F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fields for checksum calculation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FED3852-BD97-4585-8E58-36389939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22</a:t>
            </a:fld>
            <a:endParaRPr lang="en-US" altLang="zh-CN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E80EF5B-6ED7-47A4-ACBD-912926459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2353" y="1490664"/>
            <a:ext cx="5527295" cy="301942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9F8079C-0C2B-4DA6-AD54-8C6EA37D3703}"/>
              </a:ext>
            </a:extLst>
          </p:cNvPr>
          <p:cNvSpPr txBox="1"/>
          <p:nvPr/>
        </p:nvSpPr>
        <p:spPr>
          <a:xfrm>
            <a:off x="1113290" y="5086350"/>
            <a:ext cx="99654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+mj-lt"/>
              </a:rPr>
              <a:t>three sections: </a:t>
            </a:r>
          </a:p>
          <a:p>
            <a:pPr algn="ctr"/>
            <a:r>
              <a:rPr lang="en-US" altLang="zh-CN" dirty="0">
                <a:solidFill>
                  <a:schemeClr val="accent5"/>
                </a:solidFill>
                <a:latin typeface="+mj-lt"/>
              </a:rPr>
              <a:t>1) a pseudo header</a:t>
            </a:r>
            <a:r>
              <a:rPr lang="en-US" altLang="zh-CN" dirty="0">
                <a:latin typeface="+mj-lt"/>
              </a:rPr>
              <a:t>, </a:t>
            </a:r>
            <a:r>
              <a:rPr lang="en-US" altLang="zh-CN" dirty="0">
                <a:solidFill>
                  <a:srgbClr val="C00000"/>
                </a:solidFill>
                <a:latin typeface="+mj-lt"/>
              </a:rPr>
              <a:t>2) the UDP header</a:t>
            </a:r>
            <a:r>
              <a:rPr lang="en-US" altLang="zh-CN" dirty="0">
                <a:latin typeface="+mj-lt"/>
              </a:rPr>
              <a:t>, and </a:t>
            </a:r>
            <a:r>
              <a:rPr lang="en-US" altLang="zh-CN" dirty="0">
                <a:solidFill>
                  <a:schemeClr val="accent6"/>
                </a:solidFill>
                <a:latin typeface="+mj-lt"/>
              </a:rPr>
              <a:t>3) the data coming from the application layer</a:t>
            </a:r>
            <a:r>
              <a:rPr lang="en-US" altLang="zh-CN" dirty="0">
                <a:latin typeface="+mj-lt"/>
              </a:rPr>
              <a:t>.</a:t>
            </a:r>
            <a:endParaRPr lang="zh-CN" alt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507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Outline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3.1 Transport-layer services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3.2 Multiplexing and demultiplexing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3.3 Connectionless transport: UDP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>
                <a:solidFill>
                  <a:schemeClr val="accent2"/>
                </a:solidFill>
              </a:rPr>
              <a:t>3.4 Principles of reliable data transfer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3.5 Connection-oriented transport: TCP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3.6 Principles of congestion control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3.7 TCP congestion control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23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414262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Principles of reliable data transfer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24</a:t>
            </a:fld>
            <a:endParaRPr lang="en-US" altLang="zh-CN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171700" y="1354137"/>
            <a:ext cx="7658100" cy="941388"/>
          </a:xfrm>
        </p:spPr>
        <p:txBody>
          <a:bodyPr/>
          <a:lstStyle/>
          <a:p>
            <a:r>
              <a:rPr lang="en-US" altLang="zh-CN" sz="2200" dirty="0">
                <a:solidFill>
                  <a:srgbClr val="7030A0"/>
                </a:solidFill>
                <a:ea typeface="宋体" panose="02010600030101010101" pitchFamily="2" charset="-122"/>
              </a:rPr>
              <a:t>important in app., transport, link layers</a:t>
            </a:r>
          </a:p>
          <a:p>
            <a:r>
              <a:rPr lang="en-US" altLang="zh-CN" sz="2200" dirty="0">
                <a:ea typeface="宋体" panose="02010600030101010101" pitchFamily="2" charset="-122"/>
              </a:rPr>
              <a:t>one of most important networking topics!</a:t>
            </a:r>
          </a:p>
          <a:p>
            <a:endParaRPr lang="en-US" altLang="zh-CN" sz="2200" dirty="0">
              <a:ea typeface="宋体" panose="02010600030101010101" pitchFamily="2" charset="-122"/>
            </a:endParaRP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0325" y="6031276"/>
            <a:ext cx="11393517" cy="466725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characteristics of unreliable channel will determine complexity of reliable data transfer protocol (</a:t>
            </a:r>
            <a:r>
              <a:rPr lang="en-US" altLang="zh-CN" sz="2000" dirty="0" err="1">
                <a:solidFill>
                  <a:srgbClr val="C00000"/>
                </a:solidFill>
                <a:ea typeface="宋体" panose="02010600030101010101" pitchFamily="2" charset="-122"/>
              </a:rPr>
              <a:t>rdt</a:t>
            </a: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)</a:t>
            </a:r>
            <a:endParaRPr lang="en-US" altLang="zh-CN" sz="2400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pic>
        <p:nvPicPr>
          <p:cNvPr id="38917" name="Picture 5" descr="rdt_serv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764" y="2295525"/>
            <a:ext cx="7623175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Rectangle 7"/>
          <p:cNvSpPr>
            <a:spLocks noChangeArrowheads="1"/>
          </p:cNvSpPr>
          <p:nvPr/>
        </p:nvSpPr>
        <p:spPr bwMode="auto">
          <a:xfrm>
            <a:off x="5448300" y="3451225"/>
            <a:ext cx="4800600" cy="2209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79352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Principles of reliable data transfer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25</a:t>
            </a:fld>
            <a:endParaRPr lang="en-US" altLang="zh-CN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713057" y="1276350"/>
            <a:ext cx="7658100" cy="838200"/>
          </a:xfrm>
        </p:spPr>
        <p:txBody>
          <a:bodyPr/>
          <a:lstStyle/>
          <a:p>
            <a:r>
              <a:rPr lang="en-US" altLang="zh-CN" sz="2000" dirty="0">
                <a:ea typeface="宋体" panose="02010600030101010101" pitchFamily="2" charset="-122"/>
              </a:rPr>
              <a:t>important in app., transport, link layers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one of most important networking topics!</a:t>
            </a:r>
          </a:p>
          <a:p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33932" y="5899151"/>
            <a:ext cx="10357743" cy="466725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characteristics of unreliable channel will determine complexity of reliable data transfer protocol (</a:t>
            </a:r>
            <a:r>
              <a:rPr lang="en-US" altLang="zh-CN" sz="2000" dirty="0" err="1">
                <a:ea typeface="宋体" panose="02010600030101010101" pitchFamily="2" charset="-122"/>
              </a:rPr>
              <a:t>rdt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39941" name="Picture 5" descr="rdt_serv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1" y="2114550"/>
            <a:ext cx="7623175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5486400" y="3352800"/>
            <a:ext cx="46482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10980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Principles of reliable data transfer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26</a:t>
            </a:fld>
            <a:endParaRPr lang="en-US" altLang="zh-CN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841750" y="1263469"/>
            <a:ext cx="7658100" cy="838200"/>
          </a:xfrm>
        </p:spPr>
        <p:txBody>
          <a:bodyPr/>
          <a:lstStyle/>
          <a:p>
            <a:r>
              <a:rPr lang="en-US" altLang="zh-CN" sz="2000" dirty="0">
                <a:ea typeface="宋体" panose="02010600030101010101" pitchFamily="2" charset="-122"/>
              </a:rPr>
              <a:t>important in app., transport, link layers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one of most important networking topics!</a:t>
            </a:r>
          </a:p>
          <a:p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930401" y="5877288"/>
            <a:ext cx="7781925" cy="466725"/>
          </a:xfrm>
        </p:spPr>
        <p:txBody>
          <a:bodyPr/>
          <a:lstStyle/>
          <a:p>
            <a:r>
              <a:rPr lang="en-US" altLang="zh-CN" sz="2000" dirty="0">
                <a:ea typeface="宋体" panose="02010600030101010101" pitchFamily="2" charset="-122"/>
              </a:rPr>
              <a:t>characteristics of unreliable channel will determine complexity of reliable data transfer protocol (</a:t>
            </a:r>
            <a:r>
              <a:rPr lang="en-US" altLang="zh-CN" sz="2000" dirty="0" err="1">
                <a:ea typeface="宋体" panose="02010600030101010101" pitchFamily="2" charset="-122"/>
              </a:rPr>
              <a:t>rdt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40965" name="Picture 5" descr="rdt_serv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1" y="2114550"/>
            <a:ext cx="7623175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6002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Reliable data transfer: getting started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27</a:t>
            </a:fld>
            <a:endParaRPr lang="en-US" altLang="zh-CN" dirty="0"/>
          </a:p>
        </p:txBody>
      </p:sp>
      <p:pic>
        <p:nvPicPr>
          <p:cNvPr id="41987" name="Picture 3" descr="rdt_par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2652713"/>
            <a:ext cx="5969000" cy="238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2544764" y="3113089"/>
            <a:ext cx="7617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2400" dirty="0">
                <a:solidFill>
                  <a:schemeClr val="accent2"/>
                </a:solidFill>
                <a:latin typeface="+mn-lt"/>
                <a:ea typeface="+mn-ea"/>
              </a:rPr>
              <a:t>send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2400" dirty="0">
                <a:solidFill>
                  <a:schemeClr val="accent2"/>
                </a:solidFill>
                <a:latin typeface="+mn-lt"/>
                <a:ea typeface="+mn-ea"/>
              </a:rPr>
              <a:t>side</a:t>
            </a:r>
            <a:endParaRPr lang="en-US" altLang="zh-CN" sz="2400" dirty="0">
              <a:latin typeface="+mn-lt"/>
              <a:ea typeface="+mn-ea"/>
            </a:endParaRP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8691564" y="3122614"/>
            <a:ext cx="100059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2400" dirty="0">
                <a:solidFill>
                  <a:schemeClr val="accent2"/>
                </a:solidFill>
                <a:latin typeface="+mn-lt"/>
                <a:ea typeface="+mn-ea"/>
              </a:rPr>
              <a:t>receive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2400" dirty="0">
                <a:solidFill>
                  <a:schemeClr val="accent2"/>
                </a:solidFill>
                <a:latin typeface="+mn-lt"/>
                <a:ea typeface="+mn-ea"/>
              </a:rPr>
              <a:t>side</a:t>
            </a:r>
            <a:endParaRPr lang="en-US" altLang="zh-CN" sz="2400" dirty="0">
              <a:latin typeface="+mn-lt"/>
              <a:ea typeface="+mn-ea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662114" y="1460500"/>
            <a:ext cx="4054475" cy="1416050"/>
            <a:chOff x="87" y="920"/>
            <a:chExt cx="2554" cy="892"/>
          </a:xfrm>
        </p:grpSpPr>
        <p:sp>
          <p:nvSpPr>
            <p:cNvPr id="42008" name="Text Box 7"/>
            <p:cNvSpPr txBox="1">
              <a:spLocks noChangeArrowheads="1"/>
            </p:cNvSpPr>
            <p:nvPr/>
          </p:nvSpPr>
          <p:spPr bwMode="auto">
            <a:xfrm>
              <a:off x="143" y="920"/>
              <a:ext cx="2498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800" b="1" dirty="0" err="1">
                  <a:solidFill>
                    <a:srgbClr val="FF0000"/>
                  </a:solidFill>
                  <a:latin typeface="+mn-lt"/>
                  <a:ea typeface="+mn-ea"/>
                </a:rPr>
                <a:t>rdt_send</a:t>
              </a:r>
              <a:r>
                <a:rPr lang="en-US" altLang="zh-CN" sz="1800" b="1" dirty="0">
                  <a:solidFill>
                    <a:srgbClr val="FF0000"/>
                  </a:solidFill>
                  <a:latin typeface="+mn-lt"/>
                  <a:ea typeface="+mn-ea"/>
                </a:rPr>
                <a:t>():</a:t>
              </a:r>
              <a:r>
                <a:rPr lang="en-US" altLang="zh-CN" sz="1800" dirty="0">
                  <a:latin typeface="+mn-lt"/>
                  <a:ea typeface="+mn-ea"/>
                </a:rPr>
                <a:t> called from above, (e.g., by app.). Passed data to 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deliver to receiver upper layer</a:t>
              </a:r>
              <a:endParaRPr lang="en-US" altLang="zh-CN" sz="2400" dirty="0">
                <a:latin typeface="+mn-lt"/>
                <a:ea typeface="+mn-ea"/>
              </a:endParaRPr>
            </a:p>
          </p:txBody>
        </p:sp>
        <p:grpSp>
          <p:nvGrpSpPr>
            <p:cNvPr id="42009" name="Group 8"/>
            <p:cNvGrpSpPr>
              <a:grpSpLocks/>
            </p:cNvGrpSpPr>
            <p:nvPr/>
          </p:nvGrpSpPr>
          <p:grpSpPr bwMode="auto">
            <a:xfrm>
              <a:off x="87" y="930"/>
              <a:ext cx="2523" cy="882"/>
              <a:chOff x="87" y="942"/>
              <a:chExt cx="2523" cy="882"/>
            </a:xfrm>
          </p:grpSpPr>
          <p:sp>
            <p:nvSpPr>
              <p:cNvPr id="42010" name="Line 9"/>
              <p:cNvSpPr>
                <a:spLocks noChangeShapeType="1"/>
              </p:cNvSpPr>
              <p:nvPr/>
            </p:nvSpPr>
            <p:spPr bwMode="auto">
              <a:xfrm>
                <a:off x="942" y="1500"/>
                <a:ext cx="174" cy="324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2011" name="Rectangle 10"/>
              <p:cNvSpPr>
                <a:spLocks noChangeArrowheads="1"/>
              </p:cNvSpPr>
              <p:nvPr/>
            </p:nvSpPr>
            <p:spPr bwMode="auto">
              <a:xfrm>
                <a:off x="87" y="942"/>
                <a:ext cx="2523" cy="558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zh-CN" altLang="en-US" sz="2400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1800226" y="4381500"/>
            <a:ext cx="3762375" cy="1862138"/>
            <a:chOff x="174" y="2760"/>
            <a:chExt cx="2370" cy="1173"/>
          </a:xfrm>
        </p:grpSpPr>
        <p:sp>
          <p:nvSpPr>
            <p:cNvPr id="42004" name="Text Box 12"/>
            <p:cNvSpPr txBox="1">
              <a:spLocks noChangeArrowheads="1"/>
            </p:cNvSpPr>
            <p:nvPr/>
          </p:nvSpPr>
          <p:spPr bwMode="auto">
            <a:xfrm>
              <a:off x="233" y="3356"/>
              <a:ext cx="2144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800" b="1" dirty="0" err="1">
                  <a:solidFill>
                    <a:srgbClr val="FF0000"/>
                  </a:solidFill>
                  <a:latin typeface="+mn-lt"/>
                  <a:ea typeface="+mn-ea"/>
                </a:rPr>
                <a:t>udt_send</a:t>
              </a:r>
              <a:r>
                <a:rPr lang="en-US" altLang="zh-CN" sz="1800" b="1" dirty="0">
                  <a:solidFill>
                    <a:srgbClr val="FF0000"/>
                  </a:solidFill>
                  <a:latin typeface="+mn-lt"/>
                  <a:ea typeface="+mn-ea"/>
                </a:rPr>
                <a:t>():</a:t>
              </a:r>
              <a:r>
                <a:rPr lang="en-US" altLang="zh-CN" sz="1800" dirty="0">
                  <a:latin typeface="+mn-lt"/>
                  <a:ea typeface="+mn-ea"/>
                </a:rPr>
                <a:t> called by </a:t>
              </a:r>
              <a:r>
                <a:rPr lang="en-US" altLang="zh-CN" sz="1800" dirty="0" err="1">
                  <a:latin typeface="+mn-lt"/>
                  <a:ea typeface="+mn-ea"/>
                </a:rPr>
                <a:t>rdt</a:t>
              </a:r>
              <a:r>
                <a:rPr lang="en-US" altLang="zh-CN" sz="1800" dirty="0">
                  <a:latin typeface="+mn-lt"/>
                  <a:ea typeface="+mn-ea"/>
                </a:rPr>
                <a:t>,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to transfer packet over 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unreliable channel to receiver</a:t>
              </a:r>
              <a:endParaRPr lang="en-US" altLang="zh-CN" sz="2400" dirty="0">
                <a:latin typeface="+mn-lt"/>
                <a:ea typeface="+mn-ea"/>
              </a:endParaRPr>
            </a:p>
          </p:txBody>
        </p:sp>
        <p:grpSp>
          <p:nvGrpSpPr>
            <p:cNvPr id="42005" name="Group 13"/>
            <p:cNvGrpSpPr>
              <a:grpSpLocks/>
            </p:cNvGrpSpPr>
            <p:nvPr/>
          </p:nvGrpSpPr>
          <p:grpSpPr bwMode="auto">
            <a:xfrm>
              <a:off x="174" y="2760"/>
              <a:ext cx="2370" cy="1170"/>
              <a:chOff x="174" y="2760"/>
              <a:chExt cx="2370" cy="1170"/>
            </a:xfrm>
          </p:grpSpPr>
          <p:sp>
            <p:nvSpPr>
              <p:cNvPr id="42006" name="Line 14"/>
              <p:cNvSpPr>
                <a:spLocks noChangeShapeType="1"/>
              </p:cNvSpPr>
              <p:nvPr/>
            </p:nvSpPr>
            <p:spPr bwMode="auto">
              <a:xfrm flipV="1">
                <a:off x="882" y="2760"/>
                <a:ext cx="228" cy="606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2007" name="Rectangle 15"/>
              <p:cNvSpPr>
                <a:spLocks noChangeArrowheads="1"/>
              </p:cNvSpPr>
              <p:nvPr/>
            </p:nvSpPr>
            <p:spPr bwMode="auto">
              <a:xfrm>
                <a:off x="174" y="3372"/>
                <a:ext cx="2370" cy="558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zh-CN" altLang="en-US" sz="2400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354765" y="4362472"/>
            <a:ext cx="4138613" cy="1890723"/>
            <a:chOff x="3043" y="2748"/>
            <a:chExt cx="2607" cy="1191"/>
          </a:xfrm>
        </p:grpSpPr>
        <p:sp>
          <p:nvSpPr>
            <p:cNvPr id="42000" name="Text Box 17"/>
            <p:cNvSpPr txBox="1">
              <a:spLocks noChangeArrowheads="1"/>
            </p:cNvSpPr>
            <p:nvPr/>
          </p:nvSpPr>
          <p:spPr bwMode="auto">
            <a:xfrm>
              <a:off x="3101" y="3368"/>
              <a:ext cx="2498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800" b="1" dirty="0" err="1">
                  <a:solidFill>
                    <a:srgbClr val="FF0000"/>
                  </a:solidFill>
                  <a:latin typeface="+mn-lt"/>
                  <a:ea typeface="+mn-ea"/>
                </a:rPr>
                <a:t>rdt_rcv</a:t>
              </a:r>
              <a:r>
                <a:rPr lang="en-US" altLang="zh-CN" sz="1800" b="1" dirty="0">
                  <a:solidFill>
                    <a:srgbClr val="FF0000"/>
                  </a:solidFill>
                  <a:latin typeface="+mn-lt"/>
                  <a:ea typeface="+mn-ea"/>
                </a:rPr>
                <a:t>():</a:t>
              </a:r>
              <a:r>
                <a:rPr lang="en-US" altLang="zh-CN" sz="1800" dirty="0">
                  <a:latin typeface="+mn-lt"/>
                  <a:ea typeface="+mn-ea"/>
                </a:rPr>
                <a:t> called when packet arrives on </a:t>
              </a:r>
              <a:r>
                <a:rPr lang="en-US" altLang="zh-CN" sz="1800" dirty="0" err="1">
                  <a:latin typeface="+mn-lt"/>
                  <a:ea typeface="+mn-ea"/>
                </a:rPr>
                <a:t>rcv</a:t>
              </a:r>
              <a:r>
                <a:rPr lang="en-US" altLang="zh-CN" sz="1800" dirty="0">
                  <a:latin typeface="+mn-lt"/>
                  <a:ea typeface="+mn-ea"/>
                </a:rPr>
                <a:t>-side of channel</a:t>
              </a:r>
              <a:endParaRPr lang="en-US" altLang="zh-CN" sz="2400" dirty="0">
                <a:latin typeface="+mn-lt"/>
                <a:ea typeface="+mn-ea"/>
              </a:endParaRPr>
            </a:p>
          </p:txBody>
        </p:sp>
        <p:grpSp>
          <p:nvGrpSpPr>
            <p:cNvPr id="42001" name="Group 18"/>
            <p:cNvGrpSpPr>
              <a:grpSpLocks/>
            </p:cNvGrpSpPr>
            <p:nvPr/>
          </p:nvGrpSpPr>
          <p:grpSpPr bwMode="auto">
            <a:xfrm>
              <a:off x="3043" y="2748"/>
              <a:ext cx="2607" cy="1191"/>
              <a:chOff x="3043" y="2748"/>
              <a:chExt cx="2607" cy="1191"/>
            </a:xfrm>
          </p:grpSpPr>
          <p:sp>
            <p:nvSpPr>
              <p:cNvPr id="42002" name="Line 19"/>
              <p:cNvSpPr>
                <a:spLocks noChangeShapeType="1"/>
              </p:cNvSpPr>
              <p:nvPr/>
            </p:nvSpPr>
            <p:spPr bwMode="auto">
              <a:xfrm flipH="1" flipV="1">
                <a:off x="4596" y="2748"/>
                <a:ext cx="300" cy="63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2003" name="Rectangle 20"/>
              <p:cNvSpPr>
                <a:spLocks noChangeArrowheads="1"/>
              </p:cNvSpPr>
              <p:nvPr/>
            </p:nvSpPr>
            <p:spPr bwMode="auto">
              <a:xfrm>
                <a:off x="3043" y="3358"/>
                <a:ext cx="2607" cy="58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zh-CN" altLang="en-US" sz="2400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8" name="Group 21"/>
          <p:cNvGrpSpPr>
            <a:grpSpLocks/>
          </p:cNvGrpSpPr>
          <p:nvPr/>
        </p:nvGrpSpPr>
        <p:grpSpPr bwMode="auto">
          <a:xfrm>
            <a:off x="6505576" y="1431930"/>
            <a:ext cx="3762375" cy="1387479"/>
            <a:chOff x="3138" y="902"/>
            <a:chExt cx="2370" cy="874"/>
          </a:xfrm>
        </p:grpSpPr>
        <p:sp>
          <p:nvSpPr>
            <p:cNvPr id="41996" name="Text Box 22"/>
            <p:cNvSpPr txBox="1">
              <a:spLocks noChangeArrowheads="1"/>
            </p:cNvSpPr>
            <p:nvPr/>
          </p:nvSpPr>
          <p:spPr bwMode="auto">
            <a:xfrm>
              <a:off x="3215" y="926"/>
              <a:ext cx="2078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800" b="1" dirty="0" err="1">
                  <a:solidFill>
                    <a:srgbClr val="FF0000"/>
                  </a:solidFill>
                  <a:latin typeface="+mn-lt"/>
                  <a:ea typeface="+mn-ea"/>
                </a:rPr>
                <a:t>deliver_data</a:t>
              </a:r>
              <a:r>
                <a:rPr lang="en-US" altLang="zh-CN" sz="1800" b="1" dirty="0">
                  <a:solidFill>
                    <a:srgbClr val="FF0000"/>
                  </a:solidFill>
                  <a:latin typeface="+mn-lt"/>
                  <a:ea typeface="+mn-ea"/>
                </a:rPr>
                <a:t>():</a:t>
              </a:r>
              <a:r>
                <a:rPr lang="en-US" altLang="zh-CN" sz="1800" dirty="0">
                  <a:latin typeface="+mn-lt"/>
                  <a:ea typeface="+mn-ea"/>
                </a:rPr>
                <a:t> called by </a:t>
              </a:r>
              <a:r>
                <a:rPr lang="en-US" altLang="zh-CN" sz="1800" b="1" dirty="0" err="1">
                  <a:latin typeface="+mn-lt"/>
                  <a:ea typeface="+mn-ea"/>
                </a:rPr>
                <a:t>rdt</a:t>
              </a:r>
              <a:r>
                <a:rPr lang="en-US" altLang="zh-CN" sz="1800" dirty="0">
                  <a:latin typeface="+mn-lt"/>
                  <a:ea typeface="+mn-ea"/>
                </a:rPr>
                <a:t> to deliver data to upper</a:t>
              </a:r>
              <a:endParaRPr lang="en-US" altLang="zh-CN" sz="2400" dirty="0">
                <a:latin typeface="+mn-lt"/>
                <a:ea typeface="+mn-ea"/>
              </a:endParaRPr>
            </a:p>
          </p:txBody>
        </p:sp>
        <p:grpSp>
          <p:nvGrpSpPr>
            <p:cNvPr id="41997" name="Group 23"/>
            <p:cNvGrpSpPr>
              <a:grpSpLocks/>
            </p:cNvGrpSpPr>
            <p:nvPr/>
          </p:nvGrpSpPr>
          <p:grpSpPr bwMode="auto">
            <a:xfrm>
              <a:off x="3138" y="902"/>
              <a:ext cx="2370" cy="874"/>
              <a:chOff x="3138" y="902"/>
              <a:chExt cx="2370" cy="874"/>
            </a:xfrm>
          </p:grpSpPr>
          <p:sp>
            <p:nvSpPr>
              <p:cNvPr id="41998" name="Line 24"/>
              <p:cNvSpPr>
                <a:spLocks noChangeShapeType="1"/>
              </p:cNvSpPr>
              <p:nvPr/>
            </p:nvSpPr>
            <p:spPr bwMode="auto">
              <a:xfrm flipH="1">
                <a:off x="4560" y="1344"/>
                <a:ext cx="150" cy="43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41999" name="Rectangle 25"/>
              <p:cNvSpPr>
                <a:spLocks noChangeArrowheads="1"/>
              </p:cNvSpPr>
              <p:nvPr/>
            </p:nvSpPr>
            <p:spPr bwMode="auto">
              <a:xfrm>
                <a:off x="3138" y="902"/>
                <a:ext cx="2370" cy="58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zh-CN" altLang="en-US" sz="2400" dirty="0">
                  <a:latin typeface="+mn-lt"/>
                  <a:ea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035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Reliable data transfer: getting started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28</a:t>
            </a:fld>
            <a:endParaRPr lang="en-US" altLang="zh-CN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916113" y="1262856"/>
            <a:ext cx="7258050" cy="3352800"/>
          </a:xfrm>
          <a:noFill/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We’ll:</a:t>
            </a:r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solidFill>
                  <a:srgbClr val="0070C0"/>
                </a:solidFill>
                <a:ea typeface="宋体" panose="02010600030101010101" pitchFamily="2" charset="-122"/>
              </a:rPr>
              <a:t>incrementally</a:t>
            </a:r>
            <a:r>
              <a:rPr lang="en-US" altLang="zh-CN" sz="2400" dirty="0">
                <a:ea typeface="宋体" panose="02010600030101010101" pitchFamily="2" charset="-122"/>
              </a:rPr>
              <a:t> develop sender, receiver sides of reliable data transfer protocol (</a:t>
            </a:r>
            <a:r>
              <a:rPr lang="en-US" altLang="zh-CN" sz="2400" dirty="0" err="1">
                <a:ea typeface="宋体" panose="02010600030101010101" pitchFamily="2" charset="-122"/>
              </a:rPr>
              <a:t>rdt</a:t>
            </a:r>
            <a:r>
              <a:rPr lang="en-US" altLang="zh-CN" sz="2400" dirty="0">
                <a:ea typeface="宋体" panose="02010600030101010101" pitchFamily="2" charset="-122"/>
              </a:rPr>
              <a:t>)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consider only </a:t>
            </a:r>
            <a:r>
              <a:rPr lang="en-US" altLang="zh-CN" sz="2400" dirty="0">
                <a:solidFill>
                  <a:srgbClr val="C00000"/>
                </a:solidFill>
                <a:ea typeface="宋体" panose="02010600030101010101" pitchFamily="2" charset="-122"/>
              </a:rPr>
              <a:t>unidirectional</a:t>
            </a:r>
            <a:r>
              <a:rPr lang="en-US" altLang="zh-CN" sz="2400" dirty="0">
                <a:ea typeface="宋体" panose="02010600030101010101" pitchFamily="2" charset="-122"/>
              </a:rPr>
              <a:t> data transfer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but control info will flow on both directions!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use </a:t>
            </a:r>
            <a:r>
              <a:rPr lang="en-US" altLang="zh-CN" sz="2400" u="sng" dirty="0">
                <a:ea typeface="宋体" panose="02010600030101010101" pitchFamily="2" charset="-122"/>
              </a:rPr>
              <a:t>finite state machines </a:t>
            </a:r>
            <a:r>
              <a:rPr lang="en-US" altLang="zh-CN" sz="2400" dirty="0">
                <a:ea typeface="宋体" panose="02010600030101010101" pitchFamily="2" charset="-122"/>
              </a:rPr>
              <a:t>(FSM)  to specify sender, receiver</a:t>
            </a:r>
          </a:p>
        </p:txBody>
      </p:sp>
      <p:grpSp>
        <p:nvGrpSpPr>
          <p:cNvPr id="43012" name="Group 4"/>
          <p:cNvGrpSpPr>
            <a:grpSpLocks/>
          </p:cNvGrpSpPr>
          <p:nvPr/>
        </p:nvGrpSpPr>
        <p:grpSpPr bwMode="auto">
          <a:xfrm>
            <a:off x="4619627" y="4619626"/>
            <a:ext cx="885825" cy="942975"/>
            <a:chOff x="690" y="3294"/>
            <a:chExt cx="558" cy="594"/>
          </a:xfrm>
        </p:grpSpPr>
        <p:sp>
          <p:nvSpPr>
            <p:cNvPr id="43031" name="Oval 5"/>
            <p:cNvSpPr>
              <a:spLocks noChangeArrowheads="1"/>
            </p:cNvSpPr>
            <p:nvPr/>
          </p:nvSpPr>
          <p:spPr bwMode="auto">
            <a:xfrm>
              <a:off x="738" y="3294"/>
              <a:ext cx="510" cy="55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zh-CN" altLang="en-US">
                <a:latin typeface="+mj-lt"/>
                <a:ea typeface="宋体" pitchFamily="2" charset="-122"/>
              </a:endParaRPr>
            </a:p>
          </p:txBody>
        </p:sp>
        <p:sp>
          <p:nvSpPr>
            <p:cNvPr id="43032" name="Oval 6"/>
            <p:cNvSpPr>
              <a:spLocks noChangeArrowheads="1"/>
            </p:cNvSpPr>
            <p:nvPr/>
          </p:nvSpPr>
          <p:spPr bwMode="auto">
            <a:xfrm>
              <a:off x="690" y="3336"/>
              <a:ext cx="510" cy="55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zh-CN" altLang="en-US">
                <a:latin typeface="+mj-lt"/>
                <a:ea typeface="宋体" pitchFamily="2" charset="-122"/>
              </a:endParaRPr>
            </a:p>
          </p:txBody>
        </p:sp>
        <p:sp>
          <p:nvSpPr>
            <p:cNvPr id="43033" name="Text Box 7"/>
            <p:cNvSpPr txBox="1">
              <a:spLocks noChangeArrowheads="1"/>
            </p:cNvSpPr>
            <p:nvPr/>
          </p:nvSpPr>
          <p:spPr bwMode="auto">
            <a:xfrm>
              <a:off x="693" y="3425"/>
              <a:ext cx="466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2000">
                  <a:latin typeface="+mj-lt"/>
                  <a:ea typeface="宋体" pitchFamily="2" charset="-122"/>
                </a:rPr>
                <a:t>state</a:t>
              </a:r>
            </a:p>
            <a:p>
              <a:pPr algn="ctr">
                <a:defRPr/>
              </a:pPr>
              <a:r>
                <a:rPr lang="en-US" altLang="zh-CN" sz="2000">
                  <a:latin typeface="+mj-lt"/>
                  <a:ea typeface="宋体" pitchFamily="2" charset="-122"/>
                </a:rPr>
                <a:t>1</a:t>
              </a:r>
            </a:p>
          </p:txBody>
        </p:sp>
      </p:grpSp>
      <p:sp>
        <p:nvSpPr>
          <p:cNvPr id="43015" name="Freeform 8"/>
          <p:cNvSpPr>
            <a:spLocks/>
          </p:cNvSpPr>
          <p:nvPr/>
        </p:nvSpPr>
        <p:spPr bwMode="auto">
          <a:xfrm>
            <a:off x="5505451" y="4638675"/>
            <a:ext cx="3952875" cy="285750"/>
          </a:xfrm>
          <a:custGeom>
            <a:avLst/>
            <a:gdLst>
              <a:gd name="T0" fmla="*/ 0 w 1446"/>
              <a:gd name="T1" fmla="*/ 453628170 h 180"/>
              <a:gd name="T2" fmla="*/ 2147483647 w 1446"/>
              <a:gd name="T3" fmla="*/ 423386305 h 180"/>
              <a:gd name="T4" fmla="*/ 0 60000 65536"/>
              <a:gd name="T5" fmla="*/ 0 60000 65536"/>
              <a:gd name="T6" fmla="*/ 0 w 1446"/>
              <a:gd name="T7" fmla="*/ 0 h 180"/>
              <a:gd name="T8" fmla="*/ 1446 w 1446"/>
              <a:gd name="T9" fmla="*/ 180 h 1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</a:endParaRPr>
          </a:p>
        </p:txBody>
      </p:sp>
      <p:grpSp>
        <p:nvGrpSpPr>
          <p:cNvPr id="43014" name="Group 9"/>
          <p:cNvGrpSpPr>
            <a:grpSpLocks/>
          </p:cNvGrpSpPr>
          <p:nvPr/>
        </p:nvGrpSpPr>
        <p:grpSpPr bwMode="auto">
          <a:xfrm>
            <a:off x="9372602" y="4724401"/>
            <a:ext cx="885825" cy="942975"/>
            <a:chOff x="690" y="3294"/>
            <a:chExt cx="558" cy="594"/>
          </a:xfrm>
        </p:grpSpPr>
        <p:sp>
          <p:nvSpPr>
            <p:cNvPr id="43028" name="Oval 10"/>
            <p:cNvSpPr>
              <a:spLocks noChangeArrowheads="1"/>
            </p:cNvSpPr>
            <p:nvPr/>
          </p:nvSpPr>
          <p:spPr bwMode="auto">
            <a:xfrm>
              <a:off x="738" y="3294"/>
              <a:ext cx="510" cy="55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zh-CN" altLang="en-US">
                <a:latin typeface="+mj-lt"/>
                <a:ea typeface="宋体" pitchFamily="2" charset="-122"/>
              </a:endParaRPr>
            </a:p>
          </p:txBody>
        </p:sp>
        <p:sp>
          <p:nvSpPr>
            <p:cNvPr id="43029" name="Oval 11"/>
            <p:cNvSpPr>
              <a:spLocks noChangeArrowheads="1"/>
            </p:cNvSpPr>
            <p:nvPr/>
          </p:nvSpPr>
          <p:spPr bwMode="auto">
            <a:xfrm>
              <a:off x="690" y="3336"/>
              <a:ext cx="510" cy="55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zh-CN" altLang="en-US">
                <a:latin typeface="+mj-lt"/>
                <a:ea typeface="宋体" pitchFamily="2" charset="-122"/>
              </a:endParaRPr>
            </a:p>
          </p:txBody>
        </p:sp>
        <p:sp>
          <p:nvSpPr>
            <p:cNvPr id="43030" name="Text Box 12"/>
            <p:cNvSpPr txBox="1">
              <a:spLocks noChangeArrowheads="1"/>
            </p:cNvSpPr>
            <p:nvPr/>
          </p:nvSpPr>
          <p:spPr bwMode="auto">
            <a:xfrm>
              <a:off x="693" y="3425"/>
              <a:ext cx="466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2000">
                  <a:latin typeface="+mj-lt"/>
                  <a:ea typeface="宋体" pitchFamily="2" charset="-122"/>
                </a:rPr>
                <a:t>state</a:t>
              </a:r>
            </a:p>
            <a:p>
              <a:pPr algn="ctr">
                <a:defRPr/>
              </a:pPr>
              <a:r>
                <a:rPr lang="en-US" altLang="zh-CN" sz="2000">
                  <a:latin typeface="+mj-lt"/>
                  <a:ea typeface="宋体" pitchFamily="2" charset="-122"/>
                </a:rPr>
                <a:t>2</a:t>
              </a:r>
            </a:p>
          </p:txBody>
        </p:sp>
      </p:grpSp>
      <p:sp>
        <p:nvSpPr>
          <p:cNvPr id="43017" name="Text Box 13"/>
          <p:cNvSpPr txBox="1">
            <a:spLocks noChangeArrowheads="1"/>
          </p:cNvSpPr>
          <p:nvPr/>
        </p:nvSpPr>
        <p:spPr bwMode="auto">
          <a:xfrm>
            <a:off x="5634039" y="4013200"/>
            <a:ext cx="31726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800">
                <a:solidFill>
                  <a:srgbClr val="FF0000"/>
                </a:solidFill>
                <a:latin typeface="+mj-lt"/>
                <a:ea typeface="宋体" pitchFamily="2" charset="-122"/>
              </a:rPr>
              <a:t>event causing state transition</a:t>
            </a:r>
            <a:endParaRPr lang="en-US" altLang="zh-CN">
              <a:latin typeface="+mj-lt"/>
              <a:ea typeface="宋体" pitchFamily="2" charset="-122"/>
            </a:endParaRPr>
          </a:p>
        </p:txBody>
      </p:sp>
      <p:sp>
        <p:nvSpPr>
          <p:cNvPr id="43018" name="Text Box 14"/>
          <p:cNvSpPr txBox="1">
            <a:spLocks noChangeArrowheads="1"/>
          </p:cNvSpPr>
          <p:nvPr/>
        </p:nvSpPr>
        <p:spPr bwMode="auto">
          <a:xfrm>
            <a:off x="5545138" y="4308475"/>
            <a:ext cx="34291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800">
                <a:solidFill>
                  <a:srgbClr val="FF0000"/>
                </a:solidFill>
                <a:latin typeface="+mj-lt"/>
                <a:ea typeface="宋体" pitchFamily="2" charset="-122"/>
              </a:rPr>
              <a:t>actions taken on state transition</a:t>
            </a:r>
            <a:endParaRPr lang="en-US" altLang="zh-CN">
              <a:solidFill>
                <a:srgbClr val="FF0000"/>
              </a:solidFill>
              <a:latin typeface="+mj-lt"/>
              <a:ea typeface="宋体" pitchFamily="2" charset="-122"/>
            </a:endParaRPr>
          </a:p>
        </p:txBody>
      </p:sp>
      <p:sp>
        <p:nvSpPr>
          <p:cNvPr id="43019" name="Line 15"/>
          <p:cNvSpPr>
            <a:spLocks noChangeShapeType="1"/>
          </p:cNvSpPr>
          <p:nvPr/>
        </p:nvSpPr>
        <p:spPr bwMode="auto">
          <a:xfrm>
            <a:off x="5629276" y="4352925"/>
            <a:ext cx="33813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</a:endParaRPr>
          </a:p>
        </p:txBody>
      </p:sp>
      <p:sp>
        <p:nvSpPr>
          <p:cNvPr id="43020" name="Rectangle 16"/>
          <p:cNvSpPr>
            <a:spLocks noChangeArrowheads="1"/>
          </p:cNvSpPr>
          <p:nvPr/>
        </p:nvSpPr>
        <p:spPr bwMode="auto">
          <a:xfrm>
            <a:off x="1647826" y="4686300"/>
            <a:ext cx="277177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>
              <a:spcBef>
                <a:spcPct val="20000"/>
              </a:spcBef>
              <a:buClr>
                <a:schemeClr val="accent2"/>
              </a:buClr>
              <a:buSzPct val="85000"/>
              <a:defRPr/>
            </a:pPr>
            <a:r>
              <a:rPr lang="en-US" altLang="zh-CN" sz="1800" dirty="0">
                <a:solidFill>
                  <a:srgbClr val="FF0000"/>
                </a:solidFill>
                <a:latin typeface="+mj-lt"/>
                <a:ea typeface="宋体" pitchFamily="2" charset="-122"/>
              </a:rPr>
              <a:t>state:</a:t>
            </a:r>
            <a:r>
              <a:rPr lang="en-US" altLang="zh-CN" sz="1800" dirty="0">
                <a:latin typeface="+mj-lt"/>
                <a:ea typeface="宋体" pitchFamily="2" charset="-122"/>
              </a:rPr>
              <a:t> when in this “state” next state uniquely determined by next event</a:t>
            </a:r>
          </a:p>
        </p:txBody>
      </p:sp>
      <p:sp>
        <p:nvSpPr>
          <p:cNvPr id="43021" name="Freeform 17"/>
          <p:cNvSpPr>
            <a:spLocks/>
          </p:cNvSpPr>
          <p:nvPr/>
        </p:nvSpPr>
        <p:spPr bwMode="auto">
          <a:xfrm>
            <a:off x="4905375" y="5562601"/>
            <a:ext cx="95250" cy="581025"/>
          </a:xfrm>
          <a:custGeom>
            <a:avLst/>
            <a:gdLst>
              <a:gd name="T0" fmla="*/ 120967519 w 60"/>
              <a:gd name="T1" fmla="*/ 922377277 h 366"/>
              <a:gd name="T2" fmla="*/ 151209386 w 60"/>
              <a:gd name="T3" fmla="*/ 0 h 366"/>
              <a:gd name="T4" fmla="*/ 0 60000 65536"/>
              <a:gd name="T5" fmla="*/ 0 60000 65536"/>
              <a:gd name="T6" fmla="*/ 0 w 60"/>
              <a:gd name="T7" fmla="*/ 0 h 366"/>
              <a:gd name="T8" fmla="*/ 60 w 60"/>
              <a:gd name="T9" fmla="*/ 366 h 3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</a:endParaRPr>
          </a:p>
        </p:txBody>
      </p:sp>
      <p:sp>
        <p:nvSpPr>
          <p:cNvPr id="43022" name="Freeform 18"/>
          <p:cNvSpPr>
            <a:spLocks/>
          </p:cNvSpPr>
          <p:nvPr/>
        </p:nvSpPr>
        <p:spPr bwMode="auto">
          <a:xfrm flipH="1" flipV="1">
            <a:off x="10048875" y="5600701"/>
            <a:ext cx="95250" cy="581025"/>
          </a:xfrm>
          <a:custGeom>
            <a:avLst/>
            <a:gdLst>
              <a:gd name="T0" fmla="*/ 120967519 w 60"/>
              <a:gd name="T1" fmla="*/ 922377277 h 366"/>
              <a:gd name="T2" fmla="*/ 151209386 w 60"/>
              <a:gd name="T3" fmla="*/ 0 h 366"/>
              <a:gd name="T4" fmla="*/ 0 60000 65536"/>
              <a:gd name="T5" fmla="*/ 0 60000 65536"/>
              <a:gd name="T6" fmla="*/ 0 w 60"/>
              <a:gd name="T7" fmla="*/ 0 h 366"/>
              <a:gd name="T8" fmla="*/ 60 w 60"/>
              <a:gd name="T9" fmla="*/ 366 h 3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</a:endParaRPr>
          </a:p>
        </p:txBody>
      </p:sp>
      <p:sp>
        <p:nvSpPr>
          <p:cNvPr id="43023" name="Line 19"/>
          <p:cNvSpPr>
            <a:spLocks noChangeShapeType="1"/>
          </p:cNvSpPr>
          <p:nvPr/>
        </p:nvSpPr>
        <p:spPr bwMode="auto">
          <a:xfrm>
            <a:off x="5429251" y="5305426"/>
            <a:ext cx="1571625" cy="7524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</a:endParaRPr>
          </a:p>
        </p:txBody>
      </p: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6105525" y="5108576"/>
            <a:ext cx="966788" cy="671513"/>
            <a:chOff x="3516" y="3260"/>
            <a:chExt cx="609" cy="423"/>
          </a:xfrm>
        </p:grpSpPr>
        <p:sp>
          <p:nvSpPr>
            <p:cNvPr id="43025" name="Text Box 21"/>
            <p:cNvSpPr txBox="1">
              <a:spLocks noChangeArrowheads="1"/>
            </p:cNvSpPr>
            <p:nvPr/>
          </p:nvSpPr>
          <p:spPr bwMode="auto">
            <a:xfrm>
              <a:off x="3564" y="3260"/>
              <a:ext cx="48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800">
                  <a:solidFill>
                    <a:srgbClr val="FF0000"/>
                  </a:solidFill>
                  <a:latin typeface="+mj-lt"/>
                  <a:ea typeface="宋体" pitchFamily="2" charset="-122"/>
                </a:rPr>
                <a:t>event</a:t>
              </a:r>
              <a:endParaRPr lang="en-US" altLang="zh-CN">
                <a:latin typeface="+mj-lt"/>
                <a:ea typeface="宋体" pitchFamily="2" charset="-122"/>
              </a:endParaRPr>
            </a:p>
          </p:txBody>
        </p:sp>
        <p:sp>
          <p:nvSpPr>
            <p:cNvPr id="43026" name="Text Box 22"/>
            <p:cNvSpPr txBox="1">
              <a:spLocks noChangeArrowheads="1"/>
            </p:cNvSpPr>
            <p:nvPr/>
          </p:nvSpPr>
          <p:spPr bwMode="auto">
            <a:xfrm>
              <a:off x="3532" y="3452"/>
              <a:ext cx="59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800">
                  <a:solidFill>
                    <a:srgbClr val="FF0000"/>
                  </a:solidFill>
                  <a:latin typeface="+mj-lt"/>
                  <a:ea typeface="宋体" pitchFamily="2" charset="-122"/>
                </a:rPr>
                <a:t>actions</a:t>
              </a:r>
              <a:endParaRPr lang="en-US" altLang="zh-CN">
                <a:solidFill>
                  <a:srgbClr val="FF0000"/>
                </a:solidFill>
                <a:latin typeface="+mj-lt"/>
                <a:ea typeface="宋体" pitchFamily="2" charset="-122"/>
              </a:endParaRPr>
            </a:p>
          </p:txBody>
        </p:sp>
        <p:sp>
          <p:nvSpPr>
            <p:cNvPr id="43027" name="Line 23"/>
            <p:cNvSpPr>
              <a:spLocks noChangeShapeType="1"/>
            </p:cNvSpPr>
            <p:nvPr/>
          </p:nvSpPr>
          <p:spPr bwMode="auto">
            <a:xfrm>
              <a:off x="3516" y="3480"/>
              <a:ext cx="59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42250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CD8CA3D-FA0D-49AD-9CDD-453E7FB980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What are the</a:t>
            </a:r>
            <a:r>
              <a:rPr lang="zh-CN" altLang="en-US" dirty="0"/>
              <a:t> </a:t>
            </a:r>
            <a:r>
              <a:rPr lang="en-US" altLang="zh-CN" dirty="0"/>
              <a:t>main</a:t>
            </a:r>
            <a:r>
              <a:rPr lang="zh-CN" altLang="en-US" dirty="0"/>
              <a:t> </a:t>
            </a:r>
            <a:r>
              <a:rPr lang="en-US" altLang="zh-CN" dirty="0"/>
              <a:t>causes for unreliable data transfer?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9D7B4E1-B97D-40FA-B735-A3E495562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29</a:t>
            </a:fld>
            <a:endParaRPr lang="en-US" altLang="zh-CN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F221506-F724-4BE6-95B7-CCC3EF28F105}"/>
              </a:ext>
            </a:extLst>
          </p:cNvPr>
          <p:cNvSpPr txBox="1"/>
          <p:nvPr/>
        </p:nvSpPr>
        <p:spPr>
          <a:xfrm>
            <a:off x="3369612" y="4907333"/>
            <a:ext cx="6036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accent3"/>
                </a:solidFill>
                <a:latin typeface="+mj-lt"/>
              </a:rPr>
              <a:t>Bit error, packet loss, reordering of packets</a:t>
            </a:r>
            <a:endParaRPr lang="zh-CN" altLang="en-US" dirty="0">
              <a:solidFill>
                <a:schemeClr val="accent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106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Roadmap for creating RDT</a:t>
            </a:r>
            <a:endParaRPr lang="en-US" dirty="0"/>
          </a:p>
        </p:txBody>
      </p:sp>
      <p:sp>
        <p:nvSpPr>
          <p:cNvPr id="7" name="椭圆 6"/>
          <p:cNvSpPr/>
          <p:nvPr/>
        </p:nvSpPr>
        <p:spPr>
          <a:xfrm>
            <a:off x="3299337" y="1609110"/>
            <a:ext cx="530942" cy="530942"/>
          </a:xfrm>
          <a:prstGeom prst="ellipse">
            <a:avLst/>
          </a:prstGeom>
          <a:ln w="381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dirty="0">
                <a:latin typeface="+mn-lt"/>
                <a:ea typeface="+mn-ea"/>
              </a:rPr>
              <a:t>S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605866" y="1609110"/>
            <a:ext cx="530942" cy="530942"/>
          </a:xfrm>
          <a:prstGeom prst="ellipse">
            <a:avLst/>
          </a:prstGeom>
          <a:ln w="38100">
            <a:solidFill>
              <a:srgbClr val="0070C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dirty="0">
                <a:latin typeface="+mn-lt"/>
                <a:ea typeface="+mn-ea"/>
              </a:rPr>
              <a:t>R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90574" y="1467722"/>
            <a:ext cx="586248" cy="14138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+mn-lt"/>
              <a:ea typeface="+mn-ea"/>
            </a:endParaRPr>
          </a:p>
        </p:txBody>
      </p:sp>
      <p:cxnSp>
        <p:nvCxnSpPr>
          <p:cNvPr id="10" name="直接箭头连接符 9"/>
          <p:cNvCxnSpPr>
            <a:endCxn id="8" idx="2"/>
          </p:cNvCxnSpPr>
          <p:nvPr/>
        </p:nvCxnSpPr>
        <p:spPr bwMode="auto">
          <a:xfrm>
            <a:off x="3830280" y="1874581"/>
            <a:ext cx="3775587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5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左大括号 11"/>
          <p:cNvSpPr/>
          <p:nvPr/>
        </p:nvSpPr>
        <p:spPr bwMode="auto">
          <a:xfrm>
            <a:off x="5162550" y="2309715"/>
            <a:ext cx="317500" cy="755650"/>
          </a:xfrm>
          <a:prstGeom prst="leftBrace">
            <a:avLst>
              <a:gd name="adj1" fmla="val 44047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63610" y="2474257"/>
            <a:ext cx="1269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800" dirty="0">
                <a:latin typeface="+mn-lt"/>
                <a:ea typeface="+mn-ea"/>
              </a:rPr>
              <a:t>Assumptions</a:t>
            </a:r>
            <a:endParaRPr lang="en-US" sz="1800" dirty="0">
              <a:latin typeface="+mn-lt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85129" y="2140052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800" dirty="0">
                <a:latin typeface="+mn-lt"/>
                <a:ea typeface="+mn-ea"/>
              </a:rPr>
              <a:t>Bit error</a:t>
            </a:r>
            <a:endParaRPr lang="en-US" sz="1800" dirty="0">
              <a:latin typeface="+mn-lt"/>
              <a:ea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626859" y="2843589"/>
            <a:ext cx="115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800" dirty="0">
                <a:latin typeface="+mn-lt"/>
                <a:ea typeface="+mn-ea"/>
              </a:rPr>
              <a:t>Packet loss</a:t>
            </a:r>
            <a:endParaRPr lang="en-US" sz="1800" dirty="0">
              <a:latin typeface="+mn-lt"/>
              <a:ea typeface="+mn-ea"/>
            </a:endParaRPr>
          </a:p>
        </p:txBody>
      </p:sp>
      <p:cxnSp>
        <p:nvCxnSpPr>
          <p:cNvPr id="16" name="直接箭头连接符 15"/>
          <p:cNvCxnSpPr/>
          <p:nvPr/>
        </p:nvCxnSpPr>
        <p:spPr bwMode="auto">
          <a:xfrm flipH="1">
            <a:off x="3109734" y="4025900"/>
            <a:ext cx="14147" cy="178900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0" name="文本框 19"/>
          <p:cNvSpPr txBox="1"/>
          <p:nvPr/>
        </p:nvSpPr>
        <p:spPr>
          <a:xfrm>
            <a:off x="3561328" y="4025901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n-lt"/>
                <a:ea typeface="+mn-ea"/>
              </a:rPr>
              <a:t>r</a:t>
            </a:r>
            <a:r>
              <a:rPr lang="en-US" dirty="0">
                <a:latin typeface="+mn-lt"/>
                <a:ea typeface="+mn-ea"/>
              </a:rPr>
              <a:t>dt1.0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561328" y="4654295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  <a:ea typeface="+mn-ea"/>
              </a:rPr>
              <a:t>rdt2.0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586175" y="5317326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  <a:ea typeface="+mn-ea"/>
              </a:rPr>
              <a:t>rdt3.0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831055" y="4017666"/>
            <a:ext cx="2379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  <a:ea typeface="+mn-ea"/>
              </a:rPr>
              <a:t>No bit error</a:t>
            </a:r>
            <a:r>
              <a:rPr lang="en-US" dirty="0">
                <a:latin typeface="+mn-lt"/>
                <a:ea typeface="+mn-ea"/>
              </a:rPr>
              <a:t>, </a:t>
            </a:r>
            <a:r>
              <a:rPr lang="en-US" dirty="0">
                <a:solidFill>
                  <a:srgbClr val="0000FF"/>
                </a:solidFill>
                <a:latin typeface="+mn-lt"/>
                <a:ea typeface="+mn-ea"/>
              </a:rPr>
              <a:t>no loss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831054" y="4658760"/>
            <a:ext cx="2562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  <a:ea typeface="+mn-ea"/>
              </a:rPr>
              <a:t>With </a:t>
            </a:r>
            <a:r>
              <a:rPr lang="en-US" dirty="0">
                <a:solidFill>
                  <a:schemeClr val="accent2"/>
                </a:solidFill>
                <a:latin typeface="+mn-lt"/>
                <a:ea typeface="+mn-ea"/>
              </a:rPr>
              <a:t>bit error</a:t>
            </a:r>
            <a:r>
              <a:rPr lang="en-US" dirty="0">
                <a:latin typeface="+mn-lt"/>
                <a:ea typeface="+mn-ea"/>
              </a:rPr>
              <a:t>, </a:t>
            </a:r>
            <a:r>
              <a:rPr lang="en-US" dirty="0">
                <a:solidFill>
                  <a:srgbClr val="0000FF"/>
                </a:solidFill>
                <a:latin typeface="+mn-lt"/>
                <a:ea typeface="+mn-ea"/>
              </a:rPr>
              <a:t>no loss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831055" y="535324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+mn-lt"/>
                <a:ea typeface="+mn-ea"/>
              </a:rPr>
              <a:t>With bit error </a:t>
            </a:r>
            <a:r>
              <a:rPr lang="en-US" dirty="0">
                <a:latin typeface="+mn-lt"/>
                <a:ea typeface="+mn-ea"/>
              </a:rPr>
              <a:t>and </a:t>
            </a:r>
            <a:r>
              <a:rPr lang="en-US" dirty="0">
                <a:solidFill>
                  <a:schemeClr val="accent2"/>
                </a:solidFill>
                <a:latin typeface="+mn-lt"/>
                <a:ea typeface="+mn-ea"/>
              </a:rPr>
              <a:t>loss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513848" y="3389271"/>
            <a:ext cx="4954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>
                <a:solidFill>
                  <a:schemeClr val="accent2"/>
                </a:solidFill>
                <a:latin typeface="+mn-lt"/>
                <a:ea typeface="+mn-ea"/>
              </a:rPr>
              <a:t>The channel does not reorder messages!</a:t>
            </a:r>
            <a:endParaRPr lang="en-US" sz="1800" dirty="0">
              <a:solidFill>
                <a:schemeClr val="accent2"/>
              </a:solidFill>
              <a:latin typeface="+mn-lt"/>
              <a:ea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30</a:t>
            </a:fld>
            <a:endParaRPr lang="en-US" altLang="zh-CN" dirty="0"/>
          </a:p>
        </p:txBody>
      </p:sp>
      <p:sp>
        <p:nvSpPr>
          <p:cNvPr id="27" name="文本框 26"/>
          <p:cNvSpPr txBox="1"/>
          <p:nvPr/>
        </p:nvSpPr>
        <p:spPr>
          <a:xfrm>
            <a:off x="1538148" y="6160749"/>
            <a:ext cx="9129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chemeClr val="accent5"/>
                </a:solidFill>
                <a:latin typeface="+mn-lt"/>
                <a:ea typeface="+mn-ea"/>
              </a:rPr>
              <a:t>Common simplifying assumption: no reordering of messages</a:t>
            </a:r>
          </a:p>
        </p:txBody>
      </p:sp>
    </p:spTree>
    <p:extLst>
      <p:ext uri="{BB962C8B-B14F-4D97-AF65-F5344CB8AC3E}">
        <p14:creationId xmlns:p14="http://schemas.microsoft.com/office/powerpoint/2010/main" val="15691552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rdt1.0: over a reliable channel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31</a:t>
            </a:fld>
            <a:endParaRPr lang="en-US" altLang="zh-CN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927226" y="1308895"/>
            <a:ext cx="7896225" cy="3019425"/>
          </a:xfrm>
        </p:spPr>
        <p:txBody>
          <a:bodyPr/>
          <a:lstStyle/>
          <a:p>
            <a:r>
              <a:rPr lang="en-US" altLang="zh-CN" sz="2400" dirty="0">
                <a:solidFill>
                  <a:srgbClr val="C00000"/>
                </a:solidFill>
                <a:ea typeface="宋体" panose="02010600030101010101" pitchFamily="2" charset="-122"/>
              </a:rPr>
              <a:t>underlying channel perfectly reliable</a:t>
            </a:r>
          </a:p>
          <a:p>
            <a:pPr lvl="1"/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no bit errors</a:t>
            </a:r>
          </a:p>
          <a:p>
            <a:pPr lvl="1"/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no loss of packets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separate FSMs for sender, receiver: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sender sends data into underlying channel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receiver read data from underlying channel</a:t>
            </a:r>
          </a:p>
        </p:txBody>
      </p:sp>
      <p:sp>
        <p:nvSpPr>
          <p:cNvPr id="44036" name="Oval 4"/>
          <p:cNvSpPr>
            <a:spLocks noChangeArrowheads="1"/>
          </p:cNvSpPr>
          <p:nvPr/>
        </p:nvSpPr>
        <p:spPr bwMode="auto">
          <a:xfrm>
            <a:off x="2263776" y="4232275"/>
            <a:ext cx="955675" cy="101123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1400" dirty="0">
              <a:latin typeface="+mn-lt"/>
              <a:ea typeface="+mn-ea"/>
            </a:endParaRP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2354263" y="4332288"/>
            <a:ext cx="812800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Wait for call from above</a:t>
            </a:r>
          </a:p>
        </p:txBody>
      </p:sp>
      <p:sp>
        <p:nvSpPr>
          <p:cNvPr id="44038" name="Freeform 6"/>
          <p:cNvSpPr>
            <a:spLocks/>
          </p:cNvSpPr>
          <p:nvPr/>
        </p:nvSpPr>
        <p:spPr bwMode="auto">
          <a:xfrm>
            <a:off x="3141664" y="4230688"/>
            <a:ext cx="611187" cy="1027112"/>
          </a:xfrm>
          <a:custGeom>
            <a:avLst/>
            <a:gdLst>
              <a:gd name="T0" fmla="*/ 0 w 735"/>
              <a:gd name="T1" fmla="*/ 2147483646 h 1080"/>
              <a:gd name="T2" fmla="*/ 0 w 735"/>
              <a:gd name="T3" fmla="*/ 2147483646 h 1080"/>
              <a:gd name="T4" fmla="*/ 0 60000 65536"/>
              <a:gd name="T5" fmla="*/ 0 60000 65536"/>
              <a:gd name="T6" fmla="*/ 0 w 735"/>
              <a:gd name="T7" fmla="*/ 0 h 1080"/>
              <a:gd name="T8" fmla="*/ 735 w 735"/>
              <a:gd name="T9" fmla="*/ 1080 h 10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3594101" y="4754564"/>
            <a:ext cx="2682875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packet = </a:t>
            </a:r>
            <a:r>
              <a:rPr lang="en-US" altLang="zh-CN" sz="1400" dirty="0" err="1">
                <a:latin typeface="+mn-lt"/>
                <a:ea typeface="+mn-ea"/>
              </a:rPr>
              <a:t>make_pkt</a:t>
            </a:r>
            <a:r>
              <a:rPr lang="en-US" altLang="zh-CN" sz="1400" dirty="0">
                <a:latin typeface="+mn-lt"/>
                <a:ea typeface="+mn-ea"/>
              </a:rPr>
              <a:t>(data)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udt_send</a:t>
            </a:r>
            <a:r>
              <a:rPr lang="en-US" altLang="zh-CN" sz="1400" dirty="0">
                <a:latin typeface="+mn-lt"/>
                <a:ea typeface="+mn-ea"/>
              </a:rPr>
              <a:t>(packet)</a:t>
            </a:r>
          </a:p>
        </p:txBody>
      </p:sp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3552825" y="4287839"/>
            <a:ext cx="225583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rdt_send</a:t>
            </a:r>
            <a:r>
              <a:rPr lang="en-US" altLang="zh-CN" sz="1400" dirty="0">
                <a:latin typeface="+mn-lt"/>
                <a:ea typeface="+mn-ea"/>
              </a:rPr>
              <a:t>(data)</a:t>
            </a:r>
          </a:p>
        </p:txBody>
      </p:sp>
      <p:sp>
        <p:nvSpPr>
          <p:cNvPr id="44041" name="Line 9"/>
          <p:cNvSpPr>
            <a:spLocks noChangeShapeType="1"/>
          </p:cNvSpPr>
          <p:nvPr/>
        </p:nvSpPr>
        <p:spPr bwMode="auto">
          <a:xfrm>
            <a:off x="3652839" y="4630738"/>
            <a:ext cx="12969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>
            <a:off x="1949451" y="4203700"/>
            <a:ext cx="385763" cy="2428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4043" name="Text Box 11"/>
          <p:cNvSpPr txBox="1">
            <a:spLocks noChangeArrowheads="1"/>
          </p:cNvSpPr>
          <p:nvPr/>
        </p:nvSpPr>
        <p:spPr bwMode="auto">
          <a:xfrm>
            <a:off x="7900353" y="4613276"/>
            <a:ext cx="2487612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extract (</a:t>
            </a:r>
            <a:r>
              <a:rPr lang="en-US" altLang="zh-CN" sz="1400" dirty="0" err="1">
                <a:latin typeface="+mn-lt"/>
                <a:ea typeface="+mn-ea"/>
              </a:rPr>
              <a:t>packet,data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deliver_data</a:t>
            </a:r>
            <a:r>
              <a:rPr lang="en-US" altLang="zh-CN" sz="1400" dirty="0">
                <a:latin typeface="+mn-lt"/>
                <a:ea typeface="+mn-ea"/>
              </a:rPr>
              <a:t>(data)</a:t>
            </a:r>
          </a:p>
        </p:txBody>
      </p:sp>
      <p:sp>
        <p:nvSpPr>
          <p:cNvPr id="44044" name="Oval 12"/>
          <p:cNvSpPr>
            <a:spLocks noChangeArrowheads="1"/>
          </p:cNvSpPr>
          <p:nvPr/>
        </p:nvSpPr>
        <p:spPr bwMode="auto">
          <a:xfrm>
            <a:off x="6640514" y="4232275"/>
            <a:ext cx="955675" cy="101123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1400" dirty="0">
              <a:latin typeface="+mn-lt"/>
              <a:ea typeface="+mn-ea"/>
            </a:endParaRPr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6672264" y="4329113"/>
            <a:ext cx="835025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Wait for call from below</a:t>
            </a:r>
          </a:p>
        </p:txBody>
      </p:sp>
      <p:sp>
        <p:nvSpPr>
          <p:cNvPr id="44046" name="Freeform 14"/>
          <p:cNvSpPr>
            <a:spLocks/>
          </p:cNvSpPr>
          <p:nvPr/>
        </p:nvSpPr>
        <p:spPr bwMode="auto">
          <a:xfrm>
            <a:off x="7507289" y="4233863"/>
            <a:ext cx="611187" cy="1027112"/>
          </a:xfrm>
          <a:custGeom>
            <a:avLst/>
            <a:gdLst>
              <a:gd name="T0" fmla="*/ 0 w 735"/>
              <a:gd name="T1" fmla="*/ 2147483646 h 1080"/>
              <a:gd name="T2" fmla="*/ 0 w 735"/>
              <a:gd name="T3" fmla="*/ 2147483646 h 1080"/>
              <a:gd name="T4" fmla="*/ 0 60000 65536"/>
              <a:gd name="T5" fmla="*/ 0 60000 65536"/>
              <a:gd name="T6" fmla="*/ 0 w 735"/>
              <a:gd name="T7" fmla="*/ 0 h 1080"/>
              <a:gd name="T8" fmla="*/ 735 w 735"/>
              <a:gd name="T9" fmla="*/ 1080 h 10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4047" name="Text Box 15"/>
          <p:cNvSpPr txBox="1">
            <a:spLocks noChangeArrowheads="1"/>
          </p:cNvSpPr>
          <p:nvPr/>
        </p:nvSpPr>
        <p:spPr bwMode="auto">
          <a:xfrm>
            <a:off x="7861300" y="4273551"/>
            <a:ext cx="225583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zh-CN" sz="1400" dirty="0">
              <a:latin typeface="+mn-lt"/>
              <a:ea typeface="+mn-ea"/>
            </a:endParaRPr>
          </a:p>
        </p:txBody>
      </p:sp>
      <p:sp>
        <p:nvSpPr>
          <p:cNvPr id="44048" name="Line 16"/>
          <p:cNvSpPr>
            <a:spLocks noChangeShapeType="1"/>
          </p:cNvSpPr>
          <p:nvPr/>
        </p:nvSpPr>
        <p:spPr bwMode="auto">
          <a:xfrm>
            <a:off x="7961314" y="4616450"/>
            <a:ext cx="12969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4049" name="Line 17"/>
          <p:cNvSpPr>
            <a:spLocks noChangeShapeType="1"/>
          </p:cNvSpPr>
          <p:nvPr/>
        </p:nvSpPr>
        <p:spPr bwMode="auto">
          <a:xfrm>
            <a:off x="6316663" y="4216400"/>
            <a:ext cx="385762" cy="2428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4050" name="Rectangle 18"/>
          <p:cNvSpPr>
            <a:spLocks noChangeArrowheads="1"/>
          </p:cNvSpPr>
          <p:nvPr/>
        </p:nvSpPr>
        <p:spPr bwMode="auto">
          <a:xfrm>
            <a:off x="7875589" y="4292601"/>
            <a:ext cx="11705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(packet)</a:t>
            </a:r>
          </a:p>
        </p:txBody>
      </p:sp>
      <p:sp>
        <p:nvSpPr>
          <p:cNvPr id="44051" name="Text Box 19"/>
          <p:cNvSpPr txBox="1">
            <a:spLocks noChangeArrowheads="1"/>
          </p:cNvSpPr>
          <p:nvPr/>
        </p:nvSpPr>
        <p:spPr bwMode="auto">
          <a:xfrm>
            <a:off x="3128761" y="5779295"/>
            <a:ext cx="167706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rdt1.0 sender</a:t>
            </a:r>
          </a:p>
        </p:txBody>
      </p:sp>
      <p:sp>
        <p:nvSpPr>
          <p:cNvPr id="44052" name="Text Box 20"/>
          <p:cNvSpPr txBox="1">
            <a:spLocks noChangeArrowheads="1"/>
          </p:cNvSpPr>
          <p:nvPr/>
        </p:nvSpPr>
        <p:spPr bwMode="auto">
          <a:xfrm>
            <a:off x="7040016" y="5779295"/>
            <a:ext cx="1802095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rdt1.0 receiver</a:t>
            </a:r>
          </a:p>
        </p:txBody>
      </p:sp>
      <p:sp>
        <p:nvSpPr>
          <p:cNvPr id="23" name="圆角矩形 22"/>
          <p:cNvSpPr/>
          <p:nvPr/>
        </p:nvSpPr>
        <p:spPr bwMode="auto">
          <a:xfrm>
            <a:off x="7358064" y="2133258"/>
            <a:ext cx="4179887" cy="61668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altLang="zh-CN" dirty="0">
                <a:solidFill>
                  <a:schemeClr val="accent5"/>
                </a:solidFill>
              </a:rPr>
              <a:t>In truth, a reliable channel</a:t>
            </a:r>
            <a:endParaRPr lang="zh-CN" alt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77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rdt</a:t>
            </a:r>
            <a:r>
              <a:rPr lang="en-US" altLang="zh-CN" dirty="0"/>
              <a:t> 2.0: Channel with bit error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32</a:t>
            </a:fld>
            <a:endParaRPr lang="en-US" altLang="zh-CN" dirty="0"/>
          </a:p>
        </p:txBody>
      </p:sp>
      <p:sp>
        <p:nvSpPr>
          <p:cNvPr id="9" name="椭圆 8"/>
          <p:cNvSpPr/>
          <p:nvPr/>
        </p:nvSpPr>
        <p:spPr>
          <a:xfrm>
            <a:off x="3829513" y="5432738"/>
            <a:ext cx="530942" cy="530942"/>
          </a:xfrm>
          <a:prstGeom prst="ellipse">
            <a:avLst/>
          </a:prstGeom>
          <a:ln w="381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dirty="0">
                <a:latin typeface="+mn-lt"/>
                <a:ea typeface="+mn-ea"/>
              </a:rPr>
              <a:t>S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136042" y="5432738"/>
            <a:ext cx="530942" cy="530942"/>
          </a:xfrm>
          <a:prstGeom prst="ellipse">
            <a:avLst/>
          </a:prstGeom>
          <a:ln w="38100">
            <a:solidFill>
              <a:srgbClr val="0070C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dirty="0">
                <a:latin typeface="+mn-lt"/>
                <a:ea typeface="+mn-ea"/>
              </a:rPr>
              <a:t>R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04318" y="4808856"/>
            <a:ext cx="586248" cy="14138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097290" y="4721905"/>
            <a:ext cx="586248" cy="14138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cxnSp>
        <p:nvCxnSpPr>
          <p:cNvPr id="13" name="直接箭头连接符 12"/>
          <p:cNvCxnSpPr>
            <a:stCxn id="9" idx="6"/>
            <a:endCxn id="10" idx="2"/>
          </p:cNvCxnSpPr>
          <p:nvPr/>
        </p:nvCxnSpPr>
        <p:spPr bwMode="auto">
          <a:xfrm>
            <a:off x="4360456" y="5698209"/>
            <a:ext cx="3775587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文本框 13"/>
          <p:cNvSpPr txBox="1"/>
          <p:nvPr/>
        </p:nvSpPr>
        <p:spPr>
          <a:xfrm>
            <a:off x="3510863" y="4312456"/>
            <a:ext cx="11961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+mj-lt"/>
              </a:rPr>
              <a:t>Packet Sent</a:t>
            </a:r>
            <a:endParaRPr lang="zh-CN" altLang="en-US" sz="1400" dirty="0">
              <a:latin typeface="+mj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346216" y="4262178"/>
            <a:ext cx="2204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+mj-lt"/>
              </a:rPr>
              <a:t>Packet contains </a:t>
            </a:r>
            <a:r>
              <a:rPr lang="en-US" altLang="zh-CN" sz="1400" dirty="0">
                <a:solidFill>
                  <a:srgbClr val="C00000"/>
                </a:solidFill>
                <a:latin typeface="+mj-lt"/>
              </a:rPr>
              <a:t>bit errors</a:t>
            </a:r>
            <a:endParaRPr lang="zh-CN" altLang="en-US" sz="14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1981200" y="1510507"/>
            <a:ext cx="8321040" cy="705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+mn-lt"/>
                <a:ea typeface="微软雅黑" panose="020B0503020204020204" pitchFamily="3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微软雅黑" panose="020B0503020204020204" pitchFamily="3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 typeface="ZapfDingbats" pitchFamily="82" charset="2"/>
              <a:buNone/>
            </a:pPr>
            <a:r>
              <a:rPr lang="en-US" altLang="zh-CN" sz="2400" b="1" u="sng" kern="0" dirty="0">
                <a:solidFill>
                  <a:schemeClr val="accent2"/>
                </a:solidFill>
                <a:ea typeface="宋体" panose="02010600030101010101" pitchFamily="2" charset="-122"/>
              </a:rPr>
              <a:t>New assumption:</a:t>
            </a:r>
            <a:r>
              <a:rPr lang="en-US" altLang="zh-CN" sz="2400" b="1" kern="0" dirty="0">
                <a:solidFill>
                  <a:schemeClr val="accent2"/>
                </a:solidFill>
                <a:ea typeface="宋体" panose="02010600030101010101" pitchFamily="2" charset="-122"/>
              </a:rPr>
              <a:t> </a:t>
            </a:r>
          </a:p>
          <a:p>
            <a:pPr algn="ctr">
              <a:buFont typeface="ZapfDingbats" pitchFamily="82" charset="2"/>
              <a:buNone/>
            </a:pPr>
            <a:r>
              <a:rPr lang="en-US" altLang="zh-CN" sz="2400" kern="0" dirty="0">
                <a:ea typeface="宋体" panose="02010600030101010101" pitchFamily="2" charset="-122"/>
              </a:rPr>
              <a:t>underlying channel may flip bits in packet</a:t>
            </a:r>
          </a:p>
        </p:txBody>
      </p:sp>
      <p:sp>
        <p:nvSpPr>
          <p:cNvPr id="20" name="下箭头 19"/>
          <p:cNvSpPr/>
          <p:nvPr/>
        </p:nvSpPr>
        <p:spPr>
          <a:xfrm>
            <a:off x="4899484" y="2754837"/>
            <a:ext cx="2384473" cy="393895"/>
          </a:xfrm>
          <a:prstGeom prst="downArrow">
            <a:avLst>
              <a:gd name="adj1" fmla="val 34071"/>
              <a:gd name="adj2" fmla="val 50000"/>
            </a:avLst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964746" y="3161977"/>
            <a:ext cx="4344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+mj-lt"/>
              </a:rPr>
              <a:t>What new problem is created?</a:t>
            </a:r>
            <a:endParaRPr lang="zh-CN" altLang="en-US" dirty="0">
              <a:solidFill>
                <a:schemeClr val="accent2"/>
              </a:solidFill>
              <a:latin typeface="+mj-lt"/>
            </a:endParaRPr>
          </a:p>
        </p:txBody>
      </p:sp>
      <p:cxnSp>
        <p:nvCxnSpPr>
          <p:cNvPr id="23" name="直接连接符 22"/>
          <p:cNvCxnSpPr/>
          <p:nvPr/>
        </p:nvCxnSpPr>
        <p:spPr bwMode="auto">
          <a:xfrm>
            <a:off x="8248650" y="4719639"/>
            <a:ext cx="0" cy="147637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直接连接符 23"/>
          <p:cNvCxnSpPr/>
          <p:nvPr/>
        </p:nvCxnSpPr>
        <p:spPr bwMode="auto">
          <a:xfrm>
            <a:off x="8365331" y="4720750"/>
            <a:ext cx="0" cy="147637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9070944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Questions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33</a:t>
            </a:fld>
            <a:endParaRPr lang="en-US" altLang="zh-CN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912620" y="1490028"/>
            <a:ext cx="7772400" cy="574992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zh-CN" dirty="0">
                <a:solidFill>
                  <a:srgbClr val="C00000"/>
                </a:solidFill>
                <a:ea typeface="宋体" pitchFamily="2" charset="-122"/>
              </a:rPr>
              <a:t>(1) how to detect bit errors?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912620" y="4019868"/>
            <a:ext cx="7772400" cy="57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+mn-lt"/>
                <a:ea typeface="微软雅黑" panose="020B0503020204020204" pitchFamily="3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微软雅黑" panose="020B0503020204020204" pitchFamily="3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>
              <a:buNone/>
              <a:defRPr/>
            </a:pPr>
            <a:r>
              <a:rPr lang="en-US" altLang="zh-CN" b="1" kern="0" dirty="0">
                <a:solidFill>
                  <a:srgbClr val="C00000"/>
                </a:solidFill>
                <a:ea typeface="宋体" pitchFamily="2" charset="-122"/>
              </a:rPr>
              <a:t>(2) how to recover from packets with bit errors?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984132" y="2308861"/>
            <a:ext cx="77864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+mj-lt"/>
              </a:rPr>
              <a:t>Solution</a:t>
            </a:r>
            <a:r>
              <a:rPr lang="en-US" altLang="zh-CN" dirty="0">
                <a:latin typeface="+mj-lt"/>
              </a:rPr>
              <a:t>: Error detection code (EDC)!</a:t>
            </a:r>
          </a:p>
          <a:p>
            <a:pPr algn="ctr"/>
            <a:r>
              <a:rPr lang="en-US" altLang="zh-CN" dirty="0">
                <a:solidFill>
                  <a:schemeClr val="accent5"/>
                </a:solidFill>
                <a:latin typeface="+mj-lt"/>
              </a:rPr>
              <a:t>The sender encode packets with EDC, and the receiver detects bit errors </a:t>
            </a:r>
            <a:endParaRPr lang="zh-CN" altLang="en-US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93632" y="4690041"/>
            <a:ext cx="77864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+mj-lt"/>
              </a:rPr>
              <a:t>Solution</a:t>
            </a:r>
            <a:r>
              <a:rPr lang="en-US" altLang="zh-CN" dirty="0">
                <a:latin typeface="+mj-lt"/>
              </a:rPr>
              <a:t>: feedback (ACK and NAK)!</a:t>
            </a:r>
          </a:p>
          <a:p>
            <a:pPr algn="ctr"/>
            <a:r>
              <a:rPr lang="en-US" altLang="zh-CN" dirty="0">
                <a:solidFill>
                  <a:schemeClr val="accent5"/>
                </a:solidFill>
                <a:latin typeface="+mj-lt"/>
              </a:rPr>
              <a:t>The receiver informs the sender of the correctness of received packet. When NAK, retransmits!</a:t>
            </a:r>
            <a:endParaRPr lang="zh-CN" altLang="en-US" dirty="0">
              <a:solidFill>
                <a:schemeClr val="accent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2872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rdt2.0 FSMs</a:t>
            </a:r>
          </a:p>
        </p:txBody>
      </p:sp>
      <p:sp>
        <p:nvSpPr>
          <p:cNvPr id="46083" name="Oval 3"/>
          <p:cNvSpPr>
            <a:spLocks noChangeArrowheads="1"/>
          </p:cNvSpPr>
          <p:nvPr/>
        </p:nvSpPr>
        <p:spPr bwMode="auto">
          <a:xfrm>
            <a:off x="2220914" y="2847976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zh-CN" altLang="en-US" sz="1400" dirty="0">
              <a:latin typeface="+mn-lt"/>
              <a:ea typeface="+mn-ea"/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2108200" y="3049588"/>
            <a:ext cx="12001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Wait for call from above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2528888" y="2128838"/>
            <a:ext cx="364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snkpkt</a:t>
            </a:r>
            <a:r>
              <a:rPr lang="en-US" altLang="zh-CN" sz="1400" dirty="0">
                <a:latin typeface="+mn-lt"/>
                <a:ea typeface="+mn-ea"/>
              </a:rPr>
              <a:t> = </a:t>
            </a:r>
            <a:r>
              <a:rPr lang="en-US" altLang="zh-CN" sz="1400" dirty="0" err="1">
                <a:latin typeface="+mn-lt"/>
                <a:ea typeface="+mn-ea"/>
              </a:rPr>
              <a:t>make_pkt</a:t>
            </a:r>
            <a:r>
              <a:rPr lang="en-US" altLang="zh-CN" sz="1400" dirty="0">
                <a:latin typeface="+mn-lt"/>
                <a:ea typeface="+mn-ea"/>
              </a:rPr>
              <a:t>(data, checksum)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udt_send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sndpkt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</p:txBody>
      </p:sp>
      <p:sp>
        <p:nvSpPr>
          <p:cNvPr id="46086" name="Line 6"/>
          <p:cNvSpPr>
            <a:spLocks noChangeShapeType="1"/>
          </p:cNvSpPr>
          <p:nvPr/>
        </p:nvSpPr>
        <p:spPr bwMode="auto">
          <a:xfrm>
            <a:off x="2633664" y="2173288"/>
            <a:ext cx="352583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7843839" y="4467226"/>
            <a:ext cx="21431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extract(</a:t>
            </a:r>
            <a:r>
              <a:rPr lang="en-US" altLang="zh-CN" sz="1400" dirty="0" err="1">
                <a:latin typeface="+mn-lt"/>
                <a:ea typeface="+mn-ea"/>
              </a:rPr>
              <a:t>rcvpkt,data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deliver_data</a:t>
            </a:r>
            <a:r>
              <a:rPr lang="en-US" altLang="zh-CN" sz="1400" dirty="0">
                <a:latin typeface="+mn-lt"/>
                <a:ea typeface="+mn-ea"/>
              </a:rPr>
              <a:t>(data)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udt_send</a:t>
            </a:r>
            <a:r>
              <a:rPr lang="en-US" altLang="zh-CN" sz="1400" dirty="0">
                <a:latin typeface="+mn-lt"/>
                <a:ea typeface="+mn-ea"/>
              </a:rPr>
              <a:t>(ACK)</a:t>
            </a: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7821613" y="3933826"/>
            <a:ext cx="21574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&amp;&amp; 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</a:t>
            </a:r>
            <a:r>
              <a:rPr lang="en-US" altLang="zh-CN" sz="1400" dirty="0" err="1">
                <a:solidFill>
                  <a:schemeClr val="accent6"/>
                </a:solidFill>
                <a:latin typeface="+mn-lt"/>
                <a:ea typeface="+mn-ea"/>
              </a:rPr>
              <a:t>notcorrupt</a:t>
            </a: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)</a:t>
            </a:r>
          </a:p>
        </p:txBody>
      </p:sp>
      <p:sp>
        <p:nvSpPr>
          <p:cNvPr id="46089" name="Line 9"/>
          <p:cNvSpPr>
            <a:spLocks noChangeShapeType="1"/>
          </p:cNvSpPr>
          <p:nvPr/>
        </p:nvSpPr>
        <p:spPr bwMode="auto">
          <a:xfrm>
            <a:off x="7943850" y="4522788"/>
            <a:ext cx="21717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6090" name="Freeform 10"/>
          <p:cNvSpPr>
            <a:spLocks/>
          </p:cNvSpPr>
          <p:nvPr/>
        </p:nvSpPr>
        <p:spPr bwMode="auto">
          <a:xfrm flipV="1">
            <a:off x="2581276" y="2617788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6091" name="Freeform 11"/>
          <p:cNvSpPr>
            <a:spLocks/>
          </p:cNvSpPr>
          <p:nvPr/>
        </p:nvSpPr>
        <p:spPr bwMode="auto">
          <a:xfrm>
            <a:off x="2628901" y="3778250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6092" name="Text Box 12"/>
          <p:cNvSpPr txBox="1">
            <a:spLocks noChangeArrowheads="1"/>
          </p:cNvSpPr>
          <p:nvPr/>
        </p:nvSpPr>
        <p:spPr bwMode="auto">
          <a:xfrm>
            <a:off x="2595563" y="4130675"/>
            <a:ext cx="3548062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&amp;&amp; </a:t>
            </a:r>
            <a:r>
              <a:rPr lang="en-US" altLang="zh-CN" sz="1400" dirty="0" err="1">
                <a:solidFill>
                  <a:schemeClr val="accent6"/>
                </a:solidFill>
                <a:latin typeface="+mn-lt"/>
                <a:ea typeface="+mn-ea"/>
              </a:rPr>
              <a:t>isACK</a:t>
            </a: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)</a:t>
            </a:r>
          </a:p>
        </p:txBody>
      </p:sp>
      <p:sp>
        <p:nvSpPr>
          <p:cNvPr id="46093" name="Line 13"/>
          <p:cNvSpPr>
            <a:spLocks noChangeShapeType="1"/>
          </p:cNvSpPr>
          <p:nvPr/>
        </p:nvSpPr>
        <p:spPr bwMode="auto">
          <a:xfrm>
            <a:off x="2697163" y="4454525"/>
            <a:ext cx="3186112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6094" name="Freeform 14"/>
          <p:cNvSpPr>
            <a:spLocks/>
          </p:cNvSpPr>
          <p:nvPr/>
        </p:nvSpPr>
        <p:spPr bwMode="auto">
          <a:xfrm>
            <a:off x="4776789" y="2924176"/>
            <a:ext cx="466725" cy="893763"/>
          </a:xfrm>
          <a:custGeom>
            <a:avLst/>
            <a:gdLst>
              <a:gd name="T0" fmla="*/ 0 w 735"/>
              <a:gd name="T1" fmla="*/ 2147483646 h 1080"/>
              <a:gd name="T2" fmla="*/ 0 w 735"/>
              <a:gd name="T3" fmla="*/ 2147483646 h 1080"/>
              <a:gd name="T4" fmla="*/ 0 60000 65536"/>
              <a:gd name="T5" fmla="*/ 0 60000 65536"/>
              <a:gd name="T6" fmla="*/ 0 w 735"/>
              <a:gd name="T7" fmla="*/ 0 h 1080"/>
              <a:gd name="T8" fmla="*/ 735 w 735"/>
              <a:gd name="T9" fmla="*/ 1080 h 10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6095" name="Text Box 15"/>
          <p:cNvSpPr txBox="1">
            <a:spLocks noChangeArrowheads="1"/>
          </p:cNvSpPr>
          <p:nvPr/>
        </p:nvSpPr>
        <p:spPr bwMode="auto">
          <a:xfrm>
            <a:off x="5373688" y="3217863"/>
            <a:ext cx="1763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udt_send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sndpkt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</p:txBody>
      </p:sp>
      <p:sp>
        <p:nvSpPr>
          <p:cNvPr id="46096" name="Text Box 16"/>
          <p:cNvSpPr txBox="1">
            <a:spLocks noChangeArrowheads="1"/>
          </p:cNvSpPr>
          <p:nvPr/>
        </p:nvSpPr>
        <p:spPr bwMode="auto">
          <a:xfrm>
            <a:off x="5060951" y="2563814"/>
            <a:ext cx="20859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&amp;&amp;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solidFill>
                  <a:schemeClr val="accent2"/>
                </a:solidFill>
                <a:latin typeface="+mn-lt"/>
                <a:ea typeface="+mn-ea"/>
              </a:rPr>
              <a:t>   </a:t>
            </a:r>
            <a:r>
              <a:rPr lang="en-US" altLang="zh-CN" sz="1400" dirty="0" err="1">
                <a:solidFill>
                  <a:schemeClr val="accent2"/>
                </a:solidFill>
                <a:latin typeface="+mn-lt"/>
                <a:ea typeface="+mn-ea"/>
              </a:rPr>
              <a:t>isNAK</a:t>
            </a:r>
            <a:r>
              <a:rPr lang="en-US" altLang="zh-CN" sz="1400" dirty="0">
                <a:solidFill>
                  <a:schemeClr val="accent2"/>
                </a:solidFill>
                <a:latin typeface="+mn-lt"/>
                <a:ea typeface="+mn-ea"/>
              </a:rPr>
              <a:t>(</a:t>
            </a:r>
            <a:r>
              <a:rPr lang="en-US" altLang="zh-CN" sz="1400" dirty="0" err="1">
                <a:solidFill>
                  <a:schemeClr val="accent2"/>
                </a:solidFill>
                <a:latin typeface="+mn-lt"/>
                <a:ea typeface="+mn-ea"/>
              </a:rPr>
              <a:t>rcvpkt</a:t>
            </a:r>
            <a:r>
              <a:rPr lang="en-US" altLang="zh-CN" sz="1400" dirty="0">
                <a:solidFill>
                  <a:schemeClr val="accent2"/>
                </a:solidFill>
                <a:latin typeface="+mn-lt"/>
                <a:ea typeface="+mn-ea"/>
              </a:rPr>
              <a:t>)</a:t>
            </a:r>
          </a:p>
        </p:txBody>
      </p:sp>
      <p:sp>
        <p:nvSpPr>
          <p:cNvPr id="46097" name="Line 17"/>
          <p:cNvSpPr>
            <a:spLocks noChangeShapeType="1"/>
          </p:cNvSpPr>
          <p:nvPr/>
        </p:nvSpPr>
        <p:spPr bwMode="auto">
          <a:xfrm>
            <a:off x="5180014" y="3152775"/>
            <a:ext cx="195738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46098" name="Group 18"/>
          <p:cNvGrpSpPr>
            <a:grpSpLocks/>
          </p:cNvGrpSpPr>
          <p:nvPr/>
        </p:nvGrpSpPr>
        <p:grpSpPr bwMode="auto">
          <a:xfrm>
            <a:off x="8097838" y="1504950"/>
            <a:ext cx="2017712" cy="858838"/>
            <a:chOff x="2222" y="2660"/>
            <a:chExt cx="1271" cy="541"/>
          </a:xfrm>
        </p:grpSpPr>
        <p:sp>
          <p:nvSpPr>
            <p:cNvPr id="46115" name="Text Box 19"/>
            <p:cNvSpPr txBox="1">
              <a:spLocks noChangeArrowheads="1"/>
            </p:cNvSpPr>
            <p:nvPr/>
          </p:nvSpPr>
          <p:spPr bwMode="auto">
            <a:xfrm>
              <a:off x="2222" y="3039"/>
              <a:ext cx="1152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400" dirty="0" err="1">
                  <a:latin typeface="+mn-lt"/>
                  <a:ea typeface="+mn-ea"/>
                </a:rPr>
                <a:t>udt_send</a:t>
              </a:r>
              <a:r>
                <a:rPr lang="en-US" altLang="zh-CN" sz="1400" dirty="0">
                  <a:latin typeface="+mn-lt"/>
                  <a:ea typeface="+mn-ea"/>
                </a:rPr>
                <a:t>(NAK)</a:t>
              </a:r>
            </a:p>
          </p:txBody>
        </p:sp>
        <p:sp>
          <p:nvSpPr>
            <p:cNvPr id="46116" name="Text Box 20"/>
            <p:cNvSpPr txBox="1">
              <a:spLocks noChangeArrowheads="1"/>
            </p:cNvSpPr>
            <p:nvPr/>
          </p:nvSpPr>
          <p:spPr bwMode="auto">
            <a:xfrm>
              <a:off x="2225" y="2660"/>
              <a:ext cx="1209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400" dirty="0" err="1">
                  <a:latin typeface="+mn-lt"/>
                  <a:ea typeface="+mn-ea"/>
                </a:rPr>
                <a:t>rdt_rcv</a:t>
              </a:r>
              <a:r>
                <a:rPr lang="en-US" altLang="zh-CN" sz="1400" dirty="0">
                  <a:latin typeface="+mn-lt"/>
                  <a:ea typeface="+mn-ea"/>
                </a:rPr>
                <a:t>(</a:t>
              </a:r>
              <a:r>
                <a:rPr lang="en-US" altLang="zh-CN" sz="1400" dirty="0" err="1">
                  <a:latin typeface="+mn-lt"/>
                  <a:ea typeface="+mn-ea"/>
                </a:rPr>
                <a:t>rcvpkt</a:t>
              </a:r>
              <a:r>
                <a:rPr lang="en-US" altLang="zh-CN" sz="1400" dirty="0">
                  <a:latin typeface="+mn-lt"/>
                  <a:ea typeface="+mn-ea"/>
                </a:rPr>
                <a:t>) &amp;&amp; </a:t>
              </a:r>
            </a:p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  </a:t>
              </a:r>
              <a:r>
                <a:rPr lang="en-US" altLang="zh-CN" sz="1400" dirty="0">
                  <a:solidFill>
                    <a:schemeClr val="accent2"/>
                  </a:solidFill>
                  <a:latin typeface="+mn-lt"/>
                  <a:ea typeface="+mn-ea"/>
                </a:rPr>
                <a:t>corrupt(</a:t>
              </a:r>
              <a:r>
                <a:rPr lang="en-US" altLang="zh-CN" sz="1400" dirty="0" err="1">
                  <a:solidFill>
                    <a:schemeClr val="accent2"/>
                  </a:solidFill>
                  <a:latin typeface="+mn-lt"/>
                  <a:ea typeface="+mn-ea"/>
                </a:rPr>
                <a:t>rcvpkt</a:t>
              </a:r>
              <a:r>
                <a:rPr lang="en-US" altLang="zh-CN" sz="1400" dirty="0">
                  <a:solidFill>
                    <a:schemeClr val="accent2"/>
                  </a:solidFill>
                  <a:latin typeface="+mn-lt"/>
                  <a:ea typeface="+mn-ea"/>
                </a:rPr>
                <a:t>)</a:t>
              </a:r>
            </a:p>
          </p:txBody>
        </p:sp>
        <p:sp>
          <p:nvSpPr>
            <p:cNvPr id="46117" name="Line 21"/>
            <p:cNvSpPr>
              <a:spLocks noChangeShapeType="1"/>
            </p:cNvSpPr>
            <p:nvPr/>
          </p:nvSpPr>
          <p:spPr bwMode="auto">
            <a:xfrm>
              <a:off x="2285" y="3040"/>
              <a:ext cx="120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46099" name="Group 22"/>
          <p:cNvGrpSpPr>
            <a:grpSpLocks/>
          </p:cNvGrpSpPr>
          <p:nvPr/>
        </p:nvGrpSpPr>
        <p:grpSpPr bwMode="auto">
          <a:xfrm>
            <a:off x="3816350" y="2860676"/>
            <a:ext cx="1074738" cy="962025"/>
            <a:chOff x="1540" y="2116"/>
            <a:chExt cx="677" cy="606"/>
          </a:xfrm>
        </p:grpSpPr>
        <p:sp>
          <p:nvSpPr>
            <p:cNvPr id="46113" name="Oval 23"/>
            <p:cNvSpPr>
              <a:spLocks noChangeArrowheads="1"/>
            </p:cNvSpPr>
            <p:nvPr/>
          </p:nvSpPr>
          <p:spPr bwMode="auto">
            <a:xfrm>
              <a:off x="1565" y="2116"/>
              <a:ext cx="621" cy="606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endParaRPr lang="zh-CN" altLang="en-US" sz="1400" dirty="0">
                <a:latin typeface="+mn-lt"/>
                <a:ea typeface="+mn-ea"/>
              </a:endParaRPr>
            </a:p>
          </p:txBody>
        </p:sp>
        <p:sp>
          <p:nvSpPr>
            <p:cNvPr id="46114" name="Text Box 24"/>
            <p:cNvSpPr txBox="1">
              <a:spLocks noChangeArrowheads="1"/>
            </p:cNvSpPr>
            <p:nvPr/>
          </p:nvSpPr>
          <p:spPr bwMode="auto">
            <a:xfrm>
              <a:off x="1540" y="2237"/>
              <a:ext cx="677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Wait for ACK or NAK</a:t>
              </a:r>
            </a:p>
          </p:txBody>
        </p:sp>
      </p:grpSp>
      <p:sp>
        <p:nvSpPr>
          <p:cNvPr id="46100" name="Line 25"/>
          <p:cNvSpPr>
            <a:spLocks noChangeShapeType="1"/>
          </p:cNvSpPr>
          <p:nvPr/>
        </p:nvSpPr>
        <p:spPr bwMode="auto">
          <a:xfrm>
            <a:off x="7858125" y="2649539"/>
            <a:ext cx="433388" cy="244475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6101" name="Freeform 26"/>
          <p:cNvSpPr>
            <a:spLocks/>
          </p:cNvSpPr>
          <p:nvPr/>
        </p:nvSpPr>
        <p:spPr bwMode="auto">
          <a:xfrm>
            <a:off x="8196263" y="2300288"/>
            <a:ext cx="1257300" cy="469900"/>
          </a:xfrm>
          <a:custGeom>
            <a:avLst/>
            <a:gdLst>
              <a:gd name="T0" fmla="*/ 2147483646 w 1500"/>
              <a:gd name="T1" fmla="*/ 2147483646 h 740"/>
              <a:gd name="T2" fmla="*/ 2147483646 w 1500"/>
              <a:gd name="T3" fmla="*/ 2147483646 h 740"/>
              <a:gd name="T4" fmla="*/ 0 60000 65536"/>
              <a:gd name="T5" fmla="*/ 0 60000 65536"/>
              <a:gd name="T6" fmla="*/ 0 w 1500"/>
              <a:gd name="T7" fmla="*/ 0 h 740"/>
              <a:gd name="T8" fmla="*/ 1500 w 1500"/>
              <a:gd name="T9" fmla="*/ 740 h 7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46102" name="Group 27"/>
          <p:cNvGrpSpPr>
            <a:grpSpLocks/>
          </p:cNvGrpSpPr>
          <p:nvPr/>
        </p:nvGrpSpPr>
        <p:grpSpPr bwMode="auto">
          <a:xfrm>
            <a:off x="8201025" y="2720976"/>
            <a:ext cx="1200150" cy="962025"/>
            <a:chOff x="1335" y="3347"/>
            <a:chExt cx="756" cy="606"/>
          </a:xfrm>
        </p:grpSpPr>
        <p:sp>
          <p:nvSpPr>
            <p:cNvPr id="46111" name="Oval 28"/>
            <p:cNvSpPr>
              <a:spLocks noChangeArrowheads="1"/>
            </p:cNvSpPr>
            <p:nvPr/>
          </p:nvSpPr>
          <p:spPr bwMode="auto">
            <a:xfrm>
              <a:off x="1390" y="3347"/>
              <a:ext cx="621" cy="606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endParaRPr lang="zh-CN" altLang="en-US" sz="1400" dirty="0">
                <a:latin typeface="+mn-lt"/>
                <a:ea typeface="+mn-ea"/>
              </a:endParaRPr>
            </a:p>
          </p:txBody>
        </p:sp>
        <p:sp>
          <p:nvSpPr>
            <p:cNvPr id="46112" name="Text Box 29"/>
            <p:cNvSpPr txBox="1">
              <a:spLocks noChangeArrowheads="1"/>
            </p:cNvSpPr>
            <p:nvPr/>
          </p:nvSpPr>
          <p:spPr bwMode="auto">
            <a:xfrm>
              <a:off x="1335" y="3474"/>
              <a:ext cx="756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Wait for call from below</a:t>
              </a:r>
            </a:p>
          </p:txBody>
        </p:sp>
      </p:grpSp>
      <p:sp>
        <p:nvSpPr>
          <p:cNvPr id="46103" name="Freeform 30"/>
          <p:cNvSpPr>
            <a:spLocks/>
          </p:cNvSpPr>
          <p:nvPr/>
        </p:nvSpPr>
        <p:spPr bwMode="auto">
          <a:xfrm flipV="1">
            <a:off x="8208963" y="3616325"/>
            <a:ext cx="1257300" cy="469900"/>
          </a:xfrm>
          <a:custGeom>
            <a:avLst/>
            <a:gdLst>
              <a:gd name="T0" fmla="*/ 2147483646 w 1500"/>
              <a:gd name="T1" fmla="*/ 2147483646 h 740"/>
              <a:gd name="T2" fmla="*/ 2147483646 w 1500"/>
              <a:gd name="T3" fmla="*/ 2147483646 h 740"/>
              <a:gd name="T4" fmla="*/ 0 60000 65536"/>
              <a:gd name="T5" fmla="*/ 0 60000 65536"/>
              <a:gd name="T6" fmla="*/ 0 w 1500"/>
              <a:gd name="T7" fmla="*/ 0 h 740"/>
              <a:gd name="T8" fmla="*/ 1500 w 1500"/>
              <a:gd name="T9" fmla="*/ 740 h 7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6106" name="Line 33"/>
          <p:cNvSpPr>
            <a:spLocks noChangeShapeType="1"/>
          </p:cNvSpPr>
          <p:nvPr/>
        </p:nvSpPr>
        <p:spPr bwMode="auto">
          <a:xfrm>
            <a:off x="1873250" y="2805114"/>
            <a:ext cx="433388" cy="244475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6107" name="Text Box 34"/>
          <p:cNvSpPr txBox="1">
            <a:spLocks noChangeArrowheads="1"/>
          </p:cNvSpPr>
          <p:nvPr/>
        </p:nvSpPr>
        <p:spPr bwMode="auto">
          <a:xfrm>
            <a:off x="3024189" y="1851026"/>
            <a:ext cx="22558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rdt_send</a:t>
            </a:r>
            <a:r>
              <a:rPr lang="en-US" altLang="zh-CN" sz="1400" dirty="0">
                <a:latin typeface="+mn-lt"/>
                <a:ea typeface="+mn-ea"/>
              </a:rPr>
              <a:t>(data)</a:t>
            </a:r>
          </a:p>
        </p:txBody>
      </p:sp>
      <p:sp>
        <p:nvSpPr>
          <p:cNvPr id="46108" name="Text Box 35"/>
          <p:cNvSpPr txBox="1">
            <a:spLocks noChangeArrowheads="1"/>
          </p:cNvSpPr>
          <p:nvPr/>
        </p:nvSpPr>
        <p:spPr bwMode="auto">
          <a:xfrm>
            <a:off x="3994261" y="4530726"/>
            <a:ext cx="2728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>
                <a:latin typeface="+mn-lt"/>
                <a:ea typeface="+mn-ea"/>
              </a:rPr>
              <a:t>L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34</a:t>
            </a:fld>
            <a:endParaRPr lang="en-US" altLang="zh-CN" dirty="0"/>
          </a:p>
        </p:txBody>
      </p:sp>
      <p:sp>
        <p:nvSpPr>
          <p:cNvPr id="37" name="Text Box 19">
            <a:extLst>
              <a:ext uri="{FF2B5EF4-FFF2-40B4-BE49-F238E27FC236}">
                <a16:creationId xmlns:a16="http://schemas.microsoft.com/office/drawing/2014/main" id="{41F218FE-DC26-4F83-AB88-939647E77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0427" y="5753761"/>
            <a:ext cx="167706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rdt2.0 sender</a:t>
            </a:r>
          </a:p>
        </p:txBody>
      </p:sp>
      <p:sp>
        <p:nvSpPr>
          <p:cNvPr id="38" name="Text Box 20">
            <a:extLst>
              <a:ext uri="{FF2B5EF4-FFF2-40B4-BE49-F238E27FC236}">
                <a16:creationId xmlns:a16="http://schemas.microsoft.com/office/drawing/2014/main" id="{E30049D7-49A6-42BB-97E0-0F427469E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5184" y="5753761"/>
            <a:ext cx="1802095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rdt2.0 receiver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A38D733A-1358-40C1-9E22-CFDF56A29FE1}"/>
              </a:ext>
            </a:extLst>
          </p:cNvPr>
          <p:cNvCxnSpPr/>
          <p:nvPr/>
        </p:nvCxnSpPr>
        <p:spPr bwMode="auto">
          <a:xfrm>
            <a:off x="7229475" y="1420814"/>
            <a:ext cx="0" cy="496411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045829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810" name="Line 42"/>
          <p:cNvSpPr>
            <a:spLocks noChangeShapeType="1"/>
          </p:cNvSpPr>
          <p:nvPr/>
        </p:nvSpPr>
        <p:spPr bwMode="auto">
          <a:xfrm flipH="1">
            <a:off x="7774783" y="4841240"/>
            <a:ext cx="12700" cy="1193800"/>
          </a:xfrm>
          <a:prstGeom prst="line">
            <a:avLst/>
          </a:prstGeom>
          <a:noFill/>
          <a:ln w="76200">
            <a:solidFill>
              <a:schemeClr val="accent6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rdt2.0: operation with no errors</a:t>
            </a:r>
          </a:p>
        </p:txBody>
      </p:sp>
      <p:sp>
        <p:nvSpPr>
          <p:cNvPr id="47107" name="Oval 3"/>
          <p:cNvSpPr>
            <a:spLocks noChangeArrowheads="1"/>
          </p:cNvSpPr>
          <p:nvPr/>
        </p:nvSpPr>
        <p:spPr bwMode="auto">
          <a:xfrm>
            <a:off x="2220914" y="2209801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zh-CN" altLang="en-US" sz="1400" dirty="0">
              <a:latin typeface="+mn-lt"/>
              <a:ea typeface="+mn-ea"/>
            </a:endParaRP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2119313" y="2389188"/>
            <a:ext cx="12001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Wait for call from above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2528888" y="1490663"/>
            <a:ext cx="364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snkpkt</a:t>
            </a:r>
            <a:r>
              <a:rPr lang="en-US" altLang="zh-CN" sz="1400" dirty="0">
                <a:latin typeface="+mn-lt"/>
                <a:ea typeface="+mn-ea"/>
              </a:rPr>
              <a:t> = </a:t>
            </a:r>
            <a:r>
              <a:rPr lang="en-US" altLang="zh-CN" sz="1400" dirty="0" err="1">
                <a:latin typeface="+mn-lt"/>
                <a:ea typeface="+mn-ea"/>
              </a:rPr>
              <a:t>make_pkt</a:t>
            </a:r>
            <a:r>
              <a:rPr lang="en-US" altLang="zh-CN" sz="1400" dirty="0">
                <a:latin typeface="+mn-lt"/>
                <a:ea typeface="+mn-ea"/>
              </a:rPr>
              <a:t>(data, checksum)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udt_send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sndpkt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</p:txBody>
      </p:sp>
      <p:sp>
        <p:nvSpPr>
          <p:cNvPr id="47110" name="Line 6"/>
          <p:cNvSpPr>
            <a:spLocks noChangeShapeType="1"/>
          </p:cNvSpPr>
          <p:nvPr/>
        </p:nvSpPr>
        <p:spPr bwMode="auto">
          <a:xfrm>
            <a:off x="2633664" y="1535113"/>
            <a:ext cx="362108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7843839" y="5314951"/>
            <a:ext cx="21431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extract(</a:t>
            </a:r>
            <a:r>
              <a:rPr lang="en-US" altLang="zh-CN" sz="1400" dirty="0" err="1">
                <a:latin typeface="+mn-lt"/>
                <a:ea typeface="+mn-ea"/>
              </a:rPr>
              <a:t>rcvpkt,data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deliver_data</a:t>
            </a:r>
            <a:r>
              <a:rPr lang="en-US" altLang="zh-CN" sz="1400" dirty="0">
                <a:latin typeface="+mn-lt"/>
                <a:ea typeface="+mn-ea"/>
              </a:rPr>
              <a:t>(data)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udt_send</a:t>
            </a:r>
            <a:r>
              <a:rPr lang="en-US" altLang="zh-CN" sz="1400" dirty="0">
                <a:latin typeface="+mn-lt"/>
                <a:ea typeface="+mn-ea"/>
              </a:rPr>
              <a:t>(ACK)</a:t>
            </a:r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7821613" y="4781551"/>
            <a:ext cx="21574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&amp;&amp; 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</a:t>
            </a:r>
            <a:r>
              <a:rPr lang="en-US" altLang="zh-CN" sz="1400" dirty="0" err="1">
                <a:latin typeface="+mn-lt"/>
                <a:ea typeface="+mn-ea"/>
              </a:rPr>
              <a:t>notcorrupt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</p:txBody>
      </p:sp>
      <p:sp>
        <p:nvSpPr>
          <p:cNvPr id="47113" name="Line 9"/>
          <p:cNvSpPr>
            <a:spLocks noChangeShapeType="1"/>
          </p:cNvSpPr>
          <p:nvPr/>
        </p:nvSpPr>
        <p:spPr bwMode="auto">
          <a:xfrm>
            <a:off x="7943851" y="5370513"/>
            <a:ext cx="2341563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7114" name="Freeform 10"/>
          <p:cNvSpPr>
            <a:spLocks/>
          </p:cNvSpPr>
          <p:nvPr/>
        </p:nvSpPr>
        <p:spPr bwMode="auto">
          <a:xfrm flipV="1">
            <a:off x="2581276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7115" name="Freeform 11"/>
          <p:cNvSpPr>
            <a:spLocks/>
          </p:cNvSpPr>
          <p:nvPr/>
        </p:nvSpPr>
        <p:spPr bwMode="auto">
          <a:xfrm>
            <a:off x="2628901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2595563" y="3492500"/>
            <a:ext cx="3548062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&amp;&amp; </a:t>
            </a:r>
            <a:r>
              <a:rPr lang="en-US" altLang="zh-CN" sz="1400" dirty="0" err="1">
                <a:latin typeface="+mn-lt"/>
                <a:ea typeface="+mn-ea"/>
              </a:rPr>
              <a:t>isACK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</p:txBody>
      </p:sp>
      <p:sp>
        <p:nvSpPr>
          <p:cNvPr id="47117" name="Line 13"/>
          <p:cNvSpPr>
            <a:spLocks noChangeShapeType="1"/>
          </p:cNvSpPr>
          <p:nvPr/>
        </p:nvSpPr>
        <p:spPr bwMode="auto">
          <a:xfrm>
            <a:off x="2697164" y="3816350"/>
            <a:ext cx="33559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7118" name="Freeform 14"/>
          <p:cNvSpPr>
            <a:spLocks/>
          </p:cNvSpPr>
          <p:nvPr/>
        </p:nvSpPr>
        <p:spPr bwMode="auto">
          <a:xfrm>
            <a:off x="4776789" y="2286001"/>
            <a:ext cx="466725" cy="893763"/>
          </a:xfrm>
          <a:custGeom>
            <a:avLst/>
            <a:gdLst>
              <a:gd name="T0" fmla="*/ 0 w 735"/>
              <a:gd name="T1" fmla="*/ 2147483646 h 1080"/>
              <a:gd name="T2" fmla="*/ 0 w 735"/>
              <a:gd name="T3" fmla="*/ 2147483646 h 1080"/>
              <a:gd name="T4" fmla="*/ 0 60000 65536"/>
              <a:gd name="T5" fmla="*/ 0 60000 65536"/>
              <a:gd name="T6" fmla="*/ 0 w 735"/>
              <a:gd name="T7" fmla="*/ 0 h 1080"/>
              <a:gd name="T8" fmla="*/ 735 w 735"/>
              <a:gd name="T9" fmla="*/ 1080 h 10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7119" name="Text Box 15"/>
          <p:cNvSpPr txBox="1">
            <a:spLocks noChangeArrowheads="1"/>
          </p:cNvSpPr>
          <p:nvPr/>
        </p:nvSpPr>
        <p:spPr bwMode="auto">
          <a:xfrm>
            <a:off x="5086351" y="2600325"/>
            <a:ext cx="1763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udt_send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sndpkt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</p:txBody>
      </p:sp>
      <p:sp>
        <p:nvSpPr>
          <p:cNvPr id="47120" name="Text Box 16"/>
          <p:cNvSpPr txBox="1">
            <a:spLocks noChangeArrowheads="1"/>
          </p:cNvSpPr>
          <p:nvPr/>
        </p:nvSpPr>
        <p:spPr bwMode="auto">
          <a:xfrm>
            <a:off x="5060951" y="1925639"/>
            <a:ext cx="20859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&amp;&amp;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</a:t>
            </a:r>
            <a:r>
              <a:rPr lang="en-US" altLang="zh-CN" sz="1400" dirty="0" err="1">
                <a:latin typeface="+mn-lt"/>
                <a:ea typeface="+mn-ea"/>
              </a:rPr>
              <a:t>isNAK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</p:txBody>
      </p:sp>
      <p:sp>
        <p:nvSpPr>
          <p:cNvPr id="47121" name="Line 17"/>
          <p:cNvSpPr>
            <a:spLocks noChangeShapeType="1"/>
          </p:cNvSpPr>
          <p:nvPr/>
        </p:nvSpPr>
        <p:spPr bwMode="auto">
          <a:xfrm>
            <a:off x="5180013" y="2600325"/>
            <a:ext cx="22669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47122" name="Group 18"/>
          <p:cNvGrpSpPr>
            <a:grpSpLocks/>
          </p:cNvGrpSpPr>
          <p:nvPr/>
        </p:nvGrpSpPr>
        <p:grpSpPr bwMode="auto">
          <a:xfrm>
            <a:off x="8097838" y="2352675"/>
            <a:ext cx="1924050" cy="858838"/>
            <a:chOff x="2222" y="2660"/>
            <a:chExt cx="1212" cy="541"/>
          </a:xfrm>
        </p:grpSpPr>
        <p:sp>
          <p:nvSpPr>
            <p:cNvPr id="47152" name="Text Box 19"/>
            <p:cNvSpPr txBox="1">
              <a:spLocks noChangeArrowheads="1"/>
            </p:cNvSpPr>
            <p:nvPr/>
          </p:nvSpPr>
          <p:spPr bwMode="auto">
            <a:xfrm>
              <a:off x="2222" y="3039"/>
              <a:ext cx="1152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400" dirty="0" err="1">
                  <a:latin typeface="+mn-lt"/>
                  <a:ea typeface="+mn-ea"/>
                </a:rPr>
                <a:t>udt_send</a:t>
              </a:r>
              <a:r>
                <a:rPr lang="en-US" altLang="zh-CN" sz="1400" dirty="0">
                  <a:latin typeface="+mn-lt"/>
                  <a:ea typeface="+mn-ea"/>
                </a:rPr>
                <a:t>(NAK)</a:t>
              </a:r>
            </a:p>
          </p:txBody>
        </p:sp>
        <p:sp>
          <p:nvSpPr>
            <p:cNvPr id="47153" name="Text Box 20"/>
            <p:cNvSpPr txBox="1">
              <a:spLocks noChangeArrowheads="1"/>
            </p:cNvSpPr>
            <p:nvPr/>
          </p:nvSpPr>
          <p:spPr bwMode="auto">
            <a:xfrm>
              <a:off x="2225" y="2660"/>
              <a:ext cx="1209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400" dirty="0" err="1">
                  <a:latin typeface="+mn-lt"/>
                  <a:ea typeface="+mn-ea"/>
                </a:rPr>
                <a:t>rdt_rcv</a:t>
              </a:r>
              <a:r>
                <a:rPr lang="en-US" altLang="zh-CN" sz="1400" dirty="0">
                  <a:latin typeface="+mn-lt"/>
                  <a:ea typeface="+mn-ea"/>
                </a:rPr>
                <a:t>(</a:t>
              </a:r>
              <a:r>
                <a:rPr lang="en-US" altLang="zh-CN" sz="1400" dirty="0" err="1">
                  <a:latin typeface="+mn-lt"/>
                  <a:ea typeface="+mn-ea"/>
                </a:rPr>
                <a:t>rcvpkt</a:t>
              </a:r>
              <a:r>
                <a:rPr lang="en-US" altLang="zh-CN" sz="1400" dirty="0">
                  <a:latin typeface="+mn-lt"/>
                  <a:ea typeface="+mn-ea"/>
                </a:rPr>
                <a:t>) &amp;&amp; </a:t>
              </a:r>
            </a:p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  corrupt(</a:t>
              </a:r>
              <a:r>
                <a:rPr lang="en-US" altLang="zh-CN" sz="1400" dirty="0" err="1">
                  <a:latin typeface="+mn-lt"/>
                  <a:ea typeface="+mn-ea"/>
                </a:rPr>
                <a:t>rcvpkt</a:t>
              </a:r>
              <a:r>
                <a:rPr lang="en-US" altLang="zh-CN" sz="1400" dirty="0">
                  <a:latin typeface="+mn-lt"/>
                  <a:ea typeface="+mn-ea"/>
                </a:rPr>
                <a:t>)</a:t>
              </a:r>
            </a:p>
          </p:txBody>
        </p:sp>
        <p:sp>
          <p:nvSpPr>
            <p:cNvPr id="47154" name="Line 21"/>
            <p:cNvSpPr>
              <a:spLocks noChangeShapeType="1"/>
            </p:cNvSpPr>
            <p:nvPr/>
          </p:nvSpPr>
          <p:spPr bwMode="auto">
            <a:xfrm>
              <a:off x="2285" y="3040"/>
              <a:ext cx="110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47123" name="Group 22"/>
          <p:cNvGrpSpPr>
            <a:grpSpLocks/>
          </p:cNvGrpSpPr>
          <p:nvPr/>
        </p:nvGrpSpPr>
        <p:grpSpPr bwMode="auto">
          <a:xfrm>
            <a:off x="3803650" y="2222501"/>
            <a:ext cx="1074738" cy="962025"/>
            <a:chOff x="1532" y="2116"/>
            <a:chExt cx="677" cy="606"/>
          </a:xfrm>
        </p:grpSpPr>
        <p:sp>
          <p:nvSpPr>
            <p:cNvPr id="47150" name="Oval 23"/>
            <p:cNvSpPr>
              <a:spLocks noChangeArrowheads="1"/>
            </p:cNvSpPr>
            <p:nvPr/>
          </p:nvSpPr>
          <p:spPr bwMode="auto">
            <a:xfrm>
              <a:off x="1565" y="2116"/>
              <a:ext cx="621" cy="606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endParaRPr lang="zh-CN" altLang="en-US" sz="1400" dirty="0">
                <a:latin typeface="+mn-lt"/>
                <a:ea typeface="+mn-ea"/>
              </a:endParaRPr>
            </a:p>
          </p:txBody>
        </p:sp>
        <p:sp>
          <p:nvSpPr>
            <p:cNvPr id="47151" name="Text Box 24"/>
            <p:cNvSpPr txBox="1">
              <a:spLocks noChangeArrowheads="1"/>
            </p:cNvSpPr>
            <p:nvPr/>
          </p:nvSpPr>
          <p:spPr bwMode="auto">
            <a:xfrm>
              <a:off x="1532" y="2243"/>
              <a:ext cx="677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Wait for ACK or NAK</a:t>
              </a:r>
            </a:p>
          </p:txBody>
        </p:sp>
      </p:grpSp>
      <p:sp>
        <p:nvSpPr>
          <p:cNvPr id="47124" name="Freeform 25"/>
          <p:cNvSpPr>
            <a:spLocks/>
          </p:cNvSpPr>
          <p:nvPr/>
        </p:nvSpPr>
        <p:spPr bwMode="auto">
          <a:xfrm>
            <a:off x="8196263" y="3148013"/>
            <a:ext cx="1257300" cy="469900"/>
          </a:xfrm>
          <a:custGeom>
            <a:avLst/>
            <a:gdLst>
              <a:gd name="T0" fmla="*/ 2147483646 w 1500"/>
              <a:gd name="T1" fmla="*/ 2147483646 h 740"/>
              <a:gd name="T2" fmla="*/ 2147483646 w 1500"/>
              <a:gd name="T3" fmla="*/ 2147483646 h 740"/>
              <a:gd name="T4" fmla="*/ 0 60000 65536"/>
              <a:gd name="T5" fmla="*/ 0 60000 65536"/>
              <a:gd name="T6" fmla="*/ 0 w 1500"/>
              <a:gd name="T7" fmla="*/ 0 h 740"/>
              <a:gd name="T8" fmla="*/ 1500 w 1500"/>
              <a:gd name="T9" fmla="*/ 740 h 7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7125" name="Oval 26"/>
          <p:cNvSpPr>
            <a:spLocks noChangeArrowheads="1"/>
          </p:cNvSpPr>
          <p:nvPr/>
        </p:nvSpPr>
        <p:spPr bwMode="auto">
          <a:xfrm>
            <a:off x="8288339" y="3568701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zh-CN" altLang="en-US" sz="1400" dirty="0">
              <a:latin typeface="+mn-lt"/>
              <a:ea typeface="+mn-ea"/>
            </a:endParaRPr>
          </a:p>
        </p:txBody>
      </p:sp>
      <p:sp>
        <p:nvSpPr>
          <p:cNvPr id="47126" name="Text Box 27"/>
          <p:cNvSpPr txBox="1">
            <a:spLocks noChangeArrowheads="1"/>
          </p:cNvSpPr>
          <p:nvPr/>
        </p:nvSpPr>
        <p:spPr bwMode="auto">
          <a:xfrm>
            <a:off x="8201025" y="3759200"/>
            <a:ext cx="12001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Wait for call from below</a:t>
            </a:r>
          </a:p>
        </p:txBody>
      </p:sp>
      <p:sp>
        <p:nvSpPr>
          <p:cNvPr id="47127" name="Freeform 28"/>
          <p:cNvSpPr>
            <a:spLocks/>
          </p:cNvSpPr>
          <p:nvPr/>
        </p:nvSpPr>
        <p:spPr bwMode="auto">
          <a:xfrm flipV="1">
            <a:off x="8208963" y="4464050"/>
            <a:ext cx="1257300" cy="469900"/>
          </a:xfrm>
          <a:custGeom>
            <a:avLst/>
            <a:gdLst>
              <a:gd name="T0" fmla="*/ 2147483646 w 1500"/>
              <a:gd name="T1" fmla="*/ 2147483646 h 740"/>
              <a:gd name="T2" fmla="*/ 2147483646 w 1500"/>
              <a:gd name="T3" fmla="*/ 2147483646 h 740"/>
              <a:gd name="T4" fmla="*/ 0 60000 65536"/>
              <a:gd name="T5" fmla="*/ 0 60000 65536"/>
              <a:gd name="T6" fmla="*/ 0 w 1500"/>
              <a:gd name="T7" fmla="*/ 0 h 740"/>
              <a:gd name="T8" fmla="*/ 1500 w 1500"/>
              <a:gd name="T9" fmla="*/ 740 h 7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1873250" y="2166939"/>
            <a:ext cx="1333500" cy="1004887"/>
            <a:chOff x="220" y="1365"/>
            <a:chExt cx="840" cy="633"/>
          </a:xfrm>
        </p:grpSpPr>
        <p:sp>
          <p:nvSpPr>
            <p:cNvPr id="47148" name="Line 30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7149" name="Oval 31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endParaRPr lang="zh-CN" altLang="en-US" sz="1400" dirty="0">
                <a:latin typeface="+mn-lt"/>
                <a:ea typeface="+mn-ea"/>
              </a:endParaRPr>
            </a:p>
          </p:txBody>
        </p: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7858126" y="3497263"/>
            <a:ext cx="1414463" cy="1033462"/>
            <a:chOff x="3990" y="2203"/>
            <a:chExt cx="891" cy="651"/>
          </a:xfrm>
        </p:grpSpPr>
        <p:sp>
          <p:nvSpPr>
            <p:cNvPr id="47146" name="Line 33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7147" name="Oval 34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endParaRPr lang="zh-CN" altLang="en-US" sz="1400" dirty="0">
                <a:latin typeface="+mn-lt"/>
                <a:ea typeface="+mn-ea"/>
              </a:endParaRPr>
            </a:p>
          </p:txBody>
        </p:sp>
      </p:grpSp>
      <p:sp>
        <p:nvSpPr>
          <p:cNvPr id="47130" name="Text Box 35"/>
          <p:cNvSpPr txBox="1">
            <a:spLocks noChangeArrowheads="1"/>
          </p:cNvSpPr>
          <p:nvPr/>
        </p:nvSpPr>
        <p:spPr bwMode="auto">
          <a:xfrm>
            <a:off x="2554289" y="1200151"/>
            <a:ext cx="22558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rdt_send</a:t>
            </a:r>
            <a:r>
              <a:rPr lang="en-US" altLang="zh-CN" sz="1400" dirty="0">
                <a:latin typeface="+mn-lt"/>
                <a:ea typeface="+mn-ea"/>
              </a:rPr>
              <a:t>(data)</a:t>
            </a:r>
          </a:p>
        </p:txBody>
      </p:sp>
      <p:sp>
        <p:nvSpPr>
          <p:cNvPr id="288804" name="Line 36"/>
          <p:cNvSpPr>
            <a:spLocks noChangeShapeType="1"/>
          </p:cNvSpPr>
          <p:nvPr/>
        </p:nvSpPr>
        <p:spPr bwMode="auto">
          <a:xfrm>
            <a:off x="2535238" y="1289051"/>
            <a:ext cx="12700" cy="747713"/>
          </a:xfrm>
          <a:prstGeom prst="line">
            <a:avLst/>
          </a:prstGeom>
          <a:noFill/>
          <a:ln w="76200">
            <a:solidFill>
              <a:schemeClr val="accent6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88805" name="Freeform 37"/>
          <p:cNvSpPr>
            <a:spLocks/>
          </p:cNvSpPr>
          <p:nvPr/>
        </p:nvSpPr>
        <p:spPr bwMode="auto">
          <a:xfrm>
            <a:off x="2535238" y="2006600"/>
            <a:ext cx="6697662" cy="3060700"/>
          </a:xfrm>
          <a:custGeom>
            <a:avLst/>
            <a:gdLst>
              <a:gd name="T0" fmla="*/ 0 w 4219"/>
              <a:gd name="T1" fmla="*/ 2147483646 h 1928"/>
              <a:gd name="T2" fmla="*/ 2147483646 w 4219"/>
              <a:gd name="T3" fmla="*/ 0 h 1928"/>
              <a:gd name="T4" fmla="*/ 2147483646 w 4219"/>
              <a:gd name="T5" fmla="*/ 2147483646 h 1928"/>
              <a:gd name="T6" fmla="*/ 2147483646 w 4219"/>
              <a:gd name="T7" fmla="*/ 2147483646 h 1928"/>
              <a:gd name="T8" fmla="*/ 0 60000 65536"/>
              <a:gd name="T9" fmla="*/ 0 60000 65536"/>
              <a:gd name="T10" fmla="*/ 0 60000 65536"/>
              <a:gd name="T11" fmla="*/ 0 60000 65536"/>
              <a:gd name="T12" fmla="*/ 0 w 4219"/>
              <a:gd name="T13" fmla="*/ 0 h 1928"/>
              <a:gd name="T14" fmla="*/ 4219 w 4219"/>
              <a:gd name="T15" fmla="*/ 1928 h 19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19" h="1928">
                <a:moveTo>
                  <a:pt x="0" y="10"/>
                </a:moveTo>
                <a:lnTo>
                  <a:pt x="1003" y="0"/>
                </a:lnTo>
                <a:lnTo>
                  <a:pt x="3387" y="1928"/>
                </a:lnTo>
                <a:lnTo>
                  <a:pt x="4219" y="1928"/>
                </a:ln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1871663" y="2166939"/>
            <a:ext cx="1333500" cy="1004887"/>
            <a:chOff x="220" y="1365"/>
            <a:chExt cx="840" cy="633"/>
          </a:xfrm>
        </p:grpSpPr>
        <p:sp>
          <p:nvSpPr>
            <p:cNvPr id="47144" name="Line 39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7145" name="Oval 40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endParaRPr lang="zh-CN" altLang="en-US" sz="1400" dirty="0">
                <a:latin typeface="+mn-lt"/>
                <a:ea typeface="+mn-ea"/>
              </a:endParaRPr>
            </a:p>
          </p:txBody>
        </p:sp>
      </p:grpSp>
      <p:sp>
        <p:nvSpPr>
          <p:cNvPr id="288809" name="Oval 41"/>
          <p:cNvSpPr>
            <a:spLocks noChangeArrowheads="1"/>
          </p:cNvSpPr>
          <p:nvPr/>
        </p:nvSpPr>
        <p:spPr bwMode="auto">
          <a:xfrm>
            <a:off x="3856039" y="2222501"/>
            <a:ext cx="985837" cy="9620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zh-CN" altLang="en-US" sz="1400" dirty="0">
              <a:latin typeface="+mn-lt"/>
              <a:ea typeface="+mn-ea"/>
            </a:endParaRPr>
          </a:p>
        </p:txBody>
      </p:sp>
      <p:sp>
        <p:nvSpPr>
          <p:cNvPr id="288811" name="Freeform 43"/>
          <p:cNvSpPr>
            <a:spLocks/>
          </p:cNvSpPr>
          <p:nvPr/>
        </p:nvSpPr>
        <p:spPr bwMode="auto">
          <a:xfrm>
            <a:off x="2679700" y="3886200"/>
            <a:ext cx="6667500" cy="2260600"/>
          </a:xfrm>
          <a:custGeom>
            <a:avLst/>
            <a:gdLst>
              <a:gd name="T0" fmla="*/ 2147483646 w 4200"/>
              <a:gd name="T1" fmla="*/ 2147483646 h 1424"/>
              <a:gd name="T2" fmla="*/ 2147483646 w 4200"/>
              <a:gd name="T3" fmla="*/ 2147483646 h 1424"/>
              <a:gd name="T4" fmla="*/ 2147483646 w 4200"/>
              <a:gd name="T5" fmla="*/ 0 h 1424"/>
              <a:gd name="T6" fmla="*/ 0 w 4200"/>
              <a:gd name="T7" fmla="*/ 0 h 1424"/>
              <a:gd name="T8" fmla="*/ 0 60000 65536"/>
              <a:gd name="T9" fmla="*/ 0 60000 65536"/>
              <a:gd name="T10" fmla="*/ 0 60000 65536"/>
              <a:gd name="T11" fmla="*/ 0 60000 65536"/>
              <a:gd name="T12" fmla="*/ 0 w 4200"/>
              <a:gd name="T13" fmla="*/ 0 h 1424"/>
              <a:gd name="T14" fmla="*/ 4200 w 4200"/>
              <a:gd name="T15" fmla="*/ 1424 h 14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7" name="Group 44"/>
          <p:cNvGrpSpPr>
            <a:grpSpLocks/>
          </p:cNvGrpSpPr>
          <p:nvPr/>
        </p:nvGrpSpPr>
        <p:grpSpPr bwMode="auto">
          <a:xfrm>
            <a:off x="1871663" y="2166939"/>
            <a:ext cx="1333500" cy="1004887"/>
            <a:chOff x="220" y="1365"/>
            <a:chExt cx="840" cy="633"/>
          </a:xfrm>
        </p:grpSpPr>
        <p:sp>
          <p:nvSpPr>
            <p:cNvPr id="47142" name="Line 45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7143" name="Oval 46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endParaRPr lang="zh-CN" altLang="en-US" sz="1400" dirty="0">
                <a:latin typeface="+mn-lt"/>
                <a:ea typeface="+mn-ea"/>
              </a:endParaRPr>
            </a:p>
          </p:txBody>
        </p:sp>
      </p:grpSp>
      <p:sp>
        <p:nvSpPr>
          <p:cNvPr id="288815" name="Oval 47"/>
          <p:cNvSpPr>
            <a:spLocks noChangeArrowheads="1"/>
          </p:cNvSpPr>
          <p:nvPr/>
        </p:nvSpPr>
        <p:spPr bwMode="auto">
          <a:xfrm>
            <a:off x="3852864" y="2227264"/>
            <a:ext cx="985837" cy="9620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zh-CN" altLang="en-US" sz="1400" dirty="0">
              <a:latin typeface="+mn-lt"/>
              <a:ea typeface="+mn-ea"/>
            </a:endParaRPr>
          </a:p>
        </p:txBody>
      </p:sp>
      <p:sp>
        <p:nvSpPr>
          <p:cNvPr id="47139" name="Text Box 48"/>
          <p:cNvSpPr txBox="1">
            <a:spLocks noChangeArrowheads="1"/>
          </p:cNvSpPr>
          <p:nvPr/>
        </p:nvSpPr>
        <p:spPr bwMode="auto">
          <a:xfrm>
            <a:off x="3943351" y="3881439"/>
            <a:ext cx="307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>
                <a:latin typeface="+mn-lt"/>
                <a:ea typeface="+mn-ea"/>
              </a:rPr>
              <a:t>L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35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72836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888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888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2888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3000"/>
                                        <p:tgtEl>
                                          <p:spTgt spid="2888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288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810" grpId="0" animBg="1"/>
      <p:bldP spid="288804" grpId="0" animBg="1"/>
      <p:bldP spid="288805" grpId="0" animBg="1"/>
      <p:bldP spid="288809" grpId="0" animBg="1"/>
      <p:bldP spid="288811" grpId="0" animBg="1"/>
      <p:bldP spid="288815" grpId="0" animBg="1"/>
      <p:bldP spid="288815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rdt2.0: error scenario</a:t>
            </a:r>
          </a:p>
        </p:txBody>
      </p:sp>
      <p:sp>
        <p:nvSpPr>
          <p:cNvPr id="48131" name="Oval 3"/>
          <p:cNvSpPr>
            <a:spLocks noChangeArrowheads="1"/>
          </p:cNvSpPr>
          <p:nvPr/>
        </p:nvSpPr>
        <p:spPr bwMode="auto">
          <a:xfrm>
            <a:off x="2220914" y="2209801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zh-CN" altLang="en-US" sz="1400" dirty="0">
              <a:latin typeface="+mn-lt"/>
              <a:ea typeface="+mn-ea"/>
            </a:endParaRP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2130425" y="2452688"/>
            <a:ext cx="12001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Wait for call from above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2528888" y="1490663"/>
            <a:ext cx="364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snkpkt</a:t>
            </a:r>
            <a:r>
              <a:rPr lang="en-US" altLang="zh-CN" sz="1400" dirty="0">
                <a:latin typeface="+mn-lt"/>
                <a:ea typeface="+mn-ea"/>
              </a:rPr>
              <a:t> = </a:t>
            </a:r>
            <a:r>
              <a:rPr lang="en-US" altLang="zh-CN" sz="1400" dirty="0" err="1">
                <a:latin typeface="+mn-lt"/>
                <a:ea typeface="+mn-ea"/>
              </a:rPr>
              <a:t>make_pkt</a:t>
            </a:r>
            <a:r>
              <a:rPr lang="en-US" altLang="zh-CN" sz="1400" dirty="0">
                <a:latin typeface="+mn-lt"/>
                <a:ea typeface="+mn-ea"/>
              </a:rPr>
              <a:t>(data, checksum)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udt_send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sndpkt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</p:txBody>
      </p:sp>
      <p:sp>
        <p:nvSpPr>
          <p:cNvPr id="48134" name="Line 6"/>
          <p:cNvSpPr>
            <a:spLocks noChangeShapeType="1"/>
          </p:cNvSpPr>
          <p:nvPr/>
        </p:nvSpPr>
        <p:spPr bwMode="auto">
          <a:xfrm>
            <a:off x="2633663" y="1535113"/>
            <a:ext cx="34417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7843839" y="5314951"/>
            <a:ext cx="21431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extract(</a:t>
            </a:r>
            <a:r>
              <a:rPr lang="en-US" altLang="zh-CN" sz="1400" dirty="0" err="1">
                <a:latin typeface="+mn-lt"/>
                <a:ea typeface="+mn-ea"/>
              </a:rPr>
              <a:t>rcvpkt,data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deliver_data</a:t>
            </a:r>
            <a:r>
              <a:rPr lang="en-US" altLang="zh-CN" sz="1400" dirty="0">
                <a:latin typeface="+mn-lt"/>
                <a:ea typeface="+mn-ea"/>
              </a:rPr>
              <a:t>(data)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udt_send</a:t>
            </a:r>
            <a:r>
              <a:rPr lang="en-US" altLang="zh-CN" sz="1400" dirty="0">
                <a:latin typeface="+mn-lt"/>
                <a:ea typeface="+mn-ea"/>
              </a:rPr>
              <a:t>(ACK)</a:t>
            </a: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7821613" y="4781551"/>
            <a:ext cx="21574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&amp;&amp; 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</a:t>
            </a:r>
            <a:r>
              <a:rPr lang="en-US" altLang="zh-CN" sz="1400" dirty="0" err="1">
                <a:latin typeface="+mn-lt"/>
                <a:ea typeface="+mn-ea"/>
              </a:rPr>
              <a:t>notcorrupt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</p:txBody>
      </p:sp>
      <p:sp>
        <p:nvSpPr>
          <p:cNvPr id="48137" name="Line 9"/>
          <p:cNvSpPr>
            <a:spLocks noChangeShapeType="1"/>
          </p:cNvSpPr>
          <p:nvPr/>
        </p:nvSpPr>
        <p:spPr bwMode="auto">
          <a:xfrm>
            <a:off x="7943850" y="5370513"/>
            <a:ext cx="21399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8138" name="Freeform 10"/>
          <p:cNvSpPr>
            <a:spLocks/>
          </p:cNvSpPr>
          <p:nvPr/>
        </p:nvSpPr>
        <p:spPr bwMode="auto">
          <a:xfrm flipV="1">
            <a:off x="2581276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8139" name="Freeform 11"/>
          <p:cNvSpPr>
            <a:spLocks/>
          </p:cNvSpPr>
          <p:nvPr/>
        </p:nvSpPr>
        <p:spPr bwMode="auto">
          <a:xfrm>
            <a:off x="2628901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8140" name="Text Box 12"/>
          <p:cNvSpPr txBox="1">
            <a:spLocks noChangeArrowheads="1"/>
          </p:cNvSpPr>
          <p:nvPr/>
        </p:nvSpPr>
        <p:spPr bwMode="auto">
          <a:xfrm>
            <a:off x="2595563" y="3492500"/>
            <a:ext cx="3548062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&amp;&amp; </a:t>
            </a:r>
            <a:r>
              <a:rPr lang="en-US" altLang="zh-CN" sz="1400" dirty="0" err="1">
                <a:latin typeface="+mn-lt"/>
                <a:ea typeface="+mn-ea"/>
              </a:rPr>
              <a:t>isACK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</p:txBody>
      </p:sp>
      <p:sp>
        <p:nvSpPr>
          <p:cNvPr id="48141" name="Line 13"/>
          <p:cNvSpPr>
            <a:spLocks noChangeShapeType="1"/>
          </p:cNvSpPr>
          <p:nvPr/>
        </p:nvSpPr>
        <p:spPr bwMode="auto">
          <a:xfrm>
            <a:off x="2697164" y="3816350"/>
            <a:ext cx="32607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8142" name="Freeform 14"/>
          <p:cNvSpPr>
            <a:spLocks/>
          </p:cNvSpPr>
          <p:nvPr/>
        </p:nvSpPr>
        <p:spPr bwMode="auto">
          <a:xfrm>
            <a:off x="4776789" y="2286001"/>
            <a:ext cx="466725" cy="893763"/>
          </a:xfrm>
          <a:custGeom>
            <a:avLst/>
            <a:gdLst>
              <a:gd name="T0" fmla="*/ 0 w 735"/>
              <a:gd name="T1" fmla="*/ 2147483646 h 1080"/>
              <a:gd name="T2" fmla="*/ 0 w 735"/>
              <a:gd name="T3" fmla="*/ 2147483646 h 1080"/>
              <a:gd name="T4" fmla="*/ 0 60000 65536"/>
              <a:gd name="T5" fmla="*/ 0 60000 65536"/>
              <a:gd name="T6" fmla="*/ 0 w 735"/>
              <a:gd name="T7" fmla="*/ 0 h 1080"/>
              <a:gd name="T8" fmla="*/ 735 w 735"/>
              <a:gd name="T9" fmla="*/ 1080 h 10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8143" name="Text Box 15"/>
          <p:cNvSpPr txBox="1">
            <a:spLocks noChangeArrowheads="1"/>
          </p:cNvSpPr>
          <p:nvPr/>
        </p:nvSpPr>
        <p:spPr bwMode="auto">
          <a:xfrm>
            <a:off x="5299076" y="2547938"/>
            <a:ext cx="1763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udt_send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sndpkt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</p:txBody>
      </p:sp>
      <p:sp>
        <p:nvSpPr>
          <p:cNvPr id="48144" name="Text Box 16"/>
          <p:cNvSpPr txBox="1">
            <a:spLocks noChangeArrowheads="1"/>
          </p:cNvSpPr>
          <p:nvPr/>
        </p:nvSpPr>
        <p:spPr bwMode="auto">
          <a:xfrm>
            <a:off x="5060951" y="1925639"/>
            <a:ext cx="20859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&amp;&amp;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</a:t>
            </a:r>
            <a:r>
              <a:rPr lang="en-US" altLang="zh-CN" sz="1400" dirty="0" err="1">
                <a:latin typeface="+mn-lt"/>
                <a:ea typeface="+mn-ea"/>
              </a:rPr>
              <a:t>isNAK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</p:txBody>
      </p:sp>
      <p:sp>
        <p:nvSpPr>
          <p:cNvPr id="48145" name="Line 17"/>
          <p:cNvSpPr>
            <a:spLocks noChangeShapeType="1"/>
          </p:cNvSpPr>
          <p:nvPr/>
        </p:nvSpPr>
        <p:spPr bwMode="auto">
          <a:xfrm>
            <a:off x="5191126" y="2505075"/>
            <a:ext cx="19462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48146" name="Group 18"/>
          <p:cNvGrpSpPr>
            <a:grpSpLocks/>
          </p:cNvGrpSpPr>
          <p:nvPr/>
        </p:nvGrpSpPr>
        <p:grpSpPr bwMode="auto">
          <a:xfrm>
            <a:off x="8097838" y="2352675"/>
            <a:ext cx="2006600" cy="858838"/>
            <a:chOff x="2222" y="2660"/>
            <a:chExt cx="1264" cy="541"/>
          </a:xfrm>
        </p:grpSpPr>
        <p:sp>
          <p:nvSpPr>
            <p:cNvPr id="48180" name="Text Box 19"/>
            <p:cNvSpPr txBox="1">
              <a:spLocks noChangeArrowheads="1"/>
            </p:cNvSpPr>
            <p:nvPr/>
          </p:nvSpPr>
          <p:spPr bwMode="auto">
            <a:xfrm>
              <a:off x="2222" y="3039"/>
              <a:ext cx="1152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400" dirty="0" err="1">
                  <a:latin typeface="+mn-lt"/>
                  <a:ea typeface="+mn-ea"/>
                </a:rPr>
                <a:t>udt_send</a:t>
              </a:r>
              <a:r>
                <a:rPr lang="en-US" altLang="zh-CN" sz="1400" dirty="0">
                  <a:latin typeface="+mn-lt"/>
                  <a:ea typeface="+mn-ea"/>
                </a:rPr>
                <a:t>(NAK)</a:t>
              </a:r>
            </a:p>
          </p:txBody>
        </p:sp>
        <p:sp>
          <p:nvSpPr>
            <p:cNvPr id="48181" name="Text Box 20"/>
            <p:cNvSpPr txBox="1">
              <a:spLocks noChangeArrowheads="1"/>
            </p:cNvSpPr>
            <p:nvPr/>
          </p:nvSpPr>
          <p:spPr bwMode="auto">
            <a:xfrm>
              <a:off x="2225" y="2660"/>
              <a:ext cx="1209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400" dirty="0" err="1">
                  <a:latin typeface="+mn-lt"/>
                  <a:ea typeface="+mn-ea"/>
                </a:rPr>
                <a:t>rdt_rcv</a:t>
              </a:r>
              <a:r>
                <a:rPr lang="en-US" altLang="zh-CN" sz="1400" dirty="0">
                  <a:latin typeface="+mn-lt"/>
                  <a:ea typeface="+mn-ea"/>
                </a:rPr>
                <a:t>(</a:t>
              </a:r>
              <a:r>
                <a:rPr lang="en-US" altLang="zh-CN" sz="1400" dirty="0" err="1">
                  <a:latin typeface="+mn-lt"/>
                  <a:ea typeface="+mn-ea"/>
                </a:rPr>
                <a:t>rcvpkt</a:t>
              </a:r>
              <a:r>
                <a:rPr lang="en-US" altLang="zh-CN" sz="1400" dirty="0">
                  <a:latin typeface="+mn-lt"/>
                  <a:ea typeface="+mn-ea"/>
                </a:rPr>
                <a:t>) &amp;&amp; </a:t>
              </a:r>
            </a:p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  corrupt(</a:t>
              </a:r>
              <a:r>
                <a:rPr lang="en-US" altLang="zh-CN" sz="1400" dirty="0" err="1">
                  <a:latin typeface="+mn-lt"/>
                  <a:ea typeface="+mn-ea"/>
                </a:rPr>
                <a:t>rcvpkt</a:t>
              </a:r>
              <a:r>
                <a:rPr lang="en-US" altLang="zh-CN" sz="1400" dirty="0">
                  <a:latin typeface="+mn-lt"/>
                  <a:ea typeface="+mn-ea"/>
                </a:rPr>
                <a:t>)</a:t>
              </a:r>
            </a:p>
          </p:txBody>
        </p:sp>
        <p:sp>
          <p:nvSpPr>
            <p:cNvPr id="48182" name="Line 21"/>
            <p:cNvSpPr>
              <a:spLocks noChangeShapeType="1"/>
            </p:cNvSpPr>
            <p:nvPr/>
          </p:nvSpPr>
          <p:spPr bwMode="auto">
            <a:xfrm>
              <a:off x="2285" y="3040"/>
              <a:ext cx="1201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48147" name="Group 22"/>
          <p:cNvGrpSpPr>
            <a:grpSpLocks/>
          </p:cNvGrpSpPr>
          <p:nvPr/>
        </p:nvGrpSpPr>
        <p:grpSpPr bwMode="auto">
          <a:xfrm>
            <a:off x="3816350" y="2222501"/>
            <a:ext cx="1074738" cy="962025"/>
            <a:chOff x="1540" y="2116"/>
            <a:chExt cx="677" cy="606"/>
          </a:xfrm>
        </p:grpSpPr>
        <p:sp>
          <p:nvSpPr>
            <p:cNvPr id="48178" name="Oval 23"/>
            <p:cNvSpPr>
              <a:spLocks noChangeArrowheads="1"/>
            </p:cNvSpPr>
            <p:nvPr/>
          </p:nvSpPr>
          <p:spPr bwMode="auto">
            <a:xfrm>
              <a:off x="1565" y="2116"/>
              <a:ext cx="621" cy="606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endParaRPr lang="zh-CN" altLang="en-US" sz="1400" dirty="0">
                <a:latin typeface="+mn-lt"/>
                <a:ea typeface="+mn-ea"/>
              </a:endParaRPr>
            </a:p>
          </p:txBody>
        </p:sp>
        <p:sp>
          <p:nvSpPr>
            <p:cNvPr id="48179" name="Text Box 24"/>
            <p:cNvSpPr txBox="1">
              <a:spLocks noChangeArrowheads="1"/>
            </p:cNvSpPr>
            <p:nvPr/>
          </p:nvSpPr>
          <p:spPr bwMode="auto">
            <a:xfrm>
              <a:off x="1540" y="2237"/>
              <a:ext cx="677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Wait for ACK or NAK</a:t>
              </a:r>
            </a:p>
          </p:txBody>
        </p:sp>
      </p:grpSp>
      <p:sp>
        <p:nvSpPr>
          <p:cNvPr id="48148" name="Freeform 25"/>
          <p:cNvSpPr>
            <a:spLocks/>
          </p:cNvSpPr>
          <p:nvPr/>
        </p:nvSpPr>
        <p:spPr bwMode="auto">
          <a:xfrm>
            <a:off x="8196263" y="3148013"/>
            <a:ext cx="1257300" cy="469900"/>
          </a:xfrm>
          <a:custGeom>
            <a:avLst/>
            <a:gdLst>
              <a:gd name="T0" fmla="*/ 2147483646 w 1500"/>
              <a:gd name="T1" fmla="*/ 2147483646 h 740"/>
              <a:gd name="T2" fmla="*/ 2147483646 w 1500"/>
              <a:gd name="T3" fmla="*/ 2147483646 h 740"/>
              <a:gd name="T4" fmla="*/ 0 60000 65536"/>
              <a:gd name="T5" fmla="*/ 0 60000 65536"/>
              <a:gd name="T6" fmla="*/ 0 w 1500"/>
              <a:gd name="T7" fmla="*/ 0 h 740"/>
              <a:gd name="T8" fmla="*/ 1500 w 1500"/>
              <a:gd name="T9" fmla="*/ 740 h 7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8149" name="Oval 26"/>
          <p:cNvSpPr>
            <a:spLocks noChangeArrowheads="1"/>
          </p:cNvSpPr>
          <p:nvPr/>
        </p:nvSpPr>
        <p:spPr bwMode="auto">
          <a:xfrm>
            <a:off x="8288339" y="3568701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zh-CN" altLang="en-US" sz="1400" dirty="0">
              <a:latin typeface="+mn-lt"/>
              <a:ea typeface="+mn-ea"/>
            </a:endParaRPr>
          </a:p>
        </p:txBody>
      </p:sp>
      <p:sp>
        <p:nvSpPr>
          <p:cNvPr id="48150" name="Text Box 27"/>
          <p:cNvSpPr txBox="1">
            <a:spLocks noChangeArrowheads="1"/>
          </p:cNvSpPr>
          <p:nvPr/>
        </p:nvSpPr>
        <p:spPr bwMode="auto">
          <a:xfrm>
            <a:off x="8201025" y="3811588"/>
            <a:ext cx="12001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Wait for call from below</a:t>
            </a:r>
          </a:p>
        </p:txBody>
      </p:sp>
      <p:sp>
        <p:nvSpPr>
          <p:cNvPr id="48151" name="Freeform 28"/>
          <p:cNvSpPr>
            <a:spLocks/>
          </p:cNvSpPr>
          <p:nvPr/>
        </p:nvSpPr>
        <p:spPr bwMode="auto">
          <a:xfrm flipV="1">
            <a:off x="8208963" y="4464050"/>
            <a:ext cx="1257300" cy="469900"/>
          </a:xfrm>
          <a:custGeom>
            <a:avLst/>
            <a:gdLst>
              <a:gd name="T0" fmla="*/ 2147483646 w 1500"/>
              <a:gd name="T1" fmla="*/ 2147483646 h 740"/>
              <a:gd name="T2" fmla="*/ 2147483646 w 1500"/>
              <a:gd name="T3" fmla="*/ 2147483646 h 740"/>
              <a:gd name="T4" fmla="*/ 0 60000 65536"/>
              <a:gd name="T5" fmla="*/ 0 60000 65536"/>
              <a:gd name="T6" fmla="*/ 0 w 1500"/>
              <a:gd name="T7" fmla="*/ 0 h 740"/>
              <a:gd name="T8" fmla="*/ 1500 w 1500"/>
              <a:gd name="T9" fmla="*/ 740 h 7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1873250" y="2166939"/>
            <a:ext cx="1333500" cy="1004887"/>
            <a:chOff x="220" y="1365"/>
            <a:chExt cx="840" cy="633"/>
          </a:xfrm>
        </p:grpSpPr>
        <p:sp>
          <p:nvSpPr>
            <p:cNvPr id="48176" name="Line 30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8177" name="Oval 31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endParaRPr lang="zh-CN" altLang="en-US" sz="1400" dirty="0">
                <a:latin typeface="+mn-lt"/>
                <a:ea typeface="+mn-ea"/>
              </a:endParaRPr>
            </a:p>
          </p:txBody>
        </p: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7858126" y="3497263"/>
            <a:ext cx="1414463" cy="1033462"/>
            <a:chOff x="3990" y="2203"/>
            <a:chExt cx="891" cy="651"/>
          </a:xfrm>
        </p:grpSpPr>
        <p:sp>
          <p:nvSpPr>
            <p:cNvPr id="48174" name="Line 33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8175" name="Oval 34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endParaRPr lang="zh-CN" altLang="en-US" sz="1400" dirty="0">
                <a:latin typeface="+mn-lt"/>
                <a:ea typeface="+mn-ea"/>
              </a:endParaRPr>
            </a:p>
          </p:txBody>
        </p:sp>
      </p:grpSp>
      <p:sp>
        <p:nvSpPr>
          <p:cNvPr id="48154" name="Text Box 35"/>
          <p:cNvSpPr txBox="1">
            <a:spLocks noChangeArrowheads="1"/>
          </p:cNvSpPr>
          <p:nvPr/>
        </p:nvSpPr>
        <p:spPr bwMode="auto">
          <a:xfrm>
            <a:off x="2554289" y="1200151"/>
            <a:ext cx="22558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rdt_send</a:t>
            </a:r>
            <a:r>
              <a:rPr lang="en-US" altLang="zh-CN" sz="1400" dirty="0">
                <a:latin typeface="+mn-lt"/>
                <a:ea typeface="+mn-ea"/>
              </a:rPr>
              <a:t>(data)</a:t>
            </a:r>
          </a:p>
        </p:txBody>
      </p:sp>
      <p:sp>
        <p:nvSpPr>
          <p:cNvPr id="289828" name="Line 36"/>
          <p:cNvSpPr>
            <a:spLocks noChangeShapeType="1"/>
          </p:cNvSpPr>
          <p:nvPr/>
        </p:nvSpPr>
        <p:spPr bwMode="auto">
          <a:xfrm>
            <a:off x="2535238" y="1289051"/>
            <a:ext cx="12700" cy="747713"/>
          </a:xfrm>
          <a:prstGeom prst="line">
            <a:avLst/>
          </a:prstGeom>
          <a:noFill/>
          <a:ln w="76200">
            <a:solidFill>
              <a:schemeClr val="accent6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89829" name="Freeform 37"/>
          <p:cNvSpPr>
            <a:spLocks/>
          </p:cNvSpPr>
          <p:nvPr/>
        </p:nvSpPr>
        <p:spPr bwMode="auto">
          <a:xfrm>
            <a:off x="2535238" y="2006600"/>
            <a:ext cx="6940550" cy="654050"/>
          </a:xfrm>
          <a:custGeom>
            <a:avLst/>
            <a:gdLst>
              <a:gd name="T0" fmla="*/ 0 w 4372"/>
              <a:gd name="T1" fmla="*/ 2147483646 h 412"/>
              <a:gd name="T2" fmla="*/ 2147483646 w 4372"/>
              <a:gd name="T3" fmla="*/ 0 h 412"/>
              <a:gd name="T4" fmla="*/ 2147483646 w 4372"/>
              <a:gd name="T5" fmla="*/ 2147483646 h 412"/>
              <a:gd name="T6" fmla="*/ 2147483646 w 4372"/>
              <a:gd name="T7" fmla="*/ 2147483646 h 412"/>
              <a:gd name="T8" fmla="*/ 0 60000 65536"/>
              <a:gd name="T9" fmla="*/ 0 60000 65536"/>
              <a:gd name="T10" fmla="*/ 0 60000 65536"/>
              <a:gd name="T11" fmla="*/ 0 60000 65536"/>
              <a:gd name="T12" fmla="*/ 0 w 4372"/>
              <a:gd name="T13" fmla="*/ 0 h 412"/>
              <a:gd name="T14" fmla="*/ 4372 w 4372"/>
              <a:gd name="T15" fmla="*/ 412 h 4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72" h="412">
                <a:moveTo>
                  <a:pt x="0" y="10"/>
                </a:moveTo>
                <a:lnTo>
                  <a:pt x="1003" y="0"/>
                </a:lnTo>
                <a:lnTo>
                  <a:pt x="3508" y="412"/>
                </a:lnTo>
                <a:lnTo>
                  <a:pt x="4372" y="412"/>
                </a:ln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1871663" y="2166939"/>
            <a:ext cx="1333500" cy="1004887"/>
            <a:chOff x="220" y="1365"/>
            <a:chExt cx="840" cy="633"/>
          </a:xfrm>
        </p:grpSpPr>
        <p:sp>
          <p:nvSpPr>
            <p:cNvPr id="48172" name="Line 39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8173" name="Oval 40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endParaRPr lang="zh-CN" altLang="en-US" sz="1400" dirty="0">
                <a:latin typeface="+mn-lt"/>
                <a:ea typeface="+mn-ea"/>
              </a:endParaRPr>
            </a:p>
          </p:txBody>
        </p:sp>
      </p:grpSp>
      <p:sp>
        <p:nvSpPr>
          <p:cNvPr id="289833" name="Oval 41"/>
          <p:cNvSpPr>
            <a:spLocks noChangeArrowheads="1"/>
          </p:cNvSpPr>
          <p:nvPr/>
        </p:nvSpPr>
        <p:spPr bwMode="auto">
          <a:xfrm>
            <a:off x="3856039" y="2222501"/>
            <a:ext cx="985837" cy="9620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zh-CN" altLang="en-US" sz="1400" dirty="0">
              <a:latin typeface="+mn-lt"/>
              <a:ea typeface="+mn-ea"/>
            </a:endParaRPr>
          </a:p>
        </p:txBody>
      </p:sp>
      <p:sp>
        <p:nvSpPr>
          <p:cNvPr id="289834" name="Line 42"/>
          <p:cNvSpPr>
            <a:spLocks noChangeShapeType="1"/>
          </p:cNvSpPr>
          <p:nvPr/>
        </p:nvSpPr>
        <p:spPr bwMode="auto">
          <a:xfrm flipH="1">
            <a:off x="7785100" y="4902200"/>
            <a:ext cx="12700" cy="1193800"/>
          </a:xfrm>
          <a:prstGeom prst="line">
            <a:avLst/>
          </a:prstGeom>
          <a:noFill/>
          <a:ln w="76200">
            <a:solidFill>
              <a:schemeClr val="accent6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89835" name="Freeform 43"/>
          <p:cNvSpPr>
            <a:spLocks/>
          </p:cNvSpPr>
          <p:nvPr/>
        </p:nvSpPr>
        <p:spPr bwMode="auto">
          <a:xfrm>
            <a:off x="2679700" y="3886200"/>
            <a:ext cx="6667500" cy="2260600"/>
          </a:xfrm>
          <a:custGeom>
            <a:avLst/>
            <a:gdLst>
              <a:gd name="T0" fmla="*/ 2147483646 w 4200"/>
              <a:gd name="T1" fmla="*/ 2147483646 h 1424"/>
              <a:gd name="T2" fmla="*/ 2147483646 w 4200"/>
              <a:gd name="T3" fmla="*/ 2147483646 h 1424"/>
              <a:gd name="T4" fmla="*/ 2147483646 w 4200"/>
              <a:gd name="T5" fmla="*/ 0 h 1424"/>
              <a:gd name="T6" fmla="*/ 0 w 4200"/>
              <a:gd name="T7" fmla="*/ 0 h 1424"/>
              <a:gd name="T8" fmla="*/ 0 60000 65536"/>
              <a:gd name="T9" fmla="*/ 0 60000 65536"/>
              <a:gd name="T10" fmla="*/ 0 60000 65536"/>
              <a:gd name="T11" fmla="*/ 0 60000 65536"/>
              <a:gd name="T12" fmla="*/ 0 w 4200"/>
              <a:gd name="T13" fmla="*/ 0 h 1424"/>
              <a:gd name="T14" fmla="*/ 4200 w 4200"/>
              <a:gd name="T15" fmla="*/ 1424 h 14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7" name="Group 44"/>
          <p:cNvGrpSpPr>
            <a:grpSpLocks/>
          </p:cNvGrpSpPr>
          <p:nvPr/>
        </p:nvGrpSpPr>
        <p:grpSpPr bwMode="auto">
          <a:xfrm>
            <a:off x="1871663" y="2166939"/>
            <a:ext cx="1333500" cy="1004887"/>
            <a:chOff x="220" y="1365"/>
            <a:chExt cx="840" cy="633"/>
          </a:xfrm>
        </p:grpSpPr>
        <p:sp>
          <p:nvSpPr>
            <p:cNvPr id="48170" name="Line 45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8171" name="Oval 46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endParaRPr lang="zh-CN" altLang="en-US" sz="1400" dirty="0">
                <a:latin typeface="+mn-lt"/>
                <a:ea typeface="+mn-ea"/>
              </a:endParaRPr>
            </a:p>
          </p:txBody>
        </p:sp>
      </p:grpSp>
      <p:sp>
        <p:nvSpPr>
          <p:cNvPr id="289839" name="Oval 47"/>
          <p:cNvSpPr>
            <a:spLocks noChangeArrowheads="1"/>
          </p:cNvSpPr>
          <p:nvPr/>
        </p:nvSpPr>
        <p:spPr bwMode="auto">
          <a:xfrm>
            <a:off x="3852864" y="2227264"/>
            <a:ext cx="985837" cy="9620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zh-CN" altLang="en-US" sz="1400" dirty="0">
              <a:latin typeface="+mn-lt"/>
              <a:ea typeface="+mn-ea"/>
            </a:endParaRPr>
          </a:p>
        </p:txBody>
      </p:sp>
      <p:sp>
        <p:nvSpPr>
          <p:cNvPr id="289840" name="Line 48"/>
          <p:cNvSpPr>
            <a:spLocks noChangeShapeType="1"/>
          </p:cNvSpPr>
          <p:nvPr/>
        </p:nvSpPr>
        <p:spPr bwMode="auto">
          <a:xfrm>
            <a:off x="8077200" y="2493963"/>
            <a:ext cx="0" cy="817562"/>
          </a:xfrm>
          <a:prstGeom prst="line">
            <a:avLst/>
          </a:prstGeom>
          <a:noFill/>
          <a:ln w="76200">
            <a:solidFill>
              <a:schemeClr val="accent6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89841" name="Freeform 49"/>
          <p:cNvSpPr>
            <a:spLocks/>
          </p:cNvSpPr>
          <p:nvPr/>
        </p:nvSpPr>
        <p:spPr bwMode="auto">
          <a:xfrm>
            <a:off x="5181601" y="2216151"/>
            <a:ext cx="4378325" cy="1025525"/>
          </a:xfrm>
          <a:custGeom>
            <a:avLst/>
            <a:gdLst>
              <a:gd name="T0" fmla="*/ 2147483646 w 2758"/>
              <a:gd name="T1" fmla="*/ 2147483646 h 646"/>
              <a:gd name="T2" fmla="*/ 2147483646 w 2758"/>
              <a:gd name="T3" fmla="*/ 2147483646 h 646"/>
              <a:gd name="T4" fmla="*/ 2147483646 w 2758"/>
              <a:gd name="T5" fmla="*/ 0 h 646"/>
              <a:gd name="T6" fmla="*/ 0 w 2758"/>
              <a:gd name="T7" fmla="*/ 0 h 646"/>
              <a:gd name="T8" fmla="*/ 0 60000 65536"/>
              <a:gd name="T9" fmla="*/ 0 60000 65536"/>
              <a:gd name="T10" fmla="*/ 0 60000 65536"/>
              <a:gd name="T11" fmla="*/ 0 60000 65536"/>
              <a:gd name="T12" fmla="*/ 0 w 2758"/>
              <a:gd name="T13" fmla="*/ 0 h 646"/>
              <a:gd name="T14" fmla="*/ 2758 w 2758"/>
              <a:gd name="T15" fmla="*/ 646 h 64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58" h="646">
                <a:moveTo>
                  <a:pt x="2758" y="646"/>
                </a:moveTo>
                <a:lnTo>
                  <a:pt x="1763" y="629"/>
                </a:lnTo>
                <a:lnTo>
                  <a:pt x="1039" y="0"/>
                </a:ln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89842" name="Line 50"/>
          <p:cNvSpPr>
            <a:spLocks noChangeShapeType="1"/>
          </p:cNvSpPr>
          <p:nvPr/>
        </p:nvSpPr>
        <p:spPr bwMode="auto">
          <a:xfrm>
            <a:off x="5072063" y="2090739"/>
            <a:ext cx="0" cy="846137"/>
          </a:xfrm>
          <a:prstGeom prst="line">
            <a:avLst/>
          </a:prstGeom>
          <a:noFill/>
          <a:ln w="76200">
            <a:solidFill>
              <a:schemeClr val="accent6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89843" name="Freeform 51"/>
          <p:cNvSpPr>
            <a:spLocks/>
          </p:cNvSpPr>
          <p:nvPr/>
        </p:nvSpPr>
        <p:spPr bwMode="auto">
          <a:xfrm>
            <a:off x="5167314" y="2951163"/>
            <a:ext cx="4073525" cy="2133600"/>
          </a:xfrm>
          <a:custGeom>
            <a:avLst/>
            <a:gdLst>
              <a:gd name="T0" fmla="*/ 0 w 2566"/>
              <a:gd name="T1" fmla="*/ 0 h 1344"/>
              <a:gd name="T2" fmla="*/ 2147483646 w 2566"/>
              <a:gd name="T3" fmla="*/ 0 h 1344"/>
              <a:gd name="T4" fmla="*/ 2147483646 w 2566"/>
              <a:gd name="T5" fmla="*/ 2147483646 h 1344"/>
              <a:gd name="T6" fmla="*/ 2147483646 w 2566"/>
              <a:gd name="T7" fmla="*/ 2147483646 h 1344"/>
              <a:gd name="T8" fmla="*/ 0 60000 65536"/>
              <a:gd name="T9" fmla="*/ 0 60000 65536"/>
              <a:gd name="T10" fmla="*/ 0 60000 65536"/>
              <a:gd name="T11" fmla="*/ 0 60000 65536"/>
              <a:gd name="T12" fmla="*/ 0 w 2566"/>
              <a:gd name="T13" fmla="*/ 0 h 1344"/>
              <a:gd name="T14" fmla="*/ 2566 w 2566"/>
              <a:gd name="T15" fmla="*/ 1344 h 13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6" h="1344">
                <a:moveTo>
                  <a:pt x="0" y="0"/>
                </a:moveTo>
                <a:lnTo>
                  <a:pt x="1013" y="0"/>
                </a:lnTo>
                <a:lnTo>
                  <a:pt x="1650" y="1344"/>
                </a:lnTo>
                <a:lnTo>
                  <a:pt x="2566" y="1344"/>
                </a:ln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8167" name="Text Box 52"/>
          <p:cNvSpPr txBox="1">
            <a:spLocks noChangeArrowheads="1"/>
          </p:cNvSpPr>
          <p:nvPr/>
        </p:nvSpPr>
        <p:spPr bwMode="auto">
          <a:xfrm>
            <a:off x="4092686" y="3868739"/>
            <a:ext cx="2728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>
                <a:latin typeface="+mn-lt"/>
                <a:ea typeface="+mn-ea"/>
              </a:rPr>
              <a:t>L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36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1452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898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898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9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2898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9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2898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9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2898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9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2898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9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2898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9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289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828" grpId="0" animBg="1"/>
      <p:bldP spid="289829" grpId="0" animBg="1"/>
      <p:bldP spid="289833" grpId="0" animBg="1"/>
      <p:bldP spid="289834" grpId="0" animBg="1"/>
      <p:bldP spid="289835" grpId="0" animBg="1"/>
      <p:bldP spid="289839" grpId="0" animBg="1"/>
      <p:bldP spid="289839" grpId="1" animBg="1"/>
      <p:bldP spid="289840" grpId="0" animBg="1"/>
      <p:bldP spid="289841" grpId="0" animBg="1"/>
      <p:bldP spid="289842" grpId="0" animBg="1"/>
      <p:bldP spid="28984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>
            <a:extLst>
              <a:ext uri="{FF2B5EF4-FFF2-40B4-BE49-F238E27FC236}">
                <a16:creationId xmlns:a16="http://schemas.microsoft.com/office/drawing/2014/main" id="{2B80D1D4-60CA-41D3-9E08-B4F847427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rdt2.0 has a fatal error! </a:t>
            </a:r>
            <a:br>
              <a:rPr lang="en-US" altLang="zh-CN" dirty="0"/>
            </a:br>
            <a:r>
              <a:rPr lang="en-US" altLang="zh-CN" dirty="0"/>
              <a:t>What is wrong?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C661395-6D36-45CF-AD7C-BC53D9054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37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165683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1F097AE3-E55C-43F6-91AD-18B330AEE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rdt2.0 has a fatal flaw!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1FF0B0A-9BC2-4963-BB1C-7B910E4BA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38</a:t>
            </a:fld>
            <a:endParaRPr lang="en-US" altLang="zh-CN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D9A1A592-08BF-4264-B533-8F33928D479B}"/>
              </a:ext>
            </a:extLst>
          </p:cNvPr>
          <p:cNvGrpSpPr/>
          <p:nvPr/>
        </p:nvGrpSpPr>
        <p:grpSpPr>
          <a:xfrm>
            <a:off x="1858206" y="1803246"/>
            <a:ext cx="8600095" cy="2616354"/>
            <a:chOff x="334205" y="1803246"/>
            <a:chExt cx="8600095" cy="2616354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855FED2-AE31-4179-BB8C-95AAF6B5E6EA}"/>
                </a:ext>
              </a:extLst>
            </p:cNvPr>
            <p:cNvSpPr/>
            <p:nvPr/>
          </p:nvSpPr>
          <p:spPr>
            <a:xfrm>
              <a:off x="1759936" y="2952135"/>
              <a:ext cx="530942" cy="530942"/>
            </a:xfrm>
            <a:prstGeom prst="ellipse">
              <a:avLst/>
            </a:prstGeom>
            <a:ln w="38100">
              <a:solidFill>
                <a:schemeClr val="tx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altLang="zh-CN" dirty="0">
                  <a:latin typeface="Comic Sans MS" panose="030F0702030302020204" pitchFamily="66" charset="0"/>
                </a:rPr>
                <a:t>S</a:t>
              </a:r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1EC81A3A-4DD1-4E03-AAD2-2552F2D19BF9}"/>
                </a:ext>
              </a:extLst>
            </p:cNvPr>
            <p:cNvSpPr/>
            <p:nvPr/>
          </p:nvSpPr>
          <p:spPr>
            <a:xfrm>
              <a:off x="6066465" y="2952135"/>
              <a:ext cx="530942" cy="530942"/>
            </a:xfrm>
            <a:prstGeom prst="ellipse">
              <a:avLst/>
            </a:prstGeom>
            <a:ln w="38100">
              <a:solidFill>
                <a:srgbClr val="0070C0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altLang="zh-CN" dirty="0">
                  <a:latin typeface="Comic Sans MS" panose="030F0702030302020204" pitchFamily="66" charset="0"/>
                </a:rPr>
                <a:t>R</a:t>
              </a:r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F2D0778-F70C-476B-9BCE-4E7577BB5B19}"/>
                </a:ext>
              </a:extLst>
            </p:cNvPr>
            <p:cNvSpPr/>
            <p:nvPr/>
          </p:nvSpPr>
          <p:spPr>
            <a:xfrm>
              <a:off x="1734741" y="2328252"/>
              <a:ext cx="586248" cy="141389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A354D58-C890-4B98-B7EC-F4CF79B3CA3A}"/>
                </a:ext>
              </a:extLst>
            </p:cNvPr>
            <p:cNvSpPr/>
            <p:nvPr/>
          </p:nvSpPr>
          <p:spPr>
            <a:xfrm>
              <a:off x="6047415" y="2810158"/>
              <a:ext cx="217538" cy="114347"/>
            </a:xfrm>
            <a:prstGeom prst="rect">
              <a:avLst/>
            </a:prstGeom>
            <a:pattFill prst="dkVert">
              <a:fgClr>
                <a:srgbClr val="00B050"/>
              </a:fgClr>
              <a:bgClr>
                <a:schemeClr val="bg1"/>
              </a:bgClr>
            </a:pattFill>
            <a:ln w="3175">
              <a:solidFill>
                <a:srgbClr val="00B050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334539DE-F537-4958-B606-13DA09A8EC5E}"/>
                </a:ext>
              </a:extLst>
            </p:cNvPr>
            <p:cNvSpPr/>
            <p:nvPr/>
          </p:nvSpPr>
          <p:spPr>
            <a:xfrm>
              <a:off x="6011159" y="2294595"/>
              <a:ext cx="586248" cy="141389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95D0944-C7E9-4C98-AA4F-7DE19529EA1E}"/>
                </a:ext>
              </a:extLst>
            </p:cNvPr>
            <p:cNvSpPr/>
            <p:nvPr/>
          </p:nvSpPr>
          <p:spPr>
            <a:xfrm>
              <a:off x="4363642" y="2810159"/>
              <a:ext cx="217538" cy="114347"/>
            </a:xfrm>
            <a:prstGeom prst="rect">
              <a:avLst/>
            </a:prstGeom>
            <a:pattFill prst="dkVert">
              <a:fgClr>
                <a:srgbClr val="00B050"/>
              </a:fgClr>
              <a:bgClr>
                <a:schemeClr val="bg1"/>
              </a:bgClr>
            </a:pattFill>
            <a:ln w="3175">
              <a:solidFill>
                <a:srgbClr val="00B050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9E6ED0A-BCF4-4E5B-ACC5-8C59C7E558D8}"/>
                </a:ext>
              </a:extLst>
            </p:cNvPr>
            <p:cNvSpPr/>
            <p:nvPr/>
          </p:nvSpPr>
          <p:spPr>
            <a:xfrm>
              <a:off x="1734741" y="3867420"/>
              <a:ext cx="586248" cy="141389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061170B-4F59-499F-B347-4E487714E037}"/>
                </a:ext>
              </a:extLst>
            </p:cNvPr>
            <p:cNvSpPr/>
            <p:nvPr/>
          </p:nvSpPr>
          <p:spPr>
            <a:xfrm>
              <a:off x="6011159" y="3810000"/>
              <a:ext cx="586248" cy="141389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zh-CN" altLang="en-US" dirty="0">
                <a:latin typeface="Comic Sans MS" panose="030F0702030302020204" pitchFamily="66" charset="0"/>
              </a:endParaRPr>
            </a:p>
          </p:txBody>
        </p:sp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81033412-93E5-4CDD-B591-232614B5B9AC}"/>
                </a:ext>
              </a:extLst>
            </p:cNvPr>
            <p:cNvCxnSpPr/>
            <p:nvPr/>
          </p:nvCxnSpPr>
          <p:spPr bwMode="auto">
            <a:xfrm>
              <a:off x="2454953" y="2398946"/>
              <a:ext cx="34640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29611B7D-57C6-4A49-8483-F7A7D54E3A41}"/>
                </a:ext>
              </a:extLst>
            </p:cNvPr>
            <p:cNvCxnSpPr/>
            <p:nvPr/>
          </p:nvCxnSpPr>
          <p:spPr bwMode="auto">
            <a:xfrm flipH="1">
              <a:off x="4581180" y="2867332"/>
              <a:ext cx="143796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68E219D1-3A45-4432-990B-B0B8781B1119}"/>
                </a:ext>
              </a:extLst>
            </p:cNvPr>
            <p:cNvCxnSpPr>
              <a:cxnSpLocks/>
              <a:stCxn id="12" idx="1"/>
            </p:cNvCxnSpPr>
            <p:nvPr/>
          </p:nvCxnSpPr>
          <p:spPr bwMode="auto">
            <a:xfrm flipH="1" flipV="1">
              <a:off x="2473390" y="2867331"/>
              <a:ext cx="1890252" cy="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6291FD48-E40E-4D36-BF90-2CFFF3A21E66}"/>
                </a:ext>
              </a:extLst>
            </p:cNvPr>
            <p:cNvCxnSpPr/>
            <p:nvPr/>
          </p:nvCxnSpPr>
          <p:spPr bwMode="auto">
            <a:xfrm>
              <a:off x="2346184" y="3923241"/>
              <a:ext cx="346402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9" name="任意多边形 19">
              <a:extLst>
                <a:ext uri="{FF2B5EF4-FFF2-40B4-BE49-F238E27FC236}">
                  <a16:creationId xmlns:a16="http://schemas.microsoft.com/office/drawing/2014/main" id="{C2D73BFB-845E-4D22-94FB-F02E54A1D947}"/>
                </a:ext>
              </a:extLst>
            </p:cNvPr>
            <p:cNvSpPr/>
            <p:nvPr/>
          </p:nvSpPr>
          <p:spPr>
            <a:xfrm>
              <a:off x="6339310" y="2480187"/>
              <a:ext cx="370370" cy="405581"/>
            </a:xfrm>
            <a:custGeom>
              <a:avLst/>
              <a:gdLst>
                <a:gd name="connsiteX0" fmla="*/ 110613 w 370370"/>
                <a:gd name="connsiteY0" fmla="*/ 0 h 405581"/>
                <a:gd name="connsiteX1" fmla="*/ 368710 w 370370"/>
                <a:gd name="connsiteY1" fmla="*/ 169607 h 405581"/>
                <a:gd name="connsiteX2" fmla="*/ 0 w 370370"/>
                <a:gd name="connsiteY2" fmla="*/ 405581 h 405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0370" h="405581">
                  <a:moveTo>
                    <a:pt x="110613" y="0"/>
                  </a:moveTo>
                  <a:cubicBezTo>
                    <a:pt x="248879" y="51005"/>
                    <a:pt x="387146" y="102010"/>
                    <a:pt x="368710" y="169607"/>
                  </a:cubicBezTo>
                  <a:cubicBezTo>
                    <a:pt x="350274" y="237204"/>
                    <a:pt x="175137" y="321392"/>
                    <a:pt x="0" y="405581"/>
                  </a:cubicBezTo>
                </a:path>
              </a:pathLst>
            </a:custGeom>
            <a:noFill/>
            <a:ln w="3175">
              <a:solidFill>
                <a:srgbClr val="00B0F0"/>
              </a:solidFill>
              <a:tailEnd type="stealth" w="lg" len="lg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0" name="任意多边形 26">
              <a:extLst>
                <a:ext uri="{FF2B5EF4-FFF2-40B4-BE49-F238E27FC236}">
                  <a16:creationId xmlns:a16="http://schemas.microsoft.com/office/drawing/2014/main" id="{1E3DB0F5-410F-4682-8D8D-38B116121CD2}"/>
                </a:ext>
              </a:extLst>
            </p:cNvPr>
            <p:cNvSpPr/>
            <p:nvPr/>
          </p:nvSpPr>
          <p:spPr>
            <a:xfrm rot="5400000">
              <a:off x="4322121" y="3053852"/>
              <a:ext cx="370370" cy="234570"/>
            </a:xfrm>
            <a:custGeom>
              <a:avLst/>
              <a:gdLst>
                <a:gd name="connsiteX0" fmla="*/ 110613 w 370370"/>
                <a:gd name="connsiteY0" fmla="*/ 0 h 405581"/>
                <a:gd name="connsiteX1" fmla="*/ 368710 w 370370"/>
                <a:gd name="connsiteY1" fmla="*/ 169607 h 405581"/>
                <a:gd name="connsiteX2" fmla="*/ 0 w 370370"/>
                <a:gd name="connsiteY2" fmla="*/ 405581 h 405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0370" h="405581">
                  <a:moveTo>
                    <a:pt x="110613" y="0"/>
                  </a:moveTo>
                  <a:cubicBezTo>
                    <a:pt x="248879" y="51005"/>
                    <a:pt x="387146" y="102010"/>
                    <a:pt x="368710" y="169607"/>
                  </a:cubicBezTo>
                  <a:cubicBezTo>
                    <a:pt x="350274" y="237204"/>
                    <a:pt x="175137" y="321392"/>
                    <a:pt x="0" y="405581"/>
                  </a:cubicBezTo>
                </a:path>
              </a:pathLst>
            </a:custGeom>
            <a:noFill/>
            <a:ln w="3175">
              <a:solidFill>
                <a:srgbClr val="00B0F0"/>
              </a:solidFill>
              <a:tailEnd type="stealth" w="lg" len="lg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1" name="任意多边形 27">
              <a:extLst>
                <a:ext uri="{FF2B5EF4-FFF2-40B4-BE49-F238E27FC236}">
                  <a16:creationId xmlns:a16="http://schemas.microsoft.com/office/drawing/2014/main" id="{D87E10DD-F5FE-4408-9945-E87B6C721B48}"/>
                </a:ext>
              </a:extLst>
            </p:cNvPr>
            <p:cNvSpPr/>
            <p:nvPr/>
          </p:nvSpPr>
          <p:spPr>
            <a:xfrm rot="21003152">
              <a:off x="2222115" y="3047498"/>
              <a:ext cx="457163" cy="756329"/>
            </a:xfrm>
            <a:custGeom>
              <a:avLst/>
              <a:gdLst>
                <a:gd name="connsiteX0" fmla="*/ 110613 w 370370"/>
                <a:gd name="connsiteY0" fmla="*/ 0 h 405581"/>
                <a:gd name="connsiteX1" fmla="*/ 368710 w 370370"/>
                <a:gd name="connsiteY1" fmla="*/ 169607 h 405581"/>
                <a:gd name="connsiteX2" fmla="*/ 0 w 370370"/>
                <a:gd name="connsiteY2" fmla="*/ 405581 h 405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0370" h="405581">
                  <a:moveTo>
                    <a:pt x="110613" y="0"/>
                  </a:moveTo>
                  <a:cubicBezTo>
                    <a:pt x="248879" y="51005"/>
                    <a:pt x="387146" y="102010"/>
                    <a:pt x="368710" y="169607"/>
                  </a:cubicBezTo>
                  <a:cubicBezTo>
                    <a:pt x="350274" y="237204"/>
                    <a:pt x="175137" y="321392"/>
                    <a:pt x="0" y="405581"/>
                  </a:cubicBezTo>
                </a:path>
              </a:pathLst>
            </a:custGeom>
            <a:noFill/>
            <a:ln w="3175">
              <a:solidFill>
                <a:srgbClr val="00B0F0"/>
              </a:solidFill>
              <a:tailEnd type="stealth" w="lg" len="lg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371C83D-9DF5-4055-B6CD-E5AD7A417EFB}"/>
                </a:ext>
              </a:extLst>
            </p:cNvPr>
            <p:cNvSpPr/>
            <p:nvPr/>
          </p:nvSpPr>
          <p:spPr>
            <a:xfrm>
              <a:off x="7328594" y="3405755"/>
              <a:ext cx="154004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solidFill>
                    <a:schemeClr val="accent2"/>
                  </a:solidFill>
                  <a:latin typeface="+mj-lt"/>
                </a:rPr>
                <a:t>A duplicate or </a:t>
              </a:r>
              <a:r>
                <a:rPr lang="en-US" altLang="zh-CN" sz="1800" dirty="0">
                  <a:solidFill>
                    <a:srgbClr val="00B050"/>
                  </a:solidFill>
                  <a:latin typeface="+mj-lt"/>
                </a:rPr>
                <a:t>new valid</a:t>
              </a:r>
              <a:r>
                <a:rPr lang="en-US" altLang="zh-CN" sz="1800" dirty="0">
                  <a:solidFill>
                    <a:schemeClr val="accent2"/>
                  </a:solidFill>
                  <a:latin typeface="+mj-lt"/>
                </a:rPr>
                <a:t> packet?</a:t>
              </a:r>
              <a:endParaRPr lang="zh-CN" altLang="en-US" sz="1800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82559274-F830-4920-9011-A898F8932276}"/>
                </a:ext>
              </a:extLst>
            </p:cNvPr>
            <p:cNvSpPr txBox="1"/>
            <p:nvPr/>
          </p:nvSpPr>
          <p:spPr>
            <a:xfrm>
              <a:off x="1441285" y="1831852"/>
              <a:ext cx="11961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latin typeface="+mj-lt"/>
                </a:rPr>
                <a:t>Packet Sent</a:t>
              </a:r>
              <a:endParaRPr lang="zh-CN" altLang="en-US" sz="1400" dirty="0">
                <a:latin typeface="+mj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0149B82E-5C64-42AE-B4C5-F34F7ADDBC31}"/>
                </a:ext>
              </a:extLst>
            </p:cNvPr>
            <p:cNvSpPr txBox="1"/>
            <p:nvPr/>
          </p:nvSpPr>
          <p:spPr>
            <a:xfrm>
              <a:off x="5653994" y="1803246"/>
              <a:ext cx="15343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latin typeface="+mj-lt"/>
                </a:rPr>
                <a:t>Packet Received</a:t>
              </a:r>
              <a:endParaRPr lang="zh-CN" altLang="en-US" sz="1400" dirty="0">
                <a:latin typeface="+mj-lt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B8178081-8354-4F06-B399-684F1A4B8336}"/>
                </a:ext>
              </a:extLst>
            </p:cNvPr>
            <p:cNvSpPr txBox="1"/>
            <p:nvPr/>
          </p:nvSpPr>
          <p:spPr>
            <a:xfrm>
              <a:off x="1162334" y="4111823"/>
              <a:ext cx="18966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latin typeface="+mj-lt"/>
                </a:rPr>
                <a:t>Packet Retransmitted</a:t>
              </a:r>
              <a:endParaRPr lang="zh-CN" altLang="en-US" sz="1400" dirty="0">
                <a:latin typeface="+mj-lt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1A2F88E-5AF1-48D7-8292-C6C91DD84F39}"/>
                </a:ext>
              </a:extLst>
            </p:cNvPr>
            <p:cNvSpPr txBox="1"/>
            <p:nvPr/>
          </p:nvSpPr>
          <p:spPr>
            <a:xfrm>
              <a:off x="4211522" y="2459576"/>
              <a:ext cx="5549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latin typeface="+mj-lt"/>
                </a:rPr>
                <a:t>ACK</a:t>
              </a:r>
              <a:endParaRPr lang="zh-CN" altLang="en-US" sz="1400" dirty="0">
                <a:latin typeface="+mj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E18739A9-6BF1-42BB-AEC9-E61AA8E33049}"/>
                </a:ext>
              </a:extLst>
            </p:cNvPr>
            <p:cNvSpPr txBox="1"/>
            <p:nvPr/>
          </p:nvSpPr>
          <p:spPr>
            <a:xfrm>
              <a:off x="3666247" y="3319244"/>
              <a:ext cx="13596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latin typeface="+mj-lt"/>
                </a:rPr>
                <a:t>ACK </a:t>
              </a:r>
              <a:r>
                <a:rPr lang="en-US" altLang="zh-CN" sz="1400" dirty="0">
                  <a:solidFill>
                    <a:schemeClr val="accent2"/>
                  </a:solidFill>
                  <a:latin typeface="+mj-lt"/>
                </a:rPr>
                <a:t>corrupted</a:t>
              </a:r>
              <a:endParaRPr lang="zh-CN" altLang="en-US" sz="1400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BFC2646B-E488-491E-BB47-64E3F8777A5D}"/>
                </a:ext>
              </a:extLst>
            </p:cNvPr>
            <p:cNvSpPr txBox="1"/>
            <p:nvPr/>
          </p:nvSpPr>
          <p:spPr>
            <a:xfrm>
              <a:off x="334205" y="2714750"/>
              <a:ext cx="117340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+mj-lt"/>
                </a:rPr>
                <a:t>Note: with error detection, a corrupted feedback packet results in retransmission</a:t>
              </a:r>
              <a:endParaRPr lang="zh-CN" altLang="en-US" sz="1000" dirty="0">
                <a:latin typeface="+mj-lt"/>
              </a:endParaRPr>
            </a:p>
          </p:txBody>
        </p:sp>
        <p:sp>
          <p:nvSpPr>
            <p:cNvPr id="29" name="圆角矩形标注 35">
              <a:extLst>
                <a:ext uri="{FF2B5EF4-FFF2-40B4-BE49-F238E27FC236}">
                  <a16:creationId xmlns:a16="http://schemas.microsoft.com/office/drawing/2014/main" id="{76C3B9FC-E1F9-48AA-ADCF-AA706D90BC2A}"/>
                </a:ext>
              </a:extLst>
            </p:cNvPr>
            <p:cNvSpPr/>
            <p:nvPr/>
          </p:nvSpPr>
          <p:spPr>
            <a:xfrm>
              <a:off x="7262928" y="3319244"/>
              <a:ext cx="1671372" cy="1029748"/>
            </a:xfrm>
            <a:prstGeom prst="wedgeRoundRectCallout">
              <a:avLst>
                <a:gd name="adj1" fmla="val -81946"/>
                <a:gd name="adj2" fmla="val 3668"/>
                <a:gd name="adj3" fmla="val 16667"/>
              </a:avLst>
            </a:prstGeom>
            <a:ln w="3175">
              <a:solidFill>
                <a:schemeClr val="tx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DB77029-6A69-4358-9E26-EEDD9DED4F65}"/>
                </a:ext>
              </a:extLst>
            </p:cNvPr>
            <p:cNvSpPr/>
            <p:nvPr/>
          </p:nvSpPr>
          <p:spPr>
            <a:xfrm>
              <a:off x="2255852" y="2805058"/>
              <a:ext cx="217538" cy="114347"/>
            </a:xfrm>
            <a:prstGeom prst="rect">
              <a:avLst/>
            </a:prstGeom>
            <a:pattFill prst="dkVert">
              <a:fgClr>
                <a:srgbClr val="00B050"/>
              </a:fgClr>
              <a:bgClr>
                <a:schemeClr val="bg1"/>
              </a:bgClr>
            </a:pattFill>
            <a:ln w="3175">
              <a:solidFill>
                <a:srgbClr val="00B050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zh-CN" altLang="en-US" dirty="0">
                <a:latin typeface="Comic Sans MS" panose="030F0702030302020204" pitchFamily="66" charset="0"/>
              </a:endParaRP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6E05EF72-490B-4F4B-8F47-989293FA5D8E}"/>
                </a:ext>
              </a:extLst>
            </p:cNvPr>
            <p:cNvCxnSpPr>
              <a:stCxn id="12" idx="0"/>
              <a:endCxn id="12" idx="2"/>
            </p:cNvCxnSpPr>
            <p:nvPr/>
          </p:nvCxnSpPr>
          <p:spPr bwMode="auto">
            <a:xfrm>
              <a:off x="4472411" y="2810159"/>
              <a:ext cx="0" cy="114347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43BB13AC-8C89-4364-B1F4-FB9880FB6AE6}"/>
                </a:ext>
              </a:extLst>
            </p:cNvPr>
            <p:cNvCxnSpPr/>
            <p:nvPr/>
          </p:nvCxnSpPr>
          <p:spPr bwMode="auto">
            <a:xfrm>
              <a:off x="2364621" y="2805058"/>
              <a:ext cx="0" cy="114347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4" name="Rectangle 3">
            <a:extLst>
              <a:ext uri="{FF2B5EF4-FFF2-40B4-BE49-F238E27FC236}">
                <a16:creationId xmlns:a16="http://schemas.microsoft.com/office/drawing/2014/main" id="{AC846866-1F75-449F-8E04-98A7CBA27076}"/>
              </a:ext>
            </a:extLst>
          </p:cNvPr>
          <p:cNvSpPr txBox="1">
            <a:spLocks noChangeArrowheads="1"/>
          </p:cNvSpPr>
          <p:nvPr/>
        </p:nvSpPr>
        <p:spPr>
          <a:xfrm>
            <a:off x="2965286" y="5138686"/>
            <a:ext cx="6586259" cy="15855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+mn-lt"/>
                <a:ea typeface="微软雅黑" panose="020B0503020204020204" pitchFamily="3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微软雅黑" panose="020B0503020204020204" pitchFamily="3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微软雅黑" panose="020B0503020204020204" pitchFamily="3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微软雅黑" panose="020B0503020204020204" pitchFamily="34" charset="-122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 typeface="ZapfDingbats" pitchFamily="82" charset="2"/>
              <a:buNone/>
            </a:pPr>
            <a:r>
              <a:rPr lang="en-US" altLang="zh-CN" sz="2400" kern="0" dirty="0">
                <a:solidFill>
                  <a:schemeClr val="accent2"/>
                </a:solidFill>
                <a:ea typeface="宋体" panose="02010600030101010101" pitchFamily="2" charset="-122"/>
              </a:rPr>
              <a:t>What happens if ACK/NAK corrupted?</a:t>
            </a:r>
          </a:p>
          <a:p>
            <a:pPr algn="ctr"/>
            <a:r>
              <a:rPr lang="en-US" altLang="zh-CN" sz="2000" kern="0" dirty="0">
                <a:ea typeface="宋体" panose="02010600030101010101" pitchFamily="2" charset="-122"/>
              </a:rPr>
              <a:t>sender doesn’t know what happened at receiver!</a:t>
            </a:r>
          </a:p>
          <a:p>
            <a:pPr algn="ctr"/>
            <a:r>
              <a:rPr lang="en-US" altLang="zh-CN" sz="2000" kern="0" dirty="0">
                <a:ea typeface="宋体" panose="02010600030101010101" pitchFamily="2" charset="-122"/>
              </a:rPr>
              <a:t>can’t just retransmit: possible duplicate</a:t>
            </a:r>
            <a:endParaRPr lang="en-US" altLang="zh-CN" sz="2400" kern="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91025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>
            <a:extLst>
              <a:ext uri="{FF2B5EF4-FFF2-40B4-BE49-F238E27FC236}">
                <a16:creationId xmlns:a16="http://schemas.microsoft.com/office/drawing/2014/main" id="{2B80D1D4-60CA-41D3-9E08-B4F847427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How</a:t>
            </a:r>
            <a:r>
              <a:rPr lang="zh-CN" altLang="en-US" dirty="0"/>
              <a:t> </a:t>
            </a:r>
            <a:r>
              <a:rPr lang="en-US" altLang="zh-CN" dirty="0"/>
              <a:t>do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handle the possible duplication packets received at the receiver?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C661395-6D36-45CF-AD7C-BC53D9054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39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73330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2E9708-E273-484F-BE7F-A92F9FF9B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duplicates: 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A8141D4-9725-44A2-8AFD-445F3B807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719-4C93-4032-AE44-9AF0CDE2F195}" type="slidenum">
              <a:rPr lang="en-US" altLang="zh-CN" smtClean="0"/>
              <a:pPr/>
              <a:t>40</a:t>
            </a:fld>
            <a:endParaRPr lang="en-US" altLang="zh-CN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F17E2B-399D-456D-8C30-286A0A31D0BD}"/>
              </a:ext>
            </a:extLst>
          </p:cNvPr>
          <p:cNvSpPr txBox="1">
            <a:spLocks noChangeArrowheads="1"/>
          </p:cNvSpPr>
          <p:nvPr/>
        </p:nvSpPr>
        <p:spPr>
          <a:xfrm>
            <a:off x="2018411" y="4921591"/>
            <a:ext cx="8521700" cy="143351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+mn-lt"/>
                <a:ea typeface="微软雅黑" panose="020B0503020204020204" pitchFamily="3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微软雅黑" panose="020B0503020204020204" pitchFamily="3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微软雅黑" panose="020B0503020204020204" pitchFamily="3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微软雅黑" panose="020B0503020204020204" pitchFamily="34" charset="-122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400" kern="0" dirty="0">
                <a:ea typeface="宋体" panose="02010600030101010101" pitchFamily="2" charset="-122"/>
              </a:rPr>
              <a:t>sender retransmits current pkt if ACK/NAK garbled</a:t>
            </a:r>
          </a:p>
          <a:p>
            <a:r>
              <a:rPr lang="en-US" altLang="zh-CN" sz="2400" kern="0" dirty="0">
                <a:ea typeface="宋体" panose="02010600030101010101" pitchFamily="2" charset="-122"/>
              </a:rPr>
              <a:t>sender adds </a:t>
            </a:r>
            <a:r>
              <a:rPr lang="en-US" altLang="zh-CN" sz="2400" kern="0" dirty="0">
                <a:solidFill>
                  <a:schemeClr val="accent2"/>
                </a:solidFill>
                <a:ea typeface="宋体" panose="02010600030101010101" pitchFamily="2" charset="-122"/>
              </a:rPr>
              <a:t>sequence number</a:t>
            </a:r>
            <a:r>
              <a:rPr lang="en-US" altLang="zh-CN" sz="2400" kern="0" dirty="0">
                <a:ea typeface="宋体" panose="02010600030101010101" pitchFamily="2" charset="-122"/>
              </a:rPr>
              <a:t> to each pkt</a:t>
            </a:r>
          </a:p>
          <a:p>
            <a:r>
              <a:rPr lang="en-US" altLang="zh-CN" sz="2400" kern="0" dirty="0">
                <a:ea typeface="宋体" panose="02010600030101010101" pitchFamily="2" charset="-122"/>
              </a:rPr>
              <a:t>receiver discards (doesn’t deliver up) duplicate pkt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BD4B46F5-37B6-4A4B-9AFE-E26F7190AF8C}"/>
              </a:ext>
            </a:extLst>
          </p:cNvPr>
          <p:cNvSpPr/>
          <p:nvPr/>
        </p:nvSpPr>
        <p:spPr>
          <a:xfrm>
            <a:off x="3283936" y="2952135"/>
            <a:ext cx="530942" cy="530942"/>
          </a:xfrm>
          <a:prstGeom prst="ellipse">
            <a:avLst/>
          </a:prstGeom>
          <a:ln w="381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dirty="0">
                <a:latin typeface="Comic Sans MS" panose="030F0702030302020204" pitchFamily="66" charset="0"/>
              </a:rPr>
              <a:t>S</a:t>
            </a:r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875BBD0C-B5A8-4C83-9BCE-89D5BED01609}"/>
              </a:ext>
            </a:extLst>
          </p:cNvPr>
          <p:cNvSpPr/>
          <p:nvPr/>
        </p:nvSpPr>
        <p:spPr>
          <a:xfrm>
            <a:off x="7590465" y="2952135"/>
            <a:ext cx="530942" cy="530942"/>
          </a:xfrm>
          <a:prstGeom prst="ellipse">
            <a:avLst/>
          </a:prstGeom>
          <a:ln w="38100">
            <a:solidFill>
              <a:srgbClr val="0070C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dirty="0">
                <a:latin typeface="Comic Sans MS" panose="030F0702030302020204" pitchFamily="66" charset="0"/>
              </a:rPr>
              <a:t>R</a:t>
            </a:r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686C56F-280C-4A8B-BDAB-6F66EF64BBA3}"/>
              </a:ext>
            </a:extLst>
          </p:cNvPr>
          <p:cNvSpPr/>
          <p:nvPr/>
        </p:nvSpPr>
        <p:spPr>
          <a:xfrm>
            <a:off x="3258741" y="2328253"/>
            <a:ext cx="586248" cy="14138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033BBC6-B3C6-4044-A12E-7131EF8A34CF}"/>
              </a:ext>
            </a:extLst>
          </p:cNvPr>
          <p:cNvSpPr/>
          <p:nvPr/>
        </p:nvSpPr>
        <p:spPr>
          <a:xfrm>
            <a:off x="7571415" y="2810159"/>
            <a:ext cx="217538" cy="114347"/>
          </a:xfrm>
          <a:prstGeom prst="rect">
            <a:avLst/>
          </a:prstGeom>
          <a:pattFill prst="dkVert">
            <a:fgClr>
              <a:srgbClr val="00B050"/>
            </a:fgClr>
            <a:bgClr>
              <a:schemeClr val="bg1"/>
            </a:bgClr>
          </a:pattFill>
          <a:ln w="3175"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C5F5B15-AF42-4EEF-969B-B5AEE63C63F3}"/>
              </a:ext>
            </a:extLst>
          </p:cNvPr>
          <p:cNvSpPr/>
          <p:nvPr/>
        </p:nvSpPr>
        <p:spPr>
          <a:xfrm>
            <a:off x="7535159" y="2294596"/>
            <a:ext cx="586248" cy="14138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7B3BCD5-D24F-4CFD-B0FD-ACAF5C1AC2A7}"/>
              </a:ext>
            </a:extLst>
          </p:cNvPr>
          <p:cNvSpPr/>
          <p:nvPr/>
        </p:nvSpPr>
        <p:spPr>
          <a:xfrm>
            <a:off x="5887642" y="2810160"/>
            <a:ext cx="217538" cy="114347"/>
          </a:xfrm>
          <a:prstGeom prst="rect">
            <a:avLst/>
          </a:prstGeom>
          <a:pattFill prst="dkVert">
            <a:fgClr>
              <a:srgbClr val="00B050"/>
            </a:fgClr>
            <a:bgClr>
              <a:schemeClr val="bg1"/>
            </a:bgClr>
          </a:pattFill>
          <a:ln w="3175"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C178D28-1628-4F5C-8AA6-0A2E3C86B165}"/>
              </a:ext>
            </a:extLst>
          </p:cNvPr>
          <p:cNvSpPr/>
          <p:nvPr/>
        </p:nvSpPr>
        <p:spPr>
          <a:xfrm>
            <a:off x="3258741" y="3867421"/>
            <a:ext cx="586248" cy="14138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AF93FBD-5560-4D59-8AB6-525FD6A5D7AF}"/>
              </a:ext>
            </a:extLst>
          </p:cNvPr>
          <p:cNvSpPr/>
          <p:nvPr/>
        </p:nvSpPr>
        <p:spPr>
          <a:xfrm>
            <a:off x="7535159" y="3810001"/>
            <a:ext cx="586248" cy="14138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664F544D-5285-4733-B531-857798EE13AD}"/>
              </a:ext>
            </a:extLst>
          </p:cNvPr>
          <p:cNvCxnSpPr/>
          <p:nvPr/>
        </p:nvCxnSpPr>
        <p:spPr bwMode="auto">
          <a:xfrm>
            <a:off x="3978953" y="2398946"/>
            <a:ext cx="346402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4A633CB6-C981-4725-85F5-0A98722FE2A7}"/>
              </a:ext>
            </a:extLst>
          </p:cNvPr>
          <p:cNvCxnSpPr/>
          <p:nvPr/>
        </p:nvCxnSpPr>
        <p:spPr bwMode="auto">
          <a:xfrm flipH="1">
            <a:off x="6105180" y="2867332"/>
            <a:ext cx="143796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A439322F-42E0-47A9-8CEE-DE1F221E8489}"/>
              </a:ext>
            </a:extLst>
          </p:cNvPr>
          <p:cNvCxnSpPr>
            <a:cxnSpLocks/>
            <a:stCxn id="16" idx="1"/>
          </p:cNvCxnSpPr>
          <p:nvPr/>
        </p:nvCxnSpPr>
        <p:spPr bwMode="auto">
          <a:xfrm flipH="1" flipV="1">
            <a:off x="3997390" y="2867331"/>
            <a:ext cx="1890252" cy="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1CFE323D-2CE2-4DE7-ADB5-4B3F4619DEEC}"/>
              </a:ext>
            </a:extLst>
          </p:cNvPr>
          <p:cNvCxnSpPr/>
          <p:nvPr/>
        </p:nvCxnSpPr>
        <p:spPr bwMode="auto">
          <a:xfrm>
            <a:off x="3870184" y="3923241"/>
            <a:ext cx="346402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任意多边形 19">
            <a:extLst>
              <a:ext uri="{FF2B5EF4-FFF2-40B4-BE49-F238E27FC236}">
                <a16:creationId xmlns:a16="http://schemas.microsoft.com/office/drawing/2014/main" id="{8272E605-DA49-4643-AFBB-9A2E17963477}"/>
              </a:ext>
            </a:extLst>
          </p:cNvPr>
          <p:cNvSpPr/>
          <p:nvPr/>
        </p:nvSpPr>
        <p:spPr>
          <a:xfrm>
            <a:off x="7863310" y="2480188"/>
            <a:ext cx="370370" cy="405581"/>
          </a:xfrm>
          <a:custGeom>
            <a:avLst/>
            <a:gdLst>
              <a:gd name="connsiteX0" fmla="*/ 110613 w 370370"/>
              <a:gd name="connsiteY0" fmla="*/ 0 h 405581"/>
              <a:gd name="connsiteX1" fmla="*/ 368710 w 370370"/>
              <a:gd name="connsiteY1" fmla="*/ 169607 h 405581"/>
              <a:gd name="connsiteX2" fmla="*/ 0 w 370370"/>
              <a:gd name="connsiteY2" fmla="*/ 405581 h 405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0370" h="405581">
                <a:moveTo>
                  <a:pt x="110613" y="0"/>
                </a:moveTo>
                <a:cubicBezTo>
                  <a:pt x="248879" y="51005"/>
                  <a:pt x="387146" y="102010"/>
                  <a:pt x="368710" y="169607"/>
                </a:cubicBezTo>
                <a:cubicBezTo>
                  <a:pt x="350274" y="237204"/>
                  <a:pt x="175137" y="321392"/>
                  <a:pt x="0" y="405581"/>
                </a:cubicBezTo>
              </a:path>
            </a:pathLst>
          </a:custGeom>
          <a:noFill/>
          <a:ln w="3175">
            <a:solidFill>
              <a:srgbClr val="00B0F0"/>
            </a:solidFill>
            <a:tailEnd type="stealth" w="lg" len="lg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4" name="任意多边形 26">
            <a:extLst>
              <a:ext uri="{FF2B5EF4-FFF2-40B4-BE49-F238E27FC236}">
                <a16:creationId xmlns:a16="http://schemas.microsoft.com/office/drawing/2014/main" id="{A6BC31DC-9760-4930-B5ED-F3BC27AAF504}"/>
              </a:ext>
            </a:extLst>
          </p:cNvPr>
          <p:cNvSpPr/>
          <p:nvPr/>
        </p:nvSpPr>
        <p:spPr>
          <a:xfrm rot="5400000">
            <a:off x="5846121" y="3053852"/>
            <a:ext cx="370370" cy="234570"/>
          </a:xfrm>
          <a:custGeom>
            <a:avLst/>
            <a:gdLst>
              <a:gd name="connsiteX0" fmla="*/ 110613 w 370370"/>
              <a:gd name="connsiteY0" fmla="*/ 0 h 405581"/>
              <a:gd name="connsiteX1" fmla="*/ 368710 w 370370"/>
              <a:gd name="connsiteY1" fmla="*/ 169607 h 405581"/>
              <a:gd name="connsiteX2" fmla="*/ 0 w 370370"/>
              <a:gd name="connsiteY2" fmla="*/ 405581 h 405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0370" h="405581">
                <a:moveTo>
                  <a:pt x="110613" y="0"/>
                </a:moveTo>
                <a:cubicBezTo>
                  <a:pt x="248879" y="51005"/>
                  <a:pt x="387146" y="102010"/>
                  <a:pt x="368710" y="169607"/>
                </a:cubicBezTo>
                <a:cubicBezTo>
                  <a:pt x="350274" y="237204"/>
                  <a:pt x="175137" y="321392"/>
                  <a:pt x="0" y="405581"/>
                </a:cubicBezTo>
              </a:path>
            </a:pathLst>
          </a:custGeom>
          <a:noFill/>
          <a:ln w="3175">
            <a:solidFill>
              <a:srgbClr val="00B0F0"/>
            </a:solidFill>
            <a:tailEnd type="stealth" w="lg" len="lg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5" name="任意多边形 27">
            <a:extLst>
              <a:ext uri="{FF2B5EF4-FFF2-40B4-BE49-F238E27FC236}">
                <a16:creationId xmlns:a16="http://schemas.microsoft.com/office/drawing/2014/main" id="{DE4964D5-B047-47C5-8758-B95A7BE50649}"/>
              </a:ext>
            </a:extLst>
          </p:cNvPr>
          <p:cNvSpPr/>
          <p:nvPr/>
        </p:nvSpPr>
        <p:spPr>
          <a:xfrm rot="21003152">
            <a:off x="3746116" y="3047499"/>
            <a:ext cx="457163" cy="756329"/>
          </a:xfrm>
          <a:custGeom>
            <a:avLst/>
            <a:gdLst>
              <a:gd name="connsiteX0" fmla="*/ 110613 w 370370"/>
              <a:gd name="connsiteY0" fmla="*/ 0 h 405581"/>
              <a:gd name="connsiteX1" fmla="*/ 368710 w 370370"/>
              <a:gd name="connsiteY1" fmla="*/ 169607 h 405581"/>
              <a:gd name="connsiteX2" fmla="*/ 0 w 370370"/>
              <a:gd name="connsiteY2" fmla="*/ 405581 h 405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0370" h="405581">
                <a:moveTo>
                  <a:pt x="110613" y="0"/>
                </a:moveTo>
                <a:cubicBezTo>
                  <a:pt x="248879" y="51005"/>
                  <a:pt x="387146" y="102010"/>
                  <a:pt x="368710" y="169607"/>
                </a:cubicBezTo>
                <a:cubicBezTo>
                  <a:pt x="350274" y="237204"/>
                  <a:pt x="175137" y="321392"/>
                  <a:pt x="0" y="405581"/>
                </a:cubicBezTo>
              </a:path>
            </a:pathLst>
          </a:custGeom>
          <a:noFill/>
          <a:ln w="3175">
            <a:solidFill>
              <a:srgbClr val="00B0F0"/>
            </a:solidFill>
            <a:tailEnd type="stealth" w="lg" len="lg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07013EC-FF07-430C-9C1F-ED44E8C4D660}"/>
              </a:ext>
            </a:extLst>
          </p:cNvPr>
          <p:cNvSpPr/>
          <p:nvPr/>
        </p:nvSpPr>
        <p:spPr>
          <a:xfrm>
            <a:off x="8852594" y="3405755"/>
            <a:ext cx="1540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chemeClr val="accent2"/>
                </a:solidFill>
                <a:latin typeface="+mj-lt"/>
              </a:rPr>
              <a:t>A duplicate or </a:t>
            </a:r>
            <a:r>
              <a:rPr lang="en-US" altLang="zh-CN" sz="1800" dirty="0">
                <a:solidFill>
                  <a:srgbClr val="00B050"/>
                </a:solidFill>
                <a:latin typeface="+mj-lt"/>
              </a:rPr>
              <a:t>new valid</a:t>
            </a:r>
            <a:r>
              <a:rPr lang="en-US" altLang="zh-CN" sz="1800" dirty="0">
                <a:solidFill>
                  <a:schemeClr val="accent2"/>
                </a:solidFill>
                <a:latin typeface="+mj-lt"/>
              </a:rPr>
              <a:t> packet?</a:t>
            </a:r>
            <a:endParaRPr lang="zh-CN" altLang="en-US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D1A8950-5C58-4CBD-81F6-32967CDC0AA5}"/>
              </a:ext>
            </a:extLst>
          </p:cNvPr>
          <p:cNvSpPr txBox="1"/>
          <p:nvPr/>
        </p:nvSpPr>
        <p:spPr>
          <a:xfrm>
            <a:off x="2965286" y="1831853"/>
            <a:ext cx="11961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+mj-lt"/>
              </a:rPr>
              <a:t>Packet Sent</a:t>
            </a:r>
            <a:endParaRPr lang="zh-CN" altLang="en-US" sz="1400" dirty="0">
              <a:latin typeface="+mj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BF3D760-0194-496E-92DA-79A08632FB6D}"/>
              </a:ext>
            </a:extLst>
          </p:cNvPr>
          <p:cNvSpPr txBox="1"/>
          <p:nvPr/>
        </p:nvSpPr>
        <p:spPr>
          <a:xfrm>
            <a:off x="7177995" y="1803247"/>
            <a:ext cx="1534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+mj-lt"/>
              </a:rPr>
              <a:t>Packet Received</a:t>
            </a:r>
            <a:endParaRPr lang="zh-CN" altLang="en-US" sz="1400" dirty="0">
              <a:latin typeface="+mj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50951B0-B5B5-445F-A266-EBD717801F43}"/>
              </a:ext>
            </a:extLst>
          </p:cNvPr>
          <p:cNvSpPr txBox="1"/>
          <p:nvPr/>
        </p:nvSpPr>
        <p:spPr>
          <a:xfrm>
            <a:off x="2686335" y="4111824"/>
            <a:ext cx="18966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+mj-lt"/>
              </a:rPr>
              <a:t>Packet Retransmitted</a:t>
            </a:r>
            <a:endParaRPr lang="zh-CN" altLang="en-US" sz="1400" dirty="0">
              <a:latin typeface="+mj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FCA80F6-D8E9-48E2-9ABC-8D880004B7B1}"/>
              </a:ext>
            </a:extLst>
          </p:cNvPr>
          <p:cNvSpPr txBox="1"/>
          <p:nvPr/>
        </p:nvSpPr>
        <p:spPr>
          <a:xfrm>
            <a:off x="5735522" y="2459577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+mj-lt"/>
              </a:rPr>
              <a:t>ACK</a:t>
            </a:r>
            <a:endParaRPr lang="zh-CN" altLang="en-US" sz="1400" dirty="0">
              <a:latin typeface="+mj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D3D8667-D702-4D29-94AD-11522BA31470}"/>
              </a:ext>
            </a:extLst>
          </p:cNvPr>
          <p:cNvSpPr txBox="1"/>
          <p:nvPr/>
        </p:nvSpPr>
        <p:spPr>
          <a:xfrm>
            <a:off x="5190247" y="3319245"/>
            <a:ext cx="1359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+mj-lt"/>
              </a:rPr>
              <a:t>ACK </a:t>
            </a:r>
            <a:r>
              <a:rPr lang="en-US" altLang="zh-CN" sz="1400" dirty="0">
                <a:solidFill>
                  <a:schemeClr val="accent2"/>
                </a:solidFill>
                <a:latin typeface="+mj-lt"/>
              </a:rPr>
              <a:t>corrupted</a:t>
            </a:r>
            <a:endParaRPr lang="zh-CN" altLang="en-US" sz="14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38B1548-7D7E-484E-B267-1770F4CBE836}"/>
              </a:ext>
            </a:extLst>
          </p:cNvPr>
          <p:cNvSpPr txBox="1"/>
          <p:nvPr/>
        </p:nvSpPr>
        <p:spPr>
          <a:xfrm>
            <a:off x="1858205" y="2714751"/>
            <a:ext cx="11734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+mj-lt"/>
              </a:rPr>
              <a:t>Note: with error detection, a corrupted feedback packet results in retransmission</a:t>
            </a:r>
            <a:endParaRPr lang="zh-CN" altLang="en-US" sz="1000" dirty="0">
              <a:latin typeface="+mj-lt"/>
            </a:endParaRPr>
          </a:p>
        </p:txBody>
      </p:sp>
      <p:sp>
        <p:nvSpPr>
          <p:cNvPr id="33" name="圆角矩形标注 35">
            <a:extLst>
              <a:ext uri="{FF2B5EF4-FFF2-40B4-BE49-F238E27FC236}">
                <a16:creationId xmlns:a16="http://schemas.microsoft.com/office/drawing/2014/main" id="{ED87FD80-7227-4585-8A6D-684671157084}"/>
              </a:ext>
            </a:extLst>
          </p:cNvPr>
          <p:cNvSpPr/>
          <p:nvPr/>
        </p:nvSpPr>
        <p:spPr>
          <a:xfrm>
            <a:off x="8786928" y="3319244"/>
            <a:ext cx="1671372" cy="1029748"/>
          </a:xfrm>
          <a:prstGeom prst="wedgeRoundRectCallout">
            <a:avLst>
              <a:gd name="adj1" fmla="val -81946"/>
              <a:gd name="adj2" fmla="val 3668"/>
              <a:gd name="adj3" fmla="val 16667"/>
            </a:avLst>
          </a:prstGeom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C2BC346C-A385-4CB1-A1C9-B3BF0095C96C}"/>
              </a:ext>
            </a:extLst>
          </p:cNvPr>
          <p:cNvSpPr/>
          <p:nvPr/>
        </p:nvSpPr>
        <p:spPr>
          <a:xfrm>
            <a:off x="3779852" y="2805059"/>
            <a:ext cx="217538" cy="114347"/>
          </a:xfrm>
          <a:prstGeom prst="rect">
            <a:avLst/>
          </a:prstGeom>
          <a:pattFill prst="dkVert">
            <a:fgClr>
              <a:srgbClr val="00B050"/>
            </a:fgClr>
            <a:bgClr>
              <a:schemeClr val="bg1"/>
            </a:bgClr>
          </a:pattFill>
          <a:ln w="3175"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4C8AE1C1-2C7B-4C07-8A69-15C41C4BFB47}"/>
              </a:ext>
            </a:extLst>
          </p:cNvPr>
          <p:cNvCxnSpPr>
            <a:stCxn id="16" idx="0"/>
            <a:endCxn id="16" idx="2"/>
          </p:cNvCxnSpPr>
          <p:nvPr/>
        </p:nvCxnSpPr>
        <p:spPr bwMode="auto">
          <a:xfrm>
            <a:off x="5996411" y="2810160"/>
            <a:ext cx="0" cy="114347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73DE8C1D-6016-4F1C-8E2D-60E8C3AD47C8}"/>
              </a:ext>
            </a:extLst>
          </p:cNvPr>
          <p:cNvCxnSpPr/>
          <p:nvPr/>
        </p:nvCxnSpPr>
        <p:spPr bwMode="auto">
          <a:xfrm>
            <a:off x="3888621" y="2805059"/>
            <a:ext cx="0" cy="114347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6F98AAA8-75C8-4913-B498-A9B9B185FECC}"/>
              </a:ext>
            </a:extLst>
          </p:cNvPr>
          <p:cNvSpPr txBox="1"/>
          <p:nvPr/>
        </p:nvSpPr>
        <p:spPr>
          <a:xfrm>
            <a:off x="3283937" y="1395745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#0</a:t>
            </a:r>
            <a:endParaRPr lang="zh-CN" altLang="en-US" dirty="0">
              <a:latin typeface="+mj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09A09687-B9C0-44E5-AB4F-5FF7BC4512F3}"/>
              </a:ext>
            </a:extLst>
          </p:cNvPr>
          <p:cNvSpPr txBox="1"/>
          <p:nvPr/>
        </p:nvSpPr>
        <p:spPr>
          <a:xfrm>
            <a:off x="3334668" y="4304653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#0</a:t>
            </a:r>
            <a:endParaRPr lang="zh-CN" altLang="en-US" dirty="0">
              <a:latin typeface="+mj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3D8D834-3E57-4A7D-B619-7285F5EB42A9}"/>
              </a:ext>
            </a:extLst>
          </p:cNvPr>
          <p:cNvSpPr txBox="1"/>
          <p:nvPr/>
        </p:nvSpPr>
        <p:spPr>
          <a:xfrm>
            <a:off x="7576501" y="1395746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#0</a:t>
            </a:r>
            <a:endParaRPr lang="zh-CN" altLang="en-US" dirty="0">
              <a:latin typeface="+mj-lt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946B8AB2-B585-4D73-8C55-3F050EDB38B2}"/>
              </a:ext>
            </a:extLst>
          </p:cNvPr>
          <p:cNvSpPr txBox="1"/>
          <p:nvPr/>
        </p:nvSpPr>
        <p:spPr>
          <a:xfrm>
            <a:off x="7539985" y="4173627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#0</a:t>
            </a:r>
            <a:endParaRPr lang="zh-CN" alt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8731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How many bits for seq. #’</a:t>
            </a:r>
          </a:p>
          <a:p>
            <a:r>
              <a:rPr lang="en-US" altLang="zh-CN" dirty="0"/>
              <a:t>suffice?</a:t>
            </a:r>
          </a:p>
          <a:p>
            <a:r>
              <a:rPr lang="en-US" altLang="zh-CN" dirty="0"/>
              <a:t> Why?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41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561567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1 bit is sufficient?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42</a:t>
            </a:fld>
            <a:endParaRPr lang="en-US" altLang="zh-CN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799489" y="5455647"/>
            <a:ext cx="32877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>
                <a:latin typeface="+mj-lt"/>
                <a:ea typeface="宋体" pitchFamily="2" charset="-122"/>
              </a:rPr>
              <a:t>Sender sends one packet, </a:t>
            </a:r>
          </a:p>
          <a:p>
            <a:pPr>
              <a:defRPr/>
            </a:pPr>
            <a:r>
              <a:rPr lang="en-US" altLang="zh-CN" sz="2000" dirty="0">
                <a:latin typeface="+mj-lt"/>
                <a:ea typeface="宋体" pitchFamily="2" charset="-122"/>
              </a:rPr>
              <a:t>then waits for receiver </a:t>
            </a:r>
          </a:p>
          <a:p>
            <a:pPr>
              <a:defRPr/>
            </a:pPr>
            <a:r>
              <a:rPr lang="en-US" altLang="zh-CN" sz="2000" dirty="0">
                <a:latin typeface="+mj-lt"/>
                <a:ea typeface="宋体" pitchFamily="2" charset="-122"/>
              </a:rPr>
              <a:t>response</a:t>
            </a:r>
            <a:endParaRPr lang="en-US" altLang="zh-CN" dirty="0">
              <a:latin typeface="+mj-lt"/>
              <a:ea typeface="宋体" pitchFamily="2" charset="-12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12176" y="5278163"/>
            <a:ext cx="3467100" cy="123825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宋体" pitchFamily="2" charset="-122"/>
            </a:endParaRPr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912168" y="4970030"/>
            <a:ext cx="1755775" cy="396875"/>
            <a:chOff x="2943" y="2669"/>
            <a:chExt cx="1106" cy="250"/>
          </a:xfrm>
        </p:grpSpPr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2976" y="2712"/>
              <a:ext cx="1038" cy="17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j-lt"/>
                <a:ea typeface="宋体" pitchFamily="2" charset="-122"/>
              </a:endParaRP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2943" y="2669"/>
              <a:ext cx="110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000" dirty="0">
                  <a:solidFill>
                    <a:srgbClr val="FF0000"/>
                  </a:solidFill>
                  <a:latin typeface="+mj-lt"/>
                  <a:ea typeface="宋体" pitchFamily="2" charset="-122"/>
                </a:rPr>
                <a:t>stop and wait</a:t>
              </a:r>
              <a:endParaRPr lang="en-US" altLang="zh-CN" dirty="0">
                <a:latin typeface="+mj-lt"/>
                <a:ea typeface="宋体" pitchFamily="2" charset="-122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4242032" y="3200194"/>
            <a:ext cx="530942" cy="530942"/>
          </a:xfrm>
          <a:prstGeom prst="ellipse">
            <a:avLst/>
          </a:prstGeom>
          <a:ln w="381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en-US" altLang="zh-CN" dirty="0">
                <a:latin typeface="Comic Sans MS" panose="030F0702030302020204" pitchFamily="66" charset="0"/>
              </a:rPr>
              <a:t>S</a:t>
            </a:r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548561" y="3200194"/>
            <a:ext cx="530942" cy="530942"/>
          </a:xfrm>
          <a:prstGeom prst="ellipse">
            <a:avLst/>
          </a:prstGeom>
          <a:ln w="38100">
            <a:solidFill>
              <a:srgbClr val="0070C0"/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r>
              <a:rPr lang="en-US" altLang="zh-CN" dirty="0">
                <a:latin typeface="Comic Sans MS" panose="030F0702030302020204" pitchFamily="66" charset="0"/>
              </a:rPr>
              <a:t>R</a:t>
            </a:r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154719" y="2136504"/>
            <a:ext cx="586248" cy="14138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40319" y="2136504"/>
            <a:ext cx="586248" cy="14138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25919" y="2136504"/>
            <a:ext cx="586248" cy="14138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179915" y="1608458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#0</a:t>
            </a:r>
            <a:endParaRPr lang="zh-CN" altLang="en-US" dirty="0">
              <a:latin typeface="+mj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254936" y="1608457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#1</a:t>
            </a:r>
            <a:endParaRPr lang="zh-CN" altLang="en-US" dirty="0">
              <a:latin typeface="+mj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280264" y="1608457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#2</a:t>
            </a:r>
            <a:endParaRPr lang="zh-CN" altLang="en-US" dirty="0">
              <a:latin typeface="+mj-lt"/>
            </a:endParaRPr>
          </a:p>
        </p:txBody>
      </p:sp>
      <p:cxnSp>
        <p:nvCxnSpPr>
          <p:cNvPr id="19" name="直接箭头连接符 18"/>
          <p:cNvCxnSpPr/>
          <p:nvPr/>
        </p:nvCxnSpPr>
        <p:spPr bwMode="auto">
          <a:xfrm>
            <a:off x="1908205" y="2499382"/>
            <a:ext cx="3130061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文本框 19"/>
          <p:cNvSpPr txBox="1"/>
          <p:nvPr/>
        </p:nvSpPr>
        <p:spPr>
          <a:xfrm>
            <a:off x="1704001" y="2618957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time</a:t>
            </a:r>
            <a:endParaRPr lang="zh-CN" altLang="en-US" dirty="0">
              <a:latin typeface="+mj-lt"/>
            </a:endParaRPr>
          </a:p>
        </p:txBody>
      </p:sp>
      <p:cxnSp>
        <p:nvCxnSpPr>
          <p:cNvPr id="22" name="直接箭头连接符 21"/>
          <p:cNvCxnSpPr>
            <a:cxnSpLocks/>
          </p:cNvCxnSpPr>
          <p:nvPr/>
        </p:nvCxnSpPr>
        <p:spPr bwMode="auto">
          <a:xfrm>
            <a:off x="4445726" y="1250588"/>
            <a:ext cx="0" cy="45225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文本框 22"/>
          <p:cNvSpPr txBox="1"/>
          <p:nvPr/>
        </p:nvSpPr>
        <p:spPr>
          <a:xfrm>
            <a:off x="7627696" y="4057902"/>
            <a:ext cx="2903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5"/>
                </a:solidFill>
                <a:latin typeface="+mj-lt"/>
              </a:rPr>
              <a:t>Just distinguish ‘current’ and ‘next’</a:t>
            </a:r>
            <a:endParaRPr lang="zh-CN" altLang="en-US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B8EA5E5-6AF4-4258-985D-9B67DCA35A9E}"/>
              </a:ext>
            </a:extLst>
          </p:cNvPr>
          <p:cNvSpPr/>
          <p:nvPr/>
        </p:nvSpPr>
        <p:spPr>
          <a:xfrm>
            <a:off x="9065049" y="2131846"/>
            <a:ext cx="586248" cy="14138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E0E4EB2-5B1E-4AAE-938B-DB9ACF5E11A4}"/>
              </a:ext>
            </a:extLst>
          </p:cNvPr>
          <p:cNvSpPr/>
          <p:nvPr/>
        </p:nvSpPr>
        <p:spPr>
          <a:xfrm>
            <a:off x="8133003" y="2131846"/>
            <a:ext cx="586248" cy="141389"/>
          </a:xfrm>
          <a:prstGeom prst="rect">
            <a:avLst/>
          </a:prstGeom>
          <a:pattFill prst="dkVert">
            <a:fgClr>
              <a:srgbClr val="0000FF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50F4923-33B5-4C78-8A73-9AB2461724BF}"/>
              </a:ext>
            </a:extLst>
          </p:cNvPr>
          <p:cNvSpPr txBox="1"/>
          <p:nvPr/>
        </p:nvSpPr>
        <p:spPr>
          <a:xfrm>
            <a:off x="9042590" y="260767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800" dirty="0">
                <a:latin typeface="+mj-lt"/>
              </a:rPr>
              <a:t>current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B34335E-5708-4782-A43F-7D3F25C64407}"/>
              </a:ext>
            </a:extLst>
          </p:cNvPr>
          <p:cNvSpPr txBox="1"/>
          <p:nvPr/>
        </p:nvSpPr>
        <p:spPr>
          <a:xfrm>
            <a:off x="8063115" y="2621012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800" dirty="0">
                <a:solidFill>
                  <a:srgbClr val="3366FF"/>
                </a:solidFill>
                <a:latin typeface="+mj-lt"/>
              </a:rPr>
              <a:t>next</a:t>
            </a:r>
            <a:endParaRPr lang="zh-CN" altLang="en-US" sz="1800" dirty="0">
              <a:solidFill>
                <a:srgbClr val="3366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7934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How do we revise the rdt2.0 FSMs for the rdt2.1 sender and receiver, respectively?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43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605659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18F5A296-042E-4CA1-B5F4-50C725D4D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Revisit: rdt2.0 FSMs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7307825-68E0-4CAE-917A-F08B4DA7A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44</a:t>
            </a:fld>
            <a:endParaRPr lang="en-US" altLang="zh-CN" dirty="0"/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5A498795-26EA-4B4A-8020-28C799956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2634" y="4094164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zh-CN" altLang="en-US" sz="1400" dirty="0">
              <a:latin typeface="+mn-lt"/>
              <a:ea typeface="+mn-ea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8F1D763-B2BA-4B85-87FE-55254BAA7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920" y="4295776"/>
            <a:ext cx="12001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Wait for call from above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13D55517-CE8D-4A48-99FA-208EAD063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0608" y="3375026"/>
            <a:ext cx="364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snkpkt</a:t>
            </a:r>
            <a:r>
              <a:rPr lang="en-US" altLang="zh-CN" sz="1400" dirty="0">
                <a:latin typeface="+mn-lt"/>
                <a:ea typeface="+mn-ea"/>
              </a:rPr>
              <a:t> = </a:t>
            </a:r>
            <a:r>
              <a:rPr lang="en-US" altLang="zh-CN" sz="1400" dirty="0" err="1">
                <a:latin typeface="+mn-lt"/>
                <a:ea typeface="+mn-ea"/>
              </a:rPr>
              <a:t>make_pkt</a:t>
            </a:r>
            <a:r>
              <a:rPr lang="en-US" altLang="zh-CN" sz="1400" dirty="0">
                <a:latin typeface="+mn-lt"/>
                <a:ea typeface="+mn-ea"/>
              </a:rPr>
              <a:t>(data, checksum)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udt_send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sndpkt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DB58A02F-8CE3-4731-B0F4-C10C442E2EA3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5384" y="3419476"/>
            <a:ext cx="352583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4D9298F5-A2F5-43FE-BCF8-5F28A073C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989" y="5746751"/>
            <a:ext cx="21431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extract(</a:t>
            </a:r>
            <a:r>
              <a:rPr lang="en-US" altLang="zh-CN" sz="1400" dirty="0" err="1">
                <a:latin typeface="+mn-lt"/>
                <a:ea typeface="+mn-ea"/>
              </a:rPr>
              <a:t>rcvpkt,data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deliver_data</a:t>
            </a:r>
            <a:r>
              <a:rPr lang="en-US" altLang="zh-CN" sz="1400" dirty="0">
                <a:latin typeface="+mn-lt"/>
                <a:ea typeface="+mn-ea"/>
              </a:rPr>
              <a:t>(data)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udt_send</a:t>
            </a:r>
            <a:r>
              <a:rPr lang="en-US" altLang="zh-CN" sz="1400" dirty="0">
                <a:latin typeface="+mn-lt"/>
                <a:ea typeface="+mn-ea"/>
              </a:rPr>
              <a:t>(ACK)</a:t>
            </a:r>
          </a:p>
        </p:txBody>
      </p:sp>
      <p:sp>
        <p:nvSpPr>
          <p:cNvPr id="10" name="Text Box 8">
            <a:extLst>
              <a:ext uri="{FF2B5EF4-FFF2-40B4-BE49-F238E27FC236}">
                <a16:creationId xmlns:a16="http://schemas.microsoft.com/office/drawing/2014/main" id="{ACAD8A2A-BB78-4C60-8003-5E7364610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7763" y="5213351"/>
            <a:ext cx="21574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&amp;&amp; 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</a:t>
            </a:r>
            <a:r>
              <a:rPr lang="en-US" altLang="zh-CN" sz="1400" dirty="0" err="1">
                <a:solidFill>
                  <a:schemeClr val="accent6"/>
                </a:solidFill>
                <a:latin typeface="+mn-lt"/>
                <a:ea typeface="+mn-ea"/>
              </a:rPr>
              <a:t>notcorrupt</a:t>
            </a: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)</a:t>
            </a:r>
          </a:p>
        </p:txBody>
      </p:sp>
      <p:sp>
        <p:nvSpPr>
          <p:cNvPr id="11" name="Line 9">
            <a:extLst>
              <a:ext uri="{FF2B5EF4-FFF2-40B4-BE49-F238E27FC236}">
                <a16:creationId xmlns:a16="http://schemas.microsoft.com/office/drawing/2014/main" id="{1C1A8C52-339B-48C3-8286-74ACCBBD5869}"/>
              </a:ext>
            </a:extLst>
          </p:cNvPr>
          <p:cNvSpPr>
            <a:spLocks noChangeShapeType="1"/>
          </p:cNvSpPr>
          <p:nvPr/>
        </p:nvSpPr>
        <p:spPr bwMode="auto">
          <a:xfrm>
            <a:off x="7800000" y="5802313"/>
            <a:ext cx="21717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25F7041F-648E-44B5-BC88-698741B3D053}"/>
              </a:ext>
            </a:extLst>
          </p:cNvPr>
          <p:cNvSpPr>
            <a:spLocks/>
          </p:cNvSpPr>
          <p:nvPr/>
        </p:nvSpPr>
        <p:spPr bwMode="auto">
          <a:xfrm flipV="1">
            <a:off x="2362996" y="3863976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49494B0F-F858-4005-BA4A-AB7C6701F07F}"/>
              </a:ext>
            </a:extLst>
          </p:cNvPr>
          <p:cNvSpPr>
            <a:spLocks/>
          </p:cNvSpPr>
          <p:nvPr/>
        </p:nvSpPr>
        <p:spPr bwMode="auto">
          <a:xfrm>
            <a:off x="2410621" y="5024438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14" name="Text Box 12">
            <a:extLst>
              <a:ext uri="{FF2B5EF4-FFF2-40B4-BE49-F238E27FC236}">
                <a16:creationId xmlns:a16="http://schemas.microsoft.com/office/drawing/2014/main" id="{2EF247FD-56ED-46F6-B8A1-CA0C1428E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7283" y="5376863"/>
            <a:ext cx="3548062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&amp;&amp; </a:t>
            </a:r>
            <a:r>
              <a:rPr lang="en-US" altLang="zh-CN" sz="1400" dirty="0" err="1">
                <a:solidFill>
                  <a:schemeClr val="accent6"/>
                </a:solidFill>
                <a:latin typeface="+mn-lt"/>
                <a:ea typeface="+mn-ea"/>
              </a:rPr>
              <a:t>isACK</a:t>
            </a: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)</a:t>
            </a:r>
          </a:p>
        </p:txBody>
      </p:sp>
      <p:sp>
        <p:nvSpPr>
          <p:cNvPr id="15" name="Line 13">
            <a:extLst>
              <a:ext uri="{FF2B5EF4-FFF2-40B4-BE49-F238E27FC236}">
                <a16:creationId xmlns:a16="http://schemas.microsoft.com/office/drawing/2014/main" id="{C34E53B5-C53E-4832-A3E9-BC3C2AC33AF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78883" y="5700713"/>
            <a:ext cx="3186112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16" name="Freeform 14">
            <a:extLst>
              <a:ext uri="{FF2B5EF4-FFF2-40B4-BE49-F238E27FC236}">
                <a16:creationId xmlns:a16="http://schemas.microsoft.com/office/drawing/2014/main" id="{C5C8680D-DA62-4442-9995-2A680CC57647}"/>
              </a:ext>
            </a:extLst>
          </p:cNvPr>
          <p:cNvSpPr>
            <a:spLocks/>
          </p:cNvSpPr>
          <p:nvPr/>
        </p:nvSpPr>
        <p:spPr bwMode="auto">
          <a:xfrm>
            <a:off x="4558509" y="4170364"/>
            <a:ext cx="466725" cy="893763"/>
          </a:xfrm>
          <a:custGeom>
            <a:avLst/>
            <a:gdLst>
              <a:gd name="T0" fmla="*/ 0 w 735"/>
              <a:gd name="T1" fmla="*/ 2147483646 h 1080"/>
              <a:gd name="T2" fmla="*/ 0 w 735"/>
              <a:gd name="T3" fmla="*/ 2147483646 h 1080"/>
              <a:gd name="T4" fmla="*/ 0 60000 65536"/>
              <a:gd name="T5" fmla="*/ 0 60000 65536"/>
              <a:gd name="T6" fmla="*/ 0 w 735"/>
              <a:gd name="T7" fmla="*/ 0 h 1080"/>
              <a:gd name="T8" fmla="*/ 735 w 735"/>
              <a:gd name="T9" fmla="*/ 1080 h 10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A87CFBE1-5BBF-4420-82C5-B1AF0C45B8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5408" y="4464051"/>
            <a:ext cx="1763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udt_send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sndpkt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</p:txBody>
      </p:sp>
      <p:sp>
        <p:nvSpPr>
          <p:cNvPr id="18" name="Text Box 16">
            <a:extLst>
              <a:ext uri="{FF2B5EF4-FFF2-40B4-BE49-F238E27FC236}">
                <a16:creationId xmlns:a16="http://schemas.microsoft.com/office/drawing/2014/main" id="{F196B0E9-2D77-4B9E-BCA8-3C1B37EBA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2671" y="3810002"/>
            <a:ext cx="20859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&amp;&amp;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solidFill>
                  <a:schemeClr val="accent2"/>
                </a:solidFill>
                <a:latin typeface="+mn-lt"/>
                <a:ea typeface="+mn-ea"/>
              </a:rPr>
              <a:t>   </a:t>
            </a:r>
            <a:r>
              <a:rPr lang="en-US" altLang="zh-CN" sz="1400" dirty="0" err="1">
                <a:solidFill>
                  <a:schemeClr val="accent2"/>
                </a:solidFill>
                <a:latin typeface="+mn-lt"/>
                <a:ea typeface="+mn-ea"/>
              </a:rPr>
              <a:t>isNAK</a:t>
            </a:r>
            <a:r>
              <a:rPr lang="en-US" altLang="zh-CN" sz="1400" dirty="0">
                <a:solidFill>
                  <a:schemeClr val="accent2"/>
                </a:solidFill>
                <a:latin typeface="+mn-lt"/>
                <a:ea typeface="+mn-ea"/>
              </a:rPr>
              <a:t>(</a:t>
            </a:r>
            <a:r>
              <a:rPr lang="en-US" altLang="zh-CN" sz="1400" dirty="0" err="1">
                <a:solidFill>
                  <a:schemeClr val="accent2"/>
                </a:solidFill>
                <a:latin typeface="+mn-lt"/>
                <a:ea typeface="+mn-ea"/>
              </a:rPr>
              <a:t>rcvpkt</a:t>
            </a:r>
            <a:r>
              <a:rPr lang="en-US" altLang="zh-CN" sz="1400" dirty="0">
                <a:solidFill>
                  <a:schemeClr val="accent2"/>
                </a:solidFill>
                <a:latin typeface="+mn-lt"/>
                <a:ea typeface="+mn-ea"/>
              </a:rPr>
              <a:t>)</a:t>
            </a:r>
          </a:p>
        </p:txBody>
      </p:sp>
      <p:sp>
        <p:nvSpPr>
          <p:cNvPr id="19" name="Line 17">
            <a:extLst>
              <a:ext uri="{FF2B5EF4-FFF2-40B4-BE49-F238E27FC236}">
                <a16:creationId xmlns:a16="http://schemas.microsoft.com/office/drawing/2014/main" id="{0C8E599A-75E2-4606-AD9A-C0DA6C595E5B}"/>
              </a:ext>
            </a:extLst>
          </p:cNvPr>
          <p:cNvSpPr>
            <a:spLocks noChangeShapeType="1"/>
          </p:cNvSpPr>
          <p:nvPr/>
        </p:nvSpPr>
        <p:spPr bwMode="auto">
          <a:xfrm>
            <a:off x="4961734" y="4398963"/>
            <a:ext cx="195738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20" name="Group 18">
            <a:extLst>
              <a:ext uri="{FF2B5EF4-FFF2-40B4-BE49-F238E27FC236}">
                <a16:creationId xmlns:a16="http://schemas.microsoft.com/office/drawing/2014/main" id="{05698B01-8571-45AC-979B-F664E6847A83}"/>
              </a:ext>
            </a:extLst>
          </p:cNvPr>
          <p:cNvGrpSpPr>
            <a:grpSpLocks/>
          </p:cNvGrpSpPr>
          <p:nvPr/>
        </p:nvGrpSpPr>
        <p:grpSpPr bwMode="auto">
          <a:xfrm>
            <a:off x="7953988" y="2784475"/>
            <a:ext cx="2017712" cy="858838"/>
            <a:chOff x="2222" y="2660"/>
            <a:chExt cx="1271" cy="541"/>
          </a:xfrm>
        </p:grpSpPr>
        <p:sp>
          <p:nvSpPr>
            <p:cNvPr id="21" name="Text Box 19">
              <a:extLst>
                <a:ext uri="{FF2B5EF4-FFF2-40B4-BE49-F238E27FC236}">
                  <a16:creationId xmlns:a16="http://schemas.microsoft.com/office/drawing/2014/main" id="{04D456A1-B5C2-4D05-A876-55EEB2CEF7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2" y="3039"/>
              <a:ext cx="1152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400" dirty="0" err="1">
                  <a:latin typeface="+mn-lt"/>
                  <a:ea typeface="+mn-ea"/>
                </a:rPr>
                <a:t>udt_send</a:t>
              </a:r>
              <a:r>
                <a:rPr lang="en-US" altLang="zh-CN" sz="1400" dirty="0">
                  <a:latin typeface="+mn-lt"/>
                  <a:ea typeface="+mn-ea"/>
                </a:rPr>
                <a:t>(NAK)</a:t>
              </a:r>
            </a:p>
          </p:txBody>
        </p:sp>
        <p:sp>
          <p:nvSpPr>
            <p:cNvPr id="22" name="Text Box 20">
              <a:extLst>
                <a:ext uri="{FF2B5EF4-FFF2-40B4-BE49-F238E27FC236}">
                  <a16:creationId xmlns:a16="http://schemas.microsoft.com/office/drawing/2014/main" id="{969338B7-4229-44FC-BD53-EC39D8C0E1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5" y="2660"/>
              <a:ext cx="1209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400" dirty="0" err="1">
                  <a:latin typeface="+mn-lt"/>
                  <a:ea typeface="+mn-ea"/>
                </a:rPr>
                <a:t>rdt_rcv</a:t>
              </a:r>
              <a:r>
                <a:rPr lang="en-US" altLang="zh-CN" sz="1400" dirty="0">
                  <a:latin typeface="+mn-lt"/>
                  <a:ea typeface="+mn-ea"/>
                </a:rPr>
                <a:t>(</a:t>
              </a:r>
              <a:r>
                <a:rPr lang="en-US" altLang="zh-CN" sz="1400" dirty="0" err="1">
                  <a:latin typeface="+mn-lt"/>
                  <a:ea typeface="+mn-ea"/>
                </a:rPr>
                <a:t>rcvpkt</a:t>
              </a:r>
              <a:r>
                <a:rPr lang="en-US" altLang="zh-CN" sz="1400" dirty="0">
                  <a:latin typeface="+mn-lt"/>
                  <a:ea typeface="+mn-ea"/>
                </a:rPr>
                <a:t>) &amp;&amp; </a:t>
              </a:r>
            </a:p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  </a:t>
              </a:r>
              <a:r>
                <a:rPr lang="en-US" altLang="zh-CN" sz="1400" dirty="0">
                  <a:solidFill>
                    <a:schemeClr val="accent2"/>
                  </a:solidFill>
                  <a:latin typeface="+mn-lt"/>
                  <a:ea typeface="+mn-ea"/>
                </a:rPr>
                <a:t>corrupt(</a:t>
              </a:r>
              <a:r>
                <a:rPr lang="en-US" altLang="zh-CN" sz="1400" dirty="0" err="1">
                  <a:solidFill>
                    <a:schemeClr val="accent2"/>
                  </a:solidFill>
                  <a:latin typeface="+mn-lt"/>
                  <a:ea typeface="+mn-ea"/>
                </a:rPr>
                <a:t>rcvpkt</a:t>
              </a:r>
              <a:r>
                <a:rPr lang="en-US" altLang="zh-CN" sz="1400" dirty="0">
                  <a:solidFill>
                    <a:schemeClr val="accent2"/>
                  </a:solidFill>
                  <a:latin typeface="+mn-lt"/>
                  <a:ea typeface="+mn-ea"/>
                </a:rPr>
                <a:t>)</a:t>
              </a:r>
            </a:p>
          </p:txBody>
        </p:sp>
        <p:sp>
          <p:nvSpPr>
            <p:cNvPr id="23" name="Line 21">
              <a:extLst>
                <a:ext uri="{FF2B5EF4-FFF2-40B4-BE49-F238E27FC236}">
                  <a16:creationId xmlns:a16="http://schemas.microsoft.com/office/drawing/2014/main" id="{A6D042BA-1792-4ABB-9DEB-AD7F22FA83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5" y="3040"/>
              <a:ext cx="120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24" name="Group 22">
            <a:extLst>
              <a:ext uri="{FF2B5EF4-FFF2-40B4-BE49-F238E27FC236}">
                <a16:creationId xmlns:a16="http://schemas.microsoft.com/office/drawing/2014/main" id="{34797692-FECD-434C-A678-B7BA8E031475}"/>
              </a:ext>
            </a:extLst>
          </p:cNvPr>
          <p:cNvGrpSpPr>
            <a:grpSpLocks/>
          </p:cNvGrpSpPr>
          <p:nvPr/>
        </p:nvGrpSpPr>
        <p:grpSpPr bwMode="auto">
          <a:xfrm>
            <a:off x="3598070" y="4106864"/>
            <a:ext cx="1074738" cy="962025"/>
            <a:chOff x="1540" y="2116"/>
            <a:chExt cx="677" cy="606"/>
          </a:xfrm>
        </p:grpSpPr>
        <p:sp>
          <p:nvSpPr>
            <p:cNvPr id="25" name="Oval 23">
              <a:extLst>
                <a:ext uri="{FF2B5EF4-FFF2-40B4-BE49-F238E27FC236}">
                  <a16:creationId xmlns:a16="http://schemas.microsoft.com/office/drawing/2014/main" id="{51318368-5082-4B18-BBE0-B06EB10D31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2116"/>
              <a:ext cx="621" cy="606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endParaRPr lang="zh-CN" altLang="en-US" sz="1400" dirty="0">
                <a:latin typeface="+mn-lt"/>
                <a:ea typeface="+mn-ea"/>
              </a:endParaRPr>
            </a:p>
          </p:txBody>
        </p:sp>
        <p:sp>
          <p:nvSpPr>
            <p:cNvPr id="26" name="Text Box 24">
              <a:extLst>
                <a:ext uri="{FF2B5EF4-FFF2-40B4-BE49-F238E27FC236}">
                  <a16:creationId xmlns:a16="http://schemas.microsoft.com/office/drawing/2014/main" id="{C68E8F85-EFC0-401B-A9C2-FA8B733233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0" y="2237"/>
              <a:ext cx="677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Wait for ACK or NAK</a:t>
              </a:r>
            </a:p>
          </p:txBody>
        </p:sp>
      </p:grpSp>
      <p:sp>
        <p:nvSpPr>
          <p:cNvPr id="27" name="Line 25">
            <a:extLst>
              <a:ext uri="{FF2B5EF4-FFF2-40B4-BE49-F238E27FC236}">
                <a16:creationId xmlns:a16="http://schemas.microsoft.com/office/drawing/2014/main" id="{A3D141E9-EF72-4EDF-8D89-7D6551D15A09}"/>
              </a:ext>
            </a:extLst>
          </p:cNvPr>
          <p:cNvSpPr>
            <a:spLocks noChangeShapeType="1"/>
          </p:cNvSpPr>
          <p:nvPr/>
        </p:nvSpPr>
        <p:spPr bwMode="auto">
          <a:xfrm>
            <a:off x="7714275" y="3929064"/>
            <a:ext cx="433388" cy="244475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8" name="Freeform 26">
            <a:extLst>
              <a:ext uri="{FF2B5EF4-FFF2-40B4-BE49-F238E27FC236}">
                <a16:creationId xmlns:a16="http://schemas.microsoft.com/office/drawing/2014/main" id="{209C93F6-3332-447B-9D32-06C1DB6A4B85}"/>
              </a:ext>
            </a:extLst>
          </p:cNvPr>
          <p:cNvSpPr>
            <a:spLocks/>
          </p:cNvSpPr>
          <p:nvPr/>
        </p:nvSpPr>
        <p:spPr bwMode="auto">
          <a:xfrm>
            <a:off x="8052413" y="3579813"/>
            <a:ext cx="1257300" cy="469900"/>
          </a:xfrm>
          <a:custGeom>
            <a:avLst/>
            <a:gdLst>
              <a:gd name="T0" fmla="*/ 2147483646 w 1500"/>
              <a:gd name="T1" fmla="*/ 2147483646 h 740"/>
              <a:gd name="T2" fmla="*/ 2147483646 w 1500"/>
              <a:gd name="T3" fmla="*/ 2147483646 h 740"/>
              <a:gd name="T4" fmla="*/ 0 60000 65536"/>
              <a:gd name="T5" fmla="*/ 0 60000 65536"/>
              <a:gd name="T6" fmla="*/ 0 w 1500"/>
              <a:gd name="T7" fmla="*/ 0 h 740"/>
              <a:gd name="T8" fmla="*/ 1500 w 1500"/>
              <a:gd name="T9" fmla="*/ 740 h 7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29" name="Group 27">
            <a:extLst>
              <a:ext uri="{FF2B5EF4-FFF2-40B4-BE49-F238E27FC236}">
                <a16:creationId xmlns:a16="http://schemas.microsoft.com/office/drawing/2014/main" id="{12AA3A55-FA46-4A3E-9FDA-74C01E2B0D4C}"/>
              </a:ext>
            </a:extLst>
          </p:cNvPr>
          <p:cNvGrpSpPr>
            <a:grpSpLocks/>
          </p:cNvGrpSpPr>
          <p:nvPr/>
        </p:nvGrpSpPr>
        <p:grpSpPr bwMode="auto">
          <a:xfrm>
            <a:off x="8057175" y="4000501"/>
            <a:ext cx="1200150" cy="962025"/>
            <a:chOff x="1335" y="3347"/>
            <a:chExt cx="756" cy="606"/>
          </a:xfrm>
        </p:grpSpPr>
        <p:sp>
          <p:nvSpPr>
            <p:cNvPr id="30" name="Oval 28">
              <a:extLst>
                <a:ext uri="{FF2B5EF4-FFF2-40B4-BE49-F238E27FC236}">
                  <a16:creationId xmlns:a16="http://schemas.microsoft.com/office/drawing/2014/main" id="{C650BD69-1AAD-4915-9C75-93506C536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0" y="3347"/>
              <a:ext cx="621" cy="606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endParaRPr lang="zh-CN" altLang="en-US" sz="1400" dirty="0">
                <a:latin typeface="+mn-lt"/>
                <a:ea typeface="+mn-ea"/>
              </a:endParaRPr>
            </a:p>
          </p:txBody>
        </p:sp>
        <p:sp>
          <p:nvSpPr>
            <p:cNvPr id="31" name="Text Box 29">
              <a:extLst>
                <a:ext uri="{FF2B5EF4-FFF2-40B4-BE49-F238E27FC236}">
                  <a16:creationId xmlns:a16="http://schemas.microsoft.com/office/drawing/2014/main" id="{F1B1545E-88BB-4333-86D2-7215DCDDED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5" y="3474"/>
              <a:ext cx="756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Wait for call from below</a:t>
              </a:r>
            </a:p>
          </p:txBody>
        </p:sp>
      </p:grpSp>
      <p:sp>
        <p:nvSpPr>
          <p:cNvPr id="32" name="Freeform 30">
            <a:extLst>
              <a:ext uri="{FF2B5EF4-FFF2-40B4-BE49-F238E27FC236}">
                <a16:creationId xmlns:a16="http://schemas.microsoft.com/office/drawing/2014/main" id="{2703C0BC-4ED3-4040-B709-1A934D38D6B7}"/>
              </a:ext>
            </a:extLst>
          </p:cNvPr>
          <p:cNvSpPr>
            <a:spLocks/>
          </p:cNvSpPr>
          <p:nvPr/>
        </p:nvSpPr>
        <p:spPr bwMode="auto">
          <a:xfrm flipV="1">
            <a:off x="8065113" y="4895850"/>
            <a:ext cx="1257300" cy="469900"/>
          </a:xfrm>
          <a:custGeom>
            <a:avLst/>
            <a:gdLst>
              <a:gd name="T0" fmla="*/ 2147483646 w 1500"/>
              <a:gd name="T1" fmla="*/ 2147483646 h 740"/>
              <a:gd name="T2" fmla="*/ 2147483646 w 1500"/>
              <a:gd name="T3" fmla="*/ 2147483646 h 740"/>
              <a:gd name="T4" fmla="*/ 0 60000 65536"/>
              <a:gd name="T5" fmla="*/ 0 60000 65536"/>
              <a:gd name="T6" fmla="*/ 0 w 1500"/>
              <a:gd name="T7" fmla="*/ 0 h 740"/>
              <a:gd name="T8" fmla="*/ 1500 w 1500"/>
              <a:gd name="T9" fmla="*/ 740 h 7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35" name="Line 33">
            <a:extLst>
              <a:ext uri="{FF2B5EF4-FFF2-40B4-BE49-F238E27FC236}">
                <a16:creationId xmlns:a16="http://schemas.microsoft.com/office/drawing/2014/main" id="{47DE1752-2C01-4E7A-8FDB-CC82CD0ADF3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4970" y="4051302"/>
            <a:ext cx="433388" cy="244475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36" name="Text Box 34">
            <a:extLst>
              <a:ext uri="{FF2B5EF4-FFF2-40B4-BE49-F238E27FC236}">
                <a16:creationId xmlns:a16="http://schemas.microsoft.com/office/drawing/2014/main" id="{EAD00048-F1F2-43DB-8496-6A8145843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5909" y="3097214"/>
            <a:ext cx="22558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rdt_send</a:t>
            </a:r>
            <a:r>
              <a:rPr lang="en-US" altLang="zh-CN" sz="1400" dirty="0">
                <a:latin typeface="+mn-lt"/>
                <a:ea typeface="+mn-ea"/>
              </a:rPr>
              <a:t>(data)</a:t>
            </a:r>
          </a:p>
        </p:txBody>
      </p:sp>
      <p:sp>
        <p:nvSpPr>
          <p:cNvPr id="37" name="Text Box 35">
            <a:extLst>
              <a:ext uri="{FF2B5EF4-FFF2-40B4-BE49-F238E27FC236}">
                <a16:creationId xmlns:a16="http://schemas.microsoft.com/office/drawing/2014/main" id="{1C00B687-2AA2-46BE-9845-1100080A9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5981" y="5776914"/>
            <a:ext cx="2728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>
                <a:latin typeface="+mn-lt"/>
                <a:ea typeface="+mn-ea"/>
              </a:rPr>
              <a:t>L</a:t>
            </a:r>
          </a:p>
        </p:txBody>
      </p:sp>
      <p:sp>
        <p:nvSpPr>
          <p:cNvPr id="42" name="Text Box 19">
            <a:extLst>
              <a:ext uri="{FF2B5EF4-FFF2-40B4-BE49-F238E27FC236}">
                <a16:creationId xmlns:a16="http://schemas.microsoft.com/office/drawing/2014/main" id="{6EA2C6BB-EB9A-4919-A5DA-B0F92C0BE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3641" y="1899742"/>
            <a:ext cx="167706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rdt2.0 sender</a:t>
            </a:r>
          </a:p>
        </p:txBody>
      </p:sp>
      <p:sp>
        <p:nvSpPr>
          <p:cNvPr id="43" name="Text Box 20">
            <a:extLst>
              <a:ext uri="{FF2B5EF4-FFF2-40B4-BE49-F238E27FC236}">
                <a16:creationId xmlns:a16="http://schemas.microsoft.com/office/drawing/2014/main" id="{2DA8407C-09D3-4F91-9B87-A134F2758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3050" y="1899742"/>
            <a:ext cx="1802095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rdt2.0 receiver</a:t>
            </a: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750EA3F7-E8B2-43C3-84B9-74FA95F6123A}"/>
              </a:ext>
            </a:extLst>
          </p:cNvPr>
          <p:cNvCxnSpPr>
            <a:cxnSpLocks/>
          </p:cNvCxnSpPr>
          <p:nvPr/>
        </p:nvCxnSpPr>
        <p:spPr bwMode="auto">
          <a:xfrm>
            <a:off x="7229475" y="1899742"/>
            <a:ext cx="0" cy="448518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749829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>
                <a:ea typeface="宋体" panose="02010600030101010101" pitchFamily="2" charset="-122"/>
              </a:rPr>
              <a:t>rdt2.1 sender FSM</a:t>
            </a:r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45</a:t>
            </a:fld>
            <a:endParaRPr lang="en-US" altLang="zh-CN" dirty="0"/>
          </a:p>
        </p:txBody>
      </p:sp>
      <p:sp>
        <p:nvSpPr>
          <p:cNvPr id="50179" name="Oval 3"/>
          <p:cNvSpPr>
            <a:spLocks noChangeArrowheads="1"/>
          </p:cNvSpPr>
          <p:nvPr/>
        </p:nvSpPr>
        <p:spPr bwMode="auto">
          <a:xfrm>
            <a:off x="4392613" y="2306638"/>
            <a:ext cx="901700" cy="83661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1800" dirty="0">
              <a:latin typeface="+mn-lt"/>
              <a:ea typeface="+mn-ea"/>
            </a:endParaRP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4446588" y="2490947"/>
            <a:ext cx="936882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>
                <a:latin typeface="+mn-lt"/>
                <a:ea typeface="+mn-ea"/>
              </a:rPr>
              <a:t>Wait for call 0 from above</a:t>
            </a: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3699961" y="1577975"/>
            <a:ext cx="464235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sndpkt</a:t>
            </a:r>
            <a:r>
              <a:rPr lang="en-US" altLang="zh-CN" sz="1200" dirty="0">
                <a:latin typeface="+mn-lt"/>
                <a:ea typeface="+mn-ea"/>
              </a:rPr>
              <a:t> = </a:t>
            </a:r>
            <a:r>
              <a:rPr lang="en-US" altLang="zh-CN" sz="1200" dirty="0" err="1">
                <a:latin typeface="+mn-lt"/>
                <a:ea typeface="+mn-ea"/>
              </a:rPr>
              <a:t>make_pkt</a:t>
            </a:r>
            <a:r>
              <a:rPr lang="en-US" altLang="zh-CN" sz="1200" dirty="0">
                <a:latin typeface="+mn-lt"/>
                <a:ea typeface="+mn-ea"/>
              </a:rPr>
              <a:t>(0, data, checksum)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udt_send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sndpkt</a:t>
            </a:r>
            <a:r>
              <a:rPr lang="en-US" altLang="zh-CN" sz="1200" dirty="0">
                <a:latin typeface="+mn-lt"/>
                <a:ea typeface="+mn-ea"/>
              </a:rPr>
              <a:t>)</a:t>
            </a: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3668714" y="1236736"/>
            <a:ext cx="2111375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rdt_send</a:t>
            </a:r>
            <a:r>
              <a:rPr lang="en-US" altLang="zh-CN" sz="1200" dirty="0">
                <a:latin typeface="+mn-lt"/>
                <a:ea typeface="+mn-ea"/>
              </a:rPr>
              <a:t>(data)</a:t>
            </a:r>
          </a:p>
        </p:txBody>
      </p:sp>
      <p:sp>
        <p:nvSpPr>
          <p:cNvPr id="50183" name="Line 7"/>
          <p:cNvSpPr>
            <a:spLocks noChangeShapeType="1"/>
          </p:cNvSpPr>
          <p:nvPr/>
        </p:nvSpPr>
        <p:spPr bwMode="auto">
          <a:xfrm>
            <a:off x="3786188" y="1601860"/>
            <a:ext cx="3783012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0184" name="Line 8"/>
          <p:cNvSpPr>
            <a:spLocks noChangeShapeType="1"/>
          </p:cNvSpPr>
          <p:nvPr/>
        </p:nvSpPr>
        <p:spPr bwMode="auto">
          <a:xfrm>
            <a:off x="4117976" y="2262188"/>
            <a:ext cx="377825" cy="19050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0185" name="Freeform 9"/>
          <p:cNvSpPr>
            <a:spLocks/>
          </p:cNvSpPr>
          <p:nvPr/>
        </p:nvSpPr>
        <p:spPr bwMode="auto">
          <a:xfrm rot="-7703652">
            <a:off x="3703638" y="4603750"/>
            <a:ext cx="952500" cy="469900"/>
          </a:xfrm>
          <a:custGeom>
            <a:avLst/>
            <a:gdLst>
              <a:gd name="T0" fmla="*/ 2147483646 w 1500"/>
              <a:gd name="T1" fmla="*/ 2147483646 h 740"/>
              <a:gd name="T2" fmla="*/ 2147483646 w 1500"/>
              <a:gd name="T3" fmla="*/ 2147483646 h 740"/>
              <a:gd name="T4" fmla="*/ 0 60000 65536"/>
              <a:gd name="T5" fmla="*/ 0 60000 65536"/>
              <a:gd name="T6" fmla="*/ 0 w 1500"/>
              <a:gd name="T7" fmla="*/ 0 h 740"/>
              <a:gd name="T8" fmla="*/ 1500 w 1500"/>
              <a:gd name="T9" fmla="*/ 740 h 7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grpSp>
        <p:nvGrpSpPr>
          <p:cNvPr id="50186" name="Group 10"/>
          <p:cNvGrpSpPr>
            <a:grpSpLocks/>
          </p:cNvGrpSpPr>
          <p:nvPr/>
        </p:nvGrpSpPr>
        <p:grpSpPr bwMode="auto">
          <a:xfrm>
            <a:off x="6300792" y="2254250"/>
            <a:ext cx="969871" cy="865188"/>
            <a:chOff x="2893" y="1499"/>
            <a:chExt cx="588" cy="510"/>
          </a:xfrm>
        </p:grpSpPr>
        <p:sp>
          <p:nvSpPr>
            <p:cNvPr id="50215" name="Oval 11"/>
            <p:cNvSpPr>
              <a:spLocks noChangeArrowheads="1"/>
            </p:cNvSpPr>
            <p:nvPr/>
          </p:nvSpPr>
          <p:spPr bwMode="auto">
            <a:xfrm>
              <a:off x="2893" y="1499"/>
              <a:ext cx="568" cy="51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1800" dirty="0">
                <a:latin typeface="+mn-lt"/>
                <a:ea typeface="+mn-ea"/>
              </a:endParaRPr>
            </a:p>
          </p:txBody>
        </p:sp>
        <p:sp>
          <p:nvSpPr>
            <p:cNvPr id="50216" name="Text Box 12"/>
            <p:cNvSpPr txBox="1">
              <a:spLocks noChangeArrowheads="1"/>
            </p:cNvSpPr>
            <p:nvPr/>
          </p:nvSpPr>
          <p:spPr bwMode="auto">
            <a:xfrm>
              <a:off x="2958" y="1586"/>
              <a:ext cx="523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Wait for ACK or NAK 0</a:t>
              </a:r>
            </a:p>
          </p:txBody>
        </p:sp>
      </p:grpSp>
      <p:sp>
        <p:nvSpPr>
          <p:cNvPr id="50187" name="Freeform 13"/>
          <p:cNvSpPr>
            <a:spLocks/>
          </p:cNvSpPr>
          <p:nvPr/>
        </p:nvSpPr>
        <p:spPr bwMode="auto">
          <a:xfrm flipV="1">
            <a:off x="4949826" y="2132013"/>
            <a:ext cx="1482725" cy="220662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0188" name="Freeform 14"/>
          <p:cNvSpPr>
            <a:spLocks/>
          </p:cNvSpPr>
          <p:nvPr/>
        </p:nvSpPr>
        <p:spPr bwMode="auto">
          <a:xfrm rot="-1357180">
            <a:off x="7113589" y="2116138"/>
            <a:ext cx="466725" cy="685800"/>
          </a:xfrm>
          <a:custGeom>
            <a:avLst/>
            <a:gdLst>
              <a:gd name="T0" fmla="*/ 0 w 735"/>
              <a:gd name="T1" fmla="*/ 2147483646 h 1080"/>
              <a:gd name="T2" fmla="*/ 0 w 735"/>
              <a:gd name="T3" fmla="*/ 2147483646 h 1080"/>
              <a:gd name="T4" fmla="*/ 0 60000 65536"/>
              <a:gd name="T5" fmla="*/ 0 60000 65536"/>
              <a:gd name="T6" fmla="*/ 0 w 735"/>
              <a:gd name="T7" fmla="*/ 0 h 1080"/>
              <a:gd name="T8" fmla="*/ 735 w 735"/>
              <a:gd name="T9" fmla="*/ 1080 h 10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0189" name="Text Box 15"/>
          <p:cNvSpPr txBox="1">
            <a:spLocks noChangeArrowheads="1"/>
          </p:cNvSpPr>
          <p:nvPr/>
        </p:nvSpPr>
        <p:spPr bwMode="auto">
          <a:xfrm>
            <a:off x="7437439" y="2678113"/>
            <a:ext cx="2262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udt_send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sndpkt</a:t>
            </a:r>
            <a:r>
              <a:rPr lang="en-US" altLang="zh-CN" sz="1200" dirty="0">
                <a:latin typeface="+mn-lt"/>
                <a:ea typeface="+mn-ea"/>
              </a:rPr>
              <a:t>)</a:t>
            </a:r>
          </a:p>
        </p:txBody>
      </p:sp>
      <p:sp>
        <p:nvSpPr>
          <p:cNvPr id="50190" name="Text Box 16"/>
          <p:cNvSpPr txBox="1">
            <a:spLocks noChangeArrowheads="1"/>
          </p:cNvSpPr>
          <p:nvPr/>
        </p:nvSpPr>
        <p:spPr bwMode="auto">
          <a:xfrm>
            <a:off x="7399338" y="1920875"/>
            <a:ext cx="256381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rdt_rcv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rcvpkt</a:t>
            </a:r>
            <a:r>
              <a:rPr lang="en-US" altLang="zh-CN" sz="1200" dirty="0">
                <a:latin typeface="+mn-lt"/>
                <a:ea typeface="+mn-ea"/>
              </a:rPr>
              <a:t>) &amp;&amp; 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( </a:t>
            </a:r>
            <a:r>
              <a:rPr lang="en-US" altLang="zh-CN" sz="1200" dirty="0">
                <a:solidFill>
                  <a:schemeClr val="accent2"/>
                </a:solidFill>
                <a:latin typeface="+mn-lt"/>
                <a:ea typeface="+mn-ea"/>
              </a:rPr>
              <a:t>corrupt(</a:t>
            </a:r>
            <a:r>
              <a:rPr lang="en-US" altLang="zh-CN" sz="1200" dirty="0" err="1">
                <a:solidFill>
                  <a:schemeClr val="accent2"/>
                </a:solidFill>
                <a:latin typeface="+mn-lt"/>
                <a:ea typeface="+mn-ea"/>
              </a:rPr>
              <a:t>rcvpkt</a:t>
            </a:r>
            <a:r>
              <a:rPr lang="en-US" altLang="zh-CN" sz="1200" dirty="0">
                <a:solidFill>
                  <a:schemeClr val="accent2"/>
                </a:solidFill>
                <a:latin typeface="+mn-lt"/>
                <a:ea typeface="+mn-ea"/>
              </a:rPr>
              <a:t>) ||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solidFill>
                  <a:schemeClr val="accent2"/>
                </a:solidFill>
                <a:latin typeface="+mn-lt"/>
                <a:ea typeface="+mn-ea"/>
              </a:rPr>
              <a:t>isNAK</a:t>
            </a:r>
            <a:r>
              <a:rPr lang="en-US" altLang="zh-CN" sz="1200" dirty="0">
                <a:solidFill>
                  <a:schemeClr val="accent2"/>
                </a:solidFill>
                <a:latin typeface="+mn-lt"/>
                <a:ea typeface="+mn-ea"/>
              </a:rPr>
              <a:t>(</a:t>
            </a:r>
            <a:r>
              <a:rPr lang="en-US" altLang="zh-CN" sz="1200" dirty="0" err="1">
                <a:solidFill>
                  <a:schemeClr val="accent2"/>
                </a:solidFill>
                <a:latin typeface="+mn-lt"/>
                <a:ea typeface="+mn-ea"/>
              </a:rPr>
              <a:t>rcvpkt</a:t>
            </a:r>
            <a:r>
              <a:rPr lang="en-US" altLang="zh-CN" sz="1200" dirty="0">
                <a:solidFill>
                  <a:schemeClr val="accent2"/>
                </a:solidFill>
                <a:latin typeface="+mn-lt"/>
                <a:ea typeface="+mn-ea"/>
              </a:rPr>
              <a:t>) )</a:t>
            </a:r>
          </a:p>
        </p:txBody>
      </p:sp>
      <p:sp>
        <p:nvSpPr>
          <p:cNvPr id="50191" name="Line 17"/>
          <p:cNvSpPr>
            <a:spLocks noChangeShapeType="1"/>
          </p:cNvSpPr>
          <p:nvPr/>
        </p:nvSpPr>
        <p:spPr bwMode="auto">
          <a:xfrm>
            <a:off x="7569200" y="2717800"/>
            <a:ext cx="223678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0192" name="Freeform 18"/>
          <p:cNvSpPr>
            <a:spLocks/>
          </p:cNvSpPr>
          <p:nvPr/>
        </p:nvSpPr>
        <p:spPr bwMode="auto">
          <a:xfrm rot="16200000" flipV="1">
            <a:off x="3725864" y="3492501"/>
            <a:ext cx="1266825" cy="123825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0193" name="Freeform 19"/>
          <p:cNvSpPr>
            <a:spLocks/>
          </p:cNvSpPr>
          <p:nvPr/>
        </p:nvSpPr>
        <p:spPr bwMode="auto">
          <a:xfrm>
            <a:off x="5124450" y="4779963"/>
            <a:ext cx="1606550" cy="247650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triangle" w="med" len="med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0194" name="Freeform 20"/>
          <p:cNvSpPr>
            <a:spLocks/>
          </p:cNvSpPr>
          <p:nvPr/>
        </p:nvSpPr>
        <p:spPr bwMode="auto">
          <a:xfrm rot="5400000" flipH="1" flipV="1">
            <a:off x="6573839" y="3519489"/>
            <a:ext cx="1247775" cy="161925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0195" name="Text Box 21"/>
          <p:cNvSpPr txBox="1">
            <a:spLocks noChangeArrowheads="1"/>
          </p:cNvSpPr>
          <p:nvPr/>
        </p:nvSpPr>
        <p:spPr bwMode="auto">
          <a:xfrm>
            <a:off x="4889501" y="5364163"/>
            <a:ext cx="3763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sndpkt</a:t>
            </a:r>
            <a:r>
              <a:rPr lang="en-US" altLang="zh-CN" sz="1200" dirty="0">
                <a:latin typeface="+mn-lt"/>
                <a:ea typeface="+mn-ea"/>
              </a:rPr>
              <a:t> = </a:t>
            </a:r>
            <a:r>
              <a:rPr lang="en-US" altLang="zh-CN" sz="1200" dirty="0" err="1">
                <a:latin typeface="+mn-lt"/>
                <a:ea typeface="+mn-ea"/>
              </a:rPr>
              <a:t>make_pkt</a:t>
            </a:r>
            <a:r>
              <a:rPr lang="en-US" altLang="zh-CN" sz="1200" dirty="0">
                <a:latin typeface="+mn-lt"/>
                <a:ea typeface="+mn-ea"/>
              </a:rPr>
              <a:t>(1, data, checksum)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udt_send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sndpkt</a:t>
            </a:r>
            <a:r>
              <a:rPr lang="en-US" altLang="zh-CN" sz="1200" dirty="0">
                <a:latin typeface="+mn-lt"/>
                <a:ea typeface="+mn-ea"/>
              </a:rPr>
              <a:t>)</a:t>
            </a:r>
          </a:p>
        </p:txBody>
      </p:sp>
      <p:sp>
        <p:nvSpPr>
          <p:cNvPr id="50196" name="Text Box 22"/>
          <p:cNvSpPr txBox="1">
            <a:spLocks noChangeArrowheads="1"/>
          </p:cNvSpPr>
          <p:nvPr/>
        </p:nvSpPr>
        <p:spPr bwMode="auto">
          <a:xfrm>
            <a:off x="4959350" y="5026025"/>
            <a:ext cx="2389188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rdt_send</a:t>
            </a:r>
            <a:r>
              <a:rPr lang="en-US" altLang="zh-CN" sz="1200" dirty="0">
                <a:latin typeface="+mn-lt"/>
                <a:ea typeface="+mn-ea"/>
              </a:rPr>
              <a:t>(data)</a:t>
            </a:r>
          </a:p>
        </p:txBody>
      </p:sp>
      <p:sp>
        <p:nvSpPr>
          <p:cNvPr id="50197" name="Line 23"/>
          <p:cNvSpPr>
            <a:spLocks noChangeShapeType="1"/>
          </p:cNvSpPr>
          <p:nvPr/>
        </p:nvSpPr>
        <p:spPr bwMode="auto">
          <a:xfrm>
            <a:off x="4751389" y="5378450"/>
            <a:ext cx="290353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0198" name="Text Box 24"/>
          <p:cNvSpPr txBox="1">
            <a:spLocks noChangeArrowheads="1"/>
          </p:cNvSpPr>
          <p:nvPr/>
        </p:nvSpPr>
        <p:spPr bwMode="auto">
          <a:xfrm>
            <a:off x="7216776" y="3173413"/>
            <a:ext cx="29956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rdt_rcv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rcvpkt</a:t>
            </a:r>
            <a:r>
              <a:rPr lang="en-US" altLang="zh-CN" sz="1200" dirty="0">
                <a:latin typeface="+mn-lt"/>
                <a:ea typeface="+mn-ea"/>
              </a:rPr>
              <a:t>)  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&amp;&amp; </a:t>
            </a:r>
            <a:r>
              <a:rPr lang="en-US" altLang="zh-CN" sz="1200" dirty="0" err="1">
                <a:solidFill>
                  <a:schemeClr val="accent6"/>
                </a:solidFill>
                <a:latin typeface="+mn-lt"/>
                <a:ea typeface="+mn-ea"/>
              </a:rPr>
              <a:t>notcorrupt</a:t>
            </a:r>
            <a:r>
              <a:rPr lang="en-US" altLang="zh-CN" sz="1200" dirty="0">
                <a:solidFill>
                  <a:schemeClr val="accent6"/>
                </a:solidFill>
                <a:latin typeface="+mn-lt"/>
                <a:ea typeface="+mn-ea"/>
              </a:rPr>
              <a:t>(</a:t>
            </a:r>
            <a:r>
              <a:rPr lang="en-US" altLang="zh-CN" sz="12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200" dirty="0">
                <a:solidFill>
                  <a:schemeClr val="accent6"/>
                </a:solidFill>
                <a:latin typeface="+mn-lt"/>
                <a:ea typeface="+mn-ea"/>
              </a:rPr>
              <a:t>)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solidFill>
                  <a:schemeClr val="accent6"/>
                </a:solidFill>
                <a:latin typeface="+mn-lt"/>
                <a:ea typeface="+mn-ea"/>
              </a:rPr>
              <a:t>&amp;&amp; </a:t>
            </a:r>
            <a:r>
              <a:rPr lang="en-US" altLang="zh-CN" sz="1200" dirty="0" err="1">
                <a:solidFill>
                  <a:schemeClr val="accent6"/>
                </a:solidFill>
                <a:latin typeface="+mn-lt"/>
                <a:ea typeface="+mn-ea"/>
              </a:rPr>
              <a:t>isACK</a:t>
            </a:r>
            <a:r>
              <a:rPr lang="en-US" altLang="zh-CN" sz="1200" dirty="0">
                <a:solidFill>
                  <a:schemeClr val="accent6"/>
                </a:solidFill>
                <a:latin typeface="+mn-lt"/>
                <a:ea typeface="+mn-ea"/>
              </a:rPr>
              <a:t>(</a:t>
            </a:r>
            <a:r>
              <a:rPr lang="en-US" altLang="zh-CN" sz="12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200" dirty="0">
                <a:solidFill>
                  <a:schemeClr val="accent6"/>
                </a:solidFill>
                <a:latin typeface="+mn-lt"/>
                <a:ea typeface="+mn-ea"/>
              </a:rPr>
              <a:t>) </a:t>
            </a:r>
          </a:p>
        </p:txBody>
      </p:sp>
      <p:sp>
        <p:nvSpPr>
          <p:cNvPr id="50199" name="Line 25"/>
          <p:cNvSpPr>
            <a:spLocks noChangeShapeType="1"/>
          </p:cNvSpPr>
          <p:nvPr/>
        </p:nvSpPr>
        <p:spPr bwMode="auto">
          <a:xfrm>
            <a:off x="7345364" y="3984625"/>
            <a:ext cx="19716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0200" name="Text Box 26"/>
          <p:cNvSpPr txBox="1">
            <a:spLocks noChangeArrowheads="1"/>
          </p:cNvSpPr>
          <p:nvPr/>
        </p:nvSpPr>
        <p:spPr bwMode="auto">
          <a:xfrm>
            <a:off x="2244726" y="5435601"/>
            <a:ext cx="1819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udt_send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sndpkt</a:t>
            </a:r>
            <a:r>
              <a:rPr lang="en-US" altLang="zh-CN" sz="1200" dirty="0">
                <a:latin typeface="+mn-lt"/>
                <a:ea typeface="+mn-ea"/>
              </a:rPr>
              <a:t>)</a:t>
            </a:r>
          </a:p>
        </p:txBody>
      </p:sp>
      <p:sp>
        <p:nvSpPr>
          <p:cNvPr id="50201" name="Text Box 27"/>
          <p:cNvSpPr txBox="1">
            <a:spLocks noChangeArrowheads="1"/>
          </p:cNvSpPr>
          <p:nvPr/>
        </p:nvSpPr>
        <p:spPr bwMode="auto">
          <a:xfrm>
            <a:off x="2219326" y="4618038"/>
            <a:ext cx="201136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rdt_rcv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rcvpkt</a:t>
            </a:r>
            <a:r>
              <a:rPr lang="en-US" altLang="zh-CN" sz="1200" dirty="0">
                <a:latin typeface="+mn-lt"/>
                <a:ea typeface="+mn-ea"/>
              </a:rPr>
              <a:t>) &amp;&amp; 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( </a:t>
            </a:r>
            <a:r>
              <a:rPr lang="en-US" altLang="zh-CN" sz="1200" dirty="0">
                <a:solidFill>
                  <a:schemeClr val="accent2"/>
                </a:solidFill>
                <a:latin typeface="+mn-lt"/>
                <a:ea typeface="+mn-ea"/>
              </a:rPr>
              <a:t>corrupt(</a:t>
            </a:r>
            <a:r>
              <a:rPr lang="en-US" altLang="zh-CN" sz="1200" dirty="0" err="1">
                <a:solidFill>
                  <a:schemeClr val="accent2"/>
                </a:solidFill>
                <a:latin typeface="+mn-lt"/>
                <a:ea typeface="+mn-ea"/>
              </a:rPr>
              <a:t>rcvpkt</a:t>
            </a:r>
            <a:r>
              <a:rPr lang="en-US" altLang="zh-CN" sz="1200" dirty="0">
                <a:solidFill>
                  <a:schemeClr val="accent2"/>
                </a:solidFill>
                <a:latin typeface="+mn-lt"/>
                <a:ea typeface="+mn-ea"/>
              </a:rPr>
              <a:t>) ||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solidFill>
                  <a:schemeClr val="accent2"/>
                </a:solidFill>
                <a:latin typeface="+mn-lt"/>
                <a:ea typeface="+mn-ea"/>
              </a:rPr>
              <a:t>isNAK</a:t>
            </a:r>
            <a:r>
              <a:rPr lang="en-US" altLang="zh-CN" sz="1200" dirty="0">
                <a:solidFill>
                  <a:schemeClr val="accent2"/>
                </a:solidFill>
                <a:latin typeface="+mn-lt"/>
                <a:ea typeface="+mn-ea"/>
              </a:rPr>
              <a:t>(</a:t>
            </a:r>
            <a:r>
              <a:rPr lang="en-US" altLang="zh-CN" sz="1200" dirty="0" err="1">
                <a:solidFill>
                  <a:schemeClr val="accent2"/>
                </a:solidFill>
                <a:latin typeface="+mn-lt"/>
                <a:ea typeface="+mn-ea"/>
              </a:rPr>
              <a:t>rcvpkt</a:t>
            </a:r>
            <a:r>
              <a:rPr lang="en-US" altLang="zh-CN" sz="1200" dirty="0">
                <a:solidFill>
                  <a:schemeClr val="accent2"/>
                </a:solidFill>
                <a:latin typeface="+mn-lt"/>
                <a:ea typeface="+mn-ea"/>
              </a:rPr>
              <a:t>) )</a:t>
            </a:r>
          </a:p>
        </p:txBody>
      </p:sp>
      <p:sp>
        <p:nvSpPr>
          <p:cNvPr id="50202" name="Text Box 29"/>
          <p:cNvSpPr txBox="1">
            <a:spLocks noChangeArrowheads="1"/>
          </p:cNvSpPr>
          <p:nvPr/>
        </p:nvSpPr>
        <p:spPr bwMode="auto">
          <a:xfrm>
            <a:off x="2162175" y="3016250"/>
            <a:ext cx="21097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rdt_rcv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rcvpkt</a:t>
            </a:r>
            <a:r>
              <a:rPr lang="en-US" altLang="zh-CN" sz="1200" dirty="0">
                <a:latin typeface="+mn-lt"/>
                <a:ea typeface="+mn-ea"/>
              </a:rPr>
              <a:t>)  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&amp;&amp; </a:t>
            </a:r>
            <a:r>
              <a:rPr lang="en-US" altLang="zh-CN" sz="1200" dirty="0" err="1">
                <a:solidFill>
                  <a:schemeClr val="accent6"/>
                </a:solidFill>
                <a:latin typeface="+mn-lt"/>
                <a:ea typeface="+mn-ea"/>
              </a:rPr>
              <a:t>notcorrupt</a:t>
            </a:r>
            <a:r>
              <a:rPr lang="en-US" altLang="zh-CN" sz="1200" dirty="0">
                <a:solidFill>
                  <a:schemeClr val="accent6"/>
                </a:solidFill>
                <a:latin typeface="+mn-lt"/>
                <a:ea typeface="+mn-ea"/>
              </a:rPr>
              <a:t>(</a:t>
            </a:r>
            <a:r>
              <a:rPr lang="en-US" altLang="zh-CN" sz="12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200" dirty="0">
                <a:solidFill>
                  <a:schemeClr val="accent6"/>
                </a:solidFill>
                <a:latin typeface="+mn-lt"/>
                <a:ea typeface="+mn-ea"/>
              </a:rPr>
              <a:t>)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solidFill>
                  <a:schemeClr val="accent6"/>
                </a:solidFill>
                <a:latin typeface="+mn-lt"/>
                <a:ea typeface="+mn-ea"/>
              </a:rPr>
              <a:t>&amp;&amp; </a:t>
            </a:r>
            <a:r>
              <a:rPr lang="en-US" altLang="zh-CN" sz="1200" dirty="0" err="1">
                <a:solidFill>
                  <a:schemeClr val="accent6"/>
                </a:solidFill>
                <a:latin typeface="+mn-lt"/>
                <a:ea typeface="+mn-ea"/>
              </a:rPr>
              <a:t>isACK</a:t>
            </a:r>
            <a:r>
              <a:rPr lang="en-US" altLang="zh-CN" sz="1200" dirty="0">
                <a:solidFill>
                  <a:schemeClr val="accent6"/>
                </a:solidFill>
                <a:latin typeface="+mn-lt"/>
                <a:ea typeface="+mn-ea"/>
              </a:rPr>
              <a:t>(</a:t>
            </a:r>
            <a:r>
              <a:rPr lang="en-US" altLang="zh-CN" sz="12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200" dirty="0">
                <a:solidFill>
                  <a:schemeClr val="accent6"/>
                </a:solidFill>
                <a:latin typeface="+mn-lt"/>
                <a:ea typeface="+mn-ea"/>
              </a:rPr>
              <a:t>)</a:t>
            </a:r>
            <a:r>
              <a:rPr lang="en-US" altLang="zh-CN" sz="500" dirty="0">
                <a:solidFill>
                  <a:schemeClr val="accent6"/>
                </a:solidFill>
                <a:latin typeface="+mn-lt"/>
                <a:ea typeface="+mn-ea"/>
              </a:rPr>
              <a:t> </a:t>
            </a:r>
            <a:endParaRPr lang="en-US" altLang="zh-CN" sz="1200" dirty="0">
              <a:solidFill>
                <a:schemeClr val="accent6"/>
              </a:solidFill>
              <a:latin typeface="+mn-lt"/>
              <a:ea typeface="+mn-ea"/>
            </a:endParaRPr>
          </a:p>
        </p:txBody>
      </p:sp>
      <p:sp>
        <p:nvSpPr>
          <p:cNvPr id="50203" name="Line 30"/>
          <p:cNvSpPr>
            <a:spLocks noChangeShapeType="1"/>
          </p:cNvSpPr>
          <p:nvPr/>
        </p:nvSpPr>
        <p:spPr bwMode="auto">
          <a:xfrm flipV="1">
            <a:off x="1906588" y="3854451"/>
            <a:ext cx="2138362" cy="47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grpSp>
        <p:nvGrpSpPr>
          <p:cNvPr id="50204" name="Group 31"/>
          <p:cNvGrpSpPr>
            <a:grpSpLocks/>
          </p:cNvGrpSpPr>
          <p:nvPr/>
        </p:nvGrpSpPr>
        <p:grpSpPr bwMode="auto">
          <a:xfrm>
            <a:off x="6513513" y="4200526"/>
            <a:ext cx="1181100" cy="823913"/>
            <a:chOff x="4242" y="2812"/>
            <a:chExt cx="744" cy="519"/>
          </a:xfrm>
        </p:grpSpPr>
        <p:sp>
          <p:nvSpPr>
            <p:cNvPr id="50213" name="Oval 32"/>
            <p:cNvSpPr>
              <a:spLocks noChangeArrowheads="1"/>
            </p:cNvSpPr>
            <p:nvPr/>
          </p:nvSpPr>
          <p:spPr bwMode="auto">
            <a:xfrm>
              <a:off x="4242" y="2812"/>
              <a:ext cx="567" cy="519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1800" dirty="0">
                <a:latin typeface="+mn-lt"/>
                <a:ea typeface="+mn-ea"/>
              </a:endParaRPr>
            </a:p>
          </p:txBody>
        </p:sp>
        <p:sp>
          <p:nvSpPr>
            <p:cNvPr id="50214" name="Text Box 33"/>
            <p:cNvSpPr txBox="1">
              <a:spLocks noChangeArrowheads="1"/>
            </p:cNvSpPr>
            <p:nvPr/>
          </p:nvSpPr>
          <p:spPr bwMode="auto">
            <a:xfrm>
              <a:off x="4282" y="2909"/>
              <a:ext cx="704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Wait for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 call 1 from above</a:t>
              </a:r>
            </a:p>
          </p:txBody>
        </p:sp>
      </p:grpSp>
      <p:grpSp>
        <p:nvGrpSpPr>
          <p:cNvPr id="50205" name="Group 34"/>
          <p:cNvGrpSpPr>
            <a:grpSpLocks/>
          </p:cNvGrpSpPr>
          <p:nvPr/>
        </p:nvGrpSpPr>
        <p:grpSpPr bwMode="auto">
          <a:xfrm>
            <a:off x="4230693" y="4146551"/>
            <a:ext cx="1046163" cy="823913"/>
            <a:chOff x="4943" y="3266"/>
            <a:chExt cx="659" cy="519"/>
          </a:xfrm>
        </p:grpSpPr>
        <p:sp>
          <p:nvSpPr>
            <p:cNvPr id="50211" name="Oval 35"/>
            <p:cNvSpPr>
              <a:spLocks noChangeArrowheads="1"/>
            </p:cNvSpPr>
            <p:nvPr/>
          </p:nvSpPr>
          <p:spPr bwMode="auto">
            <a:xfrm>
              <a:off x="4957" y="3266"/>
              <a:ext cx="567" cy="519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1800" dirty="0">
                <a:latin typeface="+mn-lt"/>
                <a:ea typeface="+mn-ea"/>
              </a:endParaRPr>
            </a:p>
          </p:txBody>
        </p:sp>
        <p:sp>
          <p:nvSpPr>
            <p:cNvPr id="50212" name="Text Box 36"/>
            <p:cNvSpPr txBox="1">
              <a:spLocks noChangeArrowheads="1"/>
            </p:cNvSpPr>
            <p:nvPr/>
          </p:nvSpPr>
          <p:spPr bwMode="auto">
            <a:xfrm>
              <a:off x="4943" y="3352"/>
              <a:ext cx="659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Wait for ACK or NAK 1</a:t>
              </a:r>
            </a:p>
          </p:txBody>
        </p:sp>
      </p:grpSp>
      <p:sp>
        <p:nvSpPr>
          <p:cNvPr id="50206" name="Text Box 37"/>
          <p:cNvSpPr txBox="1">
            <a:spLocks noChangeArrowheads="1"/>
          </p:cNvSpPr>
          <p:nvPr/>
        </p:nvSpPr>
        <p:spPr bwMode="auto">
          <a:xfrm>
            <a:off x="7727950" y="3994151"/>
            <a:ext cx="2600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>
                <a:latin typeface="+mn-lt"/>
                <a:ea typeface="+mn-ea"/>
              </a:rPr>
              <a:t>L</a:t>
            </a:r>
          </a:p>
        </p:txBody>
      </p:sp>
      <p:sp>
        <p:nvSpPr>
          <p:cNvPr id="50207" name="Text Box 38"/>
          <p:cNvSpPr txBox="1">
            <a:spLocks noChangeArrowheads="1"/>
          </p:cNvSpPr>
          <p:nvPr/>
        </p:nvSpPr>
        <p:spPr bwMode="auto">
          <a:xfrm>
            <a:off x="2878138" y="3868739"/>
            <a:ext cx="2600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>
                <a:latin typeface="+mn-lt"/>
                <a:ea typeface="+mn-ea"/>
              </a:rPr>
              <a:t>L</a:t>
            </a:r>
          </a:p>
        </p:txBody>
      </p:sp>
      <p:sp>
        <p:nvSpPr>
          <p:cNvPr id="50208" name="Line 23"/>
          <p:cNvSpPr>
            <a:spLocks noChangeShapeType="1"/>
          </p:cNvSpPr>
          <p:nvPr/>
        </p:nvSpPr>
        <p:spPr bwMode="auto">
          <a:xfrm>
            <a:off x="1827213" y="5453063"/>
            <a:ext cx="2354262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40" name="文本框 14">
            <a:extLst>
              <a:ext uri="{FF2B5EF4-FFF2-40B4-BE49-F238E27FC236}">
                <a16:creationId xmlns:a16="http://schemas.microsoft.com/office/drawing/2014/main" id="{01B40C53-0CB4-454B-9637-939B8CCDF1DE}"/>
              </a:ext>
            </a:extLst>
          </p:cNvPr>
          <p:cNvSpPr txBox="1"/>
          <p:nvPr/>
        </p:nvSpPr>
        <p:spPr>
          <a:xfrm>
            <a:off x="3623390" y="2499024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dirty="0">
                <a:latin typeface="+mn-lt"/>
                <a:ea typeface="+mn-ea"/>
              </a:rPr>
              <a:t>#0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41" name="文本框 15">
            <a:extLst>
              <a:ext uri="{FF2B5EF4-FFF2-40B4-BE49-F238E27FC236}">
                <a16:creationId xmlns:a16="http://schemas.microsoft.com/office/drawing/2014/main" id="{6622C42E-5B6B-40EB-8F39-428B3AF8686C}"/>
              </a:ext>
            </a:extLst>
          </p:cNvPr>
          <p:cNvSpPr txBox="1"/>
          <p:nvPr/>
        </p:nvSpPr>
        <p:spPr>
          <a:xfrm>
            <a:off x="3586254" y="4048054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dirty="0">
                <a:latin typeface="+mn-lt"/>
                <a:ea typeface="+mn-ea"/>
              </a:rPr>
              <a:t>#1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43" name="文本框 14">
            <a:extLst>
              <a:ext uri="{FF2B5EF4-FFF2-40B4-BE49-F238E27FC236}">
                <a16:creationId xmlns:a16="http://schemas.microsoft.com/office/drawing/2014/main" id="{DD5B4F0A-3EEC-4C00-806A-460F14329B4D}"/>
              </a:ext>
            </a:extLst>
          </p:cNvPr>
          <p:cNvSpPr txBox="1"/>
          <p:nvPr/>
        </p:nvSpPr>
        <p:spPr>
          <a:xfrm>
            <a:off x="5711763" y="2456012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dirty="0">
                <a:latin typeface="+mn-lt"/>
                <a:ea typeface="+mn-ea"/>
              </a:rPr>
              <a:t>#0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44" name="文本框 15">
            <a:extLst>
              <a:ext uri="{FF2B5EF4-FFF2-40B4-BE49-F238E27FC236}">
                <a16:creationId xmlns:a16="http://schemas.microsoft.com/office/drawing/2014/main" id="{B13C5244-AAC7-4B2F-8159-C5049546DFC1}"/>
              </a:ext>
            </a:extLst>
          </p:cNvPr>
          <p:cNvSpPr txBox="1"/>
          <p:nvPr/>
        </p:nvSpPr>
        <p:spPr>
          <a:xfrm>
            <a:off x="5952532" y="4040317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dirty="0">
                <a:latin typeface="+mn-lt"/>
                <a:ea typeface="+mn-ea"/>
              </a:rPr>
              <a:t>#1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48" name="Text Box 19">
            <a:extLst>
              <a:ext uri="{FF2B5EF4-FFF2-40B4-BE49-F238E27FC236}">
                <a16:creationId xmlns:a16="http://schemas.microsoft.com/office/drawing/2014/main" id="{60BDDBE6-BCA1-44C2-98D1-21ABA9851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1458" y="6209012"/>
            <a:ext cx="167706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rdt2.1 sender</a:t>
            </a:r>
          </a:p>
        </p:txBody>
      </p:sp>
    </p:spTree>
    <p:extLst>
      <p:ext uri="{BB962C8B-B14F-4D97-AF65-F5344CB8AC3E}">
        <p14:creationId xmlns:p14="http://schemas.microsoft.com/office/powerpoint/2010/main" val="40284660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rdt2.1 receiver FSM</a:t>
            </a:r>
            <a:endParaRPr lang="en-US" altLang="zh-CN" sz="3200" dirty="0"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46</a:t>
            </a:fld>
            <a:endParaRPr lang="en-US" altLang="zh-CN" dirty="0"/>
          </a:p>
        </p:txBody>
      </p:sp>
      <p:grpSp>
        <p:nvGrpSpPr>
          <p:cNvPr id="51203" name="Group 3"/>
          <p:cNvGrpSpPr>
            <a:grpSpLocks/>
          </p:cNvGrpSpPr>
          <p:nvPr/>
        </p:nvGrpSpPr>
        <p:grpSpPr bwMode="auto">
          <a:xfrm>
            <a:off x="4562476" y="3352800"/>
            <a:ext cx="817563" cy="795338"/>
            <a:chOff x="963" y="1131"/>
            <a:chExt cx="515" cy="501"/>
          </a:xfrm>
        </p:grpSpPr>
        <p:sp>
          <p:nvSpPr>
            <p:cNvPr id="51234" name="Oval 4"/>
            <p:cNvSpPr>
              <a:spLocks noChangeArrowheads="1"/>
            </p:cNvSpPr>
            <p:nvPr/>
          </p:nvSpPr>
          <p:spPr bwMode="auto">
            <a:xfrm>
              <a:off x="963" y="1131"/>
              <a:ext cx="490" cy="501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1800" dirty="0">
                <a:latin typeface="+mn-lt"/>
                <a:ea typeface="+mn-ea"/>
              </a:endParaRPr>
            </a:p>
          </p:txBody>
        </p:sp>
        <p:sp>
          <p:nvSpPr>
            <p:cNvPr id="51235" name="Text Box 5"/>
            <p:cNvSpPr txBox="1">
              <a:spLocks noChangeArrowheads="1"/>
            </p:cNvSpPr>
            <p:nvPr/>
          </p:nvSpPr>
          <p:spPr bwMode="auto">
            <a:xfrm>
              <a:off x="974" y="1153"/>
              <a:ext cx="504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Wait for 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0 from below</a:t>
              </a:r>
            </a:p>
          </p:txBody>
        </p:sp>
      </p:grpSp>
      <p:sp>
        <p:nvSpPr>
          <p:cNvPr id="51204" name="Line 6"/>
          <p:cNvSpPr>
            <a:spLocks noChangeShapeType="1"/>
          </p:cNvSpPr>
          <p:nvPr/>
        </p:nvSpPr>
        <p:spPr bwMode="auto">
          <a:xfrm>
            <a:off x="4398963" y="2282825"/>
            <a:ext cx="419100" cy="107950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1205" name="Freeform 7"/>
          <p:cNvSpPr>
            <a:spLocks/>
          </p:cNvSpPr>
          <p:nvPr/>
        </p:nvSpPr>
        <p:spPr bwMode="auto">
          <a:xfrm flipV="1">
            <a:off x="5080001" y="2600326"/>
            <a:ext cx="1590675" cy="785813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1206" name="Text Box 8"/>
          <p:cNvSpPr txBox="1">
            <a:spLocks noChangeArrowheads="1"/>
          </p:cNvSpPr>
          <p:nvPr/>
        </p:nvSpPr>
        <p:spPr bwMode="auto">
          <a:xfrm>
            <a:off x="7640638" y="2959101"/>
            <a:ext cx="3027362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ea typeface="宋体" panose="02010600030101010101" pitchFamily="2" charset="-122"/>
              </a:rPr>
              <a:t>sndpkt</a:t>
            </a:r>
            <a:r>
              <a:rPr lang="en-US" altLang="zh-CN" sz="1100" dirty="0">
                <a:ea typeface="宋体" panose="02010600030101010101" pitchFamily="2" charset="-122"/>
              </a:rPr>
              <a:t> = </a:t>
            </a:r>
            <a:r>
              <a:rPr lang="en-US" altLang="zh-CN" sz="1100" dirty="0" err="1">
                <a:ea typeface="宋体" panose="02010600030101010101" pitchFamily="2" charset="-122"/>
              </a:rPr>
              <a:t>make_pkt</a:t>
            </a:r>
            <a:r>
              <a:rPr lang="en-US" altLang="zh-CN" sz="1100" dirty="0">
                <a:ea typeface="宋体" panose="02010600030101010101" pitchFamily="2" charset="-122"/>
              </a:rPr>
              <a:t>(NAK, </a:t>
            </a:r>
            <a:r>
              <a:rPr lang="en-US" altLang="zh-CN" sz="1100" dirty="0" err="1">
                <a:ea typeface="宋体" panose="02010600030101010101" pitchFamily="2" charset="-122"/>
              </a:rPr>
              <a:t>chksum</a:t>
            </a:r>
            <a:r>
              <a:rPr lang="en-US" altLang="zh-CN" sz="11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ea typeface="宋体" panose="02010600030101010101" pitchFamily="2" charset="-122"/>
              </a:rPr>
              <a:t>udt_send</a:t>
            </a:r>
            <a:r>
              <a:rPr lang="en-US" altLang="zh-CN" sz="1100" dirty="0">
                <a:ea typeface="宋体" panose="02010600030101010101" pitchFamily="2" charset="-122"/>
              </a:rPr>
              <a:t>(</a:t>
            </a:r>
            <a:r>
              <a:rPr lang="en-US" altLang="zh-CN" sz="1100" dirty="0" err="1">
                <a:ea typeface="宋体" panose="02010600030101010101" pitchFamily="2" charset="-122"/>
              </a:rPr>
              <a:t>sndpkt</a:t>
            </a:r>
            <a:r>
              <a:rPr lang="en-US" altLang="zh-CN" sz="1100" dirty="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51207" name="Text Box 9"/>
          <p:cNvSpPr txBox="1">
            <a:spLocks noChangeArrowheads="1"/>
          </p:cNvSpPr>
          <p:nvPr/>
        </p:nvSpPr>
        <p:spPr bwMode="auto">
          <a:xfrm>
            <a:off x="7643814" y="3671888"/>
            <a:ext cx="26241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rdt_rcv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rcvpkt</a:t>
            </a:r>
            <a:r>
              <a:rPr lang="en-US" altLang="zh-CN" sz="1100" dirty="0">
                <a:latin typeface="+mn-lt"/>
                <a:ea typeface="+mn-ea"/>
              </a:rPr>
              <a:t>) &amp;&amp;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>
                <a:latin typeface="+mn-lt"/>
                <a:ea typeface="+mn-ea"/>
              </a:rPr>
              <a:t>   </a:t>
            </a:r>
            <a:r>
              <a:rPr lang="en-US" altLang="zh-CN" sz="11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not corrupt(</a:t>
            </a:r>
            <a:r>
              <a:rPr lang="en-US" altLang="zh-CN" sz="11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rcvpkt</a:t>
            </a:r>
            <a:r>
              <a:rPr lang="en-US" altLang="zh-CN" sz="11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) &amp;&amp;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   has_seq0(</a:t>
            </a:r>
            <a:r>
              <a:rPr lang="en-US" altLang="zh-CN" sz="11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rcvpkt</a:t>
            </a:r>
            <a:r>
              <a:rPr lang="en-US" altLang="zh-CN" sz="11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endParaRPr lang="en-US" altLang="zh-CN" sz="1800" dirty="0">
              <a:latin typeface="+mn-lt"/>
              <a:ea typeface="+mn-ea"/>
            </a:endParaRPr>
          </a:p>
        </p:txBody>
      </p:sp>
      <p:sp>
        <p:nvSpPr>
          <p:cNvPr id="51208" name="Line 10"/>
          <p:cNvSpPr>
            <a:spLocks noChangeShapeType="1"/>
          </p:cNvSpPr>
          <p:nvPr/>
        </p:nvSpPr>
        <p:spPr bwMode="auto">
          <a:xfrm>
            <a:off x="7727950" y="4370388"/>
            <a:ext cx="193833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1209" name="Freeform 11"/>
          <p:cNvSpPr>
            <a:spLocks/>
          </p:cNvSpPr>
          <p:nvPr/>
        </p:nvSpPr>
        <p:spPr bwMode="auto">
          <a:xfrm>
            <a:off x="5097464" y="4168776"/>
            <a:ext cx="1590675" cy="688975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1210" name="Text Box 12"/>
          <p:cNvSpPr txBox="1">
            <a:spLocks noChangeArrowheads="1"/>
          </p:cNvSpPr>
          <p:nvPr/>
        </p:nvSpPr>
        <p:spPr bwMode="auto">
          <a:xfrm>
            <a:off x="4314825" y="4750555"/>
            <a:ext cx="3581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rdt_rcv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rcvpkt</a:t>
            </a:r>
            <a:r>
              <a:rPr lang="en-US" altLang="zh-CN" sz="1100" dirty="0">
                <a:latin typeface="+mn-lt"/>
                <a:ea typeface="+mn-ea"/>
              </a:rPr>
              <a:t>) &amp;&amp; </a:t>
            </a:r>
            <a:r>
              <a:rPr lang="en-US" altLang="zh-CN" sz="1100" dirty="0" err="1">
                <a:solidFill>
                  <a:schemeClr val="accent6"/>
                </a:solidFill>
                <a:latin typeface="+mn-lt"/>
                <a:ea typeface="+mn-ea"/>
              </a:rPr>
              <a:t>notcorrupt</a:t>
            </a:r>
            <a:r>
              <a:rPr lang="en-US" altLang="zh-CN" sz="1100" dirty="0">
                <a:solidFill>
                  <a:schemeClr val="accent6"/>
                </a:solidFill>
                <a:latin typeface="+mn-lt"/>
                <a:ea typeface="+mn-ea"/>
              </a:rPr>
              <a:t>(</a:t>
            </a:r>
            <a:r>
              <a:rPr lang="en-US" altLang="zh-CN" sz="11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100" dirty="0">
                <a:solidFill>
                  <a:schemeClr val="accent6"/>
                </a:solidFill>
                <a:latin typeface="+mn-lt"/>
                <a:ea typeface="+mn-ea"/>
              </a:rPr>
              <a:t>)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>
                <a:solidFill>
                  <a:schemeClr val="accent6"/>
                </a:solidFill>
                <a:latin typeface="+mn-lt"/>
                <a:ea typeface="+mn-ea"/>
              </a:rPr>
              <a:t>  &amp;&amp; has_seq1(</a:t>
            </a:r>
            <a:r>
              <a:rPr lang="en-US" altLang="zh-CN" sz="11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100" dirty="0">
                <a:solidFill>
                  <a:schemeClr val="accent6"/>
                </a:solidFill>
                <a:latin typeface="+mn-lt"/>
                <a:ea typeface="+mn-ea"/>
              </a:rPr>
              <a:t>)</a:t>
            </a:r>
            <a:r>
              <a:rPr lang="en-US" altLang="zh-CN" sz="1800" dirty="0">
                <a:solidFill>
                  <a:schemeClr val="accent6"/>
                </a:solidFill>
                <a:latin typeface="+mn-lt"/>
                <a:ea typeface="+mn-ea"/>
              </a:rPr>
              <a:t> </a:t>
            </a:r>
          </a:p>
        </p:txBody>
      </p:sp>
      <p:sp>
        <p:nvSpPr>
          <p:cNvPr id="51211" name="Line 13"/>
          <p:cNvSpPr>
            <a:spLocks noChangeShapeType="1"/>
          </p:cNvSpPr>
          <p:nvPr/>
        </p:nvSpPr>
        <p:spPr bwMode="auto">
          <a:xfrm>
            <a:off x="4552951" y="5349875"/>
            <a:ext cx="28987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1212" name="Text Box 14"/>
          <p:cNvSpPr txBox="1">
            <a:spLocks noChangeArrowheads="1"/>
          </p:cNvSpPr>
          <p:nvPr/>
        </p:nvSpPr>
        <p:spPr bwMode="auto">
          <a:xfrm>
            <a:off x="4495801" y="5362576"/>
            <a:ext cx="3852863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>
                <a:latin typeface="+mn-lt"/>
                <a:ea typeface="+mn-ea"/>
              </a:rPr>
              <a:t>extract(</a:t>
            </a:r>
            <a:r>
              <a:rPr lang="en-US" altLang="zh-CN" sz="1100" dirty="0" err="1">
                <a:latin typeface="+mn-lt"/>
                <a:ea typeface="+mn-ea"/>
              </a:rPr>
              <a:t>rcvpkt,data</a:t>
            </a:r>
            <a:r>
              <a:rPr lang="en-US" altLang="zh-CN" sz="11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deliver_data</a:t>
            </a:r>
            <a:r>
              <a:rPr lang="en-US" altLang="zh-CN" sz="1100" dirty="0">
                <a:latin typeface="+mn-lt"/>
                <a:ea typeface="+mn-ea"/>
              </a:rPr>
              <a:t>(data)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sndpkt</a:t>
            </a:r>
            <a:r>
              <a:rPr lang="en-US" altLang="zh-CN" sz="1100" dirty="0">
                <a:latin typeface="+mn-lt"/>
                <a:ea typeface="+mn-ea"/>
              </a:rPr>
              <a:t> = </a:t>
            </a:r>
            <a:r>
              <a:rPr lang="en-US" altLang="zh-CN" sz="1100" dirty="0" err="1">
                <a:latin typeface="+mn-lt"/>
                <a:ea typeface="+mn-ea"/>
              </a:rPr>
              <a:t>make_pkt</a:t>
            </a:r>
            <a:r>
              <a:rPr lang="en-US" altLang="zh-CN" sz="1100" dirty="0">
                <a:latin typeface="+mn-lt"/>
                <a:ea typeface="+mn-ea"/>
              </a:rPr>
              <a:t>(ACK, </a:t>
            </a:r>
            <a:r>
              <a:rPr lang="en-US" altLang="zh-CN" sz="1100" dirty="0" err="1">
                <a:latin typeface="+mn-lt"/>
                <a:ea typeface="+mn-ea"/>
              </a:rPr>
              <a:t>chksum</a:t>
            </a:r>
            <a:r>
              <a:rPr lang="en-US" altLang="zh-CN" sz="11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udt_send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sndpkt</a:t>
            </a:r>
            <a:r>
              <a:rPr lang="en-US" altLang="zh-CN" sz="1100" dirty="0">
                <a:latin typeface="+mn-lt"/>
                <a:ea typeface="+mn-ea"/>
              </a:rPr>
              <a:t>)</a:t>
            </a:r>
          </a:p>
        </p:txBody>
      </p:sp>
      <p:grpSp>
        <p:nvGrpSpPr>
          <p:cNvPr id="51213" name="Group 15"/>
          <p:cNvGrpSpPr>
            <a:grpSpLocks/>
          </p:cNvGrpSpPr>
          <p:nvPr/>
        </p:nvGrpSpPr>
        <p:grpSpPr bwMode="auto">
          <a:xfrm>
            <a:off x="6261100" y="3387726"/>
            <a:ext cx="825500" cy="796925"/>
            <a:chOff x="4398" y="3133"/>
            <a:chExt cx="520" cy="502"/>
          </a:xfrm>
        </p:grpSpPr>
        <p:sp>
          <p:nvSpPr>
            <p:cNvPr id="51232" name="Oval 16"/>
            <p:cNvSpPr>
              <a:spLocks noChangeArrowheads="1"/>
            </p:cNvSpPr>
            <p:nvPr/>
          </p:nvSpPr>
          <p:spPr bwMode="auto">
            <a:xfrm>
              <a:off x="4398" y="3133"/>
              <a:ext cx="507" cy="50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1800" dirty="0">
                <a:latin typeface="+mn-lt"/>
                <a:ea typeface="+mn-ea"/>
              </a:endParaRPr>
            </a:p>
          </p:txBody>
        </p:sp>
        <p:sp>
          <p:nvSpPr>
            <p:cNvPr id="51233" name="Text Box 17"/>
            <p:cNvSpPr txBox="1">
              <a:spLocks noChangeArrowheads="1"/>
            </p:cNvSpPr>
            <p:nvPr/>
          </p:nvSpPr>
          <p:spPr bwMode="auto">
            <a:xfrm>
              <a:off x="4414" y="3163"/>
              <a:ext cx="504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Wait for 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1 from below</a:t>
              </a:r>
            </a:p>
          </p:txBody>
        </p:sp>
      </p:grpSp>
      <p:sp>
        <p:nvSpPr>
          <p:cNvPr id="51214" name="Freeform 18"/>
          <p:cNvSpPr>
            <a:spLocks/>
          </p:cNvSpPr>
          <p:nvPr/>
        </p:nvSpPr>
        <p:spPr bwMode="auto">
          <a:xfrm rot="-1361013">
            <a:off x="6961189" y="2979738"/>
            <a:ext cx="839787" cy="863600"/>
          </a:xfrm>
          <a:custGeom>
            <a:avLst/>
            <a:gdLst>
              <a:gd name="T0" fmla="*/ 2147483646 w 619"/>
              <a:gd name="T1" fmla="*/ 2147483646 h 1815"/>
              <a:gd name="T2" fmla="*/ 0 w 619"/>
              <a:gd name="T3" fmla="*/ 2147483646 h 1815"/>
              <a:gd name="T4" fmla="*/ 0 60000 65536"/>
              <a:gd name="T5" fmla="*/ 0 60000 65536"/>
              <a:gd name="T6" fmla="*/ 0 w 619"/>
              <a:gd name="T7" fmla="*/ 0 h 1815"/>
              <a:gd name="T8" fmla="*/ 619 w 619"/>
              <a:gd name="T9" fmla="*/ 1815 h 18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1215" name="Text Box 19"/>
          <p:cNvSpPr txBox="1">
            <a:spLocks noChangeArrowheads="1"/>
          </p:cNvSpPr>
          <p:nvPr/>
        </p:nvSpPr>
        <p:spPr bwMode="auto">
          <a:xfrm>
            <a:off x="4648200" y="1284288"/>
            <a:ext cx="39814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rdt_rcv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rcvpkt</a:t>
            </a:r>
            <a:r>
              <a:rPr lang="en-US" altLang="zh-CN" sz="1100" dirty="0">
                <a:latin typeface="+mn-lt"/>
                <a:ea typeface="+mn-ea"/>
              </a:rPr>
              <a:t>) &amp;&amp; </a:t>
            </a:r>
            <a:r>
              <a:rPr lang="en-US" altLang="zh-CN" sz="1100" dirty="0" err="1">
                <a:solidFill>
                  <a:schemeClr val="accent6"/>
                </a:solidFill>
                <a:latin typeface="+mn-lt"/>
                <a:ea typeface="+mn-ea"/>
              </a:rPr>
              <a:t>notcorrupt</a:t>
            </a:r>
            <a:r>
              <a:rPr lang="en-US" altLang="zh-CN" sz="1100" dirty="0">
                <a:solidFill>
                  <a:schemeClr val="accent6"/>
                </a:solidFill>
                <a:latin typeface="+mn-lt"/>
                <a:ea typeface="+mn-ea"/>
              </a:rPr>
              <a:t>(</a:t>
            </a:r>
            <a:r>
              <a:rPr lang="en-US" altLang="zh-CN" sz="11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100" dirty="0">
                <a:solidFill>
                  <a:schemeClr val="accent6"/>
                </a:solidFill>
                <a:latin typeface="+mn-lt"/>
                <a:ea typeface="+mn-ea"/>
              </a:rPr>
              <a:t>)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>
                <a:solidFill>
                  <a:schemeClr val="accent6"/>
                </a:solidFill>
                <a:latin typeface="+mn-lt"/>
                <a:ea typeface="+mn-ea"/>
              </a:rPr>
              <a:t>  &amp;&amp; has_seq0(</a:t>
            </a:r>
            <a:r>
              <a:rPr lang="en-US" altLang="zh-CN" sz="11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100" dirty="0">
                <a:solidFill>
                  <a:schemeClr val="accent6"/>
                </a:solidFill>
                <a:latin typeface="+mn-lt"/>
                <a:ea typeface="+mn-ea"/>
              </a:rPr>
              <a:t>) </a:t>
            </a:r>
          </a:p>
        </p:txBody>
      </p:sp>
      <p:sp>
        <p:nvSpPr>
          <p:cNvPr id="51216" name="Line 20"/>
          <p:cNvSpPr>
            <a:spLocks noChangeShapeType="1"/>
          </p:cNvSpPr>
          <p:nvPr/>
        </p:nvSpPr>
        <p:spPr bwMode="auto">
          <a:xfrm>
            <a:off x="4757739" y="1854200"/>
            <a:ext cx="19145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1217" name="Text Box 21"/>
          <p:cNvSpPr txBox="1">
            <a:spLocks noChangeArrowheads="1"/>
          </p:cNvSpPr>
          <p:nvPr/>
        </p:nvSpPr>
        <p:spPr bwMode="auto">
          <a:xfrm>
            <a:off x="4660900" y="1811338"/>
            <a:ext cx="347503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>
                <a:latin typeface="+mn-lt"/>
                <a:ea typeface="+mn-ea"/>
              </a:rPr>
              <a:t>extract(</a:t>
            </a:r>
            <a:r>
              <a:rPr lang="en-US" altLang="zh-CN" sz="1100" dirty="0" err="1">
                <a:latin typeface="+mn-lt"/>
                <a:ea typeface="+mn-ea"/>
              </a:rPr>
              <a:t>rcvpkt,data</a:t>
            </a:r>
            <a:r>
              <a:rPr lang="en-US" altLang="zh-CN" sz="11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deliver_data</a:t>
            </a:r>
            <a:r>
              <a:rPr lang="en-US" altLang="zh-CN" sz="1100" dirty="0">
                <a:latin typeface="+mn-lt"/>
                <a:ea typeface="+mn-ea"/>
              </a:rPr>
              <a:t>(data)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sndpkt</a:t>
            </a:r>
            <a:r>
              <a:rPr lang="en-US" altLang="zh-CN" sz="1100" dirty="0">
                <a:latin typeface="+mn-lt"/>
                <a:ea typeface="+mn-ea"/>
              </a:rPr>
              <a:t> = </a:t>
            </a:r>
            <a:r>
              <a:rPr lang="en-US" altLang="zh-CN" sz="1100" dirty="0" err="1">
                <a:latin typeface="+mn-lt"/>
                <a:ea typeface="+mn-ea"/>
              </a:rPr>
              <a:t>make_pkt</a:t>
            </a:r>
            <a:r>
              <a:rPr lang="en-US" altLang="zh-CN" sz="1100" dirty="0">
                <a:latin typeface="+mn-lt"/>
                <a:ea typeface="+mn-ea"/>
              </a:rPr>
              <a:t>(ACK, </a:t>
            </a:r>
            <a:r>
              <a:rPr lang="en-US" altLang="zh-CN" sz="1100" dirty="0" err="1">
                <a:latin typeface="+mn-lt"/>
                <a:ea typeface="+mn-ea"/>
              </a:rPr>
              <a:t>chksum</a:t>
            </a:r>
            <a:r>
              <a:rPr lang="en-US" altLang="zh-CN" sz="11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udt_send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sndpkt</a:t>
            </a:r>
            <a:r>
              <a:rPr lang="en-US" altLang="zh-CN" sz="1100" dirty="0">
                <a:latin typeface="+mn-lt"/>
                <a:ea typeface="+mn-ea"/>
              </a:rPr>
              <a:t>)</a:t>
            </a:r>
          </a:p>
        </p:txBody>
      </p:sp>
      <p:sp>
        <p:nvSpPr>
          <p:cNvPr id="51218" name="Freeform 22"/>
          <p:cNvSpPr>
            <a:spLocks/>
          </p:cNvSpPr>
          <p:nvPr/>
        </p:nvSpPr>
        <p:spPr bwMode="auto">
          <a:xfrm rot="1020547">
            <a:off x="6985000" y="3703638"/>
            <a:ext cx="839788" cy="863600"/>
          </a:xfrm>
          <a:custGeom>
            <a:avLst/>
            <a:gdLst>
              <a:gd name="T0" fmla="*/ 2147483646 w 619"/>
              <a:gd name="T1" fmla="*/ 2147483646 h 1815"/>
              <a:gd name="T2" fmla="*/ 0 w 619"/>
              <a:gd name="T3" fmla="*/ 2147483646 h 1815"/>
              <a:gd name="T4" fmla="*/ 0 60000 65536"/>
              <a:gd name="T5" fmla="*/ 0 60000 65536"/>
              <a:gd name="T6" fmla="*/ 0 w 619"/>
              <a:gd name="T7" fmla="*/ 0 h 1815"/>
              <a:gd name="T8" fmla="*/ 619 w 619"/>
              <a:gd name="T9" fmla="*/ 1815 h 18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1219" name="Text Box 23"/>
          <p:cNvSpPr txBox="1">
            <a:spLocks noChangeArrowheads="1"/>
          </p:cNvSpPr>
          <p:nvPr/>
        </p:nvSpPr>
        <p:spPr bwMode="auto">
          <a:xfrm>
            <a:off x="7599363" y="2411255"/>
            <a:ext cx="28717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ea typeface="宋体" panose="02010600030101010101" pitchFamily="2" charset="-122"/>
              </a:rPr>
              <a:t>rdt_rcv</a:t>
            </a:r>
            <a:r>
              <a:rPr lang="en-US" altLang="zh-CN" sz="1100" dirty="0">
                <a:ea typeface="宋体" panose="02010600030101010101" pitchFamily="2" charset="-122"/>
              </a:rPr>
              <a:t>(</a:t>
            </a:r>
            <a:r>
              <a:rPr lang="en-US" altLang="zh-CN" sz="1100" dirty="0" err="1">
                <a:ea typeface="宋体" panose="02010600030101010101" pitchFamily="2" charset="-122"/>
              </a:rPr>
              <a:t>rcvpkt</a:t>
            </a:r>
            <a:r>
              <a:rPr lang="en-US" altLang="zh-CN" sz="1100" dirty="0">
                <a:ea typeface="宋体" panose="02010600030101010101" pitchFamily="2" charset="-122"/>
              </a:rPr>
              <a:t>) &amp;&amp; </a:t>
            </a:r>
            <a:r>
              <a:rPr lang="en-US" altLang="zh-CN" sz="1100" dirty="0">
                <a:solidFill>
                  <a:schemeClr val="accent2"/>
                </a:solidFill>
                <a:ea typeface="宋体" panose="02010600030101010101" pitchFamily="2" charset="-122"/>
              </a:rPr>
              <a:t>corrupt(</a:t>
            </a:r>
            <a:r>
              <a:rPr lang="en-US" altLang="zh-CN" sz="1100" dirty="0" err="1">
                <a:solidFill>
                  <a:schemeClr val="accent2"/>
                </a:solidFill>
                <a:ea typeface="宋体" panose="02010600030101010101" pitchFamily="2" charset="-122"/>
              </a:rPr>
              <a:t>rcvpkt</a:t>
            </a:r>
            <a:r>
              <a:rPr lang="en-US" altLang="zh-CN" sz="1100" dirty="0">
                <a:solidFill>
                  <a:schemeClr val="accent2"/>
                </a:solidFill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51220" name="Line 24"/>
          <p:cNvSpPr>
            <a:spLocks noChangeShapeType="1"/>
          </p:cNvSpPr>
          <p:nvPr/>
        </p:nvSpPr>
        <p:spPr bwMode="auto">
          <a:xfrm>
            <a:off x="7729539" y="2973388"/>
            <a:ext cx="193833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1221" name="Text Box 25"/>
          <p:cNvSpPr txBox="1">
            <a:spLocks noChangeArrowheads="1"/>
          </p:cNvSpPr>
          <p:nvPr/>
        </p:nvSpPr>
        <p:spPr bwMode="auto">
          <a:xfrm>
            <a:off x="7599363" y="4424364"/>
            <a:ext cx="29400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ea typeface="宋体" panose="02010600030101010101" pitchFamily="2" charset="-122"/>
              </a:rPr>
              <a:t>sndpkt</a:t>
            </a:r>
            <a:r>
              <a:rPr lang="en-US" altLang="zh-CN" sz="1100" dirty="0">
                <a:ea typeface="宋体" panose="02010600030101010101" pitchFamily="2" charset="-122"/>
              </a:rPr>
              <a:t> = </a:t>
            </a:r>
            <a:r>
              <a:rPr lang="en-US" altLang="zh-CN" sz="1100" dirty="0" err="1">
                <a:ea typeface="宋体" panose="02010600030101010101" pitchFamily="2" charset="-122"/>
              </a:rPr>
              <a:t>make_pkt</a:t>
            </a:r>
            <a:r>
              <a:rPr lang="en-US" altLang="zh-CN" sz="1100" dirty="0">
                <a:ea typeface="宋体" panose="02010600030101010101" pitchFamily="2" charset="-122"/>
              </a:rPr>
              <a:t>(ACK, </a:t>
            </a:r>
            <a:r>
              <a:rPr lang="en-US" altLang="zh-CN" sz="1100" dirty="0" err="1">
                <a:ea typeface="宋体" panose="02010600030101010101" pitchFamily="2" charset="-122"/>
              </a:rPr>
              <a:t>chksum</a:t>
            </a:r>
            <a:r>
              <a:rPr lang="en-US" altLang="zh-CN" sz="11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ea typeface="宋体" panose="02010600030101010101" pitchFamily="2" charset="-122"/>
              </a:rPr>
              <a:t>udt_send</a:t>
            </a:r>
            <a:r>
              <a:rPr lang="en-US" altLang="zh-CN" sz="1100" dirty="0">
                <a:ea typeface="宋体" panose="02010600030101010101" pitchFamily="2" charset="-122"/>
              </a:rPr>
              <a:t>(</a:t>
            </a:r>
            <a:r>
              <a:rPr lang="en-US" altLang="zh-CN" sz="1100" dirty="0" err="1">
                <a:ea typeface="宋体" panose="02010600030101010101" pitchFamily="2" charset="-122"/>
              </a:rPr>
              <a:t>sndpkt</a:t>
            </a:r>
            <a:r>
              <a:rPr lang="en-US" altLang="zh-CN" sz="1100" dirty="0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51222" name="Text Box 26"/>
          <p:cNvSpPr txBox="1">
            <a:spLocks noChangeArrowheads="1"/>
          </p:cNvSpPr>
          <p:nvPr/>
        </p:nvSpPr>
        <p:spPr bwMode="auto">
          <a:xfrm>
            <a:off x="1717675" y="3651250"/>
            <a:ext cx="262413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rdt_rcv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rcvpkt</a:t>
            </a:r>
            <a:r>
              <a:rPr lang="en-US" altLang="zh-CN" sz="1100" dirty="0">
                <a:latin typeface="+mn-lt"/>
                <a:ea typeface="+mn-ea"/>
              </a:rPr>
              <a:t>) &amp;&amp;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>
                <a:latin typeface="+mn-lt"/>
                <a:ea typeface="+mn-ea"/>
              </a:rPr>
              <a:t>   </a:t>
            </a:r>
            <a:r>
              <a:rPr lang="en-US" altLang="zh-CN" sz="11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not corrupt(</a:t>
            </a:r>
            <a:r>
              <a:rPr lang="en-US" altLang="zh-CN" sz="11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rcvpkt</a:t>
            </a:r>
            <a:r>
              <a:rPr lang="en-US" altLang="zh-CN" sz="11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) &amp;&amp;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   has_seq1(</a:t>
            </a:r>
            <a:r>
              <a:rPr lang="en-US" altLang="zh-CN" sz="11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rcvpkt</a:t>
            </a:r>
            <a:r>
              <a:rPr lang="en-US" altLang="zh-CN" sz="11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endParaRPr lang="en-US" altLang="zh-CN" sz="1800" dirty="0">
              <a:latin typeface="+mn-lt"/>
              <a:ea typeface="+mn-ea"/>
            </a:endParaRPr>
          </a:p>
        </p:txBody>
      </p:sp>
      <p:sp>
        <p:nvSpPr>
          <p:cNvPr id="51223" name="Line 27"/>
          <p:cNvSpPr>
            <a:spLocks noChangeShapeType="1"/>
          </p:cNvSpPr>
          <p:nvPr/>
        </p:nvSpPr>
        <p:spPr bwMode="auto">
          <a:xfrm>
            <a:off x="1801814" y="4359275"/>
            <a:ext cx="193833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1224" name="Text Box 28"/>
          <p:cNvSpPr txBox="1">
            <a:spLocks noChangeArrowheads="1"/>
          </p:cNvSpPr>
          <p:nvPr/>
        </p:nvSpPr>
        <p:spPr bwMode="auto">
          <a:xfrm>
            <a:off x="1665289" y="2598738"/>
            <a:ext cx="287178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rdt_rcv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rcvpkt</a:t>
            </a:r>
            <a:r>
              <a:rPr lang="en-US" altLang="zh-CN" sz="1100" dirty="0">
                <a:latin typeface="+mn-lt"/>
                <a:ea typeface="+mn-ea"/>
              </a:rPr>
              <a:t>) &amp;&amp; </a:t>
            </a:r>
            <a:r>
              <a:rPr lang="en-US" altLang="zh-CN" sz="1100" dirty="0">
                <a:solidFill>
                  <a:schemeClr val="accent2"/>
                </a:solidFill>
                <a:latin typeface="+mn-lt"/>
                <a:ea typeface="+mn-ea"/>
              </a:rPr>
              <a:t>corrupt(</a:t>
            </a:r>
            <a:r>
              <a:rPr lang="en-US" altLang="zh-CN" sz="1100" dirty="0" err="1">
                <a:solidFill>
                  <a:schemeClr val="accent2"/>
                </a:solidFill>
                <a:latin typeface="+mn-lt"/>
                <a:ea typeface="+mn-ea"/>
              </a:rPr>
              <a:t>rcvpkt</a:t>
            </a:r>
            <a:r>
              <a:rPr lang="en-US" altLang="zh-CN" sz="1100" dirty="0">
                <a:solidFill>
                  <a:schemeClr val="accent2"/>
                </a:solidFill>
                <a:latin typeface="+mn-lt"/>
                <a:ea typeface="+mn-ea"/>
              </a:rPr>
              <a:t>)</a:t>
            </a:r>
          </a:p>
        </p:txBody>
      </p:sp>
      <p:sp>
        <p:nvSpPr>
          <p:cNvPr id="51225" name="Line 29"/>
          <p:cNvSpPr>
            <a:spLocks noChangeShapeType="1"/>
          </p:cNvSpPr>
          <p:nvPr/>
        </p:nvSpPr>
        <p:spPr bwMode="auto">
          <a:xfrm>
            <a:off x="1803400" y="2973388"/>
            <a:ext cx="193833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1226" name="Text Box 30"/>
          <p:cNvSpPr txBox="1">
            <a:spLocks noChangeArrowheads="1"/>
          </p:cNvSpPr>
          <p:nvPr/>
        </p:nvSpPr>
        <p:spPr bwMode="auto">
          <a:xfrm>
            <a:off x="1749425" y="4381501"/>
            <a:ext cx="29400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sndpkt</a:t>
            </a:r>
            <a:r>
              <a:rPr lang="en-US" altLang="zh-CN" sz="1100" dirty="0">
                <a:latin typeface="+mn-lt"/>
                <a:ea typeface="+mn-ea"/>
              </a:rPr>
              <a:t> = </a:t>
            </a:r>
            <a:r>
              <a:rPr lang="en-US" altLang="zh-CN" sz="1100" dirty="0" err="1">
                <a:latin typeface="+mn-lt"/>
                <a:ea typeface="+mn-ea"/>
              </a:rPr>
              <a:t>make_pkt</a:t>
            </a:r>
            <a:r>
              <a:rPr lang="en-US" altLang="zh-CN" sz="1100" dirty="0">
                <a:latin typeface="+mn-lt"/>
                <a:ea typeface="+mn-ea"/>
              </a:rPr>
              <a:t>(ACK, </a:t>
            </a:r>
            <a:r>
              <a:rPr lang="en-US" altLang="zh-CN" sz="1100" dirty="0" err="1">
                <a:latin typeface="+mn-lt"/>
                <a:ea typeface="+mn-ea"/>
              </a:rPr>
              <a:t>chksum</a:t>
            </a:r>
            <a:r>
              <a:rPr lang="en-US" altLang="zh-CN" sz="11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udt_send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sndpkt</a:t>
            </a:r>
            <a:r>
              <a:rPr lang="en-US" altLang="zh-CN" sz="1100" dirty="0">
                <a:latin typeface="+mn-lt"/>
                <a:ea typeface="+mn-ea"/>
              </a:rPr>
              <a:t>)</a:t>
            </a:r>
          </a:p>
        </p:txBody>
      </p:sp>
      <p:sp>
        <p:nvSpPr>
          <p:cNvPr id="51227" name="Text Box 31"/>
          <p:cNvSpPr txBox="1">
            <a:spLocks noChangeArrowheads="1"/>
          </p:cNvSpPr>
          <p:nvPr/>
        </p:nvSpPr>
        <p:spPr bwMode="auto">
          <a:xfrm>
            <a:off x="1725613" y="2940051"/>
            <a:ext cx="3027362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sndpkt</a:t>
            </a:r>
            <a:r>
              <a:rPr lang="en-US" altLang="zh-CN" sz="1100" dirty="0">
                <a:latin typeface="+mn-lt"/>
                <a:ea typeface="+mn-ea"/>
              </a:rPr>
              <a:t> = </a:t>
            </a:r>
            <a:r>
              <a:rPr lang="en-US" altLang="zh-CN" sz="1100" dirty="0" err="1">
                <a:latin typeface="+mn-lt"/>
                <a:ea typeface="+mn-ea"/>
              </a:rPr>
              <a:t>make_pkt</a:t>
            </a:r>
            <a:r>
              <a:rPr lang="en-US" altLang="zh-CN" sz="1100" dirty="0">
                <a:latin typeface="+mn-lt"/>
                <a:ea typeface="+mn-ea"/>
              </a:rPr>
              <a:t>(NAK, </a:t>
            </a:r>
            <a:r>
              <a:rPr lang="en-US" altLang="zh-CN" sz="1100" dirty="0" err="1">
                <a:latin typeface="+mn-lt"/>
                <a:ea typeface="+mn-ea"/>
              </a:rPr>
              <a:t>chksum</a:t>
            </a:r>
            <a:r>
              <a:rPr lang="en-US" altLang="zh-CN" sz="11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udt_send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sndpkt</a:t>
            </a:r>
            <a:r>
              <a:rPr lang="en-US" altLang="zh-CN" sz="1100" dirty="0">
                <a:latin typeface="+mn-lt"/>
                <a:ea typeface="+mn-ea"/>
              </a:rPr>
              <a:t>)</a:t>
            </a:r>
          </a:p>
        </p:txBody>
      </p:sp>
      <p:sp>
        <p:nvSpPr>
          <p:cNvPr id="51228" name="Freeform 32"/>
          <p:cNvSpPr>
            <a:spLocks/>
          </p:cNvSpPr>
          <p:nvPr/>
        </p:nvSpPr>
        <p:spPr bwMode="auto">
          <a:xfrm rot="20579453" flipH="1">
            <a:off x="3759200" y="3640138"/>
            <a:ext cx="839788" cy="863600"/>
          </a:xfrm>
          <a:custGeom>
            <a:avLst/>
            <a:gdLst>
              <a:gd name="T0" fmla="*/ 2147483646 w 619"/>
              <a:gd name="T1" fmla="*/ 2147483646 h 1815"/>
              <a:gd name="T2" fmla="*/ 0 w 619"/>
              <a:gd name="T3" fmla="*/ 2147483646 h 1815"/>
              <a:gd name="T4" fmla="*/ 0 60000 65536"/>
              <a:gd name="T5" fmla="*/ 0 60000 65536"/>
              <a:gd name="T6" fmla="*/ 0 w 619"/>
              <a:gd name="T7" fmla="*/ 0 h 1815"/>
              <a:gd name="T8" fmla="*/ 619 w 619"/>
              <a:gd name="T9" fmla="*/ 1815 h 18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1229" name="Freeform 33"/>
          <p:cNvSpPr>
            <a:spLocks/>
          </p:cNvSpPr>
          <p:nvPr/>
        </p:nvSpPr>
        <p:spPr bwMode="auto">
          <a:xfrm rot="1361013" flipH="1">
            <a:off x="3746500" y="2992438"/>
            <a:ext cx="839788" cy="863600"/>
          </a:xfrm>
          <a:custGeom>
            <a:avLst/>
            <a:gdLst>
              <a:gd name="T0" fmla="*/ 2147483646 w 619"/>
              <a:gd name="T1" fmla="*/ 2147483646 h 1815"/>
              <a:gd name="T2" fmla="*/ 0 w 619"/>
              <a:gd name="T3" fmla="*/ 2147483646 h 1815"/>
              <a:gd name="T4" fmla="*/ 0 60000 65536"/>
              <a:gd name="T5" fmla="*/ 0 60000 65536"/>
              <a:gd name="T6" fmla="*/ 0 w 619"/>
              <a:gd name="T7" fmla="*/ 0 h 1815"/>
              <a:gd name="T8" fmla="*/ 619 w 619"/>
              <a:gd name="T9" fmla="*/ 1815 h 18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35" name="文本框 14">
            <a:extLst>
              <a:ext uri="{FF2B5EF4-FFF2-40B4-BE49-F238E27FC236}">
                <a16:creationId xmlns:a16="http://schemas.microsoft.com/office/drawing/2014/main" id="{CD165324-7B9B-49D9-8CC0-246E9E04EBDF}"/>
              </a:ext>
            </a:extLst>
          </p:cNvPr>
          <p:cNvSpPr txBox="1"/>
          <p:nvPr/>
        </p:nvSpPr>
        <p:spPr>
          <a:xfrm>
            <a:off x="4473250" y="4202144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dirty="0">
                <a:latin typeface="+mn-lt"/>
                <a:ea typeface="+mn-ea"/>
              </a:rPr>
              <a:t>#0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6" name="文本框 15">
            <a:extLst>
              <a:ext uri="{FF2B5EF4-FFF2-40B4-BE49-F238E27FC236}">
                <a16:creationId xmlns:a16="http://schemas.microsoft.com/office/drawing/2014/main" id="{C2488F74-0393-4B6C-9843-7DD83B88ED7C}"/>
              </a:ext>
            </a:extLst>
          </p:cNvPr>
          <p:cNvSpPr txBox="1"/>
          <p:nvPr/>
        </p:nvSpPr>
        <p:spPr>
          <a:xfrm>
            <a:off x="6559356" y="4205288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dirty="0">
                <a:latin typeface="+mn-lt"/>
                <a:ea typeface="+mn-ea"/>
              </a:rPr>
              <a:t>#1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7" name="Text Box 20">
            <a:extLst>
              <a:ext uri="{FF2B5EF4-FFF2-40B4-BE49-F238E27FC236}">
                <a16:creationId xmlns:a16="http://schemas.microsoft.com/office/drawing/2014/main" id="{6A98ED71-6216-4EE3-8F76-0C820DFDB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4620" y="6356351"/>
            <a:ext cx="1802095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rdt2.1 receiver</a:t>
            </a:r>
          </a:p>
        </p:txBody>
      </p:sp>
    </p:spTree>
    <p:extLst>
      <p:ext uri="{BB962C8B-B14F-4D97-AF65-F5344CB8AC3E}">
        <p14:creationId xmlns:p14="http://schemas.microsoft.com/office/powerpoint/2010/main" val="13514127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40000" y="360000"/>
            <a:ext cx="11520000" cy="889200"/>
          </a:xfrm>
        </p:spPr>
        <p:txBody>
          <a:bodyPr/>
          <a:lstStyle/>
          <a:p>
            <a:r>
              <a:rPr lang="en-US" altLang="zh-CN" dirty="0"/>
              <a:t>rdt2.1: discussion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09600" y="1568250"/>
            <a:ext cx="5386917" cy="889200"/>
          </a:xfrm>
        </p:spPr>
        <p:txBody>
          <a:bodyPr/>
          <a:lstStyle/>
          <a:p>
            <a:r>
              <a:rPr lang="en-US" altLang="zh-CN" dirty="0"/>
              <a:t>Sender:</a:t>
            </a:r>
          </a:p>
        </p:txBody>
      </p:sp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B8D9B2A-60A6-4271-87D5-88F630169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603500"/>
            <a:ext cx="5386917" cy="3522662"/>
          </a:xfrm>
        </p:spPr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seq # (1bit) </a:t>
            </a:r>
            <a:r>
              <a:rPr lang="en-US" altLang="zh-CN" dirty="0"/>
              <a:t>added to pkt</a:t>
            </a:r>
          </a:p>
          <a:p>
            <a:r>
              <a:rPr lang="en-US" altLang="zh-CN" dirty="0"/>
              <a:t>must check if received ACK/NAK corrupted </a:t>
            </a:r>
          </a:p>
          <a:p>
            <a:r>
              <a:rPr lang="en-US" altLang="zh-CN" dirty="0"/>
              <a:t>twice as many states</a:t>
            </a:r>
          </a:p>
          <a:p>
            <a:pPr lvl="1"/>
            <a:r>
              <a:rPr lang="en-US" altLang="zh-CN" dirty="0"/>
              <a:t>state must “remember” whether “current” pkt has 0 or 1 seq. #</a:t>
            </a:r>
          </a:p>
          <a:p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8CDCAF5-2106-4522-80FD-7F67FEAA4B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8" y="1568250"/>
            <a:ext cx="5389033" cy="889200"/>
          </a:xfrm>
        </p:spPr>
        <p:txBody>
          <a:bodyPr/>
          <a:lstStyle/>
          <a:p>
            <a:r>
              <a:rPr lang="en-US" altLang="zh-CN" dirty="0"/>
              <a:t>Receiver: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2C6C600-7120-46A8-9D7A-C8292FF4F3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3368" y="2603500"/>
            <a:ext cx="5389033" cy="3522662"/>
          </a:xfrm>
        </p:spPr>
        <p:txBody>
          <a:bodyPr/>
          <a:lstStyle/>
          <a:p>
            <a:r>
              <a:rPr lang="en-US" altLang="zh-CN" dirty="0"/>
              <a:t>must check if received packet is duplicate</a:t>
            </a:r>
          </a:p>
          <a:p>
            <a:pPr lvl="1"/>
            <a:r>
              <a:rPr lang="en-US" altLang="zh-CN" dirty="0"/>
              <a:t>state indicates whether 0 or 1 is expected pkt seq #</a:t>
            </a:r>
          </a:p>
          <a:p>
            <a:r>
              <a:rPr lang="en-US" altLang="zh-CN" dirty="0"/>
              <a:t>note: receiver can not know if its last ACK/NAK received OK at sender</a:t>
            </a:r>
          </a:p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074400" y="6510338"/>
            <a:ext cx="1117600" cy="347662"/>
          </a:xfrm>
        </p:spPr>
        <p:txBody>
          <a:bodyPr/>
          <a:lstStyle/>
          <a:p>
            <a:fld id="{EE7AFD8E-47EC-4333-9317-F3617AC17F61}" type="slidenum">
              <a:rPr lang="en-US" altLang="zh-CN" smtClean="0"/>
              <a:pPr/>
              <a:t>47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046938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rdt2.2: a NAK-free protocol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same functionality as rdt2.1, using ACKs only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instead of NAK</a:t>
            </a:r>
            <a:r>
              <a:rPr lang="en-US" altLang="zh-CN" dirty="0"/>
              <a:t>, receiver sends ACK for last pkt received OK</a:t>
            </a:r>
          </a:p>
          <a:p>
            <a:pPr lvl="1"/>
            <a:r>
              <a:rPr lang="en-US" altLang="zh-CN" dirty="0"/>
              <a:t>receiver must explicitly include </a:t>
            </a:r>
            <a:r>
              <a:rPr lang="en-US" altLang="zh-CN" dirty="0" err="1"/>
              <a:t>seq</a:t>
            </a:r>
            <a:r>
              <a:rPr lang="en-US" altLang="zh-CN" dirty="0"/>
              <a:t> # of </a:t>
            </a:r>
            <a:r>
              <a:rPr lang="en-US" altLang="zh-CN" dirty="0" err="1"/>
              <a:t>pkt</a:t>
            </a:r>
            <a:r>
              <a:rPr lang="en-US" altLang="zh-CN" dirty="0"/>
              <a:t> being </a:t>
            </a:r>
            <a:r>
              <a:rPr lang="en-US" altLang="zh-CN" dirty="0" err="1"/>
              <a:t>ACKed</a:t>
            </a:r>
            <a:r>
              <a:rPr lang="en-US" altLang="zh-CN" dirty="0"/>
              <a:t> </a:t>
            </a:r>
          </a:p>
          <a:p>
            <a:r>
              <a:rPr lang="en-US" altLang="zh-CN" dirty="0"/>
              <a:t>duplicate ACK at sender results in same action as NAK: retransmit current pkt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FD8E-47EC-4333-9317-F3617AC17F61}" type="slidenum">
              <a:rPr lang="en-US" altLang="zh-CN" smtClean="0"/>
              <a:pPr/>
              <a:t>48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148276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How do we revise the rdt2.1 FSMs for the rdt2.2 sender and receiver, respectively?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49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3310844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rdt2.2 Sender FSM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50</a:t>
            </a:fld>
            <a:endParaRPr lang="en-US" altLang="zh-CN" dirty="0"/>
          </a:p>
        </p:txBody>
      </p:sp>
      <p:grpSp>
        <p:nvGrpSpPr>
          <p:cNvPr id="38" name="Group 3">
            <a:extLst>
              <a:ext uri="{FF2B5EF4-FFF2-40B4-BE49-F238E27FC236}">
                <a16:creationId xmlns:a16="http://schemas.microsoft.com/office/drawing/2014/main" id="{2AADC17C-B12E-4778-997C-6DA73E83B831}"/>
              </a:ext>
            </a:extLst>
          </p:cNvPr>
          <p:cNvGrpSpPr>
            <a:grpSpLocks/>
          </p:cNvGrpSpPr>
          <p:nvPr/>
        </p:nvGrpSpPr>
        <p:grpSpPr bwMode="auto">
          <a:xfrm>
            <a:off x="4211639" y="2220913"/>
            <a:ext cx="930275" cy="838200"/>
            <a:chOff x="1483" y="2062"/>
            <a:chExt cx="586" cy="528"/>
          </a:xfrm>
        </p:grpSpPr>
        <p:sp>
          <p:nvSpPr>
            <p:cNvPr id="39" name="Oval 4">
              <a:extLst>
                <a:ext uri="{FF2B5EF4-FFF2-40B4-BE49-F238E27FC236}">
                  <a16:creationId xmlns:a16="http://schemas.microsoft.com/office/drawing/2014/main" id="{A30D25C9-B713-41DB-B61D-4409996C74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3" y="2062"/>
              <a:ext cx="578" cy="528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40" name="Text Box 5">
              <a:extLst>
                <a:ext uri="{FF2B5EF4-FFF2-40B4-BE49-F238E27FC236}">
                  <a16:creationId xmlns:a16="http://schemas.microsoft.com/office/drawing/2014/main" id="{5E8AC9FB-1912-406E-9157-C2A448E66C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8" y="2110"/>
              <a:ext cx="561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Wait for call 0 from above</a:t>
              </a:r>
            </a:p>
          </p:txBody>
        </p:sp>
      </p:grpSp>
      <p:sp>
        <p:nvSpPr>
          <p:cNvPr id="41" name="Text Box 6">
            <a:extLst>
              <a:ext uri="{FF2B5EF4-FFF2-40B4-BE49-F238E27FC236}">
                <a16:creationId xmlns:a16="http://schemas.microsoft.com/office/drawing/2014/main" id="{C9E184A0-D3B9-44CE-9C73-F9B1FEFD9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1514" y="1519238"/>
            <a:ext cx="3722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sndpkt</a:t>
            </a:r>
            <a:r>
              <a:rPr lang="en-US" altLang="zh-CN" sz="1400" dirty="0">
                <a:latin typeface="+mn-lt"/>
                <a:ea typeface="+mn-ea"/>
              </a:rPr>
              <a:t> = </a:t>
            </a:r>
            <a:r>
              <a:rPr lang="en-US" altLang="zh-CN" sz="1400" dirty="0" err="1">
                <a:latin typeface="+mn-lt"/>
                <a:ea typeface="+mn-ea"/>
              </a:rPr>
              <a:t>make_pkt</a:t>
            </a:r>
            <a:r>
              <a:rPr lang="en-US" altLang="zh-CN" sz="1400" dirty="0">
                <a:latin typeface="+mn-lt"/>
                <a:ea typeface="+mn-ea"/>
              </a:rPr>
              <a:t>(0, data, checksum)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udt_send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sndpkt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</p:txBody>
      </p:sp>
      <p:sp>
        <p:nvSpPr>
          <p:cNvPr id="42" name="Text Box 7">
            <a:extLst>
              <a:ext uri="{FF2B5EF4-FFF2-40B4-BE49-F238E27FC236}">
                <a16:creationId xmlns:a16="http://schemas.microsoft.com/office/drawing/2014/main" id="{852AB35B-C186-47F9-B362-A997A537A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4214" y="1238250"/>
            <a:ext cx="17240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rdt_send</a:t>
            </a:r>
            <a:r>
              <a:rPr lang="en-US" altLang="zh-CN" sz="1400" dirty="0">
                <a:latin typeface="+mn-lt"/>
                <a:ea typeface="+mn-ea"/>
              </a:rPr>
              <a:t>(data)</a:t>
            </a:r>
          </a:p>
        </p:txBody>
      </p:sp>
      <p:sp>
        <p:nvSpPr>
          <p:cNvPr id="43" name="Line 8">
            <a:extLst>
              <a:ext uri="{FF2B5EF4-FFF2-40B4-BE49-F238E27FC236}">
                <a16:creationId xmlns:a16="http://schemas.microsoft.com/office/drawing/2014/main" id="{8166B858-7BAC-4AEE-9E59-10B3032C3F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6126" y="1574800"/>
            <a:ext cx="3552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4" name="Line 9">
            <a:extLst>
              <a:ext uri="{FF2B5EF4-FFF2-40B4-BE49-F238E27FC236}">
                <a16:creationId xmlns:a16="http://schemas.microsoft.com/office/drawing/2014/main" id="{8C37BAA6-C532-483D-8426-430B46CCEAA9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1288" y="2084389"/>
            <a:ext cx="419100" cy="230187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5" name="Freeform 10">
            <a:extLst>
              <a:ext uri="{FF2B5EF4-FFF2-40B4-BE49-F238E27FC236}">
                <a16:creationId xmlns:a16="http://schemas.microsoft.com/office/drawing/2014/main" id="{E6D476F7-EAAE-40E6-9B86-D1C2C5C8E480}"/>
              </a:ext>
            </a:extLst>
          </p:cNvPr>
          <p:cNvSpPr>
            <a:spLocks/>
          </p:cNvSpPr>
          <p:nvPr/>
        </p:nvSpPr>
        <p:spPr bwMode="auto">
          <a:xfrm flipV="1">
            <a:off x="4851401" y="2019301"/>
            <a:ext cx="1897063" cy="206375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6" name="Freeform 11">
            <a:extLst>
              <a:ext uri="{FF2B5EF4-FFF2-40B4-BE49-F238E27FC236}">
                <a16:creationId xmlns:a16="http://schemas.microsoft.com/office/drawing/2014/main" id="{11B6D794-54E6-48A4-A10A-07B02DF88465}"/>
              </a:ext>
            </a:extLst>
          </p:cNvPr>
          <p:cNvSpPr>
            <a:spLocks/>
          </p:cNvSpPr>
          <p:nvPr/>
        </p:nvSpPr>
        <p:spPr bwMode="auto">
          <a:xfrm rot="-1357180">
            <a:off x="7326314" y="1944689"/>
            <a:ext cx="452437" cy="860425"/>
          </a:xfrm>
          <a:custGeom>
            <a:avLst/>
            <a:gdLst>
              <a:gd name="T0" fmla="*/ 0 w 735"/>
              <a:gd name="T1" fmla="*/ 2147483646 h 1080"/>
              <a:gd name="T2" fmla="*/ 0 w 735"/>
              <a:gd name="T3" fmla="*/ 2147483646 h 1080"/>
              <a:gd name="T4" fmla="*/ 0 60000 65536"/>
              <a:gd name="T5" fmla="*/ 0 60000 65536"/>
              <a:gd name="T6" fmla="*/ 0 w 735"/>
              <a:gd name="T7" fmla="*/ 0 h 1080"/>
              <a:gd name="T8" fmla="*/ 735 w 735"/>
              <a:gd name="T9" fmla="*/ 1080 h 10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7" name="Text Box 12">
            <a:extLst>
              <a:ext uri="{FF2B5EF4-FFF2-40B4-BE49-F238E27FC236}">
                <a16:creationId xmlns:a16="http://schemas.microsoft.com/office/drawing/2014/main" id="{CD76F63E-75B3-40DF-A987-1C03F0F41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9076" y="2651125"/>
            <a:ext cx="2124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b="1" dirty="0" err="1">
                <a:latin typeface="+mn-lt"/>
                <a:ea typeface="+mn-ea"/>
              </a:rPr>
              <a:t>udt_send</a:t>
            </a:r>
            <a:r>
              <a:rPr lang="en-US" altLang="zh-CN" sz="1400" b="1" dirty="0">
                <a:latin typeface="+mn-lt"/>
                <a:ea typeface="+mn-ea"/>
              </a:rPr>
              <a:t>(</a:t>
            </a:r>
            <a:r>
              <a:rPr lang="en-US" altLang="zh-CN" sz="1400" b="1" dirty="0" err="1">
                <a:latin typeface="+mn-lt"/>
                <a:ea typeface="+mn-ea"/>
              </a:rPr>
              <a:t>sndpkt</a:t>
            </a:r>
            <a:r>
              <a:rPr lang="en-US" altLang="zh-CN" sz="1400" b="1" dirty="0">
                <a:latin typeface="+mn-lt"/>
                <a:ea typeface="+mn-ea"/>
              </a:rPr>
              <a:t>)</a:t>
            </a:r>
          </a:p>
        </p:txBody>
      </p:sp>
      <p:sp>
        <p:nvSpPr>
          <p:cNvPr id="48" name="Text Box 13">
            <a:extLst>
              <a:ext uri="{FF2B5EF4-FFF2-40B4-BE49-F238E27FC236}">
                <a16:creationId xmlns:a16="http://schemas.microsoft.com/office/drawing/2014/main" id="{68D9DE4A-0683-4A43-8F4F-E646D8514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2238" y="1863725"/>
            <a:ext cx="2717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&amp;&amp; 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solidFill>
                  <a:schemeClr val="accent2"/>
                </a:solidFill>
                <a:latin typeface="+mn-lt"/>
                <a:ea typeface="+mn-ea"/>
              </a:rPr>
              <a:t>( corrupt(</a:t>
            </a:r>
            <a:r>
              <a:rPr lang="en-US" altLang="zh-CN" sz="1400" dirty="0" err="1">
                <a:solidFill>
                  <a:schemeClr val="accent2"/>
                </a:solidFill>
                <a:latin typeface="+mn-lt"/>
                <a:ea typeface="+mn-ea"/>
              </a:rPr>
              <a:t>rcvpkt</a:t>
            </a:r>
            <a:r>
              <a:rPr lang="en-US" altLang="zh-CN" sz="1400" dirty="0">
                <a:solidFill>
                  <a:schemeClr val="accent2"/>
                </a:solidFill>
                <a:latin typeface="+mn-lt"/>
                <a:ea typeface="+mn-ea"/>
              </a:rPr>
              <a:t>) ||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solidFill>
                  <a:schemeClr val="accent2"/>
                </a:solidFill>
                <a:latin typeface="+mn-lt"/>
                <a:ea typeface="+mn-ea"/>
              </a:rPr>
              <a:t>  </a:t>
            </a:r>
            <a:r>
              <a:rPr lang="en-US" altLang="zh-CN" sz="1400" b="1" dirty="0" err="1">
                <a:solidFill>
                  <a:schemeClr val="accent2"/>
                </a:solidFill>
                <a:latin typeface="+mn-lt"/>
                <a:ea typeface="+mn-ea"/>
              </a:rPr>
              <a:t>isACK</a:t>
            </a:r>
            <a:r>
              <a:rPr lang="en-US" altLang="zh-CN" sz="1400" b="1" dirty="0">
                <a:solidFill>
                  <a:schemeClr val="accent2"/>
                </a:solidFill>
                <a:latin typeface="+mn-lt"/>
                <a:ea typeface="+mn-ea"/>
              </a:rPr>
              <a:t>(rcvpkt,1)</a:t>
            </a:r>
            <a:r>
              <a:rPr lang="en-US" altLang="zh-CN" sz="1400" dirty="0">
                <a:solidFill>
                  <a:schemeClr val="accent2"/>
                </a:solidFill>
                <a:latin typeface="+mn-lt"/>
                <a:ea typeface="+mn-ea"/>
              </a:rPr>
              <a:t> 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</p:txBody>
      </p:sp>
      <p:sp>
        <p:nvSpPr>
          <p:cNvPr id="49" name="Line 14">
            <a:extLst>
              <a:ext uri="{FF2B5EF4-FFF2-40B4-BE49-F238E27FC236}">
                <a16:creationId xmlns:a16="http://schemas.microsoft.com/office/drawing/2014/main" id="{D98F9034-A464-4C3D-B016-220E97D20F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42263" y="2644775"/>
            <a:ext cx="1420812" cy="15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50" name="Freeform 15">
            <a:extLst>
              <a:ext uri="{FF2B5EF4-FFF2-40B4-BE49-F238E27FC236}">
                <a16:creationId xmlns:a16="http://schemas.microsoft.com/office/drawing/2014/main" id="{B1532EA1-16CC-4942-AEF6-906E260F9120}"/>
              </a:ext>
            </a:extLst>
          </p:cNvPr>
          <p:cNvSpPr>
            <a:spLocks/>
          </p:cNvSpPr>
          <p:nvPr/>
        </p:nvSpPr>
        <p:spPr bwMode="auto">
          <a:xfrm>
            <a:off x="7273429" y="2920939"/>
            <a:ext cx="322183" cy="1233432"/>
          </a:xfrm>
          <a:custGeom>
            <a:avLst/>
            <a:gdLst>
              <a:gd name="T0" fmla="*/ 2147483646 w 128"/>
              <a:gd name="T1" fmla="*/ 2147483646 h 774"/>
              <a:gd name="T2" fmla="*/ 0 w 128"/>
              <a:gd name="T3" fmla="*/ 0 h 774"/>
              <a:gd name="T4" fmla="*/ 0 60000 65536"/>
              <a:gd name="T5" fmla="*/ 0 60000 65536"/>
              <a:gd name="T6" fmla="*/ 0 w 128"/>
              <a:gd name="T7" fmla="*/ 0 h 774"/>
              <a:gd name="T8" fmla="*/ 128 w 128"/>
              <a:gd name="T9" fmla="*/ 774 h 774"/>
              <a:gd name="connsiteX0" fmla="*/ 2939 w 5786"/>
              <a:gd name="connsiteY0" fmla="*/ 7872 h 7872"/>
              <a:gd name="connsiteX1" fmla="*/ 0 w 5786"/>
              <a:gd name="connsiteY1" fmla="*/ 0 h 7872"/>
              <a:gd name="connsiteX0" fmla="*/ 5080 w 12195"/>
              <a:gd name="connsiteY0" fmla="*/ 10000 h 10000"/>
              <a:gd name="connsiteX1" fmla="*/ 0 w 12195"/>
              <a:gd name="connsiteY1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195" h="10000">
                <a:moveTo>
                  <a:pt x="5080" y="10000"/>
                </a:moveTo>
                <a:cubicBezTo>
                  <a:pt x="18364" y="5199"/>
                  <a:pt x="10937" y="0"/>
                  <a:pt x="0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51" name="Text Box 16">
            <a:extLst>
              <a:ext uri="{FF2B5EF4-FFF2-40B4-BE49-F238E27FC236}">
                <a16:creationId xmlns:a16="http://schemas.microsoft.com/office/drawing/2014/main" id="{5BF645A7-61B0-4699-8A7D-1AFE2FF6B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6825" y="3255963"/>
            <a:ext cx="2413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 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&amp;&amp; </a:t>
            </a:r>
            <a:r>
              <a:rPr lang="en-US" altLang="zh-CN" sz="1400" dirty="0" err="1">
                <a:solidFill>
                  <a:schemeClr val="accent6"/>
                </a:solidFill>
                <a:latin typeface="+mn-lt"/>
                <a:ea typeface="+mn-ea"/>
              </a:rPr>
              <a:t>notcorrupt</a:t>
            </a: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)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&amp;&amp; </a:t>
            </a:r>
            <a:r>
              <a:rPr lang="en-US" altLang="zh-CN" sz="1400" b="1" dirty="0" err="1">
                <a:solidFill>
                  <a:schemeClr val="accent6"/>
                </a:solidFill>
                <a:latin typeface="+mn-lt"/>
                <a:ea typeface="+mn-ea"/>
              </a:rPr>
              <a:t>isACK</a:t>
            </a:r>
            <a:r>
              <a:rPr lang="en-US" altLang="zh-CN" sz="1400" b="1" dirty="0">
                <a:solidFill>
                  <a:schemeClr val="accent6"/>
                </a:solidFill>
                <a:latin typeface="+mn-lt"/>
                <a:ea typeface="+mn-ea"/>
              </a:rPr>
              <a:t>(rcvpkt,0)</a:t>
            </a:r>
            <a:r>
              <a:rPr lang="en-US" altLang="zh-CN" sz="600" dirty="0">
                <a:solidFill>
                  <a:schemeClr val="accent6"/>
                </a:solidFill>
                <a:latin typeface="+mn-lt"/>
                <a:ea typeface="+mn-ea"/>
              </a:rPr>
              <a:t> </a:t>
            </a:r>
            <a:endParaRPr lang="en-US" altLang="zh-CN" sz="1400" dirty="0">
              <a:solidFill>
                <a:schemeClr val="accent6"/>
              </a:solidFill>
              <a:latin typeface="+mn-lt"/>
              <a:ea typeface="+mn-ea"/>
            </a:endParaRPr>
          </a:p>
        </p:txBody>
      </p:sp>
      <p:sp>
        <p:nvSpPr>
          <p:cNvPr id="52" name="Line 17">
            <a:extLst>
              <a:ext uri="{FF2B5EF4-FFF2-40B4-BE49-F238E27FC236}">
                <a16:creationId xmlns:a16="http://schemas.microsoft.com/office/drawing/2014/main" id="{3D382ED0-8AA5-4421-9D32-2771E308DF5C}"/>
              </a:ext>
            </a:extLst>
          </p:cNvPr>
          <p:cNvSpPr>
            <a:spLocks noChangeShapeType="1"/>
          </p:cNvSpPr>
          <p:nvPr/>
        </p:nvSpPr>
        <p:spPr bwMode="auto">
          <a:xfrm>
            <a:off x="7705726" y="4079875"/>
            <a:ext cx="18637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53" name="Group 18">
            <a:extLst>
              <a:ext uri="{FF2B5EF4-FFF2-40B4-BE49-F238E27FC236}">
                <a16:creationId xmlns:a16="http://schemas.microsoft.com/office/drawing/2014/main" id="{0223B655-F29D-45F8-BCBC-E783081F995F}"/>
              </a:ext>
            </a:extLst>
          </p:cNvPr>
          <p:cNvGrpSpPr>
            <a:grpSpLocks/>
          </p:cNvGrpSpPr>
          <p:nvPr/>
        </p:nvGrpSpPr>
        <p:grpSpPr bwMode="auto">
          <a:xfrm>
            <a:off x="6567490" y="2166938"/>
            <a:ext cx="917575" cy="838200"/>
            <a:chOff x="1483" y="2062"/>
            <a:chExt cx="578" cy="528"/>
          </a:xfrm>
        </p:grpSpPr>
        <p:sp>
          <p:nvSpPr>
            <p:cNvPr id="54" name="Oval 19">
              <a:extLst>
                <a:ext uri="{FF2B5EF4-FFF2-40B4-BE49-F238E27FC236}">
                  <a16:creationId xmlns:a16="http://schemas.microsoft.com/office/drawing/2014/main" id="{92AE7951-2755-4FBC-954E-2EDB0A189A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3" y="2062"/>
              <a:ext cx="578" cy="528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55" name="Text Box 20">
              <a:extLst>
                <a:ext uri="{FF2B5EF4-FFF2-40B4-BE49-F238E27FC236}">
                  <a16:creationId xmlns:a16="http://schemas.microsoft.com/office/drawing/2014/main" id="{666BA45D-59FB-40A7-86B6-5B65D0E7A9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5" y="2143"/>
              <a:ext cx="469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Wait for ACK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0</a:t>
              </a:r>
            </a:p>
          </p:txBody>
        </p:sp>
      </p:grpSp>
      <p:sp>
        <p:nvSpPr>
          <p:cNvPr id="71" name="Text Box 36">
            <a:extLst>
              <a:ext uri="{FF2B5EF4-FFF2-40B4-BE49-F238E27FC236}">
                <a16:creationId xmlns:a16="http://schemas.microsoft.com/office/drawing/2014/main" id="{A14CAD68-F665-40A1-8932-AC8375E14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8826" y="4103689"/>
            <a:ext cx="379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>
                <a:latin typeface="+mn-lt"/>
                <a:ea typeface="+mn-ea"/>
              </a:rPr>
              <a:t>L</a:t>
            </a:r>
          </a:p>
        </p:txBody>
      </p:sp>
      <p:sp>
        <p:nvSpPr>
          <p:cNvPr id="96" name="Freeform 9">
            <a:extLst>
              <a:ext uri="{FF2B5EF4-FFF2-40B4-BE49-F238E27FC236}">
                <a16:creationId xmlns:a16="http://schemas.microsoft.com/office/drawing/2014/main" id="{A2F2F461-F146-4235-BE79-D841EFF44828}"/>
              </a:ext>
            </a:extLst>
          </p:cNvPr>
          <p:cNvSpPr>
            <a:spLocks/>
          </p:cNvSpPr>
          <p:nvPr/>
        </p:nvSpPr>
        <p:spPr bwMode="auto">
          <a:xfrm rot="-7703652">
            <a:off x="3703638" y="4346575"/>
            <a:ext cx="952500" cy="469900"/>
          </a:xfrm>
          <a:custGeom>
            <a:avLst/>
            <a:gdLst>
              <a:gd name="T0" fmla="*/ 2147483646 w 1500"/>
              <a:gd name="T1" fmla="*/ 2147483646 h 740"/>
              <a:gd name="T2" fmla="*/ 2147483646 w 1500"/>
              <a:gd name="T3" fmla="*/ 2147483646 h 740"/>
              <a:gd name="T4" fmla="*/ 0 60000 65536"/>
              <a:gd name="T5" fmla="*/ 0 60000 65536"/>
              <a:gd name="T6" fmla="*/ 0 w 1500"/>
              <a:gd name="T7" fmla="*/ 0 h 740"/>
              <a:gd name="T8" fmla="*/ 1500 w 1500"/>
              <a:gd name="T9" fmla="*/ 740 h 7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97" name="Freeform 19">
            <a:extLst>
              <a:ext uri="{FF2B5EF4-FFF2-40B4-BE49-F238E27FC236}">
                <a16:creationId xmlns:a16="http://schemas.microsoft.com/office/drawing/2014/main" id="{936E5C40-A942-4270-8075-D5521B4718BD}"/>
              </a:ext>
            </a:extLst>
          </p:cNvPr>
          <p:cNvSpPr>
            <a:spLocks/>
          </p:cNvSpPr>
          <p:nvPr/>
        </p:nvSpPr>
        <p:spPr bwMode="auto">
          <a:xfrm>
            <a:off x="5124450" y="4522788"/>
            <a:ext cx="1606550" cy="247650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triangle" w="med" len="med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98" name="Text Box 21">
            <a:extLst>
              <a:ext uri="{FF2B5EF4-FFF2-40B4-BE49-F238E27FC236}">
                <a16:creationId xmlns:a16="http://schemas.microsoft.com/office/drawing/2014/main" id="{AC054FC1-FEC8-4106-956C-3EBB2BC7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9501" y="5106988"/>
            <a:ext cx="3763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sndpkt</a:t>
            </a:r>
            <a:r>
              <a:rPr lang="en-US" altLang="zh-CN" sz="1200" dirty="0">
                <a:latin typeface="+mn-lt"/>
                <a:ea typeface="+mn-ea"/>
              </a:rPr>
              <a:t> = </a:t>
            </a:r>
            <a:r>
              <a:rPr lang="en-US" altLang="zh-CN" sz="1200" dirty="0" err="1">
                <a:latin typeface="+mn-lt"/>
                <a:ea typeface="+mn-ea"/>
              </a:rPr>
              <a:t>make_pkt</a:t>
            </a:r>
            <a:r>
              <a:rPr lang="en-US" altLang="zh-CN" sz="1200" dirty="0">
                <a:latin typeface="+mn-lt"/>
                <a:ea typeface="+mn-ea"/>
              </a:rPr>
              <a:t>(1, data, checksum)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udt_send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sndpkt</a:t>
            </a:r>
            <a:r>
              <a:rPr lang="en-US" altLang="zh-CN" sz="1200" dirty="0">
                <a:latin typeface="+mn-lt"/>
                <a:ea typeface="+mn-ea"/>
              </a:rPr>
              <a:t>)</a:t>
            </a:r>
          </a:p>
        </p:txBody>
      </p:sp>
      <p:sp>
        <p:nvSpPr>
          <p:cNvPr id="99" name="Text Box 22">
            <a:extLst>
              <a:ext uri="{FF2B5EF4-FFF2-40B4-BE49-F238E27FC236}">
                <a16:creationId xmlns:a16="http://schemas.microsoft.com/office/drawing/2014/main" id="{0E71BCD9-CB57-4EEB-8AB0-E1FD3425E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350" y="4768850"/>
            <a:ext cx="2389188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rdt_send</a:t>
            </a:r>
            <a:r>
              <a:rPr lang="en-US" altLang="zh-CN" sz="1200" dirty="0">
                <a:latin typeface="+mn-lt"/>
                <a:ea typeface="+mn-ea"/>
              </a:rPr>
              <a:t>(data)</a:t>
            </a:r>
          </a:p>
        </p:txBody>
      </p:sp>
      <p:sp>
        <p:nvSpPr>
          <p:cNvPr id="100" name="Line 23">
            <a:extLst>
              <a:ext uri="{FF2B5EF4-FFF2-40B4-BE49-F238E27FC236}">
                <a16:creationId xmlns:a16="http://schemas.microsoft.com/office/drawing/2014/main" id="{8A8BA83F-11FA-411A-9D78-CE0A5DD33B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1389" y="5121275"/>
            <a:ext cx="290353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101" name="Text Box 26">
            <a:extLst>
              <a:ext uri="{FF2B5EF4-FFF2-40B4-BE49-F238E27FC236}">
                <a16:creationId xmlns:a16="http://schemas.microsoft.com/office/drawing/2014/main" id="{9DFB5AEF-0452-4E44-830B-013179B69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726" y="5178426"/>
            <a:ext cx="1819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udt_send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sndpkt</a:t>
            </a:r>
            <a:r>
              <a:rPr lang="en-US" altLang="zh-CN" sz="1200" dirty="0">
                <a:latin typeface="+mn-lt"/>
                <a:ea typeface="+mn-ea"/>
              </a:rPr>
              <a:t>)</a:t>
            </a:r>
          </a:p>
        </p:txBody>
      </p:sp>
      <p:sp>
        <p:nvSpPr>
          <p:cNvPr id="102" name="Text Box 27">
            <a:extLst>
              <a:ext uri="{FF2B5EF4-FFF2-40B4-BE49-F238E27FC236}">
                <a16:creationId xmlns:a16="http://schemas.microsoft.com/office/drawing/2014/main" id="{6B9511EE-C422-4C0B-AFE4-699A1FE54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6" y="4360863"/>
            <a:ext cx="201136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rdt_rcv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rcvpkt</a:t>
            </a:r>
            <a:r>
              <a:rPr lang="en-US" altLang="zh-CN" sz="1200" dirty="0">
                <a:latin typeface="+mn-lt"/>
                <a:ea typeface="+mn-ea"/>
              </a:rPr>
              <a:t>) &amp;&amp; 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( </a:t>
            </a:r>
            <a:r>
              <a:rPr lang="en-US" altLang="zh-CN" sz="1200" dirty="0">
                <a:solidFill>
                  <a:schemeClr val="accent2"/>
                </a:solidFill>
                <a:latin typeface="+mn-lt"/>
                <a:ea typeface="+mn-ea"/>
              </a:rPr>
              <a:t>corrupt(</a:t>
            </a:r>
            <a:r>
              <a:rPr lang="en-US" altLang="zh-CN" sz="1200" dirty="0" err="1">
                <a:solidFill>
                  <a:schemeClr val="accent2"/>
                </a:solidFill>
                <a:latin typeface="+mn-lt"/>
                <a:ea typeface="+mn-ea"/>
              </a:rPr>
              <a:t>rcvpkt</a:t>
            </a:r>
            <a:r>
              <a:rPr lang="en-US" altLang="zh-CN" sz="1200" dirty="0">
                <a:solidFill>
                  <a:schemeClr val="accent2"/>
                </a:solidFill>
                <a:latin typeface="+mn-lt"/>
                <a:ea typeface="+mn-ea"/>
              </a:rPr>
              <a:t>) ||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solidFill>
                  <a:schemeClr val="accent2"/>
                </a:solidFill>
                <a:latin typeface="+mn-lt"/>
                <a:ea typeface="+mn-ea"/>
              </a:rPr>
              <a:t>isACK</a:t>
            </a:r>
            <a:r>
              <a:rPr lang="en-US" altLang="zh-CN" sz="1200" dirty="0">
                <a:solidFill>
                  <a:schemeClr val="accent2"/>
                </a:solidFill>
                <a:latin typeface="+mn-lt"/>
                <a:ea typeface="+mn-ea"/>
              </a:rPr>
              <a:t> (</a:t>
            </a:r>
            <a:r>
              <a:rPr lang="en-US" altLang="zh-CN" sz="1200" dirty="0" err="1">
                <a:solidFill>
                  <a:schemeClr val="accent2"/>
                </a:solidFill>
                <a:latin typeface="+mn-lt"/>
                <a:ea typeface="+mn-ea"/>
              </a:rPr>
              <a:t>rcvpkt</a:t>
            </a:r>
            <a:r>
              <a:rPr lang="en-US" altLang="zh-CN" sz="1200" dirty="0">
                <a:solidFill>
                  <a:schemeClr val="accent2"/>
                </a:solidFill>
                <a:latin typeface="+mn-lt"/>
                <a:ea typeface="+mn-ea"/>
              </a:rPr>
              <a:t>, 0) )</a:t>
            </a:r>
          </a:p>
        </p:txBody>
      </p:sp>
      <p:grpSp>
        <p:nvGrpSpPr>
          <p:cNvPr id="103" name="Group 31">
            <a:extLst>
              <a:ext uri="{FF2B5EF4-FFF2-40B4-BE49-F238E27FC236}">
                <a16:creationId xmlns:a16="http://schemas.microsoft.com/office/drawing/2014/main" id="{5EB52FBE-0372-4257-AD04-4D87B3188CE2}"/>
              </a:ext>
            </a:extLst>
          </p:cNvPr>
          <p:cNvGrpSpPr>
            <a:grpSpLocks/>
          </p:cNvGrpSpPr>
          <p:nvPr/>
        </p:nvGrpSpPr>
        <p:grpSpPr bwMode="auto">
          <a:xfrm>
            <a:off x="6513513" y="3943351"/>
            <a:ext cx="1181100" cy="823913"/>
            <a:chOff x="4242" y="2812"/>
            <a:chExt cx="744" cy="519"/>
          </a:xfrm>
        </p:grpSpPr>
        <p:sp>
          <p:nvSpPr>
            <p:cNvPr id="104" name="Oval 32">
              <a:extLst>
                <a:ext uri="{FF2B5EF4-FFF2-40B4-BE49-F238E27FC236}">
                  <a16:creationId xmlns:a16="http://schemas.microsoft.com/office/drawing/2014/main" id="{BFB318AE-96A1-4139-97F2-75F22E8840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2" y="2812"/>
              <a:ext cx="567" cy="519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1800" dirty="0">
                <a:latin typeface="+mn-lt"/>
                <a:ea typeface="+mn-ea"/>
              </a:endParaRPr>
            </a:p>
          </p:txBody>
        </p:sp>
        <p:sp>
          <p:nvSpPr>
            <p:cNvPr id="105" name="Text Box 33">
              <a:extLst>
                <a:ext uri="{FF2B5EF4-FFF2-40B4-BE49-F238E27FC236}">
                  <a16:creationId xmlns:a16="http://schemas.microsoft.com/office/drawing/2014/main" id="{E39643B9-FAF4-47ED-BBC7-6CD9C29AEB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2" y="2909"/>
              <a:ext cx="704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Wait for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 call 1 from above</a:t>
              </a:r>
            </a:p>
          </p:txBody>
        </p:sp>
      </p:grpSp>
      <p:grpSp>
        <p:nvGrpSpPr>
          <p:cNvPr id="106" name="Group 34">
            <a:extLst>
              <a:ext uri="{FF2B5EF4-FFF2-40B4-BE49-F238E27FC236}">
                <a16:creationId xmlns:a16="http://schemas.microsoft.com/office/drawing/2014/main" id="{5BDCA6B9-715F-40F5-B4ED-D64C8BECC447}"/>
              </a:ext>
            </a:extLst>
          </p:cNvPr>
          <p:cNvGrpSpPr>
            <a:grpSpLocks/>
          </p:cNvGrpSpPr>
          <p:nvPr/>
        </p:nvGrpSpPr>
        <p:grpSpPr bwMode="auto">
          <a:xfrm>
            <a:off x="4230693" y="3889376"/>
            <a:ext cx="1046163" cy="823913"/>
            <a:chOff x="4943" y="3266"/>
            <a:chExt cx="659" cy="519"/>
          </a:xfrm>
        </p:grpSpPr>
        <p:sp>
          <p:nvSpPr>
            <p:cNvPr id="107" name="Oval 35">
              <a:extLst>
                <a:ext uri="{FF2B5EF4-FFF2-40B4-BE49-F238E27FC236}">
                  <a16:creationId xmlns:a16="http://schemas.microsoft.com/office/drawing/2014/main" id="{4AD667C8-EB7D-4E42-A95F-1C4F451120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7" y="3266"/>
              <a:ext cx="567" cy="519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1800" dirty="0">
                <a:latin typeface="+mn-lt"/>
                <a:ea typeface="+mn-ea"/>
              </a:endParaRPr>
            </a:p>
          </p:txBody>
        </p:sp>
        <p:sp>
          <p:nvSpPr>
            <p:cNvPr id="108" name="Text Box 36">
              <a:extLst>
                <a:ext uri="{FF2B5EF4-FFF2-40B4-BE49-F238E27FC236}">
                  <a16:creationId xmlns:a16="http://schemas.microsoft.com/office/drawing/2014/main" id="{4FC0ECF4-A480-4602-BA9B-7EDA443824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3" y="3352"/>
              <a:ext cx="659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Wait for ACK or NAK 1</a:t>
              </a:r>
            </a:p>
          </p:txBody>
        </p:sp>
      </p:grpSp>
      <p:sp>
        <p:nvSpPr>
          <p:cNvPr id="109" name="Line 23">
            <a:extLst>
              <a:ext uri="{FF2B5EF4-FFF2-40B4-BE49-F238E27FC236}">
                <a16:creationId xmlns:a16="http://schemas.microsoft.com/office/drawing/2014/main" id="{6DD41AB4-7B02-4AE3-8D14-6A192ABB67A1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7213" y="5195888"/>
            <a:ext cx="2354262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110" name="文本框 15">
            <a:extLst>
              <a:ext uri="{FF2B5EF4-FFF2-40B4-BE49-F238E27FC236}">
                <a16:creationId xmlns:a16="http://schemas.microsoft.com/office/drawing/2014/main" id="{B62C95CB-2155-482B-B105-D85697045D9A}"/>
              </a:ext>
            </a:extLst>
          </p:cNvPr>
          <p:cNvSpPr txBox="1"/>
          <p:nvPr/>
        </p:nvSpPr>
        <p:spPr>
          <a:xfrm>
            <a:off x="3586254" y="3790879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dirty="0">
                <a:latin typeface="+mn-lt"/>
                <a:ea typeface="+mn-ea"/>
              </a:rPr>
              <a:t>#1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11" name="文本框 15">
            <a:extLst>
              <a:ext uri="{FF2B5EF4-FFF2-40B4-BE49-F238E27FC236}">
                <a16:creationId xmlns:a16="http://schemas.microsoft.com/office/drawing/2014/main" id="{AB51EB9C-A6DB-4C97-BE1B-8AECA4855C0B}"/>
              </a:ext>
            </a:extLst>
          </p:cNvPr>
          <p:cNvSpPr txBox="1"/>
          <p:nvPr/>
        </p:nvSpPr>
        <p:spPr>
          <a:xfrm>
            <a:off x="5952532" y="3783142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dirty="0">
                <a:latin typeface="+mn-lt"/>
                <a:ea typeface="+mn-ea"/>
              </a:rPr>
              <a:t>#1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12" name="Text Box 19">
            <a:extLst>
              <a:ext uri="{FF2B5EF4-FFF2-40B4-BE49-F238E27FC236}">
                <a16:creationId xmlns:a16="http://schemas.microsoft.com/office/drawing/2014/main" id="{450AEE24-C8F7-4DE8-B5AF-EA1DA9106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1458" y="5951837"/>
            <a:ext cx="234708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rdt2.2 sender</a:t>
            </a:r>
          </a:p>
        </p:txBody>
      </p:sp>
      <p:sp>
        <p:nvSpPr>
          <p:cNvPr id="113" name="Freeform 18">
            <a:extLst>
              <a:ext uri="{FF2B5EF4-FFF2-40B4-BE49-F238E27FC236}">
                <a16:creationId xmlns:a16="http://schemas.microsoft.com/office/drawing/2014/main" id="{7DE6D2FA-268B-40BD-BE72-E2F3291F97BE}"/>
              </a:ext>
            </a:extLst>
          </p:cNvPr>
          <p:cNvSpPr>
            <a:spLocks/>
          </p:cNvSpPr>
          <p:nvPr/>
        </p:nvSpPr>
        <p:spPr bwMode="auto">
          <a:xfrm rot="16200000" flipV="1">
            <a:off x="3524124" y="3421604"/>
            <a:ext cx="1266825" cy="205550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  <a:gd name="connsiteX0" fmla="*/ 0 w 10000"/>
              <a:gd name="connsiteY0" fmla="*/ 0 h 16600"/>
              <a:gd name="connsiteX1" fmla="*/ 10000 w 10000"/>
              <a:gd name="connsiteY1" fmla="*/ 0 h 1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16600">
                <a:moveTo>
                  <a:pt x="0" y="0"/>
                </a:moveTo>
                <a:cubicBezTo>
                  <a:pt x="212" y="10000"/>
                  <a:pt x="4962" y="31737"/>
                  <a:pt x="10000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114" name="Text Box 16">
            <a:extLst>
              <a:ext uri="{FF2B5EF4-FFF2-40B4-BE49-F238E27FC236}">
                <a16:creationId xmlns:a16="http://schemas.microsoft.com/office/drawing/2014/main" id="{BBD76835-30CC-4EEE-B604-364C5D15A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2149" y="2737766"/>
            <a:ext cx="2413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 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&amp;&amp; </a:t>
            </a:r>
            <a:r>
              <a:rPr lang="en-US" altLang="zh-CN" sz="1400" dirty="0" err="1">
                <a:solidFill>
                  <a:schemeClr val="accent6"/>
                </a:solidFill>
                <a:latin typeface="+mn-lt"/>
                <a:ea typeface="+mn-ea"/>
              </a:rPr>
              <a:t>notcorrupt</a:t>
            </a: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)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&amp;&amp; </a:t>
            </a:r>
            <a:r>
              <a:rPr lang="en-US" altLang="zh-CN" sz="1400" b="1" dirty="0" err="1">
                <a:solidFill>
                  <a:schemeClr val="accent6"/>
                </a:solidFill>
                <a:latin typeface="+mn-lt"/>
                <a:ea typeface="+mn-ea"/>
              </a:rPr>
              <a:t>isACK</a:t>
            </a:r>
            <a:r>
              <a:rPr lang="en-US" altLang="zh-CN" sz="1400" b="1" dirty="0">
                <a:solidFill>
                  <a:schemeClr val="accent6"/>
                </a:solidFill>
                <a:latin typeface="+mn-lt"/>
                <a:ea typeface="+mn-ea"/>
              </a:rPr>
              <a:t>(rcvpkt,1)</a:t>
            </a:r>
            <a:r>
              <a:rPr lang="en-US" altLang="zh-CN" sz="600" dirty="0">
                <a:solidFill>
                  <a:schemeClr val="accent6"/>
                </a:solidFill>
                <a:latin typeface="+mn-lt"/>
                <a:ea typeface="+mn-ea"/>
              </a:rPr>
              <a:t> </a:t>
            </a:r>
            <a:endParaRPr lang="en-US" altLang="zh-CN" sz="1400" dirty="0">
              <a:solidFill>
                <a:schemeClr val="accent6"/>
              </a:solidFill>
              <a:latin typeface="+mn-lt"/>
              <a:ea typeface="+mn-ea"/>
            </a:endParaRPr>
          </a:p>
        </p:txBody>
      </p:sp>
      <p:sp>
        <p:nvSpPr>
          <p:cNvPr id="115" name="Line 17">
            <a:extLst>
              <a:ext uri="{FF2B5EF4-FFF2-40B4-BE49-F238E27FC236}">
                <a16:creationId xmlns:a16="http://schemas.microsoft.com/office/drawing/2014/main" id="{835B9B9D-1153-49E5-B645-60F4E59B0E47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1050" y="3561678"/>
            <a:ext cx="18637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116" name="Text Box 36">
            <a:extLst>
              <a:ext uri="{FF2B5EF4-FFF2-40B4-BE49-F238E27FC236}">
                <a16:creationId xmlns:a16="http://schemas.microsoft.com/office/drawing/2014/main" id="{33983CA8-DA1D-4A7F-B576-88E8F0FD8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4150" y="3585492"/>
            <a:ext cx="379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>
                <a:latin typeface="+mn-lt"/>
                <a:ea typeface="+mn-ea"/>
              </a:rPr>
              <a:t>L</a:t>
            </a:r>
          </a:p>
        </p:txBody>
      </p:sp>
      <p:sp>
        <p:nvSpPr>
          <p:cNvPr id="117" name="文本框 14">
            <a:extLst>
              <a:ext uri="{FF2B5EF4-FFF2-40B4-BE49-F238E27FC236}">
                <a16:creationId xmlns:a16="http://schemas.microsoft.com/office/drawing/2014/main" id="{1113B8C5-D830-404A-9973-D8515830C5D1}"/>
              </a:ext>
            </a:extLst>
          </p:cNvPr>
          <p:cNvSpPr txBox="1"/>
          <p:nvPr/>
        </p:nvSpPr>
        <p:spPr>
          <a:xfrm>
            <a:off x="3541675" y="2355206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dirty="0">
                <a:latin typeface="+mn-lt"/>
                <a:ea typeface="+mn-ea"/>
              </a:rPr>
              <a:t>#0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18" name="文本框 14">
            <a:extLst>
              <a:ext uri="{FF2B5EF4-FFF2-40B4-BE49-F238E27FC236}">
                <a16:creationId xmlns:a16="http://schemas.microsoft.com/office/drawing/2014/main" id="{D48F51EE-107A-4A93-BC12-2AA4EA77C0FE}"/>
              </a:ext>
            </a:extLst>
          </p:cNvPr>
          <p:cNvSpPr txBox="1"/>
          <p:nvPr/>
        </p:nvSpPr>
        <p:spPr>
          <a:xfrm>
            <a:off x="5897526" y="2350815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dirty="0">
                <a:latin typeface="+mn-lt"/>
                <a:ea typeface="+mn-ea"/>
              </a:rPr>
              <a:t>#0</a:t>
            </a:r>
            <a:endParaRPr lang="zh-CN" altLang="en-US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44967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rdt2.2 Receiver FSMs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51</a:t>
            </a:fld>
            <a:endParaRPr lang="en-US" altLang="zh-CN" dirty="0"/>
          </a:p>
        </p:txBody>
      </p:sp>
      <p:grpSp>
        <p:nvGrpSpPr>
          <p:cNvPr id="57" name="Group 22">
            <a:extLst>
              <a:ext uri="{FF2B5EF4-FFF2-40B4-BE49-F238E27FC236}">
                <a16:creationId xmlns:a16="http://schemas.microsoft.com/office/drawing/2014/main" id="{11F65C68-9DDA-46F9-91ED-BF9B51F381C7}"/>
              </a:ext>
            </a:extLst>
          </p:cNvPr>
          <p:cNvGrpSpPr>
            <a:grpSpLocks/>
          </p:cNvGrpSpPr>
          <p:nvPr/>
        </p:nvGrpSpPr>
        <p:grpSpPr bwMode="auto">
          <a:xfrm>
            <a:off x="3974539" y="3522664"/>
            <a:ext cx="847725" cy="795337"/>
            <a:chOff x="3570" y="3063"/>
            <a:chExt cx="534" cy="501"/>
          </a:xfrm>
        </p:grpSpPr>
        <p:sp>
          <p:nvSpPr>
            <p:cNvPr id="58" name="Oval 23">
              <a:extLst>
                <a:ext uri="{FF2B5EF4-FFF2-40B4-BE49-F238E27FC236}">
                  <a16:creationId xmlns:a16="http://schemas.microsoft.com/office/drawing/2014/main" id="{8BF7A3B2-84F7-41D6-A191-9CAB7D34B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063"/>
              <a:ext cx="534" cy="501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59" name="Text Box 24">
              <a:extLst>
                <a:ext uri="{FF2B5EF4-FFF2-40B4-BE49-F238E27FC236}">
                  <a16:creationId xmlns:a16="http://schemas.microsoft.com/office/drawing/2014/main" id="{7D133B17-6503-4E5A-ABCD-6208CDDCB2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7" y="3085"/>
              <a:ext cx="504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Wait for 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0 from below</a:t>
              </a:r>
            </a:p>
          </p:txBody>
        </p:sp>
      </p:grpSp>
      <p:sp>
        <p:nvSpPr>
          <p:cNvPr id="61" name="Freeform 26">
            <a:extLst>
              <a:ext uri="{FF2B5EF4-FFF2-40B4-BE49-F238E27FC236}">
                <a16:creationId xmlns:a16="http://schemas.microsoft.com/office/drawing/2014/main" id="{D0096F00-A1FC-445A-A80C-0588910530B8}"/>
              </a:ext>
            </a:extLst>
          </p:cNvPr>
          <p:cNvSpPr>
            <a:spLocks/>
          </p:cNvSpPr>
          <p:nvPr/>
        </p:nvSpPr>
        <p:spPr bwMode="auto">
          <a:xfrm>
            <a:off x="4632558" y="4275194"/>
            <a:ext cx="2498621" cy="284969"/>
          </a:xfrm>
          <a:custGeom>
            <a:avLst/>
            <a:gdLst>
              <a:gd name="T0" fmla="*/ 0 w 1514"/>
              <a:gd name="T1" fmla="*/ 0 h 130"/>
              <a:gd name="T2" fmla="*/ 2147483646 w 1514"/>
              <a:gd name="T3" fmla="*/ 2147483646 h 130"/>
              <a:gd name="T4" fmla="*/ 0 60000 65536"/>
              <a:gd name="T5" fmla="*/ 0 60000 65536"/>
              <a:gd name="T6" fmla="*/ 0 w 1514"/>
              <a:gd name="T7" fmla="*/ 0 h 130"/>
              <a:gd name="T8" fmla="*/ 1514 w 1514"/>
              <a:gd name="T9" fmla="*/ 130 h 130"/>
              <a:gd name="connsiteX0" fmla="*/ 0 w 10594"/>
              <a:gd name="connsiteY0" fmla="*/ 0 h 7408"/>
              <a:gd name="connsiteX1" fmla="*/ 10594 w 10594"/>
              <a:gd name="connsiteY1" fmla="*/ 1770 h 7408"/>
              <a:gd name="connsiteX0" fmla="*/ 0 w 10000"/>
              <a:gd name="connsiteY0" fmla="*/ 0 h 16559"/>
              <a:gd name="connsiteX1" fmla="*/ 10000 w 10000"/>
              <a:gd name="connsiteY1" fmla="*/ 2389 h 16559"/>
              <a:gd name="connsiteX0" fmla="*/ 0 w 10112"/>
              <a:gd name="connsiteY0" fmla="*/ 0 h 18065"/>
              <a:gd name="connsiteX1" fmla="*/ 10112 w 10112"/>
              <a:gd name="connsiteY1" fmla="*/ 6127 h 18065"/>
              <a:gd name="connsiteX0" fmla="*/ 0 w 10149"/>
              <a:gd name="connsiteY0" fmla="*/ 1349 h 16604"/>
              <a:gd name="connsiteX1" fmla="*/ 10149 w 10149"/>
              <a:gd name="connsiteY1" fmla="*/ 0 h 16604"/>
              <a:gd name="connsiteX0" fmla="*/ 0 w 10149"/>
              <a:gd name="connsiteY0" fmla="*/ 1349 h 19172"/>
              <a:gd name="connsiteX1" fmla="*/ 10149 w 10149"/>
              <a:gd name="connsiteY1" fmla="*/ 0 h 19172"/>
              <a:gd name="connsiteX0" fmla="*/ 0 w 9738"/>
              <a:gd name="connsiteY0" fmla="*/ 3841 h 20709"/>
              <a:gd name="connsiteX1" fmla="*/ 9738 w 9738"/>
              <a:gd name="connsiteY1" fmla="*/ 0 h 20709"/>
              <a:gd name="connsiteX0" fmla="*/ 0 w 10000"/>
              <a:gd name="connsiteY0" fmla="*/ 1855 h 8221"/>
              <a:gd name="connsiteX1" fmla="*/ 10000 w 10000"/>
              <a:gd name="connsiteY1" fmla="*/ 0 h 8221"/>
              <a:gd name="connsiteX0" fmla="*/ 0 w 10077"/>
              <a:gd name="connsiteY0" fmla="*/ 0 h 8891"/>
              <a:gd name="connsiteX1" fmla="*/ 10077 w 10077"/>
              <a:gd name="connsiteY1" fmla="*/ 306 h 8891"/>
              <a:gd name="connsiteX0" fmla="*/ 0 w 10000"/>
              <a:gd name="connsiteY0" fmla="*/ 0 h 11252"/>
              <a:gd name="connsiteX1" fmla="*/ 10000 w 10000"/>
              <a:gd name="connsiteY1" fmla="*/ 344 h 11252"/>
              <a:gd name="connsiteX0" fmla="*/ 0 w 10000"/>
              <a:gd name="connsiteY0" fmla="*/ 0 h 12314"/>
              <a:gd name="connsiteX1" fmla="*/ 10000 w 10000"/>
              <a:gd name="connsiteY1" fmla="*/ 344 h 12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12314">
                <a:moveTo>
                  <a:pt x="0" y="0"/>
                </a:moveTo>
                <a:cubicBezTo>
                  <a:pt x="1461" y="16738"/>
                  <a:pt x="8361" y="15984"/>
                  <a:pt x="10000" y="344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" name="Text Box 27">
            <a:extLst>
              <a:ext uri="{FF2B5EF4-FFF2-40B4-BE49-F238E27FC236}">
                <a16:creationId xmlns:a16="http://schemas.microsoft.com/office/drawing/2014/main" id="{C55DB96E-A3EB-45CA-9AC2-36F0E6FB5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0639" y="4687241"/>
            <a:ext cx="39401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&amp;&amp; </a:t>
            </a:r>
            <a:r>
              <a:rPr lang="en-US" altLang="zh-CN" sz="1400" dirty="0" err="1">
                <a:solidFill>
                  <a:schemeClr val="accent6"/>
                </a:solidFill>
                <a:latin typeface="+mn-lt"/>
                <a:ea typeface="+mn-ea"/>
              </a:rPr>
              <a:t>notcorrupt</a:t>
            </a: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)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  &amp;&amp; has_seq1(</a:t>
            </a:r>
            <a:r>
              <a:rPr lang="en-US" altLang="zh-CN" sz="14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) </a:t>
            </a:r>
          </a:p>
        </p:txBody>
      </p:sp>
      <p:sp>
        <p:nvSpPr>
          <p:cNvPr id="63" name="Line 28">
            <a:extLst>
              <a:ext uri="{FF2B5EF4-FFF2-40B4-BE49-F238E27FC236}">
                <a16:creationId xmlns:a16="http://schemas.microsoft.com/office/drawing/2014/main" id="{2E1AD5B6-F254-452D-991D-AE5D425F15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365064" y="5265091"/>
            <a:ext cx="351948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4" name="Text Box 29">
            <a:extLst>
              <a:ext uri="{FF2B5EF4-FFF2-40B4-BE49-F238E27FC236}">
                <a16:creationId xmlns:a16="http://schemas.microsoft.com/office/drawing/2014/main" id="{1161AB5C-B028-4114-B45D-DF05185B5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8889" y="5244454"/>
            <a:ext cx="4175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extract(</a:t>
            </a:r>
            <a:r>
              <a:rPr lang="en-US" altLang="zh-CN" sz="1400" dirty="0" err="1">
                <a:latin typeface="+mn-lt"/>
                <a:ea typeface="+mn-ea"/>
              </a:rPr>
              <a:t>rcvpkt,data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deliver_data</a:t>
            </a:r>
            <a:r>
              <a:rPr lang="en-US" altLang="zh-CN" sz="1400" dirty="0">
                <a:latin typeface="+mn-lt"/>
                <a:ea typeface="+mn-ea"/>
              </a:rPr>
              <a:t>(data)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b="1" dirty="0" err="1">
                <a:latin typeface="+mn-lt"/>
                <a:ea typeface="+mn-ea"/>
              </a:rPr>
              <a:t>sndpkt</a:t>
            </a:r>
            <a:r>
              <a:rPr lang="en-US" altLang="zh-CN" sz="1400" b="1" dirty="0">
                <a:latin typeface="+mn-lt"/>
                <a:ea typeface="+mn-ea"/>
              </a:rPr>
              <a:t> = </a:t>
            </a:r>
            <a:r>
              <a:rPr lang="en-US" altLang="zh-CN" sz="1400" b="1" dirty="0" err="1">
                <a:latin typeface="+mn-lt"/>
                <a:ea typeface="+mn-ea"/>
              </a:rPr>
              <a:t>make_pkt</a:t>
            </a:r>
            <a:r>
              <a:rPr lang="en-US" altLang="zh-CN" sz="1400" b="1" dirty="0">
                <a:latin typeface="+mn-lt"/>
                <a:ea typeface="+mn-ea"/>
              </a:rPr>
              <a:t>(ACK1, </a:t>
            </a:r>
            <a:r>
              <a:rPr lang="en-US" altLang="zh-CN" sz="1400" b="1" dirty="0" err="1">
                <a:latin typeface="+mn-lt"/>
                <a:ea typeface="+mn-ea"/>
              </a:rPr>
              <a:t>chksum</a:t>
            </a:r>
            <a:r>
              <a:rPr lang="en-US" altLang="zh-CN" sz="1400" b="1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udt_send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sndpkt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</p:txBody>
      </p:sp>
      <p:sp>
        <p:nvSpPr>
          <p:cNvPr id="65" name="Freeform 30">
            <a:extLst>
              <a:ext uri="{FF2B5EF4-FFF2-40B4-BE49-F238E27FC236}">
                <a16:creationId xmlns:a16="http://schemas.microsoft.com/office/drawing/2014/main" id="{0D94B996-7F3E-44F9-989A-B0AC2DE6C787}"/>
              </a:ext>
            </a:extLst>
          </p:cNvPr>
          <p:cNvSpPr>
            <a:spLocks/>
          </p:cNvSpPr>
          <p:nvPr/>
        </p:nvSpPr>
        <p:spPr bwMode="auto">
          <a:xfrm flipH="1">
            <a:off x="3510989" y="3175000"/>
            <a:ext cx="490537" cy="1358900"/>
          </a:xfrm>
          <a:custGeom>
            <a:avLst/>
            <a:gdLst>
              <a:gd name="T0" fmla="*/ 2147483646 w 619"/>
              <a:gd name="T1" fmla="*/ 2147483646 h 1815"/>
              <a:gd name="T2" fmla="*/ 0 w 619"/>
              <a:gd name="T3" fmla="*/ 2147483646 h 1815"/>
              <a:gd name="T4" fmla="*/ 0 60000 65536"/>
              <a:gd name="T5" fmla="*/ 0 60000 65536"/>
              <a:gd name="T6" fmla="*/ 0 w 619"/>
              <a:gd name="T7" fmla="*/ 0 h 1815"/>
              <a:gd name="T8" fmla="*/ 619 w 619"/>
              <a:gd name="T9" fmla="*/ 1815 h 18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9" name="Text Box 34">
            <a:extLst>
              <a:ext uri="{FF2B5EF4-FFF2-40B4-BE49-F238E27FC236}">
                <a16:creationId xmlns:a16="http://schemas.microsoft.com/office/drawing/2014/main" id="{23D5E6D3-B4BD-49D0-99BB-69B3D0912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3700" y="3568700"/>
            <a:ext cx="14366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2000" dirty="0">
                <a:latin typeface="+mn-lt"/>
                <a:ea typeface="+mn-ea"/>
              </a:rPr>
              <a:t>receiver FSM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2000" dirty="0">
                <a:latin typeface="+mn-lt"/>
                <a:ea typeface="+mn-ea"/>
              </a:rPr>
              <a:t>fragment</a:t>
            </a:r>
          </a:p>
        </p:txBody>
      </p:sp>
      <p:sp>
        <p:nvSpPr>
          <p:cNvPr id="72" name="Text Box 21">
            <a:extLst>
              <a:ext uri="{FF2B5EF4-FFF2-40B4-BE49-F238E27FC236}">
                <a16:creationId xmlns:a16="http://schemas.microsoft.com/office/drawing/2014/main" id="{AC70D231-64F1-49B6-9CE9-671C4BAE3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7646" y="6359243"/>
            <a:ext cx="3041717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2400" dirty="0" err="1">
                <a:latin typeface="+mn-lt"/>
                <a:ea typeface="+mn-ea"/>
              </a:rPr>
              <a:t>rdt</a:t>
            </a:r>
            <a:r>
              <a:rPr lang="en-US" altLang="zh-CN" sz="2400" dirty="0">
                <a:latin typeface="+mn-lt"/>
                <a:ea typeface="+mn-ea"/>
              </a:rPr>
              <a:t> 2.2 receiver</a:t>
            </a:r>
          </a:p>
        </p:txBody>
      </p:sp>
      <p:sp>
        <p:nvSpPr>
          <p:cNvPr id="73" name="Freeform 7">
            <a:extLst>
              <a:ext uri="{FF2B5EF4-FFF2-40B4-BE49-F238E27FC236}">
                <a16:creationId xmlns:a16="http://schemas.microsoft.com/office/drawing/2014/main" id="{49C96992-C1B5-441B-9B85-CC56B81EC5EF}"/>
              </a:ext>
            </a:extLst>
          </p:cNvPr>
          <p:cNvSpPr>
            <a:spLocks/>
          </p:cNvSpPr>
          <p:nvPr/>
        </p:nvSpPr>
        <p:spPr bwMode="auto">
          <a:xfrm flipV="1">
            <a:off x="4355899" y="3007593"/>
            <a:ext cx="2848176" cy="479144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  <a:gd name="connsiteX0" fmla="*/ 0 w 18204"/>
              <a:gd name="connsiteY0" fmla="*/ 364 h 7476"/>
              <a:gd name="connsiteX1" fmla="*/ 18204 w 18204"/>
              <a:gd name="connsiteY1" fmla="*/ 0 h 7476"/>
              <a:gd name="connsiteX0" fmla="*/ 0 w 10000"/>
              <a:gd name="connsiteY0" fmla="*/ 487 h 8900"/>
              <a:gd name="connsiteX1" fmla="*/ 10000 w 10000"/>
              <a:gd name="connsiteY1" fmla="*/ 0 h 8900"/>
              <a:gd name="connsiteX0" fmla="*/ 0 w 9836"/>
              <a:gd name="connsiteY0" fmla="*/ 0 h 9874"/>
              <a:gd name="connsiteX1" fmla="*/ 9836 w 9836"/>
              <a:gd name="connsiteY1" fmla="*/ 247 h 9874"/>
              <a:gd name="connsiteX0" fmla="*/ 0 w 10000"/>
              <a:gd name="connsiteY0" fmla="*/ 0 h 12417"/>
              <a:gd name="connsiteX1" fmla="*/ 10000 w 10000"/>
              <a:gd name="connsiteY1" fmla="*/ 250 h 12417"/>
              <a:gd name="connsiteX0" fmla="*/ 0 w 10000"/>
              <a:gd name="connsiteY0" fmla="*/ 0 h 13490"/>
              <a:gd name="connsiteX1" fmla="*/ 10000 w 10000"/>
              <a:gd name="connsiteY1" fmla="*/ 250 h 13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13490">
                <a:moveTo>
                  <a:pt x="0" y="0"/>
                </a:moveTo>
                <a:cubicBezTo>
                  <a:pt x="686" y="18337"/>
                  <a:pt x="8562" y="17552"/>
                  <a:pt x="10000" y="25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grpSp>
        <p:nvGrpSpPr>
          <p:cNvPr id="74" name="Group 15">
            <a:extLst>
              <a:ext uri="{FF2B5EF4-FFF2-40B4-BE49-F238E27FC236}">
                <a16:creationId xmlns:a16="http://schemas.microsoft.com/office/drawing/2014/main" id="{FC926622-89CA-4BD5-86B7-9846D6E1E114}"/>
              </a:ext>
            </a:extLst>
          </p:cNvPr>
          <p:cNvGrpSpPr>
            <a:grpSpLocks/>
          </p:cNvGrpSpPr>
          <p:nvPr/>
        </p:nvGrpSpPr>
        <p:grpSpPr bwMode="auto">
          <a:xfrm>
            <a:off x="6794499" y="3479439"/>
            <a:ext cx="825500" cy="796925"/>
            <a:chOff x="4398" y="3133"/>
            <a:chExt cx="520" cy="502"/>
          </a:xfrm>
        </p:grpSpPr>
        <p:sp>
          <p:nvSpPr>
            <p:cNvPr id="75" name="Oval 16">
              <a:extLst>
                <a:ext uri="{FF2B5EF4-FFF2-40B4-BE49-F238E27FC236}">
                  <a16:creationId xmlns:a16="http://schemas.microsoft.com/office/drawing/2014/main" id="{CB71A939-CA8A-4F4B-B942-5D9A36FE95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8" y="3133"/>
              <a:ext cx="507" cy="50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1800" dirty="0">
                <a:latin typeface="+mn-lt"/>
                <a:ea typeface="+mn-ea"/>
              </a:endParaRPr>
            </a:p>
          </p:txBody>
        </p:sp>
        <p:sp>
          <p:nvSpPr>
            <p:cNvPr id="76" name="Text Box 17">
              <a:extLst>
                <a:ext uri="{FF2B5EF4-FFF2-40B4-BE49-F238E27FC236}">
                  <a16:creationId xmlns:a16="http://schemas.microsoft.com/office/drawing/2014/main" id="{D81A73AA-A6BC-485F-B96A-EA54180057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4" y="3163"/>
              <a:ext cx="504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Wait for 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1 from below</a:t>
              </a:r>
            </a:p>
          </p:txBody>
        </p:sp>
      </p:grpSp>
      <p:sp>
        <p:nvSpPr>
          <p:cNvPr id="77" name="Text Box 27">
            <a:extLst>
              <a:ext uri="{FF2B5EF4-FFF2-40B4-BE49-F238E27FC236}">
                <a16:creationId xmlns:a16="http://schemas.microsoft.com/office/drawing/2014/main" id="{4E411960-20D0-400E-9F78-795F6879F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7439" y="1431926"/>
            <a:ext cx="39401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&amp;&amp; </a:t>
            </a:r>
            <a:r>
              <a:rPr lang="en-US" altLang="zh-CN" sz="1400" dirty="0" err="1">
                <a:solidFill>
                  <a:schemeClr val="accent6"/>
                </a:solidFill>
                <a:latin typeface="+mn-lt"/>
                <a:ea typeface="+mn-ea"/>
              </a:rPr>
              <a:t>notcorrupt</a:t>
            </a: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)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  &amp;&amp; has_seq0(</a:t>
            </a:r>
            <a:r>
              <a:rPr lang="en-US" altLang="zh-CN" sz="14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400" dirty="0">
                <a:solidFill>
                  <a:schemeClr val="accent6"/>
                </a:solidFill>
                <a:latin typeface="+mn-lt"/>
                <a:ea typeface="+mn-ea"/>
              </a:rPr>
              <a:t>) </a:t>
            </a:r>
          </a:p>
        </p:txBody>
      </p:sp>
      <p:sp>
        <p:nvSpPr>
          <p:cNvPr id="78" name="Line 28">
            <a:extLst>
              <a:ext uri="{FF2B5EF4-FFF2-40B4-BE49-F238E27FC236}">
                <a16:creationId xmlns:a16="http://schemas.microsoft.com/office/drawing/2014/main" id="{F1CB9070-927E-4C4A-9132-3CEE3DA9CE6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61864" y="2009776"/>
            <a:ext cx="351948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79" name="Text Box 29">
            <a:extLst>
              <a:ext uri="{FF2B5EF4-FFF2-40B4-BE49-F238E27FC236}">
                <a16:creationId xmlns:a16="http://schemas.microsoft.com/office/drawing/2014/main" id="{3AEBDB36-7F81-4401-9B4E-EF9AEAC74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5689" y="1989139"/>
            <a:ext cx="41751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extract(</a:t>
            </a:r>
            <a:r>
              <a:rPr lang="en-US" altLang="zh-CN" sz="1400" dirty="0" err="1">
                <a:latin typeface="+mn-lt"/>
                <a:ea typeface="+mn-ea"/>
              </a:rPr>
              <a:t>rcvpkt,data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deliver_data</a:t>
            </a:r>
            <a:r>
              <a:rPr lang="en-US" altLang="zh-CN" sz="1400" dirty="0">
                <a:latin typeface="+mn-lt"/>
                <a:ea typeface="+mn-ea"/>
              </a:rPr>
              <a:t>(data)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b="1" dirty="0" err="1">
                <a:latin typeface="+mn-lt"/>
                <a:ea typeface="+mn-ea"/>
              </a:rPr>
              <a:t>sndpkt</a:t>
            </a:r>
            <a:r>
              <a:rPr lang="en-US" altLang="zh-CN" sz="1400" b="1" dirty="0">
                <a:latin typeface="+mn-lt"/>
                <a:ea typeface="+mn-ea"/>
              </a:rPr>
              <a:t> = </a:t>
            </a:r>
            <a:r>
              <a:rPr lang="en-US" altLang="zh-CN" sz="1400" b="1" dirty="0" err="1">
                <a:latin typeface="+mn-lt"/>
                <a:ea typeface="+mn-ea"/>
              </a:rPr>
              <a:t>make_pkt</a:t>
            </a:r>
            <a:r>
              <a:rPr lang="en-US" altLang="zh-CN" sz="1400" b="1" dirty="0">
                <a:latin typeface="+mn-lt"/>
                <a:ea typeface="+mn-ea"/>
              </a:rPr>
              <a:t>(ACK0, </a:t>
            </a:r>
            <a:r>
              <a:rPr lang="en-US" altLang="zh-CN" sz="1400" b="1" dirty="0" err="1">
                <a:latin typeface="+mn-lt"/>
                <a:ea typeface="+mn-ea"/>
              </a:rPr>
              <a:t>chksum</a:t>
            </a:r>
            <a:r>
              <a:rPr lang="en-US" altLang="zh-CN" sz="1400" b="1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udt_send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sndpkt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</p:txBody>
      </p:sp>
      <p:sp>
        <p:nvSpPr>
          <p:cNvPr id="81" name="Freeform 30">
            <a:extLst>
              <a:ext uri="{FF2B5EF4-FFF2-40B4-BE49-F238E27FC236}">
                <a16:creationId xmlns:a16="http://schemas.microsoft.com/office/drawing/2014/main" id="{F25DEF76-DC9D-4E3D-99B0-339D93F4A889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7599363" y="3196902"/>
            <a:ext cx="490537" cy="1358900"/>
          </a:xfrm>
          <a:custGeom>
            <a:avLst/>
            <a:gdLst>
              <a:gd name="T0" fmla="*/ 2147483646 w 619"/>
              <a:gd name="T1" fmla="*/ 2147483646 h 1815"/>
              <a:gd name="T2" fmla="*/ 0 w 619"/>
              <a:gd name="T3" fmla="*/ 2147483646 h 1815"/>
              <a:gd name="T4" fmla="*/ 0 60000 65536"/>
              <a:gd name="T5" fmla="*/ 0 60000 65536"/>
              <a:gd name="T6" fmla="*/ 0 w 619"/>
              <a:gd name="T7" fmla="*/ 0 h 1815"/>
              <a:gd name="T8" fmla="*/ 619 w 619"/>
              <a:gd name="T9" fmla="*/ 1815 h 18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82" name="Line 31">
            <a:extLst>
              <a:ext uri="{FF2B5EF4-FFF2-40B4-BE49-F238E27FC236}">
                <a16:creationId xmlns:a16="http://schemas.microsoft.com/office/drawing/2014/main" id="{53222DDB-7795-493B-AD65-025A131407C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3457" y="4071755"/>
            <a:ext cx="19240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83" name="Text Box 32">
            <a:extLst>
              <a:ext uri="{FF2B5EF4-FFF2-40B4-BE49-F238E27FC236}">
                <a16:creationId xmlns:a16="http://schemas.microsoft.com/office/drawing/2014/main" id="{9556866B-4FC6-4F98-A784-F6F81A895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495" y="3235144"/>
            <a:ext cx="236061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&amp;&amp;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</a:t>
            </a:r>
            <a:r>
              <a:rPr lang="en-US" altLang="zh-CN" sz="1400" dirty="0">
                <a:solidFill>
                  <a:schemeClr val="accent2"/>
                </a:solidFill>
                <a:latin typeface="+mn-lt"/>
                <a:ea typeface="+mn-ea"/>
              </a:rPr>
              <a:t>(corrupt(</a:t>
            </a:r>
            <a:r>
              <a:rPr lang="en-US" altLang="zh-CN" sz="1400" dirty="0" err="1">
                <a:solidFill>
                  <a:schemeClr val="accent2"/>
                </a:solidFill>
                <a:latin typeface="+mn-lt"/>
                <a:ea typeface="+mn-ea"/>
              </a:rPr>
              <a:t>rcvpkt</a:t>
            </a:r>
            <a:r>
              <a:rPr lang="en-US" altLang="zh-CN" sz="1400" dirty="0">
                <a:solidFill>
                  <a:schemeClr val="accent2"/>
                </a:solidFill>
                <a:latin typeface="+mn-lt"/>
                <a:ea typeface="+mn-ea"/>
              </a:rPr>
              <a:t>) ||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solidFill>
                  <a:schemeClr val="accent2"/>
                </a:solidFill>
                <a:latin typeface="+mn-lt"/>
                <a:ea typeface="+mn-ea"/>
              </a:rPr>
              <a:t>     </a:t>
            </a:r>
            <a:r>
              <a:rPr lang="en-US" altLang="zh-CN" sz="1400" b="1" dirty="0">
                <a:solidFill>
                  <a:schemeClr val="accent2"/>
                </a:solidFill>
                <a:latin typeface="+mn-lt"/>
                <a:ea typeface="+mn-ea"/>
              </a:rPr>
              <a:t>has_seq1(</a:t>
            </a:r>
            <a:r>
              <a:rPr lang="en-US" altLang="zh-CN" sz="1400" b="1" dirty="0" err="1">
                <a:solidFill>
                  <a:schemeClr val="accent2"/>
                </a:solidFill>
                <a:latin typeface="+mn-lt"/>
                <a:ea typeface="+mn-ea"/>
              </a:rPr>
              <a:t>rcvpkt</a:t>
            </a:r>
            <a:r>
              <a:rPr lang="en-US" altLang="zh-CN" sz="1400" b="1" dirty="0">
                <a:solidFill>
                  <a:schemeClr val="accent2"/>
                </a:solidFill>
                <a:latin typeface="+mn-lt"/>
                <a:ea typeface="+mn-ea"/>
              </a:rPr>
              <a:t>))</a:t>
            </a:r>
          </a:p>
        </p:txBody>
      </p:sp>
      <p:sp>
        <p:nvSpPr>
          <p:cNvPr id="84" name="Text Box 33">
            <a:extLst>
              <a:ext uri="{FF2B5EF4-FFF2-40B4-BE49-F238E27FC236}">
                <a16:creationId xmlns:a16="http://schemas.microsoft.com/office/drawing/2014/main" id="{B9D35C53-B935-4E5A-B5AB-2DF27205B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2969" y="4100331"/>
            <a:ext cx="20383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b="1" dirty="0" err="1">
                <a:latin typeface="+mn-lt"/>
                <a:ea typeface="+mn-ea"/>
              </a:rPr>
              <a:t>udt_send</a:t>
            </a:r>
            <a:r>
              <a:rPr lang="en-US" altLang="zh-CN" sz="1400" b="1" dirty="0">
                <a:latin typeface="+mn-lt"/>
                <a:ea typeface="+mn-ea"/>
              </a:rPr>
              <a:t>(</a:t>
            </a:r>
            <a:r>
              <a:rPr lang="en-US" altLang="zh-CN" sz="1400" b="1" dirty="0" err="1">
                <a:latin typeface="+mn-lt"/>
                <a:ea typeface="+mn-ea"/>
              </a:rPr>
              <a:t>sndpkt</a:t>
            </a:r>
            <a:r>
              <a:rPr lang="en-US" altLang="zh-CN" sz="1400" b="1" dirty="0">
                <a:latin typeface="+mn-lt"/>
                <a:ea typeface="+mn-ea"/>
              </a:rPr>
              <a:t>)</a:t>
            </a:r>
          </a:p>
        </p:txBody>
      </p:sp>
      <p:sp>
        <p:nvSpPr>
          <p:cNvPr id="85" name="Line 31">
            <a:extLst>
              <a:ext uri="{FF2B5EF4-FFF2-40B4-BE49-F238E27FC236}">
                <a16:creationId xmlns:a16="http://schemas.microsoft.com/office/drawing/2014/main" id="{A0242DDD-2DAB-47C6-B4C3-3FF95E2A0D4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90473" y="4011612"/>
            <a:ext cx="19240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86" name="Text Box 32">
            <a:extLst>
              <a:ext uri="{FF2B5EF4-FFF2-40B4-BE49-F238E27FC236}">
                <a16:creationId xmlns:a16="http://schemas.microsoft.com/office/drawing/2014/main" id="{9D40EBD5-0612-4C75-9355-EF23D72A8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9511" y="3175001"/>
            <a:ext cx="236061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rdt_rcv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rcvpkt</a:t>
            </a:r>
            <a:r>
              <a:rPr lang="en-US" altLang="zh-CN" sz="1400" dirty="0">
                <a:latin typeface="+mn-lt"/>
                <a:ea typeface="+mn-ea"/>
              </a:rPr>
              <a:t>) &amp;&amp;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</a:t>
            </a:r>
            <a:r>
              <a:rPr lang="en-US" altLang="zh-CN" sz="1400" dirty="0">
                <a:solidFill>
                  <a:schemeClr val="accent2"/>
                </a:solidFill>
                <a:latin typeface="+mn-lt"/>
                <a:ea typeface="+mn-ea"/>
              </a:rPr>
              <a:t>(corrupt(</a:t>
            </a:r>
            <a:r>
              <a:rPr lang="en-US" altLang="zh-CN" sz="1400" dirty="0" err="1">
                <a:solidFill>
                  <a:schemeClr val="accent2"/>
                </a:solidFill>
                <a:latin typeface="+mn-lt"/>
                <a:ea typeface="+mn-ea"/>
              </a:rPr>
              <a:t>rcvpkt</a:t>
            </a:r>
            <a:r>
              <a:rPr lang="en-US" altLang="zh-CN" sz="1400" dirty="0">
                <a:solidFill>
                  <a:schemeClr val="accent2"/>
                </a:solidFill>
                <a:latin typeface="+mn-lt"/>
                <a:ea typeface="+mn-ea"/>
              </a:rPr>
              <a:t>) ||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solidFill>
                  <a:schemeClr val="accent2"/>
                </a:solidFill>
                <a:latin typeface="+mn-lt"/>
                <a:ea typeface="+mn-ea"/>
              </a:rPr>
              <a:t>     </a:t>
            </a:r>
            <a:r>
              <a:rPr lang="en-US" altLang="zh-CN" sz="1400" b="1" dirty="0">
                <a:solidFill>
                  <a:schemeClr val="accent2"/>
                </a:solidFill>
                <a:latin typeface="+mn-lt"/>
                <a:ea typeface="+mn-ea"/>
              </a:rPr>
              <a:t>has_seq0(</a:t>
            </a:r>
            <a:r>
              <a:rPr lang="en-US" altLang="zh-CN" sz="1400" b="1" dirty="0" err="1">
                <a:solidFill>
                  <a:schemeClr val="accent2"/>
                </a:solidFill>
                <a:latin typeface="+mn-lt"/>
                <a:ea typeface="+mn-ea"/>
              </a:rPr>
              <a:t>rcvpkt</a:t>
            </a:r>
            <a:r>
              <a:rPr lang="en-US" altLang="zh-CN" sz="1400" b="1" dirty="0">
                <a:solidFill>
                  <a:schemeClr val="accent2"/>
                </a:solidFill>
                <a:latin typeface="+mn-lt"/>
                <a:ea typeface="+mn-ea"/>
              </a:rPr>
              <a:t>))</a:t>
            </a:r>
          </a:p>
        </p:txBody>
      </p:sp>
      <p:sp>
        <p:nvSpPr>
          <p:cNvPr id="87" name="Text Box 33">
            <a:extLst>
              <a:ext uri="{FF2B5EF4-FFF2-40B4-BE49-F238E27FC236}">
                <a16:creationId xmlns:a16="http://schemas.microsoft.com/office/drawing/2014/main" id="{F53DA5D9-727C-4D65-B86D-BB20DDA73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985" y="4040188"/>
            <a:ext cx="20383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1400" b="1" dirty="0" err="1">
                <a:latin typeface="+mn-lt"/>
                <a:ea typeface="+mn-ea"/>
              </a:rPr>
              <a:t>udt_send</a:t>
            </a:r>
            <a:r>
              <a:rPr lang="en-US" altLang="zh-CN" sz="1400" b="1" dirty="0">
                <a:latin typeface="+mn-lt"/>
                <a:ea typeface="+mn-ea"/>
              </a:rPr>
              <a:t>(</a:t>
            </a:r>
            <a:r>
              <a:rPr lang="en-US" altLang="zh-CN" sz="1400" b="1" dirty="0" err="1">
                <a:latin typeface="+mn-lt"/>
                <a:ea typeface="+mn-ea"/>
              </a:rPr>
              <a:t>sndpkt</a:t>
            </a:r>
            <a:r>
              <a:rPr lang="en-US" altLang="zh-CN" sz="1400" b="1" dirty="0">
                <a:latin typeface="+mn-lt"/>
                <a:ea typeface="+mn-ea"/>
              </a:rPr>
              <a:t>)</a:t>
            </a:r>
          </a:p>
        </p:txBody>
      </p:sp>
      <p:sp>
        <p:nvSpPr>
          <p:cNvPr id="88" name="文本框 14">
            <a:extLst>
              <a:ext uri="{FF2B5EF4-FFF2-40B4-BE49-F238E27FC236}">
                <a16:creationId xmlns:a16="http://schemas.microsoft.com/office/drawing/2014/main" id="{2F105C22-62CF-498E-914E-E4CA0F964076}"/>
              </a:ext>
            </a:extLst>
          </p:cNvPr>
          <p:cNvSpPr txBox="1"/>
          <p:nvPr/>
        </p:nvSpPr>
        <p:spPr>
          <a:xfrm>
            <a:off x="3845911" y="4395016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dirty="0">
                <a:latin typeface="+mn-lt"/>
                <a:ea typeface="+mn-ea"/>
              </a:rPr>
              <a:t>#0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9" name="文本框 15">
            <a:extLst>
              <a:ext uri="{FF2B5EF4-FFF2-40B4-BE49-F238E27FC236}">
                <a16:creationId xmlns:a16="http://schemas.microsoft.com/office/drawing/2014/main" id="{574A4398-FF8F-4083-9824-F8E2F0FF36FB}"/>
              </a:ext>
            </a:extLst>
          </p:cNvPr>
          <p:cNvSpPr txBox="1"/>
          <p:nvPr/>
        </p:nvSpPr>
        <p:spPr>
          <a:xfrm>
            <a:off x="7216583" y="4275072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dirty="0">
                <a:latin typeface="+mn-lt"/>
                <a:ea typeface="+mn-ea"/>
              </a:rPr>
              <a:t>#1</a:t>
            </a:r>
            <a:endParaRPr lang="zh-CN" altLang="en-US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929904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rdt3.0: channels with errors and loss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FD8E-47EC-4333-9317-F3617AC17F61}" type="slidenum">
              <a:rPr lang="en-US" altLang="zh-CN" smtClean="0"/>
              <a:pPr/>
              <a:t>52</a:t>
            </a:fld>
            <a:endParaRPr lang="en-US" altLang="zh-CN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981200" y="1510507"/>
            <a:ext cx="8321040" cy="705156"/>
          </a:xfrm>
        </p:spPr>
        <p:txBody>
          <a:bodyPr/>
          <a:lstStyle/>
          <a:p>
            <a:pPr algn="ctr">
              <a:buFont typeface="ZapfDingbats" pitchFamily="82" charset="2"/>
              <a:buNone/>
            </a:pPr>
            <a:r>
              <a:rPr lang="en-US" altLang="zh-CN" sz="2400" u="sng" dirty="0">
                <a:solidFill>
                  <a:schemeClr val="accent2"/>
                </a:solidFill>
                <a:ea typeface="宋体" panose="02010600030101010101" pitchFamily="2" charset="-122"/>
              </a:rPr>
              <a:t>New assumption:</a:t>
            </a:r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 </a:t>
            </a:r>
          </a:p>
          <a:p>
            <a:pPr algn="ctr">
              <a:buFont typeface="ZapfDingbats" pitchFamily="82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underlying channel can also lose packets (data or ACKs)</a:t>
            </a:r>
          </a:p>
        </p:txBody>
      </p:sp>
      <p:sp>
        <p:nvSpPr>
          <p:cNvPr id="6" name="下箭头 5"/>
          <p:cNvSpPr/>
          <p:nvPr/>
        </p:nvSpPr>
        <p:spPr>
          <a:xfrm>
            <a:off x="4899484" y="2754837"/>
            <a:ext cx="2384473" cy="393895"/>
          </a:xfrm>
          <a:prstGeom prst="downArrow">
            <a:avLst>
              <a:gd name="adj1" fmla="val 34071"/>
              <a:gd name="adj2" fmla="val 50000"/>
            </a:avLst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64746" y="3161977"/>
            <a:ext cx="4344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+mj-lt"/>
              </a:rPr>
              <a:t>What new problem is created?</a:t>
            </a:r>
            <a:endParaRPr lang="zh-CN" altLang="en-US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829513" y="5432738"/>
            <a:ext cx="530942" cy="530942"/>
          </a:xfrm>
          <a:prstGeom prst="ellipse">
            <a:avLst/>
          </a:prstGeom>
          <a:ln w="381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dirty="0">
                <a:latin typeface="Comic Sans MS" panose="030F0702030302020204" pitchFamily="66" charset="0"/>
              </a:rPr>
              <a:t>S</a:t>
            </a:r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8136042" y="5432738"/>
            <a:ext cx="530942" cy="530942"/>
          </a:xfrm>
          <a:prstGeom prst="ellipse">
            <a:avLst/>
          </a:prstGeom>
          <a:ln w="38100">
            <a:solidFill>
              <a:srgbClr val="0070C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dirty="0">
                <a:latin typeface="Comic Sans MS" panose="030F0702030302020204" pitchFamily="66" charset="0"/>
              </a:rPr>
              <a:t>R</a:t>
            </a:r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04318" y="4808856"/>
            <a:ext cx="586248" cy="14138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085610" y="4759018"/>
            <a:ext cx="586248" cy="14138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cxnSp>
        <p:nvCxnSpPr>
          <p:cNvPr id="22" name="直接箭头连接符 21"/>
          <p:cNvCxnSpPr>
            <a:stCxn id="14" idx="6"/>
            <a:endCxn id="15" idx="2"/>
          </p:cNvCxnSpPr>
          <p:nvPr/>
        </p:nvCxnSpPr>
        <p:spPr bwMode="auto">
          <a:xfrm>
            <a:off x="4360456" y="5698209"/>
            <a:ext cx="3775587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文本框 26"/>
          <p:cNvSpPr txBox="1"/>
          <p:nvPr/>
        </p:nvSpPr>
        <p:spPr>
          <a:xfrm>
            <a:off x="3510863" y="4312456"/>
            <a:ext cx="11961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+mj-lt"/>
              </a:rPr>
              <a:t>Packet Sent</a:t>
            </a:r>
            <a:endParaRPr lang="zh-CN" altLang="en-US" sz="1400" dirty="0">
              <a:latin typeface="+mj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856313" y="4299291"/>
            <a:ext cx="11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+mj-lt"/>
              </a:rPr>
              <a:t>Packet Lost</a:t>
            </a:r>
            <a:endParaRPr lang="zh-CN" altLang="en-US" sz="1400" dirty="0">
              <a:latin typeface="+mj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6195963" y="4620233"/>
            <a:ext cx="367127" cy="368407"/>
            <a:chOff x="452004" y="4422349"/>
            <a:chExt cx="749666" cy="752280"/>
          </a:xfrm>
        </p:grpSpPr>
        <p:cxnSp>
          <p:nvCxnSpPr>
            <p:cNvPr id="33" name="直接连接符 32"/>
            <p:cNvCxnSpPr/>
            <p:nvPr/>
          </p:nvCxnSpPr>
          <p:spPr bwMode="auto">
            <a:xfrm>
              <a:off x="457200" y="4422349"/>
              <a:ext cx="744470" cy="75228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直接连接符 36"/>
            <p:cNvCxnSpPr/>
            <p:nvPr/>
          </p:nvCxnSpPr>
          <p:spPr bwMode="auto">
            <a:xfrm flipH="1">
              <a:off x="452004" y="4422349"/>
              <a:ext cx="744471" cy="75228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8056852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Two Problems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53</a:t>
            </a:fld>
            <a:endParaRPr lang="en-US" altLang="zh-CN" dirty="0"/>
          </a:p>
        </p:txBody>
      </p:sp>
      <p:sp>
        <p:nvSpPr>
          <p:cNvPr id="4" name="文本框 3"/>
          <p:cNvSpPr txBox="1"/>
          <p:nvPr/>
        </p:nvSpPr>
        <p:spPr>
          <a:xfrm>
            <a:off x="1835423" y="1682738"/>
            <a:ext cx="8431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accent2"/>
                </a:solidFill>
                <a:latin typeface="+mj-lt"/>
              </a:rPr>
              <a:t>(1) The sender cannot receive an ACK for a lost packet? </a:t>
            </a:r>
            <a:endParaRPr lang="zh-CN" altLang="en-US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13590" y="4205563"/>
            <a:ext cx="92156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accent2"/>
                </a:solidFill>
                <a:latin typeface="+mj-lt"/>
              </a:rPr>
              <a:t>(2) The timer fires </a:t>
            </a:r>
            <a:r>
              <a:rPr lang="en-US" altLang="zh-CN" b="1" dirty="0">
                <a:latin typeface="+mj-lt"/>
              </a:rPr>
              <a:t>prematurely</a:t>
            </a:r>
            <a:r>
              <a:rPr lang="en-US" altLang="zh-CN" b="1" dirty="0">
                <a:solidFill>
                  <a:schemeClr val="accent2"/>
                </a:solidFill>
                <a:latin typeface="+mj-lt"/>
              </a:rPr>
              <a:t>!  The packet is just delayed!</a:t>
            </a:r>
          </a:p>
          <a:p>
            <a:r>
              <a:rPr lang="en-US" altLang="zh-CN" b="1" dirty="0">
                <a:solidFill>
                  <a:schemeClr val="accent2"/>
                </a:solidFill>
                <a:latin typeface="+mj-lt"/>
              </a:rPr>
              <a:t>-&gt; A duplicate packet is received as a result of </a:t>
            </a:r>
            <a:r>
              <a:rPr lang="en-US" altLang="zh-CN" b="1" dirty="0" err="1">
                <a:solidFill>
                  <a:schemeClr val="accent2"/>
                </a:solidFill>
                <a:latin typeface="+mj-lt"/>
              </a:rPr>
              <a:t>retranmission</a:t>
            </a:r>
            <a:endParaRPr lang="zh-CN" altLang="en-US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28912" y="2526877"/>
            <a:ext cx="77864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+mj-lt"/>
              </a:rPr>
              <a:t>Solution</a:t>
            </a:r>
            <a:r>
              <a:rPr lang="en-US" altLang="zh-CN" dirty="0">
                <a:latin typeface="+mj-lt"/>
              </a:rPr>
              <a:t>: introduce a Timer!</a:t>
            </a:r>
          </a:p>
          <a:p>
            <a:pPr algn="ctr"/>
            <a:r>
              <a:rPr lang="en-US" altLang="zh-CN" dirty="0">
                <a:solidFill>
                  <a:schemeClr val="accent5"/>
                </a:solidFill>
                <a:latin typeface="+mj-lt"/>
              </a:rPr>
              <a:t>Retransmit a packet after the sender waits for a certain amount of time</a:t>
            </a:r>
            <a:endParaRPr lang="zh-CN" altLang="en-US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28912" y="5382618"/>
            <a:ext cx="7786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+mj-lt"/>
              </a:rPr>
              <a:t>Solution</a:t>
            </a:r>
            <a:r>
              <a:rPr lang="en-US" altLang="zh-CN" dirty="0">
                <a:latin typeface="+mj-lt"/>
              </a:rPr>
              <a:t>: sequence #!</a:t>
            </a:r>
          </a:p>
          <a:p>
            <a:pPr algn="ctr"/>
            <a:r>
              <a:rPr lang="en-US" altLang="zh-CN" dirty="0">
                <a:solidFill>
                  <a:schemeClr val="accent5"/>
                </a:solidFill>
                <a:latin typeface="+mj-lt"/>
              </a:rPr>
              <a:t>The receiver discards a duplicate packet</a:t>
            </a:r>
            <a:endParaRPr lang="zh-CN" altLang="en-US" dirty="0">
              <a:solidFill>
                <a:schemeClr val="accent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4478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How do we revise the rdt2.2 FSMs for the rdt3.0 sender and receiver, respectively?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54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111239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D488252-DEA9-4A44-8A48-8EC792405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Revisit: rdt2.2 FSMs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F93FEAF-C214-430B-A228-81A5108C1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55</a:t>
            </a:fld>
            <a:endParaRPr lang="en-US" altLang="zh-CN" dirty="0"/>
          </a:p>
        </p:txBody>
      </p:sp>
      <p:pic>
        <p:nvPicPr>
          <p:cNvPr id="81" name="图片 80">
            <a:extLst>
              <a:ext uri="{FF2B5EF4-FFF2-40B4-BE49-F238E27FC236}">
                <a16:creationId xmlns:a16="http://schemas.microsoft.com/office/drawing/2014/main" id="{19513CF8-10E0-496E-B25D-4D70E9997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001" y="2392238"/>
            <a:ext cx="3915750" cy="2622642"/>
          </a:xfrm>
          <a:prstGeom prst="rect">
            <a:avLst/>
          </a:prstGeom>
        </p:spPr>
      </p:pic>
      <p:pic>
        <p:nvPicPr>
          <p:cNvPr id="82" name="图片 81">
            <a:extLst>
              <a:ext uri="{FF2B5EF4-FFF2-40B4-BE49-F238E27FC236}">
                <a16:creationId xmlns:a16="http://schemas.microsoft.com/office/drawing/2014/main" id="{346E4A58-E298-4550-8D50-C3736CFBB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2" y="2392238"/>
            <a:ext cx="4050133" cy="2694112"/>
          </a:xfrm>
          <a:prstGeom prst="rect">
            <a:avLst/>
          </a:prstGeom>
        </p:spPr>
      </p:pic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id="{B4E617FB-E558-4EC9-8589-B8F6EB86D849}"/>
              </a:ext>
            </a:extLst>
          </p:cNvPr>
          <p:cNvCxnSpPr/>
          <p:nvPr/>
        </p:nvCxnSpPr>
        <p:spPr bwMode="auto">
          <a:xfrm>
            <a:off x="6096000" y="1666875"/>
            <a:ext cx="0" cy="38481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800646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FSMs of rdt3.0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>
                <a:latin typeface="+mn-lt"/>
                <a:ea typeface="+mn-ea"/>
              </a:rPr>
              <a:pPr>
                <a:defRPr/>
              </a:pPr>
              <a:t>56</a:t>
            </a:fld>
            <a:endParaRPr lang="en-US" altLang="zh-CN" dirty="0">
              <a:latin typeface="+mn-lt"/>
              <a:ea typeface="+mn-ea"/>
            </a:endParaRPr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4543425" y="1384301"/>
            <a:ext cx="38608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sndpkt</a:t>
            </a:r>
            <a:r>
              <a:rPr lang="en-US" altLang="zh-CN" sz="1100" dirty="0">
                <a:latin typeface="+mn-lt"/>
                <a:ea typeface="+mn-ea"/>
              </a:rPr>
              <a:t> = </a:t>
            </a:r>
            <a:r>
              <a:rPr lang="en-US" altLang="zh-CN" sz="1100" dirty="0" err="1">
                <a:latin typeface="+mn-lt"/>
                <a:ea typeface="+mn-ea"/>
              </a:rPr>
              <a:t>make_pkt</a:t>
            </a:r>
            <a:r>
              <a:rPr lang="en-US" altLang="zh-CN" sz="1100" dirty="0">
                <a:latin typeface="+mn-lt"/>
                <a:ea typeface="+mn-ea"/>
              </a:rPr>
              <a:t>(0, data, checksum)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udt_send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sndpkt</a:t>
            </a:r>
            <a:r>
              <a:rPr lang="en-US" altLang="zh-CN" sz="11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b="1" dirty="0" err="1">
                <a:solidFill>
                  <a:srgbClr val="0000FF"/>
                </a:solidFill>
                <a:latin typeface="+mn-lt"/>
                <a:ea typeface="+mn-ea"/>
              </a:rPr>
              <a:t>start_timer</a:t>
            </a:r>
            <a:endParaRPr lang="en-US" altLang="zh-CN" sz="11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4584701" y="1090613"/>
            <a:ext cx="17240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rdt_send</a:t>
            </a:r>
            <a:r>
              <a:rPr lang="en-US" altLang="zh-CN" sz="1100" dirty="0">
                <a:latin typeface="+mn-lt"/>
                <a:ea typeface="+mn-ea"/>
              </a:rPr>
              <a:t>(data)</a:t>
            </a:r>
          </a:p>
        </p:txBody>
      </p:sp>
      <p:sp>
        <p:nvSpPr>
          <p:cNvPr id="56325" name="Line 5"/>
          <p:cNvSpPr>
            <a:spLocks noChangeShapeType="1"/>
          </p:cNvSpPr>
          <p:nvPr/>
        </p:nvSpPr>
        <p:spPr bwMode="auto">
          <a:xfrm>
            <a:off x="4686300" y="1428750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6326" name="Line 6"/>
          <p:cNvSpPr>
            <a:spLocks noChangeShapeType="1"/>
          </p:cNvSpPr>
          <p:nvPr/>
        </p:nvSpPr>
        <p:spPr bwMode="auto">
          <a:xfrm>
            <a:off x="4273551" y="1544638"/>
            <a:ext cx="157163" cy="576262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grpSp>
        <p:nvGrpSpPr>
          <p:cNvPr id="56327" name="Group 7"/>
          <p:cNvGrpSpPr>
            <a:grpSpLocks/>
          </p:cNvGrpSpPr>
          <p:nvPr/>
        </p:nvGrpSpPr>
        <p:grpSpPr bwMode="auto">
          <a:xfrm>
            <a:off x="6884988" y="2090739"/>
            <a:ext cx="889000" cy="865187"/>
            <a:chOff x="445" y="1273"/>
            <a:chExt cx="560" cy="545"/>
          </a:xfrm>
        </p:grpSpPr>
        <p:sp>
          <p:nvSpPr>
            <p:cNvPr id="56376" name="Oval 8"/>
            <p:cNvSpPr>
              <a:spLocks noChangeArrowheads="1"/>
            </p:cNvSpPr>
            <p:nvPr/>
          </p:nvSpPr>
          <p:spPr bwMode="auto">
            <a:xfrm>
              <a:off x="445" y="1273"/>
              <a:ext cx="560" cy="545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1800" dirty="0">
                <a:latin typeface="+mn-lt"/>
                <a:ea typeface="+mn-ea"/>
              </a:endParaRPr>
            </a:p>
          </p:txBody>
        </p:sp>
        <p:sp>
          <p:nvSpPr>
            <p:cNvPr id="56377" name="Text Box 9"/>
            <p:cNvSpPr txBox="1">
              <a:spLocks noChangeArrowheads="1"/>
            </p:cNvSpPr>
            <p:nvPr/>
          </p:nvSpPr>
          <p:spPr bwMode="auto">
            <a:xfrm>
              <a:off x="499" y="1309"/>
              <a:ext cx="450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Wait for ACK0</a:t>
              </a:r>
            </a:p>
          </p:txBody>
        </p:sp>
      </p:grpSp>
      <p:sp>
        <p:nvSpPr>
          <p:cNvPr id="56328" name="Freeform 10"/>
          <p:cNvSpPr>
            <a:spLocks/>
          </p:cNvSpPr>
          <p:nvPr/>
        </p:nvSpPr>
        <p:spPr bwMode="auto">
          <a:xfrm flipV="1">
            <a:off x="4908550" y="2071688"/>
            <a:ext cx="2090738" cy="163512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6329" name="Freeform 11"/>
          <p:cNvSpPr>
            <a:spLocks/>
          </p:cNvSpPr>
          <p:nvPr/>
        </p:nvSpPr>
        <p:spPr bwMode="auto">
          <a:xfrm>
            <a:off x="7593014" y="1674813"/>
            <a:ext cx="871537" cy="666750"/>
          </a:xfrm>
          <a:custGeom>
            <a:avLst/>
            <a:gdLst>
              <a:gd name="T0" fmla="*/ 0 w 549"/>
              <a:gd name="T1" fmla="*/ 2147483646 h 420"/>
              <a:gd name="T2" fmla="*/ 2147483646 w 549"/>
              <a:gd name="T3" fmla="*/ 2147483646 h 420"/>
              <a:gd name="T4" fmla="*/ 0 60000 65536"/>
              <a:gd name="T5" fmla="*/ 0 60000 65536"/>
              <a:gd name="T6" fmla="*/ 0 w 549"/>
              <a:gd name="T7" fmla="*/ 0 h 420"/>
              <a:gd name="T8" fmla="*/ 549 w 549"/>
              <a:gd name="T9" fmla="*/ 420 h 4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49" h="420">
                <a:moveTo>
                  <a:pt x="0" y="306"/>
                </a:moveTo>
                <a:cubicBezTo>
                  <a:pt x="78" y="0"/>
                  <a:pt x="549" y="315"/>
                  <a:pt x="87" y="42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6330" name="Text Box 12"/>
          <p:cNvSpPr txBox="1">
            <a:spLocks noChangeArrowheads="1"/>
          </p:cNvSpPr>
          <p:nvPr/>
        </p:nvSpPr>
        <p:spPr bwMode="auto">
          <a:xfrm>
            <a:off x="8005764" y="1196975"/>
            <a:ext cx="17049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rdt_rcv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rcvpkt</a:t>
            </a:r>
            <a:r>
              <a:rPr lang="en-US" altLang="zh-CN" sz="1100" dirty="0">
                <a:latin typeface="+mn-lt"/>
                <a:ea typeface="+mn-ea"/>
              </a:rPr>
              <a:t>) &amp;&amp; 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>
                <a:latin typeface="+mn-lt"/>
                <a:ea typeface="+mn-ea"/>
              </a:rPr>
              <a:t>( </a:t>
            </a:r>
            <a:r>
              <a:rPr lang="en-US" altLang="zh-CN" sz="11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corrupt(</a:t>
            </a:r>
            <a:r>
              <a:rPr lang="en-US" altLang="zh-CN" sz="11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rcvpkt</a:t>
            </a:r>
            <a:r>
              <a:rPr lang="en-US" altLang="zh-CN" sz="11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) ||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isACK</a:t>
            </a:r>
            <a:r>
              <a:rPr lang="en-US" altLang="zh-CN" sz="11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(rcvpkt,1) )</a:t>
            </a:r>
          </a:p>
        </p:txBody>
      </p:sp>
      <p:sp>
        <p:nvSpPr>
          <p:cNvPr id="56331" name="Line 13"/>
          <p:cNvSpPr>
            <a:spLocks noChangeShapeType="1"/>
          </p:cNvSpPr>
          <p:nvPr/>
        </p:nvSpPr>
        <p:spPr bwMode="auto">
          <a:xfrm>
            <a:off x="8215313" y="1898650"/>
            <a:ext cx="1350962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grpSp>
        <p:nvGrpSpPr>
          <p:cNvPr id="56332" name="Group 14"/>
          <p:cNvGrpSpPr>
            <a:grpSpLocks/>
          </p:cNvGrpSpPr>
          <p:nvPr/>
        </p:nvGrpSpPr>
        <p:grpSpPr bwMode="auto">
          <a:xfrm>
            <a:off x="7086602" y="4005263"/>
            <a:ext cx="944563" cy="850900"/>
            <a:chOff x="4159" y="3230"/>
            <a:chExt cx="595" cy="536"/>
          </a:xfrm>
        </p:grpSpPr>
        <p:sp>
          <p:nvSpPr>
            <p:cNvPr id="56374" name="Oval 15"/>
            <p:cNvSpPr>
              <a:spLocks noChangeArrowheads="1"/>
            </p:cNvSpPr>
            <p:nvPr/>
          </p:nvSpPr>
          <p:spPr bwMode="auto">
            <a:xfrm>
              <a:off x="4159" y="3230"/>
              <a:ext cx="595" cy="536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1800" dirty="0">
                <a:latin typeface="+mn-lt"/>
                <a:ea typeface="+mn-ea"/>
              </a:endParaRPr>
            </a:p>
          </p:txBody>
        </p:sp>
        <p:sp>
          <p:nvSpPr>
            <p:cNvPr id="56375" name="Text Box 16"/>
            <p:cNvSpPr txBox="1">
              <a:spLocks noChangeArrowheads="1"/>
            </p:cNvSpPr>
            <p:nvPr/>
          </p:nvSpPr>
          <p:spPr bwMode="auto">
            <a:xfrm>
              <a:off x="4197" y="3297"/>
              <a:ext cx="506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Wait for 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call 1 from above</a:t>
              </a:r>
            </a:p>
          </p:txBody>
        </p:sp>
      </p:grpSp>
      <p:sp>
        <p:nvSpPr>
          <p:cNvPr id="56333" name="Freeform 17"/>
          <p:cNvSpPr>
            <a:spLocks/>
          </p:cNvSpPr>
          <p:nvPr/>
        </p:nvSpPr>
        <p:spPr bwMode="auto">
          <a:xfrm rot="16200000" flipV="1">
            <a:off x="3664745" y="3402807"/>
            <a:ext cx="1254125" cy="150813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6334" name="Freeform 18"/>
          <p:cNvSpPr>
            <a:spLocks/>
          </p:cNvSpPr>
          <p:nvPr/>
        </p:nvSpPr>
        <p:spPr bwMode="auto">
          <a:xfrm>
            <a:off x="4894264" y="4738689"/>
            <a:ext cx="2312987" cy="274637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6335" name="Freeform 19"/>
          <p:cNvSpPr>
            <a:spLocks/>
          </p:cNvSpPr>
          <p:nvPr/>
        </p:nvSpPr>
        <p:spPr bwMode="auto">
          <a:xfrm rot="5400000" flipH="1" flipV="1">
            <a:off x="7135020" y="3328195"/>
            <a:ext cx="1184275" cy="166687"/>
          </a:xfrm>
          <a:custGeom>
            <a:avLst/>
            <a:gdLst>
              <a:gd name="T0" fmla="*/ 0 w 2835"/>
              <a:gd name="T1" fmla="*/ 0 h 525"/>
              <a:gd name="T2" fmla="*/ 2147483646 w 2835"/>
              <a:gd name="T3" fmla="*/ 0 h 525"/>
              <a:gd name="T4" fmla="*/ 0 60000 65536"/>
              <a:gd name="T5" fmla="*/ 0 60000 65536"/>
              <a:gd name="T6" fmla="*/ 0 w 2835"/>
              <a:gd name="T7" fmla="*/ 0 h 525"/>
              <a:gd name="T8" fmla="*/ 2835 w 2835"/>
              <a:gd name="T9" fmla="*/ 525 h 5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6336" name="Text Box 20"/>
          <p:cNvSpPr txBox="1">
            <a:spLocks noChangeArrowheads="1"/>
          </p:cNvSpPr>
          <p:nvPr/>
        </p:nvSpPr>
        <p:spPr bwMode="auto">
          <a:xfrm>
            <a:off x="4840289" y="5224463"/>
            <a:ext cx="344487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sndpkt</a:t>
            </a:r>
            <a:r>
              <a:rPr lang="en-US" altLang="zh-CN" sz="1100" dirty="0">
                <a:latin typeface="+mn-lt"/>
                <a:ea typeface="+mn-ea"/>
              </a:rPr>
              <a:t> = </a:t>
            </a:r>
            <a:r>
              <a:rPr lang="en-US" altLang="zh-CN" sz="1100" dirty="0" err="1">
                <a:latin typeface="+mn-lt"/>
                <a:ea typeface="+mn-ea"/>
              </a:rPr>
              <a:t>make_pkt</a:t>
            </a:r>
            <a:r>
              <a:rPr lang="en-US" altLang="zh-CN" sz="1100" dirty="0">
                <a:latin typeface="+mn-lt"/>
                <a:ea typeface="+mn-ea"/>
              </a:rPr>
              <a:t>(1, data, checksum)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udt_send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sndpkt</a:t>
            </a:r>
            <a:r>
              <a:rPr lang="en-US" altLang="zh-CN" sz="11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b="1" dirty="0" err="1">
                <a:solidFill>
                  <a:srgbClr val="0000FF"/>
                </a:solidFill>
                <a:latin typeface="+mn-lt"/>
                <a:ea typeface="+mn-ea"/>
              </a:rPr>
              <a:t>start_timer</a:t>
            </a:r>
            <a:endParaRPr lang="en-US" altLang="zh-CN" sz="11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56337" name="Text Box 21"/>
          <p:cNvSpPr txBox="1">
            <a:spLocks noChangeArrowheads="1"/>
          </p:cNvSpPr>
          <p:nvPr/>
        </p:nvSpPr>
        <p:spPr bwMode="auto">
          <a:xfrm>
            <a:off x="4840289" y="4941888"/>
            <a:ext cx="17240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rdt_send</a:t>
            </a:r>
            <a:r>
              <a:rPr lang="en-US" altLang="zh-CN" sz="1100" dirty="0">
                <a:latin typeface="+mn-lt"/>
                <a:ea typeface="+mn-ea"/>
              </a:rPr>
              <a:t>(data)</a:t>
            </a:r>
          </a:p>
        </p:txBody>
      </p:sp>
      <p:sp>
        <p:nvSpPr>
          <p:cNvPr id="56338" name="Line 22"/>
          <p:cNvSpPr>
            <a:spLocks noChangeShapeType="1"/>
          </p:cNvSpPr>
          <p:nvPr/>
        </p:nvSpPr>
        <p:spPr bwMode="auto">
          <a:xfrm>
            <a:off x="4959350" y="5253038"/>
            <a:ext cx="259873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6339" name="Text Box 23"/>
          <p:cNvSpPr txBox="1">
            <a:spLocks noChangeArrowheads="1"/>
          </p:cNvSpPr>
          <p:nvPr/>
        </p:nvSpPr>
        <p:spPr bwMode="auto">
          <a:xfrm>
            <a:off x="7804151" y="3106738"/>
            <a:ext cx="21494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rdt_rcv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rcvpkt</a:t>
            </a:r>
            <a:r>
              <a:rPr lang="en-US" altLang="zh-CN" sz="1100" dirty="0">
                <a:latin typeface="+mn-lt"/>
                <a:ea typeface="+mn-ea"/>
              </a:rPr>
              <a:t>)  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>
                <a:latin typeface="+mn-lt"/>
                <a:ea typeface="+mn-ea"/>
              </a:rPr>
              <a:t>&amp;&amp; </a:t>
            </a:r>
            <a:r>
              <a:rPr lang="en-US" altLang="zh-CN" sz="1100" dirty="0" err="1">
                <a:solidFill>
                  <a:schemeClr val="accent6"/>
                </a:solidFill>
                <a:latin typeface="+mn-lt"/>
                <a:ea typeface="+mn-ea"/>
              </a:rPr>
              <a:t>notcorrupt</a:t>
            </a:r>
            <a:r>
              <a:rPr lang="en-US" altLang="zh-CN" sz="1100" dirty="0">
                <a:solidFill>
                  <a:schemeClr val="accent6"/>
                </a:solidFill>
                <a:latin typeface="+mn-lt"/>
                <a:ea typeface="+mn-ea"/>
              </a:rPr>
              <a:t>(</a:t>
            </a:r>
            <a:r>
              <a:rPr lang="en-US" altLang="zh-CN" sz="11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100" dirty="0">
                <a:solidFill>
                  <a:schemeClr val="accent6"/>
                </a:solidFill>
                <a:latin typeface="+mn-lt"/>
                <a:ea typeface="+mn-ea"/>
              </a:rPr>
              <a:t>)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>
                <a:solidFill>
                  <a:schemeClr val="accent6"/>
                </a:solidFill>
                <a:latin typeface="+mn-lt"/>
                <a:ea typeface="+mn-ea"/>
              </a:rPr>
              <a:t>&amp;&amp; </a:t>
            </a:r>
            <a:r>
              <a:rPr lang="en-US" altLang="zh-CN" sz="1100" dirty="0" err="1">
                <a:solidFill>
                  <a:schemeClr val="accent6"/>
                </a:solidFill>
                <a:latin typeface="+mn-lt"/>
                <a:ea typeface="+mn-ea"/>
              </a:rPr>
              <a:t>isACK</a:t>
            </a:r>
            <a:r>
              <a:rPr lang="en-US" altLang="zh-CN" sz="1100" dirty="0">
                <a:solidFill>
                  <a:schemeClr val="accent6"/>
                </a:solidFill>
                <a:latin typeface="+mn-lt"/>
                <a:ea typeface="+mn-ea"/>
              </a:rPr>
              <a:t>(rcvpkt,0)</a:t>
            </a:r>
            <a:r>
              <a:rPr lang="en-US" altLang="zh-CN" sz="800" dirty="0">
                <a:solidFill>
                  <a:schemeClr val="accent6"/>
                </a:solidFill>
                <a:latin typeface="+mn-lt"/>
                <a:ea typeface="+mn-ea"/>
              </a:rPr>
              <a:t> </a:t>
            </a:r>
            <a:endParaRPr lang="en-US" altLang="zh-CN" sz="1800" dirty="0">
              <a:solidFill>
                <a:schemeClr val="accent6"/>
              </a:solidFill>
              <a:latin typeface="+mn-lt"/>
              <a:ea typeface="+mn-ea"/>
            </a:endParaRPr>
          </a:p>
        </p:txBody>
      </p:sp>
      <p:sp>
        <p:nvSpPr>
          <p:cNvPr id="56340" name="Line 24"/>
          <p:cNvSpPr>
            <a:spLocks noChangeShapeType="1"/>
          </p:cNvSpPr>
          <p:nvPr/>
        </p:nvSpPr>
        <p:spPr bwMode="auto">
          <a:xfrm>
            <a:off x="7920039" y="3817938"/>
            <a:ext cx="14192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6341" name="Text Box 25"/>
          <p:cNvSpPr txBox="1">
            <a:spLocks noChangeArrowheads="1"/>
          </p:cNvSpPr>
          <p:nvPr/>
        </p:nvSpPr>
        <p:spPr bwMode="auto">
          <a:xfrm>
            <a:off x="2814639" y="5062538"/>
            <a:ext cx="16224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rdt_rcv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rcvpkt</a:t>
            </a:r>
            <a:r>
              <a:rPr lang="en-US" altLang="zh-CN" sz="1100" dirty="0">
                <a:latin typeface="+mn-lt"/>
                <a:ea typeface="+mn-ea"/>
              </a:rPr>
              <a:t>) &amp;&amp; 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>
                <a:latin typeface="+mn-lt"/>
                <a:ea typeface="+mn-ea"/>
              </a:rPr>
              <a:t>( </a:t>
            </a:r>
            <a:r>
              <a:rPr lang="en-US" altLang="zh-CN" sz="11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corrupt(</a:t>
            </a:r>
            <a:r>
              <a:rPr lang="en-US" altLang="zh-CN" sz="11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rcvpkt</a:t>
            </a:r>
            <a:r>
              <a:rPr lang="en-US" altLang="zh-CN" sz="11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) ||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isACK</a:t>
            </a:r>
            <a:r>
              <a:rPr lang="en-US" altLang="zh-CN" sz="11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(rcvpkt,0) )</a:t>
            </a:r>
          </a:p>
        </p:txBody>
      </p:sp>
      <p:sp>
        <p:nvSpPr>
          <p:cNvPr id="56342" name="Line 26"/>
          <p:cNvSpPr>
            <a:spLocks noChangeShapeType="1"/>
          </p:cNvSpPr>
          <p:nvPr/>
        </p:nvSpPr>
        <p:spPr bwMode="auto">
          <a:xfrm>
            <a:off x="2917826" y="5788025"/>
            <a:ext cx="12541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6343" name="Text Box 27"/>
          <p:cNvSpPr txBox="1">
            <a:spLocks noChangeArrowheads="1"/>
          </p:cNvSpPr>
          <p:nvPr/>
        </p:nvSpPr>
        <p:spPr bwMode="auto">
          <a:xfrm>
            <a:off x="2432050" y="2865438"/>
            <a:ext cx="191293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rdt_rcv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rcvpkt</a:t>
            </a:r>
            <a:r>
              <a:rPr lang="en-US" altLang="zh-CN" sz="1100" dirty="0">
                <a:latin typeface="+mn-lt"/>
                <a:ea typeface="+mn-ea"/>
              </a:rPr>
              <a:t>)  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>
                <a:solidFill>
                  <a:schemeClr val="accent6"/>
                </a:solidFill>
                <a:latin typeface="+mn-lt"/>
                <a:ea typeface="+mn-ea"/>
              </a:rPr>
              <a:t>&amp;&amp; </a:t>
            </a:r>
            <a:r>
              <a:rPr lang="en-US" altLang="zh-CN" sz="1100" dirty="0" err="1">
                <a:solidFill>
                  <a:schemeClr val="accent6"/>
                </a:solidFill>
                <a:latin typeface="+mn-lt"/>
                <a:ea typeface="+mn-ea"/>
              </a:rPr>
              <a:t>notcorrupt</a:t>
            </a:r>
            <a:r>
              <a:rPr lang="en-US" altLang="zh-CN" sz="1100" dirty="0">
                <a:solidFill>
                  <a:schemeClr val="accent6"/>
                </a:solidFill>
                <a:latin typeface="+mn-lt"/>
                <a:ea typeface="+mn-ea"/>
              </a:rPr>
              <a:t>(</a:t>
            </a:r>
            <a:r>
              <a:rPr lang="en-US" altLang="zh-CN" sz="1100" dirty="0" err="1">
                <a:solidFill>
                  <a:schemeClr val="accent6"/>
                </a:solidFill>
                <a:latin typeface="+mn-lt"/>
                <a:ea typeface="+mn-ea"/>
              </a:rPr>
              <a:t>rcvpkt</a:t>
            </a:r>
            <a:r>
              <a:rPr lang="en-US" altLang="zh-CN" sz="1100" dirty="0">
                <a:solidFill>
                  <a:schemeClr val="accent6"/>
                </a:solidFill>
                <a:latin typeface="+mn-lt"/>
                <a:ea typeface="+mn-ea"/>
              </a:rPr>
              <a:t>)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>
                <a:solidFill>
                  <a:schemeClr val="accent6"/>
                </a:solidFill>
                <a:latin typeface="+mn-lt"/>
                <a:ea typeface="+mn-ea"/>
              </a:rPr>
              <a:t>&amp;&amp; </a:t>
            </a:r>
            <a:r>
              <a:rPr lang="en-US" altLang="zh-CN" sz="1100" dirty="0" err="1">
                <a:solidFill>
                  <a:schemeClr val="accent6"/>
                </a:solidFill>
                <a:latin typeface="+mn-lt"/>
                <a:ea typeface="+mn-ea"/>
              </a:rPr>
              <a:t>isACK</a:t>
            </a:r>
            <a:r>
              <a:rPr lang="en-US" altLang="zh-CN" sz="1100" dirty="0">
                <a:solidFill>
                  <a:schemeClr val="accent6"/>
                </a:solidFill>
                <a:latin typeface="+mn-lt"/>
                <a:ea typeface="+mn-ea"/>
              </a:rPr>
              <a:t>(rcvpkt,1)</a:t>
            </a:r>
            <a:r>
              <a:rPr lang="en-US" altLang="zh-CN" sz="800" dirty="0">
                <a:solidFill>
                  <a:schemeClr val="accent6"/>
                </a:solidFill>
                <a:latin typeface="+mn-lt"/>
                <a:ea typeface="+mn-ea"/>
              </a:rPr>
              <a:t> </a:t>
            </a:r>
            <a:endParaRPr lang="en-US" altLang="zh-CN" sz="1800" dirty="0">
              <a:solidFill>
                <a:schemeClr val="accent6"/>
              </a:solidFill>
              <a:latin typeface="+mn-lt"/>
              <a:ea typeface="+mn-ea"/>
            </a:endParaRPr>
          </a:p>
        </p:txBody>
      </p:sp>
      <p:sp>
        <p:nvSpPr>
          <p:cNvPr id="56344" name="Line 28"/>
          <p:cNvSpPr>
            <a:spLocks noChangeShapeType="1"/>
          </p:cNvSpPr>
          <p:nvPr/>
        </p:nvSpPr>
        <p:spPr bwMode="auto">
          <a:xfrm>
            <a:off x="2559050" y="3605213"/>
            <a:ext cx="15176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6345" name="Text Box 29"/>
          <p:cNvSpPr txBox="1">
            <a:spLocks noChangeArrowheads="1"/>
          </p:cNvSpPr>
          <p:nvPr/>
        </p:nvSpPr>
        <p:spPr bwMode="auto">
          <a:xfrm>
            <a:off x="7824789" y="3798889"/>
            <a:ext cx="1514475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solidFill>
                  <a:srgbClr val="0000FF"/>
                </a:solidFill>
                <a:latin typeface="+mn-lt"/>
                <a:ea typeface="+mn-ea"/>
              </a:rPr>
              <a:t>stop_timer</a:t>
            </a:r>
            <a:endParaRPr lang="en-US" altLang="zh-CN" sz="1100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56346" name="Text Box 30"/>
          <p:cNvSpPr txBox="1">
            <a:spLocks noChangeArrowheads="1"/>
          </p:cNvSpPr>
          <p:nvPr/>
        </p:nvSpPr>
        <p:spPr bwMode="auto">
          <a:xfrm>
            <a:off x="2424114" y="3578225"/>
            <a:ext cx="1514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solidFill>
                  <a:srgbClr val="0000FF"/>
                </a:solidFill>
                <a:latin typeface="+mn-lt"/>
                <a:ea typeface="+mn-ea"/>
              </a:rPr>
              <a:t>stop_timer</a:t>
            </a:r>
            <a:endParaRPr lang="en-US" altLang="zh-CN" sz="1100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56347" name="Freeform 31"/>
          <p:cNvSpPr>
            <a:spLocks/>
          </p:cNvSpPr>
          <p:nvPr/>
        </p:nvSpPr>
        <p:spPr bwMode="auto">
          <a:xfrm>
            <a:off x="7762876" y="2338389"/>
            <a:ext cx="461963" cy="682625"/>
          </a:xfrm>
          <a:custGeom>
            <a:avLst/>
            <a:gdLst>
              <a:gd name="T0" fmla="*/ 0 w 291"/>
              <a:gd name="T1" fmla="*/ 2147483646 h 430"/>
              <a:gd name="T2" fmla="*/ 2147483646 w 291"/>
              <a:gd name="T3" fmla="*/ 2147483646 h 430"/>
              <a:gd name="T4" fmla="*/ 0 60000 65536"/>
              <a:gd name="T5" fmla="*/ 0 60000 65536"/>
              <a:gd name="T6" fmla="*/ 0 w 291"/>
              <a:gd name="T7" fmla="*/ 0 h 430"/>
              <a:gd name="T8" fmla="*/ 291 w 291"/>
              <a:gd name="T9" fmla="*/ 430 h 43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1" h="430">
                <a:moveTo>
                  <a:pt x="0" y="120"/>
                </a:moveTo>
                <a:cubicBezTo>
                  <a:pt x="291" y="0"/>
                  <a:pt x="259" y="430"/>
                  <a:pt x="15" y="25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6348" name="Text Box 32"/>
          <p:cNvSpPr txBox="1">
            <a:spLocks noChangeArrowheads="1"/>
          </p:cNvSpPr>
          <p:nvPr/>
        </p:nvSpPr>
        <p:spPr bwMode="auto">
          <a:xfrm>
            <a:off x="8094664" y="2516189"/>
            <a:ext cx="21161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udt_send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sndpkt</a:t>
            </a:r>
            <a:r>
              <a:rPr lang="en-US" altLang="zh-CN" sz="11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solidFill>
                  <a:srgbClr val="0000FF"/>
                </a:solidFill>
                <a:latin typeface="+mn-lt"/>
                <a:ea typeface="+mn-ea"/>
              </a:rPr>
              <a:t>start_timer</a:t>
            </a:r>
            <a:endParaRPr lang="en-US" altLang="zh-CN" sz="1100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56349" name="Text Box 33"/>
          <p:cNvSpPr txBox="1">
            <a:spLocks noChangeArrowheads="1"/>
          </p:cNvSpPr>
          <p:nvPr/>
        </p:nvSpPr>
        <p:spPr bwMode="auto">
          <a:xfrm>
            <a:off x="8116889" y="2279650"/>
            <a:ext cx="11144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b="1" dirty="0">
                <a:solidFill>
                  <a:schemeClr val="accent2"/>
                </a:solidFill>
                <a:latin typeface="+mn-lt"/>
                <a:ea typeface="+mn-ea"/>
              </a:rPr>
              <a:t>timeout</a:t>
            </a:r>
          </a:p>
        </p:txBody>
      </p:sp>
      <p:sp>
        <p:nvSpPr>
          <p:cNvPr id="56350" name="Line 34"/>
          <p:cNvSpPr>
            <a:spLocks noChangeShapeType="1"/>
          </p:cNvSpPr>
          <p:nvPr/>
        </p:nvSpPr>
        <p:spPr bwMode="auto">
          <a:xfrm>
            <a:off x="8205788" y="2533650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6351" name="Freeform 35"/>
          <p:cNvSpPr>
            <a:spLocks/>
          </p:cNvSpPr>
          <p:nvPr/>
        </p:nvSpPr>
        <p:spPr bwMode="auto">
          <a:xfrm>
            <a:off x="3754438" y="4702176"/>
            <a:ext cx="692150" cy="631825"/>
          </a:xfrm>
          <a:custGeom>
            <a:avLst/>
            <a:gdLst>
              <a:gd name="T0" fmla="*/ 2147483646 w 436"/>
              <a:gd name="T1" fmla="*/ 2147483646 h 398"/>
              <a:gd name="T2" fmla="*/ 2147483646 w 436"/>
              <a:gd name="T3" fmla="*/ 0 h 398"/>
              <a:gd name="T4" fmla="*/ 0 60000 65536"/>
              <a:gd name="T5" fmla="*/ 0 60000 65536"/>
              <a:gd name="T6" fmla="*/ 0 w 436"/>
              <a:gd name="T7" fmla="*/ 0 h 398"/>
              <a:gd name="T8" fmla="*/ 436 w 436"/>
              <a:gd name="T9" fmla="*/ 398 h 39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36" h="398">
                <a:moveTo>
                  <a:pt x="436" y="101"/>
                </a:moveTo>
                <a:cubicBezTo>
                  <a:pt x="367" y="398"/>
                  <a:pt x="0" y="31"/>
                  <a:pt x="300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6352" name="Freeform 36"/>
          <p:cNvSpPr>
            <a:spLocks/>
          </p:cNvSpPr>
          <p:nvPr/>
        </p:nvSpPr>
        <p:spPr bwMode="auto">
          <a:xfrm>
            <a:off x="3554413" y="4413250"/>
            <a:ext cx="571500" cy="420688"/>
          </a:xfrm>
          <a:custGeom>
            <a:avLst/>
            <a:gdLst>
              <a:gd name="T0" fmla="*/ 2147483646 w 900"/>
              <a:gd name="T1" fmla="*/ 2147483646 h 662"/>
              <a:gd name="T2" fmla="*/ 2147483646 w 900"/>
              <a:gd name="T3" fmla="*/ 2147483646 h 662"/>
              <a:gd name="T4" fmla="*/ 0 60000 65536"/>
              <a:gd name="T5" fmla="*/ 0 60000 65536"/>
              <a:gd name="T6" fmla="*/ 0 w 900"/>
              <a:gd name="T7" fmla="*/ 0 h 662"/>
              <a:gd name="T8" fmla="*/ 900 w 900"/>
              <a:gd name="T9" fmla="*/ 662 h 66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00" h="662">
                <a:moveTo>
                  <a:pt x="900" y="360"/>
                </a:moveTo>
                <a:cubicBezTo>
                  <a:pt x="171" y="662"/>
                  <a:pt x="0" y="0"/>
                  <a:pt x="825" y="1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6353" name="Text Box 37"/>
          <p:cNvSpPr txBox="1">
            <a:spLocks noChangeArrowheads="1"/>
          </p:cNvSpPr>
          <p:nvPr/>
        </p:nvSpPr>
        <p:spPr bwMode="auto">
          <a:xfrm>
            <a:off x="2152650" y="4460876"/>
            <a:ext cx="182403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udt_send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sndpkt</a:t>
            </a:r>
            <a:r>
              <a:rPr lang="en-US" altLang="zh-CN" sz="11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solidFill>
                  <a:srgbClr val="0000FF"/>
                </a:solidFill>
                <a:latin typeface="+mn-lt"/>
                <a:ea typeface="+mn-ea"/>
              </a:rPr>
              <a:t>start_timer</a:t>
            </a:r>
            <a:endParaRPr lang="en-US" altLang="zh-CN" sz="1100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56354" name="Text Box 38"/>
          <p:cNvSpPr txBox="1">
            <a:spLocks noChangeArrowheads="1"/>
          </p:cNvSpPr>
          <p:nvPr/>
        </p:nvSpPr>
        <p:spPr bwMode="auto">
          <a:xfrm>
            <a:off x="2166939" y="4206875"/>
            <a:ext cx="11144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b="1" dirty="0">
                <a:solidFill>
                  <a:schemeClr val="accent2"/>
                </a:solidFill>
                <a:latin typeface="+mn-lt"/>
                <a:ea typeface="+mn-ea"/>
              </a:rPr>
              <a:t>timeout</a:t>
            </a:r>
          </a:p>
        </p:txBody>
      </p:sp>
      <p:sp>
        <p:nvSpPr>
          <p:cNvPr id="56355" name="Line 39"/>
          <p:cNvSpPr>
            <a:spLocks noChangeShapeType="1"/>
          </p:cNvSpPr>
          <p:nvPr/>
        </p:nvSpPr>
        <p:spPr bwMode="auto">
          <a:xfrm>
            <a:off x="2270125" y="4489450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6356" name="Freeform 40"/>
          <p:cNvSpPr>
            <a:spLocks/>
          </p:cNvSpPr>
          <p:nvPr/>
        </p:nvSpPr>
        <p:spPr bwMode="auto">
          <a:xfrm>
            <a:off x="7950200" y="4373564"/>
            <a:ext cx="579438" cy="890587"/>
          </a:xfrm>
          <a:custGeom>
            <a:avLst/>
            <a:gdLst>
              <a:gd name="T0" fmla="*/ 2147483646 w 322"/>
              <a:gd name="T1" fmla="*/ 2147483646 h 483"/>
              <a:gd name="T2" fmla="*/ 0 w 322"/>
              <a:gd name="T3" fmla="*/ 2147483646 h 483"/>
              <a:gd name="T4" fmla="*/ 0 60000 65536"/>
              <a:gd name="T5" fmla="*/ 0 60000 65536"/>
              <a:gd name="T6" fmla="*/ 0 w 322"/>
              <a:gd name="T7" fmla="*/ 0 h 483"/>
              <a:gd name="T8" fmla="*/ 322 w 322"/>
              <a:gd name="T9" fmla="*/ 483 h 48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22" h="483">
                <a:moveTo>
                  <a:pt x="31" y="120"/>
                </a:moveTo>
                <a:cubicBezTo>
                  <a:pt x="322" y="0"/>
                  <a:pt x="64" y="483"/>
                  <a:pt x="0" y="18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6357" name="Text Box 41"/>
          <p:cNvSpPr txBox="1">
            <a:spLocks noChangeArrowheads="1"/>
          </p:cNvSpPr>
          <p:nvPr/>
        </p:nvSpPr>
        <p:spPr bwMode="auto">
          <a:xfrm>
            <a:off x="2560638" y="1874838"/>
            <a:ext cx="14287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rdt_rcv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rcvpkt</a:t>
            </a:r>
            <a:r>
              <a:rPr lang="en-US" altLang="zh-CN" sz="1100" dirty="0">
                <a:latin typeface="+mn-lt"/>
                <a:ea typeface="+mn-ea"/>
              </a:rPr>
              <a:t>)</a:t>
            </a:r>
          </a:p>
        </p:txBody>
      </p:sp>
      <p:grpSp>
        <p:nvGrpSpPr>
          <p:cNvPr id="56358" name="Group 42"/>
          <p:cNvGrpSpPr>
            <a:grpSpLocks/>
          </p:cNvGrpSpPr>
          <p:nvPr/>
        </p:nvGrpSpPr>
        <p:grpSpPr bwMode="auto">
          <a:xfrm>
            <a:off x="4052889" y="2135188"/>
            <a:ext cx="1260475" cy="850900"/>
            <a:chOff x="4159" y="3230"/>
            <a:chExt cx="794" cy="536"/>
          </a:xfrm>
        </p:grpSpPr>
        <p:sp>
          <p:nvSpPr>
            <p:cNvPr id="56372" name="Oval 43"/>
            <p:cNvSpPr>
              <a:spLocks noChangeArrowheads="1"/>
            </p:cNvSpPr>
            <p:nvPr/>
          </p:nvSpPr>
          <p:spPr bwMode="auto">
            <a:xfrm>
              <a:off x="4159" y="3230"/>
              <a:ext cx="595" cy="536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1800" dirty="0">
                <a:latin typeface="+mn-lt"/>
                <a:ea typeface="+mn-ea"/>
              </a:endParaRPr>
            </a:p>
          </p:txBody>
        </p:sp>
        <p:sp>
          <p:nvSpPr>
            <p:cNvPr id="56373" name="Text Box 44"/>
            <p:cNvSpPr txBox="1">
              <a:spLocks noChangeArrowheads="1"/>
            </p:cNvSpPr>
            <p:nvPr/>
          </p:nvSpPr>
          <p:spPr bwMode="auto">
            <a:xfrm>
              <a:off x="4204" y="3290"/>
              <a:ext cx="749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Wait for </a:t>
              </a:r>
            </a:p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call 0from above</a:t>
              </a:r>
            </a:p>
          </p:txBody>
        </p:sp>
      </p:grpSp>
      <p:sp>
        <p:nvSpPr>
          <p:cNvPr id="56359" name="Line 45"/>
          <p:cNvSpPr>
            <a:spLocks noChangeShapeType="1"/>
          </p:cNvSpPr>
          <p:nvPr/>
        </p:nvSpPr>
        <p:spPr bwMode="auto">
          <a:xfrm>
            <a:off x="2647951" y="2160588"/>
            <a:ext cx="11017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grpSp>
        <p:nvGrpSpPr>
          <p:cNvPr id="56360" name="Group 46"/>
          <p:cNvGrpSpPr>
            <a:grpSpLocks/>
          </p:cNvGrpSpPr>
          <p:nvPr/>
        </p:nvGrpSpPr>
        <p:grpSpPr bwMode="auto">
          <a:xfrm>
            <a:off x="4154488" y="3989389"/>
            <a:ext cx="889000" cy="865187"/>
            <a:chOff x="445" y="1273"/>
            <a:chExt cx="560" cy="545"/>
          </a:xfrm>
        </p:grpSpPr>
        <p:sp>
          <p:nvSpPr>
            <p:cNvPr id="56370" name="Oval 47"/>
            <p:cNvSpPr>
              <a:spLocks noChangeArrowheads="1"/>
            </p:cNvSpPr>
            <p:nvPr/>
          </p:nvSpPr>
          <p:spPr bwMode="auto">
            <a:xfrm>
              <a:off x="445" y="1273"/>
              <a:ext cx="560" cy="545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1800" dirty="0">
                <a:latin typeface="+mn-lt"/>
                <a:ea typeface="+mn-ea"/>
              </a:endParaRPr>
            </a:p>
          </p:txBody>
        </p:sp>
        <p:sp>
          <p:nvSpPr>
            <p:cNvPr id="56371" name="Text Box 48"/>
            <p:cNvSpPr txBox="1">
              <a:spLocks noChangeArrowheads="1"/>
            </p:cNvSpPr>
            <p:nvPr/>
          </p:nvSpPr>
          <p:spPr bwMode="auto">
            <a:xfrm>
              <a:off x="499" y="1309"/>
              <a:ext cx="450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Wait for ACK1</a:t>
              </a:r>
            </a:p>
          </p:txBody>
        </p:sp>
      </p:grpSp>
      <p:sp>
        <p:nvSpPr>
          <p:cNvPr id="56361" name="Freeform 49"/>
          <p:cNvSpPr>
            <a:spLocks/>
          </p:cNvSpPr>
          <p:nvPr/>
        </p:nvSpPr>
        <p:spPr bwMode="auto">
          <a:xfrm flipH="1" flipV="1">
            <a:off x="3530600" y="1782764"/>
            <a:ext cx="579438" cy="890587"/>
          </a:xfrm>
          <a:custGeom>
            <a:avLst/>
            <a:gdLst>
              <a:gd name="T0" fmla="*/ 2147483646 w 322"/>
              <a:gd name="T1" fmla="*/ 2147483646 h 483"/>
              <a:gd name="T2" fmla="*/ 0 w 322"/>
              <a:gd name="T3" fmla="*/ 2147483646 h 483"/>
              <a:gd name="T4" fmla="*/ 0 60000 65536"/>
              <a:gd name="T5" fmla="*/ 0 60000 65536"/>
              <a:gd name="T6" fmla="*/ 0 w 322"/>
              <a:gd name="T7" fmla="*/ 0 h 483"/>
              <a:gd name="T8" fmla="*/ 322 w 322"/>
              <a:gd name="T9" fmla="*/ 483 h 48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22" h="483">
                <a:moveTo>
                  <a:pt x="31" y="120"/>
                </a:moveTo>
                <a:cubicBezTo>
                  <a:pt x="322" y="0"/>
                  <a:pt x="64" y="483"/>
                  <a:pt x="0" y="18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6362" name="Text Box 50"/>
          <p:cNvSpPr txBox="1">
            <a:spLocks noChangeArrowheads="1"/>
          </p:cNvSpPr>
          <p:nvPr/>
        </p:nvSpPr>
        <p:spPr bwMode="auto">
          <a:xfrm>
            <a:off x="8748713" y="4852988"/>
            <a:ext cx="2984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</a:rPr>
              <a:t>L</a:t>
            </a:r>
          </a:p>
        </p:txBody>
      </p:sp>
      <p:sp>
        <p:nvSpPr>
          <p:cNvPr id="56363" name="Text Box 51"/>
          <p:cNvSpPr txBox="1">
            <a:spLocks noChangeArrowheads="1"/>
          </p:cNvSpPr>
          <p:nvPr/>
        </p:nvSpPr>
        <p:spPr bwMode="auto">
          <a:xfrm>
            <a:off x="8281988" y="4603750"/>
            <a:ext cx="14287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100" dirty="0" err="1">
                <a:latin typeface="+mn-lt"/>
                <a:ea typeface="+mn-ea"/>
              </a:rPr>
              <a:t>rdt_rcv</a:t>
            </a:r>
            <a:r>
              <a:rPr lang="en-US" altLang="zh-CN" sz="1100" dirty="0">
                <a:latin typeface="+mn-lt"/>
                <a:ea typeface="+mn-ea"/>
              </a:rPr>
              <a:t>(</a:t>
            </a:r>
            <a:r>
              <a:rPr lang="en-US" altLang="zh-CN" sz="1100" dirty="0" err="1">
                <a:latin typeface="+mn-lt"/>
                <a:ea typeface="+mn-ea"/>
              </a:rPr>
              <a:t>rcvpkt</a:t>
            </a:r>
            <a:r>
              <a:rPr lang="en-US" altLang="zh-CN" sz="1100" dirty="0">
                <a:latin typeface="+mn-lt"/>
                <a:ea typeface="+mn-ea"/>
              </a:rPr>
              <a:t>)</a:t>
            </a:r>
          </a:p>
        </p:txBody>
      </p:sp>
      <p:sp>
        <p:nvSpPr>
          <p:cNvPr id="56364" name="Line 52"/>
          <p:cNvSpPr>
            <a:spLocks noChangeShapeType="1"/>
          </p:cNvSpPr>
          <p:nvPr/>
        </p:nvSpPr>
        <p:spPr bwMode="auto">
          <a:xfrm>
            <a:off x="8369301" y="4889500"/>
            <a:ext cx="11017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 dirty="0">
              <a:latin typeface="+mn-lt"/>
              <a:ea typeface="+mn-ea"/>
            </a:endParaRPr>
          </a:p>
        </p:txBody>
      </p:sp>
      <p:sp>
        <p:nvSpPr>
          <p:cNvPr id="56365" name="Text Box 53"/>
          <p:cNvSpPr txBox="1">
            <a:spLocks noChangeArrowheads="1"/>
          </p:cNvSpPr>
          <p:nvPr/>
        </p:nvSpPr>
        <p:spPr bwMode="auto">
          <a:xfrm>
            <a:off x="8651875" y="1847850"/>
            <a:ext cx="2984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</a:rPr>
              <a:t>L</a:t>
            </a:r>
          </a:p>
        </p:txBody>
      </p:sp>
      <p:sp>
        <p:nvSpPr>
          <p:cNvPr id="56366" name="Text Box 54"/>
          <p:cNvSpPr txBox="1">
            <a:spLocks noChangeArrowheads="1"/>
          </p:cNvSpPr>
          <p:nvPr/>
        </p:nvSpPr>
        <p:spPr bwMode="auto">
          <a:xfrm>
            <a:off x="3000375" y="2124075"/>
            <a:ext cx="2984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</a:rPr>
              <a:t>L</a:t>
            </a:r>
          </a:p>
        </p:txBody>
      </p:sp>
      <p:sp>
        <p:nvSpPr>
          <p:cNvPr id="56367" name="Text Box 55"/>
          <p:cNvSpPr txBox="1">
            <a:spLocks noChangeArrowheads="1"/>
          </p:cNvSpPr>
          <p:nvPr/>
        </p:nvSpPr>
        <p:spPr bwMode="auto">
          <a:xfrm>
            <a:off x="3403600" y="5794375"/>
            <a:ext cx="2984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</a:rPr>
              <a:t>L</a:t>
            </a:r>
          </a:p>
        </p:txBody>
      </p:sp>
      <p:sp>
        <p:nvSpPr>
          <p:cNvPr id="58" name="文本框 14">
            <a:extLst>
              <a:ext uri="{FF2B5EF4-FFF2-40B4-BE49-F238E27FC236}">
                <a16:creationId xmlns:a16="http://schemas.microsoft.com/office/drawing/2014/main" id="{BEF29C71-66B0-4FA4-8E38-AFD88458CD5E}"/>
              </a:ext>
            </a:extLst>
          </p:cNvPr>
          <p:cNvSpPr txBox="1"/>
          <p:nvPr/>
        </p:nvSpPr>
        <p:spPr>
          <a:xfrm>
            <a:off x="5042598" y="2536420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dirty="0">
                <a:latin typeface="+mn-lt"/>
                <a:ea typeface="+mn-ea"/>
              </a:rPr>
              <a:t>#0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9" name="文本框 15">
            <a:extLst>
              <a:ext uri="{FF2B5EF4-FFF2-40B4-BE49-F238E27FC236}">
                <a16:creationId xmlns:a16="http://schemas.microsoft.com/office/drawing/2014/main" id="{F1577A02-15AF-44BB-B7B8-E3C5FA91D5CF}"/>
              </a:ext>
            </a:extLst>
          </p:cNvPr>
          <p:cNvSpPr txBox="1"/>
          <p:nvPr/>
        </p:nvSpPr>
        <p:spPr>
          <a:xfrm>
            <a:off x="5005462" y="4085450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dirty="0">
                <a:latin typeface="+mn-lt"/>
                <a:ea typeface="+mn-ea"/>
              </a:rPr>
              <a:t>#1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" name="文本框 14">
            <a:extLst>
              <a:ext uri="{FF2B5EF4-FFF2-40B4-BE49-F238E27FC236}">
                <a16:creationId xmlns:a16="http://schemas.microsoft.com/office/drawing/2014/main" id="{E4CE67A3-2693-43C1-A0BE-17D35FF9E40E}"/>
              </a:ext>
            </a:extLst>
          </p:cNvPr>
          <p:cNvSpPr txBox="1"/>
          <p:nvPr/>
        </p:nvSpPr>
        <p:spPr>
          <a:xfrm>
            <a:off x="6188480" y="2521030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dirty="0">
                <a:latin typeface="+mn-lt"/>
                <a:ea typeface="+mn-ea"/>
              </a:rPr>
              <a:t>#0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1" name="文本框 15">
            <a:extLst>
              <a:ext uri="{FF2B5EF4-FFF2-40B4-BE49-F238E27FC236}">
                <a16:creationId xmlns:a16="http://schemas.microsoft.com/office/drawing/2014/main" id="{1A6C4A4F-8A7F-405C-9790-7AECC2801083}"/>
              </a:ext>
            </a:extLst>
          </p:cNvPr>
          <p:cNvSpPr txBox="1"/>
          <p:nvPr/>
        </p:nvSpPr>
        <p:spPr>
          <a:xfrm>
            <a:off x="6429249" y="4105335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9pPr>
          </a:lstStyle>
          <a:p>
            <a:r>
              <a:rPr lang="en-US" altLang="zh-CN" dirty="0">
                <a:latin typeface="+mn-lt"/>
                <a:ea typeface="+mn-ea"/>
              </a:rPr>
              <a:t>#1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5" name="Text Box 19">
            <a:extLst>
              <a:ext uri="{FF2B5EF4-FFF2-40B4-BE49-F238E27FC236}">
                <a16:creationId xmlns:a16="http://schemas.microsoft.com/office/drawing/2014/main" id="{FF857737-9DF9-4C57-8D7F-648EEA5320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7459" y="6349763"/>
            <a:ext cx="167706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rdt3.0 sender</a:t>
            </a:r>
          </a:p>
        </p:txBody>
      </p:sp>
      <p:sp>
        <p:nvSpPr>
          <p:cNvPr id="62" name="Text Box 20">
            <a:extLst>
              <a:ext uri="{FF2B5EF4-FFF2-40B4-BE49-F238E27FC236}">
                <a16:creationId xmlns:a16="http://schemas.microsoft.com/office/drawing/2014/main" id="{FF5DB399-58B8-4431-9B7A-F7D0B3C29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1509" y="6349763"/>
            <a:ext cx="3252814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rdt3.0 receiver same as 2.2</a:t>
            </a:r>
          </a:p>
        </p:txBody>
      </p: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A8EB4FC8-DA9F-4353-AA74-DFCFAB7D6435}"/>
              </a:ext>
            </a:extLst>
          </p:cNvPr>
          <p:cNvCxnSpPr>
            <a:cxnSpLocks/>
          </p:cNvCxnSpPr>
          <p:nvPr/>
        </p:nvCxnSpPr>
        <p:spPr bwMode="auto">
          <a:xfrm flipH="1">
            <a:off x="5042599" y="4686492"/>
            <a:ext cx="5575756" cy="21715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pic>
        <p:nvPicPr>
          <p:cNvPr id="64" name="图片 63">
            <a:extLst>
              <a:ext uri="{FF2B5EF4-FFF2-40B4-BE49-F238E27FC236}">
                <a16:creationId xmlns:a16="http://schemas.microsoft.com/office/drawing/2014/main" id="{2F7B30FD-93F4-4DDE-B4E7-FCD8A557F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354" y="5314629"/>
            <a:ext cx="1474877" cy="98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3887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643B4C-7662-40ED-AEFC-24521D803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such transitions in receiver FSM?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8D2F1CF-B499-40A0-BCBF-2489E6070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57</a:t>
            </a:fld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AD59E3C-1DE4-4027-A33F-11AF082E4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808056"/>
            <a:ext cx="5120444" cy="338287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32B04FD-15A0-4B0F-819F-6C4EE1BD8A9D}"/>
              </a:ext>
            </a:extLst>
          </p:cNvPr>
          <p:cNvSpPr/>
          <p:nvPr/>
        </p:nvSpPr>
        <p:spPr>
          <a:xfrm>
            <a:off x="3294526" y="5450162"/>
            <a:ext cx="16770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n-lt"/>
                <a:ea typeface="宋体" panose="02010600030101010101" pitchFamily="2" charset="-122"/>
              </a:rPr>
              <a:t>rdt3.0 sender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2C8350E-EAA0-48F8-87AA-21C2F4506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416" y="2334591"/>
            <a:ext cx="3896584" cy="2329806"/>
          </a:xfrm>
          <a:prstGeom prst="rect">
            <a:avLst/>
          </a:prstGeom>
        </p:spPr>
      </p:pic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B1AB78E5-AA66-4CD2-91FC-22FB30C348A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511750" y="4386070"/>
            <a:ext cx="717600" cy="184328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F112488F-E299-4968-893C-6A299DC76211}"/>
              </a:ext>
            </a:extLst>
          </p:cNvPr>
          <p:cNvCxnSpPr/>
          <p:nvPr/>
        </p:nvCxnSpPr>
        <p:spPr bwMode="auto">
          <a:xfrm>
            <a:off x="6644444" y="1323975"/>
            <a:ext cx="0" cy="412618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EF3D241B-D9C7-44EE-B4F5-6BBE7B218D4B}"/>
              </a:ext>
            </a:extLst>
          </p:cNvPr>
          <p:cNvSpPr txBox="1"/>
          <p:nvPr/>
        </p:nvSpPr>
        <p:spPr>
          <a:xfrm>
            <a:off x="2971697" y="6303332"/>
            <a:ext cx="641874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j-lt"/>
              </a:rPr>
              <a:t>Under what condition this transition happens?</a:t>
            </a:r>
            <a:endParaRPr lang="zh-CN" altLang="en-US" dirty="0">
              <a:latin typeface="+mj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71D2B0C-882D-4E41-9DEC-AE64D690F102}"/>
              </a:ext>
            </a:extLst>
          </p:cNvPr>
          <p:cNvSpPr/>
          <p:nvPr/>
        </p:nvSpPr>
        <p:spPr>
          <a:xfrm>
            <a:off x="7808874" y="5450162"/>
            <a:ext cx="18020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n-lt"/>
                <a:ea typeface="宋体" panose="02010600030101010101" pitchFamily="2" charset="-122"/>
              </a:rPr>
              <a:t>rdt3.0 receiver</a:t>
            </a:r>
          </a:p>
        </p:txBody>
      </p:sp>
    </p:spTree>
    <p:extLst>
      <p:ext uri="{BB962C8B-B14F-4D97-AF65-F5344CB8AC3E}">
        <p14:creationId xmlns:p14="http://schemas.microsoft.com/office/powerpoint/2010/main" val="38158561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7" name="Rectangle 9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rdt3.0 in action</a:t>
            </a:r>
          </a:p>
        </p:txBody>
      </p:sp>
      <p:sp>
        <p:nvSpPr>
          <p:cNvPr id="45060" name="Text Box 5"/>
          <p:cNvSpPr txBox="1">
            <a:spLocks noChangeArrowheads="1"/>
          </p:cNvSpPr>
          <p:nvPr/>
        </p:nvSpPr>
        <p:spPr bwMode="auto">
          <a:xfrm>
            <a:off x="1953258" y="1470025"/>
            <a:ext cx="8210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i="1" u="sng" dirty="0">
                <a:solidFill>
                  <a:srgbClr val="000099"/>
                </a:solidFill>
                <a:latin typeface="+mn-lt"/>
                <a:ea typeface="+mn-ea"/>
              </a:rPr>
              <a:t>sender</a:t>
            </a:r>
          </a:p>
        </p:txBody>
      </p:sp>
      <p:sp>
        <p:nvSpPr>
          <p:cNvPr id="45061" name="Text Box 6"/>
          <p:cNvSpPr txBox="1">
            <a:spLocks noChangeArrowheads="1"/>
          </p:cNvSpPr>
          <p:nvPr/>
        </p:nvSpPr>
        <p:spPr bwMode="auto">
          <a:xfrm>
            <a:off x="4403808" y="1465263"/>
            <a:ext cx="9348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i="1" u="sng" dirty="0">
                <a:solidFill>
                  <a:srgbClr val="008000"/>
                </a:solidFill>
                <a:latin typeface="+mn-lt"/>
                <a:ea typeface="+mn-ea"/>
              </a:rPr>
              <a:t>receiver</a:t>
            </a:r>
          </a:p>
        </p:txBody>
      </p:sp>
      <p:sp>
        <p:nvSpPr>
          <p:cNvPr id="368648" name="Text Box 8"/>
          <p:cNvSpPr txBox="1">
            <a:spLocks noChangeArrowheads="1"/>
          </p:cNvSpPr>
          <p:nvPr/>
        </p:nvSpPr>
        <p:spPr bwMode="auto">
          <a:xfrm>
            <a:off x="4414547" y="3089275"/>
            <a:ext cx="8483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pkt1</a:t>
            </a:r>
          </a:p>
        </p:txBody>
      </p:sp>
      <p:sp>
        <p:nvSpPr>
          <p:cNvPr id="368650" name="Text Box 10"/>
          <p:cNvSpPr txBox="1">
            <a:spLocks noChangeArrowheads="1"/>
          </p:cNvSpPr>
          <p:nvPr/>
        </p:nvSpPr>
        <p:spPr bwMode="auto">
          <a:xfrm>
            <a:off x="4420897" y="3944938"/>
            <a:ext cx="8483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pkt0</a:t>
            </a:r>
          </a:p>
        </p:txBody>
      </p:sp>
      <p:sp>
        <p:nvSpPr>
          <p:cNvPr id="368651" name="Text Box 11"/>
          <p:cNvSpPr txBox="1">
            <a:spLocks noChangeArrowheads="1"/>
          </p:cNvSpPr>
          <p:nvPr/>
        </p:nvSpPr>
        <p:spPr bwMode="auto">
          <a:xfrm>
            <a:off x="4415157" y="2403475"/>
            <a:ext cx="10502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ack0</a:t>
            </a:r>
          </a:p>
        </p:txBody>
      </p:sp>
      <p:sp>
        <p:nvSpPr>
          <p:cNvPr id="368652" name="Text Box 12"/>
          <p:cNvSpPr txBox="1">
            <a:spLocks noChangeArrowheads="1"/>
          </p:cNvSpPr>
          <p:nvPr/>
        </p:nvSpPr>
        <p:spPr bwMode="auto">
          <a:xfrm>
            <a:off x="4411981" y="3314700"/>
            <a:ext cx="10502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ack1</a:t>
            </a:r>
          </a:p>
        </p:txBody>
      </p:sp>
      <p:sp>
        <p:nvSpPr>
          <p:cNvPr id="368653" name="Text Box 13"/>
          <p:cNvSpPr txBox="1">
            <a:spLocks noChangeArrowheads="1"/>
          </p:cNvSpPr>
          <p:nvPr/>
        </p:nvSpPr>
        <p:spPr bwMode="auto">
          <a:xfrm>
            <a:off x="4411982" y="4140200"/>
            <a:ext cx="10502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ack0</a:t>
            </a:r>
          </a:p>
        </p:txBody>
      </p:sp>
      <p:sp>
        <p:nvSpPr>
          <p:cNvPr id="368654" name="Text Box 14"/>
          <p:cNvSpPr txBox="1">
            <a:spLocks noChangeArrowheads="1"/>
          </p:cNvSpPr>
          <p:nvPr/>
        </p:nvSpPr>
        <p:spPr bwMode="auto">
          <a:xfrm>
            <a:off x="1890221" y="2652713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ack0</a:t>
            </a:r>
          </a:p>
        </p:txBody>
      </p:sp>
      <p:sp>
        <p:nvSpPr>
          <p:cNvPr id="368655" name="Text Box 15"/>
          <p:cNvSpPr txBox="1">
            <a:spLocks noChangeArrowheads="1"/>
          </p:cNvSpPr>
          <p:nvPr/>
        </p:nvSpPr>
        <p:spPr bwMode="auto">
          <a:xfrm>
            <a:off x="1751534" y="3746500"/>
            <a:ext cx="10086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pkt0</a:t>
            </a:r>
          </a:p>
        </p:txBody>
      </p:sp>
      <p:sp>
        <p:nvSpPr>
          <p:cNvPr id="368657" name="Text Box 17"/>
          <p:cNvSpPr txBox="1">
            <a:spLocks noChangeArrowheads="1"/>
          </p:cNvSpPr>
          <p:nvPr/>
        </p:nvSpPr>
        <p:spPr bwMode="auto">
          <a:xfrm>
            <a:off x="1751534" y="2871788"/>
            <a:ext cx="10086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pkt1</a:t>
            </a:r>
          </a:p>
        </p:txBody>
      </p:sp>
      <p:sp>
        <p:nvSpPr>
          <p:cNvPr id="368658" name="Text Box 18"/>
          <p:cNvSpPr txBox="1">
            <a:spLocks noChangeArrowheads="1"/>
          </p:cNvSpPr>
          <p:nvPr/>
        </p:nvSpPr>
        <p:spPr bwMode="auto">
          <a:xfrm>
            <a:off x="1879108" y="3506788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ack1</a:t>
            </a:r>
          </a:p>
        </p:txBody>
      </p:sp>
      <p:sp>
        <p:nvSpPr>
          <p:cNvPr id="45071" name="Text Box 7"/>
          <p:cNvSpPr txBox="1">
            <a:spLocks noChangeArrowheads="1"/>
          </p:cNvSpPr>
          <p:nvPr/>
        </p:nvSpPr>
        <p:spPr bwMode="auto">
          <a:xfrm>
            <a:off x="1740421" y="1909763"/>
            <a:ext cx="10086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pkt0</a:t>
            </a:r>
          </a:p>
        </p:txBody>
      </p:sp>
      <p:sp>
        <p:nvSpPr>
          <p:cNvPr id="368649" name="Text Box 9"/>
          <p:cNvSpPr txBox="1">
            <a:spLocks noChangeArrowheads="1"/>
          </p:cNvSpPr>
          <p:nvPr/>
        </p:nvSpPr>
        <p:spPr bwMode="auto">
          <a:xfrm>
            <a:off x="4409784" y="2192338"/>
            <a:ext cx="8483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pkt0</a:t>
            </a:r>
          </a:p>
        </p:txBody>
      </p:sp>
      <p:grpSp>
        <p:nvGrpSpPr>
          <p:cNvPr id="368677" name="Group 37"/>
          <p:cNvGrpSpPr>
            <a:grpSpLocks/>
          </p:cNvGrpSpPr>
          <p:nvPr/>
        </p:nvGrpSpPr>
        <p:grpSpPr bwMode="auto">
          <a:xfrm>
            <a:off x="2873376" y="1979613"/>
            <a:ext cx="1471613" cy="512762"/>
            <a:chOff x="850" y="1159"/>
            <a:chExt cx="927" cy="323"/>
          </a:xfrm>
        </p:grpSpPr>
        <p:sp>
          <p:nvSpPr>
            <p:cNvPr id="45136" name="Line 19"/>
            <p:cNvSpPr>
              <a:spLocks noChangeShapeType="1"/>
            </p:cNvSpPr>
            <p:nvPr/>
          </p:nvSpPr>
          <p:spPr bwMode="auto">
            <a:xfrm>
              <a:off x="850" y="1257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5137" name="Text Box 28"/>
            <p:cNvSpPr txBox="1">
              <a:spLocks noChangeArrowheads="1"/>
            </p:cNvSpPr>
            <p:nvPr/>
          </p:nvSpPr>
          <p:spPr bwMode="auto">
            <a:xfrm>
              <a:off x="1121" y="1159"/>
              <a:ext cx="31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0099"/>
                  </a:solidFill>
                  <a:latin typeface="+mn-lt"/>
                  <a:ea typeface="+mn-ea"/>
                </a:rPr>
                <a:t>pkt0</a:t>
              </a:r>
            </a:p>
          </p:txBody>
        </p:sp>
      </p:grpSp>
      <p:grpSp>
        <p:nvGrpSpPr>
          <p:cNvPr id="368683" name="Group 43"/>
          <p:cNvGrpSpPr>
            <a:grpSpLocks/>
          </p:cNvGrpSpPr>
          <p:nvPr/>
        </p:nvGrpSpPr>
        <p:grpSpPr bwMode="auto">
          <a:xfrm>
            <a:off x="2867026" y="3716338"/>
            <a:ext cx="1471613" cy="487362"/>
            <a:chOff x="846" y="2253"/>
            <a:chExt cx="927" cy="307"/>
          </a:xfrm>
        </p:grpSpPr>
        <p:sp>
          <p:nvSpPr>
            <p:cNvPr id="45134" name="Line 24"/>
            <p:cNvSpPr>
              <a:spLocks noChangeShapeType="1"/>
            </p:cNvSpPr>
            <p:nvPr/>
          </p:nvSpPr>
          <p:spPr bwMode="auto">
            <a:xfrm>
              <a:off x="846" y="2335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5135" name="Text Box 29"/>
            <p:cNvSpPr txBox="1">
              <a:spLocks noChangeArrowheads="1"/>
            </p:cNvSpPr>
            <p:nvPr/>
          </p:nvSpPr>
          <p:spPr bwMode="auto">
            <a:xfrm>
              <a:off x="1118" y="2253"/>
              <a:ext cx="31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0099"/>
                  </a:solidFill>
                  <a:latin typeface="+mn-lt"/>
                  <a:ea typeface="+mn-ea"/>
                </a:rPr>
                <a:t>pkt0</a:t>
              </a:r>
            </a:p>
          </p:txBody>
        </p:sp>
      </p:grpSp>
      <p:grpSp>
        <p:nvGrpSpPr>
          <p:cNvPr id="368679" name="Group 39"/>
          <p:cNvGrpSpPr>
            <a:grpSpLocks/>
          </p:cNvGrpSpPr>
          <p:nvPr/>
        </p:nvGrpSpPr>
        <p:grpSpPr bwMode="auto">
          <a:xfrm>
            <a:off x="2881313" y="2854326"/>
            <a:ext cx="1471612" cy="504825"/>
            <a:chOff x="855" y="1710"/>
            <a:chExt cx="927" cy="318"/>
          </a:xfrm>
        </p:grpSpPr>
        <p:sp>
          <p:nvSpPr>
            <p:cNvPr id="45132" name="Line 23"/>
            <p:cNvSpPr>
              <a:spLocks noChangeShapeType="1"/>
            </p:cNvSpPr>
            <p:nvPr/>
          </p:nvSpPr>
          <p:spPr bwMode="auto">
            <a:xfrm>
              <a:off x="855" y="1803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5133" name="Text Box 30"/>
            <p:cNvSpPr txBox="1">
              <a:spLocks noChangeArrowheads="1"/>
            </p:cNvSpPr>
            <p:nvPr/>
          </p:nvSpPr>
          <p:spPr bwMode="auto">
            <a:xfrm>
              <a:off x="1116" y="1710"/>
              <a:ext cx="31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0099"/>
                  </a:solidFill>
                  <a:latin typeface="+mn-lt"/>
                  <a:ea typeface="+mn-ea"/>
                </a:rPr>
                <a:t>pkt1</a:t>
              </a:r>
            </a:p>
          </p:txBody>
        </p:sp>
      </p:grpSp>
      <p:grpSp>
        <p:nvGrpSpPr>
          <p:cNvPr id="368680" name="Group 40"/>
          <p:cNvGrpSpPr>
            <a:grpSpLocks/>
          </p:cNvGrpSpPr>
          <p:nvPr/>
        </p:nvGrpSpPr>
        <p:grpSpPr bwMode="auto">
          <a:xfrm>
            <a:off x="2867026" y="3319464"/>
            <a:ext cx="1471613" cy="471487"/>
            <a:chOff x="846" y="2003"/>
            <a:chExt cx="927" cy="297"/>
          </a:xfrm>
        </p:grpSpPr>
        <p:sp>
          <p:nvSpPr>
            <p:cNvPr id="45130" name="Line 26"/>
            <p:cNvSpPr>
              <a:spLocks noChangeShapeType="1"/>
            </p:cNvSpPr>
            <p:nvPr/>
          </p:nvSpPr>
          <p:spPr bwMode="auto">
            <a:xfrm flipH="1">
              <a:off x="846" y="2075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5131" name="Text Box 31"/>
            <p:cNvSpPr txBox="1">
              <a:spLocks noChangeArrowheads="1"/>
            </p:cNvSpPr>
            <p:nvPr/>
          </p:nvSpPr>
          <p:spPr bwMode="auto">
            <a:xfrm>
              <a:off x="1115" y="2003"/>
              <a:ext cx="34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8000"/>
                  </a:solidFill>
                  <a:latin typeface="+mn-lt"/>
                  <a:ea typeface="+mn-ea"/>
                </a:rPr>
                <a:t>ack1</a:t>
              </a:r>
            </a:p>
          </p:txBody>
        </p:sp>
      </p:grpSp>
      <p:grpSp>
        <p:nvGrpSpPr>
          <p:cNvPr id="368678" name="Group 38"/>
          <p:cNvGrpSpPr>
            <a:grpSpLocks/>
          </p:cNvGrpSpPr>
          <p:nvPr/>
        </p:nvGrpSpPr>
        <p:grpSpPr bwMode="auto">
          <a:xfrm>
            <a:off x="2859088" y="2479679"/>
            <a:ext cx="1471612" cy="455613"/>
            <a:chOff x="841" y="1474"/>
            <a:chExt cx="927" cy="287"/>
          </a:xfrm>
        </p:grpSpPr>
        <p:sp>
          <p:nvSpPr>
            <p:cNvPr id="45128" name="Line 25"/>
            <p:cNvSpPr>
              <a:spLocks noChangeShapeType="1"/>
            </p:cNvSpPr>
            <p:nvPr/>
          </p:nvSpPr>
          <p:spPr bwMode="auto">
            <a:xfrm flipH="1">
              <a:off x="841" y="1536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5129" name="Text Box 32"/>
            <p:cNvSpPr txBox="1">
              <a:spLocks noChangeArrowheads="1"/>
            </p:cNvSpPr>
            <p:nvPr/>
          </p:nvSpPr>
          <p:spPr bwMode="auto">
            <a:xfrm>
              <a:off x="1031" y="1474"/>
              <a:ext cx="49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solidFill>
                    <a:srgbClr val="008000"/>
                  </a:solidFill>
                  <a:latin typeface="+mn-lt"/>
                  <a:ea typeface="+mn-ea"/>
                </a:rPr>
                <a:t>ack0</a:t>
              </a:r>
            </a:p>
          </p:txBody>
        </p:sp>
      </p:grpSp>
      <p:grpSp>
        <p:nvGrpSpPr>
          <p:cNvPr id="368684" name="Group 44"/>
          <p:cNvGrpSpPr>
            <a:grpSpLocks/>
          </p:cNvGrpSpPr>
          <p:nvPr/>
        </p:nvGrpSpPr>
        <p:grpSpPr bwMode="auto">
          <a:xfrm>
            <a:off x="2852738" y="4171951"/>
            <a:ext cx="1471612" cy="461963"/>
            <a:chOff x="837" y="2540"/>
            <a:chExt cx="927" cy="291"/>
          </a:xfrm>
        </p:grpSpPr>
        <p:sp>
          <p:nvSpPr>
            <p:cNvPr id="45126" name="Line 27"/>
            <p:cNvSpPr>
              <a:spLocks noChangeShapeType="1"/>
            </p:cNvSpPr>
            <p:nvPr/>
          </p:nvSpPr>
          <p:spPr bwMode="auto">
            <a:xfrm flipH="1">
              <a:off x="837" y="2606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5127" name="Text Box 33"/>
            <p:cNvSpPr txBox="1">
              <a:spLocks noChangeArrowheads="1"/>
            </p:cNvSpPr>
            <p:nvPr/>
          </p:nvSpPr>
          <p:spPr bwMode="auto">
            <a:xfrm>
              <a:off x="1108" y="2540"/>
              <a:ext cx="34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8000"/>
                  </a:solidFill>
                  <a:latin typeface="+mn-lt"/>
                  <a:ea typeface="+mn-ea"/>
                </a:rPr>
                <a:t>ack0</a:t>
              </a:r>
            </a:p>
          </p:txBody>
        </p:sp>
      </p:grpSp>
      <p:sp>
        <p:nvSpPr>
          <p:cNvPr id="45079" name="Text Box 45"/>
          <p:cNvSpPr txBox="1">
            <a:spLocks noChangeArrowheads="1"/>
          </p:cNvSpPr>
          <p:nvPr/>
        </p:nvSpPr>
        <p:spPr bwMode="auto">
          <a:xfrm>
            <a:off x="3118545" y="6295390"/>
            <a:ext cx="10695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(a) no loss</a:t>
            </a:r>
          </a:p>
        </p:txBody>
      </p:sp>
      <p:sp>
        <p:nvSpPr>
          <p:cNvPr id="45080" name="Text Box 46"/>
          <p:cNvSpPr txBox="1">
            <a:spLocks noChangeArrowheads="1"/>
          </p:cNvSpPr>
          <p:nvPr/>
        </p:nvSpPr>
        <p:spPr bwMode="auto">
          <a:xfrm>
            <a:off x="6510971" y="1466850"/>
            <a:ext cx="8210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i="1" u="sng" dirty="0">
                <a:solidFill>
                  <a:srgbClr val="000099"/>
                </a:solidFill>
                <a:latin typeface="+mn-lt"/>
                <a:ea typeface="+mn-ea"/>
              </a:rPr>
              <a:t>sender</a:t>
            </a:r>
          </a:p>
        </p:txBody>
      </p:sp>
      <p:sp>
        <p:nvSpPr>
          <p:cNvPr id="45081" name="Text Box 47"/>
          <p:cNvSpPr txBox="1">
            <a:spLocks noChangeArrowheads="1"/>
          </p:cNvSpPr>
          <p:nvPr/>
        </p:nvSpPr>
        <p:spPr bwMode="auto">
          <a:xfrm>
            <a:off x="8961520" y="1462088"/>
            <a:ext cx="9348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i="1" u="sng" dirty="0">
                <a:solidFill>
                  <a:srgbClr val="008000"/>
                </a:solidFill>
                <a:latin typeface="+mn-lt"/>
                <a:ea typeface="+mn-ea"/>
              </a:rPr>
              <a:t>receiver</a:t>
            </a:r>
          </a:p>
        </p:txBody>
      </p:sp>
      <p:sp>
        <p:nvSpPr>
          <p:cNvPr id="368688" name="Text Box 48"/>
          <p:cNvSpPr txBox="1">
            <a:spLocks noChangeArrowheads="1"/>
          </p:cNvSpPr>
          <p:nvPr/>
        </p:nvSpPr>
        <p:spPr bwMode="auto">
          <a:xfrm>
            <a:off x="8970672" y="4378325"/>
            <a:ext cx="8483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pkt1</a:t>
            </a:r>
          </a:p>
        </p:txBody>
      </p:sp>
      <p:sp>
        <p:nvSpPr>
          <p:cNvPr id="368689" name="Text Box 49"/>
          <p:cNvSpPr txBox="1">
            <a:spLocks noChangeArrowheads="1"/>
          </p:cNvSpPr>
          <p:nvPr/>
        </p:nvSpPr>
        <p:spPr bwMode="auto">
          <a:xfrm>
            <a:off x="8978609" y="5219700"/>
            <a:ext cx="8483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pkt0</a:t>
            </a:r>
          </a:p>
        </p:txBody>
      </p:sp>
      <p:sp>
        <p:nvSpPr>
          <p:cNvPr id="368690" name="Text Box 50"/>
          <p:cNvSpPr txBox="1">
            <a:spLocks noChangeArrowheads="1"/>
          </p:cNvSpPr>
          <p:nvPr/>
        </p:nvSpPr>
        <p:spPr bwMode="auto">
          <a:xfrm>
            <a:off x="8972869" y="2400300"/>
            <a:ext cx="10502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ack0</a:t>
            </a:r>
          </a:p>
        </p:txBody>
      </p:sp>
      <p:sp>
        <p:nvSpPr>
          <p:cNvPr id="368691" name="Text Box 51"/>
          <p:cNvSpPr txBox="1">
            <a:spLocks noChangeArrowheads="1"/>
          </p:cNvSpPr>
          <p:nvPr/>
        </p:nvSpPr>
        <p:spPr bwMode="auto">
          <a:xfrm>
            <a:off x="8969693" y="4589463"/>
            <a:ext cx="10502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ack1</a:t>
            </a:r>
          </a:p>
        </p:txBody>
      </p:sp>
      <p:sp>
        <p:nvSpPr>
          <p:cNvPr id="368692" name="Text Box 52"/>
          <p:cNvSpPr txBox="1">
            <a:spLocks noChangeArrowheads="1"/>
          </p:cNvSpPr>
          <p:nvPr/>
        </p:nvSpPr>
        <p:spPr bwMode="auto">
          <a:xfrm>
            <a:off x="8969694" y="5414963"/>
            <a:ext cx="10502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ack0</a:t>
            </a:r>
          </a:p>
        </p:txBody>
      </p:sp>
      <p:sp>
        <p:nvSpPr>
          <p:cNvPr id="368693" name="Text Box 53"/>
          <p:cNvSpPr txBox="1">
            <a:spLocks noChangeArrowheads="1"/>
          </p:cNvSpPr>
          <p:nvPr/>
        </p:nvSpPr>
        <p:spPr bwMode="auto">
          <a:xfrm>
            <a:off x="6447933" y="2649538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ack0</a:t>
            </a:r>
          </a:p>
        </p:txBody>
      </p:sp>
      <p:sp>
        <p:nvSpPr>
          <p:cNvPr id="368694" name="Text Box 54"/>
          <p:cNvSpPr txBox="1">
            <a:spLocks noChangeArrowheads="1"/>
          </p:cNvSpPr>
          <p:nvPr/>
        </p:nvSpPr>
        <p:spPr bwMode="auto">
          <a:xfrm>
            <a:off x="6309246" y="5021263"/>
            <a:ext cx="10086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pkt0</a:t>
            </a:r>
          </a:p>
        </p:txBody>
      </p:sp>
      <p:sp>
        <p:nvSpPr>
          <p:cNvPr id="368695" name="Text Box 55"/>
          <p:cNvSpPr txBox="1">
            <a:spLocks noChangeArrowheads="1"/>
          </p:cNvSpPr>
          <p:nvPr/>
        </p:nvSpPr>
        <p:spPr bwMode="auto">
          <a:xfrm>
            <a:off x="6309246" y="2868613"/>
            <a:ext cx="10086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pkt1</a:t>
            </a:r>
          </a:p>
        </p:txBody>
      </p:sp>
      <p:sp>
        <p:nvSpPr>
          <p:cNvPr id="368696" name="Text Box 56"/>
          <p:cNvSpPr txBox="1">
            <a:spLocks noChangeArrowheads="1"/>
          </p:cNvSpPr>
          <p:nvPr/>
        </p:nvSpPr>
        <p:spPr bwMode="auto">
          <a:xfrm>
            <a:off x="6436821" y="4781550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ack1</a:t>
            </a:r>
          </a:p>
        </p:txBody>
      </p:sp>
      <p:sp>
        <p:nvSpPr>
          <p:cNvPr id="45091" name="Text Box 57"/>
          <p:cNvSpPr txBox="1">
            <a:spLocks noChangeArrowheads="1"/>
          </p:cNvSpPr>
          <p:nvPr/>
        </p:nvSpPr>
        <p:spPr bwMode="auto">
          <a:xfrm>
            <a:off x="6298134" y="1906588"/>
            <a:ext cx="10086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pkt0</a:t>
            </a:r>
          </a:p>
        </p:txBody>
      </p:sp>
      <p:sp>
        <p:nvSpPr>
          <p:cNvPr id="368698" name="Text Box 58"/>
          <p:cNvSpPr txBox="1">
            <a:spLocks noChangeArrowheads="1"/>
          </p:cNvSpPr>
          <p:nvPr/>
        </p:nvSpPr>
        <p:spPr bwMode="auto">
          <a:xfrm>
            <a:off x="8967497" y="2189163"/>
            <a:ext cx="8483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pkt0</a:t>
            </a:r>
          </a:p>
        </p:txBody>
      </p:sp>
      <p:grpSp>
        <p:nvGrpSpPr>
          <p:cNvPr id="368699" name="Group 59"/>
          <p:cNvGrpSpPr>
            <a:grpSpLocks/>
          </p:cNvGrpSpPr>
          <p:nvPr/>
        </p:nvGrpSpPr>
        <p:grpSpPr bwMode="auto">
          <a:xfrm>
            <a:off x="7431088" y="1976438"/>
            <a:ext cx="1471612" cy="512762"/>
            <a:chOff x="850" y="1159"/>
            <a:chExt cx="927" cy="323"/>
          </a:xfrm>
        </p:grpSpPr>
        <p:sp>
          <p:nvSpPr>
            <p:cNvPr id="45124" name="Line 60"/>
            <p:cNvSpPr>
              <a:spLocks noChangeShapeType="1"/>
            </p:cNvSpPr>
            <p:nvPr/>
          </p:nvSpPr>
          <p:spPr bwMode="auto">
            <a:xfrm>
              <a:off x="850" y="1257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5125" name="Text Box 61"/>
            <p:cNvSpPr txBox="1">
              <a:spLocks noChangeArrowheads="1"/>
            </p:cNvSpPr>
            <p:nvPr/>
          </p:nvSpPr>
          <p:spPr bwMode="auto">
            <a:xfrm>
              <a:off x="1121" y="1159"/>
              <a:ext cx="31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solidFill>
                    <a:srgbClr val="000099"/>
                  </a:solidFill>
                  <a:latin typeface="+mn-lt"/>
                  <a:ea typeface="+mn-ea"/>
                </a:rPr>
                <a:t>pkt0</a:t>
              </a:r>
            </a:p>
          </p:txBody>
        </p:sp>
      </p:grpSp>
      <p:grpSp>
        <p:nvGrpSpPr>
          <p:cNvPr id="368702" name="Group 62"/>
          <p:cNvGrpSpPr>
            <a:grpSpLocks/>
          </p:cNvGrpSpPr>
          <p:nvPr/>
        </p:nvGrpSpPr>
        <p:grpSpPr bwMode="auto">
          <a:xfrm>
            <a:off x="7424738" y="4991101"/>
            <a:ext cx="1471612" cy="487363"/>
            <a:chOff x="846" y="2253"/>
            <a:chExt cx="927" cy="307"/>
          </a:xfrm>
        </p:grpSpPr>
        <p:sp>
          <p:nvSpPr>
            <p:cNvPr id="45122" name="Line 63"/>
            <p:cNvSpPr>
              <a:spLocks noChangeShapeType="1"/>
            </p:cNvSpPr>
            <p:nvPr/>
          </p:nvSpPr>
          <p:spPr bwMode="auto">
            <a:xfrm>
              <a:off x="846" y="2335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5123" name="Text Box 64"/>
            <p:cNvSpPr txBox="1">
              <a:spLocks noChangeArrowheads="1"/>
            </p:cNvSpPr>
            <p:nvPr/>
          </p:nvSpPr>
          <p:spPr bwMode="auto">
            <a:xfrm>
              <a:off x="1118" y="2253"/>
              <a:ext cx="31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0099"/>
                  </a:solidFill>
                  <a:latin typeface="+mn-lt"/>
                  <a:ea typeface="+mn-ea"/>
                </a:rPr>
                <a:t>pkt0</a:t>
              </a:r>
            </a:p>
          </p:txBody>
        </p:sp>
      </p:grpSp>
      <p:grpSp>
        <p:nvGrpSpPr>
          <p:cNvPr id="368708" name="Group 68"/>
          <p:cNvGrpSpPr>
            <a:grpSpLocks/>
          </p:cNvGrpSpPr>
          <p:nvPr/>
        </p:nvGrpSpPr>
        <p:grpSpPr bwMode="auto">
          <a:xfrm>
            <a:off x="7424738" y="4594225"/>
            <a:ext cx="1471612" cy="471488"/>
            <a:chOff x="846" y="2003"/>
            <a:chExt cx="927" cy="297"/>
          </a:xfrm>
        </p:grpSpPr>
        <p:sp>
          <p:nvSpPr>
            <p:cNvPr id="45120" name="Line 69"/>
            <p:cNvSpPr>
              <a:spLocks noChangeShapeType="1"/>
            </p:cNvSpPr>
            <p:nvPr/>
          </p:nvSpPr>
          <p:spPr bwMode="auto">
            <a:xfrm flipH="1">
              <a:off x="846" y="2075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5121" name="Text Box 70"/>
            <p:cNvSpPr txBox="1">
              <a:spLocks noChangeArrowheads="1"/>
            </p:cNvSpPr>
            <p:nvPr/>
          </p:nvSpPr>
          <p:spPr bwMode="auto">
            <a:xfrm>
              <a:off x="1115" y="2003"/>
              <a:ext cx="34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8000"/>
                  </a:solidFill>
                  <a:latin typeface="+mn-lt"/>
                  <a:ea typeface="+mn-ea"/>
                </a:rPr>
                <a:t>ack1</a:t>
              </a:r>
            </a:p>
          </p:txBody>
        </p:sp>
      </p:grpSp>
      <p:grpSp>
        <p:nvGrpSpPr>
          <p:cNvPr id="368711" name="Group 71"/>
          <p:cNvGrpSpPr>
            <a:grpSpLocks/>
          </p:cNvGrpSpPr>
          <p:nvPr/>
        </p:nvGrpSpPr>
        <p:grpSpPr bwMode="auto">
          <a:xfrm>
            <a:off x="7416801" y="2476501"/>
            <a:ext cx="1471613" cy="455613"/>
            <a:chOff x="841" y="1474"/>
            <a:chExt cx="927" cy="287"/>
          </a:xfrm>
        </p:grpSpPr>
        <p:sp>
          <p:nvSpPr>
            <p:cNvPr id="45118" name="Line 72"/>
            <p:cNvSpPr>
              <a:spLocks noChangeShapeType="1"/>
            </p:cNvSpPr>
            <p:nvPr/>
          </p:nvSpPr>
          <p:spPr bwMode="auto">
            <a:xfrm flipH="1">
              <a:off x="841" y="1536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5119" name="Text Box 73"/>
            <p:cNvSpPr txBox="1">
              <a:spLocks noChangeArrowheads="1"/>
            </p:cNvSpPr>
            <p:nvPr/>
          </p:nvSpPr>
          <p:spPr bwMode="auto">
            <a:xfrm>
              <a:off x="1111" y="1474"/>
              <a:ext cx="34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8000"/>
                  </a:solidFill>
                  <a:latin typeface="+mn-lt"/>
                  <a:ea typeface="+mn-ea"/>
                </a:rPr>
                <a:t>ack0</a:t>
              </a:r>
            </a:p>
          </p:txBody>
        </p:sp>
      </p:grpSp>
      <p:grpSp>
        <p:nvGrpSpPr>
          <p:cNvPr id="368714" name="Group 74"/>
          <p:cNvGrpSpPr>
            <a:grpSpLocks/>
          </p:cNvGrpSpPr>
          <p:nvPr/>
        </p:nvGrpSpPr>
        <p:grpSpPr bwMode="auto">
          <a:xfrm>
            <a:off x="7410451" y="5441951"/>
            <a:ext cx="1471613" cy="466725"/>
            <a:chOff x="837" y="2537"/>
            <a:chExt cx="927" cy="294"/>
          </a:xfrm>
        </p:grpSpPr>
        <p:sp>
          <p:nvSpPr>
            <p:cNvPr id="45116" name="Line 75"/>
            <p:cNvSpPr>
              <a:spLocks noChangeShapeType="1"/>
            </p:cNvSpPr>
            <p:nvPr/>
          </p:nvSpPr>
          <p:spPr bwMode="auto">
            <a:xfrm flipH="1">
              <a:off x="837" y="2606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5117" name="Text Box 76"/>
            <p:cNvSpPr txBox="1">
              <a:spLocks noChangeArrowheads="1"/>
            </p:cNvSpPr>
            <p:nvPr/>
          </p:nvSpPr>
          <p:spPr bwMode="auto">
            <a:xfrm>
              <a:off x="1109" y="2537"/>
              <a:ext cx="34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solidFill>
                    <a:srgbClr val="008000"/>
                  </a:solidFill>
                  <a:latin typeface="+mn-lt"/>
                  <a:ea typeface="+mn-ea"/>
                </a:rPr>
                <a:t>ack0</a:t>
              </a:r>
            </a:p>
          </p:txBody>
        </p:sp>
      </p:grpSp>
      <p:sp>
        <p:nvSpPr>
          <p:cNvPr id="45098" name="Text Box 78"/>
          <p:cNvSpPr txBox="1">
            <a:spLocks noChangeArrowheads="1"/>
          </p:cNvSpPr>
          <p:nvPr/>
        </p:nvSpPr>
        <p:spPr bwMode="auto">
          <a:xfrm>
            <a:off x="7631243" y="6295390"/>
            <a:ext cx="14173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(b) packet loss</a:t>
            </a:r>
          </a:p>
        </p:txBody>
      </p:sp>
      <p:grpSp>
        <p:nvGrpSpPr>
          <p:cNvPr id="368721" name="Group 81"/>
          <p:cNvGrpSpPr>
            <a:grpSpLocks/>
          </p:cNvGrpSpPr>
          <p:nvPr/>
        </p:nvGrpSpPr>
        <p:grpSpPr bwMode="auto">
          <a:xfrm>
            <a:off x="7439025" y="2851152"/>
            <a:ext cx="1138238" cy="739776"/>
            <a:chOff x="3726" y="1687"/>
            <a:chExt cx="717" cy="466"/>
          </a:xfrm>
        </p:grpSpPr>
        <p:sp>
          <p:nvSpPr>
            <p:cNvPr id="45112" name="Line 66"/>
            <p:cNvSpPr>
              <a:spLocks noChangeShapeType="1"/>
            </p:cNvSpPr>
            <p:nvPr/>
          </p:nvSpPr>
          <p:spPr bwMode="auto">
            <a:xfrm>
              <a:off x="3726" y="1780"/>
              <a:ext cx="548" cy="148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5113" name="Text Box 67"/>
            <p:cNvSpPr txBox="1">
              <a:spLocks noChangeArrowheads="1"/>
            </p:cNvSpPr>
            <p:nvPr/>
          </p:nvSpPr>
          <p:spPr bwMode="auto">
            <a:xfrm>
              <a:off x="3987" y="1687"/>
              <a:ext cx="31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0099"/>
                  </a:solidFill>
                  <a:latin typeface="+mn-lt"/>
                  <a:ea typeface="+mn-ea"/>
                </a:rPr>
                <a:t>pkt1</a:t>
              </a:r>
            </a:p>
          </p:txBody>
        </p:sp>
        <p:sp>
          <p:nvSpPr>
            <p:cNvPr id="45114" name="Text Box 79"/>
            <p:cNvSpPr txBox="1">
              <a:spLocks noChangeArrowheads="1"/>
            </p:cNvSpPr>
            <p:nvPr/>
          </p:nvSpPr>
          <p:spPr bwMode="auto">
            <a:xfrm>
              <a:off x="4194" y="1808"/>
              <a:ext cx="19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 dirty="0">
                  <a:solidFill>
                    <a:srgbClr val="FF0000"/>
                  </a:solidFill>
                  <a:latin typeface="+mn-lt"/>
                  <a:ea typeface="+mn-ea"/>
                </a:rPr>
                <a:t>X</a:t>
              </a:r>
            </a:p>
          </p:txBody>
        </p:sp>
        <p:sp>
          <p:nvSpPr>
            <p:cNvPr id="45115" name="Text Box 80"/>
            <p:cNvSpPr txBox="1">
              <a:spLocks noChangeArrowheads="1"/>
            </p:cNvSpPr>
            <p:nvPr/>
          </p:nvSpPr>
          <p:spPr bwMode="auto">
            <a:xfrm>
              <a:off x="4138" y="1940"/>
              <a:ext cx="30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i="1" dirty="0">
                  <a:solidFill>
                    <a:srgbClr val="FF0000"/>
                  </a:solidFill>
                  <a:latin typeface="+mn-lt"/>
                  <a:ea typeface="+mn-ea"/>
                </a:rPr>
                <a:t>loss</a:t>
              </a:r>
            </a:p>
          </p:txBody>
        </p:sp>
      </p:grpSp>
      <p:grpSp>
        <p:nvGrpSpPr>
          <p:cNvPr id="368726" name="Group 86"/>
          <p:cNvGrpSpPr>
            <a:grpSpLocks/>
          </p:cNvGrpSpPr>
          <p:nvPr/>
        </p:nvGrpSpPr>
        <p:grpSpPr bwMode="auto">
          <a:xfrm>
            <a:off x="7319964" y="3154363"/>
            <a:ext cx="122237" cy="1033462"/>
            <a:chOff x="3651" y="1878"/>
            <a:chExt cx="78" cy="963"/>
          </a:xfrm>
        </p:grpSpPr>
        <p:sp>
          <p:nvSpPr>
            <p:cNvPr id="45109" name="Line 82"/>
            <p:cNvSpPr>
              <a:spLocks noChangeShapeType="1"/>
            </p:cNvSpPr>
            <p:nvPr/>
          </p:nvSpPr>
          <p:spPr bwMode="auto">
            <a:xfrm>
              <a:off x="3729" y="1879"/>
              <a:ext cx="0" cy="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5110" name="Line 84"/>
            <p:cNvSpPr>
              <a:spLocks noChangeShapeType="1"/>
            </p:cNvSpPr>
            <p:nvPr/>
          </p:nvSpPr>
          <p:spPr bwMode="auto">
            <a:xfrm flipH="1">
              <a:off x="3651" y="1878"/>
              <a:ext cx="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5111" name="Line 85"/>
            <p:cNvSpPr>
              <a:spLocks noChangeShapeType="1"/>
            </p:cNvSpPr>
            <p:nvPr/>
          </p:nvSpPr>
          <p:spPr bwMode="auto">
            <a:xfrm flipH="1">
              <a:off x="3651" y="2841"/>
              <a:ext cx="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368728" name="Group 88"/>
          <p:cNvGrpSpPr>
            <a:grpSpLocks/>
          </p:cNvGrpSpPr>
          <p:nvPr/>
        </p:nvGrpSpPr>
        <p:grpSpPr bwMode="auto">
          <a:xfrm>
            <a:off x="7448551" y="4143376"/>
            <a:ext cx="1471613" cy="504825"/>
            <a:chOff x="855" y="1710"/>
            <a:chExt cx="927" cy="318"/>
          </a:xfrm>
        </p:grpSpPr>
        <p:sp>
          <p:nvSpPr>
            <p:cNvPr id="45107" name="Line 89"/>
            <p:cNvSpPr>
              <a:spLocks noChangeShapeType="1"/>
            </p:cNvSpPr>
            <p:nvPr/>
          </p:nvSpPr>
          <p:spPr bwMode="auto">
            <a:xfrm>
              <a:off x="855" y="1803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5108" name="Text Box 90"/>
            <p:cNvSpPr txBox="1">
              <a:spLocks noChangeArrowheads="1"/>
            </p:cNvSpPr>
            <p:nvPr/>
          </p:nvSpPr>
          <p:spPr bwMode="auto">
            <a:xfrm>
              <a:off x="1116" y="1710"/>
              <a:ext cx="31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0099"/>
                  </a:solidFill>
                  <a:latin typeface="+mn-lt"/>
                  <a:ea typeface="+mn-ea"/>
                </a:rPr>
                <a:t>pkt1</a:t>
              </a:r>
            </a:p>
          </p:txBody>
        </p:sp>
      </p:grpSp>
      <p:grpSp>
        <p:nvGrpSpPr>
          <p:cNvPr id="368732" name="Group 92"/>
          <p:cNvGrpSpPr>
            <a:grpSpLocks/>
          </p:cNvGrpSpPr>
          <p:nvPr/>
        </p:nvGrpSpPr>
        <p:grpSpPr bwMode="auto">
          <a:xfrm>
            <a:off x="6086475" y="3767138"/>
            <a:ext cx="1308100" cy="735012"/>
            <a:chOff x="2846" y="2348"/>
            <a:chExt cx="824" cy="463"/>
          </a:xfrm>
        </p:grpSpPr>
        <p:pic>
          <p:nvPicPr>
            <p:cNvPr id="45105" name="Picture 87" descr="alarm_clock_ringi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6" y="2348"/>
              <a:ext cx="275" cy="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106" name="Text Box 91"/>
            <p:cNvSpPr txBox="1">
              <a:spLocks noChangeArrowheads="1"/>
            </p:cNvSpPr>
            <p:nvPr/>
          </p:nvSpPr>
          <p:spPr bwMode="auto">
            <a:xfrm>
              <a:off x="2929" y="2491"/>
              <a:ext cx="741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i="1" dirty="0">
                  <a:solidFill>
                    <a:srgbClr val="FF0000"/>
                  </a:solidFill>
                  <a:latin typeface="+mn-lt"/>
                  <a:ea typeface="+mn-ea"/>
                </a:rPr>
                <a:t>timeout</a:t>
              </a:r>
            </a:p>
            <a:p>
              <a:pPr algn="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resend pkt1</a:t>
              </a:r>
            </a:p>
          </p:txBody>
        </p:sp>
      </p:grp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58</a:t>
            </a:fld>
            <a:endParaRPr lang="en-US" altLang="zh-CN" dirty="0"/>
          </a:p>
        </p:txBody>
      </p:sp>
      <p:cxnSp>
        <p:nvCxnSpPr>
          <p:cNvPr id="3" name="直接连接符 2"/>
          <p:cNvCxnSpPr/>
          <p:nvPr/>
        </p:nvCxnSpPr>
        <p:spPr bwMode="auto">
          <a:xfrm>
            <a:off x="5878195" y="1385888"/>
            <a:ext cx="0" cy="543655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1" name="直接连接符 80">
            <a:extLst>
              <a:ext uri="{FF2B5EF4-FFF2-40B4-BE49-F238E27FC236}">
                <a16:creationId xmlns:a16="http://schemas.microsoft.com/office/drawing/2014/main" id="{3A4870BB-08B6-41C5-9EBB-7EE5B190B8D3}"/>
              </a:ext>
            </a:extLst>
          </p:cNvPr>
          <p:cNvCxnSpPr>
            <a:cxnSpLocks/>
          </p:cNvCxnSpPr>
          <p:nvPr/>
        </p:nvCxnSpPr>
        <p:spPr bwMode="auto">
          <a:xfrm>
            <a:off x="2796109" y="1421924"/>
            <a:ext cx="0" cy="487346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8CB26AA8-3DAD-47AE-803D-12AB214305A8}"/>
              </a:ext>
            </a:extLst>
          </p:cNvPr>
          <p:cNvCxnSpPr>
            <a:cxnSpLocks/>
          </p:cNvCxnSpPr>
          <p:nvPr/>
        </p:nvCxnSpPr>
        <p:spPr bwMode="auto">
          <a:xfrm>
            <a:off x="4427217" y="1421924"/>
            <a:ext cx="0" cy="487346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4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id="{1B1E4CE9-C849-4C4C-8BC2-82EAC6C41F60}"/>
              </a:ext>
            </a:extLst>
          </p:cNvPr>
          <p:cNvCxnSpPr>
            <a:cxnSpLocks/>
          </p:cNvCxnSpPr>
          <p:nvPr/>
        </p:nvCxnSpPr>
        <p:spPr bwMode="auto">
          <a:xfrm>
            <a:off x="7339009" y="1375054"/>
            <a:ext cx="0" cy="4920337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id="{45CBA128-5F0C-42C8-8A2F-95ADC9B47017}"/>
              </a:ext>
            </a:extLst>
          </p:cNvPr>
          <p:cNvCxnSpPr>
            <a:cxnSpLocks/>
          </p:cNvCxnSpPr>
          <p:nvPr/>
        </p:nvCxnSpPr>
        <p:spPr bwMode="auto">
          <a:xfrm>
            <a:off x="8970117" y="1375054"/>
            <a:ext cx="0" cy="4855567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4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400703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68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68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6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68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68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68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68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6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68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68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6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68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68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6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68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68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6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368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36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68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68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1000"/>
                                        <p:tgtEl>
                                          <p:spTgt spid="368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68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68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368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6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368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36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36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368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36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368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500"/>
                                        <p:tgtEl>
                                          <p:spTgt spid="368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50" grpId="0"/>
      <p:bldP spid="368651" grpId="0"/>
      <p:bldP spid="368652" grpId="0"/>
      <p:bldP spid="368654" grpId="0"/>
      <p:bldP spid="368655" grpId="0"/>
      <p:bldP spid="368657" grpId="0"/>
      <p:bldP spid="368658" grpId="0"/>
      <p:bldP spid="368689" grpId="0"/>
      <p:bldP spid="368690" grpId="0"/>
      <p:bldP spid="368691" grpId="0"/>
      <p:bldP spid="368693" grpId="0"/>
      <p:bldP spid="368694" grpId="0"/>
      <p:bldP spid="368695" grpId="0"/>
      <p:bldP spid="36869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rdt3.0 in action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59</a:t>
            </a:fld>
            <a:endParaRPr lang="en-US" altLang="zh-CN" dirty="0"/>
          </a:p>
        </p:txBody>
      </p:sp>
      <p:sp>
        <p:nvSpPr>
          <p:cNvPr id="369670" name="Text Box 6"/>
          <p:cNvSpPr txBox="1">
            <a:spLocks noChangeArrowheads="1"/>
          </p:cNvSpPr>
          <p:nvPr/>
        </p:nvSpPr>
        <p:spPr bwMode="auto">
          <a:xfrm>
            <a:off x="4492334" y="3036888"/>
            <a:ext cx="8483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pkt1</a:t>
            </a:r>
          </a:p>
        </p:txBody>
      </p:sp>
      <p:sp>
        <p:nvSpPr>
          <p:cNvPr id="369673" name="Text Box 9"/>
          <p:cNvSpPr txBox="1">
            <a:spLocks noChangeArrowheads="1"/>
          </p:cNvSpPr>
          <p:nvPr/>
        </p:nvSpPr>
        <p:spPr bwMode="auto">
          <a:xfrm>
            <a:off x="4489768" y="3262313"/>
            <a:ext cx="10502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ack1</a:t>
            </a:r>
          </a:p>
        </p:txBody>
      </p:sp>
      <p:sp>
        <p:nvSpPr>
          <p:cNvPr id="369678" name="Text Box 14"/>
          <p:cNvSpPr txBox="1">
            <a:spLocks noChangeArrowheads="1"/>
          </p:cNvSpPr>
          <p:nvPr/>
        </p:nvSpPr>
        <p:spPr bwMode="auto">
          <a:xfrm>
            <a:off x="4523407" y="4452939"/>
            <a:ext cx="13163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(detect duplicate)</a:t>
            </a:r>
          </a:p>
        </p:txBody>
      </p:sp>
      <p:grpSp>
        <p:nvGrpSpPr>
          <p:cNvPr id="369687" name="Group 23"/>
          <p:cNvGrpSpPr>
            <a:grpSpLocks/>
          </p:cNvGrpSpPr>
          <p:nvPr/>
        </p:nvGrpSpPr>
        <p:grpSpPr bwMode="auto">
          <a:xfrm>
            <a:off x="2947988" y="2809876"/>
            <a:ext cx="1471612" cy="504825"/>
            <a:chOff x="855" y="1710"/>
            <a:chExt cx="927" cy="318"/>
          </a:xfrm>
        </p:grpSpPr>
        <p:sp>
          <p:nvSpPr>
            <p:cNvPr id="46199" name="Line 24"/>
            <p:cNvSpPr>
              <a:spLocks noChangeShapeType="1"/>
            </p:cNvSpPr>
            <p:nvPr/>
          </p:nvSpPr>
          <p:spPr bwMode="auto">
            <a:xfrm>
              <a:off x="855" y="1803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6200" name="Text Box 25"/>
            <p:cNvSpPr txBox="1">
              <a:spLocks noChangeArrowheads="1"/>
            </p:cNvSpPr>
            <p:nvPr/>
          </p:nvSpPr>
          <p:spPr bwMode="auto">
            <a:xfrm>
              <a:off x="1094" y="1710"/>
              <a:ext cx="35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0099"/>
                  </a:solidFill>
                  <a:latin typeface="+mn-lt"/>
                  <a:ea typeface="+mn-ea"/>
                </a:rPr>
                <a:t>pkt1</a:t>
              </a:r>
            </a:p>
          </p:txBody>
        </p:sp>
      </p:grpSp>
      <p:sp>
        <p:nvSpPr>
          <p:cNvPr id="46090" name="Text Box 36"/>
          <p:cNvSpPr txBox="1">
            <a:spLocks noChangeArrowheads="1"/>
          </p:cNvSpPr>
          <p:nvPr/>
        </p:nvSpPr>
        <p:spPr bwMode="auto">
          <a:xfrm>
            <a:off x="2018346" y="1428750"/>
            <a:ext cx="8210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i="1" u="sng" dirty="0">
                <a:solidFill>
                  <a:srgbClr val="000099"/>
                </a:solidFill>
                <a:latin typeface="+mn-lt"/>
                <a:ea typeface="+mn-ea"/>
              </a:rPr>
              <a:t>sender</a:t>
            </a:r>
          </a:p>
        </p:txBody>
      </p:sp>
      <p:sp>
        <p:nvSpPr>
          <p:cNvPr id="46091" name="Text Box 37"/>
          <p:cNvSpPr txBox="1">
            <a:spLocks noChangeArrowheads="1"/>
          </p:cNvSpPr>
          <p:nvPr/>
        </p:nvSpPr>
        <p:spPr bwMode="auto">
          <a:xfrm>
            <a:off x="4468895" y="1423988"/>
            <a:ext cx="9348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i="1" u="sng" dirty="0">
                <a:solidFill>
                  <a:srgbClr val="008000"/>
                </a:solidFill>
                <a:latin typeface="+mn-lt"/>
                <a:ea typeface="+mn-ea"/>
              </a:rPr>
              <a:t>receiver</a:t>
            </a:r>
          </a:p>
        </p:txBody>
      </p:sp>
      <p:sp>
        <p:nvSpPr>
          <p:cNvPr id="369702" name="Text Box 38"/>
          <p:cNvSpPr txBox="1">
            <a:spLocks noChangeArrowheads="1"/>
          </p:cNvSpPr>
          <p:nvPr/>
        </p:nvSpPr>
        <p:spPr bwMode="auto">
          <a:xfrm>
            <a:off x="4489159" y="4184650"/>
            <a:ext cx="8483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pkt1</a:t>
            </a:r>
          </a:p>
        </p:txBody>
      </p:sp>
      <p:sp>
        <p:nvSpPr>
          <p:cNvPr id="369703" name="Text Box 39"/>
          <p:cNvSpPr txBox="1">
            <a:spLocks noChangeArrowheads="1"/>
          </p:cNvSpPr>
          <p:nvPr/>
        </p:nvSpPr>
        <p:spPr bwMode="auto">
          <a:xfrm>
            <a:off x="4485984" y="5181600"/>
            <a:ext cx="8483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pkt0</a:t>
            </a:r>
          </a:p>
        </p:txBody>
      </p:sp>
      <p:sp>
        <p:nvSpPr>
          <p:cNvPr id="369704" name="Text Box 40"/>
          <p:cNvSpPr txBox="1">
            <a:spLocks noChangeArrowheads="1"/>
          </p:cNvSpPr>
          <p:nvPr/>
        </p:nvSpPr>
        <p:spPr bwMode="auto">
          <a:xfrm>
            <a:off x="4480244" y="2362200"/>
            <a:ext cx="10502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ack0</a:t>
            </a:r>
          </a:p>
        </p:txBody>
      </p:sp>
      <p:sp>
        <p:nvSpPr>
          <p:cNvPr id="369705" name="Text Box 41"/>
          <p:cNvSpPr txBox="1">
            <a:spLocks noChangeArrowheads="1"/>
          </p:cNvSpPr>
          <p:nvPr/>
        </p:nvSpPr>
        <p:spPr bwMode="auto">
          <a:xfrm>
            <a:off x="4499293" y="4606925"/>
            <a:ext cx="10502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ack1</a:t>
            </a:r>
          </a:p>
        </p:txBody>
      </p:sp>
      <p:sp>
        <p:nvSpPr>
          <p:cNvPr id="369706" name="Text Box 42"/>
          <p:cNvSpPr txBox="1">
            <a:spLocks noChangeArrowheads="1"/>
          </p:cNvSpPr>
          <p:nvPr/>
        </p:nvSpPr>
        <p:spPr bwMode="auto">
          <a:xfrm>
            <a:off x="4477069" y="5376863"/>
            <a:ext cx="10502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ack0</a:t>
            </a:r>
          </a:p>
        </p:txBody>
      </p:sp>
      <p:sp>
        <p:nvSpPr>
          <p:cNvPr id="369707" name="Text Box 43"/>
          <p:cNvSpPr txBox="1">
            <a:spLocks noChangeArrowheads="1"/>
          </p:cNvSpPr>
          <p:nvPr/>
        </p:nvSpPr>
        <p:spPr bwMode="auto">
          <a:xfrm>
            <a:off x="1955308" y="2611438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ack0</a:t>
            </a:r>
          </a:p>
        </p:txBody>
      </p:sp>
      <p:sp>
        <p:nvSpPr>
          <p:cNvPr id="369708" name="Text Box 44"/>
          <p:cNvSpPr txBox="1">
            <a:spLocks noChangeArrowheads="1"/>
          </p:cNvSpPr>
          <p:nvPr/>
        </p:nvSpPr>
        <p:spPr bwMode="auto">
          <a:xfrm>
            <a:off x="1816621" y="4983163"/>
            <a:ext cx="10086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pkt0</a:t>
            </a:r>
          </a:p>
        </p:txBody>
      </p:sp>
      <p:sp>
        <p:nvSpPr>
          <p:cNvPr id="369709" name="Text Box 45"/>
          <p:cNvSpPr txBox="1">
            <a:spLocks noChangeArrowheads="1"/>
          </p:cNvSpPr>
          <p:nvPr/>
        </p:nvSpPr>
        <p:spPr bwMode="auto">
          <a:xfrm>
            <a:off x="1816621" y="2830513"/>
            <a:ext cx="10086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pkt1</a:t>
            </a:r>
          </a:p>
        </p:txBody>
      </p:sp>
      <p:sp>
        <p:nvSpPr>
          <p:cNvPr id="369710" name="Text Box 46"/>
          <p:cNvSpPr txBox="1">
            <a:spLocks noChangeArrowheads="1"/>
          </p:cNvSpPr>
          <p:nvPr/>
        </p:nvSpPr>
        <p:spPr bwMode="auto">
          <a:xfrm>
            <a:off x="1944196" y="4743450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ack1</a:t>
            </a:r>
          </a:p>
        </p:txBody>
      </p:sp>
      <p:sp>
        <p:nvSpPr>
          <p:cNvPr id="46101" name="Text Box 47"/>
          <p:cNvSpPr txBox="1">
            <a:spLocks noChangeArrowheads="1"/>
          </p:cNvSpPr>
          <p:nvPr/>
        </p:nvSpPr>
        <p:spPr bwMode="auto">
          <a:xfrm>
            <a:off x="1805509" y="1868488"/>
            <a:ext cx="10086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pkt0</a:t>
            </a:r>
          </a:p>
        </p:txBody>
      </p:sp>
      <p:sp>
        <p:nvSpPr>
          <p:cNvPr id="369712" name="Text Box 48"/>
          <p:cNvSpPr txBox="1">
            <a:spLocks noChangeArrowheads="1"/>
          </p:cNvSpPr>
          <p:nvPr/>
        </p:nvSpPr>
        <p:spPr bwMode="auto">
          <a:xfrm>
            <a:off x="4474872" y="2151063"/>
            <a:ext cx="8483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pkt0</a:t>
            </a:r>
          </a:p>
        </p:txBody>
      </p:sp>
      <p:grpSp>
        <p:nvGrpSpPr>
          <p:cNvPr id="369713" name="Group 49"/>
          <p:cNvGrpSpPr>
            <a:grpSpLocks/>
          </p:cNvGrpSpPr>
          <p:nvPr/>
        </p:nvGrpSpPr>
        <p:grpSpPr bwMode="auto">
          <a:xfrm>
            <a:off x="2938463" y="1938338"/>
            <a:ext cx="1471612" cy="512762"/>
            <a:chOff x="850" y="1159"/>
            <a:chExt cx="927" cy="323"/>
          </a:xfrm>
        </p:grpSpPr>
        <p:sp>
          <p:nvSpPr>
            <p:cNvPr id="46197" name="Line 50"/>
            <p:cNvSpPr>
              <a:spLocks noChangeShapeType="1"/>
            </p:cNvSpPr>
            <p:nvPr/>
          </p:nvSpPr>
          <p:spPr bwMode="auto">
            <a:xfrm>
              <a:off x="850" y="1257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6198" name="Text Box 51"/>
            <p:cNvSpPr txBox="1">
              <a:spLocks noChangeArrowheads="1"/>
            </p:cNvSpPr>
            <p:nvPr/>
          </p:nvSpPr>
          <p:spPr bwMode="auto">
            <a:xfrm>
              <a:off x="1121" y="1159"/>
              <a:ext cx="31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0099"/>
                  </a:solidFill>
                  <a:latin typeface="+mn-lt"/>
                  <a:ea typeface="+mn-ea"/>
                </a:rPr>
                <a:t>pkt0</a:t>
              </a:r>
            </a:p>
          </p:txBody>
        </p:sp>
      </p:grpSp>
      <p:grpSp>
        <p:nvGrpSpPr>
          <p:cNvPr id="369716" name="Group 52"/>
          <p:cNvGrpSpPr>
            <a:grpSpLocks/>
          </p:cNvGrpSpPr>
          <p:nvPr/>
        </p:nvGrpSpPr>
        <p:grpSpPr bwMode="auto">
          <a:xfrm>
            <a:off x="2932113" y="4953001"/>
            <a:ext cx="1471612" cy="487363"/>
            <a:chOff x="846" y="2253"/>
            <a:chExt cx="927" cy="307"/>
          </a:xfrm>
        </p:grpSpPr>
        <p:sp>
          <p:nvSpPr>
            <p:cNvPr id="46195" name="Line 53"/>
            <p:cNvSpPr>
              <a:spLocks noChangeShapeType="1"/>
            </p:cNvSpPr>
            <p:nvPr/>
          </p:nvSpPr>
          <p:spPr bwMode="auto">
            <a:xfrm>
              <a:off x="846" y="2335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6196" name="Text Box 54"/>
            <p:cNvSpPr txBox="1">
              <a:spLocks noChangeArrowheads="1"/>
            </p:cNvSpPr>
            <p:nvPr/>
          </p:nvSpPr>
          <p:spPr bwMode="auto">
            <a:xfrm>
              <a:off x="1118" y="2253"/>
              <a:ext cx="31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0099"/>
                  </a:solidFill>
                  <a:latin typeface="+mn-lt"/>
                  <a:ea typeface="+mn-ea"/>
                </a:rPr>
                <a:t>pkt0</a:t>
              </a:r>
            </a:p>
          </p:txBody>
        </p:sp>
      </p:grpSp>
      <p:grpSp>
        <p:nvGrpSpPr>
          <p:cNvPr id="369719" name="Group 55"/>
          <p:cNvGrpSpPr>
            <a:grpSpLocks/>
          </p:cNvGrpSpPr>
          <p:nvPr/>
        </p:nvGrpSpPr>
        <p:grpSpPr bwMode="auto">
          <a:xfrm>
            <a:off x="2932113" y="4556125"/>
            <a:ext cx="1471612" cy="471488"/>
            <a:chOff x="846" y="2003"/>
            <a:chExt cx="927" cy="297"/>
          </a:xfrm>
        </p:grpSpPr>
        <p:sp>
          <p:nvSpPr>
            <p:cNvPr id="46193" name="Line 56"/>
            <p:cNvSpPr>
              <a:spLocks noChangeShapeType="1"/>
            </p:cNvSpPr>
            <p:nvPr/>
          </p:nvSpPr>
          <p:spPr bwMode="auto">
            <a:xfrm flipH="1">
              <a:off x="846" y="2075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6194" name="Text Box 57"/>
            <p:cNvSpPr txBox="1">
              <a:spLocks noChangeArrowheads="1"/>
            </p:cNvSpPr>
            <p:nvPr/>
          </p:nvSpPr>
          <p:spPr bwMode="auto">
            <a:xfrm>
              <a:off x="1115" y="2003"/>
              <a:ext cx="34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8000"/>
                  </a:solidFill>
                  <a:latin typeface="+mn-lt"/>
                  <a:ea typeface="+mn-ea"/>
                </a:rPr>
                <a:t>ack1</a:t>
              </a:r>
            </a:p>
          </p:txBody>
        </p:sp>
      </p:grpSp>
      <p:grpSp>
        <p:nvGrpSpPr>
          <p:cNvPr id="369722" name="Group 58"/>
          <p:cNvGrpSpPr>
            <a:grpSpLocks/>
          </p:cNvGrpSpPr>
          <p:nvPr/>
        </p:nvGrpSpPr>
        <p:grpSpPr bwMode="auto">
          <a:xfrm>
            <a:off x="2924176" y="2438404"/>
            <a:ext cx="1471613" cy="455613"/>
            <a:chOff x="841" y="1474"/>
            <a:chExt cx="927" cy="287"/>
          </a:xfrm>
        </p:grpSpPr>
        <p:sp>
          <p:nvSpPr>
            <p:cNvPr id="46191" name="Line 59"/>
            <p:cNvSpPr>
              <a:spLocks noChangeShapeType="1"/>
            </p:cNvSpPr>
            <p:nvPr/>
          </p:nvSpPr>
          <p:spPr bwMode="auto">
            <a:xfrm flipH="1">
              <a:off x="841" y="1536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6192" name="Text Box 60"/>
            <p:cNvSpPr txBox="1">
              <a:spLocks noChangeArrowheads="1"/>
            </p:cNvSpPr>
            <p:nvPr/>
          </p:nvSpPr>
          <p:spPr bwMode="auto">
            <a:xfrm>
              <a:off x="1089" y="1474"/>
              <a:ext cx="38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8000"/>
                  </a:solidFill>
                  <a:latin typeface="+mn-lt"/>
                  <a:ea typeface="+mn-ea"/>
                </a:rPr>
                <a:t>ack0</a:t>
              </a:r>
            </a:p>
          </p:txBody>
        </p:sp>
      </p:grpSp>
      <p:grpSp>
        <p:nvGrpSpPr>
          <p:cNvPr id="369725" name="Group 61"/>
          <p:cNvGrpSpPr>
            <a:grpSpLocks/>
          </p:cNvGrpSpPr>
          <p:nvPr/>
        </p:nvGrpSpPr>
        <p:grpSpPr bwMode="auto">
          <a:xfrm>
            <a:off x="2917826" y="5408613"/>
            <a:ext cx="1471613" cy="461962"/>
            <a:chOff x="837" y="2540"/>
            <a:chExt cx="927" cy="291"/>
          </a:xfrm>
        </p:grpSpPr>
        <p:sp>
          <p:nvSpPr>
            <p:cNvPr id="46189" name="Line 62"/>
            <p:cNvSpPr>
              <a:spLocks noChangeShapeType="1"/>
            </p:cNvSpPr>
            <p:nvPr/>
          </p:nvSpPr>
          <p:spPr bwMode="auto">
            <a:xfrm flipH="1">
              <a:off x="837" y="2606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6190" name="Text Box 63"/>
            <p:cNvSpPr txBox="1">
              <a:spLocks noChangeArrowheads="1"/>
            </p:cNvSpPr>
            <p:nvPr/>
          </p:nvSpPr>
          <p:spPr bwMode="auto">
            <a:xfrm>
              <a:off x="1108" y="2540"/>
              <a:ext cx="34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8000"/>
                  </a:solidFill>
                  <a:latin typeface="+mn-lt"/>
                  <a:ea typeface="+mn-ea"/>
                </a:rPr>
                <a:t>ack0</a:t>
              </a:r>
            </a:p>
          </p:txBody>
        </p:sp>
      </p:grpSp>
      <p:sp>
        <p:nvSpPr>
          <p:cNvPr id="46108" name="Text Box 64"/>
          <p:cNvSpPr txBox="1">
            <a:spLocks noChangeArrowheads="1"/>
          </p:cNvSpPr>
          <p:nvPr/>
        </p:nvSpPr>
        <p:spPr bwMode="auto">
          <a:xfrm>
            <a:off x="2800202" y="6453823"/>
            <a:ext cx="12258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(c) ACK loss</a:t>
            </a:r>
          </a:p>
        </p:txBody>
      </p:sp>
      <p:grpSp>
        <p:nvGrpSpPr>
          <p:cNvPr id="369745" name="Group 81"/>
          <p:cNvGrpSpPr>
            <a:grpSpLocks/>
          </p:cNvGrpSpPr>
          <p:nvPr/>
        </p:nvGrpSpPr>
        <p:grpSpPr bwMode="auto">
          <a:xfrm>
            <a:off x="3222625" y="3209927"/>
            <a:ext cx="1193800" cy="720726"/>
            <a:chOff x="1336" y="1931"/>
            <a:chExt cx="752" cy="454"/>
          </a:xfrm>
        </p:grpSpPr>
        <p:sp>
          <p:nvSpPr>
            <p:cNvPr id="46185" name="Line 27"/>
            <p:cNvSpPr>
              <a:spLocks noChangeShapeType="1"/>
            </p:cNvSpPr>
            <p:nvPr/>
          </p:nvSpPr>
          <p:spPr bwMode="auto">
            <a:xfrm flipH="1">
              <a:off x="1514" y="2031"/>
              <a:ext cx="574" cy="132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6186" name="Text Box 28"/>
            <p:cNvSpPr txBox="1">
              <a:spLocks noChangeArrowheads="1"/>
            </p:cNvSpPr>
            <p:nvPr/>
          </p:nvSpPr>
          <p:spPr bwMode="auto">
            <a:xfrm>
              <a:off x="1479" y="1931"/>
              <a:ext cx="34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8000"/>
                  </a:solidFill>
                  <a:latin typeface="+mn-lt"/>
                  <a:ea typeface="+mn-ea"/>
                </a:rPr>
                <a:t>ack1</a:t>
              </a:r>
            </a:p>
          </p:txBody>
        </p:sp>
        <p:sp>
          <p:nvSpPr>
            <p:cNvPr id="46187" name="Text Box 68"/>
            <p:cNvSpPr txBox="1">
              <a:spLocks noChangeArrowheads="1"/>
            </p:cNvSpPr>
            <p:nvPr/>
          </p:nvSpPr>
          <p:spPr bwMode="auto">
            <a:xfrm>
              <a:off x="1392" y="2040"/>
              <a:ext cx="19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 dirty="0">
                  <a:solidFill>
                    <a:srgbClr val="FF0000"/>
                  </a:solidFill>
                  <a:latin typeface="+mn-lt"/>
                  <a:ea typeface="+mn-ea"/>
                </a:rPr>
                <a:t>X</a:t>
              </a:r>
            </a:p>
          </p:txBody>
        </p:sp>
        <p:sp>
          <p:nvSpPr>
            <p:cNvPr id="46188" name="Text Box 69"/>
            <p:cNvSpPr txBox="1">
              <a:spLocks noChangeArrowheads="1"/>
            </p:cNvSpPr>
            <p:nvPr/>
          </p:nvSpPr>
          <p:spPr bwMode="auto">
            <a:xfrm>
              <a:off x="1336" y="2172"/>
              <a:ext cx="30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i="1" dirty="0">
                  <a:solidFill>
                    <a:srgbClr val="FF0000"/>
                  </a:solidFill>
                  <a:latin typeface="+mn-lt"/>
                  <a:ea typeface="+mn-ea"/>
                </a:rPr>
                <a:t>loss</a:t>
              </a:r>
            </a:p>
          </p:txBody>
        </p:sp>
      </p:grpSp>
      <p:grpSp>
        <p:nvGrpSpPr>
          <p:cNvPr id="369734" name="Group 70"/>
          <p:cNvGrpSpPr>
            <a:grpSpLocks/>
          </p:cNvGrpSpPr>
          <p:nvPr/>
        </p:nvGrpSpPr>
        <p:grpSpPr bwMode="auto">
          <a:xfrm>
            <a:off x="2827339" y="3116263"/>
            <a:ext cx="122237" cy="1033462"/>
            <a:chOff x="3651" y="1878"/>
            <a:chExt cx="78" cy="963"/>
          </a:xfrm>
        </p:grpSpPr>
        <p:sp>
          <p:nvSpPr>
            <p:cNvPr id="46182" name="Line 71"/>
            <p:cNvSpPr>
              <a:spLocks noChangeShapeType="1"/>
            </p:cNvSpPr>
            <p:nvPr/>
          </p:nvSpPr>
          <p:spPr bwMode="auto">
            <a:xfrm>
              <a:off x="3729" y="1879"/>
              <a:ext cx="0" cy="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6183" name="Line 72"/>
            <p:cNvSpPr>
              <a:spLocks noChangeShapeType="1"/>
            </p:cNvSpPr>
            <p:nvPr/>
          </p:nvSpPr>
          <p:spPr bwMode="auto">
            <a:xfrm flipH="1">
              <a:off x="3651" y="1878"/>
              <a:ext cx="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6184" name="Line 73"/>
            <p:cNvSpPr>
              <a:spLocks noChangeShapeType="1"/>
            </p:cNvSpPr>
            <p:nvPr/>
          </p:nvSpPr>
          <p:spPr bwMode="auto">
            <a:xfrm flipH="1">
              <a:off x="3651" y="2841"/>
              <a:ext cx="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369738" name="Group 74"/>
          <p:cNvGrpSpPr>
            <a:grpSpLocks/>
          </p:cNvGrpSpPr>
          <p:nvPr/>
        </p:nvGrpSpPr>
        <p:grpSpPr bwMode="auto">
          <a:xfrm>
            <a:off x="2955926" y="4105276"/>
            <a:ext cx="1471613" cy="504825"/>
            <a:chOff x="855" y="1710"/>
            <a:chExt cx="927" cy="318"/>
          </a:xfrm>
        </p:grpSpPr>
        <p:sp>
          <p:nvSpPr>
            <p:cNvPr id="46180" name="Line 75"/>
            <p:cNvSpPr>
              <a:spLocks noChangeShapeType="1"/>
            </p:cNvSpPr>
            <p:nvPr/>
          </p:nvSpPr>
          <p:spPr bwMode="auto">
            <a:xfrm>
              <a:off x="855" y="1803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6181" name="Text Box 76"/>
            <p:cNvSpPr txBox="1">
              <a:spLocks noChangeArrowheads="1"/>
            </p:cNvSpPr>
            <p:nvPr/>
          </p:nvSpPr>
          <p:spPr bwMode="auto">
            <a:xfrm>
              <a:off x="1116" y="1710"/>
              <a:ext cx="31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0099"/>
                  </a:solidFill>
                  <a:latin typeface="+mn-lt"/>
                  <a:ea typeface="+mn-ea"/>
                </a:rPr>
                <a:t>pkt1</a:t>
              </a:r>
            </a:p>
          </p:txBody>
        </p:sp>
      </p:grpSp>
      <p:grpSp>
        <p:nvGrpSpPr>
          <p:cNvPr id="369741" name="Group 77"/>
          <p:cNvGrpSpPr>
            <a:grpSpLocks/>
          </p:cNvGrpSpPr>
          <p:nvPr/>
        </p:nvGrpSpPr>
        <p:grpSpPr bwMode="auto">
          <a:xfrm>
            <a:off x="1593850" y="3729038"/>
            <a:ext cx="1308100" cy="735012"/>
            <a:chOff x="2846" y="2348"/>
            <a:chExt cx="824" cy="463"/>
          </a:xfrm>
        </p:grpSpPr>
        <p:pic>
          <p:nvPicPr>
            <p:cNvPr id="46178" name="Picture 78" descr="alarm_clock_ringi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6" y="2348"/>
              <a:ext cx="275" cy="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179" name="Text Box 79"/>
            <p:cNvSpPr txBox="1">
              <a:spLocks noChangeArrowheads="1"/>
            </p:cNvSpPr>
            <p:nvPr/>
          </p:nvSpPr>
          <p:spPr bwMode="auto">
            <a:xfrm>
              <a:off x="2929" y="2491"/>
              <a:ext cx="741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i="1" dirty="0">
                  <a:solidFill>
                    <a:srgbClr val="FF0000"/>
                  </a:solidFill>
                  <a:latin typeface="+mn-lt"/>
                  <a:ea typeface="+mn-ea"/>
                </a:rPr>
                <a:t>timeout</a:t>
              </a:r>
            </a:p>
            <a:p>
              <a:pPr algn="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resend pkt1</a:t>
              </a:r>
            </a:p>
          </p:txBody>
        </p:sp>
      </p:grpSp>
      <p:sp>
        <p:nvSpPr>
          <p:cNvPr id="369746" name="Text Box 82"/>
          <p:cNvSpPr txBox="1">
            <a:spLocks noChangeArrowheads="1"/>
          </p:cNvSpPr>
          <p:nvPr/>
        </p:nvSpPr>
        <p:spPr bwMode="auto">
          <a:xfrm>
            <a:off x="9194509" y="2698750"/>
            <a:ext cx="8483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pkt1</a:t>
            </a:r>
          </a:p>
        </p:txBody>
      </p:sp>
      <p:sp>
        <p:nvSpPr>
          <p:cNvPr id="369747" name="Text Box 83"/>
          <p:cNvSpPr txBox="1">
            <a:spLocks noChangeArrowheads="1"/>
          </p:cNvSpPr>
          <p:nvPr/>
        </p:nvSpPr>
        <p:spPr bwMode="auto">
          <a:xfrm>
            <a:off x="9191943" y="2924175"/>
            <a:ext cx="10502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ack1</a:t>
            </a:r>
          </a:p>
        </p:txBody>
      </p:sp>
      <p:sp>
        <p:nvSpPr>
          <p:cNvPr id="369748" name="Text Box 84"/>
          <p:cNvSpPr txBox="1">
            <a:spLocks noChangeArrowheads="1"/>
          </p:cNvSpPr>
          <p:nvPr/>
        </p:nvSpPr>
        <p:spPr bwMode="auto">
          <a:xfrm>
            <a:off x="9206532" y="4133851"/>
            <a:ext cx="13163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(detect duplicate)</a:t>
            </a:r>
          </a:p>
        </p:txBody>
      </p:sp>
      <p:grpSp>
        <p:nvGrpSpPr>
          <p:cNvPr id="369749" name="Group 85"/>
          <p:cNvGrpSpPr>
            <a:grpSpLocks/>
          </p:cNvGrpSpPr>
          <p:nvPr/>
        </p:nvGrpSpPr>
        <p:grpSpPr bwMode="auto">
          <a:xfrm>
            <a:off x="7650163" y="2471739"/>
            <a:ext cx="1471612" cy="504825"/>
            <a:chOff x="855" y="1710"/>
            <a:chExt cx="927" cy="318"/>
          </a:xfrm>
        </p:grpSpPr>
        <p:sp>
          <p:nvSpPr>
            <p:cNvPr id="46176" name="Line 86"/>
            <p:cNvSpPr>
              <a:spLocks noChangeShapeType="1"/>
            </p:cNvSpPr>
            <p:nvPr/>
          </p:nvSpPr>
          <p:spPr bwMode="auto">
            <a:xfrm>
              <a:off x="855" y="1803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6177" name="Text Box 87"/>
            <p:cNvSpPr txBox="1">
              <a:spLocks noChangeArrowheads="1"/>
            </p:cNvSpPr>
            <p:nvPr/>
          </p:nvSpPr>
          <p:spPr bwMode="auto">
            <a:xfrm>
              <a:off x="1094" y="1710"/>
              <a:ext cx="35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0099"/>
                  </a:solidFill>
                  <a:latin typeface="+mn-lt"/>
                  <a:ea typeface="+mn-ea"/>
                </a:rPr>
                <a:t>pkt1</a:t>
              </a:r>
            </a:p>
          </p:txBody>
        </p:sp>
      </p:grpSp>
      <p:sp>
        <p:nvSpPr>
          <p:cNvPr id="46117" name="Text Box 88"/>
          <p:cNvSpPr txBox="1">
            <a:spLocks noChangeArrowheads="1"/>
          </p:cNvSpPr>
          <p:nvPr/>
        </p:nvSpPr>
        <p:spPr bwMode="auto">
          <a:xfrm>
            <a:off x="6720521" y="1090613"/>
            <a:ext cx="8210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i="1" u="sng" dirty="0">
                <a:solidFill>
                  <a:srgbClr val="000099"/>
                </a:solidFill>
                <a:latin typeface="+mn-lt"/>
                <a:ea typeface="+mn-ea"/>
              </a:rPr>
              <a:t>sender</a:t>
            </a:r>
          </a:p>
        </p:txBody>
      </p:sp>
      <p:sp>
        <p:nvSpPr>
          <p:cNvPr id="46118" name="Text Box 89"/>
          <p:cNvSpPr txBox="1">
            <a:spLocks noChangeArrowheads="1"/>
          </p:cNvSpPr>
          <p:nvPr/>
        </p:nvSpPr>
        <p:spPr bwMode="auto">
          <a:xfrm>
            <a:off x="9171070" y="1085850"/>
            <a:ext cx="9348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i="1" u="sng" dirty="0">
                <a:solidFill>
                  <a:srgbClr val="008000"/>
                </a:solidFill>
                <a:latin typeface="+mn-lt"/>
                <a:ea typeface="+mn-ea"/>
              </a:rPr>
              <a:t>receiver</a:t>
            </a:r>
          </a:p>
        </p:txBody>
      </p:sp>
      <p:sp>
        <p:nvSpPr>
          <p:cNvPr id="369754" name="Text Box 90"/>
          <p:cNvSpPr txBox="1">
            <a:spLocks noChangeArrowheads="1"/>
          </p:cNvSpPr>
          <p:nvPr/>
        </p:nvSpPr>
        <p:spPr bwMode="auto">
          <a:xfrm>
            <a:off x="9172284" y="3865563"/>
            <a:ext cx="8483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pkt1</a:t>
            </a:r>
          </a:p>
        </p:txBody>
      </p:sp>
      <p:sp>
        <p:nvSpPr>
          <p:cNvPr id="369756" name="Text Box 92"/>
          <p:cNvSpPr txBox="1">
            <a:spLocks noChangeArrowheads="1"/>
          </p:cNvSpPr>
          <p:nvPr/>
        </p:nvSpPr>
        <p:spPr bwMode="auto">
          <a:xfrm>
            <a:off x="9182419" y="2024063"/>
            <a:ext cx="10502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ack0</a:t>
            </a:r>
          </a:p>
        </p:txBody>
      </p:sp>
      <p:sp>
        <p:nvSpPr>
          <p:cNvPr id="369759" name="Text Box 95"/>
          <p:cNvSpPr txBox="1">
            <a:spLocks noChangeArrowheads="1"/>
          </p:cNvSpPr>
          <p:nvPr/>
        </p:nvSpPr>
        <p:spPr bwMode="auto">
          <a:xfrm>
            <a:off x="6657483" y="2273300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ack0</a:t>
            </a:r>
          </a:p>
        </p:txBody>
      </p:sp>
      <p:sp>
        <p:nvSpPr>
          <p:cNvPr id="369761" name="Text Box 97"/>
          <p:cNvSpPr txBox="1">
            <a:spLocks noChangeArrowheads="1"/>
          </p:cNvSpPr>
          <p:nvPr/>
        </p:nvSpPr>
        <p:spPr bwMode="auto">
          <a:xfrm>
            <a:off x="6518796" y="2492375"/>
            <a:ext cx="10086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pkt1</a:t>
            </a:r>
          </a:p>
        </p:txBody>
      </p:sp>
      <p:sp>
        <p:nvSpPr>
          <p:cNvPr id="46123" name="Text Box 99"/>
          <p:cNvSpPr txBox="1">
            <a:spLocks noChangeArrowheads="1"/>
          </p:cNvSpPr>
          <p:nvPr/>
        </p:nvSpPr>
        <p:spPr bwMode="auto">
          <a:xfrm>
            <a:off x="6507684" y="1530350"/>
            <a:ext cx="10086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pkt0</a:t>
            </a:r>
          </a:p>
        </p:txBody>
      </p:sp>
      <p:sp>
        <p:nvSpPr>
          <p:cNvPr id="369764" name="Text Box 100"/>
          <p:cNvSpPr txBox="1">
            <a:spLocks noChangeArrowheads="1"/>
          </p:cNvSpPr>
          <p:nvPr/>
        </p:nvSpPr>
        <p:spPr bwMode="auto">
          <a:xfrm>
            <a:off x="9177047" y="1812925"/>
            <a:ext cx="8483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pkt0</a:t>
            </a:r>
          </a:p>
        </p:txBody>
      </p:sp>
      <p:grpSp>
        <p:nvGrpSpPr>
          <p:cNvPr id="369765" name="Group 101"/>
          <p:cNvGrpSpPr>
            <a:grpSpLocks/>
          </p:cNvGrpSpPr>
          <p:nvPr/>
        </p:nvGrpSpPr>
        <p:grpSpPr bwMode="auto">
          <a:xfrm>
            <a:off x="7640638" y="1600201"/>
            <a:ext cx="1471612" cy="512763"/>
            <a:chOff x="850" y="1159"/>
            <a:chExt cx="927" cy="323"/>
          </a:xfrm>
        </p:grpSpPr>
        <p:sp>
          <p:nvSpPr>
            <p:cNvPr id="46174" name="Line 102"/>
            <p:cNvSpPr>
              <a:spLocks noChangeShapeType="1"/>
            </p:cNvSpPr>
            <p:nvPr/>
          </p:nvSpPr>
          <p:spPr bwMode="auto">
            <a:xfrm>
              <a:off x="850" y="1257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6175" name="Text Box 103"/>
            <p:cNvSpPr txBox="1">
              <a:spLocks noChangeArrowheads="1"/>
            </p:cNvSpPr>
            <p:nvPr/>
          </p:nvSpPr>
          <p:spPr bwMode="auto">
            <a:xfrm>
              <a:off x="1121" y="1159"/>
              <a:ext cx="31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0099"/>
                  </a:solidFill>
                  <a:latin typeface="+mn-lt"/>
                  <a:ea typeface="+mn-ea"/>
                </a:rPr>
                <a:t>pkt0</a:t>
              </a:r>
            </a:p>
          </p:txBody>
        </p:sp>
      </p:grpSp>
      <p:grpSp>
        <p:nvGrpSpPr>
          <p:cNvPr id="369774" name="Group 110"/>
          <p:cNvGrpSpPr>
            <a:grpSpLocks/>
          </p:cNvGrpSpPr>
          <p:nvPr/>
        </p:nvGrpSpPr>
        <p:grpSpPr bwMode="auto">
          <a:xfrm>
            <a:off x="7626351" y="2100267"/>
            <a:ext cx="1471613" cy="455613"/>
            <a:chOff x="841" y="1474"/>
            <a:chExt cx="927" cy="287"/>
          </a:xfrm>
        </p:grpSpPr>
        <p:sp>
          <p:nvSpPr>
            <p:cNvPr id="46172" name="Line 111"/>
            <p:cNvSpPr>
              <a:spLocks noChangeShapeType="1"/>
            </p:cNvSpPr>
            <p:nvPr/>
          </p:nvSpPr>
          <p:spPr bwMode="auto">
            <a:xfrm flipH="1">
              <a:off x="841" y="1536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6173" name="Text Box 112"/>
            <p:cNvSpPr txBox="1">
              <a:spLocks noChangeArrowheads="1"/>
            </p:cNvSpPr>
            <p:nvPr/>
          </p:nvSpPr>
          <p:spPr bwMode="auto">
            <a:xfrm>
              <a:off x="1089" y="1474"/>
              <a:ext cx="38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8000"/>
                  </a:solidFill>
                  <a:latin typeface="+mn-lt"/>
                  <a:ea typeface="+mn-ea"/>
                </a:rPr>
                <a:t>ack0</a:t>
              </a:r>
            </a:p>
          </p:txBody>
        </p:sp>
      </p:grpSp>
      <p:sp>
        <p:nvSpPr>
          <p:cNvPr id="46127" name="Text Box 116"/>
          <p:cNvSpPr txBox="1">
            <a:spLocks noChangeArrowheads="1"/>
          </p:cNvSpPr>
          <p:nvPr/>
        </p:nvSpPr>
        <p:spPr bwMode="auto">
          <a:xfrm>
            <a:off x="6610130" y="6453823"/>
            <a:ext cx="32103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(d) premature timeout/ delayed ACK</a:t>
            </a:r>
          </a:p>
        </p:txBody>
      </p:sp>
      <p:grpSp>
        <p:nvGrpSpPr>
          <p:cNvPr id="369786" name="Group 122"/>
          <p:cNvGrpSpPr>
            <a:grpSpLocks/>
          </p:cNvGrpSpPr>
          <p:nvPr/>
        </p:nvGrpSpPr>
        <p:grpSpPr bwMode="auto">
          <a:xfrm>
            <a:off x="7529514" y="2778126"/>
            <a:ext cx="122237" cy="1033463"/>
            <a:chOff x="3651" y="1878"/>
            <a:chExt cx="78" cy="963"/>
          </a:xfrm>
        </p:grpSpPr>
        <p:sp>
          <p:nvSpPr>
            <p:cNvPr id="46169" name="Line 123"/>
            <p:cNvSpPr>
              <a:spLocks noChangeShapeType="1"/>
            </p:cNvSpPr>
            <p:nvPr/>
          </p:nvSpPr>
          <p:spPr bwMode="auto">
            <a:xfrm>
              <a:off x="3729" y="1879"/>
              <a:ext cx="0" cy="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6170" name="Line 124"/>
            <p:cNvSpPr>
              <a:spLocks noChangeShapeType="1"/>
            </p:cNvSpPr>
            <p:nvPr/>
          </p:nvSpPr>
          <p:spPr bwMode="auto">
            <a:xfrm flipH="1">
              <a:off x="3651" y="1878"/>
              <a:ext cx="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6171" name="Line 125"/>
            <p:cNvSpPr>
              <a:spLocks noChangeShapeType="1"/>
            </p:cNvSpPr>
            <p:nvPr/>
          </p:nvSpPr>
          <p:spPr bwMode="auto">
            <a:xfrm flipH="1">
              <a:off x="3651" y="2841"/>
              <a:ext cx="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369790" name="Group 126"/>
          <p:cNvGrpSpPr>
            <a:grpSpLocks/>
          </p:cNvGrpSpPr>
          <p:nvPr/>
        </p:nvGrpSpPr>
        <p:grpSpPr bwMode="auto">
          <a:xfrm>
            <a:off x="7658101" y="3767139"/>
            <a:ext cx="1471613" cy="504825"/>
            <a:chOff x="855" y="1710"/>
            <a:chExt cx="927" cy="318"/>
          </a:xfrm>
        </p:grpSpPr>
        <p:sp>
          <p:nvSpPr>
            <p:cNvPr id="46167" name="Line 127"/>
            <p:cNvSpPr>
              <a:spLocks noChangeShapeType="1"/>
            </p:cNvSpPr>
            <p:nvPr/>
          </p:nvSpPr>
          <p:spPr bwMode="auto">
            <a:xfrm>
              <a:off x="855" y="1803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6168" name="Text Box 128"/>
            <p:cNvSpPr txBox="1">
              <a:spLocks noChangeArrowheads="1"/>
            </p:cNvSpPr>
            <p:nvPr/>
          </p:nvSpPr>
          <p:spPr bwMode="auto">
            <a:xfrm>
              <a:off x="1116" y="1710"/>
              <a:ext cx="31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0099"/>
                  </a:solidFill>
                  <a:latin typeface="+mn-lt"/>
                  <a:ea typeface="+mn-ea"/>
                </a:rPr>
                <a:t>pkt1</a:t>
              </a:r>
            </a:p>
          </p:txBody>
        </p:sp>
      </p:grpSp>
      <p:grpSp>
        <p:nvGrpSpPr>
          <p:cNvPr id="369793" name="Group 129"/>
          <p:cNvGrpSpPr>
            <a:grpSpLocks/>
          </p:cNvGrpSpPr>
          <p:nvPr/>
        </p:nvGrpSpPr>
        <p:grpSpPr bwMode="auto">
          <a:xfrm>
            <a:off x="6296025" y="3390901"/>
            <a:ext cx="1308100" cy="735013"/>
            <a:chOff x="2846" y="2348"/>
            <a:chExt cx="824" cy="463"/>
          </a:xfrm>
        </p:grpSpPr>
        <p:pic>
          <p:nvPicPr>
            <p:cNvPr id="46165" name="Picture 130" descr="alarm_clock_ringi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6" y="2348"/>
              <a:ext cx="275" cy="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166" name="Text Box 131"/>
            <p:cNvSpPr txBox="1">
              <a:spLocks noChangeArrowheads="1"/>
            </p:cNvSpPr>
            <p:nvPr/>
          </p:nvSpPr>
          <p:spPr bwMode="auto">
            <a:xfrm>
              <a:off x="2929" y="2491"/>
              <a:ext cx="741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i="1" dirty="0">
                  <a:solidFill>
                    <a:srgbClr val="FF0000"/>
                  </a:solidFill>
                  <a:latin typeface="+mn-lt"/>
                  <a:ea typeface="+mn-ea"/>
                </a:rPr>
                <a:t>timeout</a:t>
              </a:r>
            </a:p>
            <a:p>
              <a:pPr algn="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resend pkt1</a:t>
              </a:r>
            </a:p>
          </p:txBody>
        </p:sp>
      </p:grpSp>
      <p:grpSp>
        <p:nvGrpSpPr>
          <p:cNvPr id="369797" name="Group 133"/>
          <p:cNvGrpSpPr>
            <a:grpSpLocks/>
          </p:cNvGrpSpPr>
          <p:nvPr/>
        </p:nvGrpSpPr>
        <p:grpSpPr bwMode="auto">
          <a:xfrm>
            <a:off x="8047038" y="3030539"/>
            <a:ext cx="1071562" cy="752475"/>
            <a:chOff x="4081" y="1705"/>
            <a:chExt cx="703" cy="453"/>
          </a:xfrm>
        </p:grpSpPr>
        <p:sp>
          <p:nvSpPr>
            <p:cNvPr id="46162" name="Line 118"/>
            <p:cNvSpPr>
              <a:spLocks noChangeShapeType="1"/>
            </p:cNvSpPr>
            <p:nvPr/>
          </p:nvSpPr>
          <p:spPr bwMode="auto">
            <a:xfrm flipH="1">
              <a:off x="4343" y="1705"/>
              <a:ext cx="441" cy="329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6163" name="Text Box 119"/>
            <p:cNvSpPr txBox="1">
              <a:spLocks noChangeArrowheads="1"/>
            </p:cNvSpPr>
            <p:nvPr/>
          </p:nvSpPr>
          <p:spPr bwMode="auto">
            <a:xfrm>
              <a:off x="4081" y="1794"/>
              <a:ext cx="435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8000"/>
                  </a:solidFill>
                  <a:latin typeface="+mn-lt"/>
                  <a:ea typeface="+mn-ea"/>
                </a:rPr>
                <a:t>ack1</a:t>
              </a:r>
            </a:p>
          </p:txBody>
        </p:sp>
        <p:sp>
          <p:nvSpPr>
            <p:cNvPr id="46164" name="Line 132"/>
            <p:cNvSpPr>
              <a:spLocks noChangeShapeType="1"/>
            </p:cNvSpPr>
            <p:nvPr/>
          </p:nvSpPr>
          <p:spPr bwMode="auto">
            <a:xfrm flipH="1">
              <a:off x="4186" y="2047"/>
              <a:ext cx="146" cy="111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369800" name="Line 136"/>
          <p:cNvSpPr>
            <a:spLocks noChangeShapeType="1"/>
          </p:cNvSpPr>
          <p:nvPr/>
        </p:nvSpPr>
        <p:spPr bwMode="auto">
          <a:xfrm flipH="1">
            <a:off x="7548564" y="3575051"/>
            <a:ext cx="909637" cy="739775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369817" name="Group 153"/>
          <p:cNvGrpSpPr>
            <a:grpSpLocks/>
          </p:cNvGrpSpPr>
          <p:nvPr/>
        </p:nvGrpSpPr>
        <p:grpSpPr bwMode="auto">
          <a:xfrm>
            <a:off x="6499226" y="4062414"/>
            <a:ext cx="4017963" cy="1755775"/>
            <a:chOff x="3134" y="2355"/>
            <a:chExt cx="2531" cy="1106"/>
          </a:xfrm>
        </p:grpSpPr>
        <p:sp>
          <p:nvSpPr>
            <p:cNvPr id="46134" name="Text Box 93"/>
            <p:cNvSpPr txBox="1">
              <a:spLocks noChangeArrowheads="1"/>
            </p:cNvSpPr>
            <p:nvPr/>
          </p:nvSpPr>
          <p:spPr bwMode="auto">
            <a:xfrm>
              <a:off x="4836" y="2491"/>
              <a:ext cx="66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send ack1</a:t>
              </a:r>
            </a:p>
          </p:txBody>
        </p:sp>
        <p:sp>
          <p:nvSpPr>
            <p:cNvPr id="46135" name="Text Box 96"/>
            <p:cNvSpPr txBox="1">
              <a:spLocks noChangeArrowheads="1"/>
            </p:cNvSpPr>
            <p:nvPr/>
          </p:nvSpPr>
          <p:spPr bwMode="auto">
            <a:xfrm>
              <a:off x="3134" y="2842"/>
              <a:ext cx="63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send pkt0</a:t>
              </a:r>
            </a:p>
          </p:txBody>
        </p:sp>
        <p:sp>
          <p:nvSpPr>
            <p:cNvPr id="46136" name="Text Box 98"/>
            <p:cNvSpPr txBox="1">
              <a:spLocks noChangeArrowheads="1"/>
            </p:cNvSpPr>
            <p:nvPr/>
          </p:nvSpPr>
          <p:spPr bwMode="auto">
            <a:xfrm>
              <a:off x="3197" y="2703"/>
              <a:ext cx="56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 err="1">
                  <a:latin typeface="+mn-lt"/>
                  <a:ea typeface="+mn-ea"/>
                </a:rPr>
                <a:t>rcv</a:t>
              </a:r>
              <a:r>
                <a:rPr lang="en-US" altLang="zh-CN" sz="1800" dirty="0">
                  <a:latin typeface="+mn-lt"/>
                  <a:ea typeface="+mn-ea"/>
                </a:rPr>
                <a:t> ack1</a:t>
              </a:r>
            </a:p>
          </p:txBody>
        </p:sp>
        <p:grpSp>
          <p:nvGrpSpPr>
            <p:cNvPr id="46137" name="Group 148"/>
            <p:cNvGrpSpPr>
              <a:grpSpLocks/>
            </p:cNvGrpSpPr>
            <p:nvPr/>
          </p:nvGrpSpPr>
          <p:grpSpPr bwMode="auto">
            <a:xfrm>
              <a:off x="3843" y="2895"/>
              <a:ext cx="927" cy="247"/>
              <a:chOff x="3849" y="2883"/>
              <a:chExt cx="927" cy="247"/>
            </a:xfrm>
          </p:grpSpPr>
          <p:sp>
            <p:nvSpPr>
              <p:cNvPr id="46160" name="Line 105"/>
              <p:cNvSpPr>
                <a:spLocks noChangeShapeType="1"/>
              </p:cNvSpPr>
              <p:nvPr/>
            </p:nvSpPr>
            <p:spPr bwMode="auto">
              <a:xfrm>
                <a:off x="3849" y="2905"/>
                <a:ext cx="927" cy="225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46161" name="Text Box 106"/>
              <p:cNvSpPr txBox="1">
                <a:spLocks noChangeArrowheads="1"/>
              </p:cNvSpPr>
              <p:nvPr/>
            </p:nvSpPr>
            <p:spPr bwMode="auto">
              <a:xfrm>
                <a:off x="4355" y="2883"/>
                <a:ext cx="316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600">
                    <a:solidFill>
                      <a:srgbClr val="000099"/>
                    </a:solidFill>
                    <a:latin typeface="+mn-lt"/>
                    <a:ea typeface="+mn-ea"/>
                  </a:rPr>
                  <a:t>pkt0</a:t>
                </a:r>
              </a:p>
            </p:txBody>
          </p:sp>
        </p:grpSp>
        <p:grpSp>
          <p:nvGrpSpPr>
            <p:cNvPr id="46138" name="Group 150"/>
            <p:cNvGrpSpPr>
              <a:grpSpLocks/>
            </p:cNvGrpSpPr>
            <p:nvPr/>
          </p:nvGrpSpPr>
          <p:grpSpPr bwMode="auto">
            <a:xfrm>
              <a:off x="3873" y="2603"/>
              <a:ext cx="927" cy="261"/>
              <a:chOff x="2229" y="3431"/>
              <a:chExt cx="927" cy="261"/>
            </a:xfrm>
          </p:grpSpPr>
          <p:sp>
            <p:nvSpPr>
              <p:cNvPr id="46158" name="Line 108"/>
              <p:cNvSpPr>
                <a:spLocks noChangeShapeType="1"/>
              </p:cNvSpPr>
              <p:nvPr/>
            </p:nvSpPr>
            <p:spPr bwMode="auto">
              <a:xfrm flipH="1">
                <a:off x="2229" y="3467"/>
                <a:ext cx="927" cy="225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46159" name="Text Box 109"/>
              <p:cNvSpPr txBox="1">
                <a:spLocks noChangeArrowheads="1"/>
              </p:cNvSpPr>
              <p:nvPr/>
            </p:nvSpPr>
            <p:spPr bwMode="auto">
              <a:xfrm>
                <a:off x="2306" y="3431"/>
                <a:ext cx="340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600">
                    <a:solidFill>
                      <a:srgbClr val="008000"/>
                    </a:solidFill>
                    <a:latin typeface="+mn-lt"/>
                    <a:ea typeface="+mn-ea"/>
                  </a:rPr>
                  <a:t>ack1</a:t>
                </a:r>
              </a:p>
            </p:txBody>
          </p:sp>
        </p:grpSp>
        <p:grpSp>
          <p:nvGrpSpPr>
            <p:cNvPr id="46139" name="Group 113"/>
            <p:cNvGrpSpPr>
              <a:grpSpLocks/>
            </p:cNvGrpSpPr>
            <p:nvPr/>
          </p:nvGrpSpPr>
          <p:grpSpPr bwMode="auto">
            <a:xfrm>
              <a:off x="3840" y="3110"/>
              <a:ext cx="927" cy="291"/>
              <a:chOff x="837" y="2540"/>
              <a:chExt cx="927" cy="291"/>
            </a:xfrm>
          </p:grpSpPr>
          <p:sp>
            <p:nvSpPr>
              <p:cNvPr id="46156" name="Line 114"/>
              <p:cNvSpPr>
                <a:spLocks noChangeShapeType="1"/>
              </p:cNvSpPr>
              <p:nvPr/>
            </p:nvSpPr>
            <p:spPr bwMode="auto">
              <a:xfrm flipH="1">
                <a:off x="837" y="2606"/>
                <a:ext cx="927" cy="225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46157" name="Text Box 115"/>
              <p:cNvSpPr txBox="1">
                <a:spLocks noChangeArrowheads="1"/>
              </p:cNvSpPr>
              <p:nvPr/>
            </p:nvSpPr>
            <p:spPr bwMode="auto">
              <a:xfrm>
                <a:off x="1108" y="2540"/>
                <a:ext cx="340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600">
                    <a:solidFill>
                      <a:srgbClr val="008000"/>
                    </a:solidFill>
                    <a:latin typeface="+mn-lt"/>
                    <a:ea typeface="+mn-ea"/>
                  </a:rPr>
                  <a:t>ack0</a:t>
                </a:r>
              </a:p>
            </p:txBody>
          </p:sp>
        </p:grpSp>
        <p:grpSp>
          <p:nvGrpSpPr>
            <p:cNvPr id="46140" name="Group 137"/>
            <p:cNvGrpSpPr>
              <a:grpSpLocks/>
            </p:cNvGrpSpPr>
            <p:nvPr/>
          </p:nvGrpSpPr>
          <p:grpSpPr bwMode="auto">
            <a:xfrm>
              <a:off x="3173" y="2355"/>
              <a:ext cx="635" cy="377"/>
              <a:chOff x="2891" y="3285"/>
              <a:chExt cx="635" cy="377"/>
            </a:xfrm>
          </p:grpSpPr>
          <p:sp>
            <p:nvSpPr>
              <p:cNvPr id="46154" name="Text Box 134"/>
              <p:cNvSpPr txBox="1">
                <a:spLocks noChangeArrowheads="1"/>
              </p:cNvSpPr>
              <p:nvPr/>
            </p:nvSpPr>
            <p:spPr bwMode="auto">
              <a:xfrm>
                <a:off x="2891" y="3429"/>
                <a:ext cx="635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 dirty="0">
                    <a:latin typeface="+mn-lt"/>
                    <a:ea typeface="+mn-ea"/>
                  </a:rPr>
                  <a:t>send pkt0</a:t>
                </a:r>
              </a:p>
            </p:txBody>
          </p:sp>
          <p:sp>
            <p:nvSpPr>
              <p:cNvPr id="46155" name="Text Box 135"/>
              <p:cNvSpPr txBox="1">
                <a:spLocks noChangeArrowheads="1"/>
              </p:cNvSpPr>
              <p:nvPr/>
            </p:nvSpPr>
            <p:spPr bwMode="auto">
              <a:xfrm>
                <a:off x="2958" y="3285"/>
                <a:ext cx="561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 dirty="0" err="1">
                    <a:latin typeface="+mn-lt"/>
                    <a:ea typeface="+mn-ea"/>
                  </a:rPr>
                  <a:t>rcv</a:t>
                </a:r>
                <a:r>
                  <a:rPr lang="en-US" altLang="zh-CN" sz="1800" dirty="0">
                    <a:latin typeface="+mn-lt"/>
                    <a:ea typeface="+mn-ea"/>
                  </a:rPr>
                  <a:t> ack1</a:t>
                </a:r>
              </a:p>
            </p:txBody>
          </p:sp>
        </p:grpSp>
        <p:grpSp>
          <p:nvGrpSpPr>
            <p:cNvPr id="46141" name="Group 138"/>
            <p:cNvGrpSpPr>
              <a:grpSpLocks/>
            </p:cNvGrpSpPr>
            <p:nvPr/>
          </p:nvGrpSpPr>
          <p:grpSpPr bwMode="auto">
            <a:xfrm>
              <a:off x="3817" y="2418"/>
              <a:ext cx="975" cy="359"/>
              <a:chOff x="850" y="1159"/>
              <a:chExt cx="927" cy="323"/>
            </a:xfrm>
          </p:grpSpPr>
          <p:sp>
            <p:nvSpPr>
              <p:cNvPr id="46152" name="Line 139"/>
              <p:cNvSpPr>
                <a:spLocks noChangeShapeType="1"/>
              </p:cNvSpPr>
              <p:nvPr/>
            </p:nvSpPr>
            <p:spPr bwMode="auto">
              <a:xfrm>
                <a:off x="850" y="1257"/>
                <a:ext cx="927" cy="225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46153" name="Text Box 140"/>
              <p:cNvSpPr txBox="1">
                <a:spLocks noChangeArrowheads="1"/>
              </p:cNvSpPr>
              <p:nvPr/>
            </p:nvSpPr>
            <p:spPr bwMode="auto">
              <a:xfrm>
                <a:off x="1129" y="1159"/>
                <a:ext cx="301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600">
                    <a:solidFill>
                      <a:srgbClr val="000099"/>
                    </a:solidFill>
                    <a:latin typeface="+mn-lt"/>
                    <a:ea typeface="+mn-ea"/>
                  </a:rPr>
                  <a:t>pkt0</a:t>
                </a:r>
              </a:p>
            </p:txBody>
          </p:sp>
        </p:grpSp>
        <p:grpSp>
          <p:nvGrpSpPr>
            <p:cNvPr id="46142" name="Group 142"/>
            <p:cNvGrpSpPr>
              <a:grpSpLocks/>
            </p:cNvGrpSpPr>
            <p:nvPr/>
          </p:nvGrpSpPr>
          <p:grpSpPr bwMode="auto">
            <a:xfrm>
              <a:off x="4829" y="2661"/>
              <a:ext cx="662" cy="356"/>
              <a:chOff x="4823" y="2967"/>
              <a:chExt cx="662" cy="356"/>
            </a:xfrm>
          </p:grpSpPr>
          <p:sp>
            <p:nvSpPr>
              <p:cNvPr id="46150" name="Text Box 143"/>
              <p:cNvSpPr txBox="1">
                <a:spLocks noChangeArrowheads="1"/>
              </p:cNvSpPr>
              <p:nvPr/>
            </p:nvSpPr>
            <p:spPr bwMode="auto">
              <a:xfrm>
                <a:off x="4828" y="2967"/>
                <a:ext cx="534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 dirty="0" err="1">
                    <a:latin typeface="+mn-lt"/>
                    <a:ea typeface="+mn-ea"/>
                  </a:rPr>
                  <a:t>rcv</a:t>
                </a:r>
                <a:r>
                  <a:rPr lang="en-US" altLang="zh-CN" sz="1800" dirty="0">
                    <a:latin typeface="+mn-lt"/>
                    <a:ea typeface="+mn-ea"/>
                  </a:rPr>
                  <a:t> pkt0</a:t>
                </a:r>
              </a:p>
            </p:txBody>
          </p:sp>
          <p:sp>
            <p:nvSpPr>
              <p:cNvPr id="46151" name="Text Box 144"/>
              <p:cNvSpPr txBox="1">
                <a:spLocks noChangeArrowheads="1"/>
              </p:cNvSpPr>
              <p:nvPr/>
            </p:nvSpPr>
            <p:spPr bwMode="auto">
              <a:xfrm>
                <a:off x="4823" y="3090"/>
                <a:ext cx="66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 dirty="0">
                    <a:latin typeface="+mn-lt"/>
                    <a:ea typeface="+mn-ea"/>
                  </a:rPr>
                  <a:t>send ack0</a:t>
                </a:r>
              </a:p>
            </p:txBody>
          </p:sp>
        </p:grpSp>
        <p:grpSp>
          <p:nvGrpSpPr>
            <p:cNvPr id="46143" name="Group 149"/>
            <p:cNvGrpSpPr>
              <a:grpSpLocks/>
            </p:cNvGrpSpPr>
            <p:nvPr/>
          </p:nvGrpSpPr>
          <p:grpSpPr bwMode="auto">
            <a:xfrm>
              <a:off x="3840" y="2756"/>
              <a:ext cx="927" cy="309"/>
              <a:chOff x="3792" y="2738"/>
              <a:chExt cx="927" cy="309"/>
            </a:xfrm>
          </p:grpSpPr>
          <p:sp>
            <p:nvSpPr>
              <p:cNvPr id="46148" name="Line 146"/>
              <p:cNvSpPr>
                <a:spLocks noChangeShapeType="1"/>
              </p:cNvSpPr>
              <p:nvPr/>
            </p:nvSpPr>
            <p:spPr bwMode="auto">
              <a:xfrm flipH="1">
                <a:off x="3792" y="2822"/>
                <a:ext cx="927" cy="225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46149" name="Text Box 147"/>
              <p:cNvSpPr txBox="1">
                <a:spLocks noChangeArrowheads="1"/>
              </p:cNvSpPr>
              <p:nvPr/>
            </p:nvSpPr>
            <p:spPr bwMode="auto">
              <a:xfrm>
                <a:off x="4111" y="2738"/>
                <a:ext cx="340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600">
                    <a:solidFill>
                      <a:srgbClr val="008000"/>
                    </a:solidFill>
                    <a:latin typeface="+mn-lt"/>
                    <a:ea typeface="+mn-ea"/>
                  </a:rPr>
                  <a:t>ack0</a:t>
                </a:r>
              </a:p>
            </p:txBody>
          </p:sp>
        </p:grpSp>
        <p:grpSp>
          <p:nvGrpSpPr>
            <p:cNvPr id="46144" name="Group 152"/>
            <p:cNvGrpSpPr>
              <a:grpSpLocks/>
            </p:cNvGrpSpPr>
            <p:nvPr/>
          </p:nvGrpSpPr>
          <p:grpSpPr bwMode="auto">
            <a:xfrm>
              <a:off x="4828" y="2967"/>
              <a:ext cx="837" cy="494"/>
              <a:chOff x="4828" y="2967"/>
              <a:chExt cx="837" cy="494"/>
            </a:xfrm>
          </p:grpSpPr>
          <p:sp>
            <p:nvSpPr>
              <p:cNvPr id="46145" name="Text Box 91"/>
              <p:cNvSpPr txBox="1">
                <a:spLocks noChangeArrowheads="1"/>
              </p:cNvSpPr>
              <p:nvPr/>
            </p:nvSpPr>
            <p:spPr bwMode="auto">
              <a:xfrm>
                <a:off x="4828" y="2967"/>
                <a:ext cx="534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 dirty="0" err="1">
                    <a:latin typeface="+mn-lt"/>
                    <a:ea typeface="+mn-ea"/>
                  </a:rPr>
                  <a:t>rcv</a:t>
                </a:r>
                <a:r>
                  <a:rPr lang="en-US" altLang="zh-CN" sz="1800" dirty="0">
                    <a:latin typeface="+mn-lt"/>
                    <a:ea typeface="+mn-ea"/>
                  </a:rPr>
                  <a:t> pkt0</a:t>
                </a:r>
              </a:p>
            </p:txBody>
          </p:sp>
          <p:sp>
            <p:nvSpPr>
              <p:cNvPr id="46146" name="Text Box 94"/>
              <p:cNvSpPr txBox="1">
                <a:spLocks noChangeArrowheads="1"/>
              </p:cNvSpPr>
              <p:nvPr/>
            </p:nvSpPr>
            <p:spPr bwMode="auto">
              <a:xfrm>
                <a:off x="4829" y="3228"/>
                <a:ext cx="66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 dirty="0">
                    <a:latin typeface="+mn-lt"/>
                    <a:ea typeface="+mn-ea"/>
                  </a:rPr>
                  <a:t>send ack0</a:t>
                </a:r>
              </a:p>
            </p:txBody>
          </p:sp>
          <p:sp>
            <p:nvSpPr>
              <p:cNvPr id="46147" name="Text Box 151"/>
              <p:cNvSpPr txBox="1">
                <a:spLocks noChangeArrowheads="1"/>
              </p:cNvSpPr>
              <p:nvPr/>
            </p:nvSpPr>
            <p:spPr bwMode="auto">
              <a:xfrm>
                <a:off x="4836" y="3128"/>
                <a:ext cx="8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400" dirty="0">
                    <a:latin typeface="+mn-lt"/>
                    <a:ea typeface="+mn-ea"/>
                  </a:rPr>
                  <a:t>(detect duplicate)</a:t>
                </a:r>
              </a:p>
            </p:txBody>
          </p:sp>
        </p:grpSp>
      </p:grpSp>
      <p:cxnSp>
        <p:nvCxnSpPr>
          <p:cNvPr id="119" name="直接连接符 118"/>
          <p:cNvCxnSpPr/>
          <p:nvPr/>
        </p:nvCxnSpPr>
        <p:spPr bwMode="auto">
          <a:xfrm>
            <a:off x="6038215" y="1478598"/>
            <a:ext cx="0" cy="543655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0" name="直接连接符 119">
            <a:extLst>
              <a:ext uri="{FF2B5EF4-FFF2-40B4-BE49-F238E27FC236}">
                <a16:creationId xmlns:a16="http://schemas.microsoft.com/office/drawing/2014/main" id="{CC3EAA21-88B9-4722-BDFE-28BB84CFDD24}"/>
              </a:ext>
            </a:extLst>
          </p:cNvPr>
          <p:cNvCxnSpPr>
            <a:cxnSpLocks/>
          </p:cNvCxnSpPr>
          <p:nvPr/>
        </p:nvCxnSpPr>
        <p:spPr bwMode="auto">
          <a:xfrm>
            <a:off x="7524750" y="1405395"/>
            <a:ext cx="0" cy="4920337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21" name="直接连接符 120">
            <a:extLst>
              <a:ext uri="{FF2B5EF4-FFF2-40B4-BE49-F238E27FC236}">
                <a16:creationId xmlns:a16="http://schemas.microsoft.com/office/drawing/2014/main" id="{CB3D96C7-3065-4B02-A71E-71E0BCB1071C}"/>
              </a:ext>
            </a:extLst>
          </p:cNvPr>
          <p:cNvCxnSpPr>
            <a:cxnSpLocks/>
          </p:cNvCxnSpPr>
          <p:nvPr/>
        </p:nvCxnSpPr>
        <p:spPr bwMode="auto">
          <a:xfrm>
            <a:off x="9155858" y="1405395"/>
            <a:ext cx="0" cy="4855567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4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22" name="直接连接符 121">
            <a:extLst>
              <a:ext uri="{FF2B5EF4-FFF2-40B4-BE49-F238E27FC236}">
                <a16:creationId xmlns:a16="http://schemas.microsoft.com/office/drawing/2014/main" id="{F03B1923-B006-4F18-815B-264170EB3837}"/>
              </a:ext>
            </a:extLst>
          </p:cNvPr>
          <p:cNvCxnSpPr>
            <a:cxnSpLocks/>
          </p:cNvCxnSpPr>
          <p:nvPr/>
        </p:nvCxnSpPr>
        <p:spPr bwMode="auto">
          <a:xfrm>
            <a:off x="2827338" y="1423989"/>
            <a:ext cx="0" cy="4920337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23" name="直接连接符 122">
            <a:extLst>
              <a:ext uri="{FF2B5EF4-FFF2-40B4-BE49-F238E27FC236}">
                <a16:creationId xmlns:a16="http://schemas.microsoft.com/office/drawing/2014/main" id="{FDDA32E9-A4DA-41EA-BD48-E4AFEA80530C}"/>
              </a:ext>
            </a:extLst>
          </p:cNvPr>
          <p:cNvCxnSpPr>
            <a:cxnSpLocks/>
          </p:cNvCxnSpPr>
          <p:nvPr/>
        </p:nvCxnSpPr>
        <p:spPr bwMode="auto">
          <a:xfrm>
            <a:off x="4458446" y="1423989"/>
            <a:ext cx="0" cy="4855567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4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255836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697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6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6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6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9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69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69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9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369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69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69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69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69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6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6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36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36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6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36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69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9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6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69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369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369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69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69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369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36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369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369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1000"/>
                                        <p:tgtEl>
                                          <p:spTgt spid="369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369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369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369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369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369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36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369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673" grpId="0"/>
      <p:bldP spid="369678" grpId="0"/>
      <p:bldP spid="369703" grpId="0"/>
      <p:bldP spid="369704" grpId="0"/>
      <p:bldP spid="369705" grpId="0"/>
      <p:bldP spid="369707" grpId="0"/>
      <p:bldP spid="369708" grpId="0"/>
      <p:bldP spid="369709" grpId="0"/>
      <p:bldP spid="369710" grpId="0"/>
      <p:bldP spid="369747" grpId="0"/>
      <p:bldP spid="369748" grpId="0"/>
      <p:bldP spid="369756" grpId="0"/>
      <p:bldP spid="369759" grpId="0"/>
      <p:bldP spid="36976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What is the main drawback of rdt3.0?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60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331561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61</a:t>
            </a:fld>
            <a:endParaRPr lang="en-US" altLang="zh-CN" dirty="0"/>
          </a:p>
        </p:txBody>
      </p:sp>
      <p:pic>
        <p:nvPicPr>
          <p:cNvPr id="281602" name="Picture 2" descr="server 的图像结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056" y="2378710"/>
            <a:ext cx="960120" cy="96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1604" name="Picture 4" descr="塔式服务器 的图像结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836" y="2069466"/>
            <a:ext cx="1269365" cy="126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 descr="File:&lt;strong&gt;Router&lt;/strong&gt;.svg - Wikimedia Common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940" y="3429001"/>
            <a:ext cx="904556" cy="612695"/>
          </a:xfrm>
          <a:prstGeom prst="rect">
            <a:avLst/>
          </a:prstGeom>
        </p:spPr>
      </p:pic>
      <p:pic>
        <p:nvPicPr>
          <p:cNvPr id="9" name="图片 8" descr="File:&lt;strong&gt;Router&lt;/strong&gt;.svg - Wikimedia Common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220" y="3429001"/>
            <a:ext cx="904556" cy="612695"/>
          </a:xfrm>
          <a:prstGeom prst="rect">
            <a:avLst/>
          </a:prstGeom>
        </p:spPr>
      </p:pic>
      <p:cxnSp>
        <p:nvCxnSpPr>
          <p:cNvPr id="8" name="直接连接符 7"/>
          <p:cNvCxnSpPr>
            <a:stCxn id="6" idx="3"/>
            <a:endCxn id="9" idx="1"/>
          </p:cNvCxnSpPr>
          <p:nvPr/>
        </p:nvCxnSpPr>
        <p:spPr bwMode="auto">
          <a:xfrm>
            <a:off x="4234496" y="3735348"/>
            <a:ext cx="3240724" cy="0"/>
          </a:xfrm>
          <a:prstGeom prst="line">
            <a:avLst/>
          </a:prstGeom>
          <a:solidFill>
            <a:schemeClr val="accent1"/>
          </a:solidFill>
          <a:ln w="152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直接连接符 11"/>
          <p:cNvCxnSpPr>
            <a:endCxn id="6" idx="1"/>
          </p:cNvCxnSpPr>
          <p:nvPr/>
        </p:nvCxnSpPr>
        <p:spPr bwMode="auto">
          <a:xfrm>
            <a:off x="2903220" y="2858770"/>
            <a:ext cx="426720" cy="876578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直接连接符 14"/>
          <p:cNvCxnSpPr>
            <a:stCxn id="281604" idx="2"/>
            <a:endCxn id="9" idx="3"/>
          </p:cNvCxnSpPr>
          <p:nvPr/>
        </p:nvCxnSpPr>
        <p:spPr bwMode="auto">
          <a:xfrm flipH="1">
            <a:off x="8379776" y="3338830"/>
            <a:ext cx="967742" cy="396518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文本框 16"/>
          <p:cNvSpPr txBox="1"/>
          <p:nvPr/>
        </p:nvSpPr>
        <p:spPr>
          <a:xfrm>
            <a:off x="5181135" y="3075425"/>
            <a:ext cx="1176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1G bps</a:t>
            </a:r>
            <a:endParaRPr lang="zh-CN" altLang="en-US" dirty="0"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974306" y="1816419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latin typeface="+mn-lt"/>
                <a:ea typeface="+mn-ea"/>
              </a:rPr>
              <a:t>Propagation delay: 15 </a:t>
            </a:r>
            <a:r>
              <a:rPr lang="en-US" altLang="zh-CN" dirty="0" err="1">
                <a:latin typeface="+mn-lt"/>
                <a:ea typeface="+mn-ea"/>
              </a:rPr>
              <a:t>ms</a:t>
            </a:r>
            <a:r>
              <a:rPr lang="en-US" altLang="zh-CN" dirty="0">
                <a:latin typeface="+mn-lt"/>
                <a:ea typeface="+mn-ea"/>
              </a:rPr>
              <a:t> </a:t>
            </a:r>
          </a:p>
          <a:p>
            <a:r>
              <a:rPr lang="en-US" altLang="zh-CN" dirty="0">
                <a:latin typeface="+mn-lt"/>
                <a:ea typeface="+mn-ea"/>
              </a:rPr>
              <a:t>Packet size: 8000 bits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092633" y="4625023"/>
            <a:ext cx="81592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+mj-lt"/>
              </a:rPr>
              <a:t>What is the utilization of the link?</a:t>
            </a:r>
          </a:p>
          <a:p>
            <a:pPr algn="ctr"/>
            <a:endParaRPr lang="en-US" altLang="zh-CN" dirty="0">
              <a:solidFill>
                <a:schemeClr val="accent2"/>
              </a:solidFill>
              <a:latin typeface="+mj-lt"/>
            </a:endParaRPr>
          </a:p>
          <a:p>
            <a:pPr algn="ctr"/>
            <a:r>
              <a:rPr lang="en-US" altLang="zh-CN" dirty="0">
                <a:latin typeface="+mj-lt"/>
              </a:rPr>
              <a:t>Or what the throughput of the connection between A and B</a:t>
            </a:r>
            <a:endParaRPr lang="zh-CN" altLang="en-US" dirty="0">
              <a:latin typeface="+mj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366573" y="1658452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A</a:t>
            </a:r>
            <a:endParaRPr lang="zh-CN" altLang="en-US" dirty="0">
              <a:latin typeface="+mj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142974" y="1532286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B</a:t>
            </a:r>
            <a:endParaRPr lang="zh-CN" alt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965251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rdt3.0: performance or channel util. issue</a:t>
            </a:r>
          </a:p>
        </p:txBody>
      </p:sp>
      <p:sp>
        <p:nvSpPr>
          <p:cNvPr id="60419" name="Line 3"/>
          <p:cNvSpPr>
            <a:spLocks noChangeShapeType="1"/>
          </p:cNvSpPr>
          <p:nvPr/>
        </p:nvSpPr>
        <p:spPr bwMode="auto">
          <a:xfrm>
            <a:off x="5081588" y="2001839"/>
            <a:ext cx="2227262" cy="9223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1757363" y="1779907"/>
            <a:ext cx="3232150" cy="3524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first packet bit transmitted, t = 0</a:t>
            </a:r>
          </a:p>
        </p:txBody>
      </p:sp>
      <p:sp>
        <p:nvSpPr>
          <p:cNvPr id="60421" name="Line 5"/>
          <p:cNvSpPr>
            <a:spLocks noChangeShapeType="1"/>
          </p:cNvSpPr>
          <p:nvPr/>
        </p:nvSpPr>
        <p:spPr bwMode="auto">
          <a:xfrm>
            <a:off x="5070476" y="1782763"/>
            <a:ext cx="23813" cy="29130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0422" name="Line 6"/>
          <p:cNvSpPr>
            <a:spLocks noChangeShapeType="1"/>
          </p:cNvSpPr>
          <p:nvPr/>
        </p:nvSpPr>
        <p:spPr bwMode="auto">
          <a:xfrm>
            <a:off x="7297739" y="1795464"/>
            <a:ext cx="22225" cy="28908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4541839" y="1446214"/>
            <a:ext cx="885825" cy="3508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0"/>
              </a:spcBef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sender</a:t>
            </a:r>
          </a:p>
        </p:txBody>
      </p:sp>
      <p:sp>
        <p:nvSpPr>
          <p:cNvPr id="60424" name="Text Box 8"/>
          <p:cNvSpPr txBox="1">
            <a:spLocks noChangeArrowheads="1"/>
          </p:cNvSpPr>
          <p:nvPr/>
        </p:nvSpPr>
        <p:spPr bwMode="auto">
          <a:xfrm>
            <a:off x="6719888" y="1446214"/>
            <a:ext cx="946150" cy="3508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0"/>
              </a:spcBef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receiver</a:t>
            </a:r>
          </a:p>
        </p:txBody>
      </p:sp>
      <p:sp>
        <p:nvSpPr>
          <p:cNvPr id="60425" name="Line 9"/>
          <p:cNvSpPr>
            <a:spLocks noChangeShapeType="1"/>
          </p:cNvSpPr>
          <p:nvPr/>
        </p:nvSpPr>
        <p:spPr bwMode="auto">
          <a:xfrm>
            <a:off x="5094288" y="1997076"/>
            <a:ext cx="2190750" cy="31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0426" name="Line 10"/>
          <p:cNvSpPr>
            <a:spLocks noChangeShapeType="1"/>
          </p:cNvSpPr>
          <p:nvPr/>
        </p:nvSpPr>
        <p:spPr bwMode="auto">
          <a:xfrm>
            <a:off x="5099050" y="4108450"/>
            <a:ext cx="2192338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0427" name="Line 11"/>
          <p:cNvSpPr>
            <a:spLocks noChangeShapeType="1"/>
          </p:cNvSpPr>
          <p:nvPr/>
        </p:nvSpPr>
        <p:spPr bwMode="auto">
          <a:xfrm flipV="1">
            <a:off x="5099050" y="3165475"/>
            <a:ext cx="2209800" cy="9223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0428" name="Freeform 12"/>
          <p:cNvSpPr>
            <a:spLocks/>
          </p:cNvSpPr>
          <p:nvPr/>
        </p:nvSpPr>
        <p:spPr bwMode="auto">
          <a:xfrm>
            <a:off x="5076826" y="1995488"/>
            <a:ext cx="2232025" cy="1155700"/>
          </a:xfrm>
          <a:custGeom>
            <a:avLst/>
            <a:gdLst>
              <a:gd name="T0" fmla="*/ 0 w 2902"/>
              <a:gd name="T1" fmla="*/ 0 h 1185"/>
              <a:gd name="T2" fmla="*/ 2147483646 w 2902"/>
              <a:gd name="T3" fmla="*/ 2147483646 h 1185"/>
              <a:gd name="T4" fmla="*/ 2147483646 w 2902"/>
              <a:gd name="T5" fmla="*/ 2147483646 h 1185"/>
              <a:gd name="T6" fmla="*/ 0 w 2902"/>
              <a:gd name="T7" fmla="*/ 2147483646 h 1185"/>
              <a:gd name="T8" fmla="*/ 0 w 2902"/>
              <a:gd name="T9" fmla="*/ 0 h 11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02"/>
              <a:gd name="T16" fmla="*/ 0 h 1185"/>
              <a:gd name="T17" fmla="*/ 2902 w 2902"/>
              <a:gd name="T18" fmla="*/ 1185 h 11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02" h="1185">
                <a:moveTo>
                  <a:pt x="0" y="0"/>
                </a:moveTo>
                <a:lnTo>
                  <a:pt x="2895" y="937"/>
                </a:lnTo>
                <a:lnTo>
                  <a:pt x="2902" y="1185"/>
                </a:lnTo>
                <a:lnTo>
                  <a:pt x="0" y="247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0429" name="Line 13"/>
          <p:cNvSpPr>
            <a:spLocks noChangeShapeType="1"/>
          </p:cNvSpPr>
          <p:nvPr/>
        </p:nvSpPr>
        <p:spPr bwMode="auto">
          <a:xfrm flipH="1">
            <a:off x="4932363" y="1995488"/>
            <a:ext cx="1317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0430" name="Line 14"/>
          <p:cNvSpPr>
            <a:spLocks noChangeShapeType="1"/>
          </p:cNvSpPr>
          <p:nvPr/>
        </p:nvSpPr>
        <p:spPr bwMode="auto">
          <a:xfrm flipH="1">
            <a:off x="4932363" y="2236788"/>
            <a:ext cx="1317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0431" name="Line 15"/>
          <p:cNvSpPr>
            <a:spLocks noChangeShapeType="1"/>
          </p:cNvSpPr>
          <p:nvPr/>
        </p:nvSpPr>
        <p:spPr bwMode="auto">
          <a:xfrm flipH="1">
            <a:off x="4943475" y="4095750"/>
            <a:ext cx="1333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0432" name="Text Box 16"/>
          <p:cNvSpPr txBox="1">
            <a:spLocks noChangeArrowheads="1"/>
          </p:cNvSpPr>
          <p:nvPr/>
        </p:nvSpPr>
        <p:spPr bwMode="auto">
          <a:xfrm>
            <a:off x="4279901" y="2968625"/>
            <a:ext cx="8477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0"/>
              </a:spcBef>
              <a:buSzTx/>
              <a:buFontTx/>
              <a:buNone/>
            </a:pPr>
            <a:r>
              <a:rPr lang="en-US" altLang="zh-CN" sz="1600" dirty="0">
                <a:solidFill>
                  <a:srgbClr val="FF0000"/>
                </a:solidFill>
                <a:latin typeface="+mn-lt"/>
                <a:ea typeface="+mn-ea"/>
              </a:rPr>
              <a:t>RTT</a:t>
            </a:r>
            <a:r>
              <a:rPr lang="en-US" altLang="zh-CN" sz="700" dirty="0">
                <a:latin typeface="+mn-lt"/>
                <a:ea typeface="+mn-ea"/>
              </a:rPr>
              <a:t> </a:t>
            </a:r>
            <a:endParaRPr lang="en-US" altLang="zh-CN" sz="1600" dirty="0">
              <a:latin typeface="+mn-lt"/>
              <a:ea typeface="+mn-ea"/>
            </a:endParaRPr>
          </a:p>
        </p:txBody>
      </p:sp>
      <p:sp>
        <p:nvSpPr>
          <p:cNvPr id="60433" name="Line 17"/>
          <p:cNvSpPr>
            <a:spLocks noChangeShapeType="1"/>
          </p:cNvSpPr>
          <p:nvPr/>
        </p:nvSpPr>
        <p:spPr bwMode="auto">
          <a:xfrm>
            <a:off x="4967288" y="3276601"/>
            <a:ext cx="11112" cy="8112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0434" name="Line 18"/>
          <p:cNvSpPr>
            <a:spLocks noChangeShapeType="1"/>
          </p:cNvSpPr>
          <p:nvPr/>
        </p:nvSpPr>
        <p:spPr bwMode="auto">
          <a:xfrm flipV="1">
            <a:off x="4972051" y="2259013"/>
            <a:ext cx="3175" cy="768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0435" name="Text Box 19"/>
          <p:cNvSpPr txBox="1">
            <a:spLocks noChangeArrowheads="1"/>
          </p:cNvSpPr>
          <p:nvPr/>
        </p:nvSpPr>
        <p:spPr bwMode="auto">
          <a:xfrm>
            <a:off x="1524001" y="2057720"/>
            <a:ext cx="346551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last packet bit transmitted, </a:t>
            </a:r>
            <a:r>
              <a:rPr lang="en-US" altLang="zh-CN" sz="1400" dirty="0">
                <a:solidFill>
                  <a:srgbClr val="FF0000"/>
                </a:solidFill>
                <a:latin typeface="+mn-lt"/>
                <a:ea typeface="+mn-ea"/>
              </a:rPr>
              <a:t>t = L / R</a:t>
            </a:r>
          </a:p>
        </p:txBody>
      </p:sp>
      <p:sp>
        <p:nvSpPr>
          <p:cNvPr id="60436" name="Line 20"/>
          <p:cNvSpPr>
            <a:spLocks noChangeShapeType="1"/>
          </p:cNvSpPr>
          <p:nvPr/>
        </p:nvSpPr>
        <p:spPr bwMode="auto">
          <a:xfrm flipH="1">
            <a:off x="7285038" y="2909888"/>
            <a:ext cx="1333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0437" name="Text Box 21"/>
          <p:cNvSpPr txBox="1">
            <a:spLocks noChangeArrowheads="1"/>
          </p:cNvSpPr>
          <p:nvPr/>
        </p:nvSpPr>
        <p:spPr bwMode="auto">
          <a:xfrm>
            <a:off x="7366000" y="2733676"/>
            <a:ext cx="24257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first packet bit arrives</a:t>
            </a:r>
          </a:p>
        </p:txBody>
      </p:sp>
      <p:sp>
        <p:nvSpPr>
          <p:cNvPr id="60438" name="Line 22"/>
          <p:cNvSpPr>
            <a:spLocks noChangeShapeType="1"/>
          </p:cNvSpPr>
          <p:nvPr/>
        </p:nvSpPr>
        <p:spPr bwMode="auto">
          <a:xfrm>
            <a:off x="7308850" y="3159125"/>
            <a:ext cx="1270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0439" name="Text Box 23"/>
          <p:cNvSpPr txBox="1">
            <a:spLocks noChangeArrowheads="1"/>
          </p:cNvSpPr>
          <p:nvPr/>
        </p:nvSpPr>
        <p:spPr bwMode="auto">
          <a:xfrm>
            <a:off x="7372351" y="2986088"/>
            <a:ext cx="3114675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last packet bit arrives, send ACK</a:t>
            </a:r>
          </a:p>
        </p:txBody>
      </p:sp>
      <p:sp>
        <p:nvSpPr>
          <p:cNvPr id="60440" name="Text Box 24"/>
          <p:cNvSpPr txBox="1">
            <a:spLocks noChangeArrowheads="1"/>
          </p:cNvSpPr>
          <p:nvPr/>
        </p:nvSpPr>
        <p:spPr bwMode="auto">
          <a:xfrm>
            <a:off x="2349500" y="3751581"/>
            <a:ext cx="268605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ACK arrives, send next </a:t>
            </a:r>
          </a:p>
          <a:p>
            <a:pPr algn="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packet, </a:t>
            </a:r>
            <a:r>
              <a:rPr lang="en-US" altLang="zh-CN" sz="1400" dirty="0">
                <a:solidFill>
                  <a:srgbClr val="FF0000"/>
                </a:solidFill>
                <a:latin typeface="+mn-lt"/>
                <a:ea typeface="+mn-ea"/>
              </a:rPr>
              <a:t>t = RTT + L / R</a:t>
            </a:r>
          </a:p>
        </p:txBody>
      </p:sp>
      <p:sp>
        <p:nvSpPr>
          <p:cNvPr id="60441" name="Freeform 25"/>
          <p:cNvSpPr>
            <a:spLocks/>
          </p:cNvSpPr>
          <p:nvPr/>
        </p:nvSpPr>
        <p:spPr bwMode="auto">
          <a:xfrm>
            <a:off x="5094289" y="4103688"/>
            <a:ext cx="1419225" cy="577850"/>
          </a:xfrm>
          <a:custGeom>
            <a:avLst/>
            <a:gdLst>
              <a:gd name="T0" fmla="*/ 0 w 1845"/>
              <a:gd name="T1" fmla="*/ 0 h 592"/>
              <a:gd name="T2" fmla="*/ 2147483646 w 1845"/>
              <a:gd name="T3" fmla="*/ 2147483646 h 592"/>
              <a:gd name="T4" fmla="*/ 2147483646 w 1845"/>
              <a:gd name="T5" fmla="*/ 2147483646 h 592"/>
              <a:gd name="T6" fmla="*/ 0 w 1845"/>
              <a:gd name="T7" fmla="*/ 2147483646 h 592"/>
              <a:gd name="T8" fmla="*/ 0 w 1845"/>
              <a:gd name="T9" fmla="*/ 0 h 5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5"/>
              <a:gd name="T16" fmla="*/ 0 h 592"/>
              <a:gd name="T17" fmla="*/ 1845 w 1845"/>
              <a:gd name="T18" fmla="*/ 592 h 5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5" h="592">
                <a:moveTo>
                  <a:pt x="0" y="0"/>
                </a:moveTo>
                <a:lnTo>
                  <a:pt x="1845" y="592"/>
                </a:lnTo>
                <a:lnTo>
                  <a:pt x="1095" y="592"/>
                </a:lnTo>
                <a:lnTo>
                  <a:pt x="0" y="24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CC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60442" name="Group 26"/>
          <p:cNvGrpSpPr>
            <a:grpSpLocks/>
          </p:cNvGrpSpPr>
          <p:nvPr/>
        </p:nvGrpSpPr>
        <p:grpSpPr bwMode="auto">
          <a:xfrm>
            <a:off x="5087938" y="4095750"/>
            <a:ext cx="1281112" cy="534988"/>
            <a:chOff x="12315" y="13225"/>
            <a:chExt cx="2775" cy="913"/>
          </a:xfrm>
        </p:grpSpPr>
        <p:sp>
          <p:nvSpPr>
            <p:cNvPr id="60448" name="Line 27"/>
            <p:cNvSpPr>
              <a:spLocks noChangeShapeType="1"/>
            </p:cNvSpPr>
            <p:nvPr/>
          </p:nvSpPr>
          <p:spPr bwMode="auto">
            <a:xfrm>
              <a:off x="12315" y="13225"/>
              <a:ext cx="1587" cy="5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60449" name="Line 28"/>
            <p:cNvSpPr>
              <a:spLocks noChangeShapeType="1"/>
            </p:cNvSpPr>
            <p:nvPr/>
          </p:nvSpPr>
          <p:spPr bwMode="auto">
            <a:xfrm>
              <a:off x="13915" y="13737"/>
              <a:ext cx="1175" cy="40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60443" name="Line 29"/>
          <p:cNvSpPr>
            <a:spLocks noChangeShapeType="1"/>
          </p:cNvSpPr>
          <p:nvPr/>
        </p:nvSpPr>
        <p:spPr bwMode="auto">
          <a:xfrm>
            <a:off x="5087938" y="4337051"/>
            <a:ext cx="317500" cy="1238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0444" name="Line 30"/>
          <p:cNvSpPr>
            <a:spLocks noChangeShapeType="1"/>
          </p:cNvSpPr>
          <p:nvPr/>
        </p:nvSpPr>
        <p:spPr bwMode="auto">
          <a:xfrm>
            <a:off x="5411789" y="4460875"/>
            <a:ext cx="541337" cy="23495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aphicFrame>
        <p:nvGraphicFramePr>
          <p:cNvPr id="60445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6937850"/>
              </p:ext>
            </p:extLst>
          </p:nvPr>
        </p:nvGraphicFramePr>
        <p:xfrm>
          <a:off x="3095625" y="5754688"/>
          <a:ext cx="60007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85" name="Picture" r:id="rId3" imgW="3181320" imgH="495360" progId="Word.Picture.8">
                  <p:embed/>
                </p:oleObj>
              </mc:Choice>
              <mc:Fallback>
                <p:oleObj name="Picture" r:id="rId3" imgW="3181320" imgH="495360" progId="Word.Picture.8">
                  <p:embed/>
                  <p:pic>
                    <p:nvPicPr>
                      <p:cNvPr id="60445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25" y="5754688"/>
                        <a:ext cx="600075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62</a:t>
            </a:fld>
            <a:endParaRPr lang="en-US" altLang="zh-CN" dirty="0"/>
          </a:p>
        </p:txBody>
      </p:sp>
      <p:sp>
        <p:nvSpPr>
          <p:cNvPr id="2" name="文本框 1"/>
          <p:cNvSpPr txBox="1"/>
          <p:nvPr/>
        </p:nvSpPr>
        <p:spPr>
          <a:xfrm>
            <a:off x="3719208" y="5149517"/>
            <a:ext cx="4384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n-lt"/>
                <a:ea typeface="+mn-ea"/>
              </a:rPr>
              <a:t>What is the utilization of the channel?</a:t>
            </a:r>
            <a:endParaRPr lang="zh-CN" altLang="en-US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0569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How can we increase the throughput while guaranteeing reliable data transfer?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63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908783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Idea: Pipelining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64</a:t>
            </a:fld>
            <a:endParaRPr lang="en-US" altLang="zh-CN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110741" y="1714342"/>
            <a:ext cx="7591425" cy="922178"/>
          </a:xfrm>
        </p:spPr>
        <p:txBody>
          <a:bodyPr/>
          <a:lstStyle/>
          <a:p>
            <a:pPr algn="ctr">
              <a:buFont typeface="ZapfDingbats" pitchFamily="82" charset="2"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Pipelining: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</a:p>
          <a:p>
            <a:pPr algn="ctr">
              <a:buFont typeface="ZapfDingbats" pitchFamily="82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sender allows multiple, “in-flight”, yet-to-be-acknowledged </a:t>
            </a:r>
            <a:r>
              <a:rPr lang="en-US" altLang="zh-CN" sz="2400" dirty="0" err="1">
                <a:ea typeface="宋体" panose="02010600030101010101" pitchFamily="2" charset="-122"/>
              </a:rPr>
              <a:t>pkts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61445" name="Picture 5" descr="rdt_pipelined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429" y="3709989"/>
            <a:ext cx="6105525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000439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  <a:ea typeface="+mn-ea"/>
              </a:rPr>
              <a:t>Pi</a:t>
            </a:r>
            <a:r>
              <a:rPr lang="en-US" altLang="zh-CN" dirty="0">
                <a:ea typeface="宋体" panose="02010600030101010101" pitchFamily="2" charset="-122"/>
              </a:rPr>
              <a:t>pelining: increased utilization</a:t>
            </a:r>
          </a:p>
        </p:txBody>
      </p:sp>
      <p:sp>
        <p:nvSpPr>
          <p:cNvPr id="62467" name="Line 3"/>
          <p:cNvSpPr>
            <a:spLocks noChangeShapeType="1"/>
          </p:cNvSpPr>
          <p:nvPr/>
        </p:nvSpPr>
        <p:spPr bwMode="auto">
          <a:xfrm>
            <a:off x="4695825" y="1778001"/>
            <a:ext cx="2082800" cy="9318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524000" y="1571626"/>
            <a:ext cx="3086100" cy="3540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first packet bit transmitted, t = 0</a:t>
            </a:r>
          </a:p>
        </p:txBody>
      </p:sp>
      <p:sp>
        <p:nvSpPr>
          <p:cNvPr id="62469" name="Line 5"/>
          <p:cNvSpPr>
            <a:spLocks noChangeShapeType="1"/>
          </p:cNvSpPr>
          <p:nvPr/>
        </p:nvSpPr>
        <p:spPr bwMode="auto">
          <a:xfrm>
            <a:off x="4686300" y="1555750"/>
            <a:ext cx="20638" cy="32845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470" name="Line 6"/>
          <p:cNvSpPr>
            <a:spLocks noChangeShapeType="1"/>
          </p:cNvSpPr>
          <p:nvPr/>
        </p:nvSpPr>
        <p:spPr bwMode="auto">
          <a:xfrm>
            <a:off x="6767514" y="1568451"/>
            <a:ext cx="22225" cy="33512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4225925" y="1228725"/>
            <a:ext cx="1042988" cy="355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0"/>
              </a:spcBef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sender</a:t>
            </a: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6254751" y="1228725"/>
            <a:ext cx="1108075" cy="355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0"/>
              </a:spcBef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receiver</a:t>
            </a:r>
          </a:p>
        </p:txBody>
      </p:sp>
      <p:sp>
        <p:nvSpPr>
          <p:cNvPr id="62473" name="Line 9"/>
          <p:cNvSpPr>
            <a:spLocks noChangeShapeType="1"/>
          </p:cNvSpPr>
          <p:nvPr/>
        </p:nvSpPr>
        <p:spPr bwMode="auto">
          <a:xfrm>
            <a:off x="4706938" y="1773239"/>
            <a:ext cx="2049462" cy="31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474" name="Line 10"/>
          <p:cNvSpPr>
            <a:spLocks noChangeShapeType="1"/>
          </p:cNvSpPr>
          <p:nvPr/>
        </p:nvSpPr>
        <p:spPr bwMode="auto">
          <a:xfrm>
            <a:off x="4713288" y="3905250"/>
            <a:ext cx="204946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475" name="Freeform 11"/>
          <p:cNvSpPr>
            <a:spLocks/>
          </p:cNvSpPr>
          <p:nvPr/>
        </p:nvSpPr>
        <p:spPr bwMode="auto">
          <a:xfrm>
            <a:off x="4691063" y="1770064"/>
            <a:ext cx="2087562" cy="1169987"/>
          </a:xfrm>
          <a:custGeom>
            <a:avLst/>
            <a:gdLst>
              <a:gd name="T0" fmla="*/ 0 w 2902"/>
              <a:gd name="T1" fmla="*/ 0 h 1185"/>
              <a:gd name="T2" fmla="*/ 2147483646 w 2902"/>
              <a:gd name="T3" fmla="*/ 2147483646 h 1185"/>
              <a:gd name="T4" fmla="*/ 2147483646 w 2902"/>
              <a:gd name="T5" fmla="*/ 2147483646 h 1185"/>
              <a:gd name="T6" fmla="*/ 0 w 2902"/>
              <a:gd name="T7" fmla="*/ 2147483646 h 1185"/>
              <a:gd name="T8" fmla="*/ 0 w 2902"/>
              <a:gd name="T9" fmla="*/ 0 h 11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02"/>
              <a:gd name="T16" fmla="*/ 0 h 1185"/>
              <a:gd name="T17" fmla="*/ 2902 w 2902"/>
              <a:gd name="T18" fmla="*/ 1185 h 11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02" h="1185">
                <a:moveTo>
                  <a:pt x="0" y="0"/>
                </a:moveTo>
                <a:lnTo>
                  <a:pt x="2895" y="937"/>
                </a:lnTo>
                <a:lnTo>
                  <a:pt x="2902" y="1185"/>
                </a:lnTo>
                <a:lnTo>
                  <a:pt x="0" y="247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476" name="Line 12"/>
          <p:cNvSpPr>
            <a:spLocks noChangeShapeType="1"/>
          </p:cNvSpPr>
          <p:nvPr/>
        </p:nvSpPr>
        <p:spPr bwMode="auto">
          <a:xfrm flipH="1">
            <a:off x="4556126" y="1770064"/>
            <a:ext cx="123825" cy="31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477" name="Line 13"/>
          <p:cNvSpPr>
            <a:spLocks noChangeShapeType="1"/>
          </p:cNvSpPr>
          <p:nvPr/>
        </p:nvSpPr>
        <p:spPr bwMode="auto">
          <a:xfrm flipH="1">
            <a:off x="4556126" y="2014538"/>
            <a:ext cx="1238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478" name="Text Box 14"/>
          <p:cNvSpPr txBox="1">
            <a:spLocks noChangeArrowheads="1"/>
          </p:cNvSpPr>
          <p:nvPr/>
        </p:nvSpPr>
        <p:spPr bwMode="auto">
          <a:xfrm>
            <a:off x="3775075" y="2754314"/>
            <a:ext cx="9652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0"/>
              </a:spcBef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RTT </a:t>
            </a:r>
          </a:p>
        </p:txBody>
      </p:sp>
      <p:sp>
        <p:nvSpPr>
          <p:cNvPr id="62479" name="Line 15"/>
          <p:cNvSpPr>
            <a:spLocks noChangeShapeType="1"/>
          </p:cNvSpPr>
          <p:nvPr/>
        </p:nvSpPr>
        <p:spPr bwMode="auto">
          <a:xfrm>
            <a:off x="4589464" y="3065464"/>
            <a:ext cx="9525" cy="8207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480" name="Line 16"/>
          <p:cNvSpPr>
            <a:spLocks noChangeShapeType="1"/>
          </p:cNvSpPr>
          <p:nvPr/>
        </p:nvSpPr>
        <p:spPr bwMode="auto">
          <a:xfrm flipV="1">
            <a:off x="4594225" y="2036764"/>
            <a:ext cx="1588" cy="7762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481" name="Text Box 17"/>
          <p:cNvSpPr txBox="1">
            <a:spLocks noChangeArrowheads="1"/>
          </p:cNvSpPr>
          <p:nvPr/>
        </p:nvSpPr>
        <p:spPr bwMode="auto">
          <a:xfrm>
            <a:off x="1870076" y="1852613"/>
            <a:ext cx="2740025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last bit transmitted, t = L / R</a:t>
            </a:r>
          </a:p>
        </p:txBody>
      </p:sp>
      <p:sp>
        <p:nvSpPr>
          <p:cNvPr id="62482" name="Line 18"/>
          <p:cNvSpPr>
            <a:spLocks noChangeShapeType="1"/>
          </p:cNvSpPr>
          <p:nvPr/>
        </p:nvSpPr>
        <p:spPr bwMode="auto">
          <a:xfrm flipH="1">
            <a:off x="6756401" y="2695575"/>
            <a:ext cx="1254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483" name="Text Box 19"/>
          <p:cNvSpPr txBox="1">
            <a:spLocks noChangeArrowheads="1"/>
          </p:cNvSpPr>
          <p:nvPr/>
        </p:nvSpPr>
        <p:spPr bwMode="auto">
          <a:xfrm>
            <a:off x="6832600" y="2517775"/>
            <a:ext cx="26416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first packet bit arrives</a:t>
            </a:r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>
            <a:off x="6778626" y="2946400"/>
            <a:ext cx="1190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485" name="Text Box 21"/>
          <p:cNvSpPr txBox="1">
            <a:spLocks noChangeArrowheads="1"/>
          </p:cNvSpPr>
          <p:nvPr/>
        </p:nvSpPr>
        <p:spPr bwMode="auto">
          <a:xfrm>
            <a:off x="6837363" y="2770189"/>
            <a:ext cx="35814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last packet bit arrives, send ACK</a:t>
            </a:r>
          </a:p>
        </p:txBody>
      </p:sp>
      <p:sp>
        <p:nvSpPr>
          <p:cNvPr id="62486" name="Text Box 22"/>
          <p:cNvSpPr txBox="1">
            <a:spLocks noChangeArrowheads="1"/>
          </p:cNvSpPr>
          <p:nvPr/>
        </p:nvSpPr>
        <p:spPr bwMode="auto">
          <a:xfrm>
            <a:off x="2017713" y="3562350"/>
            <a:ext cx="2635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ACK arrives, send next </a:t>
            </a:r>
          </a:p>
          <a:p>
            <a:pPr algn="r"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packet, t = RTT + L / R</a:t>
            </a:r>
          </a:p>
        </p:txBody>
      </p:sp>
      <p:grpSp>
        <p:nvGrpSpPr>
          <p:cNvPr id="62487" name="Group 23"/>
          <p:cNvGrpSpPr>
            <a:grpSpLocks/>
          </p:cNvGrpSpPr>
          <p:nvPr/>
        </p:nvGrpSpPr>
        <p:grpSpPr bwMode="auto">
          <a:xfrm>
            <a:off x="4567238" y="3892551"/>
            <a:ext cx="1466850" cy="608013"/>
            <a:chOff x="12502" y="21425"/>
            <a:chExt cx="3400" cy="1025"/>
          </a:xfrm>
        </p:grpSpPr>
        <p:sp>
          <p:nvSpPr>
            <p:cNvPr id="62518" name="Line 24"/>
            <p:cNvSpPr>
              <a:spLocks noChangeShapeType="1"/>
            </p:cNvSpPr>
            <p:nvPr/>
          </p:nvSpPr>
          <p:spPr bwMode="auto">
            <a:xfrm flipH="1">
              <a:off x="12502" y="21425"/>
              <a:ext cx="288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62519" name="Freeform 25"/>
            <p:cNvSpPr>
              <a:spLocks/>
            </p:cNvSpPr>
            <p:nvPr/>
          </p:nvSpPr>
          <p:spPr bwMode="auto">
            <a:xfrm>
              <a:off x="12827" y="21438"/>
              <a:ext cx="3075" cy="987"/>
            </a:xfrm>
            <a:custGeom>
              <a:avLst/>
              <a:gdLst>
                <a:gd name="T0" fmla="*/ 0 w 1845"/>
                <a:gd name="T1" fmla="*/ 0 h 592"/>
                <a:gd name="T2" fmla="*/ 233637537 w 1845"/>
                <a:gd name="T3" fmla="*/ 75569960 h 592"/>
                <a:gd name="T4" fmla="*/ 138669328 w 1845"/>
                <a:gd name="T5" fmla="*/ 75569960 h 592"/>
                <a:gd name="T6" fmla="*/ 0 w 1845"/>
                <a:gd name="T7" fmla="*/ 31534415 h 592"/>
                <a:gd name="T8" fmla="*/ 0 w 1845"/>
                <a:gd name="T9" fmla="*/ 0 h 5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5"/>
                <a:gd name="T16" fmla="*/ 0 h 592"/>
                <a:gd name="T17" fmla="*/ 1845 w 1845"/>
                <a:gd name="T18" fmla="*/ 592 h 5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5" h="592">
                  <a:moveTo>
                    <a:pt x="0" y="0"/>
                  </a:moveTo>
                  <a:lnTo>
                    <a:pt x="1845" y="592"/>
                  </a:lnTo>
                  <a:lnTo>
                    <a:pt x="1095" y="592"/>
                  </a:lnTo>
                  <a:lnTo>
                    <a:pt x="0" y="24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62520" name="Group 26"/>
            <p:cNvGrpSpPr>
              <a:grpSpLocks/>
            </p:cNvGrpSpPr>
            <p:nvPr/>
          </p:nvGrpSpPr>
          <p:grpSpPr bwMode="auto">
            <a:xfrm>
              <a:off x="12815" y="21425"/>
              <a:ext cx="2776" cy="913"/>
              <a:chOff x="12315" y="13225"/>
              <a:chExt cx="2775" cy="913"/>
            </a:xfrm>
          </p:grpSpPr>
          <p:sp>
            <p:nvSpPr>
              <p:cNvPr id="62523" name="Line 27"/>
              <p:cNvSpPr>
                <a:spLocks noChangeShapeType="1"/>
              </p:cNvSpPr>
              <p:nvPr/>
            </p:nvSpPr>
            <p:spPr bwMode="auto">
              <a:xfrm>
                <a:off x="12315" y="13225"/>
                <a:ext cx="1587" cy="5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2524" name="Line 28"/>
              <p:cNvSpPr>
                <a:spLocks noChangeShapeType="1"/>
              </p:cNvSpPr>
              <p:nvPr/>
            </p:nvSpPr>
            <p:spPr bwMode="auto">
              <a:xfrm>
                <a:off x="13915" y="13737"/>
                <a:ext cx="1175" cy="40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62521" name="Line 29"/>
            <p:cNvSpPr>
              <a:spLocks noChangeShapeType="1"/>
            </p:cNvSpPr>
            <p:nvPr/>
          </p:nvSpPr>
          <p:spPr bwMode="auto">
            <a:xfrm>
              <a:off x="12815" y="21837"/>
              <a:ext cx="687" cy="2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62522" name="Line 30"/>
            <p:cNvSpPr>
              <a:spLocks noChangeShapeType="1"/>
            </p:cNvSpPr>
            <p:nvPr/>
          </p:nvSpPr>
          <p:spPr bwMode="auto">
            <a:xfrm>
              <a:off x="13515" y="22048"/>
              <a:ext cx="1175" cy="4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62488" name="Freeform 31"/>
          <p:cNvSpPr>
            <a:spLocks/>
          </p:cNvSpPr>
          <p:nvPr/>
        </p:nvSpPr>
        <p:spPr bwMode="auto">
          <a:xfrm>
            <a:off x="4695826" y="2022475"/>
            <a:ext cx="2087563" cy="1168400"/>
          </a:xfrm>
          <a:custGeom>
            <a:avLst/>
            <a:gdLst>
              <a:gd name="T0" fmla="*/ 0 w 2902"/>
              <a:gd name="T1" fmla="*/ 0 h 1185"/>
              <a:gd name="T2" fmla="*/ 2147483646 w 2902"/>
              <a:gd name="T3" fmla="*/ 2147483646 h 1185"/>
              <a:gd name="T4" fmla="*/ 2147483646 w 2902"/>
              <a:gd name="T5" fmla="*/ 2147483646 h 1185"/>
              <a:gd name="T6" fmla="*/ 0 w 2902"/>
              <a:gd name="T7" fmla="*/ 2147483646 h 1185"/>
              <a:gd name="T8" fmla="*/ 0 w 2902"/>
              <a:gd name="T9" fmla="*/ 0 h 11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02"/>
              <a:gd name="T16" fmla="*/ 0 h 1185"/>
              <a:gd name="T17" fmla="*/ 2902 w 2902"/>
              <a:gd name="T18" fmla="*/ 1185 h 11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02" h="1185">
                <a:moveTo>
                  <a:pt x="0" y="0"/>
                </a:moveTo>
                <a:lnTo>
                  <a:pt x="2895" y="937"/>
                </a:lnTo>
                <a:lnTo>
                  <a:pt x="2902" y="1185"/>
                </a:lnTo>
                <a:lnTo>
                  <a:pt x="0" y="247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489" name="Freeform 32"/>
          <p:cNvSpPr>
            <a:spLocks/>
          </p:cNvSpPr>
          <p:nvPr/>
        </p:nvSpPr>
        <p:spPr bwMode="auto">
          <a:xfrm>
            <a:off x="4695826" y="2273300"/>
            <a:ext cx="2087563" cy="1168400"/>
          </a:xfrm>
          <a:custGeom>
            <a:avLst/>
            <a:gdLst>
              <a:gd name="T0" fmla="*/ 0 w 2902"/>
              <a:gd name="T1" fmla="*/ 0 h 1185"/>
              <a:gd name="T2" fmla="*/ 2147483646 w 2902"/>
              <a:gd name="T3" fmla="*/ 2147483646 h 1185"/>
              <a:gd name="T4" fmla="*/ 2147483646 w 2902"/>
              <a:gd name="T5" fmla="*/ 2147483646 h 1185"/>
              <a:gd name="T6" fmla="*/ 0 w 2902"/>
              <a:gd name="T7" fmla="*/ 2147483646 h 1185"/>
              <a:gd name="T8" fmla="*/ 0 w 2902"/>
              <a:gd name="T9" fmla="*/ 0 h 11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02"/>
              <a:gd name="T16" fmla="*/ 0 h 1185"/>
              <a:gd name="T17" fmla="*/ 2902 w 2902"/>
              <a:gd name="T18" fmla="*/ 1185 h 11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02" h="1185">
                <a:moveTo>
                  <a:pt x="0" y="0"/>
                </a:moveTo>
                <a:lnTo>
                  <a:pt x="2895" y="937"/>
                </a:lnTo>
                <a:lnTo>
                  <a:pt x="2902" y="1185"/>
                </a:lnTo>
                <a:lnTo>
                  <a:pt x="0" y="247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490" name="Line 33"/>
          <p:cNvSpPr>
            <a:spLocks noChangeShapeType="1"/>
          </p:cNvSpPr>
          <p:nvPr/>
        </p:nvSpPr>
        <p:spPr bwMode="auto">
          <a:xfrm flipV="1">
            <a:off x="4713289" y="2954338"/>
            <a:ext cx="2065337" cy="9318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491" name="Line 34"/>
          <p:cNvSpPr>
            <a:spLocks noChangeShapeType="1"/>
          </p:cNvSpPr>
          <p:nvPr/>
        </p:nvSpPr>
        <p:spPr bwMode="auto">
          <a:xfrm flipV="1">
            <a:off x="4713289" y="3205163"/>
            <a:ext cx="2065337" cy="9318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grpSp>
        <p:nvGrpSpPr>
          <p:cNvPr id="62492" name="Group 35"/>
          <p:cNvGrpSpPr>
            <a:grpSpLocks/>
          </p:cNvGrpSpPr>
          <p:nvPr/>
        </p:nvGrpSpPr>
        <p:grpSpPr bwMode="auto">
          <a:xfrm>
            <a:off x="4556125" y="4130676"/>
            <a:ext cx="1466850" cy="606425"/>
            <a:chOff x="12502" y="21425"/>
            <a:chExt cx="3400" cy="1025"/>
          </a:xfrm>
        </p:grpSpPr>
        <p:sp>
          <p:nvSpPr>
            <p:cNvPr id="62511" name="Line 36"/>
            <p:cNvSpPr>
              <a:spLocks noChangeShapeType="1"/>
            </p:cNvSpPr>
            <p:nvPr/>
          </p:nvSpPr>
          <p:spPr bwMode="auto">
            <a:xfrm flipH="1">
              <a:off x="12502" y="21425"/>
              <a:ext cx="288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62512" name="Freeform 37"/>
            <p:cNvSpPr>
              <a:spLocks/>
            </p:cNvSpPr>
            <p:nvPr/>
          </p:nvSpPr>
          <p:spPr bwMode="auto">
            <a:xfrm>
              <a:off x="12827" y="21438"/>
              <a:ext cx="3075" cy="987"/>
            </a:xfrm>
            <a:custGeom>
              <a:avLst/>
              <a:gdLst>
                <a:gd name="T0" fmla="*/ 0 w 1845"/>
                <a:gd name="T1" fmla="*/ 0 h 592"/>
                <a:gd name="T2" fmla="*/ 233637537 w 1845"/>
                <a:gd name="T3" fmla="*/ 75569960 h 592"/>
                <a:gd name="T4" fmla="*/ 138669328 w 1845"/>
                <a:gd name="T5" fmla="*/ 75569960 h 592"/>
                <a:gd name="T6" fmla="*/ 0 w 1845"/>
                <a:gd name="T7" fmla="*/ 31534415 h 592"/>
                <a:gd name="T8" fmla="*/ 0 w 1845"/>
                <a:gd name="T9" fmla="*/ 0 h 5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5"/>
                <a:gd name="T16" fmla="*/ 0 h 592"/>
                <a:gd name="T17" fmla="*/ 1845 w 1845"/>
                <a:gd name="T18" fmla="*/ 592 h 5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5" h="592">
                  <a:moveTo>
                    <a:pt x="0" y="0"/>
                  </a:moveTo>
                  <a:lnTo>
                    <a:pt x="1845" y="592"/>
                  </a:lnTo>
                  <a:lnTo>
                    <a:pt x="1095" y="592"/>
                  </a:lnTo>
                  <a:lnTo>
                    <a:pt x="0" y="24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62513" name="Group 38"/>
            <p:cNvGrpSpPr>
              <a:grpSpLocks/>
            </p:cNvGrpSpPr>
            <p:nvPr/>
          </p:nvGrpSpPr>
          <p:grpSpPr bwMode="auto">
            <a:xfrm>
              <a:off x="12815" y="21425"/>
              <a:ext cx="2776" cy="913"/>
              <a:chOff x="12315" y="13225"/>
              <a:chExt cx="2775" cy="913"/>
            </a:xfrm>
          </p:grpSpPr>
          <p:sp>
            <p:nvSpPr>
              <p:cNvPr id="62516" name="Line 39"/>
              <p:cNvSpPr>
                <a:spLocks noChangeShapeType="1"/>
              </p:cNvSpPr>
              <p:nvPr/>
            </p:nvSpPr>
            <p:spPr bwMode="auto">
              <a:xfrm>
                <a:off x="12315" y="13225"/>
                <a:ext cx="1587" cy="5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2517" name="Line 40"/>
              <p:cNvSpPr>
                <a:spLocks noChangeShapeType="1"/>
              </p:cNvSpPr>
              <p:nvPr/>
            </p:nvSpPr>
            <p:spPr bwMode="auto">
              <a:xfrm>
                <a:off x="13915" y="13737"/>
                <a:ext cx="1175" cy="40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62514" name="Line 41"/>
            <p:cNvSpPr>
              <a:spLocks noChangeShapeType="1"/>
            </p:cNvSpPr>
            <p:nvPr/>
          </p:nvSpPr>
          <p:spPr bwMode="auto">
            <a:xfrm>
              <a:off x="12815" y="21837"/>
              <a:ext cx="687" cy="2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62515" name="Line 42"/>
            <p:cNvSpPr>
              <a:spLocks noChangeShapeType="1"/>
            </p:cNvSpPr>
            <p:nvPr/>
          </p:nvSpPr>
          <p:spPr bwMode="auto">
            <a:xfrm>
              <a:off x="13515" y="22048"/>
              <a:ext cx="1175" cy="4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grpSp>
        <p:nvGrpSpPr>
          <p:cNvPr id="62493" name="Group 43"/>
          <p:cNvGrpSpPr>
            <a:grpSpLocks/>
          </p:cNvGrpSpPr>
          <p:nvPr/>
        </p:nvGrpSpPr>
        <p:grpSpPr bwMode="auto">
          <a:xfrm>
            <a:off x="4567238" y="4381501"/>
            <a:ext cx="1466850" cy="606425"/>
            <a:chOff x="12502" y="21425"/>
            <a:chExt cx="3400" cy="1025"/>
          </a:xfrm>
        </p:grpSpPr>
        <p:sp>
          <p:nvSpPr>
            <p:cNvPr id="62504" name="Line 44"/>
            <p:cNvSpPr>
              <a:spLocks noChangeShapeType="1"/>
            </p:cNvSpPr>
            <p:nvPr/>
          </p:nvSpPr>
          <p:spPr bwMode="auto">
            <a:xfrm flipH="1">
              <a:off x="12502" y="21425"/>
              <a:ext cx="288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62505" name="Freeform 45"/>
            <p:cNvSpPr>
              <a:spLocks/>
            </p:cNvSpPr>
            <p:nvPr/>
          </p:nvSpPr>
          <p:spPr bwMode="auto">
            <a:xfrm>
              <a:off x="12827" y="21438"/>
              <a:ext cx="3075" cy="987"/>
            </a:xfrm>
            <a:custGeom>
              <a:avLst/>
              <a:gdLst>
                <a:gd name="T0" fmla="*/ 0 w 1845"/>
                <a:gd name="T1" fmla="*/ 0 h 592"/>
                <a:gd name="T2" fmla="*/ 233637537 w 1845"/>
                <a:gd name="T3" fmla="*/ 75569960 h 592"/>
                <a:gd name="T4" fmla="*/ 138669328 w 1845"/>
                <a:gd name="T5" fmla="*/ 75569960 h 592"/>
                <a:gd name="T6" fmla="*/ 0 w 1845"/>
                <a:gd name="T7" fmla="*/ 31534415 h 592"/>
                <a:gd name="T8" fmla="*/ 0 w 1845"/>
                <a:gd name="T9" fmla="*/ 0 h 5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5"/>
                <a:gd name="T16" fmla="*/ 0 h 592"/>
                <a:gd name="T17" fmla="*/ 1845 w 1845"/>
                <a:gd name="T18" fmla="*/ 592 h 5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5" h="592">
                  <a:moveTo>
                    <a:pt x="0" y="0"/>
                  </a:moveTo>
                  <a:lnTo>
                    <a:pt x="1845" y="592"/>
                  </a:lnTo>
                  <a:lnTo>
                    <a:pt x="1095" y="592"/>
                  </a:lnTo>
                  <a:lnTo>
                    <a:pt x="0" y="24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62506" name="Group 46"/>
            <p:cNvGrpSpPr>
              <a:grpSpLocks/>
            </p:cNvGrpSpPr>
            <p:nvPr/>
          </p:nvGrpSpPr>
          <p:grpSpPr bwMode="auto">
            <a:xfrm>
              <a:off x="12815" y="21425"/>
              <a:ext cx="2776" cy="913"/>
              <a:chOff x="12315" y="13225"/>
              <a:chExt cx="2775" cy="913"/>
            </a:xfrm>
          </p:grpSpPr>
          <p:sp>
            <p:nvSpPr>
              <p:cNvPr id="62509" name="Line 47"/>
              <p:cNvSpPr>
                <a:spLocks noChangeShapeType="1"/>
              </p:cNvSpPr>
              <p:nvPr/>
            </p:nvSpPr>
            <p:spPr bwMode="auto">
              <a:xfrm>
                <a:off x="12315" y="13225"/>
                <a:ext cx="1587" cy="5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2510" name="Line 48"/>
              <p:cNvSpPr>
                <a:spLocks noChangeShapeType="1"/>
              </p:cNvSpPr>
              <p:nvPr/>
            </p:nvSpPr>
            <p:spPr bwMode="auto">
              <a:xfrm>
                <a:off x="13915" y="13737"/>
                <a:ext cx="1175" cy="40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62507" name="Line 49"/>
            <p:cNvSpPr>
              <a:spLocks noChangeShapeType="1"/>
            </p:cNvSpPr>
            <p:nvPr/>
          </p:nvSpPr>
          <p:spPr bwMode="auto">
            <a:xfrm>
              <a:off x="12815" y="21837"/>
              <a:ext cx="687" cy="2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62508" name="Line 50"/>
            <p:cNvSpPr>
              <a:spLocks noChangeShapeType="1"/>
            </p:cNvSpPr>
            <p:nvPr/>
          </p:nvSpPr>
          <p:spPr bwMode="auto">
            <a:xfrm>
              <a:off x="13515" y="22048"/>
              <a:ext cx="1175" cy="4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62494" name="Line 51"/>
          <p:cNvSpPr>
            <a:spLocks noChangeShapeType="1"/>
          </p:cNvSpPr>
          <p:nvPr/>
        </p:nvSpPr>
        <p:spPr bwMode="auto">
          <a:xfrm flipV="1">
            <a:off x="4718050" y="3457576"/>
            <a:ext cx="2065338" cy="9318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495" name="Text Box 52"/>
          <p:cNvSpPr txBox="1">
            <a:spLocks noChangeArrowheads="1"/>
          </p:cNvSpPr>
          <p:nvPr/>
        </p:nvSpPr>
        <p:spPr bwMode="auto">
          <a:xfrm>
            <a:off x="6834188" y="3024189"/>
            <a:ext cx="3833812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last bit of 2</a:t>
            </a:r>
            <a:r>
              <a:rPr lang="en-US" altLang="zh-CN" sz="1400" baseline="30000" dirty="0">
                <a:latin typeface="+mn-lt"/>
                <a:ea typeface="+mn-ea"/>
              </a:rPr>
              <a:t>nd</a:t>
            </a:r>
            <a:r>
              <a:rPr lang="en-US" altLang="zh-CN" sz="1400" dirty="0">
                <a:latin typeface="+mn-lt"/>
                <a:ea typeface="+mn-ea"/>
              </a:rPr>
              <a:t> packet arrives, send ACK</a:t>
            </a:r>
          </a:p>
        </p:txBody>
      </p:sp>
      <p:sp>
        <p:nvSpPr>
          <p:cNvPr id="62496" name="Line 53"/>
          <p:cNvSpPr>
            <a:spLocks noChangeShapeType="1"/>
          </p:cNvSpPr>
          <p:nvPr/>
        </p:nvSpPr>
        <p:spPr bwMode="auto">
          <a:xfrm flipV="1">
            <a:off x="6778626" y="3182938"/>
            <a:ext cx="112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497" name="Line 54"/>
          <p:cNvSpPr>
            <a:spLocks noChangeShapeType="1"/>
          </p:cNvSpPr>
          <p:nvPr/>
        </p:nvSpPr>
        <p:spPr bwMode="auto">
          <a:xfrm flipV="1">
            <a:off x="6789738" y="3435350"/>
            <a:ext cx="11271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62498" name="Text Box 55"/>
          <p:cNvSpPr txBox="1">
            <a:spLocks noChangeArrowheads="1"/>
          </p:cNvSpPr>
          <p:nvPr/>
        </p:nvSpPr>
        <p:spPr bwMode="auto">
          <a:xfrm>
            <a:off x="6846095" y="3613151"/>
            <a:ext cx="383857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last bit of 3</a:t>
            </a:r>
            <a:r>
              <a:rPr lang="en-US" altLang="zh-CN" sz="1400" baseline="30000" dirty="0">
                <a:latin typeface="+mn-lt"/>
                <a:ea typeface="+mn-ea"/>
              </a:rPr>
              <a:t>rd</a:t>
            </a:r>
            <a:r>
              <a:rPr lang="en-US" altLang="zh-CN" sz="1400" dirty="0">
                <a:latin typeface="+mn-lt"/>
                <a:ea typeface="+mn-ea"/>
              </a:rPr>
              <a:t> packet arrives, send ACK</a:t>
            </a:r>
          </a:p>
        </p:txBody>
      </p:sp>
      <p:graphicFrame>
        <p:nvGraphicFramePr>
          <p:cNvPr id="62499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8668670"/>
              </p:ext>
            </p:extLst>
          </p:nvPr>
        </p:nvGraphicFramePr>
        <p:xfrm>
          <a:off x="2982913" y="5137150"/>
          <a:ext cx="6000750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09" name="Picture" r:id="rId3" imgW="3181320" imgH="495360" progId="Word.Picture.8">
                  <p:embed/>
                </p:oleObj>
              </mc:Choice>
              <mc:Fallback>
                <p:oleObj name="Picture" r:id="rId3" imgW="3181320" imgH="495360" progId="Word.Picture.8">
                  <p:embed/>
                  <p:pic>
                    <p:nvPicPr>
                      <p:cNvPr id="62499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2913" y="5137150"/>
                        <a:ext cx="6000750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500" name="Text Box 57"/>
          <p:cNvSpPr txBox="1">
            <a:spLocks noChangeArrowheads="1"/>
          </p:cNvSpPr>
          <p:nvPr/>
        </p:nvSpPr>
        <p:spPr bwMode="auto">
          <a:xfrm>
            <a:off x="7414407" y="4347003"/>
            <a:ext cx="22829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</a:rPr>
              <a:t>Increase utilization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</a:rPr>
              <a:t>by a factor of 3!</a:t>
            </a:r>
          </a:p>
        </p:txBody>
      </p:sp>
      <p:sp>
        <p:nvSpPr>
          <p:cNvPr id="62501" name="Line 58"/>
          <p:cNvSpPr>
            <a:spLocks noChangeShapeType="1"/>
          </p:cNvSpPr>
          <p:nvPr/>
        </p:nvSpPr>
        <p:spPr bwMode="auto">
          <a:xfrm flipH="1">
            <a:off x="8488364" y="5221289"/>
            <a:ext cx="712787" cy="3508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65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8222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altLang="zh-CN" dirty="0"/>
              <a:t>What are the new challenges with pipelining?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66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56484716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Two Pipelining Protocols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67</a:t>
            </a:fld>
            <a:endParaRPr lang="en-US" altLang="zh-CN" dirty="0"/>
          </a:p>
        </p:txBody>
      </p:sp>
      <p:sp>
        <p:nvSpPr>
          <p:cNvPr id="3" name="文本框 2"/>
          <p:cNvSpPr txBox="1"/>
          <p:nvPr/>
        </p:nvSpPr>
        <p:spPr>
          <a:xfrm>
            <a:off x="3512821" y="2156461"/>
            <a:ext cx="39805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+mj-lt"/>
              </a:rPr>
              <a:t>Go Back N (GBN)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12820" y="4578618"/>
            <a:ext cx="4921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+mj-lt"/>
              </a:rPr>
              <a:t>Selective Repeat (SR)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5" name="左大括号 4"/>
          <p:cNvSpPr/>
          <p:nvPr/>
        </p:nvSpPr>
        <p:spPr bwMode="auto">
          <a:xfrm>
            <a:off x="2430780" y="2270760"/>
            <a:ext cx="1005840" cy="2788920"/>
          </a:xfrm>
          <a:prstGeom prst="leftBrace">
            <a:avLst>
              <a:gd name="adj1" fmla="val 69318"/>
              <a:gd name="adj2" fmla="val 50000"/>
            </a:avLst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5486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Go-back-N: </a:t>
            </a:r>
            <a:r>
              <a:rPr lang="en-US" altLang="zh-CN" dirty="0">
                <a:solidFill>
                  <a:schemeClr val="accent3"/>
                </a:solidFill>
              </a:rPr>
              <a:t>big picture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sz="1800" dirty="0"/>
              <a:t>Sender can have up to </a:t>
            </a:r>
            <a:r>
              <a:rPr lang="en-US" altLang="zh-CN" sz="1800" dirty="0">
                <a:solidFill>
                  <a:schemeClr val="accent2"/>
                </a:solidFill>
              </a:rPr>
              <a:t>N </a:t>
            </a:r>
            <a:r>
              <a:rPr lang="en-US" altLang="zh-CN" sz="1800" dirty="0" err="1">
                <a:solidFill>
                  <a:schemeClr val="accent2"/>
                </a:solidFill>
              </a:rPr>
              <a:t>unacked</a:t>
            </a:r>
            <a:r>
              <a:rPr lang="en-US" altLang="zh-CN" sz="1800" dirty="0">
                <a:solidFill>
                  <a:schemeClr val="accent2"/>
                </a:solidFill>
              </a:rPr>
              <a:t> packets </a:t>
            </a:r>
            <a:r>
              <a:rPr lang="en-US" altLang="zh-CN" sz="1800" dirty="0"/>
              <a:t>in pipeline</a:t>
            </a:r>
          </a:p>
          <a:p>
            <a:endParaRPr lang="en-US" altLang="zh-CN" sz="1800" dirty="0"/>
          </a:p>
          <a:p>
            <a:r>
              <a:rPr lang="en-US" altLang="zh-CN" sz="1800" dirty="0"/>
              <a:t>Receiver only sends </a:t>
            </a:r>
            <a:r>
              <a:rPr lang="en-US" altLang="zh-CN" sz="1800" dirty="0">
                <a:solidFill>
                  <a:schemeClr val="accent2"/>
                </a:solidFill>
              </a:rPr>
              <a:t>cumulative</a:t>
            </a:r>
            <a:r>
              <a:rPr lang="en-US" altLang="zh-CN" sz="1800" dirty="0"/>
              <a:t> </a:t>
            </a:r>
            <a:r>
              <a:rPr lang="en-US" altLang="zh-CN" sz="1800" dirty="0" err="1"/>
              <a:t>acks</a:t>
            </a:r>
            <a:endParaRPr lang="en-US" altLang="zh-CN" sz="1800" dirty="0"/>
          </a:p>
          <a:p>
            <a:pPr lvl="1"/>
            <a:r>
              <a:rPr lang="en-US" altLang="zh-CN" sz="1600" dirty="0"/>
              <a:t>Doesn’t </a:t>
            </a:r>
            <a:r>
              <a:rPr lang="en-US" altLang="zh-CN" sz="1600" dirty="0" err="1"/>
              <a:t>ack</a:t>
            </a:r>
            <a:r>
              <a:rPr lang="en-US" altLang="zh-CN" sz="1600" dirty="0"/>
              <a:t> packet if there’s a gap</a:t>
            </a:r>
          </a:p>
          <a:p>
            <a:endParaRPr lang="en-US" altLang="zh-CN" sz="1800" dirty="0"/>
          </a:p>
          <a:p>
            <a:r>
              <a:rPr lang="en-US" altLang="zh-CN" sz="1800" dirty="0"/>
              <a:t>Sender has </a:t>
            </a:r>
            <a:r>
              <a:rPr lang="en-US" altLang="zh-CN" sz="1800" u="sng" dirty="0">
                <a:solidFill>
                  <a:schemeClr val="accent2"/>
                </a:solidFill>
              </a:rPr>
              <a:t>one</a:t>
            </a:r>
            <a:r>
              <a:rPr lang="en-US" altLang="zh-CN" sz="1800" u="sng" dirty="0"/>
              <a:t> </a:t>
            </a:r>
            <a:r>
              <a:rPr lang="en-US" altLang="zh-CN" sz="1800" u="sng" dirty="0">
                <a:solidFill>
                  <a:schemeClr val="accent2"/>
                </a:solidFill>
              </a:rPr>
              <a:t>timer for the oldest</a:t>
            </a:r>
            <a:r>
              <a:rPr lang="en-US" altLang="zh-CN" sz="1800" dirty="0"/>
              <a:t> </a:t>
            </a:r>
            <a:r>
              <a:rPr lang="en-US" altLang="zh-CN" sz="1800" dirty="0" err="1"/>
              <a:t>unacked</a:t>
            </a:r>
            <a:r>
              <a:rPr lang="en-US" altLang="zh-CN" sz="1800" dirty="0"/>
              <a:t> packet</a:t>
            </a:r>
          </a:p>
          <a:p>
            <a:pPr lvl="1"/>
            <a:r>
              <a:rPr lang="en-US" altLang="zh-CN" sz="1600" dirty="0"/>
              <a:t>If timer expires, retransmit all </a:t>
            </a:r>
            <a:r>
              <a:rPr lang="en-US" altLang="zh-CN" sz="1600" dirty="0" err="1"/>
              <a:t>unacked</a:t>
            </a:r>
            <a:r>
              <a:rPr lang="en-US" altLang="zh-CN" sz="1600" dirty="0"/>
              <a:t> packets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68</a:t>
            </a:fld>
            <a:endParaRPr lang="en-US" altLang="zh-CN" dirty="0"/>
          </a:p>
        </p:txBody>
      </p:sp>
      <p:cxnSp>
        <p:nvCxnSpPr>
          <p:cNvPr id="6" name="直接连接符 5"/>
          <p:cNvCxnSpPr/>
          <p:nvPr/>
        </p:nvCxnSpPr>
        <p:spPr bwMode="auto">
          <a:xfrm>
            <a:off x="6424132" y="2992120"/>
            <a:ext cx="528828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直接连接符 8"/>
          <p:cNvCxnSpPr/>
          <p:nvPr/>
        </p:nvCxnSpPr>
        <p:spPr bwMode="auto">
          <a:xfrm>
            <a:off x="6424132" y="5163820"/>
            <a:ext cx="552786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直接箭头连接符 7"/>
          <p:cNvCxnSpPr/>
          <p:nvPr/>
        </p:nvCxnSpPr>
        <p:spPr bwMode="auto">
          <a:xfrm>
            <a:off x="6934672" y="2992120"/>
            <a:ext cx="457988" cy="103498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4" name="直接箭头连接符 13"/>
          <p:cNvCxnSpPr/>
          <p:nvPr/>
        </p:nvCxnSpPr>
        <p:spPr bwMode="auto">
          <a:xfrm>
            <a:off x="7208992" y="2992120"/>
            <a:ext cx="967740" cy="218694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6" name="直接箭头连接符 15"/>
          <p:cNvCxnSpPr/>
          <p:nvPr/>
        </p:nvCxnSpPr>
        <p:spPr bwMode="auto">
          <a:xfrm>
            <a:off x="7487122" y="3007361"/>
            <a:ext cx="967740" cy="218694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3" name="直接箭头连接符 22"/>
          <p:cNvCxnSpPr/>
          <p:nvPr/>
        </p:nvCxnSpPr>
        <p:spPr bwMode="auto">
          <a:xfrm flipV="1">
            <a:off x="8180542" y="3022602"/>
            <a:ext cx="1066800" cy="21640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直接箭头连接符 24"/>
          <p:cNvCxnSpPr/>
          <p:nvPr/>
        </p:nvCxnSpPr>
        <p:spPr bwMode="auto">
          <a:xfrm flipV="1">
            <a:off x="8449147" y="3014982"/>
            <a:ext cx="1066800" cy="21640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文本框 19"/>
          <p:cNvSpPr txBox="1"/>
          <p:nvPr/>
        </p:nvSpPr>
        <p:spPr>
          <a:xfrm>
            <a:off x="9592606" y="4154003"/>
            <a:ext cx="1394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+mn-lt"/>
                <a:ea typeface="+mn-ea"/>
              </a:rPr>
              <a:t>Retransmits </a:t>
            </a:r>
          </a:p>
          <a:p>
            <a:pPr algn="ctr"/>
            <a:r>
              <a:rPr lang="en-US" altLang="zh-CN" sz="1200" dirty="0">
                <a:latin typeface="+mn-lt"/>
                <a:ea typeface="+mn-ea"/>
              </a:rPr>
              <a:t>(1) (2) and (3)</a:t>
            </a:r>
            <a:endParaRPr lang="zh-CN" altLang="en-US" sz="1200" dirty="0">
              <a:latin typeface="+mn-lt"/>
              <a:ea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309769" y="523070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>
                <a:latin typeface="+mn-lt"/>
                <a:ea typeface="+mn-ea"/>
              </a:rPr>
              <a:t>(1)</a:t>
            </a:r>
            <a:endParaRPr lang="zh-CN" altLang="en-US" sz="1000" dirty="0">
              <a:latin typeface="+mn-lt"/>
              <a:ea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91594" y="1755099"/>
            <a:ext cx="1667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+mn-lt"/>
                <a:ea typeface="+mn-ea"/>
              </a:rPr>
              <a:t>Can send at most </a:t>
            </a:r>
            <a:r>
              <a:rPr lang="en-US" altLang="zh-CN" sz="1600" i="1" dirty="0">
                <a:solidFill>
                  <a:schemeClr val="accent2"/>
                </a:solidFill>
                <a:latin typeface="+mn-lt"/>
                <a:ea typeface="+mn-ea"/>
              </a:rPr>
              <a:t>N</a:t>
            </a:r>
            <a:endParaRPr lang="zh-CN" altLang="en-US" sz="1600" i="1" dirty="0">
              <a:solidFill>
                <a:schemeClr val="accent2"/>
              </a:solidFill>
              <a:latin typeface="+mn-lt"/>
              <a:ea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895206" y="2707668"/>
            <a:ext cx="5293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>
                <a:latin typeface="+mn-lt"/>
                <a:ea typeface="+mn-ea"/>
              </a:rPr>
              <a:t>ACK(1)</a:t>
            </a:r>
            <a:endParaRPr lang="zh-CN" altLang="en-US" sz="1000" dirty="0">
              <a:latin typeface="+mn-lt"/>
              <a:ea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290720" y="2707668"/>
            <a:ext cx="5293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>
                <a:latin typeface="+mn-lt"/>
                <a:ea typeface="+mn-ea"/>
              </a:rPr>
              <a:t>ACK(1)</a:t>
            </a:r>
            <a:endParaRPr lang="zh-CN" altLang="en-US" sz="1000" dirty="0">
              <a:latin typeface="+mn-lt"/>
              <a:ea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945710" y="1198185"/>
            <a:ext cx="1000594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  <a:ea typeface="+mn-ea"/>
              </a:rPr>
              <a:t>Sender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854338" y="5974696"/>
            <a:ext cx="1183336" cy="461665"/>
          </a:xfrm>
          <a:prstGeom prst="rect">
            <a:avLst/>
          </a:prstGeom>
          <a:solidFill>
            <a:schemeClr val="accent4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n-lt"/>
                <a:ea typeface="+mn-ea"/>
              </a:rPr>
              <a:t>Receiver</a:t>
            </a:r>
            <a:endParaRPr lang="en-US" dirty="0">
              <a:latin typeface="+mn-lt"/>
              <a:ea typeface="+mn-ea"/>
            </a:endParaRPr>
          </a:p>
        </p:txBody>
      </p:sp>
      <p:cxnSp>
        <p:nvCxnSpPr>
          <p:cNvPr id="38" name="直接连接符 37"/>
          <p:cNvCxnSpPr>
            <a:stCxn id="43" idx="0"/>
          </p:cNvCxnSpPr>
          <p:nvPr/>
        </p:nvCxnSpPr>
        <p:spPr bwMode="auto">
          <a:xfrm flipV="1">
            <a:off x="6920200" y="2481891"/>
            <a:ext cx="3461833" cy="7532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直接连接符 38"/>
          <p:cNvCxnSpPr/>
          <p:nvPr/>
        </p:nvCxnSpPr>
        <p:spPr bwMode="auto">
          <a:xfrm>
            <a:off x="10334896" y="2067949"/>
            <a:ext cx="25907" cy="635711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stealth" w="lg" len="lg"/>
            <a:tailEnd type="none" w="med" len="med"/>
          </a:ln>
          <a:effectLst/>
        </p:spPr>
      </p:cxnSp>
      <p:pic>
        <p:nvPicPr>
          <p:cNvPr id="40" name="Picture 10" descr="alarm_clock_ring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8433" y="1666138"/>
            <a:ext cx="281083" cy="30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 descr="fire 的图像结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438" y="1363036"/>
            <a:ext cx="239071" cy="29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0" descr="alarm_clock_ring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658" y="2489424"/>
            <a:ext cx="281083" cy="30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文本框 43"/>
          <p:cNvSpPr txBox="1"/>
          <p:nvPr/>
        </p:nvSpPr>
        <p:spPr>
          <a:xfrm>
            <a:off x="6755301" y="2765290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+mn-lt"/>
                <a:ea typeface="+mn-ea"/>
              </a:rPr>
              <a:t>(2)</a:t>
            </a:r>
            <a:endParaRPr lang="zh-CN" altLang="en-US" sz="1000" b="1" dirty="0">
              <a:latin typeface="+mn-lt"/>
              <a:ea typeface="+mn-ea"/>
            </a:endParaRPr>
          </a:p>
        </p:txBody>
      </p:sp>
      <p:sp>
        <p:nvSpPr>
          <p:cNvPr id="45" name="左大括号 44"/>
          <p:cNvSpPr/>
          <p:nvPr/>
        </p:nvSpPr>
        <p:spPr bwMode="auto">
          <a:xfrm rot="5400000">
            <a:off x="6901362" y="1788254"/>
            <a:ext cx="340250" cy="1096590"/>
          </a:xfrm>
          <a:prstGeom prst="leftBrace">
            <a:avLst>
              <a:gd name="adj1" fmla="val 25000"/>
              <a:gd name="adj2" fmla="val 5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060740" y="276499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+mn-lt"/>
                <a:ea typeface="+mn-ea"/>
              </a:rPr>
              <a:t>(3)</a:t>
            </a:r>
            <a:endParaRPr lang="zh-CN" altLang="en-US" sz="1000" b="1" dirty="0">
              <a:latin typeface="+mn-lt"/>
              <a:ea typeface="+mn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375218" y="276499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+mn-lt"/>
                <a:ea typeface="+mn-ea"/>
              </a:rPr>
              <a:t>(4)</a:t>
            </a:r>
            <a:endParaRPr lang="zh-CN" altLang="en-US" sz="1000" b="1" dirty="0">
              <a:latin typeface="+mn-lt"/>
              <a:ea typeface="+mn-ea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7347034" y="4027101"/>
            <a:ext cx="154540" cy="155079"/>
            <a:chOff x="452004" y="4422349"/>
            <a:chExt cx="749666" cy="752280"/>
          </a:xfrm>
        </p:grpSpPr>
        <p:cxnSp>
          <p:nvCxnSpPr>
            <p:cNvPr id="51" name="直接连接符 50"/>
            <p:cNvCxnSpPr/>
            <p:nvPr/>
          </p:nvCxnSpPr>
          <p:spPr bwMode="auto">
            <a:xfrm>
              <a:off x="457200" y="4422349"/>
              <a:ext cx="744470" cy="75228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直接连接符 51"/>
            <p:cNvCxnSpPr/>
            <p:nvPr/>
          </p:nvCxnSpPr>
          <p:spPr bwMode="auto">
            <a:xfrm flipH="1">
              <a:off x="452004" y="4422349"/>
              <a:ext cx="744471" cy="75228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54" name="直接箭头连接符 53"/>
          <p:cNvCxnSpPr/>
          <p:nvPr/>
        </p:nvCxnSpPr>
        <p:spPr bwMode="auto">
          <a:xfrm>
            <a:off x="10667128" y="2999740"/>
            <a:ext cx="967740" cy="218694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5" name="直接箭头连接符 54"/>
          <p:cNvCxnSpPr/>
          <p:nvPr/>
        </p:nvCxnSpPr>
        <p:spPr bwMode="auto">
          <a:xfrm>
            <a:off x="10984260" y="2992120"/>
            <a:ext cx="967740" cy="218694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56" name="文本框 55"/>
          <p:cNvSpPr txBox="1"/>
          <p:nvPr/>
        </p:nvSpPr>
        <p:spPr>
          <a:xfrm>
            <a:off x="10204883" y="2726520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+mn-lt"/>
                <a:ea typeface="+mn-ea"/>
              </a:rPr>
              <a:t>(2)</a:t>
            </a:r>
            <a:endParaRPr lang="zh-CN" altLang="en-US" sz="1000" b="1" dirty="0">
              <a:latin typeface="+mn-lt"/>
              <a:ea typeface="+mn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0510322" y="272622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+mn-lt"/>
                <a:ea typeface="+mn-ea"/>
              </a:rPr>
              <a:t>(3)</a:t>
            </a:r>
            <a:endParaRPr lang="zh-CN" altLang="en-US" sz="1000" b="1" dirty="0">
              <a:latin typeface="+mn-lt"/>
              <a:ea typeface="+mn-ea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0824800" y="272622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+mn-lt"/>
                <a:ea typeface="+mn-ea"/>
              </a:rPr>
              <a:t>(4)</a:t>
            </a:r>
            <a:endParaRPr lang="zh-CN" altLang="en-US" sz="1000" b="1" dirty="0">
              <a:latin typeface="+mn-lt"/>
              <a:ea typeface="+mn-ea"/>
            </a:endParaRPr>
          </a:p>
        </p:txBody>
      </p:sp>
      <p:cxnSp>
        <p:nvCxnSpPr>
          <p:cNvPr id="60" name="直接箭头连接符 59"/>
          <p:cNvCxnSpPr/>
          <p:nvPr/>
        </p:nvCxnSpPr>
        <p:spPr bwMode="auto">
          <a:xfrm>
            <a:off x="10347850" y="3007361"/>
            <a:ext cx="946057" cy="213793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64" name="直接箭头连接符 63"/>
          <p:cNvCxnSpPr/>
          <p:nvPr/>
        </p:nvCxnSpPr>
        <p:spPr bwMode="auto">
          <a:xfrm>
            <a:off x="6619533" y="2999740"/>
            <a:ext cx="951165" cy="2149482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66" name="文本框 65"/>
          <p:cNvSpPr txBox="1"/>
          <p:nvPr/>
        </p:nvSpPr>
        <p:spPr>
          <a:xfrm>
            <a:off x="7992442" y="520720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>
                <a:latin typeface="+mn-lt"/>
                <a:ea typeface="+mn-ea"/>
              </a:rPr>
              <a:t>(3)</a:t>
            </a:r>
            <a:endParaRPr lang="zh-CN" altLang="en-US" sz="1000" dirty="0">
              <a:latin typeface="+mn-lt"/>
              <a:ea typeface="+mn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8289622" y="520063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>
                <a:latin typeface="+mn-lt"/>
                <a:ea typeface="+mn-ea"/>
              </a:rPr>
              <a:t>(4)</a:t>
            </a:r>
            <a:endParaRPr lang="zh-CN" altLang="en-US" sz="1000" dirty="0">
              <a:latin typeface="+mn-lt"/>
              <a:ea typeface="+mn-ea"/>
            </a:endParaRPr>
          </a:p>
        </p:txBody>
      </p:sp>
      <p:cxnSp>
        <p:nvCxnSpPr>
          <p:cNvPr id="68" name="直接箭头连接符 67"/>
          <p:cNvCxnSpPr/>
          <p:nvPr/>
        </p:nvCxnSpPr>
        <p:spPr bwMode="auto">
          <a:xfrm flipV="1">
            <a:off x="7565180" y="2984501"/>
            <a:ext cx="1066800" cy="21640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9" name="文本框 68"/>
          <p:cNvSpPr txBox="1"/>
          <p:nvPr/>
        </p:nvSpPr>
        <p:spPr>
          <a:xfrm>
            <a:off x="9373177" y="2707668"/>
            <a:ext cx="5293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>
                <a:latin typeface="+mn-lt"/>
                <a:ea typeface="+mn-ea"/>
              </a:rPr>
              <a:t>ACK(1)</a:t>
            </a:r>
            <a:endParaRPr lang="zh-CN" altLang="en-US" sz="1000" dirty="0">
              <a:latin typeface="+mn-lt"/>
              <a:ea typeface="+mn-ea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426422" y="276114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+mn-lt"/>
                <a:ea typeface="+mn-ea"/>
              </a:rPr>
              <a:t>(1)</a:t>
            </a:r>
            <a:endParaRPr lang="zh-CN" altLang="en-US" sz="1000" b="1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619536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Go-Back-N</a:t>
            </a:r>
            <a:endParaRPr lang="en-US" dirty="0"/>
          </a:p>
        </p:txBody>
      </p:sp>
      <p:cxnSp>
        <p:nvCxnSpPr>
          <p:cNvPr id="9" name="直接连接符 8"/>
          <p:cNvCxnSpPr/>
          <p:nvPr/>
        </p:nvCxnSpPr>
        <p:spPr bwMode="auto">
          <a:xfrm flipH="1">
            <a:off x="6117020" y="1246188"/>
            <a:ext cx="15766" cy="51861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文本框 9"/>
          <p:cNvSpPr txBox="1"/>
          <p:nvPr/>
        </p:nvSpPr>
        <p:spPr>
          <a:xfrm>
            <a:off x="1641963" y="1429408"/>
            <a:ext cx="1225015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Sender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254891" y="1429407"/>
            <a:ext cx="1425390" cy="461665"/>
          </a:xfrm>
          <a:prstGeom prst="rect">
            <a:avLst/>
          </a:prstGeom>
          <a:solidFill>
            <a:schemeClr val="accent4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j-lt"/>
              </a:rPr>
              <a:t>Receiver</a:t>
            </a:r>
            <a:endParaRPr lang="en-US" dirty="0">
              <a:latin typeface="+mj-lt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1723696" y="2841546"/>
          <a:ext cx="4056996" cy="379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924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7824979" y="4293038"/>
          <a:ext cx="676166" cy="852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221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1</a:t>
                      </a:r>
                    </a:p>
                  </a:txBody>
                  <a:tcPr anchor="b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7" name="组合 26"/>
          <p:cNvGrpSpPr/>
          <p:nvPr/>
        </p:nvGrpSpPr>
        <p:grpSpPr>
          <a:xfrm>
            <a:off x="3758514" y="2456184"/>
            <a:ext cx="2012294" cy="356301"/>
            <a:chOff x="210206" y="2417379"/>
            <a:chExt cx="2091559" cy="356301"/>
          </a:xfrm>
        </p:grpSpPr>
        <p:cxnSp>
          <p:nvCxnSpPr>
            <p:cNvPr id="18" name="直接箭头连接符 17"/>
            <p:cNvCxnSpPr/>
            <p:nvPr/>
          </p:nvCxnSpPr>
          <p:spPr bwMode="auto">
            <a:xfrm>
              <a:off x="235606" y="2490952"/>
              <a:ext cx="0" cy="28272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" name="直接箭头连接符 19"/>
            <p:cNvCxnSpPr/>
            <p:nvPr/>
          </p:nvCxnSpPr>
          <p:spPr bwMode="auto">
            <a:xfrm>
              <a:off x="2266837" y="2490952"/>
              <a:ext cx="0" cy="28272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" name="矩形 14"/>
            <p:cNvSpPr/>
            <p:nvPr/>
          </p:nvSpPr>
          <p:spPr>
            <a:xfrm>
              <a:off x="210206" y="2417379"/>
              <a:ext cx="2091559" cy="147145"/>
            </a:xfrm>
            <a:prstGeom prst="rect">
              <a:avLst/>
            </a:prstGeom>
            <a:solidFill>
              <a:schemeClr val="accent1">
                <a:lumMod val="50000"/>
                <a:lumOff val="50000"/>
              </a:schemeClr>
            </a:solidFill>
            <a:ln w="31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2254470" y="3377595"/>
            <a:ext cx="1895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Sequence #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7586206" y="5204598"/>
            <a:ext cx="1153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Buffer</a:t>
            </a:r>
            <a:r>
              <a:rPr lang="en-US" altLang="zh-CN" dirty="0">
                <a:latin typeface="+mj-lt"/>
              </a:rPr>
              <a:t>s</a:t>
            </a:r>
            <a:endParaRPr lang="en-US" dirty="0">
              <a:latin typeface="+mj-lt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265684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4598466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3931249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3264032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2596815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931619" y="5262445"/>
            <a:ext cx="3623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Packets to be transferred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6341864" y="2841546"/>
          <a:ext cx="4056996" cy="379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924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组合 22"/>
          <p:cNvGrpSpPr/>
          <p:nvPr/>
        </p:nvGrpSpPr>
        <p:grpSpPr>
          <a:xfrm>
            <a:off x="6341865" y="2456185"/>
            <a:ext cx="691131" cy="374975"/>
            <a:chOff x="223186" y="2398705"/>
            <a:chExt cx="2078579" cy="374975"/>
          </a:xfrm>
          <a:solidFill>
            <a:srgbClr val="00B050"/>
          </a:solidFill>
        </p:grpSpPr>
        <p:cxnSp>
          <p:nvCxnSpPr>
            <p:cNvPr id="24" name="直接箭头连接符 23"/>
            <p:cNvCxnSpPr/>
            <p:nvPr/>
          </p:nvCxnSpPr>
          <p:spPr bwMode="auto">
            <a:xfrm>
              <a:off x="235606" y="2490952"/>
              <a:ext cx="0" cy="282728"/>
            </a:xfrm>
            <a:prstGeom prst="straightConnector1">
              <a:avLst/>
            </a:prstGeom>
            <a:grpFill/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" name="直接箭头连接符 24"/>
            <p:cNvCxnSpPr/>
            <p:nvPr/>
          </p:nvCxnSpPr>
          <p:spPr bwMode="auto">
            <a:xfrm>
              <a:off x="2266837" y="2490952"/>
              <a:ext cx="0" cy="282728"/>
            </a:xfrm>
            <a:prstGeom prst="straightConnector1">
              <a:avLst/>
            </a:prstGeom>
            <a:grpFill/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矩形 25"/>
            <p:cNvSpPr/>
            <p:nvPr/>
          </p:nvSpPr>
          <p:spPr>
            <a:xfrm>
              <a:off x="223186" y="2398705"/>
              <a:ext cx="2078579" cy="165820"/>
            </a:xfrm>
            <a:prstGeom prst="rect">
              <a:avLst/>
            </a:prstGeom>
            <a:grpFill/>
            <a:ln w="31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6872638" y="3377595"/>
            <a:ext cx="1895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Sequence #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69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0819477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Go-Back-N</a:t>
            </a:r>
            <a:endParaRPr lang="en-US" dirty="0"/>
          </a:p>
        </p:txBody>
      </p:sp>
      <p:cxnSp>
        <p:nvCxnSpPr>
          <p:cNvPr id="9" name="直接连接符 8"/>
          <p:cNvCxnSpPr/>
          <p:nvPr/>
        </p:nvCxnSpPr>
        <p:spPr bwMode="auto">
          <a:xfrm flipH="1">
            <a:off x="6117020" y="1246188"/>
            <a:ext cx="15766" cy="51861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文本框 9"/>
          <p:cNvSpPr txBox="1"/>
          <p:nvPr/>
        </p:nvSpPr>
        <p:spPr>
          <a:xfrm>
            <a:off x="1641963" y="1429408"/>
            <a:ext cx="1225015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Sender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254891" y="1429407"/>
            <a:ext cx="1425390" cy="461665"/>
          </a:xfrm>
          <a:prstGeom prst="rect">
            <a:avLst/>
          </a:prstGeom>
          <a:solidFill>
            <a:schemeClr val="accent4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j-lt"/>
              </a:rPr>
              <a:t>Receiver</a:t>
            </a:r>
            <a:endParaRPr lang="en-US" dirty="0">
              <a:latin typeface="+mj-lt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1723696" y="2841546"/>
          <a:ext cx="4056996" cy="379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924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7" name="组合 26"/>
          <p:cNvGrpSpPr/>
          <p:nvPr/>
        </p:nvGrpSpPr>
        <p:grpSpPr>
          <a:xfrm>
            <a:off x="3758514" y="2456184"/>
            <a:ext cx="2012294" cy="356301"/>
            <a:chOff x="210206" y="2417379"/>
            <a:chExt cx="2091559" cy="356301"/>
          </a:xfrm>
        </p:grpSpPr>
        <p:cxnSp>
          <p:nvCxnSpPr>
            <p:cNvPr id="18" name="直接箭头连接符 17"/>
            <p:cNvCxnSpPr/>
            <p:nvPr/>
          </p:nvCxnSpPr>
          <p:spPr bwMode="auto">
            <a:xfrm>
              <a:off x="235606" y="2490952"/>
              <a:ext cx="0" cy="28272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" name="直接箭头连接符 19"/>
            <p:cNvCxnSpPr/>
            <p:nvPr/>
          </p:nvCxnSpPr>
          <p:spPr bwMode="auto">
            <a:xfrm>
              <a:off x="2266837" y="2490952"/>
              <a:ext cx="0" cy="28272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" name="矩形 14"/>
            <p:cNvSpPr/>
            <p:nvPr/>
          </p:nvSpPr>
          <p:spPr>
            <a:xfrm>
              <a:off x="210206" y="2417379"/>
              <a:ext cx="2091559" cy="147145"/>
            </a:xfrm>
            <a:prstGeom prst="rect">
              <a:avLst/>
            </a:prstGeom>
            <a:solidFill>
              <a:schemeClr val="accent1">
                <a:lumMod val="50000"/>
                <a:lumOff val="50000"/>
              </a:schemeClr>
            </a:solidFill>
            <a:ln w="31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2254470" y="3377595"/>
            <a:ext cx="1895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Sequence #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5265684" y="4477407"/>
            <a:ext cx="471521" cy="4834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4598466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3931249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3264032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2596815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931619" y="5262445"/>
            <a:ext cx="3623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Packets to be transferred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7824979" y="4293038"/>
          <a:ext cx="676166" cy="852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221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1</a:t>
                      </a:r>
                    </a:p>
                  </a:txBody>
                  <a:tcPr anchor="b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7586206" y="5204598"/>
            <a:ext cx="1153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Buffers</a:t>
            </a:r>
          </a:p>
        </p:txBody>
      </p:sp>
      <p:graphicFrame>
        <p:nvGraphicFramePr>
          <p:cNvPr id="24" name="表格 23"/>
          <p:cNvGraphicFramePr>
            <a:graphicFrameLocks noGrp="1"/>
          </p:cNvGraphicFramePr>
          <p:nvPr/>
        </p:nvGraphicFramePr>
        <p:xfrm>
          <a:off x="6341864" y="2841546"/>
          <a:ext cx="4056996" cy="379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924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5" name="组合 24"/>
          <p:cNvGrpSpPr/>
          <p:nvPr/>
        </p:nvGrpSpPr>
        <p:grpSpPr>
          <a:xfrm>
            <a:off x="6341865" y="2456185"/>
            <a:ext cx="691131" cy="374975"/>
            <a:chOff x="223186" y="2398705"/>
            <a:chExt cx="2078579" cy="374975"/>
          </a:xfrm>
          <a:solidFill>
            <a:srgbClr val="00B050"/>
          </a:solidFill>
        </p:grpSpPr>
        <p:cxnSp>
          <p:nvCxnSpPr>
            <p:cNvPr id="26" name="直接箭头连接符 25"/>
            <p:cNvCxnSpPr/>
            <p:nvPr/>
          </p:nvCxnSpPr>
          <p:spPr bwMode="auto">
            <a:xfrm>
              <a:off x="235606" y="2490952"/>
              <a:ext cx="0" cy="282728"/>
            </a:xfrm>
            <a:prstGeom prst="straightConnector1">
              <a:avLst/>
            </a:prstGeom>
            <a:grpFill/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4" name="直接箭头连接符 33"/>
            <p:cNvCxnSpPr/>
            <p:nvPr/>
          </p:nvCxnSpPr>
          <p:spPr bwMode="auto">
            <a:xfrm>
              <a:off x="2266837" y="2490952"/>
              <a:ext cx="0" cy="282728"/>
            </a:xfrm>
            <a:prstGeom prst="straightConnector1">
              <a:avLst/>
            </a:prstGeom>
            <a:grpFill/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7" name="矩形 36"/>
            <p:cNvSpPr/>
            <p:nvPr/>
          </p:nvSpPr>
          <p:spPr>
            <a:xfrm>
              <a:off x="223186" y="2398705"/>
              <a:ext cx="2078579" cy="165820"/>
            </a:xfrm>
            <a:prstGeom prst="rect">
              <a:avLst/>
            </a:prstGeom>
            <a:grpFill/>
            <a:ln w="31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6872638" y="3377595"/>
            <a:ext cx="1895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Sequence #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70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1176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96296E-6 L 0.21927 -2.9629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Go-Back-N</a:t>
            </a:r>
            <a:endParaRPr lang="en-US" dirty="0"/>
          </a:p>
        </p:txBody>
      </p:sp>
      <p:cxnSp>
        <p:nvCxnSpPr>
          <p:cNvPr id="9" name="直接连接符 8"/>
          <p:cNvCxnSpPr/>
          <p:nvPr/>
        </p:nvCxnSpPr>
        <p:spPr bwMode="auto">
          <a:xfrm flipH="1">
            <a:off x="6117020" y="1246188"/>
            <a:ext cx="15766" cy="51861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文本框 9"/>
          <p:cNvSpPr txBox="1"/>
          <p:nvPr/>
        </p:nvSpPr>
        <p:spPr>
          <a:xfrm>
            <a:off x="1641963" y="1429408"/>
            <a:ext cx="1225015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Sender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254891" y="1429407"/>
            <a:ext cx="1425390" cy="461665"/>
          </a:xfrm>
          <a:prstGeom prst="rect">
            <a:avLst/>
          </a:prstGeom>
          <a:solidFill>
            <a:schemeClr val="accent4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j-lt"/>
              </a:rPr>
              <a:t>Receiver</a:t>
            </a:r>
            <a:endParaRPr lang="en-US" dirty="0">
              <a:latin typeface="+mj-lt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1723696" y="2841546"/>
          <a:ext cx="4056996" cy="379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924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7" name="组合 26"/>
          <p:cNvGrpSpPr/>
          <p:nvPr/>
        </p:nvGrpSpPr>
        <p:grpSpPr>
          <a:xfrm>
            <a:off x="3758514" y="2456184"/>
            <a:ext cx="2012294" cy="356301"/>
            <a:chOff x="210206" y="2417379"/>
            <a:chExt cx="2091559" cy="356301"/>
          </a:xfrm>
        </p:grpSpPr>
        <p:cxnSp>
          <p:nvCxnSpPr>
            <p:cNvPr id="18" name="直接箭头连接符 17"/>
            <p:cNvCxnSpPr/>
            <p:nvPr/>
          </p:nvCxnSpPr>
          <p:spPr bwMode="auto">
            <a:xfrm>
              <a:off x="235606" y="2490952"/>
              <a:ext cx="0" cy="28272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" name="直接箭头连接符 19"/>
            <p:cNvCxnSpPr/>
            <p:nvPr/>
          </p:nvCxnSpPr>
          <p:spPr bwMode="auto">
            <a:xfrm>
              <a:off x="2266837" y="2490952"/>
              <a:ext cx="0" cy="28272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" name="矩形 14"/>
            <p:cNvSpPr/>
            <p:nvPr/>
          </p:nvSpPr>
          <p:spPr>
            <a:xfrm>
              <a:off x="210206" y="2417379"/>
              <a:ext cx="2091559" cy="147145"/>
            </a:xfrm>
            <a:prstGeom prst="rect">
              <a:avLst/>
            </a:prstGeom>
            <a:solidFill>
              <a:schemeClr val="accent1">
                <a:lumMod val="50000"/>
                <a:lumOff val="50000"/>
              </a:schemeClr>
            </a:solidFill>
            <a:ln w="31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2254470" y="3377595"/>
            <a:ext cx="1895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Sequence #</a:t>
            </a:r>
          </a:p>
        </p:txBody>
      </p:sp>
      <p:sp>
        <p:nvSpPr>
          <p:cNvPr id="32" name="圆角矩形 31"/>
          <p:cNvSpPr/>
          <p:nvPr/>
        </p:nvSpPr>
        <p:spPr>
          <a:xfrm>
            <a:off x="3931249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3264032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2596815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931619" y="5262445"/>
            <a:ext cx="3623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Packets to be transferred</a:t>
            </a:r>
          </a:p>
        </p:txBody>
      </p:sp>
      <p:sp>
        <p:nvSpPr>
          <p:cNvPr id="38" name="圆角矩形 37"/>
          <p:cNvSpPr/>
          <p:nvPr/>
        </p:nvSpPr>
        <p:spPr>
          <a:xfrm>
            <a:off x="6496066" y="2032001"/>
            <a:ext cx="471521" cy="277033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900" dirty="0">
                <a:latin typeface="Comic Sans MS" panose="030F0702030302020204" pitchFamily="66" charset="0"/>
              </a:rPr>
              <a:t>ACK(1)</a:t>
            </a:r>
            <a:endParaRPr lang="en-US" dirty="0">
              <a:latin typeface="Comic Sans MS" panose="030F0702030302020204" pitchFamily="66" charset="0"/>
            </a:endParaRPr>
          </a:p>
        </p:txBody>
      </p: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7824979" y="4293038"/>
          <a:ext cx="676166" cy="852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221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1</a:t>
                      </a:r>
                    </a:p>
                  </a:txBody>
                  <a:tcPr anchor="b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文本框 23"/>
          <p:cNvSpPr txBox="1"/>
          <p:nvPr/>
        </p:nvSpPr>
        <p:spPr>
          <a:xfrm>
            <a:off x="7586206" y="5204598"/>
            <a:ext cx="1153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Buffers</a:t>
            </a:r>
          </a:p>
        </p:txBody>
      </p:sp>
      <p:graphicFrame>
        <p:nvGraphicFramePr>
          <p:cNvPr id="25" name="表格 24"/>
          <p:cNvGraphicFramePr>
            <a:graphicFrameLocks noGrp="1"/>
          </p:cNvGraphicFramePr>
          <p:nvPr/>
        </p:nvGraphicFramePr>
        <p:xfrm>
          <a:off x="6341864" y="2841546"/>
          <a:ext cx="4056996" cy="379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924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6" name="组合 25"/>
          <p:cNvGrpSpPr/>
          <p:nvPr/>
        </p:nvGrpSpPr>
        <p:grpSpPr>
          <a:xfrm>
            <a:off x="6341865" y="2456185"/>
            <a:ext cx="691131" cy="374975"/>
            <a:chOff x="223186" y="2398705"/>
            <a:chExt cx="2078579" cy="374975"/>
          </a:xfrm>
          <a:solidFill>
            <a:srgbClr val="00B050"/>
          </a:solidFill>
        </p:grpSpPr>
        <p:cxnSp>
          <p:nvCxnSpPr>
            <p:cNvPr id="30" name="直接箭头连接符 29"/>
            <p:cNvCxnSpPr/>
            <p:nvPr/>
          </p:nvCxnSpPr>
          <p:spPr bwMode="auto">
            <a:xfrm>
              <a:off x="235606" y="2490952"/>
              <a:ext cx="0" cy="282728"/>
            </a:xfrm>
            <a:prstGeom prst="straightConnector1">
              <a:avLst/>
            </a:prstGeom>
            <a:grpFill/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7" name="直接箭头连接符 36"/>
            <p:cNvCxnSpPr/>
            <p:nvPr/>
          </p:nvCxnSpPr>
          <p:spPr bwMode="auto">
            <a:xfrm>
              <a:off x="2266837" y="2490952"/>
              <a:ext cx="0" cy="282728"/>
            </a:xfrm>
            <a:prstGeom prst="straightConnector1">
              <a:avLst/>
            </a:prstGeom>
            <a:grpFill/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9" name="矩形 38"/>
            <p:cNvSpPr/>
            <p:nvPr/>
          </p:nvSpPr>
          <p:spPr>
            <a:xfrm>
              <a:off x="223186" y="2398705"/>
              <a:ext cx="2078579" cy="165820"/>
            </a:xfrm>
            <a:prstGeom prst="rect">
              <a:avLst/>
            </a:prstGeom>
            <a:grpFill/>
            <a:ln w="31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6872638" y="3377595"/>
            <a:ext cx="1895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Sequence #</a:t>
            </a:r>
          </a:p>
        </p:txBody>
      </p:sp>
      <p:sp>
        <p:nvSpPr>
          <p:cNvPr id="42" name="圆角矩形 41"/>
          <p:cNvSpPr/>
          <p:nvPr/>
        </p:nvSpPr>
        <p:spPr>
          <a:xfrm>
            <a:off x="7927302" y="4477407"/>
            <a:ext cx="471521" cy="4834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4598466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71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9525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Go-Back-N</a:t>
            </a:r>
            <a:endParaRPr lang="en-US" dirty="0"/>
          </a:p>
        </p:txBody>
      </p:sp>
      <p:cxnSp>
        <p:nvCxnSpPr>
          <p:cNvPr id="9" name="直接连接符 8"/>
          <p:cNvCxnSpPr/>
          <p:nvPr/>
        </p:nvCxnSpPr>
        <p:spPr bwMode="auto">
          <a:xfrm flipH="1">
            <a:off x="6117020" y="1246188"/>
            <a:ext cx="15766" cy="51861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文本框 9"/>
          <p:cNvSpPr txBox="1"/>
          <p:nvPr/>
        </p:nvSpPr>
        <p:spPr>
          <a:xfrm>
            <a:off x="1641963" y="1429408"/>
            <a:ext cx="1225015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Sender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254891" y="1429407"/>
            <a:ext cx="1425390" cy="461665"/>
          </a:xfrm>
          <a:prstGeom prst="rect">
            <a:avLst/>
          </a:prstGeom>
          <a:solidFill>
            <a:schemeClr val="accent4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j-lt"/>
              </a:rPr>
              <a:t>Receiver</a:t>
            </a:r>
            <a:endParaRPr lang="en-US" dirty="0">
              <a:latin typeface="+mj-lt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1723696" y="2841546"/>
          <a:ext cx="4056996" cy="379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924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7" name="组合 26"/>
          <p:cNvGrpSpPr/>
          <p:nvPr/>
        </p:nvGrpSpPr>
        <p:grpSpPr>
          <a:xfrm>
            <a:off x="3758514" y="2456184"/>
            <a:ext cx="2012294" cy="356301"/>
            <a:chOff x="210206" y="2417379"/>
            <a:chExt cx="2091559" cy="356301"/>
          </a:xfrm>
        </p:grpSpPr>
        <p:cxnSp>
          <p:nvCxnSpPr>
            <p:cNvPr id="18" name="直接箭头连接符 17"/>
            <p:cNvCxnSpPr/>
            <p:nvPr/>
          </p:nvCxnSpPr>
          <p:spPr bwMode="auto">
            <a:xfrm>
              <a:off x="235606" y="2490952"/>
              <a:ext cx="0" cy="28272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" name="直接箭头连接符 19"/>
            <p:cNvCxnSpPr/>
            <p:nvPr/>
          </p:nvCxnSpPr>
          <p:spPr bwMode="auto">
            <a:xfrm>
              <a:off x="2266837" y="2490952"/>
              <a:ext cx="0" cy="28272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" name="矩形 14"/>
            <p:cNvSpPr/>
            <p:nvPr/>
          </p:nvSpPr>
          <p:spPr>
            <a:xfrm>
              <a:off x="210206" y="2417379"/>
              <a:ext cx="2091559" cy="147145"/>
            </a:xfrm>
            <a:prstGeom prst="rect">
              <a:avLst/>
            </a:prstGeom>
            <a:solidFill>
              <a:schemeClr val="accent1">
                <a:lumMod val="50000"/>
                <a:lumOff val="50000"/>
              </a:schemeClr>
            </a:solidFill>
            <a:ln w="31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2254470" y="3377595"/>
            <a:ext cx="1895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Sequence #</a:t>
            </a:r>
          </a:p>
        </p:txBody>
      </p:sp>
      <p:sp>
        <p:nvSpPr>
          <p:cNvPr id="32" name="圆角矩形 31"/>
          <p:cNvSpPr/>
          <p:nvPr/>
        </p:nvSpPr>
        <p:spPr>
          <a:xfrm>
            <a:off x="3931249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3264032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2596815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931619" y="5262445"/>
            <a:ext cx="3623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Packets to be transferred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6496066" y="2032001"/>
            <a:ext cx="471521" cy="277033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900" dirty="0">
                <a:latin typeface="Comic Sans MS" panose="030F0702030302020204" pitchFamily="66" charset="0"/>
              </a:rPr>
              <a:t>ACK(1)</a:t>
            </a:r>
            <a:endParaRPr lang="en-US" dirty="0">
              <a:latin typeface="Comic Sans MS" panose="030F0702030302020204" pitchFamily="66" charset="0"/>
            </a:endParaRPr>
          </a:p>
        </p:txBody>
      </p:sp>
      <p:graphicFrame>
        <p:nvGraphicFramePr>
          <p:cNvPr id="23" name="表格 22"/>
          <p:cNvGraphicFramePr>
            <a:graphicFrameLocks noGrp="1"/>
          </p:cNvGraphicFramePr>
          <p:nvPr/>
        </p:nvGraphicFramePr>
        <p:xfrm>
          <a:off x="7824979" y="4293038"/>
          <a:ext cx="676166" cy="852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221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1</a:t>
                      </a:r>
                    </a:p>
                  </a:txBody>
                  <a:tcPr anchor="b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文本框 24"/>
          <p:cNvSpPr txBox="1"/>
          <p:nvPr/>
        </p:nvSpPr>
        <p:spPr>
          <a:xfrm>
            <a:off x="7586206" y="5204598"/>
            <a:ext cx="1153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Buffers</a:t>
            </a:r>
          </a:p>
        </p:txBody>
      </p:sp>
      <p:graphicFrame>
        <p:nvGraphicFramePr>
          <p:cNvPr id="26" name="表格 25"/>
          <p:cNvGraphicFramePr>
            <a:graphicFrameLocks noGrp="1"/>
          </p:cNvGraphicFramePr>
          <p:nvPr/>
        </p:nvGraphicFramePr>
        <p:xfrm>
          <a:off x="6341864" y="2841546"/>
          <a:ext cx="4056996" cy="379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924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0" name="组合 29"/>
          <p:cNvGrpSpPr/>
          <p:nvPr/>
        </p:nvGrpSpPr>
        <p:grpSpPr>
          <a:xfrm>
            <a:off x="6341865" y="2456185"/>
            <a:ext cx="691131" cy="374975"/>
            <a:chOff x="223186" y="2398705"/>
            <a:chExt cx="2078579" cy="374975"/>
          </a:xfrm>
          <a:solidFill>
            <a:srgbClr val="00B050"/>
          </a:solidFill>
        </p:grpSpPr>
        <p:cxnSp>
          <p:nvCxnSpPr>
            <p:cNvPr id="31" name="直接箭头连接符 30"/>
            <p:cNvCxnSpPr/>
            <p:nvPr/>
          </p:nvCxnSpPr>
          <p:spPr bwMode="auto">
            <a:xfrm>
              <a:off x="235606" y="2490952"/>
              <a:ext cx="0" cy="282728"/>
            </a:xfrm>
            <a:prstGeom prst="straightConnector1">
              <a:avLst/>
            </a:prstGeom>
            <a:grpFill/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8" name="直接箭头连接符 37"/>
            <p:cNvCxnSpPr/>
            <p:nvPr/>
          </p:nvCxnSpPr>
          <p:spPr bwMode="auto">
            <a:xfrm>
              <a:off x="2266837" y="2490952"/>
              <a:ext cx="0" cy="282728"/>
            </a:xfrm>
            <a:prstGeom prst="straightConnector1">
              <a:avLst/>
            </a:prstGeom>
            <a:grpFill/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9" name="矩形 38"/>
            <p:cNvSpPr/>
            <p:nvPr/>
          </p:nvSpPr>
          <p:spPr>
            <a:xfrm>
              <a:off x="223186" y="2398705"/>
              <a:ext cx="2078579" cy="165820"/>
            </a:xfrm>
            <a:prstGeom prst="rect">
              <a:avLst/>
            </a:prstGeom>
            <a:grpFill/>
            <a:ln w="31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6872638" y="3377595"/>
            <a:ext cx="1895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Sequence #</a:t>
            </a:r>
          </a:p>
        </p:txBody>
      </p:sp>
      <p:sp>
        <p:nvSpPr>
          <p:cNvPr id="41" name="圆角矩形 40"/>
          <p:cNvSpPr/>
          <p:nvPr/>
        </p:nvSpPr>
        <p:spPr>
          <a:xfrm>
            <a:off x="7927302" y="4477407"/>
            <a:ext cx="471521" cy="4834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4598466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72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3397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-0.10703 0.002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Go-Back-N</a:t>
            </a:r>
            <a:endParaRPr lang="en-US" dirty="0"/>
          </a:p>
        </p:txBody>
      </p:sp>
      <p:cxnSp>
        <p:nvCxnSpPr>
          <p:cNvPr id="9" name="直接连接符 8"/>
          <p:cNvCxnSpPr/>
          <p:nvPr/>
        </p:nvCxnSpPr>
        <p:spPr bwMode="auto">
          <a:xfrm flipH="1">
            <a:off x="6117020" y="1246188"/>
            <a:ext cx="15766" cy="51861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文本框 9"/>
          <p:cNvSpPr txBox="1"/>
          <p:nvPr/>
        </p:nvSpPr>
        <p:spPr>
          <a:xfrm>
            <a:off x="1641963" y="1429408"/>
            <a:ext cx="1225015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Sender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254891" y="1429407"/>
            <a:ext cx="1425390" cy="461665"/>
          </a:xfrm>
          <a:prstGeom prst="rect">
            <a:avLst/>
          </a:prstGeom>
          <a:solidFill>
            <a:schemeClr val="accent4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j-lt"/>
              </a:rPr>
              <a:t>Receiver</a:t>
            </a:r>
            <a:endParaRPr lang="en-US" dirty="0">
              <a:latin typeface="+mj-lt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1723696" y="2841546"/>
          <a:ext cx="4056996" cy="379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924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7" name="组合 26"/>
          <p:cNvGrpSpPr/>
          <p:nvPr/>
        </p:nvGrpSpPr>
        <p:grpSpPr>
          <a:xfrm>
            <a:off x="3758514" y="2456184"/>
            <a:ext cx="2012294" cy="356301"/>
            <a:chOff x="210206" y="2417379"/>
            <a:chExt cx="2091559" cy="356301"/>
          </a:xfrm>
        </p:grpSpPr>
        <p:cxnSp>
          <p:nvCxnSpPr>
            <p:cNvPr id="18" name="直接箭头连接符 17"/>
            <p:cNvCxnSpPr/>
            <p:nvPr/>
          </p:nvCxnSpPr>
          <p:spPr bwMode="auto">
            <a:xfrm>
              <a:off x="235606" y="2490952"/>
              <a:ext cx="0" cy="28272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" name="直接箭头连接符 19"/>
            <p:cNvCxnSpPr/>
            <p:nvPr/>
          </p:nvCxnSpPr>
          <p:spPr bwMode="auto">
            <a:xfrm>
              <a:off x="2266837" y="2490952"/>
              <a:ext cx="0" cy="28272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" name="矩形 14"/>
            <p:cNvSpPr/>
            <p:nvPr/>
          </p:nvSpPr>
          <p:spPr>
            <a:xfrm>
              <a:off x="210206" y="2417379"/>
              <a:ext cx="2091559" cy="147145"/>
            </a:xfrm>
            <a:prstGeom prst="rect">
              <a:avLst/>
            </a:prstGeom>
            <a:solidFill>
              <a:schemeClr val="accent1">
                <a:lumMod val="50000"/>
                <a:lumOff val="50000"/>
              </a:schemeClr>
            </a:solidFill>
            <a:ln w="31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2254470" y="3377595"/>
            <a:ext cx="1895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Sequence #</a:t>
            </a:r>
          </a:p>
        </p:txBody>
      </p:sp>
      <p:sp>
        <p:nvSpPr>
          <p:cNvPr id="32" name="圆角矩形 31"/>
          <p:cNvSpPr/>
          <p:nvPr/>
        </p:nvSpPr>
        <p:spPr>
          <a:xfrm>
            <a:off x="3931249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3264032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2596815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931619" y="5262445"/>
            <a:ext cx="3623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Packets to be transferred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7824979" y="4293038"/>
          <a:ext cx="676166" cy="852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221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1</a:t>
                      </a:r>
                    </a:p>
                  </a:txBody>
                  <a:tcPr anchor="b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7586206" y="5204598"/>
            <a:ext cx="1153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Buffers</a:t>
            </a:r>
          </a:p>
        </p:txBody>
      </p:sp>
      <p:graphicFrame>
        <p:nvGraphicFramePr>
          <p:cNvPr id="24" name="表格 23"/>
          <p:cNvGraphicFramePr>
            <a:graphicFrameLocks noGrp="1"/>
          </p:cNvGraphicFramePr>
          <p:nvPr/>
        </p:nvGraphicFramePr>
        <p:xfrm>
          <a:off x="6341864" y="2841546"/>
          <a:ext cx="4056996" cy="379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924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6" name="组合 25"/>
          <p:cNvGrpSpPr/>
          <p:nvPr/>
        </p:nvGrpSpPr>
        <p:grpSpPr>
          <a:xfrm>
            <a:off x="6341865" y="2456185"/>
            <a:ext cx="691131" cy="374975"/>
            <a:chOff x="223186" y="2398705"/>
            <a:chExt cx="2078579" cy="374975"/>
          </a:xfrm>
          <a:solidFill>
            <a:srgbClr val="00B050"/>
          </a:solidFill>
        </p:grpSpPr>
        <p:cxnSp>
          <p:nvCxnSpPr>
            <p:cNvPr id="31" name="直接箭头连接符 30"/>
            <p:cNvCxnSpPr/>
            <p:nvPr/>
          </p:nvCxnSpPr>
          <p:spPr bwMode="auto">
            <a:xfrm>
              <a:off x="235606" y="2490952"/>
              <a:ext cx="0" cy="282728"/>
            </a:xfrm>
            <a:prstGeom prst="straightConnector1">
              <a:avLst/>
            </a:prstGeom>
            <a:grpFill/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4" name="直接箭头连接符 33"/>
            <p:cNvCxnSpPr/>
            <p:nvPr/>
          </p:nvCxnSpPr>
          <p:spPr bwMode="auto">
            <a:xfrm>
              <a:off x="2266837" y="2490952"/>
              <a:ext cx="0" cy="282728"/>
            </a:xfrm>
            <a:prstGeom prst="straightConnector1">
              <a:avLst/>
            </a:prstGeom>
            <a:grpFill/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7" name="矩形 36"/>
            <p:cNvSpPr/>
            <p:nvPr/>
          </p:nvSpPr>
          <p:spPr>
            <a:xfrm>
              <a:off x="223186" y="2398705"/>
              <a:ext cx="2078579" cy="165820"/>
            </a:xfrm>
            <a:prstGeom prst="rect">
              <a:avLst/>
            </a:prstGeom>
            <a:grpFill/>
            <a:ln w="31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6872638" y="3377595"/>
            <a:ext cx="1895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Sequence #</a:t>
            </a:r>
          </a:p>
        </p:txBody>
      </p:sp>
      <p:sp>
        <p:nvSpPr>
          <p:cNvPr id="39" name="圆角矩形 38"/>
          <p:cNvSpPr/>
          <p:nvPr/>
        </p:nvSpPr>
        <p:spPr>
          <a:xfrm>
            <a:off x="7927302" y="4477407"/>
            <a:ext cx="471521" cy="4834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4598466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73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6636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22222E-6 L -0.05404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Go-Back-N: more details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74</a:t>
            </a:fld>
            <a:endParaRPr lang="en-US" altLang="zh-CN" dirty="0"/>
          </a:p>
        </p:txBody>
      </p:sp>
      <p:pic>
        <p:nvPicPr>
          <p:cNvPr id="64516" name="Picture 4" descr="gbn_seqn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6" y="1594486"/>
            <a:ext cx="8099425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1636089" y="3224849"/>
            <a:ext cx="1225015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Sender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641962" y="6048674"/>
            <a:ext cx="1425390" cy="461665"/>
          </a:xfrm>
          <a:prstGeom prst="rect">
            <a:avLst/>
          </a:prstGeom>
          <a:solidFill>
            <a:schemeClr val="accent4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j-lt"/>
              </a:rPr>
              <a:t>Receiver</a:t>
            </a:r>
            <a:endParaRPr lang="en-US" dirty="0">
              <a:latin typeface="+mj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1515" y="5203509"/>
            <a:ext cx="1971675" cy="7334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3190" y="5203509"/>
            <a:ext cx="1739049" cy="733425"/>
          </a:xfrm>
          <a:prstGeom prst="rect">
            <a:avLst/>
          </a:prstGeom>
        </p:spPr>
      </p:pic>
      <p:cxnSp>
        <p:nvCxnSpPr>
          <p:cNvPr id="9" name="直接箭头连接符 8"/>
          <p:cNvCxnSpPr/>
          <p:nvPr/>
        </p:nvCxnSpPr>
        <p:spPr bwMode="auto">
          <a:xfrm>
            <a:off x="3939540" y="4747260"/>
            <a:ext cx="0" cy="4562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文本框 9"/>
          <p:cNvSpPr txBox="1"/>
          <p:nvPr/>
        </p:nvSpPr>
        <p:spPr>
          <a:xfrm>
            <a:off x="3810000" y="4318278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i="1" dirty="0"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endParaRPr lang="zh-CN" altLang="en-US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73240" y="5059680"/>
            <a:ext cx="83820" cy="73152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190679" y="5385554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i="1" dirty="0"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endParaRPr lang="zh-CN" altLang="en-US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784993" y="5040392"/>
            <a:ext cx="83820" cy="7315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102432" y="5366266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i="1" dirty="0">
                <a:latin typeface="Arial" panose="020B0604020202020204" pitchFamily="34" charset="0"/>
                <a:cs typeface="Arial" panose="020B0604020202020204" pitchFamily="34" charset="0"/>
              </a:rPr>
              <a:t>not usable</a:t>
            </a:r>
            <a:endParaRPr lang="zh-CN" altLang="en-US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45669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GBN: sender extended FSM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75</a:t>
            </a:fld>
            <a:endParaRPr lang="en-US" altLang="zh-CN" dirty="0"/>
          </a:p>
        </p:txBody>
      </p:sp>
      <p:grpSp>
        <p:nvGrpSpPr>
          <p:cNvPr id="65539" name="Group 3"/>
          <p:cNvGrpSpPr>
            <a:grpSpLocks/>
          </p:cNvGrpSpPr>
          <p:nvPr/>
        </p:nvGrpSpPr>
        <p:grpSpPr bwMode="auto">
          <a:xfrm>
            <a:off x="5130801" y="3743326"/>
            <a:ext cx="800100" cy="657225"/>
            <a:chOff x="1984" y="2515"/>
            <a:chExt cx="504" cy="414"/>
          </a:xfrm>
        </p:grpSpPr>
        <p:sp>
          <p:nvSpPr>
            <p:cNvPr id="65561" name="Oval 4"/>
            <p:cNvSpPr>
              <a:spLocks noChangeArrowheads="1"/>
            </p:cNvSpPr>
            <p:nvPr/>
          </p:nvSpPr>
          <p:spPr bwMode="auto">
            <a:xfrm>
              <a:off x="2004" y="2515"/>
              <a:ext cx="420" cy="414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zh-CN" altLang="en-US" sz="1800" dirty="0">
                <a:latin typeface="+mn-lt"/>
                <a:ea typeface="+mn-ea"/>
              </a:endParaRPr>
            </a:p>
          </p:txBody>
        </p:sp>
        <p:sp>
          <p:nvSpPr>
            <p:cNvPr id="65562" name="Text Box 5"/>
            <p:cNvSpPr txBox="1">
              <a:spLocks noChangeArrowheads="1"/>
            </p:cNvSpPr>
            <p:nvPr/>
          </p:nvSpPr>
          <p:spPr bwMode="auto">
            <a:xfrm>
              <a:off x="1984" y="2593"/>
              <a:ext cx="504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Wait</a:t>
              </a:r>
            </a:p>
          </p:txBody>
        </p:sp>
      </p:grpSp>
      <p:sp>
        <p:nvSpPr>
          <p:cNvPr id="65540" name="Line 6"/>
          <p:cNvSpPr>
            <a:spLocks noChangeShapeType="1"/>
          </p:cNvSpPr>
          <p:nvPr/>
        </p:nvSpPr>
        <p:spPr bwMode="auto">
          <a:xfrm>
            <a:off x="3552826" y="2830514"/>
            <a:ext cx="1624013" cy="1069975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65541" name="Text Box 7"/>
          <p:cNvSpPr txBox="1">
            <a:spLocks noChangeArrowheads="1"/>
          </p:cNvSpPr>
          <p:nvPr/>
        </p:nvSpPr>
        <p:spPr bwMode="auto">
          <a:xfrm>
            <a:off x="6275389" y="3810001"/>
            <a:ext cx="27765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start_timer</a:t>
            </a:r>
            <a:endParaRPr lang="en-US" altLang="zh-CN" sz="1200" dirty="0">
              <a:latin typeface="+mn-lt"/>
              <a:ea typeface="+mn-ea"/>
            </a:endParaRP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udt_send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sndpkt</a:t>
            </a:r>
            <a:r>
              <a:rPr lang="en-US" altLang="zh-CN" sz="1200" dirty="0">
                <a:latin typeface="+mn-lt"/>
                <a:ea typeface="+mn-ea"/>
              </a:rPr>
              <a:t>[base])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udt_send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sndpkt</a:t>
            </a:r>
            <a:r>
              <a:rPr lang="en-US" altLang="zh-CN" sz="1200" dirty="0">
                <a:latin typeface="+mn-lt"/>
                <a:ea typeface="+mn-ea"/>
              </a:rPr>
              <a:t>[base+1])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…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udt_send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sndpkt</a:t>
            </a:r>
            <a:r>
              <a:rPr lang="en-US" altLang="zh-CN" sz="1200" dirty="0">
                <a:latin typeface="+mn-lt"/>
                <a:ea typeface="+mn-ea"/>
              </a:rPr>
              <a:t>[nextseqnum-1])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endParaRPr lang="en-US" altLang="zh-CN" sz="1200" dirty="0">
              <a:latin typeface="+mn-lt"/>
              <a:ea typeface="+mn-ea"/>
            </a:endParaRPr>
          </a:p>
        </p:txBody>
      </p:sp>
      <p:sp>
        <p:nvSpPr>
          <p:cNvPr id="65542" name="Text Box 8"/>
          <p:cNvSpPr txBox="1">
            <a:spLocks noChangeArrowheads="1"/>
          </p:cNvSpPr>
          <p:nvPr/>
        </p:nvSpPr>
        <p:spPr bwMode="auto">
          <a:xfrm>
            <a:off x="6297614" y="3575050"/>
            <a:ext cx="11001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timeout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endParaRPr lang="en-US" altLang="zh-CN" sz="1200" dirty="0">
              <a:latin typeface="+mn-lt"/>
              <a:ea typeface="+mn-ea"/>
            </a:endParaRPr>
          </a:p>
        </p:txBody>
      </p:sp>
      <p:sp>
        <p:nvSpPr>
          <p:cNvPr id="65543" name="Line 9"/>
          <p:cNvSpPr>
            <a:spLocks noChangeShapeType="1"/>
          </p:cNvSpPr>
          <p:nvPr/>
        </p:nvSpPr>
        <p:spPr bwMode="auto">
          <a:xfrm>
            <a:off x="6381750" y="3851275"/>
            <a:ext cx="16192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65544" name="Freeform 10"/>
          <p:cNvSpPr>
            <a:spLocks/>
          </p:cNvSpPr>
          <p:nvPr/>
        </p:nvSpPr>
        <p:spPr bwMode="auto">
          <a:xfrm>
            <a:off x="5884863" y="3498851"/>
            <a:ext cx="393700" cy="1152525"/>
          </a:xfrm>
          <a:custGeom>
            <a:avLst/>
            <a:gdLst>
              <a:gd name="T0" fmla="*/ 2147483646 w 619"/>
              <a:gd name="T1" fmla="*/ 2147483646 h 1815"/>
              <a:gd name="T2" fmla="*/ 0 w 619"/>
              <a:gd name="T3" fmla="*/ 2147483646 h 1815"/>
              <a:gd name="T4" fmla="*/ 0 60000 65536"/>
              <a:gd name="T5" fmla="*/ 0 60000 65536"/>
              <a:gd name="T6" fmla="*/ 0 w 619"/>
              <a:gd name="T7" fmla="*/ 0 h 1815"/>
              <a:gd name="T8" fmla="*/ 619 w 619"/>
              <a:gd name="T9" fmla="*/ 1815 h 18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65545" name="Text Box 11"/>
          <p:cNvSpPr txBox="1">
            <a:spLocks noChangeArrowheads="1"/>
          </p:cNvSpPr>
          <p:nvPr/>
        </p:nvSpPr>
        <p:spPr bwMode="auto">
          <a:xfrm>
            <a:off x="4718051" y="1069976"/>
            <a:ext cx="23336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rdt_send</a:t>
            </a:r>
            <a:r>
              <a:rPr lang="en-US" altLang="zh-CN" sz="1200" dirty="0">
                <a:latin typeface="+mn-lt"/>
                <a:ea typeface="+mn-ea"/>
              </a:rPr>
              <a:t>(data)</a:t>
            </a:r>
            <a:r>
              <a:rPr lang="en-US" altLang="zh-CN" sz="900" dirty="0">
                <a:latin typeface="+mn-lt"/>
                <a:ea typeface="+mn-ea"/>
              </a:rPr>
              <a:t> </a:t>
            </a:r>
            <a:endParaRPr lang="en-US" altLang="zh-CN" sz="2000" dirty="0">
              <a:latin typeface="+mn-lt"/>
              <a:ea typeface="+mn-ea"/>
            </a:endParaRPr>
          </a:p>
        </p:txBody>
      </p:sp>
      <p:sp>
        <p:nvSpPr>
          <p:cNvPr id="65546" name="Line 12"/>
          <p:cNvSpPr>
            <a:spLocks noChangeShapeType="1"/>
          </p:cNvSpPr>
          <p:nvPr/>
        </p:nvSpPr>
        <p:spPr bwMode="auto">
          <a:xfrm>
            <a:off x="4826001" y="1389063"/>
            <a:ext cx="19145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65547" name="Text Box 13"/>
          <p:cNvSpPr txBox="1">
            <a:spLocks noChangeArrowheads="1"/>
          </p:cNvSpPr>
          <p:nvPr/>
        </p:nvSpPr>
        <p:spPr bwMode="auto">
          <a:xfrm>
            <a:off x="4718051" y="1411288"/>
            <a:ext cx="5521325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if (</a:t>
            </a:r>
            <a:r>
              <a:rPr lang="en-US" altLang="zh-CN" sz="1400" dirty="0" err="1">
                <a:latin typeface="+mn-lt"/>
                <a:ea typeface="+mn-ea"/>
              </a:rPr>
              <a:t>nextseqnum</a:t>
            </a:r>
            <a:r>
              <a:rPr lang="en-US" altLang="zh-CN" sz="1400" dirty="0">
                <a:latin typeface="+mn-lt"/>
                <a:ea typeface="+mn-ea"/>
              </a:rPr>
              <a:t> &lt; </a:t>
            </a:r>
            <a:r>
              <a:rPr lang="en-US" altLang="zh-CN" sz="1400" dirty="0" err="1">
                <a:latin typeface="+mn-lt"/>
                <a:ea typeface="+mn-ea"/>
              </a:rPr>
              <a:t>base+N</a:t>
            </a:r>
            <a:r>
              <a:rPr lang="en-US" altLang="zh-CN" sz="1400" dirty="0">
                <a:latin typeface="+mn-lt"/>
                <a:ea typeface="+mn-ea"/>
              </a:rPr>
              <a:t>) {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</a:t>
            </a:r>
            <a:r>
              <a:rPr lang="en-US" altLang="zh-CN" sz="1400" dirty="0" err="1">
                <a:latin typeface="+mn-lt"/>
                <a:ea typeface="+mn-ea"/>
              </a:rPr>
              <a:t>sndpkt</a:t>
            </a:r>
            <a:r>
              <a:rPr lang="en-US" altLang="zh-CN" sz="1400" dirty="0">
                <a:latin typeface="+mn-lt"/>
                <a:ea typeface="+mn-ea"/>
              </a:rPr>
              <a:t>[</a:t>
            </a:r>
            <a:r>
              <a:rPr lang="en-US" altLang="zh-CN" sz="1400" dirty="0" err="1">
                <a:latin typeface="+mn-lt"/>
                <a:ea typeface="+mn-ea"/>
              </a:rPr>
              <a:t>nextseqnum</a:t>
            </a:r>
            <a:r>
              <a:rPr lang="en-US" altLang="zh-CN" sz="1400" dirty="0">
                <a:latin typeface="+mn-lt"/>
                <a:ea typeface="+mn-ea"/>
              </a:rPr>
              <a:t>] = </a:t>
            </a:r>
            <a:r>
              <a:rPr lang="en-US" altLang="zh-CN" sz="1400" dirty="0" err="1">
                <a:latin typeface="+mn-lt"/>
                <a:ea typeface="+mn-ea"/>
              </a:rPr>
              <a:t>make_pkt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nextseqnum,data,chksum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</a:t>
            </a:r>
            <a:r>
              <a:rPr lang="en-US" altLang="zh-CN" sz="1400" dirty="0" err="1">
                <a:latin typeface="+mn-lt"/>
                <a:ea typeface="+mn-ea"/>
              </a:rPr>
              <a:t>udt_send</a:t>
            </a:r>
            <a:r>
              <a:rPr lang="en-US" altLang="zh-CN" sz="1400" dirty="0">
                <a:latin typeface="+mn-lt"/>
                <a:ea typeface="+mn-ea"/>
              </a:rPr>
              <a:t>(</a:t>
            </a:r>
            <a:r>
              <a:rPr lang="en-US" altLang="zh-CN" sz="1400" dirty="0" err="1">
                <a:latin typeface="+mn-lt"/>
                <a:ea typeface="+mn-ea"/>
              </a:rPr>
              <a:t>sndpkt</a:t>
            </a:r>
            <a:r>
              <a:rPr lang="en-US" altLang="zh-CN" sz="1400" dirty="0">
                <a:latin typeface="+mn-lt"/>
                <a:ea typeface="+mn-ea"/>
              </a:rPr>
              <a:t>[</a:t>
            </a:r>
            <a:r>
              <a:rPr lang="en-US" altLang="zh-CN" sz="1400" dirty="0" err="1">
                <a:latin typeface="+mn-lt"/>
                <a:ea typeface="+mn-ea"/>
              </a:rPr>
              <a:t>nextseqnum</a:t>
            </a:r>
            <a:r>
              <a:rPr lang="en-US" altLang="zh-CN" sz="1400" dirty="0">
                <a:latin typeface="+mn-lt"/>
                <a:ea typeface="+mn-ea"/>
              </a:rPr>
              <a:t>])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if (base == </a:t>
            </a:r>
            <a:r>
              <a:rPr lang="en-US" altLang="zh-CN" sz="1400" dirty="0" err="1">
                <a:latin typeface="+mn-lt"/>
                <a:ea typeface="+mn-ea"/>
              </a:rPr>
              <a:t>nextseqnum</a:t>
            </a:r>
            <a:r>
              <a:rPr lang="en-US" altLang="zh-CN" sz="14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</a:t>
            </a:r>
            <a:r>
              <a:rPr lang="en-US" altLang="zh-CN" sz="1400" dirty="0" err="1">
                <a:latin typeface="+mn-lt"/>
                <a:ea typeface="+mn-ea"/>
              </a:rPr>
              <a:t>start_timer</a:t>
            </a:r>
            <a:endParaRPr lang="en-US" altLang="zh-CN" sz="1400" dirty="0">
              <a:latin typeface="+mn-lt"/>
              <a:ea typeface="+mn-ea"/>
            </a:endParaRP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</a:t>
            </a:r>
            <a:r>
              <a:rPr lang="en-US" altLang="zh-CN" sz="1400" dirty="0" err="1">
                <a:latin typeface="+mn-lt"/>
                <a:ea typeface="+mn-ea"/>
              </a:rPr>
              <a:t>nextseqnum</a:t>
            </a:r>
            <a:r>
              <a:rPr lang="en-US" altLang="zh-CN" sz="1400" dirty="0">
                <a:latin typeface="+mn-lt"/>
                <a:ea typeface="+mn-ea"/>
              </a:rPr>
              <a:t>++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}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else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</a:t>
            </a:r>
            <a:r>
              <a:rPr lang="en-US" altLang="zh-CN" sz="1400" dirty="0" err="1">
                <a:latin typeface="+mn-lt"/>
                <a:ea typeface="+mn-ea"/>
              </a:rPr>
              <a:t>refuse_data</a:t>
            </a:r>
            <a:r>
              <a:rPr lang="en-US" altLang="zh-CN" sz="1400" dirty="0">
                <a:latin typeface="+mn-lt"/>
                <a:ea typeface="+mn-ea"/>
              </a:rPr>
              <a:t>(data)</a:t>
            </a:r>
          </a:p>
        </p:txBody>
      </p:sp>
      <p:sp>
        <p:nvSpPr>
          <p:cNvPr id="65548" name="Freeform 14"/>
          <p:cNvSpPr>
            <a:spLocks/>
          </p:cNvSpPr>
          <p:nvPr/>
        </p:nvSpPr>
        <p:spPr bwMode="auto">
          <a:xfrm rot="5142103" flipH="1">
            <a:off x="5311776" y="2933701"/>
            <a:ext cx="393700" cy="1152525"/>
          </a:xfrm>
          <a:custGeom>
            <a:avLst/>
            <a:gdLst>
              <a:gd name="T0" fmla="*/ 2147483646 w 619"/>
              <a:gd name="T1" fmla="*/ 2147483646 h 1815"/>
              <a:gd name="T2" fmla="*/ 0 w 619"/>
              <a:gd name="T3" fmla="*/ 2147483646 h 1815"/>
              <a:gd name="T4" fmla="*/ 0 60000 65536"/>
              <a:gd name="T5" fmla="*/ 0 60000 65536"/>
              <a:gd name="T6" fmla="*/ 0 w 619"/>
              <a:gd name="T7" fmla="*/ 0 h 1815"/>
              <a:gd name="T8" fmla="*/ 619 w 619"/>
              <a:gd name="T9" fmla="*/ 1815 h 18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65549" name="Text Box 15"/>
          <p:cNvSpPr txBox="1">
            <a:spLocks noChangeArrowheads="1"/>
          </p:cNvSpPr>
          <p:nvPr/>
        </p:nvSpPr>
        <p:spPr bwMode="auto">
          <a:xfrm>
            <a:off x="4867276" y="5478464"/>
            <a:ext cx="368617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base = </a:t>
            </a:r>
            <a:r>
              <a:rPr lang="en-US" altLang="zh-CN" sz="1200" dirty="0" err="1">
                <a:latin typeface="+mn-lt"/>
                <a:ea typeface="+mn-ea"/>
              </a:rPr>
              <a:t>getacknum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rcvpkt</a:t>
            </a:r>
            <a:r>
              <a:rPr lang="en-US" altLang="zh-CN" sz="1200" dirty="0">
                <a:latin typeface="+mn-lt"/>
                <a:ea typeface="+mn-ea"/>
              </a:rPr>
              <a:t>)+1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If (base == </a:t>
            </a:r>
            <a:r>
              <a:rPr lang="en-US" altLang="zh-CN" sz="1200" dirty="0" err="1">
                <a:latin typeface="+mn-lt"/>
                <a:ea typeface="+mn-ea"/>
              </a:rPr>
              <a:t>nextseqnum</a:t>
            </a:r>
            <a:r>
              <a:rPr lang="en-US" altLang="zh-CN" sz="12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    </a:t>
            </a:r>
            <a:r>
              <a:rPr lang="en-US" altLang="zh-CN" sz="1200" dirty="0" err="1">
                <a:latin typeface="+mn-lt"/>
                <a:ea typeface="+mn-ea"/>
              </a:rPr>
              <a:t>stop_timer</a:t>
            </a:r>
            <a:endParaRPr lang="en-US" altLang="zh-CN" sz="1200" dirty="0">
              <a:latin typeface="+mn-lt"/>
              <a:ea typeface="+mn-ea"/>
            </a:endParaRP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  else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    </a:t>
            </a:r>
            <a:r>
              <a:rPr lang="en-US" altLang="zh-CN" sz="1200" dirty="0" err="1">
                <a:latin typeface="+mn-lt"/>
                <a:ea typeface="+mn-ea"/>
              </a:rPr>
              <a:t>start_timer</a:t>
            </a:r>
            <a:endParaRPr lang="en-US" altLang="zh-CN" sz="1200" dirty="0">
              <a:latin typeface="+mn-lt"/>
              <a:ea typeface="+mn-ea"/>
            </a:endParaRPr>
          </a:p>
        </p:txBody>
      </p:sp>
      <p:sp>
        <p:nvSpPr>
          <p:cNvPr id="65550" name="Text Box 16"/>
          <p:cNvSpPr txBox="1">
            <a:spLocks noChangeArrowheads="1"/>
          </p:cNvSpPr>
          <p:nvPr/>
        </p:nvSpPr>
        <p:spPr bwMode="auto">
          <a:xfrm>
            <a:off x="4879975" y="4978401"/>
            <a:ext cx="28336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rdt_rcv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rcvpkt</a:t>
            </a:r>
            <a:r>
              <a:rPr lang="en-US" altLang="zh-CN" sz="1200" dirty="0">
                <a:latin typeface="+mn-lt"/>
                <a:ea typeface="+mn-ea"/>
              </a:rPr>
              <a:t>) &amp;&amp;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   </a:t>
            </a:r>
            <a:r>
              <a:rPr lang="en-US" altLang="zh-CN" sz="1200" dirty="0" err="1">
                <a:latin typeface="+mn-lt"/>
                <a:ea typeface="+mn-ea"/>
              </a:rPr>
              <a:t>notcorrupt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rcvpkt</a:t>
            </a:r>
            <a:r>
              <a:rPr lang="en-US" altLang="zh-CN" sz="1200" dirty="0">
                <a:latin typeface="+mn-lt"/>
                <a:ea typeface="+mn-ea"/>
              </a:rPr>
              <a:t>)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endParaRPr lang="en-US" altLang="zh-CN" sz="1200" dirty="0">
              <a:latin typeface="+mn-lt"/>
              <a:ea typeface="+mn-ea"/>
            </a:endParaRPr>
          </a:p>
        </p:txBody>
      </p:sp>
      <p:sp>
        <p:nvSpPr>
          <p:cNvPr id="65551" name="Line 17"/>
          <p:cNvSpPr>
            <a:spLocks noChangeShapeType="1"/>
          </p:cNvSpPr>
          <p:nvPr/>
        </p:nvSpPr>
        <p:spPr bwMode="auto">
          <a:xfrm>
            <a:off x="4972050" y="5502275"/>
            <a:ext cx="16192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65552" name="Freeform 18"/>
          <p:cNvSpPr>
            <a:spLocks/>
          </p:cNvSpPr>
          <p:nvPr/>
        </p:nvSpPr>
        <p:spPr bwMode="auto">
          <a:xfrm>
            <a:off x="5029200" y="4446589"/>
            <a:ext cx="1054100" cy="674687"/>
          </a:xfrm>
          <a:custGeom>
            <a:avLst/>
            <a:gdLst>
              <a:gd name="T0" fmla="*/ 2147483646 w 664"/>
              <a:gd name="T1" fmla="*/ 2147483646 h 425"/>
              <a:gd name="T2" fmla="*/ 2147483646 w 664"/>
              <a:gd name="T3" fmla="*/ 0 h 425"/>
              <a:gd name="T4" fmla="*/ 0 60000 65536"/>
              <a:gd name="T5" fmla="*/ 0 60000 65536"/>
              <a:gd name="T6" fmla="*/ 0 w 664"/>
              <a:gd name="T7" fmla="*/ 0 h 425"/>
              <a:gd name="T8" fmla="*/ 664 w 664"/>
              <a:gd name="T9" fmla="*/ 425 h 4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4" h="425">
                <a:moveTo>
                  <a:pt x="241" y="20"/>
                </a:moveTo>
                <a:cubicBezTo>
                  <a:pt x="0" y="393"/>
                  <a:pt x="664" y="425"/>
                  <a:pt x="388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65553" name="Line 19"/>
          <p:cNvSpPr>
            <a:spLocks noChangeShapeType="1"/>
          </p:cNvSpPr>
          <p:nvPr/>
        </p:nvSpPr>
        <p:spPr bwMode="auto">
          <a:xfrm>
            <a:off x="3138489" y="3257550"/>
            <a:ext cx="8032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65554" name="Text Box 20"/>
          <p:cNvSpPr txBox="1">
            <a:spLocks noChangeArrowheads="1"/>
          </p:cNvSpPr>
          <p:nvPr/>
        </p:nvSpPr>
        <p:spPr bwMode="auto">
          <a:xfrm>
            <a:off x="3011488" y="3227388"/>
            <a:ext cx="148590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base=1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nextseqnum</a:t>
            </a:r>
            <a:r>
              <a:rPr lang="en-US" altLang="zh-CN" sz="1200" dirty="0">
                <a:latin typeface="+mn-lt"/>
                <a:ea typeface="+mn-ea"/>
              </a:rPr>
              <a:t>=1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endParaRPr lang="en-US" altLang="zh-CN" sz="2000" dirty="0">
              <a:latin typeface="+mn-lt"/>
              <a:ea typeface="+mn-ea"/>
            </a:endParaRPr>
          </a:p>
        </p:txBody>
      </p:sp>
      <p:sp>
        <p:nvSpPr>
          <p:cNvPr id="65555" name="Text Box 21"/>
          <p:cNvSpPr txBox="1">
            <a:spLocks noChangeArrowheads="1"/>
          </p:cNvSpPr>
          <p:nvPr/>
        </p:nvSpPr>
        <p:spPr bwMode="auto">
          <a:xfrm>
            <a:off x="2774951" y="4289426"/>
            <a:ext cx="20478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rdt_rcv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rcvpkt</a:t>
            </a:r>
            <a:r>
              <a:rPr lang="en-US" altLang="zh-CN" sz="1200" dirty="0">
                <a:latin typeface="+mn-lt"/>
                <a:ea typeface="+mn-ea"/>
              </a:rPr>
              <a:t>)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   &amp;&amp; corrupt(</a:t>
            </a:r>
            <a:r>
              <a:rPr lang="en-US" altLang="zh-CN" sz="1200" dirty="0" err="1">
                <a:latin typeface="+mn-lt"/>
                <a:ea typeface="+mn-ea"/>
              </a:rPr>
              <a:t>rcvpkt</a:t>
            </a:r>
            <a:r>
              <a:rPr lang="en-US" altLang="zh-CN" sz="1200" dirty="0">
                <a:latin typeface="+mn-lt"/>
                <a:ea typeface="+mn-ea"/>
              </a:rPr>
              <a:t>)</a:t>
            </a:r>
            <a:r>
              <a:rPr lang="en-US" altLang="zh-CN" sz="900" dirty="0">
                <a:latin typeface="+mn-lt"/>
                <a:ea typeface="+mn-ea"/>
              </a:rPr>
              <a:t>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endParaRPr lang="en-US" altLang="zh-CN" sz="2000" dirty="0">
              <a:latin typeface="+mn-lt"/>
              <a:ea typeface="+mn-ea"/>
            </a:endParaRPr>
          </a:p>
        </p:txBody>
      </p:sp>
      <p:sp>
        <p:nvSpPr>
          <p:cNvPr id="65556" name="Line 22"/>
          <p:cNvSpPr>
            <a:spLocks noChangeShapeType="1"/>
          </p:cNvSpPr>
          <p:nvPr/>
        </p:nvSpPr>
        <p:spPr bwMode="auto">
          <a:xfrm flipV="1">
            <a:off x="2867026" y="4787900"/>
            <a:ext cx="152082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65557" name="Freeform 23"/>
          <p:cNvSpPr>
            <a:spLocks/>
          </p:cNvSpPr>
          <p:nvPr/>
        </p:nvSpPr>
        <p:spPr bwMode="auto">
          <a:xfrm>
            <a:off x="4422776" y="4221164"/>
            <a:ext cx="695325" cy="638175"/>
          </a:xfrm>
          <a:custGeom>
            <a:avLst/>
            <a:gdLst>
              <a:gd name="T0" fmla="*/ 2147483646 w 1095"/>
              <a:gd name="T1" fmla="*/ 0 h 1005"/>
              <a:gd name="T2" fmla="*/ 2147483646 w 1095"/>
              <a:gd name="T3" fmla="*/ 2147483646 h 1005"/>
              <a:gd name="T4" fmla="*/ 0 60000 65536"/>
              <a:gd name="T5" fmla="*/ 0 60000 65536"/>
              <a:gd name="T6" fmla="*/ 0 w 1095"/>
              <a:gd name="T7" fmla="*/ 0 h 1005"/>
              <a:gd name="T8" fmla="*/ 1095 w 1095"/>
              <a:gd name="T9" fmla="*/ 1005 h 100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95" h="1005">
                <a:moveTo>
                  <a:pt x="1005" y="0"/>
                </a:moveTo>
                <a:cubicBezTo>
                  <a:pt x="0" y="30"/>
                  <a:pt x="645" y="1005"/>
                  <a:pt x="1095" y="16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65558" name="Text Box 24"/>
          <p:cNvSpPr txBox="1">
            <a:spLocks noChangeArrowheads="1"/>
          </p:cNvSpPr>
          <p:nvPr/>
        </p:nvSpPr>
        <p:spPr bwMode="auto">
          <a:xfrm>
            <a:off x="3054350" y="2927350"/>
            <a:ext cx="30168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2000">
                <a:latin typeface="+mn-lt"/>
                <a:ea typeface="+mn-ea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61767674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GBN: receiver extended FSM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76</a:t>
            </a:fld>
            <a:endParaRPr lang="en-US" altLang="zh-CN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899604" y="3643676"/>
            <a:ext cx="8148637" cy="2854325"/>
          </a:xfrm>
        </p:spPr>
        <p:txBody>
          <a:bodyPr/>
          <a:lstStyle/>
          <a:p>
            <a:r>
              <a:rPr lang="en-US" altLang="zh-CN" sz="2400" dirty="0">
                <a:ea typeface="宋体" panose="02010600030101010101" pitchFamily="2" charset="-122"/>
              </a:rPr>
              <a:t>ACK-only: always send ACK for correctly-received </a:t>
            </a:r>
            <a:r>
              <a:rPr lang="en-US" altLang="zh-CN" sz="2400" dirty="0" err="1">
                <a:ea typeface="宋体" panose="02010600030101010101" pitchFamily="2" charset="-122"/>
              </a:rPr>
              <a:t>pkt</a:t>
            </a:r>
            <a:r>
              <a:rPr lang="en-US" altLang="zh-CN" sz="2400" dirty="0">
                <a:ea typeface="宋体" panose="02010600030101010101" pitchFamily="2" charset="-122"/>
              </a:rPr>
              <a:t> with highest </a:t>
            </a:r>
            <a:r>
              <a:rPr lang="en-US" altLang="zh-CN" sz="2400" i="1" dirty="0">
                <a:solidFill>
                  <a:schemeClr val="accent2"/>
                </a:solidFill>
                <a:ea typeface="宋体" panose="02010600030101010101" pitchFamily="2" charset="-122"/>
              </a:rPr>
              <a:t>in-order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 err="1">
                <a:ea typeface="宋体" panose="02010600030101010101" pitchFamily="2" charset="-122"/>
              </a:rPr>
              <a:t>seq</a:t>
            </a:r>
            <a:r>
              <a:rPr lang="en-US" altLang="zh-CN" sz="2400" dirty="0">
                <a:ea typeface="宋体" panose="02010600030101010101" pitchFamily="2" charset="-122"/>
              </a:rPr>
              <a:t> #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may generate duplicate ACKs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need only remember </a:t>
            </a:r>
            <a:r>
              <a:rPr lang="en-US" altLang="zh-CN" sz="2000" b="1" dirty="0" err="1">
                <a:latin typeface="Courier New" panose="02070309020205020404" pitchFamily="49" charset="0"/>
                <a:ea typeface="宋体" panose="02010600030101010101" pitchFamily="2" charset="-122"/>
              </a:rPr>
              <a:t>expectedseqnum</a:t>
            </a:r>
            <a:endParaRPr lang="en-US" altLang="zh-CN" sz="2000" b="1" dirty="0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out-of-order </a:t>
            </a:r>
            <a:r>
              <a:rPr lang="en-US" altLang="zh-CN" sz="2400" dirty="0" err="1">
                <a:ea typeface="宋体" panose="02010600030101010101" pitchFamily="2" charset="-122"/>
              </a:rPr>
              <a:t>pkt</a:t>
            </a:r>
            <a:r>
              <a:rPr lang="en-US" altLang="zh-CN" sz="2400" dirty="0">
                <a:ea typeface="宋体" panose="02010600030101010101" pitchFamily="2" charset="-122"/>
              </a:rPr>
              <a:t>: 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discard (don’t buffer) -&gt;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no receiver buffering</a:t>
            </a:r>
            <a:r>
              <a:rPr lang="en-US" altLang="zh-CN" sz="2000" dirty="0">
                <a:ea typeface="宋体" panose="02010600030101010101" pitchFamily="2" charset="-122"/>
              </a:rPr>
              <a:t>!</a:t>
            </a:r>
          </a:p>
          <a:p>
            <a:pPr lvl="1"/>
            <a:r>
              <a:rPr lang="en-US" altLang="zh-CN" sz="2000" dirty="0">
                <a:solidFill>
                  <a:schemeClr val="accent2"/>
                </a:solidFill>
                <a:ea typeface="宋体" panose="02010600030101010101" pitchFamily="2" charset="-122"/>
              </a:rPr>
              <a:t>Re-ACK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 err="1">
                <a:ea typeface="宋体" panose="02010600030101010101" pitchFamily="2" charset="-122"/>
              </a:rPr>
              <a:t>pkt</a:t>
            </a:r>
            <a:r>
              <a:rPr lang="en-US" altLang="zh-CN" sz="2000" dirty="0">
                <a:ea typeface="宋体" panose="02010600030101010101" pitchFamily="2" charset="-122"/>
              </a:rPr>
              <a:t> with highest in-order </a:t>
            </a:r>
            <a:r>
              <a:rPr lang="en-US" altLang="zh-CN" sz="2000" dirty="0" err="1">
                <a:ea typeface="宋体" panose="02010600030101010101" pitchFamily="2" charset="-122"/>
              </a:rPr>
              <a:t>seq</a:t>
            </a:r>
            <a:r>
              <a:rPr lang="en-US" altLang="zh-CN" sz="2000" dirty="0">
                <a:ea typeface="宋体" panose="02010600030101010101" pitchFamily="2" charset="-122"/>
              </a:rPr>
              <a:t> #</a:t>
            </a:r>
          </a:p>
        </p:txBody>
      </p:sp>
      <p:sp>
        <p:nvSpPr>
          <p:cNvPr id="66564" name="Oval 4"/>
          <p:cNvSpPr>
            <a:spLocks noChangeArrowheads="1"/>
          </p:cNvSpPr>
          <p:nvPr/>
        </p:nvSpPr>
        <p:spPr bwMode="auto">
          <a:xfrm>
            <a:off x="4683125" y="2041526"/>
            <a:ext cx="666750" cy="6572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000" dirty="0">
              <a:latin typeface="+mn-lt"/>
              <a:ea typeface="+mn-ea"/>
            </a:endParaRP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4687888" y="2220914"/>
            <a:ext cx="8001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Wait</a:t>
            </a:r>
          </a:p>
        </p:txBody>
      </p:sp>
      <p:sp>
        <p:nvSpPr>
          <p:cNvPr id="66566" name="Line 6"/>
          <p:cNvSpPr>
            <a:spLocks noChangeShapeType="1"/>
          </p:cNvSpPr>
          <p:nvPr/>
        </p:nvSpPr>
        <p:spPr bwMode="auto">
          <a:xfrm>
            <a:off x="2368550" y="1881188"/>
            <a:ext cx="2298700" cy="474662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4081463" y="1468439"/>
            <a:ext cx="161766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udt_send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sndpkt</a:t>
            </a:r>
            <a:r>
              <a:rPr lang="en-US" altLang="zh-CN" sz="1200" dirty="0">
                <a:latin typeface="+mn-lt"/>
                <a:ea typeface="+mn-ea"/>
              </a:rPr>
              <a:t>)</a:t>
            </a:r>
          </a:p>
        </p:txBody>
      </p:sp>
      <p:sp>
        <p:nvSpPr>
          <p:cNvPr id="66568" name="Text Box 8"/>
          <p:cNvSpPr txBox="1">
            <a:spLocks noChangeArrowheads="1"/>
          </p:cNvSpPr>
          <p:nvPr/>
        </p:nvSpPr>
        <p:spPr bwMode="auto">
          <a:xfrm>
            <a:off x="4121150" y="1192213"/>
            <a:ext cx="7254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default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endParaRPr lang="en-US" altLang="zh-CN" sz="2000" dirty="0">
              <a:latin typeface="+mn-lt"/>
              <a:ea typeface="+mn-ea"/>
            </a:endParaRPr>
          </a:p>
        </p:txBody>
      </p:sp>
      <p:sp>
        <p:nvSpPr>
          <p:cNvPr id="66569" name="Line 9"/>
          <p:cNvSpPr>
            <a:spLocks noChangeShapeType="1"/>
          </p:cNvSpPr>
          <p:nvPr/>
        </p:nvSpPr>
        <p:spPr bwMode="auto">
          <a:xfrm>
            <a:off x="4202114" y="1489075"/>
            <a:ext cx="8159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66570" name="Freeform 10"/>
          <p:cNvSpPr>
            <a:spLocks/>
          </p:cNvSpPr>
          <p:nvPr/>
        </p:nvSpPr>
        <p:spPr bwMode="auto">
          <a:xfrm>
            <a:off x="5356226" y="1784351"/>
            <a:ext cx="828675" cy="1152525"/>
          </a:xfrm>
          <a:custGeom>
            <a:avLst/>
            <a:gdLst>
              <a:gd name="T0" fmla="*/ 2147483646 w 619"/>
              <a:gd name="T1" fmla="*/ 2147483646 h 1815"/>
              <a:gd name="T2" fmla="*/ 0 w 619"/>
              <a:gd name="T3" fmla="*/ 2147483646 h 1815"/>
              <a:gd name="T4" fmla="*/ 0 60000 65536"/>
              <a:gd name="T5" fmla="*/ 0 60000 65536"/>
              <a:gd name="T6" fmla="*/ 0 w 619"/>
              <a:gd name="T7" fmla="*/ 0 h 1815"/>
              <a:gd name="T8" fmla="*/ 619 w 619"/>
              <a:gd name="T9" fmla="*/ 1815 h 18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66571" name="Text Box 11"/>
          <p:cNvSpPr txBox="1">
            <a:spLocks noChangeArrowheads="1"/>
          </p:cNvSpPr>
          <p:nvPr/>
        </p:nvSpPr>
        <p:spPr bwMode="auto">
          <a:xfrm>
            <a:off x="5849939" y="1554163"/>
            <a:ext cx="3570287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rdt_rcv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rcvpkt</a:t>
            </a:r>
            <a:r>
              <a:rPr lang="en-US" altLang="zh-CN" sz="12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  &amp;&amp; </a:t>
            </a:r>
            <a:r>
              <a:rPr lang="en-US" altLang="zh-CN" sz="1200" dirty="0" err="1">
                <a:latin typeface="+mn-lt"/>
                <a:ea typeface="+mn-ea"/>
              </a:rPr>
              <a:t>notcurrupt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rcvpkt</a:t>
            </a:r>
            <a:r>
              <a:rPr lang="en-US" altLang="zh-CN" sz="12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  &amp;&amp; </a:t>
            </a:r>
            <a:r>
              <a:rPr lang="en-US" altLang="zh-CN" sz="1200" dirty="0" err="1">
                <a:latin typeface="+mn-lt"/>
                <a:ea typeface="+mn-ea"/>
              </a:rPr>
              <a:t>hasseqnum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rcvpkt,expectedseqnum</a:t>
            </a:r>
            <a:r>
              <a:rPr lang="en-US" altLang="zh-CN" sz="1200" dirty="0">
                <a:latin typeface="+mn-lt"/>
                <a:ea typeface="+mn-ea"/>
              </a:rPr>
              <a:t>) </a:t>
            </a:r>
          </a:p>
        </p:txBody>
      </p:sp>
      <p:sp>
        <p:nvSpPr>
          <p:cNvPr id="66572" name="Line 12"/>
          <p:cNvSpPr>
            <a:spLocks noChangeShapeType="1"/>
          </p:cNvSpPr>
          <p:nvPr/>
        </p:nvSpPr>
        <p:spPr bwMode="auto">
          <a:xfrm>
            <a:off x="5919788" y="2246314"/>
            <a:ext cx="3175000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66573" name="Text Box 13"/>
          <p:cNvSpPr txBox="1">
            <a:spLocks noChangeArrowheads="1"/>
          </p:cNvSpPr>
          <p:nvPr/>
        </p:nvSpPr>
        <p:spPr bwMode="auto">
          <a:xfrm>
            <a:off x="5854701" y="2289175"/>
            <a:ext cx="4314825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extract(</a:t>
            </a:r>
            <a:r>
              <a:rPr lang="en-US" altLang="zh-CN" sz="1200" dirty="0" err="1">
                <a:latin typeface="+mn-lt"/>
                <a:ea typeface="+mn-ea"/>
              </a:rPr>
              <a:t>rcvpkt,data</a:t>
            </a:r>
            <a:r>
              <a:rPr lang="en-US" altLang="zh-CN" sz="12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deliver_data</a:t>
            </a:r>
            <a:r>
              <a:rPr lang="en-US" altLang="zh-CN" sz="1200" dirty="0">
                <a:latin typeface="+mn-lt"/>
                <a:ea typeface="+mn-ea"/>
              </a:rPr>
              <a:t>(data)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sndpkt</a:t>
            </a:r>
            <a:r>
              <a:rPr lang="en-US" altLang="zh-CN" sz="1200" dirty="0">
                <a:latin typeface="+mn-lt"/>
                <a:ea typeface="+mn-ea"/>
              </a:rPr>
              <a:t> = </a:t>
            </a:r>
            <a:r>
              <a:rPr lang="en-US" altLang="zh-CN" sz="1200" dirty="0" err="1">
                <a:latin typeface="+mn-lt"/>
                <a:ea typeface="+mn-ea"/>
              </a:rPr>
              <a:t>make_pkt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expectedseqnum,ACK,chksum</a:t>
            </a:r>
            <a:r>
              <a:rPr lang="en-US" altLang="zh-CN" sz="12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udt_send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sndpkt</a:t>
            </a:r>
            <a:r>
              <a:rPr lang="en-US" altLang="zh-CN" sz="12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expectedseqnum</a:t>
            </a:r>
            <a:r>
              <a:rPr lang="en-US" altLang="zh-CN" sz="1200" dirty="0">
                <a:latin typeface="+mn-lt"/>
                <a:ea typeface="+mn-ea"/>
              </a:rPr>
              <a:t>++</a:t>
            </a:r>
          </a:p>
        </p:txBody>
      </p:sp>
      <p:sp>
        <p:nvSpPr>
          <p:cNvPr id="66574" name="Freeform 14"/>
          <p:cNvSpPr>
            <a:spLocks/>
          </p:cNvSpPr>
          <p:nvPr/>
        </p:nvSpPr>
        <p:spPr bwMode="auto">
          <a:xfrm rot="5142103" flipH="1">
            <a:off x="4829176" y="1260476"/>
            <a:ext cx="393700" cy="1152525"/>
          </a:xfrm>
          <a:custGeom>
            <a:avLst/>
            <a:gdLst>
              <a:gd name="T0" fmla="*/ 2147483646 w 619"/>
              <a:gd name="T1" fmla="*/ 2147483646 h 1815"/>
              <a:gd name="T2" fmla="*/ 0 w 619"/>
              <a:gd name="T3" fmla="*/ 2147483646 h 1815"/>
              <a:gd name="T4" fmla="*/ 0 60000 65536"/>
              <a:gd name="T5" fmla="*/ 0 60000 65536"/>
              <a:gd name="T6" fmla="*/ 0 w 619"/>
              <a:gd name="T7" fmla="*/ 0 h 1815"/>
              <a:gd name="T8" fmla="*/ 619 w 619"/>
              <a:gd name="T9" fmla="*/ 1815 h 18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66575" name="Line 15"/>
          <p:cNvSpPr>
            <a:spLocks noChangeShapeType="1"/>
          </p:cNvSpPr>
          <p:nvPr/>
        </p:nvSpPr>
        <p:spPr bwMode="auto">
          <a:xfrm>
            <a:off x="2308225" y="2293938"/>
            <a:ext cx="12382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66576" name="Text Box 16"/>
          <p:cNvSpPr txBox="1">
            <a:spLocks noChangeArrowheads="1"/>
          </p:cNvSpPr>
          <p:nvPr/>
        </p:nvSpPr>
        <p:spPr bwMode="auto">
          <a:xfrm>
            <a:off x="2217739" y="2314576"/>
            <a:ext cx="36417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expectedseqnum</a:t>
            </a:r>
            <a:r>
              <a:rPr lang="en-US" altLang="zh-CN" sz="1200" dirty="0">
                <a:latin typeface="+mn-lt"/>
                <a:ea typeface="+mn-ea"/>
              </a:rPr>
              <a:t>=1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sndpkt</a:t>
            </a:r>
            <a:r>
              <a:rPr lang="en-US" altLang="zh-CN" sz="1200" dirty="0">
                <a:latin typeface="+mn-lt"/>
                <a:ea typeface="+mn-ea"/>
              </a:rPr>
              <a:t> =   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  </a:t>
            </a:r>
            <a:r>
              <a:rPr lang="en-US" altLang="zh-CN" sz="1200" dirty="0" err="1">
                <a:latin typeface="+mn-lt"/>
                <a:ea typeface="+mn-ea"/>
              </a:rPr>
              <a:t>make_pkt</a:t>
            </a:r>
            <a:r>
              <a:rPr lang="en-US" altLang="zh-CN" sz="1200" dirty="0">
                <a:latin typeface="+mn-lt"/>
                <a:ea typeface="+mn-ea"/>
              </a:rPr>
              <a:t>(</a:t>
            </a:r>
            <a:r>
              <a:rPr lang="en-US" altLang="zh-CN" sz="1200" dirty="0" err="1">
                <a:latin typeface="+mn-lt"/>
                <a:ea typeface="+mn-ea"/>
              </a:rPr>
              <a:t>expectedseqnum,ACK,chksum</a:t>
            </a:r>
            <a:r>
              <a:rPr lang="en-US" altLang="zh-CN" sz="1200" dirty="0">
                <a:latin typeface="+mn-lt"/>
                <a:ea typeface="+mn-ea"/>
              </a:rPr>
              <a:t>)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endParaRPr lang="en-US" altLang="zh-CN" sz="1200" dirty="0">
              <a:latin typeface="+mn-lt"/>
              <a:ea typeface="+mn-ea"/>
            </a:endParaRPr>
          </a:p>
          <a:p>
            <a:pPr>
              <a:spcBef>
                <a:spcPct val="0"/>
              </a:spcBef>
              <a:buSzTx/>
              <a:buFontTx/>
              <a:buNone/>
            </a:pPr>
            <a:endParaRPr lang="en-US" altLang="zh-CN" sz="2000" dirty="0">
              <a:latin typeface="+mn-lt"/>
              <a:ea typeface="+mn-ea"/>
            </a:endParaRPr>
          </a:p>
        </p:txBody>
      </p:sp>
      <p:sp>
        <p:nvSpPr>
          <p:cNvPr id="66577" name="Text Box 17"/>
          <p:cNvSpPr txBox="1">
            <a:spLocks noChangeArrowheads="1"/>
          </p:cNvSpPr>
          <p:nvPr/>
        </p:nvSpPr>
        <p:spPr bwMode="auto">
          <a:xfrm>
            <a:off x="2424113" y="1938338"/>
            <a:ext cx="3097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zh-CN" sz="2000">
                <a:latin typeface="+mn-lt"/>
                <a:ea typeface="+mn-ea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66384430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ea typeface="ＭＳ Ｐゴシック" charset="0"/>
              </a:rPr>
              <a:t>GBN in action</a:t>
            </a:r>
            <a:endParaRPr lang="en-US" dirty="0">
              <a:ea typeface="ＭＳ Ｐゴシック" charset="0"/>
              <a:cs typeface="+mj-cs"/>
            </a:endParaRPr>
          </a:p>
        </p:txBody>
      </p:sp>
      <p:sp>
        <p:nvSpPr>
          <p:cNvPr id="55301" name="Text Box 4"/>
          <p:cNvSpPr txBox="1">
            <a:spLocks noChangeArrowheads="1"/>
          </p:cNvSpPr>
          <p:nvPr/>
        </p:nvSpPr>
        <p:spPr bwMode="auto">
          <a:xfrm>
            <a:off x="4493155" y="1603013"/>
            <a:ext cx="106150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 pkt0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 pkt1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 pkt2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 pkt3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(wait)</a:t>
            </a:r>
          </a:p>
        </p:txBody>
      </p:sp>
      <p:sp>
        <p:nvSpPr>
          <p:cNvPr id="55302" name="Text Box 5"/>
          <p:cNvSpPr txBox="1">
            <a:spLocks noChangeArrowheads="1"/>
          </p:cNvSpPr>
          <p:nvPr/>
        </p:nvSpPr>
        <p:spPr bwMode="auto">
          <a:xfrm>
            <a:off x="4686933" y="1231538"/>
            <a:ext cx="8210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i="1" u="sng" dirty="0">
                <a:solidFill>
                  <a:srgbClr val="000099"/>
                </a:solidFill>
                <a:latin typeface="+mn-lt"/>
                <a:ea typeface="+mn-ea"/>
              </a:rPr>
              <a:t>sender</a:t>
            </a:r>
          </a:p>
        </p:txBody>
      </p:sp>
      <p:sp>
        <p:nvSpPr>
          <p:cNvPr id="55303" name="Text Box 6"/>
          <p:cNvSpPr txBox="1">
            <a:spLocks noChangeArrowheads="1"/>
          </p:cNvSpPr>
          <p:nvPr/>
        </p:nvSpPr>
        <p:spPr bwMode="auto">
          <a:xfrm>
            <a:off x="7728033" y="1250588"/>
            <a:ext cx="9348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i="1" u="sng" dirty="0">
                <a:solidFill>
                  <a:srgbClr val="008000"/>
                </a:solidFill>
                <a:latin typeface="+mn-lt"/>
                <a:ea typeface="+mn-ea"/>
              </a:rPr>
              <a:t>receiver</a:t>
            </a:r>
          </a:p>
        </p:txBody>
      </p:sp>
      <p:sp>
        <p:nvSpPr>
          <p:cNvPr id="55304" name="Line 14"/>
          <p:cNvSpPr>
            <a:spLocks noChangeShapeType="1"/>
          </p:cNvSpPr>
          <p:nvPr/>
        </p:nvSpPr>
        <p:spPr bwMode="auto">
          <a:xfrm>
            <a:off x="7734301" y="1849076"/>
            <a:ext cx="11113" cy="4538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305" name="Text Box 15"/>
          <p:cNvSpPr txBox="1">
            <a:spLocks noChangeArrowheads="1"/>
          </p:cNvSpPr>
          <p:nvPr/>
        </p:nvSpPr>
        <p:spPr bwMode="auto">
          <a:xfrm>
            <a:off x="7677150" y="2044338"/>
            <a:ext cx="217880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receive pkt0, send ack0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receive pkt1, send ack1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receive pkt3, discard,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           (re)send ack1</a:t>
            </a:r>
          </a:p>
        </p:txBody>
      </p:sp>
      <p:sp>
        <p:nvSpPr>
          <p:cNvPr id="55306" name="Text Box 22"/>
          <p:cNvSpPr txBox="1">
            <a:spLocks noChangeArrowheads="1"/>
          </p:cNvSpPr>
          <p:nvPr/>
        </p:nvSpPr>
        <p:spPr bwMode="auto">
          <a:xfrm>
            <a:off x="3787256" y="3206388"/>
            <a:ext cx="181979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ack0, send pkt4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ack1, send pkt5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dirty="0">
              <a:latin typeface="+mn-lt"/>
              <a:ea typeface="+mn-ea"/>
            </a:endParaRPr>
          </a:p>
        </p:txBody>
      </p:sp>
      <p:pic>
        <p:nvPicPr>
          <p:cNvPr id="55307" name="Picture 34" descr="alarm_clock_ring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1" y="4354151"/>
            <a:ext cx="436563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8" name="Text Box 35"/>
          <p:cNvSpPr txBox="1">
            <a:spLocks noChangeArrowheads="1"/>
          </p:cNvSpPr>
          <p:nvPr/>
        </p:nvSpPr>
        <p:spPr bwMode="auto">
          <a:xfrm>
            <a:off x="4254586" y="4570051"/>
            <a:ext cx="127150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i="1" dirty="0" err="1">
                <a:solidFill>
                  <a:srgbClr val="FF0000"/>
                </a:solidFill>
                <a:latin typeface="+mn-lt"/>
                <a:ea typeface="+mn-ea"/>
              </a:rPr>
              <a:t>pkt</a:t>
            </a:r>
            <a:r>
              <a:rPr lang="en-US" altLang="zh-CN" sz="1800" i="1" dirty="0">
                <a:solidFill>
                  <a:srgbClr val="FF0000"/>
                </a:solidFill>
                <a:latin typeface="+mn-lt"/>
                <a:ea typeface="+mn-ea"/>
              </a:rPr>
              <a:t> 2 timeout</a:t>
            </a:r>
          </a:p>
        </p:txBody>
      </p:sp>
      <p:sp>
        <p:nvSpPr>
          <p:cNvPr id="55309" name="Text Box 36"/>
          <p:cNvSpPr txBox="1">
            <a:spLocks noChangeArrowheads="1"/>
          </p:cNvSpPr>
          <p:nvPr/>
        </p:nvSpPr>
        <p:spPr bwMode="auto">
          <a:xfrm>
            <a:off x="4497917" y="4784364"/>
            <a:ext cx="1061509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 pkt2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 pkt3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 pkt4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 pkt5</a:t>
            </a:r>
          </a:p>
        </p:txBody>
      </p:sp>
      <p:sp>
        <p:nvSpPr>
          <p:cNvPr id="55310" name="Line 7"/>
          <p:cNvSpPr>
            <a:spLocks noChangeShapeType="1"/>
          </p:cNvSpPr>
          <p:nvPr/>
        </p:nvSpPr>
        <p:spPr bwMode="auto">
          <a:xfrm>
            <a:off x="5599113" y="1796689"/>
            <a:ext cx="2101850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311" name="Line 11"/>
          <p:cNvSpPr>
            <a:spLocks noChangeShapeType="1"/>
          </p:cNvSpPr>
          <p:nvPr/>
        </p:nvSpPr>
        <p:spPr bwMode="auto">
          <a:xfrm>
            <a:off x="5597526" y="2071326"/>
            <a:ext cx="2100263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312" name="Line 12"/>
          <p:cNvSpPr>
            <a:spLocks noChangeShapeType="1"/>
          </p:cNvSpPr>
          <p:nvPr/>
        </p:nvSpPr>
        <p:spPr bwMode="auto">
          <a:xfrm>
            <a:off x="5613400" y="2334852"/>
            <a:ext cx="876300" cy="200025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313" name="Line 13"/>
          <p:cNvSpPr>
            <a:spLocks noChangeShapeType="1"/>
          </p:cNvSpPr>
          <p:nvPr/>
        </p:nvSpPr>
        <p:spPr bwMode="auto">
          <a:xfrm>
            <a:off x="5619751" y="2620601"/>
            <a:ext cx="2100263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314" name="Line 17"/>
          <p:cNvSpPr>
            <a:spLocks noChangeShapeType="1"/>
          </p:cNvSpPr>
          <p:nvPr/>
        </p:nvSpPr>
        <p:spPr bwMode="auto">
          <a:xfrm flipH="1">
            <a:off x="5605464" y="2320563"/>
            <a:ext cx="2014537" cy="10668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315" name="Text Box 19"/>
          <p:cNvSpPr txBox="1">
            <a:spLocks noChangeArrowheads="1"/>
          </p:cNvSpPr>
          <p:nvPr/>
        </p:nvSpPr>
        <p:spPr bwMode="auto">
          <a:xfrm>
            <a:off x="6390405" y="2369776"/>
            <a:ext cx="3113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1" dirty="0">
                <a:solidFill>
                  <a:srgbClr val="FF0000"/>
                </a:solidFill>
                <a:latin typeface="+mn-lt"/>
                <a:ea typeface="+mn-ea"/>
              </a:rPr>
              <a:t>X</a:t>
            </a:r>
          </a:p>
        </p:txBody>
      </p:sp>
      <p:sp>
        <p:nvSpPr>
          <p:cNvPr id="55316" name="Text Box 20"/>
          <p:cNvSpPr txBox="1">
            <a:spLocks noChangeArrowheads="1"/>
          </p:cNvSpPr>
          <p:nvPr/>
        </p:nvSpPr>
        <p:spPr bwMode="auto">
          <a:xfrm>
            <a:off x="6553081" y="2390413"/>
            <a:ext cx="4844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i="1" dirty="0">
                <a:solidFill>
                  <a:srgbClr val="FF0000"/>
                </a:solidFill>
                <a:latin typeface="+mn-lt"/>
                <a:ea typeface="+mn-ea"/>
              </a:rPr>
              <a:t>loss</a:t>
            </a:r>
          </a:p>
        </p:txBody>
      </p:sp>
      <p:sp>
        <p:nvSpPr>
          <p:cNvPr id="55317" name="Line 21"/>
          <p:cNvSpPr>
            <a:spLocks noChangeShapeType="1"/>
          </p:cNvSpPr>
          <p:nvPr/>
        </p:nvSpPr>
        <p:spPr bwMode="auto">
          <a:xfrm flipH="1">
            <a:off x="5602289" y="2606313"/>
            <a:ext cx="2014537" cy="110013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318" name="Line 24"/>
          <p:cNvSpPr>
            <a:spLocks noChangeShapeType="1"/>
          </p:cNvSpPr>
          <p:nvPr/>
        </p:nvSpPr>
        <p:spPr bwMode="auto">
          <a:xfrm>
            <a:off x="5605463" y="3442926"/>
            <a:ext cx="2100262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319" name="Line 25"/>
          <p:cNvSpPr>
            <a:spLocks noChangeShapeType="1"/>
          </p:cNvSpPr>
          <p:nvPr/>
        </p:nvSpPr>
        <p:spPr bwMode="auto">
          <a:xfrm>
            <a:off x="5637213" y="3762014"/>
            <a:ext cx="2101850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320" name="Line 26"/>
          <p:cNvSpPr>
            <a:spLocks noChangeShapeType="1"/>
          </p:cNvSpPr>
          <p:nvPr/>
        </p:nvSpPr>
        <p:spPr bwMode="auto">
          <a:xfrm flipH="1">
            <a:off x="5634039" y="3136538"/>
            <a:ext cx="2014537" cy="110013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55321" name="Group 29"/>
          <p:cNvGrpSpPr>
            <a:grpSpLocks/>
          </p:cNvGrpSpPr>
          <p:nvPr/>
        </p:nvGrpSpPr>
        <p:grpSpPr bwMode="auto">
          <a:xfrm>
            <a:off x="5494341" y="2325326"/>
            <a:ext cx="119062" cy="2462212"/>
            <a:chOff x="3651" y="1878"/>
            <a:chExt cx="90" cy="963"/>
          </a:xfrm>
        </p:grpSpPr>
        <p:sp>
          <p:nvSpPr>
            <p:cNvPr id="55367" name="Line 30"/>
            <p:cNvSpPr>
              <a:spLocks noChangeShapeType="1"/>
            </p:cNvSpPr>
            <p:nvPr/>
          </p:nvSpPr>
          <p:spPr bwMode="auto">
            <a:xfrm>
              <a:off x="3731" y="1879"/>
              <a:ext cx="0" cy="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55368" name="Line 31"/>
            <p:cNvSpPr>
              <a:spLocks noChangeShapeType="1"/>
            </p:cNvSpPr>
            <p:nvPr/>
          </p:nvSpPr>
          <p:spPr bwMode="auto">
            <a:xfrm flipH="1" flipV="1">
              <a:off x="3651" y="1878"/>
              <a:ext cx="90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55369" name="Line 32"/>
            <p:cNvSpPr>
              <a:spLocks noChangeShapeType="1"/>
            </p:cNvSpPr>
            <p:nvPr/>
          </p:nvSpPr>
          <p:spPr bwMode="auto">
            <a:xfrm flipH="1">
              <a:off x="3651" y="2840"/>
              <a:ext cx="9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55322" name="Line 37"/>
          <p:cNvSpPr>
            <a:spLocks noChangeShapeType="1"/>
          </p:cNvSpPr>
          <p:nvPr/>
        </p:nvSpPr>
        <p:spPr bwMode="auto">
          <a:xfrm>
            <a:off x="5613401" y="4955814"/>
            <a:ext cx="2100263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323" name="Line 38"/>
          <p:cNvSpPr>
            <a:spLocks noChangeShapeType="1"/>
          </p:cNvSpPr>
          <p:nvPr/>
        </p:nvSpPr>
        <p:spPr bwMode="auto">
          <a:xfrm>
            <a:off x="5605463" y="5200289"/>
            <a:ext cx="2101850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324" name="Line 39"/>
          <p:cNvSpPr>
            <a:spLocks noChangeShapeType="1"/>
          </p:cNvSpPr>
          <p:nvPr/>
        </p:nvSpPr>
        <p:spPr bwMode="auto">
          <a:xfrm>
            <a:off x="5599113" y="5433651"/>
            <a:ext cx="2101850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325" name="Line 40"/>
          <p:cNvSpPr>
            <a:spLocks noChangeShapeType="1"/>
          </p:cNvSpPr>
          <p:nvPr/>
        </p:nvSpPr>
        <p:spPr bwMode="auto">
          <a:xfrm>
            <a:off x="5602288" y="5667014"/>
            <a:ext cx="2100262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326" name="Text Box 41"/>
          <p:cNvSpPr txBox="1">
            <a:spLocks noChangeArrowheads="1"/>
          </p:cNvSpPr>
          <p:nvPr/>
        </p:nvSpPr>
        <p:spPr bwMode="auto">
          <a:xfrm>
            <a:off x="7673976" y="3568339"/>
            <a:ext cx="2029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receive pkt4, discard,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           (re)send ack1</a:t>
            </a:r>
          </a:p>
        </p:txBody>
      </p:sp>
      <p:sp>
        <p:nvSpPr>
          <p:cNvPr id="55327" name="Text Box 42"/>
          <p:cNvSpPr txBox="1">
            <a:spLocks noChangeArrowheads="1"/>
          </p:cNvSpPr>
          <p:nvPr/>
        </p:nvSpPr>
        <p:spPr bwMode="auto">
          <a:xfrm>
            <a:off x="7693026" y="4089039"/>
            <a:ext cx="2029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receive pkt5, discard,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           (re)send ack1</a:t>
            </a:r>
          </a:p>
        </p:txBody>
      </p:sp>
      <p:sp>
        <p:nvSpPr>
          <p:cNvPr id="55328" name="Text Box 43"/>
          <p:cNvSpPr txBox="1">
            <a:spLocks noChangeArrowheads="1"/>
          </p:cNvSpPr>
          <p:nvPr/>
        </p:nvSpPr>
        <p:spPr bwMode="auto">
          <a:xfrm>
            <a:off x="7704139" y="5243152"/>
            <a:ext cx="2472985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pkt2, deliver, send ack2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pkt3, deliver, send ack3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pkt4, deliver, send ack4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pkt5, deliver, send ack5</a:t>
            </a:r>
          </a:p>
        </p:txBody>
      </p:sp>
      <p:sp>
        <p:nvSpPr>
          <p:cNvPr id="55329" name="Text Box 44"/>
          <p:cNvSpPr txBox="1">
            <a:spLocks noChangeArrowheads="1"/>
          </p:cNvSpPr>
          <p:nvPr/>
        </p:nvSpPr>
        <p:spPr bwMode="auto">
          <a:xfrm>
            <a:off x="3882507" y="4071577"/>
            <a:ext cx="15583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ignore duplicate ACK</a:t>
            </a:r>
          </a:p>
        </p:txBody>
      </p:sp>
      <p:grpSp>
        <p:nvGrpSpPr>
          <p:cNvPr id="55330" name="Group 65"/>
          <p:cNvGrpSpPr>
            <a:grpSpLocks/>
          </p:cNvGrpSpPr>
          <p:nvPr/>
        </p:nvGrpSpPr>
        <p:grpSpPr bwMode="auto">
          <a:xfrm>
            <a:off x="1917702" y="1641114"/>
            <a:ext cx="1344613" cy="307975"/>
            <a:chOff x="152" y="914"/>
            <a:chExt cx="847" cy="194"/>
          </a:xfrm>
        </p:grpSpPr>
        <p:sp>
          <p:nvSpPr>
            <p:cNvPr id="55365" name="Rectangle 60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5366" name="Text Box 46"/>
            <p:cNvSpPr txBox="1">
              <a:spLocks noChangeArrowheads="1"/>
            </p:cNvSpPr>
            <p:nvPr/>
          </p:nvSpPr>
          <p:spPr bwMode="auto">
            <a:xfrm>
              <a:off x="183" y="914"/>
              <a:ext cx="8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solidFill>
                    <a:schemeClr val="bg1"/>
                  </a:solidFill>
                  <a:latin typeface="+mn-lt"/>
                  <a:ea typeface="+mn-ea"/>
                </a:rPr>
                <a:t>0 1 2 3 </a:t>
              </a:r>
              <a:r>
                <a:rPr lang="en-US" altLang="zh-CN" sz="1400" dirty="0">
                  <a:latin typeface="+mn-lt"/>
                  <a:ea typeface="+mn-ea"/>
                </a:rPr>
                <a:t>4 5 6 7 8 </a:t>
              </a:r>
            </a:p>
          </p:txBody>
        </p:sp>
      </p:grpSp>
      <p:sp>
        <p:nvSpPr>
          <p:cNvPr id="55331" name="Text Box 59"/>
          <p:cNvSpPr txBox="1">
            <a:spLocks noChangeArrowheads="1"/>
          </p:cNvSpPr>
          <p:nvPr/>
        </p:nvSpPr>
        <p:spPr bwMode="auto">
          <a:xfrm>
            <a:off x="2001829" y="1295038"/>
            <a:ext cx="17748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i="1" u="sng" dirty="0">
                <a:solidFill>
                  <a:srgbClr val="000099"/>
                </a:solidFill>
                <a:latin typeface="+mn-lt"/>
                <a:ea typeface="+mn-ea"/>
              </a:rPr>
              <a:t>sender window (N=4)</a:t>
            </a:r>
          </a:p>
        </p:txBody>
      </p:sp>
      <p:grpSp>
        <p:nvGrpSpPr>
          <p:cNvPr id="55332" name="Group 67"/>
          <p:cNvGrpSpPr>
            <a:grpSpLocks/>
          </p:cNvGrpSpPr>
          <p:nvPr/>
        </p:nvGrpSpPr>
        <p:grpSpPr bwMode="auto">
          <a:xfrm>
            <a:off x="1914527" y="1926864"/>
            <a:ext cx="1344613" cy="307975"/>
            <a:chOff x="152" y="914"/>
            <a:chExt cx="847" cy="194"/>
          </a:xfrm>
        </p:grpSpPr>
        <p:sp>
          <p:nvSpPr>
            <p:cNvPr id="55363" name="Rectangle 68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5364" name="Text Box 69"/>
            <p:cNvSpPr txBox="1">
              <a:spLocks noChangeArrowheads="1"/>
            </p:cNvSpPr>
            <p:nvPr/>
          </p:nvSpPr>
          <p:spPr bwMode="auto">
            <a:xfrm>
              <a:off x="183" y="914"/>
              <a:ext cx="8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solidFill>
                    <a:schemeClr val="bg1"/>
                  </a:solidFill>
                  <a:latin typeface="+mn-lt"/>
                  <a:ea typeface="+mn-ea"/>
                </a:rPr>
                <a:t>0 1 2 3 </a:t>
              </a:r>
              <a:r>
                <a:rPr lang="en-US" altLang="zh-CN" sz="1400" dirty="0">
                  <a:latin typeface="+mn-lt"/>
                  <a:ea typeface="+mn-ea"/>
                </a:rPr>
                <a:t>4 5 6 7 8 </a:t>
              </a:r>
            </a:p>
          </p:txBody>
        </p:sp>
      </p:grpSp>
      <p:grpSp>
        <p:nvGrpSpPr>
          <p:cNvPr id="55333" name="Group 70"/>
          <p:cNvGrpSpPr>
            <a:grpSpLocks/>
          </p:cNvGrpSpPr>
          <p:nvPr/>
        </p:nvGrpSpPr>
        <p:grpSpPr bwMode="auto">
          <a:xfrm>
            <a:off x="1922464" y="2212614"/>
            <a:ext cx="1344613" cy="307975"/>
            <a:chOff x="152" y="914"/>
            <a:chExt cx="847" cy="194"/>
          </a:xfrm>
        </p:grpSpPr>
        <p:sp>
          <p:nvSpPr>
            <p:cNvPr id="55361" name="Rectangle 71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5362" name="Text Box 72"/>
            <p:cNvSpPr txBox="1">
              <a:spLocks noChangeArrowheads="1"/>
            </p:cNvSpPr>
            <p:nvPr/>
          </p:nvSpPr>
          <p:spPr bwMode="auto">
            <a:xfrm>
              <a:off x="183" y="914"/>
              <a:ext cx="8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  <a:latin typeface="+mn-lt"/>
                  <a:ea typeface="+mn-ea"/>
                </a:rPr>
                <a:t>0 1 2 3 </a:t>
              </a:r>
              <a:r>
                <a:rPr lang="en-US" altLang="zh-CN" sz="1400">
                  <a:latin typeface="+mn-lt"/>
                  <a:ea typeface="+mn-ea"/>
                </a:rPr>
                <a:t>4 5 6 7 8 </a:t>
              </a:r>
            </a:p>
          </p:txBody>
        </p:sp>
      </p:grpSp>
      <p:grpSp>
        <p:nvGrpSpPr>
          <p:cNvPr id="55334" name="Group 73"/>
          <p:cNvGrpSpPr>
            <a:grpSpLocks/>
          </p:cNvGrpSpPr>
          <p:nvPr/>
        </p:nvGrpSpPr>
        <p:grpSpPr bwMode="auto">
          <a:xfrm>
            <a:off x="1919289" y="2487252"/>
            <a:ext cx="1344613" cy="307975"/>
            <a:chOff x="152" y="914"/>
            <a:chExt cx="847" cy="194"/>
          </a:xfrm>
        </p:grpSpPr>
        <p:sp>
          <p:nvSpPr>
            <p:cNvPr id="55359" name="Rectangle 74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5360" name="Text Box 75"/>
            <p:cNvSpPr txBox="1">
              <a:spLocks noChangeArrowheads="1"/>
            </p:cNvSpPr>
            <p:nvPr/>
          </p:nvSpPr>
          <p:spPr bwMode="auto">
            <a:xfrm>
              <a:off x="183" y="914"/>
              <a:ext cx="8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  <a:latin typeface="+mn-lt"/>
                  <a:ea typeface="+mn-ea"/>
                </a:rPr>
                <a:t>0 1 2 3 </a:t>
              </a:r>
              <a:r>
                <a:rPr lang="en-US" altLang="zh-CN" sz="1400">
                  <a:latin typeface="+mn-lt"/>
                  <a:ea typeface="+mn-ea"/>
                </a:rPr>
                <a:t>4 5 6 7 8 </a:t>
              </a:r>
            </a:p>
          </p:txBody>
        </p:sp>
      </p:grpSp>
      <p:sp>
        <p:nvSpPr>
          <p:cNvPr id="55335" name="Rectangle 79"/>
          <p:cNvSpPr>
            <a:spLocks noChangeArrowheads="1"/>
          </p:cNvSpPr>
          <p:nvPr/>
        </p:nvSpPr>
        <p:spPr bwMode="auto">
          <a:xfrm>
            <a:off x="2071688" y="3292113"/>
            <a:ext cx="628650" cy="2286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5336" name="Text Box 80"/>
          <p:cNvSpPr txBox="1">
            <a:spLocks noChangeArrowheads="1"/>
          </p:cNvSpPr>
          <p:nvPr/>
        </p:nvSpPr>
        <p:spPr bwMode="auto">
          <a:xfrm>
            <a:off x="1966045" y="3257189"/>
            <a:ext cx="12955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>
                <a:latin typeface="+mn-lt"/>
                <a:ea typeface="+mn-ea"/>
              </a:rPr>
              <a:t>0 </a:t>
            </a:r>
            <a:r>
              <a:rPr lang="en-US" altLang="zh-CN" sz="1400">
                <a:solidFill>
                  <a:schemeClr val="bg1"/>
                </a:solidFill>
                <a:latin typeface="+mn-lt"/>
                <a:ea typeface="+mn-ea"/>
              </a:rPr>
              <a:t>1 2 3 4</a:t>
            </a:r>
            <a:r>
              <a:rPr lang="en-US" altLang="zh-CN" sz="1400">
                <a:latin typeface="+mn-lt"/>
                <a:ea typeface="+mn-ea"/>
              </a:rPr>
              <a:t> 5 6 7 8 </a:t>
            </a:r>
          </a:p>
        </p:txBody>
      </p:sp>
      <p:grpSp>
        <p:nvGrpSpPr>
          <p:cNvPr id="55337" name="Group 84"/>
          <p:cNvGrpSpPr>
            <a:grpSpLocks/>
          </p:cNvGrpSpPr>
          <p:nvPr/>
        </p:nvGrpSpPr>
        <p:grpSpPr bwMode="auto">
          <a:xfrm>
            <a:off x="1965325" y="3531827"/>
            <a:ext cx="1295400" cy="307975"/>
            <a:chOff x="182" y="2105"/>
            <a:chExt cx="816" cy="194"/>
          </a:xfrm>
        </p:grpSpPr>
        <p:sp>
          <p:nvSpPr>
            <p:cNvPr id="55357" name="Rectangle 82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5358" name="Text Box 83"/>
            <p:cNvSpPr txBox="1">
              <a:spLocks noChangeArrowheads="1"/>
            </p:cNvSpPr>
            <p:nvPr/>
          </p:nvSpPr>
          <p:spPr bwMode="auto">
            <a:xfrm>
              <a:off x="182" y="2105"/>
              <a:ext cx="8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latin typeface="+mn-lt"/>
                  <a:ea typeface="+mn-ea"/>
                </a:rPr>
                <a:t>0 1</a:t>
              </a:r>
              <a:r>
                <a:rPr lang="en-US" altLang="zh-CN" sz="1400">
                  <a:solidFill>
                    <a:schemeClr val="bg1"/>
                  </a:solidFill>
                  <a:latin typeface="+mn-lt"/>
                  <a:ea typeface="+mn-ea"/>
                </a:rPr>
                <a:t> 2 3 4 5</a:t>
              </a:r>
              <a:r>
                <a:rPr lang="en-US" altLang="zh-CN" sz="1400">
                  <a:latin typeface="+mn-lt"/>
                  <a:ea typeface="+mn-ea"/>
                </a:rPr>
                <a:t> 6 7 8 </a:t>
              </a:r>
            </a:p>
          </p:txBody>
        </p:sp>
      </p:grpSp>
      <p:grpSp>
        <p:nvGrpSpPr>
          <p:cNvPr id="55338" name="Group 85"/>
          <p:cNvGrpSpPr>
            <a:grpSpLocks/>
          </p:cNvGrpSpPr>
          <p:nvPr/>
        </p:nvGrpSpPr>
        <p:grpSpPr bwMode="auto">
          <a:xfrm>
            <a:off x="1954213" y="4825639"/>
            <a:ext cx="1295400" cy="307975"/>
            <a:chOff x="182" y="2105"/>
            <a:chExt cx="816" cy="194"/>
          </a:xfrm>
        </p:grpSpPr>
        <p:sp>
          <p:nvSpPr>
            <p:cNvPr id="55355" name="Rectangle 86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5356" name="Text Box 87"/>
            <p:cNvSpPr txBox="1">
              <a:spLocks noChangeArrowheads="1"/>
            </p:cNvSpPr>
            <p:nvPr/>
          </p:nvSpPr>
          <p:spPr bwMode="auto">
            <a:xfrm>
              <a:off x="182" y="2105"/>
              <a:ext cx="8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latin typeface="+mn-lt"/>
                  <a:ea typeface="+mn-ea"/>
                </a:rPr>
                <a:t>0 1</a:t>
              </a:r>
              <a:r>
                <a:rPr lang="en-US" altLang="zh-CN" sz="1400">
                  <a:solidFill>
                    <a:schemeClr val="bg1"/>
                  </a:solidFill>
                  <a:latin typeface="+mn-lt"/>
                  <a:ea typeface="+mn-ea"/>
                </a:rPr>
                <a:t> 2 3 4 5</a:t>
              </a:r>
              <a:r>
                <a:rPr lang="en-US" altLang="zh-CN" sz="1400">
                  <a:latin typeface="+mn-lt"/>
                  <a:ea typeface="+mn-ea"/>
                </a:rPr>
                <a:t> 6 7 8 </a:t>
              </a:r>
            </a:p>
          </p:txBody>
        </p:sp>
      </p:grpSp>
      <p:grpSp>
        <p:nvGrpSpPr>
          <p:cNvPr id="55339" name="Group 88"/>
          <p:cNvGrpSpPr>
            <a:grpSpLocks/>
          </p:cNvGrpSpPr>
          <p:nvPr/>
        </p:nvGrpSpPr>
        <p:grpSpPr bwMode="auto">
          <a:xfrm>
            <a:off x="1962150" y="5066939"/>
            <a:ext cx="1295400" cy="307975"/>
            <a:chOff x="182" y="2105"/>
            <a:chExt cx="816" cy="194"/>
          </a:xfrm>
        </p:grpSpPr>
        <p:sp>
          <p:nvSpPr>
            <p:cNvPr id="55353" name="Rectangle 89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5354" name="Text Box 90"/>
            <p:cNvSpPr txBox="1">
              <a:spLocks noChangeArrowheads="1"/>
            </p:cNvSpPr>
            <p:nvPr/>
          </p:nvSpPr>
          <p:spPr bwMode="auto">
            <a:xfrm>
              <a:off x="182" y="2105"/>
              <a:ext cx="8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latin typeface="+mn-lt"/>
                  <a:ea typeface="+mn-ea"/>
                </a:rPr>
                <a:t>0 1</a:t>
              </a:r>
              <a:r>
                <a:rPr lang="en-US" altLang="zh-CN" sz="1400">
                  <a:solidFill>
                    <a:schemeClr val="bg1"/>
                  </a:solidFill>
                  <a:latin typeface="+mn-lt"/>
                  <a:ea typeface="+mn-ea"/>
                </a:rPr>
                <a:t> 2 3 4 5</a:t>
              </a:r>
              <a:r>
                <a:rPr lang="en-US" altLang="zh-CN" sz="1400">
                  <a:latin typeface="+mn-lt"/>
                  <a:ea typeface="+mn-ea"/>
                </a:rPr>
                <a:t> 6 7 8 </a:t>
              </a:r>
            </a:p>
          </p:txBody>
        </p:sp>
      </p:grpSp>
      <p:grpSp>
        <p:nvGrpSpPr>
          <p:cNvPr id="55340" name="Group 91"/>
          <p:cNvGrpSpPr>
            <a:grpSpLocks/>
          </p:cNvGrpSpPr>
          <p:nvPr/>
        </p:nvGrpSpPr>
        <p:grpSpPr bwMode="auto">
          <a:xfrm>
            <a:off x="1958975" y="5330464"/>
            <a:ext cx="1295400" cy="307975"/>
            <a:chOff x="182" y="2105"/>
            <a:chExt cx="816" cy="194"/>
          </a:xfrm>
        </p:grpSpPr>
        <p:sp>
          <p:nvSpPr>
            <p:cNvPr id="55351" name="Rectangle 92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5352" name="Text Box 93"/>
            <p:cNvSpPr txBox="1">
              <a:spLocks noChangeArrowheads="1"/>
            </p:cNvSpPr>
            <p:nvPr/>
          </p:nvSpPr>
          <p:spPr bwMode="auto">
            <a:xfrm>
              <a:off x="182" y="2105"/>
              <a:ext cx="8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latin typeface="+mn-lt"/>
                  <a:ea typeface="+mn-ea"/>
                </a:rPr>
                <a:t>0 1</a:t>
              </a:r>
              <a:r>
                <a:rPr lang="en-US" altLang="zh-CN" sz="1400">
                  <a:solidFill>
                    <a:schemeClr val="bg1"/>
                  </a:solidFill>
                  <a:latin typeface="+mn-lt"/>
                  <a:ea typeface="+mn-ea"/>
                </a:rPr>
                <a:t> 2 3 4 5</a:t>
              </a:r>
              <a:r>
                <a:rPr lang="en-US" altLang="zh-CN" sz="1400">
                  <a:latin typeface="+mn-lt"/>
                  <a:ea typeface="+mn-ea"/>
                </a:rPr>
                <a:t> 6 7 8 </a:t>
              </a:r>
            </a:p>
          </p:txBody>
        </p:sp>
      </p:grpSp>
      <p:grpSp>
        <p:nvGrpSpPr>
          <p:cNvPr id="55341" name="Group 94"/>
          <p:cNvGrpSpPr>
            <a:grpSpLocks/>
          </p:cNvGrpSpPr>
          <p:nvPr/>
        </p:nvGrpSpPr>
        <p:grpSpPr bwMode="auto">
          <a:xfrm>
            <a:off x="1955800" y="5571764"/>
            <a:ext cx="1295400" cy="307975"/>
            <a:chOff x="182" y="2105"/>
            <a:chExt cx="816" cy="194"/>
          </a:xfrm>
        </p:grpSpPr>
        <p:sp>
          <p:nvSpPr>
            <p:cNvPr id="55349" name="Rectangle 95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5350" name="Text Box 96"/>
            <p:cNvSpPr txBox="1">
              <a:spLocks noChangeArrowheads="1"/>
            </p:cNvSpPr>
            <p:nvPr/>
          </p:nvSpPr>
          <p:spPr bwMode="auto">
            <a:xfrm>
              <a:off x="182" y="2105"/>
              <a:ext cx="8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latin typeface="+mn-lt"/>
                  <a:ea typeface="+mn-ea"/>
                </a:rPr>
                <a:t>0 1</a:t>
              </a:r>
              <a:r>
                <a:rPr lang="en-US" altLang="zh-CN" sz="1400">
                  <a:solidFill>
                    <a:schemeClr val="bg1"/>
                  </a:solidFill>
                  <a:latin typeface="+mn-lt"/>
                  <a:ea typeface="+mn-ea"/>
                </a:rPr>
                <a:t> 2 3 4 5</a:t>
              </a:r>
              <a:r>
                <a:rPr lang="en-US" altLang="zh-CN" sz="1400">
                  <a:latin typeface="+mn-lt"/>
                  <a:ea typeface="+mn-ea"/>
                </a:rPr>
                <a:t> 6 7 8 </a:t>
              </a:r>
            </a:p>
          </p:txBody>
        </p:sp>
      </p:grpSp>
      <p:sp>
        <p:nvSpPr>
          <p:cNvPr id="55343" name="Line 98"/>
          <p:cNvSpPr>
            <a:spLocks noChangeShapeType="1"/>
          </p:cNvSpPr>
          <p:nvPr/>
        </p:nvSpPr>
        <p:spPr bwMode="auto">
          <a:xfrm flipH="1">
            <a:off x="6667501" y="3947751"/>
            <a:ext cx="1033463" cy="563562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344" name="Line 99"/>
          <p:cNvSpPr>
            <a:spLocks noChangeShapeType="1"/>
          </p:cNvSpPr>
          <p:nvPr/>
        </p:nvSpPr>
        <p:spPr bwMode="auto">
          <a:xfrm flipH="1">
            <a:off x="6673851" y="4257314"/>
            <a:ext cx="1033463" cy="5635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345" name="Line 100"/>
          <p:cNvSpPr>
            <a:spLocks noChangeShapeType="1"/>
          </p:cNvSpPr>
          <p:nvPr/>
        </p:nvSpPr>
        <p:spPr bwMode="auto">
          <a:xfrm flipH="1">
            <a:off x="6669088" y="5447939"/>
            <a:ext cx="1033462" cy="5635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346" name="Line 101"/>
          <p:cNvSpPr>
            <a:spLocks noChangeShapeType="1"/>
          </p:cNvSpPr>
          <p:nvPr/>
        </p:nvSpPr>
        <p:spPr bwMode="auto">
          <a:xfrm flipH="1">
            <a:off x="6653213" y="5701939"/>
            <a:ext cx="1033462" cy="5635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347" name="Line 102"/>
          <p:cNvSpPr>
            <a:spLocks noChangeShapeType="1"/>
          </p:cNvSpPr>
          <p:nvPr/>
        </p:nvSpPr>
        <p:spPr bwMode="auto">
          <a:xfrm flipH="1">
            <a:off x="6637338" y="5944826"/>
            <a:ext cx="1033462" cy="563562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348" name="Line 103"/>
          <p:cNvSpPr>
            <a:spLocks noChangeShapeType="1"/>
          </p:cNvSpPr>
          <p:nvPr/>
        </p:nvSpPr>
        <p:spPr bwMode="auto">
          <a:xfrm flipH="1">
            <a:off x="6621463" y="6187714"/>
            <a:ext cx="1033462" cy="5635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77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1056493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GBN Animation</a:t>
            </a:r>
            <a:r>
              <a:rPr lang="en-US" altLang="zh-CN" dirty="0">
                <a:ea typeface="宋体" panose="02010600030101010101" pitchFamily="2" charset="-122"/>
              </a:rPr>
              <a:t>: Animation</a:t>
            </a:r>
            <a:endParaRPr lang="en-US" dirty="0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171700" y="5483599"/>
            <a:ext cx="7848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7030A0"/>
                </a:solidFill>
                <a:latin typeface="+mj-lt"/>
                <a:ea typeface="宋体" pitchFamily="2" charset="-122"/>
              </a:rPr>
              <a:t>https://media.pearsoncmg.com/aw/ecs_kurose_compnetwork_7/cw/content/interactiveanimations/go-back-n-protocol/index.html</a:t>
            </a:r>
            <a:endParaRPr lang="zh-CN" altLang="en-US" dirty="0">
              <a:solidFill>
                <a:srgbClr val="7030A0"/>
              </a:solidFill>
              <a:latin typeface="+mj-lt"/>
              <a:ea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852" y="1304306"/>
            <a:ext cx="4152309" cy="3431148"/>
          </a:xfrm>
          <a:prstGeom prst="rect">
            <a:avLst/>
          </a:prstGeom>
        </p:spPr>
      </p:pic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78</a:t>
            </a:fld>
            <a:endParaRPr lang="en-US" altLang="zh-CN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83FA564-24E6-47B6-8E7C-F58C2340DE9D}"/>
              </a:ext>
            </a:extLst>
          </p:cNvPr>
          <p:cNvSpPr txBox="1"/>
          <p:nvPr/>
        </p:nvSpPr>
        <p:spPr>
          <a:xfrm>
            <a:off x="2240280" y="5021934"/>
            <a:ext cx="7650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7030A0"/>
                </a:solidFill>
                <a:latin typeface="+mj-lt"/>
                <a:ea typeface="宋体" pitchFamily="2" charset="-122"/>
              </a:rPr>
              <a:t>Animation: 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51797320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What are the drawbacks of GBN? </a:t>
            </a:r>
            <a:br>
              <a:rPr lang="en-US" altLang="zh-CN" dirty="0"/>
            </a:br>
            <a:r>
              <a:rPr lang="en-US" altLang="zh-CN" dirty="0"/>
              <a:t>How do we cope with them?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79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8898168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Selective Repeat: </a:t>
            </a:r>
            <a:r>
              <a:rPr lang="en-US" altLang="zh-CN" dirty="0">
                <a:solidFill>
                  <a:schemeClr val="accent3"/>
                </a:solidFill>
                <a:ea typeface="宋体" panose="02010600030101010101" pitchFamily="2" charset="-122"/>
              </a:rPr>
              <a:t>Big picture</a:t>
            </a:r>
            <a:endParaRPr lang="en-US" altLang="zh-CN" dirty="0">
              <a:solidFill>
                <a:schemeClr val="accent3"/>
              </a:solidFill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dirty="0">
                <a:ea typeface="宋体" panose="02010600030101010101" pitchFamily="2" charset="-122"/>
              </a:rPr>
              <a:t>receiver </a:t>
            </a:r>
            <a:r>
              <a:rPr lang="en-US" altLang="zh-CN" sz="2400" i="1" dirty="0">
                <a:solidFill>
                  <a:srgbClr val="FF0000"/>
                </a:solidFill>
                <a:ea typeface="宋体" panose="02010600030101010101" pitchFamily="2" charset="-122"/>
              </a:rPr>
              <a:t>individually</a:t>
            </a:r>
            <a:r>
              <a:rPr lang="en-US" altLang="zh-CN" sz="2400" dirty="0">
                <a:ea typeface="宋体" panose="02010600030101010101" pitchFamily="2" charset="-122"/>
              </a:rPr>
              <a:t> acknowledges all correctly received </a:t>
            </a:r>
            <a:r>
              <a:rPr lang="en-US" altLang="zh-CN" sz="2400" dirty="0" err="1">
                <a:ea typeface="宋体" panose="02010600030101010101" pitchFamily="2" charset="-122"/>
              </a:rPr>
              <a:t>pkts</a:t>
            </a:r>
            <a:endParaRPr lang="en-US" altLang="zh-CN" sz="2400" dirty="0">
              <a:ea typeface="宋体" panose="02010600030101010101" pitchFamily="2" charset="-122"/>
            </a:endParaRP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buffers </a:t>
            </a:r>
            <a:r>
              <a:rPr lang="en-US" altLang="zh-CN" sz="2000" dirty="0" err="1">
                <a:ea typeface="宋体" panose="02010600030101010101" pitchFamily="2" charset="-122"/>
              </a:rPr>
              <a:t>pkts</a:t>
            </a:r>
            <a:r>
              <a:rPr lang="en-US" altLang="zh-CN" sz="2000" dirty="0">
                <a:ea typeface="宋体" panose="02010600030101010101" pitchFamily="2" charset="-122"/>
              </a:rPr>
              <a:t>, as needed, for eventual in-order delivery to upper layer</a:t>
            </a:r>
          </a:p>
          <a:p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sender only resends </a:t>
            </a:r>
            <a:r>
              <a:rPr lang="en-US" altLang="zh-CN" sz="2400" dirty="0" err="1">
                <a:ea typeface="宋体" panose="02010600030101010101" pitchFamily="2" charset="-122"/>
              </a:rPr>
              <a:t>pkts</a:t>
            </a:r>
            <a:r>
              <a:rPr lang="en-US" altLang="zh-CN" sz="2400" dirty="0">
                <a:ea typeface="宋体" panose="02010600030101010101" pitchFamily="2" charset="-122"/>
              </a:rPr>
              <a:t> for which ACK not received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sender timer for each </a:t>
            </a:r>
            <a:r>
              <a:rPr lang="en-US" altLang="zh-CN" sz="2000" dirty="0" err="1">
                <a:ea typeface="宋体" panose="02010600030101010101" pitchFamily="2" charset="-122"/>
              </a:rPr>
              <a:t>unACKed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 err="1">
                <a:ea typeface="宋体" panose="02010600030101010101" pitchFamily="2" charset="-122"/>
              </a:rPr>
              <a:t>pkt</a:t>
            </a:r>
            <a:endParaRPr lang="en-US" altLang="zh-CN" sz="2000" dirty="0">
              <a:ea typeface="宋体" panose="02010600030101010101" pitchFamily="2" charset="-122"/>
            </a:endParaRPr>
          </a:p>
          <a:p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sender window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N consecutive </a:t>
            </a:r>
            <a:r>
              <a:rPr lang="en-US" altLang="zh-CN" sz="2000" dirty="0" err="1">
                <a:ea typeface="宋体" panose="02010600030101010101" pitchFamily="2" charset="-122"/>
              </a:rPr>
              <a:t>seq</a:t>
            </a:r>
            <a:r>
              <a:rPr lang="en-US" altLang="zh-CN" sz="2000" dirty="0">
                <a:ea typeface="宋体" panose="02010600030101010101" pitchFamily="2" charset="-122"/>
              </a:rPr>
              <a:t> #’s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again limits </a:t>
            </a:r>
            <a:r>
              <a:rPr lang="en-US" altLang="zh-CN" sz="2000" dirty="0" err="1">
                <a:ea typeface="宋体" panose="02010600030101010101" pitchFamily="2" charset="-122"/>
              </a:rPr>
              <a:t>seq</a:t>
            </a:r>
            <a:r>
              <a:rPr lang="en-US" altLang="zh-CN" sz="2000" dirty="0">
                <a:ea typeface="宋体" panose="02010600030101010101" pitchFamily="2" charset="-122"/>
              </a:rPr>
              <a:t> #s of sent, </a:t>
            </a:r>
            <a:r>
              <a:rPr lang="en-US" altLang="zh-CN" sz="2000" dirty="0" err="1">
                <a:ea typeface="宋体" panose="02010600030101010101" pitchFamily="2" charset="-122"/>
              </a:rPr>
              <a:t>unACKed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 err="1">
                <a:ea typeface="宋体" panose="02010600030101010101" pitchFamily="2" charset="-122"/>
              </a:rPr>
              <a:t>pkts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80</a:t>
            </a:fld>
            <a:endParaRPr lang="en-US" altLang="zh-CN" dirty="0"/>
          </a:p>
        </p:txBody>
      </p:sp>
      <p:cxnSp>
        <p:nvCxnSpPr>
          <p:cNvPr id="6" name="直接连接符 5"/>
          <p:cNvCxnSpPr/>
          <p:nvPr/>
        </p:nvCxnSpPr>
        <p:spPr bwMode="auto">
          <a:xfrm>
            <a:off x="6524263" y="3291073"/>
            <a:ext cx="511655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直接连接符 8"/>
          <p:cNvCxnSpPr/>
          <p:nvPr/>
        </p:nvCxnSpPr>
        <p:spPr bwMode="auto">
          <a:xfrm>
            <a:off x="6524263" y="5462773"/>
            <a:ext cx="5284196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直接箭头连接符 7"/>
          <p:cNvCxnSpPr/>
          <p:nvPr/>
        </p:nvCxnSpPr>
        <p:spPr bwMode="auto">
          <a:xfrm>
            <a:off x="7034803" y="3291073"/>
            <a:ext cx="967740" cy="218694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4" name="直接箭头连接符 13"/>
          <p:cNvCxnSpPr/>
          <p:nvPr/>
        </p:nvCxnSpPr>
        <p:spPr bwMode="auto">
          <a:xfrm>
            <a:off x="7309123" y="3291074"/>
            <a:ext cx="512134" cy="1157343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6" name="直接箭头连接符 15"/>
          <p:cNvCxnSpPr/>
          <p:nvPr/>
        </p:nvCxnSpPr>
        <p:spPr bwMode="auto">
          <a:xfrm>
            <a:off x="7587253" y="3306314"/>
            <a:ext cx="967740" cy="218694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pic>
        <p:nvPicPr>
          <p:cNvPr id="19" name="Picture 10" descr="alarm_clock_ring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481" y="2904704"/>
            <a:ext cx="281083" cy="30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直接箭头连接符 17"/>
          <p:cNvCxnSpPr/>
          <p:nvPr/>
        </p:nvCxnSpPr>
        <p:spPr bwMode="auto">
          <a:xfrm flipV="1">
            <a:off x="8002543" y="3306315"/>
            <a:ext cx="1066800" cy="21640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直接箭头连接符 24"/>
          <p:cNvCxnSpPr/>
          <p:nvPr/>
        </p:nvCxnSpPr>
        <p:spPr bwMode="auto">
          <a:xfrm flipV="1">
            <a:off x="8549278" y="3313935"/>
            <a:ext cx="1066800" cy="21640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文本框 19"/>
          <p:cNvSpPr txBox="1"/>
          <p:nvPr/>
        </p:nvSpPr>
        <p:spPr>
          <a:xfrm>
            <a:off x="7437903" y="5626555"/>
            <a:ext cx="5229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+mn-lt"/>
                <a:ea typeface="+mn-ea"/>
              </a:rPr>
              <a:t>PKT(1)</a:t>
            </a:r>
            <a:endParaRPr lang="zh-CN" altLang="en-US" sz="1000" b="1" dirty="0">
              <a:latin typeface="+mn-lt"/>
              <a:ea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525035" y="5640287"/>
            <a:ext cx="5229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+mn-lt"/>
                <a:ea typeface="+mn-ea"/>
              </a:rPr>
              <a:t>PKT(3)</a:t>
            </a:r>
            <a:endParaRPr lang="zh-CN" altLang="en-US" sz="1000" b="1" dirty="0">
              <a:latin typeface="+mn-lt"/>
              <a:ea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805628" y="266800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+mn-lt"/>
                <a:ea typeface="+mn-ea"/>
              </a:rPr>
              <a:t>(1)</a:t>
            </a:r>
            <a:endParaRPr lang="zh-CN" altLang="en-US" sz="1000" b="1" dirty="0">
              <a:latin typeface="+mn-lt"/>
              <a:ea typeface="+mn-ea"/>
            </a:endParaRPr>
          </a:p>
        </p:txBody>
      </p:sp>
      <p:sp>
        <p:nvSpPr>
          <p:cNvPr id="21" name="左大括号 20"/>
          <p:cNvSpPr/>
          <p:nvPr/>
        </p:nvSpPr>
        <p:spPr bwMode="auto">
          <a:xfrm rot="5400000">
            <a:off x="7119035" y="2147069"/>
            <a:ext cx="340250" cy="761897"/>
          </a:xfrm>
          <a:prstGeom prst="leftBrace">
            <a:avLst>
              <a:gd name="adj1" fmla="val 25000"/>
              <a:gd name="adj2" fmla="val 5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665998" y="4661181"/>
            <a:ext cx="5565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+mn-lt"/>
                <a:ea typeface="+mn-ea"/>
              </a:rPr>
              <a:t>timer</a:t>
            </a:r>
            <a:endParaRPr lang="zh-CN" altLang="en-US" sz="1600" dirty="0">
              <a:latin typeface="+mn-lt"/>
              <a:ea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256986" y="2010347"/>
            <a:ext cx="1667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+mn-lt"/>
                <a:ea typeface="+mn-ea"/>
              </a:rPr>
              <a:t>Can send at most </a:t>
            </a:r>
            <a:r>
              <a:rPr lang="en-US" altLang="zh-CN" sz="1600" i="1" dirty="0">
                <a:solidFill>
                  <a:schemeClr val="accent2"/>
                </a:solidFill>
                <a:latin typeface="+mn-lt"/>
                <a:ea typeface="+mn-ea"/>
              </a:rPr>
              <a:t>N</a:t>
            </a:r>
            <a:endParaRPr lang="zh-CN" altLang="en-US" sz="1600" i="1" dirty="0">
              <a:solidFill>
                <a:schemeClr val="accent2"/>
              </a:solidFill>
              <a:latin typeface="+mn-lt"/>
              <a:ea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672981" y="2994032"/>
            <a:ext cx="5389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+mn-lt"/>
                <a:ea typeface="+mn-ea"/>
              </a:rPr>
              <a:t>ACK(1)</a:t>
            </a:r>
            <a:endParaRPr lang="zh-CN" altLang="en-US" sz="1000" b="1" dirty="0">
              <a:latin typeface="+mn-lt"/>
              <a:ea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665254" y="2994032"/>
            <a:ext cx="5389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+mn-lt"/>
                <a:ea typeface="+mn-ea"/>
              </a:rPr>
              <a:t>ACK(3)</a:t>
            </a:r>
            <a:endParaRPr lang="zh-CN" altLang="en-US" sz="1000" b="1" dirty="0">
              <a:latin typeface="+mn-lt"/>
              <a:ea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158419" y="2994032"/>
            <a:ext cx="5389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+mn-lt"/>
                <a:ea typeface="+mn-ea"/>
              </a:rPr>
              <a:t>ACK(2)</a:t>
            </a:r>
            <a:endParaRPr lang="zh-CN" altLang="en-US" sz="1000" b="1" dirty="0">
              <a:latin typeface="+mn-lt"/>
              <a:ea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035647" y="1487488"/>
            <a:ext cx="1000594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  <a:ea typeface="+mn-ea"/>
              </a:rPr>
              <a:t>Sender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944275" y="6273649"/>
            <a:ext cx="1183336" cy="461665"/>
          </a:xfrm>
          <a:prstGeom prst="rect">
            <a:avLst/>
          </a:prstGeom>
          <a:solidFill>
            <a:schemeClr val="accent4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n-lt"/>
                <a:ea typeface="+mn-ea"/>
              </a:rPr>
              <a:t>Receiver</a:t>
            </a:r>
            <a:endParaRPr lang="en-US" dirty="0">
              <a:latin typeface="+mn-lt"/>
              <a:ea typeface="+mn-ea"/>
            </a:endParaRPr>
          </a:p>
        </p:txBody>
      </p:sp>
      <p:pic>
        <p:nvPicPr>
          <p:cNvPr id="29" name="Picture 10" descr="alarm_clock_ring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821" y="2888397"/>
            <a:ext cx="281083" cy="30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0" descr="alarm_clock_ring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283" y="2904704"/>
            <a:ext cx="281083" cy="30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" name="组合 37"/>
          <p:cNvGrpSpPr/>
          <p:nvPr/>
        </p:nvGrpSpPr>
        <p:grpSpPr>
          <a:xfrm>
            <a:off x="7768828" y="4448417"/>
            <a:ext cx="154540" cy="155079"/>
            <a:chOff x="452004" y="4422349"/>
            <a:chExt cx="749666" cy="752280"/>
          </a:xfrm>
        </p:grpSpPr>
        <p:cxnSp>
          <p:nvCxnSpPr>
            <p:cNvPr id="39" name="直接连接符 38"/>
            <p:cNvCxnSpPr/>
            <p:nvPr/>
          </p:nvCxnSpPr>
          <p:spPr bwMode="auto">
            <a:xfrm>
              <a:off x="457200" y="4422349"/>
              <a:ext cx="744470" cy="75228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直接连接符 39"/>
            <p:cNvCxnSpPr/>
            <p:nvPr/>
          </p:nvCxnSpPr>
          <p:spPr bwMode="auto">
            <a:xfrm flipH="1">
              <a:off x="452004" y="4422349"/>
              <a:ext cx="744471" cy="75228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7" name="直接连接符 6"/>
          <p:cNvCxnSpPr/>
          <p:nvPr/>
        </p:nvCxnSpPr>
        <p:spPr bwMode="auto">
          <a:xfrm>
            <a:off x="7269860" y="2899823"/>
            <a:ext cx="328911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直接连接符 40"/>
          <p:cNvCxnSpPr/>
          <p:nvPr/>
        </p:nvCxnSpPr>
        <p:spPr bwMode="auto">
          <a:xfrm>
            <a:off x="10542530" y="2292854"/>
            <a:ext cx="16440" cy="1006703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stealth" w="lg" len="lg"/>
            <a:tailEnd type="none" w="med" len="med"/>
          </a:ln>
          <a:effectLst/>
        </p:spPr>
      </p:cxnSp>
      <p:sp>
        <p:nvSpPr>
          <p:cNvPr id="42" name="文本框 41"/>
          <p:cNvSpPr txBox="1"/>
          <p:nvPr/>
        </p:nvSpPr>
        <p:spPr>
          <a:xfrm>
            <a:off x="7111067" y="266771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+mn-lt"/>
                <a:ea typeface="+mn-ea"/>
              </a:rPr>
              <a:t>(2)</a:t>
            </a:r>
            <a:endParaRPr lang="zh-CN" altLang="en-US" sz="1000" b="1" dirty="0">
              <a:latin typeface="+mn-lt"/>
              <a:ea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425545" y="266771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+mn-lt"/>
                <a:ea typeface="+mn-ea"/>
              </a:rPr>
              <a:t>(3)</a:t>
            </a:r>
            <a:endParaRPr lang="zh-CN" altLang="en-US" sz="1000" b="1" dirty="0">
              <a:latin typeface="+mn-lt"/>
              <a:ea typeface="+mn-ea"/>
            </a:endParaRPr>
          </a:p>
        </p:txBody>
      </p:sp>
      <p:pic>
        <p:nvPicPr>
          <p:cNvPr id="44" name="Picture 10" descr="alarm_clock_ring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0209" y="1808679"/>
            <a:ext cx="281083" cy="30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文本框 44"/>
          <p:cNvSpPr txBox="1"/>
          <p:nvPr/>
        </p:nvSpPr>
        <p:spPr>
          <a:xfrm>
            <a:off x="10366002" y="207727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+mn-lt"/>
                <a:ea typeface="+mn-ea"/>
              </a:rPr>
              <a:t>(2)</a:t>
            </a:r>
            <a:endParaRPr lang="zh-CN" altLang="en-US" sz="1000" b="1" dirty="0">
              <a:latin typeface="+mn-lt"/>
              <a:ea typeface="+mn-ea"/>
            </a:endParaRPr>
          </a:p>
        </p:txBody>
      </p:sp>
      <p:pic>
        <p:nvPicPr>
          <p:cNvPr id="282626" name="Picture 2" descr="fire 的图像结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1214" y="1505577"/>
            <a:ext cx="239071" cy="29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直接箭头连接符 45"/>
          <p:cNvCxnSpPr/>
          <p:nvPr/>
        </p:nvCxnSpPr>
        <p:spPr bwMode="auto">
          <a:xfrm>
            <a:off x="10551625" y="3313935"/>
            <a:ext cx="929175" cy="2099791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47" name="文本框 46"/>
          <p:cNvSpPr txBox="1"/>
          <p:nvPr/>
        </p:nvSpPr>
        <p:spPr>
          <a:xfrm>
            <a:off x="10067408" y="4067076"/>
            <a:ext cx="731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latin typeface="+mn-lt"/>
                <a:ea typeface="+mn-ea"/>
              </a:rPr>
              <a:t>Retransmit</a:t>
            </a:r>
          </a:p>
          <a:p>
            <a:pPr algn="ctr"/>
            <a:r>
              <a:rPr lang="en-US" altLang="zh-CN" sz="1000" b="1" dirty="0">
                <a:latin typeface="+mn-lt"/>
                <a:ea typeface="+mn-ea"/>
              </a:rPr>
              <a:t>(2)</a:t>
            </a:r>
            <a:endParaRPr lang="zh-CN" altLang="en-US" sz="1000" b="1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617940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Selective Repeat</a:t>
            </a:r>
            <a:endParaRPr lang="en-US" dirty="0"/>
          </a:p>
        </p:txBody>
      </p:sp>
      <p:cxnSp>
        <p:nvCxnSpPr>
          <p:cNvPr id="9" name="直接连接符 8"/>
          <p:cNvCxnSpPr/>
          <p:nvPr/>
        </p:nvCxnSpPr>
        <p:spPr bwMode="auto">
          <a:xfrm flipH="1">
            <a:off x="6117020" y="1246188"/>
            <a:ext cx="15766" cy="51861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文本框 9"/>
          <p:cNvSpPr txBox="1"/>
          <p:nvPr/>
        </p:nvSpPr>
        <p:spPr>
          <a:xfrm>
            <a:off x="1641963" y="1429408"/>
            <a:ext cx="1225015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Sender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254891" y="1429407"/>
            <a:ext cx="1425390" cy="461665"/>
          </a:xfrm>
          <a:prstGeom prst="rect">
            <a:avLst/>
          </a:prstGeom>
          <a:solidFill>
            <a:schemeClr val="accent4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j-lt"/>
              </a:rPr>
              <a:t>Receiver</a:t>
            </a:r>
            <a:endParaRPr lang="en-US" dirty="0">
              <a:latin typeface="+mj-lt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1723696" y="2841546"/>
          <a:ext cx="4056996" cy="379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924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6364476" y="4477407"/>
          <a:ext cx="4056996" cy="852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52214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7" name="组合 26"/>
          <p:cNvGrpSpPr/>
          <p:nvPr/>
        </p:nvGrpSpPr>
        <p:grpSpPr>
          <a:xfrm>
            <a:off x="3758514" y="2456184"/>
            <a:ext cx="2012294" cy="356301"/>
            <a:chOff x="210206" y="2417379"/>
            <a:chExt cx="2091559" cy="356301"/>
          </a:xfrm>
        </p:grpSpPr>
        <p:cxnSp>
          <p:nvCxnSpPr>
            <p:cNvPr id="18" name="直接箭头连接符 17"/>
            <p:cNvCxnSpPr/>
            <p:nvPr/>
          </p:nvCxnSpPr>
          <p:spPr bwMode="auto">
            <a:xfrm>
              <a:off x="235606" y="2490952"/>
              <a:ext cx="0" cy="28272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" name="直接箭头连接符 19"/>
            <p:cNvCxnSpPr/>
            <p:nvPr/>
          </p:nvCxnSpPr>
          <p:spPr bwMode="auto">
            <a:xfrm>
              <a:off x="2266837" y="2490952"/>
              <a:ext cx="0" cy="282728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" name="矩形 14"/>
            <p:cNvSpPr/>
            <p:nvPr/>
          </p:nvSpPr>
          <p:spPr>
            <a:xfrm>
              <a:off x="210206" y="2417379"/>
              <a:ext cx="2091559" cy="147145"/>
            </a:xfrm>
            <a:prstGeom prst="rect">
              <a:avLst/>
            </a:prstGeom>
            <a:solidFill>
              <a:schemeClr val="accent1">
                <a:lumMod val="50000"/>
                <a:lumOff val="50000"/>
              </a:schemeClr>
            </a:solidFill>
            <a:ln w="31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2254470" y="3377595"/>
            <a:ext cx="1895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Sequence #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7632304" y="5393033"/>
            <a:ext cx="1153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Buffers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5265684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4598466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3931249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3264032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2596815" y="4477407"/>
            <a:ext cx="471521" cy="483476"/>
          </a:xfrm>
          <a:prstGeom prst="roundRect">
            <a:avLst/>
          </a:prstGeom>
          <a:solidFill>
            <a:schemeClr val="accent4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931619" y="5262445"/>
            <a:ext cx="3623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Packets to be transferred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6435396" y="2863713"/>
          <a:ext cx="4056996" cy="379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924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组合 22"/>
          <p:cNvGrpSpPr/>
          <p:nvPr/>
        </p:nvGrpSpPr>
        <p:grpSpPr>
          <a:xfrm>
            <a:off x="6478999" y="2455809"/>
            <a:ext cx="1301037" cy="356301"/>
            <a:chOff x="210206" y="2417379"/>
            <a:chExt cx="2091559" cy="356301"/>
          </a:xfrm>
          <a:solidFill>
            <a:srgbClr val="00B050"/>
          </a:solidFill>
        </p:grpSpPr>
        <p:cxnSp>
          <p:nvCxnSpPr>
            <p:cNvPr id="24" name="直接箭头连接符 23"/>
            <p:cNvCxnSpPr/>
            <p:nvPr/>
          </p:nvCxnSpPr>
          <p:spPr bwMode="auto">
            <a:xfrm>
              <a:off x="235606" y="2490952"/>
              <a:ext cx="0" cy="282728"/>
            </a:xfrm>
            <a:prstGeom prst="straightConnector1">
              <a:avLst/>
            </a:prstGeom>
            <a:grpFill/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" name="直接箭头连接符 24"/>
            <p:cNvCxnSpPr/>
            <p:nvPr/>
          </p:nvCxnSpPr>
          <p:spPr bwMode="auto">
            <a:xfrm>
              <a:off x="2266837" y="2490952"/>
              <a:ext cx="0" cy="282728"/>
            </a:xfrm>
            <a:prstGeom prst="straightConnector1">
              <a:avLst/>
            </a:prstGeom>
            <a:grpFill/>
            <a:ln w="571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矩形 25"/>
            <p:cNvSpPr/>
            <p:nvPr/>
          </p:nvSpPr>
          <p:spPr>
            <a:xfrm>
              <a:off x="210206" y="2417379"/>
              <a:ext cx="2091559" cy="147145"/>
            </a:xfrm>
            <a:prstGeom prst="rect">
              <a:avLst/>
            </a:prstGeom>
            <a:grpFill/>
            <a:ln w="3175"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6966170" y="3399762"/>
            <a:ext cx="1895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Sequence #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81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5810059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Selective repeat: sender, receiver windows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82</a:t>
            </a:fld>
            <a:endParaRPr lang="en-US" altLang="zh-CN" dirty="0"/>
          </a:p>
        </p:txBody>
      </p:sp>
      <p:pic>
        <p:nvPicPr>
          <p:cNvPr id="69635" name="Picture 3" descr="sr_seqn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5" y="1404939"/>
            <a:ext cx="8235950" cy="491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文本框 26"/>
          <p:cNvSpPr txBox="1"/>
          <p:nvPr/>
        </p:nvSpPr>
        <p:spPr>
          <a:xfrm>
            <a:off x="1641963" y="3052468"/>
            <a:ext cx="1225015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Sender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641962" y="6048674"/>
            <a:ext cx="1425390" cy="461665"/>
          </a:xfrm>
          <a:prstGeom prst="rect">
            <a:avLst/>
          </a:prstGeom>
          <a:solidFill>
            <a:schemeClr val="accent4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j-lt"/>
              </a:rPr>
              <a:t>Receiver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3393617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240000" y="360000"/>
            <a:ext cx="11520000" cy="889200"/>
          </a:xfrm>
        </p:spPr>
        <p:txBody>
          <a:bodyPr/>
          <a:lstStyle/>
          <a:p>
            <a:r>
              <a:rPr lang="en-US" altLang="zh-CN"/>
              <a:t>Selective repeat</a:t>
            </a:r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id="{62E0406B-6DE4-4F8F-8EE0-6C34DCB2B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568250"/>
            <a:ext cx="5386917" cy="889200"/>
          </a:xfrm>
        </p:spPr>
        <p:txBody>
          <a:bodyPr/>
          <a:lstStyle/>
          <a:p>
            <a:r>
              <a:rPr lang="en-US" altLang="zh-CN" dirty="0"/>
              <a:t>Sender</a:t>
            </a:r>
            <a:endParaRPr lang="zh-CN" altLang="en-US" dirty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609600" y="2603500"/>
            <a:ext cx="5386917" cy="3522662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/>
              <a:t>data from above :</a:t>
            </a:r>
          </a:p>
          <a:p>
            <a:pPr lvl="1"/>
            <a:r>
              <a:rPr lang="en-US" altLang="zh-CN" dirty="0"/>
              <a:t>if next available seq # in window, send pkt</a:t>
            </a:r>
          </a:p>
          <a:p>
            <a:r>
              <a:rPr lang="en-US" altLang="zh-CN" dirty="0"/>
              <a:t>timeout(n):</a:t>
            </a:r>
          </a:p>
          <a:p>
            <a:pPr lvl="1"/>
            <a:r>
              <a:rPr lang="en-US" altLang="zh-CN" dirty="0"/>
              <a:t>resend pkt n, restart timer</a:t>
            </a:r>
          </a:p>
          <a:p>
            <a:r>
              <a:rPr lang="en-US" altLang="zh-CN" dirty="0"/>
              <a:t>ACK(n) in [</a:t>
            </a:r>
            <a:r>
              <a:rPr lang="en-US" altLang="zh-CN" dirty="0" err="1"/>
              <a:t>sendbase,sendbase+N</a:t>
            </a:r>
            <a:r>
              <a:rPr lang="en-US" altLang="zh-CN" dirty="0"/>
              <a:t>]:</a:t>
            </a:r>
          </a:p>
          <a:p>
            <a:pPr lvl="1"/>
            <a:r>
              <a:rPr lang="en-US" altLang="zh-CN" dirty="0"/>
              <a:t>mark pkt n as received</a:t>
            </a:r>
          </a:p>
          <a:p>
            <a:pPr lvl="1"/>
            <a:r>
              <a:rPr lang="en-US" altLang="zh-CN" dirty="0"/>
              <a:t>if n smallest </a:t>
            </a:r>
            <a:r>
              <a:rPr lang="en-US" altLang="zh-CN" dirty="0" err="1"/>
              <a:t>unACKed</a:t>
            </a:r>
            <a:r>
              <a:rPr lang="en-US" altLang="zh-CN" dirty="0"/>
              <a:t> pkt, advance window base to next </a:t>
            </a:r>
            <a:r>
              <a:rPr lang="en-US" altLang="zh-CN" dirty="0" err="1"/>
              <a:t>unACKed</a:t>
            </a:r>
            <a:r>
              <a:rPr lang="en-US" altLang="zh-CN" dirty="0"/>
              <a:t> seq # 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B4ED85E-9F6A-4829-9D68-F2AC888D8C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8" y="1568250"/>
            <a:ext cx="5389033" cy="889200"/>
          </a:xfrm>
        </p:spPr>
        <p:txBody>
          <a:bodyPr/>
          <a:lstStyle/>
          <a:p>
            <a:r>
              <a:rPr lang="en-US" altLang="zh-CN" dirty="0"/>
              <a:t>Receiver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9620847-15D0-4276-B009-6CB841B4F6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3368" y="2603500"/>
            <a:ext cx="5389033" cy="3522662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/>
              <a:t>pkt n in [</a:t>
            </a:r>
            <a:r>
              <a:rPr lang="en-US" altLang="zh-CN" dirty="0" err="1"/>
              <a:t>rcvbase</a:t>
            </a:r>
            <a:r>
              <a:rPr lang="en-US" altLang="zh-CN" dirty="0"/>
              <a:t>, rcvbase+N-1]</a:t>
            </a:r>
          </a:p>
          <a:p>
            <a:pPr lvl="1"/>
            <a:r>
              <a:rPr lang="en-US" altLang="zh-CN" dirty="0"/>
              <a:t>send ACK(n)</a:t>
            </a:r>
          </a:p>
          <a:p>
            <a:pPr lvl="1"/>
            <a:r>
              <a:rPr lang="en-US" altLang="zh-CN" dirty="0"/>
              <a:t>out-of-order: buffer</a:t>
            </a:r>
          </a:p>
          <a:p>
            <a:pPr lvl="1"/>
            <a:r>
              <a:rPr lang="en-US" altLang="zh-CN" dirty="0"/>
              <a:t>in-order: deliver (also deliver buffered, in-order pkts), advance window to next not-yet-received pkt</a:t>
            </a:r>
          </a:p>
          <a:p>
            <a:r>
              <a:rPr lang="en-US" altLang="zh-CN" dirty="0"/>
              <a:t>pkt n in [rcvbase-N,rcvbase-1]</a:t>
            </a:r>
          </a:p>
          <a:p>
            <a:pPr lvl="1"/>
            <a:r>
              <a:rPr lang="en-US" altLang="zh-CN" dirty="0"/>
              <a:t>ACK(n)</a:t>
            </a:r>
          </a:p>
          <a:p>
            <a:r>
              <a:rPr lang="en-US" altLang="zh-CN" dirty="0"/>
              <a:t>otherwise: </a:t>
            </a:r>
          </a:p>
          <a:p>
            <a:pPr lvl="1"/>
            <a:r>
              <a:rPr lang="en-US" altLang="zh-CN" dirty="0"/>
              <a:t>ignore 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074400" y="6510338"/>
            <a:ext cx="1117600" cy="347662"/>
          </a:xfrm>
        </p:spPr>
        <p:txBody>
          <a:bodyPr/>
          <a:lstStyle/>
          <a:p>
            <a:fld id="{EE7AFD8E-47EC-4333-9317-F3617AC17F61}" type="slidenum">
              <a:rPr lang="en-US" altLang="zh-CN" smtClean="0"/>
              <a:pPr/>
              <a:t>83</a:t>
            </a:fld>
            <a:endParaRPr lang="en-US" altLang="zh-CN" dirty="0"/>
          </a:p>
        </p:txBody>
      </p:sp>
      <p:sp>
        <p:nvSpPr>
          <p:cNvPr id="70669" name="Rectangle 6"/>
          <p:cNvSpPr>
            <a:spLocks noChangeArrowheads="1"/>
          </p:cNvSpPr>
          <p:nvPr/>
        </p:nvSpPr>
        <p:spPr bwMode="auto">
          <a:xfrm>
            <a:off x="2295526" y="1295401"/>
            <a:ext cx="971550" cy="285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sp>
        <p:nvSpPr>
          <p:cNvPr id="68619" name="Rectangle 11"/>
          <p:cNvSpPr>
            <a:spLocks noChangeArrowheads="1"/>
          </p:cNvSpPr>
          <p:nvPr/>
        </p:nvSpPr>
        <p:spPr bwMode="auto">
          <a:xfrm>
            <a:off x="6743700" y="1295402"/>
            <a:ext cx="1304925" cy="285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j-lt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498441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Selective repeat in action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84</a:t>
            </a:fld>
            <a:endParaRPr lang="en-US" altLang="zh-CN" dirty="0"/>
          </a:p>
        </p:txBody>
      </p:sp>
      <p:sp>
        <p:nvSpPr>
          <p:cNvPr id="59398" name="Text Box 4"/>
          <p:cNvSpPr txBox="1">
            <a:spLocks noChangeArrowheads="1"/>
          </p:cNvSpPr>
          <p:nvPr/>
        </p:nvSpPr>
        <p:spPr bwMode="auto">
          <a:xfrm>
            <a:off x="4393142" y="1664312"/>
            <a:ext cx="106150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 pkt0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 pkt1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 pkt2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 pkt3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(wait)</a:t>
            </a:r>
          </a:p>
        </p:txBody>
      </p:sp>
      <p:sp>
        <p:nvSpPr>
          <p:cNvPr id="59399" name="Text Box 5"/>
          <p:cNvSpPr txBox="1">
            <a:spLocks noChangeArrowheads="1"/>
          </p:cNvSpPr>
          <p:nvPr/>
        </p:nvSpPr>
        <p:spPr bwMode="auto">
          <a:xfrm>
            <a:off x="4563981" y="1236728"/>
            <a:ext cx="8210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i="1" u="sng" dirty="0">
                <a:solidFill>
                  <a:srgbClr val="000099"/>
                </a:solidFill>
                <a:latin typeface="+mn-lt"/>
                <a:ea typeface="+mn-ea"/>
              </a:rPr>
              <a:t>sender</a:t>
            </a:r>
          </a:p>
        </p:txBody>
      </p:sp>
      <p:sp>
        <p:nvSpPr>
          <p:cNvPr id="59400" name="Text Box 6"/>
          <p:cNvSpPr txBox="1">
            <a:spLocks noChangeArrowheads="1"/>
          </p:cNvSpPr>
          <p:nvPr/>
        </p:nvSpPr>
        <p:spPr bwMode="auto">
          <a:xfrm>
            <a:off x="7285120" y="1203987"/>
            <a:ext cx="9348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i="1" u="sng" dirty="0">
                <a:solidFill>
                  <a:srgbClr val="008000"/>
                </a:solidFill>
                <a:latin typeface="+mn-lt"/>
                <a:ea typeface="+mn-ea"/>
              </a:rPr>
              <a:t>receiver</a:t>
            </a:r>
          </a:p>
        </p:txBody>
      </p:sp>
      <p:sp>
        <p:nvSpPr>
          <p:cNvPr id="59401" name="Line 7"/>
          <p:cNvSpPr>
            <a:spLocks noChangeShapeType="1"/>
          </p:cNvSpPr>
          <p:nvPr/>
        </p:nvSpPr>
        <p:spPr bwMode="auto">
          <a:xfrm>
            <a:off x="7634288" y="1910375"/>
            <a:ext cx="11112" cy="4538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9402" name="Text Box 8"/>
          <p:cNvSpPr txBox="1">
            <a:spLocks noChangeArrowheads="1"/>
          </p:cNvSpPr>
          <p:nvPr/>
        </p:nvSpPr>
        <p:spPr bwMode="auto">
          <a:xfrm>
            <a:off x="7577138" y="2105637"/>
            <a:ext cx="217880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receive pkt0, send ack0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receive pkt1, send ack1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receive pkt3, buffer,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           send ack3</a:t>
            </a:r>
          </a:p>
        </p:txBody>
      </p:sp>
      <p:sp>
        <p:nvSpPr>
          <p:cNvPr id="59403" name="Text Box 9"/>
          <p:cNvSpPr txBox="1">
            <a:spLocks noChangeArrowheads="1"/>
          </p:cNvSpPr>
          <p:nvPr/>
        </p:nvSpPr>
        <p:spPr bwMode="auto">
          <a:xfrm>
            <a:off x="3687244" y="3267687"/>
            <a:ext cx="181979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ack0, send pkt4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ack1, send pkt5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dirty="0">
              <a:latin typeface="+mn-lt"/>
              <a:ea typeface="+mn-ea"/>
            </a:endParaRPr>
          </a:p>
        </p:txBody>
      </p:sp>
      <p:pic>
        <p:nvPicPr>
          <p:cNvPr id="59404" name="Picture 10" descr="alarm_clock_ring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488" y="4415450"/>
            <a:ext cx="436562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5" name="Text Box 11"/>
          <p:cNvSpPr txBox="1">
            <a:spLocks noChangeArrowheads="1"/>
          </p:cNvSpPr>
          <p:nvPr/>
        </p:nvSpPr>
        <p:spPr bwMode="auto">
          <a:xfrm>
            <a:off x="4154573" y="4631349"/>
            <a:ext cx="127150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i="1" dirty="0" err="1">
                <a:solidFill>
                  <a:srgbClr val="FF0000"/>
                </a:solidFill>
                <a:latin typeface="+mn-lt"/>
                <a:ea typeface="+mn-ea"/>
              </a:rPr>
              <a:t>pkt</a:t>
            </a:r>
            <a:r>
              <a:rPr lang="en-US" altLang="zh-CN" sz="1800" i="1" dirty="0">
                <a:solidFill>
                  <a:srgbClr val="FF0000"/>
                </a:solidFill>
                <a:latin typeface="+mn-lt"/>
                <a:ea typeface="+mn-ea"/>
              </a:rPr>
              <a:t> 2 timeout</a:t>
            </a:r>
          </a:p>
        </p:txBody>
      </p:sp>
      <p:sp>
        <p:nvSpPr>
          <p:cNvPr id="59406" name="Text Box 12"/>
          <p:cNvSpPr txBox="1">
            <a:spLocks noChangeArrowheads="1"/>
          </p:cNvSpPr>
          <p:nvPr/>
        </p:nvSpPr>
        <p:spPr bwMode="auto">
          <a:xfrm>
            <a:off x="4397905" y="4845662"/>
            <a:ext cx="1061509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send  pkt2</a:t>
            </a:r>
          </a:p>
        </p:txBody>
      </p:sp>
      <p:sp>
        <p:nvSpPr>
          <p:cNvPr id="59407" name="Line 14"/>
          <p:cNvSpPr>
            <a:spLocks noChangeShapeType="1"/>
          </p:cNvSpPr>
          <p:nvPr/>
        </p:nvSpPr>
        <p:spPr bwMode="auto">
          <a:xfrm>
            <a:off x="5499100" y="1857987"/>
            <a:ext cx="2101850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9408" name="Line 15"/>
          <p:cNvSpPr>
            <a:spLocks noChangeShapeType="1"/>
          </p:cNvSpPr>
          <p:nvPr/>
        </p:nvSpPr>
        <p:spPr bwMode="auto">
          <a:xfrm>
            <a:off x="5497513" y="2132625"/>
            <a:ext cx="2100262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9409" name="Line 16"/>
          <p:cNvSpPr>
            <a:spLocks noChangeShapeType="1"/>
          </p:cNvSpPr>
          <p:nvPr/>
        </p:nvSpPr>
        <p:spPr bwMode="auto">
          <a:xfrm>
            <a:off x="5513388" y="2396150"/>
            <a:ext cx="876300" cy="200025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9410" name="Line 17"/>
          <p:cNvSpPr>
            <a:spLocks noChangeShapeType="1"/>
          </p:cNvSpPr>
          <p:nvPr/>
        </p:nvSpPr>
        <p:spPr bwMode="auto">
          <a:xfrm>
            <a:off x="5519738" y="2681900"/>
            <a:ext cx="2100262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9411" name="Line 18"/>
          <p:cNvSpPr>
            <a:spLocks noChangeShapeType="1"/>
          </p:cNvSpPr>
          <p:nvPr/>
        </p:nvSpPr>
        <p:spPr bwMode="auto">
          <a:xfrm flipH="1">
            <a:off x="5505450" y="2381862"/>
            <a:ext cx="2014538" cy="10668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9412" name="Text Box 19"/>
          <p:cNvSpPr txBox="1">
            <a:spLocks noChangeArrowheads="1"/>
          </p:cNvSpPr>
          <p:nvPr/>
        </p:nvSpPr>
        <p:spPr bwMode="auto">
          <a:xfrm>
            <a:off x="6290392" y="2431074"/>
            <a:ext cx="3113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1" dirty="0">
                <a:solidFill>
                  <a:srgbClr val="FF0000"/>
                </a:solidFill>
                <a:latin typeface="+mn-lt"/>
                <a:ea typeface="+mn-ea"/>
              </a:rPr>
              <a:t>X</a:t>
            </a:r>
          </a:p>
        </p:txBody>
      </p:sp>
      <p:sp>
        <p:nvSpPr>
          <p:cNvPr id="59413" name="Text Box 20"/>
          <p:cNvSpPr txBox="1">
            <a:spLocks noChangeArrowheads="1"/>
          </p:cNvSpPr>
          <p:nvPr/>
        </p:nvSpPr>
        <p:spPr bwMode="auto">
          <a:xfrm>
            <a:off x="6453068" y="2451712"/>
            <a:ext cx="4844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i="1" dirty="0">
                <a:solidFill>
                  <a:srgbClr val="FF0000"/>
                </a:solidFill>
                <a:latin typeface="+mn-lt"/>
                <a:ea typeface="+mn-ea"/>
              </a:rPr>
              <a:t>loss</a:t>
            </a:r>
          </a:p>
        </p:txBody>
      </p:sp>
      <p:sp>
        <p:nvSpPr>
          <p:cNvPr id="59414" name="Line 21"/>
          <p:cNvSpPr>
            <a:spLocks noChangeShapeType="1"/>
          </p:cNvSpPr>
          <p:nvPr/>
        </p:nvSpPr>
        <p:spPr bwMode="auto">
          <a:xfrm flipH="1">
            <a:off x="5502275" y="2667613"/>
            <a:ext cx="2014538" cy="110013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9415" name="Line 22"/>
          <p:cNvSpPr>
            <a:spLocks noChangeShapeType="1"/>
          </p:cNvSpPr>
          <p:nvPr/>
        </p:nvSpPr>
        <p:spPr bwMode="auto">
          <a:xfrm>
            <a:off x="5505451" y="3504225"/>
            <a:ext cx="2100263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9416" name="Line 23"/>
          <p:cNvSpPr>
            <a:spLocks noChangeShapeType="1"/>
          </p:cNvSpPr>
          <p:nvPr/>
        </p:nvSpPr>
        <p:spPr bwMode="auto">
          <a:xfrm>
            <a:off x="5537200" y="3823312"/>
            <a:ext cx="2101850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9417" name="Line 24"/>
          <p:cNvSpPr>
            <a:spLocks noChangeShapeType="1"/>
          </p:cNvSpPr>
          <p:nvPr/>
        </p:nvSpPr>
        <p:spPr bwMode="auto">
          <a:xfrm flipH="1">
            <a:off x="5534025" y="3197838"/>
            <a:ext cx="2014538" cy="110013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59418" name="Group 25"/>
          <p:cNvGrpSpPr>
            <a:grpSpLocks/>
          </p:cNvGrpSpPr>
          <p:nvPr/>
        </p:nvGrpSpPr>
        <p:grpSpPr bwMode="auto">
          <a:xfrm>
            <a:off x="5394325" y="2386625"/>
            <a:ext cx="103188" cy="2462213"/>
            <a:chOff x="3651" y="1878"/>
            <a:chExt cx="78" cy="963"/>
          </a:xfrm>
        </p:grpSpPr>
        <p:sp>
          <p:nvSpPr>
            <p:cNvPr id="59461" name="Line 26"/>
            <p:cNvSpPr>
              <a:spLocks noChangeShapeType="1"/>
            </p:cNvSpPr>
            <p:nvPr/>
          </p:nvSpPr>
          <p:spPr bwMode="auto">
            <a:xfrm>
              <a:off x="3729" y="1879"/>
              <a:ext cx="0" cy="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59462" name="Line 27"/>
            <p:cNvSpPr>
              <a:spLocks noChangeShapeType="1"/>
            </p:cNvSpPr>
            <p:nvPr/>
          </p:nvSpPr>
          <p:spPr bwMode="auto">
            <a:xfrm flipH="1">
              <a:off x="3651" y="1878"/>
              <a:ext cx="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59463" name="Line 28"/>
            <p:cNvSpPr>
              <a:spLocks noChangeShapeType="1"/>
            </p:cNvSpPr>
            <p:nvPr/>
          </p:nvSpPr>
          <p:spPr bwMode="auto">
            <a:xfrm flipH="1">
              <a:off x="3651" y="2841"/>
              <a:ext cx="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59419" name="Line 29"/>
          <p:cNvSpPr>
            <a:spLocks noChangeShapeType="1"/>
          </p:cNvSpPr>
          <p:nvPr/>
        </p:nvSpPr>
        <p:spPr bwMode="auto">
          <a:xfrm>
            <a:off x="5535613" y="5017112"/>
            <a:ext cx="2100262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9420" name="Text Box 33"/>
          <p:cNvSpPr txBox="1">
            <a:spLocks noChangeArrowheads="1"/>
          </p:cNvSpPr>
          <p:nvPr/>
        </p:nvSpPr>
        <p:spPr bwMode="auto">
          <a:xfrm>
            <a:off x="7573963" y="3629638"/>
            <a:ext cx="18910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receive pkt4, buffer,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           send ack4</a:t>
            </a:r>
          </a:p>
        </p:txBody>
      </p:sp>
      <p:sp>
        <p:nvSpPr>
          <p:cNvPr id="59421" name="Text Box 34"/>
          <p:cNvSpPr txBox="1">
            <a:spLocks noChangeArrowheads="1"/>
          </p:cNvSpPr>
          <p:nvPr/>
        </p:nvSpPr>
        <p:spPr bwMode="auto">
          <a:xfrm>
            <a:off x="7593013" y="4150338"/>
            <a:ext cx="18910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receive pkt5, buffer,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           send ack5</a:t>
            </a:r>
          </a:p>
        </p:txBody>
      </p:sp>
      <p:sp>
        <p:nvSpPr>
          <p:cNvPr id="59422" name="Text Box 35"/>
          <p:cNvSpPr txBox="1">
            <a:spLocks noChangeArrowheads="1"/>
          </p:cNvSpPr>
          <p:nvPr/>
        </p:nvSpPr>
        <p:spPr bwMode="auto">
          <a:xfrm>
            <a:off x="7604125" y="5304450"/>
            <a:ext cx="244490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</a:t>
            </a:r>
            <a:r>
              <a:rPr lang="en-US" altLang="zh-CN" sz="1800" dirty="0">
                <a:latin typeface="+mn-lt"/>
                <a:ea typeface="+mn-ea"/>
              </a:rPr>
              <a:t> pkt2; deliver pkt2,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pkt3, pkt4, pkt5; send ack2</a:t>
            </a:r>
          </a:p>
        </p:txBody>
      </p:sp>
      <p:sp>
        <p:nvSpPr>
          <p:cNvPr id="59423" name="Text Box 36"/>
          <p:cNvSpPr txBox="1">
            <a:spLocks noChangeArrowheads="1"/>
          </p:cNvSpPr>
          <p:nvPr/>
        </p:nvSpPr>
        <p:spPr bwMode="auto">
          <a:xfrm>
            <a:off x="3843321" y="4132875"/>
            <a:ext cx="14478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record ack3 arrived</a:t>
            </a:r>
          </a:p>
        </p:txBody>
      </p:sp>
      <p:grpSp>
        <p:nvGrpSpPr>
          <p:cNvPr id="59424" name="Group 37"/>
          <p:cNvGrpSpPr>
            <a:grpSpLocks/>
          </p:cNvGrpSpPr>
          <p:nvPr/>
        </p:nvGrpSpPr>
        <p:grpSpPr bwMode="auto">
          <a:xfrm>
            <a:off x="1817689" y="1702413"/>
            <a:ext cx="1344613" cy="307975"/>
            <a:chOff x="152" y="914"/>
            <a:chExt cx="847" cy="194"/>
          </a:xfrm>
        </p:grpSpPr>
        <p:sp>
          <p:nvSpPr>
            <p:cNvPr id="59459" name="Rectangle 38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9460" name="Text Box 39"/>
            <p:cNvSpPr txBox="1">
              <a:spLocks noChangeArrowheads="1"/>
            </p:cNvSpPr>
            <p:nvPr/>
          </p:nvSpPr>
          <p:spPr bwMode="auto">
            <a:xfrm>
              <a:off x="183" y="914"/>
              <a:ext cx="8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  <a:latin typeface="+mn-lt"/>
                  <a:ea typeface="+mn-ea"/>
                </a:rPr>
                <a:t>0 1 2 3 </a:t>
              </a:r>
              <a:r>
                <a:rPr lang="en-US" altLang="zh-CN" sz="1400">
                  <a:latin typeface="+mn-lt"/>
                  <a:ea typeface="+mn-ea"/>
                </a:rPr>
                <a:t>4 5 6 7 8 </a:t>
              </a:r>
            </a:p>
          </p:txBody>
        </p:sp>
      </p:grpSp>
      <p:sp>
        <p:nvSpPr>
          <p:cNvPr id="59425" name="Text Box 40"/>
          <p:cNvSpPr txBox="1">
            <a:spLocks noChangeArrowheads="1"/>
          </p:cNvSpPr>
          <p:nvPr/>
        </p:nvSpPr>
        <p:spPr bwMode="auto">
          <a:xfrm>
            <a:off x="1901817" y="1356337"/>
            <a:ext cx="17748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i="1" u="sng" dirty="0">
                <a:solidFill>
                  <a:srgbClr val="000099"/>
                </a:solidFill>
                <a:latin typeface="+mn-lt"/>
                <a:ea typeface="+mn-ea"/>
              </a:rPr>
              <a:t>sender window (N=4)</a:t>
            </a:r>
          </a:p>
        </p:txBody>
      </p:sp>
      <p:sp>
        <p:nvSpPr>
          <p:cNvPr id="59426" name="Rectangle 41"/>
          <p:cNvSpPr>
            <a:spLocks noChangeArrowheads="1"/>
          </p:cNvSpPr>
          <p:nvPr/>
        </p:nvSpPr>
        <p:spPr bwMode="auto">
          <a:xfrm>
            <a:off x="1830389" y="2866049"/>
            <a:ext cx="606425" cy="2286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grpSp>
        <p:nvGrpSpPr>
          <p:cNvPr id="59427" name="Group 42"/>
          <p:cNvGrpSpPr>
            <a:grpSpLocks/>
          </p:cNvGrpSpPr>
          <p:nvPr/>
        </p:nvGrpSpPr>
        <p:grpSpPr bwMode="auto">
          <a:xfrm>
            <a:off x="1814514" y="1988163"/>
            <a:ext cx="1344613" cy="307975"/>
            <a:chOff x="152" y="914"/>
            <a:chExt cx="847" cy="194"/>
          </a:xfrm>
        </p:grpSpPr>
        <p:sp>
          <p:nvSpPr>
            <p:cNvPr id="59457" name="Rectangle 43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9458" name="Text Box 44"/>
            <p:cNvSpPr txBox="1">
              <a:spLocks noChangeArrowheads="1"/>
            </p:cNvSpPr>
            <p:nvPr/>
          </p:nvSpPr>
          <p:spPr bwMode="auto">
            <a:xfrm>
              <a:off x="183" y="914"/>
              <a:ext cx="8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  <a:latin typeface="+mn-lt"/>
                  <a:ea typeface="+mn-ea"/>
                </a:rPr>
                <a:t>0 1 2 3 </a:t>
              </a:r>
              <a:r>
                <a:rPr lang="en-US" altLang="zh-CN" sz="1400">
                  <a:latin typeface="+mn-lt"/>
                  <a:ea typeface="+mn-ea"/>
                </a:rPr>
                <a:t>4 5 6 7 8 </a:t>
              </a:r>
            </a:p>
          </p:txBody>
        </p:sp>
      </p:grpSp>
      <p:grpSp>
        <p:nvGrpSpPr>
          <p:cNvPr id="59428" name="Group 45"/>
          <p:cNvGrpSpPr>
            <a:grpSpLocks/>
          </p:cNvGrpSpPr>
          <p:nvPr/>
        </p:nvGrpSpPr>
        <p:grpSpPr bwMode="auto">
          <a:xfrm>
            <a:off x="1822452" y="2273913"/>
            <a:ext cx="1344613" cy="307975"/>
            <a:chOff x="152" y="914"/>
            <a:chExt cx="847" cy="194"/>
          </a:xfrm>
        </p:grpSpPr>
        <p:sp>
          <p:nvSpPr>
            <p:cNvPr id="59455" name="Rectangle 46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9456" name="Text Box 47"/>
            <p:cNvSpPr txBox="1">
              <a:spLocks noChangeArrowheads="1"/>
            </p:cNvSpPr>
            <p:nvPr/>
          </p:nvSpPr>
          <p:spPr bwMode="auto">
            <a:xfrm>
              <a:off x="183" y="914"/>
              <a:ext cx="8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  <a:latin typeface="+mn-lt"/>
                  <a:ea typeface="+mn-ea"/>
                </a:rPr>
                <a:t>0 1 2 3 </a:t>
              </a:r>
              <a:r>
                <a:rPr lang="en-US" altLang="zh-CN" sz="1400">
                  <a:latin typeface="+mn-lt"/>
                  <a:ea typeface="+mn-ea"/>
                </a:rPr>
                <a:t>4 5 6 7 8 </a:t>
              </a:r>
            </a:p>
          </p:txBody>
        </p:sp>
      </p:grpSp>
      <p:grpSp>
        <p:nvGrpSpPr>
          <p:cNvPr id="59429" name="Group 48"/>
          <p:cNvGrpSpPr>
            <a:grpSpLocks/>
          </p:cNvGrpSpPr>
          <p:nvPr/>
        </p:nvGrpSpPr>
        <p:grpSpPr bwMode="auto">
          <a:xfrm>
            <a:off x="1819277" y="2548550"/>
            <a:ext cx="1344613" cy="307975"/>
            <a:chOff x="152" y="914"/>
            <a:chExt cx="847" cy="194"/>
          </a:xfrm>
        </p:grpSpPr>
        <p:sp>
          <p:nvSpPr>
            <p:cNvPr id="59453" name="Rectangle 49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9454" name="Text Box 50"/>
            <p:cNvSpPr txBox="1">
              <a:spLocks noChangeArrowheads="1"/>
            </p:cNvSpPr>
            <p:nvPr/>
          </p:nvSpPr>
          <p:spPr bwMode="auto">
            <a:xfrm>
              <a:off x="183" y="914"/>
              <a:ext cx="8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  <a:latin typeface="+mn-lt"/>
                  <a:ea typeface="+mn-ea"/>
                </a:rPr>
                <a:t>0 1 2 3 </a:t>
              </a:r>
              <a:r>
                <a:rPr lang="en-US" altLang="zh-CN" sz="1400">
                  <a:latin typeface="+mn-lt"/>
                  <a:ea typeface="+mn-ea"/>
                </a:rPr>
                <a:t>4 5 6 7 8 </a:t>
              </a:r>
            </a:p>
          </p:txBody>
        </p:sp>
      </p:grpSp>
      <p:sp>
        <p:nvSpPr>
          <p:cNvPr id="59430" name="Rectangle 51"/>
          <p:cNvSpPr>
            <a:spLocks noChangeArrowheads="1"/>
          </p:cNvSpPr>
          <p:nvPr/>
        </p:nvSpPr>
        <p:spPr bwMode="auto">
          <a:xfrm>
            <a:off x="1971675" y="3353412"/>
            <a:ext cx="628650" cy="2286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9431" name="Text Box 52"/>
          <p:cNvSpPr txBox="1">
            <a:spLocks noChangeArrowheads="1"/>
          </p:cNvSpPr>
          <p:nvPr/>
        </p:nvSpPr>
        <p:spPr bwMode="auto">
          <a:xfrm>
            <a:off x="1866033" y="3318488"/>
            <a:ext cx="12955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>
                <a:latin typeface="+mn-lt"/>
                <a:ea typeface="+mn-ea"/>
              </a:rPr>
              <a:t>0 </a:t>
            </a:r>
            <a:r>
              <a:rPr lang="en-US" altLang="zh-CN" sz="1400">
                <a:solidFill>
                  <a:schemeClr val="bg1"/>
                </a:solidFill>
                <a:latin typeface="+mn-lt"/>
                <a:ea typeface="+mn-ea"/>
              </a:rPr>
              <a:t>1 2 3 4</a:t>
            </a:r>
            <a:r>
              <a:rPr lang="en-US" altLang="zh-CN" sz="1400">
                <a:latin typeface="+mn-lt"/>
                <a:ea typeface="+mn-ea"/>
              </a:rPr>
              <a:t> 5 6 7 8 </a:t>
            </a:r>
          </a:p>
        </p:txBody>
      </p:sp>
      <p:grpSp>
        <p:nvGrpSpPr>
          <p:cNvPr id="59432" name="Group 53"/>
          <p:cNvGrpSpPr>
            <a:grpSpLocks/>
          </p:cNvGrpSpPr>
          <p:nvPr/>
        </p:nvGrpSpPr>
        <p:grpSpPr bwMode="auto">
          <a:xfrm>
            <a:off x="1865313" y="3593125"/>
            <a:ext cx="1295400" cy="307975"/>
            <a:chOff x="182" y="2105"/>
            <a:chExt cx="816" cy="194"/>
          </a:xfrm>
        </p:grpSpPr>
        <p:sp>
          <p:nvSpPr>
            <p:cNvPr id="59451" name="Rectangle 54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9452" name="Text Box 55"/>
            <p:cNvSpPr txBox="1">
              <a:spLocks noChangeArrowheads="1"/>
            </p:cNvSpPr>
            <p:nvPr/>
          </p:nvSpPr>
          <p:spPr bwMode="auto">
            <a:xfrm>
              <a:off x="182" y="2105"/>
              <a:ext cx="8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latin typeface="+mn-lt"/>
                  <a:ea typeface="+mn-ea"/>
                </a:rPr>
                <a:t>0 1</a:t>
              </a:r>
              <a:r>
                <a:rPr lang="en-US" altLang="zh-CN" sz="1400">
                  <a:solidFill>
                    <a:schemeClr val="bg1"/>
                  </a:solidFill>
                  <a:latin typeface="+mn-lt"/>
                  <a:ea typeface="+mn-ea"/>
                </a:rPr>
                <a:t> 2 3 4 5</a:t>
              </a:r>
              <a:r>
                <a:rPr lang="en-US" altLang="zh-CN" sz="1400">
                  <a:latin typeface="+mn-lt"/>
                  <a:ea typeface="+mn-ea"/>
                </a:rPr>
                <a:t> 6 7 8 </a:t>
              </a:r>
            </a:p>
          </p:txBody>
        </p:sp>
      </p:grpSp>
      <p:grpSp>
        <p:nvGrpSpPr>
          <p:cNvPr id="59433" name="Group 56"/>
          <p:cNvGrpSpPr>
            <a:grpSpLocks/>
          </p:cNvGrpSpPr>
          <p:nvPr/>
        </p:nvGrpSpPr>
        <p:grpSpPr bwMode="auto">
          <a:xfrm>
            <a:off x="1854200" y="4886938"/>
            <a:ext cx="1295400" cy="307975"/>
            <a:chOff x="182" y="2105"/>
            <a:chExt cx="816" cy="194"/>
          </a:xfrm>
        </p:grpSpPr>
        <p:sp>
          <p:nvSpPr>
            <p:cNvPr id="59449" name="Rectangle 57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9450" name="Text Box 58"/>
            <p:cNvSpPr txBox="1">
              <a:spLocks noChangeArrowheads="1"/>
            </p:cNvSpPr>
            <p:nvPr/>
          </p:nvSpPr>
          <p:spPr bwMode="auto">
            <a:xfrm>
              <a:off x="182" y="2105"/>
              <a:ext cx="8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latin typeface="+mn-lt"/>
                  <a:ea typeface="+mn-ea"/>
                </a:rPr>
                <a:t>0 1</a:t>
              </a:r>
              <a:r>
                <a:rPr lang="en-US" altLang="zh-CN" sz="1400">
                  <a:solidFill>
                    <a:schemeClr val="bg1"/>
                  </a:solidFill>
                  <a:latin typeface="+mn-lt"/>
                  <a:ea typeface="+mn-ea"/>
                </a:rPr>
                <a:t> 2 3 4 5</a:t>
              </a:r>
              <a:r>
                <a:rPr lang="en-US" altLang="zh-CN" sz="1400">
                  <a:latin typeface="+mn-lt"/>
                  <a:ea typeface="+mn-ea"/>
                </a:rPr>
                <a:t> 6 7 8 </a:t>
              </a:r>
            </a:p>
          </p:txBody>
        </p:sp>
      </p:grpSp>
      <p:grpSp>
        <p:nvGrpSpPr>
          <p:cNvPr id="59434" name="Group 59"/>
          <p:cNvGrpSpPr>
            <a:grpSpLocks/>
          </p:cNvGrpSpPr>
          <p:nvPr/>
        </p:nvGrpSpPr>
        <p:grpSpPr bwMode="auto">
          <a:xfrm>
            <a:off x="1862138" y="5128238"/>
            <a:ext cx="1295400" cy="307975"/>
            <a:chOff x="182" y="2105"/>
            <a:chExt cx="816" cy="194"/>
          </a:xfrm>
        </p:grpSpPr>
        <p:sp>
          <p:nvSpPr>
            <p:cNvPr id="59447" name="Rectangle 60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9448" name="Text Box 61"/>
            <p:cNvSpPr txBox="1">
              <a:spLocks noChangeArrowheads="1"/>
            </p:cNvSpPr>
            <p:nvPr/>
          </p:nvSpPr>
          <p:spPr bwMode="auto">
            <a:xfrm>
              <a:off x="182" y="2105"/>
              <a:ext cx="8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latin typeface="+mn-lt"/>
                  <a:ea typeface="+mn-ea"/>
                </a:rPr>
                <a:t>0 1</a:t>
              </a:r>
              <a:r>
                <a:rPr lang="en-US" altLang="zh-CN" sz="1400">
                  <a:solidFill>
                    <a:schemeClr val="bg1"/>
                  </a:solidFill>
                  <a:latin typeface="+mn-lt"/>
                  <a:ea typeface="+mn-ea"/>
                </a:rPr>
                <a:t> 2 3 4 5</a:t>
              </a:r>
              <a:r>
                <a:rPr lang="en-US" altLang="zh-CN" sz="1400">
                  <a:latin typeface="+mn-lt"/>
                  <a:ea typeface="+mn-ea"/>
                </a:rPr>
                <a:t> 6 7 8 </a:t>
              </a:r>
            </a:p>
          </p:txBody>
        </p:sp>
      </p:grpSp>
      <p:grpSp>
        <p:nvGrpSpPr>
          <p:cNvPr id="59435" name="Group 62"/>
          <p:cNvGrpSpPr>
            <a:grpSpLocks/>
          </p:cNvGrpSpPr>
          <p:nvPr/>
        </p:nvGrpSpPr>
        <p:grpSpPr bwMode="auto">
          <a:xfrm>
            <a:off x="1858963" y="5391763"/>
            <a:ext cx="1295400" cy="307975"/>
            <a:chOff x="182" y="2105"/>
            <a:chExt cx="816" cy="194"/>
          </a:xfrm>
        </p:grpSpPr>
        <p:sp>
          <p:nvSpPr>
            <p:cNvPr id="59445" name="Rectangle 63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9446" name="Text Box 64"/>
            <p:cNvSpPr txBox="1">
              <a:spLocks noChangeArrowheads="1"/>
            </p:cNvSpPr>
            <p:nvPr/>
          </p:nvSpPr>
          <p:spPr bwMode="auto">
            <a:xfrm>
              <a:off x="182" y="2105"/>
              <a:ext cx="8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latin typeface="+mn-lt"/>
                  <a:ea typeface="+mn-ea"/>
                </a:rPr>
                <a:t>0 1</a:t>
              </a:r>
              <a:r>
                <a:rPr lang="en-US" altLang="zh-CN" sz="1400">
                  <a:solidFill>
                    <a:schemeClr val="bg1"/>
                  </a:solidFill>
                  <a:latin typeface="+mn-lt"/>
                  <a:ea typeface="+mn-ea"/>
                </a:rPr>
                <a:t> 2 3 4 5</a:t>
              </a:r>
              <a:r>
                <a:rPr lang="en-US" altLang="zh-CN" sz="1400">
                  <a:latin typeface="+mn-lt"/>
                  <a:ea typeface="+mn-ea"/>
                </a:rPr>
                <a:t> 6 7 8 </a:t>
              </a:r>
            </a:p>
          </p:txBody>
        </p:sp>
      </p:grpSp>
      <p:grpSp>
        <p:nvGrpSpPr>
          <p:cNvPr id="59436" name="Group 65"/>
          <p:cNvGrpSpPr>
            <a:grpSpLocks/>
          </p:cNvGrpSpPr>
          <p:nvPr/>
        </p:nvGrpSpPr>
        <p:grpSpPr bwMode="auto">
          <a:xfrm>
            <a:off x="1855788" y="5633063"/>
            <a:ext cx="1295400" cy="307975"/>
            <a:chOff x="182" y="2105"/>
            <a:chExt cx="816" cy="194"/>
          </a:xfrm>
        </p:grpSpPr>
        <p:sp>
          <p:nvSpPr>
            <p:cNvPr id="59443" name="Rectangle 66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9444" name="Text Box 67"/>
            <p:cNvSpPr txBox="1">
              <a:spLocks noChangeArrowheads="1"/>
            </p:cNvSpPr>
            <p:nvPr/>
          </p:nvSpPr>
          <p:spPr bwMode="auto">
            <a:xfrm>
              <a:off x="182" y="2105"/>
              <a:ext cx="8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latin typeface="+mn-lt"/>
                  <a:ea typeface="+mn-ea"/>
                </a:rPr>
                <a:t>0 1</a:t>
              </a:r>
              <a:r>
                <a:rPr lang="en-US" altLang="zh-CN" sz="1400">
                  <a:solidFill>
                    <a:schemeClr val="bg1"/>
                  </a:solidFill>
                  <a:latin typeface="+mn-lt"/>
                  <a:ea typeface="+mn-ea"/>
                </a:rPr>
                <a:t> 2 3 4 5</a:t>
              </a:r>
              <a:r>
                <a:rPr lang="en-US" altLang="zh-CN" sz="1400">
                  <a:latin typeface="+mn-lt"/>
                  <a:ea typeface="+mn-ea"/>
                </a:rPr>
                <a:t> 6 7 8 </a:t>
              </a:r>
            </a:p>
          </p:txBody>
        </p:sp>
      </p:grpSp>
      <p:sp>
        <p:nvSpPr>
          <p:cNvPr id="59437" name="Line 88"/>
          <p:cNvSpPr>
            <a:spLocks noChangeShapeType="1"/>
          </p:cNvSpPr>
          <p:nvPr/>
        </p:nvSpPr>
        <p:spPr bwMode="auto">
          <a:xfrm flipH="1">
            <a:off x="5508625" y="4007462"/>
            <a:ext cx="2070100" cy="1344612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9438" name="Line 89"/>
          <p:cNvSpPr>
            <a:spLocks noChangeShapeType="1"/>
          </p:cNvSpPr>
          <p:nvPr/>
        </p:nvSpPr>
        <p:spPr bwMode="auto">
          <a:xfrm flipH="1">
            <a:off x="5561013" y="4315437"/>
            <a:ext cx="2070100" cy="1344612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9439" name="Text Box 90"/>
          <p:cNvSpPr txBox="1">
            <a:spLocks noChangeArrowheads="1"/>
          </p:cNvSpPr>
          <p:nvPr/>
        </p:nvSpPr>
        <p:spPr bwMode="auto">
          <a:xfrm>
            <a:off x="3959209" y="5177450"/>
            <a:ext cx="14478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record ack4 arrived</a:t>
            </a:r>
          </a:p>
        </p:txBody>
      </p:sp>
      <p:sp>
        <p:nvSpPr>
          <p:cNvPr id="59440" name="Text Box 91"/>
          <p:cNvSpPr txBox="1">
            <a:spLocks noChangeArrowheads="1"/>
          </p:cNvSpPr>
          <p:nvPr/>
        </p:nvSpPr>
        <p:spPr bwMode="auto">
          <a:xfrm>
            <a:off x="3978259" y="5474313"/>
            <a:ext cx="14478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record ack5 arrived</a:t>
            </a:r>
          </a:p>
        </p:txBody>
      </p:sp>
      <p:sp>
        <p:nvSpPr>
          <p:cNvPr id="59441" name="Line 92"/>
          <p:cNvSpPr>
            <a:spLocks noChangeShapeType="1"/>
          </p:cNvSpPr>
          <p:nvPr/>
        </p:nvSpPr>
        <p:spPr bwMode="auto">
          <a:xfrm flipH="1">
            <a:off x="6672264" y="5526700"/>
            <a:ext cx="922337" cy="574675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9442" name="Text Box 93"/>
          <p:cNvSpPr txBox="1">
            <a:spLocks noChangeArrowheads="1"/>
          </p:cNvSpPr>
          <p:nvPr/>
        </p:nvSpPr>
        <p:spPr bwMode="auto">
          <a:xfrm>
            <a:off x="4164852" y="6034699"/>
            <a:ext cx="30240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i="1" dirty="0">
                <a:latin typeface="+mn-lt"/>
                <a:ea typeface="+mn-ea"/>
              </a:rPr>
              <a:t>Q: what happens when ack2 arrives?</a:t>
            </a:r>
          </a:p>
        </p:txBody>
      </p:sp>
    </p:spTree>
    <p:extLst>
      <p:ext uri="{BB962C8B-B14F-4D97-AF65-F5344CB8AC3E}">
        <p14:creationId xmlns:p14="http://schemas.microsoft.com/office/powerpoint/2010/main" val="284061741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Selective Repeat: Animation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4755" name="内容占位符 7"/>
          <p:cNvSpPr>
            <a:spLocks noGrp="1"/>
          </p:cNvSpPr>
          <p:nvPr>
            <p:ph idx="1"/>
          </p:nvPr>
        </p:nvSpPr>
        <p:spPr>
          <a:xfrm>
            <a:off x="2057400" y="5389880"/>
            <a:ext cx="7772400" cy="1183472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dirty="0">
                <a:solidFill>
                  <a:srgbClr val="7030A0"/>
                </a:solidFill>
                <a:ea typeface="宋体" panose="02010600030101010101" pitchFamily="2" charset="-122"/>
              </a:rPr>
              <a:t>https://media.pearsoncmg.com/aw/ecs_kurose_compnetwork_7/cw/content/interactiveanimations/selective-repeat-protocol/index.html</a:t>
            </a:r>
            <a:endParaRPr lang="zh-CN" altLang="en-US" sz="2400" dirty="0">
              <a:solidFill>
                <a:srgbClr val="7030A0"/>
              </a:solidFill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1" y="1246188"/>
            <a:ext cx="4142273" cy="3392666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85</a:t>
            </a:fld>
            <a:endParaRPr lang="en-US" altLang="zh-CN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7FA5C6D-893E-46CA-BBF4-3E62B5353CB5}"/>
              </a:ext>
            </a:extLst>
          </p:cNvPr>
          <p:cNvSpPr txBox="1"/>
          <p:nvPr/>
        </p:nvSpPr>
        <p:spPr>
          <a:xfrm>
            <a:off x="2118360" y="4991454"/>
            <a:ext cx="7650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7030A0"/>
                </a:solidFill>
                <a:latin typeface="+mj-lt"/>
                <a:ea typeface="宋体" pitchFamily="2" charset="-122"/>
              </a:rPr>
              <a:t>Animation: 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07510569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dirty="0"/>
              <a:t>Selective repeat: dilemma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86</a:t>
            </a:fld>
            <a:endParaRPr lang="en-US" altLang="zh-CN" dirty="0"/>
          </a:p>
        </p:txBody>
      </p:sp>
      <p:sp>
        <p:nvSpPr>
          <p:cNvPr id="6042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006278" y="1554163"/>
            <a:ext cx="3276600" cy="1320801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example: 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seq #</a:t>
            </a:r>
            <a:r>
              <a:rPr lang="en-US" altLang="ja-JP" sz="2400" dirty="0"/>
              <a:t>’s: 0, 1, 2, 3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window size=3</a:t>
            </a:r>
            <a:endParaRPr lang="en-US" altLang="en-US" dirty="0"/>
          </a:p>
        </p:txBody>
      </p:sp>
      <p:sp>
        <p:nvSpPr>
          <p:cNvPr id="60422" name="Text Box 40"/>
          <p:cNvSpPr txBox="1">
            <a:spLocks noChangeArrowheads="1"/>
          </p:cNvSpPr>
          <p:nvPr/>
        </p:nvSpPr>
        <p:spPr bwMode="auto">
          <a:xfrm>
            <a:off x="10411421" y="1675683"/>
            <a:ext cx="12394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receiver window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(after receipt)</a:t>
            </a:r>
          </a:p>
        </p:txBody>
      </p:sp>
      <p:sp>
        <p:nvSpPr>
          <p:cNvPr id="60423" name="Text Box 41"/>
          <p:cNvSpPr txBox="1">
            <a:spLocks noChangeArrowheads="1"/>
          </p:cNvSpPr>
          <p:nvPr/>
        </p:nvSpPr>
        <p:spPr bwMode="auto">
          <a:xfrm>
            <a:off x="4474685" y="1981201"/>
            <a:ext cx="11657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sender window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(after receipt)</a:t>
            </a:r>
          </a:p>
        </p:txBody>
      </p:sp>
      <p:sp>
        <p:nvSpPr>
          <p:cNvPr id="60424" name="Line 58"/>
          <p:cNvSpPr>
            <a:spLocks noChangeShapeType="1"/>
          </p:cNvSpPr>
          <p:nvPr/>
        </p:nvSpPr>
        <p:spPr bwMode="auto">
          <a:xfrm>
            <a:off x="4502705" y="2598739"/>
            <a:ext cx="1109663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425" name="Line 59"/>
          <p:cNvSpPr>
            <a:spLocks noChangeShapeType="1"/>
          </p:cNvSpPr>
          <p:nvPr/>
        </p:nvSpPr>
        <p:spPr bwMode="auto">
          <a:xfrm>
            <a:off x="10476311" y="2359027"/>
            <a:ext cx="1109663" cy="0"/>
          </a:xfrm>
          <a:prstGeom prst="line">
            <a:avLst/>
          </a:prstGeom>
          <a:noFill/>
          <a:ln w="1905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504" name="Rectangle 7"/>
          <p:cNvSpPr>
            <a:spLocks noChangeArrowheads="1"/>
          </p:cNvSpPr>
          <p:nvPr/>
        </p:nvSpPr>
        <p:spPr bwMode="auto">
          <a:xfrm>
            <a:off x="6091237" y="4583114"/>
            <a:ext cx="401637" cy="188913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0505" name="Text Box 6"/>
          <p:cNvSpPr txBox="1">
            <a:spLocks noChangeArrowheads="1"/>
          </p:cNvSpPr>
          <p:nvPr/>
        </p:nvSpPr>
        <p:spPr bwMode="auto">
          <a:xfrm>
            <a:off x="6097587" y="4533901"/>
            <a:ext cx="890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</a:rPr>
              <a:t>0 1 2</a:t>
            </a:r>
            <a:r>
              <a:rPr lang="en-US" altLang="zh-CN" sz="1200" dirty="0">
                <a:latin typeface="+mn-lt"/>
                <a:ea typeface="+mn-ea"/>
              </a:rPr>
              <a:t> 3 0 1 2</a:t>
            </a:r>
          </a:p>
        </p:txBody>
      </p:sp>
      <p:sp>
        <p:nvSpPr>
          <p:cNvPr id="60502" name="Rectangle 10"/>
          <p:cNvSpPr>
            <a:spLocks noChangeArrowheads="1"/>
          </p:cNvSpPr>
          <p:nvPr/>
        </p:nvSpPr>
        <p:spPr bwMode="auto">
          <a:xfrm>
            <a:off x="6091237" y="4857752"/>
            <a:ext cx="401637" cy="188913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0503" name="Text Box 11"/>
          <p:cNvSpPr txBox="1">
            <a:spLocks noChangeArrowheads="1"/>
          </p:cNvSpPr>
          <p:nvPr/>
        </p:nvSpPr>
        <p:spPr bwMode="auto">
          <a:xfrm>
            <a:off x="6097587" y="4808539"/>
            <a:ext cx="890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>
                <a:solidFill>
                  <a:schemeClr val="bg1"/>
                </a:solidFill>
                <a:latin typeface="+mn-lt"/>
                <a:ea typeface="+mn-ea"/>
              </a:rPr>
              <a:t>0 1 2</a:t>
            </a:r>
            <a:r>
              <a:rPr lang="en-US" altLang="zh-CN" sz="1200">
                <a:latin typeface="+mn-lt"/>
                <a:ea typeface="+mn-ea"/>
              </a:rPr>
              <a:t> 3 0 1 2</a:t>
            </a:r>
          </a:p>
        </p:txBody>
      </p:sp>
      <p:sp>
        <p:nvSpPr>
          <p:cNvPr id="60500" name="Rectangle 13"/>
          <p:cNvSpPr>
            <a:spLocks noChangeArrowheads="1"/>
          </p:cNvSpPr>
          <p:nvPr/>
        </p:nvSpPr>
        <p:spPr bwMode="auto">
          <a:xfrm>
            <a:off x="6091237" y="5121277"/>
            <a:ext cx="401637" cy="188913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0501" name="Text Box 14"/>
          <p:cNvSpPr txBox="1">
            <a:spLocks noChangeArrowheads="1"/>
          </p:cNvSpPr>
          <p:nvPr/>
        </p:nvSpPr>
        <p:spPr bwMode="auto">
          <a:xfrm>
            <a:off x="6097587" y="5072064"/>
            <a:ext cx="890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</a:rPr>
              <a:t>0 1 2</a:t>
            </a:r>
            <a:r>
              <a:rPr lang="en-US" altLang="zh-CN" sz="1200" dirty="0">
                <a:latin typeface="+mn-lt"/>
                <a:ea typeface="+mn-ea"/>
              </a:rPr>
              <a:t> 3 0 1 2</a:t>
            </a:r>
          </a:p>
        </p:txBody>
      </p:sp>
      <p:sp>
        <p:nvSpPr>
          <p:cNvPr id="60473" name="Line 15"/>
          <p:cNvSpPr>
            <a:spLocks noChangeShapeType="1"/>
          </p:cNvSpPr>
          <p:nvPr/>
        </p:nvSpPr>
        <p:spPr bwMode="auto">
          <a:xfrm>
            <a:off x="7043737" y="4672014"/>
            <a:ext cx="1827212" cy="238125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474" name="Line 16"/>
          <p:cNvSpPr>
            <a:spLocks noChangeShapeType="1"/>
          </p:cNvSpPr>
          <p:nvPr/>
        </p:nvSpPr>
        <p:spPr bwMode="auto">
          <a:xfrm>
            <a:off x="7073899" y="4957764"/>
            <a:ext cx="1808162" cy="22860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475" name="Line 17"/>
          <p:cNvSpPr>
            <a:spLocks noChangeShapeType="1"/>
          </p:cNvSpPr>
          <p:nvPr/>
        </p:nvSpPr>
        <p:spPr bwMode="auto">
          <a:xfrm>
            <a:off x="7104062" y="5243514"/>
            <a:ext cx="1784349" cy="20955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476" name="Text Box 18"/>
          <p:cNvSpPr txBox="1">
            <a:spLocks noChangeArrowheads="1"/>
          </p:cNvSpPr>
          <p:nvPr/>
        </p:nvSpPr>
        <p:spPr bwMode="auto">
          <a:xfrm>
            <a:off x="7186611" y="4457701"/>
            <a:ext cx="463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pkt0</a:t>
            </a:r>
          </a:p>
        </p:txBody>
      </p:sp>
      <p:sp>
        <p:nvSpPr>
          <p:cNvPr id="60477" name="Text Box 19"/>
          <p:cNvSpPr txBox="1">
            <a:spLocks noChangeArrowheads="1"/>
          </p:cNvSpPr>
          <p:nvPr/>
        </p:nvSpPr>
        <p:spPr bwMode="auto">
          <a:xfrm>
            <a:off x="7183436" y="4743451"/>
            <a:ext cx="463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pkt1</a:t>
            </a:r>
          </a:p>
        </p:txBody>
      </p:sp>
      <p:sp>
        <p:nvSpPr>
          <p:cNvPr id="60478" name="Text Box 20"/>
          <p:cNvSpPr txBox="1">
            <a:spLocks noChangeArrowheads="1"/>
          </p:cNvSpPr>
          <p:nvPr/>
        </p:nvSpPr>
        <p:spPr bwMode="auto">
          <a:xfrm>
            <a:off x="7180261" y="5029201"/>
            <a:ext cx="463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pkt2</a:t>
            </a:r>
          </a:p>
        </p:txBody>
      </p:sp>
      <p:sp>
        <p:nvSpPr>
          <p:cNvPr id="60498" name="Rectangle 24"/>
          <p:cNvSpPr>
            <a:spLocks noChangeArrowheads="1"/>
          </p:cNvSpPr>
          <p:nvPr/>
        </p:nvSpPr>
        <p:spPr bwMode="auto">
          <a:xfrm>
            <a:off x="6091237" y="6153152"/>
            <a:ext cx="401637" cy="188913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0499" name="Text Box 25"/>
          <p:cNvSpPr txBox="1">
            <a:spLocks noChangeArrowheads="1"/>
          </p:cNvSpPr>
          <p:nvPr/>
        </p:nvSpPr>
        <p:spPr bwMode="auto">
          <a:xfrm>
            <a:off x="6097587" y="6103939"/>
            <a:ext cx="890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</a:rPr>
              <a:t>0 1 2</a:t>
            </a:r>
            <a:r>
              <a:rPr lang="en-US" altLang="zh-CN" sz="1200" dirty="0">
                <a:latin typeface="+mn-lt"/>
                <a:ea typeface="+mn-ea"/>
              </a:rPr>
              <a:t> 3 0 1 2</a:t>
            </a:r>
          </a:p>
        </p:txBody>
      </p:sp>
      <p:sp>
        <p:nvSpPr>
          <p:cNvPr id="60480" name="Line 32"/>
          <p:cNvSpPr>
            <a:spLocks noChangeShapeType="1"/>
          </p:cNvSpPr>
          <p:nvPr/>
        </p:nvSpPr>
        <p:spPr bwMode="auto">
          <a:xfrm>
            <a:off x="7107237" y="6237289"/>
            <a:ext cx="1784349" cy="223838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481" name="Text Box 35"/>
          <p:cNvSpPr txBox="1">
            <a:spLocks noChangeArrowheads="1"/>
          </p:cNvSpPr>
          <p:nvPr/>
        </p:nvSpPr>
        <p:spPr bwMode="auto">
          <a:xfrm>
            <a:off x="7221536" y="6022977"/>
            <a:ext cx="463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pkt0</a:t>
            </a:r>
          </a:p>
        </p:txBody>
      </p:sp>
      <p:sp>
        <p:nvSpPr>
          <p:cNvPr id="60482" name="Text Box 39"/>
          <p:cNvSpPr txBox="1">
            <a:spLocks noChangeArrowheads="1"/>
          </p:cNvSpPr>
          <p:nvPr/>
        </p:nvSpPr>
        <p:spPr bwMode="auto">
          <a:xfrm>
            <a:off x="6040437" y="5705477"/>
            <a:ext cx="11620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timeout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retransmit pkt0</a:t>
            </a:r>
          </a:p>
        </p:txBody>
      </p:sp>
      <p:sp>
        <p:nvSpPr>
          <p:cNvPr id="60483" name="Rectangle 45"/>
          <p:cNvSpPr>
            <a:spLocks noChangeArrowheads="1"/>
          </p:cNvSpPr>
          <p:nvPr/>
        </p:nvSpPr>
        <p:spPr bwMode="auto">
          <a:xfrm>
            <a:off x="9044208" y="4835526"/>
            <a:ext cx="401637" cy="188913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0484" name="Text Box 46"/>
          <p:cNvSpPr txBox="1">
            <a:spLocks noChangeArrowheads="1"/>
          </p:cNvSpPr>
          <p:nvPr/>
        </p:nvSpPr>
        <p:spPr bwMode="auto">
          <a:xfrm>
            <a:off x="8955086" y="4786314"/>
            <a:ext cx="890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0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</a:rPr>
              <a:t> 1 2 3</a:t>
            </a:r>
            <a:r>
              <a:rPr lang="en-US" altLang="zh-CN" sz="1200" dirty="0">
                <a:latin typeface="+mn-lt"/>
                <a:ea typeface="+mn-ea"/>
              </a:rPr>
              <a:t> 0 1 2</a:t>
            </a:r>
          </a:p>
        </p:txBody>
      </p:sp>
      <p:sp>
        <p:nvSpPr>
          <p:cNvPr id="60485" name="Rectangle 50"/>
          <p:cNvSpPr>
            <a:spLocks noChangeArrowheads="1"/>
          </p:cNvSpPr>
          <p:nvPr/>
        </p:nvSpPr>
        <p:spPr bwMode="auto">
          <a:xfrm>
            <a:off x="9164858" y="5106989"/>
            <a:ext cx="401637" cy="188913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0486" name="Text Box 51"/>
          <p:cNvSpPr txBox="1">
            <a:spLocks noChangeArrowheads="1"/>
          </p:cNvSpPr>
          <p:nvPr/>
        </p:nvSpPr>
        <p:spPr bwMode="auto">
          <a:xfrm>
            <a:off x="8955086" y="5060951"/>
            <a:ext cx="890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>
                <a:latin typeface="+mn-lt"/>
                <a:ea typeface="+mn-ea"/>
              </a:rPr>
              <a:t>0 1</a:t>
            </a:r>
            <a:r>
              <a:rPr lang="en-US" altLang="zh-CN" sz="1200">
                <a:solidFill>
                  <a:schemeClr val="bg1"/>
                </a:solidFill>
                <a:latin typeface="+mn-lt"/>
                <a:ea typeface="+mn-ea"/>
              </a:rPr>
              <a:t> 2 3 0</a:t>
            </a:r>
            <a:r>
              <a:rPr lang="en-US" altLang="zh-CN" sz="1200">
                <a:latin typeface="+mn-lt"/>
                <a:ea typeface="+mn-ea"/>
              </a:rPr>
              <a:t> 1 2</a:t>
            </a:r>
          </a:p>
        </p:txBody>
      </p:sp>
      <p:sp>
        <p:nvSpPr>
          <p:cNvPr id="60487" name="Rectangle 53"/>
          <p:cNvSpPr>
            <a:spLocks noChangeArrowheads="1"/>
          </p:cNvSpPr>
          <p:nvPr/>
        </p:nvSpPr>
        <p:spPr bwMode="auto">
          <a:xfrm>
            <a:off x="9254489" y="5370514"/>
            <a:ext cx="401637" cy="188913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0488" name="Text Box 54"/>
          <p:cNvSpPr txBox="1">
            <a:spLocks noChangeArrowheads="1"/>
          </p:cNvSpPr>
          <p:nvPr/>
        </p:nvSpPr>
        <p:spPr bwMode="auto">
          <a:xfrm>
            <a:off x="8955086" y="5324476"/>
            <a:ext cx="890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0 1 2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</a:rPr>
              <a:t>3 0 1</a:t>
            </a:r>
            <a:r>
              <a:rPr lang="en-US" altLang="zh-CN" sz="1200" dirty="0">
                <a:latin typeface="+mn-lt"/>
                <a:ea typeface="+mn-ea"/>
              </a:rPr>
              <a:t> 2</a:t>
            </a:r>
          </a:p>
        </p:txBody>
      </p:sp>
      <p:sp>
        <p:nvSpPr>
          <p:cNvPr id="60489" name="Line 62"/>
          <p:cNvSpPr>
            <a:spLocks noChangeShapeType="1"/>
          </p:cNvSpPr>
          <p:nvPr/>
        </p:nvSpPr>
        <p:spPr bwMode="auto">
          <a:xfrm flipH="1">
            <a:off x="7512049" y="4918076"/>
            <a:ext cx="1304925" cy="546100"/>
          </a:xfrm>
          <a:prstGeom prst="line">
            <a:avLst/>
          </a:prstGeom>
          <a:noFill/>
          <a:ln w="1905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490" name="Line 63"/>
          <p:cNvSpPr>
            <a:spLocks noChangeShapeType="1"/>
          </p:cNvSpPr>
          <p:nvPr/>
        </p:nvSpPr>
        <p:spPr bwMode="auto">
          <a:xfrm flipH="1">
            <a:off x="7542211" y="5181601"/>
            <a:ext cx="1304925" cy="546100"/>
          </a:xfrm>
          <a:prstGeom prst="line">
            <a:avLst/>
          </a:prstGeom>
          <a:noFill/>
          <a:ln w="1905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491" name="Line 64"/>
          <p:cNvSpPr>
            <a:spLocks noChangeShapeType="1"/>
          </p:cNvSpPr>
          <p:nvPr/>
        </p:nvSpPr>
        <p:spPr bwMode="auto">
          <a:xfrm flipH="1">
            <a:off x="7572374" y="5445126"/>
            <a:ext cx="1304925" cy="546100"/>
          </a:xfrm>
          <a:prstGeom prst="line">
            <a:avLst/>
          </a:prstGeom>
          <a:noFill/>
          <a:ln w="1905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492" name="Text Box 65"/>
          <p:cNvSpPr txBox="1">
            <a:spLocks noChangeArrowheads="1"/>
          </p:cNvSpPr>
          <p:nvPr/>
        </p:nvSpPr>
        <p:spPr bwMode="auto">
          <a:xfrm>
            <a:off x="7340599" y="5270501"/>
            <a:ext cx="2968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 dirty="0">
                <a:solidFill>
                  <a:srgbClr val="FF0000"/>
                </a:solidFill>
                <a:latin typeface="+mn-lt"/>
                <a:ea typeface="+mn-ea"/>
              </a:rPr>
              <a:t>X</a:t>
            </a:r>
          </a:p>
        </p:txBody>
      </p:sp>
      <p:sp>
        <p:nvSpPr>
          <p:cNvPr id="60493" name="Text Box 66"/>
          <p:cNvSpPr txBox="1">
            <a:spLocks noChangeArrowheads="1"/>
          </p:cNvSpPr>
          <p:nvPr/>
        </p:nvSpPr>
        <p:spPr bwMode="auto">
          <a:xfrm>
            <a:off x="7359649" y="5556251"/>
            <a:ext cx="2968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 dirty="0">
                <a:solidFill>
                  <a:srgbClr val="FF0000"/>
                </a:solidFill>
                <a:latin typeface="+mn-lt"/>
                <a:ea typeface="+mn-ea"/>
              </a:rPr>
              <a:t>X</a:t>
            </a:r>
          </a:p>
        </p:txBody>
      </p:sp>
      <p:sp>
        <p:nvSpPr>
          <p:cNvPr id="60494" name="Text Box 67"/>
          <p:cNvSpPr txBox="1">
            <a:spLocks noChangeArrowheads="1"/>
          </p:cNvSpPr>
          <p:nvPr/>
        </p:nvSpPr>
        <p:spPr bwMode="auto">
          <a:xfrm>
            <a:off x="7389811" y="5808664"/>
            <a:ext cx="2968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 dirty="0">
                <a:solidFill>
                  <a:srgbClr val="FF0000"/>
                </a:solidFill>
                <a:latin typeface="+mn-lt"/>
                <a:ea typeface="+mn-ea"/>
              </a:rPr>
              <a:t>X</a:t>
            </a:r>
          </a:p>
        </p:txBody>
      </p:sp>
      <p:sp>
        <p:nvSpPr>
          <p:cNvPr id="60495" name="Text Box 68"/>
          <p:cNvSpPr txBox="1">
            <a:spLocks noChangeArrowheads="1"/>
          </p:cNvSpPr>
          <p:nvPr/>
        </p:nvSpPr>
        <p:spPr bwMode="auto">
          <a:xfrm>
            <a:off x="8836023" y="6226177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i="1" dirty="0">
                <a:solidFill>
                  <a:srgbClr val="CC0000"/>
                </a:solidFill>
                <a:latin typeface="+mn-lt"/>
                <a:ea typeface="+mn-ea"/>
              </a:rPr>
              <a:t>will accept packet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i="1" dirty="0">
                <a:solidFill>
                  <a:srgbClr val="CC0000"/>
                </a:solidFill>
                <a:latin typeface="+mn-lt"/>
                <a:ea typeface="+mn-ea"/>
              </a:rPr>
              <a:t>with </a:t>
            </a:r>
            <a:r>
              <a:rPr lang="en-US" altLang="zh-CN" sz="1200" i="1" dirty="0" err="1">
                <a:solidFill>
                  <a:srgbClr val="CC0000"/>
                </a:solidFill>
                <a:latin typeface="+mn-lt"/>
                <a:ea typeface="+mn-ea"/>
              </a:rPr>
              <a:t>seq</a:t>
            </a:r>
            <a:r>
              <a:rPr lang="en-US" altLang="zh-CN" sz="1200" i="1" dirty="0">
                <a:solidFill>
                  <a:srgbClr val="CC0000"/>
                </a:solidFill>
                <a:latin typeface="+mn-lt"/>
                <a:ea typeface="+mn-ea"/>
              </a:rPr>
              <a:t> number 0</a:t>
            </a:r>
          </a:p>
        </p:txBody>
      </p:sp>
      <p:sp>
        <p:nvSpPr>
          <p:cNvPr id="60496" name="Line 69"/>
          <p:cNvSpPr>
            <a:spLocks noChangeShapeType="1"/>
          </p:cNvSpPr>
          <p:nvPr/>
        </p:nvSpPr>
        <p:spPr bwMode="auto">
          <a:xfrm flipV="1">
            <a:off x="9540873" y="5621339"/>
            <a:ext cx="0" cy="6350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497" name="Text Box 117"/>
          <p:cNvSpPr txBox="1">
            <a:spLocks noChangeArrowheads="1"/>
          </p:cNvSpPr>
          <p:nvPr/>
        </p:nvSpPr>
        <p:spPr bwMode="auto">
          <a:xfrm>
            <a:off x="5678487" y="6484939"/>
            <a:ext cx="24717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chemeClr val="accent2"/>
                </a:solidFill>
                <a:latin typeface="+mn-lt"/>
                <a:ea typeface="+mn-ea"/>
              </a:rPr>
              <a:t>(b) oops, </a:t>
            </a:r>
            <a:r>
              <a:rPr lang="en-US" altLang="zh-CN" sz="1600" b="1" dirty="0">
                <a:solidFill>
                  <a:schemeClr val="accent2"/>
                </a:solidFill>
                <a:latin typeface="+mn-lt"/>
                <a:ea typeface="+mn-ea"/>
              </a:rPr>
              <a:t>wrong</a:t>
            </a:r>
            <a:r>
              <a:rPr lang="en-US" altLang="zh-CN" sz="1600" dirty="0">
                <a:solidFill>
                  <a:schemeClr val="accent2"/>
                </a:solidFill>
                <a:latin typeface="+mn-lt"/>
                <a:ea typeface="+mn-ea"/>
              </a:rPr>
              <a:t>!</a:t>
            </a:r>
          </a:p>
        </p:txBody>
      </p:sp>
      <p:sp>
        <p:nvSpPr>
          <p:cNvPr id="60468" name="Rectangle 73"/>
          <p:cNvSpPr>
            <a:spLocks noChangeArrowheads="1"/>
          </p:cNvSpPr>
          <p:nvPr/>
        </p:nvSpPr>
        <p:spPr bwMode="auto">
          <a:xfrm>
            <a:off x="6108701" y="1382714"/>
            <a:ext cx="401638" cy="188913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0469" name="Text Box 74"/>
          <p:cNvSpPr txBox="1">
            <a:spLocks noChangeArrowheads="1"/>
          </p:cNvSpPr>
          <p:nvPr/>
        </p:nvSpPr>
        <p:spPr bwMode="auto">
          <a:xfrm>
            <a:off x="6115051" y="1333501"/>
            <a:ext cx="890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</a:rPr>
              <a:t>0 1 2</a:t>
            </a:r>
            <a:r>
              <a:rPr lang="en-US" altLang="zh-CN" sz="1200" dirty="0">
                <a:latin typeface="+mn-lt"/>
                <a:ea typeface="+mn-ea"/>
              </a:rPr>
              <a:t> 3 0 1 2</a:t>
            </a:r>
          </a:p>
        </p:txBody>
      </p:sp>
      <p:sp>
        <p:nvSpPr>
          <p:cNvPr id="60466" name="Rectangle 76"/>
          <p:cNvSpPr>
            <a:spLocks noChangeArrowheads="1"/>
          </p:cNvSpPr>
          <p:nvPr/>
        </p:nvSpPr>
        <p:spPr bwMode="auto">
          <a:xfrm>
            <a:off x="6108701" y="1657352"/>
            <a:ext cx="401638" cy="188913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0467" name="Text Box 77"/>
          <p:cNvSpPr txBox="1">
            <a:spLocks noChangeArrowheads="1"/>
          </p:cNvSpPr>
          <p:nvPr/>
        </p:nvSpPr>
        <p:spPr bwMode="auto">
          <a:xfrm>
            <a:off x="6115051" y="1608139"/>
            <a:ext cx="890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</a:rPr>
              <a:t>0 1 2</a:t>
            </a:r>
            <a:r>
              <a:rPr lang="en-US" altLang="zh-CN" sz="1200" dirty="0">
                <a:latin typeface="+mn-lt"/>
                <a:ea typeface="+mn-ea"/>
              </a:rPr>
              <a:t> 3 0 1 2</a:t>
            </a:r>
          </a:p>
        </p:txBody>
      </p:sp>
      <p:sp>
        <p:nvSpPr>
          <p:cNvPr id="60464" name="Rectangle 79"/>
          <p:cNvSpPr>
            <a:spLocks noChangeArrowheads="1"/>
          </p:cNvSpPr>
          <p:nvPr/>
        </p:nvSpPr>
        <p:spPr bwMode="auto">
          <a:xfrm>
            <a:off x="6108701" y="1920877"/>
            <a:ext cx="401638" cy="188913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0465" name="Text Box 80"/>
          <p:cNvSpPr txBox="1">
            <a:spLocks noChangeArrowheads="1"/>
          </p:cNvSpPr>
          <p:nvPr/>
        </p:nvSpPr>
        <p:spPr bwMode="auto">
          <a:xfrm>
            <a:off x="6115051" y="1871664"/>
            <a:ext cx="890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>
                <a:solidFill>
                  <a:schemeClr val="bg1"/>
                </a:solidFill>
                <a:latin typeface="+mn-lt"/>
                <a:ea typeface="+mn-ea"/>
              </a:rPr>
              <a:t>0 1 2</a:t>
            </a:r>
            <a:r>
              <a:rPr lang="en-US" altLang="zh-CN" sz="1200">
                <a:latin typeface="+mn-lt"/>
                <a:ea typeface="+mn-ea"/>
              </a:rPr>
              <a:t> 3 0 1 2</a:t>
            </a:r>
          </a:p>
        </p:txBody>
      </p:sp>
      <p:sp>
        <p:nvSpPr>
          <p:cNvPr id="60437" name="Line 81"/>
          <p:cNvSpPr>
            <a:spLocks noChangeShapeType="1"/>
          </p:cNvSpPr>
          <p:nvPr/>
        </p:nvSpPr>
        <p:spPr bwMode="auto">
          <a:xfrm>
            <a:off x="7061201" y="1471614"/>
            <a:ext cx="1827213" cy="238125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438" name="Line 82"/>
          <p:cNvSpPr>
            <a:spLocks noChangeShapeType="1"/>
          </p:cNvSpPr>
          <p:nvPr/>
        </p:nvSpPr>
        <p:spPr bwMode="auto">
          <a:xfrm>
            <a:off x="7091364" y="1757364"/>
            <a:ext cx="1808163" cy="22860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439" name="Line 83"/>
          <p:cNvSpPr>
            <a:spLocks noChangeShapeType="1"/>
          </p:cNvSpPr>
          <p:nvPr/>
        </p:nvSpPr>
        <p:spPr bwMode="auto">
          <a:xfrm>
            <a:off x="7121526" y="2043114"/>
            <a:ext cx="1784350" cy="20955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440" name="Text Box 84"/>
          <p:cNvSpPr txBox="1">
            <a:spLocks noChangeArrowheads="1"/>
          </p:cNvSpPr>
          <p:nvPr/>
        </p:nvSpPr>
        <p:spPr bwMode="auto">
          <a:xfrm>
            <a:off x="7137401" y="1257301"/>
            <a:ext cx="463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pkt0</a:t>
            </a:r>
          </a:p>
        </p:txBody>
      </p:sp>
      <p:sp>
        <p:nvSpPr>
          <p:cNvPr id="60441" name="Text Box 85"/>
          <p:cNvSpPr txBox="1">
            <a:spLocks noChangeArrowheads="1"/>
          </p:cNvSpPr>
          <p:nvPr/>
        </p:nvSpPr>
        <p:spPr bwMode="auto">
          <a:xfrm>
            <a:off x="7200901" y="1543051"/>
            <a:ext cx="463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pkt1</a:t>
            </a:r>
          </a:p>
        </p:txBody>
      </p:sp>
      <p:sp>
        <p:nvSpPr>
          <p:cNvPr id="60442" name="Text Box 86"/>
          <p:cNvSpPr txBox="1">
            <a:spLocks noChangeArrowheads="1"/>
          </p:cNvSpPr>
          <p:nvPr/>
        </p:nvSpPr>
        <p:spPr bwMode="auto">
          <a:xfrm>
            <a:off x="7197726" y="1828801"/>
            <a:ext cx="463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pkt2</a:t>
            </a:r>
          </a:p>
        </p:txBody>
      </p:sp>
      <p:sp>
        <p:nvSpPr>
          <p:cNvPr id="60443" name="Rectangle 88"/>
          <p:cNvSpPr>
            <a:spLocks noChangeArrowheads="1"/>
          </p:cNvSpPr>
          <p:nvPr/>
        </p:nvSpPr>
        <p:spPr bwMode="auto">
          <a:xfrm>
            <a:off x="6386514" y="2644777"/>
            <a:ext cx="314326" cy="188913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0444" name="Text Box 89"/>
          <p:cNvSpPr txBox="1">
            <a:spLocks noChangeArrowheads="1"/>
          </p:cNvSpPr>
          <p:nvPr/>
        </p:nvSpPr>
        <p:spPr bwMode="auto">
          <a:xfrm>
            <a:off x="6115051" y="2598739"/>
            <a:ext cx="890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0 1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</a:rPr>
              <a:t> 2</a:t>
            </a:r>
            <a:r>
              <a:rPr lang="en-US" altLang="zh-CN" sz="1200" dirty="0">
                <a:latin typeface="+mn-lt"/>
                <a:ea typeface="+mn-ea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</a:rPr>
              <a:t>3 0</a:t>
            </a:r>
            <a:r>
              <a:rPr lang="en-US" altLang="zh-CN" sz="1200" dirty="0">
                <a:latin typeface="+mn-lt"/>
                <a:ea typeface="+mn-ea"/>
              </a:rPr>
              <a:t> 1 2</a:t>
            </a:r>
          </a:p>
        </p:txBody>
      </p:sp>
      <p:sp>
        <p:nvSpPr>
          <p:cNvPr id="60445" name="Line 90"/>
          <p:cNvSpPr>
            <a:spLocks noChangeShapeType="1"/>
          </p:cNvSpPr>
          <p:nvPr/>
        </p:nvSpPr>
        <p:spPr bwMode="auto">
          <a:xfrm>
            <a:off x="7092951" y="2770189"/>
            <a:ext cx="1784350" cy="223838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446" name="Text Box 91"/>
          <p:cNvSpPr txBox="1">
            <a:spLocks noChangeArrowheads="1"/>
          </p:cNvSpPr>
          <p:nvPr/>
        </p:nvSpPr>
        <p:spPr bwMode="auto">
          <a:xfrm>
            <a:off x="7226301" y="2778127"/>
            <a:ext cx="463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pkt0</a:t>
            </a:r>
          </a:p>
        </p:txBody>
      </p:sp>
      <p:sp>
        <p:nvSpPr>
          <p:cNvPr id="60447" name="Rectangle 95"/>
          <p:cNvSpPr>
            <a:spLocks noChangeArrowheads="1"/>
          </p:cNvSpPr>
          <p:nvPr/>
        </p:nvSpPr>
        <p:spPr bwMode="auto">
          <a:xfrm>
            <a:off x="9079689" y="1635126"/>
            <a:ext cx="401638" cy="188913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0448" name="Text Box 96"/>
          <p:cNvSpPr txBox="1">
            <a:spLocks noChangeArrowheads="1"/>
          </p:cNvSpPr>
          <p:nvPr/>
        </p:nvSpPr>
        <p:spPr bwMode="auto">
          <a:xfrm>
            <a:off x="8999539" y="1585914"/>
            <a:ext cx="890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0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</a:rPr>
              <a:t> 1 2 3</a:t>
            </a:r>
            <a:r>
              <a:rPr lang="en-US" altLang="zh-CN" sz="1200" dirty="0">
                <a:latin typeface="+mn-lt"/>
                <a:ea typeface="+mn-ea"/>
              </a:rPr>
              <a:t> 0 1 2</a:t>
            </a:r>
          </a:p>
        </p:txBody>
      </p:sp>
      <p:sp>
        <p:nvSpPr>
          <p:cNvPr id="60449" name="Rectangle 97"/>
          <p:cNvSpPr>
            <a:spLocks noChangeArrowheads="1"/>
          </p:cNvSpPr>
          <p:nvPr/>
        </p:nvSpPr>
        <p:spPr bwMode="auto">
          <a:xfrm>
            <a:off x="9191331" y="1906589"/>
            <a:ext cx="401638" cy="188913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0450" name="Text Box 98"/>
          <p:cNvSpPr txBox="1">
            <a:spLocks noChangeArrowheads="1"/>
          </p:cNvSpPr>
          <p:nvPr/>
        </p:nvSpPr>
        <p:spPr bwMode="auto">
          <a:xfrm>
            <a:off x="8999539" y="1860551"/>
            <a:ext cx="890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0 1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</a:rPr>
              <a:t> 2 3 0</a:t>
            </a:r>
            <a:r>
              <a:rPr lang="en-US" altLang="zh-CN" sz="1200" dirty="0">
                <a:latin typeface="+mn-lt"/>
                <a:ea typeface="+mn-ea"/>
              </a:rPr>
              <a:t> 1 2</a:t>
            </a:r>
          </a:p>
        </p:txBody>
      </p:sp>
      <p:sp>
        <p:nvSpPr>
          <p:cNvPr id="60451" name="Rectangle 99"/>
          <p:cNvSpPr>
            <a:spLocks noChangeArrowheads="1"/>
          </p:cNvSpPr>
          <p:nvPr/>
        </p:nvSpPr>
        <p:spPr bwMode="auto">
          <a:xfrm>
            <a:off x="9294482" y="2170114"/>
            <a:ext cx="401638" cy="188913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0452" name="Text Box 100"/>
          <p:cNvSpPr txBox="1">
            <a:spLocks noChangeArrowheads="1"/>
          </p:cNvSpPr>
          <p:nvPr/>
        </p:nvSpPr>
        <p:spPr bwMode="auto">
          <a:xfrm>
            <a:off x="8999539" y="2124076"/>
            <a:ext cx="890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0 1 2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</a:rPr>
              <a:t>3 0 1</a:t>
            </a:r>
            <a:r>
              <a:rPr lang="en-US" altLang="zh-CN" sz="1200" dirty="0">
                <a:latin typeface="+mn-lt"/>
                <a:ea typeface="+mn-ea"/>
              </a:rPr>
              <a:t> 2</a:t>
            </a:r>
          </a:p>
        </p:txBody>
      </p:sp>
      <p:sp>
        <p:nvSpPr>
          <p:cNvPr id="60453" name="Line 103"/>
          <p:cNvSpPr>
            <a:spLocks noChangeShapeType="1"/>
          </p:cNvSpPr>
          <p:nvPr/>
        </p:nvSpPr>
        <p:spPr bwMode="auto">
          <a:xfrm flipH="1">
            <a:off x="7050089" y="1717676"/>
            <a:ext cx="1784350" cy="735013"/>
          </a:xfrm>
          <a:prstGeom prst="line">
            <a:avLst/>
          </a:prstGeom>
          <a:noFill/>
          <a:ln w="1905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454" name="Line 104"/>
          <p:cNvSpPr>
            <a:spLocks noChangeShapeType="1"/>
          </p:cNvSpPr>
          <p:nvPr/>
        </p:nvSpPr>
        <p:spPr bwMode="auto">
          <a:xfrm flipH="1">
            <a:off x="7069139" y="1981201"/>
            <a:ext cx="1795463" cy="758825"/>
          </a:xfrm>
          <a:prstGeom prst="line">
            <a:avLst/>
          </a:prstGeom>
          <a:noFill/>
          <a:ln w="1905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456" name="Text Box 109"/>
          <p:cNvSpPr txBox="1">
            <a:spLocks noChangeArrowheads="1"/>
          </p:cNvSpPr>
          <p:nvPr/>
        </p:nvSpPr>
        <p:spPr bwMode="auto">
          <a:xfrm>
            <a:off x="8864601" y="2814639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i="1" dirty="0">
                <a:solidFill>
                  <a:srgbClr val="CC0000"/>
                </a:solidFill>
                <a:latin typeface="+mn-lt"/>
                <a:ea typeface="+mn-ea"/>
              </a:rPr>
              <a:t>will accept packet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i="1" dirty="0">
                <a:solidFill>
                  <a:srgbClr val="CC0000"/>
                </a:solidFill>
                <a:latin typeface="+mn-lt"/>
                <a:ea typeface="+mn-ea"/>
              </a:rPr>
              <a:t>with </a:t>
            </a:r>
            <a:r>
              <a:rPr lang="en-US" altLang="zh-CN" sz="1200" i="1" dirty="0" err="1">
                <a:solidFill>
                  <a:srgbClr val="CC0000"/>
                </a:solidFill>
                <a:latin typeface="+mn-lt"/>
                <a:ea typeface="+mn-ea"/>
              </a:rPr>
              <a:t>seq</a:t>
            </a:r>
            <a:r>
              <a:rPr lang="en-US" altLang="zh-CN" sz="1200" i="1" dirty="0">
                <a:solidFill>
                  <a:srgbClr val="CC0000"/>
                </a:solidFill>
                <a:latin typeface="+mn-lt"/>
                <a:ea typeface="+mn-ea"/>
              </a:rPr>
              <a:t> number 0</a:t>
            </a:r>
          </a:p>
        </p:txBody>
      </p:sp>
      <p:sp>
        <p:nvSpPr>
          <p:cNvPr id="60457" name="Line 110"/>
          <p:cNvSpPr>
            <a:spLocks noChangeShapeType="1"/>
          </p:cNvSpPr>
          <p:nvPr/>
        </p:nvSpPr>
        <p:spPr bwMode="auto">
          <a:xfrm flipH="1" flipV="1">
            <a:off x="9558339" y="2420939"/>
            <a:ext cx="0" cy="446088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458" name="Line 112"/>
          <p:cNvSpPr>
            <a:spLocks noChangeShapeType="1"/>
          </p:cNvSpPr>
          <p:nvPr/>
        </p:nvSpPr>
        <p:spPr bwMode="auto">
          <a:xfrm>
            <a:off x="7085014" y="2479677"/>
            <a:ext cx="590550" cy="73025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462" name="Rectangle 113"/>
          <p:cNvSpPr>
            <a:spLocks noChangeArrowheads="1"/>
          </p:cNvSpPr>
          <p:nvPr/>
        </p:nvSpPr>
        <p:spPr bwMode="auto">
          <a:xfrm>
            <a:off x="6289713" y="2359027"/>
            <a:ext cx="318451" cy="188913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0463" name="Text Box 114"/>
          <p:cNvSpPr txBox="1">
            <a:spLocks noChangeArrowheads="1"/>
          </p:cNvSpPr>
          <p:nvPr/>
        </p:nvSpPr>
        <p:spPr bwMode="auto">
          <a:xfrm>
            <a:off x="6115051" y="2312989"/>
            <a:ext cx="890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dirty="0">
                <a:latin typeface="+mn-lt"/>
                <a:ea typeface="+mn-ea"/>
              </a:rPr>
              <a:t>0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</a:rPr>
              <a:t>1 2</a:t>
            </a:r>
            <a:r>
              <a:rPr lang="en-US" altLang="zh-CN" sz="1200" dirty="0">
                <a:latin typeface="+mn-lt"/>
                <a:ea typeface="+mn-ea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</a:rPr>
              <a:t>3 </a:t>
            </a:r>
            <a:r>
              <a:rPr lang="en-US" altLang="zh-CN" sz="1200" dirty="0">
                <a:latin typeface="+mn-lt"/>
                <a:ea typeface="+mn-ea"/>
              </a:rPr>
              <a:t>0 1 2</a:t>
            </a:r>
          </a:p>
        </p:txBody>
      </p:sp>
      <p:sp>
        <p:nvSpPr>
          <p:cNvPr id="60460" name="Text Box 116"/>
          <p:cNvSpPr txBox="1">
            <a:spLocks noChangeArrowheads="1"/>
          </p:cNvSpPr>
          <p:nvPr/>
        </p:nvSpPr>
        <p:spPr bwMode="auto">
          <a:xfrm>
            <a:off x="7229476" y="2263776"/>
            <a:ext cx="463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pkt3</a:t>
            </a:r>
          </a:p>
        </p:txBody>
      </p:sp>
      <p:sp>
        <p:nvSpPr>
          <p:cNvPr id="60461" name="Text Box 119"/>
          <p:cNvSpPr txBox="1">
            <a:spLocks noChangeArrowheads="1"/>
          </p:cNvSpPr>
          <p:nvPr/>
        </p:nvSpPr>
        <p:spPr bwMode="auto">
          <a:xfrm>
            <a:off x="6148389" y="3059114"/>
            <a:ext cx="1273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chemeClr val="accent6"/>
                </a:solidFill>
                <a:latin typeface="+mn-lt"/>
                <a:ea typeface="+mn-ea"/>
              </a:rPr>
              <a:t>(a) no problem</a:t>
            </a:r>
          </a:p>
        </p:txBody>
      </p:sp>
      <p:grpSp>
        <p:nvGrpSpPr>
          <p:cNvPr id="373882" name="Group 122"/>
          <p:cNvGrpSpPr>
            <a:grpSpLocks/>
          </p:cNvGrpSpPr>
          <p:nvPr/>
        </p:nvGrpSpPr>
        <p:grpSpPr bwMode="auto">
          <a:xfrm>
            <a:off x="7992464" y="1295402"/>
            <a:ext cx="517525" cy="5278437"/>
            <a:chOff x="3821" y="550"/>
            <a:chExt cx="326" cy="3325"/>
          </a:xfrm>
        </p:grpSpPr>
        <p:pic>
          <p:nvPicPr>
            <p:cNvPr id="60432" name="Picture 5" descr="curtai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3" y="550"/>
              <a:ext cx="284" cy="1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33" name="Picture 111" descr="curtai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1" y="2564"/>
              <a:ext cx="326" cy="1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73881" name="Text Box 121"/>
          <p:cNvSpPr txBox="1">
            <a:spLocks noChangeArrowheads="1"/>
          </p:cNvSpPr>
          <p:nvPr/>
        </p:nvSpPr>
        <p:spPr bwMode="auto">
          <a:xfrm>
            <a:off x="6542938" y="3481389"/>
            <a:ext cx="327807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latin typeface="+mn-lt"/>
                <a:ea typeface="+mn-ea"/>
              </a:rPr>
              <a:t>receiver can’</a:t>
            </a:r>
            <a:r>
              <a:rPr lang="en-US" altLang="ja-JP" sz="1600" i="1" dirty="0">
                <a:latin typeface="+mn-lt"/>
                <a:ea typeface="+mn-ea"/>
              </a:rPr>
              <a:t>t see sender side.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latin typeface="+mn-lt"/>
                <a:ea typeface="+mn-ea"/>
              </a:rPr>
              <a:t>receiver behavior identical in both cases!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CC0000"/>
                </a:solidFill>
                <a:latin typeface="+mn-lt"/>
                <a:ea typeface="+mn-ea"/>
              </a:rPr>
              <a:t>Something</a:t>
            </a:r>
            <a:r>
              <a:rPr lang="en-US" altLang="ja-JP" sz="1600" i="1" dirty="0">
                <a:solidFill>
                  <a:srgbClr val="CC0000"/>
                </a:solidFill>
                <a:latin typeface="+mn-lt"/>
                <a:ea typeface="+mn-ea"/>
              </a:rPr>
              <a:t>’s (very) wrong!</a:t>
            </a:r>
            <a:endParaRPr lang="en-US" altLang="en-US" sz="1600" i="1" dirty="0">
              <a:solidFill>
                <a:srgbClr val="CC0000"/>
              </a:solidFill>
              <a:latin typeface="+mn-lt"/>
              <a:ea typeface="+mn-ea"/>
            </a:endParaRPr>
          </a:p>
        </p:txBody>
      </p:sp>
      <p:sp>
        <p:nvSpPr>
          <p:cNvPr id="373884" name="Rectangle 124"/>
          <p:cNvSpPr>
            <a:spLocks noChangeArrowheads="1"/>
          </p:cNvSpPr>
          <p:nvPr/>
        </p:nvSpPr>
        <p:spPr bwMode="auto">
          <a:xfrm>
            <a:off x="889894" y="3147219"/>
            <a:ext cx="3276600" cy="393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>
              <a:lnSpc>
                <a:spcPct val="80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zh-CN" sz="2400" dirty="0">
                <a:latin typeface="+mn-lt"/>
                <a:ea typeface="+mn-ea"/>
              </a:rPr>
              <a:t>receiver sees no difference in two scenarios!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zh-CN" sz="2400" b="1" dirty="0">
                <a:solidFill>
                  <a:schemeClr val="accent2"/>
                </a:solidFill>
                <a:latin typeface="+mn-lt"/>
                <a:ea typeface="+mn-ea"/>
              </a:rPr>
              <a:t>duplicate data accepted as new in (b)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None/>
            </a:pPr>
            <a:endParaRPr lang="en-US" altLang="zh-CN" sz="2400" dirty="0">
              <a:latin typeface="+mn-lt"/>
              <a:ea typeface="+mn-ea"/>
            </a:endParaRPr>
          </a:p>
          <a:p>
            <a:pPr algn="l">
              <a:lnSpc>
                <a:spcPct val="80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CC0000"/>
                </a:solidFill>
                <a:latin typeface="+mn-lt"/>
                <a:ea typeface="+mn-ea"/>
              </a:rPr>
              <a:t>Q:</a:t>
            </a:r>
            <a:r>
              <a:rPr lang="en-US" altLang="zh-CN" sz="2400" dirty="0">
                <a:latin typeface="+mn-lt"/>
                <a:ea typeface="+mn-ea"/>
              </a:rPr>
              <a:t> what relationship between </a:t>
            </a:r>
            <a:r>
              <a:rPr lang="en-US" altLang="zh-CN" sz="2400" dirty="0" err="1">
                <a:solidFill>
                  <a:schemeClr val="accent2"/>
                </a:solidFill>
                <a:latin typeface="+mn-lt"/>
                <a:ea typeface="+mn-ea"/>
              </a:rPr>
              <a:t>seq</a:t>
            </a:r>
            <a:r>
              <a:rPr lang="en-US" altLang="zh-CN" sz="2400" dirty="0">
                <a:solidFill>
                  <a:schemeClr val="accent2"/>
                </a:solidFill>
                <a:latin typeface="+mn-lt"/>
                <a:ea typeface="+mn-ea"/>
              </a:rPr>
              <a:t> # size</a:t>
            </a:r>
            <a:r>
              <a:rPr lang="en-US" altLang="zh-CN" sz="2400" dirty="0">
                <a:latin typeface="+mn-lt"/>
                <a:ea typeface="+mn-ea"/>
              </a:rPr>
              <a:t> and </a:t>
            </a:r>
            <a:r>
              <a:rPr lang="en-US" altLang="zh-CN" sz="2400" dirty="0">
                <a:solidFill>
                  <a:schemeClr val="accent2"/>
                </a:solidFill>
                <a:latin typeface="+mn-lt"/>
                <a:ea typeface="+mn-ea"/>
              </a:rPr>
              <a:t>window size</a:t>
            </a:r>
            <a:r>
              <a:rPr lang="en-US" altLang="zh-CN" sz="2400" dirty="0">
                <a:latin typeface="+mn-lt"/>
                <a:ea typeface="+mn-ea"/>
              </a:rPr>
              <a:t> to avoid problem in (b)?</a:t>
            </a:r>
          </a:p>
        </p:txBody>
      </p:sp>
    </p:spTree>
    <p:extLst>
      <p:ext uri="{BB962C8B-B14F-4D97-AF65-F5344CB8AC3E}">
        <p14:creationId xmlns:p14="http://schemas.microsoft.com/office/powerpoint/2010/main" val="328042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373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881" grpId="0"/>
      <p:bldP spid="373884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What are drawbacks of SR?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87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0309595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Outline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3.1 Transport-layer services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3.2 Multiplexing and demultiplexing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3.3 Connectionless transport: UDP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3.4 Principles of reliable data transfer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>
                <a:solidFill>
                  <a:schemeClr val="accent2"/>
                </a:solidFill>
              </a:rPr>
              <a:t>3.5 Connection-oriented transport: TCP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3.6 Principles of congestion control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3.7 TCP congestion control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88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0595336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TCP: Overview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full duplex data: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bi-directional data flow in same connection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MSS: maximum segment size</a:t>
            </a:r>
          </a:p>
          <a:p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connection-oriented: 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handshaking (exchange of control </a:t>
            </a:r>
            <a:r>
              <a:rPr lang="en-US" altLang="zh-CN" sz="2000" dirty="0" err="1">
                <a:ea typeface="宋体" panose="02010600030101010101" pitchFamily="2" charset="-122"/>
              </a:rPr>
              <a:t>msgs</a:t>
            </a:r>
            <a:r>
              <a:rPr lang="en-US" altLang="zh-CN" sz="2000" dirty="0">
                <a:ea typeface="宋体" panose="02010600030101010101" pitchFamily="2" charset="-122"/>
              </a:rPr>
              <a:t>) </a:t>
            </a:r>
            <a:r>
              <a:rPr lang="en-US" altLang="zh-CN" sz="2000" dirty="0" err="1">
                <a:ea typeface="宋体" panose="02010600030101010101" pitchFamily="2" charset="-122"/>
              </a:rPr>
              <a:t>init’s</a:t>
            </a:r>
            <a:r>
              <a:rPr lang="en-US" altLang="zh-CN" sz="2000" dirty="0">
                <a:ea typeface="宋体" panose="02010600030101010101" pitchFamily="2" charset="-122"/>
              </a:rPr>
              <a:t> sender, receiver state before data exchange</a:t>
            </a:r>
          </a:p>
          <a:p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flow controlled: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sender will not overwhelm receiver</a:t>
            </a:r>
          </a:p>
        </p:txBody>
      </p:sp>
      <p:sp>
        <p:nvSpPr>
          <p:cNvPr id="18437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point-to-point: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one sender, one receiver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reliable, in-order byte steam: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no “message boundaries”</a:t>
            </a:r>
          </a:p>
          <a:p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pipelined: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TCP congestion and flow control set window size</a:t>
            </a:r>
          </a:p>
          <a:p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send &amp; receive buffers</a:t>
            </a:r>
          </a:p>
          <a:p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89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78965957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BFAFE0DF-1996-4156-9869-6A7FC202B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 is a byte-oriented protocol 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D1CC30C-E2D2-4D0B-B19D-116451EDF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90</a:t>
            </a:fld>
            <a:endParaRPr lang="en-US" altLang="zh-CN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63D3F5D-BE41-4DC2-8FA5-7DA2D7F79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524" y="1467883"/>
            <a:ext cx="6553200" cy="392223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A37FDFD-067F-4178-A6A3-7EF384819A7D}"/>
              </a:ext>
            </a:extLst>
          </p:cNvPr>
          <p:cNvSpPr txBox="1"/>
          <p:nvPr/>
        </p:nvSpPr>
        <p:spPr>
          <a:xfrm>
            <a:off x="2397518" y="5821783"/>
            <a:ext cx="7396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accent2"/>
                </a:solidFill>
                <a:latin typeface="+mj-lt"/>
              </a:rPr>
              <a:t>The sender writes bytes into a TCP connection and the receiver</a:t>
            </a:r>
          </a:p>
          <a:p>
            <a:pPr algn="ctr"/>
            <a:r>
              <a:rPr lang="en-US" altLang="zh-CN" sz="2000" dirty="0">
                <a:solidFill>
                  <a:schemeClr val="accent2"/>
                </a:solidFill>
                <a:latin typeface="+mj-lt"/>
              </a:rPr>
              <a:t>reads bytes out of the TCP connection</a:t>
            </a:r>
            <a:endParaRPr lang="zh-CN" altLang="en-US" sz="2000" dirty="0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9061761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0"/>
          <p:cNvSpPr>
            <a:spLocks noGrp="1"/>
          </p:cNvSpPr>
          <p:nvPr>
            <p:ph type="title"/>
          </p:nvPr>
        </p:nvSpPr>
        <p:spPr>
          <a:xfrm>
            <a:off x="924560" y="335280"/>
            <a:ext cx="10149840" cy="851852"/>
          </a:xfrm>
        </p:spPr>
        <p:txBody>
          <a:bodyPr/>
          <a:lstStyle/>
          <a:p>
            <a:r>
              <a:rPr lang="en-US" altLang="zh-CN" dirty="0"/>
              <a:t>3.5 Connection-Oriented Transport: TCP</a:t>
            </a:r>
            <a:endParaRPr lang="zh-CN" altLang="en-US" dirty="0"/>
          </a:p>
        </p:txBody>
      </p:sp>
      <p:sp>
        <p:nvSpPr>
          <p:cNvPr id="12" name="内容占位符 11"/>
          <p:cNvSpPr>
            <a:spLocks noGrp="1"/>
          </p:cNvSpPr>
          <p:nvPr>
            <p:ph idx="1"/>
          </p:nvPr>
        </p:nvSpPr>
        <p:spPr>
          <a:xfrm>
            <a:off x="3273044" y="1597980"/>
            <a:ext cx="5892800" cy="4648200"/>
          </a:xfrm>
        </p:spPr>
        <p:txBody>
          <a:bodyPr/>
          <a:lstStyle/>
          <a:p>
            <a:r>
              <a:rPr lang="en-US" altLang="zh-CN" dirty="0">
                <a:solidFill>
                  <a:schemeClr val="accent2"/>
                </a:solidFill>
              </a:rPr>
              <a:t>segment structure</a:t>
            </a:r>
          </a:p>
          <a:p>
            <a:r>
              <a:rPr lang="en-US" altLang="zh-CN" dirty="0"/>
              <a:t>reliable data transfer</a:t>
            </a:r>
          </a:p>
          <a:p>
            <a:r>
              <a:rPr lang="en-US" altLang="zh-CN" dirty="0"/>
              <a:t>flow control</a:t>
            </a:r>
          </a:p>
          <a:p>
            <a:r>
              <a:rPr lang="en-US" altLang="zh-CN" dirty="0"/>
              <a:t>connection management</a:t>
            </a:r>
            <a:endParaRPr lang="zh-CN" altLang="en-US" dirty="0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>
          <a:xfrm>
            <a:off x="11074400" y="6510338"/>
            <a:ext cx="1117600" cy="347662"/>
          </a:xfrm>
        </p:spPr>
        <p:txBody>
          <a:bodyPr/>
          <a:lstStyle/>
          <a:p>
            <a:fld id="{DEDE5757-5941-4466-94C9-99ED3E191645}" type="slidenum">
              <a:rPr lang="en-US" altLang="zh-CN" smtClean="0"/>
              <a:pPr/>
              <a:t>91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6150599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To realize </a:t>
            </a:r>
            <a:r>
              <a:rPr lang="en-US" altLang="zh-CN" dirty="0" err="1"/>
              <a:t>rdt</a:t>
            </a:r>
            <a:r>
              <a:rPr lang="en-US" altLang="zh-CN" dirty="0"/>
              <a:t>, what states shall a host maintain?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92</a:t>
            </a:fld>
            <a:endParaRPr lang="en-US" altLang="zh-CN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41FD778-7381-4ABE-999F-791AFE2629E4}"/>
              </a:ext>
            </a:extLst>
          </p:cNvPr>
          <p:cNvSpPr txBox="1"/>
          <p:nvPr/>
        </p:nvSpPr>
        <p:spPr>
          <a:xfrm>
            <a:off x="2625017" y="4761139"/>
            <a:ext cx="6941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Connection state, Window, sent #, </a:t>
            </a:r>
            <a:r>
              <a:rPr lang="en-US" altLang="zh-CN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acked</a:t>
            </a: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rPr>
              <a:t> #, timer!</a:t>
            </a:r>
          </a:p>
        </p:txBody>
      </p:sp>
    </p:spTree>
    <p:extLst>
      <p:ext uri="{BB962C8B-B14F-4D97-AF65-F5344CB8AC3E}">
        <p14:creationId xmlns:p14="http://schemas.microsoft.com/office/powerpoint/2010/main" val="170888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 segment structure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93</a:t>
            </a:fld>
            <a:endParaRPr lang="en-US" altLang="zh-CN" dirty="0"/>
          </a:p>
        </p:txBody>
      </p:sp>
      <p:grpSp>
        <p:nvGrpSpPr>
          <p:cNvPr id="20484" name="Group 3"/>
          <p:cNvGrpSpPr>
            <a:grpSpLocks/>
          </p:cNvGrpSpPr>
          <p:nvPr/>
        </p:nvGrpSpPr>
        <p:grpSpPr bwMode="auto">
          <a:xfrm>
            <a:off x="4283075" y="1103314"/>
            <a:ext cx="4089400" cy="5330825"/>
            <a:chOff x="2818" y="659"/>
            <a:chExt cx="2576" cy="3358"/>
          </a:xfrm>
        </p:grpSpPr>
        <p:sp>
          <p:nvSpPr>
            <p:cNvPr id="20501" name="Rectangle 4"/>
            <p:cNvSpPr>
              <a:spLocks noChangeArrowheads="1"/>
            </p:cNvSpPr>
            <p:nvPr/>
          </p:nvSpPr>
          <p:spPr bwMode="auto">
            <a:xfrm>
              <a:off x="2905" y="917"/>
              <a:ext cx="2489" cy="303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20502" name="Rectangle 5"/>
            <p:cNvSpPr>
              <a:spLocks noChangeArrowheads="1"/>
            </p:cNvSpPr>
            <p:nvPr/>
          </p:nvSpPr>
          <p:spPr bwMode="auto">
            <a:xfrm>
              <a:off x="2851" y="990"/>
              <a:ext cx="2489" cy="302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400" dirty="0">
                <a:latin typeface="+mn-lt"/>
                <a:ea typeface="+mn-ea"/>
              </a:endParaRPr>
            </a:p>
          </p:txBody>
        </p:sp>
        <p:sp>
          <p:nvSpPr>
            <p:cNvPr id="20503" name="Text Box 6"/>
            <p:cNvSpPr txBox="1">
              <a:spLocks noChangeArrowheads="1"/>
            </p:cNvSpPr>
            <p:nvPr/>
          </p:nvSpPr>
          <p:spPr bwMode="auto">
            <a:xfrm>
              <a:off x="2886" y="968"/>
              <a:ext cx="89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dirty="0">
                  <a:latin typeface="+mn-lt"/>
                  <a:ea typeface="+mn-ea"/>
                </a:rPr>
                <a:t>source port #</a:t>
              </a:r>
              <a:endParaRPr lang="en-US" altLang="zh-CN" sz="2400" dirty="0">
                <a:latin typeface="+mn-lt"/>
                <a:ea typeface="+mn-ea"/>
              </a:endParaRPr>
            </a:p>
          </p:txBody>
        </p:sp>
        <p:sp>
          <p:nvSpPr>
            <p:cNvPr id="20504" name="Text Box 7"/>
            <p:cNvSpPr txBox="1">
              <a:spLocks noChangeArrowheads="1"/>
            </p:cNvSpPr>
            <p:nvPr/>
          </p:nvSpPr>
          <p:spPr bwMode="auto">
            <a:xfrm>
              <a:off x="4198" y="971"/>
              <a:ext cx="74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dirty="0" err="1">
                  <a:latin typeface="+mn-lt"/>
                  <a:ea typeface="+mn-ea"/>
                </a:rPr>
                <a:t>dest</a:t>
              </a:r>
              <a:r>
                <a:rPr lang="en-US" altLang="zh-CN" sz="2000" dirty="0">
                  <a:latin typeface="+mn-lt"/>
                  <a:ea typeface="+mn-ea"/>
                </a:rPr>
                <a:t> port #</a:t>
              </a:r>
              <a:endParaRPr lang="en-US" altLang="zh-CN" sz="1800" dirty="0">
                <a:latin typeface="+mn-lt"/>
                <a:ea typeface="+mn-ea"/>
              </a:endParaRPr>
            </a:p>
          </p:txBody>
        </p:sp>
        <p:sp>
          <p:nvSpPr>
            <p:cNvPr id="20505" name="Line 8"/>
            <p:cNvSpPr>
              <a:spLocks noChangeShapeType="1"/>
            </p:cNvSpPr>
            <p:nvPr/>
          </p:nvSpPr>
          <p:spPr bwMode="auto">
            <a:xfrm>
              <a:off x="2853" y="1226"/>
              <a:ext cx="2486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506" name="Line 9"/>
            <p:cNvSpPr>
              <a:spLocks noChangeShapeType="1"/>
            </p:cNvSpPr>
            <p:nvPr/>
          </p:nvSpPr>
          <p:spPr bwMode="auto">
            <a:xfrm flipV="1">
              <a:off x="2849" y="1465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507" name="Line 10"/>
            <p:cNvSpPr>
              <a:spLocks noChangeShapeType="1"/>
            </p:cNvSpPr>
            <p:nvPr/>
          </p:nvSpPr>
          <p:spPr bwMode="auto">
            <a:xfrm flipV="1">
              <a:off x="4075" y="990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508" name="Text Box 11"/>
            <p:cNvSpPr txBox="1">
              <a:spLocks noChangeArrowheads="1"/>
            </p:cNvSpPr>
            <p:nvPr/>
          </p:nvSpPr>
          <p:spPr bwMode="auto">
            <a:xfrm>
              <a:off x="3758" y="659"/>
              <a:ext cx="46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32 bits</a:t>
              </a:r>
              <a:endParaRPr lang="en-US" altLang="zh-CN" sz="2400" dirty="0">
                <a:latin typeface="+mn-lt"/>
                <a:ea typeface="+mn-ea"/>
              </a:endParaRPr>
            </a:p>
          </p:txBody>
        </p:sp>
        <p:sp>
          <p:nvSpPr>
            <p:cNvPr id="20509" name="Line 12"/>
            <p:cNvSpPr>
              <a:spLocks noChangeShapeType="1"/>
            </p:cNvSpPr>
            <p:nvPr/>
          </p:nvSpPr>
          <p:spPr bwMode="auto">
            <a:xfrm>
              <a:off x="4417" y="811"/>
              <a:ext cx="899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510" name="Line 13"/>
            <p:cNvSpPr>
              <a:spLocks noChangeShapeType="1"/>
            </p:cNvSpPr>
            <p:nvPr/>
          </p:nvSpPr>
          <p:spPr bwMode="auto">
            <a:xfrm rot="10800000">
              <a:off x="2837" y="818"/>
              <a:ext cx="8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511" name="Text Box 14"/>
            <p:cNvSpPr txBox="1">
              <a:spLocks noChangeArrowheads="1"/>
            </p:cNvSpPr>
            <p:nvPr/>
          </p:nvSpPr>
          <p:spPr bwMode="auto">
            <a:xfrm>
              <a:off x="3475" y="2845"/>
              <a:ext cx="1067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dirty="0">
                  <a:latin typeface="+mn-lt"/>
                  <a:ea typeface="+mn-ea"/>
                </a:rPr>
                <a:t>application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dirty="0">
                  <a:latin typeface="+mn-lt"/>
                  <a:ea typeface="+mn-ea"/>
                </a:rPr>
                <a:t>data 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dirty="0">
                  <a:latin typeface="+mn-lt"/>
                  <a:ea typeface="+mn-ea"/>
                </a:rPr>
                <a:t>(variable length)</a:t>
              </a:r>
              <a:endParaRPr lang="en-US" altLang="zh-CN" sz="2400" dirty="0">
                <a:latin typeface="+mn-lt"/>
                <a:ea typeface="+mn-ea"/>
              </a:endParaRPr>
            </a:p>
          </p:txBody>
        </p:sp>
        <p:sp>
          <p:nvSpPr>
            <p:cNvPr id="20512" name="Text Box 15"/>
            <p:cNvSpPr txBox="1">
              <a:spLocks noChangeArrowheads="1"/>
            </p:cNvSpPr>
            <p:nvPr/>
          </p:nvSpPr>
          <p:spPr bwMode="auto">
            <a:xfrm>
              <a:off x="3250" y="1213"/>
              <a:ext cx="156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dirty="0">
                  <a:latin typeface="+mn-lt"/>
                  <a:ea typeface="+mn-ea"/>
                </a:rPr>
                <a:t>sequence number</a:t>
              </a:r>
              <a:endParaRPr lang="en-US" altLang="zh-CN" sz="2400" dirty="0">
                <a:latin typeface="+mn-lt"/>
                <a:ea typeface="+mn-ea"/>
              </a:endParaRPr>
            </a:p>
          </p:txBody>
        </p:sp>
        <p:sp>
          <p:nvSpPr>
            <p:cNvPr id="20513" name="Line 16"/>
            <p:cNvSpPr>
              <a:spLocks noChangeShapeType="1"/>
            </p:cNvSpPr>
            <p:nvPr/>
          </p:nvSpPr>
          <p:spPr bwMode="auto">
            <a:xfrm flipV="1">
              <a:off x="2855" y="1705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514" name="Text Box 17"/>
            <p:cNvSpPr txBox="1">
              <a:spLocks noChangeArrowheads="1"/>
            </p:cNvSpPr>
            <p:nvPr/>
          </p:nvSpPr>
          <p:spPr bwMode="auto">
            <a:xfrm>
              <a:off x="2998" y="1465"/>
              <a:ext cx="214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dirty="0">
                  <a:latin typeface="+mn-lt"/>
                  <a:ea typeface="+mn-ea"/>
                </a:rPr>
                <a:t>acknowledgement number</a:t>
              </a:r>
            </a:p>
          </p:txBody>
        </p:sp>
        <p:sp>
          <p:nvSpPr>
            <p:cNvPr id="20515" name="Line 18"/>
            <p:cNvSpPr>
              <a:spLocks noChangeShapeType="1"/>
            </p:cNvSpPr>
            <p:nvPr/>
          </p:nvSpPr>
          <p:spPr bwMode="auto">
            <a:xfrm flipV="1">
              <a:off x="2852" y="1954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516" name="Line 19"/>
            <p:cNvSpPr>
              <a:spLocks noChangeShapeType="1"/>
            </p:cNvSpPr>
            <p:nvPr/>
          </p:nvSpPr>
          <p:spPr bwMode="auto">
            <a:xfrm flipV="1">
              <a:off x="2849" y="2200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517" name="Line 20"/>
            <p:cNvSpPr>
              <a:spLocks noChangeShapeType="1"/>
            </p:cNvSpPr>
            <p:nvPr/>
          </p:nvSpPr>
          <p:spPr bwMode="auto">
            <a:xfrm flipV="1">
              <a:off x="2849" y="2554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518" name="Line 21"/>
            <p:cNvSpPr>
              <a:spLocks noChangeShapeType="1"/>
            </p:cNvSpPr>
            <p:nvPr/>
          </p:nvSpPr>
          <p:spPr bwMode="auto">
            <a:xfrm flipH="1" flipV="1">
              <a:off x="4084" y="1707"/>
              <a:ext cx="3" cy="4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519" name="Text Box 22"/>
            <p:cNvSpPr txBox="1">
              <a:spLocks noChangeArrowheads="1"/>
            </p:cNvSpPr>
            <p:nvPr/>
          </p:nvSpPr>
          <p:spPr bwMode="auto">
            <a:xfrm>
              <a:off x="4126" y="1712"/>
              <a:ext cx="97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Receive window</a:t>
              </a:r>
            </a:p>
          </p:txBody>
        </p:sp>
        <p:sp>
          <p:nvSpPr>
            <p:cNvPr id="20520" name="Text Box 23"/>
            <p:cNvSpPr txBox="1">
              <a:spLocks noChangeArrowheads="1"/>
            </p:cNvSpPr>
            <p:nvPr/>
          </p:nvSpPr>
          <p:spPr bwMode="auto">
            <a:xfrm>
              <a:off x="4177" y="1961"/>
              <a:ext cx="88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 err="1">
                  <a:latin typeface="+mn-lt"/>
                  <a:ea typeface="+mn-ea"/>
                </a:rPr>
                <a:t>Urg</a:t>
              </a:r>
              <a:r>
                <a:rPr lang="en-US" altLang="zh-CN" sz="1800" dirty="0">
                  <a:latin typeface="+mn-lt"/>
                  <a:ea typeface="+mn-ea"/>
                </a:rPr>
                <a:t> data </a:t>
              </a:r>
              <a:r>
                <a:rPr lang="en-US" altLang="zh-CN" sz="1800" dirty="0" err="1">
                  <a:latin typeface="+mn-lt"/>
                  <a:ea typeface="+mn-ea"/>
                </a:rPr>
                <a:t>pnter</a:t>
              </a:r>
              <a:endParaRPr lang="en-US" altLang="zh-CN" sz="1800" dirty="0">
                <a:latin typeface="+mn-lt"/>
                <a:ea typeface="+mn-ea"/>
              </a:endParaRPr>
            </a:p>
          </p:txBody>
        </p:sp>
        <p:sp>
          <p:nvSpPr>
            <p:cNvPr id="20521" name="Text Box 24"/>
            <p:cNvSpPr txBox="1">
              <a:spLocks noChangeArrowheads="1"/>
            </p:cNvSpPr>
            <p:nvPr/>
          </p:nvSpPr>
          <p:spPr bwMode="auto">
            <a:xfrm>
              <a:off x="3084" y="1949"/>
              <a:ext cx="65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checksum</a:t>
              </a:r>
            </a:p>
          </p:txBody>
        </p:sp>
        <p:sp>
          <p:nvSpPr>
            <p:cNvPr id="20522" name="Text Box 25"/>
            <p:cNvSpPr txBox="1">
              <a:spLocks noChangeArrowheads="1"/>
            </p:cNvSpPr>
            <p:nvPr/>
          </p:nvSpPr>
          <p:spPr bwMode="auto">
            <a:xfrm>
              <a:off x="3935" y="1730"/>
              <a:ext cx="18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F</a:t>
              </a:r>
            </a:p>
          </p:txBody>
        </p:sp>
        <p:sp>
          <p:nvSpPr>
            <p:cNvPr id="20523" name="Line 26"/>
            <p:cNvSpPr>
              <a:spLocks noChangeShapeType="1"/>
            </p:cNvSpPr>
            <p:nvPr/>
          </p:nvSpPr>
          <p:spPr bwMode="auto">
            <a:xfrm flipV="1">
              <a:off x="3985" y="1701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524" name="Line 27"/>
            <p:cNvSpPr>
              <a:spLocks noChangeShapeType="1"/>
            </p:cNvSpPr>
            <p:nvPr/>
          </p:nvSpPr>
          <p:spPr bwMode="auto">
            <a:xfrm flipV="1">
              <a:off x="3883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525" name="Line 28"/>
            <p:cNvSpPr>
              <a:spLocks noChangeShapeType="1"/>
            </p:cNvSpPr>
            <p:nvPr/>
          </p:nvSpPr>
          <p:spPr bwMode="auto">
            <a:xfrm flipV="1">
              <a:off x="3778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526" name="Line 29"/>
            <p:cNvSpPr>
              <a:spLocks noChangeShapeType="1"/>
            </p:cNvSpPr>
            <p:nvPr/>
          </p:nvSpPr>
          <p:spPr bwMode="auto">
            <a:xfrm flipV="1">
              <a:off x="3676" y="1707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527" name="Line 30"/>
            <p:cNvSpPr>
              <a:spLocks noChangeShapeType="1"/>
            </p:cNvSpPr>
            <p:nvPr/>
          </p:nvSpPr>
          <p:spPr bwMode="auto">
            <a:xfrm flipV="1">
              <a:off x="3577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528" name="Line 31"/>
            <p:cNvSpPr>
              <a:spLocks noChangeShapeType="1"/>
            </p:cNvSpPr>
            <p:nvPr/>
          </p:nvSpPr>
          <p:spPr bwMode="auto">
            <a:xfrm flipV="1">
              <a:off x="3469" y="1710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529" name="Text Box 32"/>
            <p:cNvSpPr txBox="1">
              <a:spLocks noChangeArrowheads="1"/>
            </p:cNvSpPr>
            <p:nvPr/>
          </p:nvSpPr>
          <p:spPr bwMode="auto">
            <a:xfrm>
              <a:off x="3828" y="1727"/>
              <a:ext cx="18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S</a:t>
              </a:r>
            </a:p>
          </p:txBody>
        </p:sp>
        <p:sp>
          <p:nvSpPr>
            <p:cNvPr id="20530" name="Text Box 33"/>
            <p:cNvSpPr txBox="1">
              <a:spLocks noChangeArrowheads="1"/>
            </p:cNvSpPr>
            <p:nvPr/>
          </p:nvSpPr>
          <p:spPr bwMode="auto">
            <a:xfrm>
              <a:off x="3727" y="1727"/>
              <a:ext cx="19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R</a:t>
              </a:r>
            </a:p>
          </p:txBody>
        </p:sp>
        <p:sp>
          <p:nvSpPr>
            <p:cNvPr id="20531" name="Text Box 34"/>
            <p:cNvSpPr txBox="1">
              <a:spLocks noChangeArrowheads="1"/>
            </p:cNvSpPr>
            <p:nvPr/>
          </p:nvSpPr>
          <p:spPr bwMode="auto">
            <a:xfrm>
              <a:off x="3628" y="1724"/>
              <a:ext cx="18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P</a:t>
              </a:r>
            </a:p>
          </p:txBody>
        </p:sp>
        <p:sp>
          <p:nvSpPr>
            <p:cNvPr id="20532" name="Text Box 35"/>
            <p:cNvSpPr txBox="1">
              <a:spLocks noChangeArrowheads="1"/>
            </p:cNvSpPr>
            <p:nvPr/>
          </p:nvSpPr>
          <p:spPr bwMode="auto">
            <a:xfrm>
              <a:off x="3519" y="1724"/>
              <a:ext cx="18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A</a:t>
              </a:r>
            </a:p>
          </p:txBody>
        </p:sp>
        <p:sp>
          <p:nvSpPr>
            <p:cNvPr id="20533" name="Text Box 36"/>
            <p:cNvSpPr txBox="1">
              <a:spLocks noChangeArrowheads="1"/>
            </p:cNvSpPr>
            <p:nvPr/>
          </p:nvSpPr>
          <p:spPr bwMode="auto">
            <a:xfrm>
              <a:off x="3417" y="1724"/>
              <a:ext cx="19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U</a:t>
              </a:r>
            </a:p>
          </p:txBody>
        </p:sp>
        <p:sp>
          <p:nvSpPr>
            <p:cNvPr id="20534" name="Text Box 37"/>
            <p:cNvSpPr txBox="1">
              <a:spLocks noChangeArrowheads="1"/>
            </p:cNvSpPr>
            <p:nvPr/>
          </p:nvSpPr>
          <p:spPr bwMode="auto">
            <a:xfrm>
              <a:off x="2818" y="1665"/>
              <a:ext cx="333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head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 err="1">
                  <a:latin typeface="+mn-lt"/>
                  <a:ea typeface="+mn-ea"/>
                </a:rPr>
                <a:t>len</a:t>
              </a:r>
              <a:endParaRPr lang="en-US" altLang="zh-CN" sz="1800" dirty="0">
                <a:latin typeface="+mn-lt"/>
                <a:ea typeface="+mn-ea"/>
              </a:endParaRPr>
            </a:p>
          </p:txBody>
        </p:sp>
        <p:sp>
          <p:nvSpPr>
            <p:cNvPr id="20535" name="Text Box 38"/>
            <p:cNvSpPr txBox="1">
              <a:spLocks noChangeArrowheads="1"/>
            </p:cNvSpPr>
            <p:nvPr/>
          </p:nvSpPr>
          <p:spPr bwMode="auto">
            <a:xfrm>
              <a:off x="3121" y="1665"/>
              <a:ext cx="328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not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used</a:t>
              </a:r>
              <a:endParaRPr lang="en-US" altLang="zh-CN" sz="1800" dirty="0">
                <a:latin typeface="+mn-lt"/>
                <a:ea typeface="+mn-ea"/>
              </a:endParaRPr>
            </a:p>
          </p:txBody>
        </p:sp>
        <p:sp>
          <p:nvSpPr>
            <p:cNvPr id="20536" name="Line 39"/>
            <p:cNvSpPr>
              <a:spLocks noChangeShapeType="1"/>
            </p:cNvSpPr>
            <p:nvPr/>
          </p:nvSpPr>
          <p:spPr bwMode="auto">
            <a:xfrm flipV="1">
              <a:off x="3151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537" name="Text Box 40"/>
            <p:cNvSpPr txBox="1">
              <a:spLocks noChangeArrowheads="1"/>
            </p:cNvSpPr>
            <p:nvPr/>
          </p:nvSpPr>
          <p:spPr bwMode="auto">
            <a:xfrm>
              <a:off x="3098" y="2266"/>
              <a:ext cx="155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dirty="0">
                  <a:latin typeface="+mn-lt"/>
                  <a:ea typeface="+mn-ea"/>
                </a:rPr>
                <a:t>Options (variable length)</a:t>
              </a:r>
              <a:endParaRPr lang="en-US" altLang="zh-CN" sz="2400" dirty="0">
                <a:latin typeface="+mn-lt"/>
                <a:ea typeface="+mn-ea"/>
              </a:endParaRPr>
            </a:p>
          </p:txBody>
        </p:sp>
      </p:grpSp>
      <p:sp>
        <p:nvSpPr>
          <p:cNvPr id="20485" name="Text Box 41"/>
          <p:cNvSpPr txBox="1">
            <a:spLocks noChangeArrowheads="1"/>
          </p:cNvSpPr>
          <p:nvPr/>
        </p:nvSpPr>
        <p:spPr bwMode="auto">
          <a:xfrm>
            <a:off x="2127982" y="1431926"/>
            <a:ext cx="18614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URG: urgent data 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(generally not used)</a:t>
            </a: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20486" name="Text Box 42"/>
          <p:cNvSpPr txBox="1">
            <a:spLocks noChangeArrowheads="1"/>
          </p:cNvSpPr>
          <p:nvPr/>
        </p:nvSpPr>
        <p:spPr bwMode="auto">
          <a:xfrm>
            <a:off x="2723931" y="2155826"/>
            <a:ext cx="1217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ACK: ACK #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valid</a:t>
            </a: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20487" name="Text Box 43"/>
          <p:cNvSpPr txBox="1">
            <a:spLocks noChangeArrowheads="1"/>
          </p:cNvSpPr>
          <p:nvPr/>
        </p:nvSpPr>
        <p:spPr bwMode="auto">
          <a:xfrm>
            <a:off x="2044905" y="2832101"/>
            <a:ext cx="19159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PSH: push data now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(generally not used)</a:t>
            </a:r>
          </a:p>
        </p:txBody>
      </p:sp>
      <p:sp>
        <p:nvSpPr>
          <p:cNvPr id="20488" name="Text Box 44"/>
          <p:cNvSpPr txBox="1">
            <a:spLocks noChangeArrowheads="1"/>
          </p:cNvSpPr>
          <p:nvPr/>
        </p:nvSpPr>
        <p:spPr bwMode="auto">
          <a:xfrm>
            <a:off x="2358907" y="3632201"/>
            <a:ext cx="162095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RST, SYN, FIN: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connection </a:t>
            </a:r>
            <a:r>
              <a:rPr lang="en-US" altLang="zh-CN" sz="1800" dirty="0" err="1">
                <a:latin typeface="+mn-lt"/>
                <a:ea typeface="+mn-ea"/>
              </a:rPr>
              <a:t>estab</a:t>
            </a:r>
            <a:endParaRPr lang="en-US" altLang="zh-CN" sz="1800" dirty="0">
              <a:latin typeface="+mn-lt"/>
              <a:ea typeface="+mn-ea"/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(setup, teardown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commands)</a:t>
            </a:r>
          </a:p>
        </p:txBody>
      </p:sp>
      <p:sp>
        <p:nvSpPr>
          <p:cNvPr id="20489" name="Line 45"/>
          <p:cNvSpPr>
            <a:spLocks noChangeShapeType="1"/>
          </p:cNvSpPr>
          <p:nvPr/>
        </p:nvSpPr>
        <p:spPr bwMode="auto">
          <a:xfrm>
            <a:off x="3895726" y="1800226"/>
            <a:ext cx="1495425" cy="9620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490" name="Line 46"/>
          <p:cNvSpPr>
            <a:spLocks noChangeShapeType="1"/>
          </p:cNvSpPr>
          <p:nvPr/>
        </p:nvSpPr>
        <p:spPr bwMode="auto">
          <a:xfrm>
            <a:off x="3867151" y="2476501"/>
            <a:ext cx="1647825" cy="3524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491" name="Line 47"/>
          <p:cNvSpPr>
            <a:spLocks noChangeShapeType="1"/>
          </p:cNvSpPr>
          <p:nvPr/>
        </p:nvSpPr>
        <p:spPr bwMode="auto">
          <a:xfrm flipV="1">
            <a:off x="3876676" y="2828925"/>
            <a:ext cx="1838325" cy="457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492" name="Freeform 48"/>
          <p:cNvSpPr>
            <a:spLocks/>
          </p:cNvSpPr>
          <p:nvPr/>
        </p:nvSpPr>
        <p:spPr bwMode="auto">
          <a:xfrm>
            <a:off x="3914776" y="3105150"/>
            <a:ext cx="2314575" cy="704850"/>
          </a:xfrm>
          <a:custGeom>
            <a:avLst/>
            <a:gdLst>
              <a:gd name="T0" fmla="*/ 0 w 1458"/>
              <a:gd name="T1" fmla="*/ 2147483646 h 444"/>
              <a:gd name="T2" fmla="*/ 2147483646 w 1458"/>
              <a:gd name="T3" fmla="*/ 0 h 444"/>
              <a:gd name="T4" fmla="*/ 2147483646 w 1458"/>
              <a:gd name="T5" fmla="*/ 2147483646 h 444"/>
              <a:gd name="T6" fmla="*/ 0 60000 65536"/>
              <a:gd name="T7" fmla="*/ 0 60000 65536"/>
              <a:gd name="T8" fmla="*/ 0 60000 65536"/>
              <a:gd name="T9" fmla="*/ 0 w 1458"/>
              <a:gd name="T10" fmla="*/ 0 h 444"/>
              <a:gd name="T11" fmla="*/ 1458 w 1458"/>
              <a:gd name="T12" fmla="*/ 444 h 4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58" h="444">
                <a:moveTo>
                  <a:pt x="0" y="444"/>
                </a:moveTo>
                <a:lnTo>
                  <a:pt x="1248" y="0"/>
                </a:lnTo>
                <a:lnTo>
                  <a:pt x="1458" y="6"/>
                </a:ln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493" name="Text Box 49"/>
          <p:cNvSpPr txBox="1">
            <a:spLocks noChangeArrowheads="1"/>
          </p:cNvSpPr>
          <p:nvPr/>
        </p:nvSpPr>
        <p:spPr bwMode="auto">
          <a:xfrm>
            <a:off x="8963025" y="3013075"/>
            <a:ext cx="106631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# bytes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rcvr</a:t>
            </a:r>
            <a:r>
              <a:rPr lang="en-US" altLang="zh-CN" sz="1800" dirty="0">
                <a:latin typeface="+mn-lt"/>
                <a:ea typeface="+mn-ea"/>
              </a:rPr>
              <a:t> willing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to accept</a:t>
            </a:r>
          </a:p>
        </p:txBody>
      </p:sp>
      <p:sp>
        <p:nvSpPr>
          <p:cNvPr id="20494" name="Text Box 50"/>
          <p:cNvSpPr txBox="1">
            <a:spLocks noChangeArrowheads="1"/>
          </p:cNvSpPr>
          <p:nvPr/>
        </p:nvSpPr>
        <p:spPr bwMode="auto">
          <a:xfrm>
            <a:off x="8472489" y="1527175"/>
            <a:ext cx="2076209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counting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by bytes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of data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(not segments!)</a:t>
            </a:r>
          </a:p>
        </p:txBody>
      </p:sp>
      <p:sp>
        <p:nvSpPr>
          <p:cNvPr id="20495" name="Text Box 51"/>
          <p:cNvSpPr txBox="1">
            <a:spLocks noChangeArrowheads="1"/>
          </p:cNvSpPr>
          <p:nvPr/>
        </p:nvSpPr>
        <p:spPr bwMode="auto">
          <a:xfrm>
            <a:off x="2709415" y="4965700"/>
            <a:ext cx="11624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Internet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checksum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(as in UDP)</a:t>
            </a:r>
          </a:p>
        </p:txBody>
      </p:sp>
      <p:sp>
        <p:nvSpPr>
          <p:cNvPr id="20496" name="Line 52"/>
          <p:cNvSpPr>
            <a:spLocks noChangeShapeType="1"/>
          </p:cNvSpPr>
          <p:nvPr/>
        </p:nvSpPr>
        <p:spPr bwMode="auto">
          <a:xfrm flipV="1">
            <a:off x="3790951" y="3429000"/>
            <a:ext cx="2105025" cy="1981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497" name="Line 53"/>
          <p:cNvSpPr>
            <a:spLocks noChangeShapeType="1"/>
          </p:cNvSpPr>
          <p:nvPr/>
        </p:nvSpPr>
        <p:spPr bwMode="auto">
          <a:xfrm flipH="1" flipV="1">
            <a:off x="8210551" y="3019426"/>
            <a:ext cx="809625" cy="4667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498" name="Line 54"/>
          <p:cNvSpPr>
            <a:spLocks noChangeShapeType="1"/>
          </p:cNvSpPr>
          <p:nvPr/>
        </p:nvSpPr>
        <p:spPr bwMode="auto">
          <a:xfrm flipH="1">
            <a:off x="7942263" y="1724026"/>
            <a:ext cx="552450" cy="8858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0499" name="Line 55"/>
          <p:cNvSpPr>
            <a:spLocks noChangeShapeType="1"/>
          </p:cNvSpPr>
          <p:nvPr/>
        </p:nvSpPr>
        <p:spPr bwMode="auto">
          <a:xfrm flipH="1">
            <a:off x="7947025" y="1714501"/>
            <a:ext cx="571500" cy="5238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1933517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TCP seq. #’s and ACKs</a:t>
            </a:r>
          </a:p>
        </p:txBody>
      </p:sp>
      <p:sp>
        <p:nvSpPr>
          <p:cNvPr id="22534" name="Rectangle 5"/>
          <p:cNvSpPr>
            <a:spLocks noGrp="1" noChangeArrowheads="1"/>
          </p:cNvSpPr>
          <p:nvPr>
            <p:ph sz="half" idx="1"/>
          </p:nvPr>
        </p:nvSpPr>
        <p:spPr>
          <a:ln w="9525">
            <a:solidFill>
              <a:schemeClr val="accent1"/>
            </a:solidFill>
          </a:ln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Seq. #’s: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byte stream “number” of first byte in segment’s data</a:t>
            </a:r>
            <a:endParaRPr lang="en-US" altLang="zh-CN" sz="1800" dirty="0">
              <a:ea typeface="宋体" panose="02010600030101010101" pitchFamily="2" charset="-122"/>
            </a:endParaRPr>
          </a:p>
          <a:p>
            <a:pPr>
              <a:buFont typeface="ZapfDingbats" pitchFamily="82" charset="2"/>
              <a:buNone/>
            </a:pPr>
            <a:r>
              <a:rPr lang="en-US" altLang="zh-CN" sz="2000" u="sng" dirty="0">
                <a:solidFill>
                  <a:srgbClr val="FF0000"/>
                </a:solidFill>
                <a:ea typeface="宋体" panose="02010600030101010101" pitchFamily="2" charset="-122"/>
              </a:rPr>
              <a:t>ACKs: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 lvl="1"/>
            <a:r>
              <a:rPr lang="en-US" altLang="zh-CN" sz="2000" dirty="0" err="1">
                <a:ea typeface="宋体" panose="02010600030101010101" pitchFamily="2" charset="-122"/>
              </a:rPr>
              <a:t>seq</a:t>
            </a:r>
            <a:r>
              <a:rPr lang="en-US" altLang="zh-CN" sz="2000" dirty="0">
                <a:ea typeface="宋体" panose="02010600030101010101" pitchFamily="2" charset="-122"/>
              </a:rPr>
              <a:t> # of next byte expected from other side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cumulative ACK</a:t>
            </a:r>
          </a:p>
          <a:p>
            <a:pPr>
              <a:buFont typeface="ZapfDingbats" pitchFamily="82" charset="2"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Q:</a:t>
            </a:r>
            <a:r>
              <a:rPr lang="en-US" altLang="zh-CN" sz="2000" dirty="0">
                <a:ea typeface="宋体" panose="02010600030101010101" pitchFamily="2" charset="-122"/>
              </a:rPr>
              <a:t> how receiver handles out-of-order segments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A: TCP spec doesn’t say, - up to </a:t>
            </a:r>
            <a:r>
              <a:rPr lang="en-US" altLang="zh-CN" sz="2000" dirty="0" err="1">
                <a:ea typeface="宋体" panose="02010600030101010101" pitchFamily="2" charset="-122"/>
              </a:rPr>
              <a:t>implementor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94</a:t>
            </a:fld>
            <a:endParaRPr lang="en-US" altLang="zh-CN" dirty="0"/>
          </a:p>
        </p:txBody>
      </p:sp>
      <p:grpSp>
        <p:nvGrpSpPr>
          <p:cNvPr id="27" name="Group 192"/>
          <p:cNvGrpSpPr>
            <a:grpSpLocks/>
          </p:cNvGrpSpPr>
          <p:nvPr/>
        </p:nvGrpSpPr>
        <p:grpSpPr bwMode="auto">
          <a:xfrm>
            <a:off x="7294564" y="3816351"/>
            <a:ext cx="2674937" cy="2543175"/>
            <a:chOff x="3599" y="2404"/>
            <a:chExt cx="1685" cy="1602"/>
          </a:xfrm>
        </p:grpSpPr>
        <p:sp>
          <p:nvSpPr>
            <p:cNvPr id="28" name="Rectangle 167"/>
            <p:cNvSpPr>
              <a:spLocks noChangeArrowheads="1"/>
            </p:cNvSpPr>
            <p:nvPr/>
          </p:nvSpPr>
          <p:spPr bwMode="auto">
            <a:xfrm>
              <a:off x="3753" y="3587"/>
              <a:ext cx="1202" cy="13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29" name="Group 148"/>
            <p:cNvGrpSpPr>
              <a:grpSpLocks/>
            </p:cNvGrpSpPr>
            <p:nvPr/>
          </p:nvGrpSpPr>
          <p:grpSpPr bwMode="auto">
            <a:xfrm>
              <a:off x="3733" y="3291"/>
              <a:ext cx="1252" cy="715"/>
              <a:chOff x="1976" y="2984"/>
              <a:chExt cx="1252" cy="715"/>
            </a:xfrm>
          </p:grpSpPr>
          <p:sp>
            <p:nvSpPr>
              <p:cNvPr id="32" name="Rectangle 149"/>
              <p:cNvSpPr>
                <a:spLocks noChangeArrowheads="1"/>
              </p:cNvSpPr>
              <p:nvPr/>
            </p:nvSpPr>
            <p:spPr bwMode="auto">
              <a:xfrm>
                <a:off x="1994" y="2995"/>
                <a:ext cx="1210" cy="70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33" name="Text Box 150"/>
              <p:cNvSpPr txBox="1">
                <a:spLocks noChangeArrowheads="1"/>
              </p:cNvSpPr>
              <p:nvPr/>
            </p:nvSpPr>
            <p:spPr bwMode="auto">
              <a:xfrm>
                <a:off x="2039" y="2984"/>
                <a:ext cx="500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 dirty="0">
                    <a:latin typeface="+mn-lt"/>
                    <a:ea typeface="+mn-ea"/>
                  </a:rPr>
                  <a:t>source port #</a:t>
                </a:r>
              </a:p>
            </p:txBody>
          </p:sp>
          <p:sp>
            <p:nvSpPr>
              <p:cNvPr id="34" name="Text Box 151"/>
              <p:cNvSpPr txBox="1">
                <a:spLocks noChangeArrowheads="1"/>
              </p:cNvSpPr>
              <p:nvPr/>
            </p:nvSpPr>
            <p:spPr bwMode="auto">
              <a:xfrm>
                <a:off x="2680" y="2987"/>
                <a:ext cx="42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dest port #</a:t>
                </a:r>
              </a:p>
            </p:txBody>
          </p:sp>
          <p:sp>
            <p:nvSpPr>
              <p:cNvPr id="35" name="Text Box 152"/>
              <p:cNvSpPr txBox="1">
                <a:spLocks noChangeArrowheads="1"/>
              </p:cNvSpPr>
              <p:nvPr/>
            </p:nvSpPr>
            <p:spPr bwMode="auto">
              <a:xfrm>
                <a:off x="2154" y="3117"/>
                <a:ext cx="912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200">
                    <a:latin typeface="+mn-lt"/>
                    <a:ea typeface="+mn-ea"/>
                  </a:rPr>
                  <a:t>sequence number</a:t>
                </a:r>
              </a:p>
            </p:txBody>
          </p:sp>
          <p:sp>
            <p:nvSpPr>
              <p:cNvPr id="36" name="Text Box 153"/>
              <p:cNvSpPr txBox="1">
                <a:spLocks noChangeArrowheads="1"/>
              </p:cNvSpPr>
              <p:nvPr/>
            </p:nvSpPr>
            <p:spPr bwMode="auto">
              <a:xfrm>
                <a:off x="1976" y="3257"/>
                <a:ext cx="1252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100" dirty="0">
                    <a:solidFill>
                      <a:schemeClr val="bg1"/>
                    </a:solidFill>
                    <a:latin typeface="+mn-lt"/>
                    <a:ea typeface="+mn-ea"/>
                  </a:rPr>
                  <a:t>acknowledgement 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lt"/>
                    <a:ea typeface="+mn-ea"/>
                  </a:rPr>
                  <a:t>number</a:t>
                </a:r>
              </a:p>
            </p:txBody>
          </p:sp>
          <p:sp>
            <p:nvSpPr>
              <p:cNvPr id="37" name="Text Box 154"/>
              <p:cNvSpPr txBox="1">
                <a:spLocks noChangeArrowheads="1"/>
              </p:cNvSpPr>
              <p:nvPr/>
            </p:nvSpPr>
            <p:spPr bwMode="auto">
              <a:xfrm>
                <a:off x="2083" y="3544"/>
                <a:ext cx="414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checksum</a:t>
                </a:r>
              </a:p>
            </p:txBody>
          </p:sp>
          <p:sp>
            <p:nvSpPr>
              <p:cNvPr id="38" name="Line 155"/>
              <p:cNvSpPr>
                <a:spLocks noChangeShapeType="1"/>
              </p:cNvSpPr>
              <p:nvPr/>
            </p:nvSpPr>
            <p:spPr bwMode="auto">
              <a:xfrm>
                <a:off x="1994" y="3138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39" name="Line 156"/>
              <p:cNvSpPr>
                <a:spLocks noChangeShapeType="1"/>
              </p:cNvSpPr>
              <p:nvPr/>
            </p:nvSpPr>
            <p:spPr bwMode="auto">
              <a:xfrm>
                <a:off x="1994" y="3274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40" name="Line 157"/>
              <p:cNvSpPr>
                <a:spLocks noChangeShapeType="1"/>
              </p:cNvSpPr>
              <p:nvPr/>
            </p:nvSpPr>
            <p:spPr bwMode="auto">
              <a:xfrm>
                <a:off x="1992" y="3414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41" name="Line 158"/>
              <p:cNvSpPr>
                <a:spLocks noChangeShapeType="1"/>
              </p:cNvSpPr>
              <p:nvPr/>
            </p:nvSpPr>
            <p:spPr bwMode="auto">
              <a:xfrm>
                <a:off x="2588" y="2994"/>
                <a:ext cx="0" cy="1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42" name="Line 159"/>
              <p:cNvSpPr>
                <a:spLocks noChangeShapeType="1"/>
              </p:cNvSpPr>
              <p:nvPr/>
            </p:nvSpPr>
            <p:spPr bwMode="auto">
              <a:xfrm>
                <a:off x="2588" y="3416"/>
                <a:ext cx="0" cy="2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43" name="Line 160"/>
              <p:cNvSpPr>
                <a:spLocks noChangeShapeType="1"/>
              </p:cNvSpPr>
              <p:nvPr/>
            </p:nvSpPr>
            <p:spPr bwMode="auto">
              <a:xfrm>
                <a:off x="1994" y="3548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44" name="Text Box 161"/>
              <p:cNvSpPr txBox="1">
                <a:spLocks noChangeArrowheads="1"/>
              </p:cNvSpPr>
              <p:nvPr/>
            </p:nvSpPr>
            <p:spPr bwMode="auto">
              <a:xfrm>
                <a:off x="2725" y="3390"/>
                <a:ext cx="289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200">
                    <a:latin typeface="+mn-lt"/>
                    <a:ea typeface="+mn-ea"/>
                  </a:rPr>
                  <a:t>rwnd</a:t>
                </a:r>
              </a:p>
            </p:txBody>
          </p:sp>
          <p:sp>
            <p:nvSpPr>
              <p:cNvPr id="45" name="Text Box 162"/>
              <p:cNvSpPr txBox="1">
                <a:spLocks noChangeArrowheads="1"/>
              </p:cNvSpPr>
              <p:nvPr/>
            </p:nvSpPr>
            <p:spPr bwMode="auto">
              <a:xfrm>
                <a:off x="2683" y="3544"/>
                <a:ext cx="430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urg pointer</a:t>
                </a:r>
              </a:p>
            </p:txBody>
          </p:sp>
          <p:sp>
            <p:nvSpPr>
              <p:cNvPr id="46" name="Line 163"/>
              <p:cNvSpPr>
                <a:spLocks noChangeShapeType="1"/>
              </p:cNvSpPr>
              <p:nvPr/>
            </p:nvSpPr>
            <p:spPr bwMode="auto">
              <a:xfrm>
                <a:off x="2398" y="3413"/>
                <a:ext cx="0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47" name="Line 164"/>
              <p:cNvSpPr>
                <a:spLocks noChangeShapeType="1"/>
              </p:cNvSpPr>
              <p:nvPr/>
            </p:nvSpPr>
            <p:spPr bwMode="auto">
              <a:xfrm>
                <a:off x="2143" y="3412"/>
                <a:ext cx="0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30" name="Text Box 166"/>
            <p:cNvSpPr txBox="1">
              <a:spLocks noChangeArrowheads="1"/>
            </p:cNvSpPr>
            <p:nvPr/>
          </p:nvSpPr>
          <p:spPr bwMode="auto">
            <a:xfrm>
              <a:off x="3842" y="3092"/>
              <a:ext cx="144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incoming segment to sender</a:t>
              </a:r>
            </a:p>
          </p:txBody>
        </p:sp>
        <p:sp>
          <p:nvSpPr>
            <p:cNvPr id="31" name="Freeform 168"/>
            <p:cNvSpPr>
              <a:spLocks/>
            </p:cNvSpPr>
            <p:nvPr/>
          </p:nvSpPr>
          <p:spPr bwMode="auto">
            <a:xfrm flipH="1" flipV="1">
              <a:off x="3599" y="2404"/>
              <a:ext cx="107" cy="1194"/>
            </a:xfrm>
            <a:custGeom>
              <a:avLst/>
              <a:gdLst>
                <a:gd name="T0" fmla="*/ 0 w 107"/>
                <a:gd name="T1" fmla="*/ 0 h 910"/>
                <a:gd name="T2" fmla="*/ 107 w 107"/>
                <a:gd name="T3" fmla="*/ 0 h 910"/>
                <a:gd name="T4" fmla="*/ 107 w 107"/>
                <a:gd name="T5" fmla="*/ 6095 h 9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7" h="910">
                  <a:moveTo>
                    <a:pt x="0" y="0"/>
                  </a:moveTo>
                  <a:lnTo>
                    <a:pt x="107" y="0"/>
                  </a:lnTo>
                  <a:lnTo>
                    <a:pt x="107" y="910"/>
                  </a:lnTo>
                </a:path>
              </a:pathLst>
            </a:custGeom>
            <a:noFill/>
            <a:ln w="952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48" name="Group 195"/>
          <p:cNvGrpSpPr>
            <a:grpSpLocks/>
          </p:cNvGrpSpPr>
          <p:nvPr/>
        </p:nvGrpSpPr>
        <p:grpSpPr bwMode="auto">
          <a:xfrm>
            <a:off x="8070851" y="5849938"/>
            <a:ext cx="358775" cy="304800"/>
            <a:chOff x="5144" y="3677"/>
            <a:chExt cx="226" cy="192"/>
          </a:xfrm>
        </p:grpSpPr>
        <p:sp>
          <p:nvSpPr>
            <p:cNvPr id="49" name="Rectangle 194"/>
            <p:cNvSpPr>
              <a:spLocks noChangeArrowheads="1"/>
            </p:cNvSpPr>
            <p:nvPr/>
          </p:nvSpPr>
          <p:spPr bwMode="auto">
            <a:xfrm>
              <a:off x="5212" y="3716"/>
              <a:ext cx="88" cy="13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0" name="Text Box 193"/>
            <p:cNvSpPr txBox="1">
              <a:spLocks noChangeArrowheads="1"/>
            </p:cNvSpPr>
            <p:nvPr/>
          </p:nvSpPr>
          <p:spPr bwMode="auto">
            <a:xfrm>
              <a:off x="5144" y="3677"/>
              <a:ext cx="22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  <a:latin typeface="+mn-lt"/>
                  <a:ea typeface="+mn-ea"/>
                </a:rPr>
                <a:t>A</a:t>
              </a:r>
            </a:p>
          </p:txBody>
        </p:sp>
      </p:grpSp>
      <p:sp>
        <p:nvSpPr>
          <p:cNvPr id="51" name="Rectangle 37"/>
          <p:cNvSpPr>
            <a:spLocks noChangeArrowheads="1"/>
          </p:cNvSpPr>
          <p:nvPr/>
        </p:nvSpPr>
        <p:spPr bwMode="auto">
          <a:xfrm>
            <a:off x="6221414" y="3038475"/>
            <a:ext cx="65087" cy="6223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CC3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2" name="Rectangle 39"/>
          <p:cNvSpPr>
            <a:spLocks noChangeArrowheads="1"/>
          </p:cNvSpPr>
          <p:nvPr/>
        </p:nvSpPr>
        <p:spPr bwMode="auto">
          <a:xfrm>
            <a:off x="6318250" y="3040063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3" name="Rectangle 40"/>
          <p:cNvSpPr>
            <a:spLocks noChangeArrowheads="1"/>
          </p:cNvSpPr>
          <p:nvPr/>
        </p:nvSpPr>
        <p:spPr bwMode="auto">
          <a:xfrm>
            <a:off x="6416675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4" name="Rectangle 41"/>
          <p:cNvSpPr>
            <a:spLocks noChangeArrowheads="1"/>
          </p:cNvSpPr>
          <p:nvPr/>
        </p:nvSpPr>
        <p:spPr bwMode="auto">
          <a:xfrm>
            <a:off x="6513514" y="3038475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5" name="Rectangle 42"/>
          <p:cNvSpPr>
            <a:spLocks noChangeArrowheads="1"/>
          </p:cNvSpPr>
          <p:nvPr/>
        </p:nvSpPr>
        <p:spPr bwMode="auto">
          <a:xfrm>
            <a:off x="6608764" y="3038475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6" name="Rectangle 43"/>
          <p:cNvSpPr>
            <a:spLocks noChangeArrowheads="1"/>
          </p:cNvSpPr>
          <p:nvPr/>
        </p:nvSpPr>
        <p:spPr bwMode="auto">
          <a:xfrm>
            <a:off x="6705600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7" name="Rectangle 45"/>
          <p:cNvSpPr>
            <a:spLocks noChangeArrowheads="1"/>
          </p:cNvSpPr>
          <p:nvPr/>
        </p:nvSpPr>
        <p:spPr bwMode="auto">
          <a:xfrm>
            <a:off x="6797675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8" name="Rectangle 46"/>
          <p:cNvSpPr>
            <a:spLocks noChangeArrowheads="1"/>
          </p:cNvSpPr>
          <p:nvPr/>
        </p:nvSpPr>
        <p:spPr bwMode="auto">
          <a:xfrm>
            <a:off x="6892925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9" name="Rectangle 47"/>
          <p:cNvSpPr>
            <a:spLocks noChangeArrowheads="1"/>
          </p:cNvSpPr>
          <p:nvPr/>
        </p:nvSpPr>
        <p:spPr bwMode="auto">
          <a:xfrm>
            <a:off x="6988175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0" name="Rectangle 50"/>
          <p:cNvSpPr>
            <a:spLocks noChangeArrowheads="1"/>
          </p:cNvSpPr>
          <p:nvPr/>
        </p:nvSpPr>
        <p:spPr bwMode="auto">
          <a:xfrm>
            <a:off x="7094539" y="3038475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1" name="Rectangle 51"/>
          <p:cNvSpPr>
            <a:spLocks noChangeArrowheads="1"/>
          </p:cNvSpPr>
          <p:nvPr/>
        </p:nvSpPr>
        <p:spPr bwMode="auto">
          <a:xfrm>
            <a:off x="7192964" y="3040063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2" name="Rectangle 52"/>
          <p:cNvSpPr>
            <a:spLocks noChangeArrowheads="1"/>
          </p:cNvSpPr>
          <p:nvPr/>
        </p:nvSpPr>
        <p:spPr bwMode="auto">
          <a:xfrm>
            <a:off x="7289800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3" name="Rectangle 53"/>
          <p:cNvSpPr>
            <a:spLocks noChangeArrowheads="1"/>
          </p:cNvSpPr>
          <p:nvPr/>
        </p:nvSpPr>
        <p:spPr bwMode="auto">
          <a:xfrm>
            <a:off x="7386639" y="3038475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4" name="Rectangle 54"/>
          <p:cNvSpPr>
            <a:spLocks noChangeArrowheads="1"/>
          </p:cNvSpPr>
          <p:nvPr/>
        </p:nvSpPr>
        <p:spPr bwMode="auto">
          <a:xfrm>
            <a:off x="7483475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5" name="Rectangle 55"/>
          <p:cNvSpPr>
            <a:spLocks noChangeArrowheads="1"/>
          </p:cNvSpPr>
          <p:nvPr/>
        </p:nvSpPr>
        <p:spPr bwMode="auto">
          <a:xfrm>
            <a:off x="7578725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6" name="Rectangle 56"/>
          <p:cNvSpPr>
            <a:spLocks noChangeArrowheads="1"/>
          </p:cNvSpPr>
          <p:nvPr/>
        </p:nvSpPr>
        <p:spPr bwMode="auto">
          <a:xfrm>
            <a:off x="7670800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7" name="Rectangle 57"/>
          <p:cNvSpPr>
            <a:spLocks noChangeArrowheads="1"/>
          </p:cNvSpPr>
          <p:nvPr/>
        </p:nvSpPr>
        <p:spPr bwMode="auto">
          <a:xfrm>
            <a:off x="7766050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8" name="Rectangle 58"/>
          <p:cNvSpPr>
            <a:spLocks noChangeArrowheads="1"/>
          </p:cNvSpPr>
          <p:nvPr/>
        </p:nvSpPr>
        <p:spPr bwMode="auto">
          <a:xfrm>
            <a:off x="7862889" y="3038475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9" name="Rectangle 59"/>
          <p:cNvSpPr>
            <a:spLocks noChangeArrowheads="1"/>
          </p:cNvSpPr>
          <p:nvPr/>
        </p:nvSpPr>
        <p:spPr bwMode="auto">
          <a:xfrm>
            <a:off x="7951789" y="3038475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70" name="Rectangle 60"/>
          <p:cNvSpPr>
            <a:spLocks noChangeArrowheads="1"/>
          </p:cNvSpPr>
          <p:nvPr/>
        </p:nvSpPr>
        <p:spPr bwMode="auto">
          <a:xfrm>
            <a:off x="8047039" y="3038475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71" name="Rectangle 61"/>
          <p:cNvSpPr>
            <a:spLocks noChangeArrowheads="1"/>
          </p:cNvSpPr>
          <p:nvPr/>
        </p:nvSpPr>
        <p:spPr bwMode="auto">
          <a:xfrm>
            <a:off x="8140700" y="3036888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72" name="Rectangle 62"/>
          <p:cNvSpPr>
            <a:spLocks noChangeArrowheads="1"/>
          </p:cNvSpPr>
          <p:nvPr/>
        </p:nvSpPr>
        <p:spPr bwMode="auto">
          <a:xfrm>
            <a:off x="8232775" y="3036888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73" name="Rectangle 63"/>
          <p:cNvSpPr>
            <a:spLocks noChangeArrowheads="1"/>
          </p:cNvSpPr>
          <p:nvPr/>
        </p:nvSpPr>
        <p:spPr bwMode="auto">
          <a:xfrm>
            <a:off x="8329614" y="3036888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74" name="Rectangle 64"/>
          <p:cNvSpPr>
            <a:spLocks noChangeArrowheads="1"/>
          </p:cNvSpPr>
          <p:nvPr/>
        </p:nvSpPr>
        <p:spPr bwMode="auto">
          <a:xfrm>
            <a:off x="8424864" y="3036888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75" name="Rectangle 65"/>
          <p:cNvSpPr>
            <a:spLocks noChangeArrowheads="1"/>
          </p:cNvSpPr>
          <p:nvPr/>
        </p:nvSpPr>
        <p:spPr bwMode="auto">
          <a:xfrm>
            <a:off x="8513764" y="3036888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76" name="Rectangle 66"/>
          <p:cNvSpPr>
            <a:spLocks noChangeArrowheads="1"/>
          </p:cNvSpPr>
          <p:nvPr/>
        </p:nvSpPr>
        <p:spPr bwMode="auto">
          <a:xfrm>
            <a:off x="8609014" y="3036888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77" name="Rectangle 68"/>
          <p:cNvSpPr>
            <a:spLocks noChangeArrowheads="1"/>
          </p:cNvSpPr>
          <p:nvPr/>
        </p:nvSpPr>
        <p:spPr bwMode="auto">
          <a:xfrm>
            <a:off x="8705850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78" name="Rectangle 69"/>
          <p:cNvSpPr>
            <a:spLocks noChangeArrowheads="1"/>
          </p:cNvSpPr>
          <p:nvPr/>
        </p:nvSpPr>
        <p:spPr bwMode="auto">
          <a:xfrm>
            <a:off x="8802689" y="3040063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79" name="Rectangle 70"/>
          <p:cNvSpPr>
            <a:spLocks noChangeArrowheads="1"/>
          </p:cNvSpPr>
          <p:nvPr/>
        </p:nvSpPr>
        <p:spPr bwMode="auto">
          <a:xfrm>
            <a:off x="8899525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0" name="Rectangle 71"/>
          <p:cNvSpPr>
            <a:spLocks noChangeArrowheads="1"/>
          </p:cNvSpPr>
          <p:nvPr/>
        </p:nvSpPr>
        <p:spPr bwMode="auto">
          <a:xfrm>
            <a:off x="8997950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1" name="Rectangle 72"/>
          <p:cNvSpPr>
            <a:spLocks noChangeArrowheads="1"/>
          </p:cNvSpPr>
          <p:nvPr/>
        </p:nvSpPr>
        <p:spPr bwMode="auto">
          <a:xfrm>
            <a:off x="9093200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2" name="Rectangle 73"/>
          <p:cNvSpPr>
            <a:spLocks noChangeArrowheads="1"/>
          </p:cNvSpPr>
          <p:nvPr/>
        </p:nvSpPr>
        <p:spPr bwMode="auto">
          <a:xfrm>
            <a:off x="9188450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3" name="Rectangle 74"/>
          <p:cNvSpPr>
            <a:spLocks noChangeArrowheads="1"/>
          </p:cNvSpPr>
          <p:nvPr/>
        </p:nvSpPr>
        <p:spPr bwMode="auto">
          <a:xfrm>
            <a:off x="9280525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4" name="Rectangle 75"/>
          <p:cNvSpPr>
            <a:spLocks noChangeArrowheads="1"/>
          </p:cNvSpPr>
          <p:nvPr/>
        </p:nvSpPr>
        <p:spPr bwMode="auto">
          <a:xfrm>
            <a:off x="9377364" y="3038475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5" name="Rectangle 76"/>
          <p:cNvSpPr>
            <a:spLocks noChangeArrowheads="1"/>
          </p:cNvSpPr>
          <p:nvPr/>
        </p:nvSpPr>
        <p:spPr bwMode="auto">
          <a:xfrm>
            <a:off x="9472614" y="3038475"/>
            <a:ext cx="65087" cy="6223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6" name="Rectangle 78"/>
          <p:cNvSpPr>
            <a:spLocks noChangeArrowheads="1"/>
          </p:cNvSpPr>
          <p:nvPr/>
        </p:nvSpPr>
        <p:spPr bwMode="auto">
          <a:xfrm>
            <a:off x="6178551" y="3776663"/>
            <a:ext cx="3408363" cy="88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7" name="Rectangle 79"/>
          <p:cNvSpPr>
            <a:spLocks noChangeArrowheads="1"/>
          </p:cNvSpPr>
          <p:nvPr/>
        </p:nvSpPr>
        <p:spPr bwMode="auto">
          <a:xfrm>
            <a:off x="6264276" y="2928938"/>
            <a:ext cx="3408363" cy="88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8" name="Line 80"/>
          <p:cNvSpPr>
            <a:spLocks noChangeShapeType="1"/>
          </p:cNvSpPr>
          <p:nvPr/>
        </p:nvSpPr>
        <p:spPr bwMode="auto">
          <a:xfrm>
            <a:off x="6286501" y="3890963"/>
            <a:ext cx="868363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9" name="Line 82"/>
          <p:cNvSpPr>
            <a:spLocks noChangeShapeType="1"/>
          </p:cNvSpPr>
          <p:nvPr/>
        </p:nvSpPr>
        <p:spPr bwMode="auto">
          <a:xfrm>
            <a:off x="7221538" y="3892550"/>
            <a:ext cx="868362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0" name="Line 83"/>
          <p:cNvSpPr>
            <a:spLocks noChangeShapeType="1"/>
          </p:cNvSpPr>
          <p:nvPr/>
        </p:nvSpPr>
        <p:spPr bwMode="auto">
          <a:xfrm>
            <a:off x="8715375" y="3890963"/>
            <a:ext cx="80168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1" name="Line 84"/>
          <p:cNvSpPr>
            <a:spLocks noChangeShapeType="1"/>
          </p:cNvSpPr>
          <p:nvPr/>
        </p:nvSpPr>
        <p:spPr bwMode="auto">
          <a:xfrm>
            <a:off x="8145464" y="3892550"/>
            <a:ext cx="5286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2" name="Line 87"/>
          <p:cNvSpPr>
            <a:spLocks noChangeShapeType="1"/>
          </p:cNvSpPr>
          <p:nvPr/>
        </p:nvSpPr>
        <p:spPr bwMode="auto">
          <a:xfrm>
            <a:off x="6378575" y="3914776"/>
            <a:ext cx="0" cy="233363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3" name="Line 88"/>
          <p:cNvSpPr>
            <a:spLocks noChangeShapeType="1"/>
          </p:cNvSpPr>
          <p:nvPr/>
        </p:nvSpPr>
        <p:spPr bwMode="auto">
          <a:xfrm>
            <a:off x="7607300" y="3910013"/>
            <a:ext cx="0" cy="23336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4" name="Line 89"/>
          <p:cNvSpPr>
            <a:spLocks noChangeShapeType="1"/>
          </p:cNvSpPr>
          <p:nvPr/>
        </p:nvSpPr>
        <p:spPr bwMode="auto">
          <a:xfrm>
            <a:off x="8426450" y="3910013"/>
            <a:ext cx="0" cy="23336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" name="Line 90"/>
          <p:cNvSpPr>
            <a:spLocks noChangeShapeType="1"/>
          </p:cNvSpPr>
          <p:nvPr/>
        </p:nvSpPr>
        <p:spPr bwMode="auto">
          <a:xfrm>
            <a:off x="9083675" y="3910013"/>
            <a:ext cx="0" cy="23336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" name="Text Box 91"/>
          <p:cNvSpPr txBox="1">
            <a:spLocks noChangeArrowheads="1"/>
          </p:cNvSpPr>
          <p:nvPr/>
        </p:nvSpPr>
        <p:spPr bwMode="auto">
          <a:xfrm>
            <a:off x="6254750" y="4138613"/>
            <a:ext cx="5164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000" dirty="0">
                <a:latin typeface="+mn-lt"/>
                <a:ea typeface="+mn-ea"/>
              </a:rPr>
              <a:t>sent 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000" dirty="0" err="1">
                <a:latin typeface="+mn-lt"/>
                <a:ea typeface="+mn-ea"/>
              </a:rPr>
              <a:t>ACKed</a:t>
            </a: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97" name="Text Box 92"/>
          <p:cNvSpPr txBox="1">
            <a:spLocks noChangeArrowheads="1"/>
          </p:cNvSpPr>
          <p:nvPr/>
        </p:nvSpPr>
        <p:spPr bwMode="auto">
          <a:xfrm>
            <a:off x="7235825" y="4144964"/>
            <a:ext cx="10668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 dirty="0">
                <a:latin typeface="+mn-lt"/>
                <a:ea typeface="+mn-ea"/>
              </a:rPr>
              <a:t>sent, not-yet </a:t>
            </a:r>
            <a:r>
              <a:rPr lang="en-US" altLang="en-US" sz="1000" dirty="0" err="1">
                <a:latin typeface="+mn-lt"/>
                <a:ea typeface="+mn-ea"/>
              </a:rPr>
              <a:t>ACKed</a:t>
            </a:r>
            <a:endParaRPr lang="en-US" altLang="en-US" sz="1000" dirty="0">
              <a:latin typeface="+mn-lt"/>
              <a:ea typeface="+mn-ea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 dirty="0">
                <a:latin typeface="+mn-lt"/>
                <a:ea typeface="+mn-ea"/>
              </a:rPr>
              <a:t>(</a:t>
            </a:r>
            <a:r>
              <a:rPr lang="ja-JP" altLang="en-US" sz="1000" dirty="0">
                <a:latin typeface="+mn-lt"/>
                <a:ea typeface="+mn-ea"/>
              </a:rPr>
              <a:t>“</a:t>
            </a:r>
            <a:r>
              <a:rPr lang="en-US" altLang="ja-JP" sz="1000" dirty="0">
                <a:latin typeface="+mn-lt"/>
                <a:ea typeface="+mn-ea"/>
              </a:rPr>
              <a:t>in-flight</a:t>
            </a:r>
            <a:r>
              <a:rPr lang="ja-JP" altLang="en-US" sz="1000" dirty="0">
                <a:latin typeface="+mn-lt"/>
                <a:ea typeface="+mn-ea"/>
              </a:rPr>
              <a:t>”</a:t>
            </a:r>
            <a:r>
              <a:rPr lang="en-US" altLang="ja-JP" sz="1000" dirty="0">
                <a:latin typeface="+mn-lt"/>
                <a:ea typeface="+mn-ea"/>
              </a:rPr>
              <a:t>)</a:t>
            </a:r>
            <a:endParaRPr lang="en-US" altLang="en-US" sz="1000" dirty="0">
              <a:latin typeface="+mn-lt"/>
              <a:ea typeface="+mn-ea"/>
            </a:endParaRPr>
          </a:p>
        </p:txBody>
      </p:sp>
      <p:sp>
        <p:nvSpPr>
          <p:cNvPr id="98" name="Text Box 93"/>
          <p:cNvSpPr txBox="1">
            <a:spLocks noChangeArrowheads="1"/>
          </p:cNvSpPr>
          <p:nvPr/>
        </p:nvSpPr>
        <p:spPr bwMode="auto">
          <a:xfrm>
            <a:off x="8215313" y="4140201"/>
            <a:ext cx="10668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000" dirty="0">
                <a:latin typeface="+mn-lt"/>
                <a:ea typeface="+mn-ea"/>
              </a:rPr>
              <a:t>usable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000" dirty="0">
                <a:latin typeface="+mn-lt"/>
                <a:ea typeface="+mn-ea"/>
              </a:rPr>
              <a:t>but not 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000" dirty="0">
                <a:latin typeface="+mn-lt"/>
                <a:ea typeface="+mn-ea"/>
              </a:rPr>
              <a:t>yet sent</a:t>
            </a:r>
          </a:p>
        </p:txBody>
      </p:sp>
      <p:sp>
        <p:nvSpPr>
          <p:cNvPr id="99" name="Text Box 94"/>
          <p:cNvSpPr txBox="1">
            <a:spLocks noChangeArrowheads="1"/>
          </p:cNvSpPr>
          <p:nvPr/>
        </p:nvSpPr>
        <p:spPr bwMode="auto">
          <a:xfrm>
            <a:off x="8972550" y="4144963"/>
            <a:ext cx="819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000" dirty="0">
                <a:latin typeface="+mn-lt"/>
                <a:ea typeface="+mn-ea"/>
              </a:rPr>
              <a:t>not 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000" dirty="0">
                <a:latin typeface="+mn-lt"/>
                <a:ea typeface="+mn-ea"/>
              </a:rPr>
              <a:t>usable</a:t>
            </a:r>
          </a:p>
        </p:txBody>
      </p:sp>
      <p:sp>
        <p:nvSpPr>
          <p:cNvPr id="100" name="Text Box 96"/>
          <p:cNvSpPr txBox="1">
            <a:spLocks noChangeArrowheads="1"/>
          </p:cNvSpPr>
          <p:nvPr/>
        </p:nvSpPr>
        <p:spPr bwMode="auto">
          <a:xfrm>
            <a:off x="7392871" y="2573339"/>
            <a:ext cx="976549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window size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i="1" dirty="0">
                <a:latin typeface="+mn-lt"/>
                <a:ea typeface="+mn-ea"/>
              </a:rPr>
              <a:t> N</a:t>
            </a:r>
          </a:p>
        </p:txBody>
      </p:sp>
      <p:grpSp>
        <p:nvGrpSpPr>
          <p:cNvPr id="101" name="Group 99"/>
          <p:cNvGrpSpPr>
            <a:grpSpLocks/>
          </p:cNvGrpSpPr>
          <p:nvPr/>
        </p:nvGrpSpPr>
        <p:grpSpPr bwMode="auto">
          <a:xfrm>
            <a:off x="8081964" y="2797176"/>
            <a:ext cx="593725" cy="136525"/>
            <a:chOff x="4250" y="1692"/>
            <a:chExt cx="374" cy="86"/>
          </a:xfrm>
        </p:grpSpPr>
        <p:sp>
          <p:nvSpPr>
            <p:cNvPr id="102" name="Line 97"/>
            <p:cNvSpPr>
              <a:spLocks noChangeShapeType="1"/>
            </p:cNvSpPr>
            <p:nvPr/>
          </p:nvSpPr>
          <p:spPr bwMode="auto">
            <a:xfrm>
              <a:off x="4250" y="1738"/>
              <a:ext cx="374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3" name="Line 98"/>
            <p:cNvSpPr>
              <a:spLocks noChangeShapeType="1"/>
            </p:cNvSpPr>
            <p:nvPr/>
          </p:nvSpPr>
          <p:spPr bwMode="auto">
            <a:xfrm>
              <a:off x="4622" y="1692"/>
              <a:ext cx="0" cy="8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104" name="Group 100"/>
          <p:cNvGrpSpPr>
            <a:grpSpLocks/>
          </p:cNvGrpSpPr>
          <p:nvPr/>
        </p:nvGrpSpPr>
        <p:grpSpPr bwMode="auto">
          <a:xfrm rot="10800000">
            <a:off x="7189789" y="2822576"/>
            <a:ext cx="593725" cy="136525"/>
            <a:chOff x="4250" y="1692"/>
            <a:chExt cx="374" cy="86"/>
          </a:xfrm>
        </p:grpSpPr>
        <p:sp>
          <p:nvSpPr>
            <p:cNvPr id="105" name="Line 101"/>
            <p:cNvSpPr>
              <a:spLocks noChangeShapeType="1"/>
            </p:cNvSpPr>
            <p:nvPr/>
          </p:nvSpPr>
          <p:spPr bwMode="auto">
            <a:xfrm>
              <a:off x="4253" y="1741"/>
              <a:ext cx="374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6" name="Line 102"/>
            <p:cNvSpPr>
              <a:spLocks noChangeShapeType="1"/>
            </p:cNvSpPr>
            <p:nvPr/>
          </p:nvSpPr>
          <p:spPr bwMode="auto">
            <a:xfrm>
              <a:off x="4625" y="1695"/>
              <a:ext cx="0" cy="8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107" name="Text Box 196"/>
          <p:cNvSpPr txBox="1">
            <a:spLocks noChangeArrowheads="1"/>
          </p:cNvSpPr>
          <p:nvPr/>
        </p:nvSpPr>
        <p:spPr bwMode="auto">
          <a:xfrm>
            <a:off x="6648134" y="3592514"/>
            <a:ext cx="28232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lvl="1"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i="1" dirty="0">
                <a:latin typeface="+mn-lt"/>
                <a:ea typeface="+mn-ea"/>
              </a:rPr>
              <a:t>sender sequence number space </a:t>
            </a:r>
          </a:p>
        </p:txBody>
      </p:sp>
      <p:grpSp>
        <p:nvGrpSpPr>
          <p:cNvPr id="108" name="Group 199"/>
          <p:cNvGrpSpPr>
            <a:grpSpLocks/>
          </p:cNvGrpSpPr>
          <p:nvPr/>
        </p:nvGrpSpPr>
        <p:grpSpPr bwMode="auto">
          <a:xfrm>
            <a:off x="6056315" y="1068388"/>
            <a:ext cx="2620963" cy="1954212"/>
            <a:chOff x="2820" y="673"/>
            <a:chExt cx="1651" cy="1231"/>
          </a:xfrm>
        </p:grpSpPr>
        <p:sp>
          <p:nvSpPr>
            <p:cNvPr id="109" name="Rectangle 171"/>
            <p:cNvSpPr>
              <a:spLocks noChangeArrowheads="1"/>
            </p:cNvSpPr>
            <p:nvPr/>
          </p:nvSpPr>
          <p:spPr bwMode="auto">
            <a:xfrm>
              <a:off x="2840" y="1028"/>
              <a:ext cx="1202" cy="13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110" name="Group 172"/>
            <p:cNvGrpSpPr>
              <a:grpSpLocks/>
            </p:cNvGrpSpPr>
            <p:nvPr/>
          </p:nvGrpSpPr>
          <p:grpSpPr bwMode="auto">
            <a:xfrm>
              <a:off x="2820" y="872"/>
              <a:ext cx="1252" cy="715"/>
              <a:chOff x="1976" y="2984"/>
              <a:chExt cx="1252" cy="715"/>
            </a:xfrm>
          </p:grpSpPr>
          <p:sp>
            <p:nvSpPr>
              <p:cNvPr id="113" name="Rectangle 173"/>
              <p:cNvSpPr>
                <a:spLocks noChangeArrowheads="1"/>
              </p:cNvSpPr>
              <p:nvPr/>
            </p:nvSpPr>
            <p:spPr bwMode="auto">
              <a:xfrm>
                <a:off x="1994" y="2995"/>
                <a:ext cx="1210" cy="70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14" name="Text Box 174"/>
              <p:cNvSpPr txBox="1">
                <a:spLocks noChangeArrowheads="1"/>
              </p:cNvSpPr>
              <p:nvPr/>
            </p:nvSpPr>
            <p:spPr bwMode="auto">
              <a:xfrm>
                <a:off x="2039" y="2984"/>
                <a:ext cx="500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source port #</a:t>
                </a:r>
              </a:p>
            </p:txBody>
          </p:sp>
          <p:sp>
            <p:nvSpPr>
              <p:cNvPr id="115" name="Text Box 175"/>
              <p:cNvSpPr txBox="1">
                <a:spLocks noChangeArrowheads="1"/>
              </p:cNvSpPr>
              <p:nvPr/>
            </p:nvSpPr>
            <p:spPr bwMode="auto">
              <a:xfrm>
                <a:off x="2680" y="2987"/>
                <a:ext cx="42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dest port #</a:t>
                </a:r>
              </a:p>
            </p:txBody>
          </p:sp>
          <p:sp>
            <p:nvSpPr>
              <p:cNvPr id="116" name="Text Box 176"/>
              <p:cNvSpPr txBox="1">
                <a:spLocks noChangeArrowheads="1"/>
              </p:cNvSpPr>
              <p:nvPr/>
            </p:nvSpPr>
            <p:spPr bwMode="auto">
              <a:xfrm>
                <a:off x="2154" y="3117"/>
                <a:ext cx="912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+mn-lt"/>
                    <a:ea typeface="+mn-ea"/>
                  </a:rPr>
                  <a:t>sequence number</a:t>
                </a:r>
              </a:p>
            </p:txBody>
          </p:sp>
          <p:sp>
            <p:nvSpPr>
              <p:cNvPr id="117" name="Text Box 177"/>
              <p:cNvSpPr txBox="1">
                <a:spLocks noChangeArrowheads="1"/>
              </p:cNvSpPr>
              <p:nvPr/>
            </p:nvSpPr>
            <p:spPr bwMode="auto">
              <a:xfrm>
                <a:off x="1976" y="3257"/>
                <a:ext cx="125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50" dirty="0">
                    <a:latin typeface="+mn-lt"/>
                    <a:ea typeface="+mn-ea"/>
                  </a:rPr>
                  <a:t>acknowledgement number</a:t>
                </a:r>
              </a:p>
            </p:txBody>
          </p:sp>
          <p:sp>
            <p:nvSpPr>
              <p:cNvPr id="118" name="Text Box 178"/>
              <p:cNvSpPr txBox="1">
                <a:spLocks noChangeArrowheads="1"/>
              </p:cNvSpPr>
              <p:nvPr/>
            </p:nvSpPr>
            <p:spPr bwMode="auto">
              <a:xfrm>
                <a:off x="2083" y="3544"/>
                <a:ext cx="414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checksum</a:t>
                </a:r>
              </a:p>
            </p:txBody>
          </p:sp>
          <p:sp>
            <p:nvSpPr>
              <p:cNvPr id="119" name="Line 179"/>
              <p:cNvSpPr>
                <a:spLocks noChangeShapeType="1"/>
              </p:cNvSpPr>
              <p:nvPr/>
            </p:nvSpPr>
            <p:spPr bwMode="auto">
              <a:xfrm>
                <a:off x="1994" y="3138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0" name="Line 180"/>
              <p:cNvSpPr>
                <a:spLocks noChangeShapeType="1"/>
              </p:cNvSpPr>
              <p:nvPr/>
            </p:nvSpPr>
            <p:spPr bwMode="auto">
              <a:xfrm>
                <a:off x="1994" y="3274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1" name="Line 181"/>
              <p:cNvSpPr>
                <a:spLocks noChangeShapeType="1"/>
              </p:cNvSpPr>
              <p:nvPr/>
            </p:nvSpPr>
            <p:spPr bwMode="auto">
              <a:xfrm>
                <a:off x="1992" y="3414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pPr algn="ctr"/>
                <a:endParaRPr lang="zh-CN" altLang="en-US" sz="1800" dirty="0">
                  <a:latin typeface="+mn-lt"/>
                  <a:ea typeface="+mn-ea"/>
                </a:endParaRPr>
              </a:p>
            </p:txBody>
          </p:sp>
          <p:sp>
            <p:nvSpPr>
              <p:cNvPr id="122" name="Line 182"/>
              <p:cNvSpPr>
                <a:spLocks noChangeShapeType="1"/>
              </p:cNvSpPr>
              <p:nvPr/>
            </p:nvSpPr>
            <p:spPr bwMode="auto">
              <a:xfrm>
                <a:off x="2588" y="2994"/>
                <a:ext cx="0" cy="1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3" name="Line 183"/>
              <p:cNvSpPr>
                <a:spLocks noChangeShapeType="1"/>
              </p:cNvSpPr>
              <p:nvPr/>
            </p:nvSpPr>
            <p:spPr bwMode="auto">
              <a:xfrm>
                <a:off x="2588" y="3416"/>
                <a:ext cx="0" cy="2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4" name="Line 184"/>
              <p:cNvSpPr>
                <a:spLocks noChangeShapeType="1"/>
              </p:cNvSpPr>
              <p:nvPr/>
            </p:nvSpPr>
            <p:spPr bwMode="auto">
              <a:xfrm>
                <a:off x="1994" y="3548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5" name="Text Box 185"/>
              <p:cNvSpPr txBox="1">
                <a:spLocks noChangeArrowheads="1"/>
              </p:cNvSpPr>
              <p:nvPr/>
            </p:nvSpPr>
            <p:spPr bwMode="auto">
              <a:xfrm>
                <a:off x="2725" y="3390"/>
                <a:ext cx="289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200">
                    <a:latin typeface="+mn-lt"/>
                    <a:ea typeface="+mn-ea"/>
                  </a:rPr>
                  <a:t>rwnd</a:t>
                </a:r>
              </a:p>
            </p:txBody>
          </p:sp>
          <p:sp>
            <p:nvSpPr>
              <p:cNvPr id="126" name="Text Box 186"/>
              <p:cNvSpPr txBox="1">
                <a:spLocks noChangeArrowheads="1"/>
              </p:cNvSpPr>
              <p:nvPr/>
            </p:nvSpPr>
            <p:spPr bwMode="auto">
              <a:xfrm>
                <a:off x="2683" y="3544"/>
                <a:ext cx="430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urg pointer</a:t>
                </a:r>
              </a:p>
            </p:txBody>
          </p:sp>
          <p:sp>
            <p:nvSpPr>
              <p:cNvPr id="127" name="Line 187"/>
              <p:cNvSpPr>
                <a:spLocks noChangeShapeType="1"/>
              </p:cNvSpPr>
              <p:nvPr/>
            </p:nvSpPr>
            <p:spPr bwMode="auto">
              <a:xfrm>
                <a:off x="2398" y="3413"/>
                <a:ext cx="0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8" name="Line 188"/>
              <p:cNvSpPr>
                <a:spLocks noChangeShapeType="1"/>
              </p:cNvSpPr>
              <p:nvPr/>
            </p:nvSpPr>
            <p:spPr bwMode="auto">
              <a:xfrm>
                <a:off x="2143" y="3412"/>
                <a:ext cx="0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11" name="Text Box 189"/>
            <p:cNvSpPr txBox="1">
              <a:spLocks noChangeArrowheads="1"/>
            </p:cNvSpPr>
            <p:nvPr/>
          </p:nvSpPr>
          <p:spPr bwMode="auto">
            <a:xfrm>
              <a:off x="2924" y="673"/>
              <a:ext cx="154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outgoing segment from sender</a:t>
              </a:r>
            </a:p>
          </p:txBody>
        </p:sp>
        <p:sp>
          <p:nvSpPr>
            <p:cNvPr id="112" name="Freeform 190"/>
            <p:cNvSpPr>
              <a:spLocks/>
            </p:cNvSpPr>
            <p:nvPr/>
          </p:nvSpPr>
          <p:spPr bwMode="auto">
            <a:xfrm>
              <a:off x="4050" y="1080"/>
              <a:ext cx="107" cy="824"/>
            </a:xfrm>
            <a:custGeom>
              <a:avLst/>
              <a:gdLst>
                <a:gd name="T0" fmla="*/ 0 w 107"/>
                <a:gd name="T1" fmla="*/ 0 h 910"/>
                <a:gd name="T2" fmla="*/ 107 w 107"/>
                <a:gd name="T3" fmla="*/ 0 h 910"/>
                <a:gd name="T4" fmla="*/ 107 w 107"/>
                <a:gd name="T5" fmla="*/ 454 h 9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7" h="910">
                  <a:moveTo>
                    <a:pt x="0" y="0"/>
                  </a:moveTo>
                  <a:lnTo>
                    <a:pt x="107" y="0"/>
                  </a:lnTo>
                  <a:lnTo>
                    <a:pt x="107" y="910"/>
                  </a:lnTo>
                </a:path>
              </a:pathLst>
            </a:custGeom>
            <a:noFill/>
            <a:ln w="952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690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Line 2"/>
          <p:cNvSpPr>
            <a:spLocks noChangeShapeType="1"/>
          </p:cNvSpPr>
          <p:nvPr/>
        </p:nvSpPr>
        <p:spPr bwMode="auto">
          <a:xfrm>
            <a:off x="4200208" y="4899661"/>
            <a:ext cx="2876550" cy="595381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055" name="Line 3"/>
          <p:cNvSpPr>
            <a:spLocks noChangeShapeType="1"/>
          </p:cNvSpPr>
          <p:nvPr/>
        </p:nvSpPr>
        <p:spPr bwMode="auto">
          <a:xfrm>
            <a:off x="4209732" y="2485140"/>
            <a:ext cx="2839276" cy="677128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253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>
                <a:ea typeface="宋体" pitchFamily="2" charset="-122"/>
              </a:rPr>
              <a:t>simple telnet scenario</a:t>
            </a:r>
            <a:endParaRPr lang="en-US" altLang="zh-CN" sz="1600" dirty="0">
              <a:ea typeface="宋体" pitchFamily="2" charset="-122"/>
            </a:endParaRPr>
          </a:p>
        </p:txBody>
      </p:sp>
      <p:graphicFrame>
        <p:nvGraphicFramePr>
          <p:cNvPr id="22535" name="Object 6"/>
          <p:cNvGraphicFramePr>
            <a:graphicFrameLocks noChangeAspect="1"/>
          </p:cNvGraphicFramePr>
          <p:nvPr/>
        </p:nvGraphicFramePr>
        <p:xfrm>
          <a:off x="3919675" y="1532713"/>
          <a:ext cx="606425" cy="48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32" name="Clip" r:id="rId4" imgW="1307263" imgH="1084139" progId="MS_ClipArt_Gallery.2">
                  <p:embed/>
                </p:oleObj>
              </mc:Choice>
              <mc:Fallback>
                <p:oleObj name="Clip" r:id="rId4" imgW="1307263" imgH="1084139" progId="MS_ClipArt_Gallery.2">
                  <p:embed/>
                  <p:pic>
                    <p:nvPicPr>
                      <p:cNvPr id="2253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9675" y="1532713"/>
                        <a:ext cx="606425" cy="481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" name="Text Box 8"/>
          <p:cNvSpPr txBox="1">
            <a:spLocks noChangeArrowheads="1"/>
          </p:cNvSpPr>
          <p:nvPr/>
        </p:nvSpPr>
        <p:spPr bwMode="auto">
          <a:xfrm>
            <a:off x="2528195" y="1535273"/>
            <a:ext cx="930639" cy="461665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Host A</a:t>
            </a:r>
            <a:endParaRPr lang="en-US" altLang="zh-CN" sz="1100" dirty="0">
              <a:latin typeface="+mn-lt"/>
              <a:ea typeface="+mn-ea"/>
            </a:endParaRPr>
          </a:p>
        </p:txBody>
      </p:sp>
      <p:sp>
        <p:nvSpPr>
          <p:cNvPr id="2059" name="Text Box 9"/>
          <p:cNvSpPr txBox="1">
            <a:spLocks noChangeArrowheads="1"/>
          </p:cNvSpPr>
          <p:nvPr/>
        </p:nvSpPr>
        <p:spPr bwMode="auto">
          <a:xfrm>
            <a:off x="7192547" y="1473637"/>
            <a:ext cx="1167307" cy="461665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Server B</a:t>
            </a:r>
            <a:endParaRPr lang="en-US" altLang="zh-CN" sz="1100" dirty="0">
              <a:latin typeface="+mn-lt"/>
              <a:ea typeface="+mn-ea"/>
            </a:endParaRPr>
          </a:p>
        </p:txBody>
      </p:sp>
      <p:sp>
        <p:nvSpPr>
          <p:cNvPr id="2060" name="Text Box 10"/>
          <p:cNvSpPr txBox="1">
            <a:spLocks noChangeArrowheads="1"/>
          </p:cNvSpPr>
          <p:nvPr/>
        </p:nvSpPr>
        <p:spPr bwMode="auto">
          <a:xfrm rot="706751">
            <a:off x="4487907" y="2466191"/>
            <a:ext cx="203286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400">
                <a:latin typeface="+mn-lt"/>
                <a:ea typeface="+mn-ea"/>
              </a:rPr>
              <a:t>Seq=42, ACK=79, data = ‘C’</a:t>
            </a:r>
            <a:endParaRPr lang="en-US" altLang="zh-CN" sz="1000">
              <a:latin typeface="+mn-lt"/>
              <a:ea typeface="+mn-ea"/>
            </a:endParaRPr>
          </a:p>
        </p:txBody>
      </p:sp>
      <p:sp>
        <p:nvSpPr>
          <p:cNvPr id="2061" name="Text Box 11"/>
          <p:cNvSpPr txBox="1">
            <a:spLocks noChangeArrowheads="1"/>
          </p:cNvSpPr>
          <p:nvPr/>
        </p:nvSpPr>
        <p:spPr bwMode="auto">
          <a:xfrm rot="20755777">
            <a:off x="4543469" y="3523466"/>
            <a:ext cx="203286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400" dirty="0" err="1">
                <a:latin typeface="+mn-lt"/>
                <a:ea typeface="+mn-ea"/>
              </a:rPr>
              <a:t>Seq</a:t>
            </a:r>
            <a:r>
              <a:rPr lang="en-US" altLang="zh-CN" sz="1400" dirty="0">
                <a:latin typeface="+mn-lt"/>
                <a:ea typeface="+mn-ea"/>
              </a:rPr>
              <a:t>=79, ACK=43, data = ‘C’</a:t>
            </a: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2062" name="Text Box 12"/>
          <p:cNvSpPr txBox="1">
            <a:spLocks noChangeArrowheads="1"/>
          </p:cNvSpPr>
          <p:nvPr/>
        </p:nvSpPr>
        <p:spPr bwMode="auto">
          <a:xfrm rot="683987">
            <a:off x="4534203" y="4764891"/>
            <a:ext cx="132273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400">
                <a:latin typeface="+mn-lt"/>
                <a:ea typeface="+mn-ea"/>
              </a:rPr>
              <a:t>Seq=43, ACK=80</a:t>
            </a:r>
            <a:endParaRPr lang="en-US" altLang="zh-CN" sz="1000">
              <a:latin typeface="+mn-lt"/>
              <a:ea typeface="+mn-ea"/>
            </a:endParaRPr>
          </a:p>
        </p:txBody>
      </p:sp>
      <p:sp>
        <p:nvSpPr>
          <p:cNvPr id="2063" name="Text Box 13"/>
          <p:cNvSpPr txBox="1">
            <a:spLocks noChangeArrowheads="1"/>
          </p:cNvSpPr>
          <p:nvPr/>
        </p:nvSpPr>
        <p:spPr bwMode="auto">
          <a:xfrm>
            <a:off x="2787195" y="2178755"/>
            <a:ext cx="79060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User</a:t>
            </a:r>
          </a:p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types</a:t>
            </a:r>
          </a:p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‘C’</a:t>
            </a: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2064" name="Text Box 14"/>
          <p:cNvSpPr txBox="1">
            <a:spLocks noChangeArrowheads="1"/>
          </p:cNvSpPr>
          <p:nvPr/>
        </p:nvSpPr>
        <p:spPr bwMode="auto">
          <a:xfrm>
            <a:off x="2280305" y="3925005"/>
            <a:ext cx="136665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host ACKs</a:t>
            </a:r>
          </a:p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receipt </a:t>
            </a:r>
          </a:p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of echoed</a:t>
            </a:r>
          </a:p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‘C’</a:t>
            </a: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2065" name="Text Box 15"/>
          <p:cNvSpPr txBox="1">
            <a:spLocks noChangeArrowheads="1"/>
          </p:cNvSpPr>
          <p:nvPr/>
        </p:nvSpPr>
        <p:spPr bwMode="auto">
          <a:xfrm>
            <a:off x="7377831" y="2593885"/>
            <a:ext cx="143821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host ACKs</a:t>
            </a:r>
          </a:p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receipt of</a:t>
            </a:r>
          </a:p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‘C’, echoes</a:t>
            </a:r>
          </a:p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back ‘C’</a:t>
            </a: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2066" name="Line 16"/>
          <p:cNvSpPr>
            <a:spLocks noChangeShapeType="1"/>
          </p:cNvSpPr>
          <p:nvPr/>
        </p:nvSpPr>
        <p:spPr bwMode="auto">
          <a:xfrm flipH="1">
            <a:off x="4200208" y="3402235"/>
            <a:ext cx="2848801" cy="845031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070" name="Rectangle 19"/>
          <p:cNvSpPr>
            <a:spLocks noChangeArrowheads="1"/>
          </p:cNvSpPr>
          <p:nvPr/>
        </p:nvSpPr>
        <p:spPr bwMode="auto">
          <a:xfrm>
            <a:off x="7667303" y="5847458"/>
            <a:ext cx="514350" cy="247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6" name="Line 17"/>
          <p:cNvSpPr>
            <a:spLocks noChangeShapeType="1"/>
          </p:cNvSpPr>
          <p:nvPr/>
        </p:nvSpPr>
        <p:spPr bwMode="auto">
          <a:xfrm flipH="1">
            <a:off x="4175518" y="2224107"/>
            <a:ext cx="0" cy="4214794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7" name="Line 17"/>
          <p:cNvSpPr>
            <a:spLocks noChangeShapeType="1"/>
          </p:cNvSpPr>
          <p:nvPr/>
        </p:nvSpPr>
        <p:spPr bwMode="auto">
          <a:xfrm flipH="1">
            <a:off x="7073697" y="2178754"/>
            <a:ext cx="0" cy="4214794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2706" y="1335493"/>
            <a:ext cx="536302" cy="737952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95</a:t>
            </a:fld>
            <a:endParaRPr lang="en-US" altLang="zh-CN" dirty="0"/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7480286" y="5970622"/>
            <a:ext cx="7401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Time</a:t>
            </a: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21" name="Text Box 15"/>
          <p:cNvSpPr txBox="1">
            <a:spLocks noChangeArrowheads="1"/>
          </p:cNvSpPr>
          <p:nvPr/>
        </p:nvSpPr>
        <p:spPr bwMode="auto">
          <a:xfrm>
            <a:off x="2844473" y="5983818"/>
            <a:ext cx="7401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Time</a:t>
            </a:r>
            <a:endParaRPr lang="en-US" altLang="zh-CN" sz="1000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5181301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 Round Trip Time and Timeout</a:t>
            </a:r>
          </a:p>
        </p:txBody>
      </p:sp>
      <p:sp>
        <p:nvSpPr>
          <p:cNvPr id="24580" name="Rectangle 1027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zh-CN" sz="2400" u="sng" dirty="0">
                <a:solidFill>
                  <a:srgbClr val="FF0000"/>
                </a:solidFill>
                <a:ea typeface="宋体" panose="02010600030101010101" pitchFamily="2" charset="-122"/>
              </a:rPr>
              <a:t>Q:</a:t>
            </a:r>
            <a:r>
              <a:rPr lang="en-US" altLang="zh-CN" sz="2400" dirty="0">
                <a:ea typeface="宋体" panose="02010600030101010101" pitchFamily="2" charset="-122"/>
              </a:rPr>
              <a:t> how to set TCP timeout value?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longer than RTT</a:t>
            </a:r>
          </a:p>
          <a:p>
            <a:pPr lvl="1"/>
            <a:r>
              <a:rPr lang="en-US" altLang="zh-CN" sz="1800" dirty="0">
                <a:solidFill>
                  <a:srgbClr val="7030A0"/>
                </a:solidFill>
                <a:ea typeface="宋体" panose="02010600030101010101" pitchFamily="2" charset="-122"/>
              </a:rPr>
              <a:t>but RTT varies</a:t>
            </a:r>
          </a:p>
          <a:p>
            <a:endParaRPr lang="en-US" altLang="zh-CN" sz="2000" dirty="0">
              <a:ea typeface="宋体" panose="02010600030101010101" pitchFamily="2" charset="-122"/>
            </a:endParaRPr>
          </a:p>
          <a:p>
            <a:r>
              <a:rPr lang="en-US" altLang="zh-CN" sz="2000" dirty="0">
                <a:ea typeface="宋体" panose="02010600030101010101" pitchFamily="2" charset="-122"/>
              </a:rPr>
              <a:t>too short: premature timeout</a:t>
            </a:r>
          </a:p>
          <a:p>
            <a:pPr lvl="1"/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unnecessary retransmissions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too long: slow reaction to segment loss</a:t>
            </a: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96</a:t>
            </a:fld>
            <a:endParaRPr lang="en-US" altLang="zh-CN" dirty="0"/>
          </a:p>
        </p:txBody>
      </p:sp>
      <p:cxnSp>
        <p:nvCxnSpPr>
          <p:cNvPr id="8" name="直接连接符 7"/>
          <p:cNvCxnSpPr/>
          <p:nvPr/>
        </p:nvCxnSpPr>
        <p:spPr bwMode="auto">
          <a:xfrm>
            <a:off x="7807325" y="2222501"/>
            <a:ext cx="0" cy="397860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 bwMode="auto">
          <a:xfrm>
            <a:off x="9998075" y="2222501"/>
            <a:ext cx="0" cy="397860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583" name="直接箭头连接符 10"/>
          <p:cNvCxnSpPr>
            <a:cxnSpLocks noChangeShapeType="1"/>
          </p:cNvCxnSpPr>
          <p:nvPr/>
        </p:nvCxnSpPr>
        <p:spPr bwMode="auto">
          <a:xfrm>
            <a:off x="7818438" y="2870201"/>
            <a:ext cx="2190750" cy="4159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4" name="直接箭头连接符 11"/>
          <p:cNvCxnSpPr>
            <a:cxnSpLocks noChangeShapeType="1"/>
          </p:cNvCxnSpPr>
          <p:nvPr/>
        </p:nvCxnSpPr>
        <p:spPr bwMode="auto">
          <a:xfrm rot="10800000" flipV="1">
            <a:off x="7829551" y="3286125"/>
            <a:ext cx="2168525" cy="509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7616825" y="1627189"/>
            <a:ext cx="35298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en-US" altLang="zh-CN" i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96463" y="1647826"/>
            <a:ext cx="36740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en-US" altLang="zh-CN" i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D</a:t>
            </a:r>
          </a:p>
        </p:txBody>
      </p:sp>
      <p:cxnSp>
        <p:nvCxnSpPr>
          <p:cNvPr id="24587" name="直接连接符 19"/>
          <p:cNvCxnSpPr>
            <a:cxnSpLocks noChangeShapeType="1"/>
          </p:cNvCxnSpPr>
          <p:nvPr/>
        </p:nvCxnSpPr>
        <p:spPr bwMode="auto">
          <a:xfrm>
            <a:off x="7169151" y="2860675"/>
            <a:ext cx="6381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8" name="直接连接符 20"/>
          <p:cNvCxnSpPr>
            <a:cxnSpLocks noChangeShapeType="1"/>
          </p:cNvCxnSpPr>
          <p:nvPr/>
        </p:nvCxnSpPr>
        <p:spPr bwMode="auto">
          <a:xfrm>
            <a:off x="7159626" y="3806825"/>
            <a:ext cx="6381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9" name="直接箭头连接符 22"/>
          <p:cNvCxnSpPr>
            <a:cxnSpLocks noChangeShapeType="1"/>
          </p:cNvCxnSpPr>
          <p:nvPr/>
        </p:nvCxnSpPr>
        <p:spPr bwMode="auto">
          <a:xfrm rot="5400000">
            <a:off x="6952457" y="3344070"/>
            <a:ext cx="94615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90" name="矩形 23"/>
          <p:cNvSpPr>
            <a:spLocks noChangeArrowheads="1"/>
          </p:cNvSpPr>
          <p:nvPr/>
        </p:nvSpPr>
        <p:spPr bwMode="auto">
          <a:xfrm>
            <a:off x="6573839" y="3113089"/>
            <a:ext cx="810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i="1" dirty="0">
                <a:latin typeface="+mn-lt"/>
                <a:ea typeface="+mn-ea"/>
              </a:rPr>
              <a:t>RTT1</a:t>
            </a:r>
          </a:p>
        </p:txBody>
      </p:sp>
      <p:cxnSp>
        <p:nvCxnSpPr>
          <p:cNvPr id="24591" name="直接箭头连接符 30"/>
          <p:cNvCxnSpPr>
            <a:cxnSpLocks noChangeShapeType="1"/>
          </p:cNvCxnSpPr>
          <p:nvPr/>
        </p:nvCxnSpPr>
        <p:spPr bwMode="auto">
          <a:xfrm>
            <a:off x="7789864" y="3810001"/>
            <a:ext cx="2187575" cy="581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92" name="直接箭头连接符 31"/>
          <p:cNvCxnSpPr>
            <a:cxnSpLocks noChangeShapeType="1"/>
          </p:cNvCxnSpPr>
          <p:nvPr/>
        </p:nvCxnSpPr>
        <p:spPr bwMode="auto">
          <a:xfrm rot="10800000" flipV="1">
            <a:off x="7818439" y="4413250"/>
            <a:ext cx="2147887" cy="6683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93" name="直接连接符 32"/>
          <p:cNvCxnSpPr>
            <a:cxnSpLocks noChangeShapeType="1"/>
          </p:cNvCxnSpPr>
          <p:nvPr/>
        </p:nvCxnSpPr>
        <p:spPr bwMode="auto">
          <a:xfrm>
            <a:off x="7142164" y="3798888"/>
            <a:ext cx="63658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94" name="直接连接符 33"/>
          <p:cNvCxnSpPr>
            <a:cxnSpLocks noChangeShapeType="1"/>
          </p:cNvCxnSpPr>
          <p:nvPr/>
        </p:nvCxnSpPr>
        <p:spPr bwMode="auto">
          <a:xfrm>
            <a:off x="7194551" y="5095875"/>
            <a:ext cx="6381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95" name="直接箭头连接符 34"/>
          <p:cNvCxnSpPr>
            <a:cxnSpLocks noChangeShapeType="1"/>
          </p:cNvCxnSpPr>
          <p:nvPr/>
        </p:nvCxnSpPr>
        <p:spPr bwMode="auto">
          <a:xfrm rot="5400000">
            <a:off x="6771482" y="4455320"/>
            <a:ext cx="1292225" cy="47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96" name="矩形 35"/>
          <p:cNvSpPr>
            <a:spLocks noChangeArrowheads="1"/>
          </p:cNvSpPr>
          <p:nvPr/>
        </p:nvSpPr>
        <p:spPr bwMode="auto">
          <a:xfrm>
            <a:off x="6534151" y="4275139"/>
            <a:ext cx="810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i="1" dirty="0">
                <a:latin typeface="+mn-lt"/>
                <a:ea typeface="+mn-ea"/>
              </a:rPr>
              <a:t>RTT2</a:t>
            </a:r>
          </a:p>
        </p:txBody>
      </p:sp>
      <p:sp>
        <p:nvSpPr>
          <p:cNvPr id="21" name="Text Box 15"/>
          <p:cNvSpPr txBox="1">
            <a:spLocks noChangeArrowheads="1"/>
          </p:cNvSpPr>
          <p:nvPr/>
        </p:nvSpPr>
        <p:spPr bwMode="auto">
          <a:xfrm>
            <a:off x="9456797" y="6215688"/>
            <a:ext cx="7401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Time</a:t>
            </a: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7345671" y="6222505"/>
            <a:ext cx="7401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Time</a:t>
            </a:r>
            <a:endParaRPr lang="en-US" altLang="zh-CN" sz="1000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5599581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RTT Estimation – Basic Idea</a:t>
            </a:r>
          </a:p>
        </p:txBody>
      </p:sp>
      <p:sp>
        <p:nvSpPr>
          <p:cNvPr id="26627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 err="1">
                <a:solidFill>
                  <a:srgbClr val="0070C0"/>
                </a:solidFill>
                <a:ea typeface="宋体" panose="02010600030101010101" pitchFamily="2" charset="-122"/>
              </a:rPr>
              <a:t>SampleRTT</a:t>
            </a:r>
            <a:r>
              <a:rPr lang="en-US" altLang="zh-CN" dirty="0">
                <a:ea typeface="宋体" panose="02010600030101010101" pitchFamily="2" charset="-122"/>
              </a:rPr>
              <a:t>: measured time from segment transmission until ACK receipt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ignore retransmissions</a:t>
            </a:r>
          </a:p>
          <a:p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 err="1">
                <a:ea typeface="宋体" panose="02010600030101010101" pitchFamily="2" charset="-122"/>
              </a:rPr>
              <a:t>SampleRTT</a:t>
            </a:r>
            <a:r>
              <a:rPr lang="en-US" altLang="zh-CN" dirty="0">
                <a:ea typeface="宋体" panose="02010600030101010101" pitchFamily="2" charset="-122"/>
              </a:rPr>
              <a:t> will vary, want estimated RTT “smoother”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average several recent measurements, not just current </a:t>
            </a:r>
            <a:r>
              <a:rPr lang="en-US" altLang="zh-CN" dirty="0" err="1">
                <a:ea typeface="宋体" panose="02010600030101010101" pitchFamily="2" charset="-122"/>
              </a:rPr>
              <a:t>SampleRTT</a:t>
            </a:r>
            <a:endParaRPr lang="en-US" altLang="zh-CN" dirty="0">
              <a:ea typeface="宋体" panose="02010600030101010101" pitchFamily="2" charset="-122"/>
            </a:endParaRPr>
          </a:p>
          <a:p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97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59371205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RTT Estimation</a:t>
            </a:r>
          </a:p>
        </p:txBody>
      </p:sp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7686A72-46CE-44B9-A8C6-FB8C1B3479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accent2"/>
                </a:solidFill>
              </a:rPr>
              <a:t>Exponential weighted moving average</a:t>
            </a:r>
          </a:p>
          <a:p>
            <a:r>
              <a:rPr lang="en-US" altLang="zh-CN" dirty="0"/>
              <a:t>influence of past sample decreases exponentially fast</a:t>
            </a:r>
          </a:p>
          <a:p>
            <a:r>
              <a:rPr lang="en-US" altLang="zh-CN" dirty="0"/>
              <a:t>typical value: = 0.125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98</a:t>
            </a:fld>
            <a:endParaRPr lang="en-US" altLang="zh-CN" dirty="0"/>
          </a:p>
        </p:txBody>
      </p:sp>
      <p:sp>
        <p:nvSpPr>
          <p:cNvPr id="28676" name="Text Box 3"/>
          <p:cNvSpPr txBox="1">
            <a:spLocks noChangeArrowheads="1"/>
          </p:cNvSpPr>
          <p:nvPr/>
        </p:nvSpPr>
        <p:spPr bwMode="auto">
          <a:xfrm>
            <a:off x="1949777" y="1597903"/>
            <a:ext cx="7903307" cy="14668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3200" dirty="0" err="1">
                <a:latin typeface="+mn-lt"/>
                <a:ea typeface="+mn-ea"/>
              </a:rPr>
              <a:t>EstimatedRTT</a:t>
            </a:r>
            <a:r>
              <a:rPr lang="en-US" altLang="zh-CN" sz="3200" dirty="0">
                <a:latin typeface="+mn-lt"/>
                <a:ea typeface="+mn-ea"/>
              </a:rPr>
              <a:t>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3200" dirty="0">
                <a:latin typeface="+mn-lt"/>
                <a:ea typeface="+mn-ea"/>
              </a:rPr>
              <a:t>= (1- </a:t>
            </a:r>
            <a:r>
              <a:rPr lang="en-US" altLang="zh-CN" sz="3200" dirty="0">
                <a:latin typeface="+mn-lt"/>
                <a:ea typeface="+mn-ea"/>
                <a:sym typeface="Symbol" panose="05050102010706020507" pitchFamily="18" charset="2"/>
              </a:rPr>
              <a:t></a:t>
            </a:r>
            <a:r>
              <a:rPr lang="en-US" altLang="zh-CN" sz="3200" dirty="0">
                <a:latin typeface="+mn-lt"/>
                <a:ea typeface="+mn-ea"/>
              </a:rPr>
              <a:t>)*</a:t>
            </a:r>
            <a:r>
              <a:rPr lang="en-US" altLang="zh-CN" sz="3200" dirty="0" err="1">
                <a:latin typeface="+mn-lt"/>
                <a:ea typeface="+mn-ea"/>
              </a:rPr>
              <a:t>EstimatedRTT</a:t>
            </a:r>
            <a:r>
              <a:rPr lang="en-US" altLang="zh-CN" sz="3200" dirty="0">
                <a:latin typeface="+mn-lt"/>
                <a:ea typeface="+mn-ea"/>
              </a:rPr>
              <a:t> + </a:t>
            </a:r>
            <a:r>
              <a:rPr lang="en-US" altLang="zh-CN" sz="3200" dirty="0">
                <a:latin typeface="+mn-lt"/>
                <a:ea typeface="+mn-ea"/>
                <a:sym typeface="Symbol" panose="05050102010706020507" pitchFamily="18" charset="2"/>
              </a:rPr>
              <a:t></a:t>
            </a:r>
            <a:r>
              <a:rPr lang="en-US" altLang="zh-CN" sz="3200" dirty="0">
                <a:latin typeface="+mn-lt"/>
                <a:ea typeface="+mn-ea"/>
              </a:rPr>
              <a:t>*</a:t>
            </a:r>
            <a:r>
              <a:rPr lang="en-US" altLang="zh-CN" sz="3200" dirty="0" err="1">
                <a:latin typeface="+mn-lt"/>
                <a:ea typeface="+mn-ea"/>
              </a:rPr>
              <a:t>SampleRTT</a:t>
            </a:r>
            <a:endParaRPr lang="en-US" altLang="zh-CN" sz="3200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2322774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>
                <a:ea typeface="宋体" panose="02010600030101010101" pitchFamily="2" charset="-122"/>
              </a:rPr>
              <a:t>Example RTT estimation:</a:t>
            </a:r>
          </a:p>
        </p:txBody>
      </p:sp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38" y="1341439"/>
            <a:ext cx="7739062" cy="529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99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2768882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Setting the timeout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100</a:t>
            </a:fld>
            <a:endParaRPr lang="en-US" altLang="zh-CN" dirty="0"/>
          </a:p>
        </p:txBody>
      </p:sp>
      <p:sp>
        <p:nvSpPr>
          <p:cNvPr id="32772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190750" y="1307733"/>
            <a:ext cx="7639050" cy="149542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</a:rPr>
              <a:t>EstimtedRTT</a:t>
            </a:r>
            <a:r>
              <a:rPr lang="en-US" altLang="zh-CN" sz="2000" dirty="0">
                <a:ea typeface="宋体" panose="02010600030101010101" pitchFamily="2" charset="-122"/>
              </a:rPr>
              <a:t> plus “</a:t>
            </a:r>
            <a:r>
              <a:rPr lang="en-US" altLang="zh-CN" sz="2000" dirty="0">
                <a:solidFill>
                  <a:srgbClr val="0070C0"/>
                </a:solidFill>
                <a:ea typeface="宋体" panose="02010600030101010101" pitchFamily="2" charset="-122"/>
              </a:rPr>
              <a:t>safety margin</a:t>
            </a:r>
            <a:r>
              <a:rPr lang="en-US" altLang="zh-CN" sz="2000" dirty="0">
                <a:ea typeface="宋体" panose="02010600030101010101" pitchFamily="2" charset="-122"/>
              </a:rPr>
              <a:t>”</a:t>
            </a:r>
          </a:p>
          <a:p>
            <a:pPr lvl="1"/>
            <a:r>
              <a:rPr lang="en-US" altLang="zh-CN" sz="1800" dirty="0">
                <a:ea typeface="宋体" panose="02010600030101010101" pitchFamily="2" charset="-122"/>
              </a:rPr>
              <a:t>large variation in </a:t>
            </a:r>
            <a:r>
              <a:rPr lang="en-US" altLang="zh-CN" sz="1800" b="1" dirty="0" err="1">
                <a:latin typeface="Courier New" panose="02070309020205020404" pitchFamily="49" charset="0"/>
                <a:ea typeface="宋体" panose="02010600030101010101" pitchFamily="2" charset="-122"/>
              </a:rPr>
              <a:t>EstimatedRTT</a:t>
            </a:r>
            <a:r>
              <a:rPr lang="en-US" altLang="zh-CN" sz="1800" b="1" dirty="0">
                <a:latin typeface="Courier New" panose="02070309020205020404" pitchFamily="49" charset="0"/>
                <a:ea typeface="宋体" panose="02010600030101010101" pitchFamily="2" charset="-122"/>
              </a:rPr>
              <a:t> -&gt;</a:t>
            </a:r>
            <a:r>
              <a:rPr lang="en-US" altLang="zh-CN" sz="1800" dirty="0">
                <a:ea typeface="宋体" panose="02010600030101010101" pitchFamily="2" charset="-122"/>
              </a:rPr>
              <a:t> larger safety margin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first estimate of how much </a:t>
            </a:r>
            <a:r>
              <a:rPr lang="en-US" altLang="zh-CN" sz="2000" dirty="0" err="1">
                <a:ea typeface="宋体" panose="02010600030101010101" pitchFamily="2" charset="-122"/>
              </a:rPr>
              <a:t>SampleRTT</a:t>
            </a:r>
            <a:r>
              <a:rPr lang="en-US" altLang="zh-CN" sz="2000" dirty="0">
                <a:ea typeface="宋体" panose="02010600030101010101" pitchFamily="2" charset="-122"/>
              </a:rPr>
              <a:t> deviates from </a:t>
            </a:r>
            <a:r>
              <a:rPr lang="en-US" altLang="zh-CN" sz="2000" dirty="0" err="1">
                <a:ea typeface="宋体" panose="02010600030101010101" pitchFamily="2" charset="-122"/>
              </a:rPr>
              <a:t>EstimatedRTT</a:t>
            </a:r>
            <a:r>
              <a:rPr lang="en-US" altLang="zh-CN" sz="2000" dirty="0">
                <a:ea typeface="宋体" panose="02010600030101010101" pitchFamily="2" charset="-122"/>
              </a:rPr>
              <a:t>: 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1665733" y="5521892"/>
            <a:ext cx="878421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buClrTx/>
              <a:buSzTx/>
              <a:buFontTx/>
              <a:buNone/>
              <a:defRPr sz="3200" b="1">
                <a:latin typeface="+mn-lt"/>
                <a:ea typeface="+mn-ea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/>
            </a:lvl4pPr>
            <a:lvl5pPr marL="2057400" indent="-228600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en-US" altLang="zh-CN" sz="2800" b="0" dirty="0" err="1"/>
              <a:t>TimeoutInterval</a:t>
            </a:r>
            <a:r>
              <a:rPr lang="en-US" altLang="zh-CN" sz="2800" b="0" dirty="0"/>
              <a:t> = </a:t>
            </a:r>
            <a:r>
              <a:rPr lang="en-US" altLang="zh-CN" sz="2800" b="0" dirty="0" err="1"/>
              <a:t>EstimatedRTT</a:t>
            </a:r>
            <a:r>
              <a:rPr lang="en-US" altLang="zh-CN" sz="2800" b="0" dirty="0"/>
              <a:t> + 4*</a:t>
            </a:r>
            <a:r>
              <a:rPr lang="en-US" altLang="zh-CN" sz="2800" b="0" dirty="0" err="1"/>
              <a:t>DevRTT</a:t>
            </a:r>
            <a:endParaRPr lang="en-US" altLang="zh-CN" sz="2800" b="0" dirty="0"/>
          </a:p>
        </p:txBody>
      </p:sp>
      <p:sp>
        <p:nvSpPr>
          <p:cNvPr id="32774" name="Text Box 7"/>
          <p:cNvSpPr txBox="1">
            <a:spLocks noChangeArrowheads="1"/>
          </p:cNvSpPr>
          <p:nvPr/>
        </p:nvSpPr>
        <p:spPr bwMode="auto">
          <a:xfrm>
            <a:off x="1665733" y="2920236"/>
            <a:ext cx="8784218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buClrTx/>
              <a:buSzTx/>
              <a:buFontTx/>
              <a:buNone/>
              <a:defRPr sz="3200" b="1">
                <a:latin typeface="+mn-lt"/>
                <a:ea typeface="+mn-ea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/>
            </a:lvl4pPr>
            <a:lvl5pPr marL="2057400" indent="-228600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en-US" altLang="zh-CN" b="0" dirty="0" err="1"/>
              <a:t>DevRTT</a:t>
            </a:r>
            <a:r>
              <a:rPr lang="en-US" altLang="zh-CN" b="0" dirty="0"/>
              <a:t> = (1-</a:t>
            </a:r>
            <a:r>
              <a:rPr lang="en-US" altLang="zh-CN" b="0" dirty="0">
                <a:sym typeface="Symbol" panose="05050102010706020507" pitchFamily="18" charset="2"/>
              </a:rPr>
              <a:t></a:t>
            </a:r>
            <a:r>
              <a:rPr lang="en-US" altLang="zh-CN" b="0" dirty="0"/>
              <a:t>)*</a:t>
            </a:r>
            <a:r>
              <a:rPr lang="en-US" altLang="zh-CN" b="0" dirty="0" err="1"/>
              <a:t>DevRTT</a:t>
            </a:r>
            <a:r>
              <a:rPr lang="en-US" altLang="zh-CN" b="0" dirty="0"/>
              <a:t> +</a:t>
            </a:r>
          </a:p>
          <a:p>
            <a:r>
              <a:rPr lang="en-US" altLang="zh-CN" b="0" dirty="0"/>
              <a:t>             </a:t>
            </a:r>
            <a:r>
              <a:rPr lang="en-US" altLang="zh-CN" b="0" dirty="0">
                <a:sym typeface="Symbol" panose="05050102010706020507" pitchFamily="18" charset="2"/>
              </a:rPr>
              <a:t></a:t>
            </a:r>
            <a:r>
              <a:rPr lang="en-US" altLang="zh-CN" b="0" dirty="0"/>
              <a:t>*|</a:t>
            </a:r>
            <a:r>
              <a:rPr lang="en-US" altLang="zh-CN" b="0" dirty="0" err="1"/>
              <a:t>SampleRTT-EstimatedRTT</a:t>
            </a:r>
            <a:r>
              <a:rPr lang="en-US" altLang="zh-CN" b="0" dirty="0"/>
              <a:t>|</a:t>
            </a:r>
          </a:p>
          <a:p>
            <a:r>
              <a:rPr lang="en-US" altLang="zh-CN" b="0" dirty="0"/>
              <a:t>             (typically, </a:t>
            </a:r>
            <a:r>
              <a:rPr lang="en-US" altLang="zh-CN" b="0" dirty="0">
                <a:sym typeface="Symbol" panose="05050102010706020507" pitchFamily="18" charset="2"/>
              </a:rPr>
              <a:t> = 0.25)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1905001" y="4953001"/>
            <a:ext cx="31454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latin typeface="+mj-lt"/>
                <a:ea typeface="宋体" pitchFamily="2" charset="-122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j-lt"/>
                <a:ea typeface="宋体" pitchFamily="2" charset="-122"/>
              </a:rPr>
              <a:t>Then set timeout interval:</a:t>
            </a:r>
            <a:endParaRPr lang="en-US" altLang="zh-CN" sz="2000" dirty="0">
              <a:latin typeface="+mj-lt"/>
              <a:ea typeface="宋体" pitchFamily="2" charset="-122"/>
            </a:endParaRPr>
          </a:p>
        </p:txBody>
      </p:sp>
      <p:sp>
        <p:nvSpPr>
          <p:cNvPr id="9" name="椭圆 8"/>
          <p:cNvSpPr/>
          <p:nvPr/>
        </p:nvSpPr>
        <p:spPr bwMode="auto">
          <a:xfrm>
            <a:off x="6218019" y="5237402"/>
            <a:ext cx="1979444" cy="1092200"/>
          </a:xfrm>
          <a:prstGeom prst="ellipse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zh-CN" altLang="en-US" dirty="0">
              <a:solidFill>
                <a:schemeClr val="tx1"/>
              </a:solidFill>
              <a:latin typeface="Comic Sans MS" panose="030F0702030302020204" pitchFamily="66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742954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3.5 Connection-Oriented Transport: TCP</a:t>
            </a:r>
            <a:endParaRPr lang="zh-CN" altLang="en-US" dirty="0"/>
          </a:p>
        </p:txBody>
      </p:sp>
      <p:sp>
        <p:nvSpPr>
          <p:cNvPr id="12" name="内容占位符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segment structure</a:t>
            </a:r>
          </a:p>
          <a:p>
            <a:r>
              <a:rPr lang="en-US" altLang="zh-CN" b="1" dirty="0">
                <a:solidFill>
                  <a:schemeClr val="accent2"/>
                </a:solidFill>
              </a:rPr>
              <a:t>reliable data transfer</a:t>
            </a:r>
          </a:p>
          <a:p>
            <a:r>
              <a:rPr lang="en-US" altLang="zh-CN" b="1" dirty="0"/>
              <a:t>flow control</a:t>
            </a:r>
          </a:p>
          <a:p>
            <a:r>
              <a:rPr lang="en-US" altLang="zh-CN" b="1" dirty="0"/>
              <a:t>connection management</a:t>
            </a:r>
            <a:endParaRPr lang="zh-CN" altLang="en-US" b="1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101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5296323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en-US" altLang="zh-CN" dirty="0"/>
              <a:t>TCP reliable data transfer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11200" y="1600200"/>
            <a:ext cx="5080000" cy="4648200"/>
          </a:xfrm>
          <a:noFill/>
          <a:ln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TCP creates </a:t>
            </a:r>
            <a:r>
              <a:rPr lang="en-US" altLang="zh-CN" dirty="0" err="1">
                <a:solidFill>
                  <a:schemeClr val="accent2"/>
                </a:solidFill>
              </a:rPr>
              <a:t>rdt</a:t>
            </a:r>
            <a:r>
              <a:rPr lang="en-US" altLang="zh-CN" dirty="0">
                <a:solidFill>
                  <a:schemeClr val="accent2"/>
                </a:solidFill>
              </a:rPr>
              <a:t> service </a:t>
            </a:r>
            <a:r>
              <a:rPr lang="en-US" altLang="zh-CN" dirty="0"/>
              <a:t>on top of IP’s unreliable service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2"/>
                </a:solidFill>
              </a:rPr>
              <a:t>Pipelined</a:t>
            </a:r>
            <a:r>
              <a:rPr lang="en-US" altLang="zh-CN" dirty="0"/>
              <a:t> segments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2"/>
                </a:solidFill>
              </a:rPr>
              <a:t>Cumulative</a:t>
            </a:r>
            <a:r>
              <a:rPr lang="en-US" altLang="zh-CN" dirty="0"/>
              <a:t> </a:t>
            </a:r>
            <a:r>
              <a:rPr lang="en-US" altLang="zh-CN" dirty="0" err="1"/>
              <a:t>acks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TCP uses </a:t>
            </a:r>
            <a:r>
              <a:rPr lang="en-US" altLang="zh-CN" dirty="0">
                <a:solidFill>
                  <a:schemeClr val="accent2"/>
                </a:solidFill>
              </a:rPr>
              <a:t>single retransmission timer</a:t>
            </a:r>
          </a:p>
          <a:p>
            <a:endParaRPr lang="en-US" altLang="zh-CN" dirty="0"/>
          </a:p>
        </p:txBody>
      </p:sp>
      <p:sp>
        <p:nvSpPr>
          <p:cNvPr id="36869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994400" y="1600200"/>
            <a:ext cx="5080000" cy="4648200"/>
          </a:xfrm>
          <a:noFill/>
          <a:ln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zh-CN" dirty="0">
                <a:solidFill>
                  <a:schemeClr val="accent2"/>
                </a:solidFill>
              </a:rPr>
              <a:t>Retransmissions</a:t>
            </a:r>
            <a:r>
              <a:rPr lang="en-US" altLang="zh-CN" dirty="0"/>
              <a:t> are triggered by:</a:t>
            </a:r>
          </a:p>
          <a:p>
            <a:pPr lvl="1"/>
            <a:r>
              <a:rPr lang="en-US" altLang="zh-CN" dirty="0"/>
              <a:t>timeout events</a:t>
            </a:r>
          </a:p>
          <a:p>
            <a:pPr lvl="1"/>
            <a:r>
              <a:rPr lang="en-US" altLang="zh-CN" dirty="0"/>
              <a:t>duplicate acks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Initially consider simplified TCP sender</a:t>
            </a:r>
          </a:p>
          <a:p>
            <a:pPr lvl="1"/>
            <a:r>
              <a:rPr lang="en-US" altLang="zh-CN" dirty="0"/>
              <a:t>ignore duplicate </a:t>
            </a:r>
            <a:r>
              <a:rPr lang="en-US" altLang="zh-CN" dirty="0" err="1"/>
              <a:t>acks</a:t>
            </a:r>
            <a:endParaRPr lang="en-US" altLang="zh-CN" dirty="0"/>
          </a:p>
          <a:p>
            <a:pPr lvl="1"/>
            <a:r>
              <a:rPr lang="en-US" altLang="zh-CN" dirty="0"/>
              <a:t>ignore flow control, congestion control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074400" y="6510338"/>
            <a:ext cx="1117600" cy="347662"/>
          </a:xfrm>
        </p:spPr>
        <p:txBody>
          <a:bodyPr/>
          <a:lstStyle/>
          <a:p>
            <a:fld id="{EE7AFD8E-47EC-4333-9317-F3617AC17F61}" type="slidenum">
              <a:rPr lang="en-US" altLang="zh-CN" smtClean="0"/>
              <a:pPr/>
              <a:t>102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9360358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381251" y="3153104"/>
            <a:ext cx="4429453" cy="935421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+mn-lt"/>
              <a:ea typeface="+mn-ea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Sender </a:t>
            </a:r>
            <a:r>
              <a:rPr lang="en-US" dirty="0"/>
              <a:t>Illustration</a:t>
            </a:r>
          </a:p>
        </p:txBody>
      </p:sp>
      <p:cxnSp>
        <p:nvCxnSpPr>
          <p:cNvPr id="9" name="直接箭头连接符 8"/>
          <p:cNvCxnSpPr/>
          <p:nvPr/>
        </p:nvCxnSpPr>
        <p:spPr bwMode="auto">
          <a:xfrm>
            <a:off x="1902373" y="4088524"/>
            <a:ext cx="8492359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10" name="文本框 9"/>
          <p:cNvSpPr txBox="1"/>
          <p:nvPr/>
        </p:nvSpPr>
        <p:spPr>
          <a:xfrm>
            <a:off x="9514178" y="4435367"/>
            <a:ext cx="846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err="1">
                <a:latin typeface="+mn-lt"/>
                <a:ea typeface="+mn-ea"/>
              </a:rPr>
              <a:t>Seq</a:t>
            </a:r>
            <a:r>
              <a:rPr lang="en-US" altLang="zh-CN" dirty="0">
                <a:latin typeface="+mn-lt"/>
                <a:ea typeface="+mn-ea"/>
              </a:rPr>
              <a:t> #</a:t>
            </a:r>
            <a:endParaRPr lang="en-US" dirty="0">
              <a:latin typeface="+mn-lt"/>
              <a:ea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427890" y="3741684"/>
            <a:ext cx="1051034" cy="29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+mn-lt"/>
              <a:ea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89436" y="3741684"/>
            <a:ext cx="1545021" cy="29429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+mn-lt"/>
              <a:ea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044967" y="3741684"/>
            <a:ext cx="1692164" cy="29429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+mn-lt"/>
              <a:ea typeface="+mn-ea"/>
            </a:endParaRPr>
          </a:p>
        </p:txBody>
      </p:sp>
      <p:cxnSp>
        <p:nvCxnSpPr>
          <p:cNvPr id="15" name="直接箭头连接符 14"/>
          <p:cNvCxnSpPr/>
          <p:nvPr/>
        </p:nvCxnSpPr>
        <p:spPr bwMode="auto">
          <a:xfrm flipV="1">
            <a:off x="2430518" y="4245769"/>
            <a:ext cx="0" cy="904301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18" name="文本框 17"/>
          <p:cNvSpPr txBox="1"/>
          <p:nvPr/>
        </p:nvSpPr>
        <p:spPr>
          <a:xfrm>
            <a:off x="1919542" y="5307313"/>
            <a:ext cx="1353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err="1">
                <a:latin typeface="+mn-lt"/>
                <a:ea typeface="+mn-ea"/>
              </a:rPr>
              <a:t>SendBase</a:t>
            </a:r>
            <a:endParaRPr lang="en-US" dirty="0">
              <a:latin typeface="+mn-lt"/>
              <a:ea typeface="+mn-ea"/>
            </a:endParaRPr>
          </a:p>
        </p:txBody>
      </p:sp>
      <p:cxnSp>
        <p:nvCxnSpPr>
          <p:cNvPr id="19" name="直接箭头连接符 18"/>
          <p:cNvCxnSpPr/>
          <p:nvPr/>
        </p:nvCxnSpPr>
        <p:spPr bwMode="auto">
          <a:xfrm flipV="1">
            <a:off x="5037084" y="4234846"/>
            <a:ext cx="0" cy="904301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0" name="文本框 19"/>
          <p:cNvSpPr txBox="1"/>
          <p:nvPr/>
        </p:nvSpPr>
        <p:spPr>
          <a:xfrm>
            <a:off x="4175056" y="5296390"/>
            <a:ext cx="2055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err="1">
                <a:latin typeface="+mn-lt"/>
                <a:ea typeface="+mn-ea"/>
              </a:rPr>
              <a:t>NextSeqNumber</a:t>
            </a:r>
            <a:endParaRPr lang="en-US" dirty="0">
              <a:latin typeface="+mn-lt"/>
              <a:ea typeface="+mn-ea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110" y="6081631"/>
            <a:ext cx="623560" cy="623560"/>
          </a:xfrm>
          <a:prstGeom prst="rect">
            <a:avLst/>
          </a:prstGeom>
        </p:spPr>
      </p:pic>
      <p:sp>
        <p:nvSpPr>
          <p:cNvPr id="8" name="线形标注 1(带边框和强调线) 7"/>
          <p:cNvSpPr/>
          <p:nvPr/>
        </p:nvSpPr>
        <p:spPr>
          <a:xfrm>
            <a:off x="3207213" y="2076392"/>
            <a:ext cx="1837754" cy="488251"/>
          </a:xfrm>
          <a:prstGeom prst="accentBorderCallout1">
            <a:avLst>
              <a:gd name="adj1" fmla="val 68261"/>
              <a:gd name="adj2" fmla="val -5473"/>
              <a:gd name="adj3" fmla="val 344312"/>
              <a:gd name="adj4" fmla="val -36617"/>
            </a:avLst>
          </a:prstGeom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dirty="0">
                <a:solidFill>
                  <a:schemeClr val="tx2"/>
                </a:solidFill>
                <a:latin typeface="+mn-lt"/>
                <a:ea typeface="+mn-ea"/>
              </a:rPr>
              <a:t>Segment</a:t>
            </a:r>
            <a:endParaRPr lang="en-US" dirty="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23" name="线形标注 1(带边框和强调线) 22"/>
          <p:cNvSpPr/>
          <p:nvPr/>
        </p:nvSpPr>
        <p:spPr>
          <a:xfrm>
            <a:off x="5588067" y="2066000"/>
            <a:ext cx="1837754" cy="488251"/>
          </a:xfrm>
          <a:prstGeom prst="accentBorderCallout1">
            <a:avLst>
              <a:gd name="adj1" fmla="val 18750"/>
              <a:gd name="adj2" fmla="val -8333"/>
              <a:gd name="adj3" fmla="val 344312"/>
              <a:gd name="adj4" fmla="val -36617"/>
            </a:avLst>
          </a:prstGeom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ea typeface="+mn-ea"/>
              </a:rPr>
              <a:t>Segment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103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76066377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396146" y="3153104"/>
            <a:ext cx="4414558" cy="935421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+mn-lt"/>
              <a:ea typeface="+mn-ea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Events at Sender</a:t>
            </a:r>
          </a:p>
        </p:txBody>
      </p:sp>
      <p:cxnSp>
        <p:nvCxnSpPr>
          <p:cNvPr id="9" name="直接箭头连接符 8"/>
          <p:cNvCxnSpPr/>
          <p:nvPr/>
        </p:nvCxnSpPr>
        <p:spPr bwMode="auto">
          <a:xfrm>
            <a:off x="1902373" y="4088524"/>
            <a:ext cx="8492359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10" name="文本框 9"/>
          <p:cNvSpPr txBox="1"/>
          <p:nvPr/>
        </p:nvSpPr>
        <p:spPr>
          <a:xfrm>
            <a:off x="9514178" y="4435367"/>
            <a:ext cx="846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err="1">
                <a:latin typeface="+mn-lt"/>
                <a:ea typeface="+mn-ea"/>
              </a:rPr>
              <a:t>Seq</a:t>
            </a:r>
            <a:r>
              <a:rPr lang="en-US" altLang="zh-CN" dirty="0">
                <a:latin typeface="+mn-lt"/>
                <a:ea typeface="+mn-ea"/>
              </a:rPr>
              <a:t> #</a:t>
            </a:r>
            <a:endParaRPr lang="en-US" dirty="0">
              <a:latin typeface="+mn-lt"/>
              <a:ea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427890" y="3741684"/>
            <a:ext cx="1051034" cy="29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+mn-lt"/>
              <a:ea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89436" y="3741684"/>
            <a:ext cx="1545021" cy="29429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+mn-lt"/>
              <a:ea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044967" y="3741684"/>
            <a:ext cx="1692164" cy="29429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+mn-lt"/>
              <a:ea typeface="+mn-ea"/>
            </a:endParaRPr>
          </a:p>
        </p:txBody>
      </p:sp>
      <p:cxnSp>
        <p:nvCxnSpPr>
          <p:cNvPr id="15" name="直接箭头连接符 14"/>
          <p:cNvCxnSpPr/>
          <p:nvPr/>
        </p:nvCxnSpPr>
        <p:spPr bwMode="auto">
          <a:xfrm flipV="1">
            <a:off x="2430518" y="4245769"/>
            <a:ext cx="0" cy="904301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18" name="文本框 17"/>
          <p:cNvSpPr txBox="1"/>
          <p:nvPr/>
        </p:nvSpPr>
        <p:spPr>
          <a:xfrm>
            <a:off x="1919542" y="5307313"/>
            <a:ext cx="1353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err="1">
                <a:latin typeface="+mn-lt"/>
                <a:ea typeface="+mn-ea"/>
              </a:rPr>
              <a:t>SendBase</a:t>
            </a:r>
            <a:endParaRPr lang="en-US" dirty="0">
              <a:latin typeface="+mn-lt"/>
              <a:ea typeface="+mn-ea"/>
            </a:endParaRPr>
          </a:p>
        </p:txBody>
      </p:sp>
      <p:cxnSp>
        <p:nvCxnSpPr>
          <p:cNvPr id="19" name="直接箭头连接符 18"/>
          <p:cNvCxnSpPr/>
          <p:nvPr/>
        </p:nvCxnSpPr>
        <p:spPr bwMode="auto">
          <a:xfrm flipV="1">
            <a:off x="5037084" y="4234846"/>
            <a:ext cx="0" cy="904301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0" name="文本框 19"/>
          <p:cNvSpPr txBox="1"/>
          <p:nvPr/>
        </p:nvSpPr>
        <p:spPr>
          <a:xfrm>
            <a:off x="4175056" y="5296390"/>
            <a:ext cx="2055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err="1">
                <a:latin typeface="+mn-lt"/>
                <a:ea typeface="+mn-ea"/>
              </a:rPr>
              <a:t>NextSeqNumber</a:t>
            </a:r>
            <a:endParaRPr lang="en-US" dirty="0">
              <a:latin typeface="+mn-lt"/>
              <a:ea typeface="+mn-ea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110" y="6081631"/>
            <a:ext cx="623560" cy="62356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5045086" y="3741271"/>
            <a:ext cx="1051034" cy="2942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+mn-lt"/>
              <a:ea typeface="+mn-ea"/>
            </a:endParaRPr>
          </a:p>
        </p:txBody>
      </p:sp>
      <p:sp>
        <p:nvSpPr>
          <p:cNvPr id="2" name="圆角矩形标注 1"/>
          <p:cNvSpPr/>
          <p:nvPr/>
        </p:nvSpPr>
        <p:spPr>
          <a:xfrm>
            <a:off x="5770271" y="1750366"/>
            <a:ext cx="4330262" cy="639256"/>
          </a:xfrm>
          <a:prstGeom prst="wedgeRoundRectCallout">
            <a:avLst>
              <a:gd name="adj1" fmla="val -49013"/>
              <a:gd name="adj2" fmla="val 260443"/>
              <a:gd name="adj3" fmla="val 16667"/>
            </a:avLst>
          </a:prstGeom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zh-CN" altLang="en-US" dirty="0">
                <a:latin typeface="+mn-lt"/>
                <a:ea typeface="+mn-ea"/>
              </a:rPr>
              <a:t>（</a:t>
            </a:r>
            <a:r>
              <a:rPr lang="en-US" altLang="zh-CN" dirty="0">
                <a:latin typeface="+mn-lt"/>
                <a:ea typeface="+mn-ea"/>
              </a:rPr>
              <a:t>1</a:t>
            </a:r>
            <a:r>
              <a:rPr lang="zh-CN" altLang="en-US" dirty="0">
                <a:latin typeface="+mn-lt"/>
                <a:ea typeface="+mn-ea"/>
              </a:rPr>
              <a:t>）</a:t>
            </a:r>
            <a:r>
              <a:rPr lang="en-US" altLang="zh-CN" dirty="0">
                <a:latin typeface="+mn-lt"/>
                <a:ea typeface="+mn-ea"/>
              </a:rPr>
              <a:t>Called above</a:t>
            </a:r>
            <a:endParaRPr lang="en-US" dirty="0">
              <a:latin typeface="+mn-lt"/>
              <a:ea typeface="+mn-ea"/>
            </a:endParaRPr>
          </a:p>
        </p:txBody>
      </p:sp>
      <p:sp>
        <p:nvSpPr>
          <p:cNvPr id="24" name="圆角矩形标注 23"/>
          <p:cNvSpPr/>
          <p:nvPr/>
        </p:nvSpPr>
        <p:spPr>
          <a:xfrm>
            <a:off x="3263343" y="5974310"/>
            <a:ext cx="2627706" cy="536028"/>
          </a:xfrm>
          <a:prstGeom prst="wedgeRoundRectCallout">
            <a:avLst>
              <a:gd name="adj1" fmla="val -64172"/>
              <a:gd name="adj2" fmla="val 30236"/>
              <a:gd name="adj3" fmla="val 16667"/>
            </a:avLst>
          </a:prstGeom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zh-CN" altLang="en-US" dirty="0">
                <a:latin typeface="+mn-lt"/>
                <a:ea typeface="+mn-ea"/>
              </a:rPr>
              <a:t>（</a:t>
            </a:r>
            <a:r>
              <a:rPr lang="en-US" altLang="zh-CN" dirty="0">
                <a:latin typeface="+mn-lt"/>
                <a:ea typeface="+mn-ea"/>
              </a:rPr>
              <a:t>2</a:t>
            </a:r>
            <a:r>
              <a:rPr lang="zh-CN" altLang="en-US" dirty="0">
                <a:latin typeface="+mn-lt"/>
                <a:ea typeface="+mn-ea"/>
              </a:rPr>
              <a:t>）</a:t>
            </a:r>
            <a:r>
              <a:rPr lang="en-US" altLang="zh-CN" dirty="0">
                <a:latin typeface="+mn-lt"/>
                <a:ea typeface="+mn-ea"/>
              </a:rPr>
              <a:t>Timeout</a:t>
            </a:r>
            <a:endParaRPr lang="en-US" dirty="0">
              <a:latin typeface="+mn-lt"/>
              <a:ea typeface="+mn-ea"/>
            </a:endParaRPr>
          </a:p>
        </p:txBody>
      </p:sp>
      <p:cxnSp>
        <p:nvCxnSpPr>
          <p:cNvPr id="25" name="直接箭头连接符 24"/>
          <p:cNvCxnSpPr/>
          <p:nvPr/>
        </p:nvCxnSpPr>
        <p:spPr bwMode="auto">
          <a:xfrm>
            <a:off x="3469290" y="2265395"/>
            <a:ext cx="20147" cy="147587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6" name="文本框 25"/>
          <p:cNvSpPr txBox="1"/>
          <p:nvPr/>
        </p:nvSpPr>
        <p:spPr>
          <a:xfrm>
            <a:off x="2937132" y="1628020"/>
            <a:ext cx="997389" cy="461665"/>
          </a:xfrm>
          <a:prstGeom prst="rect">
            <a:avLst/>
          </a:prstGeom>
          <a:solidFill>
            <a:schemeClr val="accent4">
              <a:lumMod val="50000"/>
              <a:lumOff val="50000"/>
            </a:schemeClr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n-lt"/>
                <a:ea typeface="+mn-ea"/>
              </a:rPr>
              <a:t>ACK(y)</a:t>
            </a:r>
            <a:endParaRPr lang="en-US" dirty="0">
              <a:latin typeface="+mn-lt"/>
              <a:ea typeface="+mn-ea"/>
            </a:endParaRPr>
          </a:p>
        </p:txBody>
      </p:sp>
      <p:sp>
        <p:nvSpPr>
          <p:cNvPr id="27" name="圆角矩形标注 26"/>
          <p:cNvSpPr/>
          <p:nvPr/>
        </p:nvSpPr>
        <p:spPr>
          <a:xfrm>
            <a:off x="240000" y="2147939"/>
            <a:ext cx="2083662" cy="639256"/>
          </a:xfrm>
          <a:prstGeom prst="wedgeRoundRectCallout">
            <a:avLst>
              <a:gd name="adj1" fmla="val 67978"/>
              <a:gd name="adj2" fmla="val -103512"/>
              <a:gd name="adj3" fmla="val 16667"/>
            </a:avLst>
          </a:prstGeom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zh-CN" altLang="en-US" dirty="0">
                <a:latin typeface="+mn-lt"/>
                <a:ea typeface="+mn-ea"/>
              </a:rPr>
              <a:t>（</a:t>
            </a:r>
            <a:r>
              <a:rPr lang="en-US" altLang="zh-CN" dirty="0">
                <a:latin typeface="+mn-lt"/>
                <a:ea typeface="+mn-ea"/>
              </a:rPr>
              <a:t>3</a:t>
            </a:r>
            <a:r>
              <a:rPr lang="zh-CN" altLang="en-US" dirty="0">
                <a:latin typeface="+mn-lt"/>
                <a:ea typeface="+mn-ea"/>
              </a:rPr>
              <a:t>）</a:t>
            </a:r>
            <a:r>
              <a:rPr lang="en-US" altLang="zh-CN" dirty="0">
                <a:latin typeface="+mn-lt"/>
                <a:ea typeface="+mn-ea"/>
              </a:rPr>
              <a:t>ACK</a:t>
            </a:r>
            <a:endParaRPr lang="en-US" dirty="0">
              <a:latin typeface="+mn-lt"/>
              <a:ea typeface="+mn-ea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104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7883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22222E-6 L 0.08907 2.22222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2" grpId="0" animBg="1"/>
      <p:bldP spid="2" grpId="0" animBg="1"/>
      <p:bldP spid="24" grpId="0" animBg="1"/>
      <p:bldP spid="26" grpId="0" animBg="1"/>
      <p:bldP spid="27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TCP sender event E1: call from above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Create segment with seq #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seq # is byte-stream number of first data byte in segment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start timer if not already running (</a:t>
            </a:r>
            <a:r>
              <a:rPr lang="en-US" altLang="zh-CN" u="sng" dirty="0">
                <a:solidFill>
                  <a:srgbClr val="0000FF"/>
                </a:solidFill>
                <a:ea typeface="宋体" panose="02010600030101010101" pitchFamily="2" charset="-122"/>
              </a:rPr>
              <a:t>think of timer as for oldest </a:t>
            </a:r>
            <a:r>
              <a:rPr lang="en-US" altLang="zh-CN" u="sng" dirty="0" err="1">
                <a:solidFill>
                  <a:srgbClr val="0000FF"/>
                </a:solidFill>
                <a:ea typeface="宋体" panose="02010600030101010101" pitchFamily="2" charset="-122"/>
              </a:rPr>
              <a:t>unacked</a:t>
            </a:r>
            <a:r>
              <a:rPr lang="en-US" altLang="zh-CN" u="sng" dirty="0">
                <a:solidFill>
                  <a:srgbClr val="0000FF"/>
                </a:solidFill>
                <a:ea typeface="宋体" panose="02010600030101010101" pitchFamily="2" charset="-122"/>
              </a:rPr>
              <a:t> segment</a:t>
            </a:r>
            <a:r>
              <a:rPr lang="en-US" altLang="zh-CN" dirty="0">
                <a:ea typeface="宋体" panose="02010600030101010101" pitchFamily="2" charset="-122"/>
              </a:rPr>
              <a:t>)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expiration interval: </a:t>
            </a:r>
            <a:r>
              <a:rPr lang="en-US" altLang="zh-CN" dirty="0" err="1">
                <a:latin typeface="Courier New" panose="02070309020205020404" pitchFamily="49" charset="0"/>
                <a:ea typeface="宋体" panose="02010600030101010101" pitchFamily="2" charset="-122"/>
              </a:rPr>
              <a:t>TimeOutInterval</a:t>
            </a:r>
            <a:r>
              <a:rPr lang="en-US" altLang="zh-CN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105</a:t>
            </a:fld>
            <a:endParaRPr lang="en-US" altLang="zh-CN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345EF39-DA19-47E3-BB31-78CDA1085ED8}"/>
              </a:ext>
            </a:extLst>
          </p:cNvPr>
          <p:cNvSpPr txBox="1"/>
          <p:nvPr/>
        </p:nvSpPr>
        <p:spPr>
          <a:xfrm>
            <a:off x="2033452" y="1814014"/>
            <a:ext cx="8125096" cy="12279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sz="3200" b="1" dirty="0">
                <a:latin typeface="+mj-lt"/>
              </a:rPr>
              <a:t>What actions to take upon event E1?</a:t>
            </a:r>
            <a:endParaRPr lang="zh-CN" altLang="en-US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1201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build="p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TCP sender event E2: Timeout</a:t>
            </a:r>
          </a:p>
        </p:txBody>
      </p:sp>
      <p:sp>
        <p:nvSpPr>
          <p:cNvPr id="38917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retransmit segment that caused timeout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restart timer</a:t>
            </a:r>
          </a:p>
          <a:p>
            <a:pPr>
              <a:buFont typeface="ZapfDingbats" pitchFamily="82" charset="2"/>
              <a:buNone/>
            </a:pPr>
            <a:r>
              <a:rPr lang="en-US" altLang="zh-CN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106</a:t>
            </a:fld>
            <a:endParaRPr lang="en-US" altLang="zh-CN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DAC2205-EF6C-41EB-A6F6-717C5ADD6B41}"/>
              </a:ext>
            </a:extLst>
          </p:cNvPr>
          <p:cNvSpPr txBox="1"/>
          <p:nvPr/>
        </p:nvSpPr>
        <p:spPr>
          <a:xfrm>
            <a:off x="2033452" y="1814014"/>
            <a:ext cx="8125096" cy="12279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sz="3200" b="1" dirty="0">
                <a:latin typeface="+mj-lt"/>
              </a:rPr>
              <a:t>What actions to take upon event E2?</a:t>
            </a:r>
            <a:endParaRPr lang="zh-CN" altLang="en-US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2069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 build="p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TCP sender event E3: Ack received</a:t>
            </a:r>
          </a:p>
        </p:txBody>
      </p:sp>
      <p:sp>
        <p:nvSpPr>
          <p:cNvPr id="38917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If acknowledges previously </a:t>
            </a:r>
            <a:r>
              <a:rPr lang="en-US" altLang="zh-CN" dirty="0" err="1">
                <a:ea typeface="宋体" panose="02010600030101010101" pitchFamily="2" charset="-122"/>
              </a:rPr>
              <a:t>unacked</a:t>
            </a:r>
            <a:r>
              <a:rPr lang="en-US" altLang="zh-CN" dirty="0">
                <a:ea typeface="宋体" panose="02010600030101010101" pitchFamily="2" charset="-122"/>
              </a:rPr>
              <a:t> segments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update what is known to be </a:t>
            </a:r>
            <a:r>
              <a:rPr lang="en-US" altLang="zh-CN" dirty="0" err="1">
                <a:ea typeface="宋体" panose="02010600030101010101" pitchFamily="2" charset="-122"/>
              </a:rPr>
              <a:t>acked</a:t>
            </a:r>
            <a:endParaRPr lang="en-US" altLang="zh-CN" dirty="0">
              <a:ea typeface="宋体" panose="02010600030101010101" pitchFamily="2" charset="-122"/>
            </a:endParaRP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start timer if there are outstanding segments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 How many cases for the seq # in ACK packet?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107</a:t>
            </a:fld>
            <a:endParaRPr lang="en-US" altLang="zh-CN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DAC2205-EF6C-41EB-A6F6-717C5ADD6B41}"/>
              </a:ext>
            </a:extLst>
          </p:cNvPr>
          <p:cNvSpPr txBox="1"/>
          <p:nvPr/>
        </p:nvSpPr>
        <p:spPr>
          <a:xfrm>
            <a:off x="2033452" y="1814014"/>
            <a:ext cx="8125096" cy="12279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sz="3200" b="1" dirty="0">
                <a:latin typeface="+mj-lt"/>
              </a:rPr>
              <a:t>What actions to take upon event E3?</a:t>
            </a:r>
            <a:endParaRPr lang="zh-CN" altLang="en-US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2602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 build="p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TCP sender </a:t>
            </a:r>
            <a:r>
              <a:rPr lang="en-US" sz="3200" dirty="0">
                <a:ea typeface="ＭＳ Ｐゴシック" charset="0"/>
              </a:rPr>
              <a:t>(simplified)</a:t>
            </a:r>
            <a:endParaRPr lang="en-US" dirty="0">
              <a:ea typeface="ＭＳ Ｐゴシック" charset="0"/>
              <a:cs typeface="+mj-cs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108</a:t>
            </a:fld>
            <a:endParaRPr lang="en-US" altLang="zh-CN" dirty="0"/>
          </a:p>
        </p:txBody>
      </p:sp>
      <p:sp>
        <p:nvSpPr>
          <p:cNvPr id="72709" name="Oval 7"/>
          <p:cNvSpPr>
            <a:spLocks noChangeArrowheads="1"/>
          </p:cNvSpPr>
          <p:nvPr/>
        </p:nvSpPr>
        <p:spPr bwMode="auto">
          <a:xfrm>
            <a:off x="4421188" y="2730500"/>
            <a:ext cx="1071562" cy="971550"/>
          </a:xfrm>
          <a:prstGeom prst="ellipse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72710" name="Oval 6"/>
          <p:cNvSpPr>
            <a:spLocks noChangeArrowheads="1"/>
          </p:cNvSpPr>
          <p:nvPr/>
        </p:nvSpPr>
        <p:spPr bwMode="auto">
          <a:xfrm>
            <a:off x="4346576" y="2778125"/>
            <a:ext cx="1071563" cy="9715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72712" name="Text Box 5"/>
          <p:cNvSpPr txBox="1">
            <a:spLocks noChangeArrowheads="1"/>
          </p:cNvSpPr>
          <p:nvPr/>
        </p:nvSpPr>
        <p:spPr bwMode="auto">
          <a:xfrm>
            <a:off x="4550444" y="2781300"/>
            <a:ext cx="64953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</a:rPr>
              <a:t>wait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</a:rPr>
              <a:t>for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</a:rPr>
              <a:t>event</a:t>
            </a:r>
          </a:p>
        </p:txBody>
      </p:sp>
      <p:sp>
        <p:nvSpPr>
          <p:cNvPr id="72713" name="Line 8"/>
          <p:cNvSpPr>
            <a:spLocks noChangeShapeType="1"/>
          </p:cNvSpPr>
          <p:nvPr/>
        </p:nvSpPr>
        <p:spPr bwMode="auto">
          <a:xfrm>
            <a:off x="3379788" y="2247901"/>
            <a:ext cx="1071562" cy="6889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2714" name="Text Box 9"/>
          <p:cNvSpPr txBox="1">
            <a:spLocks noChangeArrowheads="1"/>
          </p:cNvSpPr>
          <p:nvPr/>
        </p:nvSpPr>
        <p:spPr bwMode="auto">
          <a:xfrm>
            <a:off x="1838326" y="2874963"/>
            <a:ext cx="2145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>
                <a:latin typeface="+mn-lt"/>
                <a:ea typeface="+mn-ea"/>
              </a:rPr>
              <a:t>NextSeqNum = InitialSeqNum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>
                <a:latin typeface="+mn-lt"/>
                <a:ea typeface="+mn-ea"/>
              </a:rPr>
              <a:t>SendBase = InitialSeqNum</a:t>
            </a:r>
          </a:p>
        </p:txBody>
      </p:sp>
      <p:sp>
        <p:nvSpPr>
          <p:cNvPr id="72715" name="Line 10"/>
          <p:cNvSpPr>
            <a:spLocks noChangeShapeType="1"/>
          </p:cNvSpPr>
          <p:nvPr/>
        </p:nvSpPr>
        <p:spPr bwMode="auto">
          <a:xfrm>
            <a:off x="1941514" y="2889250"/>
            <a:ext cx="21796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2716" name="Text Box 11"/>
          <p:cNvSpPr txBox="1">
            <a:spLocks noChangeArrowheads="1"/>
          </p:cNvSpPr>
          <p:nvPr/>
        </p:nvSpPr>
        <p:spPr bwMode="auto">
          <a:xfrm>
            <a:off x="2832879" y="2571750"/>
            <a:ext cx="2984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</a:rPr>
              <a:t>L</a:t>
            </a:r>
          </a:p>
        </p:txBody>
      </p:sp>
      <p:grpSp>
        <p:nvGrpSpPr>
          <p:cNvPr id="72717" name="Group 23"/>
          <p:cNvGrpSpPr>
            <a:grpSpLocks/>
          </p:cNvGrpSpPr>
          <p:nvPr/>
        </p:nvGrpSpPr>
        <p:grpSpPr bwMode="auto">
          <a:xfrm>
            <a:off x="6154740" y="1333500"/>
            <a:ext cx="3503613" cy="1938338"/>
            <a:chOff x="3019" y="1263"/>
            <a:chExt cx="2207" cy="1221"/>
          </a:xfrm>
        </p:grpSpPr>
        <p:sp>
          <p:nvSpPr>
            <p:cNvPr id="72729" name="Text Box 12"/>
            <p:cNvSpPr txBox="1">
              <a:spLocks noChangeArrowheads="1"/>
            </p:cNvSpPr>
            <p:nvPr/>
          </p:nvSpPr>
          <p:spPr bwMode="auto">
            <a:xfrm>
              <a:off x="3019" y="1456"/>
              <a:ext cx="2207" cy="1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10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dirty="0">
                  <a:latin typeface="+mn-lt"/>
                  <a:ea typeface="+mn-ea"/>
                </a:rPr>
                <a:t>create segment, seq. #: </a:t>
              </a:r>
              <a:r>
                <a:rPr lang="en-US" altLang="en-US" sz="1600" dirty="0" err="1">
                  <a:latin typeface="+mn-lt"/>
                  <a:ea typeface="+mn-ea"/>
                </a:rPr>
                <a:t>NextSeqNum</a:t>
              </a:r>
              <a:endParaRPr lang="en-US" altLang="en-US" sz="1600" dirty="0">
                <a:latin typeface="+mn-lt"/>
                <a:ea typeface="+mn-ea"/>
              </a:endParaRPr>
            </a:p>
            <a:p>
              <a:pPr>
                <a:lnSpc>
                  <a:spcPct val="10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dirty="0">
                  <a:latin typeface="+mn-lt"/>
                  <a:ea typeface="+mn-ea"/>
                </a:rPr>
                <a:t>pass segment to IP (i.e., </a:t>
              </a:r>
              <a:r>
                <a:rPr lang="ja-JP" altLang="en-US" sz="1600" dirty="0">
                  <a:latin typeface="+mn-lt"/>
                  <a:ea typeface="+mn-ea"/>
                </a:rPr>
                <a:t>“</a:t>
              </a:r>
              <a:r>
                <a:rPr lang="en-US" altLang="ja-JP" sz="1600" dirty="0">
                  <a:latin typeface="+mn-lt"/>
                  <a:ea typeface="+mn-ea"/>
                </a:rPr>
                <a:t>send</a:t>
              </a:r>
              <a:r>
                <a:rPr lang="ja-JP" altLang="en-US" sz="1600" dirty="0">
                  <a:latin typeface="+mn-lt"/>
                  <a:ea typeface="+mn-ea"/>
                </a:rPr>
                <a:t>”</a:t>
              </a:r>
              <a:r>
                <a:rPr lang="en-US" altLang="ja-JP" sz="1600" dirty="0">
                  <a:latin typeface="+mn-lt"/>
                  <a:ea typeface="+mn-ea"/>
                </a:rPr>
                <a:t>)</a:t>
              </a:r>
            </a:p>
            <a:p>
              <a:pPr>
                <a:lnSpc>
                  <a:spcPct val="10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dirty="0" err="1">
                  <a:latin typeface="+mn-lt"/>
                  <a:ea typeface="+mn-ea"/>
                </a:rPr>
                <a:t>NextSeqNum</a:t>
              </a:r>
              <a:r>
                <a:rPr lang="en-US" altLang="en-US" sz="1600" dirty="0">
                  <a:latin typeface="+mn-lt"/>
                  <a:ea typeface="+mn-ea"/>
                </a:rPr>
                <a:t> = </a:t>
              </a:r>
              <a:r>
                <a:rPr lang="en-US" altLang="en-US" sz="1600" dirty="0" err="1">
                  <a:latin typeface="+mn-lt"/>
                  <a:ea typeface="+mn-ea"/>
                </a:rPr>
                <a:t>NextSeqNum</a:t>
              </a:r>
              <a:r>
                <a:rPr lang="en-US" altLang="en-US" sz="1600" dirty="0">
                  <a:latin typeface="+mn-lt"/>
                  <a:ea typeface="+mn-ea"/>
                </a:rPr>
                <a:t> + length(data) </a:t>
              </a:r>
            </a:p>
            <a:p>
              <a:pPr>
                <a:lnSpc>
                  <a:spcPct val="10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dirty="0">
                  <a:latin typeface="+mn-lt"/>
                  <a:ea typeface="+mn-ea"/>
                </a:rPr>
                <a:t>if (timer currently not running)</a:t>
              </a:r>
            </a:p>
            <a:p>
              <a:pPr>
                <a:lnSpc>
                  <a:spcPct val="10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dirty="0">
                  <a:latin typeface="+mn-lt"/>
                  <a:ea typeface="+mn-ea"/>
                </a:rPr>
                <a:t>    start timer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dirty="0">
                  <a:latin typeface="+mn-lt"/>
                  <a:ea typeface="+mn-ea"/>
                </a:rPr>
                <a:t>                 </a:t>
              </a:r>
            </a:p>
          </p:txBody>
        </p:sp>
        <p:sp>
          <p:nvSpPr>
            <p:cNvPr id="72730" name="Text Box 13"/>
            <p:cNvSpPr txBox="1">
              <a:spLocks noChangeArrowheads="1"/>
            </p:cNvSpPr>
            <p:nvPr/>
          </p:nvSpPr>
          <p:spPr bwMode="auto">
            <a:xfrm>
              <a:off x="3185" y="1263"/>
              <a:ext cx="184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data received from application above</a:t>
              </a:r>
            </a:p>
          </p:txBody>
        </p:sp>
        <p:sp>
          <p:nvSpPr>
            <p:cNvPr id="72731" name="Line 15"/>
            <p:cNvSpPr>
              <a:spLocks noChangeShapeType="1"/>
            </p:cNvSpPr>
            <p:nvPr/>
          </p:nvSpPr>
          <p:spPr bwMode="auto">
            <a:xfrm>
              <a:off x="3081" y="1490"/>
              <a:ext cx="21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72718" name="Group 20"/>
          <p:cNvGrpSpPr>
            <a:grpSpLocks/>
          </p:cNvGrpSpPr>
          <p:nvPr/>
        </p:nvGrpSpPr>
        <p:grpSpPr bwMode="auto">
          <a:xfrm>
            <a:off x="6337301" y="3406778"/>
            <a:ext cx="3290888" cy="1152526"/>
            <a:chOff x="1275" y="3518"/>
            <a:chExt cx="2073" cy="726"/>
          </a:xfrm>
        </p:grpSpPr>
        <p:sp>
          <p:nvSpPr>
            <p:cNvPr id="72726" name="Text Box 16"/>
            <p:cNvSpPr txBox="1">
              <a:spLocks noChangeArrowheads="1"/>
            </p:cNvSpPr>
            <p:nvPr/>
          </p:nvSpPr>
          <p:spPr bwMode="auto">
            <a:xfrm>
              <a:off x="1275" y="3721"/>
              <a:ext cx="2073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retransmit not-yet-</a:t>
              </a:r>
              <a:r>
                <a:rPr lang="en-US" altLang="zh-CN" sz="1600" dirty="0" err="1">
                  <a:latin typeface="+mn-lt"/>
                  <a:ea typeface="+mn-ea"/>
                </a:rPr>
                <a:t>acked</a:t>
              </a:r>
              <a:r>
                <a:rPr lang="en-US" altLang="zh-CN" sz="1600" dirty="0">
                  <a:latin typeface="+mn-lt"/>
                  <a:ea typeface="+mn-ea"/>
                </a:rPr>
                <a:t> segment         	with smallest seq. #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start timer</a:t>
              </a:r>
            </a:p>
          </p:txBody>
        </p:sp>
        <p:sp>
          <p:nvSpPr>
            <p:cNvPr id="72727" name="Text Box 17"/>
            <p:cNvSpPr txBox="1">
              <a:spLocks noChangeArrowheads="1"/>
            </p:cNvSpPr>
            <p:nvPr/>
          </p:nvSpPr>
          <p:spPr bwMode="auto">
            <a:xfrm>
              <a:off x="1313" y="3518"/>
              <a:ext cx="46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timeout</a:t>
              </a:r>
            </a:p>
          </p:txBody>
        </p:sp>
        <p:sp>
          <p:nvSpPr>
            <p:cNvPr id="72728" name="Line 18"/>
            <p:cNvSpPr>
              <a:spLocks noChangeShapeType="1"/>
            </p:cNvSpPr>
            <p:nvPr/>
          </p:nvSpPr>
          <p:spPr bwMode="auto">
            <a:xfrm>
              <a:off x="1342" y="3741"/>
              <a:ext cx="18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72719" name="Group 24"/>
          <p:cNvGrpSpPr>
            <a:grpSpLocks/>
          </p:cNvGrpSpPr>
          <p:nvPr/>
        </p:nvGrpSpPr>
        <p:grpSpPr bwMode="auto">
          <a:xfrm>
            <a:off x="2476500" y="4513264"/>
            <a:ext cx="3905250" cy="2193925"/>
            <a:chOff x="678" y="2592"/>
            <a:chExt cx="2460" cy="1382"/>
          </a:xfrm>
        </p:grpSpPr>
        <p:sp>
          <p:nvSpPr>
            <p:cNvPr id="72723" name="Text Box 3"/>
            <p:cNvSpPr txBox="1">
              <a:spLocks noChangeArrowheads="1"/>
            </p:cNvSpPr>
            <p:nvPr/>
          </p:nvSpPr>
          <p:spPr bwMode="auto">
            <a:xfrm>
              <a:off x="678" y="2830"/>
              <a:ext cx="2460" cy="1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dirty="0">
                  <a:latin typeface="+mn-lt"/>
                  <a:ea typeface="+mn-ea"/>
                </a:rPr>
                <a:t>if (y &gt; </a:t>
              </a:r>
              <a:r>
                <a:rPr lang="en-US" altLang="en-US" sz="1600" dirty="0" err="1">
                  <a:latin typeface="+mn-lt"/>
                  <a:ea typeface="+mn-ea"/>
                </a:rPr>
                <a:t>SendBase</a:t>
              </a:r>
              <a:r>
                <a:rPr lang="en-US" altLang="en-US" sz="1600" dirty="0">
                  <a:latin typeface="+mn-lt"/>
                  <a:ea typeface="+mn-ea"/>
                </a:rPr>
                <a:t>) { 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dirty="0">
                  <a:latin typeface="+mn-lt"/>
                  <a:ea typeface="+mn-ea"/>
                </a:rPr>
                <a:t>    </a:t>
              </a:r>
              <a:r>
                <a:rPr lang="en-US" altLang="en-US" sz="1600" dirty="0" err="1">
                  <a:latin typeface="+mn-lt"/>
                  <a:ea typeface="+mn-ea"/>
                </a:rPr>
                <a:t>SendBase</a:t>
              </a:r>
              <a:r>
                <a:rPr lang="en-US" altLang="en-US" sz="1600" dirty="0">
                  <a:latin typeface="+mn-lt"/>
                  <a:ea typeface="+mn-ea"/>
                </a:rPr>
                <a:t> = y 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dirty="0">
                  <a:latin typeface="+mn-lt"/>
                  <a:ea typeface="+mn-ea"/>
                </a:rPr>
                <a:t>    /* </a:t>
              </a:r>
              <a:r>
                <a:rPr lang="en-US" altLang="en-US" sz="1600" dirty="0" err="1">
                  <a:latin typeface="+mn-lt"/>
                  <a:ea typeface="+mn-ea"/>
                </a:rPr>
                <a:t>SendBase</a:t>
              </a:r>
              <a:r>
                <a:rPr lang="en-US" altLang="en-US" sz="1600" dirty="0">
                  <a:latin typeface="+mn-lt"/>
                  <a:ea typeface="+mn-ea"/>
                </a:rPr>
                <a:t>–1: last cumulatively </a:t>
              </a:r>
              <a:r>
                <a:rPr lang="en-US" altLang="en-US" sz="1600" dirty="0" err="1">
                  <a:latin typeface="+mn-lt"/>
                  <a:ea typeface="+mn-ea"/>
                </a:rPr>
                <a:t>ACKed</a:t>
              </a:r>
              <a:r>
                <a:rPr lang="en-US" altLang="en-US" sz="1600" dirty="0">
                  <a:latin typeface="+mn-lt"/>
                  <a:ea typeface="+mn-ea"/>
                </a:rPr>
                <a:t> byte */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dirty="0">
                  <a:latin typeface="+mn-lt"/>
                  <a:ea typeface="+mn-ea"/>
                </a:rPr>
                <a:t>    if (there are currently not-yet-</a:t>
              </a:r>
              <a:r>
                <a:rPr lang="en-US" altLang="en-US" sz="1600" dirty="0" err="1">
                  <a:latin typeface="+mn-lt"/>
                  <a:ea typeface="+mn-ea"/>
                </a:rPr>
                <a:t>acked</a:t>
              </a:r>
              <a:r>
                <a:rPr lang="en-US" altLang="en-US" sz="1600" dirty="0">
                  <a:latin typeface="+mn-lt"/>
                  <a:ea typeface="+mn-ea"/>
                </a:rPr>
                <a:t> segments)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dirty="0">
                  <a:latin typeface="+mn-lt"/>
                  <a:ea typeface="+mn-ea"/>
                </a:rPr>
                <a:t>         start timer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dirty="0">
                  <a:latin typeface="+mn-lt"/>
                  <a:ea typeface="+mn-ea"/>
                </a:rPr>
                <a:t>       else stop timer 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dirty="0">
                  <a:latin typeface="+mn-lt"/>
                  <a:ea typeface="+mn-ea"/>
                </a:rPr>
                <a:t>     } </a:t>
              </a:r>
            </a:p>
          </p:txBody>
        </p:sp>
        <p:sp>
          <p:nvSpPr>
            <p:cNvPr id="72724" name="Text Box 21"/>
            <p:cNvSpPr txBox="1">
              <a:spLocks noChangeArrowheads="1"/>
            </p:cNvSpPr>
            <p:nvPr/>
          </p:nvSpPr>
          <p:spPr bwMode="auto">
            <a:xfrm>
              <a:off x="871" y="2592"/>
              <a:ext cx="186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ACK received, with ACK field value y </a:t>
              </a:r>
            </a:p>
          </p:txBody>
        </p:sp>
        <p:sp>
          <p:nvSpPr>
            <p:cNvPr id="72725" name="Line 22"/>
            <p:cNvSpPr>
              <a:spLocks noChangeShapeType="1"/>
            </p:cNvSpPr>
            <p:nvPr/>
          </p:nvSpPr>
          <p:spPr bwMode="auto">
            <a:xfrm>
              <a:off x="748" y="2815"/>
              <a:ext cx="20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72720" name="Freeform 26"/>
          <p:cNvSpPr>
            <a:spLocks/>
          </p:cNvSpPr>
          <p:nvPr/>
        </p:nvSpPr>
        <p:spPr bwMode="auto">
          <a:xfrm>
            <a:off x="5173664" y="1644650"/>
            <a:ext cx="1254125" cy="1258888"/>
          </a:xfrm>
          <a:custGeom>
            <a:avLst/>
            <a:gdLst>
              <a:gd name="T0" fmla="*/ 2147483646 w 1052"/>
              <a:gd name="T1" fmla="*/ 2147483646 h 990"/>
              <a:gd name="T2" fmla="*/ 2147483646 w 1052"/>
              <a:gd name="T3" fmla="*/ 2147483646 h 990"/>
              <a:gd name="T4" fmla="*/ 2147483646 w 1052"/>
              <a:gd name="T5" fmla="*/ 2147483646 h 9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52" h="990">
                <a:moveTo>
                  <a:pt x="26" y="825"/>
                </a:moveTo>
                <a:cubicBezTo>
                  <a:pt x="0" y="569"/>
                  <a:pt x="98" y="0"/>
                  <a:pt x="575" y="386"/>
                </a:cubicBezTo>
                <a:cubicBezTo>
                  <a:pt x="1052" y="772"/>
                  <a:pt x="404" y="968"/>
                  <a:pt x="208" y="99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2721" name="Freeform 27"/>
          <p:cNvSpPr>
            <a:spLocks/>
          </p:cNvSpPr>
          <p:nvPr/>
        </p:nvSpPr>
        <p:spPr bwMode="auto">
          <a:xfrm rot="4468137">
            <a:off x="5496720" y="3117058"/>
            <a:ext cx="1254125" cy="1258887"/>
          </a:xfrm>
          <a:custGeom>
            <a:avLst/>
            <a:gdLst>
              <a:gd name="T0" fmla="*/ 2147483646 w 1052"/>
              <a:gd name="T1" fmla="*/ 2147483646 h 990"/>
              <a:gd name="T2" fmla="*/ 2147483646 w 1052"/>
              <a:gd name="T3" fmla="*/ 2147483646 h 990"/>
              <a:gd name="T4" fmla="*/ 2147483646 w 1052"/>
              <a:gd name="T5" fmla="*/ 2147483646 h 9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52" h="990">
                <a:moveTo>
                  <a:pt x="26" y="825"/>
                </a:moveTo>
                <a:cubicBezTo>
                  <a:pt x="0" y="569"/>
                  <a:pt x="98" y="0"/>
                  <a:pt x="575" y="386"/>
                </a:cubicBezTo>
                <a:cubicBezTo>
                  <a:pt x="1052" y="772"/>
                  <a:pt x="404" y="968"/>
                  <a:pt x="208" y="99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2722" name="Freeform 28"/>
          <p:cNvSpPr>
            <a:spLocks/>
          </p:cNvSpPr>
          <p:nvPr/>
        </p:nvSpPr>
        <p:spPr bwMode="auto">
          <a:xfrm rot="10674503">
            <a:off x="3438526" y="3616325"/>
            <a:ext cx="1254125" cy="1258888"/>
          </a:xfrm>
          <a:custGeom>
            <a:avLst/>
            <a:gdLst>
              <a:gd name="T0" fmla="*/ 2147483646 w 1052"/>
              <a:gd name="T1" fmla="*/ 2147483646 h 990"/>
              <a:gd name="T2" fmla="*/ 2147483646 w 1052"/>
              <a:gd name="T3" fmla="*/ 2147483646 h 990"/>
              <a:gd name="T4" fmla="*/ 2147483646 w 1052"/>
              <a:gd name="T5" fmla="*/ 2147483646 h 9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52" h="990">
                <a:moveTo>
                  <a:pt x="26" y="825"/>
                </a:moveTo>
                <a:cubicBezTo>
                  <a:pt x="0" y="569"/>
                  <a:pt x="98" y="0"/>
                  <a:pt x="575" y="386"/>
                </a:cubicBezTo>
                <a:cubicBezTo>
                  <a:pt x="1052" y="772"/>
                  <a:pt x="404" y="968"/>
                  <a:pt x="208" y="99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8111164" y="4665347"/>
            <a:ext cx="2137737" cy="1954381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100" u="sng" dirty="0">
                <a:latin typeface="+mn-lt"/>
                <a:ea typeface="+mn-ea"/>
              </a:rPr>
              <a:t>Comment:</a:t>
            </a:r>
            <a:endParaRPr lang="en-US" altLang="zh-CN" sz="1100" dirty="0">
              <a:latin typeface="+mn-lt"/>
              <a:ea typeface="+mn-ea"/>
            </a:endParaRPr>
          </a:p>
          <a:p>
            <a:pPr>
              <a:buFontTx/>
              <a:buChar char="•"/>
              <a:defRPr/>
            </a:pPr>
            <a:r>
              <a:rPr lang="en-US" altLang="zh-CN" sz="1100" dirty="0">
                <a:solidFill>
                  <a:srgbClr val="FF3300"/>
                </a:solidFill>
                <a:latin typeface="+mn-lt"/>
                <a:ea typeface="+mn-ea"/>
              </a:rPr>
              <a:t> </a:t>
            </a:r>
            <a:r>
              <a:rPr lang="en-US" altLang="zh-CN" sz="1100" dirty="0" err="1">
                <a:solidFill>
                  <a:srgbClr val="FF3300"/>
                </a:solidFill>
                <a:latin typeface="+mn-lt"/>
                <a:ea typeface="+mn-ea"/>
              </a:rPr>
              <a:t>SendBase</a:t>
            </a:r>
            <a:r>
              <a:rPr lang="en-US" altLang="zh-CN" sz="1100" dirty="0">
                <a:solidFill>
                  <a:srgbClr val="FF3300"/>
                </a:solidFill>
                <a:latin typeface="+mn-lt"/>
                <a:ea typeface="+mn-ea"/>
              </a:rPr>
              <a:t>-1: last </a:t>
            </a:r>
          </a:p>
          <a:p>
            <a:pPr>
              <a:defRPr/>
            </a:pPr>
            <a:r>
              <a:rPr lang="en-US" altLang="zh-CN" sz="1100" dirty="0">
                <a:solidFill>
                  <a:srgbClr val="FF3300"/>
                </a:solidFill>
                <a:latin typeface="+mn-lt"/>
                <a:ea typeface="+mn-ea"/>
              </a:rPr>
              <a:t>cumulatively </a:t>
            </a:r>
            <a:br>
              <a:rPr lang="en-US" altLang="zh-CN" sz="1100" dirty="0">
                <a:solidFill>
                  <a:srgbClr val="FF3300"/>
                </a:solidFill>
                <a:latin typeface="+mn-lt"/>
                <a:ea typeface="+mn-ea"/>
              </a:rPr>
            </a:br>
            <a:r>
              <a:rPr lang="en-US" altLang="zh-CN" sz="1100" dirty="0" err="1">
                <a:solidFill>
                  <a:srgbClr val="FF3300"/>
                </a:solidFill>
                <a:latin typeface="+mn-lt"/>
                <a:ea typeface="+mn-ea"/>
              </a:rPr>
              <a:t>ack’ed</a:t>
            </a:r>
            <a:r>
              <a:rPr lang="en-US" altLang="zh-CN" sz="1100" dirty="0">
                <a:solidFill>
                  <a:srgbClr val="FF3300"/>
                </a:solidFill>
                <a:latin typeface="+mn-lt"/>
                <a:ea typeface="+mn-ea"/>
              </a:rPr>
              <a:t> byte</a:t>
            </a:r>
          </a:p>
          <a:p>
            <a:pPr>
              <a:defRPr/>
            </a:pPr>
            <a:r>
              <a:rPr lang="en-US" altLang="zh-CN" sz="1100" u="sng" dirty="0">
                <a:latin typeface="+mn-lt"/>
                <a:ea typeface="+mn-ea"/>
              </a:rPr>
              <a:t>Example:</a:t>
            </a:r>
            <a:endParaRPr lang="en-US" altLang="zh-CN" sz="1100" dirty="0">
              <a:latin typeface="+mn-lt"/>
              <a:ea typeface="+mn-ea"/>
            </a:endParaRPr>
          </a:p>
          <a:p>
            <a:pPr>
              <a:buFontTx/>
              <a:buChar char="•"/>
              <a:defRPr/>
            </a:pPr>
            <a:r>
              <a:rPr lang="en-US" altLang="zh-CN" sz="1100" dirty="0">
                <a:latin typeface="+mn-lt"/>
                <a:ea typeface="+mn-ea"/>
              </a:rPr>
              <a:t> </a:t>
            </a:r>
            <a:r>
              <a:rPr lang="en-US" altLang="zh-CN" sz="1100" dirty="0" err="1">
                <a:latin typeface="+mn-lt"/>
                <a:ea typeface="+mn-ea"/>
              </a:rPr>
              <a:t>SendBase</a:t>
            </a:r>
            <a:r>
              <a:rPr lang="en-US" altLang="zh-CN" sz="1100" dirty="0">
                <a:latin typeface="+mn-lt"/>
                <a:ea typeface="+mn-ea"/>
              </a:rPr>
              <a:t>-1 = 71;</a:t>
            </a:r>
            <a:br>
              <a:rPr lang="en-US" altLang="zh-CN" sz="1100" dirty="0">
                <a:latin typeface="+mn-lt"/>
                <a:ea typeface="+mn-ea"/>
              </a:rPr>
            </a:br>
            <a:r>
              <a:rPr lang="en-US" altLang="zh-CN" sz="1100" dirty="0">
                <a:latin typeface="+mn-lt"/>
                <a:ea typeface="+mn-ea"/>
              </a:rPr>
              <a:t>y= 73, so the </a:t>
            </a:r>
            <a:r>
              <a:rPr lang="en-US" altLang="zh-CN" sz="1100" dirty="0" err="1">
                <a:latin typeface="+mn-lt"/>
                <a:ea typeface="+mn-ea"/>
              </a:rPr>
              <a:t>rcvr</a:t>
            </a:r>
            <a:br>
              <a:rPr lang="en-US" altLang="zh-CN" sz="1100" dirty="0">
                <a:latin typeface="+mn-lt"/>
                <a:ea typeface="+mn-ea"/>
              </a:rPr>
            </a:br>
            <a:r>
              <a:rPr lang="en-US" altLang="zh-CN" sz="1100" dirty="0">
                <a:latin typeface="+mn-lt"/>
                <a:ea typeface="+mn-ea"/>
              </a:rPr>
              <a:t>wants 73+ ;</a:t>
            </a:r>
            <a:br>
              <a:rPr lang="en-US" altLang="zh-CN" sz="1100" dirty="0">
                <a:latin typeface="+mn-lt"/>
                <a:ea typeface="+mn-ea"/>
              </a:rPr>
            </a:br>
            <a:r>
              <a:rPr lang="en-US" altLang="zh-CN" sz="1100" dirty="0">
                <a:latin typeface="+mn-lt"/>
                <a:ea typeface="+mn-ea"/>
              </a:rPr>
              <a:t>y &gt; </a:t>
            </a:r>
            <a:r>
              <a:rPr lang="en-US" altLang="zh-CN" sz="1100" dirty="0" err="1">
                <a:latin typeface="+mn-lt"/>
                <a:ea typeface="+mn-ea"/>
              </a:rPr>
              <a:t>SendBase</a:t>
            </a:r>
            <a:r>
              <a:rPr lang="en-US" altLang="zh-CN" sz="1100" dirty="0">
                <a:latin typeface="+mn-lt"/>
                <a:ea typeface="+mn-ea"/>
              </a:rPr>
              <a:t>, so</a:t>
            </a:r>
            <a:br>
              <a:rPr lang="en-US" altLang="zh-CN" sz="1100" dirty="0">
                <a:latin typeface="+mn-lt"/>
                <a:ea typeface="+mn-ea"/>
              </a:rPr>
            </a:br>
            <a:r>
              <a:rPr lang="en-US" altLang="zh-CN" sz="1100" dirty="0">
                <a:latin typeface="+mn-lt"/>
                <a:ea typeface="+mn-ea"/>
              </a:rPr>
              <a:t>that new data is </a:t>
            </a:r>
            <a:br>
              <a:rPr lang="en-US" altLang="zh-CN" sz="1100" dirty="0">
                <a:latin typeface="+mn-lt"/>
                <a:ea typeface="+mn-ea"/>
              </a:rPr>
            </a:br>
            <a:r>
              <a:rPr lang="en-US" altLang="zh-CN" sz="1100" dirty="0" err="1">
                <a:latin typeface="+mn-lt"/>
                <a:ea typeface="+mn-ea"/>
              </a:rPr>
              <a:t>acked</a:t>
            </a:r>
            <a:endParaRPr lang="en-US" altLang="zh-CN" sz="1100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3864342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TCP: retransmission scenarios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109</a:t>
            </a:fld>
            <a:endParaRPr lang="en-US" altLang="zh-CN" dirty="0"/>
          </a:p>
        </p:txBody>
      </p:sp>
      <p:grpSp>
        <p:nvGrpSpPr>
          <p:cNvPr id="43034" name="Group 72"/>
          <p:cNvGrpSpPr>
            <a:grpSpLocks/>
          </p:cNvGrpSpPr>
          <p:nvPr/>
        </p:nvGrpSpPr>
        <p:grpSpPr bwMode="auto">
          <a:xfrm>
            <a:off x="4614141" y="1477963"/>
            <a:ext cx="3160713" cy="5307013"/>
            <a:chOff x="316" y="875"/>
            <a:chExt cx="1991" cy="3343"/>
          </a:xfrm>
        </p:grpSpPr>
        <p:sp>
          <p:nvSpPr>
            <p:cNvPr id="43046" name="Line 9"/>
            <p:cNvSpPr>
              <a:spLocks noChangeShapeType="1"/>
            </p:cNvSpPr>
            <p:nvPr/>
          </p:nvSpPr>
          <p:spPr bwMode="auto">
            <a:xfrm flipH="1">
              <a:off x="1170" y="1752"/>
              <a:ext cx="996" cy="30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3047" name="Line 10"/>
            <p:cNvSpPr>
              <a:spLocks noChangeShapeType="1"/>
            </p:cNvSpPr>
            <p:nvPr/>
          </p:nvSpPr>
          <p:spPr bwMode="auto">
            <a:xfrm>
              <a:off x="576" y="1296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graphicFrame>
          <p:nvGraphicFramePr>
            <p:cNvPr id="43048" name="Object 11"/>
            <p:cNvGraphicFramePr>
              <a:graphicFrameLocks noChangeAspect="1"/>
            </p:cNvGraphicFramePr>
            <p:nvPr/>
          </p:nvGraphicFramePr>
          <p:xfrm>
            <a:off x="316" y="875"/>
            <a:ext cx="306" cy="2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704" name="Clip" r:id="rId4" imgW="1307263" imgH="1084139" progId="MS_ClipArt_Gallery.2">
                    <p:embed/>
                  </p:oleObj>
                </mc:Choice>
                <mc:Fallback>
                  <p:oleObj name="Clip" r:id="rId4" imgW="1307263" imgH="1084139" progId="MS_ClipArt_Gallery.2">
                    <p:embed/>
                    <p:pic>
                      <p:nvPicPr>
                        <p:cNvPr id="43048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" y="875"/>
                          <a:ext cx="306" cy="2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049" name="Text Box 12"/>
            <p:cNvSpPr txBox="1">
              <a:spLocks noChangeArrowheads="1"/>
            </p:cNvSpPr>
            <p:nvPr/>
          </p:nvSpPr>
          <p:spPr bwMode="auto">
            <a:xfrm>
              <a:off x="574" y="875"/>
              <a:ext cx="46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Host A</a:t>
              </a:r>
              <a:endParaRPr lang="en-US" altLang="zh-CN" sz="800" dirty="0">
                <a:latin typeface="+mn-lt"/>
                <a:ea typeface="+mn-ea"/>
              </a:endParaRPr>
            </a:p>
          </p:txBody>
        </p:sp>
        <p:sp>
          <p:nvSpPr>
            <p:cNvPr id="43050" name="Text Box 13"/>
            <p:cNvSpPr txBox="1">
              <a:spLocks noChangeArrowheads="1"/>
            </p:cNvSpPr>
            <p:nvPr/>
          </p:nvSpPr>
          <p:spPr bwMode="auto">
            <a:xfrm rot="706751">
              <a:off x="1002" y="1317"/>
              <a:ext cx="80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100" dirty="0" err="1">
                  <a:latin typeface="+mn-lt"/>
                  <a:ea typeface="+mn-ea"/>
                </a:rPr>
                <a:t>Seq</a:t>
              </a:r>
              <a:r>
                <a:rPr lang="en-US" altLang="zh-CN" sz="1100" dirty="0">
                  <a:latin typeface="+mn-lt"/>
                  <a:ea typeface="+mn-ea"/>
                </a:rPr>
                <a:t>=92, 8 bytes data</a:t>
              </a:r>
              <a:endParaRPr lang="en-US" altLang="zh-CN" sz="800" dirty="0">
                <a:latin typeface="+mn-lt"/>
                <a:ea typeface="+mn-ea"/>
              </a:endParaRPr>
            </a:p>
          </p:txBody>
        </p:sp>
        <p:sp>
          <p:nvSpPr>
            <p:cNvPr id="43051" name="Text Box 14"/>
            <p:cNvSpPr txBox="1">
              <a:spLocks noChangeArrowheads="1"/>
            </p:cNvSpPr>
            <p:nvPr/>
          </p:nvSpPr>
          <p:spPr bwMode="auto">
            <a:xfrm rot="20617328">
              <a:off x="1458" y="1749"/>
              <a:ext cx="42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ACK=100</a:t>
              </a:r>
              <a:endParaRPr lang="en-US" altLang="zh-CN" sz="800" dirty="0">
                <a:latin typeface="+mn-lt"/>
                <a:ea typeface="+mn-ea"/>
              </a:endParaRPr>
            </a:p>
          </p:txBody>
        </p:sp>
        <p:sp>
          <p:nvSpPr>
            <p:cNvPr id="43052" name="Text Box 15"/>
            <p:cNvSpPr txBox="1">
              <a:spLocks noChangeArrowheads="1"/>
            </p:cNvSpPr>
            <p:nvPr/>
          </p:nvSpPr>
          <p:spPr bwMode="auto">
            <a:xfrm>
              <a:off x="945" y="2090"/>
              <a:ext cx="29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solidFill>
                    <a:srgbClr val="FF0000"/>
                  </a:solidFill>
                  <a:latin typeface="+mn-lt"/>
                  <a:ea typeface="+mn-ea"/>
                </a:rPr>
                <a:t>loss</a:t>
              </a:r>
              <a:endParaRPr lang="en-US" altLang="zh-CN" sz="800" dirty="0">
                <a:latin typeface="+mn-lt"/>
                <a:ea typeface="+mn-ea"/>
              </a:endParaRPr>
            </a:p>
          </p:txBody>
        </p:sp>
        <p:sp>
          <p:nvSpPr>
            <p:cNvPr id="43053" name="Text Box 16"/>
            <p:cNvSpPr txBox="1">
              <a:spLocks noChangeArrowheads="1"/>
            </p:cNvSpPr>
            <p:nvPr/>
          </p:nvSpPr>
          <p:spPr bwMode="auto">
            <a:xfrm rot="16200000">
              <a:off x="196" y="1795"/>
              <a:ext cx="50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timeout</a:t>
              </a:r>
              <a:endParaRPr lang="en-US" altLang="zh-CN" sz="800" dirty="0">
                <a:latin typeface="+mn-lt"/>
                <a:ea typeface="+mn-ea"/>
              </a:endParaRPr>
            </a:p>
          </p:txBody>
        </p:sp>
        <p:sp>
          <p:nvSpPr>
            <p:cNvPr id="3120" name="Text Box 21"/>
            <p:cNvSpPr txBox="1">
              <a:spLocks noChangeArrowheads="1"/>
            </p:cNvSpPr>
            <p:nvPr/>
          </p:nvSpPr>
          <p:spPr bwMode="auto">
            <a:xfrm>
              <a:off x="784" y="4024"/>
              <a:ext cx="84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400" dirty="0">
                  <a:latin typeface="+mn-lt"/>
                  <a:ea typeface="+mn-ea"/>
                </a:rPr>
                <a:t>lost </a:t>
              </a:r>
              <a:r>
                <a:rPr lang="en-US" altLang="zh-CN" sz="1400" dirty="0" err="1">
                  <a:latin typeface="+mn-lt"/>
                  <a:ea typeface="+mn-ea"/>
                </a:rPr>
                <a:t>ACK</a:t>
              </a:r>
              <a:r>
                <a:rPr lang="en-US" altLang="zh-CN" sz="1400" dirty="0">
                  <a:latin typeface="+mn-lt"/>
                  <a:ea typeface="+mn-ea"/>
                </a:rPr>
                <a:t> scenario</a:t>
              </a:r>
              <a:endParaRPr lang="en-US" altLang="zh-CN" sz="800" dirty="0">
                <a:latin typeface="+mn-lt"/>
                <a:ea typeface="+mn-ea"/>
              </a:endParaRPr>
            </a:p>
          </p:txBody>
        </p:sp>
        <p:graphicFrame>
          <p:nvGraphicFramePr>
            <p:cNvPr id="43055" name="Object 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12207404"/>
                </p:ext>
              </p:extLst>
            </p:nvPr>
          </p:nvGraphicFramePr>
          <p:xfrm>
            <a:off x="2001" y="940"/>
            <a:ext cx="306" cy="2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705" name="Clip" r:id="rId6" imgW="1307263" imgH="1084139" progId="MS_ClipArt_Gallery.2">
                    <p:embed/>
                  </p:oleObj>
                </mc:Choice>
                <mc:Fallback>
                  <p:oleObj name="Clip" r:id="rId6" imgW="1307263" imgH="1084139" progId="MS_ClipArt_Gallery.2">
                    <p:embed/>
                    <p:pic>
                      <p:nvPicPr>
                        <p:cNvPr id="43055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01" y="940"/>
                          <a:ext cx="306" cy="2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056" name="Text Box 23"/>
            <p:cNvSpPr txBox="1">
              <a:spLocks noChangeArrowheads="1"/>
            </p:cNvSpPr>
            <p:nvPr/>
          </p:nvSpPr>
          <p:spPr bwMode="auto">
            <a:xfrm>
              <a:off x="1534" y="887"/>
              <a:ext cx="47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Host B</a:t>
              </a:r>
              <a:endParaRPr lang="en-US" altLang="zh-CN" sz="800" dirty="0">
                <a:latin typeface="+mn-lt"/>
                <a:ea typeface="+mn-ea"/>
              </a:endParaRPr>
            </a:p>
          </p:txBody>
        </p:sp>
        <p:sp>
          <p:nvSpPr>
            <p:cNvPr id="43057" name="Text Box 24"/>
            <p:cNvSpPr txBox="1">
              <a:spLocks noChangeArrowheads="1"/>
            </p:cNvSpPr>
            <p:nvPr/>
          </p:nvSpPr>
          <p:spPr bwMode="auto">
            <a:xfrm>
              <a:off x="1012" y="1915"/>
              <a:ext cx="19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solidFill>
                    <a:srgbClr val="FF0000"/>
                  </a:solidFill>
                  <a:latin typeface="+mn-lt"/>
                  <a:ea typeface="+mn-ea"/>
                </a:rPr>
                <a:t>X</a:t>
              </a:r>
              <a:endParaRPr lang="en-US" altLang="zh-CN" sz="800" dirty="0">
                <a:latin typeface="+mn-lt"/>
                <a:ea typeface="+mn-ea"/>
              </a:endParaRPr>
            </a:p>
          </p:txBody>
        </p:sp>
        <p:sp>
          <p:nvSpPr>
            <p:cNvPr id="43058" name="Line 25"/>
            <p:cNvSpPr>
              <a:spLocks noChangeShapeType="1"/>
            </p:cNvSpPr>
            <p:nvPr/>
          </p:nvSpPr>
          <p:spPr bwMode="auto">
            <a:xfrm>
              <a:off x="576" y="2472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3059" name="Text Box 26"/>
            <p:cNvSpPr txBox="1">
              <a:spLocks noChangeArrowheads="1"/>
            </p:cNvSpPr>
            <p:nvPr/>
          </p:nvSpPr>
          <p:spPr bwMode="auto">
            <a:xfrm rot="706751">
              <a:off x="948" y="2451"/>
              <a:ext cx="80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100" dirty="0" err="1">
                  <a:latin typeface="+mn-lt"/>
                  <a:ea typeface="+mn-ea"/>
                </a:rPr>
                <a:t>Seq</a:t>
              </a:r>
              <a:r>
                <a:rPr lang="en-US" altLang="zh-CN" sz="1100" dirty="0">
                  <a:latin typeface="+mn-lt"/>
                  <a:ea typeface="+mn-ea"/>
                </a:rPr>
                <a:t>=92, 8 bytes data</a:t>
              </a:r>
              <a:endParaRPr lang="en-US" altLang="zh-CN" sz="800" dirty="0">
                <a:latin typeface="+mn-lt"/>
                <a:ea typeface="+mn-ea"/>
              </a:endParaRPr>
            </a:p>
          </p:txBody>
        </p:sp>
        <p:sp>
          <p:nvSpPr>
            <p:cNvPr id="43060" name="Line 27"/>
            <p:cNvSpPr>
              <a:spLocks noChangeShapeType="1"/>
            </p:cNvSpPr>
            <p:nvPr/>
          </p:nvSpPr>
          <p:spPr bwMode="auto">
            <a:xfrm>
              <a:off x="570" y="1158"/>
              <a:ext cx="6" cy="268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3061" name="Line 28"/>
            <p:cNvSpPr>
              <a:spLocks noChangeShapeType="1"/>
            </p:cNvSpPr>
            <p:nvPr/>
          </p:nvSpPr>
          <p:spPr bwMode="auto">
            <a:xfrm>
              <a:off x="2154" y="1158"/>
              <a:ext cx="6" cy="268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3062" name="Line 29"/>
            <p:cNvSpPr>
              <a:spLocks noChangeShapeType="1"/>
            </p:cNvSpPr>
            <p:nvPr/>
          </p:nvSpPr>
          <p:spPr bwMode="auto">
            <a:xfrm flipH="1">
              <a:off x="582" y="2964"/>
              <a:ext cx="1572" cy="47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3063" name="Text Box 30"/>
            <p:cNvSpPr txBox="1">
              <a:spLocks noChangeArrowheads="1"/>
            </p:cNvSpPr>
            <p:nvPr/>
          </p:nvSpPr>
          <p:spPr bwMode="auto">
            <a:xfrm rot="-926867">
              <a:off x="1092" y="3031"/>
              <a:ext cx="60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100" dirty="0">
                  <a:latin typeface="+mn-lt"/>
                  <a:ea typeface="+mn-ea"/>
                </a:rPr>
                <a:t>ACK=100</a:t>
              </a:r>
              <a:endParaRPr lang="en-US" altLang="zh-CN" sz="800" dirty="0">
                <a:latin typeface="+mn-lt"/>
                <a:ea typeface="+mn-ea"/>
              </a:endParaRPr>
            </a:p>
          </p:txBody>
        </p:sp>
        <p:sp>
          <p:nvSpPr>
            <p:cNvPr id="43064" name="Line 31"/>
            <p:cNvSpPr>
              <a:spLocks noChangeShapeType="1"/>
            </p:cNvSpPr>
            <p:nvPr/>
          </p:nvSpPr>
          <p:spPr bwMode="auto">
            <a:xfrm flipV="1">
              <a:off x="462" y="1284"/>
              <a:ext cx="0" cy="3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3065" name="Line 32"/>
            <p:cNvSpPr>
              <a:spLocks noChangeShapeType="1"/>
            </p:cNvSpPr>
            <p:nvPr/>
          </p:nvSpPr>
          <p:spPr bwMode="auto">
            <a:xfrm flipH="1">
              <a:off x="468" y="2166"/>
              <a:ext cx="0" cy="3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3066" name="Text Box 62"/>
            <p:cNvSpPr txBox="1">
              <a:spLocks noChangeArrowheads="1"/>
            </p:cNvSpPr>
            <p:nvPr/>
          </p:nvSpPr>
          <p:spPr bwMode="auto">
            <a:xfrm>
              <a:off x="367" y="3825"/>
              <a:ext cx="29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solidFill>
                    <a:srgbClr val="FF0000"/>
                  </a:solidFill>
                  <a:latin typeface="+mn-lt"/>
                  <a:ea typeface="+mn-ea"/>
                </a:rPr>
                <a:t>time</a:t>
              </a:r>
              <a:endParaRPr lang="en-US" altLang="zh-CN" sz="1800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3041" name="Text Box 71"/>
          <p:cNvSpPr txBox="1">
            <a:spLocks noChangeArrowheads="1"/>
          </p:cNvSpPr>
          <p:nvPr/>
        </p:nvSpPr>
        <p:spPr bwMode="auto">
          <a:xfrm>
            <a:off x="3507790" y="5327719"/>
            <a:ext cx="116089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 err="1">
                <a:latin typeface="+mn-lt"/>
                <a:ea typeface="+mn-ea"/>
              </a:rPr>
              <a:t>SendBase</a:t>
            </a:r>
            <a:endParaRPr lang="en-US" altLang="zh-CN" sz="2000" dirty="0">
              <a:latin typeface="+mn-lt"/>
              <a:ea typeface="+mn-ea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lt"/>
                <a:ea typeface="+mn-ea"/>
              </a:rPr>
              <a:t>= 100</a:t>
            </a:r>
          </a:p>
        </p:txBody>
      </p:sp>
    </p:spTree>
    <p:extLst>
      <p:ext uri="{BB962C8B-B14F-4D97-AF65-F5344CB8AC3E}">
        <p14:creationId xmlns:p14="http://schemas.microsoft.com/office/powerpoint/2010/main" val="285630904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Line 2"/>
          <p:cNvSpPr>
            <a:spLocks noChangeShapeType="1"/>
          </p:cNvSpPr>
          <p:nvPr/>
        </p:nvSpPr>
        <p:spPr bwMode="auto">
          <a:xfrm flipH="1">
            <a:off x="6605587" y="3451837"/>
            <a:ext cx="2476500" cy="11049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3012" name="Line 5"/>
          <p:cNvSpPr>
            <a:spLocks noChangeShapeType="1"/>
          </p:cNvSpPr>
          <p:nvPr/>
        </p:nvSpPr>
        <p:spPr bwMode="auto">
          <a:xfrm flipH="1">
            <a:off x="6577013" y="3042263"/>
            <a:ext cx="2543175" cy="13811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3013" name="Rectangle 6"/>
          <p:cNvSpPr>
            <a:spLocks noChangeArrowheads="1"/>
          </p:cNvSpPr>
          <p:nvPr/>
        </p:nvSpPr>
        <p:spPr bwMode="auto">
          <a:xfrm rot="728579">
            <a:off x="6870701" y="4123350"/>
            <a:ext cx="1817687" cy="2841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43014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TCP: retransmission scenarios</a:t>
            </a:r>
            <a:endParaRPr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719-4C93-4032-AE44-9AF0CDE2F195}" type="slidenum">
              <a:rPr lang="en-US" altLang="zh-CN" smtClean="0"/>
              <a:pPr/>
              <a:t>110</a:t>
            </a:fld>
            <a:endParaRPr lang="en-US" altLang="zh-CN" dirty="0"/>
          </a:p>
        </p:txBody>
      </p:sp>
      <p:sp>
        <p:nvSpPr>
          <p:cNvPr id="43015" name="Line 33"/>
          <p:cNvSpPr>
            <a:spLocks noChangeShapeType="1"/>
          </p:cNvSpPr>
          <p:nvPr/>
        </p:nvSpPr>
        <p:spPr bwMode="auto">
          <a:xfrm>
            <a:off x="6596062" y="2318362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graphicFrame>
        <p:nvGraphicFramePr>
          <p:cNvPr id="43016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2112745"/>
              </p:ext>
            </p:extLst>
          </p:nvPr>
        </p:nvGraphicFramePr>
        <p:xfrm>
          <a:off x="6183313" y="1650025"/>
          <a:ext cx="48577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730" name="Clip" r:id="rId4" imgW="1307263" imgH="1084139" progId="MS_ClipArt_Gallery.2">
                  <p:embed/>
                </p:oleObj>
              </mc:Choice>
              <mc:Fallback>
                <p:oleObj name="Clip" r:id="rId4" imgW="1307263" imgH="1084139" progId="MS_ClipArt_Gallery.2">
                  <p:embed/>
                  <p:pic>
                    <p:nvPicPr>
                      <p:cNvPr id="43016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3313" y="1650025"/>
                        <a:ext cx="485775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7" name="Text Box 35"/>
          <p:cNvSpPr txBox="1">
            <a:spLocks noChangeArrowheads="1"/>
          </p:cNvSpPr>
          <p:nvPr/>
        </p:nvSpPr>
        <p:spPr bwMode="auto">
          <a:xfrm>
            <a:off x="6592888" y="1650025"/>
            <a:ext cx="7433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Host A</a:t>
            </a:r>
            <a:endParaRPr lang="en-US" altLang="zh-CN" sz="800" dirty="0">
              <a:latin typeface="+mn-lt"/>
              <a:ea typeface="+mn-ea"/>
            </a:endParaRPr>
          </a:p>
        </p:txBody>
      </p:sp>
      <p:sp>
        <p:nvSpPr>
          <p:cNvPr id="43018" name="Text Box 36"/>
          <p:cNvSpPr txBox="1">
            <a:spLocks noChangeArrowheads="1"/>
          </p:cNvSpPr>
          <p:nvPr/>
        </p:nvSpPr>
        <p:spPr bwMode="auto">
          <a:xfrm rot="808459">
            <a:off x="6938290" y="2728038"/>
            <a:ext cx="174759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Seq</a:t>
            </a:r>
            <a:r>
              <a:rPr lang="en-US" altLang="zh-CN" sz="1400" dirty="0">
                <a:latin typeface="+mn-lt"/>
                <a:ea typeface="+mn-ea"/>
              </a:rPr>
              <a:t>=100, 20 bytes data</a:t>
            </a: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43019" name="Text Box 37"/>
          <p:cNvSpPr txBox="1">
            <a:spLocks noChangeArrowheads="1"/>
          </p:cNvSpPr>
          <p:nvPr/>
        </p:nvSpPr>
        <p:spPr bwMode="auto">
          <a:xfrm rot="19829916">
            <a:off x="7604774" y="3375738"/>
            <a:ext cx="81785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ACK=100</a:t>
            </a:r>
            <a:endParaRPr lang="en-US" altLang="zh-CN" sz="1000" dirty="0">
              <a:latin typeface="+mn-lt"/>
              <a:ea typeface="+mn-ea"/>
            </a:endParaRPr>
          </a:p>
        </p:txBody>
      </p:sp>
      <p:grpSp>
        <p:nvGrpSpPr>
          <p:cNvPr id="43020" name="Group 39"/>
          <p:cNvGrpSpPr>
            <a:grpSpLocks/>
          </p:cNvGrpSpPr>
          <p:nvPr/>
        </p:nvGrpSpPr>
        <p:grpSpPr bwMode="auto">
          <a:xfrm>
            <a:off x="6205534" y="6252187"/>
            <a:ext cx="574675" cy="369888"/>
            <a:chOff x="3304" y="3530"/>
            <a:chExt cx="362" cy="233"/>
          </a:xfrm>
        </p:grpSpPr>
        <p:sp>
          <p:nvSpPr>
            <p:cNvPr id="43073" name="Rectangle 40"/>
            <p:cNvSpPr>
              <a:spLocks noChangeArrowheads="1"/>
            </p:cNvSpPr>
            <p:nvPr/>
          </p:nvSpPr>
          <p:spPr bwMode="auto">
            <a:xfrm>
              <a:off x="3342" y="3576"/>
              <a:ext cx="324" cy="1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43074" name="Text Box 41"/>
            <p:cNvSpPr txBox="1">
              <a:spLocks noChangeArrowheads="1"/>
            </p:cNvSpPr>
            <p:nvPr/>
          </p:nvSpPr>
          <p:spPr bwMode="auto">
            <a:xfrm>
              <a:off x="3304" y="3530"/>
              <a:ext cx="34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solidFill>
                    <a:srgbClr val="FF0000"/>
                  </a:solidFill>
                  <a:latin typeface="+mn-lt"/>
                  <a:ea typeface="+mn-ea"/>
                </a:rPr>
                <a:t>time</a:t>
              </a:r>
              <a:endParaRPr lang="en-US" altLang="zh-CN" sz="1000" dirty="0">
                <a:latin typeface="+mn-lt"/>
                <a:ea typeface="+mn-ea"/>
              </a:endParaRPr>
            </a:p>
          </p:txBody>
        </p:sp>
      </p:grpSp>
      <p:sp>
        <p:nvSpPr>
          <p:cNvPr id="3089" name="Text Box 42"/>
          <p:cNvSpPr txBox="1">
            <a:spLocks noChangeArrowheads="1"/>
          </p:cNvSpPr>
          <p:nvPr/>
        </p:nvSpPr>
        <p:spPr bwMode="auto">
          <a:xfrm>
            <a:off x="2184400" y="4113825"/>
            <a:ext cx="19153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b="1" dirty="0">
                <a:solidFill>
                  <a:schemeClr val="accent2"/>
                </a:solidFill>
                <a:latin typeface="+mn-lt"/>
                <a:ea typeface="+mn-ea"/>
              </a:rPr>
              <a:t>premature timeout</a:t>
            </a:r>
          </a:p>
        </p:txBody>
      </p:sp>
      <p:graphicFrame>
        <p:nvGraphicFramePr>
          <p:cNvPr id="43022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2066677"/>
              </p:ext>
            </p:extLst>
          </p:nvPr>
        </p:nvGraphicFramePr>
        <p:xfrm>
          <a:off x="8840788" y="1659550"/>
          <a:ext cx="48577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731" name="Clip" r:id="rId6" imgW="1307263" imgH="1084139" progId="MS_ClipArt_Gallery.2">
                  <p:embed/>
                </p:oleObj>
              </mc:Choice>
              <mc:Fallback>
                <p:oleObj name="Clip" r:id="rId6" imgW="1307263" imgH="1084139" progId="MS_ClipArt_Gallery.2">
                  <p:embed/>
                  <p:pic>
                    <p:nvPicPr>
                      <p:cNvPr id="43022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0788" y="1659550"/>
                        <a:ext cx="485775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23" name="Text Box 44"/>
          <p:cNvSpPr txBox="1">
            <a:spLocks noChangeArrowheads="1"/>
          </p:cNvSpPr>
          <p:nvPr/>
        </p:nvSpPr>
        <p:spPr bwMode="auto">
          <a:xfrm>
            <a:off x="8116887" y="1669075"/>
            <a:ext cx="7537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Host B</a:t>
            </a:r>
            <a:endParaRPr lang="en-US" altLang="zh-CN" sz="800" dirty="0">
              <a:latin typeface="+mn-lt"/>
              <a:ea typeface="+mn-ea"/>
            </a:endParaRPr>
          </a:p>
        </p:txBody>
      </p:sp>
      <p:sp>
        <p:nvSpPr>
          <p:cNvPr id="43024" name="Line 45"/>
          <p:cNvSpPr>
            <a:spLocks noChangeShapeType="1"/>
          </p:cNvSpPr>
          <p:nvPr/>
        </p:nvSpPr>
        <p:spPr bwMode="auto">
          <a:xfrm>
            <a:off x="6596062" y="4185262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3025" name="Text Box 46"/>
          <p:cNvSpPr txBox="1">
            <a:spLocks noChangeArrowheads="1"/>
          </p:cNvSpPr>
          <p:nvPr/>
        </p:nvSpPr>
        <p:spPr bwMode="auto">
          <a:xfrm rot="706751">
            <a:off x="7004168" y="4099638"/>
            <a:ext cx="1584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Seq</a:t>
            </a:r>
            <a:r>
              <a:rPr lang="en-US" altLang="zh-CN" sz="1400" dirty="0">
                <a:latin typeface="+mn-lt"/>
                <a:ea typeface="+mn-ea"/>
              </a:rPr>
              <a:t>=92, 8 bytes data</a:t>
            </a: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43026" name="Line 47"/>
          <p:cNvSpPr>
            <a:spLocks noChangeShapeType="1"/>
          </p:cNvSpPr>
          <p:nvPr/>
        </p:nvSpPr>
        <p:spPr bwMode="auto">
          <a:xfrm>
            <a:off x="6586537" y="2213587"/>
            <a:ext cx="0" cy="40767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3027" name="Line 48"/>
          <p:cNvSpPr>
            <a:spLocks noChangeShapeType="1"/>
          </p:cNvSpPr>
          <p:nvPr/>
        </p:nvSpPr>
        <p:spPr bwMode="auto">
          <a:xfrm>
            <a:off x="9101137" y="2213587"/>
            <a:ext cx="0" cy="4076699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3028" name="Text Box 49"/>
          <p:cNvSpPr txBox="1">
            <a:spLocks noChangeArrowheads="1"/>
          </p:cNvSpPr>
          <p:nvPr/>
        </p:nvSpPr>
        <p:spPr bwMode="auto">
          <a:xfrm rot="20261895">
            <a:off x="7900987" y="3488350"/>
            <a:ext cx="9667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ACK=120</a:t>
            </a: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43029" name="Line 52"/>
          <p:cNvSpPr>
            <a:spLocks noChangeShapeType="1"/>
          </p:cNvSpPr>
          <p:nvPr/>
        </p:nvSpPr>
        <p:spPr bwMode="auto">
          <a:xfrm>
            <a:off x="6583362" y="2670787"/>
            <a:ext cx="2508250" cy="6286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3030" name="Text Box 53"/>
          <p:cNvSpPr txBox="1">
            <a:spLocks noChangeArrowheads="1"/>
          </p:cNvSpPr>
          <p:nvPr/>
        </p:nvSpPr>
        <p:spPr bwMode="auto">
          <a:xfrm rot="706751">
            <a:off x="7032743" y="2318463"/>
            <a:ext cx="1584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Seq</a:t>
            </a:r>
            <a:r>
              <a:rPr lang="en-US" altLang="zh-CN" sz="1400" dirty="0">
                <a:latin typeface="+mn-lt"/>
                <a:ea typeface="+mn-ea"/>
              </a:rPr>
              <a:t>=92, 8 bytes data</a:t>
            </a:r>
            <a:endParaRPr lang="en-US" altLang="zh-CN" sz="1000" dirty="0">
              <a:latin typeface="+mn-lt"/>
              <a:ea typeface="+mn-ea"/>
            </a:endParaRPr>
          </a:p>
        </p:txBody>
      </p:sp>
      <p:grpSp>
        <p:nvGrpSpPr>
          <p:cNvPr id="43031" name="Group 63"/>
          <p:cNvGrpSpPr>
            <a:grpSpLocks/>
          </p:cNvGrpSpPr>
          <p:nvPr/>
        </p:nvGrpSpPr>
        <p:grpSpPr bwMode="auto">
          <a:xfrm>
            <a:off x="6262679" y="2324712"/>
            <a:ext cx="327024" cy="1860550"/>
            <a:chOff x="3444" y="1270"/>
            <a:chExt cx="206" cy="1172"/>
          </a:xfrm>
        </p:grpSpPr>
        <p:sp>
          <p:nvSpPr>
            <p:cNvPr id="43067" name="Rectangle 4"/>
            <p:cNvSpPr>
              <a:spLocks noChangeArrowheads="1"/>
            </p:cNvSpPr>
            <p:nvPr/>
          </p:nvSpPr>
          <p:spPr bwMode="auto">
            <a:xfrm>
              <a:off x="3494" y="1432"/>
              <a:ext cx="128" cy="8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43068" name="Text Box 38"/>
            <p:cNvSpPr txBox="1">
              <a:spLocks noChangeArrowheads="1"/>
            </p:cNvSpPr>
            <p:nvPr/>
          </p:nvSpPr>
          <p:spPr bwMode="auto">
            <a:xfrm rot="16200000">
              <a:off x="3156" y="1754"/>
              <a:ext cx="77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 err="1">
                  <a:latin typeface="+mn-lt"/>
                  <a:ea typeface="+mn-ea"/>
                </a:rPr>
                <a:t>Seq</a:t>
              </a:r>
              <a:r>
                <a:rPr lang="en-US" altLang="zh-CN" sz="1400" dirty="0">
                  <a:latin typeface="+mn-lt"/>
                  <a:ea typeface="+mn-ea"/>
                </a:rPr>
                <a:t>=92 timeout</a:t>
              </a:r>
              <a:endParaRPr lang="en-US" altLang="zh-CN" sz="1000" dirty="0">
                <a:latin typeface="+mn-lt"/>
                <a:ea typeface="+mn-ea"/>
              </a:endParaRPr>
            </a:p>
          </p:txBody>
        </p:sp>
        <p:sp>
          <p:nvSpPr>
            <p:cNvPr id="43069" name="Line 50"/>
            <p:cNvSpPr>
              <a:spLocks noChangeShapeType="1"/>
            </p:cNvSpPr>
            <p:nvPr/>
          </p:nvSpPr>
          <p:spPr bwMode="auto">
            <a:xfrm flipV="1">
              <a:off x="3552" y="1270"/>
              <a:ext cx="4" cy="1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3070" name="Line 51"/>
            <p:cNvSpPr>
              <a:spLocks noChangeShapeType="1"/>
            </p:cNvSpPr>
            <p:nvPr/>
          </p:nvSpPr>
          <p:spPr bwMode="auto">
            <a:xfrm flipH="1">
              <a:off x="3546" y="2296"/>
              <a:ext cx="0" cy="1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3071" name="Line 54"/>
            <p:cNvSpPr>
              <a:spLocks noChangeShapeType="1"/>
            </p:cNvSpPr>
            <p:nvPr/>
          </p:nvSpPr>
          <p:spPr bwMode="auto">
            <a:xfrm flipH="1">
              <a:off x="3536" y="2442"/>
              <a:ext cx="1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3072" name="Line 55"/>
            <p:cNvSpPr>
              <a:spLocks noChangeShapeType="1"/>
            </p:cNvSpPr>
            <p:nvPr/>
          </p:nvSpPr>
          <p:spPr bwMode="auto">
            <a:xfrm flipH="1">
              <a:off x="3524" y="1270"/>
              <a:ext cx="1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43032" name="Line 60"/>
          <p:cNvSpPr>
            <a:spLocks noChangeShapeType="1"/>
          </p:cNvSpPr>
          <p:nvPr/>
        </p:nvSpPr>
        <p:spPr bwMode="auto">
          <a:xfrm flipH="1">
            <a:off x="6611937" y="4829787"/>
            <a:ext cx="2476500" cy="11049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3033" name="Text Box 61"/>
          <p:cNvSpPr txBox="1">
            <a:spLocks noChangeArrowheads="1"/>
          </p:cNvSpPr>
          <p:nvPr/>
        </p:nvSpPr>
        <p:spPr bwMode="auto">
          <a:xfrm rot="20261895">
            <a:off x="7716837" y="4917100"/>
            <a:ext cx="9667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ACK=120</a:t>
            </a: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43035" name="Rectangle 65"/>
          <p:cNvSpPr>
            <a:spLocks noChangeArrowheads="1"/>
          </p:cNvSpPr>
          <p:nvPr/>
        </p:nvSpPr>
        <p:spPr bwMode="auto">
          <a:xfrm>
            <a:off x="6359525" y="4451962"/>
            <a:ext cx="203200" cy="1320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43036" name="Text Box 66"/>
          <p:cNvSpPr txBox="1">
            <a:spLocks noChangeArrowheads="1"/>
          </p:cNvSpPr>
          <p:nvPr/>
        </p:nvSpPr>
        <p:spPr bwMode="auto">
          <a:xfrm rot="16200000">
            <a:off x="5823233" y="4962444"/>
            <a:ext cx="12218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Seq</a:t>
            </a:r>
            <a:r>
              <a:rPr lang="en-US" altLang="zh-CN" sz="1400" dirty="0">
                <a:latin typeface="+mn-lt"/>
                <a:ea typeface="+mn-ea"/>
              </a:rPr>
              <a:t>=92 timeout</a:t>
            </a: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43037" name="Line 67"/>
          <p:cNvSpPr>
            <a:spLocks noChangeShapeType="1"/>
          </p:cNvSpPr>
          <p:nvPr/>
        </p:nvSpPr>
        <p:spPr bwMode="auto">
          <a:xfrm flipV="1">
            <a:off x="6451600" y="4194788"/>
            <a:ext cx="6350" cy="244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3038" name="Line 68"/>
          <p:cNvSpPr>
            <a:spLocks noChangeShapeType="1"/>
          </p:cNvSpPr>
          <p:nvPr/>
        </p:nvSpPr>
        <p:spPr bwMode="auto">
          <a:xfrm flipH="1">
            <a:off x="6434137" y="5871187"/>
            <a:ext cx="0" cy="222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3039" name="Line 69"/>
          <p:cNvSpPr>
            <a:spLocks noChangeShapeType="1"/>
          </p:cNvSpPr>
          <p:nvPr/>
        </p:nvSpPr>
        <p:spPr bwMode="auto">
          <a:xfrm flipH="1">
            <a:off x="6357938" y="6099787"/>
            <a:ext cx="1809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3040" name="Line 70"/>
          <p:cNvSpPr>
            <a:spLocks noChangeShapeType="1"/>
          </p:cNvSpPr>
          <p:nvPr/>
        </p:nvSpPr>
        <p:spPr bwMode="auto">
          <a:xfrm flipH="1">
            <a:off x="6407151" y="4194787"/>
            <a:ext cx="1809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43042" name="Text Box 73"/>
          <p:cNvSpPr txBox="1">
            <a:spLocks noChangeArrowheads="1"/>
          </p:cNvSpPr>
          <p:nvPr/>
        </p:nvSpPr>
        <p:spPr bwMode="auto">
          <a:xfrm>
            <a:off x="4801236" y="4628175"/>
            <a:ext cx="116089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 err="1">
                <a:latin typeface="+mn-lt"/>
                <a:ea typeface="+mn-ea"/>
              </a:rPr>
              <a:t>SendBase</a:t>
            </a:r>
            <a:endParaRPr lang="en-US" altLang="zh-CN" sz="2000" dirty="0">
              <a:latin typeface="+mn-lt"/>
              <a:ea typeface="+mn-ea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lt"/>
                <a:ea typeface="+mn-ea"/>
              </a:rPr>
              <a:t>= 120</a:t>
            </a:r>
          </a:p>
        </p:txBody>
      </p:sp>
      <p:sp>
        <p:nvSpPr>
          <p:cNvPr id="43043" name="Text Box 74"/>
          <p:cNvSpPr txBox="1">
            <a:spLocks noChangeArrowheads="1"/>
          </p:cNvSpPr>
          <p:nvPr/>
        </p:nvSpPr>
        <p:spPr bwMode="auto">
          <a:xfrm>
            <a:off x="4810761" y="5698150"/>
            <a:ext cx="116089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 err="1">
                <a:latin typeface="+mn-lt"/>
                <a:ea typeface="+mn-ea"/>
              </a:rPr>
              <a:t>SendBase</a:t>
            </a:r>
            <a:endParaRPr lang="en-US" altLang="zh-CN" sz="2000" dirty="0">
              <a:latin typeface="+mn-lt"/>
              <a:ea typeface="+mn-ea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lt"/>
                <a:ea typeface="+mn-ea"/>
              </a:rPr>
              <a:t>= 120</a:t>
            </a:r>
          </a:p>
        </p:txBody>
      </p:sp>
      <p:sp>
        <p:nvSpPr>
          <p:cNvPr id="43044" name="Text Box 75"/>
          <p:cNvSpPr txBox="1">
            <a:spLocks noChangeArrowheads="1"/>
          </p:cNvSpPr>
          <p:nvPr/>
        </p:nvSpPr>
        <p:spPr bwMode="auto">
          <a:xfrm>
            <a:off x="4828599" y="3446420"/>
            <a:ext cx="114486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 err="1">
                <a:latin typeface="+mn-lt"/>
                <a:ea typeface="+mn-ea"/>
              </a:rPr>
              <a:t>Sendbase</a:t>
            </a:r>
            <a:endParaRPr lang="en-US" altLang="zh-CN" sz="2000" dirty="0">
              <a:latin typeface="+mn-lt"/>
              <a:ea typeface="+mn-ea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lt"/>
                <a:ea typeface="+mn-ea"/>
              </a:rPr>
              <a:t>= 100</a:t>
            </a:r>
          </a:p>
        </p:txBody>
      </p: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7DAA0679-41F4-4A84-A5A3-45CD28BA6DA6}"/>
              </a:ext>
            </a:extLst>
          </p:cNvPr>
          <p:cNvCxnSpPr>
            <a:cxnSpLocks/>
            <a:stCxn id="3089" idx="3"/>
          </p:cNvCxnSpPr>
          <p:nvPr/>
        </p:nvCxnSpPr>
        <p:spPr bwMode="auto">
          <a:xfrm flipV="1">
            <a:off x="4099721" y="4194791"/>
            <a:ext cx="2116137" cy="334532"/>
          </a:xfrm>
          <a:prstGeom prst="straightConnector1">
            <a:avLst/>
          </a:prstGeom>
          <a:solidFill>
            <a:schemeClr val="accent1"/>
          </a:solidFill>
          <a:ln w="7937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87099376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itchFamily="2" charset="-122"/>
              </a:rPr>
              <a:t>Cumulative ACK scenario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111</a:t>
            </a:fld>
            <a:endParaRPr lang="en-US" altLang="zh-CN" dirty="0"/>
          </a:p>
        </p:txBody>
      </p:sp>
      <p:grpSp>
        <p:nvGrpSpPr>
          <p:cNvPr id="45060" name="Group 25"/>
          <p:cNvGrpSpPr>
            <a:grpSpLocks/>
          </p:cNvGrpSpPr>
          <p:nvPr/>
        </p:nvGrpSpPr>
        <p:grpSpPr bwMode="auto">
          <a:xfrm>
            <a:off x="4266768" y="1922462"/>
            <a:ext cx="6915149" cy="4484688"/>
            <a:chOff x="329" y="816"/>
            <a:chExt cx="4356" cy="2825"/>
          </a:xfrm>
        </p:grpSpPr>
        <p:sp>
          <p:nvSpPr>
            <p:cNvPr id="4105" name="Line 4"/>
            <p:cNvSpPr>
              <a:spLocks noChangeShapeType="1"/>
            </p:cNvSpPr>
            <p:nvPr/>
          </p:nvSpPr>
          <p:spPr bwMode="auto">
            <a:xfrm flipH="1">
              <a:off x="1382" y="1741"/>
              <a:ext cx="996" cy="30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06" name="Line 5"/>
            <p:cNvSpPr>
              <a:spLocks noChangeShapeType="1"/>
            </p:cNvSpPr>
            <p:nvPr/>
          </p:nvSpPr>
          <p:spPr bwMode="auto">
            <a:xfrm>
              <a:off x="788" y="1285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aphicFrame>
          <p:nvGraphicFramePr>
            <p:cNvPr id="45066" name="Object 6"/>
            <p:cNvGraphicFramePr>
              <a:graphicFrameLocks noChangeAspect="1"/>
            </p:cNvGraphicFramePr>
            <p:nvPr/>
          </p:nvGraphicFramePr>
          <p:xfrm>
            <a:off x="432" y="816"/>
            <a:ext cx="306" cy="2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754" name="Clip" r:id="rId4" imgW="1307263" imgH="1084139" progId="MS_ClipArt_Gallery.2">
                    <p:embed/>
                  </p:oleObj>
                </mc:Choice>
                <mc:Fallback>
                  <p:oleObj name="Clip" r:id="rId4" imgW="1307263" imgH="1084139" progId="MS_ClipArt_Gallery.2">
                    <p:embed/>
                    <p:pic>
                      <p:nvPicPr>
                        <p:cNvPr id="4506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816"/>
                          <a:ext cx="306" cy="2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07" name="Text Box 7"/>
            <p:cNvSpPr txBox="1">
              <a:spLocks noChangeArrowheads="1"/>
            </p:cNvSpPr>
            <p:nvPr/>
          </p:nvSpPr>
          <p:spPr bwMode="auto">
            <a:xfrm>
              <a:off x="786" y="828"/>
              <a:ext cx="58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dirty="0">
                  <a:latin typeface="+mn-lt"/>
                  <a:ea typeface="+mn-ea"/>
                </a:rPr>
                <a:t>Host A</a:t>
              </a:r>
              <a:endParaRPr lang="en-US" altLang="zh-CN" sz="1000" dirty="0">
                <a:latin typeface="+mn-lt"/>
                <a:ea typeface="+mn-ea"/>
              </a:endParaRPr>
            </a:p>
          </p:txBody>
        </p:sp>
        <p:sp>
          <p:nvSpPr>
            <p:cNvPr id="4108" name="Text Box 8"/>
            <p:cNvSpPr txBox="1">
              <a:spLocks noChangeArrowheads="1"/>
            </p:cNvSpPr>
            <p:nvPr/>
          </p:nvSpPr>
          <p:spPr bwMode="auto">
            <a:xfrm rot="706751">
              <a:off x="1117" y="1291"/>
              <a:ext cx="99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400">
                  <a:latin typeface="+mn-lt"/>
                  <a:ea typeface="+mn-ea"/>
                </a:rPr>
                <a:t>Seq=92, 8 bytes data</a:t>
              </a:r>
              <a:endParaRPr lang="en-US" altLang="zh-CN" sz="1000">
                <a:latin typeface="+mn-lt"/>
                <a:ea typeface="+mn-ea"/>
              </a:endParaRPr>
            </a:p>
          </p:txBody>
        </p:sp>
        <p:sp>
          <p:nvSpPr>
            <p:cNvPr id="4109" name="Text Box 9"/>
            <p:cNvSpPr txBox="1">
              <a:spLocks noChangeArrowheads="1"/>
            </p:cNvSpPr>
            <p:nvPr/>
          </p:nvSpPr>
          <p:spPr bwMode="auto">
            <a:xfrm rot="20617328">
              <a:off x="1769" y="1631"/>
              <a:ext cx="51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400">
                  <a:latin typeface="+mn-lt"/>
                  <a:ea typeface="+mn-ea"/>
                </a:rPr>
                <a:t>ACK=100</a:t>
              </a:r>
              <a:endParaRPr lang="en-US" altLang="zh-CN" sz="1000">
                <a:latin typeface="+mn-lt"/>
                <a:ea typeface="+mn-ea"/>
              </a:endParaRPr>
            </a:p>
          </p:txBody>
        </p:sp>
        <p:sp>
          <p:nvSpPr>
            <p:cNvPr id="4110" name="Text Box 10"/>
            <p:cNvSpPr txBox="1">
              <a:spLocks noChangeArrowheads="1"/>
            </p:cNvSpPr>
            <p:nvPr/>
          </p:nvSpPr>
          <p:spPr bwMode="auto">
            <a:xfrm>
              <a:off x="1157" y="2079"/>
              <a:ext cx="32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800">
                  <a:solidFill>
                    <a:srgbClr val="FF0000"/>
                  </a:solidFill>
                  <a:latin typeface="+mn-lt"/>
                  <a:ea typeface="+mn-ea"/>
                </a:rPr>
                <a:t>loss</a:t>
              </a:r>
              <a:endParaRPr lang="en-US" altLang="zh-CN" sz="1000">
                <a:latin typeface="+mn-lt"/>
                <a:ea typeface="+mn-ea"/>
              </a:endParaRPr>
            </a:p>
          </p:txBody>
        </p:sp>
        <p:sp>
          <p:nvSpPr>
            <p:cNvPr id="4111" name="Text Box 11"/>
            <p:cNvSpPr txBox="1">
              <a:spLocks noChangeArrowheads="1"/>
            </p:cNvSpPr>
            <p:nvPr/>
          </p:nvSpPr>
          <p:spPr bwMode="auto">
            <a:xfrm rot="16200000">
              <a:off x="59" y="1696"/>
              <a:ext cx="831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dirty="0">
                  <a:latin typeface="+mn-lt"/>
                  <a:ea typeface="+mn-ea"/>
                </a:rPr>
                <a:t>timeout</a:t>
              </a:r>
              <a:endParaRPr lang="en-US" altLang="zh-CN" sz="1000" dirty="0">
                <a:latin typeface="+mn-lt"/>
                <a:ea typeface="+mn-ea"/>
              </a:endParaRPr>
            </a:p>
          </p:txBody>
        </p:sp>
        <p:sp>
          <p:nvSpPr>
            <p:cNvPr id="4112" name="Text Box 12"/>
            <p:cNvSpPr txBox="1">
              <a:spLocks noChangeArrowheads="1"/>
            </p:cNvSpPr>
            <p:nvPr/>
          </p:nvSpPr>
          <p:spPr bwMode="auto">
            <a:xfrm>
              <a:off x="3319" y="2215"/>
              <a:ext cx="1366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2800" b="1" dirty="0">
                  <a:solidFill>
                    <a:schemeClr val="accent6"/>
                  </a:solidFill>
                  <a:latin typeface="+mn-lt"/>
                  <a:ea typeface="+mn-ea"/>
                </a:rPr>
                <a:t>Cumulative ACK </a:t>
              </a:r>
            </a:p>
          </p:txBody>
        </p:sp>
        <p:graphicFrame>
          <p:nvGraphicFramePr>
            <p:cNvPr id="45073" name="Object 13"/>
            <p:cNvGraphicFramePr>
              <a:graphicFrameLocks noChangeAspect="1"/>
            </p:cNvGraphicFramePr>
            <p:nvPr/>
          </p:nvGraphicFramePr>
          <p:xfrm>
            <a:off x="2400" y="864"/>
            <a:ext cx="306" cy="2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755" name="Clip" r:id="rId6" imgW="1307263" imgH="1084139" progId="MS_ClipArt_Gallery.2">
                    <p:embed/>
                  </p:oleObj>
                </mc:Choice>
                <mc:Fallback>
                  <p:oleObj name="Clip" r:id="rId6" imgW="1307263" imgH="1084139" progId="MS_ClipArt_Gallery.2">
                    <p:embed/>
                    <p:pic>
                      <p:nvPicPr>
                        <p:cNvPr id="45073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0" y="864"/>
                          <a:ext cx="306" cy="2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13" name="Text Box 14"/>
            <p:cNvSpPr txBox="1">
              <a:spLocks noChangeArrowheads="1"/>
            </p:cNvSpPr>
            <p:nvPr/>
          </p:nvSpPr>
          <p:spPr bwMode="auto">
            <a:xfrm>
              <a:off x="1653" y="823"/>
              <a:ext cx="595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dirty="0">
                  <a:latin typeface="+mn-lt"/>
                  <a:ea typeface="+mn-ea"/>
                </a:rPr>
                <a:t>Host B</a:t>
              </a:r>
              <a:endParaRPr lang="en-US" altLang="zh-CN" sz="1000" dirty="0">
                <a:latin typeface="+mn-lt"/>
                <a:ea typeface="+mn-ea"/>
              </a:endParaRPr>
            </a:p>
          </p:txBody>
        </p:sp>
        <p:sp>
          <p:nvSpPr>
            <p:cNvPr id="4114" name="Text Box 15"/>
            <p:cNvSpPr txBox="1">
              <a:spLocks noChangeArrowheads="1"/>
            </p:cNvSpPr>
            <p:nvPr/>
          </p:nvSpPr>
          <p:spPr bwMode="auto">
            <a:xfrm>
              <a:off x="1224" y="1904"/>
              <a:ext cx="22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>
                  <a:solidFill>
                    <a:srgbClr val="FF0000"/>
                  </a:solidFill>
                  <a:latin typeface="+mn-lt"/>
                  <a:ea typeface="+mn-ea"/>
                </a:rPr>
                <a:t>X</a:t>
              </a:r>
              <a:endParaRPr lang="en-US" altLang="zh-CN" sz="1000">
                <a:latin typeface="+mn-lt"/>
                <a:ea typeface="+mn-ea"/>
              </a:endParaRPr>
            </a:p>
          </p:txBody>
        </p:sp>
        <p:sp>
          <p:nvSpPr>
            <p:cNvPr id="4115" name="Line 16"/>
            <p:cNvSpPr>
              <a:spLocks noChangeShapeType="1"/>
            </p:cNvSpPr>
            <p:nvPr/>
          </p:nvSpPr>
          <p:spPr bwMode="auto">
            <a:xfrm>
              <a:off x="768" y="1776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16" name="Text Box 17"/>
            <p:cNvSpPr txBox="1">
              <a:spLocks noChangeArrowheads="1"/>
            </p:cNvSpPr>
            <p:nvPr/>
          </p:nvSpPr>
          <p:spPr bwMode="auto">
            <a:xfrm rot="706751">
              <a:off x="1045" y="1775"/>
              <a:ext cx="110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400">
                  <a:latin typeface="+mn-lt"/>
                  <a:ea typeface="+mn-ea"/>
                </a:rPr>
                <a:t>Seq=100, 20 bytes data</a:t>
              </a:r>
              <a:endParaRPr lang="en-US" altLang="zh-CN" sz="1000">
                <a:latin typeface="+mn-lt"/>
                <a:ea typeface="+mn-ea"/>
              </a:endParaRPr>
            </a:p>
          </p:txBody>
        </p:sp>
        <p:sp>
          <p:nvSpPr>
            <p:cNvPr id="4117" name="Line 18"/>
            <p:cNvSpPr>
              <a:spLocks noChangeShapeType="1"/>
            </p:cNvSpPr>
            <p:nvPr/>
          </p:nvSpPr>
          <p:spPr bwMode="auto">
            <a:xfrm>
              <a:off x="768" y="912"/>
              <a:ext cx="6" cy="253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18" name="Line 19"/>
            <p:cNvSpPr>
              <a:spLocks noChangeShapeType="1"/>
            </p:cNvSpPr>
            <p:nvPr/>
          </p:nvSpPr>
          <p:spPr bwMode="auto">
            <a:xfrm>
              <a:off x="2352" y="912"/>
              <a:ext cx="6" cy="253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19" name="Line 20"/>
            <p:cNvSpPr>
              <a:spLocks noChangeShapeType="1"/>
            </p:cNvSpPr>
            <p:nvPr/>
          </p:nvSpPr>
          <p:spPr bwMode="auto">
            <a:xfrm flipH="1">
              <a:off x="768" y="2208"/>
              <a:ext cx="1572" cy="47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20" name="Text Box 21"/>
            <p:cNvSpPr txBox="1">
              <a:spLocks noChangeArrowheads="1"/>
            </p:cNvSpPr>
            <p:nvPr/>
          </p:nvSpPr>
          <p:spPr bwMode="auto">
            <a:xfrm rot="-926867">
              <a:off x="1200" y="2496"/>
              <a:ext cx="60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400">
                  <a:latin typeface="+mn-lt"/>
                  <a:ea typeface="+mn-ea"/>
                </a:rPr>
                <a:t>ACK=120</a:t>
              </a:r>
              <a:endParaRPr lang="en-US" altLang="zh-CN" sz="1000">
                <a:latin typeface="+mn-lt"/>
                <a:ea typeface="+mn-ea"/>
              </a:endParaRPr>
            </a:p>
          </p:txBody>
        </p:sp>
        <p:sp>
          <p:nvSpPr>
            <p:cNvPr id="4121" name="Line 22"/>
            <p:cNvSpPr>
              <a:spLocks noChangeShapeType="1"/>
            </p:cNvSpPr>
            <p:nvPr/>
          </p:nvSpPr>
          <p:spPr bwMode="auto">
            <a:xfrm flipV="1">
              <a:off x="674" y="1273"/>
              <a:ext cx="0" cy="3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22" name="Line 23"/>
            <p:cNvSpPr>
              <a:spLocks noChangeShapeType="1"/>
            </p:cNvSpPr>
            <p:nvPr/>
          </p:nvSpPr>
          <p:spPr bwMode="auto">
            <a:xfrm flipH="1">
              <a:off x="672" y="2155"/>
              <a:ext cx="8" cy="91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23" name="Text Box 24"/>
            <p:cNvSpPr txBox="1">
              <a:spLocks noChangeArrowheads="1"/>
            </p:cNvSpPr>
            <p:nvPr/>
          </p:nvSpPr>
          <p:spPr bwMode="auto">
            <a:xfrm>
              <a:off x="576" y="3408"/>
              <a:ext cx="34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800">
                  <a:solidFill>
                    <a:srgbClr val="FF0000"/>
                  </a:solidFill>
                  <a:latin typeface="+mn-lt"/>
                  <a:ea typeface="+mn-ea"/>
                </a:rPr>
                <a:t>time</a:t>
              </a:r>
              <a:endParaRPr lang="en-US" altLang="zh-CN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104" name="Text Box 26"/>
          <p:cNvSpPr txBox="1">
            <a:spLocks noChangeArrowheads="1"/>
          </p:cNvSpPr>
          <p:nvPr/>
        </p:nvSpPr>
        <p:spPr bwMode="auto">
          <a:xfrm>
            <a:off x="3119004" y="4589463"/>
            <a:ext cx="13532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 err="1">
                <a:latin typeface="+mn-lt"/>
                <a:ea typeface="+mn-ea"/>
              </a:rPr>
              <a:t>SendBase</a:t>
            </a:r>
            <a:endParaRPr lang="en-US" altLang="zh-CN" dirty="0">
              <a:latin typeface="+mn-lt"/>
              <a:ea typeface="+mn-ea"/>
            </a:endParaRPr>
          </a:p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= 120</a:t>
            </a: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22737FA0-57A0-41E0-909D-955F91CCEE74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696201" y="4210050"/>
            <a:ext cx="1317191" cy="84138"/>
          </a:xfrm>
          <a:prstGeom prst="straightConnector1">
            <a:avLst/>
          </a:prstGeom>
          <a:solidFill>
            <a:schemeClr val="accent1"/>
          </a:solidFill>
          <a:ln w="79375" cap="flat" cmpd="sng" algn="ctr">
            <a:solidFill>
              <a:schemeClr val="accent6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329669394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>
          <a:xfrm>
            <a:off x="2412844" y="1489004"/>
            <a:ext cx="8344215" cy="3359221"/>
          </a:xfrm>
        </p:spPr>
        <p:txBody>
          <a:bodyPr/>
          <a:lstStyle/>
          <a:p>
            <a:r>
              <a:rPr lang="en-US" altLang="zh-CN" dirty="0"/>
              <a:t>When does the sender send an ACK pkt out?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074400" y="6510338"/>
            <a:ext cx="1117600" cy="347662"/>
          </a:xfrm>
        </p:spPr>
        <p:txBody>
          <a:bodyPr/>
          <a:lstStyle/>
          <a:p>
            <a:fld id="{F769371F-0F95-4BDF-9A9A-7FF549C12214}" type="slidenum">
              <a:rPr lang="en-US" altLang="zh-CN" smtClean="0"/>
              <a:pPr/>
              <a:t>112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7703599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Scenarios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113</a:t>
            </a:fld>
            <a:endParaRPr lang="en-US" altLang="zh-CN" dirty="0"/>
          </a:p>
        </p:txBody>
      </p:sp>
      <p:sp>
        <p:nvSpPr>
          <p:cNvPr id="6" name="矩形 5"/>
          <p:cNvSpPr/>
          <p:nvPr/>
        </p:nvSpPr>
        <p:spPr>
          <a:xfrm>
            <a:off x="2359796" y="2444663"/>
            <a:ext cx="1051034" cy="29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21342" y="2444663"/>
            <a:ext cx="1545021" cy="294290"/>
          </a:xfrm>
          <a:prstGeom prst="rect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976873" y="2444663"/>
            <a:ext cx="4852927" cy="2942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76992" y="2444250"/>
            <a:ext cx="1051034" cy="2942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323635" y="1855789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Seq. #</a:t>
            </a:r>
            <a:endParaRPr lang="zh-CN" altLang="en-US" dirty="0">
              <a:latin typeface="+mj-lt"/>
            </a:endParaRPr>
          </a:p>
        </p:txBody>
      </p:sp>
      <p:cxnSp>
        <p:nvCxnSpPr>
          <p:cNvPr id="16" name="直接箭头连接符 15"/>
          <p:cNvCxnSpPr/>
          <p:nvPr/>
        </p:nvCxnSpPr>
        <p:spPr bwMode="auto">
          <a:xfrm>
            <a:off x="4966362" y="1952018"/>
            <a:ext cx="0" cy="492233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18" name="矩形 17"/>
          <p:cNvSpPr/>
          <p:nvPr/>
        </p:nvSpPr>
        <p:spPr>
          <a:xfrm>
            <a:off x="2359796" y="4241839"/>
            <a:ext cx="1051034" cy="29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421342" y="4241839"/>
            <a:ext cx="1545021" cy="294290"/>
          </a:xfrm>
          <a:prstGeom prst="rect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976873" y="4241839"/>
            <a:ext cx="4852927" cy="2942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87151" y="4241839"/>
            <a:ext cx="1051034" cy="2942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cxnSp>
        <p:nvCxnSpPr>
          <p:cNvPr id="23" name="直接箭头连接符 22"/>
          <p:cNvCxnSpPr/>
          <p:nvPr/>
        </p:nvCxnSpPr>
        <p:spPr bwMode="auto">
          <a:xfrm>
            <a:off x="4966362" y="3749194"/>
            <a:ext cx="0" cy="492233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4" name="文本框 23"/>
          <p:cNvSpPr txBox="1"/>
          <p:nvPr/>
        </p:nvSpPr>
        <p:spPr>
          <a:xfrm>
            <a:off x="4345022" y="1375302"/>
            <a:ext cx="1725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Expected #</a:t>
            </a:r>
            <a:endParaRPr lang="zh-CN" altLang="en-US" dirty="0">
              <a:latin typeface="+mj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345022" y="3208042"/>
            <a:ext cx="1725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Expected #</a:t>
            </a:r>
            <a:endParaRPr lang="zh-CN" altLang="en-US" dirty="0">
              <a:latin typeface="+mj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359796" y="6106370"/>
            <a:ext cx="1051034" cy="29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421342" y="6106370"/>
            <a:ext cx="1545021" cy="294290"/>
          </a:xfrm>
          <a:prstGeom prst="rect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976873" y="6106370"/>
            <a:ext cx="4852927" cy="29429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976992" y="6106370"/>
            <a:ext cx="1051034" cy="2942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cxnSp>
        <p:nvCxnSpPr>
          <p:cNvPr id="30" name="直接箭头连接符 29"/>
          <p:cNvCxnSpPr/>
          <p:nvPr/>
        </p:nvCxnSpPr>
        <p:spPr bwMode="auto">
          <a:xfrm>
            <a:off x="4966362" y="5613725"/>
            <a:ext cx="0" cy="492233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1" name="文本框 30"/>
          <p:cNvSpPr txBox="1"/>
          <p:nvPr/>
        </p:nvSpPr>
        <p:spPr>
          <a:xfrm>
            <a:off x="4345022" y="5072573"/>
            <a:ext cx="1725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Expected #</a:t>
            </a:r>
            <a:endParaRPr lang="zh-CN" altLang="en-US" dirty="0">
              <a:latin typeface="+mj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630825" y="6106370"/>
            <a:ext cx="1545021" cy="294290"/>
          </a:xfrm>
          <a:prstGeom prst="rect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323634" y="3589507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Seq. #</a:t>
            </a:r>
            <a:endParaRPr lang="zh-CN" altLang="en-US" dirty="0">
              <a:latin typeface="+mj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323634" y="5401418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Seq. #</a:t>
            </a:r>
            <a:endParaRPr lang="zh-CN" altLang="en-US" dirty="0">
              <a:latin typeface="+mj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80105" y="6022683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(3)</a:t>
            </a:r>
            <a:endParaRPr lang="zh-CN" altLang="en-US" dirty="0">
              <a:latin typeface="+mj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580105" y="4158152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(2)</a:t>
            </a:r>
            <a:endParaRPr lang="zh-CN" altLang="en-US" dirty="0">
              <a:latin typeface="+mj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636088" y="2326389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(1)</a:t>
            </a:r>
            <a:endParaRPr lang="zh-CN" alt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8137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  <p:bldP spid="29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TCP ACK generation</a:t>
            </a:r>
          </a:p>
        </p:txBody>
      </p:sp>
      <p:sp>
        <p:nvSpPr>
          <p:cNvPr id="77829" name="Text Box 3"/>
          <p:cNvSpPr txBox="1">
            <a:spLocks noChangeArrowheads="1"/>
          </p:cNvSpPr>
          <p:nvPr/>
        </p:nvSpPr>
        <p:spPr bwMode="auto">
          <a:xfrm>
            <a:off x="2276476" y="1554163"/>
            <a:ext cx="2791983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i="1" dirty="0">
                <a:solidFill>
                  <a:srgbClr val="CC0000"/>
                </a:solidFill>
                <a:latin typeface="+mn-lt"/>
                <a:ea typeface="+mn-ea"/>
              </a:rPr>
              <a:t>event at receiver</a:t>
            </a:r>
            <a:endParaRPr lang="en-US" altLang="zh-CN" sz="1800" i="1" dirty="0">
              <a:solidFill>
                <a:srgbClr val="CC0000"/>
              </a:solidFill>
              <a:latin typeface="+mn-lt"/>
              <a:ea typeface="+mn-ea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i="1" dirty="0">
              <a:solidFill>
                <a:srgbClr val="CC0000"/>
              </a:solidFill>
              <a:latin typeface="+mn-lt"/>
              <a:ea typeface="+mn-ea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arrival of in-order segment with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expected </a:t>
            </a:r>
            <a:r>
              <a:rPr lang="en-US" altLang="zh-CN" sz="1800" dirty="0" err="1">
                <a:latin typeface="+mn-lt"/>
                <a:ea typeface="+mn-ea"/>
              </a:rPr>
              <a:t>seq</a:t>
            </a:r>
            <a:r>
              <a:rPr lang="en-US" altLang="zh-CN" sz="1800" dirty="0">
                <a:latin typeface="+mn-lt"/>
                <a:ea typeface="+mn-ea"/>
              </a:rPr>
              <a:t> #. All data up to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expected </a:t>
            </a:r>
            <a:r>
              <a:rPr lang="en-US" altLang="zh-CN" sz="1800" dirty="0" err="1">
                <a:latin typeface="+mn-lt"/>
                <a:ea typeface="+mn-ea"/>
              </a:rPr>
              <a:t>seq</a:t>
            </a:r>
            <a:r>
              <a:rPr lang="en-US" altLang="zh-CN" sz="1800" dirty="0">
                <a:latin typeface="+mn-lt"/>
                <a:ea typeface="+mn-ea"/>
              </a:rPr>
              <a:t> # already </a:t>
            </a:r>
            <a:r>
              <a:rPr lang="en-US" altLang="zh-CN" sz="1800" dirty="0" err="1">
                <a:latin typeface="+mn-lt"/>
                <a:ea typeface="+mn-ea"/>
              </a:rPr>
              <a:t>ACKed</a:t>
            </a:r>
            <a:endParaRPr lang="en-US" altLang="zh-CN" sz="1800" dirty="0">
              <a:latin typeface="+mn-lt"/>
              <a:ea typeface="+mn-ea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dirty="0">
              <a:latin typeface="+mn-lt"/>
              <a:ea typeface="+mn-ea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arrival of in-order segment with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expected </a:t>
            </a:r>
            <a:r>
              <a:rPr lang="en-US" altLang="zh-CN" sz="1800" dirty="0" err="1">
                <a:latin typeface="+mn-lt"/>
                <a:ea typeface="+mn-ea"/>
              </a:rPr>
              <a:t>seq</a:t>
            </a:r>
            <a:r>
              <a:rPr lang="en-US" altLang="zh-CN" sz="1800" dirty="0">
                <a:latin typeface="+mn-lt"/>
                <a:ea typeface="+mn-ea"/>
              </a:rPr>
              <a:t> #. One other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segment has ACK pending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dirty="0">
              <a:latin typeface="+mn-lt"/>
              <a:ea typeface="+mn-ea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arrival of out-of-order segment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higher-than-expect seq. # .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Gap detected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dirty="0">
              <a:latin typeface="+mn-lt"/>
              <a:ea typeface="+mn-ea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arrival of segment that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partially or completely fills gap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dirty="0">
              <a:latin typeface="+mn-lt"/>
              <a:ea typeface="+mn-ea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77830" name="Text Box 4"/>
          <p:cNvSpPr txBox="1">
            <a:spLocks noChangeArrowheads="1"/>
          </p:cNvSpPr>
          <p:nvPr/>
        </p:nvSpPr>
        <p:spPr bwMode="auto">
          <a:xfrm>
            <a:off x="6038850" y="1544638"/>
            <a:ext cx="3416320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i="1" dirty="0">
                <a:solidFill>
                  <a:srgbClr val="CC0000"/>
                </a:solidFill>
                <a:latin typeface="+mn-lt"/>
                <a:ea typeface="+mn-ea"/>
              </a:rPr>
              <a:t>TCP receiver action</a:t>
            </a:r>
            <a:endParaRPr lang="en-US" altLang="zh-CN" sz="1800" i="1" dirty="0">
              <a:solidFill>
                <a:srgbClr val="CC0000"/>
              </a:solidFill>
              <a:latin typeface="+mn-lt"/>
              <a:ea typeface="+mn-ea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b="1" i="1" dirty="0">
              <a:solidFill>
                <a:srgbClr val="CC0000"/>
              </a:solidFill>
              <a:latin typeface="+mn-lt"/>
              <a:ea typeface="+mn-ea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1" dirty="0">
                <a:solidFill>
                  <a:schemeClr val="accent6"/>
                </a:solidFill>
                <a:latin typeface="+mn-lt"/>
                <a:ea typeface="+mn-ea"/>
              </a:rPr>
              <a:t>delay ACK transmission</a:t>
            </a:r>
            <a:r>
              <a:rPr lang="en-US" altLang="zh-CN" sz="1800" dirty="0">
                <a:latin typeface="+mn-lt"/>
                <a:ea typeface="+mn-ea"/>
              </a:rPr>
              <a:t>. Wait up to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500ms for next segment. If no next \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segment, send ACK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dirty="0">
              <a:latin typeface="+mn-lt"/>
              <a:ea typeface="+mn-ea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1" dirty="0">
                <a:solidFill>
                  <a:schemeClr val="accent5"/>
                </a:solidFill>
                <a:latin typeface="+mn-lt"/>
                <a:ea typeface="+mn-ea"/>
              </a:rPr>
              <a:t>immediately send </a:t>
            </a:r>
            <a:r>
              <a:rPr lang="en-US" altLang="zh-CN" sz="1800" dirty="0">
                <a:latin typeface="+mn-lt"/>
                <a:ea typeface="+mn-ea"/>
              </a:rPr>
              <a:t>single cumulative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ACK, </a:t>
            </a:r>
            <a:r>
              <a:rPr lang="en-US" altLang="zh-CN" sz="1800" dirty="0" err="1">
                <a:latin typeface="+mn-lt"/>
                <a:ea typeface="+mn-ea"/>
              </a:rPr>
              <a:t>ACKing</a:t>
            </a:r>
            <a:r>
              <a:rPr lang="en-US" altLang="zh-CN" sz="1800" dirty="0">
                <a:latin typeface="+mn-lt"/>
                <a:ea typeface="+mn-ea"/>
              </a:rPr>
              <a:t> both in-order segments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dirty="0">
              <a:latin typeface="+mn-lt"/>
              <a:ea typeface="+mn-ea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dirty="0">
              <a:latin typeface="+mn-lt"/>
              <a:ea typeface="+mn-ea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1" dirty="0">
                <a:solidFill>
                  <a:schemeClr val="accent5"/>
                </a:solidFill>
                <a:latin typeface="+mn-lt"/>
                <a:ea typeface="+mn-ea"/>
              </a:rPr>
              <a:t>immediately send </a:t>
            </a:r>
            <a:r>
              <a:rPr lang="en-US" altLang="zh-CN" sz="1800" i="1" dirty="0">
                <a:solidFill>
                  <a:srgbClr val="CC0000"/>
                </a:solidFill>
                <a:latin typeface="+mn-lt"/>
                <a:ea typeface="+mn-ea"/>
              </a:rPr>
              <a:t>duplicate ACK</a:t>
            </a:r>
            <a:r>
              <a:rPr lang="en-US" altLang="zh-CN" sz="1800" dirty="0">
                <a:solidFill>
                  <a:srgbClr val="CC0000"/>
                </a:solidFill>
                <a:latin typeface="+mn-lt"/>
                <a:ea typeface="+mn-ea"/>
              </a:rPr>
              <a:t>,</a:t>
            </a:r>
            <a:r>
              <a:rPr lang="en-US" altLang="zh-CN" sz="1800" dirty="0">
                <a:latin typeface="+mn-lt"/>
                <a:ea typeface="+mn-ea"/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indicating seq. # of next expected byte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dirty="0">
              <a:latin typeface="+mn-lt"/>
              <a:ea typeface="+mn-ea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dirty="0">
              <a:latin typeface="+mn-lt"/>
              <a:ea typeface="+mn-ea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1" dirty="0">
                <a:solidFill>
                  <a:schemeClr val="accent5"/>
                </a:solidFill>
                <a:latin typeface="+mn-lt"/>
                <a:ea typeface="+mn-ea"/>
              </a:rPr>
              <a:t>immediate send ACK</a:t>
            </a:r>
            <a:r>
              <a:rPr lang="en-US" altLang="zh-CN" sz="1800" dirty="0">
                <a:latin typeface="+mn-lt"/>
                <a:ea typeface="+mn-ea"/>
              </a:rPr>
              <a:t>, provided that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segment starts at lower end of gap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dirty="0">
              <a:latin typeface="+mn-lt"/>
              <a:ea typeface="+mn-ea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77831" name="Line 9"/>
          <p:cNvSpPr>
            <a:spLocks noChangeShapeType="1"/>
          </p:cNvSpPr>
          <p:nvPr/>
        </p:nvSpPr>
        <p:spPr bwMode="auto">
          <a:xfrm>
            <a:off x="5848350" y="1704976"/>
            <a:ext cx="0" cy="4352925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7833" name="Line 11"/>
          <p:cNvSpPr>
            <a:spLocks noChangeShapeType="1"/>
          </p:cNvSpPr>
          <p:nvPr/>
        </p:nvSpPr>
        <p:spPr bwMode="auto">
          <a:xfrm>
            <a:off x="2292350" y="2144713"/>
            <a:ext cx="7494588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7834" name="Line 12"/>
          <p:cNvSpPr>
            <a:spLocks noChangeShapeType="1"/>
          </p:cNvSpPr>
          <p:nvPr/>
        </p:nvSpPr>
        <p:spPr bwMode="auto">
          <a:xfrm>
            <a:off x="2276475" y="3198813"/>
            <a:ext cx="7494588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7835" name="Line 13"/>
          <p:cNvSpPr>
            <a:spLocks noChangeShapeType="1"/>
          </p:cNvSpPr>
          <p:nvPr/>
        </p:nvSpPr>
        <p:spPr bwMode="auto">
          <a:xfrm>
            <a:off x="2293939" y="4297363"/>
            <a:ext cx="7494587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7836" name="Line 14"/>
          <p:cNvSpPr>
            <a:spLocks noChangeShapeType="1"/>
          </p:cNvSpPr>
          <p:nvPr/>
        </p:nvSpPr>
        <p:spPr bwMode="auto">
          <a:xfrm>
            <a:off x="2287589" y="5386388"/>
            <a:ext cx="7494587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114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63485835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en-US" altLang="zh-CN"/>
              <a:t>Fast Retransmit</a:t>
            </a:r>
          </a:p>
        </p:txBody>
      </p:sp>
      <p:sp>
        <p:nvSpPr>
          <p:cNvPr id="35846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571500" y="2787650"/>
            <a:ext cx="5080000" cy="3460750"/>
          </a:xfrm>
        </p:spPr>
        <p:txBody>
          <a:bodyPr/>
          <a:lstStyle/>
          <a:p>
            <a:r>
              <a:rPr lang="en-US" altLang="zh-CN" dirty="0"/>
              <a:t>If sender </a:t>
            </a:r>
            <a:r>
              <a:rPr lang="en-US" altLang="zh-CN" dirty="0">
                <a:solidFill>
                  <a:schemeClr val="accent2"/>
                </a:solidFill>
              </a:rPr>
              <a:t>receives 3 ACKs </a:t>
            </a:r>
            <a:r>
              <a:rPr lang="en-US" altLang="zh-CN" dirty="0"/>
              <a:t>for the same data, it supposes that segment after </a:t>
            </a:r>
            <a:r>
              <a:rPr lang="en-US" altLang="zh-CN" dirty="0" err="1"/>
              <a:t>ACKed</a:t>
            </a:r>
            <a:r>
              <a:rPr lang="en-US" altLang="zh-CN" dirty="0"/>
              <a:t> data was lost:</a:t>
            </a:r>
          </a:p>
          <a:p>
            <a:pPr lvl="1"/>
            <a:r>
              <a:rPr lang="en-US" altLang="zh-CN" dirty="0"/>
              <a:t>fast retransmit: resend segment before timer expires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094862-491A-44D7-8A34-6BB99F178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3200" y="2787650"/>
            <a:ext cx="5080000" cy="3460750"/>
          </a:xfrm>
        </p:spPr>
        <p:txBody>
          <a:bodyPr/>
          <a:lstStyle/>
          <a:p>
            <a:r>
              <a:rPr lang="en-US" altLang="zh-CN" dirty="0"/>
              <a:t>Detect lost segments via </a:t>
            </a:r>
            <a:r>
              <a:rPr lang="en-US" altLang="zh-CN" dirty="0">
                <a:solidFill>
                  <a:schemeClr val="accent2"/>
                </a:solidFill>
              </a:rPr>
              <a:t>duplicate ACKs</a:t>
            </a:r>
            <a:r>
              <a:rPr lang="en-US" altLang="zh-CN" dirty="0"/>
              <a:t>.</a:t>
            </a:r>
          </a:p>
          <a:p>
            <a:pPr lvl="1"/>
            <a:r>
              <a:rPr lang="en-US" altLang="zh-CN" dirty="0"/>
              <a:t>Sender often sends many segments back-to-back</a:t>
            </a:r>
          </a:p>
          <a:p>
            <a:pPr lvl="1"/>
            <a:r>
              <a:rPr lang="en-US" altLang="zh-CN" dirty="0"/>
              <a:t>If segment is lost, there will likely be many duplicate ACKs.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074400" y="6510338"/>
            <a:ext cx="1117600" cy="347662"/>
          </a:xfrm>
        </p:spPr>
        <p:txBody>
          <a:bodyPr/>
          <a:lstStyle/>
          <a:p>
            <a:fld id="{EE7AFD8E-47EC-4333-9317-F3617AC17F61}" type="slidenum">
              <a:rPr lang="en-US" altLang="zh-CN" smtClean="0"/>
              <a:pPr/>
              <a:t>115</a:t>
            </a:fld>
            <a:endParaRPr lang="en-US" altLang="zh-CN" dirty="0"/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552450" y="1631950"/>
            <a:ext cx="11080750" cy="914400"/>
          </a:xfrm>
        </p:spPr>
        <p:txBody>
          <a:bodyPr/>
          <a:lstStyle/>
          <a:p>
            <a:r>
              <a:rPr lang="en-US" altLang="zh-CN" dirty="0"/>
              <a:t>Time-out period often relatively long</a:t>
            </a:r>
          </a:p>
        </p:txBody>
      </p:sp>
      <p:sp>
        <p:nvSpPr>
          <p:cNvPr id="7" name="爆炸形 1 6"/>
          <p:cNvSpPr/>
          <p:nvPr/>
        </p:nvSpPr>
        <p:spPr bwMode="auto">
          <a:xfrm>
            <a:off x="8682037" y="411163"/>
            <a:ext cx="3270250" cy="1220787"/>
          </a:xfrm>
          <a:prstGeom prst="irregularSeal1">
            <a:avLst/>
          </a:prstGeom>
          <a:solidFill>
            <a:schemeClr val="accent6">
              <a:shade val="51000"/>
              <a:satMod val="130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altLang="zh-CN" sz="1600" dirty="0">
                <a:solidFill>
                  <a:srgbClr val="FFFFFF"/>
                </a:solidFill>
                <a:ea typeface="宋体" pitchFamily="2" charset="-122"/>
              </a:rPr>
              <a:t>Idea: duplicate </a:t>
            </a:r>
            <a:r>
              <a:rPr lang="en-US" altLang="zh-CN" sz="1600" dirty="0" err="1">
                <a:solidFill>
                  <a:srgbClr val="FFFFFF"/>
                </a:solidFill>
                <a:ea typeface="宋体" pitchFamily="2" charset="-122"/>
              </a:rPr>
              <a:t>ACKs</a:t>
            </a:r>
            <a:endParaRPr lang="zh-CN" altLang="en-US" sz="1600" dirty="0">
              <a:solidFill>
                <a:schemeClr val="tx1"/>
              </a:solidFill>
              <a:latin typeface="Comic Sans MS" panose="030F0702030302020204" pitchFamily="66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502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8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58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6" grpId="0" build="p" animBg="1"/>
      <p:bldP spid="3" grpId="0" build="p" animBg="1"/>
      <p:bldP spid="35845" grpId="0" build="p"/>
      <p:bldP spid="7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5" name="Group 2"/>
          <p:cNvGrpSpPr>
            <a:grpSpLocks/>
          </p:cNvGrpSpPr>
          <p:nvPr/>
        </p:nvGrpSpPr>
        <p:grpSpPr bwMode="auto">
          <a:xfrm>
            <a:off x="3848100" y="407989"/>
            <a:ext cx="3887786" cy="5538787"/>
            <a:chOff x="525" y="391"/>
            <a:chExt cx="2449" cy="3489"/>
          </a:xfrm>
        </p:grpSpPr>
        <p:sp>
          <p:nvSpPr>
            <p:cNvPr id="49158" name="Line 3"/>
            <p:cNvSpPr>
              <a:spLocks noChangeShapeType="1"/>
            </p:cNvSpPr>
            <p:nvPr/>
          </p:nvSpPr>
          <p:spPr bwMode="auto">
            <a:xfrm>
              <a:off x="1008" y="1104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graphicFrame>
          <p:nvGraphicFramePr>
            <p:cNvPr id="49159" name="Object 4"/>
            <p:cNvGraphicFramePr>
              <a:graphicFrameLocks noChangeAspect="1"/>
            </p:cNvGraphicFramePr>
            <p:nvPr/>
          </p:nvGraphicFramePr>
          <p:xfrm>
            <a:off x="845" y="635"/>
            <a:ext cx="306" cy="2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78" name="Clip" r:id="rId4" imgW="1307263" imgH="1084139" progId="MS_ClipArt_Gallery.2">
                    <p:embed/>
                  </p:oleObj>
                </mc:Choice>
                <mc:Fallback>
                  <p:oleObj name="Clip" r:id="rId4" imgW="1307263" imgH="1084139" progId="MS_ClipArt_Gallery.2">
                    <p:embed/>
                    <p:pic>
                      <p:nvPicPr>
                        <p:cNvPr id="49159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5" y="635"/>
                          <a:ext cx="306" cy="2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160" name="Text Box 5"/>
            <p:cNvSpPr txBox="1">
              <a:spLocks noChangeArrowheads="1"/>
            </p:cNvSpPr>
            <p:nvPr/>
          </p:nvSpPr>
          <p:spPr bwMode="auto">
            <a:xfrm>
              <a:off x="766" y="391"/>
              <a:ext cx="58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 dirty="0">
                  <a:latin typeface="+mn-lt"/>
                  <a:ea typeface="+mn-ea"/>
                </a:rPr>
                <a:t>Host A</a:t>
              </a:r>
              <a:endParaRPr lang="en-US" altLang="zh-CN" sz="1000" dirty="0">
                <a:latin typeface="+mn-lt"/>
                <a:ea typeface="+mn-ea"/>
              </a:endParaRPr>
            </a:p>
          </p:txBody>
        </p:sp>
        <p:sp>
          <p:nvSpPr>
            <p:cNvPr id="49161" name="Text Box 6"/>
            <p:cNvSpPr txBox="1">
              <a:spLocks noChangeArrowheads="1"/>
            </p:cNvSpPr>
            <p:nvPr/>
          </p:nvSpPr>
          <p:spPr bwMode="auto">
            <a:xfrm rot="16200000">
              <a:off x="351" y="2488"/>
              <a:ext cx="6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 dirty="0">
                  <a:latin typeface="+mn-lt"/>
                  <a:ea typeface="+mn-ea"/>
                </a:rPr>
                <a:t>timeout</a:t>
              </a:r>
              <a:endParaRPr lang="en-US" altLang="zh-CN" sz="1000" dirty="0">
                <a:latin typeface="+mn-lt"/>
                <a:ea typeface="+mn-ea"/>
              </a:endParaRPr>
            </a:p>
          </p:txBody>
        </p:sp>
        <p:graphicFrame>
          <p:nvGraphicFramePr>
            <p:cNvPr id="49162" name="Object 7"/>
            <p:cNvGraphicFramePr>
              <a:graphicFrameLocks noChangeAspect="1"/>
            </p:cNvGraphicFramePr>
            <p:nvPr/>
          </p:nvGraphicFramePr>
          <p:xfrm>
            <a:off x="2451" y="650"/>
            <a:ext cx="306" cy="2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79" name="Clip" r:id="rId6" imgW="1307263" imgH="1084139" progId="MS_ClipArt_Gallery.2">
                    <p:embed/>
                  </p:oleObj>
                </mc:Choice>
                <mc:Fallback>
                  <p:oleObj name="Clip" r:id="rId6" imgW="1307263" imgH="1084139" progId="MS_ClipArt_Gallery.2">
                    <p:embed/>
                    <p:pic>
                      <p:nvPicPr>
                        <p:cNvPr id="49162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51" y="650"/>
                          <a:ext cx="306" cy="2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163" name="Text Box 8"/>
            <p:cNvSpPr txBox="1">
              <a:spLocks noChangeArrowheads="1"/>
            </p:cNvSpPr>
            <p:nvPr/>
          </p:nvSpPr>
          <p:spPr bwMode="auto">
            <a:xfrm>
              <a:off x="2379" y="415"/>
              <a:ext cx="59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 dirty="0">
                  <a:latin typeface="+mn-lt"/>
                  <a:ea typeface="+mn-ea"/>
                </a:rPr>
                <a:t>Host B</a:t>
              </a:r>
              <a:endParaRPr lang="en-US" altLang="zh-CN" sz="1000" dirty="0">
                <a:latin typeface="+mn-lt"/>
                <a:ea typeface="+mn-ea"/>
              </a:endParaRPr>
            </a:p>
          </p:txBody>
        </p:sp>
        <p:sp>
          <p:nvSpPr>
            <p:cNvPr id="49164" name="Line 9"/>
            <p:cNvSpPr>
              <a:spLocks noChangeShapeType="1"/>
            </p:cNvSpPr>
            <p:nvPr/>
          </p:nvSpPr>
          <p:spPr bwMode="auto">
            <a:xfrm>
              <a:off x="1008" y="1248"/>
              <a:ext cx="1107" cy="261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9165" name="Line 10"/>
            <p:cNvSpPr>
              <a:spLocks noChangeShapeType="1"/>
            </p:cNvSpPr>
            <p:nvPr/>
          </p:nvSpPr>
          <p:spPr bwMode="auto">
            <a:xfrm>
              <a:off x="1008" y="912"/>
              <a:ext cx="6" cy="27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9166" name="Line 11"/>
            <p:cNvSpPr>
              <a:spLocks noChangeShapeType="1"/>
            </p:cNvSpPr>
            <p:nvPr/>
          </p:nvSpPr>
          <p:spPr bwMode="auto">
            <a:xfrm>
              <a:off x="2592" y="901"/>
              <a:ext cx="11" cy="27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9167" name="Line 12"/>
            <p:cNvSpPr>
              <a:spLocks noChangeShapeType="1"/>
            </p:cNvSpPr>
            <p:nvPr/>
          </p:nvSpPr>
          <p:spPr bwMode="auto">
            <a:xfrm flipH="1">
              <a:off x="1000" y="1488"/>
              <a:ext cx="1572" cy="47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9168" name="Text Box 13"/>
            <p:cNvSpPr txBox="1">
              <a:spLocks noChangeArrowheads="1"/>
            </p:cNvSpPr>
            <p:nvPr/>
          </p:nvSpPr>
          <p:spPr bwMode="auto">
            <a:xfrm>
              <a:off x="822" y="3647"/>
              <a:ext cx="34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solidFill>
                    <a:srgbClr val="FF0000"/>
                  </a:solidFill>
                  <a:latin typeface="+mn-lt"/>
                  <a:ea typeface="+mn-ea"/>
                </a:rPr>
                <a:t>time</a:t>
              </a:r>
              <a:endParaRPr lang="en-US" altLang="zh-CN" sz="2400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  <p:sp>
          <p:nvSpPr>
            <p:cNvPr id="49169" name="Line 14"/>
            <p:cNvSpPr>
              <a:spLocks noChangeShapeType="1"/>
            </p:cNvSpPr>
            <p:nvPr/>
          </p:nvSpPr>
          <p:spPr bwMode="auto">
            <a:xfrm>
              <a:off x="1008" y="1392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9171" name="Line 16"/>
            <p:cNvSpPr>
              <a:spLocks noChangeShapeType="1"/>
            </p:cNvSpPr>
            <p:nvPr/>
          </p:nvSpPr>
          <p:spPr bwMode="auto">
            <a:xfrm>
              <a:off x="1008" y="1536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9172" name="Line 17"/>
            <p:cNvSpPr>
              <a:spLocks noChangeShapeType="1"/>
            </p:cNvSpPr>
            <p:nvPr/>
          </p:nvSpPr>
          <p:spPr bwMode="auto">
            <a:xfrm flipH="1">
              <a:off x="1008" y="1776"/>
              <a:ext cx="1572" cy="47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9173" name="Line 18"/>
            <p:cNvSpPr>
              <a:spLocks noChangeShapeType="1"/>
            </p:cNvSpPr>
            <p:nvPr/>
          </p:nvSpPr>
          <p:spPr bwMode="auto">
            <a:xfrm flipH="1">
              <a:off x="1008" y="1920"/>
              <a:ext cx="1572" cy="47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9175" name="Text Box 20"/>
            <p:cNvSpPr txBox="1">
              <a:spLocks noChangeArrowheads="1"/>
            </p:cNvSpPr>
            <p:nvPr/>
          </p:nvSpPr>
          <p:spPr bwMode="auto">
            <a:xfrm>
              <a:off x="2062" y="1353"/>
              <a:ext cx="17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 dirty="0">
                  <a:solidFill>
                    <a:srgbClr val="FF0000"/>
                  </a:solidFill>
                  <a:latin typeface="+mn-lt"/>
                  <a:ea typeface="+mn-ea"/>
                </a:rPr>
                <a:t>X</a:t>
              </a:r>
              <a:endParaRPr lang="en-US" altLang="zh-CN" sz="1000" dirty="0">
                <a:latin typeface="+mn-lt"/>
                <a:ea typeface="+mn-ea"/>
              </a:endParaRPr>
            </a:p>
          </p:txBody>
        </p:sp>
        <p:sp>
          <p:nvSpPr>
            <p:cNvPr id="49176" name="Line 21"/>
            <p:cNvSpPr>
              <a:spLocks noChangeShapeType="1"/>
            </p:cNvSpPr>
            <p:nvPr/>
          </p:nvSpPr>
          <p:spPr bwMode="auto">
            <a:xfrm flipH="1">
              <a:off x="837" y="1957"/>
              <a:ext cx="7" cy="15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9177" name="Line 22"/>
            <p:cNvSpPr>
              <a:spLocks noChangeShapeType="1"/>
            </p:cNvSpPr>
            <p:nvPr/>
          </p:nvSpPr>
          <p:spPr bwMode="auto">
            <a:xfrm>
              <a:off x="836" y="1957"/>
              <a:ext cx="87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9178" name="Line 23"/>
            <p:cNvSpPr>
              <a:spLocks noChangeShapeType="1"/>
            </p:cNvSpPr>
            <p:nvPr/>
          </p:nvSpPr>
          <p:spPr bwMode="auto">
            <a:xfrm>
              <a:off x="845" y="3520"/>
              <a:ext cx="87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9179" name="Line 24"/>
            <p:cNvSpPr>
              <a:spLocks noChangeShapeType="1"/>
            </p:cNvSpPr>
            <p:nvPr/>
          </p:nvSpPr>
          <p:spPr bwMode="auto">
            <a:xfrm>
              <a:off x="1014" y="2394"/>
              <a:ext cx="1590" cy="40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9180" name="Text Box 25"/>
            <p:cNvSpPr txBox="1">
              <a:spLocks noChangeArrowheads="1"/>
            </p:cNvSpPr>
            <p:nvPr/>
          </p:nvSpPr>
          <p:spPr bwMode="auto">
            <a:xfrm rot="714405">
              <a:off x="1355" y="2435"/>
              <a:ext cx="127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resend 2</a:t>
              </a:r>
              <a:r>
                <a:rPr lang="en-US" altLang="zh-CN" sz="1400" baseline="30000" dirty="0">
                  <a:latin typeface="+mn-lt"/>
                  <a:ea typeface="+mn-ea"/>
                </a:rPr>
                <a:t>nd</a:t>
              </a:r>
              <a:r>
                <a:rPr lang="en-US" altLang="zh-CN" sz="1400" dirty="0">
                  <a:latin typeface="+mn-lt"/>
                  <a:ea typeface="+mn-ea"/>
                </a:rPr>
                <a:t> segment</a:t>
              </a:r>
            </a:p>
          </p:txBody>
        </p:sp>
        <p:sp>
          <p:nvSpPr>
            <p:cNvPr id="35" name="Line 18"/>
            <p:cNvSpPr>
              <a:spLocks noChangeShapeType="1"/>
            </p:cNvSpPr>
            <p:nvPr/>
          </p:nvSpPr>
          <p:spPr bwMode="auto">
            <a:xfrm flipH="1">
              <a:off x="1026" y="2818"/>
              <a:ext cx="1572" cy="47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49156" name="Text Box 26"/>
          <p:cNvSpPr txBox="1">
            <a:spLocks noChangeArrowheads="1"/>
          </p:cNvSpPr>
          <p:nvPr/>
        </p:nvSpPr>
        <p:spPr bwMode="auto">
          <a:xfrm>
            <a:off x="3467100" y="6078538"/>
            <a:ext cx="41721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Resending a segment after triple duplicate ACK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390318" y="1299475"/>
            <a:ext cx="9861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dirty="0" err="1">
                <a:latin typeface="+mn-lt"/>
                <a:ea typeface="+mn-ea"/>
              </a:rPr>
              <a:t>Seq</a:t>
            </a:r>
            <a:r>
              <a:rPr lang="en-US" altLang="zh-CN" sz="1100" dirty="0">
                <a:latin typeface="+mn-lt"/>
                <a:ea typeface="+mn-ea"/>
              </a:rPr>
              <a:t> 10, 8 bytes</a:t>
            </a:r>
            <a:endParaRPr lang="zh-CN" altLang="en-US" sz="1100" dirty="0">
              <a:latin typeface="+mn-lt"/>
              <a:ea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540398" y="1962944"/>
            <a:ext cx="6142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dirty="0" err="1">
                <a:latin typeface="+mn-lt"/>
                <a:ea typeface="+mn-ea"/>
              </a:rPr>
              <a:t>Ack</a:t>
            </a:r>
            <a:r>
              <a:rPr lang="en-US" altLang="zh-CN" sz="1100" dirty="0">
                <a:latin typeface="+mn-lt"/>
                <a:ea typeface="+mn-ea"/>
              </a:rPr>
              <a:t> (18)</a:t>
            </a:r>
            <a:endParaRPr lang="zh-CN" altLang="en-US" sz="1100" dirty="0">
              <a:latin typeface="+mn-lt"/>
              <a:ea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540398" y="2386315"/>
            <a:ext cx="6142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dirty="0" err="1">
                <a:latin typeface="+mn-lt"/>
                <a:ea typeface="+mn-ea"/>
              </a:rPr>
              <a:t>Ack</a:t>
            </a:r>
            <a:r>
              <a:rPr lang="en-US" altLang="zh-CN" sz="1100" dirty="0">
                <a:latin typeface="+mn-lt"/>
                <a:ea typeface="+mn-ea"/>
              </a:rPr>
              <a:t> (18)</a:t>
            </a:r>
            <a:endParaRPr lang="zh-CN" altLang="en-US" sz="1100" dirty="0">
              <a:latin typeface="+mn-lt"/>
              <a:ea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540398" y="2704470"/>
            <a:ext cx="6142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dirty="0" err="1">
                <a:latin typeface="+mn-lt"/>
                <a:ea typeface="+mn-ea"/>
              </a:rPr>
              <a:t>Ack</a:t>
            </a:r>
            <a:r>
              <a:rPr lang="en-US" altLang="zh-CN" sz="1100" dirty="0">
                <a:latin typeface="+mn-lt"/>
                <a:ea typeface="+mn-ea"/>
              </a:rPr>
              <a:t> (18)</a:t>
            </a:r>
            <a:endParaRPr lang="zh-CN" altLang="en-US" sz="1100" dirty="0">
              <a:latin typeface="+mn-lt"/>
              <a:ea typeface="+mn-ea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2001672" y="5233916"/>
            <a:ext cx="2229016" cy="37948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4" name="Text Box 26"/>
          <p:cNvSpPr txBox="1">
            <a:spLocks noChangeArrowheads="1"/>
          </p:cNvSpPr>
          <p:nvPr/>
        </p:nvSpPr>
        <p:spPr bwMode="auto">
          <a:xfrm>
            <a:off x="1822995" y="4565541"/>
            <a:ext cx="24295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solidFill>
                  <a:srgbClr val="00B050"/>
                </a:solidFill>
                <a:latin typeface="+mn-lt"/>
                <a:ea typeface="+mn-ea"/>
              </a:rPr>
              <a:t>Retransmission done before timeout occurs!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399843" y="1646238"/>
            <a:ext cx="9861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dirty="0" err="1">
                <a:latin typeface="+mn-lt"/>
                <a:ea typeface="+mn-ea"/>
              </a:rPr>
              <a:t>Seq</a:t>
            </a:r>
            <a:r>
              <a:rPr lang="en-US" altLang="zh-CN" sz="1100" dirty="0">
                <a:latin typeface="+mn-lt"/>
                <a:ea typeface="+mn-ea"/>
              </a:rPr>
              <a:t> 19, 5 bytes</a:t>
            </a:r>
            <a:endParaRPr lang="zh-CN" altLang="en-US" sz="1100" dirty="0">
              <a:latin typeface="+mn-lt"/>
              <a:ea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983163" y="3439568"/>
            <a:ext cx="9861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dirty="0" err="1">
                <a:latin typeface="+mn-lt"/>
                <a:ea typeface="+mn-ea"/>
              </a:rPr>
              <a:t>Seq</a:t>
            </a:r>
            <a:r>
              <a:rPr lang="en-US" altLang="zh-CN" sz="1100" dirty="0">
                <a:latin typeface="+mn-lt"/>
                <a:ea typeface="+mn-ea"/>
              </a:rPr>
              <a:t> 19, 5 bytes</a:t>
            </a:r>
            <a:endParaRPr lang="zh-CN" altLang="en-US" sz="1100" dirty="0">
              <a:latin typeface="+mn-lt"/>
              <a:ea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540398" y="4095120"/>
            <a:ext cx="6142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dirty="0" err="1">
                <a:latin typeface="+mn-lt"/>
                <a:ea typeface="+mn-ea"/>
              </a:rPr>
              <a:t>Ack</a:t>
            </a:r>
            <a:r>
              <a:rPr lang="en-US" altLang="zh-CN" sz="1100" dirty="0">
                <a:latin typeface="+mn-lt"/>
                <a:ea typeface="+mn-ea"/>
              </a:rPr>
              <a:t> (24)</a:t>
            </a:r>
            <a:endParaRPr lang="zh-CN" altLang="en-US" sz="1100" dirty="0">
              <a:latin typeface="+mn-lt"/>
              <a:ea typeface="+mn-ea"/>
            </a:endParaRPr>
          </a:p>
        </p:txBody>
      </p:sp>
      <p:cxnSp>
        <p:nvCxnSpPr>
          <p:cNvPr id="8" name="直接箭头连接符 7"/>
          <p:cNvCxnSpPr/>
          <p:nvPr/>
        </p:nvCxnSpPr>
        <p:spPr bwMode="auto">
          <a:xfrm flipH="1">
            <a:off x="8224400" y="2587625"/>
            <a:ext cx="1021201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9" name="文本框 8"/>
          <p:cNvSpPr txBox="1"/>
          <p:nvPr/>
        </p:nvSpPr>
        <p:spPr>
          <a:xfrm>
            <a:off x="8812211" y="2240103"/>
            <a:ext cx="1111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+mn-lt"/>
                <a:ea typeface="+mn-ea"/>
              </a:rPr>
              <a:t>Out-of-order </a:t>
            </a:r>
            <a:r>
              <a:rPr lang="en-US" altLang="zh-CN" sz="1200" dirty="0" err="1">
                <a:latin typeface="+mn-lt"/>
                <a:ea typeface="+mn-ea"/>
              </a:rPr>
              <a:t>seg</a:t>
            </a:r>
            <a:endParaRPr lang="zh-CN" altLang="en-US" sz="1200" dirty="0">
              <a:latin typeface="+mn-lt"/>
              <a:ea typeface="+mn-ea"/>
            </a:endParaRPr>
          </a:p>
        </p:txBody>
      </p:sp>
      <p:cxnSp>
        <p:nvCxnSpPr>
          <p:cNvPr id="41" name="直接箭头连接符 40"/>
          <p:cNvCxnSpPr/>
          <p:nvPr/>
        </p:nvCxnSpPr>
        <p:spPr bwMode="auto">
          <a:xfrm flipH="1">
            <a:off x="8224400" y="2970886"/>
            <a:ext cx="1021201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42" name="文本框 41"/>
          <p:cNvSpPr txBox="1"/>
          <p:nvPr/>
        </p:nvSpPr>
        <p:spPr>
          <a:xfrm>
            <a:off x="8812211" y="2623364"/>
            <a:ext cx="1111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+mn-lt"/>
                <a:ea typeface="+mn-ea"/>
              </a:rPr>
              <a:t>Out-of-order </a:t>
            </a:r>
            <a:r>
              <a:rPr lang="en-US" altLang="zh-CN" sz="1200" dirty="0" err="1">
                <a:latin typeface="+mn-lt"/>
                <a:ea typeface="+mn-ea"/>
              </a:rPr>
              <a:t>seg</a:t>
            </a:r>
            <a:endParaRPr lang="zh-CN" altLang="en-US" sz="1200" dirty="0">
              <a:latin typeface="+mn-lt"/>
              <a:ea typeface="+mn-ea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116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31892040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2896131" y="3560011"/>
            <a:ext cx="4721164" cy="290848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100" dirty="0">
                <a:latin typeface="+mn-lt"/>
                <a:ea typeface="+mn-ea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100" dirty="0">
                <a:latin typeface="+mn-lt"/>
                <a:ea typeface="+mn-ea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latin typeface="+mn-lt"/>
                <a:ea typeface="+mn-ea"/>
              </a:rPr>
              <a:t>event:</a:t>
            </a:r>
            <a:r>
              <a:rPr lang="en-US" altLang="zh-CN" sz="1400" dirty="0">
                <a:latin typeface="+mn-lt"/>
                <a:ea typeface="+mn-ea"/>
              </a:rPr>
              <a:t> ACK received, with ACK field value of y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          if (y &gt; </a:t>
            </a:r>
            <a:r>
              <a:rPr lang="en-US" altLang="zh-CN" sz="1400" dirty="0" err="1">
                <a:latin typeface="+mn-lt"/>
                <a:ea typeface="+mn-ea"/>
              </a:rPr>
              <a:t>SendBase</a:t>
            </a:r>
            <a:r>
              <a:rPr lang="en-US" altLang="zh-CN" sz="1400" dirty="0">
                <a:latin typeface="+mn-lt"/>
                <a:ea typeface="+mn-ea"/>
              </a:rPr>
              <a:t>) {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                </a:t>
            </a:r>
            <a:r>
              <a:rPr lang="en-US" altLang="zh-CN" sz="1400" dirty="0" err="1">
                <a:latin typeface="+mn-lt"/>
                <a:ea typeface="+mn-ea"/>
              </a:rPr>
              <a:t>SendBase</a:t>
            </a:r>
            <a:r>
              <a:rPr lang="en-US" altLang="zh-CN" sz="1400" dirty="0">
                <a:latin typeface="+mn-lt"/>
                <a:ea typeface="+mn-ea"/>
              </a:rPr>
              <a:t> = y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                if (there are currently not-yet-acknowledged segments)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                      start timer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              }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          else {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                  increment count of dup ACKs received for y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                  if (count of dup ACKs received for y = 3) {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                        resend segment with sequence number y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                   }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         </a:t>
            </a:r>
          </a:p>
        </p:txBody>
      </p:sp>
      <p:sp>
        <p:nvSpPr>
          <p:cNvPr id="5120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Fast retransmit algorithm: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117</a:t>
            </a:fld>
            <a:endParaRPr lang="en-US" altLang="zh-CN" dirty="0"/>
          </a:p>
        </p:txBody>
      </p:sp>
      <p:sp>
        <p:nvSpPr>
          <p:cNvPr id="11" name="Rectangle 37"/>
          <p:cNvSpPr>
            <a:spLocks noChangeArrowheads="1"/>
          </p:cNvSpPr>
          <p:nvPr/>
        </p:nvSpPr>
        <p:spPr bwMode="auto">
          <a:xfrm>
            <a:off x="4104938" y="1916197"/>
            <a:ext cx="65087" cy="6223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CC3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12" name="Rectangle 39"/>
          <p:cNvSpPr>
            <a:spLocks noChangeArrowheads="1"/>
          </p:cNvSpPr>
          <p:nvPr/>
        </p:nvSpPr>
        <p:spPr bwMode="auto">
          <a:xfrm>
            <a:off x="4201774" y="191778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13" name="Rectangle 40"/>
          <p:cNvSpPr>
            <a:spLocks noChangeArrowheads="1"/>
          </p:cNvSpPr>
          <p:nvPr/>
        </p:nvSpPr>
        <p:spPr bwMode="auto">
          <a:xfrm>
            <a:off x="4300199" y="1916197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14" name="Rectangle 41"/>
          <p:cNvSpPr>
            <a:spLocks noChangeArrowheads="1"/>
          </p:cNvSpPr>
          <p:nvPr/>
        </p:nvSpPr>
        <p:spPr bwMode="auto">
          <a:xfrm>
            <a:off x="4397038" y="1916197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15" name="Rectangle 42"/>
          <p:cNvSpPr>
            <a:spLocks noChangeArrowheads="1"/>
          </p:cNvSpPr>
          <p:nvPr/>
        </p:nvSpPr>
        <p:spPr bwMode="auto">
          <a:xfrm>
            <a:off x="4492288" y="1916197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16" name="Rectangle 43"/>
          <p:cNvSpPr>
            <a:spLocks noChangeArrowheads="1"/>
          </p:cNvSpPr>
          <p:nvPr/>
        </p:nvSpPr>
        <p:spPr bwMode="auto">
          <a:xfrm>
            <a:off x="4589124" y="1916197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17" name="Rectangle 45"/>
          <p:cNvSpPr>
            <a:spLocks noChangeArrowheads="1"/>
          </p:cNvSpPr>
          <p:nvPr/>
        </p:nvSpPr>
        <p:spPr bwMode="auto">
          <a:xfrm>
            <a:off x="4681199" y="1916197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18" name="Rectangle 46"/>
          <p:cNvSpPr>
            <a:spLocks noChangeArrowheads="1"/>
          </p:cNvSpPr>
          <p:nvPr/>
        </p:nvSpPr>
        <p:spPr bwMode="auto">
          <a:xfrm>
            <a:off x="4776449" y="1916197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19" name="Rectangle 47"/>
          <p:cNvSpPr>
            <a:spLocks noChangeArrowheads="1"/>
          </p:cNvSpPr>
          <p:nvPr/>
        </p:nvSpPr>
        <p:spPr bwMode="auto">
          <a:xfrm>
            <a:off x="4871699" y="1916197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0" name="Rectangle 50"/>
          <p:cNvSpPr>
            <a:spLocks noChangeArrowheads="1"/>
          </p:cNvSpPr>
          <p:nvPr/>
        </p:nvSpPr>
        <p:spPr bwMode="auto">
          <a:xfrm>
            <a:off x="4978063" y="1916197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1" name="Rectangle 51"/>
          <p:cNvSpPr>
            <a:spLocks noChangeArrowheads="1"/>
          </p:cNvSpPr>
          <p:nvPr/>
        </p:nvSpPr>
        <p:spPr bwMode="auto">
          <a:xfrm>
            <a:off x="5076488" y="1917785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2" name="Rectangle 52"/>
          <p:cNvSpPr>
            <a:spLocks noChangeArrowheads="1"/>
          </p:cNvSpPr>
          <p:nvPr/>
        </p:nvSpPr>
        <p:spPr bwMode="auto">
          <a:xfrm>
            <a:off x="5173324" y="1916197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3" name="Rectangle 53"/>
          <p:cNvSpPr>
            <a:spLocks noChangeArrowheads="1"/>
          </p:cNvSpPr>
          <p:nvPr/>
        </p:nvSpPr>
        <p:spPr bwMode="auto">
          <a:xfrm>
            <a:off x="5270163" y="1916197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4" name="Rectangle 54"/>
          <p:cNvSpPr>
            <a:spLocks noChangeArrowheads="1"/>
          </p:cNvSpPr>
          <p:nvPr/>
        </p:nvSpPr>
        <p:spPr bwMode="auto">
          <a:xfrm>
            <a:off x="5366999" y="1916197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5" name="Rectangle 55"/>
          <p:cNvSpPr>
            <a:spLocks noChangeArrowheads="1"/>
          </p:cNvSpPr>
          <p:nvPr/>
        </p:nvSpPr>
        <p:spPr bwMode="auto">
          <a:xfrm>
            <a:off x="5462249" y="1916197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6" name="Rectangle 56"/>
          <p:cNvSpPr>
            <a:spLocks noChangeArrowheads="1"/>
          </p:cNvSpPr>
          <p:nvPr/>
        </p:nvSpPr>
        <p:spPr bwMode="auto">
          <a:xfrm>
            <a:off x="5554324" y="1916197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7" name="Rectangle 57"/>
          <p:cNvSpPr>
            <a:spLocks noChangeArrowheads="1"/>
          </p:cNvSpPr>
          <p:nvPr/>
        </p:nvSpPr>
        <p:spPr bwMode="auto">
          <a:xfrm>
            <a:off x="5649574" y="1916197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8" name="Rectangle 58"/>
          <p:cNvSpPr>
            <a:spLocks noChangeArrowheads="1"/>
          </p:cNvSpPr>
          <p:nvPr/>
        </p:nvSpPr>
        <p:spPr bwMode="auto">
          <a:xfrm>
            <a:off x="5746413" y="1916197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9" name="Rectangle 59"/>
          <p:cNvSpPr>
            <a:spLocks noChangeArrowheads="1"/>
          </p:cNvSpPr>
          <p:nvPr/>
        </p:nvSpPr>
        <p:spPr bwMode="auto">
          <a:xfrm>
            <a:off x="5835313" y="1916197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0" name="Rectangle 60"/>
          <p:cNvSpPr>
            <a:spLocks noChangeArrowheads="1"/>
          </p:cNvSpPr>
          <p:nvPr/>
        </p:nvSpPr>
        <p:spPr bwMode="auto">
          <a:xfrm>
            <a:off x="5930563" y="1916197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1" name="Rectangle 61"/>
          <p:cNvSpPr>
            <a:spLocks noChangeArrowheads="1"/>
          </p:cNvSpPr>
          <p:nvPr/>
        </p:nvSpPr>
        <p:spPr bwMode="auto">
          <a:xfrm>
            <a:off x="6024224" y="1914610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2" name="Rectangle 62"/>
          <p:cNvSpPr>
            <a:spLocks noChangeArrowheads="1"/>
          </p:cNvSpPr>
          <p:nvPr/>
        </p:nvSpPr>
        <p:spPr bwMode="auto">
          <a:xfrm>
            <a:off x="6116299" y="1914610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3" name="Rectangle 63"/>
          <p:cNvSpPr>
            <a:spLocks noChangeArrowheads="1"/>
          </p:cNvSpPr>
          <p:nvPr/>
        </p:nvSpPr>
        <p:spPr bwMode="auto">
          <a:xfrm>
            <a:off x="6213138" y="1914610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4" name="Rectangle 64"/>
          <p:cNvSpPr>
            <a:spLocks noChangeArrowheads="1"/>
          </p:cNvSpPr>
          <p:nvPr/>
        </p:nvSpPr>
        <p:spPr bwMode="auto">
          <a:xfrm>
            <a:off x="6308388" y="1914610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5" name="Rectangle 65"/>
          <p:cNvSpPr>
            <a:spLocks noChangeArrowheads="1"/>
          </p:cNvSpPr>
          <p:nvPr/>
        </p:nvSpPr>
        <p:spPr bwMode="auto">
          <a:xfrm>
            <a:off x="6397288" y="1914610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6" name="Rectangle 66"/>
          <p:cNvSpPr>
            <a:spLocks noChangeArrowheads="1"/>
          </p:cNvSpPr>
          <p:nvPr/>
        </p:nvSpPr>
        <p:spPr bwMode="auto">
          <a:xfrm>
            <a:off x="6492538" y="1914610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7" name="Rectangle 68"/>
          <p:cNvSpPr>
            <a:spLocks noChangeArrowheads="1"/>
          </p:cNvSpPr>
          <p:nvPr/>
        </p:nvSpPr>
        <p:spPr bwMode="auto">
          <a:xfrm>
            <a:off x="6589374" y="1916197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8" name="Rectangle 69"/>
          <p:cNvSpPr>
            <a:spLocks noChangeArrowheads="1"/>
          </p:cNvSpPr>
          <p:nvPr/>
        </p:nvSpPr>
        <p:spPr bwMode="auto">
          <a:xfrm>
            <a:off x="6686213" y="1917785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9" name="Rectangle 70"/>
          <p:cNvSpPr>
            <a:spLocks noChangeArrowheads="1"/>
          </p:cNvSpPr>
          <p:nvPr/>
        </p:nvSpPr>
        <p:spPr bwMode="auto">
          <a:xfrm>
            <a:off x="6783049" y="1916197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0" name="Rectangle 71"/>
          <p:cNvSpPr>
            <a:spLocks noChangeArrowheads="1"/>
          </p:cNvSpPr>
          <p:nvPr/>
        </p:nvSpPr>
        <p:spPr bwMode="auto">
          <a:xfrm>
            <a:off x="6881474" y="1916197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1" name="Rectangle 72"/>
          <p:cNvSpPr>
            <a:spLocks noChangeArrowheads="1"/>
          </p:cNvSpPr>
          <p:nvPr/>
        </p:nvSpPr>
        <p:spPr bwMode="auto">
          <a:xfrm>
            <a:off x="6976724" y="1916197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2" name="Rectangle 73"/>
          <p:cNvSpPr>
            <a:spLocks noChangeArrowheads="1"/>
          </p:cNvSpPr>
          <p:nvPr/>
        </p:nvSpPr>
        <p:spPr bwMode="auto">
          <a:xfrm>
            <a:off x="7071974" y="1916197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3" name="Rectangle 74"/>
          <p:cNvSpPr>
            <a:spLocks noChangeArrowheads="1"/>
          </p:cNvSpPr>
          <p:nvPr/>
        </p:nvSpPr>
        <p:spPr bwMode="auto">
          <a:xfrm>
            <a:off x="7164049" y="1916197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4" name="Rectangle 75"/>
          <p:cNvSpPr>
            <a:spLocks noChangeArrowheads="1"/>
          </p:cNvSpPr>
          <p:nvPr/>
        </p:nvSpPr>
        <p:spPr bwMode="auto">
          <a:xfrm>
            <a:off x="7260888" y="1916197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5" name="Rectangle 76"/>
          <p:cNvSpPr>
            <a:spLocks noChangeArrowheads="1"/>
          </p:cNvSpPr>
          <p:nvPr/>
        </p:nvSpPr>
        <p:spPr bwMode="auto">
          <a:xfrm>
            <a:off x="7356138" y="1916197"/>
            <a:ext cx="65087" cy="6223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6" name="Rectangle 78"/>
          <p:cNvSpPr>
            <a:spLocks noChangeArrowheads="1"/>
          </p:cNvSpPr>
          <p:nvPr/>
        </p:nvSpPr>
        <p:spPr bwMode="auto">
          <a:xfrm>
            <a:off x="4062075" y="2654385"/>
            <a:ext cx="3408363" cy="88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7" name="Rectangle 79"/>
          <p:cNvSpPr>
            <a:spLocks noChangeArrowheads="1"/>
          </p:cNvSpPr>
          <p:nvPr/>
        </p:nvSpPr>
        <p:spPr bwMode="auto">
          <a:xfrm>
            <a:off x="4147800" y="1806660"/>
            <a:ext cx="3408363" cy="88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2" name="Line 87"/>
          <p:cNvSpPr>
            <a:spLocks noChangeShapeType="1"/>
          </p:cNvSpPr>
          <p:nvPr/>
        </p:nvSpPr>
        <p:spPr bwMode="auto">
          <a:xfrm>
            <a:off x="5063110" y="2567823"/>
            <a:ext cx="0" cy="233363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4" name="Line 89"/>
          <p:cNvSpPr>
            <a:spLocks noChangeShapeType="1"/>
          </p:cNvSpPr>
          <p:nvPr/>
        </p:nvSpPr>
        <p:spPr bwMode="auto">
          <a:xfrm>
            <a:off x="6067124" y="2536910"/>
            <a:ext cx="0" cy="233362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6" name="Text Box 91"/>
          <p:cNvSpPr txBox="1">
            <a:spLocks noChangeArrowheads="1"/>
          </p:cNvSpPr>
          <p:nvPr/>
        </p:nvSpPr>
        <p:spPr bwMode="auto">
          <a:xfrm>
            <a:off x="4547314" y="2863744"/>
            <a:ext cx="1059906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SendBase</a:t>
            </a:r>
            <a:endParaRPr lang="en-US" altLang="zh-CN" sz="1800" dirty="0">
              <a:latin typeface="+mn-lt"/>
              <a:ea typeface="+mn-ea"/>
            </a:endParaRPr>
          </a:p>
        </p:txBody>
      </p:sp>
      <p:sp>
        <p:nvSpPr>
          <p:cNvPr id="58" name="Text Box 93"/>
          <p:cNvSpPr txBox="1">
            <a:spLocks noChangeArrowheads="1"/>
          </p:cNvSpPr>
          <p:nvPr/>
        </p:nvSpPr>
        <p:spPr bwMode="auto">
          <a:xfrm>
            <a:off x="6024224" y="2863744"/>
            <a:ext cx="262611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NextSeqNum</a:t>
            </a:r>
            <a:endParaRPr lang="en-US" altLang="zh-CN" sz="1800" dirty="0"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75719" y="2186072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n-lt"/>
                <a:ea typeface="+mn-ea"/>
              </a:rPr>
              <a:t>ACK(y)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" name="下箭头 5"/>
          <p:cNvSpPr/>
          <p:nvPr/>
        </p:nvSpPr>
        <p:spPr>
          <a:xfrm>
            <a:off x="2511919" y="2758546"/>
            <a:ext cx="986320" cy="732734"/>
          </a:xfrm>
          <a:prstGeom prst="downArrow">
            <a:avLst/>
          </a:prstGeom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7846674" y="1999093"/>
            <a:ext cx="2374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n-lt"/>
                <a:ea typeface="+mn-ea"/>
              </a:rPr>
              <a:t>Sender </a:t>
            </a:r>
            <a:r>
              <a:rPr lang="en-US" altLang="zh-CN" dirty="0" err="1">
                <a:latin typeface="+mn-lt"/>
                <a:ea typeface="+mn-ea"/>
              </a:rPr>
              <a:t>Seq</a:t>
            </a:r>
            <a:r>
              <a:rPr lang="en-US" altLang="zh-CN" dirty="0">
                <a:latin typeface="+mn-lt"/>
                <a:ea typeface="+mn-ea"/>
              </a:rPr>
              <a:t> Space</a:t>
            </a:r>
            <a:endParaRPr lang="zh-CN" altLang="en-US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0339294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Is 32 bits sequence number space large enough? 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118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7219503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B5AE93A-F189-4714-888A-1C1D6D8C7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Sequence number space may wrap around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CAF3CA4-D096-43C6-8355-5DA901ED4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119</a:t>
            </a:fld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3B97063-3A7B-4EBA-85F8-D7964DFE5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668528"/>
            <a:ext cx="9144000" cy="371144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34D282C-669D-4CE5-BF4D-42D4734621A6}"/>
              </a:ext>
            </a:extLst>
          </p:cNvPr>
          <p:cNvSpPr txBox="1"/>
          <p:nvPr/>
        </p:nvSpPr>
        <p:spPr>
          <a:xfrm>
            <a:off x="2049220" y="5797912"/>
            <a:ext cx="8093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j-lt"/>
              </a:rPr>
              <a:t>Time Until 32-Bit Sequence Number Space Wraps Around</a:t>
            </a:r>
            <a:endParaRPr lang="zh-CN" alt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987069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altLang="zh-CN" dirty="0"/>
              <a:t>How do you address this issue?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120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8614711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3.5 Connection-Oriented Transport: TCP</a:t>
            </a:r>
            <a:endParaRPr lang="zh-CN" altLang="en-US" dirty="0"/>
          </a:p>
        </p:txBody>
      </p:sp>
      <p:sp>
        <p:nvSpPr>
          <p:cNvPr id="12" name="内容占位符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segment structure</a:t>
            </a:r>
          </a:p>
          <a:p>
            <a:r>
              <a:rPr lang="en-US" altLang="zh-CN" b="1" dirty="0"/>
              <a:t>reliable data transfer</a:t>
            </a:r>
          </a:p>
          <a:p>
            <a:r>
              <a:rPr lang="en-US" altLang="zh-CN" b="1" dirty="0">
                <a:solidFill>
                  <a:schemeClr val="accent2"/>
                </a:solidFill>
              </a:rPr>
              <a:t>flow control</a:t>
            </a:r>
          </a:p>
          <a:p>
            <a:r>
              <a:rPr lang="en-US" altLang="zh-CN" b="1" dirty="0"/>
              <a:t>connection management</a:t>
            </a:r>
            <a:endParaRPr lang="zh-CN" altLang="en-US" b="1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121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89106496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TCP flow control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719-4C93-4032-AE44-9AF0CDE2F195}" type="slidenum">
              <a:rPr lang="en-US" altLang="zh-CN" smtClean="0"/>
              <a:pPr/>
              <a:t>122</a:t>
            </a:fld>
            <a:endParaRPr lang="en-US" altLang="zh-CN" dirty="0"/>
          </a:p>
        </p:txBody>
      </p:sp>
      <p:sp>
        <p:nvSpPr>
          <p:cNvPr id="81925" name="Rectangle 72"/>
          <p:cNvSpPr>
            <a:spLocks noChangeArrowheads="1"/>
          </p:cNvSpPr>
          <p:nvPr/>
        </p:nvSpPr>
        <p:spPr bwMode="auto">
          <a:xfrm>
            <a:off x="6616701" y="1465263"/>
            <a:ext cx="2524125" cy="385445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1926" name="Freeform 32"/>
          <p:cNvSpPr>
            <a:spLocks/>
          </p:cNvSpPr>
          <p:nvPr/>
        </p:nvSpPr>
        <p:spPr bwMode="auto">
          <a:xfrm>
            <a:off x="9058276" y="1458914"/>
            <a:ext cx="581025" cy="4206875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1927" name="Rectangle 40"/>
          <p:cNvSpPr>
            <a:spLocks noChangeArrowheads="1"/>
          </p:cNvSpPr>
          <p:nvPr/>
        </p:nvSpPr>
        <p:spPr bwMode="auto">
          <a:xfrm>
            <a:off x="6530975" y="1566863"/>
            <a:ext cx="2533650" cy="38147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1928" name="Oval 31"/>
          <p:cNvSpPr>
            <a:spLocks noChangeArrowheads="1"/>
          </p:cNvSpPr>
          <p:nvPr/>
        </p:nvSpPr>
        <p:spPr bwMode="auto">
          <a:xfrm>
            <a:off x="7070725" y="1624013"/>
            <a:ext cx="1377950" cy="5969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>
                <a:latin typeface="+mn-lt"/>
                <a:ea typeface="+mn-ea"/>
              </a:rPr>
              <a:t>application</a:t>
            </a:r>
          </a:p>
          <a:p>
            <a:r>
              <a:rPr lang="en-US" altLang="zh-CN">
                <a:latin typeface="+mn-lt"/>
                <a:ea typeface="+mn-ea"/>
              </a:rPr>
              <a:t>process</a:t>
            </a:r>
          </a:p>
        </p:txBody>
      </p:sp>
      <p:grpSp>
        <p:nvGrpSpPr>
          <p:cNvPr id="81929" name="Group 47"/>
          <p:cNvGrpSpPr>
            <a:grpSpLocks/>
          </p:cNvGrpSpPr>
          <p:nvPr/>
        </p:nvGrpSpPr>
        <p:grpSpPr bwMode="auto">
          <a:xfrm>
            <a:off x="6838951" y="2692401"/>
            <a:ext cx="1795463" cy="688975"/>
            <a:chOff x="1173" y="2345"/>
            <a:chExt cx="1131" cy="434"/>
          </a:xfrm>
        </p:grpSpPr>
        <p:sp>
          <p:nvSpPr>
            <p:cNvPr id="81975" name="Rectangle 44"/>
            <p:cNvSpPr>
              <a:spLocks noChangeArrowheads="1"/>
            </p:cNvSpPr>
            <p:nvPr/>
          </p:nvSpPr>
          <p:spPr bwMode="auto">
            <a:xfrm>
              <a:off x="1173" y="2345"/>
              <a:ext cx="1131" cy="43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1976" name="Text Box 46"/>
            <p:cNvSpPr txBox="1">
              <a:spLocks noChangeArrowheads="1"/>
            </p:cNvSpPr>
            <p:nvPr/>
          </p:nvSpPr>
          <p:spPr bwMode="auto">
            <a:xfrm>
              <a:off x="1311" y="2368"/>
              <a:ext cx="844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TCP socket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receiver buffers</a:t>
              </a:r>
            </a:p>
          </p:txBody>
        </p:sp>
      </p:grpSp>
      <p:sp>
        <p:nvSpPr>
          <p:cNvPr id="81930" name="Oval 48"/>
          <p:cNvSpPr>
            <a:spLocks noChangeArrowheads="1"/>
          </p:cNvSpPr>
          <p:nvPr/>
        </p:nvSpPr>
        <p:spPr bwMode="auto">
          <a:xfrm>
            <a:off x="7007225" y="3716338"/>
            <a:ext cx="1562100" cy="5969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>
              <a:latin typeface="+mn-lt"/>
              <a:ea typeface="+mn-ea"/>
            </a:endParaRPr>
          </a:p>
        </p:txBody>
      </p:sp>
      <p:sp>
        <p:nvSpPr>
          <p:cNvPr id="81931" name="Text Box 64"/>
          <p:cNvSpPr txBox="1">
            <a:spLocks noChangeArrowheads="1"/>
          </p:cNvSpPr>
          <p:nvPr/>
        </p:nvSpPr>
        <p:spPr bwMode="auto">
          <a:xfrm>
            <a:off x="7910513" y="3740150"/>
            <a:ext cx="5036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TCP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code</a:t>
            </a:r>
          </a:p>
        </p:txBody>
      </p:sp>
      <p:sp>
        <p:nvSpPr>
          <p:cNvPr id="81932" name="Oval 65"/>
          <p:cNvSpPr>
            <a:spLocks noChangeArrowheads="1"/>
          </p:cNvSpPr>
          <p:nvPr/>
        </p:nvSpPr>
        <p:spPr bwMode="auto">
          <a:xfrm>
            <a:off x="7015163" y="4702175"/>
            <a:ext cx="1562100" cy="5969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>
              <a:latin typeface="+mn-lt"/>
              <a:ea typeface="+mn-ea"/>
            </a:endParaRPr>
          </a:p>
        </p:txBody>
      </p:sp>
      <p:sp>
        <p:nvSpPr>
          <p:cNvPr id="81933" name="Text Box 66"/>
          <p:cNvSpPr txBox="1">
            <a:spLocks noChangeArrowheads="1"/>
          </p:cNvSpPr>
          <p:nvPr/>
        </p:nvSpPr>
        <p:spPr bwMode="auto">
          <a:xfrm>
            <a:off x="7918450" y="4725988"/>
            <a:ext cx="5036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IP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code</a:t>
            </a:r>
          </a:p>
        </p:txBody>
      </p:sp>
      <p:sp>
        <p:nvSpPr>
          <p:cNvPr id="81934" name="Freeform 61"/>
          <p:cNvSpPr>
            <a:spLocks/>
          </p:cNvSpPr>
          <p:nvPr/>
        </p:nvSpPr>
        <p:spPr bwMode="auto">
          <a:xfrm>
            <a:off x="7516814" y="3259139"/>
            <a:ext cx="530225" cy="2505075"/>
          </a:xfrm>
          <a:custGeom>
            <a:avLst/>
            <a:gdLst>
              <a:gd name="T0" fmla="*/ 2147483646 w 412"/>
              <a:gd name="T1" fmla="*/ 2147483646 h 2005"/>
              <a:gd name="T2" fmla="*/ 2147483646 w 412"/>
              <a:gd name="T3" fmla="*/ 0 h 2005"/>
              <a:gd name="T4" fmla="*/ 2147483646 w 412"/>
              <a:gd name="T5" fmla="*/ 2147483646 h 200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12" h="2005">
                <a:moveTo>
                  <a:pt x="56" y="2005"/>
                </a:moveTo>
                <a:cubicBezTo>
                  <a:pt x="80" y="1671"/>
                  <a:pt x="0" y="0"/>
                  <a:pt x="206" y="0"/>
                </a:cubicBezTo>
                <a:cubicBezTo>
                  <a:pt x="412" y="0"/>
                  <a:pt x="307" y="1587"/>
                  <a:pt x="334" y="2005"/>
                </a:cubicBezTo>
              </a:path>
            </a:pathLst>
          </a:custGeom>
          <a:noFill/>
          <a:ln w="38100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1935" name="Line 68"/>
          <p:cNvSpPr>
            <a:spLocks noChangeShapeType="1"/>
          </p:cNvSpPr>
          <p:nvPr/>
        </p:nvSpPr>
        <p:spPr bwMode="auto">
          <a:xfrm>
            <a:off x="6524625" y="4451350"/>
            <a:ext cx="25463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1936" name="Line 69"/>
          <p:cNvSpPr>
            <a:spLocks noChangeShapeType="1"/>
          </p:cNvSpPr>
          <p:nvPr/>
        </p:nvSpPr>
        <p:spPr bwMode="auto">
          <a:xfrm>
            <a:off x="6537325" y="2600325"/>
            <a:ext cx="25463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81937" name="Group 56"/>
          <p:cNvGrpSpPr>
            <a:grpSpLocks/>
          </p:cNvGrpSpPr>
          <p:nvPr/>
        </p:nvGrpSpPr>
        <p:grpSpPr bwMode="auto">
          <a:xfrm>
            <a:off x="7513638" y="2484439"/>
            <a:ext cx="533400" cy="206375"/>
            <a:chOff x="2003" y="1816"/>
            <a:chExt cx="336" cy="130"/>
          </a:xfrm>
        </p:grpSpPr>
        <p:sp>
          <p:nvSpPr>
            <p:cNvPr id="81971" name="Rectangle 16"/>
            <p:cNvSpPr>
              <a:spLocks noChangeArrowheads="1"/>
            </p:cNvSpPr>
            <p:nvPr/>
          </p:nvSpPr>
          <p:spPr bwMode="auto">
            <a:xfrm>
              <a:off x="2003" y="1816"/>
              <a:ext cx="336" cy="1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1972" name="Rectangle 17"/>
            <p:cNvSpPr>
              <a:spLocks noChangeArrowheads="1"/>
            </p:cNvSpPr>
            <p:nvPr/>
          </p:nvSpPr>
          <p:spPr bwMode="auto">
            <a:xfrm>
              <a:off x="2105" y="1833"/>
              <a:ext cx="110" cy="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1973" name="Rectangle 18"/>
            <p:cNvSpPr>
              <a:spLocks noChangeArrowheads="1"/>
            </p:cNvSpPr>
            <p:nvPr/>
          </p:nvSpPr>
          <p:spPr bwMode="auto">
            <a:xfrm>
              <a:off x="2229" y="1891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1974" name="Rectangle 19"/>
            <p:cNvSpPr>
              <a:spLocks noChangeArrowheads="1"/>
            </p:cNvSpPr>
            <p:nvPr/>
          </p:nvSpPr>
          <p:spPr bwMode="auto">
            <a:xfrm>
              <a:off x="2058" y="1892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sp>
        <p:nvSpPr>
          <p:cNvPr id="81938" name="Freeform 63"/>
          <p:cNvSpPr>
            <a:spLocks/>
          </p:cNvSpPr>
          <p:nvPr/>
        </p:nvSpPr>
        <p:spPr bwMode="auto">
          <a:xfrm rot="10800000">
            <a:off x="7505701" y="2154238"/>
            <a:ext cx="530225" cy="595312"/>
          </a:xfrm>
          <a:custGeom>
            <a:avLst/>
            <a:gdLst>
              <a:gd name="T0" fmla="*/ 2147483646 w 412"/>
              <a:gd name="T1" fmla="*/ 2147483646 h 2005"/>
              <a:gd name="T2" fmla="*/ 2147483646 w 412"/>
              <a:gd name="T3" fmla="*/ 0 h 2005"/>
              <a:gd name="T4" fmla="*/ 2147483646 w 412"/>
              <a:gd name="T5" fmla="*/ 2147483646 h 200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12" h="2005">
                <a:moveTo>
                  <a:pt x="56" y="2005"/>
                </a:moveTo>
                <a:cubicBezTo>
                  <a:pt x="80" y="1671"/>
                  <a:pt x="0" y="0"/>
                  <a:pt x="206" y="0"/>
                </a:cubicBezTo>
                <a:cubicBezTo>
                  <a:pt x="412" y="0"/>
                  <a:pt x="307" y="1587"/>
                  <a:pt x="334" y="2005"/>
                </a:cubicBezTo>
              </a:path>
            </a:pathLst>
          </a:custGeom>
          <a:noFill/>
          <a:ln w="38100" cap="flat" cmpd="sng">
            <a:solidFill>
              <a:srgbClr val="CC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81939" name="Group 77"/>
          <p:cNvGrpSpPr>
            <a:grpSpLocks/>
          </p:cNvGrpSpPr>
          <p:nvPr/>
        </p:nvGrpSpPr>
        <p:grpSpPr bwMode="auto">
          <a:xfrm>
            <a:off x="6696076" y="5437189"/>
            <a:ext cx="1006475" cy="211137"/>
            <a:chOff x="314" y="1591"/>
            <a:chExt cx="634" cy="133"/>
          </a:xfrm>
        </p:grpSpPr>
        <p:sp>
          <p:nvSpPr>
            <p:cNvPr id="81968" name="Rectangle 74"/>
            <p:cNvSpPr>
              <a:spLocks noChangeArrowheads="1"/>
            </p:cNvSpPr>
            <p:nvPr/>
          </p:nvSpPr>
          <p:spPr bwMode="auto">
            <a:xfrm>
              <a:off x="314" y="1591"/>
              <a:ext cx="634" cy="1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1969" name="Line 75"/>
            <p:cNvSpPr>
              <a:spLocks noChangeShapeType="1"/>
            </p:cNvSpPr>
            <p:nvPr/>
          </p:nvSpPr>
          <p:spPr bwMode="auto">
            <a:xfrm>
              <a:off x="388" y="1594"/>
              <a:ext cx="0" cy="13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1970" name="Line 76"/>
            <p:cNvSpPr>
              <a:spLocks noChangeShapeType="1"/>
            </p:cNvSpPr>
            <p:nvPr/>
          </p:nvSpPr>
          <p:spPr bwMode="auto">
            <a:xfrm>
              <a:off x="484" y="1594"/>
              <a:ext cx="0" cy="13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81940" name="Rectangle 80"/>
          <p:cNvSpPr>
            <a:spLocks noChangeArrowheads="1"/>
          </p:cNvSpPr>
          <p:nvPr/>
        </p:nvSpPr>
        <p:spPr bwMode="auto">
          <a:xfrm>
            <a:off x="6815138" y="4502150"/>
            <a:ext cx="876300" cy="2095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1941" name="Rectangle 86"/>
          <p:cNvSpPr>
            <a:spLocks noChangeArrowheads="1"/>
          </p:cNvSpPr>
          <p:nvPr/>
        </p:nvSpPr>
        <p:spPr bwMode="auto">
          <a:xfrm>
            <a:off x="6972301" y="3460750"/>
            <a:ext cx="720725" cy="2095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1942" name="Rectangle 91"/>
          <p:cNvSpPr>
            <a:spLocks noChangeArrowheads="1"/>
          </p:cNvSpPr>
          <p:nvPr/>
        </p:nvSpPr>
        <p:spPr bwMode="auto">
          <a:xfrm>
            <a:off x="6980239" y="4502150"/>
            <a:ext cx="720725" cy="2095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1943" name="Rectangle 92"/>
          <p:cNvSpPr>
            <a:spLocks noChangeArrowheads="1"/>
          </p:cNvSpPr>
          <p:nvPr/>
        </p:nvSpPr>
        <p:spPr bwMode="auto">
          <a:xfrm>
            <a:off x="6975476" y="5434014"/>
            <a:ext cx="733425" cy="2127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grpSp>
        <p:nvGrpSpPr>
          <p:cNvPr id="81944" name="Group 99"/>
          <p:cNvGrpSpPr>
            <a:grpSpLocks/>
          </p:cNvGrpSpPr>
          <p:nvPr/>
        </p:nvGrpSpPr>
        <p:grpSpPr bwMode="auto">
          <a:xfrm>
            <a:off x="9229727" y="2266953"/>
            <a:ext cx="1044575" cy="704851"/>
            <a:chOff x="651" y="1651"/>
            <a:chExt cx="658" cy="444"/>
          </a:xfrm>
        </p:grpSpPr>
        <p:sp>
          <p:nvSpPr>
            <p:cNvPr id="81965" name="Text Box 95"/>
            <p:cNvSpPr txBox="1">
              <a:spLocks noChangeArrowheads="1"/>
            </p:cNvSpPr>
            <p:nvPr/>
          </p:nvSpPr>
          <p:spPr bwMode="auto">
            <a:xfrm>
              <a:off x="689" y="1651"/>
              <a:ext cx="62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application</a:t>
              </a:r>
            </a:p>
          </p:txBody>
        </p:sp>
        <p:sp>
          <p:nvSpPr>
            <p:cNvPr id="81966" name="Text Box 96"/>
            <p:cNvSpPr txBox="1">
              <a:spLocks noChangeArrowheads="1"/>
            </p:cNvSpPr>
            <p:nvPr/>
          </p:nvSpPr>
          <p:spPr bwMode="auto">
            <a:xfrm>
              <a:off x="651" y="1882"/>
              <a:ext cx="27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OS</a:t>
              </a:r>
            </a:p>
          </p:txBody>
        </p:sp>
        <p:sp>
          <p:nvSpPr>
            <p:cNvPr id="81967" name="Line 98"/>
            <p:cNvSpPr>
              <a:spLocks noChangeShapeType="1"/>
            </p:cNvSpPr>
            <p:nvPr/>
          </p:nvSpPr>
          <p:spPr bwMode="auto">
            <a:xfrm>
              <a:off x="711" y="1870"/>
              <a:ext cx="5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81945" name="Text Box 103"/>
          <p:cNvSpPr txBox="1">
            <a:spLocks noChangeArrowheads="1"/>
          </p:cNvSpPr>
          <p:nvPr/>
        </p:nvSpPr>
        <p:spPr bwMode="auto">
          <a:xfrm>
            <a:off x="6723731" y="6246813"/>
            <a:ext cx="22910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lt"/>
                <a:ea typeface="+mn-ea"/>
              </a:rPr>
              <a:t>receiver protocol stack</a:t>
            </a:r>
          </a:p>
        </p:txBody>
      </p:sp>
      <p:sp>
        <p:nvSpPr>
          <p:cNvPr id="81946" name="Text Box 104"/>
          <p:cNvSpPr txBox="1">
            <a:spLocks noChangeArrowheads="1"/>
          </p:cNvSpPr>
          <p:nvPr/>
        </p:nvSpPr>
        <p:spPr bwMode="auto">
          <a:xfrm>
            <a:off x="3221038" y="1924050"/>
            <a:ext cx="319246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+mn-lt"/>
                <a:ea typeface="+mn-ea"/>
              </a:rPr>
              <a:t>application may 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+mn-lt"/>
                <a:ea typeface="+mn-ea"/>
              </a:rPr>
              <a:t>remove data from 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+mn-lt"/>
                <a:ea typeface="+mn-ea"/>
              </a:rPr>
              <a:t>TCP socket buffers …. </a:t>
            </a:r>
          </a:p>
        </p:txBody>
      </p:sp>
      <p:sp>
        <p:nvSpPr>
          <p:cNvPr id="81947" name="Line 105"/>
          <p:cNvSpPr>
            <a:spLocks noChangeShapeType="1"/>
          </p:cNvSpPr>
          <p:nvPr/>
        </p:nvSpPr>
        <p:spPr bwMode="auto">
          <a:xfrm>
            <a:off x="6430963" y="2339975"/>
            <a:ext cx="10414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1948" name="Text Box 106"/>
          <p:cNvSpPr txBox="1">
            <a:spLocks noChangeArrowheads="1"/>
          </p:cNvSpPr>
          <p:nvPr/>
        </p:nvSpPr>
        <p:spPr bwMode="auto">
          <a:xfrm>
            <a:off x="4305301" y="3135314"/>
            <a:ext cx="20812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+mn-lt"/>
                <a:ea typeface="+mn-ea"/>
              </a:rPr>
              <a:t>… slower than TCP 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+mn-lt"/>
                <a:ea typeface="+mn-ea"/>
              </a:rPr>
              <a:t>receiver is delivering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+mn-lt"/>
                <a:ea typeface="+mn-ea"/>
              </a:rPr>
              <a:t>(sender is sending)</a:t>
            </a:r>
          </a:p>
        </p:txBody>
      </p:sp>
      <p:sp>
        <p:nvSpPr>
          <p:cNvPr id="81949" name="Line 108"/>
          <p:cNvSpPr>
            <a:spLocks noChangeShapeType="1"/>
          </p:cNvSpPr>
          <p:nvPr/>
        </p:nvSpPr>
        <p:spPr bwMode="auto">
          <a:xfrm>
            <a:off x="6351588" y="3544888"/>
            <a:ext cx="544512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1950" name="Line 115"/>
          <p:cNvSpPr>
            <a:spLocks noChangeShapeType="1"/>
          </p:cNvSpPr>
          <p:nvPr/>
        </p:nvSpPr>
        <p:spPr bwMode="auto">
          <a:xfrm>
            <a:off x="7589838" y="5799138"/>
            <a:ext cx="0" cy="349250"/>
          </a:xfrm>
          <a:prstGeom prst="line">
            <a:avLst/>
          </a:prstGeom>
          <a:noFill/>
          <a:ln w="28575">
            <a:solidFill>
              <a:srgbClr val="CC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1951" name="Text Box 116"/>
          <p:cNvSpPr txBox="1">
            <a:spLocks noChangeArrowheads="1"/>
          </p:cNvSpPr>
          <p:nvPr/>
        </p:nvSpPr>
        <p:spPr bwMode="auto">
          <a:xfrm>
            <a:off x="6577705" y="5859464"/>
            <a:ext cx="9733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from sender</a:t>
            </a:r>
          </a:p>
        </p:txBody>
      </p:sp>
      <p:grpSp>
        <p:nvGrpSpPr>
          <p:cNvPr id="384123" name="Group 123"/>
          <p:cNvGrpSpPr>
            <a:grpSpLocks/>
          </p:cNvGrpSpPr>
          <p:nvPr/>
        </p:nvGrpSpPr>
        <p:grpSpPr bwMode="auto">
          <a:xfrm>
            <a:off x="1570038" y="4660900"/>
            <a:ext cx="5395912" cy="1898650"/>
            <a:chOff x="221" y="2001"/>
            <a:chExt cx="3399" cy="1196"/>
          </a:xfrm>
        </p:grpSpPr>
        <p:sp>
          <p:nvSpPr>
            <p:cNvPr id="81958" name="Line 82"/>
            <p:cNvSpPr>
              <a:spLocks noChangeShapeType="1"/>
            </p:cNvSpPr>
            <p:nvPr/>
          </p:nvSpPr>
          <p:spPr bwMode="auto">
            <a:xfrm>
              <a:off x="3620" y="2455"/>
              <a:ext cx="0" cy="13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1959" name="Rectangle 110"/>
            <p:cNvSpPr>
              <a:spLocks noChangeArrowheads="1"/>
            </p:cNvSpPr>
            <p:nvPr/>
          </p:nvSpPr>
          <p:spPr bwMode="auto">
            <a:xfrm>
              <a:off x="221" y="2219"/>
              <a:ext cx="2796" cy="97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CC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1960" name="Text Box 111"/>
            <p:cNvSpPr txBox="1">
              <a:spLocks noChangeArrowheads="1"/>
            </p:cNvSpPr>
            <p:nvPr/>
          </p:nvSpPr>
          <p:spPr bwMode="auto">
            <a:xfrm>
              <a:off x="279" y="2315"/>
              <a:ext cx="2715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dirty="0">
                  <a:latin typeface="+mn-lt"/>
                  <a:ea typeface="+mn-ea"/>
                </a:rPr>
                <a:t>receiver controls sender, so sender won’</a:t>
              </a:r>
              <a:r>
                <a:rPr lang="en-US" altLang="ja-JP" sz="2000" dirty="0">
                  <a:latin typeface="+mn-lt"/>
                  <a:ea typeface="+mn-ea"/>
                </a:rPr>
                <a:t>t overflow receiver’s buffer by transmitting too much, too fast</a:t>
              </a:r>
              <a:endParaRPr lang="en-US" altLang="en-US" sz="1000" dirty="0">
                <a:latin typeface="+mn-lt"/>
                <a:ea typeface="+mn-ea"/>
              </a:endParaRPr>
            </a:p>
          </p:txBody>
        </p:sp>
        <p:grpSp>
          <p:nvGrpSpPr>
            <p:cNvPr id="81961" name="Group 112"/>
            <p:cNvGrpSpPr>
              <a:grpSpLocks/>
            </p:cNvGrpSpPr>
            <p:nvPr/>
          </p:nvGrpSpPr>
          <p:grpSpPr bwMode="auto">
            <a:xfrm>
              <a:off x="510" y="2001"/>
              <a:ext cx="1217" cy="370"/>
              <a:chOff x="3486" y="182"/>
              <a:chExt cx="1134" cy="370"/>
            </a:xfrm>
          </p:grpSpPr>
          <p:sp>
            <p:nvSpPr>
              <p:cNvPr id="81963" name="Rectangle 113"/>
              <p:cNvSpPr>
                <a:spLocks noChangeArrowheads="1"/>
              </p:cNvSpPr>
              <p:nvPr/>
            </p:nvSpPr>
            <p:spPr bwMode="auto">
              <a:xfrm>
                <a:off x="3486" y="330"/>
                <a:ext cx="1134" cy="2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1964" name="Text Box 114"/>
              <p:cNvSpPr txBox="1">
                <a:spLocks noChangeArrowheads="1"/>
              </p:cNvSpPr>
              <p:nvPr/>
            </p:nvSpPr>
            <p:spPr bwMode="auto">
              <a:xfrm>
                <a:off x="3545" y="182"/>
                <a:ext cx="1012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800" i="1" dirty="0">
                    <a:solidFill>
                      <a:srgbClr val="CC0000"/>
                    </a:solidFill>
                    <a:latin typeface="+mn-lt"/>
                    <a:ea typeface="+mn-ea"/>
                  </a:rPr>
                  <a:t>flow control</a:t>
                </a:r>
              </a:p>
            </p:txBody>
          </p:sp>
        </p:grpSp>
        <p:sp>
          <p:nvSpPr>
            <p:cNvPr id="81962" name="Line 117"/>
            <p:cNvSpPr>
              <a:spLocks noChangeShapeType="1"/>
            </p:cNvSpPr>
            <p:nvPr/>
          </p:nvSpPr>
          <p:spPr bwMode="auto">
            <a:xfrm>
              <a:off x="3445" y="2578"/>
              <a:ext cx="0" cy="2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81953" name="Line 118"/>
          <p:cNvSpPr>
            <a:spLocks noChangeShapeType="1"/>
          </p:cNvSpPr>
          <p:nvPr/>
        </p:nvSpPr>
        <p:spPr bwMode="auto">
          <a:xfrm>
            <a:off x="9053513" y="5376863"/>
            <a:ext cx="0" cy="4635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81955" name="Group 124"/>
          <p:cNvGrpSpPr>
            <a:grpSpLocks/>
          </p:cNvGrpSpPr>
          <p:nvPr/>
        </p:nvGrpSpPr>
        <p:grpSpPr bwMode="auto">
          <a:xfrm flipH="1">
            <a:off x="9291638" y="4970463"/>
            <a:ext cx="869950" cy="906462"/>
            <a:chOff x="-44" y="1473"/>
            <a:chExt cx="981" cy="1105"/>
          </a:xfrm>
        </p:grpSpPr>
        <p:pic>
          <p:nvPicPr>
            <p:cNvPr id="81956" name="Picture 12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57" name="Freeform 12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2326 w 356"/>
                <a:gd name="T3" fmla="*/ 131 h 368"/>
                <a:gd name="T4" fmla="*/ 2759 w 356"/>
                <a:gd name="T5" fmla="*/ 2736 h 368"/>
                <a:gd name="T6" fmla="*/ 608 w 356"/>
                <a:gd name="T7" fmla="*/ 3422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826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4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>
          <a:xfrm>
            <a:off x="2559050" y="1558854"/>
            <a:ext cx="7842409" cy="3359221"/>
          </a:xfrm>
        </p:spPr>
        <p:txBody>
          <a:bodyPr/>
          <a:lstStyle/>
          <a:p>
            <a:r>
              <a:rPr lang="en-US" altLang="zh-CN" dirty="0"/>
              <a:t>How would you make the flow control?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074400" y="6510338"/>
            <a:ext cx="1117600" cy="347662"/>
          </a:xfrm>
        </p:spPr>
        <p:txBody>
          <a:bodyPr/>
          <a:lstStyle/>
          <a:p>
            <a:fld id="{F769371F-0F95-4BDF-9A9A-7FF549C12214}" type="slidenum">
              <a:rPr lang="en-US" altLang="zh-CN" smtClean="0"/>
              <a:pPr/>
              <a:t>123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3741063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TCP Flow control: how it works</a:t>
            </a:r>
          </a:p>
        </p:txBody>
      </p:sp>
      <p:sp>
        <p:nvSpPr>
          <p:cNvPr id="57349" name="Rectangle 1028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332538" y="5029200"/>
            <a:ext cx="4335462" cy="14811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The sender limits </a:t>
            </a:r>
            <a:r>
              <a:rPr lang="en-US" altLang="zh-CN" sz="2400" dirty="0" err="1">
                <a:ea typeface="宋体" panose="02010600030101010101" pitchFamily="2" charset="-122"/>
              </a:rPr>
              <a:t>unACKed</a:t>
            </a:r>
            <a:r>
              <a:rPr lang="en-US" altLang="zh-CN" sz="2400" dirty="0">
                <a:ea typeface="宋体" panose="02010600030101010101" pitchFamily="2" charset="-122"/>
              </a:rPr>
              <a:t> data to </a:t>
            </a:r>
            <a:r>
              <a:rPr lang="en-US" altLang="zh-CN" sz="2400" dirty="0" err="1">
                <a:latin typeface="Courier New" panose="02070309020205020404" pitchFamily="49" charset="0"/>
                <a:ea typeface="宋体" panose="02010600030101010101" pitchFamily="2" charset="-122"/>
              </a:rPr>
              <a:t>rwnd</a:t>
            </a:r>
            <a:r>
              <a:rPr lang="en-US" altLang="zh-CN" sz="2400" dirty="0">
                <a:latin typeface="Courier New" panose="02070309020205020404" pitchFamily="49" charset="0"/>
                <a:ea typeface="宋体" panose="02010600030101010101" pitchFamily="2" charset="-122"/>
              </a:rPr>
              <a:t>: </a:t>
            </a: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guarantees receive buffer doesn’t overflow!</a:t>
            </a:r>
            <a:endParaRPr lang="en-US" altLang="zh-CN" sz="2000" dirty="0">
              <a:solidFill>
                <a:srgbClr val="C00000"/>
              </a:solidFill>
              <a:latin typeface="Courier New" panose="02070309020205020404" pitchFamily="49" charset="0"/>
              <a:ea typeface="宋体" panose="02010600030101010101" pitchFamily="2" charset="-122"/>
            </a:endParaRPr>
          </a:p>
        </p:txBody>
      </p:sp>
      <p:sp>
        <p:nvSpPr>
          <p:cNvPr id="11" name="Rectangle 1028"/>
          <p:cNvSpPr txBox="1">
            <a:spLocks noChangeArrowheads="1"/>
          </p:cNvSpPr>
          <p:nvPr/>
        </p:nvSpPr>
        <p:spPr bwMode="auto">
          <a:xfrm>
            <a:off x="6557169" y="2076108"/>
            <a:ext cx="3886200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+mn-lt"/>
                <a:ea typeface="微软雅黑" panose="020B0503020204020204" pitchFamily="3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微软雅黑" panose="020B0503020204020204" pitchFamily="3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>
              <a:buNone/>
            </a:pPr>
            <a:r>
              <a:rPr lang="en-US" altLang="zh-CN" sz="2400" kern="0" dirty="0">
                <a:solidFill>
                  <a:srgbClr val="0070C0"/>
                </a:solidFill>
              </a:rPr>
              <a:t>The receiver advertises spare room by including value of </a:t>
            </a:r>
            <a:r>
              <a:rPr lang="en-US" altLang="zh-CN" sz="2400" b="1" u="sng" kern="0" dirty="0" err="1">
                <a:solidFill>
                  <a:srgbClr val="C00000"/>
                </a:solidFill>
              </a:rPr>
              <a:t>rwnd</a:t>
            </a:r>
            <a:r>
              <a:rPr lang="en-US" altLang="zh-CN" sz="2400" kern="0" dirty="0">
                <a:solidFill>
                  <a:srgbClr val="0070C0"/>
                </a:solidFill>
              </a:rPr>
              <a:t> in segments</a:t>
            </a:r>
          </a:p>
        </p:txBody>
      </p:sp>
      <p:sp>
        <p:nvSpPr>
          <p:cNvPr id="6" name="矩形 5"/>
          <p:cNvSpPr/>
          <p:nvPr/>
        </p:nvSpPr>
        <p:spPr>
          <a:xfrm>
            <a:off x="6332538" y="1580156"/>
            <a:ext cx="4110831" cy="461665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kern="0" dirty="0">
                <a:latin typeface="+mn-lt"/>
                <a:ea typeface="+mn-ea"/>
              </a:rPr>
              <a:t>Receiver 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332539" y="4432911"/>
            <a:ext cx="4110831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kern="0" dirty="0">
                <a:latin typeface="+mn-lt"/>
                <a:ea typeface="+mn-ea"/>
              </a:rPr>
              <a:t>Sender</a:t>
            </a:r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43" name="Group 72"/>
          <p:cNvGrpSpPr>
            <a:grpSpLocks/>
          </p:cNvGrpSpPr>
          <p:nvPr/>
        </p:nvGrpSpPr>
        <p:grpSpPr bwMode="auto">
          <a:xfrm>
            <a:off x="2887028" y="2129449"/>
            <a:ext cx="2578100" cy="2155825"/>
            <a:chOff x="512" y="1294"/>
            <a:chExt cx="1888" cy="1358"/>
          </a:xfrm>
        </p:grpSpPr>
        <p:grpSp>
          <p:nvGrpSpPr>
            <p:cNvPr id="44" name="Group 17"/>
            <p:cNvGrpSpPr>
              <a:grpSpLocks/>
            </p:cNvGrpSpPr>
            <p:nvPr/>
          </p:nvGrpSpPr>
          <p:grpSpPr bwMode="auto">
            <a:xfrm>
              <a:off x="1232" y="1410"/>
              <a:ext cx="336" cy="130"/>
              <a:chOff x="2003" y="1816"/>
              <a:chExt cx="336" cy="130"/>
            </a:xfrm>
          </p:grpSpPr>
          <p:sp>
            <p:nvSpPr>
              <p:cNvPr id="53" name="Rectangle 18"/>
              <p:cNvSpPr>
                <a:spLocks noChangeArrowheads="1"/>
              </p:cNvSpPr>
              <p:nvPr/>
            </p:nvSpPr>
            <p:spPr bwMode="auto">
              <a:xfrm>
                <a:off x="2003" y="1816"/>
                <a:ext cx="336" cy="13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54" name="Rectangle 19"/>
              <p:cNvSpPr>
                <a:spLocks noChangeArrowheads="1"/>
              </p:cNvSpPr>
              <p:nvPr/>
            </p:nvSpPr>
            <p:spPr bwMode="auto">
              <a:xfrm>
                <a:off x="2105" y="1833"/>
                <a:ext cx="108" cy="9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CC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55" name="Rectangle 20"/>
              <p:cNvSpPr>
                <a:spLocks noChangeArrowheads="1"/>
              </p:cNvSpPr>
              <p:nvPr/>
            </p:nvSpPr>
            <p:spPr bwMode="auto">
              <a:xfrm>
                <a:off x="2228" y="1891"/>
                <a:ext cx="28" cy="35"/>
              </a:xfrm>
              <a:prstGeom prst="rect">
                <a:avLst/>
              </a:prstGeom>
              <a:solidFill>
                <a:srgbClr val="CC9900"/>
              </a:solidFill>
              <a:ln w="9525">
                <a:solidFill>
                  <a:srgbClr val="CC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56" name="Rectangle 21"/>
              <p:cNvSpPr>
                <a:spLocks noChangeArrowheads="1"/>
              </p:cNvSpPr>
              <p:nvPr/>
            </p:nvSpPr>
            <p:spPr bwMode="auto">
              <a:xfrm>
                <a:off x="2056" y="1892"/>
                <a:ext cx="29" cy="35"/>
              </a:xfrm>
              <a:prstGeom prst="rect">
                <a:avLst/>
              </a:prstGeom>
              <a:solidFill>
                <a:srgbClr val="CC9900"/>
              </a:solidFill>
              <a:ln w="9525">
                <a:solidFill>
                  <a:srgbClr val="CC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45" name="Rectangle 52"/>
            <p:cNvSpPr>
              <a:spLocks noChangeArrowheads="1"/>
            </p:cNvSpPr>
            <p:nvPr/>
          </p:nvSpPr>
          <p:spPr bwMode="auto">
            <a:xfrm>
              <a:off x="526" y="1522"/>
              <a:ext cx="1871" cy="89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46" name="Line 53"/>
            <p:cNvSpPr>
              <a:spLocks noChangeShapeType="1"/>
            </p:cNvSpPr>
            <p:nvPr/>
          </p:nvSpPr>
          <p:spPr bwMode="auto">
            <a:xfrm>
              <a:off x="512" y="1863"/>
              <a:ext cx="18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47" name="AutoShape 54"/>
            <p:cNvSpPr>
              <a:spLocks noChangeArrowheads="1"/>
            </p:cNvSpPr>
            <p:nvPr/>
          </p:nvSpPr>
          <p:spPr bwMode="auto">
            <a:xfrm>
              <a:off x="1310" y="1294"/>
              <a:ext cx="157" cy="288"/>
            </a:xfrm>
            <a:prstGeom prst="upArrow">
              <a:avLst>
                <a:gd name="adj1" fmla="val 50000"/>
                <a:gd name="adj2" fmla="val 45860"/>
              </a:avLst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48" name="Rectangle 55" descr="Dark upward diagonal"/>
            <p:cNvSpPr>
              <a:spLocks noChangeArrowheads="1"/>
            </p:cNvSpPr>
            <p:nvPr/>
          </p:nvSpPr>
          <p:spPr bwMode="auto">
            <a:xfrm>
              <a:off x="534" y="1856"/>
              <a:ext cx="1848" cy="55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49" name="AutoShape 56"/>
            <p:cNvSpPr>
              <a:spLocks noChangeArrowheads="1"/>
            </p:cNvSpPr>
            <p:nvPr/>
          </p:nvSpPr>
          <p:spPr bwMode="auto">
            <a:xfrm>
              <a:off x="1312" y="2364"/>
              <a:ext cx="157" cy="288"/>
            </a:xfrm>
            <a:prstGeom prst="upArrow">
              <a:avLst>
                <a:gd name="adj1" fmla="val 50000"/>
                <a:gd name="adj2" fmla="val 45860"/>
              </a:avLst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50" name="Text Box 57"/>
            <p:cNvSpPr txBox="1">
              <a:spLocks noChangeArrowheads="1"/>
            </p:cNvSpPr>
            <p:nvPr/>
          </p:nvSpPr>
          <p:spPr bwMode="auto">
            <a:xfrm>
              <a:off x="916" y="1568"/>
              <a:ext cx="103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dirty="0">
                  <a:latin typeface="+mn-lt"/>
                  <a:ea typeface="+mn-ea"/>
                </a:rPr>
                <a:t>buffered data</a:t>
              </a:r>
            </a:p>
          </p:txBody>
        </p:sp>
        <p:sp>
          <p:nvSpPr>
            <p:cNvPr id="51" name="Line 58"/>
            <p:cNvSpPr>
              <a:spLocks noChangeShapeType="1"/>
            </p:cNvSpPr>
            <p:nvPr/>
          </p:nvSpPr>
          <p:spPr bwMode="auto">
            <a:xfrm>
              <a:off x="522" y="1857"/>
              <a:ext cx="1878" cy="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52" name="Text Box 59"/>
            <p:cNvSpPr txBox="1">
              <a:spLocks noChangeArrowheads="1"/>
            </p:cNvSpPr>
            <p:nvPr/>
          </p:nvSpPr>
          <p:spPr bwMode="auto">
            <a:xfrm>
              <a:off x="729" y="2020"/>
              <a:ext cx="137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free buffer space</a:t>
              </a:r>
            </a:p>
          </p:txBody>
        </p:sp>
      </p:grpSp>
      <p:sp>
        <p:nvSpPr>
          <p:cNvPr id="57" name="Text Box 62"/>
          <p:cNvSpPr txBox="1">
            <a:spLocks noChangeArrowheads="1"/>
          </p:cNvSpPr>
          <p:nvPr/>
        </p:nvSpPr>
        <p:spPr bwMode="auto">
          <a:xfrm>
            <a:off x="1719133" y="3198168"/>
            <a:ext cx="7873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 err="1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rwnd</a:t>
            </a:r>
            <a:endParaRPr lang="en-US" altLang="zh-CN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58" name="Line 64"/>
          <p:cNvSpPr>
            <a:spLocks noChangeShapeType="1"/>
          </p:cNvSpPr>
          <p:nvPr/>
        </p:nvSpPr>
        <p:spPr bwMode="auto">
          <a:xfrm>
            <a:off x="2510790" y="3007336"/>
            <a:ext cx="0" cy="322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9" name="Line 65"/>
          <p:cNvSpPr>
            <a:spLocks noChangeShapeType="1"/>
          </p:cNvSpPr>
          <p:nvPr/>
        </p:nvSpPr>
        <p:spPr bwMode="auto">
          <a:xfrm flipV="1">
            <a:off x="2510790" y="3532798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0" name="Line 66"/>
          <p:cNvSpPr>
            <a:spLocks noChangeShapeType="1"/>
          </p:cNvSpPr>
          <p:nvPr/>
        </p:nvSpPr>
        <p:spPr bwMode="auto">
          <a:xfrm>
            <a:off x="2356803" y="3864585"/>
            <a:ext cx="4762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1" name="Line 67"/>
          <p:cNvSpPr>
            <a:spLocks noChangeShapeType="1"/>
          </p:cNvSpPr>
          <p:nvPr/>
        </p:nvSpPr>
        <p:spPr bwMode="auto">
          <a:xfrm>
            <a:off x="2406015" y="2996223"/>
            <a:ext cx="196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2" name="Line 68"/>
          <p:cNvSpPr>
            <a:spLocks noChangeShapeType="1"/>
          </p:cNvSpPr>
          <p:nvPr/>
        </p:nvSpPr>
        <p:spPr bwMode="auto">
          <a:xfrm>
            <a:off x="2379028" y="2470760"/>
            <a:ext cx="4762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3" name="Line 69"/>
          <p:cNvSpPr>
            <a:spLocks noChangeShapeType="1"/>
          </p:cNvSpPr>
          <p:nvPr/>
        </p:nvSpPr>
        <p:spPr bwMode="auto">
          <a:xfrm>
            <a:off x="2767965" y="2475523"/>
            <a:ext cx="0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4" name="Line 70"/>
          <p:cNvSpPr>
            <a:spLocks noChangeShapeType="1"/>
          </p:cNvSpPr>
          <p:nvPr/>
        </p:nvSpPr>
        <p:spPr bwMode="auto">
          <a:xfrm flipH="1">
            <a:off x="2766378" y="2899385"/>
            <a:ext cx="0" cy="954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5" name="Text Box 71"/>
          <p:cNvSpPr txBox="1">
            <a:spLocks noChangeArrowheads="1"/>
          </p:cNvSpPr>
          <p:nvPr/>
        </p:nvSpPr>
        <p:spPr bwMode="auto">
          <a:xfrm>
            <a:off x="1910370" y="2635860"/>
            <a:ext cx="9877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>
                <a:latin typeface="+mn-lt"/>
                <a:ea typeface="+mn-ea"/>
              </a:rPr>
              <a:t>RcvBuffer</a:t>
            </a:r>
          </a:p>
        </p:txBody>
      </p:sp>
      <p:sp>
        <p:nvSpPr>
          <p:cNvPr id="66" name="Text Box 73"/>
          <p:cNvSpPr txBox="1">
            <a:spLocks noChangeArrowheads="1"/>
          </p:cNvSpPr>
          <p:nvPr/>
        </p:nvSpPr>
        <p:spPr bwMode="auto">
          <a:xfrm>
            <a:off x="3192685" y="4264635"/>
            <a:ext cx="19239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i="1" dirty="0">
                <a:latin typeface="+mn-lt"/>
                <a:ea typeface="+mn-ea"/>
              </a:rPr>
              <a:t>TCP segment payloads</a:t>
            </a:r>
          </a:p>
        </p:txBody>
      </p:sp>
      <p:sp>
        <p:nvSpPr>
          <p:cNvPr id="67" name="Text Box 74"/>
          <p:cNvSpPr txBox="1">
            <a:spLocks noChangeArrowheads="1"/>
          </p:cNvSpPr>
          <p:nvPr/>
        </p:nvSpPr>
        <p:spPr bwMode="auto">
          <a:xfrm>
            <a:off x="3258586" y="1764323"/>
            <a:ext cx="18476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i="1" dirty="0">
                <a:latin typeface="+mn-lt"/>
                <a:ea typeface="+mn-ea"/>
              </a:rPr>
              <a:t>to application process</a:t>
            </a:r>
          </a:p>
        </p:txBody>
      </p:sp>
      <p:sp>
        <p:nvSpPr>
          <p:cNvPr id="68" name="Text Box 76"/>
          <p:cNvSpPr txBox="1">
            <a:spLocks noChangeArrowheads="1"/>
          </p:cNvSpPr>
          <p:nvPr/>
        </p:nvSpPr>
        <p:spPr bwMode="auto">
          <a:xfrm>
            <a:off x="2936812" y="4917098"/>
            <a:ext cx="22785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i="1" dirty="0">
                <a:latin typeface="+mn-lt"/>
                <a:ea typeface="+mn-ea"/>
              </a:rPr>
              <a:t>receiver-side buffering</a:t>
            </a: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124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4833789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 overflow possible?</a:t>
            </a:r>
            <a:endParaRPr lang="zh-CN" altLang="en-US" dirty="0"/>
          </a:p>
        </p:txBody>
      </p:sp>
      <p:sp>
        <p:nvSpPr>
          <p:cNvPr id="4" name="Rectangle 37"/>
          <p:cNvSpPr>
            <a:spLocks noChangeArrowheads="1"/>
          </p:cNvSpPr>
          <p:nvPr/>
        </p:nvSpPr>
        <p:spPr bwMode="auto">
          <a:xfrm>
            <a:off x="5015976" y="2711358"/>
            <a:ext cx="65087" cy="6223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CC3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" name="Rectangle 39"/>
          <p:cNvSpPr>
            <a:spLocks noChangeArrowheads="1"/>
          </p:cNvSpPr>
          <p:nvPr/>
        </p:nvSpPr>
        <p:spPr bwMode="auto">
          <a:xfrm>
            <a:off x="5112812" y="2712946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" name="Rectangle 40"/>
          <p:cNvSpPr>
            <a:spLocks noChangeArrowheads="1"/>
          </p:cNvSpPr>
          <p:nvPr/>
        </p:nvSpPr>
        <p:spPr bwMode="auto">
          <a:xfrm>
            <a:off x="5211237" y="2711358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7" name="Rectangle 41"/>
          <p:cNvSpPr>
            <a:spLocks noChangeArrowheads="1"/>
          </p:cNvSpPr>
          <p:nvPr/>
        </p:nvSpPr>
        <p:spPr bwMode="auto">
          <a:xfrm>
            <a:off x="5308076" y="2711358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" name="Rectangle 42"/>
          <p:cNvSpPr>
            <a:spLocks noChangeArrowheads="1"/>
          </p:cNvSpPr>
          <p:nvPr/>
        </p:nvSpPr>
        <p:spPr bwMode="auto">
          <a:xfrm>
            <a:off x="5403326" y="2711358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9" name="Rectangle 43"/>
          <p:cNvSpPr>
            <a:spLocks noChangeArrowheads="1"/>
          </p:cNvSpPr>
          <p:nvPr/>
        </p:nvSpPr>
        <p:spPr bwMode="auto">
          <a:xfrm>
            <a:off x="5500162" y="2711358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10" name="Rectangle 45"/>
          <p:cNvSpPr>
            <a:spLocks noChangeArrowheads="1"/>
          </p:cNvSpPr>
          <p:nvPr/>
        </p:nvSpPr>
        <p:spPr bwMode="auto">
          <a:xfrm>
            <a:off x="5592237" y="2711358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11" name="Rectangle 46"/>
          <p:cNvSpPr>
            <a:spLocks noChangeArrowheads="1"/>
          </p:cNvSpPr>
          <p:nvPr/>
        </p:nvSpPr>
        <p:spPr bwMode="auto">
          <a:xfrm>
            <a:off x="5687487" y="2711358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12" name="Rectangle 47"/>
          <p:cNvSpPr>
            <a:spLocks noChangeArrowheads="1"/>
          </p:cNvSpPr>
          <p:nvPr/>
        </p:nvSpPr>
        <p:spPr bwMode="auto">
          <a:xfrm>
            <a:off x="5782737" y="2711358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13" name="Rectangle 50"/>
          <p:cNvSpPr>
            <a:spLocks noChangeArrowheads="1"/>
          </p:cNvSpPr>
          <p:nvPr/>
        </p:nvSpPr>
        <p:spPr bwMode="auto">
          <a:xfrm>
            <a:off x="5889101" y="2711358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14" name="Rectangle 51"/>
          <p:cNvSpPr>
            <a:spLocks noChangeArrowheads="1"/>
          </p:cNvSpPr>
          <p:nvPr/>
        </p:nvSpPr>
        <p:spPr bwMode="auto">
          <a:xfrm>
            <a:off x="5987526" y="2712946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15" name="Rectangle 52"/>
          <p:cNvSpPr>
            <a:spLocks noChangeArrowheads="1"/>
          </p:cNvSpPr>
          <p:nvPr/>
        </p:nvSpPr>
        <p:spPr bwMode="auto">
          <a:xfrm>
            <a:off x="6084362" y="2711358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16" name="Rectangle 53"/>
          <p:cNvSpPr>
            <a:spLocks noChangeArrowheads="1"/>
          </p:cNvSpPr>
          <p:nvPr/>
        </p:nvSpPr>
        <p:spPr bwMode="auto">
          <a:xfrm>
            <a:off x="6181201" y="2711358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17" name="Rectangle 54"/>
          <p:cNvSpPr>
            <a:spLocks noChangeArrowheads="1"/>
          </p:cNvSpPr>
          <p:nvPr/>
        </p:nvSpPr>
        <p:spPr bwMode="auto">
          <a:xfrm>
            <a:off x="6278037" y="2711358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18" name="Rectangle 55"/>
          <p:cNvSpPr>
            <a:spLocks noChangeArrowheads="1"/>
          </p:cNvSpPr>
          <p:nvPr/>
        </p:nvSpPr>
        <p:spPr bwMode="auto">
          <a:xfrm>
            <a:off x="6373287" y="2711358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19" name="Rectangle 56"/>
          <p:cNvSpPr>
            <a:spLocks noChangeArrowheads="1"/>
          </p:cNvSpPr>
          <p:nvPr/>
        </p:nvSpPr>
        <p:spPr bwMode="auto">
          <a:xfrm>
            <a:off x="6465362" y="2711358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0" name="Rectangle 57"/>
          <p:cNvSpPr>
            <a:spLocks noChangeArrowheads="1"/>
          </p:cNvSpPr>
          <p:nvPr/>
        </p:nvSpPr>
        <p:spPr bwMode="auto">
          <a:xfrm>
            <a:off x="6560612" y="2711358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1" name="Rectangle 58"/>
          <p:cNvSpPr>
            <a:spLocks noChangeArrowheads="1"/>
          </p:cNvSpPr>
          <p:nvPr/>
        </p:nvSpPr>
        <p:spPr bwMode="auto">
          <a:xfrm>
            <a:off x="6657451" y="2711358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2" name="Rectangle 59"/>
          <p:cNvSpPr>
            <a:spLocks noChangeArrowheads="1"/>
          </p:cNvSpPr>
          <p:nvPr/>
        </p:nvSpPr>
        <p:spPr bwMode="auto">
          <a:xfrm>
            <a:off x="6746351" y="2711358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3" name="Rectangle 60"/>
          <p:cNvSpPr>
            <a:spLocks noChangeArrowheads="1"/>
          </p:cNvSpPr>
          <p:nvPr/>
        </p:nvSpPr>
        <p:spPr bwMode="auto">
          <a:xfrm>
            <a:off x="6841601" y="2711358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4" name="Rectangle 61"/>
          <p:cNvSpPr>
            <a:spLocks noChangeArrowheads="1"/>
          </p:cNvSpPr>
          <p:nvPr/>
        </p:nvSpPr>
        <p:spPr bwMode="auto">
          <a:xfrm>
            <a:off x="6935262" y="2709771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5" name="Rectangle 62"/>
          <p:cNvSpPr>
            <a:spLocks noChangeArrowheads="1"/>
          </p:cNvSpPr>
          <p:nvPr/>
        </p:nvSpPr>
        <p:spPr bwMode="auto">
          <a:xfrm>
            <a:off x="7027337" y="2709771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6" name="Rectangle 63"/>
          <p:cNvSpPr>
            <a:spLocks noChangeArrowheads="1"/>
          </p:cNvSpPr>
          <p:nvPr/>
        </p:nvSpPr>
        <p:spPr bwMode="auto">
          <a:xfrm>
            <a:off x="7124176" y="2709771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7" name="Rectangle 64"/>
          <p:cNvSpPr>
            <a:spLocks noChangeArrowheads="1"/>
          </p:cNvSpPr>
          <p:nvPr/>
        </p:nvSpPr>
        <p:spPr bwMode="auto">
          <a:xfrm>
            <a:off x="7219426" y="2709771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8" name="Rectangle 65"/>
          <p:cNvSpPr>
            <a:spLocks noChangeArrowheads="1"/>
          </p:cNvSpPr>
          <p:nvPr/>
        </p:nvSpPr>
        <p:spPr bwMode="auto">
          <a:xfrm>
            <a:off x="7308326" y="2709771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9" name="Rectangle 66"/>
          <p:cNvSpPr>
            <a:spLocks noChangeArrowheads="1"/>
          </p:cNvSpPr>
          <p:nvPr/>
        </p:nvSpPr>
        <p:spPr bwMode="auto">
          <a:xfrm>
            <a:off x="7403576" y="2709771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0" name="Rectangle 68"/>
          <p:cNvSpPr>
            <a:spLocks noChangeArrowheads="1"/>
          </p:cNvSpPr>
          <p:nvPr/>
        </p:nvSpPr>
        <p:spPr bwMode="auto">
          <a:xfrm>
            <a:off x="7500412" y="2711358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1" name="Rectangle 69"/>
          <p:cNvSpPr>
            <a:spLocks noChangeArrowheads="1"/>
          </p:cNvSpPr>
          <p:nvPr/>
        </p:nvSpPr>
        <p:spPr bwMode="auto">
          <a:xfrm>
            <a:off x="7597251" y="2712946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2" name="Rectangle 70"/>
          <p:cNvSpPr>
            <a:spLocks noChangeArrowheads="1"/>
          </p:cNvSpPr>
          <p:nvPr/>
        </p:nvSpPr>
        <p:spPr bwMode="auto">
          <a:xfrm>
            <a:off x="7694087" y="2711358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3" name="Rectangle 71"/>
          <p:cNvSpPr>
            <a:spLocks noChangeArrowheads="1"/>
          </p:cNvSpPr>
          <p:nvPr/>
        </p:nvSpPr>
        <p:spPr bwMode="auto">
          <a:xfrm>
            <a:off x="7792512" y="2711358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4" name="Rectangle 72"/>
          <p:cNvSpPr>
            <a:spLocks noChangeArrowheads="1"/>
          </p:cNvSpPr>
          <p:nvPr/>
        </p:nvSpPr>
        <p:spPr bwMode="auto">
          <a:xfrm>
            <a:off x="7887762" y="2711358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5" name="Rectangle 73"/>
          <p:cNvSpPr>
            <a:spLocks noChangeArrowheads="1"/>
          </p:cNvSpPr>
          <p:nvPr/>
        </p:nvSpPr>
        <p:spPr bwMode="auto">
          <a:xfrm>
            <a:off x="7983012" y="2711358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6" name="Rectangle 74"/>
          <p:cNvSpPr>
            <a:spLocks noChangeArrowheads="1"/>
          </p:cNvSpPr>
          <p:nvPr/>
        </p:nvSpPr>
        <p:spPr bwMode="auto">
          <a:xfrm>
            <a:off x="8075087" y="2711358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7" name="Rectangle 75"/>
          <p:cNvSpPr>
            <a:spLocks noChangeArrowheads="1"/>
          </p:cNvSpPr>
          <p:nvPr/>
        </p:nvSpPr>
        <p:spPr bwMode="auto">
          <a:xfrm>
            <a:off x="8171926" y="2711358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8" name="Rectangle 76"/>
          <p:cNvSpPr>
            <a:spLocks noChangeArrowheads="1"/>
          </p:cNvSpPr>
          <p:nvPr/>
        </p:nvSpPr>
        <p:spPr bwMode="auto">
          <a:xfrm>
            <a:off x="8267176" y="2711358"/>
            <a:ext cx="65087" cy="6223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9" name="Rectangle 78"/>
          <p:cNvSpPr>
            <a:spLocks noChangeArrowheads="1"/>
          </p:cNvSpPr>
          <p:nvPr/>
        </p:nvSpPr>
        <p:spPr bwMode="auto">
          <a:xfrm>
            <a:off x="4973113" y="3449546"/>
            <a:ext cx="3408363" cy="88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0" name="Rectangle 79"/>
          <p:cNvSpPr>
            <a:spLocks noChangeArrowheads="1"/>
          </p:cNvSpPr>
          <p:nvPr/>
        </p:nvSpPr>
        <p:spPr bwMode="auto">
          <a:xfrm>
            <a:off x="5058838" y="2601821"/>
            <a:ext cx="3408363" cy="88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1" name="Line 87"/>
          <p:cNvSpPr>
            <a:spLocks noChangeShapeType="1"/>
          </p:cNvSpPr>
          <p:nvPr/>
        </p:nvSpPr>
        <p:spPr bwMode="auto">
          <a:xfrm>
            <a:off x="5974148" y="3362984"/>
            <a:ext cx="0" cy="233363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42" name="Line 89"/>
          <p:cNvSpPr>
            <a:spLocks noChangeShapeType="1"/>
          </p:cNvSpPr>
          <p:nvPr/>
        </p:nvSpPr>
        <p:spPr bwMode="auto">
          <a:xfrm>
            <a:off x="6978162" y="3332071"/>
            <a:ext cx="0" cy="233362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43" name="Text Box 91"/>
          <p:cNvSpPr txBox="1">
            <a:spLocks noChangeArrowheads="1"/>
          </p:cNvSpPr>
          <p:nvPr/>
        </p:nvSpPr>
        <p:spPr bwMode="auto">
          <a:xfrm>
            <a:off x="5458352" y="3658905"/>
            <a:ext cx="1059906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SendBase</a:t>
            </a:r>
            <a:endParaRPr lang="en-US" altLang="zh-CN" sz="1800" dirty="0">
              <a:latin typeface="+mn-lt"/>
              <a:ea typeface="+mn-ea"/>
            </a:endParaRPr>
          </a:p>
        </p:txBody>
      </p:sp>
      <p:sp>
        <p:nvSpPr>
          <p:cNvPr id="44" name="Text Box 93"/>
          <p:cNvSpPr txBox="1">
            <a:spLocks noChangeArrowheads="1"/>
          </p:cNvSpPr>
          <p:nvPr/>
        </p:nvSpPr>
        <p:spPr bwMode="auto">
          <a:xfrm>
            <a:off x="6935262" y="3658905"/>
            <a:ext cx="262611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err="1">
                <a:latin typeface="+mn-lt"/>
                <a:ea typeface="+mn-ea"/>
              </a:rPr>
              <a:t>NextSeqNum</a:t>
            </a:r>
            <a:endParaRPr lang="en-US" altLang="zh-CN" sz="1800" dirty="0">
              <a:latin typeface="+mn-lt"/>
              <a:ea typeface="+mn-ea"/>
            </a:endParaRPr>
          </a:p>
        </p:txBody>
      </p:sp>
      <p:sp>
        <p:nvSpPr>
          <p:cNvPr id="46" name="Text Box 93"/>
          <p:cNvSpPr txBox="1">
            <a:spLocks noChangeArrowheads="1"/>
          </p:cNvSpPr>
          <p:nvPr/>
        </p:nvSpPr>
        <p:spPr bwMode="auto">
          <a:xfrm>
            <a:off x="1589356" y="1752157"/>
            <a:ext cx="90551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 err="1">
                <a:latin typeface="+mn-lt"/>
                <a:ea typeface="+mn-ea"/>
              </a:rPr>
              <a:t>Unacked</a:t>
            </a:r>
            <a:r>
              <a:rPr lang="en-US" altLang="zh-CN" sz="2400" b="1" dirty="0">
                <a:latin typeface="+mn-lt"/>
                <a:ea typeface="+mn-ea"/>
              </a:rPr>
              <a:t> packets </a:t>
            </a:r>
            <a:r>
              <a:rPr lang="en-US" altLang="zh-CN" sz="2400" dirty="0">
                <a:latin typeface="+mn-lt"/>
                <a:ea typeface="+mn-ea"/>
              </a:rPr>
              <a:t>= </a:t>
            </a:r>
            <a:r>
              <a:rPr lang="en-US" altLang="zh-CN" sz="2400" dirty="0" err="1">
                <a:latin typeface="+mn-lt"/>
                <a:ea typeface="+mn-ea"/>
              </a:rPr>
              <a:t>NextSeqNum</a:t>
            </a:r>
            <a:r>
              <a:rPr lang="en-US" altLang="zh-CN" sz="2400" dirty="0">
                <a:latin typeface="+mn-lt"/>
                <a:ea typeface="+mn-ea"/>
              </a:rPr>
              <a:t> – </a:t>
            </a:r>
            <a:r>
              <a:rPr lang="en-US" altLang="zh-CN" sz="2400" dirty="0" err="1">
                <a:latin typeface="+mn-lt"/>
                <a:ea typeface="+mn-ea"/>
              </a:rPr>
              <a:t>SendBase</a:t>
            </a:r>
            <a:r>
              <a:rPr lang="en-US" altLang="zh-CN" sz="2400" dirty="0">
                <a:latin typeface="+mn-lt"/>
                <a:ea typeface="+mn-ea"/>
              </a:rPr>
              <a:t> 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&lt;= </a:t>
            </a:r>
            <a:r>
              <a:rPr lang="en-US" altLang="zh-CN" sz="2400" b="1" dirty="0" err="1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rwind</a:t>
            </a:r>
            <a:endParaRPr lang="en-US" altLang="zh-CN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912554" y="2795485"/>
            <a:ext cx="1505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n-lt"/>
                <a:ea typeface="+mn-ea"/>
              </a:rPr>
              <a:t> </a:t>
            </a:r>
            <a:r>
              <a:rPr lang="en-US" altLang="zh-CN" dirty="0" err="1">
                <a:latin typeface="+mn-lt"/>
                <a:ea typeface="+mn-ea"/>
              </a:rPr>
              <a:t>Seq</a:t>
            </a:r>
            <a:r>
              <a:rPr lang="en-US" altLang="zh-CN" dirty="0">
                <a:latin typeface="+mn-lt"/>
                <a:ea typeface="+mn-ea"/>
              </a:rPr>
              <a:t> Space</a:t>
            </a:r>
            <a:endParaRPr lang="zh-CN" altLang="en-US" dirty="0">
              <a:latin typeface="+mn-lt"/>
              <a:ea typeface="+mn-ea"/>
            </a:endParaRPr>
          </a:p>
        </p:txBody>
      </p:sp>
      <p:cxnSp>
        <p:nvCxnSpPr>
          <p:cNvPr id="49" name="直接箭头连接符 48"/>
          <p:cNvCxnSpPr/>
          <p:nvPr/>
        </p:nvCxnSpPr>
        <p:spPr bwMode="auto">
          <a:xfrm>
            <a:off x="3392756" y="4902200"/>
            <a:ext cx="6375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54" name="矩形 53"/>
          <p:cNvSpPr/>
          <p:nvPr/>
        </p:nvSpPr>
        <p:spPr>
          <a:xfrm>
            <a:off x="1752600" y="4564821"/>
            <a:ext cx="1040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+mn-lt"/>
                <a:ea typeface="+mn-ea"/>
              </a:rPr>
              <a:t>Sender</a:t>
            </a:r>
            <a:endParaRPr lang="zh-CN" altLang="en-US" b="1" dirty="0">
              <a:latin typeface="+mn-lt"/>
              <a:ea typeface="+mn-ea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752600" y="6048674"/>
            <a:ext cx="12410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+mn-lt"/>
                <a:ea typeface="+mn-ea"/>
              </a:rPr>
              <a:t>Receiver</a:t>
            </a:r>
            <a:endParaRPr lang="zh-CN" altLang="en-US" b="1" dirty="0">
              <a:latin typeface="+mn-lt"/>
              <a:ea typeface="+mn-ea"/>
            </a:endParaRPr>
          </a:p>
        </p:txBody>
      </p:sp>
      <p:cxnSp>
        <p:nvCxnSpPr>
          <p:cNvPr id="56" name="直接箭头连接符 55"/>
          <p:cNvCxnSpPr/>
          <p:nvPr/>
        </p:nvCxnSpPr>
        <p:spPr bwMode="auto">
          <a:xfrm>
            <a:off x="3372912" y="6279505"/>
            <a:ext cx="6375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8" name="直接连接符 57"/>
          <p:cNvCxnSpPr/>
          <p:nvPr/>
        </p:nvCxnSpPr>
        <p:spPr bwMode="auto">
          <a:xfrm>
            <a:off x="3683000" y="4564821"/>
            <a:ext cx="0" cy="2119349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59" name="Text Box 91"/>
          <p:cNvSpPr txBox="1">
            <a:spLocks noChangeArrowheads="1"/>
          </p:cNvSpPr>
          <p:nvPr/>
        </p:nvSpPr>
        <p:spPr bwMode="auto">
          <a:xfrm>
            <a:off x="3683001" y="6413570"/>
            <a:ext cx="66556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b="1" dirty="0" err="1">
                <a:latin typeface="+mn-lt"/>
                <a:ea typeface="+mn-ea"/>
              </a:rPr>
              <a:t>rwind</a:t>
            </a:r>
            <a:r>
              <a:rPr lang="en-US" altLang="zh-CN" sz="1200" b="1" dirty="0">
                <a:latin typeface="+mn-lt"/>
                <a:ea typeface="+mn-ea"/>
              </a:rPr>
              <a:t>=3</a:t>
            </a:r>
          </a:p>
        </p:txBody>
      </p:sp>
      <p:cxnSp>
        <p:nvCxnSpPr>
          <p:cNvPr id="61" name="直接箭头连接符 60"/>
          <p:cNvCxnSpPr/>
          <p:nvPr/>
        </p:nvCxnSpPr>
        <p:spPr bwMode="auto">
          <a:xfrm flipV="1">
            <a:off x="3683000" y="4902201"/>
            <a:ext cx="505012" cy="13773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4" name="直接箭头连接符 63"/>
          <p:cNvCxnSpPr/>
          <p:nvPr/>
        </p:nvCxnSpPr>
        <p:spPr bwMode="auto">
          <a:xfrm>
            <a:off x="4411871" y="4917320"/>
            <a:ext cx="924800" cy="136375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7" name="直接箭头连接符 66"/>
          <p:cNvCxnSpPr/>
          <p:nvPr/>
        </p:nvCxnSpPr>
        <p:spPr bwMode="auto">
          <a:xfrm>
            <a:off x="4952949" y="4900631"/>
            <a:ext cx="924800" cy="136375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直接箭头连接符 67"/>
          <p:cNvCxnSpPr/>
          <p:nvPr/>
        </p:nvCxnSpPr>
        <p:spPr bwMode="auto">
          <a:xfrm flipV="1">
            <a:off x="5315882" y="4911318"/>
            <a:ext cx="505012" cy="13773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0" name="Text Box 91"/>
          <p:cNvSpPr txBox="1">
            <a:spLocks noChangeArrowheads="1"/>
          </p:cNvSpPr>
          <p:nvPr/>
        </p:nvSpPr>
        <p:spPr bwMode="auto">
          <a:xfrm>
            <a:off x="4918689" y="6413570"/>
            <a:ext cx="630301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rwind</a:t>
            </a:r>
            <a:r>
              <a:rPr lang="en-US" altLang="zh-CN" sz="1200" dirty="0">
                <a:latin typeface="+mn-lt"/>
                <a:ea typeface="+mn-ea"/>
              </a:rPr>
              <a:t>=2</a:t>
            </a:r>
          </a:p>
        </p:txBody>
      </p:sp>
      <p:cxnSp>
        <p:nvCxnSpPr>
          <p:cNvPr id="71" name="直接箭头连接符 70"/>
          <p:cNvCxnSpPr/>
          <p:nvPr/>
        </p:nvCxnSpPr>
        <p:spPr bwMode="auto">
          <a:xfrm flipV="1">
            <a:off x="5871628" y="4905434"/>
            <a:ext cx="505012" cy="13773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3" name="Text Box 91"/>
          <p:cNvSpPr txBox="1">
            <a:spLocks noChangeArrowheads="1"/>
          </p:cNvSpPr>
          <p:nvPr/>
        </p:nvSpPr>
        <p:spPr bwMode="auto">
          <a:xfrm>
            <a:off x="5709281" y="6413570"/>
            <a:ext cx="968013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rwind</a:t>
            </a:r>
            <a:r>
              <a:rPr lang="en-US" altLang="zh-CN" sz="1200" dirty="0">
                <a:latin typeface="+mn-lt"/>
                <a:ea typeface="+mn-ea"/>
              </a:rPr>
              <a:t>=1</a:t>
            </a:r>
          </a:p>
        </p:txBody>
      </p:sp>
      <p:cxnSp>
        <p:nvCxnSpPr>
          <p:cNvPr id="74" name="直接箭头连接符 73"/>
          <p:cNvCxnSpPr/>
          <p:nvPr/>
        </p:nvCxnSpPr>
        <p:spPr bwMode="auto">
          <a:xfrm flipV="1">
            <a:off x="7880221" y="4901669"/>
            <a:ext cx="505012" cy="13773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5" name="Text Box 91"/>
          <p:cNvSpPr txBox="1">
            <a:spLocks noChangeArrowheads="1"/>
          </p:cNvSpPr>
          <p:nvPr/>
        </p:nvSpPr>
        <p:spPr bwMode="auto">
          <a:xfrm>
            <a:off x="7896563" y="4275963"/>
            <a:ext cx="1388120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 dirty="0" err="1">
                <a:latin typeface="+mn-lt"/>
                <a:ea typeface="+mn-ea"/>
              </a:rPr>
              <a:t>rwnd</a:t>
            </a:r>
            <a:r>
              <a:rPr lang="en-US" altLang="zh-CN" sz="1400" b="1" dirty="0">
                <a:latin typeface="+mn-lt"/>
                <a:ea typeface="+mn-ea"/>
              </a:rPr>
              <a:t>=0</a:t>
            </a:r>
          </a:p>
        </p:txBody>
      </p:sp>
      <p:sp>
        <p:nvSpPr>
          <p:cNvPr id="76" name="圆角矩形标注 75"/>
          <p:cNvSpPr/>
          <p:nvPr/>
        </p:nvSpPr>
        <p:spPr>
          <a:xfrm>
            <a:off x="8747760" y="5280660"/>
            <a:ext cx="1790454" cy="601980"/>
          </a:xfrm>
          <a:prstGeom prst="wedgeRoundRectCallout">
            <a:avLst>
              <a:gd name="adj1" fmla="val -96208"/>
              <a:gd name="adj2" fmla="val 111947"/>
              <a:gd name="adj3" fmla="val 16667"/>
            </a:avLst>
          </a:prstGeom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sz="1100" dirty="0">
                <a:latin typeface="+mn-lt"/>
                <a:ea typeface="+mn-ea"/>
              </a:rPr>
              <a:t>Beyond this point of time, </a:t>
            </a:r>
            <a:r>
              <a:rPr lang="en-US" altLang="zh-CN" sz="1100" b="1" dirty="0">
                <a:solidFill>
                  <a:schemeClr val="accent2"/>
                </a:solidFill>
                <a:latin typeface="+mn-lt"/>
                <a:ea typeface="+mn-ea"/>
              </a:rPr>
              <a:t>any inflight packets</a:t>
            </a:r>
            <a:r>
              <a:rPr lang="en-US" altLang="zh-CN" sz="1100" dirty="0">
                <a:latin typeface="+mn-lt"/>
                <a:ea typeface="+mn-ea"/>
              </a:rPr>
              <a:t>?</a:t>
            </a:r>
            <a:endParaRPr lang="zh-CN" altLang="en-US" sz="1100" dirty="0">
              <a:latin typeface="+mn-lt"/>
              <a:ea typeface="+mn-ea"/>
            </a:endParaRPr>
          </a:p>
        </p:txBody>
      </p:sp>
      <p:sp>
        <p:nvSpPr>
          <p:cNvPr id="77" name="灯片编号占位符 7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>
                <a:latin typeface="+mn-lt"/>
                <a:ea typeface="+mn-ea"/>
              </a:rPr>
              <a:pPr>
                <a:defRPr/>
              </a:pPr>
              <a:t>125</a:t>
            </a:fld>
            <a:endParaRPr lang="en-US" altLang="zh-CN" dirty="0">
              <a:latin typeface="+mn-lt"/>
              <a:ea typeface="+mn-ea"/>
            </a:endParaRPr>
          </a:p>
        </p:txBody>
      </p:sp>
      <p:cxnSp>
        <p:nvCxnSpPr>
          <p:cNvPr id="66" name="直接箭头连接符 65"/>
          <p:cNvCxnSpPr/>
          <p:nvPr/>
        </p:nvCxnSpPr>
        <p:spPr bwMode="auto">
          <a:xfrm>
            <a:off x="6958013" y="4892552"/>
            <a:ext cx="924800" cy="136375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文本框 2"/>
          <p:cNvSpPr txBox="1"/>
          <p:nvPr/>
        </p:nvSpPr>
        <p:spPr>
          <a:xfrm>
            <a:off x="6893348" y="5628724"/>
            <a:ext cx="54053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latin typeface="+mn-lt"/>
                <a:ea typeface="+mn-ea"/>
              </a:rPr>
              <a:t>Size=1</a:t>
            </a:r>
            <a:endParaRPr lang="zh-CN" altLang="en-US" sz="1050" dirty="0">
              <a:latin typeface="+mn-lt"/>
              <a:ea typeface="+mn-ea"/>
            </a:endParaRPr>
          </a:p>
        </p:txBody>
      </p:sp>
      <p:sp>
        <p:nvSpPr>
          <p:cNvPr id="82" name="Text Box 91"/>
          <p:cNvSpPr txBox="1">
            <a:spLocks noChangeArrowheads="1"/>
          </p:cNvSpPr>
          <p:nvPr/>
        </p:nvSpPr>
        <p:spPr bwMode="auto">
          <a:xfrm>
            <a:off x="7553594" y="6413570"/>
            <a:ext cx="798513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dirty="0" err="1">
                <a:latin typeface="+mn-lt"/>
                <a:ea typeface="+mn-ea"/>
              </a:rPr>
              <a:t>rwind</a:t>
            </a:r>
            <a:r>
              <a:rPr lang="en-US" altLang="zh-CN" sz="1200" dirty="0">
                <a:latin typeface="+mn-lt"/>
                <a:ea typeface="+mn-ea"/>
              </a:rPr>
              <a:t>=0</a:t>
            </a:r>
          </a:p>
        </p:txBody>
      </p:sp>
      <p:sp>
        <p:nvSpPr>
          <p:cNvPr id="83" name="Text Box 91"/>
          <p:cNvSpPr txBox="1">
            <a:spLocks noChangeArrowheads="1"/>
          </p:cNvSpPr>
          <p:nvPr/>
        </p:nvSpPr>
        <p:spPr bwMode="auto">
          <a:xfrm>
            <a:off x="3815291" y="4553143"/>
            <a:ext cx="999867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 err="1">
                <a:solidFill>
                  <a:srgbClr val="FF0000"/>
                </a:solidFill>
                <a:latin typeface="+mn-lt"/>
                <a:ea typeface="+mn-ea"/>
              </a:rPr>
              <a:t>unack</a:t>
            </a:r>
            <a:r>
              <a:rPr lang="en-US" altLang="zh-CN" sz="1400" dirty="0">
                <a:solidFill>
                  <a:srgbClr val="FF0000"/>
                </a:solidFill>
                <a:latin typeface="+mn-lt"/>
                <a:ea typeface="+mn-ea"/>
              </a:rPr>
              <a:t>=1</a:t>
            </a:r>
          </a:p>
        </p:txBody>
      </p:sp>
      <p:sp>
        <p:nvSpPr>
          <p:cNvPr id="84" name="Text Box 91"/>
          <p:cNvSpPr txBox="1">
            <a:spLocks noChangeArrowheads="1"/>
          </p:cNvSpPr>
          <p:nvPr/>
        </p:nvSpPr>
        <p:spPr bwMode="auto">
          <a:xfrm>
            <a:off x="4548585" y="4553143"/>
            <a:ext cx="999867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 err="1">
                <a:solidFill>
                  <a:srgbClr val="FF0000"/>
                </a:solidFill>
                <a:latin typeface="+mn-lt"/>
                <a:ea typeface="+mn-ea"/>
              </a:rPr>
              <a:t>unack</a:t>
            </a:r>
            <a:r>
              <a:rPr lang="en-US" altLang="zh-CN" sz="1400" dirty="0">
                <a:solidFill>
                  <a:srgbClr val="FF0000"/>
                </a:solidFill>
                <a:latin typeface="+mn-lt"/>
                <a:ea typeface="+mn-ea"/>
              </a:rPr>
              <a:t>=2</a:t>
            </a:r>
          </a:p>
        </p:txBody>
      </p:sp>
      <p:sp>
        <p:nvSpPr>
          <p:cNvPr id="88" name="Text Box 91"/>
          <p:cNvSpPr txBox="1">
            <a:spLocks noChangeArrowheads="1"/>
          </p:cNvSpPr>
          <p:nvPr/>
        </p:nvSpPr>
        <p:spPr bwMode="auto">
          <a:xfrm>
            <a:off x="6789655" y="4505335"/>
            <a:ext cx="999867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 err="1">
                <a:solidFill>
                  <a:srgbClr val="FF0000"/>
                </a:solidFill>
                <a:latin typeface="+mn-lt"/>
                <a:ea typeface="+mn-ea"/>
              </a:rPr>
              <a:t>unack</a:t>
            </a:r>
            <a:r>
              <a:rPr lang="en-US" altLang="zh-CN" sz="1400" dirty="0">
                <a:solidFill>
                  <a:srgbClr val="FF0000"/>
                </a:solidFill>
                <a:latin typeface="+mn-lt"/>
                <a:ea typeface="+mn-ea"/>
              </a:rPr>
              <a:t>=1</a:t>
            </a:r>
          </a:p>
        </p:txBody>
      </p:sp>
      <p:sp>
        <p:nvSpPr>
          <p:cNvPr id="89" name="Text Box 91"/>
          <p:cNvSpPr txBox="1">
            <a:spLocks noChangeArrowheads="1"/>
          </p:cNvSpPr>
          <p:nvPr/>
        </p:nvSpPr>
        <p:spPr bwMode="auto">
          <a:xfrm>
            <a:off x="5315099" y="4553143"/>
            <a:ext cx="999867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 err="1">
                <a:solidFill>
                  <a:srgbClr val="FF0000"/>
                </a:solidFill>
                <a:latin typeface="+mn-lt"/>
                <a:ea typeface="+mn-ea"/>
              </a:rPr>
              <a:t>unack</a:t>
            </a:r>
            <a:r>
              <a:rPr lang="en-US" altLang="zh-CN" sz="1400" dirty="0">
                <a:solidFill>
                  <a:srgbClr val="FF0000"/>
                </a:solidFill>
                <a:latin typeface="+mn-lt"/>
                <a:ea typeface="+mn-ea"/>
              </a:rPr>
              <a:t>=1</a:t>
            </a:r>
          </a:p>
        </p:txBody>
      </p:sp>
      <p:sp>
        <p:nvSpPr>
          <p:cNvPr id="90" name="Text Box 91"/>
          <p:cNvSpPr txBox="1">
            <a:spLocks noChangeArrowheads="1"/>
          </p:cNvSpPr>
          <p:nvPr/>
        </p:nvSpPr>
        <p:spPr bwMode="auto">
          <a:xfrm>
            <a:off x="6023141" y="4534163"/>
            <a:ext cx="999867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 err="1">
                <a:solidFill>
                  <a:srgbClr val="FF0000"/>
                </a:solidFill>
                <a:latin typeface="+mn-lt"/>
                <a:ea typeface="+mn-ea"/>
              </a:rPr>
              <a:t>unack</a:t>
            </a:r>
            <a:r>
              <a:rPr lang="en-US" altLang="zh-CN" sz="1400" dirty="0">
                <a:solidFill>
                  <a:srgbClr val="FF0000"/>
                </a:solidFill>
                <a:latin typeface="+mn-lt"/>
                <a:ea typeface="+mn-ea"/>
              </a:rPr>
              <a:t>=0</a:t>
            </a:r>
          </a:p>
        </p:txBody>
      </p:sp>
      <p:sp>
        <p:nvSpPr>
          <p:cNvPr id="91" name="Text Box 91"/>
          <p:cNvSpPr txBox="1">
            <a:spLocks noChangeArrowheads="1"/>
          </p:cNvSpPr>
          <p:nvPr/>
        </p:nvSpPr>
        <p:spPr bwMode="auto">
          <a:xfrm>
            <a:off x="5303310" y="4275963"/>
            <a:ext cx="999867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 dirty="0" err="1">
                <a:latin typeface="+mn-lt"/>
                <a:ea typeface="+mn-ea"/>
              </a:rPr>
              <a:t>rwind</a:t>
            </a:r>
            <a:r>
              <a:rPr lang="en-US" altLang="zh-CN" sz="1400" b="1" dirty="0">
                <a:latin typeface="+mn-lt"/>
                <a:ea typeface="+mn-ea"/>
              </a:rPr>
              <a:t>=2</a:t>
            </a:r>
          </a:p>
        </p:txBody>
      </p:sp>
      <p:sp>
        <p:nvSpPr>
          <p:cNvPr id="92" name="Text Box 91"/>
          <p:cNvSpPr txBox="1">
            <a:spLocks noChangeArrowheads="1"/>
          </p:cNvSpPr>
          <p:nvPr/>
        </p:nvSpPr>
        <p:spPr bwMode="auto">
          <a:xfrm>
            <a:off x="6080523" y="4275963"/>
            <a:ext cx="999867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 dirty="0" err="1">
                <a:latin typeface="+mn-lt"/>
                <a:ea typeface="+mn-ea"/>
              </a:rPr>
              <a:t>rwind</a:t>
            </a:r>
            <a:r>
              <a:rPr lang="en-US" altLang="zh-CN" sz="1400" b="1" dirty="0">
                <a:latin typeface="+mn-lt"/>
                <a:ea typeface="+mn-ea"/>
              </a:rPr>
              <a:t>=1</a:t>
            </a:r>
          </a:p>
        </p:txBody>
      </p:sp>
      <p:sp>
        <p:nvSpPr>
          <p:cNvPr id="79" name="Text Box 91">
            <a:extLst>
              <a:ext uri="{FF2B5EF4-FFF2-40B4-BE49-F238E27FC236}">
                <a16:creationId xmlns:a16="http://schemas.microsoft.com/office/drawing/2014/main" id="{8A8FAFA8-C887-46E3-B7D2-03E568DEE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5054" y="4275963"/>
            <a:ext cx="999867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 dirty="0" err="1">
                <a:latin typeface="+mn-lt"/>
                <a:ea typeface="+mn-ea"/>
              </a:rPr>
              <a:t>rwind</a:t>
            </a:r>
            <a:r>
              <a:rPr lang="en-US" altLang="zh-CN" sz="1400" b="1" dirty="0">
                <a:latin typeface="+mn-lt"/>
                <a:ea typeface="+mn-ea"/>
              </a:rPr>
              <a:t>=3</a:t>
            </a:r>
          </a:p>
        </p:txBody>
      </p:sp>
      <p:sp>
        <p:nvSpPr>
          <p:cNvPr id="81" name="Text Box 91">
            <a:extLst>
              <a:ext uri="{FF2B5EF4-FFF2-40B4-BE49-F238E27FC236}">
                <a16:creationId xmlns:a16="http://schemas.microsoft.com/office/drawing/2014/main" id="{A386A37E-105D-49C3-803A-1E0E3C70A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2728" y="4560453"/>
            <a:ext cx="999867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 err="1">
                <a:solidFill>
                  <a:srgbClr val="FF0000"/>
                </a:solidFill>
                <a:latin typeface="+mn-lt"/>
                <a:ea typeface="+mn-ea"/>
              </a:rPr>
              <a:t>unack</a:t>
            </a:r>
            <a:r>
              <a:rPr lang="en-US" altLang="zh-CN" sz="1400" dirty="0">
                <a:solidFill>
                  <a:srgbClr val="FF0000"/>
                </a:solidFill>
                <a:latin typeface="+mn-lt"/>
                <a:ea typeface="+mn-ea"/>
              </a:rPr>
              <a:t>=0</a:t>
            </a:r>
          </a:p>
        </p:txBody>
      </p:sp>
      <p:sp>
        <p:nvSpPr>
          <p:cNvPr id="48" name="左中括号 47">
            <a:extLst>
              <a:ext uri="{FF2B5EF4-FFF2-40B4-BE49-F238E27FC236}">
                <a16:creationId xmlns:a16="http://schemas.microsoft.com/office/drawing/2014/main" id="{98D913A5-32EE-46F5-97D8-E7C6EBF8B041}"/>
              </a:ext>
            </a:extLst>
          </p:cNvPr>
          <p:cNvSpPr/>
          <p:nvPr/>
        </p:nvSpPr>
        <p:spPr bwMode="auto">
          <a:xfrm rot="5400000">
            <a:off x="6555116" y="1753033"/>
            <a:ext cx="233363" cy="1463557"/>
          </a:xfrm>
          <a:prstGeom prst="leftBracket">
            <a:avLst>
              <a:gd name="adj" fmla="val 69612"/>
            </a:avLst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7B01F3D8-BC8C-4B41-880A-94AA5DE1C5DC}"/>
              </a:ext>
            </a:extLst>
          </p:cNvPr>
          <p:cNvSpPr txBox="1"/>
          <p:nvPr/>
        </p:nvSpPr>
        <p:spPr>
          <a:xfrm>
            <a:off x="7509551" y="2209761"/>
            <a:ext cx="10294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n-lt"/>
                <a:ea typeface="+mn-ea"/>
              </a:rPr>
              <a:t>window</a:t>
            </a:r>
            <a:endParaRPr lang="zh-CN" altLang="en-US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3551554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Flow Control: Animation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808" y="1440397"/>
            <a:ext cx="5800725" cy="357502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89808" y="5310010"/>
            <a:ext cx="82930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+mj-lt"/>
              </a:rPr>
              <a:t>https://media.pearsoncmg.com/aw/ecs_kurose_compnetwork_7/cw/content/interactiveanimations/flow-control/index.html</a:t>
            </a:r>
            <a:endParaRPr lang="zh-CN" altLang="en-US" dirty="0">
              <a:latin typeface="+mj-lt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126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5077187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altLang="zh-CN" dirty="0"/>
              <a:t>Is 16 bits receive window large enough? What is the potential problem?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127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2871479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B5AE93A-F189-4714-888A-1C1D6D8C7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Low throughput problem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CAF3CA4-D096-43C6-8355-5DA901ED4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9371F-0F95-4BDF-9A9A-7FF549C12214}" type="slidenum">
              <a:rPr lang="en-US" altLang="zh-CN" smtClean="0"/>
              <a:pPr/>
              <a:t>128</a:t>
            </a:fld>
            <a:endParaRPr lang="en-US" altLang="zh-CN" dirty="0"/>
          </a:p>
        </p:txBody>
      </p:sp>
      <p:pic>
        <p:nvPicPr>
          <p:cNvPr id="6" name="Picture 2" descr="server 的图像结果">
            <a:extLst>
              <a:ext uri="{FF2B5EF4-FFF2-40B4-BE49-F238E27FC236}">
                <a16:creationId xmlns:a16="http://schemas.microsoft.com/office/drawing/2014/main" id="{E3CEE818-47B9-4AE1-A082-D9BBDB249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262" y="2007235"/>
            <a:ext cx="960120" cy="96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塔式服务器 的图像结果">
            <a:extLst>
              <a:ext uri="{FF2B5EF4-FFF2-40B4-BE49-F238E27FC236}">
                <a16:creationId xmlns:a16="http://schemas.microsoft.com/office/drawing/2014/main" id="{245929D7-9E5D-4FB2-8E05-76508273E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042" y="1697991"/>
            <a:ext cx="1269365" cy="126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 descr="File:&lt;strong&gt;Router&lt;/strong&gt;.svg - Wikimedia Commons">
            <a:extLst>
              <a:ext uri="{FF2B5EF4-FFF2-40B4-BE49-F238E27FC236}">
                <a16:creationId xmlns:a16="http://schemas.microsoft.com/office/drawing/2014/main" id="{FD5435BD-BE6C-4C02-9D1F-48E541224A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146" y="3057526"/>
            <a:ext cx="904556" cy="612695"/>
          </a:xfrm>
          <a:prstGeom prst="rect">
            <a:avLst/>
          </a:prstGeom>
        </p:spPr>
      </p:pic>
      <p:pic>
        <p:nvPicPr>
          <p:cNvPr id="10" name="图片 9" descr="File:&lt;strong&gt;Router&lt;/strong&gt;.svg - Wikimedia Commons">
            <a:extLst>
              <a:ext uri="{FF2B5EF4-FFF2-40B4-BE49-F238E27FC236}">
                <a16:creationId xmlns:a16="http://schemas.microsoft.com/office/drawing/2014/main" id="{0E8B7C78-0A3B-4357-9BE7-BC3419454E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426" y="3057526"/>
            <a:ext cx="904556" cy="612695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8994537A-F107-465D-9FC0-5BC63217CBFF}"/>
              </a:ext>
            </a:extLst>
          </p:cNvPr>
          <p:cNvCxnSpPr>
            <a:stCxn id="9" idx="3"/>
            <a:endCxn id="10" idx="1"/>
          </p:cNvCxnSpPr>
          <p:nvPr/>
        </p:nvCxnSpPr>
        <p:spPr bwMode="auto">
          <a:xfrm>
            <a:off x="4167702" y="3363873"/>
            <a:ext cx="3240724" cy="0"/>
          </a:xfrm>
          <a:prstGeom prst="line">
            <a:avLst/>
          </a:prstGeom>
          <a:solidFill>
            <a:schemeClr val="accent1"/>
          </a:solidFill>
          <a:ln w="152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F13FFE3-C8CD-4D3A-950E-0B029F00B447}"/>
              </a:ext>
            </a:extLst>
          </p:cNvPr>
          <p:cNvCxnSpPr>
            <a:endCxn id="9" idx="1"/>
          </p:cNvCxnSpPr>
          <p:nvPr/>
        </p:nvCxnSpPr>
        <p:spPr bwMode="auto">
          <a:xfrm>
            <a:off x="2836426" y="2487295"/>
            <a:ext cx="426720" cy="876578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1C083C2-AE0D-4217-961D-F253F1541908}"/>
              </a:ext>
            </a:extLst>
          </p:cNvPr>
          <p:cNvCxnSpPr>
            <a:cxnSpLocks/>
            <a:endCxn id="10" idx="3"/>
          </p:cNvCxnSpPr>
          <p:nvPr/>
        </p:nvCxnSpPr>
        <p:spPr bwMode="auto">
          <a:xfrm flipH="1">
            <a:off x="8312982" y="2832021"/>
            <a:ext cx="909004" cy="531853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99DAFEE8-2B12-4E18-B35F-340C8DB8F47B}"/>
              </a:ext>
            </a:extLst>
          </p:cNvPr>
          <p:cNvSpPr txBox="1"/>
          <p:nvPr/>
        </p:nvSpPr>
        <p:spPr>
          <a:xfrm>
            <a:off x="4477267" y="2368033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Bandwidth = 1G bps</a:t>
            </a:r>
            <a:endParaRPr lang="zh-CN" altLang="en-US" dirty="0">
              <a:latin typeface="+mj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EC45240-6D67-4039-A66E-25BF89F0F87D}"/>
              </a:ext>
            </a:extLst>
          </p:cNvPr>
          <p:cNvSpPr txBox="1"/>
          <p:nvPr/>
        </p:nvSpPr>
        <p:spPr>
          <a:xfrm>
            <a:off x="1704001" y="3363873"/>
            <a:ext cx="1225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Sender</a:t>
            </a:r>
            <a:endParaRPr lang="zh-CN" altLang="en-US" dirty="0">
              <a:latin typeface="+mj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2DD0F47-481B-4870-BF99-AC5CF4BA6A93}"/>
              </a:ext>
            </a:extLst>
          </p:cNvPr>
          <p:cNvSpPr txBox="1"/>
          <p:nvPr/>
        </p:nvSpPr>
        <p:spPr>
          <a:xfrm>
            <a:off x="8974939" y="3199338"/>
            <a:ext cx="1425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Receiver</a:t>
            </a:r>
            <a:endParaRPr lang="zh-CN" altLang="en-US" dirty="0">
              <a:latin typeface="+mj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8754141-034F-4C5F-8688-A80640A8C3E8}"/>
              </a:ext>
            </a:extLst>
          </p:cNvPr>
          <p:cNvSpPr txBox="1"/>
          <p:nvPr/>
        </p:nvSpPr>
        <p:spPr>
          <a:xfrm>
            <a:off x="8293072" y="3895726"/>
            <a:ext cx="23081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  <a:latin typeface="+mj-lt"/>
              </a:rPr>
              <a:t>Assume the receive buffer is infinite</a:t>
            </a:r>
            <a:endParaRPr lang="zh-CN" altLang="en-US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D459B51-B7A3-4840-8603-8416276E3154}"/>
              </a:ext>
            </a:extLst>
          </p:cNvPr>
          <p:cNvSpPr txBox="1"/>
          <p:nvPr/>
        </p:nvSpPr>
        <p:spPr>
          <a:xfrm>
            <a:off x="4934925" y="1803143"/>
            <a:ext cx="2039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RTT = 100ms</a:t>
            </a:r>
            <a:endParaRPr lang="zh-CN" altLang="en-US" dirty="0">
              <a:latin typeface="+mj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4E6374A-4DF0-43E3-9A21-28A8028ED0D0}"/>
              </a:ext>
            </a:extLst>
          </p:cNvPr>
          <p:cNvSpPr txBox="1"/>
          <p:nvPr/>
        </p:nvSpPr>
        <p:spPr>
          <a:xfrm>
            <a:off x="1590794" y="4989147"/>
            <a:ext cx="7730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5"/>
                </a:solidFill>
                <a:latin typeface="+mj-lt"/>
              </a:rPr>
              <a:t>With TCP</a:t>
            </a:r>
            <a:r>
              <a:rPr lang="en-US" altLang="zh-CN" dirty="0">
                <a:solidFill>
                  <a:schemeClr val="accent5"/>
                </a:solidFill>
                <a:latin typeface="+mj-lt"/>
              </a:rPr>
              <a:t>, what is </a:t>
            </a:r>
            <a:r>
              <a:rPr lang="en-US" altLang="zh-CN" b="1" dirty="0">
                <a:solidFill>
                  <a:schemeClr val="accent5"/>
                </a:solidFill>
                <a:latin typeface="+mj-lt"/>
              </a:rPr>
              <a:t>the maximum throughput </a:t>
            </a:r>
            <a:r>
              <a:rPr lang="en-US" altLang="zh-CN" dirty="0">
                <a:solidFill>
                  <a:schemeClr val="accent5"/>
                </a:solidFill>
                <a:latin typeface="+mj-lt"/>
              </a:rPr>
              <a:t>between the sender and the receiver?</a:t>
            </a:r>
            <a:endParaRPr lang="zh-CN" altLang="en-US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210A2B5-9EF0-4BB6-B147-72F4149C07A0}"/>
              </a:ext>
            </a:extLst>
          </p:cNvPr>
          <p:cNvSpPr txBox="1"/>
          <p:nvPr/>
        </p:nvSpPr>
        <p:spPr>
          <a:xfrm>
            <a:off x="1704001" y="5938822"/>
            <a:ext cx="8392499" cy="7453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b="1" dirty="0">
                <a:latin typeface="+mj-lt"/>
              </a:rPr>
              <a:t>= 2</a:t>
            </a:r>
            <a:r>
              <a:rPr lang="en-US" altLang="zh-CN" b="1" baseline="30000" dirty="0">
                <a:latin typeface="+mj-lt"/>
              </a:rPr>
              <a:t>16</a:t>
            </a:r>
            <a:r>
              <a:rPr lang="en-US" altLang="zh-CN" b="1" dirty="0">
                <a:latin typeface="+mj-lt"/>
              </a:rPr>
              <a:t> bytes/RTT = 5 Mbps</a:t>
            </a:r>
            <a:endParaRPr lang="zh-CN" alt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3436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B5AE93A-F189-4714-888A-1C1D6D8C7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Bandwidth Delay Product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CAF3CA4-D096-43C6-8355-5DA901ED4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9371F-0F95-4BDF-9A9A-7FF549C12214}" type="slidenum">
              <a:rPr lang="en-US" altLang="zh-CN" smtClean="0"/>
              <a:pPr/>
              <a:t>129</a:t>
            </a:fld>
            <a:endParaRPr lang="en-US" altLang="zh-CN" dirty="0"/>
          </a:p>
        </p:txBody>
      </p:sp>
      <p:pic>
        <p:nvPicPr>
          <p:cNvPr id="6" name="Picture 2" descr="server 的图像结果">
            <a:extLst>
              <a:ext uri="{FF2B5EF4-FFF2-40B4-BE49-F238E27FC236}">
                <a16:creationId xmlns:a16="http://schemas.microsoft.com/office/drawing/2014/main" id="{E3CEE818-47B9-4AE1-A082-D9BBDB249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262" y="2007235"/>
            <a:ext cx="960120" cy="96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塔式服务器 的图像结果">
            <a:extLst>
              <a:ext uri="{FF2B5EF4-FFF2-40B4-BE49-F238E27FC236}">
                <a16:creationId xmlns:a16="http://schemas.microsoft.com/office/drawing/2014/main" id="{245929D7-9E5D-4FB2-8E05-76508273E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042" y="1697991"/>
            <a:ext cx="1269365" cy="126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 descr="File:&lt;strong&gt;Router&lt;/strong&gt;.svg - Wikimedia Commons">
            <a:extLst>
              <a:ext uri="{FF2B5EF4-FFF2-40B4-BE49-F238E27FC236}">
                <a16:creationId xmlns:a16="http://schemas.microsoft.com/office/drawing/2014/main" id="{FD5435BD-BE6C-4C02-9D1F-48E541224A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146" y="3057526"/>
            <a:ext cx="904556" cy="612695"/>
          </a:xfrm>
          <a:prstGeom prst="rect">
            <a:avLst/>
          </a:prstGeom>
        </p:spPr>
      </p:pic>
      <p:pic>
        <p:nvPicPr>
          <p:cNvPr id="10" name="图片 9" descr="File:&lt;strong&gt;Router&lt;/strong&gt;.svg - Wikimedia Commons">
            <a:extLst>
              <a:ext uri="{FF2B5EF4-FFF2-40B4-BE49-F238E27FC236}">
                <a16:creationId xmlns:a16="http://schemas.microsoft.com/office/drawing/2014/main" id="{0E8B7C78-0A3B-4357-9BE7-BC3419454E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426" y="3057526"/>
            <a:ext cx="904556" cy="612695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8994537A-F107-465D-9FC0-5BC63217CBFF}"/>
              </a:ext>
            </a:extLst>
          </p:cNvPr>
          <p:cNvCxnSpPr>
            <a:stCxn id="9" idx="3"/>
            <a:endCxn id="10" idx="1"/>
          </p:cNvCxnSpPr>
          <p:nvPr/>
        </p:nvCxnSpPr>
        <p:spPr bwMode="auto">
          <a:xfrm>
            <a:off x="4167702" y="3363873"/>
            <a:ext cx="3240724" cy="0"/>
          </a:xfrm>
          <a:prstGeom prst="line">
            <a:avLst/>
          </a:prstGeom>
          <a:solidFill>
            <a:schemeClr val="accent1"/>
          </a:solidFill>
          <a:ln w="152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F13FFE3-C8CD-4D3A-950E-0B029F00B447}"/>
              </a:ext>
            </a:extLst>
          </p:cNvPr>
          <p:cNvCxnSpPr>
            <a:endCxn id="9" idx="1"/>
          </p:cNvCxnSpPr>
          <p:nvPr/>
        </p:nvCxnSpPr>
        <p:spPr bwMode="auto">
          <a:xfrm>
            <a:off x="2836426" y="2487295"/>
            <a:ext cx="426720" cy="876578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1C083C2-AE0D-4217-961D-F253F1541908}"/>
              </a:ext>
            </a:extLst>
          </p:cNvPr>
          <p:cNvCxnSpPr>
            <a:cxnSpLocks/>
            <a:endCxn id="10" idx="3"/>
          </p:cNvCxnSpPr>
          <p:nvPr/>
        </p:nvCxnSpPr>
        <p:spPr bwMode="auto">
          <a:xfrm flipH="1">
            <a:off x="8312982" y="2832021"/>
            <a:ext cx="909004" cy="531853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99DAFEE8-2B12-4E18-B35F-340C8DB8F47B}"/>
              </a:ext>
            </a:extLst>
          </p:cNvPr>
          <p:cNvSpPr txBox="1"/>
          <p:nvPr/>
        </p:nvSpPr>
        <p:spPr>
          <a:xfrm>
            <a:off x="4477267" y="2368033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Bandwidth = 1G bps</a:t>
            </a:r>
            <a:endParaRPr lang="zh-CN" altLang="en-US" dirty="0">
              <a:latin typeface="+mj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EC45240-6D67-4039-A66E-25BF89F0F87D}"/>
              </a:ext>
            </a:extLst>
          </p:cNvPr>
          <p:cNvSpPr txBox="1"/>
          <p:nvPr/>
        </p:nvSpPr>
        <p:spPr>
          <a:xfrm>
            <a:off x="1704001" y="3363873"/>
            <a:ext cx="1225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Sender</a:t>
            </a:r>
            <a:endParaRPr lang="zh-CN" altLang="en-US" dirty="0">
              <a:latin typeface="+mj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2DD0F47-481B-4870-BF99-AC5CF4BA6A93}"/>
              </a:ext>
            </a:extLst>
          </p:cNvPr>
          <p:cNvSpPr txBox="1"/>
          <p:nvPr/>
        </p:nvSpPr>
        <p:spPr>
          <a:xfrm>
            <a:off x="8974939" y="3199338"/>
            <a:ext cx="1425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Receiver</a:t>
            </a:r>
            <a:endParaRPr lang="zh-CN" altLang="en-US" dirty="0">
              <a:latin typeface="+mj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D459B51-B7A3-4840-8603-8416276E3154}"/>
              </a:ext>
            </a:extLst>
          </p:cNvPr>
          <p:cNvSpPr txBox="1"/>
          <p:nvPr/>
        </p:nvSpPr>
        <p:spPr>
          <a:xfrm>
            <a:off x="4934925" y="1803143"/>
            <a:ext cx="2039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+mj-lt"/>
              </a:rPr>
              <a:t>RTT = 100ms</a:t>
            </a:r>
            <a:endParaRPr lang="zh-CN" altLang="en-US" dirty="0">
              <a:latin typeface="+mj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4E6374A-4DF0-43E3-9A21-28A8028ED0D0}"/>
              </a:ext>
            </a:extLst>
          </p:cNvPr>
          <p:cNvSpPr txBox="1"/>
          <p:nvPr/>
        </p:nvSpPr>
        <p:spPr>
          <a:xfrm>
            <a:off x="1999030" y="4732511"/>
            <a:ext cx="7730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+mj-lt"/>
              </a:rPr>
              <a:t>What is the maximum amount of unacknowledged data?</a:t>
            </a:r>
            <a:endParaRPr lang="zh-CN" altLang="en-US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210A2B5-9EF0-4BB6-B147-72F4149C07A0}"/>
              </a:ext>
            </a:extLst>
          </p:cNvPr>
          <p:cNvSpPr txBox="1"/>
          <p:nvPr/>
        </p:nvSpPr>
        <p:spPr>
          <a:xfrm>
            <a:off x="1780201" y="5751545"/>
            <a:ext cx="8392499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b="1" dirty="0">
                <a:latin typeface="+mj-lt"/>
              </a:rPr>
              <a:t>= bandwidth * delay</a:t>
            </a:r>
            <a:endParaRPr lang="zh-CN" alt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7097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51A46B-5B83-4AC1-BE8B-20AA136E7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Required Window Size for 100 </a:t>
            </a:r>
            <a:r>
              <a:rPr lang="en-US" altLang="zh-CN" dirty="0" err="1"/>
              <a:t>ms</a:t>
            </a:r>
            <a:r>
              <a:rPr lang="en-US" altLang="zh-CN" dirty="0"/>
              <a:t> RTT 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A6672D7-00AD-4F27-B7F3-245316A16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130</a:t>
            </a:fld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FE8C907-B6C9-4D65-AA4C-6D00F4358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52453"/>
            <a:ext cx="9144000" cy="373409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1449B932-8263-484A-AAAC-AD7F71124875}"/>
              </a:ext>
            </a:extLst>
          </p:cNvPr>
          <p:cNvSpPr/>
          <p:nvPr/>
        </p:nvSpPr>
        <p:spPr>
          <a:xfrm>
            <a:off x="1624012" y="5620694"/>
            <a:ext cx="8943975" cy="6356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anchor="ctr" anchorCtr="0">
            <a:noAutofit/>
          </a:bodyPr>
          <a:lstStyle/>
          <a:p>
            <a:pPr algn="ctr"/>
            <a:r>
              <a:rPr lang="en-US" altLang="zh-CN" dirty="0">
                <a:latin typeface="+mn-lt"/>
              </a:rPr>
              <a:t>TCP receive window size = 2</a:t>
            </a:r>
            <a:r>
              <a:rPr lang="en-US" altLang="zh-CN" baseline="30000" dirty="0">
                <a:latin typeface="+mn-lt"/>
              </a:rPr>
              <a:t>16</a:t>
            </a:r>
            <a:r>
              <a:rPr lang="en-US" altLang="zh-CN" dirty="0">
                <a:latin typeface="+mn-lt"/>
              </a:rPr>
              <a:t> bytes = 64 KB</a:t>
            </a:r>
            <a:endParaRPr lang="zh-CN" altLang="en-US" dirty="0">
              <a:latin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C55C226-2A85-43DA-B0AF-A12F1E45D13C}"/>
              </a:ext>
            </a:extLst>
          </p:cNvPr>
          <p:cNvSpPr txBox="1"/>
          <p:nvPr/>
        </p:nvSpPr>
        <p:spPr>
          <a:xfrm>
            <a:off x="5035655" y="6385724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latin typeface="+mn-lt"/>
              </a:rPr>
              <a:t>Then, how?</a:t>
            </a:r>
            <a:endParaRPr lang="zh-CN" alt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9187606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3.5 Connection-Oriented Transport: TCP</a:t>
            </a:r>
            <a:endParaRPr lang="zh-CN" altLang="en-US" dirty="0"/>
          </a:p>
        </p:txBody>
      </p:sp>
      <p:sp>
        <p:nvSpPr>
          <p:cNvPr id="12" name="内容占位符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segment structure</a:t>
            </a:r>
          </a:p>
          <a:p>
            <a:r>
              <a:rPr lang="en-US" altLang="zh-CN" b="1" dirty="0"/>
              <a:t>reliable data transfer</a:t>
            </a:r>
          </a:p>
          <a:p>
            <a:r>
              <a:rPr lang="en-US" altLang="zh-CN" b="1" dirty="0"/>
              <a:t>flow control</a:t>
            </a:r>
          </a:p>
          <a:p>
            <a:r>
              <a:rPr lang="en-US" altLang="zh-CN" b="1" dirty="0">
                <a:solidFill>
                  <a:schemeClr val="accent2"/>
                </a:solidFill>
              </a:rPr>
              <a:t>connection management</a:t>
            </a:r>
            <a:endParaRPr lang="zh-CN" altLang="en-US" b="1" dirty="0">
              <a:solidFill>
                <a:schemeClr val="accent2"/>
              </a:solidFill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131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9031770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Connection Management</a:t>
            </a:r>
          </a:p>
        </p:txBody>
      </p:sp>
      <p:sp>
        <p:nvSpPr>
          <p:cNvPr id="85000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912938" y="1163787"/>
            <a:ext cx="8335962" cy="153035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 dirty="0"/>
              <a:t>before exchanging data, sender/receiver </a:t>
            </a:r>
            <a:r>
              <a:rPr lang="ja-JP" altLang="en-US" sz="2400" dirty="0"/>
              <a:t>“</a:t>
            </a:r>
            <a:r>
              <a:rPr lang="en-US" altLang="ja-JP" sz="2400" dirty="0">
                <a:solidFill>
                  <a:schemeClr val="accent2"/>
                </a:solidFill>
              </a:rPr>
              <a:t>handshake</a:t>
            </a:r>
            <a:r>
              <a:rPr lang="ja-JP" altLang="en-US" sz="2400" dirty="0"/>
              <a:t>”</a:t>
            </a:r>
            <a:r>
              <a:rPr lang="en-US" altLang="ja-JP" sz="2400" dirty="0"/>
              <a:t>:</a:t>
            </a:r>
          </a:p>
          <a:p>
            <a:r>
              <a:rPr lang="en-US" altLang="en-US" sz="2000" dirty="0"/>
              <a:t>agree to establish connection (each knowing the other willing to establish connection)</a:t>
            </a:r>
          </a:p>
          <a:p>
            <a:r>
              <a:rPr lang="en-US" altLang="en-US" sz="2000" dirty="0"/>
              <a:t>agree on connection parameters</a:t>
            </a:r>
          </a:p>
        </p:txBody>
      </p:sp>
      <p:sp>
        <p:nvSpPr>
          <p:cNvPr id="84997" name="Rectangle 62"/>
          <p:cNvSpPr>
            <a:spLocks noChangeArrowheads="1"/>
          </p:cNvSpPr>
          <p:nvPr/>
        </p:nvSpPr>
        <p:spPr bwMode="auto">
          <a:xfrm>
            <a:off x="2773363" y="2936875"/>
            <a:ext cx="2279650" cy="2414588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4998" name="Rectangle 45"/>
          <p:cNvSpPr>
            <a:spLocks noChangeArrowheads="1"/>
          </p:cNvSpPr>
          <p:nvPr/>
        </p:nvSpPr>
        <p:spPr bwMode="auto">
          <a:xfrm>
            <a:off x="2733676" y="2990850"/>
            <a:ext cx="2270125" cy="24717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5001" name="Line 55"/>
          <p:cNvSpPr>
            <a:spLocks noChangeShapeType="1"/>
          </p:cNvSpPr>
          <p:nvPr/>
        </p:nvSpPr>
        <p:spPr bwMode="auto">
          <a:xfrm>
            <a:off x="2733676" y="3432175"/>
            <a:ext cx="2270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5002" name="Text Box 6"/>
          <p:cNvSpPr txBox="1">
            <a:spLocks noChangeArrowheads="1"/>
          </p:cNvSpPr>
          <p:nvPr/>
        </p:nvSpPr>
        <p:spPr bwMode="auto">
          <a:xfrm>
            <a:off x="2747963" y="3544888"/>
            <a:ext cx="2335212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230188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connection state: ESTAB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connection variables: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seq</a:t>
            </a:r>
            <a:r>
              <a:rPr lang="en-US" altLang="zh-CN" sz="1400" dirty="0">
                <a:latin typeface="+mn-lt"/>
                <a:ea typeface="+mn-ea"/>
              </a:rPr>
              <a:t> # client-to-server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  server-to-client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b="1" dirty="0" err="1">
                <a:latin typeface="+mn-lt"/>
                <a:ea typeface="+mn-ea"/>
              </a:rPr>
              <a:t>rcvBuffer</a:t>
            </a:r>
            <a:r>
              <a:rPr lang="en-US" altLang="zh-CN" sz="1400" dirty="0">
                <a:latin typeface="+mn-lt"/>
                <a:ea typeface="+mn-ea"/>
              </a:rPr>
              <a:t> size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at server, client 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    </a:t>
            </a:r>
          </a:p>
        </p:txBody>
      </p:sp>
      <p:grpSp>
        <p:nvGrpSpPr>
          <p:cNvPr id="85003" name="Group 46"/>
          <p:cNvGrpSpPr>
            <a:grpSpLocks/>
          </p:cNvGrpSpPr>
          <p:nvPr/>
        </p:nvGrpSpPr>
        <p:grpSpPr bwMode="auto">
          <a:xfrm>
            <a:off x="3681413" y="3346451"/>
            <a:ext cx="438150" cy="206375"/>
            <a:chOff x="344" y="1846"/>
            <a:chExt cx="336" cy="130"/>
          </a:xfrm>
        </p:grpSpPr>
        <p:sp>
          <p:nvSpPr>
            <p:cNvPr id="85065" name="Rectangle 47"/>
            <p:cNvSpPr>
              <a:spLocks noChangeArrowheads="1"/>
            </p:cNvSpPr>
            <p:nvPr/>
          </p:nvSpPr>
          <p:spPr bwMode="auto">
            <a:xfrm>
              <a:off x="344" y="1846"/>
              <a:ext cx="336" cy="1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5066" name="Rectangle 48"/>
            <p:cNvSpPr>
              <a:spLocks noChangeArrowheads="1"/>
            </p:cNvSpPr>
            <p:nvPr/>
          </p:nvSpPr>
          <p:spPr bwMode="auto">
            <a:xfrm>
              <a:off x="454" y="1863"/>
              <a:ext cx="112" cy="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5067" name="Rectangle 49"/>
            <p:cNvSpPr>
              <a:spLocks noChangeArrowheads="1"/>
            </p:cNvSpPr>
            <p:nvPr/>
          </p:nvSpPr>
          <p:spPr bwMode="auto">
            <a:xfrm>
              <a:off x="578" y="1921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5068" name="Rectangle 50"/>
            <p:cNvSpPr>
              <a:spLocks noChangeArrowheads="1"/>
            </p:cNvSpPr>
            <p:nvPr/>
          </p:nvSpPr>
          <p:spPr bwMode="auto">
            <a:xfrm>
              <a:off x="407" y="1922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sp>
        <p:nvSpPr>
          <p:cNvPr id="85004" name="Text Box 54"/>
          <p:cNvSpPr txBox="1">
            <a:spLocks noChangeArrowheads="1"/>
          </p:cNvSpPr>
          <p:nvPr/>
        </p:nvSpPr>
        <p:spPr bwMode="auto">
          <a:xfrm>
            <a:off x="2758918" y="3048000"/>
            <a:ext cx="9845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application</a:t>
            </a:r>
          </a:p>
        </p:txBody>
      </p:sp>
      <p:sp>
        <p:nvSpPr>
          <p:cNvPr id="85005" name="Line 56"/>
          <p:cNvSpPr>
            <a:spLocks noChangeShapeType="1"/>
          </p:cNvSpPr>
          <p:nvPr/>
        </p:nvSpPr>
        <p:spPr bwMode="auto">
          <a:xfrm>
            <a:off x="2740025" y="4927600"/>
            <a:ext cx="22685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5006" name="Text Box 57"/>
          <p:cNvSpPr txBox="1">
            <a:spLocks noChangeArrowheads="1"/>
          </p:cNvSpPr>
          <p:nvPr/>
        </p:nvSpPr>
        <p:spPr bwMode="auto">
          <a:xfrm>
            <a:off x="2759941" y="4995863"/>
            <a:ext cx="772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network</a:t>
            </a:r>
          </a:p>
        </p:txBody>
      </p:sp>
      <p:sp>
        <p:nvSpPr>
          <p:cNvPr id="85007" name="Rectangle 58"/>
          <p:cNvSpPr>
            <a:spLocks noChangeArrowheads="1"/>
          </p:cNvSpPr>
          <p:nvPr/>
        </p:nvSpPr>
        <p:spPr bwMode="auto">
          <a:xfrm>
            <a:off x="2705101" y="5349876"/>
            <a:ext cx="2335213" cy="180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5008" name="Line 59"/>
          <p:cNvSpPr>
            <a:spLocks noChangeShapeType="1"/>
          </p:cNvSpPr>
          <p:nvPr/>
        </p:nvSpPr>
        <p:spPr bwMode="auto">
          <a:xfrm>
            <a:off x="2733675" y="5338764"/>
            <a:ext cx="0" cy="2365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5009" name="Line 60"/>
          <p:cNvSpPr>
            <a:spLocks noChangeShapeType="1"/>
          </p:cNvSpPr>
          <p:nvPr/>
        </p:nvSpPr>
        <p:spPr bwMode="auto">
          <a:xfrm>
            <a:off x="4997450" y="5310189"/>
            <a:ext cx="0" cy="2365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5010" name="Freeform 8"/>
          <p:cNvSpPr>
            <a:spLocks/>
          </p:cNvSpPr>
          <p:nvPr/>
        </p:nvSpPr>
        <p:spPr bwMode="auto">
          <a:xfrm flipH="1">
            <a:off x="2260601" y="2994025"/>
            <a:ext cx="468313" cy="2490788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5011" name="Rectangle 63"/>
          <p:cNvSpPr>
            <a:spLocks noChangeArrowheads="1"/>
          </p:cNvSpPr>
          <p:nvPr/>
        </p:nvSpPr>
        <p:spPr bwMode="auto">
          <a:xfrm>
            <a:off x="7075488" y="2943225"/>
            <a:ext cx="2279650" cy="2414588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5012" name="Rectangle 64"/>
          <p:cNvSpPr>
            <a:spLocks noChangeArrowheads="1"/>
          </p:cNvSpPr>
          <p:nvPr/>
        </p:nvSpPr>
        <p:spPr bwMode="auto">
          <a:xfrm>
            <a:off x="7035801" y="2997200"/>
            <a:ext cx="2270125" cy="24717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5013" name="Line 65"/>
          <p:cNvSpPr>
            <a:spLocks noChangeShapeType="1"/>
          </p:cNvSpPr>
          <p:nvPr/>
        </p:nvSpPr>
        <p:spPr bwMode="auto">
          <a:xfrm>
            <a:off x="7035801" y="3438525"/>
            <a:ext cx="2270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5014" name="Text Box 66"/>
          <p:cNvSpPr txBox="1">
            <a:spLocks noChangeArrowheads="1"/>
          </p:cNvSpPr>
          <p:nvPr/>
        </p:nvSpPr>
        <p:spPr bwMode="auto">
          <a:xfrm>
            <a:off x="7050088" y="3551238"/>
            <a:ext cx="2335212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230188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connection state: ESTAB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connection Variables: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seq</a:t>
            </a:r>
            <a:r>
              <a:rPr lang="en-US" altLang="zh-CN" sz="1400" dirty="0">
                <a:latin typeface="+mn-lt"/>
                <a:ea typeface="+mn-ea"/>
              </a:rPr>
              <a:t> # client-to-server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   server-to-client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b="1" dirty="0" err="1">
                <a:latin typeface="+mn-lt"/>
                <a:ea typeface="+mn-ea"/>
              </a:rPr>
              <a:t>rcvBuffer</a:t>
            </a:r>
            <a:r>
              <a:rPr lang="en-US" altLang="zh-CN" sz="1400" dirty="0">
                <a:latin typeface="+mn-lt"/>
                <a:ea typeface="+mn-ea"/>
              </a:rPr>
              <a:t> size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at </a:t>
            </a:r>
            <a:r>
              <a:rPr lang="en-US" altLang="zh-CN" sz="1400" dirty="0" err="1">
                <a:latin typeface="+mn-lt"/>
                <a:ea typeface="+mn-ea"/>
              </a:rPr>
              <a:t>server,client</a:t>
            </a:r>
            <a:r>
              <a:rPr lang="en-US" altLang="zh-CN" sz="1400" dirty="0">
                <a:latin typeface="+mn-lt"/>
                <a:ea typeface="+mn-ea"/>
              </a:rPr>
              <a:t> 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    </a:t>
            </a:r>
          </a:p>
        </p:txBody>
      </p:sp>
      <p:grpSp>
        <p:nvGrpSpPr>
          <p:cNvPr id="85015" name="Group 67"/>
          <p:cNvGrpSpPr>
            <a:grpSpLocks/>
          </p:cNvGrpSpPr>
          <p:nvPr/>
        </p:nvGrpSpPr>
        <p:grpSpPr bwMode="auto">
          <a:xfrm>
            <a:off x="7983538" y="3352801"/>
            <a:ext cx="438150" cy="206375"/>
            <a:chOff x="344" y="1846"/>
            <a:chExt cx="336" cy="130"/>
          </a:xfrm>
        </p:grpSpPr>
        <p:sp>
          <p:nvSpPr>
            <p:cNvPr id="85061" name="Rectangle 68"/>
            <p:cNvSpPr>
              <a:spLocks noChangeArrowheads="1"/>
            </p:cNvSpPr>
            <p:nvPr/>
          </p:nvSpPr>
          <p:spPr bwMode="auto">
            <a:xfrm>
              <a:off x="344" y="1846"/>
              <a:ext cx="336" cy="1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5062" name="Rectangle 69"/>
            <p:cNvSpPr>
              <a:spLocks noChangeArrowheads="1"/>
            </p:cNvSpPr>
            <p:nvPr/>
          </p:nvSpPr>
          <p:spPr bwMode="auto">
            <a:xfrm>
              <a:off x="454" y="1863"/>
              <a:ext cx="112" cy="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5063" name="Rectangle 70"/>
            <p:cNvSpPr>
              <a:spLocks noChangeArrowheads="1"/>
            </p:cNvSpPr>
            <p:nvPr/>
          </p:nvSpPr>
          <p:spPr bwMode="auto">
            <a:xfrm>
              <a:off x="578" y="1921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5064" name="Rectangle 71"/>
            <p:cNvSpPr>
              <a:spLocks noChangeArrowheads="1"/>
            </p:cNvSpPr>
            <p:nvPr/>
          </p:nvSpPr>
          <p:spPr bwMode="auto">
            <a:xfrm>
              <a:off x="407" y="1922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sp>
        <p:nvSpPr>
          <p:cNvPr id="85016" name="Text Box 72"/>
          <p:cNvSpPr txBox="1">
            <a:spLocks noChangeArrowheads="1"/>
          </p:cNvSpPr>
          <p:nvPr/>
        </p:nvSpPr>
        <p:spPr bwMode="auto">
          <a:xfrm>
            <a:off x="7061043" y="3054350"/>
            <a:ext cx="9845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application</a:t>
            </a:r>
          </a:p>
        </p:txBody>
      </p:sp>
      <p:sp>
        <p:nvSpPr>
          <p:cNvPr id="85017" name="Line 73"/>
          <p:cNvSpPr>
            <a:spLocks noChangeShapeType="1"/>
          </p:cNvSpPr>
          <p:nvPr/>
        </p:nvSpPr>
        <p:spPr bwMode="auto">
          <a:xfrm>
            <a:off x="7042150" y="4933950"/>
            <a:ext cx="22685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5018" name="Text Box 74"/>
          <p:cNvSpPr txBox="1">
            <a:spLocks noChangeArrowheads="1"/>
          </p:cNvSpPr>
          <p:nvPr/>
        </p:nvSpPr>
        <p:spPr bwMode="auto">
          <a:xfrm>
            <a:off x="7062066" y="5002213"/>
            <a:ext cx="772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network</a:t>
            </a:r>
          </a:p>
        </p:txBody>
      </p:sp>
      <p:sp>
        <p:nvSpPr>
          <p:cNvPr id="85019" name="Rectangle 75"/>
          <p:cNvSpPr>
            <a:spLocks noChangeArrowheads="1"/>
          </p:cNvSpPr>
          <p:nvPr/>
        </p:nvSpPr>
        <p:spPr bwMode="auto">
          <a:xfrm>
            <a:off x="7007226" y="5356226"/>
            <a:ext cx="2335213" cy="180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5020" name="Line 76"/>
          <p:cNvSpPr>
            <a:spLocks noChangeShapeType="1"/>
          </p:cNvSpPr>
          <p:nvPr/>
        </p:nvSpPr>
        <p:spPr bwMode="auto">
          <a:xfrm>
            <a:off x="7035800" y="5345114"/>
            <a:ext cx="0" cy="2365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5021" name="Line 77"/>
          <p:cNvSpPr>
            <a:spLocks noChangeShapeType="1"/>
          </p:cNvSpPr>
          <p:nvPr/>
        </p:nvSpPr>
        <p:spPr bwMode="auto">
          <a:xfrm>
            <a:off x="9299575" y="5316539"/>
            <a:ext cx="0" cy="2365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5022" name="Freeform 78"/>
          <p:cNvSpPr>
            <a:spLocks/>
          </p:cNvSpPr>
          <p:nvPr/>
        </p:nvSpPr>
        <p:spPr bwMode="auto">
          <a:xfrm>
            <a:off x="9317038" y="2933700"/>
            <a:ext cx="468312" cy="2490788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5023" name="Text Box 83"/>
          <p:cNvSpPr txBox="1">
            <a:spLocks noChangeArrowheads="1"/>
          </p:cNvSpPr>
          <p:nvPr/>
        </p:nvSpPr>
        <p:spPr bwMode="auto">
          <a:xfrm>
            <a:off x="2611438" y="5815014"/>
            <a:ext cx="28940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b="1">
                <a:latin typeface="+mn-lt"/>
                <a:ea typeface="+mn-ea"/>
              </a:rPr>
              <a:t>Socket clientSocket =  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b="1">
                <a:latin typeface="+mn-lt"/>
                <a:ea typeface="+mn-ea"/>
              </a:rPr>
              <a:t>  newSocket("hostname","port number");</a:t>
            </a:r>
          </a:p>
        </p:txBody>
      </p:sp>
      <p:sp>
        <p:nvSpPr>
          <p:cNvPr id="85024" name="Text Box 85"/>
          <p:cNvSpPr txBox="1">
            <a:spLocks noChangeArrowheads="1"/>
          </p:cNvSpPr>
          <p:nvPr/>
        </p:nvSpPr>
        <p:spPr bwMode="auto">
          <a:xfrm>
            <a:off x="6911976" y="5829300"/>
            <a:ext cx="289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b="1">
                <a:latin typeface="+mn-lt"/>
                <a:ea typeface="+mn-ea"/>
              </a:rPr>
              <a:t>Socket connectionSocket = welcomeSocket.accept();</a:t>
            </a:r>
          </a:p>
        </p:txBody>
      </p:sp>
      <p:grpSp>
        <p:nvGrpSpPr>
          <p:cNvPr id="85025" name="Group 89"/>
          <p:cNvGrpSpPr>
            <a:grpSpLocks/>
          </p:cNvGrpSpPr>
          <p:nvPr/>
        </p:nvGrpSpPr>
        <p:grpSpPr bwMode="auto">
          <a:xfrm>
            <a:off x="1784350" y="5026026"/>
            <a:ext cx="698500" cy="612775"/>
            <a:chOff x="-44" y="1473"/>
            <a:chExt cx="981" cy="1105"/>
          </a:xfrm>
        </p:grpSpPr>
        <p:pic>
          <p:nvPicPr>
            <p:cNvPr id="85059" name="Picture 90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060" name="Freeform 9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2326 w 356"/>
                <a:gd name="T3" fmla="*/ 131 h 368"/>
                <a:gd name="T4" fmla="*/ 2759 w 356"/>
                <a:gd name="T5" fmla="*/ 2736 h 368"/>
                <a:gd name="T6" fmla="*/ 608 w 356"/>
                <a:gd name="T7" fmla="*/ 3422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85026" name="Group 92"/>
          <p:cNvGrpSpPr>
            <a:grpSpLocks/>
          </p:cNvGrpSpPr>
          <p:nvPr/>
        </p:nvGrpSpPr>
        <p:grpSpPr bwMode="auto">
          <a:xfrm>
            <a:off x="9599614" y="4924426"/>
            <a:ext cx="415925" cy="627063"/>
            <a:chOff x="4140" y="429"/>
            <a:chExt cx="1425" cy="2396"/>
          </a:xfrm>
        </p:grpSpPr>
        <p:sp>
          <p:nvSpPr>
            <p:cNvPr id="85027" name="Freeform 93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5028" name="Rectangle 94"/>
            <p:cNvSpPr>
              <a:spLocks noChangeArrowheads="1"/>
            </p:cNvSpPr>
            <p:nvPr/>
          </p:nvSpPr>
          <p:spPr bwMode="auto">
            <a:xfrm>
              <a:off x="4205" y="429"/>
              <a:ext cx="1050" cy="2287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5029" name="Freeform 95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5030" name="Freeform 96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5031" name="Rectangle 97"/>
            <p:cNvSpPr>
              <a:spLocks noChangeArrowheads="1"/>
            </p:cNvSpPr>
            <p:nvPr/>
          </p:nvSpPr>
          <p:spPr bwMode="auto">
            <a:xfrm>
              <a:off x="4211" y="696"/>
              <a:ext cx="598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85032" name="Group 98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85057" name="AutoShape 99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6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5058" name="AutoShape 100"/>
              <p:cNvSpPr>
                <a:spLocks noChangeArrowheads="1"/>
              </p:cNvSpPr>
              <p:nvPr/>
            </p:nvSpPr>
            <p:spPr bwMode="auto">
              <a:xfrm>
                <a:off x="628" y="2583"/>
                <a:ext cx="692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85033" name="Rectangle 101"/>
            <p:cNvSpPr>
              <a:spLocks noChangeArrowheads="1"/>
            </p:cNvSpPr>
            <p:nvPr/>
          </p:nvSpPr>
          <p:spPr bwMode="auto">
            <a:xfrm>
              <a:off x="4222" y="1017"/>
              <a:ext cx="598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85034" name="Group 102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85055" name="AutoShape 103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19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5056" name="AutoShape 104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79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85035" name="Rectangle 105"/>
            <p:cNvSpPr>
              <a:spLocks noChangeArrowheads="1"/>
            </p:cNvSpPr>
            <p:nvPr/>
          </p:nvSpPr>
          <p:spPr bwMode="auto">
            <a:xfrm>
              <a:off x="4216" y="1357"/>
              <a:ext cx="598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5036" name="Rectangle 106"/>
            <p:cNvSpPr>
              <a:spLocks noChangeArrowheads="1"/>
            </p:cNvSpPr>
            <p:nvPr/>
          </p:nvSpPr>
          <p:spPr bwMode="auto">
            <a:xfrm>
              <a:off x="4227" y="1654"/>
              <a:ext cx="598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85037" name="Group 107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85053" name="AutoShape 108"/>
              <p:cNvSpPr>
                <a:spLocks noChangeArrowheads="1"/>
              </p:cNvSpPr>
              <p:nvPr/>
            </p:nvSpPr>
            <p:spPr bwMode="auto">
              <a:xfrm>
                <a:off x="611" y="2576"/>
                <a:ext cx="725" cy="12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5054" name="AutoShape 109"/>
              <p:cNvSpPr>
                <a:spLocks noChangeArrowheads="1"/>
              </p:cNvSpPr>
              <p:nvPr/>
            </p:nvSpPr>
            <p:spPr bwMode="auto">
              <a:xfrm>
                <a:off x="625" y="2588"/>
                <a:ext cx="691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85038" name="Freeform 110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85039" name="Group 111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85051" name="AutoShape 112"/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5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5052" name="AutoShape 113"/>
              <p:cNvSpPr>
                <a:spLocks noChangeArrowheads="1"/>
              </p:cNvSpPr>
              <p:nvPr/>
            </p:nvSpPr>
            <p:spPr bwMode="auto">
              <a:xfrm>
                <a:off x="627" y="2586"/>
                <a:ext cx="691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85040" name="Rectangle 114"/>
            <p:cNvSpPr>
              <a:spLocks noChangeArrowheads="1"/>
            </p:cNvSpPr>
            <p:nvPr/>
          </p:nvSpPr>
          <p:spPr bwMode="auto">
            <a:xfrm>
              <a:off x="5250" y="429"/>
              <a:ext cx="71" cy="2287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5041" name="Freeform 115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5042" name="Freeform 116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5043" name="Oval 117"/>
            <p:cNvSpPr>
              <a:spLocks noChangeArrowheads="1"/>
            </p:cNvSpPr>
            <p:nvPr/>
          </p:nvSpPr>
          <p:spPr bwMode="auto">
            <a:xfrm>
              <a:off x="5516" y="2613"/>
              <a:ext cx="49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5044" name="Freeform 118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5045" name="AutoShape 119"/>
            <p:cNvSpPr>
              <a:spLocks noChangeArrowheads="1"/>
            </p:cNvSpPr>
            <p:nvPr/>
          </p:nvSpPr>
          <p:spPr bwMode="auto">
            <a:xfrm>
              <a:off x="4140" y="2679"/>
              <a:ext cx="1197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5046" name="AutoShape 120"/>
            <p:cNvSpPr>
              <a:spLocks noChangeArrowheads="1"/>
            </p:cNvSpPr>
            <p:nvPr/>
          </p:nvSpPr>
          <p:spPr bwMode="auto">
            <a:xfrm>
              <a:off x="4205" y="2710"/>
              <a:ext cx="1071" cy="8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5047" name="Oval 121"/>
            <p:cNvSpPr>
              <a:spLocks noChangeArrowheads="1"/>
            </p:cNvSpPr>
            <p:nvPr/>
          </p:nvSpPr>
          <p:spPr bwMode="auto">
            <a:xfrm>
              <a:off x="4309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5048" name="Oval 122"/>
            <p:cNvSpPr>
              <a:spLocks noChangeArrowheads="1"/>
            </p:cNvSpPr>
            <p:nvPr/>
          </p:nvSpPr>
          <p:spPr bwMode="auto">
            <a:xfrm>
              <a:off x="4488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5049" name="Oval 123"/>
            <p:cNvSpPr>
              <a:spLocks noChangeArrowheads="1"/>
            </p:cNvSpPr>
            <p:nvPr/>
          </p:nvSpPr>
          <p:spPr bwMode="auto">
            <a:xfrm>
              <a:off x="4662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5050" name="Rectangle 124"/>
            <p:cNvSpPr>
              <a:spLocks noChangeArrowheads="1"/>
            </p:cNvSpPr>
            <p:nvPr/>
          </p:nvSpPr>
          <p:spPr bwMode="auto">
            <a:xfrm>
              <a:off x="5065" y="1836"/>
              <a:ext cx="82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132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5067950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Establishing a TCP Connection</a:t>
            </a:r>
          </a:p>
        </p:txBody>
      </p:sp>
      <p:grpSp>
        <p:nvGrpSpPr>
          <p:cNvPr id="12" name="Group 438"/>
          <p:cNvGrpSpPr>
            <a:grpSpLocks/>
          </p:cNvGrpSpPr>
          <p:nvPr/>
        </p:nvGrpSpPr>
        <p:grpSpPr bwMode="auto">
          <a:xfrm>
            <a:off x="7884591" y="3486945"/>
            <a:ext cx="1099667" cy="1762064"/>
            <a:chOff x="975" y="2841"/>
            <a:chExt cx="370" cy="645"/>
          </a:xfrm>
        </p:grpSpPr>
        <p:sp>
          <p:nvSpPr>
            <p:cNvPr id="13" name="Freeform 356"/>
            <p:cNvSpPr>
              <a:spLocks/>
            </p:cNvSpPr>
            <p:nvPr/>
          </p:nvSpPr>
          <p:spPr bwMode="auto">
            <a:xfrm>
              <a:off x="979" y="2843"/>
              <a:ext cx="328" cy="176"/>
            </a:xfrm>
            <a:custGeom>
              <a:avLst/>
              <a:gdLst>
                <a:gd name="T0" fmla="*/ 0 w 984"/>
                <a:gd name="T1" fmla="*/ 147 h 706"/>
                <a:gd name="T2" fmla="*/ 158 w 984"/>
                <a:gd name="T3" fmla="*/ 0 h 706"/>
                <a:gd name="T4" fmla="*/ 328 w 984"/>
                <a:gd name="T5" fmla="*/ 10 h 706"/>
                <a:gd name="T6" fmla="*/ 179 w 984"/>
                <a:gd name="T7" fmla="*/ 176 h 706"/>
                <a:gd name="T8" fmla="*/ 0 w 984"/>
                <a:gd name="T9" fmla="*/ 147 h 706"/>
                <a:gd name="T10" fmla="*/ 0 w 984"/>
                <a:gd name="T11" fmla="*/ 147 h 7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84" h="706">
                  <a:moveTo>
                    <a:pt x="0" y="591"/>
                  </a:moveTo>
                  <a:lnTo>
                    <a:pt x="475" y="0"/>
                  </a:lnTo>
                  <a:lnTo>
                    <a:pt x="984" y="39"/>
                  </a:lnTo>
                  <a:lnTo>
                    <a:pt x="537" y="706"/>
                  </a:lnTo>
                  <a:lnTo>
                    <a:pt x="0" y="591"/>
                  </a:lnTo>
                  <a:close/>
                </a:path>
              </a:pathLst>
            </a:custGeom>
            <a:solidFill>
              <a:srgbClr val="F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Freeform 357"/>
            <p:cNvSpPr>
              <a:spLocks/>
            </p:cNvSpPr>
            <p:nvPr/>
          </p:nvSpPr>
          <p:spPr bwMode="auto">
            <a:xfrm>
              <a:off x="993" y="2860"/>
              <a:ext cx="313" cy="609"/>
            </a:xfrm>
            <a:custGeom>
              <a:avLst/>
              <a:gdLst>
                <a:gd name="T0" fmla="*/ 0 w 937"/>
                <a:gd name="T1" fmla="*/ 136 h 2436"/>
                <a:gd name="T2" fmla="*/ 168 w 937"/>
                <a:gd name="T3" fmla="*/ 154 h 2436"/>
                <a:gd name="T4" fmla="*/ 313 w 937"/>
                <a:gd name="T5" fmla="*/ 0 h 2436"/>
                <a:gd name="T6" fmla="*/ 312 w 937"/>
                <a:gd name="T7" fmla="*/ 407 h 2436"/>
                <a:gd name="T8" fmla="*/ 167 w 937"/>
                <a:gd name="T9" fmla="*/ 609 h 2436"/>
                <a:gd name="T10" fmla="*/ 158 w 937"/>
                <a:gd name="T11" fmla="*/ 256 h 2436"/>
                <a:gd name="T12" fmla="*/ 9 w 937"/>
                <a:gd name="T13" fmla="*/ 236 h 2436"/>
                <a:gd name="T14" fmla="*/ 0 w 937"/>
                <a:gd name="T15" fmla="*/ 136 h 2436"/>
                <a:gd name="T16" fmla="*/ 0 w 937"/>
                <a:gd name="T17" fmla="*/ 136 h 24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37" h="2436">
                  <a:moveTo>
                    <a:pt x="0" y="545"/>
                  </a:moveTo>
                  <a:lnTo>
                    <a:pt x="504" y="614"/>
                  </a:lnTo>
                  <a:lnTo>
                    <a:pt x="937" y="0"/>
                  </a:lnTo>
                  <a:lnTo>
                    <a:pt x="933" y="1629"/>
                  </a:lnTo>
                  <a:lnTo>
                    <a:pt x="501" y="2436"/>
                  </a:lnTo>
                  <a:lnTo>
                    <a:pt x="473" y="1025"/>
                  </a:lnTo>
                  <a:lnTo>
                    <a:pt x="26" y="945"/>
                  </a:lnTo>
                  <a:lnTo>
                    <a:pt x="0" y="545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Freeform 358"/>
            <p:cNvSpPr>
              <a:spLocks/>
            </p:cNvSpPr>
            <p:nvPr/>
          </p:nvSpPr>
          <p:spPr bwMode="auto">
            <a:xfrm>
              <a:off x="1016" y="3008"/>
              <a:ext cx="130" cy="90"/>
            </a:xfrm>
            <a:custGeom>
              <a:avLst/>
              <a:gdLst>
                <a:gd name="T0" fmla="*/ 0 w 388"/>
                <a:gd name="T1" fmla="*/ 0 h 359"/>
                <a:gd name="T2" fmla="*/ 3 w 388"/>
                <a:gd name="T3" fmla="*/ 74 h 359"/>
                <a:gd name="T4" fmla="*/ 130 w 388"/>
                <a:gd name="T5" fmla="*/ 90 h 359"/>
                <a:gd name="T6" fmla="*/ 125 w 388"/>
                <a:gd name="T7" fmla="*/ 11 h 359"/>
                <a:gd name="T8" fmla="*/ 0 w 388"/>
                <a:gd name="T9" fmla="*/ 0 h 359"/>
                <a:gd name="T10" fmla="*/ 0 w 388"/>
                <a:gd name="T11" fmla="*/ 0 h 3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8" h="359">
                  <a:moveTo>
                    <a:pt x="0" y="0"/>
                  </a:moveTo>
                  <a:lnTo>
                    <a:pt x="8" y="295"/>
                  </a:lnTo>
                  <a:lnTo>
                    <a:pt x="388" y="359"/>
                  </a:lnTo>
                  <a:lnTo>
                    <a:pt x="373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Freeform 359"/>
            <p:cNvSpPr>
              <a:spLocks/>
            </p:cNvSpPr>
            <p:nvPr/>
          </p:nvSpPr>
          <p:spPr bwMode="auto">
            <a:xfrm>
              <a:off x="1022" y="3042"/>
              <a:ext cx="122" cy="20"/>
            </a:xfrm>
            <a:custGeom>
              <a:avLst/>
              <a:gdLst>
                <a:gd name="T0" fmla="*/ 2 w 365"/>
                <a:gd name="T1" fmla="*/ 7 h 80"/>
                <a:gd name="T2" fmla="*/ 122 w 365"/>
                <a:gd name="T3" fmla="*/ 20 h 80"/>
                <a:gd name="T4" fmla="*/ 122 w 365"/>
                <a:gd name="T5" fmla="*/ 14 h 80"/>
                <a:gd name="T6" fmla="*/ 0 w 365"/>
                <a:gd name="T7" fmla="*/ 0 h 80"/>
                <a:gd name="T8" fmla="*/ 2 w 365"/>
                <a:gd name="T9" fmla="*/ 7 h 80"/>
                <a:gd name="T10" fmla="*/ 2 w 365"/>
                <a:gd name="T11" fmla="*/ 7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5" h="80">
                  <a:moveTo>
                    <a:pt x="7" y="29"/>
                  </a:moveTo>
                  <a:lnTo>
                    <a:pt x="365" y="80"/>
                  </a:lnTo>
                  <a:lnTo>
                    <a:pt x="364" y="55"/>
                  </a:lnTo>
                  <a:lnTo>
                    <a:pt x="0" y="0"/>
                  </a:lnTo>
                  <a:lnTo>
                    <a:pt x="7" y="29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Freeform 360"/>
            <p:cNvSpPr>
              <a:spLocks/>
            </p:cNvSpPr>
            <p:nvPr/>
          </p:nvSpPr>
          <p:spPr bwMode="auto">
            <a:xfrm>
              <a:off x="1042" y="3030"/>
              <a:ext cx="55" cy="16"/>
            </a:xfrm>
            <a:custGeom>
              <a:avLst/>
              <a:gdLst>
                <a:gd name="T0" fmla="*/ 0 w 165"/>
                <a:gd name="T1" fmla="*/ 0 h 63"/>
                <a:gd name="T2" fmla="*/ 55 w 165"/>
                <a:gd name="T3" fmla="*/ 4 h 63"/>
                <a:gd name="T4" fmla="*/ 55 w 165"/>
                <a:gd name="T5" fmla="*/ 16 h 63"/>
                <a:gd name="T6" fmla="*/ 0 w 165"/>
                <a:gd name="T7" fmla="*/ 11 h 63"/>
                <a:gd name="T8" fmla="*/ 0 w 165"/>
                <a:gd name="T9" fmla="*/ 0 h 63"/>
                <a:gd name="T10" fmla="*/ 0 w 165"/>
                <a:gd name="T11" fmla="*/ 0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5" h="63">
                  <a:moveTo>
                    <a:pt x="1" y="0"/>
                  </a:moveTo>
                  <a:lnTo>
                    <a:pt x="165" y="17"/>
                  </a:lnTo>
                  <a:lnTo>
                    <a:pt x="165" y="63"/>
                  </a:lnTo>
                  <a:lnTo>
                    <a:pt x="0" y="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8" name="Freeform 361"/>
            <p:cNvSpPr>
              <a:spLocks/>
            </p:cNvSpPr>
            <p:nvPr/>
          </p:nvSpPr>
          <p:spPr bwMode="auto">
            <a:xfrm>
              <a:off x="1016" y="3007"/>
              <a:ext cx="129" cy="90"/>
            </a:xfrm>
            <a:custGeom>
              <a:avLst/>
              <a:gdLst>
                <a:gd name="T0" fmla="*/ 127 w 386"/>
                <a:gd name="T1" fmla="*/ 84 h 360"/>
                <a:gd name="T2" fmla="*/ 12 w 386"/>
                <a:gd name="T3" fmla="*/ 70 h 360"/>
                <a:gd name="T4" fmla="*/ 9 w 386"/>
                <a:gd name="T5" fmla="*/ 7 h 360"/>
                <a:gd name="T6" fmla="*/ 125 w 386"/>
                <a:gd name="T7" fmla="*/ 17 h 360"/>
                <a:gd name="T8" fmla="*/ 125 w 386"/>
                <a:gd name="T9" fmla="*/ 12 h 360"/>
                <a:gd name="T10" fmla="*/ 0 w 386"/>
                <a:gd name="T11" fmla="*/ 0 h 360"/>
                <a:gd name="T12" fmla="*/ 2 w 386"/>
                <a:gd name="T13" fmla="*/ 75 h 360"/>
                <a:gd name="T14" fmla="*/ 129 w 386"/>
                <a:gd name="T15" fmla="*/ 90 h 360"/>
                <a:gd name="T16" fmla="*/ 127 w 386"/>
                <a:gd name="T17" fmla="*/ 84 h 360"/>
                <a:gd name="T18" fmla="*/ 127 w 386"/>
                <a:gd name="T19" fmla="*/ 84 h 3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86" h="360">
                  <a:moveTo>
                    <a:pt x="380" y="337"/>
                  </a:moveTo>
                  <a:lnTo>
                    <a:pt x="37" y="279"/>
                  </a:lnTo>
                  <a:lnTo>
                    <a:pt x="27" y="28"/>
                  </a:lnTo>
                  <a:lnTo>
                    <a:pt x="375" y="68"/>
                  </a:lnTo>
                  <a:lnTo>
                    <a:pt x="373" y="49"/>
                  </a:lnTo>
                  <a:lnTo>
                    <a:pt x="0" y="0"/>
                  </a:lnTo>
                  <a:lnTo>
                    <a:pt x="5" y="300"/>
                  </a:lnTo>
                  <a:lnTo>
                    <a:pt x="386" y="360"/>
                  </a:lnTo>
                  <a:lnTo>
                    <a:pt x="380" y="337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9" name="Freeform 362"/>
            <p:cNvSpPr>
              <a:spLocks/>
            </p:cNvSpPr>
            <p:nvPr/>
          </p:nvSpPr>
          <p:spPr bwMode="auto">
            <a:xfrm>
              <a:off x="975" y="2987"/>
              <a:ext cx="165" cy="471"/>
            </a:xfrm>
            <a:custGeom>
              <a:avLst/>
              <a:gdLst>
                <a:gd name="T0" fmla="*/ 0 w 494"/>
                <a:gd name="T1" fmla="*/ 0 h 1886"/>
                <a:gd name="T2" fmla="*/ 59 w 494"/>
                <a:gd name="T3" fmla="*/ 9 h 1886"/>
                <a:gd name="T4" fmla="*/ 140 w 494"/>
                <a:gd name="T5" fmla="*/ 17 h 1886"/>
                <a:gd name="T6" fmla="*/ 140 w 494"/>
                <a:gd name="T7" fmla="*/ 28 h 1886"/>
                <a:gd name="T8" fmla="*/ 27 w 494"/>
                <a:gd name="T9" fmla="*/ 17 h 1886"/>
                <a:gd name="T10" fmla="*/ 31 w 494"/>
                <a:gd name="T11" fmla="*/ 98 h 1886"/>
                <a:gd name="T12" fmla="*/ 165 w 494"/>
                <a:gd name="T13" fmla="*/ 112 h 1886"/>
                <a:gd name="T14" fmla="*/ 161 w 494"/>
                <a:gd name="T15" fmla="*/ 471 h 1886"/>
                <a:gd name="T16" fmla="*/ 31 w 494"/>
                <a:gd name="T17" fmla="*/ 453 h 1886"/>
                <a:gd name="T18" fmla="*/ 9 w 494"/>
                <a:gd name="T19" fmla="*/ 438 h 1886"/>
                <a:gd name="T20" fmla="*/ 0 w 494"/>
                <a:gd name="T21" fmla="*/ 0 h 1886"/>
                <a:gd name="T22" fmla="*/ 0 w 494"/>
                <a:gd name="T23" fmla="*/ 0 h 188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94" h="1886">
                  <a:moveTo>
                    <a:pt x="0" y="0"/>
                  </a:moveTo>
                  <a:lnTo>
                    <a:pt x="176" y="37"/>
                  </a:lnTo>
                  <a:lnTo>
                    <a:pt x="420" y="69"/>
                  </a:lnTo>
                  <a:lnTo>
                    <a:pt x="418" y="113"/>
                  </a:lnTo>
                  <a:lnTo>
                    <a:pt x="82" y="67"/>
                  </a:lnTo>
                  <a:lnTo>
                    <a:pt x="92" y="392"/>
                  </a:lnTo>
                  <a:lnTo>
                    <a:pt x="494" y="450"/>
                  </a:lnTo>
                  <a:lnTo>
                    <a:pt x="481" y="1886"/>
                  </a:lnTo>
                  <a:lnTo>
                    <a:pt x="92" y="1812"/>
                  </a:lnTo>
                  <a:lnTo>
                    <a:pt x="28" y="17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0" name="Freeform 363"/>
            <p:cNvSpPr>
              <a:spLocks/>
            </p:cNvSpPr>
            <p:nvPr/>
          </p:nvSpPr>
          <p:spPr bwMode="auto">
            <a:xfrm>
              <a:off x="1009" y="3104"/>
              <a:ext cx="29" cy="340"/>
            </a:xfrm>
            <a:custGeom>
              <a:avLst/>
              <a:gdLst>
                <a:gd name="T0" fmla="*/ 0 w 86"/>
                <a:gd name="T1" fmla="*/ 0 h 1359"/>
                <a:gd name="T2" fmla="*/ 29 w 86"/>
                <a:gd name="T3" fmla="*/ 1 h 1359"/>
                <a:gd name="T4" fmla="*/ 20 w 86"/>
                <a:gd name="T5" fmla="*/ 11 h 1359"/>
                <a:gd name="T6" fmla="*/ 27 w 86"/>
                <a:gd name="T7" fmla="*/ 336 h 1359"/>
                <a:gd name="T8" fmla="*/ 7 w 86"/>
                <a:gd name="T9" fmla="*/ 340 h 1359"/>
                <a:gd name="T10" fmla="*/ 0 w 86"/>
                <a:gd name="T11" fmla="*/ 0 h 1359"/>
                <a:gd name="T12" fmla="*/ 0 w 86"/>
                <a:gd name="T13" fmla="*/ 0 h 13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" h="1359">
                  <a:moveTo>
                    <a:pt x="0" y="0"/>
                  </a:moveTo>
                  <a:lnTo>
                    <a:pt x="86" y="4"/>
                  </a:lnTo>
                  <a:lnTo>
                    <a:pt x="60" y="43"/>
                  </a:lnTo>
                  <a:lnTo>
                    <a:pt x="79" y="1344"/>
                  </a:lnTo>
                  <a:lnTo>
                    <a:pt x="21" y="13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1" name="Freeform 364"/>
            <p:cNvSpPr>
              <a:spLocks/>
            </p:cNvSpPr>
            <p:nvPr/>
          </p:nvSpPr>
          <p:spPr bwMode="auto">
            <a:xfrm>
              <a:off x="1113" y="3006"/>
              <a:ext cx="54" cy="453"/>
            </a:xfrm>
            <a:custGeom>
              <a:avLst/>
              <a:gdLst>
                <a:gd name="T0" fmla="*/ 0 w 164"/>
                <a:gd name="T1" fmla="*/ 0 h 1814"/>
                <a:gd name="T2" fmla="*/ 23 w 164"/>
                <a:gd name="T3" fmla="*/ 2 h 1814"/>
                <a:gd name="T4" fmla="*/ 54 w 164"/>
                <a:gd name="T5" fmla="*/ 5 h 1814"/>
                <a:gd name="T6" fmla="*/ 54 w 164"/>
                <a:gd name="T7" fmla="*/ 453 h 1814"/>
                <a:gd name="T8" fmla="*/ 5 w 164"/>
                <a:gd name="T9" fmla="*/ 449 h 1814"/>
                <a:gd name="T10" fmla="*/ 0 w 164"/>
                <a:gd name="T11" fmla="*/ 93 h 1814"/>
                <a:gd name="T12" fmla="*/ 34 w 164"/>
                <a:gd name="T13" fmla="*/ 95 h 1814"/>
                <a:gd name="T14" fmla="*/ 29 w 164"/>
                <a:gd name="T15" fmla="*/ 12 h 1814"/>
                <a:gd name="T16" fmla="*/ 0 w 164"/>
                <a:gd name="T17" fmla="*/ 12 h 1814"/>
                <a:gd name="T18" fmla="*/ 0 w 164"/>
                <a:gd name="T19" fmla="*/ 0 h 1814"/>
                <a:gd name="T20" fmla="*/ 0 w 164"/>
                <a:gd name="T21" fmla="*/ 0 h 18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4" h="1814">
                  <a:moveTo>
                    <a:pt x="0" y="0"/>
                  </a:moveTo>
                  <a:lnTo>
                    <a:pt x="70" y="9"/>
                  </a:lnTo>
                  <a:lnTo>
                    <a:pt x="163" y="21"/>
                  </a:lnTo>
                  <a:lnTo>
                    <a:pt x="164" y="1814"/>
                  </a:lnTo>
                  <a:lnTo>
                    <a:pt x="16" y="1798"/>
                  </a:lnTo>
                  <a:lnTo>
                    <a:pt x="1" y="373"/>
                  </a:lnTo>
                  <a:lnTo>
                    <a:pt x="102" y="382"/>
                  </a:lnTo>
                  <a:lnTo>
                    <a:pt x="87" y="50"/>
                  </a:lnTo>
                  <a:lnTo>
                    <a:pt x="1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" name="Freeform 365"/>
            <p:cNvSpPr>
              <a:spLocks/>
            </p:cNvSpPr>
            <p:nvPr/>
          </p:nvSpPr>
          <p:spPr bwMode="auto">
            <a:xfrm>
              <a:off x="1173" y="3130"/>
              <a:ext cx="6" cy="8"/>
            </a:xfrm>
            <a:custGeom>
              <a:avLst/>
              <a:gdLst>
                <a:gd name="T0" fmla="*/ 0 w 18"/>
                <a:gd name="T1" fmla="*/ 4 h 32"/>
                <a:gd name="T2" fmla="*/ 6 w 18"/>
                <a:gd name="T3" fmla="*/ 0 h 32"/>
                <a:gd name="T4" fmla="*/ 6 w 18"/>
                <a:gd name="T5" fmla="*/ 4 h 32"/>
                <a:gd name="T6" fmla="*/ 1 w 18"/>
                <a:gd name="T7" fmla="*/ 8 h 32"/>
                <a:gd name="T8" fmla="*/ 0 w 18"/>
                <a:gd name="T9" fmla="*/ 4 h 32"/>
                <a:gd name="T10" fmla="*/ 0 w 18"/>
                <a:gd name="T11" fmla="*/ 4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2">
                  <a:moveTo>
                    <a:pt x="0" y="16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2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" name="Freeform 366"/>
            <p:cNvSpPr>
              <a:spLocks/>
            </p:cNvSpPr>
            <p:nvPr/>
          </p:nvSpPr>
          <p:spPr bwMode="auto">
            <a:xfrm>
              <a:off x="1173" y="3139"/>
              <a:ext cx="6" cy="8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5 h 30"/>
                <a:gd name="T6" fmla="*/ 1 w 18"/>
                <a:gd name="T7" fmla="*/ 8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4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4" name="Freeform 367"/>
            <p:cNvSpPr>
              <a:spLocks/>
            </p:cNvSpPr>
            <p:nvPr/>
          </p:nvSpPr>
          <p:spPr bwMode="auto">
            <a:xfrm>
              <a:off x="1173" y="3147"/>
              <a:ext cx="6" cy="8"/>
            </a:xfrm>
            <a:custGeom>
              <a:avLst/>
              <a:gdLst>
                <a:gd name="T0" fmla="*/ 0 w 18"/>
                <a:gd name="T1" fmla="*/ 4 h 32"/>
                <a:gd name="T2" fmla="*/ 6 w 18"/>
                <a:gd name="T3" fmla="*/ 0 h 32"/>
                <a:gd name="T4" fmla="*/ 6 w 18"/>
                <a:gd name="T5" fmla="*/ 4 h 32"/>
                <a:gd name="T6" fmla="*/ 1 w 18"/>
                <a:gd name="T7" fmla="*/ 8 h 32"/>
                <a:gd name="T8" fmla="*/ 0 w 18"/>
                <a:gd name="T9" fmla="*/ 4 h 32"/>
                <a:gd name="T10" fmla="*/ 0 w 18"/>
                <a:gd name="T11" fmla="*/ 4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2">
                  <a:moveTo>
                    <a:pt x="0" y="16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2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5" name="Freeform 368"/>
            <p:cNvSpPr>
              <a:spLocks/>
            </p:cNvSpPr>
            <p:nvPr/>
          </p:nvSpPr>
          <p:spPr bwMode="auto">
            <a:xfrm>
              <a:off x="1173" y="3156"/>
              <a:ext cx="6" cy="8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5 h 30"/>
                <a:gd name="T6" fmla="*/ 1 w 18"/>
                <a:gd name="T7" fmla="*/ 8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5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6" name="Freeform 369"/>
            <p:cNvSpPr>
              <a:spLocks/>
            </p:cNvSpPr>
            <p:nvPr/>
          </p:nvSpPr>
          <p:spPr bwMode="auto">
            <a:xfrm>
              <a:off x="1173" y="3164"/>
              <a:ext cx="6" cy="8"/>
            </a:xfrm>
            <a:custGeom>
              <a:avLst/>
              <a:gdLst>
                <a:gd name="T0" fmla="*/ 0 w 19"/>
                <a:gd name="T1" fmla="*/ 4 h 31"/>
                <a:gd name="T2" fmla="*/ 6 w 19"/>
                <a:gd name="T3" fmla="*/ 0 h 31"/>
                <a:gd name="T4" fmla="*/ 6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5"/>
                  </a:moveTo>
                  <a:lnTo>
                    <a:pt x="19" y="0"/>
                  </a:lnTo>
                  <a:lnTo>
                    <a:pt x="18" y="16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7" name="Freeform 370"/>
            <p:cNvSpPr>
              <a:spLocks/>
            </p:cNvSpPr>
            <p:nvPr/>
          </p:nvSpPr>
          <p:spPr bwMode="auto">
            <a:xfrm>
              <a:off x="1173" y="3173"/>
              <a:ext cx="6" cy="8"/>
            </a:xfrm>
            <a:custGeom>
              <a:avLst/>
              <a:gdLst>
                <a:gd name="T0" fmla="*/ 0 w 19"/>
                <a:gd name="T1" fmla="*/ 4 h 30"/>
                <a:gd name="T2" fmla="*/ 6 w 19"/>
                <a:gd name="T3" fmla="*/ 0 h 30"/>
                <a:gd name="T4" fmla="*/ 6 w 19"/>
                <a:gd name="T5" fmla="*/ 5 h 30"/>
                <a:gd name="T6" fmla="*/ 1 w 19"/>
                <a:gd name="T7" fmla="*/ 8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5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8" name="Freeform 371"/>
            <p:cNvSpPr>
              <a:spLocks/>
            </p:cNvSpPr>
            <p:nvPr/>
          </p:nvSpPr>
          <p:spPr bwMode="auto">
            <a:xfrm>
              <a:off x="1173" y="3181"/>
              <a:ext cx="6" cy="8"/>
            </a:xfrm>
            <a:custGeom>
              <a:avLst/>
              <a:gdLst>
                <a:gd name="T0" fmla="*/ 0 w 19"/>
                <a:gd name="T1" fmla="*/ 4 h 31"/>
                <a:gd name="T2" fmla="*/ 6 w 19"/>
                <a:gd name="T3" fmla="*/ 0 h 31"/>
                <a:gd name="T4" fmla="*/ 6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5"/>
                  </a:moveTo>
                  <a:lnTo>
                    <a:pt x="19" y="0"/>
                  </a:lnTo>
                  <a:lnTo>
                    <a:pt x="18" y="16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9" name="Freeform 372"/>
            <p:cNvSpPr>
              <a:spLocks/>
            </p:cNvSpPr>
            <p:nvPr/>
          </p:nvSpPr>
          <p:spPr bwMode="auto">
            <a:xfrm>
              <a:off x="1173" y="3190"/>
              <a:ext cx="6" cy="8"/>
            </a:xfrm>
            <a:custGeom>
              <a:avLst/>
              <a:gdLst>
                <a:gd name="T0" fmla="*/ 0 w 19"/>
                <a:gd name="T1" fmla="*/ 4 h 31"/>
                <a:gd name="T2" fmla="*/ 6 w 19"/>
                <a:gd name="T3" fmla="*/ 0 h 31"/>
                <a:gd name="T4" fmla="*/ 6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5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0" name="Freeform 373"/>
            <p:cNvSpPr>
              <a:spLocks/>
            </p:cNvSpPr>
            <p:nvPr/>
          </p:nvSpPr>
          <p:spPr bwMode="auto">
            <a:xfrm>
              <a:off x="1173" y="3198"/>
              <a:ext cx="6" cy="8"/>
            </a:xfrm>
            <a:custGeom>
              <a:avLst/>
              <a:gdLst>
                <a:gd name="T0" fmla="*/ 0 w 19"/>
                <a:gd name="T1" fmla="*/ 4 h 31"/>
                <a:gd name="T2" fmla="*/ 6 w 19"/>
                <a:gd name="T3" fmla="*/ 0 h 31"/>
                <a:gd name="T4" fmla="*/ 6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6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1" name="Freeform 374"/>
            <p:cNvSpPr>
              <a:spLocks/>
            </p:cNvSpPr>
            <p:nvPr/>
          </p:nvSpPr>
          <p:spPr bwMode="auto">
            <a:xfrm>
              <a:off x="1173" y="3207"/>
              <a:ext cx="6" cy="8"/>
            </a:xfrm>
            <a:custGeom>
              <a:avLst/>
              <a:gdLst>
                <a:gd name="T0" fmla="*/ 0 w 19"/>
                <a:gd name="T1" fmla="*/ 4 h 31"/>
                <a:gd name="T2" fmla="*/ 6 w 19"/>
                <a:gd name="T3" fmla="*/ 0 h 31"/>
                <a:gd name="T4" fmla="*/ 6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5"/>
                  </a:moveTo>
                  <a:lnTo>
                    <a:pt x="19" y="0"/>
                  </a:lnTo>
                  <a:lnTo>
                    <a:pt x="18" y="16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2" name="Freeform 375"/>
            <p:cNvSpPr>
              <a:spLocks/>
            </p:cNvSpPr>
            <p:nvPr/>
          </p:nvSpPr>
          <p:spPr bwMode="auto">
            <a:xfrm>
              <a:off x="1173" y="3216"/>
              <a:ext cx="6" cy="7"/>
            </a:xfrm>
            <a:custGeom>
              <a:avLst/>
              <a:gdLst>
                <a:gd name="T0" fmla="*/ 0 w 19"/>
                <a:gd name="T1" fmla="*/ 4 h 30"/>
                <a:gd name="T2" fmla="*/ 6 w 19"/>
                <a:gd name="T3" fmla="*/ 0 h 30"/>
                <a:gd name="T4" fmla="*/ 6 w 19"/>
                <a:gd name="T5" fmla="*/ 4 h 30"/>
                <a:gd name="T6" fmla="*/ 1 w 19"/>
                <a:gd name="T7" fmla="*/ 7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5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3" name="Freeform 376"/>
            <p:cNvSpPr>
              <a:spLocks/>
            </p:cNvSpPr>
            <p:nvPr/>
          </p:nvSpPr>
          <p:spPr bwMode="auto">
            <a:xfrm>
              <a:off x="1173" y="3224"/>
              <a:ext cx="6" cy="8"/>
            </a:xfrm>
            <a:custGeom>
              <a:avLst/>
              <a:gdLst>
                <a:gd name="T0" fmla="*/ 0 w 19"/>
                <a:gd name="T1" fmla="*/ 4 h 31"/>
                <a:gd name="T2" fmla="*/ 6 w 19"/>
                <a:gd name="T3" fmla="*/ 0 h 31"/>
                <a:gd name="T4" fmla="*/ 6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5"/>
                  </a:moveTo>
                  <a:lnTo>
                    <a:pt x="19" y="0"/>
                  </a:lnTo>
                  <a:lnTo>
                    <a:pt x="18" y="16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4" name="Freeform 377"/>
            <p:cNvSpPr>
              <a:spLocks/>
            </p:cNvSpPr>
            <p:nvPr/>
          </p:nvSpPr>
          <p:spPr bwMode="auto">
            <a:xfrm>
              <a:off x="1173" y="3233"/>
              <a:ext cx="6" cy="7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4 h 30"/>
                <a:gd name="T6" fmla="*/ 0 w 18"/>
                <a:gd name="T7" fmla="*/ 7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5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1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5" name="Freeform 378"/>
            <p:cNvSpPr>
              <a:spLocks/>
            </p:cNvSpPr>
            <p:nvPr/>
          </p:nvSpPr>
          <p:spPr bwMode="auto">
            <a:xfrm>
              <a:off x="1173" y="3241"/>
              <a:ext cx="6" cy="8"/>
            </a:xfrm>
            <a:custGeom>
              <a:avLst/>
              <a:gdLst>
                <a:gd name="T0" fmla="*/ 0 w 18"/>
                <a:gd name="T1" fmla="*/ 4 h 31"/>
                <a:gd name="T2" fmla="*/ 6 w 18"/>
                <a:gd name="T3" fmla="*/ 0 h 31"/>
                <a:gd name="T4" fmla="*/ 6 w 18"/>
                <a:gd name="T5" fmla="*/ 4 h 31"/>
                <a:gd name="T6" fmla="*/ 0 w 18"/>
                <a:gd name="T7" fmla="*/ 8 h 31"/>
                <a:gd name="T8" fmla="*/ 0 w 18"/>
                <a:gd name="T9" fmla="*/ 4 h 31"/>
                <a:gd name="T10" fmla="*/ 0 w 18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5"/>
                  </a:moveTo>
                  <a:lnTo>
                    <a:pt x="18" y="0"/>
                  </a:lnTo>
                  <a:lnTo>
                    <a:pt x="17" y="16"/>
                  </a:lnTo>
                  <a:lnTo>
                    <a:pt x="1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6" name="Freeform 379"/>
            <p:cNvSpPr>
              <a:spLocks/>
            </p:cNvSpPr>
            <p:nvPr/>
          </p:nvSpPr>
          <p:spPr bwMode="auto">
            <a:xfrm>
              <a:off x="1173" y="3250"/>
              <a:ext cx="6" cy="7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4 h 30"/>
                <a:gd name="T6" fmla="*/ 0 w 18"/>
                <a:gd name="T7" fmla="*/ 7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5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1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7" name="Freeform 380"/>
            <p:cNvSpPr>
              <a:spLocks/>
            </p:cNvSpPr>
            <p:nvPr/>
          </p:nvSpPr>
          <p:spPr bwMode="auto">
            <a:xfrm>
              <a:off x="1173" y="3258"/>
              <a:ext cx="6" cy="8"/>
            </a:xfrm>
            <a:custGeom>
              <a:avLst/>
              <a:gdLst>
                <a:gd name="T0" fmla="*/ 0 w 18"/>
                <a:gd name="T1" fmla="*/ 4 h 31"/>
                <a:gd name="T2" fmla="*/ 6 w 18"/>
                <a:gd name="T3" fmla="*/ 0 h 31"/>
                <a:gd name="T4" fmla="*/ 6 w 18"/>
                <a:gd name="T5" fmla="*/ 4 h 31"/>
                <a:gd name="T6" fmla="*/ 0 w 18"/>
                <a:gd name="T7" fmla="*/ 8 h 31"/>
                <a:gd name="T8" fmla="*/ 0 w 18"/>
                <a:gd name="T9" fmla="*/ 4 h 31"/>
                <a:gd name="T10" fmla="*/ 0 w 18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5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1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8" name="Freeform 381"/>
            <p:cNvSpPr>
              <a:spLocks/>
            </p:cNvSpPr>
            <p:nvPr/>
          </p:nvSpPr>
          <p:spPr bwMode="auto">
            <a:xfrm>
              <a:off x="1173" y="3267"/>
              <a:ext cx="6" cy="7"/>
            </a:xfrm>
            <a:custGeom>
              <a:avLst/>
              <a:gdLst>
                <a:gd name="T0" fmla="*/ 0 w 18"/>
                <a:gd name="T1" fmla="*/ 3 h 31"/>
                <a:gd name="T2" fmla="*/ 6 w 18"/>
                <a:gd name="T3" fmla="*/ 0 h 31"/>
                <a:gd name="T4" fmla="*/ 6 w 18"/>
                <a:gd name="T5" fmla="*/ 4 h 31"/>
                <a:gd name="T6" fmla="*/ 0 w 18"/>
                <a:gd name="T7" fmla="*/ 7 h 31"/>
                <a:gd name="T8" fmla="*/ 0 w 18"/>
                <a:gd name="T9" fmla="*/ 3 h 31"/>
                <a:gd name="T10" fmla="*/ 0 w 18"/>
                <a:gd name="T11" fmla="*/ 3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5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1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9" name="Freeform 382"/>
            <p:cNvSpPr>
              <a:spLocks/>
            </p:cNvSpPr>
            <p:nvPr/>
          </p:nvSpPr>
          <p:spPr bwMode="auto">
            <a:xfrm>
              <a:off x="1173" y="3275"/>
              <a:ext cx="6" cy="8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5 h 30"/>
                <a:gd name="T6" fmla="*/ 0 w 18"/>
                <a:gd name="T7" fmla="*/ 8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6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1" y="3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0" name="Freeform 383"/>
            <p:cNvSpPr>
              <a:spLocks/>
            </p:cNvSpPr>
            <p:nvPr/>
          </p:nvSpPr>
          <p:spPr bwMode="auto">
            <a:xfrm>
              <a:off x="1173" y="3284"/>
              <a:ext cx="6" cy="7"/>
            </a:xfrm>
            <a:custGeom>
              <a:avLst/>
              <a:gdLst>
                <a:gd name="T0" fmla="*/ 0 w 18"/>
                <a:gd name="T1" fmla="*/ 3 h 30"/>
                <a:gd name="T2" fmla="*/ 6 w 18"/>
                <a:gd name="T3" fmla="*/ 0 h 30"/>
                <a:gd name="T4" fmla="*/ 6 w 18"/>
                <a:gd name="T5" fmla="*/ 4 h 30"/>
                <a:gd name="T6" fmla="*/ 0 w 18"/>
                <a:gd name="T7" fmla="*/ 7 h 30"/>
                <a:gd name="T8" fmla="*/ 0 w 18"/>
                <a:gd name="T9" fmla="*/ 3 h 30"/>
                <a:gd name="T10" fmla="*/ 0 w 18"/>
                <a:gd name="T11" fmla="*/ 3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4"/>
                  </a:moveTo>
                  <a:lnTo>
                    <a:pt x="18" y="0"/>
                  </a:lnTo>
                  <a:lnTo>
                    <a:pt x="17" y="16"/>
                  </a:lnTo>
                  <a:lnTo>
                    <a:pt x="1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1" name="Freeform 384"/>
            <p:cNvSpPr>
              <a:spLocks/>
            </p:cNvSpPr>
            <p:nvPr/>
          </p:nvSpPr>
          <p:spPr bwMode="auto">
            <a:xfrm>
              <a:off x="1173" y="3292"/>
              <a:ext cx="6" cy="8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5 h 30"/>
                <a:gd name="T6" fmla="*/ 1 w 18"/>
                <a:gd name="T7" fmla="*/ 8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5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2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2" name="Freeform 385"/>
            <p:cNvSpPr>
              <a:spLocks/>
            </p:cNvSpPr>
            <p:nvPr/>
          </p:nvSpPr>
          <p:spPr bwMode="auto">
            <a:xfrm>
              <a:off x="1173" y="3301"/>
              <a:ext cx="6" cy="7"/>
            </a:xfrm>
            <a:custGeom>
              <a:avLst/>
              <a:gdLst>
                <a:gd name="T0" fmla="*/ 0 w 18"/>
                <a:gd name="T1" fmla="*/ 3 h 30"/>
                <a:gd name="T2" fmla="*/ 6 w 18"/>
                <a:gd name="T3" fmla="*/ 0 h 30"/>
                <a:gd name="T4" fmla="*/ 6 w 18"/>
                <a:gd name="T5" fmla="*/ 4 h 30"/>
                <a:gd name="T6" fmla="*/ 1 w 18"/>
                <a:gd name="T7" fmla="*/ 7 h 30"/>
                <a:gd name="T8" fmla="*/ 0 w 18"/>
                <a:gd name="T9" fmla="*/ 3 h 30"/>
                <a:gd name="T10" fmla="*/ 0 w 18"/>
                <a:gd name="T11" fmla="*/ 3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4"/>
                  </a:moveTo>
                  <a:lnTo>
                    <a:pt x="18" y="0"/>
                  </a:lnTo>
                  <a:lnTo>
                    <a:pt x="17" y="15"/>
                  </a:lnTo>
                  <a:lnTo>
                    <a:pt x="2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3" name="Freeform 386"/>
            <p:cNvSpPr>
              <a:spLocks/>
            </p:cNvSpPr>
            <p:nvPr/>
          </p:nvSpPr>
          <p:spPr bwMode="auto">
            <a:xfrm>
              <a:off x="1173" y="3309"/>
              <a:ext cx="6" cy="8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5 h 30"/>
                <a:gd name="T6" fmla="*/ 1 w 18"/>
                <a:gd name="T7" fmla="*/ 8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5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2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4" name="Freeform 387"/>
            <p:cNvSpPr>
              <a:spLocks/>
            </p:cNvSpPr>
            <p:nvPr/>
          </p:nvSpPr>
          <p:spPr bwMode="auto">
            <a:xfrm>
              <a:off x="1173" y="3317"/>
              <a:ext cx="6" cy="8"/>
            </a:xfrm>
            <a:custGeom>
              <a:avLst/>
              <a:gdLst>
                <a:gd name="T0" fmla="*/ 0 w 18"/>
                <a:gd name="T1" fmla="*/ 4 h 31"/>
                <a:gd name="T2" fmla="*/ 6 w 18"/>
                <a:gd name="T3" fmla="*/ 0 h 31"/>
                <a:gd name="T4" fmla="*/ 6 w 18"/>
                <a:gd name="T5" fmla="*/ 4 h 31"/>
                <a:gd name="T6" fmla="*/ 1 w 18"/>
                <a:gd name="T7" fmla="*/ 8 h 31"/>
                <a:gd name="T8" fmla="*/ 0 w 18"/>
                <a:gd name="T9" fmla="*/ 4 h 31"/>
                <a:gd name="T10" fmla="*/ 0 w 18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5"/>
                  </a:moveTo>
                  <a:lnTo>
                    <a:pt x="18" y="0"/>
                  </a:lnTo>
                  <a:lnTo>
                    <a:pt x="18" y="16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5" name="Freeform 388"/>
            <p:cNvSpPr>
              <a:spLocks/>
            </p:cNvSpPr>
            <p:nvPr/>
          </p:nvSpPr>
          <p:spPr bwMode="auto">
            <a:xfrm>
              <a:off x="1173" y="3326"/>
              <a:ext cx="6" cy="8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5 h 30"/>
                <a:gd name="T6" fmla="*/ 1 w 18"/>
                <a:gd name="T7" fmla="*/ 8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5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6" name="Freeform 389"/>
            <p:cNvSpPr>
              <a:spLocks/>
            </p:cNvSpPr>
            <p:nvPr/>
          </p:nvSpPr>
          <p:spPr bwMode="auto">
            <a:xfrm>
              <a:off x="1173" y="3334"/>
              <a:ext cx="6" cy="8"/>
            </a:xfrm>
            <a:custGeom>
              <a:avLst/>
              <a:gdLst>
                <a:gd name="T0" fmla="*/ 0 w 18"/>
                <a:gd name="T1" fmla="*/ 4 h 31"/>
                <a:gd name="T2" fmla="*/ 6 w 18"/>
                <a:gd name="T3" fmla="*/ 0 h 31"/>
                <a:gd name="T4" fmla="*/ 6 w 18"/>
                <a:gd name="T5" fmla="*/ 4 h 31"/>
                <a:gd name="T6" fmla="*/ 1 w 18"/>
                <a:gd name="T7" fmla="*/ 8 h 31"/>
                <a:gd name="T8" fmla="*/ 0 w 18"/>
                <a:gd name="T9" fmla="*/ 4 h 31"/>
                <a:gd name="T10" fmla="*/ 0 w 18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5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7" name="Freeform 390"/>
            <p:cNvSpPr>
              <a:spLocks/>
            </p:cNvSpPr>
            <p:nvPr/>
          </p:nvSpPr>
          <p:spPr bwMode="auto">
            <a:xfrm>
              <a:off x="1173" y="3343"/>
              <a:ext cx="6" cy="8"/>
            </a:xfrm>
            <a:custGeom>
              <a:avLst/>
              <a:gdLst>
                <a:gd name="T0" fmla="*/ 0 w 18"/>
                <a:gd name="T1" fmla="*/ 4 h 31"/>
                <a:gd name="T2" fmla="*/ 6 w 18"/>
                <a:gd name="T3" fmla="*/ 0 h 31"/>
                <a:gd name="T4" fmla="*/ 6 w 18"/>
                <a:gd name="T5" fmla="*/ 4 h 31"/>
                <a:gd name="T6" fmla="*/ 1 w 18"/>
                <a:gd name="T7" fmla="*/ 8 h 31"/>
                <a:gd name="T8" fmla="*/ 0 w 18"/>
                <a:gd name="T9" fmla="*/ 4 h 31"/>
                <a:gd name="T10" fmla="*/ 0 w 18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5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8" name="Freeform 391"/>
            <p:cNvSpPr>
              <a:spLocks/>
            </p:cNvSpPr>
            <p:nvPr/>
          </p:nvSpPr>
          <p:spPr bwMode="auto">
            <a:xfrm>
              <a:off x="1173" y="3351"/>
              <a:ext cx="7" cy="8"/>
            </a:xfrm>
            <a:custGeom>
              <a:avLst/>
              <a:gdLst>
                <a:gd name="T0" fmla="*/ 0 w 19"/>
                <a:gd name="T1" fmla="*/ 4 h 31"/>
                <a:gd name="T2" fmla="*/ 7 w 19"/>
                <a:gd name="T3" fmla="*/ 0 h 31"/>
                <a:gd name="T4" fmla="*/ 7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6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9" name="Freeform 392"/>
            <p:cNvSpPr>
              <a:spLocks/>
            </p:cNvSpPr>
            <p:nvPr/>
          </p:nvSpPr>
          <p:spPr bwMode="auto">
            <a:xfrm>
              <a:off x="1173" y="3360"/>
              <a:ext cx="7" cy="8"/>
            </a:xfrm>
            <a:custGeom>
              <a:avLst/>
              <a:gdLst>
                <a:gd name="T0" fmla="*/ 0 w 19"/>
                <a:gd name="T1" fmla="*/ 4 h 30"/>
                <a:gd name="T2" fmla="*/ 7 w 19"/>
                <a:gd name="T3" fmla="*/ 0 h 30"/>
                <a:gd name="T4" fmla="*/ 7 w 19"/>
                <a:gd name="T5" fmla="*/ 4 h 30"/>
                <a:gd name="T6" fmla="*/ 1 w 19"/>
                <a:gd name="T7" fmla="*/ 8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4"/>
                  </a:moveTo>
                  <a:lnTo>
                    <a:pt x="19" y="0"/>
                  </a:lnTo>
                  <a:lnTo>
                    <a:pt x="18" y="16"/>
                  </a:lnTo>
                  <a:lnTo>
                    <a:pt x="2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0" name="Freeform 393"/>
            <p:cNvSpPr>
              <a:spLocks/>
            </p:cNvSpPr>
            <p:nvPr/>
          </p:nvSpPr>
          <p:spPr bwMode="auto">
            <a:xfrm>
              <a:off x="1173" y="3369"/>
              <a:ext cx="7" cy="7"/>
            </a:xfrm>
            <a:custGeom>
              <a:avLst/>
              <a:gdLst>
                <a:gd name="T0" fmla="*/ 0 w 19"/>
                <a:gd name="T1" fmla="*/ 4 h 30"/>
                <a:gd name="T2" fmla="*/ 7 w 19"/>
                <a:gd name="T3" fmla="*/ 0 h 30"/>
                <a:gd name="T4" fmla="*/ 7 w 19"/>
                <a:gd name="T5" fmla="*/ 4 h 30"/>
                <a:gd name="T6" fmla="*/ 1 w 19"/>
                <a:gd name="T7" fmla="*/ 7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6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1" name="Freeform 394"/>
            <p:cNvSpPr>
              <a:spLocks/>
            </p:cNvSpPr>
            <p:nvPr/>
          </p:nvSpPr>
          <p:spPr bwMode="auto">
            <a:xfrm>
              <a:off x="1173" y="3377"/>
              <a:ext cx="7" cy="8"/>
            </a:xfrm>
            <a:custGeom>
              <a:avLst/>
              <a:gdLst>
                <a:gd name="T0" fmla="*/ 0 w 19"/>
                <a:gd name="T1" fmla="*/ 4 h 30"/>
                <a:gd name="T2" fmla="*/ 7 w 19"/>
                <a:gd name="T3" fmla="*/ 0 h 30"/>
                <a:gd name="T4" fmla="*/ 7 w 19"/>
                <a:gd name="T5" fmla="*/ 5 h 30"/>
                <a:gd name="T6" fmla="*/ 1 w 19"/>
                <a:gd name="T7" fmla="*/ 8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4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2" name="Freeform 395"/>
            <p:cNvSpPr>
              <a:spLocks/>
            </p:cNvSpPr>
            <p:nvPr/>
          </p:nvSpPr>
          <p:spPr bwMode="auto">
            <a:xfrm>
              <a:off x="1173" y="3386"/>
              <a:ext cx="7" cy="7"/>
            </a:xfrm>
            <a:custGeom>
              <a:avLst/>
              <a:gdLst>
                <a:gd name="T0" fmla="*/ 0 w 19"/>
                <a:gd name="T1" fmla="*/ 4 h 30"/>
                <a:gd name="T2" fmla="*/ 7 w 19"/>
                <a:gd name="T3" fmla="*/ 0 h 30"/>
                <a:gd name="T4" fmla="*/ 7 w 19"/>
                <a:gd name="T5" fmla="*/ 4 h 30"/>
                <a:gd name="T6" fmla="*/ 1 w 19"/>
                <a:gd name="T7" fmla="*/ 7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6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3" name="Freeform 396"/>
            <p:cNvSpPr>
              <a:spLocks/>
            </p:cNvSpPr>
            <p:nvPr/>
          </p:nvSpPr>
          <p:spPr bwMode="auto">
            <a:xfrm>
              <a:off x="1173" y="3394"/>
              <a:ext cx="7" cy="8"/>
            </a:xfrm>
            <a:custGeom>
              <a:avLst/>
              <a:gdLst>
                <a:gd name="T0" fmla="*/ 0 w 19"/>
                <a:gd name="T1" fmla="*/ 4 h 30"/>
                <a:gd name="T2" fmla="*/ 7 w 19"/>
                <a:gd name="T3" fmla="*/ 0 h 30"/>
                <a:gd name="T4" fmla="*/ 7 w 19"/>
                <a:gd name="T5" fmla="*/ 4 h 30"/>
                <a:gd name="T6" fmla="*/ 1 w 19"/>
                <a:gd name="T7" fmla="*/ 8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4"/>
                  </a:moveTo>
                  <a:lnTo>
                    <a:pt x="19" y="0"/>
                  </a:lnTo>
                  <a:lnTo>
                    <a:pt x="18" y="16"/>
                  </a:lnTo>
                  <a:lnTo>
                    <a:pt x="2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4" name="Freeform 397"/>
            <p:cNvSpPr>
              <a:spLocks/>
            </p:cNvSpPr>
            <p:nvPr/>
          </p:nvSpPr>
          <p:spPr bwMode="auto">
            <a:xfrm>
              <a:off x="1173" y="3403"/>
              <a:ext cx="7" cy="7"/>
            </a:xfrm>
            <a:custGeom>
              <a:avLst/>
              <a:gdLst>
                <a:gd name="T0" fmla="*/ 0 w 19"/>
                <a:gd name="T1" fmla="*/ 3 h 31"/>
                <a:gd name="T2" fmla="*/ 7 w 19"/>
                <a:gd name="T3" fmla="*/ 0 h 31"/>
                <a:gd name="T4" fmla="*/ 7 w 19"/>
                <a:gd name="T5" fmla="*/ 4 h 31"/>
                <a:gd name="T6" fmla="*/ 1 w 19"/>
                <a:gd name="T7" fmla="*/ 7 h 31"/>
                <a:gd name="T8" fmla="*/ 0 w 19"/>
                <a:gd name="T9" fmla="*/ 3 h 31"/>
                <a:gd name="T10" fmla="*/ 0 w 19"/>
                <a:gd name="T11" fmla="*/ 3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5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5" name="Freeform 398"/>
            <p:cNvSpPr>
              <a:spLocks/>
            </p:cNvSpPr>
            <p:nvPr/>
          </p:nvSpPr>
          <p:spPr bwMode="auto">
            <a:xfrm>
              <a:off x="1173" y="3411"/>
              <a:ext cx="7" cy="8"/>
            </a:xfrm>
            <a:custGeom>
              <a:avLst/>
              <a:gdLst>
                <a:gd name="T0" fmla="*/ 0 w 19"/>
                <a:gd name="T1" fmla="*/ 4 h 31"/>
                <a:gd name="T2" fmla="*/ 7 w 19"/>
                <a:gd name="T3" fmla="*/ 0 h 31"/>
                <a:gd name="T4" fmla="*/ 7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6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6" name="Freeform 399"/>
            <p:cNvSpPr>
              <a:spLocks/>
            </p:cNvSpPr>
            <p:nvPr/>
          </p:nvSpPr>
          <p:spPr bwMode="auto">
            <a:xfrm>
              <a:off x="1174" y="3420"/>
              <a:ext cx="6" cy="7"/>
            </a:xfrm>
            <a:custGeom>
              <a:avLst/>
              <a:gdLst>
                <a:gd name="T0" fmla="*/ 0 w 18"/>
                <a:gd name="T1" fmla="*/ 3 h 30"/>
                <a:gd name="T2" fmla="*/ 6 w 18"/>
                <a:gd name="T3" fmla="*/ 0 h 30"/>
                <a:gd name="T4" fmla="*/ 6 w 18"/>
                <a:gd name="T5" fmla="*/ 4 h 30"/>
                <a:gd name="T6" fmla="*/ 0 w 18"/>
                <a:gd name="T7" fmla="*/ 7 h 30"/>
                <a:gd name="T8" fmla="*/ 0 w 18"/>
                <a:gd name="T9" fmla="*/ 3 h 30"/>
                <a:gd name="T10" fmla="*/ 0 w 18"/>
                <a:gd name="T11" fmla="*/ 3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4"/>
                  </a:moveTo>
                  <a:lnTo>
                    <a:pt x="18" y="0"/>
                  </a:lnTo>
                  <a:lnTo>
                    <a:pt x="17" y="16"/>
                  </a:lnTo>
                  <a:lnTo>
                    <a:pt x="1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7" name="Freeform 400"/>
            <p:cNvSpPr>
              <a:spLocks/>
            </p:cNvSpPr>
            <p:nvPr/>
          </p:nvSpPr>
          <p:spPr bwMode="auto">
            <a:xfrm>
              <a:off x="1034" y="3108"/>
              <a:ext cx="28" cy="329"/>
            </a:xfrm>
            <a:custGeom>
              <a:avLst/>
              <a:gdLst>
                <a:gd name="T0" fmla="*/ 0 w 83"/>
                <a:gd name="T1" fmla="*/ 9 h 1317"/>
                <a:gd name="T2" fmla="*/ 23 w 83"/>
                <a:gd name="T3" fmla="*/ 0 h 1317"/>
                <a:gd name="T4" fmla="*/ 28 w 83"/>
                <a:gd name="T5" fmla="*/ 329 h 1317"/>
                <a:gd name="T6" fmla="*/ 7 w 83"/>
                <a:gd name="T7" fmla="*/ 321 h 1317"/>
                <a:gd name="T8" fmla="*/ 0 w 83"/>
                <a:gd name="T9" fmla="*/ 9 h 1317"/>
                <a:gd name="T10" fmla="*/ 0 w 83"/>
                <a:gd name="T11" fmla="*/ 9 h 13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1317">
                  <a:moveTo>
                    <a:pt x="0" y="38"/>
                  </a:moveTo>
                  <a:lnTo>
                    <a:pt x="67" y="0"/>
                  </a:lnTo>
                  <a:lnTo>
                    <a:pt x="83" y="1317"/>
                  </a:lnTo>
                  <a:lnTo>
                    <a:pt x="21" y="1286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8" name="Freeform 401"/>
            <p:cNvSpPr>
              <a:spLocks/>
            </p:cNvSpPr>
            <p:nvPr/>
          </p:nvSpPr>
          <p:spPr bwMode="auto">
            <a:xfrm>
              <a:off x="977" y="2841"/>
              <a:ext cx="332" cy="616"/>
            </a:xfrm>
            <a:custGeom>
              <a:avLst/>
              <a:gdLst>
                <a:gd name="T0" fmla="*/ 0 w 997"/>
                <a:gd name="T1" fmla="*/ 147 h 2466"/>
                <a:gd name="T2" fmla="*/ 160 w 997"/>
                <a:gd name="T3" fmla="*/ 0 h 2466"/>
                <a:gd name="T4" fmla="*/ 331 w 997"/>
                <a:gd name="T5" fmla="*/ 10 h 2466"/>
                <a:gd name="T6" fmla="*/ 332 w 997"/>
                <a:gd name="T7" fmla="*/ 427 h 2466"/>
                <a:gd name="T8" fmla="*/ 202 w 997"/>
                <a:gd name="T9" fmla="*/ 614 h 2466"/>
                <a:gd name="T10" fmla="*/ 190 w 997"/>
                <a:gd name="T11" fmla="*/ 616 h 2466"/>
                <a:gd name="T12" fmla="*/ 325 w 997"/>
                <a:gd name="T13" fmla="*/ 425 h 2466"/>
                <a:gd name="T14" fmla="*/ 322 w 997"/>
                <a:gd name="T15" fmla="*/ 17 h 2466"/>
                <a:gd name="T16" fmla="*/ 162 w 997"/>
                <a:gd name="T17" fmla="*/ 7 h 2466"/>
                <a:gd name="T18" fmla="*/ 4 w 997"/>
                <a:gd name="T19" fmla="*/ 148 h 2466"/>
                <a:gd name="T20" fmla="*/ 18 w 997"/>
                <a:gd name="T21" fmla="*/ 592 h 2466"/>
                <a:gd name="T22" fmla="*/ 10 w 997"/>
                <a:gd name="T23" fmla="*/ 583 h 2466"/>
                <a:gd name="T24" fmla="*/ 0 w 997"/>
                <a:gd name="T25" fmla="*/ 147 h 2466"/>
                <a:gd name="T26" fmla="*/ 0 w 997"/>
                <a:gd name="T27" fmla="*/ 147 h 246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97" h="2466">
                  <a:moveTo>
                    <a:pt x="0" y="590"/>
                  </a:moveTo>
                  <a:lnTo>
                    <a:pt x="480" y="0"/>
                  </a:lnTo>
                  <a:lnTo>
                    <a:pt x="995" y="41"/>
                  </a:lnTo>
                  <a:lnTo>
                    <a:pt x="997" y="1708"/>
                  </a:lnTo>
                  <a:lnTo>
                    <a:pt x="607" y="2456"/>
                  </a:lnTo>
                  <a:lnTo>
                    <a:pt x="572" y="2466"/>
                  </a:lnTo>
                  <a:lnTo>
                    <a:pt x="975" y="1701"/>
                  </a:lnTo>
                  <a:lnTo>
                    <a:pt x="968" y="67"/>
                  </a:lnTo>
                  <a:lnTo>
                    <a:pt x="486" y="27"/>
                  </a:lnTo>
                  <a:lnTo>
                    <a:pt x="11" y="594"/>
                  </a:lnTo>
                  <a:lnTo>
                    <a:pt x="55" y="2371"/>
                  </a:lnTo>
                  <a:lnTo>
                    <a:pt x="31" y="2335"/>
                  </a:lnTo>
                  <a:lnTo>
                    <a:pt x="0" y="5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9" name="Freeform 402"/>
            <p:cNvSpPr>
              <a:spLocks/>
            </p:cNvSpPr>
            <p:nvPr/>
          </p:nvSpPr>
          <p:spPr bwMode="auto">
            <a:xfrm>
              <a:off x="1165" y="2854"/>
              <a:ext cx="143" cy="158"/>
            </a:xfrm>
            <a:custGeom>
              <a:avLst/>
              <a:gdLst>
                <a:gd name="T0" fmla="*/ 0 w 429"/>
                <a:gd name="T1" fmla="*/ 157 h 630"/>
                <a:gd name="T2" fmla="*/ 136 w 429"/>
                <a:gd name="T3" fmla="*/ 0 h 630"/>
                <a:gd name="T4" fmla="*/ 143 w 429"/>
                <a:gd name="T5" fmla="*/ 5 h 630"/>
                <a:gd name="T6" fmla="*/ 3 w 429"/>
                <a:gd name="T7" fmla="*/ 158 h 630"/>
                <a:gd name="T8" fmla="*/ 0 w 429"/>
                <a:gd name="T9" fmla="*/ 157 h 630"/>
                <a:gd name="T10" fmla="*/ 0 w 429"/>
                <a:gd name="T11" fmla="*/ 157 h 6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9" h="630">
                  <a:moveTo>
                    <a:pt x="0" y="625"/>
                  </a:moveTo>
                  <a:lnTo>
                    <a:pt x="407" y="0"/>
                  </a:lnTo>
                  <a:lnTo>
                    <a:pt x="429" y="18"/>
                  </a:lnTo>
                  <a:lnTo>
                    <a:pt x="8" y="630"/>
                  </a:lnTo>
                  <a:lnTo>
                    <a:pt x="0" y="6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0" name="Freeform 403"/>
            <p:cNvSpPr>
              <a:spLocks/>
            </p:cNvSpPr>
            <p:nvPr/>
          </p:nvSpPr>
          <p:spPr bwMode="auto">
            <a:xfrm>
              <a:off x="987" y="3423"/>
              <a:ext cx="193" cy="49"/>
            </a:xfrm>
            <a:custGeom>
              <a:avLst/>
              <a:gdLst>
                <a:gd name="T0" fmla="*/ 0 w 580"/>
                <a:gd name="T1" fmla="*/ 0 h 198"/>
                <a:gd name="T2" fmla="*/ 3 w 580"/>
                <a:gd name="T3" fmla="*/ 7 h 198"/>
                <a:gd name="T4" fmla="*/ 17 w 580"/>
                <a:gd name="T5" fmla="*/ 15 h 198"/>
                <a:gd name="T6" fmla="*/ 10 w 580"/>
                <a:gd name="T7" fmla="*/ 22 h 198"/>
                <a:gd name="T8" fmla="*/ 45 w 580"/>
                <a:gd name="T9" fmla="*/ 32 h 198"/>
                <a:gd name="T10" fmla="*/ 65 w 580"/>
                <a:gd name="T11" fmla="*/ 30 h 198"/>
                <a:gd name="T12" fmla="*/ 94 w 580"/>
                <a:gd name="T13" fmla="*/ 40 h 198"/>
                <a:gd name="T14" fmla="*/ 172 w 580"/>
                <a:gd name="T15" fmla="*/ 49 h 198"/>
                <a:gd name="T16" fmla="*/ 193 w 580"/>
                <a:gd name="T17" fmla="*/ 30 h 198"/>
                <a:gd name="T18" fmla="*/ 180 w 580"/>
                <a:gd name="T19" fmla="*/ 33 h 198"/>
                <a:gd name="T20" fmla="*/ 109 w 580"/>
                <a:gd name="T21" fmla="*/ 28 h 198"/>
                <a:gd name="T22" fmla="*/ 64 w 580"/>
                <a:gd name="T23" fmla="*/ 18 h 198"/>
                <a:gd name="T24" fmla="*/ 42 w 580"/>
                <a:gd name="T25" fmla="*/ 9 h 198"/>
                <a:gd name="T26" fmla="*/ 30 w 580"/>
                <a:gd name="T27" fmla="*/ 14 h 198"/>
                <a:gd name="T28" fmla="*/ 9 w 580"/>
                <a:gd name="T29" fmla="*/ 9 h 198"/>
                <a:gd name="T30" fmla="*/ 0 w 580"/>
                <a:gd name="T31" fmla="*/ 0 h 198"/>
                <a:gd name="T32" fmla="*/ 0 w 580"/>
                <a:gd name="T33" fmla="*/ 0 h 19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80" h="198">
                  <a:moveTo>
                    <a:pt x="0" y="0"/>
                  </a:moveTo>
                  <a:lnTo>
                    <a:pt x="9" y="28"/>
                  </a:lnTo>
                  <a:lnTo>
                    <a:pt x="52" y="61"/>
                  </a:lnTo>
                  <a:lnTo>
                    <a:pt x="31" y="87"/>
                  </a:lnTo>
                  <a:lnTo>
                    <a:pt x="135" y="131"/>
                  </a:lnTo>
                  <a:lnTo>
                    <a:pt x="196" y="122"/>
                  </a:lnTo>
                  <a:lnTo>
                    <a:pt x="282" y="163"/>
                  </a:lnTo>
                  <a:lnTo>
                    <a:pt x="518" y="198"/>
                  </a:lnTo>
                  <a:lnTo>
                    <a:pt x="580" y="121"/>
                  </a:lnTo>
                  <a:lnTo>
                    <a:pt x="540" y="133"/>
                  </a:lnTo>
                  <a:lnTo>
                    <a:pt x="328" y="114"/>
                  </a:lnTo>
                  <a:lnTo>
                    <a:pt x="193" y="74"/>
                  </a:lnTo>
                  <a:lnTo>
                    <a:pt x="126" y="36"/>
                  </a:lnTo>
                  <a:lnTo>
                    <a:pt x="91" y="57"/>
                  </a:lnTo>
                  <a:lnTo>
                    <a:pt x="28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1" name="Freeform 404"/>
            <p:cNvSpPr>
              <a:spLocks/>
            </p:cNvSpPr>
            <p:nvPr/>
          </p:nvSpPr>
          <p:spPr bwMode="auto">
            <a:xfrm>
              <a:off x="979" y="2988"/>
              <a:ext cx="187" cy="23"/>
            </a:xfrm>
            <a:custGeom>
              <a:avLst/>
              <a:gdLst>
                <a:gd name="T0" fmla="*/ 0 w 561"/>
                <a:gd name="T1" fmla="*/ 1 h 92"/>
                <a:gd name="T2" fmla="*/ 36 w 561"/>
                <a:gd name="T3" fmla="*/ 9 h 92"/>
                <a:gd name="T4" fmla="*/ 74 w 561"/>
                <a:gd name="T5" fmla="*/ 14 h 92"/>
                <a:gd name="T6" fmla="*/ 131 w 561"/>
                <a:gd name="T7" fmla="*/ 20 h 92"/>
                <a:gd name="T8" fmla="*/ 187 w 561"/>
                <a:gd name="T9" fmla="*/ 23 h 92"/>
                <a:gd name="T10" fmla="*/ 128 w 561"/>
                <a:gd name="T11" fmla="*/ 16 h 92"/>
                <a:gd name="T12" fmla="*/ 57 w 561"/>
                <a:gd name="T13" fmla="*/ 9 h 92"/>
                <a:gd name="T14" fmla="*/ 4 w 561"/>
                <a:gd name="T15" fmla="*/ 0 h 92"/>
                <a:gd name="T16" fmla="*/ 0 w 561"/>
                <a:gd name="T17" fmla="*/ 1 h 92"/>
                <a:gd name="T18" fmla="*/ 0 w 561"/>
                <a:gd name="T19" fmla="*/ 1 h 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61" h="92">
                  <a:moveTo>
                    <a:pt x="0" y="5"/>
                  </a:moveTo>
                  <a:lnTo>
                    <a:pt x="108" y="34"/>
                  </a:lnTo>
                  <a:lnTo>
                    <a:pt x="221" y="56"/>
                  </a:lnTo>
                  <a:lnTo>
                    <a:pt x="392" y="79"/>
                  </a:lnTo>
                  <a:lnTo>
                    <a:pt x="561" y="92"/>
                  </a:lnTo>
                  <a:lnTo>
                    <a:pt x="383" y="65"/>
                  </a:lnTo>
                  <a:lnTo>
                    <a:pt x="172" y="34"/>
                  </a:lnTo>
                  <a:lnTo>
                    <a:pt x="12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2" name="Freeform 405"/>
            <p:cNvSpPr>
              <a:spLocks/>
            </p:cNvSpPr>
            <p:nvPr/>
          </p:nvSpPr>
          <p:spPr bwMode="auto">
            <a:xfrm>
              <a:off x="986" y="2979"/>
              <a:ext cx="196" cy="135"/>
            </a:xfrm>
            <a:custGeom>
              <a:avLst/>
              <a:gdLst>
                <a:gd name="T0" fmla="*/ 0 w 587"/>
                <a:gd name="T1" fmla="*/ 2 h 537"/>
                <a:gd name="T2" fmla="*/ 191 w 587"/>
                <a:gd name="T3" fmla="*/ 22 h 537"/>
                <a:gd name="T4" fmla="*/ 194 w 587"/>
                <a:gd name="T5" fmla="*/ 135 h 537"/>
                <a:gd name="T6" fmla="*/ 196 w 587"/>
                <a:gd name="T7" fmla="*/ 132 h 537"/>
                <a:gd name="T8" fmla="*/ 193 w 587"/>
                <a:gd name="T9" fmla="*/ 21 h 537"/>
                <a:gd name="T10" fmla="*/ 3 w 587"/>
                <a:gd name="T11" fmla="*/ 0 h 537"/>
                <a:gd name="T12" fmla="*/ 0 w 587"/>
                <a:gd name="T13" fmla="*/ 2 h 537"/>
                <a:gd name="T14" fmla="*/ 0 w 587"/>
                <a:gd name="T15" fmla="*/ 2 h 5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87" h="537">
                  <a:moveTo>
                    <a:pt x="0" y="7"/>
                  </a:moveTo>
                  <a:lnTo>
                    <a:pt x="572" y="89"/>
                  </a:lnTo>
                  <a:lnTo>
                    <a:pt x="581" y="537"/>
                  </a:lnTo>
                  <a:lnTo>
                    <a:pt x="587" y="526"/>
                  </a:lnTo>
                  <a:lnTo>
                    <a:pt x="577" y="82"/>
                  </a:lnTo>
                  <a:lnTo>
                    <a:pt x="1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3" name="Freeform 406"/>
            <p:cNvSpPr>
              <a:spLocks/>
            </p:cNvSpPr>
            <p:nvPr/>
          </p:nvSpPr>
          <p:spPr bwMode="auto">
            <a:xfrm>
              <a:off x="1011" y="3004"/>
              <a:ext cx="137" cy="95"/>
            </a:xfrm>
            <a:custGeom>
              <a:avLst/>
              <a:gdLst>
                <a:gd name="T0" fmla="*/ 0 w 410"/>
                <a:gd name="T1" fmla="*/ 0 h 379"/>
                <a:gd name="T2" fmla="*/ 4 w 410"/>
                <a:gd name="T3" fmla="*/ 80 h 379"/>
                <a:gd name="T4" fmla="*/ 137 w 410"/>
                <a:gd name="T5" fmla="*/ 95 h 379"/>
                <a:gd name="T6" fmla="*/ 132 w 410"/>
                <a:gd name="T7" fmla="*/ 14 h 379"/>
                <a:gd name="T8" fmla="*/ 129 w 410"/>
                <a:gd name="T9" fmla="*/ 14 h 379"/>
                <a:gd name="T10" fmla="*/ 133 w 410"/>
                <a:gd name="T11" fmla="*/ 91 h 379"/>
                <a:gd name="T12" fmla="*/ 12 w 410"/>
                <a:gd name="T13" fmla="*/ 76 h 379"/>
                <a:gd name="T14" fmla="*/ 7 w 410"/>
                <a:gd name="T15" fmla="*/ 1 h 379"/>
                <a:gd name="T16" fmla="*/ 0 w 410"/>
                <a:gd name="T17" fmla="*/ 0 h 379"/>
                <a:gd name="T18" fmla="*/ 0 w 410"/>
                <a:gd name="T19" fmla="*/ 0 h 37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0" h="379">
                  <a:moveTo>
                    <a:pt x="0" y="0"/>
                  </a:moveTo>
                  <a:lnTo>
                    <a:pt x="11" y="319"/>
                  </a:lnTo>
                  <a:lnTo>
                    <a:pt x="410" y="379"/>
                  </a:lnTo>
                  <a:lnTo>
                    <a:pt x="396" y="55"/>
                  </a:lnTo>
                  <a:lnTo>
                    <a:pt x="386" y="56"/>
                  </a:lnTo>
                  <a:lnTo>
                    <a:pt x="398" y="363"/>
                  </a:lnTo>
                  <a:lnTo>
                    <a:pt x="35" y="305"/>
                  </a:lnTo>
                  <a:lnTo>
                    <a:pt x="2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4" name="Freeform 407"/>
            <p:cNvSpPr>
              <a:spLocks/>
            </p:cNvSpPr>
            <p:nvPr/>
          </p:nvSpPr>
          <p:spPr bwMode="auto">
            <a:xfrm>
              <a:off x="1011" y="3004"/>
              <a:ext cx="133" cy="17"/>
            </a:xfrm>
            <a:custGeom>
              <a:avLst/>
              <a:gdLst>
                <a:gd name="T0" fmla="*/ 0 w 399"/>
                <a:gd name="T1" fmla="*/ 0 h 67"/>
                <a:gd name="T2" fmla="*/ 133 w 399"/>
                <a:gd name="T3" fmla="*/ 15 h 67"/>
                <a:gd name="T4" fmla="*/ 130 w 399"/>
                <a:gd name="T5" fmla="*/ 17 h 67"/>
                <a:gd name="T6" fmla="*/ 6 w 399"/>
                <a:gd name="T7" fmla="*/ 7 h 67"/>
                <a:gd name="T8" fmla="*/ 0 w 399"/>
                <a:gd name="T9" fmla="*/ 0 h 67"/>
                <a:gd name="T10" fmla="*/ 0 w 399"/>
                <a:gd name="T11" fmla="*/ 0 h 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99" h="67">
                  <a:moveTo>
                    <a:pt x="0" y="0"/>
                  </a:moveTo>
                  <a:lnTo>
                    <a:pt x="399" y="58"/>
                  </a:lnTo>
                  <a:lnTo>
                    <a:pt x="389" y="67"/>
                  </a:lnTo>
                  <a:lnTo>
                    <a:pt x="19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5" name="Freeform 408"/>
            <p:cNvSpPr>
              <a:spLocks/>
            </p:cNvSpPr>
            <p:nvPr/>
          </p:nvSpPr>
          <p:spPr bwMode="auto">
            <a:xfrm>
              <a:off x="1042" y="3011"/>
              <a:ext cx="55" cy="16"/>
            </a:xfrm>
            <a:custGeom>
              <a:avLst/>
              <a:gdLst>
                <a:gd name="T0" fmla="*/ 0 w 166"/>
                <a:gd name="T1" fmla="*/ 0 h 64"/>
                <a:gd name="T2" fmla="*/ 0 w 166"/>
                <a:gd name="T3" fmla="*/ 11 h 64"/>
                <a:gd name="T4" fmla="*/ 55 w 166"/>
                <a:gd name="T5" fmla="*/ 16 h 64"/>
                <a:gd name="T6" fmla="*/ 55 w 166"/>
                <a:gd name="T7" fmla="*/ 14 h 64"/>
                <a:gd name="T8" fmla="*/ 7 w 166"/>
                <a:gd name="T9" fmla="*/ 9 h 64"/>
                <a:gd name="T10" fmla="*/ 7 w 166"/>
                <a:gd name="T11" fmla="*/ 0 h 64"/>
                <a:gd name="T12" fmla="*/ 0 w 166"/>
                <a:gd name="T13" fmla="*/ 0 h 64"/>
                <a:gd name="T14" fmla="*/ 0 w 166"/>
                <a:gd name="T15" fmla="*/ 0 h 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6" h="64">
                  <a:moveTo>
                    <a:pt x="0" y="1"/>
                  </a:moveTo>
                  <a:lnTo>
                    <a:pt x="1" y="44"/>
                  </a:lnTo>
                  <a:lnTo>
                    <a:pt x="166" y="64"/>
                  </a:lnTo>
                  <a:lnTo>
                    <a:pt x="166" y="55"/>
                  </a:lnTo>
                  <a:lnTo>
                    <a:pt x="22" y="34"/>
                  </a:lnTo>
                  <a:lnTo>
                    <a:pt x="2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6" name="Freeform 409"/>
            <p:cNvSpPr>
              <a:spLocks/>
            </p:cNvSpPr>
            <p:nvPr/>
          </p:nvSpPr>
          <p:spPr bwMode="auto">
            <a:xfrm>
              <a:off x="1039" y="3062"/>
              <a:ext cx="100" cy="18"/>
            </a:xfrm>
            <a:custGeom>
              <a:avLst/>
              <a:gdLst>
                <a:gd name="T0" fmla="*/ 0 w 298"/>
                <a:gd name="T1" fmla="*/ 0 h 73"/>
                <a:gd name="T2" fmla="*/ 0 w 298"/>
                <a:gd name="T3" fmla="*/ 6 h 73"/>
                <a:gd name="T4" fmla="*/ 100 w 298"/>
                <a:gd name="T5" fmla="*/ 18 h 73"/>
                <a:gd name="T6" fmla="*/ 100 w 298"/>
                <a:gd name="T7" fmla="*/ 10 h 73"/>
                <a:gd name="T8" fmla="*/ 0 w 298"/>
                <a:gd name="T9" fmla="*/ 0 h 73"/>
                <a:gd name="T10" fmla="*/ 0 w 298"/>
                <a:gd name="T11" fmla="*/ 0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8" h="73">
                  <a:moveTo>
                    <a:pt x="0" y="0"/>
                  </a:moveTo>
                  <a:lnTo>
                    <a:pt x="1" y="25"/>
                  </a:lnTo>
                  <a:lnTo>
                    <a:pt x="298" y="73"/>
                  </a:lnTo>
                  <a:lnTo>
                    <a:pt x="297" y="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7" name="Freeform 410"/>
            <p:cNvSpPr>
              <a:spLocks/>
            </p:cNvSpPr>
            <p:nvPr/>
          </p:nvSpPr>
          <p:spPr bwMode="auto">
            <a:xfrm>
              <a:off x="1018" y="3042"/>
              <a:ext cx="125" cy="16"/>
            </a:xfrm>
            <a:custGeom>
              <a:avLst/>
              <a:gdLst>
                <a:gd name="T0" fmla="*/ 1 w 376"/>
                <a:gd name="T1" fmla="*/ 0 h 65"/>
                <a:gd name="T2" fmla="*/ 125 w 376"/>
                <a:gd name="T3" fmla="*/ 13 h 65"/>
                <a:gd name="T4" fmla="*/ 125 w 376"/>
                <a:gd name="T5" fmla="*/ 16 h 65"/>
                <a:gd name="T6" fmla="*/ 0 w 376"/>
                <a:gd name="T7" fmla="*/ 4 h 65"/>
                <a:gd name="T8" fmla="*/ 1 w 376"/>
                <a:gd name="T9" fmla="*/ 0 h 65"/>
                <a:gd name="T10" fmla="*/ 1 w 376"/>
                <a:gd name="T11" fmla="*/ 0 h 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6" h="65">
                  <a:moveTo>
                    <a:pt x="2" y="0"/>
                  </a:moveTo>
                  <a:lnTo>
                    <a:pt x="376" y="53"/>
                  </a:lnTo>
                  <a:lnTo>
                    <a:pt x="376" y="65"/>
                  </a:lnTo>
                  <a:lnTo>
                    <a:pt x="0" y="1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8" name="Freeform 411"/>
            <p:cNvSpPr>
              <a:spLocks/>
            </p:cNvSpPr>
            <p:nvPr/>
          </p:nvSpPr>
          <p:spPr bwMode="auto">
            <a:xfrm>
              <a:off x="1041" y="3028"/>
              <a:ext cx="57" cy="14"/>
            </a:xfrm>
            <a:custGeom>
              <a:avLst/>
              <a:gdLst>
                <a:gd name="T0" fmla="*/ 0 w 173"/>
                <a:gd name="T1" fmla="*/ 0 h 56"/>
                <a:gd name="T2" fmla="*/ 0 w 173"/>
                <a:gd name="T3" fmla="*/ 14 h 56"/>
                <a:gd name="T4" fmla="*/ 5 w 173"/>
                <a:gd name="T5" fmla="*/ 14 h 56"/>
                <a:gd name="T6" fmla="*/ 5 w 173"/>
                <a:gd name="T7" fmla="*/ 4 h 56"/>
                <a:gd name="T8" fmla="*/ 54 w 173"/>
                <a:gd name="T9" fmla="*/ 9 h 56"/>
                <a:gd name="T10" fmla="*/ 57 w 173"/>
                <a:gd name="T11" fmla="*/ 6 h 56"/>
                <a:gd name="T12" fmla="*/ 0 w 173"/>
                <a:gd name="T13" fmla="*/ 0 h 56"/>
                <a:gd name="T14" fmla="*/ 0 w 173"/>
                <a:gd name="T15" fmla="*/ 0 h 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3" h="56">
                  <a:moveTo>
                    <a:pt x="0" y="0"/>
                  </a:moveTo>
                  <a:lnTo>
                    <a:pt x="1" y="55"/>
                  </a:lnTo>
                  <a:lnTo>
                    <a:pt x="15" y="56"/>
                  </a:lnTo>
                  <a:lnTo>
                    <a:pt x="14" y="16"/>
                  </a:lnTo>
                  <a:lnTo>
                    <a:pt x="164" y="35"/>
                  </a:lnTo>
                  <a:lnTo>
                    <a:pt x="173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9" name="Freeform 412"/>
            <p:cNvSpPr>
              <a:spLocks/>
            </p:cNvSpPr>
            <p:nvPr/>
          </p:nvSpPr>
          <p:spPr bwMode="auto">
            <a:xfrm>
              <a:off x="1173" y="3122"/>
              <a:ext cx="6" cy="7"/>
            </a:xfrm>
            <a:custGeom>
              <a:avLst/>
              <a:gdLst>
                <a:gd name="T0" fmla="*/ 0 w 18"/>
                <a:gd name="T1" fmla="*/ 3 h 30"/>
                <a:gd name="T2" fmla="*/ 6 w 18"/>
                <a:gd name="T3" fmla="*/ 0 h 30"/>
                <a:gd name="T4" fmla="*/ 6 w 18"/>
                <a:gd name="T5" fmla="*/ 4 h 30"/>
                <a:gd name="T6" fmla="*/ 1 w 18"/>
                <a:gd name="T7" fmla="*/ 7 h 30"/>
                <a:gd name="T8" fmla="*/ 0 w 18"/>
                <a:gd name="T9" fmla="*/ 3 h 30"/>
                <a:gd name="T10" fmla="*/ 0 w 18"/>
                <a:gd name="T11" fmla="*/ 3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4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0" name="Freeform 413"/>
            <p:cNvSpPr>
              <a:spLocks/>
            </p:cNvSpPr>
            <p:nvPr/>
          </p:nvSpPr>
          <p:spPr bwMode="auto">
            <a:xfrm>
              <a:off x="1174" y="3428"/>
              <a:ext cx="6" cy="8"/>
            </a:xfrm>
            <a:custGeom>
              <a:avLst/>
              <a:gdLst>
                <a:gd name="T0" fmla="*/ 0 w 18"/>
                <a:gd name="T1" fmla="*/ 4 h 31"/>
                <a:gd name="T2" fmla="*/ 6 w 18"/>
                <a:gd name="T3" fmla="*/ 0 h 31"/>
                <a:gd name="T4" fmla="*/ 6 w 18"/>
                <a:gd name="T5" fmla="*/ 4 h 31"/>
                <a:gd name="T6" fmla="*/ 0 w 18"/>
                <a:gd name="T7" fmla="*/ 8 h 31"/>
                <a:gd name="T8" fmla="*/ 0 w 18"/>
                <a:gd name="T9" fmla="*/ 4 h 31"/>
                <a:gd name="T10" fmla="*/ 0 w 18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6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1" y="31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1" name="Freeform 414"/>
            <p:cNvSpPr>
              <a:spLocks/>
            </p:cNvSpPr>
            <p:nvPr/>
          </p:nvSpPr>
          <p:spPr bwMode="auto">
            <a:xfrm>
              <a:off x="1014" y="3104"/>
              <a:ext cx="21" cy="38"/>
            </a:xfrm>
            <a:custGeom>
              <a:avLst/>
              <a:gdLst>
                <a:gd name="T0" fmla="*/ 21 w 63"/>
                <a:gd name="T1" fmla="*/ 1 h 154"/>
                <a:gd name="T2" fmla="*/ 0 w 63"/>
                <a:gd name="T3" fmla="*/ 0 h 154"/>
                <a:gd name="T4" fmla="*/ 2 w 63"/>
                <a:gd name="T5" fmla="*/ 38 h 154"/>
                <a:gd name="T6" fmla="*/ 9 w 63"/>
                <a:gd name="T7" fmla="*/ 36 h 154"/>
                <a:gd name="T8" fmla="*/ 9 w 63"/>
                <a:gd name="T9" fmla="*/ 4 h 154"/>
                <a:gd name="T10" fmla="*/ 21 w 63"/>
                <a:gd name="T11" fmla="*/ 1 h 154"/>
                <a:gd name="T12" fmla="*/ 21 w 63"/>
                <a:gd name="T13" fmla="*/ 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3" h="154">
                  <a:moveTo>
                    <a:pt x="63" y="6"/>
                  </a:moveTo>
                  <a:lnTo>
                    <a:pt x="0" y="0"/>
                  </a:lnTo>
                  <a:lnTo>
                    <a:pt x="5" y="154"/>
                  </a:lnTo>
                  <a:lnTo>
                    <a:pt x="28" y="147"/>
                  </a:lnTo>
                  <a:lnTo>
                    <a:pt x="27" y="15"/>
                  </a:lnTo>
                  <a:lnTo>
                    <a:pt x="63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2" name="Freeform 415"/>
            <p:cNvSpPr>
              <a:spLocks/>
            </p:cNvSpPr>
            <p:nvPr/>
          </p:nvSpPr>
          <p:spPr bwMode="auto">
            <a:xfrm>
              <a:off x="1016" y="3147"/>
              <a:ext cx="9" cy="34"/>
            </a:xfrm>
            <a:custGeom>
              <a:avLst/>
              <a:gdLst>
                <a:gd name="T0" fmla="*/ 0 w 27"/>
                <a:gd name="T1" fmla="*/ 2 h 137"/>
                <a:gd name="T2" fmla="*/ 1 w 27"/>
                <a:gd name="T3" fmla="*/ 34 h 137"/>
                <a:gd name="T4" fmla="*/ 9 w 27"/>
                <a:gd name="T5" fmla="*/ 32 h 137"/>
                <a:gd name="T6" fmla="*/ 7 w 27"/>
                <a:gd name="T7" fmla="*/ 0 h 137"/>
                <a:gd name="T8" fmla="*/ 0 w 27"/>
                <a:gd name="T9" fmla="*/ 2 h 137"/>
                <a:gd name="T10" fmla="*/ 0 w 27"/>
                <a:gd name="T11" fmla="*/ 2 h 1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37">
                  <a:moveTo>
                    <a:pt x="0" y="9"/>
                  </a:moveTo>
                  <a:lnTo>
                    <a:pt x="2" y="137"/>
                  </a:lnTo>
                  <a:lnTo>
                    <a:pt x="27" y="130"/>
                  </a:lnTo>
                  <a:lnTo>
                    <a:pt x="2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3" name="Freeform 416"/>
            <p:cNvSpPr>
              <a:spLocks/>
            </p:cNvSpPr>
            <p:nvPr/>
          </p:nvSpPr>
          <p:spPr bwMode="auto">
            <a:xfrm>
              <a:off x="1017" y="3183"/>
              <a:ext cx="9" cy="34"/>
            </a:xfrm>
            <a:custGeom>
              <a:avLst/>
              <a:gdLst>
                <a:gd name="T0" fmla="*/ 0 w 27"/>
                <a:gd name="T1" fmla="*/ 2 h 138"/>
                <a:gd name="T2" fmla="*/ 1 w 27"/>
                <a:gd name="T3" fmla="*/ 34 h 138"/>
                <a:gd name="T4" fmla="*/ 9 w 27"/>
                <a:gd name="T5" fmla="*/ 32 h 138"/>
                <a:gd name="T6" fmla="*/ 7 w 27"/>
                <a:gd name="T7" fmla="*/ 0 h 138"/>
                <a:gd name="T8" fmla="*/ 0 w 27"/>
                <a:gd name="T9" fmla="*/ 2 h 138"/>
                <a:gd name="T10" fmla="*/ 0 w 27"/>
                <a:gd name="T11" fmla="*/ 2 h 1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38">
                  <a:moveTo>
                    <a:pt x="0" y="9"/>
                  </a:moveTo>
                  <a:lnTo>
                    <a:pt x="2" y="138"/>
                  </a:lnTo>
                  <a:lnTo>
                    <a:pt x="27" y="129"/>
                  </a:lnTo>
                  <a:lnTo>
                    <a:pt x="2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4" name="Freeform 417"/>
            <p:cNvSpPr>
              <a:spLocks/>
            </p:cNvSpPr>
            <p:nvPr/>
          </p:nvSpPr>
          <p:spPr bwMode="auto">
            <a:xfrm>
              <a:off x="1018" y="3219"/>
              <a:ext cx="9" cy="35"/>
            </a:xfrm>
            <a:custGeom>
              <a:avLst/>
              <a:gdLst>
                <a:gd name="T0" fmla="*/ 0 w 27"/>
                <a:gd name="T1" fmla="*/ 2 h 137"/>
                <a:gd name="T2" fmla="*/ 1 w 27"/>
                <a:gd name="T3" fmla="*/ 35 h 137"/>
                <a:gd name="T4" fmla="*/ 9 w 27"/>
                <a:gd name="T5" fmla="*/ 33 h 137"/>
                <a:gd name="T6" fmla="*/ 8 w 27"/>
                <a:gd name="T7" fmla="*/ 0 h 137"/>
                <a:gd name="T8" fmla="*/ 0 w 27"/>
                <a:gd name="T9" fmla="*/ 2 h 137"/>
                <a:gd name="T10" fmla="*/ 0 w 27"/>
                <a:gd name="T11" fmla="*/ 2 h 1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37">
                  <a:moveTo>
                    <a:pt x="0" y="9"/>
                  </a:moveTo>
                  <a:lnTo>
                    <a:pt x="2" y="137"/>
                  </a:lnTo>
                  <a:lnTo>
                    <a:pt x="27" y="129"/>
                  </a:lnTo>
                  <a:lnTo>
                    <a:pt x="2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5" name="Freeform 418"/>
            <p:cNvSpPr>
              <a:spLocks/>
            </p:cNvSpPr>
            <p:nvPr/>
          </p:nvSpPr>
          <p:spPr bwMode="auto">
            <a:xfrm>
              <a:off x="1018" y="3256"/>
              <a:ext cx="10" cy="34"/>
            </a:xfrm>
            <a:custGeom>
              <a:avLst/>
              <a:gdLst>
                <a:gd name="T0" fmla="*/ 0 w 28"/>
                <a:gd name="T1" fmla="*/ 2 h 137"/>
                <a:gd name="T2" fmla="*/ 1 w 28"/>
                <a:gd name="T3" fmla="*/ 34 h 137"/>
                <a:gd name="T4" fmla="*/ 10 w 28"/>
                <a:gd name="T5" fmla="*/ 32 h 137"/>
                <a:gd name="T6" fmla="*/ 8 w 28"/>
                <a:gd name="T7" fmla="*/ 0 h 137"/>
                <a:gd name="T8" fmla="*/ 0 w 28"/>
                <a:gd name="T9" fmla="*/ 2 h 137"/>
                <a:gd name="T10" fmla="*/ 0 w 28"/>
                <a:gd name="T11" fmla="*/ 2 h 1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" h="137">
                  <a:moveTo>
                    <a:pt x="0" y="9"/>
                  </a:moveTo>
                  <a:lnTo>
                    <a:pt x="3" y="137"/>
                  </a:lnTo>
                  <a:lnTo>
                    <a:pt x="28" y="129"/>
                  </a:lnTo>
                  <a:lnTo>
                    <a:pt x="2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6" name="Freeform 419"/>
            <p:cNvSpPr>
              <a:spLocks/>
            </p:cNvSpPr>
            <p:nvPr/>
          </p:nvSpPr>
          <p:spPr bwMode="auto">
            <a:xfrm>
              <a:off x="1019" y="3292"/>
              <a:ext cx="9" cy="35"/>
            </a:xfrm>
            <a:custGeom>
              <a:avLst/>
              <a:gdLst>
                <a:gd name="T0" fmla="*/ 0 w 28"/>
                <a:gd name="T1" fmla="*/ 3 h 139"/>
                <a:gd name="T2" fmla="*/ 1 w 28"/>
                <a:gd name="T3" fmla="*/ 35 h 139"/>
                <a:gd name="T4" fmla="*/ 9 w 28"/>
                <a:gd name="T5" fmla="*/ 33 h 139"/>
                <a:gd name="T6" fmla="*/ 7 w 28"/>
                <a:gd name="T7" fmla="*/ 0 h 139"/>
                <a:gd name="T8" fmla="*/ 0 w 28"/>
                <a:gd name="T9" fmla="*/ 3 h 139"/>
                <a:gd name="T10" fmla="*/ 0 w 28"/>
                <a:gd name="T11" fmla="*/ 3 h 1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" h="139">
                  <a:moveTo>
                    <a:pt x="0" y="10"/>
                  </a:moveTo>
                  <a:lnTo>
                    <a:pt x="3" y="139"/>
                  </a:lnTo>
                  <a:lnTo>
                    <a:pt x="28" y="130"/>
                  </a:lnTo>
                  <a:lnTo>
                    <a:pt x="23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7" name="Freeform 420"/>
            <p:cNvSpPr>
              <a:spLocks/>
            </p:cNvSpPr>
            <p:nvPr/>
          </p:nvSpPr>
          <p:spPr bwMode="auto">
            <a:xfrm>
              <a:off x="1020" y="3329"/>
              <a:ext cx="9" cy="34"/>
            </a:xfrm>
            <a:custGeom>
              <a:avLst/>
              <a:gdLst>
                <a:gd name="T0" fmla="*/ 0 w 27"/>
                <a:gd name="T1" fmla="*/ 2 h 138"/>
                <a:gd name="T2" fmla="*/ 1 w 27"/>
                <a:gd name="T3" fmla="*/ 34 h 138"/>
                <a:gd name="T4" fmla="*/ 9 w 27"/>
                <a:gd name="T5" fmla="*/ 32 h 138"/>
                <a:gd name="T6" fmla="*/ 7 w 27"/>
                <a:gd name="T7" fmla="*/ 0 h 138"/>
                <a:gd name="T8" fmla="*/ 0 w 27"/>
                <a:gd name="T9" fmla="*/ 2 h 138"/>
                <a:gd name="T10" fmla="*/ 0 w 27"/>
                <a:gd name="T11" fmla="*/ 2 h 1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38">
                  <a:moveTo>
                    <a:pt x="0" y="9"/>
                  </a:moveTo>
                  <a:lnTo>
                    <a:pt x="2" y="138"/>
                  </a:lnTo>
                  <a:lnTo>
                    <a:pt x="27" y="130"/>
                  </a:lnTo>
                  <a:lnTo>
                    <a:pt x="2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8" name="Freeform 421"/>
            <p:cNvSpPr>
              <a:spLocks/>
            </p:cNvSpPr>
            <p:nvPr/>
          </p:nvSpPr>
          <p:spPr bwMode="auto">
            <a:xfrm>
              <a:off x="1021" y="3365"/>
              <a:ext cx="9" cy="34"/>
            </a:xfrm>
            <a:custGeom>
              <a:avLst/>
              <a:gdLst>
                <a:gd name="T0" fmla="*/ 0 w 27"/>
                <a:gd name="T1" fmla="*/ 2 h 137"/>
                <a:gd name="T2" fmla="*/ 1 w 27"/>
                <a:gd name="T3" fmla="*/ 34 h 137"/>
                <a:gd name="T4" fmla="*/ 9 w 27"/>
                <a:gd name="T5" fmla="*/ 32 h 137"/>
                <a:gd name="T6" fmla="*/ 8 w 27"/>
                <a:gd name="T7" fmla="*/ 0 h 137"/>
                <a:gd name="T8" fmla="*/ 0 w 27"/>
                <a:gd name="T9" fmla="*/ 2 h 137"/>
                <a:gd name="T10" fmla="*/ 0 w 27"/>
                <a:gd name="T11" fmla="*/ 2 h 1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37">
                  <a:moveTo>
                    <a:pt x="0" y="9"/>
                  </a:moveTo>
                  <a:lnTo>
                    <a:pt x="2" y="137"/>
                  </a:lnTo>
                  <a:lnTo>
                    <a:pt x="27" y="129"/>
                  </a:lnTo>
                  <a:lnTo>
                    <a:pt x="2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9" name="Freeform 422"/>
            <p:cNvSpPr>
              <a:spLocks/>
            </p:cNvSpPr>
            <p:nvPr/>
          </p:nvSpPr>
          <p:spPr bwMode="auto">
            <a:xfrm>
              <a:off x="1039" y="3113"/>
              <a:ext cx="75" cy="11"/>
            </a:xfrm>
            <a:custGeom>
              <a:avLst/>
              <a:gdLst>
                <a:gd name="T0" fmla="*/ 0 w 224"/>
                <a:gd name="T1" fmla="*/ 0 h 46"/>
                <a:gd name="T2" fmla="*/ 26 w 224"/>
                <a:gd name="T3" fmla="*/ 4 h 46"/>
                <a:gd name="T4" fmla="*/ 56 w 224"/>
                <a:gd name="T5" fmla="*/ 7 h 46"/>
                <a:gd name="T6" fmla="*/ 75 w 224"/>
                <a:gd name="T7" fmla="*/ 8 h 46"/>
                <a:gd name="T8" fmla="*/ 75 w 224"/>
                <a:gd name="T9" fmla="*/ 11 h 46"/>
                <a:gd name="T10" fmla="*/ 54 w 224"/>
                <a:gd name="T11" fmla="*/ 10 h 46"/>
                <a:gd name="T12" fmla="*/ 24 w 224"/>
                <a:gd name="T13" fmla="*/ 7 h 46"/>
                <a:gd name="T14" fmla="*/ 0 w 224"/>
                <a:gd name="T15" fmla="*/ 3 h 46"/>
                <a:gd name="T16" fmla="*/ 0 w 224"/>
                <a:gd name="T17" fmla="*/ 0 h 46"/>
                <a:gd name="T18" fmla="*/ 0 w 224"/>
                <a:gd name="T19" fmla="*/ 0 h 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4" h="46">
                  <a:moveTo>
                    <a:pt x="0" y="0"/>
                  </a:moveTo>
                  <a:lnTo>
                    <a:pt x="79" y="18"/>
                  </a:lnTo>
                  <a:lnTo>
                    <a:pt x="167" y="29"/>
                  </a:lnTo>
                  <a:lnTo>
                    <a:pt x="223" y="35"/>
                  </a:lnTo>
                  <a:lnTo>
                    <a:pt x="224" y="46"/>
                  </a:lnTo>
                  <a:lnTo>
                    <a:pt x="162" y="43"/>
                  </a:lnTo>
                  <a:lnTo>
                    <a:pt x="73" y="30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80" name="Freeform 423"/>
            <p:cNvSpPr>
              <a:spLocks/>
            </p:cNvSpPr>
            <p:nvPr/>
          </p:nvSpPr>
          <p:spPr bwMode="auto">
            <a:xfrm>
              <a:off x="1041" y="3150"/>
              <a:ext cx="75" cy="11"/>
            </a:xfrm>
            <a:custGeom>
              <a:avLst/>
              <a:gdLst>
                <a:gd name="T0" fmla="*/ 0 w 224"/>
                <a:gd name="T1" fmla="*/ 0 h 45"/>
                <a:gd name="T2" fmla="*/ 26 w 224"/>
                <a:gd name="T3" fmla="*/ 4 h 45"/>
                <a:gd name="T4" fmla="*/ 56 w 224"/>
                <a:gd name="T5" fmla="*/ 7 h 45"/>
                <a:gd name="T6" fmla="*/ 75 w 224"/>
                <a:gd name="T7" fmla="*/ 8 h 45"/>
                <a:gd name="T8" fmla="*/ 75 w 224"/>
                <a:gd name="T9" fmla="*/ 11 h 45"/>
                <a:gd name="T10" fmla="*/ 54 w 224"/>
                <a:gd name="T11" fmla="*/ 10 h 45"/>
                <a:gd name="T12" fmla="*/ 24 w 224"/>
                <a:gd name="T13" fmla="*/ 8 h 45"/>
                <a:gd name="T14" fmla="*/ 0 w 224"/>
                <a:gd name="T15" fmla="*/ 3 h 45"/>
                <a:gd name="T16" fmla="*/ 0 w 224"/>
                <a:gd name="T17" fmla="*/ 0 h 45"/>
                <a:gd name="T18" fmla="*/ 0 w 224"/>
                <a:gd name="T19" fmla="*/ 0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4" h="45">
                  <a:moveTo>
                    <a:pt x="0" y="0"/>
                  </a:moveTo>
                  <a:lnTo>
                    <a:pt x="78" y="17"/>
                  </a:lnTo>
                  <a:lnTo>
                    <a:pt x="166" y="30"/>
                  </a:lnTo>
                  <a:lnTo>
                    <a:pt x="224" y="34"/>
                  </a:lnTo>
                  <a:lnTo>
                    <a:pt x="224" y="45"/>
                  </a:lnTo>
                  <a:lnTo>
                    <a:pt x="162" y="42"/>
                  </a:lnTo>
                  <a:lnTo>
                    <a:pt x="73" y="3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81" name="Freeform 424"/>
            <p:cNvSpPr>
              <a:spLocks/>
            </p:cNvSpPr>
            <p:nvPr/>
          </p:nvSpPr>
          <p:spPr bwMode="auto">
            <a:xfrm>
              <a:off x="1042" y="3187"/>
              <a:ext cx="75" cy="11"/>
            </a:xfrm>
            <a:custGeom>
              <a:avLst/>
              <a:gdLst>
                <a:gd name="T0" fmla="*/ 0 w 225"/>
                <a:gd name="T1" fmla="*/ 0 h 46"/>
                <a:gd name="T2" fmla="*/ 26 w 225"/>
                <a:gd name="T3" fmla="*/ 4 h 46"/>
                <a:gd name="T4" fmla="*/ 56 w 225"/>
                <a:gd name="T5" fmla="*/ 7 h 46"/>
                <a:gd name="T6" fmla="*/ 75 w 225"/>
                <a:gd name="T7" fmla="*/ 8 h 46"/>
                <a:gd name="T8" fmla="*/ 75 w 225"/>
                <a:gd name="T9" fmla="*/ 11 h 46"/>
                <a:gd name="T10" fmla="*/ 54 w 225"/>
                <a:gd name="T11" fmla="*/ 10 h 46"/>
                <a:gd name="T12" fmla="*/ 25 w 225"/>
                <a:gd name="T13" fmla="*/ 7 h 46"/>
                <a:gd name="T14" fmla="*/ 0 w 225"/>
                <a:gd name="T15" fmla="*/ 3 h 46"/>
                <a:gd name="T16" fmla="*/ 0 w 225"/>
                <a:gd name="T17" fmla="*/ 0 h 46"/>
                <a:gd name="T18" fmla="*/ 0 w 225"/>
                <a:gd name="T19" fmla="*/ 0 h 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5" h="46">
                  <a:moveTo>
                    <a:pt x="1" y="0"/>
                  </a:moveTo>
                  <a:lnTo>
                    <a:pt x="79" y="18"/>
                  </a:lnTo>
                  <a:lnTo>
                    <a:pt x="167" y="29"/>
                  </a:lnTo>
                  <a:lnTo>
                    <a:pt x="224" y="35"/>
                  </a:lnTo>
                  <a:lnTo>
                    <a:pt x="225" y="46"/>
                  </a:lnTo>
                  <a:lnTo>
                    <a:pt x="162" y="43"/>
                  </a:lnTo>
                  <a:lnTo>
                    <a:pt x="74" y="30"/>
                  </a:lnTo>
                  <a:lnTo>
                    <a:pt x="0" y="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82" name="Freeform 425"/>
            <p:cNvSpPr>
              <a:spLocks/>
            </p:cNvSpPr>
            <p:nvPr/>
          </p:nvSpPr>
          <p:spPr bwMode="auto">
            <a:xfrm>
              <a:off x="1044" y="3224"/>
              <a:ext cx="75" cy="11"/>
            </a:xfrm>
            <a:custGeom>
              <a:avLst/>
              <a:gdLst>
                <a:gd name="T0" fmla="*/ 0 w 225"/>
                <a:gd name="T1" fmla="*/ 0 h 45"/>
                <a:gd name="T2" fmla="*/ 27 w 225"/>
                <a:gd name="T3" fmla="*/ 4 h 45"/>
                <a:gd name="T4" fmla="*/ 55 w 225"/>
                <a:gd name="T5" fmla="*/ 7 h 45"/>
                <a:gd name="T6" fmla="*/ 75 w 225"/>
                <a:gd name="T7" fmla="*/ 8 h 45"/>
                <a:gd name="T8" fmla="*/ 75 w 225"/>
                <a:gd name="T9" fmla="*/ 11 h 45"/>
                <a:gd name="T10" fmla="*/ 54 w 225"/>
                <a:gd name="T11" fmla="*/ 10 h 45"/>
                <a:gd name="T12" fmla="*/ 24 w 225"/>
                <a:gd name="T13" fmla="*/ 8 h 45"/>
                <a:gd name="T14" fmla="*/ 0 w 225"/>
                <a:gd name="T15" fmla="*/ 3 h 45"/>
                <a:gd name="T16" fmla="*/ 0 w 225"/>
                <a:gd name="T17" fmla="*/ 0 h 45"/>
                <a:gd name="T18" fmla="*/ 0 w 225"/>
                <a:gd name="T19" fmla="*/ 0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5" h="45">
                  <a:moveTo>
                    <a:pt x="0" y="0"/>
                  </a:moveTo>
                  <a:lnTo>
                    <a:pt x="80" y="17"/>
                  </a:lnTo>
                  <a:lnTo>
                    <a:pt x="166" y="30"/>
                  </a:lnTo>
                  <a:lnTo>
                    <a:pt x="224" y="34"/>
                  </a:lnTo>
                  <a:lnTo>
                    <a:pt x="225" y="45"/>
                  </a:lnTo>
                  <a:lnTo>
                    <a:pt x="162" y="42"/>
                  </a:lnTo>
                  <a:lnTo>
                    <a:pt x="73" y="3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83" name="Freeform 426"/>
            <p:cNvSpPr>
              <a:spLocks/>
            </p:cNvSpPr>
            <p:nvPr/>
          </p:nvSpPr>
          <p:spPr bwMode="auto">
            <a:xfrm>
              <a:off x="1046" y="3261"/>
              <a:ext cx="74" cy="11"/>
            </a:xfrm>
            <a:custGeom>
              <a:avLst/>
              <a:gdLst>
                <a:gd name="T0" fmla="*/ 0 w 224"/>
                <a:gd name="T1" fmla="*/ 0 h 47"/>
                <a:gd name="T2" fmla="*/ 26 w 224"/>
                <a:gd name="T3" fmla="*/ 4 h 47"/>
                <a:gd name="T4" fmla="*/ 55 w 224"/>
                <a:gd name="T5" fmla="*/ 7 h 47"/>
                <a:gd name="T6" fmla="*/ 74 w 224"/>
                <a:gd name="T7" fmla="*/ 8 h 47"/>
                <a:gd name="T8" fmla="*/ 74 w 224"/>
                <a:gd name="T9" fmla="*/ 11 h 47"/>
                <a:gd name="T10" fmla="*/ 54 w 224"/>
                <a:gd name="T11" fmla="*/ 10 h 47"/>
                <a:gd name="T12" fmla="*/ 24 w 224"/>
                <a:gd name="T13" fmla="*/ 7 h 47"/>
                <a:gd name="T14" fmla="*/ 0 w 224"/>
                <a:gd name="T15" fmla="*/ 3 h 47"/>
                <a:gd name="T16" fmla="*/ 0 w 224"/>
                <a:gd name="T17" fmla="*/ 0 h 47"/>
                <a:gd name="T18" fmla="*/ 0 w 224"/>
                <a:gd name="T19" fmla="*/ 0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4" h="47">
                  <a:moveTo>
                    <a:pt x="0" y="0"/>
                  </a:moveTo>
                  <a:lnTo>
                    <a:pt x="79" y="19"/>
                  </a:lnTo>
                  <a:lnTo>
                    <a:pt x="166" y="30"/>
                  </a:lnTo>
                  <a:lnTo>
                    <a:pt x="224" y="36"/>
                  </a:lnTo>
                  <a:lnTo>
                    <a:pt x="224" y="47"/>
                  </a:lnTo>
                  <a:lnTo>
                    <a:pt x="162" y="44"/>
                  </a:lnTo>
                  <a:lnTo>
                    <a:pt x="73" y="3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84" name="Freeform 427"/>
            <p:cNvSpPr>
              <a:spLocks/>
            </p:cNvSpPr>
            <p:nvPr/>
          </p:nvSpPr>
          <p:spPr bwMode="auto">
            <a:xfrm>
              <a:off x="1048" y="3300"/>
              <a:ext cx="71" cy="24"/>
            </a:xfrm>
            <a:custGeom>
              <a:avLst/>
              <a:gdLst>
                <a:gd name="T0" fmla="*/ 67 w 213"/>
                <a:gd name="T1" fmla="*/ 15 h 95"/>
                <a:gd name="T2" fmla="*/ 63 w 213"/>
                <a:gd name="T3" fmla="*/ 11 h 95"/>
                <a:gd name="T4" fmla="*/ 55 w 213"/>
                <a:gd name="T5" fmla="*/ 9 h 95"/>
                <a:gd name="T6" fmla="*/ 9 w 213"/>
                <a:gd name="T7" fmla="*/ 3 h 95"/>
                <a:gd name="T8" fmla="*/ 5 w 213"/>
                <a:gd name="T9" fmla="*/ 3 h 95"/>
                <a:gd name="T10" fmla="*/ 3 w 213"/>
                <a:gd name="T11" fmla="*/ 6 h 95"/>
                <a:gd name="T12" fmla="*/ 5 w 213"/>
                <a:gd name="T13" fmla="*/ 11 h 95"/>
                <a:gd name="T14" fmla="*/ 11 w 213"/>
                <a:gd name="T15" fmla="*/ 15 h 95"/>
                <a:gd name="T16" fmla="*/ 60 w 213"/>
                <a:gd name="T17" fmla="*/ 22 h 95"/>
                <a:gd name="T18" fmla="*/ 65 w 213"/>
                <a:gd name="T19" fmla="*/ 20 h 95"/>
                <a:gd name="T20" fmla="*/ 68 w 213"/>
                <a:gd name="T21" fmla="*/ 18 h 95"/>
                <a:gd name="T22" fmla="*/ 68 w 213"/>
                <a:gd name="T23" fmla="*/ 21 h 95"/>
                <a:gd name="T24" fmla="*/ 63 w 213"/>
                <a:gd name="T25" fmla="*/ 24 h 95"/>
                <a:gd name="T26" fmla="*/ 54 w 213"/>
                <a:gd name="T27" fmla="*/ 24 h 95"/>
                <a:gd name="T28" fmla="*/ 7 w 213"/>
                <a:gd name="T29" fmla="*/ 16 h 95"/>
                <a:gd name="T30" fmla="*/ 2 w 213"/>
                <a:gd name="T31" fmla="*/ 12 h 95"/>
                <a:gd name="T32" fmla="*/ 0 w 213"/>
                <a:gd name="T33" fmla="*/ 6 h 95"/>
                <a:gd name="T34" fmla="*/ 3 w 213"/>
                <a:gd name="T35" fmla="*/ 2 h 95"/>
                <a:gd name="T36" fmla="*/ 9 w 213"/>
                <a:gd name="T37" fmla="*/ 0 h 95"/>
                <a:gd name="T38" fmla="*/ 59 w 213"/>
                <a:gd name="T39" fmla="*/ 6 h 95"/>
                <a:gd name="T40" fmla="*/ 66 w 213"/>
                <a:gd name="T41" fmla="*/ 9 h 95"/>
                <a:gd name="T42" fmla="*/ 70 w 213"/>
                <a:gd name="T43" fmla="*/ 13 h 95"/>
                <a:gd name="T44" fmla="*/ 71 w 213"/>
                <a:gd name="T45" fmla="*/ 17 h 95"/>
                <a:gd name="T46" fmla="*/ 67 w 213"/>
                <a:gd name="T47" fmla="*/ 15 h 95"/>
                <a:gd name="T48" fmla="*/ 67 w 213"/>
                <a:gd name="T49" fmla="*/ 15 h 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13" h="95">
                  <a:moveTo>
                    <a:pt x="200" y="59"/>
                  </a:moveTo>
                  <a:lnTo>
                    <a:pt x="189" y="43"/>
                  </a:lnTo>
                  <a:lnTo>
                    <a:pt x="165" y="35"/>
                  </a:lnTo>
                  <a:lnTo>
                    <a:pt x="27" y="10"/>
                  </a:lnTo>
                  <a:lnTo>
                    <a:pt x="15" y="13"/>
                  </a:lnTo>
                  <a:lnTo>
                    <a:pt x="9" y="25"/>
                  </a:lnTo>
                  <a:lnTo>
                    <a:pt x="14" y="45"/>
                  </a:lnTo>
                  <a:lnTo>
                    <a:pt x="33" y="59"/>
                  </a:lnTo>
                  <a:lnTo>
                    <a:pt x="180" y="87"/>
                  </a:lnTo>
                  <a:lnTo>
                    <a:pt x="196" y="81"/>
                  </a:lnTo>
                  <a:lnTo>
                    <a:pt x="203" y="70"/>
                  </a:lnTo>
                  <a:lnTo>
                    <a:pt x="205" y="82"/>
                  </a:lnTo>
                  <a:lnTo>
                    <a:pt x="189" y="95"/>
                  </a:lnTo>
                  <a:lnTo>
                    <a:pt x="163" y="95"/>
                  </a:lnTo>
                  <a:lnTo>
                    <a:pt x="20" y="65"/>
                  </a:lnTo>
                  <a:lnTo>
                    <a:pt x="5" y="49"/>
                  </a:lnTo>
                  <a:lnTo>
                    <a:pt x="0" y="23"/>
                  </a:lnTo>
                  <a:lnTo>
                    <a:pt x="8" y="6"/>
                  </a:lnTo>
                  <a:lnTo>
                    <a:pt x="28" y="0"/>
                  </a:lnTo>
                  <a:lnTo>
                    <a:pt x="178" y="25"/>
                  </a:lnTo>
                  <a:lnTo>
                    <a:pt x="199" y="36"/>
                  </a:lnTo>
                  <a:lnTo>
                    <a:pt x="211" y="53"/>
                  </a:lnTo>
                  <a:lnTo>
                    <a:pt x="213" y="67"/>
                  </a:lnTo>
                  <a:lnTo>
                    <a:pt x="200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85" name="Freeform 428"/>
            <p:cNvSpPr>
              <a:spLocks/>
            </p:cNvSpPr>
            <p:nvPr/>
          </p:nvSpPr>
          <p:spPr bwMode="auto">
            <a:xfrm>
              <a:off x="1021" y="3402"/>
              <a:ext cx="8" cy="25"/>
            </a:xfrm>
            <a:custGeom>
              <a:avLst/>
              <a:gdLst>
                <a:gd name="T0" fmla="*/ 0 w 25"/>
                <a:gd name="T1" fmla="*/ 2 h 101"/>
                <a:gd name="T2" fmla="*/ 7 w 25"/>
                <a:gd name="T3" fmla="*/ 0 h 101"/>
                <a:gd name="T4" fmla="*/ 8 w 25"/>
                <a:gd name="T5" fmla="*/ 22 h 101"/>
                <a:gd name="T6" fmla="*/ 0 w 25"/>
                <a:gd name="T7" fmla="*/ 25 h 101"/>
                <a:gd name="T8" fmla="*/ 0 w 25"/>
                <a:gd name="T9" fmla="*/ 2 h 101"/>
                <a:gd name="T10" fmla="*/ 0 w 25"/>
                <a:gd name="T11" fmla="*/ 2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01">
                  <a:moveTo>
                    <a:pt x="0" y="8"/>
                  </a:moveTo>
                  <a:lnTo>
                    <a:pt x="22" y="0"/>
                  </a:lnTo>
                  <a:lnTo>
                    <a:pt x="25" y="90"/>
                  </a:lnTo>
                  <a:lnTo>
                    <a:pt x="1" y="10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86" name="Freeform 429"/>
            <p:cNvSpPr>
              <a:spLocks/>
            </p:cNvSpPr>
            <p:nvPr/>
          </p:nvSpPr>
          <p:spPr bwMode="auto">
            <a:xfrm>
              <a:off x="984" y="3037"/>
              <a:ext cx="20" cy="47"/>
            </a:xfrm>
            <a:custGeom>
              <a:avLst/>
              <a:gdLst>
                <a:gd name="T0" fmla="*/ 1 w 60"/>
                <a:gd name="T1" fmla="*/ 0 h 186"/>
                <a:gd name="T2" fmla="*/ 18 w 60"/>
                <a:gd name="T3" fmla="*/ 3 h 186"/>
                <a:gd name="T4" fmla="*/ 20 w 60"/>
                <a:gd name="T5" fmla="*/ 45 h 186"/>
                <a:gd name="T6" fmla="*/ 15 w 60"/>
                <a:gd name="T7" fmla="*/ 47 h 186"/>
                <a:gd name="T8" fmla="*/ 2 w 60"/>
                <a:gd name="T9" fmla="*/ 44 h 186"/>
                <a:gd name="T10" fmla="*/ 0 w 60"/>
                <a:gd name="T11" fmla="*/ 41 h 186"/>
                <a:gd name="T12" fmla="*/ 15 w 60"/>
                <a:gd name="T13" fmla="*/ 43 h 186"/>
                <a:gd name="T14" fmla="*/ 14 w 60"/>
                <a:gd name="T15" fmla="*/ 6 h 186"/>
                <a:gd name="T16" fmla="*/ 0 w 60"/>
                <a:gd name="T17" fmla="*/ 4 h 186"/>
                <a:gd name="T18" fmla="*/ 1 w 60"/>
                <a:gd name="T19" fmla="*/ 0 h 186"/>
                <a:gd name="T20" fmla="*/ 1 w 60"/>
                <a:gd name="T21" fmla="*/ 0 h 1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0" h="186">
                  <a:moveTo>
                    <a:pt x="2" y="0"/>
                  </a:moveTo>
                  <a:lnTo>
                    <a:pt x="54" y="10"/>
                  </a:lnTo>
                  <a:lnTo>
                    <a:pt x="60" y="180"/>
                  </a:lnTo>
                  <a:lnTo>
                    <a:pt x="46" y="186"/>
                  </a:lnTo>
                  <a:lnTo>
                    <a:pt x="6" y="176"/>
                  </a:lnTo>
                  <a:lnTo>
                    <a:pt x="0" y="161"/>
                  </a:lnTo>
                  <a:lnTo>
                    <a:pt x="45" y="171"/>
                  </a:lnTo>
                  <a:lnTo>
                    <a:pt x="41" y="23"/>
                  </a:lnTo>
                  <a:lnTo>
                    <a:pt x="1" y="1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87" name="Freeform 430"/>
            <p:cNvSpPr>
              <a:spLocks/>
            </p:cNvSpPr>
            <p:nvPr/>
          </p:nvSpPr>
          <p:spPr bwMode="auto">
            <a:xfrm>
              <a:off x="1101" y="3024"/>
              <a:ext cx="15" cy="5"/>
            </a:xfrm>
            <a:custGeom>
              <a:avLst/>
              <a:gdLst>
                <a:gd name="T0" fmla="*/ 0 w 45"/>
                <a:gd name="T1" fmla="*/ 2 h 19"/>
                <a:gd name="T2" fmla="*/ 11 w 45"/>
                <a:gd name="T3" fmla="*/ 3 h 19"/>
                <a:gd name="T4" fmla="*/ 11 w 45"/>
                <a:gd name="T5" fmla="*/ 0 h 19"/>
                <a:gd name="T6" fmla="*/ 15 w 45"/>
                <a:gd name="T7" fmla="*/ 1 h 19"/>
                <a:gd name="T8" fmla="*/ 15 w 45"/>
                <a:gd name="T9" fmla="*/ 5 h 19"/>
                <a:gd name="T10" fmla="*/ 1 w 45"/>
                <a:gd name="T11" fmla="*/ 4 h 19"/>
                <a:gd name="T12" fmla="*/ 0 w 45"/>
                <a:gd name="T13" fmla="*/ 2 h 19"/>
                <a:gd name="T14" fmla="*/ 0 w 45"/>
                <a:gd name="T15" fmla="*/ 2 h 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" h="19">
                  <a:moveTo>
                    <a:pt x="0" y="9"/>
                  </a:moveTo>
                  <a:lnTo>
                    <a:pt x="33" y="10"/>
                  </a:lnTo>
                  <a:lnTo>
                    <a:pt x="33" y="0"/>
                  </a:lnTo>
                  <a:lnTo>
                    <a:pt x="45" y="2"/>
                  </a:lnTo>
                  <a:lnTo>
                    <a:pt x="45" y="19"/>
                  </a:lnTo>
                  <a:lnTo>
                    <a:pt x="3" y="1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88" name="Freeform 431"/>
            <p:cNvSpPr>
              <a:spLocks/>
            </p:cNvSpPr>
            <p:nvPr/>
          </p:nvSpPr>
          <p:spPr bwMode="auto">
            <a:xfrm>
              <a:off x="1049" y="3314"/>
              <a:ext cx="70" cy="15"/>
            </a:xfrm>
            <a:custGeom>
              <a:avLst/>
              <a:gdLst>
                <a:gd name="T0" fmla="*/ 0 w 210"/>
                <a:gd name="T1" fmla="*/ 0 h 57"/>
                <a:gd name="T2" fmla="*/ 7 w 210"/>
                <a:gd name="T3" fmla="*/ 5 h 57"/>
                <a:gd name="T4" fmla="*/ 58 w 210"/>
                <a:gd name="T5" fmla="*/ 12 h 57"/>
                <a:gd name="T6" fmla="*/ 66 w 210"/>
                <a:gd name="T7" fmla="*/ 10 h 57"/>
                <a:gd name="T8" fmla="*/ 70 w 210"/>
                <a:gd name="T9" fmla="*/ 6 h 57"/>
                <a:gd name="T10" fmla="*/ 69 w 210"/>
                <a:gd name="T11" fmla="*/ 12 h 57"/>
                <a:gd name="T12" fmla="*/ 59 w 210"/>
                <a:gd name="T13" fmla="*/ 15 h 57"/>
                <a:gd name="T14" fmla="*/ 6 w 210"/>
                <a:gd name="T15" fmla="*/ 7 h 57"/>
                <a:gd name="T16" fmla="*/ 0 w 210"/>
                <a:gd name="T17" fmla="*/ 0 h 57"/>
                <a:gd name="T18" fmla="*/ 0 w 210"/>
                <a:gd name="T19" fmla="*/ 0 h 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0" h="57">
                  <a:moveTo>
                    <a:pt x="0" y="0"/>
                  </a:moveTo>
                  <a:lnTo>
                    <a:pt x="20" y="19"/>
                  </a:lnTo>
                  <a:lnTo>
                    <a:pt x="174" y="45"/>
                  </a:lnTo>
                  <a:lnTo>
                    <a:pt x="197" y="38"/>
                  </a:lnTo>
                  <a:lnTo>
                    <a:pt x="210" y="24"/>
                  </a:lnTo>
                  <a:lnTo>
                    <a:pt x="206" y="44"/>
                  </a:lnTo>
                  <a:lnTo>
                    <a:pt x="176" y="57"/>
                  </a:lnTo>
                  <a:lnTo>
                    <a:pt x="17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89" name="Freeform 432"/>
            <p:cNvSpPr>
              <a:spLocks/>
            </p:cNvSpPr>
            <p:nvPr/>
          </p:nvSpPr>
          <p:spPr bwMode="auto">
            <a:xfrm>
              <a:off x="1004" y="3103"/>
              <a:ext cx="11" cy="332"/>
            </a:xfrm>
            <a:custGeom>
              <a:avLst/>
              <a:gdLst>
                <a:gd name="T0" fmla="*/ 4 w 33"/>
                <a:gd name="T1" fmla="*/ 1 h 1329"/>
                <a:gd name="T2" fmla="*/ 11 w 33"/>
                <a:gd name="T3" fmla="*/ 332 h 1329"/>
                <a:gd name="T4" fmla="*/ 8 w 33"/>
                <a:gd name="T5" fmla="*/ 332 h 1329"/>
                <a:gd name="T6" fmla="*/ 0 w 33"/>
                <a:gd name="T7" fmla="*/ 0 h 1329"/>
                <a:gd name="T8" fmla="*/ 4 w 33"/>
                <a:gd name="T9" fmla="*/ 1 h 1329"/>
                <a:gd name="T10" fmla="*/ 4 w 33"/>
                <a:gd name="T11" fmla="*/ 1 h 13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1329">
                  <a:moveTo>
                    <a:pt x="11" y="4"/>
                  </a:moveTo>
                  <a:lnTo>
                    <a:pt x="33" y="1329"/>
                  </a:lnTo>
                  <a:lnTo>
                    <a:pt x="23" y="1327"/>
                  </a:lnTo>
                  <a:lnTo>
                    <a:pt x="0" y="0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rgbClr val="F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0" name="Rectangle 433"/>
            <p:cNvSpPr>
              <a:spLocks noChangeArrowheads="1"/>
            </p:cNvSpPr>
            <p:nvPr/>
          </p:nvSpPr>
          <p:spPr bwMode="auto">
            <a:xfrm>
              <a:off x="1316" y="3351"/>
              <a:ext cx="29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AU" altLang="zh-CN">
                  <a:solidFill>
                    <a:srgbClr val="000000"/>
                  </a:solidFill>
                  <a:latin typeface="Arial Unicode MS" panose="020B0604020202020204" pitchFamily="34" charset="-122"/>
                </a:rPr>
                <a:t> </a:t>
              </a:r>
              <a:endParaRPr lang="en-AU" altLang="zh-CN">
                <a:latin typeface="Arial Unicode MS" panose="020B0604020202020204" pitchFamily="34" charset="-122"/>
              </a:endParaRPr>
            </a:p>
          </p:txBody>
        </p:sp>
      </p:grpSp>
      <p:pic>
        <p:nvPicPr>
          <p:cNvPr id="91" name="Picture 441" descr="pdeskto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398" y="4206276"/>
            <a:ext cx="13906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文本框 92"/>
          <p:cNvSpPr txBox="1"/>
          <p:nvPr/>
        </p:nvSpPr>
        <p:spPr>
          <a:xfrm>
            <a:off x="7132087" y="5343208"/>
            <a:ext cx="26997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Listening on </a:t>
            </a:r>
          </a:p>
          <a:p>
            <a:pPr algn="ctr"/>
            <a:r>
              <a:rPr lang="en-US" dirty="0">
                <a:latin typeface="+mj-lt"/>
              </a:rPr>
              <a:t>202.120.1.100: 80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1868711" y="5339676"/>
            <a:ext cx="26997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Connecting to</a:t>
            </a:r>
          </a:p>
          <a:p>
            <a:pPr algn="ctr"/>
            <a:r>
              <a:rPr lang="en-US" dirty="0">
                <a:latin typeface="+mj-lt"/>
              </a:rPr>
              <a:t>202.120.1.100: 80</a:t>
            </a:r>
          </a:p>
        </p:txBody>
      </p:sp>
      <p:cxnSp>
        <p:nvCxnSpPr>
          <p:cNvPr id="96" name="直接连接符 95"/>
          <p:cNvCxnSpPr/>
          <p:nvPr/>
        </p:nvCxnSpPr>
        <p:spPr bwMode="auto">
          <a:xfrm>
            <a:off x="3406699" y="4634333"/>
            <a:ext cx="4531389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133</a:t>
            </a:fld>
            <a:endParaRPr lang="en-US" altLang="zh-CN" dirty="0"/>
          </a:p>
        </p:txBody>
      </p:sp>
      <p:sp>
        <p:nvSpPr>
          <p:cNvPr id="92" name="Text Box 6"/>
          <p:cNvSpPr txBox="1">
            <a:spLocks noChangeArrowheads="1"/>
          </p:cNvSpPr>
          <p:nvPr/>
        </p:nvSpPr>
        <p:spPr bwMode="auto">
          <a:xfrm>
            <a:off x="1932623" y="1763594"/>
            <a:ext cx="2335212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230188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connection state: ESTAB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connection variables: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seq</a:t>
            </a:r>
            <a:r>
              <a:rPr lang="en-US" altLang="zh-CN" sz="1400" dirty="0">
                <a:latin typeface="+mn-lt"/>
                <a:ea typeface="+mn-ea"/>
              </a:rPr>
              <a:t> # client-to-server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  server-to-client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b="1" dirty="0" err="1">
                <a:latin typeface="+mn-lt"/>
                <a:ea typeface="+mn-ea"/>
              </a:rPr>
              <a:t>rcvBuffer</a:t>
            </a:r>
            <a:r>
              <a:rPr lang="en-US" altLang="zh-CN" sz="1400" dirty="0">
                <a:latin typeface="+mn-lt"/>
                <a:ea typeface="+mn-ea"/>
              </a:rPr>
              <a:t> size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at server, client 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    </a:t>
            </a:r>
          </a:p>
        </p:txBody>
      </p:sp>
      <p:sp>
        <p:nvSpPr>
          <p:cNvPr id="95" name="Text Box 66"/>
          <p:cNvSpPr txBox="1">
            <a:spLocks noChangeArrowheads="1"/>
          </p:cNvSpPr>
          <p:nvPr/>
        </p:nvSpPr>
        <p:spPr bwMode="auto">
          <a:xfrm>
            <a:off x="7415848" y="1763594"/>
            <a:ext cx="2335212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230188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connection state: ESTAB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connection Variables: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seq</a:t>
            </a:r>
            <a:r>
              <a:rPr lang="en-US" altLang="zh-CN" sz="1400" dirty="0">
                <a:latin typeface="+mn-lt"/>
                <a:ea typeface="+mn-ea"/>
              </a:rPr>
              <a:t> # client-to-server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   server-to-client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b="1" dirty="0" err="1">
                <a:latin typeface="+mn-lt"/>
                <a:ea typeface="+mn-ea"/>
              </a:rPr>
              <a:t>rcvBuffer</a:t>
            </a:r>
            <a:r>
              <a:rPr lang="en-US" altLang="zh-CN" sz="1400" dirty="0">
                <a:latin typeface="+mn-lt"/>
                <a:ea typeface="+mn-ea"/>
              </a:rPr>
              <a:t> size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at </a:t>
            </a:r>
            <a:r>
              <a:rPr lang="en-US" altLang="zh-CN" sz="1400" dirty="0" err="1">
                <a:latin typeface="+mn-lt"/>
                <a:ea typeface="+mn-ea"/>
              </a:rPr>
              <a:t>server,client</a:t>
            </a:r>
            <a:r>
              <a:rPr lang="en-US" altLang="zh-CN" sz="1400" dirty="0">
                <a:latin typeface="+mn-lt"/>
                <a:ea typeface="+mn-ea"/>
              </a:rPr>
              <a:t> 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114731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5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Discussion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134</a:t>
            </a:fld>
            <a:endParaRPr lang="en-US" altLang="zh-CN" dirty="0"/>
          </a:p>
        </p:txBody>
      </p:sp>
      <p:grpSp>
        <p:nvGrpSpPr>
          <p:cNvPr id="4" name="Group 438"/>
          <p:cNvGrpSpPr>
            <a:grpSpLocks/>
          </p:cNvGrpSpPr>
          <p:nvPr/>
        </p:nvGrpSpPr>
        <p:grpSpPr bwMode="auto">
          <a:xfrm>
            <a:off x="8128431" y="3471807"/>
            <a:ext cx="1099667" cy="1762064"/>
            <a:chOff x="975" y="2841"/>
            <a:chExt cx="370" cy="645"/>
          </a:xfrm>
        </p:grpSpPr>
        <p:sp>
          <p:nvSpPr>
            <p:cNvPr id="5" name="Freeform 356"/>
            <p:cNvSpPr>
              <a:spLocks/>
            </p:cNvSpPr>
            <p:nvPr/>
          </p:nvSpPr>
          <p:spPr bwMode="auto">
            <a:xfrm>
              <a:off x="979" y="2843"/>
              <a:ext cx="328" cy="176"/>
            </a:xfrm>
            <a:custGeom>
              <a:avLst/>
              <a:gdLst>
                <a:gd name="T0" fmla="*/ 0 w 984"/>
                <a:gd name="T1" fmla="*/ 147 h 706"/>
                <a:gd name="T2" fmla="*/ 158 w 984"/>
                <a:gd name="T3" fmla="*/ 0 h 706"/>
                <a:gd name="T4" fmla="*/ 328 w 984"/>
                <a:gd name="T5" fmla="*/ 10 h 706"/>
                <a:gd name="T6" fmla="*/ 179 w 984"/>
                <a:gd name="T7" fmla="*/ 176 h 706"/>
                <a:gd name="T8" fmla="*/ 0 w 984"/>
                <a:gd name="T9" fmla="*/ 147 h 706"/>
                <a:gd name="T10" fmla="*/ 0 w 984"/>
                <a:gd name="T11" fmla="*/ 147 h 7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84" h="706">
                  <a:moveTo>
                    <a:pt x="0" y="591"/>
                  </a:moveTo>
                  <a:lnTo>
                    <a:pt x="475" y="0"/>
                  </a:lnTo>
                  <a:lnTo>
                    <a:pt x="984" y="39"/>
                  </a:lnTo>
                  <a:lnTo>
                    <a:pt x="537" y="706"/>
                  </a:lnTo>
                  <a:lnTo>
                    <a:pt x="0" y="591"/>
                  </a:lnTo>
                  <a:close/>
                </a:path>
              </a:pathLst>
            </a:custGeom>
            <a:solidFill>
              <a:srgbClr val="F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" name="Freeform 357"/>
            <p:cNvSpPr>
              <a:spLocks/>
            </p:cNvSpPr>
            <p:nvPr/>
          </p:nvSpPr>
          <p:spPr bwMode="auto">
            <a:xfrm>
              <a:off x="993" y="2860"/>
              <a:ext cx="313" cy="609"/>
            </a:xfrm>
            <a:custGeom>
              <a:avLst/>
              <a:gdLst>
                <a:gd name="T0" fmla="*/ 0 w 937"/>
                <a:gd name="T1" fmla="*/ 136 h 2436"/>
                <a:gd name="T2" fmla="*/ 168 w 937"/>
                <a:gd name="T3" fmla="*/ 154 h 2436"/>
                <a:gd name="T4" fmla="*/ 313 w 937"/>
                <a:gd name="T5" fmla="*/ 0 h 2436"/>
                <a:gd name="T6" fmla="*/ 312 w 937"/>
                <a:gd name="T7" fmla="*/ 407 h 2436"/>
                <a:gd name="T8" fmla="*/ 167 w 937"/>
                <a:gd name="T9" fmla="*/ 609 h 2436"/>
                <a:gd name="T10" fmla="*/ 158 w 937"/>
                <a:gd name="T11" fmla="*/ 256 h 2436"/>
                <a:gd name="T12" fmla="*/ 9 w 937"/>
                <a:gd name="T13" fmla="*/ 236 h 2436"/>
                <a:gd name="T14" fmla="*/ 0 w 937"/>
                <a:gd name="T15" fmla="*/ 136 h 2436"/>
                <a:gd name="T16" fmla="*/ 0 w 937"/>
                <a:gd name="T17" fmla="*/ 136 h 24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37" h="2436">
                  <a:moveTo>
                    <a:pt x="0" y="545"/>
                  </a:moveTo>
                  <a:lnTo>
                    <a:pt x="504" y="614"/>
                  </a:lnTo>
                  <a:lnTo>
                    <a:pt x="937" y="0"/>
                  </a:lnTo>
                  <a:lnTo>
                    <a:pt x="933" y="1629"/>
                  </a:lnTo>
                  <a:lnTo>
                    <a:pt x="501" y="2436"/>
                  </a:lnTo>
                  <a:lnTo>
                    <a:pt x="473" y="1025"/>
                  </a:lnTo>
                  <a:lnTo>
                    <a:pt x="26" y="945"/>
                  </a:lnTo>
                  <a:lnTo>
                    <a:pt x="0" y="545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" name="Freeform 358"/>
            <p:cNvSpPr>
              <a:spLocks/>
            </p:cNvSpPr>
            <p:nvPr/>
          </p:nvSpPr>
          <p:spPr bwMode="auto">
            <a:xfrm>
              <a:off x="1016" y="3008"/>
              <a:ext cx="130" cy="90"/>
            </a:xfrm>
            <a:custGeom>
              <a:avLst/>
              <a:gdLst>
                <a:gd name="T0" fmla="*/ 0 w 388"/>
                <a:gd name="T1" fmla="*/ 0 h 359"/>
                <a:gd name="T2" fmla="*/ 3 w 388"/>
                <a:gd name="T3" fmla="*/ 74 h 359"/>
                <a:gd name="T4" fmla="*/ 130 w 388"/>
                <a:gd name="T5" fmla="*/ 90 h 359"/>
                <a:gd name="T6" fmla="*/ 125 w 388"/>
                <a:gd name="T7" fmla="*/ 11 h 359"/>
                <a:gd name="T8" fmla="*/ 0 w 388"/>
                <a:gd name="T9" fmla="*/ 0 h 359"/>
                <a:gd name="T10" fmla="*/ 0 w 388"/>
                <a:gd name="T11" fmla="*/ 0 h 3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8" h="359">
                  <a:moveTo>
                    <a:pt x="0" y="0"/>
                  </a:moveTo>
                  <a:lnTo>
                    <a:pt x="8" y="295"/>
                  </a:lnTo>
                  <a:lnTo>
                    <a:pt x="388" y="359"/>
                  </a:lnTo>
                  <a:lnTo>
                    <a:pt x="373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8" name="Freeform 359"/>
            <p:cNvSpPr>
              <a:spLocks/>
            </p:cNvSpPr>
            <p:nvPr/>
          </p:nvSpPr>
          <p:spPr bwMode="auto">
            <a:xfrm>
              <a:off x="1022" y="3042"/>
              <a:ext cx="122" cy="20"/>
            </a:xfrm>
            <a:custGeom>
              <a:avLst/>
              <a:gdLst>
                <a:gd name="T0" fmla="*/ 2 w 365"/>
                <a:gd name="T1" fmla="*/ 7 h 80"/>
                <a:gd name="T2" fmla="*/ 122 w 365"/>
                <a:gd name="T3" fmla="*/ 20 h 80"/>
                <a:gd name="T4" fmla="*/ 122 w 365"/>
                <a:gd name="T5" fmla="*/ 14 h 80"/>
                <a:gd name="T6" fmla="*/ 0 w 365"/>
                <a:gd name="T7" fmla="*/ 0 h 80"/>
                <a:gd name="T8" fmla="*/ 2 w 365"/>
                <a:gd name="T9" fmla="*/ 7 h 80"/>
                <a:gd name="T10" fmla="*/ 2 w 365"/>
                <a:gd name="T11" fmla="*/ 7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5" h="80">
                  <a:moveTo>
                    <a:pt x="7" y="29"/>
                  </a:moveTo>
                  <a:lnTo>
                    <a:pt x="365" y="80"/>
                  </a:lnTo>
                  <a:lnTo>
                    <a:pt x="364" y="55"/>
                  </a:lnTo>
                  <a:lnTo>
                    <a:pt x="0" y="0"/>
                  </a:lnTo>
                  <a:lnTo>
                    <a:pt x="7" y="29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" name="Freeform 360"/>
            <p:cNvSpPr>
              <a:spLocks/>
            </p:cNvSpPr>
            <p:nvPr/>
          </p:nvSpPr>
          <p:spPr bwMode="auto">
            <a:xfrm>
              <a:off x="1042" y="3030"/>
              <a:ext cx="55" cy="16"/>
            </a:xfrm>
            <a:custGeom>
              <a:avLst/>
              <a:gdLst>
                <a:gd name="T0" fmla="*/ 0 w 165"/>
                <a:gd name="T1" fmla="*/ 0 h 63"/>
                <a:gd name="T2" fmla="*/ 55 w 165"/>
                <a:gd name="T3" fmla="*/ 4 h 63"/>
                <a:gd name="T4" fmla="*/ 55 w 165"/>
                <a:gd name="T5" fmla="*/ 16 h 63"/>
                <a:gd name="T6" fmla="*/ 0 w 165"/>
                <a:gd name="T7" fmla="*/ 11 h 63"/>
                <a:gd name="T8" fmla="*/ 0 w 165"/>
                <a:gd name="T9" fmla="*/ 0 h 63"/>
                <a:gd name="T10" fmla="*/ 0 w 165"/>
                <a:gd name="T11" fmla="*/ 0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5" h="63">
                  <a:moveTo>
                    <a:pt x="1" y="0"/>
                  </a:moveTo>
                  <a:lnTo>
                    <a:pt x="165" y="17"/>
                  </a:lnTo>
                  <a:lnTo>
                    <a:pt x="165" y="63"/>
                  </a:lnTo>
                  <a:lnTo>
                    <a:pt x="0" y="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" name="Freeform 361"/>
            <p:cNvSpPr>
              <a:spLocks/>
            </p:cNvSpPr>
            <p:nvPr/>
          </p:nvSpPr>
          <p:spPr bwMode="auto">
            <a:xfrm>
              <a:off x="1016" y="3007"/>
              <a:ext cx="129" cy="90"/>
            </a:xfrm>
            <a:custGeom>
              <a:avLst/>
              <a:gdLst>
                <a:gd name="T0" fmla="*/ 127 w 386"/>
                <a:gd name="T1" fmla="*/ 84 h 360"/>
                <a:gd name="T2" fmla="*/ 12 w 386"/>
                <a:gd name="T3" fmla="*/ 70 h 360"/>
                <a:gd name="T4" fmla="*/ 9 w 386"/>
                <a:gd name="T5" fmla="*/ 7 h 360"/>
                <a:gd name="T6" fmla="*/ 125 w 386"/>
                <a:gd name="T7" fmla="*/ 17 h 360"/>
                <a:gd name="T8" fmla="*/ 125 w 386"/>
                <a:gd name="T9" fmla="*/ 12 h 360"/>
                <a:gd name="T10" fmla="*/ 0 w 386"/>
                <a:gd name="T11" fmla="*/ 0 h 360"/>
                <a:gd name="T12" fmla="*/ 2 w 386"/>
                <a:gd name="T13" fmla="*/ 75 h 360"/>
                <a:gd name="T14" fmla="*/ 129 w 386"/>
                <a:gd name="T15" fmla="*/ 90 h 360"/>
                <a:gd name="T16" fmla="*/ 127 w 386"/>
                <a:gd name="T17" fmla="*/ 84 h 360"/>
                <a:gd name="T18" fmla="*/ 127 w 386"/>
                <a:gd name="T19" fmla="*/ 84 h 3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86" h="360">
                  <a:moveTo>
                    <a:pt x="380" y="337"/>
                  </a:moveTo>
                  <a:lnTo>
                    <a:pt x="37" y="279"/>
                  </a:lnTo>
                  <a:lnTo>
                    <a:pt x="27" y="28"/>
                  </a:lnTo>
                  <a:lnTo>
                    <a:pt x="375" y="68"/>
                  </a:lnTo>
                  <a:lnTo>
                    <a:pt x="373" y="49"/>
                  </a:lnTo>
                  <a:lnTo>
                    <a:pt x="0" y="0"/>
                  </a:lnTo>
                  <a:lnTo>
                    <a:pt x="5" y="300"/>
                  </a:lnTo>
                  <a:lnTo>
                    <a:pt x="386" y="360"/>
                  </a:lnTo>
                  <a:lnTo>
                    <a:pt x="380" y="337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1" name="Freeform 362"/>
            <p:cNvSpPr>
              <a:spLocks/>
            </p:cNvSpPr>
            <p:nvPr/>
          </p:nvSpPr>
          <p:spPr bwMode="auto">
            <a:xfrm>
              <a:off x="975" y="2987"/>
              <a:ext cx="165" cy="471"/>
            </a:xfrm>
            <a:custGeom>
              <a:avLst/>
              <a:gdLst>
                <a:gd name="T0" fmla="*/ 0 w 494"/>
                <a:gd name="T1" fmla="*/ 0 h 1886"/>
                <a:gd name="T2" fmla="*/ 59 w 494"/>
                <a:gd name="T3" fmla="*/ 9 h 1886"/>
                <a:gd name="T4" fmla="*/ 140 w 494"/>
                <a:gd name="T5" fmla="*/ 17 h 1886"/>
                <a:gd name="T6" fmla="*/ 140 w 494"/>
                <a:gd name="T7" fmla="*/ 28 h 1886"/>
                <a:gd name="T8" fmla="*/ 27 w 494"/>
                <a:gd name="T9" fmla="*/ 17 h 1886"/>
                <a:gd name="T10" fmla="*/ 31 w 494"/>
                <a:gd name="T11" fmla="*/ 98 h 1886"/>
                <a:gd name="T12" fmla="*/ 165 w 494"/>
                <a:gd name="T13" fmla="*/ 112 h 1886"/>
                <a:gd name="T14" fmla="*/ 161 w 494"/>
                <a:gd name="T15" fmla="*/ 471 h 1886"/>
                <a:gd name="T16" fmla="*/ 31 w 494"/>
                <a:gd name="T17" fmla="*/ 453 h 1886"/>
                <a:gd name="T18" fmla="*/ 9 w 494"/>
                <a:gd name="T19" fmla="*/ 438 h 1886"/>
                <a:gd name="T20" fmla="*/ 0 w 494"/>
                <a:gd name="T21" fmla="*/ 0 h 1886"/>
                <a:gd name="T22" fmla="*/ 0 w 494"/>
                <a:gd name="T23" fmla="*/ 0 h 188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94" h="1886">
                  <a:moveTo>
                    <a:pt x="0" y="0"/>
                  </a:moveTo>
                  <a:lnTo>
                    <a:pt x="176" y="37"/>
                  </a:lnTo>
                  <a:lnTo>
                    <a:pt x="420" y="69"/>
                  </a:lnTo>
                  <a:lnTo>
                    <a:pt x="418" y="113"/>
                  </a:lnTo>
                  <a:lnTo>
                    <a:pt x="82" y="67"/>
                  </a:lnTo>
                  <a:lnTo>
                    <a:pt x="92" y="392"/>
                  </a:lnTo>
                  <a:lnTo>
                    <a:pt x="494" y="450"/>
                  </a:lnTo>
                  <a:lnTo>
                    <a:pt x="481" y="1886"/>
                  </a:lnTo>
                  <a:lnTo>
                    <a:pt x="92" y="1812"/>
                  </a:lnTo>
                  <a:lnTo>
                    <a:pt x="28" y="17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2" name="Freeform 363"/>
            <p:cNvSpPr>
              <a:spLocks/>
            </p:cNvSpPr>
            <p:nvPr/>
          </p:nvSpPr>
          <p:spPr bwMode="auto">
            <a:xfrm>
              <a:off x="1009" y="3104"/>
              <a:ext cx="29" cy="340"/>
            </a:xfrm>
            <a:custGeom>
              <a:avLst/>
              <a:gdLst>
                <a:gd name="T0" fmla="*/ 0 w 86"/>
                <a:gd name="T1" fmla="*/ 0 h 1359"/>
                <a:gd name="T2" fmla="*/ 29 w 86"/>
                <a:gd name="T3" fmla="*/ 1 h 1359"/>
                <a:gd name="T4" fmla="*/ 20 w 86"/>
                <a:gd name="T5" fmla="*/ 11 h 1359"/>
                <a:gd name="T6" fmla="*/ 27 w 86"/>
                <a:gd name="T7" fmla="*/ 336 h 1359"/>
                <a:gd name="T8" fmla="*/ 7 w 86"/>
                <a:gd name="T9" fmla="*/ 340 h 1359"/>
                <a:gd name="T10" fmla="*/ 0 w 86"/>
                <a:gd name="T11" fmla="*/ 0 h 1359"/>
                <a:gd name="T12" fmla="*/ 0 w 86"/>
                <a:gd name="T13" fmla="*/ 0 h 13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" h="1359">
                  <a:moveTo>
                    <a:pt x="0" y="0"/>
                  </a:moveTo>
                  <a:lnTo>
                    <a:pt x="86" y="4"/>
                  </a:lnTo>
                  <a:lnTo>
                    <a:pt x="60" y="43"/>
                  </a:lnTo>
                  <a:lnTo>
                    <a:pt x="79" y="1344"/>
                  </a:lnTo>
                  <a:lnTo>
                    <a:pt x="21" y="13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3" name="Freeform 364"/>
            <p:cNvSpPr>
              <a:spLocks/>
            </p:cNvSpPr>
            <p:nvPr/>
          </p:nvSpPr>
          <p:spPr bwMode="auto">
            <a:xfrm>
              <a:off x="1113" y="3006"/>
              <a:ext cx="54" cy="453"/>
            </a:xfrm>
            <a:custGeom>
              <a:avLst/>
              <a:gdLst>
                <a:gd name="T0" fmla="*/ 0 w 164"/>
                <a:gd name="T1" fmla="*/ 0 h 1814"/>
                <a:gd name="T2" fmla="*/ 23 w 164"/>
                <a:gd name="T3" fmla="*/ 2 h 1814"/>
                <a:gd name="T4" fmla="*/ 54 w 164"/>
                <a:gd name="T5" fmla="*/ 5 h 1814"/>
                <a:gd name="T6" fmla="*/ 54 w 164"/>
                <a:gd name="T7" fmla="*/ 453 h 1814"/>
                <a:gd name="T8" fmla="*/ 5 w 164"/>
                <a:gd name="T9" fmla="*/ 449 h 1814"/>
                <a:gd name="T10" fmla="*/ 0 w 164"/>
                <a:gd name="T11" fmla="*/ 93 h 1814"/>
                <a:gd name="T12" fmla="*/ 34 w 164"/>
                <a:gd name="T13" fmla="*/ 95 h 1814"/>
                <a:gd name="T14" fmla="*/ 29 w 164"/>
                <a:gd name="T15" fmla="*/ 12 h 1814"/>
                <a:gd name="T16" fmla="*/ 0 w 164"/>
                <a:gd name="T17" fmla="*/ 12 h 1814"/>
                <a:gd name="T18" fmla="*/ 0 w 164"/>
                <a:gd name="T19" fmla="*/ 0 h 1814"/>
                <a:gd name="T20" fmla="*/ 0 w 164"/>
                <a:gd name="T21" fmla="*/ 0 h 18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4" h="1814">
                  <a:moveTo>
                    <a:pt x="0" y="0"/>
                  </a:moveTo>
                  <a:lnTo>
                    <a:pt x="70" y="9"/>
                  </a:lnTo>
                  <a:lnTo>
                    <a:pt x="163" y="21"/>
                  </a:lnTo>
                  <a:lnTo>
                    <a:pt x="164" y="1814"/>
                  </a:lnTo>
                  <a:lnTo>
                    <a:pt x="16" y="1798"/>
                  </a:lnTo>
                  <a:lnTo>
                    <a:pt x="1" y="373"/>
                  </a:lnTo>
                  <a:lnTo>
                    <a:pt x="102" y="382"/>
                  </a:lnTo>
                  <a:lnTo>
                    <a:pt x="87" y="50"/>
                  </a:lnTo>
                  <a:lnTo>
                    <a:pt x="1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4" name="Freeform 365"/>
            <p:cNvSpPr>
              <a:spLocks/>
            </p:cNvSpPr>
            <p:nvPr/>
          </p:nvSpPr>
          <p:spPr bwMode="auto">
            <a:xfrm>
              <a:off x="1173" y="3130"/>
              <a:ext cx="6" cy="8"/>
            </a:xfrm>
            <a:custGeom>
              <a:avLst/>
              <a:gdLst>
                <a:gd name="T0" fmla="*/ 0 w 18"/>
                <a:gd name="T1" fmla="*/ 4 h 32"/>
                <a:gd name="T2" fmla="*/ 6 w 18"/>
                <a:gd name="T3" fmla="*/ 0 h 32"/>
                <a:gd name="T4" fmla="*/ 6 w 18"/>
                <a:gd name="T5" fmla="*/ 4 h 32"/>
                <a:gd name="T6" fmla="*/ 1 w 18"/>
                <a:gd name="T7" fmla="*/ 8 h 32"/>
                <a:gd name="T8" fmla="*/ 0 w 18"/>
                <a:gd name="T9" fmla="*/ 4 h 32"/>
                <a:gd name="T10" fmla="*/ 0 w 18"/>
                <a:gd name="T11" fmla="*/ 4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2">
                  <a:moveTo>
                    <a:pt x="0" y="16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2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Freeform 366"/>
            <p:cNvSpPr>
              <a:spLocks/>
            </p:cNvSpPr>
            <p:nvPr/>
          </p:nvSpPr>
          <p:spPr bwMode="auto">
            <a:xfrm>
              <a:off x="1173" y="3139"/>
              <a:ext cx="6" cy="8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5 h 30"/>
                <a:gd name="T6" fmla="*/ 1 w 18"/>
                <a:gd name="T7" fmla="*/ 8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4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6" name="Freeform 367"/>
            <p:cNvSpPr>
              <a:spLocks/>
            </p:cNvSpPr>
            <p:nvPr/>
          </p:nvSpPr>
          <p:spPr bwMode="auto">
            <a:xfrm>
              <a:off x="1173" y="3147"/>
              <a:ext cx="6" cy="8"/>
            </a:xfrm>
            <a:custGeom>
              <a:avLst/>
              <a:gdLst>
                <a:gd name="T0" fmla="*/ 0 w 18"/>
                <a:gd name="T1" fmla="*/ 4 h 32"/>
                <a:gd name="T2" fmla="*/ 6 w 18"/>
                <a:gd name="T3" fmla="*/ 0 h 32"/>
                <a:gd name="T4" fmla="*/ 6 w 18"/>
                <a:gd name="T5" fmla="*/ 4 h 32"/>
                <a:gd name="T6" fmla="*/ 1 w 18"/>
                <a:gd name="T7" fmla="*/ 8 h 32"/>
                <a:gd name="T8" fmla="*/ 0 w 18"/>
                <a:gd name="T9" fmla="*/ 4 h 32"/>
                <a:gd name="T10" fmla="*/ 0 w 18"/>
                <a:gd name="T11" fmla="*/ 4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2">
                  <a:moveTo>
                    <a:pt x="0" y="16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2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7" name="Freeform 368"/>
            <p:cNvSpPr>
              <a:spLocks/>
            </p:cNvSpPr>
            <p:nvPr/>
          </p:nvSpPr>
          <p:spPr bwMode="auto">
            <a:xfrm>
              <a:off x="1173" y="3156"/>
              <a:ext cx="6" cy="8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5 h 30"/>
                <a:gd name="T6" fmla="*/ 1 w 18"/>
                <a:gd name="T7" fmla="*/ 8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5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8" name="Freeform 369"/>
            <p:cNvSpPr>
              <a:spLocks/>
            </p:cNvSpPr>
            <p:nvPr/>
          </p:nvSpPr>
          <p:spPr bwMode="auto">
            <a:xfrm>
              <a:off x="1173" y="3164"/>
              <a:ext cx="6" cy="8"/>
            </a:xfrm>
            <a:custGeom>
              <a:avLst/>
              <a:gdLst>
                <a:gd name="T0" fmla="*/ 0 w 19"/>
                <a:gd name="T1" fmla="*/ 4 h 31"/>
                <a:gd name="T2" fmla="*/ 6 w 19"/>
                <a:gd name="T3" fmla="*/ 0 h 31"/>
                <a:gd name="T4" fmla="*/ 6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5"/>
                  </a:moveTo>
                  <a:lnTo>
                    <a:pt x="19" y="0"/>
                  </a:lnTo>
                  <a:lnTo>
                    <a:pt x="18" y="16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9" name="Freeform 370"/>
            <p:cNvSpPr>
              <a:spLocks/>
            </p:cNvSpPr>
            <p:nvPr/>
          </p:nvSpPr>
          <p:spPr bwMode="auto">
            <a:xfrm>
              <a:off x="1173" y="3173"/>
              <a:ext cx="6" cy="8"/>
            </a:xfrm>
            <a:custGeom>
              <a:avLst/>
              <a:gdLst>
                <a:gd name="T0" fmla="*/ 0 w 19"/>
                <a:gd name="T1" fmla="*/ 4 h 30"/>
                <a:gd name="T2" fmla="*/ 6 w 19"/>
                <a:gd name="T3" fmla="*/ 0 h 30"/>
                <a:gd name="T4" fmla="*/ 6 w 19"/>
                <a:gd name="T5" fmla="*/ 5 h 30"/>
                <a:gd name="T6" fmla="*/ 1 w 19"/>
                <a:gd name="T7" fmla="*/ 8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5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0" name="Freeform 371"/>
            <p:cNvSpPr>
              <a:spLocks/>
            </p:cNvSpPr>
            <p:nvPr/>
          </p:nvSpPr>
          <p:spPr bwMode="auto">
            <a:xfrm>
              <a:off x="1173" y="3181"/>
              <a:ext cx="6" cy="8"/>
            </a:xfrm>
            <a:custGeom>
              <a:avLst/>
              <a:gdLst>
                <a:gd name="T0" fmla="*/ 0 w 19"/>
                <a:gd name="T1" fmla="*/ 4 h 31"/>
                <a:gd name="T2" fmla="*/ 6 w 19"/>
                <a:gd name="T3" fmla="*/ 0 h 31"/>
                <a:gd name="T4" fmla="*/ 6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5"/>
                  </a:moveTo>
                  <a:lnTo>
                    <a:pt x="19" y="0"/>
                  </a:lnTo>
                  <a:lnTo>
                    <a:pt x="18" y="16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1" name="Freeform 372"/>
            <p:cNvSpPr>
              <a:spLocks/>
            </p:cNvSpPr>
            <p:nvPr/>
          </p:nvSpPr>
          <p:spPr bwMode="auto">
            <a:xfrm>
              <a:off x="1173" y="3190"/>
              <a:ext cx="6" cy="8"/>
            </a:xfrm>
            <a:custGeom>
              <a:avLst/>
              <a:gdLst>
                <a:gd name="T0" fmla="*/ 0 w 19"/>
                <a:gd name="T1" fmla="*/ 4 h 31"/>
                <a:gd name="T2" fmla="*/ 6 w 19"/>
                <a:gd name="T3" fmla="*/ 0 h 31"/>
                <a:gd name="T4" fmla="*/ 6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5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" name="Freeform 373"/>
            <p:cNvSpPr>
              <a:spLocks/>
            </p:cNvSpPr>
            <p:nvPr/>
          </p:nvSpPr>
          <p:spPr bwMode="auto">
            <a:xfrm>
              <a:off x="1173" y="3198"/>
              <a:ext cx="6" cy="8"/>
            </a:xfrm>
            <a:custGeom>
              <a:avLst/>
              <a:gdLst>
                <a:gd name="T0" fmla="*/ 0 w 19"/>
                <a:gd name="T1" fmla="*/ 4 h 31"/>
                <a:gd name="T2" fmla="*/ 6 w 19"/>
                <a:gd name="T3" fmla="*/ 0 h 31"/>
                <a:gd name="T4" fmla="*/ 6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6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" name="Freeform 374"/>
            <p:cNvSpPr>
              <a:spLocks/>
            </p:cNvSpPr>
            <p:nvPr/>
          </p:nvSpPr>
          <p:spPr bwMode="auto">
            <a:xfrm>
              <a:off x="1173" y="3207"/>
              <a:ext cx="6" cy="8"/>
            </a:xfrm>
            <a:custGeom>
              <a:avLst/>
              <a:gdLst>
                <a:gd name="T0" fmla="*/ 0 w 19"/>
                <a:gd name="T1" fmla="*/ 4 h 31"/>
                <a:gd name="T2" fmla="*/ 6 w 19"/>
                <a:gd name="T3" fmla="*/ 0 h 31"/>
                <a:gd name="T4" fmla="*/ 6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5"/>
                  </a:moveTo>
                  <a:lnTo>
                    <a:pt x="19" y="0"/>
                  </a:lnTo>
                  <a:lnTo>
                    <a:pt x="18" y="16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4" name="Freeform 375"/>
            <p:cNvSpPr>
              <a:spLocks/>
            </p:cNvSpPr>
            <p:nvPr/>
          </p:nvSpPr>
          <p:spPr bwMode="auto">
            <a:xfrm>
              <a:off x="1173" y="3216"/>
              <a:ext cx="6" cy="7"/>
            </a:xfrm>
            <a:custGeom>
              <a:avLst/>
              <a:gdLst>
                <a:gd name="T0" fmla="*/ 0 w 19"/>
                <a:gd name="T1" fmla="*/ 4 h 30"/>
                <a:gd name="T2" fmla="*/ 6 w 19"/>
                <a:gd name="T3" fmla="*/ 0 h 30"/>
                <a:gd name="T4" fmla="*/ 6 w 19"/>
                <a:gd name="T5" fmla="*/ 4 h 30"/>
                <a:gd name="T6" fmla="*/ 1 w 19"/>
                <a:gd name="T7" fmla="*/ 7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5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5" name="Freeform 376"/>
            <p:cNvSpPr>
              <a:spLocks/>
            </p:cNvSpPr>
            <p:nvPr/>
          </p:nvSpPr>
          <p:spPr bwMode="auto">
            <a:xfrm>
              <a:off x="1173" y="3224"/>
              <a:ext cx="6" cy="8"/>
            </a:xfrm>
            <a:custGeom>
              <a:avLst/>
              <a:gdLst>
                <a:gd name="T0" fmla="*/ 0 w 19"/>
                <a:gd name="T1" fmla="*/ 4 h 31"/>
                <a:gd name="T2" fmla="*/ 6 w 19"/>
                <a:gd name="T3" fmla="*/ 0 h 31"/>
                <a:gd name="T4" fmla="*/ 6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5"/>
                  </a:moveTo>
                  <a:lnTo>
                    <a:pt x="19" y="0"/>
                  </a:lnTo>
                  <a:lnTo>
                    <a:pt x="18" y="16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6" name="Freeform 377"/>
            <p:cNvSpPr>
              <a:spLocks/>
            </p:cNvSpPr>
            <p:nvPr/>
          </p:nvSpPr>
          <p:spPr bwMode="auto">
            <a:xfrm>
              <a:off x="1173" y="3233"/>
              <a:ext cx="6" cy="7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4 h 30"/>
                <a:gd name="T6" fmla="*/ 0 w 18"/>
                <a:gd name="T7" fmla="*/ 7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5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1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7" name="Freeform 378"/>
            <p:cNvSpPr>
              <a:spLocks/>
            </p:cNvSpPr>
            <p:nvPr/>
          </p:nvSpPr>
          <p:spPr bwMode="auto">
            <a:xfrm>
              <a:off x="1173" y="3241"/>
              <a:ext cx="6" cy="8"/>
            </a:xfrm>
            <a:custGeom>
              <a:avLst/>
              <a:gdLst>
                <a:gd name="T0" fmla="*/ 0 w 18"/>
                <a:gd name="T1" fmla="*/ 4 h 31"/>
                <a:gd name="T2" fmla="*/ 6 w 18"/>
                <a:gd name="T3" fmla="*/ 0 h 31"/>
                <a:gd name="T4" fmla="*/ 6 w 18"/>
                <a:gd name="T5" fmla="*/ 4 h 31"/>
                <a:gd name="T6" fmla="*/ 0 w 18"/>
                <a:gd name="T7" fmla="*/ 8 h 31"/>
                <a:gd name="T8" fmla="*/ 0 w 18"/>
                <a:gd name="T9" fmla="*/ 4 h 31"/>
                <a:gd name="T10" fmla="*/ 0 w 18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5"/>
                  </a:moveTo>
                  <a:lnTo>
                    <a:pt x="18" y="0"/>
                  </a:lnTo>
                  <a:lnTo>
                    <a:pt x="17" y="16"/>
                  </a:lnTo>
                  <a:lnTo>
                    <a:pt x="1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8" name="Freeform 379"/>
            <p:cNvSpPr>
              <a:spLocks/>
            </p:cNvSpPr>
            <p:nvPr/>
          </p:nvSpPr>
          <p:spPr bwMode="auto">
            <a:xfrm>
              <a:off x="1173" y="3250"/>
              <a:ext cx="6" cy="7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4 h 30"/>
                <a:gd name="T6" fmla="*/ 0 w 18"/>
                <a:gd name="T7" fmla="*/ 7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5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1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9" name="Freeform 380"/>
            <p:cNvSpPr>
              <a:spLocks/>
            </p:cNvSpPr>
            <p:nvPr/>
          </p:nvSpPr>
          <p:spPr bwMode="auto">
            <a:xfrm>
              <a:off x="1173" y="3258"/>
              <a:ext cx="6" cy="8"/>
            </a:xfrm>
            <a:custGeom>
              <a:avLst/>
              <a:gdLst>
                <a:gd name="T0" fmla="*/ 0 w 18"/>
                <a:gd name="T1" fmla="*/ 4 h 31"/>
                <a:gd name="T2" fmla="*/ 6 w 18"/>
                <a:gd name="T3" fmla="*/ 0 h 31"/>
                <a:gd name="T4" fmla="*/ 6 w 18"/>
                <a:gd name="T5" fmla="*/ 4 h 31"/>
                <a:gd name="T6" fmla="*/ 0 w 18"/>
                <a:gd name="T7" fmla="*/ 8 h 31"/>
                <a:gd name="T8" fmla="*/ 0 w 18"/>
                <a:gd name="T9" fmla="*/ 4 h 31"/>
                <a:gd name="T10" fmla="*/ 0 w 18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5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1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0" name="Freeform 381"/>
            <p:cNvSpPr>
              <a:spLocks/>
            </p:cNvSpPr>
            <p:nvPr/>
          </p:nvSpPr>
          <p:spPr bwMode="auto">
            <a:xfrm>
              <a:off x="1173" y="3267"/>
              <a:ext cx="6" cy="7"/>
            </a:xfrm>
            <a:custGeom>
              <a:avLst/>
              <a:gdLst>
                <a:gd name="T0" fmla="*/ 0 w 18"/>
                <a:gd name="T1" fmla="*/ 3 h 31"/>
                <a:gd name="T2" fmla="*/ 6 w 18"/>
                <a:gd name="T3" fmla="*/ 0 h 31"/>
                <a:gd name="T4" fmla="*/ 6 w 18"/>
                <a:gd name="T5" fmla="*/ 4 h 31"/>
                <a:gd name="T6" fmla="*/ 0 w 18"/>
                <a:gd name="T7" fmla="*/ 7 h 31"/>
                <a:gd name="T8" fmla="*/ 0 w 18"/>
                <a:gd name="T9" fmla="*/ 3 h 31"/>
                <a:gd name="T10" fmla="*/ 0 w 18"/>
                <a:gd name="T11" fmla="*/ 3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5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1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1" name="Freeform 382"/>
            <p:cNvSpPr>
              <a:spLocks/>
            </p:cNvSpPr>
            <p:nvPr/>
          </p:nvSpPr>
          <p:spPr bwMode="auto">
            <a:xfrm>
              <a:off x="1173" y="3275"/>
              <a:ext cx="6" cy="8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5 h 30"/>
                <a:gd name="T6" fmla="*/ 0 w 18"/>
                <a:gd name="T7" fmla="*/ 8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6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1" y="3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2" name="Freeform 383"/>
            <p:cNvSpPr>
              <a:spLocks/>
            </p:cNvSpPr>
            <p:nvPr/>
          </p:nvSpPr>
          <p:spPr bwMode="auto">
            <a:xfrm>
              <a:off x="1173" y="3284"/>
              <a:ext cx="6" cy="7"/>
            </a:xfrm>
            <a:custGeom>
              <a:avLst/>
              <a:gdLst>
                <a:gd name="T0" fmla="*/ 0 w 18"/>
                <a:gd name="T1" fmla="*/ 3 h 30"/>
                <a:gd name="T2" fmla="*/ 6 w 18"/>
                <a:gd name="T3" fmla="*/ 0 h 30"/>
                <a:gd name="T4" fmla="*/ 6 w 18"/>
                <a:gd name="T5" fmla="*/ 4 h 30"/>
                <a:gd name="T6" fmla="*/ 0 w 18"/>
                <a:gd name="T7" fmla="*/ 7 h 30"/>
                <a:gd name="T8" fmla="*/ 0 w 18"/>
                <a:gd name="T9" fmla="*/ 3 h 30"/>
                <a:gd name="T10" fmla="*/ 0 w 18"/>
                <a:gd name="T11" fmla="*/ 3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4"/>
                  </a:moveTo>
                  <a:lnTo>
                    <a:pt x="18" y="0"/>
                  </a:lnTo>
                  <a:lnTo>
                    <a:pt x="17" y="16"/>
                  </a:lnTo>
                  <a:lnTo>
                    <a:pt x="1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3" name="Freeform 384"/>
            <p:cNvSpPr>
              <a:spLocks/>
            </p:cNvSpPr>
            <p:nvPr/>
          </p:nvSpPr>
          <p:spPr bwMode="auto">
            <a:xfrm>
              <a:off x="1173" y="3292"/>
              <a:ext cx="6" cy="8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5 h 30"/>
                <a:gd name="T6" fmla="*/ 1 w 18"/>
                <a:gd name="T7" fmla="*/ 8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5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2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4" name="Freeform 385"/>
            <p:cNvSpPr>
              <a:spLocks/>
            </p:cNvSpPr>
            <p:nvPr/>
          </p:nvSpPr>
          <p:spPr bwMode="auto">
            <a:xfrm>
              <a:off x="1173" y="3301"/>
              <a:ext cx="6" cy="7"/>
            </a:xfrm>
            <a:custGeom>
              <a:avLst/>
              <a:gdLst>
                <a:gd name="T0" fmla="*/ 0 w 18"/>
                <a:gd name="T1" fmla="*/ 3 h 30"/>
                <a:gd name="T2" fmla="*/ 6 w 18"/>
                <a:gd name="T3" fmla="*/ 0 h 30"/>
                <a:gd name="T4" fmla="*/ 6 w 18"/>
                <a:gd name="T5" fmla="*/ 4 h 30"/>
                <a:gd name="T6" fmla="*/ 1 w 18"/>
                <a:gd name="T7" fmla="*/ 7 h 30"/>
                <a:gd name="T8" fmla="*/ 0 w 18"/>
                <a:gd name="T9" fmla="*/ 3 h 30"/>
                <a:gd name="T10" fmla="*/ 0 w 18"/>
                <a:gd name="T11" fmla="*/ 3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4"/>
                  </a:moveTo>
                  <a:lnTo>
                    <a:pt x="18" y="0"/>
                  </a:lnTo>
                  <a:lnTo>
                    <a:pt x="17" y="15"/>
                  </a:lnTo>
                  <a:lnTo>
                    <a:pt x="2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5" name="Freeform 386"/>
            <p:cNvSpPr>
              <a:spLocks/>
            </p:cNvSpPr>
            <p:nvPr/>
          </p:nvSpPr>
          <p:spPr bwMode="auto">
            <a:xfrm>
              <a:off x="1173" y="3309"/>
              <a:ext cx="6" cy="8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5 h 30"/>
                <a:gd name="T6" fmla="*/ 1 w 18"/>
                <a:gd name="T7" fmla="*/ 8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5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2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6" name="Freeform 387"/>
            <p:cNvSpPr>
              <a:spLocks/>
            </p:cNvSpPr>
            <p:nvPr/>
          </p:nvSpPr>
          <p:spPr bwMode="auto">
            <a:xfrm>
              <a:off x="1173" y="3317"/>
              <a:ext cx="6" cy="8"/>
            </a:xfrm>
            <a:custGeom>
              <a:avLst/>
              <a:gdLst>
                <a:gd name="T0" fmla="*/ 0 w 18"/>
                <a:gd name="T1" fmla="*/ 4 h 31"/>
                <a:gd name="T2" fmla="*/ 6 w 18"/>
                <a:gd name="T3" fmla="*/ 0 h 31"/>
                <a:gd name="T4" fmla="*/ 6 w 18"/>
                <a:gd name="T5" fmla="*/ 4 h 31"/>
                <a:gd name="T6" fmla="*/ 1 w 18"/>
                <a:gd name="T7" fmla="*/ 8 h 31"/>
                <a:gd name="T8" fmla="*/ 0 w 18"/>
                <a:gd name="T9" fmla="*/ 4 h 31"/>
                <a:gd name="T10" fmla="*/ 0 w 18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5"/>
                  </a:moveTo>
                  <a:lnTo>
                    <a:pt x="18" y="0"/>
                  </a:lnTo>
                  <a:lnTo>
                    <a:pt x="18" y="16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7" name="Freeform 388"/>
            <p:cNvSpPr>
              <a:spLocks/>
            </p:cNvSpPr>
            <p:nvPr/>
          </p:nvSpPr>
          <p:spPr bwMode="auto">
            <a:xfrm>
              <a:off x="1173" y="3326"/>
              <a:ext cx="6" cy="8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5 h 30"/>
                <a:gd name="T6" fmla="*/ 1 w 18"/>
                <a:gd name="T7" fmla="*/ 8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5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8" name="Freeform 389"/>
            <p:cNvSpPr>
              <a:spLocks/>
            </p:cNvSpPr>
            <p:nvPr/>
          </p:nvSpPr>
          <p:spPr bwMode="auto">
            <a:xfrm>
              <a:off x="1173" y="3334"/>
              <a:ext cx="6" cy="8"/>
            </a:xfrm>
            <a:custGeom>
              <a:avLst/>
              <a:gdLst>
                <a:gd name="T0" fmla="*/ 0 w 18"/>
                <a:gd name="T1" fmla="*/ 4 h 31"/>
                <a:gd name="T2" fmla="*/ 6 w 18"/>
                <a:gd name="T3" fmla="*/ 0 h 31"/>
                <a:gd name="T4" fmla="*/ 6 w 18"/>
                <a:gd name="T5" fmla="*/ 4 h 31"/>
                <a:gd name="T6" fmla="*/ 1 w 18"/>
                <a:gd name="T7" fmla="*/ 8 h 31"/>
                <a:gd name="T8" fmla="*/ 0 w 18"/>
                <a:gd name="T9" fmla="*/ 4 h 31"/>
                <a:gd name="T10" fmla="*/ 0 w 18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5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39" name="Freeform 390"/>
            <p:cNvSpPr>
              <a:spLocks/>
            </p:cNvSpPr>
            <p:nvPr/>
          </p:nvSpPr>
          <p:spPr bwMode="auto">
            <a:xfrm>
              <a:off x="1173" y="3343"/>
              <a:ext cx="6" cy="8"/>
            </a:xfrm>
            <a:custGeom>
              <a:avLst/>
              <a:gdLst>
                <a:gd name="T0" fmla="*/ 0 w 18"/>
                <a:gd name="T1" fmla="*/ 4 h 31"/>
                <a:gd name="T2" fmla="*/ 6 w 18"/>
                <a:gd name="T3" fmla="*/ 0 h 31"/>
                <a:gd name="T4" fmla="*/ 6 w 18"/>
                <a:gd name="T5" fmla="*/ 4 h 31"/>
                <a:gd name="T6" fmla="*/ 1 w 18"/>
                <a:gd name="T7" fmla="*/ 8 h 31"/>
                <a:gd name="T8" fmla="*/ 0 w 18"/>
                <a:gd name="T9" fmla="*/ 4 h 31"/>
                <a:gd name="T10" fmla="*/ 0 w 18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5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0" name="Freeform 391"/>
            <p:cNvSpPr>
              <a:spLocks/>
            </p:cNvSpPr>
            <p:nvPr/>
          </p:nvSpPr>
          <p:spPr bwMode="auto">
            <a:xfrm>
              <a:off x="1173" y="3351"/>
              <a:ext cx="7" cy="8"/>
            </a:xfrm>
            <a:custGeom>
              <a:avLst/>
              <a:gdLst>
                <a:gd name="T0" fmla="*/ 0 w 19"/>
                <a:gd name="T1" fmla="*/ 4 h 31"/>
                <a:gd name="T2" fmla="*/ 7 w 19"/>
                <a:gd name="T3" fmla="*/ 0 h 31"/>
                <a:gd name="T4" fmla="*/ 7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6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1" name="Freeform 392"/>
            <p:cNvSpPr>
              <a:spLocks/>
            </p:cNvSpPr>
            <p:nvPr/>
          </p:nvSpPr>
          <p:spPr bwMode="auto">
            <a:xfrm>
              <a:off x="1173" y="3360"/>
              <a:ext cx="7" cy="8"/>
            </a:xfrm>
            <a:custGeom>
              <a:avLst/>
              <a:gdLst>
                <a:gd name="T0" fmla="*/ 0 w 19"/>
                <a:gd name="T1" fmla="*/ 4 h 30"/>
                <a:gd name="T2" fmla="*/ 7 w 19"/>
                <a:gd name="T3" fmla="*/ 0 h 30"/>
                <a:gd name="T4" fmla="*/ 7 w 19"/>
                <a:gd name="T5" fmla="*/ 4 h 30"/>
                <a:gd name="T6" fmla="*/ 1 w 19"/>
                <a:gd name="T7" fmla="*/ 8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4"/>
                  </a:moveTo>
                  <a:lnTo>
                    <a:pt x="19" y="0"/>
                  </a:lnTo>
                  <a:lnTo>
                    <a:pt x="18" y="16"/>
                  </a:lnTo>
                  <a:lnTo>
                    <a:pt x="2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2" name="Freeform 393"/>
            <p:cNvSpPr>
              <a:spLocks/>
            </p:cNvSpPr>
            <p:nvPr/>
          </p:nvSpPr>
          <p:spPr bwMode="auto">
            <a:xfrm>
              <a:off x="1173" y="3369"/>
              <a:ext cx="7" cy="7"/>
            </a:xfrm>
            <a:custGeom>
              <a:avLst/>
              <a:gdLst>
                <a:gd name="T0" fmla="*/ 0 w 19"/>
                <a:gd name="T1" fmla="*/ 4 h 30"/>
                <a:gd name="T2" fmla="*/ 7 w 19"/>
                <a:gd name="T3" fmla="*/ 0 h 30"/>
                <a:gd name="T4" fmla="*/ 7 w 19"/>
                <a:gd name="T5" fmla="*/ 4 h 30"/>
                <a:gd name="T6" fmla="*/ 1 w 19"/>
                <a:gd name="T7" fmla="*/ 7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6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3" name="Freeform 394"/>
            <p:cNvSpPr>
              <a:spLocks/>
            </p:cNvSpPr>
            <p:nvPr/>
          </p:nvSpPr>
          <p:spPr bwMode="auto">
            <a:xfrm>
              <a:off x="1173" y="3377"/>
              <a:ext cx="7" cy="8"/>
            </a:xfrm>
            <a:custGeom>
              <a:avLst/>
              <a:gdLst>
                <a:gd name="T0" fmla="*/ 0 w 19"/>
                <a:gd name="T1" fmla="*/ 4 h 30"/>
                <a:gd name="T2" fmla="*/ 7 w 19"/>
                <a:gd name="T3" fmla="*/ 0 h 30"/>
                <a:gd name="T4" fmla="*/ 7 w 19"/>
                <a:gd name="T5" fmla="*/ 5 h 30"/>
                <a:gd name="T6" fmla="*/ 1 w 19"/>
                <a:gd name="T7" fmla="*/ 8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4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4" name="Freeform 395"/>
            <p:cNvSpPr>
              <a:spLocks/>
            </p:cNvSpPr>
            <p:nvPr/>
          </p:nvSpPr>
          <p:spPr bwMode="auto">
            <a:xfrm>
              <a:off x="1173" y="3386"/>
              <a:ext cx="7" cy="7"/>
            </a:xfrm>
            <a:custGeom>
              <a:avLst/>
              <a:gdLst>
                <a:gd name="T0" fmla="*/ 0 w 19"/>
                <a:gd name="T1" fmla="*/ 4 h 30"/>
                <a:gd name="T2" fmla="*/ 7 w 19"/>
                <a:gd name="T3" fmla="*/ 0 h 30"/>
                <a:gd name="T4" fmla="*/ 7 w 19"/>
                <a:gd name="T5" fmla="*/ 4 h 30"/>
                <a:gd name="T6" fmla="*/ 1 w 19"/>
                <a:gd name="T7" fmla="*/ 7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6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5" name="Freeform 396"/>
            <p:cNvSpPr>
              <a:spLocks/>
            </p:cNvSpPr>
            <p:nvPr/>
          </p:nvSpPr>
          <p:spPr bwMode="auto">
            <a:xfrm>
              <a:off x="1173" y="3394"/>
              <a:ext cx="7" cy="8"/>
            </a:xfrm>
            <a:custGeom>
              <a:avLst/>
              <a:gdLst>
                <a:gd name="T0" fmla="*/ 0 w 19"/>
                <a:gd name="T1" fmla="*/ 4 h 30"/>
                <a:gd name="T2" fmla="*/ 7 w 19"/>
                <a:gd name="T3" fmla="*/ 0 h 30"/>
                <a:gd name="T4" fmla="*/ 7 w 19"/>
                <a:gd name="T5" fmla="*/ 4 h 30"/>
                <a:gd name="T6" fmla="*/ 1 w 19"/>
                <a:gd name="T7" fmla="*/ 8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4"/>
                  </a:moveTo>
                  <a:lnTo>
                    <a:pt x="19" y="0"/>
                  </a:lnTo>
                  <a:lnTo>
                    <a:pt x="18" y="16"/>
                  </a:lnTo>
                  <a:lnTo>
                    <a:pt x="2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6" name="Freeform 397"/>
            <p:cNvSpPr>
              <a:spLocks/>
            </p:cNvSpPr>
            <p:nvPr/>
          </p:nvSpPr>
          <p:spPr bwMode="auto">
            <a:xfrm>
              <a:off x="1173" y="3403"/>
              <a:ext cx="7" cy="7"/>
            </a:xfrm>
            <a:custGeom>
              <a:avLst/>
              <a:gdLst>
                <a:gd name="T0" fmla="*/ 0 w 19"/>
                <a:gd name="T1" fmla="*/ 3 h 31"/>
                <a:gd name="T2" fmla="*/ 7 w 19"/>
                <a:gd name="T3" fmla="*/ 0 h 31"/>
                <a:gd name="T4" fmla="*/ 7 w 19"/>
                <a:gd name="T5" fmla="*/ 4 h 31"/>
                <a:gd name="T6" fmla="*/ 1 w 19"/>
                <a:gd name="T7" fmla="*/ 7 h 31"/>
                <a:gd name="T8" fmla="*/ 0 w 19"/>
                <a:gd name="T9" fmla="*/ 3 h 31"/>
                <a:gd name="T10" fmla="*/ 0 w 19"/>
                <a:gd name="T11" fmla="*/ 3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5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7" name="Freeform 398"/>
            <p:cNvSpPr>
              <a:spLocks/>
            </p:cNvSpPr>
            <p:nvPr/>
          </p:nvSpPr>
          <p:spPr bwMode="auto">
            <a:xfrm>
              <a:off x="1173" y="3411"/>
              <a:ext cx="7" cy="8"/>
            </a:xfrm>
            <a:custGeom>
              <a:avLst/>
              <a:gdLst>
                <a:gd name="T0" fmla="*/ 0 w 19"/>
                <a:gd name="T1" fmla="*/ 4 h 31"/>
                <a:gd name="T2" fmla="*/ 7 w 19"/>
                <a:gd name="T3" fmla="*/ 0 h 31"/>
                <a:gd name="T4" fmla="*/ 7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6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8" name="Freeform 399"/>
            <p:cNvSpPr>
              <a:spLocks/>
            </p:cNvSpPr>
            <p:nvPr/>
          </p:nvSpPr>
          <p:spPr bwMode="auto">
            <a:xfrm>
              <a:off x="1174" y="3420"/>
              <a:ext cx="6" cy="7"/>
            </a:xfrm>
            <a:custGeom>
              <a:avLst/>
              <a:gdLst>
                <a:gd name="T0" fmla="*/ 0 w 18"/>
                <a:gd name="T1" fmla="*/ 3 h 30"/>
                <a:gd name="T2" fmla="*/ 6 w 18"/>
                <a:gd name="T3" fmla="*/ 0 h 30"/>
                <a:gd name="T4" fmla="*/ 6 w 18"/>
                <a:gd name="T5" fmla="*/ 4 h 30"/>
                <a:gd name="T6" fmla="*/ 0 w 18"/>
                <a:gd name="T7" fmla="*/ 7 h 30"/>
                <a:gd name="T8" fmla="*/ 0 w 18"/>
                <a:gd name="T9" fmla="*/ 3 h 30"/>
                <a:gd name="T10" fmla="*/ 0 w 18"/>
                <a:gd name="T11" fmla="*/ 3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4"/>
                  </a:moveTo>
                  <a:lnTo>
                    <a:pt x="18" y="0"/>
                  </a:lnTo>
                  <a:lnTo>
                    <a:pt x="17" y="16"/>
                  </a:lnTo>
                  <a:lnTo>
                    <a:pt x="1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49" name="Freeform 400"/>
            <p:cNvSpPr>
              <a:spLocks/>
            </p:cNvSpPr>
            <p:nvPr/>
          </p:nvSpPr>
          <p:spPr bwMode="auto">
            <a:xfrm>
              <a:off x="1034" y="3108"/>
              <a:ext cx="28" cy="329"/>
            </a:xfrm>
            <a:custGeom>
              <a:avLst/>
              <a:gdLst>
                <a:gd name="T0" fmla="*/ 0 w 83"/>
                <a:gd name="T1" fmla="*/ 9 h 1317"/>
                <a:gd name="T2" fmla="*/ 23 w 83"/>
                <a:gd name="T3" fmla="*/ 0 h 1317"/>
                <a:gd name="T4" fmla="*/ 28 w 83"/>
                <a:gd name="T5" fmla="*/ 329 h 1317"/>
                <a:gd name="T6" fmla="*/ 7 w 83"/>
                <a:gd name="T7" fmla="*/ 321 h 1317"/>
                <a:gd name="T8" fmla="*/ 0 w 83"/>
                <a:gd name="T9" fmla="*/ 9 h 1317"/>
                <a:gd name="T10" fmla="*/ 0 w 83"/>
                <a:gd name="T11" fmla="*/ 9 h 13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1317">
                  <a:moveTo>
                    <a:pt x="0" y="38"/>
                  </a:moveTo>
                  <a:lnTo>
                    <a:pt x="67" y="0"/>
                  </a:lnTo>
                  <a:lnTo>
                    <a:pt x="83" y="1317"/>
                  </a:lnTo>
                  <a:lnTo>
                    <a:pt x="21" y="1286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0" name="Freeform 401"/>
            <p:cNvSpPr>
              <a:spLocks/>
            </p:cNvSpPr>
            <p:nvPr/>
          </p:nvSpPr>
          <p:spPr bwMode="auto">
            <a:xfrm>
              <a:off x="977" y="2841"/>
              <a:ext cx="332" cy="616"/>
            </a:xfrm>
            <a:custGeom>
              <a:avLst/>
              <a:gdLst>
                <a:gd name="T0" fmla="*/ 0 w 997"/>
                <a:gd name="T1" fmla="*/ 147 h 2466"/>
                <a:gd name="T2" fmla="*/ 160 w 997"/>
                <a:gd name="T3" fmla="*/ 0 h 2466"/>
                <a:gd name="T4" fmla="*/ 331 w 997"/>
                <a:gd name="T5" fmla="*/ 10 h 2466"/>
                <a:gd name="T6" fmla="*/ 332 w 997"/>
                <a:gd name="T7" fmla="*/ 427 h 2466"/>
                <a:gd name="T8" fmla="*/ 202 w 997"/>
                <a:gd name="T9" fmla="*/ 614 h 2466"/>
                <a:gd name="T10" fmla="*/ 190 w 997"/>
                <a:gd name="T11" fmla="*/ 616 h 2466"/>
                <a:gd name="T12" fmla="*/ 325 w 997"/>
                <a:gd name="T13" fmla="*/ 425 h 2466"/>
                <a:gd name="T14" fmla="*/ 322 w 997"/>
                <a:gd name="T15" fmla="*/ 17 h 2466"/>
                <a:gd name="T16" fmla="*/ 162 w 997"/>
                <a:gd name="T17" fmla="*/ 7 h 2466"/>
                <a:gd name="T18" fmla="*/ 4 w 997"/>
                <a:gd name="T19" fmla="*/ 148 h 2466"/>
                <a:gd name="T20" fmla="*/ 18 w 997"/>
                <a:gd name="T21" fmla="*/ 592 h 2466"/>
                <a:gd name="T22" fmla="*/ 10 w 997"/>
                <a:gd name="T23" fmla="*/ 583 h 2466"/>
                <a:gd name="T24" fmla="*/ 0 w 997"/>
                <a:gd name="T25" fmla="*/ 147 h 2466"/>
                <a:gd name="T26" fmla="*/ 0 w 997"/>
                <a:gd name="T27" fmla="*/ 147 h 246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97" h="2466">
                  <a:moveTo>
                    <a:pt x="0" y="590"/>
                  </a:moveTo>
                  <a:lnTo>
                    <a:pt x="480" y="0"/>
                  </a:lnTo>
                  <a:lnTo>
                    <a:pt x="995" y="41"/>
                  </a:lnTo>
                  <a:lnTo>
                    <a:pt x="997" y="1708"/>
                  </a:lnTo>
                  <a:lnTo>
                    <a:pt x="607" y="2456"/>
                  </a:lnTo>
                  <a:lnTo>
                    <a:pt x="572" y="2466"/>
                  </a:lnTo>
                  <a:lnTo>
                    <a:pt x="975" y="1701"/>
                  </a:lnTo>
                  <a:lnTo>
                    <a:pt x="968" y="67"/>
                  </a:lnTo>
                  <a:lnTo>
                    <a:pt x="486" y="27"/>
                  </a:lnTo>
                  <a:lnTo>
                    <a:pt x="11" y="594"/>
                  </a:lnTo>
                  <a:lnTo>
                    <a:pt x="55" y="2371"/>
                  </a:lnTo>
                  <a:lnTo>
                    <a:pt x="31" y="2335"/>
                  </a:lnTo>
                  <a:lnTo>
                    <a:pt x="0" y="5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1" name="Freeform 402"/>
            <p:cNvSpPr>
              <a:spLocks/>
            </p:cNvSpPr>
            <p:nvPr/>
          </p:nvSpPr>
          <p:spPr bwMode="auto">
            <a:xfrm>
              <a:off x="1165" y="2854"/>
              <a:ext cx="143" cy="158"/>
            </a:xfrm>
            <a:custGeom>
              <a:avLst/>
              <a:gdLst>
                <a:gd name="T0" fmla="*/ 0 w 429"/>
                <a:gd name="T1" fmla="*/ 157 h 630"/>
                <a:gd name="T2" fmla="*/ 136 w 429"/>
                <a:gd name="T3" fmla="*/ 0 h 630"/>
                <a:gd name="T4" fmla="*/ 143 w 429"/>
                <a:gd name="T5" fmla="*/ 5 h 630"/>
                <a:gd name="T6" fmla="*/ 3 w 429"/>
                <a:gd name="T7" fmla="*/ 158 h 630"/>
                <a:gd name="T8" fmla="*/ 0 w 429"/>
                <a:gd name="T9" fmla="*/ 157 h 630"/>
                <a:gd name="T10" fmla="*/ 0 w 429"/>
                <a:gd name="T11" fmla="*/ 157 h 6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9" h="630">
                  <a:moveTo>
                    <a:pt x="0" y="625"/>
                  </a:moveTo>
                  <a:lnTo>
                    <a:pt x="407" y="0"/>
                  </a:lnTo>
                  <a:lnTo>
                    <a:pt x="429" y="18"/>
                  </a:lnTo>
                  <a:lnTo>
                    <a:pt x="8" y="630"/>
                  </a:lnTo>
                  <a:lnTo>
                    <a:pt x="0" y="6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2" name="Freeform 403"/>
            <p:cNvSpPr>
              <a:spLocks/>
            </p:cNvSpPr>
            <p:nvPr/>
          </p:nvSpPr>
          <p:spPr bwMode="auto">
            <a:xfrm>
              <a:off x="987" y="3423"/>
              <a:ext cx="193" cy="49"/>
            </a:xfrm>
            <a:custGeom>
              <a:avLst/>
              <a:gdLst>
                <a:gd name="T0" fmla="*/ 0 w 580"/>
                <a:gd name="T1" fmla="*/ 0 h 198"/>
                <a:gd name="T2" fmla="*/ 3 w 580"/>
                <a:gd name="T3" fmla="*/ 7 h 198"/>
                <a:gd name="T4" fmla="*/ 17 w 580"/>
                <a:gd name="T5" fmla="*/ 15 h 198"/>
                <a:gd name="T6" fmla="*/ 10 w 580"/>
                <a:gd name="T7" fmla="*/ 22 h 198"/>
                <a:gd name="T8" fmla="*/ 45 w 580"/>
                <a:gd name="T9" fmla="*/ 32 h 198"/>
                <a:gd name="T10" fmla="*/ 65 w 580"/>
                <a:gd name="T11" fmla="*/ 30 h 198"/>
                <a:gd name="T12" fmla="*/ 94 w 580"/>
                <a:gd name="T13" fmla="*/ 40 h 198"/>
                <a:gd name="T14" fmla="*/ 172 w 580"/>
                <a:gd name="T15" fmla="*/ 49 h 198"/>
                <a:gd name="T16" fmla="*/ 193 w 580"/>
                <a:gd name="T17" fmla="*/ 30 h 198"/>
                <a:gd name="T18" fmla="*/ 180 w 580"/>
                <a:gd name="T19" fmla="*/ 33 h 198"/>
                <a:gd name="T20" fmla="*/ 109 w 580"/>
                <a:gd name="T21" fmla="*/ 28 h 198"/>
                <a:gd name="T22" fmla="*/ 64 w 580"/>
                <a:gd name="T23" fmla="*/ 18 h 198"/>
                <a:gd name="T24" fmla="*/ 42 w 580"/>
                <a:gd name="T25" fmla="*/ 9 h 198"/>
                <a:gd name="T26" fmla="*/ 30 w 580"/>
                <a:gd name="T27" fmla="*/ 14 h 198"/>
                <a:gd name="T28" fmla="*/ 9 w 580"/>
                <a:gd name="T29" fmla="*/ 9 h 198"/>
                <a:gd name="T30" fmla="*/ 0 w 580"/>
                <a:gd name="T31" fmla="*/ 0 h 198"/>
                <a:gd name="T32" fmla="*/ 0 w 580"/>
                <a:gd name="T33" fmla="*/ 0 h 19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80" h="198">
                  <a:moveTo>
                    <a:pt x="0" y="0"/>
                  </a:moveTo>
                  <a:lnTo>
                    <a:pt x="9" y="28"/>
                  </a:lnTo>
                  <a:lnTo>
                    <a:pt x="52" y="61"/>
                  </a:lnTo>
                  <a:lnTo>
                    <a:pt x="31" y="87"/>
                  </a:lnTo>
                  <a:lnTo>
                    <a:pt x="135" y="131"/>
                  </a:lnTo>
                  <a:lnTo>
                    <a:pt x="196" y="122"/>
                  </a:lnTo>
                  <a:lnTo>
                    <a:pt x="282" y="163"/>
                  </a:lnTo>
                  <a:lnTo>
                    <a:pt x="518" y="198"/>
                  </a:lnTo>
                  <a:lnTo>
                    <a:pt x="580" y="121"/>
                  </a:lnTo>
                  <a:lnTo>
                    <a:pt x="540" y="133"/>
                  </a:lnTo>
                  <a:lnTo>
                    <a:pt x="328" y="114"/>
                  </a:lnTo>
                  <a:lnTo>
                    <a:pt x="193" y="74"/>
                  </a:lnTo>
                  <a:lnTo>
                    <a:pt x="126" y="36"/>
                  </a:lnTo>
                  <a:lnTo>
                    <a:pt x="91" y="57"/>
                  </a:lnTo>
                  <a:lnTo>
                    <a:pt x="28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3" name="Freeform 404"/>
            <p:cNvSpPr>
              <a:spLocks/>
            </p:cNvSpPr>
            <p:nvPr/>
          </p:nvSpPr>
          <p:spPr bwMode="auto">
            <a:xfrm>
              <a:off x="979" y="2988"/>
              <a:ext cx="187" cy="23"/>
            </a:xfrm>
            <a:custGeom>
              <a:avLst/>
              <a:gdLst>
                <a:gd name="T0" fmla="*/ 0 w 561"/>
                <a:gd name="T1" fmla="*/ 1 h 92"/>
                <a:gd name="T2" fmla="*/ 36 w 561"/>
                <a:gd name="T3" fmla="*/ 9 h 92"/>
                <a:gd name="T4" fmla="*/ 74 w 561"/>
                <a:gd name="T5" fmla="*/ 14 h 92"/>
                <a:gd name="T6" fmla="*/ 131 w 561"/>
                <a:gd name="T7" fmla="*/ 20 h 92"/>
                <a:gd name="T8" fmla="*/ 187 w 561"/>
                <a:gd name="T9" fmla="*/ 23 h 92"/>
                <a:gd name="T10" fmla="*/ 128 w 561"/>
                <a:gd name="T11" fmla="*/ 16 h 92"/>
                <a:gd name="T12" fmla="*/ 57 w 561"/>
                <a:gd name="T13" fmla="*/ 9 h 92"/>
                <a:gd name="T14" fmla="*/ 4 w 561"/>
                <a:gd name="T15" fmla="*/ 0 h 92"/>
                <a:gd name="T16" fmla="*/ 0 w 561"/>
                <a:gd name="T17" fmla="*/ 1 h 92"/>
                <a:gd name="T18" fmla="*/ 0 w 561"/>
                <a:gd name="T19" fmla="*/ 1 h 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61" h="92">
                  <a:moveTo>
                    <a:pt x="0" y="5"/>
                  </a:moveTo>
                  <a:lnTo>
                    <a:pt x="108" y="34"/>
                  </a:lnTo>
                  <a:lnTo>
                    <a:pt x="221" y="56"/>
                  </a:lnTo>
                  <a:lnTo>
                    <a:pt x="392" y="79"/>
                  </a:lnTo>
                  <a:lnTo>
                    <a:pt x="561" y="92"/>
                  </a:lnTo>
                  <a:lnTo>
                    <a:pt x="383" y="65"/>
                  </a:lnTo>
                  <a:lnTo>
                    <a:pt x="172" y="34"/>
                  </a:lnTo>
                  <a:lnTo>
                    <a:pt x="12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4" name="Freeform 405"/>
            <p:cNvSpPr>
              <a:spLocks/>
            </p:cNvSpPr>
            <p:nvPr/>
          </p:nvSpPr>
          <p:spPr bwMode="auto">
            <a:xfrm>
              <a:off x="986" y="2979"/>
              <a:ext cx="196" cy="135"/>
            </a:xfrm>
            <a:custGeom>
              <a:avLst/>
              <a:gdLst>
                <a:gd name="T0" fmla="*/ 0 w 587"/>
                <a:gd name="T1" fmla="*/ 2 h 537"/>
                <a:gd name="T2" fmla="*/ 191 w 587"/>
                <a:gd name="T3" fmla="*/ 22 h 537"/>
                <a:gd name="T4" fmla="*/ 194 w 587"/>
                <a:gd name="T5" fmla="*/ 135 h 537"/>
                <a:gd name="T6" fmla="*/ 196 w 587"/>
                <a:gd name="T7" fmla="*/ 132 h 537"/>
                <a:gd name="T8" fmla="*/ 193 w 587"/>
                <a:gd name="T9" fmla="*/ 21 h 537"/>
                <a:gd name="T10" fmla="*/ 3 w 587"/>
                <a:gd name="T11" fmla="*/ 0 h 537"/>
                <a:gd name="T12" fmla="*/ 0 w 587"/>
                <a:gd name="T13" fmla="*/ 2 h 537"/>
                <a:gd name="T14" fmla="*/ 0 w 587"/>
                <a:gd name="T15" fmla="*/ 2 h 5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87" h="537">
                  <a:moveTo>
                    <a:pt x="0" y="7"/>
                  </a:moveTo>
                  <a:lnTo>
                    <a:pt x="572" y="89"/>
                  </a:lnTo>
                  <a:lnTo>
                    <a:pt x="581" y="537"/>
                  </a:lnTo>
                  <a:lnTo>
                    <a:pt x="587" y="526"/>
                  </a:lnTo>
                  <a:lnTo>
                    <a:pt x="577" y="82"/>
                  </a:lnTo>
                  <a:lnTo>
                    <a:pt x="1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5" name="Freeform 406"/>
            <p:cNvSpPr>
              <a:spLocks/>
            </p:cNvSpPr>
            <p:nvPr/>
          </p:nvSpPr>
          <p:spPr bwMode="auto">
            <a:xfrm>
              <a:off x="1011" y="3004"/>
              <a:ext cx="137" cy="95"/>
            </a:xfrm>
            <a:custGeom>
              <a:avLst/>
              <a:gdLst>
                <a:gd name="T0" fmla="*/ 0 w 410"/>
                <a:gd name="T1" fmla="*/ 0 h 379"/>
                <a:gd name="T2" fmla="*/ 4 w 410"/>
                <a:gd name="T3" fmla="*/ 80 h 379"/>
                <a:gd name="T4" fmla="*/ 137 w 410"/>
                <a:gd name="T5" fmla="*/ 95 h 379"/>
                <a:gd name="T6" fmla="*/ 132 w 410"/>
                <a:gd name="T7" fmla="*/ 14 h 379"/>
                <a:gd name="T8" fmla="*/ 129 w 410"/>
                <a:gd name="T9" fmla="*/ 14 h 379"/>
                <a:gd name="T10" fmla="*/ 133 w 410"/>
                <a:gd name="T11" fmla="*/ 91 h 379"/>
                <a:gd name="T12" fmla="*/ 12 w 410"/>
                <a:gd name="T13" fmla="*/ 76 h 379"/>
                <a:gd name="T14" fmla="*/ 7 w 410"/>
                <a:gd name="T15" fmla="*/ 1 h 379"/>
                <a:gd name="T16" fmla="*/ 0 w 410"/>
                <a:gd name="T17" fmla="*/ 0 h 379"/>
                <a:gd name="T18" fmla="*/ 0 w 410"/>
                <a:gd name="T19" fmla="*/ 0 h 37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0" h="379">
                  <a:moveTo>
                    <a:pt x="0" y="0"/>
                  </a:moveTo>
                  <a:lnTo>
                    <a:pt x="11" y="319"/>
                  </a:lnTo>
                  <a:lnTo>
                    <a:pt x="410" y="379"/>
                  </a:lnTo>
                  <a:lnTo>
                    <a:pt x="396" y="55"/>
                  </a:lnTo>
                  <a:lnTo>
                    <a:pt x="386" y="56"/>
                  </a:lnTo>
                  <a:lnTo>
                    <a:pt x="398" y="363"/>
                  </a:lnTo>
                  <a:lnTo>
                    <a:pt x="35" y="305"/>
                  </a:lnTo>
                  <a:lnTo>
                    <a:pt x="2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6" name="Freeform 407"/>
            <p:cNvSpPr>
              <a:spLocks/>
            </p:cNvSpPr>
            <p:nvPr/>
          </p:nvSpPr>
          <p:spPr bwMode="auto">
            <a:xfrm>
              <a:off x="1011" y="3004"/>
              <a:ext cx="133" cy="17"/>
            </a:xfrm>
            <a:custGeom>
              <a:avLst/>
              <a:gdLst>
                <a:gd name="T0" fmla="*/ 0 w 399"/>
                <a:gd name="T1" fmla="*/ 0 h 67"/>
                <a:gd name="T2" fmla="*/ 133 w 399"/>
                <a:gd name="T3" fmla="*/ 15 h 67"/>
                <a:gd name="T4" fmla="*/ 130 w 399"/>
                <a:gd name="T5" fmla="*/ 17 h 67"/>
                <a:gd name="T6" fmla="*/ 6 w 399"/>
                <a:gd name="T7" fmla="*/ 7 h 67"/>
                <a:gd name="T8" fmla="*/ 0 w 399"/>
                <a:gd name="T9" fmla="*/ 0 h 67"/>
                <a:gd name="T10" fmla="*/ 0 w 399"/>
                <a:gd name="T11" fmla="*/ 0 h 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99" h="67">
                  <a:moveTo>
                    <a:pt x="0" y="0"/>
                  </a:moveTo>
                  <a:lnTo>
                    <a:pt x="399" y="58"/>
                  </a:lnTo>
                  <a:lnTo>
                    <a:pt x="389" y="67"/>
                  </a:lnTo>
                  <a:lnTo>
                    <a:pt x="19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7" name="Freeform 408"/>
            <p:cNvSpPr>
              <a:spLocks/>
            </p:cNvSpPr>
            <p:nvPr/>
          </p:nvSpPr>
          <p:spPr bwMode="auto">
            <a:xfrm>
              <a:off x="1042" y="3011"/>
              <a:ext cx="55" cy="16"/>
            </a:xfrm>
            <a:custGeom>
              <a:avLst/>
              <a:gdLst>
                <a:gd name="T0" fmla="*/ 0 w 166"/>
                <a:gd name="T1" fmla="*/ 0 h 64"/>
                <a:gd name="T2" fmla="*/ 0 w 166"/>
                <a:gd name="T3" fmla="*/ 11 h 64"/>
                <a:gd name="T4" fmla="*/ 55 w 166"/>
                <a:gd name="T5" fmla="*/ 16 h 64"/>
                <a:gd name="T6" fmla="*/ 55 w 166"/>
                <a:gd name="T7" fmla="*/ 14 h 64"/>
                <a:gd name="T8" fmla="*/ 7 w 166"/>
                <a:gd name="T9" fmla="*/ 9 h 64"/>
                <a:gd name="T10" fmla="*/ 7 w 166"/>
                <a:gd name="T11" fmla="*/ 0 h 64"/>
                <a:gd name="T12" fmla="*/ 0 w 166"/>
                <a:gd name="T13" fmla="*/ 0 h 64"/>
                <a:gd name="T14" fmla="*/ 0 w 166"/>
                <a:gd name="T15" fmla="*/ 0 h 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6" h="64">
                  <a:moveTo>
                    <a:pt x="0" y="1"/>
                  </a:moveTo>
                  <a:lnTo>
                    <a:pt x="1" y="44"/>
                  </a:lnTo>
                  <a:lnTo>
                    <a:pt x="166" y="64"/>
                  </a:lnTo>
                  <a:lnTo>
                    <a:pt x="166" y="55"/>
                  </a:lnTo>
                  <a:lnTo>
                    <a:pt x="22" y="34"/>
                  </a:lnTo>
                  <a:lnTo>
                    <a:pt x="2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8" name="Freeform 409"/>
            <p:cNvSpPr>
              <a:spLocks/>
            </p:cNvSpPr>
            <p:nvPr/>
          </p:nvSpPr>
          <p:spPr bwMode="auto">
            <a:xfrm>
              <a:off x="1039" y="3062"/>
              <a:ext cx="100" cy="18"/>
            </a:xfrm>
            <a:custGeom>
              <a:avLst/>
              <a:gdLst>
                <a:gd name="T0" fmla="*/ 0 w 298"/>
                <a:gd name="T1" fmla="*/ 0 h 73"/>
                <a:gd name="T2" fmla="*/ 0 w 298"/>
                <a:gd name="T3" fmla="*/ 6 h 73"/>
                <a:gd name="T4" fmla="*/ 100 w 298"/>
                <a:gd name="T5" fmla="*/ 18 h 73"/>
                <a:gd name="T6" fmla="*/ 100 w 298"/>
                <a:gd name="T7" fmla="*/ 10 h 73"/>
                <a:gd name="T8" fmla="*/ 0 w 298"/>
                <a:gd name="T9" fmla="*/ 0 h 73"/>
                <a:gd name="T10" fmla="*/ 0 w 298"/>
                <a:gd name="T11" fmla="*/ 0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8" h="73">
                  <a:moveTo>
                    <a:pt x="0" y="0"/>
                  </a:moveTo>
                  <a:lnTo>
                    <a:pt x="1" y="25"/>
                  </a:lnTo>
                  <a:lnTo>
                    <a:pt x="298" y="73"/>
                  </a:lnTo>
                  <a:lnTo>
                    <a:pt x="297" y="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9" name="Freeform 410"/>
            <p:cNvSpPr>
              <a:spLocks/>
            </p:cNvSpPr>
            <p:nvPr/>
          </p:nvSpPr>
          <p:spPr bwMode="auto">
            <a:xfrm>
              <a:off x="1018" y="3042"/>
              <a:ext cx="125" cy="16"/>
            </a:xfrm>
            <a:custGeom>
              <a:avLst/>
              <a:gdLst>
                <a:gd name="T0" fmla="*/ 1 w 376"/>
                <a:gd name="T1" fmla="*/ 0 h 65"/>
                <a:gd name="T2" fmla="*/ 125 w 376"/>
                <a:gd name="T3" fmla="*/ 13 h 65"/>
                <a:gd name="T4" fmla="*/ 125 w 376"/>
                <a:gd name="T5" fmla="*/ 16 h 65"/>
                <a:gd name="T6" fmla="*/ 0 w 376"/>
                <a:gd name="T7" fmla="*/ 4 h 65"/>
                <a:gd name="T8" fmla="*/ 1 w 376"/>
                <a:gd name="T9" fmla="*/ 0 h 65"/>
                <a:gd name="T10" fmla="*/ 1 w 376"/>
                <a:gd name="T11" fmla="*/ 0 h 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6" h="65">
                  <a:moveTo>
                    <a:pt x="2" y="0"/>
                  </a:moveTo>
                  <a:lnTo>
                    <a:pt x="376" y="53"/>
                  </a:lnTo>
                  <a:lnTo>
                    <a:pt x="376" y="65"/>
                  </a:lnTo>
                  <a:lnTo>
                    <a:pt x="0" y="1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0" name="Freeform 411"/>
            <p:cNvSpPr>
              <a:spLocks/>
            </p:cNvSpPr>
            <p:nvPr/>
          </p:nvSpPr>
          <p:spPr bwMode="auto">
            <a:xfrm>
              <a:off x="1041" y="3028"/>
              <a:ext cx="57" cy="14"/>
            </a:xfrm>
            <a:custGeom>
              <a:avLst/>
              <a:gdLst>
                <a:gd name="T0" fmla="*/ 0 w 173"/>
                <a:gd name="T1" fmla="*/ 0 h 56"/>
                <a:gd name="T2" fmla="*/ 0 w 173"/>
                <a:gd name="T3" fmla="*/ 14 h 56"/>
                <a:gd name="T4" fmla="*/ 5 w 173"/>
                <a:gd name="T5" fmla="*/ 14 h 56"/>
                <a:gd name="T6" fmla="*/ 5 w 173"/>
                <a:gd name="T7" fmla="*/ 4 h 56"/>
                <a:gd name="T8" fmla="*/ 54 w 173"/>
                <a:gd name="T9" fmla="*/ 9 h 56"/>
                <a:gd name="T10" fmla="*/ 57 w 173"/>
                <a:gd name="T11" fmla="*/ 6 h 56"/>
                <a:gd name="T12" fmla="*/ 0 w 173"/>
                <a:gd name="T13" fmla="*/ 0 h 56"/>
                <a:gd name="T14" fmla="*/ 0 w 173"/>
                <a:gd name="T15" fmla="*/ 0 h 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3" h="56">
                  <a:moveTo>
                    <a:pt x="0" y="0"/>
                  </a:moveTo>
                  <a:lnTo>
                    <a:pt x="1" y="55"/>
                  </a:lnTo>
                  <a:lnTo>
                    <a:pt x="15" y="56"/>
                  </a:lnTo>
                  <a:lnTo>
                    <a:pt x="14" y="16"/>
                  </a:lnTo>
                  <a:lnTo>
                    <a:pt x="164" y="35"/>
                  </a:lnTo>
                  <a:lnTo>
                    <a:pt x="173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1" name="Freeform 412"/>
            <p:cNvSpPr>
              <a:spLocks/>
            </p:cNvSpPr>
            <p:nvPr/>
          </p:nvSpPr>
          <p:spPr bwMode="auto">
            <a:xfrm>
              <a:off x="1173" y="3122"/>
              <a:ext cx="6" cy="7"/>
            </a:xfrm>
            <a:custGeom>
              <a:avLst/>
              <a:gdLst>
                <a:gd name="T0" fmla="*/ 0 w 18"/>
                <a:gd name="T1" fmla="*/ 3 h 30"/>
                <a:gd name="T2" fmla="*/ 6 w 18"/>
                <a:gd name="T3" fmla="*/ 0 h 30"/>
                <a:gd name="T4" fmla="*/ 6 w 18"/>
                <a:gd name="T5" fmla="*/ 4 h 30"/>
                <a:gd name="T6" fmla="*/ 1 w 18"/>
                <a:gd name="T7" fmla="*/ 7 h 30"/>
                <a:gd name="T8" fmla="*/ 0 w 18"/>
                <a:gd name="T9" fmla="*/ 3 h 30"/>
                <a:gd name="T10" fmla="*/ 0 w 18"/>
                <a:gd name="T11" fmla="*/ 3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4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2" name="Freeform 413"/>
            <p:cNvSpPr>
              <a:spLocks/>
            </p:cNvSpPr>
            <p:nvPr/>
          </p:nvSpPr>
          <p:spPr bwMode="auto">
            <a:xfrm>
              <a:off x="1174" y="3428"/>
              <a:ext cx="6" cy="8"/>
            </a:xfrm>
            <a:custGeom>
              <a:avLst/>
              <a:gdLst>
                <a:gd name="T0" fmla="*/ 0 w 18"/>
                <a:gd name="T1" fmla="*/ 4 h 31"/>
                <a:gd name="T2" fmla="*/ 6 w 18"/>
                <a:gd name="T3" fmla="*/ 0 h 31"/>
                <a:gd name="T4" fmla="*/ 6 w 18"/>
                <a:gd name="T5" fmla="*/ 4 h 31"/>
                <a:gd name="T6" fmla="*/ 0 w 18"/>
                <a:gd name="T7" fmla="*/ 8 h 31"/>
                <a:gd name="T8" fmla="*/ 0 w 18"/>
                <a:gd name="T9" fmla="*/ 4 h 31"/>
                <a:gd name="T10" fmla="*/ 0 w 18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6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1" y="31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3" name="Freeform 414"/>
            <p:cNvSpPr>
              <a:spLocks/>
            </p:cNvSpPr>
            <p:nvPr/>
          </p:nvSpPr>
          <p:spPr bwMode="auto">
            <a:xfrm>
              <a:off x="1014" y="3104"/>
              <a:ext cx="21" cy="38"/>
            </a:xfrm>
            <a:custGeom>
              <a:avLst/>
              <a:gdLst>
                <a:gd name="T0" fmla="*/ 21 w 63"/>
                <a:gd name="T1" fmla="*/ 1 h 154"/>
                <a:gd name="T2" fmla="*/ 0 w 63"/>
                <a:gd name="T3" fmla="*/ 0 h 154"/>
                <a:gd name="T4" fmla="*/ 2 w 63"/>
                <a:gd name="T5" fmla="*/ 38 h 154"/>
                <a:gd name="T6" fmla="*/ 9 w 63"/>
                <a:gd name="T7" fmla="*/ 36 h 154"/>
                <a:gd name="T8" fmla="*/ 9 w 63"/>
                <a:gd name="T9" fmla="*/ 4 h 154"/>
                <a:gd name="T10" fmla="*/ 21 w 63"/>
                <a:gd name="T11" fmla="*/ 1 h 154"/>
                <a:gd name="T12" fmla="*/ 21 w 63"/>
                <a:gd name="T13" fmla="*/ 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3" h="154">
                  <a:moveTo>
                    <a:pt x="63" y="6"/>
                  </a:moveTo>
                  <a:lnTo>
                    <a:pt x="0" y="0"/>
                  </a:lnTo>
                  <a:lnTo>
                    <a:pt x="5" y="154"/>
                  </a:lnTo>
                  <a:lnTo>
                    <a:pt x="28" y="147"/>
                  </a:lnTo>
                  <a:lnTo>
                    <a:pt x="27" y="15"/>
                  </a:lnTo>
                  <a:lnTo>
                    <a:pt x="63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4" name="Freeform 415"/>
            <p:cNvSpPr>
              <a:spLocks/>
            </p:cNvSpPr>
            <p:nvPr/>
          </p:nvSpPr>
          <p:spPr bwMode="auto">
            <a:xfrm>
              <a:off x="1016" y="3147"/>
              <a:ext cx="9" cy="34"/>
            </a:xfrm>
            <a:custGeom>
              <a:avLst/>
              <a:gdLst>
                <a:gd name="T0" fmla="*/ 0 w 27"/>
                <a:gd name="T1" fmla="*/ 2 h 137"/>
                <a:gd name="T2" fmla="*/ 1 w 27"/>
                <a:gd name="T3" fmla="*/ 34 h 137"/>
                <a:gd name="T4" fmla="*/ 9 w 27"/>
                <a:gd name="T5" fmla="*/ 32 h 137"/>
                <a:gd name="T6" fmla="*/ 7 w 27"/>
                <a:gd name="T7" fmla="*/ 0 h 137"/>
                <a:gd name="T8" fmla="*/ 0 w 27"/>
                <a:gd name="T9" fmla="*/ 2 h 137"/>
                <a:gd name="T10" fmla="*/ 0 w 27"/>
                <a:gd name="T11" fmla="*/ 2 h 1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37">
                  <a:moveTo>
                    <a:pt x="0" y="9"/>
                  </a:moveTo>
                  <a:lnTo>
                    <a:pt x="2" y="137"/>
                  </a:lnTo>
                  <a:lnTo>
                    <a:pt x="27" y="130"/>
                  </a:lnTo>
                  <a:lnTo>
                    <a:pt x="2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5" name="Freeform 416"/>
            <p:cNvSpPr>
              <a:spLocks/>
            </p:cNvSpPr>
            <p:nvPr/>
          </p:nvSpPr>
          <p:spPr bwMode="auto">
            <a:xfrm>
              <a:off x="1017" y="3183"/>
              <a:ext cx="9" cy="34"/>
            </a:xfrm>
            <a:custGeom>
              <a:avLst/>
              <a:gdLst>
                <a:gd name="T0" fmla="*/ 0 w 27"/>
                <a:gd name="T1" fmla="*/ 2 h 138"/>
                <a:gd name="T2" fmla="*/ 1 w 27"/>
                <a:gd name="T3" fmla="*/ 34 h 138"/>
                <a:gd name="T4" fmla="*/ 9 w 27"/>
                <a:gd name="T5" fmla="*/ 32 h 138"/>
                <a:gd name="T6" fmla="*/ 7 w 27"/>
                <a:gd name="T7" fmla="*/ 0 h 138"/>
                <a:gd name="T8" fmla="*/ 0 w 27"/>
                <a:gd name="T9" fmla="*/ 2 h 138"/>
                <a:gd name="T10" fmla="*/ 0 w 27"/>
                <a:gd name="T11" fmla="*/ 2 h 1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38">
                  <a:moveTo>
                    <a:pt x="0" y="9"/>
                  </a:moveTo>
                  <a:lnTo>
                    <a:pt x="2" y="138"/>
                  </a:lnTo>
                  <a:lnTo>
                    <a:pt x="27" y="129"/>
                  </a:lnTo>
                  <a:lnTo>
                    <a:pt x="2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6" name="Freeform 417"/>
            <p:cNvSpPr>
              <a:spLocks/>
            </p:cNvSpPr>
            <p:nvPr/>
          </p:nvSpPr>
          <p:spPr bwMode="auto">
            <a:xfrm>
              <a:off x="1018" y="3219"/>
              <a:ext cx="9" cy="35"/>
            </a:xfrm>
            <a:custGeom>
              <a:avLst/>
              <a:gdLst>
                <a:gd name="T0" fmla="*/ 0 w 27"/>
                <a:gd name="T1" fmla="*/ 2 h 137"/>
                <a:gd name="T2" fmla="*/ 1 w 27"/>
                <a:gd name="T3" fmla="*/ 35 h 137"/>
                <a:gd name="T4" fmla="*/ 9 w 27"/>
                <a:gd name="T5" fmla="*/ 33 h 137"/>
                <a:gd name="T6" fmla="*/ 8 w 27"/>
                <a:gd name="T7" fmla="*/ 0 h 137"/>
                <a:gd name="T8" fmla="*/ 0 w 27"/>
                <a:gd name="T9" fmla="*/ 2 h 137"/>
                <a:gd name="T10" fmla="*/ 0 w 27"/>
                <a:gd name="T11" fmla="*/ 2 h 1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37">
                  <a:moveTo>
                    <a:pt x="0" y="9"/>
                  </a:moveTo>
                  <a:lnTo>
                    <a:pt x="2" y="137"/>
                  </a:lnTo>
                  <a:lnTo>
                    <a:pt x="27" y="129"/>
                  </a:lnTo>
                  <a:lnTo>
                    <a:pt x="2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7" name="Freeform 418"/>
            <p:cNvSpPr>
              <a:spLocks/>
            </p:cNvSpPr>
            <p:nvPr/>
          </p:nvSpPr>
          <p:spPr bwMode="auto">
            <a:xfrm>
              <a:off x="1018" y="3256"/>
              <a:ext cx="10" cy="34"/>
            </a:xfrm>
            <a:custGeom>
              <a:avLst/>
              <a:gdLst>
                <a:gd name="T0" fmla="*/ 0 w 28"/>
                <a:gd name="T1" fmla="*/ 2 h 137"/>
                <a:gd name="T2" fmla="*/ 1 w 28"/>
                <a:gd name="T3" fmla="*/ 34 h 137"/>
                <a:gd name="T4" fmla="*/ 10 w 28"/>
                <a:gd name="T5" fmla="*/ 32 h 137"/>
                <a:gd name="T6" fmla="*/ 8 w 28"/>
                <a:gd name="T7" fmla="*/ 0 h 137"/>
                <a:gd name="T8" fmla="*/ 0 w 28"/>
                <a:gd name="T9" fmla="*/ 2 h 137"/>
                <a:gd name="T10" fmla="*/ 0 w 28"/>
                <a:gd name="T11" fmla="*/ 2 h 1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" h="137">
                  <a:moveTo>
                    <a:pt x="0" y="9"/>
                  </a:moveTo>
                  <a:lnTo>
                    <a:pt x="3" y="137"/>
                  </a:lnTo>
                  <a:lnTo>
                    <a:pt x="28" y="129"/>
                  </a:lnTo>
                  <a:lnTo>
                    <a:pt x="2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8" name="Freeform 419"/>
            <p:cNvSpPr>
              <a:spLocks/>
            </p:cNvSpPr>
            <p:nvPr/>
          </p:nvSpPr>
          <p:spPr bwMode="auto">
            <a:xfrm>
              <a:off x="1019" y="3292"/>
              <a:ext cx="9" cy="35"/>
            </a:xfrm>
            <a:custGeom>
              <a:avLst/>
              <a:gdLst>
                <a:gd name="T0" fmla="*/ 0 w 28"/>
                <a:gd name="T1" fmla="*/ 3 h 139"/>
                <a:gd name="T2" fmla="*/ 1 w 28"/>
                <a:gd name="T3" fmla="*/ 35 h 139"/>
                <a:gd name="T4" fmla="*/ 9 w 28"/>
                <a:gd name="T5" fmla="*/ 33 h 139"/>
                <a:gd name="T6" fmla="*/ 7 w 28"/>
                <a:gd name="T7" fmla="*/ 0 h 139"/>
                <a:gd name="T8" fmla="*/ 0 w 28"/>
                <a:gd name="T9" fmla="*/ 3 h 139"/>
                <a:gd name="T10" fmla="*/ 0 w 28"/>
                <a:gd name="T11" fmla="*/ 3 h 1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" h="139">
                  <a:moveTo>
                    <a:pt x="0" y="10"/>
                  </a:moveTo>
                  <a:lnTo>
                    <a:pt x="3" y="139"/>
                  </a:lnTo>
                  <a:lnTo>
                    <a:pt x="28" y="130"/>
                  </a:lnTo>
                  <a:lnTo>
                    <a:pt x="23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69" name="Freeform 420"/>
            <p:cNvSpPr>
              <a:spLocks/>
            </p:cNvSpPr>
            <p:nvPr/>
          </p:nvSpPr>
          <p:spPr bwMode="auto">
            <a:xfrm>
              <a:off x="1020" y="3329"/>
              <a:ext cx="9" cy="34"/>
            </a:xfrm>
            <a:custGeom>
              <a:avLst/>
              <a:gdLst>
                <a:gd name="T0" fmla="*/ 0 w 27"/>
                <a:gd name="T1" fmla="*/ 2 h 138"/>
                <a:gd name="T2" fmla="*/ 1 w 27"/>
                <a:gd name="T3" fmla="*/ 34 h 138"/>
                <a:gd name="T4" fmla="*/ 9 w 27"/>
                <a:gd name="T5" fmla="*/ 32 h 138"/>
                <a:gd name="T6" fmla="*/ 7 w 27"/>
                <a:gd name="T7" fmla="*/ 0 h 138"/>
                <a:gd name="T8" fmla="*/ 0 w 27"/>
                <a:gd name="T9" fmla="*/ 2 h 138"/>
                <a:gd name="T10" fmla="*/ 0 w 27"/>
                <a:gd name="T11" fmla="*/ 2 h 1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38">
                  <a:moveTo>
                    <a:pt x="0" y="9"/>
                  </a:moveTo>
                  <a:lnTo>
                    <a:pt x="2" y="138"/>
                  </a:lnTo>
                  <a:lnTo>
                    <a:pt x="27" y="130"/>
                  </a:lnTo>
                  <a:lnTo>
                    <a:pt x="2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0" name="Freeform 421"/>
            <p:cNvSpPr>
              <a:spLocks/>
            </p:cNvSpPr>
            <p:nvPr/>
          </p:nvSpPr>
          <p:spPr bwMode="auto">
            <a:xfrm>
              <a:off x="1021" y="3365"/>
              <a:ext cx="9" cy="34"/>
            </a:xfrm>
            <a:custGeom>
              <a:avLst/>
              <a:gdLst>
                <a:gd name="T0" fmla="*/ 0 w 27"/>
                <a:gd name="T1" fmla="*/ 2 h 137"/>
                <a:gd name="T2" fmla="*/ 1 w 27"/>
                <a:gd name="T3" fmla="*/ 34 h 137"/>
                <a:gd name="T4" fmla="*/ 9 w 27"/>
                <a:gd name="T5" fmla="*/ 32 h 137"/>
                <a:gd name="T6" fmla="*/ 8 w 27"/>
                <a:gd name="T7" fmla="*/ 0 h 137"/>
                <a:gd name="T8" fmla="*/ 0 w 27"/>
                <a:gd name="T9" fmla="*/ 2 h 137"/>
                <a:gd name="T10" fmla="*/ 0 w 27"/>
                <a:gd name="T11" fmla="*/ 2 h 1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37">
                  <a:moveTo>
                    <a:pt x="0" y="9"/>
                  </a:moveTo>
                  <a:lnTo>
                    <a:pt x="2" y="137"/>
                  </a:lnTo>
                  <a:lnTo>
                    <a:pt x="27" y="129"/>
                  </a:lnTo>
                  <a:lnTo>
                    <a:pt x="2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1" name="Freeform 422"/>
            <p:cNvSpPr>
              <a:spLocks/>
            </p:cNvSpPr>
            <p:nvPr/>
          </p:nvSpPr>
          <p:spPr bwMode="auto">
            <a:xfrm>
              <a:off x="1039" y="3113"/>
              <a:ext cx="75" cy="11"/>
            </a:xfrm>
            <a:custGeom>
              <a:avLst/>
              <a:gdLst>
                <a:gd name="T0" fmla="*/ 0 w 224"/>
                <a:gd name="T1" fmla="*/ 0 h 46"/>
                <a:gd name="T2" fmla="*/ 26 w 224"/>
                <a:gd name="T3" fmla="*/ 4 h 46"/>
                <a:gd name="T4" fmla="*/ 56 w 224"/>
                <a:gd name="T5" fmla="*/ 7 h 46"/>
                <a:gd name="T6" fmla="*/ 75 w 224"/>
                <a:gd name="T7" fmla="*/ 8 h 46"/>
                <a:gd name="T8" fmla="*/ 75 w 224"/>
                <a:gd name="T9" fmla="*/ 11 h 46"/>
                <a:gd name="T10" fmla="*/ 54 w 224"/>
                <a:gd name="T11" fmla="*/ 10 h 46"/>
                <a:gd name="T12" fmla="*/ 24 w 224"/>
                <a:gd name="T13" fmla="*/ 7 h 46"/>
                <a:gd name="T14" fmla="*/ 0 w 224"/>
                <a:gd name="T15" fmla="*/ 3 h 46"/>
                <a:gd name="T16" fmla="*/ 0 w 224"/>
                <a:gd name="T17" fmla="*/ 0 h 46"/>
                <a:gd name="T18" fmla="*/ 0 w 224"/>
                <a:gd name="T19" fmla="*/ 0 h 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4" h="46">
                  <a:moveTo>
                    <a:pt x="0" y="0"/>
                  </a:moveTo>
                  <a:lnTo>
                    <a:pt x="79" y="18"/>
                  </a:lnTo>
                  <a:lnTo>
                    <a:pt x="167" y="29"/>
                  </a:lnTo>
                  <a:lnTo>
                    <a:pt x="223" y="35"/>
                  </a:lnTo>
                  <a:lnTo>
                    <a:pt x="224" y="46"/>
                  </a:lnTo>
                  <a:lnTo>
                    <a:pt x="162" y="43"/>
                  </a:lnTo>
                  <a:lnTo>
                    <a:pt x="73" y="30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2" name="Freeform 423"/>
            <p:cNvSpPr>
              <a:spLocks/>
            </p:cNvSpPr>
            <p:nvPr/>
          </p:nvSpPr>
          <p:spPr bwMode="auto">
            <a:xfrm>
              <a:off x="1041" y="3150"/>
              <a:ext cx="75" cy="11"/>
            </a:xfrm>
            <a:custGeom>
              <a:avLst/>
              <a:gdLst>
                <a:gd name="T0" fmla="*/ 0 w 224"/>
                <a:gd name="T1" fmla="*/ 0 h 45"/>
                <a:gd name="T2" fmla="*/ 26 w 224"/>
                <a:gd name="T3" fmla="*/ 4 h 45"/>
                <a:gd name="T4" fmla="*/ 56 w 224"/>
                <a:gd name="T5" fmla="*/ 7 h 45"/>
                <a:gd name="T6" fmla="*/ 75 w 224"/>
                <a:gd name="T7" fmla="*/ 8 h 45"/>
                <a:gd name="T8" fmla="*/ 75 w 224"/>
                <a:gd name="T9" fmla="*/ 11 h 45"/>
                <a:gd name="T10" fmla="*/ 54 w 224"/>
                <a:gd name="T11" fmla="*/ 10 h 45"/>
                <a:gd name="T12" fmla="*/ 24 w 224"/>
                <a:gd name="T13" fmla="*/ 8 h 45"/>
                <a:gd name="T14" fmla="*/ 0 w 224"/>
                <a:gd name="T15" fmla="*/ 3 h 45"/>
                <a:gd name="T16" fmla="*/ 0 w 224"/>
                <a:gd name="T17" fmla="*/ 0 h 45"/>
                <a:gd name="T18" fmla="*/ 0 w 224"/>
                <a:gd name="T19" fmla="*/ 0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4" h="45">
                  <a:moveTo>
                    <a:pt x="0" y="0"/>
                  </a:moveTo>
                  <a:lnTo>
                    <a:pt x="78" y="17"/>
                  </a:lnTo>
                  <a:lnTo>
                    <a:pt x="166" y="30"/>
                  </a:lnTo>
                  <a:lnTo>
                    <a:pt x="224" y="34"/>
                  </a:lnTo>
                  <a:lnTo>
                    <a:pt x="224" y="45"/>
                  </a:lnTo>
                  <a:lnTo>
                    <a:pt x="162" y="42"/>
                  </a:lnTo>
                  <a:lnTo>
                    <a:pt x="73" y="3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3" name="Freeform 424"/>
            <p:cNvSpPr>
              <a:spLocks/>
            </p:cNvSpPr>
            <p:nvPr/>
          </p:nvSpPr>
          <p:spPr bwMode="auto">
            <a:xfrm>
              <a:off x="1042" y="3187"/>
              <a:ext cx="75" cy="11"/>
            </a:xfrm>
            <a:custGeom>
              <a:avLst/>
              <a:gdLst>
                <a:gd name="T0" fmla="*/ 0 w 225"/>
                <a:gd name="T1" fmla="*/ 0 h 46"/>
                <a:gd name="T2" fmla="*/ 26 w 225"/>
                <a:gd name="T3" fmla="*/ 4 h 46"/>
                <a:gd name="T4" fmla="*/ 56 w 225"/>
                <a:gd name="T5" fmla="*/ 7 h 46"/>
                <a:gd name="T6" fmla="*/ 75 w 225"/>
                <a:gd name="T7" fmla="*/ 8 h 46"/>
                <a:gd name="T8" fmla="*/ 75 w 225"/>
                <a:gd name="T9" fmla="*/ 11 h 46"/>
                <a:gd name="T10" fmla="*/ 54 w 225"/>
                <a:gd name="T11" fmla="*/ 10 h 46"/>
                <a:gd name="T12" fmla="*/ 25 w 225"/>
                <a:gd name="T13" fmla="*/ 7 h 46"/>
                <a:gd name="T14" fmla="*/ 0 w 225"/>
                <a:gd name="T15" fmla="*/ 3 h 46"/>
                <a:gd name="T16" fmla="*/ 0 w 225"/>
                <a:gd name="T17" fmla="*/ 0 h 46"/>
                <a:gd name="T18" fmla="*/ 0 w 225"/>
                <a:gd name="T19" fmla="*/ 0 h 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5" h="46">
                  <a:moveTo>
                    <a:pt x="1" y="0"/>
                  </a:moveTo>
                  <a:lnTo>
                    <a:pt x="79" y="18"/>
                  </a:lnTo>
                  <a:lnTo>
                    <a:pt x="167" y="29"/>
                  </a:lnTo>
                  <a:lnTo>
                    <a:pt x="224" y="35"/>
                  </a:lnTo>
                  <a:lnTo>
                    <a:pt x="225" y="46"/>
                  </a:lnTo>
                  <a:lnTo>
                    <a:pt x="162" y="43"/>
                  </a:lnTo>
                  <a:lnTo>
                    <a:pt x="74" y="30"/>
                  </a:lnTo>
                  <a:lnTo>
                    <a:pt x="0" y="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4" name="Freeform 425"/>
            <p:cNvSpPr>
              <a:spLocks/>
            </p:cNvSpPr>
            <p:nvPr/>
          </p:nvSpPr>
          <p:spPr bwMode="auto">
            <a:xfrm>
              <a:off x="1044" y="3224"/>
              <a:ext cx="75" cy="11"/>
            </a:xfrm>
            <a:custGeom>
              <a:avLst/>
              <a:gdLst>
                <a:gd name="T0" fmla="*/ 0 w 225"/>
                <a:gd name="T1" fmla="*/ 0 h 45"/>
                <a:gd name="T2" fmla="*/ 27 w 225"/>
                <a:gd name="T3" fmla="*/ 4 h 45"/>
                <a:gd name="T4" fmla="*/ 55 w 225"/>
                <a:gd name="T5" fmla="*/ 7 h 45"/>
                <a:gd name="T6" fmla="*/ 75 w 225"/>
                <a:gd name="T7" fmla="*/ 8 h 45"/>
                <a:gd name="T8" fmla="*/ 75 w 225"/>
                <a:gd name="T9" fmla="*/ 11 h 45"/>
                <a:gd name="T10" fmla="*/ 54 w 225"/>
                <a:gd name="T11" fmla="*/ 10 h 45"/>
                <a:gd name="T12" fmla="*/ 24 w 225"/>
                <a:gd name="T13" fmla="*/ 8 h 45"/>
                <a:gd name="T14" fmla="*/ 0 w 225"/>
                <a:gd name="T15" fmla="*/ 3 h 45"/>
                <a:gd name="T16" fmla="*/ 0 w 225"/>
                <a:gd name="T17" fmla="*/ 0 h 45"/>
                <a:gd name="T18" fmla="*/ 0 w 225"/>
                <a:gd name="T19" fmla="*/ 0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5" h="45">
                  <a:moveTo>
                    <a:pt x="0" y="0"/>
                  </a:moveTo>
                  <a:lnTo>
                    <a:pt x="80" y="17"/>
                  </a:lnTo>
                  <a:lnTo>
                    <a:pt x="166" y="30"/>
                  </a:lnTo>
                  <a:lnTo>
                    <a:pt x="224" y="34"/>
                  </a:lnTo>
                  <a:lnTo>
                    <a:pt x="225" y="45"/>
                  </a:lnTo>
                  <a:lnTo>
                    <a:pt x="162" y="42"/>
                  </a:lnTo>
                  <a:lnTo>
                    <a:pt x="73" y="3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5" name="Freeform 426"/>
            <p:cNvSpPr>
              <a:spLocks/>
            </p:cNvSpPr>
            <p:nvPr/>
          </p:nvSpPr>
          <p:spPr bwMode="auto">
            <a:xfrm>
              <a:off x="1046" y="3261"/>
              <a:ext cx="74" cy="11"/>
            </a:xfrm>
            <a:custGeom>
              <a:avLst/>
              <a:gdLst>
                <a:gd name="T0" fmla="*/ 0 w 224"/>
                <a:gd name="T1" fmla="*/ 0 h 47"/>
                <a:gd name="T2" fmla="*/ 26 w 224"/>
                <a:gd name="T3" fmla="*/ 4 h 47"/>
                <a:gd name="T4" fmla="*/ 55 w 224"/>
                <a:gd name="T5" fmla="*/ 7 h 47"/>
                <a:gd name="T6" fmla="*/ 74 w 224"/>
                <a:gd name="T7" fmla="*/ 8 h 47"/>
                <a:gd name="T8" fmla="*/ 74 w 224"/>
                <a:gd name="T9" fmla="*/ 11 h 47"/>
                <a:gd name="T10" fmla="*/ 54 w 224"/>
                <a:gd name="T11" fmla="*/ 10 h 47"/>
                <a:gd name="T12" fmla="*/ 24 w 224"/>
                <a:gd name="T13" fmla="*/ 7 h 47"/>
                <a:gd name="T14" fmla="*/ 0 w 224"/>
                <a:gd name="T15" fmla="*/ 3 h 47"/>
                <a:gd name="T16" fmla="*/ 0 w 224"/>
                <a:gd name="T17" fmla="*/ 0 h 47"/>
                <a:gd name="T18" fmla="*/ 0 w 224"/>
                <a:gd name="T19" fmla="*/ 0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4" h="47">
                  <a:moveTo>
                    <a:pt x="0" y="0"/>
                  </a:moveTo>
                  <a:lnTo>
                    <a:pt x="79" y="19"/>
                  </a:lnTo>
                  <a:lnTo>
                    <a:pt x="166" y="30"/>
                  </a:lnTo>
                  <a:lnTo>
                    <a:pt x="224" y="36"/>
                  </a:lnTo>
                  <a:lnTo>
                    <a:pt x="224" y="47"/>
                  </a:lnTo>
                  <a:lnTo>
                    <a:pt x="162" y="44"/>
                  </a:lnTo>
                  <a:lnTo>
                    <a:pt x="73" y="3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6" name="Freeform 427"/>
            <p:cNvSpPr>
              <a:spLocks/>
            </p:cNvSpPr>
            <p:nvPr/>
          </p:nvSpPr>
          <p:spPr bwMode="auto">
            <a:xfrm>
              <a:off x="1048" y="3300"/>
              <a:ext cx="71" cy="24"/>
            </a:xfrm>
            <a:custGeom>
              <a:avLst/>
              <a:gdLst>
                <a:gd name="T0" fmla="*/ 67 w 213"/>
                <a:gd name="T1" fmla="*/ 15 h 95"/>
                <a:gd name="T2" fmla="*/ 63 w 213"/>
                <a:gd name="T3" fmla="*/ 11 h 95"/>
                <a:gd name="T4" fmla="*/ 55 w 213"/>
                <a:gd name="T5" fmla="*/ 9 h 95"/>
                <a:gd name="T6" fmla="*/ 9 w 213"/>
                <a:gd name="T7" fmla="*/ 3 h 95"/>
                <a:gd name="T8" fmla="*/ 5 w 213"/>
                <a:gd name="T9" fmla="*/ 3 h 95"/>
                <a:gd name="T10" fmla="*/ 3 w 213"/>
                <a:gd name="T11" fmla="*/ 6 h 95"/>
                <a:gd name="T12" fmla="*/ 5 w 213"/>
                <a:gd name="T13" fmla="*/ 11 h 95"/>
                <a:gd name="T14" fmla="*/ 11 w 213"/>
                <a:gd name="T15" fmla="*/ 15 h 95"/>
                <a:gd name="T16" fmla="*/ 60 w 213"/>
                <a:gd name="T17" fmla="*/ 22 h 95"/>
                <a:gd name="T18" fmla="*/ 65 w 213"/>
                <a:gd name="T19" fmla="*/ 20 h 95"/>
                <a:gd name="T20" fmla="*/ 68 w 213"/>
                <a:gd name="T21" fmla="*/ 18 h 95"/>
                <a:gd name="T22" fmla="*/ 68 w 213"/>
                <a:gd name="T23" fmla="*/ 21 h 95"/>
                <a:gd name="T24" fmla="*/ 63 w 213"/>
                <a:gd name="T25" fmla="*/ 24 h 95"/>
                <a:gd name="T26" fmla="*/ 54 w 213"/>
                <a:gd name="T27" fmla="*/ 24 h 95"/>
                <a:gd name="T28" fmla="*/ 7 w 213"/>
                <a:gd name="T29" fmla="*/ 16 h 95"/>
                <a:gd name="T30" fmla="*/ 2 w 213"/>
                <a:gd name="T31" fmla="*/ 12 h 95"/>
                <a:gd name="T32" fmla="*/ 0 w 213"/>
                <a:gd name="T33" fmla="*/ 6 h 95"/>
                <a:gd name="T34" fmla="*/ 3 w 213"/>
                <a:gd name="T35" fmla="*/ 2 h 95"/>
                <a:gd name="T36" fmla="*/ 9 w 213"/>
                <a:gd name="T37" fmla="*/ 0 h 95"/>
                <a:gd name="T38" fmla="*/ 59 w 213"/>
                <a:gd name="T39" fmla="*/ 6 h 95"/>
                <a:gd name="T40" fmla="*/ 66 w 213"/>
                <a:gd name="T41" fmla="*/ 9 h 95"/>
                <a:gd name="T42" fmla="*/ 70 w 213"/>
                <a:gd name="T43" fmla="*/ 13 h 95"/>
                <a:gd name="T44" fmla="*/ 71 w 213"/>
                <a:gd name="T45" fmla="*/ 17 h 95"/>
                <a:gd name="T46" fmla="*/ 67 w 213"/>
                <a:gd name="T47" fmla="*/ 15 h 95"/>
                <a:gd name="T48" fmla="*/ 67 w 213"/>
                <a:gd name="T49" fmla="*/ 15 h 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13" h="95">
                  <a:moveTo>
                    <a:pt x="200" y="59"/>
                  </a:moveTo>
                  <a:lnTo>
                    <a:pt x="189" y="43"/>
                  </a:lnTo>
                  <a:lnTo>
                    <a:pt x="165" y="35"/>
                  </a:lnTo>
                  <a:lnTo>
                    <a:pt x="27" y="10"/>
                  </a:lnTo>
                  <a:lnTo>
                    <a:pt x="15" y="13"/>
                  </a:lnTo>
                  <a:lnTo>
                    <a:pt x="9" y="25"/>
                  </a:lnTo>
                  <a:lnTo>
                    <a:pt x="14" y="45"/>
                  </a:lnTo>
                  <a:lnTo>
                    <a:pt x="33" y="59"/>
                  </a:lnTo>
                  <a:lnTo>
                    <a:pt x="180" y="87"/>
                  </a:lnTo>
                  <a:lnTo>
                    <a:pt x="196" y="81"/>
                  </a:lnTo>
                  <a:lnTo>
                    <a:pt x="203" y="70"/>
                  </a:lnTo>
                  <a:lnTo>
                    <a:pt x="205" y="82"/>
                  </a:lnTo>
                  <a:lnTo>
                    <a:pt x="189" y="95"/>
                  </a:lnTo>
                  <a:lnTo>
                    <a:pt x="163" y="95"/>
                  </a:lnTo>
                  <a:lnTo>
                    <a:pt x="20" y="65"/>
                  </a:lnTo>
                  <a:lnTo>
                    <a:pt x="5" y="49"/>
                  </a:lnTo>
                  <a:lnTo>
                    <a:pt x="0" y="23"/>
                  </a:lnTo>
                  <a:lnTo>
                    <a:pt x="8" y="6"/>
                  </a:lnTo>
                  <a:lnTo>
                    <a:pt x="28" y="0"/>
                  </a:lnTo>
                  <a:lnTo>
                    <a:pt x="178" y="25"/>
                  </a:lnTo>
                  <a:lnTo>
                    <a:pt x="199" y="36"/>
                  </a:lnTo>
                  <a:lnTo>
                    <a:pt x="211" y="53"/>
                  </a:lnTo>
                  <a:lnTo>
                    <a:pt x="213" y="67"/>
                  </a:lnTo>
                  <a:lnTo>
                    <a:pt x="200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7" name="Freeform 428"/>
            <p:cNvSpPr>
              <a:spLocks/>
            </p:cNvSpPr>
            <p:nvPr/>
          </p:nvSpPr>
          <p:spPr bwMode="auto">
            <a:xfrm>
              <a:off x="1021" y="3402"/>
              <a:ext cx="8" cy="25"/>
            </a:xfrm>
            <a:custGeom>
              <a:avLst/>
              <a:gdLst>
                <a:gd name="T0" fmla="*/ 0 w 25"/>
                <a:gd name="T1" fmla="*/ 2 h 101"/>
                <a:gd name="T2" fmla="*/ 7 w 25"/>
                <a:gd name="T3" fmla="*/ 0 h 101"/>
                <a:gd name="T4" fmla="*/ 8 w 25"/>
                <a:gd name="T5" fmla="*/ 22 h 101"/>
                <a:gd name="T6" fmla="*/ 0 w 25"/>
                <a:gd name="T7" fmla="*/ 25 h 101"/>
                <a:gd name="T8" fmla="*/ 0 w 25"/>
                <a:gd name="T9" fmla="*/ 2 h 101"/>
                <a:gd name="T10" fmla="*/ 0 w 25"/>
                <a:gd name="T11" fmla="*/ 2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01">
                  <a:moveTo>
                    <a:pt x="0" y="8"/>
                  </a:moveTo>
                  <a:lnTo>
                    <a:pt x="22" y="0"/>
                  </a:lnTo>
                  <a:lnTo>
                    <a:pt x="25" y="90"/>
                  </a:lnTo>
                  <a:lnTo>
                    <a:pt x="1" y="10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8" name="Freeform 429"/>
            <p:cNvSpPr>
              <a:spLocks/>
            </p:cNvSpPr>
            <p:nvPr/>
          </p:nvSpPr>
          <p:spPr bwMode="auto">
            <a:xfrm>
              <a:off x="984" y="3037"/>
              <a:ext cx="20" cy="47"/>
            </a:xfrm>
            <a:custGeom>
              <a:avLst/>
              <a:gdLst>
                <a:gd name="T0" fmla="*/ 1 w 60"/>
                <a:gd name="T1" fmla="*/ 0 h 186"/>
                <a:gd name="T2" fmla="*/ 18 w 60"/>
                <a:gd name="T3" fmla="*/ 3 h 186"/>
                <a:gd name="T4" fmla="*/ 20 w 60"/>
                <a:gd name="T5" fmla="*/ 45 h 186"/>
                <a:gd name="T6" fmla="*/ 15 w 60"/>
                <a:gd name="T7" fmla="*/ 47 h 186"/>
                <a:gd name="T8" fmla="*/ 2 w 60"/>
                <a:gd name="T9" fmla="*/ 44 h 186"/>
                <a:gd name="T10" fmla="*/ 0 w 60"/>
                <a:gd name="T11" fmla="*/ 41 h 186"/>
                <a:gd name="T12" fmla="*/ 15 w 60"/>
                <a:gd name="T13" fmla="*/ 43 h 186"/>
                <a:gd name="T14" fmla="*/ 14 w 60"/>
                <a:gd name="T15" fmla="*/ 6 h 186"/>
                <a:gd name="T16" fmla="*/ 0 w 60"/>
                <a:gd name="T17" fmla="*/ 4 h 186"/>
                <a:gd name="T18" fmla="*/ 1 w 60"/>
                <a:gd name="T19" fmla="*/ 0 h 186"/>
                <a:gd name="T20" fmla="*/ 1 w 60"/>
                <a:gd name="T21" fmla="*/ 0 h 1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0" h="186">
                  <a:moveTo>
                    <a:pt x="2" y="0"/>
                  </a:moveTo>
                  <a:lnTo>
                    <a:pt x="54" y="10"/>
                  </a:lnTo>
                  <a:lnTo>
                    <a:pt x="60" y="180"/>
                  </a:lnTo>
                  <a:lnTo>
                    <a:pt x="46" y="186"/>
                  </a:lnTo>
                  <a:lnTo>
                    <a:pt x="6" y="176"/>
                  </a:lnTo>
                  <a:lnTo>
                    <a:pt x="0" y="161"/>
                  </a:lnTo>
                  <a:lnTo>
                    <a:pt x="45" y="171"/>
                  </a:lnTo>
                  <a:lnTo>
                    <a:pt x="41" y="23"/>
                  </a:lnTo>
                  <a:lnTo>
                    <a:pt x="1" y="1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9" name="Freeform 430"/>
            <p:cNvSpPr>
              <a:spLocks/>
            </p:cNvSpPr>
            <p:nvPr/>
          </p:nvSpPr>
          <p:spPr bwMode="auto">
            <a:xfrm>
              <a:off x="1101" y="3024"/>
              <a:ext cx="15" cy="5"/>
            </a:xfrm>
            <a:custGeom>
              <a:avLst/>
              <a:gdLst>
                <a:gd name="T0" fmla="*/ 0 w 45"/>
                <a:gd name="T1" fmla="*/ 2 h 19"/>
                <a:gd name="T2" fmla="*/ 11 w 45"/>
                <a:gd name="T3" fmla="*/ 3 h 19"/>
                <a:gd name="T4" fmla="*/ 11 w 45"/>
                <a:gd name="T5" fmla="*/ 0 h 19"/>
                <a:gd name="T6" fmla="*/ 15 w 45"/>
                <a:gd name="T7" fmla="*/ 1 h 19"/>
                <a:gd name="T8" fmla="*/ 15 w 45"/>
                <a:gd name="T9" fmla="*/ 5 h 19"/>
                <a:gd name="T10" fmla="*/ 1 w 45"/>
                <a:gd name="T11" fmla="*/ 4 h 19"/>
                <a:gd name="T12" fmla="*/ 0 w 45"/>
                <a:gd name="T13" fmla="*/ 2 h 19"/>
                <a:gd name="T14" fmla="*/ 0 w 45"/>
                <a:gd name="T15" fmla="*/ 2 h 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" h="19">
                  <a:moveTo>
                    <a:pt x="0" y="9"/>
                  </a:moveTo>
                  <a:lnTo>
                    <a:pt x="33" y="10"/>
                  </a:lnTo>
                  <a:lnTo>
                    <a:pt x="33" y="0"/>
                  </a:lnTo>
                  <a:lnTo>
                    <a:pt x="45" y="2"/>
                  </a:lnTo>
                  <a:lnTo>
                    <a:pt x="45" y="19"/>
                  </a:lnTo>
                  <a:lnTo>
                    <a:pt x="3" y="1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80" name="Freeform 431"/>
            <p:cNvSpPr>
              <a:spLocks/>
            </p:cNvSpPr>
            <p:nvPr/>
          </p:nvSpPr>
          <p:spPr bwMode="auto">
            <a:xfrm>
              <a:off x="1049" y="3314"/>
              <a:ext cx="70" cy="15"/>
            </a:xfrm>
            <a:custGeom>
              <a:avLst/>
              <a:gdLst>
                <a:gd name="T0" fmla="*/ 0 w 210"/>
                <a:gd name="T1" fmla="*/ 0 h 57"/>
                <a:gd name="T2" fmla="*/ 7 w 210"/>
                <a:gd name="T3" fmla="*/ 5 h 57"/>
                <a:gd name="T4" fmla="*/ 58 w 210"/>
                <a:gd name="T5" fmla="*/ 12 h 57"/>
                <a:gd name="T6" fmla="*/ 66 w 210"/>
                <a:gd name="T7" fmla="*/ 10 h 57"/>
                <a:gd name="T8" fmla="*/ 70 w 210"/>
                <a:gd name="T9" fmla="*/ 6 h 57"/>
                <a:gd name="T10" fmla="*/ 69 w 210"/>
                <a:gd name="T11" fmla="*/ 12 h 57"/>
                <a:gd name="T12" fmla="*/ 59 w 210"/>
                <a:gd name="T13" fmla="*/ 15 h 57"/>
                <a:gd name="T14" fmla="*/ 6 w 210"/>
                <a:gd name="T15" fmla="*/ 7 h 57"/>
                <a:gd name="T16" fmla="*/ 0 w 210"/>
                <a:gd name="T17" fmla="*/ 0 h 57"/>
                <a:gd name="T18" fmla="*/ 0 w 210"/>
                <a:gd name="T19" fmla="*/ 0 h 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0" h="57">
                  <a:moveTo>
                    <a:pt x="0" y="0"/>
                  </a:moveTo>
                  <a:lnTo>
                    <a:pt x="20" y="19"/>
                  </a:lnTo>
                  <a:lnTo>
                    <a:pt x="174" y="45"/>
                  </a:lnTo>
                  <a:lnTo>
                    <a:pt x="197" y="38"/>
                  </a:lnTo>
                  <a:lnTo>
                    <a:pt x="210" y="24"/>
                  </a:lnTo>
                  <a:lnTo>
                    <a:pt x="206" y="44"/>
                  </a:lnTo>
                  <a:lnTo>
                    <a:pt x="176" y="57"/>
                  </a:lnTo>
                  <a:lnTo>
                    <a:pt x="17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81" name="Freeform 432"/>
            <p:cNvSpPr>
              <a:spLocks/>
            </p:cNvSpPr>
            <p:nvPr/>
          </p:nvSpPr>
          <p:spPr bwMode="auto">
            <a:xfrm>
              <a:off x="1004" y="3103"/>
              <a:ext cx="11" cy="332"/>
            </a:xfrm>
            <a:custGeom>
              <a:avLst/>
              <a:gdLst>
                <a:gd name="T0" fmla="*/ 4 w 33"/>
                <a:gd name="T1" fmla="*/ 1 h 1329"/>
                <a:gd name="T2" fmla="*/ 11 w 33"/>
                <a:gd name="T3" fmla="*/ 332 h 1329"/>
                <a:gd name="T4" fmla="*/ 8 w 33"/>
                <a:gd name="T5" fmla="*/ 332 h 1329"/>
                <a:gd name="T6" fmla="*/ 0 w 33"/>
                <a:gd name="T7" fmla="*/ 0 h 1329"/>
                <a:gd name="T8" fmla="*/ 4 w 33"/>
                <a:gd name="T9" fmla="*/ 1 h 1329"/>
                <a:gd name="T10" fmla="*/ 4 w 33"/>
                <a:gd name="T11" fmla="*/ 1 h 13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1329">
                  <a:moveTo>
                    <a:pt x="11" y="4"/>
                  </a:moveTo>
                  <a:lnTo>
                    <a:pt x="33" y="1329"/>
                  </a:lnTo>
                  <a:lnTo>
                    <a:pt x="23" y="1327"/>
                  </a:lnTo>
                  <a:lnTo>
                    <a:pt x="0" y="0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rgbClr val="F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82" name="Rectangle 433"/>
            <p:cNvSpPr>
              <a:spLocks noChangeArrowheads="1"/>
            </p:cNvSpPr>
            <p:nvPr/>
          </p:nvSpPr>
          <p:spPr bwMode="auto">
            <a:xfrm>
              <a:off x="1316" y="3351"/>
              <a:ext cx="29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AU" altLang="zh-CN">
                  <a:solidFill>
                    <a:srgbClr val="000000"/>
                  </a:solidFill>
                  <a:latin typeface="Arial Unicode MS" panose="020B0604020202020204" pitchFamily="34" charset="-122"/>
                </a:rPr>
                <a:t> </a:t>
              </a:r>
              <a:endParaRPr lang="en-AU" altLang="zh-CN">
                <a:latin typeface="Arial Unicode MS" panose="020B0604020202020204" pitchFamily="34" charset="-122"/>
              </a:endParaRPr>
            </a:p>
          </p:txBody>
        </p:sp>
      </p:grpSp>
      <p:pic>
        <p:nvPicPr>
          <p:cNvPr id="83" name="Picture 441" descr="pdesktop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238" y="4191138"/>
            <a:ext cx="13906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4" name="直接连接符 83"/>
          <p:cNvCxnSpPr/>
          <p:nvPr/>
        </p:nvCxnSpPr>
        <p:spPr bwMode="auto">
          <a:xfrm>
            <a:off x="3650539" y="4619195"/>
            <a:ext cx="4531389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85" name="文本框 84"/>
          <p:cNvSpPr txBox="1"/>
          <p:nvPr/>
        </p:nvSpPr>
        <p:spPr>
          <a:xfrm>
            <a:off x="1760897" y="2241610"/>
            <a:ext cx="4820550" cy="954107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+mj-lt"/>
              </a:rPr>
              <a:t>How do Client and Server </a:t>
            </a:r>
          </a:p>
          <a:p>
            <a:r>
              <a:rPr lang="en-US" altLang="zh-CN" sz="2800" b="1" dirty="0">
                <a:latin typeface="+mj-lt"/>
              </a:rPr>
              <a:t>agree on a common state?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2163730" y="5206923"/>
            <a:ext cx="18293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5"/>
                </a:solidFill>
                <a:latin typeface="+mj-lt"/>
              </a:rPr>
              <a:t>State:</a:t>
            </a:r>
          </a:p>
          <a:p>
            <a:pPr algn="ctr"/>
            <a:r>
              <a:rPr lang="en-US" altLang="zh-CN" dirty="0">
                <a:latin typeface="+mj-lt"/>
              </a:rPr>
              <a:t>Connection </a:t>
            </a:r>
          </a:p>
          <a:p>
            <a:pPr algn="ctr"/>
            <a:r>
              <a:rPr lang="en-US" altLang="zh-CN" dirty="0">
                <a:latin typeface="+mj-lt"/>
              </a:rPr>
              <a:t>established!</a:t>
            </a:r>
            <a:endParaRPr lang="zh-CN" altLang="en-US" dirty="0">
              <a:latin typeface="+mj-lt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7701177" y="5277084"/>
            <a:ext cx="18293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5"/>
                </a:solidFill>
                <a:latin typeface="+mj-lt"/>
              </a:rPr>
              <a:t>State:</a:t>
            </a:r>
          </a:p>
          <a:p>
            <a:pPr algn="ctr"/>
            <a:r>
              <a:rPr lang="en-US" altLang="zh-CN" dirty="0">
                <a:latin typeface="+mj-lt"/>
              </a:rPr>
              <a:t>Connection </a:t>
            </a:r>
          </a:p>
          <a:p>
            <a:pPr algn="ctr"/>
            <a:r>
              <a:rPr lang="en-US" altLang="zh-CN" dirty="0">
                <a:latin typeface="+mj-lt"/>
              </a:rPr>
              <a:t>established!</a:t>
            </a:r>
            <a:endParaRPr lang="zh-CN" altLang="en-US" dirty="0">
              <a:latin typeface="+mj-lt"/>
            </a:endParaRPr>
          </a:p>
        </p:txBody>
      </p:sp>
      <p:sp>
        <p:nvSpPr>
          <p:cNvPr id="89" name="线形标注 1(带边框和强调线) 88"/>
          <p:cNvSpPr/>
          <p:nvPr/>
        </p:nvSpPr>
        <p:spPr>
          <a:xfrm>
            <a:off x="7324838" y="2249289"/>
            <a:ext cx="2924062" cy="871470"/>
          </a:xfrm>
          <a:prstGeom prst="accentBorderCallout1">
            <a:avLst>
              <a:gd name="adj1" fmla="val 61399"/>
              <a:gd name="adj2" fmla="val -4770"/>
              <a:gd name="adj3" fmla="val 256201"/>
              <a:gd name="adj4" fmla="val -47875"/>
            </a:avLst>
          </a:prstGeom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+mn-lt"/>
                <a:ea typeface="+mn-ea"/>
              </a:rPr>
              <a:t>Unreliable channel</a:t>
            </a:r>
            <a:endParaRPr lang="zh-CN" altLang="en-US" dirty="0">
              <a:solidFill>
                <a:schemeClr val="accent2"/>
              </a:solidFill>
              <a:latin typeface="+mn-lt"/>
              <a:ea typeface="+mn-ea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3464660" y="3550467"/>
            <a:ext cx="1135380" cy="284116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3344961" y="3833791"/>
            <a:ext cx="1435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j-lt"/>
              </a:rPr>
              <a:t>message</a:t>
            </a:r>
            <a:endParaRPr lang="zh-CN" alt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3560289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Two Generals Problem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135</a:t>
            </a:fld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363" y="1848267"/>
            <a:ext cx="6177577" cy="189071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099560" y="3893851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latin typeface="+mn-lt"/>
              </a:rPr>
              <a:t>Positions of the armies</a:t>
            </a:r>
            <a:endParaRPr lang="zh-CN" altLang="en-US" dirty="0">
              <a:latin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71700" y="4665257"/>
            <a:ext cx="74980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2"/>
                </a:solidFill>
                <a:latin typeface="+mn-lt"/>
              </a:rPr>
              <a:t>Armies A1 and A2 need to communicate but their messengers may be captured by army B.</a:t>
            </a:r>
          </a:p>
        </p:txBody>
      </p:sp>
      <p:sp>
        <p:nvSpPr>
          <p:cNvPr id="8" name="矩形 7"/>
          <p:cNvSpPr/>
          <p:nvPr/>
        </p:nvSpPr>
        <p:spPr>
          <a:xfrm>
            <a:off x="2194560" y="5805995"/>
            <a:ext cx="74980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2"/>
                </a:solidFill>
                <a:latin typeface="+mn-lt"/>
              </a:rPr>
              <a:t>Consensus to reach:</a:t>
            </a:r>
          </a:p>
          <a:p>
            <a:pPr algn="ctr"/>
            <a:r>
              <a:rPr lang="en-US" altLang="zh-CN" dirty="0">
                <a:solidFill>
                  <a:schemeClr val="accent2"/>
                </a:solidFill>
                <a:latin typeface="+mn-lt"/>
              </a:rPr>
              <a:t>Yes, we will both attack on 8am.</a:t>
            </a:r>
          </a:p>
        </p:txBody>
      </p:sp>
    </p:spTree>
    <p:extLst>
      <p:ext uri="{BB962C8B-B14F-4D97-AF65-F5344CB8AC3E}">
        <p14:creationId xmlns:p14="http://schemas.microsoft.com/office/powerpoint/2010/main" val="2112421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07" name="Rectangle 9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Agreeing to establish a connection</a:t>
            </a:r>
          </a:p>
        </p:txBody>
      </p:sp>
      <p:sp>
        <p:nvSpPr>
          <p:cNvPr id="86020" name="Rectangle 6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429375" y="1679577"/>
            <a:ext cx="4014787" cy="2503487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i="1" u="sng" dirty="0">
                <a:solidFill>
                  <a:srgbClr val="CC0000"/>
                </a:solidFill>
              </a:rPr>
              <a:t>Q:</a:t>
            </a:r>
            <a:r>
              <a:rPr lang="en-US" altLang="en-US" dirty="0"/>
              <a:t> will 2-way handshake always work in network?</a:t>
            </a:r>
          </a:p>
          <a:p>
            <a:r>
              <a:rPr lang="en-US" altLang="en-US" sz="2400" dirty="0"/>
              <a:t>variable delays</a:t>
            </a:r>
          </a:p>
          <a:p>
            <a:r>
              <a:rPr lang="en-US" altLang="en-US" sz="2400" dirty="0"/>
              <a:t>retransmitted messages (e.g. </a:t>
            </a:r>
            <a:r>
              <a:rPr lang="en-US" altLang="en-US" sz="2400" dirty="0" err="1"/>
              <a:t>req_conn</a:t>
            </a:r>
            <a:r>
              <a:rPr lang="en-US" altLang="en-US" sz="2400" dirty="0"/>
              <a:t>(x)) due to message loss</a:t>
            </a:r>
          </a:p>
          <a:p>
            <a:r>
              <a:rPr lang="en-US" altLang="en-US" sz="2400" dirty="0"/>
              <a:t>message reordering</a:t>
            </a:r>
          </a:p>
          <a:p>
            <a:r>
              <a:rPr lang="en-US" altLang="en-US" sz="2400" dirty="0"/>
              <a:t>Can’</a:t>
            </a:r>
            <a:r>
              <a:rPr lang="en-US" altLang="ja-JP" sz="2400" dirty="0"/>
              <a:t>t </a:t>
            </a:r>
            <a:r>
              <a:rPr lang="ja-JP" altLang="en-US" sz="2400" dirty="0"/>
              <a:t>“</a:t>
            </a:r>
            <a:r>
              <a:rPr lang="en-US" altLang="ja-JP" sz="2400" dirty="0"/>
              <a:t>see</a:t>
            </a:r>
            <a:r>
              <a:rPr lang="ja-JP" altLang="en-US" sz="2400" dirty="0"/>
              <a:t>”</a:t>
            </a:r>
            <a:r>
              <a:rPr lang="en-US" altLang="ja-JP" sz="2400" dirty="0"/>
              <a:t> other side</a:t>
            </a:r>
            <a:endParaRPr lang="en-US" altLang="en-US" sz="2400" dirty="0"/>
          </a:p>
        </p:txBody>
      </p:sp>
      <p:pic>
        <p:nvPicPr>
          <p:cNvPr id="86021" name="Picture 62" descr="Al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1957388"/>
            <a:ext cx="5080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2" name="Picture 63" descr="Bo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50" y="1992313"/>
            <a:ext cx="6223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3" name="Text Box 49"/>
          <p:cNvSpPr txBox="1">
            <a:spLocks noChangeArrowheads="1"/>
          </p:cNvSpPr>
          <p:nvPr/>
        </p:nvSpPr>
        <p:spPr bwMode="auto">
          <a:xfrm>
            <a:off x="2271034" y="1335089"/>
            <a:ext cx="22413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2-way handshake:</a:t>
            </a:r>
          </a:p>
        </p:txBody>
      </p:sp>
      <p:sp>
        <p:nvSpPr>
          <p:cNvPr id="86024" name="Line 50"/>
          <p:cNvSpPr>
            <a:spLocks noChangeShapeType="1"/>
          </p:cNvSpPr>
          <p:nvPr/>
        </p:nvSpPr>
        <p:spPr bwMode="auto">
          <a:xfrm>
            <a:off x="3114675" y="2689226"/>
            <a:ext cx="1479550" cy="3159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6025" name="Line 51"/>
          <p:cNvSpPr>
            <a:spLocks noChangeShapeType="1"/>
          </p:cNvSpPr>
          <p:nvPr/>
        </p:nvSpPr>
        <p:spPr bwMode="auto">
          <a:xfrm>
            <a:off x="3070225" y="2606676"/>
            <a:ext cx="0" cy="1095375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6026" name="Line 53"/>
          <p:cNvSpPr>
            <a:spLocks noChangeShapeType="1"/>
          </p:cNvSpPr>
          <p:nvPr/>
        </p:nvSpPr>
        <p:spPr bwMode="auto">
          <a:xfrm>
            <a:off x="4600575" y="2633664"/>
            <a:ext cx="0" cy="1095375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6027" name="Line 54"/>
          <p:cNvSpPr>
            <a:spLocks noChangeShapeType="1"/>
          </p:cNvSpPr>
          <p:nvPr/>
        </p:nvSpPr>
        <p:spPr bwMode="auto">
          <a:xfrm flipH="1">
            <a:off x="3067050" y="3086101"/>
            <a:ext cx="1479550" cy="3159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6028" name="Rectangle 56"/>
          <p:cNvSpPr>
            <a:spLocks noChangeArrowheads="1"/>
          </p:cNvSpPr>
          <p:nvPr/>
        </p:nvSpPr>
        <p:spPr bwMode="auto">
          <a:xfrm>
            <a:off x="3352800" y="2674939"/>
            <a:ext cx="890588" cy="327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6029" name="Text Box 55"/>
          <p:cNvSpPr txBox="1">
            <a:spLocks noChangeArrowheads="1"/>
          </p:cNvSpPr>
          <p:nvPr/>
        </p:nvSpPr>
        <p:spPr bwMode="auto">
          <a:xfrm>
            <a:off x="3301696" y="2652713"/>
            <a:ext cx="1015021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+mn-lt"/>
                <a:ea typeface="+mn-ea"/>
              </a:rPr>
              <a:t>Let</a:t>
            </a:r>
            <a:r>
              <a:rPr lang="ja-JP" altLang="en-US" sz="1600" dirty="0">
                <a:latin typeface="+mn-lt"/>
                <a:ea typeface="+mn-ea"/>
              </a:rPr>
              <a:t>’</a:t>
            </a:r>
            <a:r>
              <a:rPr lang="en-US" altLang="ja-JP" sz="1600" dirty="0">
                <a:latin typeface="+mn-lt"/>
                <a:ea typeface="+mn-ea"/>
              </a:rPr>
              <a:t>s talk</a:t>
            </a: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86030" name="Rectangle 57"/>
          <p:cNvSpPr>
            <a:spLocks noChangeArrowheads="1"/>
          </p:cNvSpPr>
          <p:nvPr/>
        </p:nvSpPr>
        <p:spPr bwMode="auto">
          <a:xfrm>
            <a:off x="3609975" y="3098801"/>
            <a:ext cx="439738" cy="327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6031" name="Text Box 58"/>
          <p:cNvSpPr txBox="1">
            <a:spLocks noChangeArrowheads="1"/>
          </p:cNvSpPr>
          <p:nvPr/>
        </p:nvSpPr>
        <p:spPr bwMode="auto">
          <a:xfrm>
            <a:off x="3603777" y="3076575"/>
            <a:ext cx="428322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OK</a:t>
            </a:r>
          </a:p>
        </p:txBody>
      </p:sp>
      <p:sp>
        <p:nvSpPr>
          <p:cNvPr id="86032" name="Text Box 60"/>
          <p:cNvSpPr txBox="1">
            <a:spLocks noChangeArrowheads="1"/>
          </p:cNvSpPr>
          <p:nvPr/>
        </p:nvSpPr>
        <p:spPr bwMode="auto">
          <a:xfrm>
            <a:off x="4622892" y="2909888"/>
            <a:ext cx="7364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CC0000"/>
                </a:solidFill>
                <a:latin typeface="+mn-lt"/>
                <a:ea typeface="+mn-ea"/>
              </a:rPr>
              <a:t>ESTAB</a:t>
            </a:r>
          </a:p>
        </p:txBody>
      </p:sp>
      <p:sp>
        <p:nvSpPr>
          <p:cNvPr id="86033" name="Text Box 61"/>
          <p:cNvSpPr txBox="1">
            <a:spLocks noChangeArrowheads="1"/>
          </p:cNvSpPr>
          <p:nvPr/>
        </p:nvSpPr>
        <p:spPr bwMode="auto">
          <a:xfrm>
            <a:off x="2230529" y="3243263"/>
            <a:ext cx="7364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CC0000"/>
                </a:solidFill>
                <a:latin typeface="+mn-lt"/>
                <a:ea typeface="+mn-ea"/>
              </a:rPr>
              <a:t>ESTAB</a:t>
            </a:r>
          </a:p>
        </p:txBody>
      </p:sp>
      <p:sp>
        <p:nvSpPr>
          <p:cNvPr id="86034" name="Oval 66"/>
          <p:cNvSpPr>
            <a:spLocks noChangeArrowheads="1"/>
          </p:cNvSpPr>
          <p:nvPr/>
        </p:nvSpPr>
        <p:spPr bwMode="auto">
          <a:xfrm>
            <a:off x="3024189" y="3360738"/>
            <a:ext cx="90487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solidFill>
                <a:srgbClr val="CC0000"/>
              </a:solidFill>
              <a:latin typeface="+mn-lt"/>
              <a:ea typeface="+mn-ea"/>
            </a:endParaRPr>
          </a:p>
        </p:txBody>
      </p:sp>
      <p:sp>
        <p:nvSpPr>
          <p:cNvPr id="86035" name="Oval 67"/>
          <p:cNvSpPr>
            <a:spLocks noChangeArrowheads="1"/>
          </p:cNvSpPr>
          <p:nvPr/>
        </p:nvSpPr>
        <p:spPr bwMode="auto">
          <a:xfrm>
            <a:off x="4552950" y="3017838"/>
            <a:ext cx="90488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solidFill>
                <a:srgbClr val="CC0000"/>
              </a:solidFill>
              <a:latin typeface="+mn-lt"/>
              <a:ea typeface="+mn-ea"/>
            </a:endParaRPr>
          </a:p>
        </p:txBody>
      </p:sp>
      <p:sp>
        <p:nvSpPr>
          <p:cNvPr id="86036" name="Text Box 72"/>
          <p:cNvSpPr txBox="1">
            <a:spLocks noChangeArrowheads="1"/>
          </p:cNvSpPr>
          <p:nvPr/>
        </p:nvSpPr>
        <p:spPr bwMode="auto">
          <a:xfrm>
            <a:off x="2151910" y="4645026"/>
            <a:ext cx="8579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choose x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600" dirty="0">
              <a:latin typeface="+mn-lt"/>
              <a:ea typeface="+mn-ea"/>
            </a:endParaRPr>
          </a:p>
        </p:txBody>
      </p:sp>
      <p:sp>
        <p:nvSpPr>
          <p:cNvPr id="86037" name="Line 73"/>
          <p:cNvSpPr>
            <a:spLocks noChangeShapeType="1"/>
          </p:cNvSpPr>
          <p:nvPr/>
        </p:nvSpPr>
        <p:spPr bwMode="auto">
          <a:xfrm>
            <a:off x="3143250" y="4818063"/>
            <a:ext cx="1479550" cy="3159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6038" name="Line 74"/>
          <p:cNvSpPr>
            <a:spLocks noChangeShapeType="1"/>
          </p:cNvSpPr>
          <p:nvPr/>
        </p:nvSpPr>
        <p:spPr bwMode="auto">
          <a:xfrm>
            <a:off x="3098800" y="4735514"/>
            <a:ext cx="0" cy="1095375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6039" name="Line 75"/>
          <p:cNvSpPr>
            <a:spLocks noChangeShapeType="1"/>
          </p:cNvSpPr>
          <p:nvPr/>
        </p:nvSpPr>
        <p:spPr bwMode="auto">
          <a:xfrm>
            <a:off x="4629150" y="4762501"/>
            <a:ext cx="0" cy="1095375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6040" name="Line 76"/>
          <p:cNvSpPr>
            <a:spLocks noChangeShapeType="1"/>
          </p:cNvSpPr>
          <p:nvPr/>
        </p:nvSpPr>
        <p:spPr bwMode="auto">
          <a:xfrm flipH="1">
            <a:off x="3095625" y="5214938"/>
            <a:ext cx="1479550" cy="3159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6041" name="Rectangle 77"/>
          <p:cNvSpPr>
            <a:spLocks noChangeArrowheads="1"/>
          </p:cNvSpPr>
          <p:nvPr/>
        </p:nvSpPr>
        <p:spPr bwMode="auto">
          <a:xfrm>
            <a:off x="3460751" y="4803776"/>
            <a:ext cx="777875" cy="327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6042" name="Text Box 78"/>
          <p:cNvSpPr txBox="1">
            <a:spLocks noChangeArrowheads="1"/>
          </p:cNvSpPr>
          <p:nvPr/>
        </p:nvSpPr>
        <p:spPr bwMode="auto">
          <a:xfrm>
            <a:off x="3326778" y="4770438"/>
            <a:ext cx="10807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 err="1">
                <a:latin typeface="+mn-lt"/>
                <a:ea typeface="+mn-ea"/>
              </a:rPr>
              <a:t>req_conn</a:t>
            </a:r>
            <a:r>
              <a:rPr lang="en-US" altLang="zh-CN" sz="1600" dirty="0">
                <a:latin typeface="+mn-lt"/>
                <a:ea typeface="+mn-ea"/>
              </a:rPr>
              <a:t>(x)</a:t>
            </a:r>
          </a:p>
        </p:txBody>
      </p:sp>
      <p:sp>
        <p:nvSpPr>
          <p:cNvPr id="86043" name="Rectangle 79"/>
          <p:cNvSpPr>
            <a:spLocks noChangeArrowheads="1"/>
          </p:cNvSpPr>
          <p:nvPr/>
        </p:nvSpPr>
        <p:spPr bwMode="auto">
          <a:xfrm>
            <a:off x="3638550" y="5227639"/>
            <a:ext cx="439738" cy="327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6044" name="Text Box 81"/>
          <p:cNvSpPr txBox="1">
            <a:spLocks noChangeArrowheads="1"/>
          </p:cNvSpPr>
          <p:nvPr/>
        </p:nvSpPr>
        <p:spPr bwMode="auto">
          <a:xfrm>
            <a:off x="4651467" y="5038725"/>
            <a:ext cx="7364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CC0000"/>
                </a:solidFill>
                <a:latin typeface="+mn-lt"/>
                <a:ea typeface="+mn-ea"/>
              </a:rPr>
              <a:t>ESTAB</a:t>
            </a:r>
          </a:p>
        </p:txBody>
      </p:sp>
      <p:sp>
        <p:nvSpPr>
          <p:cNvPr id="86045" name="Text Box 82"/>
          <p:cNvSpPr txBox="1">
            <a:spLocks noChangeArrowheads="1"/>
          </p:cNvSpPr>
          <p:nvPr/>
        </p:nvSpPr>
        <p:spPr bwMode="auto">
          <a:xfrm>
            <a:off x="2259104" y="5372100"/>
            <a:ext cx="7364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CC0000"/>
                </a:solidFill>
                <a:latin typeface="+mn-lt"/>
                <a:ea typeface="+mn-ea"/>
              </a:rPr>
              <a:t>ESTAB</a:t>
            </a:r>
          </a:p>
        </p:txBody>
      </p:sp>
      <p:sp>
        <p:nvSpPr>
          <p:cNvPr id="86046" name="Oval 83"/>
          <p:cNvSpPr>
            <a:spLocks noChangeArrowheads="1"/>
          </p:cNvSpPr>
          <p:nvPr/>
        </p:nvSpPr>
        <p:spPr bwMode="auto">
          <a:xfrm>
            <a:off x="3052764" y="5489575"/>
            <a:ext cx="90487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solidFill>
                <a:srgbClr val="CC0000"/>
              </a:solidFill>
              <a:latin typeface="+mn-lt"/>
              <a:ea typeface="+mn-ea"/>
            </a:endParaRPr>
          </a:p>
        </p:txBody>
      </p:sp>
      <p:sp>
        <p:nvSpPr>
          <p:cNvPr id="86047" name="Oval 84"/>
          <p:cNvSpPr>
            <a:spLocks noChangeArrowheads="1"/>
          </p:cNvSpPr>
          <p:nvPr/>
        </p:nvSpPr>
        <p:spPr bwMode="auto">
          <a:xfrm>
            <a:off x="4581525" y="5146675"/>
            <a:ext cx="90488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solidFill>
                <a:srgbClr val="CC0000"/>
              </a:solidFill>
              <a:latin typeface="+mn-lt"/>
              <a:ea typeface="+mn-ea"/>
            </a:endParaRPr>
          </a:p>
        </p:txBody>
      </p:sp>
      <p:sp>
        <p:nvSpPr>
          <p:cNvPr id="86048" name="Rectangle 86"/>
          <p:cNvSpPr>
            <a:spLocks noChangeArrowheads="1"/>
          </p:cNvSpPr>
          <p:nvPr/>
        </p:nvSpPr>
        <p:spPr bwMode="auto">
          <a:xfrm>
            <a:off x="3340101" y="5233988"/>
            <a:ext cx="1071563" cy="260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6049" name="Text Box 85"/>
          <p:cNvSpPr txBox="1">
            <a:spLocks noChangeArrowheads="1"/>
          </p:cNvSpPr>
          <p:nvPr/>
        </p:nvSpPr>
        <p:spPr bwMode="auto">
          <a:xfrm>
            <a:off x="3310801" y="5195888"/>
            <a:ext cx="11015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 err="1">
                <a:latin typeface="+mn-lt"/>
                <a:ea typeface="+mn-ea"/>
              </a:rPr>
              <a:t>acc_conn</a:t>
            </a:r>
            <a:r>
              <a:rPr lang="en-US" altLang="zh-CN" sz="1600" dirty="0">
                <a:latin typeface="+mn-lt"/>
                <a:ea typeface="+mn-ea"/>
              </a:rPr>
              <a:t>(x)</a:t>
            </a:r>
          </a:p>
        </p:txBody>
      </p:sp>
      <p:grpSp>
        <p:nvGrpSpPr>
          <p:cNvPr id="86052" name="Group 92"/>
          <p:cNvGrpSpPr>
            <a:grpSpLocks/>
          </p:cNvGrpSpPr>
          <p:nvPr/>
        </p:nvGrpSpPr>
        <p:grpSpPr bwMode="auto">
          <a:xfrm>
            <a:off x="2733676" y="4202113"/>
            <a:ext cx="574675" cy="520700"/>
            <a:chOff x="-44" y="1473"/>
            <a:chExt cx="981" cy="1105"/>
          </a:xfrm>
        </p:grpSpPr>
        <p:pic>
          <p:nvPicPr>
            <p:cNvPr id="86086" name="Picture 93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087" name="Freeform 94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2326 w 356"/>
                <a:gd name="T3" fmla="*/ 131 h 368"/>
                <a:gd name="T4" fmla="*/ 2759 w 356"/>
                <a:gd name="T5" fmla="*/ 2736 h 368"/>
                <a:gd name="T6" fmla="*/ 608 w 356"/>
                <a:gd name="T7" fmla="*/ 3422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86053" name="Group 95"/>
          <p:cNvGrpSpPr>
            <a:grpSpLocks/>
          </p:cNvGrpSpPr>
          <p:nvPr/>
        </p:nvGrpSpPr>
        <p:grpSpPr bwMode="auto">
          <a:xfrm>
            <a:off x="4495800" y="4183063"/>
            <a:ext cx="336550" cy="512762"/>
            <a:chOff x="4140" y="429"/>
            <a:chExt cx="1425" cy="2396"/>
          </a:xfrm>
        </p:grpSpPr>
        <p:sp>
          <p:nvSpPr>
            <p:cNvPr id="86054" name="Freeform 96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6055" name="Rectangle 97"/>
            <p:cNvSpPr>
              <a:spLocks noChangeArrowheads="1"/>
            </p:cNvSpPr>
            <p:nvPr/>
          </p:nvSpPr>
          <p:spPr bwMode="auto">
            <a:xfrm>
              <a:off x="4207" y="429"/>
              <a:ext cx="1049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6056" name="Freeform 98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6057" name="Freeform 99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6058" name="Rectangle 100"/>
            <p:cNvSpPr>
              <a:spLocks noChangeArrowheads="1"/>
            </p:cNvSpPr>
            <p:nvPr/>
          </p:nvSpPr>
          <p:spPr bwMode="auto">
            <a:xfrm>
              <a:off x="4214" y="696"/>
              <a:ext cx="592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86059" name="Group 101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86084" name="AutoShape 102"/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1" cy="14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6085" name="AutoShape 103"/>
              <p:cNvSpPr>
                <a:spLocks noChangeArrowheads="1"/>
              </p:cNvSpPr>
              <p:nvPr/>
            </p:nvSpPr>
            <p:spPr bwMode="auto">
              <a:xfrm>
                <a:off x="634" y="2581"/>
                <a:ext cx="688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86060" name="Rectangle 104"/>
            <p:cNvSpPr>
              <a:spLocks noChangeArrowheads="1"/>
            </p:cNvSpPr>
            <p:nvPr/>
          </p:nvSpPr>
          <p:spPr bwMode="auto">
            <a:xfrm>
              <a:off x="4221" y="1022"/>
              <a:ext cx="598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86061" name="Group 105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86082" name="AutoShape 106"/>
              <p:cNvSpPr>
                <a:spLocks noChangeArrowheads="1"/>
              </p:cNvSpPr>
              <p:nvPr/>
            </p:nvSpPr>
            <p:spPr bwMode="auto">
              <a:xfrm>
                <a:off x="611" y="2567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6083" name="AutoShape 107"/>
              <p:cNvSpPr>
                <a:spLocks noChangeArrowheads="1"/>
              </p:cNvSpPr>
              <p:nvPr/>
            </p:nvSpPr>
            <p:spPr bwMode="auto">
              <a:xfrm>
                <a:off x="628" y="2582"/>
                <a:ext cx="696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86062" name="Rectangle 108"/>
            <p:cNvSpPr>
              <a:spLocks noChangeArrowheads="1"/>
            </p:cNvSpPr>
            <p:nvPr/>
          </p:nvSpPr>
          <p:spPr bwMode="auto">
            <a:xfrm>
              <a:off x="4214" y="1356"/>
              <a:ext cx="598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6063" name="Rectangle 109"/>
            <p:cNvSpPr>
              <a:spLocks noChangeArrowheads="1"/>
            </p:cNvSpPr>
            <p:nvPr/>
          </p:nvSpPr>
          <p:spPr bwMode="auto">
            <a:xfrm>
              <a:off x="4227" y="1653"/>
              <a:ext cx="598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86064" name="Group 110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86080" name="AutoShape 111"/>
              <p:cNvSpPr>
                <a:spLocks noChangeArrowheads="1"/>
              </p:cNvSpPr>
              <p:nvPr/>
            </p:nvSpPr>
            <p:spPr bwMode="auto">
              <a:xfrm>
                <a:off x="618" y="2571"/>
                <a:ext cx="720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6081" name="AutoShape 112"/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7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86065" name="Freeform 113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86066" name="Group 114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86078" name="AutoShape 115"/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8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6079" name="AutoShape 116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86067" name="Rectangle 117"/>
            <p:cNvSpPr>
              <a:spLocks noChangeArrowheads="1"/>
            </p:cNvSpPr>
            <p:nvPr/>
          </p:nvSpPr>
          <p:spPr bwMode="auto">
            <a:xfrm>
              <a:off x="5249" y="429"/>
              <a:ext cx="67" cy="2292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6068" name="Freeform 118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6069" name="Freeform 119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6070" name="Oval 120"/>
            <p:cNvSpPr>
              <a:spLocks noChangeArrowheads="1"/>
            </p:cNvSpPr>
            <p:nvPr/>
          </p:nvSpPr>
          <p:spPr bwMode="auto">
            <a:xfrm>
              <a:off x="5518" y="2610"/>
              <a:ext cx="47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6071" name="Freeform 121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6072" name="AutoShape 122"/>
            <p:cNvSpPr>
              <a:spLocks noChangeArrowheads="1"/>
            </p:cNvSpPr>
            <p:nvPr/>
          </p:nvSpPr>
          <p:spPr bwMode="auto">
            <a:xfrm>
              <a:off x="4140" y="2677"/>
              <a:ext cx="1196" cy="148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6073" name="AutoShape 123"/>
            <p:cNvSpPr>
              <a:spLocks noChangeArrowheads="1"/>
            </p:cNvSpPr>
            <p:nvPr/>
          </p:nvSpPr>
          <p:spPr bwMode="auto">
            <a:xfrm>
              <a:off x="4207" y="2714"/>
              <a:ext cx="1069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6074" name="Oval 124"/>
            <p:cNvSpPr>
              <a:spLocks noChangeArrowheads="1"/>
            </p:cNvSpPr>
            <p:nvPr/>
          </p:nvSpPr>
          <p:spPr bwMode="auto">
            <a:xfrm>
              <a:off x="4308" y="2380"/>
              <a:ext cx="155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6075" name="Oval 125"/>
            <p:cNvSpPr>
              <a:spLocks noChangeArrowheads="1"/>
            </p:cNvSpPr>
            <p:nvPr/>
          </p:nvSpPr>
          <p:spPr bwMode="auto">
            <a:xfrm>
              <a:off x="4483" y="2387"/>
              <a:ext cx="161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6076" name="Oval 126"/>
            <p:cNvSpPr>
              <a:spLocks noChangeArrowheads="1"/>
            </p:cNvSpPr>
            <p:nvPr/>
          </p:nvSpPr>
          <p:spPr bwMode="auto">
            <a:xfrm>
              <a:off x="4664" y="2380"/>
              <a:ext cx="155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6077" name="Rectangle 127"/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136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6257361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2-way handshake failure scenarios:</a:t>
            </a:r>
          </a:p>
        </p:txBody>
      </p:sp>
      <p:sp>
        <p:nvSpPr>
          <p:cNvPr id="87047" name="Line 25"/>
          <p:cNvSpPr>
            <a:spLocks noChangeShapeType="1"/>
          </p:cNvSpPr>
          <p:nvPr/>
        </p:nvSpPr>
        <p:spPr bwMode="auto">
          <a:xfrm flipH="1">
            <a:off x="5043488" y="2332037"/>
            <a:ext cx="0" cy="3594101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7048" name="Line 39"/>
          <p:cNvSpPr>
            <a:spLocks noChangeShapeType="1"/>
          </p:cNvSpPr>
          <p:nvPr/>
        </p:nvSpPr>
        <p:spPr bwMode="auto">
          <a:xfrm flipH="1">
            <a:off x="6570664" y="2405063"/>
            <a:ext cx="1587" cy="3960813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7179" name="Text Box 42"/>
          <p:cNvSpPr txBox="1">
            <a:spLocks noChangeArrowheads="1"/>
          </p:cNvSpPr>
          <p:nvPr/>
        </p:nvSpPr>
        <p:spPr bwMode="auto">
          <a:xfrm>
            <a:off x="3532188" y="3060700"/>
            <a:ext cx="13843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retransmit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 err="1">
                <a:latin typeface="+mn-lt"/>
                <a:ea typeface="+mn-ea"/>
              </a:rPr>
              <a:t>req_conn</a:t>
            </a:r>
            <a:r>
              <a:rPr lang="en-US" altLang="zh-CN" sz="1600" dirty="0">
                <a:latin typeface="+mn-lt"/>
                <a:ea typeface="+mn-ea"/>
              </a:rPr>
              <a:t>(x)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600" dirty="0">
              <a:latin typeface="+mn-lt"/>
              <a:ea typeface="+mn-ea"/>
            </a:endParaRPr>
          </a:p>
        </p:txBody>
      </p:sp>
      <p:sp>
        <p:nvSpPr>
          <p:cNvPr id="87180" name="Freeform 43"/>
          <p:cNvSpPr>
            <a:spLocks/>
          </p:cNvSpPr>
          <p:nvPr/>
        </p:nvSpPr>
        <p:spPr bwMode="auto">
          <a:xfrm>
            <a:off x="5053014" y="3248025"/>
            <a:ext cx="1527175" cy="2559050"/>
          </a:xfrm>
          <a:custGeom>
            <a:avLst/>
            <a:gdLst>
              <a:gd name="T0" fmla="*/ 0 w 962"/>
              <a:gd name="T1" fmla="*/ 0 h 1612"/>
              <a:gd name="T2" fmla="*/ 306 w 962"/>
              <a:gd name="T3" fmla="*/ 234 h 1612"/>
              <a:gd name="T4" fmla="*/ 467 w 962"/>
              <a:gd name="T5" fmla="*/ 1342 h 1612"/>
              <a:gd name="T6" fmla="*/ 962 w 962"/>
              <a:gd name="T7" fmla="*/ 1612 h 16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62" h="1612">
                <a:moveTo>
                  <a:pt x="0" y="0"/>
                </a:moveTo>
                <a:cubicBezTo>
                  <a:pt x="50" y="40"/>
                  <a:pt x="228" y="10"/>
                  <a:pt x="306" y="234"/>
                </a:cubicBezTo>
                <a:cubicBezTo>
                  <a:pt x="384" y="458"/>
                  <a:pt x="358" y="1112"/>
                  <a:pt x="467" y="1342"/>
                </a:cubicBezTo>
                <a:cubicBezTo>
                  <a:pt x="576" y="1572"/>
                  <a:pt x="779" y="1601"/>
                  <a:pt x="962" y="1612"/>
                </a:cubicBezTo>
              </a:path>
            </a:pathLst>
          </a:custGeom>
          <a:noFill/>
          <a:ln w="28575" cap="flat" cmpd="sng">
            <a:solidFill>
              <a:srgbClr val="0000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7181" name="Text Box 44"/>
          <p:cNvSpPr txBox="1">
            <a:spLocks noChangeArrowheads="1"/>
          </p:cNvSpPr>
          <p:nvPr/>
        </p:nvSpPr>
        <p:spPr bwMode="auto">
          <a:xfrm>
            <a:off x="6631078" y="5613400"/>
            <a:ext cx="7364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CC0000"/>
                </a:solidFill>
                <a:latin typeface="+mn-lt"/>
                <a:ea typeface="+mn-ea"/>
              </a:rPr>
              <a:t>ESTAB</a:t>
            </a:r>
          </a:p>
        </p:txBody>
      </p:sp>
      <p:sp>
        <p:nvSpPr>
          <p:cNvPr id="87182" name="Oval 45"/>
          <p:cNvSpPr>
            <a:spLocks noChangeArrowheads="1"/>
          </p:cNvSpPr>
          <p:nvPr/>
        </p:nvSpPr>
        <p:spPr bwMode="auto">
          <a:xfrm>
            <a:off x="6537326" y="5740400"/>
            <a:ext cx="90487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solidFill>
                <a:srgbClr val="CC0000"/>
              </a:solidFill>
              <a:latin typeface="+mn-lt"/>
              <a:ea typeface="+mn-ea"/>
            </a:endParaRPr>
          </a:p>
        </p:txBody>
      </p:sp>
      <p:grpSp>
        <p:nvGrpSpPr>
          <p:cNvPr id="87183" name="Group 46"/>
          <p:cNvGrpSpPr>
            <a:grpSpLocks/>
          </p:cNvGrpSpPr>
          <p:nvPr/>
        </p:nvGrpSpPr>
        <p:grpSpPr bwMode="auto">
          <a:xfrm>
            <a:off x="5314941" y="4674390"/>
            <a:ext cx="1090613" cy="338138"/>
            <a:chOff x="1125" y="2085"/>
            <a:chExt cx="687" cy="213"/>
          </a:xfrm>
        </p:grpSpPr>
        <p:sp>
          <p:nvSpPr>
            <p:cNvPr id="87185" name="Rectangle 47"/>
            <p:cNvSpPr>
              <a:spLocks noChangeArrowheads="1"/>
            </p:cNvSpPr>
            <p:nvPr/>
          </p:nvSpPr>
          <p:spPr bwMode="auto">
            <a:xfrm>
              <a:off x="1137" y="2123"/>
              <a:ext cx="675" cy="1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7186" name="Text Box 48"/>
            <p:cNvSpPr txBox="1">
              <a:spLocks noChangeArrowheads="1"/>
            </p:cNvSpPr>
            <p:nvPr/>
          </p:nvSpPr>
          <p:spPr bwMode="auto">
            <a:xfrm>
              <a:off x="1125" y="2085"/>
              <a:ext cx="68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 err="1">
                  <a:latin typeface="+mn-lt"/>
                  <a:ea typeface="+mn-ea"/>
                </a:rPr>
                <a:t>req_conn</a:t>
              </a:r>
              <a:r>
                <a:rPr lang="en-US" altLang="zh-CN" sz="1600" dirty="0">
                  <a:latin typeface="+mn-lt"/>
                  <a:ea typeface="+mn-ea"/>
                </a:rPr>
                <a:t>(x)</a:t>
              </a:r>
            </a:p>
          </p:txBody>
        </p:sp>
      </p:grpSp>
      <p:sp>
        <p:nvSpPr>
          <p:cNvPr id="87184" name="Text Box 49"/>
          <p:cNvSpPr txBox="1">
            <a:spLocks noChangeArrowheads="1"/>
          </p:cNvSpPr>
          <p:nvPr/>
        </p:nvSpPr>
        <p:spPr bwMode="auto">
          <a:xfrm>
            <a:off x="4976002" y="5926139"/>
            <a:ext cx="1776447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half open connection!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(no client!)</a:t>
            </a:r>
          </a:p>
        </p:txBody>
      </p:sp>
      <p:sp>
        <p:nvSpPr>
          <p:cNvPr id="87175" name="Line 40"/>
          <p:cNvSpPr>
            <a:spLocks noChangeShapeType="1"/>
          </p:cNvSpPr>
          <p:nvPr/>
        </p:nvSpPr>
        <p:spPr bwMode="auto">
          <a:xfrm>
            <a:off x="3262263" y="4459283"/>
            <a:ext cx="5453113" cy="0"/>
          </a:xfrm>
          <a:prstGeom prst="line">
            <a:avLst/>
          </a:prstGeom>
          <a:noFill/>
          <a:ln w="38100">
            <a:solidFill>
              <a:srgbClr val="CC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7176" name="Text Box 83"/>
          <p:cNvSpPr txBox="1">
            <a:spLocks noChangeArrowheads="1"/>
          </p:cNvSpPr>
          <p:nvPr/>
        </p:nvSpPr>
        <p:spPr bwMode="auto">
          <a:xfrm>
            <a:off x="3360114" y="4692649"/>
            <a:ext cx="1438320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client terminates</a:t>
            </a:r>
          </a:p>
        </p:txBody>
      </p:sp>
      <p:sp>
        <p:nvSpPr>
          <p:cNvPr id="87177" name="Text Box 84"/>
          <p:cNvSpPr txBox="1">
            <a:spLocks noChangeArrowheads="1"/>
          </p:cNvSpPr>
          <p:nvPr/>
        </p:nvSpPr>
        <p:spPr bwMode="auto">
          <a:xfrm>
            <a:off x="6624594" y="4694236"/>
            <a:ext cx="1438320" cy="50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server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forgets x</a:t>
            </a:r>
          </a:p>
        </p:txBody>
      </p:sp>
      <p:sp>
        <p:nvSpPr>
          <p:cNvPr id="87178" name="Text Box 85"/>
          <p:cNvSpPr txBox="1">
            <a:spLocks noChangeArrowheads="1"/>
          </p:cNvSpPr>
          <p:nvPr/>
        </p:nvSpPr>
        <p:spPr bwMode="auto">
          <a:xfrm>
            <a:off x="7102286" y="3895895"/>
            <a:ext cx="971741" cy="48013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solidFill>
                  <a:srgbClr val="C00000"/>
                </a:solidFill>
                <a:latin typeface="+mn-lt"/>
                <a:ea typeface="+mn-ea"/>
              </a:rPr>
              <a:t>connection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solidFill>
                  <a:srgbClr val="C00000"/>
                </a:solidFill>
                <a:latin typeface="+mn-lt"/>
                <a:ea typeface="+mn-ea"/>
              </a:rPr>
              <a:t>x completes</a:t>
            </a:r>
          </a:p>
        </p:txBody>
      </p:sp>
      <p:sp>
        <p:nvSpPr>
          <p:cNvPr id="87115" name="Text Box 103"/>
          <p:cNvSpPr txBox="1">
            <a:spLocks noChangeArrowheads="1"/>
          </p:cNvSpPr>
          <p:nvPr/>
        </p:nvSpPr>
        <p:spPr bwMode="auto">
          <a:xfrm>
            <a:off x="4131523" y="2241551"/>
            <a:ext cx="8579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choose x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600" dirty="0">
              <a:latin typeface="+mn-lt"/>
              <a:ea typeface="+mn-ea"/>
            </a:endParaRPr>
          </a:p>
        </p:txBody>
      </p:sp>
      <p:sp>
        <p:nvSpPr>
          <p:cNvPr id="87116" name="Line 104"/>
          <p:cNvSpPr>
            <a:spLocks noChangeShapeType="1"/>
          </p:cNvSpPr>
          <p:nvPr/>
        </p:nvSpPr>
        <p:spPr bwMode="auto">
          <a:xfrm>
            <a:off x="5087938" y="2436813"/>
            <a:ext cx="1479550" cy="3159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7117" name="Line 105"/>
          <p:cNvSpPr>
            <a:spLocks noChangeShapeType="1"/>
          </p:cNvSpPr>
          <p:nvPr/>
        </p:nvSpPr>
        <p:spPr bwMode="auto">
          <a:xfrm flipH="1">
            <a:off x="5027614" y="2790826"/>
            <a:ext cx="1571625" cy="955675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7118" name="Rectangle 106"/>
          <p:cNvSpPr>
            <a:spLocks noChangeArrowheads="1"/>
          </p:cNvSpPr>
          <p:nvPr/>
        </p:nvSpPr>
        <p:spPr bwMode="auto">
          <a:xfrm>
            <a:off x="5405439" y="2422526"/>
            <a:ext cx="777875" cy="327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7119" name="Text Box 107"/>
          <p:cNvSpPr txBox="1">
            <a:spLocks noChangeArrowheads="1"/>
          </p:cNvSpPr>
          <p:nvPr/>
        </p:nvSpPr>
        <p:spPr bwMode="auto">
          <a:xfrm>
            <a:off x="5270672" y="2389187"/>
            <a:ext cx="10807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 err="1">
                <a:latin typeface="+mn-lt"/>
                <a:ea typeface="+mn-ea"/>
              </a:rPr>
              <a:t>req_conn</a:t>
            </a:r>
            <a:r>
              <a:rPr lang="en-US" altLang="zh-CN" sz="1600" dirty="0">
                <a:latin typeface="+mn-lt"/>
                <a:ea typeface="+mn-ea"/>
              </a:rPr>
              <a:t>(x)</a:t>
            </a:r>
          </a:p>
        </p:txBody>
      </p:sp>
      <p:sp>
        <p:nvSpPr>
          <p:cNvPr id="87120" name="Rectangle 108"/>
          <p:cNvSpPr>
            <a:spLocks noChangeArrowheads="1"/>
          </p:cNvSpPr>
          <p:nvPr/>
        </p:nvSpPr>
        <p:spPr bwMode="auto">
          <a:xfrm>
            <a:off x="5583238" y="2846388"/>
            <a:ext cx="439738" cy="327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87121" name="Text Box 109"/>
          <p:cNvSpPr txBox="1">
            <a:spLocks noChangeArrowheads="1"/>
          </p:cNvSpPr>
          <p:nvPr/>
        </p:nvSpPr>
        <p:spPr bwMode="auto">
          <a:xfrm>
            <a:off x="6651717" y="2647950"/>
            <a:ext cx="7364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CC0000"/>
                </a:solidFill>
                <a:latin typeface="+mn-lt"/>
                <a:ea typeface="+mn-ea"/>
              </a:rPr>
              <a:t>ESTAB</a:t>
            </a:r>
          </a:p>
        </p:txBody>
      </p:sp>
      <p:sp>
        <p:nvSpPr>
          <p:cNvPr id="87122" name="Text Box 110"/>
          <p:cNvSpPr txBox="1">
            <a:spLocks noChangeArrowheads="1"/>
          </p:cNvSpPr>
          <p:nvPr/>
        </p:nvSpPr>
        <p:spPr bwMode="auto">
          <a:xfrm>
            <a:off x="4191091" y="3576637"/>
            <a:ext cx="7364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CC0000"/>
                </a:solidFill>
                <a:latin typeface="+mn-lt"/>
                <a:ea typeface="+mn-ea"/>
              </a:rPr>
              <a:t>ESTAB</a:t>
            </a:r>
          </a:p>
        </p:txBody>
      </p:sp>
      <p:sp>
        <p:nvSpPr>
          <p:cNvPr id="87123" name="Oval 111"/>
          <p:cNvSpPr>
            <a:spLocks noChangeArrowheads="1"/>
          </p:cNvSpPr>
          <p:nvPr/>
        </p:nvSpPr>
        <p:spPr bwMode="auto">
          <a:xfrm>
            <a:off x="4986338" y="3678237"/>
            <a:ext cx="90488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solidFill>
                <a:srgbClr val="CC0000"/>
              </a:solidFill>
              <a:latin typeface="+mn-lt"/>
              <a:ea typeface="+mn-ea"/>
            </a:endParaRPr>
          </a:p>
        </p:txBody>
      </p:sp>
      <p:sp>
        <p:nvSpPr>
          <p:cNvPr id="87124" name="Oval 112"/>
          <p:cNvSpPr>
            <a:spLocks noChangeArrowheads="1"/>
          </p:cNvSpPr>
          <p:nvPr/>
        </p:nvSpPr>
        <p:spPr bwMode="auto">
          <a:xfrm>
            <a:off x="6526213" y="2765425"/>
            <a:ext cx="90488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solidFill>
                <a:srgbClr val="CC0000"/>
              </a:solidFill>
              <a:latin typeface="+mn-lt"/>
              <a:ea typeface="+mn-ea"/>
            </a:endParaRPr>
          </a:p>
        </p:txBody>
      </p:sp>
      <p:grpSp>
        <p:nvGrpSpPr>
          <p:cNvPr id="87125" name="Group 113"/>
          <p:cNvGrpSpPr>
            <a:grpSpLocks/>
          </p:cNvGrpSpPr>
          <p:nvPr/>
        </p:nvGrpSpPr>
        <p:grpSpPr bwMode="auto">
          <a:xfrm>
            <a:off x="5360989" y="2984500"/>
            <a:ext cx="1101725" cy="338138"/>
            <a:chOff x="1119" y="2085"/>
            <a:chExt cx="694" cy="213"/>
          </a:xfrm>
        </p:grpSpPr>
        <p:sp>
          <p:nvSpPr>
            <p:cNvPr id="87162" name="Rectangle 114"/>
            <p:cNvSpPr>
              <a:spLocks noChangeArrowheads="1"/>
            </p:cNvSpPr>
            <p:nvPr/>
          </p:nvSpPr>
          <p:spPr bwMode="auto">
            <a:xfrm>
              <a:off x="1137" y="2123"/>
              <a:ext cx="675" cy="1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7163" name="Text Box 115"/>
            <p:cNvSpPr txBox="1">
              <a:spLocks noChangeArrowheads="1"/>
            </p:cNvSpPr>
            <p:nvPr/>
          </p:nvSpPr>
          <p:spPr bwMode="auto">
            <a:xfrm>
              <a:off x="1119" y="2085"/>
              <a:ext cx="69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 err="1">
                  <a:latin typeface="+mn-lt"/>
                  <a:ea typeface="+mn-ea"/>
                </a:rPr>
                <a:t>acc_conn</a:t>
              </a:r>
              <a:r>
                <a:rPr lang="en-US" altLang="zh-CN" sz="1600" dirty="0">
                  <a:latin typeface="+mn-lt"/>
                  <a:ea typeface="+mn-ea"/>
                </a:rPr>
                <a:t>(x)</a:t>
              </a:r>
            </a:p>
          </p:txBody>
        </p:sp>
      </p:grpSp>
      <p:grpSp>
        <p:nvGrpSpPr>
          <p:cNvPr id="87126" name="Group 116"/>
          <p:cNvGrpSpPr>
            <a:grpSpLocks/>
          </p:cNvGrpSpPr>
          <p:nvPr/>
        </p:nvGrpSpPr>
        <p:grpSpPr bwMode="auto">
          <a:xfrm>
            <a:off x="4572001" y="1795463"/>
            <a:ext cx="620713" cy="487363"/>
            <a:chOff x="-44" y="1473"/>
            <a:chExt cx="981" cy="1105"/>
          </a:xfrm>
        </p:grpSpPr>
        <p:pic>
          <p:nvPicPr>
            <p:cNvPr id="87160" name="Picture 117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161" name="Freeform 118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2326 w 356"/>
                <a:gd name="T3" fmla="*/ 131 h 368"/>
                <a:gd name="T4" fmla="*/ 2759 w 356"/>
                <a:gd name="T5" fmla="*/ 2736 h 368"/>
                <a:gd name="T6" fmla="*/ 608 w 356"/>
                <a:gd name="T7" fmla="*/ 3422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87127" name="Group 119"/>
          <p:cNvGrpSpPr>
            <a:grpSpLocks/>
          </p:cNvGrpSpPr>
          <p:nvPr/>
        </p:nvGrpSpPr>
        <p:grpSpPr bwMode="auto">
          <a:xfrm>
            <a:off x="6380163" y="1776413"/>
            <a:ext cx="336550" cy="512763"/>
            <a:chOff x="4140" y="429"/>
            <a:chExt cx="1425" cy="2396"/>
          </a:xfrm>
        </p:grpSpPr>
        <p:sp>
          <p:nvSpPr>
            <p:cNvPr id="87128" name="Freeform 12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7129" name="Rectangle 121"/>
            <p:cNvSpPr>
              <a:spLocks noChangeArrowheads="1"/>
            </p:cNvSpPr>
            <p:nvPr/>
          </p:nvSpPr>
          <p:spPr bwMode="auto">
            <a:xfrm>
              <a:off x="4207" y="429"/>
              <a:ext cx="1049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7130" name="Freeform 12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7131" name="Freeform 12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7132" name="Rectangle 124"/>
            <p:cNvSpPr>
              <a:spLocks noChangeArrowheads="1"/>
            </p:cNvSpPr>
            <p:nvPr/>
          </p:nvSpPr>
          <p:spPr bwMode="auto">
            <a:xfrm>
              <a:off x="4214" y="696"/>
              <a:ext cx="592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87133" name="Group 12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87158" name="AutoShape 126"/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1" cy="14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7159" name="AutoShape 127"/>
              <p:cNvSpPr>
                <a:spLocks noChangeArrowheads="1"/>
              </p:cNvSpPr>
              <p:nvPr/>
            </p:nvSpPr>
            <p:spPr bwMode="auto">
              <a:xfrm>
                <a:off x="634" y="2581"/>
                <a:ext cx="688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87134" name="Rectangle 128"/>
            <p:cNvSpPr>
              <a:spLocks noChangeArrowheads="1"/>
            </p:cNvSpPr>
            <p:nvPr/>
          </p:nvSpPr>
          <p:spPr bwMode="auto">
            <a:xfrm>
              <a:off x="4221" y="1022"/>
              <a:ext cx="598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87135" name="Group 12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87156" name="AutoShape 130"/>
              <p:cNvSpPr>
                <a:spLocks noChangeArrowheads="1"/>
              </p:cNvSpPr>
              <p:nvPr/>
            </p:nvSpPr>
            <p:spPr bwMode="auto">
              <a:xfrm>
                <a:off x="611" y="2567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7157" name="AutoShape 131"/>
              <p:cNvSpPr>
                <a:spLocks noChangeArrowheads="1"/>
              </p:cNvSpPr>
              <p:nvPr/>
            </p:nvSpPr>
            <p:spPr bwMode="auto">
              <a:xfrm>
                <a:off x="628" y="2582"/>
                <a:ext cx="696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87136" name="Rectangle 132"/>
            <p:cNvSpPr>
              <a:spLocks noChangeArrowheads="1"/>
            </p:cNvSpPr>
            <p:nvPr/>
          </p:nvSpPr>
          <p:spPr bwMode="auto">
            <a:xfrm>
              <a:off x="4214" y="1356"/>
              <a:ext cx="598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7137" name="Rectangle 133"/>
            <p:cNvSpPr>
              <a:spLocks noChangeArrowheads="1"/>
            </p:cNvSpPr>
            <p:nvPr/>
          </p:nvSpPr>
          <p:spPr bwMode="auto">
            <a:xfrm>
              <a:off x="4227" y="1653"/>
              <a:ext cx="598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87138" name="Group 13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87154" name="AutoShape 135"/>
              <p:cNvSpPr>
                <a:spLocks noChangeArrowheads="1"/>
              </p:cNvSpPr>
              <p:nvPr/>
            </p:nvSpPr>
            <p:spPr bwMode="auto">
              <a:xfrm>
                <a:off x="618" y="2571"/>
                <a:ext cx="720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7155" name="AutoShape 136"/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7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87139" name="Freeform 13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87140" name="Group 13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87152" name="AutoShape 139"/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8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7153" name="AutoShape 140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87141" name="Rectangle 141"/>
            <p:cNvSpPr>
              <a:spLocks noChangeArrowheads="1"/>
            </p:cNvSpPr>
            <p:nvPr/>
          </p:nvSpPr>
          <p:spPr bwMode="auto">
            <a:xfrm>
              <a:off x="5249" y="429"/>
              <a:ext cx="67" cy="2292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7142" name="Freeform 14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7143" name="Freeform 14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7144" name="Oval 144"/>
            <p:cNvSpPr>
              <a:spLocks noChangeArrowheads="1"/>
            </p:cNvSpPr>
            <p:nvPr/>
          </p:nvSpPr>
          <p:spPr bwMode="auto">
            <a:xfrm>
              <a:off x="5518" y="2610"/>
              <a:ext cx="47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7145" name="Freeform 14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7146" name="AutoShape 146"/>
            <p:cNvSpPr>
              <a:spLocks noChangeArrowheads="1"/>
            </p:cNvSpPr>
            <p:nvPr/>
          </p:nvSpPr>
          <p:spPr bwMode="auto">
            <a:xfrm>
              <a:off x="4140" y="2677"/>
              <a:ext cx="1196" cy="148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7147" name="AutoShape 147"/>
            <p:cNvSpPr>
              <a:spLocks noChangeArrowheads="1"/>
            </p:cNvSpPr>
            <p:nvPr/>
          </p:nvSpPr>
          <p:spPr bwMode="auto">
            <a:xfrm>
              <a:off x="4207" y="2714"/>
              <a:ext cx="1069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7148" name="Oval 148"/>
            <p:cNvSpPr>
              <a:spLocks noChangeArrowheads="1"/>
            </p:cNvSpPr>
            <p:nvPr/>
          </p:nvSpPr>
          <p:spPr bwMode="auto">
            <a:xfrm>
              <a:off x="4308" y="2380"/>
              <a:ext cx="155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7149" name="Oval 149"/>
            <p:cNvSpPr>
              <a:spLocks noChangeArrowheads="1"/>
            </p:cNvSpPr>
            <p:nvPr/>
          </p:nvSpPr>
          <p:spPr bwMode="auto">
            <a:xfrm>
              <a:off x="4483" y="2387"/>
              <a:ext cx="161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7150" name="Oval 150"/>
            <p:cNvSpPr>
              <a:spLocks noChangeArrowheads="1"/>
            </p:cNvSpPr>
            <p:nvPr/>
          </p:nvSpPr>
          <p:spPr bwMode="auto">
            <a:xfrm>
              <a:off x="4664" y="2380"/>
              <a:ext cx="155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7151" name="Rectangle 151"/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137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9065935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Three way handshake:</a:t>
            </a:r>
            <a:endParaRPr lang="en-US" dirty="0"/>
          </a:p>
        </p:txBody>
      </p:sp>
      <p:cxnSp>
        <p:nvCxnSpPr>
          <p:cNvPr id="11" name="直接箭头连接符 10"/>
          <p:cNvCxnSpPr/>
          <p:nvPr/>
        </p:nvCxnSpPr>
        <p:spPr bwMode="auto">
          <a:xfrm>
            <a:off x="4868720" y="1847272"/>
            <a:ext cx="2743199" cy="67425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12" name="直接箭头连接符 11"/>
          <p:cNvCxnSpPr/>
          <p:nvPr/>
        </p:nvCxnSpPr>
        <p:spPr bwMode="auto">
          <a:xfrm>
            <a:off x="4868719" y="3712368"/>
            <a:ext cx="2743199" cy="67425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3" name="矩形 12"/>
          <p:cNvSpPr/>
          <p:nvPr/>
        </p:nvSpPr>
        <p:spPr>
          <a:xfrm>
            <a:off x="2125519" y="1828799"/>
            <a:ext cx="2692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u="sng" dirty="0">
                <a:solidFill>
                  <a:srgbClr val="0000FF"/>
                </a:solidFill>
                <a:latin typeface="+mn-lt"/>
                <a:ea typeface="+mn-ea"/>
              </a:rPr>
              <a:t>Step 1:</a:t>
            </a:r>
            <a:r>
              <a:rPr lang="en-US" sz="1600" dirty="0">
                <a:solidFill>
                  <a:srgbClr val="0000FF"/>
                </a:solidFill>
                <a:latin typeface="+mn-lt"/>
                <a:ea typeface="+mn-ea"/>
              </a:rPr>
              <a:t> client host sends TCP </a:t>
            </a:r>
            <a:r>
              <a:rPr lang="en-US" sz="1600" b="1" dirty="0">
                <a:solidFill>
                  <a:srgbClr val="0000FF"/>
                </a:solidFill>
                <a:latin typeface="+mn-lt"/>
                <a:ea typeface="+mn-ea"/>
              </a:rPr>
              <a:t>SYN</a:t>
            </a:r>
            <a:r>
              <a:rPr lang="en-US" sz="1600" dirty="0">
                <a:solidFill>
                  <a:srgbClr val="0000FF"/>
                </a:solidFill>
                <a:latin typeface="+mn-lt"/>
                <a:ea typeface="+mn-ea"/>
              </a:rPr>
              <a:t> segment to server</a:t>
            </a:r>
            <a:endParaRPr lang="zh-CN" altLang="en-US" sz="1600" dirty="0">
              <a:solidFill>
                <a:srgbClr val="0000FF"/>
              </a:solidFill>
              <a:latin typeface="+mn-lt"/>
              <a:ea typeface="+mn-ea"/>
            </a:endParaRPr>
          </a:p>
          <a:p>
            <a:pPr marL="360363" lvl="1" indent="-268288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  <a:ea typeface="+mn-ea"/>
              </a:rPr>
              <a:t>specifies initial </a:t>
            </a:r>
            <a:r>
              <a:rPr lang="en-US" sz="1600" dirty="0" err="1">
                <a:latin typeface="+mn-lt"/>
                <a:ea typeface="+mn-ea"/>
              </a:rPr>
              <a:t>seq</a:t>
            </a:r>
            <a:r>
              <a:rPr lang="en-US" sz="1600" dirty="0">
                <a:latin typeface="+mn-lt"/>
                <a:ea typeface="+mn-ea"/>
              </a:rPr>
              <a:t> #</a:t>
            </a:r>
            <a:endParaRPr lang="zh-CN" altLang="en-US" sz="1600" dirty="0">
              <a:latin typeface="+mn-lt"/>
              <a:ea typeface="+mn-ea"/>
            </a:endParaRPr>
          </a:p>
          <a:p>
            <a:pPr marL="360363" lvl="1" indent="-268288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  <a:ea typeface="+mn-ea"/>
              </a:rPr>
              <a:t>no data</a:t>
            </a:r>
            <a:endParaRPr lang="zh-CN" altLang="en-US" sz="1600" dirty="0">
              <a:latin typeface="+mn-lt"/>
              <a:ea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856682" y="2511817"/>
            <a:ext cx="31449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u="sng" dirty="0">
                <a:solidFill>
                  <a:srgbClr val="0000FF"/>
                </a:solidFill>
                <a:latin typeface="+mn-lt"/>
                <a:ea typeface="+mn-ea"/>
              </a:rPr>
              <a:t>Step 2:</a:t>
            </a:r>
            <a:r>
              <a:rPr lang="en-US" sz="1600" dirty="0">
                <a:solidFill>
                  <a:srgbClr val="0000FF"/>
                </a:solidFill>
                <a:latin typeface="+mn-lt"/>
                <a:ea typeface="+mn-ea"/>
              </a:rPr>
              <a:t> server host receives SYN, replies with </a:t>
            </a:r>
            <a:r>
              <a:rPr lang="en-US" sz="1600" b="1" dirty="0">
                <a:solidFill>
                  <a:srgbClr val="0000FF"/>
                </a:solidFill>
                <a:latin typeface="+mn-lt"/>
                <a:ea typeface="+mn-ea"/>
              </a:rPr>
              <a:t>SYNACK</a:t>
            </a:r>
            <a:r>
              <a:rPr lang="en-US" sz="1600" dirty="0">
                <a:solidFill>
                  <a:srgbClr val="0000FF"/>
                </a:solidFill>
                <a:latin typeface="+mn-lt"/>
                <a:ea typeface="+mn-ea"/>
              </a:rPr>
              <a:t> segment</a:t>
            </a:r>
            <a:endParaRPr lang="zh-CN" altLang="en-US" sz="1600" dirty="0">
              <a:solidFill>
                <a:srgbClr val="0000FF"/>
              </a:solidFill>
              <a:latin typeface="+mn-lt"/>
              <a:ea typeface="+mn-ea"/>
            </a:endParaRPr>
          </a:p>
          <a:p>
            <a:pPr marL="268288" lvl="1" indent="-92075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  <a:ea typeface="+mn-ea"/>
              </a:rPr>
              <a:t>server allocates buffers</a:t>
            </a:r>
            <a:endParaRPr lang="zh-CN" altLang="en-US" sz="1600" dirty="0">
              <a:latin typeface="+mn-lt"/>
              <a:ea typeface="+mn-ea"/>
            </a:endParaRPr>
          </a:p>
          <a:p>
            <a:pPr marL="268288" lvl="1" indent="-92075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  <a:ea typeface="+mn-ea"/>
              </a:rPr>
              <a:t>specifies server initial seq. #</a:t>
            </a:r>
            <a:endParaRPr lang="zh-CN" altLang="en-US" sz="1600" dirty="0">
              <a:latin typeface="+mn-lt"/>
              <a:ea typeface="+mn-ea"/>
            </a:endParaRPr>
          </a:p>
        </p:txBody>
      </p:sp>
      <p:cxnSp>
        <p:nvCxnSpPr>
          <p:cNvPr id="15" name="直接箭头连接符 14"/>
          <p:cNvCxnSpPr/>
          <p:nvPr/>
        </p:nvCxnSpPr>
        <p:spPr bwMode="auto">
          <a:xfrm flipH="1">
            <a:off x="4919519" y="2521526"/>
            <a:ext cx="2641598" cy="119084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F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8" name="文本框 17"/>
          <p:cNvSpPr txBox="1"/>
          <p:nvPr/>
        </p:nvSpPr>
        <p:spPr>
          <a:xfrm>
            <a:off x="5980663" y="1722735"/>
            <a:ext cx="704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  <a:ea typeface="+mn-ea"/>
              </a:rPr>
              <a:t>SYN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301629" y="2576450"/>
            <a:ext cx="1223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  <a:ea typeface="+mn-ea"/>
              </a:rPr>
              <a:t>SYNACK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335632" y="4234296"/>
            <a:ext cx="1223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  <a:ea typeface="+mn-ea"/>
              </a:rPr>
              <a:t>SYNACK</a:t>
            </a:r>
          </a:p>
        </p:txBody>
      </p:sp>
      <p:sp>
        <p:nvSpPr>
          <p:cNvPr id="21" name="矩形 20"/>
          <p:cNvSpPr/>
          <p:nvPr/>
        </p:nvSpPr>
        <p:spPr>
          <a:xfrm>
            <a:off x="2152774" y="3848014"/>
            <a:ext cx="24711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u="sng" dirty="0">
                <a:solidFill>
                  <a:srgbClr val="0000FF"/>
                </a:solidFill>
                <a:latin typeface="+mn-lt"/>
                <a:ea typeface="+mn-ea"/>
              </a:rPr>
              <a:t>Step 3:</a:t>
            </a:r>
            <a:r>
              <a:rPr lang="en-US" sz="1600" dirty="0">
                <a:solidFill>
                  <a:srgbClr val="0000FF"/>
                </a:solidFill>
                <a:latin typeface="+mn-lt"/>
                <a:ea typeface="+mn-ea"/>
              </a:rPr>
              <a:t> client receives SYNACK, replies with ACK segment, which may contain data</a:t>
            </a:r>
          </a:p>
          <a:p>
            <a:pPr marL="268288" lvl="1" indent="-176213"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lt"/>
                <a:ea typeface="+mn-ea"/>
              </a:rPr>
              <a:t> Allocate buffers</a:t>
            </a:r>
            <a:endParaRPr lang="zh-CN" altLang="en-US" sz="1600" dirty="0">
              <a:latin typeface="+mn-lt"/>
              <a:ea typeface="+mn-ea"/>
            </a:endParaRPr>
          </a:p>
        </p:txBody>
      </p:sp>
      <p:cxnSp>
        <p:nvCxnSpPr>
          <p:cNvPr id="16" name="直接箭头连接符 15"/>
          <p:cNvCxnSpPr/>
          <p:nvPr/>
        </p:nvCxnSpPr>
        <p:spPr bwMode="auto">
          <a:xfrm flipH="1">
            <a:off x="7611917" y="2502071"/>
            <a:ext cx="3052056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直接箭头连接符 21"/>
          <p:cNvCxnSpPr/>
          <p:nvPr/>
        </p:nvCxnSpPr>
        <p:spPr bwMode="auto">
          <a:xfrm>
            <a:off x="2152773" y="1828799"/>
            <a:ext cx="2665146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直接箭头连接符 22"/>
          <p:cNvCxnSpPr/>
          <p:nvPr/>
        </p:nvCxnSpPr>
        <p:spPr bwMode="auto">
          <a:xfrm>
            <a:off x="2152773" y="3712368"/>
            <a:ext cx="2665146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直接箭头连接符 6"/>
          <p:cNvCxnSpPr/>
          <p:nvPr/>
        </p:nvCxnSpPr>
        <p:spPr bwMode="auto">
          <a:xfrm>
            <a:off x="4868718" y="1588655"/>
            <a:ext cx="0" cy="492168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直接箭头连接符 8"/>
          <p:cNvCxnSpPr/>
          <p:nvPr/>
        </p:nvCxnSpPr>
        <p:spPr bwMode="auto">
          <a:xfrm>
            <a:off x="7611918" y="1588655"/>
            <a:ext cx="0" cy="492168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138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6523990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TCP 3-way handshake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139</a:t>
            </a:fld>
            <a:endParaRPr lang="en-US" altLang="zh-CN" dirty="0"/>
          </a:p>
        </p:txBody>
      </p:sp>
      <p:sp>
        <p:nvSpPr>
          <p:cNvPr id="88070" name="Line 5"/>
          <p:cNvSpPr>
            <a:spLocks noChangeShapeType="1"/>
          </p:cNvSpPr>
          <p:nvPr/>
        </p:nvSpPr>
        <p:spPr bwMode="auto">
          <a:xfrm flipH="1">
            <a:off x="4794250" y="3082925"/>
            <a:ext cx="1588" cy="2470150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394342" name="Group 102"/>
          <p:cNvGrpSpPr>
            <a:grpSpLocks/>
          </p:cNvGrpSpPr>
          <p:nvPr/>
        </p:nvGrpSpPr>
        <p:grpSpPr bwMode="auto">
          <a:xfrm>
            <a:off x="3108325" y="3009901"/>
            <a:ext cx="4194174" cy="955675"/>
            <a:chOff x="999" y="1363"/>
            <a:chExt cx="2642" cy="602"/>
          </a:xfrm>
        </p:grpSpPr>
        <p:sp>
          <p:nvSpPr>
            <p:cNvPr id="88136" name="Line 10"/>
            <p:cNvSpPr>
              <a:spLocks noChangeShapeType="1"/>
            </p:cNvSpPr>
            <p:nvPr/>
          </p:nvSpPr>
          <p:spPr bwMode="auto">
            <a:xfrm>
              <a:off x="2062" y="1502"/>
              <a:ext cx="1579" cy="463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8137" name="Rectangle 12"/>
            <p:cNvSpPr>
              <a:spLocks noChangeArrowheads="1"/>
            </p:cNvSpPr>
            <p:nvPr/>
          </p:nvSpPr>
          <p:spPr bwMode="auto">
            <a:xfrm>
              <a:off x="2518" y="1565"/>
              <a:ext cx="590" cy="2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8138" name="Text Box 13"/>
            <p:cNvSpPr txBox="1">
              <a:spLocks noChangeArrowheads="1"/>
            </p:cNvSpPr>
            <p:nvPr/>
          </p:nvSpPr>
          <p:spPr bwMode="auto">
            <a:xfrm>
              <a:off x="2394" y="1624"/>
              <a:ext cx="92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 err="1">
                  <a:latin typeface="+mn-lt"/>
                  <a:ea typeface="+mn-ea"/>
                </a:rPr>
                <a:t>SYNbit</a:t>
              </a:r>
              <a:r>
                <a:rPr lang="en-US" altLang="zh-CN" sz="1600" dirty="0">
                  <a:latin typeface="+mn-lt"/>
                  <a:ea typeface="+mn-ea"/>
                </a:rPr>
                <a:t>=1, </a:t>
              </a:r>
              <a:r>
                <a:rPr lang="en-US" altLang="zh-CN" sz="1600" dirty="0" err="1">
                  <a:latin typeface="+mn-lt"/>
                  <a:ea typeface="+mn-ea"/>
                </a:rPr>
                <a:t>Seq</a:t>
              </a:r>
              <a:r>
                <a:rPr lang="en-US" altLang="zh-CN" sz="1600" dirty="0">
                  <a:latin typeface="+mn-lt"/>
                  <a:ea typeface="+mn-ea"/>
                </a:rPr>
                <a:t>=x</a:t>
              </a:r>
            </a:p>
          </p:txBody>
        </p:sp>
        <p:sp>
          <p:nvSpPr>
            <p:cNvPr id="88139" name="Text Box 21"/>
            <p:cNvSpPr txBox="1">
              <a:spLocks noChangeArrowheads="1"/>
            </p:cNvSpPr>
            <p:nvPr/>
          </p:nvSpPr>
          <p:spPr bwMode="auto">
            <a:xfrm>
              <a:off x="999" y="1363"/>
              <a:ext cx="1041" cy="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r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choose </a:t>
              </a:r>
              <a:r>
                <a:rPr lang="en-US" altLang="zh-CN" sz="1400" dirty="0" err="1">
                  <a:latin typeface="+mn-lt"/>
                  <a:ea typeface="+mn-ea"/>
                </a:rPr>
                <a:t>init</a:t>
              </a:r>
              <a:r>
                <a:rPr lang="en-US" altLang="zh-CN" sz="1400" dirty="0">
                  <a:latin typeface="+mn-lt"/>
                  <a:ea typeface="+mn-ea"/>
                </a:rPr>
                <a:t> </a:t>
              </a:r>
              <a:r>
                <a:rPr lang="en-US" altLang="zh-CN" sz="1400" dirty="0" err="1">
                  <a:latin typeface="+mn-lt"/>
                  <a:ea typeface="+mn-ea"/>
                </a:rPr>
                <a:t>seq</a:t>
              </a:r>
              <a:r>
                <a:rPr lang="en-US" altLang="zh-CN" sz="1400" dirty="0">
                  <a:latin typeface="+mn-lt"/>
                  <a:ea typeface="+mn-ea"/>
                </a:rPr>
                <a:t> </a:t>
              </a:r>
              <a:r>
                <a:rPr lang="en-US" altLang="zh-CN" sz="1400" dirty="0" err="1">
                  <a:latin typeface="+mn-lt"/>
                  <a:ea typeface="+mn-ea"/>
                </a:rPr>
                <a:t>num</a:t>
              </a:r>
              <a:r>
                <a:rPr lang="en-US" altLang="zh-CN" sz="1400" dirty="0">
                  <a:latin typeface="+mn-lt"/>
                  <a:ea typeface="+mn-ea"/>
                </a:rPr>
                <a:t>, x</a:t>
              </a:r>
            </a:p>
            <a:p>
              <a:pPr algn="r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send TCP SYN </a:t>
              </a:r>
              <a:r>
                <a:rPr lang="en-US" altLang="zh-CN" sz="1400" dirty="0" err="1">
                  <a:latin typeface="+mn-lt"/>
                  <a:ea typeface="+mn-ea"/>
                </a:rPr>
                <a:t>msg</a:t>
              </a:r>
              <a:endParaRPr lang="en-US" altLang="zh-CN" sz="1400" dirty="0">
                <a:latin typeface="+mn-lt"/>
                <a:ea typeface="+mn-ea"/>
              </a:endParaRPr>
            </a:p>
          </p:txBody>
        </p:sp>
      </p:grpSp>
      <p:sp>
        <p:nvSpPr>
          <p:cNvPr id="88072" name="Line 22"/>
          <p:cNvSpPr>
            <a:spLocks noChangeShapeType="1"/>
          </p:cNvSpPr>
          <p:nvPr/>
        </p:nvSpPr>
        <p:spPr bwMode="auto">
          <a:xfrm flipH="1">
            <a:off x="7383464" y="3152775"/>
            <a:ext cx="1587" cy="3417888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94332" name="Text Box 92"/>
          <p:cNvSpPr txBox="1">
            <a:spLocks noChangeArrowheads="1"/>
          </p:cNvSpPr>
          <p:nvPr/>
        </p:nvSpPr>
        <p:spPr bwMode="auto">
          <a:xfrm>
            <a:off x="9587004" y="5991225"/>
            <a:ext cx="7364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CC0000"/>
                </a:solidFill>
                <a:latin typeface="+mn-lt"/>
                <a:ea typeface="+mn-ea"/>
              </a:rPr>
              <a:t>ESTAB</a:t>
            </a:r>
          </a:p>
        </p:txBody>
      </p:sp>
      <p:grpSp>
        <p:nvGrpSpPr>
          <p:cNvPr id="394349" name="Group 109"/>
          <p:cNvGrpSpPr>
            <a:grpSpLocks/>
          </p:cNvGrpSpPr>
          <p:nvPr/>
        </p:nvGrpSpPr>
        <p:grpSpPr bwMode="auto">
          <a:xfrm>
            <a:off x="4792663" y="3679826"/>
            <a:ext cx="4217988" cy="1425575"/>
            <a:chOff x="2060" y="1785"/>
            <a:chExt cx="2657" cy="898"/>
          </a:xfrm>
        </p:grpSpPr>
        <p:sp>
          <p:nvSpPr>
            <p:cNvPr id="88132" name="Line 11"/>
            <p:cNvSpPr>
              <a:spLocks noChangeShapeType="1"/>
            </p:cNvSpPr>
            <p:nvPr/>
          </p:nvSpPr>
          <p:spPr bwMode="auto">
            <a:xfrm flipH="1">
              <a:off x="2060" y="2031"/>
              <a:ext cx="1580" cy="65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8133" name="Rectangle 14"/>
            <p:cNvSpPr>
              <a:spLocks noChangeArrowheads="1"/>
            </p:cNvSpPr>
            <p:nvPr/>
          </p:nvSpPr>
          <p:spPr bwMode="auto">
            <a:xfrm>
              <a:off x="2381" y="2206"/>
              <a:ext cx="896" cy="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8134" name="Text Box 83"/>
            <p:cNvSpPr txBox="1">
              <a:spLocks noChangeArrowheads="1"/>
            </p:cNvSpPr>
            <p:nvPr/>
          </p:nvSpPr>
          <p:spPr bwMode="auto">
            <a:xfrm>
              <a:off x="2288" y="2169"/>
              <a:ext cx="1277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 err="1">
                  <a:latin typeface="+mn-lt"/>
                  <a:ea typeface="+mn-ea"/>
                </a:rPr>
                <a:t>SYNbit</a:t>
              </a:r>
              <a:r>
                <a:rPr lang="en-US" altLang="zh-CN" sz="1600" dirty="0">
                  <a:latin typeface="+mn-lt"/>
                  <a:ea typeface="+mn-ea"/>
                </a:rPr>
                <a:t>=1, </a:t>
              </a:r>
              <a:r>
                <a:rPr lang="en-US" altLang="zh-CN" sz="1600" dirty="0" err="1">
                  <a:latin typeface="+mn-lt"/>
                  <a:ea typeface="+mn-ea"/>
                </a:rPr>
                <a:t>Seq</a:t>
              </a:r>
              <a:r>
                <a:rPr lang="en-US" altLang="zh-CN" sz="1600" dirty="0">
                  <a:latin typeface="+mn-lt"/>
                  <a:ea typeface="+mn-ea"/>
                </a:rPr>
                <a:t>=y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 err="1">
                  <a:latin typeface="+mn-lt"/>
                  <a:ea typeface="+mn-ea"/>
                </a:rPr>
                <a:t>ACKbit</a:t>
              </a:r>
              <a:r>
                <a:rPr lang="en-US" altLang="zh-CN" sz="1600" dirty="0">
                  <a:latin typeface="+mn-lt"/>
                  <a:ea typeface="+mn-ea"/>
                </a:rPr>
                <a:t>=1; </a:t>
              </a:r>
              <a:r>
                <a:rPr lang="en-US" altLang="zh-CN" sz="1600" dirty="0" err="1">
                  <a:latin typeface="+mn-lt"/>
                  <a:ea typeface="+mn-ea"/>
                </a:rPr>
                <a:t>ACKnum</a:t>
              </a:r>
              <a:r>
                <a:rPr lang="en-US" altLang="zh-CN" sz="1600" dirty="0">
                  <a:latin typeface="+mn-lt"/>
                  <a:ea typeface="+mn-ea"/>
                </a:rPr>
                <a:t>=x+1</a:t>
              </a:r>
            </a:p>
          </p:txBody>
        </p:sp>
        <p:sp>
          <p:nvSpPr>
            <p:cNvPr id="88135" name="Text Box 93"/>
            <p:cNvSpPr txBox="1">
              <a:spLocks noChangeArrowheads="1"/>
            </p:cNvSpPr>
            <p:nvPr/>
          </p:nvSpPr>
          <p:spPr bwMode="auto">
            <a:xfrm>
              <a:off x="3676" y="1785"/>
              <a:ext cx="1041" cy="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choose </a:t>
              </a:r>
              <a:r>
                <a:rPr lang="en-US" altLang="zh-CN" sz="1400" dirty="0" err="1">
                  <a:latin typeface="+mn-lt"/>
                  <a:ea typeface="+mn-ea"/>
                </a:rPr>
                <a:t>init</a:t>
              </a:r>
              <a:r>
                <a:rPr lang="en-US" altLang="zh-CN" sz="1400" dirty="0">
                  <a:latin typeface="+mn-lt"/>
                  <a:ea typeface="+mn-ea"/>
                </a:rPr>
                <a:t> </a:t>
              </a:r>
              <a:r>
                <a:rPr lang="en-US" altLang="zh-CN" sz="1400" dirty="0" err="1">
                  <a:latin typeface="+mn-lt"/>
                  <a:ea typeface="+mn-ea"/>
                </a:rPr>
                <a:t>seq</a:t>
              </a:r>
              <a:r>
                <a:rPr lang="en-US" altLang="zh-CN" sz="1400" dirty="0">
                  <a:latin typeface="+mn-lt"/>
                  <a:ea typeface="+mn-ea"/>
                </a:rPr>
                <a:t> </a:t>
              </a:r>
              <a:r>
                <a:rPr lang="en-US" altLang="zh-CN" sz="1400" dirty="0" err="1">
                  <a:latin typeface="+mn-lt"/>
                  <a:ea typeface="+mn-ea"/>
                </a:rPr>
                <a:t>num</a:t>
              </a:r>
              <a:r>
                <a:rPr lang="en-US" altLang="zh-CN" sz="1400" dirty="0">
                  <a:latin typeface="+mn-lt"/>
                  <a:ea typeface="+mn-ea"/>
                </a:rPr>
                <a:t>, y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send TCP SYNACK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 err="1">
                  <a:latin typeface="+mn-lt"/>
                  <a:ea typeface="+mn-ea"/>
                </a:rPr>
                <a:t>msg</a:t>
              </a:r>
              <a:r>
                <a:rPr lang="en-US" altLang="zh-CN" sz="1400" dirty="0">
                  <a:latin typeface="+mn-lt"/>
                  <a:ea typeface="+mn-ea"/>
                </a:rPr>
                <a:t>, </a:t>
              </a:r>
              <a:r>
                <a:rPr lang="en-US" altLang="zh-CN" sz="1400" dirty="0" err="1">
                  <a:latin typeface="+mn-lt"/>
                  <a:ea typeface="+mn-ea"/>
                </a:rPr>
                <a:t>acking</a:t>
              </a:r>
              <a:r>
                <a:rPr lang="en-US" altLang="zh-CN" sz="1400" dirty="0">
                  <a:latin typeface="+mn-lt"/>
                  <a:ea typeface="+mn-ea"/>
                </a:rPr>
                <a:t> SYN</a:t>
              </a:r>
            </a:p>
          </p:txBody>
        </p:sp>
      </p:grpSp>
      <p:grpSp>
        <p:nvGrpSpPr>
          <p:cNvPr id="394350" name="Group 110"/>
          <p:cNvGrpSpPr>
            <a:grpSpLocks/>
          </p:cNvGrpSpPr>
          <p:nvPr/>
        </p:nvGrpSpPr>
        <p:grpSpPr bwMode="auto">
          <a:xfrm>
            <a:off x="2867027" y="4778376"/>
            <a:ext cx="5992813" cy="1376363"/>
            <a:chOff x="847" y="2477"/>
            <a:chExt cx="3775" cy="867"/>
          </a:xfrm>
        </p:grpSpPr>
        <p:sp>
          <p:nvSpPr>
            <p:cNvPr id="88127" name="Line 84"/>
            <p:cNvSpPr>
              <a:spLocks noChangeShapeType="1"/>
            </p:cNvSpPr>
            <p:nvPr/>
          </p:nvSpPr>
          <p:spPr bwMode="auto">
            <a:xfrm>
              <a:off x="2073" y="2728"/>
              <a:ext cx="1579" cy="463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8128" name="Rectangle 89"/>
            <p:cNvSpPr>
              <a:spLocks noChangeArrowheads="1"/>
            </p:cNvSpPr>
            <p:nvPr/>
          </p:nvSpPr>
          <p:spPr bwMode="auto">
            <a:xfrm>
              <a:off x="2486" y="2806"/>
              <a:ext cx="775" cy="2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8129" name="Text Box 90"/>
            <p:cNvSpPr txBox="1">
              <a:spLocks noChangeArrowheads="1"/>
            </p:cNvSpPr>
            <p:nvPr/>
          </p:nvSpPr>
          <p:spPr bwMode="auto">
            <a:xfrm>
              <a:off x="2218" y="2852"/>
              <a:ext cx="127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 err="1">
                  <a:latin typeface="+mn-lt"/>
                  <a:ea typeface="+mn-ea"/>
                </a:rPr>
                <a:t>ACKbit</a:t>
              </a:r>
              <a:r>
                <a:rPr lang="en-US" altLang="zh-CN" sz="1600" dirty="0">
                  <a:latin typeface="+mn-lt"/>
                  <a:ea typeface="+mn-ea"/>
                </a:rPr>
                <a:t>=1, </a:t>
              </a:r>
              <a:r>
                <a:rPr lang="en-US" altLang="zh-CN" sz="1600" dirty="0" err="1">
                  <a:latin typeface="+mn-lt"/>
                  <a:ea typeface="+mn-ea"/>
                </a:rPr>
                <a:t>ACKnum</a:t>
              </a:r>
              <a:r>
                <a:rPr lang="en-US" altLang="zh-CN" sz="1600" dirty="0">
                  <a:latin typeface="+mn-lt"/>
                  <a:ea typeface="+mn-ea"/>
                </a:rPr>
                <a:t>=y+1</a:t>
              </a:r>
            </a:p>
          </p:txBody>
        </p:sp>
        <p:sp>
          <p:nvSpPr>
            <p:cNvPr id="88130" name="Text Box 94"/>
            <p:cNvSpPr txBox="1">
              <a:spLocks noChangeArrowheads="1"/>
            </p:cNvSpPr>
            <p:nvPr/>
          </p:nvSpPr>
          <p:spPr bwMode="auto">
            <a:xfrm>
              <a:off x="847" y="2477"/>
              <a:ext cx="1197" cy="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r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received SYNACK(x) </a:t>
              </a:r>
            </a:p>
            <a:p>
              <a:pPr algn="r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solidFill>
                    <a:srgbClr val="FF0000"/>
                  </a:solidFill>
                  <a:latin typeface="+mn-lt"/>
                  <a:ea typeface="+mn-ea"/>
                </a:rPr>
                <a:t>indicates server is live;</a:t>
              </a:r>
            </a:p>
            <a:p>
              <a:pPr algn="r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send ACK for SYNACK;</a:t>
              </a:r>
            </a:p>
            <a:p>
              <a:pPr algn="r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this segment may contain </a:t>
              </a:r>
            </a:p>
            <a:p>
              <a:pPr algn="r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client-to-server data</a:t>
              </a:r>
            </a:p>
          </p:txBody>
        </p:sp>
        <p:sp>
          <p:nvSpPr>
            <p:cNvPr id="88131" name="Text Box 95"/>
            <p:cNvSpPr txBox="1">
              <a:spLocks noChangeArrowheads="1"/>
            </p:cNvSpPr>
            <p:nvPr/>
          </p:nvSpPr>
          <p:spPr bwMode="auto">
            <a:xfrm>
              <a:off x="3640" y="3042"/>
              <a:ext cx="982" cy="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received ACK(y) 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solidFill>
                    <a:srgbClr val="FF0000"/>
                  </a:solidFill>
                  <a:latin typeface="+mn-lt"/>
                  <a:ea typeface="+mn-ea"/>
                </a:rPr>
                <a:t>indicates client is live</a:t>
              </a:r>
            </a:p>
          </p:txBody>
        </p:sp>
      </p:grpSp>
      <p:grpSp>
        <p:nvGrpSpPr>
          <p:cNvPr id="394345" name="Group 105"/>
          <p:cNvGrpSpPr>
            <a:grpSpLocks/>
          </p:cNvGrpSpPr>
          <p:nvPr/>
        </p:nvGrpSpPr>
        <p:grpSpPr bwMode="auto">
          <a:xfrm>
            <a:off x="1835151" y="3048002"/>
            <a:ext cx="979487" cy="701676"/>
            <a:chOff x="197" y="1387"/>
            <a:chExt cx="617" cy="442"/>
          </a:xfrm>
        </p:grpSpPr>
        <p:sp>
          <p:nvSpPr>
            <p:cNvPr id="88125" name="Text Box 91"/>
            <p:cNvSpPr txBox="1">
              <a:spLocks noChangeArrowheads="1"/>
            </p:cNvSpPr>
            <p:nvPr/>
          </p:nvSpPr>
          <p:spPr bwMode="auto">
            <a:xfrm>
              <a:off x="197" y="1616"/>
              <a:ext cx="61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SYNSENT</a:t>
              </a:r>
            </a:p>
          </p:txBody>
        </p:sp>
        <p:sp>
          <p:nvSpPr>
            <p:cNvPr id="88126" name="Line 103"/>
            <p:cNvSpPr>
              <a:spLocks noChangeShapeType="1"/>
            </p:cNvSpPr>
            <p:nvPr/>
          </p:nvSpPr>
          <p:spPr bwMode="auto">
            <a:xfrm>
              <a:off x="462" y="1387"/>
              <a:ext cx="0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394351" name="Group 111"/>
          <p:cNvGrpSpPr>
            <a:grpSpLocks/>
          </p:cNvGrpSpPr>
          <p:nvPr/>
        </p:nvGrpSpPr>
        <p:grpSpPr bwMode="auto">
          <a:xfrm>
            <a:off x="1830388" y="2376488"/>
            <a:ext cx="8167688" cy="2955926"/>
            <a:chOff x="194" y="964"/>
            <a:chExt cx="5145" cy="1862"/>
          </a:xfrm>
        </p:grpSpPr>
        <p:sp>
          <p:nvSpPr>
            <p:cNvPr id="88123" name="Text Box 16"/>
            <p:cNvSpPr txBox="1">
              <a:spLocks noChangeArrowheads="1"/>
            </p:cNvSpPr>
            <p:nvPr/>
          </p:nvSpPr>
          <p:spPr bwMode="auto">
            <a:xfrm>
              <a:off x="194" y="2613"/>
              <a:ext cx="46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solidFill>
                    <a:srgbClr val="CC0000"/>
                  </a:solidFill>
                  <a:latin typeface="+mn-lt"/>
                  <a:ea typeface="+mn-ea"/>
                </a:rPr>
                <a:t>ESTAB</a:t>
              </a:r>
            </a:p>
          </p:txBody>
        </p:sp>
        <p:sp>
          <p:nvSpPr>
            <p:cNvPr id="88124" name="Line 104"/>
            <p:cNvSpPr>
              <a:spLocks noChangeShapeType="1"/>
            </p:cNvSpPr>
            <p:nvPr/>
          </p:nvSpPr>
          <p:spPr bwMode="auto">
            <a:xfrm>
              <a:off x="465" y="1803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78" name="Line 104">
              <a:extLst>
                <a:ext uri="{FF2B5EF4-FFF2-40B4-BE49-F238E27FC236}">
                  <a16:creationId xmlns:a16="http://schemas.microsoft.com/office/drawing/2014/main" id="{27306AC7-62E2-4A9C-AB5B-8C627EFEA3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39" y="964"/>
              <a:ext cx="0" cy="2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394348" name="Group 108"/>
          <p:cNvGrpSpPr>
            <a:grpSpLocks/>
          </p:cNvGrpSpPr>
          <p:nvPr/>
        </p:nvGrpSpPr>
        <p:grpSpPr bwMode="auto">
          <a:xfrm>
            <a:off x="9297988" y="3103563"/>
            <a:ext cx="1055687" cy="1193799"/>
            <a:chOff x="4898" y="1422"/>
            <a:chExt cx="665" cy="752"/>
          </a:xfrm>
        </p:grpSpPr>
        <p:sp>
          <p:nvSpPr>
            <p:cNvPr id="88121" name="Text Box 99"/>
            <p:cNvSpPr txBox="1">
              <a:spLocks noChangeArrowheads="1"/>
            </p:cNvSpPr>
            <p:nvPr/>
          </p:nvSpPr>
          <p:spPr bwMode="auto">
            <a:xfrm>
              <a:off x="4898" y="1961"/>
              <a:ext cx="66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SYN RCVD</a:t>
              </a:r>
            </a:p>
          </p:txBody>
        </p:sp>
        <p:sp>
          <p:nvSpPr>
            <p:cNvPr id="88122" name="Line 106"/>
            <p:cNvSpPr>
              <a:spLocks noChangeShapeType="1"/>
            </p:cNvSpPr>
            <p:nvPr/>
          </p:nvSpPr>
          <p:spPr bwMode="auto">
            <a:xfrm>
              <a:off x="5339" y="1422"/>
              <a:ext cx="0" cy="5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394347" name="Line 107"/>
          <p:cNvSpPr>
            <a:spLocks noChangeShapeType="1"/>
          </p:cNvSpPr>
          <p:nvPr/>
        </p:nvSpPr>
        <p:spPr bwMode="auto">
          <a:xfrm>
            <a:off x="9980613" y="4305301"/>
            <a:ext cx="0" cy="1704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88080" name="Group 113"/>
          <p:cNvGrpSpPr>
            <a:grpSpLocks/>
          </p:cNvGrpSpPr>
          <p:nvPr/>
        </p:nvGrpSpPr>
        <p:grpSpPr bwMode="auto">
          <a:xfrm>
            <a:off x="1800228" y="1344614"/>
            <a:ext cx="8715375" cy="1752601"/>
            <a:chOff x="182" y="363"/>
            <a:chExt cx="5490" cy="1104"/>
          </a:xfrm>
        </p:grpSpPr>
        <p:sp>
          <p:nvSpPr>
            <p:cNvPr id="88081" name="Text Box 114"/>
            <p:cNvSpPr txBox="1">
              <a:spLocks noChangeArrowheads="1"/>
            </p:cNvSpPr>
            <p:nvPr/>
          </p:nvSpPr>
          <p:spPr bwMode="auto">
            <a:xfrm>
              <a:off x="284" y="1002"/>
              <a:ext cx="642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i="1" dirty="0">
                  <a:solidFill>
                    <a:srgbClr val="000099"/>
                  </a:solidFill>
                  <a:latin typeface="+mn-lt"/>
                  <a:ea typeface="+mn-ea"/>
                </a:rPr>
                <a:t>client state</a:t>
              </a:r>
            </a:p>
            <a:p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1600" i="1" dirty="0">
                <a:solidFill>
                  <a:srgbClr val="000099"/>
                </a:solidFill>
                <a:latin typeface="+mn-lt"/>
                <a:ea typeface="+mn-ea"/>
              </a:endParaRPr>
            </a:p>
          </p:txBody>
        </p:sp>
        <p:sp>
          <p:nvSpPr>
            <p:cNvPr id="88082" name="Text Box 115"/>
            <p:cNvSpPr txBox="1">
              <a:spLocks noChangeArrowheads="1"/>
            </p:cNvSpPr>
            <p:nvPr/>
          </p:nvSpPr>
          <p:spPr bwMode="auto">
            <a:xfrm>
              <a:off x="182" y="1243"/>
              <a:ext cx="5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CLOSED</a:t>
              </a:r>
            </a:p>
          </p:txBody>
        </p:sp>
        <p:sp>
          <p:nvSpPr>
            <p:cNvPr id="88083" name="Text Box 116"/>
            <p:cNvSpPr txBox="1">
              <a:spLocks noChangeArrowheads="1"/>
            </p:cNvSpPr>
            <p:nvPr/>
          </p:nvSpPr>
          <p:spPr bwMode="auto">
            <a:xfrm>
              <a:off x="4992" y="363"/>
              <a:ext cx="68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i="1" dirty="0">
                  <a:solidFill>
                    <a:srgbClr val="000099"/>
                  </a:solidFill>
                  <a:latin typeface="+mn-lt"/>
                  <a:ea typeface="+mn-ea"/>
                </a:rPr>
                <a:t>server state</a:t>
              </a:r>
            </a:p>
            <a:p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1600" i="1" dirty="0">
                <a:solidFill>
                  <a:srgbClr val="000099"/>
                </a:solidFill>
                <a:latin typeface="+mn-lt"/>
                <a:ea typeface="+mn-ea"/>
              </a:endParaRPr>
            </a:p>
          </p:txBody>
        </p:sp>
        <p:sp>
          <p:nvSpPr>
            <p:cNvPr id="88084" name="Text Box 117"/>
            <p:cNvSpPr txBox="1">
              <a:spLocks noChangeArrowheads="1"/>
            </p:cNvSpPr>
            <p:nvPr/>
          </p:nvSpPr>
          <p:spPr bwMode="auto">
            <a:xfrm>
              <a:off x="5059" y="1254"/>
              <a:ext cx="48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LISTEN</a:t>
              </a:r>
            </a:p>
          </p:txBody>
        </p:sp>
        <p:grpSp>
          <p:nvGrpSpPr>
            <p:cNvPr id="88085" name="Group 118"/>
            <p:cNvGrpSpPr>
              <a:grpSpLocks/>
            </p:cNvGrpSpPr>
            <p:nvPr/>
          </p:nvGrpSpPr>
          <p:grpSpPr bwMode="auto">
            <a:xfrm>
              <a:off x="1914" y="1049"/>
              <a:ext cx="405" cy="378"/>
              <a:chOff x="-44" y="1473"/>
              <a:chExt cx="981" cy="1105"/>
            </a:xfrm>
          </p:grpSpPr>
          <p:pic>
            <p:nvPicPr>
              <p:cNvPr id="88119" name="Picture 11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8120" name="Freeform 12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2326 w 356"/>
                  <a:gd name="T3" fmla="*/ 131 h 368"/>
                  <a:gd name="T4" fmla="*/ 2759 w 356"/>
                  <a:gd name="T5" fmla="*/ 2736 h 368"/>
                  <a:gd name="T6" fmla="*/ 608 w 356"/>
                  <a:gd name="T7" fmla="*/ 3422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88086" name="Group 121"/>
            <p:cNvGrpSpPr>
              <a:grpSpLocks/>
            </p:cNvGrpSpPr>
            <p:nvPr/>
          </p:nvGrpSpPr>
          <p:grpSpPr bwMode="auto">
            <a:xfrm>
              <a:off x="3572" y="1051"/>
              <a:ext cx="212" cy="323"/>
              <a:chOff x="4140" y="429"/>
              <a:chExt cx="1425" cy="2396"/>
            </a:xfrm>
          </p:grpSpPr>
          <p:sp>
            <p:nvSpPr>
              <p:cNvPr id="88087" name="Freeform 122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14 w 354"/>
                  <a:gd name="T1" fmla="*/ 0 h 2742"/>
                  <a:gd name="T2" fmla="*/ 74 w 354"/>
                  <a:gd name="T3" fmla="*/ 95 h 2742"/>
                  <a:gd name="T4" fmla="*/ 73 w 354"/>
                  <a:gd name="T5" fmla="*/ 734 h 2742"/>
                  <a:gd name="T6" fmla="*/ 0 w 354"/>
                  <a:gd name="T7" fmla="*/ 768 h 2742"/>
                  <a:gd name="T8" fmla="*/ 14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88088" name="Rectangle 123"/>
              <p:cNvSpPr>
                <a:spLocks noChangeArrowheads="1"/>
              </p:cNvSpPr>
              <p:nvPr/>
            </p:nvSpPr>
            <p:spPr bwMode="auto">
              <a:xfrm>
                <a:off x="4207" y="429"/>
                <a:ext cx="1049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8089" name="Freeform 124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45 w 211"/>
                  <a:gd name="T3" fmla="*/ 61 h 2537"/>
                  <a:gd name="T4" fmla="*/ 2 w 211"/>
                  <a:gd name="T5" fmla="*/ 699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88090" name="Freeform 125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70 w 328"/>
                  <a:gd name="T3" fmla="*/ 36 h 226"/>
                  <a:gd name="T4" fmla="*/ 70 w 328"/>
                  <a:gd name="T5" fmla="*/ 64 h 226"/>
                  <a:gd name="T6" fmla="*/ 0 w 328"/>
                  <a:gd name="T7" fmla="*/ 2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88091" name="Rectangle 126"/>
              <p:cNvSpPr>
                <a:spLocks noChangeArrowheads="1"/>
              </p:cNvSpPr>
              <p:nvPr/>
            </p:nvSpPr>
            <p:spPr bwMode="auto">
              <a:xfrm>
                <a:off x="4214" y="696"/>
                <a:ext cx="592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grpSp>
            <p:nvGrpSpPr>
              <p:cNvPr id="88092" name="Group 127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88117" name="AutoShape 128"/>
                <p:cNvSpPr>
                  <a:spLocks noChangeArrowheads="1"/>
                </p:cNvSpPr>
                <p:nvPr/>
              </p:nvSpPr>
              <p:spPr bwMode="auto">
                <a:xfrm>
                  <a:off x="617" y="2566"/>
                  <a:ext cx="721" cy="14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88118" name="AutoShape 129"/>
                <p:cNvSpPr>
                  <a:spLocks noChangeArrowheads="1"/>
                </p:cNvSpPr>
                <p:nvPr/>
              </p:nvSpPr>
              <p:spPr bwMode="auto">
                <a:xfrm>
                  <a:off x="634" y="2581"/>
                  <a:ext cx="688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88093" name="Rectangle 130"/>
              <p:cNvSpPr>
                <a:spLocks noChangeArrowheads="1"/>
              </p:cNvSpPr>
              <p:nvPr/>
            </p:nvSpPr>
            <p:spPr bwMode="auto">
              <a:xfrm>
                <a:off x="4221" y="1022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grpSp>
            <p:nvGrpSpPr>
              <p:cNvPr id="88094" name="Group 131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88115" name="AutoShape 132"/>
                <p:cNvSpPr>
                  <a:spLocks noChangeArrowheads="1"/>
                </p:cNvSpPr>
                <p:nvPr/>
              </p:nvSpPr>
              <p:spPr bwMode="auto">
                <a:xfrm>
                  <a:off x="611" y="2567"/>
                  <a:ext cx="730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88116" name="AutoShape 133"/>
                <p:cNvSpPr>
                  <a:spLocks noChangeArrowheads="1"/>
                </p:cNvSpPr>
                <p:nvPr/>
              </p:nvSpPr>
              <p:spPr bwMode="auto">
                <a:xfrm>
                  <a:off x="628" y="2582"/>
                  <a:ext cx="696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88095" name="Rectangle 134"/>
              <p:cNvSpPr>
                <a:spLocks noChangeArrowheads="1"/>
              </p:cNvSpPr>
              <p:nvPr/>
            </p:nvSpPr>
            <p:spPr bwMode="auto">
              <a:xfrm>
                <a:off x="4214" y="1356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8096" name="Rectangle 135"/>
              <p:cNvSpPr>
                <a:spLocks noChangeArrowheads="1"/>
              </p:cNvSpPr>
              <p:nvPr/>
            </p:nvSpPr>
            <p:spPr bwMode="auto">
              <a:xfrm>
                <a:off x="4227" y="1653"/>
                <a:ext cx="598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grpSp>
            <p:nvGrpSpPr>
              <p:cNvPr id="88097" name="Group 136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88113" name="AutoShape 137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0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88114" name="AutoShape 138"/>
                <p:cNvSpPr>
                  <a:spLocks noChangeArrowheads="1"/>
                </p:cNvSpPr>
                <p:nvPr/>
              </p:nvSpPr>
              <p:spPr bwMode="auto">
                <a:xfrm>
                  <a:off x="635" y="2585"/>
                  <a:ext cx="687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88098" name="Freeform 139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70 w 328"/>
                  <a:gd name="T3" fmla="*/ 35 h 226"/>
                  <a:gd name="T4" fmla="*/ 70 w 328"/>
                  <a:gd name="T5" fmla="*/ 62 h 226"/>
                  <a:gd name="T6" fmla="*/ 0 w 328"/>
                  <a:gd name="T7" fmla="*/ 2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grpSp>
            <p:nvGrpSpPr>
              <p:cNvPr id="88099" name="Group 140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88111" name="AutoShape 141"/>
                <p:cNvSpPr>
                  <a:spLocks noChangeArrowheads="1"/>
                </p:cNvSpPr>
                <p:nvPr/>
              </p:nvSpPr>
              <p:spPr bwMode="auto">
                <a:xfrm>
                  <a:off x="613" y="2568"/>
                  <a:ext cx="728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88112" name="AutoShape 142"/>
                <p:cNvSpPr>
                  <a:spLocks noChangeArrowheads="1"/>
                </p:cNvSpPr>
                <p:nvPr/>
              </p:nvSpPr>
              <p:spPr bwMode="auto">
                <a:xfrm>
                  <a:off x="630" y="2582"/>
                  <a:ext cx="695" cy="111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88100" name="Rectangle 143"/>
              <p:cNvSpPr>
                <a:spLocks noChangeArrowheads="1"/>
              </p:cNvSpPr>
              <p:nvPr/>
            </p:nvSpPr>
            <p:spPr bwMode="auto">
              <a:xfrm>
                <a:off x="5249" y="429"/>
                <a:ext cx="67" cy="2292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8101" name="Freeform 144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62 w 296"/>
                  <a:gd name="T3" fmla="*/ 39 h 256"/>
                  <a:gd name="T4" fmla="*/ 62 w 296"/>
                  <a:gd name="T5" fmla="*/ 71 h 256"/>
                  <a:gd name="T6" fmla="*/ 0 w 296"/>
                  <a:gd name="T7" fmla="*/ 2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88102" name="Freeform 145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65 w 304"/>
                  <a:gd name="T3" fmla="*/ 46 h 288"/>
                  <a:gd name="T4" fmla="*/ 61 w 304"/>
                  <a:gd name="T5" fmla="*/ 81 h 288"/>
                  <a:gd name="T6" fmla="*/ 2 w 304"/>
                  <a:gd name="T7" fmla="*/ 35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88103" name="Oval 146"/>
              <p:cNvSpPr>
                <a:spLocks noChangeArrowheads="1"/>
              </p:cNvSpPr>
              <p:nvPr/>
            </p:nvSpPr>
            <p:spPr bwMode="auto">
              <a:xfrm>
                <a:off x="5518" y="2610"/>
                <a:ext cx="47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8104" name="Freeform 147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30 h 240"/>
                  <a:gd name="T2" fmla="*/ 2 w 306"/>
                  <a:gd name="T3" fmla="*/ 68 h 240"/>
                  <a:gd name="T4" fmla="*/ 65 w 306"/>
                  <a:gd name="T5" fmla="*/ 31 h 240"/>
                  <a:gd name="T6" fmla="*/ 62 w 306"/>
                  <a:gd name="T7" fmla="*/ 0 h 240"/>
                  <a:gd name="T8" fmla="*/ 0 w 306"/>
                  <a:gd name="T9" fmla="*/ 30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88105" name="AutoShape 148"/>
              <p:cNvSpPr>
                <a:spLocks noChangeArrowheads="1"/>
              </p:cNvSpPr>
              <p:nvPr/>
            </p:nvSpPr>
            <p:spPr bwMode="auto">
              <a:xfrm>
                <a:off x="4140" y="2677"/>
                <a:ext cx="1196" cy="148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8106" name="AutoShape 149"/>
              <p:cNvSpPr>
                <a:spLocks noChangeArrowheads="1"/>
              </p:cNvSpPr>
              <p:nvPr/>
            </p:nvSpPr>
            <p:spPr bwMode="auto">
              <a:xfrm>
                <a:off x="4207" y="2714"/>
                <a:ext cx="1069" cy="8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8107" name="Oval 150"/>
              <p:cNvSpPr>
                <a:spLocks noChangeArrowheads="1"/>
              </p:cNvSpPr>
              <p:nvPr/>
            </p:nvSpPr>
            <p:spPr bwMode="auto">
              <a:xfrm>
                <a:off x="4308" y="2380"/>
                <a:ext cx="155" cy="148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8108" name="Oval 151"/>
              <p:cNvSpPr>
                <a:spLocks noChangeArrowheads="1"/>
              </p:cNvSpPr>
              <p:nvPr/>
            </p:nvSpPr>
            <p:spPr bwMode="auto">
              <a:xfrm>
                <a:off x="4483" y="2387"/>
                <a:ext cx="161" cy="14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zh-CN" altLang="zh-CN" sz="1800">
                  <a:solidFill>
                    <a:srgbClr val="FF0000"/>
                  </a:solidFill>
                  <a:latin typeface="+mn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88109" name="Oval 152"/>
              <p:cNvSpPr>
                <a:spLocks noChangeArrowheads="1"/>
              </p:cNvSpPr>
              <p:nvPr/>
            </p:nvSpPr>
            <p:spPr bwMode="auto">
              <a:xfrm>
                <a:off x="4664" y="2380"/>
                <a:ext cx="155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8110" name="Rectangle 153"/>
              <p:cNvSpPr>
                <a:spLocks noChangeArrowheads="1"/>
              </p:cNvSpPr>
              <p:nvPr/>
            </p:nvSpPr>
            <p:spPr bwMode="auto">
              <a:xfrm>
                <a:off x="5061" y="1838"/>
                <a:ext cx="87" cy="757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74" name="Text Box 115">
            <a:extLst>
              <a:ext uri="{FF2B5EF4-FFF2-40B4-BE49-F238E27FC236}">
                <a16:creationId xmlns:a16="http://schemas.microsoft.com/office/drawing/2014/main" id="{9AEFFDAD-6C2F-4812-AFEF-AF0AAB239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2344" y="2017714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CLOSED</a:t>
            </a:r>
          </a:p>
        </p:txBody>
      </p:sp>
    </p:spTree>
    <p:extLst>
      <p:ext uri="{BB962C8B-B14F-4D97-AF65-F5344CB8AC3E}">
        <p14:creationId xmlns:p14="http://schemas.microsoft.com/office/powerpoint/2010/main" val="180785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9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9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9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9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94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9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332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3-Way handshake: delayed SYN scenario</a:t>
            </a:r>
          </a:p>
        </p:txBody>
      </p:sp>
      <p:sp>
        <p:nvSpPr>
          <p:cNvPr id="88070" name="Line 5"/>
          <p:cNvSpPr>
            <a:spLocks noChangeShapeType="1"/>
          </p:cNvSpPr>
          <p:nvPr/>
        </p:nvSpPr>
        <p:spPr bwMode="auto">
          <a:xfrm flipH="1">
            <a:off x="4808538" y="2314575"/>
            <a:ext cx="0" cy="4543425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8136" name="Line 10"/>
          <p:cNvSpPr>
            <a:spLocks noChangeShapeType="1"/>
          </p:cNvSpPr>
          <p:nvPr/>
        </p:nvSpPr>
        <p:spPr bwMode="auto">
          <a:xfrm>
            <a:off x="4808537" y="2462213"/>
            <a:ext cx="2578100" cy="776226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8138" name="Text Box 13"/>
          <p:cNvSpPr txBox="1">
            <a:spLocks noChangeArrowheads="1"/>
          </p:cNvSpPr>
          <p:nvPr/>
        </p:nvSpPr>
        <p:spPr bwMode="auto">
          <a:xfrm>
            <a:off x="5327518" y="2243934"/>
            <a:ext cx="14718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 err="1">
                <a:latin typeface="+mn-lt"/>
                <a:ea typeface="+mn-ea"/>
              </a:rPr>
              <a:t>SYNbit</a:t>
            </a:r>
            <a:r>
              <a:rPr lang="en-US" altLang="zh-CN" sz="1600" dirty="0">
                <a:latin typeface="+mn-lt"/>
                <a:ea typeface="+mn-ea"/>
              </a:rPr>
              <a:t>=1, </a:t>
            </a:r>
            <a:r>
              <a:rPr lang="en-US" altLang="zh-CN" sz="1600" dirty="0" err="1">
                <a:latin typeface="+mn-lt"/>
                <a:ea typeface="+mn-ea"/>
              </a:rPr>
              <a:t>Seq</a:t>
            </a:r>
            <a:r>
              <a:rPr lang="en-US" altLang="zh-CN" sz="1600" dirty="0">
                <a:latin typeface="+mn-lt"/>
                <a:ea typeface="+mn-ea"/>
              </a:rPr>
              <a:t>=x</a:t>
            </a:r>
          </a:p>
        </p:txBody>
      </p:sp>
      <p:sp>
        <p:nvSpPr>
          <p:cNvPr id="88139" name="Text Box 21"/>
          <p:cNvSpPr txBox="1">
            <a:spLocks noChangeArrowheads="1"/>
          </p:cNvSpPr>
          <p:nvPr/>
        </p:nvSpPr>
        <p:spPr bwMode="auto">
          <a:xfrm>
            <a:off x="3120596" y="2241551"/>
            <a:ext cx="1653017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choose </a:t>
            </a:r>
            <a:r>
              <a:rPr lang="en-US" altLang="zh-CN" sz="1400" dirty="0" err="1">
                <a:latin typeface="+mn-lt"/>
                <a:ea typeface="+mn-ea"/>
              </a:rPr>
              <a:t>init</a:t>
            </a:r>
            <a:r>
              <a:rPr lang="en-US" altLang="zh-CN" sz="1400" dirty="0">
                <a:latin typeface="+mn-lt"/>
                <a:ea typeface="+mn-ea"/>
              </a:rPr>
              <a:t> </a:t>
            </a:r>
            <a:r>
              <a:rPr lang="en-US" altLang="zh-CN" sz="1400" dirty="0" err="1">
                <a:latin typeface="+mn-lt"/>
                <a:ea typeface="+mn-ea"/>
              </a:rPr>
              <a:t>seq</a:t>
            </a:r>
            <a:r>
              <a:rPr lang="en-US" altLang="zh-CN" sz="1400" dirty="0">
                <a:latin typeface="+mn-lt"/>
                <a:ea typeface="+mn-ea"/>
              </a:rPr>
              <a:t> </a:t>
            </a:r>
            <a:r>
              <a:rPr lang="en-US" altLang="zh-CN" sz="1400" dirty="0" err="1">
                <a:latin typeface="+mn-lt"/>
                <a:ea typeface="+mn-ea"/>
              </a:rPr>
              <a:t>num</a:t>
            </a:r>
            <a:r>
              <a:rPr lang="en-US" altLang="zh-CN" sz="1400" dirty="0">
                <a:latin typeface="+mn-lt"/>
                <a:ea typeface="+mn-ea"/>
              </a:rPr>
              <a:t>, x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send TCP SYN </a:t>
            </a:r>
            <a:r>
              <a:rPr lang="en-US" altLang="zh-CN" sz="1400" dirty="0" err="1">
                <a:latin typeface="+mn-lt"/>
                <a:ea typeface="+mn-ea"/>
              </a:rPr>
              <a:t>msg</a:t>
            </a:r>
            <a:endParaRPr lang="en-US" altLang="zh-CN" sz="1400" dirty="0">
              <a:latin typeface="+mn-lt"/>
              <a:ea typeface="+mn-ea"/>
            </a:endParaRPr>
          </a:p>
        </p:txBody>
      </p:sp>
      <p:sp>
        <p:nvSpPr>
          <p:cNvPr id="88072" name="Line 22"/>
          <p:cNvSpPr>
            <a:spLocks noChangeShapeType="1"/>
          </p:cNvSpPr>
          <p:nvPr/>
        </p:nvSpPr>
        <p:spPr bwMode="auto">
          <a:xfrm flipH="1">
            <a:off x="7397749" y="2384425"/>
            <a:ext cx="0" cy="4473575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94332" name="Text Box 92"/>
          <p:cNvSpPr txBox="1">
            <a:spLocks noChangeArrowheads="1"/>
          </p:cNvSpPr>
          <p:nvPr/>
        </p:nvSpPr>
        <p:spPr bwMode="auto">
          <a:xfrm>
            <a:off x="9614522" y="3933564"/>
            <a:ext cx="7364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CC0000"/>
                </a:solidFill>
                <a:latin typeface="+mn-lt"/>
                <a:ea typeface="+mn-ea"/>
              </a:rPr>
              <a:t>ESTAB</a:t>
            </a:r>
          </a:p>
        </p:txBody>
      </p:sp>
      <p:sp>
        <p:nvSpPr>
          <p:cNvPr id="88132" name="Line 11"/>
          <p:cNvSpPr>
            <a:spLocks noChangeShapeType="1"/>
          </p:cNvSpPr>
          <p:nvPr/>
        </p:nvSpPr>
        <p:spPr bwMode="auto">
          <a:xfrm flipH="1">
            <a:off x="4804309" y="3270186"/>
            <a:ext cx="2562225" cy="63257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8134" name="Text Box 83"/>
          <p:cNvSpPr txBox="1">
            <a:spLocks noChangeArrowheads="1"/>
          </p:cNvSpPr>
          <p:nvPr/>
        </p:nvSpPr>
        <p:spPr bwMode="auto">
          <a:xfrm>
            <a:off x="5253620" y="4974745"/>
            <a:ext cx="1398139" cy="415498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050" dirty="0" err="1">
                <a:solidFill>
                  <a:schemeClr val="accent2"/>
                </a:solidFill>
                <a:latin typeface="+mn-lt"/>
                <a:ea typeface="+mn-ea"/>
              </a:rPr>
              <a:t>SYNbit</a:t>
            </a:r>
            <a:r>
              <a:rPr lang="en-US" altLang="zh-CN" sz="1050" dirty="0">
                <a:solidFill>
                  <a:schemeClr val="accent2"/>
                </a:solidFill>
                <a:latin typeface="+mn-lt"/>
                <a:ea typeface="+mn-ea"/>
              </a:rPr>
              <a:t>=1, </a:t>
            </a:r>
            <a:r>
              <a:rPr lang="en-US" altLang="zh-CN" sz="1050" dirty="0" err="1">
                <a:solidFill>
                  <a:schemeClr val="accent2"/>
                </a:solidFill>
                <a:latin typeface="+mn-lt"/>
                <a:ea typeface="+mn-ea"/>
              </a:rPr>
              <a:t>Seq</a:t>
            </a:r>
            <a:r>
              <a:rPr lang="en-US" altLang="zh-CN" sz="1050" dirty="0">
                <a:solidFill>
                  <a:schemeClr val="accent2"/>
                </a:solidFill>
                <a:latin typeface="+mn-lt"/>
                <a:ea typeface="+mn-ea"/>
              </a:rPr>
              <a:t>=y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050" dirty="0" err="1">
                <a:solidFill>
                  <a:schemeClr val="accent2"/>
                </a:solidFill>
                <a:latin typeface="+mn-lt"/>
                <a:ea typeface="+mn-ea"/>
              </a:rPr>
              <a:t>ACKbit</a:t>
            </a:r>
            <a:r>
              <a:rPr lang="en-US" altLang="zh-CN" sz="1050" dirty="0">
                <a:solidFill>
                  <a:schemeClr val="accent2"/>
                </a:solidFill>
                <a:latin typeface="+mn-lt"/>
                <a:ea typeface="+mn-ea"/>
              </a:rPr>
              <a:t>=1; </a:t>
            </a:r>
            <a:r>
              <a:rPr lang="en-US" altLang="zh-CN" sz="1050" dirty="0" err="1">
                <a:solidFill>
                  <a:schemeClr val="accent2"/>
                </a:solidFill>
                <a:latin typeface="+mn-lt"/>
                <a:ea typeface="+mn-ea"/>
              </a:rPr>
              <a:t>ACKnum</a:t>
            </a:r>
            <a:r>
              <a:rPr lang="en-US" altLang="zh-CN" sz="1050" dirty="0">
                <a:solidFill>
                  <a:schemeClr val="accent2"/>
                </a:solidFill>
                <a:latin typeface="+mn-lt"/>
                <a:ea typeface="+mn-ea"/>
              </a:rPr>
              <a:t>=x+1</a:t>
            </a:r>
          </a:p>
        </p:txBody>
      </p:sp>
      <p:sp>
        <p:nvSpPr>
          <p:cNvPr id="88135" name="Text Box 93"/>
          <p:cNvSpPr txBox="1">
            <a:spLocks noChangeArrowheads="1"/>
          </p:cNvSpPr>
          <p:nvPr/>
        </p:nvSpPr>
        <p:spPr bwMode="auto">
          <a:xfrm>
            <a:off x="7370764" y="2911476"/>
            <a:ext cx="1653017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choose </a:t>
            </a:r>
            <a:r>
              <a:rPr lang="en-US" altLang="zh-CN" sz="1400" dirty="0" err="1">
                <a:latin typeface="+mn-lt"/>
                <a:ea typeface="+mn-ea"/>
              </a:rPr>
              <a:t>init</a:t>
            </a:r>
            <a:r>
              <a:rPr lang="en-US" altLang="zh-CN" sz="1400" dirty="0">
                <a:latin typeface="+mn-lt"/>
                <a:ea typeface="+mn-ea"/>
              </a:rPr>
              <a:t> </a:t>
            </a:r>
            <a:r>
              <a:rPr lang="en-US" altLang="zh-CN" sz="1400" dirty="0" err="1">
                <a:latin typeface="+mn-lt"/>
                <a:ea typeface="+mn-ea"/>
              </a:rPr>
              <a:t>seq</a:t>
            </a:r>
            <a:r>
              <a:rPr lang="en-US" altLang="zh-CN" sz="1400" dirty="0">
                <a:latin typeface="+mn-lt"/>
                <a:ea typeface="+mn-ea"/>
              </a:rPr>
              <a:t> </a:t>
            </a:r>
            <a:r>
              <a:rPr lang="en-US" altLang="zh-CN" sz="1400" dirty="0" err="1">
                <a:latin typeface="+mn-lt"/>
                <a:ea typeface="+mn-ea"/>
              </a:rPr>
              <a:t>num</a:t>
            </a:r>
            <a:r>
              <a:rPr lang="en-US" altLang="zh-CN" sz="1400" dirty="0">
                <a:latin typeface="+mn-lt"/>
                <a:ea typeface="+mn-ea"/>
              </a:rPr>
              <a:t>, y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send TCP SYNACK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msg</a:t>
            </a:r>
            <a:r>
              <a:rPr lang="en-US" altLang="zh-CN" sz="1400" dirty="0">
                <a:latin typeface="+mn-lt"/>
                <a:ea typeface="+mn-ea"/>
              </a:rPr>
              <a:t>, </a:t>
            </a:r>
            <a:r>
              <a:rPr lang="en-US" altLang="zh-CN" sz="1400" dirty="0" err="1">
                <a:latin typeface="+mn-lt"/>
                <a:ea typeface="+mn-ea"/>
              </a:rPr>
              <a:t>acking</a:t>
            </a:r>
            <a:r>
              <a:rPr lang="en-US" altLang="zh-CN" sz="1400" dirty="0">
                <a:latin typeface="+mn-lt"/>
                <a:ea typeface="+mn-ea"/>
              </a:rPr>
              <a:t> SYN</a:t>
            </a:r>
          </a:p>
        </p:txBody>
      </p:sp>
      <p:sp>
        <p:nvSpPr>
          <p:cNvPr id="88127" name="Line 84"/>
          <p:cNvSpPr>
            <a:spLocks noChangeShapeType="1"/>
          </p:cNvSpPr>
          <p:nvPr/>
        </p:nvSpPr>
        <p:spPr bwMode="auto">
          <a:xfrm>
            <a:off x="4812768" y="3941489"/>
            <a:ext cx="2580754" cy="212579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8129" name="Text Box 90"/>
          <p:cNvSpPr txBox="1">
            <a:spLocks noChangeArrowheads="1"/>
          </p:cNvSpPr>
          <p:nvPr/>
        </p:nvSpPr>
        <p:spPr bwMode="auto">
          <a:xfrm>
            <a:off x="5365845" y="6045994"/>
            <a:ext cx="1457450" cy="261610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100" dirty="0" err="1">
                <a:solidFill>
                  <a:schemeClr val="accent2"/>
                </a:solidFill>
                <a:latin typeface="+mn-lt"/>
                <a:ea typeface="+mn-ea"/>
              </a:rPr>
              <a:t>ACKbit</a:t>
            </a:r>
            <a:r>
              <a:rPr lang="en-US" altLang="zh-CN" sz="1100" dirty="0">
                <a:solidFill>
                  <a:schemeClr val="accent2"/>
                </a:solidFill>
                <a:latin typeface="+mn-lt"/>
                <a:ea typeface="+mn-ea"/>
              </a:rPr>
              <a:t>=1, </a:t>
            </a:r>
            <a:r>
              <a:rPr lang="en-US" altLang="zh-CN" sz="1100" dirty="0" err="1">
                <a:solidFill>
                  <a:schemeClr val="accent2"/>
                </a:solidFill>
                <a:latin typeface="+mn-lt"/>
                <a:ea typeface="+mn-ea"/>
              </a:rPr>
              <a:t>ACKnum</a:t>
            </a:r>
            <a:r>
              <a:rPr lang="en-US" altLang="zh-CN" sz="1100" dirty="0">
                <a:solidFill>
                  <a:schemeClr val="accent2"/>
                </a:solidFill>
                <a:latin typeface="+mn-lt"/>
                <a:ea typeface="+mn-ea"/>
              </a:rPr>
              <a:t>=y+1</a:t>
            </a:r>
          </a:p>
        </p:txBody>
      </p:sp>
      <p:sp>
        <p:nvSpPr>
          <p:cNvPr id="88130" name="Text Box 94"/>
          <p:cNvSpPr txBox="1">
            <a:spLocks noChangeArrowheads="1"/>
          </p:cNvSpPr>
          <p:nvPr/>
        </p:nvSpPr>
        <p:spPr bwMode="auto">
          <a:xfrm>
            <a:off x="3168984" y="3993102"/>
            <a:ext cx="1667444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received SYNACK(x) 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latin typeface="+mn-lt"/>
                <a:ea typeface="+mn-ea"/>
              </a:rPr>
              <a:t>indicates server is live;</a:t>
            </a:r>
          </a:p>
        </p:txBody>
      </p:sp>
      <p:sp>
        <p:nvSpPr>
          <p:cNvPr id="88131" name="Text Box 95"/>
          <p:cNvSpPr txBox="1">
            <a:spLocks noChangeArrowheads="1"/>
          </p:cNvSpPr>
          <p:nvPr/>
        </p:nvSpPr>
        <p:spPr bwMode="auto">
          <a:xfrm>
            <a:off x="7428964" y="3918405"/>
            <a:ext cx="1558440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received ACK(y) 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solidFill>
                  <a:srgbClr val="FF0000"/>
                </a:solidFill>
                <a:latin typeface="+mn-lt"/>
                <a:ea typeface="+mn-ea"/>
              </a:rPr>
              <a:t>indicates client is live</a:t>
            </a:r>
          </a:p>
        </p:txBody>
      </p:sp>
      <p:grpSp>
        <p:nvGrpSpPr>
          <p:cNvPr id="394345" name="Group 105"/>
          <p:cNvGrpSpPr>
            <a:grpSpLocks/>
          </p:cNvGrpSpPr>
          <p:nvPr/>
        </p:nvGrpSpPr>
        <p:grpSpPr bwMode="auto">
          <a:xfrm>
            <a:off x="1847851" y="2279652"/>
            <a:ext cx="979487" cy="701676"/>
            <a:chOff x="197" y="1387"/>
            <a:chExt cx="617" cy="442"/>
          </a:xfrm>
        </p:grpSpPr>
        <p:sp>
          <p:nvSpPr>
            <p:cNvPr id="88125" name="Text Box 91"/>
            <p:cNvSpPr txBox="1">
              <a:spLocks noChangeArrowheads="1"/>
            </p:cNvSpPr>
            <p:nvPr/>
          </p:nvSpPr>
          <p:spPr bwMode="auto">
            <a:xfrm>
              <a:off x="197" y="1616"/>
              <a:ext cx="61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SYNSENT</a:t>
              </a:r>
            </a:p>
          </p:txBody>
        </p:sp>
        <p:sp>
          <p:nvSpPr>
            <p:cNvPr id="88126" name="Line 103"/>
            <p:cNvSpPr>
              <a:spLocks noChangeShapeType="1"/>
            </p:cNvSpPr>
            <p:nvPr/>
          </p:nvSpPr>
          <p:spPr bwMode="auto">
            <a:xfrm>
              <a:off x="462" y="1387"/>
              <a:ext cx="0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88123" name="Text Box 16"/>
          <p:cNvSpPr txBox="1">
            <a:spLocks noChangeArrowheads="1"/>
          </p:cNvSpPr>
          <p:nvPr/>
        </p:nvSpPr>
        <p:spPr bwMode="auto">
          <a:xfrm>
            <a:off x="1775616" y="4599438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chemeClr val="accent5"/>
                </a:solidFill>
                <a:latin typeface="+mn-lt"/>
                <a:ea typeface="+mn-ea"/>
              </a:rPr>
              <a:t>CLOSED</a:t>
            </a:r>
          </a:p>
        </p:txBody>
      </p:sp>
      <p:sp>
        <p:nvSpPr>
          <p:cNvPr id="88124" name="Line 104"/>
          <p:cNvSpPr>
            <a:spLocks noChangeShapeType="1"/>
          </p:cNvSpPr>
          <p:nvPr/>
        </p:nvSpPr>
        <p:spPr bwMode="auto">
          <a:xfrm>
            <a:off x="2273301" y="2940051"/>
            <a:ext cx="0" cy="8928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394348" name="Group 108"/>
          <p:cNvGrpSpPr>
            <a:grpSpLocks/>
          </p:cNvGrpSpPr>
          <p:nvPr/>
        </p:nvGrpSpPr>
        <p:grpSpPr bwMode="auto">
          <a:xfrm>
            <a:off x="9310694" y="1598613"/>
            <a:ext cx="1227138" cy="4176709"/>
            <a:chOff x="4898" y="958"/>
            <a:chExt cx="773" cy="2631"/>
          </a:xfrm>
        </p:grpSpPr>
        <p:sp>
          <p:nvSpPr>
            <p:cNvPr id="88121" name="Text Box 99"/>
            <p:cNvSpPr txBox="1">
              <a:spLocks noChangeArrowheads="1"/>
            </p:cNvSpPr>
            <p:nvPr/>
          </p:nvSpPr>
          <p:spPr bwMode="auto">
            <a:xfrm>
              <a:off x="4898" y="1961"/>
              <a:ext cx="66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SYN RCVD</a:t>
              </a:r>
            </a:p>
          </p:txBody>
        </p:sp>
        <p:sp>
          <p:nvSpPr>
            <p:cNvPr id="88122" name="Line 106"/>
            <p:cNvSpPr>
              <a:spLocks noChangeShapeType="1"/>
            </p:cNvSpPr>
            <p:nvPr/>
          </p:nvSpPr>
          <p:spPr bwMode="auto">
            <a:xfrm>
              <a:off x="5339" y="1422"/>
              <a:ext cx="0" cy="5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88" name="Text Box 99"/>
            <p:cNvSpPr txBox="1">
              <a:spLocks noChangeArrowheads="1"/>
            </p:cNvSpPr>
            <p:nvPr/>
          </p:nvSpPr>
          <p:spPr bwMode="auto">
            <a:xfrm>
              <a:off x="5006" y="3376"/>
              <a:ext cx="66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SYN RCVD</a:t>
              </a:r>
            </a:p>
          </p:txBody>
        </p:sp>
        <p:sp>
          <p:nvSpPr>
            <p:cNvPr id="89" name="Line 106"/>
            <p:cNvSpPr>
              <a:spLocks noChangeShapeType="1"/>
            </p:cNvSpPr>
            <p:nvPr/>
          </p:nvSpPr>
          <p:spPr bwMode="auto">
            <a:xfrm>
              <a:off x="5333" y="3098"/>
              <a:ext cx="0" cy="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3" name="Line 106">
              <a:extLst>
                <a:ext uri="{FF2B5EF4-FFF2-40B4-BE49-F238E27FC236}">
                  <a16:creationId xmlns:a16="http://schemas.microsoft.com/office/drawing/2014/main" id="{F981788A-7BFD-4532-90D2-C6B53B083D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38" y="958"/>
              <a:ext cx="0" cy="2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394347" name="Line 107"/>
          <p:cNvSpPr>
            <a:spLocks noChangeShapeType="1"/>
          </p:cNvSpPr>
          <p:nvPr/>
        </p:nvSpPr>
        <p:spPr bwMode="auto">
          <a:xfrm>
            <a:off x="9993313" y="3536951"/>
            <a:ext cx="0" cy="43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88080" name="Group 113"/>
          <p:cNvGrpSpPr>
            <a:grpSpLocks/>
          </p:cNvGrpSpPr>
          <p:nvPr/>
        </p:nvGrpSpPr>
        <p:grpSpPr bwMode="auto">
          <a:xfrm>
            <a:off x="1812926" y="1195389"/>
            <a:ext cx="8580438" cy="1133476"/>
            <a:chOff x="182" y="753"/>
            <a:chExt cx="5405" cy="714"/>
          </a:xfrm>
        </p:grpSpPr>
        <p:sp>
          <p:nvSpPr>
            <p:cNvPr id="88081" name="Text Box 114"/>
            <p:cNvSpPr txBox="1">
              <a:spLocks noChangeArrowheads="1"/>
            </p:cNvSpPr>
            <p:nvPr/>
          </p:nvSpPr>
          <p:spPr bwMode="auto">
            <a:xfrm>
              <a:off x="284" y="1002"/>
              <a:ext cx="642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i="1" dirty="0">
                  <a:solidFill>
                    <a:srgbClr val="000099"/>
                  </a:solidFill>
                  <a:latin typeface="+mn-lt"/>
                  <a:ea typeface="+mn-ea"/>
                </a:rPr>
                <a:t>client state</a:t>
              </a:r>
            </a:p>
            <a:p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1600" i="1" dirty="0">
                <a:solidFill>
                  <a:srgbClr val="000099"/>
                </a:solidFill>
                <a:latin typeface="+mn-lt"/>
                <a:ea typeface="+mn-ea"/>
              </a:endParaRPr>
            </a:p>
          </p:txBody>
        </p:sp>
        <p:sp>
          <p:nvSpPr>
            <p:cNvPr id="88082" name="Text Box 115"/>
            <p:cNvSpPr txBox="1">
              <a:spLocks noChangeArrowheads="1"/>
            </p:cNvSpPr>
            <p:nvPr/>
          </p:nvSpPr>
          <p:spPr bwMode="auto">
            <a:xfrm>
              <a:off x="182" y="1243"/>
              <a:ext cx="5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CLOSED</a:t>
              </a:r>
            </a:p>
          </p:txBody>
        </p:sp>
        <p:sp>
          <p:nvSpPr>
            <p:cNvPr id="88083" name="Text Box 116"/>
            <p:cNvSpPr txBox="1">
              <a:spLocks noChangeArrowheads="1"/>
            </p:cNvSpPr>
            <p:nvPr/>
          </p:nvSpPr>
          <p:spPr bwMode="auto">
            <a:xfrm>
              <a:off x="4274" y="753"/>
              <a:ext cx="68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i="1" dirty="0">
                  <a:solidFill>
                    <a:srgbClr val="000099"/>
                  </a:solidFill>
                  <a:latin typeface="+mn-lt"/>
                  <a:ea typeface="+mn-ea"/>
                </a:rPr>
                <a:t>server state</a:t>
              </a:r>
            </a:p>
            <a:p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CN" sz="1600" i="1" dirty="0">
                <a:solidFill>
                  <a:srgbClr val="000099"/>
                </a:solidFill>
                <a:latin typeface="+mn-lt"/>
                <a:ea typeface="+mn-ea"/>
              </a:endParaRPr>
            </a:p>
          </p:txBody>
        </p:sp>
        <p:sp>
          <p:nvSpPr>
            <p:cNvPr id="88084" name="Text Box 117"/>
            <p:cNvSpPr txBox="1">
              <a:spLocks noChangeArrowheads="1"/>
            </p:cNvSpPr>
            <p:nvPr/>
          </p:nvSpPr>
          <p:spPr bwMode="auto">
            <a:xfrm>
              <a:off x="5058" y="1254"/>
              <a:ext cx="48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LISTEN</a:t>
              </a:r>
            </a:p>
          </p:txBody>
        </p:sp>
        <p:grpSp>
          <p:nvGrpSpPr>
            <p:cNvPr id="88085" name="Group 118"/>
            <p:cNvGrpSpPr>
              <a:grpSpLocks/>
            </p:cNvGrpSpPr>
            <p:nvPr/>
          </p:nvGrpSpPr>
          <p:grpSpPr bwMode="auto">
            <a:xfrm>
              <a:off x="1914" y="1049"/>
              <a:ext cx="405" cy="378"/>
              <a:chOff x="-44" y="1473"/>
              <a:chExt cx="981" cy="1105"/>
            </a:xfrm>
          </p:grpSpPr>
          <p:pic>
            <p:nvPicPr>
              <p:cNvPr id="88119" name="Picture 11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8120" name="Freeform 12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2326 w 356"/>
                  <a:gd name="T3" fmla="*/ 131 h 368"/>
                  <a:gd name="T4" fmla="*/ 2759 w 356"/>
                  <a:gd name="T5" fmla="*/ 2736 h 368"/>
                  <a:gd name="T6" fmla="*/ 608 w 356"/>
                  <a:gd name="T7" fmla="*/ 3422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88086" name="Group 121"/>
            <p:cNvGrpSpPr>
              <a:grpSpLocks/>
            </p:cNvGrpSpPr>
            <p:nvPr/>
          </p:nvGrpSpPr>
          <p:grpSpPr bwMode="auto">
            <a:xfrm>
              <a:off x="3572" y="1051"/>
              <a:ext cx="212" cy="323"/>
              <a:chOff x="4140" y="429"/>
              <a:chExt cx="1425" cy="2396"/>
            </a:xfrm>
          </p:grpSpPr>
          <p:sp>
            <p:nvSpPr>
              <p:cNvPr id="88087" name="Freeform 122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14 w 354"/>
                  <a:gd name="T1" fmla="*/ 0 h 2742"/>
                  <a:gd name="T2" fmla="*/ 74 w 354"/>
                  <a:gd name="T3" fmla="*/ 95 h 2742"/>
                  <a:gd name="T4" fmla="*/ 73 w 354"/>
                  <a:gd name="T5" fmla="*/ 734 h 2742"/>
                  <a:gd name="T6" fmla="*/ 0 w 354"/>
                  <a:gd name="T7" fmla="*/ 768 h 2742"/>
                  <a:gd name="T8" fmla="*/ 14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88088" name="Rectangle 123"/>
              <p:cNvSpPr>
                <a:spLocks noChangeArrowheads="1"/>
              </p:cNvSpPr>
              <p:nvPr/>
            </p:nvSpPr>
            <p:spPr bwMode="auto">
              <a:xfrm>
                <a:off x="4207" y="429"/>
                <a:ext cx="1049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8089" name="Freeform 124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45 w 211"/>
                  <a:gd name="T3" fmla="*/ 61 h 2537"/>
                  <a:gd name="T4" fmla="*/ 2 w 211"/>
                  <a:gd name="T5" fmla="*/ 699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88090" name="Freeform 125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70 w 328"/>
                  <a:gd name="T3" fmla="*/ 36 h 226"/>
                  <a:gd name="T4" fmla="*/ 70 w 328"/>
                  <a:gd name="T5" fmla="*/ 64 h 226"/>
                  <a:gd name="T6" fmla="*/ 0 w 328"/>
                  <a:gd name="T7" fmla="*/ 2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88091" name="Rectangle 126"/>
              <p:cNvSpPr>
                <a:spLocks noChangeArrowheads="1"/>
              </p:cNvSpPr>
              <p:nvPr/>
            </p:nvSpPr>
            <p:spPr bwMode="auto">
              <a:xfrm>
                <a:off x="4214" y="696"/>
                <a:ext cx="592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grpSp>
            <p:nvGrpSpPr>
              <p:cNvPr id="88092" name="Group 127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88117" name="AutoShape 128"/>
                <p:cNvSpPr>
                  <a:spLocks noChangeArrowheads="1"/>
                </p:cNvSpPr>
                <p:nvPr/>
              </p:nvSpPr>
              <p:spPr bwMode="auto">
                <a:xfrm>
                  <a:off x="617" y="2566"/>
                  <a:ext cx="721" cy="14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88118" name="AutoShape 129"/>
                <p:cNvSpPr>
                  <a:spLocks noChangeArrowheads="1"/>
                </p:cNvSpPr>
                <p:nvPr/>
              </p:nvSpPr>
              <p:spPr bwMode="auto">
                <a:xfrm>
                  <a:off x="634" y="2581"/>
                  <a:ext cx="688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88093" name="Rectangle 130"/>
              <p:cNvSpPr>
                <a:spLocks noChangeArrowheads="1"/>
              </p:cNvSpPr>
              <p:nvPr/>
            </p:nvSpPr>
            <p:spPr bwMode="auto">
              <a:xfrm>
                <a:off x="4221" y="1022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grpSp>
            <p:nvGrpSpPr>
              <p:cNvPr id="88094" name="Group 131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88115" name="AutoShape 132"/>
                <p:cNvSpPr>
                  <a:spLocks noChangeArrowheads="1"/>
                </p:cNvSpPr>
                <p:nvPr/>
              </p:nvSpPr>
              <p:spPr bwMode="auto">
                <a:xfrm>
                  <a:off x="611" y="2567"/>
                  <a:ext cx="730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88116" name="AutoShape 133"/>
                <p:cNvSpPr>
                  <a:spLocks noChangeArrowheads="1"/>
                </p:cNvSpPr>
                <p:nvPr/>
              </p:nvSpPr>
              <p:spPr bwMode="auto">
                <a:xfrm>
                  <a:off x="628" y="2582"/>
                  <a:ext cx="696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88095" name="Rectangle 134"/>
              <p:cNvSpPr>
                <a:spLocks noChangeArrowheads="1"/>
              </p:cNvSpPr>
              <p:nvPr/>
            </p:nvSpPr>
            <p:spPr bwMode="auto">
              <a:xfrm>
                <a:off x="4214" y="1356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8096" name="Rectangle 135"/>
              <p:cNvSpPr>
                <a:spLocks noChangeArrowheads="1"/>
              </p:cNvSpPr>
              <p:nvPr/>
            </p:nvSpPr>
            <p:spPr bwMode="auto">
              <a:xfrm>
                <a:off x="4227" y="1653"/>
                <a:ext cx="598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grpSp>
            <p:nvGrpSpPr>
              <p:cNvPr id="88097" name="Group 136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88113" name="AutoShape 137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0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88114" name="AutoShape 138"/>
                <p:cNvSpPr>
                  <a:spLocks noChangeArrowheads="1"/>
                </p:cNvSpPr>
                <p:nvPr/>
              </p:nvSpPr>
              <p:spPr bwMode="auto">
                <a:xfrm>
                  <a:off x="635" y="2585"/>
                  <a:ext cx="687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88098" name="Freeform 139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70 w 328"/>
                  <a:gd name="T3" fmla="*/ 35 h 226"/>
                  <a:gd name="T4" fmla="*/ 70 w 328"/>
                  <a:gd name="T5" fmla="*/ 62 h 226"/>
                  <a:gd name="T6" fmla="*/ 0 w 328"/>
                  <a:gd name="T7" fmla="*/ 2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grpSp>
            <p:nvGrpSpPr>
              <p:cNvPr id="88099" name="Group 140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88111" name="AutoShape 141"/>
                <p:cNvSpPr>
                  <a:spLocks noChangeArrowheads="1"/>
                </p:cNvSpPr>
                <p:nvPr/>
              </p:nvSpPr>
              <p:spPr bwMode="auto">
                <a:xfrm>
                  <a:off x="613" y="2568"/>
                  <a:ext cx="728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88112" name="AutoShape 142"/>
                <p:cNvSpPr>
                  <a:spLocks noChangeArrowheads="1"/>
                </p:cNvSpPr>
                <p:nvPr/>
              </p:nvSpPr>
              <p:spPr bwMode="auto">
                <a:xfrm>
                  <a:off x="630" y="2582"/>
                  <a:ext cx="695" cy="111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88100" name="Rectangle 143"/>
              <p:cNvSpPr>
                <a:spLocks noChangeArrowheads="1"/>
              </p:cNvSpPr>
              <p:nvPr/>
            </p:nvSpPr>
            <p:spPr bwMode="auto">
              <a:xfrm>
                <a:off x="5249" y="429"/>
                <a:ext cx="67" cy="2292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8101" name="Freeform 144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62 w 296"/>
                  <a:gd name="T3" fmla="*/ 39 h 256"/>
                  <a:gd name="T4" fmla="*/ 62 w 296"/>
                  <a:gd name="T5" fmla="*/ 71 h 256"/>
                  <a:gd name="T6" fmla="*/ 0 w 296"/>
                  <a:gd name="T7" fmla="*/ 2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88102" name="Freeform 145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65 w 304"/>
                  <a:gd name="T3" fmla="*/ 46 h 288"/>
                  <a:gd name="T4" fmla="*/ 61 w 304"/>
                  <a:gd name="T5" fmla="*/ 81 h 288"/>
                  <a:gd name="T6" fmla="*/ 2 w 304"/>
                  <a:gd name="T7" fmla="*/ 35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88103" name="Oval 146"/>
              <p:cNvSpPr>
                <a:spLocks noChangeArrowheads="1"/>
              </p:cNvSpPr>
              <p:nvPr/>
            </p:nvSpPr>
            <p:spPr bwMode="auto">
              <a:xfrm>
                <a:off x="5518" y="2610"/>
                <a:ext cx="47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8104" name="Freeform 147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30 h 240"/>
                  <a:gd name="T2" fmla="*/ 2 w 306"/>
                  <a:gd name="T3" fmla="*/ 68 h 240"/>
                  <a:gd name="T4" fmla="*/ 65 w 306"/>
                  <a:gd name="T5" fmla="*/ 31 h 240"/>
                  <a:gd name="T6" fmla="*/ 62 w 306"/>
                  <a:gd name="T7" fmla="*/ 0 h 240"/>
                  <a:gd name="T8" fmla="*/ 0 w 306"/>
                  <a:gd name="T9" fmla="*/ 30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88105" name="AutoShape 148"/>
              <p:cNvSpPr>
                <a:spLocks noChangeArrowheads="1"/>
              </p:cNvSpPr>
              <p:nvPr/>
            </p:nvSpPr>
            <p:spPr bwMode="auto">
              <a:xfrm>
                <a:off x="4140" y="2677"/>
                <a:ext cx="1196" cy="148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8106" name="AutoShape 149"/>
              <p:cNvSpPr>
                <a:spLocks noChangeArrowheads="1"/>
              </p:cNvSpPr>
              <p:nvPr/>
            </p:nvSpPr>
            <p:spPr bwMode="auto">
              <a:xfrm>
                <a:off x="4207" y="2714"/>
                <a:ext cx="1069" cy="8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8107" name="Oval 150"/>
              <p:cNvSpPr>
                <a:spLocks noChangeArrowheads="1"/>
              </p:cNvSpPr>
              <p:nvPr/>
            </p:nvSpPr>
            <p:spPr bwMode="auto">
              <a:xfrm>
                <a:off x="4308" y="2380"/>
                <a:ext cx="155" cy="148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8108" name="Oval 151"/>
              <p:cNvSpPr>
                <a:spLocks noChangeArrowheads="1"/>
              </p:cNvSpPr>
              <p:nvPr/>
            </p:nvSpPr>
            <p:spPr bwMode="auto">
              <a:xfrm>
                <a:off x="4483" y="2387"/>
                <a:ext cx="161" cy="14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zh-CN" altLang="zh-CN" sz="1800">
                  <a:solidFill>
                    <a:srgbClr val="FF0000"/>
                  </a:solidFill>
                  <a:latin typeface="+mn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88109" name="Oval 152"/>
              <p:cNvSpPr>
                <a:spLocks noChangeArrowheads="1"/>
              </p:cNvSpPr>
              <p:nvPr/>
            </p:nvSpPr>
            <p:spPr bwMode="auto">
              <a:xfrm>
                <a:off x="4664" y="2380"/>
                <a:ext cx="155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88110" name="Rectangle 153"/>
              <p:cNvSpPr>
                <a:spLocks noChangeArrowheads="1"/>
              </p:cNvSpPr>
              <p:nvPr/>
            </p:nvSpPr>
            <p:spPr bwMode="auto">
              <a:xfrm>
                <a:off x="5061" y="1838"/>
                <a:ext cx="87" cy="757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2" name="Text Box 115">
              <a:extLst>
                <a:ext uri="{FF2B5EF4-FFF2-40B4-BE49-F238E27FC236}">
                  <a16:creationId xmlns:a16="http://schemas.microsoft.com/office/drawing/2014/main" id="{0366EE83-579C-4B71-A0DE-1544724170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4" y="787"/>
              <a:ext cx="5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CLOSED</a:t>
              </a: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140</a:t>
            </a:fld>
            <a:endParaRPr lang="en-US" altLang="zh-CN" dirty="0"/>
          </a:p>
        </p:txBody>
      </p:sp>
      <p:cxnSp>
        <p:nvCxnSpPr>
          <p:cNvPr id="4" name="直接箭头连接符 3"/>
          <p:cNvCxnSpPr/>
          <p:nvPr/>
        </p:nvCxnSpPr>
        <p:spPr bwMode="auto">
          <a:xfrm>
            <a:off x="3028655" y="3507827"/>
            <a:ext cx="177958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" name="文本框 4"/>
          <p:cNvSpPr txBox="1"/>
          <p:nvPr/>
        </p:nvSpPr>
        <p:spPr>
          <a:xfrm>
            <a:off x="3350039" y="3570271"/>
            <a:ext cx="887872" cy="338554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3"/>
                </a:solidFill>
                <a:latin typeface="+mn-lt"/>
                <a:ea typeface="+mn-ea"/>
              </a:rPr>
              <a:t>Timer out</a:t>
            </a:r>
            <a:endParaRPr lang="zh-CN" altLang="en-US" sz="1600" dirty="0">
              <a:solidFill>
                <a:schemeClr val="accent3"/>
              </a:solidFill>
              <a:latin typeface="+mn-lt"/>
              <a:ea typeface="+mn-ea"/>
            </a:endParaRPr>
          </a:p>
        </p:txBody>
      </p:sp>
      <p:sp>
        <p:nvSpPr>
          <p:cNvPr id="79" name="Line 10"/>
          <p:cNvSpPr>
            <a:spLocks noChangeShapeType="1"/>
          </p:cNvSpPr>
          <p:nvPr/>
        </p:nvSpPr>
        <p:spPr bwMode="auto">
          <a:xfrm>
            <a:off x="4808538" y="3507828"/>
            <a:ext cx="2603530" cy="2043441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0" name="Text Box 13"/>
          <p:cNvSpPr txBox="1">
            <a:spLocks noChangeArrowheads="1"/>
          </p:cNvSpPr>
          <p:nvPr/>
        </p:nvSpPr>
        <p:spPr bwMode="auto">
          <a:xfrm>
            <a:off x="5237933" y="3176310"/>
            <a:ext cx="1471877" cy="33855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 err="1">
                <a:latin typeface="+mn-lt"/>
                <a:ea typeface="+mn-ea"/>
              </a:rPr>
              <a:t>SYNbit</a:t>
            </a:r>
            <a:r>
              <a:rPr lang="en-US" altLang="zh-CN" sz="1600" dirty="0">
                <a:latin typeface="+mn-lt"/>
                <a:ea typeface="+mn-ea"/>
              </a:rPr>
              <a:t>=1, </a:t>
            </a:r>
            <a:r>
              <a:rPr lang="en-US" altLang="zh-CN" sz="1600" dirty="0" err="1">
                <a:latin typeface="+mn-lt"/>
                <a:ea typeface="+mn-ea"/>
              </a:rPr>
              <a:t>Seq</a:t>
            </a:r>
            <a:r>
              <a:rPr lang="en-US" altLang="zh-CN" sz="1600" dirty="0">
                <a:latin typeface="+mn-lt"/>
                <a:ea typeface="+mn-ea"/>
              </a:rPr>
              <a:t>=x</a:t>
            </a:r>
          </a:p>
        </p:txBody>
      </p:sp>
      <p:sp>
        <p:nvSpPr>
          <p:cNvPr id="81" name="Text Box 21"/>
          <p:cNvSpPr txBox="1">
            <a:spLocks noChangeArrowheads="1"/>
          </p:cNvSpPr>
          <p:nvPr/>
        </p:nvSpPr>
        <p:spPr bwMode="auto">
          <a:xfrm>
            <a:off x="3119320" y="3183719"/>
            <a:ext cx="1678344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solidFill>
                  <a:schemeClr val="accent5"/>
                </a:solidFill>
                <a:latin typeface="+mn-lt"/>
                <a:ea typeface="+mn-ea"/>
              </a:rPr>
              <a:t>re-send TCP SYN </a:t>
            </a:r>
            <a:r>
              <a:rPr lang="en-US" altLang="zh-CN" sz="1400" dirty="0" err="1">
                <a:solidFill>
                  <a:schemeClr val="accent5"/>
                </a:solidFill>
                <a:latin typeface="+mn-lt"/>
                <a:ea typeface="+mn-ea"/>
              </a:rPr>
              <a:t>msg</a:t>
            </a:r>
            <a:endParaRPr lang="en-US" altLang="zh-CN" sz="1400" dirty="0">
              <a:solidFill>
                <a:schemeClr val="accent5"/>
              </a:solidFill>
              <a:latin typeface="+mn-lt"/>
              <a:ea typeface="+mn-ea"/>
            </a:endParaRPr>
          </a:p>
        </p:txBody>
      </p:sp>
      <p:sp>
        <p:nvSpPr>
          <p:cNvPr id="82" name="Text Box 95"/>
          <p:cNvSpPr txBox="1">
            <a:spLocks noChangeArrowheads="1"/>
          </p:cNvSpPr>
          <p:nvPr/>
        </p:nvSpPr>
        <p:spPr bwMode="auto">
          <a:xfrm>
            <a:off x="7401462" y="5193834"/>
            <a:ext cx="1477969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solidFill>
                  <a:schemeClr val="accent5"/>
                </a:solidFill>
                <a:latin typeface="+mn-lt"/>
                <a:ea typeface="+mn-ea"/>
              </a:rPr>
              <a:t>delayed SYN(x) 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solidFill>
                  <a:schemeClr val="accent5"/>
                </a:solidFill>
                <a:latin typeface="+mn-lt"/>
                <a:ea typeface="+mn-ea"/>
              </a:rPr>
              <a:t>send TCP SYNACK</a:t>
            </a: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 err="1">
                <a:solidFill>
                  <a:schemeClr val="accent5"/>
                </a:solidFill>
                <a:latin typeface="+mn-lt"/>
                <a:ea typeface="+mn-ea"/>
              </a:rPr>
              <a:t>msg</a:t>
            </a:r>
            <a:r>
              <a:rPr lang="en-US" altLang="zh-CN" sz="1400" dirty="0">
                <a:solidFill>
                  <a:schemeClr val="accent5"/>
                </a:solidFill>
                <a:latin typeface="+mn-lt"/>
                <a:ea typeface="+mn-ea"/>
              </a:rPr>
              <a:t>, </a:t>
            </a:r>
            <a:r>
              <a:rPr lang="en-US" altLang="zh-CN" sz="1400" dirty="0" err="1">
                <a:solidFill>
                  <a:schemeClr val="accent5"/>
                </a:solidFill>
                <a:latin typeface="+mn-lt"/>
                <a:ea typeface="+mn-ea"/>
              </a:rPr>
              <a:t>acking</a:t>
            </a:r>
            <a:r>
              <a:rPr lang="en-US" altLang="zh-CN" sz="1400" dirty="0">
                <a:solidFill>
                  <a:schemeClr val="accent5"/>
                </a:solidFill>
                <a:latin typeface="+mn-lt"/>
                <a:ea typeface="+mn-ea"/>
              </a:rPr>
              <a:t> SYN</a:t>
            </a:r>
          </a:p>
        </p:txBody>
      </p:sp>
      <p:sp>
        <p:nvSpPr>
          <p:cNvPr id="83" name="Line 11"/>
          <p:cNvSpPr>
            <a:spLocks noChangeShapeType="1"/>
          </p:cNvSpPr>
          <p:nvPr/>
        </p:nvSpPr>
        <p:spPr bwMode="auto">
          <a:xfrm flipH="1">
            <a:off x="4819413" y="5561430"/>
            <a:ext cx="2582047" cy="58619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4" name="Text Box 21"/>
          <p:cNvSpPr txBox="1">
            <a:spLocks noChangeArrowheads="1"/>
          </p:cNvSpPr>
          <p:nvPr/>
        </p:nvSpPr>
        <p:spPr bwMode="auto">
          <a:xfrm>
            <a:off x="3466963" y="6067539"/>
            <a:ext cx="1260922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solidFill>
                  <a:schemeClr val="accent5"/>
                </a:solidFill>
                <a:latin typeface="+mn-lt"/>
                <a:ea typeface="+mn-ea"/>
              </a:rPr>
              <a:t>Wrong SYNACK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solidFill>
                  <a:schemeClr val="accent5"/>
                </a:solidFill>
                <a:latin typeface="+mn-lt"/>
                <a:ea typeface="+mn-ea"/>
              </a:rPr>
              <a:t>Discard it</a:t>
            </a:r>
          </a:p>
        </p:txBody>
      </p:sp>
      <p:sp>
        <p:nvSpPr>
          <p:cNvPr id="76" name="Line 40"/>
          <p:cNvSpPr>
            <a:spLocks noChangeShapeType="1"/>
          </p:cNvSpPr>
          <p:nvPr/>
        </p:nvSpPr>
        <p:spPr bwMode="auto">
          <a:xfrm>
            <a:off x="2865121" y="4768507"/>
            <a:ext cx="6585267" cy="0"/>
          </a:xfrm>
          <a:prstGeom prst="line">
            <a:avLst/>
          </a:prstGeom>
          <a:noFill/>
          <a:ln w="28575">
            <a:solidFill>
              <a:srgbClr val="CC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7" name="Text Box 85"/>
          <p:cNvSpPr txBox="1">
            <a:spLocks noChangeArrowheads="1"/>
          </p:cNvSpPr>
          <p:nvPr/>
        </p:nvSpPr>
        <p:spPr bwMode="auto">
          <a:xfrm>
            <a:off x="5299760" y="4519271"/>
            <a:ext cx="971741" cy="48013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connection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x completes</a:t>
            </a:r>
          </a:p>
        </p:txBody>
      </p:sp>
      <p:sp>
        <p:nvSpPr>
          <p:cNvPr id="78" name="Text Box 16"/>
          <p:cNvSpPr txBox="1">
            <a:spLocks noChangeArrowheads="1"/>
          </p:cNvSpPr>
          <p:nvPr/>
        </p:nvSpPr>
        <p:spPr bwMode="auto">
          <a:xfrm>
            <a:off x="1882335" y="3870901"/>
            <a:ext cx="7364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rgbClr val="CC0000"/>
                </a:solidFill>
                <a:latin typeface="+mn-lt"/>
                <a:ea typeface="+mn-ea"/>
              </a:rPr>
              <a:t>ESTAB</a:t>
            </a:r>
          </a:p>
        </p:txBody>
      </p:sp>
      <p:sp>
        <p:nvSpPr>
          <p:cNvPr id="85" name="Line 104"/>
          <p:cNvSpPr>
            <a:spLocks noChangeShapeType="1"/>
          </p:cNvSpPr>
          <p:nvPr/>
        </p:nvSpPr>
        <p:spPr bwMode="auto">
          <a:xfrm>
            <a:off x="2250544" y="4174807"/>
            <a:ext cx="0" cy="4464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6" name="Text Box 16"/>
          <p:cNvSpPr txBox="1">
            <a:spLocks noChangeArrowheads="1"/>
          </p:cNvSpPr>
          <p:nvPr/>
        </p:nvSpPr>
        <p:spPr bwMode="auto">
          <a:xfrm>
            <a:off x="9567062" y="4681120"/>
            <a:ext cx="7729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chemeClr val="accent5"/>
                </a:solidFill>
                <a:latin typeface="+mn-lt"/>
                <a:ea typeface="+mn-ea"/>
              </a:rPr>
              <a:t>LISTEN</a:t>
            </a:r>
          </a:p>
        </p:txBody>
      </p:sp>
      <p:sp>
        <p:nvSpPr>
          <p:cNvPr id="87" name="Line 104"/>
          <p:cNvSpPr>
            <a:spLocks noChangeShapeType="1"/>
          </p:cNvSpPr>
          <p:nvPr/>
        </p:nvSpPr>
        <p:spPr bwMode="auto">
          <a:xfrm>
            <a:off x="9989892" y="4256489"/>
            <a:ext cx="0" cy="4464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0" name="Line 104"/>
          <p:cNvSpPr>
            <a:spLocks noChangeShapeType="1"/>
          </p:cNvSpPr>
          <p:nvPr/>
        </p:nvSpPr>
        <p:spPr bwMode="auto">
          <a:xfrm>
            <a:off x="2232079" y="4959292"/>
            <a:ext cx="0" cy="4464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1" name="Text Box 16"/>
          <p:cNvSpPr txBox="1">
            <a:spLocks noChangeArrowheads="1"/>
          </p:cNvSpPr>
          <p:nvPr/>
        </p:nvSpPr>
        <p:spPr bwMode="auto">
          <a:xfrm>
            <a:off x="2075376" y="5488595"/>
            <a:ext cx="2776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solidFill>
                  <a:schemeClr val="accent5"/>
                </a:solidFill>
                <a:latin typeface="+mn-lt"/>
                <a:ea typeface="+mn-ea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7167780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>
          <a:xfrm>
            <a:off x="2559050" y="1558854"/>
            <a:ext cx="7842409" cy="3359221"/>
          </a:xfrm>
        </p:spPr>
        <p:txBody>
          <a:bodyPr/>
          <a:lstStyle/>
          <a:p>
            <a:r>
              <a:rPr lang="en-US" altLang="zh-CN" dirty="0"/>
              <a:t>Why does not the initial seq # start from 0?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074400" y="6510338"/>
            <a:ext cx="1117600" cy="347662"/>
          </a:xfrm>
        </p:spPr>
        <p:txBody>
          <a:bodyPr/>
          <a:lstStyle/>
          <a:p>
            <a:fld id="{F769371F-0F95-4BDF-9A9A-7FF549C12214}" type="slidenum">
              <a:rPr lang="en-US" altLang="zh-CN" smtClean="0"/>
              <a:pPr/>
              <a:t>141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5362371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9DB5C7F-9A1A-4DBD-BE1D-22D1652E9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00" y="360000"/>
            <a:ext cx="4996446" cy="890588"/>
          </a:xfrm>
        </p:spPr>
        <p:txBody>
          <a:bodyPr/>
          <a:lstStyle/>
          <a:p>
            <a:r>
              <a:rPr lang="en-US" altLang="zh-CN" dirty="0">
                <a:latin typeface="+mn-lt"/>
                <a:ea typeface="+mn-ea"/>
              </a:rPr>
              <a:t>Possible consequence 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8BC95F9-A99E-49DE-B515-52FB56A68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9371F-0F95-4BDF-9A9A-7FF549C12214}" type="slidenum">
              <a:rPr lang="en-US" altLang="zh-CN" smtClean="0"/>
              <a:pPr/>
              <a:t>142</a:t>
            </a:fld>
            <a:endParaRPr lang="en-US" altLang="zh-CN" dirty="0"/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27CEC0B2-4CE7-473E-A7F2-838B1E13C4B8}"/>
              </a:ext>
            </a:extLst>
          </p:cNvPr>
          <p:cNvCxnSpPr>
            <a:cxnSpLocks/>
          </p:cNvCxnSpPr>
          <p:nvPr/>
        </p:nvCxnSpPr>
        <p:spPr bwMode="auto">
          <a:xfrm flipH="1">
            <a:off x="6656243" y="1129516"/>
            <a:ext cx="2743200" cy="25911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F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96DEE545-D5C6-4D9F-A8F0-A1E8E62B9B2B}"/>
              </a:ext>
            </a:extLst>
          </p:cNvPr>
          <p:cNvSpPr txBox="1"/>
          <p:nvPr/>
        </p:nvSpPr>
        <p:spPr>
          <a:xfrm>
            <a:off x="8425216" y="643147"/>
            <a:ext cx="6751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+mn-lt"/>
                <a:ea typeface="+mn-ea"/>
              </a:rPr>
              <a:t>SYN,</a:t>
            </a:r>
            <a:r>
              <a:rPr lang="zh-CN" altLang="en-US" sz="1100" dirty="0">
                <a:latin typeface="+mn-lt"/>
                <a:ea typeface="+mn-ea"/>
              </a:rPr>
              <a:t> </a:t>
            </a:r>
            <a:r>
              <a:rPr lang="en-US" altLang="zh-CN" sz="1100" dirty="0">
                <a:latin typeface="+mn-lt"/>
                <a:ea typeface="+mn-ea"/>
              </a:rPr>
              <a:t>x=0</a:t>
            </a:r>
            <a:endParaRPr lang="en-US" sz="1100" dirty="0">
              <a:latin typeface="+mn-lt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B876480-5B53-48C8-AFF8-62EB712ECDFF}"/>
              </a:ext>
            </a:extLst>
          </p:cNvPr>
          <p:cNvSpPr txBox="1"/>
          <p:nvPr/>
        </p:nvSpPr>
        <p:spPr>
          <a:xfrm>
            <a:off x="7169144" y="1020588"/>
            <a:ext cx="6591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+mn-lt"/>
                <a:ea typeface="+mn-ea"/>
              </a:rPr>
              <a:t>SYNACK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2DFB13D-9649-4D9F-A8F1-43943B129972}"/>
              </a:ext>
            </a:extLst>
          </p:cNvPr>
          <p:cNvSpPr txBox="1"/>
          <p:nvPr/>
        </p:nvSpPr>
        <p:spPr>
          <a:xfrm>
            <a:off x="8564624" y="1322770"/>
            <a:ext cx="6591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+mn-lt"/>
                <a:ea typeface="+mn-ea"/>
              </a:rPr>
              <a:t>SYNACK</a:t>
            </a: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6FE58C5C-9EE9-450C-9544-088F635BB420}"/>
              </a:ext>
            </a:extLst>
          </p:cNvPr>
          <p:cNvCxnSpPr>
            <a:cxnSpLocks/>
          </p:cNvCxnSpPr>
          <p:nvPr/>
        </p:nvCxnSpPr>
        <p:spPr bwMode="auto">
          <a:xfrm>
            <a:off x="6656243" y="856056"/>
            <a:ext cx="2743200" cy="24097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049B27E2-02E3-4117-B756-947EAE492567}"/>
              </a:ext>
            </a:extLst>
          </p:cNvPr>
          <p:cNvCxnSpPr>
            <a:cxnSpLocks/>
          </p:cNvCxnSpPr>
          <p:nvPr/>
        </p:nvCxnSpPr>
        <p:spPr bwMode="auto">
          <a:xfrm>
            <a:off x="6656243" y="1421123"/>
            <a:ext cx="2743200" cy="24097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1496CB7A-5DCD-4671-8BB3-5A3A3EC81AC8}"/>
              </a:ext>
            </a:extLst>
          </p:cNvPr>
          <p:cNvSpPr/>
          <p:nvPr/>
        </p:nvSpPr>
        <p:spPr>
          <a:xfrm>
            <a:off x="7117720" y="1694584"/>
            <a:ext cx="235581" cy="14138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9908A2A-79AE-4C67-AD22-95CF4A9D233C}"/>
              </a:ext>
            </a:extLst>
          </p:cNvPr>
          <p:cNvSpPr txBox="1"/>
          <p:nvPr/>
        </p:nvSpPr>
        <p:spPr>
          <a:xfrm>
            <a:off x="7533286" y="1662095"/>
            <a:ext cx="562975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b="1" dirty="0">
                <a:latin typeface="+mn-lt"/>
                <a:ea typeface="+mn-ea"/>
              </a:rPr>
              <a:t>Seq#:0</a:t>
            </a:r>
            <a:endParaRPr lang="zh-CN" altLang="en-US" sz="1100" b="1" dirty="0">
              <a:latin typeface="+mn-lt"/>
              <a:ea typeface="+mn-ea"/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DC6111D7-6448-46F7-958C-93B929A487D8}"/>
              </a:ext>
            </a:extLst>
          </p:cNvPr>
          <p:cNvCxnSpPr>
            <a:cxnSpLocks/>
          </p:cNvCxnSpPr>
          <p:nvPr/>
        </p:nvCxnSpPr>
        <p:spPr bwMode="auto">
          <a:xfrm>
            <a:off x="6656243" y="1923706"/>
            <a:ext cx="2743200" cy="24097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6EDAC5BF-5570-4EDB-8384-A5600DF85386}"/>
              </a:ext>
            </a:extLst>
          </p:cNvPr>
          <p:cNvSpPr/>
          <p:nvPr/>
        </p:nvSpPr>
        <p:spPr>
          <a:xfrm>
            <a:off x="7117720" y="2129017"/>
            <a:ext cx="235581" cy="14138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D417E72-DC69-43CE-8AED-5317243DA398}"/>
              </a:ext>
            </a:extLst>
          </p:cNvPr>
          <p:cNvSpPr txBox="1"/>
          <p:nvPr/>
        </p:nvSpPr>
        <p:spPr>
          <a:xfrm>
            <a:off x="7533286" y="2096528"/>
            <a:ext cx="562975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b="1" dirty="0">
                <a:latin typeface="+mn-lt"/>
                <a:ea typeface="+mn-ea"/>
              </a:rPr>
              <a:t>Seq#:1</a:t>
            </a:r>
            <a:endParaRPr lang="zh-CN" altLang="en-US" sz="1100" b="1" dirty="0">
              <a:latin typeface="+mn-lt"/>
              <a:ea typeface="+mn-ea"/>
            </a:endParaRP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8BE7E106-3C93-423C-8D1C-2C7B82E1BE7A}"/>
              </a:ext>
            </a:extLst>
          </p:cNvPr>
          <p:cNvCxnSpPr>
            <a:cxnSpLocks/>
          </p:cNvCxnSpPr>
          <p:nvPr/>
        </p:nvCxnSpPr>
        <p:spPr bwMode="auto">
          <a:xfrm>
            <a:off x="6656243" y="2358139"/>
            <a:ext cx="2743200" cy="24097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C5C2F033-98FB-4B8A-A3FA-026742330D04}"/>
              </a:ext>
            </a:extLst>
          </p:cNvPr>
          <p:cNvSpPr/>
          <p:nvPr/>
        </p:nvSpPr>
        <p:spPr>
          <a:xfrm>
            <a:off x="7235449" y="3070408"/>
            <a:ext cx="235581" cy="14138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C1C4BFC-044B-4E5B-9A69-E92721A9A857}"/>
              </a:ext>
            </a:extLst>
          </p:cNvPr>
          <p:cNvSpPr txBox="1"/>
          <p:nvPr/>
        </p:nvSpPr>
        <p:spPr>
          <a:xfrm>
            <a:off x="7549342" y="3025622"/>
            <a:ext cx="700833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b="1" dirty="0">
                <a:latin typeface="+mn-lt"/>
                <a:ea typeface="+mn-ea"/>
              </a:rPr>
              <a:t>Seq#:2</a:t>
            </a:r>
            <a:endParaRPr lang="zh-CN" altLang="en-US" sz="1100" b="1" dirty="0">
              <a:latin typeface="+mn-lt"/>
              <a:ea typeface="+mn-ea"/>
            </a:endParaRP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2CAF9F72-45B4-471E-B3B1-E6829D183A57}"/>
              </a:ext>
            </a:extLst>
          </p:cNvPr>
          <p:cNvCxnSpPr>
            <a:cxnSpLocks/>
          </p:cNvCxnSpPr>
          <p:nvPr/>
        </p:nvCxnSpPr>
        <p:spPr bwMode="auto">
          <a:xfrm>
            <a:off x="6656243" y="2825059"/>
            <a:ext cx="2701686" cy="365146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6">
                <a:lumMod val="75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6C41FCD6-8ACB-4884-A89C-78E3D381F2C9}"/>
              </a:ext>
            </a:extLst>
          </p:cNvPr>
          <p:cNvSpPr txBox="1"/>
          <p:nvPr/>
        </p:nvSpPr>
        <p:spPr>
          <a:xfrm>
            <a:off x="5502785" y="745709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latin typeface="+mn-lt"/>
                <a:ea typeface="+mn-ea"/>
              </a:rPr>
              <a:t>Client</a:t>
            </a:r>
            <a:endParaRPr lang="zh-CN" altLang="en-US" b="1" dirty="0">
              <a:latin typeface="+mn-lt"/>
              <a:ea typeface="+mn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E562E2D-83A3-453E-8BF6-5305444701F8}"/>
              </a:ext>
            </a:extLst>
          </p:cNvPr>
          <p:cNvSpPr txBox="1"/>
          <p:nvPr/>
        </p:nvSpPr>
        <p:spPr>
          <a:xfrm>
            <a:off x="9566086" y="773953"/>
            <a:ext cx="97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latin typeface="+mn-lt"/>
                <a:ea typeface="+mn-ea"/>
              </a:rPr>
              <a:t>Server</a:t>
            </a:r>
            <a:endParaRPr lang="zh-CN" altLang="en-US" b="1" dirty="0">
              <a:latin typeface="+mn-lt"/>
              <a:ea typeface="+mn-ea"/>
            </a:endParaRPr>
          </a:p>
        </p:txBody>
      </p: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488F4FD9-960B-46A1-B1C5-9CBDC8387248}"/>
              </a:ext>
            </a:extLst>
          </p:cNvPr>
          <p:cNvCxnSpPr>
            <a:cxnSpLocks/>
          </p:cNvCxnSpPr>
          <p:nvPr/>
        </p:nvCxnSpPr>
        <p:spPr bwMode="auto">
          <a:xfrm flipH="1">
            <a:off x="6656243" y="4694317"/>
            <a:ext cx="2743200" cy="25911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F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E160FBF6-731F-4C7C-820B-699A216CFD51}"/>
              </a:ext>
            </a:extLst>
          </p:cNvPr>
          <p:cNvSpPr txBox="1"/>
          <p:nvPr/>
        </p:nvSpPr>
        <p:spPr>
          <a:xfrm>
            <a:off x="8425216" y="4207948"/>
            <a:ext cx="6751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+mn-lt"/>
                <a:ea typeface="+mn-ea"/>
              </a:rPr>
              <a:t>SYN,</a:t>
            </a:r>
            <a:r>
              <a:rPr lang="zh-CN" altLang="en-US" sz="1100" dirty="0">
                <a:latin typeface="+mn-lt"/>
                <a:ea typeface="+mn-ea"/>
              </a:rPr>
              <a:t> </a:t>
            </a:r>
            <a:r>
              <a:rPr lang="en-US" altLang="zh-CN" sz="1100" dirty="0">
                <a:latin typeface="+mn-lt"/>
                <a:ea typeface="+mn-ea"/>
              </a:rPr>
              <a:t>x=0</a:t>
            </a:r>
            <a:endParaRPr lang="en-US" sz="1100" dirty="0">
              <a:latin typeface="+mn-lt"/>
              <a:ea typeface="+mn-ea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5E2B9CB-C3D3-4853-BB61-E996D479200F}"/>
              </a:ext>
            </a:extLst>
          </p:cNvPr>
          <p:cNvSpPr txBox="1"/>
          <p:nvPr/>
        </p:nvSpPr>
        <p:spPr>
          <a:xfrm>
            <a:off x="7169144" y="4585389"/>
            <a:ext cx="6591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+mn-lt"/>
                <a:ea typeface="+mn-ea"/>
              </a:rPr>
              <a:t>SYNACK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5F0C7E01-FFE2-4121-B01D-F6D88385F16A}"/>
              </a:ext>
            </a:extLst>
          </p:cNvPr>
          <p:cNvSpPr txBox="1"/>
          <p:nvPr/>
        </p:nvSpPr>
        <p:spPr>
          <a:xfrm>
            <a:off x="8564624" y="4887571"/>
            <a:ext cx="6591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+mn-lt"/>
                <a:ea typeface="+mn-ea"/>
              </a:rPr>
              <a:t>SYNACK</a:t>
            </a:r>
          </a:p>
        </p:txBody>
      </p: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1AAD6C27-F8E5-4834-B461-D0A037D969C5}"/>
              </a:ext>
            </a:extLst>
          </p:cNvPr>
          <p:cNvCxnSpPr>
            <a:cxnSpLocks/>
          </p:cNvCxnSpPr>
          <p:nvPr/>
        </p:nvCxnSpPr>
        <p:spPr bwMode="auto">
          <a:xfrm>
            <a:off x="6656243" y="4420857"/>
            <a:ext cx="2743200" cy="24097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40357257-1EB2-4E8F-AB01-22373A4461C3}"/>
              </a:ext>
            </a:extLst>
          </p:cNvPr>
          <p:cNvCxnSpPr>
            <a:cxnSpLocks/>
          </p:cNvCxnSpPr>
          <p:nvPr/>
        </p:nvCxnSpPr>
        <p:spPr bwMode="auto">
          <a:xfrm>
            <a:off x="6656243" y="4985924"/>
            <a:ext cx="2743200" cy="24097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2">
                <a:lumMod val="60000"/>
                <a:lumOff val="4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ED78D9ED-1EE1-4F12-9DD1-D75751492C1F}"/>
              </a:ext>
            </a:extLst>
          </p:cNvPr>
          <p:cNvCxnSpPr/>
          <p:nvPr/>
        </p:nvCxnSpPr>
        <p:spPr bwMode="auto">
          <a:xfrm>
            <a:off x="6039668" y="3626923"/>
            <a:ext cx="4314675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35F8C04E-31C0-4126-924B-63DD087AB101}"/>
              </a:ext>
            </a:extLst>
          </p:cNvPr>
          <p:cNvSpPr txBox="1"/>
          <p:nvPr/>
        </p:nvSpPr>
        <p:spPr>
          <a:xfrm>
            <a:off x="4850115" y="3396091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2"/>
                </a:solidFill>
                <a:latin typeface="+mn-lt"/>
                <a:ea typeface="+mn-ea"/>
              </a:rPr>
              <a:t>closed</a:t>
            </a:r>
            <a:endParaRPr lang="zh-CN" altLang="en-US" b="1" dirty="0">
              <a:solidFill>
                <a:schemeClr val="accent2"/>
              </a:solidFill>
              <a:latin typeface="+mn-lt"/>
              <a:ea typeface="+mn-ea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A4EFAF92-4D3B-4CAC-9511-B121ECCB7082}"/>
              </a:ext>
            </a:extLst>
          </p:cNvPr>
          <p:cNvSpPr/>
          <p:nvPr/>
        </p:nvSpPr>
        <p:spPr>
          <a:xfrm>
            <a:off x="7117381" y="5207765"/>
            <a:ext cx="235581" cy="14138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E1C4FAD1-483E-49CD-A4F1-BF7A21E6F0DB}"/>
              </a:ext>
            </a:extLst>
          </p:cNvPr>
          <p:cNvSpPr txBox="1"/>
          <p:nvPr/>
        </p:nvSpPr>
        <p:spPr>
          <a:xfrm>
            <a:off x="7532947" y="5175276"/>
            <a:ext cx="562975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b="1" dirty="0">
                <a:latin typeface="+mn-lt"/>
                <a:ea typeface="+mn-ea"/>
              </a:rPr>
              <a:t>Seq#:0</a:t>
            </a:r>
            <a:endParaRPr lang="zh-CN" altLang="en-US" sz="1100" b="1" dirty="0">
              <a:latin typeface="+mn-lt"/>
              <a:ea typeface="+mn-ea"/>
            </a:endParaRPr>
          </a:p>
        </p:txBody>
      </p: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28D0076A-50A9-469D-9D6D-9ACBD90FB446}"/>
              </a:ext>
            </a:extLst>
          </p:cNvPr>
          <p:cNvCxnSpPr>
            <a:cxnSpLocks/>
          </p:cNvCxnSpPr>
          <p:nvPr/>
        </p:nvCxnSpPr>
        <p:spPr bwMode="auto">
          <a:xfrm>
            <a:off x="6655904" y="5436887"/>
            <a:ext cx="2743200" cy="24097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B59CA02E-6A02-472A-811E-ED3BFADFA1EA}"/>
              </a:ext>
            </a:extLst>
          </p:cNvPr>
          <p:cNvSpPr/>
          <p:nvPr/>
        </p:nvSpPr>
        <p:spPr>
          <a:xfrm>
            <a:off x="7117381" y="5642198"/>
            <a:ext cx="235581" cy="14138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5E7BEB44-A839-49A3-8592-6452212E421A}"/>
              </a:ext>
            </a:extLst>
          </p:cNvPr>
          <p:cNvSpPr txBox="1"/>
          <p:nvPr/>
        </p:nvSpPr>
        <p:spPr>
          <a:xfrm>
            <a:off x="7532947" y="5609709"/>
            <a:ext cx="562975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b="1" dirty="0">
                <a:latin typeface="+mn-lt"/>
                <a:ea typeface="+mn-ea"/>
              </a:rPr>
              <a:t>Seq#:1</a:t>
            </a:r>
            <a:endParaRPr lang="zh-CN" altLang="en-US" sz="1100" b="1" dirty="0">
              <a:latin typeface="+mn-lt"/>
              <a:ea typeface="+mn-ea"/>
            </a:endParaRPr>
          </a:p>
        </p:txBody>
      </p: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E0987F9F-99C1-4081-8BBD-0974C6E4BF98}"/>
              </a:ext>
            </a:extLst>
          </p:cNvPr>
          <p:cNvCxnSpPr>
            <a:cxnSpLocks/>
          </p:cNvCxnSpPr>
          <p:nvPr/>
        </p:nvCxnSpPr>
        <p:spPr bwMode="auto">
          <a:xfrm>
            <a:off x="6655904" y="5871320"/>
            <a:ext cx="2743200" cy="24097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838F7D91-ACEB-4EA9-82E1-E06DFA832166}"/>
              </a:ext>
            </a:extLst>
          </p:cNvPr>
          <p:cNvCxnSpPr>
            <a:cxnSpLocks/>
          </p:cNvCxnSpPr>
          <p:nvPr/>
        </p:nvCxnSpPr>
        <p:spPr bwMode="auto">
          <a:xfrm flipH="1">
            <a:off x="6655905" y="624898"/>
            <a:ext cx="339" cy="623310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C6AD9CB9-7B11-4F13-BB6C-3C605FCB701E}"/>
              </a:ext>
            </a:extLst>
          </p:cNvPr>
          <p:cNvCxnSpPr>
            <a:cxnSpLocks/>
          </p:cNvCxnSpPr>
          <p:nvPr/>
        </p:nvCxnSpPr>
        <p:spPr bwMode="auto">
          <a:xfrm>
            <a:off x="9399443" y="624898"/>
            <a:ext cx="0" cy="623310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5" name="标题 3">
            <a:extLst>
              <a:ext uri="{FF2B5EF4-FFF2-40B4-BE49-F238E27FC236}">
                <a16:creationId xmlns:a16="http://schemas.microsoft.com/office/drawing/2014/main" id="{29B108BD-0DEF-47A8-9F4C-7EDE2807C940}"/>
              </a:ext>
            </a:extLst>
          </p:cNvPr>
          <p:cNvSpPr txBox="1">
            <a:spLocks/>
          </p:cNvSpPr>
          <p:nvPr/>
        </p:nvSpPr>
        <p:spPr bwMode="auto">
          <a:xfrm>
            <a:off x="1759500" y="2321208"/>
            <a:ext cx="3430114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u="sng">
                <a:solidFill>
                  <a:srgbClr val="10059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u="sng">
                <a:solidFill>
                  <a:srgbClr val="2C2CFF"/>
                </a:solidFill>
                <a:latin typeface="Comic Sans MS" pitchFamily="66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u="sng">
                <a:solidFill>
                  <a:srgbClr val="2C2CFF"/>
                </a:solidFill>
                <a:latin typeface="Comic Sans MS" pitchFamily="66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u="sng">
                <a:solidFill>
                  <a:srgbClr val="2C2CFF"/>
                </a:solidFill>
                <a:latin typeface="Comic Sans MS" pitchFamily="66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u="sng">
                <a:solidFill>
                  <a:srgbClr val="2C2CFF"/>
                </a:solidFill>
                <a:latin typeface="Comic Sans MS" pitchFamily="66" charset="0"/>
                <a:ea typeface="微软雅黑" panose="020B0503020204020204" pitchFamily="34" charset="-122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9pPr>
          </a:lstStyle>
          <a:p>
            <a:r>
              <a:rPr lang="en-US" altLang="zh-CN" u="none" kern="0" dirty="0">
                <a:solidFill>
                  <a:schemeClr val="tx2"/>
                </a:solidFill>
                <a:latin typeface="+mn-lt"/>
                <a:ea typeface="+mn-ea"/>
              </a:rPr>
              <a:t>Both sessions use </a:t>
            </a:r>
            <a:r>
              <a:rPr lang="en-US" altLang="zh-CN" u="none" kern="0" dirty="0" err="1">
                <a:solidFill>
                  <a:schemeClr val="tx2"/>
                </a:solidFill>
                <a:latin typeface="+mn-lt"/>
                <a:ea typeface="+mn-ea"/>
              </a:rPr>
              <a:t>init</a:t>
            </a:r>
            <a:r>
              <a:rPr lang="en-US" altLang="zh-CN" u="none" kern="0" dirty="0">
                <a:solidFill>
                  <a:schemeClr val="tx2"/>
                </a:solidFill>
                <a:latin typeface="+mn-lt"/>
                <a:ea typeface="+mn-ea"/>
              </a:rPr>
              <a:t> seq #: 0</a:t>
            </a:r>
            <a:endParaRPr lang="zh-CN" altLang="en-US" u="none" kern="0" dirty="0">
              <a:solidFill>
                <a:schemeClr val="tx2"/>
              </a:solidFill>
              <a:latin typeface="+mn-lt"/>
              <a:ea typeface="+mn-ea"/>
            </a:endParaRPr>
          </a:p>
        </p:txBody>
      </p: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79DFBEF7-FB00-4837-995D-7EAA0A0A9537}"/>
              </a:ext>
            </a:extLst>
          </p:cNvPr>
          <p:cNvGrpSpPr/>
          <p:nvPr/>
        </p:nvGrpSpPr>
        <p:grpSpPr>
          <a:xfrm>
            <a:off x="9601726" y="6268869"/>
            <a:ext cx="417232" cy="415300"/>
            <a:chOff x="1319179" y="5226896"/>
            <a:chExt cx="1035826" cy="1031029"/>
          </a:xfrm>
        </p:grpSpPr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DF4CC7A4-76C5-4E01-A2D8-3BD3F063A42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321578" y="5226896"/>
              <a:ext cx="1011012" cy="103102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A93E27D4-026C-433D-A097-D0E99BC07180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319179" y="5226896"/>
              <a:ext cx="1035826" cy="103102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01114089-4C95-46B0-BC38-E365A51F395A}"/>
              </a:ext>
            </a:extLst>
          </p:cNvPr>
          <p:cNvSpPr txBox="1"/>
          <p:nvPr/>
        </p:nvSpPr>
        <p:spPr>
          <a:xfrm>
            <a:off x="9741366" y="5783587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2"/>
                </a:solidFill>
                <a:latin typeface="+mn-lt"/>
                <a:ea typeface="+mn-ea"/>
              </a:rPr>
              <a:t>wrong</a:t>
            </a:r>
            <a:endParaRPr lang="zh-CN" altLang="en-US" b="1" dirty="0">
              <a:solidFill>
                <a:schemeClr val="accent2"/>
              </a:solidFill>
              <a:latin typeface="+mn-lt"/>
              <a:ea typeface="+mn-ea"/>
            </a:endParaRPr>
          </a:p>
        </p:txBody>
      </p:sp>
      <p:sp>
        <p:nvSpPr>
          <p:cNvPr id="76" name="标题 3">
            <a:extLst>
              <a:ext uri="{FF2B5EF4-FFF2-40B4-BE49-F238E27FC236}">
                <a16:creationId xmlns:a16="http://schemas.microsoft.com/office/drawing/2014/main" id="{5CCF82BF-44C4-4EDF-810C-540D8DC95756}"/>
              </a:ext>
            </a:extLst>
          </p:cNvPr>
          <p:cNvSpPr txBox="1">
            <a:spLocks/>
          </p:cNvSpPr>
          <p:nvPr/>
        </p:nvSpPr>
        <p:spPr bwMode="auto">
          <a:xfrm>
            <a:off x="1818467" y="4887571"/>
            <a:ext cx="3606487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u="sng">
                <a:solidFill>
                  <a:srgbClr val="10059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u="sng">
                <a:solidFill>
                  <a:srgbClr val="2C2CFF"/>
                </a:solidFill>
                <a:latin typeface="Comic Sans MS" pitchFamily="66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u="sng">
                <a:solidFill>
                  <a:srgbClr val="2C2CFF"/>
                </a:solidFill>
                <a:latin typeface="Comic Sans MS" pitchFamily="66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u="sng">
                <a:solidFill>
                  <a:srgbClr val="2C2CFF"/>
                </a:solidFill>
                <a:latin typeface="Comic Sans MS" pitchFamily="66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u="sng">
                <a:solidFill>
                  <a:srgbClr val="2C2CFF"/>
                </a:solidFill>
                <a:latin typeface="Comic Sans MS" pitchFamily="66" charset="0"/>
                <a:ea typeface="微软雅黑" panose="020B0503020204020204" pitchFamily="34" charset="-122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 u="sng">
                <a:solidFill>
                  <a:schemeClr val="accent2"/>
                </a:solidFill>
                <a:latin typeface="Comic Sans MS" pitchFamily="66" charset="0"/>
              </a:defRPr>
            </a:lvl9pPr>
          </a:lstStyle>
          <a:p>
            <a:r>
              <a:rPr lang="en-US" altLang="zh-CN" u="none" kern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</a:rPr>
              <a:t>A delayed segment of the 1</a:t>
            </a:r>
            <a:r>
              <a:rPr lang="en-US" altLang="zh-CN" u="none" kern="0" baseline="3000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</a:rPr>
              <a:t>st</a:t>
            </a:r>
            <a:r>
              <a:rPr lang="en-US" altLang="zh-CN" u="none" kern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</a:rPr>
              <a:t> session wrongly received!</a:t>
            </a:r>
            <a:endParaRPr lang="zh-CN" altLang="en-US" u="none" kern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7665744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TCP 3-way handshake: FSM</a:t>
            </a:r>
          </a:p>
        </p:txBody>
      </p:sp>
      <p:grpSp>
        <p:nvGrpSpPr>
          <p:cNvPr id="89094" name="Group 47"/>
          <p:cNvGrpSpPr>
            <a:grpSpLocks/>
          </p:cNvGrpSpPr>
          <p:nvPr/>
        </p:nvGrpSpPr>
        <p:grpSpPr bwMode="auto">
          <a:xfrm>
            <a:off x="5265738" y="1586832"/>
            <a:ext cx="876300" cy="827087"/>
            <a:chOff x="1778" y="1720"/>
            <a:chExt cx="722" cy="642"/>
          </a:xfrm>
        </p:grpSpPr>
        <p:sp>
          <p:nvSpPr>
            <p:cNvPr id="89132" name="Oval 41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9133" name="Oval 42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sp>
        <p:nvSpPr>
          <p:cNvPr id="89095" name="Text Box 43"/>
          <p:cNvSpPr txBox="1">
            <a:spLocks noChangeArrowheads="1"/>
          </p:cNvSpPr>
          <p:nvPr/>
        </p:nvSpPr>
        <p:spPr bwMode="auto">
          <a:xfrm>
            <a:off x="5316804" y="1807493"/>
            <a:ext cx="7328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</a:rPr>
              <a:t>closed</a:t>
            </a:r>
          </a:p>
        </p:txBody>
      </p:sp>
      <p:sp>
        <p:nvSpPr>
          <p:cNvPr id="89096" name="Text Box 46"/>
          <p:cNvSpPr txBox="1">
            <a:spLocks noChangeArrowheads="1"/>
          </p:cNvSpPr>
          <p:nvPr/>
        </p:nvSpPr>
        <p:spPr bwMode="auto">
          <a:xfrm>
            <a:off x="5193491" y="2839368"/>
            <a:ext cx="2984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</a:rPr>
              <a:t>L</a:t>
            </a:r>
          </a:p>
        </p:txBody>
      </p:sp>
      <p:grpSp>
        <p:nvGrpSpPr>
          <p:cNvPr id="89097" name="Group 48"/>
          <p:cNvGrpSpPr>
            <a:grpSpLocks/>
          </p:cNvGrpSpPr>
          <p:nvPr/>
        </p:nvGrpSpPr>
        <p:grpSpPr bwMode="auto">
          <a:xfrm>
            <a:off x="5227638" y="3515643"/>
            <a:ext cx="876300" cy="827088"/>
            <a:chOff x="1778" y="1720"/>
            <a:chExt cx="722" cy="642"/>
          </a:xfrm>
        </p:grpSpPr>
        <p:sp>
          <p:nvSpPr>
            <p:cNvPr id="89130" name="Oval 49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9131" name="Oval 50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sp>
        <p:nvSpPr>
          <p:cNvPr id="89098" name="Text Box 51"/>
          <p:cNvSpPr txBox="1">
            <a:spLocks noChangeArrowheads="1"/>
          </p:cNvSpPr>
          <p:nvPr/>
        </p:nvSpPr>
        <p:spPr bwMode="auto">
          <a:xfrm>
            <a:off x="5331604" y="3736306"/>
            <a:ext cx="6270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</a:rPr>
              <a:t>listen</a:t>
            </a:r>
          </a:p>
        </p:txBody>
      </p:sp>
      <p:grpSp>
        <p:nvGrpSpPr>
          <p:cNvPr id="89099" name="Group 52"/>
          <p:cNvGrpSpPr>
            <a:grpSpLocks/>
          </p:cNvGrpSpPr>
          <p:nvPr/>
        </p:nvGrpSpPr>
        <p:grpSpPr bwMode="auto">
          <a:xfrm>
            <a:off x="3217863" y="4568157"/>
            <a:ext cx="876300" cy="827087"/>
            <a:chOff x="1778" y="1720"/>
            <a:chExt cx="722" cy="642"/>
          </a:xfrm>
        </p:grpSpPr>
        <p:sp>
          <p:nvSpPr>
            <p:cNvPr id="89128" name="Oval 53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9129" name="Oval 54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sp>
        <p:nvSpPr>
          <p:cNvPr id="89100" name="Text Box 55"/>
          <p:cNvSpPr txBox="1">
            <a:spLocks noChangeArrowheads="1"/>
          </p:cNvSpPr>
          <p:nvPr/>
        </p:nvSpPr>
        <p:spPr bwMode="auto">
          <a:xfrm>
            <a:off x="3348277" y="4766594"/>
            <a:ext cx="574196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</a:rPr>
              <a:t>SYN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</a:rPr>
              <a:t>rcvd</a:t>
            </a:r>
          </a:p>
        </p:txBody>
      </p:sp>
      <p:grpSp>
        <p:nvGrpSpPr>
          <p:cNvPr id="89101" name="Group 56"/>
          <p:cNvGrpSpPr>
            <a:grpSpLocks/>
          </p:cNvGrpSpPr>
          <p:nvPr/>
        </p:nvGrpSpPr>
        <p:grpSpPr bwMode="auto">
          <a:xfrm>
            <a:off x="6694488" y="4530057"/>
            <a:ext cx="876300" cy="827087"/>
            <a:chOff x="1778" y="1720"/>
            <a:chExt cx="722" cy="642"/>
          </a:xfrm>
        </p:grpSpPr>
        <p:sp>
          <p:nvSpPr>
            <p:cNvPr id="89126" name="Oval 57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9127" name="Oval 58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sp>
        <p:nvSpPr>
          <p:cNvPr id="89102" name="Text Box 59"/>
          <p:cNvSpPr txBox="1">
            <a:spLocks noChangeArrowheads="1"/>
          </p:cNvSpPr>
          <p:nvPr/>
        </p:nvSpPr>
        <p:spPr bwMode="auto">
          <a:xfrm>
            <a:off x="6824902" y="4728494"/>
            <a:ext cx="574196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</a:rPr>
              <a:t>SYN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</a:rPr>
              <a:t>sent</a:t>
            </a:r>
          </a:p>
        </p:txBody>
      </p:sp>
      <p:grpSp>
        <p:nvGrpSpPr>
          <p:cNvPr id="89103" name="Group 60"/>
          <p:cNvGrpSpPr>
            <a:grpSpLocks/>
          </p:cNvGrpSpPr>
          <p:nvPr/>
        </p:nvGrpSpPr>
        <p:grpSpPr bwMode="auto">
          <a:xfrm>
            <a:off x="5260975" y="5401593"/>
            <a:ext cx="876300" cy="827088"/>
            <a:chOff x="1778" y="1720"/>
            <a:chExt cx="722" cy="642"/>
          </a:xfrm>
        </p:grpSpPr>
        <p:sp>
          <p:nvSpPr>
            <p:cNvPr id="89124" name="Oval 61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89125" name="Oval 62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sp>
        <p:nvSpPr>
          <p:cNvPr id="89104" name="Text Box 63"/>
          <p:cNvSpPr txBox="1">
            <a:spLocks noChangeArrowheads="1"/>
          </p:cNvSpPr>
          <p:nvPr/>
        </p:nvSpPr>
        <p:spPr bwMode="auto">
          <a:xfrm>
            <a:off x="5286605" y="5688931"/>
            <a:ext cx="805990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</a:rPr>
              <a:t>ESTAB</a:t>
            </a:r>
          </a:p>
        </p:txBody>
      </p:sp>
      <p:sp>
        <p:nvSpPr>
          <p:cNvPr id="89105" name="Text Box 66"/>
          <p:cNvSpPr txBox="1">
            <a:spLocks noChangeArrowheads="1"/>
          </p:cNvSpPr>
          <p:nvPr/>
        </p:nvSpPr>
        <p:spPr bwMode="auto">
          <a:xfrm>
            <a:off x="7100888" y="3028282"/>
            <a:ext cx="28940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b="1">
                <a:latin typeface="+mn-lt"/>
                <a:ea typeface="+mn-ea"/>
              </a:rPr>
              <a:t>Socket clientSocket =  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b="1">
                <a:latin typeface="+mn-lt"/>
                <a:ea typeface="+mn-ea"/>
              </a:rPr>
              <a:t>  newSocket("hostname","port number");</a:t>
            </a:r>
          </a:p>
        </p:txBody>
      </p:sp>
      <p:sp>
        <p:nvSpPr>
          <p:cNvPr id="89106" name="Line 67"/>
          <p:cNvSpPr>
            <a:spLocks noChangeShapeType="1"/>
          </p:cNvSpPr>
          <p:nvPr/>
        </p:nvSpPr>
        <p:spPr bwMode="auto">
          <a:xfrm>
            <a:off x="7231064" y="3658518"/>
            <a:ext cx="2528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9107" name="Text Box 68"/>
          <p:cNvSpPr txBox="1">
            <a:spLocks noChangeArrowheads="1"/>
          </p:cNvSpPr>
          <p:nvPr/>
        </p:nvSpPr>
        <p:spPr bwMode="auto">
          <a:xfrm>
            <a:off x="7278782" y="3691856"/>
            <a:ext cx="1096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SYN(</a:t>
            </a:r>
            <a:r>
              <a:rPr lang="en-US" altLang="zh-CN" sz="1600" dirty="0" err="1">
                <a:latin typeface="+mn-lt"/>
                <a:ea typeface="+mn-ea"/>
              </a:rPr>
              <a:t>seq</a:t>
            </a:r>
            <a:r>
              <a:rPr lang="en-US" altLang="zh-CN" sz="1600" dirty="0">
                <a:latin typeface="+mn-lt"/>
                <a:ea typeface="+mn-ea"/>
              </a:rPr>
              <a:t>=x)</a:t>
            </a:r>
          </a:p>
        </p:txBody>
      </p:sp>
      <p:sp>
        <p:nvSpPr>
          <p:cNvPr id="89108" name="Freeform 69"/>
          <p:cNvSpPr>
            <a:spLocks/>
          </p:cNvSpPr>
          <p:nvPr/>
        </p:nvSpPr>
        <p:spPr bwMode="auto">
          <a:xfrm>
            <a:off x="6157913" y="2067844"/>
            <a:ext cx="914400" cy="2384425"/>
          </a:xfrm>
          <a:custGeom>
            <a:avLst/>
            <a:gdLst>
              <a:gd name="T0" fmla="*/ 0 w 576"/>
              <a:gd name="T1" fmla="*/ 0 h 1138"/>
              <a:gd name="T2" fmla="*/ 2147483646 w 576"/>
              <a:gd name="T3" fmla="*/ 0 h 1138"/>
              <a:gd name="T4" fmla="*/ 2147483646 w 576"/>
              <a:gd name="T5" fmla="*/ 2147483646 h 113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1138">
                <a:moveTo>
                  <a:pt x="0" y="0"/>
                </a:moveTo>
                <a:lnTo>
                  <a:pt x="576" y="0"/>
                </a:lnTo>
                <a:lnTo>
                  <a:pt x="576" y="1138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9109" name="Line 70"/>
          <p:cNvSpPr>
            <a:spLocks noChangeShapeType="1"/>
          </p:cNvSpPr>
          <p:nvPr/>
        </p:nvSpPr>
        <p:spPr bwMode="auto">
          <a:xfrm>
            <a:off x="5649913" y="2474243"/>
            <a:ext cx="0" cy="101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9110" name="Text Box 71"/>
          <p:cNvSpPr txBox="1">
            <a:spLocks noChangeArrowheads="1"/>
          </p:cNvSpPr>
          <p:nvPr/>
        </p:nvSpPr>
        <p:spPr bwMode="auto">
          <a:xfrm>
            <a:off x="3098800" y="2415506"/>
            <a:ext cx="2578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b="1">
                <a:latin typeface="+mn-lt"/>
                <a:ea typeface="+mn-ea"/>
              </a:rPr>
              <a:t>Socket connectionSocket = welcomeSocket.accept();</a:t>
            </a:r>
          </a:p>
        </p:txBody>
      </p:sp>
      <p:sp>
        <p:nvSpPr>
          <p:cNvPr id="89111" name="Line 72"/>
          <p:cNvSpPr>
            <a:spLocks noChangeShapeType="1"/>
          </p:cNvSpPr>
          <p:nvPr/>
        </p:nvSpPr>
        <p:spPr bwMode="auto">
          <a:xfrm>
            <a:off x="3457576" y="2863181"/>
            <a:ext cx="1965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9112" name="Freeform 73"/>
          <p:cNvSpPr>
            <a:spLocks/>
          </p:cNvSpPr>
          <p:nvPr/>
        </p:nvSpPr>
        <p:spPr bwMode="auto">
          <a:xfrm>
            <a:off x="3625851" y="4177631"/>
            <a:ext cx="1579563" cy="373062"/>
          </a:xfrm>
          <a:custGeom>
            <a:avLst/>
            <a:gdLst>
              <a:gd name="T0" fmla="*/ 2147483646 w 1123"/>
              <a:gd name="T1" fmla="*/ 0 h 235"/>
              <a:gd name="T2" fmla="*/ 0 w 1123"/>
              <a:gd name="T3" fmla="*/ 0 h 235"/>
              <a:gd name="T4" fmla="*/ 0 w 1123"/>
              <a:gd name="T5" fmla="*/ 2147483646 h 23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23" h="235">
                <a:moveTo>
                  <a:pt x="1123" y="0"/>
                </a:moveTo>
                <a:lnTo>
                  <a:pt x="0" y="0"/>
                </a:lnTo>
                <a:lnTo>
                  <a:pt x="0" y="235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9113" name="Text Box 74"/>
          <p:cNvSpPr txBox="1">
            <a:spLocks noChangeArrowheads="1"/>
          </p:cNvSpPr>
          <p:nvPr/>
        </p:nvSpPr>
        <p:spPr bwMode="auto">
          <a:xfrm>
            <a:off x="3399128" y="3179093"/>
            <a:ext cx="7280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SYN(x)</a:t>
            </a:r>
          </a:p>
        </p:txBody>
      </p:sp>
      <p:sp>
        <p:nvSpPr>
          <p:cNvPr id="89114" name="Line 75"/>
          <p:cNvSpPr>
            <a:spLocks noChangeShapeType="1"/>
          </p:cNvSpPr>
          <p:nvPr/>
        </p:nvSpPr>
        <p:spPr bwMode="auto">
          <a:xfrm>
            <a:off x="2820989" y="3477543"/>
            <a:ext cx="1965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9115" name="Text Box 76"/>
          <p:cNvSpPr txBox="1">
            <a:spLocks noChangeArrowheads="1"/>
          </p:cNvSpPr>
          <p:nvPr/>
        </p:nvSpPr>
        <p:spPr bwMode="auto">
          <a:xfrm>
            <a:off x="2692337" y="3329906"/>
            <a:ext cx="2232150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400" dirty="0">
              <a:latin typeface="+mn-lt"/>
              <a:ea typeface="+mn-ea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SYNACK(</a:t>
            </a:r>
            <a:r>
              <a:rPr lang="en-US" altLang="zh-CN" sz="1400" dirty="0" err="1">
                <a:latin typeface="+mn-lt"/>
                <a:ea typeface="+mn-ea"/>
              </a:rPr>
              <a:t>seq</a:t>
            </a:r>
            <a:r>
              <a:rPr lang="en-US" altLang="zh-CN" sz="1400" dirty="0">
                <a:latin typeface="+mn-lt"/>
                <a:ea typeface="+mn-ea"/>
              </a:rPr>
              <a:t>=</a:t>
            </a:r>
            <a:r>
              <a:rPr lang="en-US" altLang="zh-CN" sz="1400" dirty="0" err="1">
                <a:latin typeface="+mn-lt"/>
                <a:ea typeface="+mn-ea"/>
              </a:rPr>
              <a:t>y,ACKnum</a:t>
            </a:r>
            <a:r>
              <a:rPr lang="en-US" altLang="zh-CN" sz="1400" dirty="0">
                <a:latin typeface="+mn-lt"/>
                <a:ea typeface="+mn-ea"/>
              </a:rPr>
              <a:t>=x+1)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create new socket for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communication back to client</a:t>
            </a:r>
          </a:p>
        </p:txBody>
      </p:sp>
      <p:sp>
        <p:nvSpPr>
          <p:cNvPr id="89116" name="Freeform 77"/>
          <p:cNvSpPr>
            <a:spLocks/>
          </p:cNvSpPr>
          <p:nvPr/>
        </p:nvSpPr>
        <p:spPr bwMode="auto">
          <a:xfrm flipV="1">
            <a:off x="3621088" y="5417469"/>
            <a:ext cx="1579562" cy="373063"/>
          </a:xfrm>
          <a:custGeom>
            <a:avLst/>
            <a:gdLst>
              <a:gd name="T0" fmla="*/ 2147483646 w 1123"/>
              <a:gd name="T1" fmla="*/ 0 h 235"/>
              <a:gd name="T2" fmla="*/ 0 w 1123"/>
              <a:gd name="T3" fmla="*/ 0 h 235"/>
              <a:gd name="T4" fmla="*/ 0 w 1123"/>
              <a:gd name="T5" fmla="*/ 2147483646 h 23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23" h="235">
                <a:moveTo>
                  <a:pt x="1123" y="0"/>
                </a:moveTo>
                <a:lnTo>
                  <a:pt x="0" y="0"/>
                </a:lnTo>
                <a:lnTo>
                  <a:pt x="0" y="235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9117" name="Freeform 78"/>
          <p:cNvSpPr>
            <a:spLocks/>
          </p:cNvSpPr>
          <p:nvPr/>
        </p:nvSpPr>
        <p:spPr bwMode="auto">
          <a:xfrm flipH="1" flipV="1">
            <a:off x="6188075" y="5434931"/>
            <a:ext cx="947738" cy="373062"/>
          </a:xfrm>
          <a:custGeom>
            <a:avLst/>
            <a:gdLst>
              <a:gd name="T0" fmla="*/ 2147483646 w 1123"/>
              <a:gd name="T1" fmla="*/ 0 h 235"/>
              <a:gd name="T2" fmla="*/ 0 w 1123"/>
              <a:gd name="T3" fmla="*/ 0 h 235"/>
              <a:gd name="T4" fmla="*/ 0 w 1123"/>
              <a:gd name="T5" fmla="*/ 2147483646 h 23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23" h="235">
                <a:moveTo>
                  <a:pt x="1123" y="0"/>
                </a:moveTo>
                <a:lnTo>
                  <a:pt x="0" y="0"/>
                </a:lnTo>
                <a:lnTo>
                  <a:pt x="0" y="235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9118" name="Text Box 79"/>
          <p:cNvSpPr txBox="1">
            <a:spLocks noChangeArrowheads="1"/>
          </p:cNvSpPr>
          <p:nvPr/>
        </p:nvSpPr>
        <p:spPr bwMode="auto">
          <a:xfrm>
            <a:off x="7370700" y="5311106"/>
            <a:ext cx="2232150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400" dirty="0">
              <a:latin typeface="+mn-lt"/>
              <a:ea typeface="+mn-ea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SYNACK(</a:t>
            </a:r>
            <a:r>
              <a:rPr lang="en-US" altLang="zh-CN" sz="1400" dirty="0" err="1">
                <a:latin typeface="+mn-lt"/>
                <a:ea typeface="+mn-ea"/>
              </a:rPr>
              <a:t>seq</a:t>
            </a:r>
            <a:r>
              <a:rPr lang="en-US" altLang="zh-CN" sz="1400" dirty="0">
                <a:latin typeface="+mn-lt"/>
                <a:ea typeface="+mn-ea"/>
              </a:rPr>
              <a:t>=</a:t>
            </a:r>
            <a:r>
              <a:rPr lang="en-US" altLang="zh-CN" sz="1400" dirty="0" err="1">
                <a:latin typeface="+mn-lt"/>
                <a:ea typeface="+mn-ea"/>
              </a:rPr>
              <a:t>y,ACKnum</a:t>
            </a:r>
            <a:r>
              <a:rPr lang="en-US" altLang="zh-CN" sz="1400" dirty="0">
                <a:latin typeface="+mn-lt"/>
                <a:ea typeface="+mn-ea"/>
              </a:rPr>
              <a:t>=x+1)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400" dirty="0">
              <a:latin typeface="+mn-lt"/>
              <a:ea typeface="+mn-ea"/>
            </a:endParaRPr>
          </a:p>
        </p:txBody>
      </p:sp>
      <p:sp>
        <p:nvSpPr>
          <p:cNvPr id="89119" name="Line 80"/>
          <p:cNvSpPr>
            <a:spLocks noChangeShapeType="1"/>
          </p:cNvSpPr>
          <p:nvPr/>
        </p:nvSpPr>
        <p:spPr bwMode="auto">
          <a:xfrm>
            <a:off x="7292975" y="5776243"/>
            <a:ext cx="2528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9120" name="Text Box 81"/>
          <p:cNvSpPr txBox="1">
            <a:spLocks noChangeArrowheads="1"/>
          </p:cNvSpPr>
          <p:nvPr/>
        </p:nvSpPr>
        <p:spPr bwMode="auto">
          <a:xfrm>
            <a:off x="7714176" y="5588918"/>
            <a:ext cx="1502334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400" dirty="0">
              <a:latin typeface="+mn-lt"/>
              <a:ea typeface="+mn-ea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ACK(</a:t>
            </a:r>
            <a:r>
              <a:rPr lang="en-US" altLang="zh-CN" sz="1400" dirty="0" err="1">
                <a:latin typeface="+mn-lt"/>
                <a:ea typeface="+mn-ea"/>
              </a:rPr>
              <a:t>ACKnum</a:t>
            </a:r>
            <a:r>
              <a:rPr lang="en-US" altLang="zh-CN" sz="1400" dirty="0">
                <a:latin typeface="+mn-lt"/>
                <a:ea typeface="+mn-ea"/>
              </a:rPr>
              <a:t>=y+1)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400" dirty="0">
              <a:latin typeface="+mn-lt"/>
              <a:ea typeface="+mn-ea"/>
            </a:endParaRPr>
          </a:p>
        </p:txBody>
      </p:sp>
      <p:sp>
        <p:nvSpPr>
          <p:cNvPr id="89121" name="Line 82"/>
          <p:cNvSpPr>
            <a:spLocks noChangeShapeType="1"/>
          </p:cNvSpPr>
          <p:nvPr/>
        </p:nvSpPr>
        <p:spPr bwMode="auto">
          <a:xfrm>
            <a:off x="2424114" y="6163593"/>
            <a:ext cx="1965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89122" name="Text Box 83"/>
          <p:cNvSpPr txBox="1">
            <a:spLocks noChangeArrowheads="1"/>
          </p:cNvSpPr>
          <p:nvPr/>
        </p:nvSpPr>
        <p:spPr bwMode="auto">
          <a:xfrm>
            <a:off x="2605601" y="5696868"/>
            <a:ext cx="1502334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400" dirty="0">
              <a:latin typeface="+mn-lt"/>
              <a:ea typeface="+mn-ea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ACK(</a:t>
            </a:r>
            <a:r>
              <a:rPr lang="en-US" altLang="zh-CN" sz="1400" dirty="0" err="1">
                <a:latin typeface="+mn-lt"/>
                <a:ea typeface="+mn-ea"/>
              </a:rPr>
              <a:t>ACKnum</a:t>
            </a:r>
            <a:r>
              <a:rPr lang="en-US" altLang="zh-CN" sz="1400" dirty="0">
                <a:latin typeface="+mn-lt"/>
                <a:ea typeface="+mn-ea"/>
              </a:rPr>
              <a:t>=y+1)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400" dirty="0">
              <a:latin typeface="+mn-lt"/>
              <a:ea typeface="+mn-ea"/>
            </a:endParaRPr>
          </a:p>
        </p:txBody>
      </p:sp>
      <p:sp>
        <p:nvSpPr>
          <p:cNvPr id="89123" name="Text Box 84"/>
          <p:cNvSpPr txBox="1">
            <a:spLocks noChangeArrowheads="1"/>
          </p:cNvSpPr>
          <p:nvPr/>
        </p:nvSpPr>
        <p:spPr bwMode="auto">
          <a:xfrm>
            <a:off x="3156729" y="6128668"/>
            <a:ext cx="2984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</a:rPr>
              <a:t>L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143</a:t>
            </a:fld>
            <a:endParaRPr lang="en-US" altLang="zh-CN" dirty="0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F926ACA0-5070-437C-B77B-DF9DB9D3EC1C}"/>
              </a:ext>
            </a:extLst>
          </p:cNvPr>
          <p:cNvSpPr/>
          <p:nvPr/>
        </p:nvSpPr>
        <p:spPr>
          <a:xfrm>
            <a:off x="6092594" y="1437913"/>
            <a:ext cx="4491509" cy="4277420"/>
          </a:xfrm>
          <a:custGeom>
            <a:avLst/>
            <a:gdLst>
              <a:gd name="connsiteX0" fmla="*/ 0 w 5046904"/>
              <a:gd name="connsiteY0" fmla="*/ 0 h 4462266"/>
              <a:gd name="connsiteX1" fmla="*/ 1845733 w 5046904"/>
              <a:gd name="connsiteY1" fmla="*/ 635000 h 4462266"/>
              <a:gd name="connsiteX2" fmla="*/ 2607733 w 5046904"/>
              <a:gd name="connsiteY2" fmla="*/ 1634066 h 4462266"/>
              <a:gd name="connsiteX3" fmla="*/ 5046133 w 5046904"/>
              <a:gd name="connsiteY3" fmla="*/ 1921933 h 4462266"/>
              <a:gd name="connsiteX4" fmla="*/ 2336800 w 5046904"/>
              <a:gd name="connsiteY4" fmla="*/ 4072466 h 4462266"/>
              <a:gd name="connsiteX5" fmla="*/ 702733 w 5046904"/>
              <a:gd name="connsiteY5" fmla="*/ 4453466 h 4462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6904" h="4462266">
                <a:moveTo>
                  <a:pt x="0" y="0"/>
                </a:moveTo>
                <a:cubicBezTo>
                  <a:pt x="705555" y="181328"/>
                  <a:pt x="1411111" y="362656"/>
                  <a:pt x="1845733" y="635000"/>
                </a:cubicBezTo>
                <a:cubicBezTo>
                  <a:pt x="2280355" y="907344"/>
                  <a:pt x="2074333" y="1419577"/>
                  <a:pt x="2607733" y="1634066"/>
                </a:cubicBezTo>
                <a:cubicBezTo>
                  <a:pt x="3141133" y="1848555"/>
                  <a:pt x="5091288" y="1515533"/>
                  <a:pt x="5046133" y="1921933"/>
                </a:cubicBezTo>
                <a:cubicBezTo>
                  <a:pt x="5000978" y="2328333"/>
                  <a:pt x="3060700" y="3650544"/>
                  <a:pt x="2336800" y="4072466"/>
                </a:cubicBezTo>
                <a:cubicBezTo>
                  <a:pt x="1612900" y="4494388"/>
                  <a:pt x="1157816" y="4473927"/>
                  <a:pt x="702733" y="4453466"/>
                </a:cubicBezTo>
              </a:path>
            </a:pathLst>
          </a:custGeom>
          <a:noFill/>
          <a:ln w="38100">
            <a:solidFill>
              <a:schemeClr val="accent5">
                <a:alpha val="45000"/>
              </a:schemeClr>
            </a:solidFill>
            <a:prstDash val="sysDash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F21EE8F8-410E-4D95-81A5-48BDED9CE2C1}"/>
              </a:ext>
            </a:extLst>
          </p:cNvPr>
          <p:cNvSpPr/>
          <p:nvPr/>
        </p:nvSpPr>
        <p:spPr>
          <a:xfrm>
            <a:off x="4009405" y="1667933"/>
            <a:ext cx="1549074" cy="3996267"/>
          </a:xfrm>
          <a:custGeom>
            <a:avLst/>
            <a:gdLst>
              <a:gd name="connsiteX0" fmla="*/ 1299195 w 1549074"/>
              <a:gd name="connsiteY0" fmla="*/ 0 h 3996267"/>
              <a:gd name="connsiteX1" fmla="*/ 1451595 w 1549074"/>
              <a:gd name="connsiteY1" fmla="*/ 1540934 h 3996267"/>
              <a:gd name="connsiteX2" fmla="*/ 3795 w 1549074"/>
              <a:gd name="connsiteY2" fmla="*/ 2760134 h 3996267"/>
              <a:gd name="connsiteX3" fmla="*/ 1112928 w 1549074"/>
              <a:gd name="connsiteY3" fmla="*/ 3996267 h 3996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9074" h="3996267">
                <a:moveTo>
                  <a:pt x="1299195" y="0"/>
                </a:moveTo>
                <a:cubicBezTo>
                  <a:pt x="1483345" y="540456"/>
                  <a:pt x="1667495" y="1080912"/>
                  <a:pt x="1451595" y="1540934"/>
                </a:cubicBezTo>
                <a:cubicBezTo>
                  <a:pt x="1235695" y="2000956"/>
                  <a:pt x="60239" y="2350912"/>
                  <a:pt x="3795" y="2760134"/>
                </a:cubicBezTo>
                <a:cubicBezTo>
                  <a:pt x="-52650" y="3169356"/>
                  <a:pt x="530139" y="3582811"/>
                  <a:pt x="1112928" y="3996267"/>
                </a:cubicBezTo>
              </a:path>
            </a:pathLst>
          </a:custGeom>
          <a:noFill/>
          <a:ln w="38100">
            <a:solidFill>
              <a:schemeClr val="accent2">
                <a:lumMod val="50000"/>
                <a:alpha val="47000"/>
              </a:schemeClr>
            </a:solidFill>
            <a:prstDash val="sysDash"/>
          </a:ln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78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 </a:t>
            </a:r>
            <a:r>
              <a:rPr lang="en-US" altLang="zh-CN" dirty="0"/>
              <a:t>Flooding Attack</a:t>
            </a:r>
            <a:endParaRPr lang="en-US" dirty="0"/>
          </a:p>
        </p:txBody>
      </p:sp>
      <p:sp>
        <p:nvSpPr>
          <p:cNvPr id="5" name="圆角矩形 4"/>
          <p:cNvSpPr/>
          <p:nvPr/>
        </p:nvSpPr>
        <p:spPr>
          <a:xfrm>
            <a:off x="2057401" y="1393903"/>
            <a:ext cx="8108795" cy="1561171"/>
          </a:xfrm>
          <a:prstGeom prst="roundRect">
            <a:avLst/>
          </a:prstGeom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800" dirty="0">
                <a:latin typeface="+mn-lt"/>
                <a:ea typeface="+mn-ea"/>
              </a:rPr>
              <a:t>A SYN flood is a form of </a:t>
            </a:r>
            <a:r>
              <a:rPr lang="en-US" sz="1800" dirty="0">
                <a:solidFill>
                  <a:schemeClr val="accent2"/>
                </a:solidFill>
                <a:latin typeface="+mn-lt"/>
                <a:ea typeface="+mn-ea"/>
              </a:rPr>
              <a:t>denial-of-service attack </a:t>
            </a:r>
            <a:r>
              <a:rPr lang="en-US" sz="1800" dirty="0">
                <a:latin typeface="+mn-lt"/>
                <a:ea typeface="+mn-ea"/>
              </a:rPr>
              <a:t>in which an attacker sends a succession of SYN requests to a target's system in an attempt to </a:t>
            </a:r>
            <a:r>
              <a:rPr lang="en-US" sz="1800" dirty="0">
                <a:solidFill>
                  <a:schemeClr val="accent5"/>
                </a:solidFill>
                <a:latin typeface="+mn-lt"/>
                <a:ea typeface="+mn-ea"/>
              </a:rPr>
              <a:t>consume enough server resources </a:t>
            </a:r>
            <a:r>
              <a:rPr lang="en-US" sz="1800" dirty="0">
                <a:latin typeface="+mn-lt"/>
                <a:ea typeface="+mn-ea"/>
              </a:rPr>
              <a:t>to make the system unresponsive to legitimate traffic.</a:t>
            </a:r>
          </a:p>
        </p:txBody>
      </p:sp>
      <p:pic>
        <p:nvPicPr>
          <p:cNvPr id="98310" name="Picture 6" descr="http://upload.wikimedia.org/wikipedia/commons/thumb/9/9a/Tcp_normal.svg/220px-Tcp_normal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535867"/>
            <a:ext cx="20955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12" name="Picture 8" descr="http://upload.wikimedia.org/wikipedia/commons/thumb/9/94/Tcp_synflood.png/220px-Tcp_synfloo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041" y="3535866"/>
            <a:ext cx="20955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7768684" y="3277960"/>
            <a:ext cx="289931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252525"/>
                </a:solidFill>
                <a:latin typeface="+mn-lt"/>
                <a:ea typeface="+mn-ea"/>
              </a:rPr>
              <a:t>The </a:t>
            </a:r>
            <a:r>
              <a:rPr lang="en-US" sz="1600" dirty="0">
                <a:solidFill>
                  <a:schemeClr val="accent2"/>
                </a:solidFill>
                <a:latin typeface="+mn-lt"/>
                <a:ea typeface="+mn-ea"/>
              </a:rPr>
              <a:t>attacker</a:t>
            </a:r>
            <a:r>
              <a:rPr lang="en-US" sz="1600" dirty="0">
                <a:solidFill>
                  <a:srgbClr val="252525"/>
                </a:solidFill>
                <a:latin typeface="+mn-lt"/>
                <a:ea typeface="+mn-ea"/>
              </a:rPr>
              <a:t> sends several packets but does not send the "ACK" back to the server. The connections are hence half-opened and consuming server resources. </a:t>
            </a:r>
          </a:p>
          <a:p>
            <a:endParaRPr lang="en-US" sz="1600" dirty="0">
              <a:solidFill>
                <a:srgbClr val="252525"/>
              </a:solidFill>
              <a:latin typeface="+mn-lt"/>
              <a:ea typeface="+mn-ea"/>
            </a:endParaRPr>
          </a:p>
          <a:p>
            <a:r>
              <a:rPr lang="en-US" sz="1600" dirty="0">
                <a:solidFill>
                  <a:srgbClr val="252525"/>
                </a:solidFill>
                <a:latin typeface="+mn-lt"/>
                <a:ea typeface="+mn-ea"/>
              </a:rPr>
              <a:t>Alice, a </a:t>
            </a:r>
            <a:r>
              <a:rPr lang="en-US" sz="1600" dirty="0">
                <a:solidFill>
                  <a:schemeClr val="accent2"/>
                </a:solidFill>
                <a:latin typeface="+mn-lt"/>
                <a:ea typeface="+mn-ea"/>
              </a:rPr>
              <a:t>legitimate</a:t>
            </a:r>
            <a:r>
              <a:rPr lang="en-US" sz="1600" dirty="0">
                <a:solidFill>
                  <a:srgbClr val="252525"/>
                </a:solidFill>
                <a:latin typeface="+mn-lt"/>
                <a:ea typeface="+mn-ea"/>
              </a:rPr>
              <a:t> user, tries to connect but the server refuses to open a connection resulting in a denial of service.</a:t>
            </a:r>
            <a:endParaRPr lang="en-US" sz="1600" dirty="0">
              <a:latin typeface="+mn-lt"/>
              <a:ea typeface="+mn-ea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144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2600690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Closing </a:t>
            </a:r>
            <a:r>
              <a:rPr lang="en-US" dirty="0"/>
              <a:t>a TCP Connection</a:t>
            </a:r>
          </a:p>
        </p:txBody>
      </p:sp>
      <p:grpSp>
        <p:nvGrpSpPr>
          <p:cNvPr id="12" name="Group 438"/>
          <p:cNvGrpSpPr>
            <a:grpSpLocks/>
          </p:cNvGrpSpPr>
          <p:nvPr/>
        </p:nvGrpSpPr>
        <p:grpSpPr bwMode="auto">
          <a:xfrm>
            <a:off x="7838872" y="3050700"/>
            <a:ext cx="1084807" cy="1762064"/>
            <a:chOff x="975" y="2841"/>
            <a:chExt cx="365" cy="645"/>
          </a:xfrm>
        </p:grpSpPr>
        <p:sp>
          <p:nvSpPr>
            <p:cNvPr id="13" name="Freeform 356"/>
            <p:cNvSpPr>
              <a:spLocks/>
            </p:cNvSpPr>
            <p:nvPr/>
          </p:nvSpPr>
          <p:spPr bwMode="auto">
            <a:xfrm>
              <a:off x="979" y="2843"/>
              <a:ext cx="328" cy="176"/>
            </a:xfrm>
            <a:custGeom>
              <a:avLst/>
              <a:gdLst>
                <a:gd name="T0" fmla="*/ 0 w 984"/>
                <a:gd name="T1" fmla="*/ 147 h 706"/>
                <a:gd name="T2" fmla="*/ 158 w 984"/>
                <a:gd name="T3" fmla="*/ 0 h 706"/>
                <a:gd name="T4" fmla="*/ 328 w 984"/>
                <a:gd name="T5" fmla="*/ 10 h 706"/>
                <a:gd name="T6" fmla="*/ 179 w 984"/>
                <a:gd name="T7" fmla="*/ 176 h 706"/>
                <a:gd name="T8" fmla="*/ 0 w 984"/>
                <a:gd name="T9" fmla="*/ 147 h 706"/>
                <a:gd name="T10" fmla="*/ 0 w 984"/>
                <a:gd name="T11" fmla="*/ 147 h 7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84" h="706">
                  <a:moveTo>
                    <a:pt x="0" y="591"/>
                  </a:moveTo>
                  <a:lnTo>
                    <a:pt x="475" y="0"/>
                  </a:lnTo>
                  <a:lnTo>
                    <a:pt x="984" y="39"/>
                  </a:lnTo>
                  <a:lnTo>
                    <a:pt x="537" y="706"/>
                  </a:lnTo>
                  <a:lnTo>
                    <a:pt x="0" y="591"/>
                  </a:lnTo>
                  <a:close/>
                </a:path>
              </a:pathLst>
            </a:custGeom>
            <a:solidFill>
              <a:srgbClr val="F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4" name="Freeform 357"/>
            <p:cNvSpPr>
              <a:spLocks/>
            </p:cNvSpPr>
            <p:nvPr/>
          </p:nvSpPr>
          <p:spPr bwMode="auto">
            <a:xfrm>
              <a:off x="993" y="2860"/>
              <a:ext cx="313" cy="609"/>
            </a:xfrm>
            <a:custGeom>
              <a:avLst/>
              <a:gdLst>
                <a:gd name="T0" fmla="*/ 0 w 937"/>
                <a:gd name="T1" fmla="*/ 136 h 2436"/>
                <a:gd name="T2" fmla="*/ 168 w 937"/>
                <a:gd name="T3" fmla="*/ 154 h 2436"/>
                <a:gd name="T4" fmla="*/ 313 w 937"/>
                <a:gd name="T5" fmla="*/ 0 h 2436"/>
                <a:gd name="T6" fmla="*/ 312 w 937"/>
                <a:gd name="T7" fmla="*/ 407 h 2436"/>
                <a:gd name="T8" fmla="*/ 167 w 937"/>
                <a:gd name="T9" fmla="*/ 609 h 2436"/>
                <a:gd name="T10" fmla="*/ 158 w 937"/>
                <a:gd name="T11" fmla="*/ 256 h 2436"/>
                <a:gd name="T12" fmla="*/ 9 w 937"/>
                <a:gd name="T13" fmla="*/ 236 h 2436"/>
                <a:gd name="T14" fmla="*/ 0 w 937"/>
                <a:gd name="T15" fmla="*/ 136 h 2436"/>
                <a:gd name="T16" fmla="*/ 0 w 937"/>
                <a:gd name="T17" fmla="*/ 136 h 24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37" h="2436">
                  <a:moveTo>
                    <a:pt x="0" y="545"/>
                  </a:moveTo>
                  <a:lnTo>
                    <a:pt x="504" y="614"/>
                  </a:lnTo>
                  <a:lnTo>
                    <a:pt x="937" y="0"/>
                  </a:lnTo>
                  <a:lnTo>
                    <a:pt x="933" y="1629"/>
                  </a:lnTo>
                  <a:lnTo>
                    <a:pt x="501" y="2436"/>
                  </a:lnTo>
                  <a:lnTo>
                    <a:pt x="473" y="1025"/>
                  </a:lnTo>
                  <a:lnTo>
                    <a:pt x="26" y="945"/>
                  </a:lnTo>
                  <a:lnTo>
                    <a:pt x="0" y="545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5" name="Freeform 358"/>
            <p:cNvSpPr>
              <a:spLocks/>
            </p:cNvSpPr>
            <p:nvPr/>
          </p:nvSpPr>
          <p:spPr bwMode="auto">
            <a:xfrm>
              <a:off x="1016" y="3008"/>
              <a:ext cx="130" cy="90"/>
            </a:xfrm>
            <a:custGeom>
              <a:avLst/>
              <a:gdLst>
                <a:gd name="T0" fmla="*/ 0 w 388"/>
                <a:gd name="T1" fmla="*/ 0 h 359"/>
                <a:gd name="T2" fmla="*/ 3 w 388"/>
                <a:gd name="T3" fmla="*/ 74 h 359"/>
                <a:gd name="T4" fmla="*/ 130 w 388"/>
                <a:gd name="T5" fmla="*/ 90 h 359"/>
                <a:gd name="T6" fmla="*/ 125 w 388"/>
                <a:gd name="T7" fmla="*/ 11 h 359"/>
                <a:gd name="T8" fmla="*/ 0 w 388"/>
                <a:gd name="T9" fmla="*/ 0 h 359"/>
                <a:gd name="T10" fmla="*/ 0 w 388"/>
                <a:gd name="T11" fmla="*/ 0 h 3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8" h="359">
                  <a:moveTo>
                    <a:pt x="0" y="0"/>
                  </a:moveTo>
                  <a:lnTo>
                    <a:pt x="8" y="295"/>
                  </a:lnTo>
                  <a:lnTo>
                    <a:pt x="388" y="359"/>
                  </a:lnTo>
                  <a:lnTo>
                    <a:pt x="373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6" name="Freeform 359"/>
            <p:cNvSpPr>
              <a:spLocks/>
            </p:cNvSpPr>
            <p:nvPr/>
          </p:nvSpPr>
          <p:spPr bwMode="auto">
            <a:xfrm>
              <a:off x="1022" y="3042"/>
              <a:ext cx="122" cy="20"/>
            </a:xfrm>
            <a:custGeom>
              <a:avLst/>
              <a:gdLst>
                <a:gd name="T0" fmla="*/ 2 w 365"/>
                <a:gd name="T1" fmla="*/ 7 h 80"/>
                <a:gd name="T2" fmla="*/ 122 w 365"/>
                <a:gd name="T3" fmla="*/ 20 h 80"/>
                <a:gd name="T4" fmla="*/ 122 w 365"/>
                <a:gd name="T5" fmla="*/ 14 h 80"/>
                <a:gd name="T6" fmla="*/ 0 w 365"/>
                <a:gd name="T7" fmla="*/ 0 h 80"/>
                <a:gd name="T8" fmla="*/ 2 w 365"/>
                <a:gd name="T9" fmla="*/ 7 h 80"/>
                <a:gd name="T10" fmla="*/ 2 w 365"/>
                <a:gd name="T11" fmla="*/ 7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5" h="80">
                  <a:moveTo>
                    <a:pt x="7" y="29"/>
                  </a:moveTo>
                  <a:lnTo>
                    <a:pt x="365" y="80"/>
                  </a:lnTo>
                  <a:lnTo>
                    <a:pt x="364" y="55"/>
                  </a:lnTo>
                  <a:lnTo>
                    <a:pt x="0" y="0"/>
                  </a:lnTo>
                  <a:lnTo>
                    <a:pt x="7" y="29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7" name="Freeform 360"/>
            <p:cNvSpPr>
              <a:spLocks/>
            </p:cNvSpPr>
            <p:nvPr/>
          </p:nvSpPr>
          <p:spPr bwMode="auto">
            <a:xfrm>
              <a:off x="1042" y="3030"/>
              <a:ext cx="55" cy="16"/>
            </a:xfrm>
            <a:custGeom>
              <a:avLst/>
              <a:gdLst>
                <a:gd name="T0" fmla="*/ 0 w 165"/>
                <a:gd name="T1" fmla="*/ 0 h 63"/>
                <a:gd name="T2" fmla="*/ 55 w 165"/>
                <a:gd name="T3" fmla="*/ 4 h 63"/>
                <a:gd name="T4" fmla="*/ 55 w 165"/>
                <a:gd name="T5" fmla="*/ 16 h 63"/>
                <a:gd name="T6" fmla="*/ 0 w 165"/>
                <a:gd name="T7" fmla="*/ 11 h 63"/>
                <a:gd name="T8" fmla="*/ 0 w 165"/>
                <a:gd name="T9" fmla="*/ 0 h 63"/>
                <a:gd name="T10" fmla="*/ 0 w 165"/>
                <a:gd name="T11" fmla="*/ 0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5" h="63">
                  <a:moveTo>
                    <a:pt x="1" y="0"/>
                  </a:moveTo>
                  <a:lnTo>
                    <a:pt x="165" y="17"/>
                  </a:lnTo>
                  <a:lnTo>
                    <a:pt x="165" y="63"/>
                  </a:lnTo>
                  <a:lnTo>
                    <a:pt x="0" y="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8" name="Freeform 361"/>
            <p:cNvSpPr>
              <a:spLocks/>
            </p:cNvSpPr>
            <p:nvPr/>
          </p:nvSpPr>
          <p:spPr bwMode="auto">
            <a:xfrm>
              <a:off x="1016" y="3007"/>
              <a:ext cx="129" cy="90"/>
            </a:xfrm>
            <a:custGeom>
              <a:avLst/>
              <a:gdLst>
                <a:gd name="T0" fmla="*/ 127 w 386"/>
                <a:gd name="T1" fmla="*/ 84 h 360"/>
                <a:gd name="T2" fmla="*/ 12 w 386"/>
                <a:gd name="T3" fmla="*/ 70 h 360"/>
                <a:gd name="T4" fmla="*/ 9 w 386"/>
                <a:gd name="T5" fmla="*/ 7 h 360"/>
                <a:gd name="T6" fmla="*/ 125 w 386"/>
                <a:gd name="T7" fmla="*/ 17 h 360"/>
                <a:gd name="T8" fmla="*/ 125 w 386"/>
                <a:gd name="T9" fmla="*/ 12 h 360"/>
                <a:gd name="T10" fmla="*/ 0 w 386"/>
                <a:gd name="T11" fmla="*/ 0 h 360"/>
                <a:gd name="T12" fmla="*/ 2 w 386"/>
                <a:gd name="T13" fmla="*/ 75 h 360"/>
                <a:gd name="T14" fmla="*/ 129 w 386"/>
                <a:gd name="T15" fmla="*/ 90 h 360"/>
                <a:gd name="T16" fmla="*/ 127 w 386"/>
                <a:gd name="T17" fmla="*/ 84 h 360"/>
                <a:gd name="T18" fmla="*/ 127 w 386"/>
                <a:gd name="T19" fmla="*/ 84 h 3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86" h="360">
                  <a:moveTo>
                    <a:pt x="380" y="337"/>
                  </a:moveTo>
                  <a:lnTo>
                    <a:pt x="37" y="279"/>
                  </a:lnTo>
                  <a:lnTo>
                    <a:pt x="27" y="28"/>
                  </a:lnTo>
                  <a:lnTo>
                    <a:pt x="375" y="68"/>
                  </a:lnTo>
                  <a:lnTo>
                    <a:pt x="373" y="49"/>
                  </a:lnTo>
                  <a:lnTo>
                    <a:pt x="0" y="0"/>
                  </a:lnTo>
                  <a:lnTo>
                    <a:pt x="5" y="300"/>
                  </a:lnTo>
                  <a:lnTo>
                    <a:pt x="386" y="360"/>
                  </a:lnTo>
                  <a:lnTo>
                    <a:pt x="380" y="337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9" name="Freeform 362"/>
            <p:cNvSpPr>
              <a:spLocks/>
            </p:cNvSpPr>
            <p:nvPr/>
          </p:nvSpPr>
          <p:spPr bwMode="auto">
            <a:xfrm>
              <a:off x="975" y="2987"/>
              <a:ext cx="165" cy="471"/>
            </a:xfrm>
            <a:custGeom>
              <a:avLst/>
              <a:gdLst>
                <a:gd name="T0" fmla="*/ 0 w 494"/>
                <a:gd name="T1" fmla="*/ 0 h 1886"/>
                <a:gd name="T2" fmla="*/ 59 w 494"/>
                <a:gd name="T3" fmla="*/ 9 h 1886"/>
                <a:gd name="T4" fmla="*/ 140 w 494"/>
                <a:gd name="T5" fmla="*/ 17 h 1886"/>
                <a:gd name="T6" fmla="*/ 140 w 494"/>
                <a:gd name="T7" fmla="*/ 28 h 1886"/>
                <a:gd name="T8" fmla="*/ 27 w 494"/>
                <a:gd name="T9" fmla="*/ 17 h 1886"/>
                <a:gd name="T10" fmla="*/ 31 w 494"/>
                <a:gd name="T11" fmla="*/ 98 h 1886"/>
                <a:gd name="T12" fmla="*/ 165 w 494"/>
                <a:gd name="T13" fmla="*/ 112 h 1886"/>
                <a:gd name="T14" fmla="*/ 161 w 494"/>
                <a:gd name="T15" fmla="*/ 471 h 1886"/>
                <a:gd name="T16" fmla="*/ 31 w 494"/>
                <a:gd name="T17" fmla="*/ 453 h 1886"/>
                <a:gd name="T18" fmla="*/ 9 w 494"/>
                <a:gd name="T19" fmla="*/ 438 h 1886"/>
                <a:gd name="T20" fmla="*/ 0 w 494"/>
                <a:gd name="T21" fmla="*/ 0 h 1886"/>
                <a:gd name="T22" fmla="*/ 0 w 494"/>
                <a:gd name="T23" fmla="*/ 0 h 188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94" h="1886">
                  <a:moveTo>
                    <a:pt x="0" y="0"/>
                  </a:moveTo>
                  <a:lnTo>
                    <a:pt x="176" y="37"/>
                  </a:lnTo>
                  <a:lnTo>
                    <a:pt x="420" y="69"/>
                  </a:lnTo>
                  <a:lnTo>
                    <a:pt x="418" y="113"/>
                  </a:lnTo>
                  <a:lnTo>
                    <a:pt x="82" y="67"/>
                  </a:lnTo>
                  <a:lnTo>
                    <a:pt x="92" y="392"/>
                  </a:lnTo>
                  <a:lnTo>
                    <a:pt x="494" y="450"/>
                  </a:lnTo>
                  <a:lnTo>
                    <a:pt x="481" y="1886"/>
                  </a:lnTo>
                  <a:lnTo>
                    <a:pt x="92" y="1812"/>
                  </a:lnTo>
                  <a:lnTo>
                    <a:pt x="28" y="17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0" name="Freeform 363"/>
            <p:cNvSpPr>
              <a:spLocks/>
            </p:cNvSpPr>
            <p:nvPr/>
          </p:nvSpPr>
          <p:spPr bwMode="auto">
            <a:xfrm>
              <a:off x="1009" y="3104"/>
              <a:ext cx="29" cy="340"/>
            </a:xfrm>
            <a:custGeom>
              <a:avLst/>
              <a:gdLst>
                <a:gd name="T0" fmla="*/ 0 w 86"/>
                <a:gd name="T1" fmla="*/ 0 h 1359"/>
                <a:gd name="T2" fmla="*/ 29 w 86"/>
                <a:gd name="T3" fmla="*/ 1 h 1359"/>
                <a:gd name="T4" fmla="*/ 20 w 86"/>
                <a:gd name="T5" fmla="*/ 11 h 1359"/>
                <a:gd name="T6" fmla="*/ 27 w 86"/>
                <a:gd name="T7" fmla="*/ 336 h 1359"/>
                <a:gd name="T8" fmla="*/ 7 w 86"/>
                <a:gd name="T9" fmla="*/ 340 h 1359"/>
                <a:gd name="T10" fmla="*/ 0 w 86"/>
                <a:gd name="T11" fmla="*/ 0 h 1359"/>
                <a:gd name="T12" fmla="*/ 0 w 86"/>
                <a:gd name="T13" fmla="*/ 0 h 13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" h="1359">
                  <a:moveTo>
                    <a:pt x="0" y="0"/>
                  </a:moveTo>
                  <a:lnTo>
                    <a:pt x="86" y="4"/>
                  </a:lnTo>
                  <a:lnTo>
                    <a:pt x="60" y="43"/>
                  </a:lnTo>
                  <a:lnTo>
                    <a:pt x="79" y="1344"/>
                  </a:lnTo>
                  <a:lnTo>
                    <a:pt x="21" y="13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1" name="Freeform 364"/>
            <p:cNvSpPr>
              <a:spLocks/>
            </p:cNvSpPr>
            <p:nvPr/>
          </p:nvSpPr>
          <p:spPr bwMode="auto">
            <a:xfrm>
              <a:off x="1113" y="3006"/>
              <a:ext cx="54" cy="453"/>
            </a:xfrm>
            <a:custGeom>
              <a:avLst/>
              <a:gdLst>
                <a:gd name="T0" fmla="*/ 0 w 164"/>
                <a:gd name="T1" fmla="*/ 0 h 1814"/>
                <a:gd name="T2" fmla="*/ 23 w 164"/>
                <a:gd name="T3" fmla="*/ 2 h 1814"/>
                <a:gd name="T4" fmla="*/ 54 w 164"/>
                <a:gd name="T5" fmla="*/ 5 h 1814"/>
                <a:gd name="T6" fmla="*/ 54 w 164"/>
                <a:gd name="T7" fmla="*/ 453 h 1814"/>
                <a:gd name="T8" fmla="*/ 5 w 164"/>
                <a:gd name="T9" fmla="*/ 449 h 1814"/>
                <a:gd name="T10" fmla="*/ 0 w 164"/>
                <a:gd name="T11" fmla="*/ 93 h 1814"/>
                <a:gd name="T12" fmla="*/ 34 w 164"/>
                <a:gd name="T13" fmla="*/ 95 h 1814"/>
                <a:gd name="T14" fmla="*/ 29 w 164"/>
                <a:gd name="T15" fmla="*/ 12 h 1814"/>
                <a:gd name="T16" fmla="*/ 0 w 164"/>
                <a:gd name="T17" fmla="*/ 12 h 1814"/>
                <a:gd name="T18" fmla="*/ 0 w 164"/>
                <a:gd name="T19" fmla="*/ 0 h 1814"/>
                <a:gd name="T20" fmla="*/ 0 w 164"/>
                <a:gd name="T21" fmla="*/ 0 h 18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4" h="1814">
                  <a:moveTo>
                    <a:pt x="0" y="0"/>
                  </a:moveTo>
                  <a:lnTo>
                    <a:pt x="70" y="9"/>
                  </a:lnTo>
                  <a:lnTo>
                    <a:pt x="163" y="21"/>
                  </a:lnTo>
                  <a:lnTo>
                    <a:pt x="164" y="1814"/>
                  </a:lnTo>
                  <a:lnTo>
                    <a:pt x="16" y="1798"/>
                  </a:lnTo>
                  <a:lnTo>
                    <a:pt x="1" y="373"/>
                  </a:lnTo>
                  <a:lnTo>
                    <a:pt x="102" y="382"/>
                  </a:lnTo>
                  <a:lnTo>
                    <a:pt x="87" y="50"/>
                  </a:lnTo>
                  <a:lnTo>
                    <a:pt x="1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2" name="Freeform 365"/>
            <p:cNvSpPr>
              <a:spLocks/>
            </p:cNvSpPr>
            <p:nvPr/>
          </p:nvSpPr>
          <p:spPr bwMode="auto">
            <a:xfrm>
              <a:off x="1173" y="3130"/>
              <a:ext cx="6" cy="8"/>
            </a:xfrm>
            <a:custGeom>
              <a:avLst/>
              <a:gdLst>
                <a:gd name="T0" fmla="*/ 0 w 18"/>
                <a:gd name="T1" fmla="*/ 4 h 32"/>
                <a:gd name="T2" fmla="*/ 6 w 18"/>
                <a:gd name="T3" fmla="*/ 0 h 32"/>
                <a:gd name="T4" fmla="*/ 6 w 18"/>
                <a:gd name="T5" fmla="*/ 4 h 32"/>
                <a:gd name="T6" fmla="*/ 1 w 18"/>
                <a:gd name="T7" fmla="*/ 8 h 32"/>
                <a:gd name="T8" fmla="*/ 0 w 18"/>
                <a:gd name="T9" fmla="*/ 4 h 32"/>
                <a:gd name="T10" fmla="*/ 0 w 18"/>
                <a:gd name="T11" fmla="*/ 4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2">
                  <a:moveTo>
                    <a:pt x="0" y="16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2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3" name="Freeform 366"/>
            <p:cNvSpPr>
              <a:spLocks/>
            </p:cNvSpPr>
            <p:nvPr/>
          </p:nvSpPr>
          <p:spPr bwMode="auto">
            <a:xfrm>
              <a:off x="1173" y="3139"/>
              <a:ext cx="6" cy="8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5 h 30"/>
                <a:gd name="T6" fmla="*/ 1 w 18"/>
                <a:gd name="T7" fmla="*/ 8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4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4" name="Freeform 367"/>
            <p:cNvSpPr>
              <a:spLocks/>
            </p:cNvSpPr>
            <p:nvPr/>
          </p:nvSpPr>
          <p:spPr bwMode="auto">
            <a:xfrm>
              <a:off x="1173" y="3147"/>
              <a:ext cx="6" cy="8"/>
            </a:xfrm>
            <a:custGeom>
              <a:avLst/>
              <a:gdLst>
                <a:gd name="T0" fmla="*/ 0 w 18"/>
                <a:gd name="T1" fmla="*/ 4 h 32"/>
                <a:gd name="T2" fmla="*/ 6 w 18"/>
                <a:gd name="T3" fmla="*/ 0 h 32"/>
                <a:gd name="T4" fmla="*/ 6 w 18"/>
                <a:gd name="T5" fmla="*/ 4 h 32"/>
                <a:gd name="T6" fmla="*/ 1 w 18"/>
                <a:gd name="T7" fmla="*/ 8 h 32"/>
                <a:gd name="T8" fmla="*/ 0 w 18"/>
                <a:gd name="T9" fmla="*/ 4 h 32"/>
                <a:gd name="T10" fmla="*/ 0 w 18"/>
                <a:gd name="T11" fmla="*/ 4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2">
                  <a:moveTo>
                    <a:pt x="0" y="16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2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5" name="Freeform 368"/>
            <p:cNvSpPr>
              <a:spLocks/>
            </p:cNvSpPr>
            <p:nvPr/>
          </p:nvSpPr>
          <p:spPr bwMode="auto">
            <a:xfrm>
              <a:off x="1173" y="3156"/>
              <a:ext cx="6" cy="8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5 h 30"/>
                <a:gd name="T6" fmla="*/ 1 w 18"/>
                <a:gd name="T7" fmla="*/ 8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5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6" name="Freeform 369"/>
            <p:cNvSpPr>
              <a:spLocks/>
            </p:cNvSpPr>
            <p:nvPr/>
          </p:nvSpPr>
          <p:spPr bwMode="auto">
            <a:xfrm>
              <a:off x="1173" y="3164"/>
              <a:ext cx="6" cy="8"/>
            </a:xfrm>
            <a:custGeom>
              <a:avLst/>
              <a:gdLst>
                <a:gd name="T0" fmla="*/ 0 w 19"/>
                <a:gd name="T1" fmla="*/ 4 h 31"/>
                <a:gd name="T2" fmla="*/ 6 w 19"/>
                <a:gd name="T3" fmla="*/ 0 h 31"/>
                <a:gd name="T4" fmla="*/ 6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5"/>
                  </a:moveTo>
                  <a:lnTo>
                    <a:pt x="19" y="0"/>
                  </a:lnTo>
                  <a:lnTo>
                    <a:pt x="18" y="16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7" name="Freeform 370"/>
            <p:cNvSpPr>
              <a:spLocks/>
            </p:cNvSpPr>
            <p:nvPr/>
          </p:nvSpPr>
          <p:spPr bwMode="auto">
            <a:xfrm>
              <a:off x="1173" y="3173"/>
              <a:ext cx="6" cy="8"/>
            </a:xfrm>
            <a:custGeom>
              <a:avLst/>
              <a:gdLst>
                <a:gd name="T0" fmla="*/ 0 w 19"/>
                <a:gd name="T1" fmla="*/ 4 h 30"/>
                <a:gd name="T2" fmla="*/ 6 w 19"/>
                <a:gd name="T3" fmla="*/ 0 h 30"/>
                <a:gd name="T4" fmla="*/ 6 w 19"/>
                <a:gd name="T5" fmla="*/ 5 h 30"/>
                <a:gd name="T6" fmla="*/ 1 w 19"/>
                <a:gd name="T7" fmla="*/ 8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5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8" name="Freeform 371"/>
            <p:cNvSpPr>
              <a:spLocks/>
            </p:cNvSpPr>
            <p:nvPr/>
          </p:nvSpPr>
          <p:spPr bwMode="auto">
            <a:xfrm>
              <a:off x="1173" y="3181"/>
              <a:ext cx="6" cy="8"/>
            </a:xfrm>
            <a:custGeom>
              <a:avLst/>
              <a:gdLst>
                <a:gd name="T0" fmla="*/ 0 w 19"/>
                <a:gd name="T1" fmla="*/ 4 h 31"/>
                <a:gd name="T2" fmla="*/ 6 w 19"/>
                <a:gd name="T3" fmla="*/ 0 h 31"/>
                <a:gd name="T4" fmla="*/ 6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5"/>
                  </a:moveTo>
                  <a:lnTo>
                    <a:pt x="19" y="0"/>
                  </a:lnTo>
                  <a:lnTo>
                    <a:pt x="18" y="16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9" name="Freeform 372"/>
            <p:cNvSpPr>
              <a:spLocks/>
            </p:cNvSpPr>
            <p:nvPr/>
          </p:nvSpPr>
          <p:spPr bwMode="auto">
            <a:xfrm>
              <a:off x="1173" y="3190"/>
              <a:ext cx="6" cy="8"/>
            </a:xfrm>
            <a:custGeom>
              <a:avLst/>
              <a:gdLst>
                <a:gd name="T0" fmla="*/ 0 w 19"/>
                <a:gd name="T1" fmla="*/ 4 h 31"/>
                <a:gd name="T2" fmla="*/ 6 w 19"/>
                <a:gd name="T3" fmla="*/ 0 h 31"/>
                <a:gd name="T4" fmla="*/ 6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5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0" name="Freeform 373"/>
            <p:cNvSpPr>
              <a:spLocks/>
            </p:cNvSpPr>
            <p:nvPr/>
          </p:nvSpPr>
          <p:spPr bwMode="auto">
            <a:xfrm>
              <a:off x="1173" y="3198"/>
              <a:ext cx="6" cy="8"/>
            </a:xfrm>
            <a:custGeom>
              <a:avLst/>
              <a:gdLst>
                <a:gd name="T0" fmla="*/ 0 w 19"/>
                <a:gd name="T1" fmla="*/ 4 h 31"/>
                <a:gd name="T2" fmla="*/ 6 w 19"/>
                <a:gd name="T3" fmla="*/ 0 h 31"/>
                <a:gd name="T4" fmla="*/ 6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6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1" name="Freeform 374"/>
            <p:cNvSpPr>
              <a:spLocks/>
            </p:cNvSpPr>
            <p:nvPr/>
          </p:nvSpPr>
          <p:spPr bwMode="auto">
            <a:xfrm>
              <a:off x="1173" y="3207"/>
              <a:ext cx="6" cy="8"/>
            </a:xfrm>
            <a:custGeom>
              <a:avLst/>
              <a:gdLst>
                <a:gd name="T0" fmla="*/ 0 w 19"/>
                <a:gd name="T1" fmla="*/ 4 h 31"/>
                <a:gd name="T2" fmla="*/ 6 w 19"/>
                <a:gd name="T3" fmla="*/ 0 h 31"/>
                <a:gd name="T4" fmla="*/ 6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5"/>
                  </a:moveTo>
                  <a:lnTo>
                    <a:pt x="19" y="0"/>
                  </a:lnTo>
                  <a:lnTo>
                    <a:pt x="18" y="16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2" name="Freeform 375"/>
            <p:cNvSpPr>
              <a:spLocks/>
            </p:cNvSpPr>
            <p:nvPr/>
          </p:nvSpPr>
          <p:spPr bwMode="auto">
            <a:xfrm>
              <a:off x="1173" y="3216"/>
              <a:ext cx="6" cy="7"/>
            </a:xfrm>
            <a:custGeom>
              <a:avLst/>
              <a:gdLst>
                <a:gd name="T0" fmla="*/ 0 w 19"/>
                <a:gd name="T1" fmla="*/ 4 h 30"/>
                <a:gd name="T2" fmla="*/ 6 w 19"/>
                <a:gd name="T3" fmla="*/ 0 h 30"/>
                <a:gd name="T4" fmla="*/ 6 w 19"/>
                <a:gd name="T5" fmla="*/ 4 h 30"/>
                <a:gd name="T6" fmla="*/ 1 w 19"/>
                <a:gd name="T7" fmla="*/ 7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5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3" name="Freeform 376"/>
            <p:cNvSpPr>
              <a:spLocks/>
            </p:cNvSpPr>
            <p:nvPr/>
          </p:nvSpPr>
          <p:spPr bwMode="auto">
            <a:xfrm>
              <a:off x="1173" y="3224"/>
              <a:ext cx="6" cy="8"/>
            </a:xfrm>
            <a:custGeom>
              <a:avLst/>
              <a:gdLst>
                <a:gd name="T0" fmla="*/ 0 w 19"/>
                <a:gd name="T1" fmla="*/ 4 h 31"/>
                <a:gd name="T2" fmla="*/ 6 w 19"/>
                <a:gd name="T3" fmla="*/ 0 h 31"/>
                <a:gd name="T4" fmla="*/ 6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5"/>
                  </a:moveTo>
                  <a:lnTo>
                    <a:pt x="19" y="0"/>
                  </a:lnTo>
                  <a:lnTo>
                    <a:pt x="18" y="16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4" name="Freeform 377"/>
            <p:cNvSpPr>
              <a:spLocks/>
            </p:cNvSpPr>
            <p:nvPr/>
          </p:nvSpPr>
          <p:spPr bwMode="auto">
            <a:xfrm>
              <a:off x="1173" y="3233"/>
              <a:ext cx="6" cy="7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4 h 30"/>
                <a:gd name="T6" fmla="*/ 0 w 18"/>
                <a:gd name="T7" fmla="*/ 7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5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1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5" name="Freeform 378"/>
            <p:cNvSpPr>
              <a:spLocks/>
            </p:cNvSpPr>
            <p:nvPr/>
          </p:nvSpPr>
          <p:spPr bwMode="auto">
            <a:xfrm>
              <a:off x="1173" y="3241"/>
              <a:ext cx="6" cy="8"/>
            </a:xfrm>
            <a:custGeom>
              <a:avLst/>
              <a:gdLst>
                <a:gd name="T0" fmla="*/ 0 w 18"/>
                <a:gd name="T1" fmla="*/ 4 h 31"/>
                <a:gd name="T2" fmla="*/ 6 w 18"/>
                <a:gd name="T3" fmla="*/ 0 h 31"/>
                <a:gd name="T4" fmla="*/ 6 w 18"/>
                <a:gd name="T5" fmla="*/ 4 h 31"/>
                <a:gd name="T6" fmla="*/ 0 w 18"/>
                <a:gd name="T7" fmla="*/ 8 h 31"/>
                <a:gd name="T8" fmla="*/ 0 w 18"/>
                <a:gd name="T9" fmla="*/ 4 h 31"/>
                <a:gd name="T10" fmla="*/ 0 w 18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5"/>
                  </a:moveTo>
                  <a:lnTo>
                    <a:pt x="18" y="0"/>
                  </a:lnTo>
                  <a:lnTo>
                    <a:pt x="17" y="16"/>
                  </a:lnTo>
                  <a:lnTo>
                    <a:pt x="1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6" name="Freeform 379"/>
            <p:cNvSpPr>
              <a:spLocks/>
            </p:cNvSpPr>
            <p:nvPr/>
          </p:nvSpPr>
          <p:spPr bwMode="auto">
            <a:xfrm>
              <a:off x="1173" y="3250"/>
              <a:ext cx="6" cy="7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4 h 30"/>
                <a:gd name="T6" fmla="*/ 0 w 18"/>
                <a:gd name="T7" fmla="*/ 7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5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1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7" name="Freeform 380"/>
            <p:cNvSpPr>
              <a:spLocks/>
            </p:cNvSpPr>
            <p:nvPr/>
          </p:nvSpPr>
          <p:spPr bwMode="auto">
            <a:xfrm>
              <a:off x="1173" y="3258"/>
              <a:ext cx="6" cy="8"/>
            </a:xfrm>
            <a:custGeom>
              <a:avLst/>
              <a:gdLst>
                <a:gd name="T0" fmla="*/ 0 w 18"/>
                <a:gd name="T1" fmla="*/ 4 h 31"/>
                <a:gd name="T2" fmla="*/ 6 w 18"/>
                <a:gd name="T3" fmla="*/ 0 h 31"/>
                <a:gd name="T4" fmla="*/ 6 w 18"/>
                <a:gd name="T5" fmla="*/ 4 h 31"/>
                <a:gd name="T6" fmla="*/ 0 w 18"/>
                <a:gd name="T7" fmla="*/ 8 h 31"/>
                <a:gd name="T8" fmla="*/ 0 w 18"/>
                <a:gd name="T9" fmla="*/ 4 h 31"/>
                <a:gd name="T10" fmla="*/ 0 w 18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5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1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8" name="Freeform 381"/>
            <p:cNvSpPr>
              <a:spLocks/>
            </p:cNvSpPr>
            <p:nvPr/>
          </p:nvSpPr>
          <p:spPr bwMode="auto">
            <a:xfrm>
              <a:off x="1173" y="3267"/>
              <a:ext cx="6" cy="7"/>
            </a:xfrm>
            <a:custGeom>
              <a:avLst/>
              <a:gdLst>
                <a:gd name="T0" fmla="*/ 0 w 18"/>
                <a:gd name="T1" fmla="*/ 3 h 31"/>
                <a:gd name="T2" fmla="*/ 6 w 18"/>
                <a:gd name="T3" fmla="*/ 0 h 31"/>
                <a:gd name="T4" fmla="*/ 6 w 18"/>
                <a:gd name="T5" fmla="*/ 4 h 31"/>
                <a:gd name="T6" fmla="*/ 0 w 18"/>
                <a:gd name="T7" fmla="*/ 7 h 31"/>
                <a:gd name="T8" fmla="*/ 0 w 18"/>
                <a:gd name="T9" fmla="*/ 3 h 31"/>
                <a:gd name="T10" fmla="*/ 0 w 18"/>
                <a:gd name="T11" fmla="*/ 3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5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1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39" name="Freeform 382"/>
            <p:cNvSpPr>
              <a:spLocks/>
            </p:cNvSpPr>
            <p:nvPr/>
          </p:nvSpPr>
          <p:spPr bwMode="auto">
            <a:xfrm>
              <a:off x="1173" y="3275"/>
              <a:ext cx="6" cy="8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5 h 30"/>
                <a:gd name="T6" fmla="*/ 0 w 18"/>
                <a:gd name="T7" fmla="*/ 8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6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1" y="3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0" name="Freeform 383"/>
            <p:cNvSpPr>
              <a:spLocks/>
            </p:cNvSpPr>
            <p:nvPr/>
          </p:nvSpPr>
          <p:spPr bwMode="auto">
            <a:xfrm>
              <a:off x="1173" y="3284"/>
              <a:ext cx="6" cy="7"/>
            </a:xfrm>
            <a:custGeom>
              <a:avLst/>
              <a:gdLst>
                <a:gd name="T0" fmla="*/ 0 w 18"/>
                <a:gd name="T1" fmla="*/ 3 h 30"/>
                <a:gd name="T2" fmla="*/ 6 w 18"/>
                <a:gd name="T3" fmla="*/ 0 h 30"/>
                <a:gd name="T4" fmla="*/ 6 w 18"/>
                <a:gd name="T5" fmla="*/ 4 h 30"/>
                <a:gd name="T6" fmla="*/ 0 w 18"/>
                <a:gd name="T7" fmla="*/ 7 h 30"/>
                <a:gd name="T8" fmla="*/ 0 w 18"/>
                <a:gd name="T9" fmla="*/ 3 h 30"/>
                <a:gd name="T10" fmla="*/ 0 w 18"/>
                <a:gd name="T11" fmla="*/ 3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4"/>
                  </a:moveTo>
                  <a:lnTo>
                    <a:pt x="18" y="0"/>
                  </a:lnTo>
                  <a:lnTo>
                    <a:pt x="17" y="16"/>
                  </a:lnTo>
                  <a:lnTo>
                    <a:pt x="1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1" name="Freeform 384"/>
            <p:cNvSpPr>
              <a:spLocks/>
            </p:cNvSpPr>
            <p:nvPr/>
          </p:nvSpPr>
          <p:spPr bwMode="auto">
            <a:xfrm>
              <a:off x="1173" y="3292"/>
              <a:ext cx="6" cy="8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5 h 30"/>
                <a:gd name="T6" fmla="*/ 1 w 18"/>
                <a:gd name="T7" fmla="*/ 8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5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2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2" name="Freeform 385"/>
            <p:cNvSpPr>
              <a:spLocks/>
            </p:cNvSpPr>
            <p:nvPr/>
          </p:nvSpPr>
          <p:spPr bwMode="auto">
            <a:xfrm>
              <a:off x="1173" y="3301"/>
              <a:ext cx="6" cy="7"/>
            </a:xfrm>
            <a:custGeom>
              <a:avLst/>
              <a:gdLst>
                <a:gd name="T0" fmla="*/ 0 w 18"/>
                <a:gd name="T1" fmla="*/ 3 h 30"/>
                <a:gd name="T2" fmla="*/ 6 w 18"/>
                <a:gd name="T3" fmla="*/ 0 h 30"/>
                <a:gd name="T4" fmla="*/ 6 w 18"/>
                <a:gd name="T5" fmla="*/ 4 h 30"/>
                <a:gd name="T6" fmla="*/ 1 w 18"/>
                <a:gd name="T7" fmla="*/ 7 h 30"/>
                <a:gd name="T8" fmla="*/ 0 w 18"/>
                <a:gd name="T9" fmla="*/ 3 h 30"/>
                <a:gd name="T10" fmla="*/ 0 w 18"/>
                <a:gd name="T11" fmla="*/ 3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4"/>
                  </a:moveTo>
                  <a:lnTo>
                    <a:pt x="18" y="0"/>
                  </a:lnTo>
                  <a:lnTo>
                    <a:pt x="17" y="15"/>
                  </a:lnTo>
                  <a:lnTo>
                    <a:pt x="2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3" name="Freeform 386"/>
            <p:cNvSpPr>
              <a:spLocks/>
            </p:cNvSpPr>
            <p:nvPr/>
          </p:nvSpPr>
          <p:spPr bwMode="auto">
            <a:xfrm>
              <a:off x="1173" y="3309"/>
              <a:ext cx="6" cy="8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5 h 30"/>
                <a:gd name="T6" fmla="*/ 1 w 18"/>
                <a:gd name="T7" fmla="*/ 8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5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2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4" name="Freeform 387"/>
            <p:cNvSpPr>
              <a:spLocks/>
            </p:cNvSpPr>
            <p:nvPr/>
          </p:nvSpPr>
          <p:spPr bwMode="auto">
            <a:xfrm>
              <a:off x="1173" y="3317"/>
              <a:ext cx="6" cy="8"/>
            </a:xfrm>
            <a:custGeom>
              <a:avLst/>
              <a:gdLst>
                <a:gd name="T0" fmla="*/ 0 w 18"/>
                <a:gd name="T1" fmla="*/ 4 h 31"/>
                <a:gd name="T2" fmla="*/ 6 w 18"/>
                <a:gd name="T3" fmla="*/ 0 h 31"/>
                <a:gd name="T4" fmla="*/ 6 w 18"/>
                <a:gd name="T5" fmla="*/ 4 h 31"/>
                <a:gd name="T6" fmla="*/ 1 w 18"/>
                <a:gd name="T7" fmla="*/ 8 h 31"/>
                <a:gd name="T8" fmla="*/ 0 w 18"/>
                <a:gd name="T9" fmla="*/ 4 h 31"/>
                <a:gd name="T10" fmla="*/ 0 w 18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5"/>
                  </a:moveTo>
                  <a:lnTo>
                    <a:pt x="18" y="0"/>
                  </a:lnTo>
                  <a:lnTo>
                    <a:pt x="18" y="16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5" name="Freeform 388"/>
            <p:cNvSpPr>
              <a:spLocks/>
            </p:cNvSpPr>
            <p:nvPr/>
          </p:nvSpPr>
          <p:spPr bwMode="auto">
            <a:xfrm>
              <a:off x="1173" y="3326"/>
              <a:ext cx="6" cy="8"/>
            </a:xfrm>
            <a:custGeom>
              <a:avLst/>
              <a:gdLst>
                <a:gd name="T0" fmla="*/ 0 w 18"/>
                <a:gd name="T1" fmla="*/ 4 h 30"/>
                <a:gd name="T2" fmla="*/ 6 w 18"/>
                <a:gd name="T3" fmla="*/ 0 h 30"/>
                <a:gd name="T4" fmla="*/ 6 w 18"/>
                <a:gd name="T5" fmla="*/ 5 h 30"/>
                <a:gd name="T6" fmla="*/ 1 w 18"/>
                <a:gd name="T7" fmla="*/ 8 h 30"/>
                <a:gd name="T8" fmla="*/ 0 w 18"/>
                <a:gd name="T9" fmla="*/ 4 h 30"/>
                <a:gd name="T10" fmla="*/ 0 w 18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5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6" name="Freeform 389"/>
            <p:cNvSpPr>
              <a:spLocks/>
            </p:cNvSpPr>
            <p:nvPr/>
          </p:nvSpPr>
          <p:spPr bwMode="auto">
            <a:xfrm>
              <a:off x="1173" y="3334"/>
              <a:ext cx="6" cy="8"/>
            </a:xfrm>
            <a:custGeom>
              <a:avLst/>
              <a:gdLst>
                <a:gd name="T0" fmla="*/ 0 w 18"/>
                <a:gd name="T1" fmla="*/ 4 h 31"/>
                <a:gd name="T2" fmla="*/ 6 w 18"/>
                <a:gd name="T3" fmla="*/ 0 h 31"/>
                <a:gd name="T4" fmla="*/ 6 w 18"/>
                <a:gd name="T5" fmla="*/ 4 h 31"/>
                <a:gd name="T6" fmla="*/ 1 w 18"/>
                <a:gd name="T7" fmla="*/ 8 h 31"/>
                <a:gd name="T8" fmla="*/ 0 w 18"/>
                <a:gd name="T9" fmla="*/ 4 h 31"/>
                <a:gd name="T10" fmla="*/ 0 w 18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5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7" name="Freeform 390"/>
            <p:cNvSpPr>
              <a:spLocks/>
            </p:cNvSpPr>
            <p:nvPr/>
          </p:nvSpPr>
          <p:spPr bwMode="auto">
            <a:xfrm>
              <a:off x="1173" y="3343"/>
              <a:ext cx="6" cy="8"/>
            </a:xfrm>
            <a:custGeom>
              <a:avLst/>
              <a:gdLst>
                <a:gd name="T0" fmla="*/ 0 w 18"/>
                <a:gd name="T1" fmla="*/ 4 h 31"/>
                <a:gd name="T2" fmla="*/ 6 w 18"/>
                <a:gd name="T3" fmla="*/ 0 h 31"/>
                <a:gd name="T4" fmla="*/ 6 w 18"/>
                <a:gd name="T5" fmla="*/ 4 h 31"/>
                <a:gd name="T6" fmla="*/ 1 w 18"/>
                <a:gd name="T7" fmla="*/ 8 h 31"/>
                <a:gd name="T8" fmla="*/ 0 w 18"/>
                <a:gd name="T9" fmla="*/ 4 h 31"/>
                <a:gd name="T10" fmla="*/ 0 w 18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5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8" name="Freeform 391"/>
            <p:cNvSpPr>
              <a:spLocks/>
            </p:cNvSpPr>
            <p:nvPr/>
          </p:nvSpPr>
          <p:spPr bwMode="auto">
            <a:xfrm>
              <a:off x="1173" y="3351"/>
              <a:ext cx="7" cy="8"/>
            </a:xfrm>
            <a:custGeom>
              <a:avLst/>
              <a:gdLst>
                <a:gd name="T0" fmla="*/ 0 w 19"/>
                <a:gd name="T1" fmla="*/ 4 h 31"/>
                <a:gd name="T2" fmla="*/ 7 w 19"/>
                <a:gd name="T3" fmla="*/ 0 h 31"/>
                <a:gd name="T4" fmla="*/ 7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6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9" name="Freeform 392"/>
            <p:cNvSpPr>
              <a:spLocks/>
            </p:cNvSpPr>
            <p:nvPr/>
          </p:nvSpPr>
          <p:spPr bwMode="auto">
            <a:xfrm>
              <a:off x="1173" y="3360"/>
              <a:ext cx="7" cy="8"/>
            </a:xfrm>
            <a:custGeom>
              <a:avLst/>
              <a:gdLst>
                <a:gd name="T0" fmla="*/ 0 w 19"/>
                <a:gd name="T1" fmla="*/ 4 h 30"/>
                <a:gd name="T2" fmla="*/ 7 w 19"/>
                <a:gd name="T3" fmla="*/ 0 h 30"/>
                <a:gd name="T4" fmla="*/ 7 w 19"/>
                <a:gd name="T5" fmla="*/ 4 h 30"/>
                <a:gd name="T6" fmla="*/ 1 w 19"/>
                <a:gd name="T7" fmla="*/ 8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4"/>
                  </a:moveTo>
                  <a:lnTo>
                    <a:pt x="19" y="0"/>
                  </a:lnTo>
                  <a:lnTo>
                    <a:pt x="18" y="16"/>
                  </a:lnTo>
                  <a:lnTo>
                    <a:pt x="2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0" name="Freeform 393"/>
            <p:cNvSpPr>
              <a:spLocks/>
            </p:cNvSpPr>
            <p:nvPr/>
          </p:nvSpPr>
          <p:spPr bwMode="auto">
            <a:xfrm>
              <a:off x="1173" y="3369"/>
              <a:ext cx="7" cy="7"/>
            </a:xfrm>
            <a:custGeom>
              <a:avLst/>
              <a:gdLst>
                <a:gd name="T0" fmla="*/ 0 w 19"/>
                <a:gd name="T1" fmla="*/ 4 h 30"/>
                <a:gd name="T2" fmla="*/ 7 w 19"/>
                <a:gd name="T3" fmla="*/ 0 h 30"/>
                <a:gd name="T4" fmla="*/ 7 w 19"/>
                <a:gd name="T5" fmla="*/ 4 h 30"/>
                <a:gd name="T6" fmla="*/ 1 w 19"/>
                <a:gd name="T7" fmla="*/ 7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6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1" name="Freeform 394"/>
            <p:cNvSpPr>
              <a:spLocks/>
            </p:cNvSpPr>
            <p:nvPr/>
          </p:nvSpPr>
          <p:spPr bwMode="auto">
            <a:xfrm>
              <a:off x="1173" y="3377"/>
              <a:ext cx="7" cy="8"/>
            </a:xfrm>
            <a:custGeom>
              <a:avLst/>
              <a:gdLst>
                <a:gd name="T0" fmla="*/ 0 w 19"/>
                <a:gd name="T1" fmla="*/ 4 h 30"/>
                <a:gd name="T2" fmla="*/ 7 w 19"/>
                <a:gd name="T3" fmla="*/ 0 h 30"/>
                <a:gd name="T4" fmla="*/ 7 w 19"/>
                <a:gd name="T5" fmla="*/ 5 h 30"/>
                <a:gd name="T6" fmla="*/ 1 w 19"/>
                <a:gd name="T7" fmla="*/ 8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4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2" name="Freeform 395"/>
            <p:cNvSpPr>
              <a:spLocks/>
            </p:cNvSpPr>
            <p:nvPr/>
          </p:nvSpPr>
          <p:spPr bwMode="auto">
            <a:xfrm>
              <a:off x="1173" y="3386"/>
              <a:ext cx="7" cy="7"/>
            </a:xfrm>
            <a:custGeom>
              <a:avLst/>
              <a:gdLst>
                <a:gd name="T0" fmla="*/ 0 w 19"/>
                <a:gd name="T1" fmla="*/ 4 h 30"/>
                <a:gd name="T2" fmla="*/ 7 w 19"/>
                <a:gd name="T3" fmla="*/ 0 h 30"/>
                <a:gd name="T4" fmla="*/ 7 w 19"/>
                <a:gd name="T5" fmla="*/ 4 h 30"/>
                <a:gd name="T6" fmla="*/ 1 w 19"/>
                <a:gd name="T7" fmla="*/ 7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6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3" name="Freeform 396"/>
            <p:cNvSpPr>
              <a:spLocks/>
            </p:cNvSpPr>
            <p:nvPr/>
          </p:nvSpPr>
          <p:spPr bwMode="auto">
            <a:xfrm>
              <a:off x="1173" y="3394"/>
              <a:ext cx="7" cy="8"/>
            </a:xfrm>
            <a:custGeom>
              <a:avLst/>
              <a:gdLst>
                <a:gd name="T0" fmla="*/ 0 w 19"/>
                <a:gd name="T1" fmla="*/ 4 h 30"/>
                <a:gd name="T2" fmla="*/ 7 w 19"/>
                <a:gd name="T3" fmla="*/ 0 h 30"/>
                <a:gd name="T4" fmla="*/ 7 w 19"/>
                <a:gd name="T5" fmla="*/ 4 h 30"/>
                <a:gd name="T6" fmla="*/ 1 w 19"/>
                <a:gd name="T7" fmla="*/ 8 h 30"/>
                <a:gd name="T8" fmla="*/ 0 w 19"/>
                <a:gd name="T9" fmla="*/ 4 h 30"/>
                <a:gd name="T10" fmla="*/ 0 w 19"/>
                <a:gd name="T11" fmla="*/ 4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0">
                  <a:moveTo>
                    <a:pt x="0" y="14"/>
                  </a:moveTo>
                  <a:lnTo>
                    <a:pt x="19" y="0"/>
                  </a:lnTo>
                  <a:lnTo>
                    <a:pt x="18" y="16"/>
                  </a:lnTo>
                  <a:lnTo>
                    <a:pt x="2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4" name="Freeform 397"/>
            <p:cNvSpPr>
              <a:spLocks/>
            </p:cNvSpPr>
            <p:nvPr/>
          </p:nvSpPr>
          <p:spPr bwMode="auto">
            <a:xfrm>
              <a:off x="1173" y="3403"/>
              <a:ext cx="7" cy="7"/>
            </a:xfrm>
            <a:custGeom>
              <a:avLst/>
              <a:gdLst>
                <a:gd name="T0" fmla="*/ 0 w 19"/>
                <a:gd name="T1" fmla="*/ 3 h 31"/>
                <a:gd name="T2" fmla="*/ 7 w 19"/>
                <a:gd name="T3" fmla="*/ 0 h 31"/>
                <a:gd name="T4" fmla="*/ 7 w 19"/>
                <a:gd name="T5" fmla="*/ 4 h 31"/>
                <a:gd name="T6" fmla="*/ 1 w 19"/>
                <a:gd name="T7" fmla="*/ 7 h 31"/>
                <a:gd name="T8" fmla="*/ 0 w 19"/>
                <a:gd name="T9" fmla="*/ 3 h 31"/>
                <a:gd name="T10" fmla="*/ 0 w 19"/>
                <a:gd name="T11" fmla="*/ 3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5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5" name="Freeform 398"/>
            <p:cNvSpPr>
              <a:spLocks/>
            </p:cNvSpPr>
            <p:nvPr/>
          </p:nvSpPr>
          <p:spPr bwMode="auto">
            <a:xfrm>
              <a:off x="1173" y="3411"/>
              <a:ext cx="7" cy="8"/>
            </a:xfrm>
            <a:custGeom>
              <a:avLst/>
              <a:gdLst>
                <a:gd name="T0" fmla="*/ 0 w 19"/>
                <a:gd name="T1" fmla="*/ 4 h 31"/>
                <a:gd name="T2" fmla="*/ 7 w 19"/>
                <a:gd name="T3" fmla="*/ 0 h 31"/>
                <a:gd name="T4" fmla="*/ 7 w 19"/>
                <a:gd name="T5" fmla="*/ 4 h 31"/>
                <a:gd name="T6" fmla="*/ 1 w 19"/>
                <a:gd name="T7" fmla="*/ 8 h 31"/>
                <a:gd name="T8" fmla="*/ 0 w 19"/>
                <a:gd name="T9" fmla="*/ 4 h 31"/>
                <a:gd name="T10" fmla="*/ 0 w 19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31">
                  <a:moveTo>
                    <a:pt x="0" y="16"/>
                  </a:moveTo>
                  <a:lnTo>
                    <a:pt x="19" y="0"/>
                  </a:lnTo>
                  <a:lnTo>
                    <a:pt x="18" y="17"/>
                  </a:lnTo>
                  <a:lnTo>
                    <a:pt x="2" y="31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6" name="Freeform 399"/>
            <p:cNvSpPr>
              <a:spLocks/>
            </p:cNvSpPr>
            <p:nvPr/>
          </p:nvSpPr>
          <p:spPr bwMode="auto">
            <a:xfrm>
              <a:off x="1174" y="3420"/>
              <a:ext cx="6" cy="7"/>
            </a:xfrm>
            <a:custGeom>
              <a:avLst/>
              <a:gdLst>
                <a:gd name="T0" fmla="*/ 0 w 18"/>
                <a:gd name="T1" fmla="*/ 3 h 30"/>
                <a:gd name="T2" fmla="*/ 6 w 18"/>
                <a:gd name="T3" fmla="*/ 0 h 30"/>
                <a:gd name="T4" fmla="*/ 6 w 18"/>
                <a:gd name="T5" fmla="*/ 4 h 30"/>
                <a:gd name="T6" fmla="*/ 0 w 18"/>
                <a:gd name="T7" fmla="*/ 7 h 30"/>
                <a:gd name="T8" fmla="*/ 0 w 18"/>
                <a:gd name="T9" fmla="*/ 3 h 30"/>
                <a:gd name="T10" fmla="*/ 0 w 18"/>
                <a:gd name="T11" fmla="*/ 3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4"/>
                  </a:moveTo>
                  <a:lnTo>
                    <a:pt x="18" y="0"/>
                  </a:lnTo>
                  <a:lnTo>
                    <a:pt x="17" y="16"/>
                  </a:lnTo>
                  <a:lnTo>
                    <a:pt x="1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7" name="Freeform 400"/>
            <p:cNvSpPr>
              <a:spLocks/>
            </p:cNvSpPr>
            <p:nvPr/>
          </p:nvSpPr>
          <p:spPr bwMode="auto">
            <a:xfrm>
              <a:off x="1034" y="3108"/>
              <a:ext cx="28" cy="329"/>
            </a:xfrm>
            <a:custGeom>
              <a:avLst/>
              <a:gdLst>
                <a:gd name="T0" fmla="*/ 0 w 83"/>
                <a:gd name="T1" fmla="*/ 9 h 1317"/>
                <a:gd name="T2" fmla="*/ 23 w 83"/>
                <a:gd name="T3" fmla="*/ 0 h 1317"/>
                <a:gd name="T4" fmla="*/ 28 w 83"/>
                <a:gd name="T5" fmla="*/ 329 h 1317"/>
                <a:gd name="T6" fmla="*/ 7 w 83"/>
                <a:gd name="T7" fmla="*/ 321 h 1317"/>
                <a:gd name="T8" fmla="*/ 0 w 83"/>
                <a:gd name="T9" fmla="*/ 9 h 1317"/>
                <a:gd name="T10" fmla="*/ 0 w 83"/>
                <a:gd name="T11" fmla="*/ 9 h 13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1317">
                  <a:moveTo>
                    <a:pt x="0" y="38"/>
                  </a:moveTo>
                  <a:lnTo>
                    <a:pt x="67" y="0"/>
                  </a:lnTo>
                  <a:lnTo>
                    <a:pt x="83" y="1317"/>
                  </a:lnTo>
                  <a:lnTo>
                    <a:pt x="21" y="1286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8" name="Freeform 401"/>
            <p:cNvSpPr>
              <a:spLocks/>
            </p:cNvSpPr>
            <p:nvPr/>
          </p:nvSpPr>
          <p:spPr bwMode="auto">
            <a:xfrm>
              <a:off x="977" y="2841"/>
              <a:ext cx="332" cy="616"/>
            </a:xfrm>
            <a:custGeom>
              <a:avLst/>
              <a:gdLst>
                <a:gd name="T0" fmla="*/ 0 w 997"/>
                <a:gd name="T1" fmla="*/ 147 h 2466"/>
                <a:gd name="T2" fmla="*/ 160 w 997"/>
                <a:gd name="T3" fmla="*/ 0 h 2466"/>
                <a:gd name="T4" fmla="*/ 331 w 997"/>
                <a:gd name="T5" fmla="*/ 10 h 2466"/>
                <a:gd name="T6" fmla="*/ 332 w 997"/>
                <a:gd name="T7" fmla="*/ 427 h 2466"/>
                <a:gd name="T8" fmla="*/ 202 w 997"/>
                <a:gd name="T9" fmla="*/ 614 h 2466"/>
                <a:gd name="T10" fmla="*/ 190 w 997"/>
                <a:gd name="T11" fmla="*/ 616 h 2466"/>
                <a:gd name="T12" fmla="*/ 325 w 997"/>
                <a:gd name="T13" fmla="*/ 425 h 2466"/>
                <a:gd name="T14" fmla="*/ 322 w 997"/>
                <a:gd name="T15" fmla="*/ 17 h 2466"/>
                <a:gd name="T16" fmla="*/ 162 w 997"/>
                <a:gd name="T17" fmla="*/ 7 h 2466"/>
                <a:gd name="T18" fmla="*/ 4 w 997"/>
                <a:gd name="T19" fmla="*/ 148 h 2466"/>
                <a:gd name="T20" fmla="*/ 18 w 997"/>
                <a:gd name="T21" fmla="*/ 592 h 2466"/>
                <a:gd name="T22" fmla="*/ 10 w 997"/>
                <a:gd name="T23" fmla="*/ 583 h 2466"/>
                <a:gd name="T24" fmla="*/ 0 w 997"/>
                <a:gd name="T25" fmla="*/ 147 h 2466"/>
                <a:gd name="T26" fmla="*/ 0 w 997"/>
                <a:gd name="T27" fmla="*/ 147 h 246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97" h="2466">
                  <a:moveTo>
                    <a:pt x="0" y="590"/>
                  </a:moveTo>
                  <a:lnTo>
                    <a:pt x="480" y="0"/>
                  </a:lnTo>
                  <a:lnTo>
                    <a:pt x="995" y="41"/>
                  </a:lnTo>
                  <a:lnTo>
                    <a:pt x="997" y="1708"/>
                  </a:lnTo>
                  <a:lnTo>
                    <a:pt x="607" y="2456"/>
                  </a:lnTo>
                  <a:lnTo>
                    <a:pt x="572" y="2466"/>
                  </a:lnTo>
                  <a:lnTo>
                    <a:pt x="975" y="1701"/>
                  </a:lnTo>
                  <a:lnTo>
                    <a:pt x="968" y="67"/>
                  </a:lnTo>
                  <a:lnTo>
                    <a:pt x="486" y="27"/>
                  </a:lnTo>
                  <a:lnTo>
                    <a:pt x="11" y="594"/>
                  </a:lnTo>
                  <a:lnTo>
                    <a:pt x="55" y="2371"/>
                  </a:lnTo>
                  <a:lnTo>
                    <a:pt x="31" y="2335"/>
                  </a:lnTo>
                  <a:lnTo>
                    <a:pt x="0" y="5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9" name="Freeform 402"/>
            <p:cNvSpPr>
              <a:spLocks/>
            </p:cNvSpPr>
            <p:nvPr/>
          </p:nvSpPr>
          <p:spPr bwMode="auto">
            <a:xfrm>
              <a:off x="1165" y="2854"/>
              <a:ext cx="143" cy="158"/>
            </a:xfrm>
            <a:custGeom>
              <a:avLst/>
              <a:gdLst>
                <a:gd name="T0" fmla="*/ 0 w 429"/>
                <a:gd name="T1" fmla="*/ 157 h 630"/>
                <a:gd name="T2" fmla="*/ 136 w 429"/>
                <a:gd name="T3" fmla="*/ 0 h 630"/>
                <a:gd name="T4" fmla="*/ 143 w 429"/>
                <a:gd name="T5" fmla="*/ 5 h 630"/>
                <a:gd name="T6" fmla="*/ 3 w 429"/>
                <a:gd name="T7" fmla="*/ 158 h 630"/>
                <a:gd name="T8" fmla="*/ 0 w 429"/>
                <a:gd name="T9" fmla="*/ 157 h 630"/>
                <a:gd name="T10" fmla="*/ 0 w 429"/>
                <a:gd name="T11" fmla="*/ 157 h 6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9" h="630">
                  <a:moveTo>
                    <a:pt x="0" y="625"/>
                  </a:moveTo>
                  <a:lnTo>
                    <a:pt x="407" y="0"/>
                  </a:lnTo>
                  <a:lnTo>
                    <a:pt x="429" y="18"/>
                  </a:lnTo>
                  <a:lnTo>
                    <a:pt x="8" y="630"/>
                  </a:lnTo>
                  <a:lnTo>
                    <a:pt x="0" y="6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60" name="Freeform 403"/>
            <p:cNvSpPr>
              <a:spLocks/>
            </p:cNvSpPr>
            <p:nvPr/>
          </p:nvSpPr>
          <p:spPr bwMode="auto">
            <a:xfrm>
              <a:off x="987" y="3423"/>
              <a:ext cx="193" cy="49"/>
            </a:xfrm>
            <a:custGeom>
              <a:avLst/>
              <a:gdLst>
                <a:gd name="T0" fmla="*/ 0 w 580"/>
                <a:gd name="T1" fmla="*/ 0 h 198"/>
                <a:gd name="T2" fmla="*/ 3 w 580"/>
                <a:gd name="T3" fmla="*/ 7 h 198"/>
                <a:gd name="T4" fmla="*/ 17 w 580"/>
                <a:gd name="T5" fmla="*/ 15 h 198"/>
                <a:gd name="T6" fmla="*/ 10 w 580"/>
                <a:gd name="T7" fmla="*/ 22 h 198"/>
                <a:gd name="T8" fmla="*/ 45 w 580"/>
                <a:gd name="T9" fmla="*/ 32 h 198"/>
                <a:gd name="T10" fmla="*/ 65 w 580"/>
                <a:gd name="T11" fmla="*/ 30 h 198"/>
                <a:gd name="T12" fmla="*/ 94 w 580"/>
                <a:gd name="T13" fmla="*/ 40 h 198"/>
                <a:gd name="T14" fmla="*/ 172 w 580"/>
                <a:gd name="T15" fmla="*/ 49 h 198"/>
                <a:gd name="T16" fmla="*/ 193 w 580"/>
                <a:gd name="T17" fmla="*/ 30 h 198"/>
                <a:gd name="T18" fmla="*/ 180 w 580"/>
                <a:gd name="T19" fmla="*/ 33 h 198"/>
                <a:gd name="T20" fmla="*/ 109 w 580"/>
                <a:gd name="T21" fmla="*/ 28 h 198"/>
                <a:gd name="T22" fmla="*/ 64 w 580"/>
                <a:gd name="T23" fmla="*/ 18 h 198"/>
                <a:gd name="T24" fmla="*/ 42 w 580"/>
                <a:gd name="T25" fmla="*/ 9 h 198"/>
                <a:gd name="T26" fmla="*/ 30 w 580"/>
                <a:gd name="T27" fmla="*/ 14 h 198"/>
                <a:gd name="T28" fmla="*/ 9 w 580"/>
                <a:gd name="T29" fmla="*/ 9 h 198"/>
                <a:gd name="T30" fmla="*/ 0 w 580"/>
                <a:gd name="T31" fmla="*/ 0 h 198"/>
                <a:gd name="T32" fmla="*/ 0 w 580"/>
                <a:gd name="T33" fmla="*/ 0 h 19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80" h="198">
                  <a:moveTo>
                    <a:pt x="0" y="0"/>
                  </a:moveTo>
                  <a:lnTo>
                    <a:pt x="9" y="28"/>
                  </a:lnTo>
                  <a:lnTo>
                    <a:pt x="52" y="61"/>
                  </a:lnTo>
                  <a:lnTo>
                    <a:pt x="31" y="87"/>
                  </a:lnTo>
                  <a:lnTo>
                    <a:pt x="135" y="131"/>
                  </a:lnTo>
                  <a:lnTo>
                    <a:pt x="196" y="122"/>
                  </a:lnTo>
                  <a:lnTo>
                    <a:pt x="282" y="163"/>
                  </a:lnTo>
                  <a:lnTo>
                    <a:pt x="518" y="198"/>
                  </a:lnTo>
                  <a:lnTo>
                    <a:pt x="580" y="121"/>
                  </a:lnTo>
                  <a:lnTo>
                    <a:pt x="540" y="133"/>
                  </a:lnTo>
                  <a:lnTo>
                    <a:pt x="328" y="114"/>
                  </a:lnTo>
                  <a:lnTo>
                    <a:pt x="193" y="74"/>
                  </a:lnTo>
                  <a:lnTo>
                    <a:pt x="126" y="36"/>
                  </a:lnTo>
                  <a:lnTo>
                    <a:pt x="91" y="57"/>
                  </a:lnTo>
                  <a:lnTo>
                    <a:pt x="28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61" name="Freeform 404"/>
            <p:cNvSpPr>
              <a:spLocks/>
            </p:cNvSpPr>
            <p:nvPr/>
          </p:nvSpPr>
          <p:spPr bwMode="auto">
            <a:xfrm>
              <a:off x="979" y="2988"/>
              <a:ext cx="187" cy="23"/>
            </a:xfrm>
            <a:custGeom>
              <a:avLst/>
              <a:gdLst>
                <a:gd name="T0" fmla="*/ 0 w 561"/>
                <a:gd name="T1" fmla="*/ 1 h 92"/>
                <a:gd name="T2" fmla="*/ 36 w 561"/>
                <a:gd name="T3" fmla="*/ 9 h 92"/>
                <a:gd name="T4" fmla="*/ 74 w 561"/>
                <a:gd name="T5" fmla="*/ 14 h 92"/>
                <a:gd name="T6" fmla="*/ 131 w 561"/>
                <a:gd name="T7" fmla="*/ 20 h 92"/>
                <a:gd name="T8" fmla="*/ 187 w 561"/>
                <a:gd name="T9" fmla="*/ 23 h 92"/>
                <a:gd name="T10" fmla="*/ 128 w 561"/>
                <a:gd name="T11" fmla="*/ 16 h 92"/>
                <a:gd name="T12" fmla="*/ 57 w 561"/>
                <a:gd name="T13" fmla="*/ 9 h 92"/>
                <a:gd name="T14" fmla="*/ 4 w 561"/>
                <a:gd name="T15" fmla="*/ 0 h 92"/>
                <a:gd name="T16" fmla="*/ 0 w 561"/>
                <a:gd name="T17" fmla="*/ 1 h 92"/>
                <a:gd name="T18" fmla="*/ 0 w 561"/>
                <a:gd name="T19" fmla="*/ 1 h 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61" h="92">
                  <a:moveTo>
                    <a:pt x="0" y="5"/>
                  </a:moveTo>
                  <a:lnTo>
                    <a:pt x="108" y="34"/>
                  </a:lnTo>
                  <a:lnTo>
                    <a:pt x="221" y="56"/>
                  </a:lnTo>
                  <a:lnTo>
                    <a:pt x="392" y="79"/>
                  </a:lnTo>
                  <a:lnTo>
                    <a:pt x="561" y="92"/>
                  </a:lnTo>
                  <a:lnTo>
                    <a:pt x="383" y="65"/>
                  </a:lnTo>
                  <a:lnTo>
                    <a:pt x="172" y="34"/>
                  </a:lnTo>
                  <a:lnTo>
                    <a:pt x="12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62" name="Freeform 405"/>
            <p:cNvSpPr>
              <a:spLocks/>
            </p:cNvSpPr>
            <p:nvPr/>
          </p:nvSpPr>
          <p:spPr bwMode="auto">
            <a:xfrm>
              <a:off x="986" y="2979"/>
              <a:ext cx="196" cy="135"/>
            </a:xfrm>
            <a:custGeom>
              <a:avLst/>
              <a:gdLst>
                <a:gd name="T0" fmla="*/ 0 w 587"/>
                <a:gd name="T1" fmla="*/ 2 h 537"/>
                <a:gd name="T2" fmla="*/ 191 w 587"/>
                <a:gd name="T3" fmla="*/ 22 h 537"/>
                <a:gd name="T4" fmla="*/ 194 w 587"/>
                <a:gd name="T5" fmla="*/ 135 h 537"/>
                <a:gd name="T6" fmla="*/ 196 w 587"/>
                <a:gd name="T7" fmla="*/ 132 h 537"/>
                <a:gd name="T8" fmla="*/ 193 w 587"/>
                <a:gd name="T9" fmla="*/ 21 h 537"/>
                <a:gd name="T10" fmla="*/ 3 w 587"/>
                <a:gd name="T11" fmla="*/ 0 h 537"/>
                <a:gd name="T12" fmla="*/ 0 w 587"/>
                <a:gd name="T13" fmla="*/ 2 h 537"/>
                <a:gd name="T14" fmla="*/ 0 w 587"/>
                <a:gd name="T15" fmla="*/ 2 h 5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87" h="537">
                  <a:moveTo>
                    <a:pt x="0" y="7"/>
                  </a:moveTo>
                  <a:lnTo>
                    <a:pt x="572" y="89"/>
                  </a:lnTo>
                  <a:lnTo>
                    <a:pt x="581" y="537"/>
                  </a:lnTo>
                  <a:lnTo>
                    <a:pt x="587" y="526"/>
                  </a:lnTo>
                  <a:lnTo>
                    <a:pt x="577" y="82"/>
                  </a:lnTo>
                  <a:lnTo>
                    <a:pt x="1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63" name="Freeform 406"/>
            <p:cNvSpPr>
              <a:spLocks/>
            </p:cNvSpPr>
            <p:nvPr/>
          </p:nvSpPr>
          <p:spPr bwMode="auto">
            <a:xfrm>
              <a:off x="1011" y="3004"/>
              <a:ext cx="137" cy="95"/>
            </a:xfrm>
            <a:custGeom>
              <a:avLst/>
              <a:gdLst>
                <a:gd name="T0" fmla="*/ 0 w 410"/>
                <a:gd name="T1" fmla="*/ 0 h 379"/>
                <a:gd name="T2" fmla="*/ 4 w 410"/>
                <a:gd name="T3" fmla="*/ 80 h 379"/>
                <a:gd name="T4" fmla="*/ 137 w 410"/>
                <a:gd name="T5" fmla="*/ 95 h 379"/>
                <a:gd name="T6" fmla="*/ 132 w 410"/>
                <a:gd name="T7" fmla="*/ 14 h 379"/>
                <a:gd name="T8" fmla="*/ 129 w 410"/>
                <a:gd name="T9" fmla="*/ 14 h 379"/>
                <a:gd name="T10" fmla="*/ 133 w 410"/>
                <a:gd name="T11" fmla="*/ 91 h 379"/>
                <a:gd name="T12" fmla="*/ 12 w 410"/>
                <a:gd name="T13" fmla="*/ 76 h 379"/>
                <a:gd name="T14" fmla="*/ 7 w 410"/>
                <a:gd name="T15" fmla="*/ 1 h 379"/>
                <a:gd name="T16" fmla="*/ 0 w 410"/>
                <a:gd name="T17" fmla="*/ 0 h 379"/>
                <a:gd name="T18" fmla="*/ 0 w 410"/>
                <a:gd name="T19" fmla="*/ 0 h 37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0" h="379">
                  <a:moveTo>
                    <a:pt x="0" y="0"/>
                  </a:moveTo>
                  <a:lnTo>
                    <a:pt x="11" y="319"/>
                  </a:lnTo>
                  <a:lnTo>
                    <a:pt x="410" y="379"/>
                  </a:lnTo>
                  <a:lnTo>
                    <a:pt x="396" y="55"/>
                  </a:lnTo>
                  <a:lnTo>
                    <a:pt x="386" y="56"/>
                  </a:lnTo>
                  <a:lnTo>
                    <a:pt x="398" y="363"/>
                  </a:lnTo>
                  <a:lnTo>
                    <a:pt x="35" y="305"/>
                  </a:lnTo>
                  <a:lnTo>
                    <a:pt x="2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64" name="Freeform 407"/>
            <p:cNvSpPr>
              <a:spLocks/>
            </p:cNvSpPr>
            <p:nvPr/>
          </p:nvSpPr>
          <p:spPr bwMode="auto">
            <a:xfrm>
              <a:off x="1011" y="3004"/>
              <a:ext cx="133" cy="17"/>
            </a:xfrm>
            <a:custGeom>
              <a:avLst/>
              <a:gdLst>
                <a:gd name="T0" fmla="*/ 0 w 399"/>
                <a:gd name="T1" fmla="*/ 0 h 67"/>
                <a:gd name="T2" fmla="*/ 133 w 399"/>
                <a:gd name="T3" fmla="*/ 15 h 67"/>
                <a:gd name="T4" fmla="*/ 130 w 399"/>
                <a:gd name="T5" fmla="*/ 17 h 67"/>
                <a:gd name="T6" fmla="*/ 6 w 399"/>
                <a:gd name="T7" fmla="*/ 7 h 67"/>
                <a:gd name="T8" fmla="*/ 0 w 399"/>
                <a:gd name="T9" fmla="*/ 0 h 67"/>
                <a:gd name="T10" fmla="*/ 0 w 399"/>
                <a:gd name="T11" fmla="*/ 0 h 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99" h="67">
                  <a:moveTo>
                    <a:pt x="0" y="0"/>
                  </a:moveTo>
                  <a:lnTo>
                    <a:pt x="399" y="58"/>
                  </a:lnTo>
                  <a:lnTo>
                    <a:pt x="389" y="67"/>
                  </a:lnTo>
                  <a:lnTo>
                    <a:pt x="19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65" name="Freeform 408"/>
            <p:cNvSpPr>
              <a:spLocks/>
            </p:cNvSpPr>
            <p:nvPr/>
          </p:nvSpPr>
          <p:spPr bwMode="auto">
            <a:xfrm>
              <a:off x="1042" y="3011"/>
              <a:ext cx="55" cy="16"/>
            </a:xfrm>
            <a:custGeom>
              <a:avLst/>
              <a:gdLst>
                <a:gd name="T0" fmla="*/ 0 w 166"/>
                <a:gd name="T1" fmla="*/ 0 h 64"/>
                <a:gd name="T2" fmla="*/ 0 w 166"/>
                <a:gd name="T3" fmla="*/ 11 h 64"/>
                <a:gd name="T4" fmla="*/ 55 w 166"/>
                <a:gd name="T5" fmla="*/ 16 h 64"/>
                <a:gd name="T6" fmla="*/ 55 w 166"/>
                <a:gd name="T7" fmla="*/ 14 h 64"/>
                <a:gd name="T8" fmla="*/ 7 w 166"/>
                <a:gd name="T9" fmla="*/ 9 h 64"/>
                <a:gd name="T10" fmla="*/ 7 w 166"/>
                <a:gd name="T11" fmla="*/ 0 h 64"/>
                <a:gd name="T12" fmla="*/ 0 w 166"/>
                <a:gd name="T13" fmla="*/ 0 h 64"/>
                <a:gd name="T14" fmla="*/ 0 w 166"/>
                <a:gd name="T15" fmla="*/ 0 h 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6" h="64">
                  <a:moveTo>
                    <a:pt x="0" y="1"/>
                  </a:moveTo>
                  <a:lnTo>
                    <a:pt x="1" y="44"/>
                  </a:lnTo>
                  <a:lnTo>
                    <a:pt x="166" y="64"/>
                  </a:lnTo>
                  <a:lnTo>
                    <a:pt x="166" y="55"/>
                  </a:lnTo>
                  <a:lnTo>
                    <a:pt x="22" y="34"/>
                  </a:lnTo>
                  <a:lnTo>
                    <a:pt x="2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66" name="Freeform 409"/>
            <p:cNvSpPr>
              <a:spLocks/>
            </p:cNvSpPr>
            <p:nvPr/>
          </p:nvSpPr>
          <p:spPr bwMode="auto">
            <a:xfrm>
              <a:off x="1039" y="3062"/>
              <a:ext cx="100" cy="18"/>
            </a:xfrm>
            <a:custGeom>
              <a:avLst/>
              <a:gdLst>
                <a:gd name="T0" fmla="*/ 0 w 298"/>
                <a:gd name="T1" fmla="*/ 0 h 73"/>
                <a:gd name="T2" fmla="*/ 0 w 298"/>
                <a:gd name="T3" fmla="*/ 6 h 73"/>
                <a:gd name="T4" fmla="*/ 100 w 298"/>
                <a:gd name="T5" fmla="*/ 18 h 73"/>
                <a:gd name="T6" fmla="*/ 100 w 298"/>
                <a:gd name="T7" fmla="*/ 10 h 73"/>
                <a:gd name="T8" fmla="*/ 0 w 298"/>
                <a:gd name="T9" fmla="*/ 0 h 73"/>
                <a:gd name="T10" fmla="*/ 0 w 298"/>
                <a:gd name="T11" fmla="*/ 0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8" h="73">
                  <a:moveTo>
                    <a:pt x="0" y="0"/>
                  </a:moveTo>
                  <a:lnTo>
                    <a:pt x="1" y="25"/>
                  </a:lnTo>
                  <a:lnTo>
                    <a:pt x="298" y="73"/>
                  </a:lnTo>
                  <a:lnTo>
                    <a:pt x="297" y="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67" name="Freeform 410"/>
            <p:cNvSpPr>
              <a:spLocks/>
            </p:cNvSpPr>
            <p:nvPr/>
          </p:nvSpPr>
          <p:spPr bwMode="auto">
            <a:xfrm>
              <a:off x="1018" y="3042"/>
              <a:ext cx="125" cy="16"/>
            </a:xfrm>
            <a:custGeom>
              <a:avLst/>
              <a:gdLst>
                <a:gd name="T0" fmla="*/ 1 w 376"/>
                <a:gd name="T1" fmla="*/ 0 h 65"/>
                <a:gd name="T2" fmla="*/ 125 w 376"/>
                <a:gd name="T3" fmla="*/ 13 h 65"/>
                <a:gd name="T4" fmla="*/ 125 w 376"/>
                <a:gd name="T5" fmla="*/ 16 h 65"/>
                <a:gd name="T6" fmla="*/ 0 w 376"/>
                <a:gd name="T7" fmla="*/ 4 h 65"/>
                <a:gd name="T8" fmla="*/ 1 w 376"/>
                <a:gd name="T9" fmla="*/ 0 h 65"/>
                <a:gd name="T10" fmla="*/ 1 w 376"/>
                <a:gd name="T11" fmla="*/ 0 h 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6" h="65">
                  <a:moveTo>
                    <a:pt x="2" y="0"/>
                  </a:moveTo>
                  <a:lnTo>
                    <a:pt x="376" y="53"/>
                  </a:lnTo>
                  <a:lnTo>
                    <a:pt x="376" y="65"/>
                  </a:lnTo>
                  <a:lnTo>
                    <a:pt x="0" y="1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68" name="Freeform 411"/>
            <p:cNvSpPr>
              <a:spLocks/>
            </p:cNvSpPr>
            <p:nvPr/>
          </p:nvSpPr>
          <p:spPr bwMode="auto">
            <a:xfrm>
              <a:off x="1041" y="3028"/>
              <a:ext cx="57" cy="14"/>
            </a:xfrm>
            <a:custGeom>
              <a:avLst/>
              <a:gdLst>
                <a:gd name="T0" fmla="*/ 0 w 173"/>
                <a:gd name="T1" fmla="*/ 0 h 56"/>
                <a:gd name="T2" fmla="*/ 0 w 173"/>
                <a:gd name="T3" fmla="*/ 14 h 56"/>
                <a:gd name="T4" fmla="*/ 5 w 173"/>
                <a:gd name="T5" fmla="*/ 14 h 56"/>
                <a:gd name="T6" fmla="*/ 5 w 173"/>
                <a:gd name="T7" fmla="*/ 4 h 56"/>
                <a:gd name="T8" fmla="*/ 54 w 173"/>
                <a:gd name="T9" fmla="*/ 9 h 56"/>
                <a:gd name="T10" fmla="*/ 57 w 173"/>
                <a:gd name="T11" fmla="*/ 6 h 56"/>
                <a:gd name="T12" fmla="*/ 0 w 173"/>
                <a:gd name="T13" fmla="*/ 0 h 56"/>
                <a:gd name="T14" fmla="*/ 0 w 173"/>
                <a:gd name="T15" fmla="*/ 0 h 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3" h="56">
                  <a:moveTo>
                    <a:pt x="0" y="0"/>
                  </a:moveTo>
                  <a:lnTo>
                    <a:pt x="1" y="55"/>
                  </a:lnTo>
                  <a:lnTo>
                    <a:pt x="15" y="56"/>
                  </a:lnTo>
                  <a:lnTo>
                    <a:pt x="14" y="16"/>
                  </a:lnTo>
                  <a:lnTo>
                    <a:pt x="164" y="35"/>
                  </a:lnTo>
                  <a:lnTo>
                    <a:pt x="173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69" name="Freeform 412"/>
            <p:cNvSpPr>
              <a:spLocks/>
            </p:cNvSpPr>
            <p:nvPr/>
          </p:nvSpPr>
          <p:spPr bwMode="auto">
            <a:xfrm>
              <a:off x="1173" y="3122"/>
              <a:ext cx="6" cy="7"/>
            </a:xfrm>
            <a:custGeom>
              <a:avLst/>
              <a:gdLst>
                <a:gd name="T0" fmla="*/ 0 w 18"/>
                <a:gd name="T1" fmla="*/ 3 h 30"/>
                <a:gd name="T2" fmla="*/ 6 w 18"/>
                <a:gd name="T3" fmla="*/ 0 h 30"/>
                <a:gd name="T4" fmla="*/ 6 w 18"/>
                <a:gd name="T5" fmla="*/ 4 h 30"/>
                <a:gd name="T6" fmla="*/ 1 w 18"/>
                <a:gd name="T7" fmla="*/ 7 h 30"/>
                <a:gd name="T8" fmla="*/ 0 w 18"/>
                <a:gd name="T9" fmla="*/ 3 h 30"/>
                <a:gd name="T10" fmla="*/ 0 w 18"/>
                <a:gd name="T11" fmla="*/ 3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0">
                  <a:moveTo>
                    <a:pt x="0" y="14"/>
                  </a:moveTo>
                  <a:lnTo>
                    <a:pt x="18" y="0"/>
                  </a:lnTo>
                  <a:lnTo>
                    <a:pt x="18" y="17"/>
                  </a:lnTo>
                  <a:lnTo>
                    <a:pt x="2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0" name="Freeform 413"/>
            <p:cNvSpPr>
              <a:spLocks/>
            </p:cNvSpPr>
            <p:nvPr/>
          </p:nvSpPr>
          <p:spPr bwMode="auto">
            <a:xfrm>
              <a:off x="1174" y="3428"/>
              <a:ext cx="6" cy="8"/>
            </a:xfrm>
            <a:custGeom>
              <a:avLst/>
              <a:gdLst>
                <a:gd name="T0" fmla="*/ 0 w 18"/>
                <a:gd name="T1" fmla="*/ 4 h 31"/>
                <a:gd name="T2" fmla="*/ 6 w 18"/>
                <a:gd name="T3" fmla="*/ 0 h 31"/>
                <a:gd name="T4" fmla="*/ 6 w 18"/>
                <a:gd name="T5" fmla="*/ 4 h 31"/>
                <a:gd name="T6" fmla="*/ 0 w 18"/>
                <a:gd name="T7" fmla="*/ 8 h 31"/>
                <a:gd name="T8" fmla="*/ 0 w 18"/>
                <a:gd name="T9" fmla="*/ 4 h 31"/>
                <a:gd name="T10" fmla="*/ 0 w 18"/>
                <a:gd name="T11" fmla="*/ 4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31">
                  <a:moveTo>
                    <a:pt x="0" y="16"/>
                  </a:moveTo>
                  <a:lnTo>
                    <a:pt x="18" y="0"/>
                  </a:lnTo>
                  <a:lnTo>
                    <a:pt x="17" y="17"/>
                  </a:lnTo>
                  <a:lnTo>
                    <a:pt x="1" y="31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1" name="Freeform 414"/>
            <p:cNvSpPr>
              <a:spLocks/>
            </p:cNvSpPr>
            <p:nvPr/>
          </p:nvSpPr>
          <p:spPr bwMode="auto">
            <a:xfrm>
              <a:off x="1014" y="3104"/>
              <a:ext cx="21" cy="38"/>
            </a:xfrm>
            <a:custGeom>
              <a:avLst/>
              <a:gdLst>
                <a:gd name="T0" fmla="*/ 21 w 63"/>
                <a:gd name="T1" fmla="*/ 1 h 154"/>
                <a:gd name="T2" fmla="*/ 0 w 63"/>
                <a:gd name="T3" fmla="*/ 0 h 154"/>
                <a:gd name="T4" fmla="*/ 2 w 63"/>
                <a:gd name="T5" fmla="*/ 38 h 154"/>
                <a:gd name="T6" fmla="*/ 9 w 63"/>
                <a:gd name="T7" fmla="*/ 36 h 154"/>
                <a:gd name="T8" fmla="*/ 9 w 63"/>
                <a:gd name="T9" fmla="*/ 4 h 154"/>
                <a:gd name="T10" fmla="*/ 21 w 63"/>
                <a:gd name="T11" fmla="*/ 1 h 154"/>
                <a:gd name="T12" fmla="*/ 21 w 63"/>
                <a:gd name="T13" fmla="*/ 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3" h="154">
                  <a:moveTo>
                    <a:pt x="63" y="6"/>
                  </a:moveTo>
                  <a:lnTo>
                    <a:pt x="0" y="0"/>
                  </a:lnTo>
                  <a:lnTo>
                    <a:pt x="5" y="154"/>
                  </a:lnTo>
                  <a:lnTo>
                    <a:pt x="28" y="147"/>
                  </a:lnTo>
                  <a:lnTo>
                    <a:pt x="27" y="15"/>
                  </a:lnTo>
                  <a:lnTo>
                    <a:pt x="63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2" name="Freeform 415"/>
            <p:cNvSpPr>
              <a:spLocks/>
            </p:cNvSpPr>
            <p:nvPr/>
          </p:nvSpPr>
          <p:spPr bwMode="auto">
            <a:xfrm>
              <a:off x="1016" y="3147"/>
              <a:ext cx="9" cy="34"/>
            </a:xfrm>
            <a:custGeom>
              <a:avLst/>
              <a:gdLst>
                <a:gd name="T0" fmla="*/ 0 w 27"/>
                <a:gd name="T1" fmla="*/ 2 h 137"/>
                <a:gd name="T2" fmla="*/ 1 w 27"/>
                <a:gd name="T3" fmla="*/ 34 h 137"/>
                <a:gd name="T4" fmla="*/ 9 w 27"/>
                <a:gd name="T5" fmla="*/ 32 h 137"/>
                <a:gd name="T6" fmla="*/ 7 w 27"/>
                <a:gd name="T7" fmla="*/ 0 h 137"/>
                <a:gd name="T8" fmla="*/ 0 w 27"/>
                <a:gd name="T9" fmla="*/ 2 h 137"/>
                <a:gd name="T10" fmla="*/ 0 w 27"/>
                <a:gd name="T11" fmla="*/ 2 h 1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37">
                  <a:moveTo>
                    <a:pt x="0" y="9"/>
                  </a:moveTo>
                  <a:lnTo>
                    <a:pt x="2" y="137"/>
                  </a:lnTo>
                  <a:lnTo>
                    <a:pt x="27" y="130"/>
                  </a:lnTo>
                  <a:lnTo>
                    <a:pt x="2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3" name="Freeform 416"/>
            <p:cNvSpPr>
              <a:spLocks/>
            </p:cNvSpPr>
            <p:nvPr/>
          </p:nvSpPr>
          <p:spPr bwMode="auto">
            <a:xfrm>
              <a:off x="1017" y="3183"/>
              <a:ext cx="9" cy="34"/>
            </a:xfrm>
            <a:custGeom>
              <a:avLst/>
              <a:gdLst>
                <a:gd name="T0" fmla="*/ 0 w 27"/>
                <a:gd name="T1" fmla="*/ 2 h 138"/>
                <a:gd name="T2" fmla="*/ 1 w 27"/>
                <a:gd name="T3" fmla="*/ 34 h 138"/>
                <a:gd name="T4" fmla="*/ 9 w 27"/>
                <a:gd name="T5" fmla="*/ 32 h 138"/>
                <a:gd name="T6" fmla="*/ 7 w 27"/>
                <a:gd name="T7" fmla="*/ 0 h 138"/>
                <a:gd name="T8" fmla="*/ 0 w 27"/>
                <a:gd name="T9" fmla="*/ 2 h 138"/>
                <a:gd name="T10" fmla="*/ 0 w 27"/>
                <a:gd name="T11" fmla="*/ 2 h 1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38">
                  <a:moveTo>
                    <a:pt x="0" y="9"/>
                  </a:moveTo>
                  <a:lnTo>
                    <a:pt x="2" y="138"/>
                  </a:lnTo>
                  <a:lnTo>
                    <a:pt x="27" y="129"/>
                  </a:lnTo>
                  <a:lnTo>
                    <a:pt x="2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4" name="Freeform 417"/>
            <p:cNvSpPr>
              <a:spLocks/>
            </p:cNvSpPr>
            <p:nvPr/>
          </p:nvSpPr>
          <p:spPr bwMode="auto">
            <a:xfrm>
              <a:off x="1018" y="3219"/>
              <a:ext cx="9" cy="35"/>
            </a:xfrm>
            <a:custGeom>
              <a:avLst/>
              <a:gdLst>
                <a:gd name="T0" fmla="*/ 0 w 27"/>
                <a:gd name="T1" fmla="*/ 2 h 137"/>
                <a:gd name="T2" fmla="*/ 1 w 27"/>
                <a:gd name="T3" fmla="*/ 35 h 137"/>
                <a:gd name="T4" fmla="*/ 9 w 27"/>
                <a:gd name="T5" fmla="*/ 33 h 137"/>
                <a:gd name="T6" fmla="*/ 8 w 27"/>
                <a:gd name="T7" fmla="*/ 0 h 137"/>
                <a:gd name="T8" fmla="*/ 0 w 27"/>
                <a:gd name="T9" fmla="*/ 2 h 137"/>
                <a:gd name="T10" fmla="*/ 0 w 27"/>
                <a:gd name="T11" fmla="*/ 2 h 1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37">
                  <a:moveTo>
                    <a:pt x="0" y="9"/>
                  </a:moveTo>
                  <a:lnTo>
                    <a:pt x="2" y="137"/>
                  </a:lnTo>
                  <a:lnTo>
                    <a:pt x="27" y="129"/>
                  </a:lnTo>
                  <a:lnTo>
                    <a:pt x="2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5" name="Freeform 418"/>
            <p:cNvSpPr>
              <a:spLocks/>
            </p:cNvSpPr>
            <p:nvPr/>
          </p:nvSpPr>
          <p:spPr bwMode="auto">
            <a:xfrm>
              <a:off x="1018" y="3256"/>
              <a:ext cx="10" cy="34"/>
            </a:xfrm>
            <a:custGeom>
              <a:avLst/>
              <a:gdLst>
                <a:gd name="T0" fmla="*/ 0 w 28"/>
                <a:gd name="T1" fmla="*/ 2 h 137"/>
                <a:gd name="T2" fmla="*/ 1 w 28"/>
                <a:gd name="T3" fmla="*/ 34 h 137"/>
                <a:gd name="T4" fmla="*/ 10 w 28"/>
                <a:gd name="T5" fmla="*/ 32 h 137"/>
                <a:gd name="T6" fmla="*/ 8 w 28"/>
                <a:gd name="T7" fmla="*/ 0 h 137"/>
                <a:gd name="T8" fmla="*/ 0 w 28"/>
                <a:gd name="T9" fmla="*/ 2 h 137"/>
                <a:gd name="T10" fmla="*/ 0 w 28"/>
                <a:gd name="T11" fmla="*/ 2 h 1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" h="137">
                  <a:moveTo>
                    <a:pt x="0" y="9"/>
                  </a:moveTo>
                  <a:lnTo>
                    <a:pt x="3" y="137"/>
                  </a:lnTo>
                  <a:lnTo>
                    <a:pt x="28" y="129"/>
                  </a:lnTo>
                  <a:lnTo>
                    <a:pt x="2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6" name="Freeform 419"/>
            <p:cNvSpPr>
              <a:spLocks/>
            </p:cNvSpPr>
            <p:nvPr/>
          </p:nvSpPr>
          <p:spPr bwMode="auto">
            <a:xfrm>
              <a:off x="1019" y="3292"/>
              <a:ext cx="9" cy="35"/>
            </a:xfrm>
            <a:custGeom>
              <a:avLst/>
              <a:gdLst>
                <a:gd name="T0" fmla="*/ 0 w 28"/>
                <a:gd name="T1" fmla="*/ 3 h 139"/>
                <a:gd name="T2" fmla="*/ 1 w 28"/>
                <a:gd name="T3" fmla="*/ 35 h 139"/>
                <a:gd name="T4" fmla="*/ 9 w 28"/>
                <a:gd name="T5" fmla="*/ 33 h 139"/>
                <a:gd name="T6" fmla="*/ 7 w 28"/>
                <a:gd name="T7" fmla="*/ 0 h 139"/>
                <a:gd name="T8" fmla="*/ 0 w 28"/>
                <a:gd name="T9" fmla="*/ 3 h 139"/>
                <a:gd name="T10" fmla="*/ 0 w 28"/>
                <a:gd name="T11" fmla="*/ 3 h 1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" h="139">
                  <a:moveTo>
                    <a:pt x="0" y="10"/>
                  </a:moveTo>
                  <a:lnTo>
                    <a:pt x="3" y="139"/>
                  </a:lnTo>
                  <a:lnTo>
                    <a:pt x="28" y="130"/>
                  </a:lnTo>
                  <a:lnTo>
                    <a:pt x="23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7" name="Freeform 420"/>
            <p:cNvSpPr>
              <a:spLocks/>
            </p:cNvSpPr>
            <p:nvPr/>
          </p:nvSpPr>
          <p:spPr bwMode="auto">
            <a:xfrm>
              <a:off x="1020" y="3329"/>
              <a:ext cx="9" cy="34"/>
            </a:xfrm>
            <a:custGeom>
              <a:avLst/>
              <a:gdLst>
                <a:gd name="T0" fmla="*/ 0 w 27"/>
                <a:gd name="T1" fmla="*/ 2 h 138"/>
                <a:gd name="T2" fmla="*/ 1 w 27"/>
                <a:gd name="T3" fmla="*/ 34 h 138"/>
                <a:gd name="T4" fmla="*/ 9 w 27"/>
                <a:gd name="T5" fmla="*/ 32 h 138"/>
                <a:gd name="T6" fmla="*/ 7 w 27"/>
                <a:gd name="T7" fmla="*/ 0 h 138"/>
                <a:gd name="T8" fmla="*/ 0 w 27"/>
                <a:gd name="T9" fmla="*/ 2 h 138"/>
                <a:gd name="T10" fmla="*/ 0 w 27"/>
                <a:gd name="T11" fmla="*/ 2 h 1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38">
                  <a:moveTo>
                    <a:pt x="0" y="9"/>
                  </a:moveTo>
                  <a:lnTo>
                    <a:pt x="2" y="138"/>
                  </a:lnTo>
                  <a:lnTo>
                    <a:pt x="27" y="130"/>
                  </a:lnTo>
                  <a:lnTo>
                    <a:pt x="2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8" name="Freeform 421"/>
            <p:cNvSpPr>
              <a:spLocks/>
            </p:cNvSpPr>
            <p:nvPr/>
          </p:nvSpPr>
          <p:spPr bwMode="auto">
            <a:xfrm>
              <a:off x="1021" y="3365"/>
              <a:ext cx="9" cy="34"/>
            </a:xfrm>
            <a:custGeom>
              <a:avLst/>
              <a:gdLst>
                <a:gd name="T0" fmla="*/ 0 w 27"/>
                <a:gd name="T1" fmla="*/ 2 h 137"/>
                <a:gd name="T2" fmla="*/ 1 w 27"/>
                <a:gd name="T3" fmla="*/ 34 h 137"/>
                <a:gd name="T4" fmla="*/ 9 w 27"/>
                <a:gd name="T5" fmla="*/ 32 h 137"/>
                <a:gd name="T6" fmla="*/ 8 w 27"/>
                <a:gd name="T7" fmla="*/ 0 h 137"/>
                <a:gd name="T8" fmla="*/ 0 w 27"/>
                <a:gd name="T9" fmla="*/ 2 h 137"/>
                <a:gd name="T10" fmla="*/ 0 w 27"/>
                <a:gd name="T11" fmla="*/ 2 h 1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137">
                  <a:moveTo>
                    <a:pt x="0" y="9"/>
                  </a:moveTo>
                  <a:lnTo>
                    <a:pt x="2" y="137"/>
                  </a:lnTo>
                  <a:lnTo>
                    <a:pt x="27" y="129"/>
                  </a:lnTo>
                  <a:lnTo>
                    <a:pt x="2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79" name="Freeform 422"/>
            <p:cNvSpPr>
              <a:spLocks/>
            </p:cNvSpPr>
            <p:nvPr/>
          </p:nvSpPr>
          <p:spPr bwMode="auto">
            <a:xfrm>
              <a:off x="1039" y="3113"/>
              <a:ext cx="75" cy="11"/>
            </a:xfrm>
            <a:custGeom>
              <a:avLst/>
              <a:gdLst>
                <a:gd name="T0" fmla="*/ 0 w 224"/>
                <a:gd name="T1" fmla="*/ 0 h 46"/>
                <a:gd name="T2" fmla="*/ 26 w 224"/>
                <a:gd name="T3" fmla="*/ 4 h 46"/>
                <a:gd name="T4" fmla="*/ 56 w 224"/>
                <a:gd name="T5" fmla="*/ 7 h 46"/>
                <a:gd name="T6" fmla="*/ 75 w 224"/>
                <a:gd name="T7" fmla="*/ 8 h 46"/>
                <a:gd name="T8" fmla="*/ 75 w 224"/>
                <a:gd name="T9" fmla="*/ 11 h 46"/>
                <a:gd name="T10" fmla="*/ 54 w 224"/>
                <a:gd name="T11" fmla="*/ 10 h 46"/>
                <a:gd name="T12" fmla="*/ 24 w 224"/>
                <a:gd name="T13" fmla="*/ 7 h 46"/>
                <a:gd name="T14" fmla="*/ 0 w 224"/>
                <a:gd name="T15" fmla="*/ 3 h 46"/>
                <a:gd name="T16" fmla="*/ 0 w 224"/>
                <a:gd name="T17" fmla="*/ 0 h 46"/>
                <a:gd name="T18" fmla="*/ 0 w 224"/>
                <a:gd name="T19" fmla="*/ 0 h 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4" h="46">
                  <a:moveTo>
                    <a:pt x="0" y="0"/>
                  </a:moveTo>
                  <a:lnTo>
                    <a:pt x="79" y="18"/>
                  </a:lnTo>
                  <a:lnTo>
                    <a:pt x="167" y="29"/>
                  </a:lnTo>
                  <a:lnTo>
                    <a:pt x="223" y="35"/>
                  </a:lnTo>
                  <a:lnTo>
                    <a:pt x="224" y="46"/>
                  </a:lnTo>
                  <a:lnTo>
                    <a:pt x="162" y="43"/>
                  </a:lnTo>
                  <a:lnTo>
                    <a:pt x="73" y="30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0" name="Freeform 423"/>
            <p:cNvSpPr>
              <a:spLocks/>
            </p:cNvSpPr>
            <p:nvPr/>
          </p:nvSpPr>
          <p:spPr bwMode="auto">
            <a:xfrm>
              <a:off x="1041" y="3150"/>
              <a:ext cx="75" cy="11"/>
            </a:xfrm>
            <a:custGeom>
              <a:avLst/>
              <a:gdLst>
                <a:gd name="T0" fmla="*/ 0 w 224"/>
                <a:gd name="T1" fmla="*/ 0 h 45"/>
                <a:gd name="T2" fmla="*/ 26 w 224"/>
                <a:gd name="T3" fmla="*/ 4 h 45"/>
                <a:gd name="T4" fmla="*/ 56 w 224"/>
                <a:gd name="T5" fmla="*/ 7 h 45"/>
                <a:gd name="T6" fmla="*/ 75 w 224"/>
                <a:gd name="T7" fmla="*/ 8 h 45"/>
                <a:gd name="T8" fmla="*/ 75 w 224"/>
                <a:gd name="T9" fmla="*/ 11 h 45"/>
                <a:gd name="T10" fmla="*/ 54 w 224"/>
                <a:gd name="T11" fmla="*/ 10 h 45"/>
                <a:gd name="T12" fmla="*/ 24 w 224"/>
                <a:gd name="T13" fmla="*/ 8 h 45"/>
                <a:gd name="T14" fmla="*/ 0 w 224"/>
                <a:gd name="T15" fmla="*/ 3 h 45"/>
                <a:gd name="T16" fmla="*/ 0 w 224"/>
                <a:gd name="T17" fmla="*/ 0 h 45"/>
                <a:gd name="T18" fmla="*/ 0 w 224"/>
                <a:gd name="T19" fmla="*/ 0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4" h="45">
                  <a:moveTo>
                    <a:pt x="0" y="0"/>
                  </a:moveTo>
                  <a:lnTo>
                    <a:pt x="78" y="17"/>
                  </a:lnTo>
                  <a:lnTo>
                    <a:pt x="166" y="30"/>
                  </a:lnTo>
                  <a:lnTo>
                    <a:pt x="224" y="34"/>
                  </a:lnTo>
                  <a:lnTo>
                    <a:pt x="224" y="45"/>
                  </a:lnTo>
                  <a:lnTo>
                    <a:pt x="162" y="42"/>
                  </a:lnTo>
                  <a:lnTo>
                    <a:pt x="73" y="3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1" name="Freeform 424"/>
            <p:cNvSpPr>
              <a:spLocks/>
            </p:cNvSpPr>
            <p:nvPr/>
          </p:nvSpPr>
          <p:spPr bwMode="auto">
            <a:xfrm>
              <a:off x="1042" y="3187"/>
              <a:ext cx="75" cy="11"/>
            </a:xfrm>
            <a:custGeom>
              <a:avLst/>
              <a:gdLst>
                <a:gd name="T0" fmla="*/ 0 w 225"/>
                <a:gd name="T1" fmla="*/ 0 h 46"/>
                <a:gd name="T2" fmla="*/ 26 w 225"/>
                <a:gd name="T3" fmla="*/ 4 h 46"/>
                <a:gd name="T4" fmla="*/ 56 w 225"/>
                <a:gd name="T5" fmla="*/ 7 h 46"/>
                <a:gd name="T6" fmla="*/ 75 w 225"/>
                <a:gd name="T7" fmla="*/ 8 h 46"/>
                <a:gd name="T8" fmla="*/ 75 w 225"/>
                <a:gd name="T9" fmla="*/ 11 h 46"/>
                <a:gd name="T10" fmla="*/ 54 w 225"/>
                <a:gd name="T11" fmla="*/ 10 h 46"/>
                <a:gd name="T12" fmla="*/ 25 w 225"/>
                <a:gd name="T13" fmla="*/ 7 h 46"/>
                <a:gd name="T14" fmla="*/ 0 w 225"/>
                <a:gd name="T15" fmla="*/ 3 h 46"/>
                <a:gd name="T16" fmla="*/ 0 w 225"/>
                <a:gd name="T17" fmla="*/ 0 h 46"/>
                <a:gd name="T18" fmla="*/ 0 w 225"/>
                <a:gd name="T19" fmla="*/ 0 h 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5" h="46">
                  <a:moveTo>
                    <a:pt x="1" y="0"/>
                  </a:moveTo>
                  <a:lnTo>
                    <a:pt x="79" y="18"/>
                  </a:lnTo>
                  <a:lnTo>
                    <a:pt x="167" y="29"/>
                  </a:lnTo>
                  <a:lnTo>
                    <a:pt x="224" y="35"/>
                  </a:lnTo>
                  <a:lnTo>
                    <a:pt x="225" y="46"/>
                  </a:lnTo>
                  <a:lnTo>
                    <a:pt x="162" y="43"/>
                  </a:lnTo>
                  <a:lnTo>
                    <a:pt x="74" y="30"/>
                  </a:lnTo>
                  <a:lnTo>
                    <a:pt x="0" y="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2" name="Freeform 425"/>
            <p:cNvSpPr>
              <a:spLocks/>
            </p:cNvSpPr>
            <p:nvPr/>
          </p:nvSpPr>
          <p:spPr bwMode="auto">
            <a:xfrm>
              <a:off x="1044" y="3224"/>
              <a:ext cx="75" cy="11"/>
            </a:xfrm>
            <a:custGeom>
              <a:avLst/>
              <a:gdLst>
                <a:gd name="T0" fmla="*/ 0 w 225"/>
                <a:gd name="T1" fmla="*/ 0 h 45"/>
                <a:gd name="T2" fmla="*/ 27 w 225"/>
                <a:gd name="T3" fmla="*/ 4 h 45"/>
                <a:gd name="T4" fmla="*/ 55 w 225"/>
                <a:gd name="T5" fmla="*/ 7 h 45"/>
                <a:gd name="T6" fmla="*/ 75 w 225"/>
                <a:gd name="T7" fmla="*/ 8 h 45"/>
                <a:gd name="T8" fmla="*/ 75 w 225"/>
                <a:gd name="T9" fmla="*/ 11 h 45"/>
                <a:gd name="T10" fmla="*/ 54 w 225"/>
                <a:gd name="T11" fmla="*/ 10 h 45"/>
                <a:gd name="T12" fmla="*/ 24 w 225"/>
                <a:gd name="T13" fmla="*/ 8 h 45"/>
                <a:gd name="T14" fmla="*/ 0 w 225"/>
                <a:gd name="T15" fmla="*/ 3 h 45"/>
                <a:gd name="T16" fmla="*/ 0 w 225"/>
                <a:gd name="T17" fmla="*/ 0 h 45"/>
                <a:gd name="T18" fmla="*/ 0 w 225"/>
                <a:gd name="T19" fmla="*/ 0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5" h="45">
                  <a:moveTo>
                    <a:pt x="0" y="0"/>
                  </a:moveTo>
                  <a:lnTo>
                    <a:pt x="80" y="17"/>
                  </a:lnTo>
                  <a:lnTo>
                    <a:pt x="166" y="30"/>
                  </a:lnTo>
                  <a:lnTo>
                    <a:pt x="224" y="34"/>
                  </a:lnTo>
                  <a:lnTo>
                    <a:pt x="225" y="45"/>
                  </a:lnTo>
                  <a:lnTo>
                    <a:pt x="162" y="42"/>
                  </a:lnTo>
                  <a:lnTo>
                    <a:pt x="73" y="3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3" name="Freeform 426"/>
            <p:cNvSpPr>
              <a:spLocks/>
            </p:cNvSpPr>
            <p:nvPr/>
          </p:nvSpPr>
          <p:spPr bwMode="auto">
            <a:xfrm>
              <a:off x="1046" y="3261"/>
              <a:ext cx="74" cy="11"/>
            </a:xfrm>
            <a:custGeom>
              <a:avLst/>
              <a:gdLst>
                <a:gd name="T0" fmla="*/ 0 w 224"/>
                <a:gd name="T1" fmla="*/ 0 h 47"/>
                <a:gd name="T2" fmla="*/ 26 w 224"/>
                <a:gd name="T3" fmla="*/ 4 h 47"/>
                <a:gd name="T4" fmla="*/ 55 w 224"/>
                <a:gd name="T5" fmla="*/ 7 h 47"/>
                <a:gd name="T6" fmla="*/ 74 w 224"/>
                <a:gd name="T7" fmla="*/ 8 h 47"/>
                <a:gd name="T8" fmla="*/ 74 w 224"/>
                <a:gd name="T9" fmla="*/ 11 h 47"/>
                <a:gd name="T10" fmla="*/ 54 w 224"/>
                <a:gd name="T11" fmla="*/ 10 h 47"/>
                <a:gd name="T12" fmla="*/ 24 w 224"/>
                <a:gd name="T13" fmla="*/ 7 h 47"/>
                <a:gd name="T14" fmla="*/ 0 w 224"/>
                <a:gd name="T15" fmla="*/ 3 h 47"/>
                <a:gd name="T16" fmla="*/ 0 w 224"/>
                <a:gd name="T17" fmla="*/ 0 h 47"/>
                <a:gd name="T18" fmla="*/ 0 w 224"/>
                <a:gd name="T19" fmla="*/ 0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4" h="47">
                  <a:moveTo>
                    <a:pt x="0" y="0"/>
                  </a:moveTo>
                  <a:lnTo>
                    <a:pt x="79" y="19"/>
                  </a:lnTo>
                  <a:lnTo>
                    <a:pt x="166" y="30"/>
                  </a:lnTo>
                  <a:lnTo>
                    <a:pt x="224" y="36"/>
                  </a:lnTo>
                  <a:lnTo>
                    <a:pt x="224" y="47"/>
                  </a:lnTo>
                  <a:lnTo>
                    <a:pt x="162" y="44"/>
                  </a:lnTo>
                  <a:lnTo>
                    <a:pt x="73" y="31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4" name="Freeform 427"/>
            <p:cNvSpPr>
              <a:spLocks/>
            </p:cNvSpPr>
            <p:nvPr/>
          </p:nvSpPr>
          <p:spPr bwMode="auto">
            <a:xfrm>
              <a:off x="1048" y="3300"/>
              <a:ext cx="71" cy="24"/>
            </a:xfrm>
            <a:custGeom>
              <a:avLst/>
              <a:gdLst>
                <a:gd name="T0" fmla="*/ 67 w 213"/>
                <a:gd name="T1" fmla="*/ 15 h 95"/>
                <a:gd name="T2" fmla="*/ 63 w 213"/>
                <a:gd name="T3" fmla="*/ 11 h 95"/>
                <a:gd name="T4" fmla="*/ 55 w 213"/>
                <a:gd name="T5" fmla="*/ 9 h 95"/>
                <a:gd name="T6" fmla="*/ 9 w 213"/>
                <a:gd name="T7" fmla="*/ 3 h 95"/>
                <a:gd name="T8" fmla="*/ 5 w 213"/>
                <a:gd name="T9" fmla="*/ 3 h 95"/>
                <a:gd name="T10" fmla="*/ 3 w 213"/>
                <a:gd name="T11" fmla="*/ 6 h 95"/>
                <a:gd name="T12" fmla="*/ 5 w 213"/>
                <a:gd name="T13" fmla="*/ 11 h 95"/>
                <a:gd name="T14" fmla="*/ 11 w 213"/>
                <a:gd name="T15" fmla="*/ 15 h 95"/>
                <a:gd name="T16" fmla="*/ 60 w 213"/>
                <a:gd name="T17" fmla="*/ 22 h 95"/>
                <a:gd name="T18" fmla="*/ 65 w 213"/>
                <a:gd name="T19" fmla="*/ 20 h 95"/>
                <a:gd name="T20" fmla="*/ 68 w 213"/>
                <a:gd name="T21" fmla="*/ 18 h 95"/>
                <a:gd name="T22" fmla="*/ 68 w 213"/>
                <a:gd name="T23" fmla="*/ 21 h 95"/>
                <a:gd name="T24" fmla="*/ 63 w 213"/>
                <a:gd name="T25" fmla="*/ 24 h 95"/>
                <a:gd name="T26" fmla="*/ 54 w 213"/>
                <a:gd name="T27" fmla="*/ 24 h 95"/>
                <a:gd name="T28" fmla="*/ 7 w 213"/>
                <a:gd name="T29" fmla="*/ 16 h 95"/>
                <a:gd name="T30" fmla="*/ 2 w 213"/>
                <a:gd name="T31" fmla="*/ 12 h 95"/>
                <a:gd name="T32" fmla="*/ 0 w 213"/>
                <a:gd name="T33" fmla="*/ 6 h 95"/>
                <a:gd name="T34" fmla="*/ 3 w 213"/>
                <a:gd name="T35" fmla="*/ 2 h 95"/>
                <a:gd name="T36" fmla="*/ 9 w 213"/>
                <a:gd name="T37" fmla="*/ 0 h 95"/>
                <a:gd name="T38" fmla="*/ 59 w 213"/>
                <a:gd name="T39" fmla="*/ 6 h 95"/>
                <a:gd name="T40" fmla="*/ 66 w 213"/>
                <a:gd name="T41" fmla="*/ 9 h 95"/>
                <a:gd name="T42" fmla="*/ 70 w 213"/>
                <a:gd name="T43" fmla="*/ 13 h 95"/>
                <a:gd name="T44" fmla="*/ 71 w 213"/>
                <a:gd name="T45" fmla="*/ 17 h 95"/>
                <a:gd name="T46" fmla="*/ 67 w 213"/>
                <a:gd name="T47" fmla="*/ 15 h 95"/>
                <a:gd name="T48" fmla="*/ 67 w 213"/>
                <a:gd name="T49" fmla="*/ 15 h 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13" h="95">
                  <a:moveTo>
                    <a:pt x="200" y="59"/>
                  </a:moveTo>
                  <a:lnTo>
                    <a:pt x="189" y="43"/>
                  </a:lnTo>
                  <a:lnTo>
                    <a:pt x="165" y="35"/>
                  </a:lnTo>
                  <a:lnTo>
                    <a:pt x="27" y="10"/>
                  </a:lnTo>
                  <a:lnTo>
                    <a:pt x="15" y="13"/>
                  </a:lnTo>
                  <a:lnTo>
                    <a:pt x="9" y="25"/>
                  </a:lnTo>
                  <a:lnTo>
                    <a:pt x="14" y="45"/>
                  </a:lnTo>
                  <a:lnTo>
                    <a:pt x="33" y="59"/>
                  </a:lnTo>
                  <a:lnTo>
                    <a:pt x="180" y="87"/>
                  </a:lnTo>
                  <a:lnTo>
                    <a:pt x="196" y="81"/>
                  </a:lnTo>
                  <a:lnTo>
                    <a:pt x="203" y="70"/>
                  </a:lnTo>
                  <a:lnTo>
                    <a:pt x="205" y="82"/>
                  </a:lnTo>
                  <a:lnTo>
                    <a:pt x="189" y="95"/>
                  </a:lnTo>
                  <a:lnTo>
                    <a:pt x="163" y="95"/>
                  </a:lnTo>
                  <a:lnTo>
                    <a:pt x="20" y="65"/>
                  </a:lnTo>
                  <a:lnTo>
                    <a:pt x="5" y="49"/>
                  </a:lnTo>
                  <a:lnTo>
                    <a:pt x="0" y="23"/>
                  </a:lnTo>
                  <a:lnTo>
                    <a:pt x="8" y="6"/>
                  </a:lnTo>
                  <a:lnTo>
                    <a:pt x="28" y="0"/>
                  </a:lnTo>
                  <a:lnTo>
                    <a:pt x="178" y="25"/>
                  </a:lnTo>
                  <a:lnTo>
                    <a:pt x="199" y="36"/>
                  </a:lnTo>
                  <a:lnTo>
                    <a:pt x="211" y="53"/>
                  </a:lnTo>
                  <a:lnTo>
                    <a:pt x="213" y="67"/>
                  </a:lnTo>
                  <a:lnTo>
                    <a:pt x="200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5" name="Freeform 428"/>
            <p:cNvSpPr>
              <a:spLocks/>
            </p:cNvSpPr>
            <p:nvPr/>
          </p:nvSpPr>
          <p:spPr bwMode="auto">
            <a:xfrm>
              <a:off x="1021" y="3402"/>
              <a:ext cx="8" cy="25"/>
            </a:xfrm>
            <a:custGeom>
              <a:avLst/>
              <a:gdLst>
                <a:gd name="T0" fmla="*/ 0 w 25"/>
                <a:gd name="T1" fmla="*/ 2 h 101"/>
                <a:gd name="T2" fmla="*/ 7 w 25"/>
                <a:gd name="T3" fmla="*/ 0 h 101"/>
                <a:gd name="T4" fmla="*/ 8 w 25"/>
                <a:gd name="T5" fmla="*/ 22 h 101"/>
                <a:gd name="T6" fmla="*/ 0 w 25"/>
                <a:gd name="T7" fmla="*/ 25 h 101"/>
                <a:gd name="T8" fmla="*/ 0 w 25"/>
                <a:gd name="T9" fmla="*/ 2 h 101"/>
                <a:gd name="T10" fmla="*/ 0 w 25"/>
                <a:gd name="T11" fmla="*/ 2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01">
                  <a:moveTo>
                    <a:pt x="0" y="8"/>
                  </a:moveTo>
                  <a:lnTo>
                    <a:pt x="22" y="0"/>
                  </a:lnTo>
                  <a:lnTo>
                    <a:pt x="25" y="90"/>
                  </a:lnTo>
                  <a:lnTo>
                    <a:pt x="1" y="10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6" name="Freeform 429"/>
            <p:cNvSpPr>
              <a:spLocks/>
            </p:cNvSpPr>
            <p:nvPr/>
          </p:nvSpPr>
          <p:spPr bwMode="auto">
            <a:xfrm>
              <a:off x="984" y="3037"/>
              <a:ext cx="20" cy="47"/>
            </a:xfrm>
            <a:custGeom>
              <a:avLst/>
              <a:gdLst>
                <a:gd name="T0" fmla="*/ 1 w 60"/>
                <a:gd name="T1" fmla="*/ 0 h 186"/>
                <a:gd name="T2" fmla="*/ 18 w 60"/>
                <a:gd name="T3" fmla="*/ 3 h 186"/>
                <a:gd name="T4" fmla="*/ 20 w 60"/>
                <a:gd name="T5" fmla="*/ 45 h 186"/>
                <a:gd name="T6" fmla="*/ 15 w 60"/>
                <a:gd name="T7" fmla="*/ 47 h 186"/>
                <a:gd name="T8" fmla="*/ 2 w 60"/>
                <a:gd name="T9" fmla="*/ 44 h 186"/>
                <a:gd name="T10" fmla="*/ 0 w 60"/>
                <a:gd name="T11" fmla="*/ 41 h 186"/>
                <a:gd name="T12" fmla="*/ 15 w 60"/>
                <a:gd name="T13" fmla="*/ 43 h 186"/>
                <a:gd name="T14" fmla="*/ 14 w 60"/>
                <a:gd name="T15" fmla="*/ 6 h 186"/>
                <a:gd name="T16" fmla="*/ 0 w 60"/>
                <a:gd name="T17" fmla="*/ 4 h 186"/>
                <a:gd name="T18" fmla="*/ 1 w 60"/>
                <a:gd name="T19" fmla="*/ 0 h 186"/>
                <a:gd name="T20" fmla="*/ 1 w 60"/>
                <a:gd name="T21" fmla="*/ 0 h 1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0" h="186">
                  <a:moveTo>
                    <a:pt x="2" y="0"/>
                  </a:moveTo>
                  <a:lnTo>
                    <a:pt x="54" y="10"/>
                  </a:lnTo>
                  <a:lnTo>
                    <a:pt x="60" y="180"/>
                  </a:lnTo>
                  <a:lnTo>
                    <a:pt x="46" y="186"/>
                  </a:lnTo>
                  <a:lnTo>
                    <a:pt x="6" y="176"/>
                  </a:lnTo>
                  <a:lnTo>
                    <a:pt x="0" y="161"/>
                  </a:lnTo>
                  <a:lnTo>
                    <a:pt x="45" y="171"/>
                  </a:lnTo>
                  <a:lnTo>
                    <a:pt x="41" y="23"/>
                  </a:lnTo>
                  <a:lnTo>
                    <a:pt x="1" y="1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7" name="Freeform 430"/>
            <p:cNvSpPr>
              <a:spLocks/>
            </p:cNvSpPr>
            <p:nvPr/>
          </p:nvSpPr>
          <p:spPr bwMode="auto">
            <a:xfrm>
              <a:off x="1101" y="3024"/>
              <a:ext cx="15" cy="5"/>
            </a:xfrm>
            <a:custGeom>
              <a:avLst/>
              <a:gdLst>
                <a:gd name="T0" fmla="*/ 0 w 45"/>
                <a:gd name="T1" fmla="*/ 2 h 19"/>
                <a:gd name="T2" fmla="*/ 11 w 45"/>
                <a:gd name="T3" fmla="*/ 3 h 19"/>
                <a:gd name="T4" fmla="*/ 11 w 45"/>
                <a:gd name="T5" fmla="*/ 0 h 19"/>
                <a:gd name="T6" fmla="*/ 15 w 45"/>
                <a:gd name="T7" fmla="*/ 1 h 19"/>
                <a:gd name="T8" fmla="*/ 15 w 45"/>
                <a:gd name="T9" fmla="*/ 5 h 19"/>
                <a:gd name="T10" fmla="*/ 1 w 45"/>
                <a:gd name="T11" fmla="*/ 4 h 19"/>
                <a:gd name="T12" fmla="*/ 0 w 45"/>
                <a:gd name="T13" fmla="*/ 2 h 19"/>
                <a:gd name="T14" fmla="*/ 0 w 45"/>
                <a:gd name="T15" fmla="*/ 2 h 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" h="19">
                  <a:moveTo>
                    <a:pt x="0" y="9"/>
                  </a:moveTo>
                  <a:lnTo>
                    <a:pt x="33" y="10"/>
                  </a:lnTo>
                  <a:lnTo>
                    <a:pt x="33" y="0"/>
                  </a:lnTo>
                  <a:lnTo>
                    <a:pt x="45" y="2"/>
                  </a:lnTo>
                  <a:lnTo>
                    <a:pt x="45" y="19"/>
                  </a:lnTo>
                  <a:lnTo>
                    <a:pt x="3" y="1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8" name="Freeform 431"/>
            <p:cNvSpPr>
              <a:spLocks/>
            </p:cNvSpPr>
            <p:nvPr/>
          </p:nvSpPr>
          <p:spPr bwMode="auto">
            <a:xfrm>
              <a:off x="1049" y="3314"/>
              <a:ext cx="70" cy="15"/>
            </a:xfrm>
            <a:custGeom>
              <a:avLst/>
              <a:gdLst>
                <a:gd name="T0" fmla="*/ 0 w 210"/>
                <a:gd name="T1" fmla="*/ 0 h 57"/>
                <a:gd name="T2" fmla="*/ 7 w 210"/>
                <a:gd name="T3" fmla="*/ 5 h 57"/>
                <a:gd name="T4" fmla="*/ 58 w 210"/>
                <a:gd name="T5" fmla="*/ 12 h 57"/>
                <a:gd name="T6" fmla="*/ 66 w 210"/>
                <a:gd name="T7" fmla="*/ 10 h 57"/>
                <a:gd name="T8" fmla="*/ 70 w 210"/>
                <a:gd name="T9" fmla="*/ 6 h 57"/>
                <a:gd name="T10" fmla="*/ 69 w 210"/>
                <a:gd name="T11" fmla="*/ 12 h 57"/>
                <a:gd name="T12" fmla="*/ 59 w 210"/>
                <a:gd name="T13" fmla="*/ 15 h 57"/>
                <a:gd name="T14" fmla="*/ 6 w 210"/>
                <a:gd name="T15" fmla="*/ 7 h 57"/>
                <a:gd name="T16" fmla="*/ 0 w 210"/>
                <a:gd name="T17" fmla="*/ 0 h 57"/>
                <a:gd name="T18" fmla="*/ 0 w 210"/>
                <a:gd name="T19" fmla="*/ 0 h 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0" h="57">
                  <a:moveTo>
                    <a:pt x="0" y="0"/>
                  </a:moveTo>
                  <a:lnTo>
                    <a:pt x="20" y="19"/>
                  </a:lnTo>
                  <a:lnTo>
                    <a:pt x="174" y="45"/>
                  </a:lnTo>
                  <a:lnTo>
                    <a:pt x="197" y="38"/>
                  </a:lnTo>
                  <a:lnTo>
                    <a:pt x="210" y="24"/>
                  </a:lnTo>
                  <a:lnTo>
                    <a:pt x="206" y="44"/>
                  </a:lnTo>
                  <a:lnTo>
                    <a:pt x="176" y="57"/>
                  </a:lnTo>
                  <a:lnTo>
                    <a:pt x="17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89" name="Freeform 432"/>
            <p:cNvSpPr>
              <a:spLocks/>
            </p:cNvSpPr>
            <p:nvPr/>
          </p:nvSpPr>
          <p:spPr bwMode="auto">
            <a:xfrm>
              <a:off x="1004" y="3103"/>
              <a:ext cx="11" cy="332"/>
            </a:xfrm>
            <a:custGeom>
              <a:avLst/>
              <a:gdLst>
                <a:gd name="T0" fmla="*/ 4 w 33"/>
                <a:gd name="T1" fmla="*/ 1 h 1329"/>
                <a:gd name="T2" fmla="*/ 11 w 33"/>
                <a:gd name="T3" fmla="*/ 332 h 1329"/>
                <a:gd name="T4" fmla="*/ 8 w 33"/>
                <a:gd name="T5" fmla="*/ 332 h 1329"/>
                <a:gd name="T6" fmla="*/ 0 w 33"/>
                <a:gd name="T7" fmla="*/ 0 h 1329"/>
                <a:gd name="T8" fmla="*/ 4 w 33"/>
                <a:gd name="T9" fmla="*/ 1 h 1329"/>
                <a:gd name="T10" fmla="*/ 4 w 33"/>
                <a:gd name="T11" fmla="*/ 1 h 13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1329">
                  <a:moveTo>
                    <a:pt x="11" y="4"/>
                  </a:moveTo>
                  <a:lnTo>
                    <a:pt x="33" y="1329"/>
                  </a:lnTo>
                  <a:lnTo>
                    <a:pt x="23" y="1327"/>
                  </a:lnTo>
                  <a:lnTo>
                    <a:pt x="0" y="0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rgbClr val="FF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90" name="Rectangle 433"/>
            <p:cNvSpPr>
              <a:spLocks noChangeArrowheads="1"/>
            </p:cNvSpPr>
            <p:nvPr/>
          </p:nvSpPr>
          <p:spPr bwMode="auto">
            <a:xfrm>
              <a:off x="1316" y="3351"/>
              <a:ext cx="24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AU" altLang="zh-CN">
                  <a:solidFill>
                    <a:srgbClr val="000000"/>
                  </a:solidFill>
                  <a:latin typeface="+mn-lt"/>
                  <a:ea typeface="+mn-ea"/>
                </a:rPr>
                <a:t> </a:t>
              </a:r>
              <a:endParaRPr lang="en-AU" altLang="zh-CN">
                <a:latin typeface="+mn-lt"/>
                <a:ea typeface="+mn-ea"/>
              </a:endParaRPr>
            </a:p>
          </p:txBody>
        </p:sp>
      </p:grpSp>
      <p:pic>
        <p:nvPicPr>
          <p:cNvPr id="91" name="Picture 441" descr="pdeskto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678" y="3770031"/>
            <a:ext cx="13906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文本框 92"/>
          <p:cNvSpPr txBox="1"/>
          <p:nvPr/>
        </p:nvSpPr>
        <p:spPr>
          <a:xfrm>
            <a:off x="7257866" y="4838383"/>
            <a:ext cx="22958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n-lt"/>
                <a:ea typeface="+mn-ea"/>
              </a:rPr>
              <a:t>Communicating on</a:t>
            </a:r>
            <a:endParaRPr lang="en-US" dirty="0">
              <a:latin typeface="+mn-lt"/>
              <a:ea typeface="+mn-ea"/>
            </a:endParaRPr>
          </a:p>
          <a:p>
            <a:pPr algn="ctr"/>
            <a:r>
              <a:rPr lang="en-US" dirty="0">
                <a:latin typeface="+mn-lt"/>
                <a:ea typeface="+mn-ea"/>
              </a:rPr>
              <a:t>202.120.1.100: 80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1966054" y="4834851"/>
            <a:ext cx="23526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  <a:ea typeface="+mn-ea"/>
              </a:rPr>
              <a:t>Communicating on</a:t>
            </a:r>
          </a:p>
          <a:p>
            <a:pPr algn="ctr"/>
            <a:r>
              <a:rPr lang="en-US" dirty="0">
                <a:latin typeface="+mn-lt"/>
                <a:ea typeface="+mn-ea"/>
              </a:rPr>
              <a:t>202.120.10.2: 1150</a:t>
            </a:r>
          </a:p>
        </p:txBody>
      </p:sp>
      <p:cxnSp>
        <p:nvCxnSpPr>
          <p:cNvPr id="96" name="直接连接符 95"/>
          <p:cNvCxnSpPr/>
          <p:nvPr/>
        </p:nvCxnSpPr>
        <p:spPr bwMode="auto">
          <a:xfrm>
            <a:off x="3360979" y="4198088"/>
            <a:ext cx="4531389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145</a:t>
            </a:fld>
            <a:endParaRPr lang="en-US" altLang="zh-CN" dirty="0"/>
          </a:p>
        </p:txBody>
      </p:sp>
      <p:sp>
        <p:nvSpPr>
          <p:cNvPr id="95" name="Text Box 66"/>
          <p:cNvSpPr txBox="1">
            <a:spLocks noChangeArrowheads="1"/>
          </p:cNvSpPr>
          <p:nvPr/>
        </p:nvSpPr>
        <p:spPr bwMode="auto">
          <a:xfrm>
            <a:off x="7494588" y="1845979"/>
            <a:ext cx="2335212" cy="9541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230188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connection state: ESTAB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connection Variables: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seq</a:t>
            </a:r>
            <a:r>
              <a:rPr lang="en-US" altLang="zh-CN" sz="1400" dirty="0">
                <a:latin typeface="+mn-lt"/>
                <a:ea typeface="+mn-ea"/>
              </a:rPr>
              <a:t> # 15000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b="1" dirty="0" err="1">
                <a:latin typeface="+mn-lt"/>
                <a:ea typeface="+mn-ea"/>
              </a:rPr>
              <a:t>rcvBuffer</a:t>
            </a:r>
            <a:r>
              <a:rPr lang="en-US" altLang="zh-CN" sz="1400" b="1" dirty="0">
                <a:latin typeface="+mn-lt"/>
                <a:ea typeface="+mn-ea"/>
              </a:rPr>
              <a:t> </a:t>
            </a:r>
            <a:r>
              <a:rPr lang="en-US" altLang="zh-CN" sz="1400" dirty="0">
                <a:latin typeface="+mn-lt"/>
                <a:ea typeface="+mn-ea"/>
              </a:rPr>
              <a:t>at server          </a:t>
            </a:r>
          </a:p>
        </p:txBody>
      </p:sp>
      <p:sp>
        <p:nvSpPr>
          <p:cNvPr id="97" name="Text Box 66"/>
          <p:cNvSpPr txBox="1">
            <a:spLocks noChangeArrowheads="1"/>
          </p:cNvSpPr>
          <p:nvPr/>
        </p:nvSpPr>
        <p:spPr bwMode="auto">
          <a:xfrm>
            <a:off x="1974795" y="1814985"/>
            <a:ext cx="2335212" cy="9541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230188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connection state: ESTAB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connection Variables: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dirty="0" err="1">
                <a:latin typeface="+mn-lt"/>
                <a:ea typeface="+mn-ea"/>
              </a:rPr>
              <a:t>seq</a:t>
            </a:r>
            <a:r>
              <a:rPr lang="en-US" altLang="zh-CN" sz="1400" dirty="0">
                <a:latin typeface="+mn-lt"/>
                <a:ea typeface="+mn-ea"/>
              </a:rPr>
              <a:t> # 26002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1400" b="1" dirty="0" err="1">
                <a:latin typeface="+mn-lt"/>
                <a:ea typeface="+mn-ea"/>
              </a:rPr>
              <a:t>rcvBuffer</a:t>
            </a:r>
            <a:r>
              <a:rPr lang="en-US" altLang="zh-CN" sz="1400" b="1" dirty="0">
                <a:latin typeface="+mn-lt"/>
                <a:ea typeface="+mn-ea"/>
              </a:rPr>
              <a:t> </a:t>
            </a:r>
            <a:r>
              <a:rPr lang="en-US" altLang="zh-CN" sz="1400" dirty="0">
                <a:latin typeface="+mn-lt"/>
                <a:ea typeface="+mn-ea"/>
              </a:rPr>
              <a:t>at client          </a:t>
            </a:r>
          </a:p>
        </p:txBody>
      </p:sp>
    </p:spTree>
    <p:extLst>
      <p:ext uri="{BB962C8B-B14F-4D97-AF65-F5344CB8AC3E}">
        <p14:creationId xmlns:p14="http://schemas.microsoft.com/office/powerpoint/2010/main" val="333582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7" grpId="0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Asymmetric release is problematic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146</a:t>
            </a:fld>
            <a:endParaRPr lang="en-US" altLang="zh-CN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01825" y="1430339"/>
            <a:ext cx="8724900" cy="1087437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ea typeface="宋体" panose="02010600030101010101" pitchFamily="2" charset="-122"/>
              </a:rPr>
              <a:t>one party just closes down the connection. May result in loss of data:</a:t>
            </a:r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3100389" y="6027738"/>
            <a:ext cx="59642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400">
                <a:solidFill>
                  <a:srgbClr val="C00000"/>
                </a:solidFill>
                <a:latin typeface="+mn-lt"/>
                <a:ea typeface="+mn-ea"/>
              </a:rPr>
              <a:t>Abrupt disconnection with loss of data.</a:t>
            </a:r>
            <a:endParaRPr lang="zh-CN" altLang="en-US" sz="2400">
              <a:solidFill>
                <a:srgbClr val="C00000"/>
              </a:solidFill>
              <a:latin typeface="+mn-lt"/>
              <a:ea typeface="+mn-ea"/>
            </a:endParaRPr>
          </a:p>
        </p:txBody>
      </p:sp>
      <p:sp>
        <p:nvSpPr>
          <p:cNvPr id="65542" name="矩形 7"/>
          <p:cNvSpPr>
            <a:spLocks noChangeArrowheads="1"/>
          </p:cNvSpPr>
          <p:nvPr/>
        </p:nvSpPr>
        <p:spPr bwMode="auto">
          <a:xfrm>
            <a:off x="4002089" y="3148014"/>
            <a:ext cx="414337" cy="2795587"/>
          </a:xfrm>
          <a:prstGeom prst="rect">
            <a:avLst/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7202489" y="3148014"/>
            <a:ext cx="414337" cy="27955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5544" name="TextBox 9"/>
          <p:cNvSpPr txBox="1">
            <a:spLocks noChangeArrowheads="1"/>
          </p:cNvSpPr>
          <p:nvPr/>
        </p:nvSpPr>
        <p:spPr bwMode="auto">
          <a:xfrm>
            <a:off x="3735389" y="2647951"/>
            <a:ext cx="9172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+mn-ea"/>
              </a:rPr>
              <a:t>Host 1</a:t>
            </a:r>
            <a:endParaRPr lang="zh-CN" altLang="en-US" sz="2400">
              <a:latin typeface="+mn-lt"/>
              <a:ea typeface="+mn-ea"/>
            </a:endParaRPr>
          </a:p>
        </p:txBody>
      </p:sp>
      <p:sp>
        <p:nvSpPr>
          <p:cNvPr id="65545" name="TextBox 10"/>
          <p:cNvSpPr txBox="1">
            <a:spLocks noChangeArrowheads="1"/>
          </p:cNvSpPr>
          <p:nvPr/>
        </p:nvSpPr>
        <p:spPr bwMode="auto">
          <a:xfrm>
            <a:off x="6851651" y="2625726"/>
            <a:ext cx="9172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+mn-ea"/>
              </a:rPr>
              <a:t>Host 2</a:t>
            </a:r>
            <a:endParaRPr lang="zh-CN" altLang="en-US" sz="2400">
              <a:latin typeface="+mn-lt"/>
              <a:ea typeface="+mn-ea"/>
            </a:endParaRPr>
          </a:p>
        </p:txBody>
      </p:sp>
      <p:cxnSp>
        <p:nvCxnSpPr>
          <p:cNvPr id="13" name="直接箭头连接符 12"/>
          <p:cNvCxnSpPr>
            <a:endCxn id="9" idx="1"/>
          </p:cNvCxnSpPr>
          <p:nvPr/>
        </p:nvCxnSpPr>
        <p:spPr bwMode="auto">
          <a:xfrm>
            <a:off x="4437064" y="3424239"/>
            <a:ext cx="2765425" cy="11207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5547" name="TextBox 13"/>
          <p:cNvSpPr txBox="1">
            <a:spLocks noChangeArrowheads="1"/>
          </p:cNvSpPr>
          <p:nvPr/>
        </p:nvSpPr>
        <p:spPr bwMode="auto">
          <a:xfrm rot="1288028">
            <a:off x="4829835" y="3164831"/>
            <a:ext cx="1944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Disconnect req.</a:t>
            </a:r>
            <a:endParaRPr lang="zh-CN" altLang="en-US" sz="2400" dirty="0">
              <a:latin typeface="+mn-lt"/>
              <a:ea typeface="+mn-ea"/>
            </a:endParaRPr>
          </a:p>
        </p:txBody>
      </p:sp>
      <p:cxnSp>
        <p:nvCxnSpPr>
          <p:cNvPr id="65548" name="直接箭头连接符 16"/>
          <p:cNvCxnSpPr>
            <a:cxnSpLocks noChangeShapeType="1"/>
          </p:cNvCxnSpPr>
          <p:nvPr/>
        </p:nvCxnSpPr>
        <p:spPr bwMode="auto">
          <a:xfrm>
            <a:off x="2809875" y="3370263"/>
            <a:ext cx="1149350" cy="0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549" name="直接箭头连接符 17"/>
          <p:cNvCxnSpPr>
            <a:cxnSpLocks noChangeShapeType="1"/>
            <a:endCxn id="9" idx="3"/>
          </p:cNvCxnSpPr>
          <p:nvPr/>
        </p:nvCxnSpPr>
        <p:spPr bwMode="auto">
          <a:xfrm flipH="1">
            <a:off x="7616826" y="4545013"/>
            <a:ext cx="1211263" cy="0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550" name="TextBox 27"/>
          <p:cNvSpPr txBox="1">
            <a:spLocks noChangeArrowheads="1"/>
          </p:cNvSpPr>
          <p:nvPr/>
        </p:nvSpPr>
        <p:spPr bwMode="auto">
          <a:xfrm>
            <a:off x="2343150" y="3646489"/>
            <a:ext cx="126829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+mn-ea"/>
              </a:rPr>
              <a:t>Resource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+mn-ea"/>
              </a:rPr>
              <a:t>released</a:t>
            </a:r>
            <a:endParaRPr lang="zh-CN" altLang="en-US" sz="2400">
              <a:latin typeface="+mn-lt"/>
              <a:ea typeface="+mn-ea"/>
            </a:endParaRPr>
          </a:p>
        </p:txBody>
      </p:sp>
      <p:sp>
        <p:nvSpPr>
          <p:cNvPr id="65551" name="TextBox 28"/>
          <p:cNvSpPr txBox="1">
            <a:spLocks noChangeArrowheads="1"/>
          </p:cNvSpPr>
          <p:nvPr/>
        </p:nvSpPr>
        <p:spPr bwMode="auto">
          <a:xfrm>
            <a:off x="7977188" y="4741864"/>
            <a:ext cx="126829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+mn-ea"/>
              </a:rPr>
              <a:t>Resource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+mn-ea"/>
              </a:rPr>
              <a:t>released</a:t>
            </a:r>
            <a:endParaRPr lang="zh-CN" altLang="en-US" sz="2400">
              <a:latin typeface="+mn-lt"/>
              <a:ea typeface="+mn-ea"/>
            </a:endParaRPr>
          </a:p>
        </p:txBody>
      </p:sp>
      <p:cxnSp>
        <p:nvCxnSpPr>
          <p:cNvPr id="65552" name="直接箭头连接符 30"/>
          <p:cNvCxnSpPr>
            <a:cxnSpLocks noChangeShapeType="1"/>
          </p:cNvCxnSpPr>
          <p:nvPr/>
        </p:nvCxnSpPr>
        <p:spPr bwMode="auto">
          <a:xfrm flipH="1">
            <a:off x="4394200" y="3806825"/>
            <a:ext cx="2774950" cy="9667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553" name="直接箭头连接符 32"/>
          <p:cNvCxnSpPr>
            <a:cxnSpLocks noChangeShapeType="1"/>
          </p:cNvCxnSpPr>
          <p:nvPr/>
        </p:nvCxnSpPr>
        <p:spPr bwMode="auto">
          <a:xfrm flipH="1">
            <a:off x="4437063" y="4114800"/>
            <a:ext cx="2774950" cy="9667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554" name="TextBox 33"/>
          <p:cNvSpPr txBox="1">
            <a:spLocks noChangeArrowheads="1"/>
          </p:cNvSpPr>
          <p:nvPr/>
        </p:nvSpPr>
        <p:spPr bwMode="auto">
          <a:xfrm rot="-1242561">
            <a:off x="5632187" y="4710262"/>
            <a:ext cx="6783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+mn-ea"/>
              </a:rPr>
              <a:t>data</a:t>
            </a:r>
            <a:endParaRPr lang="zh-CN" altLang="en-US" sz="2400">
              <a:latin typeface="+mn-lt"/>
              <a:ea typeface="+mn-ea"/>
            </a:endParaRPr>
          </a:p>
        </p:txBody>
      </p:sp>
      <p:grpSp>
        <p:nvGrpSpPr>
          <p:cNvPr id="65555" name="组合 41"/>
          <p:cNvGrpSpPr>
            <a:grpSpLocks/>
          </p:cNvGrpSpPr>
          <p:nvPr/>
        </p:nvGrpSpPr>
        <p:grpSpPr bwMode="auto">
          <a:xfrm>
            <a:off x="3352800" y="4752976"/>
            <a:ext cx="509588" cy="574675"/>
            <a:chOff x="6294474" y="3157870"/>
            <a:chExt cx="733647" cy="701749"/>
          </a:xfrm>
        </p:grpSpPr>
        <p:cxnSp>
          <p:nvCxnSpPr>
            <p:cNvPr id="65558" name="直接连接符 38"/>
            <p:cNvCxnSpPr>
              <a:cxnSpLocks noChangeShapeType="1"/>
            </p:cNvCxnSpPr>
            <p:nvPr/>
          </p:nvCxnSpPr>
          <p:spPr bwMode="auto">
            <a:xfrm>
              <a:off x="6306032" y="3157870"/>
              <a:ext cx="722089" cy="701749"/>
            </a:xfrm>
            <a:prstGeom prst="line">
              <a:avLst/>
            </a:prstGeom>
            <a:noFill/>
            <a:ln w="57150" algn="ctr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559" name="直接连接符 40"/>
            <p:cNvCxnSpPr>
              <a:cxnSpLocks noChangeShapeType="1"/>
            </p:cNvCxnSpPr>
            <p:nvPr/>
          </p:nvCxnSpPr>
          <p:spPr bwMode="auto">
            <a:xfrm flipH="1">
              <a:off x="6294474" y="3157870"/>
              <a:ext cx="723014" cy="691116"/>
            </a:xfrm>
            <a:prstGeom prst="line">
              <a:avLst/>
            </a:prstGeom>
            <a:noFill/>
            <a:ln w="57150" algn="ctr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5556" name="TextBox 43"/>
          <p:cNvSpPr txBox="1">
            <a:spLocks noChangeArrowheads="1"/>
          </p:cNvSpPr>
          <p:nvPr/>
        </p:nvSpPr>
        <p:spPr bwMode="auto">
          <a:xfrm>
            <a:off x="2438401" y="4646614"/>
            <a:ext cx="72006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solidFill>
                  <a:srgbClr val="C00000"/>
                </a:solidFill>
                <a:latin typeface="+mn-lt"/>
                <a:ea typeface="+mn-ea"/>
              </a:rPr>
              <a:t>Data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solidFill>
                  <a:srgbClr val="C00000"/>
                </a:solidFill>
                <a:latin typeface="+mn-lt"/>
                <a:ea typeface="+mn-ea"/>
              </a:rPr>
              <a:t>loss</a:t>
            </a:r>
            <a:endParaRPr lang="zh-CN" altLang="en-US" sz="2400">
              <a:solidFill>
                <a:srgbClr val="C00000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6797401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9B5A51-6784-431A-B56E-3825C650C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Important!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1F029CA-4B29-425B-90E2-EDACB81A8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t>147</a:t>
            </a:fld>
            <a:endParaRPr lang="en-US" altLang="zh-CN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0523DAA-5006-41BF-ACB9-B5E900287A3D}"/>
              </a:ext>
            </a:extLst>
          </p:cNvPr>
          <p:cNvSpPr txBox="1"/>
          <p:nvPr/>
        </p:nvSpPr>
        <p:spPr>
          <a:xfrm>
            <a:off x="2474659" y="2504440"/>
            <a:ext cx="72426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>
                <a:latin typeface="+mn-lt"/>
              </a:rPr>
              <a:t>Connection-opening is </a:t>
            </a:r>
            <a:r>
              <a:rPr lang="en-US" altLang="zh-CN" sz="4000" b="1" dirty="0">
                <a:solidFill>
                  <a:schemeClr val="accent6"/>
                </a:solidFill>
                <a:latin typeface="+mn-lt"/>
              </a:rPr>
              <a:t>SYMMETRIC</a:t>
            </a:r>
            <a:endParaRPr lang="zh-CN" altLang="en-US" sz="4000" b="1" dirty="0">
              <a:solidFill>
                <a:schemeClr val="accent6"/>
              </a:solidFill>
              <a:latin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2A85747-96B7-41FA-8CC7-6126CD018181}"/>
              </a:ext>
            </a:extLst>
          </p:cNvPr>
          <p:cNvSpPr txBox="1"/>
          <p:nvPr/>
        </p:nvSpPr>
        <p:spPr>
          <a:xfrm>
            <a:off x="2594883" y="4805680"/>
            <a:ext cx="71224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>
                <a:latin typeface="+mn-lt"/>
              </a:rPr>
              <a:t>Connection-closing is </a:t>
            </a:r>
            <a:r>
              <a:rPr lang="en-US" altLang="zh-CN" sz="4000" b="1" dirty="0">
                <a:solidFill>
                  <a:schemeClr val="accent2"/>
                </a:solidFill>
                <a:latin typeface="+mn-lt"/>
              </a:rPr>
              <a:t>ASYMMETRIC</a:t>
            </a:r>
            <a:endParaRPr lang="zh-CN" altLang="en-US" sz="40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1443FBD-C3A5-4F9D-972A-2B52870DA054}"/>
              </a:ext>
            </a:extLst>
          </p:cNvPr>
          <p:cNvSpPr/>
          <p:nvPr/>
        </p:nvSpPr>
        <p:spPr>
          <a:xfrm>
            <a:off x="3698240" y="1747520"/>
            <a:ext cx="421640" cy="421640"/>
          </a:xfrm>
          <a:prstGeom prst="ellipse">
            <a:avLst/>
          </a:prstGeom>
          <a:ln w="381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sz="2000" dirty="0">
              <a:latin typeface="+mn-lt"/>
              <a:ea typeface="+mn-ea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02963104-CAD3-4641-BD5A-A16C5BB539DE}"/>
              </a:ext>
            </a:extLst>
          </p:cNvPr>
          <p:cNvSpPr/>
          <p:nvPr/>
        </p:nvSpPr>
        <p:spPr>
          <a:xfrm>
            <a:off x="8011160" y="1747520"/>
            <a:ext cx="421640" cy="421640"/>
          </a:xfrm>
          <a:prstGeom prst="ellipse">
            <a:avLst/>
          </a:prstGeom>
          <a:ln w="381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sz="2000" dirty="0">
              <a:latin typeface="+mn-lt"/>
              <a:ea typeface="+mn-ea"/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803A84E7-A533-4E37-B59F-9C87F579CFFD}"/>
              </a:ext>
            </a:extLst>
          </p:cNvPr>
          <p:cNvCxnSpPr>
            <a:stCxn id="6" idx="6"/>
            <a:endCxn id="7" idx="2"/>
          </p:cNvCxnSpPr>
          <p:nvPr/>
        </p:nvCxnSpPr>
        <p:spPr bwMode="auto">
          <a:xfrm>
            <a:off x="4119880" y="1958340"/>
            <a:ext cx="389128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</p:spPr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51B33D6D-7328-46D6-A224-3BA1AAAFE7CF}"/>
              </a:ext>
            </a:extLst>
          </p:cNvPr>
          <p:cNvSpPr txBox="1"/>
          <p:nvPr/>
        </p:nvSpPr>
        <p:spPr>
          <a:xfrm>
            <a:off x="3693161" y="1285855"/>
            <a:ext cx="352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n-lt"/>
              </a:rPr>
              <a:t>S</a:t>
            </a:r>
            <a:endParaRPr lang="zh-CN" altLang="en-US" dirty="0">
              <a:latin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E542A81-EA01-45B7-8C77-6886D7923D44}"/>
              </a:ext>
            </a:extLst>
          </p:cNvPr>
          <p:cNvSpPr txBox="1"/>
          <p:nvPr/>
        </p:nvSpPr>
        <p:spPr>
          <a:xfrm>
            <a:off x="8038276" y="1243638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n-lt"/>
              </a:rPr>
              <a:t>R</a:t>
            </a:r>
            <a:endParaRPr lang="zh-CN" altLang="en-US" dirty="0">
              <a:latin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1CBEA07B-0613-4E10-83AD-5ACCB9D0310C}"/>
              </a:ext>
            </a:extLst>
          </p:cNvPr>
          <p:cNvSpPr/>
          <p:nvPr/>
        </p:nvSpPr>
        <p:spPr>
          <a:xfrm>
            <a:off x="3673655" y="4149557"/>
            <a:ext cx="421640" cy="421640"/>
          </a:xfrm>
          <a:prstGeom prst="ellipse">
            <a:avLst/>
          </a:prstGeom>
          <a:ln w="381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sz="2000" dirty="0">
              <a:latin typeface="+mn-lt"/>
              <a:ea typeface="+mn-ea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D8B2EA86-7246-401A-A4AB-53BF2281B44E}"/>
              </a:ext>
            </a:extLst>
          </p:cNvPr>
          <p:cNvSpPr/>
          <p:nvPr/>
        </p:nvSpPr>
        <p:spPr>
          <a:xfrm>
            <a:off x="8038276" y="4149557"/>
            <a:ext cx="421640" cy="421640"/>
          </a:xfrm>
          <a:prstGeom prst="ellipse">
            <a:avLst/>
          </a:prstGeom>
          <a:ln w="381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sz="2000" dirty="0">
              <a:latin typeface="+mn-lt"/>
              <a:ea typeface="+mn-ea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C84D3052-44F1-4D88-BF1B-078566FAEF30}"/>
              </a:ext>
            </a:extLst>
          </p:cNvPr>
          <p:cNvCxnSpPr>
            <a:cxnSpLocks/>
          </p:cNvCxnSpPr>
          <p:nvPr/>
        </p:nvCxnSpPr>
        <p:spPr bwMode="auto">
          <a:xfrm>
            <a:off x="4119880" y="4253697"/>
            <a:ext cx="389128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ysDash"/>
            <a:round/>
            <a:headEnd type="none" w="med" len="med"/>
            <a:tailEnd type="triangle" w="med" len="med"/>
          </a:ln>
        </p:spPr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C1AED24C-394E-4F4E-9539-13D4FB6C816A}"/>
              </a:ext>
            </a:extLst>
          </p:cNvPr>
          <p:cNvSpPr txBox="1"/>
          <p:nvPr/>
        </p:nvSpPr>
        <p:spPr>
          <a:xfrm>
            <a:off x="3720277" y="3687892"/>
            <a:ext cx="352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n-lt"/>
              </a:rPr>
              <a:t>S</a:t>
            </a:r>
            <a:endParaRPr lang="zh-CN" altLang="en-US" dirty="0">
              <a:latin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916CA1C-7734-46C5-A7F1-913935D9E3FA}"/>
              </a:ext>
            </a:extLst>
          </p:cNvPr>
          <p:cNvSpPr txBox="1"/>
          <p:nvPr/>
        </p:nvSpPr>
        <p:spPr>
          <a:xfrm>
            <a:off x="8065392" y="3645675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n-lt"/>
              </a:rPr>
              <a:t>R</a:t>
            </a:r>
            <a:endParaRPr lang="zh-CN" altLang="en-US" dirty="0">
              <a:latin typeface="+mn-lt"/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313A6540-9D89-4D0C-A68B-C2F5B4865ABA}"/>
              </a:ext>
            </a:extLst>
          </p:cNvPr>
          <p:cNvCxnSpPr>
            <a:cxnSpLocks/>
          </p:cNvCxnSpPr>
          <p:nvPr/>
        </p:nvCxnSpPr>
        <p:spPr bwMode="auto">
          <a:xfrm flipH="1">
            <a:off x="4085178" y="4514905"/>
            <a:ext cx="388534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 w="med" len="med"/>
          </a:ln>
        </p:spPr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24BA6121-06BC-4BA5-B613-BF64E53B55DB}"/>
              </a:ext>
            </a:extLst>
          </p:cNvPr>
          <p:cNvSpPr txBox="1"/>
          <p:nvPr/>
        </p:nvSpPr>
        <p:spPr>
          <a:xfrm>
            <a:off x="4443093" y="3688918"/>
            <a:ext cx="3269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n-lt"/>
              </a:rPr>
              <a:t>Two ways are independent!</a:t>
            </a:r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485999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3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TCP: closing a connection</a:t>
            </a:r>
          </a:p>
        </p:txBody>
      </p:sp>
      <p:sp>
        <p:nvSpPr>
          <p:cNvPr id="83974" name="Rectangle 4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charset="0"/>
              <a:buChar char="v"/>
              <a:defRPr/>
            </a:pPr>
            <a:r>
              <a:rPr lang="en-US" dirty="0">
                <a:solidFill>
                  <a:schemeClr val="accent2"/>
                </a:solidFill>
                <a:ea typeface="ＭＳ Ｐゴシック" charset="0"/>
                <a:cs typeface="+mn-cs"/>
              </a:rPr>
              <a:t>client, server </a:t>
            </a:r>
            <a:r>
              <a:rPr lang="en-US" u="sng" dirty="0">
                <a:solidFill>
                  <a:schemeClr val="accent2"/>
                </a:solidFill>
                <a:ea typeface="ＭＳ Ｐゴシック" charset="0"/>
                <a:cs typeface="+mn-cs"/>
              </a:rPr>
              <a:t>each closes </a:t>
            </a:r>
            <a:r>
              <a:rPr lang="en-US" dirty="0">
                <a:solidFill>
                  <a:schemeClr val="accent2"/>
                </a:solidFill>
                <a:ea typeface="ＭＳ Ｐゴシック" charset="0"/>
                <a:cs typeface="+mn-cs"/>
              </a:rPr>
              <a:t>their side of connection</a:t>
            </a:r>
          </a:p>
          <a:p>
            <a:pPr lvl="1">
              <a:lnSpc>
                <a:spcPct val="150000"/>
              </a:lnSpc>
              <a:buFont typeface="Wingdings" charset="0"/>
              <a:buChar char="§"/>
              <a:defRPr/>
            </a:pPr>
            <a:r>
              <a:rPr lang="en-US" dirty="0">
                <a:ea typeface="ＭＳ Ｐゴシック" charset="0"/>
              </a:rPr>
              <a:t>send TCP segment with FIN bit = 1</a:t>
            </a:r>
          </a:p>
          <a:p>
            <a:pPr>
              <a:lnSpc>
                <a:spcPct val="150000"/>
              </a:lnSpc>
              <a:buFont typeface="Wingdings" charset="0"/>
              <a:buChar char="v"/>
              <a:defRPr/>
            </a:pPr>
            <a:r>
              <a:rPr lang="en-US" dirty="0">
                <a:ea typeface="ＭＳ Ｐゴシック" charset="0"/>
                <a:cs typeface="+mn-cs"/>
              </a:rPr>
              <a:t>respond to received FIN with ACK</a:t>
            </a:r>
          </a:p>
          <a:p>
            <a:pPr lvl="1">
              <a:lnSpc>
                <a:spcPct val="150000"/>
              </a:lnSpc>
              <a:buFont typeface="Wingdings" charset="0"/>
              <a:buChar char="§"/>
              <a:defRPr/>
            </a:pPr>
            <a:r>
              <a:rPr lang="en-US" dirty="0">
                <a:ea typeface="ＭＳ Ｐゴシック" charset="0"/>
              </a:rPr>
              <a:t>on receiving FIN, ACK can be combined with own FIN</a:t>
            </a:r>
          </a:p>
          <a:p>
            <a:pPr>
              <a:lnSpc>
                <a:spcPct val="150000"/>
              </a:lnSpc>
              <a:buFont typeface="Wingdings" charset="0"/>
              <a:buChar char="v"/>
              <a:defRPr/>
            </a:pPr>
            <a:r>
              <a:rPr lang="en-US" dirty="0">
                <a:solidFill>
                  <a:schemeClr val="accent2"/>
                </a:solidFill>
                <a:ea typeface="ＭＳ Ｐゴシック" charset="0"/>
                <a:cs typeface="+mn-cs"/>
              </a:rPr>
              <a:t>simultaneous FIN exchanges </a:t>
            </a:r>
            <a:r>
              <a:rPr lang="en-US" dirty="0">
                <a:ea typeface="ＭＳ Ｐゴシック" charset="0"/>
                <a:cs typeface="+mn-cs"/>
              </a:rPr>
              <a:t>can be handled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148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66053362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08" name="Rectangle 6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TCP: closing a connection</a:t>
            </a:r>
          </a:p>
        </p:txBody>
      </p:sp>
      <p:sp>
        <p:nvSpPr>
          <p:cNvPr id="91141" name="Line 4"/>
          <p:cNvSpPr>
            <a:spLocks noChangeShapeType="1"/>
          </p:cNvSpPr>
          <p:nvPr/>
        </p:nvSpPr>
        <p:spPr bwMode="auto">
          <a:xfrm flipH="1">
            <a:off x="4995864" y="2081213"/>
            <a:ext cx="1587" cy="3948112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1142" name="Line 10"/>
          <p:cNvSpPr>
            <a:spLocks noChangeShapeType="1"/>
          </p:cNvSpPr>
          <p:nvPr/>
        </p:nvSpPr>
        <p:spPr bwMode="auto">
          <a:xfrm flipH="1">
            <a:off x="7586663" y="2151064"/>
            <a:ext cx="0" cy="3878261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396362" name="Group 74"/>
          <p:cNvGrpSpPr>
            <a:grpSpLocks/>
          </p:cNvGrpSpPr>
          <p:nvPr/>
        </p:nvGrpSpPr>
        <p:grpSpPr bwMode="auto">
          <a:xfrm>
            <a:off x="2160590" y="2762253"/>
            <a:ext cx="1147763" cy="855663"/>
            <a:chOff x="401" y="1740"/>
            <a:chExt cx="723" cy="539"/>
          </a:xfrm>
        </p:grpSpPr>
        <p:sp>
          <p:nvSpPr>
            <p:cNvPr id="91229" name="Text Box 34"/>
            <p:cNvSpPr txBox="1">
              <a:spLocks noChangeArrowheads="1"/>
            </p:cNvSpPr>
            <p:nvPr/>
          </p:nvSpPr>
          <p:spPr bwMode="auto">
            <a:xfrm>
              <a:off x="401" y="2066"/>
              <a:ext cx="72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FIN_WAIT_2</a:t>
              </a:r>
            </a:p>
          </p:txBody>
        </p:sp>
        <p:sp>
          <p:nvSpPr>
            <p:cNvPr id="91230" name="Line 35"/>
            <p:cNvSpPr>
              <a:spLocks noChangeShapeType="1"/>
            </p:cNvSpPr>
            <p:nvPr/>
          </p:nvSpPr>
          <p:spPr bwMode="auto">
            <a:xfrm>
              <a:off x="634" y="1740"/>
              <a:ext cx="0" cy="3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396361" name="Group 73"/>
          <p:cNvGrpSpPr>
            <a:grpSpLocks/>
          </p:cNvGrpSpPr>
          <p:nvPr/>
        </p:nvGrpSpPr>
        <p:grpSpPr bwMode="auto">
          <a:xfrm>
            <a:off x="8763004" y="2101851"/>
            <a:ext cx="1262063" cy="962026"/>
            <a:chOff x="4560" y="1324"/>
            <a:chExt cx="795" cy="606"/>
          </a:xfrm>
        </p:grpSpPr>
        <p:sp>
          <p:nvSpPr>
            <p:cNvPr id="91227" name="Text Box 37"/>
            <p:cNvSpPr txBox="1">
              <a:spLocks noChangeArrowheads="1"/>
            </p:cNvSpPr>
            <p:nvPr/>
          </p:nvSpPr>
          <p:spPr bwMode="auto">
            <a:xfrm>
              <a:off x="4560" y="1717"/>
              <a:ext cx="79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CLOSE_WAIT</a:t>
              </a:r>
            </a:p>
          </p:txBody>
        </p:sp>
        <p:sp>
          <p:nvSpPr>
            <p:cNvPr id="91228" name="Line 38"/>
            <p:cNvSpPr>
              <a:spLocks noChangeShapeType="1"/>
            </p:cNvSpPr>
            <p:nvPr/>
          </p:nvSpPr>
          <p:spPr bwMode="auto">
            <a:xfrm>
              <a:off x="5171" y="1324"/>
              <a:ext cx="0" cy="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396363" name="Group 75"/>
          <p:cNvGrpSpPr>
            <a:grpSpLocks/>
          </p:cNvGrpSpPr>
          <p:nvPr/>
        </p:nvGrpSpPr>
        <p:grpSpPr bwMode="auto">
          <a:xfrm>
            <a:off x="5037138" y="3870325"/>
            <a:ext cx="2495550" cy="579438"/>
            <a:chOff x="2213" y="2438"/>
            <a:chExt cx="1572" cy="365"/>
          </a:xfrm>
        </p:grpSpPr>
        <p:sp>
          <p:nvSpPr>
            <p:cNvPr id="91224" name="Line 41"/>
            <p:cNvSpPr>
              <a:spLocks noChangeShapeType="1"/>
            </p:cNvSpPr>
            <p:nvPr/>
          </p:nvSpPr>
          <p:spPr bwMode="auto">
            <a:xfrm flipH="1">
              <a:off x="2213" y="2483"/>
              <a:ext cx="1572" cy="32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1225" name="Rectangle 42"/>
            <p:cNvSpPr>
              <a:spLocks noChangeArrowheads="1"/>
            </p:cNvSpPr>
            <p:nvPr/>
          </p:nvSpPr>
          <p:spPr bwMode="auto">
            <a:xfrm>
              <a:off x="2669" y="2438"/>
              <a:ext cx="590" cy="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1226" name="Text Box 43"/>
            <p:cNvSpPr txBox="1">
              <a:spLocks noChangeArrowheads="1"/>
            </p:cNvSpPr>
            <p:nvPr/>
          </p:nvSpPr>
          <p:spPr bwMode="auto">
            <a:xfrm>
              <a:off x="2550" y="2562"/>
              <a:ext cx="86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 err="1">
                  <a:latin typeface="+mn-lt"/>
                  <a:ea typeface="+mn-ea"/>
                </a:rPr>
                <a:t>FINbit</a:t>
              </a:r>
              <a:r>
                <a:rPr lang="en-US" altLang="zh-CN" sz="1600" dirty="0">
                  <a:latin typeface="+mn-lt"/>
                  <a:ea typeface="+mn-ea"/>
                </a:rPr>
                <a:t>=1, </a:t>
              </a:r>
              <a:r>
                <a:rPr lang="en-US" altLang="zh-CN" sz="1600" dirty="0" err="1">
                  <a:latin typeface="+mn-lt"/>
                  <a:ea typeface="+mn-ea"/>
                </a:rPr>
                <a:t>seq</a:t>
              </a:r>
              <a:r>
                <a:rPr lang="en-US" altLang="zh-CN" sz="1600" dirty="0">
                  <a:latin typeface="+mn-lt"/>
                  <a:ea typeface="+mn-ea"/>
                </a:rPr>
                <a:t>=y</a:t>
              </a:r>
            </a:p>
          </p:txBody>
        </p:sp>
      </p:grpSp>
      <p:grpSp>
        <p:nvGrpSpPr>
          <p:cNvPr id="396368" name="Group 80"/>
          <p:cNvGrpSpPr>
            <a:grpSpLocks/>
          </p:cNvGrpSpPr>
          <p:nvPr/>
        </p:nvGrpSpPr>
        <p:grpSpPr bwMode="auto">
          <a:xfrm>
            <a:off x="5067300" y="4578351"/>
            <a:ext cx="2508250" cy="582613"/>
            <a:chOff x="2232" y="2884"/>
            <a:chExt cx="1580" cy="367"/>
          </a:xfrm>
        </p:grpSpPr>
        <p:sp>
          <p:nvSpPr>
            <p:cNvPr id="91221" name="Line 44"/>
            <p:cNvSpPr>
              <a:spLocks noChangeShapeType="1"/>
            </p:cNvSpPr>
            <p:nvPr/>
          </p:nvSpPr>
          <p:spPr bwMode="auto">
            <a:xfrm>
              <a:off x="2232" y="2884"/>
              <a:ext cx="1580" cy="367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1222" name="Rectangle 46"/>
            <p:cNvSpPr>
              <a:spLocks noChangeArrowheads="1"/>
            </p:cNvSpPr>
            <p:nvPr/>
          </p:nvSpPr>
          <p:spPr bwMode="auto">
            <a:xfrm>
              <a:off x="2553" y="2995"/>
              <a:ext cx="896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1223" name="Text Box 47"/>
            <p:cNvSpPr txBox="1">
              <a:spLocks noChangeArrowheads="1"/>
            </p:cNvSpPr>
            <p:nvPr/>
          </p:nvSpPr>
          <p:spPr bwMode="auto">
            <a:xfrm>
              <a:off x="2375" y="2958"/>
              <a:ext cx="127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 err="1">
                  <a:latin typeface="+mn-lt"/>
                  <a:ea typeface="+mn-ea"/>
                </a:rPr>
                <a:t>ACKbit</a:t>
              </a:r>
              <a:r>
                <a:rPr lang="en-US" altLang="zh-CN" sz="1600" dirty="0">
                  <a:latin typeface="+mn-lt"/>
                  <a:ea typeface="+mn-ea"/>
                </a:rPr>
                <a:t>=1; </a:t>
              </a:r>
              <a:r>
                <a:rPr lang="en-US" altLang="zh-CN" sz="1600" dirty="0" err="1">
                  <a:latin typeface="+mn-lt"/>
                  <a:ea typeface="+mn-ea"/>
                </a:rPr>
                <a:t>ACKnum</a:t>
              </a:r>
              <a:r>
                <a:rPr lang="en-US" altLang="zh-CN" sz="1600" dirty="0">
                  <a:latin typeface="+mn-lt"/>
                  <a:ea typeface="+mn-ea"/>
                </a:rPr>
                <a:t>=y+1</a:t>
              </a:r>
            </a:p>
          </p:txBody>
        </p:sp>
      </p:grpSp>
      <p:grpSp>
        <p:nvGrpSpPr>
          <p:cNvPr id="396360" name="Group 72"/>
          <p:cNvGrpSpPr>
            <a:grpSpLocks/>
          </p:cNvGrpSpPr>
          <p:nvPr/>
        </p:nvGrpSpPr>
        <p:grpSpPr bwMode="auto">
          <a:xfrm>
            <a:off x="3836988" y="2901950"/>
            <a:ext cx="4586288" cy="857250"/>
            <a:chOff x="1457" y="1828"/>
            <a:chExt cx="2889" cy="540"/>
          </a:xfrm>
        </p:grpSpPr>
        <p:sp>
          <p:nvSpPr>
            <p:cNvPr id="91216" name="Line 13"/>
            <p:cNvSpPr>
              <a:spLocks noChangeShapeType="1"/>
            </p:cNvSpPr>
            <p:nvPr/>
          </p:nvSpPr>
          <p:spPr bwMode="auto">
            <a:xfrm flipH="1">
              <a:off x="2186" y="1828"/>
              <a:ext cx="1580" cy="367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1217" name="Rectangle 14"/>
            <p:cNvSpPr>
              <a:spLocks noChangeArrowheads="1"/>
            </p:cNvSpPr>
            <p:nvPr/>
          </p:nvSpPr>
          <p:spPr bwMode="auto">
            <a:xfrm>
              <a:off x="2507" y="1912"/>
              <a:ext cx="896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1218" name="Text Box 15"/>
            <p:cNvSpPr txBox="1">
              <a:spLocks noChangeArrowheads="1"/>
            </p:cNvSpPr>
            <p:nvPr/>
          </p:nvSpPr>
          <p:spPr bwMode="auto">
            <a:xfrm>
              <a:off x="2329" y="1875"/>
              <a:ext cx="127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 err="1">
                  <a:latin typeface="+mn-lt"/>
                  <a:ea typeface="+mn-ea"/>
                </a:rPr>
                <a:t>ACKbit</a:t>
              </a:r>
              <a:r>
                <a:rPr lang="en-US" altLang="zh-CN" sz="1600" dirty="0">
                  <a:latin typeface="+mn-lt"/>
                  <a:ea typeface="+mn-ea"/>
                </a:rPr>
                <a:t>=1; </a:t>
              </a:r>
              <a:r>
                <a:rPr lang="en-US" altLang="zh-CN" sz="1600" dirty="0" err="1">
                  <a:latin typeface="+mn-lt"/>
                  <a:ea typeface="+mn-ea"/>
                </a:rPr>
                <a:t>ACKnum</a:t>
              </a:r>
              <a:r>
                <a:rPr lang="en-US" altLang="zh-CN" sz="1600" dirty="0">
                  <a:latin typeface="+mn-lt"/>
                  <a:ea typeface="+mn-ea"/>
                </a:rPr>
                <a:t>=x+1</a:t>
              </a:r>
            </a:p>
          </p:txBody>
        </p:sp>
        <p:sp>
          <p:nvSpPr>
            <p:cNvPr id="91219" name="Text Box 21"/>
            <p:cNvSpPr txBox="1">
              <a:spLocks noChangeArrowheads="1"/>
            </p:cNvSpPr>
            <p:nvPr/>
          </p:nvSpPr>
          <p:spPr bwMode="auto">
            <a:xfrm>
              <a:off x="1457" y="2066"/>
              <a:ext cx="727" cy="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r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 wait for server</a:t>
              </a:r>
            </a:p>
            <a:p>
              <a:pPr algn="r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close</a:t>
              </a:r>
            </a:p>
          </p:txBody>
        </p:sp>
        <p:sp>
          <p:nvSpPr>
            <p:cNvPr id="91220" name="Text Box 49"/>
            <p:cNvSpPr txBox="1">
              <a:spLocks noChangeArrowheads="1"/>
            </p:cNvSpPr>
            <p:nvPr/>
          </p:nvSpPr>
          <p:spPr bwMode="auto">
            <a:xfrm>
              <a:off x="3822" y="1979"/>
              <a:ext cx="524" cy="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can still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send data</a:t>
              </a:r>
            </a:p>
          </p:txBody>
        </p:sp>
      </p:grpSp>
      <p:grpSp>
        <p:nvGrpSpPr>
          <p:cNvPr id="396366" name="Group 78"/>
          <p:cNvGrpSpPr>
            <a:grpSpLocks/>
          </p:cNvGrpSpPr>
          <p:nvPr/>
        </p:nvGrpSpPr>
        <p:grpSpPr bwMode="auto">
          <a:xfrm>
            <a:off x="7583489" y="3032126"/>
            <a:ext cx="2466975" cy="1738313"/>
            <a:chOff x="3817" y="1910"/>
            <a:chExt cx="1554" cy="1095"/>
          </a:xfrm>
        </p:grpSpPr>
        <p:sp>
          <p:nvSpPr>
            <p:cNvPr id="91212" name="Text Box 50"/>
            <p:cNvSpPr txBox="1">
              <a:spLocks noChangeArrowheads="1"/>
            </p:cNvSpPr>
            <p:nvPr/>
          </p:nvSpPr>
          <p:spPr bwMode="auto">
            <a:xfrm>
              <a:off x="3817" y="2703"/>
              <a:ext cx="679" cy="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can no longer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send data</a:t>
              </a:r>
            </a:p>
          </p:txBody>
        </p:sp>
        <p:grpSp>
          <p:nvGrpSpPr>
            <p:cNvPr id="91213" name="Group 76"/>
            <p:cNvGrpSpPr>
              <a:grpSpLocks/>
            </p:cNvGrpSpPr>
            <p:nvPr/>
          </p:nvGrpSpPr>
          <p:grpSpPr bwMode="auto">
            <a:xfrm>
              <a:off x="4713" y="1910"/>
              <a:ext cx="658" cy="724"/>
              <a:chOff x="4713" y="1910"/>
              <a:chExt cx="658" cy="724"/>
            </a:xfrm>
          </p:grpSpPr>
          <p:sp>
            <p:nvSpPr>
              <p:cNvPr id="91214" name="Line 39"/>
              <p:cNvSpPr>
                <a:spLocks noChangeShapeType="1"/>
              </p:cNvSpPr>
              <p:nvPr/>
            </p:nvSpPr>
            <p:spPr bwMode="auto">
              <a:xfrm>
                <a:off x="5167" y="1910"/>
                <a:ext cx="0" cy="5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91215" name="Text Box 55"/>
              <p:cNvSpPr txBox="1">
                <a:spLocks noChangeArrowheads="1"/>
              </p:cNvSpPr>
              <p:nvPr/>
            </p:nvSpPr>
            <p:spPr bwMode="auto">
              <a:xfrm>
                <a:off x="4713" y="2421"/>
                <a:ext cx="658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600" dirty="0">
                    <a:latin typeface="+mn-lt"/>
                    <a:ea typeface="+mn-ea"/>
                  </a:rPr>
                  <a:t>LAST_ACK</a:t>
                </a:r>
              </a:p>
            </p:txBody>
          </p:sp>
        </p:grpSp>
      </p:grpSp>
      <p:grpSp>
        <p:nvGrpSpPr>
          <p:cNvPr id="396370" name="Group 82"/>
          <p:cNvGrpSpPr>
            <a:grpSpLocks/>
          </p:cNvGrpSpPr>
          <p:nvPr/>
        </p:nvGrpSpPr>
        <p:grpSpPr bwMode="auto">
          <a:xfrm>
            <a:off x="9186868" y="4213228"/>
            <a:ext cx="877888" cy="1225551"/>
            <a:chOff x="4827" y="2654"/>
            <a:chExt cx="553" cy="772"/>
          </a:xfrm>
        </p:grpSpPr>
        <p:sp>
          <p:nvSpPr>
            <p:cNvPr id="91210" name="Text Box 11"/>
            <p:cNvSpPr txBox="1">
              <a:spLocks noChangeArrowheads="1"/>
            </p:cNvSpPr>
            <p:nvPr/>
          </p:nvSpPr>
          <p:spPr bwMode="auto">
            <a:xfrm>
              <a:off x="4827" y="3213"/>
              <a:ext cx="5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CLOSED</a:t>
              </a:r>
            </a:p>
          </p:txBody>
        </p:sp>
        <p:sp>
          <p:nvSpPr>
            <p:cNvPr id="91211" name="Line 57"/>
            <p:cNvSpPr>
              <a:spLocks noChangeShapeType="1"/>
            </p:cNvSpPr>
            <p:nvPr/>
          </p:nvSpPr>
          <p:spPr bwMode="auto">
            <a:xfrm>
              <a:off x="5173" y="2654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396365" name="Group 77"/>
          <p:cNvGrpSpPr>
            <a:grpSpLocks/>
          </p:cNvGrpSpPr>
          <p:nvPr/>
        </p:nvGrpSpPr>
        <p:grpSpPr bwMode="auto">
          <a:xfrm>
            <a:off x="2201863" y="3605216"/>
            <a:ext cx="1214438" cy="1046163"/>
            <a:chOff x="427" y="2271"/>
            <a:chExt cx="765" cy="659"/>
          </a:xfrm>
        </p:grpSpPr>
        <p:sp>
          <p:nvSpPr>
            <p:cNvPr id="91208" name="Text Box 58"/>
            <p:cNvSpPr txBox="1">
              <a:spLocks noChangeArrowheads="1"/>
            </p:cNvSpPr>
            <p:nvPr/>
          </p:nvSpPr>
          <p:spPr bwMode="auto">
            <a:xfrm>
              <a:off x="427" y="2717"/>
              <a:ext cx="76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TIMED_WAIT</a:t>
              </a:r>
            </a:p>
          </p:txBody>
        </p:sp>
        <p:sp>
          <p:nvSpPr>
            <p:cNvPr id="91209" name="Line 60"/>
            <p:cNvSpPr>
              <a:spLocks noChangeShapeType="1"/>
            </p:cNvSpPr>
            <p:nvPr/>
          </p:nvSpPr>
          <p:spPr bwMode="auto">
            <a:xfrm>
              <a:off x="638" y="2271"/>
              <a:ext cx="0" cy="4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396369" name="Group 81"/>
          <p:cNvGrpSpPr>
            <a:grpSpLocks/>
          </p:cNvGrpSpPr>
          <p:nvPr/>
        </p:nvGrpSpPr>
        <p:grpSpPr bwMode="auto">
          <a:xfrm>
            <a:off x="2219327" y="4486277"/>
            <a:ext cx="2722563" cy="1770063"/>
            <a:chOff x="438" y="2826"/>
            <a:chExt cx="1715" cy="1115"/>
          </a:xfrm>
        </p:grpSpPr>
        <p:sp>
          <p:nvSpPr>
            <p:cNvPr id="91202" name="Line 52"/>
            <p:cNvSpPr>
              <a:spLocks noChangeShapeType="1"/>
            </p:cNvSpPr>
            <p:nvPr/>
          </p:nvSpPr>
          <p:spPr bwMode="auto">
            <a:xfrm>
              <a:off x="1820" y="2833"/>
              <a:ext cx="7" cy="10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1203" name="Text Box 51"/>
            <p:cNvSpPr txBox="1">
              <a:spLocks noChangeArrowheads="1"/>
            </p:cNvSpPr>
            <p:nvPr/>
          </p:nvSpPr>
          <p:spPr bwMode="auto">
            <a:xfrm>
              <a:off x="1360" y="3093"/>
              <a:ext cx="793" cy="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r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 timed wait </a:t>
              </a:r>
            </a:p>
            <a:p>
              <a:pPr algn="r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for 2*max </a:t>
              </a:r>
            </a:p>
            <a:p>
              <a:pPr algn="r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segment lifetime</a:t>
              </a:r>
            </a:p>
          </p:txBody>
        </p:sp>
        <p:sp>
          <p:nvSpPr>
            <p:cNvPr id="91204" name="Line 53"/>
            <p:cNvSpPr>
              <a:spLocks noChangeShapeType="1"/>
            </p:cNvSpPr>
            <p:nvPr/>
          </p:nvSpPr>
          <p:spPr bwMode="auto">
            <a:xfrm>
              <a:off x="1742" y="2826"/>
              <a:ext cx="1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1205" name="Line 54"/>
            <p:cNvSpPr>
              <a:spLocks noChangeShapeType="1"/>
            </p:cNvSpPr>
            <p:nvPr/>
          </p:nvSpPr>
          <p:spPr bwMode="auto">
            <a:xfrm>
              <a:off x="1759" y="3889"/>
              <a:ext cx="1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1206" name="Text Box 59"/>
            <p:cNvSpPr txBox="1">
              <a:spLocks noChangeArrowheads="1"/>
            </p:cNvSpPr>
            <p:nvPr/>
          </p:nvSpPr>
          <p:spPr bwMode="auto">
            <a:xfrm>
              <a:off x="438" y="3728"/>
              <a:ext cx="5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CLOSED</a:t>
              </a:r>
            </a:p>
          </p:txBody>
        </p:sp>
        <p:sp>
          <p:nvSpPr>
            <p:cNvPr id="91207" name="Line 61"/>
            <p:cNvSpPr>
              <a:spLocks noChangeShapeType="1"/>
            </p:cNvSpPr>
            <p:nvPr/>
          </p:nvSpPr>
          <p:spPr bwMode="auto">
            <a:xfrm>
              <a:off x="631" y="2918"/>
              <a:ext cx="0" cy="8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396359" name="Group 71"/>
          <p:cNvGrpSpPr>
            <a:grpSpLocks/>
          </p:cNvGrpSpPr>
          <p:nvPr/>
        </p:nvGrpSpPr>
        <p:grpSpPr bwMode="auto">
          <a:xfrm>
            <a:off x="2166940" y="2046287"/>
            <a:ext cx="1147763" cy="701674"/>
            <a:chOff x="405" y="1289"/>
            <a:chExt cx="723" cy="442"/>
          </a:xfrm>
        </p:grpSpPr>
        <p:sp>
          <p:nvSpPr>
            <p:cNvPr id="91200" name="Text Box 31"/>
            <p:cNvSpPr txBox="1">
              <a:spLocks noChangeArrowheads="1"/>
            </p:cNvSpPr>
            <p:nvPr/>
          </p:nvSpPr>
          <p:spPr bwMode="auto">
            <a:xfrm>
              <a:off x="405" y="1518"/>
              <a:ext cx="72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+mn-ea"/>
                </a:rPr>
                <a:t>FIN_WAIT_1</a:t>
              </a:r>
            </a:p>
          </p:txBody>
        </p:sp>
        <p:sp>
          <p:nvSpPr>
            <p:cNvPr id="91201" name="Line 32"/>
            <p:cNvSpPr>
              <a:spLocks noChangeShapeType="1"/>
            </p:cNvSpPr>
            <p:nvPr/>
          </p:nvSpPr>
          <p:spPr bwMode="auto">
            <a:xfrm>
              <a:off x="630" y="1289"/>
              <a:ext cx="0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396358" name="Group 70"/>
          <p:cNvGrpSpPr>
            <a:grpSpLocks/>
          </p:cNvGrpSpPr>
          <p:nvPr/>
        </p:nvGrpSpPr>
        <p:grpSpPr bwMode="auto">
          <a:xfrm>
            <a:off x="3154362" y="2100263"/>
            <a:ext cx="4349750" cy="1014412"/>
            <a:chOff x="1027" y="1323"/>
            <a:chExt cx="2740" cy="639"/>
          </a:xfrm>
        </p:grpSpPr>
        <p:sp>
          <p:nvSpPr>
            <p:cNvPr id="91195" name="Line 6"/>
            <p:cNvSpPr>
              <a:spLocks noChangeShapeType="1"/>
            </p:cNvSpPr>
            <p:nvPr/>
          </p:nvSpPr>
          <p:spPr bwMode="auto">
            <a:xfrm>
              <a:off x="2195" y="1442"/>
              <a:ext cx="1572" cy="32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1196" name="Rectangle 7"/>
            <p:cNvSpPr>
              <a:spLocks noChangeArrowheads="1"/>
            </p:cNvSpPr>
            <p:nvPr/>
          </p:nvSpPr>
          <p:spPr bwMode="auto">
            <a:xfrm>
              <a:off x="2644" y="1369"/>
              <a:ext cx="590" cy="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1197" name="Text Box 8"/>
            <p:cNvSpPr txBox="1">
              <a:spLocks noChangeArrowheads="1"/>
            </p:cNvSpPr>
            <p:nvPr/>
          </p:nvSpPr>
          <p:spPr bwMode="auto">
            <a:xfrm>
              <a:off x="2525" y="1493"/>
              <a:ext cx="86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 err="1">
                  <a:latin typeface="+mn-lt"/>
                  <a:ea typeface="+mn-ea"/>
                </a:rPr>
                <a:t>FINbit</a:t>
              </a:r>
              <a:r>
                <a:rPr lang="en-US" altLang="zh-CN" sz="1600" dirty="0">
                  <a:latin typeface="+mn-lt"/>
                  <a:ea typeface="+mn-ea"/>
                </a:rPr>
                <a:t>=1, </a:t>
              </a:r>
              <a:r>
                <a:rPr lang="en-US" altLang="zh-CN" sz="1600" dirty="0" err="1">
                  <a:latin typeface="+mn-lt"/>
                  <a:ea typeface="+mn-ea"/>
                </a:rPr>
                <a:t>seq</a:t>
              </a:r>
              <a:r>
                <a:rPr lang="en-US" altLang="zh-CN" sz="1600" dirty="0">
                  <a:latin typeface="+mn-lt"/>
                  <a:ea typeface="+mn-ea"/>
                </a:rPr>
                <a:t>=x</a:t>
              </a:r>
            </a:p>
          </p:txBody>
        </p:sp>
        <p:sp>
          <p:nvSpPr>
            <p:cNvPr id="91198" name="Text Box 9"/>
            <p:cNvSpPr txBox="1">
              <a:spLocks noChangeArrowheads="1"/>
            </p:cNvSpPr>
            <p:nvPr/>
          </p:nvSpPr>
          <p:spPr bwMode="auto">
            <a:xfrm>
              <a:off x="1209" y="1541"/>
              <a:ext cx="913" cy="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r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can no longer</a:t>
              </a:r>
            </a:p>
            <a:p>
              <a:pPr algn="r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send but can</a:t>
              </a:r>
            </a:p>
            <a:p>
              <a:pPr algn="r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 receive data</a:t>
              </a:r>
            </a:p>
          </p:txBody>
        </p:sp>
        <p:sp>
          <p:nvSpPr>
            <p:cNvPr id="91199" name="Text Box 67"/>
            <p:cNvSpPr txBox="1">
              <a:spLocks noChangeArrowheads="1"/>
            </p:cNvSpPr>
            <p:nvPr/>
          </p:nvSpPr>
          <p:spPr bwMode="auto">
            <a:xfrm>
              <a:off x="1027" y="1323"/>
              <a:ext cx="92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latin typeface="+mn-lt"/>
                  <a:ea typeface="+mn-ea"/>
                </a:rPr>
                <a:t>clientSocket.close()</a:t>
              </a:r>
            </a:p>
          </p:txBody>
        </p:sp>
      </p:grpSp>
      <p:sp>
        <p:nvSpPr>
          <p:cNvPr id="91155" name="Text Box 84"/>
          <p:cNvSpPr txBox="1">
            <a:spLocks noChangeArrowheads="1"/>
          </p:cNvSpPr>
          <p:nvPr/>
        </p:nvSpPr>
        <p:spPr bwMode="auto">
          <a:xfrm>
            <a:off x="2163750" y="1368426"/>
            <a:ext cx="10191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i="1" dirty="0">
                <a:solidFill>
                  <a:srgbClr val="000099"/>
                </a:solidFill>
                <a:latin typeface="+mn-lt"/>
                <a:ea typeface="+mn-ea"/>
              </a:rPr>
              <a:t>client state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600" i="1" dirty="0">
              <a:solidFill>
                <a:srgbClr val="000099"/>
              </a:solidFill>
              <a:latin typeface="+mn-lt"/>
              <a:ea typeface="+mn-ea"/>
            </a:endParaRPr>
          </a:p>
        </p:txBody>
      </p:sp>
      <p:sp>
        <p:nvSpPr>
          <p:cNvPr id="91156" name="Text Box 85"/>
          <p:cNvSpPr txBox="1">
            <a:spLocks noChangeArrowheads="1"/>
          </p:cNvSpPr>
          <p:nvPr/>
        </p:nvSpPr>
        <p:spPr bwMode="auto">
          <a:xfrm>
            <a:off x="9036666" y="1385889"/>
            <a:ext cx="10788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i="1" dirty="0">
                <a:solidFill>
                  <a:srgbClr val="000099"/>
                </a:solidFill>
                <a:latin typeface="+mn-lt"/>
                <a:ea typeface="+mn-ea"/>
              </a:rPr>
              <a:t>server state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600" i="1" dirty="0">
              <a:solidFill>
                <a:srgbClr val="000099"/>
              </a:solidFill>
              <a:latin typeface="+mn-lt"/>
              <a:ea typeface="+mn-ea"/>
            </a:endParaRPr>
          </a:p>
        </p:txBody>
      </p:sp>
      <p:sp>
        <p:nvSpPr>
          <p:cNvPr id="91157" name="Text Box 86"/>
          <p:cNvSpPr txBox="1">
            <a:spLocks noChangeArrowheads="1"/>
          </p:cNvSpPr>
          <p:nvPr/>
        </p:nvSpPr>
        <p:spPr bwMode="auto">
          <a:xfrm>
            <a:off x="9310779" y="1768475"/>
            <a:ext cx="7364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ESTAB</a:t>
            </a:r>
          </a:p>
        </p:txBody>
      </p:sp>
      <p:sp>
        <p:nvSpPr>
          <p:cNvPr id="91158" name="Text Box 87"/>
          <p:cNvSpPr txBox="1">
            <a:spLocks noChangeArrowheads="1"/>
          </p:cNvSpPr>
          <p:nvPr/>
        </p:nvSpPr>
        <p:spPr bwMode="auto">
          <a:xfrm>
            <a:off x="2074954" y="1751013"/>
            <a:ext cx="7364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ESTAB</a:t>
            </a:r>
          </a:p>
        </p:txBody>
      </p:sp>
      <p:grpSp>
        <p:nvGrpSpPr>
          <p:cNvPr id="91159" name="Group 88"/>
          <p:cNvGrpSpPr>
            <a:grpSpLocks/>
          </p:cNvGrpSpPr>
          <p:nvPr/>
        </p:nvGrpSpPr>
        <p:grpSpPr bwMode="auto">
          <a:xfrm>
            <a:off x="4664075" y="1443039"/>
            <a:ext cx="642938" cy="600075"/>
            <a:chOff x="-44" y="1473"/>
            <a:chExt cx="981" cy="1105"/>
          </a:xfrm>
        </p:grpSpPr>
        <p:pic>
          <p:nvPicPr>
            <p:cNvPr id="91193" name="Picture 89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1194" name="Freeform 9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2326 w 356"/>
                <a:gd name="T3" fmla="*/ 131 h 368"/>
                <a:gd name="T4" fmla="*/ 2759 w 356"/>
                <a:gd name="T5" fmla="*/ 2736 h 368"/>
                <a:gd name="T6" fmla="*/ 608 w 356"/>
                <a:gd name="T7" fmla="*/ 3422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91160" name="Group 91"/>
          <p:cNvGrpSpPr>
            <a:grpSpLocks/>
          </p:cNvGrpSpPr>
          <p:nvPr/>
        </p:nvGrpSpPr>
        <p:grpSpPr bwMode="auto">
          <a:xfrm>
            <a:off x="7296150" y="1446213"/>
            <a:ext cx="336550" cy="512762"/>
            <a:chOff x="4140" y="429"/>
            <a:chExt cx="1425" cy="2396"/>
          </a:xfrm>
        </p:grpSpPr>
        <p:sp>
          <p:nvSpPr>
            <p:cNvPr id="91161" name="Freeform 92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1162" name="Rectangle 93"/>
            <p:cNvSpPr>
              <a:spLocks noChangeArrowheads="1"/>
            </p:cNvSpPr>
            <p:nvPr/>
          </p:nvSpPr>
          <p:spPr bwMode="auto">
            <a:xfrm>
              <a:off x="4207" y="429"/>
              <a:ext cx="1049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1163" name="Freeform 94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1164" name="Freeform 95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1165" name="Rectangle 96"/>
            <p:cNvSpPr>
              <a:spLocks noChangeArrowheads="1"/>
            </p:cNvSpPr>
            <p:nvPr/>
          </p:nvSpPr>
          <p:spPr bwMode="auto">
            <a:xfrm>
              <a:off x="4214" y="696"/>
              <a:ext cx="592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1166" name="Group 97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1191" name="AutoShape 98"/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1" cy="14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1192" name="AutoShape 99"/>
              <p:cNvSpPr>
                <a:spLocks noChangeArrowheads="1"/>
              </p:cNvSpPr>
              <p:nvPr/>
            </p:nvSpPr>
            <p:spPr bwMode="auto">
              <a:xfrm>
                <a:off x="634" y="2581"/>
                <a:ext cx="688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1167" name="Rectangle 100"/>
            <p:cNvSpPr>
              <a:spLocks noChangeArrowheads="1"/>
            </p:cNvSpPr>
            <p:nvPr/>
          </p:nvSpPr>
          <p:spPr bwMode="auto">
            <a:xfrm>
              <a:off x="4221" y="1022"/>
              <a:ext cx="598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1168" name="Group 101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1189" name="AutoShape 102"/>
              <p:cNvSpPr>
                <a:spLocks noChangeArrowheads="1"/>
              </p:cNvSpPr>
              <p:nvPr/>
            </p:nvSpPr>
            <p:spPr bwMode="auto">
              <a:xfrm>
                <a:off x="611" y="2567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1190" name="AutoShape 103"/>
              <p:cNvSpPr>
                <a:spLocks noChangeArrowheads="1"/>
              </p:cNvSpPr>
              <p:nvPr/>
            </p:nvSpPr>
            <p:spPr bwMode="auto">
              <a:xfrm>
                <a:off x="628" y="2582"/>
                <a:ext cx="696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1169" name="Rectangle 104"/>
            <p:cNvSpPr>
              <a:spLocks noChangeArrowheads="1"/>
            </p:cNvSpPr>
            <p:nvPr/>
          </p:nvSpPr>
          <p:spPr bwMode="auto">
            <a:xfrm>
              <a:off x="4214" y="1356"/>
              <a:ext cx="598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1170" name="Rectangle 105"/>
            <p:cNvSpPr>
              <a:spLocks noChangeArrowheads="1"/>
            </p:cNvSpPr>
            <p:nvPr/>
          </p:nvSpPr>
          <p:spPr bwMode="auto">
            <a:xfrm>
              <a:off x="4227" y="1653"/>
              <a:ext cx="598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1171" name="Group 106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1187" name="AutoShape 107"/>
              <p:cNvSpPr>
                <a:spLocks noChangeArrowheads="1"/>
              </p:cNvSpPr>
              <p:nvPr/>
            </p:nvSpPr>
            <p:spPr bwMode="auto">
              <a:xfrm>
                <a:off x="618" y="2571"/>
                <a:ext cx="720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1188" name="AutoShape 108"/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7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1172" name="Freeform 109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91173" name="Group 110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1185" name="AutoShape 111"/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8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1186" name="AutoShape 112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1174" name="Rectangle 113"/>
            <p:cNvSpPr>
              <a:spLocks noChangeArrowheads="1"/>
            </p:cNvSpPr>
            <p:nvPr/>
          </p:nvSpPr>
          <p:spPr bwMode="auto">
            <a:xfrm>
              <a:off x="5249" y="429"/>
              <a:ext cx="67" cy="2292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1175" name="Freeform 114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1176" name="Freeform 115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1177" name="Oval 116"/>
            <p:cNvSpPr>
              <a:spLocks noChangeArrowheads="1"/>
            </p:cNvSpPr>
            <p:nvPr/>
          </p:nvSpPr>
          <p:spPr bwMode="auto">
            <a:xfrm>
              <a:off x="5518" y="2610"/>
              <a:ext cx="47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1178" name="Freeform 117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1179" name="AutoShape 118"/>
            <p:cNvSpPr>
              <a:spLocks noChangeArrowheads="1"/>
            </p:cNvSpPr>
            <p:nvPr/>
          </p:nvSpPr>
          <p:spPr bwMode="auto">
            <a:xfrm>
              <a:off x="4140" y="2677"/>
              <a:ext cx="1196" cy="148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1180" name="AutoShape 119"/>
            <p:cNvSpPr>
              <a:spLocks noChangeArrowheads="1"/>
            </p:cNvSpPr>
            <p:nvPr/>
          </p:nvSpPr>
          <p:spPr bwMode="auto">
            <a:xfrm>
              <a:off x="4207" y="2714"/>
              <a:ext cx="1069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1181" name="Oval 120"/>
            <p:cNvSpPr>
              <a:spLocks noChangeArrowheads="1"/>
            </p:cNvSpPr>
            <p:nvPr/>
          </p:nvSpPr>
          <p:spPr bwMode="auto">
            <a:xfrm>
              <a:off x="4308" y="2380"/>
              <a:ext cx="155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1182" name="Oval 121"/>
            <p:cNvSpPr>
              <a:spLocks noChangeArrowheads="1"/>
            </p:cNvSpPr>
            <p:nvPr/>
          </p:nvSpPr>
          <p:spPr bwMode="auto">
            <a:xfrm>
              <a:off x="4483" y="2387"/>
              <a:ext cx="161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1183" name="Oval 122"/>
            <p:cNvSpPr>
              <a:spLocks noChangeArrowheads="1"/>
            </p:cNvSpPr>
            <p:nvPr/>
          </p:nvSpPr>
          <p:spPr bwMode="auto">
            <a:xfrm>
              <a:off x="4664" y="2380"/>
              <a:ext cx="155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1184" name="Rectangle 123"/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149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5407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6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96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96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96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96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96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96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96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96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96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96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1F06F0-9AB9-4E56-9FFD-C0D93CE35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Real TCP state transition diagram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C9C1C55-D0C5-40BA-AAFF-84C28B3FB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t>150</a:t>
            </a:fld>
            <a:endParaRPr lang="en-US" altLang="zh-CN" dirty="0"/>
          </a:p>
        </p:txBody>
      </p:sp>
      <p:pic>
        <p:nvPicPr>
          <p:cNvPr id="333826" name="Picture 2" descr="TCP state transition diagram">
            <a:extLst>
              <a:ext uri="{FF2B5EF4-FFF2-40B4-BE49-F238E27FC236}">
                <a16:creationId xmlns:a16="http://schemas.microsoft.com/office/drawing/2014/main" id="{62C7516D-E2CB-4713-A3F6-C41D025B8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1351722"/>
            <a:ext cx="5895956" cy="522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780031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D0C101-C947-432E-B140-A312B7AA5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Time-Wait?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555D28B-DB34-4432-9C5B-DA9C74D7C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t>151</a:t>
            </a:fld>
            <a:endParaRPr lang="en-US" altLang="zh-CN" dirty="0"/>
          </a:p>
        </p:txBody>
      </p:sp>
      <p:pic>
        <p:nvPicPr>
          <p:cNvPr id="332802" name="Picture 2">
            <a:extLst>
              <a:ext uri="{FF2B5EF4-FFF2-40B4-BE49-F238E27FC236}">
                <a16:creationId xmlns:a16="http://schemas.microsoft.com/office/drawing/2014/main" id="{493A232A-5678-402C-AAEF-114A39561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065" y="1798983"/>
            <a:ext cx="8939321" cy="439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10265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0F9317-E94E-4077-AA81-56538816E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Real </a:t>
            </a:r>
            <a:r>
              <a:rPr lang="en-US" altLang="zh-CN"/>
              <a:t>TCP Status - Netstat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4578686-1780-4D1D-B62E-152269019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t>152</a:t>
            </a:fld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1A4213B-6FAA-445F-91DF-DB23350F0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977" y="1456083"/>
            <a:ext cx="8473704" cy="540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254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Outline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3.1 Transport-layer services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3.2 Multiplexing and demultiplexing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3.3 Connectionless transport: UDP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3.4 Principles of reliable data transfer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3.5 Connection-oriented transport: TCP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>
                <a:solidFill>
                  <a:schemeClr val="accent2"/>
                </a:solidFill>
              </a:rPr>
              <a:t>3.6 Principles of congestion control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3.7 TCP congestion control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153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18179484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Principles of Congestion Control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154</a:t>
            </a:fld>
            <a:endParaRPr lang="en-US" altLang="zh-CN" dirty="0"/>
          </a:p>
        </p:txBody>
      </p:sp>
      <p:sp>
        <p:nvSpPr>
          <p:cNvPr id="8602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889761" y="1435100"/>
            <a:ext cx="7762875" cy="32766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Congestion:</a:t>
            </a:r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informally: “too many sources sending too much data too fast for </a:t>
            </a:r>
            <a:r>
              <a:rPr lang="en-US" altLang="zh-CN" sz="2400" i="1" dirty="0">
                <a:solidFill>
                  <a:schemeClr val="accent2"/>
                </a:solidFill>
                <a:ea typeface="宋体" panose="02010600030101010101" pitchFamily="2" charset="-122"/>
              </a:rPr>
              <a:t>network</a:t>
            </a:r>
            <a:r>
              <a:rPr lang="en-US" altLang="zh-CN" sz="2400" dirty="0">
                <a:ea typeface="宋体" panose="02010600030101010101" pitchFamily="2" charset="-122"/>
              </a:rPr>
              <a:t> to handle”</a:t>
            </a:r>
          </a:p>
          <a:p>
            <a:endParaRPr lang="en-US" altLang="zh-CN" sz="2400" dirty="0">
              <a:solidFill>
                <a:srgbClr val="7030A0"/>
              </a:solidFill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manifestations: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lost packets (buffer overflow at routers)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long delays (queueing in router buffers)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2022475" y="5191125"/>
            <a:ext cx="8045450" cy="839788"/>
          </a:xfrm>
          <a:prstGeom prst="round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b="1" dirty="0">
                <a:solidFill>
                  <a:schemeClr val="tx1"/>
                </a:solidFill>
                <a:ea typeface="宋体" pitchFamily="2" charset="-122"/>
              </a:rPr>
              <a:t>different from flow control!</a:t>
            </a:r>
            <a:endParaRPr lang="zh-CN" altLang="en-US" dirty="0">
              <a:solidFill>
                <a:schemeClr val="tx1"/>
              </a:solidFill>
              <a:latin typeface="Comic Sans MS" panose="030F0702030302020204" pitchFamily="66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9738347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2559050" y="1558854"/>
            <a:ext cx="7842409" cy="3359221"/>
          </a:xfrm>
        </p:spPr>
        <p:txBody>
          <a:bodyPr/>
          <a:lstStyle/>
          <a:p>
            <a:r>
              <a:rPr lang="en-US" altLang="zh-CN" dirty="0"/>
              <a:t>What costs does congestion bring?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1074400" y="6510338"/>
            <a:ext cx="1117600" cy="347662"/>
          </a:xfrm>
        </p:spPr>
        <p:txBody>
          <a:bodyPr/>
          <a:lstStyle/>
          <a:p>
            <a:fld id="{F769371F-0F95-4BDF-9A9A-7FF549C12214}" type="slidenum">
              <a:rPr lang="en-US" altLang="zh-CN" smtClean="0"/>
              <a:pPr/>
              <a:t>155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62093120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4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Causes/costs of congestion: scenario 1 </a:t>
            </a:r>
          </a:p>
        </p:txBody>
      </p:sp>
      <p:sp>
        <p:nvSpPr>
          <p:cNvPr id="88075" name="Rectangle 1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612507" y="1514433"/>
            <a:ext cx="3152775" cy="1938338"/>
          </a:xfrm>
        </p:spPr>
        <p:txBody>
          <a:bodyPr/>
          <a:lstStyle/>
          <a:p>
            <a:pPr>
              <a:buFont typeface="Wingdings" charset="0"/>
              <a:buChar char="v"/>
              <a:defRPr/>
            </a:pPr>
            <a:r>
              <a:rPr lang="en-US" sz="1800" dirty="0">
                <a:ea typeface="ＭＳ Ｐゴシック" charset="0"/>
              </a:rPr>
              <a:t>two senders, two receivers</a:t>
            </a:r>
          </a:p>
          <a:p>
            <a:pPr>
              <a:buFont typeface="Wingdings" charset="0"/>
              <a:buChar char="v"/>
              <a:defRPr/>
            </a:pPr>
            <a:r>
              <a:rPr lang="en-US" sz="1800" dirty="0">
                <a:ea typeface="ＭＳ Ｐゴシック" charset="0"/>
              </a:rPr>
              <a:t>one router, </a:t>
            </a:r>
            <a:r>
              <a:rPr lang="en-US" sz="1800" dirty="0">
                <a:solidFill>
                  <a:schemeClr val="accent2"/>
                </a:solidFill>
                <a:ea typeface="ＭＳ Ｐゴシック" charset="0"/>
              </a:rPr>
              <a:t>infinite</a:t>
            </a:r>
            <a:r>
              <a:rPr lang="en-US" sz="1800" dirty="0">
                <a:ea typeface="ＭＳ Ｐゴシック" charset="0"/>
              </a:rPr>
              <a:t> buffers </a:t>
            </a:r>
          </a:p>
          <a:p>
            <a:pPr>
              <a:buFont typeface="Wingdings" charset="0"/>
              <a:buChar char="v"/>
              <a:defRPr/>
            </a:pPr>
            <a:r>
              <a:rPr lang="en-US" sz="1800" dirty="0">
                <a:ea typeface="ＭＳ Ｐゴシック" charset="0"/>
              </a:rPr>
              <a:t>output link capacity: R</a:t>
            </a:r>
          </a:p>
          <a:p>
            <a:pPr>
              <a:buFont typeface="Wingdings" charset="0"/>
              <a:buChar char="v"/>
              <a:defRPr/>
            </a:pPr>
            <a:r>
              <a:rPr lang="en-US" sz="1800" dirty="0">
                <a:ea typeface="ＭＳ Ｐゴシック" charset="0"/>
              </a:rPr>
              <a:t>no retransmission</a:t>
            </a:r>
          </a:p>
          <a:p>
            <a:pPr>
              <a:buFont typeface="Wingdings" charset="0"/>
              <a:buChar char="v"/>
              <a:defRPr/>
            </a:pPr>
            <a:endParaRPr lang="en-US" sz="2000" dirty="0">
              <a:ea typeface="ＭＳ Ｐゴシック" charset="0"/>
            </a:endParaRPr>
          </a:p>
        </p:txBody>
      </p:sp>
      <p:sp>
        <p:nvSpPr>
          <p:cNvPr id="88076" name="Rectangle 1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5802314"/>
            <a:ext cx="3297238" cy="784225"/>
          </a:xfrm>
        </p:spPr>
        <p:txBody>
          <a:bodyPr/>
          <a:lstStyle/>
          <a:p>
            <a:pPr>
              <a:buFont typeface="Wingdings" charset="0"/>
              <a:buChar char="v"/>
              <a:defRPr/>
            </a:pPr>
            <a:r>
              <a:rPr lang="en-US" sz="2000" dirty="0">
                <a:ea typeface="ＭＳ Ｐゴシック" charset="0"/>
              </a:rPr>
              <a:t>maximum per-connection throughput: R/2</a:t>
            </a:r>
          </a:p>
        </p:txBody>
      </p:sp>
      <p:sp>
        <p:nvSpPr>
          <p:cNvPr id="94212" name="Freeform 9"/>
          <p:cNvSpPr>
            <a:spLocks/>
          </p:cNvSpPr>
          <p:nvPr/>
        </p:nvSpPr>
        <p:spPr bwMode="auto">
          <a:xfrm flipH="1">
            <a:off x="5756276" y="1647826"/>
            <a:ext cx="250825" cy="930275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DDDDDD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94213" name="Group 124"/>
          <p:cNvGrpSpPr>
            <a:grpSpLocks/>
          </p:cNvGrpSpPr>
          <p:nvPr/>
        </p:nvGrpSpPr>
        <p:grpSpPr bwMode="auto">
          <a:xfrm>
            <a:off x="5422901" y="2344739"/>
            <a:ext cx="525463" cy="434975"/>
            <a:chOff x="-44" y="1473"/>
            <a:chExt cx="981" cy="1105"/>
          </a:xfrm>
        </p:grpSpPr>
        <p:pic>
          <p:nvPicPr>
            <p:cNvPr id="94385" name="Picture 12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4386" name="Freeform 12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2326 w 356"/>
                <a:gd name="T3" fmla="*/ 131 h 368"/>
                <a:gd name="T4" fmla="*/ 2759 w 356"/>
                <a:gd name="T5" fmla="*/ 2736 h 368"/>
                <a:gd name="T6" fmla="*/ 608 w 356"/>
                <a:gd name="T7" fmla="*/ 3422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94215" name="Freeform 3"/>
          <p:cNvSpPr>
            <a:spLocks/>
          </p:cNvSpPr>
          <p:nvPr/>
        </p:nvSpPr>
        <p:spPr bwMode="auto">
          <a:xfrm>
            <a:off x="9740901" y="2840039"/>
            <a:ext cx="250825" cy="930275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94216" name="Freeform 6"/>
          <p:cNvSpPr>
            <a:spLocks/>
          </p:cNvSpPr>
          <p:nvPr/>
        </p:nvSpPr>
        <p:spPr bwMode="auto">
          <a:xfrm>
            <a:off x="10117139" y="1858964"/>
            <a:ext cx="250825" cy="930275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94217" name="Freeform 12"/>
          <p:cNvSpPr>
            <a:spLocks/>
          </p:cNvSpPr>
          <p:nvPr/>
        </p:nvSpPr>
        <p:spPr bwMode="auto">
          <a:xfrm flipH="1">
            <a:off x="4881564" y="2589214"/>
            <a:ext cx="250825" cy="930275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94221" name="Oval 18"/>
          <p:cNvSpPr>
            <a:spLocks noChangeArrowheads="1"/>
          </p:cNvSpPr>
          <p:nvPr/>
        </p:nvSpPr>
        <p:spPr bwMode="auto">
          <a:xfrm>
            <a:off x="7159626" y="3087688"/>
            <a:ext cx="1063625" cy="2349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</p:txBody>
      </p:sp>
      <p:sp>
        <p:nvSpPr>
          <p:cNvPr id="94222" name="Line 19"/>
          <p:cNvSpPr>
            <a:spLocks noChangeShapeType="1"/>
          </p:cNvSpPr>
          <p:nvPr/>
        </p:nvSpPr>
        <p:spPr bwMode="auto">
          <a:xfrm>
            <a:off x="7159625" y="3068638"/>
            <a:ext cx="0" cy="1460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94223" name="Line 20"/>
          <p:cNvSpPr>
            <a:spLocks noChangeShapeType="1"/>
          </p:cNvSpPr>
          <p:nvPr/>
        </p:nvSpPr>
        <p:spPr bwMode="auto">
          <a:xfrm>
            <a:off x="8223250" y="3068638"/>
            <a:ext cx="0" cy="146050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94224" name="Rectangle 21"/>
          <p:cNvSpPr>
            <a:spLocks noChangeArrowheads="1"/>
          </p:cNvSpPr>
          <p:nvPr/>
        </p:nvSpPr>
        <p:spPr bwMode="auto">
          <a:xfrm>
            <a:off x="7159626" y="3068639"/>
            <a:ext cx="252413" cy="14287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94225" name="Rectangle 22"/>
          <p:cNvSpPr>
            <a:spLocks noChangeArrowheads="1"/>
          </p:cNvSpPr>
          <p:nvPr/>
        </p:nvSpPr>
        <p:spPr bwMode="auto">
          <a:xfrm>
            <a:off x="7900988" y="3059114"/>
            <a:ext cx="322262" cy="14287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94226" name="Oval 23"/>
          <p:cNvSpPr>
            <a:spLocks noChangeArrowheads="1"/>
          </p:cNvSpPr>
          <p:nvPr/>
        </p:nvSpPr>
        <p:spPr bwMode="auto">
          <a:xfrm>
            <a:off x="7148514" y="2900363"/>
            <a:ext cx="1063625" cy="2730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</p:txBody>
      </p:sp>
      <p:grpSp>
        <p:nvGrpSpPr>
          <p:cNvPr id="94227" name="Group 24"/>
          <p:cNvGrpSpPr>
            <a:grpSpLocks/>
          </p:cNvGrpSpPr>
          <p:nvPr/>
        </p:nvGrpSpPr>
        <p:grpSpPr bwMode="auto">
          <a:xfrm>
            <a:off x="7405688" y="2959100"/>
            <a:ext cx="527050" cy="160338"/>
            <a:chOff x="2848" y="848"/>
            <a:chExt cx="140" cy="98"/>
          </a:xfrm>
        </p:grpSpPr>
        <p:sp>
          <p:nvSpPr>
            <p:cNvPr id="94382" name="Line 2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83" name="Line 2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84" name="Line 2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94228" name="Group 28"/>
          <p:cNvGrpSpPr>
            <a:grpSpLocks/>
          </p:cNvGrpSpPr>
          <p:nvPr/>
        </p:nvGrpSpPr>
        <p:grpSpPr bwMode="auto">
          <a:xfrm flipV="1">
            <a:off x="7405688" y="2957513"/>
            <a:ext cx="527050" cy="158750"/>
            <a:chOff x="2848" y="848"/>
            <a:chExt cx="140" cy="98"/>
          </a:xfrm>
        </p:grpSpPr>
        <p:sp>
          <p:nvSpPr>
            <p:cNvPr id="94379" name="Line 2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80" name="Line 3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81" name="Line 3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94229" name="Text Box 32"/>
          <p:cNvSpPr txBox="1">
            <a:spLocks noChangeArrowheads="1"/>
          </p:cNvSpPr>
          <p:nvPr/>
        </p:nvSpPr>
        <p:spPr bwMode="auto">
          <a:xfrm>
            <a:off x="7405689" y="2178050"/>
            <a:ext cx="1423987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tx2"/>
                </a:solidFill>
                <a:latin typeface="+mn-lt"/>
                <a:ea typeface="+mn-ea"/>
              </a:rPr>
              <a:t>unlimited shared output link buffers</a:t>
            </a:r>
          </a:p>
        </p:txBody>
      </p:sp>
      <p:sp>
        <p:nvSpPr>
          <p:cNvPr id="94230" name="Line 33"/>
          <p:cNvSpPr>
            <a:spLocks noChangeShapeType="1"/>
          </p:cNvSpPr>
          <p:nvPr/>
        </p:nvSpPr>
        <p:spPr bwMode="auto">
          <a:xfrm flipH="1">
            <a:off x="6043614" y="2722564"/>
            <a:ext cx="923925" cy="866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94231" name="Line 34"/>
          <p:cNvSpPr>
            <a:spLocks noChangeShapeType="1"/>
          </p:cNvSpPr>
          <p:nvPr/>
        </p:nvSpPr>
        <p:spPr bwMode="auto">
          <a:xfrm flipH="1">
            <a:off x="6529388" y="2722564"/>
            <a:ext cx="43815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94232" name="Group 35"/>
          <p:cNvGrpSpPr>
            <a:grpSpLocks/>
          </p:cNvGrpSpPr>
          <p:nvPr/>
        </p:nvGrpSpPr>
        <p:grpSpPr bwMode="auto">
          <a:xfrm>
            <a:off x="5983289" y="1703389"/>
            <a:ext cx="650875" cy="904875"/>
            <a:chOff x="12762" y="10336"/>
            <a:chExt cx="1027" cy="1700"/>
          </a:xfrm>
        </p:grpSpPr>
        <p:sp>
          <p:nvSpPr>
            <p:cNvPr id="94373" name="Rectangle 36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94374" name="Rectangle 37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94375" name="Line 38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76" name="Line 39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77" name="Line 40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78" name="Line 41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94233" name="Text Box 42"/>
          <p:cNvSpPr txBox="1">
            <a:spLocks noChangeArrowheads="1"/>
          </p:cNvSpPr>
          <p:nvPr/>
        </p:nvSpPr>
        <p:spPr bwMode="auto">
          <a:xfrm>
            <a:off x="5308601" y="1863725"/>
            <a:ext cx="633413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>
                <a:solidFill>
                  <a:schemeClr val="tx2"/>
                </a:solidFill>
              </a:rPr>
              <a:t>Host A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94234" name="Text Box 43"/>
          <p:cNvSpPr txBox="1">
            <a:spLocks noChangeArrowheads="1"/>
          </p:cNvSpPr>
          <p:nvPr/>
        </p:nvSpPr>
        <p:spPr bwMode="auto">
          <a:xfrm>
            <a:off x="4578351" y="1136651"/>
            <a:ext cx="21320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+mn-lt"/>
                <a:ea typeface="+mn-ea"/>
              </a:rPr>
              <a:t>original data: </a:t>
            </a:r>
            <a:r>
              <a:rPr lang="en-US" altLang="en-US" sz="2400" dirty="0" err="1">
                <a:solidFill>
                  <a:srgbClr val="CC0000"/>
                </a:solidFill>
                <a:latin typeface="+mn-lt"/>
                <a:ea typeface="+mn-ea"/>
              </a:rPr>
              <a:t>l</a:t>
            </a:r>
            <a:r>
              <a:rPr lang="en-US" altLang="en-US" sz="2400" baseline="-25000" dirty="0" err="1">
                <a:solidFill>
                  <a:srgbClr val="CC0000"/>
                </a:solidFill>
                <a:latin typeface="+mn-lt"/>
                <a:ea typeface="+mn-ea"/>
              </a:rPr>
              <a:t>in</a:t>
            </a:r>
            <a:r>
              <a:rPr lang="en-US" altLang="en-US" sz="1600" baseline="-25000" dirty="0">
                <a:solidFill>
                  <a:srgbClr val="CC0000"/>
                </a:solidFill>
                <a:latin typeface="+mn-lt"/>
                <a:ea typeface="+mn-ea"/>
              </a:rPr>
              <a:t> </a:t>
            </a:r>
            <a:endParaRPr lang="en-US" altLang="en-US" sz="1600" dirty="0">
              <a:solidFill>
                <a:srgbClr val="CC0000"/>
              </a:solidFill>
              <a:latin typeface="+mn-lt"/>
              <a:ea typeface="+mn-ea"/>
            </a:endParaRPr>
          </a:p>
        </p:txBody>
      </p:sp>
      <p:sp>
        <p:nvSpPr>
          <p:cNvPr id="94235" name="Line 44"/>
          <p:cNvSpPr>
            <a:spLocks noChangeShapeType="1"/>
          </p:cNvSpPr>
          <p:nvPr/>
        </p:nvSpPr>
        <p:spPr bwMode="auto">
          <a:xfrm flipH="1">
            <a:off x="5605463" y="3579814"/>
            <a:ext cx="43815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94236" name="Group 45"/>
          <p:cNvGrpSpPr>
            <a:grpSpLocks/>
          </p:cNvGrpSpPr>
          <p:nvPr/>
        </p:nvGrpSpPr>
        <p:grpSpPr bwMode="auto">
          <a:xfrm>
            <a:off x="5126039" y="2598739"/>
            <a:ext cx="650875" cy="904875"/>
            <a:chOff x="12762" y="10336"/>
            <a:chExt cx="1027" cy="1700"/>
          </a:xfrm>
        </p:grpSpPr>
        <p:sp>
          <p:nvSpPr>
            <p:cNvPr id="94367" name="Rectangle 46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94368" name="Rectangle 47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94369" name="Line 48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70" name="Line 49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71" name="Line 50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72" name="Line 51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94237" name="Text Box 52"/>
          <p:cNvSpPr txBox="1">
            <a:spLocks noChangeArrowheads="1"/>
          </p:cNvSpPr>
          <p:nvPr/>
        </p:nvSpPr>
        <p:spPr bwMode="auto">
          <a:xfrm>
            <a:off x="4225926" y="3413125"/>
            <a:ext cx="633413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>
                <a:solidFill>
                  <a:schemeClr val="tx2"/>
                </a:solidFill>
              </a:rPr>
              <a:t>Host B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94238" name="Line 53"/>
          <p:cNvSpPr>
            <a:spLocks noChangeShapeType="1"/>
          </p:cNvSpPr>
          <p:nvPr/>
        </p:nvSpPr>
        <p:spPr bwMode="auto">
          <a:xfrm flipH="1">
            <a:off x="6529388" y="3122613"/>
            <a:ext cx="609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94239" name="Line 54"/>
          <p:cNvSpPr>
            <a:spLocks noChangeShapeType="1"/>
          </p:cNvSpPr>
          <p:nvPr/>
        </p:nvSpPr>
        <p:spPr bwMode="auto">
          <a:xfrm flipH="1">
            <a:off x="8148638" y="3122613"/>
            <a:ext cx="609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94240" name="Line 55"/>
          <p:cNvSpPr>
            <a:spLocks noChangeShapeType="1"/>
          </p:cNvSpPr>
          <p:nvPr/>
        </p:nvSpPr>
        <p:spPr bwMode="auto">
          <a:xfrm flipH="1">
            <a:off x="8272464" y="2722564"/>
            <a:ext cx="923925" cy="866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94241" name="Line 57"/>
          <p:cNvSpPr>
            <a:spLocks noChangeShapeType="1"/>
          </p:cNvSpPr>
          <p:nvPr/>
        </p:nvSpPr>
        <p:spPr bwMode="auto">
          <a:xfrm flipH="1">
            <a:off x="9166225" y="2732088"/>
            <a:ext cx="4397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94242" name="Group 58"/>
          <p:cNvGrpSpPr>
            <a:grpSpLocks/>
          </p:cNvGrpSpPr>
          <p:nvPr/>
        </p:nvGrpSpPr>
        <p:grpSpPr bwMode="auto">
          <a:xfrm>
            <a:off x="9478964" y="1808164"/>
            <a:ext cx="650875" cy="904875"/>
            <a:chOff x="12762" y="10336"/>
            <a:chExt cx="1027" cy="1700"/>
          </a:xfrm>
        </p:grpSpPr>
        <p:sp>
          <p:nvSpPr>
            <p:cNvPr id="94361" name="Rectangle 5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94362" name="Rectangle 6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94363" name="Line 6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64" name="Line 6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65" name="Line 6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66" name="Line 6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94243" name="Group 65"/>
          <p:cNvGrpSpPr>
            <a:grpSpLocks/>
          </p:cNvGrpSpPr>
          <p:nvPr/>
        </p:nvGrpSpPr>
        <p:grpSpPr bwMode="auto">
          <a:xfrm>
            <a:off x="9097964" y="2825751"/>
            <a:ext cx="650875" cy="906463"/>
            <a:chOff x="12762" y="10336"/>
            <a:chExt cx="1027" cy="1700"/>
          </a:xfrm>
        </p:grpSpPr>
        <p:sp>
          <p:nvSpPr>
            <p:cNvPr id="94355" name="Rectangle 66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94356" name="Rectangle 67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94357" name="Line 68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58" name="Line 69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59" name="Line 70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60" name="Line 71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94244" name="Oval 72"/>
          <p:cNvSpPr>
            <a:spLocks noChangeArrowheads="1"/>
          </p:cNvSpPr>
          <p:nvPr/>
        </p:nvSpPr>
        <p:spPr bwMode="auto">
          <a:xfrm>
            <a:off x="6319839" y="1760539"/>
            <a:ext cx="92075" cy="904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</p:txBody>
      </p:sp>
      <p:sp>
        <p:nvSpPr>
          <p:cNvPr id="94245" name="Oval 73"/>
          <p:cNvSpPr>
            <a:spLocks noChangeArrowheads="1"/>
          </p:cNvSpPr>
          <p:nvPr/>
        </p:nvSpPr>
        <p:spPr bwMode="auto">
          <a:xfrm>
            <a:off x="5376864" y="2636839"/>
            <a:ext cx="92075" cy="904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</p:txBody>
      </p:sp>
      <p:sp>
        <p:nvSpPr>
          <p:cNvPr id="94246" name="Line 74"/>
          <p:cNvSpPr>
            <a:spLocks noChangeShapeType="1"/>
          </p:cNvSpPr>
          <p:nvPr/>
        </p:nvSpPr>
        <p:spPr bwMode="auto">
          <a:xfrm>
            <a:off x="5894389" y="1539876"/>
            <a:ext cx="369887" cy="2524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94247" name="Text Box 75"/>
          <p:cNvSpPr txBox="1">
            <a:spLocks noChangeArrowheads="1"/>
          </p:cNvSpPr>
          <p:nvPr/>
        </p:nvSpPr>
        <p:spPr bwMode="auto">
          <a:xfrm>
            <a:off x="8351838" y="1217613"/>
            <a:ext cx="1790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+mn-lt"/>
                <a:ea typeface="+mn-ea"/>
              </a:rPr>
              <a:t>throughput:</a:t>
            </a:r>
            <a:r>
              <a:rPr lang="en-US" altLang="en-US" sz="2400">
                <a:solidFill>
                  <a:srgbClr val="FF0000"/>
                </a:solidFill>
                <a:latin typeface="+mn-lt"/>
                <a:ea typeface="+mn-ea"/>
              </a:rPr>
              <a:t> </a:t>
            </a:r>
            <a:r>
              <a:rPr lang="en-US" altLang="en-US" sz="2400">
                <a:solidFill>
                  <a:srgbClr val="CC0000"/>
                </a:solidFill>
                <a:latin typeface="+mn-lt"/>
                <a:ea typeface="+mn-ea"/>
              </a:rPr>
              <a:t>l</a:t>
            </a:r>
            <a:r>
              <a:rPr lang="en-US" altLang="en-US" sz="2400" baseline="-25000">
                <a:solidFill>
                  <a:srgbClr val="CC0000"/>
                </a:solidFill>
                <a:latin typeface="+mn-lt"/>
                <a:ea typeface="+mn-ea"/>
              </a:rPr>
              <a:t>out</a:t>
            </a:r>
            <a:endParaRPr lang="en-US" altLang="en-US" sz="2400">
              <a:solidFill>
                <a:srgbClr val="CC0000"/>
              </a:solidFill>
              <a:latin typeface="+mn-lt"/>
              <a:ea typeface="+mn-ea"/>
            </a:endParaRPr>
          </a:p>
        </p:txBody>
      </p:sp>
      <p:sp>
        <p:nvSpPr>
          <p:cNvPr id="94248" name="Line 76"/>
          <p:cNvSpPr>
            <a:spLocks noChangeShapeType="1"/>
          </p:cNvSpPr>
          <p:nvPr/>
        </p:nvSpPr>
        <p:spPr bwMode="auto">
          <a:xfrm>
            <a:off x="9196389" y="1627188"/>
            <a:ext cx="528637" cy="241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94249" name="Line 77"/>
          <p:cNvSpPr>
            <a:spLocks noChangeShapeType="1"/>
          </p:cNvSpPr>
          <p:nvPr/>
        </p:nvSpPr>
        <p:spPr bwMode="auto">
          <a:xfrm flipH="1">
            <a:off x="7948614" y="2598738"/>
            <a:ext cx="333375" cy="3238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94250" name="Group 78"/>
          <p:cNvGrpSpPr>
            <a:grpSpLocks/>
          </p:cNvGrpSpPr>
          <p:nvPr/>
        </p:nvGrpSpPr>
        <p:grpSpPr bwMode="auto">
          <a:xfrm>
            <a:off x="7519988" y="2989263"/>
            <a:ext cx="673100" cy="266700"/>
            <a:chOff x="10808" y="10250"/>
            <a:chExt cx="1018" cy="403"/>
          </a:xfrm>
        </p:grpSpPr>
        <p:sp>
          <p:nvSpPr>
            <p:cNvPr id="94344" name="Rectangle 79"/>
            <p:cNvSpPr>
              <a:spLocks noChangeArrowheads="1"/>
            </p:cNvSpPr>
            <p:nvPr/>
          </p:nvSpPr>
          <p:spPr bwMode="auto">
            <a:xfrm>
              <a:off x="10832" y="10250"/>
              <a:ext cx="994" cy="403"/>
            </a:xfrm>
            <a:prstGeom prst="rect">
              <a:avLst/>
            </a:prstGeom>
            <a:gradFill rotWithShape="1">
              <a:gsLst>
                <a:gs pos="0">
                  <a:srgbClr val="969696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94345" name="Freeform 80"/>
            <p:cNvSpPr>
              <a:spLocks/>
            </p:cNvSpPr>
            <p:nvPr/>
          </p:nvSpPr>
          <p:spPr bwMode="auto">
            <a:xfrm>
              <a:off x="11198" y="10272"/>
              <a:ext cx="610" cy="374"/>
            </a:xfrm>
            <a:custGeom>
              <a:avLst/>
              <a:gdLst>
                <a:gd name="T0" fmla="*/ 0 w 855"/>
                <a:gd name="T1" fmla="*/ 0 h 390"/>
                <a:gd name="T2" fmla="*/ 81 w 855"/>
                <a:gd name="T3" fmla="*/ 0 h 390"/>
                <a:gd name="T4" fmla="*/ 81 w 855"/>
                <a:gd name="T5" fmla="*/ 291 h 390"/>
                <a:gd name="T6" fmla="*/ 4 w 855"/>
                <a:gd name="T7" fmla="*/ 291 h 39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55" h="390">
                  <a:moveTo>
                    <a:pt x="0" y="0"/>
                  </a:moveTo>
                  <a:lnTo>
                    <a:pt x="855" y="0"/>
                  </a:lnTo>
                  <a:lnTo>
                    <a:pt x="855" y="390"/>
                  </a:lnTo>
                  <a:lnTo>
                    <a:pt x="45" y="39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46" name="Line 81"/>
            <p:cNvSpPr>
              <a:spLocks noChangeShapeType="1"/>
            </p:cNvSpPr>
            <p:nvPr/>
          </p:nvSpPr>
          <p:spPr bwMode="auto">
            <a:xfrm>
              <a:off x="10808" y="10272"/>
              <a:ext cx="39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47" name="Line 82"/>
            <p:cNvSpPr>
              <a:spLocks noChangeShapeType="1"/>
            </p:cNvSpPr>
            <p:nvPr/>
          </p:nvSpPr>
          <p:spPr bwMode="auto">
            <a:xfrm>
              <a:off x="10830" y="10646"/>
              <a:ext cx="38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48" name="Line 83"/>
            <p:cNvSpPr>
              <a:spLocks noChangeShapeType="1"/>
            </p:cNvSpPr>
            <p:nvPr/>
          </p:nvSpPr>
          <p:spPr bwMode="auto">
            <a:xfrm>
              <a:off x="11744" y="10329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49" name="Line 84"/>
            <p:cNvSpPr>
              <a:spLocks noChangeShapeType="1"/>
            </p:cNvSpPr>
            <p:nvPr/>
          </p:nvSpPr>
          <p:spPr bwMode="auto">
            <a:xfrm>
              <a:off x="11679" y="10329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50" name="Line 85"/>
            <p:cNvSpPr>
              <a:spLocks noChangeShapeType="1"/>
            </p:cNvSpPr>
            <p:nvPr/>
          </p:nvSpPr>
          <p:spPr bwMode="auto">
            <a:xfrm>
              <a:off x="11614" y="10329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51" name="Line 86"/>
            <p:cNvSpPr>
              <a:spLocks noChangeShapeType="1"/>
            </p:cNvSpPr>
            <p:nvPr/>
          </p:nvSpPr>
          <p:spPr bwMode="auto">
            <a:xfrm>
              <a:off x="11549" y="1032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52" name="Line 87"/>
            <p:cNvSpPr>
              <a:spLocks noChangeShapeType="1"/>
            </p:cNvSpPr>
            <p:nvPr/>
          </p:nvSpPr>
          <p:spPr bwMode="auto">
            <a:xfrm>
              <a:off x="11484" y="10322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53" name="Line 88"/>
            <p:cNvSpPr>
              <a:spLocks noChangeShapeType="1"/>
            </p:cNvSpPr>
            <p:nvPr/>
          </p:nvSpPr>
          <p:spPr bwMode="auto">
            <a:xfrm>
              <a:off x="11418" y="10322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54" name="Line 89"/>
            <p:cNvSpPr>
              <a:spLocks noChangeShapeType="1"/>
            </p:cNvSpPr>
            <p:nvPr/>
          </p:nvSpPr>
          <p:spPr bwMode="auto">
            <a:xfrm>
              <a:off x="10909" y="10452"/>
              <a:ext cx="417" cy="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94251" name="Freeform 90"/>
          <p:cNvSpPr>
            <a:spLocks/>
          </p:cNvSpPr>
          <p:nvPr/>
        </p:nvSpPr>
        <p:spPr bwMode="auto">
          <a:xfrm>
            <a:off x="5424489" y="2713038"/>
            <a:ext cx="3952875" cy="952500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6 h 1501"/>
              <a:gd name="T4" fmla="*/ 2147483646 w 6225"/>
              <a:gd name="T5" fmla="*/ 2147483646 h 1501"/>
              <a:gd name="T6" fmla="*/ 2147483646 w 6225"/>
              <a:gd name="T7" fmla="*/ 2147483646 h 1501"/>
              <a:gd name="T8" fmla="*/ 2147483646 w 6225"/>
              <a:gd name="T9" fmla="*/ 2147483646 h 1501"/>
              <a:gd name="T10" fmla="*/ 2147483646 w 6225"/>
              <a:gd name="T11" fmla="*/ 2147483646 h 1501"/>
              <a:gd name="T12" fmla="*/ 2147483646 w 6225"/>
              <a:gd name="T13" fmla="*/ 2147483646 h 1501"/>
              <a:gd name="T14" fmla="*/ 2147483646 w 6225"/>
              <a:gd name="T15" fmla="*/ 2147483646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94252" name="Freeform 91"/>
          <p:cNvSpPr>
            <a:spLocks/>
          </p:cNvSpPr>
          <p:nvPr/>
        </p:nvSpPr>
        <p:spPr bwMode="auto">
          <a:xfrm>
            <a:off x="6367463" y="1808163"/>
            <a:ext cx="3429000" cy="1276350"/>
          </a:xfrm>
          <a:custGeom>
            <a:avLst/>
            <a:gdLst>
              <a:gd name="T0" fmla="*/ 0 w 2160"/>
              <a:gd name="T1" fmla="*/ 0 h 804"/>
              <a:gd name="T2" fmla="*/ 0 w 2160"/>
              <a:gd name="T3" fmla="*/ 2147483646 h 804"/>
              <a:gd name="T4" fmla="*/ 2147483646 w 2160"/>
              <a:gd name="T5" fmla="*/ 2147483646 h 804"/>
              <a:gd name="T6" fmla="*/ 2147483646 w 2160"/>
              <a:gd name="T7" fmla="*/ 2147483646 h 804"/>
              <a:gd name="T8" fmla="*/ 2147483646 w 2160"/>
              <a:gd name="T9" fmla="*/ 2147483646 h 804"/>
              <a:gd name="T10" fmla="*/ 2147483646 w 2160"/>
              <a:gd name="T11" fmla="*/ 2147483646 h 804"/>
              <a:gd name="T12" fmla="*/ 2147483646 w 2160"/>
              <a:gd name="T13" fmla="*/ 2147483646 h 804"/>
              <a:gd name="T14" fmla="*/ 2147483646 w 2160"/>
              <a:gd name="T15" fmla="*/ 2147483646 h 8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" h="804">
                <a:moveTo>
                  <a:pt x="0" y="0"/>
                </a:moveTo>
                <a:lnTo>
                  <a:pt x="0" y="594"/>
                </a:lnTo>
                <a:lnTo>
                  <a:pt x="402" y="600"/>
                </a:lnTo>
                <a:lnTo>
                  <a:pt x="216" y="804"/>
                </a:lnTo>
                <a:lnTo>
                  <a:pt x="1446" y="804"/>
                </a:lnTo>
                <a:lnTo>
                  <a:pt x="1770" y="524"/>
                </a:lnTo>
                <a:lnTo>
                  <a:pt x="2160" y="516"/>
                </a:lnTo>
                <a:lnTo>
                  <a:pt x="2160" y="48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94253" name="Group 107"/>
          <p:cNvGrpSpPr>
            <a:grpSpLocks/>
          </p:cNvGrpSpPr>
          <p:nvPr/>
        </p:nvGrpSpPr>
        <p:grpSpPr bwMode="auto">
          <a:xfrm>
            <a:off x="3133726" y="4102101"/>
            <a:ext cx="2352675" cy="1704975"/>
            <a:chOff x="825" y="2465"/>
            <a:chExt cx="1482" cy="1074"/>
          </a:xfrm>
        </p:grpSpPr>
        <p:sp>
          <p:nvSpPr>
            <p:cNvPr id="94333" name="Line 94"/>
            <p:cNvSpPr>
              <a:spLocks noChangeShapeType="1"/>
            </p:cNvSpPr>
            <p:nvPr/>
          </p:nvSpPr>
          <p:spPr bwMode="auto">
            <a:xfrm>
              <a:off x="1141" y="2507"/>
              <a:ext cx="0" cy="80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34" name="Line 95"/>
            <p:cNvSpPr>
              <a:spLocks noChangeShapeType="1"/>
            </p:cNvSpPr>
            <p:nvPr/>
          </p:nvSpPr>
          <p:spPr bwMode="auto">
            <a:xfrm flipV="1">
              <a:off x="1135" y="3307"/>
              <a:ext cx="92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35" name="Line 96"/>
            <p:cNvSpPr>
              <a:spLocks noChangeShapeType="1"/>
            </p:cNvSpPr>
            <p:nvPr/>
          </p:nvSpPr>
          <p:spPr bwMode="auto">
            <a:xfrm>
              <a:off x="1855" y="2595"/>
              <a:ext cx="0" cy="6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36" name="Freeform 97"/>
            <p:cNvSpPr>
              <a:spLocks/>
            </p:cNvSpPr>
            <p:nvPr/>
          </p:nvSpPr>
          <p:spPr bwMode="auto">
            <a:xfrm>
              <a:off x="1137" y="2573"/>
              <a:ext cx="1170" cy="732"/>
            </a:xfrm>
            <a:custGeom>
              <a:avLst/>
              <a:gdLst>
                <a:gd name="T0" fmla="*/ 0 w 1170"/>
                <a:gd name="T1" fmla="*/ 732 h 732"/>
                <a:gd name="T2" fmla="*/ 720 w 1170"/>
                <a:gd name="T3" fmla="*/ 0 h 732"/>
                <a:gd name="T4" fmla="*/ 1170 w 1170"/>
                <a:gd name="T5" fmla="*/ 0 h 73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70" h="732">
                  <a:moveTo>
                    <a:pt x="0" y="732"/>
                  </a:moveTo>
                  <a:lnTo>
                    <a:pt x="720" y="0"/>
                  </a:lnTo>
                  <a:lnTo>
                    <a:pt x="1170" y="0"/>
                  </a:ln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37" name="Line 98"/>
            <p:cNvSpPr>
              <a:spLocks noChangeShapeType="1"/>
            </p:cNvSpPr>
            <p:nvPr/>
          </p:nvSpPr>
          <p:spPr bwMode="auto">
            <a:xfrm>
              <a:off x="1089" y="2573"/>
              <a:ext cx="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38" name="Line 99"/>
            <p:cNvSpPr>
              <a:spLocks noChangeShapeType="1"/>
            </p:cNvSpPr>
            <p:nvPr/>
          </p:nvSpPr>
          <p:spPr bwMode="auto">
            <a:xfrm>
              <a:off x="1853" y="3311"/>
              <a:ext cx="0" cy="5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39" name="Text Box 100"/>
            <p:cNvSpPr txBox="1">
              <a:spLocks noChangeArrowheads="1"/>
            </p:cNvSpPr>
            <p:nvPr/>
          </p:nvSpPr>
          <p:spPr bwMode="auto">
            <a:xfrm>
              <a:off x="825" y="2465"/>
              <a:ext cx="31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/>
                <a:t>R/2</a:t>
              </a:r>
            </a:p>
          </p:txBody>
        </p:sp>
        <p:sp>
          <p:nvSpPr>
            <p:cNvPr id="94340" name="Text Box 101"/>
            <p:cNvSpPr txBox="1">
              <a:spLocks noChangeArrowheads="1"/>
            </p:cNvSpPr>
            <p:nvPr/>
          </p:nvSpPr>
          <p:spPr bwMode="auto">
            <a:xfrm>
              <a:off x="1709" y="3333"/>
              <a:ext cx="31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/>
                <a:t>R/2</a:t>
              </a:r>
            </a:p>
          </p:txBody>
        </p:sp>
        <p:sp>
          <p:nvSpPr>
            <p:cNvPr id="94341" name="Text Box 102"/>
            <p:cNvSpPr txBox="1">
              <a:spLocks noChangeArrowheads="1"/>
            </p:cNvSpPr>
            <p:nvPr/>
          </p:nvSpPr>
          <p:spPr bwMode="auto">
            <a:xfrm rot="-5400000">
              <a:off x="822" y="2839"/>
              <a:ext cx="36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Symbol" panose="05050102010706020507" pitchFamily="18" charset="2"/>
                </a:rPr>
                <a:t>l</a:t>
              </a:r>
              <a:r>
                <a:rPr lang="en-US" altLang="zh-CN" sz="2000" baseline="-25000"/>
                <a:t>out</a:t>
              </a:r>
            </a:p>
          </p:txBody>
        </p:sp>
        <p:sp>
          <p:nvSpPr>
            <p:cNvPr id="94342" name="Text Box 103"/>
            <p:cNvSpPr txBox="1">
              <a:spLocks noChangeArrowheads="1"/>
            </p:cNvSpPr>
            <p:nvPr/>
          </p:nvSpPr>
          <p:spPr bwMode="auto">
            <a:xfrm>
              <a:off x="1388" y="3287"/>
              <a:ext cx="29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Symbol" panose="05050102010706020507" pitchFamily="18" charset="2"/>
                </a:rPr>
                <a:t>l</a:t>
              </a:r>
              <a:r>
                <a:rPr lang="en-US" altLang="zh-CN" sz="2000" baseline="-25000"/>
                <a:t>in</a:t>
              </a:r>
            </a:p>
          </p:txBody>
        </p:sp>
        <p:sp>
          <p:nvSpPr>
            <p:cNvPr id="94343" name="Line 106"/>
            <p:cNvSpPr>
              <a:spLocks noChangeShapeType="1"/>
            </p:cNvSpPr>
            <p:nvPr/>
          </p:nvSpPr>
          <p:spPr bwMode="auto">
            <a:xfrm>
              <a:off x="1153" y="2574"/>
              <a:ext cx="65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94254" name="Group 120"/>
          <p:cNvGrpSpPr>
            <a:grpSpLocks/>
          </p:cNvGrpSpPr>
          <p:nvPr/>
        </p:nvGrpSpPr>
        <p:grpSpPr bwMode="auto">
          <a:xfrm>
            <a:off x="6899276" y="4000501"/>
            <a:ext cx="1870075" cy="1808163"/>
            <a:chOff x="4189" y="2667"/>
            <a:chExt cx="1178" cy="1139"/>
          </a:xfrm>
        </p:grpSpPr>
        <p:sp>
          <p:nvSpPr>
            <p:cNvPr id="94325" name="Line 109"/>
            <p:cNvSpPr>
              <a:spLocks noChangeShapeType="1"/>
            </p:cNvSpPr>
            <p:nvPr/>
          </p:nvSpPr>
          <p:spPr bwMode="auto">
            <a:xfrm>
              <a:off x="4451" y="2774"/>
              <a:ext cx="0" cy="80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4326" name="Line 110"/>
            <p:cNvSpPr>
              <a:spLocks noChangeShapeType="1"/>
            </p:cNvSpPr>
            <p:nvPr/>
          </p:nvSpPr>
          <p:spPr bwMode="auto">
            <a:xfrm flipV="1">
              <a:off x="4445" y="3574"/>
              <a:ext cx="92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4327" name="Line 111"/>
            <p:cNvSpPr>
              <a:spLocks noChangeShapeType="1"/>
            </p:cNvSpPr>
            <p:nvPr/>
          </p:nvSpPr>
          <p:spPr bwMode="auto">
            <a:xfrm>
              <a:off x="5165" y="2862"/>
              <a:ext cx="0" cy="6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4328" name="Freeform 112"/>
            <p:cNvSpPr>
              <a:spLocks/>
            </p:cNvSpPr>
            <p:nvPr/>
          </p:nvSpPr>
          <p:spPr bwMode="auto">
            <a:xfrm>
              <a:off x="4447" y="2667"/>
              <a:ext cx="723" cy="905"/>
            </a:xfrm>
            <a:custGeom>
              <a:avLst/>
              <a:gdLst>
                <a:gd name="T0" fmla="*/ 0 w 723"/>
                <a:gd name="T1" fmla="*/ 905 h 905"/>
                <a:gd name="T2" fmla="*/ 573 w 723"/>
                <a:gd name="T3" fmla="*/ 732 h 905"/>
                <a:gd name="T4" fmla="*/ 680 w 723"/>
                <a:gd name="T5" fmla="*/ 0 h 9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3" h="905">
                  <a:moveTo>
                    <a:pt x="0" y="905"/>
                  </a:moveTo>
                  <a:cubicBezTo>
                    <a:pt x="95" y="876"/>
                    <a:pt x="460" y="883"/>
                    <a:pt x="573" y="732"/>
                  </a:cubicBezTo>
                  <a:cubicBezTo>
                    <a:pt x="723" y="490"/>
                    <a:pt x="658" y="152"/>
                    <a:pt x="680" y="0"/>
                  </a:cubicBez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4329" name="Line 114"/>
            <p:cNvSpPr>
              <a:spLocks noChangeShapeType="1"/>
            </p:cNvSpPr>
            <p:nvPr/>
          </p:nvSpPr>
          <p:spPr bwMode="auto">
            <a:xfrm>
              <a:off x="5163" y="3578"/>
              <a:ext cx="0" cy="5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4330" name="Text Box 116"/>
            <p:cNvSpPr txBox="1">
              <a:spLocks noChangeArrowheads="1"/>
            </p:cNvSpPr>
            <p:nvPr/>
          </p:nvSpPr>
          <p:spPr bwMode="auto">
            <a:xfrm>
              <a:off x="5045" y="3600"/>
              <a:ext cx="26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R/2</a:t>
              </a:r>
            </a:p>
          </p:txBody>
        </p:sp>
        <p:sp>
          <p:nvSpPr>
            <p:cNvPr id="94331" name="Text Box 117"/>
            <p:cNvSpPr txBox="1">
              <a:spLocks noChangeArrowheads="1"/>
            </p:cNvSpPr>
            <p:nvPr/>
          </p:nvSpPr>
          <p:spPr bwMode="auto">
            <a:xfrm rot="16200000">
              <a:off x="4092" y="3102"/>
              <a:ext cx="44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+mn-lt"/>
                  <a:ea typeface="+mn-ea"/>
                </a:rPr>
                <a:t>delay</a:t>
              </a:r>
              <a:endParaRPr lang="en-US" altLang="zh-CN" sz="2000" baseline="-25000">
                <a:latin typeface="+mn-lt"/>
                <a:ea typeface="+mn-ea"/>
              </a:endParaRPr>
            </a:p>
          </p:txBody>
        </p:sp>
        <p:sp>
          <p:nvSpPr>
            <p:cNvPr id="94332" name="Text Box 118"/>
            <p:cNvSpPr txBox="1">
              <a:spLocks noChangeArrowheads="1"/>
            </p:cNvSpPr>
            <p:nvPr/>
          </p:nvSpPr>
          <p:spPr bwMode="auto">
            <a:xfrm>
              <a:off x="4737" y="3554"/>
              <a:ext cx="21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+mn-lt"/>
                  <a:ea typeface="+mn-ea"/>
                </a:rPr>
                <a:t>l</a:t>
              </a:r>
              <a:r>
                <a:rPr lang="en-US" altLang="zh-CN" sz="2000" baseline="-25000">
                  <a:latin typeface="+mn-lt"/>
                  <a:ea typeface="+mn-ea"/>
                </a:rPr>
                <a:t>in</a:t>
              </a:r>
            </a:p>
          </p:txBody>
        </p:sp>
      </p:grpSp>
      <p:sp>
        <p:nvSpPr>
          <p:cNvPr id="94255" name="Rectangle 121"/>
          <p:cNvSpPr>
            <a:spLocks noChangeArrowheads="1"/>
          </p:cNvSpPr>
          <p:nvPr/>
        </p:nvSpPr>
        <p:spPr bwMode="auto">
          <a:xfrm>
            <a:off x="6439505" y="5883930"/>
            <a:ext cx="36036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zh-CN" sz="2000" dirty="0">
                <a:solidFill>
                  <a:schemeClr val="accent2"/>
                </a:solidFill>
                <a:latin typeface="+mn-lt"/>
                <a:ea typeface="+mn-ea"/>
              </a:rPr>
              <a:t>Cost: </a:t>
            </a:r>
            <a:r>
              <a:rPr lang="en-US" altLang="zh-CN" sz="2000" dirty="0">
                <a:latin typeface="+mn-lt"/>
                <a:ea typeface="+mn-ea"/>
              </a:rPr>
              <a:t>large delays as arrival rate, </a:t>
            </a:r>
            <a:r>
              <a:rPr lang="en-US" altLang="zh-CN" sz="2000" dirty="0" err="1">
                <a:latin typeface="+mn-lt"/>
                <a:ea typeface="+mn-ea"/>
              </a:rPr>
              <a:t>l</a:t>
            </a:r>
            <a:r>
              <a:rPr lang="en-US" altLang="zh-CN" sz="2000" baseline="-25000" dirty="0" err="1">
                <a:latin typeface="+mn-lt"/>
                <a:ea typeface="+mn-ea"/>
              </a:rPr>
              <a:t>in</a:t>
            </a:r>
            <a:r>
              <a:rPr lang="en-US" altLang="zh-CN" sz="2000" dirty="0">
                <a:latin typeface="+mn-lt"/>
                <a:ea typeface="+mn-ea"/>
              </a:rPr>
              <a:t>, approaches capacity</a:t>
            </a:r>
          </a:p>
        </p:txBody>
      </p:sp>
      <p:grpSp>
        <p:nvGrpSpPr>
          <p:cNvPr id="94256" name="Group 127"/>
          <p:cNvGrpSpPr>
            <a:grpSpLocks/>
          </p:cNvGrpSpPr>
          <p:nvPr/>
        </p:nvGrpSpPr>
        <p:grpSpPr bwMode="auto">
          <a:xfrm>
            <a:off x="10217151" y="2430464"/>
            <a:ext cx="231775" cy="441325"/>
            <a:chOff x="4140" y="429"/>
            <a:chExt cx="1425" cy="2396"/>
          </a:xfrm>
        </p:grpSpPr>
        <p:sp>
          <p:nvSpPr>
            <p:cNvPr id="94293" name="Freeform 128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294" name="Rectangle 129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94295" name="Freeform 130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296" name="Freeform 131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297" name="Rectangle 132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grpSp>
          <p:nvGrpSpPr>
            <p:cNvPr id="94298" name="Group 13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4323" name="AutoShape 134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94324" name="AutoShape 135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94299" name="Rectangle 136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grpSp>
          <p:nvGrpSpPr>
            <p:cNvPr id="94300" name="Group 13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4321" name="AutoShape 138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94322" name="AutoShape 139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94301" name="Rectangle 140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94302" name="Rectangle 141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grpSp>
          <p:nvGrpSpPr>
            <p:cNvPr id="94303" name="Group 14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4319" name="AutoShape 143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6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94320" name="AutoShape 144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94304" name="Freeform 145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grpSp>
          <p:nvGrpSpPr>
            <p:cNvPr id="94305" name="Group 14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4317" name="AutoShape 147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94318" name="AutoShape 148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94306" name="Rectangle 149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94307" name="Freeform 150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08" name="Freeform 151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09" name="Oval 152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94310" name="Freeform 153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311" name="AutoShape 154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94312" name="AutoShape 155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94313" name="Oval 156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94314" name="Oval 157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Comic Sans MS" panose="030F0702030302020204" pitchFamily="66" charset="0"/>
                <a:cs typeface="Calibri" panose="020F0502020204030204" pitchFamily="34" charset="0"/>
              </a:endParaRPr>
            </a:p>
          </p:txBody>
        </p:sp>
        <p:sp>
          <p:nvSpPr>
            <p:cNvPr id="94315" name="Oval 158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94316" name="Rectangle 159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94257" name="Group 160"/>
          <p:cNvGrpSpPr>
            <a:grpSpLocks/>
          </p:cNvGrpSpPr>
          <p:nvPr/>
        </p:nvGrpSpPr>
        <p:grpSpPr bwMode="auto">
          <a:xfrm>
            <a:off x="4537076" y="3321051"/>
            <a:ext cx="525463" cy="434975"/>
            <a:chOff x="-44" y="1473"/>
            <a:chExt cx="981" cy="1105"/>
          </a:xfrm>
        </p:grpSpPr>
        <p:pic>
          <p:nvPicPr>
            <p:cNvPr id="94291" name="Picture 161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4292" name="Freeform 162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2326 w 356"/>
                <a:gd name="T3" fmla="*/ 131 h 368"/>
                <a:gd name="T4" fmla="*/ 2759 w 356"/>
                <a:gd name="T5" fmla="*/ 2736 h 368"/>
                <a:gd name="T6" fmla="*/ 608 w 356"/>
                <a:gd name="T7" fmla="*/ 3422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94258" name="Group 163"/>
          <p:cNvGrpSpPr>
            <a:grpSpLocks/>
          </p:cNvGrpSpPr>
          <p:nvPr/>
        </p:nvGrpSpPr>
        <p:grpSpPr bwMode="auto">
          <a:xfrm>
            <a:off x="9899651" y="3395664"/>
            <a:ext cx="231775" cy="441325"/>
            <a:chOff x="4140" y="429"/>
            <a:chExt cx="1425" cy="2396"/>
          </a:xfrm>
        </p:grpSpPr>
        <p:sp>
          <p:nvSpPr>
            <p:cNvPr id="94259" name="Freeform 164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260" name="Rectangle 165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94261" name="Freeform 166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262" name="Freeform 167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263" name="Rectangle 168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grpSp>
          <p:nvGrpSpPr>
            <p:cNvPr id="94264" name="Group 169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4289" name="AutoShape 170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94290" name="AutoShape 171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94265" name="Rectangle 172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grpSp>
          <p:nvGrpSpPr>
            <p:cNvPr id="94266" name="Group 173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4287" name="AutoShape 174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94288" name="AutoShape 175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94267" name="Rectangle 176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94268" name="Rectangle 177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grpSp>
          <p:nvGrpSpPr>
            <p:cNvPr id="94269" name="Group 178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4285" name="AutoShape 179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6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94286" name="AutoShape 180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94270" name="Freeform 181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grpSp>
          <p:nvGrpSpPr>
            <p:cNvPr id="94271" name="Group 182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4283" name="AutoShape 183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94284" name="AutoShape 184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94272" name="Rectangle 185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94273" name="Freeform 186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274" name="Freeform 187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275" name="Oval 188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94276" name="Freeform 189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4277" name="AutoShape 190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94278" name="AutoShape 191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94279" name="Oval 192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94280" name="Oval 193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Comic Sans MS" panose="030F0702030302020204" pitchFamily="66" charset="0"/>
                <a:cs typeface="Calibri" panose="020F0502020204030204" pitchFamily="34" charset="0"/>
              </a:endParaRPr>
            </a:p>
          </p:txBody>
        </p:sp>
        <p:sp>
          <p:nvSpPr>
            <p:cNvPr id="94281" name="Oval 194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94282" name="Rectangle 195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156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11291647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39" name="Rectangle 2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Causes/costs of congestion: scenario 2 </a:t>
            </a:r>
          </a:p>
        </p:txBody>
      </p:sp>
      <p:sp>
        <p:nvSpPr>
          <p:cNvPr id="89096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845469" y="1120776"/>
            <a:ext cx="7975600" cy="1905000"/>
          </a:xfrm>
        </p:spPr>
        <p:txBody>
          <a:bodyPr/>
          <a:lstStyle/>
          <a:p>
            <a:pPr>
              <a:buFont typeface="Wingdings" charset="0"/>
              <a:buChar char="v"/>
              <a:defRPr/>
            </a:pPr>
            <a:r>
              <a:rPr lang="en-US" sz="2400" dirty="0">
                <a:ea typeface="ＭＳ Ｐゴシック" charset="0"/>
              </a:rPr>
              <a:t>one router, </a:t>
            </a:r>
            <a:r>
              <a:rPr lang="en-US" sz="2400" i="1" dirty="0">
                <a:solidFill>
                  <a:schemeClr val="accent2"/>
                </a:solidFill>
                <a:ea typeface="ＭＳ Ｐゴシック" charset="0"/>
              </a:rPr>
              <a:t>finite</a:t>
            </a:r>
            <a:r>
              <a:rPr lang="en-US" sz="2400" dirty="0">
                <a:ea typeface="ＭＳ Ｐゴシック" charset="0"/>
              </a:rPr>
              <a:t> buffers </a:t>
            </a:r>
          </a:p>
          <a:p>
            <a:pPr>
              <a:buFont typeface="Wingdings" charset="0"/>
              <a:buChar char="v"/>
              <a:defRPr/>
            </a:pPr>
            <a:r>
              <a:rPr lang="en-US" sz="2400" dirty="0">
                <a:ea typeface="ＭＳ Ｐゴシック" charset="0"/>
              </a:rPr>
              <a:t>sender retransmission of timed-out packet</a:t>
            </a:r>
          </a:p>
          <a:p>
            <a:pPr lvl="1">
              <a:buFont typeface="Wingdings" charset="0"/>
              <a:buChar char="§"/>
              <a:defRPr/>
            </a:pPr>
            <a:r>
              <a:rPr lang="en-US" sz="2000" dirty="0">
                <a:ea typeface="ＭＳ Ｐゴシック" charset="0"/>
              </a:rPr>
              <a:t>application-layer input = application-layer output:</a:t>
            </a:r>
            <a:r>
              <a:rPr lang="en-US" sz="2000" dirty="0">
                <a:latin typeface="Symbol" charset="0"/>
                <a:ea typeface="ＭＳ Ｐゴシック" charset="0"/>
              </a:rPr>
              <a:t> </a:t>
            </a:r>
            <a:r>
              <a:rPr lang="en-US" sz="2000" dirty="0" err="1">
                <a:latin typeface="Symbol" charset="0"/>
                <a:ea typeface="ＭＳ Ｐゴシック" charset="0"/>
              </a:rPr>
              <a:t>l</a:t>
            </a:r>
            <a:r>
              <a:rPr lang="en-US" sz="2000" baseline="-25000" dirty="0" err="1">
                <a:ea typeface="ＭＳ Ｐゴシック" charset="0"/>
              </a:rPr>
              <a:t>in</a:t>
            </a:r>
            <a:r>
              <a:rPr lang="en-US" sz="2000" baseline="-25000" dirty="0">
                <a:ea typeface="ＭＳ Ｐゴシック" charset="0"/>
              </a:rPr>
              <a:t> </a:t>
            </a:r>
            <a:r>
              <a:rPr lang="en-US" sz="2000" dirty="0">
                <a:ea typeface="ＭＳ Ｐゴシック" charset="0"/>
              </a:rPr>
              <a:t>= </a:t>
            </a:r>
            <a:r>
              <a:rPr lang="en-US" sz="2000" dirty="0">
                <a:latin typeface="Symbol" charset="0"/>
                <a:ea typeface="ＭＳ Ｐゴシック" charset="0"/>
              </a:rPr>
              <a:t>l</a:t>
            </a:r>
            <a:r>
              <a:rPr lang="en-US" sz="2000" baseline="-25000" dirty="0">
                <a:ea typeface="ＭＳ Ｐゴシック" charset="0"/>
              </a:rPr>
              <a:t>out</a:t>
            </a:r>
          </a:p>
          <a:p>
            <a:pPr lvl="1">
              <a:buFont typeface="Wingdings" charset="0"/>
              <a:buChar char="§"/>
              <a:defRPr/>
            </a:pPr>
            <a:r>
              <a:rPr lang="en-US" sz="2000" dirty="0">
                <a:ea typeface="ＭＳ Ｐゴシック" charset="0"/>
              </a:rPr>
              <a:t>transport-layer input includes </a:t>
            </a:r>
            <a:r>
              <a:rPr lang="en-US" sz="2000" i="1" dirty="0">
                <a:ea typeface="ＭＳ Ｐゴシック" charset="0"/>
              </a:rPr>
              <a:t>retransmissions </a:t>
            </a:r>
            <a:r>
              <a:rPr lang="en-US" sz="2000" dirty="0">
                <a:ea typeface="ＭＳ Ｐゴシック" charset="0"/>
              </a:rPr>
              <a:t>:</a:t>
            </a:r>
            <a:r>
              <a:rPr lang="en-US" sz="2000" dirty="0">
                <a:latin typeface="Symbol" charset="0"/>
                <a:ea typeface="ＭＳ Ｐゴシック" charset="0"/>
              </a:rPr>
              <a:t> </a:t>
            </a:r>
            <a:r>
              <a:rPr lang="en-US" sz="2000" dirty="0" err="1">
                <a:latin typeface="Symbol" charset="0"/>
                <a:ea typeface="ＭＳ Ｐゴシック" charset="0"/>
              </a:rPr>
              <a:t>l</a:t>
            </a:r>
            <a:r>
              <a:rPr lang="en-US" sz="2000" baseline="-25000" dirty="0" err="1">
                <a:ea typeface="ＭＳ Ｐゴシック" charset="0"/>
              </a:rPr>
              <a:t>in</a:t>
            </a:r>
            <a:r>
              <a:rPr lang="en-US" sz="2000" baseline="-25000" dirty="0">
                <a:ea typeface="ＭＳ Ｐゴシック" charset="0"/>
              </a:rPr>
              <a:t> </a:t>
            </a:r>
            <a:r>
              <a:rPr lang="en-US" sz="2000" dirty="0">
                <a:ea typeface="ＭＳ Ｐゴシック" charset="0"/>
              </a:rPr>
              <a:t>   </a:t>
            </a:r>
            <a:r>
              <a:rPr lang="en-US" sz="2000" dirty="0" err="1">
                <a:latin typeface="Symbol" charset="0"/>
                <a:ea typeface="ＭＳ Ｐゴシック" charset="0"/>
              </a:rPr>
              <a:t>l</a:t>
            </a:r>
            <a:r>
              <a:rPr lang="en-US" sz="2000" baseline="-25000" dirty="0" err="1">
                <a:ea typeface="ＭＳ Ｐゴシック" charset="0"/>
              </a:rPr>
              <a:t>in</a:t>
            </a:r>
            <a:endParaRPr lang="en-US" sz="2000" i="1" dirty="0">
              <a:ea typeface="ＭＳ Ｐゴシック" charset="0"/>
            </a:endParaRPr>
          </a:p>
          <a:p>
            <a:pPr>
              <a:buFont typeface="Wingdings" charset="0"/>
              <a:buChar char="v"/>
              <a:defRPr/>
            </a:pPr>
            <a:endParaRPr lang="en-US" sz="2000" dirty="0">
              <a:ea typeface="ＭＳ Ｐゴシック" charset="0"/>
            </a:endParaRPr>
          </a:p>
          <a:p>
            <a:pPr>
              <a:buFont typeface="Wingdings" charset="0"/>
              <a:buChar char="v"/>
              <a:defRPr/>
            </a:pPr>
            <a:endParaRPr lang="en-US" sz="2400" dirty="0">
              <a:ea typeface="ＭＳ Ｐゴシック" charset="0"/>
            </a:endParaRPr>
          </a:p>
          <a:p>
            <a:pPr>
              <a:buFont typeface="Wingdings" charset="0"/>
              <a:buChar char="v"/>
              <a:defRPr/>
            </a:pPr>
            <a:endParaRPr lang="en-US" sz="2400" dirty="0">
              <a:ea typeface="ＭＳ Ｐゴシック" charset="0"/>
            </a:endParaRPr>
          </a:p>
        </p:txBody>
      </p:sp>
      <p:sp>
        <p:nvSpPr>
          <p:cNvPr id="95236" name="Freeform 247"/>
          <p:cNvSpPr>
            <a:spLocks/>
          </p:cNvSpPr>
          <p:nvPr/>
        </p:nvSpPr>
        <p:spPr bwMode="auto">
          <a:xfrm flipH="1">
            <a:off x="3635376" y="3465514"/>
            <a:ext cx="250825" cy="1201737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5237" name="Group 322"/>
          <p:cNvGrpSpPr>
            <a:grpSpLocks/>
          </p:cNvGrpSpPr>
          <p:nvPr/>
        </p:nvGrpSpPr>
        <p:grpSpPr bwMode="auto">
          <a:xfrm>
            <a:off x="3240088" y="4425951"/>
            <a:ext cx="525462" cy="434975"/>
            <a:chOff x="-44" y="1473"/>
            <a:chExt cx="981" cy="1105"/>
          </a:xfrm>
        </p:grpSpPr>
        <p:pic>
          <p:nvPicPr>
            <p:cNvPr id="95390" name="Picture 323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391" name="Freeform 324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2326 w 356"/>
                <a:gd name="T3" fmla="*/ 131 h 368"/>
                <a:gd name="T4" fmla="*/ 2759 w 356"/>
                <a:gd name="T5" fmla="*/ 2736 h 368"/>
                <a:gd name="T6" fmla="*/ 608 w 356"/>
                <a:gd name="T7" fmla="*/ 3422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5238" name="Freeform 254"/>
          <p:cNvSpPr>
            <a:spLocks/>
          </p:cNvSpPr>
          <p:nvPr/>
        </p:nvSpPr>
        <p:spPr bwMode="auto">
          <a:xfrm>
            <a:off x="8483601" y="4970463"/>
            <a:ext cx="250825" cy="1212850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239" name="Freeform 243"/>
          <p:cNvSpPr>
            <a:spLocks/>
          </p:cNvSpPr>
          <p:nvPr/>
        </p:nvSpPr>
        <p:spPr bwMode="auto">
          <a:xfrm flipH="1">
            <a:off x="2590801" y="4667250"/>
            <a:ext cx="250825" cy="1201738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241" name="Oval 3"/>
          <p:cNvSpPr>
            <a:spLocks noChangeArrowheads="1"/>
          </p:cNvSpPr>
          <p:nvPr/>
        </p:nvSpPr>
        <p:spPr bwMode="auto">
          <a:xfrm>
            <a:off x="5319714" y="5326063"/>
            <a:ext cx="1304925" cy="303212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5242" name="Line 4"/>
          <p:cNvSpPr>
            <a:spLocks noChangeShapeType="1"/>
          </p:cNvSpPr>
          <p:nvPr/>
        </p:nvSpPr>
        <p:spPr bwMode="auto">
          <a:xfrm>
            <a:off x="5319713" y="5302251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243" name="Line 5"/>
          <p:cNvSpPr>
            <a:spLocks noChangeShapeType="1"/>
          </p:cNvSpPr>
          <p:nvPr/>
        </p:nvSpPr>
        <p:spPr bwMode="auto">
          <a:xfrm>
            <a:off x="6624638" y="5302251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244" name="Rectangle 6"/>
          <p:cNvSpPr>
            <a:spLocks noChangeArrowheads="1"/>
          </p:cNvSpPr>
          <p:nvPr/>
        </p:nvSpPr>
        <p:spPr bwMode="auto">
          <a:xfrm>
            <a:off x="5319713" y="5302250"/>
            <a:ext cx="309562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5245" name="Rectangle 7"/>
          <p:cNvSpPr>
            <a:spLocks noChangeArrowheads="1"/>
          </p:cNvSpPr>
          <p:nvPr/>
        </p:nvSpPr>
        <p:spPr bwMode="auto">
          <a:xfrm>
            <a:off x="6229350" y="5289550"/>
            <a:ext cx="395288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5246" name="Oval 8"/>
          <p:cNvSpPr>
            <a:spLocks noChangeArrowheads="1"/>
          </p:cNvSpPr>
          <p:nvPr/>
        </p:nvSpPr>
        <p:spPr bwMode="auto">
          <a:xfrm>
            <a:off x="5314951" y="5103814"/>
            <a:ext cx="1306513" cy="352425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grpSp>
        <p:nvGrpSpPr>
          <p:cNvPr id="95247" name="Group 9"/>
          <p:cNvGrpSpPr>
            <a:grpSpLocks/>
          </p:cNvGrpSpPr>
          <p:nvPr/>
        </p:nvGrpSpPr>
        <p:grpSpPr bwMode="auto">
          <a:xfrm>
            <a:off x="5621338" y="5160964"/>
            <a:ext cx="647700" cy="206375"/>
            <a:chOff x="2848" y="848"/>
            <a:chExt cx="140" cy="98"/>
          </a:xfrm>
        </p:grpSpPr>
        <p:sp>
          <p:nvSpPr>
            <p:cNvPr id="95387" name="Line 1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88" name="Line 1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89" name="Line 1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5248" name="Line 13"/>
          <p:cNvSpPr>
            <a:spLocks noChangeShapeType="1"/>
          </p:cNvSpPr>
          <p:nvPr/>
        </p:nvSpPr>
        <p:spPr bwMode="auto">
          <a:xfrm>
            <a:off x="5621339" y="5359401"/>
            <a:ext cx="231775" cy="476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249" name="Line 14"/>
          <p:cNvSpPr>
            <a:spLocks noChangeShapeType="1"/>
          </p:cNvSpPr>
          <p:nvPr/>
        </p:nvSpPr>
        <p:spPr bwMode="auto">
          <a:xfrm flipV="1">
            <a:off x="6065838" y="5159375"/>
            <a:ext cx="203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250" name="Line 15"/>
          <p:cNvSpPr>
            <a:spLocks noChangeShapeType="1"/>
          </p:cNvSpPr>
          <p:nvPr/>
        </p:nvSpPr>
        <p:spPr bwMode="auto">
          <a:xfrm flipV="1">
            <a:off x="5834063" y="5159376"/>
            <a:ext cx="241300" cy="2000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251" name="Text Box 16"/>
          <p:cNvSpPr txBox="1">
            <a:spLocks noChangeArrowheads="1"/>
          </p:cNvSpPr>
          <p:nvPr/>
        </p:nvSpPr>
        <p:spPr bwMode="auto">
          <a:xfrm>
            <a:off x="4232276" y="5934075"/>
            <a:ext cx="2136775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2"/>
                </a:solidFill>
                <a:latin typeface="+mn-lt"/>
                <a:ea typeface="+mn-ea"/>
              </a:rPr>
              <a:t>finite shared output link buffers</a:t>
            </a:r>
          </a:p>
        </p:txBody>
      </p:sp>
      <p:sp>
        <p:nvSpPr>
          <p:cNvPr id="95252" name="Line 17"/>
          <p:cNvSpPr>
            <a:spLocks noChangeShapeType="1"/>
          </p:cNvSpPr>
          <p:nvPr/>
        </p:nvSpPr>
        <p:spPr bwMode="auto">
          <a:xfrm flipH="1">
            <a:off x="3948113" y="4856163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253" name="Line 18"/>
          <p:cNvSpPr>
            <a:spLocks noChangeShapeType="1"/>
          </p:cNvSpPr>
          <p:nvPr/>
        </p:nvSpPr>
        <p:spPr bwMode="auto">
          <a:xfrm flipH="1">
            <a:off x="4545013" y="4856164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5254" name="Group 59"/>
          <p:cNvGrpSpPr>
            <a:grpSpLocks/>
          </p:cNvGrpSpPr>
          <p:nvPr/>
        </p:nvGrpSpPr>
        <p:grpSpPr bwMode="auto">
          <a:xfrm>
            <a:off x="3875088" y="3541713"/>
            <a:ext cx="798512" cy="1166812"/>
            <a:chOff x="12762" y="10336"/>
            <a:chExt cx="1027" cy="1700"/>
          </a:xfrm>
        </p:grpSpPr>
        <p:sp>
          <p:nvSpPr>
            <p:cNvPr id="95381" name="Rectangle 6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5382" name="Rectangle 6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5383" name="Line 6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84" name="Line 6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85" name="Line 6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86" name="Line 6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5255" name="Text Box 66"/>
          <p:cNvSpPr txBox="1">
            <a:spLocks noChangeArrowheads="1"/>
          </p:cNvSpPr>
          <p:nvPr/>
        </p:nvSpPr>
        <p:spPr bwMode="auto">
          <a:xfrm>
            <a:off x="3811589" y="4654550"/>
            <a:ext cx="852487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2"/>
                </a:solidFill>
                <a:latin typeface="+mn-lt"/>
                <a:ea typeface="+mn-ea"/>
              </a:rPr>
              <a:t>Host A</a:t>
            </a:r>
          </a:p>
        </p:txBody>
      </p:sp>
      <p:sp>
        <p:nvSpPr>
          <p:cNvPr id="95256" name="Text Box 67"/>
          <p:cNvSpPr txBox="1">
            <a:spLocks noChangeArrowheads="1"/>
          </p:cNvSpPr>
          <p:nvPr/>
        </p:nvSpPr>
        <p:spPr bwMode="auto">
          <a:xfrm>
            <a:off x="4892675" y="3427414"/>
            <a:ext cx="188118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+mn-lt"/>
                <a:ea typeface="+mn-ea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+mn-lt"/>
                <a:ea typeface="+mn-ea"/>
              </a:rPr>
              <a:t>in</a:t>
            </a:r>
            <a:r>
              <a:rPr lang="en-US" altLang="en-US" sz="1600" baseline="-25000">
                <a:solidFill>
                  <a:srgbClr val="FF0000"/>
                </a:solidFill>
                <a:latin typeface="+mn-lt"/>
                <a:ea typeface="+mn-ea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+mn-lt"/>
                <a:ea typeface="+mn-ea"/>
              </a:rPr>
              <a:t>: original data</a:t>
            </a:r>
            <a:endParaRPr lang="en-US" altLang="en-US" sz="16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5257" name="Line 68"/>
          <p:cNvSpPr>
            <a:spLocks noChangeShapeType="1"/>
          </p:cNvSpPr>
          <p:nvPr/>
        </p:nvSpPr>
        <p:spPr bwMode="auto">
          <a:xfrm flipH="1">
            <a:off x="3409951" y="5961064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5258" name="Group 109"/>
          <p:cNvGrpSpPr>
            <a:grpSpLocks/>
          </p:cNvGrpSpPr>
          <p:nvPr/>
        </p:nvGrpSpPr>
        <p:grpSpPr bwMode="auto">
          <a:xfrm>
            <a:off x="2822576" y="4695826"/>
            <a:ext cx="798513" cy="1166813"/>
            <a:chOff x="12762" y="10336"/>
            <a:chExt cx="1027" cy="1700"/>
          </a:xfrm>
        </p:grpSpPr>
        <p:sp>
          <p:nvSpPr>
            <p:cNvPr id="95375" name="Rectangle 11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5376" name="Rectangle 11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5377" name="Line 11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78" name="Line 11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79" name="Line 11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80" name="Line 11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5259" name="Text Box 116"/>
          <p:cNvSpPr txBox="1">
            <a:spLocks noChangeArrowheads="1"/>
          </p:cNvSpPr>
          <p:nvPr/>
        </p:nvSpPr>
        <p:spPr bwMode="auto">
          <a:xfrm>
            <a:off x="2692400" y="6073775"/>
            <a:ext cx="8778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2"/>
                </a:solidFill>
                <a:latin typeface="+mn-lt"/>
                <a:ea typeface="+mn-ea"/>
              </a:rPr>
              <a:t>Host B</a:t>
            </a:r>
          </a:p>
        </p:txBody>
      </p:sp>
      <p:sp>
        <p:nvSpPr>
          <p:cNvPr id="95260" name="Line 117"/>
          <p:cNvSpPr>
            <a:spLocks noChangeShapeType="1"/>
          </p:cNvSpPr>
          <p:nvPr/>
        </p:nvSpPr>
        <p:spPr bwMode="auto">
          <a:xfrm flipH="1">
            <a:off x="4545013" y="5372100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261" name="Line 118"/>
          <p:cNvSpPr>
            <a:spLocks noChangeShapeType="1"/>
          </p:cNvSpPr>
          <p:nvPr/>
        </p:nvSpPr>
        <p:spPr bwMode="auto">
          <a:xfrm flipH="1">
            <a:off x="6534151" y="5372100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262" name="Line 119"/>
          <p:cNvSpPr>
            <a:spLocks noChangeShapeType="1"/>
          </p:cNvSpPr>
          <p:nvPr/>
        </p:nvSpPr>
        <p:spPr bwMode="auto">
          <a:xfrm flipH="1">
            <a:off x="6684963" y="4856163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263" name="Line 120"/>
          <p:cNvSpPr>
            <a:spLocks noChangeShapeType="1"/>
          </p:cNvSpPr>
          <p:nvPr/>
        </p:nvSpPr>
        <p:spPr bwMode="auto">
          <a:xfrm flipH="1">
            <a:off x="6673851" y="5973763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264" name="Line 121"/>
          <p:cNvSpPr>
            <a:spLocks noChangeShapeType="1"/>
          </p:cNvSpPr>
          <p:nvPr/>
        </p:nvSpPr>
        <p:spPr bwMode="auto">
          <a:xfrm flipH="1">
            <a:off x="7783513" y="4868863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5265" name="Group 162"/>
          <p:cNvGrpSpPr>
            <a:grpSpLocks/>
          </p:cNvGrpSpPr>
          <p:nvPr/>
        </p:nvGrpSpPr>
        <p:grpSpPr bwMode="auto">
          <a:xfrm>
            <a:off x="8167688" y="3676651"/>
            <a:ext cx="798512" cy="1166813"/>
            <a:chOff x="12762" y="10336"/>
            <a:chExt cx="1027" cy="1700"/>
          </a:xfrm>
        </p:grpSpPr>
        <p:sp>
          <p:nvSpPr>
            <p:cNvPr id="95369" name="Rectangle 163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5370" name="Rectangle 164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5371" name="Line 165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72" name="Line 166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73" name="Line 167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74" name="Line 168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95266" name="Group 209"/>
          <p:cNvGrpSpPr>
            <a:grpSpLocks/>
          </p:cNvGrpSpPr>
          <p:nvPr/>
        </p:nvGrpSpPr>
        <p:grpSpPr bwMode="auto">
          <a:xfrm>
            <a:off x="7699376" y="4989513"/>
            <a:ext cx="798513" cy="1168400"/>
            <a:chOff x="12762" y="10336"/>
            <a:chExt cx="1027" cy="1700"/>
          </a:xfrm>
        </p:grpSpPr>
        <p:sp>
          <p:nvSpPr>
            <p:cNvPr id="95363" name="Rectangle 21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5364" name="Rectangle 21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5365" name="Line 21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66" name="Line 21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67" name="Line 21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68" name="Line 21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5267" name="Oval 216"/>
          <p:cNvSpPr>
            <a:spLocks noChangeArrowheads="1"/>
          </p:cNvSpPr>
          <p:nvPr/>
        </p:nvSpPr>
        <p:spPr bwMode="auto">
          <a:xfrm>
            <a:off x="4287838" y="3616325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5268" name="Oval 217"/>
          <p:cNvSpPr>
            <a:spLocks noChangeArrowheads="1"/>
          </p:cNvSpPr>
          <p:nvPr/>
        </p:nvSpPr>
        <p:spPr bwMode="auto">
          <a:xfrm>
            <a:off x="3128963" y="4745039"/>
            <a:ext cx="114300" cy="117475"/>
          </a:xfrm>
          <a:prstGeom prst="ellipse">
            <a:avLst/>
          </a:prstGeom>
          <a:solidFill>
            <a:srgbClr val="80808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5269" name="Text Box 218"/>
          <p:cNvSpPr txBox="1">
            <a:spLocks noChangeArrowheads="1"/>
          </p:cNvSpPr>
          <p:nvPr/>
        </p:nvSpPr>
        <p:spPr bwMode="auto">
          <a:xfrm>
            <a:off x="9107488" y="3629026"/>
            <a:ext cx="5905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+mn-lt"/>
                <a:ea typeface="+mn-ea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+mn-lt"/>
                <a:ea typeface="+mn-ea"/>
              </a:rPr>
              <a:t>out</a:t>
            </a: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5270" name="Line 219"/>
          <p:cNvSpPr>
            <a:spLocks noChangeShapeType="1"/>
          </p:cNvSpPr>
          <p:nvPr/>
        </p:nvSpPr>
        <p:spPr bwMode="auto">
          <a:xfrm flipH="1" flipV="1">
            <a:off x="6116639" y="5580064"/>
            <a:ext cx="7937" cy="4079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5271" name="Group 220"/>
          <p:cNvGrpSpPr>
            <a:grpSpLocks/>
          </p:cNvGrpSpPr>
          <p:nvPr/>
        </p:nvGrpSpPr>
        <p:grpSpPr bwMode="auto">
          <a:xfrm>
            <a:off x="6111876" y="5211764"/>
            <a:ext cx="385763" cy="319087"/>
            <a:chOff x="11283" y="10423"/>
            <a:chExt cx="475" cy="374"/>
          </a:xfrm>
        </p:grpSpPr>
        <p:sp>
          <p:nvSpPr>
            <p:cNvPr id="95356" name="Rectangle 221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5357" name="Line 222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58" name="Line 223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59" name="Line 224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60" name="Line 225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61" name="Line 226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62" name="Line 227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5272" name="Line 228"/>
          <p:cNvSpPr>
            <a:spLocks noChangeShapeType="1"/>
          </p:cNvSpPr>
          <p:nvPr/>
        </p:nvSpPr>
        <p:spPr bwMode="auto">
          <a:xfrm>
            <a:off x="6369051" y="3995738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273" name="Freeform 229"/>
          <p:cNvSpPr>
            <a:spLocks/>
          </p:cNvSpPr>
          <p:nvPr/>
        </p:nvSpPr>
        <p:spPr bwMode="auto">
          <a:xfrm>
            <a:off x="3187701" y="4843464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6 h 1501"/>
              <a:gd name="T4" fmla="*/ 2147483646 w 6225"/>
              <a:gd name="T5" fmla="*/ 2147483646 h 1501"/>
              <a:gd name="T6" fmla="*/ 2147483646 w 6225"/>
              <a:gd name="T7" fmla="*/ 2147483646 h 1501"/>
              <a:gd name="T8" fmla="*/ 2147483646 w 6225"/>
              <a:gd name="T9" fmla="*/ 2147483646 h 1501"/>
              <a:gd name="T10" fmla="*/ 2147483646 w 6225"/>
              <a:gd name="T11" fmla="*/ 2147483646 h 1501"/>
              <a:gd name="T12" fmla="*/ 2147483646 w 6225"/>
              <a:gd name="T13" fmla="*/ 2147483646 h 1501"/>
              <a:gd name="T14" fmla="*/ 2147483646 w 6225"/>
              <a:gd name="T15" fmla="*/ 2147483646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 cmpd="sng">
            <a:solidFill>
              <a:srgbClr val="80808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274" name="Freeform 230"/>
          <p:cNvSpPr>
            <a:spLocks/>
          </p:cNvSpPr>
          <p:nvPr/>
        </p:nvSpPr>
        <p:spPr bwMode="auto">
          <a:xfrm>
            <a:off x="4346575" y="3676650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6 h 2010"/>
              <a:gd name="T4" fmla="*/ 2147483646 w 5400"/>
              <a:gd name="T5" fmla="*/ 2147483646 h 2010"/>
              <a:gd name="T6" fmla="*/ 2147483646 w 5400"/>
              <a:gd name="T7" fmla="*/ 2147483646 h 2010"/>
              <a:gd name="T8" fmla="*/ 2147483646 w 5400"/>
              <a:gd name="T9" fmla="*/ 2147483646 h 2010"/>
              <a:gd name="T10" fmla="*/ 2147483646 w 5400"/>
              <a:gd name="T11" fmla="*/ 2147483646 h 2010"/>
              <a:gd name="T12" fmla="*/ 2147483646 w 5400"/>
              <a:gd name="T13" fmla="*/ 2147483646 h 2010"/>
              <a:gd name="T14" fmla="*/ 2147483646 w 5400"/>
              <a:gd name="T15" fmla="*/ 2147483646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275" name="Oval 231"/>
          <p:cNvSpPr>
            <a:spLocks noChangeArrowheads="1"/>
          </p:cNvSpPr>
          <p:nvPr/>
        </p:nvSpPr>
        <p:spPr bwMode="auto">
          <a:xfrm>
            <a:off x="4287838" y="3849689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5276" name="Text Box 232"/>
          <p:cNvSpPr txBox="1">
            <a:spLocks noChangeArrowheads="1"/>
          </p:cNvSpPr>
          <p:nvPr/>
        </p:nvSpPr>
        <p:spPr bwMode="auto">
          <a:xfrm>
            <a:off x="4775200" y="3756025"/>
            <a:ext cx="234950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+mn-lt"/>
                <a:ea typeface="+mn-ea"/>
              </a:rPr>
              <a:t>l'</a:t>
            </a:r>
            <a:r>
              <a:rPr lang="en-US" altLang="en-US" sz="2000" baseline="-25000">
                <a:solidFill>
                  <a:srgbClr val="FF0000"/>
                </a:solidFill>
                <a:latin typeface="+mn-lt"/>
                <a:ea typeface="+mn-ea"/>
              </a:rPr>
              <a:t>in</a:t>
            </a:r>
            <a:r>
              <a:rPr lang="en-US" altLang="en-US" sz="1800">
                <a:solidFill>
                  <a:srgbClr val="FF0000"/>
                </a:solidFill>
                <a:latin typeface="+mn-lt"/>
                <a:ea typeface="+mn-ea"/>
              </a:rPr>
              <a:t>:</a:t>
            </a:r>
            <a:r>
              <a:rPr lang="en-US" altLang="en-US" sz="1400">
                <a:solidFill>
                  <a:srgbClr val="FF0000"/>
                </a:solidFill>
                <a:latin typeface="+mn-lt"/>
                <a:ea typeface="+mn-ea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+mn-lt"/>
                <a:ea typeface="+mn-ea"/>
              </a:rPr>
              <a:t>original data, </a:t>
            </a:r>
            <a:r>
              <a:rPr lang="en-US" altLang="en-US" sz="1600" i="1">
                <a:solidFill>
                  <a:srgbClr val="FF0000"/>
                </a:solidFill>
                <a:latin typeface="+mn-lt"/>
                <a:ea typeface="+mn-ea"/>
              </a:rPr>
              <a:t>plus</a:t>
            </a:r>
            <a:r>
              <a:rPr lang="en-US" altLang="en-US" sz="1600">
                <a:solidFill>
                  <a:srgbClr val="FF0000"/>
                </a:solidFill>
                <a:latin typeface="+mn-lt"/>
                <a:ea typeface="+mn-ea"/>
              </a:rPr>
              <a:t> retransmitted data</a:t>
            </a:r>
            <a:endParaRPr lang="en-US" altLang="en-US" sz="16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5277" name="Line 233"/>
          <p:cNvSpPr>
            <a:spLocks noChangeShapeType="1"/>
          </p:cNvSpPr>
          <p:nvPr/>
        </p:nvSpPr>
        <p:spPr bwMode="auto">
          <a:xfrm>
            <a:off x="4433888" y="3916363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278" name="Line 234"/>
          <p:cNvSpPr>
            <a:spLocks noChangeShapeType="1"/>
          </p:cNvSpPr>
          <p:nvPr/>
        </p:nvSpPr>
        <p:spPr bwMode="auto">
          <a:xfrm>
            <a:off x="4429125" y="3683000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279" name="Line 235"/>
          <p:cNvSpPr>
            <a:spLocks noChangeShapeType="1"/>
          </p:cNvSpPr>
          <p:nvPr/>
        </p:nvSpPr>
        <p:spPr bwMode="auto">
          <a:xfrm>
            <a:off x="8640763" y="3835400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5280" name="Text Box 236"/>
          <p:cNvSpPr txBox="1">
            <a:spLocks noChangeArrowheads="1"/>
          </p:cNvSpPr>
          <p:nvPr/>
        </p:nvSpPr>
        <p:spPr bwMode="auto">
          <a:xfrm>
            <a:off x="8327148" y="2332037"/>
            <a:ext cx="3129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2000" i="1"/>
              <a:t>‘</a:t>
            </a:r>
            <a:endParaRPr lang="en-US" altLang="en-US" sz="2000" i="1"/>
          </a:p>
        </p:txBody>
      </p:sp>
      <p:grpSp>
        <p:nvGrpSpPr>
          <p:cNvPr id="95281" name="Group 237"/>
          <p:cNvGrpSpPr>
            <a:grpSpLocks/>
          </p:cNvGrpSpPr>
          <p:nvPr/>
        </p:nvGrpSpPr>
        <p:grpSpPr bwMode="auto">
          <a:xfrm>
            <a:off x="8699500" y="2481310"/>
            <a:ext cx="160337" cy="142875"/>
            <a:chOff x="174" y="3986"/>
            <a:chExt cx="51" cy="62"/>
          </a:xfrm>
        </p:grpSpPr>
        <p:sp>
          <p:nvSpPr>
            <p:cNvPr id="95354" name="Freeform 238"/>
            <p:cNvSpPr>
              <a:spLocks/>
            </p:cNvSpPr>
            <p:nvPr/>
          </p:nvSpPr>
          <p:spPr bwMode="auto">
            <a:xfrm>
              <a:off x="176" y="3986"/>
              <a:ext cx="49" cy="48"/>
            </a:xfrm>
            <a:custGeom>
              <a:avLst/>
              <a:gdLst>
                <a:gd name="T0" fmla="*/ 0 w 49"/>
                <a:gd name="T1" fmla="*/ 0 h 62"/>
                <a:gd name="T2" fmla="*/ 49 w 49"/>
                <a:gd name="T3" fmla="*/ 5 h 62"/>
                <a:gd name="T4" fmla="*/ 4 w 49"/>
                <a:gd name="T5" fmla="*/ 10 h 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9" h="62">
                  <a:moveTo>
                    <a:pt x="0" y="0"/>
                  </a:moveTo>
                  <a:lnTo>
                    <a:pt x="49" y="32"/>
                  </a:lnTo>
                  <a:lnTo>
                    <a:pt x="4" y="62"/>
                  </a:lnTo>
                </a:path>
              </a:pathLst>
            </a:cu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5355" name="Line 239"/>
            <p:cNvSpPr>
              <a:spLocks noChangeShapeType="1"/>
            </p:cNvSpPr>
            <p:nvPr/>
          </p:nvSpPr>
          <p:spPr bwMode="auto">
            <a:xfrm>
              <a:off x="174" y="4048"/>
              <a:ext cx="4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95284" name="Freeform 250"/>
          <p:cNvSpPr>
            <a:spLocks/>
          </p:cNvSpPr>
          <p:nvPr/>
        </p:nvSpPr>
        <p:spPr bwMode="auto">
          <a:xfrm>
            <a:off x="8940801" y="3665538"/>
            <a:ext cx="250825" cy="1212850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5285" name="Group 256"/>
          <p:cNvGrpSpPr>
            <a:grpSpLocks/>
          </p:cNvGrpSpPr>
          <p:nvPr/>
        </p:nvGrpSpPr>
        <p:grpSpPr bwMode="auto">
          <a:xfrm>
            <a:off x="9077326" y="4564064"/>
            <a:ext cx="231775" cy="441325"/>
            <a:chOff x="4140" y="429"/>
            <a:chExt cx="1425" cy="2396"/>
          </a:xfrm>
        </p:grpSpPr>
        <p:sp>
          <p:nvSpPr>
            <p:cNvPr id="95322" name="Freeform 25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23" name="Rectangle 258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5324" name="Freeform 25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25" name="Freeform 26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26" name="Rectangle 261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5327" name="Group 26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5352" name="AutoShape 263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5353" name="AutoShape 264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5328" name="Rectangle 265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5329" name="Group 26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5350" name="AutoShape 267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5351" name="AutoShape 268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5330" name="Rectangle 269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5331" name="Rectangle 270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5332" name="Group 27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5348" name="AutoShape 272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6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5349" name="AutoShape 273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5333" name="Freeform 27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95334" name="Group 27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5346" name="AutoShape 276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5347" name="AutoShape 277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5335" name="Rectangle 278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5336" name="Freeform 27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37" name="Freeform 28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38" name="Oval 281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5339" name="Freeform 28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40" name="AutoShape 283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5341" name="AutoShape 284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5342" name="Oval 285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5343" name="Oval 286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5344" name="Oval 287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5345" name="Rectangle 288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grpSp>
        <p:nvGrpSpPr>
          <p:cNvPr id="95286" name="Group 289"/>
          <p:cNvGrpSpPr>
            <a:grpSpLocks/>
          </p:cNvGrpSpPr>
          <p:nvPr/>
        </p:nvGrpSpPr>
        <p:grpSpPr bwMode="auto">
          <a:xfrm>
            <a:off x="8659814" y="5867401"/>
            <a:ext cx="231775" cy="441325"/>
            <a:chOff x="4140" y="429"/>
            <a:chExt cx="1425" cy="2396"/>
          </a:xfrm>
        </p:grpSpPr>
        <p:sp>
          <p:nvSpPr>
            <p:cNvPr id="95290" name="Freeform 29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291" name="Rectangle 291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5292" name="Freeform 29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293" name="Freeform 29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294" name="Rectangle 294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5295" name="Group 29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5320" name="AutoShape 296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5321" name="AutoShape 297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5296" name="Rectangle 298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5297" name="Group 29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5318" name="AutoShape 300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5319" name="AutoShape 301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5298" name="Rectangle 302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5299" name="Rectangle 303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5300" name="Group 30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5316" name="AutoShape 305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6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5317" name="AutoShape 306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5301" name="Freeform 30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95302" name="Group 30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5314" name="AutoShape 309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5315" name="AutoShape 310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5303" name="Rectangle 311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5304" name="Freeform 31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05" name="Freeform 31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06" name="Oval 314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5307" name="Freeform 31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5308" name="AutoShape 316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5309" name="AutoShape 317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5310" name="Oval 318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5311" name="Oval 319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5312" name="Oval 320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5313" name="Rectangle 321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grpSp>
        <p:nvGrpSpPr>
          <p:cNvPr id="95287" name="Group 325"/>
          <p:cNvGrpSpPr>
            <a:grpSpLocks/>
          </p:cNvGrpSpPr>
          <p:nvPr/>
        </p:nvGrpSpPr>
        <p:grpSpPr bwMode="auto">
          <a:xfrm>
            <a:off x="2185988" y="5594351"/>
            <a:ext cx="525462" cy="434975"/>
            <a:chOff x="-44" y="1473"/>
            <a:chExt cx="981" cy="1105"/>
          </a:xfrm>
        </p:grpSpPr>
        <p:pic>
          <p:nvPicPr>
            <p:cNvPr id="95288" name="Picture 326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289" name="Freeform 327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2326 w 356"/>
                <a:gd name="T3" fmla="*/ 131 h 368"/>
                <a:gd name="T4" fmla="*/ 2759 w 356"/>
                <a:gd name="T5" fmla="*/ 2736 h 368"/>
                <a:gd name="T6" fmla="*/ 608 w 356"/>
                <a:gd name="T7" fmla="*/ 3422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>
                <a:latin typeface="+mn-lt"/>
                <a:ea typeface="+mn-ea"/>
              </a:rPr>
              <a:pPr>
                <a:defRPr/>
              </a:pPr>
              <a:t>157</a:t>
            </a:fld>
            <a:endParaRPr lang="en-US" altLang="zh-CN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4272295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65" name="Rectangle 29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Causes/costs of congestion: scenario 2 </a:t>
            </a:r>
          </a:p>
        </p:txBody>
      </p:sp>
      <p:sp>
        <p:nvSpPr>
          <p:cNvPr id="9012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878256" y="1298575"/>
            <a:ext cx="4369697" cy="1430338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ＭＳ Ｐゴシック" charset="0"/>
              </a:rPr>
              <a:t>idealization: perfect knowledge</a:t>
            </a:r>
          </a:p>
          <a:p>
            <a:pPr>
              <a:lnSpc>
                <a:spcPct val="80000"/>
              </a:lnSpc>
              <a:buFont typeface="Wingdings" charset="0"/>
              <a:buChar char="v"/>
              <a:defRPr/>
            </a:pPr>
            <a:r>
              <a:rPr lang="en-US" sz="2400" dirty="0">
                <a:ea typeface="ＭＳ Ｐゴシック" charset="0"/>
              </a:rPr>
              <a:t>sender sends only when router buffers available </a:t>
            </a:r>
          </a:p>
          <a:p>
            <a:pPr>
              <a:lnSpc>
                <a:spcPct val="80000"/>
              </a:lnSpc>
              <a:buFont typeface="Wingdings" charset="0"/>
              <a:buChar char="v"/>
              <a:defRPr/>
            </a:pPr>
            <a:endParaRPr lang="en-US" sz="2400" dirty="0">
              <a:ea typeface="ＭＳ Ｐゴシック" charset="0"/>
            </a:endParaRPr>
          </a:p>
          <a:p>
            <a:pPr>
              <a:buFont typeface="Wingdings" charset="0"/>
              <a:buChar char="v"/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  <p:sp>
        <p:nvSpPr>
          <p:cNvPr id="96260" name="Freeform 305"/>
          <p:cNvSpPr>
            <a:spLocks/>
          </p:cNvSpPr>
          <p:nvPr/>
        </p:nvSpPr>
        <p:spPr bwMode="auto">
          <a:xfrm flipH="1">
            <a:off x="3635376" y="3465514"/>
            <a:ext cx="250825" cy="1201737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6261" name="Group 380"/>
          <p:cNvGrpSpPr>
            <a:grpSpLocks/>
          </p:cNvGrpSpPr>
          <p:nvPr/>
        </p:nvGrpSpPr>
        <p:grpSpPr bwMode="auto">
          <a:xfrm>
            <a:off x="3240088" y="4425951"/>
            <a:ext cx="525462" cy="434975"/>
            <a:chOff x="-44" y="1473"/>
            <a:chExt cx="981" cy="1105"/>
          </a:xfrm>
        </p:grpSpPr>
        <p:pic>
          <p:nvPicPr>
            <p:cNvPr id="96426" name="Picture 381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427" name="Freeform 382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2326 w 356"/>
                <a:gd name="T3" fmla="*/ 131 h 368"/>
                <a:gd name="T4" fmla="*/ 2759 w 356"/>
                <a:gd name="T5" fmla="*/ 2736 h 368"/>
                <a:gd name="T6" fmla="*/ 608 w 356"/>
                <a:gd name="T7" fmla="*/ 3422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6262" name="Freeform 376"/>
          <p:cNvSpPr>
            <a:spLocks/>
          </p:cNvSpPr>
          <p:nvPr/>
        </p:nvSpPr>
        <p:spPr bwMode="auto">
          <a:xfrm>
            <a:off x="8483601" y="4970463"/>
            <a:ext cx="250825" cy="1212850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263" name="Freeform 302"/>
          <p:cNvSpPr>
            <a:spLocks/>
          </p:cNvSpPr>
          <p:nvPr/>
        </p:nvSpPr>
        <p:spPr bwMode="auto">
          <a:xfrm flipH="1">
            <a:off x="2590801" y="4667250"/>
            <a:ext cx="250825" cy="1201738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264" name="Freeform 299"/>
          <p:cNvSpPr>
            <a:spLocks/>
          </p:cNvSpPr>
          <p:nvPr/>
        </p:nvSpPr>
        <p:spPr bwMode="auto">
          <a:xfrm>
            <a:off x="8940801" y="3665538"/>
            <a:ext cx="250825" cy="1212850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266" name="Oval 4"/>
          <p:cNvSpPr>
            <a:spLocks noChangeArrowheads="1"/>
          </p:cNvSpPr>
          <p:nvPr/>
        </p:nvSpPr>
        <p:spPr bwMode="auto">
          <a:xfrm>
            <a:off x="5319714" y="5326063"/>
            <a:ext cx="1304925" cy="303212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6267" name="Line 5"/>
          <p:cNvSpPr>
            <a:spLocks noChangeShapeType="1"/>
          </p:cNvSpPr>
          <p:nvPr/>
        </p:nvSpPr>
        <p:spPr bwMode="auto">
          <a:xfrm>
            <a:off x="5319713" y="5302251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268" name="Line 6"/>
          <p:cNvSpPr>
            <a:spLocks noChangeShapeType="1"/>
          </p:cNvSpPr>
          <p:nvPr/>
        </p:nvSpPr>
        <p:spPr bwMode="auto">
          <a:xfrm>
            <a:off x="6624638" y="5302251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269" name="Rectangle 7"/>
          <p:cNvSpPr>
            <a:spLocks noChangeArrowheads="1"/>
          </p:cNvSpPr>
          <p:nvPr/>
        </p:nvSpPr>
        <p:spPr bwMode="auto">
          <a:xfrm>
            <a:off x="5319713" y="5302250"/>
            <a:ext cx="309562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6270" name="Rectangle 8"/>
          <p:cNvSpPr>
            <a:spLocks noChangeArrowheads="1"/>
          </p:cNvSpPr>
          <p:nvPr/>
        </p:nvSpPr>
        <p:spPr bwMode="auto">
          <a:xfrm>
            <a:off x="6229350" y="5289550"/>
            <a:ext cx="395288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6271" name="Oval 9"/>
          <p:cNvSpPr>
            <a:spLocks noChangeArrowheads="1"/>
          </p:cNvSpPr>
          <p:nvPr/>
        </p:nvSpPr>
        <p:spPr bwMode="auto">
          <a:xfrm>
            <a:off x="5314951" y="5103814"/>
            <a:ext cx="1306513" cy="352425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grpSp>
        <p:nvGrpSpPr>
          <p:cNvPr id="96272" name="Group 10"/>
          <p:cNvGrpSpPr>
            <a:grpSpLocks/>
          </p:cNvGrpSpPr>
          <p:nvPr/>
        </p:nvGrpSpPr>
        <p:grpSpPr bwMode="auto">
          <a:xfrm>
            <a:off x="5621338" y="5160964"/>
            <a:ext cx="647700" cy="206375"/>
            <a:chOff x="2848" y="848"/>
            <a:chExt cx="140" cy="98"/>
          </a:xfrm>
        </p:grpSpPr>
        <p:sp>
          <p:nvSpPr>
            <p:cNvPr id="96423" name="Line 1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424" name="Line 1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425" name="Line 1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6273" name="Line 14"/>
          <p:cNvSpPr>
            <a:spLocks noChangeShapeType="1"/>
          </p:cNvSpPr>
          <p:nvPr/>
        </p:nvSpPr>
        <p:spPr bwMode="auto">
          <a:xfrm>
            <a:off x="5621339" y="5359401"/>
            <a:ext cx="231775" cy="476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274" name="Line 15"/>
          <p:cNvSpPr>
            <a:spLocks noChangeShapeType="1"/>
          </p:cNvSpPr>
          <p:nvPr/>
        </p:nvSpPr>
        <p:spPr bwMode="auto">
          <a:xfrm flipV="1">
            <a:off x="6065838" y="5159375"/>
            <a:ext cx="203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275" name="Line 16"/>
          <p:cNvSpPr>
            <a:spLocks noChangeShapeType="1"/>
          </p:cNvSpPr>
          <p:nvPr/>
        </p:nvSpPr>
        <p:spPr bwMode="auto">
          <a:xfrm flipV="1">
            <a:off x="5834063" y="5159376"/>
            <a:ext cx="241300" cy="2000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276" name="Text Box 17"/>
          <p:cNvSpPr txBox="1">
            <a:spLocks noChangeArrowheads="1"/>
          </p:cNvSpPr>
          <p:nvPr/>
        </p:nvSpPr>
        <p:spPr bwMode="auto">
          <a:xfrm>
            <a:off x="4232276" y="5934075"/>
            <a:ext cx="2136775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2"/>
                </a:solidFill>
                <a:latin typeface="+mn-lt"/>
                <a:ea typeface="+mn-ea"/>
              </a:rPr>
              <a:t>finite shared output link buffers</a:t>
            </a:r>
          </a:p>
        </p:txBody>
      </p:sp>
      <p:sp>
        <p:nvSpPr>
          <p:cNvPr id="96277" name="Line 18"/>
          <p:cNvSpPr>
            <a:spLocks noChangeShapeType="1"/>
          </p:cNvSpPr>
          <p:nvPr/>
        </p:nvSpPr>
        <p:spPr bwMode="auto">
          <a:xfrm flipH="1">
            <a:off x="3948113" y="4856163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278" name="Line 19"/>
          <p:cNvSpPr>
            <a:spLocks noChangeShapeType="1"/>
          </p:cNvSpPr>
          <p:nvPr/>
        </p:nvSpPr>
        <p:spPr bwMode="auto">
          <a:xfrm flipH="1">
            <a:off x="4545013" y="4856164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6279" name="Group 60"/>
          <p:cNvGrpSpPr>
            <a:grpSpLocks/>
          </p:cNvGrpSpPr>
          <p:nvPr/>
        </p:nvGrpSpPr>
        <p:grpSpPr bwMode="auto">
          <a:xfrm>
            <a:off x="3875088" y="3541713"/>
            <a:ext cx="798512" cy="1166812"/>
            <a:chOff x="12762" y="10336"/>
            <a:chExt cx="1027" cy="1700"/>
          </a:xfrm>
        </p:grpSpPr>
        <p:sp>
          <p:nvSpPr>
            <p:cNvPr id="96417" name="Rectangle 61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6418" name="Rectangle 62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6419" name="Line 63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420" name="Line 64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421" name="Line 65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422" name="Line 66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6280" name="Text Box 68"/>
          <p:cNvSpPr txBox="1">
            <a:spLocks noChangeArrowheads="1"/>
          </p:cNvSpPr>
          <p:nvPr/>
        </p:nvSpPr>
        <p:spPr bwMode="auto">
          <a:xfrm>
            <a:off x="4892675" y="3427414"/>
            <a:ext cx="188118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+mn-lt"/>
                <a:ea typeface="+mn-ea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+mn-lt"/>
                <a:ea typeface="+mn-ea"/>
              </a:rPr>
              <a:t>in</a:t>
            </a:r>
            <a:r>
              <a:rPr lang="en-US" altLang="en-US" sz="1600" baseline="-25000">
                <a:solidFill>
                  <a:srgbClr val="FF0000"/>
                </a:solidFill>
                <a:latin typeface="+mn-lt"/>
                <a:ea typeface="+mn-ea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+mn-lt"/>
                <a:ea typeface="+mn-ea"/>
              </a:rPr>
              <a:t>: original data</a:t>
            </a:r>
            <a:endParaRPr lang="en-US" altLang="en-US" sz="16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6281" name="Line 69"/>
          <p:cNvSpPr>
            <a:spLocks noChangeShapeType="1"/>
          </p:cNvSpPr>
          <p:nvPr/>
        </p:nvSpPr>
        <p:spPr bwMode="auto">
          <a:xfrm flipH="1">
            <a:off x="3409951" y="5961064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6282" name="Group 110"/>
          <p:cNvGrpSpPr>
            <a:grpSpLocks/>
          </p:cNvGrpSpPr>
          <p:nvPr/>
        </p:nvGrpSpPr>
        <p:grpSpPr bwMode="auto">
          <a:xfrm>
            <a:off x="2822576" y="4695826"/>
            <a:ext cx="798513" cy="1166813"/>
            <a:chOff x="12762" y="10336"/>
            <a:chExt cx="1027" cy="1700"/>
          </a:xfrm>
        </p:grpSpPr>
        <p:sp>
          <p:nvSpPr>
            <p:cNvPr id="96411" name="Rectangle 111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6412" name="Rectangle 112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6413" name="Line 113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414" name="Line 114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415" name="Line 115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416" name="Line 116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6283" name="Line 118"/>
          <p:cNvSpPr>
            <a:spLocks noChangeShapeType="1"/>
          </p:cNvSpPr>
          <p:nvPr/>
        </p:nvSpPr>
        <p:spPr bwMode="auto">
          <a:xfrm flipH="1">
            <a:off x="4545013" y="5372100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284" name="Line 119"/>
          <p:cNvSpPr>
            <a:spLocks noChangeShapeType="1"/>
          </p:cNvSpPr>
          <p:nvPr/>
        </p:nvSpPr>
        <p:spPr bwMode="auto">
          <a:xfrm flipH="1">
            <a:off x="6534151" y="5372100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285" name="Line 120"/>
          <p:cNvSpPr>
            <a:spLocks noChangeShapeType="1"/>
          </p:cNvSpPr>
          <p:nvPr/>
        </p:nvSpPr>
        <p:spPr bwMode="auto">
          <a:xfrm flipH="1">
            <a:off x="6684963" y="4856163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286" name="Line 121"/>
          <p:cNvSpPr>
            <a:spLocks noChangeShapeType="1"/>
          </p:cNvSpPr>
          <p:nvPr/>
        </p:nvSpPr>
        <p:spPr bwMode="auto">
          <a:xfrm flipH="1">
            <a:off x="6673851" y="5973763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287" name="Line 122"/>
          <p:cNvSpPr>
            <a:spLocks noChangeShapeType="1"/>
          </p:cNvSpPr>
          <p:nvPr/>
        </p:nvSpPr>
        <p:spPr bwMode="auto">
          <a:xfrm flipH="1">
            <a:off x="7783513" y="4868863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6288" name="Group 163"/>
          <p:cNvGrpSpPr>
            <a:grpSpLocks/>
          </p:cNvGrpSpPr>
          <p:nvPr/>
        </p:nvGrpSpPr>
        <p:grpSpPr bwMode="auto">
          <a:xfrm>
            <a:off x="8167688" y="3676651"/>
            <a:ext cx="798512" cy="1166813"/>
            <a:chOff x="12762" y="10336"/>
            <a:chExt cx="1027" cy="1700"/>
          </a:xfrm>
        </p:grpSpPr>
        <p:sp>
          <p:nvSpPr>
            <p:cNvPr id="96405" name="Rectangle 164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6406" name="Rectangle 165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6407" name="Line 166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408" name="Line 167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409" name="Line 168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410" name="Line 169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96289" name="Group 210"/>
          <p:cNvGrpSpPr>
            <a:grpSpLocks/>
          </p:cNvGrpSpPr>
          <p:nvPr/>
        </p:nvGrpSpPr>
        <p:grpSpPr bwMode="auto">
          <a:xfrm>
            <a:off x="7699376" y="4989513"/>
            <a:ext cx="798513" cy="1168400"/>
            <a:chOff x="12762" y="10336"/>
            <a:chExt cx="1027" cy="1700"/>
          </a:xfrm>
        </p:grpSpPr>
        <p:sp>
          <p:nvSpPr>
            <p:cNvPr id="96399" name="Rectangle 211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6400" name="Rectangle 212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6401" name="Line 213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402" name="Line 214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403" name="Line 215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404" name="Line 216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6290" name="Oval 217"/>
          <p:cNvSpPr>
            <a:spLocks noChangeArrowheads="1"/>
          </p:cNvSpPr>
          <p:nvPr/>
        </p:nvSpPr>
        <p:spPr bwMode="auto">
          <a:xfrm>
            <a:off x="4287838" y="3616325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6291" name="Oval 218"/>
          <p:cNvSpPr>
            <a:spLocks noChangeArrowheads="1"/>
          </p:cNvSpPr>
          <p:nvPr/>
        </p:nvSpPr>
        <p:spPr bwMode="auto">
          <a:xfrm>
            <a:off x="3128963" y="4745039"/>
            <a:ext cx="114300" cy="117475"/>
          </a:xfrm>
          <a:prstGeom prst="ellipse">
            <a:avLst/>
          </a:prstGeom>
          <a:solidFill>
            <a:srgbClr val="80808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6292" name="Text Box 219"/>
          <p:cNvSpPr txBox="1">
            <a:spLocks noChangeArrowheads="1"/>
          </p:cNvSpPr>
          <p:nvPr/>
        </p:nvSpPr>
        <p:spPr bwMode="auto">
          <a:xfrm>
            <a:off x="9107488" y="3629026"/>
            <a:ext cx="5905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+mn-lt"/>
                <a:ea typeface="+mn-ea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+mn-lt"/>
                <a:ea typeface="+mn-ea"/>
              </a:rPr>
              <a:t>out</a:t>
            </a: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6293" name="Line 220"/>
          <p:cNvSpPr>
            <a:spLocks noChangeShapeType="1"/>
          </p:cNvSpPr>
          <p:nvPr/>
        </p:nvSpPr>
        <p:spPr bwMode="auto">
          <a:xfrm flipH="1" flipV="1">
            <a:off x="6116639" y="5580064"/>
            <a:ext cx="7937" cy="4079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6294" name="Group 221"/>
          <p:cNvGrpSpPr>
            <a:grpSpLocks/>
          </p:cNvGrpSpPr>
          <p:nvPr/>
        </p:nvGrpSpPr>
        <p:grpSpPr bwMode="auto">
          <a:xfrm>
            <a:off x="6111876" y="5211764"/>
            <a:ext cx="385763" cy="319087"/>
            <a:chOff x="11283" y="10423"/>
            <a:chExt cx="475" cy="374"/>
          </a:xfrm>
        </p:grpSpPr>
        <p:sp>
          <p:nvSpPr>
            <p:cNvPr id="96392" name="Rectangle 222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6393" name="Line 223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394" name="Line 224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395" name="Line 225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396" name="Line 226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397" name="Line 227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398" name="Line 228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6295" name="Line 229"/>
          <p:cNvSpPr>
            <a:spLocks noChangeShapeType="1"/>
          </p:cNvSpPr>
          <p:nvPr/>
        </p:nvSpPr>
        <p:spPr bwMode="auto">
          <a:xfrm>
            <a:off x="6369051" y="3995738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296" name="Freeform 230"/>
          <p:cNvSpPr>
            <a:spLocks/>
          </p:cNvSpPr>
          <p:nvPr/>
        </p:nvSpPr>
        <p:spPr bwMode="auto">
          <a:xfrm>
            <a:off x="3187701" y="4843464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6 h 1501"/>
              <a:gd name="T4" fmla="*/ 2147483646 w 6225"/>
              <a:gd name="T5" fmla="*/ 2147483646 h 1501"/>
              <a:gd name="T6" fmla="*/ 2147483646 w 6225"/>
              <a:gd name="T7" fmla="*/ 2147483646 h 1501"/>
              <a:gd name="T8" fmla="*/ 2147483646 w 6225"/>
              <a:gd name="T9" fmla="*/ 2147483646 h 1501"/>
              <a:gd name="T10" fmla="*/ 2147483646 w 6225"/>
              <a:gd name="T11" fmla="*/ 2147483646 h 1501"/>
              <a:gd name="T12" fmla="*/ 2147483646 w 6225"/>
              <a:gd name="T13" fmla="*/ 2147483646 h 1501"/>
              <a:gd name="T14" fmla="*/ 2147483646 w 6225"/>
              <a:gd name="T15" fmla="*/ 2147483646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 cmpd="sng">
            <a:solidFill>
              <a:srgbClr val="80808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297" name="Freeform 231"/>
          <p:cNvSpPr>
            <a:spLocks/>
          </p:cNvSpPr>
          <p:nvPr/>
        </p:nvSpPr>
        <p:spPr bwMode="auto">
          <a:xfrm>
            <a:off x="4346575" y="3676650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6 h 2010"/>
              <a:gd name="T4" fmla="*/ 2147483646 w 5400"/>
              <a:gd name="T5" fmla="*/ 2147483646 h 2010"/>
              <a:gd name="T6" fmla="*/ 2147483646 w 5400"/>
              <a:gd name="T7" fmla="*/ 2147483646 h 2010"/>
              <a:gd name="T8" fmla="*/ 2147483646 w 5400"/>
              <a:gd name="T9" fmla="*/ 2147483646 h 2010"/>
              <a:gd name="T10" fmla="*/ 2147483646 w 5400"/>
              <a:gd name="T11" fmla="*/ 2147483646 h 2010"/>
              <a:gd name="T12" fmla="*/ 2147483646 w 5400"/>
              <a:gd name="T13" fmla="*/ 2147483646 h 2010"/>
              <a:gd name="T14" fmla="*/ 2147483646 w 5400"/>
              <a:gd name="T15" fmla="*/ 2147483646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298" name="Oval 232"/>
          <p:cNvSpPr>
            <a:spLocks noChangeArrowheads="1"/>
          </p:cNvSpPr>
          <p:nvPr/>
        </p:nvSpPr>
        <p:spPr bwMode="auto">
          <a:xfrm>
            <a:off x="4287838" y="3849689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6299" name="Text Box 233"/>
          <p:cNvSpPr txBox="1">
            <a:spLocks noChangeArrowheads="1"/>
          </p:cNvSpPr>
          <p:nvPr/>
        </p:nvSpPr>
        <p:spPr bwMode="auto">
          <a:xfrm>
            <a:off x="4775200" y="3756025"/>
            <a:ext cx="234950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+mn-lt"/>
                <a:ea typeface="+mn-ea"/>
              </a:rPr>
              <a:t>l'</a:t>
            </a:r>
            <a:r>
              <a:rPr lang="en-US" altLang="en-US" sz="2000" baseline="-25000">
                <a:solidFill>
                  <a:srgbClr val="FF0000"/>
                </a:solidFill>
                <a:latin typeface="+mn-lt"/>
                <a:ea typeface="+mn-ea"/>
              </a:rPr>
              <a:t>in</a:t>
            </a:r>
            <a:r>
              <a:rPr lang="en-US" altLang="en-US" sz="1800">
                <a:solidFill>
                  <a:srgbClr val="FF0000"/>
                </a:solidFill>
                <a:latin typeface="+mn-lt"/>
                <a:ea typeface="+mn-ea"/>
              </a:rPr>
              <a:t>:</a:t>
            </a:r>
            <a:r>
              <a:rPr lang="en-US" altLang="en-US" sz="1400">
                <a:solidFill>
                  <a:srgbClr val="FF0000"/>
                </a:solidFill>
                <a:latin typeface="+mn-lt"/>
                <a:ea typeface="+mn-ea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+mn-lt"/>
                <a:ea typeface="+mn-ea"/>
              </a:rPr>
              <a:t>original data, </a:t>
            </a:r>
            <a:r>
              <a:rPr lang="en-US" altLang="en-US" sz="1600" i="1">
                <a:solidFill>
                  <a:srgbClr val="FF0000"/>
                </a:solidFill>
                <a:latin typeface="+mn-lt"/>
                <a:ea typeface="+mn-ea"/>
              </a:rPr>
              <a:t>plus</a:t>
            </a:r>
            <a:r>
              <a:rPr lang="en-US" altLang="en-US" sz="1600">
                <a:solidFill>
                  <a:srgbClr val="FF0000"/>
                </a:solidFill>
                <a:latin typeface="+mn-lt"/>
                <a:ea typeface="+mn-ea"/>
              </a:rPr>
              <a:t> retransmitted data</a:t>
            </a:r>
            <a:endParaRPr lang="en-US" altLang="en-US" sz="16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6300" name="Line 234"/>
          <p:cNvSpPr>
            <a:spLocks noChangeShapeType="1"/>
          </p:cNvSpPr>
          <p:nvPr/>
        </p:nvSpPr>
        <p:spPr bwMode="auto">
          <a:xfrm>
            <a:off x="4433888" y="3916363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301" name="Line 235"/>
          <p:cNvSpPr>
            <a:spLocks noChangeShapeType="1"/>
          </p:cNvSpPr>
          <p:nvPr/>
        </p:nvSpPr>
        <p:spPr bwMode="auto">
          <a:xfrm>
            <a:off x="4429125" y="3683000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6302" name="Line 236"/>
          <p:cNvSpPr>
            <a:spLocks noChangeShapeType="1"/>
          </p:cNvSpPr>
          <p:nvPr/>
        </p:nvSpPr>
        <p:spPr bwMode="auto">
          <a:xfrm>
            <a:off x="8640763" y="3835400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55569" name="Rectangle 241"/>
          <p:cNvSpPr>
            <a:spLocks noChangeArrowheads="1"/>
          </p:cNvSpPr>
          <p:nvPr/>
        </p:nvSpPr>
        <p:spPr bwMode="auto">
          <a:xfrm>
            <a:off x="4235451" y="3590926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55570" name="Rectangle 242"/>
          <p:cNvSpPr>
            <a:spLocks noChangeArrowheads="1"/>
          </p:cNvSpPr>
          <p:nvPr/>
        </p:nvSpPr>
        <p:spPr bwMode="auto">
          <a:xfrm>
            <a:off x="3905251" y="3824289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55571" name="Text Box 243"/>
          <p:cNvSpPr txBox="1">
            <a:spLocks noChangeArrowheads="1"/>
          </p:cNvSpPr>
          <p:nvPr/>
        </p:nvSpPr>
        <p:spPr bwMode="auto">
          <a:xfrm>
            <a:off x="3317484" y="3714750"/>
            <a:ext cx="5405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>
                <a:solidFill>
                  <a:srgbClr val="006600"/>
                </a:solidFill>
                <a:latin typeface="+mn-lt"/>
                <a:ea typeface="+mn-ea"/>
              </a:rPr>
              <a:t>copy</a:t>
            </a:r>
          </a:p>
        </p:txBody>
      </p:sp>
      <p:sp>
        <p:nvSpPr>
          <p:cNvPr id="355587" name="Text Box 259"/>
          <p:cNvSpPr txBox="1">
            <a:spLocks noChangeArrowheads="1"/>
          </p:cNvSpPr>
          <p:nvPr/>
        </p:nvSpPr>
        <p:spPr bwMode="auto">
          <a:xfrm>
            <a:off x="5359849" y="4783138"/>
            <a:ext cx="15421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i="1">
                <a:solidFill>
                  <a:srgbClr val="006600"/>
                </a:solidFill>
                <a:latin typeface="+mn-lt"/>
                <a:ea typeface="+mn-ea"/>
              </a:rPr>
              <a:t>free buffer space!</a:t>
            </a:r>
          </a:p>
        </p:txBody>
      </p:sp>
      <p:grpSp>
        <p:nvGrpSpPr>
          <p:cNvPr id="355617" name="Group 289"/>
          <p:cNvGrpSpPr>
            <a:grpSpLocks/>
          </p:cNvGrpSpPr>
          <p:nvPr/>
        </p:nvGrpSpPr>
        <p:grpSpPr bwMode="auto">
          <a:xfrm>
            <a:off x="6475413" y="1201739"/>
            <a:ext cx="1955800" cy="1704975"/>
            <a:chOff x="2962" y="778"/>
            <a:chExt cx="1232" cy="1074"/>
          </a:xfrm>
        </p:grpSpPr>
        <p:sp>
          <p:nvSpPr>
            <p:cNvPr id="96381" name="Line 278"/>
            <p:cNvSpPr>
              <a:spLocks noChangeShapeType="1"/>
            </p:cNvSpPr>
            <p:nvPr/>
          </p:nvSpPr>
          <p:spPr bwMode="auto">
            <a:xfrm>
              <a:off x="3278" y="820"/>
              <a:ext cx="0" cy="80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6382" name="Line 279"/>
            <p:cNvSpPr>
              <a:spLocks noChangeShapeType="1"/>
            </p:cNvSpPr>
            <p:nvPr/>
          </p:nvSpPr>
          <p:spPr bwMode="auto">
            <a:xfrm flipV="1">
              <a:off x="3272" y="1620"/>
              <a:ext cx="92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6383" name="Line 280"/>
            <p:cNvSpPr>
              <a:spLocks noChangeShapeType="1"/>
            </p:cNvSpPr>
            <p:nvPr/>
          </p:nvSpPr>
          <p:spPr bwMode="auto">
            <a:xfrm>
              <a:off x="3992" y="908"/>
              <a:ext cx="0" cy="6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6384" name="Freeform 281"/>
            <p:cNvSpPr>
              <a:spLocks/>
            </p:cNvSpPr>
            <p:nvPr/>
          </p:nvSpPr>
          <p:spPr bwMode="auto">
            <a:xfrm>
              <a:off x="3274" y="886"/>
              <a:ext cx="720" cy="732"/>
            </a:xfrm>
            <a:custGeom>
              <a:avLst/>
              <a:gdLst>
                <a:gd name="T0" fmla="*/ 0 w 720"/>
                <a:gd name="T1" fmla="*/ 732 h 732"/>
                <a:gd name="T2" fmla="*/ 720 w 720"/>
                <a:gd name="T3" fmla="*/ 0 h 73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20" h="732">
                  <a:moveTo>
                    <a:pt x="0" y="732"/>
                  </a:moveTo>
                  <a:lnTo>
                    <a:pt x="720" y="0"/>
                  </a:ln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6385" name="Line 282"/>
            <p:cNvSpPr>
              <a:spLocks noChangeShapeType="1"/>
            </p:cNvSpPr>
            <p:nvPr/>
          </p:nvSpPr>
          <p:spPr bwMode="auto">
            <a:xfrm>
              <a:off x="3226" y="886"/>
              <a:ext cx="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6386" name="Line 283"/>
            <p:cNvSpPr>
              <a:spLocks noChangeShapeType="1"/>
            </p:cNvSpPr>
            <p:nvPr/>
          </p:nvSpPr>
          <p:spPr bwMode="auto">
            <a:xfrm>
              <a:off x="3990" y="1624"/>
              <a:ext cx="0" cy="5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6387" name="Text Box 284"/>
            <p:cNvSpPr txBox="1">
              <a:spLocks noChangeArrowheads="1"/>
            </p:cNvSpPr>
            <p:nvPr/>
          </p:nvSpPr>
          <p:spPr bwMode="auto">
            <a:xfrm>
              <a:off x="2962" y="778"/>
              <a:ext cx="31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/>
                <a:t>R/2</a:t>
              </a:r>
            </a:p>
          </p:txBody>
        </p:sp>
        <p:sp>
          <p:nvSpPr>
            <p:cNvPr id="96388" name="Text Box 285"/>
            <p:cNvSpPr txBox="1">
              <a:spLocks noChangeArrowheads="1"/>
            </p:cNvSpPr>
            <p:nvPr/>
          </p:nvSpPr>
          <p:spPr bwMode="auto">
            <a:xfrm>
              <a:off x="3846" y="1646"/>
              <a:ext cx="31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/>
                <a:t>R/2</a:t>
              </a:r>
            </a:p>
          </p:txBody>
        </p:sp>
        <p:sp>
          <p:nvSpPr>
            <p:cNvPr id="96389" name="Text Box 286"/>
            <p:cNvSpPr txBox="1">
              <a:spLocks noChangeArrowheads="1"/>
            </p:cNvSpPr>
            <p:nvPr/>
          </p:nvSpPr>
          <p:spPr bwMode="auto">
            <a:xfrm rot="-5400000">
              <a:off x="2955" y="1148"/>
              <a:ext cx="36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Symbol" panose="05050102010706020507" pitchFamily="18" charset="2"/>
                </a:rPr>
                <a:t>l</a:t>
              </a:r>
              <a:r>
                <a:rPr lang="en-US" altLang="zh-CN" sz="2000" baseline="-25000"/>
                <a:t>out</a:t>
              </a:r>
            </a:p>
          </p:txBody>
        </p:sp>
        <p:sp>
          <p:nvSpPr>
            <p:cNvPr id="96390" name="Text Box 287"/>
            <p:cNvSpPr txBox="1">
              <a:spLocks noChangeArrowheads="1"/>
            </p:cNvSpPr>
            <p:nvPr/>
          </p:nvSpPr>
          <p:spPr bwMode="auto">
            <a:xfrm>
              <a:off x="3525" y="1600"/>
              <a:ext cx="29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>
                  <a:latin typeface="Symbol" panose="05050102010706020507" pitchFamily="18" charset="2"/>
                </a:rPr>
                <a:t>l</a:t>
              </a:r>
              <a:r>
                <a:rPr lang="en-US" altLang="zh-CN" sz="2000" baseline="-25000"/>
                <a:t>in</a:t>
              </a:r>
            </a:p>
          </p:txBody>
        </p:sp>
        <p:sp>
          <p:nvSpPr>
            <p:cNvPr id="96391" name="Line 288"/>
            <p:cNvSpPr>
              <a:spLocks noChangeShapeType="1"/>
            </p:cNvSpPr>
            <p:nvPr/>
          </p:nvSpPr>
          <p:spPr bwMode="auto">
            <a:xfrm>
              <a:off x="3290" y="887"/>
              <a:ext cx="65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96310" name="Text Box 308"/>
          <p:cNvSpPr txBox="1">
            <a:spLocks noChangeArrowheads="1"/>
          </p:cNvSpPr>
          <p:nvPr/>
        </p:nvSpPr>
        <p:spPr bwMode="auto">
          <a:xfrm>
            <a:off x="2692400" y="6073775"/>
            <a:ext cx="8778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2"/>
                </a:solidFill>
                <a:latin typeface="+mn-lt"/>
                <a:ea typeface="+mn-ea"/>
              </a:rPr>
              <a:t>Host B</a:t>
            </a:r>
          </a:p>
        </p:txBody>
      </p:sp>
      <p:sp>
        <p:nvSpPr>
          <p:cNvPr id="96311" name="Text Box 309"/>
          <p:cNvSpPr txBox="1">
            <a:spLocks noChangeArrowheads="1"/>
          </p:cNvSpPr>
          <p:nvPr/>
        </p:nvSpPr>
        <p:spPr bwMode="auto">
          <a:xfrm>
            <a:off x="3822700" y="4705350"/>
            <a:ext cx="8524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2"/>
                </a:solidFill>
                <a:latin typeface="+mn-lt"/>
                <a:ea typeface="+mn-ea"/>
              </a:rPr>
              <a:t>A</a:t>
            </a:r>
          </a:p>
        </p:txBody>
      </p:sp>
      <p:grpSp>
        <p:nvGrpSpPr>
          <p:cNvPr id="96312" name="Group 310"/>
          <p:cNvGrpSpPr>
            <a:grpSpLocks/>
          </p:cNvGrpSpPr>
          <p:nvPr/>
        </p:nvGrpSpPr>
        <p:grpSpPr bwMode="auto">
          <a:xfrm>
            <a:off x="9077326" y="4564064"/>
            <a:ext cx="231775" cy="441325"/>
            <a:chOff x="4140" y="429"/>
            <a:chExt cx="1425" cy="2396"/>
          </a:xfrm>
        </p:grpSpPr>
        <p:sp>
          <p:nvSpPr>
            <p:cNvPr id="96349" name="Freeform 311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350" name="Rectangle 312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6351" name="Freeform 313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352" name="Freeform 314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353" name="Rectangle 315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6354" name="Group 316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6379" name="AutoShape 317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6380" name="AutoShape 318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6355" name="Rectangle 319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6356" name="Group 320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6377" name="AutoShape 321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6378" name="AutoShape 322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6357" name="Rectangle 323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6358" name="Rectangle 324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6359" name="Group 325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6375" name="AutoShape 326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6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6376" name="AutoShape 327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6360" name="Freeform 328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96361" name="Group 329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6373" name="AutoShape 330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6374" name="AutoShape 331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6362" name="Rectangle 332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6363" name="Freeform 333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364" name="Freeform 334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365" name="Oval 335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6366" name="Freeform 336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367" name="AutoShape 337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6368" name="AutoShape 338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6369" name="Oval 339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6370" name="Oval 340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6371" name="Oval 341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6372" name="Rectangle 342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grpSp>
        <p:nvGrpSpPr>
          <p:cNvPr id="96313" name="Group 343"/>
          <p:cNvGrpSpPr>
            <a:grpSpLocks/>
          </p:cNvGrpSpPr>
          <p:nvPr/>
        </p:nvGrpSpPr>
        <p:grpSpPr bwMode="auto">
          <a:xfrm>
            <a:off x="8659814" y="5867401"/>
            <a:ext cx="231775" cy="441325"/>
            <a:chOff x="4140" y="429"/>
            <a:chExt cx="1425" cy="2396"/>
          </a:xfrm>
        </p:grpSpPr>
        <p:sp>
          <p:nvSpPr>
            <p:cNvPr id="96317" name="Freeform 344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318" name="Rectangle 345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6319" name="Freeform 346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320" name="Freeform 347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321" name="Rectangle 348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6322" name="Group 349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6347" name="AutoShape 350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6348" name="AutoShape 351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6323" name="Rectangle 352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6324" name="Group 353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6345" name="AutoShape 354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6346" name="AutoShape 355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6325" name="Rectangle 356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6326" name="Rectangle 357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6327" name="Group 358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6343" name="AutoShape 359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6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6344" name="AutoShape 360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6328" name="Freeform 361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96329" name="Group 362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6341" name="AutoShape 363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6342" name="AutoShape 364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6330" name="Rectangle 365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6331" name="Freeform 366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332" name="Freeform 367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333" name="Oval 368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6334" name="Freeform 369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6335" name="AutoShape 370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6336" name="AutoShape 371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6337" name="Oval 372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6338" name="Oval 373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6339" name="Oval 374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6340" name="Rectangle 375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grpSp>
        <p:nvGrpSpPr>
          <p:cNvPr id="96314" name="Group 377"/>
          <p:cNvGrpSpPr>
            <a:grpSpLocks/>
          </p:cNvGrpSpPr>
          <p:nvPr/>
        </p:nvGrpSpPr>
        <p:grpSpPr bwMode="auto">
          <a:xfrm>
            <a:off x="2185988" y="5605464"/>
            <a:ext cx="525462" cy="434975"/>
            <a:chOff x="-44" y="1473"/>
            <a:chExt cx="981" cy="1105"/>
          </a:xfrm>
        </p:grpSpPr>
        <p:pic>
          <p:nvPicPr>
            <p:cNvPr id="96315" name="Picture 378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316" name="Freeform 37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2326 w 356"/>
                <a:gd name="T3" fmla="*/ 131 h 368"/>
                <a:gd name="T4" fmla="*/ 2759 w 356"/>
                <a:gd name="T5" fmla="*/ 2736 h 368"/>
                <a:gd name="T6" fmla="*/ 608 w 356"/>
                <a:gd name="T7" fmla="*/ 3422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>
                <a:latin typeface="+mn-lt"/>
                <a:ea typeface="+mn-ea"/>
              </a:rPr>
              <a:pPr>
                <a:defRPr/>
              </a:pPr>
              <a:t>158</a:t>
            </a:fld>
            <a:endParaRPr lang="en-US" altLang="zh-CN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2038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5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255 L -5.55556E-7 0.0354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555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55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5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3542 L 0.0007 0.17802 L 0.08681 0.17894 L 0.04723 0.24191 L 0.19584 0.24191 " pathEditMode="relative" ptsTypes="AAAAA">
                                      <p:cBhvr>
                                        <p:cTn id="20" dur="2000" fill="hold"/>
                                        <p:tgtEl>
                                          <p:spTgt spid="3555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3555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5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9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83 0.2419 L 0.23889 0.24214 " pathEditMode="relative" ptsTypes="AA">
                                      <p:cBhvr>
                                        <p:cTn id="30" dur="3000" fill="hold"/>
                                        <p:tgtEl>
                                          <p:spTgt spid="3555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2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3555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6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888 0.24213 L 0.30624 0.24213 L 0.37083 0.15324 L 0.46041 0.15324 L 0.45902 0.01343 " pathEditMode="relative" ptsTypes="AAAAA">
                                      <p:cBhvr>
                                        <p:cTn id="37" dur="2000" fill="hold"/>
                                        <p:tgtEl>
                                          <p:spTgt spid="3555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9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3555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3555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569" grpId="0" animBg="1"/>
      <p:bldP spid="355569" grpId="1" animBg="1"/>
      <p:bldP spid="355569" grpId="2" animBg="1"/>
      <p:bldP spid="355569" grpId="3" animBg="1"/>
      <p:bldP spid="355569" grpId="4" animBg="1"/>
      <p:bldP spid="355569" grpId="5" animBg="1"/>
      <p:bldP spid="355570" grpId="0" animBg="1"/>
      <p:bldP spid="355570" grpId="1" animBg="1"/>
      <p:bldP spid="355571" grpId="0"/>
      <p:bldP spid="355571" grpId="1"/>
      <p:bldP spid="355587" grpId="0"/>
      <p:bldP spid="355587" grpId="1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84" name="Rectangle 24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Causes/costs of congestion: scenario 2 </a:t>
            </a:r>
          </a:p>
        </p:txBody>
      </p:sp>
      <p:sp>
        <p:nvSpPr>
          <p:cNvPr id="91182" name="Rectangle 238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695510" y="1177305"/>
            <a:ext cx="3536950" cy="1916112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i="1" dirty="0">
                <a:solidFill>
                  <a:srgbClr val="000099"/>
                </a:solidFill>
                <a:ea typeface="ＭＳ Ｐゴシック" charset="0"/>
              </a:rPr>
              <a:t>Idealization: </a:t>
            </a:r>
            <a:r>
              <a:rPr lang="en-US" sz="2400" i="1" dirty="0">
                <a:solidFill>
                  <a:srgbClr val="CC0000"/>
                </a:solidFill>
                <a:ea typeface="ＭＳ Ｐゴシック" charset="0"/>
              </a:rPr>
              <a:t>known loss</a:t>
            </a:r>
            <a:r>
              <a:rPr lang="en-US" sz="2000" dirty="0">
                <a:ea typeface="ＭＳ Ｐゴシック" charset="0"/>
              </a:rPr>
              <a:t> packets can be lost, dropped at router due  to full buffers</a:t>
            </a:r>
          </a:p>
          <a:p>
            <a:pPr>
              <a:buFont typeface="Wingdings" charset="0"/>
              <a:buChar char="v"/>
              <a:defRPr/>
            </a:pPr>
            <a:r>
              <a:rPr lang="en-US" sz="2000" dirty="0">
                <a:ea typeface="ＭＳ Ｐゴシック" charset="0"/>
              </a:rPr>
              <a:t>sender only resends if packet </a:t>
            </a:r>
            <a:r>
              <a:rPr lang="en-US" sz="2000" i="1" dirty="0">
                <a:ea typeface="ＭＳ Ｐゴシック" charset="0"/>
              </a:rPr>
              <a:t>known</a:t>
            </a:r>
            <a:r>
              <a:rPr lang="en-US" sz="2000" dirty="0">
                <a:ea typeface="ＭＳ Ｐゴシック" charset="0"/>
              </a:rPr>
              <a:t> to be lost</a:t>
            </a:r>
            <a:endParaRPr lang="en-US" sz="2400" dirty="0">
              <a:ea typeface="ＭＳ Ｐゴシック" charset="0"/>
            </a:endParaRPr>
          </a:p>
          <a:p>
            <a:pPr>
              <a:buFont typeface="Wingdings" charset="0"/>
              <a:buChar char="v"/>
              <a:defRPr/>
            </a:pPr>
            <a:endParaRPr lang="en-US" sz="2400" dirty="0">
              <a:ea typeface="ＭＳ Ｐゴシック" charset="0"/>
            </a:endParaRPr>
          </a:p>
          <a:p>
            <a:pPr>
              <a:buFont typeface="Wingdings" charset="0"/>
              <a:buChar char="v"/>
              <a:defRPr/>
            </a:pPr>
            <a:endParaRPr lang="en-US" sz="2400" dirty="0">
              <a:ea typeface="ＭＳ Ｐゴシック" charset="0"/>
            </a:endParaRPr>
          </a:p>
          <a:p>
            <a:pPr>
              <a:buFont typeface="Wingdings" charset="0"/>
              <a:buChar char="v"/>
              <a:defRPr/>
            </a:pPr>
            <a:endParaRPr lang="en-US" sz="2400" dirty="0">
              <a:ea typeface="ＭＳ Ｐゴシック" charset="0"/>
            </a:endParaRPr>
          </a:p>
        </p:txBody>
      </p:sp>
      <p:sp>
        <p:nvSpPr>
          <p:cNvPr id="97284" name="Freeform 249"/>
          <p:cNvSpPr>
            <a:spLocks/>
          </p:cNvSpPr>
          <p:nvPr/>
        </p:nvSpPr>
        <p:spPr bwMode="auto">
          <a:xfrm flipH="1">
            <a:off x="3635376" y="3465514"/>
            <a:ext cx="250825" cy="1201737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7285" name="Group 328"/>
          <p:cNvGrpSpPr>
            <a:grpSpLocks/>
          </p:cNvGrpSpPr>
          <p:nvPr/>
        </p:nvGrpSpPr>
        <p:grpSpPr bwMode="auto">
          <a:xfrm>
            <a:off x="3240088" y="4425951"/>
            <a:ext cx="525462" cy="434975"/>
            <a:chOff x="-44" y="1473"/>
            <a:chExt cx="981" cy="1105"/>
          </a:xfrm>
        </p:grpSpPr>
        <p:pic>
          <p:nvPicPr>
            <p:cNvPr id="97437" name="Picture 329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7438" name="Freeform 33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2326 w 356"/>
                <a:gd name="T3" fmla="*/ 131 h 368"/>
                <a:gd name="T4" fmla="*/ 2759 w 356"/>
                <a:gd name="T5" fmla="*/ 2736 h 368"/>
                <a:gd name="T6" fmla="*/ 608 w 356"/>
                <a:gd name="T7" fmla="*/ 3422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pic>
        <p:nvPicPr>
          <p:cNvPr id="402434" name="Picture 2" descr="garbage_c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913" y="5775325"/>
            <a:ext cx="487362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7" name="Oval 3"/>
          <p:cNvSpPr>
            <a:spLocks noChangeArrowheads="1"/>
          </p:cNvSpPr>
          <p:nvPr/>
        </p:nvSpPr>
        <p:spPr bwMode="auto">
          <a:xfrm>
            <a:off x="5319714" y="5348288"/>
            <a:ext cx="1304925" cy="303212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7288" name="Line 4"/>
          <p:cNvSpPr>
            <a:spLocks noChangeShapeType="1"/>
          </p:cNvSpPr>
          <p:nvPr/>
        </p:nvSpPr>
        <p:spPr bwMode="auto">
          <a:xfrm>
            <a:off x="5319713" y="5324476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7289" name="Line 5"/>
          <p:cNvSpPr>
            <a:spLocks noChangeShapeType="1"/>
          </p:cNvSpPr>
          <p:nvPr/>
        </p:nvSpPr>
        <p:spPr bwMode="auto">
          <a:xfrm>
            <a:off x="6624638" y="5324476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7290" name="Rectangle 6"/>
          <p:cNvSpPr>
            <a:spLocks noChangeArrowheads="1"/>
          </p:cNvSpPr>
          <p:nvPr/>
        </p:nvSpPr>
        <p:spPr bwMode="auto">
          <a:xfrm>
            <a:off x="5319713" y="5324475"/>
            <a:ext cx="309562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7291" name="Rectangle 7"/>
          <p:cNvSpPr>
            <a:spLocks noChangeArrowheads="1"/>
          </p:cNvSpPr>
          <p:nvPr/>
        </p:nvSpPr>
        <p:spPr bwMode="auto">
          <a:xfrm>
            <a:off x="6229350" y="5311775"/>
            <a:ext cx="395288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7292" name="Oval 8"/>
          <p:cNvSpPr>
            <a:spLocks noChangeArrowheads="1"/>
          </p:cNvSpPr>
          <p:nvPr/>
        </p:nvSpPr>
        <p:spPr bwMode="auto">
          <a:xfrm>
            <a:off x="5314951" y="5126039"/>
            <a:ext cx="1306513" cy="352425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grpSp>
        <p:nvGrpSpPr>
          <p:cNvPr id="97293" name="Group 9"/>
          <p:cNvGrpSpPr>
            <a:grpSpLocks/>
          </p:cNvGrpSpPr>
          <p:nvPr/>
        </p:nvGrpSpPr>
        <p:grpSpPr bwMode="auto">
          <a:xfrm>
            <a:off x="5621338" y="5183189"/>
            <a:ext cx="647700" cy="206375"/>
            <a:chOff x="2848" y="848"/>
            <a:chExt cx="140" cy="98"/>
          </a:xfrm>
        </p:grpSpPr>
        <p:sp>
          <p:nvSpPr>
            <p:cNvPr id="97434" name="Line 1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35" name="Line 1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36" name="Line 1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7294" name="Line 13"/>
          <p:cNvSpPr>
            <a:spLocks noChangeShapeType="1"/>
          </p:cNvSpPr>
          <p:nvPr/>
        </p:nvSpPr>
        <p:spPr bwMode="auto">
          <a:xfrm>
            <a:off x="5621339" y="5381626"/>
            <a:ext cx="231775" cy="476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7295" name="Line 14"/>
          <p:cNvSpPr>
            <a:spLocks noChangeShapeType="1"/>
          </p:cNvSpPr>
          <p:nvPr/>
        </p:nvSpPr>
        <p:spPr bwMode="auto">
          <a:xfrm flipV="1">
            <a:off x="6065838" y="5181600"/>
            <a:ext cx="203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7296" name="Line 15"/>
          <p:cNvSpPr>
            <a:spLocks noChangeShapeType="1"/>
          </p:cNvSpPr>
          <p:nvPr/>
        </p:nvSpPr>
        <p:spPr bwMode="auto">
          <a:xfrm flipV="1">
            <a:off x="5834063" y="5181601"/>
            <a:ext cx="241300" cy="2000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7297" name="Line 16"/>
          <p:cNvSpPr>
            <a:spLocks noChangeShapeType="1"/>
          </p:cNvSpPr>
          <p:nvPr/>
        </p:nvSpPr>
        <p:spPr bwMode="auto">
          <a:xfrm flipH="1">
            <a:off x="3948113" y="4878388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7298" name="Line 17"/>
          <p:cNvSpPr>
            <a:spLocks noChangeShapeType="1"/>
          </p:cNvSpPr>
          <p:nvPr/>
        </p:nvSpPr>
        <p:spPr bwMode="auto">
          <a:xfrm flipH="1">
            <a:off x="4545013" y="4878389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7299" name="Group 58"/>
          <p:cNvGrpSpPr>
            <a:grpSpLocks/>
          </p:cNvGrpSpPr>
          <p:nvPr/>
        </p:nvGrpSpPr>
        <p:grpSpPr bwMode="auto">
          <a:xfrm>
            <a:off x="3875088" y="3563938"/>
            <a:ext cx="798512" cy="1166812"/>
            <a:chOff x="12762" y="10336"/>
            <a:chExt cx="1027" cy="1700"/>
          </a:xfrm>
        </p:grpSpPr>
        <p:sp>
          <p:nvSpPr>
            <p:cNvPr id="97428" name="Rectangle 5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7429" name="Rectangle 6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7430" name="Line 6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31" name="Line 6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32" name="Line 6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33" name="Line 6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7300" name="Text Box 66"/>
          <p:cNvSpPr txBox="1">
            <a:spLocks noChangeArrowheads="1"/>
          </p:cNvSpPr>
          <p:nvPr/>
        </p:nvSpPr>
        <p:spPr bwMode="auto">
          <a:xfrm>
            <a:off x="4892675" y="3449639"/>
            <a:ext cx="188118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+mn-lt"/>
                <a:ea typeface="+mn-ea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+mn-lt"/>
                <a:ea typeface="+mn-ea"/>
              </a:rPr>
              <a:t>in</a:t>
            </a:r>
            <a:r>
              <a:rPr lang="en-US" altLang="en-US" sz="1600" baseline="-25000">
                <a:solidFill>
                  <a:srgbClr val="FF0000"/>
                </a:solidFill>
                <a:latin typeface="+mn-lt"/>
                <a:ea typeface="+mn-ea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+mn-lt"/>
                <a:ea typeface="+mn-ea"/>
              </a:rPr>
              <a:t>: original data</a:t>
            </a:r>
            <a:endParaRPr lang="en-US" altLang="en-US" sz="16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7301" name="Line 67"/>
          <p:cNvSpPr>
            <a:spLocks noChangeShapeType="1"/>
          </p:cNvSpPr>
          <p:nvPr/>
        </p:nvSpPr>
        <p:spPr bwMode="auto">
          <a:xfrm flipH="1">
            <a:off x="3409951" y="5983289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7302" name="Group 108"/>
          <p:cNvGrpSpPr>
            <a:grpSpLocks/>
          </p:cNvGrpSpPr>
          <p:nvPr/>
        </p:nvGrpSpPr>
        <p:grpSpPr bwMode="auto">
          <a:xfrm>
            <a:off x="2822576" y="4718051"/>
            <a:ext cx="798513" cy="1166813"/>
            <a:chOff x="12762" y="10336"/>
            <a:chExt cx="1027" cy="1700"/>
          </a:xfrm>
        </p:grpSpPr>
        <p:sp>
          <p:nvSpPr>
            <p:cNvPr id="97422" name="Rectangle 10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7423" name="Rectangle 11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7424" name="Line 11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25" name="Line 11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26" name="Line 11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27" name="Line 11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7303" name="Line 116"/>
          <p:cNvSpPr>
            <a:spLocks noChangeShapeType="1"/>
          </p:cNvSpPr>
          <p:nvPr/>
        </p:nvSpPr>
        <p:spPr bwMode="auto">
          <a:xfrm flipH="1">
            <a:off x="4545013" y="5394325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7304" name="Line 117"/>
          <p:cNvSpPr>
            <a:spLocks noChangeShapeType="1"/>
          </p:cNvSpPr>
          <p:nvPr/>
        </p:nvSpPr>
        <p:spPr bwMode="auto">
          <a:xfrm flipH="1">
            <a:off x="6534151" y="5394325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7305" name="Line 118"/>
          <p:cNvSpPr>
            <a:spLocks noChangeShapeType="1"/>
          </p:cNvSpPr>
          <p:nvPr/>
        </p:nvSpPr>
        <p:spPr bwMode="auto">
          <a:xfrm flipH="1">
            <a:off x="6684963" y="4878388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7306" name="Line 119"/>
          <p:cNvSpPr>
            <a:spLocks noChangeShapeType="1"/>
          </p:cNvSpPr>
          <p:nvPr/>
        </p:nvSpPr>
        <p:spPr bwMode="auto">
          <a:xfrm flipH="1">
            <a:off x="6673851" y="5995988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7307" name="Line 120"/>
          <p:cNvSpPr>
            <a:spLocks noChangeShapeType="1"/>
          </p:cNvSpPr>
          <p:nvPr/>
        </p:nvSpPr>
        <p:spPr bwMode="auto">
          <a:xfrm flipH="1">
            <a:off x="7783513" y="4891088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7308" name="Group 161"/>
          <p:cNvGrpSpPr>
            <a:grpSpLocks/>
          </p:cNvGrpSpPr>
          <p:nvPr/>
        </p:nvGrpSpPr>
        <p:grpSpPr bwMode="auto">
          <a:xfrm>
            <a:off x="8167688" y="3698876"/>
            <a:ext cx="798512" cy="1166813"/>
            <a:chOff x="12762" y="10336"/>
            <a:chExt cx="1027" cy="1700"/>
          </a:xfrm>
        </p:grpSpPr>
        <p:sp>
          <p:nvSpPr>
            <p:cNvPr id="97416" name="Rectangle 162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7417" name="Rectangle 163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7418" name="Line 164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19" name="Line 165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20" name="Line 166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21" name="Line 167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97309" name="Group 208"/>
          <p:cNvGrpSpPr>
            <a:grpSpLocks/>
          </p:cNvGrpSpPr>
          <p:nvPr/>
        </p:nvGrpSpPr>
        <p:grpSpPr bwMode="auto">
          <a:xfrm>
            <a:off x="7699376" y="5011738"/>
            <a:ext cx="798513" cy="1168400"/>
            <a:chOff x="12762" y="10336"/>
            <a:chExt cx="1027" cy="1700"/>
          </a:xfrm>
        </p:grpSpPr>
        <p:sp>
          <p:nvSpPr>
            <p:cNvPr id="97410" name="Rectangle 20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7411" name="Rectangle 21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7412" name="Line 21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13" name="Line 21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14" name="Line 21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15" name="Line 21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7310" name="Oval 215"/>
          <p:cNvSpPr>
            <a:spLocks noChangeArrowheads="1"/>
          </p:cNvSpPr>
          <p:nvPr/>
        </p:nvSpPr>
        <p:spPr bwMode="auto">
          <a:xfrm>
            <a:off x="4287838" y="3638550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7311" name="Oval 216"/>
          <p:cNvSpPr>
            <a:spLocks noChangeArrowheads="1"/>
          </p:cNvSpPr>
          <p:nvPr/>
        </p:nvSpPr>
        <p:spPr bwMode="auto">
          <a:xfrm>
            <a:off x="3128963" y="4767264"/>
            <a:ext cx="114300" cy="117475"/>
          </a:xfrm>
          <a:prstGeom prst="ellipse">
            <a:avLst/>
          </a:prstGeom>
          <a:solidFill>
            <a:srgbClr val="80808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7312" name="Text Box 217"/>
          <p:cNvSpPr txBox="1">
            <a:spLocks noChangeArrowheads="1"/>
          </p:cNvSpPr>
          <p:nvPr/>
        </p:nvSpPr>
        <p:spPr bwMode="auto">
          <a:xfrm>
            <a:off x="9107488" y="3651251"/>
            <a:ext cx="5905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+mn-lt"/>
                <a:ea typeface="+mn-ea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+mn-lt"/>
                <a:ea typeface="+mn-ea"/>
              </a:rPr>
              <a:t>out</a:t>
            </a: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grpSp>
        <p:nvGrpSpPr>
          <p:cNvPr id="97313" name="Group 218"/>
          <p:cNvGrpSpPr>
            <a:grpSpLocks/>
          </p:cNvGrpSpPr>
          <p:nvPr/>
        </p:nvGrpSpPr>
        <p:grpSpPr bwMode="auto">
          <a:xfrm>
            <a:off x="6111876" y="5233989"/>
            <a:ext cx="385763" cy="319087"/>
            <a:chOff x="11283" y="10423"/>
            <a:chExt cx="475" cy="374"/>
          </a:xfrm>
        </p:grpSpPr>
        <p:sp>
          <p:nvSpPr>
            <p:cNvPr id="97403" name="Rectangle 219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7404" name="Line 220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05" name="Line 221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06" name="Line 222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07" name="Line 223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08" name="Line 224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409" name="Line 225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7314" name="Line 226"/>
          <p:cNvSpPr>
            <a:spLocks noChangeShapeType="1"/>
          </p:cNvSpPr>
          <p:nvPr/>
        </p:nvSpPr>
        <p:spPr bwMode="auto">
          <a:xfrm>
            <a:off x="6369051" y="4017963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7315" name="Freeform 227"/>
          <p:cNvSpPr>
            <a:spLocks/>
          </p:cNvSpPr>
          <p:nvPr/>
        </p:nvSpPr>
        <p:spPr bwMode="auto">
          <a:xfrm>
            <a:off x="3187701" y="4865689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6 h 1501"/>
              <a:gd name="T4" fmla="*/ 2147483646 w 6225"/>
              <a:gd name="T5" fmla="*/ 2147483646 h 1501"/>
              <a:gd name="T6" fmla="*/ 2147483646 w 6225"/>
              <a:gd name="T7" fmla="*/ 2147483646 h 1501"/>
              <a:gd name="T8" fmla="*/ 2147483646 w 6225"/>
              <a:gd name="T9" fmla="*/ 2147483646 h 1501"/>
              <a:gd name="T10" fmla="*/ 2147483646 w 6225"/>
              <a:gd name="T11" fmla="*/ 2147483646 h 1501"/>
              <a:gd name="T12" fmla="*/ 2147483646 w 6225"/>
              <a:gd name="T13" fmla="*/ 2147483646 h 1501"/>
              <a:gd name="T14" fmla="*/ 2147483646 w 6225"/>
              <a:gd name="T15" fmla="*/ 2147483646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 cmpd="sng">
            <a:solidFill>
              <a:srgbClr val="80808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7316" name="Freeform 228"/>
          <p:cNvSpPr>
            <a:spLocks/>
          </p:cNvSpPr>
          <p:nvPr/>
        </p:nvSpPr>
        <p:spPr bwMode="auto">
          <a:xfrm>
            <a:off x="4346575" y="3698875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6 h 2010"/>
              <a:gd name="T4" fmla="*/ 2147483646 w 5400"/>
              <a:gd name="T5" fmla="*/ 2147483646 h 2010"/>
              <a:gd name="T6" fmla="*/ 2147483646 w 5400"/>
              <a:gd name="T7" fmla="*/ 2147483646 h 2010"/>
              <a:gd name="T8" fmla="*/ 2147483646 w 5400"/>
              <a:gd name="T9" fmla="*/ 2147483646 h 2010"/>
              <a:gd name="T10" fmla="*/ 2147483646 w 5400"/>
              <a:gd name="T11" fmla="*/ 2147483646 h 2010"/>
              <a:gd name="T12" fmla="*/ 2147483646 w 5400"/>
              <a:gd name="T13" fmla="*/ 2147483646 h 2010"/>
              <a:gd name="T14" fmla="*/ 2147483646 w 5400"/>
              <a:gd name="T15" fmla="*/ 2147483646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7317" name="Oval 229"/>
          <p:cNvSpPr>
            <a:spLocks noChangeArrowheads="1"/>
          </p:cNvSpPr>
          <p:nvPr/>
        </p:nvSpPr>
        <p:spPr bwMode="auto">
          <a:xfrm>
            <a:off x="4287838" y="3871914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7318" name="Text Box 230"/>
          <p:cNvSpPr txBox="1">
            <a:spLocks noChangeArrowheads="1"/>
          </p:cNvSpPr>
          <p:nvPr/>
        </p:nvSpPr>
        <p:spPr bwMode="auto">
          <a:xfrm>
            <a:off x="4775200" y="3778250"/>
            <a:ext cx="234950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+mn-lt"/>
                <a:ea typeface="+mn-ea"/>
              </a:rPr>
              <a:t>l'</a:t>
            </a:r>
            <a:r>
              <a:rPr lang="en-US" altLang="en-US" sz="2000" baseline="-25000">
                <a:solidFill>
                  <a:srgbClr val="FF0000"/>
                </a:solidFill>
                <a:latin typeface="+mn-lt"/>
                <a:ea typeface="+mn-ea"/>
              </a:rPr>
              <a:t>in</a:t>
            </a:r>
            <a:r>
              <a:rPr lang="en-US" altLang="en-US" sz="1800">
                <a:solidFill>
                  <a:srgbClr val="FF0000"/>
                </a:solidFill>
                <a:latin typeface="+mn-lt"/>
                <a:ea typeface="+mn-ea"/>
              </a:rPr>
              <a:t>:</a:t>
            </a:r>
            <a:r>
              <a:rPr lang="en-US" altLang="en-US" sz="1400">
                <a:solidFill>
                  <a:srgbClr val="FF0000"/>
                </a:solidFill>
                <a:latin typeface="+mn-lt"/>
                <a:ea typeface="+mn-ea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+mn-lt"/>
                <a:ea typeface="+mn-ea"/>
              </a:rPr>
              <a:t>original data, </a:t>
            </a:r>
            <a:r>
              <a:rPr lang="en-US" altLang="en-US" sz="1600" i="1">
                <a:solidFill>
                  <a:srgbClr val="FF0000"/>
                </a:solidFill>
                <a:latin typeface="+mn-lt"/>
                <a:ea typeface="+mn-ea"/>
              </a:rPr>
              <a:t>plus</a:t>
            </a:r>
            <a:r>
              <a:rPr lang="en-US" altLang="en-US" sz="1600">
                <a:solidFill>
                  <a:srgbClr val="FF0000"/>
                </a:solidFill>
                <a:latin typeface="+mn-lt"/>
                <a:ea typeface="+mn-ea"/>
              </a:rPr>
              <a:t> retransmitted data</a:t>
            </a:r>
            <a:endParaRPr lang="en-US" altLang="en-US" sz="16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7319" name="Line 231"/>
          <p:cNvSpPr>
            <a:spLocks noChangeShapeType="1"/>
          </p:cNvSpPr>
          <p:nvPr/>
        </p:nvSpPr>
        <p:spPr bwMode="auto">
          <a:xfrm>
            <a:off x="4433888" y="3938588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7320" name="Line 232"/>
          <p:cNvSpPr>
            <a:spLocks noChangeShapeType="1"/>
          </p:cNvSpPr>
          <p:nvPr/>
        </p:nvSpPr>
        <p:spPr bwMode="auto">
          <a:xfrm>
            <a:off x="4429125" y="3705225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7321" name="Line 233"/>
          <p:cNvSpPr>
            <a:spLocks noChangeShapeType="1"/>
          </p:cNvSpPr>
          <p:nvPr/>
        </p:nvSpPr>
        <p:spPr bwMode="auto">
          <a:xfrm>
            <a:off x="8640763" y="3857625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402666" name="Rectangle 234"/>
          <p:cNvSpPr>
            <a:spLocks noChangeArrowheads="1"/>
          </p:cNvSpPr>
          <p:nvPr/>
        </p:nvSpPr>
        <p:spPr bwMode="auto">
          <a:xfrm>
            <a:off x="4235451" y="3613151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02667" name="Rectangle 235"/>
          <p:cNvSpPr>
            <a:spLocks noChangeArrowheads="1"/>
          </p:cNvSpPr>
          <p:nvPr/>
        </p:nvSpPr>
        <p:spPr bwMode="auto">
          <a:xfrm>
            <a:off x="3905251" y="3846514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02668" name="Text Box 236"/>
          <p:cNvSpPr txBox="1">
            <a:spLocks noChangeArrowheads="1"/>
          </p:cNvSpPr>
          <p:nvPr/>
        </p:nvSpPr>
        <p:spPr bwMode="auto">
          <a:xfrm>
            <a:off x="3317484" y="3736975"/>
            <a:ext cx="5405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>
                <a:solidFill>
                  <a:srgbClr val="006600"/>
                </a:solidFill>
                <a:latin typeface="+mn-lt"/>
                <a:ea typeface="+mn-ea"/>
              </a:rPr>
              <a:t>copy</a:t>
            </a:r>
          </a:p>
        </p:txBody>
      </p:sp>
      <p:sp>
        <p:nvSpPr>
          <p:cNvPr id="402669" name="Text Box 237"/>
          <p:cNvSpPr txBox="1">
            <a:spLocks noChangeArrowheads="1"/>
          </p:cNvSpPr>
          <p:nvPr/>
        </p:nvSpPr>
        <p:spPr bwMode="auto">
          <a:xfrm>
            <a:off x="5415754" y="4805363"/>
            <a:ext cx="14319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i="1">
                <a:solidFill>
                  <a:srgbClr val="006600"/>
                </a:solidFill>
                <a:latin typeface="+mn-lt"/>
                <a:ea typeface="+mn-ea"/>
              </a:rPr>
              <a:t>no buffer space!</a:t>
            </a:r>
          </a:p>
        </p:txBody>
      </p:sp>
      <p:sp>
        <p:nvSpPr>
          <p:cNvPr id="97329" name="Freeform 246"/>
          <p:cNvSpPr>
            <a:spLocks/>
          </p:cNvSpPr>
          <p:nvPr/>
        </p:nvSpPr>
        <p:spPr bwMode="auto">
          <a:xfrm flipH="1">
            <a:off x="2590801" y="4667250"/>
            <a:ext cx="250825" cy="1201738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7330" name="Freeform 252"/>
          <p:cNvSpPr>
            <a:spLocks/>
          </p:cNvSpPr>
          <p:nvPr/>
        </p:nvSpPr>
        <p:spPr bwMode="auto">
          <a:xfrm>
            <a:off x="8940801" y="3665538"/>
            <a:ext cx="250825" cy="1212850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7331" name="Freeform 255"/>
          <p:cNvSpPr>
            <a:spLocks/>
          </p:cNvSpPr>
          <p:nvPr/>
        </p:nvSpPr>
        <p:spPr bwMode="auto">
          <a:xfrm>
            <a:off x="8461376" y="4981575"/>
            <a:ext cx="250825" cy="1212850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7332" name="Text Box 257"/>
          <p:cNvSpPr txBox="1">
            <a:spLocks noChangeArrowheads="1"/>
          </p:cNvSpPr>
          <p:nvPr/>
        </p:nvSpPr>
        <p:spPr bwMode="auto">
          <a:xfrm>
            <a:off x="3822700" y="4705350"/>
            <a:ext cx="8524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2"/>
                </a:solidFill>
                <a:latin typeface="+mn-lt"/>
                <a:ea typeface="+mn-ea"/>
              </a:rPr>
              <a:t>A</a:t>
            </a:r>
          </a:p>
        </p:txBody>
      </p:sp>
      <p:sp>
        <p:nvSpPr>
          <p:cNvPr id="97333" name="Text Box 258"/>
          <p:cNvSpPr txBox="1">
            <a:spLocks noChangeArrowheads="1"/>
          </p:cNvSpPr>
          <p:nvPr/>
        </p:nvSpPr>
        <p:spPr bwMode="auto">
          <a:xfrm>
            <a:off x="2692400" y="6073775"/>
            <a:ext cx="8778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2"/>
                </a:solidFill>
                <a:latin typeface="+mn-lt"/>
                <a:ea typeface="+mn-ea"/>
              </a:rPr>
              <a:t>Host B</a:t>
            </a:r>
          </a:p>
        </p:txBody>
      </p:sp>
      <p:grpSp>
        <p:nvGrpSpPr>
          <p:cNvPr id="97334" name="Group 259"/>
          <p:cNvGrpSpPr>
            <a:grpSpLocks/>
          </p:cNvGrpSpPr>
          <p:nvPr/>
        </p:nvGrpSpPr>
        <p:grpSpPr bwMode="auto">
          <a:xfrm>
            <a:off x="9077326" y="4564064"/>
            <a:ext cx="231775" cy="441325"/>
            <a:chOff x="4140" y="429"/>
            <a:chExt cx="1425" cy="2396"/>
          </a:xfrm>
        </p:grpSpPr>
        <p:sp>
          <p:nvSpPr>
            <p:cNvPr id="97371" name="Freeform 26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372" name="Rectangle 261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7373" name="Freeform 26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374" name="Freeform 26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375" name="Rectangle 264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7376" name="Group 26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7401" name="AutoShape 266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7402" name="AutoShape 267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7377" name="Rectangle 268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7378" name="Group 26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7399" name="AutoShape 270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7400" name="AutoShape 271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7379" name="Rectangle 272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7380" name="Rectangle 273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7381" name="Group 27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7397" name="AutoShape 275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6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7398" name="AutoShape 276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7382" name="Freeform 27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97383" name="Group 27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7395" name="AutoShape 279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7396" name="AutoShape 280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7384" name="Rectangle 281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7385" name="Freeform 28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386" name="Freeform 28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387" name="Oval 284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7388" name="Freeform 28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389" name="AutoShape 286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7390" name="AutoShape 287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7391" name="Oval 288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7392" name="Oval 289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7393" name="Oval 290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7394" name="Rectangle 291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grpSp>
        <p:nvGrpSpPr>
          <p:cNvPr id="97335" name="Group 292"/>
          <p:cNvGrpSpPr>
            <a:grpSpLocks/>
          </p:cNvGrpSpPr>
          <p:nvPr/>
        </p:nvGrpSpPr>
        <p:grpSpPr bwMode="auto">
          <a:xfrm>
            <a:off x="8659814" y="5867401"/>
            <a:ext cx="231775" cy="441325"/>
            <a:chOff x="4140" y="429"/>
            <a:chExt cx="1425" cy="2396"/>
          </a:xfrm>
        </p:grpSpPr>
        <p:sp>
          <p:nvSpPr>
            <p:cNvPr id="97339" name="Freeform 293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340" name="Rectangle 294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7341" name="Freeform 295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342" name="Freeform 296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343" name="Rectangle 297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7344" name="Group 298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7369" name="AutoShape 299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7370" name="AutoShape 300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7345" name="Rectangle 301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7346" name="Group 302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7367" name="AutoShape 303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7368" name="AutoShape 304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7347" name="Rectangle 305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7348" name="Rectangle 306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7349" name="Group 307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7365" name="AutoShape 308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6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7366" name="AutoShape 309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7350" name="Freeform 310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97351" name="Group 311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7363" name="AutoShape 312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7364" name="AutoShape 313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7352" name="Rectangle 314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7353" name="Freeform 315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354" name="Freeform 316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355" name="Oval 317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7356" name="Freeform 318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7357" name="AutoShape 319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7358" name="AutoShape 320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7359" name="Oval 321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7360" name="Oval 322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7361" name="Oval 323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7362" name="Rectangle 324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grpSp>
        <p:nvGrpSpPr>
          <p:cNvPr id="97336" name="Group 325"/>
          <p:cNvGrpSpPr>
            <a:grpSpLocks/>
          </p:cNvGrpSpPr>
          <p:nvPr/>
        </p:nvGrpSpPr>
        <p:grpSpPr bwMode="auto">
          <a:xfrm>
            <a:off x="2185988" y="5605464"/>
            <a:ext cx="525462" cy="434975"/>
            <a:chOff x="-44" y="1473"/>
            <a:chExt cx="981" cy="1105"/>
          </a:xfrm>
        </p:grpSpPr>
        <p:pic>
          <p:nvPicPr>
            <p:cNvPr id="97337" name="Picture 326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7338" name="Freeform 327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2326 w 356"/>
                <a:gd name="T3" fmla="*/ 131 h 368"/>
                <a:gd name="T4" fmla="*/ 2759 w 356"/>
                <a:gd name="T5" fmla="*/ 2736 h 368"/>
                <a:gd name="T6" fmla="*/ 608 w 356"/>
                <a:gd name="T7" fmla="*/ 3422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159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8182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2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255 L -5.55556E-7 0.0354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026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02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2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3542 L 0.0007 0.17802 L 0.08681 0.17894 L 0.04723 0.24191 L 0.19584 0.24191 " pathEditMode="relative" ptsTypes="AAAAA">
                                      <p:cBhvr>
                                        <p:cTn id="20" dur="2000" fill="hold"/>
                                        <p:tgtEl>
                                          <p:spTgt spid="4026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4026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2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02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83 0.2419 L 0.19808 0.35139 " pathEditMode="relative" ptsTypes="AA">
                                      <p:cBhvr>
                                        <p:cTn id="34" dur="2000" fill="hold"/>
                                        <p:tgtEl>
                                          <p:spTgt spid="4026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4026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9" presetID="9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4026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666" grpId="0" animBg="1"/>
      <p:bldP spid="402666" grpId="1" animBg="1"/>
      <p:bldP spid="402666" grpId="2" animBg="1"/>
      <p:bldP spid="402666" grpId="3" animBg="1"/>
      <p:bldP spid="402666" grpId="4" animBg="1"/>
      <p:bldP spid="402667" grpId="0" animBg="1"/>
      <p:bldP spid="402668" grpId="0"/>
      <p:bldP spid="402668" grpId="1"/>
      <p:bldP spid="402669" grpId="0"/>
      <p:bldP spid="402669" grpId="1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6" name="Rectangle 26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Causes/costs of congestion: scenario 2 </a:t>
            </a:r>
          </a:p>
        </p:txBody>
      </p:sp>
      <p:sp>
        <p:nvSpPr>
          <p:cNvPr id="92207" name="Rectangle 26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1116013"/>
            <a:ext cx="3536950" cy="1916112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i="1" dirty="0">
                <a:solidFill>
                  <a:srgbClr val="000099"/>
                </a:solidFill>
                <a:ea typeface="ＭＳ Ｐゴシック" charset="0"/>
              </a:rPr>
              <a:t>Idealization: </a:t>
            </a:r>
            <a:r>
              <a:rPr lang="en-US" sz="2400" i="1" dirty="0">
                <a:solidFill>
                  <a:srgbClr val="CC0000"/>
                </a:solidFill>
                <a:ea typeface="ＭＳ Ｐゴシック" charset="0"/>
              </a:rPr>
              <a:t>known loss</a:t>
            </a:r>
            <a:r>
              <a:rPr lang="en-US" sz="2000" dirty="0">
                <a:ea typeface="ＭＳ Ｐゴシック" charset="0"/>
              </a:rPr>
              <a:t> packets can be lost, dropped at router due  to full buffers</a:t>
            </a:r>
          </a:p>
          <a:p>
            <a:pPr>
              <a:buFont typeface="Wingdings" charset="0"/>
              <a:buChar char="v"/>
              <a:defRPr/>
            </a:pPr>
            <a:r>
              <a:rPr lang="en-US" sz="2000" dirty="0">
                <a:ea typeface="ＭＳ Ｐゴシック" charset="0"/>
              </a:rPr>
              <a:t>sender only resends if packet </a:t>
            </a:r>
            <a:r>
              <a:rPr lang="en-US" sz="2000" i="1" dirty="0">
                <a:ea typeface="ＭＳ Ｐゴシック" charset="0"/>
              </a:rPr>
              <a:t>known</a:t>
            </a:r>
            <a:r>
              <a:rPr lang="en-US" sz="2000" dirty="0">
                <a:ea typeface="ＭＳ Ｐゴシック" charset="0"/>
              </a:rPr>
              <a:t> to be lost</a:t>
            </a:r>
            <a:endParaRPr lang="en-US" sz="2400" dirty="0">
              <a:ea typeface="ＭＳ Ｐゴシック" charset="0"/>
            </a:endParaRPr>
          </a:p>
          <a:p>
            <a:pPr>
              <a:buFont typeface="Wingdings" charset="0"/>
              <a:buChar char="v"/>
              <a:defRPr/>
            </a:pPr>
            <a:endParaRPr lang="en-US" sz="2400" dirty="0">
              <a:ea typeface="ＭＳ Ｐゴシック" charset="0"/>
            </a:endParaRPr>
          </a:p>
          <a:p>
            <a:pPr>
              <a:buFont typeface="Wingdings" charset="0"/>
              <a:buChar char="v"/>
              <a:defRPr/>
            </a:pPr>
            <a:endParaRPr lang="en-US" sz="2400" dirty="0">
              <a:ea typeface="ＭＳ Ｐゴシック" charset="0"/>
            </a:endParaRPr>
          </a:p>
          <a:p>
            <a:pPr>
              <a:buFont typeface="Wingdings" charset="0"/>
              <a:buChar char="v"/>
              <a:defRPr/>
            </a:pPr>
            <a:endParaRPr lang="en-US" sz="2400" dirty="0">
              <a:ea typeface="ＭＳ Ｐゴシック" charset="0"/>
            </a:endParaRPr>
          </a:p>
        </p:txBody>
      </p:sp>
      <p:sp>
        <p:nvSpPr>
          <p:cNvPr id="98308" name="Freeform 270"/>
          <p:cNvSpPr>
            <a:spLocks/>
          </p:cNvSpPr>
          <p:nvPr/>
        </p:nvSpPr>
        <p:spPr bwMode="auto">
          <a:xfrm flipH="1">
            <a:off x="3635376" y="3465514"/>
            <a:ext cx="250825" cy="1201737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8309" name="Group 350"/>
          <p:cNvGrpSpPr>
            <a:grpSpLocks/>
          </p:cNvGrpSpPr>
          <p:nvPr/>
        </p:nvGrpSpPr>
        <p:grpSpPr bwMode="auto">
          <a:xfrm>
            <a:off x="3240088" y="4425951"/>
            <a:ext cx="525462" cy="434975"/>
            <a:chOff x="-44" y="1473"/>
            <a:chExt cx="981" cy="1105"/>
          </a:xfrm>
        </p:grpSpPr>
        <p:pic>
          <p:nvPicPr>
            <p:cNvPr id="98477" name="Picture 351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8478" name="Freeform 352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2326 w 356"/>
                <a:gd name="T3" fmla="*/ 131 h 368"/>
                <a:gd name="T4" fmla="*/ 2759 w 356"/>
                <a:gd name="T5" fmla="*/ 2736 h 368"/>
                <a:gd name="T6" fmla="*/ 608 w 356"/>
                <a:gd name="T7" fmla="*/ 3422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pic>
        <p:nvPicPr>
          <p:cNvPr id="98310" name="Picture 2" descr="garbage_c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913" y="5775325"/>
            <a:ext cx="487362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11" name="Oval 4"/>
          <p:cNvSpPr>
            <a:spLocks noChangeArrowheads="1"/>
          </p:cNvSpPr>
          <p:nvPr/>
        </p:nvSpPr>
        <p:spPr bwMode="auto">
          <a:xfrm>
            <a:off x="5319714" y="5348288"/>
            <a:ext cx="1304925" cy="303212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8312" name="Line 5"/>
          <p:cNvSpPr>
            <a:spLocks noChangeShapeType="1"/>
          </p:cNvSpPr>
          <p:nvPr/>
        </p:nvSpPr>
        <p:spPr bwMode="auto">
          <a:xfrm>
            <a:off x="5319713" y="5324476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8313" name="Line 6"/>
          <p:cNvSpPr>
            <a:spLocks noChangeShapeType="1"/>
          </p:cNvSpPr>
          <p:nvPr/>
        </p:nvSpPr>
        <p:spPr bwMode="auto">
          <a:xfrm>
            <a:off x="6624638" y="5324476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8314" name="Rectangle 7"/>
          <p:cNvSpPr>
            <a:spLocks noChangeArrowheads="1"/>
          </p:cNvSpPr>
          <p:nvPr/>
        </p:nvSpPr>
        <p:spPr bwMode="auto">
          <a:xfrm>
            <a:off x="5319713" y="5324475"/>
            <a:ext cx="309562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8315" name="Rectangle 8"/>
          <p:cNvSpPr>
            <a:spLocks noChangeArrowheads="1"/>
          </p:cNvSpPr>
          <p:nvPr/>
        </p:nvSpPr>
        <p:spPr bwMode="auto">
          <a:xfrm>
            <a:off x="6229350" y="5311775"/>
            <a:ext cx="395288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8316" name="Oval 9"/>
          <p:cNvSpPr>
            <a:spLocks noChangeArrowheads="1"/>
          </p:cNvSpPr>
          <p:nvPr/>
        </p:nvSpPr>
        <p:spPr bwMode="auto">
          <a:xfrm>
            <a:off x="5314951" y="5126039"/>
            <a:ext cx="1306513" cy="352425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grpSp>
        <p:nvGrpSpPr>
          <p:cNvPr id="98317" name="Group 10"/>
          <p:cNvGrpSpPr>
            <a:grpSpLocks/>
          </p:cNvGrpSpPr>
          <p:nvPr/>
        </p:nvGrpSpPr>
        <p:grpSpPr bwMode="auto">
          <a:xfrm>
            <a:off x="5621338" y="5183189"/>
            <a:ext cx="647700" cy="206375"/>
            <a:chOff x="2848" y="848"/>
            <a:chExt cx="140" cy="98"/>
          </a:xfrm>
        </p:grpSpPr>
        <p:sp>
          <p:nvSpPr>
            <p:cNvPr id="98474" name="Line 1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75" name="Line 1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76" name="Line 1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8318" name="Line 14"/>
          <p:cNvSpPr>
            <a:spLocks noChangeShapeType="1"/>
          </p:cNvSpPr>
          <p:nvPr/>
        </p:nvSpPr>
        <p:spPr bwMode="auto">
          <a:xfrm>
            <a:off x="5621339" y="5381626"/>
            <a:ext cx="231775" cy="476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8319" name="Line 15"/>
          <p:cNvSpPr>
            <a:spLocks noChangeShapeType="1"/>
          </p:cNvSpPr>
          <p:nvPr/>
        </p:nvSpPr>
        <p:spPr bwMode="auto">
          <a:xfrm flipV="1">
            <a:off x="6065838" y="5181600"/>
            <a:ext cx="203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8320" name="Line 16"/>
          <p:cNvSpPr>
            <a:spLocks noChangeShapeType="1"/>
          </p:cNvSpPr>
          <p:nvPr/>
        </p:nvSpPr>
        <p:spPr bwMode="auto">
          <a:xfrm flipV="1">
            <a:off x="5834063" y="5181601"/>
            <a:ext cx="241300" cy="2000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8321" name="Line 17"/>
          <p:cNvSpPr>
            <a:spLocks noChangeShapeType="1"/>
          </p:cNvSpPr>
          <p:nvPr/>
        </p:nvSpPr>
        <p:spPr bwMode="auto">
          <a:xfrm flipH="1">
            <a:off x="3948113" y="4878388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8322" name="Line 18"/>
          <p:cNvSpPr>
            <a:spLocks noChangeShapeType="1"/>
          </p:cNvSpPr>
          <p:nvPr/>
        </p:nvSpPr>
        <p:spPr bwMode="auto">
          <a:xfrm flipH="1">
            <a:off x="4545013" y="4878389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8323" name="Group 59"/>
          <p:cNvGrpSpPr>
            <a:grpSpLocks/>
          </p:cNvGrpSpPr>
          <p:nvPr/>
        </p:nvGrpSpPr>
        <p:grpSpPr bwMode="auto">
          <a:xfrm>
            <a:off x="3875088" y="3563938"/>
            <a:ext cx="798512" cy="1166812"/>
            <a:chOff x="12762" y="10336"/>
            <a:chExt cx="1027" cy="1700"/>
          </a:xfrm>
        </p:grpSpPr>
        <p:sp>
          <p:nvSpPr>
            <p:cNvPr id="98468" name="Rectangle 6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8469" name="Rectangle 6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8470" name="Line 6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71" name="Line 6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72" name="Line 6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73" name="Line 6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8324" name="Text Box 67"/>
          <p:cNvSpPr txBox="1">
            <a:spLocks noChangeArrowheads="1"/>
          </p:cNvSpPr>
          <p:nvPr/>
        </p:nvSpPr>
        <p:spPr bwMode="auto">
          <a:xfrm>
            <a:off x="4892675" y="3449639"/>
            <a:ext cx="188118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+mn-lt"/>
                <a:ea typeface="+mn-ea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+mn-lt"/>
                <a:ea typeface="+mn-ea"/>
              </a:rPr>
              <a:t>in</a:t>
            </a:r>
            <a:r>
              <a:rPr lang="en-US" altLang="en-US" sz="1600" baseline="-25000">
                <a:solidFill>
                  <a:srgbClr val="FF0000"/>
                </a:solidFill>
                <a:latin typeface="+mn-lt"/>
                <a:ea typeface="+mn-ea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+mn-lt"/>
                <a:ea typeface="+mn-ea"/>
              </a:rPr>
              <a:t>: original data</a:t>
            </a:r>
            <a:endParaRPr lang="en-US" altLang="en-US" sz="16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8325" name="Line 68"/>
          <p:cNvSpPr>
            <a:spLocks noChangeShapeType="1"/>
          </p:cNvSpPr>
          <p:nvPr/>
        </p:nvSpPr>
        <p:spPr bwMode="auto">
          <a:xfrm flipH="1">
            <a:off x="3409951" y="5983289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8326" name="Group 109"/>
          <p:cNvGrpSpPr>
            <a:grpSpLocks/>
          </p:cNvGrpSpPr>
          <p:nvPr/>
        </p:nvGrpSpPr>
        <p:grpSpPr bwMode="auto">
          <a:xfrm>
            <a:off x="2822576" y="4718051"/>
            <a:ext cx="798513" cy="1166813"/>
            <a:chOff x="12762" y="10336"/>
            <a:chExt cx="1027" cy="1700"/>
          </a:xfrm>
        </p:grpSpPr>
        <p:sp>
          <p:nvSpPr>
            <p:cNvPr id="98462" name="Rectangle 11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8463" name="Rectangle 11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8464" name="Line 11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65" name="Line 11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66" name="Line 11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67" name="Line 11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8327" name="Line 117"/>
          <p:cNvSpPr>
            <a:spLocks noChangeShapeType="1"/>
          </p:cNvSpPr>
          <p:nvPr/>
        </p:nvSpPr>
        <p:spPr bwMode="auto">
          <a:xfrm flipH="1">
            <a:off x="4545013" y="5394325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8328" name="Line 118"/>
          <p:cNvSpPr>
            <a:spLocks noChangeShapeType="1"/>
          </p:cNvSpPr>
          <p:nvPr/>
        </p:nvSpPr>
        <p:spPr bwMode="auto">
          <a:xfrm flipH="1">
            <a:off x="6534151" y="5394325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8329" name="Line 119"/>
          <p:cNvSpPr>
            <a:spLocks noChangeShapeType="1"/>
          </p:cNvSpPr>
          <p:nvPr/>
        </p:nvSpPr>
        <p:spPr bwMode="auto">
          <a:xfrm flipH="1">
            <a:off x="6684963" y="4878388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8330" name="Line 120"/>
          <p:cNvSpPr>
            <a:spLocks noChangeShapeType="1"/>
          </p:cNvSpPr>
          <p:nvPr/>
        </p:nvSpPr>
        <p:spPr bwMode="auto">
          <a:xfrm flipH="1">
            <a:off x="6673851" y="5995988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8331" name="Line 121"/>
          <p:cNvSpPr>
            <a:spLocks noChangeShapeType="1"/>
          </p:cNvSpPr>
          <p:nvPr/>
        </p:nvSpPr>
        <p:spPr bwMode="auto">
          <a:xfrm flipH="1">
            <a:off x="7783513" y="4891088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8332" name="Group 162"/>
          <p:cNvGrpSpPr>
            <a:grpSpLocks/>
          </p:cNvGrpSpPr>
          <p:nvPr/>
        </p:nvGrpSpPr>
        <p:grpSpPr bwMode="auto">
          <a:xfrm>
            <a:off x="8167688" y="3698876"/>
            <a:ext cx="798512" cy="1166813"/>
            <a:chOff x="12762" y="10336"/>
            <a:chExt cx="1027" cy="1700"/>
          </a:xfrm>
        </p:grpSpPr>
        <p:sp>
          <p:nvSpPr>
            <p:cNvPr id="98456" name="Rectangle 163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8457" name="Rectangle 164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8458" name="Line 165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59" name="Line 166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60" name="Line 167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61" name="Line 168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98333" name="Group 209"/>
          <p:cNvGrpSpPr>
            <a:grpSpLocks/>
          </p:cNvGrpSpPr>
          <p:nvPr/>
        </p:nvGrpSpPr>
        <p:grpSpPr bwMode="auto">
          <a:xfrm>
            <a:off x="7699376" y="5011738"/>
            <a:ext cx="798513" cy="1168400"/>
            <a:chOff x="12762" y="10336"/>
            <a:chExt cx="1027" cy="1700"/>
          </a:xfrm>
        </p:grpSpPr>
        <p:sp>
          <p:nvSpPr>
            <p:cNvPr id="98450" name="Rectangle 21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8451" name="Rectangle 21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8452" name="Line 21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53" name="Line 21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54" name="Line 21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55" name="Line 21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8334" name="Oval 216"/>
          <p:cNvSpPr>
            <a:spLocks noChangeArrowheads="1"/>
          </p:cNvSpPr>
          <p:nvPr/>
        </p:nvSpPr>
        <p:spPr bwMode="auto">
          <a:xfrm>
            <a:off x="4287838" y="3638550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8335" name="Oval 217"/>
          <p:cNvSpPr>
            <a:spLocks noChangeArrowheads="1"/>
          </p:cNvSpPr>
          <p:nvPr/>
        </p:nvSpPr>
        <p:spPr bwMode="auto">
          <a:xfrm>
            <a:off x="3128963" y="4767264"/>
            <a:ext cx="114300" cy="117475"/>
          </a:xfrm>
          <a:prstGeom prst="ellipse">
            <a:avLst/>
          </a:prstGeom>
          <a:solidFill>
            <a:srgbClr val="80808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8336" name="Text Box 218"/>
          <p:cNvSpPr txBox="1">
            <a:spLocks noChangeArrowheads="1"/>
          </p:cNvSpPr>
          <p:nvPr/>
        </p:nvSpPr>
        <p:spPr bwMode="auto">
          <a:xfrm>
            <a:off x="9107488" y="3651251"/>
            <a:ext cx="5905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+mn-lt"/>
                <a:ea typeface="+mn-ea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+mn-lt"/>
                <a:ea typeface="+mn-ea"/>
              </a:rPr>
              <a:t>out</a:t>
            </a: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grpSp>
        <p:nvGrpSpPr>
          <p:cNvPr id="98337" name="Group 219"/>
          <p:cNvGrpSpPr>
            <a:grpSpLocks/>
          </p:cNvGrpSpPr>
          <p:nvPr/>
        </p:nvGrpSpPr>
        <p:grpSpPr bwMode="auto">
          <a:xfrm>
            <a:off x="6111876" y="5233989"/>
            <a:ext cx="385763" cy="319087"/>
            <a:chOff x="11283" y="10423"/>
            <a:chExt cx="475" cy="374"/>
          </a:xfrm>
        </p:grpSpPr>
        <p:sp>
          <p:nvSpPr>
            <p:cNvPr id="98443" name="Rectangle 220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8444" name="Line 221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45" name="Line 222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46" name="Line 223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47" name="Line 224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48" name="Line 225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49" name="Line 226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8338" name="Line 227"/>
          <p:cNvSpPr>
            <a:spLocks noChangeShapeType="1"/>
          </p:cNvSpPr>
          <p:nvPr/>
        </p:nvSpPr>
        <p:spPr bwMode="auto">
          <a:xfrm>
            <a:off x="6369051" y="4017963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8339" name="Freeform 228"/>
          <p:cNvSpPr>
            <a:spLocks/>
          </p:cNvSpPr>
          <p:nvPr/>
        </p:nvSpPr>
        <p:spPr bwMode="auto">
          <a:xfrm>
            <a:off x="3187701" y="4865689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6 h 1501"/>
              <a:gd name="T4" fmla="*/ 2147483646 w 6225"/>
              <a:gd name="T5" fmla="*/ 2147483646 h 1501"/>
              <a:gd name="T6" fmla="*/ 2147483646 w 6225"/>
              <a:gd name="T7" fmla="*/ 2147483646 h 1501"/>
              <a:gd name="T8" fmla="*/ 2147483646 w 6225"/>
              <a:gd name="T9" fmla="*/ 2147483646 h 1501"/>
              <a:gd name="T10" fmla="*/ 2147483646 w 6225"/>
              <a:gd name="T11" fmla="*/ 2147483646 h 1501"/>
              <a:gd name="T12" fmla="*/ 2147483646 w 6225"/>
              <a:gd name="T13" fmla="*/ 2147483646 h 1501"/>
              <a:gd name="T14" fmla="*/ 2147483646 w 6225"/>
              <a:gd name="T15" fmla="*/ 2147483646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 cmpd="sng">
            <a:solidFill>
              <a:srgbClr val="80808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8340" name="Freeform 229"/>
          <p:cNvSpPr>
            <a:spLocks/>
          </p:cNvSpPr>
          <p:nvPr/>
        </p:nvSpPr>
        <p:spPr bwMode="auto">
          <a:xfrm>
            <a:off x="4346575" y="3698875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6 h 2010"/>
              <a:gd name="T4" fmla="*/ 2147483646 w 5400"/>
              <a:gd name="T5" fmla="*/ 2147483646 h 2010"/>
              <a:gd name="T6" fmla="*/ 2147483646 w 5400"/>
              <a:gd name="T7" fmla="*/ 2147483646 h 2010"/>
              <a:gd name="T8" fmla="*/ 2147483646 w 5400"/>
              <a:gd name="T9" fmla="*/ 2147483646 h 2010"/>
              <a:gd name="T10" fmla="*/ 2147483646 w 5400"/>
              <a:gd name="T11" fmla="*/ 2147483646 h 2010"/>
              <a:gd name="T12" fmla="*/ 2147483646 w 5400"/>
              <a:gd name="T13" fmla="*/ 2147483646 h 2010"/>
              <a:gd name="T14" fmla="*/ 2147483646 w 5400"/>
              <a:gd name="T15" fmla="*/ 2147483646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8341" name="Oval 230"/>
          <p:cNvSpPr>
            <a:spLocks noChangeArrowheads="1"/>
          </p:cNvSpPr>
          <p:nvPr/>
        </p:nvSpPr>
        <p:spPr bwMode="auto">
          <a:xfrm>
            <a:off x="4287838" y="3871914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8342" name="Text Box 231"/>
          <p:cNvSpPr txBox="1">
            <a:spLocks noChangeArrowheads="1"/>
          </p:cNvSpPr>
          <p:nvPr/>
        </p:nvSpPr>
        <p:spPr bwMode="auto">
          <a:xfrm>
            <a:off x="4775200" y="3778250"/>
            <a:ext cx="234950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+mn-lt"/>
                <a:ea typeface="+mn-ea"/>
              </a:rPr>
              <a:t>l'</a:t>
            </a:r>
            <a:r>
              <a:rPr lang="en-US" altLang="en-US" sz="2000" baseline="-25000">
                <a:solidFill>
                  <a:srgbClr val="FF0000"/>
                </a:solidFill>
                <a:latin typeface="+mn-lt"/>
                <a:ea typeface="+mn-ea"/>
              </a:rPr>
              <a:t>in</a:t>
            </a:r>
            <a:r>
              <a:rPr lang="en-US" altLang="en-US" sz="1800">
                <a:solidFill>
                  <a:srgbClr val="FF0000"/>
                </a:solidFill>
                <a:latin typeface="+mn-lt"/>
                <a:ea typeface="+mn-ea"/>
              </a:rPr>
              <a:t>:</a:t>
            </a:r>
            <a:r>
              <a:rPr lang="en-US" altLang="en-US" sz="1400">
                <a:solidFill>
                  <a:srgbClr val="FF0000"/>
                </a:solidFill>
                <a:latin typeface="+mn-lt"/>
                <a:ea typeface="+mn-ea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+mn-lt"/>
                <a:ea typeface="+mn-ea"/>
              </a:rPr>
              <a:t>original data, </a:t>
            </a:r>
            <a:r>
              <a:rPr lang="en-US" altLang="en-US" sz="1600" i="1">
                <a:solidFill>
                  <a:srgbClr val="FF0000"/>
                </a:solidFill>
                <a:latin typeface="+mn-lt"/>
                <a:ea typeface="+mn-ea"/>
              </a:rPr>
              <a:t>plus</a:t>
            </a:r>
            <a:r>
              <a:rPr lang="en-US" altLang="en-US" sz="1600">
                <a:solidFill>
                  <a:srgbClr val="FF0000"/>
                </a:solidFill>
                <a:latin typeface="+mn-lt"/>
                <a:ea typeface="+mn-ea"/>
              </a:rPr>
              <a:t> retransmitted data</a:t>
            </a:r>
            <a:endParaRPr lang="en-US" altLang="en-US" sz="16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8343" name="Line 232"/>
          <p:cNvSpPr>
            <a:spLocks noChangeShapeType="1"/>
          </p:cNvSpPr>
          <p:nvPr/>
        </p:nvSpPr>
        <p:spPr bwMode="auto">
          <a:xfrm>
            <a:off x="4433888" y="3938588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8344" name="Line 233"/>
          <p:cNvSpPr>
            <a:spLocks noChangeShapeType="1"/>
          </p:cNvSpPr>
          <p:nvPr/>
        </p:nvSpPr>
        <p:spPr bwMode="auto">
          <a:xfrm>
            <a:off x="4429125" y="3705225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8345" name="Line 234"/>
          <p:cNvSpPr>
            <a:spLocks noChangeShapeType="1"/>
          </p:cNvSpPr>
          <p:nvPr/>
        </p:nvSpPr>
        <p:spPr bwMode="auto">
          <a:xfrm>
            <a:off x="8640763" y="3857625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403691" name="Rectangle 235"/>
          <p:cNvSpPr>
            <a:spLocks noChangeArrowheads="1"/>
          </p:cNvSpPr>
          <p:nvPr/>
        </p:nvSpPr>
        <p:spPr bwMode="auto">
          <a:xfrm>
            <a:off x="3905251" y="3846514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03692" name="Text Box 236"/>
          <p:cNvSpPr txBox="1">
            <a:spLocks noChangeArrowheads="1"/>
          </p:cNvSpPr>
          <p:nvPr/>
        </p:nvSpPr>
        <p:spPr bwMode="auto">
          <a:xfrm>
            <a:off x="5363024" y="4805363"/>
            <a:ext cx="15421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i="1">
                <a:solidFill>
                  <a:srgbClr val="006600"/>
                </a:solidFill>
                <a:latin typeface="+mn-lt"/>
                <a:ea typeface="+mn-ea"/>
              </a:rPr>
              <a:t>free buffer space!</a:t>
            </a:r>
          </a:p>
        </p:txBody>
      </p:sp>
      <p:sp>
        <p:nvSpPr>
          <p:cNvPr id="403693" name="Rectangle 237"/>
          <p:cNvSpPr>
            <a:spLocks noChangeArrowheads="1"/>
          </p:cNvSpPr>
          <p:nvPr/>
        </p:nvSpPr>
        <p:spPr bwMode="auto">
          <a:xfrm>
            <a:off x="3905251" y="3844926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grpSp>
        <p:nvGrpSpPr>
          <p:cNvPr id="403736" name="Group 280"/>
          <p:cNvGrpSpPr>
            <a:grpSpLocks/>
          </p:cNvGrpSpPr>
          <p:nvPr/>
        </p:nvGrpSpPr>
        <p:grpSpPr bwMode="auto">
          <a:xfrm>
            <a:off x="6124575" y="1244601"/>
            <a:ext cx="4306888" cy="2079625"/>
            <a:chOff x="2898" y="784"/>
            <a:chExt cx="2713" cy="1310"/>
          </a:xfrm>
        </p:grpSpPr>
        <p:sp>
          <p:nvSpPr>
            <p:cNvPr id="98427" name="Line 239"/>
            <p:cNvSpPr>
              <a:spLocks noChangeShapeType="1"/>
            </p:cNvSpPr>
            <p:nvPr/>
          </p:nvSpPr>
          <p:spPr bwMode="auto">
            <a:xfrm>
              <a:off x="3208" y="784"/>
              <a:ext cx="0" cy="10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8428" name="Line 240"/>
            <p:cNvSpPr>
              <a:spLocks noChangeShapeType="1"/>
            </p:cNvSpPr>
            <p:nvPr/>
          </p:nvSpPr>
          <p:spPr bwMode="auto">
            <a:xfrm rot="5400000">
              <a:off x="3771" y="1303"/>
              <a:ext cx="0" cy="11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8429" name="Text Box 241"/>
            <p:cNvSpPr txBox="1">
              <a:spLocks noChangeArrowheads="1"/>
            </p:cNvSpPr>
            <p:nvPr/>
          </p:nvSpPr>
          <p:spPr bwMode="auto">
            <a:xfrm>
              <a:off x="2938" y="814"/>
              <a:ext cx="31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cs typeface="Calibri" panose="020F0502020204030204" pitchFamily="34" charset="0"/>
                </a:rPr>
                <a:t>R/2</a:t>
              </a:r>
            </a:p>
          </p:txBody>
        </p:sp>
        <p:sp>
          <p:nvSpPr>
            <p:cNvPr id="98430" name="Line 242"/>
            <p:cNvSpPr>
              <a:spLocks noChangeShapeType="1"/>
            </p:cNvSpPr>
            <p:nvPr/>
          </p:nvSpPr>
          <p:spPr bwMode="auto">
            <a:xfrm rot="5400000">
              <a:off x="4054" y="72"/>
              <a:ext cx="0" cy="1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8431" name="Line 243"/>
            <p:cNvSpPr>
              <a:spLocks noChangeShapeType="1"/>
            </p:cNvSpPr>
            <p:nvPr/>
          </p:nvSpPr>
          <p:spPr bwMode="auto">
            <a:xfrm rot="10800000">
              <a:off x="4196" y="932"/>
              <a:ext cx="0" cy="9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8432" name="Text Box 244"/>
            <p:cNvSpPr txBox="1">
              <a:spLocks noChangeArrowheads="1"/>
            </p:cNvSpPr>
            <p:nvPr/>
          </p:nvSpPr>
          <p:spPr bwMode="auto">
            <a:xfrm>
              <a:off x="4063" y="1846"/>
              <a:ext cx="31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cs typeface="Calibri" panose="020F0502020204030204" pitchFamily="34" charset="0"/>
                </a:rPr>
                <a:t>R/2</a:t>
              </a:r>
            </a:p>
          </p:txBody>
        </p:sp>
        <p:sp>
          <p:nvSpPr>
            <p:cNvPr id="98433" name="Freeform 245"/>
            <p:cNvSpPr>
              <a:spLocks/>
            </p:cNvSpPr>
            <p:nvPr/>
          </p:nvSpPr>
          <p:spPr bwMode="auto">
            <a:xfrm>
              <a:off x="3211" y="913"/>
              <a:ext cx="1636" cy="955"/>
            </a:xfrm>
            <a:custGeom>
              <a:avLst/>
              <a:gdLst>
                <a:gd name="T0" fmla="*/ 0 w 1636"/>
                <a:gd name="T1" fmla="*/ 955 h 955"/>
                <a:gd name="T2" fmla="*/ 758 w 1636"/>
                <a:gd name="T3" fmla="*/ 246 h 955"/>
                <a:gd name="T4" fmla="*/ 1636 w 1636"/>
                <a:gd name="T5" fmla="*/ 7 h 9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36" h="955">
                  <a:moveTo>
                    <a:pt x="0" y="955"/>
                  </a:moveTo>
                  <a:cubicBezTo>
                    <a:pt x="126" y="837"/>
                    <a:pt x="27" y="927"/>
                    <a:pt x="758" y="246"/>
                  </a:cubicBezTo>
                  <a:cubicBezTo>
                    <a:pt x="1095" y="0"/>
                    <a:pt x="1453" y="57"/>
                    <a:pt x="1636" y="7"/>
                  </a:cubicBezTo>
                </a:path>
              </a:pathLst>
            </a:custGeom>
            <a:noFill/>
            <a:ln w="28575" cmpd="sng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grpSp>
          <p:nvGrpSpPr>
            <p:cNvPr id="98434" name="Group 246"/>
            <p:cNvGrpSpPr>
              <a:grpSpLocks/>
            </p:cNvGrpSpPr>
            <p:nvPr/>
          </p:nvGrpSpPr>
          <p:grpSpPr bwMode="auto">
            <a:xfrm>
              <a:off x="3563" y="1861"/>
              <a:ext cx="274" cy="233"/>
              <a:chOff x="3655" y="1791"/>
              <a:chExt cx="274" cy="233"/>
            </a:xfrm>
          </p:grpSpPr>
          <p:sp>
            <p:nvSpPr>
              <p:cNvPr id="98441" name="Text Box 247"/>
              <p:cNvSpPr txBox="1">
                <a:spLocks noChangeArrowheads="1"/>
              </p:cNvSpPr>
              <p:nvPr/>
            </p:nvSpPr>
            <p:spPr bwMode="auto">
              <a:xfrm>
                <a:off x="3655" y="1791"/>
                <a:ext cx="274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>
                    <a:latin typeface="Symbol" panose="05050102010706020507" pitchFamily="18" charset="2"/>
                    <a:cs typeface="Calibri" panose="020F0502020204030204" pitchFamily="34" charset="0"/>
                  </a:rPr>
                  <a:t>l</a:t>
                </a:r>
                <a:r>
                  <a:rPr lang="en-US" altLang="zh-CN" sz="1800" baseline="-25000">
                    <a:cs typeface="Calibri" panose="020F0502020204030204" pitchFamily="34" charset="0"/>
                  </a:rPr>
                  <a:t>in</a:t>
                </a:r>
              </a:p>
            </p:txBody>
          </p:sp>
          <p:sp>
            <p:nvSpPr>
              <p:cNvPr id="98442" name="Line 248"/>
              <p:cNvSpPr>
                <a:spLocks noChangeShapeType="1"/>
              </p:cNvSpPr>
              <p:nvPr/>
            </p:nvSpPr>
            <p:spPr bwMode="auto">
              <a:xfrm flipV="1">
                <a:off x="3810" y="1846"/>
                <a:ext cx="24" cy="2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98435" name="Text Box 249"/>
            <p:cNvSpPr txBox="1">
              <a:spLocks noChangeArrowheads="1"/>
            </p:cNvSpPr>
            <p:nvPr/>
          </p:nvSpPr>
          <p:spPr bwMode="auto">
            <a:xfrm rot="-5400000">
              <a:off x="2819" y="1277"/>
              <a:ext cx="38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Symbol" panose="05050102010706020507" pitchFamily="18" charset="2"/>
                  <a:cs typeface="Calibri" panose="020F0502020204030204" pitchFamily="34" charset="0"/>
                </a:rPr>
                <a:t>l</a:t>
              </a:r>
              <a:r>
                <a:rPr lang="en-US" altLang="zh-CN" sz="1800" baseline="-25000">
                  <a:cs typeface="Calibri" panose="020F0502020204030204" pitchFamily="34" charset="0"/>
                </a:rPr>
                <a:t>out</a:t>
              </a:r>
            </a:p>
          </p:txBody>
        </p:sp>
        <p:sp>
          <p:nvSpPr>
            <p:cNvPr id="98436" name="Line 250"/>
            <p:cNvSpPr>
              <a:spLocks noChangeShapeType="1"/>
            </p:cNvSpPr>
            <p:nvPr/>
          </p:nvSpPr>
          <p:spPr bwMode="auto">
            <a:xfrm rot="10800000" flipH="1">
              <a:off x="3182" y="922"/>
              <a:ext cx="1019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8437" name="Oval 251"/>
            <p:cNvSpPr>
              <a:spLocks noChangeArrowheads="1"/>
            </p:cNvSpPr>
            <p:nvPr/>
          </p:nvSpPr>
          <p:spPr bwMode="auto">
            <a:xfrm>
              <a:off x="4173" y="1005"/>
              <a:ext cx="56" cy="5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Comic Sans MS" panose="030F0702030302020204" pitchFamily="66" charset="0"/>
              </a:endParaRPr>
            </a:p>
          </p:txBody>
        </p:sp>
        <p:sp>
          <p:nvSpPr>
            <p:cNvPr id="98438" name="Text Box 252"/>
            <p:cNvSpPr txBox="1">
              <a:spLocks noChangeArrowheads="1"/>
            </p:cNvSpPr>
            <p:nvPr/>
          </p:nvSpPr>
          <p:spPr bwMode="auto">
            <a:xfrm>
              <a:off x="4426" y="1106"/>
              <a:ext cx="1185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/>
                <a:t>when sending at R/2, some packets are retransmissions</a:t>
              </a:r>
            </a:p>
          </p:txBody>
        </p:sp>
        <p:sp>
          <p:nvSpPr>
            <p:cNvPr id="98439" name="Line 253"/>
            <p:cNvSpPr>
              <a:spLocks noChangeShapeType="1"/>
            </p:cNvSpPr>
            <p:nvPr/>
          </p:nvSpPr>
          <p:spPr bwMode="auto">
            <a:xfrm flipH="1" flipV="1">
              <a:off x="4201" y="1033"/>
              <a:ext cx="245" cy="1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98440" name="Line 265"/>
            <p:cNvSpPr>
              <a:spLocks noChangeShapeType="1"/>
            </p:cNvSpPr>
            <p:nvPr/>
          </p:nvSpPr>
          <p:spPr bwMode="auto">
            <a:xfrm flipV="1">
              <a:off x="4722" y="946"/>
              <a:ext cx="121" cy="6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98353" name="Freeform 267"/>
          <p:cNvSpPr>
            <a:spLocks/>
          </p:cNvSpPr>
          <p:nvPr/>
        </p:nvSpPr>
        <p:spPr bwMode="auto">
          <a:xfrm flipH="1">
            <a:off x="2590801" y="4667250"/>
            <a:ext cx="250825" cy="1201738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8354" name="Freeform 273"/>
          <p:cNvSpPr>
            <a:spLocks/>
          </p:cNvSpPr>
          <p:nvPr/>
        </p:nvSpPr>
        <p:spPr bwMode="auto">
          <a:xfrm>
            <a:off x="8940801" y="3665538"/>
            <a:ext cx="250825" cy="1212850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8355" name="Freeform 276"/>
          <p:cNvSpPr>
            <a:spLocks/>
          </p:cNvSpPr>
          <p:nvPr/>
        </p:nvSpPr>
        <p:spPr bwMode="auto">
          <a:xfrm>
            <a:off x="8472489" y="4981575"/>
            <a:ext cx="250825" cy="1212850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8356" name="Text Box 278"/>
          <p:cNvSpPr txBox="1">
            <a:spLocks noChangeArrowheads="1"/>
          </p:cNvSpPr>
          <p:nvPr/>
        </p:nvSpPr>
        <p:spPr bwMode="auto">
          <a:xfrm>
            <a:off x="3822700" y="4705350"/>
            <a:ext cx="8524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2"/>
                </a:solidFill>
                <a:latin typeface="+mn-lt"/>
                <a:ea typeface="+mn-ea"/>
              </a:rPr>
              <a:t>A</a:t>
            </a:r>
          </a:p>
        </p:txBody>
      </p:sp>
      <p:sp>
        <p:nvSpPr>
          <p:cNvPr id="98357" name="Text Box 279"/>
          <p:cNvSpPr txBox="1">
            <a:spLocks noChangeArrowheads="1"/>
          </p:cNvSpPr>
          <p:nvPr/>
        </p:nvSpPr>
        <p:spPr bwMode="auto">
          <a:xfrm>
            <a:off x="2692400" y="6073775"/>
            <a:ext cx="8778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2"/>
                </a:solidFill>
                <a:latin typeface="+mn-lt"/>
                <a:ea typeface="+mn-ea"/>
              </a:rPr>
              <a:t>Host B</a:t>
            </a:r>
          </a:p>
        </p:txBody>
      </p:sp>
      <p:grpSp>
        <p:nvGrpSpPr>
          <p:cNvPr id="98358" name="Group 281"/>
          <p:cNvGrpSpPr>
            <a:grpSpLocks/>
          </p:cNvGrpSpPr>
          <p:nvPr/>
        </p:nvGrpSpPr>
        <p:grpSpPr bwMode="auto">
          <a:xfrm>
            <a:off x="9077326" y="4564064"/>
            <a:ext cx="231775" cy="441325"/>
            <a:chOff x="4140" y="429"/>
            <a:chExt cx="1425" cy="2396"/>
          </a:xfrm>
        </p:grpSpPr>
        <p:sp>
          <p:nvSpPr>
            <p:cNvPr id="98395" name="Freeform 282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396" name="Rectangle 283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8397" name="Freeform 284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398" name="Freeform 285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399" name="Rectangle 286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8400" name="Group 287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8425" name="AutoShape 288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8426" name="AutoShape 289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8401" name="Rectangle 290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8402" name="Group 291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8423" name="AutoShape 292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8424" name="AutoShape 293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8403" name="Rectangle 294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8404" name="Rectangle 295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8405" name="Group 296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8421" name="AutoShape 297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6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8422" name="AutoShape 298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8406" name="Freeform 299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98407" name="Group 300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8419" name="AutoShape 301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8420" name="AutoShape 302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8408" name="Rectangle 303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8409" name="Freeform 304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10" name="Freeform 305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11" name="Oval 306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8412" name="Freeform 307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413" name="AutoShape 308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8414" name="AutoShape 309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8415" name="Oval 310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8416" name="Oval 311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8417" name="Oval 312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8418" name="Rectangle 313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grpSp>
        <p:nvGrpSpPr>
          <p:cNvPr id="98359" name="Group 314"/>
          <p:cNvGrpSpPr>
            <a:grpSpLocks/>
          </p:cNvGrpSpPr>
          <p:nvPr/>
        </p:nvGrpSpPr>
        <p:grpSpPr bwMode="auto">
          <a:xfrm>
            <a:off x="8659814" y="5867401"/>
            <a:ext cx="231775" cy="441325"/>
            <a:chOff x="4140" y="429"/>
            <a:chExt cx="1425" cy="2396"/>
          </a:xfrm>
        </p:grpSpPr>
        <p:sp>
          <p:nvSpPr>
            <p:cNvPr id="98363" name="Freeform 315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364" name="Rectangle 316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8365" name="Freeform 317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366" name="Freeform 318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367" name="Rectangle 319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8368" name="Group 320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8393" name="AutoShape 321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8394" name="AutoShape 322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8369" name="Rectangle 323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8370" name="Group 324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8391" name="AutoShape 325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8392" name="AutoShape 326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8371" name="Rectangle 327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8372" name="Rectangle 328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8373" name="Group 329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8389" name="AutoShape 330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6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8390" name="AutoShape 331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8374" name="Freeform 332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98375" name="Group 333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8387" name="AutoShape 334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8388" name="AutoShape 335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8376" name="Rectangle 336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8377" name="Freeform 337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378" name="Freeform 338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379" name="Oval 339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8380" name="Freeform 340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8381" name="AutoShape 341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8382" name="AutoShape 342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8383" name="Oval 343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8384" name="Oval 344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8385" name="Oval 345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8386" name="Rectangle 346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grpSp>
        <p:nvGrpSpPr>
          <p:cNvPr id="98360" name="Group 347"/>
          <p:cNvGrpSpPr>
            <a:grpSpLocks/>
          </p:cNvGrpSpPr>
          <p:nvPr/>
        </p:nvGrpSpPr>
        <p:grpSpPr bwMode="auto">
          <a:xfrm>
            <a:off x="2185988" y="5605464"/>
            <a:ext cx="525462" cy="434975"/>
            <a:chOff x="-44" y="1473"/>
            <a:chExt cx="981" cy="1105"/>
          </a:xfrm>
        </p:grpSpPr>
        <p:pic>
          <p:nvPicPr>
            <p:cNvPr id="98361" name="Picture 348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8362" name="Freeform 34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2326 w 356"/>
                <a:gd name="T3" fmla="*/ 131 h 368"/>
                <a:gd name="T4" fmla="*/ 2759 w 356"/>
                <a:gd name="T5" fmla="*/ 2736 h 368"/>
                <a:gd name="T6" fmla="*/ 608 w 356"/>
                <a:gd name="T7" fmla="*/ 3422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>
                <a:latin typeface="+mn-lt"/>
                <a:ea typeface="+mn-ea"/>
              </a:rPr>
              <a:pPr>
                <a:defRPr/>
              </a:pPr>
              <a:t>160</a:t>
            </a:fld>
            <a:endParaRPr lang="en-US" altLang="zh-CN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8974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44444E-6 L 0.03333 4.44444E-6 L 0.03333 0.14583 L 0.1191 0.14583 L 0.07969 0.20625 L 0.22622 0.20625 " pathEditMode="relative" ptsTypes="AAAAAA">
                                      <p:cBhvr>
                                        <p:cTn id="6" dur="2000" fill="hold"/>
                                        <p:tgtEl>
                                          <p:spTgt spid="4036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03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22 0.20625 L 0.275 0.20648 " pathEditMode="relative" ptsTypes="AA">
                                      <p:cBhvr>
                                        <p:cTn id="13" dur="3000" fill="hold"/>
                                        <p:tgtEl>
                                          <p:spTgt spid="4036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4036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9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5 0.20649 L 0.34289 0.20649 L 0.40834 0.11598 L 0.49775 0.12084 L 0.49775 -0.0111 " pathEditMode="relative" ptsTypes="AAAAA">
                                      <p:cBhvr>
                                        <p:cTn id="20" dur="2000" fill="hold"/>
                                        <p:tgtEl>
                                          <p:spTgt spid="4036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2" presetID="9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403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4036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3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691" grpId="0" animBg="1"/>
      <p:bldP spid="403691" grpId="1" animBg="1"/>
      <p:bldP spid="403691" grpId="2" animBg="1"/>
      <p:bldP spid="403691" grpId="3" animBg="1"/>
      <p:bldP spid="403692" grpId="0"/>
      <p:bldP spid="403693" grpId="0" animBg="1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47" name="Rectangle 28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Causes/costs of congestion: scenario 2 </a:t>
            </a:r>
          </a:p>
        </p:txBody>
      </p:sp>
      <p:sp>
        <p:nvSpPr>
          <p:cNvPr id="99332" name="Freeform 273"/>
          <p:cNvSpPr>
            <a:spLocks/>
          </p:cNvSpPr>
          <p:nvPr/>
        </p:nvSpPr>
        <p:spPr bwMode="auto">
          <a:xfrm flipH="1">
            <a:off x="3635376" y="3465514"/>
            <a:ext cx="250825" cy="1201737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9333" name="Group 357"/>
          <p:cNvGrpSpPr>
            <a:grpSpLocks/>
          </p:cNvGrpSpPr>
          <p:nvPr/>
        </p:nvGrpSpPr>
        <p:grpSpPr bwMode="auto">
          <a:xfrm>
            <a:off x="3240088" y="4425951"/>
            <a:ext cx="525462" cy="434975"/>
            <a:chOff x="-44" y="1473"/>
            <a:chExt cx="981" cy="1105"/>
          </a:xfrm>
        </p:grpSpPr>
        <p:pic>
          <p:nvPicPr>
            <p:cNvPr id="99506" name="Picture 358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9507" name="Freeform 35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2326 w 356"/>
                <a:gd name="T3" fmla="*/ 131 h 368"/>
                <a:gd name="T4" fmla="*/ 2759 w 356"/>
                <a:gd name="T5" fmla="*/ 2736 h 368"/>
                <a:gd name="T6" fmla="*/ 608 w 356"/>
                <a:gd name="T7" fmla="*/ 3422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9334" name="Oval 3"/>
          <p:cNvSpPr>
            <a:spLocks noChangeArrowheads="1"/>
          </p:cNvSpPr>
          <p:nvPr/>
        </p:nvSpPr>
        <p:spPr bwMode="auto">
          <a:xfrm>
            <a:off x="5319714" y="5348288"/>
            <a:ext cx="1304925" cy="303212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9335" name="Line 4"/>
          <p:cNvSpPr>
            <a:spLocks noChangeShapeType="1"/>
          </p:cNvSpPr>
          <p:nvPr/>
        </p:nvSpPr>
        <p:spPr bwMode="auto">
          <a:xfrm>
            <a:off x="5319713" y="5324476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36" name="Line 5"/>
          <p:cNvSpPr>
            <a:spLocks noChangeShapeType="1"/>
          </p:cNvSpPr>
          <p:nvPr/>
        </p:nvSpPr>
        <p:spPr bwMode="auto">
          <a:xfrm>
            <a:off x="6624638" y="5324476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37" name="Rectangle 6"/>
          <p:cNvSpPr>
            <a:spLocks noChangeArrowheads="1"/>
          </p:cNvSpPr>
          <p:nvPr/>
        </p:nvSpPr>
        <p:spPr bwMode="auto">
          <a:xfrm>
            <a:off x="5319713" y="5324475"/>
            <a:ext cx="309562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9338" name="Rectangle 7"/>
          <p:cNvSpPr>
            <a:spLocks noChangeArrowheads="1"/>
          </p:cNvSpPr>
          <p:nvPr/>
        </p:nvSpPr>
        <p:spPr bwMode="auto">
          <a:xfrm>
            <a:off x="6229350" y="5311775"/>
            <a:ext cx="395288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9339" name="Oval 8"/>
          <p:cNvSpPr>
            <a:spLocks noChangeArrowheads="1"/>
          </p:cNvSpPr>
          <p:nvPr/>
        </p:nvSpPr>
        <p:spPr bwMode="auto">
          <a:xfrm>
            <a:off x="5314951" y="5126039"/>
            <a:ext cx="1306513" cy="352425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grpSp>
        <p:nvGrpSpPr>
          <p:cNvPr id="99340" name="Group 9"/>
          <p:cNvGrpSpPr>
            <a:grpSpLocks/>
          </p:cNvGrpSpPr>
          <p:nvPr/>
        </p:nvGrpSpPr>
        <p:grpSpPr bwMode="auto">
          <a:xfrm>
            <a:off x="5621338" y="5183189"/>
            <a:ext cx="647700" cy="206375"/>
            <a:chOff x="2848" y="848"/>
            <a:chExt cx="140" cy="98"/>
          </a:xfrm>
        </p:grpSpPr>
        <p:sp>
          <p:nvSpPr>
            <p:cNvPr id="99503" name="Line 1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504" name="Line 1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505" name="Line 1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9341" name="Line 13"/>
          <p:cNvSpPr>
            <a:spLocks noChangeShapeType="1"/>
          </p:cNvSpPr>
          <p:nvPr/>
        </p:nvSpPr>
        <p:spPr bwMode="auto">
          <a:xfrm>
            <a:off x="5621339" y="5381626"/>
            <a:ext cx="231775" cy="476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42" name="Line 14"/>
          <p:cNvSpPr>
            <a:spLocks noChangeShapeType="1"/>
          </p:cNvSpPr>
          <p:nvPr/>
        </p:nvSpPr>
        <p:spPr bwMode="auto">
          <a:xfrm flipV="1">
            <a:off x="6065838" y="5181600"/>
            <a:ext cx="203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43" name="Line 15"/>
          <p:cNvSpPr>
            <a:spLocks noChangeShapeType="1"/>
          </p:cNvSpPr>
          <p:nvPr/>
        </p:nvSpPr>
        <p:spPr bwMode="auto">
          <a:xfrm flipV="1">
            <a:off x="5834063" y="5181601"/>
            <a:ext cx="241300" cy="2000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44" name="Line 16"/>
          <p:cNvSpPr>
            <a:spLocks noChangeShapeType="1"/>
          </p:cNvSpPr>
          <p:nvPr/>
        </p:nvSpPr>
        <p:spPr bwMode="auto">
          <a:xfrm flipH="1">
            <a:off x="3948113" y="4878388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45" name="Line 17"/>
          <p:cNvSpPr>
            <a:spLocks noChangeShapeType="1"/>
          </p:cNvSpPr>
          <p:nvPr/>
        </p:nvSpPr>
        <p:spPr bwMode="auto">
          <a:xfrm flipH="1">
            <a:off x="4545013" y="4878389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9346" name="Group 58"/>
          <p:cNvGrpSpPr>
            <a:grpSpLocks/>
          </p:cNvGrpSpPr>
          <p:nvPr/>
        </p:nvGrpSpPr>
        <p:grpSpPr bwMode="auto">
          <a:xfrm>
            <a:off x="3875088" y="3563938"/>
            <a:ext cx="798512" cy="1166812"/>
            <a:chOff x="12762" y="10336"/>
            <a:chExt cx="1027" cy="1700"/>
          </a:xfrm>
        </p:grpSpPr>
        <p:sp>
          <p:nvSpPr>
            <p:cNvPr id="99497" name="Rectangle 5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9498" name="Rectangle 6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9499" name="Line 6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500" name="Line 6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501" name="Line 6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502" name="Line 6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9347" name="Text Box 65"/>
          <p:cNvSpPr txBox="1">
            <a:spLocks noChangeArrowheads="1"/>
          </p:cNvSpPr>
          <p:nvPr/>
        </p:nvSpPr>
        <p:spPr bwMode="auto">
          <a:xfrm>
            <a:off x="3822700" y="4705350"/>
            <a:ext cx="8524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2"/>
                </a:solidFill>
                <a:latin typeface="+mn-lt"/>
                <a:ea typeface="+mn-ea"/>
              </a:rPr>
              <a:t>A</a:t>
            </a:r>
          </a:p>
        </p:txBody>
      </p:sp>
      <p:sp>
        <p:nvSpPr>
          <p:cNvPr id="99348" name="Text Box 66"/>
          <p:cNvSpPr txBox="1">
            <a:spLocks noChangeArrowheads="1"/>
          </p:cNvSpPr>
          <p:nvPr/>
        </p:nvSpPr>
        <p:spPr bwMode="auto">
          <a:xfrm>
            <a:off x="4892675" y="3449639"/>
            <a:ext cx="188118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+mn-lt"/>
                <a:ea typeface="+mn-ea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+mn-lt"/>
                <a:ea typeface="+mn-ea"/>
              </a:rPr>
              <a:t>in</a:t>
            </a:r>
            <a:endParaRPr lang="en-US" altLang="en-US" sz="16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9349" name="Line 67"/>
          <p:cNvSpPr>
            <a:spLocks noChangeShapeType="1"/>
          </p:cNvSpPr>
          <p:nvPr/>
        </p:nvSpPr>
        <p:spPr bwMode="auto">
          <a:xfrm flipH="1">
            <a:off x="3409951" y="5983289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9350" name="Group 108"/>
          <p:cNvGrpSpPr>
            <a:grpSpLocks/>
          </p:cNvGrpSpPr>
          <p:nvPr/>
        </p:nvGrpSpPr>
        <p:grpSpPr bwMode="auto">
          <a:xfrm>
            <a:off x="2822576" y="4718051"/>
            <a:ext cx="798513" cy="1166813"/>
            <a:chOff x="12762" y="10336"/>
            <a:chExt cx="1027" cy="1700"/>
          </a:xfrm>
        </p:grpSpPr>
        <p:sp>
          <p:nvSpPr>
            <p:cNvPr id="99491" name="Rectangle 10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9492" name="Rectangle 11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9493" name="Line 11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94" name="Line 11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95" name="Line 11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96" name="Line 11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9351" name="Line 116"/>
          <p:cNvSpPr>
            <a:spLocks noChangeShapeType="1"/>
          </p:cNvSpPr>
          <p:nvPr/>
        </p:nvSpPr>
        <p:spPr bwMode="auto">
          <a:xfrm flipH="1">
            <a:off x="4545013" y="5394325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52" name="Line 117"/>
          <p:cNvSpPr>
            <a:spLocks noChangeShapeType="1"/>
          </p:cNvSpPr>
          <p:nvPr/>
        </p:nvSpPr>
        <p:spPr bwMode="auto">
          <a:xfrm flipH="1">
            <a:off x="6534151" y="5394325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53" name="Line 118"/>
          <p:cNvSpPr>
            <a:spLocks noChangeShapeType="1"/>
          </p:cNvSpPr>
          <p:nvPr/>
        </p:nvSpPr>
        <p:spPr bwMode="auto">
          <a:xfrm flipH="1">
            <a:off x="6684963" y="4878388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54" name="Line 119"/>
          <p:cNvSpPr>
            <a:spLocks noChangeShapeType="1"/>
          </p:cNvSpPr>
          <p:nvPr/>
        </p:nvSpPr>
        <p:spPr bwMode="auto">
          <a:xfrm flipH="1">
            <a:off x="6673851" y="5995988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55" name="Line 120"/>
          <p:cNvSpPr>
            <a:spLocks noChangeShapeType="1"/>
          </p:cNvSpPr>
          <p:nvPr/>
        </p:nvSpPr>
        <p:spPr bwMode="auto">
          <a:xfrm flipH="1">
            <a:off x="7783513" y="4891088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99356" name="Group 161"/>
          <p:cNvGrpSpPr>
            <a:grpSpLocks/>
          </p:cNvGrpSpPr>
          <p:nvPr/>
        </p:nvGrpSpPr>
        <p:grpSpPr bwMode="auto">
          <a:xfrm>
            <a:off x="8167688" y="3698876"/>
            <a:ext cx="798512" cy="1166813"/>
            <a:chOff x="12762" y="10336"/>
            <a:chExt cx="1027" cy="1700"/>
          </a:xfrm>
        </p:grpSpPr>
        <p:sp>
          <p:nvSpPr>
            <p:cNvPr id="99485" name="Rectangle 162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9486" name="Rectangle 163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9487" name="Line 164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88" name="Line 165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89" name="Line 166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90" name="Line 167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99357" name="Group 208"/>
          <p:cNvGrpSpPr>
            <a:grpSpLocks/>
          </p:cNvGrpSpPr>
          <p:nvPr/>
        </p:nvGrpSpPr>
        <p:grpSpPr bwMode="auto">
          <a:xfrm>
            <a:off x="7699376" y="5011738"/>
            <a:ext cx="798513" cy="1168400"/>
            <a:chOff x="12762" y="10336"/>
            <a:chExt cx="1027" cy="1700"/>
          </a:xfrm>
        </p:grpSpPr>
        <p:sp>
          <p:nvSpPr>
            <p:cNvPr id="99479" name="Rectangle 20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9480" name="Rectangle 21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9481" name="Line 21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82" name="Line 21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83" name="Line 21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84" name="Line 21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9358" name="Oval 215"/>
          <p:cNvSpPr>
            <a:spLocks noChangeArrowheads="1"/>
          </p:cNvSpPr>
          <p:nvPr/>
        </p:nvSpPr>
        <p:spPr bwMode="auto">
          <a:xfrm>
            <a:off x="4287838" y="3638550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9359" name="Oval 216"/>
          <p:cNvSpPr>
            <a:spLocks noChangeArrowheads="1"/>
          </p:cNvSpPr>
          <p:nvPr/>
        </p:nvSpPr>
        <p:spPr bwMode="auto">
          <a:xfrm>
            <a:off x="3128963" y="4767264"/>
            <a:ext cx="114300" cy="117475"/>
          </a:xfrm>
          <a:prstGeom prst="ellipse">
            <a:avLst/>
          </a:prstGeom>
          <a:solidFill>
            <a:srgbClr val="80808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9360" name="Text Box 217"/>
          <p:cNvSpPr txBox="1">
            <a:spLocks noChangeArrowheads="1"/>
          </p:cNvSpPr>
          <p:nvPr/>
        </p:nvSpPr>
        <p:spPr bwMode="auto">
          <a:xfrm>
            <a:off x="9107488" y="3651251"/>
            <a:ext cx="5905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+mn-lt"/>
                <a:ea typeface="+mn-ea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+mn-lt"/>
                <a:ea typeface="+mn-ea"/>
              </a:rPr>
              <a:t>out</a:t>
            </a: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grpSp>
        <p:nvGrpSpPr>
          <p:cNvPr id="99361" name="Group 218"/>
          <p:cNvGrpSpPr>
            <a:grpSpLocks/>
          </p:cNvGrpSpPr>
          <p:nvPr/>
        </p:nvGrpSpPr>
        <p:grpSpPr bwMode="auto">
          <a:xfrm>
            <a:off x="6111876" y="5233989"/>
            <a:ext cx="385763" cy="319087"/>
            <a:chOff x="11283" y="10423"/>
            <a:chExt cx="475" cy="374"/>
          </a:xfrm>
        </p:grpSpPr>
        <p:sp>
          <p:nvSpPr>
            <p:cNvPr id="99472" name="Rectangle 219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99473" name="Line 220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74" name="Line 221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75" name="Line 222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76" name="Line 223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77" name="Line 224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78" name="Line 225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99362" name="Line 226"/>
          <p:cNvSpPr>
            <a:spLocks noChangeShapeType="1"/>
          </p:cNvSpPr>
          <p:nvPr/>
        </p:nvSpPr>
        <p:spPr bwMode="auto">
          <a:xfrm>
            <a:off x="6369051" y="4017963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63" name="Freeform 227"/>
          <p:cNvSpPr>
            <a:spLocks/>
          </p:cNvSpPr>
          <p:nvPr/>
        </p:nvSpPr>
        <p:spPr bwMode="auto">
          <a:xfrm>
            <a:off x="3187701" y="4865689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6 h 1501"/>
              <a:gd name="T4" fmla="*/ 2147483646 w 6225"/>
              <a:gd name="T5" fmla="*/ 2147483646 h 1501"/>
              <a:gd name="T6" fmla="*/ 2147483646 w 6225"/>
              <a:gd name="T7" fmla="*/ 2147483646 h 1501"/>
              <a:gd name="T8" fmla="*/ 2147483646 w 6225"/>
              <a:gd name="T9" fmla="*/ 2147483646 h 1501"/>
              <a:gd name="T10" fmla="*/ 2147483646 w 6225"/>
              <a:gd name="T11" fmla="*/ 2147483646 h 1501"/>
              <a:gd name="T12" fmla="*/ 2147483646 w 6225"/>
              <a:gd name="T13" fmla="*/ 2147483646 h 1501"/>
              <a:gd name="T14" fmla="*/ 2147483646 w 6225"/>
              <a:gd name="T15" fmla="*/ 2147483646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 cmpd="sng">
            <a:solidFill>
              <a:srgbClr val="80808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64" name="Freeform 228"/>
          <p:cNvSpPr>
            <a:spLocks/>
          </p:cNvSpPr>
          <p:nvPr/>
        </p:nvSpPr>
        <p:spPr bwMode="auto">
          <a:xfrm>
            <a:off x="4346575" y="3698875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6 h 2010"/>
              <a:gd name="T4" fmla="*/ 2147483646 w 5400"/>
              <a:gd name="T5" fmla="*/ 2147483646 h 2010"/>
              <a:gd name="T6" fmla="*/ 2147483646 w 5400"/>
              <a:gd name="T7" fmla="*/ 2147483646 h 2010"/>
              <a:gd name="T8" fmla="*/ 2147483646 w 5400"/>
              <a:gd name="T9" fmla="*/ 2147483646 h 2010"/>
              <a:gd name="T10" fmla="*/ 2147483646 w 5400"/>
              <a:gd name="T11" fmla="*/ 2147483646 h 2010"/>
              <a:gd name="T12" fmla="*/ 2147483646 w 5400"/>
              <a:gd name="T13" fmla="*/ 2147483646 h 2010"/>
              <a:gd name="T14" fmla="*/ 2147483646 w 5400"/>
              <a:gd name="T15" fmla="*/ 2147483646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65" name="Oval 229"/>
          <p:cNvSpPr>
            <a:spLocks noChangeArrowheads="1"/>
          </p:cNvSpPr>
          <p:nvPr/>
        </p:nvSpPr>
        <p:spPr bwMode="auto">
          <a:xfrm>
            <a:off x="4287838" y="3871914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99366" name="Text Box 230"/>
          <p:cNvSpPr txBox="1">
            <a:spLocks noChangeArrowheads="1"/>
          </p:cNvSpPr>
          <p:nvPr/>
        </p:nvSpPr>
        <p:spPr bwMode="auto">
          <a:xfrm>
            <a:off x="4886325" y="3778250"/>
            <a:ext cx="234950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+mn-lt"/>
                <a:ea typeface="+mn-ea"/>
              </a:rPr>
              <a:t>l'</a:t>
            </a:r>
            <a:r>
              <a:rPr lang="en-US" altLang="en-US" sz="2000" baseline="-25000">
                <a:solidFill>
                  <a:srgbClr val="FF0000"/>
                </a:solidFill>
                <a:latin typeface="+mn-lt"/>
                <a:ea typeface="+mn-ea"/>
              </a:rPr>
              <a:t>in</a:t>
            </a:r>
            <a:endParaRPr lang="en-US" altLang="en-US" sz="16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99367" name="Line 231"/>
          <p:cNvSpPr>
            <a:spLocks noChangeShapeType="1"/>
          </p:cNvSpPr>
          <p:nvPr/>
        </p:nvSpPr>
        <p:spPr bwMode="auto">
          <a:xfrm>
            <a:off x="4433888" y="3938588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68" name="Line 232"/>
          <p:cNvSpPr>
            <a:spLocks noChangeShapeType="1"/>
          </p:cNvSpPr>
          <p:nvPr/>
        </p:nvSpPr>
        <p:spPr bwMode="auto">
          <a:xfrm>
            <a:off x="4429125" y="3705225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69" name="Line 233"/>
          <p:cNvSpPr>
            <a:spLocks noChangeShapeType="1"/>
          </p:cNvSpPr>
          <p:nvPr/>
        </p:nvSpPr>
        <p:spPr bwMode="auto">
          <a:xfrm>
            <a:off x="8640763" y="3857625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58634" name="Rectangle 234"/>
          <p:cNvSpPr>
            <a:spLocks noChangeArrowheads="1"/>
          </p:cNvSpPr>
          <p:nvPr/>
        </p:nvSpPr>
        <p:spPr bwMode="auto">
          <a:xfrm>
            <a:off x="4235451" y="3613151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58635" name="Rectangle 235"/>
          <p:cNvSpPr>
            <a:spLocks noChangeArrowheads="1"/>
          </p:cNvSpPr>
          <p:nvPr/>
        </p:nvSpPr>
        <p:spPr bwMode="auto">
          <a:xfrm>
            <a:off x="3905251" y="3846514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58636" name="Text Box 236"/>
          <p:cNvSpPr txBox="1">
            <a:spLocks noChangeArrowheads="1"/>
          </p:cNvSpPr>
          <p:nvPr/>
        </p:nvSpPr>
        <p:spPr bwMode="auto">
          <a:xfrm>
            <a:off x="3317484" y="3736975"/>
            <a:ext cx="5405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>
                <a:solidFill>
                  <a:srgbClr val="006600"/>
                </a:solidFill>
                <a:latin typeface="+mn-lt"/>
                <a:ea typeface="+mn-ea"/>
              </a:rPr>
              <a:t>copy</a:t>
            </a:r>
          </a:p>
        </p:txBody>
      </p:sp>
      <p:sp>
        <p:nvSpPr>
          <p:cNvPr id="358637" name="Text Box 237"/>
          <p:cNvSpPr txBox="1">
            <a:spLocks noChangeArrowheads="1"/>
          </p:cNvSpPr>
          <p:nvPr/>
        </p:nvSpPr>
        <p:spPr bwMode="auto">
          <a:xfrm>
            <a:off x="5361436" y="4805363"/>
            <a:ext cx="15421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i="1">
                <a:solidFill>
                  <a:srgbClr val="006600"/>
                </a:solidFill>
                <a:latin typeface="+mn-lt"/>
                <a:ea typeface="+mn-ea"/>
              </a:rPr>
              <a:t>free buffer space!</a:t>
            </a:r>
          </a:p>
        </p:txBody>
      </p:sp>
      <p:grpSp>
        <p:nvGrpSpPr>
          <p:cNvPr id="358640" name="Group 240"/>
          <p:cNvGrpSpPr>
            <a:grpSpLocks/>
          </p:cNvGrpSpPr>
          <p:nvPr/>
        </p:nvGrpSpPr>
        <p:grpSpPr bwMode="auto">
          <a:xfrm>
            <a:off x="2900364" y="3300413"/>
            <a:ext cx="947737" cy="869950"/>
            <a:chOff x="3283" y="2142"/>
            <a:chExt cx="597" cy="548"/>
          </a:xfrm>
        </p:grpSpPr>
        <p:grpSp>
          <p:nvGrpSpPr>
            <p:cNvPr id="99467" name="Group 241"/>
            <p:cNvGrpSpPr>
              <a:grpSpLocks/>
            </p:cNvGrpSpPr>
            <p:nvPr/>
          </p:nvGrpSpPr>
          <p:grpSpPr bwMode="auto">
            <a:xfrm>
              <a:off x="3283" y="2387"/>
              <a:ext cx="597" cy="303"/>
              <a:chOff x="990" y="4570"/>
              <a:chExt cx="597" cy="380"/>
            </a:xfrm>
          </p:grpSpPr>
          <p:pic>
            <p:nvPicPr>
              <p:cNvPr id="99470" name="Picture 24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0" y="4570"/>
                <a:ext cx="597" cy="3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471" name="Rectangle 243"/>
              <p:cNvSpPr>
                <a:spLocks noChangeArrowheads="1"/>
              </p:cNvSpPr>
              <p:nvPr/>
            </p:nvSpPr>
            <p:spPr bwMode="auto">
              <a:xfrm>
                <a:off x="1124" y="4679"/>
                <a:ext cx="360" cy="148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9468" name="Text Box 244"/>
            <p:cNvSpPr txBox="1">
              <a:spLocks noChangeArrowheads="1"/>
            </p:cNvSpPr>
            <p:nvPr/>
          </p:nvSpPr>
          <p:spPr bwMode="auto">
            <a:xfrm>
              <a:off x="3343" y="2461"/>
              <a:ext cx="479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200" b="1" i="1">
                  <a:solidFill>
                    <a:schemeClr val="accent2"/>
                  </a:solidFill>
                  <a:latin typeface="+mn-lt"/>
                  <a:ea typeface="+mn-ea"/>
                </a:rPr>
                <a:t>timeout</a:t>
              </a:r>
            </a:p>
          </p:txBody>
        </p:sp>
        <p:pic>
          <p:nvPicPr>
            <p:cNvPr id="99469" name="Picture 24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19" y="2142"/>
              <a:ext cx="262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8646" name="Line 246"/>
          <p:cNvSpPr>
            <a:spLocks noChangeShapeType="1"/>
          </p:cNvSpPr>
          <p:nvPr/>
        </p:nvSpPr>
        <p:spPr bwMode="auto">
          <a:xfrm>
            <a:off x="6616700" y="1244600"/>
            <a:ext cx="0" cy="1716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58647" name="Line 247"/>
          <p:cNvSpPr>
            <a:spLocks noChangeShapeType="1"/>
          </p:cNvSpPr>
          <p:nvPr/>
        </p:nvSpPr>
        <p:spPr bwMode="auto">
          <a:xfrm rot="5400000">
            <a:off x="7509669" y="2067719"/>
            <a:ext cx="0" cy="1798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58648" name="Text Box 248"/>
          <p:cNvSpPr txBox="1">
            <a:spLocks noChangeArrowheads="1"/>
          </p:cNvSpPr>
          <p:nvPr/>
        </p:nvSpPr>
        <p:spPr bwMode="auto">
          <a:xfrm>
            <a:off x="6188075" y="1303339"/>
            <a:ext cx="4138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>
                <a:latin typeface="+mn-lt"/>
                <a:ea typeface="+mn-ea"/>
                <a:cs typeface="Calibri" panose="020F0502020204030204" pitchFamily="34" charset="0"/>
              </a:rPr>
              <a:t>R/2</a:t>
            </a:r>
          </a:p>
        </p:txBody>
      </p:sp>
      <p:sp>
        <p:nvSpPr>
          <p:cNvPr id="358649" name="Line 249"/>
          <p:cNvSpPr>
            <a:spLocks noChangeShapeType="1"/>
          </p:cNvSpPr>
          <p:nvPr/>
        </p:nvSpPr>
        <p:spPr bwMode="auto">
          <a:xfrm rot="5400000">
            <a:off x="7959725" y="114300"/>
            <a:ext cx="0" cy="26987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58651" name="Text Box 251"/>
          <p:cNvSpPr txBox="1">
            <a:spLocks noChangeArrowheads="1"/>
          </p:cNvSpPr>
          <p:nvPr/>
        </p:nvSpPr>
        <p:spPr bwMode="auto">
          <a:xfrm>
            <a:off x="7974013" y="2919414"/>
            <a:ext cx="4138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>
                <a:latin typeface="+mn-lt"/>
                <a:ea typeface="+mn-ea"/>
                <a:cs typeface="Calibri" panose="020F0502020204030204" pitchFamily="34" charset="0"/>
              </a:rPr>
              <a:t>R/2</a:t>
            </a:r>
          </a:p>
        </p:txBody>
      </p:sp>
      <p:grpSp>
        <p:nvGrpSpPr>
          <p:cNvPr id="358653" name="Group 253"/>
          <p:cNvGrpSpPr>
            <a:grpSpLocks/>
          </p:cNvGrpSpPr>
          <p:nvPr/>
        </p:nvGrpSpPr>
        <p:grpSpPr bwMode="auto">
          <a:xfrm>
            <a:off x="7180263" y="2954339"/>
            <a:ext cx="323850" cy="369887"/>
            <a:chOff x="3655" y="1791"/>
            <a:chExt cx="204" cy="233"/>
          </a:xfrm>
        </p:grpSpPr>
        <p:sp>
          <p:nvSpPr>
            <p:cNvPr id="99465" name="Text Box 254"/>
            <p:cNvSpPr txBox="1">
              <a:spLocks noChangeArrowheads="1"/>
            </p:cNvSpPr>
            <p:nvPr/>
          </p:nvSpPr>
          <p:spPr bwMode="auto">
            <a:xfrm>
              <a:off x="3655" y="1791"/>
              <a:ext cx="2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+mn-lt"/>
                  <a:ea typeface="+mn-ea"/>
                  <a:cs typeface="Calibri" panose="020F0502020204030204" pitchFamily="34" charset="0"/>
                </a:rPr>
                <a:t>l</a:t>
              </a:r>
              <a:r>
                <a:rPr lang="en-US" altLang="zh-CN" sz="1800" baseline="-25000">
                  <a:latin typeface="+mn-lt"/>
                  <a:ea typeface="+mn-ea"/>
                  <a:cs typeface="Calibri" panose="020F0502020204030204" pitchFamily="34" charset="0"/>
                </a:rPr>
                <a:t>in</a:t>
              </a:r>
            </a:p>
          </p:txBody>
        </p:sp>
        <p:sp>
          <p:nvSpPr>
            <p:cNvPr id="99466" name="Line 255"/>
            <p:cNvSpPr>
              <a:spLocks noChangeShapeType="1"/>
            </p:cNvSpPr>
            <p:nvPr/>
          </p:nvSpPr>
          <p:spPr bwMode="auto">
            <a:xfrm flipV="1">
              <a:off x="3810" y="1846"/>
              <a:ext cx="24" cy="2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358656" name="Text Box 256"/>
          <p:cNvSpPr txBox="1">
            <a:spLocks noChangeArrowheads="1"/>
          </p:cNvSpPr>
          <p:nvPr/>
        </p:nvSpPr>
        <p:spPr bwMode="auto">
          <a:xfrm rot="-5400000">
            <a:off x="5999163" y="2027238"/>
            <a:ext cx="6175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  <a:cs typeface="Calibri" panose="020F0502020204030204" pitchFamily="34" charset="0"/>
              </a:rPr>
              <a:t>l</a:t>
            </a:r>
            <a:r>
              <a:rPr lang="en-US" altLang="zh-CN" sz="1800" baseline="-25000">
                <a:latin typeface="+mn-lt"/>
                <a:ea typeface="+mn-ea"/>
                <a:cs typeface="Calibri" panose="020F0502020204030204" pitchFamily="34" charset="0"/>
              </a:rPr>
              <a:t>out</a:t>
            </a:r>
          </a:p>
        </p:txBody>
      </p:sp>
      <p:sp>
        <p:nvSpPr>
          <p:cNvPr id="358657" name="Line 257"/>
          <p:cNvSpPr>
            <a:spLocks noChangeShapeType="1"/>
          </p:cNvSpPr>
          <p:nvPr/>
        </p:nvSpPr>
        <p:spPr bwMode="auto">
          <a:xfrm rot="10800000" flipH="1">
            <a:off x="6575426" y="1463675"/>
            <a:ext cx="1617663" cy="152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358662" name="Group 262"/>
          <p:cNvGrpSpPr>
            <a:grpSpLocks/>
          </p:cNvGrpSpPr>
          <p:nvPr/>
        </p:nvGrpSpPr>
        <p:grpSpPr bwMode="auto">
          <a:xfrm>
            <a:off x="8170863" y="1479550"/>
            <a:ext cx="2260600" cy="1479550"/>
            <a:chOff x="4187" y="932"/>
            <a:chExt cx="1424" cy="932"/>
          </a:xfrm>
        </p:grpSpPr>
        <p:sp>
          <p:nvSpPr>
            <p:cNvPr id="99461" name="Line 250"/>
            <p:cNvSpPr>
              <a:spLocks noChangeShapeType="1"/>
            </p:cNvSpPr>
            <p:nvPr/>
          </p:nvSpPr>
          <p:spPr bwMode="auto">
            <a:xfrm rot="10800000">
              <a:off x="4196" y="932"/>
              <a:ext cx="0" cy="9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62" name="Oval 258"/>
            <p:cNvSpPr>
              <a:spLocks noChangeArrowheads="1"/>
            </p:cNvSpPr>
            <p:nvPr/>
          </p:nvSpPr>
          <p:spPr bwMode="auto">
            <a:xfrm>
              <a:off x="4187" y="1026"/>
              <a:ext cx="56" cy="5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9463" name="Text Box 259"/>
            <p:cNvSpPr txBox="1">
              <a:spLocks noChangeArrowheads="1"/>
            </p:cNvSpPr>
            <p:nvPr/>
          </p:nvSpPr>
          <p:spPr bwMode="auto">
            <a:xfrm>
              <a:off x="4426" y="1106"/>
              <a:ext cx="1185" cy="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latin typeface="+mn-lt"/>
                  <a:ea typeface="+mn-ea"/>
                </a:rPr>
                <a:t>when sending at R/2, some packets are retransmissions including duplicated that are delivered!</a:t>
              </a:r>
            </a:p>
          </p:txBody>
        </p:sp>
        <p:sp>
          <p:nvSpPr>
            <p:cNvPr id="99464" name="Line 260"/>
            <p:cNvSpPr>
              <a:spLocks noChangeShapeType="1"/>
            </p:cNvSpPr>
            <p:nvPr/>
          </p:nvSpPr>
          <p:spPr bwMode="auto">
            <a:xfrm flipH="1" flipV="1">
              <a:off x="4201" y="1033"/>
              <a:ext cx="245" cy="1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358661" name="Freeform 261"/>
          <p:cNvSpPr>
            <a:spLocks/>
          </p:cNvSpPr>
          <p:nvPr/>
        </p:nvSpPr>
        <p:spPr bwMode="auto">
          <a:xfrm>
            <a:off x="6613525" y="1571626"/>
            <a:ext cx="2535238" cy="1382713"/>
          </a:xfrm>
          <a:custGeom>
            <a:avLst/>
            <a:gdLst>
              <a:gd name="T0" fmla="*/ 0 w 1597"/>
              <a:gd name="T1" fmla="*/ 2147483646 h 871"/>
              <a:gd name="T2" fmla="*/ 2147483646 w 1597"/>
              <a:gd name="T3" fmla="*/ 2147483646 h 871"/>
              <a:gd name="T4" fmla="*/ 2147483646 w 1597"/>
              <a:gd name="T5" fmla="*/ 2147483646 h 871"/>
              <a:gd name="T6" fmla="*/ 2147483646 w 1597"/>
              <a:gd name="T7" fmla="*/ 2147483646 h 87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97" h="871">
                <a:moveTo>
                  <a:pt x="0" y="871"/>
                </a:moveTo>
                <a:cubicBezTo>
                  <a:pt x="166" y="737"/>
                  <a:pt x="664" y="154"/>
                  <a:pt x="994" y="66"/>
                </a:cubicBezTo>
                <a:cubicBezTo>
                  <a:pt x="1172" y="20"/>
                  <a:pt x="1158" y="4"/>
                  <a:pt x="1466" y="2"/>
                </a:cubicBezTo>
                <a:cubicBezTo>
                  <a:pt x="1596" y="0"/>
                  <a:pt x="1570" y="3"/>
                  <a:pt x="1597" y="3"/>
                </a:cubicBez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85" name="Freeform 264"/>
          <p:cNvSpPr>
            <a:spLocks/>
          </p:cNvSpPr>
          <p:nvPr/>
        </p:nvSpPr>
        <p:spPr bwMode="auto">
          <a:xfrm>
            <a:off x="8461376" y="4981575"/>
            <a:ext cx="250825" cy="1212850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86" name="Freeform 267"/>
          <p:cNvSpPr>
            <a:spLocks/>
          </p:cNvSpPr>
          <p:nvPr/>
        </p:nvSpPr>
        <p:spPr bwMode="auto">
          <a:xfrm>
            <a:off x="8940801" y="3676650"/>
            <a:ext cx="250825" cy="1212850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87" name="Freeform 270"/>
          <p:cNvSpPr>
            <a:spLocks/>
          </p:cNvSpPr>
          <p:nvPr/>
        </p:nvSpPr>
        <p:spPr bwMode="auto">
          <a:xfrm flipH="1">
            <a:off x="2590801" y="4667250"/>
            <a:ext cx="250825" cy="1201738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99388" name="Text Box 275"/>
          <p:cNvSpPr txBox="1">
            <a:spLocks noChangeArrowheads="1"/>
          </p:cNvSpPr>
          <p:nvPr/>
        </p:nvSpPr>
        <p:spPr bwMode="auto">
          <a:xfrm>
            <a:off x="2692400" y="6073775"/>
            <a:ext cx="8778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2"/>
                </a:solidFill>
                <a:latin typeface="+mn-lt"/>
                <a:ea typeface="+mn-ea"/>
              </a:rPr>
              <a:t>Host B</a:t>
            </a:r>
          </a:p>
        </p:txBody>
      </p:sp>
      <p:sp>
        <p:nvSpPr>
          <p:cNvPr id="99389" name="Rectangle 281"/>
          <p:cNvSpPr>
            <a:spLocks noChangeArrowheads="1"/>
          </p:cNvSpPr>
          <p:nvPr/>
        </p:nvSpPr>
        <p:spPr bwMode="auto">
          <a:xfrm>
            <a:off x="1888808" y="1167990"/>
            <a:ext cx="4310063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None/>
            </a:pPr>
            <a:r>
              <a:rPr lang="en-US" altLang="zh-CN" sz="2400" i="1" dirty="0">
                <a:solidFill>
                  <a:srgbClr val="000099"/>
                </a:solidFill>
                <a:latin typeface="+mn-lt"/>
                <a:ea typeface="+mn-ea"/>
              </a:rPr>
              <a:t>Realistic: </a:t>
            </a:r>
            <a:r>
              <a:rPr lang="en-US" altLang="zh-CN" sz="2400" i="1" dirty="0">
                <a:solidFill>
                  <a:srgbClr val="CC0000"/>
                </a:solidFill>
                <a:latin typeface="+mn-lt"/>
                <a:ea typeface="+mn-ea"/>
              </a:rPr>
              <a:t>duplicates</a:t>
            </a:r>
            <a:r>
              <a:rPr lang="en-US" altLang="zh-CN" sz="2000" dirty="0">
                <a:latin typeface="+mn-lt"/>
                <a:ea typeface="+mn-ea"/>
              </a:rPr>
              <a:t> </a:t>
            </a:r>
          </a:p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zh-CN" sz="2000" dirty="0">
                <a:latin typeface="+mn-lt"/>
                <a:ea typeface="+mn-ea"/>
              </a:rPr>
              <a:t>packets can be lost, dropped at router due  to full buffers</a:t>
            </a:r>
          </a:p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zh-CN" sz="2000" dirty="0">
                <a:latin typeface="+mn-lt"/>
                <a:ea typeface="+mn-ea"/>
              </a:rPr>
              <a:t>sender times out prematurely, sending </a:t>
            </a:r>
            <a:r>
              <a:rPr lang="en-US" altLang="zh-CN" sz="2000" i="1" dirty="0">
                <a:solidFill>
                  <a:srgbClr val="000099"/>
                </a:solidFill>
                <a:latin typeface="+mn-lt"/>
                <a:ea typeface="+mn-ea"/>
              </a:rPr>
              <a:t>two</a:t>
            </a:r>
            <a:r>
              <a:rPr lang="en-US" altLang="zh-CN" sz="2000" i="1" dirty="0">
                <a:latin typeface="+mn-lt"/>
                <a:ea typeface="+mn-ea"/>
              </a:rPr>
              <a:t> </a:t>
            </a:r>
            <a:r>
              <a:rPr lang="en-US" altLang="zh-CN" sz="2000" dirty="0">
                <a:latin typeface="+mn-lt"/>
                <a:ea typeface="+mn-ea"/>
              </a:rPr>
              <a:t>copies, both of which are delivered</a:t>
            </a:r>
            <a:endParaRPr lang="en-US" altLang="zh-CN" sz="2400" dirty="0">
              <a:latin typeface="+mn-lt"/>
              <a:ea typeface="+mn-ea"/>
            </a:endParaRPr>
          </a:p>
        </p:txBody>
      </p:sp>
      <p:grpSp>
        <p:nvGrpSpPr>
          <p:cNvPr id="99392" name="Group 288"/>
          <p:cNvGrpSpPr>
            <a:grpSpLocks/>
          </p:cNvGrpSpPr>
          <p:nvPr/>
        </p:nvGrpSpPr>
        <p:grpSpPr bwMode="auto">
          <a:xfrm>
            <a:off x="9077326" y="4564064"/>
            <a:ext cx="231775" cy="441325"/>
            <a:chOff x="4140" y="429"/>
            <a:chExt cx="1425" cy="2396"/>
          </a:xfrm>
        </p:grpSpPr>
        <p:sp>
          <p:nvSpPr>
            <p:cNvPr id="99429" name="Freeform 289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30" name="Rectangle 290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9431" name="Freeform 291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32" name="Freeform 292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33" name="Rectangle 293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9434" name="Group 294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9459" name="AutoShape 295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9460" name="AutoShape 296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9435" name="Rectangle 297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9436" name="Group 298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9457" name="AutoShape 299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9458" name="AutoShape 300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9437" name="Rectangle 301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9438" name="Rectangle 302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9439" name="Group 303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9455" name="AutoShape 304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6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9456" name="AutoShape 305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9440" name="Freeform 306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99441" name="Group 307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9453" name="AutoShape 308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9454" name="AutoShape 309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9442" name="Rectangle 310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9443" name="Freeform 311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44" name="Freeform 312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45" name="Oval 313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9446" name="Freeform 314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47" name="AutoShape 315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9448" name="AutoShape 316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9449" name="Oval 317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9450" name="Oval 318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9451" name="Oval 319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9452" name="Rectangle 320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grpSp>
        <p:nvGrpSpPr>
          <p:cNvPr id="99393" name="Group 321"/>
          <p:cNvGrpSpPr>
            <a:grpSpLocks/>
          </p:cNvGrpSpPr>
          <p:nvPr/>
        </p:nvGrpSpPr>
        <p:grpSpPr bwMode="auto">
          <a:xfrm>
            <a:off x="8659814" y="5867401"/>
            <a:ext cx="231775" cy="441325"/>
            <a:chOff x="4140" y="429"/>
            <a:chExt cx="1425" cy="2396"/>
          </a:xfrm>
        </p:grpSpPr>
        <p:sp>
          <p:nvSpPr>
            <p:cNvPr id="99397" name="Freeform 322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398" name="Rectangle 323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9399" name="Freeform 324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00" name="Freeform 325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01" name="Rectangle 326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9402" name="Group 327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9427" name="AutoShape 328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9428" name="AutoShape 329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9403" name="Rectangle 330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9404" name="Group 331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9425" name="AutoShape 332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9426" name="AutoShape 333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9405" name="Rectangle 334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9406" name="Rectangle 335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99407" name="Group 336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9423" name="AutoShape 337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6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9424" name="AutoShape 338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9408" name="Freeform 339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99409" name="Group 340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9421" name="AutoShape 341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99422" name="AutoShape 342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99410" name="Rectangle 343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9411" name="Freeform 344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12" name="Freeform 345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13" name="Oval 346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9414" name="Freeform 347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99415" name="AutoShape 348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9416" name="AutoShape 349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9417" name="Oval 350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9418" name="Oval 351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99419" name="Oval 352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99420" name="Rectangle 353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grpSp>
        <p:nvGrpSpPr>
          <p:cNvPr id="99394" name="Group 354"/>
          <p:cNvGrpSpPr>
            <a:grpSpLocks/>
          </p:cNvGrpSpPr>
          <p:nvPr/>
        </p:nvGrpSpPr>
        <p:grpSpPr bwMode="auto">
          <a:xfrm>
            <a:off x="2185988" y="5605464"/>
            <a:ext cx="525462" cy="434975"/>
            <a:chOff x="-44" y="1473"/>
            <a:chExt cx="981" cy="1105"/>
          </a:xfrm>
        </p:grpSpPr>
        <p:pic>
          <p:nvPicPr>
            <p:cNvPr id="99395" name="Picture 35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9396" name="Freeform 35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2326 w 356"/>
                <a:gd name="T3" fmla="*/ 131 h 368"/>
                <a:gd name="T4" fmla="*/ 2759 w 356"/>
                <a:gd name="T5" fmla="*/ 2736 h 368"/>
                <a:gd name="T6" fmla="*/ 608 w 356"/>
                <a:gd name="T7" fmla="*/ 3422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161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56462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255 L -5.55556E-7 0.0354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58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58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9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3542 L 0.0007 0.17802 L 0.08681 0.17894 L 0.04723 0.24191 L 0.19584 0.24191 " pathEditMode="relative" ptsTypes="AAAAA">
                                      <p:cBhvr>
                                        <p:cTn id="20" dur="2000" fill="hold"/>
                                        <p:tgtEl>
                                          <p:spTgt spid="358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3586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83 0.2419 L 0.23593 0.24144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358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7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2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281 0.24075 L 0.30833 0.24075 L 0.34982 0.18056 " pathEditMode="relative" rAng="0" ptsTypes="AAA">
                                      <p:cBhvr>
                                        <p:cTn id="33" dur="2000" fill="hold"/>
                                        <p:tgtEl>
                                          <p:spTgt spid="358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1" y="-3009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3586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5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42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982 0.18056 L 0.3743 0.15278 L 0.46198 0.15278 L 0.46076 0.01621 " pathEditMode="relative" rAng="0" ptsTypes="AAAA">
                                      <p:cBhvr>
                                        <p:cTn id="43" dur="2000" fill="hold"/>
                                        <p:tgtEl>
                                          <p:spTgt spid="358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8" y="-821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3586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11111E-6 L 0.03542 -1.11111E-6 L 0.03785 0.14306 L 0.11719 0.14468 L 0.0842 0.20648 L 0.34271 0.20648 L 0.4099 0.1169 L 0.49635 0.11852 L 0.49635 -0.01805 " pathEditMode="relative" ptsTypes="AAAAAAAAA">
                                      <p:cBhvr>
                                        <p:cTn id="48" dur="2000" fill="hold"/>
                                        <p:tgtEl>
                                          <p:spTgt spid="3586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50" presetID="9" presetClass="exit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3586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5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5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5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58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58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58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58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58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358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358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634" grpId="0" animBg="1"/>
      <p:bldP spid="358634" grpId="1" animBg="1"/>
      <p:bldP spid="358634" grpId="2" animBg="1"/>
      <p:bldP spid="358634" grpId="3" animBg="1"/>
      <p:bldP spid="358634" grpId="4" animBg="1"/>
      <p:bldP spid="358634" grpId="5" animBg="1"/>
      <p:bldP spid="358634" grpId="6" animBg="1"/>
      <p:bldP spid="358635" grpId="0" animBg="1"/>
      <p:bldP spid="358635" grpId="1" animBg="1"/>
      <p:bldP spid="358636" grpId="0"/>
      <p:bldP spid="358636" grpId="1"/>
      <p:bldP spid="358637" grpId="0"/>
      <p:bldP spid="358637" grpId="1"/>
      <p:bldP spid="358648" grpId="0"/>
      <p:bldP spid="358651" grpId="0"/>
      <p:bldP spid="358656" grpId="0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24" name="Rectangle 27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Causes/costs of congestion: scenario 2 </a:t>
            </a:r>
          </a:p>
        </p:txBody>
      </p:sp>
      <p:sp>
        <p:nvSpPr>
          <p:cNvPr id="100356" name="Line 245"/>
          <p:cNvSpPr>
            <a:spLocks noChangeShapeType="1"/>
          </p:cNvSpPr>
          <p:nvPr/>
        </p:nvSpPr>
        <p:spPr bwMode="auto">
          <a:xfrm>
            <a:off x="6616700" y="1244600"/>
            <a:ext cx="0" cy="1716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0357" name="Text Box 247"/>
          <p:cNvSpPr txBox="1">
            <a:spLocks noChangeArrowheads="1"/>
          </p:cNvSpPr>
          <p:nvPr/>
        </p:nvSpPr>
        <p:spPr bwMode="auto">
          <a:xfrm>
            <a:off x="6221413" y="1292226"/>
            <a:ext cx="4138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>
                <a:latin typeface="+mn-lt"/>
                <a:ea typeface="+mn-ea"/>
                <a:cs typeface="Calibri" panose="020F0502020204030204" pitchFamily="34" charset="0"/>
              </a:rPr>
              <a:t>R/2</a:t>
            </a:r>
          </a:p>
        </p:txBody>
      </p:sp>
      <p:sp>
        <p:nvSpPr>
          <p:cNvPr id="100358" name="Line 248"/>
          <p:cNvSpPr>
            <a:spLocks noChangeShapeType="1"/>
          </p:cNvSpPr>
          <p:nvPr/>
        </p:nvSpPr>
        <p:spPr bwMode="auto">
          <a:xfrm rot="5400000">
            <a:off x="7959725" y="114300"/>
            <a:ext cx="0" cy="26987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0359" name="Text Box 253"/>
          <p:cNvSpPr txBox="1">
            <a:spLocks noChangeArrowheads="1"/>
          </p:cNvSpPr>
          <p:nvPr/>
        </p:nvSpPr>
        <p:spPr bwMode="auto">
          <a:xfrm rot="-5400000">
            <a:off x="5999163" y="2027238"/>
            <a:ext cx="6175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>
                <a:latin typeface="+mn-lt"/>
                <a:ea typeface="+mn-ea"/>
                <a:cs typeface="Calibri" panose="020F0502020204030204" pitchFamily="34" charset="0"/>
              </a:rPr>
              <a:t>l</a:t>
            </a:r>
            <a:r>
              <a:rPr lang="en-US" altLang="zh-CN" sz="1800" baseline="-25000">
                <a:latin typeface="+mn-lt"/>
                <a:ea typeface="+mn-ea"/>
                <a:cs typeface="Calibri" panose="020F0502020204030204" pitchFamily="34" charset="0"/>
              </a:rPr>
              <a:t>out</a:t>
            </a:r>
          </a:p>
        </p:txBody>
      </p:sp>
      <p:sp>
        <p:nvSpPr>
          <p:cNvPr id="100360" name="Line 254"/>
          <p:cNvSpPr>
            <a:spLocks noChangeShapeType="1"/>
          </p:cNvSpPr>
          <p:nvPr/>
        </p:nvSpPr>
        <p:spPr bwMode="auto">
          <a:xfrm rot="10800000" flipH="1">
            <a:off x="6575426" y="1463675"/>
            <a:ext cx="1617663" cy="152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100361" name="Group 255"/>
          <p:cNvGrpSpPr>
            <a:grpSpLocks/>
          </p:cNvGrpSpPr>
          <p:nvPr/>
        </p:nvGrpSpPr>
        <p:grpSpPr bwMode="auto">
          <a:xfrm>
            <a:off x="8170863" y="1479550"/>
            <a:ext cx="2260600" cy="1479550"/>
            <a:chOff x="4187" y="932"/>
            <a:chExt cx="1424" cy="932"/>
          </a:xfrm>
        </p:grpSpPr>
        <p:sp>
          <p:nvSpPr>
            <p:cNvPr id="100372" name="Line 256"/>
            <p:cNvSpPr>
              <a:spLocks noChangeShapeType="1"/>
            </p:cNvSpPr>
            <p:nvPr/>
          </p:nvSpPr>
          <p:spPr bwMode="auto">
            <a:xfrm rot="10800000">
              <a:off x="4196" y="932"/>
              <a:ext cx="0" cy="9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0373" name="Oval 257"/>
            <p:cNvSpPr>
              <a:spLocks noChangeArrowheads="1"/>
            </p:cNvSpPr>
            <p:nvPr/>
          </p:nvSpPr>
          <p:spPr bwMode="auto">
            <a:xfrm>
              <a:off x="4187" y="1026"/>
              <a:ext cx="56" cy="5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0374" name="Text Box 258"/>
            <p:cNvSpPr txBox="1">
              <a:spLocks noChangeArrowheads="1"/>
            </p:cNvSpPr>
            <p:nvPr/>
          </p:nvSpPr>
          <p:spPr bwMode="auto">
            <a:xfrm>
              <a:off x="4426" y="1106"/>
              <a:ext cx="1185" cy="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>
                  <a:latin typeface="+mn-lt"/>
                  <a:ea typeface="+mn-ea"/>
                </a:rPr>
                <a:t>when sending at R/2, some packets are retransmissions including duplicated that are delivered!</a:t>
              </a:r>
            </a:p>
          </p:txBody>
        </p:sp>
        <p:sp>
          <p:nvSpPr>
            <p:cNvPr id="100375" name="Line 259"/>
            <p:cNvSpPr>
              <a:spLocks noChangeShapeType="1"/>
            </p:cNvSpPr>
            <p:nvPr/>
          </p:nvSpPr>
          <p:spPr bwMode="auto">
            <a:xfrm flipH="1" flipV="1">
              <a:off x="4201" y="1033"/>
              <a:ext cx="245" cy="1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100362" name="Freeform 260"/>
          <p:cNvSpPr>
            <a:spLocks/>
          </p:cNvSpPr>
          <p:nvPr/>
        </p:nvSpPr>
        <p:spPr bwMode="auto">
          <a:xfrm>
            <a:off x="6613525" y="1571626"/>
            <a:ext cx="2535238" cy="1382713"/>
          </a:xfrm>
          <a:custGeom>
            <a:avLst/>
            <a:gdLst>
              <a:gd name="T0" fmla="*/ 0 w 1597"/>
              <a:gd name="T1" fmla="*/ 2147483646 h 871"/>
              <a:gd name="T2" fmla="*/ 2147483646 w 1597"/>
              <a:gd name="T3" fmla="*/ 2147483646 h 871"/>
              <a:gd name="T4" fmla="*/ 2147483646 w 1597"/>
              <a:gd name="T5" fmla="*/ 2147483646 h 871"/>
              <a:gd name="T6" fmla="*/ 2147483646 w 1597"/>
              <a:gd name="T7" fmla="*/ 2147483646 h 87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97" h="871">
                <a:moveTo>
                  <a:pt x="0" y="871"/>
                </a:moveTo>
                <a:cubicBezTo>
                  <a:pt x="166" y="737"/>
                  <a:pt x="664" y="154"/>
                  <a:pt x="994" y="66"/>
                </a:cubicBezTo>
                <a:cubicBezTo>
                  <a:pt x="1172" y="20"/>
                  <a:pt x="1158" y="4"/>
                  <a:pt x="1466" y="2"/>
                </a:cubicBezTo>
                <a:cubicBezTo>
                  <a:pt x="1596" y="0"/>
                  <a:pt x="1570" y="3"/>
                  <a:pt x="1597" y="3"/>
                </a:cubicBez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0363" name="Rectangle 261"/>
          <p:cNvSpPr>
            <a:spLocks noChangeArrowheads="1"/>
          </p:cNvSpPr>
          <p:nvPr/>
        </p:nvSpPr>
        <p:spPr bwMode="auto">
          <a:xfrm>
            <a:off x="2151064" y="3836988"/>
            <a:ext cx="81438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6889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ja-JP" altLang="en-US" sz="2400" dirty="0">
                <a:solidFill>
                  <a:srgbClr val="CC0000"/>
                </a:solidFill>
                <a:latin typeface="+mn-lt"/>
                <a:ea typeface="+mn-ea"/>
              </a:rPr>
              <a:t>“</a:t>
            </a:r>
            <a:r>
              <a:rPr lang="en-US" altLang="ja-JP" sz="2400" dirty="0">
                <a:solidFill>
                  <a:srgbClr val="CC0000"/>
                </a:solidFill>
                <a:latin typeface="+mn-lt"/>
                <a:ea typeface="+mn-ea"/>
              </a:rPr>
              <a:t>costs</a:t>
            </a:r>
            <a:r>
              <a:rPr lang="ja-JP" altLang="en-US" sz="2400" dirty="0">
                <a:solidFill>
                  <a:srgbClr val="CC0000"/>
                </a:solidFill>
                <a:latin typeface="+mn-lt"/>
                <a:ea typeface="+mn-ea"/>
              </a:rPr>
              <a:t>”</a:t>
            </a:r>
            <a:r>
              <a:rPr lang="en-US" altLang="ja-JP" sz="2400" dirty="0">
                <a:solidFill>
                  <a:srgbClr val="CC0000"/>
                </a:solidFill>
                <a:latin typeface="+mn-lt"/>
                <a:ea typeface="+mn-ea"/>
              </a:rPr>
              <a:t> of congestion:</a:t>
            </a:r>
            <a:r>
              <a:rPr lang="en-US" altLang="ja-JP" sz="2400" dirty="0">
                <a:latin typeface="+mn-lt"/>
                <a:ea typeface="+mn-ea"/>
              </a:rPr>
              <a:t> </a:t>
            </a:r>
          </a:p>
          <a:p>
            <a:r>
              <a:rPr lang="en-US" altLang="en-US" sz="2000" dirty="0">
                <a:latin typeface="+mn-lt"/>
                <a:ea typeface="+mn-ea"/>
              </a:rPr>
              <a:t>more work (</a:t>
            </a:r>
            <a:r>
              <a:rPr lang="en-US" altLang="en-US" sz="2000" dirty="0" err="1">
                <a:latin typeface="+mn-lt"/>
                <a:ea typeface="+mn-ea"/>
              </a:rPr>
              <a:t>retrans</a:t>
            </a:r>
            <a:r>
              <a:rPr lang="en-US" altLang="en-US" sz="2000" dirty="0">
                <a:latin typeface="+mn-lt"/>
                <a:ea typeface="+mn-ea"/>
              </a:rPr>
              <a:t>) for given </a:t>
            </a:r>
            <a:r>
              <a:rPr lang="ja-JP" altLang="en-US" sz="2000" dirty="0">
                <a:latin typeface="+mn-lt"/>
                <a:ea typeface="+mn-ea"/>
              </a:rPr>
              <a:t>“</a:t>
            </a:r>
            <a:r>
              <a:rPr lang="en-US" altLang="ja-JP" sz="2000" dirty="0" err="1">
                <a:latin typeface="+mn-lt"/>
                <a:ea typeface="+mn-ea"/>
              </a:rPr>
              <a:t>goodput</a:t>
            </a:r>
            <a:r>
              <a:rPr lang="ja-JP" altLang="en-US" sz="2000" dirty="0">
                <a:latin typeface="+mn-lt"/>
                <a:ea typeface="+mn-ea"/>
              </a:rPr>
              <a:t>”</a:t>
            </a:r>
            <a:endParaRPr lang="en-US" altLang="ja-JP" sz="2000" dirty="0">
              <a:latin typeface="+mn-lt"/>
              <a:ea typeface="+mn-ea"/>
            </a:endParaRPr>
          </a:p>
          <a:p>
            <a:r>
              <a:rPr lang="en-US" altLang="en-US" sz="2000" dirty="0">
                <a:latin typeface="+mn-lt"/>
                <a:ea typeface="+mn-ea"/>
              </a:rPr>
              <a:t>unneeded retransmissions: link carries multiple copies of </a:t>
            </a:r>
            <a:r>
              <a:rPr lang="en-US" altLang="en-US" sz="2000" dirty="0" err="1">
                <a:latin typeface="+mn-lt"/>
                <a:ea typeface="+mn-ea"/>
              </a:rPr>
              <a:t>pkt</a:t>
            </a:r>
            <a:endParaRPr lang="en-US" altLang="en-US" sz="2000" dirty="0">
              <a:latin typeface="+mn-lt"/>
              <a:ea typeface="+mn-ea"/>
            </a:endParaRPr>
          </a:p>
          <a:p>
            <a:pPr lvl="1"/>
            <a:r>
              <a:rPr lang="en-US" altLang="en-US" sz="2000" dirty="0">
                <a:latin typeface="+mn-lt"/>
                <a:ea typeface="+mn-ea"/>
              </a:rPr>
              <a:t>decreasing </a:t>
            </a:r>
            <a:r>
              <a:rPr lang="en-US" altLang="en-US" sz="2000" dirty="0" err="1">
                <a:latin typeface="+mn-lt"/>
                <a:ea typeface="+mn-ea"/>
              </a:rPr>
              <a:t>goodput</a:t>
            </a:r>
            <a:endParaRPr lang="en-US" altLang="en-US" sz="2000" dirty="0">
              <a:latin typeface="+mn-lt"/>
              <a:ea typeface="+mn-ea"/>
            </a:endParaRPr>
          </a:p>
          <a:p>
            <a:endParaRPr lang="en-US" altLang="en-US" sz="2000" dirty="0">
              <a:latin typeface="+mn-lt"/>
              <a:ea typeface="+mn-ea"/>
            </a:endParaRPr>
          </a:p>
        </p:txBody>
      </p:sp>
      <p:sp>
        <p:nvSpPr>
          <p:cNvPr id="100364" name="Line 262"/>
          <p:cNvSpPr>
            <a:spLocks noChangeShapeType="1"/>
          </p:cNvSpPr>
          <p:nvPr/>
        </p:nvSpPr>
        <p:spPr bwMode="auto">
          <a:xfrm rot="5400000">
            <a:off x="7509669" y="2067719"/>
            <a:ext cx="0" cy="1798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0365" name="Text Box 263"/>
          <p:cNvSpPr txBox="1">
            <a:spLocks noChangeArrowheads="1"/>
          </p:cNvSpPr>
          <p:nvPr/>
        </p:nvSpPr>
        <p:spPr bwMode="auto">
          <a:xfrm>
            <a:off x="7974013" y="2930526"/>
            <a:ext cx="4138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>
                <a:latin typeface="+mn-lt"/>
                <a:ea typeface="+mn-ea"/>
                <a:cs typeface="Calibri" panose="020F0502020204030204" pitchFamily="34" charset="0"/>
              </a:rPr>
              <a:t>R/2</a:t>
            </a:r>
          </a:p>
        </p:txBody>
      </p:sp>
      <p:grpSp>
        <p:nvGrpSpPr>
          <p:cNvPr id="100366" name="Group 264"/>
          <p:cNvGrpSpPr>
            <a:grpSpLocks/>
          </p:cNvGrpSpPr>
          <p:nvPr/>
        </p:nvGrpSpPr>
        <p:grpSpPr bwMode="auto">
          <a:xfrm>
            <a:off x="7180263" y="2954339"/>
            <a:ext cx="323850" cy="369887"/>
            <a:chOff x="3655" y="1791"/>
            <a:chExt cx="204" cy="233"/>
          </a:xfrm>
        </p:grpSpPr>
        <p:sp>
          <p:nvSpPr>
            <p:cNvPr id="100370" name="Text Box 265"/>
            <p:cNvSpPr txBox="1">
              <a:spLocks noChangeArrowheads="1"/>
            </p:cNvSpPr>
            <p:nvPr/>
          </p:nvSpPr>
          <p:spPr bwMode="auto">
            <a:xfrm>
              <a:off x="3655" y="1791"/>
              <a:ext cx="2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>
                  <a:latin typeface="+mn-lt"/>
                  <a:ea typeface="+mn-ea"/>
                  <a:cs typeface="Calibri" panose="020F0502020204030204" pitchFamily="34" charset="0"/>
                </a:rPr>
                <a:t>l</a:t>
              </a:r>
              <a:r>
                <a:rPr lang="en-US" altLang="zh-CN" sz="1800" baseline="-25000">
                  <a:latin typeface="+mn-lt"/>
                  <a:ea typeface="+mn-ea"/>
                  <a:cs typeface="Calibri" panose="020F0502020204030204" pitchFamily="34" charset="0"/>
                </a:rPr>
                <a:t>in</a:t>
              </a:r>
            </a:p>
          </p:txBody>
        </p:sp>
        <p:sp>
          <p:nvSpPr>
            <p:cNvPr id="100371" name="Line 266"/>
            <p:cNvSpPr>
              <a:spLocks noChangeShapeType="1"/>
            </p:cNvSpPr>
            <p:nvPr/>
          </p:nvSpPr>
          <p:spPr bwMode="auto">
            <a:xfrm flipV="1">
              <a:off x="3810" y="1846"/>
              <a:ext cx="24" cy="2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100369" name="Rectangle 273"/>
          <p:cNvSpPr>
            <a:spLocks noChangeArrowheads="1"/>
          </p:cNvSpPr>
          <p:nvPr/>
        </p:nvSpPr>
        <p:spPr bwMode="auto">
          <a:xfrm>
            <a:off x="1805782" y="1244600"/>
            <a:ext cx="4310063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None/>
            </a:pPr>
            <a:r>
              <a:rPr lang="en-US" altLang="zh-CN" sz="2400" i="1" dirty="0">
                <a:solidFill>
                  <a:srgbClr val="000099"/>
                </a:solidFill>
                <a:latin typeface="+mn-lt"/>
                <a:ea typeface="+mn-ea"/>
              </a:rPr>
              <a:t>Realistic: </a:t>
            </a:r>
            <a:r>
              <a:rPr lang="en-US" altLang="zh-CN" sz="2400" i="1" dirty="0">
                <a:solidFill>
                  <a:srgbClr val="CC0000"/>
                </a:solidFill>
                <a:latin typeface="+mn-lt"/>
                <a:ea typeface="+mn-ea"/>
              </a:rPr>
              <a:t>duplicates</a:t>
            </a:r>
            <a:r>
              <a:rPr lang="en-US" altLang="zh-CN" sz="2000" dirty="0">
                <a:latin typeface="+mn-lt"/>
                <a:ea typeface="+mn-ea"/>
              </a:rPr>
              <a:t> </a:t>
            </a:r>
          </a:p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zh-CN" sz="2000" dirty="0">
                <a:latin typeface="+mn-lt"/>
                <a:ea typeface="+mn-ea"/>
              </a:rPr>
              <a:t>packets can be lost, dropped at router due  to full buffers</a:t>
            </a:r>
          </a:p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zh-CN" sz="2000" dirty="0">
                <a:latin typeface="+mn-lt"/>
                <a:ea typeface="+mn-ea"/>
              </a:rPr>
              <a:t>sender times out prematurely, sending </a:t>
            </a:r>
            <a:r>
              <a:rPr lang="en-US" altLang="zh-CN" sz="2000" i="1" dirty="0">
                <a:solidFill>
                  <a:srgbClr val="000099"/>
                </a:solidFill>
                <a:latin typeface="+mn-lt"/>
                <a:ea typeface="+mn-ea"/>
              </a:rPr>
              <a:t>two</a:t>
            </a:r>
            <a:r>
              <a:rPr lang="en-US" altLang="zh-CN" sz="2000" i="1" dirty="0">
                <a:latin typeface="+mn-lt"/>
                <a:ea typeface="+mn-ea"/>
              </a:rPr>
              <a:t> </a:t>
            </a:r>
            <a:r>
              <a:rPr lang="en-US" altLang="zh-CN" sz="2000" dirty="0">
                <a:latin typeface="+mn-lt"/>
                <a:ea typeface="+mn-ea"/>
              </a:rPr>
              <a:t>copies, both of which are delivered</a:t>
            </a:r>
            <a:endParaRPr lang="en-US" altLang="zh-CN" sz="2400" dirty="0">
              <a:latin typeface="+mn-lt"/>
              <a:ea typeface="+mn-ea"/>
            </a:endParaRPr>
          </a:p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</a:pPr>
            <a:endParaRPr lang="en-US" altLang="zh-CN" sz="2400" dirty="0">
              <a:latin typeface="+mn-lt"/>
              <a:ea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162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5902710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39" name="Rectangle 33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Causes/costs of congestion: scenario 3 </a:t>
            </a:r>
          </a:p>
        </p:txBody>
      </p:sp>
      <p:sp>
        <p:nvSpPr>
          <p:cNvPr id="9524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333626" y="1273176"/>
            <a:ext cx="8334375" cy="1247775"/>
          </a:xfrm>
        </p:spPr>
        <p:txBody>
          <a:bodyPr/>
          <a:lstStyle/>
          <a:p>
            <a:pPr>
              <a:buFont typeface="Wingdings" charset="0"/>
              <a:buChar char="v"/>
              <a:defRPr/>
            </a:pPr>
            <a:r>
              <a:rPr lang="en-US" sz="2400"/>
              <a:t>four senders</a:t>
            </a:r>
          </a:p>
          <a:p>
            <a:pPr>
              <a:buFont typeface="Wingdings" charset="0"/>
              <a:buChar char="v"/>
              <a:defRPr/>
            </a:pPr>
            <a:r>
              <a:rPr lang="en-US" sz="2400"/>
              <a:t>multihop paths</a:t>
            </a:r>
          </a:p>
          <a:p>
            <a:pPr>
              <a:buFont typeface="Wingdings" charset="0"/>
              <a:buChar char="v"/>
              <a:defRPr/>
            </a:pPr>
            <a:r>
              <a:rPr lang="en-US" sz="2400"/>
              <a:t>timeout/retransmit</a:t>
            </a:r>
          </a:p>
          <a:p>
            <a:pPr>
              <a:buFont typeface="Wingdings" charset="0"/>
              <a:buChar char="v"/>
              <a:defRPr/>
            </a:pPr>
            <a:endParaRPr lang="en-US">
              <a:cs typeface="+mn-cs"/>
            </a:endParaRPr>
          </a:p>
        </p:txBody>
      </p:sp>
      <p:sp>
        <p:nvSpPr>
          <p:cNvPr id="101380" name="Freeform 354"/>
          <p:cNvSpPr>
            <a:spLocks/>
          </p:cNvSpPr>
          <p:nvPr/>
        </p:nvSpPr>
        <p:spPr bwMode="auto">
          <a:xfrm flipH="1">
            <a:off x="4092575" y="3136901"/>
            <a:ext cx="236538" cy="1014413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381" name="Freeform 350"/>
          <p:cNvSpPr>
            <a:spLocks/>
          </p:cNvSpPr>
          <p:nvPr/>
        </p:nvSpPr>
        <p:spPr bwMode="auto">
          <a:xfrm flipH="1">
            <a:off x="2076450" y="5118101"/>
            <a:ext cx="236538" cy="1014413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382" name="Freeform 347"/>
          <p:cNvSpPr>
            <a:spLocks/>
          </p:cNvSpPr>
          <p:nvPr/>
        </p:nvSpPr>
        <p:spPr bwMode="auto">
          <a:xfrm>
            <a:off x="8334375" y="5316538"/>
            <a:ext cx="236538" cy="1014412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383" name="Freeform 344"/>
          <p:cNvSpPr>
            <a:spLocks/>
          </p:cNvSpPr>
          <p:nvPr/>
        </p:nvSpPr>
        <p:spPr bwMode="auto">
          <a:xfrm>
            <a:off x="8767764" y="3302001"/>
            <a:ext cx="236537" cy="1014413"/>
          </a:xfrm>
          <a:custGeom>
            <a:avLst/>
            <a:gdLst>
              <a:gd name="T0" fmla="*/ 2147483646 w 366"/>
              <a:gd name="T1" fmla="*/ 2147483646 h 1284"/>
              <a:gd name="T2" fmla="*/ 2147483646 w 366"/>
              <a:gd name="T3" fmla="*/ 0 h 1284"/>
              <a:gd name="T4" fmla="*/ 0 w 366"/>
              <a:gd name="T5" fmla="*/ 2147483646 h 1284"/>
              <a:gd name="T6" fmla="*/ 2147483646 w 366"/>
              <a:gd name="T7" fmla="*/ 2147483646 h 1284"/>
              <a:gd name="T8" fmla="*/ 2147483646 w 366"/>
              <a:gd name="T9" fmla="*/ 2147483646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385" name="Rectangle 7"/>
          <p:cNvSpPr>
            <a:spLocks noChangeArrowheads="1"/>
          </p:cNvSpPr>
          <p:nvPr/>
        </p:nvSpPr>
        <p:spPr bwMode="auto">
          <a:xfrm>
            <a:off x="5775326" y="1106488"/>
            <a:ext cx="43735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u="sng">
                <a:solidFill>
                  <a:srgbClr val="CC0000"/>
                </a:solidFill>
                <a:latin typeface="+mn-lt"/>
                <a:ea typeface="+mn-ea"/>
              </a:rPr>
              <a:t>Q:</a:t>
            </a:r>
            <a:r>
              <a:rPr lang="en-US" altLang="en-US" sz="2400">
                <a:solidFill>
                  <a:srgbClr val="FF0000"/>
                </a:solidFill>
                <a:latin typeface="+mn-lt"/>
                <a:ea typeface="+mn-ea"/>
              </a:rPr>
              <a:t> </a:t>
            </a:r>
            <a:r>
              <a:rPr lang="en-US" altLang="en-US" sz="2400">
                <a:latin typeface="+mn-lt"/>
                <a:ea typeface="+mn-ea"/>
              </a:rPr>
              <a:t>what happens as </a:t>
            </a:r>
            <a:r>
              <a:rPr lang="en-US" altLang="en-US" sz="2400">
                <a:solidFill>
                  <a:srgbClr val="CC0000"/>
                </a:solidFill>
                <a:latin typeface="+mn-lt"/>
                <a:ea typeface="+mn-ea"/>
              </a:rPr>
              <a:t>l</a:t>
            </a:r>
            <a:r>
              <a:rPr lang="en-US" altLang="en-US" sz="2400" baseline="-25000">
                <a:solidFill>
                  <a:srgbClr val="CC0000"/>
                </a:solidFill>
                <a:latin typeface="+mn-lt"/>
                <a:ea typeface="+mn-ea"/>
              </a:rPr>
              <a:t>in</a:t>
            </a:r>
            <a:r>
              <a:rPr lang="en-US" altLang="en-US" sz="2400">
                <a:solidFill>
                  <a:srgbClr val="CC0000"/>
                </a:solidFill>
                <a:latin typeface="+mn-lt"/>
                <a:ea typeface="+mn-ea"/>
              </a:rPr>
              <a:t> </a:t>
            </a:r>
            <a:r>
              <a:rPr lang="en-US" altLang="en-US" sz="2400">
                <a:latin typeface="+mn-lt"/>
                <a:ea typeface="+mn-ea"/>
              </a:rPr>
              <a:t>and </a:t>
            </a:r>
            <a:r>
              <a:rPr lang="en-US" altLang="en-US" sz="2400">
                <a:solidFill>
                  <a:srgbClr val="CC0000"/>
                </a:solidFill>
                <a:latin typeface="+mn-lt"/>
                <a:ea typeface="+mn-ea"/>
              </a:rPr>
              <a:t>l</a:t>
            </a:r>
            <a:r>
              <a:rPr lang="en-US" altLang="en-US" sz="2400" baseline="-25000">
                <a:solidFill>
                  <a:srgbClr val="CC0000"/>
                </a:solidFill>
                <a:latin typeface="+mn-lt"/>
                <a:ea typeface="+mn-ea"/>
              </a:rPr>
              <a:t>in</a:t>
            </a:r>
            <a:r>
              <a:rPr lang="ja-JP" altLang="en-US" sz="2400" b="1" baseline="30000">
                <a:solidFill>
                  <a:srgbClr val="CC0000"/>
                </a:solidFill>
                <a:latin typeface="+mn-lt"/>
                <a:ea typeface="+mn-ea"/>
              </a:rPr>
              <a:t>’</a:t>
            </a:r>
            <a:r>
              <a:rPr lang="en-US" altLang="ja-JP" sz="2400">
                <a:latin typeface="+mn-lt"/>
                <a:ea typeface="+mn-ea"/>
              </a:rPr>
              <a:t> increase</a:t>
            </a:r>
            <a:r>
              <a:rPr lang="en-US" altLang="ja-JP" sz="2400">
                <a:solidFill>
                  <a:srgbClr val="FF0000"/>
                </a:solidFill>
                <a:latin typeface="+mn-lt"/>
                <a:ea typeface="+mn-ea"/>
              </a:rPr>
              <a:t> ?</a:t>
            </a:r>
            <a:endParaRPr lang="en-US" altLang="en-US" sz="240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01386" name="Text Box 14"/>
          <p:cNvSpPr txBox="1">
            <a:spLocks noChangeArrowheads="1"/>
          </p:cNvSpPr>
          <p:nvPr/>
        </p:nvSpPr>
        <p:spPr bwMode="auto">
          <a:xfrm>
            <a:off x="5695950" y="3822700"/>
            <a:ext cx="1912938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2"/>
                </a:solidFill>
                <a:latin typeface="+mn-lt"/>
                <a:ea typeface="+mn-ea"/>
              </a:rPr>
              <a:t>finite shared output link buffers</a:t>
            </a:r>
          </a:p>
        </p:txBody>
      </p:sp>
      <p:sp>
        <p:nvSpPr>
          <p:cNvPr id="101387" name="Line 15"/>
          <p:cNvSpPr>
            <a:spLocks noChangeShapeType="1"/>
          </p:cNvSpPr>
          <p:nvPr/>
        </p:nvSpPr>
        <p:spPr bwMode="auto">
          <a:xfrm flipH="1">
            <a:off x="4383089" y="4203701"/>
            <a:ext cx="923925" cy="8667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388" name="Line 16"/>
          <p:cNvSpPr>
            <a:spLocks noChangeShapeType="1"/>
          </p:cNvSpPr>
          <p:nvPr/>
        </p:nvSpPr>
        <p:spPr bwMode="auto">
          <a:xfrm flipH="1">
            <a:off x="4868863" y="4203700"/>
            <a:ext cx="43815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101389" name="Group 58"/>
          <p:cNvGrpSpPr>
            <a:grpSpLocks/>
          </p:cNvGrpSpPr>
          <p:nvPr/>
        </p:nvGrpSpPr>
        <p:grpSpPr bwMode="auto">
          <a:xfrm>
            <a:off x="4322764" y="3184526"/>
            <a:ext cx="650875" cy="904875"/>
            <a:chOff x="12762" y="10336"/>
            <a:chExt cx="1027" cy="1700"/>
          </a:xfrm>
        </p:grpSpPr>
        <p:sp>
          <p:nvSpPr>
            <p:cNvPr id="101710" name="Rectangle 5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101711" name="Rectangle 6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101712" name="Line 6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713" name="Line 6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714" name="Line 6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715" name="Line 6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101390" name="Text Box 65"/>
          <p:cNvSpPr txBox="1">
            <a:spLocks noChangeArrowheads="1"/>
          </p:cNvSpPr>
          <p:nvPr/>
        </p:nvSpPr>
        <p:spPr bwMode="auto">
          <a:xfrm>
            <a:off x="4224338" y="2870201"/>
            <a:ext cx="73501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chemeClr val="tx2"/>
                </a:solidFill>
                <a:latin typeface="+mn-lt"/>
                <a:ea typeface="+mn-ea"/>
              </a:rPr>
              <a:t>Host A</a:t>
            </a:r>
          </a:p>
        </p:txBody>
      </p:sp>
      <p:sp>
        <p:nvSpPr>
          <p:cNvPr id="101391" name="Line 67"/>
          <p:cNvSpPr>
            <a:spLocks noChangeShapeType="1"/>
          </p:cNvSpPr>
          <p:nvPr/>
        </p:nvSpPr>
        <p:spPr bwMode="auto">
          <a:xfrm flipH="1">
            <a:off x="3028951" y="6184901"/>
            <a:ext cx="1458913" cy="111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101392" name="Group 109"/>
          <p:cNvGrpSpPr>
            <a:grpSpLocks/>
          </p:cNvGrpSpPr>
          <p:nvPr/>
        </p:nvGrpSpPr>
        <p:grpSpPr bwMode="auto">
          <a:xfrm>
            <a:off x="2312989" y="5156201"/>
            <a:ext cx="650875" cy="904875"/>
            <a:chOff x="12762" y="10336"/>
            <a:chExt cx="1027" cy="1700"/>
          </a:xfrm>
        </p:grpSpPr>
        <p:sp>
          <p:nvSpPr>
            <p:cNvPr id="101704" name="Rectangle 11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101705" name="Rectangle 11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101706" name="Line 11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707" name="Line 11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708" name="Line 11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709" name="Line 11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101393" name="Line 117"/>
          <p:cNvSpPr>
            <a:spLocks noChangeShapeType="1"/>
          </p:cNvSpPr>
          <p:nvPr/>
        </p:nvSpPr>
        <p:spPr bwMode="auto">
          <a:xfrm flipH="1">
            <a:off x="4868863" y="4632325"/>
            <a:ext cx="7239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394" name="Line 118"/>
          <p:cNvSpPr>
            <a:spLocks noChangeShapeType="1"/>
          </p:cNvSpPr>
          <p:nvPr/>
        </p:nvSpPr>
        <p:spPr bwMode="auto">
          <a:xfrm flipH="1" flipV="1">
            <a:off x="6650038" y="4651376"/>
            <a:ext cx="779462" cy="95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395" name="Line 119"/>
          <p:cNvSpPr>
            <a:spLocks noChangeShapeType="1"/>
          </p:cNvSpPr>
          <p:nvPr/>
        </p:nvSpPr>
        <p:spPr bwMode="auto">
          <a:xfrm flipH="1">
            <a:off x="6592889" y="4222750"/>
            <a:ext cx="1296987" cy="129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396" name="Line 120"/>
          <p:cNvSpPr>
            <a:spLocks noChangeShapeType="1"/>
          </p:cNvSpPr>
          <p:nvPr/>
        </p:nvSpPr>
        <p:spPr bwMode="auto">
          <a:xfrm flipH="1">
            <a:off x="7848600" y="4241800"/>
            <a:ext cx="4397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397" name="Freeform 123"/>
          <p:cNvSpPr>
            <a:spLocks/>
          </p:cNvSpPr>
          <p:nvPr/>
        </p:nvSpPr>
        <p:spPr bwMode="auto">
          <a:xfrm>
            <a:off x="8274051" y="3659188"/>
            <a:ext cx="315913" cy="360362"/>
          </a:xfrm>
          <a:custGeom>
            <a:avLst/>
            <a:gdLst>
              <a:gd name="T0" fmla="*/ 2147483646 w 650"/>
              <a:gd name="T1" fmla="*/ 2147483646 h 735"/>
              <a:gd name="T2" fmla="*/ 2147483646 w 650"/>
              <a:gd name="T3" fmla="*/ 2147483646 h 735"/>
              <a:gd name="T4" fmla="*/ 2147483646 w 650"/>
              <a:gd name="T5" fmla="*/ 2147483646 h 735"/>
              <a:gd name="T6" fmla="*/ 2147483646 w 650"/>
              <a:gd name="T7" fmla="*/ 2147483646 h 735"/>
              <a:gd name="T8" fmla="*/ 2147483646 w 650"/>
              <a:gd name="T9" fmla="*/ 2147483646 h 735"/>
              <a:gd name="T10" fmla="*/ 2147483646 w 650"/>
              <a:gd name="T11" fmla="*/ 2147483646 h 735"/>
              <a:gd name="T12" fmla="*/ 2147483646 w 650"/>
              <a:gd name="T13" fmla="*/ 2147483646 h 735"/>
              <a:gd name="T14" fmla="*/ 2147483646 w 650"/>
              <a:gd name="T15" fmla="*/ 2147483646 h 735"/>
              <a:gd name="T16" fmla="*/ 2147483646 w 650"/>
              <a:gd name="T17" fmla="*/ 2147483646 h 735"/>
              <a:gd name="T18" fmla="*/ 2147483646 w 650"/>
              <a:gd name="T19" fmla="*/ 0 h 735"/>
              <a:gd name="T20" fmla="*/ 2147483646 w 650"/>
              <a:gd name="T21" fmla="*/ 2147483646 h 735"/>
              <a:gd name="T22" fmla="*/ 2147483646 w 650"/>
              <a:gd name="T23" fmla="*/ 2147483646 h 735"/>
              <a:gd name="T24" fmla="*/ 2147483646 w 650"/>
              <a:gd name="T25" fmla="*/ 2147483646 h 735"/>
              <a:gd name="T26" fmla="*/ 2147483646 w 650"/>
              <a:gd name="T27" fmla="*/ 2147483646 h 735"/>
              <a:gd name="T28" fmla="*/ 2147483646 w 650"/>
              <a:gd name="T29" fmla="*/ 2147483646 h 735"/>
              <a:gd name="T30" fmla="*/ 2147483646 w 650"/>
              <a:gd name="T31" fmla="*/ 2147483646 h 735"/>
              <a:gd name="T32" fmla="*/ 2147483646 w 650"/>
              <a:gd name="T33" fmla="*/ 2147483646 h 735"/>
              <a:gd name="T34" fmla="*/ 2147483646 w 650"/>
              <a:gd name="T35" fmla="*/ 2147483646 h 735"/>
              <a:gd name="T36" fmla="*/ 2147483646 w 650"/>
              <a:gd name="T37" fmla="*/ 2147483646 h 735"/>
              <a:gd name="T38" fmla="*/ 2147483646 w 650"/>
              <a:gd name="T39" fmla="*/ 2147483646 h 735"/>
              <a:gd name="T40" fmla="*/ 2147483646 w 650"/>
              <a:gd name="T41" fmla="*/ 2147483646 h 735"/>
              <a:gd name="T42" fmla="*/ 0 w 650"/>
              <a:gd name="T43" fmla="*/ 2147483646 h 735"/>
              <a:gd name="T44" fmla="*/ 2147483646 w 650"/>
              <a:gd name="T45" fmla="*/ 2147483646 h 735"/>
              <a:gd name="T46" fmla="*/ 2147483646 w 650"/>
              <a:gd name="T47" fmla="*/ 2147483646 h 735"/>
              <a:gd name="T48" fmla="*/ 2147483646 w 650"/>
              <a:gd name="T49" fmla="*/ 2147483646 h 735"/>
              <a:gd name="T50" fmla="*/ 2147483646 w 650"/>
              <a:gd name="T51" fmla="*/ 2147483646 h 735"/>
              <a:gd name="T52" fmla="*/ 2147483646 w 650"/>
              <a:gd name="T53" fmla="*/ 2147483646 h 735"/>
              <a:gd name="T54" fmla="*/ 2147483646 w 650"/>
              <a:gd name="T55" fmla="*/ 2147483646 h 735"/>
              <a:gd name="T56" fmla="*/ 2147483646 w 650"/>
              <a:gd name="T57" fmla="*/ 2147483646 h 735"/>
              <a:gd name="T58" fmla="*/ 2147483646 w 650"/>
              <a:gd name="T59" fmla="*/ 2147483646 h 735"/>
              <a:gd name="T60" fmla="*/ 2147483646 w 650"/>
              <a:gd name="T61" fmla="*/ 2147483646 h 735"/>
              <a:gd name="T62" fmla="*/ 2147483646 w 650"/>
              <a:gd name="T63" fmla="*/ 2147483646 h 735"/>
              <a:gd name="T64" fmla="*/ 2147483646 w 650"/>
              <a:gd name="T65" fmla="*/ 2147483646 h 735"/>
              <a:gd name="T66" fmla="*/ 2147483646 w 650"/>
              <a:gd name="T67" fmla="*/ 2147483646 h 735"/>
              <a:gd name="T68" fmla="*/ 2147483646 w 650"/>
              <a:gd name="T69" fmla="*/ 2147483646 h 735"/>
              <a:gd name="T70" fmla="*/ 2147483646 w 650"/>
              <a:gd name="T71" fmla="*/ 2147483646 h 735"/>
              <a:gd name="T72" fmla="*/ 2147483646 w 650"/>
              <a:gd name="T73" fmla="*/ 2147483646 h 735"/>
              <a:gd name="T74" fmla="*/ 2147483646 w 650"/>
              <a:gd name="T75" fmla="*/ 2147483646 h 735"/>
              <a:gd name="T76" fmla="*/ 2147483646 w 650"/>
              <a:gd name="T77" fmla="*/ 2147483646 h 735"/>
              <a:gd name="T78" fmla="*/ 2147483646 w 650"/>
              <a:gd name="T79" fmla="*/ 2147483646 h 735"/>
              <a:gd name="T80" fmla="*/ 2147483646 w 650"/>
              <a:gd name="T81" fmla="*/ 2147483646 h 735"/>
              <a:gd name="T82" fmla="*/ 2147483646 w 650"/>
              <a:gd name="T83" fmla="*/ 2147483646 h 735"/>
              <a:gd name="T84" fmla="*/ 2147483646 w 650"/>
              <a:gd name="T85" fmla="*/ 2147483646 h 735"/>
              <a:gd name="T86" fmla="*/ 2147483646 w 650"/>
              <a:gd name="T87" fmla="*/ 2147483646 h 735"/>
              <a:gd name="T88" fmla="*/ 2147483646 w 650"/>
              <a:gd name="T89" fmla="*/ 2147483646 h 735"/>
              <a:gd name="T90" fmla="*/ 2147483646 w 650"/>
              <a:gd name="T91" fmla="*/ 2147483646 h 735"/>
              <a:gd name="T92" fmla="*/ 2147483646 w 650"/>
              <a:gd name="T93" fmla="*/ 2147483646 h 735"/>
              <a:gd name="T94" fmla="*/ 2147483646 w 650"/>
              <a:gd name="T95" fmla="*/ 2147483646 h 735"/>
              <a:gd name="T96" fmla="*/ 2147483646 w 650"/>
              <a:gd name="T97" fmla="*/ 2147483646 h 73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650" h="735">
                <a:moveTo>
                  <a:pt x="645" y="27"/>
                </a:moveTo>
                <a:lnTo>
                  <a:pt x="642" y="26"/>
                </a:lnTo>
                <a:lnTo>
                  <a:pt x="631" y="23"/>
                </a:lnTo>
                <a:lnTo>
                  <a:pt x="615" y="19"/>
                </a:lnTo>
                <a:lnTo>
                  <a:pt x="592" y="15"/>
                </a:lnTo>
                <a:lnTo>
                  <a:pt x="565" y="10"/>
                </a:lnTo>
                <a:lnTo>
                  <a:pt x="533" y="6"/>
                </a:lnTo>
                <a:lnTo>
                  <a:pt x="496" y="3"/>
                </a:lnTo>
                <a:lnTo>
                  <a:pt x="456" y="1"/>
                </a:lnTo>
                <a:lnTo>
                  <a:pt x="411" y="0"/>
                </a:lnTo>
                <a:lnTo>
                  <a:pt x="364" y="2"/>
                </a:lnTo>
                <a:lnTo>
                  <a:pt x="315" y="6"/>
                </a:lnTo>
                <a:lnTo>
                  <a:pt x="262" y="15"/>
                </a:lnTo>
                <a:lnTo>
                  <a:pt x="209" y="26"/>
                </a:lnTo>
                <a:lnTo>
                  <a:pt x="154" y="42"/>
                </a:lnTo>
                <a:lnTo>
                  <a:pt x="98" y="61"/>
                </a:lnTo>
                <a:lnTo>
                  <a:pt x="42" y="87"/>
                </a:lnTo>
                <a:lnTo>
                  <a:pt x="38" y="101"/>
                </a:lnTo>
                <a:lnTo>
                  <a:pt x="28" y="141"/>
                </a:lnTo>
                <a:lnTo>
                  <a:pt x="17" y="203"/>
                </a:lnTo>
                <a:lnTo>
                  <a:pt x="6" y="283"/>
                </a:lnTo>
                <a:lnTo>
                  <a:pt x="0" y="378"/>
                </a:lnTo>
                <a:lnTo>
                  <a:pt x="5" y="484"/>
                </a:lnTo>
                <a:lnTo>
                  <a:pt x="21" y="599"/>
                </a:lnTo>
                <a:lnTo>
                  <a:pt x="54" y="716"/>
                </a:lnTo>
                <a:lnTo>
                  <a:pt x="58" y="716"/>
                </a:lnTo>
                <a:lnTo>
                  <a:pt x="66" y="715"/>
                </a:lnTo>
                <a:lnTo>
                  <a:pt x="80" y="713"/>
                </a:lnTo>
                <a:lnTo>
                  <a:pt x="99" y="712"/>
                </a:lnTo>
                <a:lnTo>
                  <a:pt x="124" y="710"/>
                </a:lnTo>
                <a:lnTo>
                  <a:pt x="153" y="708"/>
                </a:lnTo>
                <a:lnTo>
                  <a:pt x="188" y="707"/>
                </a:lnTo>
                <a:lnTo>
                  <a:pt x="225" y="706"/>
                </a:lnTo>
                <a:lnTo>
                  <a:pt x="267" y="705"/>
                </a:lnTo>
                <a:lnTo>
                  <a:pt x="313" y="706"/>
                </a:lnTo>
                <a:lnTo>
                  <a:pt x="362" y="707"/>
                </a:lnTo>
                <a:lnTo>
                  <a:pt x="415" y="709"/>
                </a:lnTo>
                <a:lnTo>
                  <a:pt x="470" y="713"/>
                </a:lnTo>
                <a:lnTo>
                  <a:pt x="528" y="719"/>
                </a:lnTo>
                <a:lnTo>
                  <a:pt x="588" y="726"/>
                </a:lnTo>
                <a:lnTo>
                  <a:pt x="650" y="735"/>
                </a:lnTo>
                <a:lnTo>
                  <a:pt x="647" y="713"/>
                </a:lnTo>
                <a:lnTo>
                  <a:pt x="641" y="655"/>
                </a:lnTo>
                <a:lnTo>
                  <a:pt x="631" y="568"/>
                </a:lnTo>
                <a:lnTo>
                  <a:pt x="623" y="462"/>
                </a:lnTo>
                <a:lnTo>
                  <a:pt x="618" y="345"/>
                </a:lnTo>
                <a:lnTo>
                  <a:pt x="618" y="229"/>
                </a:lnTo>
                <a:lnTo>
                  <a:pt x="627" y="119"/>
                </a:lnTo>
                <a:lnTo>
                  <a:pt x="645" y="27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398" name="Freeform 124"/>
          <p:cNvSpPr>
            <a:spLocks/>
          </p:cNvSpPr>
          <p:nvPr/>
        </p:nvSpPr>
        <p:spPr bwMode="auto">
          <a:xfrm>
            <a:off x="8308976" y="3757614"/>
            <a:ext cx="519113" cy="357187"/>
          </a:xfrm>
          <a:custGeom>
            <a:avLst/>
            <a:gdLst>
              <a:gd name="T0" fmla="*/ 2147483646 w 1071"/>
              <a:gd name="T1" fmla="*/ 2147483646 h 731"/>
              <a:gd name="T2" fmla="*/ 0 w 1071"/>
              <a:gd name="T3" fmla="*/ 2147483646 h 731"/>
              <a:gd name="T4" fmla="*/ 2147483646 w 1071"/>
              <a:gd name="T5" fmla="*/ 2147483646 h 731"/>
              <a:gd name="T6" fmla="*/ 2147483646 w 1071"/>
              <a:gd name="T7" fmla="*/ 2147483646 h 731"/>
              <a:gd name="T8" fmla="*/ 2147483646 w 1071"/>
              <a:gd name="T9" fmla="*/ 2147483646 h 731"/>
              <a:gd name="T10" fmla="*/ 2147483646 w 1071"/>
              <a:gd name="T11" fmla="*/ 2147483646 h 731"/>
              <a:gd name="T12" fmla="*/ 2147483646 w 1071"/>
              <a:gd name="T13" fmla="*/ 2147483646 h 731"/>
              <a:gd name="T14" fmla="*/ 2147483646 w 1071"/>
              <a:gd name="T15" fmla="*/ 2147483646 h 731"/>
              <a:gd name="T16" fmla="*/ 2147483646 w 1071"/>
              <a:gd name="T17" fmla="*/ 2147483646 h 731"/>
              <a:gd name="T18" fmla="*/ 2147483646 w 1071"/>
              <a:gd name="T19" fmla="*/ 2147483646 h 731"/>
              <a:gd name="T20" fmla="*/ 2147483646 w 1071"/>
              <a:gd name="T21" fmla="*/ 2147483646 h 731"/>
              <a:gd name="T22" fmla="*/ 2147483646 w 1071"/>
              <a:gd name="T23" fmla="*/ 2147483646 h 731"/>
              <a:gd name="T24" fmla="*/ 2147483646 w 1071"/>
              <a:gd name="T25" fmla="*/ 2147483646 h 731"/>
              <a:gd name="T26" fmla="*/ 2147483646 w 1071"/>
              <a:gd name="T27" fmla="*/ 2147483646 h 731"/>
              <a:gd name="T28" fmla="*/ 2147483646 w 1071"/>
              <a:gd name="T29" fmla="*/ 2147483646 h 731"/>
              <a:gd name="T30" fmla="*/ 2147483646 w 1071"/>
              <a:gd name="T31" fmla="*/ 2147483646 h 731"/>
              <a:gd name="T32" fmla="*/ 2147483646 w 1071"/>
              <a:gd name="T33" fmla="*/ 2147483646 h 731"/>
              <a:gd name="T34" fmla="*/ 2147483646 w 1071"/>
              <a:gd name="T35" fmla="*/ 2147483646 h 731"/>
              <a:gd name="T36" fmla="*/ 2147483646 w 1071"/>
              <a:gd name="T37" fmla="*/ 2147483646 h 731"/>
              <a:gd name="T38" fmla="*/ 2147483646 w 1071"/>
              <a:gd name="T39" fmla="*/ 2147483646 h 731"/>
              <a:gd name="T40" fmla="*/ 2147483646 w 1071"/>
              <a:gd name="T41" fmla="*/ 2147483646 h 731"/>
              <a:gd name="T42" fmla="*/ 2147483646 w 1071"/>
              <a:gd name="T43" fmla="*/ 2147483646 h 731"/>
              <a:gd name="T44" fmla="*/ 2147483646 w 1071"/>
              <a:gd name="T45" fmla="*/ 2147483646 h 731"/>
              <a:gd name="T46" fmla="*/ 2147483646 w 1071"/>
              <a:gd name="T47" fmla="*/ 2147483646 h 731"/>
              <a:gd name="T48" fmla="*/ 2147483646 w 1071"/>
              <a:gd name="T49" fmla="*/ 2147483646 h 731"/>
              <a:gd name="T50" fmla="*/ 2147483646 w 1071"/>
              <a:gd name="T51" fmla="*/ 2147483646 h 731"/>
              <a:gd name="T52" fmla="*/ 2147483646 w 1071"/>
              <a:gd name="T53" fmla="*/ 0 h 731"/>
              <a:gd name="T54" fmla="*/ 2147483646 w 1071"/>
              <a:gd name="T55" fmla="*/ 2147483646 h 731"/>
              <a:gd name="T56" fmla="*/ 2147483646 w 1071"/>
              <a:gd name="T57" fmla="*/ 2147483646 h 731"/>
              <a:gd name="T58" fmla="*/ 2147483646 w 1071"/>
              <a:gd name="T59" fmla="*/ 2147483646 h 731"/>
              <a:gd name="T60" fmla="*/ 2147483646 w 1071"/>
              <a:gd name="T61" fmla="*/ 2147483646 h 731"/>
              <a:gd name="T62" fmla="*/ 2147483646 w 1071"/>
              <a:gd name="T63" fmla="*/ 2147483646 h 731"/>
              <a:gd name="T64" fmla="*/ 2147483646 w 1071"/>
              <a:gd name="T65" fmla="*/ 2147483646 h 731"/>
              <a:gd name="T66" fmla="*/ 2147483646 w 1071"/>
              <a:gd name="T67" fmla="*/ 2147483646 h 731"/>
              <a:gd name="T68" fmla="*/ 2147483646 w 1071"/>
              <a:gd name="T69" fmla="*/ 2147483646 h 731"/>
              <a:gd name="T70" fmla="*/ 2147483646 w 1071"/>
              <a:gd name="T71" fmla="*/ 2147483646 h 731"/>
              <a:gd name="T72" fmla="*/ 2147483646 w 1071"/>
              <a:gd name="T73" fmla="*/ 2147483646 h 731"/>
              <a:gd name="T74" fmla="*/ 2147483646 w 1071"/>
              <a:gd name="T75" fmla="*/ 2147483646 h 731"/>
              <a:gd name="T76" fmla="*/ 2147483646 w 1071"/>
              <a:gd name="T77" fmla="*/ 2147483646 h 731"/>
              <a:gd name="T78" fmla="*/ 2147483646 w 1071"/>
              <a:gd name="T79" fmla="*/ 2147483646 h 731"/>
              <a:gd name="T80" fmla="*/ 2147483646 w 1071"/>
              <a:gd name="T81" fmla="*/ 2147483646 h 731"/>
              <a:gd name="T82" fmla="*/ 2147483646 w 1071"/>
              <a:gd name="T83" fmla="*/ 2147483646 h 731"/>
              <a:gd name="T84" fmla="*/ 2147483646 w 1071"/>
              <a:gd name="T85" fmla="*/ 2147483646 h 731"/>
              <a:gd name="T86" fmla="*/ 2147483646 w 1071"/>
              <a:gd name="T87" fmla="*/ 2147483646 h 731"/>
              <a:gd name="T88" fmla="*/ 2147483646 w 1071"/>
              <a:gd name="T89" fmla="*/ 2147483646 h 731"/>
              <a:gd name="T90" fmla="*/ 2147483646 w 1071"/>
              <a:gd name="T91" fmla="*/ 2147483646 h 731"/>
              <a:gd name="T92" fmla="*/ 2147483646 w 1071"/>
              <a:gd name="T93" fmla="*/ 2147483646 h 731"/>
              <a:gd name="T94" fmla="*/ 2147483646 w 1071"/>
              <a:gd name="T95" fmla="*/ 2147483646 h 731"/>
              <a:gd name="T96" fmla="*/ 2147483646 w 1071"/>
              <a:gd name="T97" fmla="*/ 2147483646 h 731"/>
              <a:gd name="T98" fmla="*/ 2147483646 w 1071"/>
              <a:gd name="T99" fmla="*/ 2147483646 h 731"/>
              <a:gd name="T100" fmla="*/ 2147483646 w 1071"/>
              <a:gd name="T101" fmla="*/ 2147483646 h 731"/>
              <a:gd name="T102" fmla="*/ 2147483646 w 1071"/>
              <a:gd name="T103" fmla="*/ 2147483646 h 731"/>
              <a:gd name="T104" fmla="*/ 2147483646 w 1071"/>
              <a:gd name="T105" fmla="*/ 2147483646 h 731"/>
              <a:gd name="T106" fmla="*/ 2147483646 w 1071"/>
              <a:gd name="T107" fmla="*/ 2147483646 h 73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071" h="731">
                <a:moveTo>
                  <a:pt x="6" y="552"/>
                </a:moveTo>
                <a:lnTo>
                  <a:pt x="0" y="642"/>
                </a:lnTo>
                <a:lnTo>
                  <a:pt x="698" y="731"/>
                </a:lnTo>
                <a:lnTo>
                  <a:pt x="703" y="729"/>
                </a:lnTo>
                <a:lnTo>
                  <a:pt x="717" y="722"/>
                </a:lnTo>
                <a:lnTo>
                  <a:pt x="740" y="710"/>
                </a:lnTo>
                <a:lnTo>
                  <a:pt x="768" y="694"/>
                </a:lnTo>
                <a:lnTo>
                  <a:pt x="801" y="672"/>
                </a:lnTo>
                <a:lnTo>
                  <a:pt x="838" y="645"/>
                </a:lnTo>
                <a:lnTo>
                  <a:pt x="876" y="614"/>
                </a:lnTo>
                <a:lnTo>
                  <a:pt x="915" y="577"/>
                </a:lnTo>
                <a:lnTo>
                  <a:pt x="953" y="536"/>
                </a:lnTo>
                <a:lnTo>
                  <a:pt x="988" y="491"/>
                </a:lnTo>
                <a:lnTo>
                  <a:pt x="1018" y="439"/>
                </a:lnTo>
                <a:lnTo>
                  <a:pt x="1043" y="383"/>
                </a:lnTo>
                <a:lnTo>
                  <a:pt x="1061" y="322"/>
                </a:lnTo>
                <a:lnTo>
                  <a:pt x="1071" y="255"/>
                </a:lnTo>
                <a:lnTo>
                  <a:pt x="1070" y="185"/>
                </a:lnTo>
                <a:lnTo>
                  <a:pt x="1057" y="108"/>
                </a:lnTo>
                <a:lnTo>
                  <a:pt x="1055" y="104"/>
                </a:lnTo>
                <a:lnTo>
                  <a:pt x="1049" y="92"/>
                </a:lnTo>
                <a:lnTo>
                  <a:pt x="1037" y="76"/>
                </a:lnTo>
                <a:lnTo>
                  <a:pt x="1022" y="57"/>
                </a:lnTo>
                <a:lnTo>
                  <a:pt x="1002" y="37"/>
                </a:lnTo>
                <a:lnTo>
                  <a:pt x="979" y="20"/>
                </a:lnTo>
                <a:lnTo>
                  <a:pt x="951" y="7"/>
                </a:lnTo>
                <a:lnTo>
                  <a:pt x="919" y="0"/>
                </a:lnTo>
                <a:lnTo>
                  <a:pt x="924" y="12"/>
                </a:lnTo>
                <a:lnTo>
                  <a:pt x="934" y="44"/>
                </a:lnTo>
                <a:lnTo>
                  <a:pt x="947" y="94"/>
                </a:lnTo>
                <a:lnTo>
                  <a:pt x="958" y="159"/>
                </a:lnTo>
                <a:lnTo>
                  <a:pt x="961" y="238"/>
                </a:lnTo>
                <a:lnTo>
                  <a:pt x="953" y="324"/>
                </a:lnTo>
                <a:lnTo>
                  <a:pt x="928" y="418"/>
                </a:lnTo>
                <a:lnTo>
                  <a:pt x="884" y="516"/>
                </a:lnTo>
                <a:lnTo>
                  <a:pt x="883" y="518"/>
                </a:lnTo>
                <a:lnTo>
                  <a:pt x="879" y="521"/>
                </a:lnTo>
                <a:lnTo>
                  <a:pt x="872" y="526"/>
                </a:lnTo>
                <a:lnTo>
                  <a:pt x="862" y="534"/>
                </a:lnTo>
                <a:lnTo>
                  <a:pt x="851" y="541"/>
                </a:lnTo>
                <a:lnTo>
                  <a:pt x="837" y="550"/>
                </a:lnTo>
                <a:lnTo>
                  <a:pt x="819" y="559"/>
                </a:lnTo>
                <a:lnTo>
                  <a:pt x="800" y="567"/>
                </a:lnTo>
                <a:lnTo>
                  <a:pt x="778" y="575"/>
                </a:lnTo>
                <a:lnTo>
                  <a:pt x="754" y="582"/>
                </a:lnTo>
                <a:lnTo>
                  <a:pt x="727" y="588"/>
                </a:lnTo>
                <a:lnTo>
                  <a:pt x="697" y="592"/>
                </a:lnTo>
                <a:lnTo>
                  <a:pt x="666" y="593"/>
                </a:lnTo>
                <a:lnTo>
                  <a:pt x="631" y="592"/>
                </a:lnTo>
                <a:lnTo>
                  <a:pt x="593" y="589"/>
                </a:lnTo>
                <a:lnTo>
                  <a:pt x="555" y="581"/>
                </a:lnTo>
                <a:lnTo>
                  <a:pt x="555" y="677"/>
                </a:lnTo>
                <a:lnTo>
                  <a:pt x="24" y="623"/>
                </a:lnTo>
                <a:lnTo>
                  <a:pt x="6" y="5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399" name="Freeform 125"/>
          <p:cNvSpPr>
            <a:spLocks/>
          </p:cNvSpPr>
          <p:nvPr/>
        </p:nvSpPr>
        <p:spPr bwMode="auto">
          <a:xfrm>
            <a:off x="8242300" y="4110039"/>
            <a:ext cx="382588" cy="123825"/>
          </a:xfrm>
          <a:custGeom>
            <a:avLst/>
            <a:gdLst>
              <a:gd name="T0" fmla="*/ 2147483646 w 787"/>
              <a:gd name="T1" fmla="*/ 2147483646 h 253"/>
              <a:gd name="T2" fmla="*/ 2147483646 w 787"/>
              <a:gd name="T3" fmla="*/ 0 h 253"/>
              <a:gd name="T4" fmla="*/ 0 w 787"/>
              <a:gd name="T5" fmla="*/ 2147483646 h 253"/>
              <a:gd name="T6" fmla="*/ 2147483646 w 787"/>
              <a:gd name="T7" fmla="*/ 2147483646 h 253"/>
              <a:gd name="T8" fmla="*/ 2147483646 w 787"/>
              <a:gd name="T9" fmla="*/ 2147483646 h 2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87" h="253">
                <a:moveTo>
                  <a:pt x="787" y="91"/>
                </a:moveTo>
                <a:lnTo>
                  <a:pt x="12" y="0"/>
                </a:lnTo>
                <a:lnTo>
                  <a:pt x="0" y="91"/>
                </a:lnTo>
                <a:lnTo>
                  <a:pt x="764" y="253"/>
                </a:lnTo>
                <a:lnTo>
                  <a:pt x="787" y="91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00" name="Freeform 126"/>
          <p:cNvSpPr>
            <a:spLocks/>
          </p:cNvSpPr>
          <p:nvPr/>
        </p:nvSpPr>
        <p:spPr bwMode="auto">
          <a:xfrm>
            <a:off x="8432801" y="4149726"/>
            <a:ext cx="163513" cy="55563"/>
          </a:xfrm>
          <a:custGeom>
            <a:avLst/>
            <a:gdLst>
              <a:gd name="T0" fmla="*/ 2147483646 w 336"/>
              <a:gd name="T1" fmla="*/ 2147483646 h 115"/>
              <a:gd name="T2" fmla="*/ 2147483646 w 336"/>
              <a:gd name="T3" fmla="*/ 0 h 115"/>
              <a:gd name="T4" fmla="*/ 0 w 336"/>
              <a:gd name="T5" fmla="*/ 2147483646 h 115"/>
              <a:gd name="T6" fmla="*/ 2147483646 w 336"/>
              <a:gd name="T7" fmla="*/ 2147483646 h 115"/>
              <a:gd name="T8" fmla="*/ 2147483646 w 336"/>
              <a:gd name="T9" fmla="*/ 2147483646 h 1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36" h="115">
                <a:moveTo>
                  <a:pt x="336" y="50"/>
                </a:moveTo>
                <a:lnTo>
                  <a:pt x="4" y="0"/>
                </a:lnTo>
                <a:lnTo>
                  <a:pt x="0" y="48"/>
                </a:lnTo>
                <a:lnTo>
                  <a:pt x="327" y="115"/>
                </a:lnTo>
                <a:lnTo>
                  <a:pt x="336" y="50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01" name="Freeform 127"/>
          <p:cNvSpPr>
            <a:spLocks/>
          </p:cNvSpPr>
          <p:nvPr/>
        </p:nvSpPr>
        <p:spPr bwMode="auto">
          <a:xfrm>
            <a:off x="8267700" y="4121151"/>
            <a:ext cx="107950" cy="41275"/>
          </a:xfrm>
          <a:custGeom>
            <a:avLst/>
            <a:gdLst>
              <a:gd name="T0" fmla="*/ 2147483646 w 225"/>
              <a:gd name="T1" fmla="*/ 2147483646 h 85"/>
              <a:gd name="T2" fmla="*/ 0 w 225"/>
              <a:gd name="T3" fmla="*/ 0 h 85"/>
              <a:gd name="T4" fmla="*/ 2147483646 w 225"/>
              <a:gd name="T5" fmla="*/ 2147483646 h 85"/>
              <a:gd name="T6" fmla="*/ 2147483646 w 225"/>
              <a:gd name="T7" fmla="*/ 2147483646 h 85"/>
              <a:gd name="T8" fmla="*/ 2147483646 w 225"/>
              <a:gd name="T9" fmla="*/ 2147483646 h 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25" h="85">
                <a:moveTo>
                  <a:pt x="225" y="39"/>
                </a:moveTo>
                <a:lnTo>
                  <a:pt x="0" y="0"/>
                </a:lnTo>
                <a:lnTo>
                  <a:pt x="3" y="41"/>
                </a:lnTo>
                <a:lnTo>
                  <a:pt x="218" y="85"/>
                </a:lnTo>
                <a:lnTo>
                  <a:pt x="225" y="3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02" name="Freeform 128"/>
          <p:cNvSpPr>
            <a:spLocks/>
          </p:cNvSpPr>
          <p:nvPr/>
        </p:nvSpPr>
        <p:spPr bwMode="auto">
          <a:xfrm>
            <a:off x="7993064" y="4162425"/>
            <a:ext cx="642937" cy="215900"/>
          </a:xfrm>
          <a:custGeom>
            <a:avLst/>
            <a:gdLst>
              <a:gd name="T0" fmla="*/ 0 w 1325"/>
              <a:gd name="T1" fmla="*/ 2147483646 h 439"/>
              <a:gd name="T2" fmla="*/ 2147483646 w 1325"/>
              <a:gd name="T3" fmla="*/ 2147483646 h 439"/>
              <a:gd name="T4" fmla="*/ 2147483646 w 1325"/>
              <a:gd name="T5" fmla="*/ 2147483646 h 439"/>
              <a:gd name="T6" fmla="*/ 2147483646 w 1325"/>
              <a:gd name="T7" fmla="*/ 2147483646 h 439"/>
              <a:gd name="T8" fmla="*/ 2147483646 w 1325"/>
              <a:gd name="T9" fmla="*/ 2147483646 h 439"/>
              <a:gd name="T10" fmla="*/ 2147483646 w 1325"/>
              <a:gd name="T11" fmla="*/ 2147483646 h 439"/>
              <a:gd name="T12" fmla="*/ 2147483646 w 1325"/>
              <a:gd name="T13" fmla="*/ 2147483646 h 439"/>
              <a:gd name="T14" fmla="*/ 2147483646 w 1325"/>
              <a:gd name="T15" fmla="*/ 2147483646 h 439"/>
              <a:gd name="T16" fmla="*/ 2147483646 w 1325"/>
              <a:gd name="T17" fmla="*/ 2147483646 h 439"/>
              <a:gd name="T18" fmla="*/ 2147483646 w 1325"/>
              <a:gd name="T19" fmla="*/ 2147483646 h 439"/>
              <a:gd name="T20" fmla="*/ 2147483646 w 1325"/>
              <a:gd name="T21" fmla="*/ 2147483646 h 439"/>
              <a:gd name="T22" fmla="*/ 2147483646 w 1325"/>
              <a:gd name="T23" fmla="*/ 2147483646 h 439"/>
              <a:gd name="T24" fmla="*/ 2147483646 w 1325"/>
              <a:gd name="T25" fmla="*/ 2147483646 h 439"/>
              <a:gd name="T26" fmla="*/ 2147483646 w 1325"/>
              <a:gd name="T27" fmla="*/ 2147483646 h 439"/>
              <a:gd name="T28" fmla="*/ 2147483646 w 1325"/>
              <a:gd name="T29" fmla="*/ 2147483646 h 439"/>
              <a:gd name="T30" fmla="*/ 2147483646 w 1325"/>
              <a:gd name="T31" fmla="*/ 2147483646 h 439"/>
              <a:gd name="T32" fmla="*/ 2147483646 w 1325"/>
              <a:gd name="T33" fmla="*/ 0 h 439"/>
              <a:gd name="T34" fmla="*/ 2147483646 w 1325"/>
              <a:gd name="T35" fmla="*/ 2147483646 h 439"/>
              <a:gd name="T36" fmla="*/ 2147483646 w 1325"/>
              <a:gd name="T37" fmla="*/ 2147483646 h 439"/>
              <a:gd name="T38" fmla="*/ 2147483646 w 1325"/>
              <a:gd name="T39" fmla="*/ 2147483646 h 439"/>
              <a:gd name="T40" fmla="*/ 2147483646 w 1325"/>
              <a:gd name="T41" fmla="*/ 2147483646 h 439"/>
              <a:gd name="T42" fmla="*/ 2147483646 w 1325"/>
              <a:gd name="T43" fmla="*/ 2147483646 h 439"/>
              <a:gd name="T44" fmla="*/ 2147483646 w 1325"/>
              <a:gd name="T45" fmla="*/ 2147483646 h 439"/>
              <a:gd name="T46" fmla="*/ 2147483646 w 1325"/>
              <a:gd name="T47" fmla="*/ 2147483646 h 439"/>
              <a:gd name="T48" fmla="*/ 2147483646 w 1325"/>
              <a:gd name="T49" fmla="*/ 2147483646 h 439"/>
              <a:gd name="T50" fmla="*/ 2147483646 w 1325"/>
              <a:gd name="T51" fmla="*/ 2147483646 h 439"/>
              <a:gd name="T52" fmla="*/ 2147483646 w 1325"/>
              <a:gd name="T53" fmla="*/ 2147483646 h 439"/>
              <a:gd name="T54" fmla="*/ 2147483646 w 1325"/>
              <a:gd name="T55" fmla="*/ 2147483646 h 439"/>
              <a:gd name="T56" fmla="*/ 2147483646 w 1325"/>
              <a:gd name="T57" fmla="*/ 2147483646 h 439"/>
              <a:gd name="T58" fmla="*/ 2147483646 w 1325"/>
              <a:gd name="T59" fmla="*/ 2147483646 h 439"/>
              <a:gd name="T60" fmla="*/ 2147483646 w 1325"/>
              <a:gd name="T61" fmla="*/ 2147483646 h 439"/>
              <a:gd name="T62" fmla="*/ 2147483646 w 1325"/>
              <a:gd name="T63" fmla="*/ 2147483646 h 439"/>
              <a:gd name="T64" fmla="*/ 2147483646 w 1325"/>
              <a:gd name="T65" fmla="*/ 2147483646 h 439"/>
              <a:gd name="T66" fmla="*/ 2147483646 w 1325"/>
              <a:gd name="T67" fmla="*/ 2147483646 h 439"/>
              <a:gd name="T68" fmla="*/ 0 w 1325"/>
              <a:gd name="T69" fmla="*/ 2147483646 h 43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325" h="439">
                <a:moveTo>
                  <a:pt x="0" y="132"/>
                </a:moveTo>
                <a:lnTo>
                  <a:pt x="3" y="132"/>
                </a:lnTo>
                <a:lnTo>
                  <a:pt x="10" y="130"/>
                </a:lnTo>
                <a:lnTo>
                  <a:pt x="24" y="128"/>
                </a:lnTo>
                <a:lnTo>
                  <a:pt x="42" y="125"/>
                </a:lnTo>
                <a:lnTo>
                  <a:pt x="62" y="121"/>
                </a:lnTo>
                <a:lnTo>
                  <a:pt x="86" y="116"/>
                </a:lnTo>
                <a:lnTo>
                  <a:pt x="113" y="109"/>
                </a:lnTo>
                <a:lnTo>
                  <a:pt x="141" y="102"/>
                </a:lnTo>
                <a:lnTo>
                  <a:pt x="170" y="94"/>
                </a:lnTo>
                <a:lnTo>
                  <a:pt x="199" y="85"/>
                </a:lnTo>
                <a:lnTo>
                  <a:pt x="228" y="74"/>
                </a:lnTo>
                <a:lnTo>
                  <a:pt x="257" y="62"/>
                </a:lnTo>
                <a:lnTo>
                  <a:pt x="285" y="48"/>
                </a:lnTo>
                <a:lnTo>
                  <a:pt x="309" y="34"/>
                </a:lnTo>
                <a:lnTo>
                  <a:pt x="333" y="18"/>
                </a:lnTo>
                <a:lnTo>
                  <a:pt x="352" y="0"/>
                </a:lnTo>
                <a:lnTo>
                  <a:pt x="1325" y="223"/>
                </a:lnTo>
                <a:lnTo>
                  <a:pt x="1323" y="225"/>
                </a:lnTo>
                <a:lnTo>
                  <a:pt x="1318" y="230"/>
                </a:lnTo>
                <a:lnTo>
                  <a:pt x="1309" y="239"/>
                </a:lnTo>
                <a:lnTo>
                  <a:pt x="1297" y="250"/>
                </a:lnTo>
                <a:lnTo>
                  <a:pt x="1282" y="263"/>
                </a:lnTo>
                <a:lnTo>
                  <a:pt x="1265" y="278"/>
                </a:lnTo>
                <a:lnTo>
                  <a:pt x="1247" y="295"/>
                </a:lnTo>
                <a:lnTo>
                  <a:pt x="1225" y="312"/>
                </a:lnTo>
                <a:lnTo>
                  <a:pt x="1202" y="331"/>
                </a:lnTo>
                <a:lnTo>
                  <a:pt x="1179" y="349"/>
                </a:lnTo>
                <a:lnTo>
                  <a:pt x="1154" y="367"/>
                </a:lnTo>
                <a:lnTo>
                  <a:pt x="1128" y="385"/>
                </a:lnTo>
                <a:lnTo>
                  <a:pt x="1102" y="401"/>
                </a:lnTo>
                <a:lnTo>
                  <a:pt x="1077" y="415"/>
                </a:lnTo>
                <a:lnTo>
                  <a:pt x="1051" y="428"/>
                </a:lnTo>
                <a:lnTo>
                  <a:pt x="1026" y="439"/>
                </a:lnTo>
                <a:lnTo>
                  <a:pt x="0" y="132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03" name="Freeform 129"/>
          <p:cNvSpPr>
            <a:spLocks/>
          </p:cNvSpPr>
          <p:nvPr/>
        </p:nvSpPr>
        <p:spPr bwMode="auto">
          <a:xfrm>
            <a:off x="8634413" y="4138614"/>
            <a:ext cx="228600" cy="103187"/>
          </a:xfrm>
          <a:custGeom>
            <a:avLst/>
            <a:gdLst>
              <a:gd name="T0" fmla="*/ 2147483646 w 472"/>
              <a:gd name="T1" fmla="*/ 2147483646 h 209"/>
              <a:gd name="T2" fmla="*/ 2147483646 w 472"/>
              <a:gd name="T3" fmla="*/ 2147483646 h 209"/>
              <a:gd name="T4" fmla="*/ 2147483646 w 472"/>
              <a:gd name="T5" fmla="*/ 0 h 209"/>
              <a:gd name="T6" fmla="*/ 2147483646 w 472"/>
              <a:gd name="T7" fmla="*/ 2147483646 h 209"/>
              <a:gd name="T8" fmla="*/ 0 w 472"/>
              <a:gd name="T9" fmla="*/ 2147483646 h 209"/>
              <a:gd name="T10" fmla="*/ 2147483646 w 472"/>
              <a:gd name="T11" fmla="*/ 2147483646 h 2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72" h="209">
                <a:moveTo>
                  <a:pt x="47" y="209"/>
                </a:moveTo>
                <a:lnTo>
                  <a:pt x="472" y="84"/>
                </a:lnTo>
                <a:lnTo>
                  <a:pt x="215" y="0"/>
                </a:lnTo>
                <a:lnTo>
                  <a:pt x="5" y="24"/>
                </a:lnTo>
                <a:lnTo>
                  <a:pt x="0" y="197"/>
                </a:lnTo>
                <a:lnTo>
                  <a:pt x="47" y="20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04" name="Freeform 130"/>
          <p:cNvSpPr>
            <a:spLocks/>
          </p:cNvSpPr>
          <p:nvPr/>
        </p:nvSpPr>
        <p:spPr bwMode="auto">
          <a:xfrm>
            <a:off x="8042275" y="3698875"/>
            <a:ext cx="122238" cy="490538"/>
          </a:xfrm>
          <a:custGeom>
            <a:avLst/>
            <a:gdLst>
              <a:gd name="T0" fmla="*/ 2147483646 w 251"/>
              <a:gd name="T1" fmla="*/ 2147483646 h 999"/>
              <a:gd name="T2" fmla="*/ 2147483646 w 251"/>
              <a:gd name="T3" fmla="*/ 2147483646 h 999"/>
              <a:gd name="T4" fmla="*/ 2147483646 w 251"/>
              <a:gd name="T5" fmla="*/ 2147483646 h 999"/>
              <a:gd name="T6" fmla="*/ 2147483646 w 251"/>
              <a:gd name="T7" fmla="*/ 2147483646 h 999"/>
              <a:gd name="T8" fmla="*/ 2147483646 w 251"/>
              <a:gd name="T9" fmla="*/ 2147483646 h 999"/>
              <a:gd name="T10" fmla="*/ 2147483646 w 251"/>
              <a:gd name="T11" fmla="*/ 2147483646 h 999"/>
              <a:gd name="T12" fmla="*/ 2147483646 w 251"/>
              <a:gd name="T13" fmla="*/ 2147483646 h 999"/>
              <a:gd name="T14" fmla="*/ 2147483646 w 251"/>
              <a:gd name="T15" fmla="*/ 2147483646 h 999"/>
              <a:gd name="T16" fmla="*/ 2147483646 w 251"/>
              <a:gd name="T17" fmla="*/ 2147483646 h 999"/>
              <a:gd name="T18" fmla="*/ 2147483646 w 251"/>
              <a:gd name="T19" fmla="*/ 0 h 999"/>
              <a:gd name="T20" fmla="*/ 2147483646 w 251"/>
              <a:gd name="T21" fmla="*/ 0 h 999"/>
              <a:gd name="T22" fmla="*/ 2147483646 w 251"/>
              <a:gd name="T23" fmla="*/ 2147483646 h 999"/>
              <a:gd name="T24" fmla="*/ 2147483646 w 251"/>
              <a:gd name="T25" fmla="*/ 2147483646 h 999"/>
              <a:gd name="T26" fmla="*/ 2147483646 w 251"/>
              <a:gd name="T27" fmla="*/ 2147483646 h 999"/>
              <a:gd name="T28" fmla="*/ 2147483646 w 251"/>
              <a:gd name="T29" fmla="*/ 2147483646 h 999"/>
              <a:gd name="T30" fmla="*/ 2147483646 w 251"/>
              <a:gd name="T31" fmla="*/ 2147483646 h 999"/>
              <a:gd name="T32" fmla="*/ 0 w 251"/>
              <a:gd name="T33" fmla="*/ 2147483646 h 999"/>
              <a:gd name="T34" fmla="*/ 0 w 251"/>
              <a:gd name="T35" fmla="*/ 2147483646 h 999"/>
              <a:gd name="T36" fmla="*/ 2147483646 w 251"/>
              <a:gd name="T37" fmla="*/ 2147483646 h 999"/>
              <a:gd name="T38" fmla="*/ 2147483646 w 251"/>
              <a:gd name="T39" fmla="*/ 2147483646 h 999"/>
              <a:gd name="T40" fmla="*/ 2147483646 w 251"/>
              <a:gd name="T41" fmla="*/ 2147483646 h 999"/>
              <a:gd name="T42" fmla="*/ 2147483646 w 251"/>
              <a:gd name="T43" fmla="*/ 2147483646 h 999"/>
              <a:gd name="T44" fmla="*/ 2147483646 w 251"/>
              <a:gd name="T45" fmla="*/ 2147483646 h 999"/>
              <a:gd name="T46" fmla="*/ 2147483646 w 251"/>
              <a:gd name="T47" fmla="*/ 2147483646 h 999"/>
              <a:gd name="T48" fmla="*/ 2147483646 w 251"/>
              <a:gd name="T49" fmla="*/ 2147483646 h 999"/>
              <a:gd name="T50" fmla="*/ 2147483646 w 251"/>
              <a:gd name="T51" fmla="*/ 2147483646 h 999"/>
              <a:gd name="T52" fmla="*/ 2147483646 w 251"/>
              <a:gd name="T53" fmla="*/ 2147483646 h 999"/>
              <a:gd name="T54" fmla="*/ 2147483646 w 251"/>
              <a:gd name="T55" fmla="*/ 2147483646 h 999"/>
              <a:gd name="T56" fmla="*/ 2147483646 w 251"/>
              <a:gd name="T57" fmla="*/ 2147483646 h 999"/>
              <a:gd name="T58" fmla="*/ 2147483646 w 251"/>
              <a:gd name="T59" fmla="*/ 2147483646 h 999"/>
              <a:gd name="T60" fmla="*/ 2147483646 w 251"/>
              <a:gd name="T61" fmla="*/ 2147483646 h 999"/>
              <a:gd name="T62" fmla="*/ 2147483646 w 251"/>
              <a:gd name="T63" fmla="*/ 2147483646 h 999"/>
              <a:gd name="T64" fmla="*/ 2147483646 w 251"/>
              <a:gd name="T65" fmla="*/ 2147483646 h 999"/>
              <a:gd name="T66" fmla="*/ 2147483646 w 251"/>
              <a:gd name="T67" fmla="*/ 2147483646 h 999"/>
              <a:gd name="T68" fmla="*/ 2147483646 w 251"/>
              <a:gd name="T69" fmla="*/ 2147483646 h 99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251" h="999">
                <a:moveTo>
                  <a:pt x="251" y="23"/>
                </a:moveTo>
                <a:lnTo>
                  <a:pt x="250" y="22"/>
                </a:lnTo>
                <a:lnTo>
                  <a:pt x="246" y="20"/>
                </a:lnTo>
                <a:lnTo>
                  <a:pt x="239" y="18"/>
                </a:lnTo>
                <a:lnTo>
                  <a:pt x="230" y="15"/>
                </a:lnTo>
                <a:lnTo>
                  <a:pt x="218" y="11"/>
                </a:lnTo>
                <a:lnTo>
                  <a:pt x="205" y="7"/>
                </a:lnTo>
                <a:lnTo>
                  <a:pt x="190" y="4"/>
                </a:lnTo>
                <a:lnTo>
                  <a:pt x="173" y="1"/>
                </a:lnTo>
                <a:lnTo>
                  <a:pt x="155" y="0"/>
                </a:lnTo>
                <a:lnTo>
                  <a:pt x="134" y="0"/>
                </a:lnTo>
                <a:lnTo>
                  <a:pt x="114" y="2"/>
                </a:lnTo>
                <a:lnTo>
                  <a:pt x="92" y="5"/>
                </a:lnTo>
                <a:lnTo>
                  <a:pt x="70" y="12"/>
                </a:lnTo>
                <a:lnTo>
                  <a:pt x="47" y="20"/>
                </a:lnTo>
                <a:lnTo>
                  <a:pt x="23" y="32"/>
                </a:lnTo>
                <a:lnTo>
                  <a:pt x="0" y="47"/>
                </a:lnTo>
                <a:lnTo>
                  <a:pt x="0" y="999"/>
                </a:lnTo>
                <a:lnTo>
                  <a:pt x="1" y="999"/>
                </a:lnTo>
                <a:lnTo>
                  <a:pt x="6" y="999"/>
                </a:lnTo>
                <a:lnTo>
                  <a:pt x="14" y="998"/>
                </a:lnTo>
                <a:lnTo>
                  <a:pt x="23" y="997"/>
                </a:lnTo>
                <a:lnTo>
                  <a:pt x="35" y="995"/>
                </a:lnTo>
                <a:lnTo>
                  <a:pt x="49" y="993"/>
                </a:lnTo>
                <a:lnTo>
                  <a:pt x="65" y="990"/>
                </a:lnTo>
                <a:lnTo>
                  <a:pt x="83" y="985"/>
                </a:lnTo>
                <a:lnTo>
                  <a:pt x="102" y="980"/>
                </a:lnTo>
                <a:lnTo>
                  <a:pt x="121" y="973"/>
                </a:lnTo>
                <a:lnTo>
                  <a:pt x="143" y="966"/>
                </a:lnTo>
                <a:lnTo>
                  <a:pt x="164" y="956"/>
                </a:lnTo>
                <a:lnTo>
                  <a:pt x="186" y="945"/>
                </a:lnTo>
                <a:lnTo>
                  <a:pt x="208" y="934"/>
                </a:lnTo>
                <a:lnTo>
                  <a:pt x="230" y="919"/>
                </a:lnTo>
                <a:lnTo>
                  <a:pt x="251" y="903"/>
                </a:lnTo>
                <a:lnTo>
                  <a:pt x="251" y="23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05" name="Freeform 131"/>
          <p:cNvSpPr>
            <a:spLocks/>
          </p:cNvSpPr>
          <p:nvPr/>
        </p:nvSpPr>
        <p:spPr bwMode="auto">
          <a:xfrm>
            <a:off x="8045451" y="3703638"/>
            <a:ext cx="104775" cy="412750"/>
          </a:xfrm>
          <a:custGeom>
            <a:avLst/>
            <a:gdLst>
              <a:gd name="T0" fmla="*/ 2147483646 w 215"/>
              <a:gd name="T1" fmla="*/ 2147483646 h 843"/>
              <a:gd name="T2" fmla="*/ 2147483646 w 215"/>
              <a:gd name="T3" fmla="*/ 2147483646 h 843"/>
              <a:gd name="T4" fmla="*/ 2147483646 w 215"/>
              <a:gd name="T5" fmla="*/ 2147483646 h 843"/>
              <a:gd name="T6" fmla="*/ 2147483646 w 215"/>
              <a:gd name="T7" fmla="*/ 2147483646 h 843"/>
              <a:gd name="T8" fmla="*/ 2147483646 w 215"/>
              <a:gd name="T9" fmla="*/ 2147483646 h 843"/>
              <a:gd name="T10" fmla="*/ 2147483646 w 215"/>
              <a:gd name="T11" fmla="*/ 2147483646 h 843"/>
              <a:gd name="T12" fmla="*/ 2147483646 w 215"/>
              <a:gd name="T13" fmla="*/ 2147483646 h 843"/>
              <a:gd name="T14" fmla="*/ 2147483646 w 215"/>
              <a:gd name="T15" fmla="*/ 2147483646 h 843"/>
              <a:gd name="T16" fmla="*/ 2147483646 w 215"/>
              <a:gd name="T17" fmla="*/ 2147483646 h 843"/>
              <a:gd name="T18" fmla="*/ 2147483646 w 215"/>
              <a:gd name="T19" fmla="*/ 0 h 843"/>
              <a:gd name="T20" fmla="*/ 2147483646 w 215"/>
              <a:gd name="T21" fmla="*/ 0 h 843"/>
              <a:gd name="T22" fmla="*/ 2147483646 w 215"/>
              <a:gd name="T23" fmla="*/ 2147483646 h 843"/>
              <a:gd name="T24" fmla="*/ 2147483646 w 215"/>
              <a:gd name="T25" fmla="*/ 2147483646 h 843"/>
              <a:gd name="T26" fmla="*/ 2147483646 w 215"/>
              <a:gd name="T27" fmla="*/ 2147483646 h 843"/>
              <a:gd name="T28" fmla="*/ 2147483646 w 215"/>
              <a:gd name="T29" fmla="*/ 2147483646 h 843"/>
              <a:gd name="T30" fmla="*/ 2147483646 w 215"/>
              <a:gd name="T31" fmla="*/ 2147483646 h 843"/>
              <a:gd name="T32" fmla="*/ 0 w 215"/>
              <a:gd name="T33" fmla="*/ 2147483646 h 843"/>
              <a:gd name="T34" fmla="*/ 0 w 215"/>
              <a:gd name="T35" fmla="*/ 2147483646 h 843"/>
              <a:gd name="T36" fmla="*/ 2147483646 w 215"/>
              <a:gd name="T37" fmla="*/ 2147483646 h 843"/>
              <a:gd name="T38" fmla="*/ 2147483646 w 215"/>
              <a:gd name="T39" fmla="*/ 2147483646 h 843"/>
              <a:gd name="T40" fmla="*/ 2147483646 w 215"/>
              <a:gd name="T41" fmla="*/ 2147483646 h 843"/>
              <a:gd name="T42" fmla="*/ 2147483646 w 215"/>
              <a:gd name="T43" fmla="*/ 2147483646 h 843"/>
              <a:gd name="T44" fmla="*/ 2147483646 w 215"/>
              <a:gd name="T45" fmla="*/ 2147483646 h 843"/>
              <a:gd name="T46" fmla="*/ 2147483646 w 215"/>
              <a:gd name="T47" fmla="*/ 2147483646 h 843"/>
              <a:gd name="T48" fmla="*/ 2147483646 w 215"/>
              <a:gd name="T49" fmla="*/ 2147483646 h 843"/>
              <a:gd name="T50" fmla="*/ 2147483646 w 215"/>
              <a:gd name="T51" fmla="*/ 2147483646 h 843"/>
              <a:gd name="T52" fmla="*/ 2147483646 w 215"/>
              <a:gd name="T53" fmla="*/ 2147483646 h 843"/>
              <a:gd name="T54" fmla="*/ 2147483646 w 215"/>
              <a:gd name="T55" fmla="*/ 2147483646 h 843"/>
              <a:gd name="T56" fmla="*/ 2147483646 w 215"/>
              <a:gd name="T57" fmla="*/ 2147483646 h 843"/>
              <a:gd name="T58" fmla="*/ 2147483646 w 215"/>
              <a:gd name="T59" fmla="*/ 2147483646 h 843"/>
              <a:gd name="T60" fmla="*/ 2147483646 w 215"/>
              <a:gd name="T61" fmla="*/ 2147483646 h 843"/>
              <a:gd name="T62" fmla="*/ 2147483646 w 215"/>
              <a:gd name="T63" fmla="*/ 2147483646 h 843"/>
              <a:gd name="T64" fmla="*/ 2147483646 w 215"/>
              <a:gd name="T65" fmla="*/ 2147483646 h 843"/>
              <a:gd name="T66" fmla="*/ 2147483646 w 215"/>
              <a:gd name="T67" fmla="*/ 2147483646 h 843"/>
              <a:gd name="T68" fmla="*/ 2147483646 w 215"/>
              <a:gd name="T69" fmla="*/ 2147483646 h 84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215" h="843">
                <a:moveTo>
                  <a:pt x="215" y="20"/>
                </a:moveTo>
                <a:lnTo>
                  <a:pt x="214" y="19"/>
                </a:lnTo>
                <a:lnTo>
                  <a:pt x="211" y="18"/>
                </a:lnTo>
                <a:lnTo>
                  <a:pt x="205" y="15"/>
                </a:lnTo>
                <a:lnTo>
                  <a:pt x="197" y="12"/>
                </a:lnTo>
                <a:lnTo>
                  <a:pt x="187" y="9"/>
                </a:lnTo>
                <a:lnTo>
                  <a:pt x="176" y="6"/>
                </a:lnTo>
                <a:lnTo>
                  <a:pt x="163" y="4"/>
                </a:lnTo>
                <a:lnTo>
                  <a:pt x="149" y="1"/>
                </a:lnTo>
                <a:lnTo>
                  <a:pt x="133" y="0"/>
                </a:lnTo>
                <a:lnTo>
                  <a:pt x="115" y="0"/>
                </a:lnTo>
                <a:lnTo>
                  <a:pt x="98" y="1"/>
                </a:lnTo>
                <a:lnTo>
                  <a:pt x="79" y="5"/>
                </a:lnTo>
                <a:lnTo>
                  <a:pt x="60" y="10"/>
                </a:lnTo>
                <a:lnTo>
                  <a:pt x="40" y="18"/>
                </a:lnTo>
                <a:lnTo>
                  <a:pt x="21" y="27"/>
                </a:lnTo>
                <a:lnTo>
                  <a:pt x="0" y="40"/>
                </a:lnTo>
                <a:lnTo>
                  <a:pt x="0" y="843"/>
                </a:lnTo>
                <a:lnTo>
                  <a:pt x="1" y="843"/>
                </a:lnTo>
                <a:lnTo>
                  <a:pt x="6" y="843"/>
                </a:lnTo>
                <a:lnTo>
                  <a:pt x="12" y="842"/>
                </a:lnTo>
                <a:lnTo>
                  <a:pt x="21" y="841"/>
                </a:lnTo>
                <a:lnTo>
                  <a:pt x="30" y="840"/>
                </a:lnTo>
                <a:lnTo>
                  <a:pt x="43" y="838"/>
                </a:lnTo>
                <a:lnTo>
                  <a:pt x="56" y="835"/>
                </a:lnTo>
                <a:lnTo>
                  <a:pt x="71" y="831"/>
                </a:lnTo>
                <a:lnTo>
                  <a:pt x="87" y="826"/>
                </a:lnTo>
                <a:lnTo>
                  <a:pt x="105" y="821"/>
                </a:lnTo>
                <a:lnTo>
                  <a:pt x="123" y="814"/>
                </a:lnTo>
                <a:lnTo>
                  <a:pt x="141" y="806"/>
                </a:lnTo>
                <a:lnTo>
                  <a:pt x="159" y="797"/>
                </a:lnTo>
                <a:lnTo>
                  <a:pt x="179" y="786"/>
                </a:lnTo>
                <a:lnTo>
                  <a:pt x="197" y="774"/>
                </a:lnTo>
                <a:lnTo>
                  <a:pt x="215" y="760"/>
                </a:lnTo>
                <a:lnTo>
                  <a:pt x="215" y="20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06" name="Freeform 132"/>
          <p:cNvSpPr>
            <a:spLocks/>
          </p:cNvSpPr>
          <p:nvPr/>
        </p:nvSpPr>
        <p:spPr bwMode="auto">
          <a:xfrm>
            <a:off x="8048626" y="3708401"/>
            <a:ext cx="87313" cy="334963"/>
          </a:xfrm>
          <a:custGeom>
            <a:avLst/>
            <a:gdLst>
              <a:gd name="T0" fmla="*/ 2147483646 w 180"/>
              <a:gd name="T1" fmla="*/ 2147483646 h 685"/>
              <a:gd name="T2" fmla="*/ 2147483646 w 180"/>
              <a:gd name="T3" fmla="*/ 2147483646 h 685"/>
              <a:gd name="T4" fmla="*/ 2147483646 w 180"/>
              <a:gd name="T5" fmla="*/ 2147483646 h 685"/>
              <a:gd name="T6" fmla="*/ 2147483646 w 180"/>
              <a:gd name="T7" fmla="*/ 2147483646 h 685"/>
              <a:gd name="T8" fmla="*/ 2147483646 w 180"/>
              <a:gd name="T9" fmla="*/ 2147483646 h 685"/>
              <a:gd name="T10" fmla="*/ 2147483646 w 180"/>
              <a:gd name="T11" fmla="*/ 2147483646 h 685"/>
              <a:gd name="T12" fmla="*/ 2147483646 w 180"/>
              <a:gd name="T13" fmla="*/ 2147483646 h 685"/>
              <a:gd name="T14" fmla="*/ 2147483646 w 180"/>
              <a:gd name="T15" fmla="*/ 2147483646 h 685"/>
              <a:gd name="T16" fmla="*/ 2147483646 w 180"/>
              <a:gd name="T17" fmla="*/ 0 h 685"/>
              <a:gd name="T18" fmla="*/ 2147483646 w 180"/>
              <a:gd name="T19" fmla="*/ 0 h 685"/>
              <a:gd name="T20" fmla="*/ 2147483646 w 180"/>
              <a:gd name="T21" fmla="*/ 0 h 685"/>
              <a:gd name="T22" fmla="*/ 2147483646 w 180"/>
              <a:gd name="T23" fmla="*/ 2147483646 h 685"/>
              <a:gd name="T24" fmla="*/ 2147483646 w 180"/>
              <a:gd name="T25" fmla="*/ 2147483646 h 685"/>
              <a:gd name="T26" fmla="*/ 2147483646 w 180"/>
              <a:gd name="T27" fmla="*/ 2147483646 h 685"/>
              <a:gd name="T28" fmla="*/ 2147483646 w 180"/>
              <a:gd name="T29" fmla="*/ 2147483646 h 685"/>
              <a:gd name="T30" fmla="*/ 2147483646 w 180"/>
              <a:gd name="T31" fmla="*/ 2147483646 h 685"/>
              <a:gd name="T32" fmla="*/ 0 w 180"/>
              <a:gd name="T33" fmla="*/ 2147483646 h 685"/>
              <a:gd name="T34" fmla="*/ 0 w 180"/>
              <a:gd name="T35" fmla="*/ 2147483646 h 685"/>
              <a:gd name="T36" fmla="*/ 2147483646 w 180"/>
              <a:gd name="T37" fmla="*/ 2147483646 h 685"/>
              <a:gd name="T38" fmla="*/ 2147483646 w 180"/>
              <a:gd name="T39" fmla="*/ 2147483646 h 685"/>
              <a:gd name="T40" fmla="*/ 2147483646 w 180"/>
              <a:gd name="T41" fmla="*/ 2147483646 h 685"/>
              <a:gd name="T42" fmla="*/ 2147483646 w 180"/>
              <a:gd name="T43" fmla="*/ 2147483646 h 685"/>
              <a:gd name="T44" fmla="*/ 2147483646 w 180"/>
              <a:gd name="T45" fmla="*/ 2147483646 h 685"/>
              <a:gd name="T46" fmla="*/ 2147483646 w 180"/>
              <a:gd name="T47" fmla="*/ 2147483646 h 685"/>
              <a:gd name="T48" fmla="*/ 2147483646 w 180"/>
              <a:gd name="T49" fmla="*/ 2147483646 h 685"/>
              <a:gd name="T50" fmla="*/ 2147483646 w 180"/>
              <a:gd name="T51" fmla="*/ 2147483646 h 685"/>
              <a:gd name="T52" fmla="*/ 2147483646 w 180"/>
              <a:gd name="T53" fmla="*/ 2147483646 h 685"/>
              <a:gd name="T54" fmla="*/ 2147483646 w 180"/>
              <a:gd name="T55" fmla="*/ 2147483646 h 685"/>
              <a:gd name="T56" fmla="*/ 2147483646 w 180"/>
              <a:gd name="T57" fmla="*/ 2147483646 h 685"/>
              <a:gd name="T58" fmla="*/ 2147483646 w 180"/>
              <a:gd name="T59" fmla="*/ 2147483646 h 685"/>
              <a:gd name="T60" fmla="*/ 2147483646 w 180"/>
              <a:gd name="T61" fmla="*/ 2147483646 h 685"/>
              <a:gd name="T62" fmla="*/ 2147483646 w 180"/>
              <a:gd name="T63" fmla="*/ 2147483646 h 685"/>
              <a:gd name="T64" fmla="*/ 2147483646 w 180"/>
              <a:gd name="T65" fmla="*/ 2147483646 h 685"/>
              <a:gd name="T66" fmla="*/ 2147483646 w 180"/>
              <a:gd name="T67" fmla="*/ 2147483646 h 685"/>
              <a:gd name="T68" fmla="*/ 2147483646 w 180"/>
              <a:gd name="T69" fmla="*/ 2147483646 h 68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80" h="685">
                <a:moveTo>
                  <a:pt x="180" y="16"/>
                </a:moveTo>
                <a:lnTo>
                  <a:pt x="179" y="16"/>
                </a:lnTo>
                <a:lnTo>
                  <a:pt x="176" y="14"/>
                </a:lnTo>
                <a:lnTo>
                  <a:pt x="172" y="12"/>
                </a:lnTo>
                <a:lnTo>
                  <a:pt x="165" y="10"/>
                </a:lnTo>
                <a:lnTo>
                  <a:pt x="157" y="8"/>
                </a:lnTo>
                <a:lnTo>
                  <a:pt x="147" y="4"/>
                </a:lnTo>
                <a:lnTo>
                  <a:pt x="136" y="2"/>
                </a:lnTo>
                <a:lnTo>
                  <a:pt x="125" y="0"/>
                </a:lnTo>
                <a:lnTo>
                  <a:pt x="111" y="0"/>
                </a:lnTo>
                <a:lnTo>
                  <a:pt x="97" y="0"/>
                </a:lnTo>
                <a:lnTo>
                  <a:pt x="81" y="1"/>
                </a:lnTo>
                <a:lnTo>
                  <a:pt x="66" y="3"/>
                </a:lnTo>
                <a:lnTo>
                  <a:pt x="50" y="8"/>
                </a:lnTo>
                <a:lnTo>
                  <a:pt x="33" y="14"/>
                </a:lnTo>
                <a:lnTo>
                  <a:pt x="17" y="23"/>
                </a:lnTo>
                <a:lnTo>
                  <a:pt x="0" y="33"/>
                </a:lnTo>
                <a:lnTo>
                  <a:pt x="0" y="685"/>
                </a:lnTo>
                <a:lnTo>
                  <a:pt x="1" y="685"/>
                </a:lnTo>
                <a:lnTo>
                  <a:pt x="4" y="685"/>
                </a:lnTo>
                <a:lnTo>
                  <a:pt x="9" y="684"/>
                </a:lnTo>
                <a:lnTo>
                  <a:pt x="17" y="683"/>
                </a:lnTo>
                <a:lnTo>
                  <a:pt x="26" y="682"/>
                </a:lnTo>
                <a:lnTo>
                  <a:pt x="35" y="681"/>
                </a:lnTo>
                <a:lnTo>
                  <a:pt x="47" y="678"/>
                </a:lnTo>
                <a:lnTo>
                  <a:pt x="60" y="676"/>
                </a:lnTo>
                <a:lnTo>
                  <a:pt x="73" y="671"/>
                </a:lnTo>
                <a:lnTo>
                  <a:pt x="87" y="667"/>
                </a:lnTo>
                <a:lnTo>
                  <a:pt x="102" y="662"/>
                </a:lnTo>
                <a:lnTo>
                  <a:pt x="118" y="655"/>
                </a:lnTo>
                <a:lnTo>
                  <a:pt x="133" y="648"/>
                </a:lnTo>
                <a:lnTo>
                  <a:pt x="149" y="639"/>
                </a:lnTo>
                <a:lnTo>
                  <a:pt x="165" y="628"/>
                </a:lnTo>
                <a:lnTo>
                  <a:pt x="180" y="617"/>
                </a:lnTo>
                <a:lnTo>
                  <a:pt x="180" y="16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07" name="Freeform 133"/>
          <p:cNvSpPr>
            <a:spLocks/>
          </p:cNvSpPr>
          <p:nvPr/>
        </p:nvSpPr>
        <p:spPr bwMode="auto">
          <a:xfrm>
            <a:off x="8051800" y="3711575"/>
            <a:ext cx="71438" cy="260350"/>
          </a:xfrm>
          <a:custGeom>
            <a:avLst/>
            <a:gdLst>
              <a:gd name="T0" fmla="*/ 2147483646 w 146"/>
              <a:gd name="T1" fmla="*/ 2147483646 h 530"/>
              <a:gd name="T2" fmla="*/ 2147483646 w 146"/>
              <a:gd name="T3" fmla="*/ 2147483646 h 530"/>
              <a:gd name="T4" fmla="*/ 2147483646 w 146"/>
              <a:gd name="T5" fmla="*/ 2147483646 h 530"/>
              <a:gd name="T6" fmla="*/ 2147483646 w 146"/>
              <a:gd name="T7" fmla="*/ 2147483646 h 530"/>
              <a:gd name="T8" fmla="*/ 2147483646 w 146"/>
              <a:gd name="T9" fmla="*/ 2147483646 h 530"/>
              <a:gd name="T10" fmla="*/ 2147483646 w 146"/>
              <a:gd name="T11" fmla="*/ 0 h 530"/>
              <a:gd name="T12" fmla="*/ 2147483646 w 146"/>
              <a:gd name="T13" fmla="*/ 2147483646 h 530"/>
              <a:gd name="T14" fmla="*/ 2147483646 w 146"/>
              <a:gd name="T15" fmla="*/ 2147483646 h 530"/>
              <a:gd name="T16" fmla="*/ 0 w 146"/>
              <a:gd name="T17" fmla="*/ 2147483646 h 530"/>
              <a:gd name="T18" fmla="*/ 0 w 146"/>
              <a:gd name="T19" fmla="*/ 2147483646 h 530"/>
              <a:gd name="T20" fmla="*/ 2147483646 w 146"/>
              <a:gd name="T21" fmla="*/ 2147483646 h 530"/>
              <a:gd name="T22" fmla="*/ 2147483646 w 146"/>
              <a:gd name="T23" fmla="*/ 2147483646 h 530"/>
              <a:gd name="T24" fmla="*/ 2147483646 w 146"/>
              <a:gd name="T25" fmla="*/ 2147483646 h 530"/>
              <a:gd name="T26" fmla="*/ 2147483646 w 146"/>
              <a:gd name="T27" fmla="*/ 2147483646 h 530"/>
              <a:gd name="T28" fmla="*/ 2147483646 w 146"/>
              <a:gd name="T29" fmla="*/ 2147483646 h 530"/>
              <a:gd name="T30" fmla="*/ 2147483646 w 146"/>
              <a:gd name="T31" fmla="*/ 2147483646 h 530"/>
              <a:gd name="T32" fmla="*/ 2147483646 w 146"/>
              <a:gd name="T33" fmla="*/ 2147483646 h 530"/>
              <a:gd name="T34" fmla="*/ 2147483646 w 146"/>
              <a:gd name="T35" fmla="*/ 2147483646 h 530"/>
              <a:gd name="T36" fmla="*/ 2147483646 w 146"/>
              <a:gd name="T37" fmla="*/ 2147483646 h 53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46" h="530">
                <a:moveTo>
                  <a:pt x="146" y="14"/>
                </a:moveTo>
                <a:lnTo>
                  <a:pt x="143" y="12"/>
                </a:lnTo>
                <a:lnTo>
                  <a:pt x="134" y="8"/>
                </a:lnTo>
                <a:lnTo>
                  <a:pt x="120" y="4"/>
                </a:lnTo>
                <a:lnTo>
                  <a:pt x="101" y="1"/>
                </a:lnTo>
                <a:lnTo>
                  <a:pt x="79" y="0"/>
                </a:lnTo>
                <a:lnTo>
                  <a:pt x="54" y="3"/>
                </a:lnTo>
                <a:lnTo>
                  <a:pt x="27" y="11"/>
                </a:lnTo>
                <a:lnTo>
                  <a:pt x="0" y="27"/>
                </a:lnTo>
                <a:lnTo>
                  <a:pt x="0" y="530"/>
                </a:lnTo>
                <a:lnTo>
                  <a:pt x="3" y="530"/>
                </a:lnTo>
                <a:lnTo>
                  <a:pt x="14" y="529"/>
                </a:lnTo>
                <a:lnTo>
                  <a:pt x="29" y="526"/>
                </a:lnTo>
                <a:lnTo>
                  <a:pt x="49" y="521"/>
                </a:lnTo>
                <a:lnTo>
                  <a:pt x="71" y="514"/>
                </a:lnTo>
                <a:lnTo>
                  <a:pt x="96" y="505"/>
                </a:lnTo>
                <a:lnTo>
                  <a:pt x="121" y="492"/>
                </a:lnTo>
                <a:lnTo>
                  <a:pt x="146" y="475"/>
                </a:lnTo>
                <a:lnTo>
                  <a:pt x="146" y="14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08" name="Freeform 134"/>
          <p:cNvSpPr>
            <a:spLocks/>
          </p:cNvSpPr>
          <p:nvPr/>
        </p:nvSpPr>
        <p:spPr bwMode="auto">
          <a:xfrm>
            <a:off x="8056564" y="3714750"/>
            <a:ext cx="52387" cy="184150"/>
          </a:xfrm>
          <a:custGeom>
            <a:avLst/>
            <a:gdLst>
              <a:gd name="T0" fmla="*/ 2147483646 w 109"/>
              <a:gd name="T1" fmla="*/ 2147483646 h 373"/>
              <a:gd name="T2" fmla="*/ 2147483646 w 109"/>
              <a:gd name="T3" fmla="*/ 2147483646 h 373"/>
              <a:gd name="T4" fmla="*/ 2147483646 w 109"/>
              <a:gd name="T5" fmla="*/ 2147483646 h 373"/>
              <a:gd name="T6" fmla="*/ 2147483646 w 109"/>
              <a:gd name="T7" fmla="*/ 2147483646 h 373"/>
              <a:gd name="T8" fmla="*/ 2147483646 w 109"/>
              <a:gd name="T9" fmla="*/ 0 h 373"/>
              <a:gd name="T10" fmla="*/ 2147483646 w 109"/>
              <a:gd name="T11" fmla="*/ 0 h 373"/>
              <a:gd name="T12" fmla="*/ 2147483646 w 109"/>
              <a:gd name="T13" fmla="*/ 2147483646 h 373"/>
              <a:gd name="T14" fmla="*/ 2147483646 w 109"/>
              <a:gd name="T15" fmla="*/ 2147483646 h 373"/>
              <a:gd name="T16" fmla="*/ 0 w 109"/>
              <a:gd name="T17" fmla="*/ 2147483646 h 373"/>
              <a:gd name="T18" fmla="*/ 0 w 109"/>
              <a:gd name="T19" fmla="*/ 2147483646 h 373"/>
              <a:gd name="T20" fmla="*/ 2147483646 w 109"/>
              <a:gd name="T21" fmla="*/ 2147483646 h 373"/>
              <a:gd name="T22" fmla="*/ 2147483646 w 109"/>
              <a:gd name="T23" fmla="*/ 2147483646 h 373"/>
              <a:gd name="T24" fmla="*/ 2147483646 w 109"/>
              <a:gd name="T25" fmla="*/ 2147483646 h 373"/>
              <a:gd name="T26" fmla="*/ 2147483646 w 109"/>
              <a:gd name="T27" fmla="*/ 2147483646 h 373"/>
              <a:gd name="T28" fmla="*/ 2147483646 w 109"/>
              <a:gd name="T29" fmla="*/ 2147483646 h 373"/>
              <a:gd name="T30" fmla="*/ 2147483646 w 109"/>
              <a:gd name="T31" fmla="*/ 2147483646 h 373"/>
              <a:gd name="T32" fmla="*/ 2147483646 w 109"/>
              <a:gd name="T33" fmla="*/ 2147483646 h 373"/>
              <a:gd name="T34" fmla="*/ 2147483646 w 109"/>
              <a:gd name="T35" fmla="*/ 2147483646 h 373"/>
              <a:gd name="T36" fmla="*/ 2147483646 w 109"/>
              <a:gd name="T37" fmla="*/ 2147483646 h 37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09" h="373">
                <a:moveTo>
                  <a:pt x="109" y="10"/>
                </a:moveTo>
                <a:lnTo>
                  <a:pt x="107" y="9"/>
                </a:lnTo>
                <a:lnTo>
                  <a:pt x="100" y="6"/>
                </a:lnTo>
                <a:lnTo>
                  <a:pt x="89" y="2"/>
                </a:lnTo>
                <a:lnTo>
                  <a:pt x="75" y="0"/>
                </a:lnTo>
                <a:lnTo>
                  <a:pt x="59" y="0"/>
                </a:lnTo>
                <a:lnTo>
                  <a:pt x="39" y="2"/>
                </a:lnTo>
                <a:lnTo>
                  <a:pt x="20" y="9"/>
                </a:lnTo>
                <a:lnTo>
                  <a:pt x="0" y="21"/>
                </a:lnTo>
                <a:lnTo>
                  <a:pt x="0" y="373"/>
                </a:lnTo>
                <a:lnTo>
                  <a:pt x="2" y="373"/>
                </a:lnTo>
                <a:lnTo>
                  <a:pt x="9" y="372"/>
                </a:lnTo>
                <a:lnTo>
                  <a:pt x="21" y="369"/>
                </a:lnTo>
                <a:lnTo>
                  <a:pt x="36" y="366"/>
                </a:lnTo>
                <a:lnTo>
                  <a:pt x="53" y="362"/>
                </a:lnTo>
                <a:lnTo>
                  <a:pt x="72" y="354"/>
                </a:lnTo>
                <a:lnTo>
                  <a:pt x="90" y="343"/>
                </a:lnTo>
                <a:lnTo>
                  <a:pt x="109" y="331"/>
                </a:lnTo>
                <a:lnTo>
                  <a:pt x="109" y="10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09" name="Freeform 135"/>
          <p:cNvSpPr>
            <a:spLocks/>
          </p:cNvSpPr>
          <p:nvPr/>
        </p:nvSpPr>
        <p:spPr bwMode="auto">
          <a:xfrm>
            <a:off x="8059739" y="3719513"/>
            <a:ext cx="34925" cy="106362"/>
          </a:xfrm>
          <a:custGeom>
            <a:avLst/>
            <a:gdLst>
              <a:gd name="T0" fmla="*/ 2147483646 w 75"/>
              <a:gd name="T1" fmla="*/ 2147483646 h 216"/>
              <a:gd name="T2" fmla="*/ 2147483646 w 75"/>
              <a:gd name="T3" fmla="*/ 2147483646 h 216"/>
              <a:gd name="T4" fmla="*/ 2147483646 w 75"/>
              <a:gd name="T5" fmla="*/ 2147483646 h 216"/>
              <a:gd name="T6" fmla="*/ 2147483646 w 75"/>
              <a:gd name="T7" fmla="*/ 2147483646 h 216"/>
              <a:gd name="T8" fmla="*/ 2147483646 w 75"/>
              <a:gd name="T9" fmla="*/ 0 h 216"/>
              <a:gd name="T10" fmla="*/ 2147483646 w 75"/>
              <a:gd name="T11" fmla="*/ 0 h 216"/>
              <a:gd name="T12" fmla="*/ 2147483646 w 75"/>
              <a:gd name="T13" fmla="*/ 2147483646 h 216"/>
              <a:gd name="T14" fmla="*/ 2147483646 w 75"/>
              <a:gd name="T15" fmla="*/ 2147483646 h 216"/>
              <a:gd name="T16" fmla="*/ 0 w 75"/>
              <a:gd name="T17" fmla="*/ 2147483646 h 216"/>
              <a:gd name="T18" fmla="*/ 0 w 75"/>
              <a:gd name="T19" fmla="*/ 2147483646 h 216"/>
              <a:gd name="T20" fmla="*/ 2147483646 w 75"/>
              <a:gd name="T21" fmla="*/ 2147483646 h 216"/>
              <a:gd name="T22" fmla="*/ 2147483646 w 75"/>
              <a:gd name="T23" fmla="*/ 2147483646 h 216"/>
              <a:gd name="T24" fmla="*/ 2147483646 w 75"/>
              <a:gd name="T25" fmla="*/ 2147483646 h 216"/>
              <a:gd name="T26" fmla="*/ 2147483646 w 75"/>
              <a:gd name="T27" fmla="*/ 2147483646 h 216"/>
              <a:gd name="T28" fmla="*/ 2147483646 w 75"/>
              <a:gd name="T29" fmla="*/ 2147483646 h 216"/>
              <a:gd name="T30" fmla="*/ 2147483646 w 75"/>
              <a:gd name="T31" fmla="*/ 2147483646 h 216"/>
              <a:gd name="T32" fmla="*/ 2147483646 w 75"/>
              <a:gd name="T33" fmla="*/ 2147483646 h 216"/>
              <a:gd name="T34" fmla="*/ 2147483646 w 75"/>
              <a:gd name="T35" fmla="*/ 2147483646 h 216"/>
              <a:gd name="T36" fmla="*/ 2147483646 w 75"/>
              <a:gd name="T37" fmla="*/ 2147483646 h 21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75" h="216">
                <a:moveTo>
                  <a:pt x="75" y="6"/>
                </a:moveTo>
                <a:lnTo>
                  <a:pt x="73" y="5"/>
                </a:lnTo>
                <a:lnTo>
                  <a:pt x="69" y="4"/>
                </a:lnTo>
                <a:lnTo>
                  <a:pt x="61" y="2"/>
                </a:lnTo>
                <a:lnTo>
                  <a:pt x="52" y="0"/>
                </a:lnTo>
                <a:lnTo>
                  <a:pt x="41" y="0"/>
                </a:lnTo>
                <a:lnTo>
                  <a:pt x="28" y="1"/>
                </a:lnTo>
                <a:lnTo>
                  <a:pt x="14" y="6"/>
                </a:lnTo>
                <a:lnTo>
                  <a:pt x="0" y="14"/>
                </a:lnTo>
                <a:lnTo>
                  <a:pt x="0" y="216"/>
                </a:lnTo>
                <a:lnTo>
                  <a:pt x="2" y="216"/>
                </a:lnTo>
                <a:lnTo>
                  <a:pt x="7" y="215"/>
                </a:lnTo>
                <a:lnTo>
                  <a:pt x="15" y="214"/>
                </a:lnTo>
                <a:lnTo>
                  <a:pt x="25" y="211"/>
                </a:lnTo>
                <a:lnTo>
                  <a:pt x="37" y="208"/>
                </a:lnTo>
                <a:lnTo>
                  <a:pt x="50" y="203"/>
                </a:lnTo>
                <a:lnTo>
                  <a:pt x="63" y="195"/>
                </a:lnTo>
                <a:lnTo>
                  <a:pt x="75" y="187"/>
                </a:lnTo>
                <a:lnTo>
                  <a:pt x="75" y="6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10" name="Freeform 136"/>
          <p:cNvSpPr>
            <a:spLocks/>
          </p:cNvSpPr>
          <p:nvPr/>
        </p:nvSpPr>
        <p:spPr bwMode="auto">
          <a:xfrm>
            <a:off x="8497889" y="4022726"/>
            <a:ext cx="53975" cy="55563"/>
          </a:xfrm>
          <a:custGeom>
            <a:avLst/>
            <a:gdLst>
              <a:gd name="T0" fmla="*/ 2147483646 w 110"/>
              <a:gd name="T1" fmla="*/ 2147483646 h 111"/>
              <a:gd name="T2" fmla="*/ 2147483646 w 110"/>
              <a:gd name="T3" fmla="*/ 2147483646 h 111"/>
              <a:gd name="T4" fmla="*/ 2147483646 w 110"/>
              <a:gd name="T5" fmla="*/ 2147483646 h 111"/>
              <a:gd name="T6" fmla="*/ 2147483646 w 110"/>
              <a:gd name="T7" fmla="*/ 2147483646 h 111"/>
              <a:gd name="T8" fmla="*/ 2147483646 w 110"/>
              <a:gd name="T9" fmla="*/ 2147483646 h 111"/>
              <a:gd name="T10" fmla="*/ 2147483646 w 110"/>
              <a:gd name="T11" fmla="*/ 2147483646 h 111"/>
              <a:gd name="T12" fmla="*/ 2147483646 w 110"/>
              <a:gd name="T13" fmla="*/ 2147483646 h 111"/>
              <a:gd name="T14" fmla="*/ 2147483646 w 110"/>
              <a:gd name="T15" fmla="*/ 2147483646 h 111"/>
              <a:gd name="T16" fmla="*/ 2147483646 w 110"/>
              <a:gd name="T17" fmla="*/ 2147483646 h 111"/>
              <a:gd name="T18" fmla="*/ 2147483646 w 110"/>
              <a:gd name="T19" fmla="*/ 2147483646 h 111"/>
              <a:gd name="T20" fmla="*/ 2147483646 w 110"/>
              <a:gd name="T21" fmla="*/ 2147483646 h 111"/>
              <a:gd name="T22" fmla="*/ 2147483646 w 110"/>
              <a:gd name="T23" fmla="*/ 2147483646 h 111"/>
              <a:gd name="T24" fmla="*/ 2147483646 w 110"/>
              <a:gd name="T25" fmla="*/ 2147483646 h 111"/>
              <a:gd name="T26" fmla="*/ 2147483646 w 110"/>
              <a:gd name="T27" fmla="*/ 2147483646 h 111"/>
              <a:gd name="T28" fmla="*/ 2147483646 w 110"/>
              <a:gd name="T29" fmla="*/ 2147483646 h 111"/>
              <a:gd name="T30" fmla="*/ 2147483646 w 110"/>
              <a:gd name="T31" fmla="*/ 2147483646 h 111"/>
              <a:gd name="T32" fmla="*/ 2147483646 w 110"/>
              <a:gd name="T33" fmla="*/ 0 h 111"/>
              <a:gd name="T34" fmla="*/ 2147483646 w 110"/>
              <a:gd name="T35" fmla="*/ 2147483646 h 111"/>
              <a:gd name="T36" fmla="*/ 2147483646 w 110"/>
              <a:gd name="T37" fmla="*/ 2147483646 h 111"/>
              <a:gd name="T38" fmla="*/ 2147483646 w 110"/>
              <a:gd name="T39" fmla="*/ 2147483646 h 111"/>
              <a:gd name="T40" fmla="*/ 2147483646 w 110"/>
              <a:gd name="T41" fmla="*/ 2147483646 h 111"/>
              <a:gd name="T42" fmla="*/ 2147483646 w 110"/>
              <a:gd name="T43" fmla="*/ 2147483646 h 111"/>
              <a:gd name="T44" fmla="*/ 2147483646 w 110"/>
              <a:gd name="T45" fmla="*/ 2147483646 h 111"/>
              <a:gd name="T46" fmla="*/ 2147483646 w 110"/>
              <a:gd name="T47" fmla="*/ 2147483646 h 111"/>
              <a:gd name="T48" fmla="*/ 0 w 110"/>
              <a:gd name="T49" fmla="*/ 2147483646 h 111"/>
              <a:gd name="T50" fmla="*/ 2147483646 w 110"/>
              <a:gd name="T51" fmla="*/ 2147483646 h 111"/>
              <a:gd name="T52" fmla="*/ 2147483646 w 110"/>
              <a:gd name="T53" fmla="*/ 2147483646 h 111"/>
              <a:gd name="T54" fmla="*/ 2147483646 w 110"/>
              <a:gd name="T55" fmla="*/ 2147483646 h 111"/>
              <a:gd name="T56" fmla="*/ 2147483646 w 110"/>
              <a:gd name="T57" fmla="*/ 2147483646 h 111"/>
              <a:gd name="T58" fmla="*/ 2147483646 w 110"/>
              <a:gd name="T59" fmla="*/ 2147483646 h 111"/>
              <a:gd name="T60" fmla="*/ 2147483646 w 110"/>
              <a:gd name="T61" fmla="*/ 2147483646 h 111"/>
              <a:gd name="T62" fmla="*/ 2147483646 w 110"/>
              <a:gd name="T63" fmla="*/ 2147483646 h 111"/>
              <a:gd name="T64" fmla="*/ 2147483646 w 110"/>
              <a:gd name="T65" fmla="*/ 2147483646 h 11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110" h="111">
                <a:moveTo>
                  <a:pt x="55" y="111"/>
                </a:moveTo>
                <a:lnTo>
                  <a:pt x="66" y="110"/>
                </a:lnTo>
                <a:lnTo>
                  <a:pt x="76" y="106"/>
                </a:lnTo>
                <a:lnTo>
                  <a:pt x="85" y="101"/>
                </a:lnTo>
                <a:lnTo>
                  <a:pt x="94" y="94"/>
                </a:lnTo>
                <a:lnTo>
                  <a:pt x="100" y="86"/>
                </a:lnTo>
                <a:lnTo>
                  <a:pt x="106" y="77"/>
                </a:lnTo>
                <a:lnTo>
                  <a:pt x="109" y="66"/>
                </a:lnTo>
                <a:lnTo>
                  <a:pt x="110" y="56"/>
                </a:lnTo>
                <a:lnTo>
                  <a:pt x="109" y="44"/>
                </a:lnTo>
                <a:lnTo>
                  <a:pt x="106" y="34"/>
                </a:lnTo>
                <a:lnTo>
                  <a:pt x="100" y="24"/>
                </a:lnTo>
                <a:lnTo>
                  <a:pt x="94" y="17"/>
                </a:lnTo>
                <a:lnTo>
                  <a:pt x="85" y="9"/>
                </a:lnTo>
                <a:lnTo>
                  <a:pt x="76" y="5"/>
                </a:lnTo>
                <a:lnTo>
                  <a:pt x="66" y="2"/>
                </a:lnTo>
                <a:lnTo>
                  <a:pt x="55" y="0"/>
                </a:lnTo>
                <a:lnTo>
                  <a:pt x="44" y="2"/>
                </a:lnTo>
                <a:lnTo>
                  <a:pt x="33" y="5"/>
                </a:lnTo>
                <a:lnTo>
                  <a:pt x="25" y="9"/>
                </a:lnTo>
                <a:lnTo>
                  <a:pt x="16" y="17"/>
                </a:lnTo>
                <a:lnTo>
                  <a:pt x="10" y="24"/>
                </a:lnTo>
                <a:lnTo>
                  <a:pt x="4" y="34"/>
                </a:lnTo>
                <a:lnTo>
                  <a:pt x="1" y="44"/>
                </a:lnTo>
                <a:lnTo>
                  <a:pt x="0" y="56"/>
                </a:lnTo>
                <a:lnTo>
                  <a:pt x="1" y="66"/>
                </a:lnTo>
                <a:lnTo>
                  <a:pt x="4" y="77"/>
                </a:lnTo>
                <a:lnTo>
                  <a:pt x="10" y="86"/>
                </a:lnTo>
                <a:lnTo>
                  <a:pt x="16" y="94"/>
                </a:lnTo>
                <a:lnTo>
                  <a:pt x="25" y="101"/>
                </a:lnTo>
                <a:lnTo>
                  <a:pt x="33" y="106"/>
                </a:lnTo>
                <a:lnTo>
                  <a:pt x="44" y="110"/>
                </a:lnTo>
                <a:lnTo>
                  <a:pt x="55" y="111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11" name="Freeform 137"/>
          <p:cNvSpPr>
            <a:spLocks/>
          </p:cNvSpPr>
          <p:nvPr/>
        </p:nvSpPr>
        <p:spPr bwMode="auto">
          <a:xfrm>
            <a:off x="8334375" y="4024314"/>
            <a:ext cx="26988" cy="26987"/>
          </a:xfrm>
          <a:custGeom>
            <a:avLst/>
            <a:gdLst>
              <a:gd name="T0" fmla="*/ 2147483646 w 55"/>
              <a:gd name="T1" fmla="*/ 2147483646 h 55"/>
              <a:gd name="T2" fmla="*/ 2147483646 w 55"/>
              <a:gd name="T3" fmla="*/ 2147483646 h 55"/>
              <a:gd name="T4" fmla="*/ 2147483646 w 55"/>
              <a:gd name="T5" fmla="*/ 2147483646 h 55"/>
              <a:gd name="T6" fmla="*/ 2147483646 w 55"/>
              <a:gd name="T7" fmla="*/ 2147483646 h 55"/>
              <a:gd name="T8" fmla="*/ 2147483646 w 55"/>
              <a:gd name="T9" fmla="*/ 2147483646 h 55"/>
              <a:gd name="T10" fmla="*/ 2147483646 w 55"/>
              <a:gd name="T11" fmla="*/ 2147483646 h 55"/>
              <a:gd name="T12" fmla="*/ 2147483646 w 55"/>
              <a:gd name="T13" fmla="*/ 2147483646 h 55"/>
              <a:gd name="T14" fmla="*/ 2147483646 w 55"/>
              <a:gd name="T15" fmla="*/ 2147483646 h 55"/>
              <a:gd name="T16" fmla="*/ 2147483646 w 55"/>
              <a:gd name="T17" fmla="*/ 0 h 55"/>
              <a:gd name="T18" fmla="*/ 2147483646 w 55"/>
              <a:gd name="T19" fmla="*/ 2147483646 h 55"/>
              <a:gd name="T20" fmla="*/ 2147483646 w 55"/>
              <a:gd name="T21" fmla="*/ 2147483646 h 55"/>
              <a:gd name="T22" fmla="*/ 2147483646 w 55"/>
              <a:gd name="T23" fmla="*/ 2147483646 h 55"/>
              <a:gd name="T24" fmla="*/ 0 w 55"/>
              <a:gd name="T25" fmla="*/ 2147483646 h 55"/>
              <a:gd name="T26" fmla="*/ 2147483646 w 55"/>
              <a:gd name="T27" fmla="*/ 2147483646 h 55"/>
              <a:gd name="T28" fmla="*/ 2147483646 w 55"/>
              <a:gd name="T29" fmla="*/ 2147483646 h 55"/>
              <a:gd name="T30" fmla="*/ 2147483646 w 55"/>
              <a:gd name="T31" fmla="*/ 2147483646 h 55"/>
              <a:gd name="T32" fmla="*/ 2147483646 w 55"/>
              <a:gd name="T33" fmla="*/ 2147483646 h 5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5" h="55">
                <a:moveTo>
                  <a:pt x="27" y="55"/>
                </a:moveTo>
                <a:lnTo>
                  <a:pt x="38" y="53"/>
                </a:lnTo>
                <a:lnTo>
                  <a:pt x="48" y="46"/>
                </a:lnTo>
                <a:lnTo>
                  <a:pt x="53" y="37"/>
                </a:lnTo>
                <a:lnTo>
                  <a:pt x="55" y="27"/>
                </a:lnTo>
                <a:lnTo>
                  <a:pt x="53" y="16"/>
                </a:lnTo>
                <a:lnTo>
                  <a:pt x="48" y="7"/>
                </a:lnTo>
                <a:lnTo>
                  <a:pt x="38" y="2"/>
                </a:lnTo>
                <a:lnTo>
                  <a:pt x="27" y="0"/>
                </a:lnTo>
                <a:lnTo>
                  <a:pt x="16" y="2"/>
                </a:lnTo>
                <a:lnTo>
                  <a:pt x="8" y="7"/>
                </a:lnTo>
                <a:lnTo>
                  <a:pt x="2" y="16"/>
                </a:lnTo>
                <a:lnTo>
                  <a:pt x="0" y="27"/>
                </a:lnTo>
                <a:lnTo>
                  <a:pt x="2" y="37"/>
                </a:lnTo>
                <a:lnTo>
                  <a:pt x="8" y="46"/>
                </a:lnTo>
                <a:lnTo>
                  <a:pt x="16" y="53"/>
                </a:lnTo>
                <a:lnTo>
                  <a:pt x="27" y="55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12" name="Freeform 138"/>
          <p:cNvSpPr>
            <a:spLocks/>
          </p:cNvSpPr>
          <p:nvPr/>
        </p:nvSpPr>
        <p:spPr bwMode="auto">
          <a:xfrm>
            <a:off x="8380414" y="4025900"/>
            <a:ext cx="26987" cy="26988"/>
          </a:xfrm>
          <a:custGeom>
            <a:avLst/>
            <a:gdLst>
              <a:gd name="T0" fmla="*/ 2147483646 w 55"/>
              <a:gd name="T1" fmla="*/ 2147483646 h 55"/>
              <a:gd name="T2" fmla="*/ 2147483646 w 55"/>
              <a:gd name="T3" fmla="*/ 2147483646 h 55"/>
              <a:gd name="T4" fmla="*/ 2147483646 w 55"/>
              <a:gd name="T5" fmla="*/ 2147483646 h 55"/>
              <a:gd name="T6" fmla="*/ 2147483646 w 55"/>
              <a:gd name="T7" fmla="*/ 2147483646 h 55"/>
              <a:gd name="T8" fmla="*/ 2147483646 w 55"/>
              <a:gd name="T9" fmla="*/ 2147483646 h 55"/>
              <a:gd name="T10" fmla="*/ 2147483646 w 55"/>
              <a:gd name="T11" fmla="*/ 2147483646 h 55"/>
              <a:gd name="T12" fmla="*/ 2147483646 w 55"/>
              <a:gd name="T13" fmla="*/ 2147483646 h 55"/>
              <a:gd name="T14" fmla="*/ 2147483646 w 55"/>
              <a:gd name="T15" fmla="*/ 2147483646 h 55"/>
              <a:gd name="T16" fmla="*/ 2147483646 w 55"/>
              <a:gd name="T17" fmla="*/ 0 h 55"/>
              <a:gd name="T18" fmla="*/ 2147483646 w 55"/>
              <a:gd name="T19" fmla="*/ 2147483646 h 55"/>
              <a:gd name="T20" fmla="*/ 2147483646 w 55"/>
              <a:gd name="T21" fmla="*/ 2147483646 h 55"/>
              <a:gd name="T22" fmla="*/ 2147483646 w 55"/>
              <a:gd name="T23" fmla="*/ 2147483646 h 55"/>
              <a:gd name="T24" fmla="*/ 0 w 55"/>
              <a:gd name="T25" fmla="*/ 2147483646 h 55"/>
              <a:gd name="T26" fmla="*/ 2147483646 w 55"/>
              <a:gd name="T27" fmla="*/ 2147483646 h 55"/>
              <a:gd name="T28" fmla="*/ 2147483646 w 55"/>
              <a:gd name="T29" fmla="*/ 2147483646 h 55"/>
              <a:gd name="T30" fmla="*/ 2147483646 w 55"/>
              <a:gd name="T31" fmla="*/ 2147483646 h 55"/>
              <a:gd name="T32" fmla="*/ 2147483646 w 55"/>
              <a:gd name="T33" fmla="*/ 2147483646 h 5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5" h="55">
                <a:moveTo>
                  <a:pt x="28" y="55"/>
                </a:moveTo>
                <a:lnTo>
                  <a:pt x="39" y="53"/>
                </a:lnTo>
                <a:lnTo>
                  <a:pt x="47" y="47"/>
                </a:lnTo>
                <a:lnTo>
                  <a:pt x="53" y="39"/>
                </a:lnTo>
                <a:lnTo>
                  <a:pt x="55" y="28"/>
                </a:lnTo>
                <a:lnTo>
                  <a:pt x="53" y="17"/>
                </a:lnTo>
                <a:lnTo>
                  <a:pt x="47" y="8"/>
                </a:lnTo>
                <a:lnTo>
                  <a:pt x="39" y="2"/>
                </a:lnTo>
                <a:lnTo>
                  <a:pt x="28" y="0"/>
                </a:lnTo>
                <a:lnTo>
                  <a:pt x="17" y="2"/>
                </a:lnTo>
                <a:lnTo>
                  <a:pt x="9" y="8"/>
                </a:lnTo>
                <a:lnTo>
                  <a:pt x="2" y="17"/>
                </a:lnTo>
                <a:lnTo>
                  <a:pt x="0" y="28"/>
                </a:lnTo>
                <a:lnTo>
                  <a:pt x="2" y="39"/>
                </a:lnTo>
                <a:lnTo>
                  <a:pt x="9" y="47"/>
                </a:lnTo>
                <a:lnTo>
                  <a:pt x="17" y="53"/>
                </a:lnTo>
                <a:lnTo>
                  <a:pt x="28" y="55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13" name="Freeform 139"/>
          <p:cNvSpPr>
            <a:spLocks/>
          </p:cNvSpPr>
          <p:nvPr/>
        </p:nvSpPr>
        <p:spPr bwMode="auto">
          <a:xfrm>
            <a:off x="8201025" y="3656013"/>
            <a:ext cx="76200" cy="368300"/>
          </a:xfrm>
          <a:custGeom>
            <a:avLst/>
            <a:gdLst>
              <a:gd name="T0" fmla="*/ 2147483646 w 156"/>
              <a:gd name="T1" fmla="*/ 2147483646 h 752"/>
              <a:gd name="T2" fmla="*/ 2147483646 w 156"/>
              <a:gd name="T3" fmla="*/ 2147483646 h 752"/>
              <a:gd name="T4" fmla="*/ 2147483646 w 156"/>
              <a:gd name="T5" fmla="*/ 2147483646 h 752"/>
              <a:gd name="T6" fmla="*/ 2147483646 w 156"/>
              <a:gd name="T7" fmla="*/ 2147483646 h 752"/>
              <a:gd name="T8" fmla="*/ 2147483646 w 156"/>
              <a:gd name="T9" fmla="*/ 2147483646 h 752"/>
              <a:gd name="T10" fmla="*/ 0 w 156"/>
              <a:gd name="T11" fmla="*/ 2147483646 h 752"/>
              <a:gd name="T12" fmla="*/ 2147483646 w 156"/>
              <a:gd name="T13" fmla="*/ 2147483646 h 752"/>
              <a:gd name="T14" fmla="*/ 2147483646 w 156"/>
              <a:gd name="T15" fmla="*/ 2147483646 h 752"/>
              <a:gd name="T16" fmla="*/ 2147483646 w 156"/>
              <a:gd name="T17" fmla="*/ 2147483646 h 752"/>
              <a:gd name="T18" fmla="*/ 2147483646 w 156"/>
              <a:gd name="T19" fmla="*/ 2147483646 h 752"/>
              <a:gd name="T20" fmla="*/ 2147483646 w 156"/>
              <a:gd name="T21" fmla="*/ 2147483646 h 752"/>
              <a:gd name="T22" fmla="*/ 2147483646 w 156"/>
              <a:gd name="T23" fmla="*/ 2147483646 h 752"/>
              <a:gd name="T24" fmla="*/ 2147483646 w 156"/>
              <a:gd name="T25" fmla="*/ 2147483646 h 752"/>
              <a:gd name="T26" fmla="*/ 2147483646 w 156"/>
              <a:gd name="T27" fmla="*/ 2147483646 h 752"/>
              <a:gd name="T28" fmla="*/ 2147483646 w 156"/>
              <a:gd name="T29" fmla="*/ 2147483646 h 752"/>
              <a:gd name="T30" fmla="*/ 2147483646 w 156"/>
              <a:gd name="T31" fmla="*/ 2147483646 h 752"/>
              <a:gd name="T32" fmla="*/ 2147483646 w 156"/>
              <a:gd name="T33" fmla="*/ 2147483646 h 752"/>
              <a:gd name="T34" fmla="*/ 2147483646 w 156"/>
              <a:gd name="T35" fmla="*/ 2147483646 h 752"/>
              <a:gd name="T36" fmla="*/ 2147483646 w 156"/>
              <a:gd name="T37" fmla="*/ 2147483646 h 752"/>
              <a:gd name="T38" fmla="*/ 2147483646 w 156"/>
              <a:gd name="T39" fmla="*/ 2147483646 h 752"/>
              <a:gd name="T40" fmla="*/ 2147483646 w 156"/>
              <a:gd name="T41" fmla="*/ 2147483646 h 752"/>
              <a:gd name="T42" fmla="*/ 2147483646 w 156"/>
              <a:gd name="T43" fmla="*/ 0 h 752"/>
              <a:gd name="T44" fmla="*/ 2147483646 w 156"/>
              <a:gd name="T45" fmla="*/ 0 h 752"/>
              <a:gd name="T46" fmla="*/ 2147483646 w 156"/>
              <a:gd name="T47" fmla="*/ 2147483646 h 752"/>
              <a:gd name="T48" fmla="*/ 2147483646 w 156"/>
              <a:gd name="T49" fmla="*/ 2147483646 h 752"/>
              <a:gd name="T50" fmla="*/ 2147483646 w 156"/>
              <a:gd name="T51" fmla="*/ 2147483646 h 75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56" h="752">
                <a:moveTo>
                  <a:pt x="48" y="15"/>
                </a:moveTo>
                <a:lnTo>
                  <a:pt x="44" y="30"/>
                </a:lnTo>
                <a:lnTo>
                  <a:pt x="33" y="73"/>
                </a:lnTo>
                <a:lnTo>
                  <a:pt x="19" y="140"/>
                </a:lnTo>
                <a:lnTo>
                  <a:pt x="7" y="229"/>
                </a:lnTo>
                <a:lnTo>
                  <a:pt x="0" y="337"/>
                </a:lnTo>
                <a:lnTo>
                  <a:pt x="1" y="462"/>
                </a:lnTo>
                <a:lnTo>
                  <a:pt x="14" y="602"/>
                </a:lnTo>
                <a:lnTo>
                  <a:pt x="43" y="752"/>
                </a:lnTo>
                <a:lnTo>
                  <a:pt x="150" y="746"/>
                </a:lnTo>
                <a:lnTo>
                  <a:pt x="146" y="724"/>
                </a:lnTo>
                <a:lnTo>
                  <a:pt x="135" y="663"/>
                </a:lnTo>
                <a:lnTo>
                  <a:pt x="123" y="574"/>
                </a:lnTo>
                <a:lnTo>
                  <a:pt x="111" y="463"/>
                </a:lnTo>
                <a:lnTo>
                  <a:pt x="104" y="342"/>
                </a:lnTo>
                <a:lnTo>
                  <a:pt x="107" y="220"/>
                </a:lnTo>
                <a:lnTo>
                  <a:pt x="124" y="106"/>
                </a:lnTo>
                <a:lnTo>
                  <a:pt x="156" y="9"/>
                </a:lnTo>
                <a:lnTo>
                  <a:pt x="156" y="8"/>
                </a:lnTo>
                <a:lnTo>
                  <a:pt x="156" y="6"/>
                </a:lnTo>
                <a:lnTo>
                  <a:pt x="154" y="4"/>
                </a:lnTo>
                <a:lnTo>
                  <a:pt x="147" y="0"/>
                </a:lnTo>
                <a:lnTo>
                  <a:pt x="134" y="0"/>
                </a:lnTo>
                <a:lnTo>
                  <a:pt x="115" y="1"/>
                </a:lnTo>
                <a:lnTo>
                  <a:pt x="87" y="7"/>
                </a:lnTo>
                <a:lnTo>
                  <a:pt x="48" y="15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14" name="Freeform 140"/>
          <p:cNvSpPr>
            <a:spLocks/>
          </p:cNvSpPr>
          <p:nvPr/>
        </p:nvSpPr>
        <p:spPr bwMode="auto">
          <a:xfrm>
            <a:off x="8591550" y="3609976"/>
            <a:ext cx="103188" cy="411163"/>
          </a:xfrm>
          <a:custGeom>
            <a:avLst/>
            <a:gdLst>
              <a:gd name="T0" fmla="*/ 2147483646 w 212"/>
              <a:gd name="T1" fmla="*/ 2147483646 h 839"/>
              <a:gd name="T2" fmla="*/ 2147483646 w 212"/>
              <a:gd name="T3" fmla="*/ 2147483646 h 839"/>
              <a:gd name="T4" fmla="*/ 2147483646 w 212"/>
              <a:gd name="T5" fmla="*/ 2147483646 h 839"/>
              <a:gd name="T6" fmla="*/ 2147483646 w 212"/>
              <a:gd name="T7" fmla="*/ 2147483646 h 839"/>
              <a:gd name="T8" fmla="*/ 2147483646 w 212"/>
              <a:gd name="T9" fmla="*/ 2147483646 h 839"/>
              <a:gd name="T10" fmla="*/ 2147483646 w 212"/>
              <a:gd name="T11" fmla="*/ 2147483646 h 839"/>
              <a:gd name="T12" fmla="*/ 2147483646 w 212"/>
              <a:gd name="T13" fmla="*/ 2147483646 h 839"/>
              <a:gd name="T14" fmla="*/ 2147483646 w 212"/>
              <a:gd name="T15" fmla="*/ 2147483646 h 839"/>
              <a:gd name="T16" fmla="*/ 2147483646 w 212"/>
              <a:gd name="T17" fmla="*/ 2147483646 h 839"/>
              <a:gd name="T18" fmla="*/ 2147483646 w 212"/>
              <a:gd name="T19" fmla="*/ 2147483646 h 839"/>
              <a:gd name="T20" fmla="*/ 2147483646 w 212"/>
              <a:gd name="T21" fmla="*/ 2147483646 h 839"/>
              <a:gd name="T22" fmla="*/ 2147483646 w 212"/>
              <a:gd name="T23" fmla="*/ 2147483646 h 839"/>
              <a:gd name="T24" fmla="*/ 2147483646 w 212"/>
              <a:gd name="T25" fmla="*/ 2147483646 h 839"/>
              <a:gd name="T26" fmla="*/ 2147483646 w 212"/>
              <a:gd name="T27" fmla="*/ 2147483646 h 839"/>
              <a:gd name="T28" fmla="*/ 0 w 212"/>
              <a:gd name="T29" fmla="*/ 2147483646 h 839"/>
              <a:gd name="T30" fmla="*/ 2147483646 w 212"/>
              <a:gd name="T31" fmla="*/ 2147483646 h 839"/>
              <a:gd name="T32" fmla="*/ 2147483646 w 212"/>
              <a:gd name="T33" fmla="*/ 2147483646 h 839"/>
              <a:gd name="T34" fmla="*/ 2147483646 w 212"/>
              <a:gd name="T35" fmla="*/ 0 h 839"/>
              <a:gd name="T36" fmla="*/ 2147483646 w 212"/>
              <a:gd name="T37" fmla="*/ 2147483646 h 83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12" h="839">
                <a:moveTo>
                  <a:pt x="212" y="6"/>
                </a:moveTo>
                <a:lnTo>
                  <a:pt x="206" y="11"/>
                </a:lnTo>
                <a:lnTo>
                  <a:pt x="192" y="33"/>
                </a:lnTo>
                <a:lnTo>
                  <a:pt x="174" y="77"/>
                </a:lnTo>
                <a:lnTo>
                  <a:pt x="156" y="148"/>
                </a:lnTo>
                <a:lnTo>
                  <a:pt x="141" y="254"/>
                </a:lnTo>
                <a:lnTo>
                  <a:pt x="133" y="401"/>
                </a:lnTo>
                <a:lnTo>
                  <a:pt x="137" y="593"/>
                </a:lnTo>
                <a:lnTo>
                  <a:pt x="158" y="839"/>
                </a:lnTo>
                <a:lnTo>
                  <a:pt x="38" y="839"/>
                </a:lnTo>
                <a:lnTo>
                  <a:pt x="34" y="814"/>
                </a:lnTo>
                <a:lnTo>
                  <a:pt x="24" y="746"/>
                </a:lnTo>
                <a:lnTo>
                  <a:pt x="12" y="645"/>
                </a:lnTo>
                <a:lnTo>
                  <a:pt x="3" y="521"/>
                </a:lnTo>
                <a:lnTo>
                  <a:pt x="0" y="384"/>
                </a:lnTo>
                <a:lnTo>
                  <a:pt x="6" y="244"/>
                </a:lnTo>
                <a:lnTo>
                  <a:pt x="29" y="114"/>
                </a:lnTo>
                <a:lnTo>
                  <a:pt x="68" y="0"/>
                </a:lnTo>
                <a:lnTo>
                  <a:pt x="212" y="6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15" name="Freeform 141"/>
          <p:cNvSpPr>
            <a:spLocks/>
          </p:cNvSpPr>
          <p:nvPr/>
        </p:nvSpPr>
        <p:spPr bwMode="auto">
          <a:xfrm>
            <a:off x="8204201" y="3678238"/>
            <a:ext cx="66675" cy="322262"/>
          </a:xfrm>
          <a:custGeom>
            <a:avLst/>
            <a:gdLst>
              <a:gd name="T0" fmla="*/ 2147483646 w 137"/>
              <a:gd name="T1" fmla="*/ 2147483646 h 656"/>
              <a:gd name="T2" fmla="*/ 2147483646 w 137"/>
              <a:gd name="T3" fmla="*/ 2147483646 h 656"/>
              <a:gd name="T4" fmla="*/ 2147483646 w 137"/>
              <a:gd name="T5" fmla="*/ 2147483646 h 656"/>
              <a:gd name="T6" fmla="*/ 2147483646 w 137"/>
              <a:gd name="T7" fmla="*/ 2147483646 h 656"/>
              <a:gd name="T8" fmla="*/ 2147483646 w 137"/>
              <a:gd name="T9" fmla="*/ 2147483646 h 656"/>
              <a:gd name="T10" fmla="*/ 0 w 137"/>
              <a:gd name="T11" fmla="*/ 2147483646 h 656"/>
              <a:gd name="T12" fmla="*/ 2147483646 w 137"/>
              <a:gd name="T13" fmla="*/ 2147483646 h 656"/>
              <a:gd name="T14" fmla="*/ 2147483646 w 137"/>
              <a:gd name="T15" fmla="*/ 2147483646 h 656"/>
              <a:gd name="T16" fmla="*/ 2147483646 w 137"/>
              <a:gd name="T17" fmla="*/ 2147483646 h 656"/>
              <a:gd name="T18" fmla="*/ 2147483646 w 137"/>
              <a:gd name="T19" fmla="*/ 2147483646 h 656"/>
              <a:gd name="T20" fmla="*/ 2147483646 w 137"/>
              <a:gd name="T21" fmla="*/ 2147483646 h 656"/>
              <a:gd name="T22" fmla="*/ 2147483646 w 137"/>
              <a:gd name="T23" fmla="*/ 2147483646 h 656"/>
              <a:gd name="T24" fmla="*/ 2147483646 w 137"/>
              <a:gd name="T25" fmla="*/ 2147483646 h 656"/>
              <a:gd name="T26" fmla="*/ 2147483646 w 137"/>
              <a:gd name="T27" fmla="*/ 2147483646 h 656"/>
              <a:gd name="T28" fmla="*/ 2147483646 w 137"/>
              <a:gd name="T29" fmla="*/ 2147483646 h 656"/>
              <a:gd name="T30" fmla="*/ 2147483646 w 137"/>
              <a:gd name="T31" fmla="*/ 2147483646 h 656"/>
              <a:gd name="T32" fmla="*/ 2147483646 w 137"/>
              <a:gd name="T33" fmla="*/ 2147483646 h 656"/>
              <a:gd name="T34" fmla="*/ 2147483646 w 137"/>
              <a:gd name="T35" fmla="*/ 2147483646 h 656"/>
              <a:gd name="T36" fmla="*/ 2147483646 w 137"/>
              <a:gd name="T37" fmla="*/ 2147483646 h 656"/>
              <a:gd name="T38" fmla="*/ 2147483646 w 137"/>
              <a:gd name="T39" fmla="*/ 2147483646 h 656"/>
              <a:gd name="T40" fmla="*/ 2147483646 w 137"/>
              <a:gd name="T41" fmla="*/ 2147483646 h 656"/>
              <a:gd name="T42" fmla="*/ 2147483646 w 137"/>
              <a:gd name="T43" fmla="*/ 0 h 656"/>
              <a:gd name="T44" fmla="*/ 2147483646 w 137"/>
              <a:gd name="T45" fmla="*/ 0 h 656"/>
              <a:gd name="T46" fmla="*/ 2147483646 w 137"/>
              <a:gd name="T47" fmla="*/ 2147483646 h 656"/>
              <a:gd name="T48" fmla="*/ 2147483646 w 137"/>
              <a:gd name="T49" fmla="*/ 2147483646 h 656"/>
              <a:gd name="T50" fmla="*/ 2147483646 w 137"/>
              <a:gd name="T51" fmla="*/ 2147483646 h 65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37" h="656">
                <a:moveTo>
                  <a:pt x="43" y="12"/>
                </a:moveTo>
                <a:lnTo>
                  <a:pt x="39" y="25"/>
                </a:lnTo>
                <a:lnTo>
                  <a:pt x="30" y="62"/>
                </a:lnTo>
                <a:lnTo>
                  <a:pt x="19" y="122"/>
                </a:lnTo>
                <a:lnTo>
                  <a:pt x="7" y="199"/>
                </a:lnTo>
                <a:lnTo>
                  <a:pt x="0" y="294"/>
                </a:lnTo>
                <a:lnTo>
                  <a:pt x="1" y="403"/>
                </a:lnTo>
                <a:lnTo>
                  <a:pt x="12" y="524"/>
                </a:lnTo>
                <a:lnTo>
                  <a:pt x="38" y="656"/>
                </a:lnTo>
                <a:lnTo>
                  <a:pt x="132" y="650"/>
                </a:lnTo>
                <a:lnTo>
                  <a:pt x="127" y="631"/>
                </a:lnTo>
                <a:lnTo>
                  <a:pt x="119" y="578"/>
                </a:lnTo>
                <a:lnTo>
                  <a:pt x="107" y="499"/>
                </a:lnTo>
                <a:lnTo>
                  <a:pt x="97" y="403"/>
                </a:lnTo>
                <a:lnTo>
                  <a:pt x="92" y="297"/>
                </a:lnTo>
                <a:lnTo>
                  <a:pt x="94" y="192"/>
                </a:lnTo>
                <a:lnTo>
                  <a:pt x="108" y="91"/>
                </a:lnTo>
                <a:lnTo>
                  <a:pt x="137" y="7"/>
                </a:lnTo>
                <a:lnTo>
                  <a:pt x="137" y="6"/>
                </a:lnTo>
                <a:lnTo>
                  <a:pt x="137" y="4"/>
                </a:lnTo>
                <a:lnTo>
                  <a:pt x="135" y="2"/>
                </a:lnTo>
                <a:lnTo>
                  <a:pt x="129" y="0"/>
                </a:lnTo>
                <a:lnTo>
                  <a:pt x="119" y="0"/>
                </a:lnTo>
                <a:lnTo>
                  <a:pt x="101" y="1"/>
                </a:lnTo>
                <a:lnTo>
                  <a:pt x="77" y="5"/>
                </a:lnTo>
                <a:lnTo>
                  <a:pt x="43" y="12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16" name="Freeform 142"/>
          <p:cNvSpPr>
            <a:spLocks/>
          </p:cNvSpPr>
          <p:nvPr/>
        </p:nvSpPr>
        <p:spPr bwMode="auto">
          <a:xfrm>
            <a:off x="8207376" y="3700463"/>
            <a:ext cx="55563" cy="273050"/>
          </a:xfrm>
          <a:custGeom>
            <a:avLst/>
            <a:gdLst>
              <a:gd name="T0" fmla="*/ 2147483646 w 116"/>
              <a:gd name="T1" fmla="*/ 2147483646 h 560"/>
              <a:gd name="T2" fmla="*/ 2147483646 w 116"/>
              <a:gd name="T3" fmla="*/ 2147483646 h 560"/>
              <a:gd name="T4" fmla="*/ 2147483646 w 116"/>
              <a:gd name="T5" fmla="*/ 2147483646 h 560"/>
              <a:gd name="T6" fmla="*/ 2147483646 w 116"/>
              <a:gd name="T7" fmla="*/ 2147483646 h 560"/>
              <a:gd name="T8" fmla="*/ 2147483646 w 116"/>
              <a:gd name="T9" fmla="*/ 2147483646 h 560"/>
              <a:gd name="T10" fmla="*/ 0 w 116"/>
              <a:gd name="T11" fmla="*/ 2147483646 h 560"/>
              <a:gd name="T12" fmla="*/ 2147483646 w 116"/>
              <a:gd name="T13" fmla="*/ 2147483646 h 560"/>
              <a:gd name="T14" fmla="*/ 2147483646 w 116"/>
              <a:gd name="T15" fmla="*/ 2147483646 h 560"/>
              <a:gd name="T16" fmla="*/ 2147483646 w 116"/>
              <a:gd name="T17" fmla="*/ 2147483646 h 560"/>
              <a:gd name="T18" fmla="*/ 2147483646 w 116"/>
              <a:gd name="T19" fmla="*/ 2147483646 h 560"/>
              <a:gd name="T20" fmla="*/ 2147483646 w 116"/>
              <a:gd name="T21" fmla="*/ 2147483646 h 560"/>
              <a:gd name="T22" fmla="*/ 2147483646 w 116"/>
              <a:gd name="T23" fmla="*/ 2147483646 h 560"/>
              <a:gd name="T24" fmla="*/ 2147483646 w 116"/>
              <a:gd name="T25" fmla="*/ 2147483646 h 560"/>
              <a:gd name="T26" fmla="*/ 2147483646 w 116"/>
              <a:gd name="T27" fmla="*/ 2147483646 h 560"/>
              <a:gd name="T28" fmla="*/ 2147483646 w 116"/>
              <a:gd name="T29" fmla="*/ 2147483646 h 560"/>
              <a:gd name="T30" fmla="*/ 2147483646 w 116"/>
              <a:gd name="T31" fmla="*/ 2147483646 h 560"/>
              <a:gd name="T32" fmla="*/ 2147483646 w 116"/>
              <a:gd name="T33" fmla="*/ 2147483646 h 560"/>
              <a:gd name="T34" fmla="*/ 2147483646 w 116"/>
              <a:gd name="T35" fmla="*/ 2147483646 h 560"/>
              <a:gd name="T36" fmla="*/ 2147483646 w 116"/>
              <a:gd name="T37" fmla="*/ 2147483646 h 560"/>
              <a:gd name="T38" fmla="*/ 2147483646 w 116"/>
              <a:gd name="T39" fmla="*/ 2147483646 h 560"/>
              <a:gd name="T40" fmla="*/ 2147483646 w 116"/>
              <a:gd name="T41" fmla="*/ 2147483646 h 560"/>
              <a:gd name="T42" fmla="*/ 2147483646 w 116"/>
              <a:gd name="T43" fmla="*/ 0 h 560"/>
              <a:gd name="T44" fmla="*/ 2147483646 w 116"/>
              <a:gd name="T45" fmla="*/ 0 h 560"/>
              <a:gd name="T46" fmla="*/ 2147483646 w 116"/>
              <a:gd name="T47" fmla="*/ 2147483646 h 560"/>
              <a:gd name="T48" fmla="*/ 2147483646 w 116"/>
              <a:gd name="T49" fmla="*/ 2147483646 h 560"/>
              <a:gd name="T50" fmla="*/ 2147483646 w 116"/>
              <a:gd name="T51" fmla="*/ 2147483646 h 56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16" h="560">
                <a:moveTo>
                  <a:pt x="36" y="11"/>
                </a:moveTo>
                <a:lnTo>
                  <a:pt x="33" y="21"/>
                </a:lnTo>
                <a:lnTo>
                  <a:pt x="24" y="53"/>
                </a:lnTo>
                <a:lnTo>
                  <a:pt x="15" y="103"/>
                </a:lnTo>
                <a:lnTo>
                  <a:pt x="5" y="169"/>
                </a:lnTo>
                <a:lnTo>
                  <a:pt x="0" y="250"/>
                </a:lnTo>
                <a:lnTo>
                  <a:pt x="1" y="344"/>
                </a:lnTo>
                <a:lnTo>
                  <a:pt x="10" y="448"/>
                </a:lnTo>
                <a:lnTo>
                  <a:pt x="32" y="560"/>
                </a:lnTo>
                <a:lnTo>
                  <a:pt x="112" y="555"/>
                </a:lnTo>
                <a:lnTo>
                  <a:pt x="108" y="538"/>
                </a:lnTo>
                <a:lnTo>
                  <a:pt x="101" y="493"/>
                </a:lnTo>
                <a:lnTo>
                  <a:pt x="91" y="426"/>
                </a:lnTo>
                <a:lnTo>
                  <a:pt x="82" y="344"/>
                </a:lnTo>
                <a:lnTo>
                  <a:pt x="77" y="255"/>
                </a:lnTo>
                <a:lnTo>
                  <a:pt x="79" y="164"/>
                </a:lnTo>
                <a:lnTo>
                  <a:pt x="91" y="79"/>
                </a:lnTo>
                <a:lnTo>
                  <a:pt x="116" y="6"/>
                </a:lnTo>
                <a:lnTo>
                  <a:pt x="116" y="5"/>
                </a:lnTo>
                <a:lnTo>
                  <a:pt x="116" y="4"/>
                </a:lnTo>
                <a:lnTo>
                  <a:pt x="114" y="2"/>
                </a:lnTo>
                <a:lnTo>
                  <a:pt x="109" y="0"/>
                </a:lnTo>
                <a:lnTo>
                  <a:pt x="100" y="0"/>
                </a:lnTo>
                <a:lnTo>
                  <a:pt x="86" y="1"/>
                </a:lnTo>
                <a:lnTo>
                  <a:pt x="65" y="4"/>
                </a:lnTo>
                <a:lnTo>
                  <a:pt x="36" y="11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17" name="Freeform 143"/>
          <p:cNvSpPr>
            <a:spLocks/>
          </p:cNvSpPr>
          <p:nvPr/>
        </p:nvSpPr>
        <p:spPr bwMode="auto">
          <a:xfrm>
            <a:off x="8208964" y="3721101"/>
            <a:ext cx="47625" cy="227013"/>
          </a:xfrm>
          <a:custGeom>
            <a:avLst/>
            <a:gdLst>
              <a:gd name="T0" fmla="*/ 2147483646 w 97"/>
              <a:gd name="T1" fmla="*/ 2147483646 h 463"/>
              <a:gd name="T2" fmla="*/ 2147483646 w 97"/>
              <a:gd name="T3" fmla="*/ 2147483646 h 463"/>
              <a:gd name="T4" fmla="*/ 2147483646 w 97"/>
              <a:gd name="T5" fmla="*/ 2147483646 h 463"/>
              <a:gd name="T6" fmla="*/ 2147483646 w 97"/>
              <a:gd name="T7" fmla="*/ 2147483646 h 463"/>
              <a:gd name="T8" fmla="*/ 2147483646 w 97"/>
              <a:gd name="T9" fmla="*/ 2147483646 h 463"/>
              <a:gd name="T10" fmla="*/ 0 w 97"/>
              <a:gd name="T11" fmla="*/ 2147483646 h 463"/>
              <a:gd name="T12" fmla="*/ 0 w 97"/>
              <a:gd name="T13" fmla="*/ 2147483646 h 463"/>
              <a:gd name="T14" fmla="*/ 2147483646 w 97"/>
              <a:gd name="T15" fmla="*/ 2147483646 h 463"/>
              <a:gd name="T16" fmla="*/ 2147483646 w 97"/>
              <a:gd name="T17" fmla="*/ 2147483646 h 463"/>
              <a:gd name="T18" fmla="*/ 2147483646 w 97"/>
              <a:gd name="T19" fmla="*/ 2147483646 h 463"/>
              <a:gd name="T20" fmla="*/ 2147483646 w 97"/>
              <a:gd name="T21" fmla="*/ 2147483646 h 463"/>
              <a:gd name="T22" fmla="*/ 2147483646 w 97"/>
              <a:gd name="T23" fmla="*/ 2147483646 h 463"/>
              <a:gd name="T24" fmla="*/ 2147483646 w 97"/>
              <a:gd name="T25" fmla="*/ 2147483646 h 463"/>
              <a:gd name="T26" fmla="*/ 2147483646 w 97"/>
              <a:gd name="T27" fmla="*/ 2147483646 h 463"/>
              <a:gd name="T28" fmla="*/ 2147483646 w 97"/>
              <a:gd name="T29" fmla="*/ 2147483646 h 463"/>
              <a:gd name="T30" fmla="*/ 2147483646 w 97"/>
              <a:gd name="T31" fmla="*/ 2147483646 h 463"/>
              <a:gd name="T32" fmla="*/ 2147483646 w 97"/>
              <a:gd name="T33" fmla="*/ 2147483646 h 463"/>
              <a:gd name="T34" fmla="*/ 2147483646 w 97"/>
              <a:gd name="T35" fmla="*/ 2147483646 h 463"/>
              <a:gd name="T36" fmla="*/ 2147483646 w 97"/>
              <a:gd name="T37" fmla="*/ 2147483646 h 463"/>
              <a:gd name="T38" fmla="*/ 2147483646 w 97"/>
              <a:gd name="T39" fmla="*/ 2147483646 h 463"/>
              <a:gd name="T40" fmla="*/ 2147483646 w 97"/>
              <a:gd name="T41" fmla="*/ 2147483646 h 463"/>
              <a:gd name="T42" fmla="*/ 2147483646 w 97"/>
              <a:gd name="T43" fmla="*/ 0 h 463"/>
              <a:gd name="T44" fmla="*/ 2147483646 w 97"/>
              <a:gd name="T45" fmla="*/ 0 h 463"/>
              <a:gd name="T46" fmla="*/ 2147483646 w 97"/>
              <a:gd name="T47" fmla="*/ 0 h 463"/>
              <a:gd name="T48" fmla="*/ 2147483646 w 97"/>
              <a:gd name="T49" fmla="*/ 2147483646 h 463"/>
              <a:gd name="T50" fmla="*/ 2147483646 w 97"/>
              <a:gd name="T51" fmla="*/ 2147483646 h 4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97" h="463">
                <a:moveTo>
                  <a:pt x="30" y="9"/>
                </a:moveTo>
                <a:lnTo>
                  <a:pt x="27" y="17"/>
                </a:lnTo>
                <a:lnTo>
                  <a:pt x="20" y="44"/>
                </a:lnTo>
                <a:lnTo>
                  <a:pt x="12" y="85"/>
                </a:lnTo>
                <a:lnTo>
                  <a:pt x="4" y="140"/>
                </a:lnTo>
                <a:lnTo>
                  <a:pt x="0" y="207"/>
                </a:lnTo>
                <a:lnTo>
                  <a:pt x="0" y="285"/>
                </a:lnTo>
                <a:lnTo>
                  <a:pt x="9" y="370"/>
                </a:lnTo>
                <a:lnTo>
                  <a:pt x="26" y="463"/>
                </a:lnTo>
                <a:lnTo>
                  <a:pt x="93" y="460"/>
                </a:lnTo>
                <a:lnTo>
                  <a:pt x="89" y="446"/>
                </a:lnTo>
                <a:lnTo>
                  <a:pt x="83" y="408"/>
                </a:lnTo>
                <a:lnTo>
                  <a:pt x="75" y="353"/>
                </a:lnTo>
                <a:lnTo>
                  <a:pt x="68" y="285"/>
                </a:lnTo>
                <a:lnTo>
                  <a:pt x="65" y="211"/>
                </a:lnTo>
                <a:lnTo>
                  <a:pt x="67" y="136"/>
                </a:lnTo>
                <a:lnTo>
                  <a:pt x="76" y="65"/>
                </a:lnTo>
                <a:lnTo>
                  <a:pt x="97" y="5"/>
                </a:lnTo>
                <a:lnTo>
                  <a:pt x="97" y="4"/>
                </a:lnTo>
                <a:lnTo>
                  <a:pt x="97" y="3"/>
                </a:lnTo>
                <a:lnTo>
                  <a:pt x="95" y="1"/>
                </a:lnTo>
                <a:lnTo>
                  <a:pt x="91" y="0"/>
                </a:lnTo>
                <a:lnTo>
                  <a:pt x="84" y="0"/>
                </a:lnTo>
                <a:lnTo>
                  <a:pt x="71" y="0"/>
                </a:lnTo>
                <a:lnTo>
                  <a:pt x="54" y="3"/>
                </a:lnTo>
                <a:lnTo>
                  <a:pt x="30" y="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18" name="Freeform 144"/>
          <p:cNvSpPr>
            <a:spLocks/>
          </p:cNvSpPr>
          <p:nvPr/>
        </p:nvSpPr>
        <p:spPr bwMode="auto">
          <a:xfrm>
            <a:off x="8212138" y="3743325"/>
            <a:ext cx="36512" cy="179388"/>
          </a:xfrm>
          <a:custGeom>
            <a:avLst/>
            <a:gdLst>
              <a:gd name="T0" fmla="*/ 2147483646 w 77"/>
              <a:gd name="T1" fmla="*/ 2147483646 h 367"/>
              <a:gd name="T2" fmla="*/ 2147483646 w 77"/>
              <a:gd name="T3" fmla="*/ 2147483646 h 367"/>
              <a:gd name="T4" fmla="*/ 2147483646 w 77"/>
              <a:gd name="T5" fmla="*/ 2147483646 h 367"/>
              <a:gd name="T6" fmla="*/ 2147483646 w 77"/>
              <a:gd name="T7" fmla="*/ 2147483646 h 367"/>
              <a:gd name="T8" fmla="*/ 2147483646 w 77"/>
              <a:gd name="T9" fmla="*/ 2147483646 h 367"/>
              <a:gd name="T10" fmla="*/ 0 w 77"/>
              <a:gd name="T11" fmla="*/ 2147483646 h 367"/>
              <a:gd name="T12" fmla="*/ 0 w 77"/>
              <a:gd name="T13" fmla="*/ 2147483646 h 367"/>
              <a:gd name="T14" fmla="*/ 2147483646 w 77"/>
              <a:gd name="T15" fmla="*/ 2147483646 h 367"/>
              <a:gd name="T16" fmla="*/ 2147483646 w 77"/>
              <a:gd name="T17" fmla="*/ 2147483646 h 367"/>
              <a:gd name="T18" fmla="*/ 2147483646 w 77"/>
              <a:gd name="T19" fmla="*/ 2147483646 h 367"/>
              <a:gd name="T20" fmla="*/ 2147483646 w 77"/>
              <a:gd name="T21" fmla="*/ 2147483646 h 367"/>
              <a:gd name="T22" fmla="*/ 2147483646 w 77"/>
              <a:gd name="T23" fmla="*/ 2147483646 h 367"/>
              <a:gd name="T24" fmla="*/ 2147483646 w 77"/>
              <a:gd name="T25" fmla="*/ 2147483646 h 367"/>
              <a:gd name="T26" fmla="*/ 2147483646 w 77"/>
              <a:gd name="T27" fmla="*/ 2147483646 h 367"/>
              <a:gd name="T28" fmla="*/ 2147483646 w 77"/>
              <a:gd name="T29" fmla="*/ 2147483646 h 367"/>
              <a:gd name="T30" fmla="*/ 2147483646 w 77"/>
              <a:gd name="T31" fmla="*/ 2147483646 h 367"/>
              <a:gd name="T32" fmla="*/ 2147483646 w 77"/>
              <a:gd name="T33" fmla="*/ 2147483646 h 367"/>
              <a:gd name="T34" fmla="*/ 2147483646 w 77"/>
              <a:gd name="T35" fmla="*/ 2147483646 h 367"/>
              <a:gd name="T36" fmla="*/ 2147483646 w 77"/>
              <a:gd name="T37" fmla="*/ 2147483646 h 367"/>
              <a:gd name="T38" fmla="*/ 2147483646 w 77"/>
              <a:gd name="T39" fmla="*/ 2147483646 h 367"/>
              <a:gd name="T40" fmla="*/ 2147483646 w 77"/>
              <a:gd name="T41" fmla="*/ 2147483646 h 367"/>
              <a:gd name="T42" fmla="*/ 2147483646 w 77"/>
              <a:gd name="T43" fmla="*/ 0 h 367"/>
              <a:gd name="T44" fmla="*/ 2147483646 w 77"/>
              <a:gd name="T45" fmla="*/ 0 h 367"/>
              <a:gd name="T46" fmla="*/ 2147483646 w 77"/>
              <a:gd name="T47" fmla="*/ 2147483646 h 367"/>
              <a:gd name="T48" fmla="*/ 2147483646 w 77"/>
              <a:gd name="T49" fmla="*/ 2147483646 h 367"/>
              <a:gd name="T50" fmla="*/ 2147483646 w 77"/>
              <a:gd name="T51" fmla="*/ 2147483646 h 36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77" h="367">
                <a:moveTo>
                  <a:pt x="24" y="8"/>
                </a:moveTo>
                <a:lnTo>
                  <a:pt x="22" y="15"/>
                </a:lnTo>
                <a:lnTo>
                  <a:pt x="17" y="36"/>
                </a:lnTo>
                <a:lnTo>
                  <a:pt x="10" y="68"/>
                </a:lnTo>
                <a:lnTo>
                  <a:pt x="4" y="112"/>
                </a:lnTo>
                <a:lnTo>
                  <a:pt x="0" y="164"/>
                </a:lnTo>
                <a:lnTo>
                  <a:pt x="0" y="226"/>
                </a:lnTo>
                <a:lnTo>
                  <a:pt x="7" y="294"/>
                </a:lnTo>
                <a:lnTo>
                  <a:pt x="21" y="367"/>
                </a:lnTo>
                <a:lnTo>
                  <a:pt x="74" y="364"/>
                </a:lnTo>
                <a:lnTo>
                  <a:pt x="71" y="353"/>
                </a:lnTo>
                <a:lnTo>
                  <a:pt x="66" y="323"/>
                </a:lnTo>
                <a:lnTo>
                  <a:pt x="60" y="280"/>
                </a:lnTo>
                <a:lnTo>
                  <a:pt x="54" y="226"/>
                </a:lnTo>
                <a:lnTo>
                  <a:pt x="51" y="168"/>
                </a:lnTo>
                <a:lnTo>
                  <a:pt x="53" y="107"/>
                </a:lnTo>
                <a:lnTo>
                  <a:pt x="61" y="52"/>
                </a:lnTo>
                <a:lnTo>
                  <a:pt x="77" y="5"/>
                </a:lnTo>
                <a:lnTo>
                  <a:pt x="77" y="2"/>
                </a:lnTo>
                <a:lnTo>
                  <a:pt x="76" y="1"/>
                </a:lnTo>
                <a:lnTo>
                  <a:pt x="72" y="0"/>
                </a:lnTo>
                <a:lnTo>
                  <a:pt x="66" y="0"/>
                </a:lnTo>
                <a:lnTo>
                  <a:pt x="56" y="1"/>
                </a:lnTo>
                <a:lnTo>
                  <a:pt x="43" y="4"/>
                </a:lnTo>
                <a:lnTo>
                  <a:pt x="24" y="8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19" name="Freeform 145"/>
          <p:cNvSpPr>
            <a:spLocks/>
          </p:cNvSpPr>
          <p:nvPr/>
        </p:nvSpPr>
        <p:spPr bwMode="auto">
          <a:xfrm>
            <a:off x="8215314" y="3765551"/>
            <a:ext cx="26987" cy="131763"/>
          </a:xfrm>
          <a:custGeom>
            <a:avLst/>
            <a:gdLst>
              <a:gd name="T0" fmla="*/ 2147483646 w 56"/>
              <a:gd name="T1" fmla="*/ 2147483646 h 271"/>
              <a:gd name="T2" fmla="*/ 2147483646 w 56"/>
              <a:gd name="T3" fmla="*/ 2147483646 h 271"/>
              <a:gd name="T4" fmla="*/ 2147483646 w 56"/>
              <a:gd name="T5" fmla="*/ 2147483646 h 271"/>
              <a:gd name="T6" fmla="*/ 2147483646 w 56"/>
              <a:gd name="T7" fmla="*/ 2147483646 h 271"/>
              <a:gd name="T8" fmla="*/ 2147483646 w 56"/>
              <a:gd name="T9" fmla="*/ 2147483646 h 271"/>
              <a:gd name="T10" fmla="*/ 0 w 56"/>
              <a:gd name="T11" fmla="*/ 2147483646 h 271"/>
              <a:gd name="T12" fmla="*/ 0 w 56"/>
              <a:gd name="T13" fmla="*/ 2147483646 h 271"/>
              <a:gd name="T14" fmla="*/ 2147483646 w 56"/>
              <a:gd name="T15" fmla="*/ 2147483646 h 271"/>
              <a:gd name="T16" fmla="*/ 2147483646 w 56"/>
              <a:gd name="T17" fmla="*/ 2147483646 h 271"/>
              <a:gd name="T18" fmla="*/ 2147483646 w 56"/>
              <a:gd name="T19" fmla="*/ 2147483646 h 271"/>
              <a:gd name="T20" fmla="*/ 2147483646 w 56"/>
              <a:gd name="T21" fmla="*/ 2147483646 h 271"/>
              <a:gd name="T22" fmla="*/ 2147483646 w 56"/>
              <a:gd name="T23" fmla="*/ 2147483646 h 271"/>
              <a:gd name="T24" fmla="*/ 2147483646 w 56"/>
              <a:gd name="T25" fmla="*/ 2147483646 h 271"/>
              <a:gd name="T26" fmla="*/ 2147483646 w 56"/>
              <a:gd name="T27" fmla="*/ 2147483646 h 271"/>
              <a:gd name="T28" fmla="*/ 2147483646 w 56"/>
              <a:gd name="T29" fmla="*/ 2147483646 h 271"/>
              <a:gd name="T30" fmla="*/ 2147483646 w 56"/>
              <a:gd name="T31" fmla="*/ 2147483646 h 271"/>
              <a:gd name="T32" fmla="*/ 2147483646 w 56"/>
              <a:gd name="T33" fmla="*/ 2147483646 h 271"/>
              <a:gd name="T34" fmla="*/ 2147483646 w 56"/>
              <a:gd name="T35" fmla="*/ 2147483646 h 271"/>
              <a:gd name="T36" fmla="*/ 2147483646 w 56"/>
              <a:gd name="T37" fmla="*/ 2147483646 h 271"/>
              <a:gd name="T38" fmla="*/ 2147483646 w 56"/>
              <a:gd name="T39" fmla="*/ 2147483646 h 271"/>
              <a:gd name="T40" fmla="*/ 2147483646 w 56"/>
              <a:gd name="T41" fmla="*/ 2147483646 h 271"/>
              <a:gd name="T42" fmla="*/ 2147483646 w 56"/>
              <a:gd name="T43" fmla="*/ 0 h 271"/>
              <a:gd name="T44" fmla="*/ 2147483646 w 56"/>
              <a:gd name="T45" fmla="*/ 0 h 271"/>
              <a:gd name="T46" fmla="*/ 2147483646 w 56"/>
              <a:gd name="T47" fmla="*/ 0 h 271"/>
              <a:gd name="T48" fmla="*/ 2147483646 w 56"/>
              <a:gd name="T49" fmla="*/ 2147483646 h 271"/>
              <a:gd name="T50" fmla="*/ 2147483646 w 56"/>
              <a:gd name="T51" fmla="*/ 2147483646 h 271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56" h="271">
                <a:moveTo>
                  <a:pt x="17" y="5"/>
                </a:moveTo>
                <a:lnTo>
                  <a:pt x="16" y="10"/>
                </a:lnTo>
                <a:lnTo>
                  <a:pt x="12" y="25"/>
                </a:lnTo>
                <a:lnTo>
                  <a:pt x="6" y="49"/>
                </a:lnTo>
                <a:lnTo>
                  <a:pt x="2" y="82"/>
                </a:lnTo>
                <a:lnTo>
                  <a:pt x="0" y="122"/>
                </a:lnTo>
                <a:lnTo>
                  <a:pt x="0" y="166"/>
                </a:lnTo>
                <a:lnTo>
                  <a:pt x="4" y="217"/>
                </a:lnTo>
                <a:lnTo>
                  <a:pt x="15" y="271"/>
                </a:lnTo>
                <a:lnTo>
                  <a:pt x="54" y="268"/>
                </a:lnTo>
                <a:lnTo>
                  <a:pt x="52" y="261"/>
                </a:lnTo>
                <a:lnTo>
                  <a:pt x="48" y="238"/>
                </a:lnTo>
                <a:lnTo>
                  <a:pt x="44" y="206"/>
                </a:lnTo>
                <a:lnTo>
                  <a:pt x="40" y="166"/>
                </a:lnTo>
                <a:lnTo>
                  <a:pt x="37" y="123"/>
                </a:lnTo>
                <a:lnTo>
                  <a:pt x="39" y="78"/>
                </a:lnTo>
                <a:lnTo>
                  <a:pt x="44" y="37"/>
                </a:lnTo>
                <a:lnTo>
                  <a:pt x="56" y="3"/>
                </a:lnTo>
                <a:lnTo>
                  <a:pt x="56" y="2"/>
                </a:lnTo>
                <a:lnTo>
                  <a:pt x="55" y="1"/>
                </a:lnTo>
                <a:lnTo>
                  <a:pt x="52" y="0"/>
                </a:lnTo>
                <a:lnTo>
                  <a:pt x="48" y="0"/>
                </a:lnTo>
                <a:lnTo>
                  <a:pt x="42" y="0"/>
                </a:lnTo>
                <a:lnTo>
                  <a:pt x="31" y="2"/>
                </a:lnTo>
                <a:lnTo>
                  <a:pt x="17" y="5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20" name="Freeform 146"/>
          <p:cNvSpPr>
            <a:spLocks/>
          </p:cNvSpPr>
          <p:nvPr/>
        </p:nvSpPr>
        <p:spPr bwMode="auto">
          <a:xfrm>
            <a:off x="8594725" y="3635376"/>
            <a:ext cx="90488" cy="358775"/>
          </a:xfrm>
          <a:custGeom>
            <a:avLst/>
            <a:gdLst>
              <a:gd name="T0" fmla="*/ 2147483646 w 186"/>
              <a:gd name="T1" fmla="*/ 2147483646 h 732"/>
              <a:gd name="T2" fmla="*/ 2147483646 w 186"/>
              <a:gd name="T3" fmla="*/ 2147483646 h 732"/>
              <a:gd name="T4" fmla="*/ 2147483646 w 186"/>
              <a:gd name="T5" fmla="*/ 2147483646 h 732"/>
              <a:gd name="T6" fmla="*/ 2147483646 w 186"/>
              <a:gd name="T7" fmla="*/ 2147483646 h 732"/>
              <a:gd name="T8" fmla="*/ 2147483646 w 186"/>
              <a:gd name="T9" fmla="*/ 2147483646 h 732"/>
              <a:gd name="T10" fmla="*/ 2147483646 w 186"/>
              <a:gd name="T11" fmla="*/ 2147483646 h 732"/>
              <a:gd name="T12" fmla="*/ 2147483646 w 186"/>
              <a:gd name="T13" fmla="*/ 2147483646 h 732"/>
              <a:gd name="T14" fmla="*/ 2147483646 w 186"/>
              <a:gd name="T15" fmla="*/ 2147483646 h 732"/>
              <a:gd name="T16" fmla="*/ 2147483646 w 186"/>
              <a:gd name="T17" fmla="*/ 2147483646 h 732"/>
              <a:gd name="T18" fmla="*/ 2147483646 w 186"/>
              <a:gd name="T19" fmla="*/ 2147483646 h 732"/>
              <a:gd name="T20" fmla="*/ 2147483646 w 186"/>
              <a:gd name="T21" fmla="*/ 2147483646 h 732"/>
              <a:gd name="T22" fmla="*/ 2147483646 w 186"/>
              <a:gd name="T23" fmla="*/ 2147483646 h 732"/>
              <a:gd name="T24" fmla="*/ 2147483646 w 186"/>
              <a:gd name="T25" fmla="*/ 2147483646 h 732"/>
              <a:gd name="T26" fmla="*/ 2147483646 w 186"/>
              <a:gd name="T27" fmla="*/ 2147483646 h 732"/>
              <a:gd name="T28" fmla="*/ 0 w 186"/>
              <a:gd name="T29" fmla="*/ 2147483646 h 732"/>
              <a:gd name="T30" fmla="*/ 2147483646 w 186"/>
              <a:gd name="T31" fmla="*/ 2147483646 h 732"/>
              <a:gd name="T32" fmla="*/ 2147483646 w 186"/>
              <a:gd name="T33" fmla="*/ 2147483646 h 732"/>
              <a:gd name="T34" fmla="*/ 2147483646 w 186"/>
              <a:gd name="T35" fmla="*/ 0 h 732"/>
              <a:gd name="T36" fmla="*/ 2147483646 w 186"/>
              <a:gd name="T37" fmla="*/ 2147483646 h 7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86" h="732">
                <a:moveTo>
                  <a:pt x="186" y="6"/>
                </a:moveTo>
                <a:lnTo>
                  <a:pt x="182" y="11"/>
                </a:lnTo>
                <a:lnTo>
                  <a:pt x="169" y="29"/>
                </a:lnTo>
                <a:lnTo>
                  <a:pt x="153" y="67"/>
                </a:lnTo>
                <a:lnTo>
                  <a:pt x="137" y="130"/>
                </a:lnTo>
                <a:lnTo>
                  <a:pt x="124" y="221"/>
                </a:lnTo>
                <a:lnTo>
                  <a:pt x="117" y="350"/>
                </a:lnTo>
                <a:lnTo>
                  <a:pt x="122" y="517"/>
                </a:lnTo>
                <a:lnTo>
                  <a:pt x="139" y="732"/>
                </a:lnTo>
                <a:lnTo>
                  <a:pt x="34" y="732"/>
                </a:lnTo>
                <a:lnTo>
                  <a:pt x="31" y="711"/>
                </a:lnTo>
                <a:lnTo>
                  <a:pt x="22" y="651"/>
                </a:lnTo>
                <a:lnTo>
                  <a:pt x="12" y="563"/>
                </a:lnTo>
                <a:lnTo>
                  <a:pt x="3" y="454"/>
                </a:lnTo>
                <a:lnTo>
                  <a:pt x="0" y="335"/>
                </a:lnTo>
                <a:lnTo>
                  <a:pt x="6" y="213"/>
                </a:lnTo>
                <a:lnTo>
                  <a:pt x="25" y="98"/>
                </a:lnTo>
                <a:lnTo>
                  <a:pt x="60" y="0"/>
                </a:lnTo>
                <a:lnTo>
                  <a:pt x="186" y="6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21" name="Freeform 147"/>
          <p:cNvSpPr>
            <a:spLocks/>
          </p:cNvSpPr>
          <p:nvPr/>
        </p:nvSpPr>
        <p:spPr bwMode="auto">
          <a:xfrm>
            <a:off x="8597900" y="3660775"/>
            <a:ext cx="76200" cy="306388"/>
          </a:xfrm>
          <a:custGeom>
            <a:avLst/>
            <a:gdLst>
              <a:gd name="T0" fmla="*/ 2147483646 w 158"/>
              <a:gd name="T1" fmla="*/ 2147483646 h 625"/>
              <a:gd name="T2" fmla="*/ 2147483646 w 158"/>
              <a:gd name="T3" fmla="*/ 2147483646 h 625"/>
              <a:gd name="T4" fmla="*/ 2147483646 w 158"/>
              <a:gd name="T5" fmla="*/ 2147483646 h 625"/>
              <a:gd name="T6" fmla="*/ 2147483646 w 158"/>
              <a:gd name="T7" fmla="*/ 2147483646 h 625"/>
              <a:gd name="T8" fmla="*/ 2147483646 w 158"/>
              <a:gd name="T9" fmla="*/ 2147483646 h 625"/>
              <a:gd name="T10" fmla="*/ 2147483646 w 158"/>
              <a:gd name="T11" fmla="*/ 2147483646 h 625"/>
              <a:gd name="T12" fmla="*/ 2147483646 w 158"/>
              <a:gd name="T13" fmla="*/ 2147483646 h 625"/>
              <a:gd name="T14" fmla="*/ 2147483646 w 158"/>
              <a:gd name="T15" fmla="*/ 2147483646 h 625"/>
              <a:gd name="T16" fmla="*/ 2147483646 w 158"/>
              <a:gd name="T17" fmla="*/ 2147483646 h 625"/>
              <a:gd name="T18" fmla="*/ 2147483646 w 158"/>
              <a:gd name="T19" fmla="*/ 2147483646 h 625"/>
              <a:gd name="T20" fmla="*/ 2147483646 w 158"/>
              <a:gd name="T21" fmla="*/ 2147483646 h 625"/>
              <a:gd name="T22" fmla="*/ 2147483646 w 158"/>
              <a:gd name="T23" fmla="*/ 2147483646 h 625"/>
              <a:gd name="T24" fmla="*/ 2147483646 w 158"/>
              <a:gd name="T25" fmla="*/ 2147483646 h 625"/>
              <a:gd name="T26" fmla="*/ 2147483646 w 158"/>
              <a:gd name="T27" fmla="*/ 2147483646 h 625"/>
              <a:gd name="T28" fmla="*/ 0 w 158"/>
              <a:gd name="T29" fmla="*/ 2147483646 h 625"/>
              <a:gd name="T30" fmla="*/ 2147483646 w 158"/>
              <a:gd name="T31" fmla="*/ 2147483646 h 625"/>
              <a:gd name="T32" fmla="*/ 2147483646 w 158"/>
              <a:gd name="T33" fmla="*/ 2147483646 h 625"/>
              <a:gd name="T34" fmla="*/ 2147483646 w 158"/>
              <a:gd name="T35" fmla="*/ 0 h 625"/>
              <a:gd name="T36" fmla="*/ 2147483646 w 158"/>
              <a:gd name="T37" fmla="*/ 2147483646 h 62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58" h="625">
                <a:moveTo>
                  <a:pt x="158" y="4"/>
                </a:moveTo>
                <a:lnTo>
                  <a:pt x="153" y="9"/>
                </a:lnTo>
                <a:lnTo>
                  <a:pt x="144" y="25"/>
                </a:lnTo>
                <a:lnTo>
                  <a:pt x="130" y="57"/>
                </a:lnTo>
                <a:lnTo>
                  <a:pt x="116" y="110"/>
                </a:lnTo>
                <a:lnTo>
                  <a:pt x="105" y="189"/>
                </a:lnTo>
                <a:lnTo>
                  <a:pt x="100" y="298"/>
                </a:lnTo>
                <a:lnTo>
                  <a:pt x="103" y="441"/>
                </a:lnTo>
                <a:lnTo>
                  <a:pt x="118" y="625"/>
                </a:lnTo>
                <a:lnTo>
                  <a:pt x="29" y="625"/>
                </a:lnTo>
                <a:lnTo>
                  <a:pt x="25" y="607"/>
                </a:lnTo>
                <a:lnTo>
                  <a:pt x="18" y="556"/>
                </a:lnTo>
                <a:lnTo>
                  <a:pt x="9" y="480"/>
                </a:lnTo>
                <a:lnTo>
                  <a:pt x="2" y="387"/>
                </a:lnTo>
                <a:lnTo>
                  <a:pt x="0" y="286"/>
                </a:lnTo>
                <a:lnTo>
                  <a:pt x="5" y="182"/>
                </a:lnTo>
                <a:lnTo>
                  <a:pt x="21" y="84"/>
                </a:lnTo>
                <a:lnTo>
                  <a:pt x="51" y="0"/>
                </a:lnTo>
                <a:lnTo>
                  <a:pt x="158" y="4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22" name="Freeform 148"/>
          <p:cNvSpPr>
            <a:spLocks/>
          </p:cNvSpPr>
          <p:nvPr/>
        </p:nvSpPr>
        <p:spPr bwMode="auto">
          <a:xfrm>
            <a:off x="8601075" y="3686176"/>
            <a:ext cx="63500" cy="252413"/>
          </a:xfrm>
          <a:custGeom>
            <a:avLst/>
            <a:gdLst>
              <a:gd name="T0" fmla="*/ 2147483646 w 131"/>
              <a:gd name="T1" fmla="*/ 2147483646 h 517"/>
              <a:gd name="T2" fmla="*/ 2147483646 w 131"/>
              <a:gd name="T3" fmla="*/ 2147483646 h 517"/>
              <a:gd name="T4" fmla="*/ 2147483646 w 131"/>
              <a:gd name="T5" fmla="*/ 2147483646 h 517"/>
              <a:gd name="T6" fmla="*/ 2147483646 w 131"/>
              <a:gd name="T7" fmla="*/ 2147483646 h 517"/>
              <a:gd name="T8" fmla="*/ 2147483646 w 131"/>
              <a:gd name="T9" fmla="*/ 2147483646 h 517"/>
              <a:gd name="T10" fmla="*/ 2147483646 w 131"/>
              <a:gd name="T11" fmla="*/ 2147483646 h 517"/>
              <a:gd name="T12" fmla="*/ 2147483646 w 131"/>
              <a:gd name="T13" fmla="*/ 2147483646 h 517"/>
              <a:gd name="T14" fmla="*/ 2147483646 w 131"/>
              <a:gd name="T15" fmla="*/ 2147483646 h 517"/>
              <a:gd name="T16" fmla="*/ 2147483646 w 131"/>
              <a:gd name="T17" fmla="*/ 2147483646 h 517"/>
              <a:gd name="T18" fmla="*/ 2147483646 w 131"/>
              <a:gd name="T19" fmla="*/ 2147483646 h 517"/>
              <a:gd name="T20" fmla="*/ 2147483646 w 131"/>
              <a:gd name="T21" fmla="*/ 2147483646 h 517"/>
              <a:gd name="T22" fmla="*/ 2147483646 w 131"/>
              <a:gd name="T23" fmla="*/ 2147483646 h 517"/>
              <a:gd name="T24" fmla="*/ 2147483646 w 131"/>
              <a:gd name="T25" fmla="*/ 2147483646 h 517"/>
              <a:gd name="T26" fmla="*/ 2147483646 w 131"/>
              <a:gd name="T27" fmla="*/ 2147483646 h 517"/>
              <a:gd name="T28" fmla="*/ 0 w 131"/>
              <a:gd name="T29" fmla="*/ 2147483646 h 517"/>
              <a:gd name="T30" fmla="*/ 2147483646 w 131"/>
              <a:gd name="T31" fmla="*/ 2147483646 h 517"/>
              <a:gd name="T32" fmla="*/ 2147483646 w 131"/>
              <a:gd name="T33" fmla="*/ 2147483646 h 517"/>
              <a:gd name="T34" fmla="*/ 2147483646 w 131"/>
              <a:gd name="T35" fmla="*/ 0 h 517"/>
              <a:gd name="T36" fmla="*/ 2147483646 w 131"/>
              <a:gd name="T37" fmla="*/ 2147483646 h 51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31" h="517">
                <a:moveTo>
                  <a:pt x="131" y="4"/>
                </a:moveTo>
                <a:lnTo>
                  <a:pt x="128" y="7"/>
                </a:lnTo>
                <a:lnTo>
                  <a:pt x="119" y="21"/>
                </a:lnTo>
                <a:lnTo>
                  <a:pt x="109" y="47"/>
                </a:lnTo>
                <a:lnTo>
                  <a:pt x="97" y="91"/>
                </a:lnTo>
                <a:lnTo>
                  <a:pt x="88" y="156"/>
                </a:lnTo>
                <a:lnTo>
                  <a:pt x="84" y="247"/>
                </a:lnTo>
                <a:lnTo>
                  <a:pt x="86" y="366"/>
                </a:lnTo>
                <a:lnTo>
                  <a:pt x="99" y="517"/>
                </a:lnTo>
                <a:lnTo>
                  <a:pt x="25" y="517"/>
                </a:lnTo>
                <a:lnTo>
                  <a:pt x="23" y="502"/>
                </a:lnTo>
                <a:lnTo>
                  <a:pt x="16" y="460"/>
                </a:lnTo>
                <a:lnTo>
                  <a:pt x="9" y="397"/>
                </a:lnTo>
                <a:lnTo>
                  <a:pt x="2" y="320"/>
                </a:lnTo>
                <a:lnTo>
                  <a:pt x="0" y="236"/>
                </a:lnTo>
                <a:lnTo>
                  <a:pt x="4" y="151"/>
                </a:lnTo>
                <a:lnTo>
                  <a:pt x="18" y="70"/>
                </a:lnTo>
                <a:lnTo>
                  <a:pt x="43" y="0"/>
                </a:lnTo>
                <a:lnTo>
                  <a:pt x="131" y="4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23" name="Freeform 149"/>
          <p:cNvSpPr>
            <a:spLocks/>
          </p:cNvSpPr>
          <p:nvPr/>
        </p:nvSpPr>
        <p:spPr bwMode="auto">
          <a:xfrm>
            <a:off x="8604250" y="3709988"/>
            <a:ext cx="50800" cy="201612"/>
          </a:xfrm>
          <a:custGeom>
            <a:avLst/>
            <a:gdLst>
              <a:gd name="T0" fmla="*/ 2147483646 w 104"/>
              <a:gd name="T1" fmla="*/ 2147483646 h 411"/>
              <a:gd name="T2" fmla="*/ 2147483646 w 104"/>
              <a:gd name="T3" fmla="*/ 2147483646 h 411"/>
              <a:gd name="T4" fmla="*/ 2147483646 w 104"/>
              <a:gd name="T5" fmla="*/ 2147483646 h 411"/>
              <a:gd name="T6" fmla="*/ 2147483646 w 104"/>
              <a:gd name="T7" fmla="*/ 2147483646 h 411"/>
              <a:gd name="T8" fmla="*/ 2147483646 w 104"/>
              <a:gd name="T9" fmla="*/ 2147483646 h 411"/>
              <a:gd name="T10" fmla="*/ 2147483646 w 104"/>
              <a:gd name="T11" fmla="*/ 2147483646 h 411"/>
              <a:gd name="T12" fmla="*/ 2147483646 w 104"/>
              <a:gd name="T13" fmla="*/ 2147483646 h 411"/>
              <a:gd name="T14" fmla="*/ 2147483646 w 104"/>
              <a:gd name="T15" fmla="*/ 2147483646 h 411"/>
              <a:gd name="T16" fmla="*/ 2147483646 w 104"/>
              <a:gd name="T17" fmla="*/ 2147483646 h 411"/>
              <a:gd name="T18" fmla="*/ 2147483646 w 104"/>
              <a:gd name="T19" fmla="*/ 2147483646 h 411"/>
              <a:gd name="T20" fmla="*/ 2147483646 w 104"/>
              <a:gd name="T21" fmla="*/ 2147483646 h 411"/>
              <a:gd name="T22" fmla="*/ 2147483646 w 104"/>
              <a:gd name="T23" fmla="*/ 2147483646 h 411"/>
              <a:gd name="T24" fmla="*/ 2147483646 w 104"/>
              <a:gd name="T25" fmla="*/ 2147483646 h 411"/>
              <a:gd name="T26" fmla="*/ 2147483646 w 104"/>
              <a:gd name="T27" fmla="*/ 2147483646 h 411"/>
              <a:gd name="T28" fmla="*/ 0 w 104"/>
              <a:gd name="T29" fmla="*/ 2147483646 h 411"/>
              <a:gd name="T30" fmla="*/ 2147483646 w 104"/>
              <a:gd name="T31" fmla="*/ 2147483646 h 411"/>
              <a:gd name="T32" fmla="*/ 2147483646 w 104"/>
              <a:gd name="T33" fmla="*/ 2147483646 h 411"/>
              <a:gd name="T34" fmla="*/ 2147483646 w 104"/>
              <a:gd name="T35" fmla="*/ 0 h 411"/>
              <a:gd name="T36" fmla="*/ 2147483646 w 104"/>
              <a:gd name="T37" fmla="*/ 2147483646 h 41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04" h="411">
                <a:moveTo>
                  <a:pt x="104" y="4"/>
                </a:moveTo>
                <a:lnTo>
                  <a:pt x="101" y="7"/>
                </a:lnTo>
                <a:lnTo>
                  <a:pt x="94" y="17"/>
                </a:lnTo>
                <a:lnTo>
                  <a:pt x="86" y="38"/>
                </a:lnTo>
                <a:lnTo>
                  <a:pt x="76" y="73"/>
                </a:lnTo>
                <a:lnTo>
                  <a:pt x="69" y="125"/>
                </a:lnTo>
                <a:lnTo>
                  <a:pt x="65" y="196"/>
                </a:lnTo>
                <a:lnTo>
                  <a:pt x="67" y="291"/>
                </a:lnTo>
                <a:lnTo>
                  <a:pt x="77" y="411"/>
                </a:lnTo>
                <a:lnTo>
                  <a:pt x="19" y="411"/>
                </a:lnTo>
                <a:lnTo>
                  <a:pt x="17" y="399"/>
                </a:lnTo>
                <a:lnTo>
                  <a:pt x="11" y="365"/>
                </a:lnTo>
                <a:lnTo>
                  <a:pt x="6" y="316"/>
                </a:lnTo>
                <a:lnTo>
                  <a:pt x="2" y="255"/>
                </a:lnTo>
                <a:lnTo>
                  <a:pt x="0" y="188"/>
                </a:lnTo>
                <a:lnTo>
                  <a:pt x="4" y="120"/>
                </a:lnTo>
                <a:lnTo>
                  <a:pt x="15" y="55"/>
                </a:lnTo>
                <a:lnTo>
                  <a:pt x="34" y="0"/>
                </a:lnTo>
                <a:lnTo>
                  <a:pt x="104" y="4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24" name="Freeform 150"/>
          <p:cNvSpPr>
            <a:spLocks/>
          </p:cNvSpPr>
          <p:nvPr/>
        </p:nvSpPr>
        <p:spPr bwMode="auto">
          <a:xfrm>
            <a:off x="8609013" y="3735389"/>
            <a:ext cx="36512" cy="147637"/>
          </a:xfrm>
          <a:custGeom>
            <a:avLst/>
            <a:gdLst>
              <a:gd name="T0" fmla="*/ 2147483646 w 76"/>
              <a:gd name="T1" fmla="*/ 2147483646 h 302"/>
              <a:gd name="T2" fmla="*/ 2147483646 w 76"/>
              <a:gd name="T3" fmla="*/ 2147483646 h 302"/>
              <a:gd name="T4" fmla="*/ 2147483646 w 76"/>
              <a:gd name="T5" fmla="*/ 2147483646 h 302"/>
              <a:gd name="T6" fmla="*/ 2147483646 w 76"/>
              <a:gd name="T7" fmla="*/ 2147483646 h 302"/>
              <a:gd name="T8" fmla="*/ 2147483646 w 76"/>
              <a:gd name="T9" fmla="*/ 2147483646 h 302"/>
              <a:gd name="T10" fmla="*/ 2147483646 w 76"/>
              <a:gd name="T11" fmla="*/ 2147483646 h 302"/>
              <a:gd name="T12" fmla="*/ 2147483646 w 76"/>
              <a:gd name="T13" fmla="*/ 2147483646 h 302"/>
              <a:gd name="T14" fmla="*/ 2147483646 w 76"/>
              <a:gd name="T15" fmla="*/ 2147483646 h 302"/>
              <a:gd name="T16" fmla="*/ 2147483646 w 76"/>
              <a:gd name="T17" fmla="*/ 2147483646 h 302"/>
              <a:gd name="T18" fmla="*/ 2147483646 w 76"/>
              <a:gd name="T19" fmla="*/ 2147483646 h 302"/>
              <a:gd name="T20" fmla="*/ 2147483646 w 76"/>
              <a:gd name="T21" fmla="*/ 2147483646 h 302"/>
              <a:gd name="T22" fmla="*/ 2147483646 w 76"/>
              <a:gd name="T23" fmla="*/ 2147483646 h 302"/>
              <a:gd name="T24" fmla="*/ 2147483646 w 76"/>
              <a:gd name="T25" fmla="*/ 2147483646 h 302"/>
              <a:gd name="T26" fmla="*/ 2147483646 w 76"/>
              <a:gd name="T27" fmla="*/ 2147483646 h 302"/>
              <a:gd name="T28" fmla="*/ 0 w 76"/>
              <a:gd name="T29" fmla="*/ 2147483646 h 302"/>
              <a:gd name="T30" fmla="*/ 2147483646 w 76"/>
              <a:gd name="T31" fmla="*/ 2147483646 h 302"/>
              <a:gd name="T32" fmla="*/ 2147483646 w 76"/>
              <a:gd name="T33" fmla="*/ 2147483646 h 302"/>
              <a:gd name="T34" fmla="*/ 2147483646 w 76"/>
              <a:gd name="T35" fmla="*/ 0 h 302"/>
              <a:gd name="T36" fmla="*/ 2147483646 w 76"/>
              <a:gd name="T37" fmla="*/ 2147483646 h 30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76" h="302">
                <a:moveTo>
                  <a:pt x="76" y="2"/>
                </a:moveTo>
                <a:lnTo>
                  <a:pt x="74" y="4"/>
                </a:lnTo>
                <a:lnTo>
                  <a:pt x="70" y="12"/>
                </a:lnTo>
                <a:lnTo>
                  <a:pt x="62" y="28"/>
                </a:lnTo>
                <a:lnTo>
                  <a:pt x="56" y="53"/>
                </a:lnTo>
                <a:lnTo>
                  <a:pt x="51" y="92"/>
                </a:lnTo>
                <a:lnTo>
                  <a:pt x="49" y="145"/>
                </a:lnTo>
                <a:lnTo>
                  <a:pt x="50" y="214"/>
                </a:lnTo>
                <a:lnTo>
                  <a:pt x="57" y="302"/>
                </a:lnTo>
                <a:lnTo>
                  <a:pt x="14" y="302"/>
                </a:lnTo>
                <a:lnTo>
                  <a:pt x="13" y="294"/>
                </a:lnTo>
                <a:lnTo>
                  <a:pt x="9" y="269"/>
                </a:lnTo>
                <a:lnTo>
                  <a:pt x="4" y="232"/>
                </a:lnTo>
                <a:lnTo>
                  <a:pt x="1" y="188"/>
                </a:lnTo>
                <a:lnTo>
                  <a:pt x="0" y="138"/>
                </a:lnTo>
                <a:lnTo>
                  <a:pt x="2" y="89"/>
                </a:lnTo>
                <a:lnTo>
                  <a:pt x="10" y="41"/>
                </a:lnTo>
                <a:lnTo>
                  <a:pt x="25" y="0"/>
                </a:lnTo>
                <a:lnTo>
                  <a:pt x="76" y="2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25" name="Rectangle 151"/>
          <p:cNvSpPr>
            <a:spLocks noChangeArrowheads="1"/>
          </p:cNvSpPr>
          <p:nvPr/>
        </p:nvSpPr>
        <p:spPr bwMode="auto">
          <a:xfrm>
            <a:off x="8123238" y="3698875"/>
            <a:ext cx="11112" cy="4699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101426" name="Freeform 152"/>
          <p:cNvSpPr>
            <a:spLocks/>
          </p:cNvSpPr>
          <p:nvPr/>
        </p:nvSpPr>
        <p:spPr bwMode="auto">
          <a:xfrm>
            <a:off x="8288339" y="3692526"/>
            <a:ext cx="180975" cy="214313"/>
          </a:xfrm>
          <a:custGeom>
            <a:avLst/>
            <a:gdLst>
              <a:gd name="T0" fmla="*/ 2147483646 w 375"/>
              <a:gd name="T1" fmla="*/ 2147483646 h 440"/>
              <a:gd name="T2" fmla="*/ 2147483646 w 375"/>
              <a:gd name="T3" fmla="*/ 2147483646 h 440"/>
              <a:gd name="T4" fmla="*/ 2147483646 w 375"/>
              <a:gd name="T5" fmla="*/ 2147483646 h 440"/>
              <a:gd name="T6" fmla="*/ 2147483646 w 375"/>
              <a:gd name="T7" fmla="*/ 2147483646 h 440"/>
              <a:gd name="T8" fmla="*/ 2147483646 w 375"/>
              <a:gd name="T9" fmla="*/ 2147483646 h 440"/>
              <a:gd name="T10" fmla="*/ 2147483646 w 375"/>
              <a:gd name="T11" fmla="*/ 2147483646 h 440"/>
              <a:gd name="T12" fmla="*/ 0 w 375"/>
              <a:gd name="T13" fmla="*/ 2147483646 h 440"/>
              <a:gd name="T14" fmla="*/ 2147483646 w 375"/>
              <a:gd name="T15" fmla="*/ 2147483646 h 440"/>
              <a:gd name="T16" fmla="*/ 2147483646 w 375"/>
              <a:gd name="T17" fmla="*/ 2147483646 h 440"/>
              <a:gd name="T18" fmla="*/ 2147483646 w 375"/>
              <a:gd name="T19" fmla="*/ 2147483646 h 440"/>
              <a:gd name="T20" fmla="*/ 2147483646 w 375"/>
              <a:gd name="T21" fmla="*/ 2147483646 h 440"/>
              <a:gd name="T22" fmla="*/ 2147483646 w 375"/>
              <a:gd name="T23" fmla="*/ 2147483646 h 440"/>
              <a:gd name="T24" fmla="*/ 2147483646 w 375"/>
              <a:gd name="T25" fmla="*/ 2147483646 h 440"/>
              <a:gd name="T26" fmla="*/ 2147483646 w 375"/>
              <a:gd name="T27" fmla="*/ 2147483646 h 440"/>
              <a:gd name="T28" fmla="*/ 2147483646 w 375"/>
              <a:gd name="T29" fmla="*/ 2147483646 h 440"/>
              <a:gd name="T30" fmla="*/ 2147483646 w 375"/>
              <a:gd name="T31" fmla="*/ 2147483646 h 440"/>
              <a:gd name="T32" fmla="*/ 2147483646 w 375"/>
              <a:gd name="T33" fmla="*/ 2147483646 h 440"/>
              <a:gd name="T34" fmla="*/ 2147483646 w 375"/>
              <a:gd name="T35" fmla="*/ 2147483646 h 440"/>
              <a:gd name="T36" fmla="*/ 2147483646 w 375"/>
              <a:gd name="T37" fmla="*/ 2147483646 h 440"/>
              <a:gd name="T38" fmla="*/ 2147483646 w 375"/>
              <a:gd name="T39" fmla="*/ 2147483646 h 440"/>
              <a:gd name="T40" fmla="*/ 2147483646 w 375"/>
              <a:gd name="T41" fmla="*/ 2147483646 h 440"/>
              <a:gd name="T42" fmla="*/ 2147483646 w 375"/>
              <a:gd name="T43" fmla="*/ 2147483646 h 440"/>
              <a:gd name="T44" fmla="*/ 2147483646 w 375"/>
              <a:gd name="T45" fmla="*/ 2147483646 h 440"/>
              <a:gd name="T46" fmla="*/ 2147483646 w 375"/>
              <a:gd name="T47" fmla="*/ 2147483646 h 440"/>
              <a:gd name="T48" fmla="*/ 2147483646 w 375"/>
              <a:gd name="T49" fmla="*/ 2147483646 h 440"/>
              <a:gd name="T50" fmla="*/ 2147483646 w 375"/>
              <a:gd name="T51" fmla="*/ 2147483646 h 440"/>
              <a:gd name="T52" fmla="*/ 2147483646 w 375"/>
              <a:gd name="T53" fmla="*/ 2147483646 h 440"/>
              <a:gd name="T54" fmla="*/ 2147483646 w 375"/>
              <a:gd name="T55" fmla="*/ 2147483646 h 440"/>
              <a:gd name="T56" fmla="*/ 2147483646 w 375"/>
              <a:gd name="T57" fmla="*/ 2147483646 h 440"/>
              <a:gd name="T58" fmla="*/ 2147483646 w 375"/>
              <a:gd name="T59" fmla="*/ 2147483646 h 440"/>
              <a:gd name="T60" fmla="*/ 2147483646 w 375"/>
              <a:gd name="T61" fmla="*/ 2147483646 h 440"/>
              <a:gd name="T62" fmla="*/ 2147483646 w 375"/>
              <a:gd name="T63" fmla="*/ 2147483646 h 440"/>
              <a:gd name="T64" fmla="*/ 2147483646 w 375"/>
              <a:gd name="T65" fmla="*/ 2147483646 h 440"/>
              <a:gd name="T66" fmla="*/ 2147483646 w 375"/>
              <a:gd name="T67" fmla="*/ 2147483646 h 440"/>
              <a:gd name="T68" fmla="*/ 2147483646 w 375"/>
              <a:gd name="T69" fmla="*/ 2147483646 h 440"/>
              <a:gd name="T70" fmla="*/ 2147483646 w 375"/>
              <a:gd name="T71" fmla="*/ 2147483646 h 440"/>
              <a:gd name="T72" fmla="*/ 2147483646 w 375"/>
              <a:gd name="T73" fmla="*/ 2147483646 h 440"/>
              <a:gd name="T74" fmla="*/ 2147483646 w 375"/>
              <a:gd name="T75" fmla="*/ 2147483646 h 440"/>
              <a:gd name="T76" fmla="*/ 2147483646 w 375"/>
              <a:gd name="T77" fmla="*/ 2147483646 h 440"/>
              <a:gd name="T78" fmla="*/ 2147483646 w 375"/>
              <a:gd name="T79" fmla="*/ 2147483646 h 440"/>
              <a:gd name="T80" fmla="*/ 2147483646 w 375"/>
              <a:gd name="T81" fmla="*/ 2147483646 h 440"/>
              <a:gd name="T82" fmla="*/ 2147483646 w 375"/>
              <a:gd name="T83" fmla="*/ 0 h 440"/>
              <a:gd name="T84" fmla="*/ 2147483646 w 375"/>
              <a:gd name="T85" fmla="*/ 2147483646 h 440"/>
              <a:gd name="T86" fmla="*/ 2147483646 w 375"/>
              <a:gd name="T87" fmla="*/ 2147483646 h 440"/>
              <a:gd name="T88" fmla="*/ 2147483646 w 375"/>
              <a:gd name="T89" fmla="*/ 2147483646 h 440"/>
              <a:gd name="T90" fmla="*/ 2147483646 w 375"/>
              <a:gd name="T91" fmla="*/ 2147483646 h 440"/>
              <a:gd name="T92" fmla="*/ 2147483646 w 375"/>
              <a:gd name="T93" fmla="*/ 2147483646 h 440"/>
              <a:gd name="T94" fmla="*/ 2147483646 w 375"/>
              <a:gd name="T95" fmla="*/ 2147483646 h 440"/>
              <a:gd name="T96" fmla="*/ 2147483646 w 375"/>
              <a:gd name="T97" fmla="*/ 2147483646 h 44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375" h="440">
                <a:moveTo>
                  <a:pt x="35" y="41"/>
                </a:moveTo>
                <a:lnTo>
                  <a:pt x="32" y="49"/>
                </a:lnTo>
                <a:lnTo>
                  <a:pt x="25" y="74"/>
                </a:lnTo>
                <a:lnTo>
                  <a:pt x="17" y="112"/>
                </a:lnTo>
                <a:lnTo>
                  <a:pt x="8" y="163"/>
                </a:lnTo>
                <a:lnTo>
                  <a:pt x="2" y="223"/>
                </a:lnTo>
                <a:lnTo>
                  <a:pt x="0" y="290"/>
                </a:lnTo>
                <a:lnTo>
                  <a:pt x="7" y="363"/>
                </a:lnTo>
                <a:lnTo>
                  <a:pt x="23" y="440"/>
                </a:lnTo>
                <a:lnTo>
                  <a:pt x="23" y="437"/>
                </a:lnTo>
                <a:lnTo>
                  <a:pt x="23" y="427"/>
                </a:lnTo>
                <a:lnTo>
                  <a:pt x="23" y="411"/>
                </a:lnTo>
                <a:lnTo>
                  <a:pt x="23" y="391"/>
                </a:lnTo>
                <a:lnTo>
                  <a:pt x="25" y="367"/>
                </a:lnTo>
                <a:lnTo>
                  <a:pt x="28" y="341"/>
                </a:lnTo>
                <a:lnTo>
                  <a:pt x="33" y="312"/>
                </a:lnTo>
                <a:lnTo>
                  <a:pt x="39" y="281"/>
                </a:lnTo>
                <a:lnTo>
                  <a:pt x="49" y="251"/>
                </a:lnTo>
                <a:lnTo>
                  <a:pt x="61" y="222"/>
                </a:lnTo>
                <a:lnTo>
                  <a:pt x="75" y="194"/>
                </a:lnTo>
                <a:lnTo>
                  <a:pt x="93" y="168"/>
                </a:lnTo>
                <a:lnTo>
                  <a:pt x="116" y="145"/>
                </a:lnTo>
                <a:lnTo>
                  <a:pt x="141" y="127"/>
                </a:lnTo>
                <a:lnTo>
                  <a:pt x="173" y="114"/>
                </a:lnTo>
                <a:lnTo>
                  <a:pt x="208" y="106"/>
                </a:lnTo>
                <a:lnTo>
                  <a:pt x="210" y="104"/>
                </a:lnTo>
                <a:lnTo>
                  <a:pt x="217" y="100"/>
                </a:lnTo>
                <a:lnTo>
                  <a:pt x="227" y="92"/>
                </a:lnTo>
                <a:lnTo>
                  <a:pt x="245" y="82"/>
                </a:lnTo>
                <a:lnTo>
                  <a:pt x="267" y="69"/>
                </a:lnTo>
                <a:lnTo>
                  <a:pt x="296" y="54"/>
                </a:lnTo>
                <a:lnTo>
                  <a:pt x="332" y="36"/>
                </a:lnTo>
                <a:lnTo>
                  <a:pt x="375" y="17"/>
                </a:lnTo>
                <a:lnTo>
                  <a:pt x="373" y="16"/>
                </a:lnTo>
                <a:lnTo>
                  <a:pt x="366" y="15"/>
                </a:lnTo>
                <a:lnTo>
                  <a:pt x="357" y="13"/>
                </a:lnTo>
                <a:lnTo>
                  <a:pt x="343" y="10"/>
                </a:lnTo>
                <a:lnTo>
                  <a:pt x="326" y="7"/>
                </a:lnTo>
                <a:lnTo>
                  <a:pt x="307" y="5"/>
                </a:lnTo>
                <a:lnTo>
                  <a:pt x="285" y="3"/>
                </a:lnTo>
                <a:lnTo>
                  <a:pt x="261" y="1"/>
                </a:lnTo>
                <a:lnTo>
                  <a:pt x="235" y="0"/>
                </a:lnTo>
                <a:lnTo>
                  <a:pt x="208" y="1"/>
                </a:lnTo>
                <a:lnTo>
                  <a:pt x="180" y="2"/>
                </a:lnTo>
                <a:lnTo>
                  <a:pt x="151" y="5"/>
                </a:lnTo>
                <a:lnTo>
                  <a:pt x="122" y="10"/>
                </a:lnTo>
                <a:lnTo>
                  <a:pt x="92" y="18"/>
                </a:lnTo>
                <a:lnTo>
                  <a:pt x="63" y="28"/>
                </a:lnTo>
                <a:lnTo>
                  <a:pt x="35" y="41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27" name="Freeform 153"/>
          <p:cNvSpPr>
            <a:spLocks/>
          </p:cNvSpPr>
          <p:nvPr/>
        </p:nvSpPr>
        <p:spPr bwMode="auto">
          <a:xfrm>
            <a:off x="8035926" y="3852864"/>
            <a:ext cx="149225" cy="39687"/>
          </a:xfrm>
          <a:custGeom>
            <a:avLst/>
            <a:gdLst>
              <a:gd name="T0" fmla="*/ 0 w 305"/>
              <a:gd name="T1" fmla="*/ 2147483646 h 83"/>
              <a:gd name="T2" fmla="*/ 0 w 305"/>
              <a:gd name="T3" fmla="*/ 2147483646 h 83"/>
              <a:gd name="T4" fmla="*/ 2147483646 w 305"/>
              <a:gd name="T5" fmla="*/ 2147483646 h 83"/>
              <a:gd name="T6" fmla="*/ 2147483646 w 305"/>
              <a:gd name="T7" fmla="*/ 2147483646 h 83"/>
              <a:gd name="T8" fmla="*/ 2147483646 w 305"/>
              <a:gd name="T9" fmla="*/ 2147483646 h 83"/>
              <a:gd name="T10" fmla="*/ 2147483646 w 305"/>
              <a:gd name="T11" fmla="*/ 2147483646 h 83"/>
              <a:gd name="T12" fmla="*/ 2147483646 w 305"/>
              <a:gd name="T13" fmla="*/ 2147483646 h 83"/>
              <a:gd name="T14" fmla="*/ 2147483646 w 305"/>
              <a:gd name="T15" fmla="*/ 2147483646 h 83"/>
              <a:gd name="T16" fmla="*/ 2147483646 w 305"/>
              <a:gd name="T17" fmla="*/ 2147483646 h 83"/>
              <a:gd name="T18" fmla="*/ 2147483646 w 305"/>
              <a:gd name="T19" fmla="*/ 2147483646 h 83"/>
              <a:gd name="T20" fmla="*/ 2147483646 w 305"/>
              <a:gd name="T21" fmla="*/ 2147483646 h 83"/>
              <a:gd name="T22" fmla="*/ 2147483646 w 305"/>
              <a:gd name="T23" fmla="*/ 0 h 83"/>
              <a:gd name="T24" fmla="*/ 2147483646 w 305"/>
              <a:gd name="T25" fmla="*/ 0 h 83"/>
              <a:gd name="T26" fmla="*/ 2147483646 w 305"/>
              <a:gd name="T27" fmla="*/ 2147483646 h 83"/>
              <a:gd name="T28" fmla="*/ 2147483646 w 305"/>
              <a:gd name="T29" fmla="*/ 2147483646 h 83"/>
              <a:gd name="T30" fmla="*/ 2147483646 w 305"/>
              <a:gd name="T31" fmla="*/ 2147483646 h 83"/>
              <a:gd name="T32" fmla="*/ 2147483646 w 305"/>
              <a:gd name="T33" fmla="*/ 2147483646 h 83"/>
              <a:gd name="T34" fmla="*/ 2147483646 w 305"/>
              <a:gd name="T35" fmla="*/ 2147483646 h 83"/>
              <a:gd name="T36" fmla="*/ 2147483646 w 305"/>
              <a:gd name="T37" fmla="*/ 2147483646 h 83"/>
              <a:gd name="T38" fmla="*/ 2147483646 w 305"/>
              <a:gd name="T39" fmla="*/ 2147483646 h 83"/>
              <a:gd name="T40" fmla="*/ 2147483646 w 305"/>
              <a:gd name="T41" fmla="*/ 2147483646 h 83"/>
              <a:gd name="T42" fmla="*/ 2147483646 w 305"/>
              <a:gd name="T43" fmla="*/ 2147483646 h 83"/>
              <a:gd name="T44" fmla="*/ 2147483646 w 305"/>
              <a:gd name="T45" fmla="*/ 2147483646 h 83"/>
              <a:gd name="T46" fmla="*/ 2147483646 w 305"/>
              <a:gd name="T47" fmla="*/ 2147483646 h 83"/>
              <a:gd name="T48" fmla="*/ 2147483646 w 305"/>
              <a:gd name="T49" fmla="*/ 2147483646 h 83"/>
              <a:gd name="T50" fmla="*/ 2147483646 w 305"/>
              <a:gd name="T51" fmla="*/ 2147483646 h 83"/>
              <a:gd name="T52" fmla="*/ 2147483646 w 305"/>
              <a:gd name="T53" fmla="*/ 2147483646 h 83"/>
              <a:gd name="T54" fmla="*/ 2147483646 w 305"/>
              <a:gd name="T55" fmla="*/ 2147483646 h 83"/>
              <a:gd name="T56" fmla="*/ 2147483646 w 305"/>
              <a:gd name="T57" fmla="*/ 2147483646 h 83"/>
              <a:gd name="T58" fmla="*/ 2147483646 w 305"/>
              <a:gd name="T59" fmla="*/ 2147483646 h 83"/>
              <a:gd name="T60" fmla="*/ 2147483646 w 305"/>
              <a:gd name="T61" fmla="*/ 2147483646 h 83"/>
              <a:gd name="T62" fmla="*/ 2147483646 w 305"/>
              <a:gd name="T63" fmla="*/ 2147483646 h 83"/>
              <a:gd name="T64" fmla="*/ 2147483646 w 305"/>
              <a:gd name="T65" fmla="*/ 2147483646 h 83"/>
              <a:gd name="T66" fmla="*/ 0 w 305"/>
              <a:gd name="T67" fmla="*/ 2147483646 h 83"/>
              <a:gd name="T68" fmla="*/ 0 w 305"/>
              <a:gd name="T69" fmla="*/ 2147483646 h 8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305" h="83">
                <a:moveTo>
                  <a:pt x="0" y="53"/>
                </a:moveTo>
                <a:lnTo>
                  <a:pt x="0" y="52"/>
                </a:lnTo>
                <a:lnTo>
                  <a:pt x="2" y="48"/>
                </a:lnTo>
                <a:lnTo>
                  <a:pt x="5" y="44"/>
                </a:lnTo>
                <a:lnTo>
                  <a:pt x="11" y="37"/>
                </a:lnTo>
                <a:lnTo>
                  <a:pt x="18" y="31"/>
                </a:lnTo>
                <a:lnTo>
                  <a:pt x="27" y="25"/>
                </a:lnTo>
                <a:lnTo>
                  <a:pt x="39" y="18"/>
                </a:lnTo>
                <a:lnTo>
                  <a:pt x="54" y="12"/>
                </a:lnTo>
                <a:lnTo>
                  <a:pt x="72" y="6"/>
                </a:lnTo>
                <a:lnTo>
                  <a:pt x="92" y="2"/>
                </a:lnTo>
                <a:lnTo>
                  <a:pt x="118" y="0"/>
                </a:lnTo>
                <a:lnTo>
                  <a:pt x="146" y="0"/>
                </a:lnTo>
                <a:lnTo>
                  <a:pt x="180" y="2"/>
                </a:lnTo>
                <a:lnTo>
                  <a:pt x="216" y="7"/>
                </a:lnTo>
                <a:lnTo>
                  <a:pt x="258" y="16"/>
                </a:lnTo>
                <a:lnTo>
                  <a:pt x="305" y="29"/>
                </a:lnTo>
                <a:lnTo>
                  <a:pt x="299" y="47"/>
                </a:lnTo>
                <a:lnTo>
                  <a:pt x="297" y="46"/>
                </a:lnTo>
                <a:lnTo>
                  <a:pt x="289" y="44"/>
                </a:lnTo>
                <a:lnTo>
                  <a:pt x="277" y="41"/>
                </a:lnTo>
                <a:lnTo>
                  <a:pt x="262" y="36"/>
                </a:lnTo>
                <a:lnTo>
                  <a:pt x="244" y="32"/>
                </a:lnTo>
                <a:lnTo>
                  <a:pt x="224" y="28"/>
                </a:lnTo>
                <a:lnTo>
                  <a:pt x="201" y="25"/>
                </a:lnTo>
                <a:lnTo>
                  <a:pt x="176" y="22"/>
                </a:lnTo>
                <a:lnTo>
                  <a:pt x="152" y="21"/>
                </a:lnTo>
                <a:lnTo>
                  <a:pt x="126" y="21"/>
                </a:lnTo>
                <a:lnTo>
                  <a:pt x="101" y="23"/>
                </a:lnTo>
                <a:lnTo>
                  <a:pt x="77" y="29"/>
                </a:lnTo>
                <a:lnTo>
                  <a:pt x="55" y="37"/>
                </a:lnTo>
                <a:lnTo>
                  <a:pt x="33" y="48"/>
                </a:lnTo>
                <a:lnTo>
                  <a:pt x="15" y="63"/>
                </a:lnTo>
                <a:lnTo>
                  <a:pt x="0" y="83"/>
                </a:lnTo>
                <a:lnTo>
                  <a:pt x="0" y="53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28" name="Freeform 154"/>
          <p:cNvSpPr>
            <a:spLocks/>
          </p:cNvSpPr>
          <p:nvPr/>
        </p:nvSpPr>
        <p:spPr bwMode="auto">
          <a:xfrm>
            <a:off x="8035926" y="3754439"/>
            <a:ext cx="149225" cy="41275"/>
          </a:xfrm>
          <a:custGeom>
            <a:avLst/>
            <a:gdLst>
              <a:gd name="T0" fmla="*/ 0 w 305"/>
              <a:gd name="T1" fmla="*/ 2147483646 h 83"/>
              <a:gd name="T2" fmla="*/ 0 w 305"/>
              <a:gd name="T3" fmla="*/ 2147483646 h 83"/>
              <a:gd name="T4" fmla="*/ 2147483646 w 305"/>
              <a:gd name="T5" fmla="*/ 2147483646 h 83"/>
              <a:gd name="T6" fmla="*/ 2147483646 w 305"/>
              <a:gd name="T7" fmla="*/ 2147483646 h 83"/>
              <a:gd name="T8" fmla="*/ 2147483646 w 305"/>
              <a:gd name="T9" fmla="*/ 2147483646 h 83"/>
              <a:gd name="T10" fmla="*/ 2147483646 w 305"/>
              <a:gd name="T11" fmla="*/ 2147483646 h 83"/>
              <a:gd name="T12" fmla="*/ 2147483646 w 305"/>
              <a:gd name="T13" fmla="*/ 2147483646 h 83"/>
              <a:gd name="T14" fmla="*/ 2147483646 w 305"/>
              <a:gd name="T15" fmla="*/ 2147483646 h 83"/>
              <a:gd name="T16" fmla="*/ 2147483646 w 305"/>
              <a:gd name="T17" fmla="*/ 2147483646 h 83"/>
              <a:gd name="T18" fmla="*/ 2147483646 w 305"/>
              <a:gd name="T19" fmla="*/ 2147483646 h 83"/>
              <a:gd name="T20" fmla="*/ 2147483646 w 305"/>
              <a:gd name="T21" fmla="*/ 2147483646 h 83"/>
              <a:gd name="T22" fmla="*/ 2147483646 w 305"/>
              <a:gd name="T23" fmla="*/ 0 h 83"/>
              <a:gd name="T24" fmla="*/ 2147483646 w 305"/>
              <a:gd name="T25" fmla="*/ 0 h 83"/>
              <a:gd name="T26" fmla="*/ 2147483646 w 305"/>
              <a:gd name="T27" fmla="*/ 2147483646 h 83"/>
              <a:gd name="T28" fmla="*/ 2147483646 w 305"/>
              <a:gd name="T29" fmla="*/ 2147483646 h 83"/>
              <a:gd name="T30" fmla="*/ 2147483646 w 305"/>
              <a:gd name="T31" fmla="*/ 2147483646 h 83"/>
              <a:gd name="T32" fmla="*/ 2147483646 w 305"/>
              <a:gd name="T33" fmla="*/ 2147483646 h 83"/>
              <a:gd name="T34" fmla="*/ 2147483646 w 305"/>
              <a:gd name="T35" fmla="*/ 2147483646 h 83"/>
              <a:gd name="T36" fmla="*/ 2147483646 w 305"/>
              <a:gd name="T37" fmla="*/ 2147483646 h 83"/>
              <a:gd name="T38" fmla="*/ 2147483646 w 305"/>
              <a:gd name="T39" fmla="*/ 2147483646 h 83"/>
              <a:gd name="T40" fmla="*/ 2147483646 w 305"/>
              <a:gd name="T41" fmla="*/ 2147483646 h 83"/>
              <a:gd name="T42" fmla="*/ 2147483646 w 305"/>
              <a:gd name="T43" fmla="*/ 2147483646 h 83"/>
              <a:gd name="T44" fmla="*/ 2147483646 w 305"/>
              <a:gd name="T45" fmla="*/ 2147483646 h 83"/>
              <a:gd name="T46" fmla="*/ 2147483646 w 305"/>
              <a:gd name="T47" fmla="*/ 2147483646 h 83"/>
              <a:gd name="T48" fmla="*/ 2147483646 w 305"/>
              <a:gd name="T49" fmla="*/ 2147483646 h 83"/>
              <a:gd name="T50" fmla="*/ 2147483646 w 305"/>
              <a:gd name="T51" fmla="*/ 2147483646 h 83"/>
              <a:gd name="T52" fmla="*/ 2147483646 w 305"/>
              <a:gd name="T53" fmla="*/ 2147483646 h 83"/>
              <a:gd name="T54" fmla="*/ 2147483646 w 305"/>
              <a:gd name="T55" fmla="*/ 2147483646 h 83"/>
              <a:gd name="T56" fmla="*/ 2147483646 w 305"/>
              <a:gd name="T57" fmla="*/ 2147483646 h 83"/>
              <a:gd name="T58" fmla="*/ 2147483646 w 305"/>
              <a:gd name="T59" fmla="*/ 2147483646 h 83"/>
              <a:gd name="T60" fmla="*/ 2147483646 w 305"/>
              <a:gd name="T61" fmla="*/ 2147483646 h 83"/>
              <a:gd name="T62" fmla="*/ 2147483646 w 305"/>
              <a:gd name="T63" fmla="*/ 2147483646 h 83"/>
              <a:gd name="T64" fmla="*/ 2147483646 w 305"/>
              <a:gd name="T65" fmla="*/ 2147483646 h 83"/>
              <a:gd name="T66" fmla="*/ 0 w 305"/>
              <a:gd name="T67" fmla="*/ 2147483646 h 83"/>
              <a:gd name="T68" fmla="*/ 0 w 305"/>
              <a:gd name="T69" fmla="*/ 2147483646 h 8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305" h="83">
                <a:moveTo>
                  <a:pt x="0" y="53"/>
                </a:moveTo>
                <a:lnTo>
                  <a:pt x="0" y="52"/>
                </a:lnTo>
                <a:lnTo>
                  <a:pt x="2" y="49"/>
                </a:lnTo>
                <a:lnTo>
                  <a:pt x="5" y="44"/>
                </a:lnTo>
                <a:lnTo>
                  <a:pt x="11" y="38"/>
                </a:lnTo>
                <a:lnTo>
                  <a:pt x="18" y="31"/>
                </a:lnTo>
                <a:lnTo>
                  <a:pt x="27" y="25"/>
                </a:lnTo>
                <a:lnTo>
                  <a:pt x="39" y="17"/>
                </a:lnTo>
                <a:lnTo>
                  <a:pt x="54" y="12"/>
                </a:lnTo>
                <a:lnTo>
                  <a:pt x="72" y="7"/>
                </a:lnTo>
                <a:lnTo>
                  <a:pt x="92" y="2"/>
                </a:lnTo>
                <a:lnTo>
                  <a:pt x="118" y="0"/>
                </a:lnTo>
                <a:lnTo>
                  <a:pt x="146" y="0"/>
                </a:lnTo>
                <a:lnTo>
                  <a:pt x="180" y="2"/>
                </a:lnTo>
                <a:lnTo>
                  <a:pt x="216" y="8"/>
                </a:lnTo>
                <a:lnTo>
                  <a:pt x="258" y="16"/>
                </a:lnTo>
                <a:lnTo>
                  <a:pt x="305" y="29"/>
                </a:lnTo>
                <a:lnTo>
                  <a:pt x="299" y="47"/>
                </a:lnTo>
                <a:lnTo>
                  <a:pt x="297" y="45"/>
                </a:lnTo>
                <a:lnTo>
                  <a:pt x="289" y="43"/>
                </a:lnTo>
                <a:lnTo>
                  <a:pt x="277" y="40"/>
                </a:lnTo>
                <a:lnTo>
                  <a:pt x="262" y="36"/>
                </a:lnTo>
                <a:lnTo>
                  <a:pt x="244" y="33"/>
                </a:lnTo>
                <a:lnTo>
                  <a:pt x="224" y="28"/>
                </a:lnTo>
                <a:lnTo>
                  <a:pt x="201" y="25"/>
                </a:lnTo>
                <a:lnTo>
                  <a:pt x="176" y="22"/>
                </a:lnTo>
                <a:lnTo>
                  <a:pt x="152" y="21"/>
                </a:lnTo>
                <a:lnTo>
                  <a:pt x="126" y="22"/>
                </a:lnTo>
                <a:lnTo>
                  <a:pt x="101" y="24"/>
                </a:lnTo>
                <a:lnTo>
                  <a:pt x="77" y="29"/>
                </a:lnTo>
                <a:lnTo>
                  <a:pt x="55" y="38"/>
                </a:lnTo>
                <a:lnTo>
                  <a:pt x="33" y="49"/>
                </a:lnTo>
                <a:lnTo>
                  <a:pt x="15" y="64"/>
                </a:lnTo>
                <a:lnTo>
                  <a:pt x="0" y="83"/>
                </a:lnTo>
                <a:lnTo>
                  <a:pt x="0" y="53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29" name="Freeform 155"/>
          <p:cNvSpPr>
            <a:spLocks/>
          </p:cNvSpPr>
          <p:nvPr/>
        </p:nvSpPr>
        <p:spPr bwMode="auto">
          <a:xfrm>
            <a:off x="8175625" y="3708401"/>
            <a:ext cx="241300" cy="449263"/>
          </a:xfrm>
          <a:custGeom>
            <a:avLst/>
            <a:gdLst>
              <a:gd name="T0" fmla="*/ 0 w 496"/>
              <a:gd name="T1" fmla="*/ 0 h 917"/>
              <a:gd name="T2" fmla="*/ 0 w 496"/>
              <a:gd name="T3" fmla="*/ 2147483646 h 917"/>
              <a:gd name="T4" fmla="*/ 2147483646 w 496"/>
              <a:gd name="T5" fmla="*/ 2147483646 h 917"/>
              <a:gd name="T6" fmla="*/ 2147483646 w 496"/>
              <a:gd name="T7" fmla="*/ 2147483646 h 917"/>
              <a:gd name="T8" fmla="*/ 2147483646 w 496"/>
              <a:gd name="T9" fmla="*/ 2147483646 h 917"/>
              <a:gd name="T10" fmla="*/ 2147483646 w 496"/>
              <a:gd name="T11" fmla="*/ 2147483646 h 917"/>
              <a:gd name="T12" fmla="*/ 2147483646 w 496"/>
              <a:gd name="T13" fmla="*/ 2147483646 h 917"/>
              <a:gd name="T14" fmla="*/ 2147483646 w 496"/>
              <a:gd name="T15" fmla="*/ 2147483646 h 917"/>
              <a:gd name="T16" fmla="*/ 2147483646 w 496"/>
              <a:gd name="T17" fmla="*/ 2147483646 h 917"/>
              <a:gd name="T18" fmla="*/ 2147483646 w 496"/>
              <a:gd name="T19" fmla="*/ 2147483646 h 917"/>
              <a:gd name="T20" fmla="*/ 2147483646 w 496"/>
              <a:gd name="T21" fmla="*/ 2147483646 h 917"/>
              <a:gd name="T22" fmla="*/ 2147483646 w 496"/>
              <a:gd name="T23" fmla="*/ 2147483646 h 917"/>
              <a:gd name="T24" fmla="*/ 2147483646 w 496"/>
              <a:gd name="T25" fmla="*/ 2147483646 h 917"/>
              <a:gd name="T26" fmla="*/ 2147483646 w 496"/>
              <a:gd name="T27" fmla="*/ 2147483646 h 917"/>
              <a:gd name="T28" fmla="*/ 2147483646 w 496"/>
              <a:gd name="T29" fmla="*/ 2147483646 h 917"/>
              <a:gd name="T30" fmla="*/ 2147483646 w 496"/>
              <a:gd name="T31" fmla="*/ 2147483646 h 917"/>
              <a:gd name="T32" fmla="*/ 2147483646 w 496"/>
              <a:gd name="T33" fmla="*/ 2147483646 h 917"/>
              <a:gd name="T34" fmla="*/ 0 w 496"/>
              <a:gd name="T35" fmla="*/ 0 h 91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96" h="917">
                <a:moveTo>
                  <a:pt x="0" y="0"/>
                </a:moveTo>
                <a:lnTo>
                  <a:pt x="0" y="886"/>
                </a:lnTo>
                <a:lnTo>
                  <a:pt x="150" y="917"/>
                </a:lnTo>
                <a:lnTo>
                  <a:pt x="143" y="797"/>
                </a:lnTo>
                <a:lnTo>
                  <a:pt x="496" y="851"/>
                </a:lnTo>
                <a:lnTo>
                  <a:pt x="490" y="803"/>
                </a:lnTo>
                <a:lnTo>
                  <a:pt x="245" y="773"/>
                </a:lnTo>
                <a:lnTo>
                  <a:pt x="239" y="670"/>
                </a:lnTo>
                <a:lnTo>
                  <a:pt x="72" y="670"/>
                </a:lnTo>
                <a:lnTo>
                  <a:pt x="68" y="657"/>
                </a:lnTo>
                <a:lnTo>
                  <a:pt x="56" y="620"/>
                </a:lnTo>
                <a:lnTo>
                  <a:pt x="41" y="559"/>
                </a:lnTo>
                <a:lnTo>
                  <a:pt x="26" y="480"/>
                </a:lnTo>
                <a:lnTo>
                  <a:pt x="15" y="385"/>
                </a:lnTo>
                <a:lnTo>
                  <a:pt x="11" y="276"/>
                </a:lnTo>
                <a:lnTo>
                  <a:pt x="20" y="158"/>
                </a:lnTo>
                <a:lnTo>
                  <a:pt x="42" y="30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30" name="Freeform 156"/>
          <p:cNvSpPr>
            <a:spLocks/>
          </p:cNvSpPr>
          <p:nvPr/>
        </p:nvSpPr>
        <p:spPr bwMode="auto">
          <a:xfrm>
            <a:off x="8294688" y="3605213"/>
            <a:ext cx="309562" cy="61912"/>
          </a:xfrm>
          <a:custGeom>
            <a:avLst/>
            <a:gdLst>
              <a:gd name="T0" fmla="*/ 0 w 638"/>
              <a:gd name="T1" fmla="*/ 2147483646 h 125"/>
              <a:gd name="T2" fmla="*/ 2147483646 w 638"/>
              <a:gd name="T3" fmla="*/ 2147483646 h 125"/>
              <a:gd name="T4" fmla="*/ 2147483646 w 638"/>
              <a:gd name="T5" fmla="*/ 2147483646 h 125"/>
              <a:gd name="T6" fmla="*/ 2147483646 w 638"/>
              <a:gd name="T7" fmla="*/ 2147483646 h 125"/>
              <a:gd name="T8" fmla="*/ 2147483646 w 638"/>
              <a:gd name="T9" fmla="*/ 2147483646 h 125"/>
              <a:gd name="T10" fmla="*/ 2147483646 w 638"/>
              <a:gd name="T11" fmla="*/ 2147483646 h 125"/>
              <a:gd name="T12" fmla="*/ 2147483646 w 638"/>
              <a:gd name="T13" fmla="*/ 2147483646 h 125"/>
              <a:gd name="T14" fmla="*/ 2147483646 w 638"/>
              <a:gd name="T15" fmla="*/ 2147483646 h 125"/>
              <a:gd name="T16" fmla="*/ 2147483646 w 638"/>
              <a:gd name="T17" fmla="*/ 2147483646 h 125"/>
              <a:gd name="T18" fmla="*/ 2147483646 w 638"/>
              <a:gd name="T19" fmla="*/ 2147483646 h 125"/>
              <a:gd name="T20" fmla="*/ 2147483646 w 638"/>
              <a:gd name="T21" fmla="*/ 2147483646 h 125"/>
              <a:gd name="T22" fmla="*/ 2147483646 w 638"/>
              <a:gd name="T23" fmla="*/ 2147483646 h 125"/>
              <a:gd name="T24" fmla="*/ 2147483646 w 638"/>
              <a:gd name="T25" fmla="*/ 2147483646 h 125"/>
              <a:gd name="T26" fmla="*/ 2147483646 w 638"/>
              <a:gd name="T27" fmla="*/ 2147483646 h 125"/>
              <a:gd name="T28" fmla="*/ 2147483646 w 638"/>
              <a:gd name="T29" fmla="*/ 2147483646 h 125"/>
              <a:gd name="T30" fmla="*/ 2147483646 w 638"/>
              <a:gd name="T31" fmla="*/ 2147483646 h 125"/>
              <a:gd name="T32" fmla="*/ 2147483646 w 638"/>
              <a:gd name="T33" fmla="*/ 2147483646 h 125"/>
              <a:gd name="T34" fmla="*/ 2147483646 w 638"/>
              <a:gd name="T35" fmla="*/ 0 h 125"/>
              <a:gd name="T36" fmla="*/ 2147483646 w 638"/>
              <a:gd name="T37" fmla="*/ 0 h 125"/>
              <a:gd name="T38" fmla="*/ 2147483646 w 638"/>
              <a:gd name="T39" fmla="*/ 0 h 125"/>
              <a:gd name="T40" fmla="*/ 2147483646 w 638"/>
              <a:gd name="T41" fmla="*/ 0 h 125"/>
              <a:gd name="T42" fmla="*/ 2147483646 w 638"/>
              <a:gd name="T43" fmla="*/ 2147483646 h 125"/>
              <a:gd name="T44" fmla="*/ 2147483646 w 638"/>
              <a:gd name="T45" fmla="*/ 2147483646 h 125"/>
              <a:gd name="T46" fmla="*/ 2147483646 w 638"/>
              <a:gd name="T47" fmla="*/ 2147483646 h 125"/>
              <a:gd name="T48" fmla="*/ 2147483646 w 638"/>
              <a:gd name="T49" fmla="*/ 2147483646 h 125"/>
              <a:gd name="T50" fmla="*/ 2147483646 w 638"/>
              <a:gd name="T51" fmla="*/ 2147483646 h 125"/>
              <a:gd name="T52" fmla="*/ 2147483646 w 638"/>
              <a:gd name="T53" fmla="*/ 2147483646 h 125"/>
              <a:gd name="T54" fmla="*/ 2147483646 w 638"/>
              <a:gd name="T55" fmla="*/ 2147483646 h 125"/>
              <a:gd name="T56" fmla="*/ 2147483646 w 638"/>
              <a:gd name="T57" fmla="*/ 2147483646 h 125"/>
              <a:gd name="T58" fmla="*/ 2147483646 w 638"/>
              <a:gd name="T59" fmla="*/ 2147483646 h 125"/>
              <a:gd name="T60" fmla="*/ 2147483646 w 638"/>
              <a:gd name="T61" fmla="*/ 2147483646 h 125"/>
              <a:gd name="T62" fmla="*/ 2147483646 w 638"/>
              <a:gd name="T63" fmla="*/ 2147483646 h 125"/>
              <a:gd name="T64" fmla="*/ 2147483646 w 638"/>
              <a:gd name="T65" fmla="*/ 2147483646 h 125"/>
              <a:gd name="T66" fmla="*/ 0 w 638"/>
              <a:gd name="T67" fmla="*/ 2147483646 h 125"/>
              <a:gd name="T68" fmla="*/ 0 w 638"/>
              <a:gd name="T69" fmla="*/ 2147483646 h 12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638" h="125">
                <a:moveTo>
                  <a:pt x="0" y="125"/>
                </a:moveTo>
                <a:lnTo>
                  <a:pt x="4" y="124"/>
                </a:lnTo>
                <a:lnTo>
                  <a:pt x="14" y="119"/>
                </a:lnTo>
                <a:lnTo>
                  <a:pt x="31" y="114"/>
                </a:lnTo>
                <a:lnTo>
                  <a:pt x="53" y="106"/>
                </a:lnTo>
                <a:lnTo>
                  <a:pt x="81" y="98"/>
                </a:lnTo>
                <a:lnTo>
                  <a:pt x="113" y="89"/>
                </a:lnTo>
                <a:lnTo>
                  <a:pt x="151" y="81"/>
                </a:lnTo>
                <a:lnTo>
                  <a:pt x="192" y="73"/>
                </a:lnTo>
                <a:lnTo>
                  <a:pt x="237" y="65"/>
                </a:lnTo>
                <a:lnTo>
                  <a:pt x="286" y="60"/>
                </a:lnTo>
                <a:lnTo>
                  <a:pt x="337" y="56"/>
                </a:lnTo>
                <a:lnTo>
                  <a:pt x="390" y="55"/>
                </a:lnTo>
                <a:lnTo>
                  <a:pt x="446" y="56"/>
                </a:lnTo>
                <a:lnTo>
                  <a:pt x="503" y="61"/>
                </a:lnTo>
                <a:lnTo>
                  <a:pt x="561" y="70"/>
                </a:lnTo>
                <a:lnTo>
                  <a:pt x="620" y="83"/>
                </a:lnTo>
                <a:lnTo>
                  <a:pt x="638" y="0"/>
                </a:lnTo>
                <a:lnTo>
                  <a:pt x="634" y="0"/>
                </a:lnTo>
                <a:lnTo>
                  <a:pt x="620" y="0"/>
                </a:lnTo>
                <a:lnTo>
                  <a:pt x="599" y="0"/>
                </a:lnTo>
                <a:lnTo>
                  <a:pt x="571" y="1"/>
                </a:lnTo>
                <a:lnTo>
                  <a:pt x="536" y="2"/>
                </a:lnTo>
                <a:lnTo>
                  <a:pt x="496" y="3"/>
                </a:lnTo>
                <a:lnTo>
                  <a:pt x="452" y="6"/>
                </a:lnTo>
                <a:lnTo>
                  <a:pt x="405" y="8"/>
                </a:lnTo>
                <a:lnTo>
                  <a:pt x="354" y="13"/>
                </a:lnTo>
                <a:lnTo>
                  <a:pt x="302" y="17"/>
                </a:lnTo>
                <a:lnTo>
                  <a:pt x="249" y="22"/>
                </a:lnTo>
                <a:lnTo>
                  <a:pt x="196" y="30"/>
                </a:lnTo>
                <a:lnTo>
                  <a:pt x="144" y="37"/>
                </a:lnTo>
                <a:lnTo>
                  <a:pt x="93" y="47"/>
                </a:lnTo>
                <a:lnTo>
                  <a:pt x="45" y="58"/>
                </a:lnTo>
                <a:lnTo>
                  <a:pt x="0" y="71"/>
                </a:lnTo>
                <a:lnTo>
                  <a:pt x="0" y="125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31" name="Freeform 157"/>
          <p:cNvSpPr>
            <a:spLocks/>
          </p:cNvSpPr>
          <p:nvPr/>
        </p:nvSpPr>
        <p:spPr bwMode="auto">
          <a:xfrm>
            <a:off x="8112125" y="4167189"/>
            <a:ext cx="522288" cy="174625"/>
          </a:xfrm>
          <a:custGeom>
            <a:avLst/>
            <a:gdLst>
              <a:gd name="T0" fmla="*/ 2147483646 w 1075"/>
              <a:gd name="T1" fmla="*/ 2147483646 h 356"/>
              <a:gd name="T2" fmla="*/ 2147483646 w 1075"/>
              <a:gd name="T3" fmla="*/ 2147483646 h 356"/>
              <a:gd name="T4" fmla="*/ 2147483646 w 1075"/>
              <a:gd name="T5" fmla="*/ 2147483646 h 356"/>
              <a:gd name="T6" fmla="*/ 2147483646 w 1075"/>
              <a:gd name="T7" fmla="*/ 2147483646 h 356"/>
              <a:gd name="T8" fmla="*/ 2147483646 w 1075"/>
              <a:gd name="T9" fmla="*/ 2147483646 h 356"/>
              <a:gd name="T10" fmla="*/ 2147483646 w 1075"/>
              <a:gd name="T11" fmla="*/ 2147483646 h 356"/>
              <a:gd name="T12" fmla="*/ 2147483646 w 1075"/>
              <a:gd name="T13" fmla="*/ 2147483646 h 356"/>
              <a:gd name="T14" fmla="*/ 2147483646 w 1075"/>
              <a:gd name="T15" fmla="*/ 2147483646 h 356"/>
              <a:gd name="T16" fmla="*/ 2147483646 w 1075"/>
              <a:gd name="T17" fmla="*/ 2147483646 h 356"/>
              <a:gd name="T18" fmla="*/ 2147483646 w 1075"/>
              <a:gd name="T19" fmla="*/ 2147483646 h 356"/>
              <a:gd name="T20" fmla="*/ 2147483646 w 1075"/>
              <a:gd name="T21" fmla="*/ 2147483646 h 356"/>
              <a:gd name="T22" fmla="*/ 2147483646 w 1075"/>
              <a:gd name="T23" fmla="*/ 2147483646 h 356"/>
              <a:gd name="T24" fmla="*/ 2147483646 w 1075"/>
              <a:gd name="T25" fmla="*/ 2147483646 h 356"/>
              <a:gd name="T26" fmla="*/ 2147483646 w 1075"/>
              <a:gd name="T27" fmla="*/ 2147483646 h 356"/>
              <a:gd name="T28" fmla="*/ 2147483646 w 1075"/>
              <a:gd name="T29" fmla="*/ 2147483646 h 356"/>
              <a:gd name="T30" fmla="*/ 2147483646 w 1075"/>
              <a:gd name="T31" fmla="*/ 2147483646 h 356"/>
              <a:gd name="T32" fmla="*/ 2147483646 w 1075"/>
              <a:gd name="T33" fmla="*/ 2147483646 h 356"/>
              <a:gd name="T34" fmla="*/ 0 w 1075"/>
              <a:gd name="T35" fmla="*/ 2147483646 h 356"/>
              <a:gd name="T36" fmla="*/ 2147483646 w 1075"/>
              <a:gd name="T37" fmla="*/ 0 h 356"/>
              <a:gd name="T38" fmla="*/ 2147483646 w 1075"/>
              <a:gd name="T39" fmla="*/ 2147483646 h 356"/>
              <a:gd name="T40" fmla="*/ 2147483646 w 1075"/>
              <a:gd name="T41" fmla="*/ 2147483646 h 356"/>
              <a:gd name="T42" fmla="*/ 2147483646 w 1075"/>
              <a:gd name="T43" fmla="*/ 2147483646 h 356"/>
              <a:gd name="T44" fmla="*/ 2147483646 w 1075"/>
              <a:gd name="T45" fmla="*/ 2147483646 h 356"/>
              <a:gd name="T46" fmla="*/ 2147483646 w 1075"/>
              <a:gd name="T47" fmla="*/ 2147483646 h 356"/>
              <a:gd name="T48" fmla="*/ 2147483646 w 1075"/>
              <a:gd name="T49" fmla="*/ 2147483646 h 356"/>
              <a:gd name="T50" fmla="*/ 2147483646 w 1075"/>
              <a:gd name="T51" fmla="*/ 2147483646 h 356"/>
              <a:gd name="T52" fmla="*/ 2147483646 w 1075"/>
              <a:gd name="T53" fmla="*/ 2147483646 h 356"/>
              <a:gd name="T54" fmla="*/ 2147483646 w 1075"/>
              <a:gd name="T55" fmla="*/ 2147483646 h 356"/>
              <a:gd name="T56" fmla="*/ 2147483646 w 1075"/>
              <a:gd name="T57" fmla="*/ 2147483646 h 356"/>
              <a:gd name="T58" fmla="*/ 2147483646 w 1075"/>
              <a:gd name="T59" fmla="*/ 2147483646 h 356"/>
              <a:gd name="T60" fmla="*/ 2147483646 w 1075"/>
              <a:gd name="T61" fmla="*/ 2147483646 h 356"/>
              <a:gd name="T62" fmla="*/ 2147483646 w 1075"/>
              <a:gd name="T63" fmla="*/ 2147483646 h 356"/>
              <a:gd name="T64" fmla="*/ 2147483646 w 1075"/>
              <a:gd name="T65" fmla="*/ 2147483646 h 356"/>
              <a:gd name="T66" fmla="*/ 2147483646 w 1075"/>
              <a:gd name="T67" fmla="*/ 2147483646 h 356"/>
              <a:gd name="T68" fmla="*/ 2147483646 w 1075"/>
              <a:gd name="T69" fmla="*/ 2147483646 h 356"/>
              <a:gd name="T70" fmla="*/ 2147483646 w 1075"/>
              <a:gd name="T71" fmla="*/ 2147483646 h 356"/>
              <a:gd name="T72" fmla="*/ 2147483646 w 1075"/>
              <a:gd name="T73" fmla="*/ 2147483646 h 356"/>
              <a:gd name="T74" fmla="*/ 2147483646 w 1075"/>
              <a:gd name="T75" fmla="*/ 2147483646 h 356"/>
              <a:gd name="T76" fmla="*/ 2147483646 w 1075"/>
              <a:gd name="T77" fmla="*/ 2147483646 h 35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075" h="356">
                <a:moveTo>
                  <a:pt x="454" y="344"/>
                </a:moveTo>
                <a:lnTo>
                  <a:pt x="456" y="343"/>
                </a:lnTo>
                <a:lnTo>
                  <a:pt x="463" y="341"/>
                </a:lnTo>
                <a:lnTo>
                  <a:pt x="472" y="337"/>
                </a:lnTo>
                <a:lnTo>
                  <a:pt x="485" y="332"/>
                </a:lnTo>
                <a:lnTo>
                  <a:pt x="501" y="325"/>
                </a:lnTo>
                <a:lnTo>
                  <a:pt x="518" y="317"/>
                </a:lnTo>
                <a:lnTo>
                  <a:pt x="538" y="308"/>
                </a:lnTo>
                <a:lnTo>
                  <a:pt x="558" y="298"/>
                </a:lnTo>
                <a:lnTo>
                  <a:pt x="580" y="287"/>
                </a:lnTo>
                <a:lnTo>
                  <a:pt x="600" y="274"/>
                </a:lnTo>
                <a:lnTo>
                  <a:pt x="621" y="262"/>
                </a:lnTo>
                <a:lnTo>
                  <a:pt x="640" y="248"/>
                </a:lnTo>
                <a:lnTo>
                  <a:pt x="658" y="234"/>
                </a:lnTo>
                <a:lnTo>
                  <a:pt x="674" y="219"/>
                </a:lnTo>
                <a:lnTo>
                  <a:pt x="688" y="204"/>
                </a:lnTo>
                <a:lnTo>
                  <a:pt x="699" y="189"/>
                </a:lnTo>
                <a:lnTo>
                  <a:pt x="0" y="18"/>
                </a:lnTo>
                <a:lnTo>
                  <a:pt x="54" y="0"/>
                </a:lnTo>
                <a:lnTo>
                  <a:pt x="1075" y="251"/>
                </a:lnTo>
                <a:lnTo>
                  <a:pt x="1033" y="274"/>
                </a:lnTo>
                <a:lnTo>
                  <a:pt x="738" y="199"/>
                </a:lnTo>
                <a:lnTo>
                  <a:pt x="737" y="200"/>
                </a:lnTo>
                <a:lnTo>
                  <a:pt x="735" y="203"/>
                </a:lnTo>
                <a:lnTo>
                  <a:pt x="730" y="207"/>
                </a:lnTo>
                <a:lnTo>
                  <a:pt x="724" y="214"/>
                </a:lnTo>
                <a:lnTo>
                  <a:pt x="716" y="222"/>
                </a:lnTo>
                <a:lnTo>
                  <a:pt x="706" y="231"/>
                </a:lnTo>
                <a:lnTo>
                  <a:pt x="694" y="242"/>
                </a:lnTo>
                <a:lnTo>
                  <a:pt x="679" y="253"/>
                </a:lnTo>
                <a:lnTo>
                  <a:pt x="662" y="265"/>
                </a:lnTo>
                <a:lnTo>
                  <a:pt x="643" y="278"/>
                </a:lnTo>
                <a:lnTo>
                  <a:pt x="621" y="291"/>
                </a:lnTo>
                <a:lnTo>
                  <a:pt x="597" y="303"/>
                </a:lnTo>
                <a:lnTo>
                  <a:pt x="570" y="317"/>
                </a:lnTo>
                <a:lnTo>
                  <a:pt x="540" y="330"/>
                </a:lnTo>
                <a:lnTo>
                  <a:pt x="508" y="343"/>
                </a:lnTo>
                <a:lnTo>
                  <a:pt x="472" y="356"/>
                </a:lnTo>
                <a:lnTo>
                  <a:pt x="454" y="34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32" name="Freeform 158"/>
          <p:cNvSpPr>
            <a:spLocks/>
          </p:cNvSpPr>
          <p:nvPr/>
        </p:nvSpPr>
        <p:spPr bwMode="auto">
          <a:xfrm>
            <a:off x="8005764" y="4213226"/>
            <a:ext cx="530225" cy="155575"/>
          </a:xfrm>
          <a:custGeom>
            <a:avLst/>
            <a:gdLst>
              <a:gd name="T0" fmla="*/ 0 w 1095"/>
              <a:gd name="T1" fmla="*/ 0 h 319"/>
              <a:gd name="T2" fmla="*/ 2147483646 w 1095"/>
              <a:gd name="T3" fmla="*/ 2147483646 h 319"/>
              <a:gd name="T4" fmla="*/ 2147483646 w 1095"/>
              <a:gd name="T5" fmla="*/ 2147483646 h 319"/>
              <a:gd name="T6" fmla="*/ 2147483646 w 1095"/>
              <a:gd name="T7" fmla="*/ 0 h 319"/>
              <a:gd name="T8" fmla="*/ 0 w 1095"/>
              <a:gd name="T9" fmla="*/ 0 h 3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95" h="319">
                <a:moveTo>
                  <a:pt x="0" y="0"/>
                </a:moveTo>
                <a:lnTo>
                  <a:pt x="1071" y="319"/>
                </a:lnTo>
                <a:lnTo>
                  <a:pt x="1095" y="319"/>
                </a:lnTo>
                <a:lnTo>
                  <a:pt x="3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33" name="Freeform 159"/>
          <p:cNvSpPr>
            <a:spLocks/>
          </p:cNvSpPr>
          <p:nvPr/>
        </p:nvSpPr>
        <p:spPr bwMode="auto">
          <a:xfrm>
            <a:off x="8094663" y="4192588"/>
            <a:ext cx="525462" cy="138112"/>
          </a:xfrm>
          <a:custGeom>
            <a:avLst/>
            <a:gdLst>
              <a:gd name="T0" fmla="*/ 0 w 1082"/>
              <a:gd name="T1" fmla="*/ 2147483646 h 285"/>
              <a:gd name="T2" fmla="*/ 2147483646 w 1082"/>
              <a:gd name="T3" fmla="*/ 2147483646 h 285"/>
              <a:gd name="T4" fmla="*/ 2147483646 w 1082"/>
              <a:gd name="T5" fmla="*/ 2147483646 h 285"/>
              <a:gd name="T6" fmla="*/ 2147483646 w 1082"/>
              <a:gd name="T7" fmla="*/ 0 h 285"/>
              <a:gd name="T8" fmla="*/ 0 w 1082"/>
              <a:gd name="T9" fmla="*/ 2147483646 h 2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82" h="285">
                <a:moveTo>
                  <a:pt x="0" y="1"/>
                </a:moveTo>
                <a:lnTo>
                  <a:pt x="1058" y="285"/>
                </a:lnTo>
                <a:lnTo>
                  <a:pt x="1082" y="284"/>
                </a:lnTo>
                <a:lnTo>
                  <a:pt x="33" y="0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34" name="Freeform 160"/>
          <p:cNvSpPr>
            <a:spLocks/>
          </p:cNvSpPr>
          <p:nvPr/>
        </p:nvSpPr>
        <p:spPr bwMode="auto">
          <a:xfrm>
            <a:off x="8051800" y="4198939"/>
            <a:ext cx="527050" cy="153987"/>
          </a:xfrm>
          <a:custGeom>
            <a:avLst/>
            <a:gdLst>
              <a:gd name="T0" fmla="*/ 0 w 1087"/>
              <a:gd name="T1" fmla="*/ 0 h 315"/>
              <a:gd name="T2" fmla="*/ 2147483646 w 1087"/>
              <a:gd name="T3" fmla="*/ 2147483646 h 315"/>
              <a:gd name="T4" fmla="*/ 2147483646 w 1087"/>
              <a:gd name="T5" fmla="*/ 2147483646 h 315"/>
              <a:gd name="T6" fmla="*/ 2147483646 w 1087"/>
              <a:gd name="T7" fmla="*/ 0 h 315"/>
              <a:gd name="T8" fmla="*/ 0 w 1087"/>
              <a:gd name="T9" fmla="*/ 0 h 3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87" h="315">
                <a:moveTo>
                  <a:pt x="0" y="0"/>
                </a:moveTo>
                <a:lnTo>
                  <a:pt x="1066" y="315"/>
                </a:lnTo>
                <a:lnTo>
                  <a:pt x="1087" y="308"/>
                </a:lnTo>
                <a:lnTo>
                  <a:pt x="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101435" name="Group 161"/>
          <p:cNvGrpSpPr>
            <a:grpSpLocks/>
          </p:cNvGrpSpPr>
          <p:nvPr/>
        </p:nvGrpSpPr>
        <p:grpSpPr bwMode="auto">
          <a:xfrm>
            <a:off x="8162925" y="3317876"/>
            <a:ext cx="649288" cy="904875"/>
            <a:chOff x="12762" y="10336"/>
            <a:chExt cx="1027" cy="1700"/>
          </a:xfrm>
        </p:grpSpPr>
        <p:sp>
          <p:nvSpPr>
            <p:cNvPr id="101698" name="Rectangle 162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101699" name="Rectangle 163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101700" name="Line 164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701" name="Line 165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702" name="Line 166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703" name="Line 167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101436" name="Group 208"/>
          <p:cNvGrpSpPr>
            <a:grpSpLocks/>
          </p:cNvGrpSpPr>
          <p:nvPr/>
        </p:nvGrpSpPr>
        <p:grpSpPr bwMode="auto">
          <a:xfrm>
            <a:off x="7677150" y="5392738"/>
            <a:ext cx="647700" cy="906462"/>
            <a:chOff x="12762" y="10336"/>
            <a:chExt cx="1027" cy="1700"/>
          </a:xfrm>
        </p:grpSpPr>
        <p:sp>
          <p:nvSpPr>
            <p:cNvPr id="101692" name="Rectangle 20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101693" name="Rectangle 21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101694" name="Line 21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95" name="Line 21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96" name="Line 21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97" name="Line 21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101437" name="Line 215"/>
          <p:cNvSpPr>
            <a:spLocks noChangeShapeType="1"/>
          </p:cNvSpPr>
          <p:nvPr/>
        </p:nvSpPr>
        <p:spPr bwMode="auto">
          <a:xfrm flipH="1">
            <a:off x="4773614" y="3146426"/>
            <a:ext cx="295275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38" name="Text Box 216"/>
          <p:cNvSpPr txBox="1">
            <a:spLocks noChangeArrowheads="1"/>
          </p:cNvSpPr>
          <p:nvPr/>
        </p:nvSpPr>
        <p:spPr bwMode="auto">
          <a:xfrm>
            <a:off x="7669214" y="2846388"/>
            <a:ext cx="6175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+mn-lt"/>
                <a:ea typeface="+mn-ea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+mn-lt"/>
                <a:ea typeface="+mn-ea"/>
              </a:rPr>
              <a:t>out</a:t>
            </a: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101439" name="Line 217"/>
          <p:cNvSpPr>
            <a:spLocks noChangeShapeType="1"/>
          </p:cNvSpPr>
          <p:nvPr/>
        </p:nvSpPr>
        <p:spPr bwMode="auto">
          <a:xfrm>
            <a:off x="8174039" y="3194051"/>
            <a:ext cx="200025" cy="219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40" name="Line 218"/>
          <p:cNvSpPr>
            <a:spLocks noChangeShapeType="1"/>
          </p:cNvSpPr>
          <p:nvPr/>
        </p:nvSpPr>
        <p:spPr bwMode="auto">
          <a:xfrm flipH="1">
            <a:off x="6481763" y="4257676"/>
            <a:ext cx="247650" cy="2381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101441" name="Group 219"/>
          <p:cNvGrpSpPr>
            <a:grpSpLocks/>
          </p:cNvGrpSpPr>
          <p:nvPr/>
        </p:nvGrpSpPr>
        <p:grpSpPr bwMode="auto">
          <a:xfrm>
            <a:off x="5565775" y="4400551"/>
            <a:ext cx="1073150" cy="422275"/>
            <a:chOff x="9542" y="11900"/>
            <a:chExt cx="1624" cy="640"/>
          </a:xfrm>
        </p:grpSpPr>
        <p:sp>
          <p:nvSpPr>
            <p:cNvPr id="101670" name="Oval 220"/>
            <p:cNvSpPr>
              <a:spLocks noChangeArrowheads="1"/>
            </p:cNvSpPr>
            <p:nvPr/>
          </p:nvSpPr>
          <p:spPr bwMode="auto">
            <a:xfrm>
              <a:off x="9557" y="12185"/>
              <a:ext cx="1608" cy="355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101671" name="Line 221"/>
            <p:cNvSpPr>
              <a:spLocks noChangeShapeType="1"/>
            </p:cNvSpPr>
            <p:nvPr/>
          </p:nvSpPr>
          <p:spPr bwMode="auto">
            <a:xfrm>
              <a:off x="9557" y="12156"/>
              <a:ext cx="1" cy="2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72" name="Line 222"/>
            <p:cNvSpPr>
              <a:spLocks noChangeShapeType="1"/>
            </p:cNvSpPr>
            <p:nvPr/>
          </p:nvSpPr>
          <p:spPr bwMode="auto">
            <a:xfrm>
              <a:off x="11165" y="12156"/>
              <a:ext cx="1" cy="219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73" name="Rectangle 223"/>
            <p:cNvSpPr>
              <a:spLocks noChangeArrowheads="1"/>
            </p:cNvSpPr>
            <p:nvPr/>
          </p:nvSpPr>
          <p:spPr bwMode="auto">
            <a:xfrm>
              <a:off x="9557" y="12156"/>
              <a:ext cx="381" cy="215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000">
                <a:solidFill>
                  <a:schemeClr val="tx2"/>
                </a:solidFill>
                <a:latin typeface="+mn-lt"/>
                <a:ea typeface="+mn-ea"/>
              </a:endParaRPr>
            </a:p>
          </p:txBody>
        </p:sp>
        <p:sp>
          <p:nvSpPr>
            <p:cNvPr id="101674" name="Rectangle 224"/>
            <p:cNvSpPr>
              <a:spLocks noChangeArrowheads="1"/>
            </p:cNvSpPr>
            <p:nvPr/>
          </p:nvSpPr>
          <p:spPr bwMode="auto">
            <a:xfrm>
              <a:off x="10679" y="12141"/>
              <a:ext cx="486" cy="215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000">
                <a:solidFill>
                  <a:schemeClr val="tx2"/>
                </a:solidFill>
                <a:latin typeface="+mn-lt"/>
                <a:ea typeface="+mn-ea"/>
              </a:endParaRPr>
            </a:p>
          </p:txBody>
        </p:sp>
        <p:sp>
          <p:nvSpPr>
            <p:cNvPr id="101675" name="Oval 225"/>
            <p:cNvSpPr>
              <a:spLocks noChangeArrowheads="1"/>
            </p:cNvSpPr>
            <p:nvPr/>
          </p:nvSpPr>
          <p:spPr bwMode="auto">
            <a:xfrm>
              <a:off x="9542" y="11900"/>
              <a:ext cx="1608" cy="414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grpSp>
          <p:nvGrpSpPr>
            <p:cNvPr id="101676" name="Group 226"/>
            <p:cNvGrpSpPr>
              <a:grpSpLocks/>
            </p:cNvGrpSpPr>
            <p:nvPr/>
          </p:nvGrpSpPr>
          <p:grpSpPr bwMode="auto">
            <a:xfrm>
              <a:off x="9930" y="11991"/>
              <a:ext cx="796" cy="242"/>
              <a:chOff x="2848" y="848"/>
              <a:chExt cx="140" cy="98"/>
            </a:xfrm>
          </p:grpSpPr>
          <p:sp>
            <p:nvSpPr>
              <p:cNvPr id="101689" name="Line 22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01690" name="Line 22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01691" name="Line 22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101677" name="Group 230"/>
            <p:cNvGrpSpPr>
              <a:grpSpLocks/>
            </p:cNvGrpSpPr>
            <p:nvPr/>
          </p:nvGrpSpPr>
          <p:grpSpPr bwMode="auto">
            <a:xfrm flipV="1">
              <a:off x="9930" y="11987"/>
              <a:ext cx="796" cy="242"/>
              <a:chOff x="2848" y="848"/>
              <a:chExt cx="140" cy="98"/>
            </a:xfrm>
          </p:grpSpPr>
          <p:sp>
            <p:nvSpPr>
              <p:cNvPr id="101686" name="Line 23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01687" name="Line 23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01688" name="Line 23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101678" name="Group 234"/>
            <p:cNvGrpSpPr>
              <a:grpSpLocks/>
            </p:cNvGrpSpPr>
            <p:nvPr/>
          </p:nvGrpSpPr>
          <p:grpSpPr bwMode="auto">
            <a:xfrm>
              <a:off x="10534" y="12050"/>
              <a:ext cx="476" cy="374"/>
              <a:chOff x="11283" y="10423"/>
              <a:chExt cx="475" cy="374"/>
            </a:xfrm>
          </p:grpSpPr>
          <p:sp>
            <p:nvSpPr>
              <p:cNvPr id="101679" name="Rectangle 235"/>
              <p:cNvSpPr>
                <a:spLocks noChangeArrowheads="1"/>
              </p:cNvSpPr>
              <p:nvPr/>
            </p:nvSpPr>
            <p:spPr bwMode="auto">
              <a:xfrm>
                <a:off x="11283" y="10423"/>
                <a:ext cx="475" cy="37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0" dirty="0">
                  <a:latin typeface="+mn-lt"/>
                  <a:ea typeface="+mn-ea"/>
                </a:endParaRPr>
              </a:p>
            </p:txBody>
          </p:sp>
          <p:sp>
            <p:nvSpPr>
              <p:cNvPr id="101680" name="Line 236"/>
              <p:cNvSpPr>
                <a:spLocks noChangeShapeType="1"/>
              </p:cNvSpPr>
              <p:nvPr/>
            </p:nvSpPr>
            <p:spPr bwMode="auto">
              <a:xfrm>
                <a:off x="1168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01681" name="Line 237"/>
              <p:cNvSpPr>
                <a:spLocks noChangeShapeType="1"/>
              </p:cNvSpPr>
              <p:nvPr/>
            </p:nvSpPr>
            <p:spPr bwMode="auto">
              <a:xfrm>
                <a:off x="11621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01682" name="Line 238"/>
              <p:cNvSpPr>
                <a:spLocks noChangeShapeType="1"/>
              </p:cNvSpPr>
              <p:nvPr/>
            </p:nvSpPr>
            <p:spPr bwMode="auto">
              <a:xfrm>
                <a:off x="1155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01683" name="Line 239"/>
              <p:cNvSpPr>
                <a:spLocks noChangeShapeType="1"/>
              </p:cNvSpPr>
              <p:nvPr/>
            </p:nvSpPr>
            <p:spPr bwMode="auto">
              <a:xfrm>
                <a:off x="11491" y="10495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01684" name="Line 240"/>
              <p:cNvSpPr>
                <a:spLocks noChangeShapeType="1"/>
              </p:cNvSpPr>
              <p:nvPr/>
            </p:nvSpPr>
            <p:spPr bwMode="auto">
              <a:xfrm>
                <a:off x="11426" y="10495"/>
                <a:ext cx="2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01685" name="Line 241"/>
              <p:cNvSpPr>
                <a:spLocks noChangeShapeType="1"/>
              </p:cNvSpPr>
              <p:nvPr/>
            </p:nvSpPr>
            <p:spPr bwMode="auto">
              <a:xfrm>
                <a:off x="11360" y="10495"/>
                <a:ext cx="3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101442" name="Line 242"/>
          <p:cNvSpPr>
            <a:spLocks noChangeShapeType="1"/>
          </p:cNvSpPr>
          <p:nvPr/>
        </p:nvSpPr>
        <p:spPr bwMode="auto">
          <a:xfrm>
            <a:off x="6697664" y="3565525"/>
            <a:ext cx="276225" cy="1588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101443" name="Group 243"/>
          <p:cNvGrpSpPr>
            <a:grpSpLocks/>
          </p:cNvGrpSpPr>
          <p:nvPr/>
        </p:nvGrpSpPr>
        <p:grpSpPr bwMode="auto">
          <a:xfrm>
            <a:off x="4649789" y="3241676"/>
            <a:ext cx="90487" cy="271463"/>
            <a:chOff x="10104" y="10005"/>
            <a:chExt cx="137" cy="411"/>
          </a:xfrm>
        </p:grpSpPr>
        <p:sp>
          <p:nvSpPr>
            <p:cNvPr id="101668" name="Oval 244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101669" name="Oval 245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</p:grpSp>
      <p:sp>
        <p:nvSpPr>
          <p:cNvPr id="101444" name="Line 247"/>
          <p:cNvSpPr>
            <a:spLocks noChangeShapeType="1"/>
          </p:cNvSpPr>
          <p:nvPr/>
        </p:nvSpPr>
        <p:spPr bwMode="auto">
          <a:xfrm flipH="1">
            <a:off x="4783138" y="3413125"/>
            <a:ext cx="3048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45" name="Oval 248"/>
          <p:cNvSpPr>
            <a:spLocks noChangeArrowheads="1"/>
          </p:cNvSpPr>
          <p:nvPr/>
        </p:nvSpPr>
        <p:spPr bwMode="auto">
          <a:xfrm>
            <a:off x="6259513" y="5311775"/>
            <a:ext cx="1065212" cy="2349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101446" name="Line 249"/>
          <p:cNvSpPr>
            <a:spLocks noChangeShapeType="1"/>
          </p:cNvSpPr>
          <p:nvPr/>
        </p:nvSpPr>
        <p:spPr bwMode="auto">
          <a:xfrm>
            <a:off x="6259514" y="5292725"/>
            <a:ext cx="1587" cy="1460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47" name="Line 250"/>
          <p:cNvSpPr>
            <a:spLocks noChangeShapeType="1"/>
          </p:cNvSpPr>
          <p:nvPr/>
        </p:nvSpPr>
        <p:spPr bwMode="auto">
          <a:xfrm>
            <a:off x="7324725" y="5292725"/>
            <a:ext cx="0" cy="146050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48" name="Rectangle 251"/>
          <p:cNvSpPr>
            <a:spLocks noChangeArrowheads="1"/>
          </p:cNvSpPr>
          <p:nvPr/>
        </p:nvSpPr>
        <p:spPr bwMode="auto">
          <a:xfrm>
            <a:off x="6259513" y="5292726"/>
            <a:ext cx="252412" cy="14287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101449" name="Rectangle 252"/>
          <p:cNvSpPr>
            <a:spLocks noChangeArrowheads="1"/>
          </p:cNvSpPr>
          <p:nvPr/>
        </p:nvSpPr>
        <p:spPr bwMode="auto">
          <a:xfrm>
            <a:off x="7002463" y="5283201"/>
            <a:ext cx="322262" cy="14287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101450" name="Oval 253"/>
          <p:cNvSpPr>
            <a:spLocks noChangeArrowheads="1"/>
          </p:cNvSpPr>
          <p:nvPr/>
        </p:nvSpPr>
        <p:spPr bwMode="auto">
          <a:xfrm>
            <a:off x="6240464" y="5124450"/>
            <a:ext cx="1063625" cy="2730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grpSp>
        <p:nvGrpSpPr>
          <p:cNvPr id="101451" name="Group 254"/>
          <p:cNvGrpSpPr>
            <a:grpSpLocks/>
          </p:cNvGrpSpPr>
          <p:nvPr/>
        </p:nvGrpSpPr>
        <p:grpSpPr bwMode="auto">
          <a:xfrm>
            <a:off x="6507163" y="5184775"/>
            <a:ext cx="527050" cy="158750"/>
            <a:chOff x="2848" y="848"/>
            <a:chExt cx="140" cy="98"/>
          </a:xfrm>
        </p:grpSpPr>
        <p:sp>
          <p:nvSpPr>
            <p:cNvPr id="101665" name="Line 25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66" name="Line 25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67" name="Line 25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101452" name="Group 258"/>
          <p:cNvGrpSpPr>
            <a:grpSpLocks/>
          </p:cNvGrpSpPr>
          <p:nvPr/>
        </p:nvGrpSpPr>
        <p:grpSpPr bwMode="auto">
          <a:xfrm flipV="1">
            <a:off x="6507163" y="5181600"/>
            <a:ext cx="527050" cy="160338"/>
            <a:chOff x="2848" y="848"/>
            <a:chExt cx="140" cy="98"/>
          </a:xfrm>
        </p:grpSpPr>
        <p:sp>
          <p:nvSpPr>
            <p:cNvPr id="101662" name="Line 25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63" name="Line 26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64" name="Line 26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101453" name="Group 262"/>
          <p:cNvGrpSpPr>
            <a:grpSpLocks/>
          </p:cNvGrpSpPr>
          <p:nvPr/>
        </p:nvGrpSpPr>
        <p:grpSpPr bwMode="auto">
          <a:xfrm rot="7844936">
            <a:off x="6507163" y="5313363"/>
            <a:ext cx="322262" cy="239712"/>
            <a:chOff x="11283" y="10423"/>
            <a:chExt cx="475" cy="374"/>
          </a:xfrm>
        </p:grpSpPr>
        <p:sp>
          <p:nvSpPr>
            <p:cNvPr id="101655" name="Rectangle 263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101656" name="Line 264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57" name="Line 265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58" name="Line 266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59" name="Line 267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60" name="Line 268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61" name="Line 269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101454" name="Line 270"/>
          <p:cNvSpPr>
            <a:spLocks noChangeShapeType="1"/>
          </p:cNvSpPr>
          <p:nvPr/>
        </p:nvSpPr>
        <p:spPr bwMode="auto">
          <a:xfrm flipH="1" flipV="1">
            <a:off x="5324475" y="6175375"/>
            <a:ext cx="1981200" cy="19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55" name="Line 271"/>
          <p:cNvSpPr>
            <a:spLocks noChangeShapeType="1"/>
          </p:cNvSpPr>
          <p:nvPr/>
        </p:nvSpPr>
        <p:spPr bwMode="auto">
          <a:xfrm flipH="1">
            <a:off x="5943601" y="5527676"/>
            <a:ext cx="620713" cy="6572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56" name="Freeform 272"/>
          <p:cNvSpPr>
            <a:spLocks/>
          </p:cNvSpPr>
          <p:nvPr/>
        </p:nvSpPr>
        <p:spPr bwMode="auto">
          <a:xfrm>
            <a:off x="4695826" y="3279775"/>
            <a:ext cx="3305175" cy="2857500"/>
          </a:xfrm>
          <a:custGeom>
            <a:avLst/>
            <a:gdLst>
              <a:gd name="T0" fmla="*/ 0 w 5205"/>
              <a:gd name="T1" fmla="*/ 0 h 4500"/>
              <a:gd name="T2" fmla="*/ 0 w 5205"/>
              <a:gd name="T3" fmla="*/ 2147483646 h 4500"/>
              <a:gd name="T4" fmla="*/ 2147483646 w 5205"/>
              <a:gd name="T5" fmla="*/ 2147483646 h 4500"/>
              <a:gd name="T6" fmla="*/ 2147483646 w 5205"/>
              <a:gd name="T7" fmla="*/ 2147483646 h 4500"/>
              <a:gd name="T8" fmla="*/ 2147483646 w 5205"/>
              <a:gd name="T9" fmla="*/ 2147483646 h 4500"/>
              <a:gd name="T10" fmla="*/ 2147483646 w 5205"/>
              <a:gd name="T11" fmla="*/ 2147483646 h 4500"/>
              <a:gd name="T12" fmla="*/ 2147483646 w 5205"/>
              <a:gd name="T13" fmla="*/ 2147483646 h 4500"/>
              <a:gd name="T14" fmla="*/ 2147483646 w 5205"/>
              <a:gd name="T15" fmla="*/ 2147483646 h 45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205" h="4500">
                <a:moveTo>
                  <a:pt x="0" y="0"/>
                </a:moveTo>
                <a:lnTo>
                  <a:pt x="0" y="1320"/>
                </a:lnTo>
                <a:lnTo>
                  <a:pt x="1230" y="1350"/>
                </a:lnTo>
                <a:lnTo>
                  <a:pt x="495" y="2040"/>
                </a:lnTo>
                <a:lnTo>
                  <a:pt x="4515" y="2115"/>
                </a:lnTo>
                <a:lnTo>
                  <a:pt x="2220" y="4500"/>
                </a:lnTo>
                <a:lnTo>
                  <a:pt x="5205" y="4500"/>
                </a:lnTo>
                <a:lnTo>
                  <a:pt x="5205" y="3405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57" name="Oval 273"/>
          <p:cNvSpPr>
            <a:spLocks noChangeArrowheads="1"/>
          </p:cNvSpPr>
          <p:nvPr/>
        </p:nvSpPr>
        <p:spPr bwMode="auto">
          <a:xfrm>
            <a:off x="4498975" y="6111875"/>
            <a:ext cx="1062038" cy="2349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101458" name="Line 274"/>
          <p:cNvSpPr>
            <a:spLocks noChangeShapeType="1"/>
          </p:cNvSpPr>
          <p:nvPr/>
        </p:nvSpPr>
        <p:spPr bwMode="auto">
          <a:xfrm>
            <a:off x="4498975" y="6092826"/>
            <a:ext cx="0" cy="1444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59" name="Line 275"/>
          <p:cNvSpPr>
            <a:spLocks noChangeShapeType="1"/>
          </p:cNvSpPr>
          <p:nvPr/>
        </p:nvSpPr>
        <p:spPr bwMode="auto">
          <a:xfrm>
            <a:off x="5561014" y="6092826"/>
            <a:ext cx="1587" cy="144463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60" name="Rectangle 276"/>
          <p:cNvSpPr>
            <a:spLocks noChangeArrowheads="1"/>
          </p:cNvSpPr>
          <p:nvPr/>
        </p:nvSpPr>
        <p:spPr bwMode="auto">
          <a:xfrm>
            <a:off x="4498976" y="6092826"/>
            <a:ext cx="250825" cy="14287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101461" name="Rectangle 277"/>
          <p:cNvSpPr>
            <a:spLocks noChangeArrowheads="1"/>
          </p:cNvSpPr>
          <p:nvPr/>
        </p:nvSpPr>
        <p:spPr bwMode="auto">
          <a:xfrm>
            <a:off x="5238751" y="6083301"/>
            <a:ext cx="322263" cy="14287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101462" name="Oval 278"/>
          <p:cNvSpPr>
            <a:spLocks noChangeArrowheads="1"/>
          </p:cNvSpPr>
          <p:nvPr/>
        </p:nvSpPr>
        <p:spPr bwMode="auto">
          <a:xfrm>
            <a:off x="4487864" y="5924550"/>
            <a:ext cx="1063625" cy="2730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grpSp>
        <p:nvGrpSpPr>
          <p:cNvPr id="101463" name="Group 279"/>
          <p:cNvGrpSpPr>
            <a:grpSpLocks/>
          </p:cNvGrpSpPr>
          <p:nvPr/>
        </p:nvGrpSpPr>
        <p:grpSpPr bwMode="auto">
          <a:xfrm>
            <a:off x="4745038" y="5984875"/>
            <a:ext cx="525462" cy="158750"/>
            <a:chOff x="2848" y="848"/>
            <a:chExt cx="140" cy="98"/>
          </a:xfrm>
        </p:grpSpPr>
        <p:sp>
          <p:nvSpPr>
            <p:cNvPr id="101652" name="Line 28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53" name="Line 28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54" name="Line 28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101464" name="Group 283"/>
          <p:cNvGrpSpPr>
            <a:grpSpLocks/>
          </p:cNvGrpSpPr>
          <p:nvPr/>
        </p:nvGrpSpPr>
        <p:grpSpPr bwMode="auto">
          <a:xfrm flipV="1">
            <a:off x="4745038" y="5981700"/>
            <a:ext cx="525462" cy="158750"/>
            <a:chOff x="2848" y="848"/>
            <a:chExt cx="140" cy="98"/>
          </a:xfrm>
        </p:grpSpPr>
        <p:sp>
          <p:nvSpPr>
            <p:cNvPr id="101649" name="Line 28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50" name="Line 28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51" name="Line 28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101465" name="Group 287"/>
          <p:cNvGrpSpPr>
            <a:grpSpLocks/>
          </p:cNvGrpSpPr>
          <p:nvPr/>
        </p:nvGrpSpPr>
        <p:grpSpPr bwMode="auto">
          <a:xfrm>
            <a:off x="4562476" y="6051550"/>
            <a:ext cx="315913" cy="247650"/>
            <a:chOff x="11283" y="10423"/>
            <a:chExt cx="475" cy="374"/>
          </a:xfrm>
        </p:grpSpPr>
        <p:sp>
          <p:nvSpPr>
            <p:cNvPr id="101642" name="Rectangle 288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101643" name="Line 289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44" name="Line 290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45" name="Line 291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46" name="Line 292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47" name="Line 293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48" name="Line 294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101466" name="Oval 295"/>
          <p:cNvSpPr>
            <a:spLocks noChangeArrowheads="1"/>
          </p:cNvSpPr>
          <p:nvPr/>
        </p:nvSpPr>
        <p:spPr bwMode="auto">
          <a:xfrm>
            <a:off x="3859214" y="5178426"/>
            <a:ext cx="1063625" cy="233363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sp>
        <p:nvSpPr>
          <p:cNvPr id="101467" name="Line 296"/>
          <p:cNvSpPr>
            <a:spLocks noChangeShapeType="1"/>
          </p:cNvSpPr>
          <p:nvPr/>
        </p:nvSpPr>
        <p:spPr bwMode="auto">
          <a:xfrm>
            <a:off x="3859214" y="5159376"/>
            <a:ext cx="1587" cy="1444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68" name="Line 297"/>
          <p:cNvSpPr>
            <a:spLocks noChangeShapeType="1"/>
          </p:cNvSpPr>
          <p:nvPr/>
        </p:nvSpPr>
        <p:spPr bwMode="auto">
          <a:xfrm>
            <a:off x="4922838" y="5159376"/>
            <a:ext cx="0" cy="144463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69" name="Rectangle 298"/>
          <p:cNvSpPr>
            <a:spLocks noChangeArrowheads="1"/>
          </p:cNvSpPr>
          <p:nvPr/>
        </p:nvSpPr>
        <p:spPr bwMode="auto">
          <a:xfrm>
            <a:off x="3859213" y="5159375"/>
            <a:ext cx="252412" cy="1412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101470" name="Rectangle 299"/>
          <p:cNvSpPr>
            <a:spLocks noChangeArrowheads="1"/>
          </p:cNvSpPr>
          <p:nvPr/>
        </p:nvSpPr>
        <p:spPr bwMode="auto">
          <a:xfrm>
            <a:off x="4600576" y="5149850"/>
            <a:ext cx="322263" cy="1412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101471" name="Oval 300"/>
          <p:cNvSpPr>
            <a:spLocks noChangeArrowheads="1"/>
          </p:cNvSpPr>
          <p:nvPr/>
        </p:nvSpPr>
        <p:spPr bwMode="auto">
          <a:xfrm>
            <a:off x="3849689" y="4991100"/>
            <a:ext cx="1063625" cy="2730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latin typeface="+mn-lt"/>
              <a:ea typeface="+mn-ea"/>
            </a:endParaRPr>
          </a:p>
        </p:txBody>
      </p:sp>
      <p:grpSp>
        <p:nvGrpSpPr>
          <p:cNvPr id="101472" name="Group 301"/>
          <p:cNvGrpSpPr>
            <a:grpSpLocks/>
          </p:cNvGrpSpPr>
          <p:nvPr/>
        </p:nvGrpSpPr>
        <p:grpSpPr bwMode="auto">
          <a:xfrm>
            <a:off x="4106863" y="5051425"/>
            <a:ext cx="525462" cy="158750"/>
            <a:chOff x="2848" y="848"/>
            <a:chExt cx="140" cy="98"/>
          </a:xfrm>
        </p:grpSpPr>
        <p:sp>
          <p:nvSpPr>
            <p:cNvPr id="101639" name="Line 30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40" name="Line 30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41" name="Line 30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101473" name="Group 305"/>
          <p:cNvGrpSpPr>
            <a:grpSpLocks/>
          </p:cNvGrpSpPr>
          <p:nvPr/>
        </p:nvGrpSpPr>
        <p:grpSpPr bwMode="auto">
          <a:xfrm flipV="1">
            <a:off x="4106863" y="5048250"/>
            <a:ext cx="525462" cy="158750"/>
            <a:chOff x="2848" y="848"/>
            <a:chExt cx="140" cy="98"/>
          </a:xfrm>
        </p:grpSpPr>
        <p:sp>
          <p:nvSpPr>
            <p:cNvPr id="101636" name="Line 30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37" name="Line 30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38" name="Line 30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101474" name="Line 309"/>
          <p:cNvSpPr>
            <a:spLocks noChangeShapeType="1"/>
          </p:cNvSpPr>
          <p:nvPr/>
        </p:nvSpPr>
        <p:spPr bwMode="auto">
          <a:xfrm flipH="1">
            <a:off x="3219451" y="5375276"/>
            <a:ext cx="868363" cy="8112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101475" name="Group 310"/>
          <p:cNvGrpSpPr>
            <a:grpSpLocks/>
          </p:cNvGrpSpPr>
          <p:nvPr/>
        </p:nvGrpSpPr>
        <p:grpSpPr bwMode="auto">
          <a:xfrm rot="8027572">
            <a:off x="4202113" y="4979988"/>
            <a:ext cx="322262" cy="239712"/>
            <a:chOff x="11283" y="10423"/>
            <a:chExt cx="475" cy="374"/>
          </a:xfrm>
        </p:grpSpPr>
        <p:sp>
          <p:nvSpPr>
            <p:cNvPr id="101629" name="Rectangle 311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101630" name="Line 312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31" name="Line 313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32" name="Line 314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33" name="Line 315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34" name="Line 316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35" name="Line 317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101476" name="Freeform 318"/>
          <p:cNvSpPr>
            <a:spLocks/>
          </p:cNvSpPr>
          <p:nvPr/>
        </p:nvSpPr>
        <p:spPr bwMode="auto">
          <a:xfrm>
            <a:off x="3057525" y="3317875"/>
            <a:ext cx="5067300" cy="2933700"/>
          </a:xfrm>
          <a:custGeom>
            <a:avLst/>
            <a:gdLst>
              <a:gd name="T0" fmla="*/ 2147483646 w 7980"/>
              <a:gd name="T1" fmla="*/ 2147483646 h 4620"/>
              <a:gd name="T2" fmla="*/ 2147483646 w 7980"/>
              <a:gd name="T3" fmla="*/ 2147483646 h 4620"/>
              <a:gd name="T4" fmla="*/ 0 w 7980"/>
              <a:gd name="T5" fmla="*/ 2147483646 h 4620"/>
              <a:gd name="T6" fmla="*/ 2147483646 w 7980"/>
              <a:gd name="T7" fmla="*/ 2147483646 h 4620"/>
              <a:gd name="T8" fmla="*/ 2147483646 w 7980"/>
              <a:gd name="T9" fmla="*/ 2147483646 h 4620"/>
              <a:gd name="T10" fmla="*/ 2147483646 w 7980"/>
              <a:gd name="T11" fmla="*/ 0 h 46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7980" h="4620">
                <a:moveTo>
                  <a:pt x="7965" y="3420"/>
                </a:moveTo>
                <a:lnTo>
                  <a:pt x="7980" y="4620"/>
                </a:lnTo>
                <a:lnTo>
                  <a:pt x="0" y="4605"/>
                </a:lnTo>
                <a:lnTo>
                  <a:pt x="3315" y="1485"/>
                </a:lnTo>
                <a:lnTo>
                  <a:pt x="2355" y="1455"/>
                </a:lnTo>
                <a:lnTo>
                  <a:pt x="2355" y="0"/>
                </a:lnTo>
              </a:path>
            </a:pathLst>
          </a:custGeom>
          <a:noFill/>
          <a:ln w="38100" cmpd="sng">
            <a:solidFill>
              <a:srgbClr val="FF00FF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77" name="Freeform 319"/>
          <p:cNvSpPr>
            <a:spLocks/>
          </p:cNvSpPr>
          <p:nvPr/>
        </p:nvSpPr>
        <p:spPr bwMode="auto">
          <a:xfrm>
            <a:off x="2657476" y="3413126"/>
            <a:ext cx="5743575" cy="2886075"/>
          </a:xfrm>
          <a:custGeom>
            <a:avLst/>
            <a:gdLst>
              <a:gd name="T0" fmla="*/ 0 w 9045"/>
              <a:gd name="T1" fmla="*/ 2147483646 h 4545"/>
              <a:gd name="T2" fmla="*/ 0 w 9045"/>
              <a:gd name="T3" fmla="*/ 2147483646 h 4545"/>
              <a:gd name="T4" fmla="*/ 2147483646 w 9045"/>
              <a:gd name="T5" fmla="*/ 2147483646 h 4545"/>
              <a:gd name="T6" fmla="*/ 2147483646 w 9045"/>
              <a:gd name="T7" fmla="*/ 2147483646 h 4545"/>
              <a:gd name="T8" fmla="*/ 2147483646 w 9045"/>
              <a:gd name="T9" fmla="*/ 2147483646 h 4545"/>
              <a:gd name="T10" fmla="*/ 2147483646 w 9045"/>
              <a:gd name="T11" fmla="*/ 2147483646 h 4545"/>
              <a:gd name="T12" fmla="*/ 2147483646 w 9045"/>
              <a:gd name="T13" fmla="*/ 2147483646 h 4545"/>
              <a:gd name="T14" fmla="*/ 2147483646 w 9045"/>
              <a:gd name="T15" fmla="*/ 0 h 45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045" h="4545">
                <a:moveTo>
                  <a:pt x="0" y="2880"/>
                </a:moveTo>
                <a:lnTo>
                  <a:pt x="0" y="4530"/>
                </a:lnTo>
                <a:lnTo>
                  <a:pt x="885" y="4545"/>
                </a:lnTo>
                <a:lnTo>
                  <a:pt x="3510" y="2010"/>
                </a:lnTo>
                <a:lnTo>
                  <a:pt x="7140" y="2055"/>
                </a:lnTo>
                <a:lnTo>
                  <a:pt x="8145" y="1020"/>
                </a:lnTo>
                <a:lnTo>
                  <a:pt x="9045" y="1020"/>
                </a:lnTo>
                <a:lnTo>
                  <a:pt x="9015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78" name="Freeform 320"/>
          <p:cNvSpPr>
            <a:spLocks/>
          </p:cNvSpPr>
          <p:nvPr/>
        </p:nvSpPr>
        <p:spPr bwMode="auto">
          <a:xfrm>
            <a:off x="2781300" y="3460750"/>
            <a:ext cx="5791200" cy="2667000"/>
          </a:xfrm>
          <a:custGeom>
            <a:avLst/>
            <a:gdLst>
              <a:gd name="T0" fmla="*/ 0 w 9120"/>
              <a:gd name="T1" fmla="*/ 2147483646 h 4201"/>
              <a:gd name="T2" fmla="*/ 0 w 9120"/>
              <a:gd name="T3" fmla="*/ 2147483646 h 4201"/>
              <a:gd name="T4" fmla="*/ 2147483646 w 9120"/>
              <a:gd name="T5" fmla="*/ 2147483646 h 4201"/>
              <a:gd name="T6" fmla="*/ 2147483646 w 9120"/>
              <a:gd name="T7" fmla="*/ 2147483646 h 4201"/>
              <a:gd name="T8" fmla="*/ 2147483646 w 9120"/>
              <a:gd name="T9" fmla="*/ 2147483646 h 4201"/>
              <a:gd name="T10" fmla="*/ 2147483646 w 9120"/>
              <a:gd name="T11" fmla="*/ 0 h 420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9120" h="4201">
                <a:moveTo>
                  <a:pt x="0" y="2821"/>
                </a:moveTo>
                <a:lnTo>
                  <a:pt x="0" y="4201"/>
                </a:lnTo>
                <a:lnTo>
                  <a:pt x="4890" y="4201"/>
                </a:lnTo>
                <a:lnTo>
                  <a:pt x="8055" y="1051"/>
                </a:lnTo>
                <a:lnTo>
                  <a:pt x="9120" y="1080"/>
                </a:lnTo>
                <a:lnTo>
                  <a:pt x="9105" y="0"/>
                </a:lnTo>
              </a:path>
            </a:pathLst>
          </a:custGeom>
          <a:noFill/>
          <a:ln w="38100" cmpd="sng">
            <a:solidFill>
              <a:srgbClr val="00FF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101479" name="Group 321"/>
          <p:cNvGrpSpPr>
            <a:grpSpLocks/>
          </p:cNvGrpSpPr>
          <p:nvPr/>
        </p:nvGrpSpPr>
        <p:grpSpPr bwMode="auto">
          <a:xfrm>
            <a:off x="2611439" y="5213351"/>
            <a:ext cx="90487" cy="271463"/>
            <a:chOff x="10104" y="10005"/>
            <a:chExt cx="137" cy="411"/>
          </a:xfrm>
        </p:grpSpPr>
        <p:sp>
          <p:nvSpPr>
            <p:cNvPr id="101627" name="Oval 322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101628" name="Oval 323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</p:grpSp>
      <p:grpSp>
        <p:nvGrpSpPr>
          <p:cNvPr id="101480" name="Group 324"/>
          <p:cNvGrpSpPr>
            <a:grpSpLocks/>
          </p:cNvGrpSpPr>
          <p:nvPr/>
        </p:nvGrpSpPr>
        <p:grpSpPr bwMode="auto">
          <a:xfrm>
            <a:off x="8067676" y="5449888"/>
            <a:ext cx="92075" cy="271462"/>
            <a:chOff x="10104" y="10005"/>
            <a:chExt cx="137" cy="411"/>
          </a:xfrm>
        </p:grpSpPr>
        <p:sp>
          <p:nvSpPr>
            <p:cNvPr id="101625" name="Oval 325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101626" name="Oval 326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</p:grpSp>
      <p:grpSp>
        <p:nvGrpSpPr>
          <p:cNvPr id="101481" name="Group 327"/>
          <p:cNvGrpSpPr>
            <a:grpSpLocks/>
          </p:cNvGrpSpPr>
          <p:nvPr/>
        </p:nvGrpSpPr>
        <p:grpSpPr bwMode="auto">
          <a:xfrm>
            <a:off x="8515350" y="3392488"/>
            <a:ext cx="90488" cy="271462"/>
            <a:chOff x="10104" y="10005"/>
            <a:chExt cx="137" cy="411"/>
          </a:xfrm>
        </p:grpSpPr>
        <p:sp>
          <p:nvSpPr>
            <p:cNvPr id="101623" name="Oval 328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  <p:sp>
          <p:nvSpPr>
            <p:cNvPr id="101624" name="Oval 329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>
                <a:latin typeface="+mn-lt"/>
                <a:ea typeface="+mn-ea"/>
              </a:endParaRPr>
            </a:p>
          </p:txBody>
        </p:sp>
      </p:grpSp>
      <p:sp>
        <p:nvSpPr>
          <p:cNvPr id="101484" name="Text Box 335"/>
          <p:cNvSpPr txBox="1">
            <a:spLocks noChangeArrowheads="1"/>
          </p:cNvSpPr>
          <p:nvPr/>
        </p:nvSpPr>
        <p:spPr bwMode="auto">
          <a:xfrm>
            <a:off x="8259763" y="3055939"/>
            <a:ext cx="73501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chemeClr val="tx2"/>
                </a:solidFill>
                <a:latin typeface="+mn-lt"/>
                <a:ea typeface="+mn-ea"/>
              </a:rPr>
              <a:t>Host B</a:t>
            </a:r>
          </a:p>
        </p:txBody>
      </p:sp>
      <p:sp>
        <p:nvSpPr>
          <p:cNvPr id="101485" name="Text Box 336"/>
          <p:cNvSpPr txBox="1">
            <a:spLocks noChangeArrowheads="1"/>
          </p:cNvSpPr>
          <p:nvPr/>
        </p:nvSpPr>
        <p:spPr bwMode="auto">
          <a:xfrm>
            <a:off x="7712076" y="5116514"/>
            <a:ext cx="73501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chemeClr val="tx2"/>
                </a:solidFill>
                <a:latin typeface="+mn-lt"/>
                <a:ea typeface="+mn-ea"/>
              </a:rPr>
              <a:t>Host C</a:t>
            </a:r>
          </a:p>
        </p:txBody>
      </p:sp>
      <p:sp>
        <p:nvSpPr>
          <p:cNvPr id="101486" name="Text Box 337"/>
          <p:cNvSpPr txBox="1">
            <a:spLocks noChangeArrowheads="1"/>
          </p:cNvSpPr>
          <p:nvPr/>
        </p:nvSpPr>
        <p:spPr bwMode="auto">
          <a:xfrm>
            <a:off x="2274888" y="4873626"/>
            <a:ext cx="73501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chemeClr val="tx2"/>
                </a:solidFill>
                <a:latin typeface="+mn-lt"/>
                <a:ea typeface="+mn-ea"/>
              </a:rPr>
              <a:t>Host D</a:t>
            </a:r>
          </a:p>
        </p:txBody>
      </p:sp>
      <p:sp>
        <p:nvSpPr>
          <p:cNvPr id="101487" name="Text Box 338"/>
          <p:cNvSpPr txBox="1">
            <a:spLocks noChangeArrowheads="1"/>
          </p:cNvSpPr>
          <p:nvPr/>
        </p:nvSpPr>
        <p:spPr bwMode="auto">
          <a:xfrm>
            <a:off x="5060950" y="2911476"/>
            <a:ext cx="188118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+mn-lt"/>
                <a:ea typeface="+mn-ea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+mn-lt"/>
                <a:ea typeface="+mn-ea"/>
              </a:rPr>
              <a:t>in</a:t>
            </a:r>
            <a:r>
              <a:rPr lang="en-US" altLang="en-US" sz="1600" baseline="-25000">
                <a:solidFill>
                  <a:srgbClr val="FF0000"/>
                </a:solidFill>
                <a:latin typeface="+mn-lt"/>
                <a:ea typeface="+mn-ea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+mn-lt"/>
                <a:ea typeface="+mn-ea"/>
              </a:rPr>
              <a:t>: original data</a:t>
            </a:r>
            <a:endParaRPr lang="en-US" altLang="en-US" sz="16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101488" name="Line 340"/>
          <p:cNvSpPr>
            <a:spLocks noChangeShapeType="1"/>
          </p:cNvSpPr>
          <p:nvPr/>
        </p:nvSpPr>
        <p:spPr bwMode="auto">
          <a:xfrm>
            <a:off x="6537326" y="3479800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1489" name="Text Box 341"/>
          <p:cNvSpPr txBox="1">
            <a:spLocks noChangeArrowheads="1"/>
          </p:cNvSpPr>
          <p:nvPr/>
        </p:nvSpPr>
        <p:spPr bwMode="auto">
          <a:xfrm>
            <a:off x="4943475" y="3240089"/>
            <a:ext cx="2349500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+mn-lt"/>
                <a:ea typeface="+mn-ea"/>
              </a:rPr>
              <a:t>l'</a:t>
            </a:r>
            <a:r>
              <a:rPr lang="en-US" altLang="en-US" sz="2000" baseline="-25000">
                <a:solidFill>
                  <a:srgbClr val="FF0000"/>
                </a:solidFill>
                <a:latin typeface="+mn-lt"/>
                <a:ea typeface="+mn-ea"/>
              </a:rPr>
              <a:t>in</a:t>
            </a:r>
            <a:r>
              <a:rPr lang="en-US" altLang="en-US" sz="1800">
                <a:solidFill>
                  <a:srgbClr val="FF0000"/>
                </a:solidFill>
                <a:latin typeface="+mn-lt"/>
                <a:ea typeface="+mn-ea"/>
              </a:rPr>
              <a:t>:</a:t>
            </a:r>
            <a:r>
              <a:rPr lang="en-US" altLang="en-US" sz="1400">
                <a:solidFill>
                  <a:srgbClr val="FF0000"/>
                </a:solidFill>
                <a:latin typeface="+mn-lt"/>
                <a:ea typeface="+mn-ea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+mn-lt"/>
                <a:ea typeface="+mn-ea"/>
              </a:rPr>
              <a:t>original data, </a:t>
            </a:r>
            <a:r>
              <a:rPr lang="en-US" altLang="en-US" sz="1600" i="1">
                <a:solidFill>
                  <a:srgbClr val="FF0000"/>
                </a:solidFill>
                <a:latin typeface="+mn-lt"/>
                <a:ea typeface="+mn-ea"/>
              </a:rPr>
              <a:t>plus</a:t>
            </a:r>
            <a:r>
              <a:rPr lang="en-US" altLang="en-US" sz="1600">
                <a:solidFill>
                  <a:srgbClr val="FF0000"/>
                </a:solidFill>
                <a:latin typeface="+mn-lt"/>
                <a:ea typeface="+mn-ea"/>
              </a:rPr>
              <a:t> retransmitted data</a:t>
            </a:r>
            <a:endParaRPr lang="en-US" altLang="en-US" sz="1600">
              <a:solidFill>
                <a:schemeClr val="tx2"/>
              </a:solidFill>
              <a:latin typeface="+mn-lt"/>
              <a:ea typeface="+mn-ea"/>
            </a:endParaRPr>
          </a:p>
        </p:txBody>
      </p:sp>
      <p:sp>
        <p:nvSpPr>
          <p:cNvPr id="205156" name="Rectangle 356"/>
          <p:cNvSpPr>
            <a:spLocks noChangeArrowheads="1"/>
          </p:cNvSpPr>
          <p:nvPr/>
        </p:nvSpPr>
        <p:spPr bwMode="auto">
          <a:xfrm>
            <a:off x="5794375" y="1778000"/>
            <a:ext cx="465613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u="sng">
                <a:solidFill>
                  <a:srgbClr val="CC0000"/>
                </a:solidFill>
                <a:latin typeface="+mn-lt"/>
                <a:ea typeface="+mn-ea"/>
              </a:rPr>
              <a:t>A:</a:t>
            </a:r>
            <a:r>
              <a:rPr lang="en-US" altLang="en-US" sz="2400">
                <a:solidFill>
                  <a:srgbClr val="FF0000"/>
                </a:solidFill>
                <a:latin typeface="+mn-lt"/>
                <a:ea typeface="+mn-ea"/>
              </a:rPr>
              <a:t> </a:t>
            </a:r>
            <a:r>
              <a:rPr lang="en-US" altLang="en-US" sz="2400">
                <a:latin typeface="+mn-lt"/>
                <a:ea typeface="+mn-ea"/>
              </a:rPr>
              <a:t>as red  </a:t>
            </a:r>
            <a:r>
              <a:rPr lang="en-US" altLang="en-US" sz="2400">
                <a:solidFill>
                  <a:srgbClr val="CC0000"/>
                </a:solidFill>
                <a:latin typeface="+mn-lt"/>
                <a:ea typeface="+mn-ea"/>
              </a:rPr>
              <a:t>l</a:t>
            </a:r>
            <a:r>
              <a:rPr lang="en-US" altLang="en-US" sz="2400" baseline="-25000">
                <a:solidFill>
                  <a:srgbClr val="CC0000"/>
                </a:solidFill>
                <a:latin typeface="+mn-lt"/>
                <a:ea typeface="+mn-ea"/>
              </a:rPr>
              <a:t>in</a:t>
            </a:r>
            <a:r>
              <a:rPr lang="ja-JP" altLang="en-US" sz="2400" baseline="30000">
                <a:solidFill>
                  <a:srgbClr val="CC0000"/>
                </a:solidFill>
                <a:latin typeface="+mn-lt"/>
                <a:ea typeface="+mn-ea"/>
              </a:rPr>
              <a:t>’</a:t>
            </a:r>
            <a:r>
              <a:rPr lang="en-US" altLang="ja-JP" sz="2400">
                <a:latin typeface="+mn-lt"/>
                <a:ea typeface="+mn-ea"/>
              </a:rPr>
              <a:t> increases, all arriving blue pkts at upper queue are dropped, blue throughput g 0</a:t>
            </a:r>
            <a:endParaRPr lang="en-US" altLang="en-US" sz="2400">
              <a:latin typeface="+mn-lt"/>
              <a:ea typeface="+mn-ea"/>
            </a:endParaRPr>
          </a:p>
        </p:txBody>
      </p:sp>
      <p:grpSp>
        <p:nvGrpSpPr>
          <p:cNvPr id="101491" name="Group 358"/>
          <p:cNvGrpSpPr>
            <a:grpSpLocks/>
          </p:cNvGrpSpPr>
          <p:nvPr/>
        </p:nvGrpSpPr>
        <p:grpSpPr bwMode="auto">
          <a:xfrm>
            <a:off x="8953501" y="4146551"/>
            <a:ext cx="231775" cy="441325"/>
            <a:chOff x="4140" y="429"/>
            <a:chExt cx="1425" cy="2396"/>
          </a:xfrm>
        </p:grpSpPr>
        <p:sp>
          <p:nvSpPr>
            <p:cNvPr id="101591" name="Freeform 359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592" name="Rectangle 360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93" name="Freeform 361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594" name="Freeform 362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595" name="Rectangle 363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101596" name="Group 364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01621" name="AutoShape 365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01622" name="AutoShape 366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01597" name="Rectangle 367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101598" name="Group 368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01619" name="AutoShape 369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01620" name="AutoShape 370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01599" name="Rectangle 371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600" name="Rectangle 372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101601" name="Group 373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01617" name="AutoShape 374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6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01618" name="AutoShape 375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01602" name="Freeform 376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101603" name="Group 377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01615" name="AutoShape 378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01616" name="AutoShape 379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01604" name="Rectangle 380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605" name="Freeform 381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06" name="Freeform 382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07" name="Oval 383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608" name="Freeform 384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609" name="AutoShape 385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610" name="AutoShape 386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611" name="Oval 387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612" name="Oval 388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1613" name="Oval 389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614" name="Rectangle 390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grpSp>
        <p:nvGrpSpPr>
          <p:cNvPr id="101492" name="Group 391"/>
          <p:cNvGrpSpPr>
            <a:grpSpLocks/>
          </p:cNvGrpSpPr>
          <p:nvPr/>
        </p:nvGrpSpPr>
        <p:grpSpPr bwMode="auto">
          <a:xfrm>
            <a:off x="8474076" y="6003926"/>
            <a:ext cx="231775" cy="441325"/>
            <a:chOff x="4140" y="429"/>
            <a:chExt cx="1425" cy="2396"/>
          </a:xfrm>
        </p:grpSpPr>
        <p:sp>
          <p:nvSpPr>
            <p:cNvPr id="101559" name="Freeform 392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560" name="Rectangle 393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61" name="Freeform 394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562" name="Freeform 395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563" name="Rectangle 396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101564" name="Group 397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01589" name="AutoShape 398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01590" name="AutoShape 399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01565" name="Rectangle 400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101566" name="Group 401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01587" name="AutoShape 402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01588" name="AutoShape 403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01567" name="Rectangle 404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68" name="Rectangle 405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101569" name="Group 406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01585" name="AutoShape 407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6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01586" name="AutoShape 408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01570" name="Freeform 409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101571" name="Group 410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01583" name="AutoShape 411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01584" name="AutoShape 412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01572" name="Rectangle 413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73" name="Freeform 414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574" name="Freeform 415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575" name="Oval 416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76" name="Freeform 417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577" name="AutoShape 418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78" name="AutoShape 419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79" name="Oval 420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80" name="Oval 421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1581" name="Oval 422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82" name="Rectangle 423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grpSp>
        <p:nvGrpSpPr>
          <p:cNvPr id="101493" name="Group 424"/>
          <p:cNvGrpSpPr>
            <a:grpSpLocks/>
          </p:cNvGrpSpPr>
          <p:nvPr/>
        </p:nvGrpSpPr>
        <p:grpSpPr bwMode="auto">
          <a:xfrm>
            <a:off x="1920876" y="5840414"/>
            <a:ext cx="231775" cy="441325"/>
            <a:chOff x="4140" y="429"/>
            <a:chExt cx="1425" cy="2396"/>
          </a:xfrm>
        </p:grpSpPr>
        <p:sp>
          <p:nvSpPr>
            <p:cNvPr id="101527" name="Freeform 425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528" name="Rectangle 426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29" name="Freeform 427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530" name="Freeform 428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531" name="Rectangle 429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101532" name="Group 430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01557" name="AutoShape 431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01558" name="AutoShape 432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01533" name="Rectangle 433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101534" name="Group 434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01555" name="AutoShape 435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01556" name="AutoShape 436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01535" name="Rectangle 437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36" name="Rectangle 438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101537" name="Group 439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01553" name="AutoShape 440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6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01554" name="AutoShape 441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01538" name="Freeform 442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101539" name="Group 443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01551" name="AutoShape 444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01552" name="AutoShape 445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01540" name="Rectangle 446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41" name="Freeform 447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542" name="Freeform 448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543" name="Oval 449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44" name="Freeform 450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545" name="AutoShape 451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46" name="AutoShape 452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47" name="Oval 453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48" name="Oval 454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1549" name="Oval 455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50" name="Rectangle 456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grpSp>
        <p:nvGrpSpPr>
          <p:cNvPr id="101494" name="Group 457"/>
          <p:cNvGrpSpPr>
            <a:grpSpLocks/>
          </p:cNvGrpSpPr>
          <p:nvPr/>
        </p:nvGrpSpPr>
        <p:grpSpPr bwMode="auto">
          <a:xfrm>
            <a:off x="3935414" y="3835401"/>
            <a:ext cx="231775" cy="441325"/>
            <a:chOff x="4140" y="429"/>
            <a:chExt cx="1425" cy="2396"/>
          </a:xfrm>
        </p:grpSpPr>
        <p:sp>
          <p:nvSpPr>
            <p:cNvPr id="101495" name="Freeform 458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4 w 354"/>
                <a:gd name="T1" fmla="*/ 0 h 2742"/>
                <a:gd name="T2" fmla="*/ 74 w 354"/>
                <a:gd name="T3" fmla="*/ 95 h 2742"/>
                <a:gd name="T4" fmla="*/ 73 w 354"/>
                <a:gd name="T5" fmla="*/ 734 h 2742"/>
                <a:gd name="T6" fmla="*/ 0 w 354"/>
                <a:gd name="T7" fmla="*/ 768 h 2742"/>
                <a:gd name="T8" fmla="*/ 1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496" name="Rectangle 459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497" name="Freeform 460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45 w 211"/>
                <a:gd name="T3" fmla="*/ 61 h 2537"/>
                <a:gd name="T4" fmla="*/ 2 w 211"/>
                <a:gd name="T5" fmla="*/ 69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498" name="Freeform 461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6 h 226"/>
                <a:gd name="T4" fmla="*/ 70 w 328"/>
                <a:gd name="T5" fmla="*/ 64 h 226"/>
                <a:gd name="T6" fmla="*/ 0 w 328"/>
                <a:gd name="T7" fmla="*/ 2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499" name="Rectangle 462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101500" name="Group 46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01525" name="AutoShape 464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01526" name="AutoShape 465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01501" name="Rectangle 466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101502" name="Group 46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01523" name="AutoShape 468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01524" name="AutoShape 469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01503" name="Rectangle 470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04" name="Rectangle 471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grpSp>
          <p:nvGrpSpPr>
            <p:cNvPr id="101505" name="Group 47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01521" name="AutoShape 473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6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01522" name="AutoShape 474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01506" name="Freeform 475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70 w 328"/>
                <a:gd name="T3" fmla="*/ 35 h 226"/>
                <a:gd name="T4" fmla="*/ 70 w 328"/>
                <a:gd name="T5" fmla="*/ 62 h 226"/>
                <a:gd name="T6" fmla="*/ 0 w 328"/>
                <a:gd name="T7" fmla="*/ 2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101507" name="Group 47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01519" name="AutoShape 477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01520" name="AutoShape 478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01508" name="Rectangle 479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09" name="Freeform 480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62 w 296"/>
                <a:gd name="T3" fmla="*/ 39 h 256"/>
                <a:gd name="T4" fmla="*/ 62 w 296"/>
                <a:gd name="T5" fmla="*/ 71 h 256"/>
                <a:gd name="T6" fmla="*/ 0 w 296"/>
                <a:gd name="T7" fmla="*/ 2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510" name="Freeform 481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65 w 304"/>
                <a:gd name="T3" fmla="*/ 46 h 288"/>
                <a:gd name="T4" fmla="*/ 61 w 304"/>
                <a:gd name="T5" fmla="*/ 81 h 288"/>
                <a:gd name="T6" fmla="*/ 2 w 304"/>
                <a:gd name="T7" fmla="*/ 35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511" name="Oval 482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12" name="Freeform 483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0 h 240"/>
                <a:gd name="T2" fmla="*/ 2 w 306"/>
                <a:gd name="T3" fmla="*/ 68 h 240"/>
                <a:gd name="T4" fmla="*/ 65 w 306"/>
                <a:gd name="T5" fmla="*/ 31 h 240"/>
                <a:gd name="T6" fmla="*/ 62 w 306"/>
                <a:gd name="T7" fmla="*/ 0 h 240"/>
                <a:gd name="T8" fmla="*/ 0 w 306"/>
                <a:gd name="T9" fmla="*/ 3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1513" name="AutoShape 484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14" name="AutoShape 485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15" name="Oval 486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16" name="Oval 487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FF0000"/>
                </a:solidFill>
                <a:latin typeface="+mn-lt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1517" name="Oval 488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  <p:sp>
          <p:nvSpPr>
            <p:cNvPr id="101518" name="Rectangle 489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dirty="0">
                <a:latin typeface="+mn-lt"/>
                <a:ea typeface="+mn-ea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163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01046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56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14" name="Rectangle 3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Causes/costs of congestion: scenario 3 </a:t>
            </a:r>
          </a:p>
        </p:txBody>
      </p:sp>
      <p:sp>
        <p:nvSpPr>
          <p:cNvPr id="102404" name="Rectangle 3"/>
          <p:cNvSpPr>
            <a:spLocks noChangeArrowheads="1"/>
          </p:cNvSpPr>
          <p:nvPr/>
        </p:nvSpPr>
        <p:spPr bwMode="auto">
          <a:xfrm>
            <a:off x="1857375" y="5153026"/>
            <a:ext cx="8267700" cy="4095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Comic Sans MS" panose="030F0702030302020204" pitchFamily="66" charset="0"/>
            </a:endParaRPr>
          </a:p>
        </p:txBody>
      </p:sp>
      <p:sp>
        <p:nvSpPr>
          <p:cNvPr id="102405" name="Rectangle 4"/>
          <p:cNvSpPr>
            <a:spLocks noChangeArrowheads="1"/>
          </p:cNvSpPr>
          <p:nvPr/>
        </p:nvSpPr>
        <p:spPr bwMode="auto">
          <a:xfrm>
            <a:off x="2290764" y="4367213"/>
            <a:ext cx="77819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rgbClr val="FF0000"/>
                </a:solidFill>
                <a:latin typeface="+mn-lt"/>
                <a:ea typeface="+mn-ea"/>
              </a:rPr>
              <a:t>another </a:t>
            </a:r>
            <a:r>
              <a:rPr lang="en-US" altLang="ja-JP" sz="2800" dirty="0">
                <a:solidFill>
                  <a:srgbClr val="FF0000"/>
                </a:solidFill>
                <a:latin typeface="+mn-lt"/>
                <a:ea typeface="+mn-ea"/>
              </a:rPr>
              <a:t>cost of congestion:</a:t>
            </a:r>
            <a:r>
              <a:rPr lang="en-US" altLang="ja-JP" sz="2800" dirty="0">
                <a:latin typeface="+mn-lt"/>
                <a:ea typeface="+mn-ea"/>
              </a:rPr>
              <a:t> </a:t>
            </a:r>
          </a:p>
          <a:p>
            <a:r>
              <a:rPr lang="en-US" altLang="en-US" sz="2800" dirty="0">
                <a:latin typeface="+mn-lt"/>
                <a:ea typeface="+mn-ea"/>
              </a:rPr>
              <a:t>when packet dropped, any </a:t>
            </a:r>
            <a:r>
              <a:rPr lang="en-US" altLang="ja-JP" sz="2800" dirty="0">
                <a:latin typeface="+mn-lt"/>
                <a:ea typeface="+mn-ea"/>
              </a:rPr>
              <a:t>upstream transmission capacity used for that packet was wasted!</a:t>
            </a:r>
            <a:endParaRPr lang="en-US" altLang="en-US" sz="2800" dirty="0">
              <a:latin typeface="+mn-lt"/>
              <a:ea typeface="+mn-ea"/>
            </a:endParaRPr>
          </a:p>
        </p:txBody>
      </p:sp>
      <p:sp>
        <p:nvSpPr>
          <p:cNvPr id="102406" name="Line 8"/>
          <p:cNvSpPr>
            <a:spLocks noChangeShapeType="1"/>
          </p:cNvSpPr>
          <p:nvPr/>
        </p:nvSpPr>
        <p:spPr bwMode="auto">
          <a:xfrm flipH="1">
            <a:off x="7535864" y="2141539"/>
            <a:ext cx="403225" cy="4524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07" name="Line 9"/>
          <p:cNvSpPr>
            <a:spLocks noChangeShapeType="1"/>
          </p:cNvSpPr>
          <p:nvPr/>
        </p:nvSpPr>
        <p:spPr bwMode="auto">
          <a:xfrm flipH="1">
            <a:off x="7747000" y="2141538"/>
            <a:ext cx="1920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102408" name="Group 51"/>
          <p:cNvGrpSpPr>
            <a:grpSpLocks/>
          </p:cNvGrpSpPr>
          <p:nvPr/>
        </p:nvGrpSpPr>
        <p:grpSpPr bwMode="auto">
          <a:xfrm>
            <a:off x="7508875" y="1609726"/>
            <a:ext cx="285750" cy="473075"/>
            <a:chOff x="12762" y="10336"/>
            <a:chExt cx="1027" cy="1700"/>
          </a:xfrm>
        </p:grpSpPr>
        <p:sp>
          <p:nvSpPr>
            <p:cNvPr id="102555" name="Rectangle 52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102556" name="Rectangle 53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102557" name="Line 54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58" name="Line 55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59" name="Line 56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60" name="Line 57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102409" name="Line 60"/>
          <p:cNvSpPr>
            <a:spLocks noChangeShapeType="1"/>
          </p:cNvSpPr>
          <p:nvPr/>
        </p:nvSpPr>
        <p:spPr bwMode="auto">
          <a:xfrm flipH="1">
            <a:off x="6943726" y="3175000"/>
            <a:ext cx="638175" cy="6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102410" name="Group 102"/>
          <p:cNvGrpSpPr>
            <a:grpSpLocks/>
          </p:cNvGrpSpPr>
          <p:nvPr/>
        </p:nvGrpSpPr>
        <p:grpSpPr bwMode="auto">
          <a:xfrm>
            <a:off x="6630988" y="2638426"/>
            <a:ext cx="285750" cy="473075"/>
            <a:chOff x="12762" y="10336"/>
            <a:chExt cx="1027" cy="1700"/>
          </a:xfrm>
        </p:grpSpPr>
        <p:sp>
          <p:nvSpPr>
            <p:cNvPr id="102549" name="Rectangle 103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102550" name="Rectangle 104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102551" name="Line 105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52" name="Line 106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53" name="Line 107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54" name="Line 108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102411" name="Line 110"/>
          <p:cNvSpPr>
            <a:spLocks noChangeShapeType="1"/>
          </p:cNvSpPr>
          <p:nvPr/>
        </p:nvSpPr>
        <p:spPr bwMode="auto">
          <a:xfrm flipH="1">
            <a:off x="7747000" y="2365375"/>
            <a:ext cx="3175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12" name="Line 111"/>
          <p:cNvSpPr>
            <a:spLocks noChangeShapeType="1"/>
          </p:cNvSpPr>
          <p:nvPr/>
        </p:nvSpPr>
        <p:spPr bwMode="auto">
          <a:xfrm flipH="1" flipV="1">
            <a:off x="8526464" y="2374901"/>
            <a:ext cx="339725" cy="47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13" name="Line 112"/>
          <p:cNvSpPr>
            <a:spLocks noChangeShapeType="1"/>
          </p:cNvSpPr>
          <p:nvPr/>
        </p:nvSpPr>
        <p:spPr bwMode="auto">
          <a:xfrm flipH="1">
            <a:off x="8501064" y="2151064"/>
            <a:ext cx="566737" cy="6762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14" name="Line 113"/>
          <p:cNvSpPr>
            <a:spLocks noChangeShapeType="1"/>
          </p:cNvSpPr>
          <p:nvPr/>
        </p:nvSpPr>
        <p:spPr bwMode="auto">
          <a:xfrm flipH="1">
            <a:off x="9048750" y="2160588"/>
            <a:ext cx="1920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102415" name="Group 154"/>
          <p:cNvGrpSpPr>
            <a:grpSpLocks/>
          </p:cNvGrpSpPr>
          <p:nvPr/>
        </p:nvGrpSpPr>
        <p:grpSpPr bwMode="auto">
          <a:xfrm>
            <a:off x="9186863" y="1679575"/>
            <a:ext cx="284162" cy="471488"/>
            <a:chOff x="12762" y="10336"/>
            <a:chExt cx="1027" cy="1700"/>
          </a:xfrm>
        </p:grpSpPr>
        <p:sp>
          <p:nvSpPr>
            <p:cNvPr id="102543" name="Rectangle 155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102544" name="Rectangle 156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102545" name="Line 157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46" name="Line 158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47" name="Line 159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48" name="Line 160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02416" name="Group 201"/>
          <p:cNvGrpSpPr>
            <a:grpSpLocks/>
          </p:cNvGrpSpPr>
          <p:nvPr/>
        </p:nvGrpSpPr>
        <p:grpSpPr bwMode="auto">
          <a:xfrm>
            <a:off x="8974139" y="2762250"/>
            <a:ext cx="282575" cy="471488"/>
            <a:chOff x="12762" y="10336"/>
            <a:chExt cx="1027" cy="1700"/>
          </a:xfrm>
        </p:grpSpPr>
        <p:sp>
          <p:nvSpPr>
            <p:cNvPr id="102537" name="Rectangle 202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102538" name="Rectangle 203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102539" name="Line 204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40" name="Line 205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41" name="Line 206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42" name="Line 207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02417" name="Group 212"/>
          <p:cNvGrpSpPr>
            <a:grpSpLocks/>
          </p:cNvGrpSpPr>
          <p:nvPr/>
        </p:nvGrpSpPr>
        <p:grpSpPr bwMode="auto">
          <a:xfrm>
            <a:off x="8051800" y="2244726"/>
            <a:ext cx="469900" cy="219075"/>
            <a:chOff x="9542" y="11900"/>
            <a:chExt cx="1624" cy="640"/>
          </a:xfrm>
        </p:grpSpPr>
        <p:sp>
          <p:nvSpPr>
            <p:cNvPr id="102515" name="Oval 213"/>
            <p:cNvSpPr>
              <a:spLocks noChangeArrowheads="1"/>
            </p:cNvSpPr>
            <p:nvPr/>
          </p:nvSpPr>
          <p:spPr bwMode="auto">
            <a:xfrm>
              <a:off x="9557" y="12185"/>
              <a:ext cx="1608" cy="355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102516" name="Line 214"/>
            <p:cNvSpPr>
              <a:spLocks noChangeShapeType="1"/>
            </p:cNvSpPr>
            <p:nvPr/>
          </p:nvSpPr>
          <p:spPr bwMode="auto">
            <a:xfrm>
              <a:off x="9557" y="12156"/>
              <a:ext cx="1" cy="2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17" name="Line 215"/>
            <p:cNvSpPr>
              <a:spLocks noChangeShapeType="1"/>
            </p:cNvSpPr>
            <p:nvPr/>
          </p:nvSpPr>
          <p:spPr bwMode="auto">
            <a:xfrm>
              <a:off x="11165" y="12156"/>
              <a:ext cx="1" cy="219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18" name="Rectangle 216"/>
            <p:cNvSpPr>
              <a:spLocks noChangeArrowheads="1"/>
            </p:cNvSpPr>
            <p:nvPr/>
          </p:nvSpPr>
          <p:spPr bwMode="auto">
            <a:xfrm>
              <a:off x="9557" y="12156"/>
              <a:ext cx="381" cy="215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000">
                <a:solidFill>
                  <a:schemeClr val="tx2"/>
                </a:solidFill>
              </a:endParaRPr>
            </a:p>
          </p:txBody>
        </p:sp>
        <p:sp>
          <p:nvSpPr>
            <p:cNvPr id="102519" name="Rectangle 217"/>
            <p:cNvSpPr>
              <a:spLocks noChangeArrowheads="1"/>
            </p:cNvSpPr>
            <p:nvPr/>
          </p:nvSpPr>
          <p:spPr bwMode="auto">
            <a:xfrm>
              <a:off x="10679" y="12141"/>
              <a:ext cx="486" cy="215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000">
                <a:solidFill>
                  <a:schemeClr val="tx2"/>
                </a:solidFill>
              </a:endParaRPr>
            </a:p>
          </p:txBody>
        </p:sp>
        <p:sp>
          <p:nvSpPr>
            <p:cNvPr id="102520" name="Oval 218"/>
            <p:cNvSpPr>
              <a:spLocks noChangeArrowheads="1"/>
            </p:cNvSpPr>
            <p:nvPr/>
          </p:nvSpPr>
          <p:spPr bwMode="auto">
            <a:xfrm>
              <a:off x="9542" y="11900"/>
              <a:ext cx="1608" cy="414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grpSp>
          <p:nvGrpSpPr>
            <p:cNvPr id="102521" name="Group 219"/>
            <p:cNvGrpSpPr>
              <a:grpSpLocks/>
            </p:cNvGrpSpPr>
            <p:nvPr/>
          </p:nvGrpSpPr>
          <p:grpSpPr bwMode="auto">
            <a:xfrm>
              <a:off x="9930" y="11991"/>
              <a:ext cx="796" cy="242"/>
              <a:chOff x="2848" y="848"/>
              <a:chExt cx="140" cy="98"/>
            </a:xfrm>
          </p:grpSpPr>
          <p:sp>
            <p:nvSpPr>
              <p:cNvPr id="102534" name="Line 22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02535" name="Line 22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02536" name="Line 22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102522" name="Group 223"/>
            <p:cNvGrpSpPr>
              <a:grpSpLocks/>
            </p:cNvGrpSpPr>
            <p:nvPr/>
          </p:nvGrpSpPr>
          <p:grpSpPr bwMode="auto">
            <a:xfrm flipV="1">
              <a:off x="9930" y="11987"/>
              <a:ext cx="796" cy="242"/>
              <a:chOff x="2848" y="848"/>
              <a:chExt cx="140" cy="98"/>
            </a:xfrm>
          </p:grpSpPr>
          <p:sp>
            <p:nvSpPr>
              <p:cNvPr id="102531" name="Line 22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02532" name="Line 22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02533" name="Line 22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102523" name="Group 227"/>
            <p:cNvGrpSpPr>
              <a:grpSpLocks/>
            </p:cNvGrpSpPr>
            <p:nvPr/>
          </p:nvGrpSpPr>
          <p:grpSpPr bwMode="auto">
            <a:xfrm>
              <a:off x="10534" y="12050"/>
              <a:ext cx="476" cy="374"/>
              <a:chOff x="11283" y="10423"/>
              <a:chExt cx="475" cy="374"/>
            </a:xfrm>
          </p:grpSpPr>
          <p:sp>
            <p:nvSpPr>
              <p:cNvPr id="102524" name="Rectangle 228"/>
              <p:cNvSpPr>
                <a:spLocks noChangeArrowheads="1"/>
              </p:cNvSpPr>
              <p:nvPr/>
            </p:nvSpPr>
            <p:spPr bwMode="auto">
              <a:xfrm>
                <a:off x="11283" y="10423"/>
                <a:ext cx="475" cy="37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0" dirty="0"/>
              </a:p>
            </p:txBody>
          </p:sp>
          <p:sp>
            <p:nvSpPr>
              <p:cNvPr id="102525" name="Line 229"/>
              <p:cNvSpPr>
                <a:spLocks noChangeShapeType="1"/>
              </p:cNvSpPr>
              <p:nvPr/>
            </p:nvSpPr>
            <p:spPr bwMode="auto">
              <a:xfrm>
                <a:off x="1168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02526" name="Line 230"/>
              <p:cNvSpPr>
                <a:spLocks noChangeShapeType="1"/>
              </p:cNvSpPr>
              <p:nvPr/>
            </p:nvSpPr>
            <p:spPr bwMode="auto">
              <a:xfrm>
                <a:off x="11621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02527" name="Line 231"/>
              <p:cNvSpPr>
                <a:spLocks noChangeShapeType="1"/>
              </p:cNvSpPr>
              <p:nvPr/>
            </p:nvSpPr>
            <p:spPr bwMode="auto">
              <a:xfrm>
                <a:off x="1155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02528" name="Line 232"/>
              <p:cNvSpPr>
                <a:spLocks noChangeShapeType="1"/>
              </p:cNvSpPr>
              <p:nvPr/>
            </p:nvSpPr>
            <p:spPr bwMode="auto">
              <a:xfrm>
                <a:off x="11491" y="10495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02529" name="Line 233"/>
              <p:cNvSpPr>
                <a:spLocks noChangeShapeType="1"/>
              </p:cNvSpPr>
              <p:nvPr/>
            </p:nvSpPr>
            <p:spPr bwMode="auto">
              <a:xfrm>
                <a:off x="11426" y="10495"/>
                <a:ext cx="2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02530" name="Line 234"/>
              <p:cNvSpPr>
                <a:spLocks noChangeShapeType="1"/>
              </p:cNvSpPr>
              <p:nvPr/>
            </p:nvSpPr>
            <p:spPr bwMode="auto">
              <a:xfrm>
                <a:off x="11360" y="10495"/>
                <a:ext cx="3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</p:grpSp>
      </p:grpSp>
      <p:sp>
        <p:nvSpPr>
          <p:cNvPr id="102418" name="Line 235"/>
          <p:cNvSpPr>
            <a:spLocks noChangeShapeType="1"/>
          </p:cNvSpPr>
          <p:nvPr/>
        </p:nvSpPr>
        <p:spPr bwMode="auto">
          <a:xfrm>
            <a:off x="8547100" y="1808164"/>
            <a:ext cx="120650" cy="1587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102419" name="Group 236"/>
          <p:cNvGrpSpPr>
            <a:grpSpLocks/>
          </p:cNvGrpSpPr>
          <p:nvPr/>
        </p:nvGrpSpPr>
        <p:grpSpPr bwMode="auto">
          <a:xfrm>
            <a:off x="7651750" y="1639889"/>
            <a:ext cx="39688" cy="141287"/>
            <a:chOff x="10104" y="10005"/>
            <a:chExt cx="137" cy="411"/>
          </a:xfrm>
        </p:grpSpPr>
        <p:sp>
          <p:nvSpPr>
            <p:cNvPr id="102513" name="Oval 237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102514" name="Oval 238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</p:grpSp>
      <p:sp>
        <p:nvSpPr>
          <p:cNvPr id="102420" name="Oval 241"/>
          <p:cNvSpPr>
            <a:spLocks noChangeArrowheads="1"/>
          </p:cNvSpPr>
          <p:nvPr/>
        </p:nvSpPr>
        <p:spPr bwMode="auto">
          <a:xfrm>
            <a:off x="8355014" y="2719389"/>
            <a:ext cx="465137" cy="122237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</p:txBody>
      </p:sp>
      <p:sp>
        <p:nvSpPr>
          <p:cNvPr id="102421" name="Line 242"/>
          <p:cNvSpPr>
            <a:spLocks noChangeShapeType="1"/>
          </p:cNvSpPr>
          <p:nvPr/>
        </p:nvSpPr>
        <p:spPr bwMode="auto">
          <a:xfrm>
            <a:off x="8355014" y="2709863"/>
            <a:ext cx="1587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22" name="Line 243"/>
          <p:cNvSpPr>
            <a:spLocks noChangeShapeType="1"/>
          </p:cNvSpPr>
          <p:nvPr/>
        </p:nvSpPr>
        <p:spPr bwMode="auto">
          <a:xfrm>
            <a:off x="8820150" y="2709863"/>
            <a:ext cx="0" cy="76200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23" name="Rectangle 244"/>
          <p:cNvSpPr>
            <a:spLocks noChangeArrowheads="1"/>
          </p:cNvSpPr>
          <p:nvPr/>
        </p:nvSpPr>
        <p:spPr bwMode="auto">
          <a:xfrm>
            <a:off x="8355014" y="2709863"/>
            <a:ext cx="111125" cy="7461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102424" name="Rectangle 245"/>
          <p:cNvSpPr>
            <a:spLocks noChangeArrowheads="1"/>
          </p:cNvSpPr>
          <p:nvPr/>
        </p:nvSpPr>
        <p:spPr bwMode="auto">
          <a:xfrm>
            <a:off x="8680450" y="2705101"/>
            <a:ext cx="139700" cy="7461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102425" name="Oval 246"/>
          <p:cNvSpPr>
            <a:spLocks noChangeArrowheads="1"/>
          </p:cNvSpPr>
          <p:nvPr/>
        </p:nvSpPr>
        <p:spPr bwMode="auto">
          <a:xfrm>
            <a:off x="8347075" y="2620964"/>
            <a:ext cx="465138" cy="142875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</p:txBody>
      </p:sp>
      <p:grpSp>
        <p:nvGrpSpPr>
          <p:cNvPr id="102426" name="Group 247"/>
          <p:cNvGrpSpPr>
            <a:grpSpLocks/>
          </p:cNvGrpSpPr>
          <p:nvPr/>
        </p:nvGrpSpPr>
        <p:grpSpPr bwMode="auto">
          <a:xfrm>
            <a:off x="8462964" y="2652713"/>
            <a:ext cx="230187" cy="82550"/>
            <a:chOff x="2848" y="848"/>
            <a:chExt cx="140" cy="98"/>
          </a:xfrm>
        </p:grpSpPr>
        <p:sp>
          <p:nvSpPr>
            <p:cNvPr id="102510" name="Line 24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11" name="Line 24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12" name="Line 25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02427" name="Group 251"/>
          <p:cNvGrpSpPr>
            <a:grpSpLocks/>
          </p:cNvGrpSpPr>
          <p:nvPr/>
        </p:nvGrpSpPr>
        <p:grpSpPr bwMode="auto">
          <a:xfrm flipV="1">
            <a:off x="8462964" y="2651125"/>
            <a:ext cx="230187" cy="84138"/>
            <a:chOff x="2848" y="848"/>
            <a:chExt cx="140" cy="98"/>
          </a:xfrm>
        </p:grpSpPr>
        <p:sp>
          <p:nvSpPr>
            <p:cNvPr id="102507" name="Line 25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08" name="Line 25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09" name="Line 25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02428" name="Group 255"/>
          <p:cNvGrpSpPr>
            <a:grpSpLocks/>
          </p:cNvGrpSpPr>
          <p:nvPr/>
        </p:nvGrpSpPr>
        <p:grpSpPr bwMode="auto">
          <a:xfrm rot="7844936">
            <a:off x="8450264" y="2730501"/>
            <a:ext cx="168275" cy="104775"/>
            <a:chOff x="11283" y="10423"/>
            <a:chExt cx="475" cy="374"/>
          </a:xfrm>
        </p:grpSpPr>
        <p:sp>
          <p:nvSpPr>
            <p:cNvPr id="102500" name="Rectangle 256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102501" name="Line 257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02" name="Line 258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03" name="Line 259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04" name="Line 260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05" name="Line 261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506" name="Line 262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102429" name="Line 263"/>
          <p:cNvSpPr>
            <a:spLocks noChangeShapeType="1"/>
          </p:cNvSpPr>
          <p:nvPr/>
        </p:nvSpPr>
        <p:spPr bwMode="auto">
          <a:xfrm flipH="1" flipV="1">
            <a:off x="7947025" y="3170239"/>
            <a:ext cx="865188" cy="95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30" name="Line 264"/>
          <p:cNvSpPr>
            <a:spLocks noChangeShapeType="1"/>
          </p:cNvSpPr>
          <p:nvPr/>
        </p:nvSpPr>
        <p:spPr bwMode="auto">
          <a:xfrm flipH="1">
            <a:off x="8216901" y="2832100"/>
            <a:ext cx="271463" cy="3429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31" name="Freeform 265"/>
          <p:cNvSpPr>
            <a:spLocks/>
          </p:cNvSpPr>
          <p:nvPr/>
        </p:nvSpPr>
        <p:spPr bwMode="auto">
          <a:xfrm>
            <a:off x="7672389" y="1658938"/>
            <a:ext cx="1443037" cy="1490662"/>
          </a:xfrm>
          <a:custGeom>
            <a:avLst/>
            <a:gdLst>
              <a:gd name="T0" fmla="*/ 0 w 5205"/>
              <a:gd name="T1" fmla="*/ 0 h 4500"/>
              <a:gd name="T2" fmla="*/ 0 w 5205"/>
              <a:gd name="T3" fmla="*/ 2147483646 h 4500"/>
              <a:gd name="T4" fmla="*/ 2147483646 w 5205"/>
              <a:gd name="T5" fmla="*/ 2147483646 h 4500"/>
              <a:gd name="T6" fmla="*/ 2147483646 w 5205"/>
              <a:gd name="T7" fmla="*/ 2147483646 h 4500"/>
              <a:gd name="T8" fmla="*/ 2147483646 w 5205"/>
              <a:gd name="T9" fmla="*/ 2147483646 h 4500"/>
              <a:gd name="T10" fmla="*/ 2147483646 w 5205"/>
              <a:gd name="T11" fmla="*/ 2147483646 h 4500"/>
              <a:gd name="T12" fmla="*/ 2147483646 w 5205"/>
              <a:gd name="T13" fmla="*/ 2147483646 h 4500"/>
              <a:gd name="T14" fmla="*/ 2147483646 w 5205"/>
              <a:gd name="T15" fmla="*/ 2147483646 h 45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205" h="4500">
                <a:moveTo>
                  <a:pt x="0" y="0"/>
                </a:moveTo>
                <a:lnTo>
                  <a:pt x="0" y="1320"/>
                </a:lnTo>
                <a:lnTo>
                  <a:pt x="1230" y="1350"/>
                </a:lnTo>
                <a:lnTo>
                  <a:pt x="495" y="2040"/>
                </a:lnTo>
                <a:lnTo>
                  <a:pt x="4515" y="2115"/>
                </a:lnTo>
                <a:lnTo>
                  <a:pt x="2220" y="4500"/>
                </a:lnTo>
                <a:lnTo>
                  <a:pt x="5205" y="4500"/>
                </a:lnTo>
                <a:lnTo>
                  <a:pt x="5205" y="3405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32" name="Oval 266"/>
          <p:cNvSpPr>
            <a:spLocks noChangeArrowheads="1"/>
          </p:cNvSpPr>
          <p:nvPr/>
        </p:nvSpPr>
        <p:spPr bwMode="auto">
          <a:xfrm>
            <a:off x="7586663" y="3136900"/>
            <a:ext cx="463550" cy="122238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</p:txBody>
      </p:sp>
      <p:sp>
        <p:nvSpPr>
          <p:cNvPr id="102433" name="Line 267"/>
          <p:cNvSpPr>
            <a:spLocks noChangeShapeType="1"/>
          </p:cNvSpPr>
          <p:nvPr/>
        </p:nvSpPr>
        <p:spPr bwMode="auto">
          <a:xfrm>
            <a:off x="7586663" y="3127376"/>
            <a:ext cx="0" cy="746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34" name="Line 268"/>
          <p:cNvSpPr>
            <a:spLocks noChangeShapeType="1"/>
          </p:cNvSpPr>
          <p:nvPr/>
        </p:nvSpPr>
        <p:spPr bwMode="auto">
          <a:xfrm>
            <a:off x="8050213" y="3127376"/>
            <a:ext cx="0" cy="74613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35" name="Rectangle 269"/>
          <p:cNvSpPr>
            <a:spLocks noChangeArrowheads="1"/>
          </p:cNvSpPr>
          <p:nvPr/>
        </p:nvSpPr>
        <p:spPr bwMode="auto">
          <a:xfrm>
            <a:off x="7586664" y="3127376"/>
            <a:ext cx="109537" cy="7461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102436" name="Rectangle 270"/>
          <p:cNvSpPr>
            <a:spLocks noChangeArrowheads="1"/>
          </p:cNvSpPr>
          <p:nvPr/>
        </p:nvSpPr>
        <p:spPr bwMode="auto">
          <a:xfrm>
            <a:off x="7908925" y="3122614"/>
            <a:ext cx="141288" cy="7302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102437" name="Oval 271"/>
          <p:cNvSpPr>
            <a:spLocks noChangeArrowheads="1"/>
          </p:cNvSpPr>
          <p:nvPr/>
        </p:nvSpPr>
        <p:spPr bwMode="auto">
          <a:xfrm>
            <a:off x="7581900" y="3038476"/>
            <a:ext cx="463550" cy="142875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</p:txBody>
      </p:sp>
      <p:grpSp>
        <p:nvGrpSpPr>
          <p:cNvPr id="102438" name="Group 272"/>
          <p:cNvGrpSpPr>
            <a:grpSpLocks/>
          </p:cNvGrpSpPr>
          <p:nvPr/>
        </p:nvGrpSpPr>
        <p:grpSpPr bwMode="auto">
          <a:xfrm>
            <a:off x="7693025" y="3070225"/>
            <a:ext cx="230188" cy="82550"/>
            <a:chOff x="2848" y="848"/>
            <a:chExt cx="140" cy="98"/>
          </a:xfrm>
        </p:grpSpPr>
        <p:sp>
          <p:nvSpPr>
            <p:cNvPr id="102497" name="Line 27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98" name="Line 27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99" name="Line 27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02439" name="Group 276"/>
          <p:cNvGrpSpPr>
            <a:grpSpLocks/>
          </p:cNvGrpSpPr>
          <p:nvPr/>
        </p:nvGrpSpPr>
        <p:grpSpPr bwMode="auto">
          <a:xfrm flipV="1">
            <a:off x="7693025" y="3068638"/>
            <a:ext cx="230188" cy="82550"/>
            <a:chOff x="2848" y="848"/>
            <a:chExt cx="140" cy="98"/>
          </a:xfrm>
        </p:grpSpPr>
        <p:sp>
          <p:nvSpPr>
            <p:cNvPr id="102494" name="Line 27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95" name="Line 27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96" name="Line 27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02440" name="Group 280"/>
          <p:cNvGrpSpPr>
            <a:grpSpLocks/>
          </p:cNvGrpSpPr>
          <p:nvPr/>
        </p:nvGrpSpPr>
        <p:grpSpPr bwMode="auto">
          <a:xfrm>
            <a:off x="7613651" y="3105150"/>
            <a:ext cx="138113" cy="128588"/>
            <a:chOff x="11283" y="10423"/>
            <a:chExt cx="475" cy="374"/>
          </a:xfrm>
        </p:grpSpPr>
        <p:sp>
          <p:nvSpPr>
            <p:cNvPr id="102487" name="Rectangle 281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102488" name="Line 282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89" name="Line 283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90" name="Line 284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91" name="Line 285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92" name="Line 286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93" name="Line 287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102441" name="Oval 288"/>
          <p:cNvSpPr>
            <a:spLocks noChangeArrowheads="1"/>
          </p:cNvSpPr>
          <p:nvPr/>
        </p:nvSpPr>
        <p:spPr bwMode="auto">
          <a:xfrm>
            <a:off x="7307263" y="2649539"/>
            <a:ext cx="463550" cy="122237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</p:txBody>
      </p:sp>
      <p:sp>
        <p:nvSpPr>
          <p:cNvPr id="102442" name="Line 289"/>
          <p:cNvSpPr>
            <a:spLocks noChangeShapeType="1"/>
          </p:cNvSpPr>
          <p:nvPr/>
        </p:nvSpPr>
        <p:spPr bwMode="auto">
          <a:xfrm>
            <a:off x="7307263" y="2640013"/>
            <a:ext cx="0" cy="746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43" name="Line 290"/>
          <p:cNvSpPr>
            <a:spLocks noChangeShapeType="1"/>
          </p:cNvSpPr>
          <p:nvPr/>
        </p:nvSpPr>
        <p:spPr bwMode="auto">
          <a:xfrm>
            <a:off x="7770813" y="2640013"/>
            <a:ext cx="0" cy="74612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44" name="Rectangle 291"/>
          <p:cNvSpPr>
            <a:spLocks noChangeArrowheads="1"/>
          </p:cNvSpPr>
          <p:nvPr/>
        </p:nvSpPr>
        <p:spPr bwMode="auto">
          <a:xfrm>
            <a:off x="7307264" y="2640014"/>
            <a:ext cx="109537" cy="7302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102445" name="Rectangle 292"/>
          <p:cNvSpPr>
            <a:spLocks noChangeArrowheads="1"/>
          </p:cNvSpPr>
          <p:nvPr/>
        </p:nvSpPr>
        <p:spPr bwMode="auto">
          <a:xfrm>
            <a:off x="7631113" y="2635251"/>
            <a:ext cx="139700" cy="7302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102446" name="Oval 293"/>
          <p:cNvSpPr>
            <a:spLocks noChangeArrowheads="1"/>
          </p:cNvSpPr>
          <p:nvPr/>
        </p:nvSpPr>
        <p:spPr bwMode="auto">
          <a:xfrm>
            <a:off x="7302500" y="2552700"/>
            <a:ext cx="465138" cy="141288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</p:txBody>
      </p:sp>
      <p:grpSp>
        <p:nvGrpSpPr>
          <p:cNvPr id="102447" name="Group 294"/>
          <p:cNvGrpSpPr>
            <a:grpSpLocks/>
          </p:cNvGrpSpPr>
          <p:nvPr/>
        </p:nvGrpSpPr>
        <p:grpSpPr bwMode="auto">
          <a:xfrm>
            <a:off x="7415213" y="2582864"/>
            <a:ext cx="228600" cy="84137"/>
            <a:chOff x="2848" y="848"/>
            <a:chExt cx="140" cy="98"/>
          </a:xfrm>
        </p:grpSpPr>
        <p:sp>
          <p:nvSpPr>
            <p:cNvPr id="102484" name="Line 29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85" name="Line 29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86" name="Line 29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02448" name="Group 298"/>
          <p:cNvGrpSpPr>
            <a:grpSpLocks/>
          </p:cNvGrpSpPr>
          <p:nvPr/>
        </p:nvGrpSpPr>
        <p:grpSpPr bwMode="auto">
          <a:xfrm flipV="1">
            <a:off x="7415213" y="2581275"/>
            <a:ext cx="228600" cy="84138"/>
            <a:chOff x="2848" y="848"/>
            <a:chExt cx="140" cy="98"/>
          </a:xfrm>
        </p:grpSpPr>
        <p:sp>
          <p:nvSpPr>
            <p:cNvPr id="102481" name="Line 29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82" name="Line 30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83" name="Line 30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102449" name="Line 302"/>
          <p:cNvSpPr>
            <a:spLocks noChangeShapeType="1"/>
          </p:cNvSpPr>
          <p:nvPr/>
        </p:nvSpPr>
        <p:spPr bwMode="auto">
          <a:xfrm flipH="1">
            <a:off x="7026276" y="2752726"/>
            <a:ext cx="379413" cy="4222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102450" name="Group 303"/>
          <p:cNvGrpSpPr>
            <a:grpSpLocks/>
          </p:cNvGrpSpPr>
          <p:nvPr/>
        </p:nvGrpSpPr>
        <p:grpSpPr bwMode="auto">
          <a:xfrm rot="8027572">
            <a:off x="7442201" y="2555876"/>
            <a:ext cx="168275" cy="104775"/>
            <a:chOff x="11283" y="10423"/>
            <a:chExt cx="475" cy="374"/>
          </a:xfrm>
        </p:grpSpPr>
        <p:sp>
          <p:nvSpPr>
            <p:cNvPr id="102474" name="Rectangle 304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102475" name="Line 305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76" name="Line 306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77" name="Line 307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78" name="Line 308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79" name="Line 309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2480" name="Line 310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102451" name="Freeform 311"/>
          <p:cNvSpPr>
            <a:spLocks/>
          </p:cNvSpPr>
          <p:nvPr/>
        </p:nvSpPr>
        <p:spPr bwMode="auto">
          <a:xfrm>
            <a:off x="6956426" y="1679575"/>
            <a:ext cx="2212975" cy="1530350"/>
          </a:xfrm>
          <a:custGeom>
            <a:avLst/>
            <a:gdLst>
              <a:gd name="T0" fmla="*/ 2147483646 w 7980"/>
              <a:gd name="T1" fmla="*/ 2147483646 h 4620"/>
              <a:gd name="T2" fmla="*/ 2147483646 w 7980"/>
              <a:gd name="T3" fmla="*/ 2147483646 h 4620"/>
              <a:gd name="T4" fmla="*/ 0 w 7980"/>
              <a:gd name="T5" fmla="*/ 2147483646 h 4620"/>
              <a:gd name="T6" fmla="*/ 2147483646 w 7980"/>
              <a:gd name="T7" fmla="*/ 2147483646 h 4620"/>
              <a:gd name="T8" fmla="*/ 2147483646 w 7980"/>
              <a:gd name="T9" fmla="*/ 2147483646 h 4620"/>
              <a:gd name="T10" fmla="*/ 2147483646 w 7980"/>
              <a:gd name="T11" fmla="*/ 0 h 46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7980" h="4620">
                <a:moveTo>
                  <a:pt x="7965" y="3420"/>
                </a:moveTo>
                <a:lnTo>
                  <a:pt x="7980" y="4620"/>
                </a:lnTo>
                <a:lnTo>
                  <a:pt x="0" y="4605"/>
                </a:lnTo>
                <a:lnTo>
                  <a:pt x="3315" y="1485"/>
                </a:lnTo>
                <a:lnTo>
                  <a:pt x="2355" y="1455"/>
                </a:lnTo>
                <a:lnTo>
                  <a:pt x="2355" y="0"/>
                </a:lnTo>
              </a:path>
            </a:pathLst>
          </a:custGeom>
          <a:noFill/>
          <a:ln w="38100" cmpd="sng">
            <a:solidFill>
              <a:srgbClr val="FF00FF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52" name="Freeform 312"/>
          <p:cNvSpPr>
            <a:spLocks/>
          </p:cNvSpPr>
          <p:nvPr/>
        </p:nvSpPr>
        <p:spPr bwMode="auto">
          <a:xfrm>
            <a:off x="6781800" y="1728788"/>
            <a:ext cx="2508250" cy="1504950"/>
          </a:xfrm>
          <a:custGeom>
            <a:avLst/>
            <a:gdLst>
              <a:gd name="T0" fmla="*/ 0 w 9045"/>
              <a:gd name="T1" fmla="*/ 2147483646 h 4545"/>
              <a:gd name="T2" fmla="*/ 0 w 9045"/>
              <a:gd name="T3" fmla="*/ 2147483646 h 4545"/>
              <a:gd name="T4" fmla="*/ 2147483646 w 9045"/>
              <a:gd name="T5" fmla="*/ 2147483646 h 4545"/>
              <a:gd name="T6" fmla="*/ 2147483646 w 9045"/>
              <a:gd name="T7" fmla="*/ 2147483646 h 4545"/>
              <a:gd name="T8" fmla="*/ 2147483646 w 9045"/>
              <a:gd name="T9" fmla="*/ 2147483646 h 4545"/>
              <a:gd name="T10" fmla="*/ 2147483646 w 9045"/>
              <a:gd name="T11" fmla="*/ 2147483646 h 4545"/>
              <a:gd name="T12" fmla="*/ 2147483646 w 9045"/>
              <a:gd name="T13" fmla="*/ 2147483646 h 4545"/>
              <a:gd name="T14" fmla="*/ 2147483646 w 9045"/>
              <a:gd name="T15" fmla="*/ 0 h 45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045" h="4545">
                <a:moveTo>
                  <a:pt x="0" y="2880"/>
                </a:moveTo>
                <a:lnTo>
                  <a:pt x="0" y="4530"/>
                </a:lnTo>
                <a:lnTo>
                  <a:pt x="885" y="4545"/>
                </a:lnTo>
                <a:lnTo>
                  <a:pt x="3510" y="2010"/>
                </a:lnTo>
                <a:lnTo>
                  <a:pt x="7140" y="2055"/>
                </a:lnTo>
                <a:lnTo>
                  <a:pt x="8145" y="1020"/>
                </a:lnTo>
                <a:lnTo>
                  <a:pt x="9045" y="1020"/>
                </a:lnTo>
                <a:lnTo>
                  <a:pt x="9015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53" name="Freeform 313"/>
          <p:cNvSpPr>
            <a:spLocks/>
          </p:cNvSpPr>
          <p:nvPr/>
        </p:nvSpPr>
        <p:spPr bwMode="auto">
          <a:xfrm>
            <a:off x="6835776" y="1754188"/>
            <a:ext cx="2530475" cy="1390650"/>
          </a:xfrm>
          <a:custGeom>
            <a:avLst/>
            <a:gdLst>
              <a:gd name="T0" fmla="*/ 0 w 9120"/>
              <a:gd name="T1" fmla="*/ 2147483646 h 4201"/>
              <a:gd name="T2" fmla="*/ 0 w 9120"/>
              <a:gd name="T3" fmla="*/ 2147483646 h 4201"/>
              <a:gd name="T4" fmla="*/ 2147483646 w 9120"/>
              <a:gd name="T5" fmla="*/ 2147483646 h 4201"/>
              <a:gd name="T6" fmla="*/ 2147483646 w 9120"/>
              <a:gd name="T7" fmla="*/ 2147483646 h 4201"/>
              <a:gd name="T8" fmla="*/ 2147483646 w 9120"/>
              <a:gd name="T9" fmla="*/ 2147483646 h 4201"/>
              <a:gd name="T10" fmla="*/ 2147483646 w 9120"/>
              <a:gd name="T11" fmla="*/ 0 h 420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9120" h="4201">
                <a:moveTo>
                  <a:pt x="0" y="2821"/>
                </a:moveTo>
                <a:lnTo>
                  <a:pt x="0" y="4201"/>
                </a:lnTo>
                <a:lnTo>
                  <a:pt x="4890" y="4201"/>
                </a:lnTo>
                <a:lnTo>
                  <a:pt x="8055" y="1051"/>
                </a:lnTo>
                <a:lnTo>
                  <a:pt x="9120" y="1080"/>
                </a:lnTo>
                <a:lnTo>
                  <a:pt x="9105" y="0"/>
                </a:lnTo>
              </a:path>
            </a:pathLst>
          </a:custGeom>
          <a:noFill/>
          <a:ln w="38100" cmpd="sng">
            <a:solidFill>
              <a:srgbClr val="00FF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102454" name="Group 314"/>
          <p:cNvGrpSpPr>
            <a:grpSpLocks/>
          </p:cNvGrpSpPr>
          <p:nvPr/>
        </p:nvGrpSpPr>
        <p:grpSpPr bwMode="auto">
          <a:xfrm>
            <a:off x="6761164" y="2668589"/>
            <a:ext cx="39687" cy="141287"/>
            <a:chOff x="10104" y="10005"/>
            <a:chExt cx="137" cy="411"/>
          </a:xfrm>
        </p:grpSpPr>
        <p:sp>
          <p:nvSpPr>
            <p:cNvPr id="102472" name="Oval 315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102473" name="Oval 316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</p:grpSp>
      <p:grpSp>
        <p:nvGrpSpPr>
          <p:cNvPr id="102455" name="Group 317"/>
          <p:cNvGrpSpPr>
            <a:grpSpLocks/>
          </p:cNvGrpSpPr>
          <p:nvPr/>
        </p:nvGrpSpPr>
        <p:grpSpPr bwMode="auto">
          <a:xfrm>
            <a:off x="9145589" y="2790826"/>
            <a:ext cx="39687" cy="142875"/>
            <a:chOff x="10104" y="10005"/>
            <a:chExt cx="137" cy="411"/>
          </a:xfrm>
        </p:grpSpPr>
        <p:sp>
          <p:nvSpPr>
            <p:cNvPr id="102470" name="Oval 318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102471" name="Oval 319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</p:grpSp>
      <p:grpSp>
        <p:nvGrpSpPr>
          <p:cNvPr id="102456" name="Group 320"/>
          <p:cNvGrpSpPr>
            <a:grpSpLocks/>
          </p:cNvGrpSpPr>
          <p:nvPr/>
        </p:nvGrpSpPr>
        <p:grpSpPr bwMode="auto">
          <a:xfrm>
            <a:off x="9340850" y="1717676"/>
            <a:ext cx="39688" cy="142875"/>
            <a:chOff x="10104" y="10005"/>
            <a:chExt cx="137" cy="411"/>
          </a:xfrm>
        </p:grpSpPr>
        <p:sp>
          <p:nvSpPr>
            <p:cNvPr id="102468" name="Oval 321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  <p:sp>
          <p:nvSpPr>
            <p:cNvPr id="102469" name="Oval 322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0" dirty="0"/>
            </a:p>
          </p:txBody>
        </p:sp>
      </p:grpSp>
      <p:sp>
        <p:nvSpPr>
          <p:cNvPr id="102459" name="Line 330"/>
          <p:cNvSpPr>
            <a:spLocks noChangeShapeType="1"/>
          </p:cNvSpPr>
          <p:nvPr/>
        </p:nvSpPr>
        <p:spPr bwMode="auto">
          <a:xfrm>
            <a:off x="2794000" y="1558925"/>
            <a:ext cx="0" cy="18605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60" name="Line 331"/>
          <p:cNvSpPr>
            <a:spLocks noChangeShapeType="1"/>
          </p:cNvSpPr>
          <p:nvPr/>
        </p:nvSpPr>
        <p:spPr bwMode="auto">
          <a:xfrm flipV="1">
            <a:off x="2778126" y="3411538"/>
            <a:ext cx="2333625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61" name="Freeform 333"/>
          <p:cNvSpPr>
            <a:spLocks/>
          </p:cNvSpPr>
          <p:nvPr/>
        </p:nvSpPr>
        <p:spPr bwMode="auto">
          <a:xfrm>
            <a:off x="2782888" y="2608263"/>
            <a:ext cx="2489200" cy="806450"/>
          </a:xfrm>
          <a:custGeom>
            <a:avLst/>
            <a:gdLst>
              <a:gd name="T0" fmla="*/ 0 w 1568"/>
              <a:gd name="T1" fmla="*/ 2147483646 h 380"/>
              <a:gd name="T2" fmla="*/ 2147483646 w 1568"/>
              <a:gd name="T3" fmla="*/ 2147483646 h 380"/>
              <a:gd name="T4" fmla="*/ 2147483646 w 1568"/>
              <a:gd name="T5" fmla="*/ 2147483646 h 380"/>
              <a:gd name="T6" fmla="*/ 2147483646 w 1568"/>
              <a:gd name="T7" fmla="*/ 2147483646 h 3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68" h="380">
                <a:moveTo>
                  <a:pt x="0" y="375"/>
                </a:moveTo>
                <a:cubicBezTo>
                  <a:pt x="109" y="315"/>
                  <a:pt x="474" y="0"/>
                  <a:pt x="651" y="14"/>
                </a:cubicBezTo>
                <a:cubicBezTo>
                  <a:pt x="828" y="28"/>
                  <a:pt x="730" y="260"/>
                  <a:pt x="914" y="320"/>
                </a:cubicBezTo>
                <a:cubicBezTo>
                  <a:pt x="1098" y="380"/>
                  <a:pt x="1432" y="342"/>
                  <a:pt x="1568" y="348"/>
                </a:cubicBez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62" name="Line 334"/>
          <p:cNvSpPr>
            <a:spLocks noChangeShapeType="1"/>
          </p:cNvSpPr>
          <p:nvPr/>
        </p:nvSpPr>
        <p:spPr bwMode="auto">
          <a:xfrm>
            <a:off x="2662238" y="1711325"/>
            <a:ext cx="1254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63" name="Line 335"/>
          <p:cNvSpPr>
            <a:spLocks noChangeShapeType="1"/>
          </p:cNvSpPr>
          <p:nvPr/>
        </p:nvSpPr>
        <p:spPr bwMode="auto">
          <a:xfrm>
            <a:off x="4595813" y="3419475"/>
            <a:ext cx="0" cy="1349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02464" name="Text Box 336"/>
          <p:cNvSpPr txBox="1">
            <a:spLocks noChangeArrowheads="1"/>
          </p:cNvSpPr>
          <p:nvPr/>
        </p:nvSpPr>
        <p:spPr bwMode="auto">
          <a:xfrm>
            <a:off x="2142174" y="1462089"/>
            <a:ext cx="4924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/>
              <a:t>C/2</a:t>
            </a:r>
          </a:p>
        </p:txBody>
      </p:sp>
      <p:sp>
        <p:nvSpPr>
          <p:cNvPr id="102465" name="Text Box 337"/>
          <p:cNvSpPr txBox="1">
            <a:spLocks noChangeArrowheads="1"/>
          </p:cNvSpPr>
          <p:nvPr/>
        </p:nvSpPr>
        <p:spPr bwMode="auto">
          <a:xfrm>
            <a:off x="4378961" y="3471864"/>
            <a:ext cx="4924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/>
              <a:t>C/2</a:t>
            </a:r>
          </a:p>
        </p:txBody>
      </p:sp>
      <p:sp>
        <p:nvSpPr>
          <p:cNvPr id="102466" name="Text Box 338"/>
          <p:cNvSpPr txBox="1">
            <a:spLocks noChangeArrowheads="1"/>
          </p:cNvSpPr>
          <p:nvPr/>
        </p:nvSpPr>
        <p:spPr bwMode="auto">
          <a:xfrm rot="-5400000">
            <a:off x="2067720" y="2389982"/>
            <a:ext cx="8080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Symbol" panose="05050102010706020507" pitchFamily="18" charset="2"/>
              </a:rPr>
              <a:t>l</a:t>
            </a:r>
            <a:r>
              <a:rPr lang="en-US" altLang="zh-CN" sz="2400" baseline="-25000"/>
              <a:t>out</a:t>
            </a:r>
          </a:p>
        </p:txBody>
      </p:sp>
      <p:sp>
        <p:nvSpPr>
          <p:cNvPr id="102467" name="Text Box 339"/>
          <p:cNvSpPr txBox="1">
            <a:spLocks noChangeArrowheads="1"/>
          </p:cNvSpPr>
          <p:nvPr/>
        </p:nvSpPr>
        <p:spPr bwMode="auto">
          <a:xfrm>
            <a:off x="3479801" y="3381376"/>
            <a:ext cx="619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Symbol" panose="05050102010706020507" pitchFamily="18" charset="2"/>
              </a:rPr>
              <a:t>l</a:t>
            </a:r>
            <a:r>
              <a:rPr lang="en-US" altLang="en-US" sz="2400" baseline="-25000"/>
              <a:t>in</a:t>
            </a:r>
            <a:r>
              <a:rPr lang="ja-JP" altLang="en-US" sz="2400" baseline="30000"/>
              <a:t>’</a:t>
            </a:r>
            <a:endParaRPr lang="en-US" altLang="en-US" sz="2400" baseline="3000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164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00571688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en-US" altLang="zh-CN" dirty="0"/>
              <a:t>Approaches towards congestion control</a:t>
            </a:r>
          </a:p>
        </p:txBody>
      </p:sp>
      <p:sp>
        <p:nvSpPr>
          <p:cNvPr id="100357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571500" y="2787650"/>
            <a:ext cx="5080000" cy="3460750"/>
          </a:xfrm>
        </p:spPr>
        <p:txBody>
          <a:bodyPr/>
          <a:lstStyle/>
          <a:p>
            <a:r>
              <a:rPr lang="en-US" altLang="zh-CN" dirty="0"/>
              <a:t>Network-assisted congestion control:</a:t>
            </a:r>
          </a:p>
          <a:p>
            <a:pPr lvl="1"/>
            <a:r>
              <a:rPr lang="en-US" altLang="zh-CN" dirty="0"/>
              <a:t>routers provide feedback to end systems</a:t>
            </a:r>
          </a:p>
          <a:p>
            <a:pPr lvl="1"/>
            <a:r>
              <a:rPr lang="en-US" altLang="zh-CN" dirty="0"/>
              <a:t>single bit indicating congestion (SNA, </a:t>
            </a:r>
            <a:r>
              <a:rPr lang="en-US" altLang="zh-CN" dirty="0" err="1"/>
              <a:t>DECbit</a:t>
            </a:r>
            <a:r>
              <a:rPr lang="en-US" altLang="zh-CN" dirty="0"/>
              <a:t>, TCP/IP ECN, ATM)</a:t>
            </a:r>
          </a:p>
          <a:p>
            <a:pPr lvl="1"/>
            <a:r>
              <a:rPr lang="en-US" altLang="zh-CN" dirty="0"/>
              <a:t>explicit rate sender should send at</a:t>
            </a:r>
          </a:p>
        </p:txBody>
      </p:sp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A72893B-37C6-48AD-97BE-6987D4E5A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3200" y="2787650"/>
            <a:ext cx="5080000" cy="3460750"/>
          </a:xfrm>
        </p:spPr>
        <p:txBody>
          <a:bodyPr/>
          <a:lstStyle/>
          <a:p>
            <a:r>
              <a:rPr lang="en-US" altLang="zh-CN" dirty="0"/>
              <a:t>End-end congestion control:</a:t>
            </a:r>
          </a:p>
          <a:p>
            <a:pPr lvl="1"/>
            <a:r>
              <a:rPr lang="en-US" altLang="zh-CN" dirty="0"/>
              <a:t>no explicit feedback from network</a:t>
            </a:r>
          </a:p>
          <a:p>
            <a:pPr lvl="1"/>
            <a:r>
              <a:rPr lang="en-US" altLang="zh-CN" dirty="0"/>
              <a:t>congestion inferred from end-system observed loss, delay</a:t>
            </a:r>
          </a:p>
          <a:p>
            <a:pPr lvl="1"/>
            <a:endParaRPr lang="en-US" altLang="zh-CN" dirty="0"/>
          </a:p>
          <a:p>
            <a:r>
              <a:rPr lang="en-US" altLang="zh-CN" dirty="0">
                <a:solidFill>
                  <a:schemeClr val="accent2"/>
                </a:solidFill>
              </a:rPr>
              <a:t>approach taken by TCP</a:t>
            </a:r>
          </a:p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074400" y="6510338"/>
            <a:ext cx="1117600" cy="347662"/>
          </a:xfrm>
        </p:spPr>
        <p:txBody>
          <a:bodyPr/>
          <a:lstStyle/>
          <a:p>
            <a:fld id="{EE7AFD8E-47EC-4333-9317-F3617AC17F61}" type="slidenum">
              <a:rPr lang="en-US" altLang="zh-CN" smtClean="0"/>
              <a:pPr/>
              <a:t>165</a:t>
            </a:fld>
            <a:endParaRPr lang="en-US" altLang="zh-CN" dirty="0"/>
          </a:p>
        </p:txBody>
      </p:sp>
      <p:sp>
        <p:nvSpPr>
          <p:cNvPr id="100356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552450" y="1631950"/>
            <a:ext cx="11080750" cy="914400"/>
          </a:xfrm>
        </p:spPr>
        <p:txBody>
          <a:bodyPr/>
          <a:lstStyle/>
          <a:p>
            <a:r>
              <a:rPr lang="en-US" altLang="zh-CN" dirty="0"/>
              <a:t>Two broad approaches towards congestion control</a:t>
            </a:r>
          </a:p>
        </p:txBody>
      </p:sp>
    </p:spTree>
    <p:extLst>
      <p:ext uri="{BB962C8B-B14F-4D97-AF65-F5344CB8AC3E}">
        <p14:creationId xmlns:p14="http://schemas.microsoft.com/office/powerpoint/2010/main" val="177934663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>
                <a:ea typeface="宋体" panose="02010600030101010101" pitchFamily="2" charset="-122"/>
              </a:rPr>
              <a:t>Case study: ATM ABR congestion control</a:t>
            </a: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102404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ABR: available bit rate:</a:t>
            </a:r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000" dirty="0">
                <a:ea typeface="宋体" panose="02010600030101010101" pitchFamily="2" charset="-122"/>
              </a:rPr>
              <a:t>“elastic service” 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if sender’s path “underloaded”: 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sender should use available bandwidth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if sender’s path congested: 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sender throttled to minimum guaranteed rate</a:t>
            </a:r>
          </a:p>
        </p:txBody>
      </p:sp>
      <p:sp>
        <p:nvSpPr>
          <p:cNvPr id="102405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RM (resource management) cells:</a:t>
            </a:r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000" dirty="0">
                <a:ea typeface="宋体" panose="02010600030101010101" pitchFamily="2" charset="-122"/>
              </a:rPr>
              <a:t>sent by sender, interspersed with data cells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bits in RM cell set by switches (“</a:t>
            </a:r>
            <a:r>
              <a:rPr lang="en-US" altLang="zh-CN" sz="2000" i="1" dirty="0">
                <a:ea typeface="宋体" panose="02010600030101010101" pitchFamily="2" charset="-122"/>
              </a:rPr>
              <a:t>network-assisted”</a:t>
            </a:r>
            <a:r>
              <a:rPr lang="en-US" altLang="zh-CN" sz="2000" dirty="0">
                <a:ea typeface="宋体" panose="02010600030101010101" pitchFamily="2" charset="-122"/>
              </a:rPr>
              <a:t>) </a:t>
            </a:r>
          </a:p>
          <a:p>
            <a:pPr lvl="1"/>
            <a:r>
              <a:rPr lang="en-US" altLang="zh-CN" sz="2000" dirty="0">
                <a:solidFill>
                  <a:schemeClr val="accent2"/>
                </a:solidFill>
                <a:ea typeface="宋体" panose="02010600030101010101" pitchFamily="2" charset="-122"/>
              </a:rPr>
              <a:t>NI bit:</a:t>
            </a:r>
            <a:r>
              <a:rPr lang="en-US" altLang="zh-CN" sz="2000" dirty="0">
                <a:ea typeface="宋体" panose="02010600030101010101" pitchFamily="2" charset="-122"/>
              </a:rPr>
              <a:t> no increase in rate (mild congestion)</a:t>
            </a:r>
          </a:p>
          <a:p>
            <a:pPr lvl="1"/>
            <a:r>
              <a:rPr lang="en-US" altLang="zh-CN" sz="2000" dirty="0">
                <a:solidFill>
                  <a:schemeClr val="accent2"/>
                </a:solidFill>
                <a:ea typeface="宋体" panose="02010600030101010101" pitchFamily="2" charset="-122"/>
              </a:rPr>
              <a:t>CI bit:</a:t>
            </a:r>
            <a:r>
              <a:rPr lang="en-US" altLang="zh-CN" sz="2000" dirty="0">
                <a:ea typeface="宋体" panose="02010600030101010101" pitchFamily="2" charset="-122"/>
              </a:rPr>
              <a:t> congestion indication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RM cells returned to sender by receiver, with bits intact</a:t>
            </a:r>
            <a:endParaRPr lang="en-US" altLang="zh-CN" sz="2400" dirty="0">
              <a:ea typeface="宋体" panose="02010600030101010101" pitchFamily="2" charset="-122"/>
            </a:endParaRPr>
          </a:p>
          <a:p>
            <a:pPr lvl="1"/>
            <a:endParaRPr lang="en-US" altLang="zh-CN" sz="2000" dirty="0">
              <a:ea typeface="宋体" panose="02010600030101010101" pitchFamily="2" charset="-122"/>
            </a:endParaRPr>
          </a:p>
          <a:p>
            <a:pPr>
              <a:buFont typeface="ZapfDingbats" pitchFamily="82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166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55175295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>
                <a:ea typeface="宋体" panose="02010600030101010101" pitchFamily="2" charset="-122"/>
              </a:rPr>
              <a:t>Case study: ATM ABR congestion control</a:t>
            </a:r>
          </a:p>
        </p:txBody>
      </p:sp>
      <p:sp>
        <p:nvSpPr>
          <p:cNvPr id="104452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sz="2400" dirty="0">
                <a:ea typeface="宋体" panose="02010600030101010101" pitchFamily="2" charset="-122"/>
              </a:rPr>
              <a:t>two-byte ER (explicit rate) field in RM cell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congested switch may lower ER value in cell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sender’ send rate thus is maximum supportable rate on path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EFCI bit in data cells: set to 1 in congested switch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if data cell preceding RM cell has EFCI set, sets CI bit in returned RM cell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167</a:t>
            </a:fld>
            <a:endParaRPr lang="en-US" altLang="zh-CN" dirty="0"/>
          </a:p>
        </p:txBody>
      </p:sp>
      <p:pic>
        <p:nvPicPr>
          <p:cNvPr id="104453" name="Picture 4" descr="congestion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9" y="1250588"/>
            <a:ext cx="4710113" cy="1924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6489992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Outline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3.1 Transport-layer services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3.2 Multiplexing and demultiplexing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3.3 Connectionless transport: UDP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3.4 Principles of reliable data transfer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3.5 Connection-oriented transport: TCP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/>
              <a:t>3.6 Principles of congestion control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altLang="zh-CN" dirty="0">
                <a:solidFill>
                  <a:schemeClr val="accent2"/>
                </a:solidFill>
              </a:rPr>
              <a:t>3.7 TCP congestion control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168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895654125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What are</a:t>
            </a:r>
            <a:r>
              <a:rPr lang="zh-CN" altLang="en-US" dirty="0"/>
              <a:t> </a:t>
            </a:r>
            <a:r>
              <a:rPr lang="en-US" altLang="zh-CN" dirty="0"/>
              <a:t>the design goal of congestion control?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9371F-0F95-4BDF-9A9A-7FF549C12214}" type="slidenum">
              <a:rPr lang="en-US" altLang="zh-CN" smtClean="0"/>
              <a:pPr/>
              <a:t>169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7801798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 congestion control: Basic Idea</a:t>
            </a:r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2057400" y="2057400"/>
            <a:ext cx="7772400" cy="348615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600" dirty="0"/>
              <a:t>probing for usable bandwidth by gradually increasing transmission rate (window size), </a:t>
            </a:r>
          </a:p>
          <a:p>
            <a:pPr marL="0" indent="0">
              <a:buNone/>
            </a:pPr>
            <a:endParaRPr lang="en-US" altLang="zh-CN" sz="36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altLang="zh-CN" sz="3600" dirty="0">
                <a:solidFill>
                  <a:schemeClr val="accent2"/>
                </a:solidFill>
              </a:rPr>
              <a:t>until congestion occurs!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170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28913029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0B7A21-619C-43ED-8758-A79B66C42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A5F640-8417-4273-A399-4554D7065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zh-CN" sz="3200" dirty="0">
                <a:solidFill>
                  <a:schemeClr val="accent2"/>
                </a:solidFill>
              </a:rPr>
              <a:t>Dynamically adjust </a:t>
            </a:r>
            <a:br>
              <a:rPr lang="en-US" altLang="zh-CN" sz="3200" dirty="0">
                <a:solidFill>
                  <a:schemeClr val="accent2"/>
                </a:solidFill>
              </a:rPr>
            </a:br>
            <a:r>
              <a:rPr lang="en-US" altLang="zh-CN" sz="3200" dirty="0">
                <a:solidFill>
                  <a:schemeClr val="accent2"/>
                </a:solidFill>
              </a:rPr>
              <a:t>the transmission rate</a:t>
            </a:r>
          </a:p>
          <a:p>
            <a:pPr lvl="1"/>
            <a:r>
              <a:rPr lang="en-US" altLang="zh-CN" sz="2800" dirty="0"/>
              <a:t>When </a:t>
            </a:r>
            <a:r>
              <a:rPr lang="en-US" altLang="zh-CN" sz="2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not congested </a:t>
            </a:r>
            <a:r>
              <a:rPr lang="en-US" altLang="zh-CN" sz="2800" dirty="0"/>
              <a:t>-&gt; the host increases transmission rate for higher transmission performance</a:t>
            </a:r>
          </a:p>
          <a:p>
            <a:pPr lvl="1"/>
            <a:r>
              <a:rPr lang="en-US" altLang="zh-CN" sz="2800" dirty="0"/>
              <a:t>When </a:t>
            </a:r>
            <a:r>
              <a:rPr lang="en-US" altLang="zh-CN" sz="2800" b="1" dirty="0">
                <a:solidFill>
                  <a:schemeClr val="accent2"/>
                </a:solidFill>
              </a:rPr>
              <a:t>congested</a:t>
            </a:r>
            <a:r>
              <a:rPr lang="en-US" altLang="zh-CN" sz="2800" dirty="0">
                <a:solidFill>
                  <a:schemeClr val="accent2"/>
                </a:solidFill>
              </a:rPr>
              <a:t> </a:t>
            </a:r>
            <a:r>
              <a:rPr lang="en-US" altLang="zh-CN" sz="2800" dirty="0"/>
              <a:t>-&gt; the host decreases the transmission rate for avoiding congestion.</a:t>
            </a:r>
          </a:p>
          <a:p>
            <a:endParaRPr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706B55-15E6-4A09-B89C-39ED626A0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171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661300128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How to detect congestion?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How do we </a:t>
            </a:r>
            <a:r>
              <a:rPr lang="en-US" altLang="zh-CN"/>
              <a:t>do probing?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9371F-0F95-4BDF-9A9A-7FF549C12214}" type="slidenum">
              <a:rPr lang="en-US" altLang="zh-CN" smtClean="0"/>
              <a:pPr/>
              <a:t>172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62193821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Control Transmission Rate?</a:t>
            </a:r>
          </a:p>
        </p:txBody>
      </p:sp>
      <p:pic>
        <p:nvPicPr>
          <p:cNvPr id="7" name="Picture 441" descr="pdeskto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862" y="3779437"/>
            <a:ext cx="2379237" cy="1482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2057400" y="5497887"/>
            <a:ext cx="31655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accent4"/>
                </a:solidFill>
                <a:latin typeface="+mj-lt"/>
              </a:rPr>
              <a:t>Yes. </a:t>
            </a:r>
          </a:p>
          <a:p>
            <a:pPr algn="ctr"/>
            <a:r>
              <a:rPr lang="en-US" altLang="zh-CN" dirty="0">
                <a:latin typeface="+mj-lt"/>
              </a:rPr>
              <a:t>Through controlling </a:t>
            </a:r>
            <a:r>
              <a:rPr lang="en-US" altLang="zh-CN" dirty="0">
                <a:solidFill>
                  <a:schemeClr val="accent5"/>
                </a:solidFill>
                <a:latin typeface="+mj-lt"/>
              </a:rPr>
              <a:t>the send window</a:t>
            </a:r>
            <a:endParaRPr lang="en-US" dirty="0">
              <a:solidFill>
                <a:schemeClr val="accent5"/>
              </a:solidFill>
              <a:latin typeface="+mj-lt"/>
            </a:endParaRPr>
          </a:p>
        </p:txBody>
      </p:sp>
      <p:pic>
        <p:nvPicPr>
          <p:cNvPr id="9" name="Picture 17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930" y="3244417"/>
            <a:ext cx="4500158" cy="25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任意多边形 9"/>
          <p:cNvSpPr/>
          <p:nvPr/>
        </p:nvSpPr>
        <p:spPr>
          <a:xfrm>
            <a:off x="4122234" y="4164747"/>
            <a:ext cx="1650380" cy="616472"/>
          </a:xfrm>
          <a:custGeom>
            <a:avLst/>
            <a:gdLst>
              <a:gd name="connsiteX0" fmla="*/ 0 w 1583473"/>
              <a:gd name="connsiteY0" fmla="*/ 529914 h 616472"/>
              <a:gd name="connsiteX1" fmla="*/ 858644 w 1583473"/>
              <a:gd name="connsiteY1" fmla="*/ 574518 h 616472"/>
              <a:gd name="connsiteX2" fmla="*/ 1059366 w 1583473"/>
              <a:gd name="connsiteY2" fmla="*/ 5806 h 616472"/>
              <a:gd name="connsiteX3" fmla="*/ 1583473 w 1583473"/>
              <a:gd name="connsiteY3" fmla="*/ 329192 h 616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3473" h="616472">
                <a:moveTo>
                  <a:pt x="0" y="529914"/>
                </a:moveTo>
                <a:cubicBezTo>
                  <a:pt x="341041" y="595891"/>
                  <a:pt x="682083" y="661869"/>
                  <a:pt x="858644" y="574518"/>
                </a:cubicBezTo>
                <a:cubicBezTo>
                  <a:pt x="1035205" y="487167"/>
                  <a:pt x="938561" y="46694"/>
                  <a:pt x="1059366" y="5806"/>
                </a:cubicBezTo>
                <a:cubicBezTo>
                  <a:pt x="1180171" y="-35082"/>
                  <a:pt x="1381822" y="147055"/>
                  <a:pt x="1583473" y="329192"/>
                </a:cubicBezTo>
              </a:path>
            </a:pathLst>
          </a:custGeom>
          <a:noFill/>
          <a:ln w="57150">
            <a:solidFill>
              <a:schemeClr val="accent5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27602" y="4164748"/>
            <a:ext cx="1572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+mj-lt"/>
              </a:rPr>
              <a:t>Internet</a:t>
            </a:r>
          </a:p>
        </p:txBody>
      </p:sp>
      <p:sp>
        <p:nvSpPr>
          <p:cNvPr id="12" name="矩形 11"/>
          <p:cNvSpPr/>
          <p:nvPr/>
        </p:nvSpPr>
        <p:spPr>
          <a:xfrm>
            <a:off x="2048006" y="1509088"/>
            <a:ext cx="82897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+mj-lt"/>
              </a:rPr>
              <a:t>How is the </a:t>
            </a:r>
            <a:r>
              <a:rPr lang="en-US" b="1" dirty="0">
                <a:latin typeface="+mj-lt"/>
              </a:rPr>
              <a:t>transmission </a:t>
            </a:r>
            <a:r>
              <a:rPr lang="en-US" altLang="zh-CN" b="1" dirty="0">
                <a:latin typeface="+mj-lt"/>
              </a:rPr>
              <a:t>r</a:t>
            </a:r>
            <a:r>
              <a:rPr lang="en-US" b="1" dirty="0">
                <a:latin typeface="+mj-lt"/>
              </a:rPr>
              <a:t>ate controlled?</a:t>
            </a:r>
          </a:p>
          <a:p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Note:</a:t>
            </a:r>
          </a:p>
          <a:p>
            <a:r>
              <a:rPr lang="en-US" dirty="0">
                <a:solidFill>
                  <a:schemeClr val="accent2"/>
                </a:solidFill>
                <a:latin typeface="+mj-lt"/>
              </a:rPr>
              <a:t>Not by applications themselves</a:t>
            </a:r>
            <a:r>
              <a:rPr lang="en-US" dirty="0">
                <a:latin typeface="+mj-lt"/>
              </a:rPr>
              <a:t>, but by the transport layer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173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6241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TCP Congestion Control: details</a:t>
            </a:r>
          </a:p>
        </p:txBody>
      </p:sp>
      <p:sp>
        <p:nvSpPr>
          <p:cNvPr id="11059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005172" y="3946695"/>
            <a:ext cx="7694612" cy="183673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Sender limits transmission:</a:t>
            </a:r>
          </a:p>
          <a:p>
            <a:pPr>
              <a:buFont typeface="ZapfDingbats" pitchFamily="82" charset="2"/>
              <a:buNone/>
            </a:pPr>
            <a:r>
              <a:rPr lang="en-US" altLang="zh-CN" sz="24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	</a:t>
            </a:r>
            <a:r>
              <a:rPr lang="en-US" altLang="zh-CN" sz="2400" dirty="0" err="1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LastByteSent-LastByteAcked</a:t>
            </a:r>
            <a:r>
              <a:rPr lang="en-US" altLang="zh-CN" sz="24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sym typeface="Symbol" panose="05050102010706020507" pitchFamily="18" charset="2"/>
              </a:rPr>
              <a:t> </a:t>
            </a:r>
            <a:r>
              <a:rPr lang="en-US" altLang="zh-CN" sz="2400" dirty="0" err="1"/>
              <a:t>cwnd</a:t>
            </a:r>
            <a:endParaRPr lang="en-US" altLang="zh-CN" sz="2400" dirty="0">
              <a:solidFill>
                <a:srgbClr val="FF0000"/>
              </a:solidFill>
              <a:latin typeface="Courier New" panose="02070309020205020404" pitchFamily="49" charset="0"/>
              <a:ea typeface="宋体" panose="02010600030101010101" pitchFamily="2" charset="-122"/>
              <a:sym typeface="Symbol" panose="05050102010706020507" pitchFamily="18" charset="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What is the transmission rate? Roughly</a:t>
            </a:r>
          </a:p>
        </p:txBody>
      </p:sp>
      <p:grpSp>
        <p:nvGrpSpPr>
          <p:cNvPr id="15" name="Group 5"/>
          <p:cNvGrpSpPr>
            <a:grpSpLocks/>
          </p:cNvGrpSpPr>
          <p:nvPr/>
        </p:nvGrpSpPr>
        <p:grpSpPr bwMode="auto">
          <a:xfrm>
            <a:off x="3647442" y="5623560"/>
            <a:ext cx="4410075" cy="762000"/>
            <a:chOff x="1104" y="3564"/>
            <a:chExt cx="2778" cy="510"/>
          </a:xfrm>
        </p:grpSpPr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>
              <a:off x="1724" y="3671"/>
              <a:ext cx="477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dirty="0">
                  <a:latin typeface="+mn-lt"/>
                  <a:ea typeface="+mn-ea"/>
                </a:rPr>
                <a:t>rate =</a:t>
              </a:r>
              <a:r>
                <a:rPr lang="en-US" altLang="zh-CN" sz="1000" dirty="0">
                  <a:latin typeface="+mn-lt"/>
                  <a:ea typeface="+mn-ea"/>
                </a:rPr>
                <a:t> </a:t>
              </a:r>
            </a:p>
          </p:txBody>
        </p:sp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2295" y="3564"/>
              <a:ext cx="473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b="1" dirty="0" err="1">
                  <a:latin typeface="+mn-lt"/>
                  <a:ea typeface="+mn-ea"/>
                </a:rPr>
                <a:t>cwnd</a:t>
              </a:r>
              <a:r>
                <a:rPr lang="en-US" altLang="zh-CN" sz="1000" dirty="0">
                  <a:latin typeface="+mn-lt"/>
                  <a:ea typeface="+mn-ea"/>
                </a:rPr>
                <a:t> </a:t>
              </a:r>
            </a:p>
          </p:txBody>
        </p:sp>
        <p:sp>
          <p:nvSpPr>
            <p:cNvPr id="18" name="Text Box 8"/>
            <p:cNvSpPr txBox="1">
              <a:spLocks noChangeArrowheads="1"/>
            </p:cNvSpPr>
            <p:nvPr/>
          </p:nvSpPr>
          <p:spPr bwMode="auto">
            <a:xfrm>
              <a:off x="2333" y="3797"/>
              <a:ext cx="390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dirty="0">
                  <a:latin typeface="+mn-lt"/>
                  <a:ea typeface="+mn-ea"/>
                </a:rPr>
                <a:t>RTT</a:t>
              </a:r>
              <a:r>
                <a:rPr lang="en-US" altLang="zh-CN" sz="1000" dirty="0">
                  <a:latin typeface="+mn-lt"/>
                  <a:ea typeface="+mn-ea"/>
                </a:rPr>
                <a:t> </a:t>
              </a:r>
            </a:p>
          </p:txBody>
        </p:sp>
        <p:sp>
          <p:nvSpPr>
            <p:cNvPr id="19" name="Text Box 9"/>
            <p:cNvSpPr txBox="1">
              <a:spLocks noChangeArrowheads="1"/>
            </p:cNvSpPr>
            <p:nvPr/>
          </p:nvSpPr>
          <p:spPr bwMode="auto">
            <a:xfrm>
              <a:off x="2953" y="3695"/>
              <a:ext cx="69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000" dirty="0">
                  <a:latin typeface="+mn-lt"/>
                  <a:ea typeface="+mn-ea"/>
                </a:rPr>
                <a:t>Bytes/sec</a:t>
              </a:r>
              <a:endParaRPr lang="en-US" altLang="zh-CN" sz="1000" dirty="0">
                <a:latin typeface="+mn-lt"/>
                <a:ea typeface="+mn-ea"/>
              </a:endParaRPr>
            </a:p>
          </p:txBody>
        </p:sp>
        <p:sp>
          <p:nvSpPr>
            <p:cNvPr id="21" name="Line 10"/>
            <p:cNvSpPr>
              <a:spLocks noChangeShapeType="1"/>
            </p:cNvSpPr>
            <p:nvPr/>
          </p:nvSpPr>
          <p:spPr bwMode="auto">
            <a:xfrm flipV="1">
              <a:off x="2262" y="3804"/>
              <a:ext cx="6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>
              <a:off x="1104" y="3564"/>
              <a:ext cx="2778" cy="510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</p:grpSp>
      <p:sp>
        <p:nvSpPr>
          <p:cNvPr id="24" name="Rectangle 12"/>
          <p:cNvSpPr>
            <a:spLocks noChangeArrowheads="1"/>
          </p:cNvSpPr>
          <p:nvPr/>
        </p:nvSpPr>
        <p:spPr bwMode="auto">
          <a:xfrm>
            <a:off x="3787142" y="1986429"/>
            <a:ext cx="65088" cy="6223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CC3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5" name="Rectangle 13"/>
          <p:cNvSpPr>
            <a:spLocks noChangeArrowheads="1"/>
          </p:cNvSpPr>
          <p:nvPr/>
        </p:nvSpPr>
        <p:spPr bwMode="auto">
          <a:xfrm>
            <a:off x="3883981" y="1988016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6" name="Rectangle 14"/>
          <p:cNvSpPr>
            <a:spLocks noChangeArrowheads="1"/>
          </p:cNvSpPr>
          <p:nvPr/>
        </p:nvSpPr>
        <p:spPr bwMode="auto">
          <a:xfrm>
            <a:off x="3982406" y="1986429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7" name="Rectangle 15"/>
          <p:cNvSpPr>
            <a:spLocks noChangeArrowheads="1"/>
          </p:cNvSpPr>
          <p:nvPr/>
        </p:nvSpPr>
        <p:spPr bwMode="auto">
          <a:xfrm>
            <a:off x="4079242" y="1986429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8" name="Rectangle 16"/>
          <p:cNvSpPr>
            <a:spLocks noChangeArrowheads="1"/>
          </p:cNvSpPr>
          <p:nvPr/>
        </p:nvSpPr>
        <p:spPr bwMode="auto">
          <a:xfrm>
            <a:off x="4174492" y="1986429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29" name="Rectangle 17"/>
          <p:cNvSpPr>
            <a:spLocks noChangeArrowheads="1"/>
          </p:cNvSpPr>
          <p:nvPr/>
        </p:nvSpPr>
        <p:spPr bwMode="auto">
          <a:xfrm>
            <a:off x="4271331" y="1986429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0" name="Rectangle 18"/>
          <p:cNvSpPr>
            <a:spLocks noChangeArrowheads="1"/>
          </p:cNvSpPr>
          <p:nvPr/>
        </p:nvSpPr>
        <p:spPr bwMode="auto">
          <a:xfrm>
            <a:off x="4363406" y="1986429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1" name="Rectangle 19"/>
          <p:cNvSpPr>
            <a:spLocks noChangeArrowheads="1"/>
          </p:cNvSpPr>
          <p:nvPr/>
        </p:nvSpPr>
        <p:spPr bwMode="auto">
          <a:xfrm>
            <a:off x="4458656" y="1986429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2" name="Rectangle 20"/>
          <p:cNvSpPr>
            <a:spLocks noChangeArrowheads="1"/>
          </p:cNvSpPr>
          <p:nvPr/>
        </p:nvSpPr>
        <p:spPr bwMode="auto">
          <a:xfrm>
            <a:off x="4553906" y="1986429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3" name="Rectangle 21"/>
          <p:cNvSpPr>
            <a:spLocks noChangeArrowheads="1"/>
          </p:cNvSpPr>
          <p:nvPr/>
        </p:nvSpPr>
        <p:spPr bwMode="auto">
          <a:xfrm>
            <a:off x="4660267" y="1986429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4" name="Rectangle 22"/>
          <p:cNvSpPr>
            <a:spLocks noChangeArrowheads="1"/>
          </p:cNvSpPr>
          <p:nvPr/>
        </p:nvSpPr>
        <p:spPr bwMode="auto">
          <a:xfrm>
            <a:off x="4758692" y="1988016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5" name="Rectangle 23"/>
          <p:cNvSpPr>
            <a:spLocks noChangeArrowheads="1"/>
          </p:cNvSpPr>
          <p:nvPr/>
        </p:nvSpPr>
        <p:spPr bwMode="auto">
          <a:xfrm>
            <a:off x="4855531" y="1986429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4952367" y="1986429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7" name="Rectangle 25"/>
          <p:cNvSpPr>
            <a:spLocks noChangeArrowheads="1"/>
          </p:cNvSpPr>
          <p:nvPr/>
        </p:nvSpPr>
        <p:spPr bwMode="auto">
          <a:xfrm>
            <a:off x="5049206" y="1986429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8" name="Rectangle 26"/>
          <p:cNvSpPr>
            <a:spLocks noChangeArrowheads="1"/>
          </p:cNvSpPr>
          <p:nvPr/>
        </p:nvSpPr>
        <p:spPr bwMode="auto">
          <a:xfrm>
            <a:off x="5144456" y="1986429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39" name="Rectangle 27"/>
          <p:cNvSpPr>
            <a:spLocks noChangeArrowheads="1"/>
          </p:cNvSpPr>
          <p:nvPr/>
        </p:nvSpPr>
        <p:spPr bwMode="auto">
          <a:xfrm>
            <a:off x="5236531" y="1986429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0" name="Rectangle 28"/>
          <p:cNvSpPr>
            <a:spLocks noChangeArrowheads="1"/>
          </p:cNvSpPr>
          <p:nvPr/>
        </p:nvSpPr>
        <p:spPr bwMode="auto">
          <a:xfrm>
            <a:off x="5331781" y="1986429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1" name="Rectangle 29"/>
          <p:cNvSpPr>
            <a:spLocks noChangeArrowheads="1"/>
          </p:cNvSpPr>
          <p:nvPr/>
        </p:nvSpPr>
        <p:spPr bwMode="auto">
          <a:xfrm>
            <a:off x="5428617" y="1986429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2" name="Rectangle 30"/>
          <p:cNvSpPr>
            <a:spLocks noChangeArrowheads="1"/>
          </p:cNvSpPr>
          <p:nvPr/>
        </p:nvSpPr>
        <p:spPr bwMode="auto">
          <a:xfrm>
            <a:off x="5517517" y="1986429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auto">
          <a:xfrm>
            <a:off x="5612767" y="1986429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4" name="Rectangle 32"/>
          <p:cNvSpPr>
            <a:spLocks noChangeArrowheads="1"/>
          </p:cNvSpPr>
          <p:nvPr/>
        </p:nvSpPr>
        <p:spPr bwMode="auto">
          <a:xfrm>
            <a:off x="5706431" y="1984841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5" name="Rectangle 33"/>
          <p:cNvSpPr>
            <a:spLocks noChangeArrowheads="1"/>
          </p:cNvSpPr>
          <p:nvPr/>
        </p:nvSpPr>
        <p:spPr bwMode="auto">
          <a:xfrm>
            <a:off x="5798506" y="1984841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6" name="Rectangle 34"/>
          <p:cNvSpPr>
            <a:spLocks noChangeArrowheads="1"/>
          </p:cNvSpPr>
          <p:nvPr/>
        </p:nvSpPr>
        <p:spPr bwMode="auto">
          <a:xfrm>
            <a:off x="5895342" y="1984841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7" name="Rectangle 35"/>
          <p:cNvSpPr>
            <a:spLocks noChangeArrowheads="1"/>
          </p:cNvSpPr>
          <p:nvPr/>
        </p:nvSpPr>
        <p:spPr bwMode="auto">
          <a:xfrm>
            <a:off x="5990592" y="1984841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8" name="Rectangle 36"/>
          <p:cNvSpPr>
            <a:spLocks noChangeArrowheads="1"/>
          </p:cNvSpPr>
          <p:nvPr/>
        </p:nvSpPr>
        <p:spPr bwMode="auto">
          <a:xfrm>
            <a:off x="6079492" y="1984841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49" name="Rectangle 37"/>
          <p:cNvSpPr>
            <a:spLocks noChangeArrowheads="1"/>
          </p:cNvSpPr>
          <p:nvPr/>
        </p:nvSpPr>
        <p:spPr bwMode="auto">
          <a:xfrm>
            <a:off x="6174742" y="1984841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0" name="Rectangle 38"/>
          <p:cNvSpPr>
            <a:spLocks noChangeArrowheads="1"/>
          </p:cNvSpPr>
          <p:nvPr/>
        </p:nvSpPr>
        <p:spPr bwMode="auto">
          <a:xfrm>
            <a:off x="6271581" y="1986429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1" name="Rectangle 39"/>
          <p:cNvSpPr>
            <a:spLocks noChangeArrowheads="1"/>
          </p:cNvSpPr>
          <p:nvPr/>
        </p:nvSpPr>
        <p:spPr bwMode="auto">
          <a:xfrm>
            <a:off x="6368417" y="1988016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2" name="Rectangle 40"/>
          <p:cNvSpPr>
            <a:spLocks noChangeArrowheads="1"/>
          </p:cNvSpPr>
          <p:nvPr/>
        </p:nvSpPr>
        <p:spPr bwMode="auto">
          <a:xfrm>
            <a:off x="6465256" y="1986429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3" name="Rectangle 41"/>
          <p:cNvSpPr>
            <a:spLocks noChangeArrowheads="1"/>
          </p:cNvSpPr>
          <p:nvPr/>
        </p:nvSpPr>
        <p:spPr bwMode="auto">
          <a:xfrm>
            <a:off x="6563681" y="1986429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4" name="Rectangle 42"/>
          <p:cNvSpPr>
            <a:spLocks noChangeArrowheads="1"/>
          </p:cNvSpPr>
          <p:nvPr/>
        </p:nvSpPr>
        <p:spPr bwMode="auto">
          <a:xfrm>
            <a:off x="6658931" y="1986429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5" name="Rectangle 43"/>
          <p:cNvSpPr>
            <a:spLocks noChangeArrowheads="1"/>
          </p:cNvSpPr>
          <p:nvPr/>
        </p:nvSpPr>
        <p:spPr bwMode="auto">
          <a:xfrm>
            <a:off x="6754181" y="1986429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6" name="Rectangle 44"/>
          <p:cNvSpPr>
            <a:spLocks noChangeArrowheads="1"/>
          </p:cNvSpPr>
          <p:nvPr/>
        </p:nvSpPr>
        <p:spPr bwMode="auto">
          <a:xfrm>
            <a:off x="6846256" y="1986429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7" name="Rectangle 45"/>
          <p:cNvSpPr>
            <a:spLocks noChangeArrowheads="1"/>
          </p:cNvSpPr>
          <p:nvPr/>
        </p:nvSpPr>
        <p:spPr bwMode="auto">
          <a:xfrm>
            <a:off x="6943092" y="1986429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8" name="Rectangle 46"/>
          <p:cNvSpPr>
            <a:spLocks noChangeArrowheads="1"/>
          </p:cNvSpPr>
          <p:nvPr/>
        </p:nvSpPr>
        <p:spPr bwMode="auto">
          <a:xfrm>
            <a:off x="7038342" y="1986429"/>
            <a:ext cx="65088" cy="6223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59" name="Rectangle 47"/>
          <p:cNvSpPr>
            <a:spLocks noChangeArrowheads="1"/>
          </p:cNvSpPr>
          <p:nvPr/>
        </p:nvSpPr>
        <p:spPr bwMode="auto">
          <a:xfrm>
            <a:off x="3744280" y="2724616"/>
            <a:ext cx="3408362" cy="88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0" name="Rectangle 48"/>
          <p:cNvSpPr>
            <a:spLocks noChangeArrowheads="1"/>
          </p:cNvSpPr>
          <p:nvPr/>
        </p:nvSpPr>
        <p:spPr bwMode="auto">
          <a:xfrm>
            <a:off x="3830005" y="1876891"/>
            <a:ext cx="3408362" cy="88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algn="ctr"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zh-CN" altLang="zh-CN" dirty="0">
              <a:latin typeface="+mn-lt"/>
              <a:ea typeface="+mn-ea"/>
            </a:endParaRPr>
          </a:p>
        </p:txBody>
      </p:sp>
      <p:sp>
        <p:nvSpPr>
          <p:cNvPr id="61" name="Line 51"/>
          <p:cNvSpPr>
            <a:spLocks noChangeShapeType="1"/>
          </p:cNvSpPr>
          <p:nvPr/>
        </p:nvSpPr>
        <p:spPr bwMode="auto">
          <a:xfrm>
            <a:off x="4750756" y="2680166"/>
            <a:ext cx="9096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2" name="Freeform 53"/>
          <p:cNvSpPr>
            <a:spLocks/>
          </p:cNvSpPr>
          <p:nvPr/>
        </p:nvSpPr>
        <p:spPr bwMode="auto">
          <a:xfrm>
            <a:off x="4542793" y="2659530"/>
            <a:ext cx="144463" cy="384175"/>
          </a:xfrm>
          <a:custGeom>
            <a:avLst/>
            <a:gdLst>
              <a:gd name="T0" fmla="*/ 2147483646 w 91"/>
              <a:gd name="T1" fmla="*/ 0 h 242"/>
              <a:gd name="T2" fmla="*/ 2147483646 w 91"/>
              <a:gd name="T3" fmla="*/ 2147483646 h 242"/>
              <a:gd name="T4" fmla="*/ 0 w 91"/>
              <a:gd name="T5" fmla="*/ 2147483646 h 24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1" h="242">
                <a:moveTo>
                  <a:pt x="91" y="0"/>
                </a:moveTo>
                <a:lnTo>
                  <a:pt x="88" y="242"/>
                </a:lnTo>
                <a:lnTo>
                  <a:pt x="0" y="242"/>
                </a:lnTo>
              </a:path>
            </a:pathLst>
          </a:custGeom>
          <a:noFill/>
          <a:ln w="12700" cmpd="sng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3" name="Line 56"/>
          <p:cNvSpPr>
            <a:spLocks noChangeShapeType="1"/>
          </p:cNvSpPr>
          <p:nvPr/>
        </p:nvSpPr>
        <p:spPr bwMode="auto">
          <a:xfrm flipH="1">
            <a:off x="5049205" y="2699217"/>
            <a:ext cx="171450" cy="645349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4" name="Text Box 57"/>
          <p:cNvSpPr txBox="1">
            <a:spLocks noChangeArrowheads="1"/>
          </p:cNvSpPr>
          <p:nvPr/>
        </p:nvSpPr>
        <p:spPr bwMode="auto">
          <a:xfrm>
            <a:off x="3101341" y="2883366"/>
            <a:ext cx="1476377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last byte </a:t>
            </a:r>
            <a:r>
              <a:rPr lang="en-US" altLang="zh-CN" sz="1400" dirty="0" err="1">
                <a:latin typeface="+mn-lt"/>
                <a:ea typeface="+mn-ea"/>
              </a:rPr>
              <a:t>ACKed</a:t>
            </a:r>
            <a:endParaRPr lang="en-US" altLang="zh-CN" sz="1400" dirty="0">
              <a:latin typeface="+mn-lt"/>
              <a:ea typeface="+mn-ea"/>
            </a:endParaRPr>
          </a:p>
        </p:txBody>
      </p:sp>
      <p:sp>
        <p:nvSpPr>
          <p:cNvPr id="65" name="Text Box 58"/>
          <p:cNvSpPr txBox="1">
            <a:spLocks noChangeArrowheads="1"/>
          </p:cNvSpPr>
          <p:nvPr/>
        </p:nvSpPr>
        <p:spPr bwMode="auto">
          <a:xfrm>
            <a:off x="4411826" y="3312122"/>
            <a:ext cx="2160587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latin typeface="+mn-lt"/>
                <a:ea typeface="+mn-ea"/>
              </a:rPr>
              <a:t>sent, not-yet </a:t>
            </a:r>
            <a:r>
              <a:rPr lang="en-US" altLang="en-US" sz="1400" dirty="0" err="1">
                <a:latin typeface="+mn-lt"/>
                <a:ea typeface="+mn-ea"/>
              </a:rPr>
              <a:t>ACKed</a:t>
            </a:r>
            <a:endParaRPr lang="en-US" altLang="en-US" sz="1400" dirty="0">
              <a:latin typeface="+mn-lt"/>
              <a:ea typeface="+mn-ea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latin typeface="+mn-lt"/>
                <a:ea typeface="+mn-ea"/>
              </a:rPr>
              <a:t>(</a:t>
            </a:r>
            <a:r>
              <a:rPr lang="ja-JP" altLang="en-US" sz="1400" dirty="0">
                <a:latin typeface="+mn-lt"/>
                <a:ea typeface="+mn-ea"/>
              </a:rPr>
              <a:t>“</a:t>
            </a:r>
            <a:r>
              <a:rPr lang="en-US" altLang="ja-JP" sz="1400" dirty="0">
                <a:latin typeface="+mn-lt"/>
                <a:ea typeface="+mn-ea"/>
              </a:rPr>
              <a:t>in-flight</a:t>
            </a:r>
            <a:r>
              <a:rPr lang="ja-JP" altLang="en-US" sz="1400" dirty="0">
                <a:latin typeface="+mn-lt"/>
                <a:ea typeface="+mn-ea"/>
              </a:rPr>
              <a:t>”</a:t>
            </a:r>
            <a:r>
              <a:rPr lang="en-US" altLang="ja-JP" sz="1400" dirty="0">
                <a:latin typeface="+mn-lt"/>
                <a:ea typeface="+mn-ea"/>
              </a:rPr>
              <a:t>)</a:t>
            </a:r>
            <a:endParaRPr lang="en-US" altLang="en-US" sz="1400" dirty="0">
              <a:latin typeface="+mn-lt"/>
              <a:ea typeface="+mn-ea"/>
            </a:endParaRPr>
          </a:p>
        </p:txBody>
      </p:sp>
      <p:sp>
        <p:nvSpPr>
          <p:cNvPr id="66" name="Text Box 59"/>
          <p:cNvSpPr txBox="1">
            <a:spLocks noChangeArrowheads="1"/>
          </p:cNvSpPr>
          <p:nvPr/>
        </p:nvSpPr>
        <p:spPr bwMode="auto">
          <a:xfrm>
            <a:off x="5847878" y="2900588"/>
            <a:ext cx="2320605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last byte sent</a:t>
            </a:r>
          </a:p>
        </p:txBody>
      </p:sp>
      <p:sp>
        <p:nvSpPr>
          <p:cNvPr id="67" name="Text Box 61"/>
          <p:cNvSpPr txBox="1">
            <a:spLocks noChangeArrowheads="1"/>
          </p:cNvSpPr>
          <p:nvPr/>
        </p:nvSpPr>
        <p:spPr bwMode="auto">
          <a:xfrm>
            <a:off x="5122274" y="1667341"/>
            <a:ext cx="739690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 dirty="0" err="1">
                <a:latin typeface="+mn-lt"/>
                <a:ea typeface="+mn-ea"/>
              </a:rPr>
              <a:t>ConWin</a:t>
            </a:r>
            <a:endParaRPr lang="en-US" altLang="zh-CN" sz="1400" b="1" i="1" dirty="0">
              <a:latin typeface="+mn-lt"/>
              <a:ea typeface="+mn-ea"/>
            </a:endParaRPr>
          </a:p>
        </p:txBody>
      </p:sp>
      <p:grpSp>
        <p:nvGrpSpPr>
          <p:cNvPr id="68" name="Group 62"/>
          <p:cNvGrpSpPr>
            <a:grpSpLocks/>
          </p:cNvGrpSpPr>
          <p:nvPr/>
        </p:nvGrpSpPr>
        <p:grpSpPr bwMode="auto">
          <a:xfrm>
            <a:off x="5793743" y="1751480"/>
            <a:ext cx="447675" cy="117475"/>
            <a:chOff x="4250" y="1692"/>
            <a:chExt cx="374" cy="86"/>
          </a:xfrm>
        </p:grpSpPr>
        <p:sp>
          <p:nvSpPr>
            <p:cNvPr id="69" name="Line 63"/>
            <p:cNvSpPr>
              <a:spLocks noChangeShapeType="1"/>
            </p:cNvSpPr>
            <p:nvPr/>
          </p:nvSpPr>
          <p:spPr bwMode="auto">
            <a:xfrm>
              <a:off x="4250" y="1738"/>
              <a:ext cx="374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70" name="Line 64"/>
            <p:cNvSpPr>
              <a:spLocks noChangeShapeType="1"/>
            </p:cNvSpPr>
            <p:nvPr/>
          </p:nvSpPr>
          <p:spPr bwMode="auto">
            <a:xfrm>
              <a:off x="4621" y="1692"/>
              <a:ext cx="0" cy="8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71" name="Group 65"/>
          <p:cNvGrpSpPr>
            <a:grpSpLocks/>
          </p:cNvGrpSpPr>
          <p:nvPr/>
        </p:nvGrpSpPr>
        <p:grpSpPr bwMode="auto">
          <a:xfrm rot="10800000">
            <a:off x="4755518" y="1770530"/>
            <a:ext cx="466725" cy="123825"/>
            <a:chOff x="4250" y="1692"/>
            <a:chExt cx="374" cy="86"/>
          </a:xfrm>
        </p:grpSpPr>
        <p:sp>
          <p:nvSpPr>
            <p:cNvPr id="72" name="Line 66"/>
            <p:cNvSpPr>
              <a:spLocks noChangeShapeType="1"/>
            </p:cNvSpPr>
            <p:nvPr/>
          </p:nvSpPr>
          <p:spPr bwMode="auto">
            <a:xfrm>
              <a:off x="4255" y="1742"/>
              <a:ext cx="374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73" name="Line 67"/>
            <p:cNvSpPr>
              <a:spLocks noChangeShapeType="1"/>
            </p:cNvSpPr>
            <p:nvPr/>
          </p:nvSpPr>
          <p:spPr bwMode="auto">
            <a:xfrm>
              <a:off x="4627" y="1695"/>
              <a:ext cx="0" cy="8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74" name="Freeform 69"/>
          <p:cNvSpPr>
            <a:spLocks/>
          </p:cNvSpPr>
          <p:nvPr/>
        </p:nvSpPr>
        <p:spPr bwMode="auto">
          <a:xfrm flipH="1">
            <a:off x="5647693" y="2748430"/>
            <a:ext cx="144463" cy="301625"/>
          </a:xfrm>
          <a:custGeom>
            <a:avLst/>
            <a:gdLst>
              <a:gd name="T0" fmla="*/ 2147483646 w 91"/>
              <a:gd name="T1" fmla="*/ 0 h 242"/>
              <a:gd name="T2" fmla="*/ 2147483646 w 91"/>
              <a:gd name="T3" fmla="*/ 2147483646 h 242"/>
              <a:gd name="T4" fmla="*/ 0 w 91"/>
              <a:gd name="T5" fmla="*/ 2147483646 h 24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1" h="242">
                <a:moveTo>
                  <a:pt x="91" y="0"/>
                </a:moveTo>
                <a:lnTo>
                  <a:pt x="88" y="242"/>
                </a:lnTo>
                <a:lnTo>
                  <a:pt x="0" y="242"/>
                </a:lnTo>
              </a:path>
            </a:pathLst>
          </a:custGeom>
          <a:noFill/>
          <a:ln w="12700" cmpd="sng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5" name="Text Box 78"/>
          <p:cNvSpPr txBox="1">
            <a:spLocks noChangeArrowheads="1"/>
          </p:cNvSpPr>
          <p:nvPr/>
        </p:nvSpPr>
        <p:spPr bwMode="auto">
          <a:xfrm>
            <a:off x="3733167" y="1435567"/>
            <a:ext cx="23615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i="1" dirty="0">
                <a:latin typeface="+mn-lt"/>
                <a:ea typeface="+mn-ea"/>
              </a:rPr>
              <a:t>sender sequence number space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174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02161776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28600"/>
            <a:ext cx="8458200" cy="11430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TCP AIMD</a:t>
            </a:r>
            <a:endParaRPr lang="en-US" altLang="zh-CN" sz="2800" dirty="0">
              <a:ea typeface="宋体" panose="02010600030101010101" pitchFamily="2" charset="-122"/>
            </a:endParaRPr>
          </a:p>
        </p:txBody>
      </p:sp>
      <p:graphicFrame>
        <p:nvGraphicFramePr>
          <p:cNvPr id="108548" name="Object 5"/>
          <p:cNvGraphicFramePr>
            <a:graphicFrameLocks noGrp="1" noChangeAspect="1"/>
          </p:cNvGraphicFramePr>
          <p:nvPr>
            <p:ph type="body" idx="1"/>
          </p:nvPr>
        </p:nvGraphicFramePr>
        <p:xfrm>
          <a:off x="2292545" y="3930437"/>
          <a:ext cx="5638800" cy="2560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52" name="VISIO" r:id="rId4" imgW="7802640" imgH="3541320" progId="Visio.Drawing.5">
                  <p:embed/>
                </p:oleObj>
              </mc:Choice>
              <mc:Fallback>
                <p:oleObj name="VISIO" r:id="rId4" imgW="7802640" imgH="3541320" progId="Visio.Drawing.5">
                  <p:embed/>
                  <p:pic>
                    <p:nvPicPr>
                      <p:cNvPr id="10854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2545" y="3930437"/>
                        <a:ext cx="5638800" cy="2560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1752599" y="2733288"/>
            <a:ext cx="8748131" cy="868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marL="2857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/>
            </a:pPr>
            <a:r>
              <a:rPr lang="en-US" altLang="zh-CN" sz="1800" i="1" dirty="0">
                <a:solidFill>
                  <a:srgbClr val="FF0000"/>
                </a:solidFill>
                <a:latin typeface="+mn-lt"/>
                <a:ea typeface="+mn-ea"/>
              </a:rPr>
              <a:t>additive increase:</a:t>
            </a:r>
            <a:r>
              <a:rPr lang="en-US" altLang="zh-CN" sz="1800" dirty="0">
                <a:latin typeface="+mn-lt"/>
                <a:ea typeface="+mn-ea"/>
              </a:rPr>
              <a:t> increase </a:t>
            </a:r>
            <a:r>
              <a:rPr lang="en-US" altLang="zh-CN" sz="1800" b="1" dirty="0" err="1">
                <a:latin typeface="+mn-lt"/>
                <a:ea typeface="+mn-ea"/>
              </a:rPr>
              <a:t>cwnd</a:t>
            </a:r>
            <a:r>
              <a:rPr lang="en-US" altLang="zh-CN" sz="1800" dirty="0">
                <a:latin typeface="+mn-lt"/>
                <a:ea typeface="+mn-ea"/>
              </a:rPr>
              <a:t> by 1 MSS every RTT until loss detected</a:t>
            </a:r>
            <a:endParaRPr lang="en-US" altLang="zh-CN" sz="1800" i="1" dirty="0">
              <a:latin typeface="+mn-lt"/>
              <a:ea typeface="+mn-ea"/>
            </a:endParaRPr>
          </a:p>
          <a:p>
            <a:pPr marL="2857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/>
            </a:pPr>
            <a:r>
              <a:rPr lang="en-US" altLang="zh-CN" sz="1800" i="1" dirty="0">
                <a:solidFill>
                  <a:srgbClr val="FF0000"/>
                </a:solidFill>
                <a:latin typeface="+mn-lt"/>
                <a:ea typeface="+mn-ea"/>
              </a:rPr>
              <a:t>multiplicative decrease</a:t>
            </a:r>
            <a:r>
              <a:rPr lang="en-US" altLang="zh-CN" sz="1800" dirty="0">
                <a:solidFill>
                  <a:srgbClr val="FF0000"/>
                </a:solidFill>
                <a:latin typeface="+mn-lt"/>
                <a:ea typeface="+mn-ea"/>
              </a:rPr>
              <a:t>:</a:t>
            </a:r>
            <a:r>
              <a:rPr lang="en-US" altLang="zh-CN" sz="1800" dirty="0">
                <a:latin typeface="+mn-lt"/>
                <a:ea typeface="+mn-ea"/>
              </a:rPr>
              <a:t> cut </a:t>
            </a:r>
            <a:r>
              <a:rPr lang="en-US" altLang="zh-CN" sz="1800" b="1" dirty="0" err="1">
                <a:latin typeface="+mn-lt"/>
                <a:ea typeface="+mn-ea"/>
              </a:rPr>
              <a:t>cwnd</a:t>
            </a:r>
            <a:r>
              <a:rPr lang="en-US" altLang="zh-CN" sz="1800" dirty="0">
                <a:latin typeface="+mn-lt"/>
                <a:ea typeface="+mn-ea"/>
              </a:rPr>
              <a:t> in half after loss</a:t>
            </a:r>
          </a:p>
        </p:txBody>
      </p:sp>
      <p:sp>
        <p:nvSpPr>
          <p:cNvPr id="108552" name="Text Box 12"/>
          <p:cNvSpPr txBox="1">
            <a:spLocks noChangeArrowheads="1"/>
          </p:cNvSpPr>
          <p:nvPr/>
        </p:nvSpPr>
        <p:spPr bwMode="auto">
          <a:xfrm rot="16200000">
            <a:off x="1019001" y="4953065"/>
            <a:ext cx="2177199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congestion window size</a:t>
            </a:r>
          </a:p>
        </p:txBody>
      </p:sp>
      <p:sp>
        <p:nvSpPr>
          <p:cNvPr id="108553" name="Text Box 13"/>
          <p:cNvSpPr txBox="1">
            <a:spLocks noChangeArrowheads="1"/>
          </p:cNvSpPr>
          <p:nvPr/>
        </p:nvSpPr>
        <p:spPr bwMode="auto">
          <a:xfrm>
            <a:off x="8084820" y="4777176"/>
            <a:ext cx="2503263" cy="646331"/>
          </a:xfrm>
          <a:prstGeom prst="rect">
            <a:avLst/>
          </a:prstGeom>
          <a:solidFill>
            <a:schemeClr val="accent4">
              <a:lumMod val="10000"/>
              <a:lumOff val="90000"/>
            </a:scheme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1" dirty="0">
                <a:latin typeface="+mn-lt"/>
                <a:ea typeface="+mn-ea"/>
              </a:rPr>
              <a:t>probing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1" dirty="0">
                <a:latin typeface="+mn-lt"/>
                <a:ea typeface="+mn-ea"/>
              </a:rPr>
              <a:t>for bandwidth</a:t>
            </a:r>
          </a:p>
        </p:txBody>
      </p:sp>
      <p:sp>
        <p:nvSpPr>
          <p:cNvPr id="9227" name="矩形 10"/>
          <p:cNvSpPr>
            <a:spLocks noChangeArrowheads="1"/>
          </p:cNvSpPr>
          <p:nvPr/>
        </p:nvSpPr>
        <p:spPr bwMode="auto">
          <a:xfrm>
            <a:off x="7756538" y="3961532"/>
            <a:ext cx="2690160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800" dirty="0">
                <a:solidFill>
                  <a:schemeClr val="bg1"/>
                </a:solidFill>
                <a:latin typeface="+mn-lt"/>
                <a:ea typeface="+mn-ea"/>
              </a:rPr>
              <a:t>MSS: maximum segment size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1752600" y="1228126"/>
            <a:ext cx="8748131" cy="738187"/>
          </a:xfrm>
          <a:prstGeom prst="roundRect">
            <a:avLst/>
          </a:prstGeom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en-US" b="1" dirty="0">
                <a:latin typeface="+mn-lt"/>
                <a:ea typeface="+mn-ea"/>
              </a:rPr>
              <a:t>Additive Increase Multiplicative Decrease</a:t>
            </a:r>
          </a:p>
        </p:txBody>
      </p:sp>
      <p:sp>
        <p:nvSpPr>
          <p:cNvPr id="6" name="矩形 5"/>
          <p:cNvSpPr/>
          <p:nvPr/>
        </p:nvSpPr>
        <p:spPr>
          <a:xfrm>
            <a:off x="1752601" y="2107085"/>
            <a:ext cx="8748131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 err="1">
                <a:solidFill>
                  <a:schemeClr val="accent2"/>
                </a:solidFill>
                <a:latin typeface="+mn-lt"/>
                <a:ea typeface="+mn-ea"/>
              </a:rPr>
              <a:t>cwnd</a:t>
            </a:r>
            <a:r>
              <a:rPr lang="en-US" altLang="zh-CN" b="1" dirty="0">
                <a:latin typeface="+mn-lt"/>
                <a:ea typeface="+mn-ea"/>
              </a:rPr>
              <a:t>: The send window for controlling the rate</a:t>
            </a:r>
            <a:endParaRPr lang="en-US" b="1" dirty="0">
              <a:latin typeface="+mn-lt"/>
              <a:ea typeface="+mn-ea"/>
            </a:endParaRPr>
          </a:p>
        </p:txBody>
      </p:sp>
      <p:cxnSp>
        <p:nvCxnSpPr>
          <p:cNvPr id="8" name="直接箭头连接符 7"/>
          <p:cNvCxnSpPr>
            <a:stCxn id="108553" idx="1"/>
          </p:cNvCxnSpPr>
          <p:nvPr/>
        </p:nvCxnSpPr>
        <p:spPr bwMode="auto">
          <a:xfrm flipH="1" flipV="1">
            <a:off x="5486401" y="4994821"/>
            <a:ext cx="2598419" cy="10552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ysDash"/>
            <a:round/>
            <a:headEnd type="none" w="med" len="med"/>
            <a:tailEnd type="stealth" w="lg" len="lg"/>
          </a:ln>
          <a:effectLst/>
        </p:spPr>
      </p:cxn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8084820" y="5686498"/>
            <a:ext cx="250326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1" dirty="0">
                <a:latin typeface="+mn-lt"/>
                <a:ea typeface="+mn-ea"/>
              </a:rPr>
              <a:t>Avoiding congestion</a:t>
            </a:r>
          </a:p>
        </p:txBody>
      </p:sp>
      <p:cxnSp>
        <p:nvCxnSpPr>
          <p:cNvPr id="18" name="直接箭头连接符 17"/>
          <p:cNvCxnSpPr>
            <a:stCxn id="17" idx="1"/>
          </p:cNvCxnSpPr>
          <p:nvPr/>
        </p:nvCxnSpPr>
        <p:spPr bwMode="auto">
          <a:xfrm flipH="1" flipV="1">
            <a:off x="5707103" y="5423506"/>
            <a:ext cx="2377716" cy="44765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2"/>
            </a:solidFill>
            <a:prstDash val="sysDash"/>
            <a:round/>
            <a:headEnd type="none" w="med" len="med"/>
            <a:tailEnd type="stealth" w="lg" len="lg"/>
          </a:ln>
          <a:effectLst/>
        </p:spPr>
      </p:cxnSp>
      <p:sp>
        <p:nvSpPr>
          <p:cNvPr id="14" name="灯片编号占位符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175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70689543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en-US" altLang="zh-CN"/>
              <a:t>TCP Slow Start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idx="1"/>
          </p:nvPr>
        </p:nvSpPr>
        <p:spPr>
          <a:xfrm>
            <a:off x="1491384" y="1512707"/>
            <a:ext cx="9126682" cy="4735512"/>
          </a:xfrm>
        </p:spPr>
        <p:txBody>
          <a:bodyPr/>
          <a:lstStyle/>
          <a:p>
            <a:r>
              <a:rPr lang="en-US" altLang="zh-CN" dirty="0"/>
              <a:t>When connection begins, </a:t>
            </a:r>
            <a:r>
              <a:rPr lang="en-US" altLang="zh-CN" dirty="0" err="1"/>
              <a:t>cwnd</a:t>
            </a:r>
            <a:r>
              <a:rPr lang="en-US" altLang="zh-CN" dirty="0"/>
              <a:t> = 1 MSS</a:t>
            </a:r>
          </a:p>
          <a:p>
            <a:pPr lvl="1"/>
            <a:r>
              <a:rPr lang="en-US" altLang="zh-CN" dirty="0"/>
              <a:t>Example: MSS = 500 bytes &amp; RTT = 200 </a:t>
            </a:r>
            <a:r>
              <a:rPr lang="en-US" altLang="zh-CN" dirty="0" err="1"/>
              <a:t>msec</a:t>
            </a:r>
            <a:endParaRPr lang="en-US" altLang="zh-CN" dirty="0"/>
          </a:p>
          <a:p>
            <a:pPr lvl="1"/>
            <a:r>
              <a:rPr lang="en-US" altLang="zh-CN" dirty="0"/>
              <a:t>initial rate = 20 kbps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available bandwidth may be &gt;&gt; MSS/RTT</a:t>
            </a:r>
          </a:p>
          <a:p>
            <a:endParaRPr lang="en-US" altLang="zh-CN" dirty="0"/>
          </a:p>
          <a:p>
            <a:r>
              <a:rPr lang="en-US" altLang="zh-CN" dirty="0">
                <a:solidFill>
                  <a:schemeClr val="accent2"/>
                </a:solidFill>
              </a:rPr>
              <a:t>desirable to quickly ramp up to respectable rate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074400" y="6510338"/>
            <a:ext cx="1117600" cy="347662"/>
          </a:xfrm>
        </p:spPr>
        <p:txBody>
          <a:bodyPr/>
          <a:lstStyle/>
          <a:p>
            <a:fld id="{8DE895D9-91D8-4958-BB05-9803D63D1C8A}" type="slidenum">
              <a:rPr lang="en-US" altLang="zh-CN" smtClean="0"/>
              <a:pPr/>
              <a:t>176</a:t>
            </a:fld>
            <a:endParaRPr lang="en-US" altLang="zh-CN" dirty="0"/>
          </a:p>
        </p:txBody>
      </p:sp>
      <p:sp>
        <p:nvSpPr>
          <p:cNvPr id="114694" name="Rectangle 5"/>
          <p:cNvSpPr>
            <a:spLocks noChangeArrowheads="1"/>
          </p:cNvSpPr>
          <p:nvPr/>
        </p:nvSpPr>
        <p:spPr bwMode="auto">
          <a:xfrm>
            <a:off x="6400800" y="1600200"/>
            <a:ext cx="4038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ZapfDingbats" pitchFamily="82" charset="2"/>
              <a:buChar char="r"/>
            </a:pPr>
            <a:endParaRPr lang="zh-CN" altLang="zh-CN" sz="2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2078088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TCP Slow Start (more)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B6608A-FF89-4399-9F25-EEED99FBE5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CN" sz="2400" dirty="0"/>
              <a:t>When connection begins, increase rate exponentially until first loss event:</a:t>
            </a:r>
          </a:p>
          <a:p>
            <a:pPr lvl="1">
              <a:defRPr/>
            </a:pPr>
            <a:r>
              <a:rPr lang="en-US" altLang="zh-CN" sz="2000" dirty="0">
                <a:ea typeface="+mn-ea"/>
              </a:rPr>
              <a:t>double </a:t>
            </a:r>
            <a:r>
              <a:rPr lang="en-US" altLang="zh-CN" sz="2000" b="1" dirty="0" err="1">
                <a:ea typeface="+mn-ea"/>
              </a:rPr>
              <a:t>cwnd</a:t>
            </a:r>
            <a:r>
              <a:rPr lang="en-US" altLang="zh-CN" sz="2000" dirty="0">
                <a:ea typeface="+mn-ea"/>
              </a:rPr>
              <a:t> every RTT</a:t>
            </a:r>
          </a:p>
          <a:p>
            <a:pPr lvl="1">
              <a:defRPr/>
            </a:pPr>
            <a:r>
              <a:rPr lang="en-US" altLang="zh-CN" sz="2000" dirty="0">
                <a:solidFill>
                  <a:schemeClr val="accent6"/>
                </a:solidFill>
                <a:ea typeface="+mn-ea"/>
              </a:rPr>
              <a:t>done by incrementing </a:t>
            </a:r>
            <a:r>
              <a:rPr lang="en-US" altLang="zh-CN" sz="2000" b="1" dirty="0" err="1">
                <a:solidFill>
                  <a:schemeClr val="accent6"/>
                </a:solidFill>
                <a:ea typeface="+mn-ea"/>
              </a:rPr>
              <a:t>cwnd</a:t>
            </a:r>
            <a:r>
              <a:rPr lang="en-US" altLang="zh-CN" sz="2000" dirty="0">
                <a:solidFill>
                  <a:schemeClr val="accent6"/>
                </a:solidFill>
                <a:ea typeface="+mn-ea"/>
              </a:rPr>
              <a:t> for every ACK received </a:t>
            </a:r>
            <a:r>
              <a:rPr lang="en-US" altLang="zh-CN" sz="2000" dirty="0">
                <a:solidFill>
                  <a:srgbClr val="C00000"/>
                </a:solidFill>
                <a:ea typeface="+mn-ea"/>
              </a:rPr>
              <a:t>(why it is exponential?)</a:t>
            </a:r>
          </a:p>
          <a:p>
            <a:pPr>
              <a:defRPr/>
            </a:pPr>
            <a:r>
              <a:rPr lang="en-US" altLang="zh-CN" sz="2400" u="sng" dirty="0">
                <a:solidFill>
                  <a:srgbClr val="FF0000"/>
                </a:solidFill>
              </a:rPr>
              <a:t>Summary:</a:t>
            </a:r>
            <a:r>
              <a:rPr lang="en-US" altLang="zh-CN" sz="2400" dirty="0"/>
              <a:t> initial rate is slow but ramps up exponentially fast</a:t>
            </a:r>
          </a:p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177</a:t>
            </a:fld>
            <a:endParaRPr lang="en-US" altLang="zh-CN" dirty="0"/>
          </a:p>
        </p:txBody>
      </p:sp>
      <p:sp>
        <p:nvSpPr>
          <p:cNvPr id="39" name="Rectangle 3"/>
          <p:cNvSpPr>
            <a:spLocks noGrp="1" noChangeArrowheads="1"/>
          </p:cNvSpPr>
          <p:nvPr/>
        </p:nvSpPr>
        <p:spPr bwMode="auto">
          <a:xfrm>
            <a:off x="6375748" y="1412101"/>
            <a:ext cx="38100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q"/>
              <a:defRPr sz="2800" baseline="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 baseline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aseline="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 baseline="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 baseline="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US" altLang="zh-CN" sz="2400" dirty="0">
              <a:latin typeface="+mn-lt"/>
              <a:ea typeface="+mn-ea"/>
            </a:endParaRPr>
          </a:p>
        </p:txBody>
      </p:sp>
      <p:grpSp>
        <p:nvGrpSpPr>
          <p:cNvPr id="38" name="组合 36">
            <a:extLst>
              <a:ext uri="{FF2B5EF4-FFF2-40B4-BE49-F238E27FC236}">
                <a16:creationId xmlns:a16="http://schemas.microsoft.com/office/drawing/2014/main" id="{8542DE6B-4D13-4DB0-B30D-0200A42244C9}"/>
              </a:ext>
            </a:extLst>
          </p:cNvPr>
          <p:cNvGrpSpPr>
            <a:grpSpLocks/>
          </p:cNvGrpSpPr>
          <p:nvPr/>
        </p:nvGrpSpPr>
        <p:grpSpPr bwMode="auto">
          <a:xfrm>
            <a:off x="6999631" y="1558151"/>
            <a:ext cx="3186117" cy="4335463"/>
            <a:chOff x="4953000" y="1752600"/>
            <a:chExt cx="3186117" cy="4335463"/>
          </a:xfrm>
        </p:grpSpPr>
        <p:sp>
          <p:nvSpPr>
            <p:cNvPr id="40" name="Line 6">
              <a:extLst>
                <a:ext uri="{FF2B5EF4-FFF2-40B4-BE49-F238E27FC236}">
                  <a16:creationId xmlns:a16="http://schemas.microsoft.com/office/drawing/2014/main" id="{DE6CF9FF-C74B-4E71-9E29-97075988DD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0988" y="2387600"/>
              <a:ext cx="2505075" cy="352425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graphicFrame>
          <p:nvGraphicFramePr>
            <p:cNvPr id="41" name="Object 7">
              <a:extLst>
                <a:ext uri="{FF2B5EF4-FFF2-40B4-BE49-F238E27FC236}">
                  <a16:creationId xmlns:a16="http://schemas.microsoft.com/office/drawing/2014/main" id="{96EBAEA7-3C31-4A63-AF9A-CF412650DE2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953000" y="1752600"/>
            <a:ext cx="485775" cy="3857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822" name="Clip" r:id="rId4" imgW="1307263" imgH="1084139" progId="MS_ClipArt_Gallery.2">
                    <p:embed/>
                  </p:oleObj>
                </mc:Choice>
                <mc:Fallback>
                  <p:oleObj name="Clip" r:id="rId4" imgW="1307263" imgH="1084139" progId="MS_ClipArt_Gallery.2">
                    <p:embed/>
                    <p:pic>
                      <p:nvPicPr>
                        <p:cNvPr id="116744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53000" y="1752600"/>
                          <a:ext cx="485775" cy="3857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" name="Text Box 8">
              <a:extLst>
                <a:ext uri="{FF2B5EF4-FFF2-40B4-BE49-F238E27FC236}">
                  <a16:creationId xmlns:a16="http://schemas.microsoft.com/office/drawing/2014/main" id="{9B2EFBCC-5DA4-48EA-ADE8-43FDA4FD27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2575" y="1752600"/>
              <a:ext cx="93063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 dirty="0">
                  <a:latin typeface="+mn-lt"/>
                  <a:ea typeface="+mn-ea"/>
                </a:rPr>
                <a:t>Host A</a:t>
              </a:r>
              <a:endParaRPr lang="en-US" altLang="zh-CN" sz="1000" dirty="0">
                <a:latin typeface="+mn-lt"/>
                <a:ea typeface="+mn-ea"/>
              </a:endParaRPr>
            </a:p>
          </p:txBody>
        </p:sp>
        <p:sp>
          <p:nvSpPr>
            <p:cNvPr id="43" name="Text Box 9">
              <a:extLst>
                <a:ext uri="{FF2B5EF4-FFF2-40B4-BE49-F238E27FC236}">
                  <a16:creationId xmlns:a16="http://schemas.microsoft.com/office/drawing/2014/main" id="{F6E56C55-2EDE-4F3C-A5C5-60B8BBFC79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408567">
              <a:off x="6452775" y="2352775"/>
              <a:ext cx="103746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one segment</a:t>
              </a:r>
              <a:endParaRPr lang="en-US" altLang="zh-CN" sz="1000" dirty="0">
                <a:latin typeface="+mn-lt"/>
                <a:ea typeface="+mn-ea"/>
              </a:endParaRPr>
            </a:p>
          </p:txBody>
        </p:sp>
        <p:sp>
          <p:nvSpPr>
            <p:cNvPr id="44" name="Text Box 10">
              <a:extLst>
                <a:ext uri="{FF2B5EF4-FFF2-40B4-BE49-F238E27FC236}">
                  <a16:creationId xmlns:a16="http://schemas.microsoft.com/office/drawing/2014/main" id="{38C4B5E2-870F-44FD-BC22-251831648B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4952644" y="2590900"/>
              <a:ext cx="4674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RTT</a:t>
              </a:r>
              <a:endParaRPr lang="en-US" altLang="zh-CN" sz="1000" dirty="0">
                <a:latin typeface="+mn-lt"/>
                <a:ea typeface="+mn-ea"/>
              </a:endParaRPr>
            </a:p>
          </p:txBody>
        </p:sp>
        <p:graphicFrame>
          <p:nvGraphicFramePr>
            <p:cNvPr id="45" name="Object 11">
              <a:extLst>
                <a:ext uri="{FF2B5EF4-FFF2-40B4-BE49-F238E27FC236}">
                  <a16:creationId xmlns:a16="http://schemas.microsoft.com/office/drawing/2014/main" id="{B37BAEC3-AE25-4840-8F02-C3C1BE1E012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610475" y="1762125"/>
            <a:ext cx="485775" cy="3857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823" name="Clip" r:id="rId6" imgW="1307263" imgH="1084139" progId="MS_ClipArt_Gallery.2">
                    <p:embed/>
                  </p:oleObj>
                </mc:Choice>
                <mc:Fallback>
                  <p:oleObj name="Clip" r:id="rId6" imgW="1307263" imgH="1084139" progId="MS_ClipArt_Gallery.2">
                    <p:embed/>
                    <p:pic>
                      <p:nvPicPr>
                        <p:cNvPr id="116748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10475" y="1762125"/>
                          <a:ext cx="485775" cy="3857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" name="Text Box 12">
              <a:extLst>
                <a:ext uri="{FF2B5EF4-FFF2-40B4-BE49-F238E27FC236}">
                  <a16:creationId xmlns:a16="http://schemas.microsoft.com/office/drawing/2014/main" id="{F8DC4576-19B2-4964-9B3B-73C6AF36CF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5210" y="1760303"/>
              <a:ext cx="94448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 dirty="0">
                  <a:latin typeface="+mn-lt"/>
                  <a:ea typeface="+mn-ea"/>
                </a:rPr>
                <a:t>Host B</a:t>
              </a:r>
              <a:endParaRPr lang="en-US" altLang="zh-CN" sz="1000" dirty="0">
                <a:latin typeface="+mn-lt"/>
                <a:ea typeface="+mn-ea"/>
              </a:endParaRPr>
            </a:p>
          </p:txBody>
        </p:sp>
        <p:sp>
          <p:nvSpPr>
            <p:cNvPr id="47" name="Line 13">
              <a:extLst>
                <a:ext uri="{FF2B5EF4-FFF2-40B4-BE49-F238E27FC236}">
                  <a16:creationId xmlns:a16="http://schemas.microsoft.com/office/drawing/2014/main" id="{76F2589B-928D-4BC5-B84C-092189F4D4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56225" y="2201863"/>
              <a:ext cx="0" cy="3848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8" name="Line 14">
              <a:extLst>
                <a:ext uri="{FF2B5EF4-FFF2-40B4-BE49-F238E27FC236}">
                  <a16:creationId xmlns:a16="http://schemas.microsoft.com/office/drawing/2014/main" id="{B1AFF0CB-96FB-4037-A440-7FBEEE1F7B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70825" y="2239963"/>
              <a:ext cx="0" cy="3848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49" name="Line 15">
              <a:extLst>
                <a:ext uri="{FF2B5EF4-FFF2-40B4-BE49-F238E27FC236}">
                  <a16:creationId xmlns:a16="http://schemas.microsoft.com/office/drawing/2014/main" id="{2D1704EC-0E3C-40DC-BC20-4141ED3D4D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75250" y="2373313"/>
              <a:ext cx="4763" cy="2190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0" name="Line 16">
              <a:extLst>
                <a:ext uri="{FF2B5EF4-FFF2-40B4-BE49-F238E27FC236}">
                  <a16:creationId xmlns:a16="http://schemas.microsoft.com/office/drawing/2014/main" id="{A04E0468-E951-48FB-957B-C2CB8E28F1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4775" y="2935288"/>
              <a:ext cx="4763" cy="2238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1" name="Line 17">
              <a:extLst>
                <a:ext uri="{FF2B5EF4-FFF2-40B4-BE49-F238E27FC236}">
                  <a16:creationId xmlns:a16="http://schemas.microsoft.com/office/drawing/2014/main" id="{A551A070-B47B-4012-8DCB-185BB0A1AC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37175" y="2792413"/>
              <a:ext cx="2505075" cy="352425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grpSp>
          <p:nvGrpSpPr>
            <p:cNvPr id="52" name="Group 18">
              <a:extLst>
                <a:ext uri="{FF2B5EF4-FFF2-40B4-BE49-F238E27FC236}">
                  <a16:creationId xmlns:a16="http://schemas.microsoft.com/office/drawing/2014/main" id="{F6BC8879-5852-4192-AC7C-C14848FE04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64442" y="5538788"/>
              <a:ext cx="574675" cy="369887"/>
              <a:chOff x="3304" y="3530"/>
              <a:chExt cx="362" cy="233"/>
            </a:xfrm>
          </p:grpSpPr>
          <p:sp>
            <p:nvSpPr>
              <p:cNvPr id="69" name="Rectangle 19">
                <a:extLst>
                  <a:ext uri="{FF2B5EF4-FFF2-40B4-BE49-F238E27FC236}">
                    <a16:creationId xmlns:a16="http://schemas.microsoft.com/office/drawing/2014/main" id="{51D6D446-E67A-4468-87DC-E011CCF347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2" y="3576"/>
                <a:ext cx="324" cy="1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latin typeface="+mn-lt"/>
                  <a:ea typeface="+mn-ea"/>
                </a:endParaRPr>
              </a:p>
            </p:txBody>
          </p:sp>
          <p:sp>
            <p:nvSpPr>
              <p:cNvPr id="70" name="Text Box 20">
                <a:extLst>
                  <a:ext uri="{FF2B5EF4-FFF2-40B4-BE49-F238E27FC236}">
                    <a16:creationId xmlns:a16="http://schemas.microsoft.com/office/drawing/2014/main" id="{3D9EB51B-9961-4088-8CBD-1406558B1A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04" y="3530"/>
                <a:ext cx="34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 dirty="0">
                    <a:latin typeface="+mn-lt"/>
                    <a:ea typeface="+mn-ea"/>
                  </a:rPr>
                  <a:t>time</a:t>
                </a:r>
                <a:endParaRPr lang="en-US" altLang="zh-CN" sz="1000" dirty="0">
                  <a:latin typeface="+mn-lt"/>
                  <a:ea typeface="+mn-ea"/>
                </a:endParaRPr>
              </a:p>
            </p:txBody>
          </p:sp>
        </p:grpSp>
        <p:sp>
          <p:nvSpPr>
            <p:cNvPr id="53" name="Line 21">
              <a:extLst>
                <a:ext uri="{FF2B5EF4-FFF2-40B4-BE49-F238E27FC236}">
                  <a16:creationId xmlns:a16="http://schemas.microsoft.com/office/drawing/2014/main" id="{853EA3D1-8ACA-4BF8-86C8-0F86428B3A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5750" y="3168650"/>
              <a:ext cx="2505075" cy="352425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4" name="Line 22">
              <a:extLst>
                <a:ext uri="{FF2B5EF4-FFF2-40B4-BE49-F238E27FC236}">
                  <a16:creationId xmlns:a16="http://schemas.microsoft.com/office/drawing/2014/main" id="{790CBAD6-1B2F-4D3B-9E7B-AE32C4B5F1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0988" y="3254375"/>
              <a:ext cx="2505075" cy="352425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5" name="Line 23">
              <a:extLst>
                <a:ext uri="{FF2B5EF4-FFF2-40B4-BE49-F238E27FC236}">
                  <a16:creationId xmlns:a16="http://schemas.microsoft.com/office/drawing/2014/main" id="{25CCEBA8-CE67-42BE-A280-CB979AC2F4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60988" y="3778250"/>
              <a:ext cx="2528887" cy="36195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6" name="Line 24">
              <a:extLst>
                <a:ext uri="{FF2B5EF4-FFF2-40B4-BE49-F238E27FC236}">
                  <a16:creationId xmlns:a16="http://schemas.microsoft.com/office/drawing/2014/main" id="{017CD3AA-FD72-4FFD-999E-5547911EE4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34000" y="4038600"/>
              <a:ext cx="2505075" cy="352425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57" name="Text Box 25">
              <a:extLst>
                <a:ext uri="{FF2B5EF4-FFF2-40B4-BE49-F238E27FC236}">
                  <a16:creationId xmlns:a16="http://schemas.microsoft.com/office/drawing/2014/main" id="{095EED25-BD77-4912-91D7-240C2A9E8B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408567">
              <a:off x="6457257" y="3138587"/>
              <a:ext cx="109517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two segments</a:t>
              </a:r>
              <a:endParaRPr lang="en-US" altLang="zh-CN" sz="1000" dirty="0">
                <a:latin typeface="+mn-lt"/>
                <a:ea typeface="+mn-ea"/>
              </a:endParaRPr>
            </a:p>
          </p:txBody>
        </p:sp>
        <p:sp>
          <p:nvSpPr>
            <p:cNvPr id="58" name="Text Box 26">
              <a:extLst>
                <a:ext uri="{FF2B5EF4-FFF2-40B4-BE49-F238E27FC236}">
                  <a16:creationId xmlns:a16="http://schemas.microsoft.com/office/drawing/2014/main" id="{DC0BEF43-C197-48EC-8C11-7D38D051EE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408567">
              <a:off x="6550796" y="4153000"/>
              <a:ext cx="112082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400" dirty="0">
                  <a:latin typeface="+mn-lt"/>
                  <a:ea typeface="+mn-ea"/>
                </a:rPr>
                <a:t>four segments</a:t>
              </a:r>
              <a:endParaRPr lang="en-US" altLang="zh-CN" sz="1000" dirty="0">
                <a:latin typeface="+mn-lt"/>
                <a:ea typeface="+mn-ea"/>
              </a:endParaRPr>
            </a:p>
          </p:txBody>
        </p:sp>
        <p:grpSp>
          <p:nvGrpSpPr>
            <p:cNvPr id="59" name="Group 27">
              <a:extLst>
                <a:ext uri="{FF2B5EF4-FFF2-40B4-BE49-F238E27FC236}">
                  <a16:creationId xmlns:a16="http://schemas.microsoft.com/office/drawing/2014/main" id="{CA82F906-A8B3-4BE7-B5BF-BD4E377451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56225" y="4173538"/>
              <a:ext cx="2519363" cy="652462"/>
              <a:chOff x="3954" y="2214"/>
              <a:chExt cx="1587" cy="411"/>
            </a:xfrm>
          </p:grpSpPr>
          <p:sp>
            <p:nvSpPr>
              <p:cNvPr id="65" name="Line 28">
                <a:extLst>
                  <a:ext uri="{FF2B5EF4-FFF2-40B4-BE49-F238E27FC236}">
                    <a16:creationId xmlns:a16="http://schemas.microsoft.com/office/drawing/2014/main" id="{EE6376BF-BE09-4422-AE24-21EF13C6CD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3" y="2214"/>
                <a:ext cx="1578" cy="22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6" name="Line 29">
                <a:extLst>
                  <a:ext uri="{FF2B5EF4-FFF2-40B4-BE49-F238E27FC236}">
                    <a16:creationId xmlns:a16="http://schemas.microsoft.com/office/drawing/2014/main" id="{2367B527-AD95-466F-AB77-3299BE7712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54" y="2274"/>
                <a:ext cx="1578" cy="22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7" name="Line 30">
                <a:extLst>
                  <a:ext uri="{FF2B5EF4-FFF2-40B4-BE49-F238E27FC236}">
                    <a16:creationId xmlns:a16="http://schemas.microsoft.com/office/drawing/2014/main" id="{43676F34-E2CD-47B5-9E35-6554C02C05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3" y="2340"/>
                <a:ext cx="1578" cy="22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8" name="Line 31">
                <a:extLst>
                  <a:ext uri="{FF2B5EF4-FFF2-40B4-BE49-F238E27FC236}">
                    <a16:creationId xmlns:a16="http://schemas.microsoft.com/office/drawing/2014/main" id="{7B46D1B1-6701-4595-AE99-1FD627059F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57" y="2403"/>
                <a:ext cx="1578" cy="22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60" name="Group 32">
              <a:extLst>
                <a:ext uri="{FF2B5EF4-FFF2-40B4-BE49-F238E27FC236}">
                  <a16:creationId xmlns:a16="http://schemas.microsoft.com/office/drawing/2014/main" id="{BCFF771E-2222-40C8-B13C-90791188A1A2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641975" y="4554538"/>
              <a:ext cx="2228850" cy="604837"/>
              <a:chOff x="3954" y="2214"/>
              <a:chExt cx="1587" cy="411"/>
            </a:xfrm>
          </p:grpSpPr>
          <p:sp>
            <p:nvSpPr>
              <p:cNvPr id="61" name="Line 33">
                <a:extLst>
                  <a:ext uri="{FF2B5EF4-FFF2-40B4-BE49-F238E27FC236}">
                    <a16:creationId xmlns:a16="http://schemas.microsoft.com/office/drawing/2014/main" id="{115B7A8A-6ABE-474F-9CA6-7BE27D75A9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3" y="2214"/>
                <a:ext cx="1578" cy="22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2" name="Line 34">
                <a:extLst>
                  <a:ext uri="{FF2B5EF4-FFF2-40B4-BE49-F238E27FC236}">
                    <a16:creationId xmlns:a16="http://schemas.microsoft.com/office/drawing/2014/main" id="{00E66AF2-3B3B-4647-99EF-D61C6AE156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54" y="2274"/>
                <a:ext cx="1578" cy="22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3" name="Line 35">
                <a:extLst>
                  <a:ext uri="{FF2B5EF4-FFF2-40B4-BE49-F238E27FC236}">
                    <a16:creationId xmlns:a16="http://schemas.microsoft.com/office/drawing/2014/main" id="{577ABECE-D0FC-4A5B-BD55-C90445F212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3" y="2340"/>
                <a:ext cx="1578" cy="22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4" name="Line 36">
                <a:extLst>
                  <a:ext uri="{FF2B5EF4-FFF2-40B4-BE49-F238E27FC236}">
                    <a16:creationId xmlns:a16="http://schemas.microsoft.com/office/drawing/2014/main" id="{C3B94188-9C9C-4141-87E3-2772E2401D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57" y="2403"/>
                <a:ext cx="1578" cy="22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1690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Inferring loss of packet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178</a:t>
            </a:fld>
            <a:endParaRPr lang="en-US" altLang="zh-CN" dirty="0"/>
          </a:p>
        </p:txBody>
      </p:sp>
      <p:sp>
        <p:nvSpPr>
          <p:cNvPr id="112644" name="Rectangle 4"/>
          <p:cNvSpPr>
            <a:spLocks noGrp="1" noChangeArrowheads="1"/>
          </p:cNvSpPr>
          <p:nvPr>
            <p:ph idx="4294967295"/>
          </p:nvPr>
        </p:nvSpPr>
        <p:spPr>
          <a:xfrm>
            <a:off x="2197100" y="2058151"/>
            <a:ext cx="7797800" cy="688975"/>
          </a:xfrm>
        </p:spPr>
        <p:txBody>
          <a:bodyPr anchor="ctr" anchorCtr="0"/>
          <a:lstStyle/>
          <a:p>
            <a:pPr algn="ctr">
              <a:buFont typeface="ZapfDingbats" pitchFamily="82" charset="2"/>
              <a:buNone/>
            </a:pPr>
            <a:r>
              <a:rPr lang="en-US" altLang="zh-CN" sz="3200" u="sng" dirty="0">
                <a:solidFill>
                  <a:schemeClr val="accent2"/>
                </a:solidFill>
                <a:ea typeface="宋体" panose="02010600030101010101" pitchFamily="2" charset="-122"/>
              </a:rPr>
              <a:t>How does  sender perceive congestion?</a:t>
            </a:r>
            <a:endParaRPr lang="en-US" altLang="zh-CN" sz="3200" dirty="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77160" y="3273138"/>
            <a:ext cx="22781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(1) timeout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677160" y="4665475"/>
            <a:ext cx="39405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(2) 3 duplicate </a:t>
            </a:r>
            <a:r>
              <a:rPr lang="en-US" altLang="zh-CN" sz="3200" b="1" dirty="0" err="1">
                <a:latin typeface="+mj-lt"/>
              </a:rPr>
              <a:t>acks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7" name="左大括号 6"/>
          <p:cNvSpPr/>
          <p:nvPr/>
        </p:nvSpPr>
        <p:spPr bwMode="auto">
          <a:xfrm>
            <a:off x="2057400" y="3352800"/>
            <a:ext cx="472440" cy="1813560"/>
          </a:xfrm>
          <a:prstGeom prst="leftBrace">
            <a:avLst>
              <a:gd name="adj1" fmla="val 68010"/>
              <a:gd name="adj2" fmla="val 50000"/>
            </a:avLst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607899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TCP: detecting, reacting to loss</a:t>
            </a:r>
            <a:endParaRPr lang="en-US" dirty="0"/>
          </a:p>
        </p:txBody>
      </p:sp>
      <p:sp>
        <p:nvSpPr>
          <p:cNvPr id="10445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loss indicated by </a:t>
            </a:r>
            <a:r>
              <a:rPr lang="en-US" dirty="0">
                <a:solidFill>
                  <a:schemeClr val="accent2"/>
                </a:solidFill>
              </a:rPr>
              <a:t>timeout</a:t>
            </a:r>
            <a:r>
              <a:rPr lang="en-US" dirty="0"/>
              <a:t>:</a:t>
            </a:r>
          </a:p>
          <a:p>
            <a:pPr lvl="1"/>
            <a:r>
              <a:rPr lang="en-US" b="1" dirty="0" err="1"/>
              <a:t>cwnd</a:t>
            </a:r>
            <a:r>
              <a:rPr lang="en-US" dirty="0"/>
              <a:t> set to 1 MSS; </a:t>
            </a:r>
          </a:p>
          <a:p>
            <a:pPr lvl="1"/>
            <a:r>
              <a:rPr lang="en-US" dirty="0"/>
              <a:t>window then grows exponentially (as in slow start) to threshold, then grows linearly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TCP </a:t>
            </a:r>
            <a:r>
              <a:rPr lang="en-US" altLang="zh-CN" dirty="0">
                <a:solidFill>
                  <a:schemeClr val="accent2"/>
                </a:solidFill>
              </a:rPr>
              <a:t>Tahoe</a:t>
            </a:r>
            <a:r>
              <a:rPr lang="en-US" altLang="zh-CN" dirty="0"/>
              <a:t> always sets </a:t>
            </a:r>
            <a:r>
              <a:rPr lang="en-US" altLang="zh-CN" b="1" dirty="0" err="1"/>
              <a:t>cwnd</a:t>
            </a:r>
            <a:r>
              <a:rPr lang="en-US" altLang="zh-CN" dirty="0"/>
              <a:t> to 1 (timeout or 3 duplicate </a:t>
            </a:r>
            <a:r>
              <a:rPr lang="en-US" altLang="zh-CN" dirty="0" err="1"/>
              <a:t>acks</a:t>
            </a:r>
            <a:r>
              <a:rPr lang="en-US" altLang="zh-CN" dirty="0"/>
              <a:t>)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179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99166454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TCP: detecting, reacting to loss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927860" y="1657668"/>
            <a:ext cx="7772400" cy="2525712"/>
          </a:xfrm>
        </p:spPr>
        <p:txBody>
          <a:bodyPr/>
          <a:lstStyle/>
          <a:p>
            <a:r>
              <a:rPr lang="en-US" altLang="zh-CN" dirty="0"/>
              <a:t>loss indicated by </a:t>
            </a:r>
            <a:r>
              <a:rPr lang="en-US" altLang="zh-CN" dirty="0">
                <a:solidFill>
                  <a:schemeClr val="accent2"/>
                </a:solidFill>
              </a:rPr>
              <a:t>3 duplicate ACKs</a:t>
            </a:r>
            <a:r>
              <a:rPr lang="en-US" altLang="zh-CN" dirty="0"/>
              <a:t>: TCP </a:t>
            </a:r>
            <a:r>
              <a:rPr lang="en-US" altLang="zh-CN" dirty="0">
                <a:solidFill>
                  <a:schemeClr val="accent2"/>
                </a:solidFill>
              </a:rPr>
              <a:t>RENO</a:t>
            </a:r>
          </a:p>
          <a:p>
            <a:pPr lvl="1"/>
            <a:r>
              <a:rPr lang="en-US" altLang="zh-CN" dirty="0"/>
              <a:t>dup ACKs indicate network capable of  delivering some segments </a:t>
            </a:r>
          </a:p>
          <a:p>
            <a:pPr lvl="1"/>
            <a:r>
              <a:rPr lang="en-US" altLang="zh-CN" b="1" dirty="0" err="1"/>
              <a:t>cwnd</a:t>
            </a:r>
            <a:r>
              <a:rPr lang="en-US" altLang="zh-CN" dirty="0"/>
              <a:t> is cut in half window then grows linearly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180</a:t>
            </a:fld>
            <a:endParaRPr lang="en-US" altLang="zh-CN" dirty="0"/>
          </a:p>
        </p:txBody>
      </p:sp>
      <p:sp>
        <p:nvSpPr>
          <p:cNvPr id="9" name="圆角矩形 8"/>
          <p:cNvSpPr/>
          <p:nvPr/>
        </p:nvSpPr>
        <p:spPr>
          <a:xfrm>
            <a:off x="2101850" y="4579620"/>
            <a:ext cx="7772400" cy="1188720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b="1" dirty="0">
                <a:solidFill>
                  <a:schemeClr val="accent2"/>
                </a:solidFill>
                <a:latin typeface="+mn-lt"/>
                <a:ea typeface="+mn-ea"/>
              </a:rPr>
              <a:t>3 duplicate ACKS indicate that the connection is delivering data!</a:t>
            </a:r>
            <a:endParaRPr lang="zh-CN" altLang="en-US" b="1" dirty="0">
              <a:solidFill>
                <a:schemeClr val="accent2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07825247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0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When switching from SS to CA?</a:t>
            </a:r>
          </a:p>
        </p:txBody>
      </p:sp>
      <p:sp>
        <p:nvSpPr>
          <p:cNvPr id="105476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FF0000"/>
                </a:solidFill>
                <a:ea typeface="ＭＳ Ｐゴシック" charset="0"/>
              </a:rPr>
              <a:t>Q:</a:t>
            </a:r>
            <a:r>
              <a:rPr lang="en-US" sz="2400" dirty="0">
                <a:ea typeface="ＭＳ Ｐゴシック" charset="0"/>
              </a:rPr>
              <a:t> when should the exponential increase switch to linear? 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FF0000"/>
                </a:solidFill>
                <a:ea typeface="ＭＳ Ｐゴシック" charset="0"/>
              </a:rPr>
              <a:t>A:</a:t>
            </a:r>
            <a:r>
              <a:rPr lang="en-US" sz="2400" dirty="0">
                <a:ea typeface="ＭＳ Ｐゴシック" charset="0"/>
              </a:rPr>
              <a:t> when </a:t>
            </a:r>
            <a:r>
              <a:rPr lang="en-US" sz="2400" dirty="0" err="1">
                <a:ea typeface="ＭＳ Ｐゴシック" charset="0"/>
              </a:rPr>
              <a:t>cwnd</a:t>
            </a:r>
            <a:r>
              <a:rPr lang="en-US" sz="2400" dirty="0">
                <a:ea typeface="ＭＳ Ｐゴシック" charset="0"/>
              </a:rPr>
              <a:t> gets to 1/2 of its value before timeout.</a:t>
            </a:r>
          </a:p>
          <a:p>
            <a:pPr>
              <a:buFont typeface="Wingdings" charset="0"/>
              <a:buNone/>
              <a:defRPr/>
            </a:pPr>
            <a:endParaRPr lang="en-US" sz="2400" dirty="0">
              <a:ea typeface="ＭＳ Ｐゴシック" charset="0"/>
            </a:endParaRPr>
          </a:p>
          <a:p>
            <a:pPr>
              <a:buFont typeface="Wingdings" charset="0"/>
              <a:buNone/>
              <a:defRPr/>
            </a:pPr>
            <a:r>
              <a:rPr lang="en-US" dirty="0">
                <a:ea typeface="ＭＳ Ｐゴシック" charset="0"/>
                <a:cs typeface="+mn-cs"/>
              </a:rPr>
              <a:t> 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181</a:t>
            </a:fld>
            <a:endParaRPr lang="en-US" altLang="zh-CN" dirty="0"/>
          </a:p>
        </p:txBody>
      </p:sp>
      <p:sp>
        <p:nvSpPr>
          <p:cNvPr id="105477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89000" y="4096759"/>
            <a:ext cx="3810000" cy="19050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b="1" u="sng" dirty="0">
                <a:solidFill>
                  <a:srgbClr val="FF0000"/>
                </a:solidFill>
                <a:ea typeface="ＭＳ Ｐゴシック" charset="0"/>
                <a:cs typeface="+mn-cs"/>
              </a:rPr>
              <a:t>Implementation</a:t>
            </a:r>
            <a:r>
              <a:rPr lang="en-US" u="sng" dirty="0">
                <a:solidFill>
                  <a:srgbClr val="FF0000"/>
                </a:solidFill>
                <a:ea typeface="ＭＳ Ｐゴシック" charset="0"/>
                <a:cs typeface="+mn-cs"/>
              </a:rPr>
              <a:t>:</a:t>
            </a:r>
            <a:endParaRPr lang="en-US" dirty="0">
              <a:ea typeface="ＭＳ Ｐゴシック" charset="0"/>
              <a:cs typeface="+mn-cs"/>
            </a:endParaRPr>
          </a:p>
          <a:p>
            <a:pPr>
              <a:buFont typeface="Wingdings" charset="0"/>
              <a:buChar char="v"/>
              <a:defRPr/>
            </a:pPr>
            <a:r>
              <a:rPr lang="en-US" sz="2400" dirty="0">
                <a:ea typeface="ＭＳ Ｐゴシック" charset="0"/>
              </a:rPr>
              <a:t>variable </a:t>
            </a:r>
            <a:r>
              <a:rPr lang="en-US" sz="2400" dirty="0" err="1">
                <a:ea typeface="ＭＳ Ｐゴシック" charset="0"/>
              </a:rPr>
              <a:t>ssthresh</a:t>
            </a:r>
            <a:r>
              <a:rPr lang="en-US" sz="2400" dirty="0">
                <a:ea typeface="ＭＳ Ｐゴシック" charset="0"/>
              </a:rPr>
              <a:t> </a:t>
            </a:r>
          </a:p>
          <a:p>
            <a:pPr>
              <a:buFont typeface="Wingdings" charset="0"/>
              <a:buChar char="v"/>
              <a:defRPr/>
            </a:pPr>
            <a:r>
              <a:rPr lang="en-US" sz="2400" dirty="0">
                <a:ea typeface="ＭＳ Ｐゴシック" charset="0"/>
              </a:rPr>
              <a:t>on loss event, </a:t>
            </a:r>
            <a:r>
              <a:rPr lang="en-US" sz="2400" dirty="0" err="1">
                <a:ea typeface="ＭＳ Ｐゴシック" charset="0"/>
              </a:rPr>
              <a:t>ssthresh</a:t>
            </a:r>
            <a:r>
              <a:rPr lang="en-US" sz="2400" dirty="0">
                <a:ea typeface="ＭＳ Ｐゴシック" charset="0"/>
              </a:rPr>
              <a:t> is set to 1/2 of </a:t>
            </a:r>
            <a:r>
              <a:rPr lang="en-US" sz="2400" dirty="0" err="1">
                <a:ea typeface="ＭＳ Ｐゴシック" charset="0"/>
              </a:rPr>
              <a:t>cwnd</a:t>
            </a:r>
            <a:r>
              <a:rPr lang="en-US" sz="2400" dirty="0">
                <a:ea typeface="ＭＳ Ｐゴシック" charset="0"/>
              </a:rPr>
              <a:t> just before loss event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6779" y="1808740"/>
            <a:ext cx="5217621" cy="324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220591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TCP throughput</a:t>
            </a:r>
          </a:p>
        </p:txBody>
      </p:sp>
      <p:sp>
        <p:nvSpPr>
          <p:cNvPr id="113670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sz="2400" dirty="0"/>
              <a:t>avg. TCP </a:t>
            </a:r>
            <a:r>
              <a:rPr lang="en-US" altLang="en-US" sz="2400" dirty="0" err="1"/>
              <a:t>thruput</a:t>
            </a:r>
            <a:r>
              <a:rPr lang="en-US" altLang="en-US" sz="2400" dirty="0"/>
              <a:t> as function of window size, RTT?</a:t>
            </a:r>
          </a:p>
          <a:p>
            <a:pPr lvl="1"/>
            <a:r>
              <a:rPr lang="en-US" altLang="en-US" sz="2000" dirty="0"/>
              <a:t>ignore slow start, assume always data to send</a:t>
            </a:r>
          </a:p>
          <a:p>
            <a:r>
              <a:rPr lang="en-US" altLang="en-US" sz="2400" dirty="0"/>
              <a:t>W: window size </a:t>
            </a:r>
            <a:r>
              <a:rPr lang="en-US" altLang="en-US" sz="1400" dirty="0"/>
              <a:t>(measured in bytes)</a:t>
            </a:r>
            <a:r>
              <a:rPr lang="en-US" altLang="en-US" sz="2400" dirty="0"/>
              <a:t> where loss occurs</a:t>
            </a:r>
          </a:p>
          <a:p>
            <a:pPr lvl="1"/>
            <a:r>
              <a:rPr lang="en-US" altLang="en-US" sz="2000" dirty="0"/>
              <a:t>avg. window size (# in-flight bytes) is ¾ W</a:t>
            </a:r>
          </a:p>
          <a:p>
            <a:pPr lvl="1"/>
            <a:r>
              <a:rPr lang="en-US" altLang="en-US" sz="2000" dirty="0"/>
              <a:t>avg. </a:t>
            </a:r>
            <a:r>
              <a:rPr lang="en-US" altLang="en-US" sz="2000" dirty="0" err="1"/>
              <a:t>thruput</a:t>
            </a:r>
            <a:r>
              <a:rPr lang="en-US" altLang="en-US" sz="2000" dirty="0"/>
              <a:t> is 3/4W per RTT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182</a:t>
            </a:fld>
            <a:endParaRPr lang="en-US" altLang="zh-CN" dirty="0"/>
          </a:p>
        </p:txBody>
      </p:sp>
      <p:grpSp>
        <p:nvGrpSpPr>
          <p:cNvPr id="23" name="Group 35">
            <a:extLst>
              <a:ext uri="{FF2B5EF4-FFF2-40B4-BE49-F238E27FC236}">
                <a16:creationId xmlns:a16="http://schemas.microsoft.com/office/drawing/2014/main" id="{5C641572-B67B-441E-BBCD-83176301A90A}"/>
              </a:ext>
            </a:extLst>
          </p:cNvPr>
          <p:cNvGrpSpPr>
            <a:grpSpLocks/>
          </p:cNvGrpSpPr>
          <p:nvPr/>
        </p:nvGrpSpPr>
        <p:grpSpPr bwMode="auto">
          <a:xfrm>
            <a:off x="1733550" y="1430338"/>
            <a:ext cx="4910138" cy="1998662"/>
            <a:chOff x="256" y="2432"/>
            <a:chExt cx="3093" cy="1259"/>
          </a:xfrm>
        </p:grpSpPr>
        <p:sp>
          <p:nvSpPr>
            <p:cNvPr id="24" name="Freeform 26">
              <a:extLst>
                <a:ext uri="{FF2B5EF4-FFF2-40B4-BE49-F238E27FC236}">
                  <a16:creationId xmlns:a16="http://schemas.microsoft.com/office/drawing/2014/main" id="{4C0CA21D-7D13-4E76-B88D-F808F1227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" y="2556"/>
              <a:ext cx="2481" cy="579"/>
            </a:xfrm>
            <a:custGeom>
              <a:avLst/>
              <a:gdLst>
                <a:gd name="T0" fmla="*/ 0 w 2481"/>
                <a:gd name="T1" fmla="*/ 573 h 579"/>
                <a:gd name="T2" fmla="*/ 414 w 2481"/>
                <a:gd name="T3" fmla="*/ 18 h 579"/>
                <a:gd name="T4" fmla="*/ 414 w 2481"/>
                <a:gd name="T5" fmla="*/ 579 h 579"/>
                <a:gd name="T6" fmla="*/ 819 w 2481"/>
                <a:gd name="T7" fmla="*/ 18 h 579"/>
                <a:gd name="T8" fmla="*/ 825 w 2481"/>
                <a:gd name="T9" fmla="*/ 579 h 579"/>
                <a:gd name="T10" fmla="*/ 1245 w 2481"/>
                <a:gd name="T11" fmla="*/ 15 h 579"/>
                <a:gd name="T12" fmla="*/ 1245 w 2481"/>
                <a:gd name="T13" fmla="*/ 576 h 579"/>
                <a:gd name="T14" fmla="*/ 1647 w 2481"/>
                <a:gd name="T15" fmla="*/ 6 h 579"/>
                <a:gd name="T16" fmla="*/ 1647 w 2481"/>
                <a:gd name="T17" fmla="*/ 570 h 579"/>
                <a:gd name="T18" fmla="*/ 2064 w 2481"/>
                <a:gd name="T19" fmla="*/ 6 h 579"/>
                <a:gd name="T20" fmla="*/ 2064 w 2481"/>
                <a:gd name="T21" fmla="*/ 564 h 579"/>
                <a:gd name="T22" fmla="*/ 2481 w 2481"/>
                <a:gd name="T23" fmla="*/ 0 h 57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481" h="579">
                  <a:moveTo>
                    <a:pt x="0" y="573"/>
                  </a:moveTo>
                  <a:lnTo>
                    <a:pt x="414" y="18"/>
                  </a:lnTo>
                  <a:lnTo>
                    <a:pt x="414" y="579"/>
                  </a:lnTo>
                  <a:lnTo>
                    <a:pt x="819" y="18"/>
                  </a:lnTo>
                  <a:lnTo>
                    <a:pt x="825" y="579"/>
                  </a:lnTo>
                  <a:lnTo>
                    <a:pt x="1245" y="15"/>
                  </a:lnTo>
                  <a:lnTo>
                    <a:pt x="1245" y="576"/>
                  </a:lnTo>
                  <a:lnTo>
                    <a:pt x="1647" y="6"/>
                  </a:lnTo>
                  <a:lnTo>
                    <a:pt x="1647" y="570"/>
                  </a:lnTo>
                  <a:lnTo>
                    <a:pt x="2064" y="6"/>
                  </a:lnTo>
                  <a:lnTo>
                    <a:pt x="2064" y="564"/>
                  </a:lnTo>
                  <a:lnTo>
                    <a:pt x="2481" y="0"/>
                  </a:ln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5" name="Line 28">
              <a:extLst>
                <a:ext uri="{FF2B5EF4-FFF2-40B4-BE49-F238E27FC236}">
                  <a16:creationId xmlns:a16="http://schemas.microsoft.com/office/drawing/2014/main" id="{E3DF49DA-0D9D-4ABE-BB6B-C85EE751AE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5" y="3685"/>
              <a:ext cx="267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6" name="Line 29">
              <a:extLst>
                <a:ext uri="{FF2B5EF4-FFF2-40B4-BE49-F238E27FC236}">
                  <a16:creationId xmlns:a16="http://schemas.microsoft.com/office/drawing/2014/main" id="{00714442-7A83-4816-A3C2-2E91F51C8F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2" y="2432"/>
              <a:ext cx="0" cy="125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7" name="Line 31">
              <a:extLst>
                <a:ext uri="{FF2B5EF4-FFF2-40B4-BE49-F238E27FC236}">
                  <a16:creationId xmlns:a16="http://schemas.microsoft.com/office/drawing/2014/main" id="{3B44D957-B5B3-4A69-BD45-2A05D8C4BF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6" y="2571"/>
              <a:ext cx="7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8" name="Line 32">
              <a:extLst>
                <a:ext uri="{FF2B5EF4-FFF2-40B4-BE49-F238E27FC236}">
                  <a16:creationId xmlns:a16="http://schemas.microsoft.com/office/drawing/2014/main" id="{8BCB9BFF-AEC8-4589-9B8C-D724366746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6" y="3117"/>
              <a:ext cx="7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9" name="Text Box 33">
              <a:extLst>
                <a:ext uri="{FF2B5EF4-FFF2-40B4-BE49-F238E27FC236}">
                  <a16:creationId xmlns:a16="http://schemas.microsoft.com/office/drawing/2014/main" id="{88D70154-F87B-475D-BC73-9769FBB534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" y="2453"/>
              <a:ext cx="25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/>
                <a:t>W</a:t>
              </a:r>
            </a:p>
          </p:txBody>
        </p:sp>
        <p:sp>
          <p:nvSpPr>
            <p:cNvPr id="30" name="Text Box 34">
              <a:extLst>
                <a:ext uri="{FF2B5EF4-FFF2-40B4-BE49-F238E27FC236}">
                  <a16:creationId xmlns:a16="http://schemas.microsoft.com/office/drawing/2014/main" id="{508210F9-694A-4338-AAAD-9E61DA7114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" y="3008"/>
              <a:ext cx="39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/>
                <a:t>W/2</a:t>
              </a:r>
            </a:p>
          </p:txBody>
        </p:sp>
      </p:grpSp>
      <p:grpSp>
        <p:nvGrpSpPr>
          <p:cNvPr id="31" name="Group 45">
            <a:extLst>
              <a:ext uri="{FF2B5EF4-FFF2-40B4-BE49-F238E27FC236}">
                <a16:creationId xmlns:a16="http://schemas.microsoft.com/office/drawing/2014/main" id="{8C20FAC5-0F70-4CE2-952C-FA5B064F0084}"/>
              </a:ext>
            </a:extLst>
          </p:cNvPr>
          <p:cNvGrpSpPr>
            <a:grpSpLocks/>
          </p:cNvGrpSpPr>
          <p:nvPr/>
        </p:nvGrpSpPr>
        <p:grpSpPr bwMode="auto">
          <a:xfrm>
            <a:off x="7527925" y="2656683"/>
            <a:ext cx="3546475" cy="623887"/>
            <a:chOff x="1836" y="2139"/>
            <a:chExt cx="2234" cy="393"/>
          </a:xfrm>
        </p:grpSpPr>
        <p:sp>
          <p:nvSpPr>
            <p:cNvPr id="32" name="Text Box 36">
              <a:extLst>
                <a:ext uri="{FF2B5EF4-FFF2-40B4-BE49-F238E27FC236}">
                  <a16:creationId xmlns:a16="http://schemas.microsoft.com/office/drawing/2014/main" id="{D83E2430-222A-43DF-B3E8-9E8CC0A5DF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6" y="2219"/>
              <a:ext cx="111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 err="1">
                  <a:latin typeface="+mn-lt"/>
                  <a:ea typeface="+mn-ea"/>
                </a:rPr>
                <a:t>avg</a:t>
              </a:r>
              <a:r>
                <a:rPr lang="en-US" altLang="zh-CN" sz="1800" dirty="0">
                  <a:latin typeface="+mn-lt"/>
                  <a:ea typeface="+mn-ea"/>
                </a:rPr>
                <a:t> TCP </a:t>
              </a:r>
              <a:r>
                <a:rPr lang="en-US" altLang="zh-CN" sz="1800" dirty="0" err="1">
                  <a:latin typeface="+mn-lt"/>
                  <a:ea typeface="+mn-ea"/>
                </a:rPr>
                <a:t>thruput</a:t>
              </a:r>
              <a:r>
                <a:rPr lang="en-US" altLang="zh-CN" sz="1800" dirty="0">
                  <a:latin typeface="+mn-lt"/>
                  <a:ea typeface="+mn-ea"/>
                </a:rPr>
                <a:t> = </a:t>
              </a:r>
            </a:p>
          </p:txBody>
        </p:sp>
        <p:grpSp>
          <p:nvGrpSpPr>
            <p:cNvPr id="33" name="Group 44">
              <a:extLst>
                <a:ext uri="{FF2B5EF4-FFF2-40B4-BE49-F238E27FC236}">
                  <a16:creationId xmlns:a16="http://schemas.microsoft.com/office/drawing/2014/main" id="{5ACC55EE-2746-46A8-8849-A85512AB97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89" y="2139"/>
              <a:ext cx="1081" cy="393"/>
              <a:chOff x="3501" y="2153"/>
              <a:chExt cx="1081" cy="393"/>
            </a:xfrm>
          </p:grpSpPr>
          <p:sp>
            <p:nvSpPr>
              <p:cNvPr id="34" name="Text Box 37">
                <a:extLst>
                  <a:ext uri="{FF2B5EF4-FFF2-40B4-BE49-F238E27FC236}">
                    <a16:creationId xmlns:a16="http://schemas.microsoft.com/office/drawing/2014/main" id="{4424FDC4-168E-4323-AC48-B74ED45306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4" y="2153"/>
                <a:ext cx="18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 dirty="0">
                    <a:latin typeface="+mn-lt"/>
                    <a:ea typeface="+mn-ea"/>
                  </a:rPr>
                  <a:t>3</a:t>
                </a:r>
              </a:p>
            </p:txBody>
          </p:sp>
          <p:sp>
            <p:nvSpPr>
              <p:cNvPr id="35" name="Text Box 38">
                <a:extLst>
                  <a:ext uri="{FF2B5EF4-FFF2-40B4-BE49-F238E27FC236}">
                    <a16:creationId xmlns:a16="http://schemas.microsoft.com/office/drawing/2014/main" id="{8223EA17-0E89-4FDA-B355-DA986BB5EC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1" y="2313"/>
                <a:ext cx="18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 dirty="0">
                    <a:latin typeface="+mn-lt"/>
                    <a:ea typeface="+mn-ea"/>
                  </a:rPr>
                  <a:t>4</a:t>
                </a:r>
              </a:p>
            </p:txBody>
          </p:sp>
          <p:sp>
            <p:nvSpPr>
              <p:cNvPr id="36" name="Line 39">
                <a:extLst>
                  <a:ext uri="{FF2B5EF4-FFF2-40B4-BE49-F238E27FC236}">
                    <a16:creationId xmlns:a16="http://schemas.microsoft.com/office/drawing/2014/main" id="{5F977507-978F-4537-AC37-A81C20DFB3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50" y="2352"/>
                <a:ext cx="8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37" name="Text Box 40">
                <a:extLst>
                  <a:ext uri="{FF2B5EF4-FFF2-40B4-BE49-F238E27FC236}">
                    <a16:creationId xmlns:a16="http://schemas.microsoft.com/office/drawing/2014/main" id="{94132368-B97E-4D1D-A740-3FF2205890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11" y="2157"/>
                <a:ext cx="22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 dirty="0">
                    <a:latin typeface="+mn-lt"/>
                    <a:ea typeface="+mn-ea"/>
                  </a:rPr>
                  <a:t>W</a:t>
                </a:r>
              </a:p>
            </p:txBody>
          </p:sp>
          <p:sp>
            <p:nvSpPr>
              <p:cNvPr id="38" name="Text Box 41">
                <a:extLst>
                  <a:ext uri="{FF2B5EF4-FFF2-40B4-BE49-F238E27FC236}">
                    <a16:creationId xmlns:a16="http://schemas.microsoft.com/office/drawing/2014/main" id="{6F3BDACA-0F68-43E5-B233-89AA41BBFE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72" y="2309"/>
                <a:ext cx="34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 dirty="0">
                    <a:latin typeface="+mn-lt"/>
                    <a:ea typeface="+mn-ea"/>
                  </a:rPr>
                  <a:t>RTT</a:t>
                </a:r>
              </a:p>
            </p:txBody>
          </p:sp>
          <p:sp>
            <p:nvSpPr>
              <p:cNvPr id="39" name="Line 42">
                <a:extLst>
                  <a:ext uri="{FF2B5EF4-FFF2-40B4-BE49-F238E27FC236}">
                    <a16:creationId xmlns:a16="http://schemas.microsoft.com/office/drawing/2014/main" id="{80680EF1-F40F-456B-836B-3D849B6B4C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6" y="2352"/>
                <a:ext cx="21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40" name="Text Box 43">
                <a:extLst>
                  <a:ext uri="{FF2B5EF4-FFF2-40B4-BE49-F238E27FC236}">
                    <a16:creationId xmlns:a16="http://schemas.microsoft.com/office/drawing/2014/main" id="{7F0D3FCC-5637-4B02-A093-8621AE05BD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7" y="2243"/>
                <a:ext cx="565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600" dirty="0">
                    <a:latin typeface="+mn-lt"/>
                    <a:ea typeface="+mn-ea"/>
                  </a:rPr>
                  <a:t>bytes/sec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650567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TCP Futures: TCP over </a:t>
            </a:r>
            <a:r>
              <a:rPr lang="en-US" altLang="ja-JP" dirty="0"/>
              <a:t>long, fat pipes</a:t>
            </a:r>
            <a:endParaRPr lang="en-US" altLang="en-US" dirty="0"/>
          </a:p>
        </p:txBody>
      </p:sp>
      <p:sp>
        <p:nvSpPr>
          <p:cNvPr id="11469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example: 1500 byte segments, 100ms RTT, want 10 </a:t>
            </a:r>
            <a:r>
              <a:rPr lang="en-US" altLang="en-US" sz="2400" dirty="0" err="1"/>
              <a:t>Gbps</a:t>
            </a:r>
            <a:r>
              <a:rPr lang="en-US" altLang="en-US" sz="2400" dirty="0"/>
              <a:t> throughput</a:t>
            </a:r>
          </a:p>
          <a:p>
            <a:r>
              <a:rPr lang="en-US" altLang="en-US" sz="2400" dirty="0"/>
              <a:t>requires W = 83,333 in-flight segments</a:t>
            </a:r>
          </a:p>
          <a:p>
            <a:r>
              <a:rPr lang="en-US" altLang="en-US" sz="2400" dirty="0"/>
              <a:t>throughput in terms of segment loss probability, L </a:t>
            </a:r>
            <a:r>
              <a:rPr lang="en-US" altLang="en-US" sz="1800" dirty="0"/>
              <a:t>[Mathis 1997]:</a:t>
            </a: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endParaRPr lang="en-US" altLang="en-US" sz="2400" dirty="0"/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000" dirty="0">
                <a:latin typeface="MS Mincho" pitchFamily="49" charset="-128"/>
                <a:ea typeface="MS Mincho" pitchFamily="49" charset="-128"/>
              </a:rPr>
              <a:t>➜ </a:t>
            </a:r>
            <a:r>
              <a:rPr lang="en-US" altLang="en-US" sz="2000" dirty="0">
                <a:ea typeface="MS Mincho" pitchFamily="49" charset="-128"/>
              </a:rPr>
              <a:t>to achieve 10 </a:t>
            </a:r>
            <a:r>
              <a:rPr lang="en-US" altLang="en-US" sz="2000" dirty="0" err="1">
                <a:ea typeface="MS Mincho" pitchFamily="49" charset="-128"/>
              </a:rPr>
              <a:t>Gbps</a:t>
            </a:r>
            <a:r>
              <a:rPr lang="en-US" altLang="en-US" sz="2000" dirty="0">
                <a:ea typeface="MS Mincho" pitchFamily="49" charset="-128"/>
              </a:rPr>
              <a:t> throughput, need a loss rate of </a:t>
            </a:r>
            <a:r>
              <a:rPr lang="en-US" altLang="en-US" sz="2000" dirty="0"/>
              <a:t>L = 2</a:t>
            </a:r>
            <a:r>
              <a:rPr lang="el-GR" altLang="en-US" sz="2000" dirty="0"/>
              <a:t>·</a:t>
            </a:r>
            <a:r>
              <a:rPr lang="en-US" altLang="en-US" sz="2000" dirty="0"/>
              <a:t>10</a:t>
            </a:r>
            <a:r>
              <a:rPr lang="en-US" altLang="en-US" sz="2000" baseline="30000" dirty="0"/>
              <a:t>-10  </a:t>
            </a:r>
            <a:r>
              <a:rPr lang="en-US" altLang="en-US" sz="2000" i="1" dirty="0">
                <a:solidFill>
                  <a:srgbClr val="FF0000"/>
                </a:solidFill>
              </a:rPr>
              <a:t> – a very small loss rate!</a:t>
            </a:r>
          </a:p>
          <a:p>
            <a:endParaRPr lang="en-US" altLang="en-US" sz="2400" dirty="0"/>
          </a:p>
          <a:p>
            <a:r>
              <a:rPr lang="en-US" altLang="en-US" sz="2400" dirty="0">
                <a:solidFill>
                  <a:schemeClr val="accent2"/>
                </a:solidFill>
              </a:rPr>
              <a:t>new versions of TCP for high-speed</a:t>
            </a:r>
            <a:endParaRPr lang="en-US" altLang="en-US" sz="2400" baseline="30000" dirty="0">
              <a:solidFill>
                <a:schemeClr val="accent2"/>
              </a:solidFill>
            </a:endParaRPr>
          </a:p>
          <a:p>
            <a:endParaRPr lang="en-US" altLang="en-US" sz="2400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183</a:t>
            </a:fld>
            <a:endParaRPr lang="en-US" altLang="zh-CN" dirty="0"/>
          </a:p>
        </p:txBody>
      </p:sp>
      <p:grpSp>
        <p:nvGrpSpPr>
          <p:cNvPr id="114695" name="Group 16"/>
          <p:cNvGrpSpPr>
            <a:grpSpLocks/>
          </p:cNvGrpSpPr>
          <p:nvPr/>
        </p:nvGrpSpPr>
        <p:grpSpPr bwMode="auto">
          <a:xfrm>
            <a:off x="3683001" y="3462339"/>
            <a:ext cx="3894138" cy="966787"/>
            <a:chOff x="555" y="3400"/>
            <a:chExt cx="2453" cy="609"/>
          </a:xfrm>
        </p:grpSpPr>
        <p:sp>
          <p:nvSpPr>
            <p:cNvPr id="114696" name="Text Box 6"/>
            <p:cNvSpPr txBox="1">
              <a:spLocks noChangeArrowheads="1"/>
            </p:cNvSpPr>
            <p:nvPr/>
          </p:nvSpPr>
          <p:spPr bwMode="auto">
            <a:xfrm>
              <a:off x="555" y="3566"/>
              <a:ext cx="14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 dirty="0">
                  <a:latin typeface="+mn-lt"/>
                  <a:ea typeface="+mn-ea"/>
                </a:rPr>
                <a:t>TCP throughput = </a:t>
              </a:r>
            </a:p>
          </p:txBody>
        </p:sp>
        <p:sp>
          <p:nvSpPr>
            <p:cNvPr id="114697" name="Text Box 7"/>
            <p:cNvSpPr txBox="1">
              <a:spLocks noChangeArrowheads="1"/>
            </p:cNvSpPr>
            <p:nvPr/>
          </p:nvSpPr>
          <p:spPr bwMode="auto">
            <a:xfrm>
              <a:off x="2044" y="3470"/>
              <a:ext cx="42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+mn-lt"/>
                  <a:ea typeface="+mn-ea"/>
                </a:rPr>
                <a:t>1.22</a:t>
              </a:r>
            </a:p>
          </p:txBody>
        </p:sp>
        <p:grpSp>
          <p:nvGrpSpPr>
            <p:cNvPr id="114698" name="Group 15"/>
            <p:cNvGrpSpPr>
              <a:grpSpLocks/>
            </p:cNvGrpSpPr>
            <p:nvPr/>
          </p:nvGrpSpPr>
          <p:grpSpPr bwMode="auto">
            <a:xfrm>
              <a:off x="2092" y="3400"/>
              <a:ext cx="916" cy="609"/>
              <a:chOff x="2092" y="3400"/>
              <a:chExt cx="916" cy="609"/>
            </a:xfrm>
          </p:grpSpPr>
          <p:sp>
            <p:nvSpPr>
              <p:cNvPr id="114699" name="Text Box 8"/>
              <p:cNvSpPr txBox="1">
                <a:spLocks noChangeArrowheads="1"/>
              </p:cNvSpPr>
              <p:nvPr/>
            </p:nvSpPr>
            <p:spPr bwMode="auto">
              <a:xfrm>
                <a:off x="2429" y="3400"/>
                <a:ext cx="161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400" b="1">
                    <a:latin typeface="+mn-lt"/>
                    <a:ea typeface="+mn-ea"/>
                  </a:rPr>
                  <a:t>.</a:t>
                </a:r>
              </a:p>
            </p:txBody>
          </p:sp>
          <p:sp>
            <p:nvSpPr>
              <p:cNvPr id="114700" name="Text Box 9"/>
              <p:cNvSpPr txBox="1">
                <a:spLocks noChangeArrowheads="1"/>
              </p:cNvSpPr>
              <p:nvPr/>
            </p:nvSpPr>
            <p:spPr bwMode="auto">
              <a:xfrm>
                <a:off x="2547" y="3472"/>
                <a:ext cx="461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400" dirty="0">
                    <a:latin typeface="+mn-lt"/>
                    <a:ea typeface="+mn-ea"/>
                  </a:rPr>
                  <a:t>MSS</a:t>
                </a:r>
              </a:p>
            </p:txBody>
          </p:sp>
          <p:sp>
            <p:nvSpPr>
              <p:cNvPr id="114701" name="Line 10"/>
              <p:cNvSpPr>
                <a:spLocks noChangeShapeType="1"/>
              </p:cNvSpPr>
              <p:nvPr/>
            </p:nvSpPr>
            <p:spPr bwMode="auto">
              <a:xfrm>
                <a:off x="2092" y="3720"/>
                <a:ext cx="87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14702" name="Text Box 11"/>
              <p:cNvSpPr txBox="1">
                <a:spLocks noChangeArrowheads="1"/>
              </p:cNvSpPr>
              <p:nvPr/>
            </p:nvSpPr>
            <p:spPr bwMode="auto">
              <a:xfrm>
                <a:off x="2166" y="3696"/>
                <a:ext cx="423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400">
                    <a:latin typeface="+mn-lt"/>
                    <a:ea typeface="+mn-ea"/>
                  </a:rPr>
                  <a:t>RTT</a:t>
                </a:r>
              </a:p>
            </p:txBody>
          </p:sp>
          <p:sp>
            <p:nvSpPr>
              <p:cNvPr id="114703" name="Freeform 13"/>
              <p:cNvSpPr>
                <a:spLocks/>
              </p:cNvSpPr>
              <p:nvPr/>
            </p:nvSpPr>
            <p:spPr bwMode="auto">
              <a:xfrm>
                <a:off x="2607" y="3740"/>
                <a:ext cx="294" cy="220"/>
              </a:xfrm>
              <a:custGeom>
                <a:avLst/>
                <a:gdLst>
                  <a:gd name="T0" fmla="*/ 0 w 294"/>
                  <a:gd name="T1" fmla="*/ 158 h 220"/>
                  <a:gd name="T2" fmla="*/ 32 w 294"/>
                  <a:gd name="T3" fmla="*/ 140 h 220"/>
                  <a:gd name="T4" fmla="*/ 72 w 294"/>
                  <a:gd name="T5" fmla="*/ 220 h 220"/>
                  <a:gd name="T6" fmla="*/ 132 w 294"/>
                  <a:gd name="T7" fmla="*/ 0 h 220"/>
                  <a:gd name="T8" fmla="*/ 294 w 294"/>
                  <a:gd name="T9" fmla="*/ 0 h 2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4" h="220">
                    <a:moveTo>
                      <a:pt x="0" y="158"/>
                    </a:moveTo>
                    <a:lnTo>
                      <a:pt x="32" y="140"/>
                    </a:lnTo>
                    <a:lnTo>
                      <a:pt x="72" y="220"/>
                    </a:lnTo>
                    <a:lnTo>
                      <a:pt x="132" y="0"/>
                    </a:lnTo>
                    <a:lnTo>
                      <a:pt x="294" y="0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14704" name="Text Box 14"/>
              <p:cNvSpPr txBox="1">
                <a:spLocks noChangeArrowheads="1"/>
              </p:cNvSpPr>
              <p:nvPr/>
            </p:nvSpPr>
            <p:spPr bwMode="auto">
              <a:xfrm>
                <a:off x="2709" y="3718"/>
                <a:ext cx="211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400">
                    <a:latin typeface="+mn-lt"/>
                    <a:ea typeface="+mn-ea"/>
                  </a:rPr>
                  <a:t>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10785605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TCP sender congestion control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184</a:t>
            </a:fld>
            <a:endParaRPr lang="en-US" altLang="zh-CN" dirty="0"/>
          </a:p>
        </p:txBody>
      </p:sp>
      <p:graphicFrame>
        <p:nvGraphicFramePr>
          <p:cNvPr id="320863" name="Group 3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919413"/>
              </p:ext>
            </p:extLst>
          </p:nvPr>
        </p:nvGraphicFramePr>
        <p:xfrm>
          <a:off x="2387601" y="1631950"/>
          <a:ext cx="7675563" cy="4605338"/>
        </p:xfrm>
        <a:graphic>
          <a:graphicData uri="http://schemas.openxmlformats.org/drawingml/2006/table">
            <a:tbl>
              <a:tblPr/>
              <a:tblGrid>
                <a:gridCol w="132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4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5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2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State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Event 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TCP Sender Action 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Commentary</a:t>
                      </a: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9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Slow Start (SS)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ACK receipt for previously </a:t>
                      </a: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unacked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data 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cwnd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= </a:t>
                      </a: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cwnd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+ MSS, 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If (</a:t>
                      </a: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cwnd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&gt; Threshold)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     set state to “Congestion             Avoidance”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Resulting in a doubling of </a:t>
                      </a: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cwnd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every RTT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9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Congestion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Avoidance (CA) 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ACK receipt for previously </a:t>
                      </a: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unacked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data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cwnd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= </a:t>
                      </a: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cwnd+MSS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* (1/</a:t>
                      </a: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cwnd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)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    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Additive increase, resulting in increase of </a:t>
                      </a: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cwnd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 by 1 MSS every RTT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8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SS or CA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Loss event detected by triple duplicate ACK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Threshold = </a:t>
                      </a: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cwnd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/2,      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cwnd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= Threshold,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Set state to “Congestion Avoidance”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Fast recovery, implementing multiplicative decrease. </a:t>
                      </a: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cwnd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will not drop below 1 MSS.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SS or CA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Timeout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Threshold = </a:t>
                      </a: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cwnd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/2,      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cwnd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= 1 MSS,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Set state to “Slow Start”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Enter slow start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73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SS or CA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Duplicate ACK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Increment duplicate ACK count for segment being </a:t>
                      </a: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acked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ctr"/>
                          <a:tab pos="1651000" algn="ctr"/>
                          <a:tab pos="2768600" algn="ctr"/>
                          <a:tab pos="3886200" algn="ctr"/>
                        </a:tabLst>
                      </a:pPr>
                      <a:r>
                        <a:rPr kumimoji="0" lang="en-US" altLang="zh-CN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cwnd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and Threshold not changed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圆角矩形 1"/>
          <p:cNvSpPr/>
          <p:nvPr/>
        </p:nvSpPr>
        <p:spPr bwMode="auto">
          <a:xfrm>
            <a:off x="5000626" y="1493838"/>
            <a:ext cx="5006975" cy="4881563"/>
          </a:xfrm>
          <a:prstGeom prst="roundRect">
            <a:avLst>
              <a:gd name="adj" fmla="val 7096"/>
            </a:avLst>
          </a:prstGeom>
          <a:solidFill>
            <a:srgbClr val="FFFFCC"/>
          </a:solidFill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8934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Summary: TCP Congestion Control</a:t>
            </a:r>
          </a:p>
        </p:txBody>
      </p:sp>
      <p:grpSp>
        <p:nvGrpSpPr>
          <p:cNvPr id="274672" name="Group 240"/>
          <p:cNvGrpSpPr>
            <a:grpSpLocks/>
          </p:cNvGrpSpPr>
          <p:nvPr/>
        </p:nvGrpSpPr>
        <p:grpSpPr bwMode="auto">
          <a:xfrm>
            <a:off x="5029200" y="3224213"/>
            <a:ext cx="2133600" cy="817563"/>
            <a:chOff x="2168" y="1727"/>
            <a:chExt cx="1344" cy="515"/>
          </a:xfrm>
        </p:grpSpPr>
        <p:grpSp>
          <p:nvGrpSpPr>
            <p:cNvPr id="112747" name="Group 171"/>
            <p:cNvGrpSpPr>
              <a:grpSpLocks/>
            </p:cNvGrpSpPr>
            <p:nvPr/>
          </p:nvGrpSpPr>
          <p:grpSpPr bwMode="auto">
            <a:xfrm>
              <a:off x="2354" y="1727"/>
              <a:ext cx="971" cy="515"/>
              <a:chOff x="2354" y="1727"/>
              <a:chExt cx="971" cy="515"/>
            </a:xfrm>
          </p:grpSpPr>
          <p:sp>
            <p:nvSpPr>
              <p:cNvPr id="112749" name="Text Box 172"/>
              <p:cNvSpPr txBox="1">
                <a:spLocks noChangeArrowheads="1"/>
              </p:cNvSpPr>
              <p:nvPr/>
            </p:nvSpPr>
            <p:spPr bwMode="auto">
              <a:xfrm>
                <a:off x="2640" y="1727"/>
                <a:ext cx="332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timeout</a:t>
                </a:r>
              </a:p>
            </p:txBody>
          </p:sp>
          <p:sp>
            <p:nvSpPr>
              <p:cNvPr id="112750" name="Text Box 173"/>
              <p:cNvSpPr txBox="1">
                <a:spLocks noChangeArrowheads="1"/>
              </p:cNvSpPr>
              <p:nvPr/>
            </p:nvSpPr>
            <p:spPr bwMode="auto">
              <a:xfrm>
                <a:off x="2354" y="1838"/>
                <a:ext cx="971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ssthresh = cwnd/2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cwnd = 1 MSS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dupACKcount = 0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 i="1">
                    <a:solidFill>
                      <a:srgbClr val="000099"/>
                    </a:solidFill>
                    <a:latin typeface="+mn-lt"/>
                    <a:ea typeface="+mn-ea"/>
                  </a:rPr>
                  <a:t>retransmit missing segment</a:t>
                </a:r>
                <a:r>
                  <a:rPr lang="en-US" altLang="zh-CN" sz="1200">
                    <a:latin typeface="+mn-lt"/>
                    <a:ea typeface="+mn-ea"/>
                  </a:rPr>
                  <a:t> </a:t>
                </a:r>
              </a:p>
            </p:txBody>
          </p:sp>
          <p:sp>
            <p:nvSpPr>
              <p:cNvPr id="112751" name="Line 174"/>
              <p:cNvSpPr>
                <a:spLocks noChangeShapeType="1"/>
              </p:cNvSpPr>
              <p:nvPr/>
            </p:nvSpPr>
            <p:spPr bwMode="auto">
              <a:xfrm>
                <a:off x="2491" y="1857"/>
                <a:ext cx="69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12748" name="Line 175"/>
            <p:cNvSpPr>
              <a:spLocks noChangeShapeType="1"/>
            </p:cNvSpPr>
            <p:nvPr/>
          </p:nvSpPr>
          <p:spPr bwMode="auto">
            <a:xfrm flipH="1">
              <a:off x="2168" y="1734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274671" name="Group 239"/>
          <p:cNvGrpSpPr>
            <a:grpSpLocks/>
          </p:cNvGrpSpPr>
          <p:nvPr/>
        </p:nvGrpSpPr>
        <p:grpSpPr bwMode="auto">
          <a:xfrm>
            <a:off x="5059363" y="2747966"/>
            <a:ext cx="2133600" cy="400051"/>
            <a:chOff x="2187" y="1427"/>
            <a:chExt cx="1344" cy="252"/>
          </a:xfrm>
        </p:grpSpPr>
        <p:sp>
          <p:nvSpPr>
            <p:cNvPr id="112741" name="Line 176"/>
            <p:cNvSpPr>
              <a:spLocks noChangeShapeType="1"/>
            </p:cNvSpPr>
            <p:nvPr/>
          </p:nvSpPr>
          <p:spPr bwMode="auto">
            <a:xfrm flipH="1">
              <a:off x="2187" y="1673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12742" name="Text Box 181"/>
            <p:cNvSpPr txBox="1">
              <a:spLocks noChangeArrowheads="1"/>
            </p:cNvSpPr>
            <p:nvPr/>
          </p:nvSpPr>
          <p:spPr bwMode="auto">
            <a:xfrm>
              <a:off x="2748" y="1543"/>
              <a:ext cx="15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000">
                  <a:latin typeface="+mn-lt"/>
                  <a:ea typeface="+mn-ea"/>
                </a:rPr>
                <a:t>L</a:t>
              </a:r>
              <a:endParaRPr lang="en-US" altLang="zh-CN" sz="1200">
                <a:latin typeface="+mn-lt"/>
                <a:ea typeface="+mn-ea"/>
              </a:endParaRPr>
            </a:p>
          </p:txBody>
        </p:sp>
        <p:sp>
          <p:nvSpPr>
            <p:cNvPr id="112743" name="Line 182"/>
            <p:cNvSpPr>
              <a:spLocks noChangeShapeType="1"/>
            </p:cNvSpPr>
            <p:nvPr/>
          </p:nvSpPr>
          <p:spPr bwMode="auto">
            <a:xfrm>
              <a:off x="2572" y="1554"/>
              <a:ext cx="5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112744" name="Group 183"/>
            <p:cNvGrpSpPr>
              <a:grpSpLocks/>
            </p:cNvGrpSpPr>
            <p:nvPr/>
          </p:nvGrpSpPr>
          <p:grpSpPr bwMode="auto">
            <a:xfrm>
              <a:off x="2486" y="1427"/>
              <a:ext cx="594" cy="155"/>
              <a:chOff x="2458" y="1450"/>
              <a:chExt cx="594" cy="155"/>
            </a:xfrm>
          </p:grpSpPr>
          <p:sp>
            <p:nvSpPr>
              <p:cNvPr id="112745" name="Text Box 184"/>
              <p:cNvSpPr txBox="1">
                <a:spLocks noChangeArrowheads="1"/>
              </p:cNvSpPr>
              <p:nvPr/>
            </p:nvSpPr>
            <p:spPr bwMode="auto">
              <a:xfrm>
                <a:off x="2458" y="1450"/>
                <a:ext cx="594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cwnd &gt; ssthresh</a:t>
                </a:r>
              </a:p>
            </p:txBody>
          </p:sp>
          <p:sp>
            <p:nvSpPr>
              <p:cNvPr id="112746" name="Line 185"/>
              <p:cNvSpPr>
                <a:spLocks noChangeShapeType="1"/>
              </p:cNvSpPr>
              <p:nvPr/>
            </p:nvSpPr>
            <p:spPr bwMode="auto">
              <a:xfrm>
                <a:off x="2724" y="1557"/>
                <a:ext cx="4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74674" name="Group 242"/>
          <p:cNvGrpSpPr>
            <a:grpSpLocks/>
          </p:cNvGrpSpPr>
          <p:nvPr/>
        </p:nvGrpSpPr>
        <p:grpSpPr bwMode="auto">
          <a:xfrm>
            <a:off x="7305678" y="1685925"/>
            <a:ext cx="2466975" cy="2368550"/>
            <a:chOff x="3602" y="786"/>
            <a:chExt cx="1554" cy="1492"/>
          </a:xfrm>
        </p:grpSpPr>
        <p:grpSp>
          <p:nvGrpSpPr>
            <p:cNvPr id="112727" name="Group 164"/>
            <p:cNvGrpSpPr>
              <a:grpSpLocks/>
            </p:cNvGrpSpPr>
            <p:nvPr/>
          </p:nvGrpSpPr>
          <p:grpSpPr bwMode="auto">
            <a:xfrm>
              <a:off x="3602" y="1330"/>
              <a:ext cx="800" cy="754"/>
              <a:chOff x="2293" y="2021"/>
              <a:chExt cx="800" cy="754"/>
            </a:xfrm>
          </p:grpSpPr>
          <p:sp>
            <p:nvSpPr>
              <p:cNvPr id="112739" name="Oval 165"/>
              <p:cNvSpPr>
                <a:spLocks noChangeArrowheads="1"/>
              </p:cNvSpPr>
              <p:nvPr/>
            </p:nvSpPr>
            <p:spPr bwMode="auto">
              <a:xfrm>
                <a:off x="2293" y="2021"/>
                <a:ext cx="800" cy="754"/>
              </a:xfrm>
              <a:prstGeom prst="ellipse">
                <a:avLst/>
              </a:prstGeom>
              <a:solidFill>
                <a:schemeClr val="accent1">
                  <a:lumMod val="10000"/>
                  <a:lumOff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12740" name="Text Box 166"/>
              <p:cNvSpPr txBox="1">
                <a:spLocks noChangeArrowheads="1"/>
              </p:cNvSpPr>
              <p:nvPr/>
            </p:nvSpPr>
            <p:spPr bwMode="auto">
              <a:xfrm>
                <a:off x="2356" y="2191"/>
                <a:ext cx="695" cy="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 dirty="0">
                    <a:latin typeface="+mn-lt"/>
                    <a:ea typeface="+mn-ea"/>
                  </a:rPr>
                  <a:t>congestion</a:t>
                </a:r>
              </a:p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 dirty="0">
                    <a:latin typeface="+mn-lt"/>
                    <a:ea typeface="+mn-ea"/>
                  </a:rPr>
                  <a:t>avoidance </a:t>
                </a:r>
              </a:p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180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112728" name="Group 190"/>
            <p:cNvGrpSpPr>
              <a:grpSpLocks/>
            </p:cNvGrpSpPr>
            <p:nvPr/>
          </p:nvGrpSpPr>
          <p:grpSpPr bwMode="auto">
            <a:xfrm>
              <a:off x="3633" y="786"/>
              <a:ext cx="1186" cy="546"/>
              <a:chOff x="3656" y="904"/>
              <a:chExt cx="1186" cy="546"/>
            </a:xfrm>
          </p:grpSpPr>
          <p:sp>
            <p:nvSpPr>
              <p:cNvPr id="112735" name="Text Box 191"/>
              <p:cNvSpPr txBox="1">
                <a:spLocks noChangeArrowheads="1"/>
              </p:cNvSpPr>
              <p:nvPr/>
            </p:nvSpPr>
            <p:spPr bwMode="auto">
              <a:xfrm>
                <a:off x="3656" y="1037"/>
                <a:ext cx="1186" cy="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cwnd = cwnd + MSS    (MSS/cwnd)</a:t>
                </a:r>
              </a:p>
              <a:p>
                <a:pPr algn="ctr" eaLnBrk="1" hangingPunct="1">
                  <a:lnSpc>
                    <a:spcPct val="9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dupACKcount = 0</a:t>
                </a:r>
              </a:p>
              <a:p>
                <a:pPr algn="ctr" eaLnBrk="1" hangingPunct="1">
                  <a:lnSpc>
                    <a:spcPct val="9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 i="1">
                    <a:solidFill>
                      <a:srgbClr val="000099"/>
                    </a:solidFill>
                    <a:latin typeface="+mn-lt"/>
                    <a:ea typeface="+mn-ea"/>
                  </a:rPr>
                  <a:t>transmit new segment(s), as allowed</a:t>
                </a:r>
              </a:p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1200" i="1">
                  <a:latin typeface="+mn-lt"/>
                  <a:ea typeface="+mn-ea"/>
                </a:endParaRPr>
              </a:p>
            </p:txBody>
          </p:sp>
          <p:sp>
            <p:nvSpPr>
              <p:cNvPr id="112736" name="Line 192"/>
              <p:cNvSpPr>
                <a:spLocks noChangeShapeType="1"/>
              </p:cNvSpPr>
              <p:nvPr/>
            </p:nvSpPr>
            <p:spPr bwMode="auto">
              <a:xfrm>
                <a:off x="3976" y="1054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12737" name="Text Box 193"/>
              <p:cNvSpPr txBox="1">
                <a:spLocks noChangeArrowheads="1"/>
              </p:cNvSpPr>
              <p:nvPr/>
            </p:nvSpPr>
            <p:spPr bwMode="auto">
              <a:xfrm>
                <a:off x="4014" y="923"/>
                <a:ext cx="391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new ACK</a:t>
                </a:r>
              </a:p>
            </p:txBody>
          </p:sp>
          <p:sp>
            <p:nvSpPr>
              <p:cNvPr id="112738" name="Text Box 194"/>
              <p:cNvSpPr txBox="1">
                <a:spLocks noChangeArrowheads="1"/>
              </p:cNvSpPr>
              <p:nvPr/>
            </p:nvSpPr>
            <p:spPr bwMode="auto">
              <a:xfrm>
                <a:off x="4311" y="904"/>
                <a:ext cx="16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400" dirty="0">
                    <a:latin typeface="+mn-lt"/>
                    <a:ea typeface="+mn-ea"/>
                  </a:rPr>
                  <a:t>.</a:t>
                </a:r>
              </a:p>
            </p:txBody>
          </p:sp>
        </p:grpSp>
        <p:sp>
          <p:nvSpPr>
            <p:cNvPr id="112729" name="Freeform 195"/>
            <p:cNvSpPr>
              <a:spLocks/>
            </p:cNvSpPr>
            <p:nvPr/>
          </p:nvSpPr>
          <p:spPr bwMode="auto">
            <a:xfrm rot="9705213">
              <a:off x="4212" y="1145"/>
              <a:ext cx="333" cy="452"/>
            </a:xfrm>
            <a:custGeom>
              <a:avLst/>
              <a:gdLst>
                <a:gd name="T0" fmla="*/ 161 w 376"/>
                <a:gd name="T1" fmla="*/ 306 h 452"/>
                <a:gd name="T2" fmla="*/ 35 w 376"/>
                <a:gd name="T3" fmla="*/ 269 h 452"/>
                <a:gd name="T4" fmla="*/ 89 w 376"/>
                <a:gd name="T5" fmla="*/ 0 h 45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6" h="452">
                  <a:moveTo>
                    <a:pt x="376" y="306"/>
                  </a:moveTo>
                  <a:cubicBezTo>
                    <a:pt x="332" y="380"/>
                    <a:pt x="164" y="452"/>
                    <a:pt x="82" y="269"/>
                  </a:cubicBezTo>
                  <a:cubicBezTo>
                    <a:pt x="0" y="86"/>
                    <a:pt x="66" y="18"/>
                    <a:pt x="20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112730" name="Group 196"/>
            <p:cNvGrpSpPr>
              <a:grpSpLocks/>
            </p:cNvGrpSpPr>
            <p:nvPr/>
          </p:nvGrpSpPr>
          <p:grpSpPr bwMode="auto">
            <a:xfrm>
              <a:off x="4530" y="1909"/>
              <a:ext cx="626" cy="369"/>
              <a:chOff x="4295" y="2922"/>
              <a:chExt cx="626" cy="369"/>
            </a:xfrm>
          </p:grpSpPr>
          <p:sp>
            <p:nvSpPr>
              <p:cNvPr id="112732" name="Text Box 197"/>
              <p:cNvSpPr txBox="1">
                <a:spLocks noChangeArrowheads="1"/>
              </p:cNvSpPr>
              <p:nvPr/>
            </p:nvSpPr>
            <p:spPr bwMode="auto">
              <a:xfrm>
                <a:off x="4322" y="3062"/>
                <a:ext cx="599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dupACKcount++</a:t>
                </a:r>
              </a:p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1200">
                  <a:latin typeface="+mn-lt"/>
                  <a:ea typeface="+mn-ea"/>
                </a:endParaRPr>
              </a:p>
            </p:txBody>
          </p:sp>
          <p:sp>
            <p:nvSpPr>
              <p:cNvPr id="112733" name="Line 198"/>
              <p:cNvSpPr>
                <a:spLocks noChangeShapeType="1"/>
              </p:cNvSpPr>
              <p:nvPr/>
            </p:nvSpPr>
            <p:spPr bwMode="auto">
              <a:xfrm>
                <a:off x="4353" y="3071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12734" name="Text Box 199"/>
              <p:cNvSpPr txBox="1">
                <a:spLocks noChangeArrowheads="1"/>
              </p:cNvSpPr>
              <p:nvPr/>
            </p:nvSpPr>
            <p:spPr bwMode="auto">
              <a:xfrm>
                <a:off x="4295" y="2922"/>
                <a:ext cx="534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duplicate ACK</a:t>
                </a:r>
              </a:p>
            </p:txBody>
          </p:sp>
        </p:grpSp>
        <p:sp>
          <p:nvSpPr>
            <p:cNvPr id="112731" name="Freeform 200"/>
            <p:cNvSpPr>
              <a:spLocks/>
            </p:cNvSpPr>
            <p:nvPr/>
          </p:nvSpPr>
          <p:spPr bwMode="auto">
            <a:xfrm rot="-7516021">
              <a:off x="4290" y="1673"/>
              <a:ext cx="333" cy="452"/>
            </a:xfrm>
            <a:custGeom>
              <a:avLst/>
              <a:gdLst>
                <a:gd name="T0" fmla="*/ 161 w 376"/>
                <a:gd name="T1" fmla="*/ 306 h 452"/>
                <a:gd name="T2" fmla="*/ 35 w 376"/>
                <a:gd name="T3" fmla="*/ 269 h 452"/>
                <a:gd name="T4" fmla="*/ 89 w 376"/>
                <a:gd name="T5" fmla="*/ 0 h 45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6" h="452">
                  <a:moveTo>
                    <a:pt x="376" y="306"/>
                  </a:moveTo>
                  <a:cubicBezTo>
                    <a:pt x="332" y="380"/>
                    <a:pt x="164" y="452"/>
                    <a:pt x="82" y="269"/>
                  </a:cubicBezTo>
                  <a:cubicBezTo>
                    <a:pt x="0" y="86"/>
                    <a:pt x="66" y="18"/>
                    <a:pt x="20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274677" name="Group 245"/>
          <p:cNvGrpSpPr>
            <a:grpSpLocks/>
          </p:cNvGrpSpPr>
          <p:nvPr/>
        </p:nvGrpSpPr>
        <p:grpSpPr bwMode="auto">
          <a:xfrm>
            <a:off x="5616576" y="5137150"/>
            <a:ext cx="2974975" cy="1720850"/>
            <a:chOff x="2538" y="2960"/>
            <a:chExt cx="1874" cy="1084"/>
          </a:xfrm>
        </p:grpSpPr>
        <p:grpSp>
          <p:nvGrpSpPr>
            <p:cNvPr id="112718" name="Group 167"/>
            <p:cNvGrpSpPr>
              <a:grpSpLocks/>
            </p:cNvGrpSpPr>
            <p:nvPr/>
          </p:nvGrpSpPr>
          <p:grpSpPr bwMode="auto">
            <a:xfrm>
              <a:off x="2538" y="2960"/>
              <a:ext cx="800" cy="754"/>
              <a:chOff x="2454" y="3045"/>
              <a:chExt cx="800" cy="754"/>
            </a:xfrm>
          </p:grpSpPr>
          <p:sp>
            <p:nvSpPr>
              <p:cNvPr id="112724" name="Oval 168"/>
              <p:cNvSpPr>
                <a:spLocks noChangeArrowheads="1"/>
              </p:cNvSpPr>
              <p:nvPr/>
            </p:nvSpPr>
            <p:spPr bwMode="auto">
              <a:xfrm>
                <a:off x="2454" y="3045"/>
                <a:ext cx="800" cy="754"/>
              </a:xfrm>
              <a:prstGeom prst="ellipse">
                <a:avLst/>
              </a:prstGeom>
              <a:solidFill>
                <a:schemeClr val="accent1">
                  <a:lumMod val="10000"/>
                  <a:lumOff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12725" name="Text Box 169"/>
              <p:cNvSpPr txBox="1">
                <a:spLocks noChangeArrowheads="1"/>
              </p:cNvSpPr>
              <p:nvPr/>
            </p:nvSpPr>
            <p:spPr bwMode="auto">
              <a:xfrm>
                <a:off x="2800" y="3212"/>
                <a:ext cx="150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>
                    <a:latin typeface="+mn-lt"/>
                    <a:ea typeface="+mn-ea"/>
                  </a:rPr>
                  <a:t> </a:t>
                </a:r>
              </a:p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1800">
                  <a:latin typeface="+mn-lt"/>
                  <a:ea typeface="+mn-ea"/>
                </a:endParaRPr>
              </a:p>
            </p:txBody>
          </p:sp>
          <p:sp>
            <p:nvSpPr>
              <p:cNvPr id="112726" name="Text Box 170"/>
              <p:cNvSpPr txBox="1">
                <a:spLocks noChangeArrowheads="1"/>
              </p:cNvSpPr>
              <p:nvPr/>
            </p:nvSpPr>
            <p:spPr bwMode="auto">
              <a:xfrm>
                <a:off x="2560" y="3204"/>
                <a:ext cx="607" cy="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>
                    <a:latin typeface="+mn-lt"/>
                    <a:ea typeface="+mn-ea"/>
                  </a:rPr>
                  <a:t>fast</a:t>
                </a:r>
              </a:p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>
                    <a:latin typeface="+mn-lt"/>
                    <a:ea typeface="+mn-ea"/>
                  </a:rPr>
                  <a:t>recovery </a:t>
                </a:r>
              </a:p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1800">
                  <a:latin typeface="+mn-lt"/>
                  <a:ea typeface="+mn-ea"/>
                </a:endParaRPr>
              </a:p>
            </p:txBody>
          </p:sp>
        </p:grpSp>
        <p:sp>
          <p:nvSpPr>
            <p:cNvPr id="112719" name="Freeform 220"/>
            <p:cNvSpPr>
              <a:spLocks/>
            </p:cNvSpPr>
            <p:nvPr/>
          </p:nvSpPr>
          <p:spPr bwMode="auto">
            <a:xfrm>
              <a:off x="2775" y="3708"/>
              <a:ext cx="384" cy="161"/>
            </a:xfrm>
            <a:custGeom>
              <a:avLst/>
              <a:gdLst>
                <a:gd name="T0" fmla="*/ 317 w 384"/>
                <a:gd name="T1" fmla="*/ 0 h 161"/>
                <a:gd name="T2" fmla="*/ 189 w 384"/>
                <a:gd name="T3" fmla="*/ 155 h 161"/>
                <a:gd name="T4" fmla="*/ 59 w 384"/>
                <a:gd name="T5" fmla="*/ 13 h 16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4" h="161">
                  <a:moveTo>
                    <a:pt x="317" y="0"/>
                  </a:moveTo>
                  <a:cubicBezTo>
                    <a:pt x="384" y="42"/>
                    <a:pt x="378" y="149"/>
                    <a:pt x="189" y="155"/>
                  </a:cubicBezTo>
                  <a:cubicBezTo>
                    <a:pt x="0" y="161"/>
                    <a:pt x="3" y="87"/>
                    <a:pt x="59" y="1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112720" name="Group 221"/>
            <p:cNvGrpSpPr>
              <a:grpSpLocks/>
            </p:cNvGrpSpPr>
            <p:nvPr/>
          </p:nvGrpSpPr>
          <p:grpSpPr bwMode="auto">
            <a:xfrm>
              <a:off x="3191" y="3592"/>
              <a:ext cx="1221" cy="452"/>
              <a:chOff x="3542" y="3496"/>
              <a:chExt cx="1221" cy="452"/>
            </a:xfrm>
          </p:grpSpPr>
          <p:sp>
            <p:nvSpPr>
              <p:cNvPr id="112721" name="Text Box 222"/>
              <p:cNvSpPr txBox="1">
                <a:spLocks noChangeArrowheads="1"/>
              </p:cNvSpPr>
              <p:nvPr/>
            </p:nvSpPr>
            <p:spPr bwMode="auto">
              <a:xfrm>
                <a:off x="3546" y="3632"/>
                <a:ext cx="1217" cy="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cwnd = cwnd + MSS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 i="1">
                    <a:solidFill>
                      <a:srgbClr val="000099"/>
                    </a:solidFill>
                    <a:latin typeface="+mn-lt"/>
                    <a:ea typeface="+mn-ea"/>
                  </a:rPr>
                  <a:t>transmit new segment(s), as allowed</a:t>
                </a:r>
              </a:p>
              <a:p>
                <a:pPr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1200" i="1">
                  <a:solidFill>
                    <a:schemeClr val="bg2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2722" name="Line 223"/>
              <p:cNvSpPr>
                <a:spLocks noChangeShapeType="1"/>
              </p:cNvSpPr>
              <p:nvPr/>
            </p:nvSpPr>
            <p:spPr bwMode="auto">
              <a:xfrm>
                <a:off x="3600" y="3645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12723" name="Text Box 224"/>
              <p:cNvSpPr txBox="1">
                <a:spLocks noChangeArrowheads="1"/>
              </p:cNvSpPr>
              <p:nvPr/>
            </p:nvSpPr>
            <p:spPr bwMode="auto">
              <a:xfrm>
                <a:off x="3542" y="3496"/>
                <a:ext cx="534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duplicate ACK</a:t>
                </a:r>
              </a:p>
            </p:txBody>
          </p:sp>
        </p:grpSp>
      </p:grpSp>
      <p:grpSp>
        <p:nvGrpSpPr>
          <p:cNvPr id="274678" name="Group 246"/>
          <p:cNvGrpSpPr>
            <a:grpSpLocks/>
          </p:cNvGrpSpPr>
          <p:nvPr/>
        </p:nvGrpSpPr>
        <p:grpSpPr bwMode="auto">
          <a:xfrm>
            <a:off x="2751139" y="3817937"/>
            <a:ext cx="3255963" cy="1931988"/>
            <a:chOff x="733" y="2129"/>
            <a:chExt cx="2051" cy="1217"/>
          </a:xfrm>
        </p:grpSpPr>
        <p:grpSp>
          <p:nvGrpSpPr>
            <p:cNvPr id="112708" name="Group 212"/>
            <p:cNvGrpSpPr>
              <a:grpSpLocks/>
            </p:cNvGrpSpPr>
            <p:nvPr/>
          </p:nvGrpSpPr>
          <p:grpSpPr bwMode="auto">
            <a:xfrm>
              <a:off x="733" y="2818"/>
              <a:ext cx="943" cy="528"/>
              <a:chOff x="592" y="2768"/>
              <a:chExt cx="943" cy="528"/>
            </a:xfrm>
          </p:grpSpPr>
          <p:sp>
            <p:nvSpPr>
              <p:cNvPr id="112715" name="Text Box 213"/>
              <p:cNvSpPr txBox="1">
                <a:spLocks noChangeArrowheads="1"/>
              </p:cNvSpPr>
              <p:nvPr/>
            </p:nvSpPr>
            <p:spPr bwMode="auto">
              <a:xfrm>
                <a:off x="592" y="2912"/>
                <a:ext cx="943" cy="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ssthresh= cwnd/2</a:t>
                </a:r>
              </a:p>
              <a:p>
                <a:pPr algn="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cwnd = ssthresh + 3</a:t>
                </a:r>
              </a:p>
              <a:p>
                <a:pPr algn="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 i="1">
                    <a:solidFill>
                      <a:srgbClr val="000099"/>
                    </a:solidFill>
                    <a:latin typeface="+mn-lt"/>
                    <a:ea typeface="+mn-ea"/>
                  </a:rPr>
                  <a:t>retransmit missing segment</a:t>
                </a:r>
              </a:p>
              <a:p>
                <a:pPr algn="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1200">
                  <a:solidFill>
                    <a:schemeClr val="bg2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2716" name="Line 214"/>
              <p:cNvSpPr>
                <a:spLocks noChangeShapeType="1"/>
              </p:cNvSpPr>
              <p:nvPr/>
            </p:nvSpPr>
            <p:spPr bwMode="auto">
              <a:xfrm>
                <a:off x="925" y="2913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12717" name="Text Box 215"/>
              <p:cNvSpPr txBox="1">
                <a:spLocks noChangeArrowheads="1"/>
              </p:cNvSpPr>
              <p:nvPr/>
            </p:nvSpPr>
            <p:spPr bwMode="auto">
              <a:xfrm>
                <a:off x="751" y="2768"/>
                <a:ext cx="672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dupACKcount == 3</a:t>
                </a:r>
              </a:p>
            </p:txBody>
          </p:sp>
        </p:grpSp>
        <p:grpSp>
          <p:nvGrpSpPr>
            <p:cNvPr id="112709" name="Group 216"/>
            <p:cNvGrpSpPr>
              <a:grpSpLocks/>
            </p:cNvGrpSpPr>
            <p:nvPr/>
          </p:nvGrpSpPr>
          <p:grpSpPr bwMode="auto">
            <a:xfrm>
              <a:off x="1813" y="2454"/>
              <a:ext cx="971" cy="521"/>
              <a:chOff x="419" y="2872"/>
              <a:chExt cx="971" cy="521"/>
            </a:xfrm>
          </p:grpSpPr>
          <p:sp>
            <p:nvSpPr>
              <p:cNvPr id="112712" name="Text Box 217"/>
              <p:cNvSpPr txBox="1">
                <a:spLocks noChangeArrowheads="1"/>
              </p:cNvSpPr>
              <p:nvPr/>
            </p:nvSpPr>
            <p:spPr bwMode="auto">
              <a:xfrm>
                <a:off x="439" y="2872"/>
                <a:ext cx="332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timeout</a:t>
                </a:r>
              </a:p>
            </p:txBody>
          </p:sp>
          <p:sp>
            <p:nvSpPr>
              <p:cNvPr id="112713" name="Text Box 218"/>
              <p:cNvSpPr txBox="1">
                <a:spLocks noChangeArrowheads="1"/>
              </p:cNvSpPr>
              <p:nvPr/>
            </p:nvSpPr>
            <p:spPr bwMode="auto">
              <a:xfrm>
                <a:off x="419" y="2989"/>
                <a:ext cx="971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ssthresh = cwnd/2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cwnd = 1 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dupACKcount = 0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 i="1">
                    <a:solidFill>
                      <a:srgbClr val="000099"/>
                    </a:solidFill>
                    <a:latin typeface="+mn-lt"/>
                    <a:ea typeface="+mn-ea"/>
                  </a:rPr>
                  <a:t>retransmit missing segment</a:t>
                </a:r>
                <a:r>
                  <a:rPr lang="en-US" altLang="zh-CN" sz="1200">
                    <a:latin typeface="+mn-lt"/>
                    <a:ea typeface="+mn-ea"/>
                  </a:rPr>
                  <a:t> </a:t>
                </a:r>
              </a:p>
            </p:txBody>
          </p:sp>
          <p:sp>
            <p:nvSpPr>
              <p:cNvPr id="112714" name="Line 219"/>
              <p:cNvSpPr>
                <a:spLocks noChangeShapeType="1"/>
              </p:cNvSpPr>
              <p:nvPr/>
            </p:nvSpPr>
            <p:spPr bwMode="auto">
              <a:xfrm>
                <a:off x="471" y="3014"/>
                <a:ext cx="69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</p:grpSp>
        <p:sp>
          <p:nvSpPr>
            <p:cNvPr id="112710" name="Freeform 225"/>
            <p:cNvSpPr>
              <a:spLocks/>
            </p:cNvSpPr>
            <p:nvPr/>
          </p:nvSpPr>
          <p:spPr bwMode="auto">
            <a:xfrm>
              <a:off x="1722" y="2129"/>
              <a:ext cx="740" cy="1146"/>
            </a:xfrm>
            <a:custGeom>
              <a:avLst/>
              <a:gdLst>
                <a:gd name="T0" fmla="*/ 0 w 740"/>
                <a:gd name="T1" fmla="*/ 0 h 1146"/>
                <a:gd name="T2" fmla="*/ 0 w 740"/>
                <a:gd name="T3" fmla="*/ 1146 h 1146"/>
                <a:gd name="T4" fmla="*/ 740 w 740"/>
                <a:gd name="T5" fmla="*/ 1146 h 114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40" h="1146">
                  <a:moveTo>
                    <a:pt x="0" y="0"/>
                  </a:moveTo>
                  <a:lnTo>
                    <a:pt x="0" y="1146"/>
                  </a:lnTo>
                  <a:lnTo>
                    <a:pt x="740" y="114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12711" name="Freeform 226"/>
            <p:cNvSpPr>
              <a:spLocks/>
            </p:cNvSpPr>
            <p:nvPr/>
          </p:nvSpPr>
          <p:spPr bwMode="auto">
            <a:xfrm>
              <a:off x="1791" y="2146"/>
              <a:ext cx="700" cy="1051"/>
            </a:xfrm>
            <a:custGeom>
              <a:avLst/>
              <a:gdLst>
                <a:gd name="T0" fmla="*/ 700 w 700"/>
                <a:gd name="T1" fmla="*/ 1051 h 1051"/>
                <a:gd name="T2" fmla="*/ 0 w 700"/>
                <a:gd name="T3" fmla="*/ 1051 h 1051"/>
                <a:gd name="T4" fmla="*/ 0 w 700"/>
                <a:gd name="T5" fmla="*/ 0 h 10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0" h="1051">
                  <a:moveTo>
                    <a:pt x="700" y="1051"/>
                  </a:moveTo>
                  <a:lnTo>
                    <a:pt x="0" y="105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274676" name="Group 244"/>
          <p:cNvGrpSpPr>
            <a:grpSpLocks/>
          </p:cNvGrpSpPr>
          <p:nvPr/>
        </p:nvGrpSpPr>
        <p:grpSpPr bwMode="auto">
          <a:xfrm>
            <a:off x="6938963" y="3810001"/>
            <a:ext cx="2686050" cy="1920875"/>
            <a:chOff x="3371" y="2124"/>
            <a:chExt cx="1692" cy="1210"/>
          </a:xfrm>
        </p:grpSpPr>
        <p:grpSp>
          <p:nvGrpSpPr>
            <p:cNvPr id="112703" name="Group 201"/>
            <p:cNvGrpSpPr>
              <a:grpSpLocks/>
            </p:cNvGrpSpPr>
            <p:nvPr/>
          </p:nvGrpSpPr>
          <p:grpSpPr bwMode="auto">
            <a:xfrm>
              <a:off x="4120" y="2796"/>
              <a:ext cx="943" cy="538"/>
              <a:chOff x="4142" y="2802"/>
              <a:chExt cx="943" cy="538"/>
            </a:xfrm>
          </p:grpSpPr>
          <p:sp>
            <p:nvSpPr>
              <p:cNvPr id="112705" name="Text Box 202"/>
              <p:cNvSpPr txBox="1">
                <a:spLocks noChangeArrowheads="1"/>
              </p:cNvSpPr>
              <p:nvPr/>
            </p:nvSpPr>
            <p:spPr bwMode="auto">
              <a:xfrm>
                <a:off x="4142" y="2956"/>
                <a:ext cx="943" cy="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ssthresh= cwnd/2</a:t>
                </a:r>
              </a:p>
              <a:p>
                <a:pPr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cwnd = ssthresh + 3</a:t>
                </a:r>
              </a:p>
              <a:p>
                <a:pPr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 i="1">
                    <a:solidFill>
                      <a:srgbClr val="000099"/>
                    </a:solidFill>
                    <a:latin typeface="+mn-lt"/>
                    <a:ea typeface="+mn-ea"/>
                  </a:rPr>
                  <a:t>retransmit missing segment</a:t>
                </a:r>
              </a:p>
              <a:p>
                <a:pPr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1200" i="1">
                  <a:latin typeface="+mn-lt"/>
                  <a:ea typeface="+mn-ea"/>
                </a:endParaRPr>
              </a:p>
            </p:txBody>
          </p:sp>
          <p:sp>
            <p:nvSpPr>
              <p:cNvPr id="112706" name="Line 203"/>
              <p:cNvSpPr>
                <a:spLocks noChangeShapeType="1"/>
              </p:cNvSpPr>
              <p:nvPr/>
            </p:nvSpPr>
            <p:spPr bwMode="auto">
              <a:xfrm>
                <a:off x="4211" y="2950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12707" name="Text Box 204"/>
              <p:cNvSpPr txBox="1">
                <a:spLocks noChangeArrowheads="1"/>
              </p:cNvSpPr>
              <p:nvPr/>
            </p:nvSpPr>
            <p:spPr bwMode="auto">
              <a:xfrm>
                <a:off x="4154" y="2802"/>
                <a:ext cx="672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dupACKcount == 3</a:t>
                </a:r>
              </a:p>
            </p:txBody>
          </p:sp>
        </p:grpSp>
        <p:sp>
          <p:nvSpPr>
            <p:cNvPr id="112704" name="Freeform 227"/>
            <p:cNvSpPr>
              <a:spLocks/>
            </p:cNvSpPr>
            <p:nvPr/>
          </p:nvSpPr>
          <p:spPr bwMode="auto">
            <a:xfrm flipH="1">
              <a:off x="3371" y="2124"/>
              <a:ext cx="740" cy="1146"/>
            </a:xfrm>
            <a:custGeom>
              <a:avLst/>
              <a:gdLst>
                <a:gd name="T0" fmla="*/ 0 w 740"/>
                <a:gd name="T1" fmla="*/ 0 h 1146"/>
                <a:gd name="T2" fmla="*/ 0 w 740"/>
                <a:gd name="T3" fmla="*/ 1146 h 1146"/>
                <a:gd name="T4" fmla="*/ 740 w 740"/>
                <a:gd name="T5" fmla="*/ 1146 h 114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40" h="1146">
                  <a:moveTo>
                    <a:pt x="0" y="0"/>
                  </a:moveTo>
                  <a:lnTo>
                    <a:pt x="0" y="1146"/>
                  </a:lnTo>
                  <a:lnTo>
                    <a:pt x="740" y="114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274675" name="Group 243"/>
          <p:cNvGrpSpPr>
            <a:grpSpLocks/>
          </p:cNvGrpSpPr>
          <p:nvPr/>
        </p:nvGrpSpPr>
        <p:grpSpPr bwMode="auto">
          <a:xfrm>
            <a:off x="6869110" y="3835400"/>
            <a:ext cx="1111250" cy="1668462"/>
            <a:chOff x="3327" y="2140"/>
            <a:chExt cx="700" cy="1051"/>
          </a:xfrm>
        </p:grpSpPr>
        <p:sp>
          <p:nvSpPr>
            <p:cNvPr id="112697" name="Freeform 228"/>
            <p:cNvSpPr>
              <a:spLocks/>
            </p:cNvSpPr>
            <p:nvPr/>
          </p:nvSpPr>
          <p:spPr bwMode="auto">
            <a:xfrm flipH="1">
              <a:off x="3327" y="2140"/>
              <a:ext cx="700" cy="1051"/>
            </a:xfrm>
            <a:custGeom>
              <a:avLst/>
              <a:gdLst>
                <a:gd name="T0" fmla="*/ 700 w 700"/>
                <a:gd name="T1" fmla="*/ 1051 h 1051"/>
                <a:gd name="T2" fmla="*/ 0 w 700"/>
                <a:gd name="T3" fmla="*/ 1051 h 1051"/>
                <a:gd name="T4" fmla="*/ 0 w 700"/>
                <a:gd name="T5" fmla="*/ 0 h 10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0" h="1051">
                  <a:moveTo>
                    <a:pt x="700" y="1051"/>
                  </a:moveTo>
                  <a:lnTo>
                    <a:pt x="0" y="105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112698" name="Group 229"/>
            <p:cNvGrpSpPr>
              <a:grpSpLocks/>
            </p:cNvGrpSpPr>
            <p:nvPr/>
          </p:nvGrpSpPr>
          <p:grpSpPr bwMode="auto">
            <a:xfrm>
              <a:off x="3375" y="2649"/>
              <a:ext cx="633" cy="528"/>
              <a:chOff x="1167" y="3496"/>
              <a:chExt cx="633" cy="528"/>
            </a:xfrm>
          </p:grpSpPr>
          <p:sp>
            <p:nvSpPr>
              <p:cNvPr id="112699" name="Text Box 230"/>
              <p:cNvSpPr txBox="1">
                <a:spLocks noChangeArrowheads="1"/>
              </p:cNvSpPr>
              <p:nvPr/>
            </p:nvSpPr>
            <p:spPr bwMode="auto">
              <a:xfrm>
                <a:off x="1167" y="3640"/>
                <a:ext cx="633" cy="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cwnd = ssthresh</a:t>
                </a:r>
              </a:p>
              <a:p>
                <a:pPr algn="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dupACKcount = 0</a:t>
                </a:r>
              </a:p>
              <a:p>
                <a:pPr algn="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1000">
                  <a:latin typeface="+mn-lt"/>
                  <a:ea typeface="+mn-ea"/>
                </a:endParaRPr>
              </a:p>
              <a:p>
                <a:pPr algn="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1200">
                  <a:latin typeface="+mn-lt"/>
                  <a:ea typeface="+mn-ea"/>
                </a:endParaRPr>
              </a:p>
            </p:txBody>
          </p:sp>
          <p:grpSp>
            <p:nvGrpSpPr>
              <p:cNvPr id="112700" name="Group 231"/>
              <p:cNvGrpSpPr>
                <a:grpSpLocks/>
              </p:cNvGrpSpPr>
              <p:nvPr/>
            </p:nvGrpSpPr>
            <p:grpSpPr bwMode="auto">
              <a:xfrm>
                <a:off x="1190" y="3496"/>
                <a:ext cx="582" cy="155"/>
                <a:chOff x="1190" y="3496"/>
                <a:chExt cx="582" cy="155"/>
              </a:xfrm>
            </p:grpSpPr>
            <p:sp>
              <p:nvSpPr>
                <p:cNvPr id="112701" name="Line 232"/>
                <p:cNvSpPr>
                  <a:spLocks noChangeShapeType="1"/>
                </p:cNvSpPr>
                <p:nvPr/>
              </p:nvSpPr>
              <p:spPr bwMode="auto">
                <a:xfrm>
                  <a:off x="1190" y="3641"/>
                  <a:ext cx="53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112702" name="Text Box 233"/>
                <p:cNvSpPr txBox="1">
                  <a:spLocks noChangeArrowheads="1"/>
                </p:cNvSpPr>
                <p:nvPr/>
              </p:nvSpPr>
              <p:spPr bwMode="auto">
                <a:xfrm>
                  <a:off x="1370" y="3496"/>
                  <a:ext cx="402" cy="1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anose="05000000000000000000" pitchFamily="2" charset="2"/>
                    <a:buChar char="v"/>
                    <a:defRPr sz="3200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algn="r"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zh-CN" sz="1000">
                      <a:latin typeface="+mn-lt"/>
                      <a:ea typeface="+mn-ea"/>
                    </a:rPr>
                    <a:t>New ACK</a:t>
                  </a:r>
                </a:p>
              </p:txBody>
            </p:sp>
          </p:grpSp>
        </p:grpSp>
      </p:grpSp>
      <p:grpSp>
        <p:nvGrpSpPr>
          <p:cNvPr id="274673" name="Group 241"/>
          <p:cNvGrpSpPr>
            <a:grpSpLocks/>
          </p:cNvGrpSpPr>
          <p:nvPr/>
        </p:nvGrpSpPr>
        <p:grpSpPr bwMode="auto">
          <a:xfrm>
            <a:off x="2438401" y="1801813"/>
            <a:ext cx="4530725" cy="2663825"/>
            <a:chOff x="536" y="859"/>
            <a:chExt cx="2854" cy="1678"/>
          </a:xfrm>
        </p:grpSpPr>
        <p:grpSp>
          <p:nvGrpSpPr>
            <p:cNvPr id="112674" name="Group 161"/>
            <p:cNvGrpSpPr>
              <a:grpSpLocks/>
            </p:cNvGrpSpPr>
            <p:nvPr/>
          </p:nvGrpSpPr>
          <p:grpSpPr bwMode="auto">
            <a:xfrm>
              <a:off x="1329" y="1320"/>
              <a:ext cx="800" cy="754"/>
              <a:chOff x="996" y="1773"/>
              <a:chExt cx="800" cy="754"/>
            </a:xfrm>
          </p:grpSpPr>
          <p:sp>
            <p:nvSpPr>
              <p:cNvPr id="112695" name="Oval 162"/>
              <p:cNvSpPr>
                <a:spLocks noChangeArrowheads="1"/>
              </p:cNvSpPr>
              <p:nvPr/>
            </p:nvSpPr>
            <p:spPr bwMode="auto">
              <a:xfrm>
                <a:off x="996" y="1773"/>
                <a:ext cx="800" cy="754"/>
              </a:xfrm>
              <a:prstGeom prst="ellipse">
                <a:avLst/>
              </a:prstGeom>
              <a:solidFill>
                <a:schemeClr val="accent1">
                  <a:lumMod val="10000"/>
                  <a:lumOff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1pPr>
                <a:lvl2pPr marL="742950" indent="-28575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2pPr>
                <a:lvl3pPr marL="11430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3pPr>
                <a:lvl4pPr marL="16002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4pPr>
                <a:lvl5pPr marL="2057400" indent="-228600" algn="ctr"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dirty="0">
                  <a:latin typeface="+mn-lt"/>
                  <a:ea typeface="+mn-ea"/>
                </a:endParaRPr>
              </a:p>
            </p:txBody>
          </p:sp>
          <p:sp>
            <p:nvSpPr>
              <p:cNvPr id="112696" name="Text Box 163"/>
              <p:cNvSpPr txBox="1">
                <a:spLocks noChangeArrowheads="1"/>
              </p:cNvSpPr>
              <p:nvPr/>
            </p:nvSpPr>
            <p:spPr bwMode="auto">
              <a:xfrm>
                <a:off x="1208" y="1946"/>
                <a:ext cx="388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 dirty="0">
                    <a:latin typeface="+mn-lt"/>
                    <a:ea typeface="+mn-ea"/>
                  </a:rPr>
                  <a:t>slow </a:t>
                </a:r>
              </a:p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 dirty="0">
                    <a:latin typeface="+mn-lt"/>
                    <a:ea typeface="+mn-ea"/>
                  </a:rPr>
                  <a:t>start</a:t>
                </a:r>
              </a:p>
            </p:txBody>
          </p:sp>
        </p:grpSp>
        <p:grpSp>
          <p:nvGrpSpPr>
            <p:cNvPr id="112675" name="Group 177"/>
            <p:cNvGrpSpPr>
              <a:grpSpLocks/>
            </p:cNvGrpSpPr>
            <p:nvPr/>
          </p:nvGrpSpPr>
          <p:grpSpPr bwMode="auto">
            <a:xfrm>
              <a:off x="604" y="2026"/>
              <a:ext cx="971" cy="511"/>
              <a:chOff x="492" y="2713"/>
              <a:chExt cx="971" cy="511"/>
            </a:xfrm>
          </p:grpSpPr>
          <p:sp>
            <p:nvSpPr>
              <p:cNvPr id="112692" name="Text Box 178"/>
              <p:cNvSpPr txBox="1">
                <a:spLocks noChangeArrowheads="1"/>
              </p:cNvSpPr>
              <p:nvPr/>
            </p:nvSpPr>
            <p:spPr bwMode="auto">
              <a:xfrm>
                <a:off x="777" y="2713"/>
                <a:ext cx="332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timeout</a:t>
                </a:r>
              </a:p>
            </p:txBody>
          </p:sp>
          <p:sp>
            <p:nvSpPr>
              <p:cNvPr id="112693" name="Text Box 179"/>
              <p:cNvSpPr txBox="1">
                <a:spLocks noChangeArrowheads="1"/>
              </p:cNvSpPr>
              <p:nvPr/>
            </p:nvSpPr>
            <p:spPr bwMode="auto">
              <a:xfrm>
                <a:off x="492" y="2840"/>
                <a:ext cx="971" cy="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ssthresh = cwnd/2 </a:t>
                </a:r>
              </a:p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cwnd = 1 MSS</a:t>
                </a:r>
              </a:p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dupACKcount = 0</a:t>
                </a:r>
              </a:p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 i="1">
                    <a:solidFill>
                      <a:srgbClr val="000099"/>
                    </a:solidFill>
                    <a:latin typeface="+mn-lt"/>
                    <a:ea typeface="+mn-ea"/>
                  </a:rPr>
                  <a:t>retransmit missing segment</a:t>
                </a:r>
                <a:r>
                  <a:rPr lang="en-US" altLang="zh-CN" sz="1200">
                    <a:latin typeface="+mn-lt"/>
                    <a:ea typeface="+mn-ea"/>
                  </a:rPr>
                  <a:t> </a:t>
                </a:r>
              </a:p>
            </p:txBody>
          </p:sp>
          <p:sp>
            <p:nvSpPr>
              <p:cNvPr id="112694" name="Line 180"/>
              <p:cNvSpPr>
                <a:spLocks noChangeShapeType="1"/>
              </p:cNvSpPr>
              <p:nvPr/>
            </p:nvSpPr>
            <p:spPr bwMode="auto">
              <a:xfrm>
                <a:off x="709" y="2855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112676" name="Group 186"/>
            <p:cNvGrpSpPr>
              <a:grpSpLocks/>
            </p:cNvGrpSpPr>
            <p:nvPr/>
          </p:nvGrpSpPr>
          <p:grpSpPr bwMode="auto">
            <a:xfrm>
              <a:off x="2173" y="960"/>
              <a:ext cx="1217" cy="532"/>
              <a:chOff x="2683" y="798"/>
              <a:chExt cx="1217" cy="532"/>
            </a:xfrm>
          </p:grpSpPr>
          <p:sp>
            <p:nvSpPr>
              <p:cNvPr id="112689" name="Text Box 187"/>
              <p:cNvSpPr txBox="1">
                <a:spLocks noChangeArrowheads="1"/>
              </p:cNvSpPr>
              <p:nvPr/>
            </p:nvSpPr>
            <p:spPr bwMode="auto">
              <a:xfrm>
                <a:off x="2683" y="917"/>
                <a:ext cx="1217" cy="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cwnd = cwnd+MSS</a:t>
                </a:r>
              </a:p>
              <a:p>
                <a:pPr eaLnBrk="1" hangingPunct="1">
                  <a:lnSpc>
                    <a:spcPct val="9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dupACKcount = 0</a:t>
                </a:r>
              </a:p>
              <a:p>
                <a:pPr eaLnBrk="1" hangingPunct="1">
                  <a:lnSpc>
                    <a:spcPct val="9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 i="1">
                    <a:solidFill>
                      <a:srgbClr val="000099"/>
                    </a:solidFill>
                    <a:latin typeface="+mn-lt"/>
                    <a:ea typeface="+mn-ea"/>
                  </a:rPr>
                  <a:t>transmit new segment(s), as allowed</a:t>
                </a:r>
              </a:p>
              <a:p>
                <a:pPr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1200">
                  <a:latin typeface="+mn-lt"/>
                  <a:ea typeface="+mn-ea"/>
                </a:endParaRPr>
              </a:p>
            </p:txBody>
          </p:sp>
          <p:sp>
            <p:nvSpPr>
              <p:cNvPr id="112690" name="Line 188"/>
              <p:cNvSpPr>
                <a:spLocks noChangeShapeType="1"/>
              </p:cNvSpPr>
              <p:nvPr/>
            </p:nvSpPr>
            <p:spPr bwMode="auto">
              <a:xfrm>
                <a:off x="2744" y="934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12691" name="Text Box 189"/>
              <p:cNvSpPr txBox="1">
                <a:spLocks noChangeArrowheads="1"/>
              </p:cNvSpPr>
              <p:nvPr/>
            </p:nvSpPr>
            <p:spPr bwMode="auto">
              <a:xfrm>
                <a:off x="2697" y="798"/>
                <a:ext cx="391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new ACK</a:t>
                </a:r>
              </a:p>
            </p:txBody>
          </p:sp>
        </p:grpSp>
        <p:sp>
          <p:nvSpPr>
            <p:cNvPr id="112677" name="Freeform 205"/>
            <p:cNvSpPr>
              <a:spLocks/>
            </p:cNvSpPr>
            <p:nvPr/>
          </p:nvSpPr>
          <p:spPr bwMode="auto">
            <a:xfrm>
              <a:off x="1601" y="1129"/>
              <a:ext cx="313" cy="201"/>
            </a:xfrm>
            <a:custGeom>
              <a:avLst/>
              <a:gdLst>
                <a:gd name="T0" fmla="*/ 25 w 313"/>
                <a:gd name="T1" fmla="*/ 169 h 201"/>
                <a:gd name="T2" fmla="*/ 153 w 313"/>
                <a:gd name="T3" fmla="*/ 7 h 201"/>
                <a:gd name="T4" fmla="*/ 258 w 313"/>
                <a:gd name="T5" fmla="*/ 201 h 2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3" h="201">
                  <a:moveTo>
                    <a:pt x="25" y="169"/>
                  </a:moveTo>
                  <a:cubicBezTo>
                    <a:pt x="0" y="108"/>
                    <a:pt x="5" y="0"/>
                    <a:pt x="153" y="7"/>
                  </a:cubicBezTo>
                  <a:cubicBezTo>
                    <a:pt x="302" y="12"/>
                    <a:pt x="313" y="87"/>
                    <a:pt x="258" y="20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12678" name="Freeform 206"/>
            <p:cNvSpPr>
              <a:spLocks/>
            </p:cNvSpPr>
            <p:nvPr/>
          </p:nvSpPr>
          <p:spPr bwMode="auto">
            <a:xfrm rot="2575893">
              <a:off x="1950" y="1316"/>
              <a:ext cx="313" cy="201"/>
            </a:xfrm>
            <a:custGeom>
              <a:avLst/>
              <a:gdLst>
                <a:gd name="T0" fmla="*/ 25 w 313"/>
                <a:gd name="T1" fmla="*/ 169 h 201"/>
                <a:gd name="T2" fmla="*/ 153 w 313"/>
                <a:gd name="T3" fmla="*/ 7 h 201"/>
                <a:gd name="T4" fmla="*/ 258 w 313"/>
                <a:gd name="T5" fmla="*/ 201 h 2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3" h="201">
                  <a:moveTo>
                    <a:pt x="25" y="169"/>
                  </a:moveTo>
                  <a:cubicBezTo>
                    <a:pt x="0" y="108"/>
                    <a:pt x="5" y="0"/>
                    <a:pt x="153" y="7"/>
                  </a:cubicBezTo>
                  <a:cubicBezTo>
                    <a:pt x="302" y="12"/>
                    <a:pt x="313" y="87"/>
                    <a:pt x="258" y="20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112679" name="Group 207"/>
            <p:cNvGrpSpPr>
              <a:grpSpLocks/>
            </p:cNvGrpSpPr>
            <p:nvPr/>
          </p:nvGrpSpPr>
          <p:grpSpPr bwMode="auto">
            <a:xfrm>
              <a:off x="1486" y="859"/>
              <a:ext cx="626" cy="369"/>
              <a:chOff x="4295" y="2922"/>
              <a:chExt cx="626" cy="369"/>
            </a:xfrm>
          </p:grpSpPr>
          <p:sp>
            <p:nvSpPr>
              <p:cNvPr id="112686" name="Text Box 208"/>
              <p:cNvSpPr txBox="1">
                <a:spLocks noChangeArrowheads="1"/>
              </p:cNvSpPr>
              <p:nvPr/>
            </p:nvSpPr>
            <p:spPr bwMode="auto">
              <a:xfrm>
                <a:off x="4322" y="3062"/>
                <a:ext cx="599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dupACKcount++</a:t>
                </a:r>
              </a:p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zh-CN" sz="1200">
                  <a:latin typeface="+mn-lt"/>
                  <a:ea typeface="+mn-ea"/>
                </a:endParaRPr>
              </a:p>
            </p:txBody>
          </p:sp>
          <p:sp>
            <p:nvSpPr>
              <p:cNvPr id="112687" name="Line 209"/>
              <p:cNvSpPr>
                <a:spLocks noChangeShapeType="1"/>
              </p:cNvSpPr>
              <p:nvPr/>
            </p:nvSpPr>
            <p:spPr bwMode="auto">
              <a:xfrm>
                <a:off x="4353" y="3071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12688" name="Text Box 210"/>
              <p:cNvSpPr txBox="1">
                <a:spLocks noChangeArrowheads="1"/>
              </p:cNvSpPr>
              <p:nvPr/>
            </p:nvSpPr>
            <p:spPr bwMode="auto">
              <a:xfrm>
                <a:off x="4295" y="2922"/>
                <a:ext cx="534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duplicate ACK</a:t>
                </a:r>
              </a:p>
            </p:txBody>
          </p:sp>
        </p:grpSp>
        <p:sp>
          <p:nvSpPr>
            <p:cNvPr id="112680" name="Freeform 211"/>
            <p:cNvSpPr>
              <a:spLocks/>
            </p:cNvSpPr>
            <p:nvPr/>
          </p:nvSpPr>
          <p:spPr bwMode="auto">
            <a:xfrm rot="-8222029">
              <a:off x="1204" y="1903"/>
              <a:ext cx="313" cy="201"/>
            </a:xfrm>
            <a:custGeom>
              <a:avLst/>
              <a:gdLst>
                <a:gd name="T0" fmla="*/ 25 w 313"/>
                <a:gd name="T1" fmla="*/ 169 h 201"/>
                <a:gd name="T2" fmla="*/ 153 w 313"/>
                <a:gd name="T3" fmla="*/ 7 h 201"/>
                <a:gd name="T4" fmla="*/ 258 w 313"/>
                <a:gd name="T5" fmla="*/ 201 h 2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3" h="201">
                  <a:moveTo>
                    <a:pt x="25" y="169"/>
                  </a:moveTo>
                  <a:cubicBezTo>
                    <a:pt x="0" y="108"/>
                    <a:pt x="5" y="0"/>
                    <a:pt x="153" y="7"/>
                  </a:cubicBezTo>
                  <a:cubicBezTo>
                    <a:pt x="302" y="12"/>
                    <a:pt x="313" y="87"/>
                    <a:pt x="258" y="20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12681" name="Line 234"/>
            <p:cNvSpPr>
              <a:spLocks noChangeShapeType="1"/>
            </p:cNvSpPr>
            <p:nvPr/>
          </p:nvSpPr>
          <p:spPr bwMode="auto">
            <a:xfrm>
              <a:off x="536" y="1649"/>
              <a:ext cx="75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grpSp>
          <p:nvGrpSpPr>
            <p:cNvPr id="112682" name="Group 235"/>
            <p:cNvGrpSpPr>
              <a:grpSpLocks/>
            </p:cNvGrpSpPr>
            <p:nvPr/>
          </p:nvGrpSpPr>
          <p:grpSpPr bwMode="auto">
            <a:xfrm>
              <a:off x="570" y="1255"/>
              <a:ext cx="633" cy="418"/>
              <a:chOff x="592" y="936"/>
              <a:chExt cx="633" cy="418"/>
            </a:xfrm>
          </p:grpSpPr>
          <p:sp>
            <p:nvSpPr>
              <p:cNvPr id="112683" name="Text Box 236"/>
              <p:cNvSpPr txBox="1">
                <a:spLocks noChangeArrowheads="1"/>
              </p:cNvSpPr>
              <p:nvPr/>
            </p:nvSpPr>
            <p:spPr bwMode="auto">
              <a:xfrm>
                <a:off x="816" y="936"/>
                <a:ext cx="15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L</a:t>
                </a:r>
              </a:p>
            </p:txBody>
          </p:sp>
          <p:sp>
            <p:nvSpPr>
              <p:cNvPr id="112684" name="Text Box 237"/>
              <p:cNvSpPr txBox="1">
                <a:spLocks noChangeArrowheads="1"/>
              </p:cNvSpPr>
              <p:nvPr/>
            </p:nvSpPr>
            <p:spPr bwMode="auto">
              <a:xfrm>
                <a:off x="592" y="1063"/>
                <a:ext cx="633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cwnd = 1 MSS</a:t>
                </a:r>
              </a:p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ssthresh = 64 KB</a:t>
                </a:r>
              </a:p>
              <a:p>
                <a:pPr algn="ctr" eaLnBrk="1" hangingPunct="1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000">
                    <a:latin typeface="+mn-lt"/>
                    <a:ea typeface="+mn-ea"/>
                  </a:rPr>
                  <a:t>dupACKcount = 0</a:t>
                </a:r>
                <a:endParaRPr lang="en-US" altLang="zh-CN" sz="1200">
                  <a:latin typeface="+mn-lt"/>
                  <a:ea typeface="+mn-ea"/>
                </a:endParaRPr>
              </a:p>
            </p:txBody>
          </p:sp>
          <p:sp>
            <p:nvSpPr>
              <p:cNvPr id="112685" name="Line 238"/>
              <p:cNvSpPr>
                <a:spLocks noChangeShapeType="1"/>
              </p:cNvSpPr>
              <p:nvPr/>
            </p:nvSpPr>
            <p:spPr bwMode="auto">
              <a:xfrm>
                <a:off x="641" y="1078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74687" name="Group 255"/>
          <p:cNvGrpSpPr>
            <a:grpSpLocks/>
          </p:cNvGrpSpPr>
          <p:nvPr/>
        </p:nvGrpSpPr>
        <p:grpSpPr bwMode="auto">
          <a:xfrm>
            <a:off x="2392363" y="3238500"/>
            <a:ext cx="3167062" cy="1312862"/>
            <a:chOff x="509" y="1766"/>
            <a:chExt cx="1995" cy="827"/>
          </a:xfrm>
        </p:grpSpPr>
        <p:pic>
          <p:nvPicPr>
            <p:cNvPr id="112671" name="Picture 25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09" y="1992"/>
              <a:ext cx="262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72" name="Picture 25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242" y="1766"/>
              <a:ext cx="262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73" name="Picture 25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64" y="2348"/>
              <a:ext cx="262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4729" name="Group 297"/>
          <p:cNvGrpSpPr>
            <a:grpSpLocks/>
          </p:cNvGrpSpPr>
          <p:nvPr/>
        </p:nvGrpSpPr>
        <p:grpSpPr bwMode="auto">
          <a:xfrm>
            <a:off x="5089526" y="1465263"/>
            <a:ext cx="4333875" cy="3243263"/>
            <a:chOff x="2205" y="641"/>
            <a:chExt cx="2730" cy="2043"/>
          </a:xfrm>
        </p:grpSpPr>
        <p:grpSp>
          <p:nvGrpSpPr>
            <p:cNvPr id="112656" name="Group 282"/>
            <p:cNvGrpSpPr>
              <a:grpSpLocks/>
            </p:cNvGrpSpPr>
            <p:nvPr/>
          </p:nvGrpSpPr>
          <p:grpSpPr bwMode="auto">
            <a:xfrm>
              <a:off x="3381" y="2381"/>
              <a:ext cx="583" cy="303"/>
              <a:chOff x="1166" y="3601"/>
              <a:chExt cx="583" cy="303"/>
            </a:xfrm>
          </p:grpSpPr>
          <p:grpSp>
            <p:nvGrpSpPr>
              <p:cNvPr id="112667" name="Group 283"/>
              <p:cNvGrpSpPr>
                <a:grpSpLocks/>
              </p:cNvGrpSpPr>
              <p:nvPr/>
            </p:nvGrpSpPr>
            <p:grpSpPr bwMode="auto">
              <a:xfrm>
                <a:off x="1166" y="3601"/>
                <a:ext cx="583" cy="303"/>
                <a:chOff x="990" y="4570"/>
                <a:chExt cx="597" cy="380"/>
              </a:xfrm>
            </p:grpSpPr>
            <p:pic>
              <p:nvPicPr>
                <p:cNvPr id="112669" name="Picture 284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" y="4570"/>
                  <a:ext cx="597" cy="3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2670" name="Rectangle 285"/>
                <p:cNvSpPr>
                  <a:spLocks noChangeArrowheads="1"/>
                </p:cNvSpPr>
                <p:nvPr/>
              </p:nvSpPr>
              <p:spPr bwMode="auto">
                <a:xfrm>
                  <a:off x="1124" y="4679"/>
                  <a:ext cx="356" cy="148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112668" name="Text Box 286"/>
              <p:cNvSpPr txBox="1">
                <a:spLocks noChangeArrowheads="1"/>
              </p:cNvSpPr>
              <p:nvPr/>
            </p:nvSpPr>
            <p:spPr bwMode="auto">
              <a:xfrm>
                <a:off x="1274" y="3633"/>
                <a:ext cx="397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200" b="1" i="1">
                    <a:solidFill>
                      <a:schemeClr val="accent2"/>
                    </a:solidFill>
                    <a:latin typeface="+mn-lt"/>
                    <a:ea typeface="+mn-ea"/>
                  </a:rPr>
                  <a:t>New</a:t>
                </a: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200" b="1" i="1">
                    <a:solidFill>
                      <a:schemeClr val="accent2"/>
                    </a:solidFill>
                    <a:latin typeface="+mn-lt"/>
                    <a:ea typeface="+mn-ea"/>
                  </a:rPr>
                  <a:t>ACK!</a:t>
                </a:r>
              </a:p>
            </p:txBody>
          </p:sp>
        </p:grpSp>
        <p:grpSp>
          <p:nvGrpSpPr>
            <p:cNvPr id="112657" name="Group 287"/>
            <p:cNvGrpSpPr>
              <a:grpSpLocks/>
            </p:cNvGrpSpPr>
            <p:nvPr/>
          </p:nvGrpSpPr>
          <p:grpSpPr bwMode="auto">
            <a:xfrm>
              <a:off x="2205" y="700"/>
              <a:ext cx="583" cy="303"/>
              <a:chOff x="1166" y="3601"/>
              <a:chExt cx="583" cy="303"/>
            </a:xfrm>
          </p:grpSpPr>
          <p:grpSp>
            <p:nvGrpSpPr>
              <p:cNvPr id="112663" name="Group 288"/>
              <p:cNvGrpSpPr>
                <a:grpSpLocks/>
              </p:cNvGrpSpPr>
              <p:nvPr/>
            </p:nvGrpSpPr>
            <p:grpSpPr bwMode="auto">
              <a:xfrm>
                <a:off x="1166" y="3601"/>
                <a:ext cx="583" cy="303"/>
                <a:chOff x="990" y="4570"/>
                <a:chExt cx="597" cy="380"/>
              </a:xfrm>
            </p:grpSpPr>
            <p:pic>
              <p:nvPicPr>
                <p:cNvPr id="112665" name="Picture 289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" y="4570"/>
                  <a:ext cx="597" cy="3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2666" name="Rectangle 290"/>
                <p:cNvSpPr>
                  <a:spLocks noChangeArrowheads="1"/>
                </p:cNvSpPr>
                <p:nvPr/>
              </p:nvSpPr>
              <p:spPr bwMode="auto">
                <a:xfrm>
                  <a:off x="1124" y="4679"/>
                  <a:ext cx="356" cy="148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112664" name="Text Box 291"/>
              <p:cNvSpPr txBox="1">
                <a:spLocks noChangeArrowheads="1"/>
              </p:cNvSpPr>
              <p:nvPr/>
            </p:nvSpPr>
            <p:spPr bwMode="auto">
              <a:xfrm>
                <a:off x="1274" y="3633"/>
                <a:ext cx="397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200" b="1" i="1">
                    <a:solidFill>
                      <a:schemeClr val="accent2"/>
                    </a:solidFill>
                    <a:latin typeface="+mn-lt"/>
                    <a:ea typeface="+mn-ea"/>
                  </a:rPr>
                  <a:t>New</a:t>
                </a: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200" b="1" i="1">
                    <a:solidFill>
                      <a:schemeClr val="accent2"/>
                    </a:solidFill>
                    <a:latin typeface="+mn-lt"/>
                    <a:ea typeface="+mn-ea"/>
                  </a:rPr>
                  <a:t>ACK!</a:t>
                </a:r>
              </a:p>
            </p:txBody>
          </p:sp>
        </p:grpSp>
        <p:grpSp>
          <p:nvGrpSpPr>
            <p:cNvPr id="112658" name="Group 292"/>
            <p:cNvGrpSpPr>
              <a:grpSpLocks/>
            </p:cNvGrpSpPr>
            <p:nvPr/>
          </p:nvGrpSpPr>
          <p:grpSpPr bwMode="auto">
            <a:xfrm>
              <a:off x="4352" y="641"/>
              <a:ext cx="583" cy="303"/>
              <a:chOff x="1166" y="3601"/>
              <a:chExt cx="583" cy="303"/>
            </a:xfrm>
          </p:grpSpPr>
          <p:grpSp>
            <p:nvGrpSpPr>
              <p:cNvPr id="112659" name="Group 293"/>
              <p:cNvGrpSpPr>
                <a:grpSpLocks/>
              </p:cNvGrpSpPr>
              <p:nvPr/>
            </p:nvGrpSpPr>
            <p:grpSpPr bwMode="auto">
              <a:xfrm>
                <a:off x="1166" y="3601"/>
                <a:ext cx="583" cy="303"/>
                <a:chOff x="990" y="4570"/>
                <a:chExt cx="597" cy="380"/>
              </a:xfrm>
            </p:grpSpPr>
            <p:pic>
              <p:nvPicPr>
                <p:cNvPr id="112661" name="Picture 294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" y="4570"/>
                  <a:ext cx="597" cy="3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2662" name="Rectangle 295"/>
                <p:cNvSpPr>
                  <a:spLocks noChangeArrowheads="1"/>
                </p:cNvSpPr>
                <p:nvPr/>
              </p:nvSpPr>
              <p:spPr bwMode="auto">
                <a:xfrm>
                  <a:off x="1124" y="4679"/>
                  <a:ext cx="356" cy="148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1pPr>
                  <a:lvl2pPr marL="742950" indent="-28575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2pPr>
                  <a:lvl3pPr marL="11430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3pPr>
                  <a:lvl4pPr marL="16002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4pPr>
                  <a:lvl5pPr marL="2057400" indent="-228600" algn="ctr"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anose="020B060403050404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dirty="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112660" name="Text Box 296"/>
              <p:cNvSpPr txBox="1">
                <a:spLocks noChangeArrowheads="1"/>
              </p:cNvSpPr>
              <p:nvPr/>
            </p:nvSpPr>
            <p:spPr bwMode="auto">
              <a:xfrm>
                <a:off x="1274" y="3633"/>
                <a:ext cx="397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anose="05000000000000000000" pitchFamily="2" charset="2"/>
                  <a:buChar char="v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200" b="1" i="1">
                    <a:solidFill>
                      <a:schemeClr val="accent2"/>
                    </a:solidFill>
                    <a:latin typeface="+mn-lt"/>
                    <a:ea typeface="+mn-ea"/>
                  </a:rPr>
                  <a:t>New</a:t>
                </a:r>
              </a:p>
              <a:p>
                <a:pPr algn="ctr">
                  <a:lnSpc>
                    <a:spcPct val="8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200" b="1" i="1">
                    <a:solidFill>
                      <a:schemeClr val="accent2"/>
                    </a:solidFill>
                    <a:latin typeface="+mn-lt"/>
                    <a:ea typeface="+mn-ea"/>
                  </a:rPr>
                  <a:t>ACK!</a:t>
                </a:r>
              </a:p>
            </p:txBody>
          </p:sp>
        </p:grp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185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7431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4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4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4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74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74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4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74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74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Is TCP fair to hosts in terms of achieved throughputs?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186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629391882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9" name="Rectangle 4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TCP Fairness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187</a:t>
            </a:fld>
            <a:endParaRPr lang="en-US" altLang="zh-CN" dirty="0"/>
          </a:p>
        </p:txBody>
      </p:sp>
      <p:sp>
        <p:nvSpPr>
          <p:cNvPr id="129027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328069" y="1511301"/>
            <a:ext cx="7620000" cy="21907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zh-CN" sz="2400">
                <a:solidFill>
                  <a:srgbClr val="FF0000"/>
                </a:solidFill>
                <a:ea typeface="宋体" panose="02010600030101010101" pitchFamily="2" charset="-122"/>
              </a:rPr>
              <a:t>Fairness goal:</a:t>
            </a:r>
            <a:r>
              <a:rPr lang="en-US" altLang="zh-CN" sz="2400">
                <a:ea typeface="宋体" panose="02010600030101010101" pitchFamily="2" charset="-122"/>
              </a:rPr>
              <a:t> if K TCP sessions share same bottleneck link of bandwidth R, each should have average rate of R/K</a:t>
            </a:r>
          </a:p>
        </p:txBody>
      </p:sp>
      <p:grpSp>
        <p:nvGrpSpPr>
          <p:cNvPr id="129028" name="Group 44"/>
          <p:cNvGrpSpPr>
            <a:grpSpLocks/>
          </p:cNvGrpSpPr>
          <p:nvPr/>
        </p:nvGrpSpPr>
        <p:grpSpPr bwMode="auto">
          <a:xfrm>
            <a:off x="3200400" y="3048001"/>
            <a:ext cx="5016500" cy="2352676"/>
            <a:chOff x="2510" y="2444"/>
            <a:chExt cx="3160" cy="1482"/>
          </a:xfrm>
        </p:grpSpPr>
        <p:sp>
          <p:nvSpPr>
            <p:cNvPr id="129031" name="Line 2"/>
            <p:cNvSpPr>
              <a:spLocks noChangeShapeType="1"/>
            </p:cNvSpPr>
            <p:nvPr/>
          </p:nvSpPr>
          <p:spPr bwMode="auto">
            <a:xfrm>
              <a:off x="4422" y="3180"/>
              <a:ext cx="1218" cy="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graphicFrame>
          <p:nvGraphicFramePr>
            <p:cNvPr id="129032" name="Object 7"/>
            <p:cNvGraphicFramePr>
              <a:graphicFrameLocks noChangeAspect="1"/>
            </p:cNvGraphicFramePr>
            <p:nvPr/>
          </p:nvGraphicFramePr>
          <p:xfrm>
            <a:off x="2846" y="3284"/>
            <a:ext cx="407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846" name="Clip" r:id="rId4" imgW="1307263" imgH="1084139" progId="MS_ClipArt_Gallery.2">
                    <p:embed/>
                  </p:oleObj>
                </mc:Choice>
                <mc:Fallback>
                  <p:oleObj name="Clip" r:id="rId4" imgW="1307263" imgH="1084139" progId="MS_ClipArt_Gallery.2">
                    <p:embed/>
                    <p:pic>
                      <p:nvPicPr>
                        <p:cNvPr id="129032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6" y="3284"/>
                          <a:ext cx="407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9033" name="Oval 8"/>
            <p:cNvSpPr>
              <a:spLocks noChangeArrowheads="1"/>
            </p:cNvSpPr>
            <p:nvPr/>
          </p:nvSpPr>
          <p:spPr bwMode="auto">
            <a:xfrm>
              <a:off x="3670" y="3144"/>
              <a:ext cx="755" cy="233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129034" name="Rectangle 9"/>
            <p:cNvSpPr>
              <a:spLocks noChangeArrowheads="1"/>
            </p:cNvSpPr>
            <p:nvPr/>
          </p:nvSpPr>
          <p:spPr bwMode="auto">
            <a:xfrm>
              <a:off x="3670" y="3101"/>
              <a:ext cx="755" cy="16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400" dirty="0">
                <a:latin typeface="+mn-lt"/>
                <a:ea typeface="+mn-ea"/>
              </a:endParaRPr>
            </a:p>
          </p:txBody>
        </p:sp>
        <p:sp>
          <p:nvSpPr>
            <p:cNvPr id="129035" name="Oval 10"/>
            <p:cNvSpPr>
              <a:spLocks noChangeArrowheads="1"/>
            </p:cNvSpPr>
            <p:nvPr/>
          </p:nvSpPr>
          <p:spPr bwMode="auto">
            <a:xfrm>
              <a:off x="3676" y="2957"/>
              <a:ext cx="755" cy="271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grpSp>
          <p:nvGrpSpPr>
            <p:cNvPr id="129036" name="Group 11"/>
            <p:cNvGrpSpPr>
              <a:grpSpLocks/>
            </p:cNvGrpSpPr>
            <p:nvPr/>
          </p:nvGrpSpPr>
          <p:grpSpPr bwMode="auto">
            <a:xfrm>
              <a:off x="3894" y="2976"/>
              <a:ext cx="314" cy="75"/>
              <a:chOff x="2208" y="2184"/>
              <a:chExt cx="176" cy="69"/>
            </a:xfrm>
          </p:grpSpPr>
          <p:grpSp>
            <p:nvGrpSpPr>
              <p:cNvPr id="129060" name="Group 12"/>
              <p:cNvGrpSpPr>
                <a:grpSpLocks/>
              </p:cNvGrpSpPr>
              <p:nvPr/>
            </p:nvGrpSpPr>
            <p:grpSpPr bwMode="auto">
              <a:xfrm>
                <a:off x="2208" y="2185"/>
                <a:ext cx="176" cy="68"/>
                <a:chOff x="2848" y="848"/>
                <a:chExt cx="140" cy="98"/>
              </a:xfrm>
            </p:grpSpPr>
            <p:sp>
              <p:nvSpPr>
                <p:cNvPr id="129065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129066" name="Line 1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129067" name="Line 1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129061" name="Group 16"/>
              <p:cNvGrpSpPr>
                <a:grpSpLocks/>
              </p:cNvGrpSpPr>
              <p:nvPr/>
            </p:nvGrpSpPr>
            <p:grpSpPr bwMode="auto">
              <a:xfrm flipV="1">
                <a:off x="2208" y="2184"/>
                <a:ext cx="176" cy="68"/>
                <a:chOff x="2848" y="848"/>
                <a:chExt cx="140" cy="98"/>
              </a:xfrm>
            </p:grpSpPr>
            <p:sp>
              <p:nvSpPr>
                <p:cNvPr id="129062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129063" name="Line 1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129064" name="Line 1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129037" name="Oval 20"/>
            <p:cNvSpPr>
              <a:spLocks noChangeArrowheads="1"/>
            </p:cNvSpPr>
            <p:nvPr/>
          </p:nvSpPr>
          <p:spPr bwMode="auto">
            <a:xfrm>
              <a:off x="4846" y="3150"/>
              <a:ext cx="755" cy="233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129038" name="Line 21"/>
            <p:cNvSpPr>
              <a:spLocks noChangeShapeType="1"/>
            </p:cNvSpPr>
            <p:nvPr/>
          </p:nvSpPr>
          <p:spPr bwMode="auto">
            <a:xfrm>
              <a:off x="4852" y="3137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29039" name="Rectangle 22"/>
            <p:cNvSpPr>
              <a:spLocks noChangeArrowheads="1"/>
            </p:cNvSpPr>
            <p:nvPr/>
          </p:nvSpPr>
          <p:spPr bwMode="auto">
            <a:xfrm>
              <a:off x="4852" y="3113"/>
              <a:ext cx="755" cy="16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400" dirty="0">
                <a:latin typeface="+mn-lt"/>
                <a:ea typeface="+mn-ea"/>
              </a:endParaRPr>
            </a:p>
          </p:txBody>
        </p:sp>
        <p:sp>
          <p:nvSpPr>
            <p:cNvPr id="129040" name="Oval 23"/>
            <p:cNvSpPr>
              <a:spLocks noChangeArrowheads="1"/>
            </p:cNvSpPr>
            <p:nvPr/>
          </p:nvSpPr>
          <p:spPr bwMode="auto">
            <a:xfrm>
              <a:off x="4858" y="2969"/>
              <a:ext cx="755" cy="271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graphicFrame>
          <p:nvGraphicFramePr>
            <p:cNvPr id="129041" name="Object 24"/>
            <p:cNvGraphicFramePr>
              <a:graphicFrameLocks noChangeAspect="1"/>
            </p:cNvGraphicFramePr>
            <p:nvPr/>
          </p:nvGraphicFramePr>
          <p:xfrm>
            <a:off x="2816" y="2660"/>
            <a:ext cx="407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847" name="Clip" r:id="rId6" imgW="1307263" imgH="1084139" progId="MS_ClipArt_Gallery.2">
                    <p:embed/>
                  </p:oleObj>
                </mc:Choice>
                <mc:Fallback>
                  <p:oleObj name="Clip" r:id="rId6" imgW="1307263" imgH="1084139" progId="MS_ClipArt_Gallery.2">
                    <p:embed/>
                    <p:pic>
                      <p:nvPicPr>
                        <p:cNvPr id="129041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16" y="2660"/>
                          <a:ext cx="407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9042" name="Rectangle 25"/>
            <p:cNvSpPr>
              <a:spLocks noChangeArrowheads="1"/>
            </p:cNvSpPr>
            <p:nvPr/>
          </p:nvSpPr>
          <p:spPr bwMode="auto">
            <a:xfrm>
              <a:off x="4647" y="3060"/>
              <a:ext cx="93" cy="126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129043" name="Rectangle 26"/>
            <p:cNvSpPr>
              <a:spLocks noChangeArrowheads="1"/>
            </p:cNvSpPr>
            <p:nvPr/>
          </p:nvSpPr>
          <p:spPr bwMode="auto">
            <a:xfrm>
              <a:off x="4212" y="3099"/>
              <a:ext cx="93" cy="126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129044" name="Rectangle 27"/>
            <p:cNvSpPr>
              <a:spLocks noChangeArrowheads="1"/>
            </p:cNvSpPr>
            <p:nvPr/>
          </p:nvSpPr>
          <p:spPr bwMode="auto">
            <a:xfrm>
              <a:off x="4395" y="3060"/>
              <a:ext cx="93" cy="126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129045" name="Text Box 28"/>
            <p:cNvSpPr txBox="1">
              <a:spLocks noChangeArrowheads="1"/>
            </p:cNvSpPr>
            <p:nvPr/>
          </p:nvSpPr>
          <p:spPr bwMode="auto">
            <a:xfrm>
              <a:off x="2798" y="2444"/>
              <a:ext cx="106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TCP connection 1</a:t>
              </a:r>
            </a:p>
          </p:txBody>
        </p:sp>
        <p:sp>
          <p:nvSpPr>
            <p:cNvPr id="129046" name="Text Box 29"/>
            <p:cNvSpPr txBox="1">
              <a:spLocks noChangeArrowheads="1"/>
            </p:cNvSpPr>
            <p:nvPr/>
          </p:nvSpPr>
          <p:spPr bwMode="auto">
            <a:xfrm>
              <a:off x="3653" y="3344"/>
              <a:ext cx="674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bottleneck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router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capacity R</a:t>
              </a:r>
            </a:p>
          </p:txBody>
        </p:sp>
        <p:grpSp>
          <p:nvGrpSpPr>
            <p:cNvPr id="129047" name="Group 30"/>
            <p:cNvGrpSpPr>
              <a:grpSpLocks/>
            </p:cNvGrpSpPr>
            <p:nvPr/>
          </p:nvGrpSpPr>
          <p:grpSpPr bwMode="auto">
            <a:xfrm>
              <a:off x="5064" y="3006"/>
              <a:ext cx="314" cy="75"/>
              <a:chOff x="2208" y="2184"/>
              <a:chExt cx="176" cy="69"/>
            </a:xfrm>
          </p:grpSpPr>
          <p:grpSp>
            <p:nvGrpSpPr>
              <p:cNvPr id="129052" name="Group 31"/>
              <p:cNvGrpSpPr>
                <a:grpSpLocks/>
              </p:cNvGrpSpPr>
              <p:nvPr/>
            </p:nvGrpSpPr>
            <p:grpSpPr bwMode="auto">
              <a:xfrm>
                <a:off x="2208" y="2185"/>
                <a:ext cx="176" cy="68"/>
                <a:chOff x="2848" y="848"/>
                <a:chExt cx="140" cy="98"/>
              </a:xfrm>
            </p:grpSpPr>
            <p:sp>
              <p:nvSpPr>
                <p:cNvPr id="129057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129058" name="Line 3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129059" name="Line 3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129053" name="Group 35"/>
              <p:cNvGrpSpPr>
                <a:grpSpLocks/>
              </p:cNvGrpSpPr>
              <p:nvPr/>
            </p:nvGrpSpPr>
            <p:grpSpPr bwMode="auto">
              <a:xfrm flipV="1">
                <a:off x="2208" y="2184"/>
                <a:ext cx="176" cy="68"/>
                <a:chOff x="2848" y="848"/>
                <a:chExt cx="140" cy="98"/>
              </a:xfrm>
            </p:grpSpPr>
            <p:sp>
              <p:nvSpPr>
                <p:cNvPr id="129054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129055" name="Line 3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129056" name="Line 3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129048" name="Text Box 39"/>
            <p:cNvSpPr txBox="1">
              <a:spLocks noChangeArrowheads="1"/>
            </p:cNvSpPr>
            <p:nvPr/>
          </p:nvSpPr>
          <p:spPr bwMode="auto">
            <a:xfrm>
              <a:off x="2510" y="3422"/>
              <a:ext cx="795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TCP 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connection 2</a:t>
              </a:r>
            </a:p>
          </p:txBody>
        </p:sp>
        <p:sp>
          <p:nvSpPr>
            <p:cNvPr id="129049" name="Freeform 40"/>
            <p:cNvSpPr>
              <a:spLocks/>
            </p:cNvSpPr>
            <p:nvPr/>
          </p:nvSpPr>
          <p:spPr bwMode="auto">
            <a:xfrm>
              <a:off x="3258" y="2730"/>
              <a:ext cx="2412" cy="453"/>
            </a:xfrm>
            <a:custGeom>
              <a:avLst/>
              <a:gdLst>
                <a:gd name="T0" fmla="*/ 0 w 2412"/>
                <a:gd name="T1" fmla="*/ 0 h 453"/>
                <a:gd name="T2" fmla="*/ 558 w 2412"/>
                <a:gd name="T3" fmla="*/ 390 h 453"/>
                <a:gd name="T4" fmla="*/ 2412 w 2412"/>
                <a:gd name="T5" fmla="*/ 432 h 453"/>
                <a:gd name="T6" fmla="*/ 0 60000 65536"/>
                <a:gd name="T7" fmla="*/ 0 60000 65536"/>
                <a:gd name="T8" fmla="*/ 0 60000 65536"/>
                <a:gd name="T9" fmla="*/ 0 w 2412"/>
                <a:gd name="T10" fmla="*/ 0 h 453"/>
                <a:gd name="T11" fmla="*/ 2412 w 2412"/>
                <a:gd name="T12" fmla="*/ 453 h 4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12" h="453">
                  <a:moveTo>
                    <a:pt x="0" y="0"/>
                  </a:moveTo>
                  <a:cubicBezTo>
                    <a:pt x="93" y="65"/>
                    <a:pt x="156" y="318"/>
                    <a:pt x="558" y="390"/>
                  </a:cubicBezTo>
                  <a:cubicBezTo>
                    <a:pt x="959" y="453"/>
                    <a:pt x="2026" y="423"/>
                    <a:pt x="2412" y="432"/>
                  </a:cubicBezTo>
                </a:path>
              </a:pathLst>
            </a:custGeom>
            <a:noFill/>
            <a:ln w="38100" cap="flat" cmpd="sng">
              <a:solidFill>
                <a:srgbClr val="00990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29050" name="Rectangle 41"/>
            <p:cNvSpPr>
              <a:spLocks noChangeArrowheads="1"/>
            </p:cNvSpPr>
            <p:nvPr/>
          </p:nvSpPr>
          <p:spPr bwMode="auto">
            <a:xfrm>
              <a:off x="4314" y="3099"/>
              <a:ext cx="93" cy="12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129051" name="Freeform 42"/>
            <p:cNvSpPr>
              <a:spLocks/>
            </p:cNvSpPr>
            <p:nvPr/>
          </p:nvSpPr>
          <p:spPr bwMode="auto">
            <a:xfrm>
              <a:off x="3222" y="3193"/>
              <a:ext cx="2412" cy="453"/>
            </a:xfrm>
            <a:custGeom>
              <a:avLst/>
              <a:gdLst>
                <a:gd name="T0" fmla="*/ 0 w 2412"/>
                <a:gd name="T1" fmla="*/ 453 h 453"/>
                <a:gd name="T2" fmla="*/ 558 w 2412"/>
                <a:gd name="T3" fmla="*/ 63 h 453"/>
                <a:gd name="T4" fmla="*/ 2412 w 2412"/>
                <a:gd name="T5" fmla="*/ 29 h 453"/>
                <a:gd name="T6" fmla="*/ 0 60000 65536"/>
                <a:gd name="T7" fmla="*/ 0 60000 65536"/>
                <a:gd name="T8" fmla="*/ 0 60000 65536"/>
                <a:gd name="T9" fmla="*/ 0 w 2412"/>
                <a:gd name="T10" fmla="*/ 0 h 453"/>
                <a:gd name="T11" fmla="*/ 2412 w 2412"/>
                <a:gd name="T12" fmla="*/ 453 h 4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12" h="453">
                  <a:moveTo>
                    <a:pt x="0" y="453"/>
                  </a:moveTo>
                  <a:cubicBezTo>
                    <a:pt x="93" y="388"/>
                    <a:pt x="156" y="134"/>
                    <a:pt x="558" y="63"/>
                  </a:cubicBezTo>
                  <a:cubicBezTo>
                    <a:pt x="959" y="0"/>
                    <a:pt x="2026" y="36"/>
                    <a:pt x="2412" y="29"/>
                  </a:cubicBezTo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4110548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Why is TCP fair?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188</a:t>
            </a:fld>
            <a:endParaRPr lang="en-US" altLang="zh-CN" dirty="0"/>
          </a:p>
        </p:txBody>
      </p:sp>
      <p:sp>
        <p:nvSpPr>
          <p:cNvPr id="13107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362200" y="1400175"/>
            <a:ext cx="83058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Two competing sessions: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Additive increase gives slope of 1, as throughout increases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multiplicative decrease decreases throughput proportionally </a:t>
            </a:r>
          </a:p>
        </p:txBody>
      </p:sp>
      <p:sp>
        <p:nvSpPr>
          <p:cNvPr id="131077" name="Line 4"/>
          <p:cNvSpPr>
            <a:spLocks noChangeShapeType="1"/>
          </p:cNvSpPr>
          <p:nvPr/>
        </p:nvSpPr>
        <p:spPr bwMode="auto">
          <a:xfrm>
            <a:off x="3924300" y="5848350"/>
            <a:ext cx="3638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131078" name="Line 5"/>
          <p:cNvSpPr>
            <a:spLocks noChangeShapeType="1"/>
          </p:cNvSpPr>
          <p:nvPr/>
        </p:nvSpPr>
        <p:spPr bwMode="auto">
          <a:xfrm flipV="1">
            <a:off x="3924300" y="2752725"/>
            <a:ext cx="0" cy="3086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131079" name="Line 6"/>
          <p:cNvSpPr>
            <a:spLocks noChangeShapeType="1"/>
          </p:cNvSpPr>
          <p:nvPr/>
        </p:nvSpPr>
        <p:spPr bwMode="auto">
          <a:xfrm rot="-2938105" flipH="1" flipV="1">
            <a:off x="3317876" y="4487864"/>
            <a:ext cx="3560763" cy="14287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131080" name="Line 7"/>
          <p:cNvSpPr>
            <a:spLocks noChangeShapeType="1"/>
          </p:cNvSpPr>
          <p:nvPr/>
        </p:nvSpPr>
        <p:spPr bwMode="auto">
          <a:xfrm>
            <a:off x="3905250" y="3000376"/>
            <a:ext cx="2819400" cy="280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131081" name="Text Box 8"/>
          <p:cNvSpPr txBox="1">
            <a:spLocks noChangeArrowheads="1"/>
          </p:cNvSpPr>
          <p:nvPr/>
        </p:nvSpPr>
        <p:spPr bwMode="auto">
          <a:xfrm>
            <a:off x="3554414" y="2828926"/>
            <a:ext cx="403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lt"/>
                <a:ea typeface="+mn-ea"/>
              </a:rPr>
              <a:t>R</a:t>
            </a: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131082" name="Text Box 9"/>
          <p:cNvSpPr txBox="1">
            <a:spLocks noChangeArrowheads="1"/>
          </p:cNvSpPr>
          <p:nvPr/>
        </p:nvSpPr>
        <p:spPr bwMode="auto">
          <a:xfrm>
            <a:off x="6507164" y="5876926"/>
            <a:ext cx="403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lt"/>
                <a:ea typeface="+mn-ea"/>
              </a:rPr>
              <a:t>R</a:t>
            </a: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131083" name="Text Box 10"/>
          <p:cNvSpPr txBox="1">
            <a:spLocks noChangeArrowheads="1"/>
          </p:cNvSpPr>
          <p:nvPr/>
        </p:nvSpPr>
        <p:spPr bwMode="auto">
          <a:xfrm>
            <a:off x="4783139" y="2819401"/>
            <a:ext cx="3546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equal bandwidth share</a:t>
            </a: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131084" name="Text Box 11"/>
          <p:cNvSpPr txBox="1">
            <a:spLocks noChangeArrowheads="1"/>
          </p:cNvSpPr>
          <p:nvPr/>
        </p:nvSpPr>
        <p:spPr bwMode="auto">
          <a:xfrm>
            <a:off x="3756026" y="5918235"/>
            <a:ext cx="3546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dirty="0">
                <a:latin typeface="+mn-lt"/>
                <a:ea typeface="+mn-ea"/>
              </a:rPr>
              <a:t>Connection 1 throughput</a:t>
            </a:r>
            <a:endParaRPr lang="en-US" altLang="zh-CN" sz="1000" dirty="0">
              <a:latin typeface="+mn-lt"/>
              <a:ea typeface="+mn-ea"/>
            </a:endParaRPr>
          </a:p>
        </p:txBody>
      </p:sp>
      <p:sp>
        <p:nvSpPr>
          <p:cNvPr id="131085" name="Text Box 12"/>
          <p:cNvSpPr txBox="1">
            <a:spLocks noChangeArrowheads="1"/>
          </p:cNvSpPr>
          <p:nvPr/>
        </p:nvSpPr>
        <p:spPr bwMode="auto">
          <a:xfrm rot="-5396642">
            <a:off x="1948657" y="3918745"/>
            <a:ext cx="35464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dirty="0">
                <a:ea typeface="宋体" panose="02010600030101010101" pitchFamily="2" charset="-122"/>
              </a:rPr>
              <a:t>Connection 2 throughput</a:t>
            </a:r>
            <a:endParaRPr lang="en-US" altLang="zh-CN" sz="1000" dirty="0">
              <a:ea typeface="宋体" panose="02010600030101010101" pitchFamily="2" charset="-122"/>
            </a:endParaRPr>
          </a:p>
        </p:txBody>
      </p:sp>
      <p:sp>
        <p:nvSpPr>
          <p:cNvPr id="215053" name="Line 13"/>
          <p:cNvSpPr>
            <a:spLocks noChangeShapeType="1"/>
          </p:cNvSpPr>
          <p:nvPr/>
        </p:nvSpPr>
        <p:spPr bwMode="auto">
          <a:xfrm rot="-2938105" flipH="1" flipV="1">
            <a:off x="5027613" y="5105401"/>
            <a:ext cx="1293813" cy="47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 dirty="0">
              <a:latin typeface="+mn-lt"/>
              <a:ea typeface="+mn-ea"/>
            </a:endParaRPr>
          </a:p>
        </p:txBody>
      </p:sp>
      <p:sp>
        <p:nvSpPr>
          <p:cNvPr id="215054" name="Text Box 14"/>
          <p:cNvSpPr txBox="1">
            <a:spLocks noChangeArrowheads="1"/>
          </p:cNvSpPr>
          <p:nvPr/>
        </p:nvSpPr>
        <p:spPr bwMode="auto">
          <a:xfrm>
            <a:off x="5697539" y="4676775"/>
            <a:ext cx="45370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lt"/>
                <a:ea typeface="+mn-ea"/>
              </a:rPr>
              <a:t>congestion avoidance: additive increase</a:t>
            </a:r>
            <a:endParaRPr lang="en-US" altLang="zh-CN" sz="900" dirty="0">
              <a:latin typeface="+mn-lt"/>
              <a:ea typeface="+mn-ea"/>
            </a:endParaRPr>
          </a:p>
        </p:txBody>
      </p:sp>
      <p:sp>
        <p:nvSpPr>
          <p:cNvPr id="215055" name="Line 15"/>
          <p:cNvSpPr>
            <a:spLocks noChangeShapeType="1"/>
          </p:cNvSpPr>
          <p:nvPr/>
        </p:nvSpPr>
        <p:spPr bwMode="auto">
          <a:xfrm flipH="1">
            <a:off x="4914901" y="4638676"/>
            <a:ext cx="1171575" cy="6318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15056" name="Text Box 16"/>
          <p:cNvSpPr txBox="1">
            <a:spLocks noChangeArrowheads="1"/>
          </p:cNvSpPr>
          <p:nvPr/>
        </p:nvSpPr>
        <p:spPr bwMode="auto">
          <a:xfrm>
            <a:off x="6127750" y="4437063"/>
            <a:ext cx="35734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lt"/>
                <a:ea typeface="+mn-ea"/>
              </a:rPr>
              <a:t>loss: decrease window by factor of 2</a:t>
            </a:r>
            <a:endParaRPr lang="en-US" altLang="zh-CN" sz="900" dirty="0">
              <a:latin typeface="+mn-lt"/>
              <a:ea typeface="+mn-ea"/>
            </a:endParaRPr>
          </a:p>
        </p:txBody>
      </p:sp>
      <p:sp>
        <p:nvSpPr>
          <p:cNvPr id="215057" name="Line 17"/>
          <p:cNvSpPr>
            <a:spLocks noChangeShapeType="1"/>
          </p:cNvSpPr>
          <p:nvPr/>
        </p:nvSpPr>
        <p:spPr bwMode="auto">
          <a:xfrm rot="-2938105" flipH="1" flipV="1">
            <a:off x="4706939" y="4778376"/>
            <a:ext cx="1303337" cy="238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15058" name="Text Box 18"/>
          <p:cNvSpPr txBox="1">
            <a:spLocks noChangeArrowheads="1"/>
          </p:cNvSpPr>
          <p:nvPr/>
        </p:nvSpPr>
        <p:spPr bwMode="auto">
          <a:xfrm>
            <a:off x="5411789" y="4191000"/>
            <a:ext cx="45370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lt"/>
                <a:ea typeface="+mn-ea"/>
              </a:rPr>
              <a:t>congestion avoidance: additive increase</a:t>
            </a:r>
            <a:endParaRPr lang="en-US" altLang="zh-CN" sz="900" dirty="0">
              <a:latin typeface="+mn-lt"/>
              <a:ea typeface="+mn-ea"/>
            </a:endParaRPr>
          </a:p>
        </p:txBody>
      </p:sp>
      <p:sp>
        <p:nvSpPr>
          <p:cNvPr id="215059" name="Line 19"/>
          <p:cNvSpPr>
            <a:spLocks noChangeShapeType="1"/>
          </p:cNvSpPr>
          <p:nvPr/>
        </p:nvSpPr>
        <p:spPr bwMode="auto">
          <a:xfrm flipH="1">
            <a:off x="4772026" y="4352926"/>
            <a:ext cx="981075" cy="7651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15060" name="Text Box 20"/>
          <p:cNvSpPr txBox="1">
            <a:spLocks noChangeArrowheads="1"/>
          </p:cNvSpPr>
          <p:nvPr/>
        </p:nvSpPr>
        <p:spPr bwMode="auto">
          <a:xfrm>
            <a:off x="5727700" y="3989388"/>
            <a:ext cx="35734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lt"/>
                <a:ea typeface="+mn-ea"/>
              </a:rPr>
              <a:t>loss: decrease window by factor of 2</a:t>
            </a:r>
            <a:endParaRPr lang="en-US" altLang="zh-CN" sz="900" dirty="0">
              <a:latin typeface="+mn-lt"/>
              <a:ea typeface="+mn-ea"/>
            </a:endParaRPr>
          </a:p>
        </p:txBody>
      </p:sp>
      <p:sp>
        <p:nvSpPr>
          <p:cNvPr id="215061" name="Line 21"/>
          <p:cNvSpPr>
            <a:spLocks noChangeShapeType="1"/>
          </p:cNvSpPr>
          <p:nvPr/>
        </p:nvSpPr>
        <p:spPr bwMode="auto">
          <a:xfrm rot="-2938105" flipH="1" flipV="1">
            <a:off x="4563270" y="4631533"/>
            <a:ext cx="1279525" cy="142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15062" name="Line 22"/>
          <p:cNvSpPr>
            <a:spLocks noChangeShapeType="1"/>
          </p:cNvSpPr>
          <p:nvPr/>
        </p:nvSpPr>
        <p:spPr bwMode="auto">
          <a:xfrm flipH="1">
            <a:off x="4705351" y="4171950"/>
            <a:ext cx="911225" cy="889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  <p:sp>
        <p:nvSpPr>
          <p:cNvPr id="215063" name="Line 23"/>
          <p:cNvSpPr>
            <a:spLocks noChangeShapeType="1"/>
          </p:cNvSpPr>
          <p:nvPr/>
        </p:nvSpPr>
        <p:spPr bwMode="auto">
          <a:xfrm rot="-2938105" flipH="1" flipV="1">
            <a:off x="4483895" y="4568033"/>
            <a:ext cx="1279525" cy="142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6093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50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15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50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5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150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1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150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1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3" grpId="0" animBg="1"/>
      <p:bldP spid="215054" grpId="0" autoUpdateAnimBg="0"/>
      <p:bldP spid="215055" grpId="0" animBg="1"/>
      <p:bldP spid="215056" grpId="0" autoUpdateAnimBg="0"/>
      <p:bldP spid="215057" grpId="0" animBg="1"/>
      <p:bldP spid="215058" grpId="0" autoUpdateAnimBg="0"/>
      <p:bldP spid="215059" grpId="0" animBg="1"/>
      <p:bldP spid="215060" grpId="0" autoUpdateAnimBg="0"/>
      <p:bldP spid="215061" grpId="0" animBg="1"/>
      <p:bldP spid="215062" grpId="0" animBg="1"/>
      <p:bldP spid="215063" grpId="0" animBg="1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Fairness (more)</a:t>
            </a:r>
          </a:p>
        </p:txBody>
      </p:sp>
      <p:sp>
        <p:nvSpPr>
          <p:cNvPr id="136196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ZapfDingbats" pitchFamily="82" charset="2"/>
              <a:buNone/>
            </a:pPr>
            <a:r>
              <a:rPr lang="en-US" altLang="zh-CN" sz="2400" u="sng" dirty="0">
                <a:solidFill>
                  <a:srgbClr val="FF0000"/>
                </a:solidFill>
                <a:ea typeface="宋体" panose="02010600030101010101" pitchFamily="2" charset="-122"/>
              </a:rPr>
              <a:t>Fairness and UDP</a:t>
            </a:r>
            <a:endParaRPr lang="en-US" altLang="zh-CN" sz="2400" dirty="0"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dirty="0">
                <a:ea typeface="宋体" panose="02010600030101010101" pitchFamily="2" charset="-122"/>
              </a:rPr>
              <a:t>Multimedia apps often do not use TCP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panose="02010600030101010101" pitchFamily="2" charset="-122"/>
              </a:rPr>
              <a:t>do not want rate throttled by congestion control</a:t>
            </a:r>
          </a:p>
          <a:p>
            <a:pPr>
              <a:lnSpc>
                <a:spcPct val="90000"/>
              </a:lnSpc>
            </a:pPr>
            <a:r>
              <a:rPr lang="en-US" altLang="zh-CN" sz="2400" dirty="0">
                <a:ea typeface="宋体" panose="02010600030101010101" pitchFamily="2" charset="-122"/>
              </a:rPr>
              <a:t>Instead use UDP: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panose="02010600030101010101" pitchFamily="2" charset="-122"/>
              </a:rPr>
              <a:t>pump audio/video at constant rate, tolerate packet loss</a:t>
            </a:r>
          </a:p>
          <a:p>
            <a:pPr>
              <a:lnSpc>
                <a:spcPct val="90000"/>
              </a:lnSpc>
            </a:pPr>
            <a:r>
              <a:rPr lang="en-US" altLang="zh-CN" sz="2400" dirty="0">
                <a:ea typeface="宋体" panose="02010600030101010101" pitchFamily="2" charset="-122"/>
              </a:rPr>
              <a:t>Research area: TCP friendly</a:t>
            </a:r>
          </a:p>
          <a:p>
            <a:pPr>
              <a:lnSpc>
                <a:spcPct val="90000"/>
              </a:lnSpc>
            </a:pP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136197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ZapfDingbats" pitchFamily="82" charset="2"/>
              <a:buNone/>
            </a:pPr>
            <a:r>
              <a:rPr lang="en-US" altLang="zh-CN" sz="2400" u="sng" dirty="0">
                <a:solidFill>
                  <a:srgbClr val="FF0000"/>
                </a:solidFill>
                <a:ea typeface="宋体" panose="02010600030101010101" pitchFamily="2" charset="-122"/>
              </a:rPr>
              <a:t>Fairness and parallel TCP connections</a:t>
            </a:r>
            <a:endParaRPr lang="en-US" altLang="zh-CN" sz="2400" dirty="0"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dirty="0">
                <a:ea typeface="宋体" panose="02010600030101010101" pitchFamily="2" charset="-122"/>
              </a:rPr>
              <a:t>nothing prevents app from opening parallel connections between 2 hosts.</a:t>
            </a:r>
          </a:p>
          <a:p>
            <a:pPr>
              <a:lnSpc>
                <a:spcPct val="90000"/>
              </a:lnSpc>
            </a:pPr>
            <a:r>
              <a:rPr lang="en-US" altLang="zh-CN" sz="2400" dirty="0">
                <a:ea typeface="宋体" panose="02010600030101010101" pitchFamily="2" charset="-122"/>
              </a:rPr>
              <a:t>Web browsers do this </a:t>
            </a:r>
          </a:p>
          <a:p>
            <a:pPr>
              <a:lnSpc>
                <a:spcPct val="90000"/>
              </a:lnSpc>
            </a:pPr>
            <a:r>
              <a:rPr lang="en-US" altLang="zh-CN" sz="2400" dirty="0">
                <a:ea typeface="宋体" panose="02010600030101010101" pitchFamily="2" charset="-122"/>
              </a:rPr>
              <a:t>Example: link of rate R supporting 9 connections; 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panose="02010600030101010101" pitchFamily="2" charset="-122"/>
              </a:rPr>
              <a:t>new app asks for 1 TCP, gets rate R/10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panose="02010600030101010101" pitchFamily="2" charset="-122"/>
              </a:rPr>
              <a:t>new app asks for 11 TCPs, gets R/2 !</a:t>
            </a:r>
          </a:p>
          <a:p>
            <a:pPr>
              <a:lnSpc>
                <a:spcPct val="90000"/>
              </a:lnSpc>
            </a:pPr>
            <a:endParaRPr lang="en-US" altLang="zh-CN" sz="2400" dirty="0"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189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56823727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Congestion Control: Animation 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822474" y="5483841"/>
            <a:ext cx="8127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+mj-lt"/>
              </a:rPr>
              <a:t>https://media.pearsoncmg.com/aw/ecs_kurose_compnetwork_7/cw/content/interactiveanimations/tcp-congestion/index.html</a:t>
            </a:r>
            <a:endParaRPr lang="zh-CN" altLang="en-US" dirty="0">
              <a:latin typeface="+mj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474" y="1326192"/>
            <a:ext cx="6415920" cy="4077645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190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14525247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69AD087-E252-4D36-82E2-98A3606A7D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We have covered the fundamentals of the transport layer</a:t>
            </a:r>
            <a:br>
              <a:rPr lang="en-US" altLang="zh-CN" dirty="0"/>
            </a:br>
            <a:r>
              <a:rPr lang="en-US" altLang="zh-CN" dirty="0">
                <a:solidFill>
                  <a:schemeClr val="accent3"/>
                </a:solidFill>
              </a:rPr>
              <a:t>Remember: There are many on going developments based on what we covered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0418670-B03A-41C2-944C-6E92EFE54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t>191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91210364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Chapter 3: Summary</a:t>
            </a:r>
          </a:p>
        </p:txBody>
      </p:sp>
      <p:sp>
        <p:nvSpPr>
          <p:cNvPr id="138244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sz="2400" dirty="0">
                <a:ea typeface="宋体" panose="02010600030101010101" pitchFamily="2" charset="-122"/>
              </a:rPr>
              <a:t>principles behind transport layer services: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multiplexing, demultiplexing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reliable data transfer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flow control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congestion control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instantiation and implementation in the Internet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UDP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TCP</a:t>
            </a:r>
          </a:p>
        </p:txBody>
      </p:sp>
      <p:sp>
        <p:nvSpPr>
          <p:cNvPr id="138245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zh-CN" sz="2400" u="sng" dirty="0">
                <a:solidFill>
                  <a:srgbClr val="FF0000"/>
                </a:solidFill>
                <a:ea typeface="宋体" panose="02010600030101010101" pitchFamily="2" charset="-122"/>
              </a:rPr>
              <a:t>Next:</a:t>
            </a:r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leaving the network “edge” (application, transport layers)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into the network “core”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192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277478839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en-US" dirty="0"/>
              <a:t>Homework #3</a:t>
            </a: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1491384" y="1512707"/>
            <a:ext cx="9126682" cy="4735512"/>
          </a:xfrm>
        </p:spPr>
        <p:txBody>
          <a:bodyPr/>
          <a:lstStyle/>
          <a:p>
            <a:r>
              <a:rPr lang="en-US" dirty="0"/>
              <a:t>Chapter 3:</a:t>
            </a:r>
          </a:p>
          <a:p>
            <a:pPr lvl="1"/>
            <a:r>
              <a:rPr lang="en-US" dirty="0"/>
              <a:t>P3, P17, </a:t>
            </a:r>
            <a:r>
              <a:rPr lang="en-US" altLang="zh-CN" dirty="0"/>
              <a:t>P40, P50</a:t>
            </a:r>
            <a:endParaRPr 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11074400" y="6510338"/>
            <a:ext cx="1117600" cy="347662"/>
          </a:xfrm>
        </p:spPr>
        <p:txBody>
          <a:bodyPr/>
          <a:lstStyle/>
          <a:p>
            <a:fld id="{8DE895D9-91D8-4958-BB05-9803D63D1C8A}" type="slidenum">
              <a:rPr lang="en-US" altLang="zh-CN" smtClean="0"/>
              <a:pPr/>
              <a:t>193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41013253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#3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Exploring TCP</a:t>
            </a:r>
          </a:p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194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79327150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4C83021E-6B61-4447-BA0F-512D0A1CD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 Server and Client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345367-F9E8-412F-AB70-446E6B3BD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t>195</a:t>
            </a:fld>
            <a:endParaRPr lang="en-US" altLang="zh-CN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5E70B8A-F681-41C7-89E6-0664BA5CB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00" y="1793344"/>
            <a:ext cx="5282142" cy="392647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1F26F89-4B5A-43D2-B31D-62E1BAA8B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793344"/>
            <a:ext cx="5462163" cy="392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204608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B768D2-7B01-41C9-8976-D7B6A00D8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UDP Server and Client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4CB44B1-30DE-4078-A58E-5B9B48BCB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t>196</a:t>
            </a:fld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1037C60-F6F4-4771-A6C2-3A3D34543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33" y="2186386"/>
            <a:ext cx="4391267" cy="344413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83E65D0-F308-4185-9A72-BB439CC95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400" y="2186386"/>
            <a:ext cx="6443363" cy="302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4750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GEyNjRiOGVjNGQ4OGM0YzEzYzQ1MWZkNTM4MWNiNmEifQ=="/>
</p:tagLst>
</file>

<file path=ppt/theme/theme1.xml><?xml version="1.0" encoding="utf-8"?>
<a:theme xmlns:a="http://schemas.openxmlformats.org/drawingml/2006/main" name="Default Design">
  <a:themeElements>
    <a:clrScheme name="color_zhu_new_v1">
      <a:dk1>
        <a:srgbClr val="000000"/>
      </a:dk1>
      <a:lt1>
        <a:srgbClr val="FFFFFF"/>
      </a:lt1>
      <a:dk2>
        <a:srgbClr val="2C3E50"/>
      </a:dk2>
      <a:lt2>
        <a:srgbClr val="BDC1C7"/>
      </a:lt2>
      <a:accent1>
        <a:srgbClr val="1A2A3A"/>
      </a:accent1>
      <a:accent2>
        <a:srgbClr val="C0392B"/>
      </a:accent2>
      <a:accent3>
        <a:srgbClr val="F39C12"/>
      </a:accent3>
      <a:accent4>
        <a:srgbClr val="2C3E50"/>
      </a:accent4>
      <a:accent5>
        <a:srgbClr val="2980B9"/>
      </a:accent5>
      <a:accent6>
        <a:srgbClr val="16A085"/>
      </a:accent6>
      <a:hlink>
        <a:srgbClr val="2980B9"/>
      </a:hlink>
      <a:folHlink>
        <a:srgbClr val="C0392B"/>
      </a:folHlink>
    </a:clrScheme>
    <a:fontScheme name="Arial-微软雅黑">
      <a:majorFont>
        <a:latin typeface="Arial"/>
        <a:ea typeface="微软雅黑"/>
        <a:cs typeface=""/>
      </a:majorFont>
      <a:minorFont>
        <a:latin typeface="Arial Narrow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175">
          <a:solidFill>
            <a:schemeClr val="tx1"/>
          </a:solidFill>
        </a:ln>
      </a:spPr>
      <a:bodyPr wrap="square" rtlCol="0" anchor="ctr" anchorCtr="0">
        <a:noAutofit/>
      </a:bodyPr>
      <a:lstStyle>
        <a:defPPr algn="ctr">
          <a:defRPr sz="2000" dirty="0" smtClean="0">
            <a:latin typeface="+mn-lt"/>
            <a:ea typeface="+mn-ea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  <a:txDef>
      <a:spPr>
        <a:noFill/>
      </a:spPr>
      <a:bodyPr wrap="none" rtlCol="0">
        <a:spAutoFit/>
      </a:bodyPr>
      <a:lstStyle>
        <a:defPPr algn="ctr">
          <a:defRPr dirty="0" smtClean="0">
            <a:latin typeface="+mn-lt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4026</TotalTime>
  <Words>13364</Words>
  <Application>Microsoft Office PowerPoint</Application>
  <PresentationFormat>宽屏</PresentationFormat>
  <Paragraphs>2942</Paragraphs>
  <Slides>196</Slides>
  <Notes>79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196</vt:i4>
      </vt:variant>
    </vt:vector>
  </HeadingPairs>
  <TitlesOfParts>
    <vt:vector size="213" baseType="lpstr">
      <vt:lpstr>Arial Unicode MS</vt:lpstr>
      <vt:lpstr>MS Mincho</vt:lpstr>
      <vt:lpstr>ZapfDingbats</vt:lpstr>
      <vt:lpstr>Arial</vt:lpstr>
      <vt:lpstr>Arial Narrow</vt:lpstr>
      <vt:lpstr>Calibri</vt:lpstr>
      <vt:lpstr>Comic Sans MS</vt:lpstr>
      <vt:lpstr>Courier New</vt:lpstr>
      <vt:lpstr>Noto Sans</vt:lpstr>
      <vt:lpstr>source sans pro</vt:lpstr>
      <vt:lpstr>Symbol</vt:lpstr>
      <vt:lpstr>Times New Roman</vt:lpstr>
      <vt:lpstr>Wingdings</vt:lpstr>
      <vt:lpstr>Default Design</vt:lpstr>
      <vt:lpstr>Clip</vt:lpstr>
      <vt:lpstr>Picture</vt:lpstr>
      <vt:lpstr>VISIO</vt:lpstr>
      <vt:lpstr>Chapter 3 Transport Layer</vt:lpstr>
      <vt:lpstr>PowerPoint 演示文稿</vt:lpstr>
      <vt:lpstr>Outline</vt:lpstr>
      <vt:lpstr>Transport services and protocols</vt:lpstr>
      <vt:lpstr>Transport vs. network layer</vt:lpstr>
      <vt:lpstr>Message, Segment, Datagram</vt:lpstr>
      <vt:lpstr>Internet transport-layer protocols</vt:lpstr>
      <vt:lpstr>Outline</vt:lpstr>
      <vt:lpstr>Multiplexing/demultiplexing</vt:lpstr>
      <vt:lpstr>TCP/UDP segment format: port #s</vt:lpstr>
      <vt:lpstr>Connectionless demultiplexing</vt:lpstr>
      <vt:lpstr>Connectionless demux: example</vt:lpstr>
      <vt:lpstr>Connection-oriented demultiplexing</vt:lpstr>
      <vt:lpstr>Connection-oriented demux: example</vt:lpstr>
      <vt:lpstr>Connection-oriented demux: example</vt:lpstr>
      <vt:lpstr>Outline</vt:lpstr>
      <vt:lpstr>UDP: User Datagram Protocol [RFC 768]</vt:lpstr>
      <vt:lpstr>UDP: more</vt:lpstr>
      <vt:lpstr>UDP checksum</vt:lpstr>
      <vt:lpstr>Internet Checksum Example</vt:lpstr>
      <vt:lpstr>PowerPoint 演示文稿</vt:lpstr>
      <vt:lpstr>The fields for checksum calculation</vt:lpstr>
      <vt:lpstr>Outline</vt:lpstr>
      <vt:lpstr>Principles of reliable data transfer</vt:lpstr>
      <vt:lpstr>Principles of reliable data transfer</vt:lpstr>
      <vt:lpstr>Principles of reliable data transfer</vt:lpstr>
      <vt:lpstr>Reliable data transfer: getting started</vt:lpstr>
      <vt:lpstr>Reliable data transfer: getting started</vt:lpstr>
      <vt:lpstr>PowerPoint 演示文稿</vt:lpstr>
      <vt:lpstr>Roadmap for creating RDT</vt:lpstr>
      <vt:lpstr>rdt1.0: over a reliable channel</vt:lpstr>
      <vt:lpstr>rdt 2.0: Channel with bit error</vt:lpstr>
      <vt:lpstr>Questions</vt:lpstr>
      <vt:lpstr>rdt2.0 FSMs</vt:lpstr>
      <vt:lpstr>rdt2.0: operation with no errors</vt:lpstr>
      <vt:lpstr>rdt2.0: error scenario</vt:lpstr>
      <vt:lpstr>PowerPoint 演示文稿</vt:lpstr>
      <vt:lpstr>rdt2.0 has a fatal flaw!</vt:lpstr>
      <vt:lpstr>PowerPoint 演示文稿</vt:lpstr>
      <vt:lpstr>Handling duplicates: </vt:lpstr>
      <vt:lpstr>PowerPoint 演示文稿</vt:lpstr>
      <vt:lpstr>Why 1 bit is sufficient?</vt:lpstr>
      <vt:lpstr>PowerPoint 演示文稿</vt:lpstr>
      <vt:lpstr>Revisit: rdt2.0 FSMs</vt:lpstr>
      <vt:lpstr>rdt2.1 sender FSM</vt:lpstr>
      <vt:lpstr>rdt2.1 receiver FSM</vt:lpstr>
      <vt:lpstr>rdt2.1: discussion</vt:lpstr>
      <vt:lpstr>rdt2.2: a NAK-free protocol</vt:lpstr>
      <vt:lpstr>PowerPoint 演示文稿</vt:lpstr>
      <vt:lpstr>rdt2.2 Sender FSM</vt:lpstr>
      <vt:lpstr>rdt2.2 Receiver FSMs</vt:lpstr>
      <vt:lpstr>rdt3.0: channels with errors and loss</vt:lpstr>
      <vt:lpstr>Two Problems</vt:lpstr>
      <vt:lpstr>PowerPoint 演示文稿</vt:lpstr>
      <vt:lpstr>Revisit: rdt2.2 FSMs</vt:lpstr>
      <vt:lpstr>FSMs of rdt3.0</vt:lpstr>
      <vt:lpstr>Why such transitions in receiver FSM?</vt:lpstr>
      <vt:lpstr>rdt3.0 in action</vt:lpstr>
      <vt:lpstr>rdt3.0 in action</vt:lpstr>
      <vt:lpstr>PowerPoint 演示文稿</vt:lpstr>
      <vt:lpstr>Example</vt:lpstr>
      <vt:lpstr>rdt3.0: performance or channel util. issue</vt:lpstr>
      <vt:lpstr>PowerPoint 演示文稿</vt:lpstr>
      <vt:lpstr>Idea: Pipelining</vt:lpstr>
      <vt:lpstr>Pipelining: increased utilization</vt:lpstr>
      <vt:lpstr>PowerPoint 演示文稿</vt:lpstr>
      <vt:lpstr>Two Pipelining Protocols</vt:lpstr>
      <vt:lpstr>Go-back-N: big picture</vt:lpstr>
      <vt:lpstr>Go-Back-N</vt:lpstr>
      <vt:lpstr>Go-Back-N</vt:lpstr>
      <vt:lpstr>Go-Back-N</vt:lpstr>
      <vt:lpstr>Go-Back-N</vt:lpstr>
      <vt:lpstr>Go-Back-N</vt:lpstr>
      <vt:lpstr>Go-Back-N: more details </vt:lpstr>
      <vt:lpstr>GBN: sender extended FSM</vt:lpstr>
      <vt:lpstr>GBN: receiver extended FSM</vt:lpstr>
      <vt:lpstr>GBN in action</vt:lpstr>
      <vt:lpstr>GBN Animation: Animation</vt:lpstr>
      <vt:lpstr>PowerPoint 演示文稿</vt:lpstr>
      <vt:lpstr>Selective Repeat: Big picture</vt:lpstr>
      <vt:lpstr>Selective Repeat</vt:lpstr>
      <vt:lpstr>Selective repeat: sender, receiver windows</vt:lpstr>
      <vt:lpstr>Selective repeat</vt:lpstr>
      <vt:lpstr>Selective repeat in action</vt:lpstr>
      <vt:lpstr>Selective Repeat: Animation</vt:lpstr>
      <vt:lpstr>Selective repeat: dilemma</vt:lpstr>
      <vt:lpstr>PowerPoint 演示文稿</vt:lpstr>
      <vt:lpstr>Outline</vt:lpstr>
      <vt:lpstr>TCP: Overview</vt:lpstr>
      <vt:lpstr>TCP is a byte-oriented protocol </vt:lpstr>
      <vt:lpstr>3.5 Connection-Oriented Transport: TCP</vt:lpstr>
      <vt:lpstr>PowerPoint 演示文稿</vt:lpstr>
      <vt:lpstr>TCP segment structure</vt:lpstr>
      <vt:lpstr>TCP seq. #’s and ACKs</vt:lpstr>
      <vt:lpstr>simple telnet scenario</vt:lpstr>
      <vt:lpstr>TCP Round Trip Time and Timeout</vt:lpstr>
      <vt:lpstr>RTT Estimation – Basic Idea</vt:lpstr>
      <vt:lpstr>RTT Estimation</vt:lpstr>
      <vt:lpstr>Example RTT estimation:</vt:lpstr>
      <vt:lpstr>Setting the timeout</vt:lpstr>
      <vt:lpstr>3.5 Connection-Oriented Transport: TCP</vt:lpstr>
      <vt:lpstr>TCP reliable data transfer</vt:lpstr>
      <vt:lpstr>Sender Illustration</vt:lpstr>
      <vt:lpstr>3 Events at Sender</vt:lpstr>
      <vt:lpstr>TCP sender event E1: call from above</vt:lpstr>
      <vt:lpstr>TCP sender event E2: Timeout</vt:lpstr>
      <vt:lpstr>TCP sender event E3: Ack received</vt:lpstr>
      <vt:lpstr>TCP sender (simplified)</vt:lpstr>
      <vt:lpstr>TCP: retransmission scenarios</vt:lpstr>
      <vt:lpstr>TCP: retransmission scenarios</vt:lpstr>
      <vt:lpstr>Cumulative ACK scenario</vt:lpstr>
      <vt:lpstr>PowerPoint 演示文稿</vt:lpstr>
      <vt:lpstr>Scenarios</vt:lpstr>
      <vt:lpstr>TCP ACK generation</vt:lpstr>
      <vt:lpstr>Fast Retransmit</vt:lpstr>
      <vt:lpstr>PowerPoint 演示文稿</vt:lpstr>
      <vt:lpstr>Fast retransmit algorithm:</vt:lpstr>
      <vt:lpstr>PowerPoint 演示文稿</vt:lpstr>
      <vt:lpstr>Sequence number space may wrap around</vt:lpstr>
      <vt:lpstr>PowerPoint 演示文稿</vt:lpstr>
      <vt:lpstr>3.5 Connection-Oriented Transport: TCP</vt:lpstr>
      <vt:lpstr>TCP flow control</vt:lpstr>
      <vt:lpstr>PowerPoint 演示文稿</vt:lpstr>
      <vt:lpstr>TCP Flow control: how it works</vt:lpstr>
      <vt:lpstr>Is overflow possible?</vt:lpstr>
      <vt:lpstr>Flow Control: Animation</vt:lpstr>
      <vt:lpstr>PowerPoint 演示文稿</vt:lpstr>
      <vt:lpstr>Low throughput problem</vt:lpstr>
      <vt:lpstr>Bandwidth Delay Product</vt:lpstr>
      <vt:lpstr>Required Window Size for 100 ms RTT </vt:lpstr>
      <vt:lpstr>3.5 Connection-Oriented Transport: TCP</vt:lpstr>
      <vt:lpstr>Connection Management</vt:lpstr>
      <vt:lpstr>Establishing a TCP Connection</vt:lpstr>
      <vt:lpstr>Discussion</vt:lpstr>
      <vt:lpstr>Two Generals Problem</vt:lpstr>
      <vt:lpstr>Agreeing to establish a connection</vt:lpstr>
      <vt:lpstr>2-way handshake failure scenarios:</vt:lpstr>
      <vt:lpstr>Three way handshake:</vt:lpstr>
      <vt:lpstr>TCP 3-way handshake</vt:lpstr>
      <vt:lpstr>3-Way handshake: delayed SYN scenario</vt:lpstr>
      <vt:lpstr>PowerPoint 演示文稿</vt:lpstr>
      <vt:lpstr>Possible consequence </vt:lpstr>
      <vt:lpstr>TCP 3-way handshake: FSM</vt:lpstr>
      <vt:lpstr>SYN Flooding Attack</vt:lpstr>
      <vt:lpstr>Closing a TCP Connection</vt:lpstr>
      <vt:lpstr>Asymmetric release is problematic</vt:lpstr>
      <vt:lpstr>Important!</vt:lpstr>
      <vt:lpstr>TCP: closing a connection</vt:lpstr>
      <vt:lpstr>TCP: closing a connection</vt:lpstr>
      <vt:lpstr>Real TCP state transition diagram</vt:lpstr>
      <vt:lpstr>Why Time-Wait?</vt:lpstr>
      <vt:lpstr>Real TCP Status - Netstat</vt:lpstr>
      <vt:lpstr>Outline</vt:lpstr>
      <vt:lpstr>Principles of Congestion Control</vt:lpstr>
      <vt:lpstr>PowerPoint 演示文稿</vt:lpstr>
      <vt:lpstr>Causes/costs of congestion: scenario 1 </vt:lpstr>
      <vt:lpstr>Causes/costs of congestion: scenario 2 </vt:lpstr>
      <vt:lpstr>Causes/costs of congestion: scenario 2 </vt:lpstr>
      <vt:lpstr>Causes/costs of congestion: scenario 2 </vt:lpstr>
      <vt:lpstr>Causes/costs of congestion: scenario 2 </vt:lpstr>
      <vt:lpstr>Causes/costs of congestion: scenario 2 </vt:lpstr>
      <vt:lpstr>Causes/costs of congestion: scenario 2 </vt:lpstr>
      <vt:lpstr>Causes/costs of congestion: scenario 3 </vt:lpstr>
      <vt:lpstr>Causes/costs of congestion: scenario 3 </vt:lpstr>
      <vt:lpstr>Approaches towards congestion control</vt:lpstr>
      <vt:lpstr>Case study: ATM ABR congestion control</vt:lpstr>
      <vt:lpstr>Case study: ATM ABR congestion control</vt:lpstr>
      <vt:lpstr>Outline</vt:lpstr>
      <vt:lpstr>PowerPoint 演示文稿</vt:lpstr>
      <vt:lpstr>TCP congestion control: Basic Idea</vt:lpstr>
      <vt:lpstr>Overview</vt:lpstr>
      <vt:lpstr>PowerPoint 演示文稿</vt:lpstr>
      <vt:lpstr>How to Control Transmission Rate?</vt:lpstr>
      <vt:lpstr>TCP Congestion Control: details</vt:lpstr>
      <vt:lpstr>TCP AIMD</vt:lpstr>
      <vt:lpstr>TCP Slow Start</vt:lpstr>
      <vt:lpstr>TCP Slow Start (more)</vt:lpstr>
      <vt:lpstr>Inferring loss of packet</vt:lpstr>
      <vt:lpstr>TCP: detecting, reacting to loss</vt:lpstr>
      <vt:lpstr>TCP: detecting, reacting to loss</vt:lpstr>
      <vt:lpstr>When switching from SS to CA?</vt:lpstr>
      <vt:lpstr>TCP throughput</vt:lpstr>
      <vt:lpstr>TCP Futures: TCP over long, fat pipes</vt:lpstr>
      <vt:lpstr>TCP sender congestion control</vt:lpstr>
      <vt:lpstr>Summary: TCP Congestion Control</vt:lpstr>
      <vt:lpstr>PowerPoint 演示文稿</vt:lpstr>
      <vt:lpstr>TCP Fairness</vt:lpstr>
      <vt:lpstr>Why is TCP fair?</vt:lpstr>
      <vt:lpstr>Fairness (more)</vt:lpstr>
      <vt:lpstr>Congestion Control: Animation </vt:lpstr>
      <vt:lpstr>PowerPoint 演示文稿</vt:lpstr>
      <vt:lpstr>Chapter 3: Summary</vt:lpstr>
      <vt:lpstr>Homework #3</vt:lpstr>
      <vt:lpstr>Lab #3</vt:lpstr>
      <vt:lpstr>TCP Server and Client</vt:lpstr>
      <vt:lpstr>UDP Server and Client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yzhu</dc:creator>
  <cp:lastModifiedBy>Yanmin Zhu</cp:lastModifiedBy>
  <cp:revision>815</cp:revision>
  <cp:lastPrinted>2017-03-20T12:13:00Z</cp:lastPrinted>
  <dcterms:created xsi:type="dcterms:W3CDTF">1999-10-08T19:08:00Z</dcterms:created>
  <dcterms:modified xsi:type="dcterms:W3CDTF">2025-11-03T01:45:55Z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FD933C4B89F54630A178DDBAC2E140F9</vt:lpwstr>
  </property>
  <property fmtid="{D5CDD505-2E9C-101B-9397-08002B2CF9AE}" pid="3" name="KSOProductBuildVer">
    <vt:lpwstr>2052-11.1.0.12358</vt:lpwstr>
  </property>
</Properties>
</file>